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100"/>
  </p:notesMasterIdLst>
  <p:handoutMasterIdLst>
    <p:handoutMasterId r:id="rId101"/>
  </p:handoutMasterIdLst>
  <p:sldIdLst>
    <p:sldId id="474" r:id="rId2"/>
    <p:sldId id="398" r:id="rId3"/>
    <p:sldId id="258" r:id="rId4"/>
    <p:sldId id="259" r:id="rId5"/>
    <p:sldId id="261" r:id="rId6"/>
    <p:sldId id="529" r:id="rId7"/>
    <p:sldId id="260" r:id="rId8"/>
    <p:sldId id="401" r:id="rId9"/>
    <p:sldId id="520" r:id="rId10"/>
    <p:sldId id="469" r:id="rId11"/>
    <p:sldId id="521" r:id="rId12"/>
    <p:sldId id="470" r:id="rId13"/>
    <p:sldId id="471" r:id="rId14"/>
    <p:sldId id="472" r:id="rId15"/>
    <p:sldId id="523" r:id="rId16"/>
    <p:sldId id="402" r:id="rId17"/>
    <p:sldId id="525" r:id="rId18"/>
    <p:sldId id="390" r:id="rId19"/>
    <p:sldId id="486" r:id="rId20"/>
    <p:sldId id="510" r:id="rId21"/>
    <p:sldId id="551" r:id="rId22"/>
    <p:sldId id="583" r:id="rId23"/>
    <p:sldId id="500" r:id="rId24"/>
    <p:sldId id="544" r:id="rId25"/>
    <p:sldId id="497" r:id="rId26"/>
    <p:sldId id="499" r:id="rId27"/>
    <p:sldId id="498" r:id="rId28"/>
    <p:sldId id="543" r:id="rId29"/>
    <p:sldId id="531" r:id="rId30"/>
    <p:sldId id="503" r:id="rId31"/>
    <p:sldId id="502" r:id="rId32"/>
    <p:sldId id="504" r:id="rId33"/>
    <p:sldId id="505" r:id="rId34"/>
    <p:sldId id="507" r:id="rId35"/>
    <p:sldId id="554" r:id="rId36"/>
    <p:sldId id="508" r:id="rId37"/>
    <p:sldId id="391" r:id="rId38"/>
    <p:sldId id="271" r:id="rId39"/>
    <p:sldId id="277" r:id="rId40"/>
    <p:sldId id="557" r:id="rId41"/>
    <p:sldId id="267" r:id="rId42"/>
    <p:sldId id="418" r:id="rId43"/>
    <p:sldId id="419" r:id="rId44"/>
    <p:sldId id="483" r:id="rId45"/>
    <p:sldId id="550" r:id="rId46"/>
    <p:sldId id="480" r:id="rId47"/>
    <p:sldId id="404" r:id="rId48"/>
    <p:sldId id="405" r:id="rId49"/>
    <p:sldId id="406" r:id="rId50"/>
    <p:sldId id="407" r:id="rId51"/>
    <p:sldId id="408" r:id="rId52"/>
    <p:sldId id="409" r:id="rId53"/>
    <p:sldId id="386" r:id="rId54"/>
    <p:sldId id="387" r:id="rId55"/>
    <p:sldId id="388" r:id="rId56"/>
    <p:sldId id="278" r:id="rId57"/>
    <p:sldId id="279" r:id="rId58"/>
    <p:sldId id="283" r:id="rId59"/>
    <p:sldId id="282" r:id="rId60"/>
    <p:sldId id="284" r:id="rId61"/>
    <p:sldId id="285" r:id="rId62"/>
    <p:sldId id="286" r:id="rId63"/>
    <p:sldId id="287" r:id="rId64"/>
    <p:sldId id="291" r:id="rId65"/>
    <p:sldId id="384" r:id="rId66"/>
    <p:sldId id="383" r:id="rId67"/>
    <p:sldId id="290" r:id="rId68"/>
    <p:sldId id="389" r:id="rId69"/>
    <p:sldId id="411" r:id="rId70"/>
    <p:sldId id="413" r:id="rId71"/>
    <p:sldId id="410" r:id="rId72"/>
    <p:sldId id="415" r:id="rId73"/>
    <p:sldId id="558" r:id="rId74"/>
    <p:sldId id="475" r:id="rId75"/>
    <p:sldId id="397" r:id="rId76"/>
    <p:sldId id="490" r:id="rId77"/>
    <p:sldId id="552" r:id="rId78"/>
    <p:sldId id="300" r:id="rId79"/>
    <p:sldId id="539" r:id="rId80"/>
    <p:sldId id="540" r:id="rId81"/>
    <p:sldId id="541" r:id="rId82"/>
    <p:sldId id="542" r:id="rId83"/>
    <p:sldId id="555" r:id="rId84"/>
    <p:sldId id="556" r:id="rId85"/>
    <p:sldId id="491" r:id="rId86"/>
    <p:sldId id="492" r:id="rId87"/>
    <p:sldId id="553" r:id="rId88"/>
    <p:sldId id="393" r:id="rId89"/>
    <p:sldId id="394" r:id="rId90"/>
    <p:sldId id="395" r:id="rId91"/>
    <p:sldId id="303" r:id="rId92"/>
    <p:sldId id="396" r:id="rId93"/>
    <p:sldId id="306" r:id="rId94"/>
    <p:sldId id="307" r:id="rId95"/>
    <p:sldId id="312" r:id="rId96"/>
    <p:sldId id="422" r:id="rId97"/>
    <p:sldId id="311" r:id="rId98"/>
    <p:sldId id="488" r:id="rId99"/>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5" autoAdjust="0"/>
    <p:restoredTop sz="79570" autoAdjust="0"/>
  </p:normalViewPr>
  <p:slideViewPr>
    <p:cSldViewPr snapToGrid="0">
      <p:cViewPr varScale="1">
        <p:scale>
          <a:sx n="91" d="100"/>
          <a:sy n="91" d="100"/>
        </p:scale>
        <p:origin x="2184" y="10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2236"/>
    </p:cViewPr>
  </p:sorter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C548176B-4C31-49C0-949B-EB9B4C33501B}" type="datetimeFigureOut">
              <a:rPr lang="en-US" smtClean="0"/>
              <a:t>6/27/2018</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6A2DCB08-8CDE-4833-994D-13369ACAD377}" type="slidenum">
              <a:rPr lang="en-US" smtClean="0"/>
              <a:t>‹#›</a:t>
            </a:fld>
            <a:endParaRPr lang="en-US"/>
          </a:p>
        </p:txBody>
      </p:sp>
    </p:spTree>
    <p:extLst>
      <p:ext uri="{BB962C8B-B14F-4D97-AF65-F5344CB8AC3E}">
        <p14:creationId xmlns:p14="http://schemas.microsoft.com/office/powerpoint/2010/main" val="26302701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65144B08-392F-4639-9009-1591BA919E03}" type="datetimeFigureOut">
              <a:rPr lang="en-US" smtClean="0"/>
              <a:t>6/27/2018</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71BA96CB-A533-45F2-89E8-EC3052DE9A4C}" type="slidenum">
              <a:rPr lang="en-US" smtClean="0"/>
              <a:t>‹#›</a:t>
            </a:fld>
            <a:endParaRPr lang="en-US"/>
          </a:p>
        </p:txBody>
      </p:sp>
    </p:spTree>
    <p:extLst>
      <p:ext uri="{BB962C8B-B14F-4D97-AF65-F5344CB8AC3E}">
        <p14:creationId xmlns:p14="http://schemas.microsoft.com/office/powerpoint/2010/main" val="360159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8375" y="465138"/>
            <a:ext cx="5089525" cy="3817937"/>
          </a:xfrm>
        </p:spPr>
      </p:sp>
      <p:sp>
        <p:nvSpPr>
          <p:cNvPr id="3" name="Notes Placeholder 2"/>
          <p:cNvSpPr>
            <a:spLocks noGrp="1"/>
          </p:cNvSpPr>
          <p:nvPr>
            <p:ph type="body" idx="1"/>
          </p:nvPr>
        </p:nvSpPr>
        <p:spPr>
          <a:xfrm>
            <a:off x="112295" y="4473893"/>
            <a:ext cx="6625389" cy="3660458"/>
          </a:xfrm>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dirty="0"/>
              <a:t> This slide</a:t>
            </a:r>
            <a:r>
              <a:rPr lang="en-US" sz="1050" baseline="0" dirty="0"/>
              <a:t> is a place holder for a warm up activities that can be held at the start of and during the training event:</a:t>
            </a:r>
          </a:p>
          <a:p>
            <a:pPr marL="457200" lvl="1" indent="0">
              <a:buFont typeface="Arial" panose="020B0604020202020204" pitchFamily="34" charset="0"/>
              <a:buNone/>
              <a:defRPr/>
            </a:pPr>
            <a:endParaRPr lang="en-US" sz="1050" dirty="0"/>
          </a:p>
          <a:p>
            <a:pPr marL="628650" lvl="1" indent="-171450">
              <a:buFont typeface="Arial" panose="020B0604020202020204" pitchFamily="34" charset="0"/>
              <a:buChar char="•"/>
              <a:defRPr/>
            </a:pPr>
            <a:r>
              <a:rPr lang="en-US" sz="1050" dirty="0"/>
              <a:t>A Pre</a:t>
            </a:r>
            <a:r>
              <a:rPr lang="en-US" sz="1050" baseline="0" dirty="0"/>
              <a:t> and Post training (15-30 minutes)-</a:t>
            </a:r>
            <a:r>
              <a:rPr lang="en-US" sz="1050" dirty="0"/>
              <a:t> Using the quizzes  included in the handouts and completed at the beginning</a:t>
            </a:r>
            <a:r>
              <a:rPr lang="en-US" sz="1050" baseline="0" dirty="0"/>
              <a:t> and </a:t>
            </a:r>
            <a:r>
              <a:rPr lang="en-US" sz="1050" dirty="0"/>
              <a:t>end of the session will serve</a:t>
            </a:r>
            <a:r>
              <a:rPr lang="en-US" sz="1050" baseline="0" dirty="0"/>
              <a:t> two functions: 1.) </a:t>
            </a:r>
            <a:r>
              <a:rPr lang="en-US" sz="1050" dirty="0"/>
              <a:t>as used as a metric to determine impact and 2.) used as</a:t>
            </a:r>
            <a:r>
              <a:rPr lang="en-US" sz="1050" baseline="0" dirty="0"/>
              <a:t> an interactive discussion and group makeup review tool for the instructor to determine what is the demographic of the class they are teaching to: (Installers, O&amp;M/Pumpers, Designers and or Regulators).</a:t>
            </a:r>
          </a:p>
          <a:p>
            <a:pPr marL="628650" lvl="1" indent="-171450">
              <a:buFont typeface="Arial" panose="020B0604020202020204" pitchFamily="34" charset="0"/>
              <a:buChar char="•"/>
              <a:defRPr/>
            </a:pPr>
            <a:r>
              <a:rPr lang="en-US" sz="1050" baseline="0" dirty="0"/>
              <a:t>Using the handout included in the “Instructors Guide”, at the end of each session, break the groups into 2-4 people and have them each write or describe an experience that they had personally for the segment (</a:t>
            </a:r>
            <a:r>
              <a:rPr lang="en-US" sz="1050" baseline="0" dirty="0" err="1"/>
              <a:t>ie</a:t>
            </a:r>
            <a:r>
              <a:rPr lang="en-US" sz="1050" baseline="0" dirty="0"/>
              <a:t>: Falls, Struck By, etc.). Then have them share their experience with their group. The instructor can then move around through the groups and invite them to share their stories with the entire group overall. This exercise can take up to 15-30 minutes.</a:t>
            </a:r>
          </a:p>
          <a:p>
            <a:pPr marL="628650" lvl="1" indent="-171450">
              <a:buFont typeface="Arial" panose="020B0604020202020204" pitchFamily="34" charset="0"/>
              <a:buChar char="•"/>
              <a:defRPr/>
            </a:pPr>
            <a:r>
              <a:rPr lang="en-US" sz="1050" baseline="0" dirty="0"/>
              <a:t>Created Scenario’s – Root Cause Analysis: 15 – </a:t>
            </a:r>
            <a:r>
              <a:rPr lang="en-US" sz="1050" dirty="0"/>
              <a:t>30</a:t>
            </a:r>
            <a:r>
              <a:rPr lang="en-US" sz="1050" baseline="0" dirty="0"/>
              <a:t> minutes depending on group size– Using the prepared examples for each segment or the instructor may create/add them for each segment, have small groups (up to 5) each work through and present solutions. The instructor should try to relate their effort and presentation to the following:</a:t>
            </a:r>
          </a:p>
          <a:p>
            <a:pPr marL="1085850" lvl="2" indent="-171450">
              <a:buFont typeface="Arial" panose="020B0604020202020204" pitchFamily="34" charset="0"/>
              <a:buChar char="•"/>
              <a:defRPr/>
            </a:pPr>
            <a:r>
              <a:rPr lang="en-US" sz="1050" baseline="0" dirty="0"/>
              <a:t>What was the accident/fatality?</a:t>
            </a:r>
          </a:p>
          <a:p>
            <a:pPr marL="1085850" lvl="2" indent="-171450">
              <a:buFont typeface="Arial" panose="020B0604020202020204" pitchFamily="34" charset="0"/>
              <a:buChar char="•"/>
              <a:defRPr/>
            </a:pPr>
            <a:r>
              <a:rPr lang="en-US" sz="1050" baseline="0" dirty="0"/>
              <a:t>What were the contributing factors? (employer responsibilities: procedures, training, etc.) (employee responsibilities: housekeeping, equipment, maintenance, failure to use established procedures, behaviors, etc.), Environmental and other contributors to the scenario)</a:t>
            </a:r>
          </a:p>
          <a:p>
            <a:pPr marL="1085850" lvl="2" indent="-171450">
              <a:buFont typeface="Arial" panose="020B0604020202020204" pitchFamily="34" charset="0"/>
              <a:buChar char="•"/>
              <a:defRPr/>
            </a:pPr>
            <a:r>
              <a:rPr lang="en-US" sz="1050" baseline="0" dirty="0"/>
              <a:t>How could they have been recognized in advance in the workplace setting</a:t>
            </a:r>
          </a:p>
          <a:p>
            <a:pPr marL="1085850" lvl="2" indent="-171450">
              <a:buFont typeface="Arial" panose="020B0604020202020204" pitchFamily="34" charset="0"/>
              <a:buChar char="•"/>
              <a:defRPr/>
            </a:pPr>
            <a:r>
              <a:rPr lang="en-US" sz="1050" baseline="0" dirty="0"/>
              <a:t>How will “lessons learned” be incorporated into the workplace going forward (safety program focus, equipment replacement, requirements prior to working,  training, employee testing, experience minimums.</a:t>
            </a:r>
          </a:p>
          <a:p>
            <a:pPr marL="1085850" lvl="2" indent="-171450">
              <a:buFont typeface="Arial" panose="020B0604020202020204" pitchFamily="34" charset="0"/>
              <a:buChar char="•"/>
              <a:defRPr/>
            </a:pPr>
            <a:endParaRPr lang="en-US" sz="1050" dirty="0"/>
          </a:p>
          <a:p>
            <a:pPr marL="628650" lvl="1" indent="-171450">
              <a:buFont typeface="Arial" panose="020B0604020202020204" pitchFamily="34" charset="0"/>
              <a:buChar char="•"/>
              <a:defRPr/>
            </a:pPr>
            <a:r>
              <a:rPr lang="en-US" sz="1050" dirty="0"/>
              <a:t>A course overall assessment of the program as a feedback loop for improvement</a:t>
            </a:r>
            <a:r>
              <a:rPr lang="en-US" dirty="0"/>
              <a:t>.</a:t>
            </a:r>
          </a:p>
          <a:p>
            <a:endParaRPr lang="en-US" sz="1200" baseline="0" dirty="0"/>
          </a:p>
          <a:p>
            <a:pPr marL="171450" indent="-171450">
              <a:buFont typeface="Arial" panose="020B0604020202020204" pitchFamily="34" charset="0"/>
              <a:buChar char="•"/>
            </a:pPr>
            <a:endParaRPr lang="en-US" sz="1200" baseline="0" dirty="0"/>
          </a:p>
          <a:p>
            <a:pPr marL="628650" lvl="1" indent="-171450">
              <a:buFont typeface="Arial" panose="020B0604020202020204" pitchFamily="34" charset="0"/>
              <a:buChar char="•"/>
            </a:pPr>
            <a:endParaRPr lang="en-US" baseline="0" dirty="0"/>
          </a:p>
          <a:p>
            <a:pPr marL="457200" lvl="1" indent="0">
              <a:buFont typeface="Arial" panose="020B0604020202020204" pitchFamily="34" charset="0"/>
              <a:buNone/>
            </a:pPr>
            <a:endParaRPr lang="en-US" baseline="0" dirty="0"/>
          </a:p>
          <a:p>
            <a:pPr marL="457200" lvl="1" indent="0">
              <a:buFont typeface="Arial" panose="020B0604020202020204" pitchFamily="34" charset="0"/>
              <a:buNone/>
            </a:pPr>
            <a:endParaRPr lang="en-US" baseline="0" dirty="0"/>
          </a:p>
          <a:p>
            <a:pPr marL="628650" lvl="1" indent="-171450">
              <a:buFont typeface="Arial" panose="020B0604020202020204" pitchFamily="34" charset="0"/>
              <a:buChar char="•"/>
            </a:pPr>
            <a:endParaRPr lang="en-US" baseline="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584321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10</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methods that the employer can use to meet their</a:t>
            </a:r>
            <a:r>
              <a:rPr lang="en-US" altLang="en-US" sz="1100" baseline="0" dirty="0"/>
              <a:t> </a:t>
            </a:r>
            <a:r>
              <a:rPr lang="en-US" altLang="en-US" sz="1100" dirty="0"/>
              <a:t>responsibilities under</a:t>
            </a:r>
            <a:r>
              <a:rPr lang="en-US" altLang="en-US" sz="1100" baseline="0" dirty="0"/>
              <a:t> </a:t>
            </a:r>
            <a:r>
              <a:rPr lang="en-US" altLang="en-US" sz="1100" dirty="0"/>
              <a:t>an</a:t>
            </a:r>
            <a:r>
              <a:rPr lang="en-US" altLang="en-US" sz="1100" baseline="0" dirty="0"/>
              <a:t> OSHA or state approved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225416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11</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methods that the employer can use to meet their</a:t>
            </a:r>
            <a:r>
              <a:rPr lang="en-US" altLang="en-US" sz="1100" baseline="0" dirty="0"/>
              <a:t> </a:t>
            </a:r>
            <a:r>
              <a:rPr lang="en-US" altLang="en-US" sz="1100" dirty="0"/>
              <a:t>responsibilities under</a:t>
            </a:r>
            <a:r>
              <a:rPr lang="en-US" altLang="en-US" sz="1100" baseline="0" dirty="0"/>
              <a:t> </a:t>
            </a:r>
            <a:r>
              <a:rPr lang="en-US" altLang="en-US" sz="1100" dirty="0"/>
              <a:t>an</a:t>
            </a:r>
            <a:r>
              <a:rPr lang="en-US" altLang="en-US" sz="1100" baseline="0" dirty="0"/>
              <a:t> OSHA or state approved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50496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12</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methods that the employer can use to meet their</a:t>
            </a:r>
            <a:r>
              <a:rPr lang="en-US" altLang="en-US" sz="1100" baseline="0" dirty="0"/>
              <a:t> </a:t>
            </a:r>
            <a:r>
              <a:rPr lang="en-US" altLang="en-US" sz="1100" dirty="0"/>
              <a:t>responsibilities under</a:t>
            </a:r>
            <a:r>
              <a:rPr lang="en-US" altLang="en-US" sz="1100" baseline="0" dirty="0"/>
              <a:t> </a:t>
            </a:r>
            <a:r>
              <a:rPr lang="en-US" altLang="en-US" sz="1100" dirty="0"/>
              <a:t>an</a:t>
            </a:r>
            <a:r>
              <a:rPr lang="en-US" altLang="en-US" sz="1100" baseline="0" dirty="0"/>
              <a:t> OSHA or state approved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2276293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13</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the basic employee rights and responsibilities of an</a:t>
            </a:r>
            <a:r>
              <a:rPr lang="en-US" altLang="en-US" sz="1100" baseline="0" dirty="0"/>
              <a:t> OSHA or state approved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2557967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14</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the basic employee rights and responsibilities of an</a:t>
            </a:r>
            <a:r>
              <a:rPr lang="en-US" altLang="en-US" sz="1100" baseline="0" dirty="0"/>
              <a:t> OSHA or state approved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3538690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15</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the basic employee rights and responsibilities of an</a:t>
            </a:r>
            <a:r>
              <a:rPr lang="en-US" altLang="en-US" sz="1100" baseline="0" dirty="0"/>
              <a:t> OSHA or state approved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516114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7925C3A-34A0-49C5-AC95-1D063F1AE872}" type="slidenum">
              <a:rPr lang="en-US" altLang="en-US" smtClean="0"/>
              <a:pPr/>
              <a:t>16</a:t>
            </a:fld>
            <a:endParaRPr lang="en-US" altLang="en-US"/>
          </a:p>
        </p:txBody>
      </p:sp>
      <p:sp>
        <p:nvSpPr>
          <p:cNvPr id="11267" name="Rectangle 2"/>
          <p:cNvSpPr>
            <a:spLocks noGrp="1" noRot="1" noChangeAspect="1" noChangeArrowheads="1" noTextEdit="1"/>
          </p:cNvSpPr>
          <p:nvPr>
            <p:ph type="sldImg"/>
          </p:nvPr>
        </p:nvSpPr>
        <p:spPr>
          <a:xfrm>
            <a:off x="882650" y="431800"/>
            <a:ext cx="5092700" cy="3819525"/>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For each of the four hazards, emphasize</a:t>
            </a:r>
            <a:r>
              <a:rPr lang="en-US" altLang="en-US" sz="1100" baseline="0" dirty="0"/>
              <a:t> the responsibility the employee plays in getting work done: hazard </a:t>
            </a:r>
            <a:r>
              <a:rPr lang="en-US" altLang="en-US" sz="1100" dirty="0"/>
              <a:t>recognition, personal</a:t>
            </a:r>
            <a:r>
              <a:rPr lang="en-US" altLang="en-US" sz="1100" baseline="0" dirty="0"/>
              <a:t> responsibility,</a:t>
            </a:r>
            <a:r>
              <a:rPr lang="en-US" altLang="en-US" sz="1100" dirty="0"/>
              <a:t> situational awareness, prevention, and</a:t>
            </a:r>
            <a:r>
              <a:rPr lang="en-US" altLang="en-US" sz="1100" baseline="0" dirty="0"/>
              <a:t> training all identify </a:t>
            </a:r>
            <a:r>
              <a:rPr lang="en-US" altLang="en-US" sz="1100" dirty="0"/>
              <a:t>ways that fatalities and injuries can be reduced.</a:t>
            </a: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393595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7925C3A-34A0-49C5-AC95-1D063F1AE872}" type="slidenum">
              <a:rPr lang="en-US" altLang="en-US" smtClean="0"/>
              <a:pPr/>
              <a:t>17</a:t>
            </a:fld>
            <a:endParaRPr lang="en-US" altLang="en-US"/>
          </a:p>
        </p:txBody>
      </p:sp>
      <p:sp>
        <p:nvSpPr>
          <p:cNvPr id="11267" name="Rectangle 2"/>
          <p:cNvSpPr>
            <a:spLocks noGrp="1" noRot="1" noChangeAspect="1" noChangeArrowheads="1" noTextEdit="1"/>
          </p:cNvSpPr>
          <p:nvPr>
            <p:ph type="sldImg"/>
          </p:nvPr>
        </p:nvSpPr>
        <p:spPr>
          <a:xfrm>
            <a:off x="882650" y="431800"/>
            <a:ext cx="5092700" cy="3819525"/>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dirty="0"/>
          </a:p>
          <a:p>
            <a:r>
              <a:rPr lang="en-US" altLang="en-US" sz="1100" dirty="0"/>
              <a:t>For each of the four hazards, emphasize the responsibility the employee plays in getting work done: hazard recognition, personal responsibility, situational awareness, prevention, and training all identify ways that fatalities and injuries can be reduced.</a:t>
            </a:r>
          </a:p>
          <a:p>
            <a:pPr eaLnBrk="1" hangingPunct="1"/>
            <a:endParaRPr lang="en-US" altLang="en-US" dirty="0">
              <a:latin typeface="Arial" panose="020B0604020202020204" pitchFamily="34" charset="0"/>
            </a:endParaRP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638313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7"/>
          <p:cNvSpPr>
            <a:spLocks noGrp="1" noChangeArrowheads="1"/>
          </p:cNvSpPr>
          <p:nvPr>
            <p:ph type="sldNum" sz="quarter" idx="5"/>
          </p:nvPr>
        </p:nvSpPr>
        <p:spPr>
          <a:xfrm>
            <a:off x="3429000" y="9013485"/>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4C6B6D96-C190-4D1B-AEB0-3D79465ABBD9}" type="slidenum">
              <a:rPr lang="en-US" altLang="en-US" sz="1000" smtClean="0"/>
              <a:pPr>
                <a:spcBef>
                  <a:spcPct val="0"/>
                </a:spcBef>
                <a:buFontTx/>
                <a:buNone/>
              </a:pPr>
              <a:t>18</a:t>
            </a:fld>
            <a:endParaRPr lang="en-US" altLang="en-US" sz="1000"/>
          </a:p>
        </p:txBody>
      </p:sp>
      <p:sp>
        <p:nvSpPr>
          <p:cNvPr id="89092" name="Rectangle 2"/>
          <p:cNvSpPr>
            <a:spLocks noGrp="1" noRot="1" noChangeAspect="1" noChangeArrowheads="1" noTextEdit="1"/>
          </p:cNvSpPr>
          <p:nvPr>
            <p:ph type="sldImg"/>
          </p:nvPr>
        </p:nvSpPr>
        <p:spPr>
          <a:xfrm>
            <a:off x="989013" y="466725"/>
            <a:ext cx="4879975" cy="3660775"/>
          </a:xfrm>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Bridge</a:t>
            </a:r>
            <a:r>
              <a:rPr lang="en-US" altLang="en-US" sz="1100" baseline="0" dirty="0"/>
              <a:t> to topic slide –  Darwin Awards. </a:t>
            </a:r>
          </a:p>
          <a:p>
            <a:pPr eaLnBrk="1" hangingPunct="1"/>
            <a:endParaRPr lang="en-US" altLang="en-US" sz="1100" dirty="0"/>
          </a:p>
          <a:p>
            <a:pPr eaLnBrk="1" hangingPunct="1"/>
            <a:r>
              <a:rPr lang="en-US" altLang="en-US" sz="1100" baseline="0" dirty="0"/>
              <a:t>You can identify risks in the workplace, but you can’t always identify the risk “takers”.</a:t>
            </a:r>
          </a:p>
          <a:p>
            <a:pPr eaLnBrk="1" hangingPunct="1"/>
            <a:endParaRPr lang="en-US" altLang="en-US" sz="1100" baseline="0" dirty="0"/>
          </a:p>
          <a:p>
            <a:pPr eaLnBrk="1" hangingPunct="1"/>
            <a:r>
              <a:rPr lang="en-US" altLang="en-US" sz="1100" baseline="0" dirty="0"/>
              <a:t>Sometimes, left to their own devices workers solve problems that the employer wouldn’t approve. </a:t>
            </a:r>
          </a:p>
          <a:p>
            <a:pPr eaLnBrk="1" hangingPunct="1"/>
            <a:endParaRPr lang="en-US" altLang="en-US" sz="1100" baseline="0" dirty="0"/>
          </a:p>
          <a:p>
            <a:pPr eaLnBrk="1" hangingPunct="1"/>
            <a:r>
              <a:rPr lang="en-US" altLang="en-US" sz="1100" b="1" u="sng" baseline="0" dirty="0"/>
              <a:t>“Don’t be this guy!”</a:t>
            </a:r>
            <a:endParaRPr lang="en-US" altLang="en-US" sz="1100" b="1" u="sng"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485899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19</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information is compiled from the Bureau of Labor Statistics….the message here is the trend is increasing fatalities in Construction from previous years.</a:t>
            </a:r>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7434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982663" y="354013"/>
            <a:ext cx="5199062" cy="3900487"/>
          </a:xfrm>
          <a:prstGeom prst="rect">
            <a:avLst/>
          </a:prstGeom>
          <a:ln/>
        </p:spPr>
      </p:sp>
      <p:sp>
        <p:nvSpPr>
          <p:cNvPr id="97283" name="Notes Placeholder 2"/>
          <p:cNvSpPr>
            <a:spLocks noGrp="1"/>
          </p:cNvSpPr>
          <p:nvPr>
            <p:ph type="body" idx="1"/>
          </p:nvPr>
        </p:nvSpPr>
        <p:spPr>
          <a:xfrm>
            <a:off x="2" y="4490041"/>
            <a:ext cx="7010400" cy="4252781"/>
          </a:xfrm>
          <a:prstGeom prst="rect">
            <a:avLst/>
          </a:prstGeom>
          <a:noFill/>
          <a:ln/>
        </p:spPr>
        <p:txBody>
          <a:bodyPr/>
          <a:lstStyle/>
          <a:p>
            <a:pPr lvl="0"/>
            <a:r>
              <a:rPr lang="en-US" sz="1000" dirty="0">
                <a:solidFill>
                  <a:srgbClr val="000000"/>
                </a:solidFill>
              </a:rPr>
              <a:t>Introduction of topic to class, the speaker. </a:t>
            </a:r>
          </a:p>
          <a:p>
            <a:pPr lvl="0"/>
            <a:r>
              <a:rPr lang="en-US" sz="1000" dirty="0">
                <a:solidFill>
                  <a:srgbClr val="000000"/>
                </a:solidFill>
              </a:rPr>
              <a:t>Depending on class size, the Instructor should have participants introduce themselves and the industry segment they work in. </a:t>
            </a:r>
          </a:p>
          <a:p>
            <a:pPr lvl="0"/>
            <a:r>
              <a:rPr lang="en-US" sz="1000" dirty="0">
                <a:solidFill>
                  <a:srgbClr val="000000"/>
                </a:solidFill>
              </a:rPr>
              <a:t>The ideal class size for interactive participation is</a:t>
            </a:r>
            <a:r>
              <a:rPr lang="en-US" sz="1000" baseline="0" dirty="0">
                <a:solidFill>
                  <a:srgbClr val="000000"/>
                </a:solidFill>
              </a:rPr>
              <a:t> </a:t>
            </a:r>
            <a:r>
              <a:rPr lang="en-US" sz="1000" dirty="0">
                <a:solidFill>
                  <a:srgbClr val="000000"/>
                </a:solidFill>
              </a:rPr>
              <a:t>25. </a:t>
            </a:r>
          </a:p>
          <a:p>
            <a:endParaRPr lang="en-US" sz="1000" dirty="0"/>
          </a:p>
          <a:p>
            <a:pPr eaLnBrk="1" hangingPunct="1"/>
            <a:r>
              <a:rPr lang="en-US" altLang="en-US" sz="1000" dirty="0"/>
              <a:t>Introduction of Focus Four topics:</a:t>
            </a:r>
            <a:r>
              <a:rPr lang="en-US" altLang="en-US" sz="1000" baseline="0" dirty="0"/>
              <a:t> </a:t>
            </a:r>
          </a:p>
          <a:p>
            <a:pPr eaLnBrk="1" hangingPunct="1"/>
            <a:endParaRPr lang="en-US" altLang="en-US" sz="1000" baseline="0" dirty="0"/>
          </a:p>
          <a:p>
            <a:pPr eaLnBrk="1" hangingPunct="1"/>
            <a:r>
              <a:rPr lang="en-US" altLang="en-US" sz="1000" baseline="0" dirty="0"/>
              <a:t>NOTES for use:</a:t>
            </a:r>
          </a:p>
          <a:p>
            <a:pPr eaLnBrk="1" hangingPunct="1"/>
            <a:endParaRPr lang="en-US" altLang="en-US" sz="1000" baseline="0" dirty="0"/>
          </a:p>
          <a:p>
            <a:pPr eaLnBrk="1" hangingPunct="1"/>
            <a:r>
              <a:rPr lang="en-US" altLang="en-US" sz="1000" baseline="0" dirty="0"/>
              <a:t>This targeted training is a strategic effort to reduce injuries and raise awareness to workplace hazards and injuries related to falls, caught in-between/struck by and electrocution, utilizing “in person” training with instructors that have a background in the Onsite industry, training experience that will focus on highlighting common workplace activities and associated hazards that can be mitigated or eliminated through behavior modification and incorporated into small business safety and training programs.</a:t>
            </a:r>
          </a:p>
          <a:p>
            <a:pPr eaLnBrk="1" hangingPunct="1"/>
            <a:endParaRPr lang="en-US" altLang="en-US"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aseline="0" dirty="0"/>
              <a:t>.In this industry, class participants educational levels will range widely depending on the local demographic, sophistication of local/state rulemaking on certification/licensing requirements and will range from college graduates to high school/GED’s or less. The focus audience of this training are workers in the wastewater and associated Onsite industry. Generally, they are described as small business owners and employees with less than 250 employees that design, install, repair and maintain decentralized wastewater systems (septic systems) that are capable of producing 240- 100,000 gpd of wastewater. Typically, this infrastructure is located and/owned privately but in some cases may also include work activities on community systems. The training intends to provide training to small business that experience a higher level of young workers, limited proficiency, minorities and other hard to reach workers.</a:t>
            </a:r>
          </a:p>
          <a:p>
            <a:pPr eaLnBrk="1" hangingPunct="1"/>
            <a:endParaRPr lang="en-US" altLang="en-US"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aseline="0" dirty="0"/>
              <a:t>After the Instructor introduces themselves and depending on class size, a presentation technique that is recommended for attendees of 25 or less, is to allow each participant to tell who they are but may be effectively used in larger groups with experienced trainers and advanced presentation techniques. This activity is intended to be an “ice breaker” and set’s the style and tone of the learning event to be interactive</a:t>
            </a:r>
          </a:p>
          <a:p>
            <a:pPr eaLnBrk="1" hangingPunct="1"/>
            <a:endParaRPr lang="en-US" altLang="en-US" sz="1000" baseline="0" dirty="0"/>
          </a:p>
          <a:p>
            <a:pPr eaLnBrk="1" hangingPunct="1"/>
            <a:r>
              <a:rPr lang="en-US" altLang="en-US" sz="1000" baseline="0" dirty="0"/>
              <a:t>The key learning objectives follow:</a:t>
            </a:r>
          </a:p>
          <a:p>
            <a:pPr marL="285750" indent="-285750" eaLnBrk="1" hangingPunct="1">
              <a:buFont typeface="Arial" panose="020B0604020202020204" pitchFamily="34" charset="0"/>
              <a:buChar char="•"/>
            </a:pPr>
            <a:r>
              <a:rPr lang="en-US" altLang="en-US" sz="1000" baseline="0" dirty="0"/>
              <a:t>At the end of each training session of the Focus Four, participants will be able to identify specific hazards that relate to their industry segment.</a:t>
            </a:r>
          </a:p>
          <a:p>
            <a:pPr marL="285750" indent="-285750" eaLnBrk="1" hangingPunct="1">
              <a:buFont typeface="Arial" panose="020B0604020202020204" pitchFamily="34" charset="0"/>
              <a:buChar char="•"/>
            </a:pPr>
            <a:r>
              <a:rPr lang="en-US" altLang="en-US" sz="1000" baseline="0" dirty="0"/>
              <a:t>Demonstrate an understanding of how to minimize or eliminate the exposures through modification of work practices in specific tasks</a:t>
            </a:r>
          </a:p>
          <a:p>
            <a:pPr marL="285750" indent="-285750" eaLnBrk="1" hangingPunct="1">
              <a:buFont typeface="Arial" panose="020B0604020202020204" pitchFamily="34" charset="0"/>
              <a:buChar char="•"/>
            </a:pPr>
            <a:r>
              <a:rPr lang="en-US" altLang="en-US" sz="1000" baseline="0" dirty="0"/>
              <a:t>Provide feedback on experience and sharing personal stories of events and near misses in the Focus Four categories</a:t>
            </a:r>
          </a:p>
          <a:p>
            <a:pPr marL="285750" indent="-285750" eaLnBrk="1" hangingPunct="1">
              <a:buFont typeface="Arial" panose="020B0604020202020204" pitchFamily="34" charset="0"/>
              <a:buChar char="•"/>
            </a:pPr>
            <a:r>
              <a:rPr lang="en-US" altLang="en-US" sz="1000" baseline="0" dirty="0"/>
              <a:t>Describe what they have changed personally or in supervisory roles that would mitigate or prevent accidents in the Focus Four categories</a:t>
            </a:r>
          </a:p>
          <a:p>
            <a:pPr marL="742950" lvl="1" indent="-285750" eaLnBrk="1" hangingPunct="1">
              <a:buFont typeface="Arial" panose="020B0604020202020204" pitchFamily="34" charset="0"/>
              <a:buChar char="•"/>
            </a:pPr>
            <a:endParaRPr lang="en-US" altLang="en-US" sz="1000" baseline="0" dirty="0"/>
          </a:p>
          <a:p>
            <a:pPr eaLnBrk="1" hangingPunct="1"/>
            <a:r>
              <a:rPr lang="en-US" altLang="en-US" sz="1000" baseline="0" dirty="0"/>
              <a:t>Each of the slides in this presentation provides comments and Instructor’s speaking points and perspectives to current application in the industry. The developer’s of this training resource encourage modification of this editable resource that will make it both industry and region specific to reflect local regulatory practice and information from other state approved OSHA plans outside the initial development.</a:t>
            </a:r>
            <a:endParaRPr lang="en-US" altLang="en-US" sz="1000" dirty="0"/>
          </a:p>
          <a:p>
            <a:endParaRPr lang="en-US" sz="1000" dirty="0"/>
          </a:p>
        </p:txBody>
      </p:sp>
      <p:sp>
        <p:nvSpPr>
          <p:cNvPr id="97284" name="Slide Number Placeholder 3"/>
          <p:cNvSpPr>
            <a:spLocks noGrp="1"/>
          </p:cNvSpPr>
          <p:nvPr>
            <p:ph type="sldNum" sz="quarter" idx="5"/>
          </p:nvPr>
        </p:nvSpPr>
        <p:spPr>
          <a:xfrm>
            <a:off x="3971928" y="8978459"/>
            <a:ext cx="3038475" cy="472889"/>
          </a:xfrm>
          <a:prstGeom prst="rect">
            <a:avLst/>
          </a:prstGeom>
          <a:noFill/>
        </p:spPr>
        <p:txBody>
          <a:bodyPr/>
          <a:lstStyle/>
          <a:p>
            <a:fld id="{59DFCBCD-DF51-4190-AA22-26C923966144}" type="slidenum">
              <a:rPr lang="en-US" smtClean="0">
                <a:solidFill>
                  <a:prstClr val="black"/>
                </a:solidFill>
              </a:rPr>
              <a:pPr/>
              <a:t>2</a:t>
            </a:fld>
            <a:endParaRPr lang="en-US" dirty="0">
              <a:solidFill>
                <a:prstClr val="black"/>
              </a:solidFill>
            </a:endParaRP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030740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A2F5473-0663-4A38-BA18-5F7A9B81C1E4}" type="slidenum">
              <a:rPr lang="en-US" altLang="en-US" sz="1000" smtClean="0"/>
              <a:pPr>
                <a:spcBef>
                  <a:spcPct val="0"/>
                </a:spcBef>
                <a:buFontTx/>
                <a:buNone/>
              </a:pPr>
              <a:t>20</a:t>
            </a:fld>
            <a:endParaRPr lang="en-US" altLang="en-US" sz="1000"/>
          </a:p>
        </p:txBody>
      </p:sp>
      <p:sp>
        <p:nvSpPr>
          <p:cNvPr id="23556" name="Rectangle 2"/>
          <p:cNvSpPr>
            <a:spLocks noGrp="1" noRot="1" noChangeAspect="1" noChangeArrowheads="1" noTextEdit="1"/>
          </p:cNvSpPr>
          <p:nvPr>
            <p:ph type="sldImg"/>
          </p:nvPr>
        </p:nvSpPr>
        <p:spPr>
          <a:xfrm>
            <a:off x="658813" y="666750"/>
            <a:ext cx="5416550" cy="4064000"/>
          </a:xfrm>
          <a:ln/>
        </p:spPr>
      </p:sp>
      <p:sp>
        <p:nvSpPr>
          <p:cNvPr id="23557" name="Rectangle 3"/>
          <p:cNvSpPr>
            <a:spLocks noGrp="1" noChangeArrowheads="1"/>
          </p:cNvSpPr>
          <p:nvPr>
            <p:ph type="body" idx="1"/>
          </p:nvPr>
        </p:nvSpPr>
        <p:spPr>
          <a:xfrm>
            <a:off x="701566" y="5387504"/>
            <a:ext cx="5486400" cy="21938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2355 Total Fatalities further broken</a:t>
            </a:r>
            <a:r>
              <a:rPr lang="en-US" altLang="en-US" sz="1100" baseline="0" dirty="0"/>
              <a:t> down as a percentage of the 2005 statistic</a:t>
            </a:r>
            <a:endParaRPr lang="en-US" altLang="en-US" sz="1100" dirty="0"/>
          </a:p>
          <a:p>
            <a:pPr lvl="1" eaLnBrk="1" hangingPunct="1"/>
            <a:r>
              <a:rPr lang="en-US" altLang="en-US" sz="1100" dirty="0"/>
              <a:t>805 Fall</a:t>
            </a:r>
          </a:p>
          <a:p>
            <a:pPr lvl="1" eaLnBrk="1" hangingPunct="1"/>
            <a:r>
              <a:rPr lang="en-US" altLang="en-US" sz="1100" dirty="0"/>
              <a:t>253 Electrical</a:t>
            </a:r>
          </a:p>
          <a:p>
            <a:pPr lvl="1" eaLnBrk="1" hangingPunct="1"/>
            <a:r>
              <a:rPr lang="en-US" altLang="en-US" sz="1100" dirty="0"/>
              <a:t>570 Struck by</a:t>
            </a:r>
          </a:p>
          <a:p>
            <a:pPr lvl="1" eaLnBrk="1" hangingPunct="1"/>
            <a:r>
              <a:rPr lang="en-US" altLang="en-US" sz="1100" dirty="0"/>
              <a:t>228 Caught in between</a:t>
            </a:r>
          </a:p>
          <a:p>
            <a:pPr lvl="1" eaLnBrk="1" hangingPunct="1"/>
            <a:r>
              <a:rPr lang="en-US" altLang="en-US" sz="1100" dirty="0"/>
              <a:t>499 All Others (includes transportation, inhalation, chemicals, fires, and other related fatalities)</a:t>
            </a: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106372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Summary slide to raise</a:t>
            </a:r>
            <a:r>
              <a:rPr lang="en-US" altLang="en-US" sz="1100" baseline="0" dirty="0"/>
              <a:t> awareness of that the fall exposure work in and around Septic Tanks can be and has been fatal. The onsite industry’s general attitude persistently is, “it won’t happen to me”.</a:t>
            </a:r>
          </a:p>
          <a:p>
            <a:endParaRPr lang="en-US" altLang="en-US" sz="1100" baseline="0" dirty="0"/>
          </a:p>
          <a:p>
            <a:r>
              <a:rPr lang="en-US" altLang="en-US" sz="1100" baseline="0" dirty="0"/>
              <a:t>A field study of service companies in Washington demonstrated that compliance is low both in the requirements of having a written program as well as significant gaps in CSE protocols for exposure identification, continuous air quality monitoring and consistent use of non-entry retrieval equipment. </a:t>
            </a:r>
          </a:p>
          <a:p>
            <a:endParaRPr lang="en-US" altLang="en-US" sz="1100" baseline="0" dirty="0"/>
          </a:p>
          <a:p>
            <a:r>
              <a:rPr lang="en-US" altLang="en-US" sz="1100" baseline="0" dirty="0"/>
              <a:t>The key relationship to the Focus Four is that non compliance with the CSE requirements can set up a situation outside of the traditional thinking of Falls. If the atmosphere causes a person to pass out, the next result is a fall…if they are on a ladder trying to escape, they fall… if they are standing in liquid and pass out from heat exhaustion, they fall and drown. </a:t>
            </a:r>
          </a:p>
          <a:p>
            <a:endParaRPr lang="en-US" altLang="en-US" baseline="0" dirty="0">
              <a:latin typeface="Arial" panose="020B0604020202020204" pitchFamily="34" charset="0"/>
            </a:endParaRPr>
          </a:p>
          <a:p>
            <a:endParaRPr lang="en-US" altLang="en-US" baseline="0" dirty="0">
              <a:latin typeface="Arial" panose="020B0604020202020204" pitchFamily="34" charset="0"/>
            </a:endParaRPr>
          </a:p>
          <a:p>
            <a:endParaRPr lang="en-US" altLang="en-US" baseline="0" dirty="0">
              <a:latin typeface="Arial" panose="020B0604020202020204" pitchFamily="34" charset="0"/>
            </a:endParaRPr>
          </a:p>
          <a:p>
            <a:endParaRPr lang="en-US" altLang="en-US" dirty="0">
              <a:latin typeface="Arial" panose="020B0604020202020204" pitchFamily="34" charset="0"/>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E7B0940C-6B0B-4458-A4B0-99F6A1B217A5}" type="slidenum">
              <a:rPr lang="en-US" altLang="en-US" smtClean="0"/>
              <a:pPr/>
              <a:t>21</a:t>
            </a:fld>
            <a:endParaRPr lang="en-US" altLang="en-US"/>
          </a:p>
        </p:txBody>
      </p:sp>
    </p:spTree>
    <p:extLst>
      <p:ext uri="{BB962C8B-B14F-4D97-AF65-F5344CB8AC3E}">
        <p14:creationId xmlns:p14="http://schemas.microsoft.com/office/powerpoint/2010/main" val="4258207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22</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Our OSS industry is renowned for firefighting…In reality,</a:t>
            </a:r>
            <a:r>
              <a:rPr lang="en-US" altLang="en-US" sz="1100" baseline="0" dirty="0"/>
              <a:t> </a:t>
            </a:r>
            <a:r>
              <a:rPr lang="en-US" altLang="en-US" sz="1100" dirty="0"/>
              <a:t>it is the nature of small business and limited resources to approach safety in this manner.</a:t>
            </a:r>
          </a:p>
          <a:p>
            <a:pPr eaLnBrk="1" hangingPunct="1"/>
            <a:endParaRPr lang="en-US" altLang="en-US" sz="1100" dirty="0"/>
          </a:p>
          <a:p>
            <a:pPr eaLnBrk="1" hangingPunct="1"/>
            <a:r>
              <a:rPr lang="en-US" altLang="en-US" sz="1100" dirty="0"/>
              <a:t>This discussion will set up the root cause analysis exercises in each of the modules.</a:t>
            </a: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520265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23</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What you measure,</a:t>
            </a:r>
            <a:r>
              <a:rPr lang="en-US" altLang="en-US" sz="1100" baseline="0" dirty="0"/>
              <a:t> you can manage….systems of work like those listed in the slide, provide a consistent method to identify, establish and implement policies and procedures that minimize and/or manage exposures in the workplace</a:t>
            </a:r>
            <a:endParaRPr lang="en-US" altLang="en-US" sz="1100" dirty="0"/>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690462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24</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What you see is often only the tip of the ice berg,</a:t>
            </a:r>
            <a:r>
              <a:rPr lang="en-US" altLang="en-US" sz="1100" baseline="0" dirty="0"/>
              <a:t> you can only manage risk if your safety</a:t>
            </a:r>
            <a:r>
              <a:rPr lang="en-US" altLang="en-US" sz="1100" dirty="0"/>
              <a:t> program encourages identification of work flows and field procedure that are dangerous</a:t>
            </a:r>
            <a:r>
              <a:rPr lang="en-US" altLang="en-US" sz="1100" baseline="0" dirty="0"/>
              <a:t>….this image demonstrates the point of being able to identify “near misses” before they become fatalities. </a:t>
            </a:r>
            <a:endParaRPr lang="en-US" altLang="en-US" sz="1100" dirty="0"/>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593758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25</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These</a:t>
            </a:r>
            <a:r>
              <a:rPr lang="en-US" altLang="en-US" sz="1100" baseline="0" dirty="0"/>
              <a:t> slides provide an exercise and method on root cause analysis for fatality scenarios that will be used in each of the Focus Four as class exercises in the 8 hour program to develop critical thinking skills of participants</a:t>
            </a:r>
            <a:endParaRPr lang="en-US" altLang="en-US" sz="1100" dirty="0"/>
          </a:p>
          <a:p>
            <a:pPr eaLnBrk="1" hangingPunct="1"/>
            <a:endParaRPr lang="en-US" altLang="en-US" sz="1800" dirty="0">
              <a:latin typeface="Arial" panose="020B0604020202020204" pitchFamily="34" charset="0"/>
            </a:endParaRPr>
          </a:p>
          <a:p>
            <a:pPr marL="457200" indent="-457200" algn="l">
              <a:buFont typeface="Arial" panose="020B0604020202020204" pitchFamily="34" charset="0"/>
              <a:buChar char="•"/>
              <a:defRPr/>
            </a:pPr>
            <a:r>
              <a:rPr lang="en-US" sz="1100" dirty="0"/>
              <a:t>The Five Why’s</a:t>
            </a:r>
          </a:p>
          <a:p>
            <a:pPr marL="457200" indent="-457200" algn="l">
              <a:buFont typeface="Arial" panose="020B0604020202020204" pitchFamily="34" charset="0"/>
              <a:buChar char="•"/>
              <a:defRPr/>
            </a:pPr>
            <a:r>
              <a:rPr lang="en-US" sz="1100" dirty="0"/>
              <a:t>Applying What We Learn:</a:t>
            </a:r>
          </a:p>
          <a:p>
            <a:pPr marL="800100" lvl="1" indent="-457200" algn="l">
              <a:buFont typeface="Arial" panose="020B0604020202020204" pitchFamily="34" charset="0"/>
              <a:buChar char="•"/>
              <a:defRPr/>
            </a:pPr>
            <a:r>
              <a:rPr lang="en-US" sz="1100" dirty="0"/>
              <a:t>Root Cause Investigation of a Focus Four Fatalities</a:t>
            </a:r>
          </a:p>
          <a:p>
            <a:pPr marL="800100" lvl="1" indent="-457200" algn="l">
              <a:buFont typeface="Arial" panose="020B0604020202020204" pitchFamily="34" charset="0"/>
              <a:buChar char="•"/>
              <a:defRPr/>
            </a:pPr>
            <a:r>
              <a:rPr lang="en-US" sz="1100" dirty="0"/>
              <a:t>Group Exercise</a:t>
            </a:r>
          </a:p>
          <a:p>
            <a:pPr marL="800100" lvl="1" indent="-457200" algn="l">
              <a:buFont typeface="Arial" panose="020B0604020202020204" pitchFamily="34" charset="0"/>
              <a:buChar char="•"/>
              <a:defRPr/>
            </a:pPr>
            <a:r>
              <a:rPr lang="en-US" sz="1100" dirty="0"/>
              <a:t>Reporting back to the Group</a:t>
            </a:r>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721964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26</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Understanding root cause methods</a:t>
            </a:r>
            <a:r>
              <a:rPr lang="en-US" altLang="en-US" sz="1100" baseline="0" dirty="0"/>
              <a:t> as an investigative or predictive process. If</a:t>
            </a:r>
            <a:r>
              <a:rPr lang="en-US" altLang="en-US" sz="1100" dirty="0"/>
              <a:t> the employer or worker can</a:t>
            </a:r>
            <a:r>
              <a:rPr lang="en-US" altLang="en-US" sz="1100" baseline="0" dirty="0"/>
              <a:t> identify and remove a poor practice that increases risk, incident exposures will ultimately be reduced and the frequency and severity of accidents in the workplace will</a:t>
            </a:r>
            <a:r>
              <a:rPr lang="en-US" altLang="en-US" sz="1100" dirty="0"/>
              <a:t> be mitigated</a:t>
            </a:r>
            <a:r>
              <a:rPr lang="en-US" altLang="en-US" sz="1100" baseline="0" dirty="0"/>
              <a:t> when properly used and applied.</a:t>
            </a:r>
          </a:p>
          <a:p>
            <a:pPr eaLnBrk="1" hangingPunct="1"/>
            <a:endParaRPr lang="en-US" altLang="en-US" sz="1100" baseline="0" dirty="0"/>
          </a:p>
          <a:p>
            <a:pPr eaLnBrk="1" hangingPunct="1"/>
            <a:r>
              <a:rPr lang="en-US" altLang="en-US" sz="1100" baseline="0" dirty="0"/>
              <a:t>Examples: </a:t>
            </a:r>
          </a:p>
          <a:p>
            <a:pPr eaLnBrk="1" hangingPunct="1"/>
            <a:endParaRPr lang="en-US" altLang="en-US" sz="1100" baseline="0" dirty="0"/>
          </a:p>
          <a:p>
            <a:pPr marL="171450" indent="-171450" eaLnBrk="1" hangingPunct="1">
              <a:buFont typeface="Arial" panose="020B0604020202020204" pitchFamily="34" charset="0"/>
              <a:buChar char="•"/>
            </a:pPr>
            <a:r>
              <a:rPr lang="en-US" altLang="en-US" sz="1100" baseline="0" dirty="0"/>
              <a:t>Falls – root cause: improper foot wear…..causal factor: Rain, snow, working on a slope hauling a heavy hose</a:t>
            </a:r>
          </a:p>
          <a:p>
            <a:pPr marL="171450" indent="-171450" eaLnBrk="1" hangingPunct="1">
              <a:buFont typeface="Arial" panose="020B0604020202020204" pitchFamily="34" charset="0"/>
              <a:buChar char="•"/>
            </a:pPr>
            <a:r>
              <a:rPr lang="en-US" altLang="en-US" sz="1100" baseline="0" dirty="0"/>
              <a:t>Struck By – root cause: no hard hat inside a tank doing repair….causal factor: unrecognized slope conditions, loose soil, frost…to warming temperatures in rocks</a:t>
            </a:r>
            <a:r>
              <a:rPr lang="en-US" altLang="en-US" sz="1100" dirty="0"/>
              <a:t> and soil that become dislodged.</a:t>
            </a:r>
            <a:endParaRPr lang="en-US" altLang="en-US" sz="1100" baseline="0" dirty="0"/>
          </a:p>
          <a:p>
            <a:pPr marL="171450" indent="-171450" eaLnBrk="1" hangingPunct="1">
              <a:buFont typeface="Arial" panose="020B0604020202020204" pitchFamily="34" charset="0"/>
              <a:buChar char="•"/>
            </a:pPr>
            <a:r>
              <a:rPr lang="en-US" altLang="en-US" sz="1100" baseline="0" dirty="0"/>
              <a:t>Caught in – root cause: loose clothing while working on moving equipment without guards….causal factor: unbuttoned shirt sleeves. Root cause:</a:t>
            </a:r>
            <a:r>
              <a:rPr lang="en-US" altLang="en-US" sz="1100" dirty="0"/>
              <a:t> working under rotating equipment with out LO/TO procedures being accomplished.</a:t>
            </a:r>
            <a:endParaRPr lang="en-US" altLang="en-US" sz="1100" baseline="0" dirty="0"/>
          </a:p>
          <a:p>
            <a:pPr marL="171450" indent="-171450" eaLnBrk="1" hangingPunct="1">
              <a:buFont typeface="Arial" panose="020B0604020202020204" pitchFamily="34" charset="0"/>
              <a:buChar char="•"/>
            </a:pPr>
            <a:r>
              <a:rPr lang="en-US" altLang="en-US" sz="1100" baseline="0" dirty="0"/>
              <a:t>Electrocution – root cause: working on equipment that is energized…causal factor: unlicensed electrician doing work does not understand exposure.</a:t>
            </a:r>
            <a:r>
              <a:rPr lang="en-US" altLang="en-US" sz="1100" dirty="0"/>
              <a:t> Root Cause: not using LO/TO procedures.</a:t>
            </a:r>
            <a:endParaRPr lang="en-US" altLang="en-US" sz="1100" baseline="0" dirty="0"/>
          </a:p>
          <a:p>
            <a:pPr eaLnBrk="1" hangingPunct="1"/>
            <a:endParaRPr lang="en-US" altLang="en-US" sz="1100" baseline="0" dirty="0"/>
          </a:p>
          <a:p>
            <a:pPr eaLnBrk="1" hangingPunct="1"/>
            <a:endParaRPr lang="en-US" altLang="en-US" sz="1100" dirty="0"/>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744800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27</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Looking for blame will not help a</a:t>
            </a:r>
            <a:r>
              <a:rPr lang="en-US" altLang="en-US" sz="1100" baseline="0" dirty="0"/>
              <a:t> team understand the “how” of an accident. When a fatality is involved, emotions, pressure from outside are made worse. Having a process in place to allow you to do an investigation will help you understand the gaps in the work processes that contributed to the incident.</a:t>
            </a:r>
            <a:endParaRPr lang="en-US" altLang="en-US" sz="1100" dirty="0"/>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119019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28</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Understanding root cause methods</a:t>
            </a:r>
            <a:r>
              <a:rPr lang="en-US" altLang="en-US" sz="1100" baseline="0" dirty="0"/>
              <a:t> as an investigative process to identify and removes a poor practice that increases incident exposures will ultimately reduce the frequency and severity of accidents in the workplace when properly used and applied.</a:t>
            </a:r>
          </a:p>
          <a:p>
            <a:pPr eaLnBrk="1" hangingPunct="1"/>
            <a:endParaRPr lang="en-US" altLang="en-US" sz="1100" baseline="0" dirty="0"/>
          </a:p>
          <a:p>
            <a:pPr eaLnBrk="1" hangingPunct="1"/>
            <a:endParaRPr lang="en-US" altLang="en-US" sz="1100" baseline="0" dirty="0"/>
          </a:p>
          <a:p>
            <a:pPr eaLnBrk="1" hangingPunct="1"/>
            <a:endParaRPr lang="en-US" altLang="en-US" sz="1100" dirty="0"/>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435156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29</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is just one of a number of Fault</a:t>
            </a:r>
            <a:r>
              <a:rPr lang="en-US" altLang="en-US" sz="1100" baseline="0" dirty="0"/>
              <a:t> </a:t>
            </a:r>
            <a:r>
              <a:rPr lang="en-US" altLang="en-US" sz="1100" dirty="0"/>
              <a:t>T</a:t>
            </a:r>
            <a:r>
              <a:rPr lang="en-US" altLang="en-US" sz="1100" baseline="0" dirty="0"/>
              <a:t>ree analysis tools or process that continues</a:t>
            </a:r>
            <a:r>
              <a:rPr lang="en-US" altLang="en-US" sz="1100" dirty="0"/>
              <a:t> to identify all of the causal actions that contribute to an exposure</a:t>
            </a:r>
            <a:r>
              <a:rPr lang="en-US" altLang="en-US" sz="1100" baseline="0" dirty="0"/>
              <a:t> until you can clearly understand what the root cause is</a:t>
            </a:r>
            <a:r>
              <a:rPr lang="en-US" altLang="en-US" sz="1100" dirty="0"/>
              <a:t> and actions taken to mitigate the exposure.</a:t>
            </a: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266706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3C9694DC-D32C-43BE-8F79-A6CDAE8530FD}" type="slidenum">
              <a:rPr lang="en-US" altLang="en-US" smtClean="0"/>
              <a:pPr/>
              <a:t>3</a:t>
            </a:fld>
            <a:endParaRPr lang="en-US" altLang="en-US"/>
          </a:p>
        </p:txBody>
      </p:sp>
      <p:sp>
        <p:nvSpPr>
          <p:cNvPr id="7171" name="Rectangle 2"/>
          <p:cNvSpPr>
            <a:spLocks noGrp="1" noRot="1" noChangeAspect="1" noChangeArrowheads="1" noTextEdit="1"/>
          </p:cNvSpPr>
          <p:nvPr>
            <p:ph type="sldImg"/>
          </p:nvPr>
        </p:nvSpPr>
        <p:spPr>
          <a:xfrm>
            <a:off x="862013" y="465138"/>
            <a:ext cx="5133975" cy="3851275"/>
          </a:xfrm>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Recognition</a:t>
            </a:r>
            <a:r>
              <a:rPr lang="en-US" altLang="en-US" sz="1100" baseline="0" dirty="0"/>
              <a:t> slide for grant from OSHA</a:t>
            </a:r>
            <a:endParaRPr lang="en-US" altLang="en-US" sz="1100" dirty="0"/>
          </a:p>
        </p:txBody>
      </p:sp>
      <p:sp>
        <p:nvSpPr>
          <p:cNvPr id="5" name="Rectangle 6"/>
          <p:cNvSpPr>
            <a:spLocks noGrp="1" noChangeArrowheads="1"/>
          </p:cNvSpPr>
          <p:nvPr>
            <p:ph type="ftr" sz="quarter" idx="4"/>
          </p:nvPr>
        </p:nvSpPr>
        <p:spPr>
          <a:xfrm>
            <a:off x="0" y="8845996"/>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690913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30</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OSHA Safety Pyramid, but based on the Heinrich “Safety Pyramid”</a:t>
            </a:r>
            <a:r>
              <a:rPr lang="en-US" altLang="en-US" sz="1100" baseline="0" dirty="0"/>
              <a:t> and theory that is essentially a mathematical approach to safety management. If you can adequately identify and respond to “near miss” incidents and incorporate the lessons learned at the bottom of the triangle into work process’, procedures, PPE selection and employee training and workplace compliance to standards, your ability to reduce the exposure of workers to a major injury or fatality is significantly increased.</a:t>
            </a:r>
            <a:endParaRPr lang="en-US" altLang="en-US" sz="1100" dirty="0"/>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355282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31</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Employee</a:t>
            </a:r>
            <a:r>
              <a:rPr lang="en-US" altLang="en-US" sz="1100" baseline="0" dirty="0"/>
              <a:t> “fear” of reporting an unsafe condition is typically a business owner issue. Maybe an employee reported something or asked a question and was rebuked…more than a time or two and they quit asking the questions.</a:t>
            </a:r>
          </a:p>
          <a:p>
            <a:pPr eaLnBrk="1" hangingPunct="1"/>
            <a:endParaRPr lang="en-US" altLang="en-US" sz="1100" baseline="0" dirty="0"/>
          </a:p>
          <a:p>
            <a:pPr eaLnBrk="1" hangingPunct="1"/>
            <a:r>
              <a:rPr lang="en-US" altLang="en-US" sz="1100" baseline="0" dirty="0"/>
              <a:t>Lack of understanding can be both an employer and employee issue… Employer’s that don’t understand or know about excavation rules can put their companies employee’s at risk. Employee’s that don’t understand or haven’t received training on excavation rules put in place for their safety may make decisions that put them at risk. Worse, the idea of “positive reinforcement for “negative” behaviors, reinforces this mentality when “nothing” happens and they get away with a poor practice.</a:t>
            </a:r>
            <a:endParaRPr lang="en-US" altLang="en-US" sz="1100" dirty="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937299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32</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When setting up to evaluate and assess accident prevention in the workplace, you need to consider why accidents happen. These four areas or combinations are examples of root causes.    </a:t>
            </a:r>
          </a:p>
          <a:p>
            <a:pPr eaLnBrk="1" hangingPunct="1"/>
            <a:endParaRPr lang="en-US" altLang="en-US" sz="1100" dirty="0"/>
          </a:p>
          <a:p>
            <a:pPr eaLnBrk="1" hangingPunct="1"/>
            <a:r>
              <a:rPr lang="en-US" altLang="en-US" sz="1100" dirty="0"/>
              <a:t>Shows the relationship between outcomes and four unsafe behaviors by the </a:t>
            </a:r>
            <a:r>
              <a:rPr lang="en-US" altLang="en-US" sz="1100" u="sng" dirty="0"/>
              <a:t>Worker</a:t>
            </a:r>
            <a:r>
              <a:rPr lang="en-US" altLang="en-US" sz="1100" dirty="0"/>
              <a:t>: </a:t>
            </a:r>
          </a:p>
          <a:p>
            <a:pPr eaLnBrk="1" hangingPunct="1"/>
            <a:endParaRPr lang="en-US" altLang="en-US" sz="1100" dirty="0"/>
          </a:p>
          <a:p>
            <a:pPr marL="171450" indent="-171450" eaLnBrk="1" hangingPunct="1">
              <a:buFont typeface="Arial" panose="020B0604020202020204" pitchFamily="34" charset="0"/>
              <a:buChar char="•"/>
            </a:pPr>
            <a:r>
              <a:rPr lang="en-US" altLang="en-US" sz="1100" dirty="0"/>
              <a:t>Rushing</a:t>
            </a:r>
          </a:p>
          <a:p>
            <a:pPr marL="171450" indent="-171450" eaLnBrk="1" hangingPunct="1">
              <a:buFont typeface="Arial" panose="020B0604020202020204" pitchFamily="34" charset="0"/>
              <a:buChar char="•"/>
            </a:pPr>
            <a:r>
              <a:rPr lang="en-US" altLang="en-US" sz="1100" dirty="0"/>
              <a:t>Eyes not on Path</a:t>
            </a:r>
          </a:p>
          <a:p>
            <a:pPr marL="171450" indent="-171450" eaLnBrk="1" hangingPunct="1">
              <a:buFont typeface="Arial" panose="020B0604020202020204" pitchFamily="34" charset="0"/>
              <a:buChar char="•"/>
            </a:pPr>
            <a:r>
              <a:rPr lang="en-US" altLang="en-US" sz="1100" dirty="0"/>
              <a:t>Eyes not on Task</a:t>
            </a:r>
          </a:p>
          <a:p>
            <a:pPr marL="171450" indent="-171450" eaLnBrk="1" hangingPunct="1">
              <a:buFont typeface="Arial" panose="020B0604020202020204" pitchFamily="34" charset="0"/>
              <a:buChar char="•"/>
            </a:pPr>
            <a:r>
              <a:rPr lang="en-US" altLang="en-US" sz="1100" dirty="0"/>
              <a:t>Line of fire</a:t>
            </a: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6125978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33</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Having</a:t>
            </a:r>
            <a:r>
              <a:rPr lang="en-US" altLang="en-US" sz="1100" baseline="0" dirty="0"/>
              <a:t> Management systems in place provide a consistent approach to identifying and managing worker and business needs to do the job, and to do it safely.</a:t>
            </a:r>
          </a:p>
          <a:p>
            <a:pPr eaLnBrk="1" hangingPunct="1"/>
            <a:endParaRPr lang="en-US" altLang="en-US" sz="1100" dirty="0"/>
          </a:p>
          <a:p>
            <a:pPr eaLnBrk="1" hangingPunct="1"/>
            <a:r>
              <a:rPr lang="en-US" altLang="en-US" sz="1100" dirty="0"/>
              <a:t>It is not uncommon for small business in the OSS industry to be overwhelmed by the requirements under OSHA or state approved plans. Items 6 and 7 are justification tactics that are commonly used to push back on not starting or implementing items 1-6 in a consistent manner. </a:t>
            </a:r>
          </a:p>
          <a:p>
            <a:pPr eaLnBrk="1" hangingPunct="1"/>
            <a:endParaRPr lang="en-US" altLang="en-US" sz="1100" dirty="0"/>
          </a:p>
          <a:p>
            <a:pPr eaLnBrk="1" hangingPunct="1"/>
            <a:r>
              <a:rPr lang="en-US" altLang="en-US" sz="1100" dirty="0"/>
              <a:t>“Where do I start?” is another response from small business owners who are willing to begin a program to manage these needs. </a:t>
            </a:r>
          </a:p>
          <a:p>
            <a:pPr eaLnBrk="1" hangingPunct="1"/>
            <a:endParaRPr lang="en-US" altLang="en-US" sz="1100" dirty="0"/>
          </a:p>
          <a:p>
            <a:pPr eaLnBrk="1" hangingPunct="1"/>
            <a:r>
              <a:rPr lang="en-US" altLang="en-US" sz="1100" dirty="0"/>
              <a:t>Both the OSHA website and many of the state approved plan websites have “basic” outlines of a variety of tools and safety programs that are available for small business owners to download and complete to begin the process of implementing their safety programs.</a:t>
            </a: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563201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34</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Fault</a:t>
            </a:r>
            <a:r>
              <a:rPr lang="en-US" altLang="en-US" sz="1100" baseline="0" dirty="0"/>
              <a:t> tree analysis unwinds the knot until you can clearly understand what the root cause is.</a:t>
            </a:r>
          </a:p>
          <a:p>
            <a:pPr eaLnBrk="1" hangingPunct="1"/>
            <a:endParaRPr lang="en-US" altLang="en-US" sz="1100" baseline="0" dirty="0"/>
          </a:p>
          <a:p>
            <a:pPr eaLnBrk="1" hangingPunct="1"/>
            <a:r>
              <a:rPr lang="en-US" altLang="en-US" sz="1100" baseline="0" dirty="0"/>
              <a:t>The next slide (video) tells a real life story of an accident that was a “struck by” incident, complicated by a confined space entry not resulting in a fatality…but only barely. Following is information for the Instructor to provide for the root cause activity with the participant groups.</a:t>
            </a:r>
          </a:p>
          <a:p>
            <a:pPr eaLnBrk="1" hangingPunct="1"/>
            <a:endParaRPr lang="en-US" altLang="en-US" sz="1100" baseline="0" dirty="0"/>
          </a:p>
          <a:p>
            <a:pPr eaLnBrk="1" hangingPunct="1"/>
            <a:r>
              <a:rPr lang="en-US" altLang="en-US" sz="1100" baseline="0" dirty="0"/>
              <a:t>The Job: Repair a cracked 3,000 + gallon tank servicing multiple homes in a trailer park/facility</a:t>
            </a:r>
          </a:p>
          <a:p>
            <a:pPr eaLnBrk="1" hangingPunct="1"/>
            <a:endParaRPr lang="en-US" altLang="en-US" sz="1100" baseline="0" dirty="0"/>
          </a:p>
          <a:p>
            <a:pPr eaLnBrk="1" hangingPunct="1"/>
            <a:r>
              <a:rPr lang="en-US" altLang="en-US" sz="1100" baseline="0" dirty="0"/>
              <a:t>Workers: 4 workers were on the job: 1- Supervisor (entrant), 1- Attendant, 2 Technicians</a:t>
            </a:r>
          </a:p>
          <a:p>
            <a:pPr eaLnBrk="1" hangingPunct="1"/>
            <a:endParaRPr lang="en-US" altLang="en-US" sz="1100" baseline="0" dirty="0"/>
          </a:p>
          <a:p>
            <a:pPr eaLnBrk="1" hangingPunct="1"/>
            <a:r>
              <a:rPr lang="en-US" altLang="en-US" sz="1100" baseline="0" dirty="0"/>
              <a:t>CSE Protocol: </a:t>
            </a:r>
          </a:p>
          <a:p>
            <a:pPr marL="171450" indent="-171450" eaLnBrk="1" hangingPunct="1">
              <a:buFont typeface="Arial" panose="020B0604020202020204" pitchFamily="34" charset="0"/>
              <a:buChar char="•"/>
            </a:pPr>
            <a:r>
              <a:rPr lang="en-US" altLang="en-US" sz="1100" baseline="0" dirty="0"/>
              <a:t>Equipment was provided and used (tripod and harness)</a:t>
            </a:r>
          </a:p>
          <a:p>
            <a:pPr marL="171450" indent="-171450" eaLnBrk="1" hangingPunct="1">
              <a:buFont typeface="Arial" panose="020B0604020202020204" pitchFamily="34" charset="0"/>
              <a:buChar char="•"/>
            </a:pPr>
            <a:r>
              <a:rPr lang="en-US" altLang="en-US" sz="1100" baseline="0" dirty="0"/>
              <a:t>CSE team did not use a “formal” procedure or “checklist” form to assess the immediate workplace (tank entry). </a:t>
            </a:r>
          </a:p>
          <a:p>
            <a:pPr marL="171450" indent="-171450" eaLnBrk="1" hangingPunct="1">
              <a:buFont typeface="Arial" panose="020B0604020202020204" pitchFamily="34" charset="0"/>
              <a:buChar char="•"/>
            </a:pPr>
            <a:r>
              <a:rPr lang="en-US" altLang="en-US" sz="1100" baseline="0" dirty="0"/>
              <a:t>Training was not in place or limited. Entrant had means to check air quality, but the nature of the work was a cracked wall repair.</a:t>
            </a:r>
          </a:p>
          <a:p>
            <a:pPr marL="171450" indent="-171450" eaLnBrk="1" hangingPunct="1">
              <a:buFont typeface="Arial" panose="020B0604020202020204" pitchFamily="34" charset="0"/>
              <a:buChar char="•"/>
            </a:pPr>
            <a:r>
              <a:rPr lang="en-US" altLang="en-US" sz="1100" baseline="0" dirty="0"/>
              <a:t>CSE assessment was incomplete to the recognized hazards (concrete tank structural integrity).</a:t>
            </a:r>
          </a:p>
          <a:p>
            <a:pPr marL="171450" indent="-171450" eaLnBrk="1" hangingPunct="1">
              <a:buFont typeface="Arial" panose="020B0604020202020204" pitchFamily="34" charset="0"/>
              <a:buChar char="•"/>
            </a:pPr>
            <a:endParaRPr lang="en-US" altLang="en-US" sz="1100" baseline="0" dirty="0"/>
          </a:p>
          <a:p>
            <a:pPr marL="0" indent="0" eaLnBrk="1" hangingPunct="1">
              <a:buFont typeface="Arial" panose="020B0604020202020204" pitchFamily="34" charset="0"/>
              <a:buNone/>
            </a:pPr>
            <a:r>
              <a:rPr lang="en-US" altLang="en-US" sz="1100" baseline="0" dirty="0"/>
              <a:t>Workplace description:</a:t>
            </a:r>
          </a:p>
          <a:p>
            <a:pPr marL="171450" indent="-171450" eaLnBrk="1" hangingPunct="1">
              <a:buFont typeface="Arial" panose="020B0604020202020204" pitchFamily="34" charset="0"/>
              <a:buChar char="•"/>
            </a:pPr>
            <a:r>
              <a:rPr lang="en-US" altLang="en-US" sz="1100" baseline="0" dirty="0"/>
              <a:t>Riser to top of tank was 12’ DEEP</a:t>
            </a:r>
          </a:p>
          <a:p>
            <a:pPr marL="171450" indent="-171450" eaLnBrk="1" hangingPunct="1">
              <a:buFont typeface="Arial" panose="020B0604020202020204" pitchFamily="34" charset="0"/>
              <a:buChar char="•"/>
            </a:pPr>
            <a:r>
              <a:rPr lang="en-US" altLang="en-US" sz="1100" baseline="0" dirty="0"/>
              <a:t>Top of tank to tank floor was another 8+ FEET (total depth approx. 20 feet)</a:t>
            </a:r>
          </a:p>
          <a:p>
            <a:pPr marL="171450" indent="-171450" eaLnBrk="1" hangingPunct="1">
              <a:buFont typeface="Arial" panose="020B0604020202020204" pitchFamily="34" charset="0"/>
              <a:buChar char="•"/>
            </a:pPr>
            <a:r>
              <a:rPr lang="en-US" altLang="en-US" sz="1100" baseline="0" dirty="0"/>
              <a:t>3,000 gallon tank had a rising horizontal crack from approximately 4’ from tank floor extending across for several feet and was pouring in water</a:t>
            </a:r>
          </a:p>
          <a:p>
            <a:pPr marL="171450" indent="-171450" eaLnBrk="1" hangingPunct="1">
              <a:buFont typeface="Arial" panose="020B0604020202020204" pitchFamily="34" charset="0"/>
              <a:buChar char="•"/>
            </a:pPr>
            <a:endParaRPr lang="en-US" altLang="en-US" sz="1100" dirty="0"/>
          </a:p>
          <a:p>
            <a:pPr marL="0" indent="0" eaLnBrk="1" hangingPunct="1">
              <a:buFont typeface="Arial" panose="020B0604020202020204" pitchFamily="34" charset="0"/>
              <a:buNone/>
            </a:pPr>
            <a:r>
              <a:rPr lang="en-US" altLang="en-US" sz="1100" dirty="0"/>
              <a:t>Fishbone root cause assessment Issues: </a:t>
            </a:r>
          </a:p>
          <a:p>
            <a:pPr marL="171450" indent="-171450" eaLnBrk="1" hangingPunct="1">
              <a:buFont typeface="Arial" panose="020B0604020202020204" pitchFamily="34" charset="0"/>
              <a:buChar char="•"/>
            </a:pPr>
            <a:r>
              <a:rPr lang="en-US" altLang="en-US" sz="1100" dirty="0"/>
              <a:t>Management; CSE policy and procedure was</a:t>
            </a:r>
            <a:r>
              <a:rPr lang="en-US" altLang="en-US" sz="1100" baseline="0" dirty="0"/>
              <a:t> incomplete</a:t>
            </a:r>
          </a:p>
          <a:p>
            <a:pPr marL="171450" indent="-171450" eaLnBrk="1" hangingPunct="1">
              <a:buFont typeface="Arial" panose="020B0604020202020204" pitchFamily="34" charset="0"/>
              <a:buChar char="•"/>
            </a:pPr>
            <a:r>
              <a:rPr lang="en-US" altLang="en-US" sz="1100" baseline="0" dirty="0"/>
              <a:t>Management: No rescue plan in place</a:t>
            </a:r>
          </a:p>
          <a:p>
            <a:pPr marL="171450" indent="-171450" eaLnBrk="1" hangingPunct="1">
              <a:buFont typeface="Arial" panose="020B0604020202020204" pitchFamily="34" charset="0"/>
              <a:buChar char="•"/>
            </a:pPr>
            <a:r>
              <a:rPr lang="en-US" altLang="en-US" sz="1100" baseline="0" dirty="0"/>
              <a:t>Management: No site documentation (as-builts) were made available to employee</a:t>
            </a:r>
          </a:p>
          <a:p>
            <a:pPr marL="171450" indent="-171450" eaLnBrk="1" hangingPunct="1">
              <a:buFont typeface="Arial" panose="020B0604020202020204" pitchFamily="34" charset="0"/>
              <a:buChar char="•"/>
            </a:pPr>
            <a:r>
              <a:rPr lang="en-US" altLang="en-US" sz="1100" baseline="0" dirty="0"/>
              <a:t>Training for hazard recognition and CSE was incomplete (man – training)</a:t>
            </a:r>
          </a:p>
          <a:p>
            <a:pPr marL="171450" indent="-171450" eaLnBrk="1" hangingPunct="1">
              <a:buFont typeface="Arial" panose="020B0604020202020204" pitchFamily="34" charset="0"/>
              <a:buChar char="•"/>
            </a:pPr>
            <a:r>
              <a:rPr lang="en-US" altLang="en-US" sz="1100" baseline="0" dirty="0"/>
              <a:t>Equipment – limited to testing for air quality</a:t>
            </a:r>
          </a:p>
          <a:p>
            <a:pPr marL="171450" indent="-171450" eaLnBrk="1" hangingPunct="1">
              <a:buFont typeface="Arial" panose="020B0604020202020204" pitchFamily="34" charset="0"/>
              <a:buChar char="•"/>
            </a:pPr>
            <a:r>
              <a:rPr lang="en-US" altLang="en-US" sz="1100" baseline="0" dirty="0"/>
              <a:t>Man – 2 employee’s were talking with (distracting) the attendant</a:t>
            </a:r>
          </a:p>
          <a:p>
            <a:pPr marL="171450" indent="-171450" eaLnBrk="1" hangingPunct="1">
              <a:buFont typeface="Arial" panose="020B0604020202020204" pitchFamily="34" charset="0"/>
              <a:buChar char="•"/>
            </a:pPr>
            <a:r>
              <a:rPr lang="en-US" altLang="en-US" sz="1100" baseline="0" dirty="0"/>
              <a:t>Material – Concrete Tank was installed 20+ years ago and prior to any engineering construction standards</a:t>
            </a:r>
          </a:p>
          <a:p>
            <a:pPr marL="171450" indent="-171450" eaLnBrk="1" hangingPunct="1">
              <a:buFont typeface="Arial" panose="020B0604020202020204" pitchFamily="34" charset="0"/>
              <a:buChar char="•"/>
            </a:pPr>
            <a:r>
              <a:rPr lang="en-US" altLang="en-US" sz="1100" baseline="0" dirty="0"/>
              <a:t>Method – Step missed – area water table at 5’ FEET was not considered in the hazard evaluation of a compromised, un-engineered tank that was empty and the sidewall pressure of water and soil at depth</a:t>
            </a:r>
          </a:p>
          <a:p>
            <a:pPr marL="171450" indent="-171450" eaLnBrk="1" hangingPunct="1">
              <a:buFont typeface="Arial" panose="020B0604020202020204" pitchFamily="34" charset="0"/>
              <a:buChar char="•"/>
            </a:pPr>
            <a:r>
              <a:rPr lang="en-US" altLang="en-US" sz="1100" baseline="0" dirty="0"/>
              <a:t>Method – Step used – SOP used of a </a:t>
            </a:r>
            <a:r>
              <a:rPr lang="en-US" altLang="en-US" sz="1100" baseline="0" dirty="0" err="1"/>
              <a:t>Roto</a:t>
            </a:r>
            <a:r>
              <a:rPr lang="en-US" altLang="en-US" sz="1100" baseline="0" dirty="0"/>
              <a:t>-Hammer to prepare for injection and wall repair was inappropriate under these conditions</a:t>
            </a:r>
          </a:p>
          <a:p>
            <a:pPr marL="171450" indent="-171450" eaLnBrk="1" hangingPunct="1">
              <a:buFont typeface="Arial" panose="020B0604020202020204" pitchFamily="34" charset="0"/>
              <a:buChar char="•"/>
            </a:pPr>
            <a:endParaRPr lang="en-US" altLang="en-US" sz="1100" baseline="0" dirty="0"/>
          </a:p>
          <a:p>
            <a:pPr marL="171450" indent="-171450" eaLnBrk="1" hangingPunct="1">
              <a:buFont typeface="Arial" panose="020B0604020202020204" pitchFamily="34" charset="0"/>
              <a:buChar char="•"/>
            </a:pPr>
            <a:endParaRPr lang="en-US" altLang="en-US" sz="1100" dirty="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7666083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dirty="0">
                <a:latin typeface="Arial" panose="020B0604020202020204" pitchFamily="34" charset="0"/>
              </a:rPr>
              <a:t>The root cause in this accident scenario was that the company confined space entry protocol was understood to be limited to atmospheric testing and controls rather than identification and evaluation of other hazards (external stress from high water table, compromised structure, work practices using a roto hammer, lack of an as-built, and no alternate escape route). </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The instructor should allow the group to break-out into their small groups to work through the process, discuss and make their determinations.</a:t>
            </a:r>
          </a:p>
          <a:p>
            <a:pPr marL="0" indent="0">
              <a:buFontTx/>
              <a:buNone/>
            </a:pPr>
            <a:endParaRPr lang="en-US" altLang="en-US" dirty="0">
              <a:latin typeface="Arial" panose="020B0604020202020204" pitchFamily="34" charset="0"/>
            </a:endParaRPr>
          </a:p>
          <a:p>
            <a:pPr marL="0" indent="0">
              <a:buFontTx/>
              <a:buNone/>
            </a:pPr>
            <a:r>
              <a:rPr lang="en-US" altLang="en-US" b="1" dirty="0">
                <a:latin typeface="Arial" panose="020B0604020202020204" pitchFamily="34" charset="0"/>
              </a:rPr>
              <a:t>The point of the exercise is to learn/practice using the root cause analysis methodology. </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This exercise will be completed in each of the Focus Four and the instructor should look for improvement in understanding and application of the use of root cause analysis methods. </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The instructor should point out that the application of the methodology in evaluation of work tasks before they take place (proactive JSA) is appropriate to the work place as a preventative measure.</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35</a:t>
            </a:fld>
            <a:endParaRPr lang="en-US" altLang="en-US"/>
          </a:p>
        </p:txBody>
      </p:sp>
    </p:spTree>
    <p:extLst>
      <p:ext uri="{BB962C8B-B14F-4D97-AF65-F5344CB8AC3E}">
        <p14:creationId xmlns:p14="http://schemas.microsoft.com/office/powerpoint/2010/main" val="1401906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36</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The instructor will use this slide as a visual aid during the feedback discussion with the small groups.</a:t>
            </a:r>
          </a:p>
          <a:p>
            <a:pPr eaLnBrk="1" hangingPunct="1"/>
            <a:endParaRPr lang="en-US" altLang="en-US" sz="1100" dirty="0"/>
          </a:p>
          <a:p>
            <a:pPr eaLnBrk="1" hangingPunct="1"/>
            <a:r>
              <a:rPr lang="en-US" altLang="en-US" sz="1100" dirty="0"/>
              <a:t>Depending on the size of the class, the instructor should recognize feedback from each small group and any additional comments from any participant.</a:t>
            </a:r>
          </a:p>
          <a:p>
            <a:pPr eaLnBrk="1" hangingPunct="1"/>
            <a:endParaRPr lang="en-US" altLang="en-US" sz="1100" dirty="0"/>
          </a:p>
          <a:p>
            <a:pPr eaLnBrk="1" hangingPunct="1"/>
            <a:endParaRPr lang="en-US" altLang="en-US" sz="1100" dirty="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4203385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26796378-5FB0-4CEC-995D-28B6735FA40A}" type="slidenum">
              <a:rPr lang="en-US" altLang="en-US" sz="1000" smtClean="0"/>
              <a:pPr>
                <a:spcBef>
                  <a:spcPct val="0"/>
                </a:spcBef>
                <a:buFontTx/>
                <a:buNone/>
              </a:pPr>
              <a:t>37</a:t>
            </a:fld>
            <a:endParaRPr lang="en-US" altLang="en-US" sz="1000"/>
          </a:p>
        </p:txBody>
      </p:sp>
      <p:sp>
        <p:nvSpPr>
          <p:cNvPr id="44036" name="Rectangle 2"/>
          <p:cNvSpPr>
            <a:spLocks noGrp="1" noRot="1" noChangeAspect="1" noChangeArrowheads="1" noTextEdit="1"/>
          </p:cNvSpPr>
          <p:nvPr>
            <p:ph type="sldImg"/>
          </p:nvPr>
        </p:nvSpPr>
        <p:spPr>
          <a:xfrm>
            <a:off x="842963" y="528638"/>
            <a:ext cx="5024437" cy="3770312"/>
          </a:xfrm>
          <a:ln/>
        </p:spPr>
      </p:sp>
      <p:sp>
        <p:nvSpPr>
          <p:cNvPr id="440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2</a:t>
            </a:r>
            <a:r>
              <a:rPr lang="en-US" altLang="en-US" sz="1100" baseline="0" dirty="0"/>
              <a:t> main </a:t>
            </a:r>
            <a:r>
              <a:rPr lang="en-US" altLang="en-US" sz="1100" dirty="0"/>
              <a:t>statistics from Federal OSHA data for OSHA fiscal year 2005,</a:t>
            </a:r>
            <a:r>
              <a:rPr lang="en-US" altLang="en-US" sz="1100" baseline="0" dirty="0"/>
              <a:t> </a:t>
            </a:r>
            <a:r>
              <a:rPr lang="en-US" altLang="en-US" sz="1100" dirty="0"/>
              <a:t> Fatalities</a:t>
            </a:r>
            <a:r>
              <a:rPr lang="en-US" altLang="en-US" sz="1100" baseline="0" dirty="0"/>
              <a:t> and Citations</a:t>
            </a:r>
            <a:r>
              <a:rPr lang="en-US" altLang="en-US" sz="1100" dirty="0"/>
              <a:t>.</a:t>
            </a:r>
          </a:p>
          <a:p>
            <a:pPr eaLnBrk="1" hangingPunct="1"/>
            <a:endParaRPr lang="en-US" altLang="en-US" sz="1100" dirty="0"/>
          </a:p>
          <a:p>
            <a:pPr eaLnBrk="1" hangingPunct="1"/>
            <a:r>
              <a:rPr lang="en-US" altLang="en-US" sz="1100" dirty="0"/>
              <a:t>This photo illustrates how some or all of the hazards</a:t>
            </a:r>
            <a:r>
              <a:rPr lang="en-US" altLang="en-US" sz="1100" baseline="0" dirty="0"/>
              <a:t> </a:t>
            </a:r>
            <a:r>
              <a:rPr lang="en-US" altLang="en-US" sz="1100" dirty="0"/>
              <a:t>discussed can occur during the same operation, and why the Focus Four exposures</a:t>
            </a:r>
            <a:r>
              <a:rPr lang="en-US" altLang="en-US" sz="1100" baseline="0" dirty="0"/>
              <a:t> are </a:t>
            </a:r>
            <a:r>
              <a:rPr lang="en-US" altLang="en-US" sz="1100" dirty="0"/>
              <a:t>dangerous.</a:t>
            </a:r>
          </a:p>
          <a:p>
            <a:pPr eaLnBrk="1" hangingPunct="1"/>
            <a:endParaRPr lang="en-US" altLang="en-US" sz="1100" dirty="0"/>
          </a:p>
          <a:p>
            <a:pPr eaLnBrk="1" hangingPunct="1"/>
            <a:r>
              <a:rPr lang="en-US" altLang="en-US" sz="1100" dirty="0"/>
              <a:t>Operator behind equipment</a:t>
            </a:r>
            <a:r>
              <a:rPr lang="en-US" altLang="en-US" sz="1100" baseline="0" dirty="0"/>
              <a:t> (operating remote) in “line of fire” potential, truck angle on slope potentially compromises the tank weight ratio’s and boom extension.</a:t>
            </a:r>
          </a:p>
          <a:p>
            <a:pPr eaLnBrk="1" hangingPunct="1"/>
            <a:endParaRPr lang="en-US" altLang="en-US" sz="1100" baseline="0" dirty="0"/>
          </a:p>
          <a:p>
            <a:pPr eaLnBrk="1" hangingPunct="1"/>
            <a:r>
              <a:rPr lang="en-US" altLang="en-US" sz="1100" baseline="0" dirty="0"/>
              <a:t>Getting participation: Instructor can ask audience “what are the exposures here?” and “does anyone have a personal experience” </a:t>
            </a:r>
          </a:p>
          <a:p>
            <a:pPr eaLnBrk="1" hangingPunct="1"/>
            <a:endParaRPr lang="en-US" altLang="en-US" sz="1100" dirty="0"/>
          </a:p>
          <a:p>
            <a:pPr eaLnBrk="1" hangingPunct="1"/>
            <a:r>
              <a:rPr lang="en-US" altLang="en-US" sz="1100" dirty="0"/>
              <a:t>This provides the instructor feedback on if the key learning points are getting across to hazard recognition (pro-active).</a:t>
            </a:r>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747261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C9DD3509-AA13-417D-9F44-00072E74F7DD}" type="slidenum">
              <a:rPr lang="en-US" altLang="en-US" sz="1000" smtClean="0"/>
              <a:pPr>
                <a:spcBef>
                  <a:spcPct val="0"/>
                </a:spcBef>
                <a:buFontTx/>
                <a:buNone/>
              </a:pPr>
              <a:t>38</a:t>
            </a:fld>
            <a:endParaRPr lang="en-US" altLang="en-US" sz="1000"/>
          </a:p>
        </p:txBody>
      </p:sp>
      <p:sp>
        <p:nvSpPr>
          <p:cNvPr id="33796" name="Rectangle 2"/>
          <p:cNvSpPr>
            <a:spLocks noGrp="1" noRot="1" noChangeAspect="1" noChangeArrowheads="1" noTextEdit="1"/>
          </p:cNvSpPr>
          <p:nvPr>
            <p:ph type="sldImg"/>
          </p:nvPr>
        </p:nvSpPr>
        <p:spPr>
          <a:xfrm>
            <a:off x="873125" y="415925"/>
            <a:ext cx="5111750" cy="3835400"/>
          </a:xfrm>
          <a:ln/>
        </p:spPr>
      </p:sp>
      <p:sp>
        <p:nvSpPr>
          <p:cNvPr id="337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It is a busy chart, but these top ten OSHA citations relate to the four basic hazards of electrical struck-by, caught-in-between and falls.  Other citations not related to the focus four have been removed from the list.</a:t>
            </a:r>
          </a:p>
          <a:p>
            <a:pPr eaLnBrk="1" hangingPunct="1"/>
            <a:endParaRPr lang="en-US" altLang="en-US" sz="1100" dirty="0"/>
          </a:p>
          <a:p>
            <a:pPr eaLnBrk="1" hangingPunct="1"/>
            <a:r>
              <a:rPr lang="en-US" altLang="en-US" sz="1100" dirty="0"/>
              <a:t>The Instructor can highlight just one or two of the key citations</a:t>
            </a:r>
            <a:r>
              <a:rPr lang="en-US" altLang="en-US" sz="1100" baseline="0" dirty="0"/>
              <a:t> as it relates to audience make up but should not read the entire slide…key discussion points are</a:t>
            </a:r>
            <a:r>
              <a:rPr lang="en-US" altLang="en-US" sz="1100" dirty="0"/>
              <a:t> </a:t>
            </a:r>
            <a:r>
              <a:rPr lang="en-US" altLang="en-US" sz="1100" baseline="0" dirty="0"/>
              <a:t>frequency, cost and type of injury.</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1301947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D33EB3B-B78E-4BEC-A5BF-8A671DFF5AD3}" type="slidenum">
              <a:rPr lang="en-US" altLang="en-US" sz="1000" smtClean="0"/>
              <a:pPr>
                <a:spcBef>
                  <a:spcPct val="0"/>
                </a:spcBef>
                <a:buFontTx/>
                <a:buNone/>
              </a:pPr>
              <a:t>39</a:t>
            </a:fld>
            <a:endParaRPr lang="en-US" altLang="en-US" sz="1000"/>
          </a:p>
        </p:txBody>
      </p:sp>
      <p:sp>
        <p:nvSpPr>
          <p:cNvPr id="46084" name="Rectangle 2"/>
          <p:cNvSpPr>
            <a:spLocks noGrp="1" noRot="1" noChangeAspect="1" noChangeArrowheads="1" noTextEdit="1"/>
          </p:cNvSpPr>
          <p:nvPr>
            <p:ph type="sldImg"/>
          </p:nvPr>
        </p:nvSpPr>
        <p:spPr>
          <a:xfrm>
            <a:off x="814388" y="352425"/>
            <a:ext cx="5114925" cy="3836988"/>
          </a:xfrm>
          <a:ln/>
        </p:spPr>
      </p:sp>
      <p:sp>
        <p:nvSpPr>
          <p:cNvPr id="460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Introduction to Falls slide</a:t>
            </a: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731260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92BF56E-1CBF-4E34-AEA6-05A32483CA81}" type="slidenum">
              <a:rPr lang="en-US" altLang="en-US" smtClean="0"/>
              <a:pPr/>
              <a:t>4</a:t>
            </a:fld>
            <a:endParaRPr lang="en-US" altLang="en-US"/>
          </a:p>
        </p:txBody>
      </p:sp>
      <p:sp>
        <p:nvSpPr>
          <p:cNvPr id="9219" name="Rectangle 2"/>
          <p:cNvSpPr>
            <a:spLocks noGrp="1" noRot="1" noChangeAspect="1" noChangeArrowheads="1" noTextEdit="1"/>
          </p:cNvSpPr>
          <p:nvPr>
            <p:ph type="sldImg"/>
          </p:nvPr>
        </p:nvSpPr>
        <p:spPr>
          <a:xfrm>
            <a:off x="949325" y="577850"/>
            <a:ext cx="4959350" cy="3721100"/>
          </a:xfrm>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 </a:t>
            </a:r>
            <a:r>
              <a:rPr lang="en-US" altLang="en-US" sz="1100" dirty="0"/>
              <a:t>Credit to source information for the development</a:t>
            </a:r>
            <a:r>
              <a:rPr lang="en-US" altLang="en-US" sz="1100" baseline="0" dirty="0"/>
              <a:t> of the material. </a:t>
            </a:r>
          </a:p>
          <a:p>
            <a:pPr eaLnBrk="1" hangingPunct="1"/>
            <a:endParaRPr lang="en-US" altLang="en-US" sz="1100" baseline="0" dirty="0"/>
          </a:p>
          <a:p>
            <a:pPr eaLnBrk="1" hangingPunct="1"/>
            <a:r>
              <a:rPr lang="en-US" altLang="en-US" sz="1100" baseline="0" dirty="0"/>
              <a:t>The Instructor should also make a connection to the audience depending on where (what State) the training is occurring. Principally, to make the point that some states have OSHA approved plans and comments to the differences that may exist.</a:t>
            </a:r>
          </a:p>
          <a:p>
            <a:pPr eaLnBrk="1" hangingPunct="1"/>
            <a:endParaRPr lang="en-US" altLang="en-US" sz="1100" dirty="0"/>
          </a:p>
          <a:p>
            <a:pPr eaLnBrk="1" hangingPunct="1"/>
            <a:r>
              <a:rPr lang="en-US" altLang="en-US" sz="1100" dirty="0"/>
              <a:t>All of the OSHA Requirements are recognized through State approved plans as minimum requirements.</a:t>
            </a: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0832843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D33EB3B-B78E-4BEC-A5BF-8A671DFF5AD3}" type="slidenum">
              <a:rPr lang="en-US" altLang="en-US" sz="1000" smtClean="0"/>
              <a:pPr>
                <a:spcBef>
                  <a:spcPct val="0"/>
                </a:spcBef>
                <a:buFontTx/>
                <a:buNone/>
              </a:pPr>
              <a:t>40</a:t>
            </a:fld>
            <a:endParaRPr lang="en-US" altLang="en-US" sz="1000"/>
          </a:p>
        </p:txBody>
      </p:sp>
      <p:sp>
        <p:nvSpPr>
          <p:cNvPr id="46084" name="Rectangle 2"/>
          <p:cNvSpPr>
            <a:spLocks noGrp="1" noRot="1" noChangeAspect="1" noChangeArrowheads="1" noTextEdit="1"/>
          </p:cNvSpPr>
          <p:nvPr>
            <p:ph type="sldImg"/>
          </p:nvPr>
        </p:nvSpPr>
        <p:spPr>
          <a:xfrm>
            <a:off x="814388" y="352425"/>
            <a:ext cx="5114925" cy="3836988"/>
          </a:xfrm>
          <a:ln/>
        </p:spPr>
      </p:sp>
      <p:sp>
        <p:nvSpPr>
          <p:cNvPr id="460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highlights most common fall hazards. The instructor should relate this to the class based on the make up of designers, installers, O&amp;M service providers and/or regulators that do field work.</a:t>
            </a:r>
          </a:p>
          <a:p>
            <a:pPr eaLnBrk="1" hangingPunct="1"/>
            <a:endParaRPr lang="en-US" altLang="en-US" sz="1100" dirty="0"/>
          </a:p>
          <a:p>
            <a:pPr eaLnBrk="1" hangingPunct="1"/>
            <a:r>
              <a:rPr lang="en-US" altLang="en-US" sz="1100" dirty="0"/>
              <a:t>The two main points to emphasize are:</a:t>
            </a:r>
          </a:p>
          <a:p>
            <a:pPr eaLnBrk="1" hangingPunct="1"/>
            <a:endParaRPr lang="en-US" altLang="en-US" sz="1100" dirty="0"/>
          </a:p>
          <a:p>
            <a:pPr eaLnBrk="1" hangingPunct="1"/>
            <a:r>
              <a:rPr lang="en-US" altLang="en-US" sz="1100" dirty="0"/>
              <a:t>For business owners – Workers left to their own devices to accomplish the work, may make decisions that the owner wouldn’t allow.</a:t>
            </a:r>
          </a:p>
          <a:p>
            <a:pPr eaLnBrk="1" hangingPunct="1"/>
            <a:endParaRPr lang="en-US" altLang="en-US" sz="1100" dirty="0"/>
          </a:p>
          <a:p>
            <a:pPr eaLnBrk="1" hangingPunct="1"/>
            <a:r>
              <a:rPr lang="en-US" altLang="en-US" sz="1100" dirty="0"/>
              <a:t>For Workers – hazard recognition, having the right tools for the job and making decisions that are smart behaviors</a:t>
            </a: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2853368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8814677A-F510-4DA1-A2AB-3D8C51CED7BD}" type="slidenum">
              <a:rPr lang="en-US" altLang="en-US" sz="1000" smtClean="0"/>
              <a:pPr>
                <a:spcBef>
                  <a:spcPct val="0"/>
                </a:spcBef>
                <a:buFontTx/>
                <a:buNone/>
              </a:pPr>
              <a:t>41</a:t>
            </a:fld>
            <a:endParaRPr lang="en-US" altLang="en-US" sz="1000"/>
          </a:p>
        </p:txBody>
      </p:sp>
      <p:sp>
        <p:nvSpPr>
          <p:cNvPr id="25604" name="Rectangle 2"/>
          <p:cNvSpPr>
            <a:spLocks noGrp="1" noRot="1" noChangeAspect="1" noChangeArrowheads="1" noTextEdit="1"/>
          </p:cNvSpPr>
          <p:nvPr>
            <p:ph type="sldImg"/>
          </p:nvPr>
        </p:nvSpPr>
        <p:spPr>
          <a:xfrm>
            <a:off x="811213" y="590550"/>
            <a:ext cx="4879975" cy="3660775"/>
          </a:xfrm>
          <a:ln/>
        </p:spPr>
      </p:sp>
      <p:sp>
        <p:nvSpPr>
          <p:cNvPr id="256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Examples</a:t>
            </a:r>
            <a:r>
              <a:rPr lang="en-US" altLang="en-US" sz="1100" baseline="0" dirty="0"/>
              <a:t> include tank/trench excavations, working on top of pump trucks, vehicle exit, untidy worksite (multiple lids open on a septic/pump tank at the same time), PFAS on confined space entries (also used as non-entry rescue equipment) during tank repairs, and larger vessels like digesters.</a:t>
            </a:r>
          </a:p>
          <a:p>
            <a:pPr eaLnBrk="1" hangingPunct="1"/>
            <a:endParaRPr lang="en-US" altLang="en-US" sz="1100" baseline="0" dirty="0"/>
          </a:p>
          <a:p>
            <a:pPr eaLnBrk="1" hangingPunct="1"/>
            <a:r>
              <a:rPr lang="en-US" altLang="en-US" sz="1100" baseline="0" dirty="0"/>
              <a:t>Instructor should call for examples from the audience that are specific to the industry. Availability and use of a “Flip Chart” would be useful to capture comments and ideas. When each segment activity (Septic Feud) is going on, reference back to the flip chart list will reinforce the groups feedback and participation.</a:t>
            </a:r>
          </a:p>
          <a:p>
            <a:pPr eaLnBrk="1" hangingPunct="1"/>
            <a:endParaRPr lang="en-US" altLang="en-US" sz="1100" baseline="0" dirty="0"/>
          </a:p>
          <a:p>
            <a:pPr eaLnBrk="1" hangingPunct="1"/>
            <a:endParaRPr lang="en-US" altLang="en-US" sz="1100" baseline="0" dirty="0"/>
          </a:p>
          <a:p>
            <a:pPr marL="1085850" lvl="2" indent="-171450">
              <a:buFont typeface="Arial" panose="020B0604020202020204" pitchFamily="34" charset="0"/>
              <a:buChar char="•"/>
              <a:defRPr/>
            </a:pPr>
            <a:r>
              <a:rPr lang="en-US" baseline="0" dirty="0">
                <a:solidFill>
                  <a:schemeClr val="bg1"/>
                </a:solidFill>
              </a:rPr>
              <a:t>Falls: </a:t>
            </a:r>
          </a:p>
          <a:p>
            <a:pPr marL="1543050" lvl="3" indent="-171450">
              <a:buFont typeface="Arial" panose="020B0604020202020204" pitchFamily="34" charset="0"/>
              <a:buChar char="•"/>
              <a:defRPr/>
            </a:pPr>
            <a:r>
              <a:rPr lang="en-US" baseline="0" dirty="0">
                <a:solidFill>
                  <a:schemeClr val="bg1"/>
                </a:solidFill>
              </a:rPr>
              <a:t>29- Falling into septic tank or trench: Loose edge/uneven ground</a:t>
            </a:r>
          </a:p>
          <a:p>
            <a:pPr marL="1543050" lvl="3" indent="-171450">
              <a:buFont typeface="Arial" panose="020B0604020202020204" pitchFamily="34" charset="0"/>
              <a:buChar char="•"/>
              <a:defRPr/>
            </a:pPr>
            <a:r>
              <a:rPr lang="en-US" baseline="0" dirty="0">
                <a:solidFill>
                  <a:schemeClr val="bg1"/>
                </a:solidFill>
              </a:rPr>
              <a:t>28- Falling after tripping on lid or tank ring/slippery ground</a:t>
            </a:r>
          </a:p>
          <a:p>
            <a:pPr marL="1543050" lvl="3" indent="-171450">
              <a:buFont typeface="Arial" panose="020B0604020202020204" pitchFamily="34" charset="0"/>
              <a:buChar char="•"/>
              <a:defRPr/>
            </a:pPr>
            <a:r>
              <a:rPr lang="en-US" baseline="0" dirty="0">
                <a:solidFill>
                  <a:schemeClr val="bg1"/>
                </a:solidFill>
              </a:rPr>
              <a:t>13- Falling into septic tank</a:t>
            </a:r>
          </a:p>
          <a:p>
            <a:pPr marL="1543050" lvl="3" indent="-171450">
              <a:buFont typeface="Arial" panose="020B0604020202020204" pitchFamily="34" charset="0"/>
              <a:buChar char="•"/>
              <a:defRPr/>
            </a:pPr>
            <a:r>
              <a:rPr lang="en-US" baseline="0" dirty="0">
                <a:solidFill>
                  <a:schemeClr val="bg1"/>
                </a:solidFill>
              </a:rPr>
              <a:t>12- Falling after tripping on something at the worksite (Housekeeping), tools, materials, lids</a:t>
            </a:r>
          </a:p>
          <a:p>
            <a:pPr marL="1543050" lvl="3" indent="-171450">
              <a:buFont typeface="Arial" panose="020B0604020202020204" pitchFamily="34" charset="0"/>
              <a:buChar char="•"/>
              <a:defRPr/>
            </a:pPr>
            <a:r>
              <a:rPr lang="en-US" baseline="0" dirty="0">
                <a:solidFill>
                  <a:schemeClr val="bg1"/>
                </a:solidFill>
              </a:rPr>
              <a:t>11- Falling climbing in or out of equipment/pump trucks/vehicles</a:t>
            </a:r>
          </a:p>
          <a:p>
            <a:pPr eaLnBrk="1" hangingPunct="1"/>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587999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46BABAC7-1470-4A72-A678-8A991F000FBA}" type="slidenum">
              <a:rPr lang="en-US" altLang="en-US" sz="1000" smtClean="0"/>
              <a:pPr>
                <a:spcBef>
                  <a:spcPct val="0"/>
                </a:spcBef>
                <a:buFontTx/>
                <a:buNone/>
              </a:pPr>
              <a:t>42</a:t>
            </a:fld>
            <a:endParaRPr lang="en-US" altLang="en-US" sz="1000"/>
          </a:p>
        </p:txBody>
      </p:sp>
      <p:sp>
        <p:nvSpPr>
          <p:cNvPr id="35844" name="Rectangle 2"/>
          <p:cNvSpPr>
            <a:spLocks noGrp="1" noRot="1" noChangeAspect="1" noChangeArrowheads="1" noTextEdit="1"/>
          </p:cNvSpPr>
          <p:nvPr>
            <p:ph type="sldImg"/>
          </p:nvPr>
        </p:nvSpPr>
        <p:spPr>
          <a:xfrm>
            <a:off x="565150" y="309563"/>
            <a:ext cx="5886450" cy="4416425"/>
          </a:xfrm>
          <a:ln/>
        </p:spPr>
      </p:sp>
      <p:sp>
        <p:nvSpPr>
          <p:cNvPr id="35845" name="Rectangle 3"/>
          <p:cNvSpPr>
            <a:spLocks noGrp="1" noChangeArrowheads="1"/>
          </p:cNvSpPr>
          <p:nvPr>
            <p:ph type="body" idx="1"/>
          </p:nvPr>
        </p:nvSpPr>
        <p:spPr>
          <a:xfrm>
            <a:off x="764627" y="4947590"/>
            <a:ext cx="5486400" cy="36604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As it relates to the OSS industry, fall protection,</a:t>
            </a:r>
            <a:r>
              <a:rPr lang="en-US" altLang="en-US" sz="1100" baseline="0" dirty="0"/>
              <a:t> ladders and fall protection training are most noted….</a:t>
            </a:r>
          </a:p>
          <a:p>
            <a:pPr eaLnBrk="1" hangingPunct="1"/>
            <a:endParaRPr lang="en-US" altLang="en-US" sz="1100" baseline="0" dirty="0"/>
          </a:p>
          <a:p>
            <a:pPr marL="285750" indent="-285750" eaLnBrk="1" hangingPunct="1">
              <a:buFont typeface="Arial" panose="020B0604020202020204" pitchFamily="34" charset="0"/>
              <a:buChar char="•"/>
            </a:pPr>
            <a:r>
              <a:rPr lang="en-US" altLang="en-US" sz="1100" baseline="0" dirty="0"/>
              <a:t>General Requirements: 1926.451</a:t>
            </a:r>
          </a:p>
          <a:p>
            <a:pPr marL="285750" indent="-285750" eaLnBrk="1" hangingPunct="1">
              <a:buFont typeface="Arial" panose="020B0604020202020204" pitchFamily="34" charset="0"/>
              <a:buChar char="•"/>
            </a:pPr>
            <a:r>
              <a:rPr lang="en-US" altLang="en-US" sz="1100" baseline="0" dirty="0"/>
              <a:t>Duty to have Fall protection: 1926.451</a:t>
            </a:r>
          </a:p>
          <a:p>
            <a:pPr marL="285750" indent="-285750" eaLnBrk="1" hangingPunct="1">
              <a:buFont typeface="Arial" panose="020B0604020202020204" pitchFamily="34" charset="0"/>
              <a:buChar char="•"/>
            </a:pPr>
            <a:r>
              <a:rPr lang="en-US" altLang="en-US" sz="1100" baseline="0" dirty="0"/>
              <a:t>General: requirements for ladders: 1926.1053</a:t>
            </a:r>
          </a:p>
          <a:p>
            <a:pPr marL="285750" indent="-285750" eaLnBrk="1" hangingPunct="1">
              <a:buFont typeface="Arial" panose="020B0604020202020204" pitchFamily="34" charset="0"/>
              <a:buChar char="•"/>
            </a:pPr>
            <a:r>
              <a:rPr lang="en-US" altLang="en-US" sz="1100" baseline="0" dirty="0"/>
              <a:t>Training requirements: 1926.503</a:t>
            </a:r>
          </a:p>
          <a:p>
            <a:pPr marL="285750" indent="-285750" eaLnBrk="1" hangingPunct="1">
              <a:buFont typeface="Arial" panose="020B0604020202020204" pitchFamily="34" charset="0"/>
              <a:buChar char="•"/>
            </a:pPr>
            <a:r>
              <a:rPr lang="en-US" altLang="en-US" sz="1100" dirty="0"/>
              <a:t>Aerial lifts: 1926.453</a:t>
            </a:r>
          </a:p>
          <a:p>
            <a:pPr marL="285750" indent="-285750" eaLnBrk="1" hangingPunct="1">
              <a:buFont typeface="Arial" panose="020B0604020202020204" pitchFamily="34" charset="0"/>
              <a:buChar char="•"/>
            </a:pPr>
            <a:endParaRPr lang="en-US" altLang="en-US" sz="1100" dirty="0"/>
          </a:p>
          <a:p>
            <a:pPr marL="0" indent="0" eaLnBrk="1" hangingPunct="1">
              <a:buFont typeface="Arial" panose="020B0604020202020204" pitchFamily="34" charset="0"/>
              <a:buNone/>
            </a:pPr>
            <a:r>
              <a:rPr lang="en-US" altLang="en-US" sz="1100" dirty="0"/>
              <a:t>This slide can be informational</a:t>
            </a:r>
            <a:r>
              <a:rPr lang="en-US" altLang="en-US" sz="1100" baseline="0" dirty="0"/>
              <a:t> to point out that all of these exposures have an enforceable compliance rule associated with them. The Instructor can also bring focus from the “general” to the “specifics” on any of these elements by describing an industry specific relationship, </a:t>
            </a:r>
            <a:r>
              <a:rPr lang="en-US" altLang="en-US" sz="1100" baseline="0" dirty="0" err="1"/>
              <a:t>ie</a:t>
            </a:r>
            <a:r>
              <a:rPr lang="en-US" altLang="en-US" sz="1100" baseline="0" dirty="0"/>
              <a:t>: Scaffolding and manually propelled scaffolds and lifts has a low frequency use, if any in the industry, but fall protection and associated training would be specific speaking points.</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2489885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D33EB3B-B78E-4BEC-A5BF-8A671DFF5AD3}" type="slidenum">
              <a:rPr lang="en-US" altLang="en-US" sz="1000" smtClean="0"/>
              <a:pPr>
                <a:spcBef>
                  <a:spcPct val="0"/>
                </a:spcBef>
                <a:buFontTx/>
                <a:buNone/>
              </a:pPr>
              <a:t>43</a:t>
            </a:fld>
            <a:endParaRPr lang="en-US" altLang="en-US" sz="1000"/>
          </a:p>
        </p:txBody>
      </p:sp>
      <p:sp>
        <p:nvSpPr>
          <p:cNvPr id="46084" name="Rectangle 2"/>
          <p:cNvSpPr>
            <a:spLocks noGrp="1" noRot="1" noChangeAspect="1" noChangeArrowheads="1" noTextEdit="1"/>
          </p:cNvSpPr>
          <p:nvPr>
            <p:ph type="sldImg"/>
          </p:nvPr>
        </p:nvSpPr>
        <p:spPr>
          <a:xfrm>
            <a:off x="814388" y="352425"/>
            <a:ext cx="5114925" cy="3836988"/>
          </a:xfrm>
          <a:ln/>
        </p:spPr>
      </p:sp>
      <p:sp>
        <p:nvSpPr>
          <p:cNvPr id="460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Work activity in photo: rescue from a  Confine Space Entry of a tank. </a:t>
            </a:r>
          </a:p>
          <a:p>
            <a:pPr eaLnBrk="1" hangingPunct="1"/>
            <a:endParaRPr lang="en-US" altLang="en-US" sz="1100" dirty="0"/>
          </a:p>
          <a:p>
            <a:pPr eaLnBrk="1" hangingPunct="1"/>
            <a:r>
              <a:rPr lang="en-US" altLang="en-US" sz="1100" dirty="0"/>
              <a:t>Fall hazards occur in nearly all areas Onsite is performed, and on most of the equipment (scaffolds, ladders, heavy equipment, for example) used in our industry.</a:t>
            </a:r>
          </a:p>
          <a:p>
            <a:pPr eaLnBrk="1" hangingPunct="1"/>
            <a:endParaRPr lang="en-US" altLang="en-US" sz="1100" dirty="0"/>
          </a:p>
          <a:p>
            <a:pPr eaLnBrk="1" hangingPunct="1"/>
            <a:r>
              <a:rPr lang="en-US" altLang="en-US" sz="1100" dirty="0"/>
              <a:t>More often than not, the solution requires a combination of systems and well-trained employees – there is no “one size fits all” solution to fall protection.</a:t>
            </a:r>
          </a:p>
          <a:p>
            <a:pPr eaLnBrk="1" hangingPunct="1"/>
            <a:endParaRPr lang="en-US" altLang="en-US" sz="1100" dirty="0"/>
          </a:p>
          <a:p>
            <a:pPr eaLnBrk="1" hangingPunct="1"/>
            <a:r>
              <a:rPr lang="en-US" altLang="en-US" sz="1100" dirty="0"/>
              <a:t>One thing that is true – hazard recognition and awareness along with the correct equipment or procedures will minimize or eliminate the exposure– try to prevent the fall wherever possible. Simply “tying off” creates its own set of hazards.</a:t>
            </a:r>
          </a:p>
          <a:p>
            <a:pPr eaLnBrk="1" hangingPunct="1"/>
            <a:endParaRPr lang="en-US" alt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baseline="0" dirty="0"/>
              <a:t>Getting participation: Instructor can ask audience “what are the exposures here?” (note the position of the chest harness against the victims throat being rescued – is this a problem?, did the PPE not fit in the first place?)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100" baseline="0" dirty="0"/>
          </a:p>
          <a:p>
            <a:pPr eaLnBrk="1" hangingPunct="1"/>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7111549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807F3BB-2C9F-4742-800A-84BAD0C144E0}" type="slidenum">
              <a:rPr lang="en-US" altLang="en-US" sz="1000" smtClean="0"/>
              <a:pPr>
                <a:spcBef>
                  <a:spcPct val="0"/>
                </a:spcBef>
                <a:buFontTx/>
                <a:buNone/>
              </a:pPr>
              <a:t>44</a:t>
            </a:fld>
            <a:endParaRPr lang="en-US" altLang="en-US" sz="1000"/>
          </a:p>
        </p:txBody>
      </p:sp>
      <p:sp>
        <p:nvSpPr>
          <p:cNvPr id="68612" name="Rectangle 2"/>
          <p:cNvSpPr>
            <a:spLocks noGrp="1" noRot="1" noChangeAspect="1" noChangeArrowheads="1" noTextEdit="1"/>
          </p:cNvSpPr>
          <p:nvPr>
            <p:ph type="sldImg"/>
          </p:nvPr>
        </p:nvSpPr>
        <p:spPr>
          <a:xfrm>
            <a:off x="1017588" y="639763"/>
            <a:ext cx="4876800" cy="3659187"/>
          </a:xfrm>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latin typeface="Arial" panose="020B0604020202020204" pitchFamily="34" charset="0"/>
              </a:rPr>
              <a:t>From Oregon OSH</a:t>
            </a:r>
            <a:r>
              <a:rPr lang="en-US" altLang="en-US" sz="1100" baseline="0" dirty="0">
                <a:latin typeface="Arial" panose="020B0604020202020204" pitchFamily="34" charset="0"/>
              </a:rPr>
              <a:t> 2014 report: http://www.orosha.org/standards/fatals/pdf/descriptions/acc_fatal_cal-yr14.pdf</a:t>
            </a:r>
          </a:p>
          <a:p>
            <a:pPr eaLnBrk="1" hangingPunct="1"/>
            <a:endParaRPr lang="en-US" altLang="en-US" sz="1100" baseline="0" dirty="0">
              <a:latin typeface="Arial" panose="020B0604020202020204" pitchFamily="34" charset="0"/>
            </a:endParaRPr>
          </a:p>
          <a:p>
            <a:pPr eaLnBrk="1" hangingPunct="1"/>
            <a:r>
              <a:rPr lang="en-US" altLang="en-US" sz="1100" baseline="0" dirty="0">
                <a:latin typeface="Arial" panose="020B0604020202020204" pitchFamily="34" charset="0"/>
              </a:rPr>
              <a:t>Instructor may work through with group or groups the root cause analysis worksheet as previously.</a:t>
            </a:r>
          </a:p>
          <a:p>
            <a:pPr eaLnBrk="1" hangingPunct="1"/>
            <a:endParaRPr lang="en-US" altLang="en-US" sz="1100" dirty="0">
              <a:latin typeface="Arial" panose="020B0604020202020204" pitchFamily="34" charset="0"/>
            </a:endParaRPr>
          </a:p>
          <a:p>
            <a:pPr eaLnBrk="1" hangingPunct="1"/>
            <a:r>
              <a:rPr lang="en-US" altLang="en-US" sz="1100" dirty="0">
                <a:latin typeface="Arial" panose="020B0604020202020204" pitchFamily="34" charset="0"/>
              </a:rPr>
              <a:t>Instructor should look for and recognize improvement of the use of the methodology for root cause understanding.</a:t>
            </a: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772091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45</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Fault</a:t>
            </a:r>
            <a:r>
              <a:rPr lang="en-US" altLang="en-US" sz="1100" baseline="0" dirty="0"/>
              <a:t> tree analysis unwinds the knot until you can clearly understand what the root cause is.</a:t>
            </a:r>
            <a:endParaRPr lang="en-US" altLang="en-US" sz="1100" dirty="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7083176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807F3BB-2C9F-4742-800A-84BAD0C144E0}" type="slidenum">
              <a:rPr lang="en-US" altLang="en-US" sz="1000" smtClean="0"/>
              <a:pPr>
                <a:spcBef>
                  <a:spcPct val="0"/>
                </a:spcBef>
                <a:buFontTx/>
                <a:buNone/>
              </a:pPr>
              <a:t>46</a:t>
            </a:fld>
            <a:endParaRPr lang="en-US" altLang="en-US" sz="1000"/>
          </a:p>
        </p:txBody>
      </p:sp>
      <p:sp>
        <p:nvSpPr>
          <p:cNvPr id="68612" name="Rectangle 2"/>
          <p:cNvSpPr>
            <a:spLocks noGrp="1" noRot="1" noChangeAspect="1" noChangeArrowheads="1" noTextEdit="1"/>
          </p:cNvSpPr>
          <p:nvPr>
            <p:ph type="sldImg"/>
          </p:nvPr>
        </p:nvSpPr>
        <p:spPr>
          <a:xfrm>
            <a:off x="1017588" y="639763"/>
            <a:ext cx="4876800" cy="3659187"/>
          </a:xfrm>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The saying is that “complacency breeds contempt”. </a:t>
            </a:r>
          </a:p>
          <a:p>
            <a:pPr eaLnBrk="1" hangingPunct="1"/>
            <a:endParaRPr lang="en-US" altLang="en-US" sz="1100" dirty="0"/>
          </a:p>
          <a:p>
            <a:pPr eaLnBrk="1" hangingPunct="1"/>
            <a:r>
              <a:rPr lang="en-US" altLang="en-US" sz="1100" dirty="0"/>
              <a:t>Workers</a:t>
            </a:r>
            <a:r>
              <a:rPr lang="en-US" altLang="en-US" sz="1100" baseline="0" dirty="0"/>
              <a:t> in the industry that have done this thousands of times, (exposing and digging out a tank access and lids) …tripping/slipping on surface may result in a fall and a broken wrist but can also happen lugging heavy sections of hose. Asking the learners about body position and (summer) foot wear will generate some discussion. </a:t>
            </a:r>
          </a:p>
          <a:p>
            <a:pPr eaLnBrk="1" hangingPunct="1"/>
            <a:endParaRPr lang="en-US" altLang="en-US" sz="1100" baseline="0" dirty="0"/>
          </a:p>
          <a:p>
            <a:pPr eaLnBrk="1" hangingPunct="1"/>
            <a:r>
              <a:rPr lang="en-US" altLang="en-US" sz="1100" baseline="0" dirty="0"/>
              <a:t>The next several slides introduce the “same old” task, but with changing conditions of weather.</a:t>
            </a:r>
          </a:p>
          <a:p>
            <a:pPr eaLnBrk="1" hangingPunct="1"/>
            <a:endParaRPr lang="en-US" altLang="en-US" sz="1100" dirty="0"/>
          </a:p>
          <a:p>
            <a:pPr eaLnBrk="1" hangingPunct="1"/>
            <a:r>
              <a:rPr lang="en-US" altLang="en-US" sz="1100" baseline="0" dirty="0"/>
              <a:t>Discussion points for the</a:t>
            </a:r>
            <a:r>
              <a:rPr lang="en-US" altLang="en-US" sz="1100" dirty="0"/>
              <a:t> slide:</a:t>
            </a:r>
          </a:p>
          <a:p>
            <a:pPr eaLnBrk="1" hangingPunct="1"/>
            <a:endParaRPr lang="en-US" altLang="en-US" sz="1100" baseline="0" dirty="0"/>
          </a:p>
          <a:p>
            <a:pPr eaLnBrk="1" hangingPunct="1"/>
            <a:r>
              <a:rPr lang="en-US" altLang="en-US" sz="1100" dirty="0"/>
              <a:t>Clear weather</a:t>
            </a:r>
          </a:p>
          <a:p>
            <a:pPr eaLnBrk="1" hangingPunct="1"/>
            <a:endParaRPr lang="en-US" altLang="en-US" sz="1100" baseline="0" dirty="0"/>
          </a:p>
          <a:p>
            <a:pPr eaLnBrk="1" hangingPunct="1"/>
            <a:r>
              <a:rPr lang="en-US" altLang="en-US" sz="1100" dirty="0"/>
              <a:t>Flat ground</a:t>
            </a:r>
          </a:p>
          <a:p>
            <a:pPr eaLnBrk="1" hangingPunct="1"/>
            <a:endParaRPr lang="en-US" altLang="en-US" sz="1100" baseline="0" dirty="0"/>
          </a:p>
          <a:p>
            <a:pPr eaLnBrk="1" hangingPunct="1"/>
            <a:r>
              <a:rPr lang="en-US" altLang="en-US" sz="1100" dirty="0"/>
              <a:t>Two walking surfaces</a:t>
            </a:r>
          </a:p>
          <a:p>
            <a:pPr eaLnBrk="1" hangingPunct="1"/>
            <a:endParaRPr lang="en-US" altLang="en-US" sz="1100" baseline="0" dirty="0"/>
          </a:p>
          <a:p>
            <a:pPr eaLnBrk="1" hangingPunct="1"/>
            <a:r>
              <a:rPr lang="en-US" altLang="en-US" sz="1100" dirty="0"/>
              <a:t>Footwear (boot year round are appropriate, not tennis shoes)</a:t>
            </a:r>
          </a:p>
          <a:p>
            <a:pPr eaLnBrk="1" hangingPunct="1"/>
            <a:endParaRPr lang="en-US" altLang="en-US" sz="1100" baseline="0" dirty="0"/>
          </a:p>
          <a:p>
            <a:pPr eaLnBrk="1" hangingPunct="1"/>
            <a:r>
              <a:rPr lang="en-US" altLang="en-US" sz="1100" dirty="0"/>
              <a:t>Consideration of changes in weather, season, topography</a:t>
            </a:r>
            <a:endParaRPr lang="en-US" altLang="en-US" sz="1100" baseline="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8338173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807F3BB-2C9F-4742-800A-84BAD0C144E0}" type="slidenum">
              <a:rPr lang="en-US" altLang="en-US" sz="1000" smtClean="0"/>
              <a:pPr>
                <a:spcBef>
                  <a:spcPct val="0"/>
                </a:spcBef>
                <a:buFontTx/>
                <a:buNone/>
              </a:pPr>
              <a:t>47</a:t>
            </a:fld>
            <a:endParaRPr lang="en-US" altLang="en-US" sz="1000"/>
          </a:p>
        </p:txBody>
      </p:sp>
      <p:sp>
        <p:nvSpPr>
          <p:cNvPr id="68612" name="Rectangle 2"/>
          <p:cNvSpPr>
            <a:spLocks noGrp="1" noRot="1" noChangeAspect="1" noChangeArrowheads="1" noTextEdit="1"/>
          </p:cNvSpPr>
          <p:nvPr>
            <p:ph type="sldImg"/>
          </p:nvPr>
        </p:nvSpPr>
        <p:spPr>
          <a:xfrm>
            <a:off x="954088" y="623888"/>
            <a:ext cx="4876800" cy="3659187"/>
          </a:xfrm>
          <a:ln/>
        </p:spPr>
      </p:sp>
      <p:sp>
        <p:nvSpPr>
          <p:cNvPr id="68613" name="Rectangle 3"/>
          <p:cNvSpPr>
            <a:spLocks noGrp="1" noChangeArrowheads="1"/>
          </p:cNvSpPr>
          <p:nvPr>
            <p:ph type="body" idx="1"/>
          </p:nvPr>
        </p:nvSpPr>
        <p:spPr>
          <a:xfrm>
            <a:off x="685802" y="4473893"/>
            <a:ext cx="5352393" cy="1392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Discussion points for the slide:</a:t>
            </a:r>
          </a:p>
          <a:p>
            <a:endParaRPr lang="en-US" altLang="en-US" sz="1100" dirty="0"/>
          </a:p>
          <a:p>
            <a:r>
              <a:rPr lang="en-US" altLang="en-US" sz="1100" dirty="0"/>
              <a:t>Rainy weather</a:t>
            </a:r>
          </a:p>
          <a:p>
            <a:endParaRPr lang="en-US" altLang="en-US" sz="1100" dirty="0"/>
          </a:p>
          <a:p>
            <a:r>
              <a:rPr lang="en-US" altLang="en-US" sz="1100" dirty="0"/>
              <a:t>Slope</a:t>
            </a:r>
          </a:p>
          <a:p>
            <a:endParaRPr lang="en-US" altLang="en-US" sz="1100" dirty="0"/>
          </a:p>
          <a:p>
            <a:r>
              <a:rPr lang="en-US" altLang="en-US" sz="1100" dirty="0"/>
              <a:t>Walking surfaces (long wet grass)</a:t>
            </a:r>
          </a:p>
          <a:p>
            <a:endParaRPr lang="en-US" altLang="en-US" sz="1100" dirty="0"/>
          </a:p>
          <a:p>
            <a:r>
              <a:rPr lang="en-US" altLang="en-US" sz="1100" dirty="0"/>
              <a:t>Footwear</a:t>
            </a:r>
          </a:p>
          <a:p>
            <a:endParaRPr lang="en-US" altLang="en-US" sz="1100" dirty="0"/>
          </a:p>
          <a:p>
            <a:r>
              <a:rPr lang="en-US" altLang="en-US" sz="1100" dirty="0"/>
              <a:t>Consideration of changes in weather, season, topography</a:t>
            </a: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90080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807F3BB-2C9F-4742-800A-84BAD0C144E0}" type="slidenum">
              <a:rPr lang="en-US" altLang="en-US" sz="1000" smtClean="0"/>
              <a:pPr>
                <a:spcBef>
                  <a:spcPct val="0"/>
                </a:spcBef>
                <a:buFontTx/>
                <a:buNone/>
              </a:pPr>
              <a:t>48</a:t>
            </a:fld>
            <a:endParaRPr lang="en-US" altLang="en-US" sz="1000"/>
          </a:p>
        </p:txBody>
      </p:sp>
      <p:sp>
        <p:nvSpPr>
          <p:cNvPr id="68612" name="Rectangle 2"/>
          <p:cNvSpPr>
            <a:spLocks noGrp="1" noRot="1" noChangeAspect="1" noChangeArrowheads="1" noTextEdit="1"/>
          </p:cNvSpPr>
          <p:nvPr>
            <p:ph type="sldImg"/>
          </p:nvPr>
        </p:nvSpPr>
        <p:spPr>
          <a:xfrm>
            <a:off x="989013" y="655638"/>
            <a:ext cx="4879975" cy="3660775"/>
          </a:xfrm>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baseline="0" dirty="0"/>
              <a:t>Snow, and changing conditions….tripping/slipping on surface may result in a fall and a broken wrist, but note that a full Septic tank generates heat and when the insulating layers of snow are removed, the conditions may change immediately at the tank lid….the next task on this wet slippery surface is to lift a 75lb lid and move it to the side. Asking the learners about body position and type of foot wear will generate some discussion. Encourage discussion: Slipping and then falling into the tank is the worst case scenario.</a:t>
            </a:r>
          </a:p>
          <a:p>
            <a:pPr eaLnBrk="1" hangingPunct="1"/>
            <a:endParaRPr lang="en-US" altLang="en-US" sz="1100" baseline="0" dirty="0"/>
          </a:p>
          <a:p>
            <a:pPr eaLnBrk="1" hangingPunct="1"/>
            <a:r>
              <a:rPr lang="en-US" altLang="en-US" sz="1100" baseline="0" dirty="0"/>
              <a:t>Critical thinking skills:  A key point to emphasize in this task is that while the work task hasn’t appreciably changed, the </a:t>
            </a:r>
            <a:r>
              <a:rPr lang="en-US" altLang="en-US" sz="1100" i="1" baseline="0" dirty="0"/>
              <a:t>conditions</a:t>
            </a:r>
            <a:r>
              <a:rPr lang="en-US" altLang="en-US" sz="1100" i="0" baseline="0" dirty="0"/>
              <a:t> have….this will be in contrast in upcoming slides to the thought process that will explore when the tasks are essentially the same, but the </a:t>
            </a:r>
            <a:r>
              <a:rPr lang="en-US" altLang="en-US" sz="1100" i="1" baseline="0" dirty="0"/>
              <a:t>worksite</a:t>
            </a:r>
            <a:r>
              <a:rPr lang="en-US" altLang="en-US" sz="1100" i="0" baseline="0" dirty="0"/>
              <a:t> is different….and then goes on to discussion when both elements are in play. </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9130892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706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F5C5934C-6CBA-47D1-A33F-B479E6D85E50}" type="slidenum">
              <a:rPr lang="en-US" altLang="en-US" sz="1000" smtClean="0"/>
              <a:pPr>
                <a:spcBef>
                  <a:spcPct val="0"/>
                </a:spcBef>
                <a:buFontTx/>
                <a:buNone/>
              </a:pPr>
              <a:t>49</a:t>
            </a:fld>
            <a:endParaRPr lang="en-US" altLang="en-US" sz="1000"/>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See comments on previous</a:t>
            </a:r>
            <a:r>
              <a:rPr lang="en-US" altLang="en-US" sz="1100" baseline="0" dirty="0"/>
              <a:t> slide….add to the conditions: Person working alone – falls into tank. In addition to the fall is the potential for engulfment and/or drowning.</a:t>
            </a:r>
          </a:p>
          <a:p>
            <a:pPr eaLnBrk="1" hangingPunct="1"/>
            <a:endParaRPr lang="en-US" altLang="en-US" sz="1800" baseline="0" dirty="0">
              <a:latin typeface="Arial" panose="020B0604020202020204" pitchFamily="34" charset="0"/>
            </a:endParaRPr>
          </a:p>
          <a:p>
            <a:pPr eaLnBrk="1" hangingPunct="1"/>
            <a:endParaRPr lang="en-US" altLang="en-US" sz="1800" dirty="0">
              <a:latin typeface="Arial" panose="020B0604020202020204" pitchFamily="34" charset="0"/>
            </a:endParaRPr>
          </a:p>
        </p:txBody>
      </p:sp>
    </p:spTree>
    <p:extLst>
      <p:ext uri="{BB962C8B-B14F-4D97-AF65-F5344CB8AC3E}">
        <p14:creationId xmlns:p14="http://schemas.microsoft.com/office/powerpoint/2010/main" val="54993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
        <p:nvSpPr>
          <p:cNvPr id="133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2B6E9982-B281-45FC-AF93-80544D6B9BBD}" type="slidenum">
              <a:rPr lang="en-US" altLang="en-US" sz="1000" smtClean="0"/>
              <a:pPr>
                <a:spcBef>
                  <a:spcPct val="0"/>
                </a:spcBef>
                <a:buFontTx/>
                <a:buNone/>
              </a:pPr>
              <a:t>5</a:t>
            </a:fld>
            <a:endParaRPr lang="en-US" altLang="en-US" sz="1000"/>
          </a:p>
        </p:txBody>
      </p:sp>
      <p:sp>
        <p:nvSpPr>
          <p:cNvPr id="13316" name="Rectangle 2"/>
          <p:cNvSpPr>
            <a:spLocks noGrp="1" noRot="1" noChangeAspect="1" noChangeArrowheads="1" noTextEdit="1"/>
          </p:cNvSpPr>
          <p:nvPr>
            <p:ph type="sldImg"/>
          </p:nvPr>
        </p:nvSpPr>
        <p:spPr>
          <a:xfrm>
            <a:off x="776288" y="588963"/>
            <a:ext cx="5129212" cy="3848100"/>
          </a:xfrm>
          <a:ln/>
        </p:spPr>
      </p:sp>
      <p:sp>
        <p:nvSpPr>
          <p:cNvPr id="13317" name="Rectangle 3"/>
          <p:cNvSpPr>
            <a:spLocks noGrp="1" noChangeArrowheads="1"/>
          </p:cNvSpPr>
          <p:nvPr>
            <p:ph type="body" idx="1"/>
          </p:nvPr>
        </p:nvSpPr>
        <p:spPr>
          <a:xfrm>
            <a:off x="654269" y="4947590"/>
            <a:ext cx="5486400" cy="36604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1100" dirty="0"/>
              <a:t>Housekeeping</a:t>
            </a:r>
            <a:r>
              <a:rPr lang="en-US" altLang="en-US" sz="1100" baseline="0" dirty="0"/>
              <a:t> comments to note the limitations of the presentation. Local county and state regulations may impact the application of rule and states with approved plans from OSHA may have additional restrictions</a:t>
            </a:r>
            <a:r>
              <a:rPr lang="en-US" altLang="en-US" sz="1100" dirty="0"/>
              <a:t> that are more restrictive.</a:t>
            </a:r>
          </a:p>
        </p:txBody>
      </p:sp>
    </p:spTree>
    <p:extLst>
      <p:ext uri="{BB962C8B-B14F-4D97-AF65-F5344CB8AC3E}">
        <p14:creationId xmlns:p14="http://schemas.microsoft.com/office/powerpoint/2010/main" val="26683767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81B10FB-D62C-47FA-B318-5368768CC690}" type="slidenum">
              <a:rPr lang="en-US" altLang="en-US" sz="1000" smtClean="0"/>
              <a:pPr>
                <a:spcBef>
                  <a:spcPct val="0"/>
                </a:spcBef>
                <a:buFontTx/>
                <a:buNone/>
              </a:pPr>
              <a:t>50</a:t>
            </a:fld>
            <a:endParaRPr lang="en-US" altLang="en-US" sz="1000"/>
          </a:p>
        </p:txBody>
      </p:sp>
      <p:sp>
        <p:nvSpPr>
          <p:cNvPr id="52228" name="Rectangle 2"/>
          <p:cNvSpPr>
            <a:spLocks noGrp="1" noRot="1" noChangeAspect="1" noChangeArrowheads="1" noTextEdit="1"/>
          </p:cNvSpPr>
          <p:nvPr>
            <p:ph type="sldImg"/>
          </p:nvPr>
        </p:nvSpPr>
        <p:spPr>
          <a:xfrm>
            <a:off x="908050" y="639763"/>
            <a:ext cx="4876800" cy="3659187"/>
          </a:xfrm>
          <a:ln/>
        </p:spPr>
      </p:sp>
      <p:sp>
        <p:nvSpPr>
          <p:cNvPr id="522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OSS inspection:</a:t>
            </a:r>
          </a:p>
          <a:p>
            <a:pPr eaLnBrk="1" hangingPunct="1"/>
            <a:endParaRPr lang="en-US" altLang="en-US" sz="1100" dirty="0"/>
          </a:p>
          <a:p>
            <a:pPr eaLnBrk="1" hangingPunct="1"/>
            <a:r>
              <a:rPr lang="en-US" altLang="en-US" sz="1100" dirty="0"/>
              <a:t>Fall hazards exposures at a site your inspecting may present different exposures. Working in and around septic tanks </a:t>
            </a:r>
            <a:r>
              <a:rPr lang="en-US" altLang="en-US" sz="1100" dirty="0">
                <a:effectLst>
                  <a:outerShdw blurRad="38100" dist="38100" dir="2700000" algn="tl">
                    <a:srgbClr val="000000">
                      <a:alpha val="43137"/>
                    </a:srgbClr>
                  </a:outerShdw>
                </a:effectLst>
              </a:rPr>
              <a:t>in</a:t>
            </a:r>
            <a:r>
              <a:rPr lang="en-US" altLang="en-US" sz="1100" dirty="0"/>
              <a:t> our industry can also combine to multiply the exposure.  Having all the</a:t>
            </a:r>
            <a:r>
              <a:rPr lang="en-US" altLang="en-US" sz="1100" baseline="0" dirty="0"/>
              <a:t> lids open presents multiple fall exposures. </a:t>
            </a:r>
            <a:r>
              <a:rPr lang="en-US" altLang="en-US" sz="1100" dirty="0"/>
              <a:t>What changes if it is wet/raining/snowing/cold and the ground surrounding the excavation is unstable or saturated?</a:t>
            </a:r>
          </a:p>
          <a:p>
            <a:pPr eaLnBrk="1" hangingPunct="1"/>
            <a:endParaRPr lang="en-US" altLang="en-US" sz="1100" dirty="0"/>
          </a:p>
          <a:p>
            <a:pPr eaLnBrk="1" hangingPunct="1"/>
            <a:r>
              <a:rPr lang="en-US" altLang="en-US" sz="1100" dirty="0"/>
              <a:t>A simple inspection</a:t>
            </a:r>
            <a:r>
              <a:rPr lang="en-US" altLang="en-US" sz="1100" baseline="0" dirty="0"/>
              <a:t> “procedural” change would be to open the lids on the tanks and let them vent, but then put them back over the holes and only work on a single component at a time</a:t>
            </a:r>
            <a:r>
              <a:rPr lang="en-US" altLang="en-US" sz="1100" dirty="0"/>
              <a:t>.</a:t>
            </a: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8295128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31966D75-FFDE-4AE0-BB8A-352736FE7235}" type="slidenum">
              <a:rPr lang="en-US" altLang="en-US" sz="1000" smtClean="0"/>
              <a:pPr>
                <a:spcBef>
                  <a:spcPct val="0"/>
                </a:spcBef>
                <a:buFontTx/>
                <a:buNone/>
              </a:pPr>
              <a:t>51</a:t>
            </a:fld>
            <a:endParaRPr lang="en-US" altLang="en-US" sz="1000"/>
          </a:p>
        </p:txBody>
      </p:sp>
      <p:sp>
        <p:nvSpPr>
          <p:cNvPr id="54276" name="Rectangle 2"/>
          <p:cNvSpPr>
            <a:spLocks noGrp="1" noRot="1" noChangeAspect="1" noChangeArrowheads="1" noTextEdit="1"/>
          </p:cNvSpPr>
          <p:nvPr>
            <p:ph type="sldImg"/>
          </p:nvPr>
        </p:nvSpPr>
        <p:spPr>
          <a:xfrm>
            <a:off x="825500" y="512763"/>
            <a:ext cx="5048250" cy="3786187"/>
          </a:xfrm>
          <a:ln/>
        </p:spPr>
      </p:sp>
      <p:sp>
        <p:nvSpPr>
          <p:cNvPr id="54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Baffle Repair</a:t>
            </a:r>
          </a:p>
          <a:p>
            <a:pPr eaLnBrk="1" hangingPunct="1"/>
            <a:endParaRPr lang="en-US" altLang="en-US" sz="1100" dirty="0"/>
          </a:p>
          <a:p>
            <a:pPr eaLnBrk="1" hangingPunct="1"/>
            <a:r>
              <a:rPr lang="en-US" altLang="en-US" sz="1100" baseline="0" dirty="0"/>
              <a:t>This is a common occurrence…</a:t>
            </a:r>
          </a:p>
          <a:p>
            <a:pPr eaLnBrk="1" hangingPunct="1"/>
            <a:endParaRPr lang="en-US" altLang="en-US" sz="1100" baseline="0" dirty="0"/>
          </a:p>
          <a:p>
            <a:pPr eaLnBrk="1" hangingPunct="1"/>
            <a:r>
              <a:rPr lang="en-US" altLang="en-US" sz="1100" baseline="0" dirty="0"/>
              <a:t>The Instructor can work through this scenario as an exercise, capture comments on a flip chart, or directly engage the participants in an active problem solving scenario. The experience of the group that have “been there” and “done that” should emerge pretty quickly, and the discussion will benefit the participants with practical solutions of shared experience.</a:t>
            </a:r>
          </a:p>
          <a:p>
            <a:pPr eaLnBrk="1" hangingPunct="1"/>
            <a:endParaRPr lang="en-US" altLang="en-US" sz="1100" baseline="0" dirty="0"/>
          </a:p>
          <a:p>
            <a:pPr eaLnBrk="1" hangingPunct="1"/>
            <a:r>
              <a:rPr lang="en-US" altLang="en-US" sz="1100" baseline="0" dirty="0"/>
              <a:t>To put it in context to the participants, some key points to recognize if offered from the discussion: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dirty="0"/>
              <a:t>Limited</a:t>
            </a:r>
            <a:r>
              <a:rPr lang="en-US" altLang="en-US" sz="1100" baseline="0" dirty="0"/>
              <a:t> work space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baseline="0" dirty="0"/>
              <a:t>no three point contact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baseline="0" dirty="0"/>
              <a:t>no harness or retrieval (CSE violation) method.</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100"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100" baseline="0" dirty="0"/>
              <a:t>Work toward identifying things they man not see in the picture, but likely exist in their work experience: Is it a wet environment? Are the ladder rungs often wet? What kind of footwear would be an appropriate choice to prevent slipping and falling off the ladder? Would a harness connected to the ladder be a good idea? If so, would the ladder need to be rated to the OSHA ladder standards?</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4558719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31966D75-FFDE-4AE0-BB8A-352736FE7235}" type="slidenum">
              <a:rPr lang="en-US" altLang="en-US" sz="1000" smtClean="0"/>
              <a:pPr>
                <a:spcBef>
                  <a:spcPct val="0"/>
                </a:spcBef>
                <a:buFontTx/>
                <a:buNone/>
              </a:pPr>
              <a:t>52</a:t>
            </a:fld>
            <a:endParaRPr lang="en-US" altLang="en-US" sz="1000"/>
          </a:p>
        </p:txBody>
      </p:sp>
      <p:sp>
        <p:nvSpPr>
          <p:cNvPr id="54276" name="Rectangle 2"/>
          <p:cNvSpPr>
            <a:spLocks noGrp="1" noRot="1" noChangeAspect="1" noChangeArrowheads="1" noTextEdit="1"/>
          </p:cNvSpPr>
          <p:nvPr>
            <p:ph type="sldImg"/>
          </p:nvPr>
        </p:nvSpPr>
        <p:spPr>
          <a:xfrm>
            <a:off x="827088" y="466725"/>
            <a:ext cx="4879975" cy="3660775"/>
          </a:xfrm>
          <a:ln/>
        </p:spPr>
      </p:sp>
      <p:sp>
        <p:nvSpPr>
          <p:cNvPr id="54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How does this situation present solvable problems from the previous slide and discussion?</a:t>
            </a:r>
          </a:p>
          <a:p>
            <a:pPr eaLnBrk="1" hangingPunct="1"/>
            <a:endParaRPr lang="en-US" altLang="en-US" sz="1100" dirty="0"/>
          </a:p>
          <a:p>
            <a:pPr eaLnBrk="1" hangingPunct="1"/>
            <a:r>
              <a:rPr lang="en-US" altLang="en-US" sz="1100" dirty="0"/>
              <a:t>Activity: Inspection: Could be for O&amp;M, Repair, Installation</a:t>
            </a:r>
          </a:p>
          <a:p>
            <a:pPr eaLnBrk="1" hangingPunct="1"/>
            <a:endParaRPr lang="en-US" altLang="en-US" sz="1100" dirty="0"/>
          </a:p>
          <a:p>
            <a:pPr eaLnBrk="1" hangingPunct="1"/>
            <a:r>
              <a:rPr lang="en-US" altLang="en-US" sz="1100" dirty="0"/>
              <a:t>If the riser segments in the photo are only 8”, the height</a:t>
            </a:r>
            <a:r>
              <a:rPr lang="en-US" altLang="en-US" sz="1100" baseline="0" dirty="0"/>
              <a:t> to any of the components is a 4 foot reach….how would you get a pump disconnected and out of this workspace? What are the other hazards you have to address before you even begin (LO/TO and isolation of electrical energy). What if the Breaker box is in the garage…and the property owner isn’t home?) This is a common occurrence…</a:t>
            </a:r>
          </a:p>
          <a:p>
            <a:pPr eaLnBrk="1" hangingPunct="1"/>
            <a:endParaRPr lang="en-US" altLang="en-US" sz="1100" baseline="0" dirty="0"/>
          </a:p>
          <a:p>
            <a:pPr eaLnBrk="1" hangingPunct="1"/>
            <a:r>
              <a:rPr lang="en-US" altLang="en-US" sz="1100" baseline="0" dirty="0"/>
              <a:t>The Instructor can work through this scenario as an exercise, capture comments on a flip chart, or directly engage the participants in an active problem solving scenario. The experience of the group that have “been there” and “done that” should emerge pretty quickly, and the discussion will benefit the participants with practical solutions of shared experience.</a:t>
            </a:r>
          </a:p>
          <a:p>
            <a:pPr eaLnBrk="1" hangingPunct="1"/>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4993121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07030330-3495-4EE1-A678-7D371D26D65D}" type="slidenum">
              <a:rPr lang="en-US" altLang="en-US" sz="1000" smtClean="0"/>
              <a:pPr>
                <a:spcBef>
                  <a:spcPct val="0"/>
                </a:spcBef>
                <a:buFontTx/>
                <a:buNone/>
              </a:pPr>
              <a:t>53</a:t>
            </a:fld>
            <a:endParaRPr lang="en-US" altLang="en-US" sz="1000"/>
          </a:p>
        </p:txBody>
      </p:sp>
      <p:sp>
        <p:nvSpPr>
          <p:cNvPr id="76804" name="Rectangle 2"/>
          <p:cNvSpPr>
            <a:spLocks noGrp="1" noRot="1" noChangeAspect="1" noChangeArrowheads="1" noTextEdit="1"/>
          </p:cNvSpPr>
          <p:nvPr>
            <p:ph type="sldImg"/>
          </p:nvPr>
        </p:nvSpPr>
        <p:spPr>
          <a:xfrm>
            <a:off x="920750" y="623888"/>
            <a:ext cx="4899025" cy="3675062"/>
          </a:xfrm>
          <a:ln/>
        </p:spPr>
      </p:sp>
      <p:sp>
        <p:nvSpPr>
          <p:cNvPr id="76805" name="Rectangle 3"/>
          <p:cNvSpPr>
            <a:spLocks noGrp="1" noChangeArrowheads="1"/>
          </p:cNvSpPr>
          <p:nvPr>
            <p:ph type="body" idx="1"/>
          </p:nvPr>
        </p:nvSpPr>
        <p:spPr>
          <a:xfrm>
            <a:off x="685800" y="4473893"/>
            <a:ext cx="5486400" cy="16809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entry and exiting vehicles or equipment</a:t>
            </a:r>
          </a:p>
          <a:p>
            <a:pPr eaLnBrk="1" hangingPunct="1"/>
            <a:endParaRPr lang="en-US" altLang="en-US" sz="1100" dirty="0"/>
          </a:p>
          <a:p>
            <a:pPr eaLnBrk="1" hangingPunct="1"/>
            <a:r>
              <a:rPr lang="en-US" altLang="en-US" sz="1100" dirty="0"/>
              <a:t>Fall hazards are</a:t>
            </a:r>
            <a:r>
              <a:rPr lang="en-US" altLang="en-US" sz="1100" baseline="0" dirty="0"/>
              <a:t> present when working on or moving from elevated surfaces. Pump Truck operators are in and out of their trucks numerous times a day. Excavator operators are the same, but the contact surface are not under a standard like vehicles are. Three point contact at all times is the best way to avoid these kinds of accidents. Comment to time of year, weather conditions and time of day (low light). It will be addressed again later in the “struck by” section of the presentation, but it may be worth while to recognize the issue of traffic and traffic controls (note the reflective vest in the picture).</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5556302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F6E2223E-187C-4134-9A17-035F846068D5}" type="slidenum">
              <a:rPr lang="en-US" altLang="en-US" sz="1000" smtClean="0"/>
              <a:pPr>
                <a:spcBef>
                  <a:spcPct val="0"/>
                </a:spcBef>
                <a:buFontTx/>
                <a:buNone/>
              </a:pPr>
              <a:t>54</a:t>
            </a:fld>
            <a:endParaRPr lang="en-US" altLang="en-US" sz="1000"/>
          </a:p>
        </p:txBody>
      </p:sp>
      <p:sp>
        <p:nvSpPr>
          <p:cNvPr id="78852" name="Rectangle 2"/>
          <p:cNvSpPr>
            <a:spLocks noGrp="1" noRot="1" noChangeAspect="1" noChangeArrowheads="1" noTextEdit="1"/>
          </p:cNvSpPr>
          <p:nvPr>
            <p:ph type="sldImg"/>
          </p:nvPr>
        </p:nvSpPr>
        <p:spPr>
          <a:xfrm>
            <a:off x="990600" y="592138"/>
            <a:ext cx="4876800" cy="3659187"/>
          </a:xfrm>
          <a:ln/>
        </p:spPr>
      </p:sp>
      <p:sp>
        <p:nvSpPr>
          <p:cNvPr id="788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Transporting equipment</a:t>
            </a:r>
          </a:p>
          <a:p>
            <a:pPr eaLnBrk="1" hangingPunct="1"/>
            <a:endParaRPr lang="en-US" altLang="en-US" sz="1100" dirty="0"/>
          </a:p>
          <a:p>
            <a:pPr eaLnBrk="1" hangingPunct="1"/>
            <a:r>
              <a:rPr lang="en-US" altLang="en-US" sz="1100" dirty="0"/>
              <a:t>Fall</a:t>
            </a:r>
            <a:r>
              <a:rPr lang="en-US" altLang="en-US" sz="1100" baseline="0" dirty="0"/>
              <a:t> hazards after slips, trips climbing on and off equipment may increase when a solid three point contact cannot be accomplished. Potential for ankle, knee and back injuries exist when jumping off of P/U tailgates, flatbeds, etc.. “Staging areas” are rarely defined on our industry Onsite sites, so it is dependent on the contractor to select level, flat ground for loading and offloading equipment when possible. Depending on what the piece is, additional consideration is made for close work in residential areas and overhead wires (electrical) exposures.</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9550552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93F0C33-09F9-4C10-9DC2-41C4AF9FA34E}" type="slidenum">
              <a:rPr lang="en-US" altLang="en-US" sz="1000" smtClean="0"/>
              <a:pPr>
                <a:spcBef>
                  <a:spcPct val="0"/>
                </a:spcBef>
                <a:buFontTx/>
                <a:buNone/>
              </a:pPr>
              <a:t>55</a:t>
            </a:fld>
            <a:endParaRPr lang="en-US" altLang="en-US" sz="1000"/>
          </a:p>
        </p:txBody>
      </p:sp>
      <p:sp>
        <p:nvSpPr>
          <p:cNvPr id="80900" name="Rectangle 2"/>
          <p:cNvSpPr>
            <a:spLocks noGrp="1" noRot="1" noChangeAspect="1" noChangeArrowheads="1" noTextEdit="1"/>
          </p:cNvSpPr>
          <p:nvPr>
            <p:ph type="sldImg"/>
          </p:nvPr>
        </p:nvSpPr>
        <p:spPr>
          <a:xfrm>
            <a:off x="954088" y="606425"/>
            <a:ext cx="4879975" cy="3660775"/>
          </a:xfrm>
          <a:ln/>
        </p:spPr>
      </p:sp>
      <p:sp>
        <p:nvSpPr>
          <p:cNvPr id="809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Transporting equipment</a:t>
            </a:r>
          </a:p>
          <a:p>
            <a:pPr eaLnBrk="1" hangingPunct="1"/>
            <a:endParaRPr lang="en-US" altLang="en-US" sz="1100" dirty="0"/>
          </a:p>
          <a:p>
            <a:pPr eaLnBrk="1" hangingPunct="1"/>
            <a:r>
              <a:rPr lang="en-US" altLang="en-US" sz="1100" dirty="0"/>
              <a:t>Accidents happen….in the heat of the moment, safe decision making needs to be maintained or even</a:t>
            </a:r>
            <a:r>
              <a:rPr lang="en-US" altLang="en-US" sz="1100" baseline="0" dirty="0"/>
              <a:t> intensified</a:t>
            </a:r>
            <a:r>
              <a:rPr lang="en-US" altLang="en-US" sz="1100" dirty="0"/>
              <a:t>. You can make a bad situation worse….The person climbing on an unstable, unsecured load is at great risk.</a:t>
            </a:r>
            <a:r>
              <a:rPr lang="en-US" altLang="en-US" sz="1100" baseline="0" dirty="0"/>
              <a:t> The worker standing at the tail of the flat bed: 1 – Doesn’t need to be there, 2 – is at risk from a serious “struck by” event by standing in the “line of fire” of the Komatsu in the picture that appears to be either trying to stabilize the tipped excavator or in the effort to “right” the excavator, will try to lift and/or swing the boom to the right and reposition the other piece of equipment….</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8976565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96C4DE56-F400-4F8C-AFE0-66F17A2AFA14}" type="slidenum">
              <a:rPr lang="en-US" altLang="en-US" sz="1000" smtClean="0"/>
              <a:pPr>
                <a:spcBef>
                  <a:spcPct val="0"/>
                </a:spcBef>
                <a:buFontTx/>
                <a:buNone/>
              </a:pPr>
              <a:t>56</a:t>
            </a:fld>
            <a:endParaRPr lang="en-US" altLang="en-US" sz="1000"/>
          </a:p>
        </p:txBody>
      </p:sp>
      <p:sp>
        <p:nvSpPr>
          <p:cNvPr id="48132" name="Rectangle 2"/>
          <p:cNvSpPr>
            <a:spLocks noGrp="1" noRot="1" noChangeAspect="1" noChangeArrowheads="1" noTextEdit="1"/>
          </p:cNvSpPr>
          <p:nvPr>
            <p:ph type="sldImg"/>
          </p:nvPr>
        </p:nvSpPr>
        <p:spPr>
          <a:xfrm>
            <a:off x="985838" y="592138"/>
            <a:ext cx="4940300" cy="3706812"/>
          </a:xfrm>
          <a:ln/>
        </p:spPr>
      </p:sp>
      <p:sp>
        <p:nvSpPr>
          <p:cNvPr id="481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Tank Installations</a:t>
            </a:r>
          </a:p>
          <a:p>
            <a:pPr eaLnBrk="1" hangingPunct="1"/>
            <a:endParaRPr lang="en-US" altLang="en-US" sz="1100" dirty="0"/>
          </a:p>
          <a:p>
            <a:pPr eaLnBrk="1" hangingPunct="1"/>
            <a:r>
              <a:rPr lang="en-US" altLang="en-US" sz="1100" dirty="0"/>
              <a:t>Fall hazards exposures on equipment your installing may present new exposures. Working in and around septic tanks in our industry can also combine to multiply the exposure. Stepping across and down onto this tank is easy enough, but what is different when the worker now tries to get out? What changes if it is wet/raining/snowing/cold and the ground surrounding the excavation is unstable or saturated? Are there any “struck by” potentials here? (chains</a:t>
            </a:r>
            <a:r>
              <a:rPr lang="en-US" altLang="en-US" sz="1100" baseline="0" dirty="0"/>
              <a:t> connected to a spreader bar)</a:t>
            </a:r>
            <a:endParaRPr lang="en-US" altLang="en-US" sz="1100" dirty="0"/>
          </a:p>
          <a:p>
            <a:pPr eaLnBrk="1" hangingPunct="1"/>
            <a:r>
              <a:rPr lang="en-US" altLang="en-US" sz="1100" dirty="0"/>
              <a:t>Solutions requires a combination of approaches and well-trained employees – there is no “one size fits all” solution to fall protection.</a:t>
            </a:r>
          </a:p>
          <a:p>
            <a:pPr eaLnBrk="1" hangingPunct="1"/>
            <a:r>
              <a:rPr lang="en-US" altLang="en-US" sz="1100" dirty="0"/>
              <a:t>Try to eliminate fall potentials whenever possible, but when you can’t, take a minute or two and pay attention to what </a:t>
            </a:r>
            <a:r>
              <a:rPr lang="en-US" altLang="en-US" sz="1100" i="1" dirty="0"/>
              <a:t>could</a:t>
            </a:r>
            <a:r>
              <a:rPr lang="en-US" altLang="en-US" sz="1100" dirty="0"/>
              <a:t> happen.</a:t>
            </a: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7247263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24A25B95-AA7B-44CE-8071-DEC96F530E65}" type="slidenum">
              <a:rPr lang="en-US" altLang="en-US" sz="1000" smtClean="0"/>
              <a:pPr>
                <a:spcBef>
                  <a:spcPct val="0"/>
                </a:spcBef>
                <a:buFontTx/>
                <a:buNone/>
              </a:pPr>
              <a:t>57</a:t>
            </a:fld>
            <a:endParaRPr lang="en-US" altLang="en-US" sz="1000"/>
          </a:p>
        </p:txBody>
      </p:sp>
      <p:sp>
        <p:nvSpPr>
          <p:cNvPr id="50180" name="Rectangle 2"/>
          <p:cNvSpPr>
            <a:spLocks noGrp="1" noRot="1" noChangeAspect="1" noChangeArrowheads="1" noTextEdit="1"/>
          </p:cNvSpPr>
          <p:nvPr>
            <p:ph type="sldImg"/>
          </p:nvPr>
        </p:nvSpPr>
        <p:spPr>
          <a:xfrm>
            <a:off x="874713" y="606425"/>
            <a:ext cx="4879975" cy="3660775"/>
          </a:xfrm>
          <a:ln/>
        </p:spPr>
      </p:sp>
      <p:sp>
        <p:nvSpPr>
          <p:cNvPr id="501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Tank Installation.</a:t>
            </a:r>
          </a:p>
          <a:p>
            <a:pPr eaLnBrk="1" hangingPunct="1"/>
            <a:endParaRPr lang="en-US" altLang="en-US" sz="1100" dirty="0"/>
          </a:p>
          <a:p>
            <a:pPr eaLnBrk="1" hangingPunct="1"/>
            <a:r>
              <a:rPr lang="en-US" altLang="en-US" sz="1100" dirty="0"/>
              <a:t>Fall hazards exposures on equipment your installing may present new exposures. Working in and around septic tanks in our industry can also combine to multiply the exposure. Stepping across and down onto this tank is easy enough, but what changes to the slope stability on the far side if it is wet/raining/snowing/cold and the ground surrounding the excavation is unstable or saturated?</a:t>
            </a:r>
          </a:p>
          <a:p>
            <a:pPr eaLnBrk="1" hangingPunct="1"/>
            <a:r>
              <a:rPr lang="en-US" altLang="en-US" sz="1100" dirty="0"/>
              <a:t>Try to eliminate fall potentials whenever possible, but when you can’t, take a minute or two and pay attention to what </a:t>
            </a:r>
            <a:r>
              <a:rPr lang="en-US" altLang="en-US" sz="1100" i="1" dirty="0"/>
              <a:t>could</a:t>
            </a:r>
            <a:r>
              <a:rPr lang="en-US" altLang="en-US" sz="1100" dirty="0"/>
              <a:t> happen.</a:t>
            </a: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8151408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8A65553C-AF8F-4DAB-BA04-858FB0938B4E}" type="slidenum">
              <a:rPr lang="en-US" altLang="en-US" sz="1000" smtClean="0"/>
              <a:pPr>
                <a:spcBef>
                  <a:spcPct val="0"/>
                </a:spcBef>
                <a:buFontTx/>
                <a:buNone/>
              </a:pPr>
              <a:t>58</a:t>
            </a:fld>
            <a:endParaRPr lang="en-US" altLang="en-US" sz="1000"/>
          </a:p>
        </p:txBody>
      </p:sp>
      <p:sp>
        <p:nvSpPr>
          <p:cNvPr id="58372" name="Rectangle 2"/>
          <p:cNvSpPr>
            <a:spLocks noGrp="1" noRot="1" noChangeAspect="1" noChangeArrowheads="1" noTextEdit="1"/>
          </p:cNvSpPr>
          <p:nvPr>
            <p:ph type="sldImg"/>
          </p:nvPr>
        </p:nvSpPr>
        <p:spPr>
          <a:xfrm>
            <a:off x="1031875" y="606425"/>
            <a:ext cx="4879975" cy="3660775"/>
          </a:xfrm>
          <a:ln/>
        </p:spPr>
      </p:sp>
      <p:sp>
        <p:nvSpPr>
          <p:cNvPr id="583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Soil test pit (Soils) inspection</a:t>
            </a:r>
          </a:p>
          <a:p>
            <a:pPr eaLnBrk="1" hangingPunct="1"/>
            <a:endParaRPr lang="en-US" altLang="en-US" sz="1100" dirty="0"/>
          </a:p>
          <a:p>
            <a:pPr eaLnBrk="1" hangingPunct="1"/>
            <a:r>
              <a:rPr lang="en-US" altLang="en-US" sz="1100" dirty="0"/>
              <a:t>Fall hazards</a:t>
            </a:r>
            <a:r>
              <a:rPr lang="en-US" altLang="en-US" sz="1100" baseline="0" dirty="0"/>
              <a:t> in pre-Onsite site development need to be flagged. These excavations are commonly put in and there is often a delay between when they are dug, inspected by the designer/soil scientist for application loading rates and then verified by the regulator. This picture represents a situation where a soil log had been dug on site in the fall and right in a pathway to the property, and  then left open for the regulator to come and inspect later. Several weeks went by before the regulator made it back to the site and the 5’ foot deep excavation had filled with water with rainfall and runoff, and fall leaves had obscured the excavation. </a:t>
            </a:r>
          </a:p>
          <a:p>
            <a:pPr eaLnBrk="1" hangingPunct="1"/>
            <a:endParaRPr lang="en-US" altLang="en-US" sz="1100" dirty="0"/>
          </a:p>
          <a:p>
            <a:pPr eaLnBrk="1" hangingPunct="1"/>
            <a:r>
              <a:rPr lang="en-US" altLang="en-US" sz="1100" baseline="0" dirty="0"/>
              <a:t>The regulator narrowly missed falling into the excavation and could have subsequently drowned (unable to swim), was working alone (unable to get help) on a remote site. </a:t>
            </a:r>
          </a:p>
          <a:p>
            <a:pPr eaLnBrk="1" hangingPunct="1"/>
            <a:endParaRPr lang="en-US" altLang="en-US" sz="1100" dirty="0"/>
          </a:p>
          <a:p>
            <a:pPr eaLnBrk="1" hangingPunct="1"/>
            <a:r>
              <a:rPr lang="en-US" altLang="en-US" sz="1100" baseline="0" dirty="0"/>
              <a:t>OSHA excavation protection is well defined along with state approved plans that also give guidance. These requirements are often side stepped because of conflicting regulations (in this case, local health code on inspection requirements are not harmonized with OSHA/state rules.</a:t>
            </a:r>
          </a:p>
          <a:p>
            <a:pPr eaLnBrk="1" hangingPunct="1"/>
            <a:endParaRPr lang="en-US" altLang="en-US" sz="1100" dirty="0"/>
          </a:p>
          <a:p>
            <a:pPr eaLnBrk="1" hangingPunct="1"/>
            <a:r>
              <a:rPr lang="en-US" altLang="en-US" sz="1100" dirty="0"/>
              <a:t>Note to Instructor: In some states nationally, soil absorption “perc” holes are used in lieu of excavation of a soil test pits.</a:t>
            </a: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7739263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03021B87-1CBB-479A-A6EF-1BBED7400EEF}" type="slidenum">
              <a:rPr lang="en-US" altLang="en-US" sz="1000" smtClean="0"/>
              <a:pPr>
                <a:spcBef>
                  <a:spcPct val="0"/>
                </a:spcBef>
                <a:buFontTx/>
                <a:buNone/>
              </a:pPr>
              <a:t>59</a:t>
            </a:fld>
            <a:endParaRPr lang="en-US" altLang="en-US" sz="1000"/>
          </a:p>
        </p:txBody>
      </p:sp>
      <p:sp>
        <p:nvSpPr>
          <p:cNvPr id="56324" name="Rectangle 2"/>
          <p:cNvSpPr>
            <a:spLocks noGrp="1" noRot="1" noChangeAspect="1" noChangeArrowheads="1" noTextEdit="1"/>
          </p:cNvSpPr>
          <p:nvPr>
            <p:ph type="sldImg"/>
          </p:nvPr>
        </p:nvSpPr>
        <p:spPr>
          <a:xfrm>
            <a:off x="874713" y="671513"/>
            <a:ext cx="4879975" cy="3660775"/>
          </a:xfrm>
          <a:ln/>
        </p:spPr>
      </p:sp>
      <p:sp>
        <p:nvSpPr>
          <p:cNvPr id="563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Installation</a:t>
            </a:r>
            <a:r>
              <a:rPr lang="en-US" altLang="en-US" sz="1100" baseline="0" dirty="0"/>
              <a:t> and leveling of septic tank. </a:t>
            </a:r>
          </a:p>
          <a:p>
            <a:pPr eaLnBrk="1" hangingPunct="1"/>
            <a:endParaRPr lang="en-US" altLang="en-US" sz="1100" baseline="0" dirty="0"/>
          </a:p>
          <a:p>
            <a:pPr eaLnBrk="1" hangingPunct="1"/>
            <a:r>
              <a:rPr lang="en-US" altLang="en-US" sz="1100" dirty="0"/>
              <a:t>Installation of septic tanks in our industry can also combine to multiply the exposure. Stepping across and down onto this tank is easy enough, but what is different when the worker now tries to get out? </a:t>
            </a:r>
          </a:p>
          <a:p>
            <a:pPr eaLnBrk="1" hangingPunct="1"/>
            <a:endParaRPr lang="en-US" altLang="en-US" sz="1100" dirty="0"/>
          </a:p>
          <a:p>
            <a:pPr eaLnBrk="1" hangingPunct="1"/>
            <a:r>
              <a:rPr lang="en-US" altLang="en-US" sz="1100" dirty="0"/>
              <a:t>What changes if it is wet/raining/snowing/cold and the ground surrounding the excavation is</a:t>
            </a:r>
            <a:r>
              <a:rPr lang="en-US" altLang="en-US" sz="1100" baseline="0" dirty="0"/>
              <a:t> open to becoming a fall along with being caught in/or between</a:t>
            </a:r>
            <a:r>
              <a:rPr lang="en-US" altLang="en-US" sz="1100" dirty="0"/>
              <a:t>? Does the potential of the severity of the accident increase?</a:t>
            </a:r>
          </a:p>
          <a:p>
            <a:pPr eaLnBrk="1" hangingPunct="1"/>
            <a:endParaRPr lang="en-US" alt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baseline="0" dirty="0"/>
              <a:t>The Instructor can work through this scenario as an exercise, capture comments on a flip chart, or directly engage the participants in an active problem solving scenario. The experience of the group that have “been there” and “done that” should emerge pretty quickly, and the discussion will benefit the participants with practical solutions of shared experience.</a:t>
            </a:r>
          </a:p>
          <a:p>
            <a:pPr eaLnBrk="1" hangingPunct="1"/>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656437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7925C3A-34A0-49C5-AC95-1D063F1AE872}" type="slidenum">
              <a:rPr lang="en-US" altLang="en-US" smtClean="0"/>
              <a:pPr/>
              <a:t>6</a:t>
            </a:fld>
            <a:endParaRPr lang="en-US" altLang="en-US"/>
          </a:p>
        </p:txBody>
      </p:sp>
      <p:sp>
        <p:nvSpPr>
          <p:cNvPr id="11267" name="Rectangle 2"/>
          <p:cNvSpPr>
            <a:spLocks noGrp="1" noRot="1" noChangeAspect="1" noChangeArrowheads="1" noTextEdit="1"/>
          </p:cNvSpPr>
          <p:nvPr>
            <p:ph type="sldImg"/>
          </p:nvPr>
        </p:nvSpPr>
        <p:spPr>
          <a:xfrm>
            <a:off x="938213" y="608013"/>
            <a:ext cx="4897437" cy="3675062"/>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baseline="0" dirty="0"/>
              <a:t>After the introductions, the instructor should have the participants take the “pre-course” quiz. This can be set up as an interactive exercise and have participants “share” and discuss answers. Afterward the instructor should review the answers with the group and encourage discussion.</a:t>
            </a:r>
            <a:endParaRPr lang="en-US" altLang="en-US" sz="1100" dirty="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25722059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CF90C2FE-243A-4F5B-B0B4-E97F505FAFDA}" type="slidenum">
              <a:rPr lang="en-US" altLang="en-US" sz="1000" smtClean="0"/>
              <a:pPr>
                <a:spcBef>
                  <a:spcPct val="0"/>
                </a:spcBef>
                <a:buFontTx/>
                <a:buNone/>
              </a:pPr>
              <a:t>60</a:t>
            </a:fld>
            <a:endParaRPr lang="en-US" altLang="en-US" sz="1000"/>
          </a:p>
        </p:txBody>
      </p:sp>
      <p:sp>
        <p:nvSpPr>
          <p:cNvPr id="60420" name="Rectangle 2"/>
          <p:cNvSpPr>
            <a:spLocks noGrp="1" noRot="1" noChangeAspect="1" noChangeArrowheads="1" noTextEdit="1"/>
          </p:cNvSpPr>
          <p:nvPr>
            <p:ph type="sldImg"/>
          </p:nvPr>
        </p:nvSpPr>
        <p:spPr>
          <a:xfrm>
            <a:off x="862013" y="465138"/>
            <a:ext cx="5133975" cy="3851275"/>
          </a:xfrm>
          <a:ln/>
        </p:spPr>
      </p:sp>
      <p:sp>
        <p:nvSpPr>
          <p:cNvPr id="604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Fall hazards occur in nearly all areas that Onsite is performed, and visual ques</a:t>
            </a:r>
            <a:r>
              <a:rPr lang="en-US" altLang="en-US" sz="1100" baseline="0" dirty="0"/>
              <a:t> are best in this situation to alert the service provider to pay special attention to where they walk. Work activities are somewhat dependent on service provider. </a:t>
            </a:r>
          </a:p>
          <a:p>
            <a:pPr eaLnBrk="1" hangingPunct="1"/>
            <a:endParaRPr lang="en-US" altLang="en-US" sz="1100" dirty="0"/>
          </a:p>
          <a:p>
            <a:pPr eaLnBrk="1" hangingPunct="1"/>
            <a:r>
              <a:rPr lang="en-US" altLang="en-US" sz="1100" baseline="0" dirty="0"/>
              <a:t>Designers may be on sites to evaluate disposal components, installers for staking and excavation and operations and maintenance individuals for onsite system inspection. T</a:t>
            </a:r>
          </a:p>
          <a:p>
            <a:pPr eaLnBrk="1" hangingPunct="1"/>
            <a:endParaRPr lang="en-US" altLang="en-US" sz="1100" dirty="0"/>
          </a:p>
          <a:p>
            <a:pPr eaLnBrk="1" hangingPunct="1"/>
            <a:r>
              <a:rPr lang="en-US" altLang="en-US" sz="1100" baseline="0" dirty="0"/>
              <a:t>This kind of a site can be further aggravated by weather conditions, saturated soils, etc. Slips trips and falls that could result in anything from ankle sprains to broken bones could occur.</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7534825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FAA996A4-85DC-4617-8CE1-29A8B8EBD404}" type="slidenum">
              <a:rPr lang="en-US" altLang="en-US" sz="1000" smtClean="0"/>
              <a:pPr>
                <a:spcBef>
                  <a:spcPct val="0"/>
                </a:spcBef>
                <a:buFontTx/>
                <a:buNone/>
              </a:pPr>
              <a:t>61</a:t>
            </a:fld>
            <a:endParaRPr lang="en-US" altLang="en-US" sz="1000"/>
          </a:p>
        </p:txBody>
      </p:sp>
      <p:sp>
        <p:nvSpPr>
          <p:cNvPr id="62468" name="Rectangle 2"/>
          <p:cNvSpPr>
            <a:spLocks noGrp="1" noRot="1" noChangeAspect="1" noChangeArrowheads="1" noTextEdit="1"/>
          </p:cNvSpPr>
          <p:nvPr>
            <p:ph type="sldImg"/>
          </p:nvPr>
        </p:nvSpPr>
        <p:spPr>
          <a:xfrm>
            <a:off x="989013" y="622300"/>
            <a:ext cx="4879975" cy="3660775"/>
          </a:xfrm>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Fall hazards occur can</a:t>
            </a:r>
            <a:r>
              <a:rPr lang="en-US" altLang="en-US" sz="1100" baseline="0" dirty="0"/>
              <a:t> also be created by family pets. Not limited to dogs, the rural nature of onsite systems can also present other farm animals from goats to horses and cows</a:t>
            </a:r>
            <a:r>
              <a:rPr lang="en-US" altLang="en-US" sz="1100" dirty="0"/>
              <a:t>. Like the previous</a:t>
            </a:r>
            <a:r>
              <a:rPr lang="en-US" altLang="en-US" sz="1100" baseline="0" dirty="0"/>
              <a:t> slide, the important thing to communicate to the learners, is to pay attention, observe the worksite and make sure that they are able to identify these various exposures.</a:t>
            </a:r>
          </a:p>
          <a:p>
            <a:pPr eaLnBrk="1" hangingPunct="1"/>
            <a:endParaRPr lang="en-US" altLang="en-US" sz="1100" baseline="0" dirty="0"/>
          </a:p>
          <a:p>
            <a:pPr eaLnBrk="1" hangingPunct="1"/>
            <a:r>
              <a:rPr lang="en-US" altLang="en-US" sz="1100" baseline="0" dirty="0"/>
              <a:t>As with any of these discussion slides the Instructor can invite the attendee’s to share a story or experience to keep them engaged.</a:t>
            </a:r>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5439516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203A9529-64B8-426B-8B25-319D583AD7F7}" type="slidenum">
              <a:rPr lang="en-US" altLang="en-US" sz="1000" smtClean="0"/>
              <a:pPr>
                <a:spcBef>
                  <a:spcPct val="0"/>
                </a:spcBef>
                <a:buFontTx/>
                <a:buNone/>
              </a:pPr>
              <a:t>62</a:t>
            </a:fld>
            <a:endParaRPr lang="en-US" altLang="en-US" sz="1000"/>
          </a:p>
        </p:txBody>
      </p:sp>
      <p:sp>
        <p:nvSpPr>
          <p:cNvPr id="64516" name="Rectangle 2"/>
          <p:cNvSpPr>
            <a:spLocks noGrp="1" noRot="1" noChangeAspect="1" noChangeArrowheads="1" noTextEdit="1"/>
          </p:cNvSpPr>
          <p:nvPr>
            <p:ph type="sldImg"/>
          </p:nvPr>
        </p:nvSpPr>
        <p:spPr>
          <a:ln/>
        </p:spPr>
      </p:sp>
      <p:sp>
        <p:nvSpPr>
          <p:cNvPr id="645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Repair or maintenance</a:t>
            </a:r>
          </a:p>
          <a:p>
            <a:pPr eaLnBrk="1" hangingPunct="1"/>
            <a:endParaRPr lang="en-US" altLang="en-US" sz="1100" dirty="0"/>
          </a:p>
          <a:p>
            <a:pPr eaLnBrk="1" hangingPunct="1"/>
            <a:r>
              <a:rPr lang="en-US" altLang="en-US" sz="1100" dirty="0"/>
              <a:t>Falling hazards not only include “falling from”,</a:t>
            </a:r>
            <a:r>
              <a:rPr lang="en-US" altLang="en-US" sz="1100" baseline="0" dirty="0"/>
              <a:t> “falling down” but “falling in”. Worker body position and balance contribute to the likelihood of a fall event for any variety of reasons. If it </a:t>
            </a:r>
            <a:r>
              <a:rPr lang="en-US" altLang="en-US" sz="1100" i="1" baseline="0" dirty="0"/>
              <a:t>can</a:t>
            </a:r>
            <a:r>
              <a:rPr lang="en-US" altLang="en-US" sz="1100" i="0" baseline="0" dirty="0"/>
              <a:t> happen it likely </a:t>
            </a:r>
            <a:r>
              <a:rPr lang="en-US" altLang="en-US" sz="1100" i="1" baseline="0" dirty="0"/>
              <a:t>will </a:t>
            </a:r>
            <a:r>
              <a:rPr lang="en-US" altLang="en-US" sz="1100" i="0" baseline="0" dirty="0"/>
              <a:t>happen sooner or later. Industry has examples of workers falling head first into system tank components and getting stuck upside down for several hours! </a:t>
            </a:r>
          </a:p>
          <a:p>
            <a:pPr eaLnBrk="1" hangingPunct="1"/>
            <a:endParaRPr lang="en-US" altLang="en-US" sz="1100" dirty="0"/>
          </a:p>
          <a:p>
            <a:pPr eaLnBrk="1" hangingPunct="1"/>
            <a:r>
              <a:rPr lang="en-US" altLang="en-US" sz="1100" i="0" baseline="0" dirty="0"/>
              <a:t>If a hand slips, if the worker overly extends his reach the likely result will be a fall inside the tank. This picture also represents some other safety issues that the Instructor may or may not want to bring into the presentation at this point. (Confined space entry violations)</a:t>
            </a:r>
          </a:p>
          <a:p>
            <a:pPr eaLnBrk="1" hangingPunct="1"/>
            <a:endParaRPr lang="en-US" altLang="en-US" sz="1100" i="0" baseline="0" dirty="0"/>
          </a:p>
          <a:p>
            <a:pPr eaLnBrk="1" hangingPunct="1"/>
            <a:r>
              <a:rPr lang="en-US" altLang="en-US" sz="1100" i="0" baseline="0" dirty="0"/>
              <a:t>The Worst? Drowning upside down in the contents of a septic tank…what could be worse than that?...broken neck quadriplegic, long term illness from aspirating grossly contaminated raw human waste? There’s nothing good in this picture…</a:t>
            </a:r>
          </a:p>
          <a:p>
            <a:pPr eaLnBrk="1" hangingPunct="1"/>
            <a:endParaRPr lang="en-US" altLang="en-US" sz="1100" i="0" baseline="0" dirty="0"/>
          </a:p>
          <a:p>
            <a:pPr eaLnBrk="1" hangingPunct="1"/>
            <a:r>
              <a:rPr lang="en-US" altLang="en-US" sz="1100" i="0" baseline="0" dirty="0"/>
              <a:t>Another concept to introduce to the class: Behavioral – Positive reinforcement for negative behaviors – the idea of repeatedly doing inappropriate “at risk” tasks and then nothing “bad” happens, results in justification tactics by the worker or employer to continue to approach work tasks with little perception to the real risks.</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7615125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13CD39B5-28B1-4D14-8D25-3CC2112FE512}" type="slidenum">
              <a:rPr lang="en-US" altLang="en-US" sz="1000" smtClean="0"/>
              <a:pPr>
                <a:spcBef>
                  <a:spcPct val="0"/>
                </a:spcBef>
                <a:buFontTx/>
                <a:buNone/>
              </a:pPr>
              <a:t>63</a:t>
            </a:fld>
            <a:endParaRPr lang="en-US" altLang="en-US" sz="1000"/>
          </a:p>
        </p:txBody>
      </p:sp>
      <p:sp>
        <p:nvSpPr>
          <p:cNvPr id="66564" name="Rectangle 2"/>
          <p:cNvSpPr>
            <a:spLocks noGrp="1" noRot="1" noChangeAspect="1" noChangeArrowheads="1" noTextEdit="1"/>
          </p:cNvSpPr>
          <p:nvPr>
            <p:ph type="sldImg"/>
          </p:nvPr>
        </p:nvSpPr>
        <p:spPr>
          <a:xfrm>
            <a:off x="987425" y="639763"/>
            <a:ext cx="4876800" cy="3659187"/>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Inspection/component failure</a:t>
            </a:r>
          </a:p>
          <a:p>
            <a:pPr eaLnBrk="1" hangingPunct="1"/>
            <a:endParaRPr lang="en-US" altLang="en-US" sz="1100" dirty="0"/>
          </a:p>
          <a:p>
            <a:pPr eaLnBrk="1" hangingPunct="1"/>
            <a:r>
              <a:rPr lang="en-US" altLang="en-US" sz="1100" dirty="0"/>
              <a:t>Across</a:t>
            </a:r>
            <a:r>
              <a:rPr lang="en-US" altLang="en-US" sz="1100" baseline="0" dirty="0"/>
              <a:t> the country there are hundreds of THOUSANDS single wall steel tanks that were installed in the last 75 years. You could order them out of the Sears and Roebuck catalog and have them delivered. In typical configurations, the top 12’-20’ of the tank would not see water, but would see all of the sewer gasses and resulting oxidation and rusting of the steel from the gasses converting to acid (low pH) and breaking down the tank from the inside. Shallow installs, ground probing present not only very real hazards, but very invisible ones (buried). </a:t>
            </a:r>
          </a:p>
          <a:p>
            <a:pPr eaLnBrk="1" hangingPunct="1"/>
            <a:endParaRPr lang="en-US" altLang="en-US" sz="1100" dirty="0"/>
          </a:p>
          <a:p>
            <a:pPr eaLnBrk="1" hangingPunct="1"/>
            <a:r>
              <a:rPr lang="en-US" altLang="en-US" sz="1100" baseline="0" dirty="0"/>
              <a:t>When a worker breaks through the surface and fall into one of these tanks, the injury is compounded by “struck by” cuts and abrasions followed by immersion in raw human waste…and all that means. Post accident infections can be severe and difficult to treat, if you don’t drown outright.</a:t>
            </a:r>
          </a:p>
          <a:p>
            <a:pPr eaLnBrk="1" hangingPunct="1"/>
            <a:endParaRPr lang="en-US" altLang="en-US" sz="1100" baseline="0" dirty="0"/>
          </a:p>
          <a:p>
            <a:pPr eaLnBrk="1" hangingPunct="1"/>
            <a:r>
              <a:rPr lang="en-US" altLang="en-US" sz="1100" dirty="0"/>
              <a:t>The</a:t>
            </a:r>
            <a:r>
              <a:rPr lang="en-US" altLang="en-US" sz="1100" baseline="0" dirty="0"/>
              <a:t> frequency of this situation will vary from location to location around the country based on local and state regulations and how they address replacement requirements on these tanks when discovered. Some states and local health jurisdictions (Washington State), replacement are mandatory when they are identified.</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41946883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747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18D2CB70-8FC0-437D-9B0D-51CD2B21153D}" type="slidenum">
              <a:rPr lang="en-US" altLang="en-US" sz="1000" smtClean="0"/>
              <a:pPr>
                <a:spcBef>
                  <a:spcPct val="0"/>
                </a:spcBef>
                <a:buFontTx/>
                <a:buNone/>
              </a:pPr>
              <a:t>64</a:t>
            </a:fld>
            <a:endParaRPr lang="en-US" altLang="en-US" sz="1000"/>
          </a:p>
        </p:txBody>
      </p:sp>
      <p:sp>
        <p:nvSpPr>
          <p:cNvPr id="74756" name="Rectangle 2"/>
          <p:cNvSpPr>
            <a:spLocks noGrp="1" noRot="1" noChangeAspect="1" noChangeArrowheads="1" noTextEdit="1"/>
          </p:cNvSpPr>
          <p:nvPr>
            <p:ph type="sldImg"/>
          </p:nvPr>
        </p:nvSpPr>
        <p:spPr>
          <a:xfrm>
            <a:off x="990600" y="639763"/>
            <a:ext cx="4876800" cy="3659187"/>
          </a:xfrm>
          <a:ln/>
        </p:spPr>
      </p:sp>
      <p:sp>
        <p:nvSpPr>
          <p:cNvPr id="747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Pumping out a Sludge Digester</a:t>
            </a:r>
          </a:p>
          <a:p>
            <a:pPr eaLnBrk="1" hangingPunct="1"/>
            <a:endParaRPr lang="en-US" altLang="en-US" sz="1100" dirty="0"/>
          </a:p>
          <a:p>
            <a:pPr eaLnBrk="1" hangingPunct="1"/>
            <a:r>
              <a:rPr lang="en-US" altLang="en-US" sz="1100" dirty="0"/>
              <a:t>This slide presents an</a:t>
            </a:r>
            <a:r>
              <a:rPr lang="en-US" altLang="en-US" sz="1100" baseline="0" dirty="0"/>
              <a:t> opportunity to shift the discussion to work tasks that are done on system components and maintenance that is upscale in scope as well as put the “fall” exposure into a different perspective. </a:t>
            </a:r>
          </a:p>
          <a:p>
            <a:pPr eaLnBrk="1" hangingPunct="1"/>
            <a:endParaRPr lang="en-US" altLang="en-US" sz="1100" baseline="0" dirty="0"/>
          </a:p>
          <a:p>
            <a:pPr eaLnBrk="1" hangingPunct="1"/>
            <a:r>
              <a:rPr lang="en-US" altLang="en-US" sz="1100" baseline="0" dirty="0"/>
              <a:t>This picture is of a worker pumping out a large scale  “digester” and put the Focus Four Exposures into a different context. When the work changes, the exposures are essentially the same. But some of the auxiliary exposures (like slipping and falling under the surface) are exponentially increased along with the potential severity (drowning, inability to rescue).</a:t>
            </a:r>
            <a:endParaRPr lang="en-US" altLang="en-US" sz="1100" dirty="0"/>
          </a:p>
          <a:p>
            <a:pPr eaLnBrk="1" hangingPunct="1"/>
            <a:endParaRPr lang="en-US" altLang="en-US" sz="1100" dirty="0"/>
          </a:p>
          <a:p>
            <a:pPr eaLnBrk="1" hangingPunct="1"/>
            <a:r>
              <a:rPr lang="en-US" altLang="en-US" sz="1100" dirty="0"/>
              <a:t>While CSE regulations allow for an employee</a:t>
            </a:r>
            <a:r>
              <a:rPr lang="en-US" altLang="en-US" sz="1100" baseline="0" dirty="0"/>
              <a:t> to disconnect from non-entry self rescue equipment in circumstances where it would be more dangerous to be connected (internal structure), steps need to be taken to mitigate the risk. </a:t>
            </a:r>
            <a:r>
              <a:rPr lang="en-US" altLang="en-US" sz="1100" dirty="0"/>
              <a:t>Simply “tying off” creates its own set of hazards. </a:t>
            </a:r>
          </a:p>
          <a:p>
            <a:pPr eaLnBrk="1" hangingPunct="1"/>
            <a:endParaRPr lang="en-US" altLang="en-US" sz="1100" dirty="0"/>
          </a:p>
          <a:p>
            <a:pPr eaLnBrk="1" hangingPunct="1"/>
            <a:r>
              <a:rPr lang="en-US" altLang="en-US" sz="1100" dirty="0"/>
              <a:t>Instructor can challenge participants to think through what would be the best PPE here? Waders? Life jacket? Some</a:t>
            </a:r>
            <a:r>
              <a:rPr lang="en-US" altLang="en-US" sz="1100" baseline="0" dirty="0"/>
              <a:t> other kind of flotation device?</a:t>
            </a:r>
          </a:p>
          <a:p>
            <a:pPr eaLnBrk="1" hangingPunct="1"/>
            <a:endParaRPr lang="en-US" altLang="en-US" sz="1100" dirty="0"/>
          </a:p>
          <a:p>
            <a:pPr eaLnBrk="1" hangingPunct="1"/>
            <a:r>
              <a:rPr lang="en-US" altLang="en-US" sz="1100" dirty="0"/>
              <a:t>Highlight on “fit for use”….</a:t>
            </a:r>
          </a:p>
        </p:txBody>
      </p:sp>
    </p:spTree>
    <p:extLst>
      <p:ext uri="{BB962C8B-B14F-4D97-AF65-F5344CB8AC3E}">
        <p14:creationId xmlns:p14="http://schemas.microsoft.com/office/powerpoint/2010/main" val="18087508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747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18D2CB70-8FC0-437D-9B0D-51CD2B21153D}" type="slidenum">
              <a:rPr lang="en-US" altLang="en-US" sz="1000" smtClean="0"/>
              <a:pPr>
                <a:spcBef>
                  <a:spcPct val="0"/>
                </a:spcBef>
                <a:buFontTx/>
                <a:buNone/>
              </a:pPr>
              <a:t>65</a:t>
            </a:fld>
            <a:endParaRPr lang="en-US" altLang="en-US" sz="1000"/>
          </a:p>
        </p:txBody>
      </p:sp>
      <p:sp>
        <p:nvSpPr>
          <p:cNvPr id="74756" name="Rectangle 2"/>
          <p:cNvSpPr>
            <a:spLocks noGrp="1" noRot="1" noChangeAspect="1" noChangeArrowheads="1" noTextEdit="1"/>
          </p:cNvSpPr>
          <p:nvPr>
            <p:ph type="sldImg"/>
          </p:nvPr>
        </p:nvSpPr>
        <p:spPr>
          <a:xfrm>
            <a:off x="989013" y="301625"/>
            <a:ext cx="4879975" cy="3660775"/>
          </a:xfrm>
          <a:ln/>
        </p:spPr>
      </p:sp>
      <p:sp>
        <p:nvSpPr>
          <p:cNvPr id="747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CSE (Confined Space Entry) Cracked Floor Tank repair (2 compartment) </a:t>
            </a:r>
          </a:p>
          <a:p>
            <a:pPr eaLnBrk="1" hangingPunct="1"/>
            <a:r>
              <a:rPr lang="en-US" altLang="en-US" sz="1100" dirty="0"/>
              <a:t>Fall hazards occur in nearly all areas Onsite is performed, and on most of the equipment (ladders, heavy equipment, for example) used in our industry.</a:t>
            </a:r>
          </a:p>
          <a:p>
            <a:pPr eaLnBrk="1" hangingPunct="1"/>
            <a:endParaRPr lang="en-US" altLang="en-US" sz="1100" dirty="0"/>
          </a:p>
          <a:p>
            <a:pPr eaLnBrk="1" hangingPunct="1"/>
            <a:r>
              <a:rPr lang="en-US" altLang="en-US" sz="1100" dirty="0"/>
              <a:t>As the work becomes more complicated (tank repairs</a:t>
            </a:r>
            <a:r>
              <a:rPr lang="en-US" altLang="en-US" sz="1100" baseline="0" dirty="0"/>
              <a:t> in place) </a:t>
            </a:r>
            <a:r>
              <a:rPr lang="en-US" altLang="en-US" sz="1100" dirty="0"/>
              <a:t>the solution requires a combination of systems and well-trained employees – there is no “one size fits all” solution to fall protection.</a:t>
            </a:r>
          </a:p>
          <a:p>
            <a:pPr eaLnBrk="1" hangingPunct="1"/>
            <a:endParaRPr lang="en-US" altLang="en-US" sz="1100" dirty="0"/>
          </a:p>
          <a:p>
            <a:pPr eaLnBrk="1" hangingPunct="1"/>
            <a:r>
              <a:rPr lang="en-US" altLang="en-US" sz="1100" dirty="0"/>
              <a:t>One thing that is true – an ounce of prevention is worth a pound of cure – Generally the</a:t>
            </a:r>
            <a:r>
              <a:rPr lang="en-US" altLang="en-US" sz="1100" baseline="0" dirty="0"/>
              <a:t> understanding for compliance under CSE (confined space entry) rules, complicate the Focus Four Falls application and exposures.</a:t>
            </a:r>
            <a:endParaRPr lang="en-US" altLang="en-US" sz="1100" dirty="0"/>
          </a:p>
        </p:txBody>
      </p:sp>
    </p:spTree>
    <p:extLst>
      <p:ext uri="{BB962C8B-B14F-4D97-AF65-F5344CB8AC3E}">
        <p14:creationId xmlns:p14="http://schemas.microsoft.com/office/powerpoint/2010/main" val="27915489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747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18D2CB70-8FC0-437D-9B0D-51CD2B21153D}" type="slidenum">
              <a:rPr lang="en-US" altLang="en-US" sz="1000" smtClean="0"/>
              <a:pPr>
                <a:spcBef>
                  <a:spcPct val="0"/>
                </a:spcBef>
                <a:buFontTx/>
                <a:buNone/>
              </a:pPr>
              <a:t>66</a:t>
            </a:fld>
            <a:endParaRPr lang="en-US" altLang="en-US" sz="1000"/>
          </a:p>
        </p:txBody>
      </p:sp>
      <p:sp>
        <p:nvSpPr>
          <p:cNvPr id="74756" name="Rectangle 2"/>
          <p:cNvSpPr>
            <a:spLocks noGrp="1" noRot="1" noChangeAspect="1" noChangeArrowheads="1" noTextEdit="1"/>
          </p:cNvSpPr>
          <p:nvPr>
            <p:ph type="sldImg"/>
          </p:nvPr>
        </p:nvSpPr>
        <p:spPr>
          <a:xfrm>
            <a:off x="989013" y="466725"/>
            <a:ext cx="4879975" cy="3660775"/>
          </a:xfrm>
          <a:ln/>
        </p:spPr>
      </p:sp>
      <p:sp>
        <p:nvSpPr>
          <p:cNvPr id="747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CSE for cracked tank repair w/ “Non-Entry Rescue Equipment”</a:t>
            </a:r>
          </a:p>
          <a:p>
            <a:pPr eaLnBrk="1" hangingPunct="1"/>
            <a:endParaRPr lang="en-US" altLang="en-US" sz="1100" dirty="0"/>
          </a:p>
          <a:p>
            <a:pPr eaLnBrk="1" hangingPunct="1"/>
            <a:r>
              <a:rPr lang="en-US" altLang="en-US" sz="1100" dirty="0"/>
              <a:t>Cracked</a:t>
            </a:r>
            <a:r>
              <a:rPr lang="en-US" altLang="en-US" sz="1100" baseline="0" dirty="0"/>
              <a:t> tanks repair is common in the industry. The worker opens up and pumps the tank, dumps in bags of concrete, adds water and climbs in to spread it around. Other techniques for sidewall repair include drilling (an already compromised structure) and then under pressure, pumping a water reactive mixture into the holes.</a:t>
            </a:r>
          </a:p>
          <a:p>
            <a:pPr eaLnBrk="1" hangingPunct="1"/>
            <a:endParaRPr lang="en-US" altLang="en-US" sz="1100" baseline="0" dirty="0"/>
          </a:p>
          <a:p>
            <a:pPr eaLnBrk="1" hangingPunct="1"/>
            <a:r>
              <a:rPr lang="en-US" altLang="en-US" sz="1100" baseline="0" dirty="0"/>
              <a:t>A whole new set of rules come into play: CSE (confined space entry) that are generally non-existent in the industry and presents significant exposures to fall potential in addition to non compliance exposure for companies financially and libel.</a:t>
            </a:r>
          </a:p>
          <a:p>
            <a:pPr eaLnBrk="1" hangingPunct="1"/>
            <a:endParaRPr lang="en-US" altLang="en-US" sz="1100" baseline="0" dirty="0"/>
          </a:p>
          <a:p>
            <a:pPr eaLnBrk="1" hangingPunct="1"/>
            <a:r>
              <a:rPr lang="en-US" altLang="en-US" sz="1100" baseline="0" dirty="0"/>
              <a:t>The Instructor can ask a general question “with a show of hands” …”how many of you have fall protection available and use it when entering tanks to do work?”</a:t>
            </a:r>
            <a:endParaRPr lang="en-US" altLang="en-US" sz="1100" dirty="0"/>
          </a:p>
        </p:txBody>
      </p:sp>
    </p:spTree>
    <p:extLst>
      <p:ext uri="{BB962C8B-B14F-4D97-AF65-F5344CB8AC3E}">
        <p14:creationId xmlns:p14="http://schemas.microsoft.com/office/powerpoint/2010/main" val="34611700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b="1" dirty="0"/>
              <a:t>Optional</a:t>
            </a:r>
            <a:r>
              <a:rPr lang="en-US" altLang="en-US" sz="1100" b="1" baseline="0" dirty="0"/>
              <a:t> Slide: </a:t>
            </a:r>
            <a:r>
              <a:rPr lang="en-US" altLang="en-US" sz="1100" dirty="0"/>
              <a:t>Summary slide to raise</a:t>
            </a:r>
            <a:r>
              <a:rPr lang="en-US" altLang="en-US" sz="1100" baseline="0" dirty="0"/>
              <a:t> awareness of the need to ensure site safety for occupants by ensuring tank components are secure before leaving the site. No one in the industry wants the responsibility of the death of a child because they didn’t carry a few extra screws in their tool bag to make sure lids (risers) were secure.</a:t>
            </a:r>
            <a:endParaRPr lang="en-US" altLang="en-US" sz="1100" dirty="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E7B0940C-6B0B-4458-A4B0-99F6A1B217A5}" type="slidenum">
              <a:rPr lang="en-US" altLang="en-US" smtClean="0"/>
              <a:pPr/>
              <a:t>67</a:t>
            </a:fld>
            <a:endParaRPr lang="en-US" altLang="en-US"/>
          </a:p>
        </p:txBody>
      </p:sp>
    </p:spTree>
    <p:extLst>
      <p:ext uri="{BB962C8B-B14F-4D97-AF65-F5344CB8AC3E}">
        <p14:creationId xmlns:p14="http://schemas.microsoft.com/office/powerpoint/2010/main" val="1679798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68</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the basic employer responsibilities of an</a:t>
            </a:r>
            <a:r>
              <a:rPr lang="en-US" altLang="en-US" sz="1100" baseline="0" dirty="0"/>
              <a:t> OSHA or state approved Fall Protection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9412785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69</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the basic employer responsibilities of an</a:t>
            </a:r>
            <a:r>
              <a:rPr lang="en-US" altLang="en-US" sz="1100" baseline="0" dirty="0"/>
              <a:t> OSHA or state approved Fall Protection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3941833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7925C3A-34A0-49C5-AC95-1D063F1AE872}" type="slidenum">
              <a:rPr lang="en-US" altLang="en-US" smtClean="0"/>
              <a:pPr/>
              <a:t>7</a:t>
            </a:fld>
            <a:endParaRPr lang="en-US" altLang="en-US"/>
          </a:p>
        </p:txBody>
      </p:sp>
      <p:sp>
        <p:nvSpPr>
          <p:cNvPr id="11267" name="Rectangle 2"/>
          <p:cNvSpPr>
            <a:spLocks noGrp="1" noRot="1" noChangeAspect="1" noChangeArrowheads="1" noTextEdit="1"/>
          </p:cNvSpPr>
          <p:nvPr>
            <p:ph type="sldImg"/>
          </p:nvPr>
        </p:nvSpPr>
        <p:spPr>
          <a:xfrm>
            <a:off x="938213" y="608013"/>
            <a:ext cx="4897437" cy="3675062"/>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is an</a:t>
            </a:r>
            <a:r>
              <a:rPr lang="en-US" altLang="en-US" sz="1100" baseline="0" dirty="0"/>
              <a:t> industry specific </a:t>
            </a:r>
            <a:r>
              <a:rPr lang="en-US" altLang="en-US" sz="1100" dirty="0"/>
              <a:t>training on job site exposures and safety for</a:t>
            </a:r>
            <a:r>
              <a:rPr lang="en-US" altLang="en-US" sz="1100" baseline="0" dirty="0"/>
              <a:t> </a:t>
            </a:r>
            <a:r>
              <a:rPr lang="en-US" altLang="en-US" sz="1100" dirty="0"/>
              <a:t>employers and workers in the Onsite Sewage wastewater</a:t>
            </a:r>
            <a:r>
              <a:rPr lang="en-US" altLang="en-US" sz="1100" baseline="0" dirty="0"/>
              <a:t> industry</a:t>
            </a:r>
            <a:r>
              <a:rPr lang="en-US" altLang="en-US" sz="1100" dirty="0"/>
              <a:t>. </a:t>
            </a:r>
          </a:p>
          <a:p>
            <a:pPr eaLnBrk="1" hangingPunct="1"/>
            <a:endParaRPr lang="en-US" altLang="en-US" sz="1100" dirty="0"/>
          </a:p>
          <a:p>
            <a:pPr eaLnBrk="1" hangingPunct="1"/>
            <a:r>
              <a:rPr lang="en-US" altLang="en-US" sz="1100" dirty="0"/>
              <a:t>Briefly discuss in</a:t>
            </a:r>
            <a:r>
              <a:rPr lang="en-US" altLang="en-US" sz="1100" baseline="0" dirty="0"/>
              <a:t> the following slides, the Focus Four statistics as it relates to the </a:t>
            </a:r>
            <a:r>
              <a:rPr lang="en-US" altLang="en-US" sz="1100" dirty="0"/>
              <a:t> nationwide Onsite workforce, and review those numbers</a:t>
            </a:r>
            <a:r>
              <a:rPr lang="en-US" altLang="en-US" sz="1100" baseline="0" dirty="0"/>
              <a:t> in relation to </a:t>
            </a:r>
            <a:r>
              <a:rPr lang="en-US" altLang="en-US" sz="1100" dirty="0"/>
              <a:t>similar hazards</a:t>
            </a:r>
            <a:r>
              <a:rPr lang="en-US" altLang="en-US" sz="1100" baseline="0" dirty="0"/>
              <a:t> encountered by OSS (onsite systems) service providers.</a:t>
            </a:r>
            <a:r>
              <a:rPr lang="en-US" altLang="en-US" sz="1100" dirty="0"/>
              <a:t> The training</a:t>
            </a:r>
            <a:r>
              <a:rPr lang="en-US" altLang="en-US" sz="1100" baseline="0" dirty="0"/>
              <a:t> will</a:t>
            </a:r>
            <a:r>
              <a:rPr lang="en-US" altLang="en-US" sz="1100" dirty="0"/>
              <a:t> cover the four focus areas of hazards that are especially important on OSS Onsite sites. </a:t>
            </a:r>
          </a:p>
          <a:p>
            <a:pPr eaLnBrk="1" hangingPunct="1"/>
            <a:endParaRPr lang="en-US" altLang="en-US" sz="1100" dirty="0"/>
          </a:p>
          <a:p>
            <a:pPr eaLnBrk="1" hangingPunct="1"/>
            <a:r>
              <a:rPr lang="en-US" altLang="en-US" sz="1100" dirty="0"/>
              <a:t>Safety doesn’t happen by accident…it’s a choice.</a:t>
            </a:r>
            <a:r>
              <a:rPr lang="en-US" altLang="en-US" sz="1100" baseline="0" dirty="0"/>
              <a:t> From the highest level in an organization to the lowest level in the organization. Because the relative size of companies in the OSS industry is small (&gt;10) employee’s, personal behaviors, teamwork, and company culture play an important role in safe attitudes in the workplace.</a:t>
            </a:r>
            <a:endParaRPr lang="en-US" altLang="en-US" sz="1100" dirty="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5806147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70</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the basic employee responsibilities of an</a:t>
            </a:r>
            <a:r>
              <a:rPr lang="en-US" altLang="en-US" sz="1100" baseline="0" dirty="0"/>
              <a:t> OSHA or state approved Fall Protection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17044911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71</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The</a:t>
            </a:r>
            <a:r>
              <a:rPr lang="en-US" altLang="en-US" sz="1100" baseline="0" dirty="0"/>
              <a:t> Instructor, using the appropriate sheet in</a:t>
            </a:r>
            <a:r>
              <a:rPr lang="en-US" altLang="en-US" sz="1100" dirty="0"/>
              <a:t> the workbook handout,</a:t>
            </a:r>
            <a:r>
              <a:rPr lang="en-US" altLang="en-US" sz="1100" baseline="0" dirty="0"/>
              <a:t> should set up this activity and give the participant 3-5 minutes to identify the first three things that come to their mind and write them down in their handout. The next step will be to give them 3-5 minutes to write down how they will minimize them. </a:t>
            </a:r>
          </a:p>
          <a:p>
            <a:pPr eaLnBrk="1" hangingPunct="1"/>
            <a:endParaRPr lang="en-US" altLang="en-US" sz="1100" baseline="0" dirty="0"/>
          </a:p>
          <a:p>
            <a:pPr eaLnBrk="1" hangingPunct="1"/>
            <a:r>
              <a:rPr lang="en-US" altLang="en-US" sz="1100" baseline="0" dirty="0"/>
              <a:t>Next step is to break them into small groups and have them share the answers and discuss. 5-10 minutes</a:t>
            </a:r>
          </a:p>
          <a:p>
            <a:pPr eaLnBrk="1" hangingPunct="1"/>
            <a:endParaRPr lang="en-US" altLang="en-US" sz="1100" baseline="0" dirty="0"/>
          </a:p>
          <a:p>
            <a:pPr eaLnBrk="1" hangingPunct="1"/>
            <a:r>
              <a:rPr lang="en-US" altLang="en-US" sz="1100" baseline="0" dirty="0"/>
              <a:t>Appropriate answers to minimize the exposure include: Find another way to do it that eliminates the exposure, Use appropriate PPE (may be specific: harness and tripod, hardhat, footwear), Eyes on task, Not walking backward, Only open component lids that are being worked on, etc.), Training.</a:t>
            </a:r>
          </a:p>
          <a:p>
            <a:pPr eaLnBrk="1" hangingPunct="1"/>
            <a:endParaRPr lang="en-US" altLang="en-US" sz="1100" baseline="0" dirty="0"/>
          </a:p>
          <a:p>
            <a:pPr eaLnBrk="1" hangingPunct="1"/>
            <a:r>
              <a:rPr lang="en-US" altLang="en-US" sz="1100" baseline="0" dirty="0"/>
              <a:t>An alternate to the activity would be to have them do the first step and then break into teams and problem solve together and use the combined experience of the small group to share experience.</a:t>
            </a:r>
          </a:p>
          <a:p>
            <a:pPr eaLnBrk="1" hangingPunct="1"/>
            <a:endParaRPr lang="en-US" altLang="en-US" sz="1100" baseline="0" dirty="0"/>
          </a:p>
        </p:txBody>
      </p:sp>
    </p:spTree>
    <p:extLst>
      <p:ext uri="{BB962C8B-B14F-4D97-AF65-F5344CB8AC3E}">
        <p14:creationId xmlns:p14="http://schemas.microsoft.com/office/powerpoint/2010/main" val="2916112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9CE86914-EA08-4B62-B749-E3D75790BE64}" type="slidenum">
              <a:rPr lang="en-US" altLang="en-US" sz="1000" smtClean="0"/>
              <a:pPr>
                <a:spcBef>
                  <a:spcPct val="0"/>
                </a:spcBef>
                <a:buFontTx/>
                <a:buNone/>
              </a:pPr>
              <a:t>72</a:t>
            </a:fld>
            <a:endParaRPr lang="en-US" altLang="en-US" sz="1000"/>
          </a:p>
        </p:txBody>
      </p:sp>
      <p:sp>
        <p:nvSpPr>
          <p:cNvPr id="29700" name="Rectangle 2"/>
          <p:cNvSpPr>
            <a:spLocks noGrp="1" noRot="1" noChangeAspect="1" noChangeArrowheads="1" noTextEdit="1"/>
          </p:cNvSpPr>
          <p:nvPr>
            <p:ph type="sldImg"/>
          </p:nvPr>
        </p:nvSpPr>
        <p:spPr>
          <a:xfrm>
            <a:off x="862013" y="622300"/>
            <a:ext cx="5133975" cy="3851275"/>
          </a:xfrm>
          <a:ln/>
        </p:spPr>
      </p:sp>
      <p:sp>
        <p:nvSpPr>
          <p:cNvPr id="29701" name="Rectangle 3"/>
          <p:cNvSpPr>
            <a:spLocks noGrp="1" noChangeArrowheads="1"/>
          </p:cNvSpPr>
          <p:nvPr>
            <p:ph type="body" idx="1"/>
          </p:nvPr>
        </p:nvSpPr>
        <p:spPr>
          <a:xfrm>
            <a:off x="685799" y="4821701"/>
            <a:ext cx="5486400" cy="36604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Introduction to Struck-by</a:t>
            </a:r>
            <a:r>
              <a:rPr lang="en-US" altLang="en-US" sz="1100" baseline="0" dirty="0"/>
              <a:t> Topic</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7333894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9CE86914-EA08-4B62-B749-E3D75790BE64}" type="slidenum">
              <a:rPr lang="en-US" altLang="en-US" sz="1000" smtClean="0"/>
              <a:pPr>
                <a:spcBef>
                  <a:spcPct val="0"/>
                </a:spcBef>
                <a:buFontTx/>
                <a:buNone/>
              </a:pPr>
              <a:t>73</a:t>
            </a:fld>
            <a:endParaRPr lang="en-US" altLang="en-US" sz="1000"/>
          </a:p>
        </p:txBody>
      </p:sp>
      <p:sp>
        <p:nvSpPr>
          <p:cNvPr id="29700" name="Rectangle 2"/>
          <p:cNvSpPr>
            <a:spLocks noGrp="1" noRot="1" noChangeAspect="1" noChangeArrowheads="1" noTextEdit="1"/>
          </p:cNvSpPr>
          <p:nvPr>
            <p:ph type="sldImg"/>
          </p:nvPr>
        </p:nvSpPr>
        <p:spPr>
          <a:xfrm>
            <a:off x="862013" y="622300"/>
            <a:ext cx="5133975" cy="3851275"/>
          </a:xfrm>
          <a:ln/>
        </p:spPr>
      </p:sp>
      <p:sp>
        <p:nvSpPr>
          <p:cNvPr id="29701" name="Rectangle 3"/>
          <p:cNvSpPr>
            <a:spLocks noGrp="1" noChangeArrowheads="1"/>
          </p:cNvSpPr>
          <p:nvPr>
            <p:ph type="body" idx="1"/>
          </p:nvPr>
        </p:nvSpPr>
        <p:spPr>
          <a:xfrm>
            <a:off x="685799" y="4821701"/>
            <a:ext cx="5486400" cy="36604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Examples include:</a:t>
            </a:r>
            <a:r>
              <a:rPr lang="en-US" altLang="en-US" sz="1100" baseline="0" dirty="0"/>
              <a:t> rigging equipment on concrete septic/pump tanks delivered to the jobsite, loose material adjacent to tank excavations without spoil piles being at least 2’ back from edge during placement. Hard hats (PPE) not worn or available, jobsite equipment and traffic (note to comment on jobsites with multiple activities and different subcontractors). Jetter hoses pre-emptively coming out of pipes and swinging around uncontrolled.</a:t>
            </a:r>
          </a:p>
          <a:p>
            <a:pPr eaLnBrk="1" hangingPunct="1"/>
            <a:endParaRPr lang="en-US" altLang="en-US" sz="1100" baseline="0" dirty="0"/>
          </a:p>
          <a:p>
            <a:pPr eaLnBrk="1" hangingPunct="1"/>
            <a:r>
              <a:rPr lang="en-US" altLang="en-US" sz="1100" baseline="0" dirty="0"/>
              <a:t>It is important to make comment on not only the field activity, but to include some discussion on storage and shop workspaces. Ensuring that shelving is secured and adequate for load carrying (pipe, pump’s, concrete bags, valves, power equipment, welders, cutting tools and grinders are all included in workplace evaluations.</a:t>
            </a:r>
          </a:p>
          <a:p>
            <a:pPr eaLnBrk="1" hangingPunct="1"/>
            <a:endParaRPr lang="en-US" alt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baseline="0" dirty="0"/>
              <a:t>Instructor should call for examples from the audience that are specific to the industry. Availability and use of a “Flip Chart” would be useful to capture comments and ideas. When each segment activity (Septic Feud) is going on, reference back to the flip chart list will reinforce the groups feedback and participation.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100" baseline="0" dirty="0"/>
          </a:p>
          <a:p>
            <a:pPr marL="1085850" lvl="2" indent="-171450">
              <a:buFont typeface="Arial" panose="020B0604020202020204" pitchFamily="34" charset="0"/>
              <a:buChar char="•"/>
              <a:defRPr/>
            </a:pPr>
            <a:r>
              <a:rPr lang="en-US" baseline="0" dirty="0">
                <a:solidFill>
                  <a:schemeClr val="bg1"/>
                </a:solidFill>
              </a:rPr>
              <a:t>Struck By: </a:t>
            </a:r>
          </a:p>
          <a:p>
            <a:pPr marL="1543050" lvl="3" indent="-171450">
              <a:buFont typeface="Arial" panose="020B0604020202020204" pitchFamily="34" charset="0"/>
              <a:buChar char="•"/>
              <a:defRPr/>
            </a:pPr>
            <a:r>
              <a:rPr lang="en-US" baseline="0" dirty="0">
                <a:solidFill>
                  <a:schemeClr val="bg1"/>
                </a:solidFill>
              </a:rPr>
              <a:t>13- Equipment, excavator, tools</a:t>
            </a:r>
          </a:p>
          <a:p>
            <a:pPr marL="1543050" lvl="3" indent="-171450">
              <a:buFont typeface="Arial" panose="020B0604020202020204" pitchFamily="34" charset="0"/>
              <a:buChar char="•"/>
              <a:defRPr/>
            </a:pPr>
            <a:r>
              <a:rPr lang="en-US" baseline="0" dirty="0">
                <a:solidFill>
                  <a:schemeClr val="bg1"/>
                </a:solidFill>
              </a:rPr>
              <a:t>10- Pipe (materials)</a:t>
            </a:r>
          </a:p>
          <a:p>
            <a:pPr marL="1543050" lvl="3" indent="-171450">
              <a:buFont typeface="Arial" panose="020B0604020202020204" pitchFamily="34" charset="0"/>
              <a:buChar char="•"/>
              <a:defRPr/>
            </a:pPr>
            <a:r>
              <a:rPr lang="en-US" baseline="0" dirty="0">
                <a:solidFill>
                  <a:schemeClr val="bg1"/>
                </a:solidFill>
              </a:rPr>
              <a:t>09- Trees/loose branches (soil logs, woods)</a:t>
            </a:r>
          </a:p>
          <a:p>
            <a:pPr marL="1543050" lvl="3" indent="-171450">
              <a:buFont typeface="Arial" panose="020B0604020202020204" pitchFamily="34" charset="0"/>
              <a:buChar char="•"/>
              <a:defRPr/>
            </a:pPr>
            <a:r>
              <a:rPr lang="en-US" baseline="0" dirty="0">
                <a:solidFill>
                  <a:schemeClr val="bg1"/>
                </a:solidFill>
              </a:rPr>
              <a:t>08- Loose hoses/ hoses under pressure (pumper, jetter)</a:t>
            </a:r>
          </a:p>
          <a:p>
            <a:pPr marL="1543050" lvl="3" indent="-171450">
              <a:buFont typeface="Arial" panose="020B0604020202020204" pitchFamily="34" charset="0"/>
              <a:buChar char="•"/>
              <a:defRPr/>
            </a:pPr>
            <a:r>
              <a:rPr lang="en-US" baseline="0" dirty="0">
                <a:solidFill>
                  <a:schemeClr val="bg1"/>
                </a:solidFill>
              </a:rPr>
              <a:t>06- Release of chain tension on loads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100" dirty="0"/>
          </a:p>
          <a:p>
            <a:pPr eaLnBrk="1" hangingPunct="1"/>
            <a:endParaRPr lang="en-US" altLang="en-US" sz="1800" baseline="0" dirty="0">
              <a:latin typeface="Arial" panose="020B0604020202020204" pitchFamily="34" charset="0"/>
            </a:endParaRPr>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2286470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0920703-F7D4-4E7E-A848-B2B1CDA5FE2A}" type="slidenum">
              <a:rPr lang="en-US" altLang="en-US" sz="1000" smtClean="0"/>
              <a:pPr>
                <a:spcBef>
                  <a:spcPct val="0"/>
                </a:spcBef>
                <a:buFontTx/>
                <a:buNone/>
              </a:pPr>
              <a:t>74</a:t>
            </a:fld>
            <a:endParaRPr lang="en-US" altLang="en-US" sz="1000"/>
          </a:p>
        </p:txBody>
      </p:sp>
      <p:sp>
        <p:nvSpPr>
          <p:cNvPr id="37892" name="Rectangle 2"/>
          <p:cNvSpPr>
            <a:spLocks noGrp="1" noRot="1" noChangeAspect="1" noChangeArrowheads="1" noTextEdit="1"/>
          </p:cNvSpPr>
          <p:nvPr>
            <p:ph type="sldImg"/>
          </p:nvPr>
        </p:nvSpPr>
        <p:spPr>
          <a:xfrm>
            <a:off x="565150" y="374650"/>
            <a:ext cx="5886450" cy="4414838"/>
          </a:xfrm>
          <a:ln/>
        </p:spPr>
      </p:sp>
      <p:sp>
        <p:nvSpPr>
          <p:cNvPr id="37893" name="Rectangle 3"/>
          <p:cNvSpPr>
            <a:spLocks noGrp="1" noChangeArrowheads="1"/>
          </p:cNvSpPr>
          <p:nvPr>
            <p:ph type="body" idx="1"/>
          </p:nvPr>
        </p:nvSpPr>
        <p:spPr>
          <a:xfrm>
            <a:off x="764628" y="5066940"/>
            <a:ext cx="5486400" cy="22098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dirty="0"/>
              <a:t>This slide can be informational</a:t>
            </a:r>
            <a:r>
              <a:rPr lang="en-US" altLang="en-US" sz="1100" baseline="0" dirty="0"/>
              <a:t> to point out that all of these exposures have an enforceable compliance rule associated with them in addition to any specific examples that may be called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baseline="0" dirty="0"/>
              <a:t>All elements of this slide have a corollary in the Onsite industry workplace and can be discussed.</a:t>
            </a:r>
            <a:endParaRPr lang="en-US" altLang="en-US" sz="1100" dirty="0"/>
          </a:p>
          <a:p>
            <a:pPr eaLnBrk="1" hangingPunct="1"/>
            <a:endParaRPr lang="en-US" altLang="en-US" sz="18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3248472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1100" dirty="0"/>
              <a:t>Introduction</a:t>
            </a:r>
            <a:r>
              <a:rPr lang="en-US" altLang="en-US" sz="1100" baseline="0" dirty="0"/>
              <a:t> to “Struck by Hazards” and definition.</a:t>
            </a:r>
          </a:p>
          <a:p>
            <a:pPr marL="0" indent="0">
              <a:buFontTx/>
              <a:buNone/>
            </a:pPr>
            <a:endParaRPr lang="en-US" altLang="en-US" sz="1100" baseline="0" dirty="0"/>
          </a:p>
          <a:p>
            <a:pPr marL="0" indent="0">
              <a:buFontTx/>
              <a:buNone/>
            </a:pPr>
            <a:r>
              <a:rPr lang="en-US" altLang="en-US" sz="1100" baseline="0" dirty="0"/>
              <a:t>Instructor can call out the obvious (ladder), but also excavation and engulfment potential (minimum 2’ setback on spoils from excavation edge) and the lack of personal PPE (hard hat) by the worker. </a:t>
            </a:r>
          </a:p>
          <a:p>
            <a:pPr marL="0" indent="0">
              <a:buFontTx/>
              <a:buNone/>
            </a:pPr>
            <a:endParaRPr lang="en-US" altLang="en-US" sz="1100" baseline="0" dirty="0"/>
          </a:p>
          <a:p>
            <a:pPr marL="0" indent="0">
              <a:buFontTx/>
              <a:buNone/>
            </a:pPr>
            <a:r>
              <a:rPr lang="en-US" altLang="en-US" sz="1100" baseline="0" dirty="0"/>
              <a:t>Introduction of themes: Carelessness? Lack of knowledge? Lack of Training? Lack of Procedures?</a:t>
            </a:r>
            <a:endParaRPr lang="en-US" altLang="en-US" sz="1100" dirty="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75</a:t>
            </a:fld>
            <a:endParaRPr lang="en-US" altLang="en-US"/>
          </a:p>
        </p:txBody>
      </p:sp>
    </p:spTree>
    <p:extLst>
      <p:ext uri="{BB962C8B-B14F-4D97-AF65-F5344CB8AC3E}">
        <p14:creationId xmlns:p14="http://schemas.microsoft.com/office/powerpoint/2010/main" val="850424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807F3BB-2C9F-4742-800A-84BAD0C144E0}" type="slidenum">
              <a:rPr lang="en-US" altLang="en-US" sz="1000" smtClean="0"/>
              <a:pPr>
                <a:spcBef>
                  <a:spcPct val="0"/>
                </a:spcBef>
                <a:buFontTx/>
                <a:buNone/>
              </a:pPr>
              <a:t>76</a:t>
            </a:fld>
            <a:endParaRPr lang="en-US" altLang="en-US" sz="1000"/>
          </a:p>
        </p:txBody>
      </p:sp>
      <p:sp>
        <p:nvSpPr>
          <p:cNvPr id="68612" name="Rectangle 2"/>
          <p:cNvSpPr>
            <a:spLocks noGrp="1" noRot="1" noChangeAspect="1" noChangeArrowheads="1" noTextEdit="1"/>
          </p:cNvSpPr>
          <p:nvPr>
            <p:ph type="sldImg"/>
          </p:nvPr>
        </p:nvSpPr>
        <p:spPr>
          <a:xfrm>
            <a:off x="1017588" y="639763"/>
            <a:ext cx="4876800" cy="3659187"/>
          </a:xfrm>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From Oregon OSH</a:t>
            </a:r>
            <a:r>
              <a:rPr lang="en-US" altLang="en-US" sz="1100" baseline="0" dirty="0"/>
              <a:t> 2014 report: http://www.orosha.org/standards/fatals/pdf/descriptions/acc_fatal_cal-yr14.pdf</a:t>
            </a:r>
            <a:endParaRPr lang="en-US" altLang="en-US" sz="1100" dirty="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11372999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77</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Fault</a:t>
            </a:r>
            <a:r>
              <a:rPr lang="en-US" altLang="en-US" sz="1100" baseline="0" dirty="0"/>
              <a:t> tree analysis unwinds the knot until you can clearly understand what the root cause is.</a:t>
            </a:r>
            <a:endParaRPr lang="en-US" altLang="en-US" sz="1100" dirty="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6738234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931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A8E8DD5-E1F6-4D23-966F-FA5C51E7B890}" type="slidenum">
              <a:rPr lang="en-US" altLang="en-US" sz="1000" smtClean="0"/>
              <a:pPr>
                <a:spcBef>
                  <a:spcPct val="0"/>
                </a:spcBef>
                <a:buFontTx/>
                <a:buNone/>
              </a:pPr>
              <a:t>78</a:t>
            </a:fld>
            <a:endParaRPr lang="en-US" altLang="en-US" sz="1000"/>
          </a:p>
        </p:txBody>
      </p:sp>
      <p:sp>
        <p:nvSpPr>
          <p:cNvPr id="93188" name="Rectangle 2"/>
          <p:cNvSpPr>
            <a:spLocks noGrp="1" noRot="1" noChangeAspect="1" noChangeArrowheads="1" noTextEdit="1"/>
          </p:cNvSpPr>
          <p:nvPr>
            <p:ph type="sldImg"/>
          </p:nvPr>
        </p:nvSpPr>
        <p:spPr>
          <a:ln/>
        </p:spPr>
      </p:sp>
      <p:sp>
        <p:nvSpPr>
          <p:cNvPr id="93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Pump truck</a:t>
            </a:r>
            <a:r>
              <a:rPr lang="en-US" altLang="en-US" sz="1100" baseline="0" dirty="0"/>
              <a:t> </a:t>
            </a:r>
            <a:r>
              <a:rPr lang="en-US" altLang="en-US" sz="1100" dirty="0"/>
              <a:t>vehicle maintenance:</a:t>
            </a:r>
          </a:p>
          <a:p>
            <a:pPr eaLnBrk="1" hangingPunct="1"/>
            <a:endParaRPr lang="en-US" altLang="en-US" sz="1100" dirty="0"/>
          </a:p>
          <a:p>
            <a:pPr eaLnBrk="1" hangingPunct="1"/>
            <a:r>
              <a:rPr lang="en-US" altLang="en-US" sz="1100" dirty="0"/>
              <a:t> This worker is using a steel brush on a</a:t>
            </a:r>
            <a:r>
              <a:rPr lang="en-US" altLang="en-US" sz="1100" baseline="0" dirty="0"/>
              <a:t> male</a:t>
            </a:r>
            <a:r>
              <a:rPr lang="en-US" altLang="en-US" sz="1100" dirty="0"/>
              <a:t> aluminum threaded</a:t>
            </a:r>
            <a:r>
              <a:rPr lang="en-US" altLang="en-US" sz="1100" baseline="0" dirty="0"/>
              <a:t> 3” nipple. </a:t>
            </a:r>
          </a:p>
          <a:p>
            <a:pPr eaLnBrk="1" hangingPunct="1"/>
            <a:r>
              <a:rPr lang="en-US" altLang="en-US" sz="1100" baseline="0" dirty="0"/>
              <a:t>Exposures are: debris in the face and eye’s from the breakdown of the wire brush and pressure on the threads (heat).</a:t>
            </a:r>
          </a:p>
          <a:p>
            <a:pPr eaLnBrk="1" hangingPunct="1"/>
            <a:endParaRPr lang="en-US" altLang="en-US" sz="1100" baseline="0" dirty="0"/>
          </a:p>
          <a:p>
            <a:pPr eaLnBrk="1" hangingPunct="1"/>
            <a:r>
              <a:rPr lang="en-US" altLang="en-US" sz="1100" baseline="0" dirty="0"/>
              <a:t>PPE: none</a:t>
            </a:r>
          </a:p>
          <a:p>
            <a:pPr eaLnBrk="1" hangingPunct="1"/>
            <a:endParaRPr lang="en-US" altLang="en-US" sz="1100" baseline="0" dirty="0"/>
          </a:p>
          <a:p>
            <a:pPr eaLnBrk="1" hangingPunct="1"/>
            <a:r>
              <a:rPr lang="en-US" altLang="en-US" sz="1100" baseline="0" dirty="0"/>
              <a:t>Additional exposures include aerosolized dust and debris from the activity. Swab testing of the male nipple and threads yielded pathogen contamination that was also an exposure added to the dust and material breakdown of the wire brush.</a:t>
            </a:r>
          </a:p>
          <a:p>
            <a:pPr eaLnBrk="1" hangingPunct="1"/>
            <a:endParaRPr lang="en-US" altLang="en-US" sz="1100" baseline="0" dirty="0"/>
          </a:p>
          <a:p>
            <a:pPr eaLnBrk="1" hangingPunct="1"/>
            <a:r>
              <a:rPr lang="en-US" altLang="en-US" sz="1100" baseline="0" dirty="0"/>
              <a:t>When asking participants what the “root cause” of an accident in this scenario would be, answers like “lack of safety glasses” is a partial answer another</a:t>
            </a:r>
            <a:r>
              <a:rPr lang="en-US" altLang="en-US" sz="1100" dirty="0"/>
              <a:t> might be </a:t>
            </a:r>
            <a:r>
              <a:rPr lang="en-US" altLang="en-US" sz="1100" baseline="0" dirty="0"/>
              <a:t>the worker in the “Line of fire”. </a:t>
            </a:r>
          </a:p>
          <a:p>
            <a:pPr eaLnBrk="1" hangingPunct="1"/>
            <a:endParaRPr lang="en-US" altLang="en-US" sz="1100" baseline="0" dirty="0"/>
          </a:p>
          <a:p>
            <a:pPr eaLnBrk="1" hangingPunct="1"/>
            <a:r>
              <a:rPr lang="en-US" altLang="en-US" sz="1100" baseline="0" dirty="0"/>
              <a:t>The real root cause is the method:</a:t>
            </a:r>
            <a:r>
              <a:rPr lang="en-US" altLang="en-US" sz="1100" dirty="0"/>
              <a:t> </a:t>
            </a:r>
            <a:r>
              <a:rPr lang="en-US" altLang="en-US" sz="1100" baseline="0" dirty="0"/>
              <a:t>The task of cleaning up the threads is pretty simple here. Could it be done differently </a:t>
            </a:r>
            <a:r>
              <a:rPr lang="en-US" altLang="en-US" sz="1100" baseline="0" dirty="0" err="1"/>
              <a:t>ie</a:t>
            </a:r>
            <a:r>
              <a:rPr lang="en-US" altLang="en-US" sz="1100" baseline="0" dirty="0"/>
              <a:t>: a hand held wire brush instead of a power tool? </a:t>
            </a:r>
          </a:p>
          <a:p>
            <a:pPr eaLnBrk="1" hangingPunct="1"/>
            <a:r>
              <a:rPr lang="en-US" altLang="en-US" sz="1100" baseline="0" dirty="0"/>
              <a:t>The pipe threads wi</a:t>
            </a:r>
            <a:r>
              <a:rPr lang="en-US" altLang="en-US" sz="1100" dirty="0"/>
              <a:t>ll </a:t>
            </a:r>
            <a:r>
              <a:rPr lang="en-US" altLang="en-US" sz="1100" baseline="0" dirty="0"/>
              <a:t>be dressed with some kind of thread tape or pipe dope to prevent leaking, and the time to clean it to service ability would be nominal. </a:t>
            </a:r>
          </a:p>
          <a:p>
            <a:pPr eaLnBrk="1" hangingPunct="1"/>
            <a:endParaRPr lang="en-US" altLang="en-US" sz="1100" baseline="0" dirty="0"/>
          </a:p>
          <a:p>
            <a:pPr eaLnBrk="1" hangingPunct="1"/>
            <a:r>
              <a:rPr lang="en-US" altLang="en-US" sz="1100" baseline="0" dirty="0"/>
              <a:t>The objective with discussion and feedback is to begin to get the participants thinking about the safest way to approach a work task, not the fastest or easiest or cheapest or “that’s the way we’ve always done it”. </a:t>
            </a:r>
          </a:p>
          <a:p>
            <a:pPr eaLnBrk="1" hangingPunct="1"/>
            <a:endParaRPr lang="en-US" altLang="en-US" sz="1100" baseline="0" dirty="0"/>
          </a:p>
          <a:p>
            <a:pPr eaLnBrk="1" hangingPunct="1"/>
            <a:endParaRPr lang="en-US" altLang="en-US" sz="1100" baseline="0" dirty="0"/>
          </a:p>
          <a:p>
            <a:pPr eaLnBrk="1" hangingPunct="1"/>
            <a:endParaRPr lang="en-US" altLang="en-US" sz="1100" baseline="0" dirty="0"/>
          </a:p>
          <a:p>
            <a:pPr eaLnBrk="1" hangingPunct="1"/>
            <a:endParaRPr lang="en-US" altLang="en-US" sz="1100" dirty="0"/>
          </a:p>
          <a:p>
            <a:pPr eaLnBrk="1" hangingPunct="1"/>
            <a:endParaRPr lang="en-US" altLang="en-US" sz="1100" dirty="0"/>
          </a:p>
        </p:txBody>
      </p:sp>
    </p:spTree>
    <p:extLst>
      <p:ext uri="{BB962C8B-B14F-4D97-AF65-F5344CB8AC3E}">
        <p14:creationId xmlns:p14="http://schemas.microsoft.com/office/powerpoint/2010/main" val="39818437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US" altLang="en-US" baseline="0" dirty="0">
              <a:latin typeface="Arial" panose="020B0604020202020204" pitchFamily="34" charset="0"/>
            </a:endParaRPr>
          </a:p>
          <a:p>
            <a:pPr marL="0" indent="0">
              <a:buFontTx/>
              <a:buNone/>
            </a:pPr>
            <a:r>
              <a:rPr lang="en-US" altLang="en-US" sz="1100" baseline="0" dirty="0"/>
              <a:t>Introduction of themes: </a:t>
            </a:r>
          </a:p>
          <a:p>
            <a:pPr marL="0" indent="0">
              <a:buFontTx/>
              <a:buNone/>
            </a:pPr>
            <a:endParaRPr lang="en-US" altLang="en-US" sz="1100" dirty="0"/>
          </a:p>
          <a:p>
            <a:pPr marL="0" indent="0">
              <a:buFontTx/>
              <a:buNone/>
            </a:pPr>
            <a:r>
              <a:rPr lang="en-US" altLang="en-US" sz="1100" baseline="0" dirty="0"/>
              <a:t>Lack of Maintenance (safety guard removed)? </a:t>
            </a:r>
          </a:p>
          <a:p>
            <a:pPr marL="0" indent="0">
              <a:buFontTx/>
              <a:buNone/>
            </a:pPr>
            <a:endParaRPr lang="en-US" altLang="en-US" sz="1100" dirty="0"/>
          </a:p>
          <a:p>
            <a:pPr marL="0" indent="0">
              <a:buFontTx/>
              <a:buNone/>
            </a:pPr>
            <a:r>
              <a:rPr lang="en-US" altLang="en-US" sz="1100" baseline="0" dirty="0"/>
              <a:t>Lack of knowledge? </a:t>
            </a:r>
          </a:p>
          <a:p>
            <a:pPr marL="0" indent="0">
              <a:buFontTx/>
              <a:buNone/>
            </a:pPr>
            <a:endParaRPr lang="en-US" altLang="en-US" sz="1100" dirty="0"/>
          </a:p>
          <a:p>
            <a:pPr marL="0" indent="0">
              <a:buFontTx/>
              <a:buNone/>
            </a:pPr>
            <a:r>
              <a:rPr lang="en-US" altLang="en-US" sz="1100" baseline="0" dirty="0"/>
              <a:t>Lack of Training? </a:t>
            </a:r>
          </a:p>
          <a:p>
            <a:pPr marL="0" indent="0">
              <a:buFontTx/>
              <a:buNone/>
            </a:pPr>
            <a:endParaRPr lang="en-US" altLang="en-US" sz="1100" dirty="0"/>
          </a:p>
          <a:p>
            <a:pPr marL="0" indent="0">
              <a:buFontTx/>
              <a:buNone/>
            </a:pPr>
            <a:r>
              <a:rPr lang="en-US" altLang="en-US" sz="1100" baseline="0" dirty="0"/>
              <a:t>Lack of Procedures?</a:t>
            </a:r>
          </a:p>
          <a:p>
            <a:pPr marL="0" indent="0">
              <a:buFontTx/>
              <a:buNone/>
            </a:pPr>
            <a:endParaRPr lang="en-US" altLang="en-US" sz="1100" baseline="0" dirty="0"/>
          </a:p>
          <a:p>
            <a:pPr marL="0" indent="0">
              <a:buFontTx/>
              <a:buNone/>
            </a:pPr>
            <a:r>
              <a:rPr lang="en-US" altLang="en-US" sz="1100" baseline="0" dirty="0"/>
              <a:t>Root cause? – May</a:t>
            </a:r>
            <a:r>
              <a:rPr lang="en-US" altLang="en-US" sz="1100" dirty="0"/>
              <a:t> be any of the above, but if an accident occurred due to the disintegration of the grinding wheel the “</a:t>
            </a:r>
            <a:r>
              <a:rPr lang="en-US" altLang="en-US" sz="1100" baseline="0" dirty="0"/>
              <a:t> Line of fire, (no situational awareness)”  by side loading the </a:t>
            </a:r>
            <a:r>
              <a:rPr lang="en-US" altLang="en-US" sz="1100" dirty="0"/>
              <a:t>wheel by the metal being worked on. </a:t>
            </a:r>
          </a:p>
          <a:p>
            <a:pPr marL="0" indent="0">
              <a:buFontTx/>
              <a:buNone/>
            </a:pPr>
            <a:endParaRPr lang="en-US" altLang="en-US" sz="1100" dirty="0"/>
          </a:p>
          <a:p>
            <a:pPr marL="0" indent="0">
              <a:buFontTx/>
              <a:buNone/>
            </a:pPr>
            <a:r>
              <a:rPr lang="en-US" altLang="en-US" sz="1100" dirty="0"/>
              <a:t>This slide also sets the stage for a brief discussion on the level of detail that OSHA rule goes to. </a:t>
            </a:r>
          </a:p>
          <a:p>
            <a:pPr marL="0" indent="0">
              <a:buFontTx/>
              <a:buNone/>
            </a:pPr>
            <a:endParaRPr lang="en-US" altLang="en-US" sz="1100" dirty="0"/>
          </a:p>
          <a:p>
            <a:pPr marL="0" indent="0">
              <a:buFontTx/>
              <a:buNone/>
            </a:pPr>
            <a:r>
              <a:rPr lang="en-US" altLang="en-US" sz="1100" dirty="0"/>
              <a:t>It is demonstrated by asking the participants what the “Minimum stand-off distance of the grinding platform to the wheel” is.</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79</a:t>
            </a:fld>
            <a:endParaRPr lang="en-US" altLang="en-US"/>
          </a:p>
        </p:txBody>
      </p:sp>
    </p:spTree>
    <p:extLst>
      <p:ext uri="{BB962C8B-B14F-4D97-AF65-F5344CB8AC3E}">
        <p14:creationId xmlns:p14="http://schemas.microsoft.com/office/powerpoint/2010/main" val="3617499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7925C3A-34A0-49C5-AC95-1D063F1AE872}" type="slidenum">
              <a:rPr lang="en-US" altLang="en-US" smtClean="0"/>
              <a:pPr/>
              <a:t>8</a:t>
            </a:fld>
            <a:endParaRPr lang="en-US" altLang="en-US"/>
          </a:p>
        </p:txBody>
      </p:sp>
      <p:sp>
        <p:nvSpPr>
          <p:cNvPr id="11267" name="Rectangle 2"/>
          <p:cNvSpPr>
            <a:spLocks noGrp="1" noRot="1" noChangeAspect="1" noChangeArrowheads="1" noTextEdit="1"/>
          </p:cNvSpPr>
          <p:nvPr>
            <p:ph type="sldImg"/>
          </p:nvPr>
        </p:nvSpPr>
        <p:spPr>
          <a:xfrm>
            <a:off x="952500" y="465138"/>
            <a:ext cx="5111750" cy="3833812"/>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baseline="0" dirty="0"/>
              <a:t>Outline the slides the Focus Four learning objectives.</a:t>
            </a:r>
            <a:r>
              <a:rPr lang="en-US" altLang="en-US" sz="1100" dirty="0"/>
              <a:t> The training</a:t>
            </a:r>
            <a:r>
              <a:rPr lang="en-US" altLang="en-US" sz="1100" baseline="0" dirty="0"/>
              <a:t> covers the major </a:t>
            </a:r>
            <a:r>
              <a:rPr lang="en-US" altLang="en-US" sz="1100" dirty="0"/>
              <a:t>four focus areas of hazards that are especially important on OSS Onsite sites. The</a:t>
            </a:r>
            <a:r>
              <a:rPr lang="en-US" altLang="en-US" sz="1100" baseline="0" dirty="0"/>
              <a:t> training doesn’t attempt to show and cover every potential exposure, but provides examples of each of the Focus Four exposures in different setting from potentially low impact (slipping on wet grass and falling to ground to the worst case potential of a fatality during routine tasks of maintenance on equipment.</a:t>
            </a:r>
          </a:p>
          <a:p>
            <a:pPr eaLnBrk="1" hangingPunct="1"/>
            <a:endParaRPr lang="en-US" altLang="en-US" sz="1100" baseline="0" dirty="0"/>
          </a:p>
          <a:p>
            <a:pPr eaLnBrk="1" hangingPunct="1"/>
            <a:r>
              <a:rPr lang="en-US" altLang="en-US" sz="1100" baseline="0" dirty="0"/>
              <a:t>The intent is to raise awareness, develop critical thinking skills that will allow the learner to appropriately assess the workplace, tasks to be performed and the impact of changing conditions that can help them do their jobs safely, by thinking about doing it differently when needed.</a:t>
            </a:r>
            <a:endParaRPr lang="en-US" altLang="en-US" sz="1100" dirty="0"/>
          </a:p>
          <a:p>
            <a:pPr eaLnBrk="1" hangingPunct="1"/>
            <a:endParaRPr lang="en-US" altLang="en-US" sz="1100" dirty="0"/>
          </a:p>
          <a:p>
            <a:pPr eaLnBrk="1" hangingPunct="1"/>
            <a:r>
              <a:rPr lang="en-US" altLang="en-US" sz="1100" dirty="0"/>
              <a:t>For each of the four hazards, emphasize</a:t>
            </a:r>
            <a:r>
              <a:rPr lang="en-US" altLang="en-US" sz="1100" baseline="0" dirty="0"/>
              <a:t> how</a:t>
            </a:r>
            <a:r>
              <a:rPr lang="en-US" altLang="en-US" sz="1100" dirty="0"/>
              <a:t> recognition, prevention, and</a:t>
            </a:r>
            <a:r>
              <a:rPr lang="en-US" altLang="en-US" sz="1100" baseline="0" dirty="0"/>
              <a:t> training will identify </a:t>
            </a:r>
            <a:r>
              <a:rPr lang="en-US" altLang="en-US" sz="1100" dirty="0"/>
              <a:t>ways that fatalities and injuries can be reduced,</a:t>
            </a:r>
            <a:r>
              <a:rPr lang="en-US" altLang="en-US" sz="1100" baseline="0" dirty="0"/>
              <a:t> what they can do through personal responsibility and what the employer’s responsibilities are under the OSHA rules to keep the workplace safe.</a:t>
            </a:r>
            <a:endParaRPr lang="en-US" altLang="en-US" sz="1100" dirty="0"/>
          </a:p>
          <a:p>
            <a:pPr eaLnBrk="1" hangingPunct="1"/>
            <a:endParaRPr lang="en-US" altLang="en-US" dirty="0">
              <a:latin typeface="Arial" panose="020B0604020202020204" pitchFamily="34" charset="0"/>
            </a:endParaRP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347871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US" altLang="en-US" baseline="0" dirty="0">
              <a:latin typeface="Arial" panose="020B0604020202020204" pitchFamily="34" charset="0"/>
            </a:endParaRPr>
          </a:p>
          <a:p>
            <a:pPr marL="0" indent="0">
              <a:buFontTx/>
              <a:buNone/>
            </a:pPr>
            <a:r>
              <a:rPr lang="en-US" altLang="en-US" baseline="0" dirty="0">
                <a:latin typeface="Arial" panose="020B0604020202020204" pitchFamily="34" charset="0"/>
              </a:rPr>
              <a:t>Code reference – reminder that there are rules in place</a:t>
            </a:r>
            <a:endParaRPr lang="en-US" altLang="en-US" dirty="0">
              <a:latin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80</a:t>
            </a:fld>
            <a:endParaRPr lang="en-US" altLang="en-US"/>
          </a:p>
        </p:txBody>
      </p:sp>
    </p:spTree>
    <p:extLst>
      <p:ext uri="{BB962C8B-B14F-4D97-AF65-F5344CB8AC3E}">
        <p14:creationId xmlns:p14="http://schemas.microsoft.com/office/powerpoint/2010/main" val="419306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baseline="0" dirty="0">
                <a:latin typeface="Arial" panose="020B0604020202020204" pitchFamily="34" charset="0"/>
              </a:rPr>
              <a:t>Code reference – reminder that there are rules in place</a:t>
            </a:r>
            <a:endParaRPr lang="en-US" altLang="en-US" dirty="0">
              <a:latin typeface="Arial" panose="020B0604020202020204" pitchFamily="34" charset="0"/>
            </a:endParaRPr>
          </a:p>
          <a:p>
            <a:pPr marL="0" indent="0">
              <a:buFontTx/>
              <a:buNone/>
            </a:pPr>
            <a:endParaRPr lang="en-US" altLang="en-US" dirty="0">
              <a:latin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81</a:t>
            </a:fld>
            <a:endParaRPr lang="en-US" altLang="en-US"/>
          </a:p>
        </p:txBody>
      </p:sp>
    </p:spTree>
    <p:extLst>
      <p:ext uri="{BB962C8B-B14F-4D97-AF65-F5344CB8AC3E}">
        <p14:creationId xmlns:p14="http://schemas.microsoft.com/office/powerpoint/2010/main" val="23045592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dirty="0">
                <a:latin typeface="Arial" panose="020B0604020202020204" pitchFamily="34" charset="0"/>
              </a:rPr>
              <a:t>A properly conducted JSA (job safety analysis) would identify these key issues</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82</a:t>
            </a:fld>
            <a:endParaRPr lang="en-US" altLang="en-US"/>
          </a:p>
        </p:txBody>
      </p:sp>
    </p:spTree>
    <p:extLst>
      <p:ext uri="{BB962C8B-B14F-4D97-AF65-F5344CB8AC3E}">
        <p14:creationId xmlns:p14="http://schemas.microsoft.com/office/powerpoint/2010/main" val="35354025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dirty="0">
                <a:latin typeface="Arial" panose="020B0604020202020204" pitchFamily="34" charset="0"/>
              </a:rPr>
              <a:t>Introduction to a group discussion to hazard recognition, but also to introduce the concept of behavioral affects on work tasks.</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Instructor could ask the obvious question on “what is wrong in the picture”</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“What are two things that could prevent a struck by exposure?</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1.) Blade Guard</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2.) Do not push the work into the blade with your hands (use a block of wood).</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Additional discussion can anchor the behavioral aspect by asking how many have a table saw in the shop or at home, and follow on with the question of how many “still have a blade guard” on it…show of hands!</a:t>
            </a:r>
          </a:p>
          <a:p>
            <a:pPr marL="0" indent="0">
              <a:buFontTx/>
              <a:buNone/>
            </a:pPr>
            <a:endParaRPr lang="en-US" altLang="en-US" dirty="0">
              <a:latin typeface="Arial" panose="020B0604020202020204" pitchFamily="34" charset="0"/>
            </a:endParaRPr>
          </a:p>
          <a:p>
            <a:pPr marL="0" indent="0">
              <a:buFontTx/>
              <a:buNone/>
            </a:pPr>
            <a:endParaRPr lang="en-US" altLang="en-US" dirty="0">
              <a:latin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83</a:t>
            </a:fld>
            <a:endParaRPr lang="en-US" altLang="en-US"/>
          </a:p>
        </p:txBody>
      </p:sp>
    </p:spTree>
    <p:extLst>
      <p:ext uri="{BB962C8B-B14F-4D97-AF65-F5344CB8AC3E}">
        <p14:creationId xmlns:p14="http://schemas.microsoft.com/office/powerpoint/2010/main" val="8941729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dirty="0">
                <a:latin typeface="Arial" panose="020B0604020202020204" pitchFamily="34" charset="0"/>
              </a:rPr>
              <a:t>The result of not paying attention: Root Cause?</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1.) Eyes not on task?</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2,) Rushing?</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3.) Line of fire?</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All three?</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84</a:t>
            </a:fld>
            <a:endParaRPr lang="en-US" altLang="en-US"/>
          </a:p>
        </p:txBody>
      </p:sp>
    </p:spTree>
    <p:extLst>
      <p:ext uri="{BB962C8B-B14F-4D97-AF65-F5344CB8AC3E}">
        <p14:creationId xmlns:p14="http://schemas.microsoft.com/office/powerpoint/2010/main" val="39885533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931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A8E8DD5-E1F6-4D23-966F-FA5C51E7B890}" type="slidenum">
              <a:rPr lang="en-US" altLang="en-US" sz="1000" smtClean="0"/>
              <a:pPr>
                <a:spcBef>
                  <a:spcPct val="0"/>
                </a:spcBef>
                <a:buFontTx/>
                <a:buNone/>
              </a:pPr>
              <a:t>85</a:t>
            </a:fld>
            <a:endParaRPr lang="en-US" altLang="en-US" sz="1000"/>
          </a:p>
        </p:txBody>
      </p:sp>
      <p:sp>
        <p:nvSpPr>
          <p:cNvPr id="93188" name="Rectangle 2"/>
          <p:cNvSpPr>
            <a:spLocks noGrp="1" noRot="1" noChangeAspect="1" noChangeArrowheads="1" noTextEdit="1"/>
          </p:cNvSpPr>
          <p:nvPr>
            <p:ph type="sldImg"/>
          </p:nvPr>
        </p:nvSpPr>
        <p:spPr>
          <a:ln/>
        </p:spPr>
      </p:sp>
      <p:sp>
        <p:nvSpPr>
          <p:cNvPr id="93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Activity: Brush Clearing:</a:t>
            </a:r>
          </a:p>
          <a:p>
            <a:pPr eaLnBrk="1" hangingPunct="1"/>
            <a:endParaRPr lang="en-US" altLang="en-US" sz="1100" dirty="0"/>
          </a:p>
          <a:p>
            <a:pPr eaLnBrk="1" hangingPunct="1"/>
            <a:r>
              <a:rPr lang="en-US" altLang="en-US" sz="1100" dirty="0"/>
              <a:t> </a:t>
            </a:r>
            <a:r>
              <a:rPr lang="en-US" altLang="en-US" sz="1100" baseline="0" dirty="0"/>
              <a:t>When asking participants what the “root cause” of an accident in this scenario would be, answers like “</a:t>
            </a:r>
            <a:r>
              <a:rPr lang="en-US" altLang="en-US" sz="1100" dirty="0"/>
              <a:t>situational awareness</a:t>
            </a:r>
            <a:r>
              <a:rPr lang="en-US" altLang="en-US" sz="1100" baseline="0" dirty="0"/>
              <a:t>” is at least part of the answer (site awareness)/evaluation). </a:t>
            </a:r>
          </a:p>
          <a:p>
            <a:pPr eaLnBrk="1" hangingPunct="1"/>
            <a:endParaRPr lang="en-US" altLang="en-US" sz="1100" baseline="0" dirty="0"/>
          </a:p>
          <a:p>
            <a:pPr eaLnBrk="1" hangingPunct="1"/>
            <a:r>
              <a:rPr lang="en-US" altLang="en-US" sz="1100" baseline="0" dirty="0"/>
              <a:t>The root cause is the worker if an accident occurred would be being in the “Line of fire”. </a:t>
            </a:r>
          </a:p>
          <a:p>
            <a:pPr eaLnBrk="1" hangingPunct="1"/>
            <a:endParaRPr lang="en-US" altLang="en-US" sz="1100" baseline="0" dirty="0"/>
          </a:p>
          <a:p>
            <a:pPr eaLnBrk="1" hangingPunct="1"/>
            <a:r>
              <a:rPr lang="en-US" altLang="en-US" sz="1100" baseline="0" dirty="0"/>
              <a:t>The task of cleaning brush is pretty simple here. </a:t>
            </a:r>
          </a:p>
          <a:p>
            <a:pPr eaLnBrk="1" hangingPunct="1"/>
            <a:endParaRPr lang="en-US" altLang="en-US" sz="1100" baseline="0" dirty="0"/>
          </a:p>
          <a:p>
            <a:pPr eaLnBrk="1" hangingPunct="1"/>
            <a:r>
              <a:rPr lang="en-US" altLang="en-US" sz="1100" dirty="0"/>
              <a:t>Awareness and experience on the learning curve contribute to minimizing the exposure. Recognizing “widow makers” or dead fall’s and the stored energy of vegetative species like “vine maple” that don’t break but bend and load before they break helps.</a:t>
            </a:r>
            <a:endParaRPr lang="en-US" altLang="en-US" sz="1100" baseline="0" dirty="0"/>
          </a:p>
          <a:p>
            <a:pPr eaLnBrk="1" hangingPunct="1"/>
            <a:endParaRPr lang="en-US" altLang="en-US" sz="1100" baseline="0" dirty="0"/>
          </a:p>
          <a:p>
            <a:pPr eaLnBrk="1" hangingPunct="1"/>
            <a:r>
              <a:rPr lang="en-US" altLang="en-US" sz="1100" baseline="0" dirty="0"/>
              <a:t>The objective with discussion and feedback is to begin to get the participants thinking about the safest way to approach a work task, not the fastest or easiest or cheapest or “that’s the way we’ve always done it”. </a:t>
            </a:r>
          </a:p>
          <a:p>
            <a:pPr eaLnBrk="1" hangingPunct="1"/>
            <a:endParaRPr lang="en-US" altLang="en-US" sz="1100" dirty="0"/>
          </a:p>
          <a:p>
            <a:pPr eaLnBrk="1" hangingPunct="1"/>
            <a:r>
              <a:rPr lang="en-US" altLang="en-US" sz="1100" baseline="0" dirty="0"/>
              <a:t>Situational awareness</a:t>
            </a:r>
            <a:r>
              <a:rPr lang="en-US" altLang="en-US" sz="1100" dirty="0"/>
              <a:t> beyond the reach of the equipment is important.</a:t>
            </a:r>
            <a:endParaRPr lang="en-US" altLang="en-US" sz="1100" baseline="0" dirty="0"/>
          </a:p>
          <a:p>
            <a:pPr eaLnBrk="1" hangingPunct="1"/>
            <a:endParaRPr lang="en-US" altLang="en-US" sz="1800" baseline="0" dirty="0">
              <a:latin typeface="Arial" panose="020B0604020202020204" pitchFamily="34" charset="0"/>
            </a:endParaRPr>
          </a:p>
          <a:p>
            <a:pPr eaLnBrk="1" hangingPunct="1"/>
            <a:endParaRPr lang="en-US" altLang="en-US" sz="1800" baseline="0" dirty="0">
              <a:latin typeface="Arial" panose="020B0604020202020204" pitchFamily="34" charset="0"/>
            </a:endParaRPr>
          </a:p>
          <a:p>
            <a:pPr eaLnBrk="1" hangingPunct="1"/>
            <a:endParaRPr lang="en-US" altLang="en-US" sz="1800" baseline="0" dirty="0">
              <a:latin typeface="Arial" panose="020B0604020202020204" pitchFamily="34" charset="0"/>
            </a:endParaRPr>
          </a:p>
          <a:p>
            <a:pPr eaLnBrk="1" hangingPunct="1"/>
            <a:endParaRPr lang="en-US" altLang="en-US" sz="1800" dirty="0">
              <a:latin typeface="Arial" panose="020B0604020202020204" pitchFamily="34" charset="0"/>
            </a:endParaRPr>
          </a:p>
          <a:p>
            <a:pPr eaLnBrk="1" hangingPunct="1"/>
            <a:endParaRPr lang="en-US" altLang="en-US" sz="1800" dirty="0">
              <a:latin typeface="Arial" panose="020B0604020202020204" pitchFamily="34" charset="0"/>
            </a:endParaRPr>
          </a:p>
        </p:txBody>
      </p:sp>
    </p:spTree>
    <p:extLst>
      <p:ext uri="{BB962C8B-B14F-4D97-AF65-F5344CB8AC3E}">
        <p14:creationId xmlns:p14="http://schemas.microsoft.com/office/powerpoint/2010/main" val="25209186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807F3BB-2C9F-4742-800A-84BAD0C144E0}" type="slidenum">
              <a:rPr lang="en-US" altLang="en-US" sz="1000" smtClean="0"/>
              <a:pPr>
                <a:spcBef>
                  <a:spcPct val="0"/>
                </a:spcBef>
                <a:buFontTx/>
                <a:buNone/>
              </a:pPr>
              <a:t>86</a:t>
            </a:fld>
            <a:endParaRPr lang="en-US" altLang="en-US" sz="1000"/>
          </a:p>
        </p:txBody>
      </p:sp>
      <p:sp>
        <p:nvSpPr>
          <p:cNvPr id="68612" name="Rectangle 2"/>
          <p:cNvSpPr>
            <a:spLocks noGrp="1" noRot="1" noChangeAspect="1" noChangeArrowheads="1" noTextEdit="1"/>
          </p:cNvSpPr>
          <p:nvPr>
            <p:ph type="sldImg"/>
          </p:nvPr>
        </p:nvSpPr>
        <p:spPr>
          <a:xfrm>
            <a:off x="1017588" y="639763"/>
            <a:ext cx="4876800" cy="3659187"/>
          </a:xfrm>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latin typeface="Arial" panose="020B0604020202020204" pitchFamily="34" charset="0"/>
              </a:rPr>
              <a:t>From Oregon OSH</a:t>
            </a:r>
            <a:r>
              <a:rPr lang="en-US" altLang="en-US" sz="1100" baseline="0" dirty="0">
                <a:latin typeface="Arial" panose="020B0604020202020204" pitchFamily="34" charset="0"/>
              </a:rPr>
              <a:t> 2014 report: http://www.orosha.org/standards/fatals/pdf/descriptions/acc_fatal_cal-yr14.pdf</a:t>
            </a:r>
            <a:endParaRPr lang="en-US" altLang="en-US" sz="11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5513201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87</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Fault</a:t>
            </a:r>
            <a:r>
              <a:rPr lang="en-US" altLang="en-US" sz="1100" baseline="0" dirty="0"/>
              <a:t> tree analysis unwinds the knot until you can clearly understand what the root cause is.</a:t>
            </a:r>
            <a:endParaRPr lang="en-US" altLang="en-US" sz="1100" dirty="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39641305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931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A8E8DD5-E1F6-4D23-966F-FA5C51E7B890}" type="slidenum">
              <a:rPr lang="en-US" altLang="en-US" sz="1000" smtClean="0"/>
              <a:pPr>
                <a:spcBef>
                  <a:spcPct val="0"/>
                </a:spcBef>
                <a:buFontTx/>
                <a:buNone/>
              </a:pPr>
              <a:t>88</a:t>
            </a:fld>
            <a:endParaRPr lang="en-US" altLang="en-US" sz="1000"/>
          </a:p>
        </p:txBody>
      </p:sp>
      <p:sp>
        <p:nvSpPr>
          <p:cNvPr id="93188" name="Rectangle 2"/>
          <p:cNvSpPr>
            <a:spLocks noGrp="1" noRot="1" noChangeAspect="1" noChangeArrowheads="1" noTextEdit="1"/>
          </p:cNvSpPr>
          <p:nvPr>
            <p:ph type="sldImg"/>
          </p:nvPr>
        </p:nvSpPr>
        <p:spPr>
          <a:ln/>
        </p:spPr>
      </p:sp>
      <p:sp>
        <p:nvSpPr>
          <p:cNvPr id="93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work</a:t>
            </a:r>
            <a:r>
              <a:rPr lang="en-US" altLang="en-US" sz="1100" baseline="0" dirty="0"/>
              <a:t> scenario was seen in the previous section, and is here again to reinforce how the severity of an accident is multiplied when more than one element of the Focus Four comes into play.</a:t>
            </a:r>
          </a:p>
          <a:p>
            <a:pPr eaLnBrk="1" hangingPunct="1"/>
            <a:endParaRPr lang="en-US" altLang="en-US" sz="1100" baseline="0" dirty="0"/>
          </a:p>
          <a:p>
            <a:pPr eaLnBrk="1" hangingPunct="1"/>
            <a:r>
              <a:rPr lang="en-US" altLang="en-US" sz="1100" baseline="0" dirty="0"/>
              <a:t>Exposures are: Struck by; Rock and dirt falling in on the worker (once he is down inside the tank) from his helper kicking things in, excavation of material off of tank inadequate, and made worse by the point loading of approximately 15 bags (900lbs) of cement, which would also fall in and onto the worker if the underlying dirt failed….resulting in a fall potential.</a:t>
            </a:r>
          </a:p>
          <a:p>
            <a:pPr eaLnBrk="1" hangingPunct="1"/>
            <a:endParaRPr lang="en-US" altLang="en-US" sz="1100" baseline="0" dirty="0"/>
          </a:p>
          <a:p>
            <a:pPr eaLnBrk="1" hangingPunct="1"/>
            <a:r>
              <a:rPr lang="en-US" altLang="en-US" sz="1100" baseline="0" dirty="0"/>
              <a:t>Note to the discussion of changes: This is the common practice so as to minimize handling. Saturated soils from rain or a failed system and sewage on ground could further erode the stability of the underlying materials that the cement bags are stacked on.</a:t>
            </a:r>
          </a:p>
          <a:p>
            <a:pPr eaLnBrk="1" hangingPunct="1"/>
            <a:endParaRPr lang="en-US" altLang="en-US" sz="1100" baseline="0" dirty="0"/>
          </a:p>
          <a:p>
            <a:pPr eaLnBrk="1" hangingPunct="1"/>
            <a:r>
              <a:rPr lang="en-US" altLang="en-US" sz="1100" baseline="0" dirty="0"/>
              <a:t>PPE: No Hard hat</a:t>
            </a:r>
          </a:p>
          <a:p>
            <a:pPr eaLnBrk="1" hangingPunct="1"/>
            <a:endParaRPr lang="en-US" altLang="en-US" sz="1100" baseline="0" dirty="0"/>
          </a:p>
          <a:p>
            <a:pPr eaLnBrk="1" hangingPunct="1"/>
            <a:r>
              <a:rPr lang="en-US" altLang="en-US" sz="1100" baseline="0" dirty="0"/>
              <a:t>Additional exposures include aerosolized dust when cutting the bags and dumping them into the tank bottom to effect the repair</a:t>
            </a:r>
          </a:p>
          <a:p>
            <a:pPr eaLnBrk="1" hangingPunct="1"/>
            <a:r>
              <a:rPr lang="en-US" altLang="en-US" sz="1100" baseline="0" dirty="0"/>
              <a:t>This slide has simple animation for the Instructor. It builds on the earlier discussion of root cause analysis and will lays some groundwork for discussion on individual responsibility for safety. </a:t>
            </a:r>
          </a:p>
          <a:p>
            <a:pPr eaLnBrk="1" hangingPunct="1"/>
            <a:endParaRPr lang="en-US" altLang="en-US" sz="1800" baseline="0" dirty="0">
              <a:latin typeface="Arial" panose="020B0604020202020204" pitchFamily="34" charset="0"/>
            </a:endParaRPr>
          </a:p>
          <a:p>
            <a:pPr eaLnBrk="1" hangingPunct="1"/>
            <a:endParaRPr lang="en-US" altLang="en-US" sz="1800" baseline="0" dirty="0">
              <a:latin typeface="Arial" panose="020B0604020202020204" pitchFamily="34" charset="0"/>
            </a:endParaRPr>
          </a:p>
          <a:p>
            <a:pPr eaLnBrk="1" hangingPunct="1"/>
            <a:endParaRPr lang="en-US" altLang="en-US" sz="1800" baseline="0" dirty="0">
              <a:latin typeface="Arial" panose="020B0604020202020204" pitchFamily="34" charset="0"/>
            </a:endParaRPr>
          </a:p>
          <a:p>
            <a:pPr eaLnBrk="1" hangingPunct="1"/>
            <a:endParaRPr lang="en-US" altLang="en-US" sz="1800" dirty="0">
              <a:latin typeface="Arial" panose="020B0604020202020204" pitchFamily="34" charset="0"/>
            </a:endParaRPr>
          </a:p>
          <a:p>
            <a:pPr eaLnBrk="1" hangingPunct="1"/>
            <a:endParaRPr lang="en-US" altLang="en-US" sz="1800" dirty="0">
              <a:latin typeface="Arial" panose="020B0604020202020204" pitchFamily="34" charset="0"/>
            </a:endParaRPr>
          </a:p>
        </p:txBody>
      </p:sp>
    </p:spTree>
    <p:extLst>
      <p:ext uri="{BB962C8B-B14F-4D97-AF65-F5344CB8AC3E}">
        <p14:creationId xmlns:p14="http://schemas.microsoft.com/office/powerpoint/2010/main" val="268990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931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A8E8DD5-E1F6-4D23-966F-FA5C51E7B890}" type="slidenum">
              <a:rPr lang="en-US" altLang="en-US" sz="1000" smtClean="0"/>
              <a:pPr>
                <a:spcBef>
                  <a:spcPct val="0"/>
                </a:spcBef>
                <a:buFontTx/>
                <a:buNone/>
              </a:pPr>
              <a:t>89</a:t>
            </a:fld>
            <a:endParaRPr lang="en-US" altLang="en-US" sz="1000"/>
          </a:p>
        </p:txBody>
      </p:sp>
      <p:sp>
        <p:nvSpPr>
          <p:cNvPr id="93188" name="Rectangle 2"/>
          <p:cNvSpPr>
            <a:spLocks noGrp="1" noRot="1" noChangeAspect="1" noChangeArrowheads="1" noTextEdit="1"/>
          </p:cNvSpPr>
          <p:nvPr>
            <p:ph type="sldImg"/>
          </p:nvPr>
        </p:nvSpPr>
        <p:spPr>
          <a:ln/>
        </p:spPr>
      </p:sp>
      <p:sp>
        <p:nvSpPr>
          <p:cNvPr id="93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work</a:t>
            </a:r>
            <a:r>
              <a:rPr lang="en-US" altLang="en-US" sz="1100" baseline="0" dirty="0"/>
              <a:t> scenario was seen in the previous slide, and is a continuation to reinforce how the severity of an accident is multiplied when more than one element of the Focus Four comes into play.</a:t>
            </a:r>
          </a:p>
          <a:p>
            <a:pPr eaLnBrk="1" hangingPunct="1"/>
            <a:endParaRPr lang="en-US" altLang="en-US" sz="1100" baseline="0" dirty="0"/>
          </a:p>
          <a:p>
            <a:pPr eaLnBrk="1" hangingPunct="1"/>
            <a:r>
              <a:rPr lang="en-US" altLang="en-US" sz="1100" baseline="0" dirty="0"/>
              <a:t>Exposures are: All of the issues presented in the previous slide, but now the worker for some unknown reason has also clambered down into the hole and is standing above the worker in the confined space of the tank. He is standing on an internal 3” wall of the two compartment tank. It’s dry on this day, but it is an unnecessary exposure to the worker below who may not even be aware of it.</a:t>
            </a:r>
          </a:p>
          <a:p>
            <a:pPr eaLnBrk="1" hangingPunct="1"/>
            <a:endParaRPr lang="en-US" altLang="en-US" sz="1100" baseline="0" dirty="0"/>
          </a:p>
          <a:p>
            <a:pPr eaLnBrk="1" hangingPunct="1"/>
            <a:r>
              <a:rPr lang="en-US" altLang="en-US" sz="1100" baseline="0" dirty="0"/>
              <a:t>PPE: Lack of a hard hat as appropriate PPE may be nonconsequential in this scenario…it is a worker training issue or at least a communication issue between the worker as an “attendant” on a confined space entry and the entrant knowing their respective roles.</a:t>
            </a:r>
          </a:p>
          <a:p>
            <a:pPr eaLnBrk="1" hangingPunct="1"/>
            <a:endParaRPr lang="en-US" altLang="en-US" sz="1800" baseline="0" dirty="0">
              <a:latin typeface="Arial" panose="020B0604020202020204" pitchFamily="34" charset="0"/>
            </a:endParaRPr>
          </a:p>
          <a:p>
            <a:pPr eaLnBrk="1" hangingPunct="1"/>
            <a:endParaRPr lang="en-US" altLang="en-US" sz="1800" baseline="0" dirty="0">
              <a:latin typeface="Arial" panose="020B0604020202020204" pitchFamily="34" charset="0"/>
            </a:endParaRPr>
          </a:p>
          <a:p>
            <a:pPr eaLnBrk="1" hangingPunct="1"/>
            <a:endParaRPr lang="en-US" altLang="en-US" sz="1800" baseline="0" dirty="0">
              <a:latin typeface="Arial" panose="020B0604020202020204" pitchFamily="34" charset="0"/>
            </a:endParaRPr>
          </a:p>
          <a:p>
            <a:pPr eaLnBrk="1" hangingPunct="1"/>
            <a:endParaRPr lang="en-US" altLang="en-US" sz="1800" baseline="0" dirty="0">
              <a:latin typeface="Arial" panose="020B0604020202020204" pitchFamily="34" charset="0"/>
            </a:endParaRPr>
          </a:p>
          <a:p>
            <a:pPr eaLnBrk="1" hangingPunct="1"/>
            <a:endParaRPr lang="en-US" altLang="en-US" sz="1800" dirty="0">
              <a:latin typeface="Arial" panose="020B0604020202020204" pitchFamily="34" charset="0"/>
            </a:endParaRPr>
          </a:p>
          <a:p>
            <a:pPr eaLnBrk="1" hangingPunct="1"/>
            <a:endParaRPr lang="en-US" altLang="en-US" sz="1800" dirty="0">
              <a:latin typeface="Arial" panose="020B0604020202020204" pitchFamily="34" charset="0"/>
            </a:endParaRPr>
          </a:p>
        </p:txBody>
      </p:sp>
    </p:spTree>
    <p:extLst>
      <p:ext uri="{BB962C8B-B14F-4D97-AF65-F5344CB8AC3E}">
        <p14:creationId xmlns:p14="http://schemas.microsoft.com/office/powerpoint/2010/main" val="1170420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9</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This slide outlines the basic employer responsibilities of an</a:t>
            </a:r>
            <a:r>
              <a:rPr lang="en-US" altLang="en-US" sz="1100" baseline="0" dirty="0"/>
              <a:t> OSHA or state approved Program</a:t>
            </a:r>
          </a:p>
          <a:p>
            <a:pPr eaLnBrk="1" hangingPunct="1"/>
            <a:endParaRPr lang="en-US" altLang="en-US" sz="1800" baseline="0" dirty="0">
              <a:latin typeface="Arial" panose="020B0604020202020204" pitchFamily="34" charset="0"/>
            </a:endParaRPr>
          </a:p>
        </p:txBody>
      </p:sp>
    </p:spTree>
    <p:extLst>
      <p:ext uri="{BB962C8B-B14F-4D97-AF65-F5344CB8AC3E}">
        <p14:creationId xmlns:p14="http://schemas.microsoft.com/office/powerpoint/2010/main" val="34261062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993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4989435E-4315-46B7-A10F-1253802EA504}" type="slidenum">
              <a:rPr lang="en-US" altLang="en-US" sz="1000" smtClean="0"/>
              <a:pPr>
                <a:spcBef>
                  <a:spcPct val="0"/>
                </a:spcBef>
                <a:buFontTx/>
                <a:buNone/>
              </a:pPr>
              <a:t>90</a:t>
            </a:fld>
            <a:endParaRPr lang="en-US" altLang="en-US" sz="1000"/>
          </a:p>
        </p:txBody>
      </p:sp>
      <p:sp>
        <p:nvSpPr>
          <p:cNvPr id="99332" name="Rectangle 2"/>
          <p:cNvSpPr>
            <a:spLocks noGrp="1" noRot="1" noChangeAspect="1" noChangeArrowheads="1" noTextEdit="1"/>
          </p:cNvSpPr>
          <p:nvPr>
            <p:ph type="sldImg"/>
          </p:nvPr>
        </p:nvSpPr>
        <p:spPr>
          <a:ln/>
        </p:spPr>
      </p:sp>
      <p:sp>
        <p:nvSpPr>
          <p:cNvPr id="993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baseline="0" dirty="0">
              <a:latin typeface="Arial" panose="020B0604020202020204" pitchFamily="34" charset="0"/>
            </a:endParaRPr>
          </a:p>
          <a:p>
            <a:pPr eaLnBrk="1" hangingPunct="1"/>
            <a:r>
              <a:rPr lang="en-US" altLang="en-US" sz="1100" baseline="0" dirty="0"/>
              <a:t>The result is an increase of the “struck by” Focus Four exposures by workers trying to accommodate their customer demands.</a:t>
            </a:r>
          </a:p>
          <a:p>
            <a:pPr eaLnBrk="1" hangingPunct="1"/>
            <a:endParaRPr lang="en-US" altLang="en-US" sz="1100" baseline="0" dirty="0"/>
          </a:p>
          <a:p>
            <a:pPr eaLnBrk="1" hangingPunct="1"/>
            <a:r>
              <a:rPr lang="en-US" altLang="en-US" sz="1100" baseline="0" dirty="0"/>
              <a:t>Answers to the questions in the slide include: </a:t>
            </a:r>
          </a:p>
          <a:p>
            <a:pPr eaLnBrk="1" hangingPunct="1"/>
            <a:endParaRPr lang="en-US" altLang="en-US" sz="1100" baseline="0" dirty="0"/>
          </a:p>
          <a:p>
            <a:pPr marL="285750" indent="-285750" eaLnBrk="1" hangingPunct="1">
              <a:buFont typeface="Arial" panose="020B0604020202020204" pitchFamily="34" charset="0"/>
              <a:buChar char="•"/>
            </a:pPr>
            <a:r>
              <a:rPr lang="en-US" altLang="en-US" sz="1100" baseline="0" dirty="0"/>
              <a:t>Tools dropped or kicked in from above</a:t>
            </a:r>
          </a:p>
          <a:p>
            <a:pPr marL="285750" indent="-285750" eaLnBrk="1" hangingPunct="1">
              <a:buFont typeface="Arial" panose="020B0604020202020204" pitchFamily="34" charset="0"/>
              <a:buChar char="•"/>
            </a:pPr>
            <a:r>
              <a:rPr lang="en-US" altLang="en-US" sz="1100" baseline="0" dirty="0"/>
              <a:t>Materials from the excavation (rocks, dirt, etc.)</a:t>
            </a:r>
          </a:p>
          <a:p>
            <a:pPr marL="285750" indent="-285750" eaLnBrk="1" hangingPunct="1">
              <a:buFont typeface="Arial" panose="020B0604020202020204" pitchFamily="34" charset="0"/>
              <a:buChar char="•"/>
            </a:pPr>
            <a:r>
              <a:rPr lang="en-US" altLang="en-US" sz="1100" baseline="0" dirty="0"/>
              <a:t>Hard hat</a:t>
            </a:r>
          </a:p>
          <a:p>
            <a:pPr marL="285750" indent="-285750" eaLnBrk="1" hangingPunct="1">
              <a:buFont typeface="Arial" panose="020B0604020202020204" pitchFamily="34" charset="0"/>
              <a:buChar char="•"/>
            </a:pPr>
            <a:r>
              <a:rPr lang="en-US" altLang="en-US" sz="1100" baseline="0" dirty="0"/>
              <a:t>Attendant monitoring the area above the CSE entrance</a:t>
            </a:r>
          </a:p>
          <a:p>
            <a:pPr marL="285750" indent="-285750" eaLnBrk="1" hangingPunct="1">
              <a:buFont typeface="Arial" panose="020B0604020202020204" pitchFamily="34" charset="0"/>
              <a:buChar char="•"/>
            </a:pPr>
            <a:r>
              <a:rPr lang="en-US" altLang="en-US" sz="1100" baseline="0" dirty="0"/>
              <a:t>barrier protection around the entrance (serving the same purpose as a kick plate on an elevated surface in a shop)</a:t>
            </a:r>
          </a:p>
          <a:p>
            <a:pPr marL="285750" indent="-285750" eaLnBrk="1" hangingPunct="1">
              <a:buFont typeface="Arial" panose="020B0604020202020204" pitchFamily="34" charset="0"/>
              <a:buChar char="•"/>
            </a:pPr>
            <a:r>
              <a:rPr lang="en-US" altLang="en-US" sz="1100" dirty="0"/>
              <a:t>House keeping in and around the worksite</a:t>
            </a:r>
            <a:endParaRPr lang="en-US" altLang="en-US" sz="1100" baseline="0" dirty="0"/>
          </a:p>
          <a:p>
            <a:pPr marL="285750" indent="-285750" eaLnBrk="1" hangingPunct="1">
              <a:buFont typeface="Arial" panose="020B0604020202020204" pitchFamily="34" charset="0"/>
              <a:buChar char="•"/>
            </a:pPr>
            <a:endParaRPr lang="en-US" altLang="en-US" sz="1800" dirty="0">
              <a:latin typeface="Arial" panose="020B0604020202020204" pitchFamily="34" charset="0"/>
            </a:endParaRPr>
          </a:p>
        </p:txBody>
      </p:sp>
    </p:spTree>
    <p:extLst>
      <p:ext uri="{BB962C8B-B14F-4D97-AF65-F5344CB8AC3E}">
        <p14:creationId xmlns:p14="http://schemas.microsoft.com/office/powerpoint/2010/main" val="35456078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993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4989435E-4315-46B7-A10F-1253802EA504}" type="slidenum">
              <a:rPr lang="en-US" altLang="en-US" sz="1000" smtClean="0"/>
              <a:pPr>
                <a:spcBef>
                  <a:spcPct val="0"/>
                </a:spcBef>
                <a:buFontTx/>
                <a:buNone/>
              </a:pPr>
              <a:t>91</a:t>
            </a:fld>
            <a:endParaRPr lang="en-US" altLang="en-US" sz="1000"/>
          </a:p>
        </p:txBody>
      </p:sp>
      <p:sp>
        <p:nvSpPr>
          <p:cNvPr id="99332" name="Rectangle 2"/>
          <p:cNvSpPr>
            <a:spLocks noGrp="1" noRot="1" noChangeAspect="1" noChangeArrowheads="1" noTextEdit="1"/>
          </p:cNvSpPr>
          <p:nvPr>
            <p:ph type="sldImg"/>
          </p:nvPr>
        </p:nvSpPr>
        <p:spPr>
          <a:ln/>
        </p:spPr>
      </p:sp>
      <p:sp>
        <p:nvSpPr>
          <p:cNvPr id="993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Similar discussion as previous slide</a:t>
            </a:r>
            <a:endParaRPr lang="en-US" altLang="en-US" sz="1100" baseline="0" dirty="0"/>
          </a:p>
          <a:p>
            <a:pPr eaLnBrk="1" hangingPunct="1"/>
            <a:endParaRPr lang="en-US" altLang="en-US" sz="1100" baseline="0" dirty="0"/>
          </a:p>
          <a:p>
            <a:pPr eaLnBrk="1" hangingPunct="1"/>
            <a:r>
              <a:rPr lang="en-US" altLang="en-US" sz="1100" baseline="0" dirty="0"/>
              <a:t>The result is an increase of the “struck by” Focus Four exposures by workers trying to accommodate their customer demands.</a:t>
            </a:r>
          </a:p>
          <a:p>
            <a:pPr eaLnBrk="1" hangingPunct="1"/>
            <a:endParaRPr lang="en-US" altLang="en-US" sz="1100" baseline="0" dirty="0"/>
          </a:p>
          <a:p>
            <a:pPr eaLnBrk="1" hangingPunct="1"/>
            <a:r>
              <a:rPr lang="en-US" altLang="en-US" sz="1100" baseline="0" dirty="0"/>
              <a:t>Answers: </a:t>
            </a:r>
          </a:p>
          <a:p>
            <a:pPr marL="285750" indent="-285750" eaLnBrk="1" hangingPunct="1">
              <a:buFont typeface="Arial" panose="020B0604020202020204" pitchFamily="34" charset="0"/>
              <a:buChar char="•"/>
            </a:pPr>
            <a:r>
              <a:rPr lang="en-US" altLang="en-US" sz="1100" baseline="0" dirty="0"/>
              <a:t>Tools dropped or kicked in from above</a:t>
            </a:r>
          </a:p>
          <a:p>
            <a:pPr marL="285750" indent="-285750" eaLnBrk="1" hangingPunct="1">
              <a:buFont typeface="Arial" panose="020B0604020202020204" pitchFamily="34" charset="0"/>
              <a:buChar char="•"/>
            </a:pPr>
            <a:r>
              <a:rPr lang="en-US" altLang="en-US" sz="1100" baseline="0" dirty="0"/>
              <a:t>Materials from the excavation (rocks, dirt, etc.)</a:t>
            </a:r>
          </a:p>
          <a:p>
            <a:pPr marL="285750" indent="-285750" eaLnBrk="1" hangingPunct="1">
              <a:buFont typeface="Arial" panose="020B0604020202020204" pitchFamily="34" charset="0"/>
              <a:buChar char="•"/>
            </a:pPr>
            <a:r>
              <a:rPr lang="en-US" altLang="en-US" sz="1100" baseline="0" dirty="0"/>
              <a:t>Hard hat</a:t>
            </a:r>
          </a:p>
          <a:p>
            <a:pPr marL="285750" indent="-285750" eaLnBrk="1" hangingPunct="1">
              <a:buFont typeface="Arial" panose="020B0604020202020204" pitchFamily="34" charset="0"/>
              <a:buChar char="•"/>
            </a:pPr>
            <a:r>
              <a:rPr lang="en-US" altLang="en-US" sz="1100" baseline="0" dirty="0"/>
              <a:t>Attendant monitoring the area above the CSE entrance</a:t>
            </a:r>
          </a:p>
          <a:p>
            <a:pPr marL="285750" indent="-285750" eaLnBrk="1" hangingPunct="1">
              <a:buFont typeface="Arial" panose="020B0604020202020204" pitchFamily="34" charset="0"/>
              <a:buChar char="•"/>
            </a:pPr>
            <a:r>
              <a:rPr lang="en-US" altLang="en-US" sz="1100" dirty="0"/>
              <a:t>B</a:t>
            </a:r>
            <a:r>
              <a:rPr lang="en-US" altLang="en-US" sz="1100" baseline="0" dirty="0"/>
              <a:t>arrier protection around the entrance (serving the same purpose as a kick plate on an elevated surface in a shop)</a:t>
            </a:r>
          </a:p>
          <a:p>
            <a:pPr marL="285750" indent="-285750" eaLnBrk="1" hangingPunct="1">
              <a:buFont typeface="Arial" panose="020B0604020202020204" pitchFamily="34" charset="0"/>
              <a:buChar char="•"/>
            </a:pPr>
            <a:endParaRPr lang="en-US" altLang="en-US" sz="1800" dirty="0">
              <a:latin typeface="Arial" panose="020B0604020202020204" pitchFamily="34" charset="0"/>
            </a:endParaRPr>
          </a:p>
        </p:txBody>
      </p:sp>
    </p:spTree>
    <p:extLst>
      <p:ext uri="{BB962C8B-B14F-4D97-AF65-F5344CB8AC3E}">
        <p14:creationId xmlns:p14="http://schemas.microsoft.com/office/powerpoint/2010/main" val="37518180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993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4989435E-4315-46B7-A10F-1253802EA504}" type="slidenum">
              <a:rPr lang="en-US" altLang="en-US" sz="1000" smtClean="0"/>
              <a:pPr>
                <a:spcBef>
                  <a:spcPct val="0"/>
                </a:spcBef>
                <a:buFontTx/>
                <a:buNone/>
              </a:pPr>
              <a:t>92</a:t>
            </a:fld>
            <a:endParaRPr lang="en-US" altLang="en-US" sz="1000"/>
          </a:p>
        </p:txBody>
      </p:sp>
      <p:sp>
        <p:nvSpPr>
          <p:cNvPr id="99332" name="Rectangle 2"/>
          <p:cNvSpPr>
            <a:spLocks noGrp="1" noRot="1" noChangeAspect="1" noChangeArrowheads="1" noTextEdit="1"/>
          </p:cNvSpPr>
          <p:nvPr>
            <p:ph type="sldImg"/>
          </p:nvPr>
        </p:nvSpPr>
        <p:spPr>
          <a:ln/>
        </p:spPr>
      </p:sp>
      <p:sp>
        <p:nvSpPr>
          <p:cNvPr id="993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baseline="0" dirty="0">
              <a:latin typeface="Arial" panose="020B0604020202020204" pitchFamily="34" charset="0"/>
            </a:endParaRPr>
          </a:p>
          <a:p>
            <a:pPr eaLnBrk="1" hangingPunct="1"/>
            <a:r>
              <a:rPr lang="en-US" altLang="en-US" sz="1100" baseline="0" dirty="0"/>
              <a:t>The term “baptism</a:t>
            </a:r>
            <a:r>
              <a:rPr lang="en-US" altLang="en-US" sz="1100" dirty="0"/>
              <a:t> by sewage” is common in the industry, and a relatively common experience that can be demonstrated by a show of hands of participants with O&amp;M service providers in the audience.</a:t>
            </a:r>
          </a:p>
          <a:p>
            <a:pPr eaLnBrk="1" hangingPunct="1"/>
            <a:endParaRPr lang="en-US" altLang="en-US" sz="1100" baseline="0" dirty="0"/>
          </a:p>
          <a:p>
            <a:pPr eaLnBrk="1" hangingPunct="1"/>
            <a:r>
              <a:rPr lang="en-US" altLang="en-US" sz="1100" dirty="0"/>
              <a:t>Situational awareness (not double checking to ensure that valves are closed, and dog-ears locked in position)</a:t>
            </a:r>
          </a:p>
          <a:p>
            <a:pPr eaLnBrk="1" hangingPunct="1"/>
            <a:endParaRPr lang="en-US" altLang="en-US" sz="1100" baseline="0" dirty="0"/>
          </a:p>
          <a:p>
            <a:pPr eaLnBrk="1" hangingPunct="1"/>
            <a:r>
              <a:rPr lang="en-US" altLang="en-US" sz="1100" dirty="0"/>
              <a:t>Rushing</a:t>
            </a:r>
          </a:p>
          <a:p>
            <a:pPr eaLnBrk="1" hangingPunct="1"/>
            <a:endParaRPr lang="en-US" altLang="en-US" sz="1100" baseline="0" dirty="0"/>
          </a:p>
          <a:p>
            <a:pPr eaLnBrk="1" hangingPunct="1"/>
            <a:r>
              <a:rPr lang="en-US" altLang="en-US" sz="1100" dirty="0"/>
              <a:t>Both are contributing to an event potential.</a:t>
            </a:r>
          </a:p>
          <a:p>
            <a:pPr eaLnBrk="1" hangingPunct="1"/>
            <a:endParaRPr lang="en-US" altLang="en-US" sz="1100" baseline="0" dirty="0"/>
          </a:p>
          <a:p>
            <a:pPr eaLnBrk="1" hangingPunct="1"/>
            <a:r>
              <a:rPr lang="en-US" altLang="en-US" sz="1100" dirty="0"/>
              <a:t>The instructor can engage those who raise their hands to the question with both or either:</a:t>
            </a:r>
          </a:p>
          <a:p>
            <a:pPr eaLnBrk="1" hangingPunct="1"/>
            <a:endParaRPr lang="en-US" altLang="en-US" sz="1100" baseline="0" dirty="0"/>
          </a:p>
          <a:p>
            <a:pPr eaLnBrk="1" hangingPunct="1"/>
            <a:r>
              <a:rPr lang="en-US" altLang="en-US" sz="1100" dirty="0"/>
              <a:t>What happened?</a:t>
            </a:r>
          </a:p>
          <a:p>
            <a:pPr eaLnBrk="1" hangingPunct="1"/>
            <a:endParaRPr lang="en-US" altLang="en-US" sz="1100" baseline="0" dirty="0"/>
          </a:p>
          <a:p>
            <a:pPr eaLnBrk="1" hangingPunct="1"/>
            <a:r>
              <a:rPr lang="en-US" altLang="en-US" sz="1100" dirty="0"/>
              <a:t>What do you do differently?</a:t>
            </a:r>
            <a:endParaRPr lang="en-US" altLang="en-US" sz="1100" baseline="0" dirty="0"/>
          </a:p>
          <a:p>
            <a:pPr eaLnBrk="1" hangingPunct="1"/>
            <a:endParaRPr lang="en-US" altLang="en-US" sz="1100" baseline="0" dirty="0"/>
          </a:p>
          <a:p>
            <a:pPr eaLnBrk="1" hangingPunct="1"/>
            <a:endParaRPr lang="en-US" altLang="en-US" sz="1800" dirty="0">
              <a:latin typeface="Arial" panose="020B0604020202020204" pitchFamily="34" charset="0"/>
            </a:endParaRPr>
          </a:p>
        </p:txBody>
      </p:sp>
    </p:spTree>
    <p:extLst>
      <p:ext uri="{BB962C8B-B14F-4D97-AF65-F5344CB8AC3E}">
        <p14:creationId xmlns:p14="http://schemas.microsoft.com/office/powerpoint/2010/main" val="23339458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219200" y="731838"/>
            <a:ext cx="4878388" cy="3659187"/>
          </a:xfrm>
          <a:ln/>
        </p:spPr>
      </p:sp>
      <p:sp>
        <p:nvSpPr>
          <p:cNvPr id="105475" name="Notes Placeholder 2"/>
          <p:cNvSpPr>
            <a:spLocks noGrp="1"/>
          </p:cNvSpPr>
          <p:nvPr>
            <p:ph type="body" idx="1"/>
          </p:nvPr>
        </p:nvSpPr>
        <p:spPr>
          <a:xfrm>
            <a:off x="976315" y="4636904"/>
            <a:ext cx="5362575" cy="43931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Instructor</a:t>
            </a:r>
            <a:r>
              <a:rPr lang="en-US" altLang="en-US" sz="1100" baseline="0" dirty="0"/>
              <a:t>: </a:t>
            </a:r>
          </a:p>
          <a:p>
            <a:endParaRPr lang="en-US" altLang="en-US" sz="1100" dirty="0"/>
          </a:p>
          <a:p>
            <a:r>
              <a:rPr lang="en-US" altLang="en-US" sz="1100" baseline="0" dirty="0"/>
              <a:t>While not the same worker in the last picture, this is a real life situation that is common. </a:t>
            </a:r>
          </a:p>
          <a:p>
            <a:endParaRPr lang="en-US" altLang="en-US" sz="1100" baseline="0" dirty="0"/>
          </a:p>
          <a:p>
            <a:r>
              <a:rPr lang="en-US" altLang="en-US" sz="1100" baseline="0" dirty="0"/>
              <a:t>Ask participants Root Cause: </a:t>
            </a:r>
          </a:p>
          <a:p>
            <a:endParaRPr lang="en-US" altLang="en-US" sz="1100" baseline="0" dirty="0"/>
          </a:p>
          <a:p>
            <a:pPr marL="171450" indent="-171450">
              <a:buFont typeface="Arial" panose="020B0604020202020204" pitchFamily="34" charset="0"/>
              <a:buChar char="•"/>
            </a:pPr>
            <a:r>
              <a:rPr lang="en-US" altLang="en-US" sz="1100" baseline="0" dirty="0"/>
              <a:t>(line of fire), and…probably some combination of other elements of Root Cause: Eyes not on task, Rushing, </a:t>
            </a:r>
          </a:p>
          <a:p>
            <a:pPr marL="171450" indent="-171450">
              <a:buFont typeface="Arial" panose="020B0604020202020204" pitchFamily="34" charset="0"/>
              <a:buChar char="•"/>
            </a:pPr>
            <a:endParaRPr lang="en-US" altLang="en-US" sz="1100" baseline="0" dirty="0"/>
          </a:p>
          <a:p>
            <a:pPr marL="171450" indent="-171450">
              <a:buFont typeface="Arial" panose="020B0604020202020204" pitchFamily="34" charset="0"/>
              <a:buChar char="•"/>
            </a:pPr>
            <a:r>
              <a:rPr lang="en-US" altLang="en-US" sz="1100" baseline="0" dirty="0"/>
              <a:t>Was it preventable? How?</a:t>
            </a:r>
          </a:p>
          <a:p>
            <a:pPr marL="171450" indent="-171450">
              <a:buFont typeface="Arial" panose="020B0604020202020204" pitchFamily="34" charset="0"/>
              <a:buChar char="•"/>
            </a:pPr>
            <a:endParaRPr lang="en-US" altLang="en-US" sz="1100" baseline="0" dirty="0"/>
          </a:p>
          <a:p>
            <a:pPr marL="171450" indent="-171450">
              <a:buFont typeface="Arial" panose="020B0604020202020204" pitchFamily="34" charset="0"/>
              <a:buChar char="•"/>
            </a:pPr>
            <a:r>
              <a:rPr lang="en-US" altLang="en-US" sz="1100" baseline="0" dirty="0"/>
              <a:t>If it was, How?</a:t>
            </a:r>
          </a:p>
          <a:p>
            <a:pPr marL="171450" indent="-171450">
              <a:buFont typeface="Arial" panose="020B0604020202020204" pitchFamily="34" charset="0"/>
              <a:buChar char="•"/>
            </a:pPr>
            <a:endParaRPr lang="en-US" altLang="en-US" sz="1100" dirty="0"/>
          </a:p>
          <a:p>
            <a:r>
              <a:rPr lang="en-US" altLang="en-US" sz="1100" baseline="0" dirty="0"/>
              <a:t>The worker had a suction line going into a digester</a:t>
            </a:r>
            <a:r>
              <a:rPr lang="en-US" altLang="en-US" sz="1100" dirty="0"/>
              <a:t> that started leaking due to friction on the side of the access and hose surging. When he shut off the pump and disconnected the hose to replace it, he didn’t ensure that the hose had “de-energized” the residual pressure in the hose resulting in the bath.</a:t>
            </a:r>
          </a:p>
          <a:p>
            <a:endParaRPr lang="en-US" altLang="en-US" sz="1100" baseline="0" dirty="0"/>
          </a:p>
          <a:p>
            <a:r>
              <a:rPr lang="en-US" altLang="en-US" sz="1100" dirty="0"/>
              <a:t>Root cause is really a lack of recognition of the stored energy by an experienced worker and lack of recognition to use a LO/TO protocol to ensure a safe repair procedure.</a:t>
            </a:r>
          </a:p>
          <a:p>
            <a:endParaRPr lang="en-US" altLang="en-US" sz="1100" baseline="0" dirty="0"/>
          </a:p>
          <a:p>
            <a:r>
              <a:rPr lang="en-US" altLang="en-US" sz="1100" dirty="0"/>
              <a:t>Since the hose was already leaking (relieving pressure), all he had to do was wait and observe the hose to  see when the energy was relieved….line of fire.</a:t>
            </a:r>
            <a:endParaRPr lang="en-US" altLang="en-US" sz="1100" baseline="0" dirty="0"/>
          </a:p>
        </p:txBody>
      </p:sp>
      <p:sp>
        <p:nvSpPr>
          <p:cNvPr id="105476" name="Slide Number Placeholder 3"/>
          <p:cNvSpPr>
            <a:spLocks noGrp="1"/>
          </p:cNvSpPr>
          <p:nvPr>
            <p:ph type="sldNum" sz="quarter" idx="5"/>
          </p:nvPr>
        </p:nvSpPr>
        <p:spPr>
          <a:xfrm>
            <a:off x="4144965" y="9272191"/>
            <a:ext cx="3170237" cy="4890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48B974A1-2A5D-4FA8-82EC-FE6EB2773AAB}" type="slidenum">
              <a:rPr lang="en-US" altLang="en-US" smtClean="0">
                <a:solidFill>
                  <a:srgbClr val="000000"/>
                </a:solidFill>
              </a:rPr>
              <a:pPr/>
              <a:t>93</a:t>
            </a:fld>
            <a:endParaRPr lang="en-US" altLang="en-US">
              <a:solidFill>
                <a:srgbClr val="000000"/>
              </a:solidFill>
            </a:endParaRPr>
          </a:p>
        </p:txBody>
      </p:sp>
    </p:spTree>
    <p:extLst>
      <p:ext uri="{BB962C8B-B14F-4D97-AF65-F5344CB8AC3E}">
        <p14:creationId xmlns:p14="http://schemas.microsoft.com/office/powerpoint/2010/main" val="40690031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1143000" y="708025"/>
            <a:ext cx="4725988" cy="3544888"/>
          </a:xfrm>
          <a:ln/>
        </p:spPr>
      </p:sp>
      <p:sp>
        <p:nvSpPr>
          <p:cNvPr id="107523" name="Notes Placeholder 2"/>
          <p:cNvSpPr>
            <a:spLocks noGrp="1"/>
          </p:cNvSpPr>
          <p:nvPr>
            <p:ph type="body" idx="1"/>
          </p:nvPr>
        </p:nvSpPr>
        <p:spPr>
          <a:xfrm>
            <a:off x="935038" y="4490033"/>
            <a:ext cx="5140325" cy="42527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solidFill>
                  <a:srgbClr val="000000"/>
                </a:solidFill>
              </a:rPr>
              <a:t>High pressure water hoses can cut off body parts when</a:t>
            </a:r>
            <a:r>
              <a:rPr lang="en-US" altLang="en-US" sz="1100" baseline="0" dirty="0">
                <a:solidFill>
                  <a:srgbClr val="000000"/>
                </a:solidFill>
              </a:rPr>
              <a:t> control is lost</a:t>
            </a:r>
            <a:r>
              <a:rPr lang="en-US" altLang="en-US" sz="1100" dirty="0">
                <a:solidFill>
                  <a:srgbClr val="000000"/>
                </a:solidFill>
              </a:rPr>
              <a:t>, </a:t>
            </a:r>
          </a:p>
          <a:p>
            <a:r>
              <a:rPr lang="en-US" altLang="en-US" sz="1100" dirty="0">
                <a:solidFill>
                  <a:srgbClr val="000000"/>
                </a:solidFill>
              </a:rPr>
              <a:t>When</a:t>
            </a:r>
            <a:r>
              <a:rPr lang="en-US" altLang="en-US" sz="1100" baseline="0" dirty="0">
                <a:solidFill>
                  <a:srgbClr val="000000"/>
                </a:solidFill>
              </a:rPr>
              <a:t> used in drainfield for cleaning drainfield legs, </a:t>
            </a:r>
            <a:r>
              <a:rPr lang="en-US" altLang="en-US" sz="1100" dirty="0">
                <a:solidFill>
                  <a:srgbClr val="000000"/>
                </a:solidFill>
              </a:rPr>
              <a:t>getting hit with the jetter hose end whipping around if it is pulled out.</a:t>
            </a:r>
          </a:p>
          <a:p>
            <a:endParaRPr lang="en-US" altLang="en-US" sz="1100" dirty="0">
              <a:solidFill>
                <a:srgbClr val="000000"/>
              </a:solidFill>
            </a:endParaRPr>
          </a:p>
          <a:p>
            <a:r>
              <a:rPr lang="en-US" altLang="en-US" sz="1100" dirty="0">
                <a:solidFill>
                  <a:srgbClr val="000000"/>
                </a:solidFill>
              </a:rPr>
              <a:t>Instructor:</a:t>
            </a:r>
          </a:p>
          <a:p>
            <a:endParaRPr lang="en-US" altLang="en-US" sz="1100" dirty="0">
              <a:solidFill>
                <a:srgbClr val="000000"/>
              </a:solidFill>
            </a:endParaRPr>
          </a:p>
          <a:p>
            <a:pPr marL="171450" indent="-171450">
              <a:buFont typeface="Arial" panose="020B0604020202020204" pitchFamily="34" charset="0"/>
              <a:buChar char="•"/>
            </a:pPr>
            <a:r>
              <a:rPr lang="en-US" altLang="en-US" sz="1100" dirty="0">
                <a:solidFill>
                  <a:srgbClr val="000000"/>
                </a:solidFill>
              </a:rPr>
              <a:t>Ask</a:t>
            </a:r>
            <a:r>
              <a:rPr lang="en-US" altLang="en-US" sz="1100" baseline="0" dirty="0">
                <a:solidFill>
                  <a:srgbClr val="000000"/>
                </a:solidFill>
              </a:rPr>
              <a:t> group how a “struck by” accident happens.</a:t>
            </a:r>
          </a:p>
          <a:p>
            <a:pPr marL="171450" indent="-171450">
              <a:buFont typeface="Arial" panose="020B0604020202020204" pitchFamily="34" charset="0"/>
              <a:buChar char="•"/>
            </a:pPr>
            <a:endParaRPr lang="en-US" altLang="en-US" sz="1100" baseline="0" dirty="0">
              <a:solidFill>
                <a:srgbClr val="000000"/>
              </a:solidFill>
            </a:endParaRPr>
          </a:p>
          <a:p>
            <a:pPr marL="171450" indent="-171450">
              <a:buFont typeface="Arial" panose="020B0604020202020204" pitchFamily="34" charset="0"/>
              <a:buChar char="•"/>
            </a:pPr>
            <a:r>
              <a:rPr lang="en-US" altLang="en-US" sz="1100" baseline="0" dirty="0">
                <a:solidFill>
                  <a:srgbClr val="000000"/>
                </a:solidFill>
              </a:rPr>
              <a:t>Ask group (show of hands) how many have had a jetter hose “get away from them”?</a:t>
            </a:r>
          </a:p>
          <a:p>
            <a:pPr marL="171450" indent="-171450">
              <a:buFont typeface="Arial" panose="020B0604020202020204" pitchFamily="34" charset="0"/>
              <a:buChar char="•"/>
            </a:pPr>
            <a:endParaRPr lang="en-US" altLang="en-US" sz="1100" baseline="0" dirty="0">
              <a:solidFill>
                <a:srgbClr val="000000"/>
              </a:solidFill>
            </a:endParaRPr>
          </a:p>
          <a:p>
            <a:pPr marL="171450" indent="-171450">
              <a:buFont typeface="Arial" panose="020B0604020202020204" pitchFamily="34" charset="0"/>
              <a:buChar char="•"/>
            </a:pPr>
            <a:r>
              <a:rPr lang="en-US" altLang="en-US" sz="1100" baseline="0" dirty="0">
                <a:solidFill>
                  <a:srgbClr val="000000"/>
                </a:solidFill>
              </a:rPr>
              <a:t>Ask them how this might be avoided (turning off jetter before it comes out of pipe). </a:t>
            </a:r>
          </a:p>
          <a:p>
            <a:pPr marL="171450" indent="-171450">
              <a:buFont typeface="Arial" panose="020B0604020202020204" pitchFamily="34" charset="0"/>
              <a:buChar char="•"/>
            </a:pPr>
            <a:endParaRPr lang="en-US" altLang="en-US" sz="1100" baseline="0" dirty="0">
              <a:solidFill>
                <a:srgbClr val="000000"/>
              </a:solidFill>
            </a:endParaRPr>
          </a:p>
          <a:p>
            <a:pPr marL="171450" indent="-171450">
              <a:buFont typeface="Arial" panose="020B0604020202020204" pitchFamily="34" charset="0"/>
              <a:buChar char="•"/>
            </a:pPr>
            <a:r>
              <a:rPr lang="en-US" altLang="en-US" sz="1100" baseline="0" dirty="0">
                <a:solidFill>
                  <a:srgbClr val="000000"/>
                </a:solidFill>
              </a:rPr>
              <a:t>It is common to mark the jetter hose with some indicator approx. 8’ (feet) back from the tip that can be identified to indicate when to shut off pressure. </a:t>
            </a:r>
          </a:p>
          <a:p>
            <a:pPr marL="171450" indent="-171450">
              <a:buFont typeface="Arial" panose="020B0604020202020204" pitchFamily="34" charset="0"/>
              <a:buChar char="•"/>
            </a:pPr>
            <a:endParaRPr lang="en-US" altLang="en-US" sz="1100" baseline="0" dirty="0">
              <a:solidFill>
                <a:srgbClr val="000000"/>
              </a:solidFill>
            </a:endParaRPr>
          </a:p>
          <a:p>
            <a:r>
              <a:rPr lang="en-US" altLang="en-US" dirty="0">
                <a:solidFill>
                  <a:srgbClr val="000000"/>
                </a:solidFill>
                <a:latin typeface="Arial" panose="020B0604020202020204" pitchFamily="34" charset="0"/>
              </a:rPr>
              <a:t>A subsequent struck by incident by this company that ended up with a live hose strike and injection of water into the workers chest cavity was caused by a disconnect in communication by the maintenance department that had cut off several feet of hose and didn’t understand the field practice of using electrical tape to indicate the 8’ mark. The repaired hose, with tape now at 5-6’ was pulled out by the employee as normal, but with the shortened length, the hose came out prematurely striking the worker under the armpit in the chest area.</a:t>
            </a:r>
          </a:p>
        </p:txBody>
      </p:sp>
      <p:sp>
        <p:nvSpPr>
          <p:cNvPr id="107524" name="Slide Number Placeholder 3"/>
          <p:cNvSpPr>
            <a:spLocks noGrp="1"/>
          </p:cNvSpPr>
          <p:nvPr>
            <p:ph type="sldNum" sz="quarter" idx="5"/>
          </p:nvPr>
        </p:nvSpPr>
        <p:spPr>
          <a:xfrm>
            <a:off x="3971927" y="8978452"/>
            <a:ext cx="3038475" cy="4728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71D2DA27-F797-43DF-8CB4-7A0AFE4E07A0}" type="slidenum">
              <a:rPr lang="en-US" altLang="en-US" smtClean="0"/>
              <a:pPr/>
              <a:t>94</a:t>
            </a:fld>
            <a:endParaRPr lang="en-US" altLang="en-US"/>
          </a:p>
        </p:txBody>
      </p:sp>
    </p:spTree>
    <p:extLst>
      <p:ext uri="{BB962C8B-B14F-4D97-AF65-F5344CB8AC3E}">
        <p14:creationId xmlns:p14="http://schemas.microsoft.com/office/powerpoint/2010/main" val="17232868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1143000" y="708025"/>
            <a:ext cx="4725988" cy="3544888"/>
          </a:xfrm>
          <a:ln/>
        </p:spPr>
      </p:sp>
      <p:sp>
        <p:nvSpPr>
          <p:cNvPr id="117763" name="Notes Placeholder 2"/>
          <p:cNvSpPr>
            <a:spLocks noGrp="1"/>
          </p:cNvSpPr>
          <p:nvPr>
            <p:ph type="body" idx="1"/>
          </p:nvPr>
        </p:nvSpPr>
        <p:spPr>
          <a:xfrm>
            <a:off x="935038" y="4490033"/>
            <a:ext cx="5140325" cy="42527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000000"/>
                </a:solidFill>
              </a:rPr>
              <a:t>Installer on this project might have done better to contact the design engineer and ask for a trench re-locate. This may or may not present an immediate struck by hazard, but if conditions were just a little different, what could happen: Previous weather had 3-4 days of rain, soil type is in play, and add a 15 mph wind…</a:t>
            </a:r>
          </a:p>
          <a:p>
            <a:endParaRPr lang="en-US" altLang="en-US" dirty="0">
              <a:solidFill>
                <a:srgbClr val="000000"/>
              </a:solidFill>
            </a:endParaRPr>
          </a:p>
          <a:p>
            <a:r>
              <a:rPr lang="en-US" altLang="en-US" dirty="0">
                <a:solidFill>
                  <a:srgbClr val="000000"/>
                </a:solidFill>
              </a:rPr>
              <a:t>Another consideration is, if  the potential exposure to the public in the future under different weather conditions…soaking persistent rain and wind.</a:t>
            </a:r>
          </a:p>
          <a:p>
            <a:endParaRPr lang="en-US" altLang="en-US" dirty="0">
              <a:solidFill>
                <a:srgbClr val="000000"/>
              </a:solidFill>
            </a:endParaRPr>
          </a:p>
          <a:p>
            <a:r>
              <a:rPr lang="en-US" altLang="en-US" dirty="0">
                <a:solidFill>
                  <a:srgbClr val="000000"/>
                </a:solidFill>
              </a:rPr>
              <a:t>What if the final construction site her is a community playground or soccer field?</a:t>
            </a:r>
          </a:p>
          <a:p>
            <a:endParaRPr lang="en-US" altLang="en-US" dirty="0">
              <a:solidFill>
                <a:srgbClr val="000000"/>
              </a:solidFill>
              <a:latin typeface="Arial" panose="020B0604020202020204" pitchFamily="34" charset="0"/>
            </a:endParaRPr>
          </a:p>
        </p:txBody>
      </p:sp>
      <p:sp>
        <p:nvSpPr>
          <p:cNvPr id="117764" name="Slide Number Placeholder 3"/>
          <p:cNvSpPr>
            <a:spLocks noGrp="1"/>
          </p:cNvSpPr>
          <p:nvPr>
            <p:ph type="sldNum" sz="quarter" idx="5"/>
          </p:nvPr>
        </p:nvSpPr>
        <p:spPr>
          <a:xfrm>
            <a:off x="3971927" y="8978452"/>
            <a:ext cx="3038475" cy="4728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B216A585-4C24-4139-9256-603CC553D649}" type="slidenum">
              <a:rPr lang="en-US" altLang="en-US" smtClean="0"/>
              <a:pPr/>
              <a:t>95</a:t>
            </a:fld>
            <a:endParaRPr lang="en-US" altLang="en-US"/>
          </a:p>
        </p:txBody>
      </p:sp>
    </p:spTree>
    <p:extLst>
      <p:ext uri="{BB962C8B-B14F-4D97-AF65-F5344CB8AC3E}">
        <p14:creationId xmlns:p14="http://schemas.microsoft.com/office/powerpoint/2010/main" val="32671084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 </a:t>
            </a:r>
            <a:br>
              <a:rPr lang="en-US" altLang="en-US" sz="900" dirty="0">
                <a:solidFill>
                  <a:srgbClr val="000000"/>
                </a:solidFill>
              </a:rPr>
            </a:br>
            <a:r>
              <a:rPr lang="en-US" altLang="en-US" sz="900" dirty="0">
                <a:solidFill>
                  <a:srgbClr val="000000"/>
                </a:solidFill>
              </a:rPr>
              <a:t>Focus Four Hazards in the Onsite Industry </a:t>
            </a:r>
          </a:p>
        </p:txBody>
      </p:sp>
      <p:sp>
        <p:nvSpPr>
          <p:cNvPr id="1218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3DF42E0E-9436-434E-B0FD-96D5B7716964}" type="slidenum">
              <a:rPr lang="en-US" altLang="en-US" sz="1000" smtClean="0"/>
              <a:pPr>
                <a:spcBef>
                  <a:spcPct val="0"/>
                </a:spcBef>
                <a:buFontTx/>
                <a:buNone/>
              </a:pPr>
              <a:t>96</a:t>
            </a:fld>
            <a:endParaRPr lang="en-US" altLang="en-US" sz="1000"/>
          </a:p>
        </p:txBody>
      </p:sp>
      <p:sp>
        <p:nvSpPr>
          <p:cNvPr id="121860" name="Rectangle 2"/>
          <p:cNvSpPr>
            <a:spLocks noGrp="1" noRot="1" noChangeAspect="1" noChangeArrowheads="1" noTextEdit="1"/>
          </p:cNvSpPr>
          <p:nvPr>
            <p:ph type="sldImg"/>
          </p:nvPr>
        </p:nvSpPr>
        <p:spPr>
          <a:ln/>
        </p:spPr>
      </p:sp>
      <p:sp>
        <p:nvSpPr>
          <p:cNvPr id="1218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Instructor can </a:t>
            </a:r>
            <a:r>
              <a:rPr lang="en-US" altLang="en-US" sz="1100" dirty="0" err="1"/>
              <a:t>engauge</a:t>
            </a:r>
            <a:r>
              <a:rPr lang="en-US" altLang="en-US" sz="1100" dirty="0"/>
              <a:t> participants to identify what is right and what is needed in this work area.</a:t>
            </a:r>
          </a:p>
          <a:p>
            <a:pPr eaLnBrk="1" hangingPunct="1"/>
            <a:endParaRPr lang="en-US" altLang="en-US" sz="1100" dirty="0"/>
          </a:p>
          <a:p>
            <a:pPr eaLnBrk="1" hangingPunct="1"/>
            <a:r>
              <a:rPr lang="en-US" altLang="en-US" sz="1100" dirty="0"/>
              <a:t>Level ground, decent weather, communication with operator in left hand of picture, no overhead exposures, but, operator in the excavator behind the stick man, cannot see him if he is also digging (see loaded bucket).</a:t>
            </a:r>
          </a:p>
          <a:p>
            <a:pPr eaLnBrk="1" hangingPunct="1"/>
            <a:endParaRPr lang="en-US" altLang="en-US" sz="1100" dirty="0"/>
          </a:p>
          <a:p>
            <a:pPr eaLnBrk="1" hangingPunct="1"/>
            <a:r>
              <a:rPr lang="en-US" altLang="en-US" sz="1100" dirty="0"/>
              <a:t>Situational awareness by the ground man needs to be very high.</a:t>
            </a:r>
          </a:p>
        </p:txBody>
      </p:sp>
    </p:spTree>
    <p:extLst>
      <p:ext uri="{BB962C8B-B14F-4D97-AF65-F5344CB8AC3E}">
        <p14:creationId xmlns:p14="http://schemas.microsoft.com/office/powerpoint/2010/main" val="40342440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1143000" y="708025"/>
            <a:ext cx="4725988" cy="3544888"/>
          </a:xfrm>
          <a:ln/>
        </p:spPr>
      </p:sp>
      <p:sp>
        <p:nvSpPr>
          <p:cNvPr id="115715" name="Notes Placeholder 2"/>
          <p:cNvSpPr>
            <a:spLocks noGrp="1"/>
          </p:cNvSpPr>
          <p:nvPr>
            <p:ph type="body" idx="1"/>
          </p:nvPr>
        </p:nvSpPr>
        <p:spPr>
          <a:xfrm>
            <a:off x="935038" y="4490033"/>
            <a:ext cx="5140325" cy="42527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000000"/>
                </a:solidFill>
                <a:latin typeface="Arial" panose="020B0604020202020204" pitchFamily="34" charset="0"/>
              </a:rPr>
              <a:t>Instructor can ask participants to point out good practice and at risk practice.</a:t>
            </a:r>
          </a:p>
          <a:p>
            <a:endParaRPr lang="en-US" altLang="en-US" dirty="0">
              <a:solidFill>
                <a:srgbClr val="000000"/>
              </a:solidFill>
              <a:latin typeface="Arial" panose="020B0604020202020204" pitchFamily="34" charset="0"/>
            </a:endParaRPr>
          </a:p>
          <a:p>
            <a:r>
              <a:rPr lang="en-US" altLang="en-US" dirty="0">
                <a:solidFill>
                  <a:srgbClr val="000000"/>
                </a:solidFill>
                <a:latin typeface="Arial" panose="020B0604020202020204" pitchFamily="34" charset="0"/>
              </a:rPr>
              <a:t>Good practice includes:</a:t>
            </a:r>
          </a:p>
          <a:p>
            <a:endParaRPr lang="en-US" altLang="en-US" dirty="0">
              <a:solidFill>
                <a:srgbClr val="000000"/>
              </a:solidFill>
              <a:latin typeface="Arial" panose="020B0604020202020204" pitchFamily="34" charset="0"/>
            </a:endParaRPr>
          </a:p>
          <a:p>
            <a:r>
              <a:rPr lang="en-US" altLang="en-US" dirty="0">
                <a:solidFill>
                  <a:srgbClr val="000000"/>
                </a:solidFill>
                <a:latin typeface="Arial" panose="020B0604020202020204" pitchFamily="34" charset="0"/>
              </a:rPr>
              <a:t>No one inside of the tank excavation</a:t>
            </a:r>
          </a:p>
          <a:p>
            <a:endParaRPr lang="en-US" altLang="en-US" dirty="0">
              <a:solidFill>
                <a:srgbClr val="000000"/>
              </a:solidFill>
              <a:latin typeface="Arial" panose="020B0604020202020204" pitchFamily="34" charset="0"/>
            </a:endParaRPr>
          </a:p>
          <a:p>
            <a:r>
              <a:rPr lang="en-US" altLang="en-US" dirty="0">
                <a:solidFill>
                  <a:srgbClr val="000000"/>
                </a:solidFill>
                <a:latin typeface="Arial" panose="020B0604020202020204" pitchFamily="34" charset="0"/>
              </a:rPr>
              <a:t>Hazards include:</a:t>
            </a:r>
          </a:p>
          <a:p>
            <a:endParaRPr lang="en-US" altLang="en-US" dirty="0">
              <a:solidFill>
                <a:srgbClr val="000000"/>
              </a:solidFill>
              <a:latin typeface="Arial" panose="020B0604020202020204" pitchFamily="34" charset="0"/>
            </a:endParaRPr>
          </a:p>
          <a:p>
            <a:r>
              <a:rPr lang="en-US" altLang="en-US" dirty="0">
                <a:solidFill>
                  <a:srgbClr val="000000"/>
                </a:solidFill>
                <a:latin typeface="Arial" panose="020B0604020202020204" pitchFamily="34" charset="0"/>
              </a:rPr>
              <a:t>Delivery truck very close to excavation – what is done different under different soils conditions, saturating rain, etc.</a:t>
            </a:r>
          </a:p>
          <a:p>
            <a:endParaRPr lang="en-US" altLang="en-US" dirty="0">
              <a:solidFill>
                <a:srgbClr val="000000"/>
              </a:solidFill>
              <a:latin typeface="Arial" panose="020B0604020202020204" pitchFamily="34" charset="0"/>
            </a:endParaRPr>
          </a:p>
          <a:p>
            <a:r>
              <a:rPr lang="en-US" altLang="en-US" dirty="0">
                <a:solidFill>
                  <a:srgbClr val="000000"/>
                </a:solidFill>
                <a:latin typeface="Arial" panose="020B0604020202020204" pitchFamily="34" charset="0"/>
              </a:rPr>
              <a:t>Importantly, the tank service company has a requirement to register and inspect its lifting cables on an appropriate frequency. </a:t>
            </a:r>
          </a:p>
          <a:p>
            <a:endParaRPr lang="en-US" altLang="en-US" dirty="0">
              <a:solidFill>
                <a:srgbClr val="000000"/>
              </a:solidFill>
              <a:latin typeface="Arial" panose="020B0604020202020204" pitchFamily="34" charset="0"/>
            </a:endParaRPr>
          </a:p>
          <a:p>
            <a:r>
              <a:rPr lang="en-US" altLang="en-US" dirty="0">
                <a:solidFill>
                  <a:srgbClr val="000000"/>
                </a:solidFill>
                <a:latin typeface="Arial" panose="020B0604020202020204" pitchFamily="34" charset="0"/>
              </a:rPr>
              <a:t>Do we think this is commonly done in industry?</a:t>
            </a:r>
          </a:p>
        </p:txBody>
      </p:sp>
      <p:sp>
        <p:nvSpPr>
          <p:cNvPr id="115716" name="Slide Number Placeholder 3"/>
          <p:cNvSpPr>
            <a:spLocks noGrp="1"/>
          </p:cNvSpPr>
          <p:nvPr>
            <p:ph type="sldNum" sz="quarter" idx="5"/>
          </p:nvPr>
        </p:nvSpPr>
        <p:spPr>
          <a:xfrm>
            <a:off x="3971927" y="8978452"/>
            <a:ext cx="3038475" cy="4728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603043-FBC8-4382-B67D-C39947C6E1B6}" type="slidenum">
              <a:rPr lang="en-US" altLang="en-US" smtClean="0"/>
              <a:pPr/>
              <a:t>97</a:t>
            </a:fld>
            <a:endParaRPr lang="en-US" altLang="en-US"/>
          </a:p>
        </p:txBody>
      </p:sp>
    </p:spTree>
    <p:extLst>
      <p:ext uri="{BB962C8B-B14F-4D97-AF65-F5344CB8AC3E}">
        <p14:creationId xmlns:p14="http://schemas.microsoft.com/office/powerpoint/2010/main" val="14840633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807F3BB-2C9F-4742-800A-84BAD0C144E0}" type="slidenum">
              <a:rPr lang="en-US" altLang="en-US" sz="1000" smtClean="0"/>
              <a:pPr>
                <a:spcBef>
                  <a:spcPct val="0"/>
                </a:spcBef>
                <a:buFontTx/>
                <a:buNone/>
              </a:pPr>
              <a:t>98</a:t>
            </a:fld>
            <a:endParaRPr lang="en-US" altLang="en-US" sz="1000"/>
          </a:p>
        </p:txBody>
      </p:sp>
      <p:sp>
        <p:nvSpPr>
          <p:cNvPr id="68612" name="Rectangle 2"/>
          <p:cNvSpPr>
            <a:spLocks noGrp="1" noRot="1" noChangeAspect="1" noChangeArrowheads="1" noTextEdit="1"/>
          </p:cNvSpPr>
          <p:nvPr>
            <p:ph type="sldImg"/>
          </p:nvPr>
        </p:nvSpPr>
        <p:spPr>
          <a:xfrm>
            <a:off x="1017588" y="639763"/>
            <a:ext cx="4876800" cy="3659187"/>
          </a:xfrm>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latin typeface="Arial" panose="020B0604020202020204" pitchFamily="34" charset="0"/>
              </a:rPr>
              <a:t>From Oregon OSH</a:t>
            </a:r>
            <a:r>
              <a:rPr lang="en-US" altLang="en-US" sz="1100" baseline="0" dirty="0">
                <a:latin typeface="Arial" panose="020B0604020202020204" pitchFamily="34" charset="0"/>
              </a:rPr>
              <a:t> 2014 report: http://www.orosha.org/standards/fatals/pdf/descriptions/acc_fatal_cal-yr14.pdf</a:t>
            </a:r>
            <a:endParaRPr lang="en-US" altLang="en-US" sz="1100" dirty="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dirty="0">
                <a:solidFill>
                  <a:srgbClr val="000000"/>
                </a:solidFill>
              </a:rPr>
              <a:t>Susan Harwood Training Grant Program (2015)</a:t>
            </a:r>
            <a:br>
              <a:rPr lang="en-US" altLang="en-US" sz="900" dirty="0">
                <a:solidFill>
                  <a:srgbClr val="000000"/>
                </a:solidFill>
              </a:rPr>
            </a:br>
            <a:r>
              <a:rPr lang="en-US" altLang="en-US" sz="900" dirty="0">
                <a:solidFill>
                  <a:srgbClr val="000000"/>
                </a:solidFill>
              </a:rPr>
              <a:t>Focus Four Hazards in the Onsite  Industry </a:t>
            </a:r>
          </a:p>
        </p:txBody>
      </p:sp>
    </p:spTree>
    <p:extLst>
      <p:ext uri="{BB962C8B-B14F-4D97-AF65-F5344CB8AC3E}">
        <p14:creationId xmlns:p14="http://schemas.microsoft.com/office/powerpoint/2010/main" val="4540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4815059-ED1A-4327-BF99-C215F5F5C310}" type="datetimeFigureOut">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2123416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815059-ED1A-4327-BF99-C215F5F5C310}" type="datetimeFigureOut">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3017080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815059-ED1A-4327-BF99-C215F5F5C310}" type="datetimeFigureOut">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2731635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815059-ED1A-4327-BF99-C215F5F5C310}" type="datetimeFigureOut">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92089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815059-ED1A-4327-BF99-C215F5F5C310}" type="datetimeFigureOut">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1475770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815059-ED1A-4327-BF99-C215F5F5C310}" type="datetimeFigureOut">
              <a:rPr lang="en-US" smtClean="0"/>
              <a:t>6/27/2018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2761234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815059-ED1A-4327-BF99-C215F5F5C310}" type="datetimeFigureOut">
              <a:rPr lang="en-US" smtClean="0"/>
              <a:t>6/27/2018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3238253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815059-ED1A-4327-BF99-C215F5F5C310}" type="datetimeFigureOut">
              <a:rPr lang="en-US" smtClean="0"/>
              <a:t>6/27/2018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219132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815059-ED1A-4327-BF99-C215F5F5C310}" type="datetimeFigureOut">
              <a:rPr lang="en-US" smtClean="0"/>
              <a:t>6/27/2018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405983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4815059-ED1A-4327-BF99-C215F5F5C310}" type="datetimeFigureOut">
              <a:rPr lang="en-US" smtClean="0"/>
              <a:t>6/27/2018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28220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4815059-ED1A-4327-BF99-C215F5F5C310}" type="datetimeFigureOut">
              <a:rPr lang="en-US" smtClean="0"/>
              <a:t>6/27/2018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301054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4815059-ED1A-4327-BF99-C215F5F5C310}" type="datetimeFigureOut">
              <a:rPr lang="en-US" smtClean="0"/>
              <a:t>6/27/2018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5D69023-A09E-4591-B502-6E1515A7B2B8}" type="slidenum">
              <a:rPr lang="en-US" smtClean="0"/>
              <a:t>‹#›</a:t>
            </a:fld>
            <a:endParaRPr lang="en-US"/>
          </a:p>
        </p:txBody>
      </p:sp>
    </p:spTree>
    <p:extLst>
      <p:ext uri="{BB962C8B-B14F-4D97-AF65-F5344CB8AC3E}">
        <p14:creationId xmlns:p14="http://schemas.microsoft.com/office/powerpoint/2010/main" val="9283995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osha.gov/law-regs.html"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www.osha.gov/html/RAmap.html" TargetMode="External"/><Relationship Id="rId4" Type="http://schemas.openxmlformats.org/officeDocument/2006/relationships/hyperlink" Target="https://www.osha.gov/Publications/poster.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osha.gov/recordkeeping/RKforms.html"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www.osha.gov/recordkeeping/index.html"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osha.gov/pls/oshaweb/owalink.query_links?src_doc_type=STANDARDS&amp;src_unique_file=1910_0215&amp;src_anchor_name=1910.215(a)(4)"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osha.gov/pls/oshaweb/owalink.query_links?src_doc_type=STANDARDS&amp;src_unique_file=1910_0215&amp;src_anchor_name=1910.215(a)(4)"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osha.gov/law-regs.html"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9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9954" y="2187388"/>
            <a:ext cx="8458200" cy="3785652"/>
          </a:xfrm>
          <a:prstGeom prst="rect">
            <a:avLst/>
          </a:prstGeom>
          <a:noFill/>
        </p:spPr>
        <p:txBody>
          <a:bodyPr wrap="square" rtlCol="0">
            <a:spAutoFit/>
          </a:bodyPr>
          <a:lstStyle/>
          <a:p>
            <a:r>
              <a:rPr lang="en-US" sz="4800" dirty="0"/>
              <a:t>Activities for Training Events:</a:t>
            </a:r>
          </a:p>
          <a:p>
            <a:pPr marL="1371600" lvl="1" indent="-914400">
              <a:buFont typeface="+mj-lt"/>
              <a:buAutoNum type="arabicPeriod"/>
            </a:pPr>
            <a:r>
              <a:rPr lang="en-US" sz="3200" dirty="0"/>
              <a:t>Pre/Post Quiz - Review</a:t>
            </a:r>
          </a:p>
          <a:p>
            <a:pPr marL="1371600" lvl="1" indent="-914400">
              <a:buFont typeface="+mj-lt"/>
              <a:buAutoNum type="arabicPeriod"/>
            </a:pPr>
            <a:r>
              <a:rPr lang="en-US" sz="3200" dirty="0"/>
              <a:t>Small Group “Real Life Examples” and Discussion</a:t>
            </a:r>
          </a:p>
          <a:p>
            <a:pPr marL="1371600" lvl="1" indent="-914400">
              <a:buFont typeface="+mj-lt"/>
              <a:buAutoNum type="arabicPeriod"/>
            </a:pPr>
            <a:r>
              <a:rPr lang="en-US" sz="3200" dirty="0"/>
              <a:t>Created Scenario’s Root Cause Analysis Small Group Workshops</a:t>
            </a:r>
          </a:p>
          <a:p>
            <a:pPr marL="1371600" lvl="1" indent="-914400">
              <a:buFont typeface="+mj-lt"/>
              <a:buAutoNum type="arabicPeriod"/>
            </a:pPr>
            <a:r>
              <a:rPr lang="en-US" sz="3200" dirty="0"/>
              <a:t>Post course Evaluation</a:t>
            </a:r>
          </a:p>
        </p:txBody>
      </p:sp>
      <p:sp>
        <p:nvSpPr>
          <p:cNvPr id="5" name="Title 4"/>
          <p:cNvSpPr>
            <a:spLocks noGrp="1"/>
          </p:cNvSpPr>
          <p:nvPr>
            <p:ph type="title"/>
          </p:nvPr>
        </p:nvSpPr>
        <p:spPr>
          <a:xfrm>
            <a:off x="0" y="1"/>
            <a:ext cx="7886700" cy="1028700"/>
          </a:xfrm>
        </p:spPr>
        <p:txBody>
          <a:bodyPr/>
          <a:lstStyle/>
          <a:p>
            <a:pPr lvl="0" defTabSz="914400">
              <a:lnSpc>
                <a:spcPct val="100000"/>
              </a:lnSpc>
              <a:spcBef>
                <a:spcPts val="0"/>
              </a:spcBef>
            </a:pPr>
            <a:r>
              <a:rPr lang="en-US" sz="3600" dirty="0">
                <a:solidFill>
                  <a:prstClr val="white"/>
                </a:solidFill>
                <a:latin typeface="Calibri" panose="020F0502020204030204"/>
                <a:ea typeface="+mn-ea"/>
                <a:cs typeface="+mn-cs"/>
              </a:rPr>
              <a:t>Thinking Outside of the </a:t>
            </a:r>
            <a:r>
              <a:rPr lang="en-US" sz="3600" dirty="0" smtClean="0">
                <a:solidFill>
                  <a:prstClr val="white"/>
                </a:solidFill>
                <a:latin typeface="Calibri" panose="020F0502020204030204"/>
                <a:ea typeface="+mn-ea"/>
                <a:cs typeface="+mn-cs"/>
              </a:rPr>
              <a:t>Box</a:t>
            </a:r>
            <a:endParaRPr lang="en-US" dirty="0"/>
          </a:p>
        </p:txBody>
      </p:sp>
    </p:spTree>
    <p:extLst>
      <p:ext uri="{BB962C8B-B14F-4D97-AF65-F5344CB8AC3E}">
        <p14:creationId xmlns:p14="http://schemas.microsoft.com/office/powerpoint/2010/main" val="27698670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313899"/>
            <a:ext cx="8458200" cy="1066800"/>
          </a:xfrm>
        </p:spPr>
        <p:txBody>
          <a:bodyPr rtlCol="0">
            <a:noAutofit/>
          </a:bodyPr>
          <a:lstStyle/>
          <a:p>
            <a:pPr eaLnBrk="1" fontAlgn="auto" hangingPunct="1">
              <a:spcAft>
                <a:spcPts val="0"/>
              </a:spcAft>
              <a:defRPr/>
            </a:pPr>
            <a:r>
              <a:rPr lang="en-US" sz="3600" dirty="0">
                <a:solidFill>
                  <a:schemeClr val="bg1"/>
                </a:solidFill>
                <a:latin typeface="+mn-lt"/>
              </a:rPr>
              <a:t>Employer Responsibilities </a:t>
            </a:r>
            <a:r>
              <a:rPr lang="en-US" sz="3600" dirty="0" smtClean="0">
                <a:solidFill>
                  <a:schemeClr val="bg1"/>
                </a:solidFill>
                <a:latin typeface="+mn-lt"/>
              </a:rPr>
              <a:t>– Summary </a:t>
            </a:r>
            <a:r>
              <a:rPr lang="en-US" sz="3600" dirty="0">
                <a:solidFill>
                  <a:schemeClr val="bg1"/>
                </a:solidFill>
                <a:latin typeface="+mn-lt"/>
              </a:rPr>
              <a:t/>
            </a:r>
            <a:br>
              <a:rPr lang="en-US" sz="3600" dirty="0">
                <a:solidFill>
                  <a:schemeClr val="bg1"/>
                </a:solidFill>
                <a:latin typeface="+mn-lt"/>
              </a:rPr>
            </a:br>
            <a:endParaRPr lang="en-US" sz="3600" dirty="0">
              <a:solidFill>
                <a:schemeClr val="bg1"/>
              </a:solidFill>
              <a:effectLst>
                <a:outerShdw blurRad="38100" dist="38100" dir="2700000" algn="tl">
                  <a:srgbClr val="C0C0C0"/>
                </a:outerShdw>
              </a:effectLst>
              <a:latin typeface="+mn-lt"/>
            </a:endParaRPr>
          </a:p>
        </p:txBody>
      </p:sp>
      <p:sp>
        <p:nvSpPr>
          <p:cNvPr id="86019" name="Rectangle 2"/>
          <p:cNvSpPr>
            <a:spLocks noChangeArrowheads="1"/>
          </p:cNvSpPr>
          <p:nvPr/>
        </p:nvSpPr>
        <p:spPr bwMode="auto">
          <a:xfrm>
            <a:off x="346242" y="1925712"/>
            <a:ext cx="8690667"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buFont typeface="Arial" panose="020B0604020202020204" pitchFamily="34" charset="0"/>
              <a:buChar char="•"/>
            </a:pPr>
            <a:r>
              <a:rPr lang="en-US" sz="2800" dirty="0">
                <a:latin typeface="+mn-lt"/>
              </a:rPr>
              <a:t>Employers must provide safety training in a language and vocabulary workers can understand. </a:t>
            </a:r>
          </a:p>
          <a:p>
            <a:endParaRPr lang="en-US" sz="1000" dirty="0">
              <a:latin typeface="+mn-lt"/>
            </a:endParaRPr>
          </a:p>
          <a:p>
            <a:pPr marL="285750" indent="-285750">
              <a:buFont typeface="Arial" panose="020B0604020202020204" pitchFamily="34" charset="0"/>
              <a:buChar char="•"/>
            </a:pPr>
            <a:r>
              <a:rPr lang="en-US" sz="2800" dirty="0">
                <a:latin typeface="+mn-lt"/>
              </a:rPr>
              <a:t>Employers with hazardous chemicals in the workplace must develop and implement a written hazard communication program and train employees on the hazards they are exposed to and proper precautions (and a copy of safety data sheets must be readily available). </a:t>
            </a:r>
            <a:endParaRPr lang="en-US" sz="2800" dirty="0" smtClean="0">
              <a:latin typeface="+mn-lt"/>
            </a:endParaRPr>
          </a:p>
          <a:p>
            <a:pPr marL="285750" indent="-285750">
              <a:buFont typeface="Arial" panose="020B0604020202020204" pitchFamily="34" charset="0"/>
              <a:buChar char="•"/>
            </a:pPr>
            <a:endParaRPr lang="en-US" sz="1000" dirty="0">
              <a:latin typeface="+mn-lt"/>
            </a:endParaRPr>
          </a:p>
          <a:p>
            <a:pPr marL="285750" lvl="0" indent="-285750">
              <a:buFont typeface="Arial" panose="020B0604020202020204" pitchFamily="34" charset="0"/>
              <a:buChar char="•"/>
            </a:pPr>
            <a:r>
              <a:rPr lang="en-US" sz="2800" dirty="0">
                <a:solidFill>
                  <a:prstClr val="black"/>
                </a:solidFill>
                <a:latin typeface="Calibri" panose="020F0502020204030204"/>
              </a:rPr>
              <a:t>Use color codes, posters, labels or signs to warn employees of potential hazards. </a:t>
            </a:r>
            <a:endParaRPr lang="en-US" altLang="en-US" sz="3200" dirty="0"/>
          </a:p>
        </p:txBody>
      </p:sp>
    </p:spTree>
    <p:extLst>
      <p:ext uri="{BB962C8B-B14F-4D97-AF65-F5344CB8AC3E}">
        <p14:creationId xmlns:p14="http://schemas.microsoft.com/office/powerpoint/2010/main" val="2923342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286603"/>
            <a:ext cx="8458200" cy="1066800"/>
          </a:xfrm>
        </p:spPr>
        <p:txBody>
          <a:bodyPr rtlCol="0">
            <a:noAutofit/>
          </a:bodyPr>
          <a:lstStyle/>
          <a:p>
            <a:pPr eaLnBrk="1" fontAlgn="auto" hangingPunct="1">
              <a:spcAft>
                <a:spcPts val="0"/>
              </a:spcAft>
              <a:defRPr/>
            </a:pPr>
            <a:r>
              <a:rPr lang="en-US" sz="3600" dirty="0">
                <a:solidFill>
                  <a:schemeClr val="bg1"/>
                </a:solidFill>
                <a:latin typeface="+mn-lt"/>
              </a:rPr>
              <a:t>Employer Responsibilities </a:t>
            </a:r>
            <a:r>
              <a:rPr lang="en-US" sz="3600" dirty="0" smtClean="0">
                <a:solidFill>
                  <a:schemeClr val="bg1"/>
                </a:solidFill>
                <a:latin typeface="+mn-lt"/>
              </a:rPr>
              <a:t>– Summary</a:t>
            </a:r>
            <a:br>
              <a:rPr lang="en-US" sz="3600" dirty="0" smtClean="0">
                <a:solidFill>
                  <a:schemeClr val="bg1"/>
                </a:solidFill>
                <a:latin typeface="+mn-lt"/>
              </a:rPr>
            </a:br>
            <a:r>
              <a:rPr lang="en-US" sz="3600" dirty="0">
                <a:solidFill>
                  <a:schemeClr val="bg1"/>
                </a:solidFill>
                <a:latin typeface="+mn-lt"/>
              </a:rPr>
              <a:t> </a:t>
            </a:r>
            <a:br>
              <a:rPr lang="en-US" sz="3600" dirty="0">
                <a:solidFill>
                  <a:schemeClr val="bg1"/>
                </a:solidFill>
                <a:latin typeface="+mn-lt"/>
              </a:rPr>
            </a:br>
            <a:endParaRPr lang="en-US" sz="3600" dirty="0">
              <a:solidFill>
                <a:schemeClr val="bg1"/>
              </a:solidFill>
              <a:effectLst>
                <a:outerShdw blurRad="38100" dist="38100" dir="2700000" algn="tl">
                  <a:srgbClr val="C0C0C0"/>
                </a:outerShdw>
              </a:effectLst>
              <a:latin typeface="+mn-lt"/>
            </a:endParaRPr>
          </a:p>
        </p:txBody>
      </p:sp>
      <p:sp>
        <p:nvSpPr>
          <p:cNvPr id="86019" name="Rectangle 2"/>
          <p:cNvSpPr>
            <a:spLocks noChangeArrowheads="1"/>
          </p:cNvSpPr>
          <p:nvPr/>
        </p:nvSpPr>
        <p:spPr bwMode="auto">
          <a:xfrm>
            <a:off x="222674" y="2049105"/>
            <a:ext cx="8773045"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buFont typeface="Arial" panose="020B0604020202020204" pitchFamily="34" charset="0"/>
              <a:buChar char="•"/>
            </a:pPr>
            <a:r>
              <a:rPr lang="en-US" sz="2800" dirty="0">
                <a:latin typeface="+mn-lt"/>
              </a:rPr>
              <a:t>Provide medical examinations and training when required by </a:t>
            </a:r>
            <a:r>
              <a:rPr lang="en-US" sz="2800" dirty="0">
                <a:latin typeface="+mn-lt"/>
                <a:hlinkClick r:id="rId3" tooltip="OSHA standards"/>
              </a:rPr>
              <a:t>OSHA standards</a:t>
            </a:r>
            <a:r>
              <a:rPr lang="en-US" sz="2800" dirty="0">
                <a:latin typeface="+mn-lt"/>
              </a:rPr>
              <a:t>. </a:t>
            </a:r>
          </a:p>
          <a:p>
            <a:endParaRPr lang="en-US" sz="1000" dirty="0">
              <a:latin typeface="+mn-lt"/>
            </a:endParaRPr>
          </a:p>
          <a:p>
            <a:pPr marL="285750" indent="-285750">
              <a:buFont typeface="Arial" panose="020B0604020202020204" pitchFamily="34" charset="0"/>
              <a:buChar char="•"/>
            </a:pPr>
            <a:r>
              <a:rPr lang="en-US" sz="2800" dirty="0">
                <a:latin typeface="+mn-lt"/>
              </a:rPr>
              <a:t>Post, at a prominent location within the workplace, the </a:t>
            </a:r>
            <a:r>
              <a:rPr lang="en-US" sz="2800" dirty="0">
                <a:latin typeface="+mn-lt"/>
                <a:hlinkClick r:id="rId4" tooltip="OSHA poster"/>
              </a:rPr>
              <a:t>OSHA poster</a:t>
            </a:r>
            <a:r>
              <a:rPr lang="en-US" sz="2800" dirty="0">
                <a:latin typeface="+mn-lt"/>
              </a:rPr>
              <a:t> (or the state-plan equivalent) informing employees of their rights and responsibilities</a:t>
            </a:r>
            <a:r>
              <a:rPr lang="en-US" sz="2800" dirty="0" smtClean="0">
                <a:latin typeface="+mn-lt"/>
              </a:rPr>
              <a:t>.</a:t>
            </a:r>
          </a:p>
          <a:p>
            <a:pPr marL="457200" lvl="1" indent="0"/>
            <a:endParaRPr lang="en-US" altLang="en-US" sz="1000" dirty="0">
              <a:latin typeface="+mn-lt"/>
            </a:endParaRPr>
          </a:p>
          <a:p>
            <a:pPr marL="342900" lvl="0" indent="-342900">
              <a:buFont typeface="Arial" panose="020B0604020202020204" pitchFamily="34" charset="0"/>
              <a:buChar char="•"/>
            </a:pPr>
            <a:r>
              <a:rPr lang="en-US" sz="2800" dirty="0">
                <a:solidFill>
                  <a:prstClr val="black"/>
                </a:solidFill>
                <a:latin typeface="Calibri" panose="020F0502020204030204"/>
              </a:rPr>
              <a:t>Report to the nearest </a:t>
            </a:r>
            <a:r>
              <a:rPr lang="en-US" sz="2800" dirty="0">
                <a:solidFill>
                  <a:prstClr val="black"/>
                </a:solidFill>
                <a:latin typeface="Calibri" panose="020F0502020204030204"/>
                <a:hlinkClick r:id="rId5" tooltip="OSHA Office"/>
              </a:rPr>
              <a:t>OSHA office</a:t>
            </a:r>
            <a:r>
              <a:rPr lang="en-US" sz="2800" dirty="0">
                <a:solidFill>
                  <a:prstClr val="black"/>
                </a:solidFill>
                <a:latin typeface="Calibri" panose="020F0502020204030204"/>
              </a:rPr>
              <a:t> all work-related fatalities within 8 hours, and all work-related inpatient hospitalizations, all amputations and all losses of an eye within 24 hours. </a:t>
            </a:r>
          </a:p>
          <a:p>
            <a:pPr marL="457200" lvl="1" indent="0"/>
            <a:endParaRPr lang="en-US" altLang="en-US" sz="1000" dirty="0"/>
          </a:p>
        </p:txBody>
      </p:sp>
    </p:spTree>
    <p:extLst>
      <p:ext uri="{BB962C8B-B14F-4D97-AF65-F5344CB8AC3E}">
        <p14:creationId xmlns:p14="http://schemas.microsoft.com/office/powerpoint/2010/main" val="4222584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272956"/>
            <a:ext cx="8458200" cy="1066800"/>
          </a:xfrm>
        </p:spPr>
        <p:txBody>
          <a:bodyPr rtlCol="0">
            <a:noAutofit/>
          </a:bodyPr>
          <a:lstStyle/>
          <a:p>
            <a:pPr eaLnBrk="1" fontAlgn="auto" hangingPunct="1">
              <a:spcAft>
                <a:spcPts val="0"/>
              </a:spcAft>
              <a:defRPr/>
            </a:pPr>
            <a:r>
              <a:rPr lang="en-US" sz="3600" dirty="0">
                <a:solidFill>
                  <a:schemeClr val="bg1"/>
                </a:solidFill>
                <a:latin typeface="+mn-lt"/>
              </a:rPr>
              <a:t>Employer Responsibilities </a:t>
            </a:r>
            <a:r>
              <a:rPr lang="en-US" sz="3600" dirty="0" smtClean="0">
                <a:solidFill>
                  <a:schemeClr val="bg1"/>
                </a:solidFill>
                <a:latin typeface="+mn-lt"/>
              </a:rPr>
              <a:t>– Summary</a:t>
            </a:r>
            <a:br>
              <a:rPr lang="en-US" sz="3600" dirty="0" smtClean="0">
                <a:solidFill>
                  <a:schemeClr val="bg1"/>
                </a:solidFill>
                <a:latin typeface="+mn-lt"/>
              </a:rPr>
            </a:br>
            <a:r>
              <a:rPr lang="en-US" sz="3600" dirty="0">
                <a:solidFill>
                  <a:schemeClr val="bg1"/>
                </a:solidFill>
              </a:rPr>
              <a:t/>
            </a:r>
            <a:br>
              <a:rPr lang="en-US" sz="3600" dirty="0">
                <a:solidFill>
                  <a:schemeClr val="bg1"/>
                </a:solidFill>
              </a:rPr>
            </a:br>
            <a:endParaRPr lang="en-US" sz="3600" dirty="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298659" y="2109048"/>
            <a:ext cx="8773045"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endParaRPr lang="en-US" sz="1000" dirty="0">
              <a:latin typeface="+mn-lt"/>
            </a:endParaRPr>
          </a:p>
          <a:p>
            <a:pPr marL="342900" indent="-342900">
              <a:buFont typeface="Arial" panose="020B0604020202020204" pitchFamily="34" charset="0"/>
              <a:buChar char="•"/>
            </a:pPr>
            <a:r>
              <a:rPr lang="en-US" sz="2800" dirty="0">
                <a:latin typeface="+mn-lt"/>
              </a:rPr>
              <a:t>Provide employees, former employees and their representatives access to the Log of Work-Related Injuries and Illnesses (</a:t>
            </a:r>
            <a:r>
              <a:rPr lang="en-US" sz="2800" dirty="0">
                <a:latin typeface="+mn-lt"/>
                <a:hlinkClick r:id="rId3" tooltip="OSHA Form 300"/>
              </a:rPr>
              <a:t>OSHA Form 300</a:t>
            </a:r>
            <a:r>
              <a:rPr lang="en-US" sz="2800" dirty="0">
                <a:latin typeface="+mn-lt"/>
              </a:rPr>
              <a:t>). </a:t>
            </a:r>
            <a:endParaRPr lang="en-US" sz="2800" dirty="0" smtClean="0">
              <a:latin typeface="+mn-lt"/>
            </a:endParaRPr>
          </a:p>
          <a:p>
            <a:pPr marL="342900" indent="-342900">
              <a:buFont typeface="Arial" panose="020B0604020202020204" pitchFamily="34" charset="0"/>
              <a:buChar char="•"/>
            </a:pPr>
            <a:endParaRPr lang="en-US" altLang="en-US" sz="1000" dirty="0">
              <a:latin typeface="+mn-lt"/>
            </a:endParaRPr>
          </a:p>
          <a:p>
            <a:pPr marL="342900" lvl="0" indent="-342900">
              <a:buFont typeface="Arial" panose="020B0604020202020204" pitchFamily="34" charset="0"/>
              <a:buChar char="•"/>
            </a:pPr>
            <a:r>
              <a:rPr lang="en-US" sz="2800" dirty="0">
                <a:solidFill>
                  <a:prstClr val="black"/>
                </a:solidFill>
                <a:latin typeface="Calibri" panose="020F0502020204030204"/>
                <a:hlinkClick r:id="rId4" tooltip="Keep records of work-related injuries and illnesses"/>
              </a:rPr>
              <a:t>Keep records</a:t>
            </a:r>
            <a:r>
              <a:rPr lang="en-US" sz="2800" dirty="0">
                <a:solidFill>
                  <a:prstClr val="black"/>
                </a:solidFill>
                <a:latin typeface="Calibri" panose="020F0502020204030204"/>
              </a:rPr>
              <a:t> of work-related injuries and illnesses. </a:t>
            </a:r>
          </a:p>
          <a:p>
            <a:pPr marL="342900" lvl="0" indent="-342900">
              <a:buFont typeface="Arial" panose="020B0604020202020204" pitchFamily="34" charset="0"/>
              <a:buChar char="•"/>
            </a:pPr>
            <a:endParaRPr lang="en-US" sz="1000" dirty="0">
              <a:solidFill>
                <a:prstClr val="black"/>
              </a:solidFill>
              <a:latin typeface="Calibri" panose="020F0502020204030204"/>
            </a:endParaRPr>
          </a:p>
          <a:p>
            <a:pPr marL="457200" lvl="1" indent="0"/>
            <a:r>
              <a:rPr lang="en-US" sz="2000" dirty="0">
                <a:solidFill>
                  <a:prstClr val="black"/>
                </a:solidFill>
                <a:latin typeface="Calibri" panose="020F0502020204030204"/>
              </a:rPr>
              <a:t>Note: Employers with 10 or fewer employees and employers in certain low-hazard industries are exempt from this requirement. </a:t>
            </a:r>
          </a:p>
          <a:p>
            <a:pPr marL="342900" indent="-342900">
              <a:buFont typeface="Arial" panose="020B0604020202020204" pitchFamily="34" charset="0"/>
              <a:buChar char="•"/>
            </a:pPr>
            <a:endParaRPr lang="en-US" altLang="en-US" sz="2800" dirty="0">
              <a:latin typeface="+mn-lt"/>
            </a:endParaRPr>
          </a:p>
        </p:txBody>
      </p:sp>
    </p:spTree>
    <p:extLst>
      <p:ext uri="{BB962C8B-B14F-4D97-AF65-F5344CB8AC3E}">
        <p14:creationId xmlns:p14="http://schemas.microsoft.com/office/powerpoint/2010/main" val="2581485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327546"/>
            <a:ext cx="8458200" cy="735135"/>
          </a:xfrm>
        </p:spPr>
        <p:txBody>
          <a:bodyPr rtlCol="0">
            <a:noAutofit/>
          </a:bodyPr>
          <a:lstStyle/>
          <a:p>
            <a:pPr>
              <a:defRPr/>
            </a:pPr>
            <a:r>
              <a:rPr lang="en-US" sz="3600" dirty="0">
                <a:solidFill>
                  <a:schemeClr val="bg1"/>
                </a:solidFill>
              </a:rPr>
              <a:t>If you are a worker, you have the right to:</a:t>
            </a:r>
            <a:endParaRPr lang="en-US" sz="3600" dirty="0">
              <a:solidFill>
                <a:schemeClr val="bg1"/>
              </a:solidFill>
              <a:effectLst>
                <a:outerShdw blurRad="38100" dist="38100" dir="2700000" algn="tl">
                  <a:srgbClr val="C0C0C0"/>
                </a:outerShdw>
              </a:effectLst>
              <a:latin typeface="+mn-lt"/>
            </a:endParaRPr>
          </a:p>
        </p:txBody>
      </p:sp>
      <p:sp>
        <p:nvSpPr>
          <p:cNvPr id="86019" name="Rectangle 2"/>
          <p:cNvSpPr>
            <a:spLocks noChangeArrowheads="1"/>
          </p:cNvSpPr>
          <p:nvPr/>
        </p:nvSpPr>
        <p:spPr bwMode="auto">
          <a:xfrm>
            <a:off x="0" y="1960006"/>
            <a:ext cx="9144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n-US" sz="2800" dirty="0" smtClean="0">
                <a:latin typeface="+mn-lt"/>
              </a:rPr>
              <a:t>Request </a:t>
            </a:r>
            <a:r>
              <a:rPr lang="en-US" sz="2800" dirty="0">
                <a:latin typeface="+mn-lt"/>
              </a:rPr>
              <a:t>an OSHA inspection for workplace hazards, violations of OSHA standards, or violations of the OSH </a:t>
            </a:r>
            <a:r>
              <a:rPr lang="en-US" sz="2800" dirty="0" smtClean="0">
                <a:latin typeface="+mn-lt"/>
              </a:rPr>
              <a:t>Act;</a:t>
            </a:r>
            <a:endParaRPr lang="en-US" sz="2800" dirty="0">
              <a:latin typeface="+mn-lt"/>
            </a:endParaRPr>
          </a:p>
          <a:p>
            <a:endParaRPr lang="en-US" sz="1000" dirty="0">
              <a:latin typeface="+mn-lt"/>
            </a:endParaRPr>
          </a:p>
          <a:p>
            <a:pPr marL="342900" indent="-342900">
              <a:buFont typeface="Arial" panose="020B0604020202020204" pitchFamily="34" charset="0"/>
              <a:buChar char="•"/>
            </a:pPr>
            <a:r>
              <a:rPr lang="en-US" sz="2800" dirty="0">
                <a:latin typeface="+mn-lt"/>
              </a:rPr>
              <a:t>Have an authorized employee representative accompany the OSHA compliance officer on the workplace inspection; </a:t>
            </a:r>
          </a:p>
          <a:p>
            <a:endParaRPr lang="en-US" sz="1000" dirty="0">
              <a:latin typeface="+mn-lt"/>
            </a:endParaRPr>
          </a:p>
          <a:p>
            <a:pPr marL="342900" indent="-342900">
              <a:buFont typeface="Arial" panose="020B0604020202020204" pitchFamily="34" charset="0"/>
              <a:buChar char="•"/>
            </a:pPr>
            <a:r>
              <a:rPr lang="en-US" sz="2800" dirty="0">
                <a:latin typeface="+mn-lt"/>
              </a:rPr>
              <a:t>Meet informally with the OSHA compliance officer (in private, if preferred); </a:t>
            </a:r>
            <a:endParaRPr lang="en-US" sz="2800" dirty="0" smtClean="0">
              <a:latin typeface="+mn-lt"/>
            </a:endParaRPr>
          </a:p>
          <a:p>
            <a:pPr marL="342900" indent="-342900">
              <a:buFont typeface="Arial" panose="020B0604020202020204" pitchFamily="34" charset="0"/>
              <a:buChar char="•"/>
            </a:pPr>
            <a:endParaRPr lang="en-US" sz="1000" dirty="0">
              <a:latin typeface="+mn-lt"/>
            </a:endParaRPr>
          </a:p>
          <a:p>
            <a:pPr marL="342900" lvl="0" indent="-342900">
              <a:buFont typeface="Arial" panose="020B0604020202020204" pitchFamily="34" charset="0"/>
              <a:buChar char="•"/>
            </a:pPr>
            <a:r>
              <a:rPr lang="en-US" sz="2800" dirty="0">
                <a:solidFill>
                  <a:prstClr val="black"/>
                </a:solidFill>
                <a:latin typeface="Calibri" panose="020F0502020204030204"/>
              </a:rPr>
              <a:t>Be notified by your employer of any citations issued for alleged violations of standards at the workplace, and of your employer's requests for variances or for changes in the abatement period; </a:t>
            </a:r>
            <a:endParaRPr lang="en-US" sz="1000" dirty="0">
              <a:latin typeface="+mn-lt"/>
            </a:endParaRPr>
          </a:p>
        </p:txBody>
      </p:sp>
    </p:spTree>
    <p:extLst>
      <p:ext uri="{BB962C8B-B14F-4D97-AF65-F5344CB8AC3E}">
        <p14:creationId xmlns:p14="http://schemas.microsoft.com/office/powerpoint/2010/main" val="1725124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300250"/>
            <a:ext cx="8458200" cy="1066800"/>
          </a:xfrm>
        </p:spPr>
        <p:txBody>
          <a:bodyPr rtlCol="0">
            <a:noAutofit/>
          </a:bodyPr>
          <a:lstStyle/>
          <a:p>
            <a:pPr eaLnBrk="1" fontAlgn="auto" hangingPunct="1">
              <a:spcAft>
                <a:spcPts val="0"/>
              </a:spcAft>
              <a:defRPr/>
            </a:pPr>
            <a:r>
              <a:rPr lang="en-US" sz="3600" dirty="0">
                <a:solidFill>
                  <a:schemeClr val="bg1"/>
                </a:solidFill>
                <a:latin typeface="+mn-lt"/>
              </a:rPr>
              <a:t>Worker Responsibilities and </a:t>
            </a:r>
            <a:r>
              <a:rPr lang="en-US" sz="3600" dirty="0" smtClean="0">
                <a:solidFill>
                  <a:schemeClr val="bg1"/>
                </a:solidFill>
                <a:latin typeface="+mn-lt"/>
              </a:rPr>
              <a:t>Rights</a:t>
            </a:r>
            <a:br>
              <a:rPr lang="en-US" sz="3600" dirty="0" smtClean="0">
                <a:solidFill>
                  <a:schemeClr val="bg1"/>
                </a:solidFill>
                <a:latin typeface="+mn-lt"/>
              </a:rPr>
            </a:br>
            <a:r>
              <a:rPr lang="en-US" sz="3600" dirty="0">
                <a:solidFill>
                  <a:schemeClr val="bg1"/>
                </a:solidFill>
                <a:latin typeface="+mn-lt"/>
              </a:rPr>
              <a:t/>
            </a:r>
            <a:br>
              <a:rPr lang="en-US" sz="3600" dirty="0">
                <a:solidFill>
                  <a:schemeClr val="bg1"/>
                </a:solidFill>
                <a:latin typeface="+mn-lt"/>
              </a:rPr>
            </a:br>
            <a:endParaRPr lang="en-US" sz="3600" dirty="0">
              <a:solidFill>
                <a:schemeClr val="bg1"/>
              </a:solidFill>
              <a:effectLst>
                <a:outerShdw blurRad="38100" dist="38100" dir="2700000" algn="tl">
                  <a:srgbClr val="C0C0C0"/>
                </a:outerShdw>
              </a:effectLst>
              <a:latin typeface="+mn-lt"/>
            </a:endParaRPr>
          </a:p>
        </p:txBody>
      </p:sp>
      <p:sp>
        <p:nvSpPr>
          <p:cNvPr id="86019" name="Rectangle 2"/>
          <p:cNvSpPr>
            <a:spLocks noChangeArrowheads="1"/>
          </p:cNvSpPr>
          <p:nvPr/>
        </p:nvSpPr>
        <p:spPr bwMode="auto">
          <a:xfrm>
            <a:off x="76237" y="1926562"/>
            <a:ext cx="9067763"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buFont typeface="Arial" panose="020B0604020202020204" pitchFamily="34" charset="0"/>
              <a:buChar char="•"/>
            </a:pPr>
            <a:r>
              <a:rPr lang="en-US" sz="2800" dirty="0">
                <a:solidFill>
                  <a:prstClr val="black"/>
                </a:solidFill>
                <a:latin typeface="Calibri" panose="020F0502020204030204"/>
              </a:rPr>
              <a:t>Receive information from your employer about hazards and safety measures applicable to the workplace, OSHA standards relevant to your job, and the record of accidents and illnesses in the workplace; </a:t>
            </a:r>
          </a:p>
          <a:p>
            <a:pPr lvl="0"/>
            <a:endParaRPr lang="en-US" sz="1000" dirty="0">
              <a:solidFill>
                <a:prstClr val="black"/>
              </a:solidFill>
              <a:latin typeface="Calibri" panose="020F0502020204030204"/>
            </a:endParaRPr>
          </a:p>
          <a:p>
            <a:pPr marL="342900" lvl="0" indent="-342900">
              <a:buFont typeface="Arial" panose="020B0604020202020204" pitchFamily="34" charset="0"/>
              <a:buChar char="•"/>
            </a:pPr>
            <a:r>
              <a:rPr lang="en-US" sz="2800" dirty="0" smtClean="0">
                <a:solidFill>
                  <a:prstClr val="black"/>
                </a:solidFill>
                <a:latin typeface="Calibri" panose="020F0502020204030204"/>
              </a:rPr>
              <a:t>Observe </a:t>
            </a:r>
            <a:r>
              <a:rPr lang="en-US" sz="2800" dirty="0">
                <a:solidFill>
                  <a:prstClr val="black"/>
                </a:solidFill>
                <a:latin typeface="Calibri" panose="020F0502020204030204"/>
              </a:rPr>
              <a:t>the monitoring and measuring of toxic substances in the workplace if you are exposed, and to have access to any records of your exposure. </a:t>
            </a:r>
            <a:endParaRPr lang="en-US" sz="2400" dirty="0">
              <a:solidFill>
                <a:prstClr val="black"/>
              </a:solidFill>
              <a:latin typeface="Calibri" panose="020F0502020204030204"/>
            </a:endParaRPr>
          </a:p>
          <a:p>
            <a:pPr marL="342900" indent="-342900">
              <a:buFont typeface="Arial" panose="020B0604020202020204" pitchFamily="34" charset="0"/>
              <a:buChar char="•"/>
            </a:pPr>
            <a:endParaRPr lang="en-US" sz="1000" dirty="0">
              <a:latin typeface="+mn-lt"/>
            </a:endParaRPr>
          </a:p>
          <a:p>
            <a:pPr marL="342900" indent="-342900">
              <a:buFont typeface="Arial" panose="020B0604020202020204" pitchFamily="34" charset="0"/>
              <a:buChar char="•"/>
            </a:pPr>
            <a:r>
              <a:rPr lang="en-US" sz="2800" dirty="0">
                <a:latin typeface="+mn-lt"/>
              </a:rPr>
              <a:t>Contest the abatement time set in any citation issued to your employer by OSHA; </a:t>
            </a:r>
          </a:p>
        </p:txBody>
      </p:sp>
    </p:spTree>
    <p:extLst>
      <p:ext uri="{BB962C8B-B14F-4D97-AF65-F5344CB8AC3E}">
        <p14:creationId xmlns:p14="http://schemas.microsoft.com/office/powerpoint/2010/main" val="3093196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259307"/>
            <a:ext cx="8458200" cy="1066800"/>
          </a:xfrm>
        </p:spPr>
        <p:txBody>
          <a:bodyPr rtlCol="0">
            <a:noAutofit/>
          </a:bodyPr>
          <a:lstStyle/>
          <a:p>
            <a:pPr eaLnBrk="1" fontAlgn="auto" hangingPunct="1">
              <a:spcAft>
                <a:spcPts val="0"/>
              </a:spcAft>
              <a:defRPr/>
            </a:pPr>
            <a:r>
              <a:rPr lang="en-US" sz="3600" dirty="0">
                <a:solidFill>
                  <a:schemeClr val="bg1"/>
                </a:solidFill>
                <a:latin typeface="+mn-lt"/>
              </a:rPr>
              <a:t>Worker Responsibilities and </a:t>
            </a:r>
            <a:r>
              <a:rPr lang="en-US" sz="3600" dirty="0" smtClean="0">
                <a:solidFill>
                  <a:schemeClr val="bg1"/>
                </a:solidFill>
                <a:latin typeface="+mn-lt"/>
              </a:rPr>
              <a:t>Rights </a:t>
            </a:r>
            <a:br>
              <a:rPr lang="en-US" sz="3600" dirty="0" smtClean="0">
                <a:solidFill>
                  <a:schemeClr val="bg1"/>
                </a:solidFill>
                <a:latin typeface="+mn-lt"/>
              </a:rPr>
            </a:br>
            <a:r>
              <a:rPr lang="en-US" sz="3600" dirty="0">
                <a:solidFill>
                  <a:schemeClr val="bg1"/>
                </a:solidFill>
                <a:latin typeface="+mn-lt"/>
              </a:rPr>
              <a:t/>
            </a:r>
            <a:br>
              <a:rPr lang="en-US" sz="3600" dirty="0">
                <a:solidFill>
                  <a:schemeClr val="bg1"/>
                </a:solidFill>
                <a:latin typeface="+mn-lt"/>
              </a:rPr>
            </a:br>
            <a:endParaRPr lang="en-US" sz="3600" dirty="0">
              <a:solidFill>
                <a:schemeClr val="bg1"/>
              </a:solidFill>
              <a:effectLst>
                <a:outerShdw blurRad="38100" dist="38100" dir="2700000" algn="tl">
                  <a:srgbClr val="C0C0C0"/>
                </a:outerShdw>
              </a:effectLst>
              <a:latin typeface="+mn-lt"/>
            </a:endParaRPr>
          </a:p>
        </p:txBody>
      </p:sp>
      <p:sp>
        <p:nvSpPr>
          <p:cNvPr id="86019" name="Rectangle 2"/>
          <p:cNvSpPr>
            <a:spLocks noChangeArrowheads="1"/>
          </p:cNvSpPr>
          <p:nvPr/>
        </p:nvSpPr>
        <p:spPr bwMode="auto">
          <a:xfrm>
            <a:off x="218560" y="2234342"/>
            <a:ext cx="8773045"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buFont typeface="Arial" panose="020B0604020202020204" pitchFamily="34" charset="0"/>
              <a:buChar char="•"/>
            </a:pPr>
            <a:r>
              <a:rPr lang="en-US" sz="2800" dirty="0">
                <a:solidFill>
                  <a:prstClr val="black"/>
                </a:solidFill>
                <a:latin typeface="Calibri" panose="020F0502020204030204"/>
              </a:rPr>
              <a:t>Refuse to work in an imminent danger situation, under certain conditions;</a:t>
            </a:r>
          </a:p>
          <a:p>
            <a:pPr marL="342900" indent="-342900">
              <a:buFont typeface="Arial" panose="020B0604020202020204" pitchFamily="34" charset="0"/>
              <a:buChar char="•"/>
            </a:pPr>
            <a:endParaRPr lang="en-US" sz="1000" dirty="0" smtClean="0">
              <a:latin typeface="+mn-lt"/>
            </a:endParaRPr>
          </a:p>
          <a:p>
            <a:pPr marL="342900" indent="-342900">
              <a:buFont typeface="Arial" panose="020B0604020202020204" pitchFamily="34" charset="0"/>
              <a:buChar char="•"/>
            </a:pPr>
            <a:r>
              <a:rPr lang="en-US" sz="2800" dirty="0" smtClean="0">
                <a:latin typeface="+mn-lt"/>
              </a:rPr>
              <a:t>File </a:t>
            </a:r>
            <a:r>
              <a:rPr lang="en-US" sz="2800" dirty="0">
                <a:latin typeface="+mn-lt"/>
              </a:rPr>
              <a:t>a complaint with OSHA if you believe that you have been dismissed, demoted, or otherwise discriminated against for exercising rights under OSHA; </a:t>
            </a:r>
          </a:p>
          <a:p>
            <a:endParaRPr lang="en-US" sz="1000" dirty="0">
              <a:latin typeface="+mn-lt"/>
            </a:endParaRPr>
          </a:p>
          <a:p>
            <a:pPr marL="342900" indent="-342900">
              <a:buFont typeface="Arial" panose="020B0604020202020204" pitchFamily="34" charset="0"/>
              <a:buChar char="•"/>
            </a:pPr>
            <a:r>
              <a:rPr lang="en-US" sz="2800" dirty="0">
                <a:latin typeface="+mn-lt"/>
              </a:rPr>
              <a:t>File a complaint with Federal OSHA authorities if your State agency fails to administer a State program as effectively as required by OSHA; </a:t>
            </a:r>
          </a:p>
        </p:txBody>
      </p:sp>
    </p:spTree>
    <p:extLst>
      <p:ext uri="{BB962C8B-B14F-4D97-AF65-F5344CB8AC3E}">
        <p14:creationId xmlns:p14="http://schemas.microsoft.com/office/powerpoint/2010/main" val="1972063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a:xfrm>
            <a:off x="0" y="218364"/>
            <a:ext cx="6664569" cy="651607"/>
          </a:xfrm>
        </p:spPr>
        <p:txBody>
          <a:bodyPr>
            <a:normAutofit/>
          </a:bodyPr>
          <a:lstStyle/>
          <a:p>
            <a:pPr eaLnBrk="1" hangingPunct="1"/>
            <a:r>
              <a:rPr lang="en-US" altLang="en-US" sz="3600" dirty="0">
                <a:solidFill>
                  <a:schemeClr val="bg1"/>
                </a:solidFill>
                <a:latin typeface="+mn-lt"/>
              </a:rPr>
              <a:t>What You Are Responsible For…</a:t>
            </a:r>
          </a:p>
        </p:txBody>
      </p:sp>
      <p:sp>
        <p:nvSpPr>
          <p:cNvPr id="4" name="Rectangle 3"/>
          <p:cNvSpPr txBox="1">
            <a:spLocks noChangeArrowheads="1"/>
          </p:cNvSpPr>
          <p:nvPr/>
        </p:nvSpPr>
        <p:spPr>
          <a:xfrm>
            <a:off x="107091" y="2022232"/>
            <a:ext cx="9036909" cy="48357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Identify major exposures for each of the Focus Four Hazards for your workplace</a:t>
            </a:r>
            <a:r>
              <a:rPr lang="en-US" altLang="en-US" sz="3000" dirty="0" smtClean="0"/>
              <a:t>.</a:t>
            </a:r>
          </a:p>
          <a:p>
            <a:endParaRPr lang="en-US" altLang="en-US" sz="1000" dirty="0"/>
          </a:p>
          <a:p>
            <a:r>
              <a:rPr lang="en-US" altLang="en-US" dirty="0"/>
              <a:t>Understand how using Root Cause Analysis to evaluate hazards in your workplace can reduce your </a:t>
            </a:r>
            <a:r>
              <a:rPr lang="en-US" altLang="en-US" dirty="0" smtClean="0"/>
              <a:t>exposure.</a:t>
            </a:r>
          </a:p>
          <a:p>
            <a:endParaRPr lang="en-US" altLang="en-US" sz="1000" dirty="0"/>
          </a:p>
          <a:p>
            <a:r>
              <a:rPr lang="en-US" altLang="en-US" dirty="0"/>
              <a:t>Identify decisions you can make to protect </a:t>
            </a:r>
            <a:r>
              <a:rPr lang="en-US" altLang="en-US" dirty="0" smtClean="0"/>
              <a:t>yourself</a:t>
            </a:r>
            <a:r>
              <a:rPr lang="en-US" altLang="en-US" sz="3000" dirty="0" smtClean="0"/>
              <a:t>.</a:t>
            </a:r>
          </a:p>
          <a:p>
            <a:endParaRPr lang="en-US" altLang="en-US" sz="1000" dirty="0"/>
          </a:p>
          <a:p>
            <a:r>
              <a:rPr lang="en-US" altLang="en-US" dirty="0"/>
              <a:t>Understand what your Employer’s responsibilities are to help keep you </a:t>
            </a:r>
            <a:r>
              <a:rPr lang="en-US" altLang="en-US" dirty="0" smtClean="0"/>
              <a:t>safe.</a:t>
            </a:r>
            <a:endParaRPr lang="en-US" altLang="en-US" dirty="0"/>
          </a:p>
          <a:p>
            <a:pPr lvl="1"/>
            <a:endParaRPr lang="en-US" altLang="en-US" dirty="0"/>
          </a:p>
          <a:p>
            <a:pPr lvl="1"/>
            <a:endParaRPr lang="en-US" altLang="en-US" dirty="0"/>
          </a:p>
          <a:p>
            <a:pPr marL="0" indent="0">
              <a:buFont typeface="Arial" panose="020B0604020202020204" pitchFamily="34" charset="0"/>
              <a:buNone/>
            </a:pPr>
            <a:endParaRPr lang="en-US" altLang="en-US" dirty="0"/>
          </a:p>
        </p:txBody>
      </p:sp>
    </p:spTree>
    <p:extLst>
      <p:ext uri="{BB962C8B-B14F-4D97-AF65-F5344CB8AC3E}">
        <p14:creationId xmlns:p14="http://schemas.microsoft.com/office/powerpoint/2010/main" val="1065206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a:xfrm>
            <a:off x="0" y="218364"/>
            <a:ext cx="6664569" cy="651607"/>
          </a:xfrm>
        </p:spPr>
        <p:txBody>
          <a:bodyPr>
            <a:normAutofit/>
          </a:bodyPr>
          <a:lstStyle/>
          <a:p>
            <a:pPr eaLnBrk="1" hangingPunct="1"/>
            <a:r>
              <a:rPr lang="en-US" altLang="en-US" sz="3600" dirty="0">
                <a:solidFill>
                  <a:schemeClr val="bg1"/>
                </a:solidFill>
                <a:latin typeface="+mn-lt"/>
              </a:rPr>
              <a:t>What You Are Responsible For</a:t>
            </a:r>
            <a:r>
              <a:rPr lang="en-US" altLang="en-US" sz="3600" dirty="0" smtClean="0">
                <a:solidFill>
                  <a:schemeClr val="bg1"/>
                </a:solidFill>
                <a:latin typeface="+mn-lt"/>
              </a:rPr>
              <a:t>… </a:t>
            </a:r>
            <a:endParaRPr lang="en-US" altLang="en-US" sz="3600" dirty="0">
              <a:solidFill>
                <a:schemeClr val="bg1"/>
              </a:solidFill>
              <a:latin typeface="+mn-lt"/>
            </a:endParaRPr>
          </a:p>
        </p:txBody>
      </p:sp>
      <p:sp>
        <p:nvSpPr>
          <p:cNvPr id="4" name="Rectangle 3"/>
          <p:cNvSpPr txBox="1">
            <a:spLocks noChangeArrowheads="1"/>
          </p:cNvSpPr>
          <p:nvPr/>
        </p:nvSpPr>
        <p:spPr>
          <a:xfrm>
            <a:off x="1415483" y="2180503"/>
            <a:ext cx="6698787" cy="381436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300" dirty="0"/>
              <a:t>Pay Attention!!! (Situational Awareness)</a:t>
            </a:r>
          </a:p>
          <a:p>
            <a:endParaRPr lang="en-US" altLang="en-US" sz="3300" dirty="0"/>
          </a:p>
          <a:p>
            <a:r>
              <a:rPr lang="en-US" altLang="en-US" sz="3300" dirty="0"/>
              <a:t>Learn to recognize Risks</a:t>
            </a:r>
          </a:p>
          <a:p>
            <a:endParaRPr lang="en-US" altLang="en-US" sz="3300" dirty="0"/>
          </a:p>
          <a:p>
            <a:r>
              <a:rPr lang="en-US" altLang="en-US" sz="3300" dirty="0"/>
              <a:t>Make Good Decisions</a:t>
            </a:r>
          </a:p>
          <a:p>
            <a:endParaRPr lang="en-US" altLang="en-US" sz="3300" dirty="0"/>
          </a:p>
          <a:p>
            <a:r>
              <a:rPr lang="en-US" altLang="en-US" sz="3300" dirty="0"/>
              <a:t>Use Appropriate PPE</a:t>
            </a:r>
          </a:p>
          <a:p>
            <a:endParaRPr lang="en-US" altLang="en-US" sz="3300" dirty="0"/>
          </a:p>
          <a:p>
            <a:r>
              <a:rPr lang="en-US" altLang="en-US" sz="3300" dirty="0"/>
              <a:t>Follow Procedures</a:t>
            </a:r>
          </a:p>
          <a:p>
            <a:pPr lvl="1"/>
            <a:endParaRPr lang="en-US" altLang="en-US" sz="2800" dirty="0"/>
          </a:p>
          <a:p>
            <a:pPr marL="457200" lvl="1" indent="0">
              <a:buNone/>
            </a:pPr>
            <a:endParaRPr lang="en-US" altLang="en-US" sz="2800" dirty="0"/>
          </a:p>
          <a:p>
            <a:pPr lvl="1"/>
            <a:endParaRPr lang="en-US" altLang="en-US" dirty="0"/>
          </a:p>
          <a:p>
            <a:pPr lvl="1"/>
            <a:endParaRPr lang="en-US" altLang="en-US" dirty="0"/>
          </a:p>
          <a:p>
            <a:pPr marL="0" indent="0">
              <a:buFont typeface="Arial" panose="020B0604020202020204" pitchFamily="34" charset="0"/>
              <a:buNone/>
            </a:pPr>
            <a:endParaRPr lang="en-US" altLang="en-US" dirty="0"/>
          </a:p>
        </p:txBody>
      </p:sp>
    </p:spTree>
    <p:extLst>
      <p:ext uri="{BB962C8B-B14F-4D97-AF65-F5344CB8AC3E}">
        <p14:creationId xmlns:p14="http://schemas.microsoft.com/office/powerpoint/2010/main" val="3246127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228600" y="-152400"/>
            <a:ext cx="8458200" cy="1066800"/>
          </a:xfrm>
        </p:spPr>
        <p:txBody>
          <a:bodyPr rtlCol="0">
            <a:normAutofit fontScale="90000"/>
          </a:bodyPr>
          <a:lstStyle/>
          <a:p>
            <a:pPr eaLnBrk="1" fontAlgn="auto" hangingPunct="1">
              <a:spcAft>
                <a:spcPts val="0"/>
              </a:spcAft>
              <a:defRPr/>
            </a:pPr>
            <a:r>
              <a:rPr lang="en-US" sz="3200" b="1" dirty="0"/>
              <a:t>Keep these factors in mind to help prevent injuries from falls:</a:t>
            </a:r>
            <a:r>
              <a:rPr lang="en-US" sz="3200" dirty="0"/>
              <a:t/>
            </a:r>
            <a:br>
              <a:rPr lang="en-US" sz="3200" dirty="0"/>
            </a:br>
            <a:endParaRPr lang="en-US" sz="3200" dirty="0">
              <a:effectLst>
                <a:outerShdw blurRad="38100" dist="38100" dir="2700000" algn="tl">
                  <a:srgbClr val="C0C0C0"/>
                </a:outerShdw>
              </a:effectLst>
            </a:endParaRPr>
          </a:p>
        </p:txBody>
      </p:sp>
      <p:pic>
        <p:nvPicPr>
          <p:cNvPr id="88067" name="Picture 1" title="Photo - man hanging &quot;Think Safety First&quot; banne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304800"/>
            <a:ext cx="9906000"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000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1"/>
            <a:ext cx="8661862" cy="623277"/>
          </a:xfrm>
        </p:spPr>
        <p:txBody>
          <a:bodyPr>
            <a:normAutofit/>
          </a:bodyPr>
          <a:lstStyle/>
          <a:p>
            <a:pPr algn="l" eaLnBrk="1" hangingPunct="1"/>
            <a:r>
              <a:rPr lang="en-US" altLang="en-US" sz="3600" dirty="0">
                <a:solidFill>
                  <a:schemeClr val="bg1"/>
                </a:solidFill>
                <a:latin typeface="+mn-lt"/>
              </a:rPr>
              <a:t>Why are the Focus Four Hazards Important?</a:t>
            </a:r>
          </a:p>
        </p:txBody>
      </p:sp>
      <p:sp>
        <p:nvSpPr>
          <p:cNvPr id="14339" name="Rectangle 7"/>
          <p:cNvSpPr>
            <a:spLocks noGrp="1" noChangeArrowheads="1"/>
          </p:cNvSpPr>
          <p:nvPr>
            <p:ph type="subTitle" idx="1"/>
          </p:nvPr>
        </p:nvSpPr>
        <p:spPr>
          <a:xfrm>
            <a:off x="403412" y="2922494"/>
            <a:ext cx="8435788" cy="2223247"/>
          </a:xfrm>
        </p:spPr>
        <p:txBody>
          <a:bodyPr rtlCol="0">
            <a:normAutofit/>
          </a:bodyPr>
          <a:lstStyle/>
          <a:p>
            <a:pPr>
              <a:defRPr/>
            </a:pPr>
            <a:r>
              <a:rPr lang="en-US" sz="4800" dirty="0"/>
              <a:t>2014 worker fatalities = 4,251</a:t>
            </a:r>
          </a:p>
        </p:txBody>
      </p:sp>
    </p:spTree>
    <p:extLst>
      <p:ext uri="{BB962C8B-B14F-4D97-AF65-F5344CB8AC3E}">
        <p14:creationId xmlns:p14="http://schemas.microsoft.com/office/powerpoint/2010/main" val="3311333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quot;Safety in the Workplace&quot; photo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7851" y="4267043"/>
            <a:ext cx="2127691" cy="1576771"/>
          </a:xfrm>
          <a:prstGeom prst="rect">
            <a:avLst/>
          </a:prstGeom>
        </p:spPr>
      </p:pic>
      <p:pic>
        <p:nvPicPr>
          <p:cNvPr id="15" name="Picture 14" title="&quot;Safety in the Workplace&quot; photo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271722"/>
            <a:ext cx="2177143" cy="1582058"/>
          </a:xfrm>
          <a:prstGeom prst="rect">
            <a:avLst/>
          </a:prstGeom>
        </p:spPr>
      </p:pic>
      <p:sp>
        <p:nvSpPr>
          <p:cNvPr id="2" name="Rectangle 1" title="Text Box - &quot;Safety in the Workplace&quot; Focus Four Hazards Safety Training"/>
          <p:cNvSpPr/>
          <p:nvPr/>
        </p:nvSpPr>
        <p:spPr>
          <a:xfrm>
            <a:off x="1905000" y="2286000"/>
            <a:ext cx="72390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74" name="Rectangle 2"/>
          <p:cNvSpPr>
            <a:spLocks noGrp="1" noChangeArrowheads="1"/>
          </p:cNvSpPr>
          <p:nvPr>
            <p:ph type="ctrTitle"/>
          </p:nvPr>
        </p:nvSpPr>
        <p:spPr>
          <a:xfrm>
            <a:off x="2286000" y="2286000"/>
            <a:ext cx="7772400" cy="1066800"/>
          </a:xfrm>
          <a:effectLst>
            <a:outerShdw blurRad="50800" dist="38100" dir="2700000" algn="tl" rotWithShape="0">
              <a:schemeClr val="bg1">
                <a:alpha val="40000"/>
              </a:schemeClr>
            </a:outerShdw>
          </a:effectLst>
        </p:spPr>
        <p:txBody>
          <a:bodyPr/>
          <a:lstStyle/>
          <a:p>
            <a:pPr fontAlgn="auto">
              <a:spcAft>
                <a:spcPts val="0"/>
              </a:spcAft>
              <a:defRPr/>
            </a:pPr>
            <a:r>
              <a:rPr lang="en-US" sz="4000" dirty="0"/>
              <a:t>“Safety in the Workplace” </a:t>
            </a:r>
          </a:p>
        </p:txBody>
      </p:sp>
      <p:sp>
        <p:nvSpPr>
          <p:cNvPr id="5123" name="Rectangle 3"/>
          <p:cNvSpPr>
            <a:spLocks noGrp="1" noChangeArrowheads="1"/>
          </p:cNvSpPr>
          <p:nvPr>
            <p:ph type="subTitle" idx="1"/>
          </p:nvPr>
        </p:nvSpPr>
        <p:spPr>
          <a:xfrm>
            <a:off x="2590800" y="3276600"/>
            <a:ext cx="6400800" cy="1219200"/>
          </a:xfrm>
          <a:effectLst>
            <a:outerShdw blurRad="50800" dist="38100" dir="2700000" algn="tl" rotWithShape="0">
              <a:schemeClr val="bg1">
                <a:lumMod val="50000"/>
                <a:alpha val="40000"/>
              </a:schemeClr>
            </a:outerShdw>
          </a:effectLst>
        </p:spPr>
        <p:txBody>
          <a:bodyPr>
            <a:normAutofit fontScale="92500" lnSpcReduction="20000"/>
          </a:bodyPr>
          <a:lstStyle/>
          <a:p>
            <a:pPr marR="0" algn="r"/>
            <a:r>
              <a:rPr lang="en-US" sz="3500" dirty="0">
                <a:solidFill>
                  <a:schemeClr val="bg1"/>
                </a:solidFill>
              </a:rPr>
              <a:t>FOCUS FOUR HAZARDS SAFETY </a:t>
            </a:r>
            <a:r>
              <a:rPr lang="en-US" sz="3500" dirty="0" smtClean="0">
                <a:solidFill>
                  <a:schemeClr val="bg1"/>
                </a:solidFill>
              </a:rPr>
              <a:t>TRAINING – Part 1</a:t>
            </a:r>
            <a:endParaRPr lang="en-US" sz="3500" dirty="0">
              <a:solidFill>
                <a:schemeClr val="bg1"/>
              </a:solidFill>
            </a:endParaRPr>
          </a:p>
          <a:p>
            <a:pPr marR="0"/>
            <a:r>
              <a:rPr lang="en-US" sz="2800" dirty="0">
                <a:solidFill>
                  <a:srgbClr val="660066"/>
                </a:solidFill>
              </a:rPr>
              <a:t> </a:t>
            </a:r>
          </a:p>
        </p:txBody>
      </p:sp>
      <p:sp>
        <p:nvSpPr>
          <p:cNvPr id="6" name="Rectangle 2"/>
          <p:cNvSpPr txBox="1">
            <a:spLocks noChangeArrowheads="1"/>
          </p:cNvSpPr>
          <p:nvPr/>
        </p:nvSpPr>
        <p:spPr>
          <a:xfrm>
            <a:off x="1676400" y="-76200"/>
            <a:ext cx="73914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000" b="1" dirty="0">
                <a:solidFill>
                  <a:prstClr val="white"/>
                </a:solidFill>
                <a:latin typeface="Arial" panose="020B0604020202020204" pitchFamily="34" charset="0"/>
                <a:cs typeface="Arial" panose="020B0604020202020204" pitchFamily="34" charset="0"/>
              </a:rPr>
              <a:t>Washington On-Site Sewage Association</a:t>
            </a:r>
          </a:p>
        </p:txBody>
      </p:sp>
      <p:pic>
        <p:nvPicPr>
          <p:cNvPr id="9" name="Picture 8" title="&quot;Safety in the Workplace&quot; photo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13411" y="4266319"/>
            <a:ext cx="2314439" cy="1629541"/>
          </a:xfrm>
          <a:prstGeom prst="rect">
            <a:avLst/>
          </a:prstGeom>
        </p:spPr>
      </p:pic>
      <p:pic>
        <p:nvPicPr>
          <p:cNvPr id="13" name="Picture 12" title="&quot;Safety in the Workplace&quot; photo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10400" y="4289930"/>
            <a:ext cx="2133600" cy="1600200"/>
          </a:xfrm>
          <a:prstGeom prst="rect">
            <a:avLst/>
          </a:prstGeom>
        </p:spPr>
      </p:pic>
      <p:pic>
        <p:nvPicPr>
          <p:cNvPr id="14" name="Picture 13" title="&quot;Safety in the Workplace&quot; photo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52031" y="4267200"/>
            <a:ext cx="1200150" cy="1600200"/>
          </a:xfrm>
          <a:prstGeom prst="rect">
            <a:avLst/>
          </a:prstGeom>
        </p:spPr>
      </p:pic>
      <p:cxnSp>
        <p:nvCxnSpPr>
          <p:cNvPr id="4" name="Straight Connector 3" title="Black Horizontal Line "/>
          <p:cNvCxnSpPr/>
          <p:nvPr/>
        </p:nvCxnSpPr>
        <p:spPr>
          <a:xfrm>
            <a:off x="0" y="4267200"/>
            <a:ext cx="9144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title="Black Horizontal Line"/>
          <p:cNvCxnSpPr/>
          <p:nvPr/>
        </p:nvCxnSpPr>
        <p:spPr>
          <a:xfrm>
            <a:off x="0" y="5867400"/>
            <a:ext cx="9144000" cy="0"/>
          </a:xfrm>
          <a:prstGeom prst="line">
            <a:avLst/>
          </a:prstGeom>
          <a:ln w="63500">
            <a:solidFill>
              <a:schemeClr val="tx1"/>
            </a:solidFill>
          </a:ln>
          <a:effectLst>
            <a:outerShdw blurRad="50800" dist="50800" dir="5400000" algn="ctr" rotWithShape="0">
              <a:schemeClr val="bg1">
                <a:lumMod val="65000"/>
              </a:schemeClr>
            </a:outerShdw>
          </a:effectLst>
        </p:spPr>
        <p:style>
          <a:lnRef idx="1">
            <a:schemeClr val="accent1"/>
          </a:lnRef>
          <a:fillRef idx="0">
            <a:schemeClr val="accent1"/>
          </a:fillRef>
          <a:effectRef idx="0">
            <a:schemeClr val="accent1"/>
          </a:effectRef>
          <a:fontRef idx="minor">
            <a:schemeClr val="tx1"/>
          </a:fontRef>
        </p:style>
      </p:cxnSp>
      <p:sp>
        <p:nvSpPr>
          <p:cNvPr id="19" name="Rectangle 2"/>
          <p:cNvSpPr txBox="1">
            <a:spLocks noChangeArrowheads="1"/>
          </p:cNvSpPr>
          <p:nvPr/>
        </p:nvSpPr>
        <p:spPr>
          <a:xfrm>
            <a:off x="5638800" y="228600"/>
            <a:ext cx="338607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1400" b="1" i="1" dirty="0">
                <a:solidFill>
                  <a:prstClr val="white"/>
                </a:solidFill>
                <a:latin typeface="Arial" panose="020B0604020202020204" pitchFamily="34" charset="0"/>
                <a:cs typeface="Arial" panose="020B0604020202020204" pitchFamily="34" charset="0"/>
              </a:rPr>
              <a:t>“Voice of the Industry”</a:t>
            </a:r>
          </a:p>
        </p:txBody>
      </p:sp>
    </p:spTree>
    <p:extLst>
      <p:ext uri="{BB962C8B-B14F-4D97-AF65-F5344CB8AC3E}">
        <p14:creationId xmlns:p14="http://schemas.microsoft.com/office/powerpoint/2010/main" val="703834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Object 2" title="Pie chart - electrical 11%, caught in between 10%, fall 34%, struck by 24%, all others 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288" y="1354137"/>
            <a:ext cx="8748712" cy="550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Rectangle 5"/>
          <p:cNvSpPr>
            <a:spLocks noGrp="1" noChangeArrowheads="1"/>
          </p:cNvSpPr>
          <p:nvPr>
            <p:ph type="title"/>
          </p:nvPr>
        </p:nvSpPr>
        <p:spPr>
          <a:xfrm>
            <a:off x="0" y="0"/>
            <a:ext cx="9144000" cy="731202"/>
          </a:xfrm>
        </p:spPr>
        <p:txBody>
          <a:bodyPr>
            <a:noAutofit/>
          </a:bodyPr>
          <a:lstStyle/>
          <a:p>
            <a:pPr eaLnBrk="1" hangingPunct="1"/>
            <a:r>
              <a:rPr lang="en-US" altLang="en-US" sz="3600" dirty="0">
                <a:solidFill>
                  <a:schemeClr val="bg1"/>
                </a:solidFill>
                <a:latin typeface="+mn-lt"/>
              </a:rPr>
              <a:t>Focus Four Fatalities are 79% of All Fatalities</a:t>
            </a:r>
          </a:p>
        </p:txBody>
      </p:sp>
      <p:sp>
        <p:nvSpPr>
          <p:cNvPr id="22532" name="Text Box 6"/>
          <p:cNvSpPr txBox="1">
            <a:spLocks noChangeArrowheads="1"/>
          </p:cNvSpPr>
          <p:nvPr/>
        </p:nvSpPr>
        <p:spPr bwMode="auto">
          <a:xfrm>
            <a:off x="5638800" y="6613525"/>
            <a:ext cx="3505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000"/>
              <a:t>Source:  Bureau of Labor Statistics</a:t>
            </a:r>
          </a:p>
        </p:txBody>
      </p:sp>
    </p:spTree>
    <p:extLst>
      <p:ext uri="{BB962C8B-B14F-4D97-AF65-F5344CB8AC3E}">
        <p14:creationId xmlns:p14="http://schemas.microsoft.com/office/powerpoint/2010/main" val="1835459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title"/>
          </p:nvPr>
        </p:nvSpPr>
        <p:spPr>
          <a:xfrm>
            <a:off x="0" y="0"/>
            <a:ext cx="3035174" cy="577047"/>
          </a:xfrm>
        </p:spPr>
        <p:txBody>
          <a:bodyPr rtlCol="0">
            <a:noAutofit/>
          </a:bodyPr>
          <a:lstStyle/>
          <a:p>
            <a:pPr eaLnBrk="1" fontAlgn="auto" hangingPunct="1">
              <a:spcAft>
                <a:spcPts val="0"/>
              </a:spcAft>
              <a:defRPr/>
            </a:pPr>
            <a:r>
              <a:rPr lang="en-US" sz="3600" dirty="0">
                <a:solidFill>
                  <a:schemeClr val="bg1"/>
                </a:solidFill>
                <a:latin typeface="+mn-lt"/>
              </a:rPr>
              <a:t>Fatalities</a:t>
            </a:r>
          </a:p>
        </p:txBody>
      </p:sp>
      <p:pic>
        <p:nvPicPr>
          <p:cNvPr id="11" name="Picture 4" title="News screenshot titled &quot;Two men found dead in septic tank&quo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648659">
            <a:off x="259409" y="1647392"/>
            <a:ext cx="4572000" cy="3049719"/>
          </a:xfrm>
          <a:prstGeom prst="rect">
            <a:avLst/>
          </a:prstGeom>
          <a:noFill/>
          <a:ln>
            <a:noFill/>
          </a:ln>
          <a:effectLst>
            <a:glow rad="63500">
              <a:schemeClr val="bg1">
                <a:lumMod val="75000"/>
                <a:alpha val="40000"/>
              </a:schemeClr>
            </a:glow>
            <a:outerShdw blurRad="508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title="News screenshot titled &quot;Man dies after becoming trapped in septic tank&quot;"/>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0135151">
            <a:off x="4757341" y="418437"/>
            <a:ext cx="3657600" cy="2852928"/>
          </a:xfrm>
          <a:prstGeom prst="rect">
            <a:avLst/>
          </a:prstGeom>
          <a:noFill/>
          <a:ln>
            <a:noFill/>
          </a:ln>
          <a:effectLst>
            <a:glow rad="63500">
              <a:schemeClr val="bg1">
                <a:lumMod val="75000"/>
                <a:alpha val="40000"/>
              </a:schemeClr>
            </a:glow>
            <a:outerShdw blurRad="508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title="News screenshot titled &quot;2 found dead in Devils Tower septic tank&quot;"/>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21440876">
            <a:off x="4529635" y="2411838"/>
            <a:ext cx="4572000" cy="4136584"/>
          </a:xfrm>
          <a:prstGeom prst="rect">
            <a:avLst/>
          </a:prstGeom>
          <a:noFill/>
          <a:ln>
            <a:noFill/>
          </a:ln>
          <a:effectLst>
            <a:glow rad="63500">
              <a:schemeClr val="bg1">
                <a:lumMod val="75000"/>
                <a:alpha val="40000"/>
              </a:schemeClr>
            </a:glow>
            <a:outerShdw blurRad="508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title="News screenshot titled &quot;Worker dies in septic tank accident&quot;"/>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rot="21287611">
            <a:off x="393708" y="4554720"/>
            <a:ext cx="5109661" cy="2247131"/>
          </a:xfrm>
          <a:prstGeom prst="rect">
            <a:avLst/>
          </a:prstGeom>
          <a:noFill/>
          <a:ln>
            <a:noFill/>
          </a:ln>
          <a:effectLst>
            <a:glow rad="63500">
              <a:schemeClr val="bg1">
                <a:lumMod val="75000"/>
                <a:alpha val="40000"/>
              </a:schemeClr>
            </a:glow>
            <a:outerShdw blurRad="508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330198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Box 4" title="Text box: Reactive Management (Fire Fighting) when a problem occurs, you simply REACT to it.  The &quot;problem&quot; was never rooted out before it occured.  It may have been preventable if the root cause had been identified&quot;"/>
          <p:cNvSpPr txBox="1"/>
          <p:nvPr/>
        </p:nvSpPr>
        <p:spPr>
          <a:xfrm>
            <a:off x="190500" y="2362200"/>
            <a:ext cx="4318000" cy="4318000"/>
          </a:xfrm>
          <a:prstGeom prst="rect">
            <a:avLst/>
          </a:prstGeom>
          <a:noFill/>
        </p:spPr>
        <p:txBody>
          <a:bodyPr wrap="square" rtlCol="0">
            <a:spAutoFit/>
          </a:bodyPr>
          <a:lstStyle/>
          <a:p>
            <a:endParaRPr lang="en-US" dirty="0"/>
          </a:p>
        </p:txBody>
      </p:sp>
      <p:sp>
        <p:nvSpPr>
          <p:cNvPr id="6" name="TextBox 5" title="Text box: Reactive Management (Fire Fighting) when a problem occurs, you simply REACT to it.  The &quot;problem&quot; was never rooted out before it occured.  It may have been preventable if the root cause had been identified"/>
          <p:cNvSpPr txBox="1"/>
          <p:nvPr/>
        </p:nvSpPr>
        <p:spPr>
          <a:xfrm>
            <a:off x="419100" y="2362200"/>
            <a:ext cx="4318000" cy="4278094"/>
          </a:xfrm>
          <a:prstGeom prst="rect">
            <a:avLst/>
          </a:prstGeom>
          <a:noFill/>
        </p:spPr>
        <p:txBody>
          <a:bodyPr wrap="square" rtlCol="0">
            <a:spAutoFit/>
          </a:bodyPr>
          <a:lstStyle/>
          <a:p>
            <a:r>
              <a:rPr lang="en-US" sz="2800" dirty="0"/>
              <a:t>Reactive Management</a:t>
            </a:r>
          </a:p>
          <a:p>
            <a:r>
              <a:rPr lang="en-US" sz="2800" dirty="0"/>
              <a:t>(Fire Fighting)</a:t>
            </a:r>
          </a:p>
          <a:p>
            <a:r>
              <a:rPr lang="en-US" sz="2400" dirty="0"/>
              <a:t>When a problem occurs, you simply REACT to it.</a:t>
            </a:r>
          </a:p>
          <a:p>
            <a:endParaRPr lang="en-US" sz="2400" dirty="0"/>
          </a:p>
          <a:p>
            <a:r>
              <a:rPr lang="en-US" sz="2400" dirty="0"/>
              <a:t>The “problem” was never rooted out before it occurred. </a:t>
            </a:r>
          </a:p>
          <a:p>
            <a:endParaRPr lang="en-US" sz="2400" dirty="0"/>
          </a:p>
          <a:p>
            <a:r>
              <a:rPr lang="en-US" sz="2400" dirty="0"/>
              <a:t>It may have been preventable if the root cause had been identified.</a:t>
            </a:r>
          </a:p>
        </p:txBody>
      </p:sp>
      <p:sp>
        <p:nvSpPr>
          <p:cNvPr id="7" name="TextBox 6"/>
          <p:cNvSpPr txBox="1"/>
          <p:nvPr/>
        </p:nvSpPr>
        <p:spPr>
          <a:xfrm>
            <a:off x="4737100" y="2362200"/>
            <a:ext cx="4318000" cy="3847207"/>
          </a:xfrm>
          <a:prstGeom prst="rect">
            <a:avLst/>
          </a:prstGeom>
          <a:noFill/>
        </p:spPr>
        <p:txBody>
          <a:bodyPr wrap="square" rtlCol="0">
            <a:spAutoFit/>
          </a:bodyPr>
          <a:lstStyle/>
          <a:p>
            <a:r>
              <a:rPr lang="en-US" sz="2800" dirty="0"/>
              <a:t>Proactive Management</a:t>
            </a:r>
          </a:p>
          <a:p>
            <a:r>
              <a:rPr lang="en-US" sz="2400" dirty="0"/>
              <a:t>When using a PROACTIVE approach to problem solving, you eliminate potential exposures out of the work flow.</a:t>
            </a:r>
          </a:p>
          <a:p>
            <a:endParaRPr lang="en-US" sz="2400" dirty="0"/>
          </a:p>
          <a:p>
            <a:r>
              <a:rPr lang="en-US" sz="2400" dirty="0"/>
              <a:t>Preventable exposures are identified in advance using safety management tools like JSA’s (job safety analysis).</a:t>
            </a:r>
          </a:p>
        </p:txBody>
      </p:sp>
      <p:sp>
        <p:nvSpPr>
          <p:cNvPr id="4" name="Title 3"/>
          <p:cNvSpPr>
            <a:spLocks noGrp="1"/>
          </p:cNvSpPr>
          <p:nvPr>
            <p:ph type="title"/>
          </p:nvPr>
        </p:nvSpPr>
        <p:spPr>
          <a:xfrm>
            <a:off x="0" y="0"/>
            <a:ext cx="8923564" cy="1012371"/>
          </a:xfrm>
        </p:spPr>
        <p:txBody>
          <a:bodyPr>
            <a:normAutofit/>
          </a:bodyPr>
          <a:lstStyle/>
          <a:p>
            <a:pPr lvl="0" defTabSz="914400">
              <a:lnSpc>
                <a:spcPct val="100000"/>
              </a:lnSpc>
              <a:spcBef>
                <a:spcPts val="0"/>
              </a:spcBef>
            </a:pPr>
            <a:r>
              <a:rPr lang="en-US" sz="3600" dirty="0">
                <a:solidFill>
                  <a:prstClr val="white"/>
                </a:solidFill>
                <a:latin typeface="Calibri" panose="020F0502020204030204"/>
                <a:ea typeface="+mn-ea"/>
                <a:cs typeface="+mn-cs"/>
              </a:rPr>
              <a:t>Our Industry does a Great Job at </a:t>
            </a:r>
            <a:r>
              <a:rPr lang="en-US" sz="3600" dirty="0" smtClean="0">
                <a:solidFill>
                  <a:prstClr val="white"/>
                </a:solidFill>
                <a:latin typeface="Calibri" panose="020F0502020204030204"/>
                <a:ea typeface="+mn-ea"/>
                <a:cs typeface="+mn-cs"/>
              </a:rPr>
              <a:t>Firefighting</a:t>
            </a:r>
            <a:endParaRPr lang="en-US" dirty="0"/>
          </a:p>
        </p:txBody>
      </p:sp>
    </p:spTree>
    <p:extLst>
      <p:ext uri="{BB962C8B-B14F-4D97-AF65-F5344CB8AC3E}">
        <p14:creationId xmlns:p14="http://schemas.microsoft.com/office/powerpoint/2010/main" val="334632531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0"/>
            <a:ext cx="9144000" cy="615462"/>
          </a:xfrm>
        </p:spPr>
        <p:txBody>
          <a:bodyPr>
            <a:normAutofit/>
          </a:bodyPr>
          <a:lstStyle/>
          <a:p>
            <a:pPr algn="l" eaLnBrk="1" hangingPunct="1"/>
            <a:r>
              <a:rPr lang="en-US" altLang="en-US" sz="3600" dirty="0">
                <a:solidFill>
                  <a:schemeClr val="bg1"/>
                </a:solidFill>
                <a:latin typeface="+mn-lt"/>
              </a:rPr>
              <a:t>Employer Management Tools</a:t>
            </a:r>
          </a:p>
        </p:txBody>
      </p:sp>
      <p:sp>
        <p:nvSpPr>
          <p:cNvPr id="3" name="TextBox 2"/>
          <p:cNvSpPr txBox="1"/>
          <p:nvPr/>
        </p:nvSpPr>
        <p:spPr>
          <a:xfrm>
            <a:off x="334108" y="2321169"/>
            <a:ext cx="8327754" cy="4247317"/>
          </a:xfrm>
          <a:prstGeom prst="rect">
            <a:avLst/>
          </a:prstGeom>
          <a:noFill/>
        </p:spPr>
        <p:txBody>
          <a:bodyPr wrap="square" rtlCol="0">
            <a:spAutoFit/>
          </a:bodyPr>
          <a:lstStyle/>
          <a:p>
            <a:pPr marL="285750" indent="-285750">
              <a:buFont typeface="Arial" panose="020B0604020202020204" pitchFamily="34" charset="0"/>
              <a:buChar char="•"/>
            </a:pPr>
            <a:r>
              <a:rPr lang="en-US" sz="2800" dirty="0"/>
              <a:t>JSA’s – Job Safety Analysis</a:t>
            </a:r>
          </a:p>
          <a:p>
            <a:pPr marL="285750" indent="-285750">
              <a:buFont typeface="Arial" panose="020B0604020202020204" pitchFamily="34" charset="0"/>
              <a:buChar char="•"/>
            </a:pPr>
            <a:r>
              <a:rPr lang="en-US" sz="2800" dirty="0"/>
              <a:t>Policies and Procedures</a:t>
            </a:r>
          </a:p>
          <a:p>
            <a:pPr marL="285750" indent="-285750">
              <a:buFont typeface="Arial" panose="020B0604020202020204" pitchFamily="34" charset="0"/>
              <a:buChar char="•"/>
            </a:pPr>
            <a:r>
              <a:rPr lang="en-US" sz="2800" dirty="0"/>
              <a:t>Training</a:t>
            </a:r>
          </a:p>
          <a:p>
            <a:pPr marL="285750" indent="-285750">
              <a:buFont typeface="Arial" panose="020B0604020202020204" pitchFamily="34" charset="0"/>
              <a:buChar char="•"/>
            </a:pPr>
            <a:r>
              <a:rPr lang="en-US" sz="2800" dirty="0"/>
              <a:t>Emergency Response/Rescue Planning</a:t>
            </a:r>
          </a:p>
          <a:p>
            <a:pPr marL="285750" indent="-285750">
              <a:buFont typeface="Arial" panose="020B0604020202020204" pitchFamily="34" charset="0"/>
              <a:buChar char="•"/>
            </a:pPr>
            <a:r>
              <a:rPr lang="en-US" sz="2800" dirty="0"/>
              <a:t>Maintenance</a:t>
            </a:r>
          </a:p>
          <a:p>
            <a:pPr marL="285750" indent="-285750">
              <a:buFont typeface="Arial" panose="020B0604020202020204" pitchFamily="34" charset="0"/>
              <a:buChar char="•"/>
            </a:pPr>
            <a:r>
              <a:rPr lang="en-US" sz="2800" dirty="0"/>
              <a:t>Inspections, Internal/External Audits</a:t>
            </a:r>
          </a:p>
          <a:p>
            <a:pPr marL="285750" indent="-285750">
              <a:buFont typeface="Arial" panose="020B0604020202020204" pitchFamily="34" charset="0"/>
              <a:buChar char="•"/>
            </a:pPr>
            <a:r>
              <a:rPr lang="en-US" sz="2800" dirty="0"/>
              <a:t>Compliance and Enforcement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Accident Investigation (Root Cause Analysis)</a:t>
            </a:r>
          </a:p>
          <a:p>
            <a:endParaRPr lang="en-US" dirty="0"/>
          </a:p>
        </p:txBody>
      </p:sp>
    </p:spTree>
    <p:extLst>
      <p:ext uri="{BB962C8B-B14F-4D97-AF65-F5344CB8AC3E}">
        <p14:creationId xmlns:p14="http://schemas.microsoft.com/office/powerpoint/2010/main" val="379046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0"/>
            <a:ext cx="9144000" cy="615462"/>
          </a:xfrm>
        </p:spPr>
        <p:txBody>
          <a:bodyPr>
            <a:normAutofit/>
          </a:bodyPr>
          <a:lstStyle/>
          <a:p>
            <a:pPr algn="l" eaLnBrk="1" hangingPunct="1"/>
            <a:r>
              <a:rPr lang="en-US" altLang="en-US" sz="3600" dirty="0">
                <a:solidFill>
                  <a:schemeClr val="bg1"/>
                </a:solidFill>
                <a:latin typeface="+mn-lt"/>
              </a:rPr>
              <a:t>Fixing Problems instead of Fixing Blame</a:t>
            </a:r>
          </a:p>
        </p:txBody>
      </p:sp>
      <p:pic>
        <p:nvPicPr>
          <p:cNvPr id="2" name="Picture 1" title="Photo - an iceberg - It's hard to fix a problem that you dont know about!"/>
          <p:cNvPicPr>
            <a:picLocks noChangeAspect="1"/>
          </p:cNvPicPr>
          <p:nvPr/>
        </p:nvPicPr>
        <p:blipFill>
          <a:blip r:embed="rId3"/>
          <a:stretch>
            <a:fillRect/>
          </a:stretch>
        </p:blipFill>
        <p:spPr>
          <a:xfrm>
            <a:off x="0" y="861646"/>
            <a:ext cx="9144000" cy="5996354"/>
          </a:xfrm>
          <a:prstGeom prst="rect">
            <a:avLst/>
          </a:prstGeom>
        </p:spPr>
      </p:pic>
      <p:sp>
        <p:nvSpPr>
          <p:cNvPr id="5" name="TextBox 4"/>
          <p:cNvSpPr txBox="1"/>
          <p:nvPr/>
        </p:nvSpPr>
        <p:spPr>
          <a:xfrm>
            <a:off x="351693" y="4589584"/>
            <a:ext cx="3991708" cy="1384995"/>
          </a:xfrm>
          <a:prstGeom prst="rect">
            <a:avLst/>
          </a:prstGeom>
          <a:noFill/>
        </p:spPr>
        <p:txBody>
          <a:bodyPr wrap="square" rtlCol="0">
            <a:spAutoFit/>
          </a:bodyPr>
          <a:lstStyle/>
          <a:p>
            <a:r>
              <a:rPr lang="en-US" sz="2800" dirty="0">
                <a:solidFill>
                  <a:schemeClr val="bg1"/>
                </a:solidFill>
              </a:rPr>
              <a:t>It’s Hard to fix a problem that you don’t know about!</a:t>
            </a:r>
          </a:p>
        </p:txBody>
      </p:sp>
    </p:spTree>
    <p:extLst>
      <p:ext uri="{BB962C8B-B14F-4D97-AF65-F5344CB8AC3E}">
        <p14:creationId xmlns:p14="http://schemas.microsoft.com/office/powerpoint/2010/main" val="3591119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1"/>
            <a:ext cx="8661862" cy="623277"/>
          </a:xfrm>
        </p:spPr>
        <p:txBody>
          <a:bodyPr>
            <a:normAutofit/>
          </a:bodyPr>
          <a:lstStyle/>
          <a:p>
            <a:pPr algn="l" eaLnBrk="1" hangingPunct="1"/>
            <a:r>
              <a:rPr lang="en-US" altLang="en-US" sz="3600" dirty="0">
                <a:solidFill>
                  <a:schemeClr val="bg1"/>
                </a:solidFill>
                <a:latin typeface="+mn-lt"/>
              </a:rPr>
              <a:t>Root Cause Analysis and Methodology</a:t>
            </a:r>
          </a:p>
        </p:txBody>
      </p:sp>
      <p:sp>
        <p:nvSpPr>
          <p:cNvPr id="14339" name="Rectangle 7"/>
          <p:cNvSpPr>
            <a:spLocks noGrp="1" noChangeArrowheads="1"/>
          </p:cNvSpPr>
          <p:nvPr>
            <p:ph type="subTitle" idx="1"/>
          </p:nvPr>
        </p:nvSpPr>
        <p:spPr>
          <a:xfrm>
            <a:off x="226074" y="2391882"/>
            <a:ext cx="8435788" cy="4174288"/>
          </a:xfrm>
        </p:spPr>
        <p:txBody>
          <a:bodyPr rtlCol="0">
            <a:normAutofit/>
          </a:bodyPr>
          <a:lstStyle/>
          <a:p>
            <a:pPr algn="l">
              <a:defRPr/>
            </a:pPr>
            <a:r>
              <a:rPr lang="en-US" sz="3600" dirty="0"/>
              <a:t>How do you get started?</a:t>
            </a:r>
          </a:p>
          <a:p>
            <a:pPr marL="457200" indent="-457200" algn="l">
              <a:buFont typeface="Arial" panose="020B0604020202020204" pitchFamily="34" charset="0"/>
              <a:buChar char="•"/>
              <a:defRPr/>
            </a:pPr>
            <a:endParaRPr lang="en-US" sz="3600" dirty="0"/>
          </a:p>
          <a:p>
            <a:pPr marL="457200" indent="-457200" algn="l">
              <a:buFont typeface="Arial" panose="020B0604020202020204" pitchFamily="34" charset="0"/>
              <a:buChar char="•"/>
              <a:defRPr/>
            </a:pPr>
            <a:r>
              <a:rPr lang="en-US" sz="2800" dirty="0"/>
              <a:t>Establishing What You Want to Measure</a:t>
            </a:r>
          </a:p>
          <a:p>
            <a:pPr marL="457200" indent="-457200" algn="l">
              <a:buFont typeface="Arial" panose="020B0604020202020204" pitchFamily="34" charset="0"/>
              <a:buChar char="•"/>
              <a:defRPr/>
            </a:pPr>
            <a:endParaRPr lang="en-US" sz="2800" dirty="0"/>
          </a:p>
          <a:p>
            <a:pPr marL="457200" indent="-457200" algn="l">
              <a:buFont typeface="Arial" panose="020B0604020202020204" pitchFamily="34" charset="0"/>
              <a:buChar char="•"/>
              <a:defRPr/>
            </a:pPr>
            <a:r>
              <a:rPr lang="en-US" sz="2800" dirty="0"/>
              <a:t>Accident Reporting and Investigation</a:t>
            </a:r>
          </a:p>
          <a:p>
            <a:pPr marL="457200" indent="-457200" algn="l">
              <a:buFont typeface="Arial" panose="020B0604020202020204" pitchFamily="34" charset="0"/>
              <a:buChar char="•"/>
              <a:defRPr/>
            </a:pPr>
            <a:endParaRPr lang="en-US" sz="2800" dirty="0"/>
          </a:p>
          <a:p>
            <a:pPr marL="457200" indent="-457200" algn="l">
              <a:buFont typeface="Arial" panose="020B0604020202020204" pitchFamily="34" charset="0"/>
              <a:buChar char="•"/>
              <a:defRPr/>
            </a:pPr>
            <a:r>
              <a:rPr lang="en-US" sz="2800" dirty="0"/>
              <a:t>Fault Tree Analysis Tools</a:t>
            </a:r>
          </a:p>
          <a:p>
            <a:pPr marL="457200" indent="-457200" algn="l">
              <a:buFont typeface="Arial" panose="020B0604020202020204" pitchFamily="34" charset="0"/>
              <a:buChar char="•"/>
              <a:defRPr/>
            </a:pPr>
            <a:endParaRPr lang="en-US" sz="2800" dirty="0"/>
          </a:p>
        </p:txBody>
      </p:sp>
    </p:spTree>
    <p:extLst>
      <p:ext uri="{BB962C8B-B14F-4D97-AF65-F5344CB8AC3E}">
        <p14:creationId xmlns:p14="http://schemas.microsoft.com/office/powerpoint/2010/main" val="784686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1"/>
            <a:ext cx="9144000" cy="623277"/>
          </a:xfrm>
        </p:spPr>
        <p:txBody>
          <a:bodyPr>
            <a:normAutofit/>
          </a:bodyPr>
          <a:lstStyle/>
          <a:p>
            <a:pPr algn="l" eaLnBrk="1" hangingPunct="1"/>
            <a:r>
              <a:rPr lang="en-US" altLang="en-US" sz="3600" dirty="0">
                <a:solidFill>
                  <a:schemeClr val="bg1"/>
                </a:solidFill>
                <a:latin typeface="+mn-lt"/>
              </a:rPr>
              <a:t>Root Cause Analysis….Another Tool in the Box</a:t>
            </a:r>
          </a:p>
        </p:txBody>
      </p:sp>
      <p:sp>
        <p:nvSpPr>
          <p:cNvPr id="3" name="TextBox 2"/>
          <p:cNvSpPr txBox="1"/>
          <p:nvPr/>
        </p:nvSpPr>
        <p:spPr>
          <a:xfrm>
            <a:off x="334108" y="1951892"/>
            <a:ext cx="8327754" cy="4678204"/>
          </a:xfrm>
          <a:prstGeom prst="rect">
            <a:avLst/>
          </a:prstGeom>
          <a:noFill/>
        </p:spPr>
        <p:txBody>
          <a:bodyPr wrap="square" rtlCol="0">
            <a:spAutoFit/>
          </a:bodyPr>
          <a:lstStyle/>
          <a:p>
            <a:pPr marL="285750" indent="-285750">
              <a:buFont typeface="Arial" panose="020B0604020202020204" pitchFamily="34" charset="0"/>
              <a:buChar char="•"/>
            </a:pPr>
            <a:r>
              <a:rPr lang="en-US" sz="2800" dirty="0"/>
              <a:t>A methodical approach to problem solving that identifies the root cause of problems to help understand the underlying causes.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A “Causal Factor” is something that affects the outcome, but is not a root cause.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Removing a “Root Cause” from the work flow will prevent the accident from happening in the future.</a:t>
            </a:r>
          </a:p>
          <a:p>
            <a:endParaRPr lang="en-US" sz="2800" dirty="0"/>
          </a:p>
          <a:p>
            <a:endParaRPr lang="en-US" dirty="0"/>
          </a:p>
        </p:txBody>
      </p:sp>
    </p:spTree>
    <p:extLst>
      <p:ext uri="{BB962C8B-B14F-4D97-AF65-F5344CB8AC3E}">
        <p14:creationId xmlns:p14="http://schemas.microsoft.com/office/powerpoint/2010/main" val="2871913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1"/>
            <a:ext cx="8661862" cy="623277"/>
          </a:xfrm>
        </p:spPr>
        <p:txBody>
          <a:bodyPr>
            <a:normAutofit/>
          </a:bodyPr>
          <a:lstStyle/>
          <a:p>
            <a:pPr algn="l" eaLnBrk="1" hangingPunct="1"/>
            <a:r>
              <a:rPr lang="en-US" altLang="en-US" sz="3600" dirty="0">
                <a:solidFill>
                  <a:schemeClr val="bg1"/>
                </a:solidFill>
                <a:latin typeface="+mn-lt"/>
              </a:rPr>
              <a:t>Root Cause Analysis is NOT….</a:t>
            </a:r>
          </a:p>
        </p:txBody>
      </p:sp>
      <p:pic>
        <p:nvPicPr>
          <p:cNvPr id="2" name="Picture 1" title="Photo - Three Stooges pointing fingers - Looking for blame will not help a team understand the “how” of an accident. When a fatality is involved, emotions, pressure from outside are made worse. Having a process in place to allow you to do an investigation will help you understand the gaps in the work processes that contributed to the inciden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1656"/>
            <a:ext cx="9144000" cy="6433229"/>
          </a:xfrm>
          <a:prstGeom prst="rect">
            <a:avLst/>
          </a:prstGeom>
        </p:spPr>
      </p:pic>
    </p:spTree>
    <p:extLst>
      <p:ext uri="{BB962C8B-B14F-4D97-AF65-F5344CB8AC3E}">
        <p14:creationId xmlns:p14="http://schemas.microsoft.com/office/powerpoint/2010/main" val="1086891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1"/>
            <a:ext cx="9144000" cy="623277"/>
          </a:xfrm>
        </p:spPr>
        <p:txBody>
          <a:bodyPr>
            <a:normAutofit/>
          </a:bodyPr>
          <a:lstStyle/>
          <a:p>
            <a:pPr algn="l"/>
            <a:r>
              <a:rPr lang="en-US" altLang="en-US" sz="3600" dirty="0">
                <a:solidFill>
                  <a:schemeClr val="bg1"/>
                </a:solidFill>
                <a:latin typeface="+mn-lt"/>
              </a:rPr>
              <a:t>Examples: </a:t>
            </a:r>
          </a:p>
        </p:txBody>
      </p:sp>
      <p:sp>
        <p:nvSpPr>
          <p:cNvPr id="3" name="TextBox 2"/>
          <p:cNvSpPr txBox="1"/>
          <p:nvPr/>
        </p:nvSpPr>
        <p:spPr>
          <a:xfrm>
            <a:off x="507103" y="1960130"/>
            <a:ext cx="8327754" cy="4678204"/>
          </a:xfrm>
          <a:prstGeom prst="rect">
            <a:avLst/>
          </a:prstGeom>
          <a:noFill/>
        </p:spPr>
        <p:txBody>
          <a:bodyPr wrap="square" rtlCol="0">
            <a:spAutoFit/>
          </a:bodyPr>
          <a:lstStyle/>
          <a:p>
            <a:pPr marL="171450" indent="-171450">
              <a:buFont typeface="Arial" panose="020B0604020202020204" pitchFamily="34" charset="0"/>
              <a:buChar char="•"/>
            </a:pPr>
            <a:r>
              <a:rPr lang="en-US" altLang="en-US" sz="2800" b="1" dirty="0" smtClean="0"/>
              <a:t>Falls</a:t>
            </a:r>
            <a:r>
              <a:rPr lang="en-US" altLang="en-US" sz="2400" dirty="0" smtClean="0"/>
              <a:t> </a:t>
            </a:r>
            <a:r>
              <a:rPr lang="en-US" altLang="en-US" sz="2400" dirty="0"/>
              <a:t>– root cause: improper foot wear…..causal factor: Rain, snow, working on a slope hauling a heavy hose</a:t>
            </a:r>
          </a:p>
          <a:p>
            <a:pPr marL="171450" indent="-171450">
              <a:buFont typeface="Arial" panose="020B0604020202020204" pitchFamily="34" charset="0"/>
              <a:buChar char="•"/>
            </a:pPr>
            <a:r>
              <a:rPr lang="en-US" altLang="en-US" sz="2800" b="1" dirty="0"/>
              <a:t>Struck By </a:t>
            </a:r>
            <a:r>
              <a:rPr lang="en-US" altLang="en-US" sz="2400" dirty="0"/>
              <a:t>– root cause: no hard hat inside a tank doing repair….causal factor: unknown slope conditions, loose soil, frost…to warming temperatures</a:t>
            </a:r>
          </a:p>
          <a:p>
            <a:pPr marL="171450" indent="-171450">
              <a:buFont typeface="Arial" panose="020B0604020202020204" pitchFamily="34" charset="0"/>
              <a:buChar char="•"/>
            </a:pPr>
            <a:r>
              <a:rPr lang="en-US" altLang="en-US" sz="2800" b="1" dirty="0"/>
              <a:t>Caught in </a:t>
            </a:r>
            <a:r>
              <a:rPr lang="en-US" altLang="en-US" sz="2400" dirty="0"/>
              <a:t>– root cause: loose clothing while working on moving equipment without guards….causal factor: unbuttoned shirt sleeves</a:t>
            </a:r>
          </a:p>
          <a:p>
            <a:pPr marL="171450" indent="-171450">
              <a:buFont typeface="Arial" panose="020B0604020202020204" pitchFamily="34" charset="0"/>
              <a:buChar char="•"/>
            </a:pPr>
            <a:r>
              <a:rPr lang="en-US" altLang="en-US" sz="2800" b="1" dirty="0"/>
              <a:t>Electrocution</a:t>
            </a:r>
            <a:r>
              <a:rPr lang="en-US" altLang="en-US" sz="2400" dirty="0"/>
              <a:t> – root cause: working on equipment that is energized…causal factor: unlicensed electrician doing work does not understand exposure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23191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58261" y="2233246"/>
            <a:ext cx="4316461" cy="4401205"/>
          </a:xfrm>
          <a:prstGeom prst="rect">
            <a:avLst/>
          </a:prstGeom>
          <a:noFill/>
        </p:spPr>
        <p:txBody>
          <a:bodyPr wrap="square" rtlCol="0">
            <a:spAutoFit/>
          </a:bodyPr>
          <a:lstStyle/>
          <a:p>
            <a:r>
              <a:rPr lang="en-US" sz="2800" dirty="0"/>
              <a:t>What are the core issues involved?</a:t>
            </a:r>
          </a:p>
          <a:p>
            <a:endParaRPr lang="en-US" sz="2800" dirty="0"/>
          </a:p>
          <a:p>
            <a:pPr marL="457200" indent="-457200">
              <a:buFont typeface="Arial" panose="020B0604020202020204" pitchFamily="34" charset="0"/>
              <a:buChar char="•"/>
            </a:pPr>
            <a:r>
              <a:rPr lang="en-US" sz="2800" dirty="0"/>
              <a:t>Method</a:t>
            </a:r>
          </a:p>
          <a:p>
            <a:pPr marL="457200" indent="-457200">
              <a:buFont typeface="Arial" panose="020B0604020202020204" pitchFamily="34" charset="0"/>
              <a:buChar char="•"/>
            </a:pPr>
            <a:r>
              <a:rPr lang="en-US" sz="2800" dirty="0"/>
              <a:t>Management</a:t>
            </a:r>
          </a:p>
          <a:p>
            <a:pPr marL="457200" indent="-457200">
              <a:buFont typeface="Arial" panose="020B0604020202020204" pitchFamily="34" charset="0"/>
              <a:buChar char="•"/>
            </a:pPr>
            <a:r>
              <a:rPr lang="en-US" sz="2800" dirty="0"/>
              <a:t>Material</a:t>
            </a:r>
          </a:p>
          <a:p>
            <a:pPr marL="457200" indent="-457200">
              <a:buFont typeface="Arial" panose="020B0604020202020204" pitchFamily="34" charset="0"/>
              <a:buChar char="•"/>
            </a:pPr>
            <a:r>
              <a:rPr lang="en-US" sz="2800" dirty="0"/>
              <a:t>People</a:t>
            </a:r>
          </a:p>
          <a:p>
            <a:pPr marL="457200" indent="-457200">
              <a:buFont typeface="Arial" panose="020B0604020202020204" pitchFamily="34" charset="0"/>
              <a:buChar char="•"/>
            </a:pPr>
            <a:r>
              <a:rPr lang="en-US" sz="2800" dirty="0"/>
              <a:t>Measurement</a:t>
            </a:r>
          </a:p>
          <a:p>
            <a:pPr marL="457200" indent="-457200">
              <a:buFont typeface="Arial" panose="020B0604020202020204" pitchFamily="34" charset="0"/>
              <a:buChar char="•"/>
            </a:pPr>
            <a:r>
              <a:rPr lang="en-US" sz="2800" dirty="0"/>
              <a:t>Machine</a:t>
            </a:r>
          </a:p>
          <a:p>
            <a:pPr marL="457200" indent="-457200">
              <a:buFont typeface="Arial" panose="020B0604020202020204" pitchFamily="34" charset="0"/>
              <a:buChar char="•"/>
            </a:pPr>
            <a:r>
              <a:rPr lang="en-US" sz="2800" dirty="0"/>
              <a:t>Change the parameters</a:t>
            </a:r>
          </a:p>
        </p:txBody>
      </p:sp>
      <p:pic>
        <p:nvPicPr>
          <p:cNvPr id="4" name="Picture 3" title="Drawing -  Fault Tree analysis tools or process that continues to identify all of the causal actions that contribute to an exposure until you can clearly understand what the root cause is and actions taken to mitigate the exposure"/>
          <p:cNvPicPr>
            <a:picLocks noChangeAspect="1"/>
          </p:cNvPicPr>
          <p:nvPr/>
        </p:nvPicPr>
        <p:blipFill>
          <a:blip r:embed="rId3"/>
          <a:stretch>
            <a:fillRect/>
          </a:stretch>
        </p:blipFill>
        <p:spPr>
          <a:xfrm>
            <a:off x="3499338" y="2717467"/>
            <a:ext cx="5255422" cy="3486096"/>
          </a:xfrm>
          <a:prstGeom prst="rect">
            <a:avLst/>
          </a:prstGeom>
        </p:spPr>
      </p:pic>
      <p:sp>
        <p:nvSpPr>
          <p:cNvPr id="6" name="Title 5"/>
          <p:cNvSpPr>
            <a:spLocks noGrp="1"/>
          </p:cNvSpPr>
          <p:nvPr>
            <p:ph type="title"/>
          </p:nvPr>
        </p:nvSpPr>
        <p:spPr>
          <a:xfrm>
            <a:off x="0" y="0"/>
            <a:ext cx="7886700" cy="930729"/>
          </a:xfrm>
        </p:spPr>
        <p:txBody>
          <a:bodyPr>
            <a:normAutofit fontScale="90000"/>
          </a:bodyPr>
          <a:lstStyle/>
          <a:p>
            <a:pPr lvl="0" defTabSz="914400">
              <a:lnSpc>
                <a:spcPct val="100000"/>
              </a:lnSpc>
              <a:spcBef>
                <a:spcPts val="0"/>
              </a:spcBef>
            </a:pPr>
            <a:r>
              <a:rPr lang="en-US" sz="3600" dirty="0">
                <a:solidFill>
                  <a:prstClr val="white"/>
                </a:solidFill>
                <a:latin typeface="Calibri" panose="020F0502020204030204"/>
                <a:ea typeface="+mn-ea"/>
                <a:cs typeface="+mn-cs"/>
              </a:rPr>
              <a:t>Organizing the Information</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40984219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Grp="1" noChangeArrowheads="1"/>
          </p:cNvSpPr>
          <p:nvPr>
            <p:ph type="title"/>
          </p:nvPr>
        </p:nvSpPr>
        <p:spPr>
          <a:xfrm>
            <a:off x="0" y="0"/>
            <a:ext cx="5613888" cy="844062"/>
          </a:xfrm>
        </p:spPr>
        <p:txBody>
          <a:bodyPr>
            <a:normAutofit/>
          </a:bodyPr>
          <a:lstStyle/>
          <a:p>
            <a:pPr eaLnBrk="1" hangingPunct="1"/>
            <a:r>
              <a:rPr lang="en-US" altLang="en-US" sz="3600" dirty="0">
                <a:solidFill>
                  <a:schemeClr val="bg1"/>
                </a:solidFill>
                <a:latin typeface="+mn-lt"/>
              </a:rPr>
              <a:t>OSHA Susan Harwood Grant</a:t>
            </a:r>
          </a:p>
        </p:txBody>
      </p:sp>
      <p:sp>
        <p:nvSpPr>
          <p:cNvPr id="6147" name="Rectangle 3"/>
          <p:cNvSpPr>
            <a:spLocks noGrp="1" noChangeArrowheads="1"/>
          </p:cNvSpPr>
          <p:nvPr>
            <p:ph idx="1"/>
          </p:nvPr>
        </p:nvSpPr>
        <p:spPr>
          <a:xfrm>
            <a:off x="193430" y="3319263"/>
            <a:ext cx="8792307" cy="4351338"/>
          </a:xfrm>
        </p:spPr>
        <p:txBody>
          <a:bodyPr>
            <a:normAutofit/>
          </a:bodyPr>
          <a:lstStyle/>
          <a:p>
            <a:pPr eaLnBrk="1" hangingPunct="1">
              <a:buFont typeface="Wingdings" panose="05000000000000000000" pitchFamily="2" charset="2"/>
              <a:buNone/>
            </a:pPr>
            <a:endParaRPr lang="en-US" altLang="en-US" sz="2800" dirty="0"/>
          </a:p>
          <a:p>
            <a:pPr eaLnBrk="1" hangingPunct="1">
              <a:buFont typeface="Wingdings" panose="05000000000000000000" pitchFamily="2" charset="2"/>
              <a:buNone/>
            </a:pPr>
            <a:r>
              <a:rPr lang="en-US" altLang="en-US" sz="2800" dirty="0"/>
              <a:t>	From the Occupational Safety and Health Administration, U.S. Department of Labor. It does not necessarily reflect the views or policies of the U.S. Department of Labor, nor does mention of trade names, commercial products, or organizations imply endorsement by the U.S. Government.</a:t>
            </a:r>
          </a:p>
        </p:txBody>
      </p:sp>
      <p:pic>
        <p:nvPicPr>
          <p:cNvPr id="6148" name="Picture 5" descr="osha_logo_x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75208" y="5942405"/>
            <a:ext cx="14287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59540" y="2023353"/>
            <a:ext cx="4474724" cy="1635319"/>
          </a:xfrm>
          <a:prstGeom prst="rect">
            <a:avLst/>
          </a:prstGeom>
          <a:noFill/>
        </p:spPr>
        <p:txBody>
          <a:bodyPr wrap="square" rtlCol="0">
            <a:spAutoFit/>
          </a:bodyPr>
          <a:lstStyle/>
          <a:p>
            <a:pPr marL="171450" lvl="0" indent="-171450" algn="ctr" defTabSz="685800">
              <a:lnSpc>
                <a:spcPct val="90000"/>
              </a:lnSpc>
              <a:spcBef>
                <a:spcPts val="750"/>
              </a:spcBef>
            </a:pPr>
            <a:r>
              <a:rPr lang="en-US" altLang="en-US" sz="2100" dirty="0">
                <a:solidFill>
                  <a:prstClr val="black"/>
                </a:solidFill>
              </a:rPr>
              <a:t>	</a:t>
            </a:r>
            <a:r>
              <a:rPr lang="en-US" altLang="en-US" sz="2800" dirty="0">
                <a:solidFill>
                  <a:prstClr val="black"/>
                </a:solidFill>
              </a:rPr>
              <a:t>This material was produced under grant number </a:t>
            </a:r>
          </a:p>
          <a:p>
            <a:pPr marL="171450" lvl="0" indent="-171450" algn="ctr" defTabSz="685800">
              <a:lnSpc>
                <a:spcPct val="90000"/>
              </a:lnSpc>
              <a:spcBef>
                <a:spcPts val="750"/>
              </a:spcBef>
            </a:pPr>
            <a:r>
              <a:rPr lang="en-US" altLang="en-US" sz="2800" dirty="0">
                <a:solidFill>
                  <a:prstClr val="black"/>
                </a:solidFill>
              </a:rPr>
              <a:t>SH-27631- SH5</a:t>
            </a:r>
          </a:p>
          <a:p>
            <a:endParaRPr lang="en-US" dirty="0"/>
          </a:p>
        </p:txBody>
      </p:sp>
    </p:spTree>
    <p:extLst>
      <p:ext uri="{BB962C8B-B14F-4D97-AF65-F5344CB8AC3E}">
        <p14:creationId xmlns:p14="http://schemas.microsoft.com/office/powerpoint/2010/main" val="3565239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1"/>
            <a:ext cx="8661862" cy="623277"/>
          </a:xfrm>
        </p:spPr>
        <p:txBody>
          <a:bodyPr>
            <a:normAutofit/>
          </a:bodyPr>
          <a:lstStyle/>
          <a:p>
            <a:pPr algn="l" eaLnBrk="1" hangingPunct="1"/>
            <a:r>
              <a:rPr lang="en-US" altLang="en-US" sz="3600" dirty="0">
                <a:solidFill>
                  <a:schemeClr val="bg1"/>
                </a:solidFill>
                <a:latin typeface="+mn-lt"/>
              </a:rPr>
              <a:t>What Do You Measure and Why?</a:t>
            </a:r>
          </a:p>
        </p:txBody>
      </p:sp>
      <p:pic>
        <p:nvPicPr>
          <p:cNvPr id="3" name="Picture 2" title="Photo of a pyramid - OSHA Safety Pyramid, but based on the Heinrich “Safety Pyramid” and theory that is essentially a mathematical approach to safety management. If you can adequately identify and respond to “near miss” incidents and incorporate the lessons learned at the bottom of the triangle into work process’, procedures, PPE selection and employee training and workplace compliance to standards, your ability to reduce the exposure of workers to a major injury or fatality is significantly increase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6728" y="2162907"/>
            <a:ext cx="4440365" cy="3815862"/>
          </a:xfrm>
          <a:prstGeom prst="rect">
            <a:avLst/>
          </a:prstGeom>
        </p:spPr>
      </p:pic>
      <p:sp>
        <p:nvSpPr>
          <p:cNvPr id="4" name="Rectangle 3"/>
          <p:cNvSpPr txBox="1">
            <a:spLocks noChangeArrowheads="1"/>
          </p:cNvSpPr>
          <p:nvPr/>
        </p:nvSpPr>
        <p:spPr>
          <a:xfrm>
            <a:off x="451338" y="2139493"/>
            <a:ext cx="4613031" cy="4405746"/>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defRPr/>
            </a:pPr>
            <a:r>
              <a:rPr lang="en-US" sz="2800" dirty="0"/>
              <a:t>Vehicle Accidents and Property Loss</a:t>
            </a:r>
          </a:p>
          <a:p>
            <a:pPr>
              <a:defRPr/>
            </a:pPr>
            <a:endParaRPr lang="en-US" sz="2800" dirty="0"/>
          </a:p>
          <a:p>
            <a:pPr>
              <a:defRPr/>
            </a:pPr>
            <a:r>
              <a:rPr lang="en-US" sz="2800" dirty="0"/>
              <a:t>Occupational Illness’</a:t>
            </a:r>
          </a:p>
          <a:p>
            <a:pPr>
              <a:defRPr/>
            </a:pPr>
            <a:endParaRPr lang="en-US" sz="2800" dirty="0"/>
          </a:p>
          <a:p>
            <a:pPr>
              <a:defRPr/>
            </a:pPr>
            <a:r>
              <a:rPr lang="en-US" sz="2800" dirty="0"/>
              <a:t>Injuries with Lost Time Off</a:t>
            </a:r>
          </a:p>
          <a:p>
            <a:pPr>
              <a:defRPr/>
            </a:pPr>
            <a:endParaRPr lang="en-US" sz="2800" dirty="0"/>
          </a:p>
          <a:p>
            <a:pPr>
              <a:defRPr/>
            </a:pPr>
            <a:r>
              <a:rPr lang="en-US" sz="2800" dirty="0"/>
              <a:t>Near Misses</a:t>
            </a:r>
          </a:p>
          <a:p>
            <a:pPr>
              <a:defRPr/>
            </a:pPr>
            <a:endParaRPr lang="en-US" sz="2800" dirty="0"/>
          </a:p>
        </p:txBody>
      </p:sp>
    </p:spTree>
    <p:extLst>
      <p:ext uri="{BB962C8B-B14F-4D97-AF65-F5344CB8AC3E}">
        <p14:creationId xmlns:p14="http://schemas.microsoft.com/office/powerpoint/2010/main" val="1698184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title="Diagram - This is a hazard when you observe something that could cause injury or damage vs This is a Near Miss when you had to react quickly in a way to prevent injury or damage or something happened in that moment that almost caused an inciden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0586" y="1999384"/>
            <a:ext cx="6910753" cy="4858616"/>
          </a:xfrm>
          <a:prstGeom prst="rect">
            <a:avLst/>
          </a:prstGeom>
        </p:spPr>
      </p:pic>
      <p:sp>
        <p:nvSpPr>
          <p:cNvPr id="5" name="Title 4"/>
          <p:cNvSpPr>
            <a:spLocks noGrp="1"/>
          </p:cNvSpPr>
          <p:nvPr>
            <p:ph type="title"/>
          </p:nvPr>
        </p:nvSpPr>
        <p:spPr>
          <a:xfrm>
            <a:off x="0" y="0"/>
            <a:ext cx="7886700" cy="1325563"/>
          </a:xfrm>
        </p:spPr>
        <p:txBody>
          <a:bodyPr/>
          <a:lstStyle/>
          <a:p>
            <a:pPr lvl="0" defTabSz="914400">
              <a:lnSpc>
                <a:spcPct val="100000"/>
              </a:lnSpc>
              <a:spcBef>
                <a:spcPts val="0"/>
              </a:spcBef>
            </a:pPr>
            <a:r>
              <a:rPr lang="en-US" sz="3600" dirty="0">
                <a:solidFill>
                  <a:prstClr val="white"/>
                </a:solidFill>
                <a:latin typeface="Calibri" panose="020F0502020204030204"/>
                <a:ea typeface="+mn-ea"/>
                <a:cs typeface="+mn-cs"/>
              </a:rPr>
              <a:t>What Is the Difference?</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75748676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7886700" cy="1325563"/>
          </a:xfrm>
        </p:spPr>
        <p:txBody>
          <a:bodyPr/>
          <a:lstStyle/>
          <a:p>
            <a:pPr lvl="0" defTabSz="914400">
              <a:lnSpc>
                <a:spcPct val="100000"/>
              </a:lnSpc>
              <a:spcBef>
                <a:spcPts val="0"/>
              </a:spcBef>
            </a:pPr>
            <a:r>
              <a:rPr lang="en-US" sz="3600" dirty="0">
                <a:solidFill>
                  <a:prstClr val="white"/>
                </a:solidFill>
                <a:latin typeface="Calibri" panose="020F0502020204030204"/>
                <a:ea typeface="+mn-ea"/>
                <a:cs typeface="+mn-cs"/>
              </a:rPr>
              <a:t>Common Cause of Accidents by Workers</a:t>
            </a:r>
            <a:br>
              <a:rPr lang="en-US" sz="3600" dirty="0">
                <a:solidFill>
                  <a:prstClr val="white"/>
                </a:solidFill>
                <a:latin typeface="Calibri" panose="020F0502020204030204"/>
                <a:ea typeface="+mn-ea"/>
                <a:cs typeface="+mn-cs"/>
              </a:rPr>
            </a:br>
            <a:endParaRPr lang="en-US" dirty="0"/>
          </a:p>
        </p:txBody>
      </p:sp>
      <p:sp>
        <p:nvSpPr>
          <p:cNvPr id="422915" name="Rectangle 3"/>
          <p:cNvSpPr>
            <a:spLocks noGrp="1" noChangeArrowheads="1"/>
          </p:cNvSpPr>
          <p:nvPr>
            <p:ph idx="4294967295"/>
          </p:nvPr>
        </p:nvSpPr>
        <p:spPr>
          <a:xfrm>
            <a:off x="617838" y="2130854"/>
            <a:ext cx="3944938" cy="4406900"/>
          </a:xfrm>
        </p:spPr>
        <p:txBody>
          <a:bodyPr rtlCol="0">
            <a:noAutofit/>
          </a:bodyPr>
          <a:lstStyle/>
          <a:p>
            <a:pPr marL="514350" indent="-514350" defTabSz="914400" fontAlgn="auto">
              <a:spcAft>
                <a:spcPts val="0"/>
              </a:spcAft>
              <a:buFontTx/>
              <a:buAutoNum type="arabicPeriod"/>
              <a:defRPr/>
            </a:pPr>
            <a:r>
              <a:rPr lang="en-US" sz="2600" dirty="0" smtClean="0"/>
              <a:t>Rushing</a:t>
            </a:r>
          </a:p>
          <a:p>
            <a:pPr marL="514350" indent="-514350" defTabSz="914400" fontAlgn="auto">
              <a:spcAft>
                <a:spcPts val="0"/>
              </a:spcAft>
              <a:buFontTx/>
              <a:buAutoNum type="arabicPeriod"/>
              <a:defRPr/>
            </a:pPr>
            <a:endParaRPr lang="en-US" sz="1000" dirty="0"/>
          </a:p>
          <a:p>
            <a:pPr marL="914400" lvl="1" indent="-457200" defTabSz="914400">
              <a:defRPr/>
            </a:pPr>
            <a:r>
              <a:rPr lang="en-US" sz="2600" dirty="0" smtClean="0"/>
              <a:t>Rushing </a:t>
            </a:r>
            <a:r>
              <a:rPr lang="en-US" sz="2600" dirty="0"/>
              <a:t>affects  	   decision making</a:t>
            </a:r>
          </a:p>
          <a:p>
            <a:pPr marL="914400" lvl="1" indent="-457200" defTabSz="914400" fontAlgn="auto">
              <a:spcAft>
                <a:spcPts val="0"/>
              </a:spcAft>
              <a:defRPr/>
            </a:pPr>
            <a:r>
              <a:rPr lang="en-US" sz="2600" dirty="0" smtClean="0"/>
              <a:t>Falls</a:t>
            </a:r>
          </a:p>
          <a:p>
            <a:pPr marL="457200" lvl="1" indent="0" defTabSz="914400" fontAlgn="auto">
              <a:spcAft>
                <a:spcPts val="0"/>
              </a:spcAft>
              <a:buNone/>
              <a:defRPr/>
            </a:pPr>
            <a:endParaRPr lang="en-US" sz="2600" dirty="0"/>
          </a:p>
          <a:p>
            <a:pPr defTabSz="914400" fontAlgn="auto">
              <a:spcAft>
                <a:spcPts val="0"/>
              </a:spcAft>
              <a:buFontTx/>
              <a:buNone/>
              <a:defRPr/>
            </a:pPr>
            <a:r>
              <a:rPr lang="en-US" sz="2600" dirty="0" smtClean="0"/>
              <a:t>2</a:t>
            </a:r>
            <a:r>
              <a:rPr lang="en-US" sz="2600" dirty="0"/>
              <a:t>.     Eyes not on Path </a:t>
            </a:r>
          </a:p>
          <a:p>
            <a:pPr defTabSz="914400" fontAlgn="auto">
              <a:spcAft>
                <a:spcPts val="0"/>
              </a:spcAft>
              <a:buFontTx/>
              <a:buNone/>
              <a:defRPr/>
            </a:pPr>
            <a:endParaRPr lang="en-US" sz="1000" dirty="0"/>
          </a:p>
          <a:p>
            <a:pPr lvl="1" defTabSz="914400" fontAlgn="auto">
              <a:spcAft>
                <a:spcPts val="0"/>
              </a:spcAft>
              <a:defRPr/>
            </a:pPr>
            <a:r>
              <a:rPr lang="en-US" sz="2600" dirty="0"/>
              <a:t>     Slips, trips and fall’s</a:t>
            </a:r>
          </a:p>
          <a:p>
            <a:pPr lvl="1" defTabSz="914400" fontAlgn="auto">
              <a:spcAft>
                <a:spcPts val="0"/>
              </a:spcAft>
              <a:defRPr/>
            </a:pPr>
            <a:r>
              <a:rPr lang="en-US" sz="2600" dirty="0" smtClean="0"/>
              <a:t>     </a:t>
            </a:r>
            <a:r>
              <a:rPr lang="en-US" sz="2600" dirty="0"/>
              <a:t>Struck by</a:t>
            </a:r>
          </a:p>
        </p:txBody>
      </p:sp>
      <p:sp>
        <p:nvSpPr>
          <p:cNvPr id="4" name="TextBox 3"/>
          <p:cNvSpPr txBox="1"/>
          <p:nvPr/>
        </p:nvSpPr>
        <p:spPr>
          <a:xfrm>
            <a:off x="4876800" y="2056686"/>
            <a:ext cx="4184822" cy="4308872"/>
          </a:xfrm>
          <a:prstGeom prst="rect">
            <a:avLst/>
          </a:prstGeom>
          <a:noFill/>
        </p:spPr>
        <p:txBody>
          <a:bodyPr wrap="square" rtlCol="0">
            <a:spAutoFit/>
          </a:bodyPr>
          <a:lstStyle/>
          <a:p>
            <a:pPr>
              <a:defRPr/>
            </a:pPr>
            <a:r>
              <a:rPr lang="en-US" sz="2600" dirty="0"/>
              <a:t>3. Eyes not on Task</a:t>
            </a:r>
          </a:p>
          <a:p>
            <a:pPr marL="457200" indent="-457200">
              <a:buFont typeface="Arial" panose="020B0604020202020204" pitchFamily="34" charset="0"/>
              <a:buChar char="•"/>
              <a:defRPr/>
            </a:pPr>
            <a:endParaRPr lang="en-US" sz="1000" dirty="0"/>
          </a:p>
          <a:p>
            <a:pPr marL="914400" lvl="1" indent="-457200">
              <a:buFont typeface="Arial" panose="020B0604020202020204" pitchFamily="34" charset="0"/>
              <a:buChar char="•"/>
              <a:defRPr/>
            </a:pPr>
            <a:r>
              <a:rPr lang="en-US" sz="2600" dirty="0"/>
              <a:t>Caught in/Between accidents</a:t>
            </a:r>
          </a:p>
          <a:p>
            <a:pPr marL="914400" lvl="1" indent="-457200">
              <a:buFont typeface="Arial" panose="020B0604020202020204" pitchFamily="34" charset="0"/>
              <a:buChar char="•"/>
              <a:defRPr/>
            </a:pPr>
            <a:r>
              <a:rPr lang="en-US" sz="2600" dirty="0"/>
              <a:t>Electrocution</a:t>
            </a:r>
          </a:p>
          <a:p>
            <a:pPr>
              <a:defRPr/>
            </a:pPr>
            <a:endParaRPr lang="en-US" sz="2600" dirty="0"/>
          </a:p>
          <a:p>
            <a:pPr>
              <a:defRPr/>
            </a:pPr>
            <a:r>
              <a:rPr lang="en-US" sz="2600" dirty="0"/>
              <a:t>4. Line of Fire</a:t>
            </a:r>
          </a:p>
          <a:p>
            <a:pPr marL="457200" indent="-457200">
              <a:buFont typeface="Arial" panose="020B0604020202020204" pitchFamily="34" charset="0"/>
              <a:buChar char="•"/>
              <a:defRPr/>
            </a:pPr>
            <a:endParaRPr lang="en-US" sz="1000" dirty="0"/>
          </a:p>
          <a:p>
            <a:pPr marL="914400" lvl="1" indent="-457200">
              <a:buFont typeface="Arial" panose="020B0604020202020204" pitchFamily="34" charset="0"/>
              <a:buChar char="•"/>
              <a:defRPr/>
            </a:pPr>
            <a:r>
              <a:rPr lang="en-US" sz="2600" dirty="0"/>
              <a:t>Mostly “struck by” accidents</a:t>
            </a:r>
          </a:p>
          <a:p>
            <a:pPr marL="914400" lvl="1" indent="-457200">
              <a:buFont typeface="Arial" panose="020B0604020202020204" pitchFamily="34" charset="0"/>
              <a:buChar char="•"/>
              <a:defRPr/>
            </a:pPr>
            <a:r>
              <a:rPr lang="en-US" sz="2600" dirty="0"/>
              <a:t>Electrical “Arcing”</a:t>
            </a:r>
          </a:p>
          <a:p>
            <a:pPr>
              <a:defRPr/>
            </a:pPr>
            <a:endParaRPr lang="en-US" sz="2000" dirty="0"/>
          </a:p>
        </p:txBody>
      </p:sp>
    </p:spTree>
    <p:extLst>
      <p:ext uri="{BB962C8B-B14F-4D97-AF65-F5344CB8AC3E}">
        <p14:creationId xmlns:p14="http://schemas.microsoft.com/office/powerpoint/2010/main" val="103546052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xfrm>
            <a:off x="0" y="3399"/>
            <a:ext cx="7886700" cy="976316"/>
          </a:xfrm>
        </p:spPr>
        <p:txBody>
          <a:bodyPr/>
          <a:lstStyle/>
          <a:p>
            <a:pPr lvl="0" defTabSz="914400">
              <a:lnSpc>
                <a:spcPct val="100000"/>
              </a:lnSpc>
              <a:spcBef>
                <a:spcPts val="0"/>
              </a:spcBef>
            </a:pPr>
            <a:r>
              <a:rPr lang="en-US" sz="3600" dirty="0">
                <a:solidFill>
                  <a:prstClr val="white"/>
                </a:solidFill>
                <a:latin typeface="Calibri" panose="020F0502020204030204"/>
                <a:ea typeface="+mn-ea"/>
                <a:cs typeface="+mn-cs"/>
              </a:rPr>
              <a:t>Root Cause Accidents by Employers</a:t>
            </a:r>
          </a:p>
        </p:txBody>
      </p:sp>
      <p:sp>
        <p:nvSpPr>
          <p:cNvPr id="422915" name="Rectangle 3"/>
          <p:cNvSpPr>
            <a:spLocks noGrp="1" noChangeArrowheads="1"/>
          </p:cNvSpPr>
          <p:nvPr>
            <p:ph idx="4294967295"/>
          </p:nvPr>
        </p:nvSpPr>
        <p:spPr>
          <a:xfrm>
            <a:off x="190377" y="2139926"/>
            <a:ext cx="4225925" cy="4405313"/>
          </a:xfrm>
        </p:spPr>
        <p:txBody>
          <a:bodyPr rtlCol="0">
            <a:normAutofit/>
          </a:bodyPr>
          <a:lstStyle/>
          <a:p>
            <a:pPr marL="514350" indent="-514350" eaLnBrk="1" fontAlgn="auto" hangingPunct="1">
              <a:spcAft>
                <a:spcPts val="0"/>
              </a:spcAft>
              <a:buFontTx/>
              <a:buAutoNum type="arabicPeriod"/>
              <a:defRPr/>
            </a:pPr>
            <a:r>
              <a:rPr lang="en-US" sz="3000" dirty="0"/>
              <a:t>Policy and procedures</a:t>
            </a:r>
          </a:p>
          <a:p>
            <a:pPr marL="514350" indent="-514350" eaLnBrk="1" fontAlgn="auto" hangingPunct="1">
              <a:spcAft>
                <a:spcPts val="0"/>
              </a:spcAft>
              <a:buFontTx/>
              <a:buAutoNum type="arabicPeriod"/>
              <a:defRPr/>
            </a:pPr>
            <a:r>
              <a:rPr lang="en-US" sz="3000" dirty="0"/>
              <a:t>Process Management</a:t>
            </a:r>
          </a:p>
          <a:p>
            <a:pPr marL="514350" indent="-514350" eaLnBrk="1" fontAlgn="auto" hangingPunct="1">
              <a:spcAft>
                <a:spcPts val="0"/>
              </a:spcAft>
              <a:buFontTx/>
              <a:buAutoNum type="arabicPeriod"/>
              <a:defRPr/>
            </a:pPr>
            <a:r>
              <a:rPr lang="en-US" sz="3000" dirty="0"/>
              <a:t>PPE Choices</a:t>
            </a:r>
          </a:p>
          <a:p>
            <a:pPr marL="514350" indent="-514350" eaLnBrk="1" fontAlgn="auto" hangingPunct="1">
              <a:spcAft>
                <a:spcPts val="0"/>
              </a:spcAft>
              <a:buFontTx/>
              <a:buAutoNum type="arabicPeriod"/>
              <a:defRPr/>
            </a:pPr>
            <a:r>
              <a:rPr lang="en-US" sz="3000" dirty="0"/>
              <a:t>Training for current employees</a:t>
            </a:r>
          </a:p>
          <a:p>
            <a:pPr marL="514350" indent="-514350" eaLnBrk="1" fontAlgn="auto" hangingPunct="1">
              <a:spcAft>
                <a:spcPts val="0"/>
              </a:spcAft>
              <a:buFontTx/>
              <a:buAutoNum type="arabicPeriod"/>
              <a:defRPr/>
            </a:pPr>
            <a:r>
              <a:rPr lang="en-US" sz="3000" dirty="0"/>
              <a:t>Training for new hires</a:t>
            </a:r>
          </a:p>
          <a:p>
            <a:pPr marL="514350" indent="-514350" eaLnBrk="1" fontAlgn="auto" hangingPunct="1">
              <a:spcAft>
                <a:spcPts val="0"/>
              </a:spcAft>
              <a:buFontTx/>
              <a:buAutoNum type="arabicPeriod"/>
              <a:defRPr/>
            </a:pPr>
            <a:r>
              <a:rPr lang="en-US" sz="3000" dirty="0"/>
              <a:t>Resistance to change</a:t>
            </a:r>
          </a:p>
          <a:p>
            <a:pPr marL="514350" indent="-514350" eaLnBrk="1" fontAlgn="auto" hangingPunct="1">
              <a:spcAft>
                <a:spcPts val="0"/>
              </a:spcAft>
              <a:buFontTx/>
              <a:buAutoNum type="arabicPeriod"/>
              <a:defRPr/>
            </a:pPr>
            <a:r>
              <a:rPr lang="en-US" sz="3000" dirty="0"/>
              <a:t>Resistance to spending money</a:t>
            </a:r>
          </a:p>
          <a:p>
            <a:pPr marL="514350" indent="-514350" eaLnBrk="1" fontAlgn="auto" hangingPunct="1">
              <a:spcAft>
                <a:spcPts val="0"/>
              </a:spcAft>
              <a:buFontTx/>
              <a:buAutoNum type="arabicPeriod"/>
              <a:defRPr/>
            </a:pPr>
            <a:endParaRPr lang="en-US" sz="10400" dirty="0"/>
          </a:p>
        </p:txBody>
      </p:sp>
      <p:pic>
        <p:nvPicPr>
          <p:cNvPr id="7" name="Picture 6" title="Photo - a cover titled &quot;Confined Spaces in Construction&quot;"/>
          <p:cNvPicPr>
            <a:picLocks noChangeAspect="1"/>
          </p:cNvPicPr>
          <p:nvPr/>
        </p:nvPicPr>
        <p:blipFill>
          <a:blip r:embed="rId3"/>
          <a:stretch>
            <a:fillRect/>
          </a:stretch>
        </p:blipFill>
        <p:spPr>
          <a:xfrm>
            <a:off x="4416302" y="1899137"/>
            <a:ext cx="2353775" cy="2353775"/>
          </a:xfrm>
          <a:prstGeom prst="rect">
            <a:avLst/>
          </a:prstGeom>
        </p:spPr>
      </p:pic>
      <p:pic>
        <p:nvPicPr>
          <p:cNvPr id="8" name="Picture 7" title="Photo - a cover titled &quot;Understanding Hand &amp; Power Tool Safety&quot;"/>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42546" y="3655762"/>
            <a:ext cx="2035552" cy="2294207"/>
          </a:xfrm>
          <a:prstGeom prst="rect">
            <a:avLst/>
          </a:prstGeom>
        </p:spPr>
      </p:pic>
      <p:pic>
        <p:nvPicPr>
          <p:cNvPr id="6" name="Picture 5" title="Photo - a cover titled &quot;Fall Protection for Construction&quot;"/>
          <p:cNvPicPr>
            <a:picLocks noChangeAspect="1"/>
          </p:cNvPicPr>
          <p:nvPr/>
        </p:nvPicPr>
        <p:blipFill>
          <a:blip r:embed="rId5"/>
          <a:stretch>
            <a:fillRect/>
          </a:stretch>
        </p:blipFill>
        <p:spPr>
          <a:xfrm rot="898204">
            <a:off x="6282104" y="1547446"/>
            <a:ext cx="1947496" cy="1947496"/>
          </a:xfrm>
          <a:prstGeom prst="rect">
            <a:avLst/>
          </a:prstGeom>
        </p:spPr>
      </p:pic>
      <p:pic>
        <p:nvPicPr>
          <p:cNvPr id="9" name="Picture 8" title="Photo - a cover titled &quot;OSHA Construction Safety Handbook&quot;"/>
          <p:cNvPicPr>
            <a:picLocks noChangeAspect="1"/>
          </p:cNvPicPr>
          <p:nvPr/>
        </p:nvPicPr>
        <p:blipFill>
          <a:blip r:embed="rId6"/>
          <a:stretch>
            <a:fillRect/>
          </a:stretch>
        </p:blipFill>
        <p:spPr>
          <a:xfrm>
            <a:off x="5737020" y="3907188"/>
            <a:ext cx="1806157" cy="2672525"/>
          </a:xfrm>
          <a:prstGeom prst="rect">
            <a:avLst/>
          </a:prstGeom>
        </p:spPr>
      </p:pic>
    </p:spTree>
    <p:extLst>
      <p:ext uri="{BB962C8B-B14F-4D97-AF65-F5344CB8AC3E}">
        <p14:creationId xmlns:p14="http://schemas.microsoft.com/office/powerpoint/2010/main" val="265726669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40677" y="2954215"/>
            <a:ext cx="3657600" cy="1815882"/>
          </a:xfrm>
          <a:prstGeom prst="rect">
            <a:avLst/>
          </a:prstGeom>
          <a:noFill/>
        </p:spPr>
        <p:txBody>
          <a:bodyPr wrap="square" rtlCol="0">
            <a:spAutoFit/>
          </a:bodyPr>
          <a:lstStyle/>
          <a:p>
            <a:r>
              <a:rPr lang="en-US" sz="2800" dirty="0"/>
              <a:t>Keep Asking “WHY” until you get an answer you can no longer ask “WHY” about.</a:t>
            </a:r>
          </a:p>
        </p:txBody>
      </p:sp>
      <p:pic>
        <p:nvPicPr>
          <p:cNvPr id="5" name="Picture 4" title="Photo - rope knot"/>
          <p:cNvPicPr>
            <a:picLocks noChangeAspect="1"/>
          </p:cNvPicPr>
          <p:nvPr/>
        </p:nvPicPr>
        <p:blipFill>
          <a:blip r:embed="rId3"/>
          <a:stretch>
            <a:fillRect/>
          </a:stretch>
        </p:blipFill>
        <p:spPr>
          <a:xfrm>
            <a:off x="3771819" y="2303585"/>
            <a:ext cx="5372181" cy="3903785"/>
          </a:xfrm>
          <a:prstGeom prst="rect">
            <a:avLst/>
          </a:prstGeom>
        </p:spPr>
      </p:pic>
      <p:sp>
        <p:nvSpPr>
          <p:cNvPr id="6" name="Title 5"/>
          <p:cNvSpPr>
            <a:spLocks noGrp="1"/>
          </p:cNvSpPr>
          <p:nvPr>
            <p:ph type="title"/>
          </p:nvPr>
        </p:nvSpPr>
        <p:spPr>
          <a:xfrm>
            <a:off x="0" y="0"/>
            <a:ext cx="7886700" cy="1045029"/>
          </a:xfrm>
        </p:spPr>
        <p:txBody>
          <a:bodyPr>
            <a:normAutofit fontScale="90000"/>
          </a:bodyPr>
          <a:lstStyle/>
          <a:p>
            <a:pPr lvl="0" defTabSz="914400">
              <a:lnSpc>
                <a:spcPct val="100000"/>
              </a:lnSpc>
              <a:spcBef>
                <a:spcPts val="0"/>
              </a:spcBef>
            </a:pPr>
            <a:r>
              <a:rPr lang="en-US" sz="3600" dirty="0">
                <a:solidFill>
                  <a:prstClr val="white"/>
                </a:solidFill>
                <a:latin typeface="Calibri" panose="020F0502020204030204"/>
                <a:ea typeface="+mn-ea"/>
                <a:cs typeface="+mn-cs"/>
              </a:rPr>
              <a:t>Reducing Accidents = Finding Root Causes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57613197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0"/>
            <a:ext cx="6357505" cy="532015"/>
          </a:xfrm>
        </p:spPr>
        <p:txBody>
          <a:bodyPr rtlCol="0">
            <a:noAutofit/>
          </a:bodyPr>
          <a:lstStyle/>
          <a:p>
            <a:pPr eaLnBrk="1" fontAlgn="auto" hangingPunct="1">
              <a:spcAft>
                <a:spcPts val="0"/>
              </a:spcAft>
              <a:defRPr/>
            </a:pPr>
            <a:r>
              <a:rPr lang="en-US" sz="3600" dirty="0">
                <a:solidFill>
                  <a:schemeClr val="bg1"/>
                </a:solidFill>
              </a:rPr>
              <a:t>Root Cause Analysis - Activity</a:t>
            </a:r>
          </a:p>
        </p:txBody>
      </p:sp>
      <p:sp>
        <p:nvSpPr>
          <p:cNvPr id="5" name="TextBox 4"/>
          <p:cNvSpPr txBox="1"/>
          <p:nvPr/>
        </p:nvSpPr>
        <p:spPr>
          <a:xfrm>
            <a:off x="720296" y="2094985"/>
            <a:ext cx="4098839" cy="3508653"/>
          </a:xfrm>
          <a:prstGeom prst="rect">
            <a:avLst/>
          </a:prstGeom>
          <a:noFill/>
        </p:spPr>
        <p:txBody>
          <a:bodyPr wrap="square" rtlCol="0">
            <a:spAutoFit/>
          </a:bodyPr>
          <a:lstStyle/>
          <a:p>
            <a:r>
              <a:rPr lang="en-US" sz="2600" dirty="0"/>
              <a:t>Crack repair in a Septic Tank</a:t>
            </a:r>
          </a:p>
          <a:p>
            <a:endParaRPr lang="en-US" sz="1000" dirty="0"/>
          </a:p>
          <a:p>
            <a:r>
              <a:rPr lang="en-US" sz="2600" dirty="0"/>
              <a:t>What is the Problem?</a:t>
            </a:r>
          </a:p>
          <a:p>
            <a:endParaRPr lang="en-US" sz="1000" dirty="0"/>
          </a:p>
          <a:p>
            <a:r>
              <a:rPr lang="en-US" sz="2600" dirty="0"/>
              <a:t>Root Causes?</a:t>
            </a:r>
          </a:p>
          <a:p>
            <a:endParaRPr lang="en-US" sz="2600" dirty="0"/>
          </a:p>
          <a:p>
            <a:pPr marL="457200" indent="-457200">
              <a:buFont typeface="Arial" panose="020B0604020202020204" pitchFamily="34" charset="0"/>
              <a:buChar char="•"/>
            </a:pPr>
            <a:r>
              <a:rPr lang="en-US" sz="2400" dirty="0"/>
              <a:t>Method</a:t>
            </a:r>
          </a:p>
          <a:p>
            <a:pPr marL="457200" indent="-457200">
              <a:buFont typeface="Arial" panose="020B0604020202020204" pitchFamily="34" charset="0"/>
              <a:buChar char="•"/>
            </a:pPr>
            <a:r>
              <a:rPr lang="en-US" sz="2400" dirty="0"/>
              <a:t>Management</a:t>
            </a:r>
          </a:p>
          <a:p>
            <a:pPr marL="457200" indent="-457200">
              <a:buFont typeface="Arial" panose="020B0604020202020204" pitchFamily="34" charset="0"/>
              <a:buChar char="•"/>
            </a:pPr>
            <a:r>
              <a:rPr lang="en-US" sz="2400" dirty="0"/>
              <a:t>Material</a:t>
            </a:r>
            <a:endParaRPr lang="en-US" sz="2600" dirty="0"/>
          </a:p>
          <a:p>
            <a:endParaRPr lang="en-US" sz="2600" dirty="0"/>
          </a:p>
        </p:txBody>
      </p:sp>
      <p:sp>
        <p:nvSpPr>
          <p:cNvPr id="2" name="TextBox 1"/>
          <p:cNvSpPr txBox="1"/>
          <p:nvPr/>
        </p:nvSpPr>
        <p:spPr>
          <a:xfrm>
            <a:off x="4905032" y="3987113"/>
            <a:ext cx="3217984" cy="1477328"/>
          </a:xfrm>
          <a:prstGeom prst="rect">
            <a:avLst/>
          </a:prstGeom>
          <a:noFill/>
        </p:spPr>
        <p:txBody>
          <a:bodyPr wrap="square" rtlCol="0">
            <a:spAutoFit/>
          </a:bodyPr>
          <a:lstStyle/>
          <a:p>
            <a:pPr marL="457200" indent="-457200">
              <a:buFont typeface="Arial" panose="020B0604020202020204" pitchFamily="34" charset="0"/>
              <a:buChar char="•"/>
            </a:pPr>
            <a:r>
              <a:rPr lang="en-US" sz="2400" dirty="0"/>
              <a:t>People (man)</a:t>
            </a:r>
          </a:p>
          <a:p>
            <a:pPr marL="457200" indent="-457200">
              <a:buFont typeface="Arial" panose="020B0604020202020204" pitchFamily="34" charset="0"/>
              <a:buChar char="•"/>
            </a:pPr>
            <a:r>
              <a:rPr lang="en-US" sz="2400" dirty="0"/>
              <a:t>Measurement</a:t>
            </a:r>
          </a:p>
          <a:p>
            <a:pPr marL="457200" indent="-457200">
              <a:buFont typeface="Arial" panose="020B0604020202020204" pitchFamily="34" charset="0"/>
              <a:buChar char="•"/>
            </a:pPr>
            <a:r>
              <a:rPr lang="en-US" sz="2400" dirty="0"/>
              <a:t>Machine</a:t>
            </a:r>
          </a:p>
          <a:p>
            <a:endParaRPr lang="en-US" dirty="0"/>
          </a:p>
        </p:txBody>
      </p:sp>
    </p:spTree>
    <p:extLst>
      <p:ext uri="{BB962C8B-B14F-4D97-AF65-F5344CB8AC3E}">
        <p14:creationId xmlns:p14="http://schemas.microsoft.com/office/powerpoint/2010/main" val="26396733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58262" y="2233246"/>
            <a:ext cx="3657600" cy="3970318"/>
          </a:xfrm>
          <a:prstGeom prst="rect">
            <a:avLst/>
          </a:prstGeom>
          <a:noFill/>
        </p:spPr>
        <p:txBody>
          <a:bodyPr wrap="square" rtlCol="0">
            <a:spAutoFit/>
          </a:bodyPr>
          <a:lstStyle/>
          <a:p>
            <a:r>
              <a:rPr lang="en-US" sz="2800" dirty="0"/>
              <a:t>What are the core issues involved?</a:t>
            </a:r>
          </a:p>
          <a:p>
            <a:endParaRPr lang="en-US" sz="2800" dirty="0"/>
          </a:p>
          <a:p>
            <a:pPr marL="457200" indent="-457200">
              <a:buFont typeface="Arial" panose="020B0604020202020204" pitchFamily="34" charset="0"/>
              <a:buChar char="•"/>
            </a:pPr>
            <a:r>
              <a:rPr lang="en-US" sz="2800" dirty="0"/>
              <a:t>Method</a:t>
            </a:r>
          </a:p>
          <a:p>
            <a:pPr marL="457200" indent="-457200">
              <a:buFont typeface="Arial" panose="020B0604020202020204" pitchFamily="34" charset="0"/>
              <a:buChar char="•"/>
            </a:pPr>
            <a:r>
              <a:rPr lang="en-US" sz="2800" dirty="0"/>
              <a:t>Management</a:t>
            </a:r>
          </a:p>
          <a:p>
            <a:pPr marL="457200" indent="-457200">
              <a:buFont typeface="Arial" panose="020B0604020202020204" pitchFamily="34" charset="0"/>
              <a:buChar char="•"/>
            </a:pPr>
            <a:r>
              <a:rPr lang="en-US" sz="2800" dirty="0"/>
              <a:t>Material</a:t>
            </a:r>
          </a:p>
          <a:p>
            <a:pPr marL="457200" indent="-457200">
              <a:buFont typeface="Arial" panose="020B0604020202020204" pitchFamily="34" charset="0"/>
              <a:buChar char="•"/>
            </a:pPr>
            <a:r>
              <a:rPr lang="en-US" sz="2800" dirty="0"/>
              <a:t>People</a:t>
            </a:r>
          </a:p>
          <a:p>
            <a:pPr marL="457200" indent="-457200">
              <a:buFont typeface="Arial" panose="020B0604020202020204" pitchFamily="34" charset="0"/>
              <a:buChar char="•"/>
            </a:pPr>
            <a:r>
              <a:rPr lang="en-US" sz="2800" dirty="0"/>
              <a:t>Measurement</a:t>
            </a:r>
          </a:p>
          <a:p>
            <a:pPr marL="457200" indent="-457200">
              <a:buFont typeface="Arial" panose="020B0604020202020204" pitchFamily="34" charset="0"/>
              <a:buChar char="•"/>
            </a:pPr>
            <a:r>
              <a:rPr lang="en-US" sz="2800" dirty="0"/>
              <a:t>Machine</a:t>
            </a:r>
          </a:p>
        </p:txBody>
      </p:sp>
      <p:pic>
        <p:nvPicPr>
          <p:cNvPr id="4" name="Picture 3" title="Drawing -  Fault Tree analysis tools or process. What are the core issues involved?"/>
          <p:cNvPicPr>
            <a:picLocks noChangeAspect="1"/>
          </p:cNvPicPr>
          <p:nvPr/>
        </p:nvPicPr>
        <p:blipFill>
          <a:blip r:embed="rId3"/>
          <a:stretch>
            <a:fillRect/>
          </a:stretch>
        </p:blipFill>
        <p:spPr>
          <a:xfrm>
            <a:off x="3143249" y="2481262"/>
            <a:ext cx="5611511" cy="3722302"/>
          </a:xfrm>
          <a:prstGeom prst="rect">
            <a:avLst/>
          </a:prstGeom>
        </p:spPr>
      </p:pic>
      <p:sp>
        <p:nvSpPr>
          <p:cNvPr id="6" name="Title 5"/>
          <p:cNvSpPr>
            <a:spLocks noGrp="1"/>
          </p:cNvSpPr>
          <p:nvPr>
            <p:ph type="title"/>
          </p:nvPr>
        </p:nvSpPr>
        <p:spPr>
          <a:xfrm>
            <a:off x="0" y="0"/>
            <a:ext cx="9157188" cy="996043"/>
          </a:xfrm>
        </p:spPr>
        <p:txBody>
          <a:bodyPr>
            <a:normAutofit/>
          </a:bodyPr>
          <a:lstStyle/>
          <a:p>
            <a:pPr lvl="0" defTabSz="914400">
              <a:lnSpc>
                <a:spcPct val="100000"/>
              </a:lnSpc>
              <a:spcBef>
                <a:spcPts val="0"/>
              </a:spcBef>
            </a:pPr>
            <a:r>
              <a:rPr lang="en-US" sz="3600" dirty="0">
                <a:solidFill>
                  <a:prstClr val="white"/>
                </a:solidFill>
                <a:latin typeface="Calibri" panose="020F0502020204030204"/>
                <a:ea typeface="+mn-ea"/>
                <a:cs typeface="+mn-cs"/>
              </a:rPr>
              <a:t>Activity – Root Cause Analysis of Tank </a:t>
            </a:r>
            <a:r>
              <a:rPr lang="en-US" sz="3600" dirty="0" smtClean="0">
                <a:solidFill>
                  <a:prstClr val="white"/>
                </a:solidFill>
                <a:latin typeface="Calibri" panose="020F0502020204030204"/>
                <a:ea typeface="+mn-ea"/>
                <a:cs typeface="+mn-cs"/>
              </a:rPr>
              <a:t>Repair</a:t>
            </a:r>
            <a:endParaRPr lang="en-US" dirty="0"/>
          </a:p>
        </p:txBody>
      </p:sp>
    </p:spTree>
    <p:extLst>
      <p:ext uri="{BB962C8B-B14F-4D97-AF65-F5344CB8AC3E}">
        <p14:creationId xmlns:p14="http://schemas.microsoft.com/office/powerpoint/2010/main" val="348645586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9"/>
          <p:cNvSpPr>
            <a:spLocks noGrp="1" noChangeArrowheads="1"/>
          </p:cNvSpPr>
          <p:nvPr>
            <p:ph type="title"/>
          </p:nvPr>
        </p:nvSpPr>
        <p:spPr>
          <a:xfrm>
            <a:off x="0" y="1"/>
            <a:ext cx="6348046" cy="731519"/>
          </a:xfrm>
        </p:spPr>
        <p:txBody>
          <a:bodyPr>
            <a:normAutofit/>
          </a:bodyPr>
          <a:lstStyle/>
          <a:p>
            <a:pPr eaLnBrk="1" hangingPunct="1"/>
            <a:r>
              <a:rPr lang="en-US" altLang="en-US" sz="3600" dirty="0">
                <a:solidFill>
                  <a:schemeClr val="bg1"/>
                </a:solidFill>
                <a:latin typeface="+mn-lt"/>
              </a:rPr>
              <a:t>Fatalities &amp; Citations </a:t>
            </a:r>
          </a:p>
        </p:txBody>
      </p:sp>
      <p:sp>
        <p:nvSpPr>
          <p:cNvPr id="43011" name="Rectangle 10"/>
          <p:cNvSpPr>
            <a:spLocks noGrp="1" noChangeArrowheads="1"/>
          </p:cNvSpPr>
          <p:nvPr>
            <p:ph idx="1"/>
          </p:nvPr>
        </p:nvSpPr>
        <p:spPr>
          <a:xfrm>
            <a:off x="162098" y="2558087"/>
            <a:ext cx="4343400" cy="3356500"/>
          </a:xfrm>
        </p:spPr>
        <p:txBody>
          <a:bodyPr>
            <a:normAutofit/>
          </a:bodyPr>
          <a:lstStyle/>
          <a:p>
            <a:r>
              <a:rPr lang="en-US" altLang="en-US" sz="2800" dirty="0"/>
              <a:t>79% of all fatalities are related to the Focus Four Hazards</a:t>
            </a:r>
          </a:p>
          <a:p>
            <a:pPr eaLnBrk="1" hangingPunct="1"/>
            <a:r>
              <a:rPr lang="en-US" altLang="en-US" sz="2800" dirty="0"/>
              <a:t>85% of all citations and 90% of dollars applied as fines are related to the Focus Four Hazards</a:t>
            </a:r>
          </a:p>
          <a:p>
            <a:pPr marL="0" indent="0" eaLnBrk="1" hangingPunct="1">
              <a:buNone/>
            </a:pPr>
            <a:endParaRPr lang="en-US" altLang="en-US" dirty="0"/>
          </a:p>
          <a:p>
            <a:pPr marL="0" indent="0" eaLnBrk="1" hangingPunct="1">
              <a:buNone/>
            </a:pPr>
            <a:endParaRPr lang="en-US" altLang="en-US" dirty="0"/>
          </a:p>
        </p:txBody>
      </p:sp>
      <p:pic>
        <p:nvPicPr>
          <p:cNvPr id="1026" name="Picture 2" descr="https://thestevenproject.files.wordpress.com/2007/09/compressed_septictank_01.jpg?w=45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0524" y="2412533"/>
            <a:ext cx="4863476" cy="3647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631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91"/>
          <p:cNvSpPr>
            <a:spLocks noGrp="1" noChangeArrowheads="1"/>
          </p:cNvSpPr>
          <p:nvPr>
            <p:ph type="title"/>
          </p:nvPr>
        </p:nvSpPr>
        <p:spPr>
          <a:xfrm>
            <a:off x="0" y="0"/>
            <a:ext cx="8915400" cy="522316"/>
          </a:xfrm>
        </p:spPr>
        <p:txBody>
          <a:bodyPr>
            <a:noAutofit/>
          </a:bodyPr>
          <a:lstStyle/>
          <a:p>
            <a:pPr eaLnBrk="1" hangingPunct="1"/>
            <a:r>
              <a:rPr lang="en-US" altLang="en-US" sz="3600" dirty="0">
                <a:solidFill>
                  <a:schemeClr val="bg1"/>
                </a:solidFill>
                <a:latin typeface="+mn-lt"/>
              </a:rPr>
              <a:t>Top 10 Focus Four Citations</a:t>
            </a:r>
          </a:p>
        </p:txBody>
      </p:sp>
      <p:graphicFrame>
        <p:nvGraphicFramePr>
          <p:cNvPr id="906730" name="Group 490" title="Table - It is a busy chart, but these top ten OSHA citations relate to the four basic hazards of electrical struck-by, caught-in-between and falls.  Other citations not related to the focus four have been removed from the list. Columns: Subpart, Citation, Total Dollar Value, Description"/>
          <p:cNvGraphicFramePr>
            <a:graphicFrameLocks noGrp="1"/>
          </p:cNvGraphicFramePr>
          <p:nvPr>
            <p:ph idx="4294967295"/>
            <p:extLst>
              <p:ext uri="{D42A27DB-BD31-4B8C-83A1-F6EECF244321}">
                <p14:modId xmlns:p14="http://schemas.microsoft.com/office/powerpoint/2010/main" val="549829184"/>
              </p:ext>
            </p:extLst>
          </p:nvPr>
        </p:nvGraphicFramePr>
        <p:xfrm>
          <a:off x="893763" y="1878013"/>
          <a:ext cx="8250382" cy="4551968"/>
        </p:xfrm>
        <a:graphic>
          <a:graphicData uri="http://schemas.openxmlformats.org/drawingml/2006/table">
            <a:tbl>
              <a:tblPr firstRow="1"/>
              <a:tblGrid>
                <a:gridCol w="966465">
                  <a:extLst>
                    <a:ext uri="{9D8B030D-6E8A-4147-A177-3AD203B41FA5}">
                      <a16:colId xmlns:a16="http://schemas.microsoft.com/office/drawing/2014/main" val="20000"/>
                    </a:ext>
                  </a:extLst>
                </a:gridCol>
                <a:gridCol w="964957">
                  <a:extLst>
                    <a:ext uri="{9D8B030D-6E8A-4147-A177-3AD203B41FA5}">
                      <a16:colId xmlns:a16="http://schemas.microsoft.com/office/drawing/2014/main" val="20001"/>
                    </a:ext>
                  </a:extLst>
                </a:gridCol>
                <a:gridCol w="1488144">
                  <a:extLst>
                    <a:ext uri="{9D8B030D-6E8A-4147-A177-3AD203B41FA5}">
                      <a16:colId xmlns:a16="http://schemas.microsoft.com/office/drawing/2014/main" val="20002"/>
                    </a:ext>
                  </a:extLst>
                </a:gridCol>
                <a:gridCol w="4830816">
                  <a:extLst>
                    <a:ext uri="{9D8B030D-6E8A-4147-A177-3AD203B41FA5}">
                      <a16:colId xmlns:a16="http://schemas.microsoft.com/office/drawing/2014/main" val="20003"/>
                    </a:ext>
                  </a:extLst>
                </a:gridCol>
              </a:tblGrid>
              <a:tr h="368007">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Arial" charset="0"/>
                        </a:rPr>
                        <a:t>Subpart</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Arial" charset="0"/>
                        </a:rPr>
                        <a:t>Citations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Arial" charset="0"/>
                        </a:rPr>
                        <a:t>Total Dollar Value</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Arial" charset="0"/>
                        </a:rPr>
                        <a:t>Description</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6592">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Arial" charset="0"/>
                          <a:cs typeface="Arial" charset="0"/>
                        </a:rPr>
                        <a:t>1926.451</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Verdana" pitchFamily="34" charset="0"/>
                          <a:cs typeface="Arial" charset="0"/>
                        </a:rPr>
                        <a:t>8,410</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dirty="0">
                          <a:ln>
                            <a:noFill/>
                          </a:ln>
                          <a:solidFill>
                            <a:schemeClr val="tx1"/>
                          </a:solidFill>
                          <a:effectLst/>
                          <a:latin typeface="Verdana" pitchFamily="34" charset="0"/>
                          <a:cs typeface="Arial" charset="0"/>
                        </a:rPr>
                        <a:t>$7,682,185</a:t>
                      </a:r>
                      <a:endParaRPr kumimoji="0" lang="en-US" sz="10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dirty="0">
                          <a:ln>
                            <a:noFill/>
                          </a:ln>
                          <a:solidFill>
                            <a:schemeClr val="tx1"/>
                          </a:solidFill>
                          <a:effectLst/>
                          <a:latin typeface="Verdana" pitchFamily="34" charset="0"/>
                          <a:cs typeface="Arial" charset="0"/>
                        </a:rPr>
                        <a:t>Scaffolding</a:t>
                      </a:r>
                      <a:endParaRPr kumimoji="0" lang="en-US" sz="10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9423">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Arial" charset="0"/>
                          <a:cs typeface="Arial" charset="0"/>
                        </a:rPr>
                        <a:t>1926.501</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Verdana" pitchFamily="34" charset="0"/>
                          <a:cs typeface="Arial" charset="0"/>
                        </a:rPr>
                        <a:t>5,728</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Verdana" pitchFamily="34" charset="0"/>
                          <a:cs typeface="Arial" charset="0"/>
                        </a:rPr>
                        <a:t>$7,176,729</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dirty="0">
                          <a:ln>
                            <a:noFill/>
                          </a:ln>
                          <a:solidFill>
                            <a:schemeClr val="tx1"/>
                          </a:solidFill>
                          <a:effectLst/>
                          <a:latin typeface="Verdana" pitchFamily="34" charset="0"/>
                          <a:cs typeface="Arial" charset="0"/>
                        </a:rPr>
                        <a:t>Fall Protection Scope/Applications/Definitions</a:t>
                      </a:r>
                      <a:endParaRPr kumimoji="0" lang="en-US" sz="10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592">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1926.1053</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2,122</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$964,811</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Verdana" pitchFamily="34" charset="0"/>
                          <a:cs typeface="Arial" charset="0"/>
                        </a:rPr>
                        <a:t>Ladders</a:t>
                      </a:r>
                      <a:endParaRPr kumimoji="0" lang="en-US" sz="1000" b="1"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8007">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Arial" charset="0"/>
                          <a:cs typeface="Arial" charset="0"/>
                        </a:rPr>
                        <a:t>1926.651</a:t>
                      </a:r>
                      <a:endParaRPr kumimoji="0" lang="en-US" sz="1000" b="1" i="0" u="none" strike="noStrike" cap="none" normalizeH="0" baseline="0" dirty="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1,794</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Verdana" pitchFamily="34" charset="0"/>
                          <a:cs typeface="Arial" charset="0"/>
                        </a:rPr>
                        <a:t>$2,104,067</a:t>
                      </a:r>
                      <a:endParaRPr kumimoji="0" lang="en-US" sz="1000" b="1"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Verdana" pitchFamily="34" charset="0"/>
                          <a:cs typeface="Arial" charset="0"/>
                        </a:rPr>
                        <a:t>Excavations, General Requirements</a:t>
                      </a:r>
                      <a:endParaRPr kumimoji="0" lang="en-US" sz="1000" b="1"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8007">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1926.503</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1,581</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$823,501</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Verdana" pitchFamily="34" charset="0"/>
                          <a:cs typeface="Arial" charset="0"/>
                        </a:rPr>
                        <a:t>Fall Protection Training Requirements</a:t>
                      </a:r>
                      <a:endParaRPr kumimoji="0" lang="en-US" sz="1000" b="1"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7547">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Arial" charset="0"/>
                          <a:cs typeface="Arial" charset="0"/>
                        </a:rPr>
                        <a:t>1926.20</a:t>
                      </a:r>
                      <a:endParaRPr kumimoji="0" lang="en-US" sz="1000" b="1" i="0" u="none" strike="noStrike" cap="none" normalizeH="0" baseline="0" dirty="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1,560</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$868,881</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Verdana" pitchFamily="34" charset="0"/>
                          <a:cs typeface="Arial" charset="0"/>
                        </a:rPr>
                        <a:t>Onsite, General Safety and Health Provisions</a:t>
                      </a:r>
                      <a:endParaRPr kumimoji="0" lang="en-US" sz="1000" b="1"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7823">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1926.100</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1,519</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$792,414</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Verdana" pitchFamily="34" charset="0"/>
                          <a:cs typeface="Arial" charset="0"/>
                        </a:rPr>
                        <a:t>Head Protection</a:t>
                      </a:r>
                      <a:endParaRPr kumimoji="0" lang="en-US" sz="1000" b="1"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10470">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Arial" charset="0"/>
                          <a:cs typeface="Arial" charset="0"/>
                        </a:rPr>
                        <a:t>1926.453</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Verdana" pitchFamily="34" charset="0"/>
                          <a:cs typeface="Arial" charset="0"/>
                        </a:rPr>
                        <a:t>1,379</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Verdana" pitchFamily="34" charset="0"/>
                          <a:cs typeface="Arial" charset="0"/>
                        </a:rPr>
                        <a:t>$1,285,758</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dirty="0">
                          <a:ln>
                            <a:noFill/>
                          </a:ln>
                          <a:solidFill>
                            <a:schemeClr val="tx1"/>
                          </a:solidFill>
                          <a:effectLst/>
                          <a:latin typeface="Verdana" pitchFamily="34" charset="0"/>
                          <a:cs typeface="Arial" charset="0"/>
                        </a:rPr>
                        <a:t>Manually Propelled Mobile Ladder Stands and Scaffolds</a:t>
                      </a:r>
                      <a:endParaRPr kumimoji="0" lang="en-US" sz="10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9423">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1926.404</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1,313</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$644,886</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Verdana" pitchFamily="34" charset="0"/>
                          <a:cs typeface="Arial" charset="0"/>
                        </a:rPr>
                        <a:t>Electrical, Wiring Design and Protection</a:t>
                      </a:r>
                      <a:endParaRPr kumimoji="0" lang="en-US" sz="1000" b="1"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83577">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1926.652</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1,264</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$3,117,087</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Verdana" pitchFamily="34" charset="0"/>
                          <a:cs typeface="Arial" charset="0"/>
                        </a:rPr>
                        <a:t>Excavations, Requirements for Protective Systems</a:t>
                      </a:r>
                      <a:endParaRPr kumimoji="0" lang="en-US" sz="1000" b="1"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76500">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1926.405</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1,157</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$344,814</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a:ln>
                            <a:noFill/>
                          </a:ln>
                          <a:solidFill>
                            <a:schemeClr val="tx1"/>
                          </a:solidFill>
                          <a:effectLst/>
                          <a:latin typeface="Verdana" pitchFamily="34" charset="0"/>
                          <a:cs typeface="Arial" charset="0"/>
                        </a:rPr>
                        <a:t>Elec. Wiring Methods, Components and Equip, General Use</a:t>
                      </a:r>
                      <a:endParaRPr kumimoji="0" lang="en-US" sz="1000" b="1"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32838" name="Text Box 493"/>
          <p:cNvSpPr txBox="1">
            <a:spLocks noChangeArrowheads="1"/>
          </p:cNvSpPr>
          <p:nvPr/>
        </p:nvSpPr>
        <p:spPr bwMode="auto">
          <a:xfrm>
            <a:off x="4800600" y="6613525"/>
            <a:ext cx="4343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000"/>
              <a:t>Citation statistics from Federal OSHA data for OSHA fiscal year 2005</a:t>
            </a:r>
          </a:p>
        </p:txBody>
      </p:sp>
    </p:spTree>
    <p:extLst>
      <p:ext uri="{BB962C8B-B14F-4D97-AF65-F5344CB8AC3E}">
        <p14:creationId xmlns:p14="http://schemas.microsoft.com/office/powerpoint/2010/main" val="28548936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Drawing - falling ma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3722" y="2190750"/>
            <a:ext cx="4396666" cy="3823188"/>
          </a:xfrm>
          <a:prstGeom prst="rect">
            <a:avLst/>
          </a:prstGeom>
        </p:spPr>
      </p:pic>
      <p:sp>
        <p:nvSpPr>
          <p:cNvPr id="5" name="Title 4"/>
          <p:cNvSpPr>
            <a:spLocks noGrp="1"/>
          </p:cNvSpPr>
          <p:nvPr>
            <p:ph type="title"/>
          </p:nvPr>
        </p:nvSpPr>
        <p:spPr/>
        <p:txBody>
          <a:bodyPr/>
          <a:lstStyle/>
          <a:p>
            <a:pPr lvl="0" defTabSz="914400">
              <a:lnSpc>
                <a:spcPct val="100000"/>
              </a:lnSpc>
              <a:spcBef>
                <a:spcPts val="0"/>
              </a:spcBef>
            </a:pPr>
            <a:r>
              <a:rPr lang="en-US" sz="3600" dirty="0">
                <a:solidFill>
                  <a:prstClr val="white"/>
                </a:solidFill>
                <a:latin typeface="Calibri" panose="020F0502020204030204"/>
                <a:ea typeface="+mn-ea"/>
                <a:cs typeface="+mn-cs"/>
              </a:rPr>
              <a:t>Falls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481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Grp="1" noChangeArrowheads="1"/>
          </p:cNvSpPr>
          <p:nvPr>
            <p:ph type="title"/>
          </p:nvPr>
        </p:nvSpPr>
        <p:spPr>
          <a:xfrm>
            <a:off x="0" y="0"/>
            <a:ext cx="6271968" cy="807915"/>
          </a:xfrm>
        </p:spPr>
        <p:txBody>
          <a:bodyPr>
            <a:normAutofit/>
          </a:bodyPr>
          <a:lstStyle/>
          <a:p>
            <a:pPr eaLnBrk="1" hangingPunct="1"/>
            <a:r>
              <a:rPr lang="en-US" altLang="en-US" sz="3600" dirty="0">
                <a:solidFill>
                  <a:schemeClr val="bg1"/>
                </a:solidFill>
                <a:latin typeface="+mn-lt"/>
              </a:rPr>
              <a:t>Credits </a:t>
            </a:r>
            <a:r>
              <a:rPr lang="en-US" altLang="en-US" sz="3600" dirty="0">
                <a:solidFill>
                  <a:schemeClr val="bg1"/>
                </a:solidFill>
                <a:latin typeface="+mn-lt"/>
                <a:cs typeface="Times New Roman" panose="02020603050405020304" pitchFamily="18" charset="0"/>
              </a:rPr>
              <a:t>─ Sources of Information</a:t>
            </a:r>
          </a:p>
        </p:txBody>
      </p:sp>
      <p:sp>
        <p:nvSpPr>
          <p:cNvPr id="8195" name="Rectangle 3"/>
          <p:cNvSpPr>
            <a:spLocks noGrp="1" noChangeArrowheads="1"/>
          </p:cNvSpPr>
          <p:nvPr>
            <p:ph idx="1"/>
          </p:nvPr>
        </p:nvSpPr>
        <p:spPr>
          <a:xfrm>
            <a:off x="550863" y="2336800"/>
            <a:ext cx="7924800" cy="3724275"/>
          </a:xfrm>
        </p:spPr>
        <p:txBody>
          <a:bodyPr>
            <a:normAutofit lnSpcReduction="10000"/>
          </a:bodyPr>
          <a:lstStyle/>
          <a:p>
            <a:pPr eaLnBrk="1" hangingPunct="1"/>
            <a:r>
              <a:rPr lang="en-US" altLang="en-US" sz="2800" dirty="0"/>
              <a:t>U.S. Bureau of Labor Statistics (BLS)</a:t>
            </a:r>
          </a:p>
          <a:p>
            <a:pPr eaLnBrk="1" hangingPunct="1"/>
            <a:r>
              <a:rPr lang="en-US" altLang="en-US" sz="2800" dirty="0"/>
              <a:t>Federal OSHA</a:t>
            </a:r>
          </a:p>
          <a:p>
            <a:pPr eaLnBrk="1" hangingPunct="1"/>
            <a:r>
              <a:rPr lang="en-US" altLang="en-US" sz="2800" dirty="0"/>
              <a:t>WISHA (Washington Industrial Safety and Health Administration)</a:t>
            </a:r>
          </a:p>
          <a:p>
            <a:pPr eaLnBrk="1" hangingPunct="1"/>
            <a:r>
              <a:rPr lang="en-US" altLang="en-US" sz="2800" dirty="0"/>
              <a:t>WOSSA (Washington Onsite Sewage Association)</a:t>
            </a:r>
          </a:p>
          <a:p>
            <a:pPr eaLnBrk="1" hangingPunct="1"/>
            <a:r>
              <a:rPr lang="en-US" altLang="en-US" sz="2800" dirty="0"/>
              <a:t>Oregon-OSHA</a:t>
            </a:r>
          </a:p>
          <a:p>
            <a:pPr eaLnBrk="1" hangingPunct="1"/>
            <a:r>
              <a:rPr lang="en-US" altLang="en-US" sz="2800" dirty="0"/>
              <a:t>OSHA/Kansas</a:t>
            </a:r>
          </a:p>
          <a:p>
            <a:pPr eaLnBrk="1" hangingPunct="1"/>
            <a:r>
              <a:rPr lang="en-US" altLang="en-US" sz="2800" dirty="0"/>
              <a:t>OSHA Missouri</a:t>
            </a:r>
          </a:p>
          <a:p>
            <a:pPr eaLnBrk="1" hangingPunct="1"/>
            <a:endParaRPr lang="en-US" altLang="en-US" sz="2400" dirty="0"/>
          </a:p>
        </p:txBody>
      </p:sp>
    </p:spTree>
    <p:extLst>
      <p:ext uri="{BB962C8B-B14F-4D97-AF65-F5344CB8AC3E}">
        <p14:creationId xmlns:p14="http://schemas.microsoft.com/office/powerpoint/2010/main" val="39808062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9657" y="2133601"/>
            <a:ext cx="4122056" cy="4401205"/>
          </a:xfrm>
          <a:prstGeom prst="rect">
            <a:avLst/>
          </a:prstGeom>
          <a:noFill/>
        </p:spPr>
        <p:txBody>
          <a:bodyPr wrap="square" rtlCol="0">
            <a:spAutoFit/>
          </a:bodyPr>
          <a:lstStyle/>
          <a:p>
            <a:r>
              <a:rPr lang="en-US" sz="2800" dirty="0"/>
              <a:t>Unprotected:</a:t>
            </a:r>
          </a:p>
          <a:p>
            <a:endParaRPr lang="en-US" sz="2800" dirty="0"/>
          </a:p>
          <a:p>
            <a:pPr marL="457200" indent="-457200">
              <a:buFont typeface="Arial" panose="020B0604020202020204" pitchFamily="34" charset="0"/>
              <a:buChar char="•"/>
            </a:pPr>
            <a:r>
              <a:rPr lang="en-US" sz="2800" dirty="0"/>
              <a:t>Roof Edges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Roof/Floor Openings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Improper scaffolding</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Unsafe Portable Ladders</a:t>
            </a:r>
          </a:p>
        </p:txBody>
      </p:sp>
      <p:pic>
        <p:nvPicPr>
          <p:cNvPr id="1026" name="Picture 2" descr="http://thechive.files.wordpress.com/2011/05/scary-scaffolds-19.jpg?w=500&amp;h=3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1713" y="3726687"/>
            <a:ext cx="4862287" cy="313131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0" y="0"/>
            <a:ext cx="7886700" cy="1325563"/>
          </a:xfrm>
        </p:spPr>
        <p:txBody>
          <a:bodyPr/>
          <a:lstStyle/>
          <a:p>
            <a:pPr lvl="0" defTabSz="914400">
              <a:lnSpc>
                <a:spcPct val="100000"/>
              </a:lnSpc>
              <a:spcBef>
                <a:spcPts val="0"/>
              </a:spcBef>
            </a:pPr>
            <a:r>
              <a:rPr lang="en-US" sz="3600" dirty="0">
                <a:solidFill>
                  <a:prstClr val="white"/>
                </a:solidFill>
                <a:latin typeface="Calibri" panose="020F0502020204030204"/>
                <a:ea typeface="+mn-ea"/>
                <a:cs typeface="+mn-cs"/>
              </a:rPr>
              <a:t>Most Common Fall Hazards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611169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title"/>
          </p:nvPr>
        </p:nvSpPr>
        <p:spPr>
          <a:xfrm>
            <a:off x="0" y="0"/>
            <a:ext cx="7886700" cy="652286"/>
          </a:xfrm>
        </p:spPr>
        <p:txBody>
          <a:bodyPr>
            <a:normAutofit/>
          </a:bodyPr>
          <a:lstStyle/>
          <a:p>
            <a:pPr eaLnBrk="1" hangingPunct="1"/>
            <a:r>
              <a:rPr lang="en-US" altLang="en-US" sz="3600" dirty="0">
                <a:solidFill>
                  <a:schemeClr val="bg1"/>
                </a:solidFill>
                <a:latin typeface="+mn-lt"/>
              </a:rPr>
              <a:t>Primary Causes of Fall-Related Fatalities</a:t>
            </a:r>
          </a:p>
        </p:txBody>
      </p:sp>
      <p:sp>
        <p:nvSpPr>
          <p:cNvPr id="24579" name="Rectangle 7"/>
          <p:cNvSpPr>
            <a:spLocks noGrp="1" noChangeArrowheads="1"/>
          </p:cNvSpPr>
          <p:nvPr>
            <p:ph idx="1"/>
          </p:nvPr>
        </p:nvSpPr>
        <p:spPr>
          <a:xfrm>
            <a:off x="354106" y="2044716"/>
            <a:ext cx="8789894" cy="4365812"/>
          </a:xfrm>
        </p:spPr>
        <p:txBody>
          <a:bodyPr>
            <a:normAutofit/>
          </a:bodyPr>
          <a:lstStyle/>
          <a:p>
            <a:pPr eaLnBrk="1" hangingPunct="1"/>
            <a:r>
              <a:rPr lang="en-US" altLang="en-US" sz="2800" dirty="0"/>
              <a:t>Unprotected sides, edges and holes</a:t>
            </a:r>
          </a:p>
          <a:p>
            <a:pPr marL="0" indent="0" eaLnBrk="1" hangingPunct="1">
              <a:buNone/>
            </a:pPr>
            <a:endParaRPr lang="en-US" altLang="en-US" sz="2800" dirty="0"/>
          </a:p>
          <a:p>
            <a:pPr eaLnBrk="1" hangingPunct="1"/>
            <a:r>
              <a:rPr lang="en-US" altLang="en-US" sz="2800" dirty="0"/>
              <a:t>Improperly constructed walking/working surfaces</a:t>
            </a:r>
          </a:p>
          <a:p>
            <a:pPr marL="0" indent="0" eaLnBrk="1" hangingPunct="1">
              <a:buNone/>
            </a:pPr>
            <a:endParaRPr lang="en-US" altLang="en-US" sz="2800" dirty="0"/>
          </a:p>
          <a:p>
            <a:pPr eaLnBrk="1" hangingPunct="1"/>
            <a:r>
              <a:rPr lang="en-US" altLang="en-US" sz="2800" dirty="0"/>
              <a:t>Improper use of access equipment</a:t>
            </a:r>
          </a:p>
          <a:p>
            <a:pPr marL="0" indent="0" eaLnBrk="1" hangingPunct="1">
              <a:buNone/>
            </a:pPr>
            <a:endParaRPr lang="en-US" altLang="en-US" sz="2800" dirty="0"/>
          </a:p>
          <a:p>
            <a:pPr eaLnBrk="1" hangingPunct="1"/>
            <a:r>
              <a:rPr lang="en-US" altLang="en-US" sz="2800" dirty="0"/>
              <a:t>Failure to properly use PFAS (personal fall arrest system)</a:t>
            </a:r>
          </a:p>
          <a:p>
            <a:pPr eaLnBrk="1" hangingPunct="1"/>
            <a:endParaRPr lang="en-US" altLang="en-US" sz="2800" dirty="0"/>
          </a:p>
          <a:p>
            <a:pPr eaLnBrk="1" hangingPunct="1"/>
            <a:r>
              <a:rPr lang="en-US" altLang="en-US" sz="2800" dirty="0"/>
              <a:t>Slips and Trips (housekeeping)</a:t>
            </a:r>
          </a:p>
        </p:txBody>
      </p:sp>
    </p:spTree>
    <p:extLst>
      <p:ext uri="{BB962C8B-B14F-4D97-AF65-F5344CB8AC3E}">
        <p14:creationId xmlns:p14="http://schemas.microsoft.com/office/powerpoint/2010/main" val="3155698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1"/>
          <p:cNvSpPr>
            <a:spLocks noGrp="1" noChangeArrowheads="1"/>
          </p:cNvSpPr>
          <p:nvPr>
            <p:ph type="title"/>
          </p:nvPr>
        </p:nvSpPr>
        <p:spPr>
          <a:xfrm>
            <a:off x="0" y="0"/>
            <a:ext cx="5453149" cy="703263"/>
          </a:xfrm>
        </p:spPr>
        <p:txBody>
          <a:bodyPr>
            <a:normAutofit/>
          </a:bodyPr>
          <a:lstStyle/>
          <a:p>
            <a:pPr eaLnBrk="1" hangingPunct="1"/>
            <a:r>
              <a:rPr lang="en-US" altLang="en-US" sz="3600" dirty="0">
                <a:solidFill>
                  <a:schemeClr val="bg1"/>
                </a:solidFill>
                <a:latin typeface="+mn-lt"/>
              </a:rPr>
              <a:t>Top Fall Protection Citations </a:t>
            </a:r>
          </a:p>
        </p:txBody>
      </p:sp>
      <p:pic>
        <p:nvPicPr>
          <p:cNvPr id="34819" name="Object 5" title="Graph - Top Fall Protection Citations:  Scaffolding General 8410, Fall Protection Scope 5728, Ladders 2122, Fall Protection Training 1581, Manually propelled scaffolds-Lifts 1379"/>
          <p:cNvPicPr>
            <a:picLocks noGrp="1" noChangeAspect="1" noChangeArrowheads="1"/>
          </p:cNvPicPr>
          <p:nvPr>
            <p:ph type="chart" idx="4294967295"/>
          </p:nvPr>
        </p:nvPicPr>
        <p:blipFill>
          <a:blip r:embed="rId3">
            <a:extLst>
              <a:ext uri="{28A0092B-C50C-407E-A947-70E740481C1C}">
                <a14:useLocalDpi xmlns:a14="http://schemas.microsoft.com/office/drawing/2010/main"/>
              </a:ext>
            </a:extLst>
          </a:blip>
          <a:srcRect/>
          <a:stretch>
            <a:fillRect/>
          </a:stretch>
        </p:blipFill>
        <p:spPr>
          <a:xfrm>
            <a:off x="0" y="1905000"/>
            <a:ext cx="8680450" cy="46767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2" name="Text Box 6"/>
          <p:cNvSpPr txBox="1">
            <a:spLocks noChangeArrowheads="1"/>
          </p:cNvSpPr>
          <p:nvPr/>
        </p:nvSpPr>
        <p:spPr bwMode="auto">
          <a:xfrm>
            <a:off x="1838322" y="4204587"/>
            <a:ext cx="443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dirty="0"/>
              <a:t>Fall protection training</a:t>
            </a:r>
            <a:endParaRPr lang="en-US" altLang="en-US" sz="2400" dirty="0"/>
          </a:p>
        </p:txBody>
      </p:sp>
      <p:sp>
        <p:nvSpPr>
          <p:cNvPr id="34823" name="Text Box 7"/>
          <p:cNvSpPr txBox="1">
            <a:spLocks noChangeArrowheads="1"/>
          </p:cNvSpPr>
          <p:nvPr/>
        </p:nvSpPr>
        <p:spPr bwMode="auto">
          <a:xfrm>
            <a:off x="1838322" y="2677367"/>
            <a:ext cx="443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a:t>Fall Protection Scope</a:t>
            </a:r>
            <a:endParaRPr lang="en-US" altLang="en-US" sz="2400"/>
          </a:p>
        </p:txBody>
      </p:sp>
      <p:sp>
        <p:nvSpPr>
          <p:cNvPr id="34824" name="Text Box 8"/>
          <p:cNvSpPr txBox="1">
            <a:spLocks noChangeArrowheads="1"/>
          </p:cNvSpPr>
          <p:nvPr/>
        </p:nvSpPr>
        <p:spPr bwMode="auto">
          <a:xfrm>
            <a:off x="1838323" y="3401640"/>
            <a:ext cx="443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a:t>Ladders</a:t>
            </a:r>
            <a:endParaRPr lang="en-US" altLang="en-US" sz="2400"/>
          </a:p>
        </p:txBody>
      </p:sp>
      <p:sp>
        <p:nvSpPr>
          <p:cNvPr id="34825" name="Text Box 9"/>
          <p:cNvSpPr txBox="1">
            <a:spLocks noChangeArrowheads="1"/>
          </p:cNvSpPr>
          <p:nvPr/>
        </p:nvSpPr>
        <p:spPr bwMode="auto">
          <a:xfrm>
            <a:off x="1838324" y="5019302"/>
            <a:ext cx="443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dirty="0"/>
              <a:t>Manually propelled scaffolds - Lifts</a:t>
            </a:r>
            <a:endParaRPr lang="en-US" altLang="en-US" sz="2400" dirty="0"/>
          </a:p>
        </p:txBody>
      </p:sp>
      <p:sp>
        <p:nvSpPr>
          <p:cNvPr id="34826" name="Text Box 10"/>
          <p:cNvSpPr txBox="1">
            <a:spLocks noChangeArrowheads="1"/>
          </p:cNvSpPr>
          <p:nvPr/>
        </p:nvSpPr>
        <p:spPr bwMode="auto">
          <a:xfrm>
            <a:off x="1838322" y="1905000"/>
            <a:ext cx="443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dirty="0"/>
              <a:t>Scaffolding General</a:t>
            </a:r>
            <a:endParaRPr lang="en-US" altLang="en-US" sz="2400" dirty="0"/>
          </a:p>
        </p:txBody>
      </p:sp>
      <p:sp>
        <p:nvSpPr>
          <p:cNvPr id="34827" name="Text Box 12"/>
          <p:cNvSpPr txBox="1">
            <a:spLocks noChangeArrowheads="1"/>
          </p:cNvSpPr>
          <p:nvPr/>
        </p:nvSpPr>
        <p:spPr bwMode="auto">
          <a:xfrm>
            <a:off x="4800600" y="6613525"/>
            <a:ext cx="4343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000"/>
              <a:t>Citation statistics from Federal OSHA data for OSHA fiscal year 2005</a:t>
            </a:r>
          </a:p>
        </p:txBody>
      </p:sp>
    </p:spTree>
    <p:extLst>
      <p:ext uri="{BB962C8B-B14F-4D97-AF65-F5344CB8AC3E}">
        <p14:creationId xmlns:p14="http://schemas.microsoft.com/office/powerpoint/2010/main" val="3425768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1" title="Photo - rescue from a confined space entry of tank"/>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86153" y="1504115"/>
            <a:ext cx="3557847" cy="536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228599" y="2281517"/>
            <a:ext cx="5179979" cy="3429000"/>
          </a:xfrm>
        </p:spPr>
        <p:txBody>
          <a:bodyPr rtlCol="0">
            <a:noAutofit/>
          </a:bodyPr>
          <a:lstStyle/>
          <a:p>
            <a:pPr eaLnBrk="1" fontAlgn="auto" hangingPunct="1">
              <a:spcAft>
                <a:spcPts val="0"/>
              </a:spcAft>
              <a:defRPr/>
            </a:pPr>
            <a:r>
              <a:rPr lang="en-US" sz="2800" dirty="0">
                <a:effectLst>
                  <a:outerShdw blurRad="38100" dist="38100" dir="2700000" algn="tl">
                    <a:srgbClr val="C0C0C0"/>
                  </a:outerShdw>
                </a:effectLst>
                <a:latin typeface="+mn-lt"/>
              </a:rPr>
              <a:t/>
            </a:r>
            <a:br>
              <a:rPr lang="en-US" sz="2800" dirty="0">
                <a:effectLst>
                  <a:outerShdw blurRad="38100" dist="38100" dir="2700000" algn="tl">
                    <a:srgbClr val="C0C0C0"/>
                  </a:outerShdw>
                </a:effectLst>
                <a:latin typeface="+mn-lt"/>
              </a:rPr>
            </a:br>
            <a:r>
              <a:rPr lang="en-US" sz="2800" dirty="0">
                <a:latin typeface="+mn-lt"/>
              </a:rPr>
              <a:t>Fall hazards are present at most worksites. </a:t>
            </a:r>
            <a:br>
              <a:rPr lang="en-US" sz="2800" dirty="0">
                <a:latin typeface="+mn-lt"/>
              </a:rPr>
            </a:br>
            <a:r>
              <a:rPr lang="en-US" sz="2800" dirty="0">
                <a:latin typeface="+mn-lt"/>
              </a:rPr>
              <a:t/>
            </a:r>
            <a:br>
              <a:rPr lang="en-US" sz="2800" dirty="0">
                <a:latin typeface="+mn-lt"/>
              </a:rPr>
            </a:br>
            <a:r>
              <a:rPr lang="en-US" sz="2800" dirty="0">
                <a:latin typeface="+mn-lt"/>
              </a:rPr>
              <a:t>“A fall hazard is anything at your worksite that could cause you to lose your balance or lose bodily support and result in a fall.”</a:t>
            </a:r>
            <a:br>
              <a:rPr lang="en-US" sz="2800" dirty="0">
                <a:latin typeface="+mn-lt"/>
              </a:rPr>
            </a:br>
            <a:r>
              <a:rPr lang="en-US" sz="2800" dirty="0">
                <a:latin typeface="+mn-lt"/>
              </a:rPr>
              <a:t/>
            </a:r>
            <a:br>
              <a:rPr lang="en-US" sz="2800" dirty="0">
                <a:latin typeface="+mn-lt"/>
              </a:rPr>
            </a:br>
            <a:r>
              <a:rPr lang="en-US" sz="2800" dirty="0">
                <a:latin typeface="+mn-lt"/>
              </a:rPr>
              <a:t>Any walking or working surface can be a potential fall hazard.</a:t>
            </a:r>
          </a:p>
        </p:txBody>
      </p:sp>
      <p:sp>
        <p:nvSpPr>
          <p:cNvPr id="2" name="TextBox 1"/>
          <p:cNvSpPr txBox="1"/>
          <p:nvPr/>
        </p:nvSpPr>
        <p:spPr>
          <a:xfrm>
            <a:off x="0" y="0"/>
            <a:ext cx="4368800" cy="646331"/>
          </a:xfrm>
          <a:prstGeom prst="rect">
            <a:avLst/>
          </a:prstGeom>
          <a:noFill/>
        </p:spPr>
        <p:txBody>
          <a:bodyPr wrap="square" rtlCol="0">
            <a:spAutoFit/>
          </a:bodyPr>
          <a:lstStyle/>
          <a:p>
            <a:r>
              <a:rPr lang="en-US" sz="3600" dirty="0">
                <a:solidFill>
                  <a:schemeClr val="bg1"/>
                </a:solidFill>
              </a:rPr>
              <a:t>Fall Hazard Definition</a:t>
            </a:r>
          </a:p>
        </p:txBody>
      </p:sp>
    </p:spTree>
    <p:extLst>
      <p:ext uri="{BB962C8B-B14F-4D97-AF65-F5344CB8AC3E}">
        <p14:creationId xmlns:p14="http://schemas.microsoft.com/office/powerpoint/2010/main" val="3632317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0" y="0"/>
            <a:ext cx="6820593" cy="617220"/>
          </a:xfrm>
        </p:spPr>
        <p:txBody>
          <a:bodyPr rtlCol="0">
            <a:noAutofit/>
          </a:bodyPr>
          <a:lstStyle/>
          <a:p>
            <a:pPr>
              <a:defRPr/>
            </a:pPr>
            <a:r>
              <a:rPr lang="en-US" sz="3600" dirty="0">
                <a:solidFill>
                  <a:schemeClr val="bg1"/>
                </a:solidFill>
                <a:latin typeface="+mn-lt"/>
              </a:rPr>
              <a:t>Fall Accidents</a:t>
            </a:r>
            <a:endParaRPr lang="en-US" sz="3600" dirty="0">
              <a:solidFill>
                <a:schemeClr val="bg1"/>
              </a:solidFill>
              <a:effectLst>
                <a:outerShdw blurRad="38100" dist="38100" dir="2700000" algn="tl">
                  <a:srgbClr val="C0C0C0"/>
                </a:outerShdw>
              </a:effectLst>
              <a:latin typeface="+mn-lt"/>
            </a:endParaRPr>
          </a:p>
        </p:txBody>
      </p:sp>
      <p:sp>
        <p:nvSpPr>
          <p:cNvPr id="3" name="TextBox 2"/>
          <p:cNvSpPr txBox="1"/>
          <p:nvPr/>
        </p:nvSpPr>
        <p:spPr>
          <a:xfrm>
            <a:off x="246186" y="1733891"/>
            <a:ext cx="8897814" cy="4801314"/>
          </a:xfrm>
          <a:prstGeom prst="rect">
            <a:avLst/>
          </a:prstGeom>
          <a:noFill/>
        </p:spPr>
        <p:txBody>
          <a:bodyPr wrap="square" rtlCol="0">
            <a:spAutoFit/>
          </a:bodyPr>
          <a:lstStyle/>
          <a:p>
            <a:endParaRPr lang="en-US" sz="2600" dirty="0"/>
          </a:p>
          <a:p>
            <a:r>
              <a:rPr lang="en-US" sz="2800" b="1" dirty="0"/>
              <a:t>4/12/2014 					</a:t>
            </a:r>
            <a:r>
              <a:rPr lang="en-US" sz="2800" dirty="0"/>
              <a:t>Age: 64 Fatal? No</a:t>
            </a:r>
          </a:p>
          <a:p>
            <a:endParaRPr lang="en-US" sz="2800" dirty="0"/>
          </a:p>
          <a:p>
            <a:r>
              <a:rPr lang="en-US" sz="2800" dirty="0"/>
              <a:t>FALL: Employee was attempting to climb into the bucket on an aerial lift. The boom of the aerial lift was not in the down position and so the employee had to climb onto the bucket. The bucket swiveled and the employee fell, hitting parts of the truck and landing on the ground on his back. </a:t>
            </a:r>
          </a:p>
          <a:p>
            <a:endParaRPr lang="en-US" sz="2800" dirty="0"/>
          </a:p>
          <a:p>
            <a:r>
              <a:rPr lang="en-US" sz="2800" dirty="0"/>
              <a:t>The injured employee suffered 2 fractured vertebrae, and soft tissue damage.</a:t>
            </a:r>
            <a:endParaRPr lang="en-US" dirty="0"/>
          </a:p>
        </p:txBody>
      </p:sp>
    </p:spTree>
    <p:extLst>
      <p:ext uri="{BB962C8B-B14F-4D97-AF65-F5344CB8AC3E}">
        <p14:creationId xmlns:p14="http://schemas.microsoft.com/office/powerpoint/2010/main" val="1732029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58262" y="2233246"/>
            <a:ext cx="3657600" cy="3970318"/>
          </a:xfrm>
          <a:prstGeom prst="rect">
            <a:avLst/>
          </a:prstGeom>
          <a:noFill/>
        </p:spPr>
        <p:txBody>
          <a:bodyPr wrap="square" rtlCol="0">
            <a:spAutoFit/>
          </a:bodyPr>
          <a:lstStyle/>
          <a:p>
            <a:r>
              <a:rPr lang="en-US" sz="2800" dirty="0"/>
              <a:t>What are the core issues involved?</a:t>
            </a:r>
          </a:p>
          <a:p>
            <a:endParaRPr lang="en-US" sz="2800" dirty="0"/>
          </a:p>
          <a:p>
            <a:pPr marL="457200" indent="-457200">
              <a:buFont typeface="Arial" panose="020B0604020202020204" pitchFamily="34" charset="0"/>
              <a:buChar char="•"/>
            </a:pPr>
            <a:r>
              <a:rPr lang="en-US" sz="2800" dirty="0"/>
              <a:t>Method</a:t>
            </a:r>
          </a:p>
          <a:p>
            <a:pPr marL="457200" indent="-457200">
              <a:buFont typeface="Arial" panose="020B0604020202020204" pitchFamily="34" charset="0"/>
              <a:buChar char="•"/>
            </a:pPr>
            <a:r>
              <a:rPr lang="en-US" sz="2800" dirty="0"/>
              <a:t>Management</a:t>
            </a:r>
          </a:p>
          <a:p>
            <a:pPr marL="457200" indent="-457200">
              <a:buFont typeface="Arial" panose="020B0604020202020204" pitchFamily="34" charset="0"/>
              <a:buChar char="•"/>
            </a:pPr>
            <a:r>
              <a:rPr lang="en-US" sz="2800" dirty="0"/>
              <a:t>Material</a:t>
            </a:r>
          </a:p>
          <a:p>
            <a:pPr marL="457200" indent="-457200">
              <a:buFont typeface="Arial" panose="020B0604020202020204" pitchFamily="34" charset="0"/>
              <a:buChar char="•"/>
            </a:pPr>
            <a:r>
              <a:rPr lang="en-US" sz="2800" dirty="0"/>
              <a:t>People</a:t>
            </a:r>
          </a:p>
          <a:p>
            <a:pPr marL="457200" indent="-457200">
              <a:buFont typeface="Arial" panose="020B0604020202020204" pitchFamily="34" charset="0"/>
              <a:buChar char="•"/>
            </a:pPr>
            <a:r>
              <a:rPr lang="en-US" sz="2800" dirty="0"/>
              <a:t>Measurement</a:t>
            </a:r>
          </a:p>
          <a:p>
            <a:pPr marL="457200" indent="-457200">
              <a:buFont typeface="Arial" panose="020B0604020202020204" pitchFamily="34" charset="0"/>
              <a:buChar char="•"/>
            </a:pPr>
            <a:r>
              <a:rPr lang="en-US" sz="2800" dirty="0"/>
              <a:t>Machine</a:t>
            </a:r>
          </a:p>
        </p:txBody>
      </p:sp>
      <p:pic>
        <p:nvPicPr>
          <p:cNvPr id="4" name="Picture 3" title="Drawing - fault tree analysis"/>
          <p:cNvPicPr>
            <a:picLocks noChangeAspect="1"/>
          </p:cNvPicPr>
          <p:nvPr/>
        </p:nvPicPr>
        <p:blipFill>
          <a:blip r:embed="rId3"/>
          <a:stretch>
            <a:fillRect/>
          </a:stretch>
        </p:blipFill>
        <p:spPr>
          <a:xfrm>
            <a:off x="3143249" y="2481262"/>
            <a:ext cx="5611511" cy="3722302"/>
          </a:xfrm>
          <a:prstGeom prst="rect">
            <a:avLst/>
          </a:prstGeom>
        </p:spPr>
      </p:pic>
      <p:sp>
        <p:nvSpPr>
          <p:cNvPr id="6" name="Title 5"/>
          <p:cNvSpPr>
            <a:spLocks noGrp="1"/>
          </p:cNvSpPr>
          <p:nvPr>
            <p:ph type="title"/>
          </p:nvPr>
        </p:nvSpPr>
        <p:spPr>
          <a:xfrm>
            <a:off x="0" y="0"/>
            <a:ext cx="7886700" cy="1002760"/>
          </a:xfrm>
        </p:spPr>
        <p:txBody>
          <a:bodyPr/>
          <a:lstStyle/>
          <a:p>
            <a:pPr lvl="0" defTabSz="914400">
              <a:lnSpc>
                <a:spcPct val="100000"/>
              </a:lnSpc>
              <a:spcBef>
                <a:spcPts val="0"/>
              </a:spcBef>
            </a:pPr>
            <a:r>
              <a:rPr lang="en-US" sz="3600" dirty="0">
                <a:solidFill>
                  <a:prstClr val="white"/>
                </a:solidFill>
                <a:latin typeface="Calibri" panose="020F0502020204030204"/>
                <a:ea typeface="+mn-ea"/>
                <a:cs typeface="+mn-cs"/>
              </a:rPr>
              <a:t>Activity – Root Cause Analysis of a </a:t>
            </a:r>
            <a:r>
              <a:rPr lang="en-US" sz="3600" dirty="0" smtClean="0">
                <a:solidFill>
                  <a:prstClr val="white"/>
                </a:solidFill>
                <a:latin typeface="Calibri" panose="020F0502020204030204"/>
                <a:ea typeface="+mn-ea"/>
                <a:cs typeface="+mn-cs"/>
              </a:rPr>
              <a:t>Fall</a:t>
            </a:r>
            <a:endParaRPr lang="en-US" dirty="0"/>
          </a:p>
        </p:txBody>
      </p:sp>
    </p:spTree>
    <p:extLst>
      <p:ext uri="{BB962C8B-B14F-4D97-AF65-F5344CB8AC3E}">
        <p14:creationId xmlns:p14="http://schemas.microsoft.com/office/powerpoint/2010/main" val="57789092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0" y="0"/>
            <a:ext cx="6820593" cy="617220"/>
          </a:xfrm>
        </p:spPr>
        <p:txBody>
          <a:bodyPr rtlCol="0">
            <a:noAutofit/>
          </a:bodyPr>
          <a:lstStyle/>
          <a:p>
            <a:pPr>
              <a:defRPr/>
            </a:pPr>
            <a:r>
              <a:rPr lang="en-US" sz="3600" dirty="0">
                <a:solidFill>
                  <a:schemeClr val="bg1"/>
                </a:solidFill>
                <a:latin typeface="+mn-lt"/>
              </a:rPr>
              <a:t>Fall Hazards – Basic Service</a:t>
            </a:r>
            <a:endParaRPr lang="en-US" sz="3600" dirty="0">
              <a:solidFill>
                <a:schemeClr val="bg1"/>
              </a:solidFill>
              <a:effectLst>
                <a:outerShdw blurRad="38100" dist="38100" dir="2700000" algn="tl">
                  <a:srgbClr val="C0C0C0"/>
                </a:outerShdw>
              </a:effectLst>
              <a:latin typeface="+mn-lt"/>
            </a:endParaRPr>
          </a:p>
        </p:txBody>
      </p:sp>
      <p:sp>
        <p:nvSpPr>
          <p:cNvPr id="3" name="TextBox 2"/>
          <p:cNvSpPr txBox="1"/>
          <p:nvPr/>
        </p:nvSpPr>
        <p:spPr>
          <a:xfrm>
            <a:off x="228600" y="2438400"/>
            <a:ext cx="2837329" cy="3447098"/>
          </a:xfrm>
          <a:prstGeom prst="rect">
            <a:avLst/>
          </a:prstGeom>
          <a:noFill/>
        </p:spPr>
        <p:txBody>
          <a:bodyPr wrap="square" rtlCol="0">
            <a:spAutoFit/>
          </a:bodyPr>
          <a:lstStyle/>
          <a:p>
            <a:endParaRPr lang="en-US" sz="2600" dirty="0"/>
          </a:p>
          <a:p>
            <a:r>
              <a:rPr lang="en-US" sz="2600" dirty="0"/>
              <a:t>What are the exposures here?</a:t>
            </a:r>
          </a:p>
          <a:p>
            <a:endParaRPr lang="en-US" sz="2600" dirty="0"/>
          </a:p>
          <a:p>
            <a:r>
              <a:rPr lang="en-US" sz="2600" dirty="0"/>
              <a:t>What choices do you need to consider?</a:t>
            </a:r>
          </a:p>
          <a:p>
            <a:endParaRPr lang="en-US" dirty="0"/>
          </a:p>
          <a:p>
            <a:endParaRPr lang="en-US" dirty="0"/>
          </a:p>
        </p:txBody>
      </p:sp>
      <p:pic>
        <p:nvPicPr>
          <p:cNvPr id="8" name="Picture 2" descr="G:\Grant Photos\SAM_0555.JPG" title="Photo - example of two walking surfac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37410" y="2128058"/>
            <a:ext cx="6306589" cy="4729942"/>
          </a:xfrm>
          <a:prstGeom prst="rect">
            <a:avLst/>
          </a:prstGeom>
          <a:noFill/>
          <a:ln w="9525">
            <a:noFill/>
            <a:miter lim="800000"/>
            <a:headEnd/>
            <a:tailEnd/>
          </a:ln>
        </p:spPr>
      </p:pic>
    </p:spTree>
    <p:extLst>
      <p:ext uri="{BB962C8B-B14F-4D97-AF65-F5344CB8AC3E}">
        <p14:creationId xmlns:p14="http://schemas.microsoft.com/office/powerpoint/2010/main" val="2114934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0" y="0"/>
            <a:ext cx="6820593" cy="684415"/>
          </a:xfrm>
        </p:spPr>
        <p:txBody>
          <a:bodyPr rtlCol="0">
            <a:normAutofit/>
          </a:bodyPr>
          <a:lstStyle/>
          <a:p>
            <a:pPr>
              <a:defRPr/>
            </a:pPr>
            <a:r>
              <a:rPr lang="en-US" sz="3600" dirty="0" smtClean="0">
                <a:solidFill>
                  <a:schemeClr val="bg1"/>
                </a:solidFill>
                <a:latin typeface="+mn-lt"/>
              </a:rPr>
              <a:t> Fall </a:t>
            </a:r>
            <a:r>
              <a:rPr lang="en-US" sz="3600" dirty="0">
                <a:solidFill>
                  <a:schemeClr val="bg1"/>
                </a:solidFill>
                <a:latin typeface="+mn-lt"/>
              </a:rPr>
              <a:t>Hazards – Basic Service</a:t>
            </a:r>
            <a:endParaRPr lang="en-US" sz="3600" dirty="0">
              <a:solidFill>
                <a:schemeClr val="bg1"/>
              </a:solidFill>
              <a:effectLst>
                <a:outerShdw blurRad="38100" dist="38100" dir="2700000" algn="tl">
                  <a:srgbClr val="C0C0C0"/>
                </a:outerShdw>
              </a:effectLst>
              <a:latin typeface="+mn-lt"/>
            </a:endParaRPr>
          </a:p>
        </p:txBody>
      </p:sp>
      <p:sp>
        <p:nvSpPr>
          <p:cNvPr id="3" name="TextBox 2"/>
          <p:cNvSpPr txBox="1"/>
          <p:nvPr/>
        </p:nvSpPr>
        <p:spPr>
          <a:xfrm>
            <a:off x="228600" y="2438400"/>
            <a:ext cx="2837329" cy="4647426"/>
          </a:xfrm>
          <a:prstGeom prst="rect">
            <a:avLst/>
          </a:prstGeom>
          <a:noFill/>
        </p:spPr>
        <p:txBody>
          <a:bodyPr wrap="square" rtlCol="0">
            <a:spAutoFit/>
          </a:bodyPr>
          <a:lstStyle/>
          <a:p>
            <a:endParaRPr lang="en-US" sz="2600" dirty="0"/>
          </a:p>
          <a:p>
            <a:r>
              <a:rPr lang="en-US" sz="2600" dirty="0"/>
              <a:t>What are the exposures here?</a:t>
            </a:r>
          </a:p>
          <a:p>
            <a:endParaRPr lang="en-US" sz="2600" dirty="0"/>
          </a:p>
          <a:p>
            <a:r>
              <a:rPr lang="en-US" sz="2600" dirty="0"/>
              <a:t>Same Basic Job, but what changed?</a:t>
            </a:r>
          </a:p>
          <a:p>
            <a:endParaRPr lang="en-US" sz="2600" dirty="0"/>
          </a:p>
          <a:p>
            <a:r>
              <a:rPr lang="en-US" sz="2600" dirty="0"/>
              <a:t>What choices do you need to consider?</a:t>
            </a:r>
          </a:p>
          <a:p>
            <a:endParaRPr lang="en-US" dirty="0"/>
          </a:p>
          <a:p>
            <a:endParaRPr lang="en-US" dirty="0"/>
          </a:p>
        </p:txBody>
      </p:sp>
      <p:pic>
        <p:nvPicPr>
          <p:cNvPr id="5" name="Picture 4" title="Photo - wet gras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83149" y="2438400"/>
            <a:ext cx="6160851" cy="4406348"/>
          </a:xfrm>
          <a:prstGeom prst="rect">
            <a:avLst/>
          </a:prstGeom>
        </p:spPr>
      </p:pic>
    </p:spTree>
    <p:extLst>
      <p:ext uri="{BB962C8B-B14F-4D97-AF65-F5344CB8AC3E}">
        <p14:creationId xmlns:p14="http://schemas.microsoft.com/office/powerpoint/2010/main" val="3287842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title="Photo - Snow, and changing conditions….tripping/slipping on surface may result in a fall and a broken wrist, but note that a full Septic tank generates heat and when the insulating layers of snow are removed, the conditions may change immediately at the tank lid….the next task on this wet slippery surface is to lift a 75lb lid and move it to the sid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4518" y="2568388"/>
            <a:ext cx="5719482" cy="428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600" y="2438400"/>
            <a:ext cx="2837329" cy="4247317"/>
          </a:xfrm>
          <a:prstGeom prst="rect">
            <a:avLst/>
          </a:prstGeom>
          <a:noFill/>
        </p:spPr>
        <p:txBody>
          <a:bodyPr wrap="square" rtlCol="0">
            <a:spAutoFit/>
          </a:bodyPr>
          <a:lstStyle/>
          <a:p>
            <a:r>
              <a:rPr lang="en-US" sz="2600" dirty="0"/>
              <a:t>When Conditions Change…</a:t>
            </a:r>
          </a:p>
          <a:p>
            <a:endParaRPr lang="en-US" sz="2600" dirty="0"/>
          </a:p>
          <a:p>
            <a:r>
              <a:rPr lang="en-US" sz="2600" dirty="0"/>
              <a:t>What are the exposures here?</a:t>
            </a:r>
          </a:p>
          <a:p>
            <a:endParaRPr lang="en-US" sz="2600" dirty="0"/>
          </a:p>
          <a:p>
            <a:r>
              <a:rPr lang="en-US" sz="2600" dirty="0"/>
              <a:t>What choices do you need to consider?</a:t>
            </a:r>
          </a:p>
          <a:p>
            <a:endParaRPr lang="en-US" dirty="0"/>
          </a:p>
          <a:p>
            <a:endParaRPr lang="en-US" dirty="0"/>
          </a:p>
        </p:txBody>
      </p:sp>
      <p:sp>
        <p:nvSpPr>
          <p:cNvPr id="6" name="Rectangle 6"/>
          <p:cNvSpPr>
            <a:spLocks noGrp="1" noChangeArrowheads="1"/>
          </p:cNvSpPr>
          <p:nvPr>
            <p:ph type="title"/>
          </p:nvPr>
        </p:nvSpPr>
        <p:spPr>
          <a:xfrm>
            <a:off x="0" y="0"/>
            <a:ext cx="6288578" cy="617913"/>
          </a:xfrm>
        </p:spPr>
        <p:txBody>
          <a:bodyPr rtlCol="0">
            <a:normAutofit/>
          </a:bodyPr>
          <a:lstStyle/>
          <a:p>
            <a:pPr>
              <a:defRPr/>
            </a:pPr>
            <a:r>
              <a:rPr lang="en-US" sz="3600" dirty="0" smtClean="0">
                <a:solidFill>
                  <a:schemeClr val="bg1"/>
                </a:solidFill>
                <a:latin typeface="+mn-lt"/>
              </a:rPr>
              <a:t> Fall </a:t>
            </a:r>
            <a:r>
              <a:rPr lang="en-US" sz="3600" dirty="0">
                <a:solidFill>
                  <a:schemeClr val="bg1"/>
                </a:solidFill>
                <a:latin typeface="+mn-lt"/>
              </a:rPr>
              <a:t>Hazards – Basic </a:t>
            </a:r>
            <a:r>
              <a:rPr lang="en-US" sz="3600" dirty="0" smtClean="0">
                <a:solidFill>
                  <a:schemeClr val="bg1"/>
                </a:solidFill>
                <a:latin typeface="+mn-lt"/>
              </a:rPr>
              <a:t>Service </a:t>
            </a:r>
            <a:endParaRPr lang="en-US" sz="3600" dirty="0">
              <a:solidFill>
                <a:schemeClr val="bg1"/>
              </a:solidFill>
              <a:effectLst>
                <a:outerShdw blurRad="38100" dist="38100" dir="2700000" algn="tl">
                  <a:srgbClr val="C0C0C0"/>
                </a:outerShdw>
              </a:effectLst>
              <a:latin typeface="+mn-lt"/>
            </a:endParaRPr>
          </a:p>
        </p:txBody>
      </p:sp>
    </p:spTree>
    <p:extLst>
      <p:ext uri="{BB962C8B-B14F-4D97-AF65-F5344CB8AC3E}">
        <p14:creationId xmlns:p14="http://schemas.microsoft.com/office/powerpoint/2010/main" val="292052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title="Photo - Snow. Man working alone - falls into tank. In addition to the fall is the potential for engulfment and/or drowni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42447" y="20574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0"/>
            <a:ext cx="6288578" cy="617913"/>
          </a:xfrm>
        </p:spPr>
        <p:txBody>
          <a:bodyPr rtlCol="0">
            <a:normAutofit/>
          </a:bodyPr>
          <a:lstStyle/>
          <a:p>
            <a:pPr>
              <a:defRPr/>
            </a:pPr>
            <a:r>
              <a:rPr lang="en-US" sz="3600" dirty="0" smtClean="0">
                <a:solidFill>
                  <a:schemeClr val="bg1"/>
                </a:solidFill>
                <a:latin typeface="+mn-lt"/>
              </a:rPr>
              <a:t> Fall </a:t>
            </a:r>
            <a:r>
              <a:rPr lang="en-US" sz="3600" dirty="0">
                <a:solidFill>
                  <a:schemeClr val="bg1"/>
                </a:solidFill>
                <a:latin typeface="+mn-lt"/>
              </a:rPr>
              <a:t>Hazards – Basic </a:t>
            </a:r>
            <a:r>
              <a:rPr lang="en-US" sz="3600" dirty="0" smtClean="0">
                <a:solidFill>
                  <a:schemeClr val="bg1"/>
                </a:solidFill>
                <a:latin typeface="+mn-lt"/>
              </a:rPr>
              <a:t>Service  </a:t>
            </a:r>
            <a:endParaRPr lang="en-US" sz="3600" dirty="0">
              <a:solidFill>
                <a:schemeClr val="bg1"/>
              </a:solidFill>
              <a:effectLst>
                <a:outerShdw blurRad="38100" dist="38100" dir="2700000" algn="tl">
                  <a:srgbClr val="C0C0C0"/>
                </a:outerShdw>
              </a:effectLst>
              <a:latin typeface="+mn-lt"/>
            </a:endParaRPr>
          </a:p>
        </p:txBody>
      </p:sp>
      <p:sp>
        <p:nvSpPr>
          <p:cNvPr id="4" name="TextBox 3"/>
          <p:cNvSpPr txBox="1"/>
          <p:nvPr/>
        </p:nvSpPr>
        <p:spPr>
          <a:xfrm>
            <a:off x="228600" y="2438400"/>
            <a:ext cx="2837329" cy="4247317"/>
          </a:xfrm>
          <a:prstGeom prst="rect">
            <a:avLst/>
          </a:prstGeom>
          <a:noFill/>
        </p:spPr>
        <p:txBody>
          <a:bodyPr wrap="square" rtlCol="0">
            <a:spAutoFit/>
          </a:bodyPr>
          <a:lstStyle/>
          <a:p>
            <a:r>
              <a:rPr lang="en-US" sz="2600" dirty="0"/>
              <a:t>When Conditions Change…</a:t>
            </a:r>
          </a:p>
          <a:p>
            <a:endParaRPr lang="en-US" sz="2600" dirty="0"/>
          </a:p>
          <a:p>
            <a:r>
              <a:rPr lang="en-US" sz="2600" dirty="0"/>
              <a:t>What are the exposures here?</a:t>
            </a:r>
          </a:p>
          <a:p>
            <a:endParaRPr lang="en-US" sz="2600" dirty="0"/>
          </a:p>
          <a:p>
            <a:r>
              <a:rPr lang="en-US" sz="2600" dirty="0"/>
              <a:t>What choices do you need to consider?</a:t>
            </a:r>
          </a:p>
          <a:p>
            <a:endParaRPr lang="en-US" dirty="0"/>
          </a:p>
          <a:p>
            <a:endParaRPr lang="en-US" dirty="0"/>
          </a:p>
        </p:txBody>
      </p:sp>
    </p:spTree>
    <p:extLst>
      <p:ext uri="{BB962C8B-B14F-4D97-AF65-F5344CB8AC3E}">
        <p14:creationId xmlns:p14="http://schemas.microsoft.com/office/powerpoint/2010/main" val="2357140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4131129" cy="996043"/>
          </a:xfrm>
        </p:spPr>
        <p:txBody>
          <a:bodyPr/>
          <a:lstStyle/>
          <a:p>
            <a:pPr lvl="0" defTabSz="914400">
              <a:lnSpc>
                <a:spcPct val="100000"/>
              </a:lnSpc>
              <a:spcBef>
                <a:spcPts val="0"/>
              </a:spcBef>
            </a:pPr>
            <a:r>
              <a:rPr lang="en-US" sz="3600" dirty="0" smtClean="0">
                <a:solidFill>
                  <a:prstClr val="white"/>
                </a:solidFill>
                <a:latin typeface="Calibri" panose="020F0502020204030204"/>
                <a:ea typeface="+mn-ea"/>
                <a:cs typeface="+mn-cs"/>
              </a:rPr>
              <a:t>Disclaimer</a:t>
            </a:r>
            <a:endParaRPr lang="en-US" dirty="0"/>
          </a:p>
        </p:txBody>
      </p:sp>
      <p:sp>
        <p:nvSpPr>
          <p:cNvPr id="12291" name="Rectangle 5"/>
          <p:cNvSpPr>
            <a:spLocks noGrp="1" noChangeArrowheads="1"/>
          </p:cNvSpPr>
          <p:nvPr>
            <p:ph idx="4294967295"/>
          </p:nvPr>
        </p:nvSpPr>
        <p:spPr>
          <a:xfrm>
            <a:off x="304800" y="1952369"/>
            <a:ext cx="8839200" cy="4769708"/>
          </a:xfrm>
        </p:spPr>
        <p:txBody>
          <a:bodyPr>
            <a:noAutofit/>
          </a:bodyPr>
          <a:lstStyle/>
          <a:p>
            <a:r>
              <a:rPr lang="en-US" altLang="en-US" sz="2400" dirty="0"/>
              <a:t>This training resource has been produced and does not necessarily reflect the views or policies of the U.S. Department of Labor, and  mention of trade names, commercial products, or organizations is not an endorsement by the U.S. Government.</a:t>
            </a:r>
          </a:p>
          <a:p>
            <a:pPr marL="0" indent="0">
              <a:buNone/>
            </a:pPr>
            <a:endParaRPr lang="en-US" altLang="en-US" sz="1000" dirty="0"/>
          </a:p>
          <a:p>
            <a:pPr eaLnBrk="1" hangingPunct="1"/>
            <a:r>
              <a:rPr lang="en-US" altLang="en-US" sz="2400" dirty="0"/>
              <a:t>Photos shown in this presentation may depict situations that are not in compliance with applicable OSHA requirements. </a:t>
            </a:r>
            <a:endParaRPr lang="en-US" altLang="en-US" sz="2400" dirty="0" smtClean="0"/>
          </a:p>
          <a:p>
            <a:pPr marL="0" indent="0" eaLnBrk="1" hangingPunct="1">
              <a:buNone/>
            </a:pPr>
            <a:endParaRPr lang="en-US" altLang="en-US" sz="1000" dirty="0"/>
          </a:p>
          <a:p>
            <a:pPr lvl="0"/>
            <a:r>
              <a:rPr lang="en-US" altLang="en-US" sz="2400" dirty="0">
                <a:solidFill>
                  <a:prstClr val="black"/>
                </a:solidFill>
              </a:rPr>
              <a:t>The intent of this training is to raise awareness in the Onsite and related Onsite industries in the Focus Four Hazards. </a:t>
            </a:r>
          </a:p>
          <a:p>
            <a:pPr marL="0" lvl="0" indent="0">
              <a:buNone/>
            </a:pPr>
            <a:endParaRPr lang="en-US" altLang="en-US" sz="1000" dirty="0">
              <a:solidFill>
                <a:prstClr val="black"/>
              </a:solidFill>
            </a:endParaRPr>
          </a:p>
          <a:p>
            <a:pPr lvl="0"/>
            <a:r>
              <a:rPr lang="en-US" altLang="en-US" sz="2400" dirty="0">
                <a:solidFill>
                  <a:prstClr val="black"/>
                </a:solidFill>
              </a:rPr>
              <a:t>It should NOT be assumed that the discussion contained herein constitute a thorough review of the applicable standards or are intended to provide compliance based training.</a:t>
            </a:r>
          </a:p>
          <a:p>
            <a:pPr marL="0" indent="0" eaLnBrk="1" hangingPunct="1">
              <a:buNone/>
            </a:pPr>
            <a:endParaRPr lang="en-US" altLang="en-US" sz="2600" i="1" dirty="0"/>
          </a:p>
        </p:txBody>
      </p:sp>
    </p:spTree>
    <p:extLst>
      <p:ext uri="{BB962C8B-B14F-4D97-AF65-F5344CB8AC3E}">
        <p14:creationId xmlns:p14="http://schemas.microsoft.com/office/powerpoint/2010/main" val="2427373356"/>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title="Photo - Fall hazards exposures at a site your inspecting may present different exposures. Working in and around septic tanks in our industry can also combine to multiply the exposure.  Having all the lids open presents multiple fall exposures. What changes if it is wet/raining/snowing/cold and the ground surrounding the excavation is unstable or saturated?  A simple inspection “procedural” change would be to open the lids on the tanks and let them vent, but then put them back over the holes and only work on a single component at a tim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32552" y="3067050"/>
            <a:ext cx="6011448"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6017" y="2421056"/>
            <a:ext cx="2946535" cy="2677656"/>
          </a:xfrm>
          <a:prstGeom prst="rect">
            <a:avLst/>
          </a:prstGeom>
          <a:noFill/>
        </p:spPr>
        <p:txBody>
          <a:bodyPr wrap="square" rtlCol="0">
            <a:spAutoFit/>
          </a:bodyPr>
          <a:lstStyle/>
          <a:p>
            <a:r>
              <a:rPr lang="en-US" sz="2800" dirty="0"/>
              <a:t>What are the exposures?</a:t>
            </a:r>
          </a:p>
          <a:p>
            <a:endParaRPr lang="en-US" sz="2800" dirty="0"/>
          </a:p>
          <a:p>
            <a:r>
              <a:rPr lang="en-US" sz="2800" dirty="0"/>
              <a:t>What kind of injuries might you expect?</a:t>
            </a:r>
          </a:p>
        </p:txBody>
      </p:sp>
      <p:sp>
        <p:nvSpPr>
          <p:cNvPr id="6" name="Rectangle 6"/>
          <p:cNvSpPr>
            <a:spLocks noGrp="1" noChangeArrowheads="1"/>
          </p:cNvSpPr>
          <p:nvPr>
            <p:ph type="title"/>
          </p:nvPr>
        </p:nvSpPr>
        <p:spPr>
          <a:xfrm>
            <a:off x="-1" y="0"/>
            <a:ext cx="6567055" cy="598516"/>
          </a:xfrm>
        </p:spPr>
        <p:txBody>
          <a:bodyPr rtlCol="0">
            <a:normAutofit/>
          </a:bodyPr>
          <a:lstStyle/>
          <a:p>
            <a:pPr eaLnBrk="1" fontAlgn="auto" hangingPunct="1">
              <a:spcAft>
                <a:spcPts val="0"/>
              </a:spcAft>
              <a:defRPr/>
            </a:pPr>
            <a:r>
              <a:rPr lang="en-US" sz="3600" dirty="0">
                <a:solidFill>
                  <a:schemeClr val="bg1"/>
                </a:solidFill>
                <a:latin typeface="+mn-lt"/>
              </a:rPr>
              <a:t>Fall Hazards System Inspection</a:t>
            </a:r>
          </a:p>
        </p:txBody>
      </p:sp>
    </p:spTree>
    <p:extLst>
      <p:ext uri="{BB962C8B-B14F-4D97-AF65-F5344CB8AC3E}">
        <p14:creationId xmlns:p14="http://schemas.microsoft.com/office/powerpoint/2010/main" val="6680870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101" y="2476172"/>
            <a:ext cx="2926976" cy="4401205"/>
          </a:xfrm>
          <a:prstGeom prst="rect">
            <a:avLst/>
          </a:prstGeom>
          <a:noFill/>
        </p:spPr>
        <p:txBody>
          <a:bodyPr wrap="square" rtlCol="0">
            <a:spAutoFit/>
          </a:bodyPr>
          <a:lstStyle/>
          <a:p>
            <a:r>
              <a:rPr lang="en-US" altLang="en-US" sz="2800" dirty="0"/>
              <a:t>Fall hazards on equipment your installing or repairing, may present exposures.</a:t>
            </a:r>
          </a:p>
          <a:p>
            <a:endParaRPr lang="en-US" altLang="en-US" sz="2800" dirty="0"/>
          </a:p>
          <a:p>
            <a:r>
              <a:rPr lang="en-US" altLang="en-US" sz="2800" dirty="0"/>
              <a:t>What are some things that could cause a fall in this situation?</a:t>
            </a:r>
          </a:p>
        </p:txBody>
      </p:sp>
      <p:sp>
        <p:nvSpPr>
          <p:cNvPr id="6" name="Rectangle 6"/>
          <p:cNvSpPr>
            <a:spLocks noGrp="1" noChangeArrowheads="1"/>
          </p:cNvSpPr>
          <p:nvPr>
            <p:ph type="title"/>
          </p:nvPr>
        </p:nvSpPr>
        <p:spPr>
          <a:xfrm>
            <a:off x="0" y="0"/>
            <a:ext cx="8802933" cy="665018"/>
          </a:xfrm>
        </p:spPr>
        <p:txBody>
          <a:bodyPr rtlCol="0">
            <a:normAutofit/>
          </a:bodyPr>
          <a:lstStyle/>
          <a:p>
            <a:pPr>
              <a:defRPr/>
            </a:pPr>
            <a:r>
              <a:rPr lang="en-US" sz="3600" dirty="0">
                <a:solidFill>
                  <a:schemeClr val="bg1"/>
                </a:solidFill>
                <a:latin typeface="+mn-lt"/>
              </a:rPr>
              <a:t>Fall Hazards – Operations and Maintenance</a:t>
            </a:r>
          </a:p>
        </p:txBody>
      </p:sp>
      <p:pic>
        <p:nvPicPr>
          <p:cNvPr id="5" name="Picture 4" title="Photo - baffle repair - limited work space, not three point contact, no harness or retrieval (CSE violation) method"/>
          <p:cNvPicPr/>
          <p:nvPr/>
        </p:nvPicPr>
        <p:blipFill rotWithShape="1">
          <a:blip r:embed="rId3" cstate="email">
            <a:extLst>
              <a:ext uri="{28A0092B-C50C-407E-A947-70E740481C1C}">
                <a14:useLocalDpi xmlns:a14="http://schemas.microsoft.com/office/drawing/2010/main"/>
              </a:ext>
            </a:extLst>
          </a:blip>
          <a:srcRect/>
          <a:stretch/>
        </p:blipFill>
        <p:spPr bwMode="auto">
          <a:xfrm>
            <a:off x="3714751" y="2495550"/>
            <a:ext cx="5429250" cy="43624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17604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title="Photo"/>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48472" y="2590800"/>
            <a:ext cx="569552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 y="2025908"/>
            <a:ext cx="2926976" cy="4401205"/>
          </a:xfrm>
          <a:prstGeom prst="rect">
            <a:avLst/>
          </a:prstGeom>
          <a:noFill/>
        </p:spPr>
        <p:txBody>
          <a:bodyPr wrap="square" rtlCol="0">
            <a:spAutoFit/>
          </a:bodyPr>
          <a:lstStyle/>
          <a:p>
            <a:r>
              <a:rPr lang="en-US" altLang="en-US" sz="2800" dirty="0"/>
              <a:t>How would you approach getting at components in this access riser?</a:t>
            </a:r>
          </a:p>
          <a:p>
            <a:endParaRPr lang="en-US" altLang="en-US" sz="2800" dirty="0"/>
          </a:p>
          <a:p>
            <a:r>
              <a:rPr lang="en-US" altLang="en-US" sz="2800" dirty="0"/>
              <a:t>What changes if it is wet, raining, and the ground around the excavation is saturated?</a:t>
            </a:r>
          </a:p>
        </p:txBody>
      </p:sp>
      <p:sp>
        <p:nvSpPr>
          <p:cNvPr id="6" name="Rectangle 6"/>
          <p:cNvSpPr>
            <a:spLocks noGrp="1" noChangeArrowheads="1"/>
          </p:cNvSpPr>
          <p:nvPr>
            <p:ph type="title"/>
          </p:nvPr>
        </p:nvSpPr>
        <p:spPr>
          <a:xfrm>
            <a:off x="0" y="0"/>
            <a:ext cx="8603428" cy="631767"/>
          </a:xfrm>
        </p:spPr>
        <p:txBody>
          <a:bodyPr rtlCol="0">
            <a:normAutofit/>
          </a:bodyPr>
          <a:lstStyle/>
          <a:p>
            <a:pPr eaLnBrk="1" fontAlgn="auto" hangingPunct="1">
              <a:spcAft>
                <a:spcPts val="0"/>
              </a:spcAft>
              <a:defRPr/>
            </a:pPr>
            <a:r>
              <a:rPr lang="en-US" sz="3600" dirty="0" smtClean="0">
                <a:solidFill>
                  <a:schemeClr val="bg1"/>
                </a:solidFill>
                <a:latin typeface="+mn-lt"/>
              </a:rPr>
              <a:t> Fall </a:t>
            </a:r>
            <a:r>
              <a:rPr lang="en-US" sz="3600" dirty="0">
                <a:solidFill>
                  <a:schemeClr val="bg1"/>
                </a:solidFill>
                <a:latin typeface="+mn-lt"/>
              </a:rPr>
              <a:t>Hazards – Operations and Maintenance</a:t>
            </a:r>
          </a:p>
        </p:txBody>
      </p:sp>
    </p:spTree>
    <p:extLst>
      <p:ext uri="{BB962C8B-B14F-4D97-AF65-F5344CB8AC3E}">
        <p14:creationId xmlns:p14="http://schemas.microsoft.com/office/powerpoint/2010/main" val="2929578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title="Photo - getting in and out of service vehicles or equipment - Fall hazards are present when working on or moving from elevated surfaces. Pump Truck operators are in and out of their trucks numerous times a day. Excavator operators are the same, but the contact surface are not under a standard like vehicles are. Three point contact at all times is the best way to avoid these kinds of accidents. Comment to time of year, weather conditions and time of day (low light). It will be addressed again later in the “struck by” section of the presentation, but it may be worth while to recognize the issue of traffic and traffic controls (note the reflective vest in the pictur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5891" y="2357936"/>
            <a:ext cx="6451134" cy="450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1"/>
            <a:ext cx="5710599" cy="685800"/>
          </a:xfrm>
        </p:spPr>
        <p:txBody>
          <a:bodyPr rtlCol="0">
            <a:normAutofit/>
          </a:bodyPr>
          <a:lstStyle/>
          <a:p>
            <a:pPr eaLnBrk="1" fontAlgn="auto" hangingPunct="1">
              <a:spcAft>
                <a:spcPts val="0"/>
              </a:spcAft>
              <a:defRPr/>
            </a:pPr>
            <a:r>
              <a:rPr lang="en-US" sz="3600" dirty="0">
                <a:solidFill>
                  <a:schemeClr val="bg1"/>
                </a:solidFill>
                <a:latin typeface="+mn-lt"/>
              </a:rPr>
              <a:t>Fall Hazards - Equipment</a:t>
            </a:r>
          </a:p>
        </p:txBody>
      </p:sp>
      <p:sp>
        <p:nvSpPr>
          <p:cNvPr id="2" name="TextBox 1"/>
          <p:cNvSpPr txBox="1"/>
          <p:nvPr/>
        </p:nvSpPr>
        <p:spPr>
          <a:xfrm>
            <a:off x="174811" y="1964353"/>
            <a:ext cx="4111080" cy="4832092"/>
          </a:xfrm>
          <a:prstGeom prst="rect">
            <a:avLst/>
          </a:prstGeom>
          <a:noFill/>
        </p:spPr>
        <p:txBody>
          <a:bodyPr wrap="square" rtlCol="0">
            <a:spAutoFit/>
          </a:bodyPr>
          <a:lstStyle/>
          <a:p>
            <a:r>
              <a:rPr lang="en-US" sz="2800" dirty="0"/>
              <a:t>Getting in and out of service vehicles, trucks present fall hazards.</a:t>
            </a:r>
          </a:p>
          <a:p>
            <a:endParaRPr lang="en-US" sz="2800" dirty="0"/>
          </a:p>
          <a:p>
            <a:r>
              <a:rPr lang="en-US" sz="2800" dirty="0"/>
              <a:t>Different equipment present additional hazards due to weather, wet conditions and accumulation of dirt, oil and grease on contact surfaces.</a:t>
            </a:r>
          </a:p>
        </p:txBody>
      </p:sp>
    </p:spTree>
    <p:extLst>
      <p:ext uri="{BB962C8B-B14F-4D97-AF65-F5344CB8AC3E}">
        <p14:creationId xmlns:p14="http://schemas.microsoft.com/office/powerpoint/2010/main" val="40059736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title="Photo - transporting equipment - Fall hazards after slips, trips climbing on and off equipment may increase when a solid three point contact cannot be accomplished. Potential for ankle, knee and back injuries exist when jumping off of P/U tailgates, flatbeds, etc.. “Staging areas” are rarely defined on our industry Onsite sites, so it is dependent on the contractor to select level, flat ground for loading and offloading equipment when possible. Depending on what the piece is, additional consideration is made for close work in residential areas and overhead wires (electrical) exposure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96979" y="1964353"/>
            <a:ext cx="5573161"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74811" y="1964353"/>
            <a:ext cx="4122168" cy="4893647"/>
          </a:xfrm>
          <a:prstGeom prst="rect">
            <a:avLst/>
          </a:prstGeom>
          <a:noFill/>
        </p:spPr>
        <p:txBody>
          <a:bodyPr wrap="square" rtlCol="0">
            <a:spAutoFit/>
          </a:bodyPr>
          <a:lstStyle/>
          <a:p>
            <a:r>
              <a:rPr lang="en-US" sz="2600" dirty="0"/>
              <a:t>Getting up and down off of equipment trailers, trucks present fall hazards.</a:t>
            </a:r>
          </a:p>
          <a:p>
            <a:endParaRPr lang="en-US" sz="2600" dirty="0"/>
          </a:p>
          <a:p>
            <a:r>
              <a:rPr lang="en-US" sz="2600" dirty="0"/>
              <a:t>Different equipment present additional hazards due to weather, wet conditions and accumulation of dirt, oil and grease on contact surfaces.</a:t>
            </a:r>
          </a:p>
          <a:p>
            <a:endParaRPr lang="en-US" sz="2600" dirty="0"/>
          </a:p>
          <a:p>
            <a:r>
              <a:rPr lang="en-US" sz="2600" dirty="0"/>
              <a:t>Select offloading area to minimize exposure</a:t>
            </a:r>
          </a:p>
        </p:txBody>
      </p:sp>
      <p:sp>
        <p:nvSpPr>
          <p:cNvPr id="3" name="Title 2"/>
          <p:cNvSpPr>
            <a:spLocks noGrp="1"/>
          </p:cNvSpPr>
          <p:nvPr>
            <p:ph type="title"/>
          </p:nvPr>
        </p:nvSpPr>
        <p:spPr>
          <a:xfrm>
            <a:off x="0" y="0"/>
            <a:ext cx="7886700" cy="1325563"/>
          </a:xfrm>
        </p:spPr>
        <p:txBody>
          <a:bodyPr/>
          <a:lstStyle/>
          <a:p>
            <a:pPr lvl="0" defTabSz="914400">
              <a:lnSpc>
                <a:spcPct val="100000"/>
              </a:lnSpc>
              <a:spcBef>
                <a:spcPts val="0"/>
              </a:spcBef>
              <a:defRPr/>
            </a:pPr>
            <a:r>
              <a:rPr lang="en-US" sz="3600" dirty="0">
                <a:solidFill>
                  <a:prstClr val="white"/>
                </a:solidFill>
                <a:latin typeface="Calibri" panose="020F0502020204030204"/>
                <a:ea typeface="+mn-ea"/>
                <a:cs typeface="+mn-cs"/>
              </a:rPr>
              <a:t>Fall Hazards - Equipment</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904286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title="Photo - transporting equipment - Accidents happen….in the heat of the moment, safe decision making needs to be maintained or even intensified. You can make a bad situation worse….The person climbing on an unstable, unsecured load is at great risk. The worker standing at the tail of the flat bed: 1 – Doesn’t need to be there, 2 – is at risk from a serious “struck by” event by standing in the “line of fire” of the Komatsu in the picture that appears to be either trying to stabilize the tipped excavator or in the effort to “right” the excavator, will try to lift and/or swing the boom to the right and reposition the other piece of equipment…."/>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581835" y="3185886"/>
            <a:ext cx="6562165" cy="367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343648" y="1877129"/>
            <a:ext cx="5271335" cy="523220"/>
          </a:xfrm>
          <a:prstGeom prst="rect">
            <a:avLst/>
          </a:prstGeom>
          <a:noFill/>
        </p:spPr>
        <p:txBody>
          <a:bodyPr wrap="square" rtlCol="0">
            <a:spAutoFit/>
          </a:bodyPr>
          <a:lstStyle/>
          <a:p>
            <a:r>
              <a:rPr lang="en-US" sz="2800" dirty="0"/>
              <a:t>What could possibly go wrong?</a:t>
            </a:r>
          </a:p>
        </p:txBody>
      </p:sp>
      <p:sp>
        <p:nvSpPr>
          <p:cNvPr id="6" name="Rectangle 6"/>
          <p:cNvSpPr>
            <a:spLocks noGrp="1" noChangeArrowheads="1"/>
          </p:cNvSpPr>
          <p:nvPr>
            <p:ph type="title"/>
          </p:nvPr>
        </p:nvSpPr>
        <p:spPr>
          <a:xfrm>
            <a:off x="0" y="0"/>
            <a:ext cx="5627472" cy="698269"/>
          </a:xfrm>
        </p:spPr>
        <p:txBody>
          <a:bodyPr rtlCol="0">
            <a:normAutofit/>
          </a:bodyPr>
          <a:lstStyle/>
          <a:p>
            <a:pPr>
              <a:defRPr/>
            </a:pPr>
            <a:r>
              <a:rPr lang="en-US" sz="3600" dirty="0" smtClean="0">
                <a:solidFill>
                  <a:schemeClr val="bg1"/>
                </a:solidFill>
                <a:latin typeface="+mn-lt"/>
              </a:rPr>
              <a:t> Fall </a:t>
            </a:r>
            <a:r>
              <a:rPr lang="en-US" sz="3600" dirty="0">
                <a:solidFill>
                  <a:schemeClr val="bg1"/>
                </a:solidFill>
                <a:latin typeface="+mn-lt"/>
              </a:rPr>
              <a:t>Hazards - Equipment</a:t>
            </a:r>
          </a:p>
        </p:txBody>
      </p:sp>
    </p:spTree>
    <p:extLst>
      <p:ext uri="{BB962C8B-B14F-4D97-AF65-F5344CB8AC3E}">
        <p14:creationId xmlns:p14="http://schemas.microsoft.com/office/powerpoint/2010/main" val="2348518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title="Photo - tank installation - Fall hazards exposures on equipment your installing may present new exposures. Working in and around septic tanks in our industry can also combine to multiply the exposure. Stepping across and down onto this tank is easy enough, but what is different when the worker now tries to get out? What changes if it is wet/raining/snowing/cold and the ground surrounding the excavation is unstable or saturated? Are there any “struck by” potentials here? (chains connected to a spreader bar). Solutions requires a combination of approaches and well-trained employees – there is no “one size fits all” solution to fall protection. "/>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58342" y="3000895"/>
            <a:ext cx="5785658" cy="385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7426" y="2376788"/>
            <a:ext cx="3402105" cy="3539430"/>
          </a:xfrm>
          <a:prstGeom prst="rect">
            <a:avLst/>
          </a:prstGeom>
          <a:noFill/>
        </p:spPr>
        <p:txBody>
          <a:bodyPr wrap="square" rtlCol="0">
            <a:spAutoFit/>
          </a:bodyPr>
          <a:lstStyle/>
          <a:p>
            <a:r>
              <a:rPr lang="en-US" sz="2800" dirty="0"/>
              <a:t>What are the obvious exposures?</a:t>
            </a:r>
          </a:p>
          <a:p>
            <a:endParaRPr lang="en-US" sz="2800" dirty="0"/>
          </a:p>
          <a:p>
            <a:r>
              <a:rPr lang="en-US" sz="2800" dirty="0"/>
              <a:t>Can you name two others?</a:t>
            </a:r>
          </a:p>
          <a:p>
            <a:endParaRPr lang="en-US" sz="2800" dirty="0"/>
          </a:p>
          <a:p>
            <a:r>
              <a:rPr lang="en-US" sz="2800" dirty="0"/>
              <a:t>What could be done differently?</a:t>
            </a:r>
          </a:p>
        </p:txBody>
      </p:sp>
      <p:sp>
        <p:nvSpPr>
          <p:cNvPr id="6" name="Rectangle 6"/>
          <p:cNvSpPr>
            <a:spLocks noGrp="1" noChangeArrowheads="1"/>
          </p:cNvSpPr>
          <p:nvPr>
            <p:ph type="title"/>
          </p:nvPr>
        </p:nvSpPr>
        <p:spPr>
          <a:xfrm>
            <a:off x="0" y="0"/>
            <a:ext cx="5344839" cy="698269"/>
          </a:xfrm>
        </p:spPr>
        <p:txBody>
          <a:bodyPr rtlCol="0">
            <a:normAutofit/>
          </a:bodyPr>
          <a:lstStyle/>
          <a:p>
            <a:pPr>
              <a:defRPr/>
            </a:pPr>
            <a:r>
              <a:rPr lang="en-US" sz="3600" dirty="0">
                <a:solidFill>
                  <a:schemeClr val="bg1"/>
                </a:solidFill>
                <a:latin typeface="+mn-lt"/>
              </a:rPr>
              <a:t>Fall Hazards - Excavations</a:t>
            </a:r>
          </a:p>
        </p:txBody>
      </p:sp>
    </p:spTree>
    <p:extLst>
      <p:ext uri="{BB962C8B-B14F-4D97-AF65-F5344CB8AC3E}">
        <p14:creationId xmlns:p14="http://schemas.microsoft.com/office/powerpoint/2010/main" val="1003910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title="Photo - Tank istallation - Fall hazards exposures on equipment your installing may present new exposures. Working in and around septic tanks in our industry can also combine to multiply the exposure. Stepping across and down onto this tank is easy enough, but what changes to the slope stability on the far side if it is wet/raining/snowing/cold and the ground surrounding the excavation is unstable or saturated?Try to eliminate fall potentials whenever possible, but when you can’t, take a minute or two and pay attention to what could happen "/>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74409" y="2474259"/>
            <a:ext cx="5469591" cy="438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2304" y="2224877"/>
            <a:ext cx="3402105" cy="3970318"/>
          </a:xfrm>
          <a:prstGeom prst="rect">
            <a:avLst/>
          </a:prstGeom>
          <a:noFill/>
        </p:spPr>
        <p:txBody>
          <a:bodyPr wrap="square" rtlCol="0">
            <a:spAutoFit/>
          </a:bodyPr>
          <a:lstStyle/>
          <a:p>
            <a:r>
              <a:rPr lang="en-US" sz="2800" dirty="0"/>
              <a:t>What are the obvious exposures?</a:t>
            </a:r>
          </a:p>
          <a:p>
            <a:endParaRPr lang="en-US" sz="2800" dirty="0"/>
          </a:p>
          <a:p>
            <a:r>
              <a:rPr lang="en-US" sz="2800" dirty="0"/>
              <a:t>Can you name two others?</a:t>
            </a:r>
          </a:p>
          <a:p>
            <a:endParaRPr lang="en-US" sz="2800" dirty="0"/>
          </a:p>
          <a:p>
            <a:r>
              <a:rPr lang="en-US" sz="2800" dirty="0"/>
              <a:t>What could be done differently?</a:t>
            </a:r>
          </a:p>
          <a:p>
            <a:endParaRPr lang="en-US" sz="2800" dirty="0"/>
          </a:p>
        </p:txBody>
      </p:sp>
      <p:sp>
        <p:nvSpPr>
          <p:cNvPr id="7" name="Rectangle 6"/>
          <p:cNvSpPr>
            <a:spLocks noGrp="1" noChangeArrowheads="1"/>
          </p:cNvSpPr>
          <p:nvPr>
            <p:ph type="title"/>
          </p:nvPr>
        </p:nvSpPr>
        <p:spPr>
          <a:xfrm>
            <a:off x="0" y="0"/>
            <a:ext cx="5078832" cy="662247"/>
          </a:xfrm>
        </p:spPr>
        <p:txBody>
          <a:bodyPr rtlCol="0">
            <a:normAutofit/>
          </a:bodyPr>
          <a:lstStyle/>
          <a:p>
            <a:pPr>
              <a:defRPr/>
            </a:pPr>
            <a:r>
              <a:rPr lang="en-US" sz="3600" dirty="0" smtClean="0">
                <a:solidFill>
                  <a:schemeClr val="bg1"/>
                </a:solidFill>
                <a:latin typeface="+mn-lt"/>
              </a:rPr>
              <a:t> Fall </a:t>
            </a:r>
            <a:r>
              <a:rPr lang="en-US" sz="3600" dirty="0">
                <a:solidFill>
                  <a:schemeClr val="bg1"/>
                </a:solidFill>
                <a:latin typeface="+mn-lt"/>
              </a:rPr>
              <a:t>Hazards - Excavations</a:t>
            </a:r>
          </a:p>
        </p:txBody>
      </p:sp>
    </p:spTree>
    <p:extLst>
      <p:ext uri="{BB962C8B-B14F-4D97-AF65-F5344CB8AC3E}">
        <p14:creationId xmlns:p14="http://schemas.microsoft.com/office/powerpoint/2010/main" val="36895491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title="Photo - Soil test pit (soils) inspection - Fall hazards in pre-Onsite site development need to be flagged. These excavations are commonly put in and there is often a delay between when they are dug, inspected by the designer/soil scientist for application loading rates and then verified by the regulator. This picture represents a situation where a soil log had been dug on site in the fall and right in a pathway to the property, and  then left open for the regulator to come and inspect later. Several weeks went by before the regulator made it back to the site and the 5’ foot deep excavation had filled with water with rainfall and runoff, and fall leaves had obscured the excavation.The regulator narrowly missed falling into the excavation and could have subsequently drowned (unable to swim), was working alone (unable to get help) on a remote site. OSHA excavation protection is well defined along with state approved plans that also give guidance. These requirements are often side stepped because of conflicting regulations (in this case, local health code on inspection requirements are not harmonized with OSHA/state rules. "/>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26327" y="2640711"/>
            <a:ext cx="6317673" cy="421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93520" y="2036618"/>
            <a:ext cx="2888671" cy="4821382"/>
          </a:xfrm>
        </p:spPr>
        <p:txBody>
          <a:bodyPr rtlCol="0">
            <a:normAutofit/>
          </a:bodyPr>
          <a:lstStyle/>
          <a:p>
            <a:pPr eaLnBrk="1" fontAlgn="auto" hangingPunct="1">
              <a:spcAft>
                <a:spcPts val="0"/>
              </a:spcAft>
              <a:defRPr/>
            </a:pPr>
            <a:r>
              <a:rPr lang="en-US" sz="2600" dirty="0">
                <a:latin typeface="+mn-lt"/>
              </a:rPr>
              <a:t>Soil Logs may present special hazards.</a:t>
            </a:r>
            <a:br>
              <a:rPr lang="en-US" sz="2600" dirty="0">
                <a:latin typeface="+mn-lt"/>
              </a:rPr>
            </a:br>
            <a:r>
              <a:rPr lang="en-US" sz="2600" dirty="0">
                <a:latin typeface="+mn-lt"/>
              </a:rPr>
              <a:t/>
            </a:r>
            <a:br>
              <a:rPr lang="en-US" sz="2600" dirty="0">
                <a:latin typeface="+mn-lt"/>
              </a:rPr>
            </a:br>
            <a:r>
              <a:rPr lang="en-US" sz="2600" dirty="0">
                <a:latin typeface="+mn-lt"/>
              </a:rPr>
              <a:t>Often they are left open for days or weeks</a:t>
            </a:r>
            <a:br>
              <a:rPr lang="en-US" sz="2600" dirty="0">
                <a:latin typeface="+mn-lt"/>
              </a:rPr>
            </a:br>
            <a:r>
              <a:rPr lang="en-US" sz="2600" dirty="0">
                <a:latin typeface="+mn-lt"/>
              </a:rPr>
              <a:t/>
            </a:r>
            <a:br>
              <a:rPr lang="en-US" sz="2600" dirty="0">
                <a:latin typeface="+mn-lt"/>
              </a:rPr>
            </a:br>
            <a:r>
              <a:rPr lang="en-US" sz="2600" dirty="0">
                <a:latin typeface="+mn-lt"/>
              </a:rPr>
              <a:t>They are inspected at different intervals by the designer and then the regulator </a:t>
            </a:r>
          </a:p>
        </p:txBody>
      </p:sp>
      <p:sp>
        <p:nvSpPr>
          <p:cNvPr id="2" name="TextBox 1"/>
          <p:cNvSpPr txBox="1"/>
          <p:nvPr/>
        </p:nvSpPr>
        <p:spPr>
          <a:xfrm>
            <a:off x="0" y="0"/>
            <a:ext cx="7704757" cy="646331"/>
          </a:xfrm>
          <a:prstGeom prst="rect">
            <a:avLst/>
          </a:prstGeom>
          <a:noFill/>
        </p:spPr>
        <p:txBody>
          <a:bodyPr wrap="square" rtlCol="0">
            <a:spAutoFit/>
          </a:bodyPr>
          <a:lstStyle/>
          <a:p>
            <a:r>
              <a:rPr lang="en-US" sz="3600" dirty="0">
                <a:solidFill>
                  <a:schemeClr val="bg1"/>
                </a:solidFill>
              </a:rPr>
              <a:t>Fall Hazards - Excavations</a:t>
            </a:r>
            <a:endParaRPr lang="en-US" sz="3600" dirty="0"/>
          </a:p>
        </p:txBody>
      </p:sp>
    </p:spTree>
    <p:extLst>
      <p:ext uri="{BB962C8B-B14F-4D97-AF65-F5344CB8AC3E}">
        <p14:creationId xmlns:p14="http://schemas.microsoft.com/office/powerpoint/2010/main" val="20273335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title="Photo - Installation and leveling of septic tank - Installation of septic tanks in our industry can also combine to multiply the exposure. Stepping across and down onto this tank is easy enough, but what is different when the worker now tries to get out? What changes if it is wet/raining/snowing/cold and the ground surrounding the excavation is open to becoming a fall along with being caught in/or between? Does the potential of the severity of the accident increase?  The Instructor can work through this scenario as an exercise, capture comments on a flip chart, or directly engage the participants in an active problem solving scenario. The experience of the group that have “been there” and “done that” should emerge pretty quickly, and the discussion will benefit the participants with practical solutions of shared experience."/>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99011" y="2474258"/>
            <a:ext cx="5844988" cy="438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0"/>
            <a:ext cx="5507182" cy="640080"/>
          </a:xfrm>
        </p:spPr>
        <p:txBody>
          <a:bodyPr rtlCol="0">
            <a:noAutofit/>
          </a:bodyPr>
          <a:lstStyle/>
          <a:p>
            <a:pPr>
              <a:defRPr/>
            </a:pPr>
            <a:r>
              <a:rPr lang="en-US" sz="3600" dirty="0">
                <a:solidFill>
                  <a:schemeClr val="bg1"/>
                </a:solidFill>
                <a:latin typeface="+mn-lt"/>
              </a:rPr>
              <a:t>Fall Hazards - Installations</a:t>
            </a:r>
            <a:endParaRPr lang="en-US" sz="3600" dirty="0">
              <a:solidFill>
                <a:schemeClr val="bg1"/>
              </a:solidFill>
              <a:effectLst>
                <a:outerShdw blurRad="38100" dist="38100" dir="2700000" algn="tl">
                  <a:srgbClr val="C0C0C0"/>
                </a:outerShdw>
              </a:effectLst>
              <a:latin typeface="+mn-lt"/>
            </a:endParaRPr>
          </a:p>
        </p:txBody>
      </p:sp>
      <p:sp>
        <p:nvSpPr>
          <p:cNvPr id="2" name="TextBox 1"/>
          <p:cNvSpPr txBox="1"/>
          <p:nvPr/>
        </p:nvSpPr>
        <p:spPr>
          <a:xfrm>
            <a:off x="228600" y="2474258"/>
            <a:ext cx="2926976" cy="4093428"/>
          </a:xfrm>
          <a:prstGeom prst="rect">
            <a:avLst/>
          </a:prstGeom>
          <a:noFill/>
        </p:spPr>
        <p:txBody>
          <a:bodyPr wrap="square" rtlCol="0">
            <a:spAutoFit/>
          </a:bodyPr>
          <a:lstStyle/>
          <a:p>
            <a:r>
              <a:rPr lang="en-US" altLang="en-US" sz="2600" dirty="0"/>
              <a:t>Is this a good idea?</a:t>
            </a:r>
          </a:p>
          <a:p>
            <a:endParaRPr lang="en-US" altLang="en-US" sz="2600" dirty="0"/>
          </a:p>
          <a:p>
            <a:r>
              <a:rPr lang="en-US" altLang="en-US" sz="2600" dirty="0"/>
              <a:t>What changes when the worker now tries to get out? </a:t>
            </a:r>
          </a:p>
          <a:p>
            <a:endParaRPr lang="en-US" altLang="en-US" sz="2600" dirty="0"/>
          </a:p>
          <a:p>
            <a:r>
              <a:rPr lang="en-US" altLang="en-US" sz="2600" dirty="0"/>
              <a:t>What changes if it is wet/raining snowing or just heavy frost?</a:t>
            </a:r>
            <a:endParaRPr lang="en-US" sz="2600" dirty="0"/>
          </a:p>
        </p:txBody>
      </p:sp>
    </p:spTree>
    <p:extLst>
      <p:ext uri="{BB962C8B-B14F-4D97-AF65-F5344CB8AC3E}">
        <p14:creationId xmlns:p14="http://schemas.microsoft.com/office/powerpoint/2010/main" val="3241200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a:xfrm>
            <a:off x="2792627" y="3435179"/>
            <a:ext cx="3694235" cy="651607"/>
          </a:xfrm>
        </p:spPr>
        <p:txBody>
          <a:bodyPr>
            <a:normAutofit/>
          </a:bodyPr>
          <a:lstStyle/>
          <a:p>
            <a:r>
              <a:rPr lang="en-US" altLang="en-US" sz="3600" dirty="0">
                <a:latin typeface="+mn-lt"/>
              </a:rPr>
              <a:t>Pre Course Quiz #1</a:t>
            </a:r>
          </a:p>
        </p:txBody>
      </p:sp>
    </p:spTree>
    <p:extLst>
      <p:ext uri="{BB962C8B-B14F-4D97-AF65-F5344CB8AC3E}">
        <p14:creationId xmlns:p14="http://schemas.microsoft.com/office/powerpoint/2010/main" val="37813003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title="Photo - fall hazard - terrain - This kind of a site can be further aggravated by weather conditions, saturated soils, etc. Slips trips and falls that could result in anything from ankle sprains to broken bones could occur"/>
          <p:cNvPicPr>
            <a:picLocks noChangeAspect="1"/>
          </p:cNvPicPr>
          <p:nvPr/>
        </p:nvPicPr>
        <p:blipFill rotWithShape="1">
          <a:blip r:embed="rId3" cstate="email">
            <a:extLst>
              <a:ext uri="{28A0092B-C50C-407E-A947-70E740481C1C}">
                <a14:useLocalDpi xmlns:a14="http://schemas.microsoft.com/office/drawing/2010/main"/>
              </a:ext>
            </a:extLst>
          </a:blip>
          <a:srcRect t="-549" r="-7865"/>
          <a:stretch/>
        </p:blipFill>
        <p:spPr bwMode="auto">
          <a:xfrm>
            <a:off x="2998573" y="3048354"/>
            <a:ext cx="6631459" cy="380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0"/>
            <a:ext cx="6134793" cy="598516"/>
          </a:xfrm>
        </p:spPr>
        <p:txBody>
          <a:bodyPr rtlCol="0">
            <a:normAutofit/>
          </a:bodyPr>
          <a:lstStyle/>
          <a:p>
            <a:pPr eaLnBrk="1" fontAlgn="auto" hangingPunct="1">
              <a:spcAft>
                <a:spcPts val="0"/>
              </a:spcAft>
              <a:defRPr/>
            </a:pPr>
            <a:r>
              <a:rPr lang="en-US" sz="3600" dirty="0">
                <a:solidFill>
                  <a:schemeClr val="bg1"/>
                </a:solidFill>
                <a:latin typeface="+mn-lt"/>
              </a:rPr>
              <a:t>Fall Hazards - Terrain</a:t>
            </a:r>
          </a:p>
        </p:txBody>
      </p:sp>
      <p:sp>
        <p:nvSpPr>
          <p:cNvPr id="2" name="TextBox 1"/>
          <p:cNvSpPr txBox="1"/>
          <p:nvPr/>
        </p:nvSpPr>
        <p:spPr>
          <a:xfrm>
            <a:off x="0" y="2065690"/>
            <a:ext cx="3657600" cy="5047536"/>
          </a:xfrm>
          <a:prstGeom prst="rect">
            <a:avLst/>
          </a:prstGeom>
          <a:noFill/>
        </p:spPr>
        <p:txBody>
          <a:bodyPr wrap="square" rtlCol="0">
            <a:spAutoFit/>
          </a:bodyPr>
          <a:lstStyle/>
          <a:p>
            <a:r>
              <a:rPr lang="en-US" sz="2600" dirty="0"/>
              <a:t>Take a moment to make some observations of the work area.</a:t>
            </a:r>
          </a:p>
          <a:p>
            <a:endParaRPr lang="en-US" sz="2600" dirty="0"/>
          </a:p>
          <a:p>
            <a:r>
              <a:rPr lang="en-US" sz="2600" dirty="0"/>
              <a:t>Could weather </a:t>
            </a:r>
            <a:r>
              <a:rPr lang="en-US" sz="2600" dirty="0" smtClean="0"/>
              <a:t>doing</a:t>
            </a:r>
          </a:p>
          <a:p>
            <a:r>
              <a:rPr lang="en-US" sz="2600" dirty="0" smtClean="0"/>
              <a:t>that </a:t>
            </a:r>
            <a:r>
              <a:rPr lang="en-US" sz="2600" dirty="0"/>
              <a:t>could affect potential for falls?</a:t>
            </a:r>
          </a:p>
          <a:p>
            <a:endParaRPr lang="en-US" sz="2600" dirty="0"/>
          </a:p>
          <a:p>
            <a:r>
              <a:rPr lang="en-US" sz="2600" dirty="0"/>
              <a:t>What are the typical injuries that you </a:t>
            </a:r>
            <a:endParaRPr lang="en-US" sz="2600" dirty="0" smtClean="0"/>
          </a:p>
          <a:p>
            <a:r>
              <a:rPr lang="en-US" sz="2600" dirty="0" smtClean="0"/>
              <a:t>might </a:t>
            </a:r>
            <a:r>
              <a:rPr lang="en-US" sz="2600" dirty="0"/>
              <a:t>expect?</a:t>
            </a:r>
          </a:p>
          <a:p>
            <a:endParaRPr lang="en-US" dirty="0"/>
          </a:p>
          <a:p>
            <a:endParaRPr lang="en-US" dirty="0"/>
          </a:p>
        </p:txBody>
      </p:sp>
    </p:spTree>
    <p:extLst>
      <p:ext uri="{BB962C8B-B14F-4D97-AF65-F5344CB8AC3E}">
        <p14:creationId xmlns:p14="http://schemas.microsoft.com/office/powerpoint/2010/main" val="42551204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title="Photo - fall hazards - terrain - Fall hazards occur can also be created by family pets. Not limited to dogs, the rural nature of onsite systems can also present other farm animals from goats to horses and cows. "/>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85751" y="1877514"/>
            <a:ext cx="5758249" cy="498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0"/>
            <a:ext cx="6274560" cy="648393"/>
          </a:xfrm>
        </p:spPr>
        <p:txBody>
          <a:bodyPr rtlCol="0">
            <a:normAutofit/>
          </a:bodyPr>
          <a:lstStyle/>
          <a:p>
            <a:pPr>
              <a:defRPr/>
            </a:pPr>
            <a:r>
              <a:rPr lang="en-US" sz="3600" dirty="0" smtClean="0">
                <a:solidFill>
                  <a:schemeClr val="bg1"/>
                </a:solidFill>
                <a:latin typeface="+mn-lt"/>
              </a:rPr>
              <a:t> Fall </a:t>
            </a:r>
            <a:r>
              <a:rPr lang="en-US" sz="3600" dirty="0">
                <a:solidFill>
                  <a:schemeClr val="bg1"/>
                </a:solidFill>
                <a:latin typeface="+mn-lt"/>
              </a:rPr>
              <a:t>Hazards - Terrain</a:t>
            </a:r>
          </a:p>
        </p:txBody>
      </p:sp>
      <p:sp>
        <p:nvSpPr>
          <p:cNvPr id="4" name="Rectangle 6"/>
          <p:cNvSpPr txBox="1">
            <a:spLocks noChangeArrowheads="1"/>
          </p:cNvSpPr>
          <p:nvPr/>
        </p:nvSpPr>
        <p:spPr>
          <a:xfrm>
            <a:off x="354226" y="2199503"/>
            <a:ext cx="2940303" cy="39323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US" sz="2600" dirty="0">
                <a:latin typeface="+mn-lt"/>
              </a:rPr>
              <a:t>Fall and trip hazards that are created by family pets and domestic farm animals also need awareness</a:t>
            </a:r>
          </a:p>
        </p:txBody>
      </p:sp>
    </p:spTree>
    <p:extLst>
      <p:ext uri="{BB962C8B-B14F-4D97-AF65-F5344CB8AC3E}">
        <p14:creationId xmlns:p14="http://schemas.microsoft.com/office/powerpoint/2010/main" val="7296039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C:\Users\WOSSA\Desktop\Ahrens Pictures\11.20.14\965TOGQJ\IMG_5683.JPG" title="Photo - fall hazards - repairs or maintenance - Falling hazards not only include “falling from”, “falling down” but “falling in”. Worker body position and balance contribute to the likelihood of a fall event for any variety of reasons. If it can happen it likely will happen sooner or later. Industry has examples of workers falling head first into system tank components and getting stuck upside down for several hour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33356" y="3013364"/>
            <a:ext cx="5510644" cy="384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1"/>
            <a:ext cx="6464531" cy="631767"/>
          </a:xfrm>
        </p:spPr>
        <p:txBody>
          <a:bodyPr rtlCol="0">
            <a:normAutofit/>
          </a:bodyPr>
          <a:lstStyle/>
          <a:p>
            <a:pPr>
              <a:defRPr/>
            </a:pPr>
            <a:r>
              <a:rPr lang="en-US" sz="3600" dirty="0">
                <a:solidFill>
                  <a:schemeClr val="bg1"/>
                </a:solidFill>
                <a:latin typeface="+mn-lt"/>
              </a:rPr>
              <a:t>Fall Hazards – Repairs</a:t>
            </a:r>
            <a:endParaRPr lang="en-US" sz="3600" dirty="0">
              <a:solidFill>
                <a:schemeClr val="bg1"/>
              </a:solidFill>
              <a:effectLst>
                <a:outerShdw blurRad="38100" dist="38100" dir="2700000" algn="tl">
                  <a:srgbClr val="C0C0C0"/>
                </a:outerShdw>
              </a:effectLst>
              <a:latin typeface="+mn-lt"/>
            </a:endParaRPr>
          </a:p>
        </p:txBody>
      </p:sp>
      <p:sp>
        <p:nvSpPr>
          <p:cNvPr id="2" name="TextBox 1"/>
          <p:cNvSpPr txBox="1"/>
          <p:nvPr/>
        </p:nvSpPr>
        <p:spPr>
          <a:xfrm>
            <a:off x="210065" y="1970162"/>
            <a:ext cx="8662086" cy="3693319"/>
          </a:xfrm>
          <a:prstGeom prst="rect">
            <a:avLst/>
          </a:prstGeom>
          <a:noFill/>
        </p:spPr>
        <p:txBody>
          <a:bodyPr wrap="square" rtlCol="0">
            <a:spAutoFit/>
          </a:bodyPr>
          <a:lstStyle/>
          <a:p>
            <a:r>
              <a:rPr lang="en-US" sz="2600" dirty="0"/>
              <a:t>Being aware of body position for different work tasks can help prevent putting yourself into situations that can be deadly.</a:t>
            </a:r>
          </a:p>
          <a:p>
            <a:endParaRPr lang="en-US" sz="2600" dirty="0"/>
          </a:p>
          <a:p>
            <a:r>
              <a:rPr lang="en-US" sz="2600" dirty="0"/>
              <a:t>If you fall headfirst into </a:t>
            </a:r>
            <a:endParaRPr lang="en-US" sz="2600" dirty="0" smtClean="0"/>
          </a:p>
          <a:p>
            <a:r>
              <a:rPr lang="en-US" sz="2600" dirty="0" smtClean="0"/>
              <a:t>a </a:t>
            </a:r>
            <a:r>
              <a:rPr lang="en-US" sz="2600" dirty="0"/>
              <a:t>septic tank what the </a:t>
            </a:r>
            <a:endParaRPr lang="en-US" sz="2600" dirty="0" smtClean="0"/>
          </a:p>
          <a:p>
            <a:r>
              <a:rPr lang="en-US" sz="2600" dirty="0" smtClean="0"/>
              <a:t>least </a:t>
            </a:r>
            <a:r>
              <a:rPr lang="en-US" sz="2600" dirty="0"/>
              <a:t>that will happen </a:t>
            </a:r>
            <a:endParaRPr lang="en-US" sz="2600" dirty="0" smtClean="0"/>
          </a:p>
          <a:p>
            <a:r>
              <a:rPr lang="en-US" sz="2600" dirty="0" smtClean="0"/>
              <a:t>to </a:t>
            </a:r>
            <a:r>
              <a:rPr lang="en-US" sz="2600" dirty="0"/>
              <a:t>you?</a:t>
            </a:r>
          </a:p>
          <a:p>
            <a:endParaRPr lang="en-US" sz="2600" dirty="0"/>
          </a:p>
          <a:p>
            <a:r>
              <a:rPr lang="en-US" sz="2600" dirty="0"/>
              <a:t>The worst…?</a:t>
            </a:r>
          </a:p>
        </p:txBody>
      </p:sp>
    </p:spTree>
    <p:extLst>
      <p:ext uri="{BB962C8B-B14F-4D97-AF65-F5344CB8AC3E}">
        <p14:creationId xmlns:p14="http://schemas.microsoft.com/office/powerpoint/2010/main" val="1357256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title="Photo - inspection/component failure - Across the country there are hundreds of THOUSANDS single wall steel tanks that were installed in the last 75 years. You could order them out of the Sears and Roebuck catalog and have them delivered. In typical configurations, the top 12’-20’ of the tank would not see water, but would see all of the sewer gasses and resulting oxidation and rusting of the steel from the gasses converting to acid (low pH) and breaking down the tank from the inside. Shallow installs, ground probing present not only very real hazards, but very invisible ones (buried). The frequency of this situation will vary from location to location around the country based on local and state regulations and how they address replacement requirements on these tanks when discovered. Some states and local health jurisdictions (Washington State), replacement are mandatory when they are identified."/>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39560" y="2751770"/>
            <a:ext cx="5504440" cy="410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0"/>
            <a:ext cx="6169756" cy="777240"/>
          </a:xfrm>
        </p:spPr>
        <p:txBody>
          <a:bodyPr rtlCol="0">
            <a:noAutofit/>
          </a:bodyPr>
          <a:lstStyle/>
          <a:p>
            <a:pPr>
              <a:defRPr/>
            </a:pPr>
            <a:r>
              <a:rPr lang="en-US" sz="3600" dirty="0" smtClean="0">
                <a:solidFill>
                  <a:schemeClr val="bg1"/>
                </a:solidFill>
                <a:latin typeface="+mn-lt"/>
              </a:rPr>
              <a:t> Fall </a:t>
            </a:r>
            <a:r>
              <a:rPr lang="en-US" sz="3600" dirty="0">
                <a:solidFill>
                  <a:schemeClr val="bg1"/>
                </a:solidFill>
                <a:latin typeface="+mn-lt"/>
              </a:rPr>
              <a:t>Hazards – Repairs</a:t>
            </a:r>
            <a:endParaRPr lang="en-US" sz="3600" dirty="0">
              <a:solidFill>
                <a:schemeClr val="bg1"/>
              </a:solidFill>
              <a:effectLst>
                <a:outerShdw blurRad="38100" dist="38100" dir="2700000" algn="tl">
                  <a:srgbClr val="C0C0C0"/>
                </a:outerShdw>
              </a:effectLst>
              <a:latin typeface="+mn-lt"/>
            </a:endParaRPr>
          </a:p>
        </p:txBody>
      </p:sp>
      <p:sp>
        <p:nvSpPr>
          <p:cNvPr id="3" name="TextBox 2"/>
          <p:cNvSpPr txBox="1"/>
          <p:nvPr/>
        </p:nvSpPr>
        <p:spPr>
          <a:xfrm>
            <a:off x="147917" y="2395240"/>
            <a:ext cx="3384177" cy="4462760"/>
          </a:xfrm>
          <a:prstGeom prst="rect">
            <a:avLst/>
          </a:prstGeom>
          <a:noFill/>
        </p:spPr>
        <p:txBody>
          <a:bodyPr wrap="square" rtlCol="0">
            <a:spAutoFit/>
          </a:bodyPr>
          <a:lstStyle/>
          <a:p>
            <a:r>
              <a:rPr lang="en-US" sz="2600" dirty="0"/>
              <a:t>Identify this hazard ahead of time with Record Documents.</a:t>
            </a:r>
          </a:p>
          <a:p>
            <a:endParaRPr lang="en-US" sz="2600" dirty="0"/>
          </a:p>
          <a:p>
            <a:r>
              <a:rPr lang="en-US" sz="2600" dirty="0"/>
              <a:t>Know the age of system</a:t>
            </a:r>
          </a:p>
          <a:p>
            <a:endParaRPr lang="en-US" sz="2600" dirty="0"/>
          </a:p>
          <a:p>
            <a:r>
              <a:rPr lang="en-US" sz="2600" dirty="0"/>
              <a:t>Look for depressions around tank location</a:t>
            </a:r>
          </a:p>
          <a:p>
            <a:endParaRPr lang="en-US" sz="2600" dirty="0"/>
          </a:p>
          <a:p>
            <a:r>
              <a:rPr lang="en-US" sz="2600" dirty="0"/>
              <a:t>Approach cautiously</a:t>
            </a:r>
          </a:p>
          <a:p>
            <a:endParaRPr lang="en-US" sz="2400" dirty="0"/>
          </a:p>
        </p:txBody>
      </p:sp>
    </p:spTree>
    <p:extLst>
      <p:ext uri="{BB962C8B-B14F-4D97-AF65-F5344CB8AC3E}">
        <p14:creationId xmlns:p14="http://schemas.microsoft.com/office/powerpoint/2010/main" val="13141747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title="Photo - This picture is of a worker pumping out a large scale  “digester” and put the Focus Four Exposures into a different context. When the work changes, the exposures are essentially the same. But some of the auxiliary exposures (like slipping and falling under the surface) are exponentially increased along with the potential severity (drowning, inability to rescue). While CSE regulations allow for an employee to disconnect from non-entry self rescue equipment in circumstances where it would be more dangerous to be connected (internal structure), steps need to be taken to mitigate the risk. Simply “tying off” creates its own set of hazards. "/>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620851" y="2438400"/>
            <a:ext cx="5502367" cy="441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0"/>
            <a:ext cx="7737921" cy="754380"/>
          </a:xfrm>
        </p:spPr>
        <p:txBody>
          <a:bodyPr rtlCol="0">
            <a:normAutofit/>
          </a:bodyPr>
          <a:lstStyle/>
          <a:p>
            <a:pPr>
              <a:defRPr/>
            </a:pPr>
            <a:r>
              <a:rPr lang="en-US" sz="3600" dirty="0">
                <a:solidFill>
                  <a:schemeClr val="bg1"/>
                </a:solidFill>
                <a:latin typeface="+mn-lt"/>
              </a:rPr>
              <a:t>Fall Hazards – Other</a:t>
            </a:r>
            <a:endParaRPr lang="en-US" sz="3600" dirty="0">
              <a:solidFill>
                <a:schemeClr val="bg1"/>
              </a:solidFill>
              <a:effectLst>
                <a:outerShdw blurRad="38100" dist="38100" dir="2700000" algn="tl">
                  <a:srgbClr val="C0C0C0"/>
                </a:outerShdw>
              </a:effectLst>
              <a:latin typeface="+mn-lt"/>
            </a:endParaRPr>
          </a:p>
        </p:txBody>
      </p:sp>
      <p:sp>
        <p:nvSpPr>
          <p:cNvPr id="4" name="TextBox 3"/>
          <p:cNvSpPr txBox="1"/>
          <p:nvPr/>
        </p:nvSpPr>
        <p:spPr>
          <a:xfrm>
            <a:off x="202091" y="2776152"/>
            <a:ext cx="3307404" cy="3447098"/>
          </a:xfrm>
          <a:prstGeom prst="rect">
            <a:avLst/>
          </a:prstGeom>
          <a:noFill/>
        </p:spPr>
        <p:txBody>
          <a:bodyPr wrap="square" rtlCol="0">
            <a:spAutoFit/>
          </a:bodyPr>
          <a:lstStyle/>
          <a:p>
            <a:r>
              <a:rPr lang="en-US" sz="2600" dirty="0"/>
              <a:t>When work site changes…</a:t>
            </a:r>
          </a:p>
          <a:p>
            <a:endParaRPr lang="en-US" sz="2600" dirty="0"/>
          </a:p>
          <a:p>
            <a:r>
              <a:rPr lang="en-US" sz="2600" dirty="0"/>
              <a:t>Situational awareness?</a:t>
            </a:r>
          </a:p>
          <a:p>
            <a:endParaRPr lang="en-US" sz="2600" dirty="0"/>
          </a:p>
          <a:p>
            <a:r>
              <a:rPr lang="en-US" sz="2600" dirty="0"/>
              <a:t>What choices do you need to consider?</a:t>
            </a:r>
          </a:p>
          <a:p>
            <a:endParaRPr lang="en-US" dirty="0"/>
          </a:p>
          <a:p>
            <a:endParaRPr lang="en-US" dirty="0"/>
          </a:p>
        </p:txBody>
      </p:sp>
    </p:spTree>
    <p:extLst>
      <p:ext uri="{BB962C8B-B14F-4D97-AF65-F5344CB8AC3E}">
        <p14:creationId xmlns:p14="http://schemas.microsoft.com/office/powerpoint/2010/main" val="42180123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0"/>
            <a:ext cx="8230290" cy="532015"/>
          </a:xfrm>
        </p:spPr>
        <p:txBody>
          <a:bodyPr rtlCol="0">
            <a:noAutofit/>
          </a:bodyPr>
          <a:lstStyle/>
          <a:p>
            <a:pPr eaLnBrk="1" fontAlgn="auto" hangingPunct="1">
              <a:spcAft>
                <a:spcPts val="0"/>
              </a:spcAft>
              <a:defRPr/>
            </a:pPr>
            <a:r>
              <a:rPr lang="en-US" sz="3600" dirty="0">
                <a:solidFill>
                  <a:schemeClr val="bg1"/>
                </a:solidFill>
                <a:latin typeface="+mn-lt"/>
              </a:rPr>
              <a:t>Fall Hazards – Confined Space Entry</a:t>
            </a:r>
          </a:p>
        </p:txBody>
      </p:sp>
      <p:sp>
        <p:nvSpPr>
          <p:cNvPr id="4" name="TextBox 3"/>
          <p:cNvSpPr txBox="1"/>
          <p:nvPr/>
        </p:nvSpPr>
        <p:spPr>
          <a:xfrm>
            <a:off x="195649" y="2785602"/>
            <a:ext cx="2563764" cy="3847207"/>
          </a:xfrm>
          <a:prstGeom prst="rect">
            <a:avLst/>
          </a:prstGeom>
          <a:noFill/>
        </p:spPr>
        <p:txBody>
          <a:bodyPr wrap="square" rtlCol="0">
            <a:spAutoFit/>
          </a:bodyPr>
          <a:lstStyle/>
          <a:p>
            <a:r>
              <a:rPr lang="en-US" sz="2600" dirty="0"/>
              <a:t>When work tasks change…</a:t>
            </a:r>
          </a:p>
          <a:p>
            <a:endParaRPr lang="en-US" sz="2600" dirty="0"/>
          </a:p>
          <a:p>
            <a:r>
              <a:rPr lang="en-US" sz="2600" dirty="0"/>
              <a:t>What are the </a:t>
            </a:r>
            <a:endParaRPr lang="en-US" sz="2600" dirty="0" smtClean="0"/>
          </a:p>
          <a:p>
            <a:r>
              <a:rPr lang="en-US" sz="2600" dirty="0" smtClean="0"/>
              <a:t>rules </a:t>
            </a:r>
            <a:r>
              <a:rPr lang="en-US" sz="2600" dirty="0"/>
              <a:t>here?</a:t>
            </a:r>
          </a:p>
          <a:p>
            <a:endParaRPr lang="en-US" sz="2600" dirty="0"/>
          </a:p>
          <a:p>
            <a:r>
              <a:rPr lang="en-US" sz="2600" dirty="0"/>
              <a:t>Situational Awareness?</a:t>
            </a:r>
          </a:p>
          <a:p>
            <a:endParaRPr lang="en-US" dirty="0"/>
          </a:p>
          <a:p>
            <a:endParaRPr lang="en-US" dirty="0"/>
          </a:p>
        </p:txBody>
      </p:sp>
      <p:pic>
        <p:nvPicPr>
          <p:cNvPr id="7" name="Picture 2" descr="C:\Users\WOSSA\Desktop\WOSSA\WOSSA Admin\Grants\SHIP CSE\Photos\20141027_130659.jpg" title="Photo - Activity: CSE (Confined Space Entry) Cracked Floor Tank repair (2 compartment).  As the work becomes more complicated (tank repairs in place) the solution requires a combination of systems and well-trained employees – there is no “one size fits all” solution to fall protection. One thing that is true – an ounce of prevention is worth a pound of cure – Generally the understanding for compliance under CSE (confined space entry) rules, complicate the Focus Four Falls application and exposures. "/>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759413" y="2560413"/>
            <a:ext cx="6384587" cy="429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0386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0"/>
            <a:ext cx="7421397" cy="565265"/>
          </a:xfrm>
        </p:spPr>
        <p:txBody>
          <a:bodyPr rtlCol="0">
            <a:noAutofit/>
          </a:bodyPr>
          <a:lstStyle/>
          <a:p>
            <a:pPr>
              <a:defRPr/>
            </a:pPr>
            <a:r>
              <a:rPr lang="en-US" sz="3600" dirty="0" smtClean="0">
                <a:solidFill>
                  <a:schemeClr val="bg1"/>
                </a:solidFill>
                <a:latin typeface="+mn-lt"/>
              </a:rPr>
              <a:t> Fall </a:t>
            </a:r>
            <a:r>
              <a:rPr lang="en-US" sz="3600" dirty="0">
                <a:solidFill>
                  <a:schemeClr val="bg1"/>
                </a:solidFill>
                <a:latin typeface="+mn-lt"/>
              </a:rPr>
              <a:t>Hazards – Confined Space Entry</a:t>
            </a:r>
            <a:endParaRPr lang="en-US" sz="3600" dirty="0">
              <a:solidFill>
                <a:schemeClr val="bg1"/>
              </a:solidFill>
              <a:effectLst>
                <a:outerShdw blurRad="38100" dist="38100" dir="2700000" algn="tl">
                  <a:srgbClr val="C0C0C0"/>
                </a:outerShdw>
              </a:effectLst>
              <a:latin typeface="+mn-lt"/>
            </a:endParaRPr>
          </a:p>
        </p:txBody>
      </p:sp>
      <p:sp>
        <p:nvSpPr>
          <p:cNvPr id="4" name="TextBox 3"/>
          <p:cNvSpPr txBox="1"/>
          <p:nvPr/>
        </p:nvSpPr>
        <p:spPr>
          <a:xfrm>
            <a:off x="228598" y="2114550"/>
            <a:ext cx="4343401" cy="4247317"/>
          </a:xfrm>
          <a:prstGeom prst="rect">
            <a:avLst/>
          </a:prstGeom>
          <a:noFill/>
        </p:spPr>
        <p:txBody>
          <a:bodyPr wrap="square" rtlCol="0">
            <a:spAutoFit/>
          </a:bodyPr>
          <a:lstStyle/>
          <a:p>
            <a:r>
              <a:rPr lang="en-US" sz="2600" dirty="0"/>
              <a:t>When the work </a:t>
            </a:r>
            <a:r>
              <a:rPr lang="en-US" sz="2600" dirty="0" smtClean="0"/>
              <a:t>site changes…and </a:t>
            </a:r>
            <a:r>
              <a:rPr lang="en-US" sz="2600" dirty="0"/>
              <a:t>more </a:t>
            </a:r>
            <a:endParaRPr lang="en-US" sz="2600" dirty="0" smtClean="0"/>
          </a:p>
          <a:p>
            <a:r>
              <a:rPr lang="en-US" sz="2600" dirty="0" smtClean="0"/>
              <a:t>rules come </a:t>
            </a:r>
            <a:r>
              <a:rPr lang="en-US" sz="2600" dirty="0"/>
              <a:t>into play, </a:t>
            </a:r>
            <a:endParaRPr lang="en-US" sz="2600" dirty="0" smtClean="0"/>
          </a:p>
          <a:p>
            <a:r>
              <a:rPr lang="en-US" sz="2600" dirty="0" smtClean="0"/>
              <a:t>how </a:t>
            </a:r>
            <a:r>
              <a:rPr lang="en-US" sz="2600" dirty="0"/>
              <a:t>do you adapt? </a:t>
            </a:r>
          </a:p>
          <a:p>
            <a:endParaRPr lang="en-US" sz="2600" dirty="0"/>
          </a:p>
          <a:p>
            <a:r>
              <a:rPr lang="en-US" sz="2600" dirty="0"/>
              <a:t>What are </a:t>
            </a:r>
            <a:r>
              <a:rPr lang="en-US" sz="2600" dirty="0" smtClean="0"/>
              <a:t>the</a:t>
            </a:r>
          </a:p>
          <a:p>
            <a:r>
              <a:rPr lang="en-US" sz="2600" dirty="0" smtClean="0"/>
              <a:t>Exposures here</a:t>
            </a:r>
            <a:r>
              <a:rPr lang="en-US" sz="2600" dirty="0"/>
              <a:t>?</a:t>
            </a:r>
          </a:p>
          <a:p>
            <a:endParaRPr lang="en-US" sz="2600" dirty="0"/>
          </a:p>
          <a:p>
            <a:r>
              <a:rPr lang="en-US" sz="2600" dirty="0"/>
              <a:t>Situational Awareness?</a:t>
            </a:r>
          </a:p>
          <a:p>
            <a:endParaRPr lang="en-US" dirty="0"/>
          </a:p>
          <a:p>
            <a:endParaRPr lang="en-US" dirty="0"/>
          </a:p>
        </p:txBody>
      </p:sp>
      <p:pic>
        <p:nvPicPr>
          <p:cNvPr id="5" name="Picture 2" descr="C:\Users\WOSSA\Desktop\WOSSA\WOSSA Admin\Grants\SHIP CSE\Photos\SAM_1067.JPG" title="Photo - SE for cracked tank repair w/ “Non-Entry Rescue Equipment” Cracked tanks repair is common in the industry. The worker opens up and pumps the tank, dumps in bags of concrete, adds water and climbs in to spread it around. Other techniques for sidewall repair include drilling (an already compromised structure) and then under pressure, pumping a water reactive mixture into the hole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2909" y="2649682"/>
            <a:ext cx="5611092" cy="4208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615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News screenshot titled &quot;2-year-old dies after falling into septic tank&quot;"/>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138804">
            <a:off x="153606" y="486375"/>
            <a:ext cx="6034287" cy="2551410"/>
          </a:xfrm>
          <a:prstGeom prst="rect">
            <a:avLst/>
          </a:prstGeom>
          <a:effectLst>
            <a:glow rad="63500">
              <a:schemeClr val="bg1">
                <a:lumMod val="75000"/>
                <a:alpha val="40000"/>
              </a:schemeClr>
            </a:glow>
            <a:outerShdw blurRad="50800" dist="38100" dir="2700000" sx="102000" sy="102000" algn="tl" rotWithShape="0">
              <a:prstClr val="black">
                <a:alpha val="40000"/>
              </a:prstClr>
            </a:outerShdw>
          </a:effectLst>
        </p:spPr>
      </p:pic>
      <p:pic>
        <p:nvPicPr>
          <p:cNvPr id="8" name="Picture 7" title="News screenshot titled &quot;2-yeard old dies after falling into septiic tank&quot;"/>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352014">
            <a:off x="4122360" y="891733"/>
            <a:ext cx="4989703" cy="1740694"/>
          </a:xfrm>
          <a:prstGeom prst="rect">
            <a:avLst/>
          </a:prstGeom>
          <a:effectLst>
            <a:glow rad="63500">
              <a:schemeClr val="bg1">
                <a:lumMod val="75000"/>
                <a:alpha val="40000"/>
              </a:schemeClr>
            </a:glow>
            <a:outerShdw blurRad="50800" dist="38100" dir="2700000" sx="102000" sy="102000" algn="tl" rotWithShape="0">
              <a:prstClr val="black">
                <a:alpha val="40000"/>
              </a:prstClr>
            </a:outerShdw>
          </a:effectLst>
        </p:spPr>
      </p:pic>
      <p:pic>
        <p:nvPicPr>
          <p:cNvPr id="6" name="Picture 5" title="News screenshot titled &quot;Child drown in septic tank hole in Tyler County&quot;"/>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58043">
            <a:off x="4084168" y="1982198"/>
            <a:ext cx="4973748" cy="1620230"/>
          </a:xfrm>
          <a:prstGeom prst="rect">
            <a:avLst/>
          </a:prstGeom>
          <a:effectLst>
            <a:glow rad="63500">
              <a:schemeClr val="bg1">
                <a:lumMod val="75000"/>
                <a:alpha val="40000"/>
              </a:schemeClr>
            </a:glow>
            <a:outerShdw blurRad="50800" dist="38100" dir="2700000" sx="102000" sy="102000" algn="tl" rotWithShape="0">
              <a:prstClr val="black">
                <a:alpha val="40000"/>
              </a:prstClr>
            </a:outerShdw>
          </a:effectLst>
        </p:spPr>
      </p:pic>
      <p:pic>
        <p:nvPicPr>
          <p:cNvPr id="2" name="Picture 1" title="News screenshot titled &quot;Missing Toddler L.C. Found Dead in Lakewood, New Jersey&quot;"/>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1305247">
            <a:off x="128063" y="2819256"/>
            <a:ext cx="5352319" cy="3268797"/>
          </a:xfrm>
          <a:prstGeom prst="rect">
            <a:avLst/>
          </a:prstGeom>
          <a:effectLst>
            <a:glow rad="63500">
              <a:schemeClr val="bg1">
                <a:lumMod val="75000"/>
                <a:alpha val="40000"/>
              </a:schemeClr>
            </a:glow>
            <a:outerShdw blurRad="50800" dist="38100" dir="2700000" sx="102000" sy="102000" algn="tl" rotWithShape="0">
              <a:prstClr val="black">
                <a:alpha val="40000"/>
              </a:prstClr>
            </a:outerShdw>
          </a:effectLst>
        </p:spPr>
      </p:pic>
      <p:pic>
        <p:nvPicPr>
          <p:cNvPr id="7" name="Picture 6" title="News screenshot titled &quot;Toddler found dead in septic tank&quot;"/>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621298">
            <a:off x="-153632" y="5978480"/>
            <a:ext cx="3848418" cy="653271"/>
          </a:xfrm>
          <a:prstGeom prst="rect">
            <a:avLst/>
          </a:prstGeom>
          <a:effectLst>
            <a:glow rad="63500">
              <a:schemeClr val="bg1">
                <a:lumMod val="75000"/>
                <a:alpha val="40000"/>
              </a:schemeClr>
            </a:glow>
            <a:outerShdw blurRad="50800" dist="38100" dir="2700000" sx="102000" sy="102000" algn="tl" rotWithShape="0">
              <a:prstClr val="black">
                <a:alpha val="40000"/>
              </a:prstClr>
            </a:outerShdw>
          </a:effectLst>
        </p:spPr>
      </p:pic>
      <p:pic>
        <p:nvPicPr>
          <p:cNvPr id="5" name="Picture 4" title="News screenshot titled &quot;Fruitland Park house where young girl died in septic tank had code violations&quot;"/>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035173" y="3234606"/>
            <a:ext cx="5994527" cy="3737694"/>
          </a:xfrm>
          <a:prstGeom prst="rect">
            <a:avLst/>
          </a:prstGeom>
          <a:effectLst>
            <a:glow rad="63500">
              <a:schemeClr val="bg1">
                <a:lumMod val="75000"/>
                <a:alpha val="40000"/>
              </a:schemeClr>
            </a:glow>
            <a:outerShdw blurRad="50800" dist="38100" dir="2700000" sx="102000" sy="102000" algn="tl" rotWithShape="0">
              <a:prstClr val="black">
                <a:alpha val="40000"/>
              </a:prstClr>
            </a:outerShdw>
          </a:effectLst>
        </p:spPr>
      </p:pic>
      <p:sp>
        <p:nvSpPr>
          <p:cNvPr id="11" name="Rectangle 6"/>
          <p:cNvSpPr>
            <a:spLocks noGrp="1" noChangeArrowheads="1"/>
          </p:cNvSpPr>
          <p:nvPr>
            <p:ph type="title"/>
          </p:nvPr>
        </p:nvSpPr>
        <p:spPr>
          <a:xfrm>
            <a:off x="0" y="0"/>
            <a:ext cx="3035174" cy="577047"/>
          </a:xfrm>
        </p:spPr>
        <p:txBody>
          <a:bodyPr rtlCol="0">
            <a:noAutofit/>
          </a:bodyPr>
          <a:lstStyle/>
          <a:p>
            <a:pPr eaLnBrk="1" fontAlgn="auto" hangingPunct="1">
              <a:spcAft>
                <a:spcPts val="0"/>
              </a:spcAft>
              <a:defRPr/>
            </a:pPr>
            <a:r>
              <a:rPr lang="en-US" sz="3600" dirty="0">
                <a:solidFill>
                  <a:schemeClr val="bg1"/>
                </a:solidFill>
                <a:latin typeface="+mn-lt"/>
              </a:rPr>
              <a:t>Falls – Other…</a:t>
            </a:r>
          </a:p>
        </p:txBody>
      </p:sp>
    </p:spTree>
    <p:extLst>
      <p:ext uri="{BB962C8B-B14F-4D97-AF65-F5344CB8AC3E}">
        <p14:creationId xmlns:p14="http://schemas.microsoft.com/office/powerpoint/2010/main" val="1930197316"/>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0"/>
            <a:ext cx="8458200" cy="1066800"/>
          </a:xfrm>
        </p:spPr>
        <p:txBody>
          <a:bodyPr rtlCol="0">
            <a:normAutofit/>
          </a:bodyPr>
          <a:lstStyle/>
          <a:p>
            <a:pPr eaLnBrk="1" fontAlgn="auto" hangingPunct="1">
              <a:spcAft>
                <a:spcPts val="0"/>
              </a:spcAft>
              <a:defRPr/>
            </a:pPr>
            <a:r>
              <a:rPr lang="en-US" sz="3200" b="1" dirty="0">
                <a:solidFill>
                  <a:schemeClr val="bg1"/>
                </a:solidFill>
                <a:latin typeface="+mn-lt"/>
              </a:rPr>
              <a:t>Employer Responsibilities</a:t>
            </a:r>
            <a:r>
              <a:rPr lang="en-US" sz="3200" dirty="0">
                <a:solidFill>
                  <a:schemeClr val="bg1"/>
                </a:solidFill>
              </a:rPr>
              <a:t/>
            </a:r>
            <a:br>
              <a:rPr lang="en-US" sz="3200" dirty="0">
                <a:solidFill>
                  <a:schemeClr val="bg1"/>
                </a:solidFill>
              </a:rPr>
            </a:br>
            <a:endParaRPr lang="en-US" sz="3200" dirty="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280086" y="2008743"/>
            <a:ext cx="877329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a:buFont typeface="Arial" panose="020B0604020202020204" pitchFamily="34" charset="0"/>
              <a:buChar char="•"/>
            </a:pPr>
            <a:r>
              <a:rPr lang="en-US" sz="2800" dirty="0">
                <a:latin typeface="+mn-lt"/>
              </a:rPr>
              <a:t>Develop a written fall protection plan.</a:t>
            </a:r>
          </a:p>
          <a:p>
            <a:pPr marL="457200" indent="-457200">
              <a:buFont typeface="Arial" panose="020B0604020202020204" pitchFamily="34" charset="0"/>
              <a:buChar char="•"/>
            </a:pPr>
            <a:endParaRPr lang="en-US" sz="1000" dirty="0">
              <a:latin typeface="+mn-lt"/>
            </a:endParaRPr>
          </a:p>
          <a:p>
            <a:pPr marL="457200" indent="-457200">
              <a:buFont typeface="Arial" panose="020B0604020202020204" pitchFamily="34" charset="0"/>
              <a:buChar char="•"/>
            </a:pPr>
            <a:r>
              <a:rPr lang="en-US" sz="2800" dirty="0">
                <a:latin typeface="+mn-lt"/>
              </a:rPr>
              <a:t>Identify potential fall hazards prior to each project and during daily walk-arounds. Pay attention to hazards associated with routine and non-routine tasks.</a:t>
            </a:r>
          </a:p>
          <a:p>
            <a:pPr marL="457200" indent="-457200">
              <a:buFont typeface="Arial" panose="020B0604020202020204" pitchFamily="34" charset="0"/>
              <a:buChar char="•"/>
            </a:pPr>
            <a:endParaRPr lang="en-US" sz="1000" dirty="0">
              <a:latin typeface="+mn-lt"/>
            </a:endParaRPr>
          </a:p>
          <a:p>
            <a:pPr marL="457200" indent="-457200">
              <a:buFont typeface="Arial" panose="020B0604020202020204" pitchFamily="34" charset="0"/>
              <a:buChar char="•"/>
            </a:pPr>
            <a:r>
              <a:rPr lang="en-US" sz="2800" dirty="0">
                <a:latin typeface="+mn-lt"/>
              </a:rPr>
              <a:t>Eliminate the need for fall protection where possible by rescheduling the task, isolating the task or changing the task</a:t>
            </a:r>
            <a:r>
              <a:rPr lang="en-US" sz="2800" dirty="0" smtClean="0">
                <a:latin typeface="+mn-lt"/>
              </a:rPr>
              <a:t>.</a:t>
            </a:r>
          </a:p>
          <a:p>
            <a:pPr marL="457200" indent="-457200">
              <a:buFont typeface="Arial" panose="020B0604020202020204" pitchFamily="34" charset="0"/>
              <a:buChar char="•"/>
            </a:pPr>
            <a:endParaRPr lang="en-US" sz="1000" dirty="0">
              <a:latin typeface="+mn-lt"/>
            </a:endParaRPr>
          </a:p>
          <a:p>
            <a:pPr marL="457200" lvl="0" indent="-457200">
              <a:buFont typeface="Arial" panose="020B0604020202020204" pitchFamily="34" charset="0"/>
              <a:buChar char="•"/>
            </a:pPr>
            <a:r>
              <a:rPr lang="en-US" sz="2600" dirty="0">
                <a:solidFill>
                  <a:prstClr val="black"/>
                </a:solidFill>
                <a:latin typeface="Calibri" panose="020F0502020204030204"/>
              </a:rPr>
              <a:t>Ensure that fall protection equipment is appropriate to the task, in good condition and used properly.</a:t>
            </a:r>
          </a:p>
          <a:p>
            <a:pPr marL="457200" indent="-457200">
              <a:buFont typeface="Arial" panose="020B0604020202020204" pitchFamily="34" charset="0"/>
              <a:buChar char="•"/>
            </a:pPr>
            <a:endParaRPr lang="en-US" sz="1000" dirty="0">
              <a:latin typeface="+mn-lt"/>
            </a:endParaRPr>
          </a:p>
        </p:txBody>
      </p:sp>
    </p:spTree>
    <p:extLst>
      <p:ext uri="{BB962C8B-B14F-4D97-AF65-F5344CB8AC3E}">
        <p14:creationId xmlns:p14="http://schemas.microsoft.com/office/powerpoint/2010/main" val="30672162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0"/>
            <a:ext cx="8458200" cy="1066800"/>
          </a:xfrm>
        </p:spPr>
        <p:txBody>
          <a:bodyPr rtlCol="0">
            <a:normAutofit/>
          </a:bodyPr>
          <a:lstStyle/>
          <a:p>
            <a:pPr eaLnBrk="1" fontAlgn="auto" hangingPunct="1">
              <a:spcAft>
                <a:spcPts val="0"/>
              </a:spcAft>
              <a:defRPr/>
            </a:pPr>
            <a:r>
              <a:rPr lang="en-US" sz="3200" b="1" dirty="0" smtClean="0">
                <a:solidFill>
                  <a:schemeClr val="bg1"/>
                </a:solidFill>
                <a:latin typeface="+mn-lt"/>
              </a:rPr>
              <a:t> Employer </a:t>
            </a:r>
            <a:r>
              <a:rPr lang="en-US" sz="3200" b="1" dirty="0">
                <a:solidFill>
                  <a:schemeClr val="bg1"/>
                </a:solidFill>
                <a:latin typeface="+mn-lt"/>
              </a:rPr>
              <a:t>Responsibilities</a:t>
            </a:r>
            <a:r>
              <a:rPr lang="en-US" sz="3200" dirty="0">
                <a:solidFill>
                  <a:schemeClr val="bg1"/>
                </a:solidFill>
              </a:rPr>
              <a:t/>
            </a:r>
            <a:br>
              <a:rPr lang="en-US" sz="3200" dirty="0">
                <a:solidFill>
                  <a:schemeClr val="bg1"/>
                </a:solidFill>
              </a:rPr>
            </a:br>
            <a:endParaRPr lang="en-US" sz="3200" dirty="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232756" y="2033155"/>
            <a:ext cx="8773045"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a:buFont typeface="Arial" panose="020B0604020202020204" pitchFamily="34" charset="0"/>
              <a:buChar char="•"/>
            </a:pPr>
            <a:endParaRPr lang="en-US" sz="2600" dirty="0" smtClean="0">
              <a:latin typeface="+mn-lt"/>
            </a:endParaRPr>
          </a:p>
          <a:p>
            <a:pPr marL="457200" indent="-457200">
              <a:buFont typeface="Arial" panose="020B0604020202020204" pitchFamily="34" charset="0"/>
              <a:buChar char="•"/>
            </a:pPr>
            <a:r>
              <a:rPr lang="en-US" sz="2600" dirty="0" smtClean="0">
                <a:latin typeface="+mn-lt"/>
              </a:rPr>
              <a:t>Conduct </a:t>
            </a:r>
            <a:r>
              <a:rPr lang="en-US" sz="2600" dirty="0">
                <a:latin typeface="+mn-lt"/>
              </a:rPr>
              <a:t>general fall prevention training on a regular basis.</a:t>
            </a:r>
          </a:p>
          <a:p>
            <a:pPr marL="457200" indent="-457200">
              <a:buFont typeface="Arial" panose="020B0604020202020204" pitchFamily="34" charset="0"/>
              <a:buChar char="•"/>
            </a:pPr>
            <a:endParaRPr lang="en-US" sz="2600" dirty="0">
              <a:latin typeface="+mn-lt"/>
            </a:endParaRPr>
          </a:p>
          <a:p>
            <a:pPr marL="457200" indent="-457200">
              <a:buFont typeface="Arial" panose="020B0604020202020204" pitchFamily="34" charset="0"/>
              <a:buChar char="•"/>
            </a:pPr>
            <a:r>
              <a:rPr lang="en-US" sz="2600" dirty="0">
                <a:latin typeface="+mn-lt"/>
              </a:rPr>
              <a:t>Train workers on the specific fall hazards identified and on the required personal protective equipment.</a:t>
            </a:r>
          </a:p>
          <a:p>
            <a:pPr marL="457200" indent="-457200">
              <a:buFont typeface="Arial" panose="020B0604020202020204" pitchFamily="34" charset="0"/>
              <a:buChar char="•"/>
            </a:pPr>
            <a:endParaRPr lang="en-US" sz="2600" dirty="0">
              <a:latin typeface="+mn-lt"/>
            </a:endParaRPr>
          </a:p>
          <a:p>
            <a:pPr marL="457200" indent="-457200">
              <a:buFont typeface="Arial" panose="020B0604020202020204" pitchFamily="34" charset="0"/>
              <a:buChar char="•"/>
            </a:pPr>
            <a:r>
              <a:rPr lang="en-US" sz="2600" dirty="0">
                <a:latin typeface="+mn-lt"/>
              </a:rPr>
              <a:t>Conduct regular inspections of fall protection equipment in accordance with the manufacturer’s recommendations and OSHA’ requirements</a:t>
            </a:r>
            <a:r>
              <a:rPr lang="en-US" sz="2600" dirty="0" smtClean="0">
                <a:latin typeface="+mn-lt"/>
              </a:rPr>
              <a:t>.</a:t>
            </a:r>
          </a:p>
          <a:p>
            <a:pPr marL="457200" indent="-457200">
              <a:buFont typeface="Arial" panose="020B0604020202020204" pitchFamily="34" charset="0"/>
              <a:buChar char="•"/>
            </a:pPr>
            <a:endParaRPr lang="en-US" sz="1000" dirty="0">
              <a:latin typeface="+mn-lt"/>
            </a:endParaRPr>
          </a:p>
          <a:p>
            <a:pPr marL="457200" indent="-457200">
              <a:buFont typeface="Arial" panose="020B0604020202020204" pitchFamily="34" charset="0"/>
              <a:buChar char="•"/>
            </a:pPr>
            <a:endParaRPr lang="en-US" sz="1000" dirty="0" smtClean="0">
              <a:latin typeface="+mn-lt"/>
            </a:endParaRPr>
          </a:p>
          <a:p>
            <a:pPr lvl="1">
              <a:buFont typeface="Arial" panose="020B0604020202020204" pitchFamily="34" charset="0"/>
              <a:buChar char="•"/>
            </a:pPr>
            <a:endParaRPr lang="en-US" altLang="en-US" sz="3200" dirty="0"/>
          </a:p>
        </p:txBody>
      </p:sp>
    </p:spTree>
    <p:extLst>
      <p:ext uri="{BB962C8B-B14F-4D97-AF65-F5344CB8AC3E}">
        <p14:creationId xmlns:p14="http://schemas.microsoft.com/office/powerpoint/2010/main" val="2370426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a:xfrm>
            <a:off x="0" y="0"/>
            <a:ext cx="3921369" cy="896815"/>
          </a:xfrm>
        </p:spPr>
        <p:txBody>
          <a:bodyPr>
            <a:normAutofit/>
          </a:bodyPr>
          <a:lstStyle/>
          <a:p>
            <a:r>
              <a:rPr lang="en-US" altLang="en-US" sz="3600" dirty="0">
                <a:solidFill>
                  <a:schemeClr val="bg1"/>
                </a:solidFill>
                <a:latin typeface="+mn-lt"/>
              </a:rPr>
              <a:t>Learning Objectives</a:t>
            </a:r>
          </a:p>
        </p:txBody>
      </p:sp>
      <p:sp>
        <p:nvSpPr>
          <p:cNvPr id="10243" name="Rectangle 3"/>
          <p:cNvSpPr>
            <a:spLocks noGrp="1" noChangeArrowheads="1"/>
          </p:cNvSpPr>
          <p:nvPr>
            <p:ph idx="1"/>
          </p:nvPr>
        </p:nvSpPr>
        <p:spPr>
          <a:xfrm>
            <a:off x="628650" y="2117725"/>
            <a:ext cx="8128488" cy="4351338"/>
          </a:xfrm>
        </p:spPr>
        <p:txBody>
          <a:bodyPr>
            <a:normAutofit lnSpcReduction="10000"/>
          </a:bodyPr>
          <a:lstStyle/>
          <a:p>
            <a:pPr marL="0" indent="0" eaLnBrk="1" hangingPunct="1">
              <a:buNone/>
            </a:pPr>
            <a:r>
              <a:rPr lang="en-US" altLang="en-US" sz="2800" dirty="0"/>
              <a:t>What are the OSHA Focus Four Hazards?</a:t>
            </a:r>
          </a:p>
          <a:p>
            <a:pPr lvl="1"/>
            <a:r>
              <a:rPr lang="en-US" altLang="en-US" sz="2400" dirty="0" smtClean="0"/>
              <a:t>Falls</a:t>
            </a:r>
            <a:endParaRPr lang="en-US" altLang="en-US" sz="2400" dirty="0"/>
          </a:p>
          <a:p>
            <a:pPr lvl="1"/>
            <a:r>
              <a:rPr lang="en-US" altLang="en-US" sz="2400" dirty="0" smtClean="0"/>
              <a:t>Struck-by</a:t>
            </a:r>
            <a:endParaRPr lang="en-US" altLang="en-US" sz="2400" dirty="0"/>
          </a:p>
          <a:p>
            <a:pPr lvl="1"/>
            <a:r>
              <a:rPr lang="en-US" altLang="en-US" sz="2400" dirty="0" smtClean="0"/>
              <a:t>Caught-in/between</a:t>
            </a:r>
            <a:endParaRPr lang="en-US" altLang="en-US" sz="2400" dirty="0"/>
          </a:p>
          <a:p>
            <a:pPr lvl="1"/>
            <a:r>
              <a:rPr lang="en-US" altLang="en-US" sz="2400" dirty="0" smtClean="0"/>
              <a:t>Electrocution</a:t>
            </a:r>
            <a:endParaRPr lang="en-US" altLang="en-US" sz="2400" dirty="0"/>
          </a:p>
          <a:p>
            <a:pPr marL="0" indent="0">
              <a:buNone/>
            </a:pPr>
            <a:endParaRPr lang="en-US" altLang="en-US" sz="2800" dirty="0" smtClean="0"/>
          </a:p>
          <a:p>
            <a:pPr marL="0" indent="0">
              <a:buNone/>
            </a:pPr>
            <a:r>
              <a:rPr lang="en-US" altLang="en-US" sz="2800" dirty="0" smtClean="0"/>
              <a:t>Training includes </a:t>
            </a:r>
            <a:r>
              <a:rPr lang="en-US" altLang="en-US" sz="2800" dirty="0"/>
              <a:t>a review of Focus Four:</a:t>
            </a:r>
          </a:p>
          <a:p>
            <a:pPr lvl="1"/>
            <a:r>
              <a:rPr lang="en-US" altLang="en-US" sz="2400" dirty="0" smtClean="0"/>
              <a:t>Definitions</a:t>
            </a:r>
            <a:endParaRPr lang="en-US" altLang="en-US" sz="2400" dirty="0"/>
          </a:p>
          <a:p>
            <a:pPr lvl="1"/>
            <a:r>
              <a:rPr lang="en-US" altLang="en-US" sz="2400" dirty="0" smtClean="0"/>
              <a:t>Statistics</a:t>
            </a:r>
            <a:endParaRPr lang="en-US" altLang="en-US" sz="2400" dirty="0"/>
          </a:p>
          <a:p>
            <a:pPr lvl="1"/>
            <a:r>
              <a:rPr lang="en-US" altLang="en-US" sz="2400" dirty="0" smtClean="0"/>
              <a:t>Typical </a:t>
            </a:r>
            <a:r>
              <a:rPr lang="en-US" altLang="en-US" sz="2400" dirty="0"/>
              <a:t>Industry and Related Examples</a:t>
            </a:r>
          </a:p>
          <a:p>
            <a:pPr lvl="1"/>
            <a:r>
              <a:rPr lang="en-US" altLang="en-US" sz="2400" dirty="0" smtClean="0"/>
              <a:t> </a:t>
            </a:r>
            <a:r>
              <a:rPr lang="en-US" altLang="en-US" sz="2400" dirty="0"/>
              <a:t>Your Shared Examples</a:t>
            </a:r>
          </a:p>
          <a:p>
            <a:pPr marL="0" indent="0" eaLnBrk="1" hangingPunct="1">
              <a:buNone/>
            </a:pPr>
            <a:endParaRPr lang="en-US" altLang="en-US" dirty="0"/>
          </a:p>
        </p:txBody>
      </p:sp>
    </p:spTree>
    <p:extLst>
      <p:ext uri="{BB962C8B-B14F-4D97-AF65-F5344CB8AC3E}">
        <p14:creationId xmlns:p14="http://schemas.microsoft.com/office/powerpoint/2010/main" val="1632212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0"/>
            <a:ext cx="8458200" cy="1066800"/>
          </a:xfrm>
        </p:spPr>
        <p:txBody>
          <a:bodyPr rtlCol="0">
            <a:normAutofit/>
          </a:bodyPr>
          <a:lstStyle/>
          <a:p>
            <a:pPr eaLnBrk="1" fontAlgn="auto" hangingPunct="1">
              <a:spcAft>
                <a:spcPts val="0"/>
              </a:spcAft>
              <a:defRPr/>
            </a:pPr>
            <a:r>
              <a:rPr lang="en-US" sz="3200" b="1" dirty="0">
                <a:solidFill>
                  <a:schemeClr val="bg1"/>
                </a:solidFill>
                <a:latin typeface="+mn-lt"/>
              </a:rPr>
              <a:t>Worker Responsibilities</a:t>
            </a:r>
            <a:r>
              <a:rPr lang="en-US" sz="3200" dirty="0">
                <a:solidFill>
                  <a:schemeClr val="bg1"/>
                </a:solidFill>
              </a:rPr>
              <a:t/>
            </a:r>
            <a:br>
              <a:rPr lang="en-US" sz="3200" dirty="0">
                <a:solidFill>
                  <a:schemeClr val="bg1"/>
                </a:solidFill>
              </a:rPr>
            </a:br>
            <a:endParaRPr lang="en-US" sz="3200" dirty="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0" y="2033155"/>
            <a:ext cx="914400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n-US" sz="2400" dirty="0" smtClean="0">
                <a:latin typeface="+mn-lt"/>
              </a:rPr>
              <a:t>Use </a:t>
            </a:r>
            <a:r>
              <a:rPr lang="en-US" sz="2400" dirty="0">
                <a:latin typeface="+mn-lt"/>
              </a:rPr>
              <a:t>fall protection equipment if required. Assure it is right for the task, fits properly and is in good condition.</a:t>
            </a:r>
          </a:p>
          <a:p>
            <a:pPr marL="342900" indent="-342900">
              <a:buFont typeface="Arial" panose="020B0604020202020204" pitchFamily="34" charset="0"/>
              <a:buChar char="•"/>
            </a:pPr>
            <a:endParaRPr lang="en-US" sz="1000" dirty="0">
              <a:latin typeface="+mn-lt"/>
            </a:endParaRPr>
          </a:p>
          <a:p>
            <a:pPr marL="342900" indent="-342900">
              <a:buFont typeface="Arial" panose="020B0604020202020204" pitchFamily="34" charset="0"/>
              <a:buChar char="•"/>
            </a:pPr>
            <a:r>
              <a:rPr lang="en-US" sz="2400" dirty="0">
                <a:latin typeface="+mn-lt"/>
              </a:rPr>
              <a:t>Inspect fall protection equipment and devices before each use.</a:t>
            </a:r>
          </a:p>
          <a:p>
            <a:pPr marL="342900" indent="-342900">
              <a:buFont typeface="Arial" panose="020B0604020202020204" pitchFamily="34" charset="0"/>
              <a:buChar char="•"/>
            </a:pPr>
            <a:endParaRPr lang="en-US" sz="1000" dirty="0">
              <a:latin typeface="+mn-lt"/>
            </a:endParaRPr>
          </a:p>
          <a:p>
            <a:pPr marL="342900" indent="-342900">
              <a:buFont typeface="Arial" panose="020B0604020202020204" pitchFamily="34" charset="0"/>
              <a:buChar char="•"/>
            </a:pPr>
            <a:r>
              <a:rPr lang="en-US" sz="2400" dirty="0">
                <a:latin typeface="+mn-lt"/>
              </a:rPr>
              <a:t>Make sure that tank access holes are protected or secured at the worksite</a:t>
            </a:r>
            <a:r>
              <a:rPr lang="en-US" sz="2400" dirty="0" smtClean="0">
                <a:latin typeface="+mn-lt"/>
              </a:rPr>
              <a:t>.</a:t>
            </a:r>
          </a:p>
          <a:p>
            <a:pPr marL="342900" indent="-342900">
              <a:buFont typeface="Arial" panose="020B0604020202020204" pitchFamily="34" charset="0"/>
              <a:buChar char="•"/>
            </a:pPr>
            <a:endParaRPr lang="en-US" sz="1000" dirty="0">
              <a:latin typeface="+mn-lt"/>
            </a:endParaRPr>
          </a:p>
          <a:p>
            <a:pPr marL="342900" lvl="0" indent="-342900">
              <a:buFont typeface="Arial" panose="020B0604020202020204" pitchFamily="34" charset="0"/>
              <a:buChar char="•"/>
            </a:pPr>
            <a:r>
              <a:rPr lang="en-US" sz="2400" dirty="0">
                <a:solidFill>
                  <a:prstClr val="black"/>
                </a:solidFill>
                <a:latin typeface="Calibri" panose="020F0502020204030204"/>
              </a:rPr>
              <a:t>Choose the correct ladder for the task, read the instructions and be sure that the ladder is in good condition. Check for surrounding hazards, stable footing and the proper angle.</a:t>
            </a:r>
          </a:p>
          <a:p>
            <a:pPr marL="342900" lvl="0" indent="-342900">
              <a:buFont typeface="Arial" panose="020B0604020202020204" pitchFamily="34" charset="0"/>
              <a:buChar char="•"/>
            </a:pPr>
            <a:endParaRPr lang="en-US" sz="1000" dirty="0">
              <a:solidFill>
                <a:prstClr val="black"/>
              </a:solidFill>
              <a:latin typeface="Calibri" panose="020F0502020204030204"/>
            </a:endParaRPr>
          </a:p>
          <a:p>
            <a:pPr marL="342900" lvl="0" indent="-342900">
              <a:buFont typeface="Arial" panose="020B0604020202020204" pitchFamily="34" charset="0"/>
              <a:buChar char="•"/>
            </a:pPr>
            <a:r>
              <a:rPr lang="en-US" sz="2400" dirty="0">
                <a:solidFill>
                  <a:prstClr val="black"/>
                </a:solidFill>
                <a:latin typeface="Calibri" panose="020F0502020204030204"/>
              </a:rPr>
              <a:t>Contact your supervisor if you see fall hazards or have any questions about fall prevention. Do not work until unsafe conditions have been corrected</a:t>
            </a:r>
            <a:r>
              <a:rPr lang="en-US" sz="2400" dirty="0" smtClean="0">
                <a:solidFill>
                  <a:prstClr val="black"/>
                </a:solidFill>
                <a:latin typeface="Calibri" panose="020F0502020204030204"/>
              </a:rPr>
              <a:t>.</a:t>
            </a:r>
            <a:endParaRPr lang="en-US" sz="2600" dirty="0">
              <a:latin typeface="+mn-lt"/>
            </a:endParaRPr>
          </a:p>
        </p:txBody>
      </p:sp>
    </p:spTree>
    <p:extLst>
      <p:ext uri="{BB962C8B-B14F-4D97-AF65-F5344CB8AC3E}">
        <p14:creationId xmlns:p14="http://schemas.microsoft.com/office/powerpoint/2010/main" val="17403497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ChangeArrowheads="1"/>
          </p:cNvSpPr>
          <p:nvPr/>
        </p:nvSpPr>
        <p:spPr bwMode="auto">
          <a:xfrm>
            <a:off x="462555" y="1464053"/>
            <a:ext cx="84582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3200" dirty="0"/>
          </a:p>
          <a:p>
            <a:pPr lvl="1">
              <a:buFont typeface="Arial" panose="020B0604020202020204" pitchFamily="34" charset="0"/>
              <a:buChar char="•"/>
            </a:pPr>
            <a:r>
              <a:rPr lang="en-US" altLang="en-US" sz="3600" dirty="0">
                <a:latin typeface="+mn-lt"/>
              </a:rPr>
              <a:t>Write Down Two Fall Exposures That You Have In Your Workplace</a:t>
            </a:r>
          </a:p>
          <a:p>
            <a:pPr lvl="1">
              <a:buFont typeface="Arial" panose="020B0604020202020204" pitchFamily="34" charset="0"/>
              <a:buChar char="•"/>
            </a:pPr>
            <a:endParaRPr lang="en-US" altLang="en-US" sz="3600" dirty="0">
              <a:latin typeface="+mn-lt"/>
            </a:endParaRPr>
          </a:p>
          <a:p>
            <a:pPr lvl="1">
              <a:buFont typeface="Arial" panose="020B0604020202020204" pitchFamily="34" charset="0"/>
              <a:buChar char="•"/>
            </a:pPr>
            <a:r>
              <a:rPr lang="en-US" altLang="en-US" sz="3600" dirty="0">
                <a:latin typeface="+mn-lt"/>
              </a:rPr>
              <a:t>Write Down a Fall That Happened to You in Your Workplace.</a:t>
            </a:r>
          </a:p>
          <a:p>
            <a:pPr lvl="1">
              <a:buFont typeface="Arial" panose="020B0604020202020204" pitchFamily="34" charset="0"/>
              <a:buChar char="•"/>
            </a:pPr>
            <a:endParaRPr lang="en-US" altLang="en-US" sz="3600" dirty="0">
              <a:latin typeface="+mn-lt"/>
            </a:endParaRPr>
          </a:p>
          <a:p>
            <a:pPr lvl="1">
              <a:buFont typeface="Arial" panose="020B0604020202020204" pitchFamily="34" charset="0"/>
              <a:buChar char="•"/>
            </a:pPr>
            <a:r>
              <a:rPr lang="en-US" altLang="en-US" sz="3600" dirty="0">
                <a:latin typeface="+mn-lt"/>
              </a:rPr>
              <a:t>Write Down What You Recommend To Minimize or Prevent Them.</a:t>
            </a:r>
          </a:p>
        </p:txBody>
      </p:sp>
      <p:sp>
        <p:nvSpPr>
          <p:cNvPr id="5" name="Title 2"/>
          <p:cNvSpPr>
            <a:spLocks noGrp="1"/>
          </p:cNvSpPr>
          <p:nvPr>
            <p:ph type="title"/>
          </p:nvPr>
        </p:nvSpPr>
        <p:spPr>
          <a:xfrm>
            <a:off x="0" y="0"/>
            <a:ext cx="7886700" cy="619612"/>
          </a:xfrm>
        </p:spPr>
        <p:txBody>
          <a:bodyPr>
            <a:normAutofit/>
          </a:bodyPr>
          <a:lstStyle/>
          <a:p>
            <a:r>
              <a:rPr lang="en-US" sz="3600" dirty="0">
                <a:solidFill>
                  <a:schemeClr val="bg1"/>
                </a:solidFill>
                <a:latin typeface="+mn-lt"/>
              </a:rPr>
              <a:t>Activity</a:t>
            </a:r>
          </a:p>
        </p:txBody>
      </p:sp>
    </p:spTree>
    <p:extLst>
      <p:ext uri="{BB962C8B-B14F-4D97-AF65-F5344CB8AC3E}">
        <p14:creationId xmlns:p14="http://schemas.microsoft.com/office/powerpoint/2010/main" val="191173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a:xfrm>
            <a:off x="-1" y="0"/>
            <a:ext cx="8562109" cy="611539"/>
          </a:xfrm>
        </p:spPr>
        <p:txBody>
          <a:bodyPr>
            <a:normAutofit/>
          </a:bodyPr>
          <a:lstStyle/>
          <a:p>
            <a:pPr eaLnBrk="1" hangingPunct="1"/>
            <a:r>
              <a:rPr lang="en-US" altLang="en-US" sz="3600" dirty="0">
                <a:solidFill>
                  <a:schemeClr val="bg1"/>
                </a:solidFill>
                <a:latin typeface="+mn-lt"/>
              </a:rPr>
              <a:t>Struck-by</a:t>
            </a:r>
          </a:p>
        </p:txBody>
      </p:sp>
      <p:pic>
        <p:nvPicPr>
          <p:cNvPr id="3" name="Picture 2" title="X-Ray of a broken arm bon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812800"/>
            <a:ext cx="9100039" cy="6045200"/>
          </a:xfrm>
          <a:prstGeom prst="rect">
            <a:avLst/>
          </a:prstGeom>
        </p:spPr>
      </p:pic>
    </p:spTree>
    <p:extLst>
      <p:ext uri="{BB962C8B-B14F-4D97-AF65-F5344CB8AC3E}">
        <p14:creationId xmlns:p14="http://schemas.microsoft.com/office/powerpoint/2010/main" val="8000240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a:xfrm>
            <a:off x="-1" y="0"/>
            <a:ext cx="8562109" cy="611539"/>
          </a:xfrm>
        </p:spPr>
        <p:txBody>
          <a:bodyPr>
            <a:normAutofit/>
          </a:bodyPr>
          <a:lstStyle/>
          <a:p>
            <a:pPr eaLnBrk="1" hangingPunct="1"/>
            <a:r>
              <a:rPr lang="en-US" altLang="en-US" sz="3600" dirty="0">
                <a:solidFill>
                  <a:schemeClr val="bg1"/>
                </a:solidFill>
                <a:latin typeface="+mn-lt"/>
              </a:rPr>
              <a:t>Primary Causes of Struck-by Fatalities</a:t>
            </a:r>
          </a:p>
        </p:txBody>
      </p:sp>
      <p:sp>
        <p:nvSpPr>
          <p:cNvPr id="28675" name="Rectangle 5"/>
          <p:cNvSpPr>
            <a:spLocks noGrp="1" noChangeArrowheads="1"/>
          </p:cNvSpPr>
          <p:nvPr>
            <p:ph idx="1"/>
          </p:nvPr>
        </p:nvSpPr>
        <p:spPr>
          <a:xfrm>
            <a:off x="1050092" y="1839277"/>
            <a:ext cx="7512016" cy="4397515"/>
          </a:xfrm>
        </p:spPr>
        <p:txBody>
          <a:bodyPr>
            <a:normAutofit lnSpcReduction="10000"/>
          </a:bodyPr>
          <a:lstStyle/>
          <a:p>
            <a:r>
              <a:rPr lang="en-US" altLang="en-US" sz="2600" dirty="0"/>
              <a:t>Flying Objects</a:t>
            </a:r>
          </a:p>
          <a:p>
            <a:pPr lvl="1"/>
            <a:r>
              <a:rPr lang="en-US" altLang="en-US" sz="2600" dirty="0"/>
              <a:t>Equipment failure under </a:t>
            </a:r>
            <a:r>
              <a:rPr lang="en-US" altLang="en-US" sz="2600" dirty="0" smtClean="0"/>
              <a:t>tension</a:t>
            </a:r>
          </a:p>
          <a:p>
            <a:pPr lvl="1"/>
            <a:endParaRPr lang="en-US" altLang="en-US" sz="1000" dirty="0"/>
          </a:p>
          <a:p>
            <a:pPr eaLnBrk="1" hangingPunct="1"/>
            <a:r>
              <a:rPr lang="en-US" altLang="en-US" sz="2600" dirty="0"/>
              <a:t>Falling Objects</a:t>
            </a:r>
          </a:p>
          <a:p>
            <a:pPr lvl="1" eaLnBrk="1" hangingPunct="1"/>
            <a:r>
              <a:rPr lang="en-US" altLang="en-US" sz="2600" dirty="0"/>
              <a:t>Rigging Failure</a:t>
            </a:r>
          </a:p>
          <a:p>
            <a:pPr lvl="1" eaLnBrk="1" hangingPunct="1"/>
            <a:r>
              <a:rPr lang="en-US" altLang="en-US" sz="2600" dirty="0"/>
              <a:t>Loose or Shifting Materials</a:t>
            </a:r>
          </a:p>
          <a:p>
            <a:pPr lvl="1" eaLnBrk="1" hangingPunct="1"/>
            <a:r>
              <a:rPr lang="en-US" altLang="en-US" sz="2600" dirty="0"/>
              <a:t>Equipment tipping over or Malfunction</a:t>
            </a:r>
          </a:p>
          <a:p>
            <a:pPr lvl="1" eaLnBrk="1" hangingPunct="1"/>
            <a:r>
              <a:rPr lang="en-US" altLang="en-US" sz="2600" dirty="0"/>
              <a:t>Lack of Overhead </a:t>
            </a:r>
            <a:r>
              <a:rPr lang="en-US" altLang="en-US" sz="2600" dirty="0" smtClean="0"/>
              <a:t>Protection</a:t>
            </a:r>
          </a:p>
          <a:p>
            <a:pPr lvl="1" eaLnBrk="1" hangingPunct="1"/>
            <a:endParaRPr lang="en-US" altLang="en-US" sz="1000" dirty="0"/>
          </a:p>
          <a:p>
            <a:pPr eaLnBrk="1" hangingPunct="1"/>
            <a:r>
              <a:rPr lang="en-US" altLang="en-US" sz="2600" dirty="0"/>
              <a:t>Vehicle and Equipment Strikes</a:t>
            </a:r>
          </a:p>
          <a:p>
            <a:pPr lvl="1" eaLnBrk="1" hangingPunct="1"/>
            <a:r>
              <a:rPr lang="en-US" altLang="en-US" sz="2600" dirty="0"/>
              <a:t>Backing Incidents</a:t>
            </a:r>
          </a:p>
          <a:p>
            <a:pPr lvl="1" eaLnBrk="1" hangingPunct="1"/>
            <a:r>
              <a:rPr lang="en-US" altLang="en-US" sz="2600" dirty="0"/>
              <a:t>Workers on Foot</a:t>
            </a:r>
          </a:p>
          <a:p>
            <a:pPr marL="457200" lvl="1" indent="0" eaLnBrk="1" hangingPunct="1">
              <a:buNone/>
            </a:pPr>
            <a:endParaRPr lang="en-US" altLang="en-US" sz="2600" dirty="0"/>
          </a:p>
        </p:txBody>
      </p:sp>
    </p:spTree>
    <p:extLst>
      <p:ext uri="{BB962C8B-B14F-4D97-AF65-F5344CB8AC3E}">
        <p14:creationId xmlns:p14="http://schemas.microsoft.com/office/powerpoint/2010/main" val="38850881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6"/>
          <p:cNvSpPr txBox="1">
            <a:spLocks noChangeArrowheads="1"/>
          </p:cNvSpPr>
          <p:nvPr/>
        </p:nvSpPr>
        <p:spPr bwMode="auto">
          <a:xfrm>
            <a:off x="1828800" y="3073400"/>
            <a:ext cx="533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a:t>Criteria for PPE</a:t>
            </a:r>
            <a:r>
              <a:rPr lang="en-US" altLang="en-US" sz="1200" b="1"/>
              <a:t> (Subpart B – Power Transmission and Distribution)</a:t>
            </a:r>
          </a:p>
        </p:txBody>
      </p:sp>
      <p:sp>
        <p:nvSpPr>
          <p:cNvPr id="36867" name="Text Box 7"/>
          <p:cNvSpPr txBox="1">
            <a:spLocks noChangeArrowheads="1"/>
          </p:cNvSpPr>
          <p:nvPr/>
        </p:nvSpPr>
        <p:spPr bwMode="auto">
          <a:xfrm>
            <a:off x="1828800" y="3835400"/>
            <a:ext cx="327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a:t>Material Handling Equipment</a:t>
            </a:r>
            <a:endParaRPr lang="en-US" altLang="en-US" sz="2400"/>
          </a:p>
        </p:txBody>
      </p:sp>
      <p:sp>
        <p:nvSpPr>
          <p:cNvPr id="36868" name="Rectangle 11"/>
          <p:cNvSpPr>
            <a:spLocks noGrp="1" noChangeArrowheads="1"/>
          </p:cNvSpPr>
          <p:nvPr>
            <p:ph type="title"/>
          </p:nvPr>
        </p:nvSpPr>
        <p:spPr>
          <a:xfrm>
            <a:off x="0" y="18762"/>
            <a:ext cx="7886700" cy="583553"/>
          </a:xfrm>
        </p:spPr>
        <p:txBody>
          <a:bodyPr>
            <a:noAutofit/>
          </a:bodyPr>
          <a:lstStyle/>
          <a:p>
            <a:pPr eaLnBrk="1" hangingPunct="1"/>
            <a:r>
              <a:rPr lang="en-US" altLang="en-US" sz="3600" dirty="0">
                <a:solidFill>
                  <a:schemeClr val="bg1"/>
                </a:solidFill>
                <a:latin typeface="+mn-lt"/>
              </a:rPr>
              <a:t>Top Struck-By Citations</a:t>
            </a:r>
          </a:p>
        </p:txBody>
      </p:sp>
      <p:pic>
        <p:nvPicPr>
          <p:cNvPr id="36869" name="Object 9" title="Chart of the top struck-by citations: Head Protection 1419, Eye and face protection 733, Criteria for PPE 376, Material Handling Equipment 277, Concrete &amp; Masonry 265"/>
          <p:cNvPicPr>
            <a:picLocks noGrp="1" noChangeAspect="1" noChangeArrowheads="1"/>
          </p:cNvPicPr>
          <p:nvPr>
            <p:ph type="chart" idx="4294967295"/>
          </p:nvPr>
        </p:nvPicPr>
        <p:blipFill>
          <a:blip r:embed="rId3">
            <a:extLst>
              <a:ext uri="{28A0092B-C50C-407E-A947-70E740481C1C}">
                <a14:useLocalDpi xmlns:a14="http://schemas.microsoft.com/office/drawing/2010/main"/>
              </a:ext>
            </a:extLst>
          </a:blip>
          <a:srcRect/>
          <a:stretch>
            <a:fillRect/>
          </a:stretch>
        </p:blipFill>
        <p:spPr>
          <a:xfrm>
            <a:off x="0" y="1708150"/>
            <a:ext cx="8945563" cy="4597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0" name="Text Box 10"/>
          <p:cNvSpPr txBox="1">
            <a:spLocks noChangeArrowheads="1"/>
          </p:cNvSpPr>
          <p:nvPr/>
        </p:nvSpPr>
        <p:spPr bwMode="auto">
          <a:xfrm>
            <a:off x="1828800" y="4597400"/>
            <a:ext cx="289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dirty="0"/>
              <a:t>Concrete &amp; Masonry</a:t>
            </a:r>
          </a:p>
        </p:txBody>
      </p:sp>
      <p:sp>
        <p:nvSpPr>
          <p:cNvPr id="36873" name="Text Box 5"/>
          <p:cNvSpPr txBox="1">
            <a:spLocks noChangeArrowheads="1"/>
          </p:cNvSpPr>
          <p:nvPr/>
        </p:nvSpPr>
        <p:spPr bwMode="auto">
          <a:xfrm>
            <a:off x="1828799" y="2425326"/>
            <a:ext cx="443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dirty="0"/>
              <a:t>Eye and face protection</a:t>
            </a:r>
            <a:endParaRPr lang="en-US" altLang="en-US" sz="2400" dirty="0"/>
          </a:p>
        </p:txBody>
      </p:sp>
      <p:sp>
        <p:nvSpPr>
          <p:cNvPr id="36874" name="Text Box 8"/>
          <p:cNvSpPr txBox="1">
            <a:spLocks noChangeArrowheads="1"/>
          </p:cNvSpPr>
          <p:nvPr/>
        </p:nvSpPr>
        <p:spPr bwMode="auto">
          <a:xfrm>
            <a:off x="1828798" y="1707589"/>
            <a:ext cx="443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dirty="0"/>
              <a:t>Head Protection</a:t>
            </a:r>
            <a:endParaRPr lang="en-US" altLang="en-US" sz="2400" dirty="0"/>
          </a:p>
        </p:txBody>
      </p:sp>
      <p:sp>
        <p:nvSpPr>
          <p:cNvPr id="36875" name="Text Box 12"/>
          <p:cNvSpPr txBox="1">
            <a:spLocks noChangeArrowheads="1"/>
          </p:cNvSpPr>
          <p:nvPr/>
        </p:nvSpPr>
        <p:spPr bwMode="auto">
          <a:xfrm>
            <a:off x="4800600" y="6613525"/>
            <a:ext cx="4343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000"/>
              <a:t>Citation statistics from Federal OSHA data for OSHA fiscal year 2005</a:t>
            </a:r>
          </a:p>
        </p:txBody>
      </p:sp>
    </p:spTree>
    <p:extLst>
      <p:ext uri="{BB962C8B-B14F-4D97-AF65-F5344CB8AC3E}">
        <p14:creationId xmlns:p14="http://schemas.microsoft.com/office/powerpoint/2010/main" val="3178427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0"/>
            <a:ext cx="6229350" cy="648393"/>
          </a:xfrm>
        </p:spPr>
        <p:txBody>
          <a:bodyPr rtlCol="0">
            <a:normAutofit/>
          </a:bodyPr>
          <a:lstStyle/>
          <a:p>
            <a:pPr eaLnBrk="1" fontAlgn="auto" hangingPunct="1">
              <a:spcAft>
                <a:spcPts val="0"/>
              </a:spcAft>
              <a:defRPr/>
            </a:pPr>
            <a:r>
              <a:rPr lang="en-US" sz="3600" dirty="0">
                <a:solidFill>
                  <a:schemeClr val="bg1"/>
                </a:solidFill>
                <a:latin typeface="+mn-lt"/>
              </a:rPr>
              <a:t>Struck-By Hazards – Definition</a:t>
            </a:r>
            <a:endParaRPr lang="en-US" sz="3600" dirty="0">
              <a:solidFill>
                <a:schemeClr val="bg1"/>
              </a:solidFill>
            </a:endParaRPr>
          </a:p>
        </p:txBody>
      </p:sp>
      <p:sp>
        <p:nvSpPr>
          <p:cNvPr id="2" name="Rectangle 1"/>
          <p:cNvSpPr/>
          <p:nvPr/>
        </p:nvSpPr>
        <p:spPr>
          <a:xfrm>
            <a:off x="1186248" y="2866312"/>
            <a:ext cx="6862119" cy="1384995"/>
          </a:xfrm>
          <a:prstGeom prst="rect">
            <a:avLst/>
          </a:prstGeom>
        </p:spPr>
        <p:txBody>
          <a:bodyPr wrap="square">
            <a:spAutoFit/>
          </a:bodyPr>
          <a:lstStyle/>
          <a:p>
            <a:r>
              <a:rPr lang="en-US" sz="2800" dirty="0"/>
              <a:t>“Struck-by” Hazards are produced by forcible contact or impact between the injured person and an object or piece of equipment.</a:t>
            </a:r>
          </a:p>
        </p:txBody>
      </p:sp>
    </p:spTree>
    <p:extLst>
      <p:ext uri="{BB962C8B-B14F-4D97-AF65-F5344CB8AC3E}">
        <p14:creationId xmlns:p14="http://schemas.microsoft.com/office/powerpoint/2010/main" val="1818193975"/>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0" y="0"/>
            <a:ext cx="6820593" cy="617220"/>
          </a:xfrm>
        </p:spPr>
        <p:txBody>
          <a:bodyPr rtlCol="0">
            <a:noAutofit/>
          </a:bodyPr>
          <a:lstStyle/>
          <a:p>
            <a:pPr>
              <a:defRPr/>
            </a:pPr>
            <a:r>
              <a:rPr lang="en-US" sz="3600" dirty="0">
                <a:solidFill>
                  <a:schemeClr val="bg1"/>
                </a:solidFill>
                <a:latin typeface="+mn-lt"/>
              </a:rPr>
              <a:t>Struck By Accident</a:t>
            </a:r>
            <a:endParaRPr lang="en-US" sz="3600" dirty="0">
              <a:solidFill>
                <a:schemeClr val="bg1"/>
              </a:solidFill>
              <a:effectLst>
                <a:outerShdw blurRad="38100" dist="38100" dir="2700000" algn="tl">
                  <a:srgbClr val="C0C0C0"/>
                </a:outerShdw>
              </a:effectLst>
              <a:latin typeface="+mn-lt"/>
            </a:endParaRPr>
          </a:p>
        </p:txBody>
      </p:sp>
      <p:sp>
        <p:nvSpPr>
          <p:cNvPr id="3" name="TextBox 2"/>
          <p:cNvSpPr txBox="1"/>
          <p:nvPr/>
        </p:nvSpPr>
        <p:spPr>
          <a:xfrm>
            <a:off x="246186" y="1347202"/>
            <a:ext cx="8675392" cy="5201424"/>
          </a:xfrm>
          <a:prstGeom prst="rect">
            <a:avLst/>
          </a:prstGeom>
          <a:noFill/>
        </p:spPr>
        <p:txBody>
          <a:bodyPr wrap="square" rtlCol="0">
            <a:spAutoFit/>
          </a:bodyPr>
          <a:lstStyle/>
          <a:p>
            <a:r>
              <a:rPr lang="en-US" sz="2800" b="1" dirty="0" smtClean="0"/>
              <a:t>						10/26/2014 </a:t>
            </a:r>
            <a:r>
              <a:rPr lang="en-US" sz="2800" b="1" dirty="0"/>
              <a:t>				</a:t>
            </a:r>
            <a:r>
              <a:rPr lang="en-US" sz="2800" b="1" dirty="0" smtClean="0"/>
              <a:t>			</a:t>
            </a:r>
            <a:r>
              <a:rPr lang="en-US" sz="2800" dirty="0" smtClean="0"/>
              <a:t>Age</a:t>
            </a:r>
            <a:r>
              <a:rPr lang="en-US" sz="2800" dirty="0"/>
              <a:t>: 32 Fatal? No</a:t>
            </a:r>
          </a:p>
          <a:p>
            <a:r>
              <a:rPr lang="en-US" sz="3200" b="1" dirty="0"/>
              <a:t>Struck by: </a:t>
            </a:r>
            <a:r>
              <a:rPr lang="en-US" sz="2800" dirty="0"/>
              <a:t>Maintenance worker was using a right angle grinder with a cut off wheel to cut a 1 1/4 inch square tube made of mild steel. The grinder apparently walked up the steel and kicked back cutting the workers right forearm 6 to 7 inches. </a:t>
            </a:r>
            <a:endParaRPr lang="en-US" sz="2800" dirty="0" smtClean="0"/>
          </a:p>
          <a:p>
            <a:endParaRPr lang="en-US" sz="1000" dirty="0"/>
          </a:p>
          <a:p>
            <a:r>
              <a:rPr lang="en-US" sz="2800" dirty="0"/>
              <a:t>Worker had surgery to repair veins and arm. Worker was hospitalized overnight. </a:t>
            </a:r>
            <a:endParaRPr lang="en-US" sz="2800" dirty="0" smtClean="0"/>
          </a:p>
          <a:p>
            <a:endParaRPr lang="en-US" sz="1000" dirty="0"/>
          </a:p>
          <a:p>
            <a:r>
              <a:rPr lang="en-US" sz="2800" dirty="0"/>
              <a:t>He was transferred </a:t>
            </a:r>
            <a:r>
              <a:rPr lang="en-US" sz="2800" dirty="0" smtClean="0"/>
              <a:t>on </a:t>
            </a:r>
            <a:r>
              <a:rPr lang="en-US" sz="2800" dirty="0"/>
              <a:t>10/28/14 to evaluate repair and blood flow to arm.</a:t>
            </a:r>
          </a:p>
        </p:txBody>
      </p:sp>
    </p:spTree>
    <p:extLst>
      <p:ext uri="{BB962C8B-B14F-4D97-AF65-F5344CB8AC3E}">
        <p14:creationId xmlns:p14="http://schemas.microsoft.com/office/powerpoint/2010/main" val="17899924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58262" y="2233246"/>
            <a:ext cx="3657600" cy="3970318"/>
          </a:xfrm>
          <a:prstGeom prst="rect">
            <a:avLst/>
          </a:prstGeom>
          <a:noFill/>
        </p:spPr>
        <p:txBody>
          <a:bodyPr wrap="square" rtlCol="0">
            <a:spAutoFit/>
          </a:bodyPr>
          <a:lstStyle/>
          <a:p>
            <a:r>
              <a:rPr lang="en-US" sz="2800" dirty="0"/>
              <a:t>What are the core issues involved?</a:t>
            </a:r>
          </a:p>
          <a:p>
            <a:endParaRPr lang="en-US" sz="2800" dirty="0"/>
          </a:p>
          <a:p>
            <a:pPr marL="457200" indent="-457200">
              <a:buFont typeface="Arial" panose="020B0604020202020204" pitchFamily="34" charset="0"/>
              <a:buChar char="•"/>
            </a:pPr>
            <a:r>
              <a:rPr lang="en-US" sz="2800" dirty="0"/>
              <a:t>Method</a:t>
            </a:r>
          </a:p>
          <a:p>
            <a:pPr marL="457200" indent="-457200">
              <a:buFont typeface="Arial" panose="020B0604020202020204" pitchFamily="34" charset="0"/>
              <a:buChar char="•"/>
            </a:pPr>
            <a:r>
              <a:rPr lang="en-US" sz="2800" dirty="0"/>
              <a:t>Management</a:t>
            </a:r>
          </a:p>
          <a:p>
            <a:pPr marL="457200" indent="-457200">
              <a:buFont typeface="Arial" panose="020B0604020202020204" pitchFamily="34" charset="0"/>
              <a:buChar char="•"/>
            </a:pPr>
            <a:r>
              <a:rPr lang="en-US" sz="2800" dirty="0"/>
              <a:t>Material</a:t>
            </a:r>
          </a:p>
          <a:p>
            <a:pPr marL="457200" indent="-457200">
              <a:buFont typeface="Arial" panose="020B0604020202020204" pitchFamily="34" charset="0"/>
              <a:buChar char="•"/>
            </a:pPr>
            <a:r>
              <a:rPr lang="en-US" sz="2800" dirty="0"/>
              <a:t>People</a:t>
            </a:r>
          </a:p>
          <a:p>
            <a:pPr marL="457200" indent="-457200">
              <a:buFont typeface="Arial" panose="020B0604020202020204" pitchFamily="34" charset="0"/>
              <a:buChar char="•"/>
            </a:pPr>
            <a:r>
              <a:rPr lang="en-US" sz="2800" dirty="0"/>
              <a:t>Measurement</a:t>
            </a:r>
          </a:p>
          <a:p>
            <a:pPr marL="457200" indent="-457200">
              <a:buFont typeface="Arial" panose="020B0604020202020204" pitchFamily="34" charset="0"/>
              <a:buChar char="•"/>
            </a:pPr>
            <a:r>
              <a:rPr lang="en-US" sz="2800" dirty="0"/>
              <a:t>Machine</a:t>
            </a:r>
          </a:p>
        </p:txBody>
      </p:sp>
      <p:pic>
        <p:nvPicPr>
          <p:cNvPr id="4" name="Picture 3" title="Drawing - Fault tree analysis unwinds the knot until you can clearly understand what the root cause is"/>
          <p:cNvPicPr>
            <a:picLocks noChangeAspect="1"/>
          </p:cNvPicPr>
          <p:nvPr/>
        </p:nvPicPr>
        <p:blipFill>
          <a:blip r:embed="rId3"/>
          <a:stretch>
            <a:fillRect/>
          </a:stretch>
        </p:blipFill>
        <p:spPr>
          <a:xfrm>
            <a:off x="3143249" y="2481262"/>
            <a:ext cx="5611511" cy="3722302"/>
          </a:xfrm>
          <a:prstGeom prst="rect">
            <a:avLst/>
          </a:prstGeom>
        </p:spPr>
      </p:pic>
      <p:sp>
        <p:nvSpPr>
          <p:cNvPr id="6" name="Title 5"/>
          <p:cNvSpPr>
            <a:spLocks noGrp="1"/>
          </p:cNvSpPr>
          <p:nvPr>
            <p:ph type="title"/>
          </p:nvPr>
        </p:nvSpPr>
        <p:spPr>
          <a:xfrm>
            <a:off x="0" y="152855"/>
            <a:ext cx="7886700" cy="1325563"/>
          </a:xfrm>
        </p:spPr>
        <p:txBody>
          <a:bodyPr/>
          <a:lstStyle/>
          <a:p>
            <a:pPr lvl="0" defTabSz="914400">
              <a:lnSpc>
                <a:spcPct val="100000"/>
              </a:lnSpc>
              <a:spcBef>
                <a:spcPts val="0"/>
              </a:spcBef>
            </a:pPr>
            <a:r>
              <a:rPr lang="en-US" sz="3600" dirty="0">
                <a:solidFill>
                  <a:prstClr val="white"/>
                </a:solidFill>
                <a:latin typeface="Calibri" panose="020F0502020204030204"/>
                <a:ea typeface="+mn-ea"/>
                <a:cs typeface="+mn-cs"/>
              </a:rPr>
              <a:t>Struck-By Hazards – Root Cause Analysis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382287341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6" title="Photo - Pump truck vehicle maintenance.  This worker is using a steel brush on a male aluminum threaded 3” nipple. Exposures are: debris in the face and eye’s from the breakdown of the wire brush and pressure on the threads (heat). NO PPE.  Additional exposures include aerosolized dust and debris from the activity. Swab testing of the male nipple and threads yielded pathogen contamination that was also an exposure added to the dust and material breakdown of the wire brush. "/>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356022" y="2380737"/>
            <a:ext cx="6705600" cy="4469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09550" y="2152650"/>
            <a:ext cx="3086100" cy="3570208"/>
          </a:xfrm>
          <a:prstGeom prst="rect">
            <a:avLst/>
          </a:prstGeom>
          <a:noFill/>
        </p:spPr>
        <p:txBody>
          <a:bodyPr wrap="square" rtlCol="0">
            <a:spAutoFit/>
          </a:bodyPr>
          <a:lstStyle/>
          <a:p>
            <a:r>
              <a:rPr lang="en-US" sz="2600" dirty="0"/>
              <a:t>Exposures:</a:t>
            </a:r>
          </a:p>
          <a:p>
            <a:endParaRPr lang="en-US" sz="2600" dirty="0"/>
          </a:p>
          <a:p>
            <a:r>
              <a:rPr lang="en-US" sz="2600" dirty="0"/>
              <a:t>Impact to </a:t>
            </a:r>
            <a:r>
              <a:rPr lang="en-US" sz="2600" dirty="0" smtClean="0"/>
              <a:t>the</a:t>
            </a:r>
          </a:p>
          <a:p>
            <a:r>
              <a:rPr lang="en-US" sz="2600" dirty="0" smtClean="0"/>
              <a:t>face </a:t>
            </a:r>
            <a:r>
              <a:rPr lang="en-US" sz="2600" dirty="0"/>
              <a:t>and eyes</a:t>
            </a:r>
          </a:p>
          <a:p>
            <a:endParaRPr lang="en-US" sz="2600" dirty="0"/>
          </a:p>
          <a:p>
            <a:r>
              <a:rPr lang="en-US" sz="2600" dirty="0"/>
              <a:t>Root Cause?</a:t>
            </a:r>
          </a:p>
          <a:p>
            <a:endParaRPr lang="en-US" sz="2600" dirty="0"/>
          </a:p>
          <a:p>
            <a:endParaRPr lang="en-US" sz="2600" dirty="0"/>
          </a:p>
          <a:p>
            <a:endParaRPr lang="en-US" dirty="0"/>
          </a:p>
        </p:txBody>
      </p:sp>
      <p:sp>
        <p:nvSpPr>
          <p:cNvPr id="4" name="TextBox 3"/>
          <p:cNvSpPr txBox="1"/>
          <p:nvPr/>
        </p:nvSpPr>
        <p:spPr>
          <a:xfrm>
            <a:off x="290513" y="4921448"/>
            <a:ext cx="3086100" cy="492443"/>
          </a:xfrm>
          <a:prstGeom prst="rect">
            <a:avLst/>
          </a:prstGeom>
          <a:noFill/>
        </p:spPr>
        <p:txBody>
          <a:bodyPr wrap="square" rtlCol="0">
            <a:spAutoFit/>
          </a:bodyPr>
          <a:lstStyle/>
          <a:p>
            <a:r>
              <a:rPr lang="en-US" sz="2600" dirty="0"/>
              <a:t>“Line of Fire” </a:t>
            </a:r>
          </a:p>
        </p:txBody>
      </p:sp>
      <p:sp>
        <p:nvSpPr>
          <p:cNvPr id="8" name="TextBox 7"/>
          <p:cNvSpPr txBox="1"/>
          <p:nvPr/>
        </p:nvSpPr>
        <p:spPr>
          <a:xfrm>
            <a:off x="371475" y="5720119"/>
            <a:ext cx="3086100" cy="492443"/>
          </a:xfrm>
          <a:prstGeom prst="rect">
            <a:avLst/>
          </a:prstGeom>
          <a:noFill/>
        </p:spPr>
        <p:txBody>
          <a:bodyPr wrap="square" rtlCol="0">
            <a:spAutoFit/>
          </a:bodyPr>
          <a:lstStyle/>
          <a:p>
            <a:r>
              <a:rPr lang="en-US" sz="2600" dirty="0"/>
              <a:t>Alternatives?</a:t>
            </a:r>
          </a:p>
        </p:txBody>
      </p:sp>
      <p:sp>
        <p:nvSpPr>
          <p:cNvPr id="6" name="Title 5"/>
          <p:cNvSpPr>
            <a:spLocks noGrp="1"/>
          </p:cNvSpPr>
          <p:nvPr>
            <p:ph type="title"/>
          </p:nvPr>
        </p:nvSpPr>
        <p:spPr>
          <a:xfrm>
            <a:off x="0" y="0"/>
            <a:ext cx="7886700" cy="1325563"/>
          </a:xfrm>
        </p:spPr>
        <p:txBody>
          <a:bodyPr/>
          <a:lstStyle/>
          <a:p>
            <a:pPr lvl="0" defTabSz="914400">
              <a:lnSpc>
                <a:spcPct val="100000"/>
              </a:lnSpc>
              <a:spcBef>
                <a:spcPts val="0"/>
              </a:spcBef>
              <a:defRPr/>
            </a:pPr>
            <a:r>
              <a:rPr lang="en-US" sz="3600" dirty="0">
                <a:solidFill>
                  <a:prstClr val="white"/>
                </a:solidFill>
                <a:latin typeface="Calibri" panose="020F0502020204030204"/>
                <a:ea typeface="+mn-ea"/>
                <a:cs typeface="+mn-cs"/>
              </a:rPr>
              <a:t>Struck-By Hazards- Hand Tools</a:t>
            </a:r>
            <a:br>
              <a:rPr lang="en-US" sz="3600" dirty="0">
                <a:solidFill>
                  <a:prstClr val="white"/>
                </a:solidFill>
                <a:latin typeface="Calibri" panose="020F0502020204030204"/>
                <a:ea typeface="+mn-ea"/>
                <a:cs typeface="+mn-cs"/>
              </a:rPr>
            </a:br>
            <a:endParaRPr lang="en-US" dirty="0"/>
          </a:p>
        </p:txBody>
      </p:sp>
      <p:sp>
        <p:nvSpPr>
          <p:cNvPr id="5" name="Oval 4" title="Block truck company information"/>
          <p:cNvSpPr/>
          <p:nvPr/>
        </p:nvSpPr>
        <p:spPr>
          <a:xfrm>
            <a:off x="4514335" y="2380737"/>
            <a:ext cx="2446638" cy="996777"/>
          </a:xfrm>
          <a:prstGeom prst="ellipse">
            <a:avLst/>
          </a:prstGeom>
          <a:gradFill flip="none" rotWithShape="1">
            <a:gsLst>
              <a:gs pos="0">
                <a:schemeClr val="bg2">
                  <a:lumMod val="90000"/>
                  <a:shade val="30000"/>
                  <a:satMod val="115000"/>
                </a:schemeClr>
              </a:gs>
              <a:gs pos="77000">
                <a:schemeClr val="bg2">
                  <a:lumMod val="90000"/>
                  <a:shade val="67500"/>
                  <a:satMod val="115000"/>
                </a:schemeClr>
              </a:gs>
              <a:gs pos="100000">
                <a:schemeClr val="bg2">
                  <a:lumMod val="90000"/>
                  <a:shade val="100000"/>
                  <a:satMod val="115000"/>
                </a:schemeClr>
              </a:gs>
            </a:gsLst>
            <a:path path="circle">
              <a:fillToRect l="100000" t="100000"/>
            </a:path>
            <a:tileRect r="-100000" b="-100000"/>
          </a:gradFill>
          <a:ln>
            <a:noFill/>
          </a:ln>
          <a:effectLst>
            <a:innerShdw blurRad="63500" dist="50800" dir="18900000">
              <a:schemeClr val="bg2">
                <a:lumMod val="9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310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0"/>
            <a:ext cx="9144000" cy="532015"/>
          </a:xfrm>
        </p:spPr>
        <p:txBody>
          <a:bodyPr rtlCol="0">
            <a:noAutofit/>
          </a:bodyPr>
          <a:lstStyle/>
          <a:p>
            <a:pPr eaLnBrk="1" fontAlgn="auto" hangingPunct="1">
              <a:spcAft>
                <a:spcPts val="0"/>
              </a:spcAft>
              <a:defRPr/>
            </a:pPr>
            <a:r>
              <a:rPr lang="en-US" sz="3600" dirty="0">
                <a:solidFill>
                  <a:schemeClr val="bg1"/>
                </a:solidFill>
                <a:latin typeface="+mn-lt"/>
              </a:rPr>
              <a:t>Struck-By Hazards – Abrasive Wheel Machinery</a:t>
            </a:r>
            <a:endParaRPr lang="en-US" sz="3600" dirty="0">
              <a:solidFill>
                <a:schemeClr val="bg1"/>
              </a:solidFill>
            </a:endParaRPr>
          </a:p>
        </p:txBody>
      </p:sp>
      <p:pic>
        <p:nvPicPr>
          <p:cNvPr id="4" name="Picture 3" title="Photo - A disintegration of the grinding wheel"/>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8485"/>
            <a:ext cx="9144000" cy="6089515"/>
          </a:xfrm>
          <a:prstGeom prst="rect">
            <a:avLst/>
          </a:prstGeom>
        </p:spPr>
      </p:pic>
    </p:spTree>
    <p:extLst>
      <p:ext uri="{BB962C8B-B14F-4D97-AF65-F5344CB8AC3E}">
        <p14:creationId xmlns:p14="http://schemas.microsoft.com/office/powerpoint/2010/main" val="243897751"/>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0" y="2039815"/>
            <a:ext cx="9144000" cy="3957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ltLang="en-US" sz="2800" dirty="0"/>
          </a:p>
          <a:p>
            <a:pPr lvl="1"/>
            <a:r>
              <a:rPr lang="en-US" altLang="en-US" sz="2800" dirty="0"/>
              <a:t>Recognize Employer and Employee responsibilities</a:t>
            </a:r>
          </a:p>
          <a:p>
            <a:pPr lvl="1"/>
            <a:endParaRPr lang="en-US" altLang="en-US" sz="1000" dirty="0"/>
          </a:p>
          <a:p>
            <a:pPr lvl="1"/>
            <a:r>
              <a:rPr lang="en-US" altLang="en-US" sz="2800" dirty="0"/>
              <a:t>Practice Root Cause Analysis Exercises</a:t>
            </a:r>
          </a:p>
          <a:p>
            <a:pPr lvl="1"/>
            <a:endParaRPr lang="en-US" altLang="en-US" sz="1000" dirty="0"/>
          </a:p>
          <a:p>
            <a:pPr lvl="1"/>
            <a:r>
              <a:rPr lang="en-US" altLang="en-US" sz="2800" dirty="0"/>
              <a:t>Identify and describe major industry exposures for each of the Focus Four Hazards in the Onsite Industry</a:t>
            </a:r>
          </a:p>
          <a:p>
            <a:pPr marL="457200" lvl="1" indent="0">
              <a:buNone/>
            </a:pPr>
            <a:endParaRPr lang="en-US" altLang="en-US" sz="1000" dirty="0"/>
          </a:p>
          <a:p>
            <a:pPr lvl="1"/>
            <a:r>
              <a:rPr lang="en-US" altLang="en-US" sz="2800" dirty="0"/>
              <a:t>Discuss worker behaviors impact on unsafe decisions</a:t>
            </a:r>
          </a:p>
          <a:p>
            <a:pPr lvl="1"/>
            <a:endParaRPr lang="en-US" altLang="en-US" sz="1000" dirty="0"/>
          </a:p>
          <a:p>
            <a:pPr lvl="1"/>
            <a:r>
              <a:rPr lang="en-US" altLang="en-US" sz="2800" dirty="0"/>
              <a:t>Describe actions you can do to protect yourself</a:t>
            </a:r>
          </a:p>
          <a:p>
            <a:pPr lvl="1"/>
            <a:endParaRPr lang="en-US" altLang="en-US" sz="2800" dirty="0"/>
          </a:p>
          <a:p>
            <a:pPr lvl="1"/>
            <a:endParaRPr lang="en-US" altLang="en-US" dirty="0"/>
          </a:p>
          <a:p>
            <a:pPr lvl="1"/>
            <a:endParaRPr lang="en-US" altLang="en-US" dirty="0"/>
          </a:p>
          <a:p>
            <a:pPr marL="0" indent="0">
              <a:buFont typeface="Arial" panose="020B0604020202020204" pitchFamily="34" charset="0"/>
              <a:buNone/>
            </a:pPr>
            <a:endParaRPr lang="en-US" altLang="en-US" dirty="0"/>
          </a:p>
        </p:txBody>
      </p:sp>
      <p:sp>
        <p:nvSpPr>
          <p:cNvPr id="6" name="AutoShape 2"/>
          <p:cNvSpPr>
            <a:spLocks noGrp="1" noChangeArrowheads="1"/>
          </p:cNvSpPr>
          <p:nvPr>
            <p:ph type="title"/>
          </p:nvPr>
        </p:nvSpPr>
        <p:spPr>
          <a:xfrm>
            <a:off x="0" y="0"/>
            <a:ext cx="3921369" cy="896815"/>
          </a:xfrm>
        </p:spPr>
        <p:txBody>
          <a:bodyPr>
            <a:normAutofit fontScale="90000"/>
          </a:bodyPr>
          <a:lstStyle/>
          <a:p>
            <a:r>
              <a:rPr lang="en-US" altLang="en-US" sz="3600" dirty="0" smtClean="0">
                <a:solidFill>
                  <a:schemeClr val="bg1"/>
                </a:solidFill>
                <a:latin typeface="+mn-lt"/>
              </a:rPr>
              <a:t> Learning </a:t>
            </a:r>
            <a:r>
              <a:rPr lang="en-US" altLang="en-US" sz="3600" dirty="0">
                <a:solidFill>
                  <a:schemeClr val="bg1"/>
                </a:solidFill>
                <a:latin typeface="+mn-lt"/>
              </a:rPr>
              <a:t>Objectives</a:t>
            </a:r>
          </a:p>
        </p:txBody>
      </p:sp>
    </p:spTree>
    <p:extLst>
      <p:ext uri="{BB962C8B-B14F-4D97-AF65-F5344CB8AC3E}">
        <p14:creationId xmlns:p14="http://schemas.microsoft.com/office/powerpoint/2010/main" val="32033307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0"/>
            <a:ext cx="9144000" cy="532015"/>
          </a:xfrm>
        </p:spPr>
        <p:txBody>
          <a:bodyPr rtlCol="0">
            <a:noAutofit/>
          </a:bodyPr>
          <a:lstStyle/>
          <a:p>
            <a:pPr eaLnBrk="1" fontAlgn="auto" hangingPunct="1">
              <a:spcAft>
                <a:spcPts val="0"/>
              </a:spcAft>
              <a:defRPr/>
            </a:pPr>
            <a:r>
              <a:rPr lang="en-US" sz="3600" dirty="0" smtClean="0">
                <a:solidFill>
                  <a:schemeClr val="bg1"/>
                </a:solidFill>
                <a:latin typeface="+mn-lt"/>
              </a:rPr>
              <a:t> Struck-By </a:t>
            </a:r>
            <a:r>
              <a:rPr lang="en-US" sz="3600" dirty="0">
                <a:solidFill>
                  <a:schemeClr val="bg1"/>
                </a:solidFill>
                <a:latin typeface="+mn-lt"/>
              </a:rPr>
              <a:t>Hazards – Abrasive Wheel Machinery</a:t>
            </a:r>
            <a:endParaRPr lang="en-US" sz="3600" dirty="0">
              <a:solidFill>
                <a:schemeClr val="bg1"/>
              </a:solidFill>
            </a:endParaRPr>
          </a:p>
        </p:txBody>
      </p:sp>
      <p:sp>
        <p:nvSpPr>
          <p:cNvPr id="5" name="TextBox 4"/>
          <p:cNvSpPr txBox="1"/>
          <p:nvPr/>
        </p:nvSpPr>
        <p:spPr>
          <a:xfrm>
            <a:off x="209549" y="1977552"/>
            <a:ext cx="8253515" cy="3354765"/>
          </a:xfrm>
          <a:prstGeom prst="rect">
            <a:avLst/>
          </a:prstGeom>
          <a:noFill/>
        </p:spPr>
        <p:txBody>
          <a:bodyPr wrap="square" rtlCol="0">
            <a:spAutoFit/>
          </a:bodyPr>
          <a:lstStyle/>
          <a:p>
            <a:r>
              <a:rPr lang="en-US" sz="2800" b="1" dirty="0">
                <a:hlinkClick r:id="rId3"/>
              </a:rPr>
              <a:t>1910.215(a)(4)</a:t>
            </a:r>
            <a:r>
              <a:rPr lang="en-US" sz="2800" b="1" dirty="0"/>
              <a:t> </a:t>
            </a:r>
            <a:r>
              <a:rPr lang="en-US" sz="2800" dirty="0"/>
              <a:t>Work rests. </a:t>
            </a:r>
          </a:p>
          <a:p>
            <a:endParaRPr lang="en-US" sz="2800" dirty="0"/>
          </a:p>
          <a:p>
            <a:r>
              <a:rPr lang="en-US" sz="2800" dirty="0"/>
              <a:t>On offhand grinding machines, work rests shall be used to support the work. They shall be of rigid construction and designed to be adjustable to compensate for wheel wear. </a:t>
            </a:r>
            <a:endParaRPr lang="en-US" sz="2600" dirty="0"/>
          </a:p>
          <a:p>
            <a:endParaRPr lang="en-US" sz="2600" dirty="0"/>
          </a:p>
          <a:p>
            <a:endParaRPr lang="en-US" dirty="0"/>
          </a:p>
        </p:txBody>
      </p:sp>
    </p:spTree>
    <p:extLst>
      <p:ext uri="{BB962C8B-B14F-4D97-AF65-F5344CB8AC3E}">
        <p14:creationId xmlns:p14="http://schemas.microsoft.com/office/powerpoint/2010/main" val="3775907049"/>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0"/>
            <a:ext cx="9144000" cy="532015"/>
          </a:xfrm>
        </p:spPr>
        <p:txBody>
          <a:bodyPr rtlCol="0">
            <a:noAutofit/>
          </a:bodyPr>
          <a:lstStyle/>
          <a:p>
            <a:pPr eaLnBrk="1" fontAlgn="auto" hangingPunct="1">
              <a:spcAft>
                <a:spcPts val="0"/>
              </a:spcAft>
              <a:defRPr/>
            </a:pPr>
            <a:r>
              <a:rPr lang="en-US" sz="3600" dirty="0" smtClean="0">
                <a:solidFill>
                  <a:schemeClr val="bg1"/>
                </a:solidFill>
                <a:latin typeface="+mn-lt"/>
              </a:rPr>
              <a:t> Struck-By </a:t>
            </a:r>
            <a:r>
              <a:rPr lang="en-US" sz="3600" dirty="0">
                <a:solidFill>
                  <a:schemeClr val="bg1"/>
                </a:solidFill>
                <a:latin typeface="+mn-lt"/>
              </a:rPr>
              <a:t>Hazards – Abrasive Wheel </a:t>
            </a:r>
            <a:r>
              <a:rPr lang="en-US" sz="3600" dirty="0" smtClean="0">
                <a:solidFill>
                  <a:schemeClr val="bg1"/>
                </a:solidFill>
                <a:latin typeface="+mn-lt"/>
              </a:rPr>
              <a:t>Machinery </a:t>
            </a:r>
            <a:endParaRPr lang="en-US" sz="3600" dirty="0">
              <a:solidFill>
                <a:schemeClr val="bg1"/>
              </a:solidFill>
            </a:endParaRPr>
          </a:p>
        </p:txBody>
      </p:sp>
      <p:sp>
        <p:nvSpPr>
          <p:cNvPr id="5" name="TextBox 4"/>
          <p:cNvSpPr txBox="1"/>
          <p:nvPr/>
        </p:nvSpPr>
        <p:spPr>
          <a:xfrm>
            <a:off x="209550" y="1977552"/>
            <a:ext cx="8739898" cy="5047536"/>
          </a:xfrm>
          <a:prstGeom prst="rect">
            <a:avLst/>
          </a:prstGeom>
          <a:noFill/>
        </p:spPr>
        <p:txBody>
          <a:bodyPr wrap="square" rtlCol="0">
            <a:spAutoFit/>
          </a:bodyPr>
          <a:lstStyle/>
          <a:p>
            <a:r>
              <a:rPr lang="en-US" sz="2800" b="1" dirty="0">
                <a:hlinkClick r:id="rId3"/>
              </a:rPr>
              <a:t>1910.215(a)(4)</a:t>
            </a:r>
            <a:endParaRPr lang="en-US" sz="2800" dirty="0"/>
          </a:p>
          <a:p>
            <a:r>
              <a:rPr lang="en-US" sz="2800" dirty="0"/>
              <a:t>Work rests shall be kept adjusted closely to the wheel with a maximum opening of </a:t>
            </a:r>
            <a:r>
              <a:rPr lang="en-US" sz="2800" u="sng" dirty="0"/>
              <a:t>one-eighth inch </a:t>
            </a:r>
            <a:r>
              <a:rPr lang="en-US" sz="2800" dirty="0"/>
              <a:t>to prevent the work from being jammed between the wheel and the rest, which may cause wheel breakage. </a:t>
            </a:r>
          </a:p>
          <a:p>
            <a:endParaRPr lang="en-US" sz="2800" dirty="0"/>
          </a:p>
          <a:p>
            <a:r>
              <a:rPr lang="en-US" sz="2800" dirty="0"/>
              <a:t>The work rest shall be securely clamped after each adjustment. The adjustment shall not be made with the wheel in motion.</a:t>
            </a:r>
          </a:p>
          <a:p>
            <a:endParaRPr lang="en-US" sz="2600" dirty="0"/>
          </a:p>
          <a:p>
            <a:endParaRPr lang="en-US" sz="2600" dirty="0"/>
          </a:p>
          <a:p>
            <a:endParaRPr lang="en-US" dirty="0"/>
          </a:p>
        </p:txBody>
      </p:sp>
    </p:spTree>
    <p:extLst>
      <p:ext uri="{BB962C8B-B14F-4D97-AF65-F5344CB8AC3E}">
        <p14:creationId xmlns:p14="http://schemas.microsoft.com/office/powerpoint/2010/main" val="3415739600"/>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0"/>
            <a:ext cx="8968902" cy="532015"/>
          </a:xfrm>
        </p:spPr>
        <p:txBody>
          <a:bodyPr rtlCol="0">
            <a:noAutofit/>
          </a:bodyPr>
          <a:lstStyle/>
          <a:p>
            <a:pPr eaLnBrk="1" fontAlgn="auto" hangingPunct="1">
              <a:spcAft>
                <a:spcPts val="0"/>
              </a:spcAft>
              <a:defRPr/>
            </a:pPr>
            <a:r>
              <a:rPr lang="en-US" sz="3600" dirty="0">
                <a:solidFill>
                  <a:schemeClr val="bg1"/>
                </a:solidFill>
                <a:latin typeface="+mn-lt"/>
              </a:rPr>
              <a:t>Struck-By Hazards </a:t>
            </a:r>
            <a:endParaRPr lang="en-US" sz="3600" dirty="0">
              <a:solidFill>
                <a:schemeClr val="bg1"/>
              </a:solidFill>
            </a:endParaRPr>
          </a:p>
        </p:txBody>
      </p:sp>
      <p:sp>
        <p:nvSpPr>
          <p:cNvPr id="5" name="TextBox 4"/>
          <p:cNvSpPr txBox="1"/>
          <p:nvPr/>
        </p:nvSpPr>
        <p:spPr>
          <a:xfrm>
            <a:off x="209549" y="2152650"/>
            <a:ext cx="8467523" cy="4555093"/>
          </a:xfrm>
          <a:prstGeom prst="rect">
            <a:avLst/>
          </a:prstGeom>
          <a:noFill/>
        </p:spPr>
        <p:txBody>
          <a:bodyPr wrap="square" rtlCol="0">
            <a:spAutoFit/>
          </a:bodyPr>
          <a:lstStyle/>
          <a:p>
            <a:r>
              <a:rPr lang="en-US" sz="2600" dirty="0"/>
              <a:t>Exposures?</a:t>
            </a:r>
          </a:p>
          <a:p>
            <a:endParaRPr lang="en-US" sz="2600" dirty="0"/>
          </a:p>
          <a:p>
            <a:pPr marL="457200" indent="-457200">
              <a:buFont typeface="Arial" panose="020B0604020202020204" pitchFamily="34" charset="0"/>
              <a:buChar char="•"/>
            </a:pPr>
            <a:r>
              <a:rPr lang="en-US" sz="2800" dirty="0"/>
              <a:t>Bodily injury from being struck by the object being cut or grinded.</a:t>
            </a:r>
          </a:p>
          <a:p>
            <a:pPr marL="457200" indent="-457200">
              <a:buFont typeface="Arial" panose="020B0604020202020204" pitchFamily="34" charset="0"/>
              <a:buChar char="•"/>
            </a:pPr>
            <a:r>
              <a:rPr lang="en-US" sz="2800" dirty="0"/>
              <a:t>Eye injuries from flying debris (for example, chips, metal particles, or a wheel that disintegrates).</a:t>
            </a:r>
          </a:p>
          <a:p>
            <a:pPr marL="457200" indent="-457200">
              <a:buFont typeface="Arial" panose="020B0604020202020204" pitchFamily="34" charset="0"/>
              <a:buChar char="•"/>
            </a:pPr>
            <a:r>
              <a:rPr lang="en-US" sz="2800" dirty="0"/>
              <a:t>Hearing damage from excessive noise while grinding.</a:t>
            </a:r>
          </a:p>
          <a:p>
            <a:pPr marL="457200" indent="-457200">
              <a:buFont typeface="Arial" panose="020B0604020202020204" pitchFamily="34" charset="0"/>
              <a:buChar char="•"/>
            </a:pPr>
            <a:r>
              <a:rPr lang="en-US" sz="2800" dirty="0"/>
              <a:t>Respiratory issues from inhaling dust.</a:t>
            </a:r>
          </a:p>
          <a:p>
            <a:endParaRPr lang="en-US" sz="2600" dirty="0"/>
          </a:p>
          <a:p>
            <a:endParaRPr lang="en-US" sz="2600" dirty="0"/>
          </a:p>
          <a:p>
            <a:endParaRPr lang="en-US" dirty="0"/>
          </a:p>
        </p:txBody>
      </p:sp>
    </p:spTree>
    <p:extLst>
      <p:ext uri="{BB962C8B-B14F-4D97-AF65-F5344CB8AC3E}">
        <p14:creationId xmlns:p14="http://schemas.microsoft.com/office/powerpoint/2010/main" val="3082127965"/>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0"/>
            <a:ext cx="8968902" cy="532015"/>
          </a:xfrm>
        </p:spPr>
        <p:txBody>
          <a:bodyPr rtlCol="0">
            <a:noAutofit/>
          </a:bodyPr>
          <a:lstStyle/>
          <a:p>
            <a:pPr eaLnBrk="1" fontAlgn="auto" hangingPunct="1">
              <a:spcAft>
                <a:spcPts val="0"/>
              </a:spcAft>
              <a:defRPr/>
            </a:pPr>
            <a:r>
              <a:rPr lang="en-US" sz="3600" dirty="0">
                <a:solidFill>
                  <a:schemeClr val="bg1"/>
                </a:solidFill>
                <a:latin typeface="+mn-lt"/>
              </a:rPr>
              <a:t>Struck-By Hazards – Shop Tools</a:t>
            </a:r>
            <a:endParaRPr lang="en-US" sz="3600" dirty="0">
              <a:solidFill>
                <a:schemeClr val="bg1"/>
              </a:solidFill>
            </a:endParaRPr>
          </a:p>
        </p:txBody>
      </p:sp>
      <p:pic>
        <p:nvPicPr>
          <p:cNvPr id="3" name="Picture 2" title="Photo - a table saw"/>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06745"/>
            <a:ext cx="9144000" cy="6051255"/>
          </a:xfrm>
          <a:prstGeom prst="rect">
            <a:avLst/>
          </a:prstGeom>
        </p:spPr>
      </p:pic>
    </p:spTree>
    <p:extLst>
      <p:ext uri="{BB962C8B-B14F-4D97-AF65-F5344CB8AC3E}">
        <p14:creationId xmlns:p14="http://schemas.microsoft.com/office/powerpoint/2010/main" val="1413507480"/>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0"/>
            <a:ext cx="8968902" cy="532015"/>
          </a:xfrm>
        </p:spPr>
        <p:txBody>
          <a:bodyPr rtlCol="0">
            <a:noAutofit/>
          </a:bodyPr>
          <a:lstStyle/>
          <a:p>
            <a:pPr eaLnBrk="1" fontAlgn="auto" hangingPunct="1">
              <a:spcAft>
                <a:spcPts val="0"/>
              </a:spcAft>
              <a:defRPr/>
            </a:pPr>
            <a:r>
              <a:rPr lang="en-US" sz="3600" dirty="0" smtClean="0">
                <a:solidFill>
                  <a:schemeClr val="bg1"/>
                </a:solidFill>
                <a:latin typeface="+mn-lt"/>
              </a:rPr>
              <a:t> Struck-By </a:t>
            </a:r>
            <a:r>
              <a:rPr lang="en-US" sz="3600" dirty="0">
                <a:solidFill>
                  <a:schemeClr val="bg1"/>
                </a:solidFill>
                <a:latin typeface="+mn-lt"/>
              </a:rPr>
              <a:t>Hazards – Shop Tools</a:t>
            </a:r>
            <a:endParaRPr lang="en-US" sz="3600" dirty="0">
              <a:solidFill>
                <a:schemeClr val="bg1"/>
              </a:solidFill>
            </a:endParaRPr>
          </a:p>
        </p:txBody>
      </p:sp>
      <p:pic>
        <p:nvPicPr>
          <p:cNvPr id="2" name="Picture 1" title="Photo - hand with cut off fing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12801"/>
            <a:ext cx="9144000" cy="6045200"/>
          </a:xfrm>
          <a:prstGeom prst="rect">
            <a:avLst/>
          </a:prstGeom>
        </p:spPr>
      </p:pic>
    </p:spTree>
    <p:extLst>
      <p:ext uri="{BB962C8B-B14F-4D97-AF65-F5344CB8AC3E}">
        <p14:creationId xmlns:p14="http://schemas.microsoft.com/office/powerpoint/2010/main" val="2666104038"/>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550" y="2152650"/>
            <a:ext cx="3086100" cy="3570208"/>
          </a:xfrm>
          <a:prstGeom prst="rect">
            <a:avLst/>
          </a:prstGeom>
          <a:noFill/>
        </p:spPr>
        <p:txBody>
          <a:bodyPr wrap="square" rtlCol="0">
            <a:spAutoFit/>
          </a:bodyPr>
          <a:lstStyle/>
          <a:p>
            <a:r>
              <a:rPr lang="en-US" sz="2600" dirty="0"/>
              <a:t>Exposures:</a:t>
            </a:r>
          </a:p>
          <a:p>
            <a:endParaRPr lang="en-US" sz="2600" dirty="0"/>
          </a:p>
          <a:p>
            <a:r>
              <a:rPr lang="en-US" sz="2600" dirty="0"/>
              <a:t>Impact to the face, eyes and body</a:t>
            </a:r>
          </a:p>
          <a:p>
            <a:endParaRPr lang="en-US" sz="2600" dirty="0"/>
          </a:p>
          <a:p>
            <a:r>
              <a:rPr lang="en-US" sz="2600" dirty="0"/>
              <a:t>Root Cause?</a:t>
            </a:r>
          </a:p>
          <a:p>
            <a:endParaRPr lang="en-US" sz="2600" dirty="0"/>
          </a:p>
          <a:p>
            <a:endParaRPr lang="en-US" sz="2600" dirty="0"/>
          </a:p>
          <a:p>
            <a:endParaRPr lang="en-US" dirty="0"/>
          </a:p>
        </p:txBody>
      </p:sp>
      <p:sp>
        <p:nvSpPr>
          <p:cNvPr id="4" name="TextBox 3"/>
          <p:cNvSpPr txBox="1"/>
          <p:nvPr/>
        </p:nvSpPr>
        <p:spPr>
          <a:xfrm>
            <a:off x="290513" y="4921448"/>
            <a:ext cx="3086100" cy="492443"/>
          </a:xfrm>
          <a:prstGeom prst="rect">
            <a:avLst/>
          </a:prstGeom>
          <a:noFill/>
        </p:spPr>
        <p:txBody>
          <a:bodyPr wrap="square" rtlCol="0">
            <a:spAutoFit/>
          </a:bodyPr>
          <a:lstStyle/>
          <a:p>
            <a:r>
              <a:rPr lang="en-US" sz="2600" dirty="0"/>
              <a:t>“Line of Fire” </a:t>
            </a:r>
          </a:p>
        </p:txBody>
      </p:sp>
      <p:sp>
        <p:nvSpPr>
          <p:cNvPr id="8" name="TextBox 7"/>
          <p:cNvSpPr txBox="1"/>
          <p:nvPr/>
        </p:nvSpPr>
        <p:spPr>
          <a:xfrm>
            <a:off x="371475" y="5720119"/>
            <a:ext cx="3086100" cy="492443"/>
          </a:xfrm>
          <a:prstGeom prst="rect">
            <a:avLst/>
          </a:prstGeom>
          <a:noFill/>
        </p:spPr>
        <p:txBody>
          <a:bodyPr wrap="square" rtlCol="0">
            <a:spAutoFit/>
          </a:bodyPr>
          <a:lstStyle/>
          <a:p>
            <a:r>
              <a:rPr lang="en-US" sz="2600" dirty="0"/>
              <a:t>Alternatives?</a:t>
            </a:r>
          </a:p>
        </p:txBody>
      </p:sp>
      <p:pic>
        <p:nvPicPr>
          <p:cNvPr id="2" name="Picture 1" title="Photo - bruch clearing - Awareness and experience on the learning curve contribute to minimizing the exposure. Recognizing “widow makers” or dead fall’s and the stored energy of vegetative species like “vine maple” that don’t break but bend and load before they break hel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58990" y="2286000"/>
            <a:ext cx="6096000" cy="4572000"/>
          </a:xfrm>
          <a:prstGeom prst="rect">
            <a:avLst/>
          </a:prstGeom>
        </p:spPr>
      </p:pic>
      <p:sp>
        <p:nvSpPr>
          <p:cNvPr id="7" name="Title 6"/>
          <p:cNvSpPr>
            <a:spLocks noGrp="1"/>
          </p:cNvSpPr>
          <p:nvPr>
            <p:ph type="title"/>
          </p:nvPr>
        </p:nvSpPr>
        <p:spPr>
          <a:xfrm>
            <a:off x="0" y="0"/>
            <a:ext cx="7886700" cy="1325563"/>
          </a:xfrm>
        </p:spPr>
        <p:txBody>
          <a:bodyPr>
            <a:normAutofit fontScale="90000"/>
          </a:bodyPr>
          <a:lstStyle/>
          <a:p>
            <a:pPr lvl="0" defTabSz="914400">
              <a:lnSpc>
                <a:spcPct val="100000"/>
              </a:lnSpc>
              <a:spcBef>
                <a:spcPts val="0"/>
              </a:spcBef>
              <a:defRPr/>
            </a:pPr>
            <a:r>
              <a:rPr lang="en-US" sz="3600" dirty="0">
                <a:solidFill>
                  <a:prstClr val="white"/>
                </a:solidFill>
                <a:latin typeface="Calibri" panose="020F0502020204030204"/>
                <a:ea typeface="+mn-ea"/>
                <a:cs typeface="+mn-cs"/>
              </a:rPr>
              <a:t>Struck-By Hazards- Brush Clearing for Soil Logs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275315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0" y="0"/>
            <a:ext cx="9144000" cy="617220"/>
          </a:xfrm>
        </p:spPr>
        <p:txBody>
          <a:bodyPr rtlCol="0">
            <a:noAutofit/>
          </a:bodyPr>
          <a:lstStyle/>
          <a:p>
            <a:pPr>
              <a:defRPr/>
            </a:pPr>
            <a:r>
              <a:rPr lang="en-US" sz="3600" dirty="0">
                <a:solidFill>
                  <a:schemeClr val="bg1"/>
                </a:solidFill>
                <a:latin typeface="+mn-lt"/>
              </a:rPr>
              <a:t>Struck By Accidents – Root Cause Analysis</a:t>
            </a:r>
            <a:endParaRPr lang="en-US" sz="3600" dirty="0">
              <a:solidFill>
                <a:schemeClr val="bg1"/>
              </a:solidFill>
              <a:effectLst>
                <a:outerShdw blurRad="38100" dist="38100" dir="2700000" algn="tl">
                  <a:srgbClr val="C0C0C0"/>
                </a:outerShdw>
              </a:effectLst>
              <a:latin typeface="+mn-lt"/>
            </a:endParaRPr>
          </a:p>
        </p:txBody>
      </p:sp>
      <p:sp>
        <p:nvSpPr>
          <p:cNvPr id="3" name="TextBox 2"/>
          <p:cNvSpPr txBox="1"/>
          <p:nvPr/>
        </p:nvSpPr>
        <p:spPr>
          <a:xfrm>
            <a:off x="246186" y="2104292"/>
            <a:ext cx="8897814" cy="3539430"/>
          </a:xfrm>
          <a:prstGeom prst="rect">
            <a:avLst/>
          </a:prstGeom>
          <a:noFill/>
        </p:spPr>
        <p:txBody>
          <a:bodyPr wrap="square" rtlCol="0">
            <a:spAutoFit/>
          </a:bodyPr>
          <a:lstStyle/>
          <a:p>
            <a:r>
              <a:rPr lang="en-US" sz="2800" b="1" dirty="0"/>
              <a:t>4/25/2014 					</a:t>
            </a:r>
            <a:r>
              <a:rPr lang="en-US" sz="2800" dirty="0"/>
              <a:t>Age: 42 Fatal: No </a:t>
            </a:r>
          </a:p>
          <a:p>
            <a:endParaRPr lang="en-US" sz="2800" dirty="0"/>
          </a:p>
          <a:p>
            <a:r>
              <a:rPr lang="en-US" sz="2800" dirty="0"/>
              <a:t>AN EQUIPMENT OPERATOR WAS IMPALED THROUGH THE BUTTOCKS: An employee was operating a John Deere caterpillar when two trees broke loose from the hillside above him and slid through the back of the machine. </a:t>
            </a:r>
          </a:p>
          <a:p>
            <a:endParaRPr lang="en-US" sz="2800" dirty="0"/>
          </a:p>
          <a:p>
            <a:r>
              <a:rPr lang="en-US" sz="2800" dirty="0"/>
              <a:t>The operator was impaled by one of the trees.</a:t>
            </a:r>
            <a:endParaRPr lang="en-US" dirty="0"/>
          </a:p>
        </p:txBody>
      </p:sp>
    </p:spTree>
    <p:extLst>
      <p:ext uri="{BB962C8B-B14F-4D97-AF65-F5344CB8AC3E}">
        <p14:creationId xmlns:p14="http://schemas.microsoft.com/office/powerpoint/2010/main" val="13162394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58262" y="2233246"/>
            <a:ext cx="3657600" cy="3970318"/>
          </a:xfrm>
          <a:prstGeom prst="rect">
            <a:avLst/>
          </a:prstGeom>
          <a:noFill/>
        </p:spPr>
        <p:txBody>
          <a:bodyPr wrap="square" rtlCol="0">
            <a:spAutoFit/>
          </a:bodyPr>
          <a:lstStyle/>
          <a:p>
            <a:r>
              <a:rPr lang="en-US" sz="2800" dirty="0"/>
              <a:t>What are the core issues involved?</a:t>
            </a:r>
          </a:p>
          <a:p>
            <a:endParaRPr lang="en-US" sz="2800" dirty="0"/>
          </a:p>
          <a:p>
            <a:pPr marL="457200" indent="-457200">
              <a:buFont typeface="Arial" panose="020B0604020202020204" pitchFamily="34" charset="0"/>
              <a:buChar char="•"/>
            </a:pPr>
            <a:r>
              <a:rPr lang="en-US" sz="2800" dirty="0"/>
              <a:t>Method</a:t>
            </a:r>
          </a:p>
          <a:p>
            <a:pPr marL="457200" indent="-457200">
              <a:buFont typeface="Arial" panose="020B0604020202020204" pitchFamily="34" charset="0"/>
              <a:buChar char="•"/>
            </a:pPr>
            <a:r>
              <a:rPr lang="en-US" sz="2800" dirty="0"/>
              <a:t>Management</a:t>
            </a:r>
          </a:p>
          <a:p>
            <a:pPr marL="457200" indent="-457200">
              <a:buFont typeface="Arial" panose="020B0604020202020204" pitchFamily="34" charset="0"/>
              <a:buChar char="•"/>
            </a:pPr>
            <a:r>
              <a:rPr lang="en-US" sz="2800" dirty="0"/>
              <a:t>Material</a:t>
            </a:r>
          </a:p>
          <a:p>
            <a:pPr marL="457200" indent="-457200">
              <a:buFont typeface="Arial" panose="020B0604020202020204" pitchFamily="34" charset="0"/>
              <a:buChar char="•"/>
            </a:pPr>
            <a:r>
              <a:rPr lang="en-US" sz="2800" dirty="0"/>
              <a:t>People</a:t>
            </a:r>
          </a:p>
          <a:p>
            <a:pPr marL="457200" indent="-457200">
              <a:buFont typeface="Arial" panose="020B0604020202020204" pitchFamily="34" charset="0"/>
              <a:buChar char="•"/>
            </a:pPr>
            <a:r>
              <a:rPr lang="en-US" sz="2800" dirty="0"/>
              <a:t>Measurement</a:t>
            </a:r>
          </a:p>
          <a:p>
            <a:pPr marL="457200" indent="-457200">
              <a:buFont typeface="Arial" panose="020B0604020202020204" pitchFamily="34" charset="0"/>
              <a:buChar char="•"/>
            </a:pPr>
            <a:r>
              <a:rPr lang="en-US" sz="2800" dirty="0"/>
              <a:t>Machine</a:t>
            </a:r>
          </a:p>
        </p:txBody>
      </p:sp>
      <p:pic>
        <p:nvPicPr>
          <p:cNvPr id="4" name="Picture 3" title="Drawing - Fault tree analysis unwinds the knot until you can clearly understand what the root cause is"/>
          <p:cNvPicPr>
            <a:picLocks noChangeAspect="1"/>
          </p:cNvPicPr>
          <p:nvPr/>
        </p:nvPicPr>
        <p:blipFill>
          <a:blip r:embed="rId3"/>
          <a:stretch>
            <a:fillRect/>
          </a:stretch>
        </p:blipFill>
        <p:spPr>
          <a:xfrm>
            <a:off x="3143249" y="2481262"/>
            <a:ext cx="5611511" cy="3722302"/>
          </a:xfrm>
          <a:prstGeom prst="rect">
            <a:avLst/>
          </a:prstGeom>
        </p:spPr>
      </p:pic>
      <p:sp>
        <p:nvSpPr>
          <p:cNvPr id="6" name="Title 5"/>
          <p:cNvSpPr>
            <a:spLocks noGrp="1"/>
          </p:cNvSpPr>
          <p:nvPr>
            <p:ph type="title"/>
          </p:nvPr>
        </p:nvSpPr>
        <p:spPr>
          <a:xfrm>
            <a:off x="0" y="0"/>
            <a:ext cx="7886700" cy="1325563"/>
          </a:xfrm>
        </p:spPr>
        <p:txBody>
          <a:bodyPr/>
          <a:lstStyle/>
          <a:p>
            <a:pPr lvl="0" defTabSz="914400">
              <a:lnSpc>
                <a:spcPct val="100000"/>
              </a:lnSpc>
              <a:spcBef>
                <a:spcPts val="0"/>
              </a:spcBef>
            </a:pPr>
            <a:r>
              <a:rPr lang="en-US" sz="3600" dirty="0">
                <a:solidFill>
                  <a:prstClr val="white"/>
                </a:solidFill>
                <a:latin typeface="Calibri" panose="020F0502020204030204"/>
                <a:ea typeface="+mn-ea"/>
                <a:cs typeface="+mn-cs"/>
              </a:rPr>
              <a:t>Struck-By Accidents– Root Cause Analysis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51773893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550" y="2152650"/>
            <a:ext cx="3086100" cy="2369880"/>
          </a:xfrm>
          <a:prstGeom prst="rect">
            <a:avLst/>
          </a:prstGeom>
          <a:noFill/>
        </p:spPr>
        <p:txBody>
          <a:bodyPr wrap="square" rtlCol="0">
            <a:spAutoFit/>
          </a:bodyPr>
          <a:lstStyle/>
          <a:p>
            <a:r>
              <a:rPr lang="en-US" sz="2600" dirty="0"/>
              <a:t>Exposures:</a:t>
            </a:r>
          </a:p>
          <a:p>
            <a:endParaRPr lang="en-US" sz="2600" dirty="0"/>
          </a:p>
          <a:p>
            <a:r>
              <a:rPr lang="en-US" sz="2600" dirty="0"/>
              <a:t>Falling objects</a:t>
            </a:r>
          </a:p>
          <a:p>
            <a:endParaRPr lang="en-US" sz="2600" dirty="0"/>
          </a:p>
          <a:p>
            <a:r>
              <a:rPr lang="en-US" sz="2600" dirty="0"/>
              <a:t>Root Cause?</a:t>
            </a:r>
          </a:p>
          <a:p>
            <a:endParaRPr lang="en-US" dirty="0"/>
          </a:p>
        </p:txBody>
      </p:sp>
      <p:sp>
        <p:nvSpPr>
          <p:cNvPr id="4" name="TextBox 3"/>
          <p:cNvSpPr txBox="1"/>
          <p:nvPr/>
        </p:nvSpPr>
        <p:spPr>
          <a:xfrm>
            <a:off x="209550" y="4628881"/>
            <a:ext cx="3086100" cy="492443"/>
          </a:xfrm>
          <a:prstGeom prst="rect">
            <a:avLst/>
          </a:prstGeom>
          <a:noFill/>
        </p:spPr>
        <p:txBody>
          <a:bodyPr wrap="square" rtlCol="0">
            <a:spAutoFit/>
          </a:bodyPr>
          <a:lstStyle/>
          <a:p>
            <a:r>
              <a:rPr lang="en-US" sz="2600" dirty="0"/>
              <a:t>“Line of Fire” </a:t>
            </a:r>
          </a:p>
        </p:txBody>
      </p:sp>
      <p:sp>
        <p:nvSpPr>
          <p:cNvPr id="8" name="TextBox 7"/>
          <p:cNvSpPr txBox="1"/>
          <p:nvPr/>
        </p:nvSpPr>
        <p:spPr>
          <a:xfrm>
            <a:off x="209550" y="5227675"/>
            <a:ext cx="3410509" cy="892552"/>
          </a:xfrm>
          <a:prstGeom prst="rect">
            <a:avLst/>
          </a:prstGeom>
          <a:noFill/>
        </p:spPr>
        <p:txBody>
          <a:bodyPr wrap="square" rtlCol="0">
            <a:spAutoFit/>
          </a:bodyPr>
          <a:lstStyle/>
          <a:p>
            <a:r>
              <a:rPr lang="en-US" sz="2600" dirty="0"/>
              <a:t>Alternatives to reducing the exposure?</a:t>
            </a:r>
          </a:p>
        </p:txBody>
      </p:sp>
      <p:pic>
        <p:nvPicPr>
          <p:cNvPr id="7" name="Picture 2" descr="C:\Users\WOSSA\Desktop\WOSSA\WOSSA Admin\Grants\SHIP CSE\Photos\20141027_130659.jpg" title="Photo- confined space entry - Exposures are: Struck by; Rock and dirt falling in on the worker (once he is down inside the tank) from his helper kicking things in, excavation of material off of tank inadequate, and made worse by the point loading of approximately 15 bags (900lbs) of cement, which would also fall in and onto the worker if the underlying dirt failed….resulting in a fall potentialThis is the common practice so as to minimize handling. Saturated soils from rain or a failed system and sewage on ground could further erode the stability of the underlying materials that the cement bags are stacked onThis is the common practice so as to minimize handling. Saturated soils from rain or a failed system and sewage on ground could further erode the stability of the underlying materials that the cement bags are stacked on. This is the common practice so as to minimize handling. Saturated soils from rain or a failed system and sewage on ground could further erode the stability of the underlying materials that the cement bags are stacked on.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81984" y="2857500"/>
            <a:ext cx="536201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0" y="0"/>
            <a:ext cx="7886700" cy="1325563"/>
          </a:xfrm>
        </p:spPr>
        <p:txBody>
          <a:bodyPr>
            <a:normAutofit fontScale="90000"/>
          </a:bodyPr>
          <a:lstStyle/>
          <a:p>
            <a:pPr lvl="0" defTabSz="914400">
              <a:lnSpc>
                <a:spcPct val="100000"/>
              </a:lnSpc>
              <a:spcBef>
                <a:spcPts val="0"/>
              </a:spcBef>
              <a:defRPr/>
            </a:pPr>
            <a:r>
              <a:rPr lang="en-US" sz="3600" dirty="0">
                <a:solidFill>
                  <a:prstClr val="white"/>
                </a:solidFill>
                <a:latin typeface="Calibri" panose="020F0502020204030204"/>
                <a:ea typeface="+mn-ea"/>
                <a:cs typeface="+mn-cs"/>
              </a:rPr>
              <a:t>Struck-By Hazards – Confined Space Entry</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311983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550" y="2152650"/>
            <a:ext cx="3086100" cy="3170099"/>
          </a:xfrm>
          <a:prstGeom prst="rect">
            <a:avLst/>
          </a:prstGeom>
          <a:noFill/>
        </p:spPr>
        <p:txBody>
          <a:bodyPr wrap="square" rtlCol="0">
            <a:spAutoFit/>
          </a:bodyPr>
          <a:lstStyle/>
          <a:p>
            <a:r>
              <a:rPr lang="en-US" sz="2600" dirty="0"/>
              <a:t>Exposures:</a:t>
            </a:r>
          </a:p>
          <a:p>
            <a:endParaRPr lang="en-US" sz="2600" dirty="0"/>
          </a:p>
          <a:p>
            <a:r>
              <a:rPr lang="en-US" sz="2600" dirty="0"/>
              <a:t>Falling objects</a:t>
            </a:r>
          </a:p>
          <a:p>
            <a:endParaRPr lang="en-US" sz="2600" dirty="0"/>
          </a:p>
          <a:p>
            <a:r>
              <a:rPr lang="en-US" sz="2600" dirty="0"/>
              <a:t>Root Cause?</a:t>
            </a:r>
          </a:p>
          <a:p>
            <a:endParaRPr lang="en-US" sz="2600" dirty="0"/>
          </a:p>
          <a:p>
            <a:endParaRPr lang="en-US" sz="2600" dirty="0"/>
          </a:p>
          <a:p>
            <a:endParaRPr lang="en-US" dirty="0"/>
          </a:p>
        </p:txBody>
      </p:sp>
      <p:sp>
        <p:nvSpPr>
          <p:cNvPr id="4" name="TextBox 3"/>
          <p:cNvSpPr txBox="1"/>
          <p:nvPr/>
        </p:nvSpPr>
        <p:spPr>
          <a:xfrm>
            <a:off x="290513" y="4921448"/>
            <a:ext cx="3086100" cy="492443"/>
          </a:xfrm>
          <a:prstGeom prst="rect">
            <a:avLst/>
          </a:prstGeom>
          <a:noFill/>
        </p:spPr>
        <p:txBody>
          <a:bodyPr wrap="square" rtlCol="0">
            <a:spAutoFit/>
          </a:bodyPr>
          <a:lstStyle/>
          <a:p>
            <a:r>
              <a:rPr lang="en-US" sz="2600" dirty="0"/>
              <a:t>“Line of Fire” </a:t>
            </a:r>
          </a:p>
        </p:txBody>
      </p:sp>
      <p:sp>
        <p:nvSpPr>
          <p:cNvPr id="8" name="TextBox 7"/>
          <p:cNvSpPr txBox="1"/>
          <p:nvPr/>
        </p:nvSpPr>
        <p:spPr>
          <a:xfrm>
            <a:off x="371475" y="5720119"/>
            <a:ext cx="3086100" cy="492443"/>
          </a:xfrm>
          <a:prstGeom prst="rect">
            <a:avLst/>
          </a:prstGeom>
          <a:noFill/>
        </p:spPr>
        <p:txBody>
          <a:bodyPr wrap="square" rtlCol="0">
            <a:spAutoFit/>
          </a:bodyPr>
          <a:lstStyle/>
          <a:p>
            <a:r>
              <a:rPr lang="en-US" sz="2600" dirty="0"/>
              <a:t>Alternatives?</a:t>
            </a:r>
          </a:p>
        </p:txBody>
      </p:sp>
      <p:pic>
        <p:nvPicPr>
          <p:cNvPr id="9" name="Picture 2" descr="C:\Users\WOSSA\Desktop\WOSSA\WOSSA Admin\Grants\SHIP CSE\Photos\20141027_131202.jpg" title="Photo - Exposures are: All of the issues presented in the previous slide, but now the worker for some unknown reason has also clambered down into the hole and is standing above the worker in the confined space of the tank. He is standing on an internal 3” wall of the two compartment tank. It’s dry on this day, but it is an unnecessary exposure to the worker below who may not even be aware of it.  PPE: Lack of a hard hat as appropriate PPE may be nonconsequential in this scenario…it is a worker training issue or at least a communication issue between the worker as an “attendant” on a confined space entry and the entrant knowing their respective rol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7600" y="2347468"/>
            <a:ext cx="6756400" cy="451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0" y="0"/>
            <a:ext cx="7886700" cy="1325563"/>
          </a:xfrm>
        </p:spPr>
        <p:txBody>
          <a:bodyPr/>
          <a:lstStyle/>
          <a:p>
            <a:pPr lvl="0" defTabSz="914400">
              <a:lnSpc>
                <a:spcPct val="100000"/>
              </a:lnSpc>
              <a:spcBef>
                <a:spcPts val="0"/>
              </a:spcBef>
              <a:defRPr/>
            </a:pPr>
            <a:r>
              <a:rPr lang="en-US" sz="3600" dirty="0">
                <a:solidFill>
                  <a:prstClr val="white"/>
                </a:solidFill>
                <a:latin typeface="Calibri" panose="020F0502020204030204"/>
                <a:ea typeface="+mn-ea"/>
                <a:cs typeface="+mn-cs"/>
              </a:rPr>
              <a:t>Struck-By Hazards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43087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1"/>
            <a:ext cx="8458200" cy="1433015"/>
          </a:xfrm>
        </p:spPr>
        <p:txBody>
          <a:bodyPr rtlCol="0">
            <a:noAutofit/>
          </a:bodyPr>
          <a:lstStyle/>
          <a:p>
            <a:pPr eaLnBrk="1" fontAlgn="auto" hangingPunct="1">
              <a:spcAft>
                <a:spcPts val="0"/>
              </a:spcAft>
              <a:defRPr/>
            </a:pPr>
            <a:r>
              <a:rPr lang="en-US" sz="3600" dirty="0">
                <a:solidFill>
                  <a:schemeClr val="bg1"/>
                </a:solidFill>
                <a:latin typeface="+mn-lt"/>
              </a:rPr>
              <a:t>Employer Responsibilities - Summary</a:t>
            </a:r>
            <a:r>
              <a:rPr lang="en-US" sz="3600" dirty="0">
                <a:solidFill>
                  <a:schemeClr val="bg1"/>
                </a:solidFill>
              </a:rPr>
              <a:t/>
            </a:r>
            <a:br>
              <a:rPr lang="en-US" sz="3600" dirty="0">
                <a:solidFill>
                  <a:schemeClr val="bg1"/>
                </a:solidFill>
              </a:rPr>
            </a:br>
            <a:endParaRPr lang="en-US" sz="3600" dirty="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249231" y="1897761"/>
            <a:ext cx="8828866"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buFont typeface="Arial" panose="020B0604020202020204" pitchFamily="34" charset="0"/>
              <a:buChar char="•"/>
            </a:pPr>
            <a:r>
              <a:rPr lang="en-US" sz="2800" dirty="0" smtClean="0">
                <a:latin typeface="+mn-lt"/>
              </a:rPr>
              <a:t>Provide </a:t>
            </a:r>
            <a:r>
              <a:rPr lang="en-US" sz="2800" dirty="0">
                <a:latin typeface="+mn-lt"/>
              </a:rPr>
              <a:t>a workplace free from serious recognized hazards and comply with standards, rules and regulations issued under the OSH Act.</a:t>
            </a:r>
          </a:p>
          <a:p>
            <a:pPr marL="285750" indent="-285750">
              <a:buFont typeface="Arial" panose="020B0604020202020204" pitchFamily="34" charset="0"/>
              <a:buChar char="•"/>
            </a:pPr>
            <a:endParaRPr lang="en-US" sz="1000" dirty="0">
              <a:latin typeface="+mn-lt"/>
            </a:endParaRPr>
          </a:p>
          <a:p>
            <a:pPr marL="285750" indent="-285750">
              <a:buFont typeface="Arial" panose="020B0604020202020204" pitchFamily="34" charset="0"/>
              <a:buChar char="•"/>
            </a:pPr>
            <a:r>
              <a:rPr lang="en-US" sz="2800" dirty="0">
                <a:latin typeface="+mn-lt"/>
              </a:rPr>
              <a:t>Examine workplace conditions to make sure they conform to applicable </a:t>
            </a:r>
            <a:r>
              <a:rPr lang="en-US" sz="2800" dirty="0">
                <a:latin typeface="+mn-lt"/>
                <a:hlinkClick r:id="rId3" tooltip="OSHA standards"/>
              </a:rPr>
              <a:t>OSHA standards</a:t>
            </a:r>
            <a:r>
              <a:rPr lang="en-US" sz="2800" dirty="0">
                <a:latin typeface="+mn-lt"/>
              </a:rPr>
              <a:t>.</a:t>
            </a:r>
          </a:p>
          <a:p>
            <a:pPr marL="285750" indent="-285750">
              <a:buFont typeface="Arial" panose="020B0604020202020204" pitchFamily="34" charset="0"/>
              <a:buChar char="•"/>
            </a:pPr>
            <a:endParaRPr lang="en-US" sz="1000" dirty="0">
              <a:latin typeface="+mn-lt"/>
            </a:endParaRPr>
          </a:p>
          <a:p>
            <a:pPr marL="285750" indent="-285750">
              <a:buFont typeface="Arial" panose="020B0604020202020204" pitchFamily="34" charset="0"/>
              <a:buChar char="•"/>
            </a:pPr>
            <a:r>
              <a:rPr lang="en-US" sz="2800" dirty="0">
                <a:latin typeface="+mn-lt"/>
              </a:rPr>
              <a:t>Make sure employees have and use safe tools and equipment and properly maintain this equipment.</a:t>
            </a:r>
          </a:p>
          <a:p>
            <a:pPr marL="457200" lvl="1" indent="0"/>
            <a:endParaRPr lang="en-US" altLang="en-US" sz="1000" dirty="0" smtClean="0"/>
          </a:p>
          <a:p>
            <a:pPr marL="285750" lvl="0" indent="-285750">
              <a:buFont typeface="Arial" panose="020B0604020202020204" pitchFamily="34" charset="0"/>
              <a:buChar char="•"/>
            </a:pPr>
            <a:r>
              <a:rPr lang="en-US" sz="2800" dirty="0">
                <a:solidFill>
                  <a:prstClr val="black"/>
                </a:solidFill>
                <a:latin typeface="Calibri" panose="020F0502020204030204"/>
              </a:rPr>
              <a:t>Establish or update operating procedures and communicate them so that employees follow safety and health requirements</a:t>
            </a:r>
            <a:r>
              <a:rPr lang="en-US" sz="2800" dirty="0" smtClean="0">
                <a:solidFill>
                  <a:prstClr val="black"/>
                </a:solidFill>
                <a:latin typeface="Calibri" panose="020F0502020204030204"/>
              </a:rPr>
              <a:t>.</a:t>
            </a:r>
            <a:endParaRPr lang="en-US" altLang="en-US" sz="1000" dirty="0"/>
          </a:p>
        </p:txBody>
      </p:sp>
    </p:spTree>
    <p:extLst>
      <p:ext uri="{BB962C8B-B14F-4D97-AF65-F5344CB8AC3E}">
        <p14:creationId xmlns:p14="http://schemas.microsoft.com/office/powerpoint/2010/main" val="11052363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550" y="2266950"/>
            <a:ext cx="2813050" cy="2492990"/>
          </a:xfrm>
          <a:prstGeom prst="rect">
            <a:avLst/>
          </a:prstGeom>
          <a:noFill/>
        </p:spPr>
        <p:txBody>
          <a:bodyPr wrap="square" rtlCol="0">
            <a:spAutoFit/>
          </a:bodyPr>
          <a:lstStyle/>
          <a:p>
            <a:r>
              <a:rPr lang="en-US" sz="2600" dirty="0"/>
              <a:t>This is the area above the worker.</a:t>
            </a:r>
          </a:p>
          <a:p>
            <a:endParaRPr lang="en-US" sz="2600" dirty="0"/>
          </a:p>
          <a:p>
            <a:r>
              <a:rPr lang="en-US" sz="2600" dirty="0"/>
              <a:t>If it was you in the tank, what would you want different?</a:t>
            </a:r>
          </a:p>
        </p:txBody>
      </p:sp>
      <p:pic>
        <p:nvPicPr>
          <p:cNvPr id="6" name="Picture 2" descr="C:\Users\WOSSA\Desktop\WOSSA\WOSSA Admin\Grants\SHIP CSE\Photos\SAM_1096.JPG" title="Photo - Tools dropped or kicked in from above, materials from the excavation, hard hat, attendant monitoring the area above the CSE entrance, barrier protection around the entrance, housekeeping in and around the worksit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2600" y="2266950"/>
            <a:ext cx="61214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
            <a:ext cx="7886700" cy="979714"/>
          </a:xfrm>
        </p:spPr>
        <p:txBody>
          <a:bodyPr/>
          <a:lstStyle/>
          <a:p>
            <a:pPr lvl="0" defTabSz="914400">
              <a:lnSpc>
                <a:spcPct val="100000"/>
              </a:lnSpc>
              <a:spcBef>
                <a:spcPts val="0"/>
              </a:spcBef>
              <a:defRPr/>
            </a:pPr>
            <a:r>
              <a:rPr lang="en-US" sz="3600" dirty="0">
                <a:solidFill>
                  <a:prstClr val="white"/>
                </a:solidFill>
                <a:latin typeface="Calibri" panose="020F0502020204030204"/>
                <a:ea typeface="+mn-ea"/>
                <a:cs typeface="+mn-cs"/>
              </a:rPr>
              <a:t>Struck-By </a:t>
            </a:r>
            <a:r>
              <a:rPr lang="en-US" sz="3600" dirty="0" smtClean="0">
                <a:solidFill>
                  <a:prstClr val="white"/>
                </a:solidFill>
                <a:latin typeface="Calibri" panose="020F0502020204030204"/>
                <a:ea typeface="+mn-ea"/>
                <a:cs typeface="+mn-cs"/>
              </a:rPr>
              <a:t>Hazards</a:t>
            </a:r>
            <a:endParaRPr lang="en-US" dirty="0"/>
          </a:p>
        </p:txBody>
      </p:sp>
    </p:spTree>
    <p:extLst>
      <p:ext uri="{BB962C8B-B14F-4D97-AF65-F5344CB8AC3E}">
        <p14:creationId xmlns:p14="http://schemas.microsoft.com/office/powerpoint/2010/main" val="41438421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C:\Users\WOSSA\Desktop\WOSSA\WOSSA Admin\Grants\SHIP CSE\Photos\SAM_1102.JPG" title="Photo - Hazards: Tools dropped or kicked in from above, materials form the excavation, hard hat, attendant monitoring are above the CSE entrance, barrier protection around the entran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8123" y="2625725"/>
            <a:ext cx="6015877"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09550" y="2514600"/>
            <a:ext cx="3124200" cy="3693319"/>
          </a:xfrm>
          <a:prstGeom prst="rect">
            <a:avLst/>
          </a:prstGeom>
          <a:noFill/>
        </p:spPr>
        <p:txBody>
          <a:bodyPr wrap="square" rtlCol="0">
            <a:spAutoFit/>
          </a:bodyPr>
          <a:lstStyle/>
          <a:p>
            <a:r>
              <a:rPr lang="en-US" sz="2600" dirty="0"/>
              <a:t>Identify the hazards for the worker in </a:t>
            </a:r>
            <a:endParaRPr lang="en-US" sz="2600" dirty="0" smtClean="0"/>
          </a:p>
          <a:p>
            <a:r>
              <a:rPr lang="en-US" sz="2600" dirty="0" smtClean="0"/>
              <a:t>this </a:t>
            </a:r>
            <a:r>
              <a:rPr lang="en-US" sz="2600" dirty="0"/>
              <a:t>picture.</a:t>
            </a:r>
          </a:p>
          <a:p>
            <a:endParaRPr lang="en-US" sz="2600" dirty="0"/>
          </a:p>
          <a:p>
            <a:r>
              <a:rPr lang="en-US" sz="2600" dirty="0"/>
              <a:t>Name ONE </a:t>
            </a:r>
            <a:r>
              <a:rPr lang="en-US" sz="2600" dirty="0" smtClean="0"/>
              <a:t>thing</a:t>
            </a:r>
          </a:p>
          <a:p>
            <a:r>
              <a:rPr lang="en-US" sz="2600" dirty="0" smtClean="0"/>
              <a:t>that </a:t>
            </a:r>
            <a:r>
              <a:rPr lang="en-US" sz="2600" dirty="0"/>
              <a:t>would help protect him.</a:t>
            </a:r>
          </a:p>
          <a:p>
            <a:endParaRPr lang="en-US" sz="2600" dirty="0"/>
          </a:p>
          <a:p>
            <a:r>
              <a:rPr lang="en-US" sz="2600" dirty="0"/>
              <a:t> </a:t>
            </a:r>
          </a:p>
        </p:txBody>
      </p:sp>
      <p:sp>
        <p:nvSpPr>
          <p:cNvPr id="3" name="Title 2"/>
          <p:cNvSpPr>
            <a:spLocks noGrp="1"/>
          </p:cNvSpPr>
          <p:nvPr>
            <p:ph type="title"/>
          </p:nvPr>
        </p:nvSpPr>
        <p:spPr>
          <a:xfrm>
            <a:off x="0" y="1"/>
            <a:ext cx="7886700" cy="979714"/>
          </a:xfrm>
        </p:spPr>
        <p:txBody>
          <a:bodyPr/>
          <a:lstStyle/>
          <a:p>
            <a:pPr lvl="0" defTabSz="914400">
              <a:lnSpc>
                <a:spcPct val="100000"/>
              </a:lnSpc>
              <a:spcBef>
                <a:spcPts val="0"/>
              </a:spcBef>
              <a:defRPr/>
            </a:pPr>
            <a:r>
              <a:rPr lang="en-US" sz="3600" dirty="0" smtClean="0">
                <a:solidFill>
                  <a:prstClr val="white"/>
                </a:solidFill>
                <a:latin typeface="Calibri" panose="020F0502020204030204"/>
                <a:ea typeface="+mn-ea"/>
                <a:cs typeface="+mn-cs"/>
              </a:rPr>
              <a:t> Struck-By Hazards </a:t>
            </a:r>
            <a:endParaRPr lang="en-US" dirty="0"/>
          </a:p>
        </p:txBody>
      </p:sp>
    </p:spTree>
    <p:extLst>
      <p:ext uri="{BB962C8B-B14F-4D97-AF65-F5344CB8AC3E}">
        <p14:creationId xmlns:p14="http://schemas.microsoft.com/office/powerpoint/2010/main" val="19003014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449611"/>
            <a:ext cx="3022600" cy="2492990"/>
          </a:xfrm>
          <a:prstGeom prst="rect">
            <a:avLst/>
          </a:prstGeom>
          <a:noFill/>
        </p:spPr>
        <p:txBody>
          <a:bodyPr wrap="square" rtlCol="0">
            <a:spAutoFit/>
          </a:bodyPr>
          <a:lstStyle/>
          <a:p>
            <a:r>
              <a:rPr lang="en-US" sz="2600" dirty="0"/>
              <a:t>What is the root cause of the </a:t>
            </a:r>
            <a:endParaRPr lang="en-US" sz="2600" dirty="0" smtClean="0"/>
          </a:p>
          <a:p>
            <a:r>
              <a:rPr lang="en-US" sz="2600" dirty="0" smtClean="0"/>
              <a:t>“</a:t>
            </a:r>
            <a:r>
              <a:rPr lang="en-US" sz="2600" dirty="0"/>
              <a:t>Struck By</a:t>
            </a:r>
            <a:r>
              <a:rPr lang="en-US" sz="2600" dirty="0" smtClean="0"/>
              <a:t>”</a:t>
            </a:r>
          </a:p>
          <a:p>
            <a:r>
              <a:rPr lang="en-US" sz="2600" dirty="0" smtClean="0"/>
              <a:t> </a:t>
            </a:r>
            <a:r>
              <a:rPr lang="en-US" sz="2600" dirty="0"/>
              <a:t>accident that is about to happen?</a:t>
            </a:r>
          </a:p>
          <a:p>
            <a:endParaRPr lang="en-US" sz="2600" dirty="0"/>
          </a:p>
        </p:txBody>
      </p:sp>
      <p:pic>
        <p:nvPicPr>
          <p:cNvPr id="7" name="Picture 1" title="Photo - Situational awareness (not double checking to ensure that valves are closed, and dog-ears locked in position)"/>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78100" y="2236204"/>
            <a:ext cx="6565900" cy="462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045075"/>
            <a:ext cx="2813050" cy="892552"/>
          </a:xfrm>
          <a:prstGeom prst="rect">
            <a:avLst/>
          </a:prstGeom>
          <a:noFill/>
        </p:spPr>
        <p:txBody>
          <a:bodyPr wrap="square" rtlCol="0">
            <a:spAutoFit/>
          </a:bodyPr>
          <a:lstStyle/>
          <a:p>
            <a:r>
              <a:rPr lang="en-US" sz="2600" dirty="0"/>
              <a:t>Line of Fire</a:t>
            </a:r>
          </a:p>
          <a:p>
            <a:endParaRPr lang="en-US" sz="2600" dirty="0"/>
          </a:p>
        </p:txBody>
      </p:sp>
      <p:sp>
        <p:nvSpPr>
          <p:cNvPr id="3" name="Title 2"/>
          <p:cNvSpPr>
            <a:spLocks noGrp="1"/>
          </p:cNvSpPr>
          <p:nvPr>
            <p:ph type="title"/>
          </p:nvPr>
        </p:nvSpPr>
        <p:spPr>
          <a:xfrm>
            <a:off x="0" y="0"/>
            <a:ext cx="7886700" cy="1325563"/>
          </a:xfrm>
        </p:spPr>
        <p:txBody>
          <a:bodyPr/>
          <a:lstStyle/>
          <a:p>
            <a:pPr lvl="0" defTabSz="914400">
              <a:lnSpc>
                <a:spcPct val="100000"/>
              </a:lnSpc>
              <a:spcBef>
                <a:spcPts val="0"/>
              </a:spcBef>
              <a:defRPr/>
            </a:pPr>
            <a:r>
              <a:rPr lang="en-US" sz="3600" dirty="0" smtClean="0">
                <a:solidFill>
                  <a:prstClr val="white"/>
                </a:solidFill>
                <a:latin typeface="Calibri" panose="020F0502020204030204"/>
                <a:ea typeface="+mn-ea"/>
                <a:cs typeface="+mn-cs"/>
              </a:rPr>
              <a:t> Struck-By </a:t>
            </a:r>
            <a:r>
              <a:rPr lang="en-US" sz="3600" dirty="0">
                <a:solidFill>
                  <a:prstClr val="white"/>
                </a:solidFill>
                <a:latin typeface="Calibri" panose="020F0502020204030204"/>
                <a:ea typeface="+mn-ea"/>
                <a:cs typeface="+mn-cs"/>
              </a:rPr>
              <a:t>Hazards</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3846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title="Photo - The worker had a suction line going into a digester that started leaking due to friction on the side of the access and hose surging. When he shut off the pump and disconnected the hose to replace it, he didn’t ensure that the hose had “de-energized” the residual pressure in the hose resulting in the bath.  "/>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58288"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8352064" y="17462"/>
            <a:ext cx="791936" cy="483959"/>
          </a:xfrm>
        </p:spPr>
        <p:txBody>
          <a:bodyPr>
            <a:normAutofit/>
          </a:bodyPr>
          <a:lstStyle/>
          <a:p>
            <a:r>
              <a:rPr lang="en-US" sz="800" dirty="0" smtClean="0"/>
              <a:t>Image</a:t>
            </a:r>
            <a:endParaRPr lang="en-US" sz="800" dirty="0"/>
          </a:p>
        </p:txBody>
      </p:sp>
    </p:spTree>
    <p:extLst>
      <p:ext uri="{BB962C8B-B14F-4D97-AF65-F5344CB8AC3E}">
        <p14:creationId xmlns:p14="http://schemas.microsoft.com/office/powerpoint/2010/main" val="1356815812"/>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4269922" cy="1325563"/>
          </a:xfrm>
        </p:spPr>
        <p:txBody>
          <a:bodyPr/>
          <a:lstStyle/>
          <a:p>
            <a:pPr lvl="0" defTabSz="914400">
              <a:lnSpc>
                <a:spcPct val="100000"/>
              </a:lnSpc>
              <a:spcBef>
                <a:spcPts val="0"/>
              </a:spcBef>
              <a:defRPr/>
            </a:pPr>
            <a:r>
              <a:rPr lang="en-US" sz="3600" dirty="0" smtClean="0">
                <a:solidFill>
                  <a:prstClr val="white"/>
                </a:solidFill>
                <a:latin typeface="Calibri" panose="020F0502020204030204"/>
                <a:ea typeface="+mn-ea"/>
                <a:cs typeface="+mn-cs"/>
              </a:rPr>
              <a:t> Struck-By Hazards </a:t>
            </a:r>
            <a:r>
              <a:rPr lang="en-US" sz="3600" dirty="0">
                <a:solidFill>
                  <a:prstClr val="white"/>
                </a:solidFill>
                <a:latin typeface="Calibri" panose="020F0502020204030204"/>
                <a:ea typeface="+mn-ea"/>
                <a:cs typeface="+mn-cs"/>
              </a:rPr>
              <a:t/>
            </a:r>
            <a:br>
              <a:rPr lang="en-US" sz="3600" dirty="0">
                <a:solidFill>
                  <a:prstClr val="white"/>
                </a:solidFill>
                <a:latin typeface="Calibri" panose="020F0502020204030204"/>
                <a:ea typeface="+mn-ea"/>
                <a:cs typeface="+mn-cs"/>
              </a:rPr>
            </a:br>
            <a:endParaRPr lang="en-US" dirty="0"/>
          </a:p>
        </p:txBody>
      </p:sp>
      <p:pic>
        <p:nvPicPr>
          <p:cNvPr id="7" name="Picture 3" title="Photo - High pressure water hoses can cut off body parts when control is lost.A subsequent struck by incident by this company that ended up with a live hose strike and injection of water into the workers chest cavity was caused by a disconnect in communication by the maintenance department that had cut off several feet of hose and didn’t understand the field practice of using electrical tape to indicate the 8’ mark. The repaired hose, with tape now at 5-6’ was pulled out by the employee as normal, but with the shortened length, the hose came out prematurely striking the worker under the armpit in the chest area. "/>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0" y="1730375"/>
            <a:ext cx="6837363"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4" descr="jetter 1.jpg" title="Photo - Jette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6798" y="4457699"/>
            <a:ext cx="4267201" cy="240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991350" y="1885950"/>
            <a:ext cx="2152649" cy="1292662"/>
          </a:xfrm>
          <a:prstGeom prst="rect">
            <a:avLst/>
          </a:prstGeom>
          <a:noFill/>
        </p:spPr>
        <p:txBody>
          <a:bodyPr wrap="square" rtlCol="0">
            <a:spAutoFit/>
          </a:bodyPr>
          <a:lstStyle/>
          <a:p>
            <a:r>
              <a:rPr lang="en-US" sz="2600" dirty="0"/>
              <a:t>How does this turn into an accident?</a:t>
            </a:r>
          </a:p>
        </p:txBody>
      </p:sp>
    </p:spTree>
    <p:extLst>
      <p:ext uri="{BB962C8B-B14F-4D97-AF65-F5344CB8AC3E}">
        <p14:creationId xmlns:p14="http://schemas.microsoft.com/office/powerpoint/2010/main" val="291077534"/>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title="Photo - Installer on this project might have done better to contact the design engineer and ask for a trench re-locate. This may or may not present an immediate struck by hazard, but if conditions were just a little different, what could happen: Previous weather had 3-4 days of rain, soil type is in play, and add a 15 mph wind…Another consideration is, if  the potential exposure to the public in the future under different weather conditions…soaking persistent rain and wind. "/>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31165" y="2377440"/>
            <a:ext cx="6054109" cy="448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Grp="1" noChangeArrowheads="1"/>
          </p:cNvSpPr>
          <p:nvPr>
            <p:ph type="title"/>
          </p:nvPr>
        </p:nvSpPr>
        <p:spPr>
          <a:xfrm>
            <a:off x="0" y="247136"/>
            <a:ext cx="5187142" cy="789565"/>
          </a:xfrm>
        </p:spPr>
        <p:txBody>
          <a:bodyPr rtlCol="0">
            <a:normAutofit fontScale="90000"/>
          </a:bodyPr>
          <a:lstStyle/>
          <a:p>
            <a:pPr eaLnBrk="1" fontAlgn="auto" hangingPunct="1">
              <a:spcAft>
                <a:spcPts val="0"/>
              </a:spcAft>
              <a:defRPr/>
            </a:pPr>
            <a:r>
              <a:rPr lang="en-US" sz="3600" dirty="0" smtClean="0">
                <a:solidFill>
                  <a:schemeClr val="bg1"/>
                </a:solidFill>
                <a:latin typeface="+mn-lt"/>
              </a:rPr>
              <a:t> Struck-By Hazards  </a:t>
            </a:r>
            <a:br>
              <a:rPr lang="en-US" sz="3600" dirty="0" smtClean="0">
                <a:solidFill>
                  <a:schemeClr val="bg1"/>
                </a:solidFill>
                <a:latin typeface="+mn-lt"/>
              </a:rPr>
            </a:br>
            <a:endParaRPr lang="en-US" sz="3600" dirty="0">
              <a:solidFill>
                <a:schemeClr val="bg1"/>
              </a:solidFill>
              <a:latin typeface="+mn-lt"/>
            </a:endParaRPr>
          </a:p>
        </p:txBody>
      </p:sp>
      <p:sp>
        <p:nvSpPr>
          <p:cNvPr id="4" name="TextBox 3"/>
          <p:cNvSpPr txBox="1"/>
          <p:nvPr/>
        </p:nvSpPr>
        <p:spPr>
          <a:xfrm>
            <a:off x="209549" y="2152650"/>
            <a:ext cx="2921615" cy="892552"/>
          </a:xfrm>
          <a:prstGeom prst="rect">
            <a:avLst/>
          </a:prstGeom>
          <a:noFill/>
        </p:spPr>
        <p:txBody>
          <a:bodyPr wrap="square" rtlCol="0">
            <a:spAutoFit/>
          </a:bodyPr>
          <a:lstStyle/>
          <a:p>
            <a:r>
              <a:rPr lang="en-US" sz="2600" dirty="0"/>
              <a:t>What could possibly go wrong?</a:t>
            </a:r>
            <a:endParaRPr lang="en-US" dirty="0"/>
          </a:p>
        </p:txBody>
      </p:sp>
    </p:spTree>
    <p:extLst>
      <p:ext uri="{BB962C8B-B14F-4D97-AF65-F5344CB8AC3E}">
        <p14:creationId xmlns:p14="http://schemas.microsoft.com/office/powerpoint/2010/main" val="11281400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title="Photo - Level ground, decent weather, communication with operator in left hand of picture, no overhead exposures, but, operator in the excavator behind the stick man, cannot see him if he is also digging (see loaded bucket)."/>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38215" y="2593571"/>
            <a:ext cx="6105785" cy="426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7"/>
          <p:cNvSpPr>
            <a:spLocks noGrp="1" noChangeArrowheads="1"/>
          </p:cNvSpPr>
          <p:nvPr>
            <p:ph type="title"/>
          </p:nvPr>
        </p:nvSpPr>
        <p:spPr>
          <a:xfrm>
            <a:off x="0" y="0"/>
            <a:ext cx="4212475" cy="684415"/>
          </a:xfrm>
        </p:spPr>
        <p:txBody>
          <a:bodyPr rtlCol="0">
            <a:normAutofit/>
          </a:bodyPr>
          <a:lstStyle/>
          <a:p>
            <a:pPr eaLnBrk="1" fontAlgn="auto" hangingPunct="1">
              <a:spcAft>
                <a:spcPts val="0"/>
              </a:spcAft>
              <a:defRPr/>
            </a:pPr>
            <a:r>
              <a:rPr lang="en-US" sz="3600" dirty="0">
                <a:solidFill>
                  <a:schemeClr val="bg1"/>
                </a:solidFill>
                <a:latin typeface="+mn-lt"/>
              </a:rPr>
              <a:t>Struck-By </a:t>
            </a:r>
            <a:r>
              <a:rPr lang="en-US" sz="3600" dirty="0" smtClean="0">
                <a:solidFill>
                  <a:schemeClr val="bg1"/>
                </a:solidFill>
                <a:latin typeface="+mn-lt"/>
              </a:rPr>
              <a:t>Hazards  </a:t>
            </a:r>
            <a:endParaRPr lang="en-US" sz="3600" dirty="0">
              <a:solidFill>
                <a:schemeClr val="bg1"/>
              </a:solidFill>
              <a:latin typeface="+mn-lt"/>
            </a:endParaRPr>
          </a:p>
        </p:txBody>
      </p:sp>
      <p:sp>
        <p:nvSpPr>
          <p:cNvPr id="4" name="TextBox 3"/>
          <p:cNvSpPr txBox="1"/>
          <p:nvPr/>
        </p:nvSpPr>
        <p:spPr>
          <a:xfrm>
            <a:off x="209550" y="2003021"/>
            <a:ext cx="3032414" cy="5170646"/>
          </a:xfrm>
          <a:prstGeom prst="rect">
            <a:avLst/>
          </a:prstGeom>
          <a:noFill/>
        </p:spPr>
        <p:txBody>
          <a:bodyPr wrap="square" rtlCol="0">
            <a:spAutoFit/>
          </a:bodyPr>
          <a:lstStyle/>
          <a:p>
            <a:r>
              <a:rPr lang="en-US" sz="2600" dirty="0"/>
              <a:t>What are the exposures here?</a:t>
            </a:r>
          </a:p>
          <a:p>
            <a:endParaRPr lang="en-US" sz="2600" dirty="0"/>
          </a:p>
          <a:p>
            <a:r>
              <a:rPr lang="en-US" sz="2600" dirty="0"/>
              <a:t>Not a deep enough excavation to worry about.</a:t>
            </a:r>
          </a:p>
          <a:p>
            <a:endParaRPr lang="en-US" sz="2600" dirty="0"/>
          </a:p>
          <a:p>
            <a:r>
              <a:rPr lang="en-US" sz="2600" dirty="0"/>
              <a:t>Line of fire??</a:t>
            </a:r>
          </a:p>
          <a:p>
            <a:endParaRPr lang="en-US" sz="2600" dirty="0"/>
          </a:p>
          <a:p>
            <a:r>
              <a:rPr lang="en-US" sz="2600" dirty="0"/>
              <a:t>Extra care with multiple pieces of equipment</a:t>
            </a:r>
          </a:p>
          <a:p>
            <a:endParaRPr lang="en-US" dirty="0"/>
          </a:p>
        </p:txBody>
      </p:sp>
    </p:spTree>
    <p:extLst>
      <p:ext uri="{BB962C8B-B14F-4D97-AF65-F5344CB8AC3E}">
        <p14:creationId xmlns:p14="http://schemas.microsoft.com/office/powerpoint/2010/main" val="199604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title="Photo - Hazard - Delivery truck very close to excavation – what is done different under different soils conditions, saturating rain, etc."/>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04698" y="2194560"/>
            <a:ext cx="6239302" cy="466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Grp="1" noChangeArrowheads="1"/>
          </p:cNvSpPr>
          <p:nvPr>
            <p:ph type="title"/>
          </p:nvPr>
        </p:nvSpPr>
        <p:spPr>
          <a:xfrm>
            <a:off x="0" y="222422"/>
            <a:ext cx="4927600" cy="650730"/>
          </a:xfrm>
        </p:spPr>
        <p:txBody>
          <a:bodyPr rtlCol="0">
            <a:normAutofit fontScale="90000"/>
          </a:bodyPr>
          <a:lstStyle/>
          <a:p>
            <a:pPr eaLnBrk="1" fontAlgn="auto" hangingPunct="1">
              <a:spcAft>
                <a:spcPts val="0"/>
              </a:spcAft>
              <a:defRPr/>
            </a:pPr>
            <a:r>
              <a:rPr lang="en-US" sz="3600" dirty="0">
                <a:solidFill>
                  <a:schemeClr val="bg1"/>
                </a:solidFill>
                <a:latin typeface="+mn-lt"/>
              </a:rPr>
              <a:t>Struck-By </a:t>
            </a:r>
            <a:r>
              <a:rPr lang="en-US" sz="3600" dirty="0" smtClean="0">
                <a:solidFill>
                  <a:schemeClr val="bg1"/>
                </a:solidFill>
                <a:latin typeface="+mn-lt"/>
              </a:rPr>
              <a:t>Hazards</a:t>
            </a:r>
            <a:br>
              <a:rPr lang="en-US" sz="3600" dirty="0" smtClean="0">
                <a:solidFill>
                  <a:schemeClr val="bg1"/>
                </a:solidFill>
                <a:latin typeface="+mn-lt"/>
              </a:rPr>
            </a:br>
            <a:r>
              <a:rPr lang="en-US" sz="3600" dirty="0">
                <a:solidFill>
                  <a:schemeClr val="bg1"/>
                </a:solidFill>
                <a:latin typeface="+mn-lt"/>
              </a:rPr>
              <a:t> </a:t>
            </a:r>
          </a:p>
        </p:txBody>
      </p:sp>
      <p:sp>
        <p:nvSpPr>
          <p:cNvPr id="4" name="TextBox 3"/>
          <p:cNvSpPr txBox="1"/>
          <p:nvPr/>
        </p:nvSpPr>
        <p:spPr>
          <a:xfrm>
            <a:off x="209550" y="2152650"/>
            <a:ext cx="2724150" cy="4770537"/>
          </a:xfrm>
          <a:prstGeom prst="rect">
            <a:avLst/>
          </a:prstGeom>
          <a:noFill/>
        </p:spPr>
        <p:txBody>
          <a:bodyPr wrap="square" rtlCol="0">
            <a:spAutoFit/>
          </a:bodyPr>
          <a:lstStyle/>
          <a:p>
            <a:r>
              <a:rPr lang="en-US" sz="2600" dirty="0"/>
              <a:t>What’s right about this tank drop?</a:t>
            </a:r>
          </a:p>
          <a:p>
            <a:endParaRPr lang="en-US" sz="2600" dirty="0"/>
          </a:p>
          <a:p>
            <a:endParaRPr lang="en-US" sz="2600" dirty="0"/>
          </a:p>
          <a:p>
            <a:r>
              <a:rPr lang="en-US" sz="2600" dirty="0"/>
              <a:t>No one is in the line of fire</a:t>
            </a:r>
          </a:p>
          <a:p>
            <a:endParaRPr lang="en-US" sz="2600" dirty="0"/>
          </a:p>
          <a:p>
            <a:r>
              <a:rPr lang="en-US" sz="2600" dirty="0"/>
              <a:t>No one is the hole</a:t>
            </a:r>
          </a:p>
          <a:p>
            <a:endParaRPr lang="en-US" sz="2600" dirty="0"/>
          </a:p>
          <a:p>
            <a:endParaRPr lang="en-US" sz="2600" dirty="0"/>
          </a:p>
          <a:p>
            <a:endParaRPr lang="en-US" sz="2600" dirty="0"/>
          </a:p>
          <a:p>
            <a:endParaRPr lang="en-US" dirty="0"/>
          </a:p>
        </p:txBody>
      </p:sp>
    </p:spTree>
    <p:extLst>
      <p:ext uri="{BB962C8B-B14F-4D97-AF65-F5344CB8AC3E}">
        <p14:creationId xmlns:p14="http://schemas.microsoft.com/office/powerpoint/2010/main" val="33782256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0" y="0"/>
            <a:ext cx="6820593" cy="617220"/>
          </a:xfrm>
        </p:spPr>
        <p:txBody>
          <a:bodyPr rtlCol="0">
            <a:noAutofit/>
          </a:bodyPr>
          <a:lstStyle/>
          <a:p>
            <a:pPr>
              <a:defRPr/>
            </a:pPr>
            <a:r>
              <a:rPr lang="en-US" sz="3600" dirty="0">
                <a:solidFill>
                  <a:schemeClr val="bg1"/>
                </a:solidFill>
                <a:latin typeface="+mn-lt"/>
              </a:rPr>
              <a:t>Struck By Hazards</a:t>
            </a:r>
            <a:endParaRPr lang="en-US" sz="3600" dirty="0">
              <a:solidFill>
                <a:schemeClr val="bg1"/>
              </a:solidFill>
              <a:effectLst>
                <a:outerShdw blurRad="38100" dist="38100" dir="2700000" algn="tl">
                  <a:srgbClr val="C0C0C0"/>
                </a:outerShdw>
              </a:effectLst>
              <a:latin typeface="+mn-lt"/>
            </a:endParaRPr>
          </a:p>
        </p:txBody>
      </p:sp>
      <p:sp>
        <p:nvSpPr>
          <p:cNvPr id="3" name="TextBox 2"/>
          <p:cNvSpPr txBox="1"/>
          <p:nvPr/>
        </p:nvSpPr>
        <p:spPr>
          <a:xfrm>
            <a:off x="123094" y="1735014"/>
            <a:ext cx="8897814" cy="4832092"/>
          </a:xfrm>
          <a:prstGeom prst="rect">
            <a:avLst/>
          </a:prstGeom>
          <a:noFill/>
        </p:spPr>
        <p:txBody>
          <a:bodyPr wrap="square" rtlCol="0">
            <a:spAutoFit/>
          </a:bodyPr>
          <a:lstStyle/>
          <a:p>
            <a:endParaRPr lang="en-US" sz="2800" dirty="0"/>
          </a:p>
          <a:p>
            <a:r>
              <a:rPr lang="en-US" sz="2800" b="1" dirty="0"/>
              <a:t>10/23/2014 				</a:t>
            </a:r>
            <a:r>
              <a:rPr lang="en-US" sz="2800" dirty="0"/>
              <a:t>Age: 18 Fatal? No</a:t>
            </a:r>
          </a:p>
          <a:p>
            <a:endParaRPr lang="en-US" sz="2800" dirty="0"/>
          </a:p>
          <a:p>
            <a:r>
              <a:rPr lang="en-US" sz="2800" dirty="0"/>
              <a:t>Struck by: While the victim was exiting an excavation during the setting of a concrete manhole, the concrete manhole being lifted up out of the excavation, came loose and struck the victim, causing serious injury</a:t>
            </a:r>
            <a:r>
              <a:rPr lang="en-US" sz="2800" dirty="0" smtClean="0"/>
              <a:t>.</a:t>
            </a:r>
          </a:p>
          <a:p>
            <a:endParaRPr lang="en-US" sz="2800" dirty="0"/>
          </a:p>
          <a:p>
            <a:endParaRPr lang="en-US" sz="2800" dirty="0" smtClean="0"/>
          </a:p>
          <a:p>
            <a:endParaRPr lang="en-US" sz="2800" dirty="0"/>
          </a:p>
          <a:p>
            <a:r>
              <a:rPr lang="en-US" sz="2800" dirty="0"/>
              <a:t>		</a:t>
            </a:r>
            <a:r>
              <a:rPr lang="en-US" sz="2800" dirty="0" smtClean="0"/>
              <a:t>	Continue </a:t>
            </a:r>
            <a:r>
              <a:rPr lang="en-US" sz="2800" dirty="0"/>
              <a:t>to Part 2</a:t>
            </a:r>
          </a:p>
        </p:txBody>
      </p:sp>
    </p:spTree>
    <p:extLst>
      <p:ext uri="{BB962C8B-B14F-4D97-AF65-F5344CB8AC3E}">
        <p14:creationId xmlns:p14="http://schemas.microsoft.com/office/powerpoint/2010/main" val="665697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13711</Words>
  <Application>Microsoft Office PowerPoint</Application>
  <PresentationFormat>On-screen Show (4:3)</PresentationFormat>
  <Paragraphs>1426</Paragraphs>
  <Slides>98</Slides>
  <Notes>98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98</vt:i4>
      </vt:variant>
    </vt:vector>
  </HeadingPairs>
  <TitlesOfParts>
    <vt:vector size="105" baseType="lpstr">
      <vt:lpstr>Arial</vt:lpstr>
      <vt:lpstr>Calibri</vt:lpstr>
      <vt:lpstr>Calibri Light</vt:lpstr>
      <vt:lpstr>Times New Roman</vt:lpstr>
      <vt:lpstr>Verdana</vt:lpstr>
      <vt:lpstr>Wingdings</vt:lpstr>
      <vt:lpstr>Office Theme</vt:lpstr>
      <vt:lpstr>Thinking Outside of the Box</vt:lpstr>
      <vt:lpstr>“Safety in the Workplace” </vt:lpstr>
      <vt:lpstr>OSHA Susan Harwood Grant</vt:lpstr>
      <vt:lpstr>Credits ─ Sources of Information</vt:lpstr>
      <vt:lpstr>Disclaimer</vt:lpstr>
      <vt:lpstr>Pre Course Quiz #1</vt:lpstr>
      <vt:lpstr>Learning Objectives</vt:lpstr>
      <vt:lpstr> Learning Objectives</vt:lpstr>
      <vt:lpstr>Employer Responsibilities - Summary </vt:lpstr>
      <vt:lpstr>Employer Responsibilities – Summary  </vt:lpstr>
      <vt:lpstr>Employer Responsibilities – Summary   </vt:lpstr>
      <vt:lpstr>Employer Responsibilities – Summary  </vt:lpstr>
      <vt:lpstr>If you are a worker, you have the right to:</vt:lpstr>
      <vt:lpstr>Worker Responsibilities and Rights  </vt:lpstr>
      <vt:lpstr>Worker Responsibilities and Rights   </vt:lpstr>
      <vt:lpstr>What You Are Responsible For…</vt:lpstr>
      <vt:lpstr>What You Are Responsible For… </vt:lpstr>
      <vt:lpstr>Keep these factors in mind to help prevent injuries from falls: </vt:lpstr>
      <vt:lpstr>Why are the Focus Four Hazards Important?</vt:lpstr>
      <vt:lpstr>Focus Four Fatalities are 79% of All Fatalities</vt:lpstr>
      <vt:lpstr>Fatalities</vt:lpstr>
      <vt:lpstr>Our Industry does a Great Job at Firefighting</vt:lpstr>
      <vt:lpstr>Employer Management Tools</vt:lpstr>
      <vt:lpstr>Fixing Problems instead of Fixing Blame</vt:lpstr>
      <vt:lpstr>Root Cause Analysis and Methodology</vt:lpstr>
      <vt:lpstr>Root Cause Analysis….Another Tool in the Box</vt:lpstr>
      <vt:lpstr>Root Cause Analysis is NOT….</vt:lpstr>
      <vt:lpstr>Examples: </vt:lpstr>
      <vt:lpstr>Organizing the Information </vt:lpstr>
      <vt:lpstr>What Do You Measure and Why?</vt:lpstr>
      <vt:lpstr>What Is the Difference? </vt:lpstr>
      <vt:lpstr>Common Cause of Accidents by Workers </vt:lpstr>
      <vt:lpstr>Root Cause Accidents by Employers</vt:lpstr>
      <vt:lpstr>Reducing Accidents = Finding Root Causes </vt:lpstr>
      <vt:lpstr>Root Cause Analysis - Activity</vt:lpstr>
      <vt:lpstr>Activity – Root Cause Analysis of Tank Repair</vt:lpstr>
      <vt:lpstr>Fatalities &amp; Citations </vt:lpstr>
      <vt:lpstr>Top 10 Focus Four Citations</vt:lpstr>
      <vt:lpstr>Falls </vt:lpstr>
      <vt:lpstr>Most Common Fall Hazards </vt:lpstr>
      <vt:lpstr>Primary Causes of Fall-Related Fatalities</vt:lpstr>
      <vt:lpstr>Top Fall Protection Citations </vt:lpstr>
      <vt:lpstr> Fall hazards are present at most worksites.   “A fall hazard is anything at your worksite that could cause you to lose your balance or lose bodily support and result in a fall.”  Any walking or working surface can be a potential fall hazard.</vt:lpstr>
      <vt:lpstr>Fall Accidents</vt:lpstr>
      <vt:lpstr>Activity – Root Cause Analysis of a Fall</vt:lpstr>
      <vt:lpstr>Fall Hazards – Basic Service</vt:lpstr>
      <vt:lpstr> Fall Hazards – Basic Service</vt:lpstr>
      <vt:lpstr> Fall Hazards – Basic Service </vt:lpstr>
      <vt:lpstr> Fall Hazards – Basic Service  </vt:lpstr>
      <vt:lpstr>Fall Hazards System Inspection</vt:lpstr>
      <vt:lpstr>Fall Hazards – Operations and Maintenance</vt:lpstr>
      <vt:lpstr> Fall Hazards – Operations and Maintenance</vt:lpstr>
      <vt:lpstr>Fall Hazards - Equipment</vt:lpstr>
      <vt:lpstr>Fall Hazards - Equipment </vt:lpstr>
      <vt:lpstr> Fall Hazards - Equipment</vt:lpstr>
      <vt:lpstr>Fall Hazards - Excavations</vt:lpstr>
      <vt:lpstr> Fall Hazards - Excavations</vt:lpstr>
      <vt:lpstr>Soil Logs may present special hazards.  Often they are left open for days or weeks  They are inspected at different intervals by the designer and then the regulator </vt:lpstr>
      <vt:lpstr>Fall Hazards - Installations</vt:lpstr>
      <vt:lpstr>Fall Hazards - Terrain</vt:lpstr>
      <vt:lpstr> Fall Hazards - Terrain</vt:lpstr>
      <vt:lpstr>Fall Hazards – Repairs</vt:lpstr>
      <vt:lpstr> Fall Hazards – Repairs</vt:lpstr>
      <vt:lpstr>Fall Hazards – Other</vt:lpstr>
      <vt:lpstr>Fall Hazards – Confined Space Entry</vt:lpstr>
      <vt:lpstr> Fall Hazards – Confined Space Entry</vt:lpstr>
      <vt:lpstr>Falls – Other…</vt:lpstr>
      <vt:lpstr>Employer Responsibilities </vt:lpstr>
      <vt:lpstr> Employer Responsibilities </vt:lpstr>
      <vt:lpstr>Worker Responsibilities </vt:lpstr>
      <vt:lpstr>Activity</vt:lpstr>
      <vt:lpstr>Struck-by</vt:lpstr>
      <vt:lpstr>Primary Causes of Struck-by Fatalities</vt:lpstr>
      <vt:lpstr>Top Struck-By Citations</vt:lpstr>
      <vt:lpstr>Struck-By Hazards – Definition</vt:lpstr>
      <vt:lpstr>Struck By Accident</vt:lpstr>
      <vt:lpstr>Struck-By Hazards – Root Cause Analysis </vt:lpstr>
      <vt:lpstr>Struck-By Hazards- Hand Tools </vt:lpstr>
      <vt:lpstr>Struck-By Hazards – Abrasive Wheel Machinery</vt:lpstr>
      <vt:lpstr> Struck-By Hazards – Abrasive Wheel Machinery</vt:lpstr>
      <vt:lpstr> Struck-By Hazards – Abrasive Wheel Machinery </vt:lpstr>
      <vt:lpstr>Struck-By Hazards </vt:lpstr>
      <vt:lpstr>Struck-By Hazards – Shop Tools</vt:lpstr>
      <vt:lpstr> Struck-By Hazards – Shop Tools</vt:lpstr>
      <vt:lpstr>Struck-By Hazards- Brush Clearing for Soil Logs </vt:lpstr>
      <vt:lpstr>Struck By Accidents – Root Cause Analysis</vt:lpstr>
      <vt:lpstr>Struck-By Accidents– Root Cause Analysis </vt:lpstr>
      <vt:lpstr>Struck-By Hazards – Confined Space Entry </vt:lpstr>
      <vt:lpstr>Struck-By Hazards </vt:lpstr>
      <vt:lpstr>Struck-By Hazards</vt:lpstr>
      <vt:lpstr> Struck-By Hazards </vt:lpstr>
      <vt:lpstr> Struck-By Hazards </vt:lpstr>
      <vt:lpstr>Image</vt:lpstr>
      <vt:lpstr> Struck-By Hazards  </vt:lpstr>
      <vt:lpstr> Struck-By Hazards   </vt:lpstr>
      <vt:lpstr>Struck-By Hazards  </vt:lpstr>
      <vt:lpstr>Struck-By Hazards  </vt:lpstr>
      <vt:lpstr>Struck By Hazards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2018-06-26T14:15:01Z</dcterms:created>
  <dcterms:modified xsi:type="dcterms:W3CDTF">2018-06-27T18:20:52Z</dcterms:modified>
</cp:coreProperties>
</file>