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0"/>
  </p:notesMasterIdLst>
  <p:sldIdLst>
    <p:sldId id="345" r:id="rId2"/>
    <p:sldId id="347" r:id="rId3"/>
    <p:sldId id="348" r:id="rId4"/>
    <p:sldId id="349" r:id="rId5"/>
    <p:sldId id="350" r:id="rId6"/>
    <p:sldId id="351" r:id="rId7"/>
    <p:sldId id="357" r:id="rId8"/>
    <p:sldId id="353" r:id="rId9"/>
    <p:sldId id="354" r:id="rId10"/>
    <p:sldId id="355"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4" r:id="rId98"/>
    <p:sldId id="346"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815"/>
    <a:srgbClr val="996633"/>
    <a:srgbClr val="66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79244" autoAdjust="0"/>
  </p:normalViewPr>
  <p:slideViewPr>
    <p:cSldViewPr snapToGrid="0">
      <p:cViewPr varScale="1">
        <p:scale>
          <a:sx n="85" d="100"/>
          <a:sy n="85" d="100"/>
        </p:scale>
        <p:origin x="3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ED497-7260-4EC5-8E5A-8F487E949E50}" type="datetimeFigureOut">
              <a:rPr lang="en-US" smtClean="0"/>
              <a:t>11/7/2018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41B7F-2797-4224-B5A4-9E1E38A1FF92}" type="slidenum">
              <a:rPr lang="en-US" smtClean="0"/>
              <a:t>‹#›</a:t>
            </a:fld>
            <a:endParaRPr lang="en-US"/>
          </a:p>
        </p:txBody>
      </p:sp>
    </p:spTree>
    <p:extLst>
      <p:ext uri="{BB962C8B-B14F-4D97-AF65-F5344CB8AC3E}">
        <p14:creationId xmlns:p14="http://schemas.microsoft.com/office/powerpoint/2010/main" val="412712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orosha.org/standards/fatals/pdf/descriptions/acc_fatal_cal-yr14.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orosha.org/standards/fatals/pdf/descriptions/acc_fatal_cal-yr14.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981075" y="354013"/>
            <a:ext cx="5202238" cy="3900487"/>
          </a:xfrm>
          <a:prstGeom prst="rect">
            <a:avLst/>
          </a:prstGeom>
          <a:ln/>
        </p:spPr>
      </p:sp>
      <p:sp>
        <p:nvSpPr>
          <p:cNvPr id="97283" name="Notes Placeholder 2"/>
          <p:cNvSpPr>
            <a:spLocks noGrp="1"/>
          </p:cNvSpPr>
          <p:nvPr>
            <p:ph type="body" idx="1"/>
          </p:nvPr>
        </p:nvSpPr>
        <p:spPr>
          <a:xfrm>
            <a:off x="2" y="4490041"/>
            <a:ext cx="7010400" cy="4252781"/>
          </a:xfrm>
          <a:prstGeom prst="rect">
            <a:avLst/>
          </a:prstGeom>
          <a:noFill/>
          <a:ln/>
        </p:spPr>
        <p:txBody>
          <a:bodyPr/>
          <a:lstStyle/>
          <a:p>
            <a:pPr lvl="0"/>
            <a:r>
              <a:rPr lang="en-US" sz="1000" dirty="0">
                <a:solidFill>
                  <a:srgbClr val="000000"/>
                </a:solidFill>
              </a:rPr>
              <a:t>Introduction of topic to class, the speaker. </a:t>
            </a:r>
          </a:p>
          <a:p>
            <a:pPr lvl="0"/>
            <a:r>
              <a:rPr lang="en-US" sz="1000" dirty="0">
                <a:solidFill>
                  <a:srgbClr val="000000"/>
                </a:solidFill>
              </a:rPr>
              <a:t>Depending on class size, the Instructor should have participants introduce themselves and the industry segment they work in. </a:t>
            </a:r>
          </a:p>
          <a:p>
            <a:pPr lvl="0"/>
            <a:r>
              <a:rPr lang="en-US" sz="1000" dirty="0">
                <a:solidFill>
                  <a:srgbClr val="000000"/>
                </a:solidFill>
              </a:rPr>
              <a:t>The ideal class size for interactive participation is</a:t>
            </a:r>
            <a:r>
              <a:rPr lang="en-US" sz="1000" baseline="0" dirty="0">
                <a:solidFill>
                  <a:srgbClr val="000000"/>
                </a:solidFill>
              </a:rPr>
              <a:t> </a:t>
            </a:r>
            <a:r>
              <a:rPr lang="en-US" sz="1000" dirty="0">
                <a:solidFill>
                  <a:srgbClr val="000000"/>
                </a:solidFill>
              </a:rPr>
              <a:t>25. </a:t>
            </a:r>
          </a:p>
          <a:p>
            <a:endParaRPr lang="en-US" sz="1000" dirty="0"/>
          </a:p>
          <a:p>
            <a:pPr eaLnBrk="1" hangingPunct="1"/>
            <a:r>
              <a:rPr lang="en-US" altLang="en-US" sz="1000" dirty="0"/>
              <a:t>Introduction of Focus Four topics:</a:t>
            </a:r>
            <a:r>
              <a:rPr lang="en-US" altLang="en-US" sz="1000" baseline="0" dirty="0"/>
              <a:t> </a:t>
            </a:r>
          </a:p>
          <a:p>
            <a:pPr eaLnBrk="1" hangingPunct="1"/>
            <a:endParaRPr lang="en-US" altLang="en-US" sz="1000" baseline="0" dirty="0"/>
          </a:p>
          <a:p>
            <a:pPr eaLnBrk="1" hangingPunct="1"/>
            <a:r>
              <a:rPr lang="en-US" altLang="en-US" sz="1000" baseline="0" dirty="0"/>
              <a:t>NOTES for use:</a:t>
            </a:r>
          </a:p>
          <a:p>
            <a:pPr eaLnBrk="1" hangingPunct="1"/>
            <a:endParaRPr lang="en-US" altLang="en-US" sz="1000" baseline="0" dirty="0"/>
          </a:p>
          <a:p>
            <a:pPr eaLnBrk="1" hangingPunct="1"/>
            <a:r>
              <a:rPr lang="en-US" altLang="en-US" sz="1000" baseline="0" dirty="0"/>
              <a:t>This targeted training is a strategic effort to reduce injuries and raise awareness to workplace hazards and injuries related to falls, caught in-between/struck by and electrocution, utilizing “in person” training with instructors that have a background in the Onsite industry, training experience that will focus on highlighting common workplace activities and associated hazards that can be mitigated or eliminated through behavior modification and incorporated into small business safety and training programs.</a:t>
            </a:r>
          </a:p>
          <a:p>
            <a:pPr eaLnBrk="1" hangingPunct="1"/>
            <a:endParaRPr lang="en-US" alt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baseline="0" dirty="0"/>
              <a:t>.In this industry, class participants educational levels will range widely depending on the local demographic, sophistication of local/state rulemaking on certification/licensing requirements and will range from college graduates to high school/GED’s or less. The focus audience of this training are workers in the wastewater and associated Onsite industry. Generally, they are described as small business owners and employees with less than 250 employees that design, install, repair and maintain decentralized wastewater systems (septic systems) that are capable of producing 240- 100,000 gpd of wastewater. Typically, this infrastructure is located and/owned privately but in some cases may also include work activities on community systems. The training intends to provide training to small business that experience a higher level of young workers, limited proficiency, minorities and other hard to reach workers.</a:t>
            </a:r>
          </a:p>
          <a:p>
            <a:pPr eaLnBrk="1" hangingPunct="1"/>
            <a:endParaRPr lang="en-US" alt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baseline="0" dirty="0"/>
              <a:t>After the Instructor introduces themselves and depending on class size, a presentation technique that is recommended for attendees of 25 or less, is to allow each participant to tell who they are but may be effectively used in larger groups with experienced trainers and advanced presentation techniques. This activity is intended to be an “ice breaker” and set’s the style and tone of the learning event to be interactive</a:t>
            </a:r>
          </a:p>
          <a:p>
            <a:pPr eaLnBrk="1" hangingPunct="1"/>
            <a:endParaRPr lang="en-US" altLang="en-US" sz="1000" baseline="0" dirty="0"/>
          </a:p>
          <a:p>
            <a:pPr eaLnBrk="1" hangingPunct="1"/>
            <a:r>
              <a:rPr lang="en-US" altLang="en-US" sz="1000" baseline="0" dirty="0"/>
              <a:t>The key learning objectives follow:</a:t>
            </a:r>
          </a:p>
          <a:p>
            <a:pPr marL="285750" indent="-285750" eaLnBrk="1" hangingPunct="1">
              <a:buFont typeface="Arial" panose="020B0604020202020204" pitchFamily="34" charset="0"/>
              <a:buChar char="•"/>
            </a:pPr>
            <a:r>
              <a:rPr lang="en-US" altLang="en-US" sz="1000" baseline="0" dirty="0"/>
              <a:t>At the end of each training session of the Focus Four, participants will be able to identify specific hazards that relate to their industry segment.</a:t>
            </a:r>
          </a:p>
          <a:p>
            <a:pPr marL="285750" indent="-285750" eaLnBrk="1" hangingPunct="1">
              <a:buFont typeface="Arial" panose="020B0604020202020204" pitchFamily="34" charset="0"/>
              <a:buChar char="•"/>
            </a:pPr>
            <a:r>
              <a:rPr lang="en-US" altLang="en-US" sz="1000" baseline="0" dirty="0"/>
              <a:t>Demonstrate an understanding of how to minimize or eliminate the exposures through modification of work practices in specific tasks</a:t>
            </a:r>
          </a:p>
          <a:p>
            <a:pPr marL="285750" indent="-285750" eaLnBrk="1" hangingPunct="1">
              <a:buFont typeface="Arial" panose="020B0604020202020204" pitchFamily="34" charset="0"/>
              <a:buChar char="•"/>
            </a:pPr>
            <a:r>
              <a:rPr lang="en-US" altLang="en-US" sz="1000" baseline="0" dirty="0"/>
              <a:t>Provide feedback on experience and sharing personal stories of events and near misses in the Focus Four categories</a:t>
            </a:r>
          </a:p>
          <a:p>
            <a:pPr marL="285750" indent="-285750" eaLnBrk="1" hangingPunct="1">
              <a:buFont typeface="Arial" panose="020B0604020202020204" pitchFamily="34" charset="0"/>
              <a:buChar char="•"/>
            </a:pPr>
            <a:r>
              <a:rPr lang="en-US" altLang="en-US" sz="1000" baseline="0" dirty="0"/>
              <a:t>Describe what they have changed personally or in supervisory roles that would mitigate or prevent accidents in the Focus Four categories</a:t>
            </a:r>
          </a:p>
          <a:p>
            <a:pPr marL="742950" lvl="1" indent="-285750" eaLnBrk="1" hangingPunct="1">
              <a:buFont typeface="Arial" panose="020B0604020202020204" pitchFamily="34" charset="0"/>
              <a:buChar char="•"/>
            </a:pPr>
            <a:endParaRPr lang="en-US" altLang="en-US" sz="1000" baseline="0" dirty="0"/>
          </a:p>
          <a:p>
            <a:pPr eaLnBrk="1" hangingPunct="1"/>
            <a:r>
              <a:rPr lang="en-US" altLang="en-US" sz="1000" baseline="0" dirty="0"/>
              <a:t>Each of the slides in this presentation provides comments and Instructor’s speaking points and perspectives to current application in the industry. The developer’s of this training resource encourage modification of this editable resource that will make it both industry and region specific to reflect local regulatory practice and information from other state approved OSHA plans outside the initial development.</a:t>
            </a:r>
            <a:endParaRPr lang="en-US" altLang="en-US" sz="1000" dirty="0"/>
          </a:p>
          <a:p>
            <a:endParaRPr lang="en-US" sz="1000" dirty="0"/>
          </a:p>
        </p:txBody>
      </p:sp>
      <p:sp>
        <p:nvSpPr>
          <p:cNvPr id="97284" name="Slide Number Placeholder 3"/>
          <p:cNvSpPr>
            <a:spLocks noGrp="1"/>
          </p:cNvSpPr>
          <p:nvPr>
            <p:ph type="sldNum" sz="quarter" idx="5"/>
          </p:nvPr>
        </p:nvSpPr>
        <p:spPr>
          <a:xfrm>
            <a:off x="3971928" y="8978459"/>
            <a:ext cx="3038475" cy="472889"/>
          </a:xfrm>
          <a:prstGeom prst="rect">
            <a:avLst/>
          </a:prstGeo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FCBCD-DF51-4190-AA22-26C9239661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278130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870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8D00808-F3BA-422A-A84E-734EA94ED621}"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044" name="Rectangle 2"/>
          <p:cNvSpPr>
            <a:spLocks noGrp="1" noRot="1" noChangeAspect="1" noChangeArrowheads="1" noTextEdit="1"/>
          </p:cNvSpPr>
          <p:nvPr>
            <p:ph type="sldImg"/>
          </p:nvPr>
        </p:nvSpPr>
        <p:spPr>
          <a:xfrm>
            <a:off x="1371600" y="1143000"/>
            <a:ext cx="4114800" cy="3086100"/>
          </a:xfrm>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The</a:t>
            </a:r>
            <a:r>
              <a:rPr lang="en-US" altLang="en-US" sz="1100" baseline="0" dirty="0"/>
              <a:t> Instructor should set up this activity and give the participant 3-5 minutes to identify the first three things that come to their mind and write them down in their handout. The next step will be to give them 3-5 minutes to write down how they will minimize them. </a:t>
            </a:r>
          </a:p>
          <a:p>
            <a:pPr eaLnBrk="1" hangingPunct="1"/>
            <a:endParaRPr lang="en-US" altLang="en-US" sz="1100" baseline="0" dirty="0"/>
          </a:p>
          <a:p>
            <a:pPr eaLnBrk="1" hangingPunct="1"/>
            <a:r>
              <a:rPr lang="en-US" altLang="en-US" sz="1100" baseline="0" dirty="0"/>
              <a:t>Last step is to break them into small groups and have them share the answers and discuss. 5-10 minutes</a:t>
            </a:r>
          </a:p>
          <a:p>
            <a:pPr eaLnBrk="1" hangingPunct="1"/>
            <a:endParaRPr lang="en-US" altLang="en-US" sz="1100" baseline="0" dirty="0"/>
          </a:p>
          <a:p>
            <a:pPr eaLnBrk="1" hangingPunct="1"/>
            <a:r>
              <a:rPr lang="en-US" altLang="en-US" sz="1100" baseline="0" dirty="0"/>
              <a:t>Appropriate answers to minimize the exposure include: Find another way to do it that eliminates the exposure, Use appropriate PPE (may be specific: harness and tripod, hardhat, footwear), Eyes on task, Not walking backward, Only open component lids that are being worked on, etc.), Training.</a:t>
            </a:r>
          </a:p>
          <a:p>
            <a:pPr eaLnBrk="1" hangingPunct="1"/>
            <a:endParaRPr lang="en-US" altLang="en-US" sz="1100" baseline="0" dirty="0"/>
          </a:p>
          <a:p>
            <a:pPr eaLnBrk="1" hangingPunct="1"/>
            <a:r>
              <a:rPr lang="en-US" altLang="en-US" sz="1100" baseline="0" dirty="0"/>
              <a:t>An alternate to the activity would be to have them do the first step and then break into teams and problem solve together and use the combined experience of the small group to share experience.</a:t>
            </a:r>
          </a:p>
          <a:p>
            <a:pPr eaLnBrk="1" hangingPunct="1"/>
            <a:endParaRPr lang="en-US" altLang="en-US" sz="1100" baseline="0" dirty="0"/>
          </a:p>
        </p:txBody>
      </p:sp>
    </p:spTree>
    <p:extLst>
      <p:ext uri="{BB962C8B-B14F-4D97-AF65-F5344CB8AC3E}">
        <p14:creationId xmlns:p14="http://schemas.microsoft.com/office/powerpoint/2010/main" val="820982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D33EB3B-B78E-4BEC-A5BF-8A671DFF5AD3}"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4" name="Rectangle 2"/>
          <p:cNvSpPr>
            <a:spLocks noGrp="1" noRot="1" noChangeAspect="1" noChangeArrowheads="1" noTextEdit="1"/>
          </p:cNvSpPr>
          <p:nvPr>
            <p:ph type="sldImg"/>
          </p:nvPr>
        </p:nvSpPr>
        <p:spPr>
          <a:xfrm>
            <a:off x="814388" y="352425"/>
            <a:ext cx="5114925" cy="3836988"/>
          </a:xfrm>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Introduction to Caught </a:t>
            </a:r>
            <a:r>
              <a:rPr lang="en-US" altLang="en-US" sz="1100" baseline="0" dirty="0"/>
              <a:t> in/between </a:t>
            </a:r>
            <a:r>
              <a:rPr lang="en-US" altLang="en-US" sz="1100" dirty="0"/>
              <a:t>slide (placeholder</a:t>
            </a:r>
            <a:r>
              <a:rPr lang="en-US" altLang="en-US" sz="1100" baseline="0" dirty="0"/>
              <a:t>, looking for a better graphic)</a:t>
            </a:r>
            <a:endParaRPr lang="en-US" altLang="en-US" sz="1100" dirty="0"/>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71055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00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BC8183B-C0D4-4C8D-AAD6-3AFB5495DFA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052" name="Rectangle 2"/>
          <p:cNvSpPr>
            <a:spLocks noGrp="1" noRot="1" noChangeAspect="1" noChangeArrowheads="1" noTextEdit="1"/>
          </p:cNvSpPr>
          <p:nvPr>
            <p:ph type="sldImg"/>
          </p:nvPr>
        </p:nvSpPr>
        <p:spPr>
          <a:xfrm>
            <a:off x="1371600" y="1143000"/>
            <a:ext cx="4114800" cy="3086100"/>
          </a:xfrm>
          <a:ln/>
        </p:spPr>
      </p:sp>
      <p:sp>
        <p:nvSpPr>
          <p:cNvPr id="1300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Definition of caught-in or between hazards.</a:t>
            </a:r>
          </a:p>
          <a:p>
            <a:pPr eaLnBrk="1" hangingPunct="1"/>
            <a:endParaRPr lang="en-US" altLang="en-US" sz="1800" dirty="0">
              <a:latin typeface="Arial" panose="020B0604020202020204" pitchFamily="34" charset="0"/>
            </a:endParaRPr>
          </a:p>
          <a:p>
            <a:pPr eaLnBrk="1" hangingPunct="1"/>
            <a:endParaRPr lang="en-US" altLang="en-US" sz="1800" dirty="0">
              <a:latin typeface="Arial" panose="020B0604020202020204" pitchFamily="34" charset="0"/>
            </a:endParaRPr>
          </a:p>
        </p:txBody>
      </p:sp>
    </p:spTree>
    <p:extLst>
      <p:ext uri="{BB962C8B-B14F-4D97-AF65-F5344CB8AC3E}">
        <p14:creationId xmlns:p14="http://schemas.microsoft.com/office/powerpoint/2010/main" val="377202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B070944-3F87-44B6-BA8C-65E1EA6365A9}"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52" name="Rectangle 2"/>
          <p:cNvSpPr>
            <a:spLocks noGrp="1" noRot="1" noChangeAspect="1" noChangeArrowheads="1" noTextEdit="1"/>
          </p:cNvSpPr>
          <p:nvPr>
            <p:ph type="sldImg"/>
          </p:nvPr>
        </p:nvSpPr>
        <p:spPr>
          <a:xfrm>
            <a:off x="1000125" y="639763"/>
            <a:ext cx="4879975" cy="3659187"/>
          </a:xfrm>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Examples would</a:t>
            </a:r>
            <a:r>
              <a:rPr lang="en-US" altLang="en-US" sz="1100" baseline="0" dirty="0"/>
              <a:t> include drainfield Onsite, tank excavations, soil logs, unstable ground (wet), soil type for equipment (track vs. rubber tire), skid steers (high center of gravity), greasing equipment (excavators, hydraulics), sewage, grinder pumps. Unsecured shelving in a shop with heavy material or inventory on it.</a:t>
            </a:r>
          </a:p>
          <a:p>
            <a:pPr eaLnBrk="1" hangingPunct="1"/>
            <a:endParaRPr lang="en-US" altLang="en-US"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a:t>Instructor should call for examples from the audience that are specific to the industry. Availability and use of a “Flip Chart” would be useful to capture comments and ideas. When each segment activity (Septic Feud) is going on, reference back to the flip chart list will reinforce the groups feedback and participation.</a:t>
            </a:r>
            <a:endParaRPr lang="en-US" altLang="en-US" sz="1100" dirty="0"/>
          </a:p>
          <a:p>
            <a:pPr eaLnBrk="1" hangingPunct="1"/>
            <a:endParaRPr lang="en-US" altLang="en-US" sz="1800" dirty="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657928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B070944-3F87-44B6-BA8C-65E1EA6365A9}"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52" name="Rectangle 2"/>
          <p:cNvSpPr>
            <a:spLocks noGrp="1" noRot="1" noChangeAspect="1" noChangeArrowheads="1" noTextEdit="1"/>
          </p:cNvSpPr>
          <p:nvPr>
            <p:ph type="sldImg"/>
          </p:nvPr>
        </p:nvSpPr>
        <p:spPr>
          <a:xfrm>
            <a:off x="1000125" y="639763"/>
            <a:ext cx="4879975" cy="3659187"/>
          </a:xfrm>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Examples would</a:t>
            </a:r>
            <a:r>
              <a:rPr lang="en-US" altLang="en-US" sz="1100" baseline="0" dirty="0"/>
              <a:t> include drainfield Onsite, tank excavations, soil logs, unstable ground (wet), soil type for equipment (track vs. rubber tire), skid steers (high center of gravity), greasing equipment (excavators, hydraulics), sewage, grinder pumps. Unsecured shelving in a shop with heavy material or inventory on it.</a:t>
            </a:r>
          </a:p>
          <a:p>
            <a:pPr eaLnBrk="1" hangingPunct="1"/>
            <a:endParaRPr lang="en-US" altLang="en-US"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a:t>Instructor should call for examples from the audience that are specific to the industry. Availability and use of a “Flip Chart” would be useful to capture comments and ideas. When each segment activity (Septic Feud) is going on, reference back to the flip chart list will reinforce the groups feedback and participation.</a:t>
            </a:r>
            <a:endParaRPr lang="en-US" altLang="en-US" sz="1100" dirty="0"/>
          </a:p>
          <a:p>
            <a:pPr eaLnBrk="1" hangingPunct="1"/>
            <a:endParaRPr lang="en-US" altLang="en-US" sz="1800" dirty="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303286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8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C728797-DFFD-45F6-B1AA-B5D4CB42C767}"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484" name="Rectangle 2"/>
          <p:cNvSpPr>
            <a:spLocks noGrp="1" noRot="1" noChangeAspect="1" noChangeArrowheads="1" noTextEdit="1"/>
          </p:cNvSpPr>
          <p:nvPr>
            <p:ph type="sldImg"/>
          </p:nvPr>
        </p:nvSpPr>
        <p:spPr>
          <a:xfrm>
            <a:off x="1371600" y="1143000"/>
            <a:ext cx="4114800" cy="3086100"/>
          </a:xfrm>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Refines the definition to clarify the difference between this and struck by hazards</a:t>
            </a:r>
          </a:p>
        </p:txBody>
      </p:sp>
    </p:spTree>
    <p:extLst>
      <p:ext uri="{BB962C8B-B14F-4D97-AF65-F5344CB8AC3E}">
        <p14:creationId xmlns:p14="http://schemas.microsoft.com/office/powerpoint/2010/main" val="1824429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B851323E-A917-41B3-9D29-CAD7CFE8AC6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940" name="Rectangle 2"/>
          <p:cNvSpPr>
            <a:spLocks noGrp="1" noRot="1" noChangeAspect="1" noChangeArrowheads="1" noTextEdit="1"/>
          </p:cNvSpPr>
          <p:nvPr>
            <p:ph type="sldImg"/>
          </p:nvPr>
        </p:nvSpPr>
        <p:spPr>
          <a:xfrm>
            <a:off x="484188" y="309563"/>
            <a:ext cx="5889625" cy="4416425"/>
          </a:xfrm>
          <a:ln/>
        </p:spPr>
      </p:sp>
      <p:sp>
        <p:nvSpPr>
          <p:cNvPr id="39941" name="Rectangle 3"/>
          <p:cNvSpPr>
            <a:spLocks noGrp="1" noChangeArrowheads="1"/>
          </p:cNvSpPr>
          <p:nvPr>
            <p:ph type="body" idx="1"/>
          </p:nvPr>
        </p:nvSpPr>
        <p:spPr>
          <a:xfrm>
            <a:off x="838200" y="5092178"/>
            <a:ext cx="5486400" cy="16856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a:t>This slide can be informational</a:t>
            </a:r>
            <a:r>
              <a:rPr lang="en-US" altLang="en-US" sz="1100" baseline="0" dirty="0"/>
              <a:t> to point out that all of these exposures have an enforceable compliance rule associated with them in addition to any specific examples that may be called 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a:t>All elements of this slide except for wood working equipment, have a corollary in the Onsite industry workplace and can be discussed.</a:t>
            </a:r>
            <a:endParaRPr lang="en-US" altLang="en-US" sz="1100" dirty="0"/>
          </a:p>
          <a:p>
            <a:pPr eaLnBrk="1" hangingPunct="1"/>
            <a:endParaRPr lang="en-US" altLang="en-US" sz="1800" dirty="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2425884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371600" y="1143000"/>
            <a:ext cx="4114800" cy="3086100"/>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latin typeface="Arial" panose="020B0604020202020204" pitchFamily="34" charset="0"/>
              </a:rPr>
              <a:t>Instructor can speak to the change in group progress in application of the method and based on the participants performance continue to develop the critical thinking skills when used.</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1831AD34-7981-4659-8537-5176AA48619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3973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Like the other video, this is a story of bad decision making by a business owner (installer) under pressure from the General contractor.</a:t>
            </a:r>
          </a:p>
          <a:p>
            <a:endParaRPr lang="en-US" dirty="0"/>
          </a:p>
          <a:p>
            <a:r>
              <a:rPr lang="en-US" dirty="0"/>
              <a:t>This testimonial is more about decision making under outside pressure and results.</a:t>
            </a:r>
          </a:p>
          <a:p>
            <a:endParaRPr lang="en-US" dirty="0"/>
          </a:p>
          <a:p>
            <a:r>
              <a:rPr lang="en-US" dirty="0"/>
              <a:t>It is common if there is a high percentage of installers/site development contractors for many near misses or even direct knowledge of experience involving a fatality.</a:t>
            </a:r>
          </a:p>
          <a:p>
            <a:endParaRPr lang="en-US" dirty="0"/>
          </a:p>
          <a:p>
            <a:r>
              <a:rPr lang="en-US" dirty="0"/>
              <a:t>As in the previous video an option is to listen to it initially, and then after a discussion, listen to it a second time in context to the root cause analysis.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AECE4-383E-4272-A13A-D1C3D44E8C89}"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633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The victim in the video blames his decision on pressure, but it is more likely that behavioral issue are more at play.</a:t>
            </a:r>
          </a:p>
          <a:p>
            <a:endParaRPr lang="en-US" sz="1100" dirty="0"/>
          </a:p>
          <a:p>
            <a:r>
              <a:rPr lang="en-US" sz="1100" dirty="0"/>
              <a:t>In the initial comments, he see’s himself as a “risk taker” …”hard jobs, steep slopes, we love them!” </a:t>
            </a:r>
          </a:p>
          <a:p>
            <a:endParaRPr lang="en-US" sz="1100" dirty="0"/>
          </a:p>
          <a:p>
            <a:r>
              <a:rPr lang="en-US" sz="1100" dirty="0"/>
              <a:t>In his view, it is what differentiates himself and his company from his competition. </a:t>
            </a:r>
          </a:p>
          <a:p>
            <a:endParaRPr lang="en-US" sz="1100" dirty="0"/>
          </a:p>
          <a:p>
            <a:r>
              <a:rPr lang="en-US" sz="1100" dirty="0"/>
              <a:t>Risk acceptance is fine in a business model, but you also are obligated to ensure that you and your company has the proper training, skills, equipment and willingness to operate appropriately in these work environments.</a:t>
            </a:r>
          </a:p>
          <a:p>
            <a:endParaRPr lang="en-US" sz="1100" dirty="0"/>
          </a:p>
          <a:p>
            <a:r>
              <a:rPr lang="en-US" sz="1100" dirty="0"/>
              <a:t>The instructor should look for examples in small groups that have accurately identified these issues and highlight them to all participants.</a:t>
            </a:r>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08856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25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115430A-FA24-4E52-B80D-8EE1A56B181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956" name="Rectangle 2"/>
          <p:cNvSpPr>
            <a:spLocks noGrp="1" noRot="1" noChangeAspect="1" noChangeArrowheads="1" noTextEdit="1"/>
          </p:cNvSpPr>
          <p:nvPr>
            <p:ph type="sldImg"/>
          </p:nvPr>
        </p:nvSpPr>
        <p:spPr>
          <a:xfrm>
            <a:off x="1371600" y="1143000"/>
            <a:ext cx="4114800" cy="3086100"/>
          </a:xfrm>
          <a:ln/>
        </p:spPr>
      </p:sp>
      <p:sp>
        <p:nvSpPr>
          <p:cNvPr id="125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All workers near active traffic, in high rights-of-way, working around moving Onsite equipment or in areas where visibility is limited should wear high visibility clothing.</a:t>
            </a:r>
          </a:p>
          <a:p>
            <a:pPr eaLnBrk="1" hangingPunct="1"/>
            <a:r>
              <a:rPr lang="en-US" altLang="en-US" sz="1100" dirty="0"/>
              <a:t>Clothing should include reflective stripes.</a:t>
            </a:r>
          </a:p>
          <a:p>
            <a:pPr eaLnBrk="1" hangingPunct="1"/>
            <a:r>
              <a:rPr lang="en-US" altLang="en-US" sz="1100" dirty="0"/>
              <a:t>You should refer to the </a:t>
            </a:r>
            <a:r>
              <a:rPr lang="en-US" altLang="en-US" sz="1100" i="0" dirty="0"/>
              <a:t>Manual on Uniform Traffic Control Devices (MUTCD) </a:t>
            </a:r>
            <a:r>
              <a:rPr lang="en-US" altLang="en-US" sz="1100" dirty="0"/>
              <a:t>for further guidance.</a:t>
            </a:r>
          </a:p>
        </p:txBody>
      </p:sp>
    </p:spTree>
    <p:extLst>
      <p:ext uri="{BB962C8B-B14F-4D97-AF65-F5344CB8AC3E}">
        <p14:creationId xmlns:p14="http://schemas.microsoft.com/office/powerpoint/2010/main" val="256448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Activity: Understanding the value in proactive vs reactive approaches to workplace safety and management.</a:t>
            </a:r>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413600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 can use this scenario as a group discussion or continue to break the class into small groups, depending on time and instructors perception of participants grasp on the use of the methodology.</a:t>
            </a:r>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84921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This is the agencies findings. Root cause method would characterize this as methods and procedures.</a:t>
            </a:r>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788708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This is the agencies findings. Root cause method would characterize this as methods and procedures.</a:t>
            </a:r>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667922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The finding on the investigation continue. In relation to the root cause analysis, several of these would be causal and several (flammables storage and fire extinguishers) unrelated to the actual fatality but indicative to the safety (or lack of) culture in the small business.</a:t>
            </a:r>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2040755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239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9DBBC454-C596-4EB2-BA0D-6412C7CDD381}"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08" name="Rectangle 2"/>
          <p:cNvSpPr>
            <a:spLocks noGrp="1" noRot="1" noChangeAspect="1" noChangeArrowheads="1" noTextEdit="1"/>
          </p:cNvSpPr>
          <p:nvPr>
            <p:ph type="sldImg"/>
          </p:nvPr>
        </p:nvSpPr>
        <p:spPr>
          <a:xfrm>
            <a:off x="1371600" y="1143000"/>
            <a:ext cx="4114800" cy="3086100"/>
          </a:xfrm>
          <a:ln/>
        </p:spPr>
      </p:sp>
      <p:sp>
        <p:nvSpPr>
          <p:cNvPr id="1239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 Notes: </a:t>
            </a:r>
          </a:p>
          <a:p>
            <a:pPr eaLnBrk="1" hangingPunct="1"/>
            <a:endParaRPr lang="en-US" altLang="en-US" sz="1100" dirty="0"/>
          </a:p>
          <a:p>
            <a:pPr eaLnBrk="1" hangingPunct="1"/>
            <a:r>
              <a:rPr lang="en-US" altLang="en-US" sz="1100" dirty="0"/>
              <a:t>Pump truck operators will run with 1 or 2 men depending on the job and the company</a:t>
            </a:r>
            <a:r>
              <a:rPr lang="en-US" altLang="en-US" sz="1100" baseline="0" dirty="0"/>
              <a:t> policy. When there are two employee’s, it is common for one to act as a spotter or guide to the driver backing in to the site. Virtually always at a very low speed, it is still critical for the spotter to always maintain line of sight contact with the driver and maintain enough spacing between the spotter and the vehicle to allow for an exit in the event of a slip, trip or fall. It will take the driver a moment to react, make a determination to stop or just look in the other mirror, anticipating the spotter has moved to the other side of the vehicle.</a:t>
            </a:r>
          </a:p>
          <a:p>
            <a:pPr eaLnBrk="1" hangingPunct="1"/>
            <a:endParaRPr lang="en-US" altLang="en-US" sz="1800" dirty="0">
              <a:latin typeface="Arial" panose="020B0604020202020204" pitchFamily="34" charset="0"/>
            </a:endParaRPr>
          </a:p>
        </p:txBody>
      </p:sp>
    </p:spTree>
    <p:extLst>
      <p:ext uri="{BB962C8B-B14F-4D97-AF65-F5344CB8AC3E}">
        <p14:creationId xmlns:p14="http://schemas.microsoft.com/office/powerpoint/2010/main" val="2128242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6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3045B5B-C3B0-4110-9D5D-5BE5681DCDCA}"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196" name="Rectangle 2"/>
          <p:cNvSpPr>
            <a:spLocks noGrp="1" noRot="1" noChangeAspect="1" noChangeArrowheads="1" noTextEdit="1"/>
          </p:cNvSpPr>
          <p:nvPr>
            <p:ph type="sldImg"/>
          </p:nvPr>
        </p:nvSpPr>
        <p:spPr>
          <a:xfrm>
            <a:off x="1371600" y="1143000"/>
            <a:ext cx="4114800" cy="3086100"/>
          </a:xfrm>
          <a:ln/>
        </p:spPr>
      </p:sp>
      <p:sp>
        <p:nvSpPr>
          <p:cNvPr id="136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Introduction to potential fatalities based on excavation equipment on site</a:t>
            </a:r>
          </a:p>
        </p:txBody>
      </p:sp>
    </p:spTree>
    <p:extLst>
      <p:ext uri="{BB962C8B-B14F-4D97-AF65-F5344CB8AC3E}">
        <p14:creationId xmlns:p14="http://schemas.microsoft.com/office/powerpoint/2010/main" val="193811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28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0F07B7B-0058-4D53-A14A-9CB2EBC7745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004" name="Rectangle 2"/>
          <p:cNvSpPr>
            <a:spLocks noGrp="1" noRot="1" noChangeAspect="1" noChangeArrowheads="1" noTextEdit="1"/>
          </p:cNvSpPr>
          <p:nvPr>
            <p:ph type="sldImg"/>
          </p:nvPr>
        </p:nvSpPr>
        <p:spPr>
          <a:xfrm>
            <a:off x="1371600" y="1143000"/>
            <a:ext cx="4114800" cy="3086100"/>
          </a:xfrm>
          <a:ln/>
        </p:spPr>
      </p:sp>
      <p:sp>
        <p:nvSpPr>
          <p:cNvPr id="1280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 can have the participants work through the worst practice of this vehicle maintenance. </a:t>
            </a:r>
          </a:p>
          <a:p>
            <a:pPr eaLnBrk="1" hangingPunct="1"/>
            <a:endParaRPr lang="en-US" altLang="en-US" sz="1100" dirty="0"/>
          </a:p>
          <a:p>
            <a:pPr eaLnBrk="1" hangingPunct="1"/>
            <a:r>
              <a:rPr lang="en-US" altLang="en-US" sz="1100" dirty="0"/>
              <a:t>Obviously, NEVER work under equipment supported only by jacks or their own hydraulics.</a:t>
            </a:r>
          </a:p>
          <a:p>
            <a:pPr eaLnBrk="1" hangingPunct="1"/>
            <a:endParaRPr lang="en-US" altLang="en-US" sz="1100" dirty="0"/>
          </a:p>
          <a:p>
            <a:pPr eaLnBrk="1" hangingPunct="1"/>
            <a:r>
              <a:rPr lang="en-US" altLang="en-US" sz="1100" dirty="0"/>
              <a:t>All equipment must be properly shut down, parking brakes set and be adequately blocked before maintenance workers can work around or under equipment. </a:t>
            </a:r>
          </a:p>
          <a:p>
            <a:pPr eaLnBrk="1" hangingPunct="1"/>
            <a:endParaRPr lang="en-US" altLang="en-US" sz="1100" dirty="0"/>
          </a:p>
          <a:p>
            <a:pPr eaLnBrk="1" hangingPunct="1"/>
            <a:r>
              <a:rPr lang="en-US" altLang="en-US" sz="1100" dirty="0"/>
              <a:t>A discussion on worker behavior and risk recognition and situational awareness would be beneficial.</a:t>
            </a:r>
          </a:p>
        </p:txBody>
      </p:sp>
    </p:spTree>
    <p:extLst>
      <p:ext uri="{BB962C8B-B14F-4D97-AF65-F5344CB8AC3E}">
        <p14:creationId xmlns:p14="http://schemas.microsoft.com/office/powerpoint/2010/main" val="629352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20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C975283-1007-467C-A0DD-2A923B19AC1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100" name="Rectangle 2"/>
          <p:cNvSpPr>
            <a:spLocks noGrp="1" noRot="1" noChangeAspect="1" noChangeArrowheads="1" noTextEdit="1"/>
          </p:cNvSpPr>
          <p:nvPr>
            <p:ph type="sldImg"/>
          </p:nvPr>
        </p:nvSpPr>
        <p:spPr>
          <a:xfrm>
            <a:off x="1371600" y="1143000"/>
            <a:ext cx="4114800" cy="3086100"/>
          </a:xfrm>
          <a:ln/>
        </p:spPr>
      </p:sp>
      <p:sp>
        <p:nvSpPr>
          <p:cNvPr id="132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 can ask participants if they think this equipment load out is good/bad and offer feedback.</a:t>
            </a:r>
          </a:p>
          <a:p>
            <a:pPr eaLnBrk="1" hangingPunct="1"/>
            <a:endParaRPr lang="en-US" altLang="en-US" sz="1100" dirty="0"/>
          </a:p>
          <a:p>
            <a:pPr eaLnBrk="1" hangingPunct="1"/>
            <a:r>
              <a:rPr lang="en-US" altLang="en-US" sz="1100" dirty="0"/>
              <a:t>Risks to accidents include many tip-overs occur during the loading or unloading of equipment. </a:t>
            </a:r>
          </a:p>
          <a:p>
            <a:pPr eaLnBrk="1" hangingPunct="1"/>
            <a:endParaRPr lang="en-US" altLang="en-US" sz="1100" dirty="0"/>
          </a:p>
          <a:p>
            <a:pPr eaLnBrk="1" hangingPunct="1"/>
            <a:r>
              <a:rPr lang="en-US" altLang="en-US" sz="1100" dirty="0"/>
              <a:t>Equipment can also slide off trailers or loading ramps.</a:t>
            </a:r>
          </a:p>
        </p:txBody>
      </p:sp>
    </p:spTree>
    <p:extLst>
      <p:ext uri="{BB962C8B-B14F-4D97-AF65-F5344CB8AC3E}">
        <p14:creationId xmlns:p14="http://schemas.microsoft.com/office/powerpoint/2010/main" val="4058920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41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7800E87-D3DA-496A-B509-702FE795204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4148" name="Rectangle 2"/>
          <p:cNvSpPr>
            <a:spLocks noGrp="1" noRot="1" noChangeAspect="1" noChangeArrowheads="1" noTextEdit="1"/>
          </p:cNvSpPr>
          <p:nvPr>
            <p:ph type="sldImg"/>
          </p:nvPr>
        </p:nvSpPr>
        <p:spPr>
          <a:xfrm>
            <a:off x="1371600" y="1143000"/>
            <a:ext cx="4114800" cy="3086100"/>
          </a:xfrm>
          <a:ln/>
        </p:spPr>
      </p:sp>
      <p:sp>
        <p:nvSpPr>
          <p:cNvPr id="134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Level ground, decent weather, equipment available that can more than handle the load, no overhead exposures, opera...tor can see worker well….as good a set up as you can get.</a:t>
            </a:r>
          </a:p>
          <a:p>
            <a:pPr eaLnBrk="1" hangingPunct="1"/>
            <a:endParaRPr lang="en-US" altLang="en-US" sz="1100" dirty="0"/>
          </a:p>
          <a:p>
            <a:pPr eaLnBrk="1" hangingPunct="1"/>
            <a:r>
              <a:rPr lang="en-US" altLang="en-US" sz="1100" dirty="0"/>
              <a:t>Instructor can ask participants what they would change. </a:t>
            </a:r>
          </a:p>
          <a:p>
            <a:pPr eaLnBrk="1" hangingPunct="1"/>
            <a:endParaRPr lang="en-US" altLang="en-US" sz="1100" dirty="0"/>
          </a:p>
          <a:p>
            <a:pPr eaLnBrk="1" hangingPunct="1"/>
            <a:r>
              <a:rPr lang="en-US" altLang="en-US" sz="1100" dirty="0"/>
              <a:t>Key observations include:</a:t>
            </a:r>
          </a:p>
          <a:p>
            <a:pPr eaLnBrk="1" hangingPunct="1"/>
            <a:endParaRPr lang="en-US" altLang="en-US" sz="1100" dirty="0"/>
          </a:p>
          <a:p>
            <a:pPr eaLnBrk="1" hangingPunct="1"/>
            <a:r>
              <a:rPr lang="en-US" altLang="en-US" sz="1100" dirty="0"/>
              <a:t>If lifting devices (chains) are rated?</a:t>
            </a:r>
          </a:p>
          <a:p>
            <a:pPr eaLnBrk="1" hangingPunct="1"/>
            <a:endParaRPr lang="en-US" altLang="en-US" sz="1100" dirty="0"/>
          </a:p>
          <a:p>
            <a:pPr eaLnBrk="1" hangingPunct="1"/>
            <a:r>
              <a:rPr lang="en-US" altLang="en-US" sz="1100" dirty="0"/>
              <a:t>Is the excavator set properly for the pick?</a:t>
            </a:r>
          </a:p>
          <a:p>
            <a:pPr eaLnBrk="1" hangingPunct="1"/>
            <a:endParaRPr lang="en-US" altLang="en-US" sz="1100" dirty="0"/>
          </a:p>
          <a:p>
            <a:pPr eaLnBrk="1" hangingPunct="1"/>
            <a:r>
              <a:rPr lang="en-US" altLang="en-US" sz="1100" dirty="0"/>
              <a:t>Could the worker on the ground have an exposure based on his position?</a:t>
            </a:r>
          </a:p>
        </p:txBody>
      </p:sp>
    </p:spTree>
    <p:extLst>
      <p:ext uri="{BB962C8B-B14F-4D97-AF65-F5344CB8AC3E}">
        <p14:creationId xmlns:p14="http://schemas.microsoft.com/office/powerpoint/2010/main" val="23708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25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115430A-FA24-4E52-B80D-8EE1A56B181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956" name="Rectangle 2"/>
          <p:cNvSpPr>
            <a:spLocks noGrp="1" noRot="1" noChangeAspect="1" noChangeArrowheads="1" noTextEdit="1"/>
          </p:cNvSpPr>
          <p:nvPr>
            <p:ph type="sldImg"/>
          </p:nvPr>
        </p:nvSpPr>
        <p:spPr>
          <a:xfrm>
            <a:off x="1371600" y="1143000"/>
            <a:ext cx="4114800" cy="3086100"/>
          </a:xfrm>
          <a:ln/>
        </p:spPr>
      </p:sp>
      <p:sp>
        <p:nvSpPr>
          <p:cNvPr id="125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All workers near active traffic, in high rights-of-way, working around moving Onsite equipment or in areas where visibility is limited should wear high visibility clothing.</a:t>
            </a:r>
          </a:p>
          <a:p>
            <a:pPr eaLnBrk="1" hangingPunct="1"/>
            <a:r>
              <a:rPr lang="en-US" altLang="en-US" sz="1100" dirty="0"/>
              <a:t>Clothing should include reflective stripes.</a:t>
            </a:r>
          </a:p>
          <a:p>
            <a:pPr eaLnBrk="1" hangingPunct="1"/>
            <a:endParaRPr lang="en-US" altLang="en-US" sz="1100" dirty="0"/>
          </a:p>
          <a:p>
            <a:pPr eaLnBrk="1" hangingPunct="1"/>
            <a:r>
              <a:rPr lang="en-US" altLang="en-US" sz="1100" dirty="0"/>
              <a:t>Highlight the importance</a:t>
            </a:r>
            <a:r>
              <a:rPr lang="en-US" altLang="en-US" sz="1100" baseline="0" dirty="0"/>
              <a:t> of personal responsibility and SITUATIONAL AWARENESS. </a:t>
            </a:r>
          </a:p>
          <a:p>
            <a:pPr eaLnBrk="1" hangingPunct="1"/>
            <a:endParaRPr lang="en-US" altLang="en-US" sz="1100" baseline="0" dirty="0"/>
          </a:p>
          <a:p>
            <a:pPr marL="742950" lvl="1" indent="-285750" eaLnBrk="1" hangingPunct="1">
              <a:buFont typeface="Arial" panose="020B0604020202020204" pitchFamily="34" charset="0"/>
              <a:buChar char="•"/>
            </a:pPr>
            <a:r>
              <a:rPr lang="en-US" altLang="en-US" sz="1100" baseline="0" dirty="0"/>
              <a:t>You may </a:t>
            </a:r>
            <a:r>
              <a:rPr lang="en-US" altLang="en-US" sz="1100" u="sng" baseline="0" dirty="0"/>
              <a:t>rely</a:t>
            </a:r>
            <a:r>
              <a:rPr lang="en-US" altLang="en-US" sz="1100" baseline="0" dirty="0"/>
              <a:t> buy cannot </a:t>
            </a:r>
            <a:r>
              <a:rPr lang="en-US" altLang="en-US" sz="1100" u="sng" baseline="0" dirty="0"/>
              <a:t>depend</a:t>
            </a:r>
            <a:r>
              <a:rPr lang="en-US" altLang="en-US" sz="1100" baseline="0" dirty="0"/>
              <a:t> on your traffic controller (sign holder – “Slow”) to protect you.</a:t>
            </a:r>
          </a:p>
          <a:p>
            <a:pPr marL="742950" lvl="1" indent="-285750" eaLnBrk="1" hangingPunct="1">
              <a:buFont typeface="Arial" panose="020B0604020202020204" pitchFamily="34" charset="0"/>
              <a:buChar char="•"/>
            </a:pPr>
            <a:r>
              <a:rPr lang="en-US" altLang="en-US" sz="1100" baseline="0" dirty="0"/>
              <a:t>Keep an eye on the time of day…workflow traffic through the intersection/area. This picture was taken at approx. 7:20AM in early December.</a:t>
            </a:r>
          </a:p>
          <a:p>
            <a:pPr marL="742950" lvl="1" indent="-285750" eaLnBrk="1" hangingPunct="1">
              <a:buFont typeface="Arial" panose="020B0604020202020204" pitchFamily="34" charset="0"/>
              <a:buChar char="•"/>
            </a:pPr>
            <a:r>
              <a:rPr lang="en-US" altLang="en-US" sz="1100" baseline="0" dirty="0"/>
              <a:t>Know sunrise/sunset times</a:t>
            </a:r>
          </a:p>
          <a:p>
            <a:pPr marL="742950" lvl="1" indent="-285750" eaLnBrk="1" hangingPunct="1">
              <a:buFont typeface="Arial" panose="020B0604020202020204" pitchFamily="34" charset="0"/>
              <a:buChar char="•"/>
            </a:pPr>
            <a:r>
              <a:rPr lang="en-US" altLang="en-US" sz="1100" baseline="0" dirty="0"/>
              <a:t>Have communication set up with other workers if you must turn your back on traffic.</a:t>
            </a:r>
          </a:p>
          <a:p>
            <a:pPr marL="457200" lvl="1" indent="0" eaLnBrk="1" hangingPunct="1">
              <a:buFont typeface="Arial" panose="020B0604020202020204" pitchFamily="34" charset="0"/>
              <a:buNone/>
            </a:pPr>
            <a:endParaRPr lang="en-US" altLang="en-US" sz="1100" baseline="0" dirty="0"/>
          </a:p>
          <a:p>
            <a:pPr marL="742950" lvl="1" indent="-285750" eaLnBrk="1" hangingPunct="1">
              <a:buFont typeface="Arial" panose="020B0604020202020204" pitchFamily="34" charset="0"/>
              <a:buChar char="•"/>
            </a:pPr>
            <a:endParaRPr lang="en-US" altLang="en-US" sz="1100" dirty="0"/>
          </a:p>
          <a:p>
            <a:pPr eaLnBrk="1" hangingPunct="1"/>
            <a:endParaRPr lang="en-US" altLang="en-US" sz="1100" dirty="0"/>
          </a:p>
          <a:p>
            <a:pPr eaLnBrk="1" hangingPunct="1"/>
            <a:r>
              <a:rPr lang="en-US" altLang="en-US" sz="1100" dirty="0"/>
              <a:t>You should refer to the </a:t>
            </a:r>
            <a:r>
              <a:rPr lang="en-US" altLang="en-US" sz="1100" i="0" dirty="0"/>
              <a:t>Manual on Uniform Traffic Control Devices (MUTCD) </a:t>
            </a:r>
            <a:r>
              <a:rPr lang="en-US" altLang="en-US" sz="1100" dirty="0"/>
              <a:t>for further guidance.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a:t>Refer to the Dept. of Transportation</a:t>
            </a:r>
            <a:r>
              <a:rPr lang="en-US" altLang="en-US" sz="1100" baseline="0" dirty="0"/>
              <a:t> http://safety.fhwa.dot.gov/wz/ </a:t>
            </a:r>
          </a:p>
          <a:p>
            <a:pPr eaLnBrk="1" hangingPunct="1"/>
            <a:endParaRPr lang="en-US" altLang="en-US" sz="1800" dirty="0">
              <a:latin typeface="Arial" panose="020B0604020202020204" pitchFamily="34" charset="0"/>
            </a:endParaRPr>
          </a:p>
        </p:txBody>
      </p:sp>
    </p:spTree>
    <p:extLst>
      <p:ext uri="{BB962C8B-B14F-4D97-AF65-F5344CB8AC3E}">
        <p14:creationId xmlns:p14="http://schemas.microsoft.com/office/powerpoint/2010/main" val="1602075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0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18EEA7F-95A5-4028-A520-F3C7F2BAD72D}"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292" name="Rectangle 2"/>
          <p:cNvSpPr>
            <a:spLocks noGrp="1" noRot="1" noChangeAspect="1" noChangeArrowheads="1" noTextEdit="1"/>
          </p:cNvSpPr>
          <p:nvPr>
            <p:ph type="sldImg"/>
          </p:nvPr>
        </p:nvSpPr>
        <p:spPr>
          <a:xfrm>
            <a:off x="1371600" y="1143000"/>
            <a:ext cx="4114800" cy="3086100"/>
          </a:xfrm>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rPr>
              <a:t>Instructor: This picture sets the discussion for the next series of slides…While</a:t>
            </a:r>
            <a:r>
              <a:rPr lang="en-US" altLang="en-US" sz="1100" baseline="0" dirty="0">
                <a:latin typeface="Arial" panose="020B0604020202020204" pitchFamily="34" charset="0"/>
              </a:rPr>
              <a:t> seat belt use should be routine, it often isn’t.</a:t>
            </a:r>
          </a:p>
          <a:p>
            <a:pPr eaLnBrk="1" hangingPunct="1"/>
            <a:endParaRPr lang="en-US" altLang="en-US" sz="1100" dirty="0">
              <a:latin typeface="Arial" panose="020B0604020202020204" pitchFamily="34" charset="0"/>
            </a:endParaRPr>
          </a:p>
          <a:p>
            <a:pPr eaLnBrk="1" hangingPunct="1"/>
            <a:r>
              <a:rPr lang="en-US" altLang="en-US" sz="1100" dirty="0">
                <a:latin typeface="Arial" panose="020B0604020202020204" pitchFamily="34" charset="0"/>
              </a:rPr>
              <a:t>What is the difference between good habits and good behaviors…</a:t>
            </a:r>
          </a:p>
        </p:txBody>
      </p:sp>
    </p:spTree>
    <p:extLst>
      <p:ext uri="{BB962C8B-B14F-4D97-AF65-F5344CB8AC3E}">
        <p14:creationId xmlns:p14="http://schemas.microsoft.com/office/powerpoint/2010/main" val="333350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807F3BB-2C9F-4742-800A-84BAD0C144E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612" name="Rectangle 2"/>
          <p:cNvSpPr>
            <a:spLocks noGrp="1" noRot="1" noChangeAspect="1" noChangeArrowheads="1" noTextEdit="1"/>
          </p:cNvSpPr>
          <p:nvPr>
            <p:ph type="sldImg"/>
          </p:nvPr>
        </p:nvSpPr>
        <p:spPr>
          <a:xfrm>
            <a:off x="1016000" y="639763"/>
            <a:ext cx="4879975" cy="3659187"/>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rPr>
              <a:t>From Oregon OSH</a:t>
            </a:r>
            <a:r>
              <a:rPr lang="en-US" altLang="en-US" sz="1100" baseline="0" dirty="0">
                <a:latin typeface="Arial" panose="020B0604020202020204" pitchFamily="34" charset="0"/>
              </a:rPr>
              <a:t> 2014 report: http://www.orosha.org/standards/fatals/pdf/descriptions/acc_fatal_cal-yr14.pdf</a:t>
            </a:r>
            <a:endParaRPr lang="en-US" altLang="en-US" sz="1100" dirty="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305539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Fault</a:t>
            </a:r>
            <a:r>
              <a:rPr lang="en-US" altLang="en-US" sz="1100" baseline="0" dirty="0"/>
              <a:t> tree analysis unwinds the knot until you can clearly understand what the root cause is.</a:t>
            </a:r>
            <a:endParaRPr lang="en-US" altLang="en-US" sz="1100" dirty="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469780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0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18EEA7F-95A5-4028-A520-F3C7F2BAD72D}"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292" name="Rectangle 2"/>
          <p:cNvSpPr>
            <a:spLocks noGrp="1" noRot="1" noChangeAspect="1" noChangeArrowheads="1" noTextEdit="1"/>
          </p:cNvSpPr>
          <p:nvPr>
            <p:ph type="sldImg"/>
          </p:nvPr>
        </p:nvSpPr>
        <p:spPr>
          <a:xfrm>
            <a:off x="1371600" y="1143000"/>
            <a:ext cx="4114800" cy="3086100"/>
          </a:xfrm>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Different trailers have</a:t>
            </a:r>
            <a:r>
              <a:rPr lang="en-US" altLang="en-US" sz="1100" baseline="0" dirty="0"/>
              <a:t> different set ups…This presents several potential problems…</a:t>
            </a:r>
          </a:p>
          <a:p>
            <a:pPr eaLnBrk="1" hangingPunct="1"/>
            <a:endParaRPr lang="en-US" altLang="en-US" sz="1100" baseline="0" dirty="0"/>
          </a:p>
          <a:p>
            <a:pPr marL="285750" indent="-285750" eaLnBrk="1" hangingPunct="1">
              <a:buFont typeface="Arial" panose="020B0604020202020204" pitchFamily="34" charset="0"/>
              <a:buChar char="•"/>
            </a:pPr>
            <a:r>
              <a:rPr lang="en-US" altLang="en-US" sz="1100" baseline="0" dirty="0"/>
              <a:t>Do you need some traffic controls?</a:t>
            </a:r>
          </a:p>
          <a:p>
            <a:pPr marL="285750" indent="-285750" eaLnBrk="1" hangingPunct="1">
              <a:buFont typeface="Arial" panose="020B0604020202020204" pitchFamily="34" charset="0"/>
              <a:buChar char="•"/>
            </a:pPr>
            <a:r>
              <a:rPr lang="en-US" altLang="en-US" sz="1100" baseline="0" dirty="0"/>
              <a:t>Is the trailer secure? (note legs down, but wheels not chocked)…if still connected to a vehicle, is the parking brake set?</a:t>
            </a:r>
          </a:p>
          <a:p>
            <a:pPr marL="285750" indent="-285750" eaLnBrk="1" hangingPunct="1">
              <a:buFont typeface="Arial" panose="020B0604020202020204" pitchFamily="34" charset="0"/>
              <a:buChar char="•"/>
            </a:pPr>
            <a:r>
              <a:rPr lang="en-US" altLang="en-US" sz="1100" baseline="0" dirty="0"/>
              <a:t>How does this unloading procedure change if you’re on a hill, or a construction site or uneven ground?</a:t>
            </a:r>
          </a:p>
          <a:p>
            <a:pPr marL="285750" indent="-285750" eaLnBrk="1" hangingPunct="1">
              <a:buFont typeface="Arial" panose="020B0604020202020204" pitchFamily="34" charset="0"/>
              <a:buChar char="•"/>
            </a:pPr>
            <a:endParaRPr lang="en-US" altLang="en-US" sz="1100" baseline="0" dirty="0"/>
          </a:p>
          <a:p>
            <a:pPr marL="285750" indent="-285750" eaLnBrk="1" hangingPunct="1">
              <a:buFont typeface="Arial" panose="020B0604020202020204" pitchFamily="34" charset="0"/>
              <a:buChar char="•"/>
            </a:pPr>
            <a:r>
              <a:rPr lang="en-US" altLang="en-US" sz="1100" baseline="0" dirty="0"/>
              <a:t>Is seatbelt use a good idea or “just in certain situations”?</a:t>
            </a:r>
          </a:p>
        </p:txBody>
      </p:sp>
    </p:spTree>
    <p:extLst>
      <p:ext uri="{BB962C8B-B14F-4D97-AF65-F5344CB8AC3E}">
        <p14:creationId xmlns:p14="http://schemas.microsoft.com/office/powerpoint/2010/main" val="1787394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807F3BB-2C9F-4742-800A-84BAD0C144E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612" name="Rectangle 2"/>
          <p:cNvSpPr>
            <a:spLocks noGrp="1" noRot="1" noChangeAspect="1" noChangeArrowheads="1" noTextEdit="1"/>
          </p:cNvSpPr>
          <p:nvPr>
            <p:ph type="sldImg"/>
          </p:nvPr>
        </p:nvSpPr>
        <p:spPr>
          <a:xfrm>
            <a:off x="1016000" y="639763"/>
            <a:ext cx="4879975" cy="3659187"/>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rPr>
              <a:t>From Oregon OSH</a:t>
            </a:r>
            <a:r>
              <a:rPr lang="en-US" altLang="en-US" sz="1100" baseline="0" dirty="0">
                <a:latin typeface="Arial" panose="020B0604020202020204" pitchFamily="34" charset="0"/>
              </a:rPr>
              <a:t> 2014 report: http://www.orosha.org/standards/fatals/pdf/descriptions/acc_fatal_cal-yr14.pdf</a:t>
            </a:r>
            <a:endParaRPr lang="en-US" altLang="en-US" sz="1100" dirty="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272162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8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2789D3A6-074C-4FCA-BDA9-325B338ACFB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244" name="Rectangle 2"/>
          <p:cNvSpPr>
            <a:spLocks noGrp="1" noRot="1" noChangeAspect="1" noChangeArrowheads="1" noTextEdit="1"/>
          </p:cNvSpPr>
          <p:nvPr>
            <p:ph type="sldImg"/>
          </p:nvPr>
        </p:nvSpPr>
        <p:spPr>
          <a:xfrm>
            <a:off x="1371600" y="1143000"/>
            <a:ext cx="4114800" cy="3086100"/>
          </a:xfrm>
          <a:ln/>
        </p:spPr>
      </p:sp>
      <p:sp>
        <p:nvSpPr>
          <p:cNvPr id="138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 can lead participants</a:t>
            </a:r>
            <a:r>
              <a:rPr lang="en-US" altLang="en-US" sz="1100" baseline="0" dirty="0"/>
              <a:t> through this discussion…the slide is animated for the first and third bullet point…and the NO! and Yes! Animations will guide the presentation of the analysis of the situation.</a:t>
            </a:r>
          </a:p>
          <a:p>
            <a:pPr eaLnBrk="1" hangingPunct="1"/>
            <a:endParaRPr lang="en-US" altLang="en-US" sz="1100" baseline="0" dirty="0"/>
          </a:p>
          <a:p>
            <a:pPr eaLnBrk="1" hangingPunct="1"/>
            <a:r>
              <a:rPr lang="en-US" altLang="en-US" sz="1100" baseline="0" dirty="0"/>
              <a:t>Will an action to prevent one Focus Four exposure, lead to the unintended consequence of exposing the worker to another of the Focus Four exposures?</a:t>
            </a:r>
          </a:p>
          <a:p>
            <a:pPr eaLnBrk="1" hangingPunct="1"/>
            <a:endParaRPr lang="en-US" altLang="en-US" sz="1100" baseline="0" dirty="0"/>
          </a:p>
          <a:p>
            <a:pPr eaLnBrk="1" hangingPunct="1"/>
            <a:r>
              <a:rPr lang="en-US" altLang="en-US" sz="1100" baseline="0" dirty="0" err="1"/>
              <a:t>Ie</a:t>
            </a:r>
            <a:r>
              <a:rPr lang="en-US" altLang="en-US" sz="1100" baseline="0" dirty="0"/>
              <a:t>: if the operator cannot stabilize the equipment for whatever reason, and the helper cables or chains the equipment to something else (see photo with cable off to the right out of picture). Is what he is connecting it to able to actually accomplish the need to act as an anchor?</a:t>
            </a:r>
          </a:p>
          <a:p>
            <a:pPr eaLnBrk="1" hangingPunct="1"/>
            <a:endParaRPr lang="en-US" altLang="en-US" sz="1100" baseline="0" dirty="0"/>
          </a:p>
          <a:p>
            <a:pPr eaLnBrk="1" hangingPunct="1"/>
            <a:r>
              <a:rPr lang="en-US" altLang="en-US" sz="1100" baseline="0" dirty="0"/>
              <a:t>What is the weight rating of the cable/chain used and what is the load being put on the safety line? Is there a real possibility that it could part and then strike the operator or anyone in the swing radius creating a “struck by” fatality (no hardhat on observer).</a:t>
            </a:r>
          </a:p>
          <a:p>
            <a:pPr eaLnBrk="1" hangingPunct="1"/>
            <a:endParaRPr lang="en-US" altLang="en-US" sz="1100" baseline="0" dirty="0"/>
          </a:p>
          <a:p>
            <a:pPr eaLnBrk="1" hangingPunct="1"/>
            <a:r>
              <a:rPr lang="en-US" altLang="en-US" sz="1100" baseline="0" dirty="0"/>
              <a:t>If one “underrated or unknown” cable/chain is attached, will two unknowns make any difference?</a:t>
            </a:r>
          </a:p>
          <a:p>
            <a:pPr eaLnBrk="1" hangingPunct="1"/>
            <a:endParaRPr lang="en-US" altLang="en-US" sz="1100" baseline="0" dirty="0"/>
          </a:p>
          <a:p>
            <a:pPr eaLnBrk="1" hangingPunct="1"/>
            <a:r>
              <a:rPr lang="en-US" altLang="en-US" sz="1100" baseline="0" dirty="0"/>
              <a:t>When exiting the equipment, do you evaluate getting the operator off without injury by a fall or jumping?</a:t>
            </a:r>
          </a:p>
          <a:p>
            <a:pPr eaLnBrk="1" hangingPunct="1"/>
            <a:endParaRPr lang="en-US" altLang="en-US" sz="1100" baseline="0" dirty="0"/>
          </a:p>
          <a:p>
            <a:pPr eaLnBrk="1" hangingPunct="1"/>
            <a:r>
              <a:rPr lang="en-US" altLang="en-US" sz="1100" baseline="0" dirty="0"/>
              <a:t>Is this an “eye’s not on path” or a “eyes not on task” accident? (both)</a:t>
            </a:r>
          </a:p>
          <a:p>
            <a:pPr eaLnBrk="1" hangingPunct="1"/>
            <a:endParaRPr lang="en-US" altLang="en-US" sz="1800" baseline="0" dirty="0">
              <a:latin typeface="Arial" panose="020B0604020202020204" pitchFamily="34" charset="0"/>
            </a:endParaRPr>
          </a:p>
          <a:p>
            <a:pPr eaLnBrk="1" hangingPunct="1"/>
            <a:endParaRPr lang="en-US" altLang="en-US" sz="1800" dirty="0">
              <a:latin typeface="Arial" panose="020B0604020202020204" pitchFamily="34" charset="0"/>
            </a:endParaRPr>
          </a:p>
        </p:txBody>
      </p:sp>
    </p:spTree>
    <p:extLst>
      <p:ext uri="{BB962C8B-B14F-4D97-AF65-F5344CB8AC3E}">
        <p14:creationId xmlns:p14="http://schemas.microsoft.com/office/powerpoint/2010/main" val="318916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8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2789D3A6-074C-4FCA-BDA9-325B338ACFB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244" name="Rectangle 2"/>
          <p:cNvSpPr>
            <a:spLocks noGrp="1" noRot="1" noChangeAspect="1" noChangeArrowheads="1" noTextEdit="1"/>
          </p:cNvSpPr>
          <p:nvPr>
            <p:ph type="sldImg"/>
          </p:nvPr>
        </p:nvSpPr>
        <p:spPr>
          <a:xfrm>
            <a:off x="1371600" y="1143000"/>
            <a:ext cx="4114800" cy="3086100"/>
          </a:xfrm>
          <a:ln/>
        </p:spPr>
      </p:sp>
      <p:sp>
        <p:nvSpPr>
          <p:cNvPr id="138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Discussion continues</a:t>
            </a:r>
          </a:p>
        </p:txBody>
      </p:sp>
    </p:spTree>
    <p:extLst>
      <p:ext uri="{BB962C8B-B14F-4D97-AF65-F5344CB8AC3E}">
        <p14:creationId xmlns:p14="http://schemas.microsoft.com/office/powerpoint/2010/main" val="810044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2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DE277F3-67F9-4F14-B042-88E869FE0D6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340" name="Rectangle 2"/>
          <p:cNvSpPr>
            <a:spLocks noGrp="1" noRot="1" noChangeAspect="1" noChangeArrowheads="1" noTextEdit="1"/>
          </p:cNvSpPr>
          <p:nvPr>
            <p:ph type="sldImg"/>
          </p:nvPr>
        </p:nvSpPr>
        <p:spPr>
          <a:xfrm>
            <a:off x="1371600" y="1143000"/>
            <a:ext cx="4114800" cy="3086100"/>
          </a:xfrm>
          <a:ln/>
        </p:spPr>
      </p:sp>
      <p:sp>
        <p:nvSpPr>
          <p:cNvPr id="142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 should discuss: Soil</a:t>
            </a:r>
            <a:r>
              <a:rPr lang="en-US" altLang="en-US" sz="1100" baseline="0" dirty="0"/>
              <a:t> conditions, Soil type, ground saturation, recent weather (rain/snow), High water tables can all contribute to this kind of hazard. Add to that two or three men on the edges of the excavation trying to guide the delivery into the hole and line it up with other pipes, center and level it.</a:t>
            </a:r>
          </a:p>
        </p:txBody>
      </p:sp>
    </p:spTree>
    <p:extLst>
      <p:ext uri="{BB962C8B-B14F-4D97-AF65-F5344CB8AC3E}">
        <p14:creationId xmlns:p14="http://schemas.microsoft.com/office/powerpoint/2010/main" val="3176510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43000" y="708025"/>
            <a:ext cx="4725988" cy="3544888"/>
          </a:xfrm>
          <a:ln/>
        </p:spPr>
      </p:sp>
      <p:sp>
        <p:nvSpPr>
          <p:cNvPr id="119811" name="Notes Placeholder 2"/>
          <p:cNvSpPr>
            <a:spLocks noGrp="1"/>
          </p:cNvSpPr>
          <p:nvPr>
            <p:ph type="body" idx="1"/>
          </p:nvPr>
        </p:nvSpPr>
        <p:spPr>
          <a:xfrm>
            <a:off x="935038" y="4490033"/>
            <a:ext cx="5140325"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000000"/>
                </a:solidFill>
                <a:latin typeface="Arial" panose="020B0604020202020204" pitchFamily="34" charset="0"/>
              </a:rPr>
              <a:t>Activity: Tank install</a:t>
            </a:r>
          </a:p>
          <a:p>
            <a:endParaRPr lang="en-US" altLang="en-US" dirty="0">
              <a:solidFill>
                <a:srgbClr val="000000"/>
              </a:solidFill>
              <a:latin typeface="Arial" panose="020B0604020202020204" pitchFamily="34" charset="0"/>
            </a:endParaRPr>
          </a:p>
          <a:p>
            <a:r>
              <a:rPr lang="en-US" altLang="en-US" dirty="0">
                <a:solidFill>
                  <a:srgbClr val="000000"/>
                </a:solidFill>
                <a:latin typeface="Arial" panose="020B0604020202020204" pitchFamily="34" charset="0"/>
              </a:rPr>
              <a:t>Experienced workers need to paying extra attention</a:t>
            </a:r>
            <a:r>
              <a:rPr lang="en-US" altLang="en-US" baseline="0" dirty="0">
                <a:solidFill>
                  <a:srgbClr val="000000"/>
                </a:solidFill>
                <a:latin typeface="Arial" panose="020B0604020202020204" pitchFamily="34" charset="0"/>
              </a:rPr>
              <a:t> in this situation with tight spaces. Delivery driver operating remote can see only one of the workers. Line of sight communication is lacking and presents a very real Caught in or Between fatality potential. The mass of the tank and the speed of the remote controls are hard to stop and hard to reverse. </a:t>
            </a:r>
            <a:endParaRPr lang="en-US" altLang="en-US" dirty="0">
              <a:solidFill>
                <a:srgbClr val="000000"/>
              </a:solidFill>
              <a:latin typeface="Arial" panose="020B0604020202020204" pitchFamily="34" charset="0"/>
            </a:endParaRPr>
          </a:p>
        </p:txBody>
      </p:sp>
      <p:sp>
        <p:nvSpPr>
          <p:cNvPr id="119812" name="Slide Number Placeholder 3"/>
          <p:cNvSpPr>
            <a:spLocks noGrp="1"/>
          </p:cNvSpPr>
          <p:nvPr>
            <p:ph type="sldNum" sz="quarter" idx="5"/>
          </p:nvPr>
        </p:nvSpPr>
        <p:spPr>
          <a:xfrm>
            <a:off x="3971927" y="8978452"/>
            <a:ext cx="3038475" cy="4728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00182298-0690-421E-8BC6-EBF3F3AB8B6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6640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4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1D643BD-3BA2-42E0-A4ED-24968DD118E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388" name="Rectangle 2"/>
          <p:cNvSpPr>
            <a:spLocks noGrp="1" noRot="1" noChangeAspect="1" noChangeArrowheads="1" noTextEdit="1"/>
          </p:cNvSpPr>
          <p:nvPr>
            <p:ph type="sldImg"/>
          </p:nvPr>
        </p:nvSpPr>
        <p:spPr>
          <a:xfrm>
            <a:off x="1371600" y="1143000"/>
            <a:ext cx="4114800" cy="3086100"/>
          </a:xfrm>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Discussion slide: </a:t>
            </a:r>
          </a:p>
          <a:p>
            <a:pPr eaLnBrk="1" hangingPunct="1"/>
            <a:endParaRPr lang="en-US" altLang="en-US" sz="1100" dirty="0"/>
          </a:p>
          <a:p>
            <a:pPr eaLnBrk="1" hangingPunct="1"/>
            <a:r>
              <a:rPr lang="en-US" altLang="en-US" sz="1100" dirty="0"/>
              <a:t>Depending</a:t>
            </a:r>
            <a:r>
              <a:rPr lang="en-US" altLang="en-US" sz="1100" baseline="0" dirty="0"/>
              <a:t> on the group make up and size, the Instructor could pose this as an interactive discussion question or break the group into smaller groups and have them do a full analysis of the work task and other workspace considerations and exposures (excavation/engulfment/egress) and report to the group how they would minimize the exposure and do it differently.</a:t>
            </a:r>
            <a:endParaRPr lang="en-US" altLang="en-US" sz="1100" dirty="0"/>
          </a:p>
        </p:txBody>
      </p:sp>
    </p:spTree>
    <p:extLst>
      <p:ext uri="{BB962C8B-B14F-4D97-AF65-F5344CB8AC3E}">
        <p14:creationId xmlns:p14="http://schemas.microsoft.com/office/powerpoint/2010/main" val="178982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25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115430A-FA24-4E52-B80D-8EE1A56B181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956" name="Rectangle 2"/>
          <p:cNvSpPr>
            <a:spLocks noGrp="1" noRot="1" noChangeAspect="1" noChangeArrowheads="1" noTextEdit="1"/>
          </p:cNvSpPr>
          <p:nvPr>
            <p:ph type="sldImg"/>
          </p:nvPr>
        </p:nvSpPr>
        <p:spPr>
          <a:xfrm>
            <a:off x="1371600" y="1143000"/>
            <a:ext cx="4114800" cy="3086100"/>
          </a:xfrm>
          <a:ln/>
        </p:spPr>
      </p:sp>
      <p:sp>
        <p:nvSpPr>
          <p:cNvPr id="125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All workers near active traffic, in high rights-of-way, working around moving Onsite equipment or in areas where visibility is limited should wear high visibility clothing.</a:t>
            </a:r>
          </a:p>
          <a:p>
            <a:pPr eaLnBrk="1" hangingPunct="1"/>
            <a:endParaRPr lang="en-US" altLang="en-US" sz="1100" dirty="0"/>
          </a:p>
          <a:p>
            <a:pPr eaLnBrk="1" hangingPunct="1"/>
            <a:r>
              <a:rPr lang="en-US" altLang="en-US" sz="1100" dirty="0"/>
              <a:t>Low light</a:t>
            </a:r>
          </a:p>
          <a:p>
            <a:pPr eaLnBrk="1" hangingPunct="1"/>
            <a:r>
              <a:rPr lang="en-US" altLang="en-US" sz="1100" dirty="0"/>
              <a:t>Winter</a:t>
            </a:r>
          </a:p>
          <a:p>
            <a:pPr eaLnBrk="1" hangingPunct="1"/>
            <a:r>
              <a:rPr lang="en-US" altLang="en-US" sz="1100" dirty="0"/>
              <a:t>Rain</a:t>
            </a:r>
          </a:p>
          <a:p>
            <a:pPr eaLnBrk="1" hangingPunct="1"/>
            <a:r>
              <a:rPr lang="en-US" altLang="en-US" sz="1100" dirty="0"/>
              <a:t>Road</a:t>
            </a:r>
            <a:r>
              <a:rPr lang="en-US" altLang="en-US" sz="1100" baseline="0" dirty="0"/>
              <a:t> conditions poor</a:t>
            </a:r>
          </a:p>
          <a:p>
            <a:pPr eaLnBrk="1" hangingPunct="1"/>
            <a:r>
              <a:rPr lang="en-US" altLang="en-US" sz="1100" baseline="0" dirty="0"/>
              <a:t>Ice/freezing conditions</a:t>
            </a:r>
          </a:p>
          <a:p>
            <a:pPr eaLnBrk="1" hangingPunct="1"/>
            <a:r>
              <a:rPr lang="en-US" altLang="en-US" sz="1100" baseline="0" dirty="0"/>
              <a:t>Dependence on vehicle operator awareness</a:t>
            </a:r>
          </a:p>
          <a:p>
            <a:pPr eaLnBrk="1" hangingPunct="1"/>
            <a:r>
              <a:rPr lang="en-US" altLang="en-US" sz="1100" baseline="0" dirty="0"/>
              <a:t>7:15 AM traffic commute</a:t>
            </a:r>
          </a:p>
          <a:p>
            <a:pPr eaLnBrk="1" hangingPunct="1"/>
            <a:r>
              <a:rPr lang="en-US" altLang="en-US" sz="1100" baseline="0" dirty="0"/>
              <a:t>5:30 PM traffic commute</a:t>
            </a:r>
            <a:endParaRPr lang="en-US" altLang="en-US" sz="1100" dirty="0"/>
          </a:p>
          <a:p>
            <a:pPr eaLnBrk="1" hangingPunct="1"/>
            <a:endParaRPr lang="en-US" altLang="en-US" sz="1100" dirty="0"/>
          </a:p>
          <a:p>
            <a:pPr eaLnBrk="1" hangingPunct="1"/>
            <a:r>
              <a:rPr lang="en-US" altLang="en-US" sz="1100" dirty="0"/>
              <a:t>Refer to the </a:t>
            </a:r>
            <a:r>
              <a:rPr lang="en-US" altLang="en-US" sz="1100" i="0" dirty="0"/>
              <a:t>Manual on Uniform Traffic Control Devices (MUTCD) </a:t>
            </a:r>
            <a:r>
              <a:rPr lang="en-US" altLang="en-US" sz="1100" dirty="0"/>
              <a:t>for further guidance.</a:t>
            </a:r>
          </a:p>
          <a:p>
            <a:pPr eaLnBrk="1" hangingPunct="1"/>
            <a:r>
              <a:rPr lang="en-US" altLang="en-US" sz="1100" dirty="0"/>
              <a:t>Refer to the Dept. of Transportation</a:t>
            </a:r>
            <a:r>
              <a:rPr lang="en-US" altLang="en-US" sz="1100" baseline="0" dirty="0"/>
              <a:t> http://safety.fhwa.dot.gov/wz/ </a:t>
            </a:r>
          </a:p>
          <a:p>
            <a:pPr eaLnBrk="1" hangingPunct="1"/>
            <a:endParaRPr lang="en-US" altLang="en-US" sz="1800" dirty="0">
              <a:latin typeface="Arial" panose="020B0604020202020204" pitchFamily="34" charset="0"/>
            </a:endParaRPr>
          </a:p>
        </p:txBody>
      </p:sp>
    </p:spTree>
    <p:extLst>
      <p:ext uri="{BB962C8B-B14F-4D97-AF65-F5344CB8AC3E}">
        <p14:creationId xmlns:p14="http://schemas.microsoft.com/office/powerpoint/2010/main" val="2371134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6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522A75B-C65B-4FA2-A15D-A76A4FE01517}"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436" name="Rectangle 2"/>
          <p:cNvSpPr>
            <a:spLocks noGrp="1" noRot="1" noChangeAspect="1" noChangeArrowheads="1" noTextEdit="1"/>
          </p:cNvSpPr>
          <p:nvPr>
            <p:ph type="sldImg"/>
          </p:nvPr>
        </p:nvSpPr>
        <p:spPr>
          <a:xfrm>
            <a:off x="1371600" y="1143000"/>
            <a:ext cx="4114800" cy="3086100"/>
          </a:xfrm>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Discussion slide: </a:t>
            </a:r>
          </a:p>
          <a:p>
            <a:pPr eaLnBrk="1" hangingPunct="1"/>
            <a:endParaRPr lang="en-US" altLang="en-US" sz="1100" dirty="0"/>
          </a:p>
          <a:p>
            <a:pPr eaLnBrk="1" hangingPunct="1"/>
            <a:r>
              <a:rPr lang="en-US" altLang="en-US" sz="1100" dirty="0"/>
              <a:t>All nylon and chain slings must have legible tags.</a:t>
            </a:r>
          </a:p>
          <a:p>
            <a:pPr eaLnBrk="1" hangingPunct="1"/>
            <a:r>
              <a:rPr lang="en-US" altLang="en-US" sz="1100" dirty="0"/>
              <a:t>Riggers must understand wire rope sling capacities.</a:t>
            </a:r>
          </a:p>
          <a:p>
            <a:pPr eaLnBrk="1" hangingPunct="1"/>
            <a:r>
              <a:rPr lang="en-US" altLang="en-US" sz="1100" dirty="0"/>
              <a:t>All riggers must know how to inspect slings and properly rigged loads.</a:t>
            </a:r>
          </a:p>
          <a:p>
            <a:pPr eaLnBrk="1" hangingPunct="1"/>
            <a:endParaRPr lang="en-US" altLang="en-US" sz="1100" dirty="0"/>
          </a:p>
          <a:p>
            <a:pPr eaLnBrk="1" hangingPunct="1"/>
            <a:r>
              <a:rPr lang="en-US" altLang="en-US" sz="1100" dirty="0"/>
              <a:t>Depending</a:t>
            </a:r>
            <a:r>
              <a:rPr lang="en-US" altLang="en-US" sz="1100" baseline="0" dirty="0"/>
              <a:t> on the use of the previous slide for an activity, the Instructor should note to the group and discuss the variation in “slings” on tank delivery trucks and the requirements, inspection and maintenance elements required by the company delivering the tanks. </a:t>
            </a:r>
            <a:endParaRPr lang="en-US" altLang="en-US" sz="1100" dirty="0"/>
          </a:p>
        </p:txBody>
      </p:sp>
    </p:spTree>
    <p:extLst>
      <p:ext uri="{BB962C8B-B14F-4D97-AF65-F5344CB8AC3E}">
        <p14:creationId xmlns:p14="http://schemas.microsoft.com/office/powerpoint/2010/main" val="1597212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50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355D4BC-0E78-45F2-8A8B-6D6B616C650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532" name="Rectangle 2"/>
          <p:cNvSpPr>
            <a:spLocks noGrp="1" noRot="1" noChangeAspect="1" noChangeArrowheads="1" noTextEdit="1"/>
          </p:cNvSpPr>
          <p:nvPr>
            <p:ph type="sldImg"/>
          </p:nvPr>
        </p:nvSpPr>
        <p:spPr>
          <a:xfrm>
            <a:off x="1371600" y="1143000"/>
            <a:ext cx="4114800" cy="3086100"/>
          </a:xfrm>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Discussion slide: </a:t>
            </a:r>
          </a:p>
          <a:p>
            <a:pPr eaLnBrk="1" hangingPunct="1"/>
            <a:endParaRPr lang="en-US" altLang="en-US" sz="1100" dirty="0"/>
          </a:p>
          <a:p>
            <a:pPr eaLnBrk="1" hangingPunct="1"/>
            <a:r>
              <a:rPr lang="en-US" altLang="en-US" sz="1100" dirty="0"/>
              <a:t>Engulfment issues,</a:t>
            </a:r>
            <a:r>
              <a:rPr lang="en-US" altLang="en-US" sz="1100" baseline="0" dirty="0"/>
              <a:t> is this normal practice for the employer? Would the workers still do it this way if it was raining, or ground saturated?</a:t>
            </a:r>
          </a:p>
          <a:p>
            <a:pPr eaLnBrk="1" hangingPunct="1"/>
            <a:endParaRPr lang="en-US" altLang="en-US" sz="1100" baseline="0" dirty="0"/>
          </a:p>
          <a:p>
            <a:pPr eaLnBrk="1" hangingPunct="1"/>
            <a:r>
              <a:rPr lang="en-US" altLang="en-US" sz="1100" baseline="0" dirty="0"/>
              <a:t>Message: Workers should never be in this situation</a:t>
            </a:r>
            <a:endParaRPr lang="en-US" altLang="en-US" sz="1100" dirty="0"/>
          </a:p>
        </p:txBody>
      </p:sp>
    </p:spTree>
    <p:extLst>
      <p:ext uri="{BB962C8B-B14F-4D97-AF65-F5344CB8AC3E}">
        <p14:creationId xmlns:p14="http://schemas.microsoft.com/office/powerpoint/2010/main" val="1082262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54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962E139-8ECE-410C-9A2B-3C12DE6D39DD}"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628" name="Rectangle 2"/>
          <p:cNvSpPr>
            <a:spLocks noGrp="1" noRot="1" noChangeAspect="1" noChangeArrowheads="1" noTextEdit="1"/>
          </p:cNvSpPr>
          <p:nvPr>
            <p:ph type="sldImg"/>
          </p:nvPr>
        </p:nvSpPr>
        <p:spPr>
          <a:xfrm>
            <a:off x="1371600" y="1143000"/>
            <a:ext cx="4114800" cy="3086100"/>
          </a:xfrm>
          <a:ln/>
        </p:spPr>
      </p:sp>
      <p:sp>
        <p:nvSpPr>
          <p:cNvPr id="154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Discussion slide: </a:t>
            </a:r>
          </a:p>
          <a:p>
            <a:pPr eaLnBrk="1" hangingPunct="1"/>
            <a:endParaRPr lang="en-US" altLang="en-US" sz="1100" dirty="0"/>
          </a:p>
          <a:p>
            <a:pPr eaLnBrk="1" hangingPunct="1"/>
            <a:r>
              <a:rPr lang="en-US" altLang="en-US" sz="1100" dirty="0"/>
              <a:t>Workers should never get into blind spots of operators and should never get between pieces of equipment unless the equipment is secured.</a:t>
            </a:r>
          </a:p>
          <a:p>
            <a:pPr eaLnBrk="1" hangingPunct="1"/>
            <a:endParaRPr lang="en-US" altLang="en-US" sz="1100" dirty="0"/>
          </a:p>
          <a:p>
            <a:pPr eaLnBrk="1" hangingPunct="1"/>
            <a:r>
              <a:rPr lang="en-US" altLang="en-US" sz="1100" dirty="0"/>
              <a:t>Instructor can</a:t>
            </a:r>
            <a:r>
              <a:rPr lang="en-US" altLang="en-US" sz="1100" baseline="0" dirty="0"/>
              <a:t> also bring back into the discussion worker behaviors that lead to this exposure: Complacency, Lack of Training, Low situational awareness, new hire?</a:t>
            </a:r>
            <a:endParaRPr lang="en-US" altLang="en-US" sz="1100" dirty="0"/>
          </a:p>
        </p:txBody>
      </p:sp>
    </p:spTree>
    <p:extLst>
      <p:ext uri="{BB962C8B-B14F-4D97-AF65-F5344CB8AC3E}">
        <p14:creationId xmlns:p14="http://schemas.microsoft.com/office/powerpoint/2010/main" val="112165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807F3BB-2C9F-4742-800A-84BAD0C144E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612" name="Rectangle 2"/>
          <p:cNvSpPr>
            <a:spLocks noGrp="1" noRot="1" noChangeAspect="1" noChangeArrowheads="1" noTextEdit="1"/>
          </p:cNvSpPr>
          <p:nvPr>
            <p:ph type="sldImg"/>
          </p:nvPr>
        </p:nvSpPr>
        <p:spPr>
          <a:xfrm>
            <a:off x="1016000" y="639763"/>
            <a:ext cx="4879975" cy="3659187"/>
          </a:xfrm>
          <a:ln/>
        </p:spPr>
      </p:sp>
      <p:sp>
        <p:nvSpPr>
          <p:cNvPr id="68613" name="Rectangle 3"/>
          <p:cNvSpPr>
            <a:spLocks noGrp="1" noChangeArrowheads="1"/>
          </p:cNvSpPr>
          <p:nvPr>
            <p:ph type="body" idx="1"/>
          </p:nvPr>
        </p:nvSpPr>
        <p:spPr>
          <a:xfrm>
            <a:off x="712788" y="4603750"/>
            <a:ext cx="5486400" cy="36604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rPr>
              <a:t>From Oregon OSH</a:t>
            </a:r>
            <a:r>
              <a:rPr lang="en-US" altLang="en-US" sz="1100" baseline="0" dirty="0">
                <a:latin typeface="Arial" panose="020B0604020202020204" pitchFamily="34" charset="0"/>
              </a:rPr>
              <a:t> 2014 report: </a:t>
            </a:r>
            <a:r>
              <a:rPr lang="en-US" altLang="en-US" sz="1100" baseline="0" dirty="0">
                <a:latin typeface="Arial" panose="020B0604020202020204" pitchFamily="34" charset="0"/>
                <a:hlinkClick r:id="rId3"/>
              </a:rPr>
              <a:t>http://www.orosha.org/standards/fatals/pdf/descriptions/acc_fatal_cal-yr14.pdf</a:t>
            </a:r>
            <a:endParaRPr lang="en-US" altLang="en-US" sz="1100" baseline="0" dirty="0">
              <a:latin typeface="Arial" panose="020B0604020202020204" pitchFamily="34" charset="0"/>
            </a:endParaRPr>
          </a:p>
          <a:p>
            <a:pPr eaLnBrk="1" hangingPunct="1"/>
            <a:endParaRPr lang="en-US" altLang="en-US" sz="1100" dirty="0">
              <a:latin typeface="Arial" panose="020B0604020202020204" pitchFamily="34" charset="0"/>
            </a:endParaRPr>
          </a:p>
          <a:p>
            <a:pPr eaLnBrk="1" hangingPunct="1"/>
            <a:endParaRPr lang="en-US" altLang="en-US" sz="1100" dirty="0">
              <a:latin typeface="Arial" panose="020B0604020202020204" pitchFamily="34" charset="0"/>
            </a:endParaRPr>
          </a:p>
          <a:p>
            <a:pPr eaLnBrk="1" hangingPunct="1"/>
            <a:r>
              <a:rPr lang="en-US" altLang="en-US" sz="1100" dirty="0">
                <a:latin typeface="Arial" panose="020B0604020202020204" pitchFamily="34" charset="0"/>
              </a:rPr>
              <a:t>Instructor option: </a:t>
            </a:r>
          </a:p>
          <a:p>
            <a:pPr eaLnBrk="1" hangingPunct="1"/>
            <a:endParaRPr lang="en-US" altLang="en-US" sz="1100" dirty="0">
              <a:latin typeface="Arial" panose="020B0604020202020204" pitchFamily="34" charset="0"/>
            </a:endParaRPr>
          </a:p>
          <a:p>
            <a:pPr eaLnBrk="1" hangingPunct="1"/>
            <a:r>
              <a:rPr lang="en-US" altLang="en-US" sz="1100" dirty="0">
                <a:latin typeface="Arial" panose="020B0604020202020204" pitchFamily="34" charset="0"/>
              </a:rPr>
              <a:t>Use the root cause analysis to work through the assessment in small groups or in general class.</a:t>
            </a: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2535432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56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17313DF-D724-42DF-8B2A-AC48D1BEAE9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676" name="Rectangle 2"/>
          <p:cNvSpPr>
            <a:spLocks noGrp="1" noRot="1" noChangeAspect="1" noChangeArrowheads="1" noTextEdit="1"/>
          </p:cNvSpPr>
          <p:nvPr>
            <p:ph type="sldImg"/>
          </p:nvPr>
        </p:nvSpPr>
        <p:spPr>
          <a:xfrm>
            <a:off x="1371600" y="1143000"/>
            <a:ext cx="4114800" cy="3086100"/>
          </a:xfrm>
          <a:ln/>
        </p:spPr>
      </p:sp>
      <p:sp>
        <p:nvSpPr>
          <p:cNvPr id="156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This has been a common cause of fatality.</a:t>
            </a:r>
          </a:p>
          <a:p>
            <a:pPr eaLnBrk="1" hangingPunct="1"/>
            <a:r>
              <a:rPr lang="en-US" altLang="en-US" sz="1100" dirty="0"/>
              <a:t>Truck boxes should always be independently blocked. </a:t>
            </a:r>
          </a:p>
        </p:txBody>
      </p:sp>
    </p:spTree>
    <p:extLst>
      <p:ext uri="{BB962C8B-B14F-4D97-AF65-F5344CB8AC3E}">
        <p14:creationId xmlns:p14="http://schemas.microsoft.com/office/powerpoint/2010/main" val="3254621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56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17313DF-D724-42DF-8B2A-AC48D1BEAE9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676" name="Rectangle 2"/>
          <p:cNvSpPr>
            <a:spLocks noGrp="1" noRot="1" noChangeAspect="1" noChangeArrowheads="1" noTextEdit="1"/>
          </p:cNvSpPr>
          <p:nvPr>
            <p:ph type="sldImg"/>
          </p:nvPr>
        </p:nvSpPr>
        <p:spPr>
          <a:xfrm>
            <a:off x="1371600" y="1143000"/>
            <a:ext cx="4114800" cy="3086100"/>
          </a:xfrm>
          <a:ln/>
        </p:spPr>
      </p:sp>
      <p:sp>
        <p:nvSpPr>
          <p:cNvPr id="156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From Oregon OSH</a:t>
            </a:r>
            <a:r>
              <a:rPr lang="en-US" altLang="en-US" sz="1100" baseline="0" dirty="0"/>
              <a:t> 2014 report: </a:t>
            </a:r>
            <a:r>
              <a:rPr lang="en-US" altLang="en-US" sz="1100" baseline="0" dirty="0">
                <a:hlinkClick r:id="rId3"/>
              </a:rPr>
              <a:t>http://www.orosha.org/standards/fatals/pdf/descriptions/acc_fatal_cal-yr14.pdf</a:t>
            </a:r>
            <a:endParaRPr lang="en-US" altLang="en-US" sz="1100" baseline="0" dirty="0"/>
          </a:p>
          <a:p>
            <a:pPr eaLnBrk="1" hangingPunct="1"/>
            <a:endParaRPr lang="en-US" altLang="en-US" sz="1100" dirty="0"/>
          </a:p>
          <a:p>
            <a:pPr eaLnBrk="1" hangingPunct="1"/>
            <a:endParaRPr lang="en-US" altLang="en-US" sz="1100" dirty="0"/>
          </a:p>
          <a:p>
            <a:r>
              <a:rPr lang="en-US" altLang="en-US" sz="1100" dirty="0">
                <a:latin typeface="Arial" panose="020B0604020202020204" pitchFamily="34" charset="0"/>
              </a:rPr>
              <a:t>Instructor option: </a:t>
            </a:r>
          </a:p>
          <a:p>
            <a:endParaRPr lang="en-US" altLang="en-US" sz="1100" dirty="0">
              <a:latin typeface="Arial" panose="020B0604020202020204" pitchFamily="34" charset="0"/>
            </a:endParaRPr>
          </a:p>
          <a:p>
            <a:r>
              <a:rPr lang="en-US" altLang="en-US" sz="1100" dirty="0">
                <a:latin typeface="Arial" panose="020B0604020202020204" pitchFamily="34" charset="0"/>
              </a:rPr>
              <a:t>Use the root cause analysis to work through the assessment in small groups or in general class.</a:t>
            </a:r>
          </a:p>
          <a:p>
            <a:pPr eaLnBrk="1" hangingPunct="1"/>
            <a:endParaRPr lang="en-US" altLang="en-US" sz="1100" dirty="0"/>
          </a:p>
        </p:txBody>
      </p:sp>
    </p:spTree>
    <p:extLst>
      <p:ext uri="{BB962C8B-B14F-4D97-AF65-F5344CB8AC3E}">
        <p14:creationId xmlns:p14="http://schemas.microsoft.com/office/powerpoint/2010/main" val="1381637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Fault</a:t>
            </a:r>
            <a:r>
              <a:rPr lang="en-US" altLang="en-US" sz="1100" baseline="0" dirty="0"/>
              <a:t> tree analysis unwinds the knot until you can clearly understand what the root cause is.</a:t>
            </a:r>
            <a:endParaRPr lang="en-US" altLang="en-US" sz="1100" dirty="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825482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58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FC788185-06F4-4CB4-B3A9-F65229B5856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724" name="Rectangle 2"/>
          <p:cNvSpPr>
            <a:spLocks noGrp="1" noRot="1" noChangeAspect="1" noChangeArrowheads="1" noTextEdit="1"/>
          </p:cNvSpPr>
          <p:nvPr>
            <p:ph type="sldImg"/>
          </p:nvPr>
        </p:nvSpPr>
        <p:spPr>
          <a:xfrm>
            <a:off x="1371600" y="1143000"/>
            <a:ext cx="4114800" cy="3086100"/>
          </a:xfrm>
          <a:ln/>
        </p:spPr>
      </p:sp>
      <p:sp>
        <p:nvSpPr>
          <p:cNvPr id="158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Near misses</a:t>
            </a:r>
            <a:r>
              <a:rPr lang="en-US" altLang="en-US" sz="1100" baseline="0" dirty="0"/>
              <a:t> should be discussed. It is a common pre-curser to many Focus Four Hazards that result in accidents and/or fatalities.</a:t>
            </a:r>
          </a:p>
          <a:p>
            <a:pPr eaLnBrk="1" hangingPunct="1"/>
            <a:endParaRPr lang="en-US" altLang="en-US" sz="1100" baseline="0" dirty="0"/>
          </a:p>
          <a:p>
            <a:pPr eaLnBrk="1" hangingPunct="1"/>
            <a:r>
              <a:rPr lang="en-US" altLang="en-US" sz="1100" baseline="0" dirty="0"/>
              <a:t>You can have a strong safety program, ground control procedures, training in place and completed, worker experience and then one or two of the “root cause” issues of accidents like “rushing” and being in the “line of fire” come together. </a:t>
            </a:r>
          </a:p>
          <a:p>
            <a:pPr eaLnBrk="1" hangingPunct="1"/>
            <a:endParaRPr lang="en-US" altLang="en-US" sz="1100" baseline="0" dirty="0"/>
          </a:p>
          <a:p>
            <a:pPr eaLnBrk="1" hangingPunct="1"/>
            <a:r>
              <a:rPr lang="en-US" altLang="en-US" sz="1100" baseline="0" dirty="0"/>
              <a:t>The additional employee attitude that adds to the potential are “rationalization tactics” that have been internalized by the worker along with “positive reinforcement” for negative behaviors (they’ve done this before and not had anything “bad” happen”) </a:t>
            </a:r>
          </a:p>
          <a:p>
            <a:pPr eaLnBrk="1" hangingPunct="1"/>
            <a:endParaRPr lang="en-US" altLang="en-US" sz="1100" baseline="0" dirty="0"/>
          </a:p>
          <a:p>
            <a:pPr eaLnBrk="1" hangingPunct="1"/>
            <a:r>
              <a:rPr lang="en-US" altLang="en-US" sz="1100" baseline="0" dirty="0"/>
              <a:t>It doesn’t diminish the reality of the exposure or reduce the potential severity…they simply “got away with it” today. It can be deadly…</a:t>
            </a:r>
            <a:endParaRPr lang="en-US" altLang="en-US" sz="1100" dirty="0"/>
          </a:p>
        </p:txBody>
      </p:sp>
    </p:spTree>
    <p:extLst>
      <p:ext uri="{BB962C8B-B14F-4D97-AF65-F5344CB8AC3E}">
        <p14:creationId xmlns:p14="http://schemas.microsoft.com/office/powerpoint/2010/main" val="30463678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8A65553C-AF8F-4DAB-BA04-858FB0938B4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372" name="Rectangle 2"/>
          <p:cNvSpPr>
            <a:spLocks noGrp="1" noRot="1" noChangeAspect="1" noChangeArrowheads="1" noTextEdit="1"/>
          </p:cNvSpPr>
          <p:nvPr>
            <p:ph type="sldImg"/>
          </p:nvPr>
        </p:nvSpPr>
        <p:spPr>
          <a:xfrm>
            <a:off x="1031875" y="606425"/>
            <a:ext cx="4879975" cy="3660775"/>
          </a:xfrm>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Activity: Soil excavations(Soils) inspection</a:t>
            </a:r>
          </a:p>
          <a:p>
            <a:pPr eaLnBrk="1" hangingPunct="1"/>
            <a:endParaRPr lang="en-US" altLang="en-US" sz="1100" dirty="0"/>
          </a:p>
          <a:p>
            <a:pPr eaLnBrk="1" hangingPunct="1"/>
            <a:r>
              <a:rPr lang="en-US" altLang="en-US" sz="1100" dirty="0"/>
              <a:t>Fall hazards</a:t>
            </a:r>
            <a:r>
              <a:rPr lang="en-US" altLang="en-US" sz="1100" baseline="0" dirty="0"/>
              <a:t> in pre-Onsite site development need to be flagged. These excavations are commonly put in and there is often a delay between when they are dug, inspected by the designer/soil scientist for application loading rates and then verified by the regulator. </a:t>
            </a:r>
          </a:p>
          <a:p>
            <a:pPr eaLnBrk="1" hangingPunct="1"/>
            <a:endParaRPr lang="en-US" altLang="en-US" sz="1100" dirty="0"/>
          </a:p>
          <a:p>
            <a:pPr eaLnBrk="1" hangingPunct="1"/>
            <a:r>
              <a:rPr lang="en-US" altLang="en-US" sz="1100" baseline="0" dirty="0"/>
              <a:t>This picture represents a situation where a soil log had been dug on site in the fall and right in a pathway to the property, and  then left open for the regulator to come and inspect later. Several weeks went by before the regulator made it back to the site and the 5’ foot deep excavation had filled with water with rainfall and runoff, and fall leaves had obscured the excavation. </a:t>
            </a:r>
          </a:p>
          <a:p>
            <a:pPr eaLnBrk="1" hangingPunct="1"/>
            <a:endParaRPr lang="en-US" altLang="en-US" sz="1100" dirty="0"/>
          </a:p>
          <a:p>
            <a:pPr eaLnBrk="1" hangingPunct="1"/>
            <a:r>
              <a:rPr lang="en-US" altLang="en-US" sz="1100" baseline="0" dirty="0"/>
              <a:t>The regulator narrowly missed falling into the excavation and would have subsequently drowned (unable to swim), was working alone (unable to get help) on a remote site. OSHA excavation protection is well defined along with state approved plans that also give guidance. These requirements are often side stepped because of conflicting regulations (in this case, local health code on inspection requirements are not harmonized with OSHA/state rules.</a:t>
            </a:r>
          </a:p>
          <a:p>
            <a:pPr eaLnBrk="1" hangingPunct="1"/>
            <a:endParaRPr lang="en-US" altLang="en-US" sz="1100" dirty="0"/>
          </a:p>
          <a:p>
            <a:pPr eaLnBrk="1" hangingPunct="1"/>
            <a:r>
              <a:rPr lang="en-US" altLang="en-US" sz="1100" dirty="0"/>
              <a:t>Note to Instructor: In some states nationally, soil absorption “perc” holes are used in lieu of excavation of a soil log.</a:t>
            </a: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24717701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60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B820CBE-1D17-4CC7-B95D-4FDB5C0354B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772" name="Rectangle 2"/>
          <p:cNvSpPr>
            <a:spLocks noGrp="1" noRot="1" noChangeAspect="1" noChangeArrowheads="1" noTextEdit="1"/>
          </p:cNvSpPr>
          <p:nvPr>
            <p:ph type="sldImg"/>
          </p:nvPr>
        </p:nvSpPr>
        <p:spPr>
          <a:xfrm>
            <a:off x="1371600" y="1143000"/>
            <a:ext cx="4114800" cy="3086100"/>
          </a:xfrm>
          <a:ln/>
        </p:spPr>
      </p:sp>
      <p:sp>
        <p:nvSpPr>
          <p:cNvPr id="160773" name="Rectangle 3"/>
          <p:cNvSpPr>
            <a:spLocks noGrp="1" noChangeArrowheads="1"/>
          </p:cNvSpPr>
          <p:nvPr>
            <p:ph type="body" idx="1"/>
          </p:nvPr>
        </p:nvSpPr>
        <p:spPr>
          <a:xfrm>
            <a:off x="685800" y="4734229"/>
            <a:ext cx="5486400" cy="36604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Instructor discussion: </a:t>
            </a:r>
          </a:p>
          <a:p>
            <a:endParaRPr lang="en-US" altLang="en-US" sz="1100" dirty="0">
              <a:latin typeface="Arial" panose="020B0604020202020204" pitchFamily="34" charset="0"/>
            </a:endParaRPr>
          </a:p>
          <a:p>
            <a:pPr eaLnBrk="1" hangingPunct="1"/>
            <a:r>
              <a:rPr lang="en-US" altLang="en-US" sz="1100" dirty="0"/>
              <a:t>Does it meet the OSHA trench excavation requirements?</a:t>
            </a:r>
          </a:p>
          <a:p>
            <a:pPr eaLnBrk="1" hangingPunct="1"/>
            <a:endParaRPr lang="en-US" altLang="en-US" sz="1100" dirty="0"/>
          </a:p>
          <a:p>
            <a:pPr eaLnBrk="1" hangingPunct="1"/>
            <a:r>
              <a:rPr lang="en-US" altLang="en-US" sz="1100" dirty="0"/>
              <a:t>Short</a:t>
            </a:r>
            <a:r>
              <a:rPr lang="en-US" altLang="en-US" sz="1100" baseline="0" dirty="0"/>
              <a:t> answer is no…the Instructor can entertain discussion on why it’s used and why it’s out of compliance to gauge the participant knowledge of trench safety under OSHA and OSHA approved state plan.</a:t>
            </a:r>
          </a:p>
          <a:p>
            <a:pPr eaLnBrk="1" hangingPunct="1"/>
            <a:endParaRPr lang="en-US" altLang="en-US" sz="1100" baseline="0" dirty="0"/>
          </a:p>
          <a:p>
            <a:pPr eaLnBrk="1" hangingPunct="1"/>
            <a:r>
              <a:rPr lang="en-US" altLang="en-US" sz="1100" baseline="0" dirty="0"/>
              <a:t>It is important to keep in mind that this configuration’s intent is to evaluate soil and determine soil type for a disposal component. It has literally nothing to do with excavation or trench requirements for safety under the rule</a:t>
            </a:r>
            <a:endParaRPr lang="en-US" altLang="en-US" sz="1100" dirty="0"/>
          </a:p>
        </p:txBody>
      </p:sp>
    </p:spTree>
    <p:extLst>
      <p:ext uri="{BB962C8B-B14F-4D97-AF65-F5344CB8AC3E}">
        <p14:creationId xmlns:p14="http://schemas.microsoft.com/office/powerpoint/2010/main" val="270466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43000" y="708025"/>
            <a:ext cx="4725988" cy="3544888"/>
          </a:xfrm>
          <a:ln/>
        </p:spPr>
      </p:sp>
      <p:sp>
        <p:nvSpPr>
          <p:cNvPr id="111619" name="Notes Placeholder 2"/>
          <p:cNvSpPr>
            <a:spLocks noGrp="1"/>
          </p:cNvSpPr>
          <p:nvPr>
            <p:ph type="body" idx="1"/>
          </p:nvPr>
        </p:nvSpPr>
        <p:spPr>
          <a:xfrm>
            <a:off x="935038" y="4490033"/>
            <a:ext cx="5140325"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solidFill>
                  <a:srgbClr val="000000"/>
                </a:solidFill>
              </a:rPr>
              <a:t>Instructor can ask class to  identify exposures: </a:t>
            </a:r>
          </a:p>
          <a:p>
            <a:endParaRPr lang="en-US" altLang="en-US" sz="1100" dirty="0">
              <a:solidFill>
                <a:srgbClr val="000000"/>
              </a:solidFill>
            </a:endParaRPr>
          </a:p>
          <a:p>
            <a:r>
              <a:rPr lang="en-US" altLang="en-US" sz="1100" dirty="0">
                <a:solidFill>
                  <a:srgbClr val="000000"/>
                </a:solidFill>
              </a:rPr>
              <a:t>Excess material in bucket, in swing radius of bucket with no eye contact with operator, engulfment with no protection in excavation and a hard hat would be a good idea. </a:t>
            </a:r>
          </a:p>
          <a:p>
            <a:endParaRPr lang="en-US" altLang="en-US" sz="1100" dirty="0">
              <a:solidFill>
                <a:srgbClr val="000000"/>
              </a:solidFill>
            </a:endParaRPr>
          </a:p>
          <a:p>
            <a:r>
              <a:rPr lang="en-US" altLang="en-US" sz="1100" dirty="0">
                <a:solidFill>
                  <a:srgbClr val="000000"/>
                </a:solidFill>
              </a:rPr>
              <a:t>This scenario</a:t>
            </a:r>
            <a:r>
              <a:rPr lang="en-US" altLang="en-US" sz="1100" baseline="0" dirty="0">
                <a:solidFill>
                  <a:srgbClr val="000000"/>
                </a:solidFill>
              </a:rPr>
              <a:t> also violate the excavation/CSE standards with no means of egress.</a:t>
            </a:r>
            <a:endParaRPr lang="en-US" altLang="en-US" sz="1100" dirty="0">
              <a:solidFill>
                <a:srgbClr val="000000"/>
              </a:solidFill>
            </a:endParaRPr>
          </a:p>
          <a:p>
            <a:endParaRPr lang="en-US" altLang="en-US" dirty="0">
              <a:solidFill>
                <a:srgbClr val="000000"/>
              </a:solidFill>
              <a:latin typeface="Arial" panose="020B0604020202020204" pitchFamily="34" charset="0"/>
            </a:endParaRPr>
          </a:p>
        </p:txBody>
      </p:sp>
      <p:sp>
        <p:nvSpPr>
          <p:cNvPr id="111620" name="Slide Number Placeholder 3"/>
          <p:cNvSpPr>
            <a:spLocks noGrp="1"/>
          </p:cNvSpPr>
          <p:nvPr>
            <p:ph type="sldNum" sz="quarter" idx="5"/>
          </p:nvPr>
        </p:nvSpPr>
        <p:spPr>
          <a:xfrm>
            <a:off x="3971927" y="8978452"/>
            <a:ext cx="3038475" cy="4728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033C6919-0E3B-4B90-9264-FAB989BC4B0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6909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62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1226752-65F7-4496-AE82-A951977A538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820" name="Rectangle 2"/>
          <p:cNvSpPr>
            <a:spLocks noGrp="1" noRot="1" noChangeAspect="1" noChangeArrowheads="1" noTextEdit="1"/>
          </p:cNvSpPr>
          <p:nvPr>
            <p:ph type="sldImg"/>
          </p:nvPr>
        </p:nvSpPr>
        <p:spPr>
          <a:xfrm>
            <a:off x="1371600" y="1143000"/>
            <a:ext cx="4114800" cy="3086100"/>
          </a:xfrm>
          <a:ln/>
        </p:spPr>
      </p:sp>
      <p:sp>
        <p:nvSpPr>
          <p:cNvPr id="162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Instructor discussion: </a:t>
            </a:r>
          </a:p>
          <a:p>
            <a:endParaRPr lang="en-US" altLang="en-US" sz="1100" dirty="0">
              <a:latin typeface="Arial" panose="020B0604020202020204" pitchFamily="34" charset="0"/>
            </a:endParaRPr>
          </a:p>
          <a:p>
            <a:r>
              <a:rPr lang="en-US" altLang="en-US" sz="1100" dirty="0">
                <a:latin typeface="Arial" panose="020B0604020202020204" pitchFamily="34" charset="0"/>
              </a:rPr>
              <a:t>Use the root cause analysis to work through the assessment in small groups or in general class.</a:t>
            </a:r>
          </a:p>
          <a:p>
            <a:pPr eaLnBrk="1" hangingPunct="1"/>
            <a:r>
              <a:rPr lang="en-US" altLang="en-US" sz="1100" dirty="0"/>
              <a:t>This would be the crossover to excavation/trench</a:t>
            </a:r>
            <a:r>
              <a:rPr lang="en-US" altLang="en-US" sz="1100" baseline="0" dirty="0"/>
              <a:t> requirements for a typical soil log excavation. Depending on location, local or state health code, these excavations can be left open for extended periods of time (weeks, months and worst case years), depending on the development schedule of the property.</a:t>
            </a:r>
          </a:p>
          <a:p>
            <a:pPr eaLnBrk="1" hangingPunct="1"/>
            <a:endParaRPr lang="en-US" altLang="en-US" sz="1100" baseline="0" dirty="0"/>
          </a:p>
          <a:p>
            <a:pPr eaLnBrk="1" hangingPunct="1"/>
            <a:r>
              <a:rPr lang="en-US" altLang="en-US" sz="1100" baseline="0" dirty="0"/>
              <a:t>This is a very real and an extreme hazard not only for the workers immediately involved, but for the general public. It is an engulfment (or as previously discussed in Falls), a potential drowning hazard.</a:t>
            </a:r>
            <a:endParaRPr lang="en-US" altLang="en-US" sz="1100" dirty="0"/>
          </a:p>
        </p:txBody>
      </p:sp>
    </p:spTree>
    <p:extLst>
      <p:ext uri="{BB962C8B-B14F-4D97-AF65-F5344CB8AC3E}">
        <p14:creationId xmlns:p14="http://schemas.microsoft.com/office/powerpoint/2010/main" val="2019299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64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3641D29-90F0-4E1E-800D-17F04FCDDADB}"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4868" name="Rectangle 2"/>
          <p:cNvSpPr>
            <a:spLocks noGrp="1" noRot="1" noChangeAspect="1" noChangeArrowheads="1" noTextEdit="1"/>
          </p:cNvSpPr>
          <p:nvPr>
            <p:ph type="sldImg"/>
          </p:nvPr>
        </p:nvSpPr>
        <p:spPr>
          <a:xfrm>
            <a:off x="1371600" y="1143000"/>
            <a:ext cx="4114800" cy="3086100"/>
          </a:xfrm>
          <a:ln/>
        </p:spPr>
      </p:sp>
      <p:sp>
        <p:nvSpPr>
          <p:cNvPr id="164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Instructor discussion: </a:t>
            </a:r>
          </a:p>
          <a:p>
            <a:pPr eaLnBrk="1" hangingPunct="1"/>
            <a:endParaRPr lang="en-US" altLang="en-US" sz="1100" dirty="0"/>
          </a:p>
          <a:p>
            <a:pPr eaLnBrk="1" hangingPunct="1"/>
            <a:endParaRPr lang="en-US" altLang="en-US" sz="1100" dirty="0"/>
          </a:p>
          <a:p>
            <a:pPr eaLnBrk="1" hangingPunct="1"/>
            <a:r>
              <a:rPr lang="en-US" altLang="en-US" sz="1100" dirty="0"/>
              <a:t>Discuss the weight of soil.</a:t>
            </a:r>
          </a:p>
          <a:p>
            <a:pPr eaLnBrk="1" hangingPunct="1"/>
            <a:r>
              <a:rPr lang="en-US" altLang="en-US" sz="1100" dirty="0"/>
              <a:t>It only takes a small amount such as 1 </a:t>
            </a:r>
            <a:r>
              <a:rPr lang="en-US" altLang="en-US" sz="1100" dirty="0" err="1"/>
              <a:t>cu.ft</a:t>
            </a:r>
            <a:r>
              <a:rPr lang="en-US" altLang="en-US" sz="1100" dirty="0"/>
              <a:t>. to cause a serious injury.</a:t>
            </a:r>
          </a:p>
          <a:p>
            <a:pPr eaLnBrk="1" hangingPunct="1"/>
            <a:r>
              <a:rPr lang="en-US" altLang="en-US" sz="1100" dirty="0"/>
              <a:t>2 </a:t>
            </a:r>
            <a:r>
              <a:rPr lang="en-US" altLang="en-US" sz="1100" dirty="0" err="1"/>
              <a:t>cu.ft</a:t>
            </a:r>
            <a:r>
              <a:rPr lang="en-US" altLang="en-US" sz="1100" dirty="0"/>
              <a:t>. (200 </a:t>
            </a:r>
            <a:r>
              <a:rPr lang="en-US" altLang="en-US" sz="1100" dirty="0" err="1"/>
              <a:t>lbs</a:t>
            </a:r>
            <a:r>
              <a:rPr lang="en-US" altLang="en-US" sz="1100" dirty="0"/>
              <a:t>) can be enough to heavily restrict a buried victim’s ability to breathe.</a:t>
            </a:r>
          </a:p>
        </p:txBody>
      </p:sp>
    </p:spTree>
    <p:extLst>
      <p:ext uri="{BB962C8B-B14F-4D97-AF65-F5344CB8AC3E}">
        <p14:creationId xmlns:p14="http://schemas.microsoft.com/office/powerpoint/2010/main" val="35261959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66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49889D7-ADB0-4B5F-9404-FB60F365EC1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6916" name="Rectangle 2"/>
          <p:cNvSpPr>
            <a:spLocks noGrp="1" noRot="1" noChangeAspect="1" noChangeArrowheads="1" noTextEdit="1"/>
          </p:cNvSpPr>
          <p:nvPr>
            <p:ph type="sldImg"/>
          </p:nvPr>
        </p:nvSpPr>
        <p:spPr>
          <a:xfrm>
            <a:off x="1371600" y="1143000"/>
            <a:ext cx="4114800" cy="3086100"/>
          </a:xfrm>
          <a:ln/>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Instructors should review OSHA’s complete excavation standard and be ready to discuss various issues noted in slide.</a:t>
            </a:r>
          </a:p>
        </p:txBody>
      </p:sp>
    </p:spTree>
    <p:extLst>
      <p:ext uri="{BB962C8B-B14F-4D97-AF65-F5344CB8AC3E}">
        <p14:creationId xmlns:p14="http://schemas.microsoft.com/office/powerpoint/2010/main" val="5663600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68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C161D7D-628A-4223-A262-956BB27BF12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964" name="Rectangle 2"/>
          <p:cNvSpPr>
            <a:spLocks noGrp="1" noRot="1" noChangeAspect="1" noChangeArrowheads="1" noTextEdit="1"/>
          </p:cNvSpPr>
          <p:nvPr>
            <p:ph type="sldImg"/>
          </p:nvPr>
        </p:nvSpPr>
        <p:spPr>
          <a:xfrm>
            <a:off x="1371600" y="1143000"/>
            <a:ext cx="4114800" cy="3086100"/>
          </a:xfrm>
          <a:ln/>
        </p:spPr>
      </p:sp>
      <p:sp>
        <p:nvSpPr>
          <p:cNvPr id="168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Instructor discussion: </a:t>
            </a:r>
          </a:p>
          <a:p>
            <a:pPr eaLnBrk="1" hangingPunct="1"/>
            <a:endParaRPr lang="en-US" altLang="en-US" sz="1100" dirty="0"/>
          </a:p>
          <a:p>
            <a:pPr eaLnBrk="1" hangingPunct="1"/>
            <a:r>
              <a:rPr lang="en-US" altLang="en-US" sz="1100" dirty="0"/>
              <a:t>Trench shields are commonly used for pipe installation work.</a:t>
            </a:r>
          </a:p>
          <a:p>
            <a:pPr eaLnBrk="1" hangingPunct="1"/>
            <a:r>
              <a:rPr lang="en-US" altLang="en-US" sz="1100" dirty="0"/>
              <a:t>When used properly, shields can be much safer, effective and cheaper than sloping methods.</a:t>
            </a:r>
          </a:p>
          <a:p>
            <a:pPr eaLnBrk="1" hangingPunct="1"/>
            <a:r>
              <a:rPr lang="en-US" altLang="en-US" sz="1100" dirty="0"/>
              <a:t>A minimum of two shields should always be available to extend the work area or to help work through intersecting utilities.</a:t>
            </a:r>
          </a:p>
          <a:p>
            <a:pPr eaLnBrk="1" hangingPunct="1"/>
            <a:r>
              <a:rPr lang="en-US" altLang="en-US" sz="1100" dirty="0"/>
              <a:t>Trench boxes must be at least 18</a:t>
            </a:r>
            <a:r>
              <a:rPr lang="en-US" altLang="en-US" sz="1100" dirty="0">
                <a:cs typeface="Arial" panose="020B0604020202020204" pitchFamily="34" charset="0"/>
              </a:rPr>
              <a:t>"</a:t>
            </a:r>
            <a:r>
              <a:rPr lang="en-US" altLang="en-US" sz="1100" dirty="0"/>
              <a:t> above the ground.</a:t>
            </a:r>
          </a:p>
        </p:txBody>
      </p:sp>
    </p:spTree>
    <p:extLst>
      <p:ext uri="{BB962C8B-B14F-4D97-AF65-F5344CB8AC3E}">
        <p14:creationId xmlns:p14="http://schemas.microsoft.com/office/powerpoint/2010/main" val="1210504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71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ED3F49A-80A2-456C-AA32-CF9D148CB5C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012" name="Rectangle 2"/>
          <p:cNvSpPr>
            <a:spLocks noGrp="1" noRot="1" noChangeAspect="1" noChangeArrowheads="1" noTextEdit="1"/>
          </p:cNvSpPr>
          <p:nvPr>
            <p:ph type="sldImg"/>
          </p:nvPr>
        </p:nvSpPr>
        <p:spPr>
          <a:xfrm>
            <a:off x="1371600" y="1143000"/>
            <a:ext cx="4114800" cy="3086100"/>
          </a:xfrm>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Instructor discussion: </a:t>
            </a:r>
          </a:p>
          <a:p>
            <a:pPr eaLnBrk="1" hangingPunct="1"/>
            <a:endParaRPr lang="en-US" altLang="en-US" sz="1100" dirty="0"/>
          </a:p>
          <a:p>
            <a:pPr eaLnBrk="1" hangingPunct="1"/>
            <a:r>
              <a:rPr lang="en-US" altLang="en-US" sz="1100" dirty="0"/>
              <a:t>Trench boxes should not be installed less than the excavation</a:t>
            </a:r>
          </a:p>
        </p:txBody>
      </p:sp>
    </p:spTree>
    <p:extLst>
      <p:ext uri="{BB962C8B-B14F-4D97-AF65-F5344CB8AC3E}">
        <p14:creationId xmlns:p14="http://schemas.microsoft.com/office/powerpoint/2010/main" val="15821875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71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ED3F49A-80A2-456C-AA32-CF9D148CB5C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012" name="Rectangle 2"/>
          <p:cNvSpPr>
            <a:spLocks noGrp="1" noRot="1" noChangeAspect="1" noChangeArrowheads="1" noTextEdit="1"/>
          </p:cNvSpPr>
          <p:nvPr>
            <p:ph type="sldImg"/>
          </p:nvPr>
        </p:nvSpPr>
        <p:spPr>
          <a:xfrm>
            <a:off x="1371600" y="1143000"/>
            <a:ext cx="4114800" cy="3086100"/>
          </a:xfrm>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Instructor discussion: </a:t>
            </a:r>
          </a:p>
          <a:p>
            <a:pPr eaLnBrk="1" hangingPunct="1"/>
            <a:endParaRPr lang="en-US" altLang="en-US" sz="1100" dirty="0"/>
          </a:p>
          <a:p>
            <a:pPr eaLnBrk="1" hangingPunct="1"/>
            <a:r>
              <a:rPr lang="en-US" altLang="en-US" sz="1100" dirty="0"/>
              <a:t>Ask the participants to identify the hazards.</a:t>
            </a:r>
          </a:p>
        </p:txBody>
      </p:sp>
    </p:spTree>
    <p:extLst>
      <p:ext uri="{BB962C8B-B14F-4D97-AF65-F5344CB8AC3E}">
        <p14:creationId xmlns:p14="http://schemas.microsoft.com/office/powerpoint/2010/main" val="345610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73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ABF55EC-5A95-42C3-89E1-CE70680A1C1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3060" name="Rectangle 2"/>
          <p:cNvSpPr>
            <a:spLocks noGrp="1" noRot="1" noChangeAspect="1" noChangeArrowheads="1" noTextEdit="1"/>
          </p:cNvSpPr>
          <p:nvPr>
            <p:ph type="sldImg"/>
          </p:nvPr>
        </p:nvSpPr>
        <p:spPr>
          <a:xfrm>
            <a:off x="1371600" y="1143000"/>
            <a:ext cx="4114800" cy="3086100"/>
          </a:xfrm>
          <a:ln/>
        </p:spPr>
      </p:sp>
      <p:sp>
        <p:nvSpPr>
          <p:cNvPr id="173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Instructor discussion: </a:t>
            </a:r>
          </a:p>
          <a:p>
            <a:endParaRPr lang="en-US" altLang="en-US" sz="1100" dirty="0"/>
          </a:p>
          <a:p>
            <a:r>
              <a:rPr lang="en-US" altLang="en-US" sz="1100" dirty="0"/>
              <a:t>Under the trench rule, inspection, and barricading (protection) is the responsibility of the contractor that created the excavation.</a:t>
            </a:r>
          </a:p>
          <a:p>
            <a:endParaRPr lang="en-US" altLang="en-US" sz="1100" dirty="0"/>
          </a:p>
          <a:p>
            <a:r>
              <a:rPr lang="en-US" altLang="en-US" sz="1100" dirty="0"/>
              <a:t>The method is left to the user, but it must be effective.</a:t>
            </a:r>
          </a:p>
        </p:txBody>
      </p:sp>
    </p:spTree>
    <p:extLst>
      <p:ext uri="{BB962C8B-B14F-4D97-AF65-F5344CB8AC3E}">
        <p14:creationId xmlns:p14="http://schemas.microsoft.com/office/powerpoint/2010/main" val="1589255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77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A57F3BC-735C-4BA4-B0E2-E6A420F23B86}"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7156" name="Rectangle 2"/>
          <p:cNvSpPr>
            <a:spLocks noGrp="1" noRot="1" noChangeAspect="1" noChangeArrowheads="1" noTextEdit="1"/>
          </p:cNvSpPr>
          <p:nvPr>
            <p:ph type="sldImg"/>
          </p:nvPr>
        </p:nvSpPr>
        <p:spPr>
          <a:xfrm>
            <a:off x="1371600" y="1143000"/>
            <a:ext cx="4114800" cy="3086100"/>
          </a:xfrm>
          <a:ln/>
        </p:spPr>
      </p:sp>
      <p:sp>
        <p:nvSpPr>
          <p:cNvPr id="177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Instructor discussion: </a:t>
            </a:r>
          </a:p>
          <a:p>
            <a:pPr eaLnBrk="1" hangingPunct="1"/>
            <a:endParaRPr lang="en-US" altLang="en-US" sz="1100" dirty="0"/>
          </a:p>
          <a:p>
            <a:pPr eaLnBrk="1" hangingPunct="1"/>
            <a:endParaRPr lang="en-US" altLang="en-US" sz="1100" dirty="0"/>
          </a:p>
          <a:p>
            <a:pPr eaLnBrk="1" hangingPunct="1"/>
            <a:r>
              <a:rPr lang="en-US" altLang="en-US" sz="1100" dirty="0"/>
              <a:t>Most local fire departments are not fully trained or equipped to perform excavation rescue operations.</a:t>
            </a:r>
          </a:p>
          <a:p>
            <a:pPr eaLnBrk="1" hangingPunct="1"/>
            <a:r>
              <a:rPr lang="en-US" altLang="en-US" sz="1100" dirty="0"/>
              <a:t>Excavation rescue must be done extremely carefully as the operations themselves can:</a:t>
            </a:r>
          </a:p>
          <a:p>
            <a:pPr marL="285750" lvl="0" indent="-285750" eaLnBrk="1" hangingPunct="1">
              <a:buFont typeface="Arial" panose="020B0604020202020204" pitchFamily="34" charset="0"/>
              <a:buChar char="•"/>
            </a:pPr>
            <a:r>
              <a:rPr lang="en-US" altLang="en-US" sz="1100" dirty="0"/>
              <a:t>cause additional cave-ins, endangering both the trapped victim and rescuers</a:t>
            </a:r>
          </a:p>
          <a:p>
            <a:pPr marL="285750" lvl="0" indent="-285750" eaLnBrk="1" hangingPunct="1">
              <a:buFont typeface="Arial" panose="020B0604020202020204" pitchFamily="34" charset="0"/>
              <a:buChar char="•"/>
            </a:pPr>
            <a:r>
              <a:rPr lang="en-US" altLang="en-US" sz="1100" dirty="0"/>
              <a:t>create more soil pressure on a buried victim</a:t>
            </a:r>
          </a:p>
          <a:p>
            <a:pPr marL="285750" lvl="0" indent="-285750" eaLnBrk="1" hangingPunct="1">
              <a:buFont typeface="Arial" panose="020B0604020202020204" pitchFamily="34" charset="0"/>
              <a:buChar char="•"/>
            </a:pPr>
            <a:r>
              <a:rPr lang="en-US" altLang="en-US" sz="1100" dirty="0"/>
              <a:t>injure the victim more severely.</a:t>
            </a:r>
          </a:p>
        </p:txBody>
      </p:sp>
    </p:spTree>
    <p:extLst>
      <p:ext uri="{BB962C8B-B14F-4D97-AF65-F5344CB8AC3E}">
        <p14:creationId xmlns:p14="http://schemas.microsoft.com/office/powerpoint/2010/main" val="2783113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D33EB3B-B78E-4BEC-A5BF-8A671DFF5AD3}"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4" name="Rectangle 2"/>
          <p:cNvSpPr>
            <a:spLocks noGrp="1" noRot="1" noChangeAspect="1" noChangeArrowheads="1" noTextEdit="1"/>
          </p:cNvSpPr>
          <p:nvPr>
            <p:ph type="sldImg"/>
          </p:nvPr>
        </p:nvSpPr>
        <p:spPr>
          <a:xfrm>
            <a:off x="814388" y="352425"/>
            <a:ext cx="5114925" cy="3836988"/>
          </a:xfrm>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Introduction to Focus Four Electrocution</a:t>
            </a:r>
            <a:r>
              <a:rPr lang="en-US" altLang="en-US" sz="1100" baseline="0" dirty="0"/>
              <a:t> </a:t>
            </a:r>
            <a:r>
              <a:rPr lang="en-US" altLang="en-US" sz="1100" dirty="0"/>
              <a:t>slide</a:t>
            </a: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478245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All relative to the</a:t>
            </a:r>
            <a:r>
              <a:rPr lang="en-US" altLang="en-US" sz="1100" baseline="0" dirty="0"/>
              <a:t> Onsite industry. </a:t>
            </a:r>
            <a:r>
              <a:rPr lang="en-US" altLang="en-US" sz="1100" dirty="0"/>
              <a:t>Examples include: Excavators</a:t>
            </a:r>
            <a:r>
              <a:rPr lang="en-US" altLang="en-US" sz="1100" baseline="0" dirty="0"/>
              <a:t> in both new Onsite and existing Onsite during repairs of OSS (onsight systems). Tight working spaces, and un-marked subsurface electrical out of the right of way.</a:t>
            </a:r>
          </a:p>
          <a:p>
            <a:pPr eaLnBrk="1" hangingPunct="1"/>
            <a:endParaRPr lang="en-US" altLang="en-US" sz="1100" baseline="0" dirty="0"/>
          </a:p>
          <a:p>
            <a:pPr eaLnBrk="1" hangingPunct="1"/>
            <a:r>
              <a:rPr lang="en-US" altLang="en-US" sz="1100" baseline="0" dirty="0"/>
              <a:t>Note to Instructor: Comment on site awareness for outbuildings (shops, garages) that have power and looking for unmarked sources. Non-licensed installation, replacement or modification in the industry is quite common as is DIY homeowner electrical extensions to out buildings. </a:t>
            </a:r>
          </a:p>
          <a:p>
            <a:pPr eaLnBrk="1" hangingPunct="1"/>
            <a:endParaRPr lang="en-US" altLang="en-US" sz="1100" baseline="0" dirty="0"/>
          </a:p>
          <a:p>
            <a:pPr eaLnBrk="1" hangingPunct="1"/>
            <a:r>
              <a:rPr lang="en-US" altLang="en-US" sz="1100" baseline="0" dirty="0"/>
              <a:t>It is also important to note that there is a high probability that prior, and subsequent maintenance activities on electrical components (pumps, floats, alarms and control panel) may have been installed by OSS certified by non licensed individuals for electrical work.</a:t>
            </a:r>
          </a:p>
          <a:p>
            <a:pPr eaLnBrk="1" hangingPunct="1"/>
            <a:endParaRPr lang="en-US" altLang="en-US" sz="1100" baseline="0" dirty="0"/>
          </a:p>
          <a:p>
            <a:pPr eaLnBrk="1" hangingPunct="1"/>
            <a:r>
              <a:rPr lang="en-US" altLang="en-US" sz="1100" baseline="0" dirty="0"/>
              <a:t>Most field activities and hand tools today have transitioned to battery operated equipment, but depending on the installation (new Onsite site w/o power) it would not be uncommon to see corded hand tools operating from an extension cord and run off of a generator….in the rain. Use of corded tools in shops would benefit from regular inspection.</a:t>
            </a:r>
          </a:p>
          <a:p>
            <a:pPr eaLnBrk="1" hangingPunct="1"/>
            <a:endParaRPr lang="en-US" altLang="en-US" sz="1100" baseline="0" dirty="0"/>
          </a:p>
          <a:p>
            <a:pPr eaLnBrk="1" hangingPunct="1"/>
            <a:r>
              <a:rPr lang="en-US" altLang="en-US" sz="1100" baseline="0" dirty="0"/>
              <a:t>Lightning strikes would be rare, and the majority of work is done outside, but paying attention to weather would be preventative.</a:t>
            </a:r>
          </a:p>
          <a:p>
            <a:pPr eaLnBrk="1" hangingPunct="1"/>
            <a:endParaRPr lang="en-US" altLang="en-US"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a:t>Instructor should call for examples from the audience that are specific to the industry. Availability and use of a “Flip Chart” would be useful to capture comments and ideas. When each segment activity (Septic Feud) is going on, reference back to the flip chart list will reinforce the groups feedback and participation.</a:t>
            </a:r>
            <a:endParaRPr lang="en-US" altLang="en-US" sz="1100" dirty="0"/>
          </a:p>
          <a:p>
            <a:pPr eaLnBrk="1" hangingPunct="1"/>
            <a:endParaRPr lang="en-US" altLang="en-US" sz="1800" dirty="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31373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43000" y="708025"/>
            <a:ext cx="4725988" cy="3544888"/>
          </a:xfrm>
          <a:ln/>
        </p:spPr>
      </p:sp>
      <p:sp>
        <p:nvSpPr>
          <p:cNvPr id="113667" name="Notes Placeholder 2"/>
          <p:cNvSpPr>
            <a:spLocks noGrp="1"/>
          </p:cNvSpPr>
          <p:nvPr>
            <p:ph type="body" idx="1"/>
          </p:nvPr>
        </p:nvSpPr>
        <p:spPr>
          <a:xfrm>
            <a:off x="935038" y="4490033"/>
            <a:ext cx="5140325"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solidFill>
                  <a:srgbClr val="000000"/>
                </a:solidFill>
              </a:rPr>
              <a:t>Instructor can ask class to  identify exposures: </a:t>
            </a:r>
          </a:p>
          <a:p>
            <a:endParaRPr lang="en-US" altLang="en-US" sz="1100" dirty="0">
              <a:solidFill>
                <a:srgbClr val="000000"/>
              </a:solidFill>
            </a:endParaRPr>
          </a:p>
          <a:p>
            <a:r>
              <a:rPr lang="en-US" altLang="en-US" sz="1100" dirty="0">
                <a:solidFill>
                  <a:srgbClr val="000000"/>
                </a:solidFill>
              </a:rPr>
              <a:t>Excess material on edge</a:t>
            </a:r>
            <a:r>
              <a:rPr lang="en-US" altLang="en-US" sz="1100" baseline="0" dirty="0">
                <a:solidFill>
                  <a:srgbClr val="000000"/>
                </a:solidFill>
              </a:rPr>
              <a:t> of excavation</a:t>
            </a:r>
            <a:r>
              <a:rPr lang="en-US" altLang="en-US" sz="1100" dirty="0">
                <a:solidFill>
                  <a:srgbClr val="000000"/>
                </a:solidFill>
              </a:rPr>
              <a:t>, in swing radius of bucket with no eye contact with operator, engulfment with no protection in excavation and a hard hat would be a good idea.</a:t>
            </a:r>
          </a:p>
          <a:p>
            <a:endParaRPr lang="en-US" altLang="en-US" dirty="0">
              <a:solidFill>
                <a:srgbClr val="000000"/>
              </a:solidFill>
              <a:latin typeface="Arial" panose="020B0604020202020204" pitchFamily="34" charset="0"/>
            </a:endParaRPr>
          </a:p>
        </p:txBody>
      </p:sp>
      <p:sp>
        <p:nvSpPr>
          <p:cNvPr id="113668" name="Slide Number Placeholder 3"/>
          <p:cNvSpPr>
            <a:spLocks noGrp="1"/>
          </p:cNvSpPr>
          <p:nvPr>
            <p:ph type="sldNum" sz="quarter" idx="5"/>
          </p:nvPr>
        </p:nvSpPr>
        <p:spPr>
          <a:xfrm>
            <a:off x="3971927" y="8978452"/>
            <a:ext cx="3038475" cy="4728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8457817E-66DA-4565-B227-0D88CD83D81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99600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DD2F456-6200-4F1C-BE43-FE3723C92D3A}"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988" name="Rectangle 2"/>
          <p:cNvSpPr>
            <a:spLocks noGrp="1" noRot="1" noChangeAspect="1" noChangeArrowheads="1" noTextEdit="1"/>
          </p:cNvSpPr>
          <p:nvPr>
            <p:ph type="sldImg"/>
          </p:nvPr>
        </p:nvSpPr>
        <p:spPr>
          <a:xfrm>
            <a:off x="487363" y="442913"/>
            <a:ext cx="5730875" cy="4298950"/>
          </a:xfrm>
          <a:ln/>
        </p:spPr>
      </p:sp>
      <p:sp>
        <p:nvSpPr>
          <p:cNvPr id="41989" name="Rectangle 3"/>
          <p:cNvSpPr>
            <a:spLocks noGrp="1" noChangeArrowheads="1"/>
          </p:cNvSpPr>
          <p:nvPr>
            <p:ph type="body" idx="1"/>
          </p:nvPr>
        </p:nvSpPr>
        <p:spPr>
          <a:xfrm>
            <a:off x="417786" y="4955604"/>
            <a:ext cx="5486400" cy="1888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dirty="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a:t>This slide is informational</a:t>
            </a:r>
            <a:r>
              <a:rPr lang="en-US" altLang="en-US" sz="1100" baseline="0" dirty="0"/>
              <a:t> to point out that all of these exposures have an enforceable compliance rule associated with them in addition to any specific examples that may be called 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a:t>All elements of this slide have a corollary in the Onsite industry workplace and can be discussed.</a:t>
            </a:r>
            <a:endParaRPr lang="en-US" altLang="en-US" sz="1100" dirty="0"/>
          </a:p>
          <a:p>
            <a:pPr eaLnBrk="1" hangingPunct="1"/>
            <a:endParaRPr lang="en-US" altLang="en-US" sz="1800" dirty="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033132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BESAFE is</a:t>
            </a:r>
            <a:r>
              <a:rPr lang="en-US" altLang="en-US" sz="1100" baseline="0" dirty="0"/>
              <a:t> the acronym highlighted in bold.  Most of the electrical exposures are 110 volts and generally do not exceed 220v in the majority of applications.</a:t>
            </a:r>
          </a:p>
          <a:p>
            <a:pPr eaLnBrk="1" hangingPunct="1"/>
            <a:endParaRPr lang="en-US" altLang="en-US" sz="1100" baseline="0" dirty="0"/>
          </a:p>
          <a:p>
            <a:pPr eaLnBrk="1" hangingPunct="1"/>
            <a:r>
              <a:rPr lang="en-US" altLang="en-US" sz="1100" baseline="0" dirty="0"/>
              <a:t>Burns to the hands/fingers in OSS components with contact in: Control panels, Alarm panels, Junction boxes in/on risers, Float controls and pumps. Additional exposures that are common are found in the shop and other workplaces with typical building and corded electrical tools.</a:t>
            </a:r>
          </a:p>
          <a:p>
            <a:pPr eaLnBrk="1" hangingPunct="1"/>
            <a:endParaRPr lang="en-US" altLang="en-US" sz="1800" baseline="0" dirty="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3009509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BESAFE is</a:t>
            </a:r>
            <a:r>
              <a:rPr lang="en-US" altLang="en-US" sz="1100" baseline="0" dirty="0"/>
              <a:t> the acronym highlighted in bold.  Most of the electrical exposures are 110 volts and generally do not exceed 220v in the majority of applications.</a:t>
            </a:r>
          </a:p>
          <a:p>
            <a:pPr eaLnBrk="1" hangingPunct="1"/>
            <a:endParaRPr lang="en-US" altLang="en-US" sz="1100" baseline="0" dirty="0"/>
          </a:p>
          <a:p>
            <a:pPr eaLnBrk="1" hangingPunct="1"/>
            <a:r>
              <a:rPr lang="en-US" altLang="en-US" sz="1100" baseline="0" dirty="0"/>
              <a:t>Burns to the hands/fingers in OSS components with contact in: Control panels, Alarm panels, Junction boxes in/on risers, Float controls and pumps. Additional exposures that are common are found in the shop and other workplaces with typical building and corded electrical tools.</a:t>
            </a:r>
          </a:p>
          <a:p>
            <a:pPr eaLnBrk="1" hangingPunct="1"/>
            <a:endParaRPr lang="en-US" altLang="en-US" sz="1800" baseline="0" dirty="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2780355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Instructor discussion continues</a:t>
            </a: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2906239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aseline="0" dirty="0"/>
              <a:t>Unique electrical exposure to the Onsite Industry: Unlicensed work by industry service providers and contractors is the single greatest exposure to injury and potential fatalities for the Focus Four Electrocution exposure. </a:t>
            </a:r>
          </a:p>
          <a:p>
            <a:pPr eaLnBrk="1" hangingPunct="1"/>
            <a:endParaRPr lang="en-US" altLang="en-US" sz="1100" baseline="0" dirty="0"/>
          </a:p>
          <a:p>
            <a:pPr eaLnBrk="1" hangingPunct="1"/>
            <a:r>
              <a:rPr lang="en-US" altLang="en-US" sz="1100" baseline="0" dirty="0"/>
              <a:t>Un-isolated energy sources and working on hot components or not ensuring that all energy has been isolated with LO/TO procedures presents a huge risk to workers.</a:t>
            </a:r>
          </a:p>
          <a:p>
            <a:pPr eaLnBrk="1" hangingPunct="1"/>
            <a:endParaRPr lang="en-US" altLang="en-US" sz="1100" baseline="0" dirty="0"/>
          </a:p>
          <a:p>
            <a:pPr eaLnBrk="1" hangingPunct="1"/>
            <a:r>
              <a:rPr lang="en-US" altLang="en-US" sz="1100" baseline="0" dirty="0"/>
              <a:t>This issue is exacerbated by the fact that service industry workers that work on these systems, post installation have additional exposure to an exceptionally high frequency of electrical work that was initially done by unlicensed electricians.</a:t>
            </a:r>
          </a:p>
          <a:p>
            <a:pPr eaLnBrk="1" hangingPunct="1"/>
            <a:endParaRPr lang="en-US" altLang="en-US" sz="1100" baseline="0" dirty="0"/>
          </a:p>
          <a:p>
            <a:pPr eaLnBrk="1" hangingPunct="1"/>
            <a:r>
              <a:rPr lang="en-US" altLang="en-US" sz="1100" baseline="0" dirty="0"/>
              <a:t>Another frequent complaint in the industry (and part of the “justification tactics” to go off the reservation) is the lack of knowledge by licensed electricians on wiring the controls for these engineered systems vs. their experience with residential or commercial frame wiring for lights, utilities, HVAC and appliances.</a:t>
            </a:r>
          </a:p>
          <a:p>
            <a:pPr eaLnBrk="1" hangingPunct="1"/>
            <a:endParaRPr lang="en-US" altLang="en-US" sz="1100" baseline="0" dirty="0"/>
          </a:p>
          <a:p>
            <a:pPr eaLnBrk="1" hangingPunct="1"/>
            <a:endParaRPr lang="en-US" altLang="en-US" sz="1100" baseline="0" dirty="0"/>
          </a:p>
          <a:p>
            <a:pPr eaLnBrk="1" hangingPunct="1"/>
            <a:r>
              <a:rPr lang="en-US" altLang="en-US" sz="1100" baseline="0" dirty="0"/>
              <a:t>Lightning strikes would be rare, and the majority of work is done outside, but paying attention to weather would be preventative.</a:t>
            </a:r>
          </a:p>
          <a:p>
            <a:pPr eaLnBrk="1" hangingPunct="1"/>
            <a:endParaRPr lang="en-US" altLang="en-US"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a:t>Instructor should call for examples from the audience that are specific to the industry. Availability and use of a “Flip Chart” would be useful to capture comments and ideas. When each segment activity (Septic Feud) is going on, reference back to the flip chart list will reinforce the groups feedback and participation.</a:t>
            </a:r>
            <a:endParaRPr lang="en-US" altLang="en-US" sz="1100" dirty="0"/>
          </a:p>
          <a:p>
            <a:pPr eaLnBrk="1" hangingPunct="1"/>
            <a:endParaRPr lang="en-US" altLang="en-US" sz="1800" dirty="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0930881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xfrm>
            <a:off x="1371600" y="1143000"/>
            <a:ext cx="4114800" cy="3086100"/>
          </a:xfrm>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Instructor discussion: </a:t>
            </a:r>
          </a:p>
          <a:p>
            <a:pPr eaLnBrk="1" hangingPunct="1"/>
            <a:endParaRPr lang="en-US" altLang="en-US" sz="1100" dirty="0"/>
          </a:p>
          <a:p>
            <a:pPr eaLnBrk="1" hangingPunct="1"/>
            <a:endParaRPr lang="en-US" altLang="en-US" sz="1100" dirty="0"/>
          </a:p>
          <a:p>
            <a:pPr eaLnBrk="1" hangingPunct="1"/>
            <a:r>
              <a:rPr lang="en-US" altLang="en-US" sz="1100" dirty="0"/>
              <a:t>Electrical diagrams if</a:t>
            </a:r>
            <a:r>
              <a:rPr lang="en-US" altLang="en-US" sz="1100" baseline="0" dirty="0"/>
              <a:t> available at all can look like this or worse. Wiring done by unlicensed contractors and/or homeowners, not inspected to code, can present a unique risk.</a:t>
            </a:r>
          </a:p>
          <a:p>
            <a:pPr eaLnBrk="1" hangingPunct="1"/>
            <a:endParaRPr lang="en-US" altLang="en-US" sz="1100" baseline="0" dirty="0"/>
          </a:p>
          <a:p>
            <a:pPr eaLnBrk="1" hangingPunct="1"/>
            <a:r>
              <a:rPr lang="en-US" altLang="en-US" sz="1100" baseline="0" dirty="0"/>
              <a:t>More complicated systems, and wiring schemes complicate the issue for troubleshooting by unlicensed OSS inspectors/Pumpers/Installers.</a:t>
            </a:r>
            <a:endParaRPr lang="en-US" altLang="en-US" sz="1100" dirty="0"/>
          </a:p>
        </p:txBody>
      </p:sp>
    </p:spTree>
    <p:extLst>
      <p:ext uri="{BB962C8B-B14F-4D97-AF65-F5344CB8AC3E}">
        <p14:creationId xmlns:p14="http://schemas.microsoft.com/office/powerpoint/2010/main" val="8890547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xfrm>
            <a:off x="1371600" y="1143000"/>
            <a:ext cx="4114800" cy="3086100"/>
          </a:xfrm>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Instructor discussion: </a:t>
            </a:r>
          </a:p>
          <a:p>
            <a:pPr eaLnBrk="1" hangingPunct="1"/>
            <a:endParaRPr lang="en-US" altLang="en-US" sz="1100" dirty="0"/>
          </a:p>
          <a:p>
            <a:pPr eaLnBrk="1" hangingPunct="1"/>
            <a:endParaRPr lang="en-US" altLang="en-US" sz="1100" dirty="0"/>
          </a:p>
          <a:p>
            <a:pPr eaLnBrk="1" hangingPunct="1"/>
            <a:r>
              <a:rPr lang="en-US" altLang="en-US" sz="1100" dirty="0"/>
              <a:t>Review with the class the</a:t>
            </a:r>
            <a:r>
              <a:rPr lang="en-US" altLang="en-US" sz="1100" baseline="0" dirty="0"/>
              <a:t> results of their thinking on the root causes of the fatality. If the group is broken into smaller discussion groups, have each of them share the results of their thinking and likely causes.</a:t>
            </a:r>
            <a:endParaRPr lang="en-US" altLang="en-US" sz="1100" dirty="0"/>
          </a:p>
        </p:txBody>
      </p:sp>
    </p:spTree>
    <p:extLst>
      <p:ext uri="{BB962C8B-B14F-4D97-AF65-F5344CB8AC3E}">
        <p14:creationId xmlns:p14="http://schemas.microsoft.com/office/powerpoint/2010/main" val="459051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Fault</a:t>
            </a:r>
            <a:r>
              <a:rPr lang="en-US" altLang="en-US" sz="1100" baseline="0" dirty="0"/>
              <a:t> tree analysis unwinds the knot until you can clearly understand what the root cause is.</a:t>
            </a:r>
            <a:endParaRPr lang="en-US" altLang="en-US" sz="1100" dirty="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9022885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xfrm>
            <a:off x="1371600" y="1143000"/>
            <a:ext cx="4114800" cy="3086100"/>
          </a:xfrm>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Instructor discussion: </a:t>
            </a:r>
          </a:p>
          <a:p>
            <a:pPr eaLnBrk="1" hangingPunct="1"/>
            <a:endParaRPr lang="en-US" altLang="en-US" sz="1100" dirty="0"/>
          </a:p>
          <a:p>
            <a:pPr eaLnBrk="1" hangingPunct="1"/>
            <a:r>
              <a:rPr lang="en-US" altLang="en-US" sz="1100" dirty="0"/>
              <a:t>Explain the Exercise and have them use the Root Cause analysis</a:t>
            </a:r>
            <a:r>
              <a:rPr lang="en-US" altLang="en-US" sz="1100" baseline="0" dirty="0"/>
              <a:t> worksheet in the participant guide.</a:t>
            </a:r>
            <a:endParaRPr lang="en-US" altLang="en-US" sz="1100" dirty="0"/>
          </a:p>
        </p:txBody>
      </p:sp>
    </p:spTree>
    <p:extLst>
      <p:ext uri="{BB962C8B-B14F-4D97-AF65-F5344CB8AC3E}">
        <p14:creationId xmlns:p14="http://schemas.microsoft.com/office/powerpoint/2010/main" val="9604237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xfrm>
            <a:off x="1371600" y="1143000"/>
            <a:ext cx="4114800" cy="3086100"/>
          </a:xfrm>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Investigation root causes indicate unsuitable tools in the workplace (maintenance) and modification to the plug…speculation on a personal tool migrating to the workplace.</a:t>
            </a:r>
          </a:p>
          <a:p>
            <a:pPr eaLnBrk="1" hangingPunct="1"/>
            <a:endParaRPr lang="en-US" altLang="en-US" sz="1100" dirty="0"/>
          </a:p>
          <a:p>
            <a:pPr eaLnBrk="1" hangingPunct="1"/>
            <a:r>
              <a:rPr lang="en-US" altLang="en-US" sz="1100" dirty="0"/>
              <a:t>In our industry, this is common. In upcoming slides the focus of this discussion will be emphasized by the Instructor.</a:t>
            </a:r>
          </a:p>
          <a:p>
            <a:pPr eaLnBrk="1" hangingPunct="1"/>
            <a:endParaRPr lang="en-US" altLang="en-US" sz="1100" dirty="0"/>
          </a:p>
          <a:p>
            <a:pPr eaLnBrk="1" hangingPunct="1"/>
            <a:r>
              <a:rPr lang="en-US" altLang="en-US" sz="1100" dirty="0"/>
              <a:t>Workers/Owners should evaluate all their tools that can/may be used around electrical components and consider removing and replacement with like tools that are electrical rated.</a:t>
            </a:r>
          </a:p>
          <a:p>
            <a:pPr eaLnBrk="1" hangingPunct="1"/>
            <a:endParaRPr lang="en-US" altLang="en-US" sz="1100" dirty="0"/>
          </a:p>
          <a:p>
            <a:pPr eaLnBrk="1" hangingPunct="1"/>
            <a:r>
              <a:rPr lang="en-US" altLang="en-US" sz="1100" dirty="0" err="1"/>
              <a:t>Ie</a:t>
            </a:r>
            <a:r>
              <a:rPr lang="en-US" altLang="en-US" sz="1100" dirty="0"/>
              <a:t>: Screwdrivers, battery operated drill sets, knives, side cutter’s, any types of pliers (needle nose, etc.)</a:t>
            </a:r>
          </a:p>
        </p:txBody>
      </p:sp>
    </p:spTree>
    <p:extLst>
      <p:ext uri="{BB962C8B-B14F-4D97-AF65-F5344CB8AC3E}">
        <p14:creationId xmlns:p14="http://schemas.microsoft.com/office/powerpoint/2010/main" val="219560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371600" y="1143000"/>
            <a:ext cx="4114800" cy="3086100"/>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baseline="0" dirty="0">
                <a:latin typeface="Arial" panose="020B0604020202020204" pitchFamily="34" charset="0"/>
              </a:rPr>
              <a:t>Instructor can call out the obvious (ladder), but also excavation and engulfment potential (minimum 2’ setback on spoils from excavation edge) and the lack of personal PPE (hard hat) by the worker. </a:t>
            </a:r>
          </a:p>
          <a:p>
            <a:pPr marL="0" indent="0">
              <a:buFontTx/>
              <a:buNone/>
            </a:pPr>
            <a:endParaRPr lang="en-US" altLang="en-US" baseline="0" dirty="0">
              <a:latin typeface="Arial" panose="020B0604020202020204" pitchFamily="34" charset="0"/>
            </a:endParaRPr>
          </a:p>
          <a:p>
            <a:pPr marL="0" indent="0">
              <a:buFontTx/>
              <a:buNone/>
            </a:pPr>
            <a:r>
              <a:rPr lang="en-US" altLang="en-US" baseline="0" dirty="0">
                <a:latin typeface="Arial" panose="020B0604020202020204" pitchFamily="34" charset="0"/>
              </a:rPr>
              <a:t>Introduction of themes: Carelessness? Lack of knowledge? Lack of Training? Lack of Procedures? Is this the business owner or a worker?</a:t>
            </a:r>
            <a:r>
              <a:rPr lang="en-US" altLang="en-US" dirty="0">
                <a:latin typeface="Arial" panose="020B0604020202020204" pitchFamily="34" charset="0"/>
              </a:rPr>
              <a:t> </a:t>
            </a:r>
          </a:p>
          <a:p>
            <a:pPr marL="0" indent="0">
              <a:buFontTx/>
              <a:buNone/>
            </a:pPr>
            <a:endParaRPr lang="en-US" altLang="en-US" dirty="0">
              <a:latin typeface="Arial" panose="020B0604020202020204" pitchFamily="34" charset="0"/>
            </a:endParaRPr>
          </a:p>
          <a:p>
            <a:pPr marL="0" indent="0">
              <a:buFontTx/>
              <a:buNone/>
            </a:pPr>
            <a:r>
              <a:rPr lang="en-US" altLang="en-US" dirty="0">
                <a:latin typeface="Arial" panose="020B0604020202020204" pitchFamily="34" charset="0"/>
              </a:rPr>
              <a:t>If the owner, what kind of example is he setting for his employee’s when he is not on the project?</a:t>
            </a:r>
            <a:endParaRPr lang="en-US" altLang="en-US" baseline="0" dirty="0">
              <a:latin typeface="Arial" panose="020B0604020202020204" pitchFamily="34" charset="0"/>
            </a:endParaRPr>
          </a:p>
          <a:p>
            <a:pPr marL="0" indent="0">
              <a:buFontTx/>
              <a:buNone/>
            </a:pPr>
            <a:endParaRPr lang="en-US" altLang="en-US" baseline="0" dirty="0">
              <a:latin typeface="Arial" panose="020B0604020202020204" pitchFamily="34" charset="0"/>
            </a:endParaRPr>
          </a:p>
          <a:p>
            <a:pPr marL="0" indent="0">
              <a:buFontTx/>
              <a:buNone/>
            </a:pPr>
            <a:r>
              <a:rPr lang="en-US" altLang="en-US" baseline="0" dirty="0">
                <a:latin typeface="Arial" panose="020B0604020202020204" pitchFamily="34" charset="0"/>
              </a:rPr>
              <a:t>Root cause? – Line of fire, (no situational awareness or understanding of the exposure)</a:t>
            </a:r>
            <a:endParaRPr lang="en-US" altLang="en-US" dirty="0">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1831AD34-7981-4659-8537-5176AA48619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47244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xfrm>
            <a:off x="1371600" y="1143000"/>
            <a:ext cx="4114800" cy="3086100"/>
          </a:xfrm>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 should point out the specificity of the rule to these types of incidents. A key point is that these rules, evolved over time (since the 70’s) due primarily to a response to serious of fatal injuries.</a:t>
            </a:r>
          </a:p>
          <a:p>
            <a:pPr eaLnBrk="1" hangingPunct="1"/>
            <a:endParaRPr lang="en-US" altLang="en-US" sz="1100" dirty="0"/>
          </a:p>
        </p:txBody>
      </p:sp>
    </p:spTree>
    <p:extLst>
      <p:ext uri="{BB962C8B-B14F-4D97-AF65-F5344CB8AC3E}">
        <p14:creationId xmlns:p14="http://schemas.microsoft.com/office/powerpoint/2010/main" val="6551213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xfrm>
            <a:off x="1371600" y="1143000"/>
            <a:ext cx="4114800" cy="3086100"/>
          </a:xfrm>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Lots of features, lots of functions…pressure time dosing</a:t>
            </a:r>
            <a:r>
              <a:rPr lang="en-US" altLang="en-US" sz="1100" baseline="0" dirty="0"/>
              <a:t> 4</a:t>
            </a:r>
            <a:r>
              <a:rPr lang="en-US" altLang="en-US" sz="1100" dirty="0"/>
              <a:t>-12 time per day, Mounds,</a:t>
            </a:r>
            <a:r>
              <a:rPr lang="en-US" altLang="en-US" sz="1100" baseline="0" dirty="0"/>
              <a:t> Sand Filters, Glen-Don, Drip, micro-dosing a hundred times a day, etc. </a:t>
            </a:r>
          </a:p>
          <a:p>
            <a:pPr eaLnBrk="1" hangingPunct="1"/>
            <a:endParaRPr lang="en-US" altLang="en-US" sz="1100" dirty="0"/>
          </a:p>
          <a:p>
            <a:pPr eaLnBrk="1" hangingPunct="1"/>
            <a:r>
              <a:rPr lang="en-US" altLang="en-US" sz="1100" dirty="0"/>
              <a:t>Virtually all of the pump</a:t>
            </a:r>
            <a:r>
              <a:rPr lang="en-US" altLang="en-US" sz="1100" baseline="0" dirty="0"/>
              <a:t> and control panels available for managing time dosing and flows from the source facility provide wiring schematics. After installation, these are typically found tucked away in the actual control box or in many cases, have a waterproof applique’ with wiring schematics attached to the inside door for pumps, floats and other controls (alarms).</a:t>
            </a:r>
          </a:p>
          <a:p>
            <a:pPr eaLnBrk="1" hangingPunct="1"/>
            <a:endParaRPr lang="en-US" altLang="en-US" sz="1100" baseline="0" dirty="0"/>
          </a:p>
          <a:p>
            <a:pPr eaLnBrk="1" hangingPunct="1"/>
            <a:r>
              <a:rPr lang="en-US" altLang="en-US" sz="1100" baseline="0" dirty="0"/>
              <a:t>Several but not all control manufacturer’s have “intrinsically safe” protections designed into the electrical control panel. It is important to know which ones do and which ones don’t if you’re going to troubleshoot the system.</a:t>
            </a:r>
          </a:p>
          <a:p>
            <a:pPr eaLnBrk="1" hangingPunct="1"/>
            <a:endParaRPr lang="en-US" altLang="en-US" sz="1100" baseline="0" dirty="0"/>
          </a:p>
          <a:p>
            <a:pPr eaLnBrk="1" hangingPunct="1"/>
            <a:r>
              <a:rPr lang="en-US" altLang="en-US" sz="1100" baseline="0" dirty="0"/>
              <a:t>Control panels can be a LO/TO point that reliably isolates energy to field components, but given the actual practice in the field, always check at the component to ensure it is not energized.</a:t>
            </a:r>
          </a:p>
        </p:txBody>
      </p:sp>
    </p:spTree>
    <p:extLst>
      <p:ext uri="{BB962C8B-B14F-4D97-AF65-F5344CB8AC3E}">
        <p14:creationId xmlns:p14="http://schemas.microsoft.com/office/powerpoint/2010/main" val="31519442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xfrm>
            <a:off x="1371600" y="1143000"/>
            <a:ext cx="4114800" cy="3086100"/>
          </a:xfrm>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Jobs like this may have been done at installation or in places that regulatory</a:t>
            </a:r>
            <a:r>
              <a:rPr lang="en-US" altLang="en-US" sz="1100" baseline="0" dirty="0"/>
              <a:t> control (final inspection/system start up) is limited. It could also be a DIY (do it yourself) fix by a system owner who doesn’t understand that these types of components are not “fit for use” in the harsh environment of the septic tank.</a:t>
            </a:r>
          </a:p>
          <a:p>
            <a:pPr eaLnBrk="1" hangingPunct="1"/>
            <a:endParaRPr lang="en-US" altLang="en-US" sz="1100" dirty="0"/>
          </a:p>
          <a:p>
            <a:pPr eaLnBrk="1" hangingPunct="1"/>
            <a:r>
              <a:rPr lang="en-US" altLang="en-US" sz="1100" dirty="0"/>
              <a:t>The key point is that the next worker on the job, really needs to take a moment, use appropriate tools to evaluate if elements are charged, if there are shorts to other system components and think through the plan prior to starting work.</a:t>
            </a:r>
          </a:p>
        </p:txBody>
      </p:sp>
    </p:spTree>
    <p:extLst>
      <p:ext uri="{BB962C8B-B14F-4D97-AF65-F5344CB8AC3E}">
        <p14:creationId xmlns:p14="http://schemas.microsoft.com/office/powerpoint/2010/main" val="37701026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xfrm>
            <a:off x="1371600" y="1143000"/>
            <a:ext cx="4114800" cy="3086100"/>
          </a:xfrm>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Virtually all of the pump</a:t>
            </a:r>
            <a:r>
              <a:rPr lang="en-US" altLang="en-US" sz="1100" baseline="0" dirty="0"/>
              <a:t> and control panels available for managing time dosing and flows from the source facility provide wiring schematics. After installation, these are typically found tucked away in the actual control box or in many cases, have a waterproof applique’ with wiring schematics attached to the inside door for pumps, floats and other controls (alarms).</a:t>
            </a:r>
          </a:p>
          <a:p>
            <a:pPr eaLnBrk="1" hangingPunct="1"/>
            <a:endParaRPr lang="en-US" altLang="en-US" sz="1100" baseline="0" dirty="0"/>
          </a:p>
          <a:p>
            <a:pPr eaLnBrk="1" hangingPunct="1"/>
            <a:r>
              <a:rPr lang="en-US" altLang="en-US" sz="1100" baseline="0" dirty="0"/>
              <a:t>Several but not all control manufacturer’s have “intrinsically safe” protections designed into the electrical control panel. It is important to know which ones do and which ones don’t if you’re going to troubleshoot the system.</a:t>
            </a:r>
          </a:p>
          <a:p>
            <a:pPr eaLnBrk="1" hangingPunct="1"/>
            <a:endParaRPr lang="en-US" altLang="en-US" sz="1100" baseline="0" dirty="0"/>
          </a:p>
          <a:p>
            <a:pPr eaLnBrk="1" hangingPunct="1"/>
            <a:r>
              <a:rPr lang="en-US" altLang="en-US" sz="1100" baseline="0" dirty="0"/>
              <a:t>Control panels can be a LO/TO point that reliably isolates energy to field components, but given the actual practice in the field, always check at the component to ensure it is not energized.</a:t>
            </a:r>
          </a:p>
        </p:txBody>
      </p:sp>
    </p:spTree>
    <p:extLst>
      <p:ext uri="{BB962C8B-B14F-4D97-AF65-F5344CB8AC3E}">
        <p14:creationId xmlns:p14="http://schemas.microsoft.com/office/powerpoint/2010/main" val="36096971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4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C6D9414-0169-4706-B055-DF654D9A0A2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324" name="Rectangle 2"/>
          <p:cNvSpPr>
            <a:spLocks noGrp="1" noRot="1" noChangeAspect="1" noChangeArrowheads="1" noTextEdit="1"/>
          </p:cNvSpPr>
          <p:nvPr>
            <p:ph type="sldImg"/>
          </p:nvPr>
        </p:nvSpPr>
        <p:spPr>
          <a:xfrm>
            <a:off x="1371600" y="1143000"/>
            <a:ext cx="4114800" cy="3086100"/>
          </a:xfrm>
          <a:ln/>
        </p:spPr>
      </p:sp>
      <p:sp>
        <p:nvSpPr>
          <p:cNvPr id="184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The primary protection against the hazards of working with electricity is to de-energize circuits wherever possible.</a:t>
            </a:r>
          </a:p>
          <a:p>
            <a:pPr eaLnBrk="1" hangingPunct="1"/>
            <a:r>
              <a:rPr lang="en-US" altLang="en-US" sz="1100" dirty="0"/>
              <a:t>This work should be performed by trained, qualified personnel who have been provided with the appropriate personal protective equipment.</a:t>
            </a:r>
          </a:p>
          <a:p>
            <a:pPr eaLnBrk="1" hangingPunct="1"/>
            <a:r>
              <a:rPr lang="en-US" altLang="en-US" sz="1100" dirty="0"/>
              <a:t>Once the circuit has been de-energized, it should be tested to ensure that no electrical energy remains.</a:t>
            </a:r>
          </a:p>
          <a:p>
            <a:pPr eaLnBrk="1" hangingPunct="1"/>
            <a:endParaRPr lang="en-US" altLang="en-US" sz="1100" dirty="0"/>
          </a:p>
          <a:p>
            <a:pPr eaLnBrk="1" hangingPunct="1"/>
            <a:r>
              <a:rPr lang="en-US" altLang="en-US" sz="1100" dirty="0"/>
              <a:t>The Instructor should familiarize themselves with local and state rule. Some states, like Missouri at the time of this writing (11/24/16) had no state licensing requirements and electrical licensing requirements were limited to  some of the larger cities.</a:t>
            </a:r>
          </a:p>
          <a:p>
            <a:pPr eaLnBrk="1" hangingPunct="1"/>
            <a:endParaRPr lang="en-US" altLang="en-US" sz="1100" dirty="0"/>
          </a:p>
          <a:p>
            <a:pPr eaLnBrk="1" hangingPunct="1"/>
            <a:r>
              <a:rPr lang="en-US" altLang="en-US" sz="1100" dirty="0"/>
              <a:t>This exacerbates the electrical exposure issues in the OSS industry dramatically.</a:t>
            </a:r>
          </a:p>
        </p:txBody>
      </p:sp>
    </p:spTree>
    <p:extLst>
      <p:ext uri="{BB962C8B-B14F-4D97-AF65-F5344CB8AC3E}">
        <p14:creationId xmlns:p14="http://schemas.microsoft.com/office/powerpoint/2010/main" val="31188311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4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C6D9414-0169-4706-B055-DF654D9A0A2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324" name="Rectangle 2"/>
          <p:cNvSpPr>
            <a:spLocks noGrp="1" noRot="1" noChangeAspect="1" noChangeArrowheads="1" noTextEdit="1"/>
          </p:cNvSpPr>
          <p:nvPr>
            <p:ph type="sldImg"/>
          </p:nvPr>
        </p:nvSpPr>
        <p:spPr>
          <a:xfrm>
            <a:off x="1371600" y="1143000"/>
            <a:ext cx="4114800" cy="3086100"/>
          </a:xfrm>
          <a:ln/>
        </p:spPr>
      </p:sp>
      <p:sp>
        <p:nvSpPr>
          <p:cNvPr id="184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The primary protection against the hazards of working with electricity is to de-energize circuits wherever possible.</a:t>
            </a:r>
          </a:p>
          <a:p>
            <a:pPr eaLnBrk="1" hangingPunct="1"/>
            <a:r>
              <a:rPr lang="en-US" altLang="en-US" sz="1100" dirty="0"/>
              <a:t>This work should be performed by trained, qualified personnel who have been provided with the appropriate personal protective equipment.</a:t>
            </a:r>
          </a:p>
          <a:p>
            <a:pPr eaLnBrk="1" hangingPunct="1"/>
            <a:r>
              <a:rPr lang="en-US" altLang="en-US" sz="1100" dirty="0"/>
              <a:t>Once the circuit has been de-energized, it should be tested to ensure that no electrical energy remains.</a:t>
            </a:r>
          </a:p>
        </p:txBody>
      </p:sp>
    </p:spTree>
    <p:extLst>
      <p:ext uri="{BB962C8B-B14F-4D97-AF65-F5344CB8AC3E}">
        <p14:creationId xmlns:p14="http://schemas.microsoft.com/office/powerpoint/2010/main" val="18657406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aseline="0" dirty="0"/>
              <a:t>Most of the electrical applications in OSS are 110 volts and generally do not exceed 220v in the majority of applications,</a:t>
            </a:r>
            <a:r>
              <a:rPr lang="en-US" altLang="en-US" sz="1100" dirty="0"/>
              <a:t> but they do exist in larger systems, multiple pump arrangements.</a:t>
            </a:r>
            <a:endParaRPr lang="en-US" altLang="en-US" sz="1100" baseline="0" dirty="0"/>
          </a:p>
          <a:p>
            <a:pPr eaLnBrk="1" hangingPunct="1"/>
            <a:endParaRPr lang="en-US" altLang="en-US" sz="1100" baseline="0" dirty="0"/>
          </a:p>
          <a:p>
            <a:pPr eaLnBrk="1" hangingPunct="1"/>
            <a:r>
              <a:rPr lang="en-US" sz="1100" dirty="0">
                <a:effectLst/>
              </a:rPr>
              <a:t>Voltages greater than 50 V applied across dry unbroken human skin can cause heart fibrillations if they produce electric currents in body tissues that happen to pass through the chest</a:t>
            </a:r>
            <a:r>
              <a:rPr lang="en-US" sz="1100" baseline="0" dirty="0">
                <a:effectLst/>
              </a:rPr>
              <a:t> area.</a:t>
            </a:r>
            <a:r>
              <a:rPr lang="en-US" sz="1100" dirty="0">
                <a:effectLst/>
              </a:rPr>
              <a:t> The voltage at which there is the danger of increases depending on the conductivity of dry human skin. Living human tissue can be protected from damage by the insulating characteristics of dry skin up to around 50 volts. If the same skin becomes </a:t>
            </a:r>
            <a:r>
              <a:rPr lang="en-US" sz="1100" b="1" dirty="0">
                <a:effectLst/>
              </a:rPr>
              <a:t>wet</a:t>
            </a:r>
            <a:r>
              <a:rPr lang="en-US" sz="1100" dirty="0">
                <a:effectLst/>
              </a:rPr>
              <a:t>, if there are wounds,  then even voltage sources below 40 V can be lethal</a:t>
            </a:r>
            <a:endParaRPr lang="en-US" altLang="en-US" sz="1100" baseline="0" dirty="0"/>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7973060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9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852D03F-1255-4A77-A758-DD6960272FB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9444" name="Rectangle 2"/>
          <p:cNvSpPr>
            <a:spLocks noGrp="1" noRot="1" noChangeAspect="1" noChangeArrowheads="1" noTextEdit="1"/>
          </p:cNvSpPr>
          <p:nvPr>
            <p:ph type="sldImg"/>
          </p:nvPr>
        </p:nvSpPr>
        <p:spPr>
          <a:xfrm>
            <a:off x="1371600" y="1143000"/>
            <a:ext cx="4114800" cy="3086100"/>
          </a:xfrm>
          <a:ln/>
        </p:spPr>
      </p:sp>
      <p:sp>
        <p:nvSpPr>
          <p:cNvPr id="189445" name="Rectangle 3"/>
          <p:cNvSpPr>
            <a:spLocks noGrp="1" noChangeArrowheads="1"/>
          </p:cNvSpPr>
          <p:nvPr>
            <p:ph type="body" idx="1"/>
          </p:nvPr>
        </p:nvSpPr>
        <p:spPr>
          <a:xfrm>
            <a:off x="773112" y="4588973"/>
            <a:ext cx="5311775" cy="3950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 should describe how even small levels of amperage can cause serious injuries by affecting the electrical system of the body and affecting the heart rhythm.</a:t>
            </a:r>
          </a:p>
          <a:p>
            <a:pPr eaLnBrk="1" hangingPunct="1"/>
            <a:endParaRPr lang="en-US" altLang="en-US" sz="1100" dirty="0"/>
          </a:p>
          <a:p>
            <a:pPr eaLnBrk="1" hangingPunct="1"/>
            <a:r>
              <a:rPr lang="en-US" altLang="en-US" sz="1100" dirty="0"/>
              <a:t>Critical</a:t>
            </a:r>
            <a:r>
              <a:rPr lang="en-US" altLang="en-US" sz="1100" baseline="0" dirty="0"/>
              <a:t> information is to relate to the participants the relationship of Volts and Amps on the chart and the severity of the injury up to and including a fatality. It is noted that virtually all of</a:t>
            </a:r>
            <a:r>
              <a:rPr lang="en-US" altLang="en-US" sz="1100" dirty="0"/>
              <a:t> the voltages that the OSS industry work with are in the last category of 15/20 amps</a:t>
            </a:r>
          </a:p>
        </p:txBody>
      </p:sp>
    </p:spTree>
    <p:extLst>
      <p:ext uri="{BB962C8B-B14F-4D97-AF65-F5344CB8AC3E}">
        <p14:creationId xmlns:p14="http://schemas.microsoft.com/office/powerpoint/2010/main" val="20085634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2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8084277-FB17-4BBE-889A-0D9F97F5B0EB}"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276" name="Rectangle 2"/>
          <p:cNvSpPr>
            <a:spLocks noGrp="1" noRot="1" noChangeAspect="1" noChangeArrowheads="1" noTextEdit="1"/>
          </p:cNvSpPr>
          <p:nvPr>
            <p:ph type="sldImg"/>
          </p:nvPr>
        </p:nvSpPr>
        <p:spPr>
          <a:xfrm>
            <a:off x="1371600" y="1143000"/>
            <a:ext cx="4114800" cy="3086100"/>
          </a:xfrm>
          <a:ln/>
        </p:spPr>
      </p:sp>
      <p:sp>
        <p:nvSpPr>
          <p:cNvPr id="182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The primary protection against the hazards of working with electricity is to de-energize circuits wherever possible.</a:t>
            </a:r>
          </a:p>
          <a:p>
            <a:pPr eaLnBrk="1" hangingPunct="1"/>
            <a:r>
              <a:rPr lang="en-US" altLang="en-US" sz="1100" dirty="0"/>
              <a:t>This work should be performed by trained, qualified personnel who have been provided with the appropriate personal protective equipment.</a:t>
            </a:r>
          </a:p>
          <a:p>
            <a:pPr eaLnBrk="1" hangingPunct="1"/>
            <a:r>
              <a:rPr lang="en-US" altLang="en-US" sz="1100" dirty="0"/>
              <a:t>Once the circuit has been isolated, it should be tested to ensure that no electrical energy remains.</a:t>
            </a:r>
          </a:p>
          <a:p>
            <a:pPr eaLnBrk="1" hangingPunct="1"/>
            <a:endParaRPr lang="en-US" altLang="en-US" sz="1100" dirty="0"/>
          </a:p>
          <a:p>
            <a:pPr eaLnBrk="1" hangingPunct="1"/>
            <a:r>
              <a:rPr lang="en-US" altLang="en-US" sz="1100" dirty="0"/>
              <a:t>This</a:t>
            </a:r>
            <a:r>
              <a:rPr lang="en-US" altLang="en-US" sz="1100" baseline="0" dirty="0"/>
              <a:t> licensed electrician’s job was to test the pump function in the tank he was standing in. The tank had approximately 18 inches of water in the bottom and he was standing on some 6 (unstable work surface)</a:t>
            </a:r>
            <a:r>
              <a:rPr lang="en-US" altLang="en-US" sz="1100" dirty="0"/>
              <a:t> </a:t>
            </a:r>
            <a:r>
              <a:rPr lang="en-US" altLang="en-US" sz="1100" baseline="0" dirty="0"/>
              <a:t>inch piping above the water. </a:t>
            </a:r>
          </a:p>
          <a:p>
            <a:pPr eaLnBrk="1" hangingPunct="1"/>
            <a:endParaRPr lang="en-US" altLang="en-US" sz="1100" baseline="0" dirty="0"/>
          </a:p>
          <a:p>
            <a:pPr eaLnBrk="1" hangingPunct="1"/>
            <a:r>
              <a:rPr lang="en-US" altLang="en-US" sz="1100" dirty="0"/>
              <a:t>T</a:t>
            </a:r>
            <a:r>
              <a:rPr lang="en-US" altLang="en-US" sz="1100" baseline="0" dirty="0"/>
              <a:t>hree factors colluded to create an unsafe situation. The installation of the panel was below his knees at floor level by a  previous contractor, the area was under construction and had several electrical traces that were live. The</a:t>
            </a:r>
            <a:r>
              <a:rPr lang="en-US" altLang="en-US" sz="1100" dirty="0"/>
              <a:t> worker made a decision of convenience due to his height at 6’2”.</a:t>
            </a:r>
            <a:endParaRPr lang="en-US" altLang="en-US" sz="1100" baseline="0" dirty="0"/>
          </a:p>
          <a:p>
            <a:pPr eaLnBrk="1" hangingPunct="1"/>
            <a:endParaRPr lang="en-US" altLang="en-US" sz="1100" baseline="0" dirty="0"/>
          </a:p>
          <a:p>
            <a:pPr eaLnBrk="1" hangingPunct="1"/>
            <a:r>
              <a:rPr lang="en-US" altLang="en-US" sz="1100" baseline="0" dirty="0"/>
              <a:t>Post evaluation of the work determined that all of the exposures could have been mitigated with a decision to not enter the tank, keep the entrance grate in place and cover with a rubber mat and finally for the worker to simply kneel down on the rubber mat to do his testing procedure. </a:t>
            </a:r>
          </a:p>
          <a:p>
            <a:pPr eaLnBrk="1" hangingPunct="1"/>
            <a:endParaRPr lang="en-US" altLang="en-US" sz="1100" baseline="0" dirty="0"/>
          </a:p>
          <a:p>
            <a:pPr eaLnBrk="1" hangingPunct="1"/>
            <a:r>
              <a:rPr lang="en-US" altLang="en-US" sz="1100" baseline="0" dirty="0"/>
              <a:t>The decisions that he made and put him at risk were simply a matter of convenience for him to be able to look into the panel. He couldn’t raise it, so he lowered himself!</a:t>
            </a:r>
            <a:endParaRPr lang="en-US" altLang="en-US" sz="1100" dirty="0"/>
          </a:p>
        </p:txBody>
      </p:sp>
    </p:spTree>
    <p:extLst>
      <p:ext uri="{BB962C8B-B14F-4D97-AF65-F5344CB8AC3E}">
        <p14:creationId xmlns:p14="http://schemas.microsoft.com/office/powerpoint/2010/main" val="9281544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01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4B9BEEA-CAFE-44E2-8368-4A87D4BA850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732" name="Rectangle 2"/>
          <p:cNvSpPr>
            <a:spLocks noGrp="1" noRot="1" noChangeAspect="1" noChangeArrowheads="1" noTextEdit="1"/>
          </p:cNvSpPr>
          <p:nvPr>
            <p:ph type="sldImg"/>
          </p:nvPr>
        </p:nvSpPr>
        <p:spPr>
          <a:xfrm>
            <a:off x="1371600" y="1143000"/>
            <a:ext cx="4114800" cy="3086100"/>
          </a:xfrm>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PPE discussion</a:t>
            </a:r>
          </a:p>
          <a:p>
            <a:pPr eaLnBrk="1" hangingPunct="1"/>
            <a:r>
              <a:rPr lang="en-US" altLang="en-US" sz="1100" dirty="0"/>
              <a:t>Proper selection of tools and the need for a procedure to inspect</a:t>
            </a:r>
            <a:r>
              <a:rPr lang="en-US" altLang="en-US" sz="1100" baseline="0" dirty="0"/>
              <a:t> them regularly.</a:t>
            </a:r>
          </a:p>
          <a:p>
            <a:pPr eaLnBrk="1" hangingPunct="1"/>
            <a:endParaRPr lang="en-US" altLang="en-US" sz="1100" dirty="0"/>
          </a:p>
          <a:p>
            <a:pPr eaLnBrk="1" hangingPunct="1"/>
            <a:r>
              <a:rPr lang="en-US" altLang="en-US" sz="1100" dirty="0"/>
              <a:t>Instructor should engage participants on discussion of “fit for use” regarding most commonly used PPE in electrical work but also reinforce PPE selection as regards:</a:t>
            </a:r>
          </a:p>
          <a:p>
            <a:pPr eaLnBrk="1" hangingPunct="1"/>
            <a:endParaRPr lang="en-US" altLang="en-US" sz="1100" dirty="0"/>
          </a:p>
          <a:p>
            <a:pPr eaLnBrk="1" hangingPunct="1"/>
            <a:r>
              <a:rPr lang="en-US" altLang="en-US" sz="1100" dirty="0"/>
              <a:t>Nitrile Gloves</a:t>
            </a:r>
          </a:p>
          <a:p>
            <a:pPr eaLnBrk="1" hangingPunct="1"/>
            <a:r>
              <a:rPr lang="en-US" altLang="en-US" sz="1100" dirty="0"/>
              <a:t>Safety Glasses, side shields</a:t>
            </a:r>
          </a:p>
          <a:p>
            <a:pPr eaLnBrk="1" hangingPunct="1"/>
            <a:r>
              <a:rPr lang="en-US" altLang="en-US" sz="1100" dirty="0"/>
              <a:t>Use of dust masks in contaminated areas vs use of dust masks that are N-95 rated for protection against biologic hazards.</a:t>
            </a:r>
          </a:p>
          <a:p>
            <a:pPr eaLnBrk="1" hangingPunct="1"/>
            <a:r>
              <a:rPr lang="en-US" altLang="en-US" sz="1100" dirty="0"/>
              <a:t>Tools (electrical)</a:t>
            </a:r>
          </a:p>
        </p:txBody>
      </p:sp>
    </p:spTree>
    <p:extLst>
      <p:ext uri="{BB962C8B-B14F-4D97-AF65-F5344CB8AC3E}">
        <p14:creationId xmlns:p14="http://schemas.microsoft.com/office/powerpoint/2010/main" val="277949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371600" y="1143000"/>
            <a:ext cx="4114800" cy="3086100"/>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latin typeface="Arial" panose="020B0604020202020204" pitchFamily="34" charset="0"/>
              </a:rPr>
              <a:t>Work Activity: This is a utility project taken on by a construction company that normally installs OSS and the scope of work is outside of the companies experience.</a:t>
            </a:r>
          </a:p>
          <a:p>
            <a:pPr marL="0" indent="0">
              <a:buFontTx/>
              <a:buNone/>
            </a:pPr>
            <a:endParaRPr lang="en-US" altLang="en-US" dirty="0">
              <a:latin typeface="Arial" panose="020B0604020202020204" pitchFamily="34" charset="0"/>
            </a:endParaRPr>
          </a:p>
          <a:p>
            <a:pPr marL="0" indent="0">
              <a:buFontTx/>
              <a:buNone/>
            </a:pPr>
            <a:r>
              <a:rPr lang="en-US" altLang="en-US" dirty="0">
                <a:latin typeface="Arial" panose="020B0604020202020204" pitchFamily="34" charset="0"/>
              </a:rPr>
              <a:t>2,100 feet of sewer pipe laid at an average depth of 22 feet in the roadway in sand.</a:t>
            </a:r>
          </a:p>
          <a:p>
            <a:pPr marL="0" indent="0">
              <a:buFontTx/>
              <a:buNone/>
            </a:pPr>
            <a:endParaRPr lang="en-US" altLang="en-US" dirty="0">
              <a:latin typeface="Arial" panose="020B0604020202020204" pitchFamily="34" charset="0"/>
            </a:endParaRPr>
          </a:p>
          <a:p>
            <a:pPr marL="0" indent="0">
              <a:buFontTx/>
              <a:buNone/>
            </a:pPr>
            <a:r>
              <a:rPr lang="en-US" altLang="en-US" dirty="0">
                <a:latin typeface="Arial" panose="020B0604020202020204" pitchFamily="34" charset="0"/>
              </a:rPr>
              <a:t>Instructor should ask for what is right and wrong in the picture to help participants evaluate exposures.</a:t>
            </a:r>
          </a:p>
          <a:p>
            <a:pPr marL="0" indent="0">
              <a:buFontTx/>
              <a:buNone/>
            </a:pPr>
            <a:endParaRPr lang="en-US" altLang="en-US" dirty="0">
              <a:latin typeface="Arial" panose="020B0604020202020204" pitchFamily="34" charset="0"/>
            </a:endParaRPr>
          </a:p>
          <a:p>
            <a:pPr marL="0" indent="0">
              <a:buFontTx/>
              <a:buNone/>
            </a:pPr>
            <a:r>
              <a:rPr lang="en-US" altLang="en-US" dirty="0">
                <a:latin typeface="Arial" panose="020B0604020202020204" pitchFamily="34" charset="0"/>
              </a:rPr>
              <a:t>Is the “competent person” onsite making changes to the workflow appropriately?</a:t>
            </a:r>
          </a:p>
          <a:p>
            <a:pPr marL="0" indent="0">
              <a:buFontTx/>
              <a:buNone/>
            </a:pPr>
            <a:endParaRPr lang="en-US" altLang="en-US" dirty="0">
              <a:latin typeface="Arial" panose="020B0604020202020204" pitchFamily="34" charset="0"/>
            </a:endParaRPr>
          </a:p>
          <a:p>
            <a:pPr marL="0" indent="0">
              <a:buFontTx/>
              <a:buNone/>
            </a:pPr>
            <a:r>
              <a:rPr lang="en-US" altLang="en-US" dirty="0">
                <a:latin typeface="Arial" panose="020B0604020202020204" pitchFamily="34" charset="0"/>
              </a:rPr>
              <a:t>Clearly the continued caving of ground from spoil pile loading is excessive.</a:t>
            </a:r>
          </a:p>
          <a:p>
            <a:pPr marL="0" indent="0">
              <a:buFontTx/>
              <a:buNone/>
            </a:pPr>
            <a:endParaRPr lang="en-US" altLang="en-US" dirty="0">
              <a:latin typeface="Arial" panose="020B0604020202020204" pitchFamily="34" charset="0"/>
            </a:endParaRPr>
          </a:p>
          <a:p>
            <a:pPr marL="0" indent="0">
              <a:buFontTx/>
              <a:buNone/>
            </a:pPr>
            <a:r>
              <a:rPr lang="en-US" altLang="en-US" dirty="0">
                <a:latin typeface="Arial" panose="020B0604020202020204" pitchFamily="34" charset="0"/>
              </a:rPr>
              <a:t>The worker in the excavation does not have a means of egress per the code (note the ladder to the right of the picture.)</a:t>
            </a:r>
          </a:p>
          <a:p>
            <a:pPr marL="0" indent="0">
              <a:buFontTx/>
              <a:buNone/>
            </a:pPr>
            <a:endParaRPr lang="en-US" altLang="en-US" dirty="0">
              <a:latin typeface="Arial" panose="020B0604020202020204" pitchFamily="34" charset="0"/>
            </a:endParaRPr>
          </a:p>
          <a:p>
            <a:pPr marL="0" indent="0">
              <a:buFontTx/>
              <a:buNone/>
            </a:pPr>
            <a:endParaRPr lang="en-US" altLang="en-US" dirty="0">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1831AD34-7981-4659-8537-5176AA48619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09095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01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4B9BEEA-CAFE-44E2-8368-4A87D4BA850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732" name="Rectangle 2"/>
          <p:cNvSpPr>
            <a:spLocks noGrp="1" noRot="1" noChangeAspect="1" noChangeArrowheads="1" noTextEdit="1"/>
          </p:cNvSpPr>
          <p:nvPr>
            <p:ph type="sldImg"/>
          </p:nvPr>
        </p:nvSpPr>
        <p:spPr>
          <a:xfrm>
            <a:off x="1371600" y="1143000"/>
            <a:ext cx="4114800" cy="3086100"/>
          </a:xfrm>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PPE discussion</a:t>
            </a:r>
          </a:p>
          <a:p>
            <a:pPr eaLnBrk="1" hangingPunct="1"/>
            <a:r>
              <a:rPr lang="en-US" altLang="en-US" sz="1100" dirty="0"/>
              <a:t>Proper selection of tools and the need for a procedure to inspect</a:t>
            </a:r>
            <a:r>
              <a:rPr lang="en-US" altLang="en-US" sz="1100" baseline="0" dirty="0"/>
              <a:t> them regularly.</a:t>
            </a:r>
            <a:endParaRPr lang="en-US" altLang="en-US" sz="1100" dirty="0"/>
          </a:p>
        </p:txBody>
      </p:sp>
    </p:spTree>
    <p:extLst>
      <p:ext uri="{BB962C8B-B14F-4D97-AF65-F5344CB8AC3E}">
        <p14:creationId xmlns:p14="http://schemas.microsoft.com/office/powerpoint/2010/main" val="33840963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01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4B9BEEA-CAFE-44E2-8368-4A87D4BA850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732" name="Rectangle 2"/>
          <p:cNvSpPr>
            <a:spLocks noGrp="1" noRot="1" noChangeAspect="1" noChangeArrowheads="1" noTextEdit="1"/>
          </p:cNvSpPr>
          <p:nvPr>
            <p:ph type="sldImg"/>
          </p:nvPr>
        </p:nvSpPr>
        <p:spPr>
          <a:xfrm>
            <a:off x="1371600" y="1143000"/>
            <a:ext cx="4114800" cy="3086100"/>
          </a:xfrm>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a:t>
            </a:r>
            <a:r>
              <a:rPr lang="en-US" altLang="en-US" sz="1100" baseline="0" dirty="0"/>
              <a:t> can ask the group what’s in their tool kits….If you’re only going to have one set of these, which would it be?</a:t>
            </a:r>
          </a:p>
          <a:p>
            <a:pPr eaLnBrk="1" hangingPunct="1"/>
            <a:endParaRPr lang="en-US" altLang="en-US" sz="1100" dirty="0"/>
          </a:p>
          <a:p>
            <a:r>
              <a:rPr lang="en-US" altLang="en-US" sz="1100" dirty="0"/>
              <a:t>In our industry, this is common. In upcoming slides the focus of this discussion will be emphasized by the Instructor.</a:t>
            </a:r>
          </a:p>
          <a:p>
            <a:endParaRPr lang="en-US" altLang="en-US" sz="1100" dirty="0"/>
          </a:p>
          <a:p>
            <a:r>
              <a:rPr lang="en-US" altLang="en-US" sz="1100" dirty="0"/>
              <a:t>Workers/Owners should evaluate all their tools that can/may be used around electrical components and consider removing and replacement with like tools that are electrical rated.</a:t>
            </a:r>
          </a:p>
          <a:p>
            <a:endParaRPr lang="en-US" altLang="en-US" sz="1100" dirty="0"/>
          </a:p>
          <a:p>
            <a:r>
              <a:rPr lang="en-US" altLang="en-US" sz="1100" dirty="0" err="1"/>
              <a:t>Ie</a:t>
            </a:r>
            <a:r>
              <a:rPr lang="en-US" altLang="en-US" sz="1100" dirty="0"/>
              <a:t>: Screwdrivers, battery operated drill sets, knives, side cutter’s, any types of pliers (needle nose, etc.)</a:t>
            </a:r>
          </a:p>
          <a:p>
            <a:pPr eaLnBrk="1" hangingPunct="1"/>
            <a:endParaRPr lang="en-US" altLang="en-US" sz="1100" dirty="0"/>
          </a:p>
          <a:p>
            <a:pPr eaLnBrk="1" hangingPunct="1"/>
            <a:endParaRPr lang="en-US" altLang="en-US" sz="1100" dirty="0"/>
          </a:p>
        </p:txBody>
      </p:sp>
    </p:spTree>
    <p:extLst>
      <p:ext uri="{BB962C8B-B14F-4D97-AF65-F5344CB8AC3E}">
        <p14:creationId xmlns:p14="http://schemas.microsoft.com/office/powerpoint/2010/main" val="8428717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2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8084277-FB17-4BBE-889A-0D9F97F5B0EB}"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276" name="Rectangle 2"/>
          <p:cNvSpPr>
            <a:spLocks noGrp="1" noRot="1" noChangeAspect="1" noChangeArrowheads="1" noTextEdit="1"/>
          </p:cNvSpPr>
          <p:nvPr>
            <p:ph type="sldImg"/>
          </p:nvPr>
        </p:nvSpPr>
        <p:spPr>
          <a:xfrm>
            <a:off x="1371600" y="1143000"/>
            <a:ext cx="4114800" cy="3086100"/>
          </a:xfrm>
          <a:ln/>
        </p:spPr>
      </p:sp>
      <p:sp>
        <p:nvSpPr>
          <p:cNvPr id="182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The primary protection against the hazards of working with electricity is: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t>This work should be performed by trained, qualified personnel who have been provided with the appropriate personal protective equipment.</a:t>
            </a:r>
          </a:p>
          <a:p>
            <a:pPr marL="285750" indent="-285750" eaLnBrk="1" hangingPunct="1">
              <a:buFont typeface="Arial" panose="020B0604020202020204" pitchFamily="34" charset="0"/>
              <a:buChar char="•"/>
            </a:pPr>
            <a:r>
              <a:rPr lang="en-US" altLang="en-US" sz="1100" dirty="0"/>
              <a:t>To de-energize circuits and</a:t>
            </a:r>
            <a:r>
              <a:rPr lang="en-US" altLang="en-US" sz="1100" baseline="0" dirty="0"/>
              <a:t> use LO/TO procedures appropriately</a:t>
            </a:r>
            <a:r>
              <a:rPr lang="en-US" altLang="en-US" sz="1100" dirty="0"/>
              <a:t>.</a:t>
            </a:r>
          </a:p>
          <a:p>
            <a:pPr marL="285750" indent="-285750" eaLnBrk="1" hangingPunct="1">
              <a:buFont typeface="Arial" panose="020B0604020202020204" pitchFamily="34" charset="0"/>
              <a:buChar char="•"/>
            </a:pPr>
            <a:r>
              <a:rPr lang="en-US" altLang="en-US" sz="1100" dirty="0"/>
              <a:t>Once the circuit has been isolated, it should be tested to ensure that no electrical energy remains.</a:t>
            </a:r>
          </a:p>
          <a:p>
            <a:pPr marL="285750" indent="-285750" eaLnBrk="1" hangingPunct="1">
              <a:buFont typeface="Arial" panose="020B0604020202020204" pitchFamily="34" charset="0"/>
              <a:buChar char="•"/>
            </a:pPr>
            <a:r>
              <a:rPr lang="en-US" altLang="en-US" sz="1100" dirty="0"/>
              <a:t>Ensure that tool used are insulated and “fit for use” </a:t>
            </a:r>
          </a:p>
          <a:p>
            <a:pPr eaLnBrk="1" hangingPunct="1"/>
            <a:endParaRPr lang="en-US" altLang="en-US" sz="1800" dirty="0">
              <a:latin typeface="Arial" panose="020B0604020202020204" pitchFamily="34" charset="0"/>
            </a:endParaRPr>
          </a:p>
        </p:txBody>
      </p:sp>
    </p:spTree>
    <p:extLst>
      <p:ext uri="{BB962C8B-B14F-4D97-AF65-F5344CB8AC3E}">
        <p14:creationId xmlns:p14="http://schemas.microsoft.com/office/powerpoint/2010/main" val="39797812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03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23CCD69C-4AE9-4FC6-9558-7B46B599B8A6}"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780" name="Rectangle 2"/>
          <p:cNvSpPr>
            <a:spLocks noGrp="1" noRot="1" noChangeAspect="1" noChangeArrowheads="1" noTextEdit="1"/>
          </p:cNvSpPr>
          <p:nvPr>
            <p:ph type="sldImg"/>
          </p:nvPr>
        </p:nvSpPr>
        <p:spPr>
          <a:xfrm>
            <a:off x="1371600" y="1143000"/>
            <a:ext cx="4114800" cy="3086100"/>
          </a:xfrm>
          <a:ln/>
        </p:spPr>
      </p:sp>
      <p:sp>
        <p:nvSpPr>
          <p:cNvPr id="203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Activity:</a:t>
            </a:r>
            <a:r>
              <a:rPr lang="en-US" altLang="en-US" sz="1100" baseline="0" dirty="0"/>
              <a:t> OSS component locate with steel rod…Electrocution hazard </a:t>
            </a:r>
          </a:p>
          <a:p>
            <a:pPr eaLnBrk="1" hangingPunct="1"/>
            <a:endParaRPr lang="en-US" altLang="en-US" sz="1100" baseline="0" dirty="0"/>
          </a:p>
          <a:p>
            <a:pPr eaLnBrk="1" hangingPunct="1"/>
            <a:r>
              <a:rPr lang="en-US" altLang="en-US" sz="1100" baseline="0" dirty="0"/>
              <a:t>Instructor can bring discussion on these points:</a:t>
            </a:r>
          </a:p>
          <a:p>
            <a:pPr eaLnBrk="1" hangingPunct="1"/>
            <a:endParaRPr lang="en-US" altLang="en-US" sz="1100" baseline="0" dirty="0"/>
          </a:p>
          <a:p>
            <a:pPr marL="285750" indent="-285750" eaLnBrk="1" hangingPunct="1">
              <a:buFont typeface="Arial" panose="020B0604020202020204" pitchFamily="34" charset="0"/>
              <a:buChar char="•"/>
            </a:pPr>
            <a:r>
              <a:rPr lang="en-US" altLang="en-US" sz="1100" dirty="0"/>
              <a:t>Unknown</a:t>
            </a:r>
            <a:r>
              <a:rPr lang="en-US" altLang="en-US" sz="1100" baseline="0" dirty="0"/>
              <a:t> wiring inside the property line to outbuildings may present a hazard. Homeowner may be able to provide information, but only if they are home to speak to the service person on site.</a:t>
            </a:r>
            <a:endParaRPr lang="en-US" altLang="en-US" sz="1100" dirty="0"/>
          </a:p>
          <a:p>
            <a:pPr marL="285750" indent="-285750" eaLnBrk="1" hangingPunct="1">
              <a:buFont typeface="Arial" panose="020B0604020202020204" pitchFamily="34" charset="0"/>
              <a:buChar char="•"/>
            </a:pPr>
            <a:r>
              <a:rPr lang="en-US" altLang="en-US" sz="1100" dirty="0"/>
              <a:t>Identified power during</a:t>
            </a:r>
            <a:r>
              <a:rPr lang="en-US" altLang="en-US" sz="1100" baseline="0" dirty="0"/>
              <a:t> the locate </a:t>
            </a:r>
            <a:r>
              <a:rPr lang="en-US" altLang="en-US" sz="1100" dirty="0"/>
              <a:t>should be turned off at the source (control box) until the locate is complete.</a:t>
            </a:r>
          </a:p>
          <a:p>
            <a:pPr marL="285750" indent="-285750" eaLnBrk="1" hangingPunct="1">
              <a:buFont typeface="Arial" panose="020B0604020202020204" pitchFamily="34" charset="0"/>
              <a:buChar char="•"/>
            </a:pPr>
            <a:r>
              <a:rPr lang="en-US" altLang="en-US" sz="1100" dirty="0"/>
              <a:t>Awareness, selection</a:t>
            </a:r>
            <a:r>
              <a:rPr lang="en-US" altLang="en-US" sz="1100" baseline="0" dirty="0"/>
              <a:t> of a probe with insulated handle and gloves rated for electrical protection would be better choices.</a:t>
            </a:r>
            <a:endParaRPr lang="en-US" altLang="en-US" sz="1100" dirty="0"/>
          </a:p>
          <a:p>
            <a:pPr eaLnBrk="1" hangingPunct="1"/>
            <a:endParaRPr lang="en-US" altLang="en-US" sz="1800" dirty="0">
              <a:latin typeface="Arial" panose="020B0604020202020204" pitchFamily="34" charset="0"/>
            </a:endParaRPr>
          </a:p>
        </p:txBody>
      </p:sp>
    </p:spTree>
    <p:extLst>
      <p:ext uri="{BB962C8B-B14F-4D97-AF65-F5344CB8AC3E}">
        <p14:creationId xmlns:p14="http://schemas.microsoft.com/office/powerpoint/2010/main" val="39226083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058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11146E4-1951-442E-8C41-EA206FA280FA}"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828" name="Rectangle 2"/>
          <p:cNvSpPr>
            <a:spLocks noGrp="1" noRot="1" noChangeAspect="1" noChangeArrowheads="1" noTextEdit="1"/>
          </p:cNvSpPr>
          <p:nvPr>
            <p:ph type="sldImg"/>
          </p:nvPr>
        </p:nvSpPr>
        <p:spPr>
          <a:xfrm>
            <a:off x="1371600" y="1143000"/>
            <a:ext cx="4114800" cy="3086100"/>
          </a:xfrm>
          <a:ln/>
        </p:spPr>
      </p:sp>
      <p:sp>
        <p:nvSpPr>
          <p:cNvPr id="205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a:t>Electrical</a:t>
            </a:r>
            <a:r>
              <a:rPr lang="en-US" altLang="en-US" sz="1100" baseline="0" dirty="0"/>
              <a:t> junction boxes for the floats is intended to be waterproof.</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a:t>It is common (and even a joke often repeated), that you drill a hole in the bottom of the junction box to let the water out (assuming that the system will flood sooner or later).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a:t>When properly installed, with proper sized wiring, and lock nuts, they should perform as designed. Alternative installations put the junction box outside of the riser which presents a slightly different set of issues for access for service providers. Lot’s of opinions on “best practice” for installation and subsequent issues.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a:t>Proper wire nuts that are designed for harsh and wet environments (including sewer gas) are critical for proper installations. It is not uncommon for service providers to find these with household wire nuts and any variety of electrical tape which are not suitable for the environment and posing a hazard in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baseline="0" dirty="0">
              <a:latin typeface="Arial" panose="020B0604020202020204" pitchFamily="34" charset="0"/>
            </a:endParaRPr>
          </a:p>
        </p:txBody>
      </p:sp>
    </p:spTree>
    <p:extLst>
      <p:ext uri="{BB962C8B-B14F-4D97-AF65-F5344CB8AC3E}">
        <p14:creationId xmlns:p14="http://schemas.microsoft.com/office/powerpoint/2010/main" val="24079076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11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DE700EE-D53E-4423-A23E-51331E01E23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1972" name="Rectangle 4"/>
          <p:cNvSpPr>
            <a:spLocks noGrp="1" noRot="1" noChangeAspect="1" noChangeArrowheads="1" noTextEdit="1"/>
          </p:cNvSpPr>
          <p:nvPr>
            <p:ph type="sldImg"/>
          </p:nvPr>
        </p:nvSpPr>
        <p:spPr>
          <a:xfrm>
            <a:off x="1371600" y="1143000"/>
            <a:ext cx="4114800" cy="3086100"/>
          </a:xfrm>
          <a:ln/>
        </p:spPr>
      </p:sp>
      <p:sp>
        <p:nvSpPr>
          <p:cNvPr id="211973"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With a relatively high turnover rate of both installation company employee’s (economy, seasonality), this basic information of a typical power pole configuration is relevant.</a:t>
            </a:r>
          </a:p>
          <a:p>
            <a:pPr eaLnBrk="1" hangingPunct="1"/>
            <a:endParaRPr lang="en-US" altLang="en-US" sz="1100" dirty="0"/>
          </a:p>
          <a:p>
            <a:pPr eaLnBrk="1" hangingPunct="1"/>
            <a:r>
              <a:rPr lang="en-US" altLang="en-US" sz="1100" dirty="0"/>
              <a:t>The instructor should ask the group what is the minimum standoff distance of equipment from overhead power lines. </a:t>
            </a:r>
          </a:p>
          <a:p>
            <a:pPr eaLnBrk="1" hangingPunct="1"/>
            <a:endParaRPr lang="en-US" altLang="en-US" sz="1100" dirty="0"/>
          </a:p>
          <a:p>
            <a:pPr eaLnBrk="1" hangingPunct="1"/>
            <a:r>
              <a:rPr lang="en-US" altLang="en-US" sz="1100" dirty="0"/>
              <a:t>The typical answer ranges from 6-8 feet…but the key learning point is that it “depends”. The operator needs to know what the power line wattage. Minimum is 10’ in most residential service applications. Additional distance is required if </a:t>
            </a:r>
            <a:r>
              <a:rPr lang="en-US" altLang="en-US" sz="1100" dirty="0" err="1"/>
              <a:t>Kv</a:t>
            </a:r>
            <a:r>
              <a:rPr lang="en-US" altLang="en-US" sz="1100" dirty="0"/>
              <a:t> increases.</a:t>
            </a:r>
          </a:p>
        </p:txBody>
      </p:sp>
    </p:spTree>
    <p:extLst>
      <p:ext uri="{BB962C8B-B14F-4D97-AF65-F5344CB8AC3E}">
        <p14:creationId xmlns:p14="http://schemas.microsoft.com/office/powerpoint/2010/main" val="15783491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11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DE700EE-D53E-4423-A23E-51331E01E23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1972" name="Rectangle 4"/>
          <p:cNvSpPr>
            <a:spLocks noGrp="1" noRot="1" noChangeAspect="1" noChangeArrowheads="1" noTextEdit="1"/>
          </p:cNvSpPr>
          <p:nvPr>
            <p:ph type="sldImg"/>
          </p:nvPr>
        </p:nvSpPr>
        <p:spPr>
          <a:xfrm>
            <a:off x="1371600" y="1143000"/>
            <a:ext cx="4114800" cy="3086100"/>
          </a:xfrm>
          <a:ln/>
        </p:spPr>
      </p:sp>
      <p:sp>
        <p:nvSpPr>
          <p:cNvPr id="211973"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Weather conditions can affect free air voltages (dry, windy)…</a:t>
            </a:r>
          </a:p>
          <a:p>
            <a:pPr eaLnBrk="1" hangingPunct="1"/>
            <a:endParaRPr lang="en-US" altLang="en-US" sz="1100" dirty="0"/>
          </a:p>
          <a:p>
            <a:pPr eaLnBrk="1" hangingPunct="1"/>
            <a:r>
              <a:rPr lang="en-US" altLang="en-US" sz="1100" dirty="0"/>
              <a:t>Consider it’s affect on stand off distance from power lines.</a:t>
            </a:r>
          </a:p>
        </p:txBody>
      </p:sp>
    </p:spTree>
    <p:extLst>
      <p:ext uri="{BB962C8B-B14F-4D97-AF65-F5344CB8AC3E}">
        <p14:creationId xmlns:p14="http://schemas.microsoft.com/office/powerpoint/2010/main" val="11548290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24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7FCF86C-EA2E-4829-B0F1-6AC7B151DD7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4260" name="Rectangle 2"/>
          <p:cNvSpPr>
            <a:spLocks noGrp="1" noRot="1" noChangeAspect="1" noChangeArrowheads="1" noTextEdit="1"/>
          </p:cNvSpPr>
          <p:nvPr>
            <p:ph type="sldImg"/>
          </p:nvPr>
        </p:nvSpPr>
        <p:spPr>
          <a:xfrm>
            <a:off x="1371600" y="1143000"/>
            <a:ext cx="4114800" cy="3086100"/>
          </a:xfrm>
          <a:ln/>
        </p:spPr>
      </p:sp>
      <p:sp>
        <p:nvSpPr>
          <p:cNvPr id="2242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 should discuss the various methods.</a:t>
            </a:r>
          </a:p>
          <a:p>
            <a:pPr eaLnBrk="1" hangingPunct="1"/>
            <a:r>
              <a:rPr lang="en-US" altLang="en-US" sz="1100" dirty="0"/>
              <a:t>Also discuss the fact that it may take a power company several weeks to de-energize or move a line.</a:t>
            </a:r>
          </a:p>
          <a:p>
            <a:pPr eaLnBrk="1" hangingPunct="1"/>
            <a:endParaRPr lang="en-US" altLang="en-US" sz="1100" dirty="0"/>
          </a:p>
          <a:p>
            <a:pPr eaLnBrk="1" hangingPunct="1"/>
            <a:r>
              <a:rPr lang="en-US" altLang="en-US" sz="1100" dirty="0"/>
              <a:t>Therefore proper pre-planning is a MUST.</a:t>
            </a:r>
          </a:p>
        </p:txBody>
      </p:sp>
    </p:spTree>
    <p:extLst>
      <p:ext uri="{BB962C8B-B14F-4D97-AF65-F5344CB8AC3E}">
        <p14:creationId xmlns:p14="http://schemas.microsoft.com/office/powerpoint/2010/main" val="36306887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22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9880E83-DFCF-4FBA-96B3-B6171E10F27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2212" name="Rectangle 2"/>
          <p:cNvSpPr>
            <a:spLocks noGrp="1" noRot="1" noChangeAspect="1" noChangeArrowheads="1" noTextEdit="1"/>
          </p:cNvSpPr>
          <p:nvPr>
            <p:ph type="sldImg"/>
          </p:nvPr>
        </p:nvSpPr>
        <p:spPr>
          <a:xfrm>
            <a:off x="1371600" y="1143000"/>
            <a:ext cx="4114800" cy="3086100"/>
          </a:xfrm>
          <a:ln/>
        </p:spPr>
      </p:sp>
      <p:sp>
        <p:nvSpPr>
          <p:cNvPr id="222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Discuss the work flow procedures on site. If the installation company is receiving a delivery, planning presents a unique opportunity to minimize the electrocution hazard.</a:t>
            </a:r>
            <a:r>
              <a:rPr lang="en-US" altLang="en-US" sz="1100" baseline="0" dirty="0"/>
              <a:t> </a:t>
            </a:r>
            <a:r>
              <a:rPr lang="en-US" altLang="en-US" sz="1100" baseline="0" dirty="0" smtClean="0"/>
              <a:t>Typically</a:t>
            </a:r>
            <a:r>
              <a:rPr lang="en-US" altLang="en-US" sz="1100" baseline="0" dirty="0"/>
              <a:t>, these Septic Tank Boom trucks that deliver concrete tanks operate remotely from the ground with the operator behind the truck.</a:t>
            </a:r>
          </a:p>
          <a:p>
            <a:pPr eaLnBrk="1" hangingPunct="1"/>
            <a:endParaRPr lang="en-US" altLang="en-US" sz="1100" baseline="0" dirty="0"/>
          </a:p>
          <a:p>
            <a:pPr eaLnBrk="1" hangingPunct="1"/>
            <a:r>
              <a:rPr lang="en-US" altLang="en-US" sz="1100" baseline="0" dirty="0"/>
              <a:t>Identify the hazards and PPE: Appropriate PPE (foot wear) for grounding, </a:t>
            </a:r>
            <a:endParaRPr lang="en-US" altLang="en-US" sz="1100" dirty="0"/>
          </a:p>
        </p:txBody>
      </p:sp>
    </p:spTree>
    <p:extLst>
      <p:ext uri="{BB962C8B-B14F-4D97-AF65-F5344CB8AC3E}">
        <p14:creationId xmlns:p14="http://schemas.microsoft.com/office/powerpoint/2010/main" val="15118050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22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9880E83-DFCF-4FBA-96B3-B6171E10F27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2212" name="Rectangle 2"/>
          <p:cNvSpPr>
            <a:spLocks noGrp="1" noRot="1" noChangeAspect="1" noChangeArrowheads="1" noTextEdit="1"/>
          </p:cNvSpPr>
          <p:nvPr>
            <p:ph type="sldImg"/>
          </p:nvPr>
        </p:nvSpPr>
        <p:spPr>
          <a:xfrm>
            <a:off x="1371600" y="1143000"/>
            <a:ext cx="4114800" cy="3086100"/>
          </a:xfrm>
          <a:ln/>
        </p:spPr>
      </p:sp>
      <p:sp>
        <p:nvSpPr>
          <p:cNvPr id="222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Instructor should engage participants in a QA if O&amp;M service providers are present. </a:t>
            </a:r>
          </a:p>
          <a:p>
            <a:pPr eaLnBrk="1" hangingPunct="1"/>
            <a:endParaRPr lang="en-US" altLang="en-US" sz="1100" dirty="0"/>
          </a:p>
          <a:p>
            <a:pPr eaLnBrk="1" hangingPunct="1"/>
            <a:r>
              <a:rPr lang="en-US" altLang="en-US" sz="1100" dirty="0"/>
              <a:t>This scenario presents a unique electrocution hazard.</a:t>
            </a:r>
            <a:r>
              <a:rPr lang="en-US" altLang="en-US" sz="1100" baseline="0" dirty="0"/>
              <a:t> When access for pumper trucks that service OSS have limited line of sight, landscaping and restricted turn radius, it represents a scenario that has happened in our industry. </a:t>
            </a:r>
          </a:p>
          <a:p>
            <a:pPr eaLnBrk="1" hangingPunct="1"/>
            <a:endParaRPr lang="en-US" altLang="en-US" sz="1100" dirty="0"/>
          </a:p>
          <a:p>
            <a:pPr eaLnBrk="1" hangingPunct="1"/>
            <a:r>
              <a:rPr lang="en-US" altLang="en-US" sz="1100" baseline="0" dirty="0"/>
              <a:t>Temporarily parking in the street and doing a site walk around in these conditions may prevent an accident that will create an electrocution hazard for the operator and or property owner when they come out to ask how you knocked the power out in the house….if its been raining…the restricted area gets larger quickly depending on soil types and saturation levels.</a:t>
            </a:r>
          </a:p>
          <a:p>
            <a:pPr eaLnBrk="1" hangingPunct="1"/>
            <a:endParaRPr lang="en-US" altLang="en-US" sz="1100" baseline="0" dirty="0"/>
          </a:p>
          <a:p>
            <a:pPr eaLnBrk="1" hangingPunct="1"/>
            <a:r>
              <a:rPr lang="en-US" altLang="en-US" sz="1100" baseline="0" dirty="0"/>
              <a:t>The driver should stay in the vehicle if he suspects an impact with an electrical</a:t>
            </a:r>
            <a:r>
              <a:rPr lang="en-US" altLang="en-US" sz="1100" dirty="0"/>
              <a:t> component and their vehicle and</a:t>
            </a:r>
            <a:r>
              <a:rPr lang="en-US" altLang="en-US" sz="1100" baseline="0" dirty="0"/>
              <a:t> can make a determination of what was just hit.</a:t>
            </a:r>
          </a:p>
          <a:p>
            <a:pPr eaLnBrk="1" hangingPunct="1"/>
            <a:endParaRPr lang="en-US" altLang="en-US" sz="1100" baseline="0" dirty="0"/>
          </a:p>
          <a:p>
            <a:pPr eaLnBrk="1" hangingPunct="1"/>
            <a:r>
              <a:rPr lang="en-US" altLang="en-US" sz="1100" dirty="0"/>
              <a:t>They would then i</a:t>
            </a:r>
            <a:r>
              <a:rPr lang="en-US" altLang="en-US" sz="1100" baseline="0" dirty="0"/>
              <a:t>dentify the hazards and PPE,</a:t>
            </a:r>
            <a:r>
              <a:rPr lang="en-US" altLang="en-US" sz="1100" dirty="0"/>
              <a:t> </a:t>
            </a:r>
            <a:r>
              <a:rPr lang="en-US" altLang="en-US" sz="1100" baseline="0" dirty="0"/>
              <a:t> Appropriate PPE (foot wear) for grounding</a:t>
            </a:r>
            <a:r>
              <a:rPr lang="en-US" altLang="en-US" sz="1100" dirty="0"/>
              <a:t> or take appropriate steps to </a:t>
            </a:r>
            <a:r>
              <a:rPr lang="en-US" altLang="en-US" sz="1100" baseline="0" dirty="0"/>
              <a:t> call for assistance.</a:t>
            </a:r>
            <a:endParaRPr lang="en-US" altLang="en-US" sz="1100" dirty="0"/>
          </a:p>
        </p:txBody>
      </p:sp>
    </p:spTree>
    <p:extLst>
      <p:ext uri="{BB962C8B-B14F-4D97-AF65-F5344CB8AC3E}">
        <p14:creationId xmlns:p14="http://schemas.microsoft.com/office/powerpoint/2010/main" val="225957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371600" y="1143000"/>
            <a:ext cx="4114800" cy="3086100"/>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baseline="0" dirty="0">
                <a:latin typeface="Arial" panose="020B0604020202020204" pitchFamily="34" charset="0"/>
              </a:rPr>
              <a:t>Instructor can call out the obvious (ladder), but also excavation and engulfment potential (minimum 2’ setback on spoils from excavation edge) and the lack of personal PPE (hard hat) by the worker. </a:t>
            </a:r>
          </a:p>
          <a:p>
            <a:pPr marL="0" indent="0">
              <a:buFontTx/>
              <a:buNone/>
            </a:pPr>
            <a:endParaRPr lang="en-US" altLang="en-US" dirty="0">
              <a:latin typeface="Arial" panose="020B0604020202020204" pitchFamily="34" charset="0"/>
            </a:endParaRPr>
          </a:p>
          <a:p>
            <a:pPr marL="0" indent="0">
              <a:buFontTx/>
              <a:buNone/>
            </a:pPr>
            <a:r>
              <a:rPr lang="en-US" altLang="en-US" baseline="0" dirty="0">
                <a:latin typeface="Arial" panose="020B0604020202020204" pitchFamily="34" charset="0"/>
              </a:rPr>
              <a:t>The additional sheets of steel were pounded</a:t>
            </a:r>
            <a:r>
              <a:rPr lang="en-US" altLang="en-US" dirty="0">
                <a:latin typeface="Arial" panose="020B0604020202020204" pitchFamily="34" charset="0"/>
              </a:rPr>
              <a:t> into place to allow movement of the trench boxes forward. </a:t>
            </a:r>
          </a:p>
          <a:p>
            <a:pPr marL="0" indent="0">
              <a:buFontTx/>
              <a:buNone/>
            </a:pPr>
            <a:endParaRPr lang="en-US" altLang="en-US" dirty="0">
              <a:latin typeface="Arial" panose="020B0604020202020204" pitchFamily="34" charset="0"/>
            </a:endParaRPr>
          </a:p>
          <a:p>
            <a:pPr marL="0" indent="0">
              <a:buFontTx/>
              <a:buNone/>
            </a:pPr>
            <a:r>
              <a:rPr lang="en-US" altLang="en-US" dirty="0">
                <a:latin typeface="Arial" panose="020B0604020202020204" pitchFamily="34" charset="0"/>
              </a:rPr>
              <a:t>Instructor should engage the participants to gauge their understanding of  excavation and trench requirements under the rule to prevent exposures to engulfment.</a:t>
            </a:r>
          </a:p>
          <a:p>
            <a:pPr marL="0" indent="0">
              <a:buFontTx/>
              <a:buNone/>
            </a:pPr>
            <a:endParaRPr lang="en-US" altLang="en-US" baseline="0" dirty="0">
              <a:latin typeface="Arial" panose="020B0604020202020204" pitchFamily="34" charset="0"/>
            </a:endParaRPr>
          </a:p>
          <a:p>
            <a:pPr marL="0" indent="0">
              <a:buFontTx/>
              <a:buNone/>
            </a:pPr>
            <a:endParaRPr lang="en-US" altLang="en-US" baseline="0" dirty="0">
              <a:latin typeface="Arial" panose="020B0604020202020204" pitchFamily="34" charset="0"/>
            </a:endParaRPr>
          </a:p>
          <a:p>
            <a:pPr marL="0" indent="0">
              <a:buFontTx/>
              <a:buNone/>
            </a:pPr>
            <a:endParaRPr lang="en-US" altLang="en-US" baseline="0" dirty="0">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1831AD34-7981-4659-8537-5176AA48619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78164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22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9880E83-DFCF-4FBA-96B3-B6171E10F27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2212" name="Rectangle 2"/>
          <p:cNvSpPr>
            <a:spLocks noGrp="1" noRot="1" noChangeAspect="1" noChangeArrowheads="1" noTextEdit="1"/>
          </p:cNvSpPr>
          <p:nvPr>
            <p:ph type="sldImg"/>
          </p:nvPr>
        </p:nvSpPr>
        <p:spPr>
          <a:xfrm>
            <a:off x="1371600" y="1143000"/>
            <a:ext cx="4114800" cy="3086100"/>
          </a:xfrm>
          <a:ln/>
        </p:spPr>
      </p:sp>
      <p:sp>
        <p:nvSpPr>
          <p:cNvPr id="222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Either in new or existing construction, this presents a unique electrocution hazard.</a:t>
            </a:r>
            <a:r>
              <a:rPr lang="en-US" altLang="en-US" sz="1100" baseline="0" dirty="0"/>
              <a:t> Excavation activities during construction (new) can present a changing environment. Operators don’t always know if underground utilities have been installed. Temporary power is often established and the operator should have locate information if needed. Doing a site walk around in these conditions may prevent an accident that will create an electrocution hazard for the operator and or other contractor employees onsite….if its been raining…the restricted area gets larger quickly depending on soil types and saturation levels.</a:t>
            </a:r>
          </a:p>
          <a:p>
            <a:pPr eaLnBrk="1" hangingPunct="1"/>
            <a:endParaRPr lang="en-US" altLang="en-US" sz="1100" dirty="0"/>
          </a:p>
          <a:p>
            <a:pPr eaLnBrk="1" hangingPunct="1"/>
            <a:r>
              <a:rPr lang="en-US" altLang="en-US" sz="1100" baseline="0" dirty="0"/>
              <a:t>Temporary power sources should be inspected prior</a:t>
            </a:r>
            <a:r>
              <a:rPr lang="en-US" altLang="en-US" sz="1100" dirty="0"/>
              <a:t> to work to understand  any  hazard conditions that exist.</a:t>
            </a:r>
            <a:endParaRPr lang="en-US" altLang="en-US" sz="1100" baseline="0" dirty="0"/>
          </a:p>
          <a:p>
            <a:pPr eaLnBrk="1" hangingPunct="1"/>
            <a:endParaRPr lang="en-US" altLang="en-US" sz="1100" baseline="0" dirty="0"/>
          </a:p>
          <a:p>
            <a:pPr eaLnBrk="1" hangingPunct="1"/>
            <a:r>
              <a:rPr lang="en-US" altLang="en-US" sz="1100" baseline="0" dirty="0"/>
              <a:t>The operator should stay in the vehicle if he can make a determination of what was just hit.</a:t>
            </a:r>
          </a:p>
          <a:p>
            <a:pPr eaLnBrk="1" hangingPunct="1"/>
            <a:endParaRPr lang="en-US" altLang="en-US" sz="1100" baseline="0" dirty="0"/>
          </a:p>
          <a:p>
            <a:pPr eaLnBrk="1" hangingPunct="1"/>
            <a:r>
              <a:rPr lang="en-US" altLang="en-US" sz="1100" baseline="0" dirty="0"/>
              <a:t>Identify the hazards and PPE: Appropriate PPE (foot wear) for grounding, training and procedures for exiting equipment in a hot zone.</a:t>
            </a:r>
            <a:endParaRPr lang="en-US" altLang="en-US" sz="1100" dirty="0"/>
          </a:p>
        </p:txBody>
      </p:sp>
    </p:spTree>
    <p:extLst>
      <p:ext uri="{BB962C8B-B14F-4D97-AF65-F5344CB8AC3E}">
        <p14:creationId xmlns:p14="http://schemas.microsoft.com/office/powerpoint/2010/main" val="22652369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30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8900890-0925-4BFF-8E2F-7D6DE73956E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0404" name="Rectangle 2"/>
          <p:cNvSpPr>
            <a:spLocks noGrp="1" noRot="1" noChangeAspect="1" noChangeArrowheads="1" noTextEdit="1"/>
          </p:cNvSpPr>
          <p:nvPr>
            <p:ph type="sldImg"/>
          </p:nvPr>
        </p:nvSpPr>
        <p:spPr>
          <a:xfrm>
            <a:off x="1371600" y="1143000"/>
            <a:ext cx="4114800" cy="3086100"/>
          </a:xfrm>
          <a:ln/>
        </p:spPr>
      </p:sp>
      <p:sp>
        <p:nvSpPr>
          <p:cNvPr id="2304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rPr>
              <a:t>Power distribution systems many times have storm trip circuits on them.</a:t>
            </a:r>
          </a:p>
          <a:p>
            <a:pPr eaLnBrk="1" hangingPunct="1"/>
            <a:r>
              <a:rPr lang="en-US" altLang="en-US" sz="1100" dirty="0">
                <a:latin typeface="Arial" panose="020B0604020202020204" pitchFamily="34" charset="0"/>
              </a:rPr>
              <a:t>These are relays that will trip out for a period of time (Usually 3-30 seconds) to allow a faulted object such as a tree branch to fall away.</a:t>
            </a:r>
          </a:p>
          <a:p>
            <a:pPr eaLnBrk="1" hangingPunct="1"/>
            <a:r>
              <a:rPr lang="en-US" altLang="en-US" sz="1100" dirty="0">
                <a:latin typeface="Arial" panose="020B0604020202020204" pitchFamily="34" charset="0"/>
              </a:rPr>
              <a:t>These relays will than reset and the line will be re-energized.</a:t>
            </a:r>
          </a:p>
          <a:p>
            <a:pPr eaLnBrk="1" hangingPunct="1"/>
            <a:r>
              <a:rPr lang="en-US" altLang="en-US" sz="1100" dirty="0">
                <a:latin typeface="Arial" panose="020B0604020202020204" pitchFamily="34" charset="0"/>
              </a:rPr>
              <a:t>This may occur 2-3 times before a breaker actually trips and the power remains out until it is manually reset.</a:t>
            </a:r>
          </a:p>
        </p:txBody>
      </p:sp>
    </p:spTree>
    <p:extLst>
      <p:ext uri="{BB962C8B-B14F-4D97-AF65-F5344CB8AC3E}">
        <p14:creationId xmlns:p14="http://schemas.microsoft.com/office/powerpoint/2010/main" val="8939486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A0CBB2E-7179-4F79-986E-ADAFA55C7F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6308" name="Rectangle 2"/>
          <p:cNvSpPr>
            <a:spLocks noGrp="1" noRot="1" noChangeAspect="1" noChangeArrowheads="1" noTextEdit="1"/>
          </p:cNvSpPr>
          <p:nvPr>
            <p:ph type="sldImg"/>
          </p:nvPr>
        </p:nvSpPr>
        <p:spPr>
          <a:xfrm>
            <a:off x="1371600" y="1143000"/>
            <a:ext cx="4114800" cy="3086100"/>
          </a:xfrm>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z="1100" dirty="0"/>
              <a:t>Discuss the devastating injuries these contact accidents create.</a:t>
            </a:r>
          </a:p>
        </p:txBody>
      </p:sp>
    </p:spTree>
    <p:extLst>
      <p:ext uri="{BB962C8B-B14F-4D97-AF65-F5344CB8AC3E}">
        <p14:creationId xmlns:p14="http://schemas.microsoft.com/office/powerpoint/2010/main" val="9287348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324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094CAE46-9AB3-4C5C-B0AB-DBBBC97AB88C}"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2452" name="Rectangle 2"/>
          <p:cNvSpPr>
            <a:spLocks noGrp="1" noRot="1" noChangeAspect="1" noChangeArrowheads="1" noTextEdit="1"/>
          </p:cNvSpPr>
          <p:nvPr>
            <p:ph type="sldImg"/>
          </p:nvPr>
        </p:nvSpPr>
        <p:spPr>
          <a:xfrm>
            <a:off x="1371600" y="1143000"/>
            <a:ext cx="4114800" cy="3086100"/>
          </a:xfrm>
          <a:ln/>
        </p:spPr>
      </p:sp>
      <p:sp>
        <p:nvSpPr>
          <p:cNvPr id="2324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Consensus in industry</a:t>
            </a:r>
            <a:r>
              <a:rPr lang="en-US" altLang="en-US" sz="1100" baseline="0" dirty="0"/>
              <a:t> polling suggests that this is a last resort effort to get clear of the hazard. Worker decisions change when they are in a hazardous situation and working in remote locations (common in the OSS industry) and cell phone coverage is inadequate or non-existent. Pre-job activity planning should include hazard communication needs and arrangements for workers safety.</a:t>
            </a:r>
            <a:endParaRPr lang="en-US" altLang="en-US" sz="1100" dirty="0"/>
          </a:p>
        </p:txBody>
      </p:sp>
    </p:spTree>
    <p:extLst>
      <p:ext uri="{BB962C8B-B14F-4D97-AF65-F5344CB8AC3E}">
        <p14:creationId xmlns:p14="http://schemas.microsoft.com/office/powerpoint/2010/main" val="21181263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57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6289950-9F0F-4DFC-8FB6-A0DC2293413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28" name="Rectangle 2"/>
          <p:cNvSpPr>
            <a:spLocks noGrp="1" noRot="1" noChangeAspect="1" noChangeArrowheads="1" noTextEdit="1"/>
          </p:cNvSpPr>
          <p:nvPr>
            <p:ph type="sldImg"/>
          </p:nvPr>
        </p:nvSpPr>
        <p:spPr>
          <a:xfrm>
            <a:off x="1371600" y="1143000"/>
            <a:ext cx="4114800" cy="3086100"/>
          </a:xfrm>
          <a:ln/>
        </p:spPr>
      </p:sp>
      <p:sp>
        <p:nvSpPr>
          <p:cNvPr id="257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Discuss these steps to provide continuous improvement and the concept</a:t>
            </a:r>
            <a:r>
              <a:rPr lang="en-US" altLang="en-US" sz="1100" baseline="0" dirty="0"/>
              <a:t> of a “virtuous circle” feedback loop for workers and employers to continue to identify workplace hazards, training needs and employer policy and procedures for safe work practices and appropriate PPE selection and use.</a:t>
            </a:r>
            <a:endParaRPr lang="en-US" altLang="en-US" sz="1100" dirty="0"/>
          </a:p>
          <a:p>
            <a:pPr eaLnBrk="1" hangingPunct="1"/>
            <a:endParaRPr lang="en-US" altLang="en-US" sz="1100" dirty="0"/>
          </a:p>
          <a:p>
            <a:pPr eaLnBrk="1" hangingPunct="1"/>
            <a:r>
              <a:rPr lang="en-US" altLang="en-US" sz="1100" dirty="0"/>
              <a:t>These rules are not in place to be a burden on employers, but have used past experience and fatality or serious injury investigation to put in place rules to help the employer and worker remain safe.</a:t>
            </a:r>
          </a:p>
        </p:txBody>
      </p:sp>
    </p:spTree>
    <p:extLst>
      <p:ext uri="{BB962C8B-B14F-4D97-AF65-F5344CB8AC3E}">
        <p14:creationId xmlns:p14="http://schemas.microsoft.com/office/powerpoint/2010/main" val="40173594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57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6289950-9F0F-4DFC-8FB6-A0DC2293413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28" name="Rectangle 2"/>
          <p:cNvSpPr>
            <a:spLocks noGrp="1" noRot="1" noChangeAspect="1" noChangeArrowheads="1" noTextEdit="1"/>
          </p:cNvSpPr>
          <p:nvPr>
            <p:ph type="sldImg"/>
          </p:nvPr>
        </p:nvSpPr>
        <p:spPr>
          <a:xfrm>
            <a:off x="1371600" y="1143000"/>
            <a:ext cx="4114800" cy="3086100"/>
          </a:xfrm>
          <a:ln/>
        </p:spPr>
      </p:sp>
      <p:sp>
        <p:nvSpPr>
          <p:cNvPr id="257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Discuss these steps to provide continuous improvement and the concept</a:t>
            </a:r>
            <a:r>
              <a:rPr lang="en-US" altLang="en-US" sz="1100" baseline="0" dirty="0"/>
              <a:t> of a “virtuous circle” feedback loop for workers and employers to continue to identify workplace hazards, training needs and employer policy and procedures for safe work practices and appropriate PPE selection and use.</a:t>
            </a:r>
            <a:endParaRPr lang="en-US" altLang="en-US" sz="1100" dirty="0"/>
          </a:p>
        </p:txBody>
      </p:sp>
    </p:spTree>
    <p:extLst>
      <p:ext uri="{BB962C8B-B14F-4D97-AF65-F5344CB8AC3E}">
        <p14:creationId xmlns:p14="http://schemas.microsoft.com/office/powerpoint/2010/main" val="21497097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57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6289950-9F0F-4DFC-8FB6-A0DC2293413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28" name="Rectangle 2"/>
          <p:cNvSpPr>
            <a:spLocks noGrp="1" noRot="1" noChangeAspect="1" noChangeArrowheads="1" noTextEdit="1"/>
          </p:cNvSpPr>
          <p:nvPr>
            <p:ph type="sldImg"/>
          </p:nvPr>
        </p:nvSpPr>
        <p:spPr>
          <a:xfrm>
            <a:off x="1371600" y="1143000"/>
            <a:ext cx="4114800" cy="3086100"/>
          </a:xfrm>
          <a:ln/>
        </p:spPr>
      </p:sp>
      <p:sp>
        <p:nvSpPr>
          <p:cNvPr id="257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dirty="0">
                <a:latin typeface="Arial" panose="020B0604020202020204" pitchFamily="34" charset="0"/>
              </a:rPr>
              <a:t>Discuss these steps to provide continuous improvement and the concept</a:t>
            </a:r>
            <a:r>
              <a:rPr lang="en-US" altLang="en-US" sz="1800" baseline="0" dirty="0">
                <a:latin typeface="Arial" panose="020B0604020202020204" pitchFamily="34" charset="0"/>
              </a:rPr>
              <a:t> of a “virtuous circle” feedback loop for workers and employers to continue to identify workplace hazards, training needs and employer policy and procedures for safe work practices and appropriate PPE selection and use in context to risk assessment and mitigation.</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6857306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59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0C1C81AB-5C59-435B-93D9-93ECFA8A6161}"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076" name="Rectangle 2"/>
          <p:cNvSpPr>
            <a:spLocks noGrp="1" noRot="1" noChangeAspect="1" noChangeArrowheads="1" noTextEdit="1"/>
          </p:cNvSpPr>
          <p:nvPr>
            <p:ph type="sldImg"/>
          </p:nvPr>
        </p:nvSpPr>
        <p:spPr>
          <a:xfrm>
            <a:off x="1371600" y="1143000"/>
            <a:ext cx="4114800" cy="3086100"/>
          </a:xfrm>
          <a:ln/>
        </p:spPr>
      </p:sp>
      <p:sp>
        <p:nvSpPr>
          <p:cNvPr id="259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dirty="0">
                <a:latin typeface="Arial" panose="020B0604020202020204" pitchFamily="34" charset="0"/>
              </a:rPr>
              <a:t>Instructor should</a:t>
            </a:r>
            <a:r>
              <a:rPr lang="en-US" altLang="en-US" sz="1800" baseline="0" dirty="0">
                <a:latin typeface="Arial" panose="020B0604020202020204" pitchFamily="34" charset="0"/>
              </a:rPr>
              <a:t> reinforce worker responsibility, hazard recognition and employer requirements under the OSH act. Final wrap up should end with answering any additional questions. The Instructor, depending on the use of this resource, and industry or training institution need, could also use this final slide as a participant polling tool to identify any additional exposures or hazards for inclusion into future revisions.</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31864078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3C9694DC-D32C-43BE-8F79-A6CDAE8530F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98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xfrm>
            <a:off x="862013" y="465138"/>
            <a:ext cx="5133975" cy="3851275"/>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Recognition</a:t>
            </a:r>
            <a:r>
              <a:rPr lang="en-US" altLang="en-US" sz="1100" baseline="0" dirty="0"/>
              <a:t> slide for grant from OSHA</a:t>
            </a:r>
            <a:endParaRPr lang="en-US" altLang="en-US" sz="1100" dirty="0"/>
          </a:p>
        </p:txBody>
      </p:sp>
      <p:sp>
        <p:nvSpPr>
          <p:cNvPr id="5" name="Rectangle 6"/>
          <p:cNvSpPr>
            <a:spLocks noGrp="1" noChangeArrowheads="1"/>
          </p:cNvSpPr>
          <p:nvPr>
            <p:ph type="ftr" sz="quarter" idx="4"/>
          </p:nvPr>
        </p:nvSpPr>
        <p:spPr>
          <a:xfrm>
            <a:off x="0" y="8845996"/>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269061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815059-ED1A-4327-BF99-C215F5F5C31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166112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15059-ED1A-4327-BF99-C215F5F5C31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113257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15059-ED1A-4327-BF99-C215F5F5C31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309787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15059-ED1A-4327-BF99-C215F5F5C31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189775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815059-ED1A-4327-BF99-C215F5F5C31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135675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15059-ED1A-4327-BF99-C215F5F5C310}"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399550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15059-ED1A-4327-BF99-C215F5F5C310}"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204017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815059-ED1A-4327-BF99-C215F5F5C310}"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83861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15059-ED1A-4327-BF99-C215F5F5C310}"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178700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4815059-ED1A-4327-BF99-C215F5F5C310}"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287753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4815059-ED1A-4327-BF99-C215F5F5C310}"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291092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4815059-ED1A-4327-BF99-C215F5F5C310}" type="datetimeFigureOut">
              <a:rPr lang="en-US" smtClean="0"/>
              <a:t>11/7/2018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D69023-A09E-4591-B502-6E1515A7B2B8}" type="slidenum">
              <a:rPr lang="en-US" smtClean="0"/>
              <a:t>‹#›</a:t>
            </a:fld>
            <a:endParaRPr lang="en-US"/>
          </a:p>
        </p:txBody>
      </p:sp>
    </p:spTree>
    <p:extLst>
      <p:ext uri="{BB962C8B-B14F-4D97-AF65-F5344CB8AC3E}">
        <p14:creationId xmlns:p14="http://schemas.microsoft.com/office/powerpoint/2010/main" val="2189951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gif"/><Relationship Id="rId4" Type="http://schemas.openxmlformats.org/officeDocument/2006/relationships/image" Target="../media/image49.gif"/></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58.wmf"/></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quot;Safety in the Workplace&quot; photo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7854" y="4267046"/>
            <a:ext cx="2127691" cy="1576771"/>
          </a:xfrm>
          <a:prstGeom prst="rect">
            <a:avLst/>
          </a:prstGeom>
        </p:spPr>
      </p:pic>
      <p:pic>
        <p:nvPicPr>
          <p:cNvPr id="15" name="Picture 14" title="&quot;Safety in the Workplace&quot; photo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 y="4271722"/>
            <a:ext cx="2177143" cy="1582059"/>
          </a:xfrm>
          <a:prstGeom prst="rect">
            <a:avLst/>
          </a:prstGeom>
        </p:spPr>
      </p:pic>
      <p:sp>
        <p:nvSpPr>
          <p:cNvPr id="2" name="Rectangle 1" title="Text Box - &quot;Safety in the Workplace&quot; Focus Four Hazards Safety Training"/>
          <p:cNvSpPr/>
          <p:nvPr/>
        </p:nvSpPr>
        <p:spPr>
          <a:xfrm>
            <a:off x="1905000" y="2286000"/>
            <a:ext cx="7239000" cy="1981200"/>
          </a:xfrm>
          <a:prstGeom prst="rect">
            <a:avLst/>
          </a:prstGeom>
          <a:gradFill>
            <a:gsLst>
              <a:gs pos="0">
                <a:schemeClr val="bg1"/>
              </a:gs>
              <a:gs pos="50000">
                <a:srgbClr val="92D050"/>
              </a:gs>
              <a:gs pos="100000">
                <a:srgbClr val="92D050"/>
              </a:gs>
            </a:gsLst>
            <a:lin ang="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74" name="Rectangle 2"/>
          <p:cNvSpPr>
            <a:spLocks noGrp="1" noChangeArrowheads="1"/>
          </p:cNvSpPr>
          <p:nvPr>
            <p:ph type="ctrTitle"/>
          </p:nvPr>
        </p:nvSpPr>
        <p:spPr>
          <a:xfrm>
            <a:off x="2286000" y="2286000"/>
            <a:ext cx="7772400" cy="1066800"/>
          </a:xfrm>
          <a:effectLst>
            <a:outerShdw blurRad="50800" dist="38100" dir="2700000" algn="tl" rotWithShape="0">
              <a:schemeClr val="bg1">
                <a:alpha val="40000"/>
              </a:schemeClr>
            </a:outerShdw>
          </a:effectLst>
        </p:spPr>
        <p:txBody>
          <a:bodyPr/>
          <a:lstStyle/>
          <a:p>
            <a:pPr>
              <a:defRPr/>
            </a:pPr>
            <a:r>
              <a:rPr lang="en-US" sz="4000" dirty="0"/>
              <a:t>“Safety in the Workplace” </a:t>
            </a:r>
          </a:p>
        </p:txBody>
      </p:sp>
      <p:sp>
        <p:nvSpPr>
          <p:cNvPr id="5123" name="Rectangle 3"/>
          <p:cNvSpPr>
            <a:spLocks noGrp="1" noChangeArrowheads="1"/>
          </p:cNvSpPr>
          <p:nvPr>
            <p:ph type="subTitle" idx="1"/>
          </p:nvPr>
        </p:nvSpPr>
        <p:spPr>
          <a:xfrm>
            <a:off x="2590800" y="3276600"/>
            <a:ext cx="6400800" cy="1219200"/>
          </a:xfrm>
          <a:effectLst>
            <a:outerShdw blurRad="50800" dist="38100" dir="2700000" algn="tl" rotWithShape="0">
              <a:schemeClr val="bg1">
                <a:lumMod val="50000"/>
                <a:alpha val="40000"/>
              </a:schemeClr>
            </a:outerShdw>
          </a:effectLst>
        </p:spPr>
        <p:txBody>
          <a:bodyPr>
            <a:normAutofit fontScale="92500" lnSpcReduction="20000"/>
          </a:bodyPr>
          <a:lstStyle/>
          <a:p>
            <a:pPr algn="r"/>
            <a:r>
              <a:rPr lang="en-US" sz="3500" dirty="0">
                <a:solidFill>
                  <a:schemeClr val="bg1"/>
                </a:solidFill>
              </a:rPr>
              <a:t>FOCUS FOUR HAZARDS SAFETY TRAINING – Part 2</a:t>
            </a:r>
          </a:p>
          <a:p>
            <a:r>
              <a:rPr lang="en-US" sz="2800" dirty="0">
                <a:solidFill>
                  <a:srgbClr val="660066"/>
                </a:solidFill>
              </a:rPr>
              <a:t> </a:t>
            </a:r>
          </a:p>
        </p:txBody>
      </p:sp>
      <p:sp>
        <p:nvSpPr>
          <p:cNvPr id="6" name="Rectangle 2"/>
          <p:cNvSpPr txBox="1">
            <a:spLocks noChangeArrowheads="1"/>
          </p:cNvSpPr>
          <p:nvPr/>
        </p:nvSpPr>
        <p:spPr>
          <a:xfrm>
            <a:off x="1676400" y="-76200"/>
            <a:ext cx="7391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a:solidFill>
                  <a:prstClr val="white"/>
                </a:solidFill>
                <a:latin typeface="Arial" panose="020B0604020202020204" pitchFamily="34" charset="0"/>
                <a:cs typeface="Arial" panose="020B0604020202020204" pitchFamily="34" charset="0"/>
              </a:rPr>
              <a:t>Washington On-Site Sewage Association</a:t>
            </a:r>
          </a:p>
        </p:txBody>
      </p:sp>
      <p:pic>
        <p:nvPicPr>
          <p:cNvPr id="9" name="Picture 8" title="&quot;Safety in the Workplace&quot; photo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13415" y="4266321"/>
            <a:ext cx="2314439" cy="1629541"/>
          </a:xfrm>
          <a:prstGeom prst="rect">
            <a:avLst/>
          </a:prstGeom>
        </p:spPr>
      </p:pic>
      <p:pic>
        <p:nvPicPr>
          <p:cNvPr id="13" name="Picture 12" title="&quot;Safety in the Workplace&quot; photo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10400" y="4289931"/>
            <a:ext cx="2133600" cy="1600200"/>
          </a:xfrm>
          <a:prstGeom prst="rect">
            <a:avLst/>
          </a:prstGeom>
        </p:spPr>
      </p:pic>
      <p:pic>
        <p:nvPicPr>
          <p:cNvPr id="14" name="Picture 13" title="&quot;Safety in the Workplace&quot; photo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52032" y="4267200"/>
            <a:ext cx="1200151" cy="1600200"/>
          </a:xfrm>
          <a:prstGeom prst="rect">
            <a:avLst/>
          </a:prstGeom>
        </p:spPr>
      </p:pic>
      <p:cxnSp>
        <p:nvCxnSpPr>
          <p:cNvPr id="4" name="Straight Connector 3" title="Black Horizontal Line "/>
          <p:cNvCxnSpPr/>
          <p:nvPr/>
        </p:nvCxnSpPr>
        <p:spPr>
          <a:xfrm>
            <a:off x="0" y="4267200"/>
            <a:ext cx="914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Black Horizontal Line"/>
          <p:cNvCxnSpPr/>
          <p:nvPr/>
        </p:nvCxnSpPr>
        <p:spPr>
          <a:xfrm>
            <a:off x="0" y="5867400"/>
            <a:ext cx="9144000" cy="0"/>
          </a:xfrm>
          <a:prstGeom prst="line">
            <a:avLst/>
          </a:prstGeom>
          <a:ln w="63500">
            <a:solidFill>
              <a:schemeClr val="tx1"/>
            </a:solidFill>
          </a:ln>
          <a:effectLst>
            <a:outerShdw blurRad="50800" dist="50800" dir="5400000" algn="ctr" rotWithShape="0">
              <a:schemeClr val="bg1">
                <a:lumMod val="65000"/>
              </a:schemeClr>
            </a:outerShdw>
          </a:effectLst>
        </p:spPr>
        <p:style>
          <a:lnRef idx="1">
            <a:schemeClr val="accent1"/>
          </a:lnRef>
          <a:fillRef idx="0">
            <a:schemeClr val="accent1"/>
          </a:fillRef>
          <a:effectRef idx="0">
            <a:schemeClr val="accent1"/>
          </a:effectRef>
          <a:fontRef idx="minor">
            <a:schemeClr val="tx1"/>
          </a:fontRef>
        </p:style>
      </p:cxnSp>
      <p:sp>
        <p:nvSpPr>
          <p:cNvPr id="19" name="Rectangle 2"/>
          <p:cNvSpPr txBox="1">
            <a:spLocks noChangeArrowheads="1"/>
          </p:cNvSpPr>
          <p:nvPr/>
        </p:nvSpPr>
        <p:spPr>
          <a:xfrm>
            <a:off x="5638802" y="228600"/>
            <a:ext cx="3386071"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400" b="1" i="1" dirty="0">
                <a:solidFill>
                  <a:prstClr val="white"/>
                </a:solidFill>
                <a:latin typeface="Arial" panose="020B0604020202020204" pitchFamily="34" charset="0"/>
                <a:cs typeface="Arial" panose="020B0604020202020204" pitchFamily="34" charset="0"/>
              </a:rPr>
              <a:t>“Voice of the Industry”</a:t>
            </a:r>
          </a:p>
        </p:txBody>
      </p:sp>
    </p:spTree>
    <p:extLst>
      <p:ext uri="{BB962C8B-B14F-4D97-AF65-F5344CB8AC3E}">
        <p14:creationId xmlns:p14="http://schemas.microsoft.com/office/powerpoint/2010/main" val="58836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ChangeArrowheads="1"/>
          </p:cNvSpPr>
          <p:nvPr/>
        </p:nvSpPr>
        <p:spPr bwMode="auto">
          <a:xfrm>
            <a:off x="462555" y="1974009"/>
            <a:ext cx="8458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buFont typeface="Arial" panose="020B0604020202020204" pitchFamily="34" charset="0"/>
              <a:buChar char="•"/>
            </a:pPr>
            <a:r>
              <a:rPr lang="en-US" altLang="en-US" sz="3200" dirty="0">
                <a:solidFill>
                  <a:prstClr val="black"/>
                </a:solidFill>
              </a:rPr>
              <a:t>Write Down Two “Struck By” Exposures That You Have In Your Workplace</a:t>
            </a:r>
          </a:p>
          <a:p>
            <a:pPr lvl="1">
              <a:buFont typeface="Arial" panose="020B0604020202020204" pitchFamily="34" charset="0"/>
              <a:buChar char="•"/>
            </a:pPr>
            <a:endParaRPr lang="en-US" altLang="en-US" sz="3200" dirty="0">
              <a:solidFill>
                <a:prstClr val="black"/>
              </a:solidFill>
            </a:endParaRPr>
          </a:p>
          <a:p>
            <a:pPr lvl="1">
              <a:buFont typeface="Arial" panose="020B0604020202020204" pitchFamily="34" charset="0"/>
              <a:buChar char="•"/>
            </a:pPr>
            <a:r>
              <a:rPr lang="en-US" altLang="en-US" sz="3200" dirty="0">
                <a:solidFill>
                  <a:prstClr val="black"/>
                </a:solidFill>
              </a:rPr>
              <a:t>Write Down a “Struck By” That Happened to You in Your Workplace.</a:t>
            </a:r>
          </a:p>
          <a:p>
            <a:pPr lvl="1">
              <a:buFont typeface="Arial" panose="020B0604020202020204" pitchFamily="34" charset="0"/>
              <a:buChar char="•"/>
            </a:pPr>
            <a:endParaRPr lang="en-US" altLang="en-US" sz="3200" dirty="0">
              <a:solidFill>
                <a:prstClr val="black"/>
              </a:solidFill>
            </a:endParaRPr>
          </a:p>
          <a:p>
            <a:pPr lvl="1">
              <a:buFont typeface="Arial" panose="020B0604020202020204" pitchFamily="34" charset="0"/>
              <a:buChar char="•"/>
            </a:pPr>
            <a:r>
              <a:rPr lang="en-US" altLang="en-US" sz="3200" dirty="0">
                <a:solidFill>
                  <a:prstClr val="black"/>
                </a:solidFill>
              </a:rPr>
              <a:t>Write Down What You Recommend To Minimize or Prevent Them.</a:t>
            </a:r>
          </a:p>
        </p:txBody>
      </p:sp>
      <p:sp>
        <p:nvSpPr>
          <p:cNvPr id="3" name="Title 2"/>
          <p:cNvSpPr>
            <a:spLocks noGrp="1"/>
          </p:cNvSpPr>
          <p:nvPr>
            <p:ph type="title"/>
          </p:nvPr>
        </p:nvSpPr>
        <p:spPr>
          <a:xfrm>
            <a:off x="1" y="1"/>
            <a:ext cx="7886700" cy="619612"/>
          </a:xfrm>
        </p:spPr>
        <p:txBody>
          <a:bodyPr>
            <a:normAutofit/>
          </a:bodyPr>
          <a:lstStyle/>
          <a:p>
            <a:r>
              <a:rPr lang="en-US" sz="3600" dirty="0">
                <a:solidFill>
                  <a:schemeClr val="bg1"/>
                </a:solidFill>
                <a:latin typeface="+mn-lt"/>
              </a:rPr>
              <a:t> Activity</a:t>
            </a:r>
          </a:p>
        </p:txBody>
      </p:sp>
    </p:spTree>
    <p:extLst>
      <p:ext uri="{BB962C8B-B14F-4D97-AF65-F5344CB8AC3E}">
        <p14:creationId xmlns:p14="http://schemas.microsoft.com/office/powerpoint/2010/main" val="115204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 - caught-in or between hazards sig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0416" y="1878330"/>
            <a:ext cx="4636771" cy="4636771"/>
          </a:xfrm>
          <a:prstGeom prst="rect">
            <a:avLst/>
          </a:prstGeom>
        </p:spPr>
      </p:pic>
      <p:sp>
        <p:nvSpPr>
          <p:cNvPr id="4" name="Title 3"/>
          <p:cNvSpPr>
            <a:spLocks noGrp="1"/>
          </p:cNvSpPr>
          <p:nvPr>
            <p:ph type="title"/>
          </p:nvPr>
        </p:nvSpPr>
        <p:spPr>
          <a:xfrm>
            <a:off x="1" y="2"/>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Caught-In or Between Hazards</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214191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981201"/>
            <a:ext cx="8001000" cy="3539430"/>
          </a:xfrm>
          <a:prstGeom prst="rect">
            <a:avLst/>
          </a:prstGeom>
          <a:noFill/>
        </p:spPr>
        <p:txBody>
          <a:bodyPr>
            <a:spAutoFit/>
          </a:bodyPr>
          <a:lstStyle/>
          <a:p>
            <a:pPr>
              <a:defRPr/>
            </a:pPr>
            <a:r>
              <a:rPr lang="en-US" sz="3200" dirty="0">
                <a:solidFill>
                  <a:prstClr val="black"/>
                </a:solidFill>
                <a:latin typeface="Calibri" panose="020F0502020204030204"/>
              </a:rPr>
              <a:t>According to OSHA, caught-in or -between hazards are defined as:</a:t>
            </a:r>
          </a:p>
          <a:p>
            <a:pPr marL="285744" indent="-285744">
              <a:buFont typeface="Arial" panose="020B0604020202020204" pitchFamily="34" charset="0"/>
              <a:buChar char="•"/>
              <a:defRPr/>
            </a:pPr>
            <a:r>
              <a:rPr lang="en-US" sz="3200" dirty="0">
                <a:solidFill>
                  <a:prstClr val="black"/>
                </a:solidFill>
                <a:latin typeface="Calibri" panose="020F0502020204030204"/>
              </a:rPr>
              <a:t>Injuries resulting from a person being:</a:t>
            </a:r>
          </a:p>
          <a:p>
            <a:pPr marL="285744" indent="-285744">
              <a:buFont typeface="Arial" panose="020B0604020202020204" pitchFamily="34" charset="0"/>
              <a:buChar char="•"/>
              <a:defRPr/>
            </a:pPr>
            <a:r>
              <a:rPr lang="en-US" sz="3200" dirty="0">
                <a:solidFill>
                  <a:prstClr val="black"/>
                </a:solidFill>
                <a:latin typeface="Calibri" panose="020F0502020204030204"/>
              </a:rPr>
              <a:t> Squeezed</a:t>
            </a:r>
          </a:p>
          <a:p>
            <a:pPr marL="285744" indent="-285744">
              <a:buFont typeface="Arial" panose="020B0604020202020204" pitchFamily="34" charset="0"/>
              <a:buChar char="•"/>
              <a:defRPr/>
            </a:pPr>
            <a:r>
              <a:rPr lang="en-US" sz="3200" dirty="0">
                <a:solidFill>
                  <a:prstClr val="black"/>
                </a:solidFill>
                <a:latin typeface="Calibri" panose="020F0502020204030204"/>
              </a:rPr>
              <a:t>Caught or Crushed,</a:t>
            </a:r>
          </a:p>
          <a:p>
            <a:pPr marL="285744" indent="-285744">
              <a:buFont typeface="Arial" panose="020B0604020202020204" pitchFamily="34" charset="0"/>
              <a:buChar char="•"/>
              <a:defRPr/>
            </a:pPr>
            <a:r>
              <a:rPr lang="en-US" sz="3200" dirty="0">
                <a:solidFill>
                  <a:prstClr val="black"/>
                </a:solidFill>
                <a:latin typeface="Calibri" panose="020F0502020204030204"/>
              </a:rPr>
              <a:t>Pinched, or compressed between two or more objects, or between parts of an object.</a:t>
            </a:r>
          </a:p>
        </p:txBody>
      </p:sp>
      <p:sp>
        <p:nvSpPr>
          <p:cNvPr id="4" name="Title 3"/>
          <p:cNvSpPr>
            <a:spLocks noGrp="1"/>
          </p:cNvSpPr>
          <p:nvPr>
            <p:ph type="title"/>
          </p:nvPr>
        </p:nvSpPr>
        <p:spPr>
          <a:xfrm>
            <a:off x="1" y="3"/>
            <a:ext cx="7886700" cy="816429"/>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Caught-In or Between Hazards</a:t>
            </a:r>
            <a:endParaRPr lang="en-US" dirty="0"/>
          </a:p>
        </p:txBody>
      </p:sp>
    </p:spTree>
    <p:extLst>
      <p:ext uri="{BB962C8B-B14F-4D97-AF65-F5344CB8AC3E}">
        <p14:creationId xmlns:p14="http://schemas.microsoft.com/office/powerpoint/2010/main" val="111545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title"/>
          </p:nvPr>
        </p:nvSpPr>
        <p:spPr>
          <a:xfrm>
            <a:off x="0" y="2"/>
            <a:ext cx="9144000" cy="1072663"/>
          </a:xfrm>
        </p:spPr>
        <p:txBody>
          <a:bodyPr>
            <a:noAutofit/>
          </a:bodyPr>
          <a:lstStyle/>
          <a:p>
            <a:pPr eaLnBrk="1" hangingPunct="1"/>
            <a:r>
              <a:rPr lang="en-US" altLang="en-US" sz="3600" dirty="0">
                <a:solidFill>
                  <a:schemeClr val="bg1"/>
                </a:solidFill>
                <a:latin typeface="+mn-lt"/>
              </a:rPr>
              <a:t>Major Types of Caught-In or Between Hazards</a:t>
            </a:r>
          </a:p>
        </p:txBody>
      </p:sp>
      <p:sp>
        <p:nvSpPr>
          <p:cNvPr id="26627" name="Rectangle 9"/>
          <p:cNvSpPr>
            <a:spLocks noGrp="1" noChangeArrowheads="1"/>
          </p:cNvSpPr>
          <p:nvPr>
            <p:ph idx="1"/>
          </p:nvPr>
        </p:nvSpPr>
        <p:spPr>
          <a:xfrm>
            <a:off x="1519518" y="2496671"/>
            <a:ext cx="5508812" cy="4185484"/>
          </a:xfrm>
        </p:spPr>
        <p:txBody>
          <a:bodyPr>
            <a:normAutofit/>
          </a:bodyPr>
          <a:lstStyle/>
          <a:p>
            <a:pPr eaLnBrk="1" hangingPunct="1"/>
            <a:r>
              <a:rPr lang="en-US" altLang="en-US" sz="3200" dirty="0"/>
              <a:t>Buried In or By</a:t>
            </a:r>
          </a:p>
          <a:p>
            <a:pPr marL="0" indent="0">
              <a:buNone/>
            </a:pPr>
            <a:endParaRPr lang="en-US" altLang="en-US" sz="3200" dirty="0"/>
          </a:p>
          <a:p>
            <a:pPr eaLnBrk="1" hangingPunct="1"/>
            <a:r>
              <a:rPr lang="en-US" altLang="en-US" sz="3200" dirty="0"/>
              <a:t>Pinned Between</a:t>
            </a:r>
          </a:p>
          <a:p>
            <a:pPr marL="0" indent="0">
              <a:buNone/>
            </a:pPr>
            <a:endParaRPr lang="en-US" altLang="en-US" sz="3200" dirty="0"/>
          </a:p>
          <a:p>
            <a:pPr eaLnBrk="1" hangingPunct="1"/>
            <a:r>
              <a:rPr lang="en-US" altLang="en-US" sz="3200" dirty="0"/>
              <a:t>Unguarded Parts</a:t>
            </a:r>
          </a:p>
          <a:p>
            <a:pPr marL="0" indent="0">
              <a:buNone/>
            </a:pPr>
            <a:endParaRPr lang="en-US" altLang="en-US" sz="3200" dirty="0"/>
          </a:p>
        </p:txBody>
      </p:sp>
    </p:spTree>
    <p:extLst>
      <p:ext uri="{BB962C8B-B14F-4D97-AF65-F5344CB8AC3E}">
        <p14:creationId xmlns:p14="http://schemas.microsoft.com/office/powerpoint/2010/main" val="412448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title"/>
          </p:nvPr>
        </p:nvSpPr>
        <p:spPr>
          <a:xfrm>
            <a:off x="0" y="2"/>
            <a:ext cx="9144000" cy="1072663"/>
          </a:xfrm>
        </p:spPr>
        <p:txBody>
          <a:bodyPr>
            <a:noAutofit/>
          </a:bodyPr>
          <a:lstStyle/>
          <a:p>
            <a:pPr eaLnBrk="1" hangingPunct="1"/>
            <a:r>
              <a:rPr lang="en-US" altLang="en-US" sz="3600" dirty="0">
                <a:solidFill>
                  <a:schemeClr val="bg1"/>
                </a:solidFill>
                <a:latin typeface="+mn-lt"/>
              </a:rPr>
              <a:t>Primary Causes of Caught-In or Between Fatalities</a:t>
            </a:r>
          </a:p>
        </p:txBody>
      </p:sp>
      <p:sp>
        <p:nvSpPr>
          <p:cNvPr id="26627" name="Rectangle 9"/>
          <p:cNvSpPr>
            <a:spLocks noGrp="1" noChangeArrowheads="1"/>
          </p:cNvSpPr>
          <p:nvPr>
            <p:ph idx="1"/>
          </p:nvPr>
        </p:nvSpPr>
        <p:spPr>
          <a:xfrm>
            <a:off x="1519518" y="2496671"/>
            <a:ext cx="5508812" cy="4185484"/>
          </a:xfrm>
        </p:spPr>
        <p:txBody>
          <a:bodyPr>
            <a:normAutofit/>
          </a:bodyPr>
          <a:lstStyle/>
          <a:p>
            <a:pPr eaLnBrk="1" hangingPunct="1"/>
            <a:r>
              <a:rPr lang="en-US" altLang="en-US" sz="3200" dirty="0"/>
              <a:t>Tank installations</a:t>
            </a:r>
          </a:p>
          <a:p>
            <a:pPr eaLnBrk="1" hangingPunct="1"/>
            <a:r>
              <a:rPr lang="en-US" altLang="en-US" sz="3200" dirty="0"/>
              <a:t>Rotating Equipment</a:t>
            </a:r>
          </a:p>
          <a:p>
            <a:pPr eaLnBrk="1" hangingPunct="1"/>
            <a:r>
              <a:rPr lang="en-US" altLang="en-US" sz="3200" dirty="0"/>
              <a:t>Unguarded Parts</a:t>
            </a:r>
          </a:p>
          <a:p>
            <a:pPr eaLnBrk="1" hangingPunct="1"/>
            <a:r>
              <a:rPr lang="en-US" altLang="en-US" sz="3200" dirty="0"/>
              <a:t>Equipment Rollovers</a:t>
            </a:r>
          </a:p>
          <a:p>
            <a:pPr eaLnBrk="1" hangingPunct="1"/>
            <a:r>
              <a:rPr lang="en-US" altLang="en-US" sz="3200" dirty="0"/>
              <a:t>Equipment Maintenance</a:t>
            </a:r>
          </a:p>
          <a:p>
            <a:pPr eaLnBrk="1" hangingPunct="1"/>
            <a:r>
              <a:rPr lang="en-US" altLang="en-US" sz="3200" dirty="0"/>
              <a:t> Tools</a:t>
            </a:r>
          </a:p>
        </p:txBody>
      </p:sp>
    </p:spTree>
    <p:extLst>
      <p:ext uri="{BB962C8B-B14F-4D97-AF65-F5344CB8AC3E}">
        <p14:creationId xmlns:p14="http://schemas.microsoft.com/office/powerpoint/2010/main" val="224615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1"/>
          <p:cNvSpPr>
            <a:spLocks noChangeArrowheads="1"/>
          </p:cNvSpPr>
          <p:nvPr/>
        </p:nvSpPr>
        <p:spPr bwMode="auto">
          <a:xfrm>
            <a:off x="381000" y="2159003"/>
            <a:ext cx="8763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a:solidFill>
                  <a:prstClr val="black"/>
                </a:solidFill>
              </a:rPr>
              <a:t>The key difference between a </a:t>
            </a:r>
            <a:r>
              <a:rPr lang="en-US" altLang="en-US" sz="3200" i="1" dirty="0">
                <a:solidFill>
                  <a:prstClr val="black"/>
                </a:solidFill>
              </a:rPr>
              <a:t>Caught </a:t>
            </a:r>
            <a:r>
              <a:rPr lang="en-US" altLang="en-US" sz="3200" dirty="0">
                <a:solidFill>
                  <a:prstClr val="black"/>
                </a:solidFill>
              </a:rPr>
              <a:t>event and a </a:t>
            </a:r>
            <a:r>
              <a:rPr lang="en-US" altLang="en-US" sz="3200" i="1" dirty="0">
                <a:solidFill>
                  <a:prstClr val="black"/>
                </a:solidFill>
              </a:rPr>
              <a:t>Struck </a:t>
            </a:r>
            <a:r>
              <a:rPr lang="en-US" altLang="en-US" sz="3200" dirty="0">
                <a:solidFill>
                  <a:prstClr val="black"/>
                </a:solidFill>
              </a:rPr>
              <a:t>event is whether the impact of the object alone caused the injury. </a:t>
            </a:r>
          </a:p>
          <a:p>
            <a:endParaRPr lang="en-US" altLang="en-US" sz="3200" dirty="0">
              <a:solidFill>
                <a:prstClr val="black"/>
              </a:solidFill>
            </a:endParaRPr>
          </a:p>
          <a:p>
            <a:r>
              <a:rPr lang="en-US" altLang="en-US" sz="3200" dirty="0">
                <a:solidFill>
                  <a:prstClr val="black"/>
                </a:solidFill>
              </a:rPr>
              <a:t>When the impact alone creates the injury, the event should be recorded as </a:t>
            </a:r>
            <a:r>
              <a:rPr lang="en-US" altLang="en-US" sz="3200" i="1" dirty="0">
                <a:solidFill>
                  <a:prstClr val="black"/>
                </a:solidFill>
              </a:rPr>
              <a:t>Struck</a:t>
            </a:r>
            <a:r>
              <a:rPr lang="en-US" altLang="en-US" sz="3200" dirty="0">
                <a:solidFill>
                  <a:prstClr val="black"/>
                </a:solidFill>
              </a:rPr>
              <a:t>. When the injury is created more as a result of crushing injuries between objects, the</a:t>
            </a:r>
          </a:p>
          <a:p>
            <a:r>
              <a:rPr lang="en-US" altLang="en-US" sz="3200" dirty="0">
                <a:solidFill>
                  <a:prstClr val="black"/>
                </a:solidFill>
              </a:rPr>
              <a:t>event should be recorded as </a:t>
            </a:r>
            <a:r>
              <a:rPr lang="en-US" altLang="en-US" sz="3200" i="1" dirty="0">
                <a:solidFill>
                  <a:prstClr val="black"/>
                </a:solidFill>
              </a:rPr>
              <a:t>Caught</a:t>
            </a:r>
            <a:r>
              <a:rPr lang="en-US" altLang="en-US" sz="3200" dirty="0">
                <a:solidFill>
                  <a:prstClr val="black"/>
                </a:solidFill>
              </a:rPr>
              <a:t>.</a:t>
            </a:r>
          </a:p>
        </p:txBody>
      </p:sp>
      <p:sp>
        <p:nvSpPr>
          <p:cNvPr id="3" name="Title 2"/>
          <p:cNvSpPr>
            <a:spLocks noGrp="1"/>
          </p:cNvSpPr>
          <p:nvPr>
            <p:ph type="title"/>
          </p:nvPr>
        </p:nvSpPr>
        <p:spPr>
          <a:xfrm>
            <a:off x="101429" y="126232"/>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 Caught-In or Between Hazards</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333710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title"/>
          </p:nvPr>
        </p:nvSpPr>
        <p:spPr>
          <a:xfrm>
            <a:off x="1" y="38104"/>
            <a:ext cx="7886700" cy="588963"/>
          </a:xfrm>
        </p:spPr>
        <p:txBody>
          <a:bodyPr>
            <a:normAutofit/>
          </a:bodyPr>
          <a:lstStyle/>
          <a:p>
            <a:pPr eaLnBrk="1" hangingPunct="1"/>
            <a:r>
              <a:rPr lang="en-US" altLang="en-US" sz="3600" dirty="0">
                <a:solidFill>
                  <a:schemeClr val="bg1"/>
                </a:solidFill>
                <a:latin typeface="+mn-lt"/>
              </a:rPr>
              <a:t>Top Caught-In or Between Citations</a:t>
            </a:r>
          </a:p>
        </p:txBody>
      </p:sp>
      <p:pic>
        <p:nvPicPr>
          <p:cNvPr id="38915" name="Object 2" title="Chart - Top caught-in or between citations: excavations-general requirements, excavations-protective systems, wood working equipment, hand and power tools"/>
          <p:cNvPicPr>
            <a:picLocks noGrp="1" noChangeAspect="1" noChangeArrowheads="1"/>
          </p:cNvPicPr>
          <p:nvPr>
            <p:ph type="chart" idx="4294967295"/>
          </p:nvPr>
        </p:nvPicPr>
        <p:blipFill>
          <a:blip r:embed="rId3">
            <a:extLst>
              <a:ext uri="{28A0092B-C50C-407E-A947-70E740481C1C}">
                <a14:useLocalDpi xmlns:a14="http://schemas.microsoft.com/office/drawing/2010/main"/>
              </a:ext>
            </a:extLst>
          </a:blip>
          <a:srcRect/>
          <a:stretch>
            <a:fillRect/>
          </a:stretch>
        </p:blipFill>
        <p:spPr>
          <a:xfrm>
            <a:off x="460375" y="1630363"/>
            <a:ext cx="8683625" cy="4716462"/>
          </a:xfrm>
        </p:spPr>
      </p:pic>
      <p:sp>
        <p:nvSpPr>
          <p:cNvPr id="38916" name="Text Box 4"/>
          <p:cNvSpPr txBox="1">
            <a:spLocks noChangeArrowheads="1"/>
          </p:cNvSpPr>
          <p:nvPr/>
        </p:nvSpPr>
        <p:spPr bwMode="auto">
          <a:xfrm>
            <a:off x="1809753" y="2667655"/>
            <a:ext cx="44354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dirty="0">
                <a:solidFill>
                  <a:prstClr val="black"/>
                </a:solidFill>
              </a:rPr>
              <a:t>Excavations – Protective Systems</a:t>
            </a:r>
            <a:endParaRPr lang="en-US" altLang="en-US" sz="2400" dirty="0">
              <a:solidFill>
                <a:prstClr val="black"/>
              </a:solidFill>
            </a:endParaRPr>
          </a:p>
        </p:txBody>
      </p:sp>
      <p:sp>
        <p:nvSpPr>
          <p:cNvPr id="38917" name="Text Box 5"/>
          <p:cNvSpPr txBox="1">
            <a:spLocks noChangeArrowheads="1"/>
          </p:cNvSpPr>
          <p:nvPr/>
        </p:nvSpPr>
        <p:spPr bwMode="auto">
          <a:xfrm>
            <a:off x="1809751" y="3505202"/>
            <a:ext cx="4419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dirty="0">
                <a:solidFill>
                  <a:prstClr val="black"/>
                </a:solidFill>
              </a:rPr>
              <a:t>Wood Working Equipment</a:t>
            </a:r>
            <a:endParaRPr lang="en-US" altLang="en-US" sz="2400" dirty="0">
              <a:solidFill>
                <a:prstClr val="black"/>
              </a:solidFill>
            </a:endParaRPr>
          </a:p>
        </p:txBody>
      </p:sp>
      <p:sp>
        <p:nvSpPr>
          <p:cNvPr id="38918" name="Text Box 6"/>
          <p:cNvSpPr txBox="1">
            <a:spLocks noChangeArrowheads="1"/>
          </p:cNvSpPr>
          <p:nvPr/>
        </p:nvSpPr>
        <p:spPr bwMode="auto">
          <a:xfrm>
            <a:off x="1809751" y="4507241"/>
            <a:ext cx="3276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dirty="0">
                <a:solidFill>
                  <a:prstClr val="black"/>
                </a:solidFill>
              </a:rPr>
              <a:t>Hand and Power Tools</a:t>
            </a:r>
            <a:endParaRPr lang="en-US" altLang="en-US" sz="2400" dirty="0">
              <a:solidFill>
                <a:prstClr val="black"/>
              </a:solidFill>
            </a:endParaRPr>
          </a:p>
        </p:txBody>
      </p:sp>
      <p:sp>
        <p:nvSpPr>
          <p:cNvPr id="38921" name="Text Box 9"/>
          <p:cNvSpPr txBox="1">
            <a:spLocks noChangeArrowheads="1"/>
          </p:cNvSpPr>
          <p:nvPr/>
        </p:nvSpPr>
        <p:spPr bwMode="auto">
          <a:xfrm>
            <a:off x="1809751" y="1753255"/>
            <a:ext cx="6400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dirty="0">
                <a:solidFill>
                  <a:prstClr val="black"/>
                </a:solidFill>
              </a:rPr>
              <a:t>Excavations - General Requirements</a:t>
            </a:r>
            <a:endParaRPr lang="en-US" altLang="en-US" sz="2400" dirty="0">
              <a:solidFill>
                <a:prstClr val="black"/>
              </a:solidFill>
            </a:endParaRPr>
          </a:p>
        </p:txBody>
      </p:sp>
      <p:sp>
        <p:nvSpPr>
          <p:cNvPr id="38922" name="Text Box 12"/>
          <p:cNvSpPr txBox="1">
            <a:spLocks noChangeArrowheads="1"/>
          </p:cNvSpPr>
          <p:nvPr/>
        </p:nvSpPr>
        <p:spPr bwMode="auto">
          <a:xfrm>
            <a:off x="4800600" y="6613528"/>
            <a:ext cx="434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en-US" sz="1000">
                <a:solidFill>
                  <a:prstClr val="black"/>
                </a:solidFill>
              </a:rPr>
              <a:t>Citation statistics from Federal OSHA data for OSHA fiscal year 2005</a:t>
            </a:r>
          </a:p>
        </p:txBody>
      </p:sp>
    </p:spTree>
    <p:extLst>
      <p:ext uri="{BB962C8B-B14F-4D97-AF65-F5344CB8AC3E}">
        <p14:creationId xmlns:p14="http://schemas.microsoft.com/office/powerpoint/2010/main" val="2385224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3" y="144956"/>
            <a:ext cx="6357505" cy="532015"/>
          </a:xfrm>
        </p:spPr>
        <p:txBody>
          <a:bodyPr rtlCol="0">
            <a:noAutofit/>
          </a:bodyPr>
          <a:lstStyle/>
          <a:p>
            <a:pPr>
              <a:defRPr/>
            </a:pPr>
            <a:r>
              <a:rPr lang="en-US" sz="3600" dirty="0">
                <a:solidFill>
                  <a:schemeClr val="bg1"/>
                </a:solidFill>
              </a:rPr>
              <a:t> Root Cause Analysis - Activity</a:t>
            </a:r>
          </a:p>
        </p:txBody>
      </p:sp>
      <p:sp>
        <p:nvSpPr>
          <p:cNvPr id="5" name="TextBox 4"/>
          <p:cNvSpPr txBox="1"/>
          <p:nvPr/>
        </p:nvSpPr>
        <p:spPr>
          <a:xfrm>
            <a:off x="209551" y="2152652"/>
            <a:ext cx="5101004" cy="4031873"/>
          </a:xfrm>
          <a:prstGeom prst="rect">
            <a:avLst/>
          </a:prstGeom>
          <a:noFill/>
        </p:spPr>
        <p:txBody>
          <a:bodyPr wrap="square" rtlCol="0">
            <a:spAutoFit/>
          </a:bodyPr>
          <a:lstStyle/>
          <a:p>
            <a:r>
              <a:rPr lang="en-US" sz="2800" dirty="0">
                <a:solidFill>
                  <a:prstClr val="black"/>
                </a:solidFill>
                <a:latin typeface="Calibri" panose="020F0502020204030204"/>
              </a:rPr>
              <a:t>Caught In/Between– Engulfment</a:t>
            </a:r>
            <a:endParaRPr lang="en-US" sz="2600" dirty="0">
              <a:solidFill>
                <a:prstClr val="black"/>
              </a:solidFill>
              <a:latin typeface="Calibri" panose="020F0502020204030204"/>
            </a:endParaRPr>
          </a:p>
          <a:p>
            <a:endParaRPr lang="en-US" sz="2600" dirty="0">
              <a:solidFill>
                <a:prstClr val="black"/>
              </a:solidFill>
              <a:latin typeface="Calibri" panose="020F0502020204030204"/>
            </a:endParaRPr>
          </a:p>
          <a:p>
            <a:r>
              <a:rPr lang="en-US" sz="2600" dirty="0">
                <a:solidFill>
                  <a:prstClr val="black"/>
                </a:solidFill>
                <a:latin typeface="Calibri" panose="020F0502020204030204"/>
              </a:rPr>
              <a:t>What is the Problem?</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Root Causes?</a:t>
            </a:r>
          </a:p>
          <a:p>
            <a:endParaRPr lang="en-US" sz="2600" dirty="0">
              <a:solidFill>
                <a:prstClr val="black"/>
              </a:solidFill>
              <a:latin typeface="Calibri" panose="020F0502020204030204"/>
            </a:endParaRPr>
          </a:p>
          <a:p>
            <a:pPr marL="457189" indent="-457189">
              <a:buFont typeface="Arial" panose="020B0604020202020204" pitchFamily="34" charset="0"/>
              <a:buChar char="•"/>
            </a:pPr>
            <a:r>
              <a:rPr lang="en-US" sz="2400" dirty="0">
                <a:solidFill>
                  <a:prstClr val="black"/>
                </a:solidFill>
                <a:latin typeface="Calibri" panose="020F0502020204030204"/>
              </a:rPr>
              <a:t>Method</a:t>
            </a:r>
          </a:p>
          <a:p>
            <a:pPr marL="457189" indent="-457189">
              <a:buFont typeface="Arial" panose="020B0604020202020204" pitchFamily="34" charset="0"/>
              <a:buChar char="•"/>
            </a:pPr>
            <a:r>
              <a:rPr lang="en-US" sz="2400" dirty="0">
                <a:solidFill>
                  <a:prstClr val="black"/>
                </a:solidFill>
                <a:latin typeface="Calibri" panose="020F0502020204030204"/>
              </a:rPr>
              <a:t>Management</a:t>
            </a:r>
          </a:p>
          <a:p>
            <a:pPr marL="457189" indent="-457189">
              <a:buFont typeface="Arial" panose="020B0604020202020204" pitchFamily="34" charset="0"/>
              <a:buChar char="•"/>
            </a:pPr>
            <a:r>
              <a:rPr lang="en-US" sz="2400" dirty="0">
                <a:solidFill>
                  <a:prstClr val="black"/>
                </a:solidFill>
                <a:latin typeface="Calibri" panose="020F0502020204030204"/>
              </a:rPr>
              <a:t>Material</a:t>
            </a:r>
            <a:endParaRPr lang="en-US" sz="2600" dirty="0">
              <a:solidFill>
                <a:prstClr val="black"/>
              </a:solidFill>
              <a:latin typeface="Calibri" panose="020F0502020204030204"/>
            </a:endParaRPr>
          </a:p>
          <a:p>
            <a:endParaRPr lang="en-US" sz="2600" dirty="0">
              <a:solidFill>
                <a:prstClr val="black"/>
              </a:solidFill>
              <a:latin typeface="Calibri" panose="020F0502020204030204"/>
            </a:endParaRPr>
          </a:p>
        </p:txBody>
      </p:sp>
      <p:sp>
        <p:nvSpPr>
          <p:cNvPr id="2" name="TextBox 1"/>
          <p:cNvSpPr txBox="1"/>
          <p:nvPr/>
        </p:nvSpPr>
        <p:spPr>
          <a:xfrm>
            <a:off x="4748513" y="4572001"/>
            <a:ext cx="3217984" cy="1477328"/>
          </a:xfrm>
          <a:prstGeom prst="rect">
            <a:avLst/>
          </a:prstGeom>
          <a:noFill/>
        </p:spPr>
        <p:txBody>
          <a:bodyPr wrap="square" rtlCol="0">
            <a:spAutoFit/>
          </a:bodyPr>
          <a:lstStyle/>
          <a:p>
            <a:pPr marL="457189" indent="-457189">
              <a:buFont typeface="Arial" panose="020B0604020202020204" pitchFamily="34" charset="0"/>
              <a:buChar char="•"/>
            </a:pPr>
            <a:r>
              <a:rPr lang="en-US" sz="2400" dirty="0">
                <a:solidFill>
                  <a:prstClr val="black"/>
                </a:solidFill>
                <a:latin typeface="Calibri" panose="020F0502020204030204"/>
              </a:rPr>
              <a:t>People (man)</a:t>
            </a:r>
          </a:p>
          <a:p>
            <a:pPr marL="457189" indent="-457189">
              <a:buFont typeface="Arial" panose="020B0604020202020204" pitchFamily="34" charset="0"/>
              <a:buChar char="•"/>
            </a:pPr>
            <a:r>
              <a:rPr lang="en-US" sz="2400" dirty="0">
                <a:solidFill>
                  <a:prstClr val="black"/>
                </a:solidFill>
                <a:latin typeface="Calibri" panose="020F0502020204030204"/>
              </a:rPr>
              <a:t>Measurement</a:t>
            </a:r>
          </a:p>
          <a:p>
            <a:pPr marL="457189" indent="-457189">
              <a:buFont typeface="Arial" panose="020B0604020202020204" pitchFamily="34" charset="0"/>
              <a:buChar char="•"/>
            </a:pPr>
            <a:r>
              <a:rPr lang="en-US" sz="2400" dirty="0">
                <a:solidFill>
                  <a:prstClr val="black"/>
                </a:solidFill>
                <a:latin typeface="Calibri" panose="020F0502020204030204"/>
              </a:rPr>
              <a:t>Machine</a:t>
            </a: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2901260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4147" y="3865421"/>
            <a:ext cx="8382000" cy="461665"/>
          </a:xfrm>
          <a:prstGeom prst="rect">
            <a:avLst/>
          </a:prstGeom>
        </p:spPr>
        <p:txBody>
          <a:bodyPr wrap="square">
            <a:spAutoFit/>
          </a:bodyPr>
          <a:lstStyle/>
          <a:p>
            <a:pPr marL="342891" indent="-342891">
              <a:buClr>
                <a:srgbClr val="92D050"/>
              </a:buClr>
              <a:buFont typeface="Arial" panose="020B0604020202020204" pitchFamily="34" charset="0"/>
              <a:buChar char="•"/>
            </a:pPr>
            <a:r>
              <a:rPr lang="en-US" sz="2400" dirty="0">
                <a:solidFill>
                  <a:prstClr val="black"/>
                </a:solidFill>
                <a:latin typeface="Calibri" panose="020F0502020204030204"/>
              </a:rPr>
              <a:t>Show a video</a:t>
            </a:r>
          </a:p>
        </p:txBody>
      </p:sp>
      <p:sp>
        <p:nvSpPr>
          <p:cNvPr id="3" name="Title 2"/>
          <p:cNvSpPr>
            <a:spLocks noGrp="1"/>
          </p:cNvSpPr>
          <p:nvPr>
            <p:ph type="title"/>
          </p:nvPr>
        </p:nvSpPr>
        <p:spPr>
          <a:xfrm>
            <a:off x="628651" y="365127"/>
            <a:ext cx="7886700" cy="755220"/>
          </a:xfrm>
        </p:spPr>
        <p:txBody>
          <a:bodyPr/>
          <a:lstStyle/>
          <a:p>
            <a:r>
              <a:rPr lang="en-US" dirty="0" smtClean="0"/>
              <a:t>Vide o</a:t>
            </a:r>
            <a:endParaRPr lang="en-US" dirty="0"/>
          </a:p>
        </p:txBody>
      </p:sp>
    </p:spTree>
    <p:extLst>
      <p:ext uri="{BB962C8B-B14F-4D97-AF65-F5344CB8AC3E}">
        <p14:creationId xmlns:p14="http://schemas.microsoft.com/office/powerpoint/2010/main" val="373343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3" y="2233248"/>
            <a:ext cx="3657600" cy="3970318"/>
          </a:xfrm>
          <a:prstGeom prst="rect">
            <a:avLst/>
          </a:prstGeom>
          <a:noFill/>
        </p:spPr>
        <p:txBody>
          <a:bodyPr wrap="square" rtlCol="0">
            <a:spAutoFit/>
          </a:bodyPr>
          <a:lstStyle/>
          <a:p>
            <a:r>
              <a:rPr lang="en-US" sz="2800" dirty="0">
                <a:solidFill>
                  <a:prstClr val="black"/>
                </a:solidFill>
                <a:latin typeface="Calibri" panose="020F0502020204030204"/>
              </a:rPr>
              <a:t>What are the core issues involved?</a:t>
            </a:r>
          </a:p>
          <a:p>
            <a:endParaRPr lang="en-US" sz="2800" dirty="0">
              <a:solidFill>
                <a:prstClr val="black"/>
              </a:solidFill>
              <a:latin typeface="Calibri" panose="020F0502020204030204"/>
            </a:endParaRPr>
          </a:p>
          <a:p>
            <a:pPr marL="457189" indent="-457189">
              <a:buFont typeface="Arial" panose="020B0604020202020204" pitchFamily="34" charset="0"/>
              <a:buChar char="•"/>
            </a:pPr>
            <a:r>
              <a:rPr lang="en-US" sz="2800" dirty="0">
                <a:solidFill>
                  <a:prstClr val="black"/>
                </a:solidFill>
                <a:latin typeface="Calibri" panose="020F0502020204030204"/>
              </a:rPr>
              <a:t>Method</a:t>
            </a:r>
          </a:p>
          <a:p>
            <a:pPr marL="457189" indent="-457189">
              <a:buFont typeface="Arial" panose="020B0604020202020204" pitchFamily="34" charset="0"/>
              <a:buChar char="•"/>
            </a:pPr>
            <a:r>
              <a:rPr lang="en-US" sz="2800" dirty="0">
                <a:solidFill>
                  <a:prstClr val="black"/>
                </a:solidFill>
                <a:latin typeface="Calibri" panose="020F0502020204030204"/>
              </a:rPr>
              <a:t>Management</a:t>
            </a:r>
          </a:p>
          <a:p>
            <a:pPr marL="457189" indent="-457189">
              <a:buFont typeface="Arial" panose="020B0604020202020204" pitchFamily="34" charset="0"/>
              <a:buChar char="•"/>
            </a:pPr>
            <a:r>
              <a:rPr lang="en-US" sz="2800" dirty="0">
                <a:solidFill>
                  <a:prstClr val="black"/>
                </a:solidFill>
                <a:latin typeface="Calibri" panose="020F0502020204030204"/>
              </a:rPr>
              <a:t>Material</a:t>
            </a:r>
          </a:p>
          <a:p>
            <a:pPr marL="457189" indent="-457189">
              <a:buFont typeface="Arial" panose="020B0604020202020204" pitchFamily="34" charset="0"/>
              <a:buChar char="•"/>
            </a:pPr>
            <a:r>
              <a:rPr lang="en-US" sz="2800" dirty="0">
                <a:solidFill>
                  <a:prstClr val="black"/>
                </a:solidFill>
                <a:latin typeface="Calibri" panose="020F0502020204030204"/>
              </a:rPr>
              <a:t>People</a:t>
            </a:r>
          </a:p>
          <a:p>
            <a:pPr marL="457189" indent="-457189">
              <a:buFont typeface="Arial" panose="020B0604020202020204" pitchFamily="34" charset="0"/>
              <a:buChar char="•"/>
            </a:pPr>
            <a:r>
              <a:rPr lang="en-US" sz="2800" dirty="0">
                <a:solidFill>
                  <a:prstClr val="black"/>
                </a:solidFill>
                <a:latin typeface="Calibri" panose="020F0502020204030204"/>
              </a:rPr>
              <a:t>Measurement</a:t>
            </a:r>
          </a:p>
          <a:p>
            <a:pPr marL="457189" indent="-457189">
              <a:buFont typeface="Arial" panose="020B0604020202020204" pitchFamily="34" charset="0"/>
              <a:buChar char="•"/>
            </a:pPr>
            <a:r>
              <a:rPr lang="en-US" sz="2800" dirty="0">
                <a:solidFill>
                  <a:prstClr val="black"/>
                </a:solidFill>
                <a:latin typeface="Calibri" panose="020F0502020204030204"/>
              </a:rPr>
              <a:t>Machine</a:t>
            </a:r>
          </a:p>
        </p:txBody>
      </p:sp>
      <p:pic>
        <p:nvPicPr>
          <p:cNvPr id="4" name="Picture 3" title="Fault tree analysis unwinds the knot until you can clearly understand what the root cause is"/>
          <p:cNvPicPr>
            <a:picLocks noChangeAspect="1"/>
          </p:cNvPicPr>
          <p:nvPr/>
        </p:nvPicPr>
        <p:blipFill>
          <a:blip r:embed="rId3"/>
          <a:stretch>
            <a:fillRect/>
          </a:stretch>
        </p:blipFill>
        <p:spPr>
          <a:xfrm>
            <a:off x="3143252" y="2481263"/>
            <a:ext cx="5611511" cy="3722303"/>
          </a:xfrm>
          <a:prstGeom prst="rect">
            <a:avLst/>
          </a:prstGeom>
        </p:spPr>
      </p:pic>
      <p:sp>
        <p:nvSpPr>
          <p:cNvPr id="6" name="Title 5"/>
          <p:cNvSpPr>
            <a:spLocks noGrp="1"/>
          </p:cNvSpPr>
          <p:nvPr>
            <p:ph type="title"/>
          </p:nvPr>
        </p:nvSpPr>
        <p:spPr>
          <a:xfrm>
            <a:off x="1" y="120897"/>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 Organizing the Information</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2922039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icture 2" title="Photo - All workers near active traffic, in high rights-of-way, working around moving Onsite equipment or in areas where visibility is limited should wear high visibility clothing. Clothing should include reflective stripes. You should refer to the Manual on Uniform Traffic Control Devices (MUTCD) for further guidanc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0722" y="2423160"/>
            <a:ext cx="5903281" cy="44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title"/>
          </p:nvPr>
        </p:nvSpPr>
        <p:spPr>
          <a:xfrm>
            <a:off x="3" y="16626"/>
            <a:ext cx="7455877" cy="647700"/>
          </a:xfrm>
        </p:spPr>
        <p:txBody>
          <a:bodyPr rtlCol="0">
            <a:normAutofit/>
          </a:bodyPr>
          <a:lstStyle/>
          <a:p>
            <a:pPr>
              <a:defRPr/>
            </a:pPr>
            <a:r>
              <a:rPr lang="en-US" sz="3600" dirty="0">
                <a:solidFill>
                  <a:schemeClr val="bg1"/>
                </a:solidFill>
                <a:latin typeface="+mn-lt"/>
              </a:rPr>
              <a:t>Struck-By Hazards – Traffic Controls</a:t>
            </a:r>
          </a:p>
        </p:txBody>
      </p:sp>
      <p:sp>
        <p:nvSpPr>
          <p:cNvPr id="2" name="TextBox 1"/>
          <p:cNvSpPr txBox="1"/>
          <p:nvPr/>
        </p:nvSpPr>
        <p:spPr>
          <a:xfrm>
            <a:off x="182883" y="2423163"/>
            <a:ext cx="3057839" cy="4893647"/>
          </a:xfrm>
          <a:prstGeom prst="rect">
            <a:avLst/>
          </a:prstGeom>
          <a:noFill/>
        </p:spPr>
        <p:txBody>
          <a:bodyPr wrap="square" rtlCol="0">
            <a:spAutoFit/>
          </a:bodyPr>
          <a:lstStyle/>
          <a:p>
            <a:r>
              <a:rPr lang="en-US" sz="2600" dirty="0">
                <a:solidFill>
                  <a:prstClr val="black"/>
                </a:solidFill>
                <a:latin typeface="Calibri" panose="020F0502020204030204"/>
              </a:rPr>
              <a:t>When is reflective gear required?</a:t>
            </a:r>
          </a:p>
          <a:p>
            <a:endParaRPr lang="en-US" sz="2600" dirty="0">
              <a:solidFill>
                <a:prstClr val="black"/>
              </a:solidFill>
              <a:latin typeface="Calibri" panose="020F0502020204030204"/>
            </a:endParaRPr>
          </a:p>
          <a:p>
            <a:r>
              <a:rPr lang="en-US" altLang="en-US" sz="2600" dirty="0">
                <a:solidFill>
                  <a:prstClr val="black"/>
                </a:solidFill>
                <a:latin typeface="Calibri" panose="020F0502020204030204"/>
              </a:rPr>
              <a:t>Guidance Manual on Uniform Traffic Control Devices (MUTCD)</a:t>
            </a:r>
          </a:p>
          <a:p>
            <a:endParaRPr lang="en-US" altLang="en-US" sz="2600" dirty="0">
              <a:solidFill>
                <a:prstClr val="black"/>
              </a:solidFill>
              <a:latin typeface="Calibri" panose="020F0502020204030204"/>
            </a:endParaRPr>
          </a:p>
          <a:p>
            <a:r>
              <a:rPr lang="en-US" altLang="en-US" sz="2600" dirty="0">
                <a:solidFill>
                  <a:prstClr val="black"/>
                </a:solidFill>
                <a:latin typeface="Calibri" panose="020F0502020204030204"/>
              </a:rPr>
              <a:t>This is what you look like to each other </a:t>
            </a:r>
            <a:endParaRPr lang="en-US" sz="2600" dirty="0">
              <a:solidFill>
                <a:prstClr val="black"/>
              </a:solidFill>
              <a:latin typeface="Calibri" panose="020F0502020204030204"/>
            </a:endParaRPr>
          </a:p>
          <a:p>
            <a:endParaRPr lang="en-US" sz="2600" dirty="0">
              <a:solidFill>
                <a:prstClr val="black"/>
              </a:solidFill>
              <a:latin typeface="Calibri" panose="020F0502020204030204"/>
            </a:endParaRPr>
          </a:p>
          <a:p>
            <a:endParaRPr lang="en-US" sz="2600" dirty="0">
              <a:solidFill>
                <a:prstClr val="black"/>
              </a:solidFill>
              <a:latin typeface="Calibri" panose="020F0502020204030204"/>
            </a:endParaRPr>
          </a:p>
        </p:txBody>
      </p:sp>
    </p:spTree>
    <p:extLst>
      <p:ext uri="{BB962C8B-B14F-4D97-AF65-F5344CB8AC3E}">
        <p14:creationId xmlns:p14="http://schemas.microsoft.com/office/powerpoint/2010/main" val="366615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4" y="2233247"/>
            <a:ext cx="8303567" cy="3539430"/>
          </a:xfrm>
          <a:prstGeom prst="rect">
            <a:avLst/>
          </a:prstGeom>
          <a:noFill/>
        </p:spPr>
        <p:txBody>
          <a:bodyPr wrap="square" rtlCol="0">
            <a:spAutoFit/>
          </a:bodyPr>
          <a:lstStyle/>
          <a:p>
            <a:r>
              <a:rPr lang="en-US" sz="2800" dirty="0">
                <a:solidFill>
                  <a:prstClr val="black"/>
                </a:solidFill>
                <a:latin typeface="Calibri" panose="020F0502020204030204"/>
              </a:rPr>
              <a:t>2010 – Small Business Fatality – HVAC firm (LLC) was cited for 42 safety and health violations after starting and investigation of a worker fatality when he was crushed by a large steel frame weighing approximately 1,500 lbs.</a:t>
            </a:r>
          </a:p>
          <a:p>
            <a:endParaRPr lang="en-US" sz="2800" dirty="0">
              <a:solidFill>
                <a:prstClr val="black"/>
              </a:solidFill>
              <a:latin typeface="Calibri" panose="020F0502020204030204"/>
            </a:endParaRPr>
          </a:p>
          <a:p>
            <a:r>
              <a:rPr lang="en-US" sz="2800" dirty="0">
                <a:solidFill>
                  <a:prstClr val="black"/>
                </a:solidFill>
                <a:latin typeface="Calibri" panose="020F0502020204030204"/>
              </a:rPr>
              <a:t>Penalties assessed: ????</a:t>
            </a:r>
          </a:p>
          <a:p>
            <a:endParaRPr lang="en-US" sz="2800" dirty="0">
              <a:solidFill>
                <a:prstClr val="black"/>
              </a:solidFill>
              <a:latin typeface="Calibri" panose="020F0502020204030204"/>
            </a:endParaRPr>
          </a:p>
        </p:txBody>
      </p:sp>
      <p:sp>
        <p:nvSpPr>
          <p:cNvPr id="5" name="TextBox 4"/>
          <p:cNvSpPr txBox="1"/>
          <p:nvPr/>
        </p:nvSpPr>
        <p:spPr>
          <a:xfrm>
            <a:off x="4659089" y="6008914"/>
            <a:ext cx="2525485" cy="707886"/>
          </a:xfrm>
          <a:prstGeom prst="rect">
            <a:avLst/>
          </a:prstGeom>
          <a:noFill/>
        </p:spPr>
        <p:txBody>
          <a:bodyPr wrap="square" rtlCol="0">
            <a:spAutoFit/>
          </a:bodyPr>
          <a:lstStyle/>
          <a:p>
            <a:r>
              <a:rPr lang="en-US" sz="4000" dirty="0">
                <a:solidFill>
                  <a:prstClr val="black"/>
                </a:solidFill>
                <a:latin typeface="Calibri" panose="020F0502020204030204"/>
              </a:rPr>
              <a:t>$ 127,200</a:t>
            </a:r>
          </a:p>
        </p:txBody>
      </p:sp>
      <p:sp>
        <p:nvSpPr>
          <p:cNvPr id="6" name="Title 5"/>
          <p:cNvSpPr>
            <a:spLocks noGrp="1"/>
          </p:cNvSpPr>
          <p:nvPr>
            <p:ph type="title"/>
          </p:nvPr>
        </p:nvSpPr>
        <p:spPr>
          <a:xfrm>
            <a:off x="1" y="67426"/>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How a Fatality Investigation works</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056556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3" y="2233248"/>
            <a:ext cx="3657600" cy="3970318"/>
          </a:xfrm>
          <a:prstGeom prst="rect">
            <a:avLst/>
          </a:prstGeom>
          <a:noFill/>
        </p:spPr>
        <p:txBody>
          <a:bodyPr wrap="square" rtlCol="0">
            <a:spAutoFit/>
          </a:bodyPr>
          <a:lstStyle/>
          <a:p>
            <a:r>
              <a:rPr lang="en-US" sz="2800" dirty="0">
                <a:solidFill>
                  <a:prstClr val="black"/>
                </a:solidFill>
                <a:latin typeface="Calibri" panose="020F0502020204030204"/>
              </a:rPr>
              <a:t>What are the core issues involved?</a:t>
            </a:r>
          </a:p>
          <a:p>
            <a:endParaRPr lang="en-US" sz="2800" dirty="0">
              <a:solidFill>
                <a:prstClr val="black"/>
              </a:solidFill>
              <a:latin typeface="Calibri" panose="020F0502020204030204"/>
            </a:endParaRPr>
          </a:p>
          <a:p>
            <a:pPr marL="457189" indent="-457189">
              <a:buFont typeface="Arial" panose="020B0604020202020204" pitchFamily="34" charset="0"/>
              <a:buChar char="•"/>
            </a:pPr>
            <a:r>
              <a:rPr lang="en-US" sz="2800" dirty="0">
                <a:solidFill>
                  <a:prstClr val="black"/>
                </a:solidFill>
                <a:latin typeface="Calibri" panose="020F0502020204030204"/>
              </a:rPr>
              <a:t>Method</a:t>
            </a:r>
          </a:p>
          <a:p>
            <a:pPr marL="457189" indent="-457189">
              <a:buFont typeface="Arial" panose="020B0604020202020204" pitchFamily="34" charset="0"/>
              <a:buChar char="•"/>
            </a:pPr>
            <a:r>
              <a:rPr lang="en-US" sz="2800" dirty="0">
                <a:solidFill>
                  <a:prstClr val="black"/>
                </a:solidFill>
                <a:latin typeface="Calibri" panose="020F0502020204030204"/>
              </a:rPr>
              <a:t>Management</a:t>
            </a:r>
          </a:p>
          <a:p>
            <a:pPr marL="457189" indent="-457189">
              <a:buFont typeface="Arial" panose="020B0604020202020204" pitchFamily="34" charset="0"/>
              <a:buChar char="•"/>
            </a:pPr>
            <a:r>
              <a:rPr lang="en-US" sz="2800" dirty="0">
                <a:solidFill>
                  <a:prstClr val="black"/>
                </a:solidFill>
                <a:latin typeface="Calibri" panose="020F0502020204030204"/>
              </a:rPr>
              <a:t>Material</a:t>
            </a:r>
          </a:p>
          <a:p>
            <a:pPr marL="457189" indent="-457189">
              <a:buFont typeface="Arial" panose="020B0604020202020204" pitchFamily="34" charset="0"/>
              <a:buChar char="•"/>
            </a:pPr>
            <a:r>
              <a:rPr lang="en-US" sz="2800" dirty="0">
                <a:solidFill>
                  <a:prstClr val="black"/>
                </a:solidFill>
                <a:latin typeface="Calibri" panose="020F0502020204030204"/>
              </a:rPr>
              <a:t>People</a:t>
            </a:r>
          </a:p>
          <a:p>
            <a:pPr marL="457189" indent="-457189">
              <a:buFont typeface="Arial" panose="020B0604020202020204" pitchFamily="34" charset="0"/>
              <a:buChar char="•"/>
            </a:pPr>
            <a:r>
              <a:rPr lang="en-US" sz="2800" dirty="0">
                <a:solidFill>
                  <a:prstClr val="black"/>
                </a:solidFill>
                <a:latin typeface="Calibri" panose="020F0502020204030204"/>
              </a:rPr>
              <a:t>Measurement</a:t>
            </a:r>
          </a:p>
          <a:p>
            <a:pPr marL="457189" indent="-457189">
              <a:buFont typeface="Arial" panose="020B0604020202020204" pitchFamily="34" charset="0"/>
              <a:buChar char="•"/>
            </a:pPr>
            <a:r>
              <a:rPr lang="en-US" sz="2800" dirty="0">
                <a:solidFill>
                  <a:prstClr val="black"/>
                </a:solidFill>
                <a:latin typeface="Calibri" panose="020F0502020204030204"/>
              </a:rPr>
              <a:t>Machine</a:t>
            </a:r>
          </a:p>
        </p:txBody>
      </p:sp>
      <p:pic>
        <p:nvPicPr>
          <p:cNvPr id="4" name="Picture 3" title="Drawing - Fault tree analysis unwinds the knot until you can clearly understand what the root cause is"/>
          <p:cNvPicPr>
            <a:picLocks noChangeAspect="1"/>
          </p:cNvPicPr>
          <p:nvPr/>
        </p:nvPicPr>
        <p:blipFill>
          <a:blip r:embed="rId3"/>
          <a:stretch>
            <a:fillRect/>
          </a:stretch>
        </p:blipFill>
        <p:spPr>
          <a:xfrm>
            <a:off x="3143252" y="2481263"/>
            <a:ext cx="5611511" cy="3722303"/>
          </a:xfrm>
          <a:prstGeom prst="rect">
            <a:avLst/>
          </a:prstGeom>
        </p:spPr>
      </p:pic>
      <p:sp>
        <p:nvSpPr>
          <p:cNvPr id="6" name="Title 5"/>
          <p:cNvSpPr>
            <a:spLocks noGrp="1"/>
          </p:cNvSpPr>
          <p:nvPr>
            <p:ph type="title"/>
          </p:nvPr>
        </p:nvSpPr>
        <p:spPr>
          <a:xfrm>
            <a:off x="93191" y="175657"/>
            <a:ext cx="7886700" cy="466896"/>
          </a:xfrm>
        </p:spPr>
        <p:txBody>
          <a:bodyPr>
            <a:normAutofit fontScale="90000"/>
          </a:bodyPr>
          <a:lstStyle/>
          <a:p>
            <a:pPr defTabSz="914377">
              <a:lnSpc>
                <a:spcPct val="100000"/>
              </a:lnSpc>
              <a:spcBef>
                <a:spcPts val="0"/>
              </a:spcBef>
            </a:pPr>
            <a:r>
              <a:rPr lang="en-US" sz="3600" dirty="0">
                <a:solidFill>
                  <a:prstClr val="white"/>
                </a:solidFill>
                <a:latin typeface="Calibri" panose="020F0502020204030204"/>
                <a:ea typeface="+mn-ea"/>
                <a:cs typeface="+mn-cs"/>
              </a:rPr>
              <a:t>How a Fatality Investigation works</a:t>
            </a:r>
            <a:endParaRPr lang="en-US" dirty="0"/>
          </a:p>
        </p:txBody>
      </p:sp>
    </p:spTree>
    <p:extLst>
      <p:ext uri="{BB962C8B-B14F-4D97-AF65-F5344CB8AC3E}">
        <p14:creationId xmlns:p14="http://schemas.microsoft.com/office/powerpoint/2010/main" val="12095555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4" y="2233247"/>
            <a:ext cx="8303567" cy="2677656"/>
          </a:xfrm>
          <a:prstGeom prst="rect">
            <a:avLst/>
          </a:prstGeom>
          <a:noFill/>
        </p:spPr>
        <p:txBody>
          <a:bodyPr wrap="square" rtlCol="0">
            <a:spAutoFit/>
          </a:bodyPr>
          <a:lstStyle/>
          <a:p>
            <a:r>
              <a:rPr lang="en-US" sz="2800" dirty="0">
                <a:solidFill>
                  <a:prstClr val="black"/>
                </a:solidFill>
                <a:latin typeface="Calibri" panose="020F0502020204030204"/>
              </a:rPr>
              <a:t>Findings: One “Serious” safety violations related to the fatality</a:t>
            </a:r>
          </a:p>
          <a:p>
            <a:endParaRPr lang="en-US" sz="2800" dirty="0">
              <a:solidFill>
                <a:prstClr val="black"/>
              </a:solidFill>
              <a:latin typeface="Calibri" panose="020F0502020204030204"/>
            </a:endParaRPr>
          </a:p>
          <a:p>
            <a:pPr marL="457189" indent="-457189">
              <a:buFont typeface="Arial" panose="020B0604020202020204" pitchFamily="34" charset="0"/>
              <a:buChar char="•"/>
            </a:pPr>
            <a:r>
              <a:rPr lang="en-US" sz="2800" dirty="0">
                <a:solidFill>
                  <a:prstClr val="black"/>
                </a:solidFill>
                <a:latin typeface="Calibri" panose="020F0502020204030204"/>
              </a:rPr>
              <a:t>“Failing to exercise caution or planning when moving heavy, unstable loads in a vertical position”</a:t>
            </a:r>
          </a:p>
          <a:p>
            <a:endParaRPr lang="en-US" sz="2800" dirty="0">
              <a:solidFill>
                <a:prstClr val="black"/>
              </a:solidFill>
              <a:latin typeface="Calibri" panose="020F0502020204030204"/>
            </a:endParaRPr>
          </a:p>
        </p:txBody>
      </p:sp>
      <p:sp>
        <p:nvSpPr>
          <p:cNvPr id="5" name="Title 4"/>
          <p:cNvSpPr>
            <a:spLocks noGrp="1"/>
          </p:cNvSpPr>
          <p:nvPr>
            <p:ph type="title"/>
          </p:nvPr>
        </p:nvSpPr>
        <p:spPr>
          <a:xfrm>
            <a:off x="60239" y="77922"/>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 How a Fatality Investigation works</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27853623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4" y="2233248"/>
            <a:ext cx="8303567" cy="5262979"/>
          </a:xfrm>
          <a:prstGeom prst="rect">
            <a:avLst/>
          </a:prstGeom>
          <a:noFill/>
        </p:spPr>
        <p:txBody>
          <a:bodyPr wrap="square" rtlCol="0">
            <a:spAutoFit/>
          </a:bodyPr>
          <a:lstStyle/>
          <a:p>
            <a:r>
              <a:rPr lang="en-US" sz="2800" dirty="0">
                <a:solidFill>
                  <a:prstClr val="black"/>
                </a:solidFill>
                <a:latin typeface="Calibri" panose="020F0502020204030204"/>
              </a:rPr>
              <a:t>Findings: 29  “Other Serious” safety violations related to the workplace.</a:t>
            </a:r>
          </a:p>
          <a:p>
            <a:endParaRPr lang="en-US" sz="2800" dirty="0">
              <a:solidFill>
                <a:prstClr val="black"/>
              </a:solidFill>
              <a:latin typeface="Calibri" panose="020F0502020204030204"/>
            </a:endParaRPr>
          </a:p>
          <a:p>
            <a:pPr marL="457189" indent="-457189">
              <a:buFont typeface="Arial" panose="020B0604020202020204" pitchFamily="34" charset="0"/>
              <a:buChar char="•"/>
            </a:pPr>
            <a:r>
              <a:rPr lang="en-US" sz="2800" dirty="0">
                <a:solidFill>
                  <a:prstClr val="black"/>
                </a:solidFill>
                <a:latin typeface="Calibri" panose="020F0502020204030204"/>
              </a:rPr>
              <a:t>Equipment lacking </a:t>
            </a:r>
          </a:p>
          <a:p>
            <a:pPr marL="914377" lvl="1" indent="-457189">
              <a:buFont typeface="Arial" panose="020B0604020202020204" pitchFamily="34" charset="0"/>
              <a:buChar char="•"/>
            </a:pPr>
            <a:r>
              <a:rPr lang="en-US" sz="2800" dirty="0">
                <a:solidFill>
                  <a:prstClr val="black"/>
                </a:solidFill>
                <a:latin typeface="Calibri" panose="020F0502020204030204"/>
              </a:rPr>
              <a:t>Seatbelts</a:t>
            </a:r>
          </a:p>
          <a:p>
            <a:pPr marL="914377" lvl="1" indent="-457189">
              <a:buFont typeface="Arial" panose="020B0604020202020204" pitchFamily="34" charset="0"/>
              <a:buChar char="•"/>
            </a:pPr>
            <a:r>
              <a:rPr lang="en-US" sz="2800" dirty="0">
                <a:solidFill>
                  <a:prstClr val="black"/>
                </a:solidFill>
                <a:latin typeface="Calibri" panose="020F0502020204030204"/>
              </a:rPr>
              <a:t>Guards</a:t>
            </a:r>
          </a:p>
          <a:p>
            <a:pPr marL="914377" lvl="1" indent="-457189">
              <a:buFont typeface="Arial" panose="020B0604020202020204" pitchFamily="34" charset="0"/>
              <a:buChar char="•"/>
            </a:pPr>
            <a:r>
              <a:rPr lang="en-US" sz="2800" dirty="0">
                <a:solidFill>
                  <a:prstClr val="black"/>
                </a:solidFill>
                <a:latin typeface="Calibri" panose="020F0502020204030204"/>
              </a:rPr>
              <a:t>Lifting equipment not fit for use</a:t>
            </a:r>
          </a:p>
          <a:p>
            <a:pPr marL="914377" lvl="1" indent="-457189">
              <a:buFont typeface="Arial" panose="020B0604020202020204" pitchFamily="34" charset="0"/>
              <a:buChar char="•"/>
            </a:pPr>
            <a:r>
              <a:rPr lang="en-US" sz="2800" dirty="0">
                <a:solidFill>
                  <a:prstClr val="black"/>
                </a:solidFill>
                <a:latin typeface="Calibri" panose="020F0502020204030204"/>
              </a:rPr>
              <a:t>Electrical exposures/no LO/TO procedures</a:t>
            </a:r>
          </a:p>
          <a:p>
            <a:pPr marL="914377" lvl="1" indent="-457189">
              <a:buFont typeface="Arial" panose="020B0604020202020204" pitchFamily="34" charset="0"/>
              <a:buChar char="•"/>
            </a:pPr>
            <a:r>
              <a:rPr lang="en-US" sz="2800" dirty="0">
                <a:solidFill>
                  <a:prstClr val="black"/>
                </a:solidFill>
                <a:latin typeface="Calibri" panose="020F0502020204030204"/>
              </a:rPr>
              <a:t>Lack of training</a:t>
            </a:r>
          </a:p>
          <a:p>
            <a:pPr lvl="1"/>
            <a:endParaRPr lang="en-US" sz="2800" dirty="0">
              <a:solidFill>
                <a:prstClr val="black"/>
              </a:solidFill>
              <a:latin typeface="Calibri" panose="020F0502020204030204"/>
            </a:endParaRPr>
          </a:p>
          <a:p>
            <a:pPr marL="457189" indent="-457189">
              <a:buFont typeface="Arial" panose="020B0604020202020204" pitchFamily="34" charset="0"/>
              <a:buChar char="•"/>
            </a:pPr>
            <a:endParaRPr lang="en-US" sz="2800" dirty="0">
              <a:solidFill>
                <a:prstClr val="black"/>
              </a:solidFill>
              <a:latin typeface="Calibri" panose="020F0502020204030204"/>
            </a:endParaRPr>
          </a:p>
          <a:p>
            <a:endParaRPr lang="en-US" sz="2800" dirty="0">
              <a:solidFill>
                <a:prstClr val="black"/>
              </a:solidFill>
              <a:latin typeface="Calibri" panose="020F0502020204030204"/>
            </a:endParaRPr>
          </a:p>
        </p:txBody>
      </p:sp>
      <p:sp>
        <p:nvSpPr>
          <p:cNvPr id="5" name="Title 4"/>
          <p:cNvSpPr>
            <a:spLocks noGrp="1"/>
          </p:cNvSpPr>
          <p:nvPr>
            <p:ph type="title"/>
          </p:nvPr>
        </p:nvSpPr>
        <p:spPr>
          <a:xfrm>
            <a:off x="1" y="2"/>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  How a Fatality Investigation works</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2643217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4" y="2233249"/>
            <a:ext cx="8303567" cy="6555641"/>
          </a:xfrm>
          <a:prstGeom prst="rect">
            <a:avLst/>
          </a:prstGeom>
          <a:noFill/>
        </p:spPr>
        <p:txBody>
          <a:bodyPr wrap="square" rtlCol="0">
            <a:spAutoFit/>
          </a:bodyPr>
          <a:lstStyle/>
          <a:p>
            <a:r>
              <a:rPr lang="en-US" sz="2800" dirty="0">
                <a:solidFill>
                  <a:prstClr val="black"/>
                </a:solidFill>
                <a:latin typeface="Calibri" panose="020F0502020204030204"/>
              </a:rPr>
              <a:t>Findings: 7  “Less than Serious” safety violations related to the workplace.</a:t>
            </a:r>
          </a:p>
          <a:p>
            <a:endParaRPr lang="en-US" sz="2800" dirty="0">
              <a:solidFill>
                <a:prstClr val="black"/>
              </a:solidFill>
              <a:latin typeface="Calibri" panose="020F0502020204030204"/>
            </a:endParaRPr>
          </a:p>
          <a:p>
            <a:pPr marL="457189" indent="-457189">
              <a:buFont typeface="Arial" panose="020B0604020202020204" pitchFamily="34" charset="0"/>
              <a:buChar char="•"/>
            </a:pPr>
            <a:r>
              <a:rPr lang="en-US" sz="2800" dirty="0">
                <a:solidFill>
                  <a:prstClr val="black"/>
                </a:solidFill>
                <a:latin typeface="Calibri" panose="020F0502020204030204"/>
              </a:rPr>
              <a:t>Failing to notify the agency within 8 hours</a:t>
            </a:r>
          </a:p>
          <a:p>
            <a:pPr marL="457189" indent="-457189">
              <a:buFont typeface="Arial" panose="020B0604020202020204" pitchFamily="34" charset="0"/>
              <a:buChar char="•"/>
            </a:pPr>
            <a:r>
              <a:rPr lang="en-US" sz="2800" dirty="0">
                <a:solidFill>
                  <a:prstClr val="black"/>
                </a:solidFill>
                <a:latin typeface="Calibri" panose="020F0502020204030204"/>
              </a:rPr>
              <a:t>Improperly stored flammables</a:t>
            </a:r>
          </a:p>
          <a:p>
            <a:pPr marL="457189" indent="-457189">
              <a:buFont typeface="Arial" panose="020B0604020202020204" pitchFamily="34" charset="0"/>
              <a:buChar char="•"/>
            </a:pPr>
            <a:r>
              <a:rPr lang="en-US" sz="2800" dirty="0">
                <a:solidFill>
                  <a:prstClr val="black"/>
                </a:solidFill>
                <a:latin typeface="Calibri" panose="020F0502020204030204"/>
              </a:rPr>
              <a:t>Fire extinguishers not checked monthly/annually</a:t>
            </a:r>
          </a:p>
          <a:p>
            <a:pPr marL="457189" indent="-457189">
              <a:buFont typeface="Arial" panose="020B0604020202020204" pitchFamily="34" charset="0"/>
              <a:buChar char="•"/>
            </a:pPr>
            <a:r>
              <a:rPr lang="en-US" sz="2800" dirty="0">
                <a:solidFill>
                  <a:prstClr val="black"/>
                </a:solidFill>
                <a:latin typeface="Calibri" panose="020F0502020204030204"/>
              </a:rPr>
              <a:t>Daily inspections of fork lifts not done</a:t>
            </a:r>
          </a:p>
          <a:p>
            <a:pPr marL="457189" indent="-457189">
              <a:buFont typeface="Arial" panose="020B0604020202020204" pitchFamily="34" charset="0"/>
              <a:buChar char="•"/>
            </a:pPr>
            <a:r>
              <a:rPr lang="en-US" sz="2800" dirty="0">
                <a:solidFill>
                  <a:prstClr val="black"/>
                </a:solidFill>
                <a:latin typeface="Calibri" panose="020F0502020204030204"/>
              </a:rPr>
              <a:t>Labeling of liquefied propane gas cylinders not done or labeling to identify the hazardous nature of the chemical</a:t>
            </a:r>
          </a:p>
          <a:p>
            <a:pPr marL="457189" indent="-457189">
              <a:buFont typeface="Arial" panose="020B0604020202020204" pitchFamily="34" charset="0"/>
              <a:buChar char="•"/>
            </a:pPr>
            <a:endParaRPr lang="en-US" sz="2800" dirty="0">
              <a:solidFill>
                <a:prstClr val="black"/>
              </a:solidFill>
              <a:latin typeface="Calibri" panose="020F0502020204030204"/>
            </a:endParaRPr>
          </a:p>
          <a:p>
            <a:endParaRPr lang="en-US" sz="2800" dirty="0">
              <a:solidFill>
                <a:prstClr val="black"/>
              </a:solidFill>
              <a:latin typeface="Calibri" panose="020F0502020204030204"/>
            </a:endParaRPr>
          </a:p>
          <a:p>
            <a:pPr lvl="1"/>
            <a:endParaRPr lang="en-US" sz="2800" dirty="0">
              <a:solidFill>
                <a:prstClr val="black"/>
              </a:solidFill>
              <a:latin typeface="Calibri" panose="020F0502020204030204"/>
            </a:endParaRPr>
          </a:p>
          <a:p>
            <a:pPr marL="457189" indent="-457189">
              <a:buFont typeface="Arial" panose="020B0604020202020204" pitchFamily="34" charset="0"/>
              <a:buChar char="•"/>
            </a:pPr>
            <a:endParaRPr lang="en-US" sz="2800" dirty="0">
              <a:solidFill>
                <a:prstClr val="black"/>
              </a:solidFill>
              <a:latin typeface="Calibri" panose="020F0502020204030204"/>
            </a:endParaRPr>
          </a:p>
          <a:p>
            <a:endParaRPr lang="en-US" sz="2800" dirty="0">
              <a:solidFill>
                <a:prstClr val="black"/>
              </a:solidFill>
              <a:latin typeface="Calibri" panose="020F0502020204030204"/>
            </a:endParaRPr>
          </a:p>
        </p:txBody>
      </p:sp>
      <p:sp>
        <p:nvSpPr>
          <p:cNvPr id="5" name="Title 4"/>
          <p:cNvSpPr>
            <a:spLocks noGrp="1"/>
          </p:cNvSpPr>
          <p:nvPr>
            <p:ph type="title"/>
          </p:nvPr>
        </p:nvSpPr>
        <p:spPr>
          <a:xfrm>
            <a:off x="1" y="3"/>
            <a:ext cx="7886700" cy="955589"/>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How a Fatality Investigation works </a:t>
            </a:r>
            <a:endParaRPr lang="en-US" dirty="0"/>
          </a:p>
        </p:txBody>
      </p:sp>
    </p:spTree>
    <p:extLst>
      <p:ext uri="{BB962C8B-B14F-4D97-AF65-F5344CB8AC3E}">
        <p14:creationId xmlns:p14="http://schemas.microsoft.com/office/powerpoint/2010/main" val="11414582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aught-In or Between Hazards " title="Caught-In or Between Hazards "/>
          <p:cNvSpPr>
            <a:spLocks noGrp="1"/>
          </p:cNvSpPr>
          <p:nvPr>
            <p:ph type="title"/>
          </p:nvPr>
        </p:nvSpPr>
        <p:spPr/>
        <p:txBody>
          <a:bodyPr/>
          <a:lstStyle/>
          <a:p>
            <a:pPr defTabSz="914377">
              <a:lnSpc>
                <a:spcPct val="100000"/>
              </a:lnSpc>
              <a:spcBef>
                <a:spcPts val="0"/>
              </a:spcBef>
            </a:pPr>
            <a:r>
              <a:rPr lang="en-US" sz="3600" dirty="0" smtClean="0">
                <a:solidFill>
                  <a:prstClr val="white"/>
                </a:solidFill>
                <a:latin typeface="Calibri" panose="020F0502020204030204"/>
                <a:ea typeface="+mn-ea"/>
                <a:cs typeface="+mn-cs"/>
              </a:rPr>
              <a:t> Caught-In or Between Hazards </a:t>
            </a:r>
            <a:br>
              <a:rPr lang="en-US" sz="3600" dirty="0" smtClean="0">
                <a:solidFill>
                  <a:prstClr val="white"/>
                </a:solidFill>
                <a:latin typeface="Calibri" panose="020F0502020204030204"/>
                <a:ea typeface="+mn-ea"/>
                <a:cs typeface="+mn-cs"/>
              </a:rPr>
            </a:br>
            <a:endParaRPr lang="en-US" dirty="0"/>
          </a:p>
        </p:txBody>
      </p:sp>
      <p:sp>
        <p:nvSpPr>
          <p:cNvPr id="122883" name="Rectangle 10" title="Text"/>
          <p:cNvSpPr>
            <a:spLocks noGrp="1" noChangeArrowheads="1"/>
          </p:cNvSpPr>
          <p:nvPr>
            <p:ph idx="1"/>
          </p:nvPr>
        </p:nvSpPr>
        <p:spPr/>
        <p:txBody>
          <a:bodyPr>
            <a:normAutofit/>
          </a:bodyPr>
          <a:lstStyle/>
          <a:p>
            <a:pPr eaLnBrk="1" hangingPunct="1"/>
            <a:r>
              <a:rPr lang="en-US" altLang="en-US" sz="2400" dirty="0"/>
              <a:t>Have audible back-up alarms</a:t>
            </a:r>
          </a:p>
          <a:p>
            <a:pPr eaLnBrk="1" hangingPunct="1"/>
            <a:r>
              <a:rPr lang="en-US" altLang="en-US" sz="2400" dirty="0"/>
              <a:t>Have a spotter to direct the operator if visibility is restricted</a:t>
            </a:r>
          </a:p>
          <a:p>
            <a:pPr eaLnBrk="1" hangingPunct="1"/>
            <a:r>
              <a:rPr lang="en-US" altLang="en-US" sz="2400" dirty="0"/>
              <a:t>Keep adequate clearance behind the vehicle</a:t>
            </a:r>
          </a:p>
          <a:p>
            <a:pPr eaLnBrk="1" hangingPunct="1"/>
            <a:r>
              <a:rPr lang="en-US" altLang="en-US" sz="2400" dirty="0"/>
              <a:t>Always pay attention to backing equipment</a:t>
            </a:r>
          </a:p>
        </p:txBody>
      </p:sp>
      <p:pic>
        <p:nvPicPr>
          <p:cNvPr id="122884" name="Picture 2" title="Photo - Pump truck operators will run with 1 or 2 men depending on the job and the company policy. When there are two employee’s, it is common for one to act as a spotter or guide to the driver backing in to the site. Virtually always at a very low speed, it is still critical for the spotter to always maintain line of sight contact with the driver and maintain enough spacing between the spotter and the vehicle to allow for an exit in the event of a slip, trip or fall. It will take the driver a moment to react, make a determination to stop or just look in the other mirror, anticipating the spotter has moved to the other side of the vehicl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2838" y="3276600"/>
            <a:ext cx="54911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title="Decorative"/>
          <p:cNvSpPr/>
          <p:nvPr/>
        </p:nvSpPr>
        <p:spPr>
          <a:xfrm>
            <a:off x="6159731" y="4164676"/>
            <a:ext cx="1313411" cy="199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209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 title="Picture - potential fatalities based on excavation equipment on sit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963" y="2111468"/>
            <a:ext cx="7760367" cy="47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 y="3"/>
            <a:ext cx="7886700" cy="812885"/>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 Caught-In or Between Hazards</a:t>
            </a:r>
            <a:endParaRPr lang="en-US" dirty="0"/>
          </a:p>
        </p:txBody>
      </p:sp>
    </p:spTree>
    <p:extLst>
      <p:ext uri="{BB962C8B-B14F-4D97-AF65-F5344CB8AC3E}">
        <p14:creationId xmlns:p14="http://schemas.microsoft.com/office/powerpoint/2010/main" val="3046222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4"/>
          <p:cNvSpPr txBox="1">
            <a:spLocks noChangeArrowheads="1"/>
          </p:cNvSpPr>
          <p:nvPr/>
        </p:nvSpPr>
        <p:spPr bwMode="auto">
          <a:xfrm>
            <a:off x="6203682" y="3162256"/>
            <a:ext cx="26450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solidFill>
                  <a:prstClr val="black"/>
                </a:solidFill>
              </a:rPr>
              <a:t>Workers under equipment that is insufficiently supported</a:t>
            </a:r>
          </a:p>
        </p:txBody>
      </p:sp>
      <p:pic>
        <p:nvPicPr>
          <p:cNvPr id="2" name="Picture 1" title="Photo - a worker under equipment that is insufficiently supported"/>
          <p:cNvPicPr>
            <a:picLocks noChangeAspect="1"/>
          </p:cNvPicPr>
          <p:nvPr/>
        </p:nvPicPr>
        <p:blipFill rotWithShape="1">
          <a:blip r:embed="rId3" cstate="email">
            <a:extLst>
              <a:ext uri="{28A0092B-C50C-407E-A947-70E740481C1C}">
                <a14:useLocalDpi xmlns:a14="http://schemas.microsoft.com/office/drawing/2010/main"/>
              </a:ext>
            </a:extLst>
          </a:blip>
          <a:srcRect t="-1898" r="-160"/>
          <a:stretch/>
        </p:blipFill>
        <p:spPr>
          <a:xfrm>
            <a:off x="0" y="2748211"/>
            <a:ext cx="5950857" cy="4090739"/>
          </a:xfrm>
          <a:prstGeom prst="rect">
            <a:avLst/>
          </a:prstGeom>
        </p:spPr>
      </p:pic>
      <p:sp>
        <p:nvSpPr>
          <p:cNvPr id="4" name="Title 3"/>
          <p:cNvSpPr>
            <a:spLocks noGrp="1"/>
          </p:cNvSpPr>
          <p:nvPr>
            <p:ph type="title"/>
          </p:nvPr>
        </p:nvSpPr>
        <p:spPr>
          <a:xfrm>
            <a:off x="1" y="2"/>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  Caught-In or Between Hazards</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191114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equipment loaded on a trail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080" y="3593856"/>
            <a:ext cx="5802923" cy="3264144"/>
          </a:xfrm>
          <a:prstGeom prst="rect">
            <a:avLst/>
          </a:prstGeom>
        </p:spPr>
      </p:pic>
      <p:sp>
        <p:nvSpPr>
          <p:cNvPr id="4" name="Title 3"/>
          <p:cNvSpPr>
            <a:spLocks noGrp="1"/>
          </p:cNvSpPr>
          <p:nvPr>
            <p:ph type="title"/>
          </p:nvPr>
        </p:nvSpPr>
        <p:spPr>
          <a:xfrm>
            <a:off x="1" y="60327"/>
            <a:ext cx="7886700" cy="771696"/>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 Caught-In or Between Hazards  </a:t>
            </a:r>
            <a:endParaRPr lang="en-US" dirty="0"/>
          </a:p>
        </p:txBody>
      </p:sp>
      <p:sp>
        <p:nvSpPr>
          <p:cNvPr id="131075" name="Rectangle 6"/>
          <p:cNvSpPr>
            <a:spLocks noGrp="1" noChangeArrowheads="1"/>
          </p:cNvSpPr>
          <p:nvPr>
            <p:ph idx="4294967295"/>
          </p:nvPr>
        </p:nvSpPr>
        <p:spPr>
          <a:xfrm>
            <a:off x="0" y="2181225"/>
            <a:ext cx="4343400" cy="4419600"/>
          </a:xfrm>
        </p:spPr>
        <p:txBody>
          <a:bodyPr>
            <a:normAutofit/>
          </a:bodyPr>
          <a:lstStyle/>
          <a:p>
            <a:pPr eaLnBrk="1" hangingPunct="1"/>
            <a:r>
              <a:rPr lang="en-US" altLang="en-US" sz="2800" dirty="0"/>
              <a:t>Trailer secure and on a level surface</a:t>
            </a:r>
          </a:p>
          <a:p>
            <a:pPr eaLnBrk="1" hangingPunct="1"/>
            <a:r>
              <a:rPr lang="en-US" altLang="en-US" sz="2800" dirty="0"/>
              <a:t>Inspect the deck for debris, blocking or chains</a:t>
            </a:r>
          </a:p>
          <a:p>
            <a:pPr eaLnBrk="1" hangingPunct="1"/>
            <a:r>
              <a:rPr lang="en-US" altLang="en-US" sz="2800" dirty="0"/>
              <a:t>Be sure equipment is properly secured</a:t>
            </a:r>
          </a:p>
        </p:txBody>
      </p:sp>
    </p:spTree>
    <p:extLst>
      <p:ext uri="{BB962C8B-B14F-4D97-AF65-F5344CB8AC3E}">
        <p14:creationId xmlns:p14="http://schemas.microsoft.com/office/powerpoint/2010/main" val="3264208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1" title="Photo - an excavator set for the pick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473148" y="4415486"/>
            <a:ext cx="675503" cy="362465"/>
          </a:xfrm>
        </p:spPr>
        <p:txBody>
          <a:bodyPr>
            <a:normAutofit/>
          </a:bodyPr>
          <a:lstStyle/>
          <a:p>
            <a:r>
              <a:rPr lang="en-US" sz="800" dirty="0">
                <a:solidFill>
                  <a:schemeClr val="bg1"/>
                </a:solidFill>
              </a:rPr>
              <a:t> image</a:t>
            </a:r>
          </a:p>
        </p:txBody>
      </p:sp>
    </p:spTree>
    <p:extLst>
      <p:ext uri="{BB962C8B-B14F-4D97-AF65-F5344CB8AC3E}">
        <p14:creationId xmlns:p14="http://schemas.microsoft.com/office/powerpoint/2010/main" val="290216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3" y="2125980"/>
            <a:ext cx="3057839" cy="4493538"/>
          </a:xfrm>
          <a:prstGeom prst="rect">
            <a:avLst/>
          </a:prstGeom>
          <a:noFill/>
        </p:spPr>
        <p:txBody>
          <a:bodyPr wrap="square" rtlCol="0">
            <a:spAutoFit/>
          </a:bodyPr>
          <a:lstStyle/>
          <a:p>
            <a:r>
              <a:rPr lang="en-US" altLang="en-US" sz="2600" dirty="0">
                <a:solidFill>
                  <a:prstClr val="black"/>
                </a:solidFill>
                <a:latin typeface="Calibri" panose="020F0502020204030204"/>
              </a:rPr>
              <a:t>This is what you look like to a driver at 20mph coming off an intersection.</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What if the driver is reaching for their coffee?</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What if the driver is texting?</a:t>
            </a:r>
          </a:p>
        </p:txBody>
      </p:sp>
      <p:pic>
        <p:nvPicPr>
          <p:cNvPr id="3" name="Picture 2" title="Photo - This is what you look like to a driver at 20mph coming off an inters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7861" y="2667296"/>
            <a:ext cx="5926141" cy="3779224"/>
          </a:xfrm>
          <a:prstGeom prst="rect">
            <a:avLst/>
          </a:prstGeom>
        </p:spPr>
      </p:pic>
      <p:sp>
        <p:nvSpPr>
          <p:cNvPr id="5" name="Title 4"/>
          <p:cNvSpPr>
            <a:spLocks noGrp="1"/>
          </p:cNvSpPr>
          <p:nvPr>
            <p:ph type="title"/>
          </p:nvPr>
        </p:nvSpPr>
        <p:spPr>
          <a:xfrm>
            <a:off x="1" y="2"/>
            <a:ext cx="7886700" cy="1325563"/>
          </a:xfrm>
        </p:spPr>
        <p:txBody>
          <a:bodyPr/>
          <a:lstStyle/>
          <a:p>
            <a:pPr defTabSz="914377">
              <a:lnSpc>
                <a:spcPct val="100000"/>
              </a:lnSpc>
              <a:spcBef>
                <a:spcPts val="0"/>
              </a:spcBef>
              <a:defRPr/>
            </a:pPr>
            <a:r>
              <a:rPr lang="en-US" sz="3600" dirty="0">
                <a:solidFill>
                  <a:prstClr val="white"/>
                </a:solidFill>
                <a:latin typeface="Calibri" panose="020F0502020204030204"/>
                <a:ea typeface="+mn-ea"/>
                <a:cs typeface="+mn-cs"/>
              </a:rPr>
              <a:t>Struck-By Hazards – Traffic Controls</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12095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2"/>
            <a:ext cx="7886700" cy="1029731"/>
          </a:xfrm>
        </p:spPr>
        <p:txBody>
          <a:bodyPr>
            <a:normAutofit fontScale="90000"/>
          </a:bodyPr>
          <a:lstStyle/>
          <a:p>
            <a:pPr defTabSz="914377">
              <a:lnSpc>
                <a:spcPct val="100000"/>
              </a:lnSpc>
              <a:spcBef>
                <a:spcPts val="0"/>
              </a:spcBef>
            </a:pPr>
            <a:r>
              <a:rPr lang="en-US" sz="3600" dirty="0">
                <a:solidFill>
                  <a:prstClr val="white"/>
                </a:solidFill>
                <a:latin typeface="Calibri" panose="020F0502020204030204"/>
                <a:ea typeface="+mn-ea"/>
                <a:cs typeface="+mn-cs"/>
              </a:rPr>
              <a:t> Caught-In or Between Hazards  </a:t>
            </a:r>
            <a:br>
              <a:rPr lang="en-US" sz="3600" dirty="0">
                <a:solidFill>
                  <a:prstClr val="white"/>
                </a:solidFill>
                <a:latin typeface="Calibri" panose="020F0502020204030204"/>
                <a:ea typeface="+mn-ea"/>
                <a:cs typeface="+mn-cs"/>
              </a:rPr>
            </a:br>
            <a:endParaRPr lang="en-US" dirty="0"/>
          </a:p>
        </p:txBody>
      </p:sp>
      <p:sp>
        <p:nvSpPr>
          <p:cNvPr id="139268" name="Rectangle 4"/>
          <p:cNvSpPr>
            <a:spLocks noGrp="1" noChangeArrowheads="1"/>
          </p:cNvSpPr>
          <p:nvPr>
            <p:ph idx="4294967295"/>
          </p:nvPr>
        </p:nvSpPr>
        <p:spPr>
          <a:xfrm>
            <a:off x="0" y="2071688"/>
            <a:ext cx="3357563" cy="4633912"/>
          </a:xfrm>
        </p:spPr>
        <p:txBody>
          <a:bodyPr>
            <a:normAutofit/>
          </a:bodyPr>
          <a:lstStyle/>
          <a:p>
            <a:pPr marL="0" indent="0">
              <a:buNone/>
            </a:pPr>
            <a:r>
              <a:rPr lang="en-US" altLang="en-US" sz="2800" dirty="0"/>
              <a:t>Is there a roll-over hazard here?</a:t>
            </a:r>
          </a:p>
          <a:p>
            <a:pPr marL="0" indent="0">
              <a:buNone/>
            </a:pPr>
            <a:endParaRPr lang="en-US" altLang="en-US" sz="2800" dirty="0"/>
          </a:p>
          <a:p>
            <a:pPr eaLnBrk="1" hangingPunct="1"/>
            <a:r>
              <a:rPr lang="en-US" altLang="en-US" sz="2800" dirty="0"/>
              <a:t>Always wear the seat belt</a:t>
            </a:r>
          </a:p>
          <a:p>
            <a:pPr eaLnBrk="1" hangingPunct="1"/>
            <a:r>
              <a:rPr lang="en-US" altLang="en-US" sz="2800" dirty="0"/>
              <a:t>Only ride in the seat provided</a:t>
            </a:r>
          </a:p>
          <a:p>
            <a:pPr eaLnBrk="1" hangingPunct="1"/>
            <a:r>
              <a:rPr lang="en-US" altLang="en-US" sz="2800" dirty="0"/>
              <a:t>No riding in buckets, on fenders or on steps</a:t>
            </a:r>
          </a:p>
        </p:txBody>
      </p:sp>
      <p:pic>
        <p:nvPicPr>
          <p:cNvPr id="5" name="Picture 4" title="Photo - worker operating an equipment without  a seat bel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3733" y="3918860"/>
            <a:ext cx="5220269" cy="2939143"/>
          </a:xfrm>
          <a:prstGeom prst="rect">
            <a:avLst/>
          </a:prstGeom>
        </p:spPr>
      </p:pic>
    </p:spTree>
    <p:extLst>
      <p:ext uri="{BB962C8B-B14F-4D97-AF65-F5344CB8AC3E}">
        <p14:creationId xmlns:p14="http://schemas.microsoft.com/office/powerpoint/2010/main" val="594007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95" y="1928448"/>
            <a:ext cx="8897815" cy="2215991"/>
          </a:xfrm>
          <a:prstGeom prst="rect">
            <a:avLst/>
          </a:prstGeom>
          <a:noFill/>
        </p:spPr>
        <p:txBody>
          <a:bodyPr wrap="square" rtlCol="0">
            <a:spAutoFit/>
          </a:bodyPr>
          <a:lstStyle/>
          <a:p>
            <a:endParaRPr lang="en-US" sz="2600" dirty="0">
              <a:solidFill>
                <a:prstClr val="black"/>
              </a:solidFill>
              <a:latin typeface="Calibri" panose="020F0502020204030204"/>
            </a:endParaRPr>
          </a:p>
          <a:p>
            <a:r>
              <a:rPr lang="en-US" sz="2800" b="1" dirty="0">
                <a:solidFill>
                  <a:prstClr val="black"/>
                </a:solidFill>
                <a:latin typeface="Calibri" panose="020F0502020204030204"/>
              </a:rPr>
              <a:t>6/27/2014 					</a:t>
            </a:r>
            <a:r>
              <a:rPr lang="en-US" sz="2800" dirty="0">
                <a:solidFill>
                  <a:prstClr val="black"/>
                </a:solidFill>
                <a:latin typeface="Calibri" panose="020F0502020204030204"/>
              </a:rPr>
              <a:t>Age: 67 Fatal? Yes</a:t>
            </a:r>
          </a:p>
          <a:p>
            <a:endParaRPr lang="en-US" sz="2800" dirty="0">
              <a:solidFill>
                <a:prstClr val="black"/>
              </a:solidFill>
              <a:latin typeface="Calibri" panose="020F0502020204030204"/>
            </a:endParaRPr>
          </a:p>
          <a:p>
            <a:r>
              <a:rPr lang="en-US" sz="2800" dirty="0">
                <a:solidFill>
                  <a:prstClr val="black"/>
                </a:solidFill>
                <a:latin typeface="Calibri" panose="020F0502020204030204"/>
              </a:rPr>
              <a:t>CRUSHED BY: An employee was rolled over by a tractor truck while in the process of hooking up a low-boy trailer.</a:t>
            </a:r>
            <a:endParaRPr lang="en-US" dirty="0">
              <a:solidFill>
                <a:prstClr val="black"/>
              </a:solidFill>
              <a:latin typeface="Calibri" panose="020F0502020204030204"/>
            </a:endParaRPr>
          </a:p>
        </p:txBody>
      </p:sp>
      <p:sp>
        <p:nvSpPr>
          <p:cNvPr id="4" name="Title 3"/>
          <p:cNvSpPr>
            <a:spLocks noGrp="1"/>
          </p:cNvSpPr>
          <p:nvPr>
            <p:ph type="title"/>
          </p:nvPr>
        </p:nvSpPr>
        <p:spPr>
          <a:xfrm>
            <a:off x="1" y="2"/>
            <a:ext cx="7886700" cy="1325563"/>
          </a:xfrm>
        </p:spPr>
        <p:txBody>
          <a:bodyPr>
            <a:normAutofit/>
          </a:bodyPr>
          <a:lstStyle/>
          <a:p>
            <a:pPr defTabSz="914377">
              <a:lnSpc>
                <a:spcPct val="100000"/>
              </a:lnSpc>
              <a:spcBef>
                <a:spcPts val="0"/>
              </a:spcBef>
            </a:pPr>
            <a:r>
              <a:rPr lang="en-US" dirty="0" smtClean="0"/>
              <a:t>   </a:t>
            </a:r>
            <a:r>
              <a:rPr lang="en-US" sz="3600" dirty="0">
                <a:solidFill>
                  <a:prstClr val="white"/>
                </a:solidFill>
                <a:latin typeface="Calibri" panose="020F0502020204030204"/>
                <a:ea typeface="+mn-ea"/>
                <a:cs typeface="+mn-cs"/>
              </a:rPr>
              <a:t>Caught-In or Between Hazards</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243325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3" y="2233248"/>
            <a:ext cx="3657600" cy="3970318"/>
          </a:xfrm>
          <a:prstGeom prst="rect">
            <a:avLst/>
          </a:prstGeom>
          <a:noFill/>
        </p:spPr>
        <p:txBody>
          <a:bodyPr wrap="square" rtlCol="0">
            <a:spAutoFit/>
          </a:bodyPr>
          <a:lstStyle/>
          <a:p>
            <a:r>
              <a:rPr lang="en-US" sz="2800" dirty="0">
                <a:solidFill>
                  <a:prstClr val="black"/>
                </a:solidFill>
                <a:latin typeface="Calibri" panose="020F0502020204030204"/>
              </a:rPr>
              <a:t>What are the core issues involved?</a:t>
            </a:r>
          </a:p>
          <a:p>
            <a:endParaRPr lang="en-US" sz="2800" dirty="0">
              <a:solidFill>
                <a:prstClr val="black"/>
              </a:solidFill>
              <a:latin typeface="Calibri" panose="020F0502020204030204"/>
            </a:endParaRPr>
          </a:p>
          <a:p>
            <a:pPr marL="457189" indent="-457189">
              <a:buFont typeface="Arial" panose="020B0604020202020204" pitchFamily="34" charset="0"/>
              <a:buChar char="•"/>
            </a:pPr>
            <a:r>
              <a:rPr lang="en-US" sz="2800" dirty="0">
                <a:solidFill>
                  <a:prstClr val="black"/>
                </a:solidFill>
                <a:latin typeface="Calibri" panose="020F0502020204030204"/>
              </a:rPr>
              <a:t>Method</a:t>
            </a:r>
          </a:p>
          <a:p>
            <a:pPr marL="457189" indent="-457189">
              <a:buFont typeface="Arial" panose="020B0604020202020204" pitchFamily="34" charset="0"/>
              <a:buChar char="•"/>
            </a:pPr>
            <a:r>
              <a:rPr lang="en-US" sz="2800" dirty="0">
                <a:solidFill>
                  <a:prstClr val="black"/>
                </a:solidFill>
                <a:latin typeface="Calibri" panose="020F0502020204030204"/>
              </a:rPr>
              <a:t>Management</a:t>
            </a:r>
          </a:p>
          <a:p>
            <a:pPr marL="457189" indent="-457189">
              <a:buFont typeface="Arial" panose="020B0604020202020204" pitchFamily="34" charset="0"/>
              <a:buChar char="•"/>
            </a:pPr>
            <a:r>
              <a:rPr lang="en-US" sz="2800" dirty="0">
                <a:solidFill>
                  <a:prstClr val="black"/>
                </a:solidFill>
                <a:latin typeface="Calibri" panose="020F0502020204030204"/>
              </a:rPr>
              <a:t>Material</a:t>
            </a:r>
          </a:p>
          <a:p>
            <a:pPr marL="457189" indent="-457189">
              <a:buFont typeface="Arial" panose="020B0604020202020204" pitchFamily="34" charset="0"/>
              <a:buChar char="•"/>
            </a:pPr>
            <a:r>
              <a:rPr lang="en-US" sz="2800" dirty="0">
                <a:solidFill>
                  <a:prstClr val="black"/>
                </a:solidFill>
                <a:latin typeface="Calibri" panose="020F0502020204030204"/>
              </a:rPr>
              <a:t>People</a:t>
            </a:r>
          </a:p>
          <a:p>
            <a:pPr marL="457189" indent="-457189">
              <a:buFont typeface="Arial" panose="020B0604020202020204" pitchFamily="34" charset="0"/>
              <a:buChar char="•"/>
            </a:pPr>
            <a:r>
              <a:rPr lang="en-US" sz="2800" dirty="0">
                <a:solidFill>
                  <a:prstClr val="black"/>
                </a:solidFill>
                <a:latin typeface="Calibri" panose="020F0502020204030204"/>
              </a:rPr>
              <a:t>Measurement</a:t>
            </a:r>
          </a:p>
          <a:p>
            <a:pPr marL="457189" indent="-457189">
              <a:buFont typeface="Arial" panose="020B0604020202020204" pitchFamily="34" charset="0"/>
              <a:buChar char="•"/>
            </a:pPr>
            <a:r>
              <a:rPr lang="en-US" sz="2800" dirty="0">
                <a:solidFill>
                  <a:prstClr val="black"/>
                </a:solidFill>
                <a:latin typeface="Calibri" panose="020F0502020204030204"/>
              </a:rPr>
              <a:t>Machine</a:t>
            </a:r>
          </a:p>
        </p:txBody>
      </p:sp>
      <p:pic>
        <p:nvPicPr>
          <p:cNvPr id="4" name="Picture 3" title="Drawing - Fault tree analysis unwinds the knot until you can clearly understand what the root cause is."/>
          <p:cNvPicPr>
            <a:picLocks noChangeAspect="1"/>
          </p:cNvPicPr>
          <p:nvPr/>
        </p:nvPicPr>
        <p:blipFill>
          <a:blip r:embed="rId3"/>
          <a:stretch>
            <a:fillRect/>
          </a:stretch>
        </p:blipFill>
        <p:spPr>
          <a:xfrm>
            <a:off x="3143252" y="2481263"/>
            <a:ext cx="5611511" cy="3722303"/>
          </a:xfrm>
          <a:prstGeom prst="rect">
            <a:avLst/>
          </a:prstGeom>
        </p:spPr>
      </p:pic>
      <p:sp>
        <p:nvSpPr>
          <p:cNvPr id="6" name="Title 5"/>
          <p:cNvSpPr>
            <a:spLocks noGrp="1"/>
          </p:cNvSpPr>
          <p:nvPr>
            <p:ph type="title"/>
          </p:nvPr>
        </p:nvSpPr>
        <p:spPr>
          <a:xfrm>
            <a:off x="84953" y="2"/>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 Organizing the Information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342097792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this trailer set up has several potential problems: do you need some traffic controls? Is the trailer secure..if still connected to a vehicle, is the parking brake set? How does this unloading procedure change if you're on a hill, or a construction site or eneven ground? Is seatbelt us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14501"/>
            <a:ext cx="9144000" cy="5143500"/>
          </a:xfrm>
          <a:prstGeom prst="rect">
            <a:avLst/>
          </a:prstGeom>
        </p:spPr>
      </p:pic>
      <p:sp>
        <p:nvSpPr>
          <p:cNvPr id="4" name="Title 3"/>
          <p:cNvSpPr>
            <a:spLocks noGrp="1"/>
          </p:cNvSpPr>
          <p:nvPr>
            <p:ph type="title"/>
          </p:nvPr>
        </p:nvSpPr>
        <p:spPr>
          <a:xfrm>
            <a:off x="1" y="76805"/>
            <a:ext cx="7886700" cy="1325563"/>
          </a:xfrm>
        </p:spPr>
        <p:txBody>
          <a:bodyPr/>
          <a:lstStyle/>
          <a:p>
            <a:pPr defTabSz="914377">
              <a:lnSpc>
                <a:spcPct val="100000"/>
              </a:lnSpc>
              <a:spcBef>
                <a:spcPts val="0"/>
              </a:spcBef>
            </a:pPr>
            <a:r>
              <a:rPr lang="en-US" dirty="0" smtClean="0"/>
              <a:t>  </a:t>
            </a:r>
            <a:r>
              <a:rPr lang="en-US" sz="3600" dirty="0">
                <a:solidFill>
                  <a:prstClr val="white"/>
                </a:solidFill>
                <a:latin typeface="Calibri" panose="020F0502020204030204"/>
                <a:ea typeface="+mn-ea"/>
                <a:cs typeface="+mn-cs"/>
              </a:rPr>
              <a:t>Caught-In or Between Hazards</a:t>
            </a:r>
            <a:br>
              <a:rPr lang="en-US" sz="3600" dirty="0">
                <a:solidFill>
                  <a:prstClr val="white"/>
                </a:solidFill>
                <a:latin typeface="Calibri" panose="020F0502020204030204"/>
                <a:ea typeface="+mn-ea"/>
                <a:cs typeface="+mn-cs"/>
              </a:rPr>
            </a:br>
            <a:r>
              <a:rPr lang="en-US" sz="3600" dirty="0">
                <a:solidFill>
                  <a:prstClr val="white"/>
                </a:solidFill>
                <a:latin typeface="Calibri" panose="020F0502020204030204"/>
                <a:ea typeface="+mn-ea"/>
                <a:cs typeface="+mn-cs"/>
              </a:rPr>
              <a:t>  </a:t>
            </a:r>
            <a:endParaRPr lang="en-US" dirty="0"/>
          </a:p>
        </p:txBody>
      </p:sp>
    </p:spTree>
    <p:extLst>
      <p:ext uri="{BB962C8B-B14F-4D97-AF65-F5344CB8AC3E}">
        <p14:creationId xmlns:p14="http://schemas.microsoft.com/office/powerpoint/2010/main" val="75138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a:xfrm>
            <a:off x="3" y="1"/>
            <a:ext cx="6820593" cy="617220"/>
          </a:xfrm>
        </p:spPr>
        <p:txBody>
          <a:bodyPr rtlCol="0">
            <a:noAutofit/>
          </a:bodyPr>
          <a:lstStyle/>
          <a:p>
            <a:pPr>
              <a:defRPr/>
            </a:pPr>
            <a:r>
              <a:rPr lang="en-US" sz="3600" dirty="0">
                <a:solidFill>
                  <a:schemeClr val="bg1"/>
                </a:solidFill>
                <a:latin typeface="+mn-lt"/>
              </a:rPr>
              <a:t>Caught-In or Between Hazard</a:t>
            </a:r>
            <a:endParaRPr lang="en-US" sz="3600" dirty="0">
              <a:solidFill>
                <a:schemeClr val="bg1"/>
              </a:solidFill>
              <a:effectLst>
                <a:outerShdw blurRad="38100" dist="38100" dir="2700000" algn="tl">
                  <a:srgbClr val="C0C0C0"/>
                </a:outerShdw>
              </a:effectLst>
              <a:latin typeface="+mn-lt"/>
            </a:endParaRPr>
          </a:p>
        </p:txBody>
      </p:sp>
      <p:sp>
        <p:nvSpPr>
          <p:cNvPr id="3" name="TextBox 2"/>
          <p:cNvSpPr txBox="1"/>
          <p:nvPr/>
        </p:nvSpPr>
        <p:spPr>
          <a:xfrm>
            <a:off x="123095" y="1735016"/>
            <a:ext cx="8897815" cy="4524315"/>
          </a:xfrm>
          <a:prstGeom prst="rect">
            <a:avLst/>
          </a:prstGeom>
          <a:noFill/>
        </p:spPr>
        <p:txBody>
          <a:bodyPr wrap="square" rtlCol="0">
            <a:spAutoFit/>
          </a:bodyPr>
          <a:lstStyle/>
          <a:p>
            <a:endParaRPr lang="en-US" sz="2400" dirty="0">
              <a:solidFill>
                <a:prstClr val="black"/>
              </a:solidFill>
              <a:latin typeface="Calibri" panose="020F0502020204030204"/>
            </a:endParaRPr>
          </a:p>
          <a:p>
            <a:r>
              <a:rPr lang="en-US" sz="2400" b="1" dirty="0">
                <a:solidFill>
                  <a:prstClr val="black"/>
                </a:solidFill>
                <a:latin typeface="Calibri" panose="020F0502020204030204"/>
              </a:rPr>
              <a:t>10/8/2014 					</a:t>
            </a:r>
            <a:r>
              <a:rPr lang="en-US" sz="2400" dirty="0">
                <a:solidFill>
                  <a:prstClr val="black"/>
                </a:solidFill>
                <a:latin typeface="Calibri" panose="020F0502020204030204"/>
              </a:rPr>
              <a:t>Age: 53 Fatal? No</a:t>
            </a:r>
          </a:p>
          <a:p>
            <a:r>
              <a:rPr lang="en-US" sz="2400" dirty="0">
                <a:solidFill>
                  <a:prstClr val="black"/>
                </a:solidFill>
                <a:latin typeface="Calibri" panose="020F0502020204030204"/>
              </a:rPr>
              <a:t>Caught in or between: </a:t>
            </a:r>
          </a:p>
          <a:p>
            <a:endParaRPr lang="en-US" sz="2400" dirty="0">
              <a:solidFill>
                <a:prstClr val="black"/>
              </a:solidFill>
              <a:latin typeface="Calibri" panose="020F0502020204030204"/>
            </a:endParaRPr>
          </a:p>
          <a:p>
            <a:r>
              <a:rPr lang="en-US" sz="2400" dirty="0">
                <a:solidFill>
                  <a:prstClr val="black"/>
                </a:solidFill>
                <a:latin typeface="Calibri" panose="020F0502020204030204"/>
              </a:rPr>
              <a:t>Employee was driving a Ford 350 pickup with flatbed trailer attachment to pick up a piece of rented equipment. The employee backed up the truck and got out to check behind the unit for clearance and the truck began to roll backward. The employee attempted to reach in at the brake pedal and the open drivers' door struck the employee knocking him to the ground. The left front tire rolled up on the employees' right leg. A witness moved the vehicle off the injured employee and 911 was called to respond.</a:t>
            </a:r>
          </a:p>
        </p:txBody>
      </p:sp>
    </p:spTree>
    <p:extLst>
      <p:ext uri="{BB962C8B-B14F-4D97-AF65-F5344CB8AC3E}">
        <p14:creationId xmlns:p14="http://schemas.microsoft.com/office/powerpoint/2010/main" val="4017129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1" title="Photo - if the operator cannot stabilize the equipment for whatever reason, and the helper cables or chains the equipment to something else (see photo with cable off to the right out of picture). Is what he is connecting it to able to actually accomplish the need to act as an anchor?  What is the weight rating of the cable/chain used and what is the load being put on the safety line? Is there a real possibility that it could part and then strike the operator or anyone in the swing radius creating a “struck by” fatality (no hardhat on observe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97277" y="2697165"/>
            <a:ext cx="5546725"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1603" y="2697164"/>
            <a:ext cx="3236495" cy="1569660"/>
          </a:xfrm>
          <a:prstGeom prst="rect">
            <a:avLst/>
          </a:prstGeom>
          <a:noFill/>
        </p:spPr>
        <p:txBody>
          <a:bodyPr wrap="square" rtlCol="0">
            <a:spAutoFit/>
          </a:bodyPr>
          <a:lstStyle/>
          <a:p>
            <a:pPr marL="285744" indent="-285744">
              <a:buFont typeface="Arial" panose="020B0604020202020204" pitchFamily="34" charset="0"/>
              <a:buChar char="•"/>
            </a:pPr>
            <a:r>
              <a:rPr lang="en-US" sz="2600" dirty="0">
                <a:solidFill>
                  <a:prstClr val="black"/>
                </a:solidFill>
                <a:latin typeface="Calibri" panose="020F0502020204030204"/>
              </a:rPr>
              <a:t>What could possibly go wrong?</a:t>
            </a:r>
          </a:p>
          <a:p>
            <a:pPr marL="285744" indent="-285744">
              <a:buFont typeface="Arial" panose="020B0604020202020204" pitchFamily="34" charset="0"/>
              <a:buChar char="•"/>
            </a:pPr>
            <a:endParaRPr lang="en-US" sz="2600" dirty="0">
              <a:solidFill>
                <a:prstClr val="black"/>
              </a:solidFill>
              <a:latin typeface="Calibri" panose="020F0502020204030204"/>
            </a:endParaRPr>
          </a:p>
          <a:p>
            <a:endParaRPr lang="en-US" dirty="0">
              <a:solidFill>
                <a:prstClr val="black"/>
              </a:solidFill>
              <a:latin typeface="Calibri" panose="020F0502020204030204"/>
            </a:endParaRPr>
          </a:p>
        </p:txBody>
      </p:sp>
      <p:sp>
        <p:nvSpPr>
          <p:cNvPr id="2" name="Title 1"/>
          <p:cNvSpPr>
            <a:spLocks noGrp="1"/>
          </p:cNvSpPr>
          <p:nvPr>
            <p:ph type="title"/>
          </p:nvPr>
        </p:nvSpPr>
        <p:spPr>
          <a:xfrm>
            <a:off x="1" y="60329"/>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Caught-In or Between Hazards</a:t>
            </a:r>
            <a:br>
              <a:rPr lang="en-US" sz="3600" dirty="0">
                <a:solidFill>
                  <a:prstClr val="white"/>
                </a:solidFill>
                <a:latin typeface="Calibri" panose="020F0502020204030204"/>
                <a:ea typeface="+mn-ea"/>
                <a:cs typeface="+mn-cs"/>
              </a:rPr>
            </a:br>
            <a:r>
              <a:rPr lang="en-US" sz="3600" dirty="0">
                <a:solidFill>
                  <a:prstClr val="white"/>
                </a:solidFill>
                <a:latin typeface="Calibri" panose="020F0502020204030204"/>
                <a:ea typeface="+mn-ea"/>
                <a:cs typeface="+mn-cs"/>
              </a:rPr>
              <a:t>  </a:t>
            </a:r>
            <a:endParaRPr lang="en-US" dirty="0"/>
          </a:p>
        </p:txBody>
      </p:sp>
    </p:spTree>
    <p:extLst>
      <p:ext uri="{BB962C8B-B14F-4D97-AF65-F5344CB8AC3E}">
        <p14:creationId xmlns:p14="http://schemas.microsoft.com/office/powerpoint/2010/main" val="4092324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1" title="Photo - Same as on the previous slid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42087" y="2338755"/>
            <a:ext cx="5016521" cy="376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0633" y="2046532"/>
            <a:ext cx="3901452" cy="4985980"/>
          </a:xfrm>
          <a:prstGeom prst="rect">
            <a:avLst/>
          </a:prstGeom>
          <a:noFill/>
        </p:spPr>
        <p:txBody>
          <a:bodyPr wrap="square" rtlCol="0">
            <a:spAutoFit/>
          </a:bodyPr>
          <a:lstStyle/>
          <a:p>
            <a:r>
              <a:rPr lang="en-US" sz="2400" dirty="0">
                <a:solidFill>
                  <a:prstClr val="black"/>
                </a:solidFill>
                <a:latin typeface="Calibri" panose="020F0502020204030204"/>
              </a:rPr>
              <a:t>What do you want to do when this happens?</a:t>
            </a:r>
          </a:p>
          <a:p>
            <a:endParaRPr lang="en-US" sz="2400" dirty="0">
              <a:solidFill>
                <a:prstClr val="black"/>
              </a:solidFill>
              <a:latin typeface="Calibri" panose="020F0502020204030204"/>
            </a:endParaRPr>
          </a:p>
          <a:p>
            <a:pPr marL="285744" indent="-285744">
              <a:buFont typeface="Arial" panose="020B0604020202020204" pitchFamily="34" charset="0"/>
              <a:buChar char="•"/>
            </a:pPr>
            <a:r>
              <a:rPr lang="en-US" sz="2400" dirty="0">
                <a:solidFill>
                  <a:prstClr val="black"/>
                </a:solidFill>
                <a:latin typeface="Calibri" panose="020F0502020204030204"/>
              </a:rPr>
              <a:t>Stabilize the equipment with the boom and bucket?</a:t>
            </a:r>
          </a:p>
          <a:p>
            <a:pPr marL="285744" indent="-285744">
              <a:buFont typeface="Arial" panose="020B0604020202020204" pitchFamily="34" charset="0"/>
              <a:buChar char="•"/>
            </a:pPr>
            <a:endParaRPr lang="en-US" sz="2400" dirty="0">
              <a:solidFill>
                <a:prstClr val="black"/>
              </a:solidFill>
              <a:latin typeface="Calibri" panose="020F0502020204030204"/>
            </a:endParaRPr>
          </a:p>
          <a:p>
            <a:pPr marL="285744" indent="-285744">
              <a:buFont typeface="Arial" panose="020B0604020202020204" pitchFamily="34" charset="0"/>
              <a:buChar char="•"/>
            </a:pPr>
            <a:r>
              <a:rPr lang="en-US" sz="2400" dirty="0">
                <a:solidFill>
                  <a:prstClr val="black"/>
                </a:solidFill>
                <a:latin typeface="Calibri" panose="020F0502020204030204"/>
              </a:rPr>
              <a:t>Does the operator have an injury or death exposure?</a:t>
            </a:r>
          </a:p>
          <a:p>
            <a:pPr marL="285744" indent="-285744">
              <a:buFont typeface="Arial" panose="020B0604020202020204" pitchFamily="34" charset="0"/>
              <a:buChar char="•"/>
            </a:pPr>
            <a:endParaRPr lang="en-US" sz="2400" dirty="0">
              <a:solidFill>
                <a:prstClr val="black"/>
              </a:solidFill>
              <a:latin typeface="Calibri" panose="020F0502020204030204"/>
            </a:endParaRPr>
          </a:p>
          <a:p>
            <a:pPr marL="285744" indent="-285744">
              <a:buFont typeface="Arial" panose="020B0604020202020204" pitchFamily="34" charset="0"/>
              <a:buChar char="•"/>
            </a:pPr>
            <a:r>
              <a:rPr lang="en-US" sz="2400" dirty="0">
                <a:solidFill>
                  <a:prstClr val="black"/>
                </a:solidFill>
                <a:latin typeface="Calibri" panose="020F0502020204030204"/>
              </a:rPr>
              <a:t>What do you need to consider?...Others?</a:t>
            </a:r>
          </a:p>
          <a:p>
            <a:endParaRPr lang="en-US" dirty="0">
              <a:solidFill>
                <a:prstClr val="black"/>
              </a:solidFill>
              <a:latin typeface="Calibri" panose="020F0502020204030204"/>
            </a:endParaRPr>
          </a:p>
          <a:p>
            <a:endParaRPr lang="en-US" dirty="0">
              <a:solidFill>
                <a:prstClr val="black"/>
              </a:solidFill>
              <a:latin typeface="Calibri" panose="020F0502020204030204"/>
            </a:endParaRPr>
          </a:p>
          <a:p>
            <a:endParaRPr lang="en-US" dirty="0">
              <a:solidFill>
                <a:prstClr val="black"/>
              </a:solidFill>
              <a:latin typeface="Calibri" panose="020F0502020204030204"/>
            </a:endParaRPr>
          </a:p>
        </p:txBody>
      </p:sp>
      <p:sp>
        <p:nvSpPr>
          <p:cNvPr id="4" name="Title 3"/>
          <p:cNvSpPr>
            <a:spLocks noGrp="1"/>
          </p:cNvSpPr>
          <p:nvPr>
            <p:ph type="title"/>
          </p:nvPr>
        </p:nvSpPr>
        <p:spPr>
          <a:xfrm>
            <a:off x="68478" y="82544"/>
            <a:ext cx="7886700" cy="733005"/>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Caught-In or Between Hazards  </a:t>
            </a:r>
            <a:endParaRPr lang="en-US" dirty="0"/>
          </a:p>
        </p:txBody>
      </p:sp>
    </p:spTree>
    <p:extLst>
      <p:ext uri="{BB962C8B-B14F-4D97-AF65-F5344CB8AC3E}">
        <p14:creationId xmlns:p14="http://schemas.microsoft.com/office/powerpoint/2010/main" val="811853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1" title="Photo - Delivering tanks - important : Soil conditions, Soil type, ground saturation, recent weather (rain/snow), High water tables can all contribute to this kind of hazard. Add to that two or three men on the edges of the excavation trying to guide the delivery into the hole and line it up with other pipes, center and level i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6030" y="3077032"/>
            <a:ext cx="5747971" cy="3780971"/>
          </a:xfrm>
          <a:prstGeom prst="rect">
            <a:avLst/>
          </a:prstGeom>
          <a:pattFill prst="pct20">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3202" y="2641600"/>
            <a:ext cx="3192831" cy="4093428"/>
          </a:xfrm>
          <a:prstGeom prst="rect">
            <a:avLst/>
          </a:prstGeom>
          <a:noFill/>
        </p:spPr>
        <p:txBody>
          <a:bodyPr wrap="square" rtlCol="0">
            <a:spAutoFit/>
          </a:bodyPr>
          <a:lstStyle/>
          <a:p>
            <a:r>
              <a:rPr lang="en-US" sz="2600" dirty="0">
                <a:solidFill>
                  <a:prstClr val="black"/>
                </a:solidFill>
                <a:latin typeface="Calibri" panose="020F0502020204030204"/>
              </a:rPr>
              <a:t>When delivering tanks what do you need to consider?</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Soft Ground</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Delivery Angle</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Guiding the tank to line up</a:t>
            </a:r>
          </a:p>
        </p:txBody>
      </p:sp>
      <p:sp>
        <p:nvSpPr>
          <p:cNvPr id="4" name="Title 3"/>
          <p:cNvSpPr>
            <a:spLocks noGrp="1"/>
          </p:cNvSpPr>
          <p:nvPr>
            <p:ph type="title"/>
          </p:nvPr>
        </p:nvSpPr>
        <p:spPr>
          <a:xfrm>
            <a:off x="1" y="2"/>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 Caught-In or Between Hazards</a:t>
            </a:r>
            <a:br>
              <a:rPr lang="en-US" sz="3600" dirty="0">
                <a:solidFill>
                  <a:prstClr val="white"/>
                </a:solidFill>
                <a:latin typeface="Calibri" panose="020F0502020204030204"/>
                <a:ea typeface="+mn-ea"/>
                <a:cs typeface="+mn-cs"/>
              </a:rPr>
            </a:br>
            <a:r>
              <a:rPr lang="en-US" sz="3600" dirty="0">
                <a:solidFill>
                  <a:prstClr val="white"/>
                </a:solidFill>
                <a:latin typeface="Calibri" panose="020F0502020204030204"/>
                <a:ea typeface="+mn-ea"/>
                <a:cs typeface="+mn-cs"/>
              </a:rPr>
              <a:t>  </a:t>
            </a:r>
            <a:endParaRPr lang="en-US" dirty="0"/>
          </a:p>
        </p:txBody>
      </p:sp>
    </p:spTree>
    <p:extLst>
      <p:ext uri="{BB962C8B-B14F-4D97-AF65-F5344CB8AC3E}">
        <p14:creationId xmlns:p14="http://schemas.microsoft.com/office/powerpoint/2010/main" val="83346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0" y="16626"/>
            <a:ext cx="6400800" cy="647700"/>
          </a:xfrm>
        </p:spPr>
        <p:txBody>
          <a:bodyPr rtlCol="0">
            <a:normAutofit/>
          </a:bodyPr>
          <a:lstStyle/>
          <a:p>
            <a:pPr>
              <a:defRPr/>
            </a:pPr>
            <a:r>
              <a:rPr lang="en-US" sz="3600" dirty="0">
                <a:solidFill>
                  <a:schemeClr val="bg1"/>
                </a:solidFill>
                <a:latin typeface="+mn-lt"/>
              </a:rPr>
              <a:t>  Caught-In or Between Hazards</a:t>
            </a:r>
          </a:p>
        </p:txBody>
      </p:sp>
      <p:pic>
        <p:nvPicPr>
          <p:cNvPr id="118787" name="Picture 1" title="Photo - Experienced workers need to paying extra attention in this situation with tight spaces. Delivery driver operating remote can see only one of the workers. Line of sight communication is lacking and presents a very real Caught in or Between fatality potential. The mass of the tank and the speed of the remote controls are hard to stop and hard to reverse.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01550" y="2876205"/>
            <a:ext cx="6042451" cy="398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09192" y="3244333"/>
            <a:ext cx="2725618" cy="369332"/>
          </a:xfrm>
          <a:prstGeom prst="rect">
            <a:avLst/>
          </a:prstGeom>
        </p:spPr>
        <p:txBody>
          <a:bodyPr wrap="none">
            <a:spAutoFit/>
          </a:bodyPr>
          <a:lstStyle/>
          <a:p>
            <a:r>
              <a:rPr lang="en-US" dirty="0">
                <a:solidFill>
                  <a:prstClr val="black"/>
                </a:solidFill>
                <a:latin typeface="Calibri" panose="020F0502020204030204"/>
              </a:rPr>
              <a:t>No one is in the line of fire.</a:t>
            </a:r>
          </a:p>
        </p:txBody>
      </p:sp>
      <p:sp>
        <p:nvSpPr>
          <p:cNvPr id="6" name="TextBox 5"/>
          <p:cNvSpPr txBox="1"/>
          <p:nvPr/>
        </p:nvSpPr>
        <p:spPr>
          <a:xfrm>
            <a:off x="209551" y="2003025"/>
            <a:ext cx="3032415" cy="4770537"/>
          </a:xfrm>
          <a:prstGeom prst="rect">
            <a:avLst/>
          </a:prstGeom>
          <a:noFill/>
        </p:spPr>
        <p:txBody>
          <a:bodyPr wrap="square" rtlCol="0">
            <a:spAutoFit/>
          </a:bodyPr>
          <a:lstStyle/>
          <a:p>
            <a:r>
              <a:rPr lang="en-US" sz="2600" dirty="0">
                <a:solidFill>
                  <a:prstClr val="black"/>
                </a:solidFill>
                <a:latin typeface="Calibri" panose="020F0502020204030204"/>
              </a:rPr>
              <a:t>What are the exposures here?</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Tight working area</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Who’s in the “”Line of fire??</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Communication is tough with worker behind tank</a:t>
            </a: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35177717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 title="Photo - Depending on the group make up and size, the Instructor could pose this as an interactive discussion question or break the group into smaller groups and have them do a full analysis of the work task and other workspace considerations and exposures (excavation/engulfment/egress) and report to the group how they would minimize the exposure and do it differently."/>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28237" y="2143125"/>
            <a:ext cx="5215764"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6403" y="2233188"/>
            <a:ext cx="3585029" cy="4893647"/>
          </a:xfrm>
          <a:prstGeom prst="rect">
            <a:avLst/>
          </a:prstGeom>
          <a:noFill/>
        </p:spPr>
        <p:txBody>
          <a:bodyPr wrap="square" rtlCol="0">
            <a:spAutoFit/>
          </a:bodyPr>
          <a:lstStyle/>
          <a:p>
            <a:r>
              <a:rPr lang="en-US" sz="2600" dirty="0">
                <a:solidFill>
                  <a:prstClr val="black"/>
                </a:solidFill>
                <a:latin typeface="Calibri" panose="020F0502020204030204"/>
              </a:rPr>
              <a:t>In some tank installations, it is necessary to get the mastic down to seal and in place.</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This is a high risk activity the way it is being done.</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How could it be done differently?</a:t>
            </a:r>
          </a:p>
          <a:p>
            <a:r>
              <a:rPr lang="en-US" sz="2600" dirty="0">
                <a:solidFill>
                  <a:prstClr val="black"/>
                </a:solidFill>
                <a:latin typeface="Calibri" panose="020F0502020204030204"/>
              </a:rPr>
              <a:t> </a:t>
            </a:r>
          </a:p>
        </p:txBody>
      </p:sp>
      <p:sp>
        <p:nvSpPr>
          <p:cNvPr id="5" name="Title 4"/>
          <p:cNvSpPr>
            <a:spLocks noGrp="1"/>
          </p:cNvSpPr>
          <p:nvPr>
            <p:ph type="title"/>
          </p:nvPr>
        </p:nvSpPr>
        <p:spPr>
          <a:xfrm>
            <a:off x="1" y="2"/>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Caught-In or Between Hazards </a:t>
            </a:r>
            <a:br>
              <a:rPr lang="en-US" sz="3600" dirty="0">
                <a:solidFill>
                  <a:prstClr val="white"/>
                </a:solidFill>
                <a:latin typeface="Calibri" panose="020F0502020204030204"/>
                <a:ea typeface="+mn-ea"/>
                <a:cs typeface="+mn-cs"/>
              </a:rPr>
            </a:br>
            <a:r>
              <a:rPr lang="en-US" sz="3600" dirty="0">
                <a:solidFill>
                  <a:prstClr val="white"/>
                </a:solidFill>
                <a:latin typeface="Calibri" panose="020F0502020204030204"/>
                <a:ea typeface="+mn-ea"/>
                <a:cs typeface="+mn-cs"/>
              </a:rPr>
              <a:t> </a:t>
            </a:r>
            <a:endParaRPr lang="en-US" dirty="0"/>
          </a:p>
        </p:txBody>
      </p:sp>
    </p:spTree>
    <p:extLst>
      <p:ext uri="{BB962C8B-B14F-4D97-AF65-F5344CB8AC3E}">
        <p14:creationId xmlns:p14="http://schemas.microsoft.com/office/powerpoint/2010/main" val="204836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3" y="2423160"/>
            <a:ext cx="3057839" cy="4093428"/>
          </a:xfrm>
          <a:prstGeom prst="rect">
            <a:avLst/>
          </a:prstGeom>
          <a:noFill/>
        </p:spPr>
        <p:txBody>
          <a:bodyPr wrap="square" rtlCol="0">
            <a:spAutoFit/>
          </a:bodyPr>
          <a:lstStyle/>
          <a:p>
            <a:r>
              <a:rPr lang="en-US" sz="2600" dirty="0">
                <a:solidFill>
                  <a:prstClr val="black"/>
                </a:solidFill>
                <a:latin typeface="Calibri" panose="020F0502020204030204"/>
              </a:rPr>
              <a:t>This is what you look like to a driver in low light. </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What missing?</a:t>
            </a:r>
          </a:p>
          <a:p>
            <a:endParaRPr lang="en-US" sz="2600" dirty="0">
              <a:solidFill>
                <a:prstClr val="black"/>
              </a:solidFill>
              <a:latin typeface="Calibri" panose="020F0502020204030204"/>
            </a:endParaRPr>
          </a:p>
          <a:p>
            <a:pPr marL="457189" indent="-457189">
              <a:buFont typeface="Arial" panose="020B0604020202020204" pitchFamily="34" charset="0"/>
              <a:buChar char="•"/>
            </a:pPr>
            <a:r>
              <a:rPr lang="en-US" sz="2600" dirty="0">
                <a:solidFill>
                  <a:prstClr val="black"/>
                </a:solidFill>
                <a:latin typeface="Calibri" panose="020F0502020204030204"/>
              </a:rPr>
              <a:t>Traffic signage</a:t>
            </a:r>
          </a:p>
          <a:p>
            <a:pPr marL="457189" indent="-457189">
              <a:buFont typeface="Arial" panose="020B0604020202020204" pitchFamily="34" charset="0"/>
              <a:buChar char="•"/>
            </a:pPr>
            <a:r>
              <a:rPr lang="en-US" sz="2600" dirty="0">
                <a:solidFill>
                  <a:prstClr val="black"/>
                </a:solidFill>
                <a:latin typeface="Calibri" panose="020F0502020204030204"/>
              </a:rPr>
              <a:t>Speed change</a:t>
            </a:r>
          </a:p>
          <a:p>
            <a:pPr marL="457189" indent="-457189">
              <a:buFont typeface="Arial" panose="020B0604020202020204" pitchFamily="34" charset="0"/>
              <a:buChar char="•"/>
            </a:pPr>
            <a:r>
              <a:rPr lang="en-US" sz="2600" dirty="0">
                <a:solidFill>
                  <a:prstClr val="black"/>
                </a:solidFill>
                <a:latin typeface="Calibri" panose="020F0502020204030204"/>
              </a:rPr>
              <a:t>Lane change</a:t>
            </a:r>
          </a:p>
          <a:p>
            <a:endParaRPr lang="en-US" sz="2600" dirty="0">
              <a:solidFill>
                <a:prstClr val="black"/>
              </a:solidFill>
              <a:latin typeface="Calibri" panose="020F0502020204030204"/>
            </a:endParaRPr>
          </a:p>
        </p:txBody>
      </p:sp>
      <p:pic>
        <p:nvPicPr>
          <p:cNvPr id="3" name="Picture 2" title="Photo - This is what you look like to a driver in low light.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0240" y="2651761"/>
            <a:ext cx="5953760" cy="3864828"/>
          </a:xfrm>
          <a:prstGeom prst="rect">
            <a:avLst/>
          </a:prstGeom>
        </p:spPr>
      </p:pic>
      <p:sp>
        <p:nvSpPr>
          <p:cNvPr id="6" name="Rectangle 6"/>
          <p:cNvSpPr>
            <a:spLocks noGrp="1" noChangeArrowheads="1"/>
          </p:cNvSpPr>
          <p:nvPr>
            <p:ph type="title"/>
          </p:nvPr>
        </p:nvSpPr>
        <p:spPr>
          <a:xfrm>
            <a:off x="3" y="16626"/>
            <a:ext cx="7455877" cy="647700"/>
          </a:xfrm>
        </p:spPr>
        <p:txBody>
          <a:bodyPr rtlCol="0">
            <a:normAutofit/>
          </a:bodyPr>
          <a:lstStyle/>
          <a:p>
            <a:pPr>
              <a:defRPr/>
            </a:pPr>
            <a:r>
              <a:rPr lang="en-US" sz="3600" dirty="0">
                <a:solidFill>
                  <a:schemeClr val="bg1"/>
                </a:solidFill>
                <a:latin typeface="+mn-lt"/>
              </a:rPr>
              <a:t>Struck-By Hazards – Traffic Controls </a:t>
            </a:r>
          </a:p>
        </p:txBody>
      </p:sp>
    </p:spTree>
    <p:extLst>
      <p:ext uri="{BB962C8B-B14F-4D97-AF65-F5344CB8AC3E}">
        <p14:creationId xmlns:p14="http://schemas.microsoft.com/office/powerpoint/2010/main" val="42458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 y="2"/>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  Caught-In or Between Hazards  </a:t>
            </a:r>
            <a:br>
              <a:rPr lang="en-US" sz="3600" dirty="0">
                <a:solidFill>
                  <a:prstClr val="white"/>
                </a:solidFill>
                <a:latin typeface="Calibri" panose="020F0502020204030204"/>
                <a:ea typeface="+mn-ea"/>
                <a:cs typeface="+mn-cs"/>
              </a:rPr>
            </a:br>
            <a:endParaRPr lang="en-US" dirty="0"/>
          </a:p>
        </p:txBody>
      </p:sp>
      <p:sp>
        <p:nvSpPr>
          <p:cNvPr id="145411" name="Rectangle 6"/>
          <p:cNvSpPr>
            <a:spLocks noGrp="1" noChangeArrowheads="1"/>
          </p:cNvSpPr>
          <p:nvPr>
            <p:ph idx="4294967295"/>
          </p:nvPr>
        </p:nvSpPr>
        <p:spPr>
          <a:xfrm>
            <a:off x="0" y="2392363"/>
            <a:ext cx="2884488" cy="4351337"/>
          </a:xfrm>
        </p:spPr>
        <p:txBody>
          <a:bodyPr>
            <a:normAutofit/>
          </a:bodyPr>
          <a:lstStyle/>
          <a:p>
            <a:pPr eaLnBrk="1" hangingPunct="1"/>
            <a:r>
              <a:rPr lang="en-US" altLang="en-US" sz="2800" dirty="0"/>
              <a:t>Slings must be inspected before each use</a:t>
            </a:r>
          </a:p>
          <a:p>
            <a:pPr eaLnBrk="1" hangingPunct="1"/>
            <a:r>
              <a:rPr lang="en-US" altLang="en-US" sz="2800" dirty="0"/>
              <a:t>Slings should have tags that indicate capacities</a:t>
            </a:r>
          </a:p>
        </p:txBody>
      </p:sp>
      <p:pic>
        <p:nvPicPr>
          <p:cNvPr id="145412" name="Picture 4" descr="sling tag"/>
          <p:cNvPicPr>
            <a:picLocks noGrp="1" noChangeArrowheads="1"/>
          </p:cNvPicPr>
          <p:nvPr>
            <p:ph type="clipArt" sz="half" idx="4294967295"/>
          </p:nvPr>
        </p:nvPicPr>
        <p:blipFill rotWithShape="1">
          <a:blip r:embed="rId3" cstate="email">
            <a:extLst>
              <a:ext uri="{28A0092B-C50C-407E-A947-70E740481C1C}">
                <a14:useLocalDpi xmlns:a14="http://schemas.microsoft.com/office/drawing/2010/main"/>
              </a:ext>
            </a:extLst>
          </a:blip>
          <a:srcRect/>
          <a:stretch/>
        </p:blipFill>
        <p:spPr>
          <a:xfrm>
            <a:off x="4162425" y="1325565"/>
            <a:ext cx="4981575" cy="5446710"/>
          </a:xfrm>
          <a:noFill/>
        </p:spPr>
      </p:pic>
    </p:spTree>
    <p:extLst>
      <p:ext uri="{BB962C8B-B14F-4D97-AF65-F5344CB8AC3E}">
        <p14:creationId xmlns:p14="http://schemas.microsoft.com/office/powerpoint/2010/main" val="46552044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1" title="Photo - Engulfment issues, is this normal practice for the employer? Would the workers still do it this way if it was raining, or ground saturated? Workers should never be in this situa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865093"/>
            <a:ext cx="9144000" cy="603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7"/>
          <p:cNvSpPr>
            <a:spLocks noGrp="1" noChangeArrowheads="1"/>
          </p:cNvSpPr>
          <p:nvPr>
            <p:ph type="title"/>
          </p:nvPr>
        </p:nvSpPr>
        <p:spPr>
          <a:xfrm>
            <a:off x="4" y="1"/>
            <a:ext cx="6417275" cy="776515"/>
          </a:xfrm>
        </p:spPr>
        <p:txBody>
          <a:bodyPr rtlCol="0">
            <a:normAutofit/>
          </a:bodyPr>
          <a:lstStyle/>
          <a:p>
            <a:pPr>
              <a:defRPr/>
            </a:pPr>
            <a:r>
              <a:rPr lang="en-US" sz="3600" dirty="0">
                <a:solidFill>
                  <a:schemeClr val="bg1"/>
                </a:solidFill>
                <a:latin typeface="+mn-lt"/>
              </a:rPr>
              <a:t>  Caught-In or Between Hazards </a:t>
            </a:r>
          </a:p>
        </p:txBody>
      </p:sp>
    </p:spTree>
    <p:extLst>
      <p:ext uri="{BB962C8B-B14F-4D97-AF65-F5344CB8AC3E}">
        <p14:creationId xmlns:p14="http://schemas.microsoft.com/office/powerpoint/2010/main" val="2147458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3" y="1"/>
            <a:ext cx="7043351" cy="776515"/>
          </a:xfrm>
        </p:spPr>
        <p:txBody>
          <a:bodyPr rtlCol="0">
            <a:normAutofit/>
          </a:bodyPr>
          <a:lstStyle/>
          <a:p>
            <a:pPr>
              <a:defRPr/>
            </a:pPr>
            <a:r>
              <a:rPr lang="en-US" sz="3600" dirty="0">
                <a:solidFill>
                  <a:schemeClr val="bg1"/>
                </a:solidFill>
                <a:latin typeface="+mn-lt"/>
              </a:rPr>
              <a:t>  Caught-In or Between Hazards  </a:t>
            </a:r>
          </a:p>
        </p:txBody>
      </p:sp>
      <p:sp>
        <p:nvSpPr>
          <p:cNvPr id="153603" name="Rectangle 8"/>
          <p:cNvSpPr>
            <a:spLocks noGrp="1" noChangeArrowheads="1"/>
          </p:cNvSpPr>
          <p:nvPr>
            <p:ph idx="1"/>
          </p:nvPr>
        </p:nvSpPr>
        <p:spPr>
          <a:xfrm>
            <a:off x="527051" y="2261054"/>
            <a:ext cx="2912836" cy="4351339"/>
          </a:xfrm>
        </p:spPr>
        <p:txBody>
          <a:bodyPr>
            <a:normAutofit/>
          </a:bodyPr>
          <a:lstStyle/>
          <a:p>
            <a:pPr eaLnBrk="1" hangingPunct="1"/>
            <a:r>
              <a:rPr lang="en-US" altLang="en-US" sz="2600" dirty="0"/>
              <a:t>This worker is out of the driver’s mirror view</a:t>
            </a:r>
          </a:p>
          <a:p>
            <a:pPr eaLnBrk="1" hangingPunct="1"/>
            <a:r>
              <a:rPr lang="en-US" altLang="en-US" sz="2600" dirty="0"/>
              <a:t>This is an example of poor personal responsibility and situational awareness by the worker</a:t>
            </a:r>
          </a:p>
        </p:txBody>
      </p:sp>
      <p:sp>
        <p:nvSpPr>
          <p:cNvPr id="153604" name="Rectangle 5" descr="betweentrk"/>
          <p:cNvSpPr>
            <a:spLocks noGrp="1" noChangeAspect="1" noChangeArrowheads="1"/>
          </p:cNvSpPr>
          <p:nvPr isPhoto="1"/>
        </p:nvSpPr>
        <p:spPr bwMode="auto">
          <a:xfrm>
            <a:off x="3657600" y="1512888"/>
            <a:ext cx="5486400" cy="53451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endParaRPr>
          </a:p>
        </p:txBody>
      </p:sp>
    </p:spTree>
    <p:extLst>
      <p:ext uri="{BB962C8B-B14F-4D97-AF65-F5344CB8AC3E}">
        <p14:creationId xmlns:p14="http://schemas.microsoft.com/office/powerpoint/2010/main" val="1500564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95" y="1928445"/>
            <a:ext cx="8897815" cy="3939540"/>
          </a:xfrm>
          <a:prstGeom prst="rect">
            <a:avLst/>
          </a:prstGeom>
          <a:noFill/>
        </p:spPr>
        <p:txBody>
          <a:bodyPr wrap="square" rtlCol="0">
            <a:spAutoFit/>
          </a:bodyPr>
          <a:lstStyle/>
          <a:p>
            <a:endParaRPr lang="en-US" sz="2600" dirty="0">
              <a:solidFill>
                <a:prstClr val="black"/>
              </a:solidFill>
              <a:latin typeface="Calibri" panose="020F0502020204030204"/>
            </a:endParaRPr>
          </a:p>
          <a:p>
            <a:r>
              <a:rPr lang="en-US" sz="2800" b="1" dirty="0">
                <a:solidFill>
                  <a:prstClr val="black"/>
                </a:solidFill>
                <a:latin typeface="Calibri" panose="020F0502020204030204"/>
              </a:rPr>
              <a:t>7/22/2014 					</a:t>
            </a:r>
            <a:r>
              <a:rPr lang="en-US" sz="2800" dirty="0">
                <a:solidFill>
                  <a:prstClr val="black"/>
                </a:solidFill>
                <a:latin typeface="Calibri" panose="020F0502020204030204"/>
              </a:rPr>
              <a:t>Age: 54 Fatal? Yes</a:t>
            </a:r>
          </a:p>
          <a:p>
            <a:endParaRPr lang="en-US" sz="2800" dirty="0">
              <a:solidFill>
                <a:prstClr val="black"/>
              </a:solidFill>
              <a:latin typeface="Calibri" panose="020F0502020204030204"/>
            </a:endParaRPr>
          </a:p>
          <a:p>
            <a:r>
              <a:rPr lang="en-US" sz="2800" dirty="0">
                <a:solidFill>
                  <a:prstClr val="black"/>
                </a:solidFill>
                <a:latin typeface="Calibri" panose="020F0502020204030204"/>
              </a:rPr>
              <a:t>THE VICTIM WAS STRUCK BY A LOADED DUMP TRUCK: The victim was working as a ground member on a crew that was doing a chip sealing project. </a:t>
            </a:r>
          </a:p>
          <a:p>
            <a:endParaRPr lang="en-US" sz="2800" dirty="0">
              <a:solidFill>
                <a:prstClr val="black"/>
              </a:solidFill>
              <a:latin typeface="Calibri" panose="020F0502020204030204"/>
            </a:endParaRPr>
          </a:p>
          <a:p>
            <a:r>
              <a:rPr lang="en-US" sz="2800" dirty="0">
                <a:solidFill>
                  <a:prstClr val="black"/>
                </a:solidFill>
                <a:latin typeface="Calibri" panose="020F0502020204030204"/>
              </a:rPr>
              <a:t>The victim was struck by a loaded dump truck that backed onto him.</a:t>
            </a:r>
            <a:endParaRPr lang="en-US" dirty="0">
              <a:solidFill>
                <a:prstClr val="black"/>
              </a:solidFill>
              <a:latin typeface="Calibri" panose="020F0502020204030204"/>
            </a:endParaRPr>
          </a:p>
        </p:txBody>
      </p:sp>
      <p:sp>
        <p:nvSpPr>
          <p:cNvPr id="4" name="Title 3"/>
          <p:cNvSpPr>
            <a:spLocks noGrp="1"/>
          </p:cNvSpPr>
          <p:nvPr>
            <p:ph type="title"/>
          </p:nvPr>
        </p:nvSpPr>
        <p:spPr>
          <a:xfrm>
            <a:off x="1" y="76805"/>
            <a:ext cx="7886700" cy="132556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  Caught-In or Between Hazards  </a:t>
            </a:r>
            <a:br>
              <a:rPr lang="en-US" sz="3600" dirty="0">
                <a:solidFill>
                  <a:prstClr val="white"/>
                </a:solidFill>
                <a:latin typeface="Calibri" panose="020F0502020204030204"/>
                <a:ea typeface="+mn-ea"/>
                <a:cs typeface="+mn-cs"/>
              </a:rPr>
            </a:br>
            <a:r>
              <a:rPr lang="en-US" sz="3600" dirty="0">
                <a:solidFill>
                  <a:prstClr val="white"/>
                </a:solidFill>
                <a:latin typeface="Calibri" panose="020F0502020204030204"/>
                <a:ea typeface="+mn-ea"/>
                <a:cs typeface="+mn-cs"/>
              </a:rPr>
              <a:t>  </a:t>
            </a:r>
            <a:endParaRPr lang="en-US" dirty="0"/>
          </a:p>
        </p:txBody>
      </p:sp>
    </p:spTree>
    <p:extLst>
      <p:ext uri="{BB962C8B-B14F-4D97-AF65-F5344CB8AC3E}">
        <p14:creationId xmlns:p14="http://schemas.microsoft.com/office/powerpoint/2010/main" val="4047567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3" y="436606"/>
            <a:ext cx="6713837" cy="776515"/>
          </a:xfrm>
        </p:spPr>
        <p:txBody>
          <a:bodyPr rtlCol="0">
            <a:normAutofit fontScale="90000"/>
          </a:bodyPr>
          <a:lstStyle/>
          <a:p>
            <a:pPr>
              <a:defRPr/>
            </a:pPr>
            <a:r>
              <a:rPr lang="en-US" sz="3600" dirty="0">
                <a:solidFill>
                  <a:schemeClr val="bg1"/>
                </a:solidFill>
                <a:latin typeface="+mn-lt"/>
              </a:rPr>
              <a:t>  Caught-In or Between Hazards</a:t>
            </a:r>
            <a:br>
              <a:rPr lang="en-US" sz="3600" dirty="0">
                <a:solidFill>
                  <a:schemeClr val="bg1"/>
                </a:solidFill>
                <a:latin typeface="+mn-lt"/>
              </a:rPr>
            </a:br>
            <a:r>
              <a:rPr lang="en-US" sz="3600" dirty="0">
                <a:solidFill>
                  <a:schemeClr val="bg1"/>
                </a:solidFill>
                <a:latin typeface="+mn-lt"/>
              </a:rPr>
              <a:t/>
            </a:r>
            <a:br>
              <a:rPr lang="en-US" sz="3600" dirty="0">
                <a:solidFill>
                  <a:schemeClr val="bg1"/>
                </a:solidFill>
                <a:latin typeface="+mn-lt"/>
              </a:rPr>
            </a:br>
            <a:endParaRPr lang="en-US" sz="3600" dirty="0">
              <a:solidFill>
                <a:schemeClr val="bg1"/>
              </a:solidFill>
              <a:latin typeface="+mn-lt"/>
            </a:endParaRPr>
          </a:p>
        </p:txBody>
      </p:sp>
      <p:sp>
        <p:nvSpPr>
          <p:cNvPr id="155651" name="Rectangle 3"/>
          <p:cNvSpPr>
            <a:spLocks noGrp="1" noChangeArrowheads="1"/>
          </p:cNvSpPr>
          <p:nvPr>
            <p:ph idx="1"/>
          </p:nvPr>
        </p:nvSpPr>
        <p:spPr>
          <a:xfrm>
            <a:off x="185057" y="2213432"/>
            <a:ext cx="3124200" cy="3679371"/>
          </a:xfrm>
        </p:spPr>
        <p:txBody>
          <a:bodyPr>
            <a:normAutofit/>
          </a:bodyPr>
          <a:lstStyle/>
          <a:p>
            <a:pPr eaLnBrk="1" hangingPunct="1"/>
            <a:r>
              <a:rPr lang="en-US" altLang="en-US" sz="2600" dirty="0"/>
              <a:t>A truck driver was working between the frame and dump box of a dump truck </a:t>
            </a:r>
          </a:p>
          <a:p>
            <a:pPr eaLnBrk="1" hangingPunct="1"/>
            <a:r>
              <a:rPr lang="en-US" altLang="en-US" sz="2600" dirty="0"/>
              <a:t>The dump box dropped suddenly, crushing his head </a:t>
            </a:r>
          </a:p>
        </p:txBody>
      </p:sp>
      <p:sp>
        <p:nvSpPr>
          <p:cNvPr id="155652" name="Rectangle 4" descr="underdumpbody2"/>
          <p:cNvSpPr>
            <a:spLocks noGrp="1" noChangeAspect="1" noChangeArrowheads="1"/>
          </p:cNvSpPr>
          <p:nvPr isPhoto="1"/>
        </p:nvSpPr>
        <p:spPr bwMode="auto">
          <a:xfrm>
            <a:off x="3517903" y="1444628"/>
            <a:ext cx="5630863" cy="5489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endParaRPr>
          </a:p>
        </p:txBody>
      </p:sp>
    </p:spTree>
    <p:extLst>
      <p:ext uri="{BB962C8B-B14F-4D97-AF65-F5344CB8AC3E}">
        <p14:creationId xmlns:p14="http://schemas.microsoft.com/office/powerpoint/2010/main" val="3008582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2" y="1"/>
            <a:ext cx="7447004" cy="776515"/>
          </a:xfrm>
        </p:spPr>
        <p:txBody>
          <a:bodyPr rtlCol="0">
            <a:normAutofit/>
          </a:bodyPr>
          <a:lstStyle/>
          <a:p>
            <a:pPr>
              <a:defRPr/>
            </a:pPr>
            <a:r>
              <a:rPr lang="en-US" sz="3600" dirty="0">
                <a:solidFill>
                  <a:schemeClr val="bg1"/>
                </a:solidFill>
                <a:latin typeface="+mn-lt"/>
              </a:rPr>
              <a:t> Caught-In or Between Hazards </a:t>
            </a:r>
          </a:p>
        </p:txBody>
      </p:sp>
      <p:sp>
        <p:nvSpPr>
          <p:cNvPr id="155651" name="Rectangle 3"/>
          <p:cNvSpPr>
            <a:spLocks noGrp="1" noChangeArrowheads="1"/>
          </p:cNvSpPr>
          <p:nvPr>
            <p:ph idx="1"/>
          </p:nvPr>
        </p:nvSpPr>
        <p:spPr>
          <a:xfrm>
            <a:off x="185057" y="2213432"/>
            <a:ext cx="8783099" cy="3679371"/>
          </a:xfrm>
        </p:spPr>
        <p:txBody>
          <a:bodyPr>
            <a:normAutofit/>
          </a:bodyPr>
          <a:lstStyle/>
          <a:p>
            <a:r>
              <a:rPr lang="en-US" sz="2800" b="1" dirty="0"/>
              <a:t>1/27/2014						</a:t>
            </a:r>
            <a:r>
              <a:rPr lang="en-US" sz="2800" dirty="0"/>
              <a:t>Age: 33 Fatal? No</a:t>
            </a:r>
          </a:p>
          <a:p>
            <a:pPr marL="0" indent="0">
              <a:buNone/>
            </a:pPr>
            <a:endParaRPr lang="en-US" sz="2800" dirty="0"/>
          </a:p>
          <a:p>
            <a:r>
              <a:rPr lang="en-US" sz="2800" dirty="0"/>
              <a:t>EMPLOYEE GOT HIS LEFT ARM CAUGHT ON A SHAFT AND BROKE IT: </a:t>
            </a:r>
          </a:p>
          <a:p>
            <a:r>
              <a:rPr lang="en-US" sz="2800" dirty="0"/>
              <a:t>Employee was working underneath a rotating shaft caught his clothes on the shaft and twisted his arm up breaking it.</a:t>
            </a:r>
            <a:endParaRPr lang="en-US" altLang="en-US" sz="2600" dirty="0"/>
          </a:p>
        </p:txBody>
      </p:sp>
    </p:spTree>
    <p:extLst>
      <p:ext uri="{BB962C8B-B14F-4D97-AF65-F5344CB8AC3E}">
        <p14:creationId xmlns:p14="http://schemas.microsoft.com/office/powerpoint/2010/main" val="4127118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3" y="2233248"/>
            <a:ext cx="3657600" cy="3970318"/>
          </a:xfrm>
          <a:prstGeom prst="rect">
            <a:avLst/>
          </a:prstGeom>
          <a:noFill/>
        </p:spPr>
        <p:txBody>
          <a:bodyPr wrap="square" rtlCol="0">
            <a:spAutoFit/>
          </a:bodyPr>
          <a:lstStyle/>
          <a:p>
            <a:r>
              <a:rPr lang="en-US" sz="2800" dirty="0">
                <a:solidFill>
                  <a:prstClr val="black"/>
                </a:solidFill>
                <a:latin typeface="Calibri" panose="020F0502020204030204"/>
              </a:rPr>
              <a:t>What are the core issues involved?</a:t>
            </a:r>
          </a:p>
          <a:p>
            <a:endParaRPr lang="en-US" sz="2800" dirty="0">
              <a:solidFill>
                <a:prstClr val="black"/>
              </a:solidFill>
              <a:latin typeface="Calibri" panose="020F0502020204030204"/>
            </a:endParaRPr>
          </a:p>
          <a:p>
            <a:pPr marL="457189" indent="-457189">
              <a:buFont typeface="Arial" panose="020B0604020202020204" pitchFamily="34" charset="0"/>
              <a:buChar char="•"/>
            </a:pPr>
            <a:r>
              <a:rPr lang="en-US" sz="2800" dirty="0">
                <a:solidFill>
                  <a:prstClr val="black"/>
                </a:solidFill>
                <a:latin typeface="Calibri" panose="020F0502020204030204"/>
              </a:rPr>
              <a:t>Method</a:t>
            </a:r>
          </a:p>
          <a:p>
            <a:pPr marL="457189" indent="-457189">
              <a:buFont typeface="Arial" panose="020B0604020202020204" pitchFamily="34" charset="0"/>
              <a:buChar char="•"/>
            </a:pPr>
            <a:r>
              <a:rPr lang="en-US" sz="2800" dirty="0">
                <a:solidFill>
                  <a:prstClr val="black"/>
                </a:solidFill>
                <a:latin typeface="Calibri" panose="020F0502020204030204"/>
              </a:rPr>
              <a:t>Management</a:t>
            </a:r>
          </a:p>
          <a:p>
            <a:pPr marL="457189" indent="-457189">
              <a:buFont typeface="Arial" panose="020B0604020202020204" pitchFamily="34" charset="0"/>
              <a:buChar char="•"/>
            </a:pPr>
            <a:r>
              <a:rPr lang="en-US" sz="2800" dirty="0">
                <a:solidFill>
                  <a:prstClr val="black"/>
                </a:solidFill>
                <a:latin typeface="Calibri" panose="020F0502020204030204"/>
              </a:rPr>
              <a:t>Material</a:t>
            </a:r>
          </a:p>
          <a:p>
            <a:pPr marL="457189" indent="-457189">
              <a:buFont typeface="Arial" panose="020B0604020202020204" pitchFamily="34" charset="0"/>
              <a:buChar char="•"/>
            </a:pPr>
            <a:r>
              <a:rPr lang="en-US" sz="2800" dirty="0">
                <a:solidFill>
                  <a:prstClr val="black"/>
                </a:solidFill>
                <a:latin typeface="Calibri" panose="020F0502020204030204"/>
              </a:rPr>
              <a:t>People</a:t>
            </a:r>
          </a:p>
          <a:p>
            <a:pPr marL="457189" indent="-457189">
              <a:buFont typeface="Arial" panose="020B0604020202020204" pitchFamily="34" charset="0"/>
              <a:buChar char="•"/>
            </a:pPr>
            <a:r>
              <a:rPr lang="en-US" sz="2800" dirty="0">
                <a:solidFill>
                  <a:prstClr val="black"/>
                </a:solidFill>
                <a:latin typeface="Calibri" panose="020F0502020204030204"/>
              </a:rPr>
              <a:t>Measurement</a:t>
            </a:r>
          </a:p>
          <a:p>
            <a:pPr marL="457189" indent="-457189">
              <a:buFont typeface="Arial" panose="020B0604020202020204" pitchFamily="34" charset="0"/>
              <a:buChar char="•"/>
            </a:pPr>
            <a:r>
              <a:rPr lang="en-US" sz="2800" dirty="0">
                <a:solidFill>
                  <a:prstClr val="black"/>
                </a:solidFill>
                <a:latin typeface="Calibri" panose="020F0502020204030204"/>
              </a:rPr>
              <a:t>Machine</a:t>
            </a:r>
          </a:p>
        </p:txBody>
      </p:sp>
      <p:pic>
        <p:nvPicPr>
          <p:cNvPr id="4" name="Picture 3" title="Drawing - Fault tree analysis unwinds the knot until you can clearly understand what the root cause is"/>
          <p:cNvPicPr>
            <a:picLocks noChangeAspect="1"/>
          </p:cNvPicPr>
          <p:nvPr/>
        </p:nvPicPr>
        <p:blipFill>
          <a:blip r:embed="rId3"/>
          <a:stretch>
            <a:fillRect/>
          </a:stretch>
        </p:blipFill>
        <p:spPr>
          <a:xfrm>
            <a:off x="3143252" y="2481263"/>
            <a:ext cx="5611511" cy="3722303"/>
          </a:xfrm>
          <a:prstGeom prst="rect">
            <a:avLst/>
          </a:prstGeom>
        </p:spPr>
      </p:pic>
      <p:sp>
        <p:nvSpPr>
          <p:cNvPr id="6" name="Title 5"/>
          <p:cNvSpPr>
            <a:spLocks noGrp="1"/>
          </p:cNvSpPr>
          <p:nvPr>
            <p:ph type="title"/>
          </p:nvPr>
        </p:nvSpPr>
        <p:spPr>
          <a:xfrm>
            <a:off x="1" y="3"/>
            <a:ext cx="7886700" cy="705793"/>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Organizing the Information </a:t>
            </a:r>
            <a:endParaRPr lang="en-US" dirty="0"/>
          </a:p>
        </p:txBody>
      </p:sp>
    </p:spTree>
    <p:extLst>
      <p:ext uri="{BB962C8B-B14F-4D97-AF65-F5344CB8AC3E}">
        <p14:creationId xmlns:p14="http://schemas.microsoft.com/office/powerpoint/2010/main" val="261608530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doze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768694" y="5972434"/>
            <a:ext cx="5632107" cy="601363"/>
          </a:xfrm>
          <a:solidFill>
            <a:schemeClr val="bg1"/>
          </a:solidFill>
        </p:spPr>
        <p:txBody>
          <a:bodyPr>
            <a:normAutofit fontScale="90000"/>
          </a:bodyPr>
          <a:lstStyle/>
          <a:p>
            <a:pPr defTabSz="914377">
              <a:lnSpc>
                <a:spcPct val="100000"/>
              </a:lnSpc>
              <a:spcBef>
                <a:spcPts val="0"/>
              </a:spcBef>
              <a:defRPr/>
            </a:pPr>
            <a:r>
              <a:rPr lang="en-US" sz="3600" dirty="0">
                <a:solidFill>
                  <a:prstClr val="black"/>
                </a:solidFill>
                <a:latin typeface="Calibri" panose="020F0502020204030204"/>
                <a:ea typeface="+mn-ea"/>
                <a:cs typeface="+mn-cs"/>
              </a:rPr>
              <a:t> Caught-In or Between Hazards    </a:t>
            </a:r>
            <a:endParaRPr lang="en-US" dirty="0"/>
          </a:p>
        </p:txBody>
      </p:sp>
    </p:spTree>
    <p:extLst>
      <p:ext uri="{BB962C8B-B14F-4D97-AF65-F5344CB8AC3E}">
        <p14:creationId xmlns:p14="http://schemas.microsoft.com/office/powerpoint/2010/main" val="2701057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title="Photo - This picture represents a situation where a soil log had been dug on site in the fall and right in a pathway to the property, and  then left open for the regulator to come and inspect later. Several weeks went by before the regulator made it back to the site and the 5’ foot deep excavation had filled with water with rainfall and runoff, and fall leaves had obscured the excavation.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8894" y="2312894"/>
            <a:ext cx="6808755" cy="454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title"/>
          </p:nvPr>
        </p:nvSpPr>
        <p:spPr>
          <a:xfrm>
            <a:off x="2" y="2312896"/>
            <a:ext cx="3948891" cy="4087907"/>
          </a:xfrm>
        </p:spPr>
        <p:txBody>
          <a:bodyPr rtlCol="0">
            <a:normAutofit/>
          </a:bodyPr>
          <a:lstStyle/>
          <a:p>
            <a:pPr>
              <a:defRPr/>
            </a:pPr>
            <a:r>
              <a:rPr lang="en-US" sz="2600" dirty="0">
                <a:latin typeface="+mn-lt"/>
              </a:rPr>
              <a:t>Soil Logs may present special hazards. </a:t>
            </a:r>
            <a:br>
              <a:rPr lang="en-US" sz="2600" dirty="0">
                <a:latin typeface="+mn-lt"/>
              </a:rPr>
            </a:br>
            <a:r>
              <a:rPr lang="en-US" sz="2600" dirty="0">
                <a:latin typeface="+mn-lt"/>
              </a:rPr>
              <a:t/>
            </a:r>
            <a:br>
              <a:rPr lang="en-US" sz="2600" dirty="0">
                <a:latin typeface="+mn-lt"/>
              </a:rPr>
            </a:br>
            <a:r>
              <a:rPr lang="en-US" sz="2600" dirty="0">
                <a:latin typeface="+mn-lt"/>
              </a:rPr>
              <a:t>Often they are left open for days or weeks</a:t>
            </a:r>
            <a:br>
              <a:rPr lang="en-US" sz="2600" dirty="0">
                <a:latin typeface="+mn-lt"/>
              </a:rPr>
            </a:br>
            <a:r>
              <a:rPr lang="en-US" sz="2600" dirty="0">
                <a:latin typeface="+mn-lt"/>
              </a:rPr>
              <a:t/>
            </a:r>
            <a:br>
              <a:rPr lang="en-US" sz="2600" dirty="0">
                <a:latin typeface="+mn-lt"/>
              </a:rPr>
            </a:br>
            <a:r>
              <a:rPr lang="en-US" sz="2600" dirty="0">
                <a:latin typeface="+mn-lt"/>
              </a:rPr>
              <a:t>They are inspected at different intervals by the designer and then the regulator </a:t>
            </a:r>
          </a:p>
        </p:txBody>
      </p:sp>
      <p:sp>
        <p:nvSpPr>
          <p:cNvPr id="2" name="TextBox 1"/>
          <p:cNvSpPr txBox="1"/>
          <p:nvPr/>
        </p:nvSpPr>
        <p:spPr>
          <a:xfrm>
            <a:off x="3" y="3"/>
            <a:ext cx="7704757" cy="646331"/>
          </a:xfrm>
          <a:prstGeom prst="rect">
            <a:avLst/>
          </a:prstGeom>
          <a:noFill/>
        </p:spPr>
        <p:txBody>
          <a:bodyPr wrap="square" rtlCol="0">
            <a:spAutoFit/>
          </a:bodyPr>
          <a:lstStyle/>
          <a:p>
            <a:r>
              <a:rPr lang="en-US" sz="3600" dirty="0">
                <a:solidFill>
                  <a:prstClr val="white"/>
                </a:solidFill>
                <a:latin typeface="Calibri" panose="020F0502020204030204"/>
              </a:rPr>
              <a:t>Fall Hazards/ Caught-In - Excavations</a:t>
            </a:r>
            <a:endParaRPr lang="en-US" sz="3600" dirty="0">
              <a:solidFill>
                <a:prstClr val="black"/>
              </a:solidFill>
              <a:latin typeface="Calibri" panose="020F0502020204030204"/>
            </a:endParaRPr>
          </a:p>
        </p:txBody>
      </p:sp>
    </p:spTree>
    <p:extLst>
      <p:ext uri="{BB962C8B-B14F-4D97-AF65-F5344CB8AC3E}">
        <p14:creationId xmlns:p14="http://schemas.microsoft.com/office/powerpoint/2010/main" val="3017598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7" name="Picture 1" title="Diagram - This picture represents a graphic published from a Local Health Jurisdiction to represent a soil “test pit” for evaluation of the disposal componen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6017" y="2989946"/>
            <a:ext cx="5912401" cy="386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Grp="1" noChangeArrowheads="1"/>
          </p:cNvSpPr>
          <p:nvPr>
            <p:ph type="title"/>
          </p:nvPr>
        </p:nvSpPr>
        <p:spPr>
          <a:xfrm>
            <a:off x="9875" y="1"/>
            <a:ext cx="6892281" cy="776515"/>
          </a:xfrm>
        </p:spPr>
        <p:txBody>
          <a:bodyPr rtlCol="0">
            <a:normAutofit/>
          </a:bodyPr>
          <a:lstStyle/>
          <a:p>
            <a:pPr>
              <a:defRPr/>
            </a:pPr>
            <a:r>
              <a:rPr lang="en-US" sz="3600" dirty="0">
                <a:solidFill>
                  <a:schemeClr val="bg1"/>
                </a:solidFill>
                <a:latin typeface="+mn-lt"/>
              </a:rPr>
              <a:t>   Caught-In or Between Hazards</a:t>
            </a:r>
          </a:p>
        </p:txBody>
      </p:sp>
      <p:sp>
        <p:nvSpPr>
          <p:cNvPr id="3" name="TextBox 2"/>
          <p:cNvSpPr txBox="1"/>
          <p:nvPr/>
        </p:nvSpPr>
        <p:spPr>
          <a:xfrm>
            <a:off x="219950" y="2263292"/>
            <a:ext cx="3367315" cy="3785652"/>
          </a:xfrm>
          <a:prstGeom prst="rect">
            <a:avLst/>
          </a:prstGeom>
          <a:noFill/>
        </p:spPr>
        <p:txBody>
          <a:bodyPr wrap="square" rtlCol="0">
            <a:spAutoFit/>
          </a:bodyPr>
          <a:lstStyle/>
          <a:p>
            <a:r>
              <a:rPr lang="en-US" sz="2400" dirty="0">
                <a:solidFill>
                  <a:prstClr val="black"/>
                </a:solidFill>
                <a:latin typeface="Calibri" panose="020F0502020204030204"/>
              </a:rPr>
              <a:t>This picture represents a graphic published from a Local Health Jurisdiction to represent a soil “test pit” for evaluation of the disposal component.</a:t>
            </a:r>
          </a:p>
          <a:p>
            <a:endParaRPr lang="en-US" sz="2400" dirty="0">
              <a:solidFill>
                <a:prstClr val="black"/>
              </a:solidFill>
              <a:latin typeface="Calibri" panose="020F0502020204030204"/>
            </a:endParaRPr>
          </a:p>
          <a:p>
            <a:r>
              <a:rPr lang="en-US" sz="2400" dirty="0">
                <a:solidFill>
                  <a:prstClr val="black"/>
                </a:solidFill>
                <a:latin typeface="Calibri" panose="020F0502020204030204"/>
              </a:rPr>
              <a:t>Does it meet the trench excavation requirements?</a:t>
            </a:r>
          </a:p>
        </p:txBody>
      </p:sp>
    </p:spTree>
    <p:extLst>
      <p:ext uri="{BB962C8B-B14F-4D97-AF65-F5344CB8AC3E}">
        <p14:creationId xmlns:p14="http://schemas.microsoft.com/office/powerpoint/2010/main" val="280646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title="Photo - Excess material in bucket, in swing radius of bucket with no eye contact with operator, engulfment with no protection in excavation and a hard hat would be a good idea.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33701" y="2200277"/>
            <a:ext cx="62103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Grp="1" noChangeArrowheads="1"/>
          </p:cNvSpPr>
          <p:nvPr>
            <p:ph type="title"/>
          </p:nvPr>
        </p:nvSpPr>
        <p:spPr>
          <a:xfrm>
            <a:off x="1" y="3"/>
            <a:ext cx="3981451" cy="650631"/>
          </a:xfrm>
        </p:spPr>
        <p:txBody>
          <a:bodyPr rtlCol="0">
            <a:normAutofit/>
          </a:bodyPr>
          <a:lstStyle/>
          <a:p>
            <a:pPr>
              <a:defRPr/>
            </a:pPr>
            <a:r>
              <a:rPr lang="en-US" sz="3600" dirty="0">
                <a:solidFill>
                  <a:schemeClr val="bg1"/>
                </a:solidFill>
                <a:latin typeface="+mn-lt"/>
              </a:rPr>
              <a:t> Struck-By Hazards</a:t>
            </a:r>
          </a:p>
        </p:txBody>
      </p:sp>
      <p:sp>
        <p:nvSpPr>
          <p:cNvPr id="4" name="TextBox 3"/>
          <p:cNvSpPr txBox="1"/>
          <p:nvPr/>
        </p:nvSpPr>
        <p:spPr>
          <a:xfrm>
            <a:off x="209551" y="2152652"/>
            <a:ext cx="2724151" cy="3693319"/>
          </a:xfrm>
          <a:prstGeom prst="rect">
            <a:avLst/>
          </a:prstGeom>
          <a:noFill/>
        </p:spPr>
        <p:txBody>
          <a:bodyPr wrap="square" rtlCol="0">
            <a:spAutoFit/>
          </a:bodyPr>
          <a:lstStyle/>
          <a:p>
            <a:r>
              <a:rPr lang="en-US" sz="2600" dirty="0">
                <a:solidFill>
                  <a:prstClr val="black"/>
                </a:solidFill>
                <a:latin typeface="Calibri" panose="020F0502020204030204"/>
              </a:rPr>
              <a:t>Exposures?</a:t>
            </a:r>
          </a:p>
          <a:p>
            <a:endParaRPr lang="en-US" sz="2600" dirty="0">
              <a:solidFill>
                <a:prstClr val="black"/>
              </a:solidFill>
              <a:latin typeface="Calibri" panose="020F0502020204030204"/>
            </a:endParaRPr>
          </a:p>
          <a:p>
            <a:pPr marL="457189" indent="-457189">
              <a:buFont typeface="Arial" panose="020B0604020202020204" pitchFamily="34" charset="0"/>
              <a:buChar char="•"/>
            </a:pPr>
            <a:r>
              <a:rPr lang="en-US" sz="2600" dirty="0">
                <a:solidFill>
                  <a:prstClr val="black"/>
                </a:solidFill>
                <a:latin typeface="Calibri" panose="020F0502020204030204"/>
              </a:rPr>
              <a:t>Debris from surface</a:t>
            </a:r>
          </a:p>
          <a:p>
            <a:pPr marL="457189" indent="-457189">
              <a:buFont typeface="Arial" panose="020B0604020202020204" pitchFamily="34" charset="0"/>
              <a:buChar char="•"/>
            </a:pPr>
            <a:endParaRPr lang="en-US" sz="2600" dirty="0">
              <a:solidFill>
                <a:prstClr val="black"/>
              </a:solidFill>
              <a:latin typeface="Calibri" panose="020F0502020204030204"/>
            </a:endParaRPr>
          </a:p>
          <a:p>
            <a:pPr marL="457189" indent="-457189">
              <a:buFont typeface="Arial" panose="020B0604020202020204" pitchFamily="34" charset="0"/>
              <a:buChar char="•"/>
            </a:pPr>
            <a:r>
              <a:rPr lang="en-US" sz="2600" dirty="0">
                <a:solidFill>
                  <a:prstClr val="black"/>
                </a:solidFill>
                <a:latin typeface="Calibri" panose="020F0502020204030204"/>
              </a:rPr>
              <a:t>Hit by bucket</a:t>
            </a:r>
          </a:p>
          <a:p>
            <a:pPr marL="457189" indent="-457189">
              <a:buFont typeface="Arial" panose="020B0604020202020204" pitchFamily="34" charset="0"/>
              <a:buChar char="•"/>
            </a:pPr>
            <a:endParaRPr lang="en-US" sz="2600" dirty="0">
              <a:solidFill>
                <a:prstClr val="black"/>
              </a:solidFill>
              <a:latin typeface="Calibri" panose="020F0502020204030204"/>
            </a:endParaRPr>
          </a:p>
          <a:p>
            <a:pPr marL="457189" indent="-457189">
              <a:buFont typeface="Arial" panose="020B0604020202020204" pitchFamily="34" charset="0"/>
              <a:buChar char="•"/>
            </a:pPr>
            <a:endParaRPr lang="en-US" sz="2600" dirty="0">
              <a:solidFill>
                <a:prstClr val="black"/>
              </a:solidFill>
              <a:latin typeface="Calibri" panose="020F0502020204030204"/>
            </a:endParaRPr>
          </a:p>
          <a:p>
            <a:pPr marL="457189" indent="-457189">
              <a:buFont typeface="Arial" panose="020B0604020202020204" pitchFamily="34" charset="0"/>
              <a:buChar char="•"/>
            </a:pPr>
            <a:r>
              <a:rPr lang="en-US" sz="2600" dirty="0">
                <a:solidFill>
                  <a:prstClr val="black"/>
                </a:solidFill>
                <a:latin typeface="Calibri" panose="020F0502020204030204"/>
              </a:rPr>
              <a:t>No way out???</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28950485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1"/>
          <p:cNvSpPr>
            <a:spLocks noChangeArrowheads="1"/>
          </p:cNvSpPr>
          <p:nvPr/>
        </p:nvSpPr>
        <p:spPr bwMode="auto">
          <a:xfrm>
            <a:off x="152403" y="3946443"/>
            <a:ext cx="2995613" cy="1954381"/>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6979" tIns="0" rIns="26979"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ctr"/>
            <a:r>
              <a:rPr lang="en-US" altLang="en-US" b="1" u="sng" dirty="0">
                <a:solidFill>
                  <a:srgbClr val="FFFFFF"/>
                </a:solidFill>
              </a:rPr>
              <a:t>Figure N-11</a:t>
            </a:r>
            <a:endParaRPr lang="en-US" altLang="en-US" dirty="0">
              <a:solidFill>
                <a:srgbClr val="FFFFFF"/>
              </a:solidFill>
            </a:endParaRPr>
          </a:p>
          <a:p>
            <a:pPr algn="ctr" fontAlgn="ctr"/>
            <a:r>
              <a:rPr lang="en-US" altLang="en-US" b="1" u="sng" dirty="0">
                <a:solidFill>
                  <a:srgbClr val="FFFFFF"/>
                </a:solidFill>
              </a:rPr>
              <a:t>Simple Configurations</a:t>
            </a:r>
            <a:endParaRPr lang="en-US" altLang="en-US" dirty="0">
              <a:solidFill>
                <a:srgbClr val="FFFFFF"/>
              </a:solidFill>
            </a:endParaRPr>
          </a:p>
          <a:p>
            <a:pPr algn="ctr" fontAlgn="ctr"/>
            <a:r>
              <a:rPr lang="en-US" altLang="en-US" b="1" u="sng" dirty="0">
                <a:solidFill>
                  <a:srgbClr val="FFFFFF"/>
                </a:solidFill>
              </a:rPr>
              <a:t>for Type C Soil</a:t>
            </a:r>
            <a:endParaRPr lang="en-US" altLang="en-US" dirty="0">
              <a:solidFill>
                <a:srgbClr val="FFFFFF"/>
              </a:solidFill>
            </a:endParaRPr>
          </a:p>
          <a:p>
            <a:pPr algn="ctr" fontAlgn="ctr"/>
            <a:r>
              <a:rPr lang="en-US" altLang="en-US" dirty="0">
                <a:solidFill>
                  <a:srgbClr val="FFFFFF"/>
                </a:solidFill>
              </a:rPr>
              <a:t> </a:t>
            </a:r>
            <a:endParaRPr lang="en-US" altLang="en-US" sz="5500" dirty="0">
              <a:solidFill>
                <a:srgbClr val="FFFFFF"/>
              </a:solidFill>
            </a:endParaRPr>
          </a:p>
          <a:p>
            <a:pPr algn="ctr"/>
            <a:endParaRPr lang="en-US" altLang="en-US" sz="5500" dirty="0">
              <a:solidFill>
                <a:srgbClr val="FFFFFF"/>
              </a:solidFill>
            </a:endParaRPr>
          </a:p>
        </p:txBody>
      </p:sp>
      <p:pic>
        <p:nvPicPr>
          <p:cNvPr id="161796" name="Picture 2" descr="http://apps.leg.wa.gov/WAC/remote/lawfilesext.leg.wa.gov/law/wac/images/20130606e3e5ade24114419e818c30029be6e493.png" title="A figure showing simple configurations for type C s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03600" y="4649788"/>
            <a:ext cx="5486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Grp="1" noChangeArrowheads="1"/>
          </p:cNvSpPr>
          <p:nvPr>
            <p:ph type="title"/>
          </p:nvPr>
        </p:nvSpPr>
        <p:spPr>
          <a:xfrm>
            <a:off x="4" y="1"/>
            <a:ext cx="7109253" cy="776515"/>
          </a:xfrm>
        </p:spPr>
        <p:txBody>
          <a:bodyPr rtlCol="0">
            <a:normAutofit/>
          </a:bodyPr>
          <a:lstStyle/>
          <a:p>
            <a:pPr>
              <a:defRPr/>
            </a:pPr>
            <a:r>
              <a:rPr lang="en-US" sz="3600" dirty="0">
                <a:solidFill>
                  <a:schemeClr val="bg1"/>
                </a:solidFill>
                <a:latin typeface="+mn-lt"/>
              </a:rPr>
              <a:t>  Caught-In or Between Hazards   </a:t>
            </a:r>
          </a:p>
        </p:txBody>
      </p:sp>
      <p:sp>
        <p:nvSpPr>
          <p:cNvPr id="4" name="TextBox 3"/>
          <p:cNvSpPr txBox="1"/>
          <p:nvPr/>
        </p:nvSpPr>
        <p:spPr>
          <a:xfrm>
            <a:off x="3591099" y="2113219"/>
            <a:ext cx="4642196" cy="1569660"/>
          </a:xfrm>
          <a:prstGeom prst="rect">
            <a:avLst/>
          </a:prstGeom>
          <a:noFill/>
        </p:spPr>
        <p:txBody>
          <a:bodyPr wrap="square" rtlCol="0">
            <a:spAutoFit/>
          </a:bodyPr>
          <a:lstStyle/>
          <a:p>
            <a:pPr algn="ctr"/>
            <a:r>
              <a:rPr lang="en-US" sz="2400" b="1" dirty="0">
                <a:solidFill>
                  <a:prstClr val="black"/>
                </a:solidFill>
                <a:latin typeface="Calibri" panose="020F0502020204030204"/>
              </a:rPr>
              <a:t>Simple Slope</a:t>
            </a:r>
          </a:p>
          <a:p>
            <a:r>
              <a:rPr lang="en-US" sz="2400" dirty="0">
                <a:solidFill>
                  <a:prstClr val="black"/>
                </a:solidFill>
                <a:latin typeface="Calibri" panose="020F0502020204030204"/>
              </a:rPr>
              <a:t>All simple slope excavations </a:t>
            </a:r>
            <a:r>
              <a:rPr lang="en-US" sz="2400" u="sng" dirty="0">
                <a:solidFill>
                  <a:prstClr val="black"/>
                </a:solidFill>
                <a:latin typeface="Calibri" panose="020F0502020204030204"/>
              </a:rPr>
              <a:t>20 feet or less </a:t>
            </a:r>
            <a:r>
              <a:rPr lang="en-US" sz="2400" dirty="0">
                <a:solidFill>
                  <a:prstClr val="black"/>
                </a:solidFill>
                <a:latin typeface="Calibri" panose="020F0502020204030204"/>
              </a:rPr>
              <a:t>in depth shall have a maximum allowable slope of 1 ½:1</a:t>
            </a:r>
          </a:p>
        </p:txBody>
      </p:sp>
    </p:spTree>
    <p:extLst>
      <p:ext uri="{BB962C8B-B14F-4D97-AF65-F5344CB8AC3E}">
        <p14:creationId xmlns:p14="http://schemas.microsoft.com/office/powerpoint/2010/main" val="2878162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0"/>
          <p:cNvSpPr>
            <a:spLocks noGrp="1" noChangeArrowheads="1"/>
          </p:cNvSpPr>
          <p:nvPr>
            <p:ph type="title"/>
          </p:nvPr>
        </p:nvSpPr>
        <p:spPr>
          <a:xfrm>
            <a:off x="0" y="638547"/>
            <a:ext cx="6299200" cy="645772"/>
          </a:xfrm>
        </p:spPr>
        <p:txBody>
          <a:bodyPr>
            <a:normAutofit fontScale="90000"/>
          </a:bodyPr>
          <a:lstStyle/>
          <a:p>
            <a:r>
              <a:rPr lang="en-US" sz="3600" dirty="0">
                <a:solidFill>
                  <a:schemeClr val="bg1"/>
                </a:solidFill>
                <a:latin typeface="+mn-lt"/>
              </a:rPr>
              <a:t>  Caught-In or Between Hazards  </a:t>
            </a:r>
            <a:br>
              <a:rPr lang="en-US" sz="3600" dirty="0">
                <a:solidFill>
                  <a:schemeClr val="bg1"/>
                </a:solidFill>
                <a:latin typeface="+mn-lt"/>
              </a:rPr>
            </a:br>
            <a:r>
              <a:rPr lang="en-US" sz="3600" dirty="0">
                <a:solidFill>
                  <a:schemeClr val="bg1"/>
                </a:solidFill>
                <a:latin typeface="+mn-lt"/>
              </a:rPr>
              <a:t/>
            </a:r>
            <a:br>
              <a:rPr lang="en-US" sz="3600" dirty="0">
                <a:solidFill>
                  <a:schemeClr val="bg1"/>
                </a:solidFill>
                <a:latin typeface="+mn-lt"/>
              </a:rPr>
            </a:br>
            <a:endParaRPr lang="en-US" altLang="en-US" sz="3600" dirty="0">
              <a:latin typeface="+mn-lt"/>
            </a:endParaRPr>
          </a:p>
        </p:txBody>
      </p:sp>
      <p:sp>
        <p:nvSpPr>
          <p:cNvPr id="163843" name="Rectangle 21"/>
          <p:cNvSpPr>
            <a:spLocks noGrp="1" noChangeArrowheads="1"/>
          </p:cNvSpPr>
          <p:nvPr>
            <p:ph idx="1"/>
          </p:nvPr>
        </p:nvSpPr>
        <p:spPr>
          <a:xfrm>
            <a:off x="1257301" y="2057403"/>
            <a:ext cx="3619500" cy="4067629"/>
          </a:xfrm>
        </p:spPr>
        <p:txBody>
          <a:bodyPr>
            <a:noAutofit/>
          </a:bodyPr>
          <a:lstStyle/>
          <a:p>
            <a:pPr eaLnBrk="1" hangingPunct="1"/>
            <a:r>
              <a:rPr lang="en-US" altLang="en-US" sz="2800" dirty="0"/>
              <a:t>Soil weighs about 100 – 140 </a:t>
            </a:r>
            <a:r>
              <a:rPr lang="en-US" altLang="en-US" sz="2800" dirty="0" err="1"/>
              <a:t>lb</a:t>
            </a:r>
            <a:r>
              <a:rPr lang="en-US" altLang="en-US" sz="2800" dirty="0"/>
              <a:t>/</a:t>
            </a:r>
            <a:r>
              <a:rPr lang="en-US" altLang="en-US" sz="2800" dirty="0" err="1"/>
              <a:t>cu.ft</a:t>
            </a:r>
            <a:r>
              <a:rPr lang="en-US" altLang="en-US" sz="2800" dirty="0"/>
              <a:t>.</a:t>
            </a:r>
          </a:p>
          <a:p>
            <a:pPr eaLnBrk="1" hangingPunct="1"/>
            <a:r>
              <a:rPr lang="en-US" altLang="en-US" sz="2800" dirty="0"/>
              <a:t>Each foot of depth adds more pressure side pressure</a:t>
            </a:r>
          </a:p>
          <a:p>
            <a:pPr eaLnBrk="1" hangingPunct="1"/>
            <a:r>
              <a:rPr lang="en-US" altLang="en-US" sz="2800" dirty="0"/>
              <a:t>Once the pressure exceeds the ability of the soil to support itself, failure is possible</a:t>
            </a:r>
          </a:p>
        </p:txBody>
      </p:sp>
      <p:sp>
        <p:nvSpPr>
          <p:cNvPr id="163844" name="Rectangle 4" title="Part of the diagram discussing the weight of soil. It only takes a small amount such as 1 cu.ft. to cause a serious injury. 2 cu.ft. (20 lbs) can be enough to heavily restrict a buried victim's ability to breathe."/>
          <p:cNvSpPr>
            <a:spLocks noChangeArrowheads="1"/>
          </p:cNvSpPr>
          <p:nvPr/>
        </p:nvSpPr>
        <p:spPr bwMode="auto">
          <a:xfrm>
            <a:off x="5334000" y="2133600"/>
            <a:ext cx="1066800" cy="685800"/>
          </a:xfrm>
          <a:prstGeom prst="rect">
            <a:avLst/>
          </a:prstGeom>
          <a:solidFill>
            <a:srgbClr val="DDDDDD"/>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endParaRPr>
          </a:p>
        </p:txBody>
      </p:sp>
      <p:sp>
        <p:nvSpPr>
          <p:cNvPr id="163845" name="Rectangle 5" title="Part of the diagram discussing the weight of soil. It only takes a small amount such as 1 cu.ft. to cause a serious injury. 2 cu.ft. (20 lbs) can be enough to heavily restrict a buried victim's ability to breathe"/>
          <p:cNvSpPr>
            <a:spLocks noChangeArrowheads="1"/>
          </p:cNvSpPr>
          <p:nvPr/>
        </p:nvSpPr>
        <p:spPr bwMode="auto">
          <a:xfrm>
            <a:off x="5334000" y="2819400"/>
            <a:ext cx="1066800" cy="685800"/>
          </a:xfrm>
          <a:prstGeom prst="rect">
            <a:avLst/>
          </a:prstGeom>
          <a:solidFill>
            <a:srgbClr val="DDDDDD"/>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endParaRPr>
          </a:p>
        </p:txBody>
      </p:sp>
      <p:sp>
        <p:nvSpPr>
          <p:cNvPr id="163846" name="Rectangle 6" title="Part of the diagram discussing the weight of soil. It only takes a small amount such as 1 cu.ft. to cause a serious injury. 2 cu.ft. (20 lbs) can be enough to heavily restrict a buried victim's ability to breathe"/>
          <p:cNvSpPr>
            <a:spLocks noChangeArrowheads="1"/>
          </p:cNvSpPr>
          <p:nvPr/>
        </p:nvSpPr>
        <p:spPr bwMode="auto">
          <a:xfrm>
            <a:off x="5334000" y="3505200"/>
            <a:ext cx="1066800" cy="685800"/>
          </a:xfrm>
          <a:prstGeom prst="rect">
            <a:avLst/>
          </a:prstGeom>
          <a:solidFill>
            <a:srgbClr val="DDDDDD"/>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endParaRPr>
          </a:p>
        </p:txBody>
      </p:sp>
      <p:sp>
        <p:nvSpPr>
          <p:cNvPr id="163847" name="Rectangle 7" title="Part of the diagram discussing the weight of soil. It only takes a small amount such as 1 cu.ft. to cause a serious injury. 2 cu.ft. (20 lbs) can be enough to heavily restrict a buried victim's ability to breathe"/>
          <p:cNvSpPr>
            <a:spLocks noChangeArrowheads="1"/>
          </p:cNvSpPr>
          <p:nvPr/>
        </p:nvSpPr>
        <p:spPr bwMode="auto">
          <a:xfrm>
            <a:off x="5334000" y="4191000"/>
            <a:ext cx="1066800" cy="685800"/>
          </a:xfrm>
          <a:prstGeom prst="rect">
            <a:avLst/>
          </a:prstGeom>
          <a:solidFill>
            <a:srgbClr val="DDDDDD"/>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endParaRPr>
          </a:p>
        </p:txBody>
      </p:sp>
      <p:sp>
        <p:nvSpPr>
          <p:cNvPr id="163848" name="Rectangle 8" title="Part of the diagram discussing the weight of soil. It only takes a small amount such as 1 cu.ft. to cause a serious injury. 2 cu.ft. (20 lbs) can be enough to heavily restrict a buried victim's ability to breathe"/>
          <p:cNvSpPr>
            <a:spLocks noChangeArrowheads="1"/>
          </p:cNvSpPr>
          <p:nvPr/>
        </p:nvSpPr>
        <p:spPr bwMode="auto">
          <a:xfrm>
            <a:off x="5334000" y="4876800"/>
            <a:ext cx="1066800" cy="685800"/>
          </a:xfrm>
          <a:prstGeom prst="rect">
            <a:avLst/>
          </a:prstGeom>
          <a:solidFill>
            <a:srgbClr val="DDDDDD"/>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endParaRPr>
          </a:p>
        </p:txBody>
      </p:sp>
      <p:sp>
        <p:nvSpPr>
          <p:cNvPr id="163849" name="Text Box 9"/>
          <p:cNvSpPr txBox="1">
            <a:spLocks noChangeArrowheads="1"/>
          </p:cNvSpPr>
          <p:nvPr/>
        </p:nvSpPr>
        <p:spPr bwMode="auto">
          <a:xfrm>
            <a:off x="5486400" y="2286002"/>
            <a:ext cx="990600" cy="46166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dirty="0">
                <a:solidFill>
                  <a:prstClr val="black"/>
                </a:solidFill>
              </a:rPr>
              <a:t>120</a:t>
            </a:r>
          </a:p>
        </p:txBody>
      </p:sp>
      <p:sp>
        <p:nvSpPr>
          <p:cNvPr id="163850" name="Text Box 10"/>
          <p:cNvSpPr txBox="1">
            <a:spLocks noChangeArrowheads="1"/>
          </p:cNvSpPr>
          <p:nvPr/>
        </p:nvSpPr>
        <p:spPr bwMode="auto">
          <a:xfrm>
            <a:off x="5486400" y="2895602"/>
            <a:ext cx="990600" cy="46166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prstClr val="black"/>
                </a:solidFill>
              </a:rPr>
              <a:t>120</a:t>
            </a:r>
          </a:p>
        </p:txBody>
      </p:sp>
      <p:sp>
        <p:nvSpPr>
          <p:cNvPr id="163851" name="Text Box 11"/>
          <p:cNvSpPr txBox="1">
            <a:spLocks noChangeArrowheads="1"/>
          </p:cNvSpPr>
          <p:nvPr/>
        </p:nvSpPr>
        <p:spPr bwMode="auto">
          <a:xfrm>
            <a:off x="5486400" y="3657602"/>
            <a:ext cx="990600" cy="46166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prstClr val="black"/>
                </a:solidFill>
              </a:rPr>
              <a:t>120</a:t>
            </a:r>
          </a:p>
        </p:txBody>
      </p:sp>
      <p:sp>
        <p:nvSpPr>
          <p:cNvPr id="163852" name="Text Box 12"/>
          <p:cNvSpPr txBox="1">
            <a:spLocks noChangeArrowheads="1"/>
          </p:cNvSpPr>
          <p:nvPr/>
        </p:nvSpPr>
        <p:spPr bwMode="auto">
          <a:xfrm>
            <a:off x="5486400" y="4343402"/>
            <a:ext cx="990600" cy="46166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prstClr val="black"/>
                </a:solidFill>
              </a:rPr>
              <a:t>120</a:t>
            </a:r>
          </a:p>
        </p:txBody>
      </p:sp>
      <p:sp>
        <p:nvSpPr>
          <p:cNvPr id="163853" name="Text Box 13"/>
          <p:cNvSpPr txBox="1">
            <a:spLocks noChangeArrowheads="1"/>
          </p:cNvSpPr>
          <p:nvPr/>
        </p:nvSpPr>
        <p:spPr bwMode="auto">
          <a:xfrm>
            <a:off x="5486400" y="5029202"/>
            <a:ext cx="990600" cy="46166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prstClr val="black"/>
                </a:solidFill>
              </a:rPr>
              <a:t>120</a:t>
            </a:r>
          </a:p>
        </p:txBody>
      </p:sp>
      <p:sp>
        <p:nvSpPr>
          <p:cNvPr id="163854" name="Line 14"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a:off x="6400800" y="2133600"/>
            <a:ext cx="2209800" cy="3505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solidFill>
                <a:prstClr val="black"/>
              </a:solidFill>
              <a:latin typeface="Calibri" panose="020F0502020204030204"/>
            </a:endParaRPr>
          </a:p>
        </p:txBody>
      </p:sp>
      <p:sp>
        <p:nvSpPr>
          <p:cNvPr id="163855" name="Line 15"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flipH="1">
            <a:off x="6400800" y="2819400"/>
            <a:ext cx="381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prstClr val="black"/>
              </a:solidFill>
              <a:latin typeface="Calibri" panose="020F0502020204030204"/>
            </a:endParaRPr>
          </a:p>
        </p:txBody>
      </p:sp>
      <p:sp>
        <p:nvSpPr>
          <p:cNvPr id="163856" name="Line 16"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flipH="1">
            <a:off x="6400800" y="3505200"/>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prstClr val="black"/>
              </a:solidFill>
              <a:latin typeface="Calibri" panose="020F0502020204030204"/>
            </a:endParaRPr>
          </a:p>
        </p:txBody>
      </p:sp>
      <p:sp>
        <p:nvSpPr>
          <p:cNvPr id="163857" name="Line 17"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flipH="1">
            <a:off x="6400800" y="4191000"/>
            <a:ext cx="1295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prstClr val="black"/>
              </a:solidFill>
              <a:latin typeface="Calibri" panose="020F0502020204030204"/>
            </a:endParaRPr>
          </a:p>
        </p:txBody>
      </p:sp>
      <p:sp>
        <p:nvSpPr>
          <p:cNvPr id="163858" name="Line 18"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flipH="1">
            <a:off x="6400800" y="4876800"/>
            <a:ext cx="1752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prstClr val="black"/>
              </a:solidFill>
              <a:latin typeface="Calibri" panose="020F0502020204030204"/>
            </a:endParaRPr>
          </a:p>
        </p:txBody>
      </p:sp>
      <p:sp>
        <p:nvSpPr>
          <p:cNvPr id="163859" name="Line 19"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flipH="1">
            <a:off x="6400800" y="5562600"/>
            <a:ext cx="2133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prstClr val="black"/>
              </a:solidFill>
              <a:latin typeface="Calibri" panose="020F0502020204030204"/>
            </a:endParaRPr>
          </a:p>
        </p:txBody>
      </p:sp>
    </p:spTree>
    <p:extLst>
      <p:ext uri="{BB962C8B-B14F-4D97-AF65-F5344CB8AC3E}">
        <p14:creationId xmlns:p14="http://schemas.microsoft.com/office/powerpoint/2010/main" val="4270879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4"/>
          <p:cNvSpPr>
            <a:spLocks noGrp="1" noChangeArrowheads="1"/>
          </p:cNvSpPr>
          <p:nvPr>
            <p:ph type="title"/>
          </p:nvPr>
        </p:nvSpPr>
        <p:spPr>
          <a:xfrm>
            <a:off x="704293" y="1553570"/>
            <a:ext cx="7886700" cy="1325563"/>
          </a:xfrm>
        </p:spPr>
        <p:txBody>
          <a:bodyPr/>
          <a:lstStyle/>
          <a:p>
            <a:pPr eaLnBrk="1" hangingPunct="1"/>
            <a:r>
              <a:rPr lang="en-US" altLang="en-US" dirty="0">
                <a:latin typeface="+mn-lt"/>
              </a:rPr>
              <a:t>Basic Requirements </a:t>
            </a:r>
            <a:r>
              <a:rPr lang="en-US" altLang="en-US" sz="3600" dirty="0">
                <a:latin typeface="+mn-lt"/>
              </a:rPr>
              <a:t>CFR 1926.650-654</a:t>
            </a:r>
          </a:p>
        </p:txBody>
      </p:sp>
      <p:sp>
        <p:nvSpPr>
          <p:cNvPr id="165891" name="Rectangle 5"/>
          <p:cNvSpPr>
            <a:spLocks noGrp="1" noChangeArrowheads="1"/>
          </p:cNvSpPr>
          <p:nvPr>
            <p:ph idx="1"/>
          </p:nvPr>
        </p:nvSpPr>
        <p:spPr>
          <a:xfrm>
            <a:off x="972461" y="2703286"/>
            <a:ext cx="7779657" cy="3900715"/>
          </a:xfrm>
        </p:spPr>
        <p:txBody>
          <a:bodyPr>
            <a:normAutofit/>
          </a:bodyPr>
          <a:lstStyle/>
          <a:p>
            <a:pPr eaLnBrk="1" hangingPunct="1"/>
            <a:r>
              <a:rPr lang="en-US" altLang="en-US" sz="2800" dirty="0"/>
              <a:t>Work must be supervised by a “Competent Person”</a:t>
            </a:r>
          </a:p>
          <a:p>
            <a:pPr eaLnBrk="1" hangingPunct="1"/>
            <a:r>
              <a:rPr lang="en-US" altLang="en-US" sz="2800" dirty="0"/>
              <a:t>Protection is required over 5 feet deep or if there is a possibility of a cave-in</a:t>
            </a:r>
          </a:p>
          <a:p>
            <a:pPr eaLnBrk="1" hangingPunct="1"/>
            <a:r>
              <a:rPr lang="en-US" altLang="en-US" sz="2800" dirty="0"/>
              <a:t>Excavations must be inspected daily and/or with changes</a:t>
            </a:r>
          </a:p>
          <a:p>
            <a:pPr eaLnBrk="1" hangingPunct="1"/>
            <a:r>
              <a:rPr lang="en-US" altLang="en-US" sz="2800" dirty="0"/>
              <a:t>Access/Egress is required over 4 feet deep</a:t>
            </a:r>
          </a:p>
          <a:p>
            <a:pPr eaLnBrk="1" hangingPunct="1"/>
            <a:r>
              <a:rPr lang="en-US" altLang="en-US" sz="2800" dirty="0"/>
              <a:t>A rescue plan must be in place</a:t>
            </a:r>
          </a:p>
        </p:txBody>
      </p:sp>
      <p:sp>
        <p:nvSpPr>
          <p:cNvPr id="4" name="Rectangle 20"/>
          <p:cNvSpPr txBox="1">
            <a:spLocks noChangeArrowheads="1"/>
          </p:cNvSpPr>
          <p:nvPr/>
        </p:nvSpPr>
        <p:spPr>
          <a:xfrm>
            <a:off x="0" y="152515"/>
            <a:ext cx="6299200" cy="6457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prstClr val="white"/>
                </a:solidFill>
                <a:latin typeface="Calibri" panose="020F0502020204030204"/>
              </a:rPr>
              <a:t>Caught-In or Between Hazards</a:t>
            </a:r>
            <a:endParaRPr lang="en-US" altLang="en-US" sz="3600" dirty="0">
              <a:solidFill>
                <a:prstClr val="black"/>
              </a:solidFill>
              <a:latin typeface="Calibri" panose="020F0502020204030204"/>
            </a:endParaRPr>
          </a:p>
        </p:txBody>
      </p:sp>
    </p:spTree>
    <p:extLst>
      <p:ext uri="{BB962C8B-B14F-4D97-AF65-F5344CB8AC3E}">
        <p14:creationId xmlns:p14="http://schemas.microsoft.com/office/powerpoint/2010/main" val="90457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title"/>
          </p:nvPr>
        </p:nvSpPr>
        <p:spPr>
          <a:xfrm>
            <a:off x="3280457" y="1082470"/>
            <a:ext cx="6037491" cy="1325563"/>
          </a:xfrm>
        </p:spPr>
        <p:txBody>
          <a:bodyPr/>
          <a:lstStyle/>
          <a:p>
            <a:pPr eaLnBrk="1" hangingPunct="1"/>
            <a:r>
              <a:rPr lang="en-US" altLang="en-US" dirty="0">
                <a:latin typeface="+mn-lt"/>
              </a:rPr>
              <a:t>Trench Shields or Boxes</a:t>
            </a:r>
          </a:p>
        </p:txBody>
      </p:sp>
      <p:sp>
        <p:nvSpPr>
          <p:cNvPr id="167939" name="Rectangle 6"/>
          <p:cNvSpPr>
            <a:spLocks noGrp="1" noChangeArrowheads="1"/>
          </p:cNvSpPr>
          <p:nvPr>
            <p:ph idx="1"/>
          </p:nvPr>
        </p:nvSpPr>
        <p:spPr>
          <a:xfrm>
            <a:off x="367394" y="2220686"/>
            <a:ext cx="3257551" cy="4351339"/>
          </a:xfrm>
        </p:spPr>
        <p:txBody>
          <a:bodyPr>
            <a:normAutofit/>
          </a:bodyPr>
          <a:lstStyle/>
          <a:p>
            <a:pPr eaLnBrk="1" hangingPunct="1"/>
            <a:r>
              <a:rPr lang="en-US" altLang="en-US" sz="2800" dirty="0"/>
              <a:t>Engineered for Type C soils</a:t>
            </a:r>
          </a:p>
          <a:p>
            <a:pPr eaLnBrk="1" hangingPunct="1"/>
            <a:r>
              <a:rPr lang="en-US" altLang="en-US" sz="2800" dirty="0"/>
              <a:t>Can be used with all classes of soils</a:t>
            </a:r>
          </a:p>
          <a:p>
            <a:pPr eaLnBrk="1" hangingPunct="1"/>
            <a:r>
              <a:rPr lang="en-US" altLang="en-US" sz="2800" dirty="0"/>
              <a:t>Shields can be moved horizontally with workers inside</a:t>
            </a:r>
          </a:p>
          <a:p>
            <a:pPr eaLnBrk="1" hangingPunct="1"/>
            <a:r>
              <a:rPr lang="en-US" altLang="en-US" sz="2800" dirty="0"/>
              <a:t>Worker must stay inside shields</a:t>
            </a:r>
          </a:p>
        </p:txBody>
      </p:sp>
      <p:pic>
        <p:nvPicPr>
          <p:cNvPr id="167940" name="Picture 4" descr="trench shield 1"/>
          <p:cNvPicPr>
            <a:picLocks noGrp="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3886200" y="2220913"/>
            <a:ext cx="5257800" cy="4508500"/>
          </a:xfrm>
          <a:noFill/>
        </p:spPr>
      </p:pic>
      <p:sp>
        <p:nvSpPr>
          <p:cNvPr id="5" name="Rectangle 20"/>
          <p:cNvSpPr txBox="1">
            <a:spLocks noChangeArrowheads="1"/>
          </p:cNvSpPr>
          <p:nvPr/>
        </p:nvSpPr>
        <p:spPr>
          <a:xfrm>
            <a:off x="0" y="1"/>
            <a:ext cx="6299200" cy="6457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prstClr val="white"/>
                </a:solidFill>
                <a:latin typeface="Calibri" panose="020F0502020204030204"/>
              </a:rPr>
              <a:t>Caught-In or Between Hazards</a:t>
            </a:r>
            <a:endParaRPr lang="en-US" altLang="en-US" sz="3600" dirty="0">
              <a:solidFill>
                <a:prstClr val="black"/>
              </a:solidFill>
              <a:latin typeface="Calibri" panose="020F0502020204030204"/>
            </a:endParaRPr>
          </a:p>
        </p:txBody>
      </p:sp>
    </p:spTree>
    <p:extLst>
      <p:ext uri="{BB962C8B-B14F-4D97-AF65-F5344CB8AC3E}">
        <p14:creationId xmlns:p14="http://schemas.microsoft.com/office/powerpoint/2010/main" val="2735491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3" descr="BoxEs around pipe"/>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Oval 7" title="Red NO symbol"/>
          <p:cNvSpPr>
            <a:spLocks noChangeArrowheads="1"/>
          </p:cNvSpPr>
          <p:nvPr/>
        </p:nvSpPr>
        <p:spPr bwMode="auto">
          <a:xfrm>
            <a:off x="4343400" y="1371600"/>
            <a:ext cx="4343400" cy="4343400"/>
          </a:xfrm>
          <a:prstGeom prst="ellipse">
            <a:avLst/>
          </a:prstGeom>
          <a:noFill/>
          <a:ln w="152400">
            <a:solidFill>
              <a:srgbClr val="BD242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endParaRPr>
          </a:p>
        </p:txBody>
      </p:sp>
      <p:sp>
        <p:nvSpPr>
          <p:cNvPr id="169988" name="Line 8" title="Red line in NO symbol"/>
          <p:cNvSpPr>
            <a:spLocks noChangeShapeType="1"/>
          </p:cNvSpPr>
          <p:nvPr/>
        </p:nvSpPr>
        <p:spPr bwMode="auto">
          <a:xfrm flipH="1" flipV="1">
            <a:off x="4724400" y="2286000"/>
            <a:ext cx="3505200" cy="2590800"/>
          </a:xfrm>
          <a:prstGeom prst="line">
            <a:avLst/>
          </a:prstGeom>
          <a:noFill/>
          <a:ln w="152400">
            <a:solidFill>
              <a:srgbClr val="BD242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3" name="Title 2"/>
          <p:cNvSpPr>
            <a:spLocks noGrp="1"/>
          </p:cNvSpPr>
          <p:nvPr>
            <p:ph type="title"/>
          </p:nvPr>
        </p:nvSpPr>
        <p:spPr>
          <a:xfrm>
            <a:off x="4964587" y="4401669"/>
            <a:ext cx="3101031" cy="475133"/>
          </a:xfrm>
        </p:spPr>
        <p:txBody>
          <a:bodyPr>
            <a:normAutofit fontScale="90000"/>
          </a:bodyPr>
          <a:lstStyle/>
          <a:p>
            <a:r>
              <a:rPr lang="en-US" dirty="0">
                <a:solidFill>
                  <a:srgbClr val="FF0000"/>
                </a:solidFill>
              </a:rPr>
              <a:t>Do Not Do</a:t>
            </a:r>
          </a:p>
        </p:txBody>
      </p:sp>
    </p:spTree>
    <p:extLst>
      <p:ext uri="{BB962C8B-B14F-4D97-AF65-F5344CB8AC3E}">
        <p14:creationId xmlns:p14="http://schemas.microsoft.com/office/powerpoint/2010/main" val="3833307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escavation - identify the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1699573" y="6082189"/>
            <a:ext cx="3811545" cy="689317"/>
          </a:xfrm>
        </p:spPr>
        <p:txBody>
          <a:bodyPr>
            <a:normAutofit/>
          </a:bodyPr>
          <a:lstStyle/>
          <a:p>
            <a:r>
              <a:rPr lang="en-US" b="1" dirty="0" smtClean="0">
                <a:solidFill>
                  <a:schemeClr val="bg1"/>
                </a:solidFill>
              </a:rPr>
              <a:t>Identify the Hazards</a:t>
            </a:r>
            <a:endParaRPr lang="en-US" b="1" dirty="0">
              <a:solidFill>
                <a:schemeClr val="bg1"/>
              </a:solidFill>
            </a:endParaRPr>
          </a:p>
        </p:txBody>
      </p:sp>
    </p:spTree>
    <p:extLst>
      <p:ext uri="{BB962C8B-B14F-4D97-AF65-F5344CB8AC3E}">
        <p14:creationId xmlns:p14="http://schemas.microsoft.com/office/powerpoint/2010/main" val="301827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9"/>
          <p:cNvSpPr>
            <a:spLocks noGrp="1" noChangeArrowheads="1"/>
          </p:cNvSpPr>
          <p:nvPr>
            <p:ph type="title"/>
          </p:nvPr>
        </p:nvSpPr>
        <p:spPr>
          <a:xfrm>
            <a:off x="628651" y="1530126"/>
            <a:ext cx="7886700" cy="1325563"/>
          </a:xfrm>
        </p:spPr>
        <p:txBody>
          <a:bodyPr/>
          <a:lstStyle/>
          <a:p>
            <a:pPr eaLnBrk="1" hangingPunct="1"/>
            <a:r>
              <a:rPr lang="en-US" altLang="en-US" dirty="0"/>
              <a:t>Barricade Requirements of Excavations</a:t>
            </a:r>
          </a:p>
        </p:txBody>
      </p:sp>
      <p:sp>
        <p:nvSpPr>
          <p:cNvPr id="172035" name="Rectangle 10"/>
          <p:cNvSpPr>
            <a:spLocks noGrp="1" noChangeArrowheads="1"/>
          </p:cNvSpPr>
          <p:nvPr>
            <p:ph idx="1"/>
          </p:nvPr>
        </p:nvSpPr>
        <p:spPr>
          <a:xfrm>
            <a:off x="280310" y="2855690"/>
            <a:ext cx="2898321" cy="2703967"/>
          </a:xfrm>
        </p:spPr>
        <p:txBody>
          <a:bodyPr>
            <a:normAutofit/>
          </a:bodyPr>
          <a:lstStyle/>
          <a:p>
            <a:pPr eaLnBrk="1" hangingPunct="1"/>
            <a:r>
              <a:rPr lang="en-US" altLang="en-US" sz="2800" dirty="0"/>
              <a:t>Excavations must be barricaded or marked if they are not readily visible</a:t>
            </a:r>
          </a:p>
        </p:txBody>
      </p:sp>
      <p:pic>
        <p:nvPicPr>
          <p:cNvPr id="172036" name="Picture 4" descr="Excav"/>
          <p:cNvPicPr>
            <a:picLocks noGrp="1" noChangeArrowheads="1"/>
          </p:cNvPicPr>
          <p:nvPr>
            <p:ph type="clipArt" sz="half" idx="4294967295"/>
          </p:nvPr>
        </p:nvPicPr>
        <p:blipFill>
          <a:blip r:embed="rId3" cstate="email">
            <a:extLst>
              <a:ext uri="{28A0092B-C50C-407E-A947-70E740481C1C}">
                <a14:useLocalDpi xmlns:a14="http://schemas.microsoft.com/office/drawing/2010/main"/>
              </a:ext>
            </a:extLst>
          </a:blip>
          <a:srcRect/>
          <a:stretch>
            <a:fillRect/>
          </a:stretch>
        </p:blipFill>
        <p:spPr>
          <a:xfrm>
            <a:off x="3657600" y="2855913"/>
            <a:ext cx="5486400" cy="4111625"/>
          </a:xfrm>
          <a:noFill/>
        </p:spPr>
      </p:pic>
      <p:sp>
        <p:nvSpPr>
          <p:cNvPr id="5" name="Rectangle 20"/>
          <p:cNvSpPr txBox="1">
            <a:spLocks noChangeArrowheads="1"/>
          </p:cNvSpPr>
          <p:nvPr/>
        </p:nvSpPr>
        <p:spPr>
          <a:xfrm>
            <a:off x="0" y="152515"/>
            <a:ext cx="6299200" cy="6457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prstClr val="white"/>
                </a:solidFill>
                <a:latin typeface="Calibri" panose="020F0502020204030204"/>
              </a:rPr>
              <a:t>Caught-In or Between Hazards</a:t>
            </a:r>
            <a:endParaRPr lang="en-US" altLang="en-US" sz="3600" dirty="0">
              <a:solidFill>
                <a:prstClr val="black"/>
              </a:solidFill>
              <a:latin typeface="Calibri" panose="020F0502020204030204"/>
            </a:endParaRPr>
          </a:p>
        </p:txBody>
      </p:sp>
    </p:spTree>
    <p:extLst>
      <p:ext uri="{BB962C8B-B14F-4D97-AF65-F5344CB8AC3E}">
        <p14:creationId xmlns:p14="http://schemas.microsoft.com/office/powerpoint/2010/main" val="1921061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6"/>
          <p:cNvSpPr>
            <a:spLocks noGrp="1" noChangeArrowheads="1"/>
          </p:cNvSpPr>
          <p:nvPr>
            <p:ph type="title"/>
          </p:nvPr>
        </p:nvSpPr>
        <p:spPr>
          <a:xfrm>
            <a:off x="483507" y="1598842"/>
            <a:ext cx="7886700" cy="1325563"/>
          </a:xfrm>
        </p:spPr>
        <p:txBody>
          <a:bodyPr/>
          <a:lstStyle/>
          <a:p>
            <a:pPr eaLnBrk="1" hangingPunct="1"/>
            <a:r>
              <a:rPr lang="en-US" altLang="en-US" dirty="0">
                <a:latin typeface="+mn-lt"/>
              </a:rPr>
              <a:t>Rescue Capability</a:t>
            </a:r>
          </a:p>
        </p:txBody>
      </p:sp>
      <p:sp>
        <p:nvSpPr>
          <p:cNvPr id="176131" name="Rectangle 7"/>
          <p:cNvSpPr>
            <a:spLocks noGrp="1" noChangeArrowheads="1"/>
          </p:cNvSpPr>
          <p:nvPr>
            <p:ph idx="1"/>
          </p:nvPr>
        </p:nvSpPr>
        <p:spPr>
          <a:xfrm>
            <a:off x="301172" y="3249786"/>
            <a:ext cx="3886200" cy="3094151"/>
          </a:xfrm>
        </p:spPr>
        <p:txBody>
          <a:bodyPr>
            <a:normAutofit/>
          </a:bodyPr>
          <a:lstStyle/>
          <a:p>
            <a:pPr eaLnBrk="1" hangingPunct="1"/>
            <a:r>
              <a:rPr lang="en-US" altLang="en-US" sz="2800" dirty="0"/>
              <a:t>A rescue plan must be in place</a:t>
            </a:r>
          </a:p>
          <a:p>
            <a:pPr eaLnBrk="1" hangingPunct="1"/>
            <a:endParaRPr lang="en-US" altLang="en-US" sz="2800" dirty="0"/>
          </a:p>
          <a:p>
            <a:pPr eaLnBrk="1" hangingPunct="1"/>
            <a:r>
              <a:rPr lang="en-US" altLang="en-US" sz="2800" dirty="0"/>
              <a:t>Rescue of a buried worker is a slow and tedious process</a:t>
            </a:r>
          </a:p>
        </p:txBody>
      </p:sp>
      <p:pic>
        <p:nvPicPr>
          <p:cNvPr id="3" name="Picture 2" title="Photo of a page - Anatomy of a rescue (of a buried work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6115" y="1431980"/>
            <a:ext cx="3947887" cy="5605999"/>
          </a:xfrm>
          <a:prstGeom prst="rect">
            <a:avLst/>
          </a:prstGeom>
        </p:spPr>
      </p:pic>
      <p:sp>
        <p:nvSpPr>
          <p:cNvPr id="9" name="Rectangle 20"/>
          <p:cNvSpPr txBox="1">
            <a:spLocks noChangeArrowheads="1"/>
          </p:cNvSpPr>
          <p:nvPr/>
        </p:nvSpPr>
        <p:spPr>
          <a:xfrm>
            <a:off x="0" y="152515"/>
            <a:ext cx="6299200" cy="6457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prstClr val="white"/>
                </a:solidFill>
                <a:latin typeface="Calibri" panose="020F0502020204030204"/>
              </a:rPr>
              <a:t>Caught-In or Between Hazards</a:t>
            </a:r>
            <a:endParaRPr lang="en-US" altLang="en-US" sz="3600" dirty="0">
              <a:solidFill>
                <a:prstClr val="black"/>
              </a:solidFill>
              <a:latin typeface="Calibri" panose="020F0502020204030204"/>
            </a:endParaRPr>
          </a:p>
        </p:txBody>
      </p:sp>
    </p:spTree>
    <p:extLst>
      <p:ext uri="{BB962C8B-B14F-4D97-AF65-F5344CB8AC3E}">
        <p14:creationId xmlns:p14="http://schemas.microsoft.com/office/powerpoint/2010/main" val="529391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Electrocution symbol"/>
          <p:cNvPicPr>
            <a:picLocks noChangeAspect="1"/>
          </p:cNvPicPr>
          <p:nvPr/>
        </p:nvPicPr>
        <p:blipFill>
          <a:blip r:embed="rId3"/>
          <a:stretch>
            <a:fillRect/>
          </a:stretch>
        </p:blipFill>
        <p:spPr>
          <a:xfrm>
            <a:off x="1" y="2400301"/>
            <a:ext cx="4457700" cy="4457700"/>
          </a:xfrm>
          <a:prstGeom prst="rect">
            <a:avLst/>
          </a:prstGeom>
        </p:spPr>
      </p:pic>
      <p:pic>
        <p:nvPicPr>
          <p:cNvPr id="5" name="Picture 4" title="cartoon - electrocuti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57702" y="1686869"/>
            <a:ext cx="4686300" cy="5157877"/>
          </a:xfrm>
          <a:prstGeom prst="rect">
            <a:avLst/>
          </a:prstGeom>
        </p:spPr>
      </p:pic>
      <p:sp>
        <p:nvSpPr>
          <p:cNvPr id="6" name="Title 5"/>
          <p:cNvSpPr>
            <a:spLocks noGrp="1"/>
          </p:cNvSpPr>
          <p:nvPr>
            <p:ph type="title"/>
          </p:nvPr>
        </p:nvSpPr>
        <p:spPr>
          <a:xfrm>
            <a:off x="1" y="55240"/>
            <a:ext cx="7886700" cy="892112"/>
          </a:xfrm>
        </p:spPr>
        <p:txBody>
          <a:bodyPr/>
          <a:lstStyle/>
          <a:p>
            <a:pPr defTabSz="914377">
              <a:lnSpc>
                <a:spcPct val="100000"/>
              </a:lnSpc>
              <a:spcBef>
                <a:spcPts val="0"/>
              </a:spcBef>
            </a:pPr>
            <a:r>
              <a:rPr lang="en-US" sz="3600" dirty="0">
                <a:solidFill>
                  <a:prstClr val="white"/>
                </a:solidFill>
                <a:latin typeface="Calibri" panose="020F0502020204030204"/>
                <a:ea typeface="+mn-ea"/>
                <a:cs typeface="+mn-cs"/>
              </a:rPr>
              <a:t>Electrocution </a:t>
            </a:r>
            <a:endParaRPr lang="en-US" dirty="0"/>
          </a:p>
        </p:txBody>
      </p:sp>
    </p:spTree>
    <p:extLst>
      <p:ext uri="{BB962C8B-B14F-4D97-AF65-F5344CB8AC3E}">
        <p14:creationId xmlns:p14="http://schemas.microsoft.com/office/powerpoint/2010/main" val="2740777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2" y="-2"/>
            <a:ext cx="9144001" cy="1379915"/>
          </a:xfrm>
        </p:spPr>
        <p:txBody>
          <a:bodyPr>
            <a:normAutofit/>
          </a:bodyPr>
          <a:lstStyle/>
          <a:p>
            <a:pPr eaLnBrk="1" hangingPunct="1"/>
            <a:r>
              <a:rPr lang="en-US" altLang="en-US" sz="3600" dirty="0">
                <a:solidFill>
                  <a:schemeClr val="bg1"/>
                </a:solidFill>
                <a:latin typeface="+mn-lt"/>
              </a:rPr>
              <a:t>Primary Causes of Electrocution Fatalities - OSHA</a:t>
            </a:r>
          </a:p>
        </p:txBody>
      </p:sp>
      <p:sp>
        <p:nvSpPr>
          <p:cNvPr id="30723" name="Rectangle 9"/>
          <p:cNvSpPr>
            <a:spLocks noGrp="1" noChangeArrowheads="1"/>
          </p:cNvSpPr>
          <p:nvPr>
            <p:ph idx="1"/>
          </p:nvPr>
        </p:nvSpPr>
        <p:spPr>
          <a:xfrm>
            <a:off x="654423" y="2224961"/>
            <a:ext cx="7835152" cy="2873189"/>
          </a:xfrm>
        </p:spPr>
        <p:txBody>
          <a:bodyPr>
            <a:normAutofit/>
          </a:bodyPr>
          <a:lstStyle/>
          <a:p>
            <a:pPr eaLnBrk="1" hangingPunct="1"/>
            <a:r>
              <a:rPr lang="en-US" altLang="en-US" sz="3300" dirty="0"/>
              <a:t>Contact with Overhead Powerlines</a:t>
            </a:r>
          </a:p>
          <a:p>
            <a:pPr eaLnBrk="1" hangingPunct="1"/>
            <a:r>
              <a:rPr lang="en-US" altLang="en-US" sz="3300" dirty="0"/>
              <a:t>Contact with unmarked buried Powerlines</a:t>
            </a:r>
          </a:p>
          <a:p>
            <a:pPr eaLnBrk="1" hangingPunct="1"/>
            <a:r>
              <a:rPr lang="en-US" altLang="en-US" sz="3300" dirty="0"/>
              <a:t>Contact with Live Circuits in Panels</a:t>
            </a:r>
          </a:p>
          <a:p>
            <a:pPr eaLnBrk="1" hangingPunct="1"/>
            <a:r>
              <a:rPr lang="en-US" altLang="en-US" sz="3300" dirty="0"/>
              <a:t>Poorly Maintained Cords and Tools</a:t>
            </a:r>
          </a:p>
          <a:p>
            <a:pPr eaLnBrk="1" hangingPunct="1"/>
            <a:r>
              <a:rPr lang="en-US" altLang="en-US" sz="3300" dirty="0"/>
              <a:t>Lightning Strikes</a:t>
            </a:r>
          </a:p>
          <a:p>
            <a:pPr eaLnBrk="1" hangingPunct="1"/>
            <a:endParaRPr lang="en-US" altLang="en-US" sz="3300" dirty="0"/>
          </a:p>
          <a:p>
            <a:pPr eaLnBrk="1" hangingPunct="1"/>
            <a:endParaRPr lang="en-US" altLang="en-US" dirty="0"/>
          </a:p>
        </p:txBody>
      </p:sp>
    </p:spTree>
    <p:extLst>
      <p:ext uri="{BB962C8B-B14F-4D97-AF65-F5344CB8AC3E}">
        <p14:creationId xmlns:p14="http://schemas.microsoft.com/office/powerpoint/2010/main" val="142208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Picture 3" title="Photo - exposures: limited line of sight to operator, material on edge of excavation, no way ou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55378" y="1244439"/>
            <a:ext cx="4588625" cy="564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09551" y="2152653"/>
            <a:ext cx="3763935" cy="3693319"/>
          </a:xfrm>
          <a:prstGeom prst="rect">
            <a:avLst/>
          </a:prstGeom>
          <a:noFill/>
        </p:spPr>
        <p:txBody>
          <a:bodyPr wrap="square" rtlCol="0">
            <a:spAutoFit/>
          </a:bodyPr>
          <a:lstStyle/>
          <a:p>
            <a:r>
              <a:rPr lang="en-US" sz="2600" dirty="0">
                <a:solidFill>
                  <a:prstClr val="black"/>
                </a:solidFill>
                <a:latin typeface="Calibri" panose="020F0502020204030204"/>
              </a:rPr>
              <a:t>Exposures?</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Limited line of sight to operator</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Material on edge of excavation</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No way out</a:t>
            </a:r>
            <a:endParaRPr lang="en-US" dirty="0">
              <a:solidFill>
                <a:prstClr val="black"/>
              </a:solidFill>
              <a:latin typeface="Calibri" panose="020F0502020204030204"/>
            </a:endParaRPr>
          </a:p>
        </p:txBody>
      </p:sp>
      <p:sp>
        <p:nvSpPr>
          <p:cNvPr id="6" name="Rectangle 6"/>
          <p:cNvSpPr>
            <a:spLocks noGrp="1" noChangeArrowheads="1"/>
          </p:cNvSpPr>
          <p:nvPr>
            <p:ph type="title"/>
          </p:nvPr>
        </p:nvSpPr>
        <p:spPr>
          <a:xfrm>
            <a:off x="2" y="3"/>
            <a:ext cx="3943351" cy="615461"/>
          </a:xfrm>
        </p:spPr>
        <p:txBody>
          <a:bodyPr rtlCol="0">
            <a:normAutofit/>
          </a:bodyPr>
          <a:lstStyle/>
          <a:p>
            <a:pPr>
              <a:defRPr/>
            </a:pPr>
            <a:r>
              <a:rPr lang="en-US" sz="3600" dirty="0">
                <a:solidFill>
                  <a:schemeClr val="bg1"/>
                </a:solidFill>
                <a:latin typeface="+mn-lt"/>
              </a:rPr>
              <a:t> Struck-By Hazards  </a:t>
            </a:r>
          </a:p>
        </p:txBody>
      </p:sp>
    </p:spTree>
    <p:extLst>
      <p:ext uri="{BB962C8B-B14F-4D97-AF65-F5344CB8AC3E}">
        <p14:creationId xmlns:p14="http://schemas.microsoft.com/office/powerpoint/2010/main" val="10109093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Grp="1" noChangeArrowheads="1"/>
          </p:cNvSpPr>
          <p:nvPr>
            <p:ph type="title"/>
          </p:nvPr>
        </p:nvSpPr>
        <p:spPr>
          <a:xfrm>
            <a:off x="1" y="3"/>
            <a:ext cx="5170516" cy="551945"/>
          </a:xfrm>
        </p:spPr>
        <p:txBody>
          <a:bodyPr>
            <a:noAutofit/>
          </a:bodyPr>
          <a:lstStyle/>
          <a:p>
            <a:pPr eaLnBrk="1" hangingPunct="1"/>
            <a:r>
              <a:rPr lang="en-US" altLang="en-US" sz="3600" dirty="0">
                <a:solidFill>
                  <a:schemeClr val="bg1"/>
                </a:solidFill>
                <a:latin typeface="+mn-lt"/>
              </a:rPr>
              <a:t>Top Electrical Citations</a:t>
            </a:r>
          </a:p>
        </p:txBody>
      </p:sp>
      <p:pic>
        <p:nvPicPr>
          <p:cNvPr id="40963" name="Object 5" title="Graph - top electrical citations - electrical, wiring design and protection, Elec Wiring methods, ciomponents and equipment, general use, electrical, general requirements, electrical, safety-related work practices, general requirements"/>
          <p:cNvPicPr>
            <a:picLocks noGrp="1" noChangeAspect="1" noChangeArrowheads="1"/>
          </p:cNvPicPr>
          <p:nvPr>
            <p:ph type="chart" idx="4294967295"/>
          </p:nvPr>
        </p:nvPicPr>
        <p:blipFill>
          <a:blip r:embed="rId3">
            <a:extLst>
              <a:ext uri="{28A0092B-C50C-407E-A947-70E740481C1C}">
                <a14:useLocalDpi xmlns:a14="http://schemas.microsoft.com/office/drawing/2010/main"/>
              </a:ext>
            </a:extLst>
          </a:blip>
          <a:srcRect/>
          <a:stretch>
            <a:fillRect/>
          </a:stretch>
        </p:blipFill>
        <p:spPr>
          <a:xfrm>
            <a:off x="0" y="1600200"/>
            <a:ext cx="9144000" cy="4943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 Box 6"/>
          <p:cNvSpPr txBox="1">
            <a:spLocks noChangeArrowheads="1"/>
          </p:cNvSpPr>
          <p:nvPr/>
        </p:nvSpPr>
        <p:spPr bwMode="auto">
          <a:xfrm>
            <a:off x="1600200" y="2700338"/>
            <a:ext cx="60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dirty="0">
                <a:solidFill>
                  <a:prstClr val="black"/>
                </a:solidFill>
              </a:rPr>
              <a:t>Elec. Wiring Methods, Components and Equipment, General Use</a:t>
            </a:r>
          </a:p>
        </p:txBody>
      </p:sp>
      <p:sp>
        <p:nvSpPr>
          <p:cNvPr id="40967" name="Text Box 7"/>
          <p:cNvSpPr txBox="1">
            <a:spLocks noChangeArrowheads="1"/>
          </p:cNvSpPr>
          <p:nvPr/>
        </p:nvSpPr>
        <p:spPr bwMode="auto">
          <a:xfrm>
            <a:off x="1608140" y="3767139"/>
            <a:ext cx="2991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dirty="0">
                <a:solidFill>
                  <a:prstClr val="black"/>
                </a:solidFill>
              </a:rPr>
              <a:t>Electrical, General Requirements</a:t>
            </a:r>
          </a:p>
        </p:txBody>
      </p:sp>
      <p:sp>
        <p:nvSpPr>
          <p:cNvPr id="40968" name="Text Box 8"/>
          <p:cNvSpPr txBox="1">
            <a:spLocks noChangeArrowheads="1"/>
          </p:cNvSpPr>
          <p:nvPr/>
        </p:nvSpPr>
        <p:spPr bwMode="auto">
          <a:xfrm>
            <a:off x="1600200" y="4681538"/>
            <a:ext cx="678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dirty="0">
                <a:solidFill>
                  <a:prstClr val="black"/>
                </a:solidFill>
              </a:rPr>
              <a:t>Electrical, Safety-Related Work Practices, General Requirements</a:t>
            </a:r>
          </a:p>
        </p:txBody>
      </p:sp>
      <p:sp>
        <p:nvSpPr>
          <p:cNvPr id="40969" name="Text Box 9"/>
          <p:cNvSpPr txBox="1">
            <a:spLocks noChangeArrowheads="1"/>
          </p:cNvSpPr>
          <p:nvPr/>
        </p:nvSpPr>
        <p:spPr bwMode="auto">
          <a:xfrm>
            <a:off x="1608137" y="1729585"/>
            <a:ext cx="678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dirty="0">
                <a:solidFill>
                  <a:prstClr val="black"/>
                </a:solidFill>
              </a:rPr>
              <a:t>Electrical, Wiring Design and Protection</a:t>
            </a:r>
          </a:p>
        </p:txBody>
      </p:sp>
      <p:sp>
        <p:nvSpPr>
          <p:cNvPr id="40970" name="Text Box 11"/>
          <p:cNvSpPr txBox="1">
            <a:spLocks noChangeArrowheads="1"/>
          </p:cNvSpPr>
          <p:nvPr/>
        </p:nvSpPr>
        <p:spPr bwMode="auto">
          <a:xfrm>
            <a:off x="4800600" y="6613528"/>
            <a:ext cx="434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en-US" sz="1000">
                <a:solidFill>
                  <a:prstClr val="black"/>
                </a:solidFill>
              </a:rPr>
              <a:t>Citation statistics from Federal OSHA data for OSHA fiscal year 2005</a:t>
            </a:r>
          </a:p>
        </p:txBody>
      </p:sp>
    </p:spTree>
    <p:extLst>
      <p:ext uri="{BB962C8B-B14F-4D97-AF65-F5344CB8AC3E}">
        <p14:creationId xmlns:p14="http://schemas.microsoft.com/office/powerpoint/2010/main" val="21386280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3" y="3"/>
            <a:ext cx="5320145" cy="698269"/>
          </a:xfrm>
        </p:spPr>
        <p:txBody>
          <a:bodyPr>
            <a:normAutofit/>
          </a:bodyPr>
          <a:lstStyle/>
          <a:p>
            <a:pPr eaLnBrk="1" hangingPunct="1"/>
            <a:r>
              <a:rPr lang="en-US" altLang="en-US" sz="3600" dirty="0">
                <a:solidFill>
                  <a:schemeClr val="bg1"/>
                </a:solidFill>
                <a:latin typeface="+mn-lt"/>
              </a:rPr>
              <a:t>Definition of Electrocution</a:t>
            </a:r>
          </a:p>
        </p:txBody>
      </p:sp>
      <p:sp>
        <p:nvSpPr>
          <p:cNvPr id="30723" name="Rectangle 9"/>
          <p:cNvSpPr>
            <a:spLocks noGrp="1" noChangeArrowheads="1"/>
          </p:cNvSpPr>
          <p:nvPr>
            <p:ph idx="1"/>
          </p:nvPr>
        </p:nvSpPr>
        <p:spPr>
          <a:xfrm>
            <a:off x="662087" y="1958952"/>
            <a:ext cx="7835152" cy="4541603"/>
          </a:xfrm>
        </p:spPr>
        <p:txBody>
          <a:bodyPr>
            <a:normAutofit lnSpcReduction="10000"/>
          </a:bodyPr>
          <a:lstStyle/>
          <a:p>
            <a:r>
              <a:rPr lang="en-US" sz="2800" dirty="0"/>
              <a:t>Electrocution results when a person is exposed to a lethal amount of electrical energy.</a:t>
            </a:r>
          </a:p>
          <a:p>
            <a:r>
              <a:rPr lang="en-US" sz="2800" dirty="0"/>
              <a:t>An electrical hazard can be defined as a serious workplace hazard that exposes workers to the following:</a:t>
            </a:r>
          </a:p>
          <a:p>
            <a:pPr lvl="1"/>
            <a:r>
              <a:rPr lang="en-US" sz="2800" b="1" dirty="0"/>
              <a:t>B</a:t>
            </a:r>
            <a:r>
              <a:rPr lang="en-US" sz="2800" dirty="0"/>
              <a:t>urns</a:t>
            </a:r>
          </a:p>
          <a:p>
            <a:pPr lvl="1"/>
            <a:r>
              <a:rPr lang="en-US" sz="2800" b="1" dirty="0"/>
              <a:t>E</a:t>
            </a:r>
            <a:r>
              <a:rPr lang="en-US" sz="2800" dirty="0"/>
              <a:t>lectrocution</a:t>
            </a:r>
          </a:p>
          <a:p>
            <a:pPr lvl="1"/>
            <a:r>
              <a:rPr lang="en-US" sz="2800" b="1" dirty="0"/>
              <a:t>S</a:t>
            </a:r>
            <a:r>
              <a:rPr lang="en-US" sz="2800" dirty="0"/>
              <a:t>hock</a:t>
            </a:r>
          </a:p>
          <a:p>
            <a:pPr lvl="1"/>
            <a:r>
              <a:rPr lang="en-US" sz="2800" b="1" dirty="0"/>
              <a:t>A</a:t>
            </a:r>
            <a:r>
              <a:rPr lang="en-US" sz="2800" dirty="0"/>
              <a:t>rc Flash/Arc Blast</a:t>
            </a:r>
          </a:p>
          <a:p>
            <a:pPr lvl="1"/>
            <a:r>
              <a:rPr lang="en-US" sz="2800" b="1" dirty="0"/>
              <a:t>F</a:t>
            </a:r>
            <a:r>
              <a:rPr lang="en-US" sz="2800" dirty="0"/>
              <a:t>ire</a:t>
            </a:r>
          </a:p>
          <a:p>
            <a:pPr lvl="1"/>
            <a:r>
              <a:rPr lang="en-US" sz="2800" b="1" dirty="0"/>
              <a:t>E</a:t>
            </a:r>
            <a:r>
              <a:rPr lang="en-US" sz="2800" dirty="0"/>
              <a:t>xplosion </a:t>
            </a:r>
            <a:endParaRPr lang="en-US" sz="2800" b="1" dirty="0"/>
          </a:p>
          <a:p>
            <a:pPr marL="0" indent="0">
              <a:buNone/>
            </a:pPr>
            <a:endParaRPr lang="en-US" altLang="en-US" sz="3300" dirty="0"/>
          </a:p>
          <a:p>
            <a:pPr eaLnBrk="1" hangingPunct="1"/>
            <a:endParaRPr lang="en-US" altLang="en-US" dirty="0"/>
          </a:p>
        </p:txBody>
      </p:sp>
    </p:spTree>
    <p:extLst>
      <p:ext uri="{BB962C8B-B14F-4D97-AF65-F5344CB8AC3E}">
        <p14:creationId xmlns:p14="http://schemas.microsoft.com/office/powerpoint/2010/main" val="28290912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3" y="3"/>
            <a:ext cx="5320145" cy="698269"/>
          </a:xfrm>
        </p:spPr>
        <p:txBody>
          <a:bodyPr>
            <a:normAutofit/>
          </a:bodyPr>
          <a:lstStyle/>
          <a:p>
            <a:pPr eaLnBrk="1" hangingPunct="1"/>
            <a:r>
              <a:rPr lang="en-US" altLang="en-US" sz="3600" dirty="0">
                <a:solidFill>
                  <a:schemeClr val="bg1"/>
                </a:solidFill>
                <a:latin typeface="+mn-lt"/>
              </a:rPr>
              <a:t>Burns - Definitions</a:t>
            </a:r>
          </a:p>
        </p:txBody>
      </p:sp>
      <p:sp>
        <p:nvSpPr>
          <p:cNvPr id="30723" name="Rectangle 9" title="White background"/>
          <p:cNvSpPr>
            <a:spLocks noGrp="1" noChangeArrowheads="1"/>
          </p:cNvSpPr>
          <p:nvPr>
            <p:ph idx="1"/>
          </p:nvPr>
        </p:nvSpPr>
        <p:spPr>
          <a:xfrm>
            <a:off x="662089" y="1958955"/>
            <a:ext cx="2297245" cy="4508351"/>
          </a:xfrm>
        </p:spPr>
        <p:txBody>
          <a:bodyPr>
            <a:normAutofit/>
          </a:bodyPr>
          <a:lstStyle/>
          <a:p>
            <a:pPr marL="0" indent="0">
              <a:buNone/>
            </a:pPr>
            <a:endParaRPr lang="en-US" altLang="en-US" sz="3300" dirty="0"/>
          </a:p>
          <a:p>
            <a:pPr eaLnBrk="1" hangingPunct="1"/>
            <a:endParaRPr lang="en-US" altLang="en-US" dirty="0"/>
          </a:p>
        </p:txBody>
      </p:sp>
      <p:sp>
        <p:nvSpPr>
          <p:cNvPr id="2" name="Rectangle 1"/>
          <p:cNvSpPr/>
          <p:nvPr/>
        </p:nvSpPr>
        <p:spPr>
          <a:xfrm>
            <a:off x="182881" y="2164373"/>
            <a:ext cx="8362604" cy="4154984"/>
          </a:xfrm>
          <a:prstGeom prst="rect">
            <a:avLst/>
          </a:prstGeom>
        </p:spPr>
        <p:txBody>
          <a:bodyPr wrap="square">
            <a:spAutoFit/>
          </a:bodyPr>
          <a:lstStyle/>
          <a:p>
            <a:r>
              <a:rPr lang="en-US" sz="2400" dirty="0">
                <a:solidFill>
                  <a:prstClr val="black"/>
                </a:solidFill>
                <a:latin typeface="Calibri" panose="020F0502020204030204"/>
              </a:rPr>
              <a:t>An </a:t>
            </a:r>
            <a:r>
              <a:rPr lang="en-US" sz="2400" b="1" dirty="0">
                <a:solidFill>
                  <a:prstClr val="black"/>
                </a:solidFill>
                <a:latin typeface="Calibri" panose="020F0502020204030204"/>
              </a:rPr>
              <a:t>electrical burn</a:t>
            </a:r>
            <a:r>
              <a:rPr lang="en-US" sz="2400" dirty="0">
                <a:solidFill>
                  <a:prstClr val="black"/>
                </a:solidFill>
                <a:latin typeface="Calibri" panose="020F0502020204030204"/>
              </a:rPr>
              <a:t> is a burn that results from electricity passing through the body causing rapid injury.</a:t>
            </a:r>
          </a:p>
          <a:p>
            <a:endParaRPr lang="en-US" sz="2400" dirty="0">
              <a:solidFill>
                <a:prstClr val="black"/>
              </a:solidFill>
              <a:latin typeface="Calibri" panose="020F0502020204030204"/>
            </a:endParaRPr>
          </a:p>
          <a:p>
            <a:r>
              <a:rPr lang="en-US" sz="2400" dirty="0">
                <a:solidFill>
                  <a:prstClr val="black"/>
                </a:solidFill>
                <a:latin typeface="Calibri" panose="020F0502020204030204"/>
              </a:rPr>
              <a:t>Electrical burns differ from thermal or chemical burns in that they often cause more subdermal damage. </a:t>
            </a:r>
          </a:p>
          <a:p>
            <a:endParaRPr lang="en-US" sz="2400" dirty="0">
              <a:solidFill>
                <a:prstClr val="black"/>
              </a:solidFill>
              <a:latin typeface="Calibri" panose="020F0502020204030204"/>
            </a:endParaRPr>
          </a:p>
          <a:p>
            <a:r>
              <a:rPr lang="en-US" sz="2400" dirty="0">
                <a:solidFill>
                  <a:prstClr val="black"/>
                </a:solidFill>
                <a:latin typeface="Calibri" panose="020F0502020204030204"/>
              </a:rPr>
              <a:t>They can exclusively cause surface damage, but more often tissues deeper underneath the skin have been severely damaged. </a:t>
            </a:r>
          </a:p>
          <a:p>
            <a:endParaRPr lang="en-US" sz="2400" dirty="0">
              <a:solidFill>
                <a:prstClr val="black"/>
              </a:solidFill>
              <a:latin typeface="Calibri" panose="020F0502020204030204"/>
            </a:endParaRPr>
          </a:p>
          <a:p>
            <a:r>
              <a:rPr lang="en-US" sz="2400" dirty="0">
                <a:solidFill>
                  <a:prstClr val="black"/>
                </a:solidFill>
                <a:latin typeface="Calibri" panose="020F0502020204030204"/>
              </a:rPr>
              <a:t>Electrical burns are difficult to accurately diagnose, and many people underestimate the severity of their burn. </a:t>
            </a:r>
          </a:p>
        </p:txBody>
      </p:sp>
    </p:spTree>
    <p:extLst>
      <p:ext uri="{BB962C8B-B14F-4D97-AF65-F5344CB8AC3E}">
        <p14:creationId xmlns:p14="http://schemas.microsoft.com/office/powerpoint/2010/main" val="3550074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3" y="3"/>
            <a:ext cx="5320145" cy="698269"/>
          </a:xfrm>
        </p:spPr>
        <p:txBody>
          <a:bodyPr>
            <a:normAutofit/>
          </a:bodyPr>
          <a:lstStyle/>
          <a:p>
            <a:pPr eaLnBrk="1" hangingPunct="1"/>
            <a:r>
              <a:rPr lang="en-US" altLang="en-US" sz="3600" dirty="0">
                <a:solidFill>
                  <a:schemeClr val="bg1"/>
                </a:solidFill>
                <a:latin typeface="+mn-lt"/>
              </a:rPr>
              <a:t>Risk of Electrocution</a:t>
            </a:r>
          </a:p>
        </p:txBody>
      </p:sp>
      <p:sp>
        <p:nvSpPr>
          <p:cNvPr id="30723" name="Rectangle 9" title="White background"/>
          <p:cNvSpPr>
            <a:spLocks noGrp="1" noChangeArrowheads="1"/>
          </p:cNvSpPr>
          <p:nvPr>
            <p:ph idx="1"/>
          </p:nvPr>
        </p:nvSpPr>
        <p:spPr>
          <a:xfrm>
            <a:off x="662089" y="1958955"/>
            <a:ext cx="2297245" cy="4508351"/>
          </a:xfrm>
        </p:spPr>
        <p:txBody>
          <a:bodyPr>
            <a:normAutofit/>
          </a:bodyPr>
          <a:lstStyle/>
          <a:p>
            <a:pPr marL="0" indent="0">
              <a:buNone/>
            </a:pPr>
            <a:endParaRPr lang="en-US" altLang="en-US" sz="3300" dirty="0"/>
          </a:p>
          <a:p>
            <a:pPr eaLnBrk="1" hangingPunct="1"/>
            <a:endParaRPr lang="en-US" altLang="en-US" dirty="0"/>
          </a:p>
        </p:txBody>
      </p:sp>
      <p:sp>
        <p:nvSpPr>
          <p:cNvPr id="2" name="Rectangle 1"/>
          <p:cNvSpPr/>
          <p:nvPr/>
        </p:nvSpPr>
        <p:spPr>
          <a:xfrm>
            <a:off x="199505" y="1992154"/>
            <a:ext cx="5120640" cy="4493538"/>
          </a:xfrm>
          <a:prstGeom prst="rect">
            <a:avLst/>
          </a:prstGeom>
        </p:spPr>
        <p:txBody>
          <a:bodyPr wrap="square">
            <a:spAutoFit/>
          </a:bodyPr>
          <a:lstStyle/>
          <a:p>
            <a:r>
              <a:rPr lang="en-US" sz="2600" dirty="0">
                <a:solidFill>
                  <a:prstClr val="black"/>
                </a:solidFill>
                <a:latin typeface="Calibri" panose="020F0502020204030204"/>
              </a:rPr>
              <a:t>Voltages greater than 50 V across dry unbroken human skin may cause heart fibrillation with electric currents in body tissue that happen to pass through the chest area. </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Living human tissue can be protected from damage by the insulating characteristics of dry skin up to around 50 volts. If the skin is wet, that all changes.</a:t>
            </a:r>
          </a:p>
        </p:txBody>
      </p:sp>
      <p:pic>
        <p:nvPicPr>
          <p:cNvPr id="3" name="Picture 2" title="Photo - hand showing sings of an electrocu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20148" y="1619848"/>
            <a:ext cx="3823855" cy="5238155"/>
          </a:xfrm>
          <a:prstGeom prst="rect">
            <a:avLst/>
          </a:prstGeom>
        </p:spPr>
      </p:pic>
    </p:spTree>
    <p:extLst>
      <p:ext uri="{BB962C8B-B14F-4D97-AF65-F5344CB8AC3E}">
        <p14:creationId xmlns:p14="http://schemas.microsoft.com/office/powerpoint/2010/main" val="1950162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1" y="0"/>
            <a:ext cx="8480612" cy="1280160"/>
          </a:xfrm>
        </p:spPr>
        <p:txBody>
          <a:bodyPr>
            <a:normAutofit/>
          </a:bodyPr>
          <a:lstStyle/>
          <a:p>
            <a:pPr eaLnBrk="1" hangingPunct="1"/>
            <a:r>
              <a:rPr lang="en-US" altLang="en-US" sz="3600" dirty="0">
                <a:solidFill>
                  <a:schemeClr val="bg1"/>
                </a:solidFill>
                <a:latin typeface="+mn-lt"/>
              </a:rPr>
              <a:t>Primary Exposure to Electrocution Hazards in Onsite?</a:t>
            </a:r>
          </a:p>
        </p:txBody>
      </p:sp>
      <p:sp>
        <p:nvSpPr>
          <p:cNvPr id="30723" name="Rectangle 9"/>
          <p:cNvSpPr>
            <a:spLocks noGrp="1" noChangeArrowheads="1"/>
          </p:cNvSpPr>
          <p:nvPr>
            <p:ph idx="1"/>
          </p:nvPr>
        </p:nvSpPr>
        <p:spPr>
          <a:xfrm>
            <a:off x="645460" y="2075330"/>
            <a:ext cx="7835152" cy="4541603"/>
          </a:xfrm>
        </p:spPr>
        <p:txBody>
          <a:bodyPr>
            <a:normAutofit lnSpcReduction="10000"/>
          </a:bodyPr>
          <a:lstStyle/>
          <a:p>
            <a:pPr marL="0" indent="0">
              <a:buNone/>
            </a:pPr>
            <a:r>
              <a:rPr lang="en-US" altLang="en-US" sz="3300" dirty="0"/>
              <a:t>What are some specific examples in the Onsite industry?</a:t>
            </a:r>
          </a:p>
          <a:p>
            <a:r>
              <a:rPr lang="en-US" altLang="en-US" sz="3300" dirty="0"/>
              <a:t>Unlicensed Installation of Control Panels</a:t>
            </a:r>
          </a:p>
          <a:p>
            <a:r>
              <a:rPr lang="en-US" altLang="en-US" sz="3300" dirty="0"/>
              <a:t>Unlicensed Installation and Replacement of Floats</a:t>
            </a:r>
          </a:p>
          <a:p>
            <a:r>
              <a:rPr lang="en-US" altLang="en-US" sz="3300" dirty="0"/>
              <a:t>Unlicensed Installation and Replacement of Pumps</a:t>
            </a:r>
          </a:p>
          <a:p>
            <a:r>
              <a:rPr lang="en-US" altLang="en-US" sz="3300" dirty="0"/>
              <a:t>Lack of access to Fuse Panels and Controls for LO/TO on a service call</a:t>
            </a:r>
          </a:p>
          <a:p>
            <a:pPr marL="0" indent="0">
              <a:buNone/>
            </a:pPr>
            <a:endParaRPr lang="en-US" altLang="en-US" sz="3300" dirty="0"/>
          </a:p>
          <a:p>
            <a:pPr eaLnBrk="1" hangingPunct="1"/>
            <a:endParaRPr lang="en-US" altLang="en-US" dirty="0"/>
          </a:p>
        </p:txBody>
      </p:sp>
    </p:spTree>
    <p:extLst>
      <p:ext uri="{BB962C8B-B14F-4D97-AF65-F5344CB8AC3E}">
        <p14:creationId xmlns:p14="http://schemas.microsoft.com/office/powerpoint/2010/main" val="40517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1" name="Picture 1" title="Picture of a drawing - Electrical diagrams if available at all can look like this or worse. Wiring done by unlicensed contractors and/or homeowners, not inspected to code, can present a unique risk."/>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7885" y="2244437"/>
            <a:ext cx="6346117" cy="46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9980" name="Rectangle 12"/>
          <p:cNvSpPr>
            <a:spLocks noGrp="1" noChangeArrowheads="1"/>
          </p:cNvSpPr>
          <p:nvPr>
            <p:ph type="ctrTitle"/>
          </p:nvPr>
        </p:nvSpPr>
        <p:spPr>
          <a:xfrm>
            <a:off x="1" y="1"/>
            <a:ext cx="3585556" cy="604116"/>
          </a:xfrm>
        </p:spPr>
        <p:txBody>
          <a:bodyPr rtlCol="0">
            <a:normAutofit/>
          </a:bodyPr>
          <a:lstStyle/>
          <a:p>
            <a:pPr algn="l">
              <a:defRPr/>
            </a:pPr>
            <a:r>
              <a:rPr lang="en-US" sz="3600" dirty="0">
                <a:solidFill>
                  <a:schemeClr val="bg1"/>
                </a:solidFill>
                <a:effectLst>
                  <a:outerShdw blurRad="38100" dist="38100" dir="2700000" algn="tl">
                    <a:srgbClr val="C0C0C0"/>
                  </a:outerShdw>
                </a:effectLst>
                <a:latin typeface="+mn-lt"/>
              </a:rPr>
              <a:t>Electrical Hazards</a:t>
            </a:r>
          </a:p>
        </p:txBody>
      </p:sp>
      <p:sp>
        <p:nvSpPr>
          <p:cNvPr id="2" name="TextBox 1"/>
          <p:cNvSpPr txBox="1"/>
          <p:nvPr/>
        </p:nvSpPr>
        <p:spPr>
          <a:xfrm>
            <a:off x="315886" y="2643450"/>
            <a:ext cx="2481999" cy="2092881"/>
          </a:xfrm>
          <a:prstGeom prst="rect">
            <a:avLst/>
          </a:prstGeom>
          <a:noFill/>
        </p:spPr>
        <p:txBody>
          <a:bodyPr wrap="square" rtlCol="0">
            <a:spAutoFit/>
          </a:bodyPr>
          <a:lstStyle/>
          <a:p>
            <a:r>
              <a:rPr lang="en-US" sz="2600" dirty="0">
                <a:solidFill>
                  <a:prstClr val="black"/>
                </a:solidFill>
                <a:latin typeface="Calibri" panose="020F0502020204030204"/>
              </a:rPr>
              <a:t>Electrical wiring Diagrams can be helpful when diagnosing systems!</a:t>
            </a:r>
          </a:p>
        </p:txBody>
      </p:sp>
      <p:sp>
        <p:nvSpPr>
          <p:cNvPr id="3" name="TextBox 2"/>
          <p:cNvSpPr txBox="1"/>
          <p:nvPr/>
        </p:nvSpPr>
        <p:spPr>
          <a:xfrm>
            <a:off x="315886" y="4987639"/>
            <a:ext cx="2481999" cy="1384995"/>
          </a:xfrm>
          <a:prstGeom prst="rect">
            <a:avLst/>
          </a:prstGeom>
          <a:noFill/>
        </p:spPr>
        <p:txBody>
          <a:bodyPr wrap="square" rtlCol="0">
            <a:spAutoFit/>
          </a:bodyPr>
          <a:lstStyle/>
          <a:p>
            <a:r>
              <a:rPr lang="en-US" sz="2800" dirty="0">
                <a:solidFill>
                  <a:prstClr val="black"/>
                </a:solidFill>
                <a:latin typeface="Calibri" panose="020F0502020204030204"/>
              </a:rPr>
              <a:t>Good? </a:t>
            </a:r>
          </a:p>
          <a:p>
            <a:r>
              <a:rPr lang="en-US" sz="2800" dirty="0">
                <a:solidFill>
                  <a:prstClr val="black"/>
                </a:solidFill>
                <a:latin typeface="Calibri" panose="020F0502020204030204"/>
              </a:rPr>
              <a:t>Better?</a:t>
            </a:r>
          </a:p>
          <a:p>
            <a:r>
              <a:rPr lang="en-US" sz="2800" dirty="0">
                <a:solidFill>
                  <a:prstClr val="black"/>
                </a:solidFill>
                <a:latin typeface="Calibri" panose="020F0502020204030204"/>
              </a:rPr>
              <a:t>Best?</a:t>
            </a:r>
          </a:p>
        </p:txBody>
      </p:sp>
    </p:spTree>
    <p:extLst>
      <p:ext uri="{BB962C8B-B14F-4D97-AF65-F5344CB8AC3E}">
        <p14:creationId xmlns:p14="http://schemas.microsoft.com/office/powerpoint/2010/main" val="2730867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2" y="1"/>
            <a:ext cx="8159263" cy="604116"/>
          </a:xfrm>
        </p:spPr>
        <p:txBody>
          <a:bodyPr rtlCol="0">
            <a:normAutofit/>
          </a:bodyPr>
          <a:lstStyle/>
          <a:p>
            <a:pPr algn="l">
              <a:defRPr/>
            </a:pPr>
            <a:r>
              <a:rPr lang="en-US" sz="3600" dirty="0">
                <a:solidFill>
                  <a:schemeClr val="bg1"/>
                </a:solidFill>
                <a:latin typeface="+mn-lt"/>
              </a:rPr>
              <a:t>Electrical Death Root Cause Exercise</a:t>
            </a:r>
          </a:p>
        </p:txBody>
      </p:sp>
      <p:sp>
        <p:nvSpPr>
          <p:cNvPr id="2" name="TextBox 1"/>
          <p:cNvSpPr txBox="1"/>
          <p:nvPr/>
        </p:nvSpPr>
        <p:spPr>
          <a:xfrm>
            <a:off x="0" y="2531471"/>
            <a:ext cx="9144000" cy="2677656"/>
          </a:xfrm>
          <a:prstGeom prst="rect">
            <a:avLst/>
          </a:prstGeom>
          <a:noFill/>
        </p:spPr>
        <p:txBody>
          <a:bodyPr wrap="square" rtlCol="0">
            <a:spAutoFit/>
          </a:bodyPr>
          <a:lstStyle/>
          <a:p>
            <a:endParaRPr lang="en-US" sz="2800" dirty="0">
              <a:solidFill>
                <a:prstClr val="black"/>
              </a:solidFill>
              <a:latin typeface="Calibri" panose="020F0502020204030204"/>
            </a:endParaRPr>
          </a:p>
          <a:p>
            <a:r>
              <a:rPr lang="en-US" sz="2800" dirty="0">
                <a:solidFill>
                  <a:prstClr val="black"/>
                </a:solidFill>
                <a:latin typeface="Calibri" panose="020F0502020204030204"/>
              </a:rPr>
              <a:t> </a:t>
            </a:r>
            <a:r>
              <a:rPr lang="en-US" sz="2800" b="1" dirty="0">
                <a:solidFill>
                  <a:prstClr val="black"/>
                </a:solidFill>
                <a:latin typeface="Calibri" panose="020F0502020204030204"/>
              </a:rPr>
              <a:t>BRIEF DESCRIPTION OF ACCIDENT </a:t>
            </a:r>
            <a:r>
              <a:rPr lang="en-US" sz="2800" dirty="0">
                <a:solidFill>
                  <a:prstClr val="black"/>
                </a:solidFill>
                <a:latin typeface="Calibri" panose="020F0502020204030204"/>
              </a:rPr>
              <a:t>One employee was climbing a metal ladder to hand an electric drill to the journeyman installer on a scaffold about five feet above him. When the victim reached the third rung from the bottom of the ladder he received an electric shock that killed him. </a:t>
            </a:r>
            <a:endParaRPr lang="en-US" sz="2600" dirty="0">
              <a:solidFill>
                <a:prstClr val="black"/>
              </a:solidFill>
              <a:latin typeface="Calibri" panose="020F0502020204030204"/>
            </a:endParaRPr>
          </a:p>
        </p:txBody>
      </p:sp>
    </p:spTree>
    <p:extLst>
      <p:ext uri="{BB962C8B-B14F-4D97-AF65-F5344CB8AC3E}">
        <p14:creationId xmlns:p14="http://schemas.microsoft.com/office/powerpoint/2010/main" val="32188721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3" y="2233248"/>
            <a:ext cx="3657600" cy="3970318"/>
          </a:xfrm>
          <a:prstGeom prst="rect">
            <a:avLst/>
          </a:prstGeom>
          <a:noFill/>
        </p:spPr>
        <p:txBody>
          <a:bodyPr wrap="square" rtlCol="0">
            <a:spAutoFit/>
          </a:bodyPr>
          <a:lstStyle/>
          <a:p>
            <a:r>
              <a:rPr lang="en-US" sz="2800" dirty="0">
                <a:solidFill>
                  <a:prstClr val="black"/>
                </a:solidFill>
                <a:latin typeface="Calibri" panose="020F0502020204030204"/>
              </a:rPr>
              <a:t>What are the core issues involved?</a:t>
            </a:r>
          </a:p>
          <a:p>
            <a:endParaRPr lang="en-US" sz="2800" dirty="0">
              <a:solidFill>
                <a:prstClr val="black"/>
              </a:solidFill>
              <a:latin typeface="Calibri" panose="020F0502020204030204"/>
            </a:endParaRPr>
          </a:p>
          <a:p>
            <a:pPr marL="457189" indent="-457189">
              <a:buFont typeface="Arial" panose="020B0604020202020204" pitchFamily="34" charset="0"/>
              <a:buChar char="•"/>
            </a:pPr>
            <a:r>
              <a:rPr lang="en-US" sz="2800" dirty="0">
                <a:solidFill>
                  <a:prstClr val="black"/>
                </a:solidFill>
                <a:latin typeface="Calibri" panose="020F0502020204030204"/>
              </a:rPr>
              <a:t>Method</a:t>
            </a:r>
          </a:p>
          <a:p>
            <a:pPr marL="457189" indent="-457189">
              <a:buFont typeface="Arial" panose="020B0604020202020204" pitchFamily="34" charset="0"/>
              <a:buChar char="•"/>
            </a:pPr>
            <a:r>
              <a:rPr lang="en-US" sz="2800" dirty="0">
                <a:solidFill>
                  <a:prstClr val="black"/>
                </a:solidFill>
                <a:latin typeface="Calibri" panose="020F0502020204030204"/>
              </a:rPr>
              <a:t>Management</a:t>
            </a:r>
          </a:p>
          <a:p>
            <a:pPr marL="457189" indent="-457189">
              <a:buFont typeface="Arial" panose="020B0604020202020204" pitchFamily="34" charset="0"/>
              <a:buChar char="•"/>
            </a:pPr>
            <a:r>
              <a:rPr lang="en-US" sz="2800" dirty="0">
                <a:solidFill>
                  <a:prstClr val="black"/>
                </a:solidFill>
                <a:latin typeface="Calibri" panose="020F0502020204030204"/>
              </a:rPr>
              <a:t>Material</a:t>
            </a:r>
          </a:p>
          <a:p>
            <a:pPr marL="457189" indent="-457189">
              <a:buFont typeface="Arial" panose="020B0604020202020204" pitchFamily="34" charset="0"/>
              <a:buChar char="•"/>
            </a:pPr>
            <a:r>
              <a:rPr lang="en-US" sz="2800" dirty="0">
                <a:solidFill>
                  <a:prstClr val="black"/>
                </a:solidFill>
                <a:latin typeface="Calibri" panose="020F0502020204030204"/>
              </a:rPr>
              <a:t>People (Man)</a:t>
            </a:r>
          </a:p>
          <a:p>
            <a:pPr marL="457189" indent="-457189">
              <a:buFont typeface="Arial" panose="020B0604020202020204" pitchFamily="34" charset="0"/>
              <a:buChar char="•"/>
            </a:pPr>
            <a:r>
              <a:rPr lang="en-US" sz="2800" dirty="0">
                <a:solidFill>
                  <a:prstClr val="black"/>
                </a:solidFill>
                <a:latin typeface="Calibri" panose="020F0502020204030204"/>
              </a:rPr>
              <a:t>Measurement</a:t>
            </a:r>
          </a:p>
          <a:p>
            <a:pPr marL="457189" indent="-457189">
              <a:buFont typeface="Arial" panose="020B0604020202020204" pitchFamily="34" charset="0"/>
              <a:buChar char="•"/>
            </a:pPr>
            <a:r>
              <a:rPr lang="en-US" sz="2800" dirty="0">
                <a:solidFill>
                  <a:prstClr val="black"/>
                </a:solidFill>
                <a:latin typeface="Calibri" panose="020F0502020204030204"/>
              </a:rPr>
              <a:t>Machine</a:t>
            </a:r>
          </a:p>
        </p:txBody>
      </p:sp>
      <p:pic>
        <p:nvPicPr>
          <p:cNvPr id="4" name="Picture 3" title="Drawing - Fault tree analysis unwinds the knot until you can clearly understand what the root cause is."/>
          <p:cNvPicPr>
            <a:picLocks noChangeAspect="1"/>
          </p:cNvPicPr>
          <p:nvPr/>
        </p:nvPicPr>
        <p:blipFill>
          <a:blip r:embed="rId3"/>
          <a:stretch>
            <a:fillRect/>
          </a:stretch>
        </p:blipFill>
        <p:spPr>
          <a:xfrm>
            <a:off x="3143252" y="2481263"/>
            <a:ext cx="5611511" cy="3722303"/>
          </a:xfrm>
          <a:prstGeom prst="rect">
            <a:avLst/>
          </a:prstGeom>
        </p:spPr>
      </p:pic>
      <p:sp>
        <p:nvSpPr>
          <p:cNvPr id="6" name="Title 5"/>
          <p:cNvSpPr>
            <a:spLocks noGrp="1"/>
          </p:cNvSpPr>
          <p:nvPr>
            <p:ph type="title"/>
          </p:nvPr>
        </p:nvSpPr>
        <p:spPr>
          <a:xfrm>
            <a:off x="1" y="60329"/>
            <a:ext cx="7886700" cy="1325563"/>
          </a:xfrm>
        </p:spPr>
        <p:txBody>
          <a:bodyPr>
            <a:normAutofit/>
          </a:bodyPr>
          <a:lstStyle/>
          <a:p>
            <a:pPr defTabSz="914377">
              <a:lnSpc>
                <a:spcPct val="100000"/>
              </a:lnSpc>
              <a:spcBef>
                <a:spcPts val="0"/>
              </a:spcBef>
            </a:pPr>
            <a:r>
              <a:rPr lang="en-US" dirty="0" smtClean="0"/>
              <a:t>  </a:t>
            </a:r>
            <a:r>
              <a:rPr lang="en-US" sz="3600" dirty="0">
                <a:solidFill>
                  <a:prstClr val="white"/>
                </a:solidFill>
                <a:latin typeface="Calibri" panose="020F0502020204030204"/>
                <a:ea typeface="+mn-ea"/>
                <a:cs typeface="+mn-cs"/>
              </a:rPr>
              <a:t>Organizing the Information</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306740867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883" y="2643450"/>
            <a:ext cx="3776012" cy="3293209"/>
          </a:xfrm>
          <a:prstGeom prst="rect">
            <a:avLst/>
          </a:prstGeom>
          <a:noFill/>
        </p:spPr>
        <p:txBody>
          <a:bodyPr wrap="square" rtlCol="0">
            <a:spAutoFit/>
          </a:bodyPr>
          <a:lstStyle/>
          <a:p>
            <a:pPr marL="457189" indent="-457189">
              <a:buFont typeface="Arial" panose="020B0604020202020204" pitchFamily="34" charset="0"/>
              <a:buChar char="•"/>
            </a:pPr>
            <a:r>
              <a:rPr lang="en-US" sz="2600" dirty="0">
                <a:solidFill>
                  <a:prstClr val="black"/>
                </a:solidFill>
                <a:latin typeface="Calibri" panose="020F0502020204030204"/>
              </a:rPr>
              <a:t>17 year old worker</a:t>
            </a:r>
          </a:p>
          <a:p>
            <a:pPr marL="457189" indent="-457189">
              <a:buFont typeface="Arial" panose="020B0604020202020204" pitchFamily="34" charset="0"/>
              <a:buChar char="•"/>
            </a:pPr>
            <a:r>
              <a:rPr lang="en-US" sz="2600" dirty="0">
                <a:solidFill>
                  <a:prstClr val="black"/>
                </a:solidFill>
                <a:latin typeface="Calibri" panose="020F0502020204030204"/>
              </a:rPr>
              <a:t>Apprentice</a:t>
            </a:r>
          </a:p>
          <a:p>
            <a:pPr marL="457189" indent="-457189">
              <a:buFont typeface="Arial" panose="020B0604020202020204" pitchFamily="34" charset="0"/>
              <a:buChar char="•"/>
            </a:pPr>
            <a:r>
              <a:rPr lang="en-US" sz="2600" dirty="0">
                <a:solidFill>
                  <a:prstClr val="black"/>
                </a:solidFill>
                <a:latin typeface="Calibri" panose="020F0502020204030204"/>
              </a:rPr>
              <a:t>Time on Job – 1 month</a:t>
            </a:r>
          </a:p>
          <a:p>
            <a:pPr marL="457189" indent="-457189">
              <a:buFont typeface="Arial" panose="020B0604020202020204" pitchFamily="34" charset="0"/>
              <a:buChar char="•"/>
            </a:pPr>
            <a:r>
              <a:rPr lang="en-US" sz="2600" dirty="0">
                <a:solidFill>
                  <a:prstClr val="black"/>
                </a:solidFill>
                <a:latin typeface="Calibri" panose="020F0502020204030204"/>
              </a:rPr>
              <a:t>Safety Program: Partial</a:t>
            </a:r>
          </a:p>
          <a:p>
            <a:pPr marL="457189" indent="-457189">
              <a:buFont typeface="Arial" panose="020B0604020202020204" pitchFamily="34" charset="0"/>
              <a:buChar char="•"/>
            </a:pPr>
            <a:r>
              <a:rPr lang="en-US" sz="2600" dirty="0">
                <a:solidFill>
                  <a:prstClr val="black"/>
                </a:solidFill>
                <a:latin typeface="Calibri" panose="020F0502020204030204"/>
              </a:rPr>
              <a:t>Training: Some</a:t>
            </a:r>
          </a:p>
          <a:p>
            <a:pPr marL="457189" indent="-457189">
              <a:buFont typeface="Arial" panose="020B0604020202020204" pitchFamily="34" charset="0"/>
              <a:buChar char="•"/>
            </a:pPr>
            <a:r>
              <a:rPr lang="en-US" sz="2600" dirty="0">
                <a:solidFill>
                  <a:prstClr val="black"/>
                </a:solidFill>
                <a:latin typeface="Calibri" panose="020F0502020204030204"/>
              </a:rPr>
              <a:t>Worksite Inspected Regularly - No</a:t>
            </a:r>
          </a:p>
          <a:p>
            <a:pPr marL="457189" indent="-457189">
              <a:buFont typeface="Arial" panose="020B0604020202020204" pitchFamily="34" charset="0"/>
              <a:buChar char="•"/>
            </a:pPr>
            <a:endParaRPr lang="en-US" sz="2600" dirty="0">
              <a:solidFill>
                <a:prstClr val="black"/>
              </a:solidFill>
              <a:latin typeface="Calibri" panose="020F0502020204030204"/>
            </a:endParaRPr>
          </a:p>
        </p:txBody>
      </p:sp>
      <p:pic>
        <p:nvPicPr>
          <p:cNvPr id="4" name="Picture 3" title="Picture - drawing of an electrocution"/>
          <p:cNvPicPr>
            <a:picLocks noChangeAspect="1"/>
          </p:cNvPicPr>
          <p:nvPr/>
        </p:nvPicPr>
        <p:blipFill>
          <a:blip r:embed="rId3"/>
          <a:stretch>
            <a:fillRect/>
          </a:stretch>
        </p:blipFill>
        <p:spPr>
          <a:xfrm>
            <a:off x="4091898" y="1714296"/>
            <a:ext cx="5052105" cy="5143704"/>
          </a:xfrm>
          <a:prstGeom prst="rect">
            <a:avLst/>
          </a:prstGeom>
        </p:spPr>
      </p:pic>
      <p:sp>
        <p:nvSpPr>
          <p:cNvPr id="5" name="Title 4"/>
          <p:cNvSpPr>
            <a:spLocks noGrp="1"/>
          </p:cNvSpPr>
          <p:nvPr>
            <p:ph type="title"/>
          </p:nvPr>
        </p:nvSpPr>
        <p:spPr>
          <a:xfrm>
            <a:off x="1" y="2"/>
            <a:ext cx="7886700" cy="1325563"/>
          </a:xfrm>
        </p:spPr>
        <p:txBody>
          <a:bodyPr/>
          <a:lstStyle/>
          <a:p>
            <a:pPr defTabSz="914377">
              <a:lnSpc>
                <a:spcPct val="100000"/>
              </a:lnSpc>
              <a:spcBef>
                <a:spcPts val="0"/>
              </a:spcBef>
              <a:defRPr/>
            </a:pPr>
            <a:r>
              <a:rPr lang="en-US" sz="3600" dirty="0">
                <a:solidFill>
                  <a:prstClr val="white"/>
                </a:solidFill>
                <a:latin typeface="Calibri" panose="020F0502020204030204"/>
                <a:ea typeface="+mn-ea"/>
                <a:cs typeface="+mn-cs"/>
              </a:rPr>
              <a:t>Electrical Death Root Cause Exercise</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3834514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3" y="1"/>
            <a:ext cx="7051431" cy="604116"/>
          </a:xfrm>
        </p:spPr>
        <p:txBody>
          <a:bodyPr rtlCol="0">
            <a:normAutofit/>
          </a:bodyPr>
          <a:lstStyle/>
          <a:p>
            <a:pPr algn="l">
              <a:defRPr/>
            </a:pPr>
            <a:r>
              <a:rPr lang="en-US" sz="3600" dirty="0">
                <a:solidFill>
                  <a:schemeClr val="bg1"/>
                </a:solidFill>
                <a:latin typeface="+mn-lt"/>
              </a:rPr>
              <a:t>Electrical Death Investigation Results</a:t>
            </a:r>
          </a:p>
        </p:txBody>
      </p:sp>
      <p:sp>
        <p:nvSpPr>
          <p:cNvPr id="2" name="TextBox 1"/>
          <p:cNvSpPr txBox="1"/>
          <p:nvPr/>
        </p:nvSpPr>
        <p:spPr>
          <a:xfrm>
            <a:off x="263772" y="2302875"/>
            <a:ext cx="8212015" cy="3508653"/>
          </a:xfrm>
          <a:prstGeom prst="rect">
            <a:avLst/>
          </a:prstGeom>
          <a:noFill/>
        </p:spPr>
        <p:txBody>
          <a:bodyPr wrap="square" rtlCol="0">
            <a:spAutoFit/>
          </a:bodyPr>
          <a:lstStyle/>
          <a:p>
            <a:endParaRPr lang="en-US" sz="2800" dirty="0">
              <a:solidFill>
                <a:prstClr val="black"/>
              </a:solidFill>
              <a:latin typeface="Calibri" panose="020F0502020204030204"/>
            </a:endParaRPr>
          </a:p>
          <a:p>
            <a:r>
              <a:rPr lang="en-US" sz="2800" dirty="0">
                <a:solidFill>
                  <a:prstClr val="black"/>
                </a:solidFill>
                <a:latin typeface="Calibri" panose="020F0502020204030204"/>
              </a:rPr>
              <a:t> The investigation revealed that the extension cord had a missing grounding prong and that a conductor on the green grounding wire was making intermittent contact with the energizing black wire thereby energizing the entire length of the grounding wire and the drill's frame. The drill was not double insulated. 	</a:t>
            </a:r>
          </a:p>
          <a:p>
            <a:endParaRPr lang="en-US" sz="2600" dirty="0">
              <a:solidFill>
                <a:prstClr val="black"/>
              </a:solidFill>
              <a:latin typeface="Calibri" panose="020F0502020204030204"/>
            </a:endParaRPr>
          </a:p>
        </p:txBody>
      </p:sp>
    </p:spTree>
    <p:extLst>
      <p:ext uri="{BB962C8B-B14F-4D97-AF65-F5344CB8AC3E}">
        <p14:creationId xmlns:p14="http://schemas.microsoft.com/office/powerpoint/2010/main" val="105918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209551" y="0"/>
            <a:ext cx="7886700" cy="1325563"/>
          </a:xfrm>
        </p:spPr>
        <p:txBody>
          <a:bodyPr/>
          <a:lstStyle/>
          <a:p>
            <a:r>
              <a:rPr lang="en-US" dirty="0" smtClean="0">
                <a:solidFill>
                  <a:schemeClr val="bg1"/>
                </a:solidFill>
              </a:rPr>
              <a:t>Struck-By Hazards – Engulfment</a:t>
            </a:r>
            <a:endParaRPr lang="en-US" dirty="0">
              <a:solidFill>
                <a:schemeClr val="bg1"/>
              </a:solidFill>
            </a:endParaRPr>
          </a:p>
        </p:txBody>
      </p:sp>
      <p:pic>
        <p:nvPicPr>
          <p:cNvPr id="90115" name="Picture 12" title="Photo - Exposures: ladder, material from above, but also excavation and engulfment potential (minimum 2’ setback on spoils from excavation edge) and the lack of personal PPE (hard hat) by the worker.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87346" y="1995058"/>
            <a:ext cx="5956657" cy="487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9551" y="2152652"/>
            <a:ext cx="3086100" cy="4770537"/>
          </a:xfrm>
          <a:prstGeom prst="rect">
            <a:avLst/>
          </a:prstGeom>
          <a:noFill/>
        </p:spPr>
        <p:txBody>
          <a:bodyPr wrap="square" rtlCol="0">
            <a:spAutoFit/>
          </a:bodyPr>
          <a:lstStyle/>
          <a:p>
            <a:r>
              <a:rPr lang="en-US" sz="2600" dirty="0">
                <a:solidFill>
                  <a:prstClr val="black"/>
                </a:solidFill>
                <a:latin typeface="Calibri" panose="020F0502020204030204"/>
              </a:rPr>
              <a:t>Exposures?</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Material from above</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Equipment</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Ladder</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Root Cause?</a:t>
            </a:r>
          </a:p>
          <a:p>
            <a:endParaRPr lang="en-US" sz="2600" dirty="0">
              <a:solidFill>
                <a:prstClr val="black"/>
              </a:solidFill>
              <a:latin typeface="Calibri" panose="020F0502020204030204"/>
            </a:endParaRPr>
          </a:p>
          <a:p>
            <a:endParaRPr lang="en-US" sz="2600" dirty="0">
              <a:solidFill>
                <a:prstClr val="black"/>
              </a:solidFill>
              <a:latin typeface="Calibri" panose="020F0502020204030204"/>
            </a:endParaRP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4724404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3" y="334109"/>
            <a:ext cx="9020909" cy="604116"/>
          </a:xfrm>
        </p:spPr>
        <p:txBody>
          <a:bodyPr rtlCol="0">
            <a:normAutofit fontScale="90000"/>
          </a:bodyPr>
          <a:lstStyle/>
          <a:p>
            <a:pPr algn="l">
              <a:defRPr/>
            </a:pPr>
            <a:r>
              <a:rPr lang="en-US" sz="3600" dirty="0">
                <a:solidFill>
                  <a:schemeClr val="bg1"/>
                </a:solidFill>
              </a:rPr>
              <a:t>As a result of its investigation, OSHA issued citations for violations of construction standards.</a:t>
            </a:r>
            <a:endParaRPr lang="en-US" sz="3600" dirty="0">
              <a:solidFill>
                <a:schemeClr val="bg1"/>
              </a:solidFill>
              <a:latin typeface="+mn-lt"/>
            </a:endParaRPr>
          </a:p>
        </p:txBody>
      </p:sp>
      <p:sp>
        <p:nvSpPr>
          <p:cNvPr id="2" name="TextBox 1"/>
          <p:cNvSpPr txBox="1"/>
          <p:nvPr/>
        </p:nvSpPr>
        <p:spPr>
          <a:xfrm>
            <a:off x="263772" y="2056688"/>
            <a:ext cx="8880231" cy="4801314"/>
          </a:xfrm>
          <a:prstGeom prst="rect">
            <a:avLst/>
          </a:prstGeom>
          <a:noFill/>
        </p:spPr>
        <p:txBody>
          <a:bodyPr wrap="square" rtlCol="0">
            <a:spAutoFit/>
          </a:bodyPr>
          <a:lstStyle/>
          <a:p>
            <a:r>
              <a:rPr lang="en-US" sz="2800" dirty="0">
                <a:solidFill>
                  <a:prstClr val="black"/>
                </a:solidFill>
                <a:latin typeface="Calibri" panose="020F0502020204030204"/>
              </a:rPr>
              <a:t> 1. Use approved ground fault circuit interrupters or an assured equipment grounding conductor program to protect employees on construction sites [29 CFR 1926.404(b)(1)]. </a:t>
            </a:r>
          </a:p>
          <a:p>
            <a:r>
              <a:rPr lang="en-US" sz="2800" dirty="0">
                <a:solidFill>
                  <a:prstClr val="black"/>
                </a:solidFill>
                <a:latin typeface="Calibri" panose="020F0502020204030204"/>
              </a:rPr>
              <a:t>2. Use equipment that provides a permanent and continuous path from circuits, equipment, structures, conduit or enclosures to ground [29 CFR 1926.404(d)(6)]. </a:t>
            </a:r>
          </a:p>
          <a:p>
            <a:r>
              <a:rPr lang="en-US" sz="2800" dirty="0">
                <a:solidFill>
                  <a:prstClr val="black"/>
                </a:solidFill>
                <a:latin typeface="Calibri" panose="020F0502020204030204"/>
              </a:rPr>
              <a:t>3. Inspect electrical tools and equipment daily and remove damaged or defective equipment from use until it is repaired [29 CFR 1926.404(b)(iii)(c)]. 	</a:t>
            </a:r>
          </a:p>
          <a:p>
            <a:endParaRPr lang="en-US" sz="2600" dirty="0">
              <a:solidFill>
                <a:prstClr val="black"/>
              </a:solidFill>
              <a:latin typeface="Calibri" panose="020F0502020204030204"/>
            </a:endParaRPr>
          </a:p>
        </p:txBody>
      </p:sp>
    </p:spTree>
    <p:extLst>
      <p:ext uri="{BB962C8B-B14F-4D97-AF65-F5344CB8AC3E}">
        <p14:creationId xmlns:p14="http://schemas.microsoft.com/office/powerpoint/2010/main" val="38242653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1" y="1"/>
            <a:ext cx="3585556" cy="604116"/>
          </a:xfrm>
        </p:spPr>
        <p:txBody>
          <a:bodyPr rtlCol="0">
            <a:normAutofit/>
          </a:bodyPr>
          <a:lstStyle/>
          <a:p>
            <a:pPr algn="l">
              <a:defRPr/>
            </a:pPr>
            <a:r>
              <a:rPr lang="en-US" sz="3600" dirty="0">
                <a:solidFill>
                  <a:schemeClr val="bg1"/>
                </a:solidFill>
                <a:effectLst>
                  <a:outerShdw blurRad="38100" dist="38100" dir="2700000" algn="tl">
                    <a:srgbClr val="C0C0C0"/>
                  </a:outerShdw>
                </a:effectLst>
                <a:latin typeface="+mn-lt"/>
              </a:rPr>
              <a:t> Electrical Hazards</a:t>
            </a:r>
          </a:p>
        </p:txBody>
      </p:sp>
      <p:pic>
        <p:nvPicPr>
          <p:cNvPr id="2" name="Picture 1" title="Photo - Virtually all of the pump and control panels available for managing time dosing and flows from the source facility provide wiring schematics. After installation, these are typically found tucked away in the actual control box or in many cases, have a waterproof applique’ with wiring schematics attached to the inside door for pumps, floats and other controls (alarms).Several but not all control manufacturer’s have “intrinsically safe” protections designed into the electrical control panel. It is important to know which ones do and which ones don’t if you’re going to troubleshoot the system.Control panels can be a LO/TO point that reliably isolates energy to field components, but given the actual practice in the field, always check at the component to ensure it is not energized.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8911" y="4310175"/>
            <a:ext cx="4042756" cy="2964688"/>
          </a:xfrm>
          <a:prstGeom prst="rect">
            <a:avLst/>
          </a:prstGeom>
        </p:spPr>
      </p:pic>
      <p:pic>
        <p:nvPicPr>
          <p:cNvPr id="4" name="Picture 3" title="Photo - Virtually all of the pump and control panels available for managing time dosing and flows from the source facility provide wiring schematics. After installation, these are typically found tucked away in the actual control box or in many cases, have a waterproof applique’ with wiring schematics attached to the inside door for pumps, floats and other controls (alarms).Several but not all control manufacturer’s have “intrinsically safe” protections designed into the electrical control panel. It is important to know which ones do and which ones don’t if you’re going to troubleshoot the system.Control panels can be a LO/TO point that reliably isolates energy to field components, but given the actual practice in the field, always check at the component to ensure it is not energized."/>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453046">
            <a:off x="-200052" y="1154883"/>
            <a:ext cx="5180685" cy="3019599"/>
          </a:xfrm>
          <a:prstGeom prst="rect">
            <a:avLst/>
          </a:prstGeom>
        </p:spPr>
      </p:pic>
      <p:pic>
        <p:nvPicPr>
          <p:cNvPr id="5" name="Picture 4" title="Photo - Virtually all of the pump and control panels available for managing time dosing and flows from the source facility provide wiring schematics. After installation, these are typically found tucked away in the actual control box or in many cases, have a waterproof applique’ with wiring schematics attached to the inside door for pumps, floats and other controls (alarms).Several but not all control manufacturer’s have “intrinsically safe” protections designed into the electrical control panel. It is important to know which ones do and which ones don’t if you’re going to troubleshoot the system.Control panels can be a LO/TO point that reliably isolates energy to field components, but given the actual practice in the field, always check at the component to ensure it is not energized."/>
          <p:cNvPicPr>
            <a:picLocks noChangeAspect="1"/>
          </p:cNvPicPr>
          <p:nvPr/>
        </p:nvPicPr>
        <p:blipFill>
          <a:blip r:embed="rId5">
            <a:extLst>
              <a:ext uri="{28A0092B-C50C-407E-A947-70E740481C1C}">
                <a14:useLocalDpi xmlns:a14="http://schemas.microsoft.com/office/drawing/2010/main"/>
              </a:ext>
            </a:extLst>
          </a:blip>
          <a:stretch>
            <a:fillRect/>
          </a:stretch>
        </p:blipFill>
        <p:spPr>
          <a:xfrm rot="1408834">
            <a:off x="4447414" y="1542483"/>
            <a:ext cx="4350881" cy="2639535"/>
          </a:xfrm>
          <a:prstGeom prst="rect">
            <a:avLst/>
          </a:prstGeom>
        </p:spPr>
      </p:pic>
      <p:pic>
        <p:nvPicPr>
          <p:cNvPr id="7" name="Picture 6" title="Photo - Virtually all of the pump and control panels available for managing time dosing and flows from the source facility provide wiring schematics. After installation, these are typically found tucked away in the actual control box or in many cases, have a waterproof applique’ with wiring schematics attached to the inside door for pumps, floats and other controls (alarms).Several but not all control manufacturer’s have “intrinsically safe” protections designed into the electrical control panel. It is important to know which ones do and which ones don’t if you’re going to troubleshoot the system.Control panels can be a LO/TO point that reliably isolates energy to field components, but given the actual practice in the field, always check at the component to ensure it is not energize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1634" y="3541226"/>
            <a:ext cx="4422369" cy="3316777"/>
          </a:xfrm>
          <a:prstGeom prst="rect">
            <a:avLst/>
          </a:prstGeom>
        </p:spPr>
      </p:pic>
    </p:spTree>
    <p:extLst>
      <p:ext uri="{BB962C8B-B14F-4D97-AF65-F5344CB8AC3E}">
        <p14:creationId xmlns:p14="http://schemas.microsoft.com/office/powerpoint/2010/main" val="7012557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2" y="1"/>
            <a:ext cx="4184823" cy="604116"/>
          </a:xfrm>
        </p:spPr>
        <p:txBody>
          <a:bodyPr rtlCol="0">
            <a:normAutofit/>
          </a:bodyPr>
          <a:lstStyle/>
          <a:p>
            <a:pPr algn="l">
              <a:defRPr/>
            </a:pPr>
            <a:r>
              <a:rPr lang="en-US" sz="3600" dirty="0">
                <a:solidFill>
                  <a:schemeClr val="bg1"/>
                </a:solidFill>
                <a:effectLst>
                  <a:outerShdw blurRad="38100" dist="38100" dir="2700000" algn="tl">
                    <a:srgbClr val="C0C0C0"/>
                  </a:outerShdw>
                </a:effectLst>
                <a:latin typeface="+mn-lt"/>
              </a:rPr>
              <a:t> Electrical Hazards </a:t>
            </a:r>
          </a:p>
        </p:txBody>
      </p:sp>
      <p:sp>
        <p:nvSpPr>
          <p:cNvPr id="6" name="TextBox 5"/>
          <p:cNvSpPr txBox="1"/>
          <p:nvPr/>
        </p:nvSpPr>
        <p:spPr>
          <a:xfrm>
            <a:off x="527467" y="1962822"/>
            <a:ext cx="2481999" cy="1815882"/>
          </a:xfrm>
          <a:prstGeom prst="rect">
            <a:avLst/>
          </a:prstGeom>
          <a:noFill/>
        </p:spPr>
        <p:txBody>
          <a:bodyPr wrap="square" rtlCol="0">
            <a:spAutoFit/>
          </a:bodyPr>
          <a:lstStyle/>
          <a:p>
            <a:r>
              <a:rPr lang="en-US" sz="2800" dirty="0">
                <a:solidFill>
                  <a:prstClr val="black"/>
                </a:solidFill>
                <a:latin typeface="Calibri" panose="020F0502020204030204"/>
              </a:rPr>
              <a:t>Provided by the homeowner… with additional information.</a:t>
            </a:r>
          </a:p>
        </p:txBody>
      </p:sp>
      <p:pic>
        <p:nvPicPr>
          <p:cNvPr id="7" name="Picture 8" descr="DSCN130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3823886" y="2870763"/>
            <a:ext cx="5320115" cy="3987239"/>
          </a:xfrm>
          <a:prstGeom prst="rect">
            <a:avLst/>
          </a:prstGeom>
        </p:spPr>
      </p:pic>
      <p:sp>
        <p:nvSpPr>
          <p:cNvPr id="8" name="TextBox 7"/>
          <p:cNvSpPr txBox="1"/>
          <p:nvPr/>
        </p:nvSpPr>
        <p:spPr>
          <a:xfrm>
            <a:off x="289138" y="3992895"/>
            <a:ext cx="3534751" cy="2246769"/>
          </a:xfrm>
          <a:prstGeom prst="rect">
            <a:avLst/>
          </a:prstGeom>
          <a:noFill/>
        </p:spPr>
        <p:txBody>
          <a:bodyPr wrap="square" rtlCol="0">
            <a:spAutoFit/>
          </a:bodyPr>
          <a:lstStyle/>
          <a:p>
            <a:r>
              <a:rPr lang="en-US" sz="2800" dirty="0">
                <a:solidFill>
                  <a:prstClr val="black"/>
                </a:solidFill>
                <a:latin typeface="Calibri" panose="020F0502020204030204"/>
              </a:rPr>
              <a:t>Well, My Grandfather never had </a:t>
            </a:r>
            <a:r>
              <a:rPr lang="en-US" sz="2800" i="1" dirty="0">
                <a:solidFill>
                  <a:prstClr val="black"/>
                </a:solidFill>
                <a:latin typeface="Calibri" panose="020F0502020204030204"/>
              </a:rPr>
              <a:t>his</a:t>
            </a:r>
            <a:r>
              <a:rPr lang="en-US" sz="2800" dirty="0">
                <a:solidFill>
                  <a:prstClr val="black"/>
                </a:solidFill>
                <a:latin typeface="Calibri" panose="020F0502020204030204"/>
              </a:rPr>
              <a:t> system pumped for </a:t>
            </a:r>
            <a:r>
              <a:rPr lang="en-US" sz="2800" u="sng" dirty="0">
                <a:solidFill>
                  <a:prstClr val="black"/>
                </a:solidFill>
                <a:latin typeface="Calibri" panose="020F0502020204030204"/>
              </a:rPr>
              <a:t>XXX</a:t>
            </a:r>
            <a:r>
              <a:rPr lang="en-US" sz="2800" dirty="0">
                <a:solidFill>
                  <a:prstClr val="black"/>
                </a:solidFill>
                <a:latin typeface="Calibri" panose="020F0502020204030204"/>
              </a:rPr>
              <a:t> years! I don’t know what the problem is!</a:t>
            </a:r>
          </a:p>
        </p:txBody>
      </p:sp>
    </p:spTree>
    <p:extLst>
      <p:ext uri="{BB962C8B-B14F-4D97-AF65-F5344CB8AC3E}">
        <p14:creationId xmlns:p14="http://schemas.microsoft.com/office/powerpoint/2010/main" val="77411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1" y="1"/>
            <a:ext cx="3585556" cy="604116"/>
          </a:xfrm>
        </p:spPr>
        <p:txBody>
          <a:bodyPr rtlCol="0">
            <a:normAutofit/>
          </a:bodyPr>
          <a:lstStyle/>
          <a:p>
            <a:pPr algn="l">
              <a:defRPr/>
            </a:pPr>
            <a:r>
              <a:rPr lang="en-US" sz="3600" dirty="0">
                <a:solidFill>
                  <a:schemeClr val="bg1"/>
                </a:solidFill>
                <a:effectLst>
                  <a:outerShdw blurRad="38100" dist="38100" dir="2700000" algn="tl">
                    <a:srgbClr val="C0C0C0"/>
                  </a:outerShdw>
                </a:effectLst>
                <a:latin typeface="+mn-lt"/>
              </a:rPr>
              <a:t> Electrical Hazards  </a:t>
            </a:r>
          </a:p>
        </p:txBody>
      </p:sp>
      <p:pic>
        <p:nvPicPr>
          <p:cNvPr id="3" name="Picture 2" title="Picture - Diagram typically found inside the door of the control pane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2312" y="1562796"/>
            <a:ext cx="4371688" cy="5295207"/>
          </a:xfrm>
          <a:prstGeom prst="rect">
            <a:avLst/>
          </a:prstGeom>
        </p:spPr>
      </p:pic>
      <p:sp>
        <p:nvSpPr>
          <p:cNvPr id="6" name="TextBox 5"/>
          <p:cNvSpPr txBox="1"/>
          <p:nvPr/>
        </p:nvSpPr>
        <p:spPr>
          <a:xfrm>
            <a:off x="551780" y="2509521"/>
            <a:ext cx="2481999" cy="3108543"/>
          </a:xfrm>
          <a:prstGeom prst="rect">
            <a:avLst/>
          </a:prstGeom>
          <a:noFill/>
        </p:spPr>
        <p:txBody>
          <a:bodyPr wrap="square" rtlCol="0">
            <a:spAutoFit/>
          </a:bodyPr>
          <a:lstStyle/>
          <a:p>
            <a:r>
              <a:rPr lang="en-US" sz="2800" dirty="0">
                <a:solidFill>
                  <a:prstClr val="black"/>
                </a:solidFill>
                <a:latin typeface="Calibri" panose="020F0502020204030204"/>
              </a:rPr>
              <a:t>Provided by the Manufacturer</a:t>
            </a:r>
          </a:p>
          <a:p>
            <a:endParaRPr lang="en-US" sz="2800" dirty="0">
              <a:solidFill>
                <a:prstClr val="black"/>
              </a:solidFill>
              <a:latin typeface="Calibri" panose="020F0502020204030204"/>
            </a:endParaRPr>
          </a:p>
          <a:p>
            <a:r>
              <a:rPr lang="en-US" sz="2800" dirty="0">
                <a:solidFill>
                  <a:prstClr val="black"/>
                </a:solidFill>
                <a:latin typeface="Calibri" panose="020F0502020204030204"/>
              </a:rPr>
              <a:t>Typically found inside the door of the control panel</a:t>
            </a:r>
          </a:p>
        </p:txBody>
      </p:sp>
    </p:spTree>
    <p:extLst>
      <p:ext uri="{BB962C8B-B14F-4D97-AF65-F5344CB8AC3E}">
        <p14:creationId xmlns:p14="http://schemas.microsoft.com/office/powerpoint/2010/main" val="1508308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noChangeArrowheads="1"/>
          </p:cNvSpPr>
          <p:nvPr>
            <p:ph type="title"/>
          </p:nvPr>
        </p:nvSpPr>
        <p:spPr>
          <a:xfrm>
            <a:off x="1" y="2"/>
            <a:ext cx="7886700" cy="764771"/>
          </a:xfrm>
        </p:spPr>
        <p:txBody>
          <a:bodyPr rtlCol="0">
            <a:normAutofit/>
          </a:bodyPr>
          <a:lstStyle/>
          <a:p>
            <a:pPr>
              <a:defRPr/>
            </a:pPr>
            <a:r>
              <a:rPr lang="en-US" sz="3600" dirty="0">
                <a:solidFill>
                  <a:schemeClr val="bg1"/>
                </a:solidFill>
                <a:effectLst>
                  <a:outerShdw blurRad="38100" dist="38100" dir="2700000" algn="tl">
                    <a:srgbClr val="C0C0C0"/>
                  </a:outerShdw>
                </a:effectLst>
                <a:latin typeface="+mn-lt"/>
              </a:rPr>
              <a:t>Electrocution Hazards</a:t>
            </a:r>
          </a:p>
        </p:txBody>
      </p:sp>
      <p:pic>
        <p:nvPicPr>
          <p:cNvPr id="183299" name="Picture 2" descr="http://t1.gstatic.com/images?q=tbn:ANd9GcTcULmdtPSdYM3i5QLuppK3DTy6qM4hLpqixLxZt1_tUVyvpH9Rj3xVA9W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95531" y="2693325"/>
            <a:ext cx="5248471" cy="416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9630" y="2080735"/>
            <a:ext cx="3745903" cy="4708981"/>
          </a:xfrm>
          <a:prstGeom prst="rect">
            <a:avLst/>
          </a:prstGeom>
          <a:noFill/>
        </p:spPr>
        <p:txBody>
          <a:bodyPr wrap="square" rtlCol="0">
            <a:spAutoFit/>
          </a:bodyPr>
          <a:lstStyle/>
          <a:p>
            <a:r>
              <a:rPr lang="en-US" sz="2500" dirty="0">
                <a:solidFill>
                  <a:prstClr val="black"/>
                </a:solidFill>
                <a:latin typeface="Calibri" panose="020F0502020204030204"/>
              </a:rPr>
              <a:t>Ensure isolation of energy on new installations and existing OSS components.</a:t>
            </a:r>
          </a:p>
          <a:p>
            <a:endParaRPr lang="en-US" sz="2500" dirty="0">
              <a:solidFill>
                <a:prstClr val="black"/>
              </a:solidFill>
              <a:latin typeface="Calibri" panose="020F0502020204030204"/>
            </a:endParaRPr>
          </a:p>
          <a:p>
            <a:r>
              <a:rPr lang="en-US" sz="2500" dirty="0">
                <a:solidFill>
                  <a:prstClr val="black"/>
                </a:solidFill>
                <a:latin typeface="Calibri" panose="020F0502020204030204"/>
              </a:rPr>
              <a:t>On Repairs or Installation of electrical components make sure to use proper LO/TO measures.</a:t>
            </a:r>
          </a:p>
          <a:p>
            <a:endParaRPr lang="en-US" sz="2500" dirty="0">
              <a:solidFill>
                <a:prstClr val="black"/>
              </a:solidFill>
              <a:latin typeface="Calibri" panose="020F0502020204030204"/>
            </a:endParaRPr>
          </a:p>
          <a:p>
            <a:r>
              <a:rPr lang="en-US" sz="2500" dirty="0">
                <a:solidFill>
                  <a:prstClr val="black"/>
                </a:solidFill>
                <a:latin typeface="Calibri" panose="020F0502020204030204"/>
              </a:rPr>
              <a:t>If access is limited is there somewhere else can you can isolate the energy?</a:t>
            </a:r>
          </a:p>
        </p:txBody>
      </p:sp>
    </p:spTree>
    <p:extLst>
      <p:ext uri="{BB962C8B-B14F-4D97-AF65-F5344CB8AC3E}">
        <p14:creationId xmlns:p14="http://schemas.microsoft.com/office/powerpoint/2010/main" val="3842033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noChangeArrowheads="1"/>
          </p:cNvSpPr>
          <p:nvPr>
            <p:ph type="title"/>
          </p:nvPr>
        </p:nvSpPr>
        <p:spPr>
          <a:xfrm>
            <a:off x="1" y="2"/>
            <a:ext cx="7886700" cy="764771"/>
          </a:xfrm>
        </p:spPr>
        <p:txBody>
          <a:bodyPr rtlCol="0">
            <a:normAutofit/>
          </a:bodyPr>
          <a:lstStyle/>
          <a:p>
            <a:pPr>
              <a:defRPr/>
            </a:pPr>
            <a:r>
              <a:rPr lang="en-US" sz="3600" dirty="0">
                <a:solidFill>
                  <a:schemeClr val="bg1"/>
                </a:solidFill>
                <a:effectLst>
                  <a:outerShdw blurRad="38100" dist="38100" dir="2700000" algn="tl">
                    <a:srgbClr val="C0C0C0"/>
                  </a:outerShdw>
                </a:effectLst>
                <a:latin typeface="+mn-lt"/>
              </a:rPr>
              <a:t>Electrocution Hazards Fire</a:t>
            </a:r>
          </a:p>
        </p:txBody>
      </p:sp>
      <p:sp>
        <p:nvSpPr>
          <p:cNvPr id="2" name="TextBox 1"/>
          <p:cNvSpPr txBox="1"/>
          <p:nvPr/>
        </p:nvSpPr>
        <p:spPr>
          <a:xfrm>
            <a:off x="182883" y="3094884"/>
            <a:ext cx="2809703" cy="2785378"/>
          </a:xfrm>
          <a:prstGeom prst="rect">
            <a:avLst/>
          </a:prstGeom>
          <a:noFill/>
        </p:spPr>
        <p:txBody>
          <a:bodyPr wrap="square" rtlCol="0">
            <a:spAutoFit/>
          </a:bodyPr>
          <a:lstStyle/>
          <a:p>
            <a:endParaRPr lang="en-US" sz="2500" dirty="0">
              <a:solidFill>
                <a:prstClr val="black"/>
              </a:solidFill>
              <a:latin typeface="Calibri" panose="020F0502020204030204"/>
            </a:endParaRPr>
          </a:p>
          <a:p>
            <a:r>
              <a:rPr lang="en-US" sz="2500" dirty="0">
                <a:solidFill>
                  <a:prstClr val="black"/>
                </a:solidFill>
                <a:latin typeface="Calibri" panose="020F0502020204030204"/>
              </a:rPr>
              <a:t>Before work begins, </a:t>
            </a:r>
            <a:r>
              <a:rPr lang="en-US" sz="2500" u="sng" dirty="0">
                <a:solidFill>
                  <a:prstClr val="black"/>
                </a:solidFill>
                <a:latin typeface="Calibri" panose="020F0502020204030204"/>
              </a:rPr>
              <a:t>always</a:t>
            </a:r>
            <a:r>
              <a:rPr lang="en-US" sz="2500" dirty="0">
                <a:solidFill>
                  <a:prstClr val="black"/>
                </a:solidFill>
                <a:latin typeface="Calibri" panose="020F0502020204030204"/>
              </a:rPr>
              <a:t> double check to make sure the circuit is off with appropriate testing equipment.</a:t>
            </a:r>
          </a:p>
        </p:txBody>
      </p:sp>
      <p:sp>
        <p:nvSpPr>
          <p:cNvPr id="3" name="TextBox 2"/>
          <p:cNvSpPr txBox="1"/>
          <p:nvPr/>
        </p:nvSpPr>
        <p:spPr>
          <a:xfrm>
            <a:off x="4588629" y="1645923"/>
            <a:ext cx="3940233" cy="646331"/>
          </a:xfrm>
          <a:prstGeom prst="rect">
            <a:avLst/>
          </a:prstGeom>
          <a:noFill/>
        </p:spPr>
        <p:txBody>
          <a:bodyPr wrap="square" rtlCol="0">
            <a:spAutoFit/>
          </a:bodyPr>
          <a:lstStyle/>
          <a:p>
            <a:r>
              <a:rPr lang="en-US" sz="3600" dirty="0">
                <a:solidFill>
                  <a:prstClr val="black"/>
                </a:solidFill>
                <a:latin typeface="Calibri" panose="020F0502020204030204"/>
              </a:rPr>
              <a:t>TRUST but VERIFY!</a:t>
            </a:r>
          </a:p>
        </p:txBody>
      </p:sp>
      <p:pic>
        <p:nvPicPr>
          <p:cNvPr id="6" name="Picture 7" title="Photo - The primary protection against the hazards of working with electricity is to de-energize circuits wherever possible. This work should be performed by trained, qualified personnel who have been provided with the appropriate personal protective equipment. Once the circuit has been de-energized, it should be tested to ensure that no electrical energy remains.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2090" y="3237762"/>
            <a:ext cx="5951913" cy="362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829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3" y="3"/>
            <a:ext cx="5320145" cy="698269"/>
          </a:xfrm>
        </p:spPr>
        <p:txBody>
          <a:bodyPr>
            <a:normAutofit/>
          </a:bodyPr>
          <a:lstStyle/>
          <a:p>
            <a:pPr eaLnBrk="1" hangingPunct="1"/>
            <a:r>
              <a:rPr lang="en-US" altLang="en-US" sz="3600" dirty="0">
                <a:solidFill>
                  <a:schemeClr val="bg1"/>
                </a:solidFill>
                <a:latin typeface="+mn-lt"/>
              </a:rPr>
              <a:t>Electric Shock</a:t>
            </a:r>
          </a:p>
        </p:txBody>
      </p:sp>
      <p:sp>
        <p:nvSpPr>
          <p:cNvPr id="30723" name="Rectangle 9" title="White background"/>
          <p:cNvSpPr>
            <a:spLocks noGrp="1" noChangeArrowheads="1"/>
          </p:cNvSpPr>
          <p:nvPr>
            <p:ph idx="1"/>
          </p:nvPr>
        </p:nvSpPr>
        <p:spPr>
          <a:xfrm>
            <a:off x="662089" y="1958955"/>
            <a:ext cx="2297245" cy="4508351"/>
          </a:xfrm>
        </p:spPr>
        <p:txBody>
          <a:bodyPr>
            <a:normAutofit/>
          </a:bodyPr>
          <a:lstStyle/>
          <a:p>
            <a:pPr marL="0" indent="0">
              <a:buNone/>
            </a:pPr>
            <a:endParaRPr lang="en-US" altLang="en-US" sz="3300" dirty="0"/>
          </a:p>
          <a:p>
            <a:pPr eaLnBrk="1" hangingPunct="1"/>
            <a:endParaRPr lang="en-US" altLang="en-US" dirty="0"/>
          </a:p>
        </p:txBody>
      </p:sp>
      <p:sp>
        <p:nvSpPr>
          <p:cNvPr id="2" name="Rectangle 1"/>
          <p:cNvSpPr/>
          <p:nvPr/>
        </p:nvSpPr>
        <p:spPr>
          <a:xfrm>
            <a:off x="182882" y="2164374"/>
            <a:ext cx="4827551" cy="4401205"/>
          </a:xfrm>
          <a:prstGeom prst="rect">
            <a:avLst/>
          </a:prstGeom>
        </p:spPr>
        <p:txBody>
          <a:bodyPr wrap="square">
            <a:spAutoFit/>
          </a:bodyPr>
          <a:lstStyle/>
          <a:p>
            <a:r>
              <a:rPr lang="en-US" sz="2800" dirty="0">
                <a:solidFill>
                  <a:prstClr val="black"/>
                </a:solidFill>
                <a:latin typeface="Calibri" panose="020F0502020204030204"/>
              </a:rPr>
              <a:t>Electric shock is the physiological reaction or injury caused by electric current passing through the body. </a:t>
            </a:r>
          </a:p>
          <a:p>
            <a:endParaRPr lang="en-US" sz="2800" dirty="0">
              <a:solidFill>
                <a:prstClr val="black"/>
              </a:solidFill>
              <a:latin typeface="Calibri" panose="020F0502020204030204"/>
            </a:endParaRPr>
          </a:p>
          <a:p>
            <a:r>
              <a:rPr lang="en-US" sz="2800" dirty="0">
                <a:solidFill>
                  <a:prstClr val="black"/>
                </a:solidFill>
                <a:latin typeface="Calibri" panose="020F0502020204030204"/>
              </a:rPr>
              <a:t>It occurs upon contact of a body part with any source of electricity that causes a sufficient current through the skin, muscles, or hair.</a:t>
            </a:r>
          </a:p>
        </p:txBody>
      </p:sp>
      <p:pic>
        <p:nvPicPr>
          <p:cNvPr id="4" name="Picture 3" title="Picture - explanation of an electric shock - Most of the electrical applications in OSS are 110 volts and generally do not exceed 220v in the majority of applications, but they do exist in larger systems, multiple pump arrangements.Voltages greater than 50 V applied across dry unbroken human skin can cause heart fibrillations if they produce electric currents in body tissues that happen to pass through the chest area. The voltage at which there is the danger of increases depending on the conductivity of dry human skin. Living human tissue can be protected from damage by the insulating characteristics of dry skin up to around 50 volts. If the same skin becomes wet, if there are wounds,  then even voltage sources below 40 V can be lethal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0430" y="2849586"/>
            <a:ext cx="4133571" cy="4008417"/>
          </a:xfrm>
          <a:prstGeom prst="rect">
            <a:avLst/>
          </a:prstGeom>
        </p:spPr>
      </p:pic>
    </p:spTree>
    <p:extLst>
      <p:ext uri="{BB962C8B-B14F-4D97-AF65-F5344CB8AC3E}">
        <p14:creationId xmlns:p14="http://schemas.microsoft.com/office/powerpoint/2010/main" val="31397460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9"/>
          <p:cNvSpPr>
            <a:spLocks noGrp="1" noChangeArrowheads="1"/>
          </p:cNvSpPr>
          <p:nvPr>
            <p:ph type="title"/>
          </p:nvPr>
        </p:nvSpPr>
        <p:spPr>
          <a:xfrm>
            <a:off x="1" y="3"/>
            <a:ext cx="3344835" cy="698903"/>
          </a:xfrm>
        </p:spPr>
        <p:txBody>
          <a:bodyPr>
            <a:normAutofit/>
          </a:bodyPr>
          <a:lstStyle/>
          <a:p>
            <a:pPr eaLnBrk="1" hangingPunct="1"/>
            <a:r>
              <a:rPr lang="en-US" altLang="en-US" sz="3600" dirty="0">
                <a:solidFill>
                  <a:schemeClr val="bg1"/>
                </a:solidFill>
                <a:latin typeface="+mn-lt"/>
              </a:rPr>
              <a:t>Electrical Harm</a:t>
            </a:r>
          </a:p>
        </p:txBody>
      </p:sp>
      <p:pic>
        <p:nvPicPr>
          <p:cNvPr id="188419" name="Object 3" title="Table - estimated effects of AC Currents (U.S. Standard 60 Hz). Even small levels of amperage can cause serious injuries by affecting the electrical system of the body and affecting the heart rhyth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689" y="2357440"/>
            <a:ext cx="5338763"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420" name="Picture 4" descr="ANATOMYF" title="Picture - human body - path: harm is related to the path b which current passes through the bod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626" y="1620045"/>
            <a:ext cx="1898651"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1" name="Freeform 5" title="Yellow path through the body"/>
          <p:cNvSpPr>
            <a:spLocks/>
          </p:cNvSpPr>
          <p:nvPr/>
        </p:nvSpPr>
        <p:spPr bwMode="auto">
          <a:xfrm>
            <a:off x="6624641" y="2655888"/>
            <a:ext cx="782637" cy="4165600"/>
          </a:xfrm>
          <a:custGeom>
            <a:avLst/>
            <a:gdLst>
              <a:gd name="T0" fmla="*/ 2147483646 w 493"/>
              <a:gd name="T1" fmla="*/ 2147483646 h 2624"/>
              <a:gd name="T2" fmla="*/ 2147483646 w 493"/>
              <a:gd name="T3" fmla="*/ 2147483646 h 2624"/>
              <a:gd name="T4" fmla="*/ 2147483646 w 493"/>
              <a:gd name="T5" fmla="*/ 2147483646 h 2624"/>
              <a:gd name="T6" fmla="*/ 2147483646 w 493"/>
              <a:gd name="T7" fmla="*/ 2147483646 h 2624"/>
              <a:gd name="T8" fmla="*/ 2147483646 w 493"/>
              <a:gd name="T9" fmla="*/ 2147483646 h 2624"/>
              <a:gd name="T10" fmla="*/ 2147483646 w 493"/>
              <a:gd name="T11" fmla="*/ 2147483646 h 2624"/>
              <a:gd name="T12" fmla="*/ 2147483646 w 493"/>
              <a:gd name="T13" fmla="*/ 2147483646 h 2624"/>
              <a:gd name="T14" fmla="*/ 2147483646 w 493"/>
              <a:gd name="T15" fmla="*/ 2147483646 h 2624"/>
              <a:gd name="T16" fmla="*/ 0 60000 65536"/>
              <a:gd name="T17" fmla="*/ 0 60000 65536"/>
              <a:gd name="T18" fmla="*/ 0 60000 65536"/>
              <a:gd name="T19" fmla="*/ 0 60000 65536"/>
              <a:gd name="T20" fmla="*/ 0 60000 65536"/>
              <a:gd name="T21" fmla="*/ 0 60000 65536"/>
              <a:gd name="T22" fmla="*/ 0 60000 65536"/>
              <a:gd name="T23" fmla="*/ 0 60000 65536"/>
              <a:gd name="T24" fmla="*/ 0 w 493"/>
              <a:gd name="T25" fmla="*/ 0 h 2624"/>
              <a:gd name="T26" fmla="*/ 493 w 493"/>
              <a:gd name="T27" fmla="*/ 2624 h 2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3" h="2624">
                <a:moveTo>
                  <a:pt x="493" y="1424"/>
                </a:moveTo>
                <a:cubicBezTo>
                  <a:pt x="415" y="1371"/>
                  <a:pt x="338" y="1318"/>
                  <a:pt x="308" y="1246"/>
                </a:cubicBezTo>
                <a:cubicBezTo>
                  <a:pt x="278" y="1174"/>
                  <a:pt x="318" y="1136"/>
                  <a:pt x="315" y="994"/>
                </a:cubicBezTo>
                <a:cubicBezTo>
                  <a:pt x="312" y="852"/>
                  <a:pt x="326" y="540"/>
                  <a:pt x="293" y="394"/>
                </a:cubicBezTo>
                <a:cubicBezTo>
                  <a:pt x="260" y="248"/>
                  <a:pt x="151" y="0"/>
                  <a:pt x="115" y="120"/>
                </a:cubicBezTo>
                <a:cubicBezTo>
                  <a:pt x="79" y="240"/>
                  <a:pt x="90" y="797"/>
                  <a:pt x="78" y="1113"/>
                </a:cubicBezTo>
                <a:cubicBezTo>
                  <a:pt x="66" y="1429"/>
                  <a:pt x="0" y="1764"/>
                  <a:pt x="41" y="2016"/>
                </a:cubicBezTo>
                <a:cubicBezTo>
                  <a:pt x="82" y="2268"/>
                  <a:pt x="276" y="2521"/>
                  <a:pt x="323" y="2624"/>
                </a:cubicBezTo>
              </a:path>
            </a:pathLst>
          </a:custGeom>
          <a:noFill/>
          <a:ln w="57150">
            <a:solidFill>
              <a:srgbClr val="FFFF66"/>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latin typeface="Calibri" panose="020F0502020204030204"/>
            </a:endParaRPr>
          </a:p>
        </p:txBody>
      </p:sp>
      <p:sp>
        <p:nvSpPr>
          <p:cNvPr id="188422" name="Freeform 6" title="Green path through the body"/>
          <p:cNvSpPr>
            <a:spLocks/>
          </p:cNvSpPr>
          <p:nvPr/>
        </p:nvSpPr>
        <p:spPr bwMode="auto">
          <a:xfrm>
            <a:off x="5349878" y="1504951"/>
            <a:ext cx="1681163" cy="3435351"/>
          </a:xfrm>
          <a:custGeom>
            <a:avLst/>
            <a:gdLst>
              <a:gd name="T0" fmla="*/ 0 w 1059"/>
              <a:gd name="T1" fmla="*/ 2147483646 h 2164"/>
              <a:gd name="T2" fmla="*/ 2147483646 w 1059"/>
              <a:gd name="T3" fmla="*/ 2147483646 h 2164"/>
              <a:gd name="T4" fmla="*/ 2147483646 w 1059"/>
              <a:gd name="T5" fmla="*/ 2147483646 h 2164"/>
              <a:gd name="T6" fmla="*/ 2147483646 w 1059"/>
              <a:gd name="T7" fmla="*/ 2147483646 h 2164"/>
              <a:gd name="T8" fmla="*/ 2147483646 w 1059"/>
              <a:gd name="T9" fmla="*/ 2147483646 h 2164"/>
              <a:gd name="T10" fmla="*/ 2147483646 w 1059"/>
              <a:gd name="T11" fmla="*/ 2147483646 h 2164"/>
              <a:gd name="T12" fmla="*/ 2147483646 w 1059"/>
              <a:gd name="T13" fmla="*/ 0 h 2164"/>
              <a:gd name="T14" fmla="*/ 0 60000 65536"/>
              <a:gd name="T15" fmla="*/ 0 60000 65536"/>
              <a:gd name="T16" fmla="*/ 0 60000 65536"/>
              <a:gd name="T17" fmla="*/ 0 60000 65536"/>
              <a:gd name="T18" fmla="*/ 0 60000 65536"/>
              <a:gd name="T19" fmla="*/ 0 60000 65536"/>
              <a:gd name="T20" fmla="*/ 0 60000 65536"/>
              <a:gd name="T21" fmla="*/ 0 w 1059"/>
              <a:gd name="T22" fmla="*/ 0 h 2164"/>
              <a:gd name="T23" fmla="*/ 1059 w 1059"/>
              <a:gd name="T24" fmla="*/ 2164 h 2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9" h="2164">
                <a:moveTo>
                  <a:pt x="0" y="2164"/>
                </a:moveTo>
                <a:cubicBezTo>
                  <a:pt x="83" y="2066"/>
                  <a:pt x="167" y="1968"/>
                  <a:pt x="215" y="1845"/>
                </a:cubicBezTo>
                <a:cubicBezTo>
                  <a:pt x="263" y="1722"/>
                  <a:pt x="255" y="1571"/>
                  <a:pt x="289" y="1423"/>
                </a:cubicBezTo>
                <a:cubicBezTo>
                  <a:pt x="323" y="1275"/>
                  <a:pt x="347" y="1097"/>
                  <a:pt x="422" y="956"/>
                </a:cubicBezTo>
                <a:cubicBezTo>
                  <a:pt x="497" y="815"/>
                  <a:pt x="677" y="699"/>
                  <a:pt x="741" y="578"/>
                </a:cubicBezTo>
                <a:cubicBezTo>
                  <a:pt x="805" y="457"/>
                  <a:pt x="754" y="326"/>
                  <a:pt x="807" y="230"/>
                </a:cubicBezTo>
                <a:cubicBezTo>
                  <a:pt x="860" y="134"/>
                  <a:pt x="1016" y="38"/>
                  <a:pt x="1059" y="0"/>
                </a:cubicBezTo>
              </a:path>
            </a:pathLst>
          </a:custGeom>
          <a:noFill/>
          <a:ln w="57150">
            <a:solidFill>
              <a:srgbClr val="00FF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latin typeface="Calibri" panose="020F0502020204030204"/>
            </a:endParaRPr>
          </a:p>
        </p:txBody>
      </p:sp>
      <p:sp>
        <p:nvSpPr>
          <p:cNvPr id="188423" name="Freeform 7" title="Blue path through the body"/>
          <p:cNvSpPr>
            <a:spLocks/>
          </p:cNvSpPr>
          <p:nvPr/>
        </p:nvSpPr>
        <p:spPr bwMode="auto">
          <a:xfrm>
            <a:off x="5819776" y="1682754"/>
            <a:ext cx="793751" cy="5021263"/>
          </a:xfrm>
          <a:custGeom>
            <a:avLst/>
            <a:gdLst>
              <a:gd name="T0" fmla="*/ 2147483646 w 500"/>
              <a:gd name="T1" fmla="*/ 0 h 3163"/>
              <a:gd name="T2" fmla="*/ 2147483646 w 500"/>
              <a:gd name="T3" fmla="*/ 2147483646 h 3163"/>
              <a:gd name="T4" fmla="*/ 2147483646 w 500"/>
              <a:gd name="T5" fmla="*/ 2147483646 h 3163"/>
              <a:gd name="T6" fmla="*/ 2147483646 w 500"/>
              <a:gd name="T7" fmla="*/ 2147483646 h 3163"/>
              <a:gd name="T8" fmla="*/ 2147483646 w 500"/>
              <a:gd name="T9" fmla="*/ 2147483646 h 3163"/>
              <a:gd name="T10" fmla="*/ 2147483646 w 500"/>
              <a:gd name="T11" fmla="*/ 2147483646 h 3163"/>
              <a:gd name="T12" fmla="*/ 2147483646 w 500"/>
              <a:gd name="T13" fmla="*/ 2147483646 h 3163"/>
              <a:gd name="T14" fmla="*/ 2147483646 w 500"/>
              <a:gd name="T15" fmla="*/ 2147483646 h 3163"/>
              <a:gd name="T16" fmla="*/ 0 w 500"/>
              <a:gd name="T17" fmla="*/ 2147483646 h 3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0"/>
              <a:gd name="T28" fmla="*/ 0 h 3163"/>
              <a:gd name="T29" fmla="*/ 500 w 500"/>
              <a:gd name="T30" fmla="*/ 3163 h 3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0" h="3163">
                <a:moveTo>
                  <a:pt x="282" y="0"/>
                </a:moveTo>
                <a:cubicBezTo>
                  <a:pt x="358" y="66"/>
                  <a:pt x="434" y="133"/>
                  <a:pt x="467" y="266"/>
                </a:cubicBezTo>
                <a:cubicBezTo>
                  <a:pt x="500" y="399"/>
                  <a:pt x="496" y="609"/>
                  <a:pt x="482" y="800"/>
                </a:cubicBezTo>
                <a:cubicBezTo>
                  <a:pt x="468" y="991"/>
                  <a:pt x="413" y="1250"/>
                  <a:pt x="385" y="1415"/>
                </a:cubicBezTo>
                <a:cubicBezTo>
                  <a:pt x="357" y="1580"/>
                  <a:pt x="324" y="1642"/>
                  <a:pt x="311" y="1792"/>
                </a:cubicBezTo>
                <a:cubicBezTo>
                  <a:pt x="298" y="1942"/>
                  <a:pt x="300" y="2143"/>
                  <a:pt x="304" y="2318"/>
                </a:cubicBezTo>
                <a:cubicBezTo>
                  <a:pt x="308" y="2493"/>
                  <a:pt x="363" y="2719"/>
                  <a:pt x="333" y="2844"/>
                </a:cubicBezTo>
                <a:cubicBezTo>
                  <a:pt x="303" y="2969"/>
                  <a:pt x="181" y="3013"/>
                  <a:pt x="126" y="3066"/>
                </a:cubicBezTo>
                <a:cubicBezTo>
                  <a:pt x="71" y="3119"/>
                  <a:pt x="21" y="3146"/>
                  <a:pt x="0" y="3163"/>
                </a:cubicBezTo>
              </a:path>
            </a:pathLst>
          </a:custGeom>
          <a:noFill/>
          <a:ln w="57150">
            <a:solidFill>
              <a:srgbClr val="00FFFF"/>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latin typeface="Calibri" panose="020F0502020204030204"/>
            </a:endParaRPr>
          </a:p>
        </p:txBody>
      </p:sp>
      <p:sp>
        <p:nvSpPr>
          <p:cNvPr id="188424" name="Text Box 8"/>
          <p:cNvSpPr txBox="1">
            <a:spLocks noChangeArrowheads="1"/>
          </p:cNvSpPr>
          <p:nvPr/>
        </p:nvSpPr>
        <p:spPr bwMode="auto">
          <a:xfrm>
            <a:off x="7467602" y="2574927"/>
            <a:ext cx="15398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prstClr val="black"/>
                </a:solidFill>
              </a:rPr>
              <a:t>PATH:  Harm is related to the path by which current passes through the body.</a:t>
            </a:r>
          </a:p>
        </p:txBody>
      </p:sp>
    </p:spTree>
    <p:extLst>
      <p:ext uri="{BB962C8B-B14F-4D97-AF65-F5344CB8AC3E}">
        <p14:creationId xmlns:p14="http://schemas.microsoft.com/office/powerpoint/2010/main" val="31504478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1" title="Photo - This licensed electrician’s job was to test the pump function in the tank he was standing in. The tank had approximately 18 inches of water in the bottom and he was standing on some 6 (unstable work surface) inch piping above the water.Three factors colluded to create an unsafe situation. The installation of the panel was below his knees at floor level by a  previous contractor, the area was under construction and had several electrical traces that were live. The worker made a decision of convenience due to his height at 6’2”.Post evaluation of the work determined that all of the exposures could have been mitigated with a decision to not enter the tank, keep the entrance grate in place and cover with a rubber mat and finally for the worker to simply kneel down on the rubber mat to do his testing procedure.The decisions that he made and put him at risk were simply a matter of convenience for him to be able to look into the panel. He couldn’t raise it, so he lowered himself!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782" y="3158837"/>
            <a:ext cx="4932219" cy="369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Grp="1" noChangeArrowheads="1"/>
          </p:cNvSpPr>
          <p:nvPr>
            <p:ph type="title"/>
          </p:nvPr>
        </p:nvSpPr>
        <p:spPr>
          <a:xfrm>
            <a:off x="152400" y="152401"/>
            <a:ext cx="8458200" cy="778624"/>
          </a:xfrm>
        </p:spPr>
        <p:txBody>
          <a:bodyPr rtlCol="0">
            <a:normAutofit/>
          </a:bodyPr>
          <a:lstStyle/>
          <a:p>
            <a:pPr>
              <a:defRPr/>
            </a:pPr>
            <a:r>
              <a:rPr lang="en-US" sz="3600" dirty="0">
                <a:solidFill>
                  <a:schemeClr val="bg1"/>
                </a:solidFill>
              </a:rPr>
              <a:t>Protecting Yourself From Electrical Hazards</a:t>
            </a:r>
          </a:p>
        </p:txBody>
      </p:sp>
      <p:sp>
        <p:nvSpPr>
          <p:cNvPr id="2" name="TextBox 1"/>
          <p:cNvSpPr txBox="1"/>
          <p:nvPr/>
        </p:nvSpPr>
        <p:spPr>
          <a:xfrm>
            <a:off x="152401" y="2177935"/>
            <a:ext cx="4059381" cy="4493538"/>
          </a:xfrm>
          <a:prstGeom prst="rect">
            <a:avLst/>
          </a:prstGeom>
          <a:noFill/>
        </p:spPr>
        <p:txBody>
          <a:bodyPr wrap="square" rtlCol="0">
            <a:spAutoFit/>
          </a:bodyPr>
          <a:lstStyle/>
          <a:p>
            <a:r>
              <a:rPr lang="en-US" sz="2600" dirty="0">
                <a:solidFill>
                  <a:prstClr val="black"/>
                </a:solidFill>
                <a:latin typeface="Calibri" panose="020F0502020204030204"/>
              </a:rPr>
              <a:t>Most electrical accidents result from one of the following factors:</a:t>
            </a:r>
          </a:p>
          <a:p>
            <a:endParaRPr lang="en-US" sz="2600" dirty="0">
              <a:solidFill>
                <a:prstClr val="black"/>
              </a:solidFill>
              <a:latin typeface="Calibri" panose="020F0502020204030204"/>
            </a:endParaRPr>
          </a:p>
          <a:p>
            <a:pPr marL="457189" indent="-457189">
              <a:buFont typeface="Arial" panose="020B0604020202020204" pitchFamily="34" charset="0"/>
              <a:buChar char="•"/>
            </a:pPr>
            <a:r>
              <a:rPr lang="en-US" sz="2600" dirty="0">
                <a:solidFill>
                  <a:prstClr val="black"/>
                </a:solidFill>
                <a:latin typeface="Calibri" panose="020F0502020204030204"/>
              </a:rPr>
              <a:t>Unsafe equipment or installation</a:t>
            </a:r>
          </a:p>
          <a:p>
            <a:pPr marL="457189" indent="-457189">
              <a:buFont typeface="Arial" panose="020B0604020202020204" pitchFamily="34" charset="0"/>
              <a:buChar char="•"/>
            </a:pPr>
            <a:endParaRPr lang="en-US" sz="2600" dirty="0">
              <a:solidFill>
                <a:prstClr val="black"/>
              </a:solidFill>
              <a:latin typeface="Calibri" panose="020F0502020204030204"/>
            </a:endParaRPr>
          </a:p>
          <a:p>
            <a:pPr marL="457189" indent="-457189">
              <a:buFont typeface="Arial" panose="020B0604020202020204" pitchFamily="34" charset="0"/>
              <a:buChar char="•"/>
            </a:pPr>
            <a:r>
              <a:rPr lang="en-US" sz="2600" dirty="0">
                <a:solidFill>
                  <a:prstClr val="black"/>
                </a:solidFill>
                <a:latin typeface="Calibri" panose="020F0502020204030204"/>
              </a:rPr>
              <a:t>Unsafe work area</a:t>
            </a:r>
          </a:p>
          <a:p>
            <a:pPr marL="457189" indent="-457189">
              <a:buFont typeface="Arial" panose="020B0604020202020204" pitchFamily="34" charset="0"/>
              <a:buChar char="•"/>
            </a:pPr>
            <a:endParaRPr lang="en-US" sz="2600" dirty="0">
              <a:solidFill>
                <a:prstClr val="black"/>
              </a:solidFill>
              <a:latin typeface="Calibri" panose="020F0502020204030204"/>
            </a:endParaRPr>
          </a:p>
          <a:p>
            <a:pPr marL="457189" indent="-457189">
              <a:buFont typeface="Arial" panose="020B0604020202020204" pitchFamily="34" charset="0"/>
              <a:buChar char="•"/>
            </a:pPr>
            <a:r>
              <a:rPr lang="en-US" sz="2600" dirty="0">
                <a:solidFill>
                  <a:prstClr val="black"/>
                </a:solidFill>
                <a:latin typeface="Calibri" panose="020F0502020204030204"/>
              </a:rPr>
              <a:t>Unsafe work practices</a:t>
            </a:r>
          </a:p>
          <a:p>
            <a:endParaRPr lang="en-US" sz="2600" dirty="0">
              <a:solidFill>
                <a:prstClr val="black"/>
              </a:solidFill>
              <a:latin typeface="Calibri" panose="020F0502020204030204"/>
            </a:endParaRPr>
          </a:p>
        </p:txBody>
      </p:sp>
    </p:spTree>
    <p:extLst>
      <p:ext uri="{BB962C8B-B14F-4D97-AF65-F5344CB8AC3E}">
        <p14:creationId xmlns:p14="http://schemas.microsoft.com/office/powerpoint/2010/main" val="31490173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8"/>
          <p:cNvSpPr>
            <a:spLocks noGrp="1" noChangeArrowheads="1"/>
          </p:cNvSpPr>
          <p:nvPr>
            <p:ph type="title"/>
          </p:nvPr>
        </p:nvSpPr>
        <p:spPr>
          <a:xfrm>
            <a:off x="1" y="3"/>
            <a:ext cx="7886700" cy="897775"/>
          </a:xfrm>
        </p:spPr>
        <p:txBody>
          <a:bodyPr>
            <a:normAutofit/>
          </a:bodyPr>
          <a:lstStyle/>
          <a:p>
            <a:pPr eaLnBrk="1" hangingPunct="1"/>
            <a:r>
              <a:rPr lang="en-US" altLang="en-US" sz="3600" dirty="0">
                <a:solidFill>
                  <a:schemeClr val="bg1"/>
                </a:solidFill>
                <a:latin typeface="+mn-lt"/>
              </a:rPr>
              <a:t>Electrical Hazards PPE and Tools</a:t>
            </a:r>
          </a:p>
        </p:txBody>
      </p:sp>
      <p:sp>
        <p:nvSpPr>
          <p:cNvPr id="3" name="Content Placeholder 2"/>
          <p:cNvSpPr>
            <a:spLocks noGrp="1"/>
          </p:cNvSpPr>
          <p:nvPr>
            <p:ph idx="1"/>
          </p:nvPr>
        </p:nvSpPr>
        <p:spPr>
          <a:xfrm>
            <a:off x="1047405" y="1895302"/>
            <a:ext cx="8096596" cy="4962699"/>
          </a:xfrm>
        </p:spPr>
        <p:txBody>
          <a:bodyPr>
            <a:normAutofit/>
          </a:bodyPr>
          <a:lstStyle/>
          <a:p>
            <a:pPr marL="0" indent="0">
              <a:buNone/>
            </a:pPr>
            <a:r>
              <a:rPr lang="en-US" sz="2800" b="1" dirty="0"/>
              <a:t>What protection does personal equipment offer?</a:t>
            </a:r>
            <a:endParaRPr lang="en-US" sz="2800" dirty="0"/>
          </a:p>
          <a:p>
            <a:pPr marL="0" indent="0">
              <a:buNone/>
            </a:pPr>
            <a:r>
              <a:rPr lang="en-US" sz="2800" dirty="0"/>
              <a:t>Employees who work directly with electricity should use the personal protective equipment required for the jobs. </a:t>
            </a:r>
          </a:p>
          <a:p>
            <a:r>
              <a:rPr lang="en-US" sz="2800" dirty="0"/>
              <a:t>Equipment may include rubber insulating gloves, hoods, sleeves, matting, blankets and industrial protective helmets designed to reduce electric shock hazard. All help reduce the risk of electrical accidents.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19640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271853" y="214187"/>
            <a:ext cx="6357505" cy="532015"/>
          </a:xfrm>
        </p:spPr>
        <p:txBody>
          <a:bodyPr rtlCol="0">
            <a:noAutofit/>
          </a:bodyPr>
          <a:lstStyle/>
          <a:p>
            <a:pPr>
              <a:defRPr/>
            </a:pPr>
            <a:r>
              <a:rPr lang="en-US" sz="3600" dirty="0">
                <a:solidFill>
                  <a:schemeClr val="bg1"/>
                </a:solidFill>
                <a:latin typeface="+mn-lt"/>
              </a:rPr>
              <a:t>Struck-By Hazards – Engulfment </a:t>
            </a:r>
            <a:endParaRPr lang="en-US" sz="3600" dirty="0">
              <a:solidFill>
                <a:schemeClr val="bg1"/>
              </a:solidFill>
            </a:endParaRPr>
          </a:p>
        </p:txBody>
      </p:sp>
      <p:sp>
        <p:nvSpPr>
          <p:cNvPr id="5" name="TextBox 4"/>
          <p:cNvSpPr txBox="1"/>
          <p:nvPr/>
        </p:nvSpPr>
        <p:spPr>
          <a:xfrm>
            <a:off x="209551" y="2152652"/>
            <a:ext cx="3086100" cy="4770537"/>
          </a:xfrm>
          <a:prstGeom prst="rect">
            <a:avLst/>
          </a:prstGeom>
          <a:noFill/>
        </p:spPr>
        <p:txBody>
          <a:bodyPr wrap="square" rtlCol="0">
            <a:spAutoFit/>
          </a:bodyPr>
          <a:lstStyle/>
          <a:p>
            <a:r>
              <a:rPr lang="en-US" sz="2600" dirty="0">
                <a:solidFill>
                  <a:prstClr val="black"/>
                </a:solidFill>
                <a:latin typeface="Calibri" panose="020F0502020204030204"/>
              </a:rPr>
              <a:t>Exposures?</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Material from above</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Equipment</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Ladder</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Root Cause?</a:t>
            </a:r>
          </a:p>
          <a:p>
            <a:endParaRPr lang="en-US" sz="2600" dirty="0">
              <a:solidFill>
                <a:prstClr val="black"/>
              </a:solidFill>
              <a:latin typeface="Calibri" panose="020F0502020204030204"/>
            </a:endParaRPr>
          </a:p>
          <a:p>
            <a:endParaRPr lang="en-US" sz="2600" dirty="0">
              <a:solidFill>
                <a:prstClr val="black"/>
              </a:solidFill>
              <a:latin typeface="Calibri" panose="020F0502020204030204"/>
            </a:endParaRPr>
          </a:p>
          <a:p>
            <a:endParaRPr lang="en-US" dirty="0">
              <a:solidFill>
                <a:prstClr val="black"/>
              </a:solidFill>
              <a:latin typeface="Calibri" panose="020F0502020204030204"/>
            </a:endParaRPr>
          </a:p>
        </p:txBody>
      </p:sp>
      <p:pic>
        <p:nvPicPr>
          <p:cNvPr id="2" name="Picture 1" title="Photo - This is a utility project taken on by a construction company that normally installs OSS and the scope of work is outside of the companies experience. 2,100 feet of sewer pipe laid at an average depth of 22 feet in the roadway in sand. Clearly the continued caving of ground from spoil pile loading is excessive. The worker in the excavation does not have a means of egress per the code (note the ladder to the right of the pictu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07377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8"/>
          <p:cNvSpPr>
            <a:spLocks noGrp="1" noChangeArrowheads="1"/>
          </p:cNvSpPr>
          <p:nvPr>
            <p:ph type="title"/>
          </p:nvPr>
        </p:nvSpPr>
        <p:spPr>
          <a:xfrm>
            <a:off x="1" y="3"/>
            <a:ext cx="7886700" cy="897775"/>
          </a:xfrm>
        </p:spPr>
        <p:txBody>
          <a:bodyPr>
            <a:normAutofit/>
          </a:bodyPr>
          <a:lstStyle/>
          <a:p>
            <a:pPr eaLnBrk="1" hangingPunct="1"/>
            <a:r>
              <a:rPr lang="en-US" altLang="en-US" sz="3600" dirty="0">
                <a:solidFill>
                  <a:schemeClr val="bg1"/>
                </a:solidFill>
                <a:latin typeface="+mn-lt"/>
              </a:rPr>
              <a:t> Electrical Hazards PPE and Tools  </a:t>
            </a:r>
          </a:p>
        </p:txBody>
      </p:sp>
      <p:sp>
        <p:nvSpPr>
          <p:cNvPr id="3" name="Content Placeholder 2"/>
          <p:cNvSpPr>
            <a:spLocks noGrp="1"/>
          </p:cNvSpPr>
          <p:nvPr>
            <p:ph idx="1"/>
          </p:nvPr>
        </p:nvSpPr>
        <p:spPr>
          <a:xfrm>
            <a:off x="1047405" y="1895302"/>
            <a:ext cx="8096596" cy="4962699"/>
          </a:xfrm>
        </p:spPr>
        <p:txBody>
          <a:bodyPr>
            <a:normAutofit/>
          </a:bodyPr>
          <a:lstStyle/>
          <a:p>
            <a:pPr marL="0" indent="0">
              <a:buNone/>
            </a:pPr>
            <a:r>
              <a:rPr lang="en-US" sz="2800" b="1" dirty="0"/>
              <a:t>Proper tools help protect workers against electric hazards. </a:t>
            </a:r>
          </a:p>
          <a:p>
            <a:r>
              <a:rPr lang="en-US" sz="2800" dirty="0"/>
              <a:t>It's important to maintain tools regularly to prevents them from deteriorating and becoming dangerous.</a:t>
            </a:r>
          </a:p>
          <a:p>
            <a:r>
              <a:rPr lang="en-US" sz="2800" dirty="0"/>
              <a:t> Check each tool before using it. If you find a defect, immediately remove it from service and tag it so no one will use it until it has been repaired or replaced. </a:t>
            </a:r>
          </a:p>
          <a:p>
            <a:r>
              <a:rPr lang="en-US" sz="2800" dirty="0"/>
              <a:t>When using a tool to handle energized conductors, check to make sure it is designed and constructed to withstand the voltages and stresses to which it has been exposed.</a:t>
            </a:r>
          </a:p>
        </p:txBody>
      </p:sp>
    </p:spTree>
    <p:extLst>
      <p:ext uri="{BB962C8B-B14F-4D97-AF65-F5344CB8AC3E}">
        <p14:creationId xmlns:p14="http://schemas.microsoft.com/office/powerpoint/2010/main" val="31880443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8"/>
          <p:cNvSpPr>
            <a:spLocks noGrp="1" noChangeArrowheads="1"/>
          </p:cNvSpPr>
          <p:nvPr>
            <p:ph type="title"/>
          </p:nvPr>
        </p:nvSpPr>
        <p:spPr>
          <a:xfrm>
            <a:off x="1" y="3"/>
            <a:ext cx="7886700" cy="897775"/>
          </a:xfrm>
        </p:spPr>
        <p:txBody>
          <a:bodyPr>
            <a:normAutofit/>
          </a:bodyPr>
          <a:lstStyle/>
          <a:p>
            <a:pPr eaLnBrk="1" hangingPunct="1"/>
            <a:r>
              <a:rPr lang="en-US" altLang="en-US" sz="3600" dirty="0">
                <a:solidFill>
                  <a:schemeClr val="bg1"/>
                </a:solidFill>
                <a:latin typeface="+mn-lt"/>
              </a:rPr>
              <a:t>Electrical Hazards PPE and Tools </a:t>
            </a:r>
          </a:p>
        </p:txBody>
      </p:sp>
      <p:pic>
        <p:nvPicPr>
          <p:cNvPr id="4" name="Content Placeholder 3" title="Photo - Insulated pliers and uninsulated plier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05216" y="1776976"/>
            <a:ext cx="4944227" cy="4894783"/>
          </a:xfrm>
        </p:spPr>
      </p:pic>
    </p:spTree>
    <p:extLst>
      <p:ext uri="{BB962C8B-B14F-4D97-AF65-F5344CB8AC3E}">
        <p14:creationId xmlns:p14="http://schemas.microsoft.com/office/powerpoint/2010/main" val="24842804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152400" y="152401"/>
            <a:ext cx="8458200" cy="778624"/>
          </a:xfrm>
        </p:spPr>
        <p:txBody>
          <a:bodyPr rtlCol="0">
            <a:normAutofit/>
          </a:bodyPr>
          <a:lstStyle/>
          <a:p>
            <a:pPr>
              <a:defRPr/>
            </a:pPr>
            <a:r>
              <a:rPr lang="en-US" sz="3600" dirty="0">
                <a:solidFill>
                  <a:schemeClr val="bg1"/>
                </a:solidFill>
                <a:latin typeface="+mn-lt"/>
              </a:rPr>
              <a:t>Employer Responsibilities</a:t>
            </a:r>
          </a:p>
        </p:txBody>
      </p:sp>
      <p:sp>
        <p:nvSpPr>
          <p:cNvPr id="2" name="TextBox 1"/>
          <p:cNvSpPr txBox="1"/>
          <p:nvPr/>
        </p:nvSpPr>
        <p:spPr>
          <a:xfrm>
            <a:off x="455125" y="1529543"/>
            <a:ext cx="8688877" cy="4893647"/>
          </a:xfrm>
          <a:prstGeom prst="rect">
            <a:avLst/>
          </a:prstGeom>
          <a:noFill/>
        </p:spPr>
        <p:txBody>
          <a:bodyPr wrap="square" rtlCol="0">
            <a:spAutoFit/>
          </a:bodyPr>
          <a:lstStyle/>
          <a:p>
            <a:r>
              <a:rPr lang="en-US" sz="2600" dirty="0">
                <a:solidFill>
                  <a:prstClr val="black"/>
                </a:solidFill>
                <a:latin typeface="Calibri" panose="020F0502020204030204"/>
              </a:rPr>
              <a:t/>
            </a:r>
            <a:br>
              <a:rPr lang="en-US" sz="2600" dirty="0">
                <a:solidFill>
                  <a:prstClr val="black"/>
                </a:solidFill>
                <a:latin typeface="Calibri" panose="020F0502020204030204"/>
              </a:rPr>
            </a:br>
            <a:r>
              <a:rPr lang="en-US" sz="2600" dirty="0">
                <a:solidFill>
                  <a:prstClr val="black"/>
                </a:solidFill>
                <a:latin typeface="Calibri" panose="020F0502020204030204"/>
              </a:rPr>
              <a:t>All employees should be trained to be thoroughly familiar with the safety procedures for their particular jobs. </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When working on electrical equipment some basic procedures to follow are to: </a:t>
            </a:r>
          </a:p>
          <a:p>
            <a:pPr marL="457189" indent="-457189">
              <a:buFont typeface="Arial" panose="020B0604020202020204" pitchFamily="34" charset="0"/>
              <a:buChar char="•"/>
            </a:pPr>
            <a:r>
              <a:rPr lang="en-US" sz="2600" dirty="0">
                <a:solidFill>
                  <a:prstClr val="black"/>
                </a:solidFill>
                <a:latin typeface="Calibri" panose="020F0502020204030204"/>
              </a:rPr>
              <a:t>De-energize the equipment and use lockout and tag procedures to ensure that the equipment remains de-energized.</a:t>
            </a:r>
          </a:p>
          <a:p>
            <a:pPr marL="457189" indent="-457189">
              <a:buFont typeface="Arial" panose="020B0604020202020204" pitchFamily="34" charset="0"/>
              <a:buChar char="•"/>
            </a:pPr>
            <a:r>
              <a:rPr lang="en-US" sz="2600" dirty="0">
                <a:solidFill>
                  <a:prstClr val="black"/>
                </a:solidFill>
                <a:latin typeface="Calibri" panose="020F0502020204030204"/>
              </a:rPr>
              <a:t>Use insulating protective equipment, and maintain a safe distance from energized parts. </a:t>
            </a:r>
          </a:p>
          <a:p>
            <a:pPr marL="457189" indent="-457189">
              <a:buFont typeface="Arial" panose="020B0604020202020204" pitchFamily="34" charset="0"/>
              <a:buChar char="•"/>
            </a:pPr>
            <a:r>
              <a:rPr lang="en-US" sz="2600" dirty="0">
                <a:solidFill>
                  <a:prstClr val="black"/>
                </a:solidFill>
                <a:latin typeface="Calibri" panose="020F0502020204030204"/>
              </a:rPr>
              <a:t>Use appropriately insulated tools for electrical work</a:t>
            </a:r>
          </a:p>
        </p:txBody>
      </p:sp>
    </p:spTree>
    <p:extLst>
      <p:ext uri="{BB962C8B-B14F-4D97-AF65-F5344CB8AC3E}">
        <p14:creationId xmlns:p14="http://schemas.microsoft.com/office/powerpoint/2010/main" val="39175902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title"/>
          </p:nvPr>
        </p:nvSpPr>
        <p:spPr>
          <a:xfrm>
            <a:off x="1" y="2"/>
            <a:ext cx="7886700" cy="565899"/>
          </a:xfrm>
        </p:spPr>
        <p:txBody>
          <a:bodyPr>
            <a:noAutofit/>
          </a:bodyPr>
          <a:lstStyle/>
          <a:p>
            <a:pPr eaLnBrk="1" hangingPunct="1"/>
            <a:r>
              <a:rPr lang="en-US" altLang="en-US" sz="3600" dirty="0">
                <a:solidFill>
                  <a:schemeClr val="bg1"/>
                </a:solidFill>
                <a:latin typeface="+mn-lt"/>
              </a:rPr>
              <a:t>Electrical Hazards - Inspection</a:t>
            </a:r>
          </a:p>
        </p:txBody>
      </p:sp>
      <p:sp>
        <p:nvSpPr>
          <p:cNvPr id="202755" name="Rectangle 8"/>
          <p:cNvSpPr>
            <a:spLocks noGrp="1" noChangeArrowheads="1"/>
          </p:cNvSpPr>
          <p:nvPr>
            <p:ph idx="1"/>
          </p:nvPr>
        </p:nvSpPr>
        <p:spPr>
          <a:xfrm>
            <a:off x="166257" y="2274513"/>
            <a:ext cx="3361459" cy="4351339"/>
          </a:xfrm>
        </p:spPr>
        <p:txBody>
          <a:bodyPr>
            <a:normAutofit/>
          </a:bodyPr>
          <a:lstStyle/>
          <a:p>
            <a:pPr eaLnBrk="1" hangingPunct="1"/>
            <a:r>
              <a:rPr lang="en-US" altLang="en-US" dirty="0"/>
              <a:t>Issues of electrical fires and failure of UV lights is well documented.</a:t>
            </a:r>
          </a:p>
          <a:p>
            <a:pPr eaLnBrk="1" hangingPunct="1"/>
            <a:r>
              <a:rPr lang="en-US" altLang="en-US" dirty="0"/>
              <a:t>There is also the potential of electric shock from loose wire nuts or exposed conductors.</a:t>
            </a:r>
          </a:p>
        </p:txBody>
      </p:sp>
      <p:pic>
        <p:nvPicPr>
          <p:cNvPr id="2" name="Picture 1" title="Photo - OSS component locate with steel rod…Electrocution hazard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
            <a:ext cx="9144000" cy="6857999"/>
          </a:xfrm>
          <a:prstGeom prst="rect">
            <a:avLst/>
          </a:prstGeom>
        </p:spPr>
      </p:pic>
      <p:pic>
        <p:nvPicPr>
          <p:cNvPr id="3" name="Picture 2" title="Photo - Unknown wiring inside the property line to outbuildings may present a hazar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117" y="4520824"/>
            <a:ext cx="3116235" cy="2337176"/>
          </a:xfrm>
          <a:prstGeom prst="rect">
            <a:avLst/>
          </a:prstGeom>
        </p:spPr>
      </p:pic>
      <p:sp>
        <p:nvSpPr>
          <p:cNvPr id="4" name="TextBox 3"/>
          <p:cNvSpPr txBox="1"/>
          <p:nvPr/>
        </p:nvSpPr>
        <p:spPr>
          <a:xfrm>
            <a:off x="332512" y="250300"/>
            <a:ext cx="3361459" cy="954107"/>
          </a:xfrm>
          <a:prstGeom prst="rect">
            <a:avLst/>
          </a:prstGeom>
          <a:noFill/>
        </p:spPr>
        <p:txBody>
          <a:bodyPr wrap="square" rtlCol="0">
            <a:spAutoFit/>
          </a:bodyPr>
          <a:lstStyle/>
          <a:p>
            <a:r>
              <a:rPr lang="en-US" sz="2800" dirty="0">
                <a:solidFill>
                  <a:prstClr val="white"/>
                </a:solidFill>
                <a:latin typeface="Calibri" panose="020F0502020204030204"/>
              </a:rPr>
              <a:t>Keep Poking….You’ll find that tank yet!!</a:t>
            </a:r>
          </a:p>
        </p:txBody>
      </p:sp>
    </p:spTree>
    <p:extLst>
      <p:ext uri="{BB962C8B-B14F-4D97-AF65-F5344CB8AC3E}">
        <p14:creationId xmlns:p14="http://schemas.microsoft.com/office/powerpoint/2010/main" val="36069872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title"/>
          </p:nvPr>
        </p:nvSpPr>
        <p:spPr>
          <a:xfrm>
            <a:off x="1" y="1"/>
            <a:ext cx="7886700" cy="732155"/>
          </a:xfrm>
        </p:spPr>
        <p:txBody>
          <a:bodyPr>
            <a:normAutofit/>
          </a:bodyPr>
          <a:lstStyle/>
          <a:p>
            <a:pPr eaLnBrk="1" hangingPunct="1"/>
            <a:r>
              <a:rPr lang="en-US" altLang="en-US" sz="3600" dirty="0">
                <a:solidFill>
                  <a:schemeClr val="bg1"/>
                </a:solidFill>
                <a:latin typeface="+mn-lt"/>
              </a:rPr>
              <a:t>Electrical Hazards – Inspection </a:t>
            </a:r>
          </a:p>
        </p:txBody>
      </p:sp>
      <p:sp>
        <p:nvSpPr>
          <p:cNvPr id="204803" name="Rectangle 8"/>
          <p:cNvSpPr>
            <a:spLocks noGrp="1" noChangeArrowheads="1"/>
          </p:cNvSpPr>
          <p:nvPr>
            <p:ph idx="1"/>
          </p:nvPr>
        </p:nvSpPr>
        <p:spPr>
          <a:xfrm>
            <a:off x="-21121" y="2181793"/>
            <a:ext cx="3964472" cy="4500360"/>
          </a:xfrm>
        </p:spPr>
        <p:txBody>
          <a:bodyPr>
            <a:noAutofit/>
          </a:bodyPr>
          <a:lstStyle/>
          <a:p>
            <a:pPr eaLnBrk="1" hangingPunct="1"/>
            <a:r>
              <a:rPr lang="en-US" altLang="en-US" sz="2800" dirty="0"/>
              <a:t>Wiring like this must be protected in closed boxes</a:t>
            </a:r>
          </a:p>
          <a:p>
            <a:pPr eaLnBrk="1" hangingPunct="1"/>
            <a:r>
              <a:rPr lang="en-US" altLang="en-US" sz="2800" dirty="0"/>
              <a:t>There is the potential of electric shock from loose wire nuts or exposed conductors</a:t>
            </a:r>
          </a:p>
          <a:p>
            <a:pPr eaLnBrk="1" hangingPunct="1"/>
            <a:r>
              <a:rPr lang="en-US" altLang="en-US" sz="2800" dirty="0"/>
              <a:t>The hole in the bottom of the junction box is not </a:t>
            </a:r>
            <a:r>
              <a:rPr lang="en-US" altLang="en-US" sz="2800" i="1" dirty="0"/>
              <a:t>really</a:t>
            </a:r>
            <a:r>
              <a:rPr lang="en-US" altLang="en-US" sz="2800" dirty="0"/>
              <a:t> there to let water out!</a:t>
            </a:r>
          </a:p>
        </p:txBody>
      </p:sp>
      <p:pic>
        <p:nvPicPr>
          <p:cNvPr id="204805" name="Picture 3" title="Photo - Electrical junction boxes for the floats is intended to be waterproof.When properly installed, with proper sized wiring, and lock nuts, they should perform as designed. Alternative installations put the junction box outside of the riser which presents a slightly different set of issues for access for service providers. Lot’s of opinions on “best practice” for installation and subsequent issues.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4475" y="3938955"/>
            <a:ext cx="5179527" cy="291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4576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8"/>
          <p:cNvSpPr>
            <a:spLocks noGrp="1" noChangeArrowheads="1"/>
          </p:cNvSpPr>
          <p:nvPr>
            <p:ph type="title"/>
          </p:nvPr>
        </p:nvSpPr>
        <p:spPr>
          <a:xfrm>
            <a:off x="0" y="1"/>
            <a:ext cx="9144000" cy="732155"/>
          </a:xfrm>
        </p:spPr>
        <p:txBody>
          <a:bodyPr>
            <a:normAutofit/>
          </a:bodyPr>
          <a:lstStyle/>
          <a:p>
            <a:pPr eaLnBrk="1" hangingPunct="1"/>
            <a:r>
              <a:rPr lang="en-US" altLang="en-US" sz="3600" dirty="0">
                <a:solidFill>
                  <a:schemeClr val="bg1"/>
                </a:solidFill>
                <a:latin typeface="+mn-lt"/>
              </a:rPr>
              <a:t>Electrical Hazards – Installation – ARC Potential</a:t>
            </a:r>
          </a:p>
        </p:txBody>
      </p:sp>
      <p:sp>
        <p:nvSpPr>
          <p:cNvPr id="210947" name="Rectangle 9"/>
          <p:cNvSpPr>
            <a:spLocks noGrp="1" noChangeArrowheads="1"/>
          </p:cNvSpPr>
          <p:nvPr>
            <p:ph idx="1"/>
          </p:nvPr>
        </p:nvSpPr>
        <p:spPr>
          <a:xfrm>
            <a:off x="2" y="2244438"/>
            <a:ext cx="3358343" cy="4394663"/>
          </a:xfrm>
        </p:spPr>
        <p:txBody>
          <a:bodyPr>
            <a:normAutofit lnSpcReduction="10000"/>
          </a:bodyPr>
          <a:lstStyle/>
          <a:p>
            <a:pPr eaLnBrk="1" hangingPunct="1"/>
            <a:r>
              <a:rPr lang="en-US" altLang="en-US" sz="2800" dirty="0"/>
              <a:t>Typically lasts less than a second</a:t>
            </a:r>
          </a:p>
          <a:p>
            <a:pPr eaLnBrk="1" hangingPunct="1"/>
            <a:r>
              <a:rPr lang="en-US" altLang="en-US" sz="2800" dirty="0"/>
              <a:t>Has extremely high radiant (heat) energy.</a:t>
            </a:r>
          </a:p>
          <a:p>
            <a:pPr eaLnBrk="1" hangingPunct="1"/>
            <a:r>
              <a:rPr lang="en-US" altLang="en-US" sz="2800" dirty="0"/>
              <a:t>Is explosive in nature (exerts great force).</a:t>
            </a:r>
          </a:p>
          <a:p>
            <a:pPr eaLnBrk="1" hangingPunct="1"/>
            <a:r>
              <a:rPr lang="en-US" altLang="en-US" sz="2800" dirty="0"/>
              <a:t>Can ignite or melt conventional work clothing</a:t>
            </a:r>
            <a:r>
              <a:rPr lang="en-US" altLang="en-US" dirty="0"/>
              <a:t>.</a:t>
            </a:r>
          </a:p>
        </p:txBody>
      </p:sp>
      <p:pic>
        <p:nvPicPr>
          <p:cNvPr id="3" name="Picture 2" title="Photo - a typical power pole configuration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86744" y="2540059"/>
            <a:ext cx="5757256" cy="4317943"/>
          </a:xfrm>
          <a:prstGeom prst="rect">
            <a:avLst/>
          </a:prstGeom>
        </p:spPr>
      </p:pic>
    </p:spTree>
    <p:extLst>
      <p:ext uri="{BB962C8B-B14F-4D97-AF65-F5344CB8AC3E}">
        <p14:creationId xmlns:p14="http://schemas.microsoft.com/office/powerpoint/2010/main" val="128463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792" y="5958619"/>
            <a:ext cx="708453" cy="664604"/>
          </a:xfrm>
        </p:spPr>
        <p:txBody>
          <a:bodyPr>
            <a:normAutofit/>
          </a:bodyPr>
          <a:lstStyle/>
          <a:p>
            <a:r>
              <a:rPr lang="en-US" sz="1000" dirty="0"/>
              <a:t>Electric field</a:t>
            </a:r>
          </a:p>
        </p:txBody>
      </p:sp>
      <p:pic>
        <p:nvPicPr>
          <p:cNvPr id="4" name="Content Placeholder 3" title="Photo - weather conditions can affect free air voltages. Here 40volts/meter electric field strength reading in residential area"/>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p:spPr>
      </p:pic>
    </p:spTree>
    <p:extLst>
      <p:ext uri="{BB962C8B-B14F-4D97-AF65-F5344CB8AC3E}">
        <p14:creationId xmlns:p14="http://schemas.microsoft.com/office/powerpoint/2010/main" val="18774694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5"/>
          <p:cNvSpPr>
            <a:spLocks noGrp="1" noChangeArrowheads="1"/>
          </p:cNvSpPr>
          <p:nvPr>
            <p:ph type="title"/>
          </p:nvPr>
        </p:nvSpPr>
        <p:spPr>
          <a:xfrm>
            <a:off x="0" y="1"/>
            <a:ext cx="9144000" cy="665019"/>
          </a:xfrm>
        </p:spPr>
        <p:txBody>
          <a:bodyPr>
            <a:noAutofit/>
          </a:bodyPr>
          <a:lstStyle/>
          <a:p>
            <a:pPr eaLnBrk="1" hangingPunct="1"/>
            <a:r>
              <a:rPr lang="en-US" altLang="en-US" sz="3600" dirty="0">
                <a:solidFill>
                  <a:schemeClr val="bg1"/>
                </a:solidFill>
                <a:latin typeface="+mn-lt"/>
              </a:rPr>
              <a:t>Electrical Hazards - Ensure Adequate Clearance</a:t>
            </a:r>
          </a:p>
        </p:txBody>
      </p:sp>
      <p:sp>
        <p:nvSpPr>
          <p:cNvPr id="223235" name="Rectangle 6"/>
          <p:cNvSpPr>
            <a:spLocks noGrp="1" noChangeArrowheads="1"/>
          </p:cNvSpPr>
          <p:nvPr>
            <p:ph idx="1"/>
          </p:nvPr>
        </p:nvSpPr>
        <p:spPr>
          <a:xfrm>
            <a:off x="228602" y="2024149"/>
            <a:ext cx="3938847" cy="5562600"/>
          </a:xfrm>
        </p:spPr>
        <p:txBody>
          <a:bodyPr>
            <a:normAutofit/>
          </a:bodyPr>
          <a:lstStyle/>
          <a:p>
            <a:pPr eaLnBrk="1" hangingPunct="1"/>
            <a:r>
              <a:rPr lang="en-US" altLang="en-US" sz="2800" dirty="0"/>
              <a:t>Install flag warnings at proper distances</a:t>
            </a:r>
          </a:p>
          <a:p>
            <a:pPr eaLnBrk="1" hangingPunct="1"/>
            <a:r>
              <a:rPr lang="en-US" altLang="en-US" sz="2800" dirty="0"/>
              <a:t>If it is difficult for an operator to see the power lines, designate a spotter</a:t>
            </a:r>
          </a:p>
          <a:p>
            <a:pPr eaLnBrk="1" hangingPunct="1"/>
            <a:r>
              <a:rPr lang="en-US" altLang="en-US" sz="2800" dirty="0"/>
              <a:t>If you cannot maintain adequate clearances, have the power company insulate, move or de-energize the line</a:t>
            </a:r>
          </a:p>
        </p:txBody>
      </p:sp>
      <p:pic>
        <p:nvPicPr>
          <p:cNvPr id="2" name="Picture 1" title="Photo - adequate clearan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7450" y="3125587"/>
            <a:ext cx="4976553" cy="3732415"/>
          </a:xfrm>
          <a:prstGeom prst="rect">
            <a:avLst/>
          </a:prstGeom>
        </p:spPr>
      </p:pic>
    </p:spTree>
    <p:extLst>
      <p:ext uri="{BB962C8B-B14F-4D97-AF65-F5344CB8AC3E}">
        <p14:creationId xmlns:p14="http://schemas.microsoft.com/office/powerpoint/2010/main" val="3321616007"/>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title"/>
          </p:nvPr>
        </p:nvSpPr>
        <p:spPr>
          <a:xfrm>
            <a:off x="1" y="407"/>
            <a:ext cx="7886700" cy="697865"/>
          </a:xfrm>
        </p:spPr>
        <p:txBody>
          <a:bodyPr>
            <a:normAutofit/>
          </a:bodyPr>
          <a:lstStyle/>
          <a:p>
            <a:pPr eaLnBrk="1" hangingPunct="1"/>
            <a:r>
              <a:rPr lang="en-US" altLang="en-US" sz="3600" dirty="0">
                <a:solidFill>
                  <a:schemeClr val="bg1"/>
                </a:solidFill>
                <a:latin typeface="+mn-lt"/>
              </a:rPr>
              <a:t>Electrical Hazards - Overhead Powerlines</a:t>
            </a:r>
          </a:p>
        </p:txBody>
      </p:sp>
      <p:pic>
        <p:nvPicPr>
          <p:cNvPr id="221188" name="Picture 3" title="Photo - Discuss the work flow procedures on site. If the installation company is receiving a delivery, planning presents a unique opportunity to minimize the electrocution hazard. Typically, these Septic Tank Boom trucks that deliver concrete tanks operate remotely from the ground with the operator behind the truck."/>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93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title"/>
          </p:nvPr>
        </p:nvSpPr>
        <p:spPr>
          <a:xfrm>
            <a:off x="1" y="407"/>
            <a:ext cx="7886700" cy="697865"/>
          </a:xfrm>
        </p:spPr>
        <p:txBody>
          <a:bodyPr>
            <a:normAutofit fontScale="90000"/>
          </a:bodyPr>
          <a:lstStyle/>
          <a:p>
            <a:pPr eaLnBrk="1" hangingPunct="1"/>
            <a:r>
              <a:rPr lang="en-US" altLang="en-US" sz="3600" dirty="0">
                <a:solidFill>
                  <a:schemeClr val="bg1"/>
                </a:solidFill>
                <a:latin typeface="+mn-lt"/>
              </a:rPr>
              <a:t>Electrical Hazards – Underground Powerlines</a:t>
            </a:r>
          </a:p>
        </p:txBody>
      </p:sp>
      <p:pic>
        <p:nvPicPr>
          <p:cNvPr id="2" name="Picture 1" title="Photo - This scenario presents a unique electrocution hazard. When access for pumper trucks that service OSS have limited line of sight, landscaping and restricted turn radius, it represents a scenario that has happened in our industry. Temporarily parking in the street and doing a site walk around in these conditions may prevent an accident that will create an electrocution hazard for the operator and or property owner when they come out to ask how you knocked the power out in the house….if its been raining…the restricted area gets larger quickly depending on soil types and saturation levels.The driver should stay in the vehicle if he suspects an impact with an electrical component and their vehicle and can make a determination of what was just hit.  They would then identify the hazards and PPE,  Appropriate PPE (foot wear) for grounding or take appropriate steps to  call for assistan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0424" y="2000251"/>
            <a:ext cx="7497128" cy="4857751"/>
          </a:xfrm>
          <a:prstGeom prst="rect">
            <a:avLst/>
          </a:prstGeom>
        </p:spPr>
      </p:pic>
    </p:spTree>
    <p:extLst>
      <p:ext uri="{BB962C8B-B14F-4D97-AF65-F5344CB8AC3E}">
        <p14:creationId xmlns:p14="http://schemas.microsoft.com/office/powerpoint/2010/main" val="12408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3" y="3"/>
            <a:ext cx="6357505" cy="532015"/>
          </a:xfrm>
        </p:spPr>
        <p:txBody>
          <a:bodyPr rtlCol="0">
            <a:noAutofit/>
          </a:bodyPr>
          <a:lstStyle/>
          <a:p>
            <a:pPr>
              <a:defRPr/>
            </a:pPr>
            <a:r>
              <a:rPr lang="en-US" sz="3600" dirty="0">
                <a:solidFill>
                  <a:schemeClr val="bg1"/>
                </a:solidFill>
                <a:latin typeface="+mn-lt"/>
              </a:rPr>
              <a:t> Struck-By Hazards – Engulfment</a:t>
            </a:r>
            <a:endParaRPr lang="en-US" sz="3600" dirty="0">
              <a:solidFill>
                <a:schemeClr val="bg1"/>
              </a:solidFill>
            </a:endParaRPr>
          </a:p>
        </p:txBody>
      </p:sp>
      <p:sp>
        <p:nvSpPr>
          <p:cNvPr id="5" name="TextBox 4"/>
          <p:cNvSpPr txBox="1"/>
          <p:nvPr/>
        </p:nvSpPr>
        <p:spPr>
          <a:xfrm>
            <a:off x="209551" y="2152652"/>
            <a:ext cx="3086100" cy="4770537"/>
          </a:xfrm>
          <a:prstGeom prst="rect">
            <a:avLst/>
          </a:prstGeom>
          <a:noFill/>
        </p:spPr>
        <p:txBody>
          <a:bodyPr wrap="square" rtlCol="0">
            <a:spAutoFit/>
          </a:bodyPr>
          <a:lstStyle/>
          <a:p>
            <a:r>
              <a:rPr lang="en-US" sz="2600" dirty="0">
                <a:solidFill>
                  <a:prstClr val="black"/>
                </a:solidFill>
                <a:latin typeface="Calibri" panose="020F0502020204030204"/>
              </a:rPr>
              <a:t>Exposures?</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Material from above</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Equipment</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Ladder</a:t>
            </a:r>
          </a:p>
          <a:p>
            <a:endParaRPr lang="en-US" sz="2600" dirty="0">
              <a:solidFill>
                <a:prstClr val="black"/>
              </a:solidFill>
              <a:latin typeface="Calibri" panose="020F0502020204030204"/>
            </a:endParaRPr>
          </a:p>
          <a:p>
            <a:r>
              <a:rPr lang="en-US" sz="2600" dirty="0">
                <a:solidFill>
                  <a:prstClr val="black"/>
                </a:solidFill>
                <a:latin typeface="Calibri" panose="020F0502020204030204"/>
              </a:rPr>
              <a:t>Root Cause?</a:t>
            </a:r>
          </a:p>
          <a:p>
            <a:endParaRPr lang="en-US" sz="2600" dirty="0">
              <a:solidFill>
                <a:prstClr val="black"/>
              </a:solidFill>
              <a:latin typeface="Calibri" panose="020F0502020204030204"/>
            </a:endParaRPr>
          </a:p>
          <a:p>
            <a:endParaRPr lang="en-US" sz="2600" dirty="0">
              <a:solidFill>
                <a:prstClr val="black"/>
              </a:solidFill>
              <a:latin typeface="Calibri" panose="020F0502020204030204"/>
            </a:endParaRPr>
          </a:p>
          <a:p>
            <a:endParaRPr lang="en-US" dirty="0">
              <a:solidFill>
                <a:prstClr val="black"/>
              </a:solidFill>
              <a:latin typeface="Calibri" panose="020F0502020204030204"/>
            </a:endParaRPr>
          </a:p>
        </p:txBody>
      </p:sp>
      <p:pic>
        <p:nvPicPr>
          <p:cNvPr id="3" name="Picture 2" title="Photo - road work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7386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title"/>
          </p:nvPr>
        </p:nvSpPr>
        <p:spPr>
          <a:xfrm>
            <a:off x="1" y="407"/>
            <a:ext cx="7886700" cy="697865"/>
          </a:xfrm>
        </p:spPr>
        <p:txBody>
          <a:bodyPr>
            <a:normAutofit fontScale="90000"/>
          </a:bodyPr>
          <a:lstStyle/>
          <a:p>
            <a:pPr eaLnBrk="1" hangingPunct="1"/>
            <a:r>
              <a:rPr lang="en-US" altLang="en-US" sz="3600" dirty="0">
                <a:solidFill>
                  <a:schemeClr val="bg1"/>
                </a:solidFill>
                <a:latin typeface="+mn-lt"/>
              </a:rPr>
              <a:t>Electrical Hazards – Underground </a:t>
            </a:r>
            <a:r>
              <a:rPr lang="en-US" altLang="en-US" sz="3600" dirty="0" err="1">
                <a:solidFill>
                  <a:schemeClr val="bg1"/>
                </a:solidFill>
                <a:latin typeface="+mn-lt"/>
              </a:rPr>
              <a:t>Powerlines</a:t>
            </a:r>
            <a:r>
              <a:rPr lang="en-US" altLang="en-US" sz="3600" dirty="0">
                <a:solidFill>
                  <a:schemeClr val="bg1"/>
                </a:solidFill>
                <a:latin typeface="+mn-lt"/>
              </a:rPr>
              <a:t> </a:t>
            </a:r>
          </a:p>
        </p:txBody>
      </p:sp>
      <p:pic>
        <p:nvPicPr>
          <p:cNvPr id="3" name="Picture 2" title="Photo - Either in new or existing construction, this presents a unique electrocution hazard. Excavation activities during construction (new) can present a changing environment. Operators don’t always know if underground utilities have been installed. Temporary power is often established and the operator should have locate information if needed. Doing a site walk around in these conditions may prevent an accident that will create an electrocution hazard for the operator and or other contractor employees onsite….if its been raining…the restricted area gets larger quickly depending on soil types and saturation levels. Temporary power sources should be inspected prior to work to understand  any  hazard conditions that exist.The operator should stay in the vehicle if he can make a determination of what was just hit. Possible hazards and PPE: Appropriate PPE (foot wear) for grounding, training and procedures for exiting equipment in a hot zon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7107" y="2892832"/>
            <a:ext cx="5286895" cy="3965171"/>
          </a:xfrm>
          <a:prstGeom prst="rect">
            <a:avLst/>
          </a:prstGeom>
        </p:spPr>
      </p:pic>
      <p:sp>
        <p:nvSpPr>
          <p:cNvPr id="4" name="TextBox 3"/>
          <p:cNvSpPr txBox="1"/>
          <p:nvPr/>
        </p:nvSpPr>
        <p:spPr>
          <a:xfrm>
            <a:off x="199507" y="2198719"/>
            <a:ext cx="3657600" cy="4524315"/>
          </a:xfrm>
          <a:prstGeom prst="rect">
            <a:avLst/>
          </a:prstGeom>
          <a:noFill/>
        </p:spPr>
        <p:txBody>
          <a:bodyPr wrap="square" rtlCol="0">
            <a:spAutoFit/>
          </a:bodyPr>
          <a:lstStyle/>
          <a:p>
            <a:r>
              <a:rPr lang="en-US" sz="2400" dirty="0">
                <a:solidFill>
                  <a:prstClr val="black"/>
                </a:solidFill>
                <a:latin typeface="Calibri" panose="020F0502020204030204"/>
              </a:rPr>
              <a:t>Industry polls indicate that misidentified locates for utilities approach 25%</a:t>
            </a:r>
          </a:p>
          <a:p>
            <a:pPr marL="342891" indent="-342891">
              <a:buFont typeface="Arial" panose="020B0604020202020204" pitchFamily="34" charset="0"/>
              <a:buChar char="•"/>
            </a:pPr>
            <a:r>
              <a:rPr lang="en-US" sz="2400" dirty="0">
                <a:solidFill>
                  <a:prstClr val="black"/>
                </a:solidFill>
                <a:latin typeface="Calibri" panose="020F0502020204030204"/>
              </a:rPr>
              <a:t>Arc Hazards increase and have damaged equipment and put operators at risk.</a:t>
            </a:r>
          </a:p>
          <a:p>
            <a:r>
              <a:rPr lang="en-US" sz="2400" dirty="0">
                <a:solidFill>
                  <a:prstClr val="black"/>
                </a:solidFill>
                <a:latin typeface="Calibri" panose="020F0502020204030204"/>
              </a:rPr>
              <a:t>Stop! Assess the situation before you try to get off the equipment.</a:t>
            </a:r>
          </a:p>
          <a:p>
            <a:pPr marL="342891" indent="-342891">
              <a:buFont typeface="Arial" panose="020B0604020202020204" pitchFamily="34" charset="0"/>
              <a:buChar char="•"/>
            </a:pPr>
            <a:r>
              <a:rPr lang="en-US" sz="2400" dirty="0">
                <a:solidFill>
                  <a:prstClr val="black"/>
                </a:solidFill>
                <a:latin typeface="Calibri" panose="020F0502020204030204"/>
              </a:rPr>
              <a:t>Jump clear – when getting off.</a:t>
            </a:r>
          </a:p>
        </p:txBody>
      </p:sp>
    </p:spTree>
    <p:extLst>
      <p:ext uri="{BB962C8B-B14F-4D97-AF65-F5344CB8AC3E}">
        <p14:creationId xmlns:p14="http://schemas.microsoft.com/office/powerpoint/2010/main" val="5861801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4"/>
          <p:cNvSpPr>
            <a:spLocks noGrp="1" noChangeArrowheads="1"/>
          </p:cNvSpPr>
          <p:nvPr>
            <p:ph type="title"/>
          </p:nvPr>
        </p:nvSpPr>
        <p:spPr>
          <a:xfrm>
            <a:off x="3" y="3"/>
            <a:ext cx="3788367" cy="688759"/>
          </a:xfrm>
        </p:spPr>
        <p:txBody>
          <a:bodyPr>
            <a:normAutofit/>
          </a:bodyPr>
          <a:lstStyle/>
          <a:p>
            <a:pPr eaLnBrk="1" hangingPunct="1"/>
            <a:r>
              <a:rPr lang="en-US" altLang="en-US" sz="3600" dirty="0">
                <a:solidFill>
                  <a:schemeClr val="bg1"/>
                </a:solidFill>
              </a:rPr>
              <a:t>If Contact Occurs</a:t>
            </a:r>
          </a:p>
        </p:txBody>
      </p:sp>
      <p:sp>
        <p:nvSpPr>
          <p:cNvPr id="229379" name="Rectangle 5"/>
          <p:cNvSpPr>
            <a:spLocks noGrp="1" noChangeArrowheads="1"/>
          </p:cNvSpPr>
          <p:nvPr>
            <p:ph idx="1"/>
          </p:nvPr>
        </p:nvSpPr>
        <p:spPr>
          <a:xfrm>
            <a:off x="182105" y="2718663"/>
            <a:ext cx="6172200" cy="2628255"/>
          </a:xfrm>
        </p:spPr>
        <p:txBody>
          <a:bodyPr>
            <a:normAutofit/>
          </a:bodyPr>
          <a:lstStyle/>
          <a:p>
            <a:pPr eaLnBrk="1" hangingPunct="1"/>
            <a:r>
              <a:rPr lang="en-US" altLang="en-US" sz="2800" dirty="0"/>
              <a:t>Stay on the machine if possible</a:t>
            </a:r>
          </a:p>
          <a:p>
            <a:pPr eaLnBrk="1" hangingPunct="1"/>
            <a:r>
              <a:rPr lang="en-US" altLang="en-US" sz="2800" dirty="0"/>
              <a:t>Warn all others to stay away</a:t>
            </a:r>
          </a:p>
          <a:p>
            <a:pPr eaLnBrk="1" hangingPunct="1"/>
            <a:r>
              <a:rPr lang="en-US" altLang="en-US" sz="2800" dirty="0"/>
              <a:t>Notify power company immediately</a:t>
            </a:r>
          </a:p>
          <a:p>
            <a:pPr eaLnBrk="1" hangingPunct="1"/>
            <a:r>
              <a:rPr lang="en-US" altLang="en-US" sz="2800" dirty="0"/>
              <a:t>Attempt to move away but assure line is not “connected”</a:t>
            </a:r>
          </a:p>
        </p:txBody>
      </p:sp>
    </p:spTree>
    <p:extLst>
      <p:ext uri="{BB962C8B-B14F-4D97-AF65-F5344CB8AC3E}">
        <p14:creationId xmlns:p14="http://schemas.microsoft.com/office/powerpoint/2010/main" val="1574739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5"/>
          <p:cNvSpPr>
            <a:spLocks noGrp="1" noChangeArrowheads="1"/>
          </p:cNvSpPr>
          <p:nvPr>
            <p:ph type="title"/>
          </p:nvPr>
        </p:nvSpPr>
        <p:spPr>
          <a:xfrm>
            <a:off x="1" y="3"/>
            <a:ext cx="7886700" cy="688759"/>
          </a:xfrm>
        </p:spPr>
        <p:txBody>
          <a:bodyPr>
            <a:normAutofit/>
          </a:bodyPr>
          <a:lstStyle/>
          <a:p>
            <a:pPr eaLnBrk="1" hangingPunct="1"/>
            <a:r>
              <a:rPr lang="en-US" altLang="en-US" sz="3600" dirty="0">
                <a:solidFill>
                  <a:schemeClr val="bg1"/>
                </a:solidFill>
              </a:rPr>
              <a:t>Electrical Damage to the Body</a:t>
            </a:r>
          </a:p>
        </p:txBody>
      </p:sp>
      <p:sp>
        <p:nvSpPr>
          <p:cNvPr id="225283" name="Rectangle 6"/>
          <p:cNvSpPr>
            <a:spLocks noGrp="1" noChangeArrowheads="1"/>
          </p:cNvSpPr>
          <p:nvPr>
            <p:ph idx="1"/>
          </p:nvPr>
        </p:nvSpPr>
        <p:spPr>
          <a:xfrm>
            <a:off x="152400" y="2455194"/>
            <a:ext cx="4343400" cy="4193583"/>
          </a:xfrm>
        </p:spPr>
        <p:txBody>
          <a:bodyPr>
            <a:normAutofit/>
          </a:bodyPr>
          <a:lstStyle/>
          <a:p>
            <a:pPr eaLnBrk="1" hangingPunct="1"/>
            <a:r>
              <a:rPr lang="en-US" altLang="en-US" sz="2800" dirty="0"/>
              <a:t>If you touch a power line, electricity will attempt to travel through your body</a:t>
            </a:r>
          </a:p>
          <a:p>
            <a:pPr eaLnBrk="1" hangingPunct="1"/>
            <a:r>
              <a:rPr lang="en-US" altLang="en-US" sz="2800" dirty="0"/>
              <a:t>When electricity travels through the body, it heats up and burns body tissue internally</a:t>
            </a:r>
          </a:p>
          <a:p>
            <a:pPr eaLnBrk="1" hangingPunct="1"/>
            <a:r>
              <a:rPr lang="en-US" altLang="en-US" sz="2800" dirty="0"/>
              <a:t>Electricity leaves the body violently, causing burns or even blowing an exit hole</a:t>
            </a:r>
          </a:p>
        </p:txBody>
      </p:sp>
      <p:pic>
        <p:nvPicPr>
          <p:cNvPr id="2" name="Picture 1" title="Photo - a devastating hand inju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95801" y="3267402"/>
            <a:ext cx="4972051" cy="3381375"/>
          </a:xfrm>
          <a:prstGeom prst="rect">
            <a:avLst/>
          </a:prstGeom>
        </p:spPr>
      </p:pic>
    </p:spTree>
    <p:extLst>
      <p:ext uri="{BB962C8B-B14F-4D97-AF65-F5344CB8AC3E}">
        <p14:creationId xmlns:p14="http://schemas.microsoft.com/office/powerpoint/2010/main" val="23765704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title"/>
          </p:nvPr>
        </p:nvSpPr>
        <p:spPr>
          <a:xfrm>
            <a:off x="3" y="0"/>
            <a:ext cx="4175825" cy="750752"/>
          </a:xfrm>
        </p:spPr>
        <p:txBody>
          <a:bodyPr>
            <a:normAutofit/>
          </a:bodyPr>
          <a:lstStyle/>
          <a:p>
            <a:pPr eaLnBrk="1" hangingPunct="1"/>
            <a:r>
              <a:rPr lang="en-US" altLang="en-US" sz="3600" dirty="0">
                <a:solidFill>
                  <a:schemeClr val="bg1"/>
                </a:solidFill>
              </a:rPr>
              <a:t>Bail Out Procedures</a:t>
            </a:r>
          </a:p>
        </p:txBody>
      </p:sp>
      <p:sp>
        <p:nvSpPr>
          <p:cNvPr id="231427" name="Rectangle 8"/>
          <p:cNvSpPr>
            <a:spLocks noGrp="1" noChangeArrowheads="1"/>
          </p:cNvSpPr>
          <p:nvPr>
            <p:ph idx="1"/>
          </p:nvPr>
        </p:nvSpPr>
        <p:spPr>
          <a:xfrm>
            <a:off x="628651" y="2506662"/>
            <a:ext cx="7886700" cy="4351339"/>
          </a:xfrm>
        </p:spPr>
        <p:txBody>
          <a:bodyPr>
            <a:normAutofit/>
          </a:bodyPr>
          <a:lstStyle/>
          <a:p>
            <a:pPr eaLnBrk="1" hangingPunct="1"/>
            <a:r>
              <a:rPr lang="en-US" altLang="en-US" sz="2800" dirty="0"/>
              <a:t>If you must get out, jump with your feet together</a:t>
            </a:r>
          </a:p>
          <a:p>
            <a:pPr eaLnBrk="1" hangingPunct="1"/>
            <a:r>
              <a:rPr lang="en-US" altLang="en-US" sz="2800" dirty="0"/>
              <a:t>Do not touch the machine</a:t>
            </a:r>
          </a:p>
          <a:p>
            <a:pPr eaLnBrk="1" hangingPunct="1"/>
            <a:r>
              <a:rPr lang="en-US" altLang="en-US" sz="2800" dirty="0"/>
              <a:t>Hop or shuffle out of the area</a:t>
            </a:r>
          </a:p>
        </p:txBody>
      </p:sp>
      <p:pic>
        <p:nvPicPr>
          <p:cNvPr id="231428" name="Picture 4" descr="ELECJUMP"/>
          <p:cNvPicPr>
            <a:picLocks noGrp="1" noChangeArrowheads="1"/>
          </p:cNvPicPr>
          <p:nvPr>
            <p:ph type="clipArt" sz="half" idx="4294967295"/>
          </p:nvPr>
        </p:nvPicPr>
        <p:blipFill>
          <a:blip r:embed="rId3" cstate="email">
            <a:extLst>
              <a:ext uri="{28A0092B-C50C-407E-A947-70E740481C1C}">
                <a14:useLocalDpi xmlns:a14="http://schemas.microsoft.com/office/drawing/2010/main"/>
              </a:ext>
            </a:extLst>
          </a:blip>
          <a:srcRect/>
          <a:stretch>
            <a:fillRect/>
          </a:stretch>
        </p:blipFill>
        <p:spPr>
          <a:xfrm>
            <a:off x="5327650" y="3692525"/>
            <a:ext cx="3816350" cy="3165475"/>
          </a:xfrm>
          <a:noFill/>
        </p:spPr>
      </p:pic>
    </p:spTree>
    <p:extLst>
      <p:ext uri="{BB962C8B-B14F-4D97-AF65-F5344CB8AC3E}">
        <p14:creationId xmlns:p14="http://schemas.microsoft.com/office/powerpoint/2010/main" val="36122331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a:xfrm>
            <a:off x="1" y="2"/>
            <a:ext cx="7886700" cy="719755"/>
          </a:xfrm>
        </p:spPr>
        <p:txBody>
          <a:bodyPr rtlCol="0">
            <a:normAutofit/>
          </a:bodyPr>
          <a:lstStyle/>
          <a:p>
            <a:pPr>
              <a:defRPr/>
            </a:pPr>
            <a:r>
              <a:rPr lang="en-US" sz="3600" dirty="0">
                <a:solidFill>
                  <a:schemeClr val="bg1"/>
                </a:solidFill>
                <a:effectLst>
                  <a:outerShdw blurRad="38100" dist="38100" dir="2700000" algn="tl">
                    <a:srgbClr val="C0C0C0"/>
                  </a:outerShdw>
                </a:effectLst>
              </a:rPr>
              <a:t>Summary</a:t>
            </a:r>
          </a:p>
        </p:txBody>
      </p:sp>
      <p:sp>
        <p:nvSpPr>
          <p:cNvPr id="256003" name="Rectangle 3"/>
          <p:cNvSpPr>
            <a:spLocks noGrp="1" noChangeArrowheads="1"/>
          </p:cNvSpPr>
          <p:nvPr>
            <p:ph idx="1"/>
          </p:nvPr>
        </p:nvSpPr>
        <p:spPr>
          <a:xfrm>
            <a:off x="174172" y="2169763"/>
            <a:ext cx="8795659" cy="3662767"/>
          </a:xfrm>
        </p:spPr>
        <p:txBody>
          <a:bodyPr>
            <a:normAutofit/>
          </a:bodyPr>
          <a:lstStyle/>
          <a:p>
            <a:pPr marL="0" indent="0">
              <a:buNone/>
            </a:pPr>
            <a:r>
              <a:rPr lang="en-US" altLang="en-US" sz="4000" dirty="0"/>
              <a:t>Since the inception of OSHA .</a:t>
            </a:r>
          </a:p>
          <a:p>
            <a:pPr lvl="1"/>
            <a:r>
              <a:rPr lang="en-US" altLang="en-US" sz="3700" dirty="0"/>
              <a:t> Workplace Fatalities are down 60% +</a:t>
            </a:r>
          </a:p>
          <a:p>
            <a:pPr lvl="1"/>
            <a:r>
              <a:rPr lang="en-US" altLang="en-US" sz="3700" dirty="0"/>
              <a:t> Illness and Injury are down 40%</a:t>
            </a:r>
          </a:p>
          <a:p>
            <a:pPr marL="342891" lvl="1" indent="0">
              <a:buNone/>
            </a:pPr>
            <a:endParaRPr lang="en-US" altLang="en-US" sz="3700" dirty="0"/>
          </a:p>
          <a:p>
            <a:pPr marL="342891" lvl="1" indent="0">
              <a:buNone/>
            </a:pPr>
            <a:r>
              <a:rPr lang="en-US" altLang="en-US" sz="3700" dirty="0"/>
              <a:t>This also considers that the workforce in the U.S. has more than doubled in size!</a:t>
            </a:r>
          </a:p>
        </p:txBody>
      </p:sp>
    </p:spTree>
    <p:extLst>
      <p:ext uri="{BB962C8B-B14F-4D97-AF65-F5344CB8AC3E}">
        <p14:creationId xmlns:p14="http://schemas.microsoft.com/office/powerpoint/2010/main" val="3933775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a:xfrm>
            <a:off x="1" y="2"/>
            <a:ext cx="7886700" cy="719755"/>
          </a:xfrm>
        </p:spPr>
        <p:txBody>
          <a:bodyPr rtlCol="0">
            <a:normAutofit/>
          </a:bodyPr>
          <a:lstStyle/>
          <a:p>
            <a:pPr>
              <a:defRPr/>
            </a:pPr>
            <a:r>
              <a:rPr lang="en-US" sz="3600" dirty="0">
                <a:solidFill>
                  <a:schemeClr val="bg1"/>
                </a:solidFill>
                <a:effectLst>
                  <a:outerShdw blurRad="38100" dist="38100" dir="2700000" algn="tl">
                    <a:srgbClr val="C0C0C0"/>
                  </a:outerShdw>
                </a:effectLst>
              </a:rPr>
              <a:t> Summary</a:t>
            </a:r>
          </a:p>
        </p:txBody>
      </p:sp>
      <p:sp>
        <p:nvSpPr>
          <p:cNvPr id="256003" name="Rectangle 3"/>
          <p:cNvSpPr>
            <a:spLocks noGrp="1" noChangeArrowheads="1"/>
          </p:cNvSpPr>
          <p:nvPr>
            <p:ph idx="1"/>
          </p:nvPr>
        </p:nvSpPr>
        <p:spPr>
          <a:xfrm>
            <a:off x="174172" y="2169763"/>
            <a:ext cx="8795659" cy="3662767"/>
          </a:xfrm>
        </p:spPr>
        <p:txBody>
          <a:bodyPr>
            <a:normAutofit/>
          </a:bodyPr>
          <a:lstStyle/>
          <a:p>
            <a:pPr marL="0" indent="0">
              <a:buNone/>
            </a:pPr>
            <a:r>
              <a:rPr lang="en-US" altLang="en-US" sz="4000" dirty="0"/>
              <a:t>Source: CDC (NIOSH)</a:t>
            </a:r>
          </a:p>
          <a:p>
            <a:pPr lvl="1"/>
            <a:r>
              <a:rPr lang="en-US" altLang="en-US" sz="3700" dirty="0"/>
              <a:t> Construction represents about 8% of the workforce, but….</a:t>
            </a:r>
          </a:p>
          <a:p>
            <a:pPr lvl="1"/>
            <a:r>
              <a:rPr lang="en-US" altLang="en-US" sz="3700" dirty="0"/>
              <a:t> Construction accounts for 44% of the occupational fatalities</a:t>
            </a:r>
          </a:p>
        </p:txBody>
      </p:sp>
    </p:spTree>
    <p:extLst>
      <p:ext uri="{BB962C8B-B14F-4D97-AF65-F5344CB8AC3E}">
        <p14:creationId xmlns:p14="http://schemas.microsoft.com/office/powerpoint/2010/main" val="33568787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a:xfrm>
            <a:off x="1" y="2"/>
            <a:ext cx="7886700" cy="719755"/>
          </a:xfrm>
        </p:spPr>
        <p:txBody>
          <a:bodyPr rtlCol="0">
            <a:normAutofit/>
          </a:bodyPr>
          <a:lstStyle/>
          <a:p>
            <a:pPr>
              <a:defRPr/>
            </a:pPr>
            <a:r>
              <a:rPr lang="en-US" sz="3600" dirty="0">
                <a:solidFill>
                  <a:schemeClr val="bg1"/>
                </a:solidFill>
                <a:effectLst>
                  <a:outerShdw blurRad="38100" dist="38100" dir="2700000" algn="tl">
                    <a:srgbClr val="C0C0C0"/>
                  </a:outerShdw>
                </a:effectLst>
              </a:rPr>
              <a:t>Staying Incident Free</a:t>
            </a:r>
          </a:p>
        </p:txBody>
      </p:sp>
      <p:sp>
        <p:nvSpPr>
          <p:cNvPr id="2" name="Oval 1" title="Blue circle: PDA Cycle - plan, do, check, act"/>
          <p:cNvSpPr/>
          <p:nvPr/>
        </p:nvSpPr>
        <p:spPr>
          <a:xfrm>
            <a:off x="2463801" y="1601331"/>
            <a:ext cx="4921333" cy="4856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black"/>
              </a:solidFill>
              <a:latin typeface="Calibri" panose="020F0502020204030204"/>
            </a:endParaRPr>
          </a:p>
        </p:txBody>
      </p:sp>
      <p:sp>
        <p:nvSpPr>
          <p:cNvPr id="4" name="TextBox 3"/>
          <p:cNvSpPr txBox="1"/>
          <p:nvPr/>
        </p:nvSpPr>
        <p:spPr>
          <a:xfrm>
            <a:off x="4203755" y="1169564"/>
            <a:ext cx="1441420" cy="523220"/>
          </a:xfrm>
          <a:prstGeom prst="rect">
            <a:avLst/>
          </a:prstGeom>
          <a:noFill/>
        </p:spPr>
        <p:txBody>
          <a:bodyPr wrap="none" rtlCol="0">
            <a:spAutoFit/>
          </a:bodyPr>
          <a:lstStyle/>
          <a:p>
            <a:r>
              <a:rPr lang="en-US" sz="2800" dirty="0">
                <a:solidFill>
                  <a:prstClr val="black"/>
                </a:solidFill>
                <a:latin typeface="Calibri" panose="020F0502020204030204"/>
              </a:rPr>
              <a:t>Planning</a:t>
            </a:r>
          </a:p>
        </p:txBody>
      </p:sp>
      <p:sp>
        <p:nvSpPr>
          <p:cNvPr id="5" name="TextBox 4"/>
          <p:cNvSpPr txBox="1"/>
          <p:nvPr/>
        </p:nvSpPr>
        <p:spPr>
          <a:xfrm>
            <a:off x="7073900" y="2405075"/>
            <a:ext cx="1346200" cy="523220"/>
          </a:xfrm>
          <a:prstGeom prst="rect">
            <a:avLst/>
          </a:prstGeom>
          <a:noFill/>
        </p:spPr>
        <p:txBody>
          <a:bodyPr wrap="square" rtlCol="0">
            <a:spAutoFit/>
          </a:bodyPr>
          <a:lstStyle/>
          <a:p>
            <a:r>
              <a:rPr lang="en-US" sz="2800" dirty="0">
                <a:solidFill>
                  <a:prstClr val="black"/>
                </a:solidFill>
                <a:latin typeface="Calibri" panose="020F0502020204030204"/>
              </a:rPr>
              <a:t>Training</a:t>
            </a:r>
          </a:p>
        </p:txBody>
      </p:sp>
      <p:sp>
        <p:nvSpPr>
          <p:cNvPr id="11" name="TextBox 10"/>
          <p:cNvSpPr txBox="1"/>
          <p:nvPr/>
        </p:nvSpPr>
        <p:spPr>
          <a:xfrm>
            <a:off x="7264400" y="4964727"/>
            <a:ext cx="1879600" cy="523220"/>
          </a:xfrm>
          <a:prstGeom prst="rect">
            <a:avLst/>
          </a:prstGeom>
          <a:noFill/>
        </p:spPr>
        <p:txBody>
          <a:bodyPr wrap="square" rtlCol="0">
            <a:spAutoFit/>
          </a:bodyPr>
          <a:lstStyle/>
          <a:p>
            <a:r>
              <a:rPr lang="en-US" sz="2800" dirty="0">
                <a:solidFill>
                  <a:prstClr val="black"/>
                </a:solidFill>
                <a:latin typeface="Calibri" panose="020F0502020204030204"/>
              </a:rPr>
              <a:t>Inspection</a:t>
            </a:r>
          </a:p>
        </p:txBody>
      </p:sp>
      <p:sp>
        <p:nvSpPr>
          <p:cNvPr id="12" name="TextBox 11"/>
          <p:cNvSpPr txBox="1"/>
          <p:nvPr/>
        </p:nvSpPr>
        <p:spPr>
          <a:xfrm>
            <a:off x="4092673" y="6379351"/>
            <a:ext cx="1854200" cy="523220"/>
          </a:xfrm>
          <a:prstGeom prst="rect">
            <a:avLst/>
          </a:prstGeom>
          <a:noFill/>
        </p:spPr>
        <p:txBody>
          <a:bodyPr wrap="square" rtlCol="0">
            <a:spAutoFit/>
          </a:bodyPr>
          <a:lstStyle/>
          <a:p>
            <a:r>
              <a:rPr lang="en-US" sz="2800" dirty="0">
                <a:solidFill>
                  <a:prstClr val="black"/>
                </a:solidFill>
                <a:latin typeface="Calibri" panose="020F0502020204030204"/>
              </a:rPr>
              <a:t>Oversight</a:t>
            </a:r>
          </a:p>
        </p:txBody>
      </p:sp>
      <p:sp>
        <p:nvSpPr>
          <p:cNvPr id="13" name="TextBox 12"/>
          <p:cNvSpPr txBox="1"/>
          <p:nvPr/>
        </p:nvSpPr>
        <p:spPr>
          <a:xfrm>
            <a:off x="169970" y="4964727"/>
            <a:ext cx="2990767" cy="523220"/>
          </a:xfrm>
          <a:prstGeom prst="rect">
            <a:avLst/>
          </a:prstGeom>
          <a:noFill/>
        </p:spPr>
        <p:txBody>
          <a:bodyPr wrap="square" rtlCol="0">
            <a:spAutoFit/>
          </a:bodyPr>
          <a:lstStyle/>
          <a:p>
            <a:r>
              <a:rPr lang="en-US" sz="2800" dirty="0">
                <a:solidFill>
                  <a:prstClr val="black"/>
                </a:solidFill>
                <a:latin typeface="Calibri" panose="020F0502020204030204"/>
              </a:rPr>
              <a:t>Lessons Learned</a:t>
            </a:r>
          </a:p>
        </p:txBody>
      </p:sp>
      <p:sp>
        <p:nvSpPr>
          <p:cNvPr id="14" name="TextBox 13"/>
          <p:cNvSpPr txBox="1"/>
          <p:nvPr/>
        </p:nvSpPr>
        <p:spPr>
          <a:xfrm>
            <a:off x="866900" y="2405075"/>
            <a:ext cx="2463800" cy="523220"/>
          </a:xfrm>
          <a:prstGeom prst="rect">
            <a:avLst/>
          </a:prstGeom>
          <a:noFill/>
        </p:spPr>
        <p:txBody>
          <a:bodyPr wrap="square" rtlCol="0">
            <a:spAutoFit/>
          </a:bodyPr>
          <a:lstStyle/>
          <a:p>
            <a:r>
              <a:rPr lang="en-US" sz="2800" dirty="0">
                <a:solidFill>
                  <a:prstClr val="black"/>
                </a:solidFill>
                <a:latin typeface="Calibri" panose="020F0502020204030204"/>
              </a:rPr>
              <a:t>Re-evaluate</a:t>
            </a:r>
          </a:p>
        </p:txBody>
      </p:sp>
      <p:sp>
        <p:nvSpPr>
          <p:cNvPr id="16" name="TextBox 15"/>
          <p:cNvSpPr txBox="1"/>
          <p:nvPr/>
        </p:nvSpPr>
        <p:spPr>
          <a:xfrm>
            <a:off x="3922706" y="3092100"/>
            <a:ext cx="2003523" cy="2000548"/>
          </a:xfrm>
          <a:prstGeom prst="rect">
            <a:avLst/>
          </a:prstGeom>
          <a:noFill/>
        </p:spPr>
        <p:txBody>
          <a:bodyPr wrap="square" rtlCol="0">
            <a:spAutoFit/>
          </a:bodyPr>
          <a:lstStyle/>
          <a:p>
            <a:r>
              <a:rPr lang="en-US" sz="2800" dirty="0">
                <a:solidFill>
                  <a:prstClr val="black"/>
                </a:solidFill>
                <a:latin typeface="Calibri" panose="020F0502020204030204"/>
              </a:rPr>
              <a:t>PDCA Cycle</a:t>
            </a:r>
          </a:p>
          <a:p>
            <a:pPr marL="457189" indent="-457189">
              <a:buFont typeface="Arial" panose="020B0604020202020204" pitchFamily="34" charset="0"/>
              <a:buChar char="•"/>
            </a:pPr>
            <a:r>
              <a:rPr lang="en-US" sz="2400" dirty="0">
                <a:solidFill>
                  <a:prstClr val="black"/>
                </a:solidFill>
                <a:latin typeface="Calibri" panose="020F0502020204030204"/>
              </a:rPr>
              <a:t>Plan</a:t>
            </a:r>
          </a:p>
          <a:p>
            <a:pPr marL="457189" indent="-457189">
              <a:buFont typeface="Arial" panose="020B0604020202020204" pitchFamily="34" charset="0"/>
              <a:buChar char="•"/>
            </a:pPr>
            <a:r>
              <a:rPr lang="en-US" sz="2400" dirty="0">
                <a:solidFill>
                  <a:prstClr val="black"/>
                </a:solidFill>
                <a:latin typeface="Calibri" panose="020F0502020204030204"/>
              </a:rPr>
              <a:t>Do </a:t>
            </a:r>
          </a:p>
          <a:p>
            <a:pPr marL="457189" indent="-457189">
              <a:buFont typeface="Arial" panose="020B0604020202020204" pitchFamily="34" charset="0"/>
              <a:buChar char="•"/>
            </a:pPr>
            <a:r>
              <a:rPr lang="en-US" sz="2400" dirty="0">
                <a:solidFill>
                  <a:prstClr val="black"/>
                </a:solidFill>
                <a:latin typeface="Calibri" panose="020F0502020204030204"/>
              </a:rPr>
              <a:t>Check</a:t>
            </a:r>
          </a:p>
          <a:p>
            <a:pPr marL="457189" indent="-457189">
              <a:buFont typeface="Arial" panose="020B0604020202020204" pitchFamily="34" charset="0"/>
              <a:buChar char="•"/>
            </a:pPr>
            <a:r>
              <a:rPr lang="en-US" sz="2400" dirty="0">
                <a:solidFill>
                  <a:prstClr val="black"/>
                </a:solidFill>
                <a:latin typeface="Calibri" panose="020F0502020204030204"/>
              </a:rPr>
              <a:t>Act</a:t>
            </a:r>
          </a:p>
        </p:txBody>
      </p:sp>
    </p:spTree>
    <p:extLst>
      <p:ext uri="{BB962C8B-B14F-4D97-AF65-F5344CB8AC3E}">
        <p14:creationId xmlns:p14="http://schemas.microsoft.com/office/powerpoint/2010/main" val="4694071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ChangeArrowheads="1"/>
          </p:cNvSpPr>
          <p:nvPr>
            <p:ph type="title"/>
          </p:nvPr>
        </p:nvSpPr>
        <p:spPr>
          <a:xfrm>
            <a:off x="1" y="2"/>
            <a:ext cx="7886700" cy="611267"/>
          </a:xfrm>
        </p:spPr>
        <p:txBody>
          <a:bodyPr rtlCol="0">
            <a:normAutofit/>
          </a:bodyPr>
          <a:lstStyle/>
          <a:p>
            <a:pPr>
              <a:defRPr/>
            </a:pPr>
            <a:r>
              <a:rPr lang="en-US" sz="3600" dirty="0">
                <a:solidFill>
                  <a:schemeClr val="bg1"/>
                </a:solidFill>
                <a:effectLst>
                  <a:outerShdw blurRad="38100" dist="38100" dir="2700000" algn="tl">
                    <a:srgbClr val="C0C0C0"/>
                  </a:outerShdw>
                </a:effectLst>
              </a:rPr>
              <a:t>  Summary</a:t>
            </a:r>
          </a:p>
        </p:txBody>
      </p:sp>
      <p:sp>
        <p:nvSpPr>
          <p:cNvPr id="258051" name="Rectangle 3"/>
          <p:cNvSpPr>
            <a:spLocks noGrp="1" noChangeArrowheads="1"/>
          </p:cNvSpPr>
          <p:nvPr>
            <p:ph idx="1"/>
          </p:nvPr>
        </p:nvSpPr>
        <p:spPr>
          <a:xfrm>
            <a:off x="1" y="2247900"/>
            <a:ext cx="9143999" cy="4113992"/>
          </a:xfrm>
        </p:spPr>
        <p:txBody>
          <a:bodyPr>
            <a:normAutofit/>
          </a:bodyPr>
          <a:lstStyle/>
          <a:p>
            <a:pPr marL="0" indent="0">
              <a:buNone/>
            </a:pPr>
            <a:r>
              <a:rPr lang="en-US" altLang="en-US" sz="2400" dirty="0"/>
              <a:t>Focus Four Hazards are responsible for the majority of physical, financial, and emotional losses in Onsite </a:t>
            </a:r>
            <a:r>
              <a:rPr lang="en-US" altLang="en-US" sz="2400" b="1" dirty="0">
                <a:solidFill>
                  <a:srgbClr val="BD2427"/>
                </a:solidFill>
                <a:cs typeface="Arial" panose="020B0604020202020204" pitchFamily="34" charset="0"/>
              </a:rPr>
              <a:t>—</a:t>
            </a:r>
            <a:r>
              <a:rPr lang="en-US" altLang="en-US" sz="2400" dirty="0"/>
              <a:t> </a:t>
            </a:r>
            <a:r>
              <a:rPr lang="en-US" altLang="en-US" sz="2400" b="1" dirty="0">
                <a:solidFill>
                  <a:srgbClr val="BD2427"/>
                </a:solidFill>
              </a:rPr>
              <a:t>and they exist on nearly every jobsite.</a:t>
            </a:r>
          </a:p>
          <a:p>
            <a:pPr marL="0" indent="0">
              <a:buNone/>
            </a:pPr>
            <a:endParaRPr lang="en-US" altLang="en-US" sz="2400" b="1" dirty="0">
              <a:solidFill>
                <a:srgbClr val="BD2427"/>
              </a:solidFill>
            </a:endParaRPr>
          </a:p>
          <a:p>
            <a:pPr marL="0" indent="0" eaLnBrk="1" hangingPunct="1">
              <a:buNone/>
            </a:pPr>
            <a:r>
              <a:rPr lang="en-US" altLang="en-US" sz="2400" b="1" dirty="0"/>
              <a:t>Safety is everyone's </a:t>
            </a:r>
            <a:r>
              <a:rPr lang="en-US" altLang="en-US" sz="2400" b="1" dirty="0" smtClean="0"/>
              <a:t>responsibility</a:t>
            </a:r>
          </a:p>
          <a:p>
            <a:pPr marL="0" indent="0" eaLnBrk="1" hangingPunct="1">
              <a:buNone/>
            </a:pPr>
            <a:r>
              <a:rPr lang="en-US" altLang="en-US" sz="2400" b="1" dirty="0"/>
              <a:t>	</a:t>
            </a:r>
            <a:r>
              <a:rPr lang="en-US" altLang="en-US" sz="2400" b="1" dirty="0" smtClean="0"/>
              <a:t> </a:t>
            </a:r>
            <a:r>
              <a:rPr lang="en-US" altLang="en-US" sz="2400" b="1" dirty="0">
                <a:cs typeface="Arial" panose="020B0604020202020204" pitchFamily="34" charset="0"/>
              </a:rPr>
              <a:t>—</a:t>
            </a:r>
            <a:r>
              <a:rPr lang="en-US" altLang="en-US" sz="2400" b="1" dirty="0"/>
              <a:t> ALL of the time.</a:t>
            </a:r>
            <a:r>
              <a:rPr lang="en-US" altLang="en-US" sz="2400" dirty="0"/>
              <a:t> </a:t>
            </a:r>
          </a:p>
        </p:txBody>
      </p:sp>
      <p:pic>
        <p:nvPicPr>
          <p:cNvPr id="4" name="Picture 3" title="Picture - young people walking on a fallen tree in the woo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3886" y="3824594"/>
            <a:ext cx="4550115" cy="3033409"/>
          </a:xfrm>
          <a:prstGeom prst="rect">
            <a:avLst/>
          </a:prstGeom>
        </p:spPr>
      </p:pic>
      <p:sp>
        <p:nvSpPr>
          <p:cNvPr id="5" name="AutoShape 2"/>
          <p:cNvSpPr txBox="1">
            <a:spLocks noChangeArrowheads="1"/>
          </p:cNvSpPr>
          <p:nvPr/>
        </p:nvSpPr>
        <p:spPr>
          <a:xfrm>
            <a:off x="734891" y="5341298"/>
            <a:ext cx="3694235" cy="65160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smtClean="0">
                <a:latin typeface="+mn-lt"/>
              </a:rPr>
              <a:t>Post Quiz #2</a:t>
            </a:r>
            <a:endParaRPr lang="en-US" altLang="en-US" sz="3600" dirty="0">
              <a:latin typeface="+mn-lt"/>
            </a:endParaRPr>
          </a:p>
        </p:txBody>
      </p:sp>
    </p:spTree>
    <p:extLst>
      <p:ext uri="{BB962C8B-B14F-4D97-AF65-F5344CB8AC3E}">
        <p14:creationId xmlns:p14="http://schemas.microsoft.com/office/powerpoint/2010/main" val="737720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0" y="2"/>
            <a:ext cx="5613888" cy="844063"/>
          </a:xfrm>
        </p:spPr>
        <p:txBody>
          <a:bodyPr>
            <a:normAutofit/>
          </a:bodyPr>
          <a:lstStyle/>
          <a:p>
            <a:pPr eaLnBrk="1" hangingPunct="1"/>
            <a:r>
              <a:rPr lang="en-US" altLang="en-US" sz="3600" dirty="0">
                <a:solidFill>
                  <a:schemeClr val="bg1"/>
                </a:solidFill>
                <a:latin typeface="+mn-lt"/>
              </a:rPr>
              <a:t>OSHA Susan Harwood Grant</a:t>
            </a:r>
          </a:p>
        </p:txBody>
      </p:sp>
      <p:sp>
        <p:nvSpPr>
          <p:cNvPr id="6147" name="Rectangle 3"/>
          <p:cNvSpPr>
            <a:spLocks noGrp="1" noChangeArrowheads="1"/>
          </p:cNvSpPr>
          <p:nvPr>
            <p:ph idx="1"/>
          </p:nvPr>
        </p:nvSpPr>
        <p:spPr>
          <a:xfrm>
            <a:off x="193433" y="3319264"/>
            <a:ext cx="8792307" cy="4351339"/>
          </a:xfrm>
        </p:spPr>
        <p:txBody>
          <a:bodyPr>
            <a:normAutofit/>
          </a:bodyPr>
          <a:lstStyle/>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r>
              <a:rPr lang="en-US" altLang="en-US" sz="2800" dirty="0"/>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6148" name="Picture 5" descr="osha_logo_x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5210" y="5942408"/>
            <a:ext cx="142875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59541" y="2023356"/>
            <a:ext cx="4474724" cy="1635319"/>
          </a:xfrm>
          <a:prstGeom prst="rect">
            <a:avLst/>
          </a:prstGeom>
          <a:noFill/>
        </p:spPr>
        <p:txBody>
          <a:bodyPr wrap="square" rtlCol="0">
            <a:spAutoFit/>
          </a:bodyPr>
          <a:lstStyle/>
          <a:p>
            <a:pPr marL="171446" indent="-171446" algn="ctr" defTabSz="685783">
              <a:lnSpc>
                <a:spcPct val="90000"/>
              </a:lnSpc>
              <a:spcBef>
                <a:spcPts val="751"/>
              </a:spcBef>
            </a:pPr>
            <a:r>
              <a:rPr lang="en-US" altLang="en-US" sz="2100" dirty="0">
                <a:solidFill>
                  <a:prstClr val="black"/>
                </a:solidFill>
                <a:latin typeface="Calibri" panose="020F0502020204030204"/>
              </a:rPr>
              <a:t>	</a:t>
            </a:r>
            <a:r>
              <a:rPr lang="en-US" altLang="en-US" sz="2800" dirty="0">
                <a:solidFill>
                  <a:prstClr val="black"/>
                </a:solidFill>
                <a:latin typeface="Calibri" panose="020F0502020204030204"/>
              </a:rPr>
              <a:t>This material was produced under grant number </a:t>
            </a:r>
          </a:p>
          <a:p>
            <a:pPr marL="171446" indent="-171446" algn="ctr" defTabSz="685783">
              <a:lnSpc>
                <a:spcPct val="90000"/>
              </a:lnSpc>
              <a:spcBef>
                <a:spcPts val="751"/>
              </a:spcBef>
            </a:pPr>
            <a:r>
              <a:rPr lang="en-US" altLang="en-US" sz="2800" dirty="0">
                <a:solidFill>
                  <a:prstClr val="black"/>
                </a:solidFill>
                <a:latin typeface="Calibri" panose="020F0502020204030204"/>
              </a:rPr>
              <a:t>SH-27631- SH5</a:t>
            </a: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1840888625"/>
      </p:ext>
    </p:extLst>
  </p:cSld>
  <p:clrMapOvr>
    <a:masterClrMapping/>
  </p:clrMapOvr>
</p:sld>
</file>

<file path=ppt/theme/theme1.xml><?xml version="1.0" encoding="utf-8"?>
<a:theme xmlns:a="http://schemas.openxmlformats.org/drawingml/2006/main" name="WOSS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SSA Theme" id="{FFADF01D-3BB2-40E3-AFAE-A634B4616B46}" vid="{9DE8EF52-FD7D-4A67-A5CF-835380676F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WOSSA Theme</Template>
  <TotalTime>72</TotalTime>
  <Words>11085</Words>
  <Application>Microsoft Office PowerPoint</Application>
  <PresentationFormat>On-screen Show (4:3)</PresentationFormat>
  <Paragraphs>1163</Paragraphs>
  <Slides>98</Slides>
  <Notes>98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98</vt:i4>
      </vt:variant>
    </vt:vector>
  </HeadingPairs>
  <TitlesOfParts>
    <vt:vector size="103" baseType="lpstr">
      <vt:lpstr>Arial</vt:lpstr>
      <vt:lpstr>Calibri</vt:lpstr>
      <vt:lpstr>Calibri Light</vt:lpstr>
      <vt:lpstr>Wingdings</vt:lpstr>
      <vt:lpstr>WOSSA Theme</vt:lpstr>
      <vt:lpstr>“Safety in the Workplace” </vt:lpstr>
      <vt:lpstr>Struck-By Hazards – Traffic Controls</vt:lpstr>
      <vt:lpstr>Struck-By Hazards – Traffic Controls </vt:lpstr>
      <vt:lpstr>Struck-By Hazards – Traffic Controls </vt:lpstr>
      <vt:lpstr> Struck-By Hazards</vt:lpstr>
      <vt:lpstr> Struck-By Hazards  </vt:lpstr>
      <vt:lpstr>Struck-By Hazards – Engulfment</vt:lpstr>
      <vt:lpstr>Struck-By Hazards – Engulfment </vt:lpstr>
      <vt:lpstr> Struck-By Hazards – Engulfment</vt:lpstr>
      <vt:lpstr> Activity</vt:lpstr>
      <vt:lpstr>Caught-In or Between Hazards </vt:lpstr>
      <vt:lpstr>Caught-In or Between Hazards</vt:lpstr>
      <vt:lpstr>Major Types of Caught-In or Between Hazards</vt:lpstr>
      <vt:lpstr>Primary Causes of Caught-In or Between Fatalities</vt:lpstr>
      <vt:lpstr> Caught-In or Between Hazards </vt:lpstr>
      <vt:lpstr>Top Caught-In or Between Citations</vt:lpstr>
      <vt:lpstr> Root Cause Analysis - Activity</vt:lpstr>
      <vt:lpstr>Vide o</vt:lpstr>
      <vt:lpstr> Organizing the Information </vt:lpstr>
      <vt:lpstr>How a Fatality Investigation works </vt:lpstr>
      <vt:lpstr>How a Fatality Investigation works</vt:lpstr>
      <vt:lpstr> How a Fatality Investigation works </vt:lpstr>
      <vt:lpstr>  How a Fatality Investigation works </vt:lpstr>
      <vt:lpstr>How a Fatality Investigation works </vt:lpstr>
      <vt:lpstr> Caught-In or Between Hazards  </vt:lpstr>
      <vt:lpstr> Caught-In or Between Hazards</vt:lpstr>
      <vt:lpstr>  Caught-In or Between Hazards </vt:lpstr>
      <vt:lpstr> Caught-In or Between Hazards  </vt:lpstr>
      <vt:lpstr> image</vt:lpstr>
      <vt:lpstr> Caught-In or Between Hazards   </vt:lpstr>
      <vt:lpstr>   Caught-In or Between Hazards </vt:lpstr>
      <vt:lpstr> Organizing the Information  </vt:lpstr>
      <vt:lpstr>  Caught-In or Between Hazards   </vt:lpstr>
      <vt:lpstr>Caught-In or Between Hazard</vt:lpstr>
      <vt:lpstr>Caught-In or Between Hazards   </vt:lpstr>
      <vt:lpstr>Caught-In or Between Hazards  </vt:lpstr>
      <vt:lpstr> Caught-In or Between Hazards   </vt:lpstr>
      <vt:lpstr>  Caught-In or Between Hazards</vt:lpstr>
      <vt:lpstr>Caught-In or Between Hazards   </vt:lpstr>
      <vt:lpstr>  Caught-In or Between Hazards   </vt:lpstr>
      <vt:lpstr>  Caught-In or Between Hazards </vt:lpstr>
      <vt:lpstr>  Caught-In or Between Hazards  </vt:lpstr>
      <vt:lpstr>  Caught-In or Between Hazards     </vt:lpstr>
      <vt:lpstr>  Caught-In or Between Hazards  </vt:lpstr>
      <vt:lpstr> Caught-In or Between Hazards </vt:lpstr>
      <vt:lpstr>Organizing the Information </vt:lpstr>
      <vt:lpstr> Caught-In or Between Hazards    </vt:lpstr>
      <vt:lpstr>Soil Logs may present special hazards.   Often they are left open for days or weeks  They are inspected at different intervals by the designer and then the regulator </vt:lpstr>
      <vt:lpstr>   Caught-In or Between Hazards</vt:lpstr>
      <vt:lpstr>  Caught-In or Between Hazards   </vt:lpstr>
      <vt:lpstr>  Caught-In or Between Hazards    </vt:lpstr>
      <vt:lpstr>Basic Requirements CFR 1926.650-654</vt:lpstr>
      <vt:lpstr>Trench Shields or Boxes</vt:lpstr>
      <vt:lpstr>Do Not Do</vt:lpstr>
      <vt:lpstr>Identify the Hazards</vt:lpstr>
      <vt:lpstr>Barricade Requirements of Excavations</vt:lpstr>
      <vt:lpstr>Rescue Capability</vt:lpstr>
      <vt:lpstr>Electrocution </vt:lpstr>
      <vt:lpstr>Primary Causes of Electrocution Fatalities - OSHA</vt:lpstr>
      <vt:lpstr>Top Electrical Citations</vt:lpstr>
      <vt:lpstr>Definition of Electrocution</vt:lpstr>
      <vt:lpstr>Burns - Definitions</vt:lpstr>
      <vt:lpstr>Risk of Electrocution</vt:lpstr>
      <vt:lpstr>Primary Exposure to Electrocution Hazards in Onsite?</vt:lpstr>
      <vt:lpstr>Electrical Hazards</vt:lpstr>
      <vt:lpstr>Electrical Death Root Cause Exercise</vt:lpstr>
      <vt:lpstr>  Organizing the Information </vt:lpstr>
      <vt:lpstr>Electrical Death Root Cause Exercise </vt:lpstr>
      <vt:lpstr>Electrical Death Investigation Results</vt:lpstr>
      <vt:lpstr>As a result of its investigation, OSHA issued citations for violations of construction standards.</vt:lpstr>
      <vt:lpstr> Electrical Hazards</vt:lpstr>
      <vt:lpstr> Electrical Hazards </vt:lpstr>
      <vt:lpstr> Electrical Hazards  </vt:lpstr>
      <vt:lpstr>Electrocution Hazards</vt:lpstr>
      <vt:lpstr>Electrocution Hazards Fire</vt:lpstr>
      <vt:lpstr>Electric Shock</vt:lpstr>
      <vt:lpstr>Electrical Harm</vt:lpstr>
      <vt:lpstr>Protecting Yourself From Electrical Hazards</vt:lpstr>
      <vt:lpstr>Electrical Hazards PPE and Tools</vt:lpstr>
      <vt:lpstr> Electrical Hazards PPE and Tools  </vt:lpstr>
      <vt:lpstr>Electrical Hazards PPE and Tools </vt:lpstr>
      <vt:lpstr>Employer Responsibilities</vt:lpstr>
      <vt:lpstr>Electrical Hazards - Inspection</vt:lpstr>
      <vt:lpstr>Electrical Hazards – Inspection </vt:lpstr>
      <vt:lpstr>Electrical Hazards – Installation – ARC Potential</vt:lpstr>
      <vt:lpstr>Electric field</vt:lpstr>
      <vt:lpstr>Electrical Hazards - Ensure Adequate Clearance</vt:lpstr>
      <vt:lpstr>Electrical Hazards - Overhead Powerlines</vt:lpstr>
      <vt:lpstr>Electrical Hazards – Underground Powerlines</vt:lpstr>
      <vt:lpstr>Electrical Hazards – Underground Powerlines </vt:lpstr>
      <vt:lpstr>If Contact Occurs</vt:lpstr>
      <vt:lpstr>Electrical Damage to the Body</vt:lpstr>
      <vt:lpstr>Bail Out Procedures</vt:lpstr>
      <vt:lpstr>Summary</vt:lpstr>
      <vt:lpstr> Summary</vt:lpstr>
      <vt:lpstr>Staying Incident Free</vt:lpstr>
      <vt:lpstr>  Summary</vt:lpstr>
      <vt:lpstr>OSHA Susan Harwood Grant</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in the Workplace”</dc:title>
  <dc:creator>Robertson, Donna - OSHA</dc:creator>
  <cp:lastModifiedBy>Waite, Ryan M. - OSHA CTR</cp:lastModifiedBy>
  <cp:revision>8</cp:revision>
  <dcterms:created xsi:type="dcterms:W3CDTF">2018-06-26T17:14:53Z</dcterms:created>
  <dcterms:modified xsi:type="dcterms:W3CDTF">2018-11-07T13:36:47Z</dcterms:modified>
</cp:coreProperties>
</file>