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9"/>
  </p:notesMasterIdLst>
  <p:sldIdLst>
    <p:sldId id="36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2" r:id="rId107"/>
    <p:sldId id="364"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628" autoAdjust="0"/>
  </p:normalViewPr>
  <p:slideViewPr>
    <p:cSldViewPr snapToGrid="0">
      <p:cViewPr varScale="1">
        <p:scale>
          <a:sx n="82" d="100"/>
          <a:sy n="82" d="100"/>
        </p:scale>
        <p:origin x="16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C644B-C525-4D7F-A218-3829DD4E9B30}" type="datetimeFigureOut">
              <a:rPr lang="en-US" smtClean="0"/>
              <a:t>6/27/2018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74F5C-4ED2-43DE-B757-B7F7624D60C9}" type="slidenum">
              <a:rPr lang="en-US" smtClean="0"/>
              <a:t>‹#›</a:t>
            </a:fld>
            <a:endParaRPr lang="en-US"/>
          </a:p>
        </p:txBody>
      </p:sp>
    </p:spTree>
    <p:extLst>
      <p:ext uri="{BB962C8B-B14F-4D97-AF65-F5344CB8AC3E}">
        <p14:creationId xmlns:p14="http://schemas.microsoft.com/office/powerpoint/2010/main" val="889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982663" y="354013"/>
            <a:ext cx="5199062" cy="3900487"/>
          </a:xfrm>
          <a:prstGeom prst="rect">
            <a:avLst/>
          </a:prstGeom>
          <a:ln/>
        </p:spPr>
      </p:sp>
      <p:sp>
        <p:nvSpPr>
          <p:cNvPr id="97283" name="Notes Placeholder 2"/>
          <p:cNvSpPr>
            <a:spLocks noGrp="1"/>
          </p:cNvSpPr>
          <p:nvPr>
            <p:ph type="body" idx="1"/>
          </p:nvPr>
        </p:nvSpPr>
        <p:spPr>
          <a:xfrm>
            <a:off x="2" y="4490041"/>
            <a:ext cx="6857998" cy="4252781"/>
          </a:xfrm>
          <a:prstGeom prst="rect">
            <a:avLst/>
          </a:prstGeom>
          <a:noFill/>
          <a:ln/>
        </p:spPr>
        <p:txBody>
          <a:bodyPr/>
          <a:lstStyle/>
          <a:p>
            <a:r>
              <a:rPr lang="en-US" sz="1100"/>
              <a:t>The Spanish version of the training resource is to be printed and used as a follow guide/handout for Spanish speaking participants that  have limited English  language skills.</a:t>
            </a:r>
          </a:p>
          <a:p>
            <a:endParaRPr lang="en-US" sz="1100"/>
          </a:p>
          <a:p>
            <a:endParaRPr lang="en-US" sz="1100"/>
          </a:p>
        </p:txBody>
      </p:sp>
      <p:sp>
        <p:nvSpPr>
          <p:cNvPr id="97284" name="Slide Number Placeholder 3"/>
          <p:cNvSpPr>
            <a:spLocks noGrp="1"/>
          </p:cNvSpPr>
          <p:nvPr>
            <p:ph type="sldNum" sz="quarter" idx="5"/>
          </p:nvPr>
        </p:nvSpPr>
        <p:spPr>
          <a:xfrm>
            <a:off x="3971928" y="8978459"/>
            <a:ext cx="3038475" cy="472889"/>
          </a:xfrm>
          <a:prstGeom prst="rect">
            <a:avLst/>
          </a:prstGeo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FCBCD-DF51-4190-AA22-26C9239661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08374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43000" y="708025"/>
            <a:ext cx="4725988" cy="3544888"/>
          </a:xfrm>
          <a:ln/>
        </p:spPr>
      </p:sp>
      <p:sp>
        <p:nvSpPr>
          <p:cNvPr id="115715"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latin typeface="Arial" panose="020B0604020202020204" pitchFamily="34" charset="0"/>
            </a:endParaRPr>
          </a:p>
        </p:txBody>
      </p:sp>
      <p:sp>
        <p:nvSpPr>
          <p:cNvPr id="115716"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603043-FBC8-4382-B67D-C39947C6E1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017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30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8900890-0925-4BFF-8E2F-7D6DE73956E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0404" name="Rectangle 2"/>
          <p:cNvSpPr>
            <a:spLocks noGrp="1" noRot="1" noChangeAspect="1" noChangeArrowheads="1" noTextEdit="1"/>
          </p:cNvSpPr>
          <p:nvPr>
            <p:ph type="sldImg"/>
          </p:nvPr>
        </p:nvSpPr>
        <p:spPr>
          <a:ln/>
        </p:spPr>
      </p:sp>
      <p:sp>
        <p:nvSpPr>
          <p:cNvPr id="230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41555276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A0CBB2E-7179-4F79-986E-ADAFA55C7F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0735951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32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094CAE46-9AB3-4C5C-B0AB-DBBBC97AB88C}"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2452" name="Rectangle 2"/>
          <p:cNvSpPr>
            <a:spLocks noGrp="1" noRot="1" noChangeAspect="1" noChangeArrowheads="1" noTextEdit="1"/>
          </p:cNvSpPr>
          <p:nvPr>
            <p:ph type="sldImg"/>
          </p:nvPr>
        </p:nvSpPr>
        <p:spPr>
          <a:ln/>
        </p:spPr>
      </p:sp>
      <p:sp>
        <p:nvSpPr>
          <p:cNvPr id="232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9833079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6289950-9F0F-4DFC-8FB6-A0DC2293413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3235485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6289950-9F0F-4DFC-8FB6-A0DC2293413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5301129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6289950-9F0F-4DFC-8FB6-A0DC2293413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871469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59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0C1C81AB-5C59-435B-93D9-93ECFA8A616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106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076" name="Rectangle 2"/>
          <p:cNvSpPr>
            <a:spLocks noGrp="1" noRot="1" noChangeAspect="1" noChangeArrowheads="1" noTextEdit="1"/>
          </p:cNvSpPr>
          <p:nvPr>
            <p:ph type="sldImg"/>
          </p:nvPr>
        </p:nvSpPr>
        <p:spPr>
          <a:ln/>
        </p:spPr>
      </p:sp>
      <p:sp>
        <p:nvSpPr>
          <p:cNvPr id="259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0610954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3C9694DC-D32C-43BE-8F79-A6CDAE8530F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107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xfrm>
            <a:off x="862013" y="465138"/>
            <a:ext cx="5133975" cy="3851275"/>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Recognition</a:t>
            </a:r>
            <a:r>
              <a:rPr lang="en-US" altLang="en-US" sz="1100" baseline="0" dirty="0"/>
              <a:t> slide for grant from OSHA</a:t>
            </a:r>
            <a:endParaRPr lang="en-US" altLang="en-US" sz="1100" dirty="0"/>
          </a:p>
        </p:txBody>
      </p:sp>
      <p:sp>
        <p:nvSpPr>
          <p:cNvPr id="5" name="Rectangle 6"/>
          <p:cNvSpPr>
            <a:spLocks noGrp="1" noChangeArrowheads="1"/>
          </p:cNvSpPr>
          <p:nvPr>
            <p:ph type="ftr" sz="quarter" idx="4"/>
          </p:nvPr>
        </p:nvSpPr>
        <p:spPr>
          <a:xfrm>
            <a:off x="0" y="8845996"/>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401797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7588" y="639763"/>
            <a:ext cx="4876800" cy="3659187"/>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67907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115430A-FA24-4E52-B80D-8EE1A56B181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a:latin typeface="Arial" panose="020B0604020202020204" pitchFamily="34" charset="0"/>
              </a:rPr>
              <a:t>.</a:t>
            </a:r>
          </a:p>
        </p:txBody>
      </p:sp>
    </p:spTree>
    <p:extLst>
      <p:ext uri="{BB962C8B-B14F-4D97-AF65-F5344CB8AC3E}">
        <p14:creationId xmlns:p14="http://schemas.microsoft.com/office/powerpoint/2010/main" val="162300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115430A-FA24-4E52-B80D-8EE1A56B181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4562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115430A-FA24-4E52-B80D-8EE1A56B181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14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62094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708025"/>
            <a:ext cx="4725988" cy="3544888"/>
          </a:xfrm>
          <a:ln/>
        </p:spPr>
      </p:sp>
      <p:sp>
        <p:nvSpPr>
          <p:cNvPr id="111619"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latin typeface="Arial" panose="020B0604020202020204" pitchFamily="34" charset="0"/>
            </a:endParaRPr>
          </a:p>
        </p:txBody>
      </p:sp>
      <p:sp>
        <p:nvSpPr>
          <p:cNvPr id="111620"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033C6919-0E3B-4B90-9264-FAB989BC4B0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914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43000" y="708025"/>
            <a:ext cx="4725988" cy="3544888"/>
          </a:xfrm>
          <a:ln/>
        </p:spPr>
      </p:sp>
      <p:sp>
        <p:nvSpPr>
          <p:cNvPr id="113667"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latin typeface="Arial" panose="020B0604020202020204" pitchFamily="34" charset="0"/>
            </a:endParaRPr>
          </a:p>
        </p:txBody>
      </p:sp>
      <p:sp>
        <p:nvSpPr>
          <p:cNvPr id="113668"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8457817E-66DA-4565-B227-0D88CD83D81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744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752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467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178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A8E8DD5-E1F6-4D23-966F-FA5C51E7B89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65937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87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8D00808-F3BA-422A-A84E-734EA94ED62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27547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D33EB3B-B78E-4BEC-A5BF-8A671DFF5AD3}"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4" name="Rectangle 2"/>
          <p:cNvSpPr>
            <a:spLocks noGrp="1" noRot="1" noChangeAspect="1" noChangeArrowheads="1" noTextEdit="1"/>
          </p:cNvSpPr>
          <p:nvPr>
            <p:ph type="sldImg"/>
          </p:nvPr>
        </p:nvSpPr>
        <p:spPr>
          <a:xfrm>
            <a:off x="814388" y="352425"/>
            <a:ext cx="5114925" cy="3836988"/>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356434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0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BC8183B-C0D4-4C8D-AAD6-3AFB5495DFA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870268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B070944-3F87-44B6-BA8C-65E1EA6365A9}"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2" name="Rectangle 2"/>
          <p:cNvSpPr>
            <a:spLocks noGrp="1" noRot="1" noChangeAspect="1" noChangeArrowheads="1" noTextEdit="1"/>
          </p:cNvSpPr>
          <p:nvPr>
            <p:ph type="sldImg"/>
          </p:nvPr>
        </p:nvSpPr>
        <p:spPr>
          <a:xfrm>
            <a:off x="1001713" y="639763"/>
            <a:ext cx="4876800" cy="3659187"/>
          </a:xfrm>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0274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B070944-3F87-44B6-BA8C-65E1EA6365A9}"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652" name="Rectangle 2"/>
          <p:cNvSpPr>
            <a:spLocks noGrp="1" noRot="1" noChangeAspect="1" noChangeArrowheads="1" noTextEdit="1"/>
          </p:cNvSpPr>
          <p:nvPr>
            <p:ph type="sldImg"/>
          </p:nvPr>
        </p:nvSpPr>
        <p:spPr>
          <a:xfrm>
            <a:off x="1001713" y="639763"/>
            <a:ext cx="4876800" cy="3659187"/>
          </a:xfrm>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36888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8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C728797-DFFD-45F6-B1AA-B5D4CB42C767}"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01048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B851323E-A917-41B3-9D29-CAD7CFE8AC6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940" name="Rectangle 2"/>
          <p:cNvSpPr>
            <a:spLocks noGrp="1" noRot="1" noChangeAspect="1" noChangeArrowheads="1" noTextEdit="1"/>
          </p:cNvSpPr>
          <p:nvPr>
            <p:ph type="sldImg"/>
          </p:nvPr>
        </p:nvSpPr>
        <p:spPr>
          <a:xfrm>
            <a:off x="485775" y="309563"/>
            <a:ext cx="5886450" cy="4416425"/>
          </a:xfrm>
          <a:ln/>
        </p:spPr>
      </p:sp>
      <p:sp>
        <p:nvSpPr>
          <p:cNvPr id="39941" name="Rectangle 3"/>
          <p:cNvSpPr>
            <a:spLocks noGrp="1" noChangeArrowheads="1"/>
          </p:cNvSpPr>
          <p:nvPr>
            <p:ph type="body" idx="1"/>
          </p:nvPr>
        </p:nvSpPr>
        <p:spPr>
          <a:xfrm>
            <a:off x="838200" y="5092178"/>
            <a:ext cx="5486400" cy="16856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578444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831AD34-7981-4659-8537-5176AA48619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57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73357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52981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99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989435E-4315-46B7-A10F-1253802EA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Tree>
    <p:extLst>
      <p:ext uri="{BB962C8B-B14F-4D97-AF65-F5344CB8AC3E}">
        <p14:creationId xmlns:p14="http://schemas.microsoft.com/office/powerpoint/2010/main" val="37256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91820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406664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2970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750803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3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9DBBC454-C596-4EB2-BA0D-6412C7CDD38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249424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6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3045B5B-C3B0-4110-9D5D-5BE5681DCDCA}"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625013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0F07B7B-0058-4D53-A14A-9CB2EBC7745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789049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2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C975283-1007-467C-A0DD-2A923B19AC1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909240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4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7800E87-D3DA-496A-B509-702FE795204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54126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8EEA7F-95A5-4028-A520-F3C7F2BAD72D}"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39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1610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99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989435E-4315-46B7-A10F-1253802EA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229765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7588" y="639763"/>
            <a:ext cx="4876800" cy="3659187"/>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539475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39984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8EEA7F-95A5-4028-A520-F3C7F2BAD72D}"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Tree>
    <p:extLst>
      <p:ext uri="{BB962C8B-B14F-4D97-AF65-F5344CB8AC3E}">
        <p14:creationId xmlns:p14="http://schemas.microsoft.com/office/powerpoint/2010/main" val="155374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7588" y="639763"/>
            <a:ext cx="4876800" cy="3659187"/>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207741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2789D3A6-074C-4FCA-BDA9-325B338ACFB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902664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2789D3A6-074C-4FCA-BDA9-325B338ACFB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71241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2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DE277F3-67F9-4F14-B042-88E869FE0D6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Tree>
    <p:extLst>
      <p:ext uri="{BB962C8B-B14F-4D97-AF65-F5344CB8AC3E}">
        <p14:creationId xmlns:p14="http://schemas.microsoft.com/office/powerpoint/2010/main" val="3956302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43000" y="708025"/>
            <a:ext cx="4725988" cy="3544888"/>
          </a:xfrm>
          <a:ln/>
        </p:spPr>
      </p:sp>
      <p:sp>
        <p:nvSpPr>
          <p:cNvPr id="119811"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a:solidFill>
                  <a:srgbClr val="000000"/>
                </a:solidFill>
                <a:latin typeface="Arial" panose="020B0604020202020204" pitchFamily="34" charset="0"/>
              </a:rPr>
              <a:t> </a:t>
            </a:r>
            <a:endParaRPr lang="en-US" altLang="en-US">
              <a:solidFill>
                <a:srgbClr val="000000"/>
              </a:solidFill>
              <a:latin typeface="Arial" panose="020B0604020202020204" pitchFamily="34" charset="0"/>
            </a:endParaRPr>
          </a:p>
        </p:txBody>
      </p:sp>
      <p:sp>
        <p:nvSpPr>
          <p:cNvPr id="119812"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00182298-0690-421E-8BC6-EBF3F3AB8B6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496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4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1D643BD-3BA2-42E0-A4ED-24968DD118E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673237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46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522A75B-C65B-4FA2-A15D-A76A4FE01517}"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49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70944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99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989435E-4315-46B7-A10F-1253802EA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Tree>
    <p:extLst>
      <p:ext uri="{BB962C8B-B14F-4D97-AF65-F5344CB8AC3E}">
        <p14:creationId xmlns:p14="http://schemas.microsoft.com/office/powerpoint/2010/main" val="760309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0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355D4BC-0E78-45F2-8A8B-6D6B616C650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030250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4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62E139-8ECE-410C-9A2B-3C12DE6D39DD}"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1305433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807F3BB-2C9F-4742-800A-84BAD0C144E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2" name="Rectangle 2"/>
          <p:cNvSpPr>
            <a:spLocks noGrp="1" noRot="1" noChangeAspect="1" noChangeArrowheads="1" noTextEdit="1"/>
          </p:cNvSpPr>
          <p:nvPr>
            <p:ph type="sldImg"/>
          </p:nvPr>
        </p:nvSpPr>
        <p:spPr>
          <a:xfrm>
            <a:off x="1017588" y="639763"/>
            <a:ext cx="4876800" cy="3659187"/>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275419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7313DF-D724-42DF-8B2A-AC48D1BEAE9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4230831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7313DF-D724-42DF-8B2A-AC48D1BEAE9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914072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463514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58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FC788185-06F4-4CB4-B3A9-F65229B5856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257964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8A65553C-AF8F-4DAB-BA04-858FB0938B4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72" name="Rectangle 2"/>
          <p:cNvSpPr>
            <a:spLocks noGrp="1" noRot="1" noChangeAspect="1" noChangeArrowheads="1" noTextEdit="1"/>
          </p:cNvSpPr>
          <p:nvPr>
            <p:ph type="sldImg"/>
          </p:nvPr>
        </p:nvSpPr>
        <p:spPr>
          <a:xfrm>
            <a:off x="1031875" y="606425"/>
            <a:ext cx="4879975" cy="3660775"/>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4981701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0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B820CBE-1D17-4CC7-B95D-4FDB5C0354B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1819943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2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A1226752-65F7-4496-AE82-A951977A538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59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39664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219200" y="731838"/>
            <a:ext cx="4878388" cy="3659187"/>
          </a:xfrm>
          <a:ln/>
        </p:spPr>
      </p:sp>
      <p:sp>
        <p:nvSpPr>
          <p:cNvPr id="105475" name="Notes Placeholder 2"/>
          <p:cNvSpPr>
            <a:spLocks noGrp="1"/>
          </p:cNvSpPr>
          <p:nvPr>
            <p:ph type="body" idx="1"/>
          </p:nvPr>
        </p:nvSpPr>
        <p:spPr>
          <a:xfrm>
            <a:off x="976315" y="4636904"/>
            <a:ext cx="5362575" cy="4393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a:latin typeface="Arial" panose="020B0604020202020204" pitchFamily="34" charset="0"/>
            </a:endParaRPr>
          </a:p>
        </p:txBody>
      </p:sp>
      <p:sp>
        <p:nvSpPr>
          <p:cNvPr id="105476" name="Slide Number Placeholder 3"/>
          <p:cNvSpPr>
            <a:spLocks noGrp="1"/>
          </p:cNvSpPr>
          <p:nvPr>
            <p:ph type="sldNum" sz="quarter" idx="5"/>
          </p:nvPr>
        </p:nvSpPr>
        <p:spPr>
          <a:xfrm>
            <a:off x="4144965" y="9272191"/>
            <a:ext cx="3170237" cy="489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48B974A1-2A5D-4FA8-82EC-FE6EB2773A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430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3641D29-90F0-4E1E-800D-17F04FCDDADB}"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2916195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6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49889D7-ADB0-4B5F-9404-FB60F365EC1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638085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68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C161D7D-628A-4223-A262-956BB27BF12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014342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1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ED3F49A-80A2-456C-AA32-CF9D148CB5C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269777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1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ED3F49A-80A2-456C-AA32-CF9D148CB5C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8828513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3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4ABF55EC-5A95-42C3-89E1-CE70680A1C1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42286726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77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A57F3BC-735C-4BA4-B0E2-E6A420F23B86}"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372778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DD33EB3B-B78E-4BEC-A5BF-8A671DFF5AD3}"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4" name="Rectangle 2"/>
          <p:cNvSpPr>
            <a:spLocks noGrp="1" noRot="1" noChangeAspect="1" noChangeArrowheads="1" noTextEdit="1"/>
          </p:cNvSpPr>
          <p:nvPr>
            <p:ph type="sldImg"/>
          </p:nvPr>
        </p:nvSpPr>
        <p:spPr>
          <a:xfrm>
            <a:off x="814388" y="352425"/>
            <a:ext cx="5114925" cy="3836988"/>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8974980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5534664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DD2F456-6200-4F1C-BE43-FE3723C92D3A}"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69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988" name="Rectangle 2"/>
          <p:cNvSpPr>
            <a:spLocks noGrp="1" noRot="1" noChangeAspect="1" noChangeArrowheads="1" noTextEdit="1"/>
          </p:cNvSpPr>
          <p:nvPr>
            <p:ph type="sldImg"/>
          </p:nvPr>
        </p:nvSpPr>
        <p:spPr>
          <a:xfrm>
            <a:off x="487363" y="442913"/>
            <a:ext cx="5730875" cy="4298950"/>
          </a:xfrm>
          <a:ln/>
        </p:spPr>
      </p:sp>
      <p:sp>
        <p:nvSpPr>
          <p:cNvPr id="41989" name="Rectangle 3"/>
          <p:cNvSpPr>
            <a:spLocks noGrp="1" noChangeArrowheads="1"/>
          </p:cNvSpPr>
          <p:nvPr>
            <p:ph type="body" idx="1"/>
          </p:nvPr>
        </p:nvSpPr>
        <p:spPr>
          <a:xfrm>
            <a:off x="417786" y="4955604"/>
            <a:ext cx="5486400" cy="1888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13449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43000" y="708025"/>
            <a:ext cx="4725988" cy="3544888"/>
          </a:xfrm>
          <a:ln/>
        </p:spPr>
      </p:sp>
      <p:sp>
        <p:nvSpPr>
          <p:cNvPr id="107523"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latin typeface="Arial" panose="020B0604020202020204" pitchFamily="34" charset="0"/>
            </a:endParaRPr>
          </a:p>
        </p:txBody>
      </p:sp>
      <p:sp>
        <p:nvSpPr>
          <p:cNvPr id="107524"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71D2DA27-F797-43DF-8CB4-7A0AFE4E07A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40412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7917687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9984537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384773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12021718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6415440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7542002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64A7A301-6E1F-4B38-83FF-EC5B2F7B24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76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p:cNvSpPr>
            <a:spLocks noGrp="1" noRot="1" noChangeAspect="1" noChangeArrowheads="1" noTextEdit="1"/>
          </p:cNvSpPr>
          <p:nvPr>
            <p:ph type="sldImg"/>
          </p:nvPr>
        </p:nvSpPr>
        <p:spPr>
          <a:xfrm>
            <a:off x="825500" y="207963"/>
            <a:ext cx="5241925" cy="393223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p>
        </p:txBody>
      </p:sp>
      <p:sp>
        <p:nvSpPr>
          <p:cNvPr id="5"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7787472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5577782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747536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79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31759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43000" y="708025"/>
            <a:ext cx="4725988" cy="3544888"/>
          </a:xfrm>
          <a:ln/>
        </p:spPr>
      </p:sp>
      <p:sp>
        <p:nvSpPr>
          <p:cNvPr id="117763" name="Notes Placeholder 2"/>
          <p:cNvSpPr>
            <a:spLocks noGrp="1"/>
          </p:cNvSpPr>
          <p:nvPr>
            <p:ph type="body" idx="1"/>
          </p:nvPr>
        </p:nvSpPr>
        <p:spPr>
          <a:xfrm>
            <a:off x="935038" y="4490033"/>
            <a:ext cx="5140325"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latin typeface="Arial" panose="020B0604020202020204" pitchFamily="34" charset="0"/>
            </a:endParaRPr>
          </a:p>
        </p:txBody>
      </p:sp>
      <p:sp>
        <p:nvSpPr>
          <p:cNvPr id="117764" name="Slide Number Placeholder 3"/>
          <p:cNvSpPr>
            <a:spLocks noGrp="1"/>
          </p:cNvSpPr>
          <p:nvPr>
            <p:ph type="sldNum" sz="quarter" idx="5"/>
          </p:nvPr>
        </p:nvSpPr>
        <p:spPr>
          <a:xfrm>
            <a:off x="3971927" y="8978452"/>
            <a:ext cx="3038475" cy="4728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B216A585-4C24-4139-9256-603CC553D64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60480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Tree>
    <p:extLst>
      <p:ext uri="{BB962C8B-B14F-4D97-AF65-F5344CB8AC3E}">
        <p14:creationId xmlns:p14="http://schemas.microsoft.com/office/powerpoint/2010/main" val="35589127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0377698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08C7F1B-50BF-4A74-B61E-0DE3C666DEF2}"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Tree>
    <p:extLst>
      <p:ext uri="{BB962C8B-B14F-4D97-AF65-F5344CB8AC3E}">
        <p14:creationId xmlns:p14="http://schemas.microsoft.com/office/powerpoint/2010/main" val="31579041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4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C6D9414-0169-4706-B055-DF654D9A0A2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2806108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4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C6D9414-0169-4706-B055-DF654D9A0A2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41353638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6E56417-9BC0-4182-9C52-6051FC6ACCA8}"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8" name="Rectangle 2"/>
          <p:cNvSpPr>
            <a:spLocks noGrp="1" noRot="1" noChangeAspect="1" noChangeArrowheads="1" noTextEdit="1"/>
          </p:cNvSpPr>
          <p:nvPr>
            <p:ph type="sldImg"/>
          </p:nvPr>
        </p:nvSpPr>
        <p:spPr>
          <a:xfrm>
            <a:off x="849313" y="446088"/>
            <a:ext cx="5159375" cy="3870325"/>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aseline="0">
              <a:latin typeface="Arial" panose="020B0604020202020204" pitchFamily="34" charset="0"/>
            </a:endParaRPr>
          </a:p>
        </p:txBody>
      </p:sp>
      <p:sp>
        <p:nvSpPr>
          <p:cNvPr id="6" name="Rectangle 6"/>
          <p:cNvSpPr>
            <a:spLocks noGrp="1" noChangeArrowheads="1"/>
          </p:cNvSpPr>
          <p:nvPr>
            <p:ph type="ftr" sz="quarter" idx="4"/>
          </p:nvPr>
        </p:nvSpPr>
        <p:spPr>
          <a:xfrm>
            <a:off x="0" y="8829967"/>
            <a:ext cx="2971800" cy="466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Tree>
    <p:extLst>
      <p:ext uri="{BB962C8B-B14F-4D97-AF65-F5344CB8AC3E}">
        <p14:creationId xmlns:p14="http://schemas.microsoft.com/office/powerpoint/2010/main" val="30077499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9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1852D03F-1255-4A77-A758-DD6960272FB5}"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xfrm>
            <a:off x="1306514" y="4880610"/>
            <a:ext cx="5311775" cy="3950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3049223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2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8084277-FB17-4BBE-889A-0D9F97F5B0EB}"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42801127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4B9BEEA-CAFE-44E2-8368-4A87D4BA8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2475888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4B9BEEA-CAFE-44E2-8368-4A87D4BA8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89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53502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218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3DF42E0E-9436-434E-B0FD-96D5B771696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41679168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1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4B9BEEA-CAFE-44E2-8368-4A87D4BA850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90</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9747455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182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68084277-FB17-4BBE-889A-0D9F97F5B0EB}"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0582424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3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23CCD69C-4AE9-4FC6-9558-7B46B599B8A6}"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92</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780" name="Rectangle 2"/>
          <p:cNvSpPr>
            <a:spLocks noGrp="1" noRot="1" noChangeAspect="1" noChangeArrowheads="1" noTextEdit="1"/>
          </p:cNvSpPr>
          <p:nvPr>
            <p:ph type="sldImg"/>
          </p:nvPr>
        </p:nvSpPr>
        <p:spPr>
          <a:ln/>
        </p:spPr>
      </p:sp>
      <p:sp>
        <p:nvSpPr>
          <p:cNvPr id="203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65116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05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11146E4-1951-442E-8C41-EA206FA280FA}"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828" name="Rectangle 2"/>
          <p:cNvSpPr>
            <a:spLocks noGrp="1" noRot="1" noChangeAspect="1" noChangeArrowheads="1" noTextEdit="1"/>
          </p:cNvSpPr>
          <p:nvPr>
            <p:ph type="sldImg"/>
          </p:nvPr>
        </p:nvSpPr>
        <p:spPr>
          <a:ln/>
        </p:spPr>
      </p:sp>
      <p:sp>
        <p:nvSpPr>
          <p:cNvPr id="205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aseline="0" dirty="0">
              <a:latin typeface="Arial" panose="020B0604020202020204" pitchFamily="34" charset="0"/>
            </a:endParaRPr>
          </a:p>
        </p:txBody>
      </p:sp>
    </p:spTree>
    <p:extLst>
      <p:ext uri="{BB962C8B-B14F-4D97-AF65-F5344CB8AC3E}">
        <p14:creationId xmlns:p14="http://schemas.microsoft.com/office/powerpoint/2010/main" val="30849617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11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DE700EE-D53E-4423-A23E-51331E01E23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972" name="Rectangle 4"/>
          <p:cNvSpPr>
            <a:spLocks noGrp="1" noRot="1" noChangeAspect="1" noChangeArrowheads="1" noTextEdit="1"/>
          </p:cNvSpPr>
          <p:nvPr>
            <p:ph type="sldImg"/>
          </p:nvPr>
        </p:nvSpPr>
        <p:spPr>
          <a:ln/>
        </p:spPr>
      </p:sp>
      <p:sp>
        <p:nvSpPr>
          <p:cNvPr id="21197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26837986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11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DE700EE-D53E-4423-A23E-51331E01E230}"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95</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972" name="Rectangle 4"/>
          <p:cNvSpPr>
            <a:spLocks noGrp="1" noRot="1" noChangeAspect="1" noChangeArrowheads="1" noTextEdit="1"/>
          </p:cNvSpPr>
          <p:nvPr>
            <p:ph type="sldImg"/>
          </p:nvPr>
        </p:nvSpPr>
        <p:spPr>
          <a:ln/>
        </p:spPr>
      </p:sp>
      <p:sp>
        <p:nvSpPr>
          <p:cNvPr id="21197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p:txBody>
      </p:sp>
    </p:spTree>
    <p:extLst>
      <p:ext uri="{BB962C8B-B14F-4D97-AF65-F5344CB8AC3E}">
        <p14:creationId xmlns:p14="http://schemas.microsoft.com/office/powerpoint/2010/main" val="36933046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7FCF86C-EA2E-4829-B0F1-6AC7B151DD7E}"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6271633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880E83-DFCF-4FBA-96B3-B6171E10F27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212" name="Rectangle 2"/>
          <p:cNvSpPr>
            <a:spLocks noGrp="1" noRot="1" noChangeAspect="1" noChangeArrowheads="1" noTextEdit="1"/>
          </p:cNvSpPr>
          <p:nvPr>
            <p:ph type="sldImg"/>
          </p:nvPr>
        </p:nvSpPr>
        <p:spPr>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17633421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880E83-DFCF-4FBA-96B3-B6171E10F27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212" name="Rectangle 2"/>
          <p:cNvSpPr>
            <a:spLocks noGrp="1" noRot="1" noChangeAspect="1" noChangeArrowheads="1" noTextEdit="1"/>
          </p:cNvSpPr>
          <p:nvPr>
            <p:ph type="sldImg"/>
          </p:nvPr>
        </p:nvSpPr>
        <p:spPr>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38374688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l" defTabSz="966788"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Susan Harwood Training Grant Program (2015)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Focus Four Hazards in the Onsite Industry </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defRPr>
            </a:lvl1pPr>
            <a:lvl2pPr marL="742950" indent="-285750" defTabSz="966788">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E9880E83-DFCF-4FBA-96B3-B6171E10F27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99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2212" name="Rectangle 2"/>
          <p:cNvSpPr>
            <a:spLocks noGrp="1" noRot="1" noChangeAspect="1" noChangeArrowheads="1" noTextEdit="1"/>
          </p:cNvSpPr>
          <p:nvPr>
            <p:ph type="sldImg"/>
          </p:nvPr>
        </p:nvSpPr>
        <p:spPr>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ndParaRPr>
          </a:p>
        </p:txBody>
      </p:sp>
    </p:spTree>
    <p:extLst>
      <p:ext uri="{BB962C8B-B14F-4D97-AF65-F5344CB8AC3E}">
        <p14:creationId xmlns:p14="http://schemas.microsoft.com/office/powerpoint/2010/main" val="99225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4815059-ED1A-4327-BF99-C215F5F5C31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51475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15059-ED1A-4327-BF99-C215F5F5C31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59518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15059-ED1A-4327-BF99-C215F5F5C31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93177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15059-ED1A-4327-BF99-C215F5F5C31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420791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15059-ED1A-4327-BF99-C215F5F5C31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25023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15059-ED1A-4327-BF99-C215F5F5C310}"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294980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15059-ED1A-4327-BF99-C215F5F5C310}"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40935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15059-ED1A-4327-BF99-C215F5F5C310}"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348941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15059-ED1A-4327-BF99-C215F5F5C310}"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126741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815059-ED1A-4327-BF99-C215F5F5C310}"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59548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815059-ED1A-4327-BF99-C215F5F5C310}"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69023-A09E-4591-B502-6E1515A7B2B8}" type="slidenum">
              <a:rPr lang="en-US" smtClean="0"/>
              <a:t>‹#›</a:t>
            </a:fld>
            <a:endParaRPr lang="en-US"/>
          </a:p>
        </p:txBody>
      </p:sp>
    </p:spTree>
    <p:extLst>
      <p:ext uri="{BB962C8B-B14F-4D97-AF65-F5344CB8AC3E}">
        <p14:creationId xmlns:p14="http://schemas.microsoft.com/office/powerpoint/2010/main" val="43185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815059-ED1A-4327-BF99-C215F5F5C310}" type="datetimeFigureOut">
              <a:rPr lang="en-US" smtClean="0"/>
              <a:t>6/27/2018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D69023-A09E-4591-B502-6E1515A7B2B8}" type="slidenum">
              <a:rPr lang="en-US" smtClean="0"/>
              <a:t>‹#›</a:t>
            </a:fld>
            <a:endParaRPr lang="en-US"/>
          </a:p>
        </p:txBody>
      </p:sp>
    </p:spTree>
    <p:extLst>
      <p:ext uri="{BB962C8B-B14F-4D97-AF65-F5344CB8AC3E}">
        <p14:creationId xmlns:p14="http://schemas.microsoft.com/office/powerpoint/2010/main" val="914321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gif"/><Relationship Id="rId4" Type="http://schemas.openxmlformats.org/officeDocument/2006/relationships/image" Target="../media/image58.gif"/></Relationships>
</file>

<file path=ppt/slides/_rels/slide8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67.wmf"/></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quot;Seguridad en el trabajo&quot; foto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7851" y="4267043"/>
            <a:ext cx="2127691" cy="1576771"/>
          </a:xfrm>
          <a:prstGeom prst="rect">
            <a:avLst/>
          </a:prstGeom>
        </p:spPr>
      </p:pic>
      <p:pic>
        <p:nvPicPr>
          <p:cNvPr id="15" name="Picture 14" title="&quot;Seguridad en el trabajo&quot; foto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71722"/>
            <a:ext cx="2177143" cy="1582058"/>
          </a:xfrm>
          <a:prstGeom prst="rect">
            <a:avLst/>
          </a:prstGeom>
        </p:spPr>
      </p:pic>
      <p:sp>
        <p:nvSpPr>
          <p:cNvPr id="2" name="Rectangle 1" title="Titulo de la presentacion: &quot;Seguridad en el trabajo&quot; entrenamiento de seguridad de los cuatro riesgos de enfoque"/>
          <p:cNvSpPr/>
          <p:nvPr/>
        </p:nvSpPr>
        <p:spPr>
          <a:xfrm>
            <a:off x="1905000" y="2286000"/>
            <a:ext cx="7239000" cy="1981200"/>
          </a:xfrm>
          <a:prstGeom prst="rect">
            <a:avLst/>
          </a:prstGeom>
          <a:gradFill>
            <a:gsLst>
              <a:gs pos="0">
                <a:schemeClr val="bg1"/>
              </a:gs>
              <a:gs pos="50000">
                <a:srgbClr val="92D050"/>
              </a:gs>
              <a:gs pos="100000">
                <a:srgbClr val="92D050"/>
              </a:gs>
            </a:gsLst>
            <a:lin ang="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Rectangle 2"/>
          <p:cNvSpPr>
            <a:spLocks noGrp="1" noChangeArrowheads="1"/>
          </p:cNvSpPr>
          <p:nvPr>
            <p:ph type="ctrTitle"/>
          </p:nvPr>
        </p:nvSpPr>
        <p:spPr>
          <a:xfrm>
            <a:off x="2286000" y="2286000"/>
            <a:ext cx="7772400" cy="897306"/>
          </a:xfrm>
          <a:effectLst>
            <a:outerShdw blurRad="50800" dist="38100" dir="2700000" algn="tl" rotWithShape="0">
              <a:schemeClr val="bg1">
                <a:alpha val="40000"/>
              </a:schemeClr>
            </a:outerShdw>
          </a:effectLst>
        </p:spPr>
        <p:txBody>
          <a:bodyPr/>
          <a:lstStyle/>
          <a:p>
            <a:pPr fontAlgn="auto">
              <a:spcAft>
                <a:spcPts val="0"/>
              </a:spcAft>
              <a:defRPr/>
            </a:pPr>
            <a:r>
              <a:rPr lang="en-US" sz="4000" dirty="0"/>
              <a:t>“</a:t>
            </a:r>
            <a:r>
              <a:rPr lang="en-US" sz="4000" dirty="0" err="1"/>
              <a:t>Seguridad</a:t>
            </a:r>
            <a:r>
              <a:rPr lang="en-US" sz="4000" dirty="0"/>
              <a:t> </a:t>
            </a:r>
            <a:r>
              <a:rPr lang="en-US" sz="4000" dirty="0" err="1"/>
              <a:t>en</a:t>
            </a:r>
            <a:r>
              <a:rPr lang="en-US" sz="4000" dirty="0"/>
              <a:t> el </a:t>
            </a:r>
            <a:r>
              <a:rPr lang="en-US" sz="4000" dirty="0" err="1"/>
              <a:t>trabajo</a:t>
            </a:r>
            <a:r>
              <a:rPr lang="en-US" sz="4000" dirty="0"/>
              <a:t>” </a:t>
            </a:r>
          </a:p>
        </p:txBody>
      </p:sp>
      <p:sp>
        <p:nvSpPr>
          <p:cNvPr id="5123" name="Rectangle 3"/>
          <p:cNvSpPr>
            <a:spLocks noGrp="1" noChangeArrowheads="1"/>
          </p:cNvSpPr>
          <p:nvPr>
            <p:ph type="subTitle" idx="1"/>
          </p:nvPr>
        </p:nvSpPr>
        <p:spPr>
          <a:xfrm>
            <a:off x="2624070" y="3211765"/>
            <a:ext cx="6400800" cy="1078164"/>
          </a:xfrm>
          <a:effectLst>
            <a:outerShdw blurRad="50800" dist="38100" dir="2700000" algn="tl" rotWithShape="0">
              <a:schemeClr val="bg1">
                <a:lumMod val="50000"/>
                <a:alpha val="40000"/>
              </a:schemeClr>
            </a:outerShdw>
          </a:effectLst>
        </p:spPr>
        <p:txBody>
          <a:bodyPr>
            <a:normAutofit fontScale="85000" lnSpcReduction="20000"/>
          </a:bodyPr>
          <a:lstStyle/>
          <a:p>
            <a:pPr marR="0" algn="r"/>
            <a:r>
              <a:rPr lang="es-ES" sz="3500" dirty="0">
                <a:solidFill>
                  <a:schemeClr val="bg1"/>
                </a:solidFill>
              </a:rPr>
              <a:t>ENTRENAMIENTO DE SEGURIDAD DE LOS CUATRO RIESGOS DE </a:t>
            </a:r>
            <a:r>
              <a:rPr lang="es-ES" sz="3500" dirty="0" smtClean="0">
                <a:solidFill>
                  <a:schemeClr val="bg1"/>
                </a:solidFill>
              </a:rPr>
              <a:t>ENFOQUE – Parte 2</a:t>
            </a:r>
            <a:r>
              <a:rPr lang="en-US" sz="2800" dirty="0" smtClean="0">
                <a:solidFill>
                  <a:srgbClr val="660066"/>
                </a:solidFill>
              </a:rPr>
              <a:t> </a:t>
            </a:r>
            <a:endParaRPr lang="en-US" sz="2800" dirty="0">
              <a:solidFill>
                <a:srgbClr val="660066"/>
              </a:solidFill>
            </a:endParaRPr>
          </a:p>
        </p:txBody>
      </p:sp>
      <p:sp>
        <p:nvSpPr>
          <p:cNvPr id="6" name="Rectangle 2"/>
          <p:cNvSpPr txBox="1">
            <a:spLocks noChangeArrowheads="1"/>
          </p:cNvSpPr>
          <p:nvPr/>
        </p:nvSpPr>
        <p:spPr>
          <a:xfrm>
            <a:off x="1676400" y="-76200"/>
            <a:ext cx="7391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Washington On-Site Sewage Association</a:t>
            </a:r>
          </a:p>
        </p:txBody>
      </p:sp>
      <p:pic>
        <p:nvPicPr>
          <p:cNvPr id="9" name="Picture 8" title="&quot;Seguridad en el trabajo&quot; foto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3411" y="4266319"/>
            <a:ext cx="2314439" cy="1629541"/>
          </a:xfrm>
          <a:prstGeom prst="rect">
            <a:avLst/>
          </a:prstGeom>
        </p:spPr>
      </p:pic>
      <p:pic>
        <p:nvPicPr>
          <p:cNvPr id="13" name="Picture 12" title="&quot;Seguridad en el trabajo&quot; foto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0400" y="4289930"/>
            <a:ext cx="2133600" cy="1600200"/>
          </a:xfrm>
          <a:prstGeom prst="rect">
            <a:avLst/>
          </a:prstGeom>
        </p:spPr>
      </p:pic>
      <p:pic>
        <p:nvPicPr>
          <p:cNvPr id="14" name="Picture 13" title="&quot;Seguridad en el trabajo&quot; foto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2031" y="4267200"/>
            <a:ext cx="1200150" cy="1600200"/>
          </a:xfrm>
          <a:prstGeom prst="rect">
            <a:avLst/>
          </a:prstGeom>
        </p:spPr>
      </p:pic>
      <p:cxnSp>
        <p:nvCxnSpPr>
          <p:cNvPr id="4" name="Straight Connector 3" title="Black horizontal decorative line"/>
          <p:cNvCxnSpPr/>
          <p:nvPr/>
        </p:nvCxnSpPr>
        <p:spPr>
          <a:xfrm>
            <a:off x="0" y="4267200"/>
            <a:ext cx="914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Black horizontal decorative line"/>
          <p:cNvCxnSpPr/>
          <p:nvPr/>
        </p:nvCxnSpPr>
        <p:spPr>
          <a:xfrm>
            <a:off x="0" y="5867400"/>
            <a:ext cx="9144000" cy="0"/>
          </a:xfrm>
          <a:prstGeom prst="line">
            <a:avLst/>
          </a:prstGeom>
          <a:ln w="63500">
            <a:solidFill>
              <a:schemeClr val="tx1"/>
            </a:solidFill>
          </a:ln>
          <a:effectLst>
            <a:outerShdw blurRad="50800" dist="50800" dir="5400000" algn="ctr" rotWithShape="0">
              <a:schemeClr val="bg1">
                <a:lumMod val="65000"/>
              </a:schemeClr>
            </a:outerShdw>
          </a:effectLst>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5638800" y="228600"/>
            <a:ext cx="338607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“Voice of the Industry”</a:t>
            </a:r>
          </a:p>
        </p:txBody>
      </p:sp>
    </p:spTree>
    <p:extLst>
      <p:ext uri="{BB962C8B-B14F-4D97-AF65-F5344CB8AC3E}">
        <p14:creationId xmlns:p14="http://schemas.microsoft.com/office/powerpoint/2010/main" val="384581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title="Photo - Hazard - Delivery truck very close to excavation – what is done different under different soils conditions, saturating rain, etc."/>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04698" y="2194560"/>
            <a:ext cx="6239302"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title"/>
          </p:nvPr>
        </p:nvSpPr>
        <p:spPr>
          <a:xfrm>
            <a:off x="-1" y="0"/>
            <a:ext cx="5446207" cy="650730"/>
          </a:xfrm>
        </p:spPr>
        <p:txBody>
          <a:bodyPr rtlCol="0">
            <a:normAutofit/>
          </a:bodyPr>
          <a:lstStyle/>
          <a:p>
            <a:pPr eaLnBrk="1" fontAlgn="auto" hangingPunct="1">
              <a:spcAft>
                <a:spcPts val="0"/>
              </a:spcAft>
              <a:defRPr/>
            </a:pPr>
            <a:r>
              <a:rPr lang="en-US" sz="3600" dirty="0" smtClean="0">
                <a:solidFill>
                  <a:schemeClr val="bg1"/>
                </a:solidFill>
                <a:latin typeface="+mn-lt"/>
              </a:rPr>
              <a:t> </a:t>
            </a:r>
            <a:r>
              <a:rPr lang="en-US" sz="3600" dirty="0" err="1" smtClean="0">
                <a:solidFill>
                  <a:schemeClr val="bg1"/>
                </a:solidFill>
                <a:latin typeface="+mn-lt"/>
              </a:rPr>
              <a:t>Riesgos</a:t>
            </a:r>
            <a:r>
              <a:rPr lang="en-US" sz="3600" dirty="0" smtClean="0">
                <a:solidFill>
                  <a:schemeClr val="bg1"/>
                </a:solidFill>
                <a:latin typeface="+mn-lt"/>
              </a:rPr>
              <a:t> </a:t>
            </a:r>
            <a:r>
              <a:rPr lang="en-US" sz="3600" dirty="0">
                <a:solidFill>
                  <a:schemeClr val="bg1"/>
                </a:solidFill>
                <a:latin typeface="+mn-lt"/>
              </a:rPr>
              <a:t>de </a:t>
            </a:r>
            <a:r>
              <a:rPr lang="en-US" sz="3600" dirty="0" err="1">
                <a:solidFill>
                  <a:schemeClr val="bg1"/>
                </a:solidFill>
                <a:latin typeface="+mn-lt"/>
              </a:rPr>
              <a:t>Golpeado</a:t>
            </a:r>
            <a:r>
              <a:rPr lang="en-US" sz="3600" dirty="0">
                <a:solidFill>
                  <a:schemeClr val="bg1"/>
                </a:solidFill>
                <a:latin typeface="+mn-lt"/>
              </a:rPr>
              <a:t> </a:t>
            </a:r>
            <a:r>
              <a:rPr lang="en-US" sz="3600" dirty="0" err="1" smtClean="0">
                <a:solidFill>
                  <a:schemeClr val="bg1"/>
                </a:solidFill>
                <a:latin typeface="+mn-lt"/>
              </a:rPr>
              <a:t>Por</a:t>
            </a:r>
            <a:r>
              <a:rPr lang="en-US" sz="3600" dirty="0" smtClean="0">
                <a:solidFill>
                  <a:schemeClr val="bg1"/>
                </a:solidFill>
                <a:latin typeface="+mn-lt"/>
              </a:rPr>
              <a:t> </a:t>
            </a:r>
            <a:endParaRPr lang="en-US" sz="3600" dirty="0">
              <a:solidFill>
                <a:schemeClr val="bg1"/>
              </a:solidFill>
              <a:latin typeface="+mn-lt"/>
            </a:endParaRPr>
          </a:p>
        </p:txBody>
      </p:sp>
      <p:sp>
        <p:nvSpPr>
          <p:cNvPr id="4" name="TextBox 3"/>
          <p:cNvSpPr txBox="1"/>
          <p:nvPr/>
        </p:nvSpPr>
        <p:spPr>
          <a:xfrm>
            <a:off x="209550" y="2152650"/>
            <a:ext cx="2724150"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Que el lo que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correcto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acerca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esta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caída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tanque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Nadie está en la línea de fuego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Nadie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esta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agujero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385489"/>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4"/>
          <p:cNvSpPr>
            <a:spLocks noGrp="1" noChangeArrowheads="1"/>
          </p:cNvSpPr>
          <p:nvPr>
            <p:ph type="title"/>
          </p:nvPr>
        </p:nvSpPr>
        <p:spPr>
          <a:xfrm>
            <a:off x="0" y="0"/>
            <a:ext cx="3788367" cy="688759"/>
          </a:xfrm>
        </p:spPr>
        <p:txBody>
          <a:bodyPr>
            <a:normAutofit fontScale="90000"/>
          </a:bodyPr>
          <a:lstStyle/>
          <a:p>
            <a:pPr eaLnBrk="1" hangingPunct="1"/>
            <a:r>
              <a:rPr lang="en-US" altLang="en-US" sz="3600">
                <a:solidFill>
                  <a:schemeClr val="bg1"/>
                </a:solidFill>
              </a:rPr>
              <a:t>Si </a:t>
            </a:r>
            <a:r>
              <a:rPr lang="en-US" altLang="en-US" sz="3600" err="1">
                <a:solidFill>
                  <a:schemeClr val="bg1"/>
                </a:solidFill>
              </a:rPr>
              <a:t>Occurre</a:t>
            </a:r>
            <a:r>
              <a:rPr lang="en-US" altLang="en-US" sz="3600">
                <a:solidFill>
                  <a:schemeClr val="bg1"/>
                </a:solidFill>
              </a:rPr>
              <a:t> </a:t>
            </a:r>
            <a:r>
              <a:rPr lang="en-US" altLang="en-US" sz="3600" err="1">
                <a:solidFill>
                  <a:schemeClr val="bg1"/>
                </a:solidFill>
              </a:rPr>
              <a:t>Contacto</a:t>
            </a:r>
            <a:endParaRPr lang="en-US" altLang="en-US" sz="3600">
              <a:solidFill>
                <a:schemeClr val="bg1"/>
              </a:solidFill>
            </a:endParaRPr>
          </a:p>
        </p:txBody>
      </p:sp>
      <p:sp>
        <p:nvSpPr>
          <p:cNvPr id="229379" name="Rectangle 5"/>
          <p:cNvSpPr>
            <a:spLocks noGrp="1" noChangeArrowheads="1"/>
          </p:cNvSpPr>
          <p:nvPr>
            <p:ph idx="1"/>
          </p:nvPr>
        </p:nvSpPr>
        <p:spPr>
          <a:xfrm>
            <a:off x="702267" y="2320075"/>
            <a:ext cx="6172200" cy="3646971"/>
          </a:xfrm>
        </p:spPr>
        <p:txBody>
          <a:bodyPr>
            <a:normAutofit/>
          </a:bodyPr>
          <a:lstStyle/>
          <a:p>
            <a:pPr eaLnBrk="1" hangingPunct="1"/>
            <a:r>
              <a:rPr lang="es-ES" altLang="en-US" sz="2800"/>
              <a:t>Permanecer en la máquina si es posible</a:t>
            </a:r>
          </a:p>
          <a:p>
            <a:pPr eaLnBrk="1" hangingPunct="1"/>
            <a:r>
              <a:rPr lang="es-ES" altLang="en-US" sz="2800"/>
              <a:t>Advertir a todos los demás que se mantenga alejado</a:t>
            </a:r>
          </a:p>
          <a:p>
            <a:pPr eaLnBrk="1" hangingPunct="1"/>
            <a:r>
              <a:rPr lang="es-ES" altLang="en-US" sz="2800"/>
              <a:t>Notifíquelo inmediatamente a la empresa de energía</a:t>
            </a:r>
          </a:p>
          <a:p>
            <a:pPr eaLnBrk="1" hangingPunct="1"/>
            <a:r>
              <a:rPr lang="es-ES" altLang="en-US" sz="2800"/>
              <a:t>Trate de alejar pero asegurar línea no está "conectada</a:t>
            </a:r>
            <a:r>
              <a:rPr lang="en-US" altLang="en-US" sz="2800"/>
              <a:t>”</a:t>
            </a:r>
          </a:p>
        </p:txBody>
      </p:sp>
    </p:spTree>
    <p:extLst>
      <p:ext uri="{BB962C8B-B14F-4D97-AF65-F5344CB8AC3E}">
        <p14:creationId xmlns:p14="http://schemas.microsoft.com/office/powerpoint/2010/main" val="31494328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a:spLocks noGrp="1" noChangeArrowheads="1"/>
          </p:cNvSpPr>
          <p:nvPr>
            <p:ph type="title"/>
          </p:nvPr>
        </p:nvSpPr>
        <p:spPr>
          <a:xfrm>
            <a:off x="0" y="0"/>
            <a:ext cx="7886700" cy="688759"/>
          </a:xfrm>
        </p:spPr>
        <p:txBody>
          <a:bodyPr>
            <a:normAutofit/>
          </a:bodyPr>
          <a:lstStyle/>
          <a:p>
            <a:pPr eaLnBrk="1" hangingPunct="1"/>
            <a:r>
              <a:rPr lang="es-ES" altLang="en-US" sz="3600">
                <a:solidFill>
                  <a:schemeClr val="bg1"/>
                </a:solidFill>
              </a:rPr>
              <a:t>Daños eléctricos a el cuerpo</a:t>
            </a:r>
            <a:endParaRPr lang="en-US" altLang="en-US" sz="3600">
              <a:solidFill>
                <a:schemeClr val="bg1"/>
              </a:solidFill>
            </a:endParaRPr>
          </a:p>
        </p:txBody>
      </p:sp>
      <p:sp>
        <p:nvSpPr>
          <p:cNvPr id="225283" name="Rectangle 6"/>
          <p:cNvSpPr>
            <a:spLocks noGrp="1" noChangeArrowheads="1"/>
          </p:cNvSpPr>
          <p:nvPr>
            <p:ph idx="1"/>
          </p:nvPr>
        </p:nvSpPr>
        <p:spPr>
          <a:xfrm>
            <a:off x="152400" y="2157046"/>
            <a:ext cx="4343400" cy="4491727"/>
          </a:xfrm>
        </p:spPr>
        <p:txBody>
          <a:bodyPr>
            <a:normAutofit fontScale="92500" lnSpcReduction="20000"/>
          </a:bodyPr>
          <a:lstStyle/>
          <a:p>
            <a:pPr eaLnBrk="1" hangingPunct="1"/>
            <a:r>
              <a:rPr lang="es-ES" altLang="en-US" sz="2800" dirty="0"/>
              <a:t>Si toca una línea de energía, electricidad intentará recorrer tu cuerpo. Si toca una línea de energía, electricidad intentará recorrer tu cuerpo</a:t>
            </a:r>
          </a:p>
          <a:p>
            <a:pPr eaLnBrk="1" hangingPunct="1"/>
            <a:r>
              <a:rPr lang="es-ES" altLang="en-US" sz="2800" dirty="0"/>
              <a:t>Cuando la electricidad viaja a través del cuerpo, se calienta y quema los tejidos del cuerpo internamente</a:t>
            </a:r>
          </a:p>
          <a:p>
            <a:pPr eaLnBrk="1" hangingPunct="1"/>
            <a:r>
              <a:rPr lang="es-ES" altLang="en-US" sz="2800" dirty="0"/>
              <a:t>Electricidad deja el cuerpo violentamente, causando quemaduras o incluso soplando un orificio de salida de el cuerpo</a:t>
            </a:r>
            <a:endParaRPr lang="en-US" altLang="en-US" sz="2800" dirty="0"/>
          </a:p>
        </p:txBody>
      </p:sp>
      <p:pic>
        <p:nvPicPr>
          <p:cNvPr id="2" name="Picture 1" title="Photo - a devastating hand 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5800" y="3267398"/>
            <a:ext cx="4972050" cy="3381375"/>
          </a:xfrm>
          <a:prstGeom prst="rect">
            <a:avLst/>
          </a:prstGeom>
        </p:spPr>
      </p:pic>
    </p:spTree>
    <p:extLst>
      <p:ext uri="{BB962C8B-B14F-4D97-AF65-F5344CB8AC3E}">
        <p14:creationId xmlns:p14="http://schemas.microsoft.com/office/powerpoint/2010/main" val="1486101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title"/>
          </p:nvPr>
        </p:nvSpPr>
        <p:spPr>
          <a:xfrm>
            <a:off x="0" y="0"/>
            <a:ext cx="6844553" cy="750752"/>
          </a:xfrm>
        </p:spPr>
        <p:txBody>
          <a:bodyPr>
            <a:normAutofit/>
          </a:bodyPr>
          <a:lstStyle/>
          <a:p>
            <a:pPr eaLnBrk="1" hangingPunct="1"/>
            <a:r>
              <a:rPr lang="en-US" altLang="en-US" sz="3600" err="1">
                <a:solidFill>
                  <a:schemeClr val="bg1"/>
                </a:solidFill>
              </a:rPr>
              <a:t>Procedimientos</a:t>
            </a:r>
            <a:r>
              <a:rPr lang="en-US" altLang="en-US" sz="3600">
                <a:solidFill>
                  <a:schemeClr val="bg1"/>
                </a:solidFill>
              </a:rPr>
              <a:t> de </a:t>
            </a:r>
            <a:r>
              <a:rPr lang="en-US" altLang="en-US" sz="3600" err="1">
                <a:solidFill>
                  <a:schemeClr val="bg1"/>
                </a:solidFill>
              </a:rPr>
              <a:t>Salida</a:t>
            </a:r>
            <a:endParaRPr lang="en-US" altLang="en-US" sz="3600">
              <a:solidFill>
                <a:schemeClr val="bg1"/>
              </a:solidFill>
            </a:endParaRPr>
          </a:p>
        </p:txBody>
      </p:sp>
      <p:sp>
        <p:nvSpPr>
          <p:cNvPr id="231427" name="Rectangle 8"/>
          <p:cNvSpPr>
            <a:spLocks noGrp="1" noChangeArrowheads="1"/>
          </p:cNvSpPr>
          <p:nvPr>
            <p:ph idx="1"/>
          </p:nvPr>
        </p:nvSpPr>
        <p:spPr>
          <a:xfrm>
            <a:off x="628650" y="2506662"/>
            <a:ext cx="7886700" cy="4351338"/>
          </a:xfrm>
        </p:spPr>
        <p:txBody>
          <a:bodyPr>
            <a:normAutofit/>
          </a:bodyPr>
          <a:lstStyle/>
          <a:p>
            <a:pPr eaLnBrk="1" hangingPunct="1"/>
            <a:r>
              <a:rPr lang="es-ES" altLang="en-US" sz="2800"/>
              <a:t>Si debe salir, saltar con los pies juntos</a:t>
            </a:r>
          </a:p>
          <a:p>
            <a:pPr eaLnBrk="1" hangingPunct="1"/>
            <a:r>
              <a:rPr lang="en-US" altLang="en-US" sz="2800"/>
              <a:t>No toque la </a:t>
            </a:r>
            <a:r>
              <a:rPr lang="en-US" altLang="en-US" sz="2800" err="1"/>
              <a:t>máquina</a:t>
            </a:r>
            <a:endParaRPr lang="en-US" altLang="en-US" sz="2800"/>
          </a:p>
          <a:p>
            <a:pPr eaLnBrk="1" hangingPunct="1"/>
            <a:r>
              <a:rPr lang="es-ES" altLang="en-US" sz="2800"/>
              <a:t>Brinque o salte fuera del área</a:t>
            </a:r>
            <a:endParaRPr lang="en-US" altLang="en-US" sz="2800"/>
          </a:p>
        </p:txBody>
      </p:sp>
      <p:pic>
        <p:nvPicPr>
          <p:cNvPr id="231428" name="Picture 4" descr="ELECJUMP"/>
          <p:cNvPicPr>
            <a:picLocks noGrp="1" noChangeArrowheads="1"/>
          </p:cNvPicPr>
          <p:nvPr>
            <p:ph type="clipArt" sz="half" idx="4294967295"/>
          </p:nvPr>
        </p:nvPicPr>
        <p:blipFill>
          <a:blip r:embed="rId3" cstate="email">
            <a:extLst>
              <a:ext uri="{28A0092B-C50C-407E-A947-70E740481C1C}">
                <a14:useLocalDpi xmlns:a14="http://schemas.microsoft.com/office/drawing/2010/main"/>
              </a:ext>
            </a:extLst>
          </a:blip>
          <a:srcRect/>
          <a:stretch>
            <a:fillRect/>
          </a:stretch>
        </p:blipFill>
        <p:spPr>
          <a:xfrm>
            <a:off x="5328138" y="3692769"/>
            <a:ext cx="3815862" cy="3165231"/>
          </a:xfrm>
          <a:noFill/>
        </p:spPr>
      </p:pic>
    </p:spTree>
    <p:extLst>
      <p:ext uri="{BB962C8B-B14F-4D97-AF65-F5344CB8AC3E}">
        <p14:creationId xmlns:p14="http://schemas.microsoft.com/office/powerpoint/2010/main" val="9106728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0" y="0"/>
            <a:ext cx="7886700" cy="719755"/>
          </a:xfrm>
        </p:spPr>
        <p:txBody>
          <a:bodyPr rtlCol="0">
            <a:normAutofit/>
          </a:bodyPr>
          <a:lstStyle/>
          <a:p>
            <a:pPr eaLnBrk="1" fontAlgn="auto" hangingPunct="1">
              <a:spcAft>
                <a:spcPts val="0"/>
              </a:spcAft>
              <a:defRPr/>
            </a:pPr>
            <a:r>
              <a:rPr lang="en-US" sz="3600" err="1">
                <a:solidFill>
                  <a:schemeClr val="bg1"/>
                </a:solidFill>
                <a:effectLst>
                  <a:outerShdw blurRad="38100" dist="38100" dir="2700000" algn="tl">
                    <a:srgbClr val="C0C0C0"/>
                  </a:outerShdw>
                </a:effectLst>
              </a:rPr>
              <a:t>Sumario</a:t>
            </a:r>
            <a:endParaRPr lang="en-US" sz="3600">
              <a:solidFill>
                <a:schemeClr val="bg1"/>
              </a:solidFill>
              <a:effectLst>
                <a:outerShdw blurRad="38100" dist="38100" dir="2700000" algn="tl">
                  <a:srgbClr val="C0C0C0"/>
                </a:outerShdw>
              </a:effectLst>
            </a:endParaRPr>
          </a:p>
        </p:txBody>
      </p:sp>
      <p:sp>
        <p:nvSpPr>
          <p:cNvPr id="256003" name="Rectangle 3"/>
          <p:cNvSpPr>
            <a:spLocks noGrp="1" noChangeArrowheads="1"/>
          </p:cNvSpPr>
          <p:nvPr>
            <p:ph idx="1"/>
          </p:nvPr>
        </p:nvSpPr>
        <p:spPr>
          <a:xfrm>
            <a:off x="174171" y="2169762"/>
            <a:ext cx="8795658" cy="3662766"/>
          </a:xfrm>
        </p:spPr>
        <p:txBody>
          <a:bodyPr>
            <a:normAutofit fontScale="92500" lnSpcReduction="20000"/>
          </a:bodyPr>
          <a:lstStyle/>
          <a:p>
            <a:pPr marL="0" indent="0" eaLnBrk="1" hangingPunct="1">
              <a:buNone/>
            </a:pPr>
            <a:r>
              <a:rPr lang="en-US" altLang="en-US" sz="4000" err="1"/>
              <a:t>Desde</a:t>
            </a:r>
            <a:r>
              <a:rPr lang="en-US" altLang="en-US" sz="4000"/>
              <a:t> el </a:t>
            </a:r>
            <a:r>
              <a:rPr lang="en-US" altLang="en-US" sz="4000" err="1"/>
              <a:t>inicio</a:t>
            </a:r>
            <a:r>
              <a:rPr lang="en-US" altLang="en-US" sz="4000"/>
              <a:t> de OSHA .</a:t>
            </a:r>
          </a:p>
          <a:p>
            <a:pPr lvl="1"/>
            <a:r>
              <a:rPr lang="en-US" altLang="en-US" sz="3700"/>
              <a:t> </a:t>
            </a:r>
            <a:r>
              <a:rPr lang="es-ES" altLang="en-US" sz="3700"/>
              <a:t>Accidentes de trabajo mortales son </a:t>
            </a:r>
            <a:r>
              <a:rPr lang="es-ES" altLang="en-US" sz="3700" err="1"/>
              <a:t>abajoAccidentes</a:t>
            </a:r>
            <a:r>
              <a:rPr lang="es-ES" altLang="en-US" sz="3700"/>
              <a:t> de trabajo mortales han bajado </a:t>
            </a:r>
            <a:r>
              <a:rPr lang="en-US" altLang="en-US" sz="3700"/>
              <a:t>60% </a:t>
            </a:r>
          </a:p>
          <a:p>
            <a:pPr lvl="1"/>
            <a:r>
              <a:rPr lang="en-US" altLang="en-US" sz="3700"/>
              <a:t> </a:t>
            </a:r>
            <a:r>
              <a:rPr lang="es-ES" altLang="en-US" sz="3700"/>
              <a:t>Enfermedades y lesiones han bajado </a:t>
            </a:r>
            <a:r>
              <a:rPr lang="en-US" altLang="en-US" sz="3700"/>
              <a:t>40%</a:t>
            </a:r>
          </a:p>
          <a:p>
            <a:pPr marL="342900" lvl="1" indent="0">
              <a:buNone/>
            </a:pPr>
            <a:endParaRPr lang="en-US" altLang="en-US" sz="3700"/>
          </a:p>
          <a:p>
            <a:pPr marL="342900" lvl="1" indent="0">
              <a:buNone/>
            </a:pPr>
            <a:r>
              <a:rPr lang="es-ES" altLang="en-US" sz="3700"/>
              <a:t>Esto también es tomando en cuenta que la fuerza de trabajo en los Estados Unidos ha más que duplicado en tamaño</a:t>
            </a:r>
            <a:r>
              <a:rPr lang="en-US" altLang="en-US" sz="3700"/>
              <a:t>!</a:t>
            </a:r>
          </a:p>
        </p:txBody>
      </p:sp>
    </p:spTree>
    <p:extLst>
      <p:ext uri="{BB962C8B-B14F-4D97-AF65-F5344CB8AC3E}">
        <p14:creationId xmlns:p14="http://schemas.microsoft.com/office/powerpoint/2010/main" val="14326206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0" y="0"/>
            <a:ext cx="7886700" cy="719755"/>
          </a:xfrm>
        </p:spPr>
        <p:txBody>
          <a:bodyPr rtlCol="0">
            <a:normAutofit/>
          </a:bodyPr>
          <a:lstStyle/>
          <a:p>
            <a:pPr>
              <a:defRPr/>
            </a:pPr>
            <a:r>
              <a:rPr lang="en-US" sz="3600" dirty="0" smtClean="0">
                <a:solidFill>
                  <a:schemeClr val="bg1"/>
                </a:solidFill>
                <a:effectLst>
                  <a:outerShdw blurRad="38100" dist="38100" dir="2700000" algn="tl">
                    <a:srgbClr val="C0C0C0"/>
                  </a:outerShdw>
                </a:effectLst>
              </a:rPr>
              <a:t> </a:t>
            </a:r>
            <a:r>
              <a:rPr lang="en-US" sz="3600" dirty="0" err="1" smtClean="0">
                <a:solidFill>
                  <a:schemeClr val="bg1"/>
                </a:solidFill>
                <a:effectLst>
                  <a:outerShdw blurRad="38100" dist="38100" dir="2700000" algn="tl">
                    <a:srgbClr val="C0C0C0"/>
                  </a:outerShdw>
                </a:effectLst>
              </a:rPr>
              <a:t>Sumario</a:t>
            </a:r>
            <a:endParaRPr lang="en-US" sz="3600" dirty="0">
              <a:solidFill>
                <a:schemeClr val="bg1"/>
              </a:solidFill>
              <a:effectLst>
                <a:outerShdw blurRad="38100" dist="38100" dir="2700000" algn="tl">
                  <a:srgbClr val="C0C0C0"/>
                </a:outerShdw>
              </a:effectLst>
            </a:endParaRPr>
          </a:p>
        </p:txBody>
      </p:sp>
      <p:sp>
        <p:nvSpPr>
          <p:cNvPr id="256003" name="Rectangle 3"/>
          <p:cNvSpPr>
            <a:spLocks noGrp="1" noChangeArrowheads="1"/>
          </p:cNvSpPr>
          <p:nvPr>
            <p:ph idx="1"/>
          </p:nvPr>
        </p:nvSpPr>
        <p:spPr>
          <a:xfrm>
            <a:off x="174171" y="2169762"/>
            <a:ext cx="8795658" cy="3662766"/>
          </a:xfrm>
        </p:spPr>
        <p:txBody>
          <a:bodyPr>
            <a:normAutofit/>
          </a:bodyPr>
          <a:lstStyle/>
          <a:p>
            <a:pPr marL="0" indent="0">
              <a:buNone/>
            </a:pPr>
            <a:r>
              <a:rPr lang="en-US" altLang="en-US" sz="4000"/>
              <a:t>Fuente : CDC (NIOSH)</a:t>
            </a:r>
          </a:p>
          <a:p>
            <a:pPr lvl="1"/>
            <a:r>
              <a:rPr lang="en-US" altLang="en-US" sz="3700"/>
              <a:t> </a:t>
            </a:r>
            <a:r>
              <a:rPr lang="es-ES" altLang="en-US" sz="3700"/>
              <a:t>Construcción representa aproximadamente el 8% de la fuerza laboral, pero </a:t>
            </a:r>
            <a:r>
              <a:rPr lang="en-US" altLang="en-US" sz="3700"/>
              <a:t>….</a:t>
            </a:r>
          </a:p>
          <a:p>
            <a:pPr lvl="1"/>
            <a:r>
              <a:rPr lang="en-US" altLang="en-US" sz="3700"/>
              <a:t> </a:t>
            </a:r>
            <a:r>
              <a:rPr lang="es-ES" altLang="en-US" sz="3700"/>
              <a:t>Construcción representa el 44% de las muertes ocupacionales</a:t>
            </a:r>
            <a:endParaRPr lang="en-US" altLang="en-US" sz="3700"/>
          </a:p>
        </p:txBody>
      </p:sp>
    </p:spTree>
    <p:extLst>
      <p:ext uri="{BB962C8B-B14F-4D97-AF65-F5344CB8AC3E}">
        <p14:creationId xmlns:p14="http://schemas.microsoft.com/office/powerpoint/2010/main" val="16043691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0" y="0"/>
            <a:ext cx="7886700" cy="719755"/>
          </a:xfrm>
        </p:spPr>
        <p:txBody>
          <a:bodyPr rtlCol="0">
            <a:normAutofit/>
          </a:bodyPr>
          <a:lstStyle/>
          <a:p>
            <a:pPr eaLnBrk="1" fontAlgn="auto" hangingPunct="1">
              <a:spcAft>
                <a:spcPts val="0"/>
              </a:spcAft>
              <a:defRPr/>
            </a:pPr>
            <a:r>
              <a:rPr lang="en-US" sz="3600" err="1">
                <a:solidFill>
                  <a:schemeClr val="bg1"/>
                </a:solidFill>
                <a:effectLst>
                  <a:outerShdw blurRad="38100" dist="38100" dir="2700000" algn="tl">
                    <a:srgbClr val="C0C0C0"/>
                  </a:outerShdw>
                </a:effectLst>
              </a:rPr>
              <a:t>Estar</a:t>
            </a:r>
            <a:r>
              <a:rPr lang="en-US" sz="3600">
                <a:solidFill>
                  <a:schemeClr val="bg1"/>
                </a:solidFill>
                <a:effectLst>
                  <a:outerShdw blurRad="38100" dist="38100" dir="2700000" algn="tl">
                    <a:srgbClr val="C0C0C0"/>
                  </a:outerShdw>
                </a:effectLst>
              </a:rPr>
              <a:t> </a:t>
            </a:r>
            <a:r>
              <a:rPr lang="en-US" sz="3600" err="1">
                <a:solidFill>
                  <a:schemeClr val="bg1"/>
                </a:solidFill>
                <a:effectLst>
                  <a:outerShdw blurRad="38100" dist="38100" dir="2700000" algn="tl">
                    <a:srgbClr val="C0C0C0"/>
                  </a:outerShdw>
                </a:effectLst>
              </a:rPr>
              <a:t>Libre</a:t>
            </a:r>
            <a:r>
              <a:rPr lang="en-US" sz="3600">
                <a:solidFill>
                  <a:schemeClr val="bg1"/>
                </a:solidFill>
                <a:effectLst>
                  <a:outerShdw blurRad="38100" dist="38100" dir="2700000" algn="tl">
                    <a:srgbClr val="C0C0C0"/>
                  </a:outerShdw>
                </a:effectLst>
              </a:rPr>
              <a:t> de </a:t>
            </a:r>
            <a:r>
              <a:rPr lang="en-US" sz="3600" err="1">
                <a:solidFill>
                  <a:schemeClr val="bg1"/>
                </a:solidFill>
                <a:effectLst>
                  <a:outerShdw blurRad="38100" dist="38100" dir="2700000" algn="tl">
                    <a:srgbClr val="C0C0C0"/>
                  </a:outerShdw>
                </a:effectLst>
              </a:rPr>
              <a:t>Accidentes</a:t>
            </a:r>
            <a:endParaRPr lang="en-US" sz="3600">
              <a:solidFill>
                <a:schemeClr val="bg1"/>
              </a:solidFill>
              <a:effectLst>
                <a:outerShdw blurRad="38100" dist="38100" dir="2700000" algn="tl">
                  <a:srgbClr val="C0C0C0"/>
                </a:outerShdw>
              </a:effectLst>
            </a:endParaRPr>
          </a:p>
        </p:txBody>
      </p:sp>
      <p:sp>
        <p:nvSpPr>
          <p:cNvPr id="256003" name="Rectangle 3"/>
          <p:cNvSpPr>
            <a:spLocks noGrp="1" noChangeArrowheads="1"/>
          </p:cNvSpPr>
          <p:nvPr>
            <p:ph idx="1"/>
          </p:nvPr>
        </p:nvSpPr>
        <p:spPr>
          <a:xfrm>
            <a:off x="1270861" y="2169762"/>
            <a:ext cx="6172200" cy="3662766"/>
          </a:xfrm>
        </p:spPr>
        <p:txBody>
          <a:bodyPr>
            <a:normAutofit lnSpcReduction="10000"/>
          </a:bodyPr>
          <a:lstStyle/>
          <a:p>
            <a:pPr eaLnBrk="1" hangingPunct="1"/>
            <a:r>
              <a:rPr lang="en-US" altLang="en-US" sz="4000" err="1"/>
              <a:t>Planificacion</a:t>
            </a:r>
            <a:endParaRPr lang="en-US" altLang="en-US" sz="4000"/>
          </a:p>
          <a:p>
            <a:pPr eaLnBrk="1" hangingPunct="1"/>
            <a:r>
              <a:rPr lang="en-US" altLang="en-US" sz="4000" err="1"/>
              <a:t>Entrenamiento</a:t>
            </a:r>
            <a:endParaRPr lang="en-US" altLang="en-US" sz="4000"/>
          </a:p>
          <a:p>
            <a:pPr eaLnBrk="1" hangingPunct="1"/>
            <a:r>
              <a:rPr lang="en-US" altLang="en-US" sz="4000" err="1"/>
              <a:t>Inspeccion</a:t>
            </a:r>
            <a:endParaRPr lang="en-US" altLang="en-US" sz="4000"/>
          </a:p>
          <a:p>
            <a:pPr eaLnBrk="1" hangingPunct="1"/>
            <a:r>
              <a:rPr lang="en-US" altLang="en-US" sz="4000" err="1"/>
              <a:t>Sobre</a:t>
            </a:r>
            <a:r>
              <a:rPr lang="en-US" altLang="en-US" sz="4000"/>
              <a:t> </a:t>
            </a:r>
            <a:r>
              <a:rPr lang="en-US" altLang="en-US" sz="4000" err="1"/>
              <a:t>observar</a:t>
            </a:r>
            <a:endParaRPr lang="en-US" altLang="en-US" sz="4000"/>
          </a:p>
          <a:p>
            <a:pPr eaLnBrk="1" hangingPunct="1"/>
            <a:r>
              <a:rPr lang="en-US" altLang="en-US" sz="4000" err="1"/>
              <a:t>Leccion</a:t>
            </a:r>
            <a:r>
              <a:rPr lang="en-US" altLang="en-US" sz="4000"/>
              <a:t> </a:t>
            </a:r>
            <a:r>
              <a:rPr lang="en-US" altLang="en-US" sz="4000" err="1"/>
              <a:t>aprendida</a:t>
            </a:r>
            <a:endParaRPr lang="en-US" altLang="en-US" sz="4000"/>
          </a:p>
          <a:p>
            <a:pPr eaLnBrk="1" hangingPunct="1"/>
            <a:r>
              <a:rPr lang="en-US" altLang="en-US" sz="4000"/>
              <a:t>Re-</a:t>
            </a:r>
            <a:r>
              <a:rPr lang="en-US" altLang="en-US" sz="4000" err="1"/>
              <a:t>evaluar</a:t>
            </a:r>
            <a:r>
              <a:rPr lang="en-US" altLang="en-US" sz="4000"/>
              <a:t> </a:t>
            </a:r>
          </a:p>
          <a:p>
            <a:pPr eaLnBrk="1" hangingPunct="1"/>
            <a:endParaRPr lang="en-US" altLang="en-US" sz="4000"/>
          </a:p>
        </p:txBody>
      </p:sp>
    </p:spTree>
    <p:extLst>
      <p:ext uri="{BB962C8B-B14F-4D97-AF65-F5344CB8AC3E}">
        <p14:creationId xmlns:p14="http://schemas.microsoft.com/office/powerpoint/2010/main" val="586219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a:xfrm>
            <a:off x="0" y="0"/>
            <a:ext cx="7886700" cy="611267"/>
          </a:xfrm>
        </p:spPr>
        <p:txBody>
          <a:bodyPr rtlCol="0">
            <a:normAutofit/>
          </a:bodyPr>
          <a:lstStyle/>
          <a:p>
            <a:pPr eaLnBrk="1" fontAlgn="auto" hangingPunct="1">
              <a:spcAft>
                <a:spcPts val="0"/>
              </a:spcAft>
              <a:defRPr/>
            </a:pPr>
            <a:r>
              <a:rPr lang="en-US" sz="3600" dirty="0" smtClean="0">
                <a:solidFill>
                  <a:schemeClr val="bg1"/>
                </a:solidFill>
                <a:effectLst>
                  <a:outerShdw blurRad="38100" dist="38100" dir="2700000" algn="tl">
                    <a:srgbClr val="C0C0C0"/>
                  </a:outerShdw>
                </a:effectLst>
              </a:rPr>
              <a:t> </a:t>
            </a:r>
            <a:r>
              <a:rPr lang="en-US" sz="3600" dirty="0" err="1" smtClean="0">
                <a:solidFill>
                  <a:schemeClr val="bg1"/>
                </a:solidFill>
                <a:effectLst>
                  <a:outerShdw blurRad="38100" dist="38100" dir="2700000" algn="tl">
                    <a:srgbClr val="C0C0C0"/>
                  </a:outerShdw>
                </a:effectLst>
              </a:rPr>
              <a:t>Sumario</a:t>
            </a:r>
            <a:r>
              <a:rPr lang="en-US" sz="3600" dirty="0" smtClean="0">
                <a:solidFill>
                  <a:schemeClr val="bg1"/>
                </a:solidFill>
                <a:effectLst>
                  <a:outerShdw blurRad="38100" dist="38100" dir="2700000" algn="tl">
                    <a:srgbClr val="C0C0C0"/>
                  </a:outerShdw>
                </a:effectLst>
              </a:rPr>
              <a:t> </a:t>
            </a:r>
            <a:endParaRPr lang="en-US" sz="3600" dirty="0">
              <a:solidFill>
                <a:schemeClr val="bg1"/>
              </a:solidFill>
              <a:effectLst>
                <a:outerShdw blurRad="38100" dist="38100" dir="2700000" algn="tl">
                  <a:srgbClr val="C0C0C0"/>
                </a:outerShdw>
              </a:effectLst>
            </a:endParaRPr>
          </a:p>
        </p:txBody>
      </p:sp>
      <p:sp>
        <p:nvSpPr>
          <p:cNvPr id="258051" name="Rectangle 3"/>
          <p:cNvSpPr>
            <a:spLocks noGrp="1" noChangeArrowheads="1"/>
          </p:cNvSpPr>
          <p:nvPr>
            <p:ph idx="1"/>
          </p:nvPr>
        </p:nvSpPr>
        <p:spPr>
          <a:xfrm>
            <a:off x="0" y="2213812"/>
            <a:ext cx="7543800" cy="4148078"/>
          </a:xfrm>
        </p:spPr>
        <p:txBody>
          <a:bodyPr>
            <a:normAutofit/>
          </a:bodyPr>
          <a:lstStyle/>
          <a:p>
            <a:pPr marL="0" indent="0" eaLnBrk="1" hangingPunct="1">
              <a:buNone/>
            </a:pPr>
            <a:r>
              <a:rPr lang="es-ES" altLang="en-US" sz="2400" dirty="0"/>
              <a:t>Los Cuatro peligros de enfoque son responsables por la mayoría de las pérdidas físicas, financieras y emocionales en el sitio</a:t>
            </a:r>
            <a:r>
              <a:rPr lang="es-ES" altLang="en-US" sz="2400" b="1" dirty="0">
                <a:solidFill>
                  <a:srgbClr val="BD2427"/>
                </a:solidFill>
                <a:cs typeface="Arial" panose="020B0604020202020204" pitchFamily="34" charset="0"/>
              </a:rPr>
              <a:t>— y existen en casi cada lugar de trabajo</a:t>
            </a:r>
            <a:r>
              <a:rPr lang="es-ES" altLang="en-US" sz="2400" b="1" dirty="0" smtClean="0">
                <a:solidFill>
                  <a:srgbClr val="BD2427"/>
                </a:solidFill>
                <a:cs typeface="Arial" panose="020B0604020202020204" pitchFamily="34" charset="0"/>
              </a:rPr>
              <a:t>.</a:t>
            </a:r>
          </a:p>
          <a:p>
            <a:pPr marL="0" indent="0" eaLnBrk="1" hangingPunct="1">
              <a:buNone/>
            </a:pPr>
            <a:endParaRPr lang="en-US" altLang="en-US" sz="2400" b="1" dirty="0">
              <a:solidFill>
                <a:srgbClr val="BD2427"/>
              </a:solidFill>
            </a:endParaRPr>
          </a:p>
          <a:p>
            <a:pPr eaLnBrk="1" hangingPunct="1">
              <a:lnSpc>
                <a:spcPct val="100000"/>
              </a:lnSpc>
            </a:pPr>
            <a:r>
              <a:rPr lang="es-ES" altLang="en-US" sz="2400" b="1" dirty="0"/>
              <a:t>Practicar y mantener seguridad</a:t>
            </a:r>
          </a:p>
          <a:p>
            <a:pPr marL="0" indent="0" eaLnBrk="1" hangingPunct="1">
              <a:lnSpc>
                <a:spcPct val="100000"/>
              </a:lnSpc>
              <a:buNone/>
            </a:pPr>
            <a:r>
              <a:rPr lang="es-ES" altLang="en-US" sz="2400" b="1" dirty="0"/>
              <a:t>es la responsabilidad de todos, </a:t>
            </a:r>
            <a:endParaRPr lang="es-ES" altLang="en-US" sz="2400" b="1" dirty="0" smtClean="0"/>
          </a:p>
          <a:p>
            <a:pPr marL="0" indent="0" eaLnBrk="1" hangingPunct="1">
              <a:lnSpc>
                <a:spcPct val="100000"/>
              </a:lnSpc>
              <a:buNone/>
            </a:pPr>
            <a:r>
              <a:rPr lang="es-ES" altLang="en-US" sz="2400" b="1" dirty="0" smtClean="0"/>
              <a:t>y </a:t>
            </a:r>
            <a:r>
              <a:rPr lang="es-ES" altLang="en-US" sz="2400" b="1" dirty="0"/>
              <a:t>TODO el tiempo</a:t>
            </a:r>
            <a:r>
              <a:rPr lang="es-ES" altLang="en-US" sz="2400" b="1" dirty="0" smtClean="0"/>
              <a:t>.</a:t>
            </a:r>
          </a:p>
          <a:p>
            <a:pPr eaLnBrk="1" hangingPunct="1"/>
            <a:endParaRPr lang="es-ES" altLang="en-US" sz="2400" b="1" dirty="0"/>
          </a:p>
          <a:p>
            <a:pPr marL="0" indent="0">
              <a:buNone/>
            </a:pPr>
            <a:r>
              <a:rPr lang="en-US" altLang="en-US" sz="3600" dirty="0" err="1">
                <a:ea typeface="+mj-ea"/>
                <a:cs typeface="+mj-cs"/>
              </a:rPr>
              <a:t>Examen</a:t>
            </a:r>
            <a:r>
              <a:rPr lang="en-US" altLang="en-US" sz="3600" dirty="0">
                <a:ea typeface="+mj-ea"/>
                <a:cs typeface="+mj-cs"/>
              </a:rPr>
              <a:t> Poste #2</a:t>
            </a:r>
            <a:endParaRPr lang="en-US" altLang="en-US" sz="2400" dirty="0"/>
          </a:p>
        </p:txBody>
      </p:sp>
      <p:pic>
        <p:nvPicPr>
          <p:cNvPr id="4" name="Picture 3" title="Picture - young people walking on a fallen tree in the woo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3886" y="3824591"/>
            <a:ext cx="4550114" cy="3033409"/>
          </a:xfrm>
          <a:prstGeom prst="rect">
            <a:avLst/>
          </a:prstGeom>
        </p:spPr>
      </p:pic>
    </p:spTree>
    <p:extLst>
      <p:ext uri="{BB962C8B-B14F-4D97-AF65-F5344CB8AC3E}">
        <p14:creationId xmlns:p14="http://schemas.microsoft.com/office/powerpoint/2010/main" val="42377550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0" y="0"/>
            <a:ext cx="5613888" cy="844062"/>
          </a:xfrm>
        </p:spPr>
        <p:txBody>
          <a:bodyPr>
            <a:normAutofit/>
          </a:bodyPr>
          <a:lstStyle/>
          <a:p>
            <a:pPr eaLnBrk="1" hangingPunct="1"/>
            <a:r>
              <a:rPr lang="en-US" altLang="en-US" sz="3600">
                <a:solidFill>
                  <a:schemeClr val="bg1"/>
                </a:solidFill>
                <a:latin typeface="+mn-lt"/>
              </a:rPr>
              <a:t>OSHA Susan Harwood Grant</a:t>
            </a:r>
          </a:p>
        </p:txBody>
      </p:sp>
      <p:sp>
        <p:nvSpPr>
          <p:cNvPr id="6147" name="Rectangle 3"/>
          <p:cNvSpPr>
            <a:spLocks noGrp="1" noChangeArrowheads="1"/>
          </p:cNvSpPr>
          <p:nvPr>
            <p:ph idx="1"/>
          </p:nvPr>
        </p:nvSpPr>
        <p:spPr>
          <a:xfrm>
            <a:off x="193429" y="3041752"/>
            <a:ext cx="8792307" cy="4351338"/>
          </a:xfrm>
        </p:spPr>
        <p:txBody>
          <a:bodyPr>
            <a:normAutofit/>
          </a:bodyPr>
          <a:lstStyle/>
          <a:p>
            <a:pPr eaLnBrk="1" hangingPunct="1">
              <a:buFont typeface="Wingdings" panose="05000000000000000000" pitchFamily="2" charset="2"/>
              <a:buNone/>
            </a:pPr>
            <a:r>
              <a:rPr lang="en-US" altLang="en-US" sz="2800"/>
              <a:t>  </a:t>
            </a:r>
            <a:r>
              <a:rPr lang="en-US" altLang="en-US" sz="2800" err="1"/>
              <a:t>Fue</a:t>
            </a:r>
            <a:r>
              <a:rPr lang="en-US" altLang="en-US" sz="2800"/>
              <a:t> </a:t>
            </a:r>
            <a:r>
              <a:rPr lang="en-US" altLang="en-US" sz="2800" err="1"/>
              <a:t>proveido</a:t>
            </a:r>
            <a:r>
              <a:rPr lang="en-US" altLang="en-US" sz="2800"/>
              <a:t> </a:t>
            </a:r>
            <a:r>
              <a:rPr lang="en-US" altLang="en-US" sz="2800" err="1"/>
              <a:t>por</a:t>
            </a:r>
            <a:r>
              <a:rPr lang="es-ES" altLang="en-US" sz="2800"/>
              <a:t> el Departamento de Seguridad Ocupacional y Administración de la Salud y por el Departamento de Trabajo. No necesariamente reflejan las opiniones o políticas del Departamento de Trabajo, ni </a:t>
            </a:r>
            <a:r>
              <a:rPr lang="es-ES" altLang="en-US" sz="2800" err="1"/>
              <a:t>menciónar</a:t>
            </a:r>
            <a:r>
              <a:rPr lang="es-ES" altLang="en-US" sz="2800"/>
              <a:t> nombres comerciales o productos comerciales y tampoco organizaciones en cual pudiera implicar la aprobación por el gobierno de los Estados Unidos.</a:t>
            </a:r>
            <a:endParaRPr lang="en-US" altLang="en-US" sz="2800"/>
          </a:p>
        </p:txBody>
      </p:sp>
      <p:pic>
        <p:nvPicPr>
          <p:cNvPr id="6148" name="Picture 5" descr="osha_logo_xs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5208" y="5942405"/>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46093" y="1683431"/>
            <a:ext cx="4474724" cy="1358321"/>
          </a:xfrm>
          <a:prstGeom prst="rect">
            <a:avLst/>
          </a:prstGeom>
          <a:noFill/>
        </p:spPr>
        <p:txBody>
          <a:bodyPr wrap="square" rtlCol="0">
            <a:spAutoFit/>
          </a:bodyPr>
          <a:lstStyle/>
          <a:p>
            <a:pPr marL="171450" marR="0" lvl="0" indent="-171450" algn="ctr" defTabSz="685800" rtl="0" eaLnBrk="1" fontAlgn="auto" latinLnBrk="0" hangingPunct="1">
              <a:lnSpc>
                <a:spcPct val="90000"/>
              </a:lnSpc>
              <a:spcBef>
                <a:spcPts val="750"/>
              </a:spcBef>
              <a:spcAft>
                <a:spcPts val="0"/>
              </a:spcAft>
              <a:buClrTx/>
              <a:buSzTx/>
              <a:buFontTx/>
              <a:buNone/>
              <a:tabLst/>
              <a:defRPr/>
            </a:pPr>
            <a:r>
              <a:rPr kumimoji="0" lang="en-US" altLang="en-US" sz="21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ES" altLang="en-US" sz="2800" b="0" i="0" u="none" strike="noStrike" kern="1200" cap="none" spc="0" normalizeH="0" baseline="0" noProof="0">
                <a:ln>
                  <a:noFill/>
                </a:ln>
                <a:solidFill>
                  <a:prstClr val="black"/>
                </a:solidFill>
                <a:effectLst/>
                <a:uLnTx/>
                <a:uFillTx/>
                <a:latin typeface="Calibri" panose="020F0502020204030204"/>
                <a:ea typeface="+mn-ea"/>
                <a:cs typeface="+mn-cs"/>
              </a:rPr>
              <a:t>Este material fue producido bajo el subsidio número</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ctr" defTabSz="685800" rtl="0" eaLnBrk="1" fontAlgn="auto" latinLnBrk="0" hangingPunct="1">
              <a:lnSpc>
                <a:spcPct val="90000"/>
              </a:lnSpc>
              <a:spcBef>
                <a:spcPts val="75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mn-ea"/>
                <a:cs typeface="+mn-cs"/>
              </a:rPr>
              <a:t>SH-27631- SH5</a:t>
            </a:r>
          </a:p>
        </p:txBody>
      </p:sp>
    </p:spTree>
    <p:extLst>
      <p:ext uri="{BB962C8B-B14F-4D97-AF65-F5344CB8AC3E}">
        <p14:creationId xmlns:p14="http://schemas.microsoft.com/office/powerpoint/2010/main" val="378406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0" y="0"/>
            <a:ext cx="6820593" cy="617220"/>
          </a:xfrm>
        </p:spPr>
        <p:txBody>
          <a:bodyPr rtlCol="0">
            <a:noAutofit/>
          </a:bodyPr>
          <a:lstStyle/>
          <a:p>
            <a:pPr>
              <a:defRPr/>
            </a:pPr>
            <a:r>
              <a:rPr lang="en-US" sz="3600" dirty="0" smtClean="0">
                <a:solidFill>
                  <a:schemeClr val="bg1"/>
                </a:solidFill>
                <a:latin typeface="+mn-lt"/>
              </a:rPr>
              <a:t> </a:t>
            </a:r>
            <a:r>
              <a:rPr lang="en-US" sz="3600" dirty="0" err="1" smtClean="0">
                <a:solidFill>
                  <a:schemeClr val="bg1"/>
                </a:solidFill>
                <a:latin typeface="+mn-lt"/>
              </a:rPr>
              <a:t>Riesgos</a:t>
            </a:r>
            <a:r>
              <a:rPr lang="en-US" sz="3600" dirty="0" smtClean="0">
                <a:solidFill>
                  <a:schemeClr val="bg1"/>
                </a:solidFill>
                <a:latin typeface="+mn-lt"/>
              </a:rPr>
              <a:t> </a:t>
            </a:r>
            <a:r>
              <a:rPr lang="en-US" sz="3600" dirty="0">
                <a:solidFill>
                  <a:schemeClr val="bg1"/>
                </a:solidFill>
                <a:latin typeface="+mn-lt"/>
              </a:rPr>
              <a:t>de </a:t>
            </a:r>
            <a:r>
              <a:rPr lang="en-US" sz="3600" dirty="0" err="1">
                <a:solidFill>
                  <a:schemeClr val="bg1"/>
                </a:solidFill>
                <a:latin typeface="+mn-lt"/>
              </a:rPr>
              <a:t>Golpeado</a:t>
            </a:r>
            <a:r>
              <a:rPr lang="en-US" sz="3600" dirty="0">
                <a:solidFill>
                  <a:schemeClr val="bg1"/>
                </a:solidFill>
                <a:latin typeface="+mn-lt"/>
              </a:rPr>
              <a:t> </a:t>
            </a:r>
            <a:r>
              <a:rPr lang="en-US" sz="3600" dirty="0" err="1" smtClean="0">
                <a:solidFill>
                  <a:schemeClr val="bg1"/>
                </a:solidFill>
                <a:latin typeface="+mn-lt"/>
              </a:rPr>
              <a:t>Por</a:t>
            </a:r>
            <a:r>
              <a:rPr lang="en-US" sz="3600" dirty="0" smtClean="0">
                <a:solidFill>
                  <a:schemeClr val="bg1"/>
                </a:solidFill>
                <a:latin typeface="+mn-lt"/>
              </a:rPr>
              <a:t>  </a:t>
            </a:r>
            <a:endParaRPr lang="en-US" sz="3600" dirty="0">
              <a:solidFill>
                <a:schemeClr val="bg1"/>
              </a:solidFill>
              <a:effectLst>
                <a:outerShdw blurRad="38100" dist="38100" dir="2700000" algn="tl">
                  <a:srgbClr val="C0C0C0"/>
                </a:outerShdw>
              </a:effectLst>
              <a:latin typeface="+mn-lt"/>
            </a:endParaRPr>
          </a:p>
        </p:txBody>
      </p:sp>
      <p:sp>
        <p:nvSpPr>
          <p:cNvPr id="3" name="TextBox 2"/>
          <p:cNvSpPr txBox="1"/>
          <p:nvPr/>
        </p:nvSpPr>
        <p:spPr>
          <a:xfrm>
            <a:off x="123094" y="1735014"/>
            <a:ext cx="8897814"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10/23/2014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Age: 18 Fatal? 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Golpeado Por: mientras que la víctima fue a salir de una excavación durante la configuración de un registro concreto, la tapadera de el concreto siendo levantado fuera de la excavación, se vino flojo y golpeó a la víctima, causando lesiones graves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0891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2" title="Photo - All workers near active traffic, in high rights-of-way, working around moving Onsite equipment or in areas where visibility is limited should wear high visibility clothing. Clothing should include reflective stripes. You should refer to the Manual on Uniform Traffic Control Devices (MUTCD) for further guidanc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719" y="2423160"/>
            <a:ext cx="5903281"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title"/>
          </p:nvPr>
        </p:nvSpPr>
        <p:spPr>
          <a:xfrm>
            <a:off x="0" y="258672"/>
            <a:ext cx="9144000" cy="647700"/>
          </a:xfrm>
        </p:spPr>
        <p:txBody>
          <a:bodyPr rtlCol="0">
            <a:noAutofit/>
          </a:bodyPr>
          <a:lstStyle/>
          <a:p>
            <a:pPr eaLnBrk="1" fontAlgn="auto" hangingPunct="1">
              <a:spcAft>
                <a:spcPts val="0"/>
              </a:spcAft>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Gopeado</a:t>
            </a:r>
            <a:r>
              <a:rPr lang="en-US" sz="3600">
                <a:solidFill>
                  <a:schemeClr val="bg1"/>
                </a:solidFill>
                <a:latin typeface="+mn-lt"/>
              </a:rPr>
              <a:t> </a:t>
            </a:r>
            <a:r>
              <a:rPr lang="en-US" sz="3600" err="1">
                <a:solidFill>
                  <a:schemeClr val="bg1"/>
                </a:solidFill>
                <a:latin typeface="+mn-lt"/>
              </a:rPr>
              <a:t>Por</a:t>
            </a:r>
            <a:r>
              <a:rPr lang="en-US" sz="3600">
                <a:solidFill>
                  <a:schemeClr val="bg1"/>
                </a:solidFill>
                <a:latin typeface="+mn-lt"/>
              </a:rPr>
              <a:t>  – </a:t>
            </a:r>
            <a:r>
              <a:rPr lang="en-US" sz="3600" err="1">
                <a:solidFill>
                  <a:schemeClr val="bg1"/>
                </a:solidFill>
                <a:latin typeface="+mn-lt"/>
              </a:rPr>
              <a:t>Controles</a:t>
            </a:r>
            <a:r>
              <a:rPr lang="en-US" sz="3600">
                <a:solidFill>
                  <a:schemeClr val="bg1"/>
                </a:solidFill>
                <a:latin typeface="+mn-lt"/>
              </a:rPr>
              <a:t> de </a:t>
            </a:r>
            <a:r>
              <a:rPr lang="en-US" sz="3600" err="1">
                <a:solidFill>
                  <a:schemeClr val="bg1"/>
                </a:solidFill>
                <a:latin typeface="+mn-lt"/>
              </a:rPr>
              <a:t>Trafico</a:t>
            </a:r>
            <a:endParaRPr lang="en-US" sz="3600">
              <a:solidFill>
                <a:schemeClr val="bg1"/>
              </a:solidFill>
              <a:latin typeface="+mn-lt"/>
            </a:endParaRPr>
          </a:p>
        </p:txBody>
      </p:sp>
      <p:sp>
        <p:nvSpPr>
          <p:cNvPr id="2" name="TextBox 1"/>
          <p:cNvSpPr txBox="1"/>
          <p:nvPr/>
        </p:nvSpPr>
        <p:spPr>
          <a:xfrm>
            <a:off x="182880" y="1898725"/>
            <a:ext cx="3057839"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Cuando es requerido usar ropa de trabajo reflexiva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rPr>
              <a:t>El manual de </a:t>
            </a:r>
            <a:r>
              <a:rPr kumimoji="0" lang="en-US" altLang="en-US" sz="2600" b="0" i="0" u="none" strike="noStrike" kern="1200" cap="none" spc="0" normalizeH="0" baseline="0" noProof="0" err="1">
                <a:ln>
                  <a:noFill/>
                </a:ln>
                <a:solidFill>
                  <a:prstClr val="black"/>
                </a:solidFill>
                <a:effectLst/>
                <a:uLnTx/>
                <a:uFillTx/>
                <a:latin typeface="Calibri" panose="020F0502020204030204"/>
                <a:ea typeface="+mn-ea"/>
                <a:cs typeface="+mn-cs"/>
              </a:rPr>
              <a:t>orientación</a:t>
            </a:r>
            <a:r>
              <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altLang="en-US" sz="2600" b="0" i="0" u="none" strike="noStrike" kern="1200" cap="none" spc="0" normalizeH="0" baseline="0" noProof="0" err="1">
                <a:ln>
                  <a:noFill/>
                </a:ln>
                <a:solidFill>
                  <a:prstClr val="black"/>
                </a:solidFill>
                <a:effectLst/>
                <a:uLnTx/>
                <a:uFillTx/>
                <a:latin typeface="Calibri" panose="020F0502020204030204"/>
                <a:ea typeface="+mn-ea"/>
                <a:cs typeface="+mn-cs"/>
              </a:rPr>
              <a:t>sobre</a:t>
            </a:r>
            <a:r>
              <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altLang="en-US" sz="2600" b="0" i="0" u="none" strike="noStrike" kern="1200" cap="none" spc="0" normalizeH="0" baseline="0" noProof="0" err="1">
                <a:ln>
                  <a:noFill/>
                </a:ln>
                <a:solidFill>
                  <a:prstClr val="black"/>
                </a:solidFill>
                <a:effectLst/>
                <a:uLnTx/>
                <a:uFillTx/>
                <a:latin typeface="Calibri" panose="020F0502020204030204"/>
                <a:ea typeface="+mn-ea"/>
                <a:cs typeface="+mn-cs"/>
              </a:rPr>
              <a:t>dispositivos</a:t>
            </a:r>
            <a:r>
              <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rPr>
              <a:t> de Control de </a:t>
            </a:r>
            <a:r>
              <a:rPr kumimoji="0" lang="en-US" altLang="en-US" sz="2600" b="0" i="0" u="none" strike="noStrike" kern="1200" cap="none" spc="0" normalizeH="0" baseline="0" noProof="0" err="1">
                <a:ln>
                  <a:noFill/>
                </a:ln>
                <a:solidFill>
                  <a:prstClr val="black"/>
                </a:solidFill>
                <a:effectLst/>
                <a:uLnTx/>
                <a:uFillTx/>
                <a:latin typeface="Calibri" panose="020F0502020204030204"/>
                <a:ea typeface="+mn-ea"/>
                <a:cs typeface="+mn-cs"/>
              </a:rPr>
              <a:t>tráfico</a:t>
            </a:r>
            <a:r>
              <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altLang="en-US" sz="2600" b="0" i="0" u="none" strike="noStrike" kern="1200" cap="none" spc="0" normalizeH="0" baseline="0" noProof="0" err="1">
                <a:ln>
                  <a:noFill/>
                </a:ln>
                <a:solidFill>
                  <a:prstClr val="black"/>
                </a:solidFill>
                <a:effectLst/>
                <a:uLnTx/>
                <a:uFillTx/>
                <a:latin typeface="Calibri" panose="020F0502020204030204"/>
                <a:ea typeface="+mn-ea"/>
                <a:cs typeface="+mn-cs"/>
              </a:rPr>
              <a:t>uniforme</a:t>
            </a:r>
            <a:r>
              <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rPr>
              <a:t> (MUTCD)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2600" b="0" i="0" u="none" strike="noStrike" kern="1200" cap="none" spc="0" normalizeH="0" baseline="0" noProof="0">
                <a:ln>
                  <a:noFill/>
                </a:ln>
                <a:solidFill>
                  <a:prstClr val="black"/>
                </a:solidFill>
                <a:effectLst/>
                <a:uLnTx/>
                <a:uFillTx/>
                <a:latin typeface="Calibri" panose="020F0502020204030204"/>
                <a:ea typeface="+mn-ea"/>
                <a:cs typeface="+mn-cs"/>
              </a:rPr>
              <a:t>Esto es en lo que te pareces a uno al otro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2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678" y="2046139"/>
            <a:ext cx="7242414"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Esto es lo que te ves a un conductor a 20mph cuando vas viniendo de una intersección</a:t>
            </a: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Qué pasa si el conductor está tratando de alcanzar a su café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Qué pasa si el conductor </a:t>
            </a:r>
            <a:endPar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esta </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enviando </a:t>
            </a:r>
            <a:r>
              <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mensajes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de texto mientras </a:t>
            </a:r>
            <a:endPar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manejando </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equipo </a:t>
            </a:r>
            <a:endPar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o </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maquinas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3" name="Picture 2" title="Foto - Esto es lo que te ves a un conductor a 20mph cuando vas viniendo de una intersecció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4123" y="3349928"/>
            <a:ext cx="5169877" cy="3508073"/>
          </a:xfrm>
          <a:prstGeom prst="rect">
            <a:avLst/>
          </a:prstGeom>
        </p:spPr>
      </p:pic>
      <p:sp>
        <p:nvSpPr>
          <p:cNvPr id="5" name="Title 4"/>
          <p:cNvSpPr>
            <a:spLocks noGrp="1"/>
          </p:cNvSpPr>
          <p:nvPr>
            <p:ph type="title"/>
          </p:nvPr>
        </p:nvSpPr>
        <p:spPr>
          <a:xfrm>
            <a:off x="119678" y="0"/>
            <a:ext cx="7886700" cy="1325563"/>
          </a:xfrm>
        </p:spPr>
        <p:txBody>
          <a:bodyPr>
            <a:normAutofit fontScale="90000"/>
          </a:bodyPr>
          <a:lstStyle/>
          <a:p>
            <a:pPr lvl="0" defTabSz="914400">
              <a:lnSpc>
                <a:spcPct val="100000"/>
              </a:lnSpc>
              <a:spcBef>
                <a:spcPts val="0"/>
              </a:spcBef>
              <a:defRPr/>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Gopeado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Por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Controles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Trafico</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7407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401" y="2137350"/>
            <a:ext cx="557673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Esto es lo que te pareces a un conductor en condiciones de poca luz</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Que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lo que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falta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aqui</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Senales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Trafico</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Cambio</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Velocidad</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Cambio</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Carril</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title="Foto - Esto es lo que te pareces a un conductor en condiciones de poca luz.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6922" y="3205234"/>
            <a:ext cx="5627077" cy="3652765"/>
          </a:xfrm>
          <a:prstGeom prst="rect">
            <a:avLst/>
          </a:prstGeom>
        </p:spPr>
      </p:pic>
      <p:sp>
        <p:nvSpPr>
          <p:cNvPr id="6" name="Rectangle 6"/>
          <p:cNvSpPr>
            <a:spLocks noGrp="1" noChangeArrowheads="1"/>
          </p:cNvSpPr>
          <p:nvPr>
            <p:ph type="title"/>
          </p:nvPr>
        </p:nvSpPr>
        <p:spPr>
          <a:xfrm>
            <a:off x="0" y="16625"/>
            <a:ext cx="9144000" cy="647700"/>
          </a:xfrm>
        </p:spPr>
        <p:txBody>
          <a:bodyPr rtlCol="0">
            <a:normAutofit/>
          </a:bodyPr>
          <a:lstStyle/>
          <a:p>
            <a:pPr eaLnBrk="1" fontAlgn="auto" hangingPunct="1">
              <a:spcAft>
                <a:spcPts val="0"/>
              </a:spcAft>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Golpeado</a:t>
            </a:r>
            <a:r>
              <a:rPr lang="en-US" sz="3600">
                <a:solidFill>
                  <a:schemeClr val="bg1"/>
                </a:solidFill>
                <a:latin typeface="+mn-lt"/>
              </a:rPr>
              <a:t> </a:t>
            </a:r>
            <a:r>
              <a:rPr lang="en-US" sz="3600" err="1">
                <a:solidFill>
                  <a:schemeClr val="bg1"/>
                </a:solidFill>
                <a:latin typeface="+mn-lt"/>
              </a:rPr>
              <a:t>Por</a:t>
            </a:r>
            <a:r>
              <a:rPr lang="en-US" sz="3600">
                <a:solidFill>
                  <a:schemeClr val="bg1"/>
                </a:solidFill>
                <a:latin typeface="+mn-lt"/>
              </a:rPr>
              <a:t> – </a:t>
            </a:r>
            <a:r>
              <a:rPr lang="en-US" sz="3600" err="1">
                <a:solidFill>
                  <a:schemeClr val="bg1"/>
                </a:solidFill>
                <a:latin typeface="+mn-lt"/>
              </a:rPr>
              <a:t>Controles</a:t>
            </a:r>
            <a:r>
              <a:rPr lang="en-US" sz="3600">
                <a:solidFill>
                  <a:schemeClr val="bg1"/>
                </a:solidFill>
                <a:latin typeface="+mn-lt"/>
              </a:rPr>
              <a:t> de </a:t>
            </a:r>
            <a:r>
              <a:rPr lang="en-US" sz="3600" err="1">
                <a:solidFill>
                  <a:schemeClr val="bg1"/>
                </a:solidFill>
                <a:latin typeface="+mn-lt"/>
              </a:rPr>
              <a:t>Trafico</a:t>
            </a:r>
            <a:endParaRPr lang="en-US" sz="3600">
              <a:solidFill>
                <a:schemeClr val="bg1"/>
              </a:solidFill>
              <a:latin typeface="+mn-lt"/>
            </a:endParaRPr>
          </a:p>
        </p:txBody>
      </p:sp>
    </p:spTree>
    <p:extLst>
      <p:ext uri="{BB962C8B-B14F-4D97-AF65-F5344CB8AC3E}">
        <p14:creationId xmlns:p14="http://schemas.microsoft.com/office/powerpoint/2010/main" val="186304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title="Photo - Excess material in bucket, in swing radius of bucket with no eye contact with operator, engulfment with no protection in excavation and a hard hat would be a good idea.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33700" y="2200274"/>
            <a:ext cx="62103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title"/>
          </p:nvPr>
        </p:nvSpPr>
        <p:spPr>
          <a:xfrm>
            <a:off x="-1" y="0"/>
            <a:ext cx="7839635" cy="650631"/>
          </a:xfrm>
        </p:spPr>
        <p:txBody>
          <a:bodyPr rtlCol="0">
            <a:normAutofit/>
          </a:bodyPr>
          <a:lstStyle/>
          <a:p>
            <a:pPr eaLnBrk="1" fontAlgn="auto" hangingPunct="1">
              <a:spcAft>
                <a:spcPts val="0"/>
              </a:spcAft>
              <a:defRPr/>
            </a:pPr>
            <a:r>
              <a:rPr lang="en-US" sz="3600" dirty="0" smtClean="0">
                <a:solidFill>
                  <a:schemeClr val="bg1"/>
                </a:solidFill>
                <a:latin typeface="+mn-lt"/>
              </a:rPr>
              <a:t>  </a:t>
            </a:r>
            <a:r>
              <a:rPr lang="en-US" sz="3600" dirty="0" err="1" smtClean="0">
                <a:solidFill>
                  <a:schemeClr val="bg1"/>
                </a:solidFill>
                <a:latin typeface="+mn-lt"/>
              </a:rPr>
              <a:t>Riesgos</a:t>
            </a:r>
            <a:r>
              <a:rPr lang="en-US" sz="3600" dirty="0" smtClean="0">
                <a:solidFill>
                  <a:schemeClr val="bg1"/>
                </a:solidFill>
                <a:latin typeface="+mn-lt"/>
              </a:rPr>
              <a:t> </a:t>
            </a:r>
            <a:r>
              <a:rPr lang="en-US" sz="3600" dirty="0">
                <a:solidFill>
                  <a:schemeClr val="bg1"/>
                </a:solidFill>
                <a:latin typeface="+mn-lt"/>
              </a:rPr>
              <a:t>de </a:t>
            </a:r>
            <a:r>
              <a:rPr lang="en-US" sz="3600" dirty="0" err="1">
                <a:solidFill>
                  <a:schemeClr val="bg1"/>
                </a:solidFill>
                <a:latin typeface="+mn-lt"/>
              </a:rPr>
              <a:t>Golpeado</a:t>
            </a:r>
            <a:r>
              <a:rPr lang="en-US" sz="3600" dirty="0">
                <a:solidFill>
                  <a:schemeClr val="bg1"/>
                </a:solidFill>
                <a:latin typeface="+mn-lt"/>
              </a:rPr>
              <a:t> </a:t>
            </a:r>
            <a:r>
              <a:rPr lang="en-US" sz="3600" dirty="0" err="1">
                <a:solidFill>
                  <a:schemeClr val="bg1"/>
                </a:solidFill>
                <a:latin typeface="+mn-lt"/>
              </a:rPr>
              <a:t>Por</a:t>
            </a:r>
            <a:endParaRPr lang="en-US" sz="3600" dirty="0">
              <a:solidFill>
                <a:schemeClr val="bg1"/>
              </a:solidFill>
              <a:latin typeface="+mn-lt"/>
            </a:endParaRPr>
          </a:p>
        </p:txBody>
      </p:sp>
      <p:sp>
        <p:nvSpPr>
          <p:cNvPr id="4" name="TextBox 3"/>
          <p:cNvSpPr txBox="1"/>
          <p:nvPr/>
        </p:nvSpPr>
        <p:spPr>
          <a:xfrm>
            <a:off x="209550" y="2152650"/>
            <a:ext cx="2724150"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Exposicion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Boronas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superficio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Pegado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por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bote</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tener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un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salida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0378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title="Photo - exposures: limited line of sight to operator, material on edge of excavation, no way ou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39941" y="1565764"/>
            <a:ext cx="4304059" cy="529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9550" y="2152650"/>
            <a:ext cx="3763934"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Exposiciones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Limitacion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visualidad</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trabajador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la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maquina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Materiales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borde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la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escavacion</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tener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una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salida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preparada</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p:cNvSpPr>
            <a:spLocks noGrp="1" noChangeArrowheads="1"/>
          </p:cNvSpPr>
          <p:nvPr>
            <p:ph type="title"/>
          </p:nvPr>
        </p:nvSpPr>
        <p:spPr>
          <a:xfrm>
            <a:off x="-1" y="0"/>
            <a:ext cx="8552329" cy="615461"/>
          </a:xfrm>
        </p:spPr>
        <p:txBody>
          <a:bodyPr rtlCol="0">
            <a:normAutofit/>
          </a:bodyPr>
          <a:lstStyle/>
          <a:p>
            <a:pPr eaLnBrk="1" fontAlgn="auto" hangingPunct="1">
              <a:spcAft>
                <a:spcPts val="0"/>
              </a:spcAft>
              <a:defRPr/>
            </a:pPr>
            <a:r>
              <a:rPr lang="en-US" sz="3600" dirty="0" smtClean="0">
                <a:solidFill>
                  <a:schemeClr val="bg1"/>
                </a:solidFill>
                <a:latin typeface="+mn-lt"/>
              </a:rPr>
              <a:t>  </a:t>
            </a:r>
            <a:r>
              <a:rPr lang="en-US" sz="3600" dirty="0" err="1" smtClean="0">
                <a:solidFill>
                  <a:schemeClr val="bg1"/>
                </a:solidFill>
                <a:latin typeface="+mn-lt"/>
              </a:rPr>
              <a:t>Riesgos</a:t>
            </a:r>
            <a:r>
              <a:rPr lang="en-US" sz="3600" dirty="0" smtClean="0">
                <a:solidFill>
                  <a:schemeClr val="bg1"/>
                </a:solidFill>
                <a:latin typeface="+mn-lt"/>
              </a:rPr>
              <a:t> </a:t>
            </a:r>
            <a:r>
              <a:rPr lang="en-US" sz="3600" dirty="0">
                <a:solidFill>
                  <a:schemeClr val="bg1"/>
                </a:solidFill>
                <a:latin typeface="+mn-lt"/>
              </a:rPr>
              <a:t>de </a:t>
            </a:r>
            <a:r>
              <a:rPr lang="en-US" sz="3600" dirty="0" err="1">
                <a:solidFill>
                  <a:schemeClr val="bg1"/>
                </a:solidFill>
                <a:latin typeface="+mn-lt"/>
              </a:rPr>
              <a:t>Golpeado</a:t>
            </a:r>
            <a:r>
              <a:rPr lang="en-US" sz="3600" dirty="0">
                <a:solidFill>
                  <a:schemeClr val="bg1"/>
                </a:solidFill>
                <a:latin typeface="+mn-lt"/>
              </a:rPr>
              <a:t> </a:t>
            </a:r>
            <a:r>
              <a:rPr lang="en-US" sz="3600" dirty="0" err="1" smtClean="0">
                <a:solidFill>
                  <a:schemeClr val="bg1"/>
                </a:solidFill>
                <a:latin typeface="+mn-lt"/>
              </a:rPr>
              <a:t>Por</a:t>
            </a:r>
            <a:r>
              <a:rPr lang="en-US" sz="3600" dirty="0" smtClean="0">
                <a:solidFill>
                  <a:schemeClr val="bg1"/>
                </a:solidFill>
                <a:latin typeface="+mn-lt"/>
              </a:rPr>
              <a:t> </a:t>
            </a:r>
            <a:endParaRPr lang="en-US" sz="3600" dirty="0">
              <a:solidFill>
                <a:schemeClr val="bg1"/>
              </a:solidFill>
              <a:latin typeface="+mn-lt"/>
            </a:endParaRPr>
          </a:p>
        </p:txBody>
      </p:sp>
    </p:spTree>
    <p:extLst>
      <p:ext uri="{BB962C8B-B14F-4D97-AF65-F5344CB8AC3E}">
        <p14:creationId xmlns:p14="http://schemas.microsoft.com/office/powerpoint/2010/main" val="14067005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0" y="257577"/>
            <a:ext cx="6357505" cy="532015"/>
          </a:xfrm>
        </p:spPr>
        <p:txBody>
          <a:bodyPr rtlCol="0">
            <a:noAutofit/>
          </a:bodyPr>
          <a:lstStyle/>
          <a:p>
            <a:pPr eaLnBrk="1" fontAlgn="auto" hangingPunct="1">
              <a:spcAft>
                <a:spcPts val="0"/>
              </a:spcAft>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Golpeado</a:t>
            </a:r>
            <a:r>
              <a:rPr lang="en-US" sz="3600">
                <a:solidFill>
                  <a:schemeClr val="bg1"/>
                </a:solidFill>
                <a:latin typeface="+mn-lt"/>
              </a:rPr>
              <a:t> </a:t>
            </a:r>
            <a:r>
              <a:rPr lang="en-US" sz="3600" err="1">
                <a:solidFill>
                  <a:schemeClr val="bg1"/>
                </a:solidFill>
                <a:latin typeface="+mn-lt"/>
              </a:rPr>
              <a:t>Por</a:t>
            </a:r>
            <a:r>
              <a:rPr lang="en-US" sz="3600">
                <a:solidFill>
                  <a:schemeClr val="bg1"/>
                </a:solidFill>
                <a:latin typeface="+mn-lt"/>
              </a:rPr>
              <a:t> – </a:t>
            </a:r>
            <a:r>
              <a:rPr lang="en-US" sz="3600" err="1">
                <a:solidFill>
                  <a:schemeClr val="bg1"/>
                </a:solidFill>
                <a:latin typeface="+mn-lt"/>
              </a:rPr>
              <a:t>Engulfamento</a:t>
            </a:r>
            <a:endParaRPr lang="en-US" sz="3600">
              <a:solidFill>
                <a:schemeClr val="bg1"/>
              </a:solidFill>
            </a:endParaRPr>
          </a:p>
        </p:txBody>
      </p:sp>
      <p:pic>
        <p:nvPicPr>
          <p:cNvPr id="90115" name="Picture 12" title="Photo - Exposures: ladder, material from above, but also excavation and engulfment potential (minimum 2’ setback on spoils from excavation edge) and the lack of personal PPE (hard hat) by the worker.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87343" y="1995055"/>
            <a:ext cx="5956657" cy="487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9550" y="2152650"/>
            <a:ext cx="3086100"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Exposicion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Materiales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ariba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lugar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trabajo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Escalera</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Raiz</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la Causa?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940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0" y="0"/>
            <a:ext cx="6357505" cy="532015"/>
          </a:xfrm>
        </p:spPr>
        <p:txBody>
          <a:bodyPr rtlCol="0">
            <a:noAutofit/>
          </a:bodyPr>
          <a:lstStyle/>
          <a:p>
            <a:pPr eaLnBrk="1" fontAlgn="auto" hangingPunct="1">
              <a:spcAft>
                <a:spcPts val="0"/>
              </a:spcAft>
              <a:defRPr/>
            </a:pPr>
            <a:r>
              <a:rPr lang="en-US" sz="3600">
                <a:solidFill>
                  <a:schemeClr val="bg1"/>
                </a:solidFill>
                <a:latin typeface="+mn-lt"/>
              </a:rPr>
              <a:t>Struck-By Hazards – Engulfment</a:t>
            </a:r>
            <a:endParaRPr lang="en-US" sz="3600">
              <a:solidFill>
                <a:schemeClr val="bg1"/>
              </a:solidFill>
            </a:endParaRPr>
          </a:p>
        </p:txBody>
      </p:sp>
      <p:sp>
        <p:nvSpPr>
          <p:cNvPr id="5" name="TextBox 4"/>
          <p:cNvSpPr txBox="1"/>
          <p:nvPr/>
        </p:nvSpPr>
        <p:spPr>
          <a:xfrm>
            <a:off x="209550" y="2152650"/>
            <a:ext cx="308610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Exposures?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Material from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Root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title="Photo - This is a utility project taken on by a construction company that normally installs OSS and the scope of work is outside of the companies experience. 2,100 feet of sewer pipe laid at an average depth of 22 feet in the roadway in sand. Clearly the continued caving of ground from spoil pile loading is excessive. The worker in the excavation does not have a means of egress per the code (note the ladder to the right of the pic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4884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0" y="0"/>
            <a:ext cx="6357505" cy="532015"/>
          </a:xfrm>
        </p:spPr>
        <p:txBody>
          <a:bodyPr rtlCol="0">
            <a:noAutofit/>
          </a:bodyPr>
          <a:lstStyle/>
          <a:p>
            <a:pPr eaLnBrk="1" fontAlgn="auto" hangingPunct="1">
              <a:spcAft>
                <a:spcPts val="0"/>
              </a:spcAft>
              <a:defRPr/>
            </a:pPr>
            <a:r>
              <a:rPr lang="en-US" sz="3600" dirty="0" smtClean="0">
                <a:solidFill>
                  <a:schemeClr val="bg1"/>
                </a:solidFill>
                <a:latin typeface="+mn-lt"/>
              </a:rPr>
              <a:t> Struck-By </a:t>
            </a:r>
            <a:r>
              <a:rPr lang="en-US" sz="3600" dirty="0">
                <a:solidFill>
                  <a:schemeClr val="bg1"/>
                </a:solidFill>
                <a:latin typeface="+mn-lt"/>
              </a:rPr>
              <a:t>Hazards – Engulfment</a:t>
            </a:r>
            <a:endParaRPr lang="en-US" sz="3600" dirty="0">
              <a:solidFill>
                <a:schemeClr val="bg1"/>
              </a:solidFill>
            </a:endParaRPr>
          </a:p>
        </p:txBody>
      </p:sp>
      <p:sp>
        <p:nvSpPr>
          <p:cNvPr id="5" name="TextBox 4"/>
          <p:cNvSpPr txBox="1"/>
          <p:nvPr/>
        </p:nvSpPr>
        <p:spPr>
          <a:xfrm>
            <a:off x="209550" y="2152650"/>
            <a:ext cx="308610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Exposures?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Material from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Root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title="Photo - road work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68655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50" y="2152650"/>
            <a:ext cx="3086100"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Exposiciones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objetos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que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estan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callendo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Raiz</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la Causa?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90513" y="4921448"/>
            <a:ext cx="30861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“Linea de Fuego” </a:t>
            </a:r>
          </a:p>
        </p:txBody>
      </p:sp>
      <p:sp>
        <p:nvSpPr>
          <p:cNvPr id="8" name="TextBox 7"/>
          <p:cNvSpPr txBox="1"/>
          <p:nvPr/>
        </p:nvSpPr>
        <p:spPr>
          <a:xfrm>
            <a:off x="371475" y="5720119"/>
            <a:ext cx="30861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Alternativas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9" name="Picture 2" descr="C:\Users\WOSSA\Desktop\WOSSA\WOSSA Admin\Grants\SHIP CSE\Photos\20141027_131202.jpg" title="hoto - Exposures are: All of the issues presented in the previous slide, but now the worker for some unknown reason has also clambered down into the hole and is standing above the worker in the confined space of the tank. He is standing on an internal 3” wall of the two compartment tank. It’s dry on this day, but it is an unnecessary exposure to the worker below who may not even be aware of it.  PPE: Lack of a hard hat as appropriate PPE may be nonconsequential in this scenario…it is a worker training issue or at least a communication issue between the worker as an “attendant” on a confined space entry and the entrant knowing their respective ro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4238" y="2286000"/>
            <a:ext cx="6848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11192"/>
            <a:ext cx="7886700" cy="1325563"/>
          </a:xfrm>
        </p:spPr>
        <p:txBody>
          <a:bodyPr/>
          <a:lstStyle/>
          <a:p>
            <a:pPr lvl="0" defTabSz="914400">
              <a:lnSpc>
                <a:spcPct val="100000"/>
              </a:lnSpc>
              <a:spcBef>
                <a:spcPts val="0"/>
              </a:spcBef>
              <a:defRPr/>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Pegado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Por</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4311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ChangeArrowheads="1"/>
          </p:cNvSpPr>
          <p:nvPr/>
        </p:nvSpPr>
        <p:spPr bwMode="auto">
          <a:xfrm>
            <a:off x="462555" y="1974007"/>
            <a:ext cx="8458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Escriba dos ejemplos de exposiciones de “Golpeado Por” que hay en su lugar de trabajo</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Escribir un "golpeado por" que le sucedió a usted en su lugar de trabajo</a:t>
            </a: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Escriba</a:t>
            </a: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que </a:t>
            </a:r>
            <a:r>
              <a:rPr kumimoji="0" lang="en-US" altLang="en-US" sz="32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es</a:t>
            </a: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lo que </a:t>
            </a:r>
            <a:r>
              <a:rPr kumimoji="0" lang="en-US" altLang="en-US" sz="32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recomienda</a:t>
            </a: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para </a:t>
            </a:r>
            <a:r>
              <a:rPr kumimoji="0" lang="en-US" altLang="en-US" sz="32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prevenir</a:t>
            </a: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y </a:t>
            </a:r>
            <a:r>
              <a:rPr kumimoji="0" lang="en-US" altLang="en-US" sz="32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reducirlos</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itle 2"/>
          <p:cNvSpPr>
            <a:spLocks noGrp="1"/>
          </p:cNvSpPr>
          <p:nvPr>
            <p:ph type="title"/>
          </p:nvPr>
        </p:nvSpPr>
        <p:spPr>
          <a:xfrm>
            <a:off x="0" y="-1"/>
            <a:ext cx="7886700" cy="1065125"/>
          </a:xfrm>
        </p:spPr>
        <p:txBody>
          <a:bodyPr>
            <a:normAutofit fontScale="90000"/>
          </a:bodyPr>
          <a:lstStyle/>
          <a:p>
            <a:r>
              <a:rPr lang="en-US" sz="3600" dirty="0" smtClean="0">
                <a:solidFill>
                  <a:schemeClr val="bg1"/>
                </a:solidFill>
                <a:latin typeface="+mn-lt"/>
              </a:rPr>
              <a:t> </a:t>
            </a:r>
            <a:r>
              <a:rPr lang="en-US" sz="3600" dirty="0" err="1" smtClean="0">
                <a:solidFill>
                  <a:schemeClr val="bg1"/>
                </a:solidFill>
                <a:latin typeface="+mn-lt"/>
              </a:rPr>
              <a:t>Actividad</a:t>
            </a:r>
            <a:r>
              <a:rPr lang="en-US" sz="3600" dirty="0" smtClean="0">
                <a:solidFill>
                  <a:schemeClr val="bg1"/>
                </a:solidFill>
                <a:latin typeface="+mn-lt"/>
              </a:rPr>
              <a:t/>
            </a:r>
            <a:br>
              <a:rPr lang="en-US" sz="3600" dirty="0" smtClean="0">
                <a:solidFill>
                  <a:schemeClr val="bg1"/>
                </a:solidFill>
                <a:latin typeface="+mn-lt"/>
              </a:rPr>
            </a:br>
            <a:endParaRPr lang="en-US" sz="3600" dirty="0">
              <a:solidFill>
                <a:schemeClr val="bg1"/>
              </a:solidFill>
              <a:latin typeface="+mn-lt"/>
            </a:endParaRPr>
          </a:p>
        </p:txBody>
      </p:sp>
    </p:spTree>
    <p:extLst>
      <p:ext uri="{BB962C8B-B14F-4D97-AF65-F5344CB8AC3E}">
        <p14:creationId xmlns:p14="http://schemas.microsoft.com/office/powerpoint/2010/main" val="175059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Foto - Riesgos de estar atrapado en medio o atorado firma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32891" y="1878330"/>
            <a:ext cx="4354293" cy="4354293"/>
          </a:xfrm>
          <a:prstGeom prst="rect">
            <a:avLst/>
          </a:prstGeom>
        </p:spPr>
      </p:pic>
      <p:sp>
        <p:nvSpPr>
          <p:cNvPr id="4" name="Title 3"/>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medio</a:t>
            </a:r>
            <a:r>
              <a:rPr lang="en-US" sz="3600" dirty="0">
                <a:solidFill>
                  <a:prstClr val="white"/>
                </a:solidFill>
                <a:latin typeface="Calibri" panose="020F0502020204030204"/>
                <a:ea typeface="+mn-ea"/>
                <a:cs typeface="+mn-cs"/>
              </a:rPr>
              <a:t> o </a:t>
            </a:r>
            <a:r>
              <a:rPr lang="en-US" sz="3600" dirty="0" err="1">
                <a:solidFill>
                  <a:prstClr val="white"/>
                </a:solidFill>
                <a:latin typeface="Calibri" panose="020F0502020204030204"/>
                <a:ea typeface="+mn-ea"/>
                <a:cs typeface="+mn-cs"/>
              </a:rPr>
              <a:t>atorado</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08789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981200"/>
            <a:ext cx="8001000" cy="403187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a:ln>
                  <a:noFill/>
                </a:ln>
                <a:solidFill>
                  <a:prstClr val="black"/>
                </a:solidFill>
                <a:effectLst/>
                <a:uLnTx/>
                <a:uFillTx/>
                <a:latin typeface="Calibri" panose="020F0502020204030204"/>
                <a:ea typeface="+mn-ea"/>
                <a:cs typeface="+mn-cs"/>
              </a:rPr>
              <a:t>Según OSHA, atrapados en o - entre los riesgos se definen como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3200" b="0" i="0" u="none" strike="noStrike" kern="1200" cap="none" spc="0" normalizeH="0" baseline="0" noProof="0">
                <a:ln>
                  <a:noFill/>
                </a:ln>
                <a:solidFill>
                  <a:prstClr val="black"/>
                </a:solidFill>
                <a:effectLst/>
                <a:uLnTx/>
                <a:uFillTx/>
                <a:latin typeface="Calibri" panose="020F0502020204030204"/>
                <a:ea typeface="+mn-ea"/>
                <a:cs typeface="+mn-cs"/>
              </a:rPr>
              <a:t>Lesiones resultantes de una persona que</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Apretar</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Atrapado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o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Apachurado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Pelliscado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or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atrapado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medio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de dos o mas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objetos</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o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medio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de las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partes</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de un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objeto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4" name="Title 3"/>
          <p:cNvSpPr>
            <a:spLocks noGrp="1"/>
          </p:cNvSpPr>
          <p:nvPr>
            <p:ph type="title"/>
          </p:nvPr>
        </p:nvSpPr>
        <p:spPr>
          <a:xfrm>
            <a:off x="0" y="0"/>
            <a:ext cx="7886700" cy="1325563"/>
          </a:xfrm>
        </p:spPr>
        <p:txBody>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medio</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15378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0" y="0"/>
            <a:ext cx="9144000" cy="1072662"/>
          </a:xfrm>
        </p:spPr>
        <p:txBody>
          <a:bodyPr>
            <a:noAutofit/>
          </a:bodyPr>
          <a:lstStyle/>
          <a:p>
            <a:pPr eaLnBrk="1" hangingPunct="1"/>
            <a:r>
              <a:rPr lang="en-US" altLang="en-US" sz="3600" err="1">
                <a:solidFill>
                  <a:schemeClr val="bg1"/>
                </a:solidFill>
                <a:latin typeface="+mn-lt"/>
              </a:rPr>
              <a:t>Mayores</a:t>
            </a:r>
            <a:r>
              <a:rPr lang="en-US" altLang="en-US" sz="3600">
                <a:solidFill>
                  <a:schemeClr val="bg1"/>
                </a:solidFill>
                <a:latin typeface="+mn-lt"/>
              </a:rPr>
              <a:t> </a:t>
            </a:r>
            <a:r>
              <a:rPr lang="en-US" altLang="en-US" sz="3600" err="1">
                <a:solidFill>
                  <a:schemeClr val="bg1"/>
                </a:solidFill>
                <a:latin typeface="+mn-lt"/>
              </a:rPr>
              <a:t>Tipos</a:t>
            </a:r>
            <a:r>
              <a:rPr lang="en-US" altLang="en-US" sz="3600">
                <a:solidFill>
                  <a:schemeClr val="bg1"/>
                </a:solidFill>
                <a:latin typeface="+mn-lt"/>
              </a:rPr>
              <a:t> de </a:t>
            </a:r>
            <a:r>
              <a:rPr lang="en-US" altLang="en-US" sz="3600" err="1">
                <a:solidFill>
                  <a:schemeClr val="bg1"/>
                </a:solidFill>
                <a:latin typeface="+mn-lt"/>
              </a:rPr>
              <a:t>Riesgos</a:t>
            </a:r>
            <a:r>
              <a:rPr lang="en-US" altLang="en-US" sz="3600">
                <a:solidFill>
                  <a:schemeClr val="bg1"/>
                </a:solidFill>
                <a:latin typeface="+mn-lt"/>
              </a:rPr>
              <a:t> de </a:t>
            </a:r>
            <a:r>
              <a:rPr lang="en-US" altLang="en-US" sz="3600" err="1">
                <a:solidFill>
                  <a:schemeClr val="bg1"/>
                </a:solidFill>
                <a:latin typeface="+mn-lt"/>
              </a:rPr>
              <a:t>estar</a:t>
            </a:r>
            <a:r>
              <a:rPr lang="en-US" altLang="en-US" sz="3600">
                <a:solidFill>
                  <a:schemeClr val="bg1"/>
                </a:solidFill>
                <a:latin typeface="+mn-lt"/>
              </a:rPr>
              <a:t> </a:t>
            </a:r>
            <a:r>
              <a:rPr lang="en-US" altLang="en-US" sz="3600" err="1">
                <a:solidFill>
                  <a:schemeClr val="bg1"/>
                </a:solidFill>
                <a:latin typeface="+mn-lt"/>
              </a:rPr>
              <a:t>Atrapado</a:t>
            </a:r>
            <a:r>
              <a:rPr lang="en-US" altLang="en-US" sz="3600">
                <a:solidFill>
                  <a:schemeClr val="bg1"/>
                </a:solidFill>
                <a:latin typeface="+mn-lt"/>
              </a:rPr>
              <a:t> o </a:t>
            </a:r>
            <a:r>
              <a:rPr lang="en-US" altLang="en-US" sz="3600" err="1">
                <a:solidFill>
                  <a:schemeClr val="bg1"/>
                </a:solidFill>
                <a:latin typeface="+mn-lt"/>
              </a:rPr>
              <a:t>atorado</a:t>
            </a:r>
            <a:r>
              <a:rPr lang="en-US" altLang="en-US" sz="3600">
                <a:solidFill>
                  <a:schemeClr val="bg1"/>
                </a:solidFill>
                <a:latin typeface="+mn-lt"/>
              </a:rPr>
              <a:t> </a:t>
            </a:r>
            <a:r>
              <a:rPr lang="en-US" altLang="en-US" sz="3600" err="1">
                <a:solidFill>
                  <a:schemeClr val="bg1"/>
                </a:solidFill>
                <a:latin typeface="+mn-lt"/>
              </a:rPr>
              <a:t>en</a:t>
            </a:r>
            <a:r>
              <a:rPr lang="en-US" altLang="en-US" sz="3600">
                <a:solidFill>
                  <a:schemeClr val="bg1"/>
                </a:solidFill>
                <a:latin typeface="+mn-lt"/>
              </a:rPr>
              <a:t> </a:t>
            </a:r>
            <a:r>
              <a:rPr lang="en-US" altLang="en-US" sz="3600" err="1">
                <a:solidFill>
                  <a:schemeClr val="bg1"/>
                </a:solidFill>
                <a:latin typeface="+mn-lt"/>
              </a:rPr>
              <a:t>medio</a:t>
            </a:r>
            <a:r>
              <a:rPr lang="en-US" altLang="en-US" sz="3600">
                <a:solidFill>
                  <a:schemeClr val="bg1"/>
                </a:solidFill>
                <a:latin typeface="+mn-lt"/>
              </a:rPr>
              <a:t> </a:t>
            </a:r>
          </a:p>
        </p:txBody>
      </p:sp>
      <p:sp>
        <p:nvSpPr>
          <p:cNvPr id="26627" name="Rectangle 9"/>
          <p:cNvSpPr>
            <a:spLocks noGrp="1" noChangeArrowheads="1"/>
          </p:cNvSpPr>
          <p:nvPr>
            <p:ph idx="1"/>
          </p:nvPr>
        </p:nvSpPr>
        <p:spPr>
          <a:xfrm>
            <a:off x="1519517" y="2496670"/>
            <a:ext cx="5508812" cy="4185484"/>
          </a:xfrm>
        </p:spPr>
        <p:txBody>
          <a:bodyPr>
            <a:normAutofit/>
          </a:bodyPr>
          <a:lstStyle/>
          <a:p>
            <a:pPr eaLnBrk="1" hangingPunct="1"/>
            <a:r>
              <a:rPr lang="en-US" altLang="en-US" sz="3200" err="1"/>
              <a:t>Enterado</a:t>
            </a:r>
            <a:r>
              <a:rPr lang="en-US" altLang="en-US" sz="3200"/>
              <a:t> </a:t>
            </a:r>
            <a:r>
              <a:rPr lang="en-US" altLang="en-US" sz="3200" err="1"/>
              <a:t>en</a:t>
            </a:r>
            <a:r>
              <a:rPr lang="en-US" altLang="en-US" sz="3200"/>
              <a:t> o </a:t>
            </a:r>
            <a:r>
              <a:rPr lang="en-US" altLang="en-US" sz="3200" err="1"/>
              <a:t>por</a:t>
            </a:r>
            <a:endParaRPr lang="en-US" altLang="en-US" sz="3200"/>
          </a:p>
          <a:p>
            <a:pPr marL="0" indent="0" eaLnBrk="1" hangingPunct="1">
              <a:buNone/>
            </a:pPr>
            <a:endParaRPr lang="en-US" altLang="en-US" sz="3200"/>
          </a:p>
          <a:p>
            <a:pPr eaLnBrk="1" hangingPunct="1"/>
            <a:r>
              <a:rPr lang="en-US" altLang="en-US" sz="3200" err="1"/>
              <a:t>Atrapado</a:t>
            </a:r>
            <a:r>
              <a:rPr lang="en-US" altLang="en-US" sz="3200"/>
              <a:t> </a:t>
            </a:r>
            <a:r>
              <a:rPr lang="en-US" altLang="en-US" sz="3200" err="1"/>
              <a:t>en</a:t>
            </a:r>
            <a:r>
              <a:rPr lang="en-US" altLang="en-US" sz="3200"/>
              <a:t> </a:t>
            </a:r>
            <a:r>
              <a:rPr lang="en-US" altLang="en-US" sz="3200" err="1"/>
              <a:t>medio</a:t>
            </a:r>
            <a:endParaRPr lang="en-US" altLang="en-US" sz="3200"/>
          </a:p>
          <a:p>
            <a:pPr marL="0" indent="0" eaLnBrk="1" hangingPunct="1">
              <a:buNone/>
            </a:pPr>
            <a:endParaRPr lang="en-US" altLang="en-US" sz="3200"/>
          </a:p>
          <a:p>
            <a:pPr eaLnBrk="1" hangingPunct="1"/>
            <a:r>
              <a:rPr lang="en-US" altLang="en-US" sz="3200" err="1"/>
              <a:t>Partes</a:t>
            </a:r>
            <a:r>
              <a:rPr lang="en-US" altLang="en-US" sz="3200"/>
              <a:t> sin </a:t>
            </a:r>
            <a:r>
              <a:rPr lang="en-US" altLang="en-US" sz="3200" err="1"/>
              <a:t>guardias</a:t>
            </a:r>
            <a:endParaRPr lang="en-US" altLang="en-US" sz="3200"/>
          </a:p>
          <a:p>
            <a:pPr marL="0" indent="0" eaLnBrk="1" hangingPunct="1">
              <a:buNone/>
            </a:pPr>
            <a:endParaRPr lang="en-US" altLang="en-US" sz="3200"/>
          </a:p>
        </p:txBody>
      </p:sp>
    </p:spTree>
    <p:extLst>
      <p:ext uri="{BB962C8B-B14F-4D97-AF65-F5344CB8AC3E}">
        <p14:creationId xmlns:p14="http://schemas.microsoft.com/office/powerpoint/2010/main" val="1729055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0" y="0"/>
            <a:ext cx="9144000" cy="1072662"/>
          </a:xfrm>
        </p:spPr>
        <p:txBody>
          <a:bodyPr>
            <a:noAutofit/>
          </a:bodyPr>
          <a:lstStyle/>
          <a:p>
            <a:pPr eaLnBrk="1" hangingPunct="1"/>
            <a:r>
              <a:rPr lang="en-US" altLang="en-US" sz="3600" err="1">
                <a:solidFill>
                  <a:schemeClr val="bg1"/>
                </a:solidFill>
                <a:latin typeface="+mn-lt"/>
              </a:rPr>
              <a:t>Causas</a:t>
            </a:r>
            <a:r>
              <a:rPr lang="en-US" altLang="en-US" sz="3600">
                <a:solidFill>
                  <a:schemeClr val="bg1"/>
                </a:solidFill>
                <a:latin typeface="+mn-lt"/>
              </a:rPr>
              <a:t> </a:t>
            </a:r>
            <a:r>
              <a:rPr lang="en-US" altLang="en-US" sz="3600" err="1">
                <a:solidFill>
                  <a:schemeClr val="bg1"/>
                </a:solidFill>
                <a:latin typeface="+mn-lt"/>
              </a:rPr>
              <a:t>primarias</a:t>
            </a:r>
            <a:r>
              <a:rPr lang="en-US" altLang="en-US" sz="3600">
                <a:solidFill>
                  <a:schemeClr val="bg1"/>
                </a:solidFill>
                <a:latin typeface="+mn-lt"/>
              </a:rPr>
              <a:t> de </a:t>
            </a:r>
            <a:r>
              <a:rPr lang="en-US" altLang="en-US" sz="3600" err="1">
                <a:solidFill>
                  <a:schemeClr val="bg1"/>
                </a:solidFill>
                <a:latin typeface="+mn-lt"/>
              </a:rPr>
              <a:t>fatalidades</a:t>
            </a:r>
            <a:r>
              <a:rPr lang="en-US" altLang="en-US" sz="3600">
                <a:solidFill>
                  <a:schemeClr val="bg1"/>
                </a:solidFill>
                <a:latin typeface="+mn-lt"/>
              </a:rPr>
              <a:t> </a:t>
            </a:r>
            <a:r>
              <a:rPr lang="en-US" altLang="en-US" sz="3600" err="1">
                <a:solidFill>
                  <a:schemeClr val="bg1"/>
                </a:solidFill>
                <a:latin typeface="+mn-lt"/>
              </a:rPr>
              <a:t>mortales</a:t>
            </a:r>
            <a:r>
              <a:rPr lang="en-US" altLang="en-US" sz="3600">
                <a:solidFill>
                  <a:schemeClr val="bg1"/>
                </a:solidFill>
                <a:latin typeface="+mn-lt"/>
              </a:rPr>
              <a:t> de </a:t>
            </a:r>
            <a:r>
              <a:rPr lang="en-US" altLang="en-US" sz="3600" err="1">
                <a:solidFill>
                  <a:schemeClr val="bg1"/>
                </a:solidFill>
                <a:latin typeface="+mn-lt"/>
              </a:rPr>
              <a:t>atrapado</a:t>
            </a:r>
            <a:r>
              <a:rPr lang="en-US" altLang="en-US" sz="3600">
                <a:solidFill>
                  <a:schemeClr val="bg1"/>
                </a:solidFill>
                <a:latin typeface="+mn-lt"/>
              </a:rPr>
              <a:t> </a:t>
            </a:r>
            <a:r>
              <a:rPr lang="en-US" altLang="en-US" sz="3600" err="1">
                <a:solidFill>
                  <a:schemeClr val="bg1"/>
                </a:solidFill>
                <a:latin typeface="+mn-lt"/>
              </a:rPr>
              <a:t>adentro</a:t>
            </a:r>
            <a:r>
              <a:rPr lang="en-US" altLang="en-US" sz="3600">
                <a:solidFill>
                  <a:schemeClr val="bg1"/>
                </a:solidFill>
                <a:latin typeface="+mn-lt"/>
              </a:rPr>
              <a:t> o </a:t>
            </a:r>
            <a:r>
              <a:rPr lang="en-US" altLang="en-US" sz="3600" err="1">
                <a:solidFill>
                  <a:schemeClr val="bg1"/>
                </a:solidFill>
                <a:latin typeface="+mn-lt"/>
              </a:rPr>
              <a:t>en</a:t>
            </a:r>
            <a:r>
              <a:rPr lang="en-US" altLang="en-US" sz="3600">
                <a:solidFill>
                  <a:schemeClr val="bg1"/>
                </a:solidFill>
                <a:latin typeface="+mn-lt"/>
              </a:rPr>
              <a:t> </a:t>
            </a:r>
            <a:r>
              <a:rPr lang="en-US" altLang="en-US" sz="3600" err="1">
                <a:solidFill>
                  <a:schemeClr val="bg1"/>
                </a:solidFill>
                <a:latin typeface="+mn-lt"/>
              </a:rPr>
              <a:t>medio</a:t>
            </a:r>
            <a:r>
              <a:rPr lang="en-US" altLang="en-US" sz="3600">
                <a:solidFill>
                  <a:schemeClr val="bg1"/>
                </a:solidFill>
                <a:latin typeface="+mn-lt"/>
              </a:rPr>
              <a:t> de.. </a:t>
            </a:r>
          </a:p>
        </p:txBody>
      </p:sp>
      <p:sp>
        <p:nvSpPr>
          <p:cNvPr id="26627" name="Rectangle 9"/>
          <p:cNvSpPr>
            <a:spLocks noGrp="1" noChangeArrowheads="1"/>
          </p:cNvSpPr>
          <p:nvPr>
            <p:ph idx="1"/>
          </p:nvPr>
        </p:nvSpPr>
        <p:spPr>
          <a:xfrm>
            <a:off x="1519517" y="2496670"/>
            <a:ext cx="5508812" cy="4185484"/>
          </a:xfrm>
        </p:spPr>
        <p:txBody>
          <a:bodyPr>
            <a:normAutofit/>
          </a:bodyPr>
          <a:lstStyle/>
          <a:p>
            <a:pPr eaLnBrk="1" hangingPunct="1"/>
            <a:r>
              <a:rPr lang="en-US" altLang="en-US" sz="3200" err="1"/>
              <a:t>Installaciones</a:t>
            </a:r>
            <a:r>
              <a:rPr lang="en-US" altLang="en-US" sz="3200"/>
              <a:t> de </a:t>
            </a:r>
            <a:r>
              <a:rPr lang="en-US" altLang="en-US" sz="3200" err="1"/>
              <a:t>tanques</a:t>
            </a:r>
            <a:endParaRPr lang="en-US" altLang="en-US" sz="3200"/>
          </a:p>
          <a:p>
            <a:pPr eaLnBrk="1" hangingPunct="1"/>
            <a:r>
              <a:rPr lang="en-US" altLang="en-US" sz="3200" err="1"/>
              <a:t>Equipo</a:t>
            </a:r>
            <a:r>
              <a:rPr lang="en-US" altLang="en-US" sz="3200"/>
              <a:t> </a:t>
            </a:r>
          </a:p>
          <a:p>
            <a:pPr eaLnBrk="1" hangingPunct="1"/>
            <a:r>
              <a:rPr lang="en-US" altLang="en-US" sz="3200"/>
              <a:t> </a:t>
            </a:r>
            <a:r>
              <a:rPr lang="en-US" altLang="en-US" sz="3200" err="1"/>
              <a:t>Partes</a:t>
            </a:r>
            <a:r>
              <a:rPr lang="en-US" altLang="en-US" sz="3200"/>
              <a:t> sin </a:t>
            </a:r>
            <a:r>
              <a:rPr lang="en-US" altLang="en-US" sz="3200" err="1"/>
              <a:t>guardia</a:t>
            </a:r>
            <a:r>
              <a:rPr lang="en-US" altLang="en-US" sz="3200"/>
              <a:t> </a:t>
            </a:r>
          </a:p>
          <a:p>
            <a:pPr eaLnBrk="1" hangingPunct="1"/>
            <a:r>
              <a:rPr lang="en-US" altLang="en-US" sz="3200" err="1"/>
              <a:t>Equipo</a:t>
            </a:r>
            <a:r>
              <a:rPr lang="en-US" altLang="en-US" sz="3200"/>
              <a:t> que se </a:t>
            </a:r>
            <a:r>
              <a:rPr lang="en-US" altLang="en-US" sz="3200" err="1"/>
              <a:t>desliza</a:t>
            </a:r>
            <a:r>
              <a:rPr lang="en-US" altLang="en-US" sz="3200"/>
              <a:t> y </a:t>
            </a:r>
            <a:r>
              <a:rPr lang="en-US" altLang="en-US" sz="3200" err="1"/>
              <a:t>va</a:t>
            </a:r>
            <a:r>
              <a:rPr lang="en-US" altLang="en-US" sz="3200"/>
              <a:t> </a:t>
            </a:r>
            <a:r>
              <a:rPr lang="en-US" altLang="en-US" sz="3200" err="1"/>
              <a:t>rodando</a:t>
            </a:r>
            <a:endParaRPr lang="en-US" altLang="en-US" sz="3200"/>
          </a:p>
          <a:p>
            <a:pPr eaLnBrk="1" hangingPunct="1"/>
            <a:r>
              <a:rPr lang="en-US" altLang="en-US" sz="3200" err="1"/>
              <a:t>Maintenimiento</a:t>
            </a:r>
            <a:r>
              <a:rPr lang="en-US" altLang="en-US" sz="3200"/>
              <a:t> de </a:t>
            </a:r>
            <a:r>
              <a:rPr lang="en-US" altLang="en-US" sz="3200" err="1"/>
              <a:t>equipo</a:t>
            </a:r>
            <a:endParaRPr lang="en-US" altLang="en-US" sz="3200"/>
          </a:p>
          <a:p>
            <a:pPr eaLnBrk="1" hangingPunct="1"/>
            <a:r>
              <a:rPr lang="en-US" altLang="en-US" sz="3200"/>
              <a:t> </a:t>
            </a:r>
            <a:r>
              <a:rPr lang="en-US" altLang="en-US" sz="3200" err="1"/>
              <a:t>Herramientas</a:t>
            </a:r>
            <a:endParaRPr lang="en-US" altLang="en-US" sz="3200"/>
          </a:p>
        </p:txBody>
      </p:sp>
    </p:spTree>
    <p:extLst>
      <p:ext uri="{BB962C8B-B14F-4D97-AF65-F5344CB8AC3E}">
        <p14:creationId xmlns:p14="http://schemas.microsoft.com/office/powerpoint/2010/main" val="2663546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1"/>
          <p:cNvSpPr>
            <a:spLocks noChangeArrowheads="1"/>
          </p:cNvSpPr>
          <p:nvPr/>
        </p:nvSpPr>
        <p:spPr bwMode="auto">
          <a:xfrm>
            <a:off x="381000" y="2159000"/>
            <a:ext cx="8763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La diferencia clave entre una atrapada y un evento pulsó es si el impacto del objeto solo provocó la lesión.</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Cuando el impacto solo crea la lesión, el evento deberá registrarse como pulsado. Cuando la lesión se crea más como consecuencia de lesiones machacantes entre objetos, el evento debería registrarse como atrapada</a:t>
            </a: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3" name="Title 2"/>
          <p:cNvSpPr>
            <a:spLocks noGrp="1"/>
          </p:cNvSpPr>
          <p:nvPr>
            <p:ph type="title"/>
          </p:nvPr>
        </p:nvSpPr>
        <p:spPr>
          <a:xfrm>
            <a:off x="0" y="0"/>
            <a:ext cx="7886700" cy="1325563"/>
          </a:xfrm>
        </p:spPr>
        <p:txBody>
          <a:bodyPr/>
          <a:lstStyle/>
          <a:p>
            <a:pPr lvl="0" defTabSz="914400">
              <a:lnSpc>
                <a:spcPct val="100000"/>
              </a:lnSpc>
              <a:spcBef>
                <a:spcPts val="0"/>
              </a:spcBef>
            </a:pPr>
            <a:r>
              <a:rPr lang="es-ES" sz="3600" dirty="0">
                <a:solidFill>
                  <a:prstClr val="white"/>
                </a:solidFill>
                <a:latin typeface="Calibri" panose="020F0502020204030204"/>
                <a:ea typeface="+mn-ea"/>
                <a:cs typeface="+mn-cs"/>
              </a:rPr>
              <a:t>Atrapados en o entre los riesgos</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44076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title"/>
          </p:nvPr>
        </p:nvSpPr>
        <p:spPr>
          <a:xfrm>
            <a:off x="-1" y="38101"/>
            <a:ext cx="8928847" cy="588963"/>
          </a:xfrm>
        </p:spPr>
        <p:txBody>
          <a:bodyPr>
            <a:normAutofit fontScale="90000"/>
          </a:bodyPr>
          <a:lstStyle/>
          <a:p>
            <a:pPr eaLnBrk="1" hangingPunct="1"/>
            <a:r>
              <a:rPr lang="en-US" altLang="en-US" sz="3600">
                <a:solidFill>
                  <a:schemeClr val="bg1"/>
                </a:solidFill>
                <a:latin typeface="+mn-lt"/>
              </a:rPr>
              <a:t>Las </a:t>
            </a:r>
            <a:r>
              <a:rPr lang="en-US" altLang="en-US" sz="3600" err="1">
                <a:solidFill>
                  <a:schemeClr val="bg1"/>
                </a:solidFill>
                <a:latin typeface="+mn-lt"/>
              </a:rPr>
              <a:t>Citaciones</a:t>
            </a:r>
            <a:r>
              <a:rPr lang="en-US" altLang="en-US" sz="3600">
                <a:solidFill>
                  <a:schemeClr val="bg1"/>
                </a:solidFill>
                <a:latin typeface="+mn-lt"/>
              </a:rPr>
              <a:t> </a:t>
            </a:r>
            <a:r>
              <a:rPr lang="en-US" altLang="en-US" sz="3600" err="1">
                <a:solidFill>
                  <a:schemeClr val="bg1"/>
                </a:solidFill>
                <a:latin typeface="+mn-lt"/>
              </a:rPr>
              <a:t>Mayores</a:t>
            </a:r>
            <a:r>
              <a:rPr lang="en-US" altLang="en-US" sz="3600">
                <a:solidFill>
                  <a:schemeClr val="bg1"/>
                </a:solidFill>
                <a:latin typeface="+mn-lt"/>
              </a:rPr>
              <a:t> de </a:t>
            </a:r>
            <a:r>
              <a:rPr lang="en-US" altLang="en-US" sz="3600" err="1">
                <a:solidFill>
                  <a:schemeClr val="bg1"/>
                </a:solidFill>
                <a:latin typeface="+mn-lt"/>
              </a:rPr>
              <a:t>Atrapado</a:t>
            </a:r>
            <a:r>
              <a:rPr lang="en-US" altLang="en-US" sz="3600">
                <a:solidFill>
                  <a:schemeClr val="bg1"/>
                </a:solidFill>
                <a:latin typeface="+mn-lt"/>
              </a:rPr>
              <a:t> </a:t>
            </a:r>
            <a:r>
              <a:rPr lang="en-US" altLang="en-US" sz="3600" err="1">
                <a:solidFill>
                  <a:schemeClr val="bg1"/>
                </a:solidFill>
                <a:latin typeface="+mn-lt"/>
              </a:rPr>
              <a:t>adentro</a:t>
            </a:r>
            <a:r>
              <a:rPr lang="en-US" altLang="en-US" sz="3600">
                <a:solidFill>
                  <a:schemeClr val="bg1"/>
                </a:solidFill>
                <a:latin typeface="+mn-lt"/>
              </a:rPr>
              <a:t> de</a:t>
            </a:r>
          </a:p>
        </p:txBody>
      </p:sp>
      <p:pic>
        <p:nvPicPr>
          <p:cNvPr id="38915" name="Object 2" title="Tabla - Las Citaciones Mayores de Atrapado adentro de - Excavaciones – Requeriemientos Generales, Excavaciones – Systemas Protectivos, Equipo de uso para madera, Maquinas y Herramienta Manuales  "/>
          <p:cNvPicPr>
            <a:picLocks noGrp="1" noChangeAspect="1" noChangeArrowheads="1"/>
          </p:cNvPicPr>
          <p:nvPr>
            <p:ph type="chart" idx="4294967295"/>
          </p:nvPr>
        </p:nvPicPr>
        <p:blipFill>
          <a:blip r:embed="rId3">
            <a:extLst>
              <a:ext uri="{28A0092B-C50C-407E-A947-70E740481C1C}">
                <a14:useLocalDpi xmlns:a14="http://schemas.microsoft.com/office/drawing/2010/main"/>
              </a:ext>
            </a:extLst>
          </a:blip>
          <a:srcRect/>
          <a:stretch>
            <a:fillRect/>
          </a:stretch>
        </p:blipFill>
        <p:spPr>
          <a:xfrm>
            <a:off x="460375" y="1630363"/>
            <a:ext cx="8683625" cy="4716462"/>
          </a:xfrm>
        </p:spPr>
      </p:pic>
      <p:sp>
        <p:nvSpPr>
          <p:cNvPr id="38916" name="Text Box 4"/>
          <p:cNvSpPr txBox="1">
            <a:spLocks noChangeArrowheads="1"/>
          </p:cNvSpPr>
          <p:nvPr/>
        </p:nvSpPr>
        <p:spPr bwMode="auto">
          <a:xfrm>
            <a:off x="1809750" y="2667653"/>
            <a:ext cx="443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Excavaciones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Systemas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Protectivos</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17" name="Text Box 5"/>
          <p:cNvSpPr txBox="1">
            <a:spLocks noChangeArrowheads="1"/>
          </p:cNvSpPr>
          <p:nvPr/>
        </p:nvSpPr>
        <p:spPr bwMode="auto">
          <a:xfrm>
            <a:off x="1809750" y="35052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Equipo</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de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uso</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para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madera</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18" name="Text Box 6"/>
          <p:cNvSpPr txBox="1">
            <a:spLocks noChangeArrowheads="1"/>
          </p:cNvSpPr>
          <p:nvPr/>
        </p:nvSpPr>
        <p:spPr bwMode="auto">
          <a:xfrm>
            <a:off x="1809750" y="4507239"/>
            <a:ext cx="327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Maquinas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y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Herramienta</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Manuales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21" name="Text Box 9"/>
          <p:cNvSpPr txBox="1">
            <a:spLocks noChangeArrowheads="1"/>
          </p:cNvSpPr>
          <p:nvPr/>
        </p:nvSpPr>
        <p:spPr bwMode="auto">
          <a:xfrm>
            <a:off x="1809750" y="1753253"/>
            <a:ext cx="640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Excavaciones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Requeriemientos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Generales</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22" name="Text Box 12"/>
          <p:cNvSpPr txBox="1">
            <a:spLocks noChangeArrowheads="1"/>
          </p:cNvSpPr>
          <p:nvPr/>
        </p:nvSpPr>
        <p:spPr bwMode="auto">
          <a:xfrm>
            <a:off x="4800600" y="6613525"/>
            <a:ext cx="434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Citation statistics from Federal OSHA data for OSHA fiscal year 2005</a:t>
            </a:r>
          </a:p>
        </p:txBody>
      </p:sp>
    </p:spTree>
    <p:extLst>
      <p:ext uri="{BB962C8B-B14F-4D97-AF65-F5344CB8AC3E}">
        <p14:creationId xmlns:p14="http://schemas.microsoft.com/office/powerpoint/2010/main" val="79974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0" y="-13447"/>
            <a:ext cx="8606118" cy="532015"/>
          </a:xfrm>
        </p:spPr>
        <p:txBody>
          <a:bodyPr rtlCol="0">
            <a:noAutofit/>
          </a:bodyPr>
          <a:lstStyle/>
          <a:p>
            <a:pPr eaLnBrk="1" fontAlgn="auto" hangingPunct="1">
              <a:spcAft>
                <a:spcPts val="0"/>
              </a:spcAft>
              <a:defRPr/>
            </a:pPr>
            <a:r>
              <a:rPr lang="en-US" sz="3600" err="1">
                <a:solidFill>
                  <a:schemeClr val="bg1"/>
                </a:solidFill>
              </a:rPr>
              <a:t>Analisis</a:t>
            </a:r>
            <a:r>
              <a:rPr lang="en-US" sz="3600">
                <a:solidFill>
                  <a:schemeClr val="bg1"/>
                </a:solidFill>
              </a:rPr>
              <a:t> de la </a:t>
            </a:r>
            <a:r>
              <a:rPr lang="en-US" sz="3600" err="1">
                <a:solidFill>
                  <a:schemeClr val="bg1"/>
                </a:solidFill>
              </a:rPr>
              <a:t>Raiz</a:t>
            </a:r>
            <a:r>
              <a:rPr lang="en-US" sz="3600">
                <a:solidFill>
                  <a:schemeClr val="bg1"/>
                </a:solidFill>
              </a:rPr>
              <a:t> de la Causa- </a:t>
            </a:r>
            <a:r>
              <a:rPr lang="en-US" sz="3600" err="1">
                <a:solidFill>
                  <a:schemeClr val="bg1"/>
                </a:solidFill>
              </a:rPr>
              <a:t>Actividad</a:t>
            </a:r>
            <a:endParaRPr lang="en-US" sz="3600">
              <a:solidFill>
                <a:schemeClr val="bg1"/>
              </a:solidFill>
            </a:endParaRPr>
          </a:p>
        </p:txBody>
      </p:sp>
      <p:sp>
        <p:nvSpPr>
          <p:cNvPr id="5" name="TextBox 4"/>
          <p:cNvSpPr txBox="1"/>
          <p:nvPr/>
        </p:nvSpPr>
        <p:spPr>
          <a:xfrm>
            <a:off x="209550" y="2152650"/>
            <a:ext cx="510100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Atrapado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/entre –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inmersión</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Qual</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Problema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La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Raiz</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la Causa?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Metodo</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Manegamineto</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Material</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4748513" y="4572000"/>
            <a:ext cx="3217984" cy="147732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Personal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ombre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Maquinas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5926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2" y="2233246"/>
            <a:ext cx="36576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Cuáles son las principales cuestiones involucradas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Personas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815862" y="4061012"/>
            <a:ext cx="1240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Problemo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title="Line in the fault tree analysis"/>
          <p:cNvCxnSpPr>
            <a:stCxn id="5" idx="3"/>
          </p:cNvCxnSpPr>
          <p:nvPr/>
        </p:nvCxnSpPr>
        <p:spPr>
          <a:xfrm flipV="1">
            <a:off x="5056094" y="4195482"/>
            <a:ext cx="3455894" cy="50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title="Line in the fault tree analysis"/>
          <p:cNvCxnSpPr/>
          <p:nvPr/>
        </p:nvCxnSpPr>
        <p:spPr>
          <a:xfrm flipV="1">
            <a:off x="5204012" y="2612270"/>
            <a:ext cx="805273" cy="161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title="Line in the fault tree analysis"/>
          <p:cNvCxnSpPr/>
          <p:nvPr/>
        </p:nvCxnSpPr>
        <p:spPr>
          <a:xfrm flipV="1">
            <a:off x="6444244" y="2612270"/>
            <a:ext cx="802170" cy="163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in the fault tree analysis"/>
          <p:cNvCxnSpPr/>
          <p:nvPr/>
        </p:nvCxnSpPr>
        <p:spPr>
          <a:xfrm flipV="1">
            <a:off x="7631206" y="2612270"/>
            <a:ext cx="771654" cy="1608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in the fault tree analysis"/>
          <p:cNvCxnSpPr/>
          <p:nvPr/>
        </p:nvCxnSpPr>
        <p:spPr>
          <a:xfrm>
            <a:off x="5200909" y="4245678"/>
            <a:ext cx="1240232" cy="136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title="Line in the fault tree analysis"/>
          <p:cNvCxnSpPr/>
          <p:nvPr/>
        </p:nvCxnSpPr>
        <p:spPr>
          <a:xfrm>
            <a:off x="7681373" y="4245678"/>
            <a:ext cx="1156447" cy="1363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title="Line in the fault tree analysis"/>
          <p:cNvCxnSpPr/>
          <p:nvPr/>
        </p:nvCxnSpPr>
        <p:spPr>
          <a:xfrm>
            <a:off x="6441141" y="4245678"/>
            <a:ext cx="1156447" cy="13653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9308" y="2233246"/>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6441141" y="2238419"/>
            <a:ext cx="13798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7879201" y="223841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8035653" y="5530702"/>
            <a:ext cx="1156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p:cNvSpPr txBox="1"/>
          <p:nvPr/>
        </p:nvSpPr>
        <p:spPr>
          <a:xfrm>
            <a:off x="6722755" y="5050442"/>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calibración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5635873" y="553319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Personas</a:t>
            </a:r>
          </a:p>
        </p:txBody>
      </p:sp>
      <p:sp>
        <p:nvSpPr>
          <p:cNvPr id="4" name="TextBox 3"/>
          <p:cNvSpPr txBox="1"/>
          <p:nvPr/>
        </p:nvSpPr>
        <p:spPr>
          <a:xfrm>
            <a:off x="5197806" y="4693024"/>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formación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564371" y="5062356"/>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habilidad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86064" y="5587187"/>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719918" y="3325478"/>
            <a:ext cx="17655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perdidas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6579273" y="3108423"/>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política</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7778990" y="4804928"/>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mantenimiento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638964" y="3463419"/>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inspección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5243448" y="2830145"/>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nuevos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pasos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p:cNvSpPr>
            <a:spLocks noGrp="1"/>
          </p:cNvSpPr>
          <p:nvPr>
            <p:ph type="title"/>
          </p:nvPr>
        </p:nvSpPr>
        <p:spPr>
          <a:xfrm>
            <a:off x="0" y="31023"/>
            <a:ext cx="7886700" cy="1325563"/>
          </a:xfrm>
        </p:spPr>
        <p:txBody>
          <a:bodyPr/>
          <a:lstStyle/>
          <a:p>
            <a:pPr lvl="0" defTabSz="914400">
              <a:lnSpc>
                <a:spcPct val="100000"/>
              </a:lnSpc>
              <a:spcBef>
                <a:spcPts val="0"/>
              </a:spcBef>
            </a:pPr>
            <a:r>
              <a:rPr lang="en-US" dirty="0" smtClean="0"/>
              <a:t>  </a:t>
            </a:r>
            <a:r>
              <a:rPr lang="en-US" sz="3600" dirty="0" err="1">
                <a:solidFill>
                  <a:prstClr val="white"/>
                </a:solidFill>
                <a:latin typeface="Calibri" panose="020F0502020204030204"/>
                <a:ea typeface="+mn-ea"/>
                <a:cs typeface="+mn-cs"/>
              </a:rPr>
              <a:t>Organizando</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Informacion</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3863157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1" y="2233246"/>
            <a:ext cx="830356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2010 –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Negocio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Pequenos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Fatalidades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 el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negocio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HVAC  (LLC)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fue citada por 42 violaciones de seguridad y la salud después de la investigación de la muerte de un trabajador cuando él fue aplastado por una gran estructura de acero pesando aproximadamente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1,500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libras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Penalidades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assesadas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659086" y="6008914"/>
            <a:ext cx="25254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$ 127,200</a:t>
            </a:r>
          </a:p>
        </p:txBody>
      </p:sp>
      <p:sp>
        <p:nvSpPr>
          <p:cNvPr id="6" name="Title 5"/>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pPr>
            <a:r>
              <a:rPr lang="en-US" sz="3600" dirty="0">
                <a:solidFill>
                  <a:prstClr val="white"/>
                </a:solidFill>
                <a:latin typeface="Calibri" panose="020F0502020204030204"/>
                <a:ea typeface="+mn-ea"/>
                <a:cs typeface="+mn-cs"/>
              </a:rPr>
              <a:t>Como </a:t>
            </a:r>
            <a:r>
              <a:rPr lang="en-US" sz="3600" dirty="0" err="1">
                <a:solidFill>
                  <a:prstClr val="white"/>
                </a:solidFill>
                <a:latin typeface="Calibri" panose="020F0502020204030204"/>
                <a:ea typeface="+mn-ea"/>
                <a:cs typeface="+mn-cs"/>
              </a:rPr>
              <a:t>trabaja</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investigacion</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fatalidades</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525483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 y="2266950"/>
            <a:ext cx="281305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Esta es el área que esta sobre de el trabajador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Si usted estuviera en el tanque que es lo que le quieres que este diferente o cambiar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6" name="Picture 2" descr="C:\Users\WOSSA\Desktop\WOSSA\WOSSA Admin\Grants\SHIP CSE\Photos\SAM_1096.JPG" title="hoto - Tools dropped or kicked in from above, materials from the excavation, hard hat, attendant monitoring the area above the CSE entrance, barrier protection around the entrance, housekeeping in and around the work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2600" y="2266950"/>
            <a:ext cx="6121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43656"/>
            <a:ext cx="7886700" cy="1325563"/>
          </a:xfrm>
        </p:spPr>
        <p:txBody>
          <a:bodyPr/>
          <a:lstStyle/>
          <a:p>
            <a:pPr lvl="0" defTabSz="914400">
              <a:lnSpc>
                <a:spcPct val="100000"/>
              </a:lnSpc>
              <a:spcBef>
                <a:spcPts val="0"/>
              </a:spcBef>
              <a:defRPr/>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Pegado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Por</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r>
              <a:rPr lang="en-US" sz="3600" dirty="0" smtClean="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1148532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2" y="2233246"/>
            <a:ext cx="36576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Cuáles son las principales cuestiones involucradas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Personas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815862" y="4061012"/>
            <a:ext cx="1240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Problemo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title="Line in the fault tree analysis"/>
          <p:cNvCxnSpPr>
            <a:stCxn id="5" idx="3"/>
          </p:cNvCxnSpPr>
          <p:nvPr/>
        </p:nvCxnSpPr>
        <p:spPr>
          <a:xfrm flipV="1">
            <a:off x="5056094" y="4195482"/>
            <a:ext cx="3455894" cy="50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title="Line in the fault tree analysis"/>
          <p:cNvCxnSpPr/>
          <p:nvPr/>
        </p:nvCxnSpPr>
        <p:spPr>
          <a:xfrm flipV="1">
            <a:off x="5204012" y="2612270"/>
            <a:ext cx="805273" cy="161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title="Line in the fault tree analysis"/>
          <p:cNvCxnSpPr/>
          <p:nvPr/>
        </p:nvCxnSpPr>
        <p:spPr>
          <a:xfrm flipV="1">
            <a:off x="6444244" y="2612270"/>
            <a:ext cx="802170" cy="163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in the fault tree analysis"/>
          <p:cNvCxnSpPr/>
          <p:nvPr/>
        </p:nvCxnSpPr>
        <p:spPr>
          <a:xfrm flipV="1">
            <a:off x="7631206" y="2612270"/>
            <a:ext cx="771654" cy="1608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in the fault tree analysis"/>
          <p:cNvCxnSpPr/>
          <p:nvPr/>
        </p:nvCxnSpPr>
        <p:spPr>
          <a:xfrm>
            <a:off x="5200909" y="4245678"/>
            <a:ext cx="1240232" cy="136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title="Line in the fault tree analysis"/>
          <p:cNvCxnSpPr/>
          <p:nvPr/>
        </p:nvCxnSpPr>
        <p:spPr>
          <a:xfrm>
            <a:off x="7681373" y="4245678"/>
            <a:ext cx="1156447" cy="1363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title="Line in the fault tree analysis"/>
          <p:cNvCxnSpPr/>
          <p:nvPr/>
        </p:nvCxnSpPr>
        <p:spPr>
          <a:xfrm>
            <a:off x="6441141" y="4245678"/>
            <a:ext cx="1156447" cy="13653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9308" y="2233246"/>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6441141" y="2238419"/>
            <a:ext cx="13798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7879201" y="223841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8035653" y="5530702"/>
            <a:ext cx="1156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p:cNvSpPr txBox="1"/>
          <p:nvPr/>
        </p:nvSpPr>
        <p:spPr>
          <a:xfrm>
            <a:off x="6722755" y="5050442"/>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calibración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5635873" y="553319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Personas</a:t>
            </a:r>
          </a:p>
        </p:txBody>
      </p:sp>
      <p:sp>
        <p:nvSpPr>
          <p:cNvPr id="4" name="TextBox 3"/>
          <p:cNvSpPr txBox="1"/>
          <p:nvPr/>
        </p:nvSpPr>
        <p:spPr>
          <a:xfrm>
            <a:off x="5197806" y="4693024"/>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formación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564371" y="5062356"/>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habilidad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86064" y="5587187"/>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719918" y="3325478"/>
            <a:ext cx="17655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perdidas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6579273" y="3108423"/>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política</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7778990" y="4804928"/>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mantenimiento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638964" y="3463419"/>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inspección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5243448" y="2830145"/>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nuevos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pasos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p:cNvSpPr>
            <a:spLocks noGrp="1"/>
          </p:cNvSpPr>
          <p:nvPr>
            <p:ph type="title"/>
          </p:nvPr>
        </p:nvSpPr>
        <p:spPr>
          <a:xfrm>
            <a:off x="0" y="37932"/>
            <a:ext cx="7886700" cy="1325563"/>
          </a:xfrm>
        </p:spPr>
        <p:txBody>
          <a:bodyPr>
            <a:normAutofit fontScale="90000"/>
          </a:bodyPr>
          <a:lstStyle/>
          <a:p>
            <a:pPr lvl="0" defTabSz="914400">
              <a:lnSpc>
                <a:spcPct val="100000"/>
              </a:lnSpc>
              <a:spcBef>
                <a:spcPts val="0"/>
              </a:spcBef>
            </a:pPr>
            <a:r>
              <a:rPr lang="en-US" sz="3600" dirty="0">
                <a:solidFill>
                  <a:prstClr val="white"/>
                </a:solidFill>
                <a:latin typeface="Calibri" panose="020F0502020204030204"/>
                <a:ea typeface="+mn-ea"/>
                <a:cs typeface="+mn-cs"/>
              </a:rPr>
              <a:t>Como </a:t>
            </a:r>
            <a:r>
              <a:rPr lang="en-US" sz="3600" dirty="0" err="1">
                <a:solidFill>
                  <a:prstClr val="white"/>
                </a:solidFill>
                <a:latin typeface="Calibri" panose="020F0502020204030204"/>
                <a:ea typeface="+mn-ea"/>
                <a:cs typeface="+mn-cs"/>
              </a:rPr>
              <a:t>trabaja</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investigacion</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fatalidades</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r>
              <a:rPr lang="en-US" sz="3600" dirty="0" smtClean="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22799291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1" y="2233246"/>
            <a:ext cx="8303567"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Resultados: Una </a:t>
            </a:r>
            <a:r>
              <a:rPr kumimoji="0" lang="es-ES" sz="2800" b="0" i="0" u="none" strike="noStrike" kern="1200" cap="none" spc="0" normalizeH="0" baseline="0" noProof="0" err="1">
                <a:ln>
                  <a:noFill/>
                </a:ln>
                <a:solidFill>
                  <a:prstClr val="black"/>
                </a:solidFill>
                <a:effectLst/>
                <a:uLnTx/>
                <a:uFillTx/>
                <a:latin typeface="Calibri" panose="020F0502020204030204"/>
                <a:ea typeface="+mn-ea"/>
                <a:cs typeface="+mn-cs"/>
              </a:rPr>
              <a:t>Violacion</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(Seria) de seguridad </a:t>
            </a:r>
            <a:r>
              <a:rPr kumimoji="0" lang="es-ES" sz="2800" b="0" i="0" u="none" strike="noStrike" kern="1200" cap="none" spc="0" normalizeH="0" baseline="0" noProof="0" err="1">
                <a:ln>
                  <a:noFill/>
                </a:ln>
                <a:solidFill>
                  <a:prstClr val="black"/>
                </a:solidFill>
                <a:effectLst/>
                <a:uLnTx/>
                <a:uFillTx/>
                <a:latin typeface="Calibri" panose="020F0502020204030204"/>
                <a:ea typeface="+mn-ea"/>
                <a:cs typeface="+mn-cs"/>
              </a:rPr>
              <a:t>encontra</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y relacionada con la mortalidad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No extremar la prudencia o la planificación al mover cargas pesadas, inestables en una posición vertical</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pPr>
            <a:r>
              <a:rPr lang="en-US" sz="3600" dirty="0">
                <a:solidFill>
                  <a:prstClr val="white"/>
                </a:solidFill>
                <a:latin typeface="Calibri" panose="020F0502020204030204"/>
                <a:ea typeface="+mn-ea"/>
                <a:cs typeface="+mn-cs"/>
              </a:rPr>
              <a:t>Como </a:t>
            </a:r>
            <a:r>
              <a:rPr lang="en-US" sz="3600" dirty="0" err="1">
                <a:solidFill>
                  <a:prstClr val="white"/>
                </a:solidFill>
                <a:latin typeface="Calibri" panose="020F0502020204030204"/>
                <a:ea typeface="+mn-ea"/>
                <a:cs typeface="+mn-cs"/>
              </a:rPr>
              <a:t>trabaja</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investigacion</a:t>
            </a:r>
            <a:r>
              <a:rPr lang="en-US" sz="3600" dirty="0">
                <a:solidFill>
                  <a:prstClr val="white"/>
                </a:solidFill>
                <a:latin typeface="Calibri" panose="020F0502020204030204"/>
                <a:ea typeface="+mn-ea"/>
                <a:cs typeface="+mn-cs"/>
              </a:rPr>
              <a:t> de </a:t>
            </a:r>
            <a:r>
              <a:rPr lang="en-US" sz="3600" dirty="0" err="1" smtClean="0">
                <a:solidFill>
                  <a:prstClr val="white"/>
                </a:solidFill>
                <a:latin typeface="Calibri" panose="020F0502020204030204"/>
                <a:ea typeface="+mn-ea"/>
                <a:cs typeface="+mn-cs"/>
              </a:rPr>
              <a:t>fatalidades</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5893844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840433" y="1834001"/>
            <a:ext cx="8303567"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Resultados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29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Otras graves” violaciones de seguridad que </a:t>
            </a:r>
            <a:r>
              <a:rPr kumimoji="0" lang="es-ES" sz="2800" b="0" i="0" u="none" strike="noStrike" kern="1200" cap="none" spc="0" normalizeH="0" baseline="0" noProof="0" err="1">
                <a:ln>
                  <a:noFill/>
                </a:ln>
                <a:solidFill>
                  <a:prstClr val="black"/>
                </a:solidFill>
                <a:effectLst/>
                <a:uLnTx/>
                <a:uFillTx/>
                <a:latin typeface="Calibri" panose="020F0502020204030204"/>
                <a:ea typeface="+mn-ea"/>
                <a:cs typeface="+mn-cs"/>
              </a:rPr>
              <a:t>estan</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relacionadas con el lugar de trabajo.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Falta</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Cinturones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Guardias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elevacion</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no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ser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adecuado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para el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proyecto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Exposicion</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electrisidad</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tener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procedimientos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apropiados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para LO/TO</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tener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suficiente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entrenamiento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pPr>
            <a:r>
              <a:rPr lang="en-US" dirty="0" smtClean="0"/>
              <a:t> </a:t>
            </a:r>
            <a:r>
              <a:rPr lang="en-US" sz="3600" dirty="0">
                <a:solidFill>
                  <a:prstClr val="white"/>
                </a:solidFill>
                <a:latin typeface="Calibri" panose="020F0502020204030204"/>
                <a:ea typeface="+mn-ea"/>
                <a:cs typeface="+mn-cs"/>
              </a:rPr>
              <a:t>Como </a:t>
            </a:r>
            <a:r>
              <a:rPr lang="en-US" sz="3600" dirty="0" err="1">
                <a:solidFill>
                  <a:prstClr val="white"/>
                </a:solidFill>
                <a:latin typeface="Calibri" panose="020F0502020204030204"/>
                <a:ea typeface="+mn-ea"/>
                <a:cs typeface="+mn-cs"/>
              </a:rPr>
              <a:t>trabaja</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investigacion</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fatalidades</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5483691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840433" y="1872638"/>
            <a:ext cx="8303567"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Resultados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7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Menos graves“ violaciones de seguridad relacionadas con el lugar de trabajo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notificar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 la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Agencia</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dentro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de 8 horas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guardar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los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inflamables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apropiadamente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No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comprobar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la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funcionalidad</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mensualmente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anualmente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Inspecciones diarias de montacargas no hechos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Etiquetado de botellas de liquido de gas propano no hechos o no tener etiquetas para identificar la peligrosidad de la sustancia</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pPr>
            <a:r>
              <a:rPr lang="en-US" sz="3600" dirty="0">
                <a:solidFill>
                  <a:prstClr val="white"/>
                </a:solidFill>
                <a:latin typeface="Calibri" panose="020F0502020204030204"/>
                <a:ea typeface="+mn-ea"/>
                <a:cs typeface="+mn-cs"/>
              </a:rPr>
              <a:t>Como </a:t>
            </a:r>
            <a:r>
              <a:rPr lang="en-US" sz="3600" dirty="0" err="1">
                <a:solidFill>
                  <a:prstClr val="white"/>
                </a:solidFill>
                <a:latin typeface="Calibri" panose="020F0502020204030204"/>
                <a:ea typeface="+mn-ea"/>
                <a:cs typeface="+mn-cs"/>
              </a:rPr>
              <a:t>Trabaja</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Investigacion</a:t>
            </a:r>
            <a:r>
              <a:rPr lang="en-US" sz="3600" dirty="0">
                <a:solidFill>
                  <a:prstClr val="white"/>
                </a:solidFill>
                <a:latin typeface="Calibri" panose="020F0502020204030204"/>
                <a:ea typeface="+mn-ea"/>
                <a:cs typeface="+mn-cs"/>
              </a:rPr>
              <a:t> de </a:t>
            </a:r>
            <a:r>
              <a:rPr lang="en-US" sz="3600" dirty="0" err="1" smtClean="0">
                <a:solidFill>
                  <a:prstClr val="white"/>
                </a:solidFill>
                <a:latin typeface="Calibri" panose="020F0502020204030204"/>
                <a:ea typeface="+mn-ea"/>
                <a:cs typeface="+mn-cs"/>
              </a:rPr>
              <a:t>Fatalidades</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42202762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10"/>
          <p:cNvSpPr>
            <a:spLocks noGrp="1" noChangeArrowheads="1"/>
          </p:cNvSpPr>
          <p:nvPr>
            <p:ph idx="4294967295"/>
          </p:nvPr>
        </p:nvSpPr>
        <p:spPr>
          <a:xfrm>
            <a:off x="0" y="2133600"/>
            <a:ext cx="3309938" cy="4953000"/>
          </a:xfrm>
        </p:spPr>
        <p:txBody>
          <a:bodyPr>
            <a:normAutofit/>
          </a:bodyPr>
          <a:lstStyle/>
          <a:p>
            <a:pPr eaLnBrk="1" hangingPunct="1"/>
            <a:r>
              <a:rPr lang="es-ES" altLang="en-US" sz="2400"/>
              <a:t>Tienen alarmas audibles de respaldo</a:t>
            </a:r>
          </a:p>
          <a:p>
            <a:pPr eaLnBrk="1" hangingPunct="1"/>
            <a:r>
              <a:rPr lang="es-ES" altLang="en-US" sz="2400"/>
              <a:t>Tener un observador para dirigir al operador si la visibilidad es restringida</a:t>
            </a:r>
          </a:p>
          <a:p>
            <a:pPr eaLnBrk="1" hangingPunct="1"/>
            <a:r>
              <a:rPr lang="es-ES" altLang="en-US" sz="2400"/>
              <a:t>Mantenga suficiente espacio detrás del vehículo</a:t>
            </a:r>
          </a:p>
          <a:p>
            <a:pPr eaLnBrk="1" hangingPunct="1"/>
            <a:r>
              <a:rPr lang="es-ES" altLang="en-US" sz="2400"/>
              <a:t>Preste atención al equipo que esta manejando de reversa</a:t>
            </a:r>
            <a:endParaRPr lang="en-US" altLang="en-US" sz="2400"/>
          </a:p>
        </p:txBody>
      </p:sp>
      <p:pic>
        <p:nvPicPr>
          <p:cNvPr id="122884" name="Picture 2" title="Photo - Pump truck operators will run with 1 or 2 men depending on the job and the company policy. When there are two employee’s, it is common for one to act as a spotter or guide to the driver backing in to the site. Virtually always at a very low speed, it is still critical for the spotter to always maintain line of sight contact with the driver and maintain enough spacing between the spotter and the vehicle to allow for an exit in the event of a slip, trip or fall. It will take the driver a moment to react, make a determination to stop or just look in the other mirror, anticipating the spotter has moved to the other side of the vehicl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2838" y="3276600"/>
            <a:ext cx="54911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 y="73723"/>
            <a:ext cx="8541099" cy="1325563"/>
          </a:xfrm>
        </p:spPr>
        <p:txBody>
          <a:bodyPr>
            <a:normAutofit fontScale="90000"/>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medio</a:t>
            </a:r>
            <a:r>
              <a:rPr lang="en-US" sz="3600" dirty="0">
                <a:solidFill>
                  <a:prstClr val="white"/>
                </a:solidFill>
                <a:latin typeface="Calibri" panose="020F0502020204030204"/>
                <a:ea typeface="+mn-ea"/>
                <a:cs typeface="+mn-cs"/>
              </a:rPr>
              <a:t> o </a:t>
            </a:r>
            <a:r>
              <a:rPr lang="en-US" sz="3600" dirty="0" err="1">
                <a:solidFill>
                  <a:prstClr val="white"/>
                </a:solidFill>
                <a:latin typeface="Calibri" panose="020F0502020204030204"/>
                <a:ea typeface="+mn-ea"/>
                <a:cs typeface="+mn-cs"/>
              </a:rPr>
              <a:t>adentro</a:t>
            </a:r>
            <a:r>
              <a:rPr lang="en-US" sz="3600" dirty="0">
                <a:solidFill>
                  <a:prstClr val="white"/>
                </a:solidFill>
                <a:latin typeface="Calibri" panose="020F0502020204030204"/>
                <a:ea typeface="+mn-ea"/>
                <a:cs typeface="+mn-cs"/>
              </a:rPr>
              <a:t> de</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848232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title="Picture - potential fatalities based on excavation equipment on sit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959" y="2111465"/>
            <a:ext cx="7760367" cy="47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13434"/>
            <a:ext cx="7886700" cy="1325563"/>
          </a:xfrm>
        </p:spPr>
        <p:txBody>
          <a:bodyPr/>
          <a:lstStyle/>
          <a:p>
            <a:pPr lvl="0" defTabSz="914400">
              <a:lnSpc>
                <a:spcPct val="100000"/>
              </a:lnSpc>
              <a:spcBef>
                <a:spcPts val="0"/>
              </a:spcBef>
              <a:defRPr/>
            </a:pPr>
            <a:r>
              <a:rPr lang="en-US" sz="2800" dirty="0" err="1">
                <a:solidFill>
                  <a:prstClr val="white"/>
                </a:solidFill>
                <a:latin typeface="Calibri" panose="020F0502020204030204"/>
                <a:ea typeface="+mn-ea"/>
                <a:cs typeface="+mn-cs"/>
              </a:rPr>
              <a:t>Riesgos</a:t>
            </a:r>
            <a:r>
              <a:rPr lang="en-US" sz="2800" dirty="0">
                <a:solidFill>
                  <a:prstClr val="white"/>
                </a:solidFill>
                <a:latin typeface="Calibri" panose="020F0502020204030204"/>
                <a:ea typeface="+mn-ea"/>
                <a:cs typeface="+mn-cs"/>
              </a:rPr>
              <a:t> de </a:t>
            </a:r>
            <a:r>
              <a:rPr lang="en-US" sz="2800" dirty="0" err="1">
                <a:solidFill>
                  <a:prstClr val="white"/>
                </a:solidFill>
                <a:latin typeface="Calibri" panose="020F0502020204030204"/>
                <a:ea typeface="+mn-ea"/>
                <a:cs typeface="+mn-cs"/>
              </a:rPr>
              <a:t>Estar</a:t>
            </a:r>
            <a:r>
              <a:rPr lang="en-US" sz="2800" dirty="0">
                <a:solidFill>
                  <a:prstClr val="white"/>
                </a:solidFill>
                <a:latin typeface="Calibri" panose="020F0502020204030204"/>
                <a:ea typeface="+mn-ea"/>
                <a:cs typeface="+mn-cs"/>
              </a:rPr>
              <a:t> </a:t>
            </a:r>
            <a:r>
              <a:rPr lang="en-US" sz="2800" dirty="0" err="1">
                <a:solidFill>
                  <a:prstClr val="white"/>
                </a:solidFill>
                <a:latin typeface="Calibri" panose="020F0502020204030204"/>
                <a:ea typeface="+mn-ea"/>
                <a:cs typeface="+mn-cs"/>
              </a:rPr>
              <a:t>Atrapado</a:t>
            </a:r>
            <a:r>
              <a:rPr lang="en-US" sz="2800" dirty="0">
                <a:solidFill>
                  <a:prstClr val="white"/>
                </a:solidFill>
                <a:latin typeface="Calibri" panose="020F0502020204030204"/>
                <a:ea typeface="+mn-ea"/>
                <a:cs typeface="+mn-cs"/>
              </a:rPr>
              <a:t> </a:t>
            </a:r>
            <a:r>
              <a:rPr lang="en-US" sz="2800" dirty="0" err="1">
                <a:solidFill>
                  <a:prstClr val="white"/>
                </a:solidFill>
                <a:latin typeface="Calibri" panose="020F0502020204030204"/>
                <a:ea typeface="+mn-ea"/>
                <a:cs typeface="+mn-cs"/>
              </a:rPr>
              <a:t>en</a:t>
            </a:r>
            <a:r>
              <a:rPr lang="en-US" sz="2800" dirty="0">
                <a:solidFill>
                  <a:prstClr val="white"/>
                </a:solidFill>
                <a:latin typeface="Calibri" panose="020F0502020204030204"/>
                <a:ea typeface="+mn-ea"/>
                <a:cs typeface="+mn-cs"/>
              </a:rPr>
              <a:t> Medio de</a:t>
            </a:r>
            <a:br>
              <a:rPr lang="en-US" sz="28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61094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4"/>
          <p:cNvSpPr txBox="1">
            <a:spLocks noChangeArrowheads="1"/>
          </p:cNvSpPr>
          <p:nvPr/>
        </p:nvSpPr>
        <p:spPr bwMode="auto">
          <a:xfrm>
            <a:off x="6022703" y="2783114"/>
            <a:ext cx="3116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Trabajadores con equipo que no tiene suficiente soporte</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title="Foto - Trabajadores con equipo que no tiene suficiente sopor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83114"/>
            <a:ext cx="5950857" cy="3957655"/>
          </a:xfrm>
          <a:prstGeom prst="rect">
            <a:avLst/>
          </a:prstGeom>
        </p:spPr>
      </p:pic>
      <p:sp>
        <p:nvSpPr>
          <p:cNvPr id="4" name="Title 3"/>
          <p:cNvSpPr>
            <a:spLocks noGrp="1"/>
          </p:cNvSpPr>
          <p:nvPr>
            <p:ph type="title"/>
          </p:nvPr>
        </p:nvSpPr>
        <p:spPr>
          <a:xfrm>
            <a:off x="0" y="0"/>
            <a:ext cx="7886700" cy="1325563"/>
          </a:xfrm>
        </p:spPr>
        <p:txBody>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Medio de</a:t>
            </a:r>
            <a:br>
              <a:rPr lang="en-US" sz="3600" dirty="0">
                <a:solidFill>
                  <a:prstClr val="white"/>
                </a:solidFill>
                <a:latin typeface="Calibri" panose="020F0502020204030204"/>
                <a:ea typeface="+mn-ea"/>
                <a:cs typeface="+mn-cs"/>
              </a:rPr>
            </a:br>
            <a:r>
              <a:rPr lang="en-US" sz="3600" dirty="0" smtClean="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87423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equipment loaded on a trail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077" y="3593856"/>
            <a:ext cx="5802923" cy="3264144"/>
          </a:xfrm>
          <a:prstGeom prst="rect">
            <a:avLst/>
          </a:prstGeom>
        </p:spPr>
      </p:pic>
      <p:sp>
        <p:nvSpPr>
          <p:cNvPr id="131075" name="Rectangle 6"/>
          <p:cNvSpPr>
            <a:spLocks noGrp="1" noChangeArrowheads="1"/>
          </p:cNvSpPr>
          <p:nvPr>
            <p:ph idx="4294967295"/>
          </p:nvPr>
        </p:nvSpPr>
        <p:spPr>
          <a:xfrm>
            <a:off x="-1" y="2181225"/>
            <a:ext cx="4783015" cy="4419600"/>
          </a:xfrm>
        </p:spPr>
        <p:txBody>
          <a:bodyPr>
            <a:normAutofit/>
          </a:bodyPr>
          <a:lstStyle/>
          <a:p>
            <a:pPr eaLnBrk="1" hangingPunct="1"/>
            <a:r>
              <a:rPr lang="es-ES" altLang="en-US" sz="2800" dirty="0"/>
              <a:t>Asegure la </a:t>
            </a:r>
            <a:r>
              <a:rPr lang="es-ES" altLang="en-US" sz="2800" dirty="0" err="1"/>
              <a:t>traila</a:t>
            </a:r>
            <a:r>
              <a:rPr lang="es-ES" altLang="en-US" sz="2800" dirty="0"/>
              <a:t> y sobre una superficie  que este plana</a:t>
            </a:r>
          </a:p>
          <a:p>
            <a:pPr eaLnBrk="1" hangingPunct="1"/>
            <a:r>
              <a:rPr lang="es-ES" altLang="en-US" sz="2800" dirty="0"/>
              <a:t>Inspeccione la cubierta de escombros, </a:t>
            </a:r>
            <a:r>
              <a:rPr lang="es-ES" altLang="en-US" sz="2800" dirty="0" smtClean="0"/>
              <a:t>de bloqueo </a:t>
            </a:r>
            <a:r>
              <a:rPr lang="es-ES" altLang="en-US" sz="2800" dirty="0"/>
              <a:t>o cadenas</a:t>
            </a:r>
          </a:p>
          <a:p>
            <a:pPr eaLnBrk="1" hangingPunct="1"/>
            <a:r>
              <a:rPr lang="es-ES" altLang="en-US" sz="2800" dirty="0"/>
              <a:t>Asegúrese de que </a:t>
            </a:r>
            <a:endParaRPr lang="es-ES" altLang="en-US" sz="2800" dirty="0"/>
          </a:p>
          <a:p>
            <a:pPr marL="0" indent="0" eaLnBrk="1" hangingPunct="1">
              <a:spcBef>
                <a:spcPts val="0"/>
              </a:spcBef>
              <a:buNone/>
            </a:pPr>
            <a:r>
              <a:rPr lang="es-ES" altLang="en-US" sz="2800" dirty="0" smtClean="0"/>
              <a:t>  el </a:t>
            </a:r>
            <a:r>
              <a:rPr lang="es-ES" altLang="en-US" sz="2800" dirty="0"/>
              <a:t>equipo esté </a:t>
            </a:r>
            <a:r>
              <a:rPr lang="es-ES" altLang="en-US" sz="2800" dirty="0" smtClean="0"/>
              <a:t>bien</a:t>
            </a:r>
          </a:p>
          <a:p>
            <a:pPr marL="0" indent="0" eaLnBrk="1" hangingPunct="1">
              <a:spcBef>
                <a:spcPts val="0"/>
              </a:spcBef>
              <a:buNone/>
            </a:pPr>
            <a:r>
              <a:rPr lang="es-ES" altLang="en-US" sz="2800" dirty="0"/>
              <a:t> </a:t>
            </a:r>
            <a:r>
              <a:rPr lang="es-ES" altLang="en-US" sz="2800" dirty="0" smtClean="0"/>
              <a:t> asegurado</a:t>
            </a:r>
            <a:endParaRPr lang="en-US" altLang="en-US" sz="2800" dirty="0"/>
          </a:p>
        </p:txBody>
      </p:sp>
      <p:sp>
        <p:nvSpPr>
          <p:cNvPr id="4" name="Title 3"/>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Adentro</a:t>
            </a:r>
            <a:r>
              <a:rPr lang="en-US" sz="3600" dirty="0">
                <a:solidFill>
                  <a:prstClr val="white"/>
                </a:solidFill>
                <a:latin typeface="Calibri" panose="020F0502020204030204"/>
                <a:ea typeface="+mn-ea"/>
                <a:cs typeface="+mn-cs"/>
              </a:rPr>
              <a:t> o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Medio de</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423311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1" title="Photo - an excavator set for the pick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0" y="4354323"/>
            <a:ext cx="482321" cy="157388"/>
          </a:xfrm>
          <a:ln>
            <a:noFill/>
          </a:ln>
        </p:spPr>
        <p:txBody>
          <a:bodyPr>
            <a:normAutofit fontScale="90000"/>
          </a:bodyPr>
          <a:lstStyle/>
          <a:p>
            <a:r>
              <a:rPr lang="en-US" sz="800" dirty="0" err="1" smtClean="0">
                <a:solidFill>
                  <a:schemeClr val="bg1">
                    <a:lumMod val="95000"/>
                  </a:schemeClr>
                </a:solidFill>
              </a:rPr>
              <a:t>Imagen</a:t>
            </a:r>
            <a:endParaRPr lang="en-US" sz="800" dirty="0">
              <a:solidFill>
                <a:schemeClr val="bg1">
                  <a:lumMod val="95000"/>
                </a:schemeClr>
              </a:solidFill>
            </a:endParaRPr>
          </a:p>
        </p:txBody>
      </p:sp>
    </p:spTree>
    <p:extLst>
      <p:ext uri="{BB962C8B-B14F-4D97-AF65-F5344CB8AC3E}">
        <p14:creationId xmlns:p14="http://schemas.microsoft.com/office/powerpoint/2010/main" val="314547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idx="4294967295"/>
          </p:nvPr>
        </p:nvSpPr>
        <p:spPr>
          <a:xfrm>
            <a:off x="0" y="2071688"/>
            <a:ext cx="3357563" cy="4633912"/>
          </a:xfrm>
        </p:spPr>
        <p:txBody>
          <a:bodyPr>
            <a:normAutofit fontScale="92500" lnSpcReduction="10000"/>
          </a:bodyPr>
          <a:lstStyle/>
          <a:p>
            <a:pPr marL="0" indent="0" eaLnBrk="1" hangingPunct="1">
              <a:buNone/>
            </a:pPr>
            <a:r>
              <a:rPr lang="es-ES" altLang="en-US" sz="2800"/>
              <a:t>Hay aquí un peligro de vuelco o de rodar</a:t>
            </a:r>
            <a:r>
              <a:rPr lang="en-US" altLang="en-US" sz="2800"/>
              <a:t>?</a:t>
            </a:r>
          </a:p>
          <a:p>
            <a:pPr marL="0" indent="0" eaLnBrk="1" hangingPunct="1">
              <a:buNone/>
            </a:pPr>
            <a:endParaRPr lang="en-US" altLang="en-US" sz="2800"/>
          </a:p>
          <a:p>
            <a:pPr eaLnBrk="1" hangingPunct="1"/>
            <a:r>
              <a:rPr lang="en-US" altLang="en-US" sz="2800" err="1"/>
              <a:t>Siempre</a:t>
            </a:r>
            <a:r>
              <a:rPr lang="en-US" altLang="en-US" sz="2800"/>
              <a:t> use el </a:t>
            </a:r>
            <a:r>
              <a:rPr lang="en-US" altLang="en-US" sz="2800" err="1"/>
              <a:t>cinturon</a:t>
            </a:r>
            <a:r>
              <a:rPr lang="en-US" altLang="en-US" sz="2800"/>
              <a:t> de </a:t>
            </a:r>
            <a:r>
              <a:rPr lang="en-US" altLang="en-US" sz="2800" err="1"/>
              <a:t>seguro</a:t>
            </a:r>
            <a:endParaRPr lang="en-US" altLang="en-US" sz="2800"/>
          </a:p>
          <a:p>
            <a:pPr eaLnBrk="1" hangingPunct="1"/>
            <a:r>
              <a:rPr lang="es-ES" altLang="en-US" sz="2800"/>
              <a:t>Sólo viajar en el asiento previsto</a:t>
            </a:r>
            <a:endParaRPr lang="en-US" altLang="en-US" sz="2800"/>
          </a:p>
          <a:p>
            <a:pPr eaLnBrk="1" hangingPunct="1"/>
            <a:r>
              <a:rPr lang="es-ES" altLang="en-US" sz="2800"/>
              <a:t>No montar a caballo en cubos o en los botes, en las defensas de los carros o equipo o en las escaleras </a:t>
            </a:r>
            <a:endParaRPr lang="en-US" altLang="en-US" sz="2800"/>
          </a:p>
        </p:txBody>
      </p:sp>
      <p:pic>
        <p:nvPicPr>
          <p:cNvPr id="5" name="Picture 4" title="Photo - worker operating an equipment without  a seat bel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731" y="3918857"/>
            <a:ext cx="5220269" cy="2939143"/>
          </a:xfrm>
          <a:prstGeom prst="rect">
            <a:avLst/>
          </a:prstGeom>
        </p:spPr>
      </p:pic>
      <p:sp>
        <p:nvSpPr>
          <p:cNvPr id="3" name="Title 2"/>
          <p:cNvSpPr>
            <a:spLocks noGrp="1"/>
          </p:cNvSpPr>
          <p:nvPr>
            <p:ph type="title"/>
          </p:nvPr>
        </p:nvSpPr>
        <p:spPr>
          <a:xfrm>
            <a:off x="0" y="33530"/>
            <a:ext cx="7886700" cy="1325563"/>
          </a:xfrm>
        </p:spPr>
        <p:txBody>
          <a:bodyPr>
            <a:normAutofit fontScale="90000"/>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Medio o </a:t>
            </a:r>
            <a:r>
              <a:rPr lang="en-US" sz="3600" dirty="0" err="1">
                <a:solidFill>
                  <a:prstClr val="white"/>
                </a:solidFill>
                <a:latin typeface="Calibri" panose="020F0502020204030204"/>
                <a:ea typeface="+mn-ea"/>
                <a:cs typeface="+mn-cs"/>
              </a:rPr>
              <a:t>Adentro</a:t>
            </a:r>
            <a:r>
              <a:rPr lang="en-US" sz="3600" dirty="0">
                <a:solidFill>
                  <a:prstClr val="white"/>
                </a:solidFill>
                <a:latin typeface="Calibri" panose="020F0502020204030204"/>
                <a:ea typeface="+mn-ea"/>
                <a:cs typeface="+mn-cs"/>
              </a:rPr>
              <a:t> de</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25444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WOSSA\Desktop\WOSSA\WOSSA Admin\Grants\SHIP CSE\Photos\SAM_1102.JPG" title="Photo - Hazards: Tools dropped or kicked in from above, materials form the excavation, hard hat, attendant monitoring are above the CSE entrance, barrier protection around the entr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811" y="2962960"/>
            <a:ext cx="5595190" cy="393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9550" y="2514600"/>
            <a:ext cx="312420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Identifica los riesgos para el trabajador en esta foto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Nombra UNA cosa que puede ayudar a protegerlo.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 name="Title 2"/>
          <p:cNvSpPr>
            <a:spLocks noGrp="1"/>
          </p:cNvSpPr>
          <p:nvPr>
            <p:ph type="title"/>
          </p:nvPr>
        </p:nvSpPr>
        <p:spPr>
          <a:xfrm>
            <a:off x="0" y="0"/>
            <a:ext cx="7886700" cy="1325563"/>
          </a:xfrm>
        </p:spPr>
        <p:txBody>
          <a:bodyPr/>
          <a:lstStyle/>
          <a:p>
            <a:pPr lvl="0" defTabSz="914400">
              <a:lnSpc>
                <a:spcPct val="100000"/>
              </a:lnSpc>
              <a:spcBef>
                <a:spcPts val="0"/>
              </a:spcBef>
              <a:defRPr/>
            </a:pPr>
            <a:r>
              <a:rPr lang="en-US" sz="3600" dirty="0" smtClean="0">
                <a:solidFill>
                  <a:prstClr val="white"/>
                </a:solidFill>
                <a:latin typeface="Calibri" panose="020F0502020204030204"/>
                <a:ea typeface="+mn-ea"/>
                <a:cs typeface="+mn-cs"/>
              </a:rPr>
              <a:t> </a:t>
            </a:r>
            <a:r>
              <a:rPr lang="en-US" sz="3600" dirty="0" err="1" smtClean="0">
                <a:solidFill>
                  <a:prstClr val="white"/>
                </a:solidFill>
                <a:latin typeface="Calibri" panose="020F0502020204030204"/>
                <a:ea typeface="+mn-ea"/>
                <a:cs typeface="+mn-cs"/>
              </a:rPr>
              <a:t>Riesgos</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de </a:t>
            </a:r>
            <a:r>
              <a:rPr lang="en-US" sz="3600" dirty="0" err="1">
                <a:solidFill>
                  <a:prstClr val="white"/>
                </a:solidFill>
                <a:latin typeface="Calibri" panose="020F0502020204030204"/>
                <a:ea typeface="+mn-ea"/>
                <a:cs typeface="+mn-cs"/>
              </a:rPr>
              <a:t>Pegado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Por</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992934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94" y="1928445"/>
            <a:ext cx="8897814"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6/27/2014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Age: 67 Fatal? 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MACHACADO por: Un empleado fue rodado por un tractor mientras que enganchaba un remolque </a:t>
            </a:r>
            <a:r>
              <a:rPr kumimoji="0" lang="es-ES" sz="2800" b="0" i="0" u="none" strike="noStrike" kern="1200" cap="none" spc="0" normalizeH="0" baseline="0" noProof="0" err="1">
                <a:ln>
                  <a:noFill/>
                </a:ln>
                <a:solidFill>
                  <a:prstClr val="black"/>
                </a:solidFill>
                <a:effectLst/>
                <a:uLnTx/>
                <a:uFillTx/>
                <a:latin typeface="Calibri" panose="020F0502020204030204"/>
                <a:ea typeface="+mn-ea"/>
                <a:cs typeface="+mn-cs"/>
              </a:rPr>
              <a:t>low-boy</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al tractor.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0" y="23482"/>
            <a:ext cx="7886700" cy="1325563"/>
          </a:xfrm>
        </p:spPr>
        <p:txBody>
          <a:bodyPr>
            <a:normAutofit fontScale="90000"/>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adentro</a:t>
            </a:r>
            <a:r>
              <a:rPr lang="en-US" sz="3600" dirty="0">
                <a:solidFill>
                  <a:prstClr val="white"/>
                </a:solidFill>
                <a:latin typeface="Calibri" panose="020F0502020204030204"/>
                <a:ea typeface="+mn-ea"/>
                <a:cs typeface="+mn-cs"/>
              </a:rPr>
              <a:t> o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medio</a:t>
            </a:r>
            <a:r>
              <a:rPr lang="en-US" sz="3600" dirty="0">
                <a:solidFill>
                  <a:prstClr val="white"/>
                </a:solidFill>
                <a:latin typeface="Calibri" panose="020F0502020204030204"/>
                <a:ea typeface="+mn-ea"/>
                <a:cs typeface="+mn-cs"/>
              </a:rPr>
              <a:t> de..</a:t>
            </a:r>
            <a:br>
              <a:rPr lang="en-US" sz="3600" dirty="0">
                <a:solidFill>
                  <a:prstClr val="white"/>
                </a:solidFill>
                <a:latin typeface="Calibri" panose="020F0502020204030204"/>
                <a:ea typeface="+mn-ea"/>
                <a:cs typeface="+mn-cs"/>
              </a:rPr>
            </a:br>
            <a:r>
              <a:rPr lang="en-US" sz="3600" dirty="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473287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2" y="2233246"/>
            <a:ext cx="36576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Cuáles son las principales cuestiones involucradas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Personas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815862" y="4061012"/>
            <a:ext cx="1240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Problemo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title="Line in the fault tree analysis"/>
          <p:cNvCxnSpPr>
            <a:stCxn id="5" idx="3"/>
          </p:cNvCxnSpPr>
          <p:nvPr/>
        </p:nvCxnSpPr>
        <p:spPr>
          <a:xfrm flipV="1">
            <a:off x="5056094" y="4195482"/>
            <a:ext cx="3455894" cy="50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title="Line in the fault tree analysis"/>
          <p:cNvCxnSpPr/>
          <p:nvPr/>
        </p:nvCxnSpPr>
        <p:spPr>
          <a:xfrm flipV="1">
            <a:off x="5204012" y="2612270"/>
            <a:ext cx="805273" cy="161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title="Line in the fault tree analysis"/>
          <p:cNvCxnSpPr/>
          <p:nvPr/>
        </p:nvCxnSpPr>
        <p:spPr>
          <a:xfrm flipV="1">
            <a:off x="6444244" y="2612270"/>
            <a:ext cx="802170" cy="163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in the fault tree analysis"/>
          <p:cNvCxnSpPr/>
          <p:nvPr/>
        </p:nvCxnSpPr>
        <p:spPr>
          <a:xfrm flipV="1">
            <a:off x="7631206" y="2612270"/>
            <a:ext cx="771654" cy="1608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in the fault tree analysis"/>
          <p:cNvCxnSpPr/>
          <p:nvPr/>
        </p:nvCxnSpPr>
        <p:spPr>
          <a:xfrm>
            <a:off x="5200909" y="4245678"/>
            <a:ext cx="1240232" cy="136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title="Line in the fault tree analysis"/>
          <p:cNvCxnSpPr/>
          <p:nvPr/>
        </p:nvCxnSpPr>
        <p:spPr>
          <a:xfrm>
            <a:off x="7681373" y="4245678"/>
            <a:ext cx="1156447" cy="1363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title="Line in the fault tree analysis"/>
          <p:cNvCxnSpPr/>
          <p:nvPr/>
        </p:nvCxnSpPr>
        <p:spPr>
          <a:xfrm>
            <a:off x="6441141" y="4245678"/>
            <a:ext cx="1156447" cy="13653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9308" y="2233246"/>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6441141" y="2238419"/>
            <a:ext cx="13798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7879201" y="223841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8035653" y="5530702"/>
            <a:ext cx="1156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p:cNvSpPr txBox="1"/>
          <p:nvPr/>
        </p:nvSpPr>
        <p:spPr>
          <a:xfrm>
            <a:off x="6722755" y="5050442"/>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calibración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5635873" y="553319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Personas</a:t>
            </a:r>
          </a:p>
        </p:txBody>
      </p:sp>
      <p:sp>
        <p:nvSpPr>
          <p:cNvPr id="4" name="TextBox 3"/>
          <p:cNvSpPr txBox="1"/>
          <p:nvPr/>
        </p:nvSpPr>
        <p:spPr>
          <a:xfrm>
            <a:off x="5197806" y="4693024"/>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formación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564371" y="5062356"/>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habilidad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86064" y="5587187"/>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719918" y="3325478"/>
            <a:ext cx="17655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perdidas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6579273" y="3108423"/>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política</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7778990" y="4804928"/>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mantenimiento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638964" y="3463419"/>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inspección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5243448" y="2830145"/>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nuevos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pasos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p:cNvSpPr>
            <a:spLocks noGrp="1"/>
          </p:cNvSpPr>
          <p:nvPr>
            <p:ph type="title"/>
          </p:nvPr>
        </p:nvSpPr>
        <p:spPr>
          <a:xfrm>
            <a:off x="-65682" y="-6200"/>
            <a:ext cx="7886700" cy="1325563"/>
          </a:xfrm>
        </p:spPr>
        <p:txBody>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Organizando</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Informacion</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0288385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this trailer set up has several potential problems: do you need some traffic controls? Is the trailer secure..if still connected to a vehicle, is the parking brake set? How does this unloading procedure change if you're on a hill, or a construction site or eneven ground? Is seatbelt us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4062"/>
            <a:ext cx="9144000" cy="6013938"/>
          </a:xfrm>
          <a:prstGeom prst="rect">
            <a:avLst/>
          </a:prstGeom>
        </p:spPr>
      </p:pic>
      <p:sp>
        <p:nvSpPr>
          <p:cNvPr id="4" name="Title 3"/>
          <p:cNvSpPr>
            <a:spLocks noGrp="1"/>
          </p:cNvSpPr>
          <p:nvPr>
            <p:ph type="title"/>
          </p:nvPr>
        </p:nvSpPr>
        <p:spPr>
          <a:xfrm>
            <a:off x="0" y="83772"/>
            <a:ext cx="7886700" cy="1325563"/>
          </a:xfrm>
        </p:spPr>
        <p:txBody>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o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medio</a:t>
            </a:r>
            <a:r>
              <a:rPr lang="en-US" sz="3600" dirty="0">
                <a:solidFill>
                  <a:prstClr val="white"/>
                </a:solidFill>
                <a:latin typeface="Calibri" panose="020F0502020204030204"/>
                <a:ea typeface="+mn-ea"/>
                <a:cs typeface="+mn-cs"/>
              </a:rPr>
              <a:t> de</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878056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0" y="228600"/>
            <a:ext cx="8700247" cy="617220"/>
          </a:xfrm>
        </p:spPr>
        <p:txBody>
          <a:bodyPr rtlCol="0">
            <a:noAutofit/>
          </a:bodyPr>
          <a:lstStyle/>
          <a:p>
            <a:pPr>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Estar</a:t>
            </a:r>
            <a:r>
              <a:rPr lang="en-US" sz="3600">
                <a:solidFill>
                  <a:schemeClr val="bg1"/>
                </a:solidFill>
                <a:latin typeface="+mn-lt"/>
              </a:rPr>
              <a:t> </a:t>
            </a:r>
            <a:r>
              <a:rPr lang="en-US" sz="3600" err="1">
                <a:solidFill>
                  <a:schemeClr val="bg1"/>
                </a:solidFill>
                <a:latin typeface="+mn-lt"/>
              </a:rPr>
              <a:t>Atrapado</a:t>
            </a:r>
            <a:r>
              <a:rPr lang="en-US" sz="3600">
                <a:solidFill>
                  <a:schemeClr val="bg1"/>
                </a:solidFill>
                <a:latin typeface="+mn-lt"/>
              </a:rPr>
              <a:t> </a:t>
            </a:r>
            <a:r>
              <a:rPr lang="en-US" sz="3600" err="1">
                <a:solidFill>
                  <a:schemeClr val="bg1"/>
                </a:solidFill>
                <a:latin typeface="+mn-lt"/>
              </a:rPr>
              <a:t>Adentro</a:t>
            </a:r>
            <a:r>
              <a:rPr lang="en-US" sz="3600">
                <a:solidFill>
                  <a:schemeClr val="bg1"/>
                </a:solidFill>
                <a:latin typeface="+mn-lt"/>
              </a:rPr>
              <a:t> de o </a:t>
            </a:r>
            <a:r>
              <a:rPr lang="en-US" sz="3600" err="1">
                <a:solidFill>
                  <a:schemeClr val="bg1"/>
                </a:solidFill>
                <a:latin typeface="+mn-lt"/>
              </a:rPr>
              <a:t>En</a:t>
            </a:r>
            <a:r>
              <a:rPr lang="en-US" sz="3600">
                <a:solidFill>
                  <a:schemeClr val="bg1"/>
                </a:solidFill>
                <a:latin typeface="+mn-lt"/>
              </a:rPr>
              <a:t> Medio de</a:t>
            </a:r>
            <a:endParaRPr lang="en-US" sz="3600">
              <a:solidFill>
                <a:schemeClr val="bg1"/>
              </a:solidFill>
              <a:effectLst>
                <a:outerShdw blurRad="38100" dist="38100" dir="2700000" algn="tl">
                  <a:srgbClr val="C0C0C0"/>
                </a:outerShdw>
              </a:effectLst>
              <a:latin typeface="+mn-lt"/>
            </a:endParaRPr>
          </a:p>
        </p:txBody>
      </p:sp>
      <p:sp>
        <p:nvSpPr>
          <p:cNvPr id="3" name="TextBox 2"/>
          <p:cNvSpPr txBox="1"/>
          <p:nvPr/>
        </p:nvSpPr>
        <p:spPr>
          <a:xfrm>
            <a:off x="123094" y="1735014"/>
            <a:ext cx="8897814"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10/8/2014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Edad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53 Fatal?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Atrapado</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adentro</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de o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medio</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Empleado conducía una camioneta Ford 350 con el accesorio de </a:t>
            </a:r>
            <a:r>
              <a:rPr kumimoji="0" lang="es-ES" sz="2400" b="0" i="0" u="none" strike="noStrike" kern="1200" cap="none" spc="0" normalizeH="0" baseline="0" noProof="0" err="1">
                <a:ln>
                  <a:noFill/>
                </a:ln>
                <a:solidFill>
                  <a:prstClr val="black"/>
                </a:solidFill>
                <a:effectLst/>
                <a:uLnTx/>
                <a:uFillTx/>
                <a:latin typeface="Calibri" panose="020F0502020204030204"/>
                <a:ea typeface="+mn-ea"/>
                <a:cs typeface="+mn-cs"/>
              </a:rPr>
              <a:t>traila</a:t>
            </a: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 plana para recoger una pieza de equipo que fue alquilado. El empleado puso el carro de reversa y se </a:t>
            </a:r>
            <a:r>
              <a:rPr kumimoji="0" lang="es-ES" sz="2400" b="0" i="0" u="none" strike="noStrike" kern="1200" cap="none" spc="0" normalizeH="0" baseline="0" noProof="0" err="1">
                <a:ln>
                  <a:noFill/>
                </a:ln>
                <a:solidFill>
                  <a:prstClr val="black"/>
                </a:solidFill>
                <a:effectLst/>
                <a:uLnTx/>
                <a:uFillTx/>
                <a:latin typeface="Calibri" panose="020F0502020204030204"/>
                <a:ea typeface="+mn-ea"/>
                <a:cs typeface="+mn-cs"/>
              </a:rPr>
              <a:t>parquio</a:t>
            </a: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  y se bajo para ver detrás de la unidad para el despacho y el camión comenzó a rodar hacia atrás. El empleado intentó alcanzar en el pedal del freno y la puerta de piloto se abierto y impacto al empleado tirándolo al suelo. La llanta izquierda se enrollo en la pierna derecha de el empleado. Un testigo trasladó el vehículo quitándolo de el empleado lesionado y 911 fue llamado para responder</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875560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1" title="Photo - if the operator cannot stabilize the equipment for whatever reason, and the helper cables or chains the equipment to something else (see photo with cable off to the right out of picture). Is what he is connecting it to able to actually accomplish the need to act as an anchor?  What is the weight rating of the cable/chain used and what is the load being put on the safety line? Is there a real possibility that it could part and then strike the operator or anyone in the swing radius creating a “struck by” fatality (no hardhat on observ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97275" y="2697163"/>
            <a:ext cx="554672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1602" y="2697163"/>
            <a:ext cx="3236494"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Qué podría ir posiblemente mal</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0" y="0"/>
            <a:ext cx="8721969" cy="1325563"/>
          </a:xfrm>
        </p:spPr>
        <p:txBody>
          <a:bodyPr>
            <a:normAutofit fontScale="90000"/>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Adentro</a:t>
            </a:r>
            <a:r>
              <a:rPr lang="en-US" sz="3600" dirty="0">
                <a:solidFill>
                  <a:prstClr val="white"/>
                </a:solidFill>
                <a:latin typeface="Calibri" panose="020F0502020204030204"/>
                <a:ea typeface="+mn-ea"/>
                <a:cs typeface="+mn-cs"/>
              </a:rPr>
              <a:t> o </a:t>
            </a:r>
            <a:r>
              <a:rPr lang="en-US" sz="3600" dirty="0" err="1">
                <a:solidFill>
                  <a:prstClr val="white"/>
                </a:solidFill>
                <a:latin typeface="Calibri" panose="020F0502020204030204"/>
                <a:ea typeface="+mn-ea"/>
                <a:cs typeface="+mn-cs"/>
              </a:rPr>
              <a:t>En</a:t>
            </a:r>
            <a:r>
              <a:rPr lang="en-US" sz="3600" dirty="0">
                <a:solidFill>
                  <a:prstClr val="white"/>
                </a:solidFill>
                <a:latin typeface="Calibri" panose="020F0502020204030204"/>
                <a:ea typeface="+mn-ea"/>
                <a:cs typeface="+mn-cs"/>
              </a:rPr>
              <a:t> Medio de</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335938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1" title="Photo - if the operator cannot stabilize the equipment for whatever reason, and the helper cables or chains the equipment to something else (see photo with cable off to the right out of picture). Is what he is connecting it to able to actually accomplish the need to act as an anchor?  What is the weight rating of the cable/chain used and what is the load being put on the safety line? Is there a real possibility that it could part and then strike the operator or anyone in the swing radius creating a “struck by” fatality (no hardhat on observ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42084" y="2338754"/>
            <a:ext cx="5016521" cy="376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0632" y="2046532"/>
            <a:ext cx="390145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Qué quieres hacer cuando esto sucede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Estabilizar el equipo con la Escoba y la cubeta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El operador tiene una exposición de lesiones o la muerte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¿Qué necesita tener en cuenta?... Y los Otros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0" y="83768"/>
            <a:ext cx="9144000" cy="1325563"/>
          </a:xfrm>
        </p:spPr>
        <p:txBody>
          <a:bodyPr/>
          <a:lstStyle/>
          <a:p>
            <a:r>
              <a:rPr lang="en-US" sz="3600" dirty="0" err="1">
                <a:solidFill>
                  <a:prstClr val="white"/>
                </a:solidFill>
                <a:latin typeface="Calibri" panose="020F0502020204030204"/>
                <a:ea typeface="+mn-ea"/>
                <a:cs typeface="+mn-cs"/>
              </a:rPr>
              <a:t>Riesgos</a:t>
            </a:r>
            <a:r>
              <a:rPr lang="en-US" sz="3600" dirty="0">
                <a:solidFill>
                  <a:prstClr val="white"/>
                </a:solidFill>
                <a:latin typeface="Calibri" panose="020F0502020204030204"/>
                <a:ea typeface="+mn-ea"/>
                <a:cs typeface="+mn-cs"/>
              </a:rPr>
              <a:t> de </a:t>
            </a:r>
            <a:r>
              <a:rPr lang="en-US" sz="3600" dirty="0" err="1">
                <a:solidFill>
                  <a:prstClr val="white"/>
                </a:solidFill>
                <a:latin typeface="Calibri" panose="020F0502020204030204"/>
                <a:ea typeface="+mn-ea"/>
                <a:cs typeface="+mn-cs"/>
              </a:rPr>
              <a:t>Estar</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Atrapado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Adentro</a:t>
            </a:r>
            <a:r>
              <a:rPr lang="en-US" sz="3600" dirty="0">
                <a:solidFill>
                  <a:prstClr val="white"/>
                </a:solidFill>
                <a:latin typeface="Calibri" panose="020F0502020204030204"/>
                <a:ea typeface="+mn-ea"/>
                <a:cs typeface="+mn-cs"/>
              </a:rPr>
              <a:t> de o </a:t>
            </a:r>
            <a:r>
              <a:rPr lang="en-US" sz="3600" dirty="0" err="1" smtClean="0">
                <a:solidFill>
                  <a:prstClr val="white"/>
                </a:solidFill>
                <a:latin typeface="Calibri" panose="020F0502020204030204"/>
                <a:ea typeface="+mn-ea"/>
                <a:cs typeface="+mn-cs"/>
              </a:rPr>
              <a:t>en</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Medio de</a:t>
            </a:r>
            <a:endParaRPr lang="en-US" dirty="0"/>
          </a:p>
        </p:txBody>
      </p:sp>
    </p:spTree>
    <p:extLst>
      <p:ext uri="{BB962C8B-B14F-4D97-AF65-F5344CB8AC3E}">
        <p14:creationId xmlns:p14="http://schemas.microsoft.com/office/powerpoint/2010/main" val="4060400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 title="Photo - Delivering tanks - important : Soil conditions, Soil type, ground saturation, recent weather (rain/snow), High water tables can all contribute to this kind of hazard. Add to that two or three men on the edges of the excavation trying to guide the delivery into the hole and line it up with other pipes, center and level i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6030" y="3077029"/>
            <a:ext cx="5747970" cy="3780971"/>
          </a:xfrm>
          <a:prstGeom prst="rect">
            <a:avLst/>
          </a:prstGeom>
          <a:pattFill prst="pct2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8708" y="2128476"/>
            <a:ext cx="3192830" cy="41088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Cuando estas entregando tanques que es lo que es necesario considerar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Tierra Suave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Angulo de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Entregamiento</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Guiando</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el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tanque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alinear</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1" y="0"/>
            <a:ext cx="8601389" cy="1325563"/>
          </a:xfrm>
        </p:spPr>
        <p:txBody>
          <a:bodyPr>
            <a:normAutofit fontScale="90000"/>
          </a:bodyPr>
          <a:lstStyle/>
          <a:p>
            <a:pPr lvl="0" defTabSz="914400">
              <a:lnSpc>
                <a:spcPct val="100000"/>
              </a:lnSpc>
              <a:spcBef>
                <a:spcPts val="0"/>
              </a:spcBef>
              <a:defRPr/>
            </a:pPr>
            <a:r>
              <a:rPr lang="en-US" sz="3100" dirty="0" err="1">
                <a:solidFill>
                  <a:prstClr val="white"/>
                </a:solidFill>
                <a:latin typeface="Calibri" panose="020F0502020204030204"/>
                <a:ea typeface="+mn-ea"/>
                <a:cs typeface="+mn-cs"/>
              </a:rPr>
              <a:t>Riesgos</a:t>
            </a:r>
            <a:r>
              <a:rPr lang="en-US" sz="3100" dirty="0">
                <a:solidFill>
                  <a:prstClr val="white"/>
                </a:solidFill>
                <a:latin typeface="Calibri" panose="020F0502020204030204"/>
                <a:ea typeface="+mn-ea"/>
                <a:cs typeface="+mn-cs"/>
              </a:rPr>
              <a:t> de </a:t>
            </a:r>
            <a:r>
              <a:rPr lang="en-US" sz="3100" dirty="0" err="1">
                <a:solidFill>
                  <a:prstClr val="white"/>
                </a:solidFill>
                <a:latin typeface="Calibri" panose="020F0502020204030204"/>
                <a:ea typeface="+mn-ea"/>
                <a:cs typeface="+mn-cs"/>
              </a:rPr>
              <a:t>Estar</a:t>
            </a:r>
            <a:r>
              <a:rPr lang="en-US" sz="3100" dirty="0">
                <a:solidFill>
                  <a:prstClr val="white"/>
                </a:solidFill>
                <a:latin typeface="Calibri" panose="020F0502020204030204"/>
                <a:ea typeface="+mn-ea"/>
                <a:cs typeface="+mn-cs"/>
              </a:rPr>
              <a:t> </a:t>
            </a:r>
            <a:r>
              <a:rPr lang="en-US" sz="3100" dirty="0" err="1">
                <a:solidFill>
                  <a:prstClr val="white"/>
                </a:solidFill>
                <a:latin typeface="Calibri" panose="020F0502020204030204"/>
                <a:ea typeface="+mn-ea"/>
                <a:cs typeface="+mn-cs"/>
              </a:rPr>
              <a:t>Atrapado</a:t>
            </a:r>
            <a:r>
              <a:rPr lang="en-US" sz="3100" dirty="0">
                <a:solidFill>
                  <a:prstClr val="white"/>
                </a:solidFill>
                <a:latin typeface="Calibri" panose="020F0502020204030204"/>
                <a:ea typeface="+mn-ea"/>
                <a:cs typeface="+mn-cs"/>
              </a:rPr>
              <a:t> </a:t>
            </a:r>
            <a:r>
              <a:rPr lang="en-US" sz="3100" dirty="0" err="1">
                <a:solidFill>
                  <a:prstClr val="white"/>
                </a:solidFill>
                <a:latin typeface="Calibri" panose="020F0502020204030204"/>
                <a:ea typeface="+mn-ea"/>
                <a:cs typeface="+mn-cs"/>
              </a:rPr>
              <a:t>Adentro</a:t>
            </a:r>
            <a:r>
              <a:rPr lang="en-US" sz="3100" dirty="0">
                <a:solidFill>
                  <a:prstClr val="white"/>
                </a:solidFill>
                <a:latin typeface="Calibri" panose="020F0502020204030204"/>
                <a:ea typeface="+mn-ea"/>
                <a:cs typeface="+mn-cs"/>
              </a:rPr>
              <a:t> de o </a:t>
            </a:r>
            <a:r>
              <a:rPr lang="en-US" sz="3100" dirty="0" err="1">
                <a:solidFill>
                  <a:prstClr val="white"/>
                </a:solidFill>
                <a:latin typeface="Calibri" panose="020F0502020204030204"/>
                <a:ea typeface="+mn-ea"/>
                <a:cs typeface="+mn-cs"/>
              </a:rPr>
              <a:t>En</a:t>
            </a:r>
            <a:r>
              <a:rPr lang="en-US" sz="3100" dirty="0">
                <a:solidFill>
                  <a:prstClr val="white"/>
                </a:solidFill>
                <a:latin typeface="Calibri" panose="020F0502020204030204"/>
                <a:ea typeface="+mn-ea"/>
                <a:cs typeface="+mn-cs"/>
              </a:rPr>
              <a:t> Medio de..</a:t>
            </a:r>
            <a:br>
              <a:rPr lang="en-US" sz="31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90895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0" y="272119"/>
            <a:ext cx="9022976" cy="647700"/>
          </a:xfrm>
        </p:spPr>
        <p:txBody>
          <a:bodyPr rtlCol="0">
            <a:normAutofit fontScale="90000"/>
          </a:bodyPr>
          <a:lstStyle/>
          <a:p>
            <a:pPr eaLnBrk="1" fontAlgn="auto" hangingPunct="1">
              <a:spcAft>
                <a:spcPts val="0"/>
              </a:spcAft>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Estar</a:t>
            </a:r>
            <a:r>
              <a:rPr lang="en-US" sz="3600">
                <a:solidFill>
                  <a:schemeClr val="bg1"/>
                </a:solidFill>
                <a:latin typeface="+mn-lt"/>
              </a:rPr>
              <a:t> </a:t>
            </a:r>
            <a:r>
              <a:rPr lang="en-US" sz="3600" err="1">
                <a:solidFill>
                  <a:schemeClr val="bg1"/>
                </a:solidFill>
                <a:latin typeface="+mn-lt"/>
              </a:rPr>
              <a:t>Atrapado</a:t>
            </a:r>
            <a:r>
              <a:rPr lang="en-US" sz="3600">
                <a:solidFill>
                  <a:schemeClr val="bg1"/>
                </a:solidFill>
                <a:latin typeface="+mn-lt"/>
              </a:rPr>
              <a:t> </a:t>
            </a:r>
            <a:r>
              <a:rPr lang="en-US" sz="3600" err="1">
                <a:solidFill>
                  <a:schemeClr val="bg1"/>
                </a:solidFill>
                <a:latin typeface="+mn-lt"/>
              </a:rPr>
              <a:t>Adentro</a:t>
            </a:r>
            <a:r>
              <a:rPr lang="en-US" sz="3600">
                <a:solidFill>
                  <a:schemeClr val="bg1"/>
                </a:solidFill>
                <a:latin typeface="+mn-lt"/>
              </a:rPr>
              <a:t> de o </a:t>
            </a:r>
            <a:r>
              <a:rPr lang="en-US" sz="3600" err="1">
                <a:solidFill>
                  <a:schemeClr val="bg1"/>
                </a:solidFill>
                <a:latin typeface="+mn-lt"/>
              </a:rPr>
              <a:t>En</a:t>
            </a:r>
            <a:r>
              <a:rPr lang="en-US" sz="3600">
                <a:solidFill>
                  <a:schemeClr val="bg1"/>
                </a:solidFill>
                <a:latin typeface="+mn-lt"/>
              </a:rPr>
              <a:t> Medio de..</a:t>
            </a:r>
          </a:p>
        </p:txBody>
      </p:sp>
      <p:pic>
        <p:nvPicPr>
          <p:cNvPr id="118787" name="Picture 1" title="Photo - Experienced workers need to paying extra attention in this situation with tight spaces. Delivery driver operating remote can see only one of the workers. Line of sight communication is lacking and presents a very real Caught in or Between fatality potential. The mass of the tank and the speed of the remote controls are hard to stop and hard to reverse.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8896" y="3244334"/>
            <a:ext cx="5483807" cy="361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9550" y="2003021"/>
            <a:ext cx="3555626"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Cuáles son las exposiciones aquí</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Lugar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pequeno</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trabajar</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Quien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esta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la ”Linea de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fuego</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dificil</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tener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communicacion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con el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empleado</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esta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atras</a:t>
            </a:r>
            <a:r>
              <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el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tanque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907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title="Photo - Depending on the group make up and size, the Instructor could pose this as an interactive discussion question or break the group into smaller groups and have them do a full analysis of the work task and other workspace considerations and exposures (excavation/engulfment/egress) and report to the group how they would minimize the exposure and do it differentl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25257" y="2502019"/>
            <a:ext cx="4818743" cy="43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459" y="2125608"/>
            <a:ext cx="404265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En algunas instalaciones de tanque, es necesario conseguir la masilla de sello y poner en su lugar.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Esto es una actividad de alto riesgo en la forma en que se está haciendo el trabajo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Cómo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podría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hacerlo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diferente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5" name="Title 4"/>
          <p:cNvSpPr>
            <a:spLocks noGrp="1"/>
          </p:cNvSpPr>
          <p:nvPr>
            <p:ph type="title"/>
          </p:nvPr>
        </p:nvSpPr>
        <p:spPr>
          <a:xfrm>
            <a:off x="-1" y="33530"/>
            <a:ext cx="8872695" cy="1325563"/>
          </a:xfrm>
        </p:spPr>
        <p:txBody>
          <a:bodyPr>
            <a:normAutofit/>
          </a:bodyPr>
          <a:lstStyle/>
          <a:p>
            <a:pPr lvl="0" defTabSz="914400">
              <a:lnSpc>
                <a:spcPct val="100000"/>
              </a:lnSpc>
              <a:spcBef>
                <a:spcPts val="0"/>
              </a:spcBef>
              <a:defRPr/>
            </a:pPr>
            <a:r>
              <a:rPr lang="en-US" sz="3100" dirty="0" err="1">
                <a:solidFill>
                  <a:prstClr val="white"/>
                </a:solidFill>
                <a:latin typeface="Calibri" panose="020F0502020204030204"/>
                <a:ea typeface="+mn-ea"/>
                <a:cs typeface="+mn-cs"/>
              </a:rPr>
              <a:t>Riesgos</a:t>
            </a:r>
            <a:r>
              <a:rPr lang="en-US" sz="3100" dirty="0">
                <a:solidFill>
                  <a:prstClr val="white"/>
                </a:solidFill>
                <a:latin typeface="Calibri" panose="020F0502020204030204"/>
                <a:ea typeface="+mn-ea"/>
                <a:cs typeface="+mn-cs"/>
              </a:rPr>
              <a:t> de </a:t>
            </a:r>
            <a:r>
              <a:rPr lang="en-US" sz="3100" dirty="0" err="1">
                <a:solidFill>
                  <a:prstClr val="white"/>
                </a:solidFill>
                <a:latin typeface="Calibri" panose="020F0502020204030204"/>
                <a:ea typeface="+mn-ea"/>
                <a:cs typeface="+mn-cs"/>
              </a:rPr>
              <a:t>Estar</a:t>
            </a:r>
            <a:r>
              <a:rPr lang="en-US" sz="3100" dirty="0">
                <a:solidFill>
                  <a:prstClr val="white"/>
                </a:solidFill>
                <a:latin typeface="Calibri" panose="020F0502020204030204"/>
                <a:ea typeface="+mn-ea"/>
                <a:cs typeface="+mn-cs"/>
              </a:rPr>
              <a:t> </a:t>
            </a:r>
            <a:r>
              <a:rPr lang="en-US" sz="3100" dirty="0" err="1">
                <a:solidFill>
                  <a:prstClr val="white"/>
                </a:solidFill>
                <a:latin typeface="Calibri" panose="020F0502020204030204"/>
                <a:ea typeface="+mn-ea"/>
                <a:cs typeface="+mn-cs"/>
              </a:rPr>
              <a:t>Atrapado</a:t>
            </a:r>
            <a:r>
              <a:rPr lang="en-US" sz="3100" dirty="0">
                <a:solidFill>
                  <a:prstClr val="white"/>
                </a:solidFill>
                <a:latin typeface="Calibri" panose="020F0502020204030204"/>
                <a:ea typeface="+mn-ea"/>
                <a:cs typeface="+mn-cs"/>
              </a:rPr>
              <a:t> </a:t>
            </a:r>
            <a:r>
              <a:rPr lang="en-US" sz="3100" dirty="0" err="1">
                <a:solidFill>
                  <a:prstClr val="white"/>
                </a:solidFill>
                <a:latin typeface="Calibri" panose="020F0502020204030204"/>
                <a:ea typeface="+mn-ea"/>
                <a:cs typeface="+mn-cs"/>
              </a:rPr>
              <a:t>Adentro</a:t>
            </a:r>
            <a:r>
              <a:rPr lang="en-US" sz="3100" dirty="0">
                <a:solidFill>
                  <a:prstClr val="white"/>
                </a:solidFill>
                <a:latin typeface="Calibri" panose="020F0502020204030204"/>
                <a:ea typeface="+mn-ea"/>
                <a:cs typeface="+mn-cs"/>
              </a:rPr>
              <a:t> de o </a:t>
            </a:r>
            <a:r>
              <a:rPr lang="en-US" sz="3100" dirty="0" err="1">
                <a:solidFill>
                  <a:prstClr val="white"/>
                </a:solidFill>
                <a:latin typeface="Calibri" panose="020F0502020204030204"/>
                <a:ea typeface="+mn-ea"/>
                <a:cs typeface="+mn-cs"/>
              </a:rPr>
              <a:t>En</a:t>
            </a:r>
            <a:r>
              <a:rPr lang="en-US" sz="3100" dirty="0">
                <a:solidFill>
                  <a:prstClr val="white"/>
                </a:solidFill>
                <a:latin typeface="Calibri" panose="020F0502020204030204"/>
                <a:ea typeface="+mn-ea"/>
                <a:cs typeface="+mn-cs"/>
              </a:rPr>
              <a:t> Medio de</a:t>
            </a:r>
            <a:r>
              <a:rPr lang="en-US" sz="3100" dirty="0" smtClean="0">
                <a:solidFill>
                  <a:prstClr val="white"/>
                </a:solidFill>
                <a:latin typeface="Calibri" panose="020F0502020204030204"/>
                <a:ea typeface="+mn-ea"/>
                <a:cs typeface="+mn-cs"/>
              </a:rPr>
              <a:t>.. </a:t>
            </a:r>
            <a:r>
              <a:rPr lang="en-US" sz="3100" dirty="0">
                <a:solidFill>
                  <a:prstClr val="white"/>
                </a:solidFill>
                <a:latin typeface="Calibri" panose="020F0502020204030204"/>
                <a:ea typeface="+mn-ea"/>
                <a:cs typeface="+mn-cs"/>
              </a:rPr>
              <a:t/>
            </a:r>
            <a:br>
              <a:rPr lang="en-US" sz="31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515030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6"/>
          <p:cNvSpPr>
            <a:spLocks noGrp="1" noChangeArrowheads="1"/>
          </p:cNvSpPr>
          <p:nvPr>
            <p:ph idx="4294967295"/>
          </p:nvPr>
        </p:nvSpPr>
        <p:spPr>
          <a:xfrm>
            <a:off x="0" y="2392363"/>
            <a:ext cx="2884488" cy="4351337"/>
          </a:xfrm>
        </p:spPr>
        <p:txBody>
          <a:bodyPr>
            <a:normAutofit/>
          </a:bodyPr>
          <a:lstStyle/>
          <a:p>
            <a:pPr eaLnBrk="1" hangingPunct="1"/>
            <a:r>
              <a:rPr lang="es-ES" altLang="en-US" sz="2800"/>
              <a:t>Las eslingas deben ser inspeccionadas antes de cada uso</a:t>
            </a:r>
          </a:p>
          <a:p>
            <a:pPr eaLnBrk="1" hangingPunct="1"/>
            <a:r>
              <a:rPr lang="es-ES" altLang="en-US" sz="2800"/>
              <a:t>Las eslingas deben tener etiquetas que indican las capacidades</a:t>
            </a:r>
            <a:endParaRPr lang="en-US" altLang="en-US" sz="2800"/>
          </a:p>
        </p:txBody>
      </p:sp>
      <p:pic>
        <p:nvPicPr>
          <p:cNvPr id="145412" name="Picture 4" descr="sling tag"/>
          <p:cNvPicPr>
            <a:picLocks noGrp="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4549775" y="990600"/>
            <a:ext cx="4594225" cy="5867400"/>
          </a:xfrm>
          <a:noFill/>
        </p:spPr>
      </p:pic>
      <p:sp>
        <p:nvSpPr>
          <p:cNvPr id="3" name="Title 2"/>
          <p:cNvSpPr>
            <a:spLocks noGrp="1"/>
          </p:cNvSpPr>
          <p:nvPr>
            <p:ph type="title"/>
          </p:nvPr>
        </p:nvSpPr>
        <p:spPr>
          <a:xfrm>
            <a:off x="0" y="33530"/>
            <a:ext cx="7886700" cy="1325563"/>
          </a:xfrm>
        </p:spPr>
        <p:txBody>
          <a:bodyPr>
            <a:normAutofit fontScale="90000"/>
          </a:bodyPr>
          <a:lstStyle/>
          <a:p>
            <a:pPr lvl="0" defTabSz="914400">
              <a:lnSpc>
                <a:spcPct val="100000"/>
              </a:lnSpc>
              <a:spcBef>
                <a:spcPts val="0"/>
              </a:spcBef>
              <a:defRPr/>
            </a:pPr>
            <a:r>
              <a:rPr lang="en-US" sz="2800" dirty="0" err="1">
                <a:solidFill>
                  <a:prstClr val="white"/>
                </a:solidFill>
                <a:latin typeface="Calibri" panose="020F0502020204030204"/>
                <a:ea typeface="+mn-ea"/>
                <a:cs typeface="+mn-cs"/>
              </a:rPr>
              <a:t>Riesgos</a:t>
            </a:r>
            <a:r>
              <a:rPr lang="en-US" sz="2800" dirty="0">
                <a:solidFill>
                  <a:prstClr val="white"/>
                </a:solidFill>
                <a:latin typeface="Calibri" panose="020F0502020204030204"/>
                <a:ea typeface="+mn-ea"/>
                <a:cs typeface="+mn-cs"/>
              </a:rPr>
              <a:t> de </a:t>
            </a:r>
            <a:r>
              <a:rPr lang="en-US" sz="2800" dirty="0" err="1">
                <a:solidFill>
                  <a:prstClr val="white"/>
                </a:solidFill>
                <a:latin typeface="Calibri" panose="020F0502020204030204"/>
                <a:ea typeface="+mn-ea"/>
                <a:cs typeface="+mn-cs"/>
              </a:rPr>
              <a:t>Estar</a:t>
            </a:r>
            <a:r>
              <a:rPr lang="en-US" sz="2800" dirty="0">
                <a:solidFill>
                  <a:prstClr val="white"/>
                </a:solidFill>
                <a:latin typeface="Calibri" panose="020F0502020204030204"/>
                <a:ea typeface="+mn-ea"/>
                <a:cs typeface="+mn-cs"/>
              </a:rPr>
              <a:t> </a:t>
            </a:r>
            <a:r>
              <a:rPr lang="en-US" sz="2800" dirty="0" err="1">
                <a:solidFill>
                  <a:prstClr val="white"/>
                </a:solidFill>
                <a:latin typeface="Calibri" panose="020F0502020204030204"/>
                <a:ea typeface="+mn-ea"/>
                <a:cs typeface="+mn-cs"/>
              </a:rPr>
              <a:t>Atrapado</a:t>
            </a:r>
            <a:r>
              <a:rPr lang="en-US" sz="2800" dirty="0">
                <a:solidFill>
                  <a:prstClr val="white"/>
                </a:solidFill>
                <a:latin typeface="Calibri" panose="020F0502020204030204"/>
                <a:ea typeface="+mn-ea"/>
                <a:cs typeface="+mn-cs"/>
              </a:rPr>
              <a:t> </a:t>
            </a:r>
            <a:r>
              <a:rPr lang="en-US" sz="2800" dirty="0" err="1">
                <a:solidFill>
                  <a:prstClr val="white"/>
                </a:solidFill>
                <a:latin typeface="Calibri" panose="020F0502020204030204"/>
                <a:ea typeface="+mn-ea"/>
                <a:cs typeface="+mn-cs"/>
              </a:rPr>
              <a:t>Adentro</a:t>
            </a:r>
            <a:r>
              <a:rPr lang="en-US" sz="2800" dirty="0">
                <a:solidFill>
                  <a:prstClr val="white"/>
                </a:solidFill>
                <a:latin typeface="Calibri" panose="020F0502020204030204"/>
                <a:ea typeface="+mn-ea"/>
                <a:cs typeface="+mn-cs"/>
              </a:rPr>
              <a:t> de on </a:t>
            </a:r>
            <a:r>
              <a:rPr lang="en-US" sz="2800" dirty="0" err="1">
                <a:solidFill>
                  <a:prstClr val="white"/>
                </a:solidFill>
                <a:latin typeface="Calibri" panose="020F0502020204030204"/>
                <a:ea typeface="+mn-ea"/>
                <a:cs typeface="+mn-cs"/>
              </a:rPr>
              <a:t>En</a:t>
            </a:r>
            <a:r>
              <a:rPr lang="en-US" sz="2800" dirty="0">
                <a:solidFill>
                  <a:prstClr val="white"/>
                </a:solidFill>
                <a:latin typeface="Calibri" panose="020F0502020204030204"/>
                <a:ea typeface="+mn-ea"/>
                <a:cs typeface="+mn-cs"/>
              </a:rPr>
              <a:t> Medio de..</a:t>
            </a:r>
            <a:br>
              <a:rPr lang="en-US" sz="28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8521151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49611"/>
            <a:ext cx="3022600"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Cuál es la causa del accidente "Golpeado por" que está a punto de suceder</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1" title="Photo - Situational awareness (not double checking to ensure that valves are closed, and dog-ears locked in posi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22600" y="2579077"/>
            <a:ext cx="6078803" cy="427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5045075"/>
            <a:ext cx="281305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Linea de Fuego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2"/>
          <p:cNvSpPr>
            <a:spLocks noGrp="1"/>
          </p:cNvSpPr>
          <p:nvPr>
            <p:ph type="title"/>
          </p:nvPr>
        </p:nvSpPr>
        <p:spPr>
          <a:xfrm>
            <a:off x="0" y="0"/>
            <a:ext cx="7886700" cy="1325563"/>
          </a:xfrm>
        </p:spPr>
        <p:txBody>
          <a:bodyPr/>
          <a:lstStyle/>
          <a:p>
            <a:pPr lvl="0" defTabSz="914400">
              <a:lnSpc>
                <a:spcPct val="100000"/>
              </a:lnSpc>
              <a:spcBef>
                <a:spcPts val="0"/>
              </a:spcBef>
              <a:defRPr/>
            </a:pPr>
            <a:r>
              <a:rPr lang="en-US" dirty="0" err="1">
                <a:solidFill>
                  <a:prstClr val="white"/>
                </a:solidFill>
                <a:latin typeface="Calibri" panose="020F0502020204030204"/>
                <a:ea typeface="+mn-ea"/>
                <a:cs typeface="+mn-cs"/>
              </a:rPr>
              <a:t>Riesgos</a:t>
            </a:r>
            <a:r>
              <a:rPr lang="en-US" dirty="0">
                <a:solidFill>
                  <a:prstClr val="white"/>
                </a:solidFill>
                <a:latin typeface="Calibri" panose="020F0502020204030204"/>
                <a:ea typeface="+mn-ea"/>
                <a:cs typeface="+mn-cs"/>
              </a:rPr>
              <a:t> de </a:t>
            </a:r>
            <a:r>
              <a:rPr lang="en-US" dirty="0" err="1">
                <a:solidFill>
                  <a:prstClr val="white"/>
                </a:solidFill>
                <a:latin typeface="Calibri" panose="020F0502020204030204"/>
                <a:ea typeface="+mn-ea"/>
                <a:cs typeface="+mn-cs"/>
              </a:rPr>
              <a:t>Golpeado</a:t>
            </a:r>
            <a:r>
              <a:rPr lang="en-US" dirty="0">
                <a:solidFill>
                  <a:prstClr val="white"/>
                </a:solidFill>
                <a:latin typeface="Calibri" panose="020F0502020204030204"/>
                <a:ea typeface="+mn-ea"/>
                <a:cs typeface="+mn-cs"/>
              </a:rPr>
              <a:t> </a:t>
            </a:r>
            <a:r>
              <a:rPr lang="en-US" dirty="0" err="1">
                <a:solidFill>
                  <a:prstClr val="white"/>
                </a:solidFill>
                <a:latin typeface="Calibri" panose="020F0502020204030204"/>
                <a:ea typeface="+mn-ea"/>
                <a:cs typeface="+mn-cs"/>
              </a:rPr>
              <a:t>Por</a:t>
            </a:r>
            <a:r>
              <a:rPr lang="en-US" dirty="0">
                <a:solidFill>
                  <a:prstClr val="white"/>
                </a:solidFill>
                <a:latin typeface="Calibri" panose="020F0502020204030204"/>
                <a:ea typeface="+mn-ea"/>
                <a:cs typeface="+mn-cs"/>
              </a:rPr>
              <a:t/>
            </a:r>
            <a:br>
              <a:rPr lang="en-US"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4221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title="Photo - Engulfment issues, is this normal practice for the employer? Would the workers still do it this way if it was raining, or ground saturated? Workers should never be in this situa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865090"/>
            <a:ext cx="9144000" cy="603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Grp="1" noChangeArrowheads="1"/>
          </p:cNvSpPr>
          <p:nvPr>
            <p:ph type="title"/>
          </p:nvPr>
        </p:nvSpPr>
        <p:spPr>
          <a:xfrm>
            <a:off x="1" y="160290"/>
            <a:ext cx="9143999" cy="776514"/>
          </a:xfrm>
        </p:spPr>
        <p:txBody>
          <a:bodyPr rtlCol="0">
            <a:normAutofit fontScale="90000"/>
          </a:bodyPr>
          <a:lstStyle/>
          <a:p>
            <a:pPr eaLnBrk="1" fontAlgn="auto" hangingPunct="1">
              <a:spcAft>
                <a:spcPts val="0"/>
              </a:spcAft>
              <a:defRPr/>
            </a:pPr>
            <a:r>
              <a:rPr lang="en-US" sz="3600" dirty="0" err="1">
                <a:solidFill>
                  <a:schemeClr val="bg1"/>
                </a:solidFill>
                <a:latin typeface="+mn-lt"/>
              </a:rPr>
              <a:t>Riesgos</a:t>
            </a:r>
            <a:r>
              <a:rPr lang="en-US" sz="3600" dirty="0">
                <a:solidFill>
                  <a:schemeClr val="bg1"/>
                </a:solidFill>
                <a:latin typeface="+mn-lt"/>
              </a:rPr>
              <a:t> de </a:t>
            </a:r>
            <a:r>
              <a:rPr lang="en-US" sz="3600" dirty="0" err="1">
                <a:solidFill>
                  <a:schemeClr val="bg1"/>
                </a:solidFill>
                <a:latin typeface="+mn-lt"/>
              </a:rPr>
              <a:t>Estar</a:t>
            </a:r>
            <a:r>
              <a:rPr lang="en-US" sz="3600" dirty="0">
                <a:solidFill>
                  <a:schemeClr val="bg1"/>
                </a:solidFill>
                <a:latin typeface="+mn-lt"/>
              </a:rPr>
              <a:t> </a:t>
            </a:r>
            <a:r>
              <a:rPr lang="en-US" sz="3600" dirty="0" err="1">
                <a:solidFill>
                  <a:schemeClr val="bg1"/>
                </a:solidFill>
                <a:latin typeface="+mn-lt"/>
              </a:rPr>
              <a:t>Atrapado</a:t>
            </a:r>
            <a:r>
              <a:rPr lang="en-US" sz="3600" dirty="0">
                <a:solidFill>
                  <a:schemeClr val="bg1"/>
                </a:solidFill>
                <a:latin typeface="+mn-lt"/>
              </a:rPr>
              <a:t> </a:t>
            </a:r>
            <a:r>
              <a:rPr lang="en-US" sz="3600" dirty="0" err="1">
                <a:solidFill>
                  <a:schemeClr val="bg1"/>
                </a:solidFill>
                <a:latin typeface="+mn-lt"/>
              </a:rPr>
              <a:t>Adentro</a:t>
            </a:r>
            <a:r>
              <a:rPr lang="en-US" sz="3600" dirty="0">
                <a:solidFill>
                  <a:schemeClr val="bg1"/>
                </a:solidFill>
                <a:latin typeface="+mn-lt"/>
              </a:rPr>
              <a:t> de on Medio de..</a:t>
            </a:r>
          </a:p>
        </p:txBody>
      </p:sp>
    </p:spTree>
    <p:extLst>
      <p:ext uri="{BB962C8B-B14F-4D97-AF65-F5344CB8AC3E}">
        <p14:creationId xmlns:p14="http://schemas.microsoft.com/office/powerpoint/2010/main" val="705895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0" y="141667"/>
            <a:ext cx="9144000" cy="776514"/>
          </a:xfrm>
        </p:spPr>
        <p:txBody>
          <a:bodyPr rtlCol="0">
            <a:normAutofit fontScale="90000"/>
          </a:bodyPr>
          <a:lstStyle/>
          <a:p>
            <a:pPr eaLnBrk="1" fontAlgn="auto" hangingPunct="1">
              <a:spcAft>
                <a:spcPts val="0"/>
              </a:spcAft>
              <a:defRPr/>
            </a:pPr>
            <a:r>
              <a:rPr lang="en-US" sz="3600" dirty="0" err="1">
                <a:solidFill>
                  <a:schemeClr val="bg1"/>
                </a:solidFill>
                <a:latin typeface="+mn-lt"/>
              </a:rPr>
              <a:t>Riesgos</a:t>
            </a:r>
            <a:r>
              <a:rPr lang="en-US" sz="3600" dirty="0">
                <a:solidFill>
                  <a:schemeClr val="bg1"/>
                </a:solidFill>
                <a:latin typeface="+mn-lt"/>
              </a:rPr>
              <a:t> de </a:t>
            </a:r>
            <a:r>
              <a:rPr lang="en-US" sz="3600" dirty="0" err="1">
                <a:solidFill>
                  <a:schemeClr val="bg1"/>
                </a:solidFill>
                <a:latin typeface="+mn-lt"/>
              </a:rPr>
              <a:t>Estar</a:t>
            </a:r>
            <a:r>
              <a:rPr lang="en-US" sz="3600" dirty="0">
                <a:solidFill>
                  <a:schemeClr val="bg1"/>
                </a:solidFill>
                <a:latin typeface="+mn-lt"/>
              </a:rPr>
              <a:t> </a:t>
            </a:r>
            <a:r>
              <a:rPr lang="en-US" sz="3600" dirty="0" err="1">
                <a:solidFill>
                  <a:schemeClr val="bg1"/>
                </a:solidFill>
                <a:latin typeface="+mn-lt"/>
              </a:rPr>
              <a:t>Atrapado</a:t>
            </a:r>
            <a:r>
              <a:rPr lang="en-US" sz="3600" dirty="0">
                <a:solidFill>
                  <a:schemeClr val="bg1"/>
                </a:solidFill>
                <a:latin typeface="+mn-lt"/>
              </a:rPr>
              <a:t> </a:t>
            </a:r>
            <a:r>
              <a:rPr lang="en-US" sz="3600" dirty="0" err="1">
                <a:solidFill>
                  <a:schemeClr val="bg1"/>
                </a:solidFill>
                <a:latin typeface="+mn-lt"/>
              </a:rPr>
              <a:t>Adentro</a:t>
            </a:r>
            <a:r>
              <a:rPr lang="en-US" sz="3600" dirty="0">
                <a:solidFill>
                  <a:schemeClr val="bg1"/>
                </a:solidFill>
                <a:latin typeface="+mn-lt"/>
              </a:rPr>
              <a:t> de o </a:t>
            </a:r>
            <a:r>
              <a:rPr lang="en-US" sz="3600" dirty="0" err="1">
                <a:solidFill>
                  <a:schemeClr val="bg1"/>
                </a:solidFill>
                <a:latin typeface="+mn-lt"/>
              </a:rPr>
              <a:t>En</a:t>
            </a:r>
            <a:r>
              <a:rPr lang="en-US" sz="3600" dirty="0">
                <a:solidFill>
                  <a:schemeClr val="bg1"/>
                </a:solidFill>
                <a:latin typeface="+mn-lt"/>
              </a:rPr>
              <a:t> Medio de</a:t>
            </a:r>
            <a:r>
              <a:rPr lang="en-US" sz="3600" dirty="0" smtClean="0">
                <a:solidFill>
                  <a:schemeClr val="bg1"/>
                </a:solidFill>
                <a:latin typeface="+mn-lt"/>
              </a:rPr>
              <a:t>.. </a:t>
            </a:r>
            <a:endParaRPr lang="en-US" sz="3600" dirty="0">
              <a:solidFill>
                <a:schemeClr val="bg1"/>
              </a:solidFill>
              <a:latin typeface="+mn-lt"/>
            </a:endParaRPr>
          </a:p>
        </p:txBody>
      </p:sp>
      <p:sp>
        <p:nvSpPr>
          <p:cNvPr id="153603" name="Rectangle 8"/>
          <p:cNvSpPr>
            <a:spLocks noGrp="1" noChangeArrowheads="1"/>
          </p:cNvSpPr>
          <p:nvPr>
            <p:ph idx="1"/>
          </p:nvPr>
        </p:nvSpPr>
        <p:spPr>
          <a:xfrm>
            <a:off x="527050" y="2261054"/>
            <a:ext cx="2912836" cy="4351338"/>
          </a:xfrm>
        </p:spPr>
        <p:txBody>
          <a:bodyPr>
            <a:normAutofit/>
          </a:bodyPr>
          <a:lstStyle/>
          <a:p>
            <a:pPr eaLnBrk="1" hangingPunct="1"/>
            <a:r>
              <a:rPr lang="es-ES" altLang="en-US" sz="2600"/>
              <a:t>Este trabajador está fuera de la vista de espejo del conductor</a:t>
            </a:r>
          </a:p>
          <a:p>
            <a:pPr eaLnBrk="1" hangingPunct="1"/>
            <a:r>
              <a:rPr lang="es-ES" altLang="en-US" sz="2600"/>
              <a:t>Este es un ejemplo de pobre y poca responsabilidad de el personal y poco conocimiento de la situación por el trabajador</a:t>
            </a:r>
            <a:endParaRPr lang="en-US" altLang="en-US" sz="2600"/>
          </a:p>
        </p:txBody>
      </p:sp>
      <p:sp>
        <p:nvSpPr>
          <p:cNvPr id="153604" name="Rectangle 5" descr="betweentrk"/>
          <p:cNvSpPr>
            <a:spLocks noGrp="1" noChangeAspect="1" noChangeArrowheads="1"/>
          </p:cNvSpPr>
          <p:nvPr isPhoto="1"/>
        </p:nvSpPr>
        <p:spPr bwMode="auto">
          <a:xfrm>
            <a:off x="3657600" y="1512888"/>
            <a:ext cx="5486400" cy="53451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1516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94" y="1928445"/>
            <a:ext cx="8897814"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7/22/2014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Edad</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54 Fatal? 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La víctima fue pulsado por un camión de </a:t>
            </a:r>
            <a:r>
              <a:rPr kumimoji="0" lang="es-ES" sz="2800" b="0" i="0" u="none" strike="noStrike" kern="1200" cap="none" spc="0" normalizeH="0" baseline="0" noProof="0" err="1">
                <a:ln>
                  <a:noFill/>
                </a:ln>
                <a:solidFill>
                  <a:prstClr val="black"/>
                </a:solidFill>
                <a:effectLst/>
                <a:uLnTx/>
                <a:uFillTx/>
                <a:latin typeface="Calibri" panose="020F0502020204030204"/>
                <a:ea typeface="+mn-ea"/>
                <a:cs typeface="+mn-cs"/>
              </a:rPr>
              <a:t>dompe</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que estaba cargada o llena: La víctima estaba trabajando como un miembro en pleno tierra con un equipo de empleados que estaba haciendo un proyecto de chip sellado.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La víctima fue golpeada por un camión de carga que callo  sobre él.</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0" y="33530"/>
            <a:ext cx="7886700" cy="1325563"/>
          </a:xfrm>
        </p:spPr>
        <p:txBody>
          <a:bodyPr>
            <a:normAutofit fontScale="90000"/>
          </a:bodyPr>
          <a:lstStyle/>
          <a:p>
            <a:pPr lvl="0" defTabSz="914400">
              <a:lnSpc>
                <a:spcPct val="100000"/>
              </a:lnSpc>
              <a:spcBef>
                <a:spcPts val="0"/>
              </a:spcBef>
            </a:pPr>
            <a:r>
              <a:rPr lang="en-US" sz="3200" dirty="0" err="1">
                <a:solidFill>
                  <a:prstClr val="white"/>
                </a:solidFill>
                <a:latin typeface="Calibri" panose="020F0502020204030204"/>
                <a:ea typeface="+mn-ea"/>
                <a:cs typeface="+mn-cs"/>
              </a:rPr>
              <a:t>Riesgos</a:t>
            </a:r>
            <a:r>
              <a:rPr lang="en-US" sz="3200" dirty="0">
                <a:solidFill>
                  <a:prstClr val="white"/>
                </a:solidFill>
                <a:latin typeface="Calibri" panose="020F0502020204030204"/>
                <a:ea typeface="+mn-ea"/>
                <a:cs typeface="+mn-cs"/>
              </a:rPr>
              <a:t> de </a:t>
            </a:r>
            <a:r>
              <a:rPr lang="en-US" sz="3200" dirty="0" err="1">
                <a:solidFill>
                  <a:prstClr val="white"/>
                </a:solidFill>
                <a:latin typeface="Calibri" panose="020F0502020204030204"/>
                <a:ea typeface="+mn-ea"/>
                <a:cs typeface="+mn-cs"/>
              </a:rPr>
              <a:t>Estar</a:t>
            </a:r>
            <a:r>
              <a:rPr lang="en-US" sz="3200" dirty="0">
                <a:solidFill>
                  <a:prstClr val="white"/>
                </a:solidFill>
                <a:latin typeface="Calibri" panose="020F0502020204030204"/>
                <a:ea typeface="+mn-ea"/>
                <a:cs typeface="+mn-cs"/>
              </a:rPr>
              <a:t> </a:t>
            </a:r>
            <a:r>
              <a:rPr lang="en-US" sz="3200" dirty="0" err="1">
                <a:solidFill>
                  <a:prstClr val="white"/>
                </a:solidFill>
                <a:latin typeface="Calibri" panose="020F0502020204030204"/>
                <a:ea typeface="+mn-ea"/>
                <a:cs typeface="+mn-cs"/>
              </a:rPr>
              <a:t>Atrapado</a:t>
            </a:r>
            <a:r>
              <a:rPr lang="en-US" sz="3200" dirty="0">
                <a:solidFill>
                  <a:prstClr val="white"/>
                </a:solidFill>
                <a:latin typeface="Calibri" panose="020F0502020204030204"/>
                <a:ea typeface="+mn-ea"/>
                <a:cs typeface="+mn-cs"/>
              </a:rPr>
              <a:t> </a:t>
            </a:r>
            <a:r>
              <a:rPr lang="en-US" sz="3200" dirty="0" err="1">
                <a:solidFill>
                  <a:prstClr val="white"/>
                </a:solidFill>
                <a:latin typeface="Calibri" panose="020F0502020204030204"/>
                <a:ea typeface="+mn-ea"/>
                <a:cs typeface="+mn-cs"/>
              </a:rPr>
              <a:t>Adentro</a:t>
            </a:r>
            <a:r>
              <a:rPr lang="en-US" sz="3200" dirty="0">
                <a:solidFill>
                  <a:prstClr val="white"/>
                </a:solidFill>
                <a:latin typeface="Calibri" panose="020F0502020204030204"/>
                <a:ea typeface="+mn-ea"/>
                <a:cs typeface="+mn-cs"/>
              </a:rPr>
              <a:t> o </a:t>
            </a:r>
            <a:r>
              <a:rPr lang="en-US" sz="3200" dirty="0" err="1">
                <a:solidFill>
                  <a:prstClr val="white"/>
                </a:solidFill>
                <a:latin typeface="Calibri" panose="020F0502020204030204"/>
                <a:ea typeface="+mn-ea"/>
                <a:cs typeface="+mn-cs"/>
              </a:rPr>
              <a:t>En</a:t>
            </a:r>
            <a:r>
              <a:rPr lang="en-US" sz="3200" dirty="0">
                <a:solidFill>
                  <a:prstClr val="white"/>
                </a:solidFill>
                <a:latin typeface="Calibri" panose="020F0502020204030204"/>
                <a:ea typeface="+mn-ea"/>
                <a:cs typeface="+mn-cs"/>
              </a:rPr>
              <a:t> Medio de…</a:t>
            </a:r>
            <a:br>
              <a:rPr lang="en-US" sz="32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443410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0" y="154547"/>
            <a:ext cx="9244484" cy="776514"/>
          </a:xfrm>
        </p:spPr>
        <p:txBody>
          <a:bodyPr rtlCol="0">
            <a:normAutofit fontScale="90000"/>
          </a:bodyPr>
          <a:lstStyle/>
          <a:p>
            <a:pPr eaLnBrk="1" fontAlgn="auto" hangingPunct="1">
              <a:spcAft>
                <a:spcPts val="0"/>
              </a:spcAft>
              <a:defRPr/>
            </a:pPr>
            <a:r>
              <a:rPr lang="en-US" sz="3600" dirty="0" smtClean="0">
                <a:solidFill>
                  <a:schemeClr val="bg1"/>
                </a:solidFill>
                <a:latin typeface="+mn-lt"/>
              </a:rPr>
              <a:t> </a:t>
            </a:r>
            <a:r>
              <a:rPr lang="en-US" sz="3600" dirty="0" err="1" smtClean="0">
                <a:solidFill>
                  <a:schemeClr val="bg1"/>
                </a:solidFill>
                <a:latin typeface="+mn-lt"/>
              </a:rPr>
              <a:t>Riesgos</a:t>
            </a:r>
            <a:r>
              <a:rPr lang="en-US" sz="3600" dirty="0" smtClean="0">
                <a:solidFill>
                  <a:schemeClr val="bg1"/>
                </a:solidFill>
                <a:latin typeface="+mn-lt"/>
              </a:rPr>
              <a:t> </a:t>
            </a:r>
            <a:r>
              <a:rPr lang="en-US" sz="3600" dirty="0">
                <a:solidFill>
                  <a:schemeClr val="bg1"/>
                </a:solidFill>
                <a:latin typeface="+mn-lt"/>
              </a:rPr>
              <a:t>de </a:t>
            </a:r>
            <a:r>
              <a:rPr lang="en-US" sz="3600" dirty="0" err="1">
                <a:solidFill>
                  <a:schemeClr val="bg1"/>
                </a:solidFill>
                <a:latin typeface="+mn-lt"/>
              </a:rPr>
              <a:t>Estar</a:t>
            </a:r>
            <a:r>
              <a:rPr lang="en-US" sz="3600" dirty="0">
                <a:solidFill>
                  <a:schemeClr val="bg1"/>
                </a:solidFill>
                <a:latin typeface="+mn-lt"/>
              </a:rPr>
              <a:t> </a:t>
            </a:r>
            <a:r>
              <a:rPr lang="en-US" sz="3600" dirty="0" err="1">
                <a:solidFill>
                  <a:schemeClr val="bg1"/>
                </a:solidFill>
                <a:latin typeface="+mn-lt"/>
              </a:rPr>
              <a:t>Atrapado</a:t>
            </a:r>
            <a:r>
              <a:rPr lang="en-US" sz="3600" dirty="0">
                <a:solidFill>
                  <a:schemeClr val="bg1"/>
                </a:solidFill>
                <a:latin typeface="+mn-lt"/>
              </a:rPr>
              <a:t> </a:t>
            </a:r>
            <a:r>
              <a:rPr lang="en-US" sz="3600" dirty="0" err="1">
                <a:solidFill>
                  <a:schemeClr val="bg1"/>
                </a:solidFill>
                <a:latin typeface="+mn-lt"/>
              </a:rPr>
              <a:t>Adentro</a:t>
            </a:r>
            <a:r>
              <a:rPr lang="en-US" sz="3600" dirty="0">
                <a:solidFill>
                  <a:schemeClr val="bg1"/>
                </a:solidFill>
                <a:latin typeface="+mn-lt"/>
              </a:rPr>
              <a:t> de o </a:t>
            </a:r>
            <a:r>
              <a:rPr lang="en-US" sz="3600" dirty="0" err="1">
                <a:solidFill>
                  <a:schemeClr val="bg1"/>
                </a:solidFill>
                <a:latin typeface="+mn-lt"/>
              </a:rPr>
              <a:t>En</a:t>
            </a:r>
            <a:r>
              <a:rPr lang="en-US" sz="3600" dirty="0">
                <a:solidFill>
                  <a:schemeClr val="bg1"/>
                </a:solidFill>
                <a:latin typeface="+mn-lt"/>
              </a:rPr>
              <a:t> Medio </a:t>
            </a:r>
            <a:r>
              <a:rPr lang="en-US" sz="3600" dirty="0" smtClean="0">
                <a:solidFill>
                  <a:schemeClr val="bg1"/>
                </a:solidFill>
                <a:latin typeface="+mn-lt"/>
              </a:rPr>
              <a:t> de</a:t>
            </a:r>
            <a:r>
              <a:rPr lang="en-US" sz="3600" dirty="0">
                <a:solidFill>
                  <a:schemeClr val="bg1"/>
                </a:solidFill>
                <a:latin typeface="+mn-lt"/>
              </a:rPr>
              <a:t>..</a:t>
            </a:r>
          </a:p>
        </p:txBody>
      </p:sp>
      <p:sp>
        <p:nvSpPr>
          <p:cNvPr id="155651" name="Rectangle 3"/>
          <p:cNvSpPr>
            <a:spLocks noGrp="1" noChangeArrowheads="1"/>
          </p:cNvSpPr>
          <p:nvPr>
            <p:ph idx="1"/>
          </p:nvPr>
        </p:nvSpPr>
        <p:spPr>
          <a:xfrm>
            <a:off x="185057" y="2213429"/>
            <a:ext cx="3124200" cy="3679371"/>
          </a:xfrm>
        </p:spPr>
        <p:txBody>
          <a:bodyPr>
            <a:normAutofit lnSpcReduction="10000"/>
          </a:bodyPr>
          <a:lstStyle/>
          <a:p>
            <a:pPr eaLnBrk="1" hangingPunct="1"/>
            <a:r>
              <a:rPr lang="es-ES" altLang="en-US" sz="2600"/>
              <a:t>Un camionero estaba trabajando entre el marco y la descarga de caja de un camión</a:t>
            </a:r>
          </a:p>
          <a:p>
            <a:pPr eaLnBrk="1" hangingPunct="1"/>
            <a:r>
              <a:rPr lang="es-ES" altLang="en-US" sz="2600"/>
              <a:t>La caja de la descarga cayó repentinamente, machacando su cabeza</a:t>
            </a:r>
            <a:endParaRPr lang="en-US" altLang="en-US" sz="2600"/>
          </a:p>
        </p:txBody>
      </p:sp>
      <p:sp>
        <p:nvSpPr>
          <p:cNvPr id="155652" name="Rectangle 4" descr="underdumpbody2"/>
          <p:cNvSpPr>
            <a:spLocks noGrp="1" noChangeAspect="1" noChangeArrowheads="1"/>
          </p:cNvSpPr>
          <p:nvPr isPhoto="1"/>
        </p:nvSpPr>
        <p:spPr bwMode="auto">
          <a:xfrm>
            <a:off x="3517900" y="1444625"/>
            <a:ext cx="5630863" cy="5489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328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1" y="13447"/>
            <a:ext cx="8633011" cy="776514"/>
          </a:xfrm>
        </p:spPr>
        <p:txBody>
          <a:bodyPr rtlCol="0">
            <a:normAutofit fontScale="90000"/>
          </a:bodyPr>
          <a:lstStyle/>
          <a:p>
            <a:pPr eaLnBrk="1" fontAlgn="auto" hangingPunct="1">
              <a:spcAft>
                <a:spcPts val="0"/>
              </a:spcAft>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Estar</a:t>
            </a:r>
            <a:r>
              <a:rPr lang="en-US" sz="3600">
                <a:solidFill>
                  <a:schemeClr val="bg1"/>
                </a:solidFill>
                <a:latin typeface="+mn-lt"/>
              </a:rPr>
              <a:t> </a:t>
            </a:r>
            <a:r>
              <a:rPr lang="en-US" sz="3600" err="1">
                <a:solidFill>
                  <a:schemeClr val="bg1"/>
                </a:solidFill>
                <a:latin typeface="+mn-lt"/>
              </a:rPr>
              <a:t>Atrapado</a:t>
            </a:r>
            <a:r>
              <a:rPr lang="en-US" sz="3600">
                <a:solidFill>
                  <a:schemeClr val="bg1"/>
                </a:solidFill>
                <a:latin typeface="+mn-lt"/>
              </a:rPr>
              <a:t> </a:t>
            </a:r>
            <a:r>
              <a:rPr lang="en-US" sz="3600" err="1">
                <a:solidFill>
                  <a:schemeClr val="bg1"/>
                </a:solidFill>
                <a:latin typeface="+mn-lt"/>
              </a:rPr>
              <a:t>Adentro</a:t>
            </a:r>
            <a:r>
              <a:rPr lang="en-US" sz="3600">
                <a:solidFill>
                  <a:schemeClr val="bg1"/>
                </a:solidFill>
                <a:latin typeface="+mn-lt"/>
              </a:rPr>
              <a:t> o </a:t>
            </a:r>
            <a:r>
              <a:rPr lang="en-US" sz="3600" err="1">
                <a:solidFill>
                  <a:schemeClr val="bg1"/>
                </a:solidFill>
                <a:latin typeface="+mn-lt"/>
              </a:rPr>
              <a:t>en</a:t>
            </a:r>
            <a:r>
              <a:rPr lang="en-US" sz="3600">
                <a:solidFill>
                  <a:schemeClr val="bg1"/>
                </a:solidFill>
                <a:latin typeface="+mn-lt"/>
              </a:rPr>
              <a:t> Medio de..</a:t>
            </a:r>
          </a:p>
        </p:txBody>
      </p:sp>
      <p:sp>
        <p:nvSpPr>
          <p:cNvPr id="155651" name="Rectangle 3"/>
          <p:cNvSpPr>
            <a:spLocks noGrp="1" noChangeArrowheads="1"/>
          </p:cNvSpPr>
          <p:nvPr>
            <p:ph idx="1"/>
          </p:nvPr>
        </p:nvSpPr>
        <p:spPr>
          <a:xfrm>
            <a:off x="185056" y="2213429"/>
            <a:ext cx="8783098" cy="3679371"/>
          </a:xfrm>
        </p:spPr>
        <p:txBody>
          <a:bodyPr>
            <a:normAutofit/>
          </a:bodyPr>
          <a:lstStyle/>
          <a:p>
            <a:r>
              <a:rPr lang="en-US" sz="2800" b="1"/>
              <a:t>1/27/2014						</a:t>
            </a:r>
            <a:r>
              <a:rPr lang="en-US" sz="2800" err="1"/>
              <a:t>Edad</a:t>
            </a:r>
            <a:r>
              <a:rPr lang="en-US" sz="2800"/>
              <a:t>: 33 Fatal? No</a:t>
            </a:r>
          </a:p>
          <a:p>
            <a:pPr marL="0" indent="0">
              <a:buNone/>
            </a:pPr>
            <a:endParaRPr lang="en-US" sz="2800"/>
          </a:p>
          <a:p>
            <a:r>
              <a:rPr lang="es-ES" sz="2800"/>
              <a:t>EMPLEADO TIENE SU BRAZO IZQUIERDO ATRAPADO EN UN ÁRBOL Y SE LO ROMPIÓ:</a:t>
            </a:r>
          </a:p>
          <a:p>
            <a:r>
              <a:rPr lang="es-ES" sz="2800"/>
              <a:t>Empleado estuvo trabajando por debajo de una maquina de  rotación y el eje cogió su ropa y torció su brazo hasta romperla.</a:t>
            </a:r>
            <a:endParaRPr lang="en-US" altLang="en-US" sz="2600"/>
          </a:p>
        </p:txBody>
      </p:sp>
    </p:spTree>
    <p:extLst>
      <p:ext uri="{BB962C8B-B14F-4D97-AF65-F5344CB8AC3E}">
        <p14:creationId xmlns:p14="http://schemas.microsoft.com/office/powerpoint/2010/main" val="2661323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2" y="2233246"/>
            <a:ext cx="36576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Cuáles son las principales cuestiones involucradas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Personas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815862" y="4061012"/>
            <a:ext cx="1240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Problemo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title="Line in the fault tree analysis"/>
          <p:cNvCxnSpPr>
            <a:stCxn id="5" idx="3"/>
          </p:cNvCxnSpPr>
          <p:nvPr/>
        </p:nvCxnSpPr>
        <p:spPr>
          <a:xfrm flipV="1">
            <a:off x="5056094" y="4195482"/>
            <a:ext cx="3455894" cy="50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title="Line in the fault tree analysis"/>
          <p:cNvCxnSpPr/>
          <p:nvPr/>
        </p:nvCxnSpPr>
        <p:spPr>
          <a:xfrm flipV="1">
            <a:off x="5204012" y="2612270"/>
            <a:ext cx="805273" cy="161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title="Line in the fault tree analysis"/>
          <p:cNvCxnSpPr/>
          <p:nvPr/>
        </p:nvCxnSpPr>
        <p:spPr>
          <a:xfrm flipV="1">
            <a:off x="6444244" y="2612270"/>
            <a:ext cx="802170" cy="163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in the fault tree analysis"/>
          <p:cNvCxnSpPr/>
          <p:nvPr/>
        </p:nvCxnSpPr>
        <p:spPr>
          <a:xfrm flipV="1">
            <a:off x="7631206" y="2612270"/>
            <a:ext cx="771654" cy="1608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in the fault tree analysis"/>
          <p:cNvCxnSpPr/>
          <p:nvPr/>
        </p:nvCxnSpPr>
        <p:spPr>
          <a:xfrm>
            <a:off x="5200909" y="4245678"/>
            <a:ext cx="1240232" cy="136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title="Line in the fault tree analysis"/>
          <p:cNvCxnSpPr/>
          <p:nvPr/>
        </p:nvCxnSpPr>
        <p:spPr>
          <a:xfrm>
            <a:off x="7681373" y="4245678"/>
            <a:ext cx="1156447" cy="1363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title="Line in the fault tree analysis"/>
          <p:cNvCxnSpPr/>
          <p:nvPr/>
        </p:nvCxnSpPr>
        <p:spPr>
          <a:xfrm>
            <a:off x="6441141" y="4245678"/>
            <a:ext cx="1156447" cy="13653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9308" y="2233246"/>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6441141" y="2238419"/>
            <a:ext cx="13798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7879201" y="223841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8035653" y="5530702"/>
            <a:ext cx="1156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p:cNvSpPr txBox="1"/>
          <p:nvPr/>
        </p:nvSpPr>
        <p:spPr>
          <a:xfrm>
            <a:off x="6722755" y="5050442"/>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calibración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5635873" y="553319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Personas</a:t>
            </a:r>
          </a:p>
        </p:txBody>
      </p:sp>
      <p:sp>
        <p:nvSpPr>
          <p:cNvPr id="4" name="TextBox 3"/>
          <p:cNvSpPr txBox="1"/>
          <p:nvPr/>
        </p:nvSpPr>
        <p:spPr>
          <a:xfrm>
            <a:off x="5197806" y="4693024"/>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formación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564371" y="5062356"/>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habilidad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86064" y="5587187"/>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719918" y="3325478"/>
            <a:ext cx="17655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perdidas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6579273" y="3108423"/>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política</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7778990" y="4804928"/>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mantenimiento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638964" y="3463419"/>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inspección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5243448" y="2830145"/>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nuevos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pasos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p:cNvSpPr>
            <a:spLocks noGrp="1"/>
          </p:cNvSpPr>
          <p:nvPr>
            <p:ph type="title"/>
          </p:nvPr>
        </p:nvSpPr>
        <p:spPr>
          <a:xfrm>
            <a:off x="-7499" y="37932"/>
            <a:ext cx="7886700" cy="1325563"/>
          </a:xfrm>
        </p:spPr>
        <p:txBody>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Organizando</a:t>
            </a:r>
            <a:r>
              <a:rPr lang="en-US" sz="3600" dirty="0">
                <a:solidFill>
                  <a:prstClr val="white"/>
                </a:solidFill>
                <a:latin typeface="Calibri" panose="020F0502020204030204"/>
                <a:ea typeface="+mn-ea"/>
                <a:cs typeface="+mn-cs"/>
              </a:rPr>
              <a:t> La </a:t>
            </a:r>
            <a:r>
              <a:rPr lang="en-US" sz="3600" dirty="0" err="1">
                <a:solidFill>
                  <a:prstClr val="white"/>
                </a:solidFill>
                <a:latin typeface="Calibri" panose="020F0502020204030204"/>
                <a:ea typeface="+mn-ea"/>
                <a:cs typeface="+mn-cs"/>
              </a:rPr>
              <a:t>Informacion</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r>
              <a:rPr lang="en-US" sz="3600" dirty="0" smtClean="0">
                <a:solidFill>
                  <a:prstClr val="white"/>
                </a:solidFill>
                <a:latin typeface="Calibri" panose="020F0502020204030204"/>
                <a:ea typeface="+mn-ea"/>
                <a:cs typeface="+mn-cs"/>
              </a:rPr>
              <a:t> </a:t>
            </a:r>
            <a:endParaRPr lang="en-US" dirty="0"/>
          </a:p>
        </p:txBody>
      </p:sp>
    </p:spTree>
    <p:extLst>
      <p:ext uri="{BB962C8B-B14F-4D97-AF65-F5344CB8AC3E}">
        <p14:creationId xmlns:p14="http://schemas.microsoft.com/office/powerpoint/2010/main" val="140123399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doze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title="white back ground for text"/>
          <p:cNvSpPr txBox="1">
            <a:spLocks noChangeArrowheads="1"/>
          </p:cNvSpPr>
          <p:nvPr/>
        </p:nvSpPr>
        <p:spPr>
          <a:xfrm>
            <a:off x="100485" y="5936343"/>
            <a:ext cx="5950857" cy="595086"/>
          </a:xfrm>
          <a:prstGeom prst="rect">
            <a:avLst/>
          </a:prstGeom>
          <a:solidFill>
            <a:schemeClr val="bg1"/>
          </a:solidFill>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4" name="Title 3"/>
          <p:cNvSpPr>
            <a:spLocks noGrp="1"/>
          </p:cNvSpPr>
          <p:nvPr>
            <p:ph type="title"/>
          </p:nvPr>
        </p:nvSpPr>
        <p:spPr>
          <a:xfrm>
            <a:off x="261258" y="5936342"/>
            <a:ext cx="5950857" cy="595087"/>
          </a:xfrm>
        </p:spPr>
        <p:txBody>
          <a:bodyPr>
            <a:normAutofit/>
          </a:bodyPr>
          <a:lstStyle/>
          <a:p>
            <a:pPr lvl="0" defTabSz="914400">
              <a:lnSpc>
                <a:spcPct val="100000"/>
              </a:lnSpc>
              <a:spcBef>
                <a:spcPts val="0"/>
              </a:spcBef>
              <a:defRPr/>
            </a:pPr>
            <a:r>
              <a:rPr lang="en-US" sz="2000" dirty="0" smtClean="0">
                <a:solidFill>
                  <a:prstClr val="black"/>
                </a:solidFill>
                <a:latin typeface="Calibri" panose="020F0502020204030204"/>
                <a:ea typeface="+mn-ea"/>
                <a:cs typeface="+mn-cs"/>
              </a:rPr>
              <a:t> </a:t>
            </a:r>
            <a:r>
              <a:rPr lang="en-US" sz="2000" dirty="0" err="1" smtClean="0">
                <a:solidFill>
                  <a:prstClr val="black"/>
                </a:solidFill>
                <a:latin typeface="Calibri" panose="020F0502020204030204"/>
                <a:ea typeface="+mn-ea"/>
                <a:cs typeface="+mn-cs"/>
              </a:rPr>
              <a:t>Riesgos</a:t>
            </a:r>
            <a:r>
              <a:rPr lang="en-US" sz="2000" dirty="0" smtClean="0">
                <a:solidFill>
                  <a:prstClr val="black"/>
                </a:solidFill>
                <a:latin typeface="Calibri" panose="020F0502020204030204"/>
                <a:ea typeface="+mn-ea"/>
                <a:cs typeface="+mn-cs"/>
              </a:rPr>
              <a:t> </a:t>
            </a:r>
            <a:r>
              <a:rPr lang="en-US" sz="2000" dirty="0">
                <a:solidFill>
                  <a:prstClr val="black"/>
                </a:solidFill>
                <a:latin typeface="Calibri" panose="020F0502020204030204"/>
                <a:ea typeface="+mn-ea"/>
                <a:cs typeface="+mn-cs"/>
              </a:rPr>
              <a:t>de </a:t>
            </a:r>
            <a:r>
              <a:rPr lang="en-US" sz="2000" dirty="0" err="1">
                <a:solidFill>
                  <a:prstClr val="black"/>
                </a:solidFill>
                <a:latin typeface="Calibri" panose="020F0502020204030204"/>
                <a:ea typeface="+mn-ea"/>
                <a:cs typeface="+mn-cs"/>
              </a:rPr>
              <a:t>Estar</a:t>
            </a:r>
            <a:r>
              <a:rPr lang="en-US" sz="2000" dirty="0">
                <a:solidFill>
                  <a:prstClr val="black"/>
                </a:solidFill>
                <a:latin typeface="Calibri" panose="020F0502020204030204"/>
                <a:ea typeface="+mn-ea"/>
                <a:cs typeface="+mn-cs"/>
              </a:rPr>
              <a:t> </a:t>
            </a:r>
            <a:r>
              <a:rPr lang="en-US" sz="2000" dirty="0" err="1">
                <a:solidFill>
                  <a:prstClr val="black"/>
                </a:solidFill>
                <a:latin typeface="Calibri" panose="020F0502020204030204"/>
                <a:ea typeface="+mn-ea"/>
                <a:cs typeface="+mn-cs"/>
              </a:rPr>
              <a:t>Atrapado</a:t>
            </a:r>
            <a:r>
              <a:rPr lang="en-US" sz="2000" dirty="0">
                <a:solidFill>
                  <a:prstClr val="black"/>
                </a:solidFill>
                <a:latin typeface="Calibri" panose="020F0502020204030204"/>
                <a:ea typeface="+mn-ea"/>
                <a:cs typeface="+mn-cs"/>
              </a:rPr>
              <a:t> </a:t>
            </a:r>
            <a:r>
              <a:rPr lang="en-US" sz="2000" dirty="0" err="1">
                <a:solidFill>
                  <a:prstClr val="black"/>
                </a:solidFill>
                <a:latin typeface="Calibri" panose="020F0502020204030204"/>
                <a:ea typeface="+mn-ea"/>
                <a:cs typeface="+mn-cs"/>
              </a:rPr>
              <a:t>Adentro</a:t>
            </a:r>
            <a:r>
              <a:rPr lang="en-US" sz="2000" dirty="0">
                <a:solidFill>
                  <a:prstClr val="black"/>
                </a:solidFill>
                <a:latin typeface="Calibri" panose="020F0502020204030204"/>
                <a:ea typeface="+mn-ea"/>
                <a:cs typeface="+mn-cs"/>
              </a:rPr>
              <a:t> o </a:t>
            </a:r>
            <a:r>
              <a:rPr lang="en-US" sz="2000" dirty="0" err="1">
                <a:solidFill>
                  <a:prstClr val="black"/>
                </a:solidFill>
                <a:latin typeface="Calibri" panose="020F0502020204030204"/>
                <a:ea typeface="+mn-ea"/>
                <a:cs typeface="+mn-cs"/>
              </a:rPr>
              <a:t>en</a:t>
            </a:r>
            <a:r>
              <a:rPr lang="en-US" sz="2000" dirty="0">
                <a:solidFill>
                  <a:prstClr val="black"/>
                </a:solidFill>
                <a:latin typeface="Calibri" panose="020F0502020204030204"/>
                <a:ea typeface="+mn-ea"/>
                <a:cs typeface="+mn-cs"/>
              </a:rPr>
              <a:t> Medio de..</a:t>
            </a:r>
          </a:p>
        </p:txBody>
      </p:sp>
    </p:spTree>
    <p:extLst>
      <p:ext uri="{BB962C8B-B14F-4D97-AF65-F5344CB8AC3E}">
        <p14:creationId xmlns:p14="http://schemas.microsoft.com/office/powerpoint/2010/main" val="3065144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title="Photo - This picture represents a situation where a soil log had been dug on site in the fall and right in a pathway to the property, and  then left open for the regulator to come and inspect later. Several weeks went by before the regulator made it back to the site and the 5’ foot deep excavation had filled with water with rainfall and runoff, and fall leaves had obscured the excavation.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8891" y="3341076"/>
            <a:ext cx="5268495" cy="351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a:xfrm>
            <a:off x="0" y="1477109"/>
            <a:ext cx="8393723" cy="3704491"/>
          </a:xfrm>
        </p:spPr>
        <p:txBody>
          <a:bodyPr rtlCol="0">
            <a:normAutofit/>
          </a:bodyPr>
          <a:lstStyle/>
          <a:p>
            <a:pPr eaLnBrk="1" fontAlgn="auto" hangingPunct="1">
              <a:spcAft>
                <a:spcPts val="0"/>
              </a:spcAft>
              <a:defRPr/>
            </a:pPr>
            <a:r>
              <a:rPr lang="es-ES" sz="2600" dirty="0">
                <a:latin typeface="+mn-lt"/>
              </a:rPr>
              <a:t>Suelos de tierra y lodo pueden presentar riesgos especiales</a:t>
            </a:r>
            <a:r>
              <a:rPr lang="en-US" sz="2600" dirty="0">
                <a:latin typeface="+mn-lt"/>
              </a:rPr>
              <a:t>.</a:t>
            </a:r>
            <a:br>
              <a:rPr lang="en-US" sz="2600" dirty="0">
                <a:latin typeface="+mn-lt"/>
              </a:rPr>
            </a:br>
            <a:r>
              <a:rPr lang="en-US" sz="2600" dirty="0">
                <a:latin typeface="+mn-lt"/>
              </a:rPr>
              <a:t/>
            </a:r>
            <a:br>
              <a:rPr lang="en-US" sz="2600" dirty="0">
                <a:latin typeface="+mn-lt"/>
              </a:rPr>
            </a:br>
            <a:r>
              <a:rPr lang="es-ES" sz="2600" dirty="0">
                <a:latin typeface="+mn-lt"/>
              </a:rPr>
              <a:t>A menudo se dejan abiertas durante días o semanas</a:t>
            </a:r>
            <a:r>
              <a:rPr lang="en-US" sz="2600" dirty="0">
                <a:latin typeface="+mn-lt"/>
              </a:rPr>
              <a:t/>
            </a:r>
            <a:br>
              <a:rPr lang="en-US" sz="2600" dirty="0">
                <a:latin typeface="+mn-lt"/>
              </a:rPr>
            </a:br>
            <a:r>
              <a:rPr lang="en-US" sz="2600" dirty="0">
                <a:latin typeface="+mn-lt"/>
              </a:rPr>
              <a:t/>
            </a:r>
            <a:br>
              <a:rPr lang="en-US" sz="2600" dirty="0">
                <a:latin typeface="+mn-lt"/>
              </a:rPr>
            </a:br>
            <a:r>
              <a:rPr lang="es-ES" sz="2600" dirty="0">
                <a:latin typeface="+mn-lt"/>
              </a:rPr>
              <a:t>Ellos son examinados en </a:t>
            </a:r>
            <a:r>
              <a:rPr lang="es-ES" sz="2600" dirty="0" smtClean="0">
                <a:latin typeface="+mn-lt"/>
              </a:rPr>
              <a:t/>
            </a:r>
            <a:br>
              <a:rPr lang="es-ES" sz="2600" dirty="0" smtClean="0">
                <a:latin typeface="+mn-lt"/>
              </a:rPr>
            </a:br>
            <a:r>
              <a:rPr lang="es-ES" sz="2600" dirty="0" smtClean="0">
                <a:latin typeface="+mn-lt"/>
              </a:rPr>
              <a:t>diferentes </a:t>
            </a:r>
            <a:r>
              <a:rPr lang="es-ES" sz="2600" dirty="0">
                <a:latin typeface="+mn-lt"/>
              </a:rPr>
              <a:t>intervalos por </a:t>
            </a:r>
            <a:r>
              <a:rPr lang="es-ES" sz="2600" dirty="0" smtClean="0">
                <a:latin typeface="+mn-lt"/>
              </a:rPr>
              <a:t/>
            </a:r>
            <a:br>
              <a:rPr lang="es-ES" sz="2600" dirty="0" smtClean="0">
                <a:latin typeface="+mn-lt"/>
              </a:rPr>
            </a:br>
            <a:r>
              <a:rPr lang="es-ES" sz="2600" dirty="0" smtClean="0">
                <a:latin typeface="+mn-lt"/>
              </a:rPr>
              <a:t>el </a:t>
            </a:r>
            <a:r>
              <a:rPr lang="es-ES" sz="2600" dirty="0">
                <a:latin typeface="+mn-lt"/>
              </a:rPr>
              <a:t>diseñador y el regulador</a:t>
            </a:r>
            <a:endParaRPr lang="en-US" sz="2600" dirty="0">
              <a:latin typeface="+mn-lt"/>
            </a:endParaRPr>
          </a:p>
        </p:txBody>
      </p:sp>
      <p:sp>
        <p:nvSpPr>
          <p:cNvPr id="2" name="TextBox 1"/>
          <p:cNvSpPr txBox="1"/>
          <p:nvPr/>
        </p:nvSpPr>
        <p:spPr>
          <a:xfrm>
            <a:off x="0" y="0"/>
            <a:ext cx="77047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prstClr val="white"/>
                </a:solidFill>
                <a:effectLst/>
                <a:uLnTx/>
                <a:uFillTx/>
                <a:latin typeface="Calibri" panose="020F0502020204030204"/>
                <a:ea typeface="+mn-ea"/>
                <a:cs typeface="+mn-cs"/>
              </a:rPr>
              <a:t>Riesgos</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de </a:t>
            </a:r>
            <a:r>
              <a:rPr kumimoji="0" lang="en-US" sz="3600" b="0" i="0" u="none" strike="noStrike" kern="1200" cap="none" spc="0" normalizeH="0" baseline="0" noProof="0" err="1">
                <a:ln>
                  <a:noFill/>
                </a:ln>
                <a:solidFill>
                  <a:prstClr val="white"/>
                </a:solidFill>
                <a:effectLst/>
                <a:uLnTx/>
                <a:uFillTx/>
                <a:latin typeface="Calibri" panose="020F0502020204030204"/>
                <a:ea typeface="+mn-ea"/>
                <a:cs typeface="+mn-cs"/>
              </a:rPr>
              <a:t>Caidas</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3600" b="0" i="0" u="none" strike="noStrike" kern="1200" cap="none" spc="0" normalizeH="0" baseline="0" noProof="0" err="1">
                <a:ln>
                  <a:noFill/>
                </a:ln>
                <a:solidFill>
                  <a:prstClr val="white"/>
                </a:solidFill>
                <a:effectLst/>
                <a:uLnTx/>
                <a:uFillTx/>
                <a:latin typeface="Calibri" panose="020F0502020204030204"/>
                <a:ea typeface="+mn-ea"/>
                <a:cs typeface="+mn-cs"/>
              </a:rPr>
              <a:t>Atrapado</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3600" b="0" i="0" u="none" strike="noStrike" kern="1200" cap="none" spc="0" normalizeH="0" baseline="0" noProof="0" err="1">
                <a:ln>
                  <a:noFill/>
                </a:ln>
                <a:solidFill>
                  <a:prstClr val="white"/>
                </a:solidFill>
                <a:effectLst/>
                <a:uLnTx/>
                <a:uFillTx/>
                <a:latin typeface="Calibri" panose="020F0502020204030204"/>
                <a:ea typeface="+mn-ea"/>
                <a:cs typeface="+mn-cs"/>
              </a:rPr>
              <a:t>Adentro</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 </a:t>
            </a:r>
            <a:r>
              <a:rPr kumimoji="0" lang="en-US" sz="3600" b="0" i="0" u="none" strike="noStrike" kern="1200" cap="none" spc="0" normalizeH="0" baseline="0" noProof="0" err="1">
                <a:ln>
                  <a:noFill/>
                </a:ln>
                <a:solidFill>
                  <a:prstClr val="white"/>
                </a:solidFill>
                <a:effectLst/>
                <a:uLnTx/>
                <a:uFillTx/>
                <a:latin typeface="Calibri" panose="020F0502020204030204"/>
                <a:ea typeface="+mn-ea"/>
                <a:cs typeface="+mn-cs"/>
              </a:rPr>
              <a:t>Excavaciones</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074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1" title="Diagram - This picture represents a graphic published from a Local Health Jurisdiction to represent a soil “test pit” for evaluation of the disposal compone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6014" y="3130062"/>
            <a:ext cx="5698226" cy="372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Grp="1" noChangeArrowheads="1"/>
          </p:cNvSpPr>
          <p:nvPr>
            <p:ph type="title"/>
          </p:nvPr>
        </p:nvSpPr>
        <p:spPr>
          <a:xfrm>
            <a:off x="1" y="0"/>
            <a:ext cx="9143999" cy="562708"/>
          </a:xfrm>
        </p:spPr>
        <p:txBody>
          <a:bodyPr rtlCol="0">
            <a:normAutofit fontScale="90000"/>
          </a:bodyPr>
          <a:lstStyle/>
          <a:p>
            <a:pPr eaLnBrk="1" fontAlgn="auto" hangingPunct="1">
              <a:spcAft>
                <a:spcPts val="0"/>
              </a:spcAft>
              <a:defRPr/>
            </a:pPr>
            <a:r>
              <a:rPr lang="en-US" sz="3600" dirty="0" smtClean="0">
                <a:solidFill>
                  <a:schemeClr val="bg1"/>
                </a:solidFill>
                <a:latin typeface="+mn-lt"/>
              </a:rPr>
              <a:t/>
            </a:r>
            <a:br>
              <a:rPr lang="en-US" sz="3600" dirty="0" smtClean="0">
                <a:solidFill>
                  <a:schemeClr val="bg1"/>
                </a:solidFill>
                <a:latin typeface="+mn-lt"/>
              </a:rPr>
            </a:br>
            <a:r>
              <a:rPr lang="en-US" sz="3600" dirty="0" err="1" smtClean="0">
                <a:solidFill>
                  <a:schemeClr val="bg1"/>
                </a:solidFill>
                <a:latin typeface="+mn-lt"/>
              </a:rPr>
              <a:t>Riesgos</a:t>
            </a:r>
            <a:r>
              <a:rPr lang="en-US" sz="3600" dirty="0" smtClean="0">
                <a:solidFill>
                  <a:schemeClr val="bg1"/>
                </a:solidFill>
                <a:latin typeface="+mn-lt"/>
              </a:rPr>
              <a:t> </a:t>
            </a:r>
            <a:r>
              <a:rPr lang="en-US" sz="3600" dirty="0">
                <a:solidFill>
                  <a:schemeClr val="bg1"/>
                </a:solidFill>
                <a:latin typeface="+mn-lt"/>
              </a:rPr>
              <a:t>de </a:t>
            </a:r>
            <a:r>
              <a:rPr lang="en-US" sz="3600" dirty="0" err="1">
                <a:solidFill>
                  <a:schemeClr val="bg1"/>
                </a:solidFill>
                <a:latin typeface="+mn-lt"/>
              </a:rPr>
              <a:t>Estar</a:t>
            </a:r>
            <a:r>
              <a:rPr lang="en-US" sz="3600" dirty="0">
                <a:solidFill>
                  <a:schemeClr val="bg1"/>
                </a:solidFill>
                <a:latin typeface="+mn-lt"/>
              </a:rPr>
              <a:t> </a:t>
            </a:r>
            <a:r>
              <a:rPr lang="en-US" sz="3600" dirty="0" err="1">
                <a:solidFill>
                  <a:schemeClr val="bg1"/>
                </a:solidFill>
                <a:latin typeface="+mn-lt"/>
              </a:rPr>
              <a:t>Atrapado</a:t>
            </a:r>
            <a:r>
              <a:rPr lang="en-US" sz="3600" dirty="0">
                <a:solidFill>
                  <a:schemeClr val="bg1"/>
                </a:solidFill>
                <a:latin typeface="+mn-lt"/>
              </a:rPr>
              <a:t> </a:t>
            </a:r>
            <a:r>
              <a:rPr lang="en-US" sz="3600" dirty="0" err="1">
                <a:solidFill>
                  <a:schemeClr val="bg1"/>
                </a:solidFill>
                <a:latin typeface="+mn-lt"/>
              </a:rPr>
              <a:t>Adentro</a:t>
            </a:r>
            <a:r>
              <a:rPr lang="en-US" sz="3600" dirty="0">
                <a:solidFill>
                  <a:schemeClr val="bg1"/>
                </a:solidFill>
                <a:latin typeface="+mn-lt"/>
              </a:rPr>
              <a:t> o </a:t>
            </a:r>
            <a:r>
              <a:rPr lang="en-US" sz="3600" dirty="0" err="1">
                <a:solidFill>
                  <a:schemeClr val="bg1"/>
                </a:solidFill>
                <a:latin typeface="+mn-lt"/>
              </a:rPr>
              <a:t>en</a:t>
            </a:r>
            <a:r>
              <a:rPr lang="en-US" sz="3600" dirty="0">
                <a:solidFill>
                  <a:schemeClr val="bg1"/>
                </a:solidFill>
                <a:latin typeface="+mn-lt"/>
              </a:rPr>
              <a:t> Medio de..</a:t>
            </a:r>
          </a:p>
        </p:txBody>
      </p:sp>
      <p:sp>
        <p:nvSpPr>
          <p:cNvPr id="3" name="TextBox 2"/>
          <p:cNvSpPr txBox="1"/>
          <p:nvPr/>
        </p:nvSpPr>
        <p:spPr>
          <a:xfrm>
            <a:off x="219949" y="2263291"/>
            <a:ext cx="336731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panose="020F0502020204030204"/>
                <a:ea typeface="+mn-ea"/>
                <a:cs typeface="+mn-cs"/>
              </a:rPr>
              <a:t>Esta imagen representa un gráfico publicado de una jurisdicción de salud Local para representar un suelo "hoyo de prueba" para la evaluación del componente de disposición.  ¿Cumple con los requisitos de excavación de la zanja?</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777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1"/>
          <p:cNvSpPr>
            <a:spLocks noChangeArrowheads="1"/>
          </p:cNvSpPr>
          <p:nvPr/>
        </p:nvSpPr>
        <p:spPr bwMode="auto">
          <a:xfrm>
            <a:off x="152400" y="3946441"/>
            <a:ext cx="2995613" cy="1954381"/>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79" tIns="0" rIns="26979"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en-US" sz="1800" b="1" i="0" u="sng" strike="noStrike" kern="1200" cap="none" spc="0" normalizeH="0" baseline="0" noProof="0" err="1">
                <a:ln>
                  <a:noFill/>
                </a:ln>
                <a:solidFill>
                  <a:srgbClr val="FFFFFF"/>
                </a:solidFill>
                <a:effectLst/>
                <a:uLnTx/>
                <a:uFillTx/>
                <a:latin typeface="Arial" panose="020B0604020202020204" pitchFamily="34" charset="0"/>
                <a:ea typeface="+mn-ea"/>
                <a:cs typeface="+mn-cs"/>
              </a:rPr>
              <a:t>Figura</a:t>
            </a:r>
            <a:r>
              <a:rPr kumimoji="0" lang="en-US" altLang="en-US" sz="1800" b="1" i="0" u="sng" strike="noStrike" kern="1200" cap="none" spc="0" normalizeH="0" baseline="0" noProof="0">
                <a:ln>
                  <a:noFill/>
                </a:ln>
                <a:solidFill>
                  <a:srgbClr val="FFFFFF"/>
                </a:solidFill>
                <a:effectLst/>
                <a:uLnTx/>
                <a:uFillTx/>
                <a:latin typeface="Arial" panose="020B0604020202020204" pitchFamily="34" charset="0"/>
                <a:ea typeface="+mn-ea"/>
                <a:cs typeface="+mn-cs"/>
              </a:rPr>
              <a:t> N-11</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en-US" sz="1800" b="1" i="0" u="sng" strike="noStrike" kern="1200" cap="none" spc="0" normalizeH="0" baseline="0" noProof="0">
                <a:ln>
                  <a:noFill/>
                </a:ln>
                <a:solidFill>
                  <a:srgbClr val="FFFFFF"/>
                </a:solidFill>
                <a:effectLst/>
                <a:uLnTx/>
                <a:uFillTx/>
                <a:latin typeface="Arial" panose="020B0604020202020204" pitchFamily="34" charset="0"/>
                <a:ea typeface="+mn-ea"/>
                <a:cs typeface="+mn-cs"/>
              </a:rPr>
              <a:t>Simples </a:t>
            </a:r>
            <a:r>
              <a:rPr kumimoji="0" lang="en-US" altLang="en-US" sz="1800" b="1" i="0" u="sng" strike="noStrike" kern="1200" cap="none" spc="0" normalizeH="0" baseline="0" noProof="0" err="1">
                <a:ln>
                  <a:noFill/>
                </a:ln>
                <a:solidFill>
                  <a:srgbClr val="FFFFFF"/>
                </a:solidFill>
                <a:effectLst/>
                <a:uLnTx/>
                <a:uFillTx/>
                <a:latin typeface="Arial" panose="020B0604020202020204" pitchFamily="34" charset="0"/>
                <a:ea typeface="+mn-ea"/>
                <a:cs typeface="+mn-cs"/>
              </a:rPr>
              <a:t>Configuraciones</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en-US" sz="1800" b="1" i="0" u="sng" strike="noStrike" kern="1200" cap="none" spc="0" normalizeH="0" baseline="0" noProof="0">
                <a:ln>
                  <a:noFill/>
                </a:ln>
                <a:solidFill>
                  <a:srgbClr val="FFFFFF"/>
                </a:solidFill>
                <a:effectLst/>
                <a:uLnTx/>
                <a:uFillTx/>
                <a:latin typeface="Arial" panose="020B0604020202020204" pitchFamily="34" charset="0"/>
                <a:ea typeface="+mn-ea"/>
                <a:cs typeface="+mn-cs"/>
              </a:rPr>
              <a:t>Para </a:t>
            </a:r>
            <a:r>
              <a:rPr kumimoji="0" lang="en-US" altLang="en-US" sz="1800" b="1" i="0" u="sng" strike="noStrike" kern="1200" cap="none" spc="0" normalizeH="0" baseline="0" noProof="0" err="1">
                <a:ln>
                  <a:noFill/>
                </a:ln>
                <a:solidFill>
                  <a:srgbClr val="FFFFFF"/>
                </a:solidFill>
                <a:effectLst/>
                <a:uLnTx/>
                <a:uFillTx/>
                <a:latin typeface="Arial" panose="020B0604020202020204" pitchFamily="34" charset="0"/>
                <a:ea typeface="+mn-ea"/>
                <a:cs typeface="+mn-cs"/>
              </a:rPr>
              <a:t>tierra</a:t>
            </a:r>
            <a:r>
              <a:rPr kumimoji="0" lang="en-US" altLang="en-US" sz="1800" b="1" i="0" u="sng" strike="noStrike" kern="1200" cap="none" spc="0" normalizeH="0" baseline="0" noProof="0">
                <a:ln>
                  <a:noFill/>
                </a:ln>
                <a:solidFill>
                  <a:srgbClr val="FFFFFF"/>
                </a:solidFill>
                <a:effectLst/>
                <a:uLnTx/>
                <a:uFillTx/>
                <a:latin typeface="Arial" panose="020B0604020202020204" pitchFamily="34" charset="0"/>
                <a:ea typeface="+mn-ea"/>
                <a:cs typeface="+mn-cs"/>
              </a:rPr>
              <a:t> Typo C </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endParaRPr kumimoji="0" lang="en-US" altLang="en-US" sz="55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55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61796" name="Picture 2" descr="http://apps.leg.wa.gov/WAC/remote/lawfilesext.leg.wa.gov/law/wac/images/20130606e3e5ade24114419e818c30029be6e493.png" title="A figure showing simple configurations for type C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3600" y="4649788"/>
            <a:ext cx="5486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1" y="0"/>
            <a:ext cx="9043515" cy="776514"/>
          </a:xfrm>
        </p:spPr>
        <p:txBody>
          <a:bodyPr rtlCol="0">
            <a:normAutofit fontScale="90000"/>
          </a:bodyPr>
          <a:lstStyle/>
          <a:p>
            <a:pPr eaLnBrk="1" fontAlgn="auto" hangingPunct="1">
              <a:spcAft>
                <a:spcPts val="0"/>
              </a:spcAft>
              <a:defRPr/>
            </a:pPr>
            <a:r>
              <a:rPr lang="en-US" sz="3600" dirty="0" err="1">
                <a:solidFill>
                  <a:schemeClr val="bg1"/>
                </a:solidFill>
                <a:latin typeface="+mn-lt"/>
              </a:rPr>
              <a:t>Riesgos</a:t>
            </a:r>
            <a:r>
              <a:rPr lang="en-US" sz="3600" dirty="0">
                <a:solidFill>
                  <a:schemeClr val="bg1"/>
                </a:solidFill>
                <a:latin typeface="+mn-lt"/>
              </a:rPr>
              <a:t> de </a:t>
            </a:r>
            <a:r>
              <a:rPr lang="en-US" sz="3600" dirty="0" err="1">
                <a:solidFill>
                  <a:schemeClr val="bg1"/>
                </a:solidFill>
                <a:latin typeface="+mn-lt"/>
              </a:rPr>
              <a:t>Estar</a:t>
            </a:r>
            <a:r>
              <a:rPr lang="en-US" sz="3600" dirty="0">
                <a:solidFill>
                  <a:schemeClr val="bg1"/>
                </a:solidFill>
                <a:latin typeface="+mn-lt"/>
              </a:rPr>
              <a:t> </a:t>
            </a:r>
            <a:r>
              <a:rPr lang="en-US" sz="3600" dirty="0" err="1">
                <a:solidFill>
                  <a:schemeClr val="bg1"/>
                </a:solidFill>
                <a:latin typeface="+mn-lt"/>
              </a:rPr>
              <a:t>Atrapado</a:t>
            </a:r>
            <a:r>
              <a:rPr lang="en-US" sz="3600" dirty="0">
                <a:solidFill>
                  <a:schemeClr val="bg1"/>
                </a:solidFill>
                <a:latin typeface="+mn-lt"/>
              </a:rPr>
              <a:t> </a:t>
            </a:r>
            <a:r>
              <a:rPr lang="en-US" sz="3600" dirty="0" err="1">
                <a:solidFill>
                  <a:schemeClr val="bg1"/>
                </a:solidFill>
                <a:latin typeface="+mn-lt"/>
              </a:rPr>
              <a:t>Adentro</a:t>
            </a:r>
            <a:r>
              <a:rPr lang="en-US" sz="3600" dirty="0">
                <a:solidFill>
                  <a:schemeClr val="bg1"/>
                </a:solidFill>
                <a:latin typeface="+mn-lt"/>
              </a:rPr>
              <a:t> o </a:t>
            </a:r>
            <a:r>
              <a:rPr lang="en-US" sz="3600" dirty="0" err="1">
                <a:solidFill>
                  <a:schemeClr val="bg1"/>
                </a:solidFill>
                <a:latin typeface="+mn-lt"/>
              </a:rPr>
              <a:t>en</a:t>
            </a:r>
            <a:r>
              <a:rPr lang="en-US" sz="3600" dirty="0">
                <a:solidFill>
                  <a:schemeClr val="bg1"/>
                </a:solidFill>
                <a:latin typeface="+mn-lt"/>
              </a:rPr>
              <a:t> Medio de</a:t>
            </a:r>
            <a:r>
              <a:rPr lang="en-US" sz="3600" dirty="0" smtClean="0">
                <a:solidFill>
                  <a:schemeClr val="bg1"/>
                </a:solidFill>
                <a:latin typeface="+mn-lt"/>
              </a:rPr>
              <a:t>.. </a:t>
            </a:r>
            <a:endParaRPr lang="en-US" sz="3600" dirty="0">
              <a:solidFill>
                <a:schemeClr val="bg1"/>
              </a:solidFill>
              <a:latin typeface="+mn-lt"/>
            </a:endParaRPr>
          </a:p>
        </p:txBody>
      </p:sp>
      <p:sp>
        <p:nvSpPr>
          <p:cNvPr id="4" name="TextBox 3"/>
          <p:cNvSpPr txBox="1"/>
          <p:nvPr/>
        </p:nvSpPr>
        <p:spPr>
          <a:xfrm>
            <a:off x="3877945" y="2148840"/>
            <a:ext cx="45377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err="1" smtClean="0">
                <a:ln>
                  <a:noFill/>
                </a:ln>
                <a:solidFill>
                  <a:prstClr val="black"/>
                </a:solidFill>
                <a:effectLst/>
                <a:uLnTx/>
                <a:uFillTx/>
                <a:latin typeface="Calibri" panose="020F0502020204030204"/>
                <a:ea typeface="+mn-ea"/>
                <a:cs typeface="+mn-cs"/>
              </a:rPr>
              <a:t>Inclinacion</a:t>
            </a:r>
            <a:r>
              <a:rPr kumimoji="0" lang="en-US" sz="2400" b="1" i="0" u="none" strike="noStrike" kern="1200" cap="none" spc="0" normalizeH="0" baseline="0" noProof="0" smtClean="0">
                <a:ln>
                  <a:noFill/>
                </a:ln>
                <a:solidFill>
                  <a:prstClr val="black"/>
                </a:solidFill>
                <a:effectLst/>
                <a:uLnTx/>
                <a:uFillTx/>
                <a:latin typeface="Calibri" panose="020F0502020204030204"/>
                <a:ea typeface="+mn-ea"/>
                <a:cs typeface="+mn-cs"/>
              </a:rPr>
              <a:t> Simple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Todas</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las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excavaciones</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simples de 20 pies o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menos</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en</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profundidad</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tendran</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una</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inclinacion</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maxima </a:t>
            </a:r>
            <a:r>
              <a:rPr kumimoji="0" lang="en-US" sz="2400" b="0" i="0" u="none" strike="noStrike" kern="1200" cap="none" spc="0" normalizeH="0" baseline="0" noProof="0" err="1" smtClean="0">
                <a:ln>
                  <a:noFill/>
                </a:ln>
                <a:solidFill>
                  <a:prstClr val="black"/>
                </a:solidFill>
                <a:effectLst/>
                <a:uLnTx/>
                <a:uFillTx/>
                <a:latin typeface="Calibri" panose="020F0502020204030204"/>
                <a:ea typeface="+mn-ea"/>
                <a:cs typeface="+mn-cs"/>
              </a:rPr>
              <a:t>permisible</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 de 1 ½:1</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9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title="Photo - The worker had a suction line going into a digester that started leaking due to friction on the side of the access and hose surging. When he shut off the pump and disconnected the hose to replace it, he didn’t ensure that the hose had “de-energized” the residual pressure in the hose resulting in the bath.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5828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229599" y="365126"/>
            <a:ext cx="480849" cy="328557"/>
          </a:xfrm>
        </p:spPr>
        <p:txBody>
          <a:bodyPr>
            <a:normAutofit/>
          </a:bodyPr>
          <a:lstStyle/>
          <a:p>
            <a:r>
              <a:rPr lang="en-US" sz="800" dirty="0" smtClean="0"/>
              <a:t>Image</a:t>
            </a:r>
            <a:endParaRPr lang="en-US" sz="800" dirty="0"/>
          </a:p>
        </p:txBody>
      </p:sp>
    </p:spTree>
    <p:extLst>
      <p:ext uri="{BB962C8B-B14F-4D97-AF65-F5344CB8AC3E}">
        <p14:creationId xmlns:p14="http://schemas.microsoft.com/office/powerpoint/2010/main" val="238962019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0"/>
          <p:cNvSpPr>
            <a:spLocks noGrp="1" noChangeArrowheads="1"/>
          </p:cNvSpPr>
          <p:nvPr>
            <p:ph type="title"/>
          </p:nvPr>
        </p:nvSpPr>
        <p:spPr>
          <a:xfrm>
            <a:off x="0" y="152514"/>
            <a:ext cx="9144000" cy="645772"/>
          </a:xfrm>
        </p:spPr>
        <p:txBody>
          <a:bodyPr>
            <a:normAutofit fontScale="90000"/>
          </a:bodyPr>
          <a:lstStyle/>
          <a:p>
            <a:r>
              <a:rPr lang="en-US" altLang="en-US" sz="3600" dirty="0" err="1">
                <a:solidFill>
                  <a:schemeClr val="bg1"/>
                </a:solidFill>
                <a:latin typeface="+mn-lt"/>
              </a:rPr>
              <a:t>Riesgos</a:t>
            </a:r>
            <a:r>
              <a:rPr lang="en-US" altLang="en-US" sz="3600" dirty="0">
                <a:solidFill>
                  <a:schemeClr val="bg1"/>
                </a:solidFill>
                <a:latin typeface="+mn-lt"/>
              </a:rPr>
              <a:t> de </a:t>
            </a:r>
            <a:r>
              <a:rPr lang="en-US" altLang="en-US" sz="3600" dirty="0" err="1">
                <a:solidFill>
                  <a:schemeClr val="bg1"/>
                </a:solidFill>
                <a:latin typeface="+mn-lt"/>
              </a:rPr>
              <a:t>Estar</a:t>
            </a:r>
            <a:r>
              <a:rPr lang="en-US" altLang="en-US" sz="3600" dirty="0">
                <a:solidFill>
                  <a:schemeClr val="bg1"/>
                </a:solidFill>
                <a:latin typeface="+mn-lt"/>
              </a:rPr>
              <a:t> </a:t>
            </a:r>
            <a:r>
              <a:rPr lang="en-US" altLang="en-US" sz="3600" dirty="0" err="1">
                <a:solidFill>
                  <a:schemeClr val="bg1"/>
                </a:solidFill>
                <a:latin typeface="+mn-lt"/>
              </a:rPr>
              <a:t>Atrapado</a:t>
            </a:r>
            <a:r>
              <a:rPr lang="en-US" altLang="en-US" sz="3600" dirty="0">
                <a:solidFill>
                  <a:schemeClr val="bg1"/>
                </a:solidFill>
                <a:latin typeface="+mn-lt"/>
              </a:rPr>
              <a:t> </a:t>
            </a:r>
            <a:r>
              <a:rPr lang="en-US" altLang="en-US" sz="3600" dirty="0" err="1">
                <a:solidFill>
                  <a:schemeClr val="bg1"/>
                </a:solidFill>
                <a:latin typeface="+mn-lt"/>
              </a:rPr>
              <a:t>Adentro</a:t>
            </a:r>
            <a:r>
              <a:rPr lang="en-US" altLang="en-US" sz="3600" dirty="0">
                <a:solidFill>
                  <a:schemeClr val="bg1"/>
                </a:solidFill>
                <a:latin typeface="+mn-lt"/>
              </a:rPr>
              <a:t> o </a:t>
            </a:r>
            <a:r>
              <a:rPr lang="en-US" altLang="en-US" sz="3600" dirty="0" err="1">
                <a:solidFill>
                  <a:schemeClr val="bg1"/>
                </a:solidFill>
                <a:latin typeface="+mn-lt"/>
              </a:rPr>
              <a:t>en</a:t>
            </a:r>
            <a:r>
              <a:rPr lang="en-US" altLang="en-US" sz="3600" dirty="0">
                <a:solidFill>
                  <a:schemeClr val="bg1"/>
                </a:solidFill>
                <a:latin typeface="+mn-lt"/>
              </a:rPr>
              <a:t> Medio de</a:t>
            </a:r>
            <a:r>
              <a:rPr lang="en-US" altLang="en-US" sz="3600" dirty="0" smtClean="0">
                <a:solidFill>
                  <a:schemeClr val="bg1"/>
                </a:solidFill>
                <a:latin typeface="+mn-lt"/>
              </a:rPr>
              <a:t>..  </a:t>
            </a:r>
            <a:endParaRPr lang="en-US" altLang="en-US" sz="3600" dirty="0">
              <a:latin typeface="+mn-lt"/>
            </a:endParaRPr>
          </a:p>
        </p:txBody>
      </p:sp>
      <p:sp>
        <p:nvSpPr>
          <p:cNvPr id="163843" name="Rectangle 21"/>
          <p:cNvSpPr>
            <a:spLocks noGrp="1" noChangeArrowheads="1"/>
          </p:cNvSpPr>
          <p:nvPr>
            <p:ph idx="1"/>
          </p:nvPr>
        </p:nvSpPr>
        <p:spPr>
          <a:xfrm>
            <a:off x="295835" y="2286000"/>
            <a:ext cx="4580965" cy="4067629"/>
          </a:xfrm>
        </p:spPr>
        <p:txBody>
          <a:bodyPr>
            <a:noAutofit/>
          </a:bodyPr>
          <a:lstStyle/>
          <a:p>
            <a:pPr eaLnBrk="1" hangingPunct="1"/>
            <a:r>
              <a:rPr lang="en-US" altLang="en-US" sz="2800"/>
              <a:t>La Tierra </a:t>
            </a:r>
            <a:r>
              <a:rPr lang="en-US" altLang="en-US" sz="2800" err="1"/>
              <a:t>peza</a:t>
            </a:r>
            <a:r>
              <a:rPr lang="en-US" altLang="en-US" sz="2800"/>
              <a:t> </a:t>
            </a:r>
            <a:r>
              <a:rPr lang="en-US" altLang="en-US" sz="2800" err="1"/>
              <a:t>estimadamente</a:t>
            </a:r>
            <a:r>
              <a:rPr lang="en-US" altLang="en-US" sz="2800"/>
              <a:t> 100 – 140 </a:t>
            </a:r>
            <a:r>
              <a:rPr lang="en-US" altLang="en-US" sz="2800" err="1"/>
              <a:t>libras</a:t>
            </a:r>
            <a:r>
              <a:rPr lang="en-US" altLang="en-US" sz="2800"/>
              <a:t>/</a:t>
            </a:r>
            <a:r>
              <a:rPr lang="en-US" altLang="en-US" sz="2800" err="1"/>
              <a:t>piez</a:t>
            </a:r>
            <a:r>
              <a:rPr lang="en-US" altLang="en-US" sz="2800"/>
              <a:t> </a:t>
            </a:r>
            <a:r>
              <a:rPr lang="en-US" altLang="en-US" sz="2800" err="1"/>
              <a:t>cuadrados</a:t>
            </a:r>
            <a:r>
              <a:rPr lang="en-US" altLang="en-US" sz="2800"/>
              <a:t>.</a:t>
            </a:r>
          </a:p>
          <a:p>
            <a:pPr eaLnBrk="1" hangingPunct="1"/>
            <a:r>
              <a:rPr lang="es-ES" altLang="en-US" sz="2800"/>
              <a:t>Cada pie de profundidad agrega más presión del lado</a:t>
            </a:r>
          </a:p>
          <a:p>
            <a:pPr eaLnBrk="1" hangingPunct="1"/>
            <a:r>
              <a:rPr lang="es-ES" altLang="en-US" sz="2800"/>
              <a:t>Una vez que la presión excede la capacidad que el suelo puede sostener para sí mismo, es posible que falle</a:t>
            </a:r>
            <a:endParaRPr lang="en-US" altLang="en-US" sz="2800"/>
          </a:p>
        </p:txBody>
      </p:sp>
      <p:sp>
        <p:nvSpPr>
          <p:cNvPr id="163844" name="Rectangle 4"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21336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845" name="Rectangle 5"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28194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846" name="Rectangle 6"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35052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847" name="Rectangle 7"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41910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848" name="Rectangle 8" title="Part of the diagram discussing the weight of soil. It only takes a small amount such as 1 cu.ft. to cause a serious injury. 2 cu.ft. (20 lbs) can be enough to heavily restrict a buried victim's ability to breathe."/>
          <p:cNvSpPr>
            <a:spLocks noChangeArrowheads="1"/>
          </p:cNvSpPr>
          <p:nvPr/>
        </p:nvSpPr>
        <p:spPr bwMode="auto">
          <a:xfrm>
            <a:off x="5334000" y="4876800"/>
            <a:ext cx="1066800" cy="685800"/>
          </a:xfrm>
          <a:prstGeom prst="rect">
            <a:avLst/>
          </a:prstGeom>
          <a:solidFill>
            <a:srgbClr val="DDDDDD"/>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849" name="Text Box 9"/>
          <p:cNvSpPr txBox="1">
            <a:spLocks noChangeArrowheads="1"/>
          </p:cNvSpPr>
          <p:nvPr/>
        </p:nvSpPr>
        <p:spPr bwMode="auto">
          <a:xfrm>
            <a:off x="5486400" y="2286000"/>
            <a:ext cx="990600" cy="457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120</a:t>
            </a:r>
          </a:p>
        </p:txBody>
      </p:sp>
      <p:sp>
        <p:nvSpPr>
          <p:cNvPr id="163850" name="Text Box 10"/>
          <p:cNvSpPr txBox="1">
            <a:spLocks noChangeArrowheads="1"/>
          </p:cNvSpPr>
          <p:nvPr/>
        </p:nvSpPr>
        <p:spPr bwMode="auto">
          <a:xfrm>
            <a:off x="5486400" y="2895600"/>
            <a:ext cx="990600" cy="457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120</a:t>
            </a:r>
          </a:p>
        </p:txBody>
      </p:sp>
      <p:sp>
        <p:nvSpPr>
          <p:cNvPr id="163851" name="Text Box 11"/>
          <p:cNvSpPr txBox="1">
            <a:spLocks noChangeArrowheads="1"/>
          </p:cNvSpPr>
          <p:nvPr/>
        </p:nvSpPr>
        <p:spPr bwMode="auto">
          <a:xfrm>
            <a:off x="5486400" y="3657600"/>
            <a:ext cx="990600" cy="457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120</a:t>
            </a:r>
          </a:p>
        </p:txBody>
      </p:sp>
      <p:sp>
        <p:nvSpPr>
          <p:cNvPr id="163852" name="Text Box 12"/>
          <p:cNvSpPr txBox="1">
            <a:spLocks noChangeArrowheads="1"/>
          </p:cNvSpPr>
          <p:nvPr/>
        </p:nvSpPr>
        <p:spPr bwMode="auto">
          <a:xfrm>
            <a:off x="5486400" y="4343400"/>
            <a:ext cx="990600" cy="457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120</a:t>
            </a:r>
          </a:p>
        </p:txBody>
      </p:sp>
      <p:sp>
        <p:nvSpPr>
          <p:cNvPr id="163853" name="Text Box 13"/>
          <p:cNvSpPr txBox="1">
            <a:spLocks noChangeArrowheads="1"/>
          </p:cNvSpPr>
          <p:nvPr/>
        </p:nvSpPr>
        <p:spPr bwMode="auto">
          <a:xfrm>
            <a:off x="5486400" y="5029200"/>
            <a:ext cx="990600" cy="457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120</a:t>
            </a:r>
          </a:p>
        </p:txBody>
      </p:sp>
      <p:sp>
        <p:nvSpPr>
          <p:cNvPr id="163854" name="Line 14"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a:off x="6400800" y="2133600"/>
            <a:ext cx="2209800" cy="3505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55" name="Line 15"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2819400"/>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56" name="Line 16"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3505200"/>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57" name="Line 17"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4191000"/>
            <a:ext cx="1295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58" name="Line 18"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4876800"/>
            <a:ext cx="1752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59" name="Line 19" title="Part of the diagram discussing the weight of soil. It only takes a small amount such as 1 cu.ft. to cause a serious injury. 2 cu.ft. (20 lbs) can be enough to heavily restrict a buried victim's ability to breathe."/>
          <p:cNvSpPr>
            <a:spLocks noChangeShapeType="1"/>
          </p:cNvSpPr>
          <p:nvPr/>
        </p:nvSpPr>
        <p:spPr bwMode="auto">
          <a:xfrm flipH="1">
            <a:off x="6400800" y="5562600"/>
            <a:ext cx="2133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000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704292" y="1553568"/>
            <a:ext cx="7886700" cy="1325563"/>
          </a:xfrm>
        </p:spPr>
        <p:txBody>
          <a:bodyPr/>
          <a:lstStyle/>
          <a:p>
            <a:pPr eaLnBrk="1" hangingPunct="1"/>
            <a:r>
              <a:rPr lang="en-US" altLang="en-US" err="1">
                <a:latin typeface="+mn-lt"/>
              </a:rPr>
              <a:t>Requerimientos</a:t>
            </a:r>
            <a:r>
              <a:rPr lang="en-US" altLang="en-US">
                <a:latin typeface="+mn-lt"/>
              </a:rPr>
              <a:t> </a:t>
            </a:r>
            <a:r>
              <a:rPr lang="en-US" altLang="en-US" err="1">
                <a:latin typeface="+mn-lt"/>
              </a:rPr>
              <a:t>Basicos</a:t>
            </a:r>
            <a:r>
              <a:rPr lang="en-US" altLang="en-US">
                <a:latin typeface="+mn-lt"/>
              </a:rPr>
              <a:t> </a:t>
            </a:r>
            <a:r>
              <a:rPr lang="en-US" altLang="en-US" sz="3600">
                <a:latin typeface="+mn-lt"/>
              </a:rPr>
              <a:t>CFR 1926.650-654</a:t>
            </a:r>
          </a:p>
        </p:txBody>
      </p:sp>
      <p:sp>
        <p:nvSpPr>
          <p:cNvPr id="165891" name="Rectangle 5"/>
          <p:cNvSpPr>
            <a:spLocks noGrp="1" noChangeArrowheads="1"/>
          </p:cNvSpPr>
          <p:nvPr>
            <p:ph idx="1"/>
          </p:nvPr>
        </p:nvSpPr>
        <p:spPr>
          <a:xfrm>
            <a:off x="972457" y="2703285"/>
            <a:ext cx="7779657" cy="3900714"/>
          </a:xfrm>
        </p:spPr>
        <p:txBody>
          <a:bodyPr>
            <a:normAutofit fontScale="92500"/>
          </a:bodyPr>
          <a:lstStyle/>
          <a:p>
            <a:pPr eaLnBrk="1" hangingPunct="1"/>
            <a:r>
              <a:rPr lang="es-ES" altLang="en-US" sz="2800"/>
              <a:t>Trabajo debe ser supervisado por una persona competente"</a:t>
            </a:r>
            <a:r>
              <a:rPr lang="en-US" altLang="en-US" sz="2800"/>
              <a:t>”</a:t>
            </a:r>
          </a:p>
          <a:p>
            <a:pPr eaLnBrk="1" hangingPunct="1"/>
            <a:r>
              <a:rPr lang="es-ES" altLang="en-US" sz="2800"/>
              <a:t>Protección se requiere más de 5 pies de profundidad o si existe la posibilidad de un derrumbe</a:t>
            </a:r>
          </a:p>
          <a:p>
            <a:pPr eaLnBrk="1" hangingPunct="1"/>
            <a:r>
              <a:rPr lang="es-ES" altLang="en-US" sz="2800"/>
              <a:t>Las excavaciones se inspeccionarán diariamente o con cambios</a:t>
            </a:r>
          </a:p>
          <a:p>
            <a:pPr eaLnBrk="1" hangingPunct="1"/>
            <a:r>
              <a:rPr lang="es-ES" altLang="en-US" sz="2800"/>
              <a:t>Acceso/salida se requiere más de 4 pies de profundidad</a:t>
            </a:r>
          </a:p>
          <a:p>
            <a:pPr eaLnBrk="1" hangingPunct="1"/>
            <a:r>
              <a:rPr lang="en-US" altLang="en-US" sz="2800"/>
              <a:t>Un plan de </a:t>
            </a:r>
            <a:r>
              <a:rPr lang="en-US" altLang="en-US" sz="2800" err="1"/>
              <a:t>rescate</a:t>
            </a:r>
            <a:r>
              <a:rPr lang="en-US" altLang="en-US" sz="2800"/>
              <a:t> </a:t>
            </a:r>
            <a:r>
              <a:rPr lang="en-US" altLang="en-US" sz="2800" err="1"/>
              <a:t>debe</a:t>
            </a:r>
            <a:r>
              <a:rPr lang="en-US" altLang="en-US" sz="2800"/>
              <a:t> </a:t>
            </a:r>
            <a:r>
              <a:rPr lang="en-US" altLang="en-US" sz="2800" err="1"/>
              <a:t>estar</a:t>
            </a:r>
            <a:r>
              <a:rPr lang="en-US" altLang="en-US" sz="2800"/>
              <a:t> </a:t>
            </a:r>
            <a:r>
              <a:rPr lang="en-US" altLang="en-US" sz="2800" err="1"/>
              <a:t>en</a:t>
            </a:r>
            <a:r>
              <a:rPr lang="en-US" altLang="en-US" sz="2800"/>
              <a:t> </a:t>
            </a:r>
            <a:r>
              <a:rPr lang="en-US" altLang="en-US" sz="2800" err="1"/>
              <a:t>su</a:t>
            </a:r>
            <a:r>
              <a:rPr lang="en-US" altLang="en-US" sz="2800"/>
              <a:t> </a:t>
            </a:r>
            <a:r>
              <a:rPr lang="en-US" altLang="en-US" sz="2800" err="1"/>
              <a:t>lugar</a:t>
            </a:r>
            <a:r>
              <a:rPr lang="en-US" altLang="en-US" sz="2800"/>
              <a:t> </a:t>
            </a:r>
          </a:p>
        </p:txBody>
      </p:sp>
      <p:sp>
        <p:nvSpPr>
          <p:cNvPr id="4" name="Rectangle 20"/>
          <p:cNvSpPr txBox="1">
            <a:spLocks noChangeArrowheads="1"/>
          </p:cNvSpPr>
          <p:nvPr/>
        </p:nvSpPr>
        <p:spPr>
          <a:xfrm>
            <a:off x="0" y="165961"/>
            <a:ext cx="9144000" cy="6457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Riesgos</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de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Estar</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Atrapado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Adentro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o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en</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Medio de..</a:t>
            </a:r>
            <a:endParaRPr kumimoji="0" lang="en-US" altLang="en-US" sz="36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587233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title"/>
          </p:nvPr>
        </p:nvSpPr>
        <p:spPr>
          <a:xfrm>
            <a:off x="3280454" y="1082467"/>
            <a:ext cx="6037491" cy="1325563"/>
          </a:xfrm>
        </p:spPr>
        <p:txBody>
          <a:bodyPr/>
          <a:lstStyle/>
          <a:p>
            <a:pPr eaLnBrk="1" hangingPunct="1"/>
            <a:r>
              <a:rPr lang="pt-BR" altLang="en-US">
                <a:latin typeface="+mn-lt"/>
              </a:rPr>
              <a:t>Escudos de trincheras o cajas</a:t>
            </a:r>
            <a:endParaRPr lang="en-US" altLang="en-US">
              <a:latin typeface="+mn-lt"/>
            </a:endParaRPr>
          </a:p>
        </p:txBody>
      </p:sp>
      <p:sp>
        <p:nvSpPr>
          <p:cNvPr id="167939" name="Rectangle 6"/>
          <p:cNvSpPr>
            <a:spLocks noGrp="1" noChangeArrowheads="1"/>
          </p:cNvSpPr>
          <p:nvPr>
            <p:ph idx="1"/>
          </p:nvPr>
        </p:nvSpPr>
        <p:spPr>
          <a:xfrm>
            <a:off x="367392" y="2220685"/>
            <a:ext cx="3257550" cy="4351338"/>
          </a:xfrm>
        </p:spPr>
        <p:txBody>
          <a:bodyPr>
            <a:normAutofit fontScale="92500" lnSpcReduction="20000"/>
          </a:bodyPr>
          <a:lstStyle/>
          <a:p>
            <a:pPr eaLnBrk="1" hangingPunct="1"/>
            <a:r>
              <a:rPr lang="es-ES" altLang="en-US" sz="2800"/>
              <a:t>Diseñado para tierra de tipo C</a:t>
            </a:r>
            <a:endParaRPr lang="en-US" altLang="en-US" sz="2800"/>
          </a:p>
          <a:p>
            <a:pPr eaLnBrk="1" hangingPunct="1"/>
            <a:r>
              <a:rPr lang="es-ES" altLang="en-US" sz="2800"/>
              <a:t>Se puede utilizar con todas las clases de suelos</a:t>
            </a:r>
          </a:p>
          <a:p>
            <a:pPr eaLnBrk="1" hangingPunct="1"/>
            <a:r>
              <a:rPr lang="es-ES" altLang="en-US" sz="2800"/>
              <a:t>Escudos se pueden mover horizontalmente con los trabajadores adentro de la trinchera o caja</a:t>
            </a:r>
          </a:p>
          <a:p>
            <a:pPr eaLnBrk="1" hangingPunct="1"/>
            <a:r>
              <a:rPr lang="es-ES" altLang="en-US" sz="2800"/>
              <a:t>Trabajador debe permanecer dentro de escudos</a:t>
            </a:r>
            <a:endParaRPr lang="en-US" altLang="en-US" sz="2800"/>
          </a:p>
        </p:txBody>
      </p:sp>
      <p:pic>
        <p:nvPicPr>
          <p:cNvPr id="167940" name="Picture 4" descr="trench shield 1"/>
          <p:cNvPicPr>
            <a:picLocks noGrp="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3886200" y="2220913"/>
            <a:ext cx="5257800" cy="4508500"/>
          </a:xfrm>
          <a:noFill/>
        </p:spPr>
      </p:pic>
      <p:sp>
        <p:nvSpPr>
          <p:cNvPr id="5" name="Rectangle 20"/>
          <p:cNvSpPr txBox="1">
            <a:spLocks noChangeArrowheads="1"/>
          </p:cNvSpPr>
          <p:nvPr/>
        </p:nvSpPr>
        <p:spPr>
          <a:xfrm>
            <a:off x="-1" y="0"/>
            <a:ext cx="9317945" cy="6457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Riesgos</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de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Estar</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Atrapado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Adentro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o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en</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Medio de..</a:t>
            </a:r>
            <a:endParaRPr kumimoji="0" lang="en-US" altLang="en-US" sz="36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21942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3" descr="BoxEs around pipe"/>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Oval 7" title="Red NO symbol"/>
          <p:cNvSpPr>
            <a:spLocks noChangeArrowheads="1"/>
          </p:cNvSpPr>
          <p:nvPr/>
        </p:nvSpPr>
        <p:spPr bwMode="auto">
          <a:xfrm>
            <a:off x="4343400" y="1371600"/>
            <a:ext cx="4343400" cy="4343400"/>
          </a:xfrm>
          <a:prstGeom prst="ellipse">
            <a:avLst/>
          </a:prstGeom>
          <a:noFill/>
          <a:ln w="152400">
            <a:solidFill>
              <a:srgbClr val="BD242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988" name="Line 8" title="Red NO symbol"/>
          <p:cNvSpPr>
            <a:spLocks noChangeShapeType="1"/>
          </p:cNvSpPr>
          <p:nvPr/>
        </p:nvSpPr>
        <p:spPr bwMode="auto">
          <a:xfrm flipH="1" flipV="1">
            <a:off x="4724400" y="2286000"/>
            <a:ext cx="3505200" cy="2590800"/>
          </a:xfrm>
          <a:prstGeom prst="line">
            <a:avLst/>
          </a:prstGeom>
          <a:noFill/>
          <a:ln w="152400">
            <a:solidFill>
              <a:srgbClr val="BD242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2"/>
          <p:cNvSpPr>
            <a:spLocks noGrp="1"/>
          </p:cNvSpPr>
          <p:nvPr>
            <p:ph type="title"/>
          </p:nvPr>
        </p:nvSpPr>
        <p:spPr>
          <a:xfrm>
            <a:off x="6212166" y="2639219"/>
            <a:ext cx="2474634" cy="1308668"/>
          </a:xfrm>
        </p:spPr>
        <p:txBody>
          <a:bodyPr>
            <a:normAutofit/>
          </a:bodyPr>
          <a:lstStyle/>
          <a:p>
            <a:r>
              <a:rPr lang="en-US" sz="4000" b="1" dirty="0" smtClean="0">
                <a:solidFill>
                  <a:srgbClr val="C00000"/>
                </a:solidFill>
              </a:rPr>
              <a:t>No </a:t>
            </a:r>
            <a:r>
              <a:rPr lang="en-US" sz="4000" b="1" dirty="0" err="1" smtClean="0">
                <a:solidFill>
                  <a:srgbClr val="C00000"/>
                </a:solidFill>
              </a:rPr>
              <a:t>Hagas</a:t>
            </a:r>
            <a:endParaRPr lang="en-US" sz="4000" b="1" dirty="0">
              <a:solidFill>
                <a:srgbClr val="C00000"/>
              </a:solidFill>
            </a:endParaRPr>
          </a:p>
        </p:txBody>
      </p:sp>
    </p:spTree>
    <p:extLst>
      <p:ext uri="{BB962C8B-B14F-4D97-AF65-F5344CB8AC3E}">
        <p14:creationId xmlns:p14="http://schemas.microsoft.com/office/powerpoint/2010/main" val="2138598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escavation - identify the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7059595" y="244545"/>
            <a:ext cx="677636" cy="277969"/>
          </a:xfrm>
        </p:spPr>
        <p:txBody>
          <a:bodyPr>
            <a:normAutofit/>
          </a:bodyPr>
          <a:lstStyle/>
          <a:p>
            <a:r>
              <a:rPr lang="en-US" sz="800" dirty="0" smtClean="0"/>
              <a:t>trenching</a:t>
            </a:r>
            <a:endParaRPr lang="en-US" sz="800" dirty="0"/>
          </a:p>
        </p:txBody>
      </p:sp>
    </p:spTree>
    <p:extLst>
      <p:ext uri="{BB962C8B-B14F-4D97-AF65-F5344CB8AC3E}">
        <p14:creationId xmlns:p14="http://schemas.microsoft.com/office/powerpoint/2010/main" val="18534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9"/>
          <p:cNvSpPr>
            <a:spLocks noGrp="1" noChangeArrowheads="1"/>
          </p:cNvSpPr>
          <p:nvPr>
            <p:ph type="title"/>
          </p:nvPr>
        </p:nvSpPr>
        <p:spPr>
          <a:xfrm>
            <a:off x="628650" y="1530123"/>
            <a:ext cx="7886700" cy="1325563"/>
          </a:xfrm>
        </p:spPr>
        <p:txBody>
          <a:bodyPr/>
          <a:lstStyle/>
          <a:p>
            <a:pPr eaLnBrk="1" hangingPunct="1"/>
            <a:r>
              <a:rPr lang="en-US" altLang="en-US" err="1"/>
              <a:t>Requisitos</a:t>
            </a:r>
            <a:r>
              <a:rPr lang="en-US" altLang="en-US"/>
              <a:t> de </a:t>
            </a:r>
            <a:r>
              <a:rPr lang="en-US" altLang="en-US" err="1"/>
              <a:t>barricada</a:t>
            </a:r>
            <a:r>
              <a:rPr lang="en-US" altLang="en-US"/>
              <a:t> de </a:t>
            </a:r>
            <a:r>
              <a:rPr lang="en-US" altLang="en-US" err="1"/>
              <a:t>excavaciones</a:t>
            </a:r>
            <a:endParaRPr lang="en-US" altLang="en-US"/>
          </a:p>
        </p:txBody>
      </p:sp>
      <p:sp>
        <p:nvSpPr>
          <p:cNvPr id="172035" name="Rectangle 10"/>
          <p:cNvSpPr>
            <a:spLocks noGrp="1" noChangeArrowheads="1"/>
          </p:cNvSpPr>
          <p:nvPr>
            <p:ph idx="1"/>
          </p:nvPr>
        </p:nvSpPr>
        <p:spPr>
          <a:xfrm>
            <a:off x="280306" y="2855686"/>
            <a:ext cx="2898321" cy="2703967"/>
          </a:xfrm>
        </p:spPr>
        <p:txBody>
          <a:bodyPr>
            <a:normAutofit/>
          </a:bodyPr>
          <a:lstStyle/>
          <a:p>
            <a:pPr eaLnBrk="1" hangingPunct="1"/>
            <a:r>
              <a:rPr lang="es-ES" altLang="en-US" sz="2800"/>
              <a:t>Las excavaciones deben ser barricadas o marcadas si no son fácilmente accesibles</a:t>
            </a:r>
            <a:endParaRPr lang="en-US" altLang="en-US" sz="2800"/>
          </a:p>
        </p:txBody>
      </p:sp>
      <p:pic>
        <p:nvPicPr>
          <p:cNvPr id="172036" name="Picture 4" descr="Excav"/>
          <p:cNvPicPr>
            <a:picLocks noGrp="1" noChangeArrowheads="1"/>
          </p:cNvPicPr>
          <p:nvPr>
            <p:ph type="clipArt" sz="half" idx="4294967295"/>
          </p:nvPr>
        </p:nvPicPr>
        <p:blipFill>
          <a:blip r:embed="rId3" cstate="email">
            <a:extLst>
              <a:ext uri="{28A0092B-C50C-407E-A947-70E740481C1C}">
                <a14:useLocalDpi xmlns:a14="http://schemas.microsoft.com/office/drawing/2010/main"/>
              </a:ext>
            </a:extLst>
          </a:blip>
          <a:srcRect/>
          <a:stretch>
            <a:fillRect/>
          </a:stretch>
        </p:blipFill>
        <p:spPr>
          <a:xfrm>
            <a:off x="3657600" y="2855913"/>
            <a:ext cx="5486400" cy="4111625"/>
          </a:xfrm>
          <a:noFill/>
        </p:spPr>
      </p:pic>
      <p:sp>
        <p:nvSpPr>
          <p:cNvPr id="5" name="Rectangle 20"/>
          <p:cNvSpPr txBox="1">
            <a:spLocks noChangeArrowheads="1"/>
          </p:cNvSpPr>
          <p:nvPr/>
        </p:nvSpPr>
        <p:spPr>
          <a:xfrm>
            <a:off x="-1" y="152514"/>
            <a:ext cx="8861613" cy="6457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Riesgos</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de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Estar</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Atrapado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Adentro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o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en</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Medio de..</a:t>
            </a:r>
            <a:endParaRPr kumimoji="0" lang="en-US" altLang="en-US" sz="36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114371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title"/>
          </p:nvPr>
        </p:nvSpPr>
        <p:spPr>
          <a:xfrm>
            <a:off x="483507" y="1598840"/>
            <a:ext cx="7886700" cy="1325563"/>
          </a:xfrm>
        </p:spPr>
        <p:txBody>
          <a:bodyPr/>
          <a:lstStyle/>
          <a:p>
            <a:pPr eaLnBrk="1" hangingPunct="1"/>
            <a:r>
              <a:rPr lang="en-US" altLang="en-US">
                <a:latin typeface="+mn-lt"/>
              </a:rPr>
              <a:t>La </a:t>
            </a:r>
            <a:r>
              <a:rPr lang="en-US" altLang="en-US" err="1">
                <a:latin typeface="+mn-lt"/>
              </a:rPr>
              <a:t>Capacidad</a:t>
            </a:r>
            <a:r>
              <a:rPr lang="en-US" altLang="en-US">
                <a:latin typeface="+mn-lt"/>
              </a:rPr>
              <a:t> de </a:t>
            </a:r>
            <a:r>
              <a:rPr lang="en-US" altLang="en-US" err="1">
                <a:latin typeface="+mn-lt"/>
              </a:rPr>
              <a:t>Rescatar</a:t>
            </a:r>
            <a:endParaRPr lang="en-US" altLang="en-US">
              <a:latin typeface="+mn-lt"/>
            </a:endParaRPr>
          </a:p>
        </p:txBody>
      </p:sp>
      <p:sp>
        <p:nvSpPr>
          <p:cNvPr id="176131" name="Rectangle 7"/>
          <p:cNvSpPr>
            <a:spLocks noGrp="1" noChangeArrowheads="1"/>
          </p:cNvSpPr>
          <p:nvPr>
            <p:ph idx="1"/>
          </p:nvPr>
        </p:nvSpPr>
        <p:spPr>
          <a:xfrm>
            <a:off x="301172" y="3249784"/>
            <a:ext cx="3886200" cy="3094150"/>
          </a:xfrm>
        </p:spPr>
        <p:txBody>
          <a:bodyPr>
            <a:normAutofit/>
          </a:bodyPr>
          <a:lstStyle/>
          <a:p>
            <a:pPr eaLnBrk="1" hangingPunct="1"/>
            <a:r>
              <a:rPr lang="es-ES" altLang="en-US" sz="2800"/>
              <a:t>Un plan de rescate debe estar en su lugar</a:t>
            </a:r>
            <a:endParaRPr lang="en-US" altLang="en-US" sz="2800"/>
          </a:p>
          <a:p>
            <a:pPr eaLnBrk="1" hangingPunct="1"/>
            <a:r>
              <a:rPr lang="es-ES" altLang="en-US" sz="2800"/>
              <a:t>Rescate de un trabajador enterrado es un proceso lento y tedioso </a:t>
            </a:r>
            <a:endParaRPr lang="en-US" altLang="en-US" sz="2800"/>
          </a:p>
        </p:txBody>
      </p:sp>
      <p:pic>
        <p:nvPicPr>
          <p:cNvPr id="3" name="Picture 2" title="Photo of a page - Anatomy of a rescue (of a buried wo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6114" y="1431979"/>
            <a:ext cx="3821142" cy="5426021"/>
          </a:xfrm>
          <a:prstGeom prst="rect">
            <a:avLst/>
          </a:prstGeom>
        </p:spPr>
      </p:pic>
      <p:sp>
        <p:nvSpPr>
          <p:cNvPr id="9" name="Rectangle 20"/>
          <p:cNvSpPr txBox="1">
            <a:spLocks noChangeArrowheads="1"/>
          </p:cNvSpPr>
          <p:nvPr/>
        </p:nvSpPr>
        <p:spPr>
          <a:xfrm>
            <a:off x="0" y="152514"/>
            <a:ext cx="6299200" cy="64577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Riesgos</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de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Estar</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Atrapado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Adentro</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o </a:t>
            </a:r>
            <a:r>
              <a:rPr kumimoji="0" lang="en-US" altLang="en-US" sz="3600" b="0" i="0" u="none" strike="noStrike" kern="1200" cap="none" spc="0" normalizeH="0" baseline="0" noProof="0" err="1">
                <a:ln>
                  <a:noFill/>
                </a:ln>
                <a:solidFill>
                  <a:prstClr val="white"/>
                </a:solidFill>
                <a:effectLst/>
                <a:uLnTx/>
                <a:uFillTx/>
                <a:latin typeface="Calibri" panose="020F0502020204030204"/>
                <a:ea typeface="+mj-ea"/>
                <a:cs typeface="+mj-cs"/>
              </a:rPr>
              <a:t>en</a:t>
            </a:r>
            <a:r>
              <a:rPr kumimoji="0" lang="en-US" altLang="en-US" sz="3600" b="0" i="0" u="none" strike="noStrike" kern="1200" cap="none" spc="0" normalizeH="0" baseline="0" noProof="0">
                <a:ln>
                  <a:noFill/>
                </a:ln>
                <a:solidFill>
                  <a:prstClr val="white"/>
                </a:solidFill>
                <a:effectLst/>
                <a:uLnTx/>
                <a:uFillTx/>
                <a:latin typeface="Calibri" panose="020F0502020204030204"/>
                <a:ea typeface="+mj-ea"/>
                <a:cs typeface="+mj-cs"/>
              </a:rPr>
              <a:t> Medio de..</a:t>
            </a:r>
            <a:endParaRPr kumimoji="0" lang="en-US" altLang="en-US" sz="36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050654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lectrocution symbol"/>
          <p:cNvPicPr>
            <a:picLocks noChangeAspect="1"/>
          </p:cNvPicPr>
          <p:nvPr/>
        </p:nvPicPr>
        <p:blipFill>
          <a:blip r:embed="rId3"/>
          <a:stretch>
            <a:fillRect/>
          </a:stretch>
        </p:blipFill>
        <p:spPr>
          <a:xfrm>
            <a:off x="164123" y="2177561"/>
            <a:ext cx="4457700" cy="4457700"/>
          </a:xfrm>
          <a:prstGeom prst="rect">
            <a:avLst/>
          </a:prstGeom>
        </p:spPr>
      </p:pic>
      <p:pic>
        <p:nvPicPr>
          <p:cNvPr id="5" name="Picture 4" title="cartoon - electrocuti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57700" y="1569636"/>
            <a:ext cx="4686300" cy="5157877"/>
          </a:xfrm>
          <a:prstGeom prst="rect">
            <a:avLst/>
          </a:prstGeom>
        </p:spPr>
      </p:pic>
      <p:sp>
        <p:nvSpPr>
          <p:cNvPr id="6" name="Title 5"/>
          <p:cNvSpPr>
            <a:spLocks noGrp="1"/>
          </p:cNvSpPr>
          <p:nvPr>
            <p:ph type="title"/>
          </p:nvPr>
        </p:nvSpPr>
        <p:spPr>
          <a:xfrm>
            <a:off x="0" y="55239"/>
            <a:ext cx="7886700" cy="1325563"/>
          </a:xfrm>
        </p:spPr>
        <p:txBody>
          <a:bodyPr/>
          <a:lstStyle/>
          <a:p>
            <a:pPr lvl="0" defTabSz="914400">
              <a:lnSpc>
                <a:spcPct val="100000"/>
              </a:lnSpc>
              <a:spcBef>
                <a:spcPts val="0"/>
              </a:spcBef>
            </a:pPr>
            <a:r>
              <a:rPr lang="en-US" sz="3600" dirty="0" err="1">
                <a:solidFill>
                  <a:prstClr val="white"/>
                </a:solidFill>
                <a:latin typeface="Calibri" panose="020F0502020204030204"/>
                <a:ea typeface="+mn-ea"/>
                <a:cs typeface="+mn-cs"/>
              </a:rPr>
              <a:t>Electrocucion</a:t>
            </a:r>
            <a:r>
              <a:rPr lang="en-US" sz="3600" dirty="0">
                <a:solidFill>
                  <a:prstClr val="white"/>
                </a:solidFill>
                <a:latin typeface="Calibri" panose="020F0502020204030204"/>
                <a:ea typeface="+mn-ea"/>
                <a:cs typeface="+mn-cs"/>
              </a:rPr>
              <a:t>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1778492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1" y="-1"/>
            <a:ext cx="9144001" cy="1125416"/>
          </a:xfrm>
        </p:spPr>
        <p:txBody>
          <a:bodyPr>
            <a:normAutofit/>
          </a:bodyPr>
          <a:lstStyle/>
          <a:p>
            <a:pPr eaLnBrk="1" hangingPunct="1"/>
            <a:r>
              <a:rPr lang="en-US" altLang="en-US" sz="3200" dirty="0">
                <a:solidFill>
                  <a:schemeClr val="bg1"/>
                </a:solidFill>
                <a:latin typeface="+mn-lt"/>
              </a:rPr>
              <a:t>Las </a:t>
            </a:r>
            <a:r>
              <a:rPr lang="en-US" altLang="en-US" sz="3200" dirty="0" err="1">
                <a:solidFill>
                  <a:schemeClr val="bg1"/>
                </a:solidFill>
                <a:latin typeface="+mn-lt"/>
              </a:rPr>
              <a:t>Causas</a:t>
            </a:r>
            <a:r>
              <a:rPr lang="en-US" altLang="en-US" sz="3200" dirty="0">
                <a:solidFill>
                  <a:schemeClr val="bg1"/>
                </a:solidFill>
                <a:latin typeface="+mn-lt"/>
              </a:rPr>
              <a:t> </a:t>
            </a:r>
            <a:r>
              <a:rPr lang="en-US" altLang="en-US" sz="3200" dirty="0" err="1">
                <a:solidFill>
                  <a:schemeClr val="bg1"/>
                </a:solidFill>
                <a:latin typeface="+mn-lt"/>
              </a:rPr>
              <a:t>Primarias</a:t>
            </a:r>
            <a:r>
              <a:rPr lang="en-US" altLang="en-US" sz="3200" dirty="0">
                <a:solidFill>
                  <a:schemeClr val="bg1"/>
                </a:solidFill>
                <a:latin typeface="+mn-lt"/>
              </a:rPr>
              <a:t> de </a:t>
            </a:r>
            <a:r>
              <a:rPr lang="en-US" altLang="en-US" sz="3200" dirty="0" err="1">
                <a:solidFill>
                  <a:schemeClr val="bg1"/>
                </a:solidFill>
                <a:latin typeface="+mn-lt"/>
              </a:rPr>
              <a:t>Fatalidades</a:t>
            </a:r>
            <a:r>
              <a:rPr lang="en-US" altLang="en-US" sz="3200" dirty="0">
                <a:solidFill>
                  <a:schemeClr val="bg1"/>
                </a:solidFill>
                <a:latin typeface="+mn-lt"/>
              </a:rPr>
              <a:t> </a:t>
            </a:r>
            <a:r>
              <a:rPr lang="en-US" altLang="en-US" sz="3200" dirty="0" err="1">
                <a:solidFill>
                  <a:schemeClr val="bg1"/>
                </a:solidFill>
                <a:latin typeface="+mn-lt"/>
              </a:rPr>
              <a:t>Causadas</a:t>
            </a:r>
            <a:r>
              <a:rPr lang="en-US" altLang="en-US" sz="3200" dirty="0">
                <a:solidFill>
                  <a:schemeClr val="bg1"/>
                </a:solidFill>
                <a:latin typeface="+mn-lt"/>
              </a:rPr>
              <a:t> </a:t>
            </a:r>
            <a:r>
              <a:rPr lang="en-US" altLang="en-US" sz="3200" dirty="0" err="1">
                <a:solidFill>
                  <a:schemeClr val="bg1"/>
                </a:solidFill>
                <a:latin typeface="+mn-lt"/>
              </a:rPr>
              <a:t>Por</a:t>
            </a:r>
            <a:r>
              <a:rPr lang="en-US" altLang="en-US" sz="3200" dirty="0">
                <a:solidFill>
                  <a:schemeClr val="bg1"/>
                </a:solidFill>
                <a:latin typeface="+mn-lt"/>
              </a:rPr>
              <a:t> </a:t>
            </a:r>
            <a:r>
              <a:rPr lang="en-US" altLang="en-US" sz="3200" dirty="0" err="1">
                <a:solidFill>
                  <a:schemeClr val="bg1"/>
                </a:solidFill>
                <a:latin typeface="+mn-lt"/>
              </a:rPr>
              <a:t>Electrocucion</a:t>
            </a:r>
            <a:r>
              <a:rPr lang="en-US" altLang="en-US" sz="3200" dirty="0">
                <a:solidFill>
                  <a:schemeClr val="bg1"/>
                </a:solidFill>
                <a:latin typeface="+mn-lt"/>
              </a:rPr>
              <a:t> - OSHA</a:t>
            </a:r>
          </a:p>
        </p:txBody>
      </p:sp>
      <p:sp>
        <p:nvSpPr>
          <p:cNvPr id="30723" name="Rectangle 9"/>
          <p:cNvSpPr>
            <a:spLocks noGrp="1" noChangeArrowheads="1"/>
          </p:cNvSpPr>
          <p:nvPr>
            <p:ph idx="1"/>
          </p:nvPr>
        </p:nvSpPr>
        <p:spPr>
          <a:xfrm>
            <a:off x="654423" y="2224958"/>
            <a:ext cx="7835152" cy="2873189"/>
          </a:xfrm>
        </p:spPr>
        <p:txBody>
          <a:bodyPr>
            <a:normAutofit fontScale="92500" lnSpcReduction="10000"/>
          </a:bodyPr>
          <a:lstStyle/>
          <a:p>
            <a:pPr eaLnBrk="1" hangingPunct="1"/>
            <a:r>
              <a:rPr lang="es-ES" altLang="en-US" sz="3300"/>
              <a:t>Contacto con líneas eléctricas aéreas</a:t>
            </a:r>
          </a:p>
          <a:p>
            <a:pPr eaLnBrk="1" hangingPunct="1"/>
            <a:r>
              <a:rPr lang="es-ES" altLang="en-US" sz="3300"/>
              <a:t>Contacto con líneas eléctricas enterradas sin marcar</a:t>
            </a:r>
          </a:p>
          <a:p>
            <a:pPr eaLnBrk="1" hangingPunct="1"/>
            <a:r>
              <a:rPr lang="es-ES" altLang="en-US" sz="3300"/>
              <a:t>Contacto con circuitos energizados en paneles</a:t>
            </a:r>
          </a:p>
          <a:p>
            <a:pPr eaLnBrk="1" hangingPunct="1"/>
            <a:r>
              <a:rPr lang="es-ES" altLang="en-US" sz="3300"/>
              <a:t>Herramientas y cables mal mantenidos</a:t>
            </a:r>
          </a:p>
          <a:p>
            <a:pPr eaLnBrk="1" hangingPunct="1"/>
            <a:r>
              <a:rPr lang="en-US" altLang="en-US" sz="3300" err="1"/>
              <a:t>Relampagos</a:t>
            </a:r>
            <a:r>
              <a:rPr lang="en-US" altLang="en-US" sz="3300"/>
              <a:t> de </a:t>
            </a:r>
            <a:r>
              <a:rPr lang="en-US" altLang="en-US" sz="3300" err="1"/>
              <a:t>electricidad</a:t>
            </a:r>
            <a:endParaRPr lang="en-US" altLang="en-US" sz="3300"/>
          </a:p>
          <a:p>
            <a:pPr eaLnBrk="1" hangingPunct="1"/>
            <a:endParaRPr lang="en-US" altLang="en-US" sz="3300"/>
          </a:p>
          <a:p>
            <a:pPr eaLnBrk="1" hangingPunct="1"/>
            <a:endParaRPr lang="en-US" altLang="en-US"/>
          </a:p>
        </p:txBody>
      </p:sp>
    </p:spTree>
    <p:extLst>
      <p:ext uri="{BB962C8B-B14F-4D97-AF65-F5344CB8AC3E}">
        <p14:creationId xmlns:p14="http://schemas.microsoft.com/office/powerpoint/2010/main" val="163096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Grp="1" noChangeArrowheads="1"/>
          </p:cNvSpPr>
          <p:nvPr>
            <p:ph type="title"/>
          </p:nvPr>
        </p:nvSpPr>
        <p:spPr>
          <a:xfrm>
            <a:off x="0" y="0"/>
            <a:ext cx="8538882" cy="551945"/>
          </a:xfrm>
        </p:spPr>
        <p:txBody>
          <a:bodyPr>
            <a:noAutofit/>
          </a:bodyPr>
          <a:lstStyle/>
          <a:p>
            <a:pPr eaLnBrk="1" hangingPunct="1"/>
            <a:r>
              <a:rPr lang="en-US" altLang="en-US" sz="3600">
                <a:solidFill>
                  <a:schemeClr val="bg1"/>
                </a:solidFill>
                <a:latin typeface="+mn-lt"/>
              </a:rPr>
              <a:t>Las </a:t>
            </a:r>
            <a:r>
              <a:rPr lang="en-US" altLang="en-US" sz="3600" err="1">
                <a:solidFill>
                  <a:schemeClr val="bg1"/>
                </a:solidFill>
                <a:latin typeface="+mn-lt"/>
              </a:rPr>
              <a:t>Primarias</a:t>
            </a:r>
            <a:r>
              <a:rPr lang="en-US" altLang="en-US" sz="3600">
                <a:solidFill>
                  <a:schemeClr val="bg1"/>
                </a:solidFill>
                <a:latin typeface="+mn-lt"/>
              </a:rPr>
              <a:t> </a:t>
            </a:r>
            <a:r>
              <a:rPr lang="en-US" altLang="en-US" sz="3600" err="1">
                <a:solidFill>
                  <a:schemeClr val="bg1"/>
                </a:solidFill>
                <a:latin typeface="+mn-lt"/>
              </a:rPr>
              <a:t>Citaciones</a:t>
            </a:r>
            <a:r>
              <a:rPr lang="en-US" altLang="en-US" sz="3600">
                <a:solidFill>
                  <a:schemeClr val="bg1"/>
                </a:solidFill>
                <a:latin typeface="+mn-lt"/>
              </a:rPr>
              <a:t> de </a:t>
            </a:r>
            <a:r>
              <a:rPr lang="en-US" altLang="en-US" sz="3600" err="1">
                <a:solidFill>
                  <a:schemeClr val="bg1"/>
                </a:solidFill>
                <a:latin typeface="+mn-lt"/>
              </a:rPr>
              <a:t>Electrico</a:t>
            </a:r>
            <a:endParaRPr lang="en-US" altLang="en-US" sz="3600">
              <a:solidFill>
                <a:schemeClr val="bg1"/>
              </a:solidFill>
              <a:latin typeface="+mn-lt"/>
            </a:endParaRPr>
          </a:p>
        </p:txBody>
      </p:sp>
      <p:pic>
        <p:nvPicPr>
          <p:cNvPr id="40963" name="Object 5" title="Tabla - Las Primarias Citaciones de Electrico - Electrico, el Disegno y Proteccion de Alambres, Métodos de instalar cables de electricdad, componentes y equipos de uso General, Electrico, Requerimientos Generales, Electrico, Prácticas de trabajo relacionadas con la seguridad, requisitos generales"/>
          <p:cNvPicPr>
            <a:picLocks noGrp="1" noChangeAspect="1" noChangeArrowheads="1"/>
          </p:cNvPicPr>
          <p:nvPr>
            <p:ph type="chart" idx="4294967295"/>
          </p:nvPr>
        </p:nvPicPr>
        <p:blipFill>
          <a:blip r:embed="rId3">
            <a:extLst>
              <a:ext uri="{28A0092B-C50C-407E-A947-70E740481C1C}">
                <a14:useLocalDpi xmlns:a14="http://schemas.microsoft.com/office/drawing/2010/main"/>
              </a:ext>
            </a:extLst>
          </a:blip>
          <a:srcRect/>
          <a:stretch>
            <a:fillRect/>
          </a:stretch>
        </p:blipFill>
        <p:spPr>
          <a:xfrm>
            <a:off x="0" y="1600200"/>
            <a:ext cx="9144000" cy="4943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6"/>
          <p:cNvSpPr txBox="1">
            <a:spLocks noChangeArrowheads="1"/>
          </p:cNvSpPr>
          <p:nvPr/>
        </p:nvSpPr>
        <p:spPr bwMode="auto">
          <a:xfrm>
            <a:off x="1600200" y="2597467"/>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Métodos de instalar cables de </a:t>
            </a:r>
            <a:r>
              <a:rPr kumimoji="0" lang="es-E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electricdad</a:t>
            </a:r>
            <a:r>
              <a:rPr kumimoji="0" lang="es-E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componentes y equipos de uso General</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67" name="Text Box 7"/>
          <p:cNvSpPr txBox="1">
            <a:spLocks noChangeArrowheads="1"/>
          </p:cNvSpPr>
          <p:nvPr/>
        </p:nvSpPr>
        <p:spPr bwMode="auto">
          <a:xfrm>
            <a:off x="1608137" y="3767137"/>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Electrico</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Requerimientos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Generales</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68" name="Text Box 8"/>
          <p:cNvSpPr txBox="1">
            <a:spLocks noChangeArrowheads="1"/>
          </p:cNvSpPr>
          <p:nvPr/>
        </p:nvSpPr>
        <p:spPr bwMode="auto">
          <a:xfrm>
            <a:off x="1623377" y="4539614"/>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Electrico</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s-E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Prácticas de trabajo relacionadas con la seguridad, requisitos generales</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69" name="Text Box 9"/>
          <p:cNvSpPr txBox="1">
            <a:spLocks noChangeArrowheads="1"/>
          </p:cNvSpPr>
          <p:nvPr/>
        </p:nvSpPr>
        <p:spPr bwMode="auto">
          <a:xfrm>
            <a:off x="1608137" y="1729582"/>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Electrico</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el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Disegno</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y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Proteccion</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de </a:t>
            </a:r>
            <a:r>
              <a:rPr kumimoji="0" lang="en-US" altLang="en-US" sz="14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Alambres</a:t>
            </a: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40970" name="Text Box 11"/>
          <p:cNvSpPr txBox="1">
            <a:spLocks noChangeArrowheads="1"/>
          </p:cNvSpPr>
          <p:nvPr/>
        </p:nvSpPr>
        <p:spPr bwMode="auto">
          <a:xfrm>
            <a:off x="4800600" y="6613525"/>
            <a:ext cx="434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Citation statistics from Federal OSHA data for OSHA fiscal year 2005</a:t>
            </a:r>
          </a:p>
        </p:txBody>
      </p:sp>
    </p:spTree>
    <p:extLst>
      <p:ext uri="{BB962C8B-B14F-4D97-AF65-F5344CB8AC3E}">
        <p14:creationId xmlns:p14="http://schemas.microsoft.com/office/powerpoint/2010/main" val="69424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title="Photo - High pressure water hoses can cut off body parts when control is lost.A subsequent struck by incident by this company that ended up with a live hose strike and injection of water into the workers chest cavity was caused by a disconnect in communication by the maintenance department that had cut off several feet of hose and didn’t understand the field practice of using electrical tape to indicate the 8’ mark. The repaired hose, with tape now at 5-6’ was pulled out by the employee as normal, but with the shortened length, the hose came out prematurely striking the worker under the armpit in the chest area. "/>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0" y="1730375"/>
            <a:ext cx="6837363"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4" descr="jetter 1.jpg" title="Photo - Jette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798" y="4481145"/>
            <a:ext cx="4267201" cy="24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991350" y="1885950"/>
            <a:ext cx="215264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Como es de que esta situación  se convierte en un accidente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4" name="Title 3"/>
          <p:cNvSpPr>
            <a:spLocks noGrp="1"/>
          </p:cNvSpPr>
          <p:nvPr>
            <p:ph type="title"/>
          </p:nvPr>
        </p:nvSpPr>
        <p:spPr>
          <a:xfrm>
            <a:off x="0" y="81519"/>
            <a:ext cx="7886700" cy="1325563"/>
          </a:xfrm>
        </p:spPr>
        <p:txBody>
          <a:bodyPr/>
          <a:lstStyle/>
          <a:p>
            <a:pPr lvl="0" defTabSz="914400">
              <a:lnSpc>
                <a:spcPct val="100000"/>
              </a:lnSpc>
              <a:spcBef>
                <a:spcPts val="0"/>
              </a:spcBef>
              <a:defRPr/>
            </a:pPr>
            <a:r>
              <a:rPr lang="en-US" sz="3600" dirty="0" smtClean="0">
                <a:solidFill>
                  <a:prstClr val="white"/>
                </a:solidFill>
                <a:latin typeface="Calibri" panose="020F0502020204030204"/>
                <a:ea typeface="+mn-ea"/>
                <a:cs typeface="+mn-cs"/>
              </a:rPr>
              <a:t> </a:t>
            </a:r>
            <a:r>
              <a:rPr lang="en-US" sz="3600" dirty="0" err="1" smtClean="0">
                <a:solidFill>
                  <a:prstClr val="white"/>
                </a:solidFill>
                <a:latin typeface="Calibri" panose="020F0502020204030204"/>
                <a:ea typeface="+mn-ea"/>
                <a:cs typeface="+mn-cs"/>
              </a:rPr>
              <a:t>Riesgos</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de </a:t>
            </a:r>
            <a:r>
              <a:rPr lang="en-US" sz="3600" dirty="0" err="1">
                <a:solidFill>
                  <a:prstClr val="white"/>
                </a:solidFill>
                <a:latin typeface="Calibri" panose="020F0502020204030204"/>
                <a:ea typeface="+mn-ea"/>
                <a:cs typeface="+mn-cs"/>
              </a:rPr>
              <a:t>Golpeado</a:t>
            </a:r>
            <a:r>
              <a:rPr lang="en-US" sz="3600" dirty="0">
                <a:solidFill>
                  <a:prstClr val="white"/>
                </a:solidFill>
                <a:latin typeface="Calibri" panose="020F0502020204030204"/>
                <a:ea typeface="+mn-ea"/>
                <a:cs typeface="+mn-cs"/>
              </a:rPr>
              <a:t> </a:t>
            </a:r>
            <a:r>
              <a:rPr lang="en-US" sz="3600" dirty="0" err="1">
                <a:solidFill>
                  <a:prstClr val="white"/>
                </a:solidFill>
                <a:latin typeface="Calibri" panose="020F0502020204030204"/>
                <a:ea typeface="+mn-ea"/>
                <a:cs typeface="+mn-cs"/>
              </a:rPr>
              <a:t>Por</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6032613"/>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0" y="0"/>
            <a:ext cx="5320145" cy="698269"/>
          </a:xfrm>
        </p:spPr>
        <p:txBody>
          <a:bodyPr>
            <a:normAutofit/>
          </a:bodyPr>
          <a:lstStyle/>
          <a:p>
            <a:pPr eaLnBrk="1" hangingPunct="1"/>
            <a:r>
              <a:rPr lang="en-US" altLang="en-US" sz="3600" err="1">
                <a:solidFill>
                  <a:schemeClr val="bg1"/>
                </a:solidFill>
                <a:latin typeface="+mn-lt"/>
              </a:rPr>
              <a:t>Definicion</a:t>
            </a:r>
            <a:r>
              <a:rPr lang="en-US" altLang="en-US" sz="3600">
                <a:solidFill>
                  <a:schemeClr val="bg1"/>
                </a:solidFill>
                <a:latin typeface="+mn-lt"/>
              </a:rPr>
              <a:t> de </a:t>
            </a:r>
            <a:r>
              <a:rPr lang="en-US" altLang="en-US" sz="3600" err="1">
                <a:solidFill>
                  <a:schemeClr val="bg1"/>
                </a:solidFill>
                <a:latin typeface="+mn-lt"/>
              </a:rPr>
              <a:t>Electricusion</a:t>
            </a:r>
            <a:endParaRPr lang="en-US" altLang="en-US" sz="3600">
              <a:solidFill>
                <a:schemeClr val="bg1"/>
              </a:solidFill>
              <a:latin typeface="+mn-lt"/>
            </a:endParaRPr>
          </a:p>
        </p:txBody>
      </p:sp>
      <p:sp>
        <p:nvSpPr>
          <p:cNvPr id="30723" name="Rectangle 9"/>
          <p:cNvSpPr>
            <a:spLocks noGrp="1" noChangeArrowheads="1"/>
          </p:cNvSpPr>
          <p:nvPr>
            <p:ph idx="1"/>
          </p:nvPr>
        </p:nvSpPr>
        <p:spPr>
          <a:xfrm>
            <a:off x="662086" y="1958951"/>
            <a:ext cx="7835152" cy="4541602"/>
          </a:xfrm>
        </p:spPr>
        <p:txBody>
          <a:bodyPr>
            <a:normAutofit lnSpcReduction="10000"/>
          </a:bodyPr>
          <a:lstStyle/>
          <a:p>
            <a:r>
              <a:rPr lang="es-ES" sz="2800" dirty="0"/>
              <a:t>Resultados de electrocución cuando una persona se expone a una cantidad letal de energía eléctrica</a:t>
            </a:r>
            <a:r>
              <a:rPr lang="en-US" sz="2800" dirty="0"/>
              <a:t>.</a:t>
            </a:r>
          </a:p>
          <a:p>
            <a:r>
              <a:rPr lang="es-ES" sz="2800" dirty="0"/>
              <a:t>Un peligro eléctrico puede definirse como un peligro serio cuando expone a los trabajadores a lo siguiente</a:t>
            </a:r>
            <a:r>
              <a:rPr lang="en-US" sz="2800" dirty="0" smtClean="0"/>
              <a:t>:</a:t>
            </a:r>
          </a:p>
          <a:p>
            <a:pPr marL="0" indent="0">
              <a:buNone/>
            </a:pPr>
            <a:endParaRPr lang="en-US" sz="1100" dirty="0"/>
          </a:p>
          <a:p>
            <a:pPr lvl="1"/>
            <a:r>
              <a:rPr lang="en-US" sz="2800" dirty="0" err="1"/>
              <a:t>Quemaduras</a:t>
            </a:r>
            <a:endParaRPr lang="en-US" sz="2800" dirty="0"/>
          </a:p>
          <a:p>
            <a:pPr lvl="1"/>
            <a:r>
              <a:rPr lang="en-US" sz="2800" dirty="0" err="1"/>
              <a:t>Electrocusion</a:t>
            </a:r>
            <a:endParaRPr lang="en-US" sz="2800" dirty="0"/>
          </a:p>
          <a:p>
            <a:pPr lvl="1"/>
            <a:r>
              <a:rPr lang="en-US" sz="2800" dirty="0" err="1"/>
              <a:t>Impresionar</a:t>
            </a:r>
            <a:endParaRPr lang="en-US" sz="2800" dirty="0"/>
          </a:p>
          <a:p>
            <a:pPr lvl="1"/>
            <a:r>
              <a:rPr lang="en-US" sz="2800" dirty="0" err="1"/>
              <a:t>Destello</a:t>
            </a:r>
            <a:r>
              <a:rPr lang="en-US" sz="2800" dirty="0"/>
              <a:t> de Arco/</a:t>
            </a:r>
            <a:r>
              <a:rPr lang="en-US" sz="2800" dirty="0" err="1"/>
              <a:t>Detonar</a:t>
            </a:r>
            <a:r>
              <a:rPr lang="en-US" sz="2800" dirty="0"/>
              <a:t> de Arco</a:t>
            </a:r>
          </a:p>
          <a:p>
            <a:pPr lvl="1"/>
            <a:r>
              <a:rPr lang="en-US" sz="2800" dirty="0"/>
              <a:t>Fuego</a:t>
            </a:r>
          </a:p>
          <a:p>
            <a:pPr lvl="1"/>
            <a:r>
              <a:rPr lang="en-US" sz="2800" dirty="0"/>
              <a:t>Explosion </a:t>
            </a:r>
          </a:p>
          <a:p>
            <a:pPr marL="0" indent="0" eaLnBrk="1" hangingPunct="1">
              <a:buNone/>
            </a:pPr>
            <a:endParaRPr lang="en-US" altLang="en-US" sz="3300" dirty="0"/>
          </a:p>
          <a:p>
            <a:pPr eaLnBrk="1" hangingPunct="1"/>
            <a:endParaRPr lang="en-US" altLang="en-US" dirty="0"/>
          </a:p>
        </p:txBody>
      </p:sp>
    </p:spTree>
    <p:extLst>
      <p:ext uri="{BB962C8B-B14F-4D97-AF65-F5344CB8AC3E}">
        <p14:creationId xmlns:p14="http://schemas.microsoft.com/office/powerpoint/2010/main" val="2384018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0" y="0"/>
            <a:ext cx="5320145" cy="698269"/>
          </a:xfrm>
        </p:spPr>
        <p:txBody>
          <a:bodyPr>
            <a:normAutofit/>
          </a:bodyPr>
          <a:lstStyle/>
          <a:p>
            <a:pPr eaLnBrk="1" hangingPunct="1"/>
            <a:r>
              <a:rPr lang="en-US" altLang="en-US" sz="3600" err="1">
                <a:solidFill>
                  <a:schemeClr val="bg1"/>
                </a:solidFill>
                <a:latin typeface="+mn-lt"/>
              </a:rPr>
              <a:t>Quemaduras</a:t>
            </a:r>
            <a:r>
              <a:rPr lang="en-US" altLang="en-US" sz="3600">
                <a:solidFill>
                  <a:schemeClr val="bg1"/>
                </a:solidFill>
                <a:latin typeface="+mn-lt"/>
              </a:rPr>
              <a:t> - </a:t>
            </a:r>
            <a:r>
              <a:rPr lang="en-US" altLang="en-US" sz="3600" err="1">
                <a:solidFill>
                  <a:schemeClr val="bg1"/>
                </a:solidFill>
                <a:latin typeface="+mn-lt"/>
              </a:rPr>
              <a:t>Definiciones</a:t>
            </a:r>
            <a:endParaRPr lang="en-US" altLang="en-US" sz="3600">
              <a:solidFill>
                <a:schemeClr val="bg1"/>
              </a:solidFill>
              <a:latin typeface="+mn-lt"/>
            </a:endParaRPr>
          </a:p>
        </p:txBody>
      </p:sp>
      <p:sp>
        <p:nvSpPr>
          <p:cNvPr id="30723" name="Rectangle 9" title="White background"/>
          <p:cNvSpPr>
            <a:spLocks noGrp="1" noChangeArrowheads="1"/>
          </p:cNvSpPr>
          <p:nvPr>
            <p:ph idx="1"/>
          </p:nvPr>
        </p:nvSpPr>
        <p:spPr>
          <a:xfrm>
            <a:off x="662086" y="1958951"/>
            <a:ext cx="2297245" cy="4508351"/>
          </a:xfrm>
        </p:spPr>
        <p:txBody>
          <a:bodyPr>
            <a:normAutofit/>
          </a:bodyPr>
          <a:lstStyle/>
          <a:p>
            <a:pPr marL="0" indent="0">
              <a:buNone/>
            </a:pPr>
            <a:endParaRPr lang="en-US" altLang="en-US" sz="3300"/>
          </a:p>
          <a:p>
            <a:pPr eaLnBrk="1" hangingPunct="1"/>
            <a:endParaRPr lang="en-US" altLang="en-US"/>
          </a:p>
        </p:txBody>
      </p:sp>
      <p:sp>
        <p:nvSpPr>
          <p:cNvPr id="2" name="Rectangle 1"/>
          <p:cNvSpPr/>
          <p:nvPr/>
        </p:nvSpPr>
        <p:spPr>
          <a:xfrm>
            <a:off x="182880" y="2164371"/>
            <a:ext cx="896112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Una quemadura eléctrica es una quemadura que resulta de la electricidad pasada a través del cuerpo causando lesiones rápidas.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Quemaduras eléctricas difieren de quemaduras térmicas o químicas en que a menudo causan más daño su dérmico.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Exclusivamente pueden causar daños en la superficie, pero más a menudo los tejidos más profundos por debajo de la piel han sufrido graves daños.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Quemaduras eléctricas son difíciles de diagnosticar con precisión, y muchas personas subestiman la gravedad de sus quemaduras.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3020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0" y="0"/>
            <a:ext cx="5320145" cy="698269"/>
          </a:xfrm>
        </p:spPr>
        <p:txBody>
          <a:bodyPr>
            <a:normAutofit/>
          </a:bodyPr>
          <a:lstStyle/>
          <a:p>
            <a:pPr eaLnBrk="1" hangingPunct="1"/>
            <a:r>
              <a:rPr lang="en-US" altLang="en-US" sz="3600" err="1">
                <a:solidFill>
                  <a:schemeClr val="bg1"/>
                </a:solidFill>
                <a:latin typeface="+mn-lt"/>
              </a:rPr>
              <a:t>Riesgos</a:t>
            </a:r>
            <a:r>
              <a:rPr lang="en-US" altLang="en-US" sz="3600">
                <a:solidFill>
                  <a:schemeClr val="bg1"/>
                </a:solidFill>
                <a:latin typeface="+mn-lt"/>
              </a:rPr>
              <a:t> de </a:t>
            </a:r>
            <a:r>
              <a:rPr lang="en-US" altLang="en-US" sz="3600" err="1">
                <a:solidFill>
                  <a:schemeClr val="bg1"/>
                </a:solidFill>
                <a:latin typeface="+mn-lt"/>
              </a:rPr>
              <a:t>Electricucion</a:t>
            </a:r>
            <a:endParaRPr lang="en-US" altLang="en-US" sz="3600">
              <a:solidFill>
                <a:schemeClr val="bg1"/>
              </a:solidFill>
              <a:latin typeface="+mn-lt"/>
            </a:endParaRPr>
          </a:p>
        </p:txBody>
      </p:sp>
      <p:sp>
        <p:nvSpPr>
          <p:cNvPr id="30723" name="Rectangle 9" title="White background"/>
          <p:cNvSpPr>
            <a:spLocks noGrp="1" noChangeArrowheads="1"/>
          </p:cNvSpPr>
          <p:nvPr>
            <p:ph idx="1"/>
          </p:nvPr>
        </p:nvSpPr>
        <p:spPr>
          <a:xfrm>
            <a:off x="662086" y="1958951"/>
            <a:ext cx="2297245" cy="4508351"/>
          </a:xfrm>
        </p:spPr>
        <p:txBody>
          <a:bodyPr>
            <a:normAutofit/>
          </a:bodyPr>
          <a:lstStyle/>
          <a:p>
            <a:pPr marL="0" indent="0">
              <a:buNone/>
            </a:pPr>
            <a:endParaRPr lang="en-US" altLang="en-US" sz="3300"/>
          </a:p>
          <a:p>
            <a:pPr eaLnBrk="1" hangingPunct="1"/>
            <a:endParaRPr lang="en-US" altLang="en-US"/>
          </a:p>
        </p:txBody>
      </p:sp>
      <p:sp>
        <p:nvSpPr>
          <p:cNvPr id="2" name="Rectangle 1"/>
          <p:cNvSpPr/>
          <p:nvPr/>
        </p:nvSpPr>
        <p:spPr>
          <a:xfrm>
            <a:off x="0" y="2161430"/>
            <a:ext cx="5320145"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Voltajes y o tensiones superiores a 50 V que tiene contacto con la piel humana seca intacta puede causar fibrilación del corazón con las corrientes eléctricas en los tejidos del cuerpo que ocurren al pasar por las áreas del pecho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El tejido de humano vivo puede ser protegido de daños por las características aislantes de piel seca hasta alrededor de 50 voltios. Si la piel está húmeda, entonces todo esto cambia.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title="Photo - hand showing sings of an electrocu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0145" y="1619845"/>
            <a:ext cx="3823855" cy="5238155"/>
          </a:xfrm>
          <a:prstGeom prst="rect">
            <a:avLst/>
          </a:prstGeom>
        </p:spPr>
      </p:pic>
    </p:spTree>
    <p:extLst>
      <p:ext uri="{BB962C8B-B14F-4D97-AF65-F5344CB8AC3E}">
        <p14:creationId xmlns:p14="http://schemas.microsoft.com/office/powerpoint/2010/main" val="518253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0" y="0"/>
            <a:ext cx="9144000" cy="1280160"/>
          </a:xfrm>
        </p:spPr>
        <p:txBody>
          <a:bodyPr>
            <a:normAutofit/>
          </a:bodyPr>
          <a:lstStyle/>
          <a:p>
            <a:pPr eaLnBrk="1" hangingPunct="1"/>
            <a:r>
              <a:rPr lang="es-ES" altLang="en-US" sz="3600" dirty="0">
                <a:solidFill>
                  <a:schemeClr val="bg1"/>
                </a:solidFill>
                <a:latin typeface="+mn-lt"/>
              </a:rPr>
              <a:t>¿Principal exposición a riesgos de electrocución en el sitio?</a:t>
            </a:r>
            <a:r>
              <a:rPr lang="en-US" altLang="en-US" sz="3600" dirty="0">
                <a:solidFill>
                  <a:schemeClr val="bg1"/>
                </a:solidFill>
                <a:latin typeface="+mn-lt"/>
              </a:rPr>
              <a:t>?</a:t>
            </a:r>
          </a:p>
        </p:txBody>
      </p:sp>
      <p:sp>
        <p:nvSpPr>
          <p:cNvPr id="30723" name="Rectangle 9"/>
          <p:cNvSpPr>
            <a:spLocks noGrp="1" noChangeArrowheads="1"/>
          </p:cNvSpPr>
          <p:nvPr>
            <p:ph idx="1"/>
          </p:nvPr>
        </p:nvSpPr>
        <p:spPr>
          <a:xfrm>
            <a:off x="645460" y="2075329"/>
            <a:ext cx="7835152" cy="4541602"/>
          </a:xfrm>
        </p:spPr>
        <p:txBody>
          <a:bodyPr>
            <a:normAutofit fontScale="92500"/>
          </a:bodyPr>
          <a:lstStyle/>
          <a:p>
            <a:pPr marL="0" indent="0" eaLnBrk="1" hangingPunct="1">
              <a:buNone/>
            </a:pPr>
            <a:r>
              <a:rPr lang="es-ES" altLang="en-US" sz="3300"/>
              <a:t>Cuáles son algunos ejemplos específicos en la industria en el sitio</a:t>
            </a:r>
            <a:r>
              <a:rPr lang="en-US" altLang="en-US" sz="3300"/>
              <a:t>?</a:t>
            </a:r>
          </a:p>
          <a:p>
            <a:r>
              <a:rPr lang="en-US" altLang="en-US" sz="3300" err="1"/>
              <a:t>Instalación</a:t>
            </a:r>
            <a:r>
              <a:rPr lang="en-US" altLang="en-US" sz="3300"/>
              <a:t> no </a:t>
            </a:r>
            <a:r>
              <a:rPr lang="en-US" altLang="en-US" sz="3300" err="1"/>
              <a:t>licensiada</a:t>
            </a:r>
            <a:r>
              <a:rPr lang="en-US" altLang="en-US" sz="3300"/>
              <a:t> de </a:t>
            </a:r>
            <a:r>
              <a:rPr lang="en-US" altLang="en-US" sz="3300" err="1"/>
              <a:t>paneles</a:t>
            </a:r>
            <a:r>
              <a:rPr lang="en-US" altLang="en-US" sz="3300"/>
              <a:t> de Control</a:t>
            </a:r>
          </a:p>
          <a:p>
            <a:r>
              <a:rPr lang="en-US" altLang="en-US" sz="3300" err="1"/>
              <a:t>Instalacion</a:t>
            </a:r>
            <a:r>
              <a:rPr lang="en-US" altLang="en-US" sz="3300"/>
              <a:t> o </a:t>
            </a:r>
            <a:r>
              <a:rPr lang="en-US" altLang="en-US" sz="3300" err="1"/>
              <a:t>cambio</a:t>
            </a:r>
            <a:r>
              <a:rPr lang="en-US" altLang="en-US" sz="3300"/>
              <a:t> de </a:t>
            </a:r>
            <a:r>
              <a:rPr lang="en-US" altLang="en-US" sz="3300" err="1"/>
              <a:t>flotes</a:t>
            </a:r>
            <a:r>
              <a:rPr lang="en-US" altLang="en-US" sz="3300"/>
              <a:t> no </a:t>
            </a:r>
            <a:r>
              <a:rPr lang="en-US" altLang="en-US" sz="3300" err="1"/>
              <a:t>licensiada</a:t>
            </a:r>
            <a:endParaRPr lang="en-US" altLang="en-US" sz="3300"/>
          </a:p>
          <a:p>
            <a:r>
              <a:rPr lang="en-US" altLang="en-US" sz="3300" err="1"/>
              <a:t>Instalacion</a:t>
            </a:r>
            <a:r>
              <a:rPr lang="en-US" altLang="en-US" sz="3300"/>
              <a:t> y </a:t>
            </a:r>
            <a:r>
              <a:rPr lang="en-US" altLang="en-US" sz="3300" err="1"/>
              <a:t>Cambio</a:t>
            </a:r>
            <a:r>
              <a:rPr lang="en-US" altLang="en-US" sz="3300"/>
              <a:t> de </a:t>
            </a:r>
            <a:r>
              <a:rPr lang="en-US" altLang="en-US" sz="3300" err="1"/>
              <a:t>Pompas</a:t>
            </a:r>
            <a:r>
              <a:rPr lang="en-US" altLang="en-US" sz="3300"/>
              <a:t> no </a:t>
            </a:r>
            <a:r>
              <a:rPr lang="en-US" altLang="en-US" sz="3300" err="1"/>
              <a:t>licenciada</a:t>
            </a:r>
            <a:endParaRPr lang="en-US" altLang="en-US" sz="3300"/>
          </a:p>
          <a:p>
            <a:r>
              <a:rPr lang="en-US" altLang="en-US" sz="3300"/>
              <a:t>No </a:t>
            </a:r>
            <a:r>
              <a:rPr lang="en-US" altLang="en-US" sz="3300" err="1"/>
              <a:t>tener</a:t>
            </a:r>
            <a:r>
              <a:rPr lang="en-US" altLang="en-US" sz="3300"/>
              <a:t> </a:t>
            </a:r>
            <a:r>
              <a:rPr lang="en-US" altLang="en-US" sz="3300" err="1"/>
              <a:t>acceso</a:t>
            </a:r>
            <a:r>
              <a:rPr lang="en-US" altLang="en-US" sz="3300"/>
              <a:t> al </a:t>
            </a:r>
            <a:r>
              <a:rPr lang="en-US" altLang="en-US" sz="3300" err="1"/>
              <a:t>Panal</a:t>
            </a:r>
            <a:r>
              <a:rPr lang="en-US" altLang="en-US" sz="3300"/>
              <a:t> de </a:t>
            </a:r>
            <a:r>
              <a:rPr lang="en-US" altLang="en-US" sz="3300" err="1"/>
              <a:t>Fusos</a:t>
            </a:r>
            <a:r>
              <a:rPr lang="en-US" altLang="en-US" sz="3300"/>
              <a:t>  y de </a:t>
            </a:r>
            <a:r>
              <a:rPr lang="en-US" altLang="en-US" sz="3300" err="1"/>
              <a:t>Controles</a:t>
            </a:r>
            <a:r>
              <a:rPr lang="en-US" altLang="en-US" sz="3300"/>
              <a:t> para LO/TO </a:t>
            </a:r>
            <a:r>
              <a:rPr lang="en-US" altLang="en-US" sz="3300" err="1"/>
              <a:t>cuando</a:t>
            </a:r>
            <a:r>
              <a:rPr lang="en-US" altLang="en-US" sz="3300"/>
              <a:t> </a:t>
            </a:r>
            <a:r>
              <a:rPr lang="en-US" altLang="en-US" sz="3300" err="1"/>
              <a:t>atiende</a:t>
            </a:r>
            <a:r>
              <a:rPr lang="en-US" altLang="en-US" sz="3300"/>
              <a:t> al </a:t>
            </a:r>
            <a:r>
              <a:rPr lang="en-US" altLang="en-US" sz="3300" err="1"/>
              <a:t>sitio</a:t>
            </a:r>
            <a:r>
              <a:rPr lang="en-US" altLang="en-US" sz="3300"/>
              <a:t> de </a:t>
            </a:r>
            <a:r>
              <a:rPr lang="en-US" altLang="en-US" sz="3300" err="1"/>
              <a:t>trabajo</a:t>
            </a:r>
            <a:r>
              <a:rPr lang="en-US" altLang="en-US" sz="3300"/>
              <a:t> que </a:t>
            </a:r>
            <a:r>
              <a:rPr lang="en-US" altLang="en-US" sz="3300" err="1"/>
              <a:t>fue</a:t>
            </a:r>
            <a:r>
              <a:rPr lang="en-US" altLang="en-US" sz="3300"/>
              <a:t> </a:t>
            </a:r>
            <a:r>
              <a:rPr lang="en-US" altLang="en-US" sz="3300" err="1"/>
              <a:t>dirigido</a:t>
            </a:r>
            <a:r>
              <a:rPr lang="en-US" altLang="en-US" sz="3300"/>
              <a:t> de la </a:t>
            </a:r>
            <a:r>
              <a:rPr lang="en-US" altLang="en-US" sz="3300" err="1"/>
              <a:t>llamada</a:t>
            </a:r>
            <a:r>
              <a:rPr lang="en-US" altLang="en-US" sz="3300"/>
              <a:t> de </a:t>
            </a:r>
            <a:r>
              <a:rPr lang="en-US" altLang="en-US" sz="3300" err="1"/>
              <a:t>servicio</a:t>
            </a:r>
            <a:r>
              <a:rPr lang="en-US" altLang="en-US" sz="3300"/>
              <a:t> </a:t>
            </a:r>
          </a:p>
          <a:p>
            <a:pPr marL="0" indent="0" eaLnBrk="1" hangingPunct="1">
              <a:buNone/>
            </a:pPr>
            <a:endParaRPr lang="en-US" altLang="en-US" sz="3300"/>
          </a:p>
          <a:p>
            <a:pPr eaLnBrk="1" hangingPunct="1"/>
            <a:endParaRPr lang="en-US" altLang="en-US"/>
          </a:p>
        </p:txBody>
      </p:sp>
    </p:spTree>
    <p:extLst>
      <p:ext uri="{BB962C8B-B14F-4D97-AF65-F5344CB8AC3E}">
        <p14:creationId xmlns:p14="http://schemas.microsoft.com/office/powerpoint/2010/main" val="9623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1" name="Picture 1" title="Picture of a drawing - Electrical diagrams if available at all can look like this or worse. Wiring done by unlicensed contractors and/or homeowners, not inspected to code, can present a unique risk."/>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7882" y="2244436"/>
            <a:ext cx="6346117" cy="46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9980" name="Rectangle 12"/>
          <p:cNvSpPr>
            <a:spLocks noGrp="1" noChangeArrowheads="1"/>
          </p:cNvSpPr>
          <p:nvPr>
            <p:ph type="ctrTitle"/>
          </p:nvPr>
        </p:nvSpPr>
        <p:spPr>
          <a:xfrm>
            <a:off x="0" y="0"/>
            <a:ext cx="3585556" cy="604116"/>
          </a:xfrm>
        </p:spPr>
        <p:txBody>
          <a:bodyPr rtlCol="0">
            <a:normAutofit fontScale="90000"/>
          </a:bodyPr>
          <a:lstStyle/>
          <a:p>
            <a:pPr algn="l" eaLnBrk="1" fontAlgn="auto" hangingPunct="1">
              <a:spcAft>
                <a:spcPts val="0"/>
              </a:spcAft>
              <a:defRPr/>
            </a:pPr>
            <a:r>
              <a:rPr lang="en-US" sz="3600" err="1">
                <a:solidFill>
                  <a:schemeClr val="bg1"/>
                </a:solidFill>
                <a:effectLst>
                  <a:outerShdw blurRad="38100" dist="38100" dir="2700000" algn="tl">
                    <a:srgbClr val="C0C0C0"/>
                  </a:outerShdw>
                </a:effectLst>
                <a:latin typeface="+mn-lt"/>
              </a:rPr>
              <a:t>Riesgos</a:t>
            </a:r>
            <a:r>
              <a:rPr lang="en-US" sz="3600">
                <a:solidFill>
                  <a:schemeClr val="bg1"/>
                </a:solidFill>
                <a:effectLst>
                  <a:outerShdw blurRad="38100" dist="38100" dir="2700000" algn="tl">
                    <a:srgbClr val="C0C0C0"/>
                  </a:outerShdw>
                </a:effectLst>
                <a:latin typeface="+mn-lt"/>
              </a:rPr>
              <a:t> de </a:t>
            </a:r>
            <a:r>
              <a:rPr lang="en-US" sz="3600" err="1">
                <a:solidFill>
                  <a:schemeClr val="bg1"/>
                </a:solidFill>
                <a:effectLst>
                  <a:outerShdw blurRad="38100" dist="38100" dir="2700000" algn="tl">
                    <a:srgbClr val="C0C0C0"/>
                  </a:outerShdw>
                </a:effectLst>
                <a:latin typeface="+mn-lt"/>
              </a:rPr>
              <a:t>Electrico</a:t>
            </a:r>
            <a:endParaRPr lang="en-US" sz="3600">
              <a:solidFill>
                <a:schemeClr val="bg1"/>
              </a:solidFill>
              <a:effectLst>
                <a:outerShdw blurRad="38100" dist="38100" dir="2700000" algn="tl">
                  <a:srgbClr val="C0C0C0"/>
                </a:outerShdw>
              </a:effectLst>
              <a:latin typeface="+mn-lt"/>
            </a:endParaRPr>
          </a:p>
        </p:txBody>
      </p:sp>
      <p:sp>
        <p:nvSpPr>
          <p:cNvPr id="2" name="TextBox 1"/>
          <p:cNvSpPr txBox="1"/>
          <p:nvPr/>
        </p:nvSpPr>
        <p:spPr>
          <a:xfrm>
            <a:off x="315884" y="2643447"/>
            <a:ext cx="2481998"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Diagramas eléctricos pueden ser útiles al diagnosticar sistemas!</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15884" y="4987636"/>
            <a:ext cx="248199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Bueno?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Mejor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Optimo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519618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0" y="0"/>
            <a:ext cx="8159262" cy="604116"/>
          </a:xfrm>
        </p:spPr>
        <p:txBody>
          <a:bodyPr rtlCol="0">
            <a:normAutofit fontScale="90000"/>
          </a:bodyPr>
          <a:lstStyle/>
          <a:p>
            <a:pPr algn="l" eaLnBrk="1" fontAlgn="auto" hangingPunct="1">
              <a:spcAft>
                <a:spcPts val="0"/>
              </a:spcAft>
              <a:defRPr/>
            </a:pPr>
            <a:r>
              <a:rPr lang="en-US" sz="3600" err="1">
                <a:solidFill>
                  <a:schemeClr val="bg1"/>
                </a:solidFill>
                <a:latin typeface="+mn-lt"/>
              </a:rPr>
              <a:t>Ejemplo</a:t>
            </a:r>
            <a:r>
              <a:rPr lang="en-US" sz="3600">
                <a:solidFill>
                  <a:schemeClr val="bg1"/>
                </a:solidFill>
                <a:latin typeface="+mn-lt"/>
              </a:rPr>
              <a:t> de La </a:t>
            </a:r>
            <a:r>
              <a:rPr lang="en-US" sz="3600" err="1">
                <a:solidFill>
                  <a:schemeClr val="bg1"/>
                </a:solidFill>
                <a:latin typeface="+mn-lt"/>
              </a:rPr>
              <a:t>Raiz</a:t>
            </a:r>
            <a:r>
              <a:rPr lang="en-US" sz="3600">
                <a:solidFill>
                  <a:schemeClr val="bg1"/>
                </a:solidFill>
                <a:latin typeface="+mn-lt"/>
              </a:rPr>
              <a:t> de la Causa Que </a:t>
            </a:r>
            <a:r>
              <a:rPr lang="en-US" sz="3600" err="1">
                <a:solidFill>
                  <a:schemeClr val="bg1"/>
                </a:solidFill>
                <a:latin typeface="+mn-lt"/>
              </a:rPr>
              <a:t>Fue</a:t>
            </a:r>
            <a:r>
              <a:rPr lang="en-US" sz="3600">
                <a:solidFill>
                  <a:schemeClr val="bg1"/>
                </a:solidFill>
                <a:latin typeface="+mn-lt"/>
              </a:rPr>
              <a:t> Fatal</a:t>
            </a:r>
          </a:p>
        </p:txBody>
      </p:sp>
      <p:sp>
        <p:nvSpPr>
          <p:cNvPr id="2" name="TextBox 1"/>
          <p:cNvSpPr txBox="1"/>
          <p:nvPr/>
        </p:nvSpPr>
        <p:spPr>
          <a:xfrm>
            <a:off x="0" y="2531471"/>
            <a:ext cx="91440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ES" sz="2800" b="1" i="0" u="none" strike="noStrike" kern="1200" cap="none" spc="0" normalizeH="0" baseline="0" noProof="0">
                <a:ln>
                  <a:noFill/>
                </a:ln>
                <a:solidFill>
                  <a:prstClr val="black"/>
                </a:solidFill>
                <a:effectLst/>
                <a:uLnTx/>
                <a:uFillTx/>
                <a:latin typeface="Calibri" panose="020F0502020204030204"/>
                <a:ea typeface="+mn-ea"/>
                <a:cs typeface="+mn-cs"/>
              </a:rPr>
              <a:t>BREVE descripción del accidente: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Un empleado estaba subiéndose a una escalera de metal para darle un taladro eléctrico de mano a el instalador oficial que estaba arriba de un andamio que estaba cerca de cinco pies por encima de él. Cuando la victima alcanzo al tercer pie de la escalera la víctima recibió una descarga eléctrica que lo mató.</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635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8262" y="2233246"/>
            <a:ext cx="36576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Cuáles son las principales cuestiones involucradas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Personas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815862" y="4061012"/>
            <a:ext cx="1240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Problemo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title="Line in the fault tree analysis"/>
          <p:cNvCxnSpPr>
            <a:stCxn id="5" idx="3"/>
          </p:cNvCxnSpPr>
          <p:nvPr/>
        </p:nvCxnSpPr>
        <p:spPr>
          <a:xfrm flipV="1">
            <a:off x="5056094" y="4195482"/>
            <a:ext cx="3455894" cy="50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title="Line in the fault tree analysis"/>
          <p:cNvCxnSpPr/>
          <p:nvPr/>
        </p:nvCxnSpPr>
        <p:spPr>
          <a:xfrm flipV="1">
            <a:off x="5204012" y="2612270"/>
            <a:ext cx="805273" cy="161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title="Line in the fault tree analysis"/>
          <p:cNvCxnSpPr/>
          <p:nvPr/>
        </p:nvCxnSpPr>
        <p:spPr>
          <a:xfrm flipV="1">
            <a:off x="6444244" y="2612270"/>
            <a:ext cx="802170" cy="163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in the fault tree analysis"/>
          <p:cNvCxnSpPr/>
          <p:nvPr/>
        </p:nvCxnSpPr>
        <p:spPr>
          <a:xfrm flipV="1">
            <a:off x="7631206" y="2612270"/>
            <a:ext cx="771654" cy="1608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in the fault tree analysis"/>
          <p:cNvCxnSpPr/>
          <p:nvPr/>
        </p:nvCxnSpPr>
        <p:spPr>
          <a:xfrm>
            <a:off x="5200909" y="4245678"/>
            <a:ext cx="1240232" cy="136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title="Line in the fault tree analysis"/>
          <p:cNvCxnSpPr/>
          <p:nvPr/>
        </p:nvCxnSpPr>
        <p:spPr>
          <a:xfrm>
            <a:off x="7681373" y="4245678"/>
            <a:ext cx="1156447" cy="1363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title="Line in the fault tree analysis"/>
          <p:cNvCxnSpPr/>
          <p:nvPr/>
        </p:nvCxnSpPr>
        <p:spPr>
          <a:xfrm>
            <a:off x="6441141" y="4245678"/>
            <a:ext cx="1156447" cy="13653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9308" y="2233246"/>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Metodos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6441141" y="2238419"/>
            <a:ext cx="13798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Managamiento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7879201" y="223841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Materiales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8035653" y="5530702"/>
            <a:ext cx="1156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Maquinas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equipo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p:cNvSpPr txBox="1"/>
          <p:nvPr/>
        </p:nvSpPr>
        <p:spPr>
          <a:xfrm>
            <a:off x="6722755" y="5050442"/>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calibración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5635873" y="5533199"/>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Personas</a:t>
            </a:r>
          </a:p>
        </p:txBody>
      </p:sp>
      <p:sp>
        <p:nvSpPr>
          <p:cNvPr id="4" name="TextBox 3"/>
          <p:cNvSpPr txBox="1"/>
          <p:nvPr/>
        </p:nvSpPr>
        <p:spPr>
          <a:xfrm>
            <a:off x="5197806" y="4693024"/>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formación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564371" y="5062356"/>
            <a:ext cx="12279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habilidad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86064" y="5587187"/>
            <a:ext cx="11564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719918" y="3325478"/>
            <a:ext cx="17655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perdidas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medidas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6579273" y="3108423"/>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política</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7778990" y="4804928"/>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mantenimiento</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638964" y="3463419"/>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inspección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5243448" y="2830145"/>
            <a:ext cx="1354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nuevos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pasos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p:cNvSpPr>
            <a:spLocks noGrp="1"/>
          </p:cNvSpPr>
          <p:nvPr>
            <p:ph type="title"/>
          </p:nvPr>
        </p:nvSpPr>
        <p:spPr>
          <a:xfrm>
            <a:off x="-7499" y="7661"/>
            <a:ext cx="7886700" cy="1325563"/>
          </a:xfrm>
        </p:spPr>
        <p:txBody>
          <a:bodyPr/>
          <a:lstStyle/>
          <a:p>
            <a:pPr lvl="0" defTabSz="914400">
              <a:lnSpc>
                <a:spcPct val="100000"/>
              </a:lnSpc>
              <a:spcBef>
                <a:spcPts val="0"/>
              </a:spcBef>
            </a:pPr>
            <a:r>
              <a:rPr lang="en-US" dirty="0" smtClean="0"/>
              <a:t>  </a:t>
            </a:r>
            <a:r>
              <a:rPr lang="en-US" sz="3600" dirty="0" err="1">
                <a:solidFill>
                  <a:prstClr val="white"/>
                </a:solidFill>
                <a:latin typeface="Calibri" panose="020F0502020204030204"/>
                <a:ea typeface="+mn-ea"/>
                <a:cs typeface="+mn-cs"/>
              </a:rPr>
              <a:t>Organizando</a:t>
            </a:r>
            <a:r>
              <a:rPr lang="en-US" sz="3600" dirty="0">
                <a:solidFill>
                  <a:prstClr val="white"/>
                </a:solidFill>
                <a:latin typeface="Calibri" panose="020F0502020204030204"/>
                <a:ea typeface="+mn-ea"/>
                <a:cs typeface="+mn-cs"/>
              </a:rPr>
              <a:t> La </a:t>
            </a:r>
            <a:r>
              <a:rPr lang="en-US" sz="3600" dirty="0" err="1" smtClean="0">
                <a:solidFill>
                  <a:prstClr val="white"/>
                </a:solidFill>
                <a:latin typeface="Calibri" panose="020F0502020204030204"/>
                <a:ea typeface="+mn-ea"/>
                <a:cs typeface="+mn-cs"/>
              </a:rPr>
              <a:t>Informacion</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214542803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619" y="2102535"/>
            <a:ext cx="3776012"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Empleado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17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anos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edad</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Aprendizaje</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Tiempo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el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trabajo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 1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mes</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Programa</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Seguridad</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Parcial</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Entrenamiento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Algo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Sitio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trabajo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Inspeccionado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Regularlarmente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 No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title="Picture - drawing of an electrocution"/>
          <p:cNvPicPr>
            <a:picLocks noChangeAspect="1"/>
          </p:cNvPicPr>
          <p:nvPr/>
        </p:nvPicPr>
        <p:blipFill>
          <a:blip r:embed="rId3"/>
          <a:stretch>
            <a:fillRect/>
          </a:stretch>
        </p:blipFill>
        <p:spPr>
          <a:xfrm>
            <a:off x="4091895" y="1714296"/>
            <a:ext cx="5052105" cy="5143704"/>
          </a:xfrm>
          <a:prstGeom prst="rect">
            <a:avLst/>
          </a:prstGeom>
        </p:spPr>
      </p:pic>
      <p:sp>
        <p:nvSpPr>
          <p:cNvPr id="5" name="Title 4"/>
          <p:cNvSpPr>
            <a:spLocks noGrp="1"/>
          </p:cNvSpPr>
          <p:nvPr>
            <p:ph type="title"/>
          </p:nvPr>
        </p:nvSpPr>
        <p:spPr>
          <a:xfrm>
            <a:off x="0" y="0"/>
            <a:ext cx="7886700" cy="1325563"/>
          </a:xfrm>
        </p:spPr>
        <p:txBody>
          <a:bodyPr>
            <a:normAutofit fontScale="90000"/>
          </a:bodyPr>
          <a:lstStyle/>
          <a:p>
            <a:pPr lvl="0" defTabSz="914400">
              <a:lnSpc>
                <a:spcPct val="100000"/>
              </a:lnSpc>
              <a:spcBef>
                <a:spcPts val="0"/>
              </a:spcBef>
              <a:defRPr/>
            </a:pPr>
            <a:r>
              <a:rPr lang="en-US" sz="3600" dirty="0" smtClean="0">
                <a:solidFill>
                  <a:prstClr val="white"/>
                </a:solidFill>
                <a:latin typeface="Calibri" panose="020F0502020204030204"/>
                <a:ea typeface="+mn-ea"/>
                <a:cs typeface="+mn-cs"/>
              </a:rPr>
              <a:t>  </a:t>
            </a:r>
            <a:r>
              <a:rPr lang="en-US" sz="3600" dirty="0" err="1" smtClean="0">
                <a:solidFill>
                  <a:prstClr val="white"/>
                </a:solidFill>
                <a:latin typeface="Calibri" panose="020F0502020204030204"/>
                <a:ea typeface="+mn-ea"/>
                <a:cs typeface="+mn-cs"/>
              </a:rPr>
              <a:t>Ejercisio</a:t>
            </a:r>
            <a:r>
              <a:rPr lang="en-US" sz="3600" dirty="0" smtClean="0">
                <a:solidFill>
                  <a:prstClr val="white"/>
                </a:solidFill>
                <a:latin typeface="Calibri" panose="020F0502020204030204"/>
                <a:ea typeface="+mn-ea"/>
                <a:cs typeface="+mn-cs"/>
              </a:rPr>
              <a:t> </a:t>
            </a:r>
            <a:r>
              <a:rPr lang="en-US" sz="3600" dirty="0">
                <a:solidFill>
                  <a:prstClr val="white"/>
                </a:solidFill>
                <a:latin typeface="Calibri" panose="020F0502020204030204"/>
                <a:ea typeface="+mn-ea"/>
                <a:cs typeface="+mn-cs"/>
              </a:rPr>
              <a:t>de la </a:t>
            </a:r>
            <a:r>
              <a:rPr lang="en-US" sz="3600" dirty="0" err="1">
                <a:solidFill>
                  <a:prstClr val="white"/>
                </a:solidFill>
                <a:latin typeface="Calibri" panose="020F0502020204030204"/>
                <a:ea typeface="+mn-ea"/>
                <a:cs typeface="+mn-cs"/>
              </a:rPr>
              <a:t>Raiz</a:t>
            </a:r>
            <a:r>
              <a:rPr lang="en-US" sz="3600" dirty="0">
                <a:solidFill>
                  <a:prstClr val="white"/>
                </a:solidFill>
                <a:latin typeface="Calibri" panose="020F0502020204030204"/>
                <a:ea typeface="+mn-ea"/>
                <a:cs typeface="+mn-cs"/>
              </a:rPr>
              <a:t> de la Causa de </a:t>
            </a:r>
            <a:r>
              <a:rPr lang="en-US" sz="3600" dirty="0" err="1">
                <a:solidFill>
                  <a:prstClr val="white"/>
                </a:solidFill>
                <a:latin typeface="Calibri" panose="020F0502020204030204"/>
                <a:ea typeface="+mn-ea"/>
                <a:cs typeface="+mn-cs"/>
              </a:rPr>
              <a:t>Muertes</a:t>
            </a:r>
            <a:r>
              <a:rPr lang="en-US" sz="3600" dirty="0">
                <a:solidFill>
                  <a:prstClr val="white"/>
                </a:solidFill>
                <a:latin typeface="Calibri" panose="020F0502020204030204"/>
                <a:ea typeface="+mn-ea"/>
                <a:cs typeface="+mn-cs"/>
              </a:rPr>
              <a:t/>
            </a:r>
            <a:br>
              <a:rPr lang="en-US" sz="3600" dirty="0">
                <a:solidFill>
                  <a:prstClr val="white"/>
                </a:solidFill>
                <a:latin typeface="Calibri" panose="020F0502020204030204"/>
                <a:ea typeface="+mn-ea"/>
                <a:cs typeface="+mn-cs"/>
              </a:rPr>
            </a:br>
            <a:endParaRPr lang="en-US" dirty="0"/>
          </a:p>
        </p:txBody>
      </p:sp>
    </p:spTree>
    <p:extLst>
      <p:ext uri="{BB962C8B-B14F-4D97-AF65-F5344CB8AC3E}">
        <p14:creationId xmlns:p14="http://schemas.microsoft.com/office/powerpoint/2010/main" val="302742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121022" y="376517"/>
            <a:ext cx="8901954" cy="604116"/>
          </a:xfrm>
        </p:spPr>
        <p:txBody>
          <a:bodyPr rtlCol="0">
            <a:normAutofit fontScale="90000"/>
          </a:bodyPr>
          <a:lstStyle/>
          <a:p>
            <a:pPr algn="l" eaLnBrk="1" fontAlgn="auto" hangingPunct="1">
              <a:spcAft>
                <a:spcPts val="0"/>
              </a:spcAft>
              <a:defRPr/>
            </a:pPr>
            <a:r>
              <a:rPr lang="en-US" sz="3600" err="1">
                <a:solidFill>
                  <a:schemeClr val="bg1"/>
                </a:solidFill>
                <a:latin typeface="+mn-lt"/>
              </a:rPr>
              <a:t>Resultados</a:t>
            </a:r>
            <a:r>
              <a:rPr lang="en-US" sz="3600">
                <a:solidFill>
                  <a:schemeClr val="bg1"/>
                </a:solidFill>
                <a:latin typeface="+mn-lt"/>
              </a:rPr>
              <a:t> de la </a:t>
            </a:r>
            <a:r>
              <a:rPr lang="en-US" sz="3600" err="1">
                <a:solidFill>
                  <a:schemeClr val="bg1"/>
                </a:solidFill>
                <a:latin typeface="+mn-lt"/>
              </a:rPr>
              <a:t>Investigacion</a:t>
            </a:r>
            <a:r>
              <a:rPr lang="en-US" sz="3600">
                <a:solidFill>
                  <a:schemeClr val="bg1"/>
                </a:solidFill>
                <a:latin typeface="+mn-lt"/>
              </a:rPr>
              <a:t> </a:t>
            </a:r>
            <a:r>
              <a:rPr lang="en-US" sz="3600" err="1">
                <a:solidFill>
                  <a:schemeClr val="bg1"/>
                </a:solidFill>
                <a:latin typeface="+mn-lt"/>
              </a:rPr>
              <a:t>Por</a:t>
            </a:r>
            <a:r>
              <a:rPr lang="en-US" sz="3600">
                <a:solidFill>
                  <a:schemeClr val="bg1"/>
                </a:solidFill>
                <a:latin typeface="+mn-lt"/>
              </a:rPr>
              <a:t> </a:t>
            </a:r>
            <a:r>
              <a:rPr lang="en-US" sz="3600" err="1">
                <a:solidFill>
                  <a:schemeClr val="bg1"/>
                </a:solidFill>
                <a:latin typeface="+mn-lt"/>
              </a:rPr>
              <a:t>Muertes</a:t>
            </a:r>
            <a:r>
              <a:rPr lang="en-US" sz="3600">
                <a:solidFill>
                  <a:schemeClr val="bg1"/>
                </a:solidFill>
                <a:latin typeface="+mn-lt"/>
              </a:rPr>
              <a:t> </a:t>
            </a:r>
            <a:r>
              <a:rPr lang="en-US" sz="3600" err="1">
                <a:solidFill>
                  <a:schemeClr val="bg1"/>
                </a:solidFill>
                <a:latin typeface="+mn-lt"/>
              </a:rPr>
              <a:t>causadar</a:t>
            </a:r>
            <a:r>
              <a:rPr lang="en-US" sz="3600">
                <a:solidFill>
                  <a:schemeClr val="bg1"/>
                </a:solidFill>
                <a:latin typeface="+mn-lt"/>
              </a:rPr>
              <a:t> </a:t>
            </a:r>
            <a:r>
              <a:rPr lang="en-US" sz="3600" err="1">
                <a:solidFill>
                  <a:schemeClr val="bg1"/>
                </a:solidFill>
                <a:latin typeface="+mn-lt"/>
              </a:rPr>
              <a:t>Electricidad</a:t>
            </a:r>
            <a:endParaRPr lang="en-US" sz="3600">
              <a:solidFill>
                <a:schemeClr val="bg1"/>
              </a:solidFill>
              <a:latin typeface="+mn-lt"/>
            </a:endParaRPr>
          </a:p>
        </p:txBody>
      </p:sp>
      <p:sp>
        <p:nvSpPr>
          <p:cNvPr id="2" name="TextBox 1"/>
          <p:cNvSpPr txBox="1"/>
          <p:nvPr/>
        </p:nvSpPr>
        <p:spPr>
          <a:xfrm>
            <a:off x="263769" y="2302871"/>
            <a:ext cx="8212015"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La investigación reveló que la cuerda de extensión no tenia una clavija que falta y que un conductor en el cable verde estaba haciendo contacto intermitente con el cable negro energizante de tal modo por toda la longitud del marco del taladro y el cable a tierra. El taladro no era de doble insulsamente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108991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0" y="334108"/>
            <a:ext cx="9020909" cy="604116"/>
          </a:xfrm>
        </p:spPr>
        <p:txBody>
          <a:bodyPr rtlCol="0">
            <a:normAutofit fontScale="90000"/>
          </a:bodyPr>
          <a:lstStyle/>
          <a:p>
            <a:pPr algn="l">
              <a:defRPr/>
            </a:pPr>
            <a:r>
              <a:rPr lang="es-ES" sz="3600">
                <a:solidFill>
                  <a:schemeClr val="bg1"/>
                </a:solidFill>
              </a:rPr>
              <a:t>Como resultado de su investigación, OSHA emitió Citaciones Por Las Violaciones de Normas de Construcción</a:t>
            </a:r>
            <a:r>
              <a:rPr lang="en-US" sz="3600">
                <a:solidFill>
                  <a:schemeClr val="bg1"/>
                </a:solidFill>
              </a:rPr>
              <a:t>.</a:t>
            </a:r>
            <a:endParaRPr lang="en-US" sz="3600">
              <a:solidFill>
                <a:schemeClr val="bg1"/>
              </a:solidFill>
              <a:latin typeface="+mn-lt"/>
            </a:endParaRPr>
          </a:p>
        </p:txBody>
      </p:sp>
      <p:sp>
        <p:nvSpPr>
          <p:cNvPr id="2" name="TextBox 1"/>
          <p:cNvSpPr txBox="1"/>
          <p:nvPr/>
        </p:nvSpPr>
        <p:spPr>
          <a:xfrm>
            <a:off x="263769" y="2056686"/>
            <a:ext cx="8880231"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1.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Uso interruptores de tierra que son aprobados o de un programa de equipo seguro de conductor para proteger a los empleados en las obras de puesta en tierra</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[29 CFR 1926.404(b)(1)].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Utilice equipo que puede proveer una ruta permanente y continua fuera de circuitos, equipos, estructuras, conducto o recintos a tierra</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[29 CFR 1926.404(d)(6)].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3. </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Inspeccione las herramientas eléctricas y equipo diario y retire el equipo dañado o defectuoso de uso hasta que este reparado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[29 CFR 1926.404(b)(iii)(c)].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8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title="Photo - Installer on this project might have done better to contact the design engineer and ask for a trench re-locate. This may or may not present an immediate struck by hazard, but if conditions were just a little different, what could happen: Previous weather had 3-4 days of rain, soil type is in play, and add a 15 mph wind…Another consideration is, if  the potential exposure to the public in the future under different weather conditions…soaking persistent rain and wind.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31165" y="2377440"/>
            <a:ext cx="6054109"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title"/>
          </p:nvPr>
        </p:nvSpPr>
        <p:spPr>
          <a:xfrm>
            <a:off x="0" y="1"/>
            <a:ext cx="5187142" cy="633046"/>
          </a:xfrm>
        </p:spPr>
        <p:txBody>
          <a:bodyPr rtlCol="0">
            <a:normAutofit/>
          </a:bodyPr>
          <a:lstStyle/>
          <a:p>
            <a:pPr eaLnBrk="1" fontAlgn="auto" hangingPunct="1">
              <a:spcAft>
                <a:spcPts val="0"/>
              </a:spcAft>
              <a:defRPr/>
            </a:pPr>
            <a:r>
              <a:rPr lang="en-US" sz="3600" err="1">
                <a:solidFill>
                  <a:schemeClr val="bg1"/>
                </a:solidFill>
                <a:latin typeface="+mn-lt"/>
              </a:rPr>
              <a:t>Riesgos</a:t>
            </a:r>
            <a:r>
              <a:rPr lang="en-US" sz="3600">
                <a:solidFill>
                  <a:schemeClr val="bg1"/>
                </a:solidFill>
                <a:latin typeface="+mn-lt"/>
              </a:rPr>
              <a:t> de </a:t>
            </a:r>
            <a:r>
              <a:rPr lang="en-US" sz="3600" err="1">
                <a:solidFill>
                  <a:schemeClr val="bg1"/>
                </a:solidFill>
                <a:latin typeface="+mn-lt"/>
              </a:rPr>
              <a:t>Pegado</a:t>
            </a:r>
            <a:r>
              <a:rPr lang="en-US" sz="3600">
                <a:solidFill>
                  <a:schemeClr val="bg1"/>
                </a:solidFill>
                <a:latin typeface="+mn-lt"/>
              </a:rPr>
              <a:t> </a:t>
            </a:r>
            <a:r>
              <a:rPr lang="en-US" sz="3600" err="1">
                <a:solidFill>
                  <a:schemeClr val="bg1"/>
                </a:solidFill>
                <a:latin typeface="+mn-lt"/>
              </a:rPr>
              <a:t>Por</a:t>
            </a:r>
            <a:endParaRPr lang="en-US" sz="3600">
              <a:solidFill>
                <a:schemeClr val="bg1"/>
              </a:solidFill>
              <a:latin typeface="+mn-lt"/>
            </a:endParaRPr>
          </a:p>
        </p:txBody>
      </p:sp>
      <p:sp>
        <p:nvSpPr>
          <p:cNvPr id="4" name="TextBox 3"/>
          <p:cNvSpPr txBox="1"/>
          <p:nvPr/>
        </p:nvSpPr>
        <p:spPr>
          <a:xfrm>
            <a:off x="209549" y="2152650"/>
            <a:ext cx="292161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Qué podría ir posiblemente mal aquí</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1400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0" y="0"/>
            <a:ext cx="3585556" cy="604116"/>
          </a:xfrm>
        </p:spPr>
        <p:txBody>
          <a:bodyPr rtlCol="0">
            <a:normAutofit/>
          </a:bodyPr>
          <a:lstStyle/>
          <a:p>
            <a:pPr algn="l" eaLnBrk="1" fontAlgn="auto" hangingPunct="1">
              <a:spcAft>
                <a:spcPts val="0"/>
              </a:spcAft>
              <a:defRPr/>
            </a:pPr>
            <a:r>
              <a:rPr lang="en-US" sz="3600" err="1">
                <a:solidFill>
                  <a:schemeClr val="bg1"/>
                </a:solidFill>
                <a:effectLst>
                  <a:outerShdw blurRad="38100" dist="38100" dir="2700000" algn="tl">
                    <a:srgbClr val="C0C0C0"/>
                  </a:outerShdw>
                </a:effectLst>
                <a:latin typeface="+mn-lt"/>
              </a:rPr>
              <a:t>Riesgos</a:t>
            </a:r>
            <a:r>
              <a:rPr lang="en-US" sz="3600">
                <a:solidFill>
                  <a:schemeClr val="bg1"/>
                </a:solidFill>
                <a:effectLst>
                  <a:outerShdw blurRad="38100" dist="38100" dir="2700000" algn="tl">
                    <a:srgbClr val="C0C0C0"/>
                  </a:outerShdw>
                </a:effectLst>
                <a:latin typeface="+mn-lt"/>
              </a:rPr>
              <a:t> </a:t>
            </a:r>
            <a:r>
              <a:rPr lang="en-US" sz="3600" err="1">
                <a:solidFill>
                  <a:schemeClr val="bg1"/>
                </a:solidFill>
                <a:effectLst>
                  <a:outerShdw blurRad="38100" dist="38100" dir="2700000" algn="tl">
                    <a:srgbClr val="C0C0C0"/>
                  </a:outerShdw>
                </a:effectLst>
                <a:latin typeface="+mn-lt"/>
              </a:rPr>
              <a:t>Electricos</a:t>
            </a:r>
            <a:endParaRPr lang="en-US" sz="3600">
              <a:solidFill>
                <a:schemeClr val="bg1"/>
              </a:solidFill>
              <a:effectLst>
                <a:outerShdw blurRad="38100" dist="38100" dir="2700000" algn="tl">
                  <a:srgbClr val="C0C0C0"/>
                </a:outerShdw>
              </a:effectLst>
              <a:latin typeface="+mn-lt"/>
            </a:endParaRPr>
          </a:p>
        </p:txBody>
      </p:sp>
      <p:pic>
        <p:nvPicPr>
          <p:cNvPr id="2" name="Picture 1"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910" y="4310175"/>
            <a:ext cx="4042756" cy="2964688"/>
          </a:xfrm>
          <a:prstGeom prst="rect">
            <a:avLst/>
          </a:prstGeom>
        </p:spPr>
      </p:pic>
      <p:pic>
        <p:nvPicPr>
          <p:cNvPr id="4" name="Picture 3"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453046">
            <a:off x="-200054" y="1154879"/>
            <a:ext cx="5180685" cy="3019599"/>
          </a:xfrm>
          <a:prstGeom prst="rect">
            <a:avLst/>
          </a:prstGeom>
        </p:spPr>
      </p:pic>
      <p:pic>
        <p:nvPicPr>
          <p:cNvPr id="5" name="Picture 4"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p:cNvPicPr>
            <a:picLocks noChangeAspect="1"/>
          </p:cNvPicPr>
          <p:nvPr/>
        </p:nvPicPr>
        <p:blipFill>
          <a:blip r:embed="rId5">
            <a:extLst>
              <a:ext uri="{28A0092B-C50C-407E-A947-70E740481C1C}">
                <a14:useLocalDpi xmlns:a14="http://schemas.microsoft.com/office/drawing/2010/main"/>
              </a:ext>
            </a:extLst>
          </a:blip>
          <a:stretch>
            <a:fillRect/>
          </a:stretch>
        </p:blipFill>
        <p:spPr>
          <a:xfrm rot="1408834">
            <a:off x="4447411" y="1542480"/>
            <a:ext cx="4350881" cy="2639535"/>
          </a:xfrm>
          <a:prstGeom prst="rect">
            <a:avLst/>
          </a:prstGeom>
        </p:spPr>
      </p:pic>
      <p:pic>
        <p:nvPicPr>
          <p:cNvPr id="7" name="Picture 6" title="Photo - Virtually all of the pump and control panels available for managing time dosing and flows from the source facility provide wiring schematics. After installation, these are typically found tucked away in the actual control box or in many cases, have a waterproof applique’ with wiring schematics attached to the inside door for pumps, floats and other controls (alarms).Several but not all control manufacturer’s have “intrinsically safe” protections designed into the electrical control panel. It is important to know which ones do and which ones don’t if you’re going to troubleshoot the system.Control panels can be a LO/TO point that reliably isolates energy to field components, but given the actual practice in the field, always check at the component to ensure it is not energiz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1630" y="3541222"/>
            <a:ext cx="4422369" cy="3316777"/>
          </a:xfrm>
          <a:prstGeom prst="rect">
            <a:avLst/>
          </a:prstGeom>
        </p:spPr>
      </p:pic>
    </p:spTree>
    <p:extLst>
      <p:ext uri="{BB962C8B-B14F-4D97-AF65-F5344CB8AC3E}">
        <p14:creationId xmlns:p14="http://schemas.microsoft.com/office/powerpoint/2010/main" val="3882418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0" y="0"/>
            <a:ext cx="3585556" cy="604116"/>
          </a:xfrm>
        </p:spPr>
        <p:txBody>
          <a:bodyPr rtlCol="0">
            <a:normAutofit/>
          </a:bodyPr>
          <a:lstStyle/>
          <a:p>
            <a:pPr algn="l" eaLnBrk="1" fontAlgn="auto" hangingPunct="1">
              <a:spcAft>
                <a:spcPts val="0"/>
              </a:spcAft>
              <a:defRPr/>
            </a:pPr>
            <a:r>
              <a:rPr lang="en-US" sz="3600" dirty="0" err="1">
                <a:solidFill>
                  <a:schemeClr val="bg1"/>
                </a:solidFill>
                <a:effectLst>
                  <a:outerShdw blurRad="38100" dist="38100" dir="2700000" algn="tl">
                    <a:srgbClr val="C0C0C0"/>
                  </a:outerShdw>
                </a:effectLst>
                <a:latin typeface="+mn-lt"/>
              </a:rPr>
              <a:t>Riesgos</a:t>
            </a:r>
            <a:r>
              <a:rPr lang="en-US" sz="3600" dirty="0">
                <a:solidFill>
                  <a:schemeClr val="bg1"/>
                </a:solidFill>
                <a:effectLst>
                  <a:outerShdw blurRad="38100" dist="38100" dir="2700000" algn="tl">
                    <a:srgbClr val="C0C0C0"/>
                  </a:outerShdw>
                </a:effectLst>
                <a:latin typeface="+mn-lt"/>
              </a:rPr>
              <a:t> </a:t>
            </a:r>
            <a:r>
              <a:rPr lang="en-US" sz="3600" dirty="0" err="1" smtClean="0">
                <a:solidFill>
                  <a:schemeClr val="bg1"/>
                </a:solidFill>
                <a:effectLst>
                  <a:outerShdw blurRad="38100" dist="38100" dir="2700000" algn="tl">
                    <a:srgbClr val="C0C0C0"/>
                  </a:outerShdw>
                </a:effectLst>
                <a:latin typeface="+mn-lt"/>
              </a:rPr>
              <a:t>Electricos</a:t>
            </a:r>
            <a:r>
              <a:rPr lang="en-US" sz="3600" dirty="0" smtClean="0">
                <a:solidFill>
                  <a:schemeClr val="bg1"/>
                </a:solidFill>
                <a:effectLst>
                  <a:outerShdw blurRad="38100" dist="38100" dir="2700000" algn="tl">
                    <a:srgbClr val="C0C0C0"/>
                  </a:outerShdw>
                </a:effectLst>
                <a:latin typeface="+mn-lt"/>
              </a:rPr>
              <a:t> </a:t>
            </a:r>
            <a:endParaRPr lang="en-US" sz="3600" dirty="0">
              <a:solidFill>
                <a:schemeClr val="bg1"/>
              </a:solidFill>
              <a:effectLst>
                <a:outerShdw blurRad="38100" dist="38100" dir="2700000" algn="tl">
                  <a:srgbClr val="C0C0C0"/>
                </a:outerShdw>
              </a:effectLst>
              <a:latin typeface="+mn-lt"/>
            </a:endParaRPr>
          </a:p>
        </p:txBody>
      </p:sp>
      <p:sp>
        <p:nvSpPr>
          <p:cNvPr id="6" name="TextBox 5"/>
          <p:cNvSpPr txBox="1"/>
          <p:nvPr/>
        </p:nvSpPr>
        <p:spPr>
          <a:xfrm>
            <a:off x="527466" y="1962821"/>
            <a:ext cx="248199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err="1">
                <a:ln>
                  <a:noFill/>
                </a:ln>
                <a:solidFill>
                  <a:prstClr val="black"/>
                </a:solidFill>
                <a:effectLst/>
                <a:uLnTx/>
                <a:uFillTx/>
                <a:latin typeface="Calibri" panose="020F0502020204030204"/>
                <a:ea typeface="+mn-ea"/>
                <a:cs typeface="+mn-cs"/>
              </a:rPr>
              <a:t>Proveido</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por el dueño de casa... con información adicional</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7" name="Picture 8" descr="DSCN130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3823886" y="2870762"/>
            <a:ext cx="5320114" cy="3987238"/>
          </a:xfrm>
          <a:prstGeom prst="rect">
            <a:avLst/>
          </a:prstGeom>
        </p:spPr>
      </p:pic>
      <p:sp>
        <p:nvSpPr>
          <p:cNvPr id="8" name="TextBox 7"/>
          <p:cNvSpPr txBox="1"/>
          <p:nvPr/>
        </p:nvSpPr>
        <p:spPr>
          <a:xfrm>
            <a:off x="289136" y="3992891"/>
            <a:ext cx="353475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Bueno, mi abuelo nunca tuvo su sistema  pompeado en</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sng" strike="noStrike" kern="1200" cap="none" spc="0" normalizeH="0" baseline="0" noProof="0">
                <a:ln>
                  <a:noFill/>
                </a:ln>
                <a:solidFill>
                  <a:prstClr val="black"/>
                </a:solidFill>
                <a:effectLst/>
                <a:uLnTx/>
                <a:uFillTx/>
                <a:latin typeface="Calibri" panose="020F0502020204030204"/>
                <a:ea typeface="+mn-ea"/>
                <a:cs typeface="+mn-cs"/>
              </a:rPr>
              <a:t>XXX</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años</a:t>
            </a: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 No sé cuál es el problema</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6883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80" name="Rectangle 12"/>
          <p:cNvSpPr>
            <a:spLocks noGrp="1" noChangeArrowheads="1"/>
          </p:cNvSpPr>
          <p:nvPr>
            <p:ph type="ctrTitle"/>
          </p:nvPr>
        </p:nvSpPr>
        <p:spPr>
          <a:xfrm>
            <a:off x="0" y="0"/>
            <a:ext cx="3585556" cy="604116"/>
          </a:xfrm>
        </p:spPr>
        <p:txBody>
          <a:bodyPr rtlCol="0">
            <a:normAutofit/>
          </a:bodyPr>
          <a:lstStyle/>
          <a:p>
            <a:pPr algn="l" eaLnBrk="1" fontAlgn="auto" hangingPunct="1">
              <a:spcAft>
                <a:spcPts val="0"/>
              </a:spcAft>
              <a:defRPr/>
            </a:pPr>
            <a:r>
              <a:rPr lang="en-US" sz="3600" dirty="0" smtClean="0">
                <a:solidFill>
                  <a:schemeClr val="bg1"/>
                </a:solidFill>
                <a:effectLst>
                  <a:outerShdw blurRad="38100" dist="38100" dir="2700000" algn="tl">
                    <a:srgbClr val="C0C0C0"/>
                  </a:outerShdw>
                </a:effectLst>
                <a:latin typeface="+mn-lt"/>
              </a:rPr>
              <a:t> </a:t>
            </a:r>
            <a:r>
              <a:rPr lang="en-US" sz="3600" dirty="0" err="1" smtClean="0">
                <a:solidFill>
                  <a:schemeClr val="bg1"/>
                </a:solidFill>
                <a:effectLst>
                  <a:outerShdw blurRad="38100" dist="38100" dir="2700000" algn="tl">
                    <a:srgbClr val="C0C0C0"/>
                  </a:outerShdw>
                </a:effectLst>
                <a:latin typeface="+mn-lt"/>
              </a:rPr>
              <a:t>Riesgos</a:t>
            </a:r>
            <a:r>
              <a:rPr lang="en-US" sz="3600" dirty="0" smtClean="0">
                <a:solidFill>
                  <a:schemeClr val="bg1"/>
                </a:solidFill>
                <a:effectLst>
                  <a:outerShdw blurRad="38100" dist="38100" dir="2700000" algn="tl">
                    <a:srgbClr val="C0C0C0"/>
                  </a:outerShdw>
                </a:effectLst>
                <a:latin typeface="+mn-lt"/>
              </a:rPr>
              <a:t> </a:t>
            </a:r>
            <a:r>
              <a:rPr lang="en-US" sz="3600" dirty="0" err="1">
                <a:solidFill>
                  <a:schemeClr val="bg1"/>
                </a:solidFill>
                <a:effectLst>
                  <a:outerShdw blurRad="38100" dist="38100" dir="2700000" algn="tl">
                    <a:srgbClr val="C0C0C0"/>
                  </a:outerShdw>
                </a:effectLst>
                <a:latin typeface="+mn-lt"/>
              </a:rPr>
              <a:t>Electricos</a:t>
            </a:r>
            <a:endParaRPr lang="en-US" sz="3600" dirty="0">
              <a:solidFill>
                <a:schemeClr val="bg1"/>
              </a:solidFill>
              <a:effectLst>
                <a:outerShdw blurRad="38100" dist="38100" dir="2700000" algn="tl">
                  <a:srgbClr val="C0C0C0"/>
                </a:outerShdw>
              </a:effectLst>
              <a:latin typeface="+mn-lt"/>
            </a:endParaRPr>
          </a:p>
        </p:txBody>
      </p:sp>
      <p:pic>
        <p:nvPicPr>
          <p:cNvPr id="3" name="Picture 2" title="Picture - Diagram typically found inside the door of the control pan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2312" y="1562793"/>
            <a:ext cx="4371688" cy="5295207"/>
          </a:xfrm>
          <a:prstGeom prst="rect">
            <a:avLst/>
          </a:prstGeom>
        </p:spPr>
      </p:pic>
      <p:sp>
        <p:nvSpPr>
          <p:cNvPr id="6" name="TextBox 5"/>
          <p:cNvSpPr txBox="1"/>
          <p:nvPr/>
        </p:nvSpPr>
        <p:spPr>
          <a:xfrm>
            <a:off x="551779" y="2136031"/>
            <a:ext cx="248199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Proporcionado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por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el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fabricante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Suelen encontrarse dentro de la puerta del panel de control</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3438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title"/>
          </p:nvPr>
        </p:nvSpPr>
        <p:spPr>
          <a:xfrm>
            <a:off x="0" y="0"/>
            <a:ext cx="7886700" cy="764771"/>
          </a:xfrm>
        </p:spPr>
        <p:txBody>
          <a:bodyPr rtlCol="0">
            <a:normAutofit/>
          </a:bodyPr>
          <a:lstStyle/>
          <a:p>
            <a:pPr eaLnBrk="1" fontAlgn="auto" hangingPunct="1">
              <a:spcAft>
                <a:spcPts val="0"/>
              </a:spcAft>
              <a:defRPr/>
            </a:pPr>
            <a:r>
              <a:rPr lang="en-US" sz="3600" err="1">
                <a:solidFill>
                  <a:schemeClr val="bg1"/>
                </a:solidFill>
                <a:effectLst>
                  <a:outerShdw blurRad="38100" dist="38100" dir="2700000" algn="tl">
                    <a:srgbClr val="C0C0C0"/>
                  </a:outerShdw>
                </a:effectLst>
                <a:latin typeface="+mn-lt"/>
              </a:rPr>
              <a:t>Riesgos</a:t>
            </a:r>
            <a:r>
              <a:rPr lang="en-US" sz="3600">
                <a:solidFill>
                  <a:schemeClr val="bg1"/>
                </a:solidFill>
                <a:effectLst>
                  <a:outerShdw blurRad="38100" dist="38100" dir="2700000" algn="tl">
                    <a:srgbClr val="C0C0C0"/>
                  </a:outerShdw>
                </a:effectLst>
                <a:latin typeface="+mn-lt"/>
              </a:rPr>
              <a:t> de </a:t>
            </a:r>
            <a:r>
              <a:rPr lang="en-US" sz="3600" err="1">
                <a:solidFill>
                  <a:schemeClr val="bg1"/>
                </a:solidFill>
                <a:effectLst>
                  <a:outerShdw blurRad="38100" dist="38100" dir="2700000" algn="tl">
                    <a:srgbClr val="C0C0C0"/>
                  </a:outerShdw>
                </a:effectLst>
                <a:latin typeface="+mn-lt"/>
              </a:rPr>
              <a:t>Electicusion</a:t>
            </a:r>
            <a:endParaRPr lang="en-US" sz="3600">
              <a:solidFill>
                <a:schemeClr val="bg1"/>
              </a:solidFill>
              <a:effectLst>
                <a:outerShdw blurRad="38100" dist="38100" dir="2700000" algn="tl">
                  <a:srgbClr val="C0C0C0"/>
                </a:outerShdw>
              </a:effectLst>
              <a:latin typeface="+mn-lt"/>
            </a:endParaRPr>
          </a:p>
        </p:txBody>
      </p:sp>
      <p:pic>
        <p:nvPicPr>
          <p:cNvPr id="183299" name="Picture 2" descr="http://t1.gstatic.com/images?q=tbn:ANd9GcTcULmdtPSdYM3i5QLuppK3DTy6qM4hLpqixLxZt1_tUVyvpH9Rj3xVA9W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5530" y="2693324"/>
            <a:ext cx="5248470" cy="416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9628" y="2080731"/>
            <a:ext cx="3745902"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Asegurar el aislamiento de energía en instalaciones nuevas y existentes componentes OSS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En la reparación o instalación de componentes eléctricos Asegúrese de usar LO adecuado/a medidas de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¿Si el acceso es limitado en algún lugar hay otra manera en que puede aislar la energía?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50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title"/>
          </p:nvPr>
        </p:nvSpPr>
        <p:spPr>
          <a:xfrm>
            <a:off x="0" y="0"/>
            <a:ext cx="7886700" cy="764771"/>
          </a:xfrm>
        </p:spPr>
        <p:txBody>
          <a:bodyPr rtlCol="0">
            <a:normAutofit/>
          </a:bodyPr>
          <a:lstStyle/>
          <a:p>
            <a:pPr eaLnBrk="1" fontAlgn="auto" hangingPunct="1">
              <a:spcAft>
                <a:spcPts val="0"/>
              </a:spcAft>
              <a:defRPr/>
            </a:pPr>
            <a:r>
              <a:rPr lang="en-US" sz="3600" err="1">
                <a:solidFill>
                  <a:schemeClr val="bg1"/>
                </a:solidFill>
                <a:effectLst>
                  <a:outerShdw blurRad="38100" dist="38100" dir="2700000" algn="tl">
                    <a:srgbClr val="C0C0C0"/>
                  </a:outerShdw>
                </a:effectLst>
                <a:latin typeface="+mn-lt"/>
              </a:rPr>
              <a:t>Riesgos</a:t>
            </a:r>
            <a:r>
              <a:rPr lang="en-US" sz="3600">
                <a:solidFill>
                  <a:schemeClr val="bg1"/>
                </a:solidFill>
                <a:effectLst>
                  <a:outerShdw blurRad="38100" dist="38100" dir="2700000" algn="tl">
                    <a:srgbClr val="C0C0C0"/>
                  </a:outerShdw>
                </a:effectLst>
                <a:latin typeface="+mn-lt"/>
              </a:rPr>
              <a:t> de </a:t>
            </a:r>
            <a:r>
              <a:rPr lang="en-US" sz="3600" err="1">
                <a:solidFill>
                  <a:schemeClr val="bg1"/>
                </a:solidFill>
                <a:effectLst>
                  <a:outerShdw blurRad="38100" dist="38100" dir="2700000" algn="tl">
                    <a:srgbClr val="C0C0C0"/>
                  </a:outerShdw>
                </a:effectLst>
                <a:latin typeface="+mn-lt"/>
              </a:rPr>
              <a:t>Fuegos</a:t>
            </a:r>
            <a:r>
              <a:rPr lang="en-US" sz="3600">
                <a:solidFill>
                  <a:schemeClr val="bg1"/>
                </a:solidFill>
                <a:effectLst>
                  <a:outerShdw blurRad="38100" dist="38100" dir="2700000" algn="tl">
                    <a:srgbClr val="C0C0C0"/>
                  </a:outerShdw>
                </a:effectLst>
                <a:latin typeface="+mn-lt"/>
              </a:rPr>
              <a:t> </a:t>
            </a:r>
            <a:r>
              <a:rPr lang="en-US" sz="3600" err="1">
                <a:solidFill>
                  <a:schemeClr val="bg1"/>
                </a:solidFill>
                <a:effectLst>
                  <a:outerShdw blurRad="38100" dist="38100" dir="2700000" algn="tl">
                    <a:srgbClr val="C0C0C0"/>
                  </a:outerShdw>
                </a:effectLst>
                <a:latin typeface="+mn-lt"/>
              </a:rPr>
              <a:t>Elctricos</a:t>
            </a:r>
            <a:endParaRPr lang="en-US" sz="3600">
              <a:solidFill>
                <a:schemeClr val="bg1"/>
              </a:solidFill>
              <a:effectLst>
                <a:outerShdw blurRad="38100" dist="38100" dir="2700000" algn="tl">
                  <a:srgbClr val="C0C0C0"/>
                </a:outerShdw>
              </a:effectLst>
              <a:latin typeface="+mn-lt"/>
            </a:endParaRPr>
          </a:p>
        </p:txBody>
      </p:sp>
      <p:sp>
        <p:nvSpPr>
          <p:cNvPr id="2" name="TextBox 1"/>
          <p:cNvSpPr txBox="1"/>
          <p:nvPr/>
        </p:nvSpPr>
        <p:spPr>
          <a:xfrm>
            <a:off x="182881" y="2541092"/>
            <a:ext cx="2809702" cy="3554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500" b="0" i="0" u="none" strike="noStrike" kern="1200" cap="none" spc="0" normalizeH="0" baseline="0" noProof="0">
                <a:ln>
                  <a:noFill/>
                </a:ln>
                <a:solidFill>
                  <a:prstClr val="black"/>
                </a:solidFill>
                <a:effectLst/>
                <a:uLnTx/>
                <a:uFillTx/>
                <a:latin typeface="Calibri" panose="020F0502020204030204"/>
                <a:ea typeface="+mn-ea"/>
                <a:cs typeface="+mn-cs"/>
              </a:rPr>
              <a:t>Antes de comenzar el trabajo, siempre </a:t>
            </a:r>
            <a:r>
              <a:rPr kumimoji="0" lang="es-ES" sz="2500" b="0" i="0" u="none" strike="noStrike" kern="1200" cap="none" spc="0" normalizeH="0" baseline="0" noProof="0" err="1">
                <a:ln>
                  <a:noFill/>
                </a:ln>
                <a:solidFill>
                  <a:prstClr val="black"/>
                </a:solidFill>
                <a:effectLst/>
                <a:uLnTx/>
                <a:uFillTx/>
                <a:latin typeface="Calibri" panose="020F0502020204030204"/>
                <a:ea typeface="+mn-ea"/>
                <a:cs typeface="+mn-cs"/>
              </a:rPr>
              <a:t>aga</a:t>
            </a:r>
            <a:r>
              <a:rPr kumimoji="0" lang="es-ES" sz="2500" b="0" i="0" u="none" strike="noStrike" kern="1200" cap="none" spc="0" normalizeH="0" baseline="0" noProof="0">
                <a:ln>
                  <a:noFill/>
                </a:ln>
                <a:solidFill>
                  <a:prstClr val="black"/>
                </a:solidFill>
                <a:effectLst/>
                <a:uLnTx/>
                <a:uFillTx/>
                <a:latin typeface="Calibri" panose="020F0502020204030204"/>
                <a:ea typeface="+mn-ea"/>
                <a:cs typeface="+mn-cs"/>
              </a:rPr>
              <a:t> una doble comprobación para asegurarse de que el circuito este apagado con el equipo de prueba apropiado</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3" name="TextBox 2"/>
          <p:cNvSpPr txBox="1"/>
          <p:nvPr/>
        </p:nvSpPr>
        <p:spPr>
          <a:xfrm>
            <a:off x="4588625" y="1645920"/>
            <a:ext cx="394023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prstClr val="black"/>
                </a:solidFill>
                <a:effectLst/>
                <a:uLnTx/>
                <a:uFillTx/>
                <a:latin typeface="Calibri" panose="020F0502020204030204"/>
                <a:ea typeface="+mn-ea"/>
                <a:cs typeface="+mn-cs"/>
              </a:rPr>
              <a:t>Tenga</a:t>
            </a: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CONFIANZA  </a:t>
            </a:r>
            <a:r>
              <a:rPr kumimoji="0" lang="en-US" sz="3600" b="0" i="0" u="none" strike="noStrike" kern="1200" cap="none" spc="0" normalizeH="0" baseline="0" noProof="0" err="1">
                <a:ln>
                  <a:noFill/>
                </a:ln>
                <a:solidFill>
                  <a:prstClr val="black"/>
                </a:solidFill>
                <a:effectLst/>
                <a:uLnTx/>
                <a:uFillTx/>
                <a:latin typeface="Calibri" panose="020F0502020204030204"/>
                <a:ea typeface="+mn-ea"/>
                <a:cs typeface="+mn-cs"/>
              </a:rPr>
              <a:t>pero</a:t>
            </a: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VERIFIQUE</a:t>
            </a:r>
          </a:p>
        </p:txBody>
      </p:sp>
      <p:pic>
        <p:nvPicPr>
          <p:cNvPr id="6" name="Picture 7" title="Photo - The primary protection against the hazards of working with electricity is to de-energize circuits wherever possible. This work should be performed by trained, qualified personnel who have been provided with the appropriate personal protective equipment. Once the circuit has been de-energized, it should be tested to ensure that no electrical energy remains.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2087" y="3094884"/>
            <a:ext cx="5951913" cy="362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5157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0" y="0"/>
            <a:ext cx="5320145" cy="698269"/>
          </a:xfrm>
        </p:spPr>
        <p:txBody>
          <a:bodyPr>
            <a:normAutofit/>
          </a:bodyPr>
          <a:lstStyle/>
          <a:p>
            <a:pPr eaLnBrk="1" hangingPunct="1"/>
            <a:r>
              <a:rPr lang="en-US" altLang="en-US" sz="3600" err="1">
                <a:solidFill>
                  <a:schemeClr val="bg1"/>
                </a:solidFill>
                <a:latin typeface="+mn-lt"/>
              </a:rPr>
              <a:t>Choques</a:t>
            </a:r>
            <a:r>
              <a:rPr lang="en-US" altLang="en-US" sz="3600">
                <a:solidFill>
                  <a:schemeClr val="bg1"/>
                </a:solidFill>
                <a:latin typeface="+mn-lt"/>
              </a:rPr>
              <a:t> </a:t>
            </a:r>
            <a:r>
              <a:rPr lang="en-US" altLang="en-US" sz="3600" err="1">
                <a:solidFill>
                  <a:schemeClr val="bg1"/>
                </a:solidFill>
                <a:latin typeface="+mn-lt"/>
              </a:rPr>
              <a:t>Electricos</a:t>
            </a:r>
            <a:endParaRPr lang="en-US" altLang="en-US" sz="3600">
              <a:solidFill>
                <a:schemeClr val="bg1"/>
              </a:solidFill>
              <a:latin typeface="+mn-lt"/>
            </a:endParaRPr>
          </a:p>
        </p:txBody>
      </p:sp>
      <p:sp>
        <p:nvSpPr>
          <p:cNvPr id="30723" name="Rectangle 9" title="Fondo blanco"/>
          <p:cNvSpPr>
            <a:spLocks noGrp="1" noChangeArrowheads="1"/>
          </p:cNvSpPr>
          <p:nvPr>
            <p:ph idx="1"/>
          </p:nvPr>
        </p:nvSpPr>
        <p:spPr>
          <a:xfrm>
            <a:off x="662086" y="1958951"/>
            <a:ext cx="2297245" cy="4508351"/>
          </a:xfrm>
        </p:spPr>
        <p:txBody>
          <a:bodyPr>
            <a:normAutofit/>
          </a:bodyPr>
          <a:lstStyle/>
          <a:p>
            <a:pPr marL="0" indent="0">
              <a:buNone/>
            </a:pPr>
            <a:endParaRPr lang="en-US" altLang="en-US" sz="3300"/>
          </a:p>
          <a:p>
            <a:pPr eaLnBrk="1" hangingPunct="1"/>
            <a:endParaRPr lang="en-US" altLang="en-US"/>
          </a:p>
        </p:txBody>
      </p:sp>
      <p:sp>
        <p:nvSpPr>
          <p:cNvPr id="2" name="Rectangle 1"/>
          <p:cNvSpPr/>
          <p:nvPr/>
        </p:nvSpPr>
        <p:spPr>
          <a:xfrm>
            <a:off x="182880" y="2025908"/>
            <a:ext cx="4827550"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Choque eléctrico es la reacción fisiológica o lesiones causadas por corriente eléctrica que pasa a través del cuerpo</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black"/>
                </a:solidFill>
                <a:effectLst/>
                <a:uLnTx/>
                <a:uFillTx/>
                <a:latin typeface="Calibri" panose="020F0502020204030204"/>
                <a:ea typeface="+mn-ea"/>
                <a:cs typeface="+mn-cs"/>
              </a:rPr>
              <a:t>Se produce al contacto de una parte del cuerpo con cualquier fuente de electricidad que provoca una corriente suficiente a través de la piel, los músculos o el pelo.</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title="Picture - explanation of an electric shock - Most of the electrical applications in OSS are 110 volts and generally do not exceed 220v in the majority of applications, but they do exist in larger systems, multiple pump arrangements.Voltages greater than 50 V applied across dry unbroken human skin can cause heart fibrillations if they produce electric currents in body tissues that happen to pass through the chest area. The voltage at which there is the danger of increases depending on the conductivity of dry human skin. Living human tissue can be protected from damage by the insulating characteristics of dry skin up to around 50 volts. If the same skin becomes wet, if there are wounds,  then even voltage sources below 40 V can be lethal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0430" y="2849583"/>
            <a:ext cx="4133570" cy="4008417"/>
          </a:xfrm>
          <a:prstGeom prst="rect">
            <a:avLst/>
          </a:prstGeom>
        </p:spPr>
      </p:pic>
    </p:spTree>
    <p:extLst>
      <p:ext uri="{BB962C8B-B14F-4D97-AF65-F5344CB8AC3E}">
        <p14:creationId xmlns:p14="http://schemas.microsoft.com/office/powerpoint/2010/main" val="5918238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9"/>
          <p:cNvSpPr>
            <a:spLocks noGrp="1" noChangeArrowheads="1"/>
          </p:cNvSpPr>
          <p:nvPr>
            <p:ph type="title"/>
          </p:nvPr>
        </p:nvSpPr>
        <p:spPr>
          <a:xfrm>
            <a:off x="0" y="0"/>
            <a:ext cx="3344834" cy="698903"/>
          </a:xfrm>
        </p:spPr>
        <p:txBody>
          <a:bodyPr>
            <a:normAutofit/>
          </a:bodyPr>
          <a:lstStyle/>
          <a:p>
            <a:pPr eaLnBrk="1" hangingPunct="1"/>
            <a:r>
              <a:rPr lang="en-US" altLang="en-US" sz="3600" err="1">
                <a:solidFill>
                  <a:schemeClr val="bg1"/>
                </a:solidFill>
                <a:latin typeface="+mn-lt"/>
              </a:rPr>
              <a:t>Dano</a:t>
            </a:r>
            <a:r>
              <a:rPr lang="en-US" altLang="en-US" sz="3600">
                <a:solidFill>
                  <a:schemeClr val="bg1"/>
                </a:solidFill>
                <a:latin typeface="+mn-lt"/>
              </a:rPr>
              <a:t> </a:t>
            </a:r>
            <a:r>
              <a:rPr lang="en-US" altLang="en-US" sz="3600" err="1">
                <a:solidFill>
                  <a:schemeClr val="bg1"/>
                </a:solidFill>
                <a:latin typeface="+mn-lt"/>
              </a:rPr>
              <a:t>Electrico</a:t>
            </a:r>
            <a:endParaRPr lang="en-US" altLang="en-US" sz="3600">
              <a:solidFill>
                <a:schemeClr val="bg1"/>
              </a:solidFill>
              <a:latin typeface="+mn-lt"/>
            </a:endParaRPr>
          </a:p>
        </p:txBody>
      </p:sp>
      <p:pic>
        <p:nvPicPr>
          <p:cNvPr id="188419" name="Object 3" title="Table - estimated effects of AC Currents (U.S. Standard 60 Hz). Even small levels of amperage can cause serious injuries by affecting the electrical system of the body and affecting the heart rhyth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88" y="2357437"/>
            <a:ext cx="5338762"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20" name="Picture 4" descr="ANATOMY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25" y="1620043"/>
            <a:ext cx="189865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1" name="Freeform 5" title="amarillo camino en el cuerpo humano"/>
          <p:cNvSpPr>
            <a:spLocks/>
          </p:cNvSpPr>
          <p:nvPr/>
        </p:nvSpPr>
        <p:spPr bwMode="auto">
          <a:xfrm>
            <a:off x="6624638" y="2655888"/>
            <a:ext cx="782637" cy="4165600"/>
          </a:xfrm>
          <a:custGeom>
            <a:avLst/>
            <a:gdLst>
              <a:gd name="T0" fmla="*/ 2147483646 w 493"/>
              <a:gd name="T1" fmla="*/ 2147483646 h 2624"/>
              <a:gd name="T2" fmla="*/ 2147483646 w 493"/>
              <a:gd name="T3" fmla="*/ 2147483646 h 2624"/>
              <a:gd name="T4" fmla="*/ 2147483646 w 493"/>
              <a:gd name="T5" fmla="*/ 2147483646 h 2624"/>
              <a:gd name="T6" fmla="*/ 2147483646 w 493"/>
              <a:gd name="T7" fmla="*/ 2147483646 h 2624"/>
              <a:gd name="T8" fmla="*/ 2147483646 w 493"/>
              <a:gd name="T9" fmla="*/ 2147483646 h 2624"/>
              <a:gd name="T10" fmla="*/ 2147483646 w 493"/>
              <a:gd name="T11" fmla="*/ 2147483646 h 2624"/>
              <a:gd name="T12" fmla="*/ 2147483646 w 493"/>
              <a:gd name="T13" fmla="*/ 2147483646 h 2624"/>
              <a:gd name="T14" fmla="*/ 2147483646 w 493"/>
              <a:gd name="T15" fmla="*/ 2147483646 h 2624"/>
              <a:gd name="T16" fmla="*/ 0 60000 65536"/>
              <a:gd name="T17" fmla="*/ 0 60000 65536"/>
              <a:gd name="T18" fmla="*/ 0 60000 65536"/>
              <a:gd name="T19" fmla="*/ 0 60000 65536"/>
              <a:gd name="T20" fmla="*/ 0 60000 65536"/>
              <a:gd name="T21" fmla="*/ 0 60000 65536"/>
              <a:gd name="T22" fmla="*/ 0 60000 65536"/>
              <a:gd name="T23" fmla="*/ 0 60000 65536"/>
              <a:gd name="T24" fmla="*/ 0 w 493"/>
              <a:gd name="T25" fmla="*/ 0 h 2624"/>
              <a:gd name="T26" fmla="*/ 493 w 493"/>
              <a:gd name="T27" fmla="*/ 2624 h 2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3" h="2624">
                <a:moveTo>
                  <a:pt x="493" y="1424"/>
                </a:moveTo>
                <a:cubicBezTo>
                  <a:pt x="415" y="1371"/>
                  <a:pt x="338" y="1318"/>
                  <a:pt x="308" y="1246"/>
                </a:cubicBezTo>
                <a:cubicBezTo>
                  <a:pt x="278" y="1174"/>
                  <a:pt x="318" y="1136"/>
                  <a:pt x="315" y="994"/>
                </a:cubicBezTo>
                <a:cubicBezTo>
                  <a:pt x="312" y="852"/>
                  <a:pt x="326" y="540"/>
                  <a:pt x="293" y="394"/>
                </a:cubicBezTo>
                <a:cubicBezTo>
                  <a:pt x="260" y="248"/>
                  <a:pt x="151" y="0"/>
                  <a:pt x="115" y="120"/>
                </a:cubicBezTo>
                <a:cubicBezTo>
                  <a:pt x="79" y="240"/>
                  <a:pt x="90" y="797"/>
                  <a:pt x="78" y="1113"/>
                </a:cubicBezTo>
                <a:cubicBezTo>
                  <a:pt x="66" y="1429"/>
                  <a:pt x="0" y="1764"/>
                  <a:pt x="41" y="2016"/>
                </a:cubicBezTo>
                <a:cubicBezTo>
                  <a:pt x="82" y="2268"/>
                  <a:pt x="276" y="2521"/>
                  <a:pt x="323" y="2624"/>
                </a:cubicBezTo>
              </a:path>
            </a:pathLst>
          </a:custGeom>
          <a:noFill/>
          <a:ln w="57150">
            <a:solidFill>
              <a:srgbClr val="FF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422" name="Freeform 6" title="Verde camino en el cuerpo humano"/>
          <p:cNvSpPr>
            <a:spLocks/>
          </p:cNvSpPr>
          <p:nvPr/>
        </p:nvSpPr>
        <p:spPr bwMode="auto">
          <a:xfrm>
            <a:off x="5349875" y="1504950"/>
            <a:ext cx="1681163" cy="3435350"/>
          </a:xfrm>
          <a:custGeom>
            <a:avLst/>
            <a:gdLst>
              <a:gd name="T0" fmla="*/ 0 w 1059"/>
              <a:gd name="T1" fmla="*/ 2147483646 h 2164"/>
              <a:gd name="T2" fmla="*/ 2147483646 w 1059"/>
              <a:gd name="T3" fmla="*/ 2147483646 h 2164"/>
              <a:gd name="T4" fmla="*/ 2147483646 w 1059"/>
              <a:gd name="T5" fmla="*/ 2147483646 h 2164"/>
              <a:gd name="T6" fmla="*/ 2147483646 w 1059"/>
              <a:gd name="T7" fmla="*/ 2147483646 h 2164"/>
              <a:gd name="T8" fmla="*/ 2147483646 w 1059"/>
              <a:gd name="T9" fmla="*/ 2147483646 h 2164"/>
              <a:gd name="T10" fmla="*/ 2147483646 w 1059"/>
              <a:gd name="T11" fmla="*/ 2147483646 h 2164"/>
              <a:gd name="T12" fmla="*/ 2147483646 w 1059"/>
              <a:gd name="T13" fmla="*/ 0 h 2164"/>
              <a:gd name="T14" fmla="*/ 0 60000 65536"/>
              <a:gd name="T15" fmla="*/ 0 60000 65536"/>
              <a:gd name="T16" fmla="*/ 0 60000 65536"/>
              <a:gd name="T17" fmla="*/ 0 60000 65536"/>
              <a:gd name="T18" fmla="*/ 0 60000 65536"/>
              <a:gd name="T19" fmla="*/ 0 60000 65536"/>
              <a:gd name="T20" fmla="*/ 0 60000 65536"/>
              <a:gd name="T21" fmla="*/ 0 w 1059"/>
              <a:gd name="T22" fmla="*/ 0 h 2164"/>
              <a:gd name="T23" fmla="*/ 1059 w 1059"/>
              <a:gd name="T24" fmla="*/ 2164 h 2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2164">
                <a:moveTo>
                  <a:pt x="0" y="2164"/>
                </a:moveTo>
                <a:cubicBezTo>
                  <a:pt x="83" y="2066"/>
                  <a:pt x="167" y="1968"/>
                  <a:pt x="215" y="1845"/>
                </a:cubicBezTo>
                <a:cubicBezTo>
                  <a:pt x="263" y="1722"/>
                  <a:pt x="255" y="1571"/>
                  <a:pt x="289" y="1423"/>
                </a:cubicBezTo>
                <a:cubicBezTo>
                  <a:pt x="323" y="1275"/>
                  <a:pt x="347" y="1097"/>
                  <a:pt x="422" y="956"/>
                </a:cubicBezTo>
                <a:cubicBezTo>
                  <a:pt x="497" y="815"/>
                  <a:pt x="677" y="699"/>
                  <a:pt x="741" y="578"/>
                </a:cubicBezTo>
                <a:cubicBezTo>
                  <a:pt x="805" y="457"/>
                  <a:pt x="754" y="326"/>
                  <a:pt x="807" y="230"/>
                </a:cubicBezTo>
                <a:cubicBezTo>
                  <a:pt x="860" y="134"/>
                  <a:pt x="1016" y="38"/>
                  <a:pt x="1059" y="0"/>
                </a:cubicBezTo>
              </a:path>
            </a:pathLst>
          </a:custGeom>
          <a:noFill/>
          <a:ln w="57150">
            <a:solidFill>
              <a:srgbClr val="00FF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423" name="Freeform 7" title="azul camino en el cuerpo humano"/>
          <p:cNvSpPr>
            <a:spLocks/>
          </p:cNvSpPr>
          <p:nvPr/>
        </p:nvSpPr>
        <p:spPr bwMode="auto">
          <a:xfrm>
            <a:off x="5819775" y="1682750"/>
            <a:ext cx="793750" cy="5021263"/>
          </a:xfrm>
          <a:custGeom>
            <a:avLst/>
            <a:gdLst>
              <a:gd name="T0" fmla="*/ 2147483646 w 500"/>
              <a:gd name="T1" fmla="*/ 0 h 3163"/>
              <a:gd name="T2" fmla="*/ 2147483646 w 500"/>
              <a:gd name="T3" fmla="*/ 2147483646 h 3163"/>
              <a:gd name="T4" fmla="*/ 2147483646 w 500"/>
              <a:gd name="T5" fmla="*/ 2147483646 h 3163"/>
              <a:gd name="T6" fmla="*/ 2147483646 w 500"/>
              <a:gd name="T7" fmla="*/ 2147483646 h 3163"/>
              <a:gd name="T8" fmla="*/ 2147483646 w 500"/>
              <a:gd name="T9" fmla="*/ 2147483646 h 3163"/>
              <a:gd name="T10" fmla="*/ 2147483646 w 500"/>
              <a:gd name="T11" fmla="*/ 2147483646 h 3163"/>
              <a:gd name="T12" fmla="*/ 2147483646 w 500"/>
              <a:gd name="T13" fmla="*/ 2147483646 h 3163"/>
              <a:gd name="T14" fmla="*/ 2147483646 w 500"/>
              <a:gd name="T15" fmla="*/ 2147483646 h 3163"/>
              <a:gd name="T16" fmla="*/ 0 w 500"/>
              <a:gd name="T17" fmla="*/ 2147483646 h 3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0"/>
              <a:gd name="T28" fmla="*/ 0 h 3163"/>
              <a:gd name="T29" fmla="*/ 500 w 500"/>
              <a:gd name="T30" fmla="*/ 3163 h 3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0" h="3163">
                <a:moveTo>
                  <a:pt x="282" y="0"/>
                </a:moveTo>
                <a:cubicBezTo>
                  <a:pt x="358" y="66"/>
                  <a:pt x="434" y="133"/>
                  <a:pt x="467" y="266"/>
                </a:cubicBezTo>
                <a:cubicBezTo>
                  <a:pt x="500" y="399"/>
                  <a:pt x="496" y="609"/>
                  <a:pt x="482" y="800"/>
                </a:cubicBezTo>
                <a:cubicBezTo>
                  <a:pt x="468" y="991"/>
                  <a:pt x="413" y="1250"/>
                  <a:pt x="385" y="1415"/>
                </a:cubicBezTo>
                <a:cubicBezTo>
                  <a:pt x="357" y="1580"/>
                  <a:pt x="324" y="1642"/>
                  <a:pt x="311" y="1792"/>
                </a:cubicBezTo>
                <a:cubicBezTo>
                  <a:pt x="298" y="1942"/>
                  <a:pt x="300" y="2143"/>
                  <a:pt x="304" y="2318"/>
                </a:cubicBezTo>
                <a:cubicBezTo>
                  <a:pt x="308" y="2493"/>
                  <a:pt x="363" y="2719"/>
                  <a:pt x="333" y="2844"/>
                </a:cubicBezTo>
                <a:cubicBezTo>
                  <a:pt x="303" y="2969"/>
                  <a:pt x="181" y="3013"/>
                  <a:pt x="126" y="3066"/>
                </a:cubicBezTo>
                <a:cubicBezTo>
                  <a:pt x="71" y="3119"/>
                  <a:pt x="21" y="3146"/>
                  <a:pt x="0" y="3163"/>
                </a:cubicBezTo>
              </a:path>
            </a:pathLst>
          </a:custGeom>
          <a:noFill/>
          <a:ln w="57150">
            <a:solidFill>
              <a:srgbClr val="00FFFF"/>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424" name="Text Box 8"/>
          <p:cNvSpPr txBox="1">
            <a:spLocks noChangeArrowheads="1"/>
          </p:cNvSpPr>
          <p:nvPr/>
        </p:nvSpPr>
        <p:spPr bwMode="auto">
          <a:xfrm>
            <a:off x="7467600" y="2574925"/>
            <a:ext cx="15398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Ruta: Daño está </a:t>
            </a:r>
            <a:r>
              <a:rPr kumimoji="0" lang="es-ES" alt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relacionadcon</a:t>
            </a:r>
            <a:r>
              <a:rPr kumimoji="0" lang="es-E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 el camino por el que pasa corriente por el cuerpo</a:t>
            </a: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20471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 title="Photo - This licensed electrician’s job was to test the pump function in the tank he was standing in. The tank had approximately 18 inches of water in the bottom and he was standing on some 6 (unstable work surface) inch piping above the water.Three factors colluded to create an unsafe situation. The installation of the panel was below his knees at floor level by a  previous contractor, the area was under construction and had several electrical traces that were live. The worker made a decision of convenience due to his height at 6’2”.Post evaluation of the work determined that all of the exposures could have been mitigated with a decision to not enter the tank, keep the entrance grate in place and cover with a rubber mat and finally for the worker to simply kneel down on the rubber mat to do his testing procedure.The decisions that he made and put him at risk were simply a matter of convenience for him to be able to look into the panel. He couldn’t raise it, so he lowered himself!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780" y="3158836"/>
            <a:ext cx="4932219" cy="36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title"/>
          </p:nvPr>
        </p:nvSpPr>
        <p:spPr>
          <a:xfrm>
            <a:off x="152400" y="152401"/>
            <a:ext cx="8458200" cy="778624"/>
          </a:xfrm>
        </p:spPr>
        <p:txBody>
          <a:bodyPr rtlCol="0">
            <a:normAutofit/>
          </a:bodyPr>
          <a:lstStyle/>
          <a:p>
            <a:pPr eaLnBrk="1" fontAlgn="auto" hangingPunct="1">
              <a:spcAft>
                <a:spcPts val="0"/>
              </a:spcAft>
              <a:defRPr/>
            </a:pPr>
            <a:r>
              <a:rPr lang="en-US" sz="3600" err="1">
                <a:solidFill>
                  <a:schemeClr val="bg1"/>
                </a:solidFill>
              </a:rPr>
              <a:t>Protegerse</a:t>
            </a:r>
            <a:r>
              <a:rPr lang="en-US" sz="3600">
                <a:solidFill>
                  <a:schemeClr val="bg1"/>
                </a:solidFill>
              </a:rPr>
              <a:t> de </a:t>
            </a:r>
            <a:r>
              <a:rPr lang="en-US" sz="3600" err="1">
                <a:solidFill>
                  <a:schemeClr val="bg1"/>
                </a:solidFill>
              </a:rPr>
              <a:t>riesgos</a:t>
            </a:r>
            <a:r>
              <a:rPr lang="en-US" sz="3600">
                <a:solidFill>
                  <a:schemeClr val="bg1"/>
                </a:solidFill>
              </a:rPr>
              <a:t> </a:t>
            </a:r>
            <a:r>
              <a:rPr lang="en-US" sz="3600" err="1">
                <a:solidFill>
                  <a:schemeClr val="bg1"/>
                </a:solidFill>
              </a:rPr>
              <a:t>eléctricos</a:t>
            </a:r>
            <a:endParaRPr lang="en-US" sz="3600">
              <a:solidFill>
                <a:schemeClr val="bg1"/>
              </a:solidFill>
            </a:endParaRPr>
          </a:p>
        </p:txBody>
      </p:sp>
      <p:sp>
        <p:nvSpPr>
          <p:cNvPr id="2" name="TextBox 1"/>
          <p:cNvSpPr txBox="1"/>
          <p:nvPr/>
        </p:nvSpPr>
        <p:spPr>
          <a:xfrm>
            <a:off x="152399" y="2177934"/>
            <a:ext cx="4059381"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La mayoría de los accidentes eléctrica resultan de uno de los siguientes factores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Instalación</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o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equipo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peligroso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Lugar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trabajo</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inseguro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practicas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inseguras</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de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trabajo</a:t>
            </a: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462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8"/>
          <p:cNvSpPr>
            <a:spLocks noGrp="1" noChangeArrowheads="1"/>
          </p:cNvSpPr>
          <p:nvPr>
            <p:ph type="title"/>
          </p:nvPr>
        </p:nvSpPr>
        <p:spPr>
          <a:xfrm>
            <a:off x="0" y="0"/>
            <a:ext cx="7886700" cy="897775"/>
          </a:xfrm>
        </p:spPr>
        <p:txBody>
          <a:bodyPr>
            <a:normAutofit/>
          </a:bodyPr>
          <a:lstStyle/>
          <a:p>
            <a:pPr eaLnBrk="1" hangingPunct="1"/>
            <a:r>
              <a:rPr lang="en-US" altLang="en-US" sz="3600" err="1">
                <a:solidFill>
                  <a:schemeClr val="bg1"/>
                </a:solidFill>
                <a:latin typeface="+mn-lt"/>
              </a:rPr>
              <a:t>Riesgos</a:t>
            </a:r>
            <a:r>
              <a:rPr lang="en-US" altLang="en-US" sz="3600">
                <a:solidFill>
                  <a:schemeClr val="bg1"/>
                </a:solidFill>
                <a:latin typeface="+mn-lt"/>
              </a:rPr>
              <a:t> de </a:t>
            </a:r>
            <a:r>
              <a:rPr lang="en-US" altLang="en-US" sz="3600" err="1">
                <a:solidFill>
                  <a:schemeClr val="bg1"/>
                </a:solidFill>
                <a:latin typeface="+mn-lt"/>
              </a:rPr>
              <a:t>Electrico</a:t>
            </a:r>
            <a:r>
              <a:rPr lang="en-US" altLang="en-US" sz="3600">
                <a:solidFill>
                  <a:schemeClr val="bg1"/>
                </a:solidFill>
                <a:latin typeface="+mn-lt"/>
              </a:rPr>
              <a:t> PPE y </a:t>
            </a:r>
            <a:r>
              <a:rPr lang="en-US" altLang="en-US" sz="3600" err="1">
                <a:solidFill>
                  <a:schemeClr val="bg1"/>
                </a:solidFill>
                <a:latin typeface="+mn-lt"/>
              </a:rPr>
              <a:t>Herramientas</a:t>
            </a:r>
            <a:endParaRPr lang="en-US" altLang="en-US" sz="3600">
              <a:solidFill>
                <a:schemeClr val="bg1"/>
              </a:solidFill>
              <a:latin typeface="+mn-lt"/>
            </a:endParaRPr>
          </a:p>
        </p:txBody>
      </p:sp>
      <p:sp>
        <p:nvSpPr>
          <p:cNvPr id="3" name="Content Placeholder 2"/>
          <p:cNvSpPr>
            <a:spLocks noGrp="1"/>
          </p:cNvSpPr>
          <p:nvPr>
            <p:ph idx="1"/>
          </p:nvPr>
        </p:nvSpPr>
        <p:spPr>
          <a:xfrm>
            <a:off x="1047404" y="1895302"/>
            <a:ext cx="8096596" cy="4962698"/>
          </a:xfrm>
        </p:spPr>
        <p:txBody>
          <a:bodyPr>
            <a:normAutofit/>
          </a:bodyPr>
          <a:lstStyle/>
          <a:p>
            <a:pPr marL="0" indent="0">
              <a:buNone/>
            </a:pPr>
            <a:r>
              <a:rPr lang="es-ES" sz="2800" b="1"/>
              <a:t>Qué protección ofrece el equipo personal</a:t>
            </a:r>
            <a:r>
              <a:rPr lang="en-US" sz="2800" b="1"/>
              <a:t>?</a:t>
            </a:r>
            <a:endParaRPr lang="en-US" sz="2800"/>
          </a:p>
          <a:p>
            <a:pPr marL="0" indent="0">
              <a:buNone/>
            </a:pPr>
            <a:r>
              <a:rPr lang="es-ES" sz="2800"/>
              <a:t>Empleados que trabajan directamente con electricidad deben utilizar el equipo de protección personal que es requerido para los puestos de trabajo.</a:t>
            </a:r>
          </a:p>
          <a:p>
            <a:pPr marL="0" indent="0">
              <a:buNone/>
            </a:pPr>
            <a:r>
              <a:rPr lang="es-ES" sz="2800"/>
              <a:t>Equipo puede incluir guantes </a:t>
            </a:r>
            <a:r>
              <a:rPr lang="es-ES" sz="2800" err="1"/>
              <a:t>insulados</a:t>
            </a:r>
            <a:r>
              <a:rPr lang="es-ES" sz="2800"/>
              <a:t> y </a:t>
            </a:r>
            <a:r>
              <a:rPr lang="es-ES" sz="2800" err="1"/>
              <a:t>protectivos</a:t>
            </a:r>
            <a:r>
              <a:rPr lang="es-ES" sz="2800"/>
              <a:t>, capuchas, mangas, esteras, mantas y cascos de protección industriales diseñados para reducir el riesgo de choque eléctrico. Toda ayuda reduce el riesgo de accidentes eléctricos.</a:t>
            </a:r>
            <a:r>
              <a:rPr lang="en-US"/>
              <a:t/>
            </a:r>
            <a:br>
              <a:rPr lang="en-US"/>
            </a:br>
            <a:endParaRPr lang="en-US"/>
          </a:p>
        </p:txBody>
      </p:sp>
    </p:spTree>
    <p:extLst>
      <p:ext uri="{BB962C8B-B14F-4D97-AF65-F5344CB8AC3E}">
        <p14:creationId xmlns:p14="http://schemas.microsoft.com/office/powerpoint/2010/main" val="3016372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8"/>
          <p:cNvSpPr>
            <a:spLocks noGrp="1" noChangeArrowheads="1"/>
          </p:cNvSpPr>
          <p:nvPr>
            <p:ph type="title"/>
          </p:nvPr>
        </p:nvSpPr>
        <p:spPr>
          <a:xfrm>
            <a:off x="0" y="0"/>
            <a:ext cx="7886700" cy="897775"/>
          </a:xfrm>
        </p:spPr>
        <p:txBody>
          <a:bodyPr>
            <a:normAutofit/>
          </a:bodyPr>
          <a:lstStyle/>
          <a:p>
            <a:pPr eaLnBrk="1" hangingPunct="1"/>
            <a:r>
              <a:rPr lang="en-US" altLang="en-US" sz="3600" err="1">
                <a:solidFill>
                  <a:schemeClr val="bg1"/>
                </a:solidFill>
                <a:latin typeface="+mn-lt"/>
              </a:rPr>
              <a:t>Riesgos</a:t>
            </a:r>
            <a:r>
              <a:rPr lang="en-US" altLang="en-US" sz="3600">
                <a:solidFill>
                  <a:schemeClr val="bg1"/>
                </a:solidFill>
                <a:latin typeface="+mn-lt"/>
              </a:rPr>
              <a:t> de </a:t>
            </a:r>
            <a:r>
              <a:rPr lang="en-US" altLang="en-US" sz="3600" err="1">
                <a:solidFill>
                  <a:schemeClr val="bg1"/>
                </a:solidFill>
                <a:latin typeface="+mn-lt"/>
              </a:rPr>
              <a:t>Electrico</a:t>
            </a:r>
            <a:r>
              <a:rPr lang="en-US" altLang="en-US" sz="3600">
                <a:solidFill>
                  <a:schemeClr val="bg1"/>
                </a:solidFill>
                <a:latin typeface="+mn-lt"/>
              </a:rPr>
              <a:t> y PPE y </a:t>
            </a:r>
            <a:r>
              <a:rPr lang="en-US" altLang="en-US" sz="3600" err="1">
                <a:solidFill>
                  <a:schemeClr val="bg1"/>
                </a:solidFill>
                <a:latin typeface="+mn-lt"/>
              </a:rPr>
              <a:t>Herramienta</a:t>
            </a:r>
            <a:endParaRPr lang="en-US" altLang="en-US" sz="3600">
              <a:solidFill>
                <a:schemeClr val="bg1"/>
              </a:solidFill>
              <a:latin typeface="+mn-lt"/>
            </a:endParaRPr>
          </a:p>
        </p:txBody>
      </p:sp>
      <p:sp>
        <p:nvSpPr>
          <p:cNvPr id="3" name="Content Placeholder 2"/>
          <p:cNvSpPr>
            <a:spLocks noGrp="1"/>
          </p:cNvSpPr>
          <p:nvPr>
            <p:ph idx="1"/>
          </p:nvPr>
        </p:nvSpPr>
        <p:spPr>
          <a:xfrm>
            <a:off x="1047404" y="1895302"/>
            <a:ext cx="8096596" cy="4962698"/>
          </a:xfrm>
        </p:spPr>
        <p:txBody>
          <a:bodyPr>
            <a:normAutofit lnSpcReduction="10000"/>
          </a:bodyPr>
          <a:lstStyle/>
          <a:p>
            <a:pPr marL="0" indent="0">
              <a:buNone/>
            </a:pPr>
            <a:r>
              <a:rPr lang="es-ES" sz="2800" b="1"/>
              <a:t>Herramientas adecuadas ayudan a proteger a los trabajadores contra los riesgos eléctricos.</a:t>
            </a:r>
            <a:r>
              <a:rPr lang="en-US" sz="2800" b="1"/>
              <a:t> </a:t>
            </a:r>
          </a:p>
          <a:p>
            <a:r>
              <a:rPr lang="es-ES" sz="2800"/>
              <a:t>Es importante mantener las herramientas regularmente para evitar deterioro y convertirse en ser peligrosos</a:t>
            </a:r>
            <a:r>
              <a:rPr lang="en-US" sz="2800"/>
              <a:t>.</a:t>
            </a:r>
          </a:p>
          <a:p>
            <a:r>
              <a:rPr lang="en-US" sz="2800"/>
              <a:t> </a:t>
            </a:r>
            <a:r>
              <a:rPr lang="es-ES" sz="2800"/>
              <a:t>Compruebe cada herramienta antes de usarla. Si usted descubre un defecto, inmediatamente retire del servicio y márquela para que no se va a usar hasta que haya sido reparado o sustituido</a:t>
            </a:r>
            <a:r>
              <a:rPr lang="en-US" sz="2800"/>
              <a:t>. </a:t>
            </a:r>
          </a:p>
          <a:p>
            <a:r>
              <a:rPr lang="es-ES" sz="2800"/>
              <a:t>Cuando utilice una herramienta para manejar conductores energizados, compruebe y </a:t>
            </a:r>
            <a:r>
              <a:rPr lang="es-ES" sz="2800" err="1"/>
              <a:t>asegurese</a:t>
            </a:r>
            <a:r>
              <a:rPr lang="es-ES" sz="2800"/>
              <a:t> de que está diseñada y construida para soportar las tensiones y las tensiones a que ha sido expuesto</a:t>
            </a:r>
            <a:r>
              <a:rPr lang="en-US" sz="2800"/>
              <a:t>.</a:t>
            </a:r>
          </a:p>
        </p:txBody>
      </p:sp>
    </p:spTree>
    <p:extLst>
      <p:ext uri="{BB962C8B-B14F-4D97-AF65-F5344CB8AC3E}">
        <p14:creationId xmlns:p14="http://schemas.microsoft.com/office/powerpoint/2010/main" val="44151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title="Photo - Level ground, decent weather, communication with operator in left hand of picture, no overhead exposures, but, operator in the excavator behind the stick man, cannot see him if he is also digging (see loaded bucke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38215" y="2593571"/>
            <a:ext cx="6105785" cy="426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Grp="1" noChangeArrowheads="1"/>
          </p:cNvSpPr>
          <p:nvPr>
            <p:ph type="title"/>
          </p:nvPr>
        </p:nvSpPr>
        <p:spPr>
          <a:xfrm>
            <a:off x="0" y="0"/>
            <a:ext cx="5647174" cy="684415"/>
          </a:xfrm>
        </p:spPr>
        <p:txBody>
          <a:bodyPr rtlCol="0">
            <a:normAutofit/>
          </a:bodyPr>
          <a:lstStyle/>
          <a:p>
            <a:pPr eaLnBrk="1" fontAlgn="auto" hangingPunct="1">
              <a:spcAft>
                <a:spcPts val="0"/>
              </a:spcAft>
              <a:defRPr/>
            </a:pPr>
            <a:r>
              <a:rPr lang="en-US" sz="3600" dirty="0" err="1">
                <a:solidFill>
                  <a:schemeClr val="bg1"/>
                </a:solidFill>
                <a:latin typeface="+mn-lt"/>
              </a:rPr>
              <a:t>Riesgos</a:t>
            </a:r>
            <a:r>
              <a:rPr lang="en-US" sz="3600" dirty="0">
                <a:solidFill>
                  <a:schemeClr val="bg1"/>
                </a:solidFill>
                <a:latin typeface="+mn-lt"/>
              </a:rPr>
              <a:t> de </a:t>
            </a:r>
            <a:r>
              <a:rPr lang="en-US" sz="3600" dirty="0" err="1">
                <a:solidFill>
                  <a:schemeClr val="bg1"/>
                </a:solidFill>
                <a:latin typeface="+mn-lt"/>
              </a:rPr>
              <a:t>Golpeado</a:t>
            </a:r>
            <a:r>
              <a:rPr lang="en-US" sz="3600" dirty="0">
                <a:solidFill>
                  <a:schemeClr val="bg1"/>
                </a:solidFill>
                <a:latin typeface="+mn-lt"/>
              </a:rPr>
              <a:t> </a:t>
            </a:r>
            <a:r>
              <a:rPr lang="en-US" sz="3600" dirty="0" err="1">
                <a:solidFill>
                  <a:schemeClr val="bg1"/>
                </a:solidFill>
                <a:latin typeface="+mn-lt"/>
              </a:rPr>
              <a:t>Por</a:t>
            </a:r>
            <a:endParaRPr lang="en-US" sz="3600" dirty="0">
              <a:solidFill>
                <a:schemeClr val="bg1"/>
              </a:solidFill>
              <a:latin typeface="+mn-lt"/>
            </a:endParaRPr>
          </a:p>
        </p:txBody>
      </p:sp>
      <p:sp>
        <p:nvSpPr>
          <p:cNvPr id="4" name="TextBox 3"/>
          <p:cNvSpPr txBox="1"/>
          <p:nvPr/>
        </p:nvSpPr>
        <p:spPr>
          <a:xfrm>
            <a:off x="209550" y="2003021"/>
            <a:ext cx="3032414"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Cuáles son las exposiciones aquí</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No es una excavación lo suficientemente profunda como para preocuparse</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Linea de Fuego??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a:ln>
                  <a:noFill/>
                </a:ln>
                <a:solidFill>
                  <a:prstClr val="black"/>
                </a:solidFill>
                <a:effectLst/>
                <a:uLnTx/>
                <a:uFillTx/>
                <a:latin typeface="Calibri" panose="020F0502020204030204"/>
                <a:ea typeface="+mn-ea"/>
                <a:cs typeface="+mn-cs"/>
              </a:rPr>
              <a:t>Mucho cuidado con varios equipos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0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8"/>
          <p:cNvSpPr>
            <a:spLocks noGrp="1" noChangeArrowheads="1"/>
          </p:cNvSpPr>
          <p:nvPr>
            <p:ph type="title"/>
          </p:nvPr>
        </p:nvSpPr>
        <p:spPr>
          <a:xfrm>
            <a:off x="0" y="0"/>
            <a:ext cx="7886700" cy="897775"/>
          </a:xfrm>
        </p:spPr>
        <p:txBody>
          <a:bodyPr>
            <a:normAutofit/>
          </a:bodyPr>
          <a:lstStyle/>
          <a:p>
            <a:pPr eaLnBrk="1" hangingPunct="1"/>
            <a:r>
              <a:rPr lang="en-US" altLang="en-US" sz="3600" err="1">
                <a:solidFill>
                  <a:schemeClr val="bg1"/>
                </a:solidFill>
                <a:latin typeface="+mn-lt"/>
              </a:rPr>
              <a:t>Riesgos</a:t>
            </a:r>
            <a:r>
              <a:rPr lang="en-US" altLang="en-US" sz="3600">
                <a:solidFill>
                  <a:schemeClr val="bg1"/>
                </a:solidFill>
                <a:latin typeface="+mn-lt"/>
              </a:rPr>
              <a:t> </a:t>
            </a:r>
            <a:r>
              <a:rPr lang="en-US" altLang="en-US" sz="3600" err="1">
                <a:solidFill>
                  <a:schemeClr val="bg1"/>
                </a:solidFill>
                <a:latin typeface="+mn-lt"/>
              </a:rPr>
              <a:t>Electricos</a:t>
            </a:r>
            <a:r>
              <a:rPr lang="en-US" altLang="en-US" sz="3600">
                <a:solidFill>
                  <a:schemeClr val="bg1"/>
                </a:solidFill>
                <a:latin typeface="+mn-lt"/>
              </a:rPr>
              <a:t> y PPE y </a:t>
            </a:r>
            <a:r>
              <a:rPr lang="en-US" altLang="en-US" sz="3600" err="1">
                <a:solidFill>
                  <a:schemeClr val="bg1"/>
                </a:solidFill>
                <a:latin typeface="+mn-lt"/>
              </a:rPr>
              <a:t>Herramientas</a:t>
            </a:r>
            <a:endParaRPr lang="en-US" altLang="en-US" sz="3600">
              <a:solidFill>
                <a:schemeClr val="bg1"/>
              </a:solidFill>
              <a:latin typeface="+mn-lt"/>
            </a:endParaRPr>
          </a:p>
        </p:txBody>
      </p:sp>
      <p:pic>
        <p:nvPicPr>
          <p:cNvPr id="4" name="Content Placeholder 3" title="Photo - Insulated pliers and uninsulated plier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05215" y="1776973"/>
            <a:ext cx="4944226" cy="4894783"/>
          </a:xfrm>
        </p:spPr>
      </p:pic>
    </p:spTree>
    <p:extLst>
      <p:ext uri="{BB962C8B-B14F-4D97-AF65-F5344CB8AC3E}">
        <p14:creationId xmlns:p14="http://schemas.microsoft.com/office/powerpoint/2010/main" val="1193571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152400" y="152401"/>
            <a:ext cx="8458200" cy="778624"/>
          </a:xfrm>
        </p:spPr>
        <p:txBody>
          <a:bodyPr rtlCol="0">
            <a:normAutofit/>
          </a:bodyPr>
          <a:lstStyle/>
          <a:p>
            <a:pPr eaLnBrk="1" fontAlgn="auto" hangingPunct="1">
              <a:spcAft>
                <a:spcPts val="0"/>
              </a:spcAft>
              <a:defRPr/>
            </a:pPr>
            <a:r>
              <a:rPr lang="en-US" sz="3600" err="1">
                <a:solidFill>
                  <a:schemeClr val="bg1"/>
                </a:solidFill>
                <a:latin typeface="+mn-lt"/>
              </a:rPr>
              <a:t>Responsibilidades</a:t>
            </a:r>
            <a:r>
              <a:rPr lang="en-US" sz="3600">
                <a:solidFill>
                  <a:schemeClr val="bg1"/>
                </a:solidFill>
                <a:latin typeface="+mn-lt"/>
              </a:rPr>
              <a:t> de el </a:t>
            </a:r>
            <a:r>
              <a:rPr lang="en-US" sz="3600" err="1">
                <a:solidFill>
                  <a:schemeClr val="bg1"/>
                </a:solidFill>
                <a:latin typeface="+mn-lt"/>
              </a:rPr>
              <a:t>Empleador</a:t>
            </a:r>
            <a:endParaRPr lang="en-US" sz="3600">
              <a:solidFill>
                <a:schemeClr val="bg1"/>
              </a:solidFill>
              <a:latin typeface="+mn-lt"/>
            </a:endParaRPr>
          </a:p>
        </p:txBody>
      </p:sp>
      <p:sp>
        <p:nvSpPr>
          <p:cNvPr id="2" name="TextBox 1"/>
          <p:cNvSpPr txBox="1"/>
          <p:nvPr/>
        </p:nvSpPr>
        <p:spPr>
          <a:xfrm>
            <a:off x="455122" y="1529541"/>
            <a:ext cx="8688877"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Todos los empleados deben ser entrenados para estar familiarizado con los procedimientos de seguridad para su trabajo particular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Al trabajar en instalaciones eléctricas estos son algunos procedimientos básicos a seguir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0" i="0" u="none" strike="noStrike" kern="1200" cap="none" spc="0" normalizeH="0" baseline="0" noProof="0" dirty="0" err="1">
                <a:ln>
                  <a:noFill/>
                </a:ln>
                <a:solidFill>
                  <a:prstClr val="black"/>
                </a:solidFill>
                <a:effectLst/>
                <a:uLnTx/>
                <a:uFillTx/>
                <a:latin typeface="Calibri" panose="020F0502020204030204"/>
                <a:ea typeface="+mn-ea"/>
                <a:cs typeface="+mn-cs"/>
              </a:rPr>
              <a:t>Desenergice</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 el equipo y utilizar procedimientos de bloqueo y una etiqueta para que el equipo sea </a:t>
            </a:r>
            <a:r>
              <a:rPr kumimoji="0" lang="es-ES" sz="2600" b="0" i="0" u="none" strike="noStrike" kern="1200" cap="none" spc="0" normalizeH="0" baseline="0" noProof="0" dirty="0" err="1">
                <a:ln>
                  <a:noFill/>
                </a:ln>
                <a:solidFill>
                  <a:prstClr val="black"/>
                </a:solidFill>
                <a:effectLst/>
                <a:uLnTx/>
                <a:uFillTx/>
                <a:latin typeface="Calibri" panose="020F0502020204030204"/>
                <a:ea typeface="+mn-ea"/>
                <a:cs typeface="+mn-cs"/>
              </a:rPr>
              <a:t>desenergizado</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Utilizar equipo de protección de aislamiento y mantener una distancia segura de partes energizadas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Utilice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herramientas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debidamente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aisladas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trabajos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eléctricos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685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title"/>
          </p:nvPr>
        </p:nvSpPr>
        <p:spPr>
          <a:xfrm>
            <a:off x="0" y="0"/>
            <a:ext cx="7886700" cy="565899"/>
          </a:xfrm>
        </p:spPr>
        <p:txBody>
          <a:bodyPr>
            <a:noAutofit/>
          </a:bodyPr>
          <a:lstStyle/>
          <a:p>
            <a:pPr eaLnBrk="1" hangingPunct="1"/>
            <a:r>
              <a:rPr lang="en-US" altLang="en-US" sz="3600">
                <a:solidFill>
                  <a:schemeClr val="bg1"/>
                </a:solidFill>
                <a:latin typeface="+mn-lt"/>
              </a:rPr>
              <a:t>Electrical Hazards - Inspection</a:t>
            </a:r>
          </a:p>
        </p:txBody>
      </p:sp>
      <p:sp>
        <p:nvSpPr>
          <p:cNvPr id="202755" name="Rectangle 8"/>
          <p:cNvSpPr>
            <a:spLocks noGrp="1" noChangeArrowheads="1"/>
          </p:cNvSpPr>
          <p:nvPr>
            <p:ph idx="1"/>
          </p:nvPr>
        </p:nvSpPr>
        <p:spPr>
          <a:xfrm>
            <a:off x="166254" y="2274512"/>
            <a:ext cx="3361459" cy="4351338"/>
          </a:xfrm>
        </p:spPr>
        <p:txBody>
          <a:bodyPr>
            <a:normAutofit/>
          </a:bodyPr>
          <a:lstStyle/>
          <a:p>
            <a:pPr eaLnBrk="1" hangingPunct="1"/>
            <a:r>
              <a:rPr lang="en-US" altLang="en-US"/>
              <a:t>Issues of electrical fires and failure of UV lights is well documented.</a:t>
            </a:r>
          </a:p>
          <a:p>
            <a:pPr eaLnBrk="1" hangingPunct="1"/>
            <a:r>
              <a:rPr lang="en-US" altLang="en-US"/>
              <a:t>There is also the potential of electric shock from loose wire nuts or exposed conductors.</a:t>
            </a:r>
          </a:p>
        </p:txBody>
      </p:sp>
      <p:pic>
        <p:nvPicPr>
          <p:cNvPr id="2" name="Picture 1" title="Photo - OSS component locate with steel rod…Electrocution hazar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3" name="Picture 2" title="Photo - Unknown wiring inside the property line to outbuildings may present a haz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116" y="4520824"/>
            <a:ext cx="3116234" cy="2337176"/>
          </a:xfrm>
          <a:prstGeom prst="rect">
            <a:avLst/>
          </a:prstGeom>
        </p:spPr>
      </p:pic>
      <p:sp>
        <p:nvSpPr>
          <p:cNvPr id="4" name="TextBox 3"/>
          <p:cNvSpPr txBox="1"/>
          <p:nvPr/>
        </p:nvSpPr>
        <p:spPr>
          <a:xfrm>
            <a:off x="332509" y="250297"/>
            <a:ext cx="402847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Mantenga picando la </a:t>
            </a:r>
            <a:r>
              <a:rPr kumimoji="0" lang="es-ES" sz="2800" b="0" i="0" u="none" strike="noStrike" kern="1200" cap="none" spc="0" normalizeH="0" baseline="0" noProof="0" dirty="0" err="1">
                <a:ln>
                  <a:noFill/>
                </a:ln>
                <a:solidFill>
                  <a:prstClr val="white"/>
                </a:solidFill>
                <a:effectLst/>
                <a:uLnTx/>
                <a:uFillTx/>
                <a:latin typeface="Calibri" panose="020F0502020204030204"/>
                <a:ea typeface="+mn-ea"/>
                <a:cs typeface="+mn-cs"/>
              </a:rPr>
              <a:t>area</a:t>
            </a: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 encontrarás el tanque aún</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08655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title"/>
          </p:nvPr>
        </p:nvSpPr>
        <p:spPr>
          <a:xfrm>
            <a:off x="0" y="0"/>
            <a:ext cx="7886700" cy="732154"/>
          </a:xfrm>
        </p:spPr>
        <p:txBody>
          <a:bodyPr>
            <a:normAutofit/>
          </a:bodyPr>
          <a:lstStyle/>
          <a:p>
            <a:pPr eaLnBrk="1" hangingPunct="1"/>
            <a:r>
              <a:rPr lang="en-US" altLang="en-US" sz="3600" err="1">
                <a:solidFill>
                  <a:schemeClr val="bg1"/>
                </a:solidFill>
                <a:latin typeface="+mn-lt"/>
              </a:rPr>
              <a:t>Riesgos</a:t>
            </a:r>
            <a:r>
              <a:rPr lang="en-US" altLang="en-US" sz="3600">
                <a:solidFill>
                  <a:schemeClr val="bg1"/>
                </a:solidFill>
                <a:latin typeface="+mn-lt"/>
              </a:rPr>
              <a:t> </a:t>
            </a:r>
            <a:r>
              <a:rPr lang="en-US" altLang="en-US" sz="3600" err="1">
                <a:solidFill>
                  <a:schemeClr val="bg1"/>
                </a:solidFill>
                <a:latin typeface="+mn-lt"/>
              </a:rPr>
              <a:t>Electricos</a:t>
            </a:r>
            <a:r>
              <a:rPr lang="en-US" altLang="en-US" sz="3600">
                <a:solidFill>
                  <a:schemeClr val="bg1"/>
                </a:solidFill>
                <a:latin typeface="+mn-lt"/>
              </a:rPr>
              <a:t> - </a:t>
            </a:r>
            <a:r>
              <a:rPr lang="en-US" altLang="en-US" sz="3600" err="1">
                <a:solidFill>
                  <a:schemeClr val="bg1"/>
                </a:solidFill>
                <a:latin typeface="+mn-lt"/>
              </a:rPr>
              <a:t>Inspeccion</a:t>
            </a:r>
            <a:endParaRPr lang="en-US" altLang="en-US" sz="3600">
              <a:solidFill>
                <a:schemeClr val="bg1"/>
              </a:solidFill>
              <a:latin typeface="+mn-lt"/>
            </a:endParaRPr>
          </a:p>
        </p:txBody>
      </p:sp>
      <p:sp>
        <p:nvSpPr>
          <p:cNvPr id="204803" name="Rectangle 8"/>
          <p:cNvSpPr>
            <a:spLocks noGrp="1" noChangeArrowheads="1"/>
          </p:cNvSpPr>
          <p:nvPr>
            <p:ph idx="1"/>
          </p:nvPr>
        </p:nvSpPr>
        <p:spPr>
          <a:xfrm>
            <a:off x="0" y="2031807"/>
            <a:ext cx="6281245" cy="4500360"/>
          </a:xfrm>
        </p:spPr>
        <p:txBody>
          <a:bodyPr>
            <a:noAutofit/>
          </a:bodyPr>
          <a:lstStyle/>
          <a:p>
            <a:pPr eaLnBrk="1" hangingPunct="1"/>
            <a:r>
              <a:rPr lang="es-ES" altLang="en-US" sz="2800" dirty="0"/>
              <a:t>Cableados como este deben ser protegidas en cajas </a:t>
            </a:r>
            <a:r>
              <a:rPr lang="es-ES" altLang="en-US" sz="2800" dirty="0" smtClean="0"/>
              <a:t>cerradas</a:t>
            </a:r>
          </a:p>
          <a:p>
            <a:pPr eaLnBrk="1" hangingPunct="1"/>
            <a:endParaRPr lang="es-ES" altLang="en-US" sz="1200" dirty="0"/>
          </a:p>
          <a:p>
            <a:pPr eaLnBrk="1" hangingPunct="1">
              <a:spcBef>
                <a:spcPts val="0"/>
              </a:spcBef>
            </a:pPr>
            <a:r>
              <a:rPr lang="es-ES" altLang="en-US" sz="2800" dirty="0"/>
              <a:t>Existe la posibilidad de choque eléctrico de la exposición a los alambres sueltos </a:t>
            </a:r>
            <a:r>
              <a:rPr lang="es-ES" altLang="en-US" sz="2800" dirty="0"/>
              <a:t>de conductores o </a:t>
            </a:r>
            <a:r>
              <a:rPr lang="es-ES" altLang="en-US" sz="2800" dirty="0"/>
              <a:t>nueces</a:t>
            </a:r>
          </a:p>
          <a:p>
            <a:pPr marL="0" indent="0" eaLnBrk="1" hangingPunct="1">
              <a:spcBef>
                <a:spcPts val="0"/>
              </a:spcBef>
              <a:buNone/>
            </a:pPr>
            <a:r>
              <a:rPr lang="es-ES" altLang="en-US" sz="2800" dirty="0"/>
              <a:t> </a:t>
            </a:r>
            <a:r>
              <a:rPr lang="es-ES" altLang="en-US" sz="2800" dirty="0" smtClean="0"/>
              <a:t>  expuestos</a:t>
            </a:r>
          </a:p>
          <a:p>
            <a:pPr marL="0" indent="0" eaLnBrk="1" hangingPunct="1">
              <a:spcBef>
                <a:spcPts val="0"/>
              </a:spcBef>
              <a:buNone/>
            </a:pPr>
            <a:endParaRPr lang="es-ES" altLang="en-US" sz="1200" dirty="0"/>
          </a:p>
          <a:p>
            <a:pPr eaLnBrk="1" hangingPunct="1">
              <a:spcBef>
                <a:spcPts val="0"/>
              </a:spcBef>
            </a:pPr>
            <a:r>
              <a:rPr lang="es-ES" altLang="en-US" sz="2800" dirty="0"/>
              <a:t>El agujero en la parte </a:t>
            </a:r>
            <a:endParaRPr lang="es-ES" altLang="en-US" sz="2800" dirty="0" smtClean="0"/>
          </a:p>
          <a:p>
            <a:pPr marL="0" indent="0" eaLnBrk="1" hangingPunct="1">
              <a:spcBef>
                <a:spcPts val="0"/>
              </a:spcBef>
              <a:buNone/>
            </a:pPr>
            <a:r>
              <a:rPr lang="es-ES" altLang="en-US" sz="2800" dirty="0" smtClean="0"/>
              <a:t>inferior </a:t>
            </a:r>
            <a:r>
              <a:rPr lang="es-ES" altLang="en-US" sz="2800" dirty="0"/>
              <a:t>de la caja no está </a:t>
            </a:r>
            <a:endParaRPr lang="es-ES" altLang="en-US" sz="2800" dirty="0" smtClean="0"/>
          </a:p>
          <a:p>
            <a:pPr marL="0" indent="0" eaLnBrk="1" hangingPunct="1">
              <a:spcBef>
                <a:spcPts val="0"/>
              </a:spcBef>
              <a:buNone/>
            </a:pPr>
            <a:r>
              <a:rPr lang="es-ES" altLang="en-US" sz="2800" dirty="0" smtClean="0"/>
              <a:t>realmente </a:t>
            </a:r>
            <a:r>
              <a:rPr lang="es-ES" altLang="en-US" sz="2800" dirty="0"/>
              <a:t>allí para dejar </a:t>
            </a:r>
            <a:endParaRPr lang="es-ES" altLang="en-US" sz="2800" dirty="0" smtClean="0"/>
          </a:p>
          <a:p>
            <a:pPr marL="0" indent="0" eaLnBrk="1" hangingPunct="1">
              <a:spcBef>
                <a:spcPts val="0"/>
              </a:spcBef>
              <a:buNone/>
            </a:pPr>
            <a:r>
              <a:rPr lang="es-ES" altLang="en-US" sz="2800" dirty="0" smtClean="0"/>
              <a:t>salir </a:t>
            </a:r>
            <a:r>
              <a:rPr lang="es-ES" altLang="en-US" sz="2800" dirty="0"/>
              <a:t>la agua!</a:t>
            </a:r>
            <a:endParaRPr lang="en-US" altLang="en-US" sz="2800" dirty="0"/>
          </a:p>
        </p:txBody>
      </p:sp>
      <p:pic>
        <p:nvPicPr>
          <p:cNvPr id="204805" name="Picture 3" title="Photo - Electrical junction boxes for the floats is intended to be waterproof.When properly installed, with proper sized wiring, and lock nuts, they should perform as designed. Alternative installations put the junction box outside of the riser which presents a slightly different set of issues for access for service providers. Lot’s of opinions on “best practice” for installation and subsequent issues.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4472" y="3938954"/>
            <a:ext cx="5179527" cy="291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63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8"/>
          <p:cNvSpPr>
            <a:spLocks noGrp="1" noChangeArrowheads="1"/>
          </p:cNvSpPr>
          <p:nvPr>
            <p:ph type="title"/>
          </p:nvPr>
        </p:nvSpPr>
        <p:spPr>
          <a:xfrm>
            <a:off x="0" y="0"/>
            <a:ext cx="9144000" cy="732154"/>
          </a:xfrm>
        </p:spPr>
        <p:txBody>
          <a:bodyPr>
            <a:normAutofit fontScale="90000"/>
          </a:bodyPr>
          <a:lstStyle/>
          <a:p>
            <a:pPr eaLnBrk="1" hangingPunct="1"/>
            <a:r>
              <a:rPr lang="en-US" altLang="en-US" sz="3600" err="1">
                <a:solidFill>
                  <a:schemeClr val="bg1"/>
                </a:solidFill>
                <a:latin typeface="+mn-lt"/>
              </a:rPr>
              <a:t>Riesgos</a:t>
            </a:r>
            <a:r>
              <a:rPr lang="en-US" altLang="en-US" sz="3600">
                <a:solidFill>
                  <a:schemeClr val="bg1"/>
                </a:solidFill>
                <a:latin typeface="+mn-lt"/>
              </a:rPr>
              <a:t> </a:t>
            </a:r>
            <a:r>
              <a:rPr lang="en-US" altLang="en-US" sz="3600" err="1">
                <a:solidFill>
                  <a:schemeClr val="bg1"/>
                </a:solidFill>
                <a:latin typeface="+mn-lt"/>
              </a:rPr>
              <a:t>Electricos</a:t>
            </a:r>
            <a:r>
              <a:rPr lang="en-US" altLang="en-US" sz="3600">
                <a:solidFill>
                  <a:schemeClr val="bg1"/>
                </a:solidFill>
                <a:latin typeface="+mn-lt"/>
              </a:rPr>
              <a:t> – </a:t>
            </a:r>
            <a:r>
              <a:rPr lang="en-US" altLang="en-US" sz="3600" err="1">
                <a:solidFill>
                  <a:schemeClr val="bg1"/>
                </a:solidFill>
                <a:latin typeface="+mn-lt"/>
              </a:rPr>
              <a:t>Instalacion</a:t>
            </a:r>
            <a:r>
              <a:rPr lang="en-US" altLang="en-US" sz="3600">
                <a:solidFill>
                  <a:schemeClr val="bg1"/>
                </a:solidFill>
                <a:latin typeface="+mn-lt"/>
              </a:rPr>
              <a:t> –La </a:t>
            </a:r>
            <a:r>
              <a:rPr lang="en-US" altLang="en-US" sz="3600" err="1">
                <a:solidFill>
                  <a:schemeClr val="bg1"/>
                </a:solidFill>
                <a:latin typeface="+mn-lt"/>
              </a:rPr>
              <a:t>Potencial</a:t>
            </a:r>
            <a:r>
              <a:rPr lang="en-US" altLang="en-US" sz="3600">
                <a:solidFill>
                  <a:schemeClr val="bg1"/>
                </a:solidFill>
                <a:latin typeface="+mn-lt"/>
              </a:rPr>
              <a:t> de ARC</a:t>
            </a:r>
          </a:p>
        </p:txBody>
      </p:sp>
      <p:sp>
        <p:nvSpPr>
          <p:cNvPr id="210947" name="Rectangle 9"/>
          <p:cNvSpPr>
            <a:spLocks noGrp="1" noChangeArrowheads="1"/>
          </p:cNvSpPr>
          <p:nvPr>
            <p:ph idx="1"/>
          </p:nvPr>
        </p:nvSpPr>
        <p:spPr>
          <a:xfrm>
            <a:off x="0" y="2244436"/>
            <a:ext cx="3358342" cy="4394662"/>
          </a:xfrm>
        </p:spPr>
        <p:txBody>
          <a:bodyPr>
            <a:normAutofit fontScale="92500" lnSpcReduction="10000"/>
          </a:bodyPr>
          <a:lstStyle/>
          <a:p>
            <a:pPr eaLnBrk="1" hangingPunct="1"/>
            <a:r>
              <a:rPr lang="es-ES" altLang="en-US" sz="2800"/>
              <a:t>Por lo general dura menos de un segundo</a:t>
            </a:r>
          </a:p>
          <a:p>
            <a:pPr eaLnBrk="1" hangingPunct="1"/>
            <a:r>
              <a:rPr lang="es-ES" altLang="en-US" sz="2800"/>
              <a:t>Tiene energía radiante extremadamente alta (calor)</a:t>
            </a:r>
            <a:r>
              <a:rPr lang="en-US" altLang="en-US" sz="2800"/>
              <a:t>.</a:t>
            </a:r>
          </a:p>
          <a:p>
            <a:pPr eaLnBrk="1" hangingPunct="1"/>
            <a:r>
              <a:rPr lang="es-ES" altLang="en-US" sz="2800"/>
              <a:t>Es explosivo en naturaleza (ejerce gran fuerza</a:t>
            </a:r>
            <a:r>
              <a:rPr lang="en-US" altLang="en-US" sz="2800"/>
              <a:t>).</a:t>
            </a:r>
          </a:p>
          <a:p>
            <a:pPr eaLnBrk="1" hangingPunct="1"/>
            <a:r>
              <a:rPr lang="es-ES" altLang="en-US" sz="2800"/>
              <a:t>Puede </a:t>
            </a:r>
            <a:r>
              <a:rPr lang="es-ES" altLang="en-US" sz="2800" err="1"/>
              <a:t>incendr</a:t>
            </a:r>
            <a:r>
              <a:rPr lang="es-ES" altLang="en-US" sz="2800"/>
              <a:t> o derretir la ropa de trabajo convencional.</a:t>
            </a:r>
            <a:endParaRPr lang="en-US" altLang="en-US"/>
          </a:p>
        </p:txBody>
      </p:sp>
      <p:pic>
        <p:nvPicPr>
          <p:cNvPr id="3" name="Picture 2" title="Photo - a typical power pole configuration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6744" y="2540058"/>
            <a:ext cx="5757256" cy="4317942"/>
          </a:xfrm>
          <a:prstGeom prst="rect">
            <a:avLst/>
          </a:prstGeom>
        </p:spPr>
      </p:pic>
      <p:sp>
        <p:nvSpPr>
          <p:cNvPr id="2" name="TextBox 1"/>
          <p:cNvSpPr txBox="1"/>
          <p:nvPr/>
        </p:nvSpPr>
        <p:spPr>
          <a:xfrm>
            <a:off x="6965576" y="2877670"/>
            <a:ext cx="2206826"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recorte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con fusible</a:t>
            </a:r>
          </a:p>
        </p:txBody>
      </p:sp>
      <p:sp>
        <p:nvSpPr>
          <p:cNvPr id="6" name="TextBox 5"/>
          <p:cNvSpPr txBox="1"/>
          <p:nvPr/>
        </p:nvSpPr>
        <p:spPr>
          <a:xfrm>
            <a:off x="6340591" y="3338466"/>
            <a:ext cx="2104287"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transformador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3550023" y="4699029"/>
            <a:ext cx="901707"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servicio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4572000" y="3551802"/>
            <a:ext cx="1069469"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primaria</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7155897" y="3799263"/>
            <a:ext cx="1351054"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secundarias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6243163" y="5207306"/>
            <a:ext cx="874813"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cable</a:t>
            </a:r>
          </a:p>
        </p:txBody>
      </p:sp>
      <p:sp>
        <p:nvSpPr>
          <p:cNvPr id="11" name="TextBox 10"/>
          <p:cNvSpPr txBox="1"/>
          <p:nvPr/>
        </p:nvSpPr>
        <p:spPr>
          <a:xfrm>
            <a:off x="7831424" y="5392518"/>
            <a:ext cx="1138518"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teléfono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1591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Photo - weather conditions can affect free air voltages. Here 40volts/meter electric field strength reading in residential area"/>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p:spPr>
      </p:pic>
      <p:sp>
        <p:nvSpPr>
          <p:cNvPr id="2" name="TextBox 1"/>
          <p:cNvSpPr txBox="1"/>
          <p:nvPr/>
        </p:nvSpPr>
        <p:spPr>
          <a:xfrm>
            <a:off x="176475" y="5473005"/>
            <a:ext cx="8839200" cy="138499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2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40 </a:t>
            </a:r>
            <a:r>
              <a:rPr kumimoji="0" lang="es-ES" sz="4200" b="1"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voltios/metro, fuerza de campo eléctrico en una zona residencial</a:t>
            </a:r>
            <a:r>
              <a:rPr kumimoji="0" lang="es-ES" sz="42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a:t>
            </a:r>
            <a:endParaRPr kumimoji="0" lang="en-US" sz="4200" b="1"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endParaRPr>
          </a:p>
        </p:txBody>
      </p:sp>
      <p:sp>
        <p:nvSpPr>
          <p:cNvPr id="3" name="Title 2"/>
          <p:cNvSpPr>
            <a:spLocks noGrp="1"/>
          </p:cNvSpPr>
          <p:nvPr>
            <p:ph type="title"/>
          </p:nvPr>
        </p:nvSpPr>
        <p:spPr>
          <a:xfrm>
            <a:off x="176475" y="4404563"/>
            <a:ext cx="446524" cy="689951"/>
          </a:xfrm>
        </p:spPr>
        <p:txBody>
          <a:bodyPr>
            <a:normAutofit/>
          </a:bodyPr>
          <a:lstStyle/>
          <a:p>
            <a:r>
              <a:rPr lang="en-US" sz="800" dirty="0" err="1" smtClean="0"/>
              <a:t>Voltios</a:t>
            </a:r>
            <a:r>
              <a:rPr lang="en-US" sz="800" dirty="0" smtClean="0"/>
              <a:t>/metro</a:t>
            </a:r>
            <a:endParaRPr lang="en-US" sz="800" dirty="0"/>
          </a:p>
        </p:txBody>
      </p:sp>
    </p:spTree>
    <p:extLst>
      <p:ext uri="{BB962C8B-B14F-4D97-AF65-F5344CB8AC3E}">
        <p14:creationId xmlns:p14="http://schemas.microsoft.com/office/powerpoint/2010/main" val="30991051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5"/>
          <p:cNvSpPr>
            <a:spLocks noGrp="1" noChangeArrowheads="1"/>
          </p:cNvSpPr>
          <p:nvPr>
            <p:ph type="title"/>
          </p:nvPr>
        </p:nvSpPr>
        <p:spPr>
          <a:xfrm>
            <a:off x="0" y="268941"/>
            <a:ext cx="9144000" cy="665018"/>
          </a:xfrm>
        </p:spPr>
        <p:txBody>
          <a:bodyPr>
            <a:noAutofit/>
          </a:bodyPr>
          <a:lstStyle/>
          <a:p>
            <a:pPr eaLnBrk="1" hangingPunct="1"/>
            <a:r>
              <a:rPr lang="en-US" altLang="en-US" sz="3600">
                <a:solidFill>
                  <a:schemeClr val="bg1"/>
                </a:solidFill>
                <a:latin typeface="+mn-lt"/>
              </a:rPr>
              <a:t> </a:t>
            </a:r>
            <a:r>
              <a:rPr lang="en-US" altLang="en-US" sz="3600" err="1">
                <a:solidFill>
                  <a:schemeClr val="bg1"/>
                </a:solidFill>
                <a:latin typeface="+mn-lt"/>
              </a:rPr>
              <a:t>Riesgos</a:t>
            </a:r>
            <a:r>
              <a:rPr lang="en-US" altLang="en-US" sz="3600">
                <a:solidFill>
                  <a:schemeClr val="bg1"/>
                </a:solidFill>
                <a:latin typeface="+mn-lt"/>
              </a:rPr>
              <a:t> </a:t>
            </a:r>
            <a:r>
              <a:rPr lang="en-US" altLang="en-US" sz="3600" err="1">
                <a:solidFill>
                  <a:schemeClr val="bg1"/>
                </a:solidFill>
                <a:latin typeface="+mn-lt"/>
              </a:rPr>
              <a:t>Electricos</a:t>
            </a:r>
            <a:r>
              <a:rPr lang="en-US" altLang="en-US" sz="3600">
                <a:solidFill>
                  <a:schemeClr val="bg1"/>
                </a:solidFill>
                <a:latin typeface="+mn-lt"/>
              </a:rPr>
              <a:t>- </a:t>
            </a:r>
            <a:r>
              <a:rPr lang="en-US" altLang="en-US" sz="3600" err="1">
                <a:solidFill>
                  <a:schemeClr val="bg1"/>
                </a:solidFill>
                <a:latin typeface="+mn-lt"/>
              </a:rPr>
              <a:t>Asegure</a:t>
            </a:r>
            <a:r>
              <a:rPr lang="en-US" altLang="en-US" sz="3600">
                <a:solidFill>
                  <a:schemeClr val="bg1"/>
                </a:solidFill>
                <a:latin typeface="+mn-lt"/>
              </a:rPr>
              <a:t> </a:t>
            </a:r>
            <a:r>
              <a:rPr lang="en-US" altLang="en-US" sz="3600" err="1">
                <a:solidFill>
                  <a:schemeClr val="bg1"/>
                </a:solidFill>
                <a:latin typeface="+mn-lt"/>
              </a:rPr>
              <a:t>Espacios</a:t>
            </a:r>
            <a:r>
              <a:rPr lang="en-US" altLang="en-US" sz="3600">
                <a:solidFill>
                  <a:schemeClr val="bg1"/>
                </a:solidFill>
                <a:latin typeface="+mn-lt"/>
              </a:rPr>
              <a:t> </a:t>
            </a:r>
            <a:r>
              <a:rPr lang="en-US" altLang="en-US" sz="3600" err="1">
                <a:solidFill>
                  <a:schemeClr val="bg1"/>
                </a:solidFill>
                <a:latin typeface="+mn-lt"/>
              </a:rPr>
              <a:t>libres</a:t>
            </a:r>
            <a:r>
              <a:rPr lang="en-US" altLang="en-US" sz="3600">
                <a:solidFill>
                  <a:schemeClr val="bg1"/>
                </a:solidFill>
                <a:latin typeface="+mn-lt"/>
              </a:rPr>
              <a:t> de </a:t>
            </a:r>
            <a:r>
              <a:rPr lang="en-US" altLang="en-US" sz="3600" err="1">
                <a:solidFill>
                  <a:schemeClr val="bg1"/>
                </a:solidFill>
                <a:latin typeface="+mn-lt"/>
              </a:rPr>
              <a:t>Peligro</a:t>
            </a:r>
            <a:endParaRPr lang="en-US" altLang="en-US" sz="3600">
              <a:solidFill>
                <a:schemeClr val="bg1"/>
              </a:solidFill>
              <a:latin typeface="+mn-lt"/>
            </a:endParaRPr>
          </a:p>
        </p:txBody>
      </p:sp>
      <p:sp>
        <p:nvSpPr>
          <p:cNvPr id="223235" name="Rectangle 6"/>
          <p:cNvSpPr>
            <a:spLocks noGrp="1" noChangeArrowheads="1"/>
          </p:cNvSpPr>
          <p:nvPr>
            <p:ph idx="1"/>
          </p:nvPr>
        </p:nvSpPr>
        <p:spPr>
          <a:xfrm>
            <a:off x="0" y="1988981"/>
            <a:ext cx="8915401" cy="4611112"/>
          </a:xfrm>
        </p:spPr>
        <p:txBody>
          <a:bodyPr>
            <a:normAutofit/>
          </a:bodyPr>
          <a:lstStyle/>
          <a:p>
            <a:pPr eaLnBrk="1" hangingPunct="1"/>
            <a:r>
              <a:rPr lang="en-US" altLang="en-US" sz="2800" dirty="0" err="1"/>
              <a:t>Instale</a:t>
            </a:r>
            <a:r>
              <a:rPr lang="en-US" altLang="en-US" sz="2800" dirty="0"/>
              <a:t> </a:t>
            </a:r>
            <a:r>
              <a:rPr lang="en-US" altLang="en-US" sz="2800" dirty="0" err="1"/>
              <a:t>avisos</a:t>
            </a:r>
            <a:r>
              <a:rPr lang="en-US" altLang="en-US" sz="2800" dirty="0"/>
              <a:t> de </a:t>
            </a:r>
            <a:r>
              <a:rPr lang="en-US" altLang="en-US" sz="2800" dirty="0" err="1"/>
              <a:t>bandera</a:t>
            </a:r>
            <a:r>
              <a:rPr lang="en-US" altLang="en-US" sz="2800" dirty="0"/>
              <a:t> a </a:t>
            </a:r>
            <a:r>
              <a:rPr lang="en-US" altLang="en-US" sz="2800" dirty="0" err="1"/>
              <a:t>distancias</a:t>
            </a:r>
            <a:r>
              <a:rPr lang="en-US" altLang="en-US" sz="2800" dirty="0"/>
              <a:t> </a:t>
            </a:r>
            <a:r>
              <a:rPr lang="en-US" altLang="en-US" sz="2800" dirty="0" err="1" smtClean="0"/>
              <a:t>adecuadas</a:t>
            </a:r>
            <a:endParaRPr lang="en-US" altLang="en-US" sz="2800" dirty="0" smtClean="0"/>
          </a:p>
          <a:p>
            <a:pPr eaLnBrk="1" hangingPunct="1"/>
            <a:endParaRPr lang="en-US" altLang="en-US" sz="800" dirty="0"/>
          </a:p>
          <a:p>
            <a:pPr eaLnBrk="1" hangingPunct="1">
              <a:spcBef>
                <a:spcPts val="0"/>
              </a:spcBef>
            </a:pPr>
            <a:r>
              <a:rPr lang="es-ES" altLang="en-US" sz="2800" dirty="0"/>
              <a:t>Si es difícil para un </a:t>
            </a:r>
            <a:r>
              <a:rPr lang="es-ES" altLang="en-US" sz="2800" dirty="0" smtClean="0"/>
              <a:t>operador </a:t>
            </a:r>
            <a:r>
              <a:rPr lang="es-ES" altLang="en-US" sz="2800" dirty="0"/>
              <a:t>ver las líneas </a:t>
            </a:r>
            <a:r>
              <a:rPr lang="es-ES" altLang="en-US" sz="2800" dirty="0" smtClean="0"/>
              <a:t>de </a:t>
            </a:r>
            <a:r>
              <a:rPr lang="es-ES" altLang="en-US" sz="2800" dirty="0"/>
              <a:t>electricidad, </a:t>
            </a:r>
            <a:endParaRPr lang="es-ES" altLang="en-US" sz="2800" dirty="0" smtClean="0"/>
          </a:p>
          <a:p>
            <a:pPr marL="0" indent="0" eaLnBrk="1" hangingPunct="1">
              <a:spcBef>
                <a:spcPts val="0"/>
              </a:spcBef>
              <a:buNone/>
            </a:pPr>
            <a:r>
              <a:rPr lang="es-ES" altLang="en-US" sz="2800" dirty="0" smtClean="0"/>
              <a:t>  designar </a:t>
            </a:r>
            <a:r>
              <a:rPr lang="es-ES" altLang="en-US" sz="2800" dirty="0"/>
              <a:t>a un </a:t>
            </a:r>
            <a:r>
              <a:rPr lang="es-ES" altLang="en-US" sz="2800" dirty="0" smtClean="0"/>
              <a:t>observador</a:t>
            </a:r>
          </a:p>
          <a:p>
            <a:pPr marL="0" indent="0" eaLnBrk="1" hangingPunct="1">
              <a:spcBef>
                <a:spcPts val="0"/>
              </a:spcBef>
              <a:buNone/>
            </a:pPr>
            <a:endParaRPr lang="es-ES" altLang="en-US" sz="1300" dirty="0"/>
          </a:p>
          <a:p>
            <a:pPr eaLnBrk="1" hangingPunct="1">
              <a:spcBef>
                <a:spcPts val="0"/>
              </a:spcBef>
            </a:pPr>
            <a:r>
              <a:rPr lang="es-ES" altLang="en-US" sz="2800" dirty="0"/>
              <a:t>Si no puede mantener </a:t>
            </a:r>
            <a:endParaRPr lang="es-ES" altLang="en-US" sz="2800" dirty="0" smtClean="0"/>
          </a:p>
          <a:p>
            <a:pPr marL="0" indent="0" eaLnBrk="1" hangingPunct="1">
              <a:spcBef>
                <a:spcPts val="0"/>
              </a:spcBef>
              <a:buNone/>
            </a:pPr>
            <a:r>
              <a:rPr lang="es-ES" altLang="en-US" sz="2800" dirty="0" smtClean="0"/>
              <a:t>  espacios </a:t>
            </a:r>
            <a:r>
              <a:rPr lang="es-ES" altLang="en-US" sz="2800" dirty="0"/>
              <a:t>libres y </a:t>
            </a:r>
            <a:endParaRPr lang="es-ES" altLang="en-US" sz="2800" dirty="0" smtClean="0"/>
          </a:p>
          <a:p>
            <a:pPr marL="0" indent="0" eaLnBrk="1" hangingPunct="1">
              <a:spcBef>
                <a:spcPts val="0"/>
              </a:spcBef>
              <a:buNone/>
            </a:pPr>
            <a:r>
              <a:rPr lang="es-ES" altLang="en-US" sz="2800" dirty="0" smtClean="0"/>
              <a:t>  adecuados</a:t>
            </a:r>
            <a:r>
              <a:rPr lang="es-ES" altLang="en-US" sz="2800" dirty="0"/>
              <a:t>, entonces </a:t>
            </a:r>
            <a:endParaRPr lang="es-ES" altLang="en-US" sz="2800" dirty="0" smtClean="0"/>
          </a:p>
          <a:p>
            <a:pPr marL="0" indent="0" eaLnBrk="1" hangingPunct="1">
              <a:spcBef>
                <a:spcPts val="0"/>
              </a:spcBef>
              <a:buNone/>
            </a:pPr>
            <a:r>
              <a:rPr lang="es-ES" altLang="en-US" sz="2800" dirty="0" smtClean="0"/>
              <a:t>  avise </a:t>
            </a:r>
            <a:r>
              <a:rPr lang="es-ES" altLang="en-US" sz="2800" dirty="0"/>
              <a:t>a la </a:t>
            </a:r>
            <a:r>
              <a:rPr lang="es-ES" altLang="en-US" sz="2800" dirty="0" err="1"/>
              <a:t>Compania</a:t>
            </a:r>
            <a:r>
              <a:rPr lang="es-ES" altLang="en-US" sz="2800" dirty="0"/>
              <a:t> de </a:t>
            </a:r>
            <a:endParaRPr lang="es-ES" altLang="en-US" sz="2800" dirty="0"/>
          </a:p>
          <a:p>
            <a:pPr marL="0" indent="0" eaLnBrk="1" hangingPunct="1">
              <a:spcBef>
                <a:spcPts val="0"/>
              </a:spcBef>
              <a:buNone/>
            </a:pPr>
            <a:r>
              <a:rPr lang="es-ES" altLang="en-US" sz="2800" dirty="0" smtClean="0"/>
              <a:t>  Energía </a:t>
            </a:r>
            <a:r>
              <a:rPr lang="es-ES" altLang="en-US" sz="2800" dirty="0"/>
              <a:t>que venga a </a:t>
            </a:r>
            <a:r>
              <a:rPr lang="es-ES" altLang="en-US" sz="2800" dirty="0" smtClean="0"/>
              <a:t>aislar,</a:t>
            </a:r>
          </a:p>
          <a:p>
            <a:pPr marL="0" indent="0" eaLnBrk="1" hangingPunct="1">
              <a:spcBef>
                <a:spcPts val="0"/>
              </a:spcBef>
              <a:buNone/>
            </a:pPr>
            <a:r>
              <a:rPr lang="es-ES" altLang="en-US" sz="2800" dirty="0" smtClean="0"/>
              <a:t>  mover </a:t>
            </a:r>
            <a:r>
              <a:rPr lang="es-ES" altLang="en-US" sz="2800" dirty="0"/>
              <a:t>o </a:t>
            </a:r>
            <a:r>
              <a:rPr lang="es-ES" altLang="en-US" sz="2800" dirty="0" err="1"/>
              <a:t>desenergizar</a:t>
            </a:r>
            <a:r>
              <a:rPr lang="es-ES" altLang="en-US" sz="2800" dirty="0"/>
              <a:t> </a:t>
            </a:r>
            <a:endParaRPr lang="es-ES" altLang="en-US" sz="2800" dirty="0" smtClean="0"/>
          </a:p>
          <a:p>
            <a:pPr marL="0" indent="0" eaLnBrk="1" hangingPunct="1">
              <a:spcBef>
                <a:spcPts val="0"/>
              </a:spcBef>
              <a:buNone/>
            </a:pPr>
            <a:r>
              <a:rPr lang="es-ES" altLang="en-US" sz="2800" dirty="0" smtClean="0"/>
              <a:t>  la </a:t>
            </a:r>
            <a:r>
              <a:rPr lang="es-ES" altLang="en-US" sz="2800" dirty="0" err="1" smtClean="0"/>
              <a:t>líne</a:t>
            </a:r>
            <a:endParaRPr lang="en-US" altLang="en-US" sz="2800" dirty="0"/>
          </a:p>
        </p:txBody>
      </p:sp>
      <p:pic>
        <p:nvPicPr>
          <p:cNvPr id="2" name="Picture 1" title="Photo - adequate clearan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7446" y="3125584"/>
            <a:ext cx="4976553" cy="3732415"/>
          </a:xfrm>
          <a:prstGeom prst="rect">
            <a:avLst/>
          </a:prstGeom>
        </p:spPr>
      </p:pic>
    </p:spTree>
    <p:extLst>
      <p:ext uri="{BB962C8B-B14F-4D97-AF65-F5344CB8AC3E}">
        <p14:creationId xmlns:p14="http://schemas.microsoft.com/office/powerpoint/2010/main" val="79320165"/>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title"/>
          </p:nvPr>
        </p:nvSpPr>
        <p:spPr>
          <a:xfrm>
            <a:off x="0" y="404"/>
            <a:ext cx="7886700" cy="697865"/>
          </a:xfrm>
        </p:spPr>
        <p:txBody>
          <a:bodyPr>
            <a:normAutofit/>
          </a:bodyPr>
          <a:lstStyle/>
          <a:p>
            <a:pPr eaLnBrk="1" hangingPunct="1"/>
            <a:r>
              <a:rPr lang="en-US" altLang="en-US" sz="3600">
                <a:solidFill>
                  <a:schemeClr val="bg1"/>
                </a:solidFill>
                <a:latin typeface="+mn-lt"/>
              </a:rPr>
              <a:t>Electrical Hazards - Overhead Powerlines</a:t>
            </a:r>
          </a:p>
        </p:txBody>
      </p:sp>
      <p:pic>
        <p:nvPicPr>
          <p:cNvPr id="221188" name="Picture 3" title="Photo - Discuss the work flow procedures on site. If the installation company is receiving a delivery, planning presents a unique opportunity to minimize the electrocution hazard. Typically, these Septic Tank Boom trucks that deliver concrete tanks operate remotely from the ground with the operator behind the truck."/>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7896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title"/>
          </p:nvPr>
        </p:nvSpPr>
        <p:spPr>
          <a:xfrm>
            <a:off x="0" y="150390"/>
            <a:ext cx="8969188" cy="697865"/>
          </a:xfrm>
        </p:spPr>
        <p:txBody>
          <a:bodyPr>
            <a:normAutofit fontScale="90000"/>
          </a:bodyPr>
          <a:lstStyle/>
          <a:p>
            <a:pPr eaLnBrk="1" hangingPunct="1"/>
            <a:r>
              <a:rPr lang="en-US" altLang="en-US" sz="3600" dirty="0" err="1">
                <a:solidFill>
                  <a:schemeClr val="bg1"/>
                </a:solidFill>
                <a:latin typeface="+mn-lt"/>
              </a:rPr>
              <a:t>Riesgos</a:t>
            </a:r>
            <a:r>
              <a:rPr lang="en-US" altLang="en-US" sz="3600" dirty="0">
                <a:solidFill>
                  <a:schemeClr val="bg1"/>
                </a:solidFill>
                <a:latin typeface="+mn-lt"/>
              </a:rPr>
              <a:t> </a:t>
            </a:r>
            <a:r>
              <a:rPr lang="en-US" altLang="en-US" sz="3600" dirty="0" err="1">
                <a:solidFill>
                  <a:schemeClr val="bg1"/>
                </a:solidFill>
                <a:latin typeface="+mn-lt"/>
              </a:rPr>
              <a:t>Electricos</a:t>
            </a:r>
            <a:r>
              <a:rPr lang="en-US" altLang="en-US" sz="3600" dirty="0">
                <a:solidFill>
                  <a:schemeClr val="bg1"/>
                </a:solidFill>
                <a:latin typeface="+mn-lt"/>
              </a:rPr>
              <a:t> – </a:t>
            </a:r>
            <a:r>
              <a:rPr lang="en-US" altLang="en-US" sz="3600" dirty="0" err="1">
                <a:solidFill>
                  <a:schemeClr val="bg1"/>
                </a:solidFill>
                <a:latin typeface="+mn-lt"/>
              </a:rPr>
              <a:t>Lineas</a:t>
            </a:r>
            <a:r>
              <a:rPr lang="en-US" altLang="en-US" sz="3600" dirty="0">
                <a:solidFill>
                  <a:schemeClr val="bg1"/>
                </a:solidFill>
                <a:latin typeface="+mn-lt"/>
              </a:rPr>
              <a:t> de </a:t>
            </a:r>
            <a:r>
              <a:rPr lang="en-US" altLang="en-US" sz="3600" dirty="0" err="1">
                <a:solidFill>
                  <a:schemeClr val="bg1"/>
                </a:solidFill>
                <a:latin typeface="+mn-lt"/>
              </a:rPr>
              <a:t>Electricidad</a:t>
            </a:r>
            <a:r>
              <a:rPr lang="en-US" altLang="en-US" sz="3600" dirty="0">
                <a:solidFill>
                  <a:schemeClr val="bg1"/>
                </a:solidFill>
                <a:latin typeface="+mn-lt"/>
              </a:rPr>
              <a:t> </a:t>
            </a:r>
            <a:r>
              <a:rPr lang="en-US" altLang="en-US" sz="3600" dirty="0" err="1">
                <a:solidFill>
                  <a:schemeClr val="bg1"/>
                </a:solidFill>
                <a:latin typeface="+mn-lt"/>
              </a:rPr>
              <a:t>bajo</a:t>
            </a:r>
            <a:r>
              <a:rPr lang="en-US" altLang="en-US" sz="3600" dirty="0">
                <a:solidFill>
                  <a:schemeClr val="bg1"/>
                </a:solidFill>
                <a:latin typeface="+mn-lt"/>
              </a:rPr>
              <a:t> </a:t>
            </a:r>
            <a:r>
              <a:rPr lang="en-US" altLang="en-US" sz="3600" dirty="0" err="1">
                <a:solidFill>
                  <a:schemeClr val="bg1"/>
                </a:solidFill>
                <a:latin typeface="+mn-lt"/>
              </a:rPr>
              <a:t>suelo</a:t>
            </a:r>
            <a:endParaRPr lang="en-US" altLang="en-US" sz="3600" dirty="0">
              <a:solidFill>
                <a:schemeClr val="bg1"/>
              </a:solidFill>
              <a:latin typeface="+mn-lt"/>
            </a:endParaRPr>
          </a:p>
        </p:txBody>
      </p:sp>
      <p:pic>
        <p:nvPicPr>
          <p:cNvPr id="2" name="Picture 1" title="Photo - This scenario presents a unique electrocution hazard. When access for pumper trucks that service OSS have limited line of sight, landscaping and restricted turn radius, it represents a scenario that has happened in our industry. Temporarily parking in the street and doing a site walk around in these conditions may prevent an accident that will create an electrocution hazard for the operator and or property owner when they come out to ask how you knocked the power out in the house….if its been raining…the restricted area gets larger quickly depending on soil types and saturation levels.The driver should stay in the vehicle if he suspects an impact with an electrical component and their vehicle and can make a determination of what was just hit.  They would then identify the hazards and PPE,  Appropriate PPE (foot wear) for grounding or take appropriate steps to  call for assista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0424" y="2000250"/>
            <a:ext cx="7497128" cy="4857750"/>
          </a:xfrm>
          <a:prstGeom prst="rect">
            <a:avLst/>
          </a:prstGeom>
        </p:spPr>
      </p:pic>
    </p:spTree>
    <p:extLst>
      <p:ext uri="{BB962C8B-B14F-4D97-AF65-F5344CB8AC3E}">
        <p14:creationId xmlns:p14="http://schemas.microsoft.com/office/powerpoint/2010/main" val="3320570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title"/>
          </p:nvPr>
        </p:nvSpPr>
        <p:spPr>
          <a:xfrm>
            <a:off x="0" y="404"/>
            <a:ext cx="9144000" cy="697865"/>
          </a:xfrm>
        </p:spPr>
        <p:txBody>
          <a:bodyPr>
            <a:normAutofit fontScale="90000"/>
          </a:bodyPr>
          <a:lstStyle/>
          <a:p>
            <a:pPr eaLnBrk="1" hangingPunct="1"/>
            <a:r>
              <a:rPr lang="en-US" altLang="en-US" sz="3600" err="1">
                <a:solidFill>
                  <a:schemeClr val="bg1"/>
                </a:solidFill>
                <a:latin typeface="+mn-lt"/>
              </a:rPr>
              <a:t>Riesgos</a:t>
            </a:r>
            <a:r>
              <a:rPr lang="en-US" altLang="en-US" sz="3600">
                <a:solidFill>
                  <a:schemeClr val="bg1"/>
                </a:solidFill>
                <a:latin typeface="+mn-lt"/>
              </a:rPr>
              <a:t> </a:t>
            </a:r>
            <a:r>
              <a:rPr lang="en-US" altLang="en-US" sz="3600" err="1">
                <a:solidFill>
                  <a:schemeClr val="bg1"/>
                </a:solidFill>
                <a:latin typeface="+mn-lt"/>
              </a:rPr>
              <a:t>Electricos</a:t>
            </a:r>
            <a:r>
              <a:rPr lang="en-US" altLang="en-US" sz="3600">
                <a:solidFill>
                  <a:schemeClr val="bg1"/>
                </a:solidFill>
                <a:latin typeface="+mn-lt"/>
              </a:rPr>
              <a:t>– </a:t>
            </a:r>
            <a:r>
              <a:rPr lang="en-US" altLang="en-US" sz="3600" err="1">
                <a:solidFill>
                  <a:schemeClr val="bg1"/>
                </a:solidFill>
                <a:latin typeface="+mn-lt"/>
              </a:rPr>
              <a:t>Lineas</a:t>
            </a:r>
            <a:r>
              <a:rPr lang="en-US" altLang="en-US" sz="3600">
                <a:solidFill>
                  <a:schemeClr val="bg1"/>
                </a:solidFill>
                <a:latin typeface="+mn-lt"/>
              </a:rPr>
              <a:t> de </a:t>
            </a:r>
            <a:r>
              <a:rPr lang="en-US" altLang="en-US" sz="3600" err="1">
                <a:solidFill>
                  <a:schemeClr val="bg1"/>
                </a:solidFill>
                <a:latin typeface="+mn-lt"/>
              </a:rPr>
              <a:t>Electricidad</a:t>
            </a:r>
            <a:r>
              <a:rPr lang="en-US" altLang="en-US" sz="3600">
                <a:solidFill>
                  <a:schemeClr val="bg1"/>
                </a:solidFill>
                <a:latin typeface="+mn-lt"/>
              </a:rPr>
              <a:t> </a:t>
            </a:r>
            <a:r>
              <a:rPr lang="en-US" altLang="en-US" sz="3600" err="1">
                <a:solidFill>
                  <a:schemeClr val="bg1"/>
                </a:solidFill>
                <a:latin typeface="+mn-lt"/>
              </a:rPr>
              <a:t>bajo</a:t>
            </a:r>
            <a:r>
              <a:rPr lang="en-US" altLang="en-US" sz="3600">
                <a:solidFill>
                  <a:schemeClr val="bg1"/>
                </a:solidFill>
                <a:latin typeface="+mn-lt"/>
              </a:rPr>
              <a:t> </a:t>
            </a:r>
            <a:r>
              <a:rPr lang="en-US" altLang="en-US" sz="3600" err="1">
                <a:solidFill>
                  <a:schemeClr val="bg1"/>
                </a:solidFill>
                <a:latin typeface="+mn-lt"/>
              </a:rPr>
              <a:t>suelo</a:t>
            </a:r>
            <a:endParaRPr lang="en-US" altLang="en-US" sz="3600">
              <a:solidFill>
                <a:schemeClr val="bg1"/>
              </a:solidFill>
              <a:latin typeface="+mn-lt"/>
            </a:endParaRPr>
          </a:p>
        </p:txBody>
      </p:sp>
      <p:pic>
        <p:nvPicPr>
          <p:cNvPr id="3" name="Picture 2" title="Photo - Either in new or existing construction, this presents a unique electrocution hazard. Excavation activities during construction (new) can present a changing environment. Operators don’t always know if underground utilities have been installed. Temporary power is often established and the operator should have locate information if needed. Doing a site walk around in these conditions may prevent an accident that will create an electrocution hazard for the operator and or other contractor employees onsite….if its been raining…the restricted area gets larger quickly depending on soil types and saturation levels. Temporary power sources should be inspected prior to work to understand  any  hazard conditions that exist.The operator should stay in the vehicle if he can make a determination of what was just hit. Possible hazards and PPE: Appropriate PPE (foot wear) for grounding, training and procedures for exiting equipment in a hot zon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7106" y="2892828"/>
            <a:ext cx="5286894" cy="3965171"/>
          </a:xfrm>
          <a:prstGeom prst="rect">
            <a:avLst/>
          </a:prstGeom>
        </p:spPr>
      </p:pic>
      <p:sp>
        <p:nvSpPr>
          <p:cNvPr id="4" name="TextBox 3"/>
          <p:cNvSpPr txBox="1"/>
          <p:nvPr/>
        </p:nvSpPr>
        <p:spPr>
          <a:xfrm>
            <a:off x="199506" y="2025908"/>
            <a:ext cx="894449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Las encuestas de la industria indican que mal </a:t>
            </a:r>
            <a:r>
              <a:rPr kumimoji="0" lang="es-ES" sz="2200" b="0" i="0" u="none" strike="noStrike" kern="1200" cap="none" spc="0" normalizeH="0" baseline="0" noProof="0" dirty="0" err="1">
                <a:ln>
                  <a:noFill/>
                </a:ln>
                <a:solidFill>
                  <a:prstClr val="black"/>
                </a:solidFill>
                <a:effectLst/>
                <a:uLnTx/>
                <a:uFillTx/>
                <a:latin typeface="Calibri" panose="020F0502020204030204"/>
                <a:ea typeface="+mn-ea"/>
                <a:cs typeface="+mn-cs"/>
              </a:rPr>
              <a:t>identificacion</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 cuenta para  25% de enfoque de </a:t>
            </a: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utilidades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Los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riesgos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de Arc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elevan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y </a:t>
            </a:r>
            <a:endPar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han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dañado a el equipo y </a:t>
            </a: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p>
          <a:p>
            <a:pPr marR="0" lvl="0" algn="l" defTabSz="914400" rtl="0" eaLnBrk="1" fontAlgn="auto" latinLnBrk="0" hangingPunct="1">
              <a:lnSpc>
                <a:spcPct val="100000"/>
              </a:lnSpc>
              <a:spcBef>
                <a:spcPts val="0"/>
              </a:spcBef>
              <a:spcAft>
                <a:spcPts val="0"/>
              </a:spcAft>
              <a:buClrTx/>
              <a:buSzTx/>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puesto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a los operadores  </a:t>
            </a:r>
            <a:endPar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en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riesgo</a:t>
            </a: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 Alto! </a:t>
            </a:r>
            <a:r>
              <a:rPr kumimoji="0" lang="es-ES" sz="2200" b="0" i="0" u="none" strike="noStrike" kern="1200" cap="none" spc="0" normalizeH="0" baseline="0" noProof="0" dirty="0" err="1">
                <a:ln>
                  <a:noFill/>
                </a:ln>
                <a:solidFill>
                  <a:prstClr val="black"/>
                </a:solidFill>
                <a:effectLst/>
                <a:uLnTx/>
                <a:uFillTx/>
                <a:latin typeface="Calibri" panose="020F0502020204030204"/>
                <a:ea typeface="+mn-ea"/>
                <a:cs typeface="+mn-cs"/>
              </a:rPr>
              <a:t>Evalue</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 la situación </a:t>
            </a:r>
            <a:endPar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antes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de intentar bajar de </a:t>
            </a:r>
            <a:endPar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el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equipo</a:t>
            </a: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Despejar con cuidado </a:t>
            </a:r>
            <a:endPar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el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salto – al bajar y no </a:t>
            </a:r>
            <a:endPar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asta </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estar libre de peligro.</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8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WOSSA Theme</Template>
  <TotalTime>50</TotalTime>
  <Words>4700</Words>
  <Application>Microsoft Office PowerPoint</Application>
  <PresentationFormat>On-screen Show (4:3)</PresentationFormat>
  <Paragraphs>867</Paragraphs>
  <Slides>107</Slides>
  <Notes>107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Arial</vt:lpstr>
      <vt:lpstr>Calibri</vt:lpstr>
      <vt:lpstr>Calibri Light</vt:lpstr>
      <vt:lpstr>Wingdings</vt:lpstr>
      <vt:lpstr>Office Theme</vt:lpstr>
      <vt:lpstr>“Seguridad en el trabajo” </vt:lpstr>
      <vt:lpstr>Riesgos de Pegado Por </vt:lpstr>
      <vt:lpstr>Riesgos de Pegado Por  </vt:lpstr>
      <vt:lpstr> Riesgos de Pegado Por </vt:lpstr>
      <vt:lpstr>Riesgos de Golpeado Por </vt:lpstr>
      <vt:lpstr>Image</vt:lpstr>
      <vt:lpstr> Riesgos de Golpeado Por </vt:lpstr>
      <vt:lpstr>Riesgos de Pegado Por</vt:lpstr>
      <vt:lpstr>Riesgos de Golpeado Por</vt:lpstr>
      <vt:lpstr> Riesgos de Golpeado Por </vt:lpstr>
      <vt:lpstr> Riesgos de Golpeado Por  </vt:lpstr>
      <vt:lpstr>Riesgos de Gopeado Por  – Controles de Trafico</vt:lpstr>
      <vt:lpstr>Riesgos de Gopeado Por– Controles de Trafico </vt:lpstr>
      <vt:lpstr>Riesgos de Golpeado Por – Controles de Trafico</vt:lpstr>
      <vt:lpstr>  Riesgos de Golpeado Por</vt:lpstr>
      <vt:lpstr>  Riesgos de Golpeado Por </vt:lpstr>
      <vt:lpstr>Riesgos de Golpeado Por – Engulfamento</vt:lpstr>
      <vt:lpstr>Struck-By Hazards – Engulfment</vt:lpstr>
      <vt:lpstr> Struck-By Hazards – Engulfment</vt:lpstr>
      <vt:lpstr> Actividad </vt:lpstr>
      <vt:lpstr>Riesgos de estar atrapado en medio o atorado </vt:lpstr>
      <vt:lpstr>Riesgos de estar atrapado en medio </vt:lpstr>
      <vt:lpstr>Mayores Tipos de Riesgos de estar Atrapado o atorado en medio </vt:lpstr>
      <vt:lpstr>Causas primarias de fatalidades mortales de atrapado adentro o en medio de.. </vt:lpstr>
      <vt:lpstr>Atrapados en o entre los riesgos </vt:lpstr>
      <vt:lpstr>Las Citaciones Mayores de Atrapado adentro de</vt:lpstr>
      <vt:lpstr>Analisis de la Raiz de la Causa- Actividad</vt:lpstr>
      <vt:lpstr>  Organizando La Informacion </vt:lpstr>
      <vt:lpstr>Como trabaja la investigacion de fatalidades </vt:lpstr>
      <vt:lpstr>Como trabaja la investigacion de fatalidades  </vt:lpstr>
      <vt:lpstr>Como trabaja la investigacion de fatalidades  </vt:lpstr>
      <vt:lpstr> Como trabaja la investigacion de fatalidades </vt:lpstr>
      <vt:lpstr>Como Trabaja la Investigacion de Fatalidades   </vt:lpstr>
      <vt:lpstr>Riesgos de Estar Atrapado en medio o adentro de </vt:lpstr>
      <vt:lpstr>Riesgos de Estar Atrapado en Medio de </vt:lpstr>
      <vt:lpstr>Riesgos de Estar Atrapado en Medio de  </vt:lpstr>
      <vt:lpstr>Riesgos de Atrapado Adentro o en Medio de </vt:lpstr>
      <vt:lpstr>Imagen</vt:lpstr>
      <vt:lpstr>Riesgos de Atrapado en Medio o Adentro de </vt:lpstr>
      <vt:lpstr>Riesgos de Estar Atrapo adentro o en medio de..  </vt:lpstr>
      <vt:lpstr>Organizando La Informacion </vt:lpstr>
      <vt:lpstr>Riesgos de Estar Atrapado o en medio de </vt:lpstr>
      <vt:lpstr>Riesgos de Estar Atrapado Adentro de o En Medio de</vt:lpstr>
      <vt:lpstr>Riesgos de Estar Atrapado Adentro o En Medio de </vt:lpstr>
      <vt:lpstr>Riesgos de Estar Atrapado Adentro de o en  Medio de</vt:lpstr>
      <vt:lpstr>Riesgos de Estar Atrapado Adentro de o En Medio de.. </vt:lpstr>
      <vt:lpstr>Riesgos de Estar Atrapado Adentro de o En Medio de..</vt:lpstr>
      <vt:lpstr>Riesgos de Estar Atrapado Adentro de o En Medio de..  </vt:lpstr>
      <vt:lpstr>Riesgos de Estar Atrapado Adentro de on En Medio de.. </vt:lpstr>
      <vt:lpstr>Riesgos de Estar Atrapado Adentro de on Medio de..</vt:lpstr>
      <vt:lpstr>Riesgos de Estar Atrapado Adentro de o En Medio de.. </vt:lpstr>
      <vt:lpstr>Riesgos de Estar Atrapado Adentro o En Medio de… </vt:lpstr>
      <vt:lpstr> Riesgos de Estar Atrapado Adentro de o En Medio  de..</vt:lpstr>
      <vt:lpstr>Riesgos de Estar Atrapado Adentro o en Medio de..</vt:lpstr>
      <vt:lpstr>Organizando La Informacion  </vt:lpstr>
      <vt:lpstr> Riesgos de Estar Atrapado Adentro o en Medio de..</vt:lpstr>
      <vt:lpstr>Suelos de tierra y lodo pueden presentar riesgos especiales.  A menudo se dejan abiertas durante días o semanas  Ellos son examinados en  diferentes intervalos por  el diseñador y el regulador</vt:lpstr>
      <vt:lpstr> Riesgos de Estar Atrapado Adentro o en Medio de..</vt:lpstr>
      <vt:lpstr>Riesgos de Estar Atrapado Adentro o en Medio de.. </vt:lpstr>
      <vt:lpstr>Riesgos de Estar Atrapado Adentro o en Medio de..  </vt:lpstr>
      <vt:lpstr>Requerimientos Basicos CFR 1926.650-654</vt:lpstr>
      <vt:lpstr>Escudos de trincheras o cajas</vt:lpstr>
      <vt:lpstr>No Hagas</vt:lpstr>
      <vt:lpstr>trenching</vt:lpstr>
      <vt:lpstr>Requisitos de barricada de excavaciones</vt:lpstr>
      <vt:lpstr>La Capacidad de Rescatar</vt:lpstr>
      <vt:lpstr>Electrocucion  </vt:lpstr>
      <vt:lpstr>Las Causas Primarias de Fatalidades Causadas Por Electrocucion - OSHA</vt:lpstr>
      <vt:lpstr>Las Primarias Citaciones de Electrico</vt:lpstr>
      <vt:lpstr>Definicion de Electricusion</vt:lpstr>
      <vt:lpstr>Quemaduras - Definiciones</vt:lpstr>
      <vt:lpstr>Riesgos de Electricucion</vt:lpstr>
      <vt:lpstr>¿Principal exposición a riesgos de electrocución en el sitio??</vt:lpstr>
      <vt:lpstr>Riesgos de Electrico</vt:lpstr>
      <vt:lpstr>Ejemplo de La Raiz de la Causa Que Fue Fatal</vt:lpstr>
      <vt:lpstr>  Organizando La Informacion   </vt:lpstr>
      <vt:lpstr>  Ejercisio de la Raiz de la Causa de Muertes </vt:lpstr>
      <vt:lpstr>Resultados de la Investigacion Por Muertes causadar Electricidad</vt:lpstr>
      <vt:lpstr>Como resultado de su investigación, OSHA emitió Citaciones Por Las Violaciones de Normas de Construcción.</vt:lpstr>
      <vt:lpstr>Riesgos Electricos</vt:lpstr>
      <vt:lpstr>Riesgos Electricos </vt:lpstr>
      <vt:lpstr> Riesgos Electricos</vt:lpstr>
      <vt:lpstr>Riesgos de Electicusion</vt:lpstr>
      <vt:lpstr>Riesgos de Fuegos Elctricos</vt:lpstr>
      <vt:lpstr>Choques Electricos</vt:lpstr>
      <vt:lpstr>Dano Electrico</vt:lpstr>
      <vt:lpstr>Protegerse de riesgos eléctricos</vt:lpstr>
      <vt:lpstr>Riesgos de Electrico PPE y Herramientas</vt:lpstr>
      <vt:lpstr>Riesgos de Electrico y PPE y Herramienta</vt:lpstr>
      <vt:lpstr>Riesgos Electricos y PPE y Herramientas</vt:lpstr>
      <vt:lpstr>Responsibilidades de el Empleador</vt:lpstr>
      <vt:lpstr>Electrical Hazards - Inspection</vt:lpstr>
      <vt:lpstr>Riesgos Electricos - Inspeccion</vt:lpstr>
      <vt:lpstr>Riesgos Electricos – Instalacion –La Potencial de ARC</vt:lpstr>
      <vt:lpstr>Voltios/metro</vt:lpstr>
      <vt:lpstr> Riesgos Electricos- Asegure Espacios libres de Peligro</vt:lpstr>
      <vt:lpstr>Electrical Hazards - Overhead Powerlines</vt:lpstr>
      <vt:lpstr>Riesgos Electricos – Lineas de Electricidad bajo suelo</vt:lpstr>
      <vt:lpstr>Riesgos Electricos– Lineas de Electricidad bajo suelo</vt:lpstr>
      <vt:lpstr>Si Occurre Contacto</vt:lpstr>
      <vt:lpstr>Daños eléctricos a el cuerpo</vt:lpstr>
      <vt:lpstr>Procedimientos de Salida</vt:lpstr>
      <vt:lpstr>Sumario</vt:lpstr>
      <vt:lpstr> Sumario</vt:lpstr>
      <vt:lpstr>Estar Libre de Accidentes</vt:lpstr>
      <vt:lpstr> Sumario </vt:lpstr>
      <vt:lpstr>OSHA Susan Harwood Grant</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Donna - OSHA</dc:creator>
  <cp:lastModifiedBy>Robertson, Donna - OSHA</cp:lastModifiedBy>
  <cp:revision>8</cp:revision>
  <dcterms:created xsi:type="dcterms:W3CDTF">2018-06-27T17:27:02Z</dcterms:created>
  <dcterms:modified xsi:type="dcterms:W3CDTF">2018-06-27T19:34:42Z</dcterms:modified>
</cp:coreProperties>
</file>