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>
  <p:sldMasterIdLst>
    <p:sldMasterId id="2147483667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9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5" autoAdjust="0"/>
    <p:restoredTop sz="94664" autoAdjust="0"/>
  </p:normalViewPr>
  <p:slideViewPr>
    <p:cSldViewPr snapToGrid="0" snapToObjects="1">
      <p:cViewPr>
        <p:scale>
          <a:sx n="125" d="100"/>
          <a:sy n="125" d="100"/>
        </p:scale>
        <p:origin x="-58" y="-5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181016-774B-AE42-8271-C9A2F91991CE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4A797-56C2-6847-902A-2EEE730A7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6186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3355769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flipH="1">
            <a:off x="8246400" y="4245925"/>
            <a:ext cx="897599" cy="897599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1"/>
          <p:cNvSpPr/>
          <p:nvPr/>
        </p:nvSpPr>
        <p:spPr>
          <a:xfrm flipH="1">
            <a:off x="8246400" y="4245875"/>
            <a:ext cx="897599" cy="897599"/>
          </a:xfrm>
          <a:prstGeom prst="round1Rect">
            <a:avLst>
              <a:gd name="adj" fmla="val 16667"/>
            </a:avLst>
          </a:prstGeom>
          <a:solidFill>
            <a:schemeClr val="lt1">
              <a:alpha val="67843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4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l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4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l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4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l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4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l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4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l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4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l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4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l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4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l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4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523540" y="4695623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x-non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x-none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 sz="4200"/>
            </a:lvl1pPr>
            <a:lvl2pPr lvl="1" rtl="0">
              <a:spcBef>
                <a:spcPts val="0"/>
              </a:spcBef>
              <a:defRPr sz="4200"/>
            </a:lvl2pPr>
            <a:lvl3pPr lvl="2" rtl="0">
              <a:spcBef>
                <a:spcPts val="0"/>
              </a:spcBef>
              <a:defRPr sz="4200"/>
            </a:lvl3pPr>
            <a:lvl4pPr lvl="3" rtl="0">
              <a:spcBef>
                <a:spcPts val="0"/>
              </a:spcBef>
              <a:defRPr sz="4200"/>
            </a:lvl4pPr>
            <a:lvl5pPr lvl="4" rtl="0">
              <a:spcBef>
                <a:spcPts val="0"/>
              </a:spcBef>
              <a:defRPr sz="4200"/>
            </a:lvl5pPr>
            <a:lvl6pPr lvl="5" rtl="0">
              <a:spcBef>
                <a:spcPts val="0"/>
              </a:spcBef>
              <a:defRPr sz="4200"/>
            </a:lvl6pPr>
            <a:lvl7pPr lvl="6" rtl="0">
              <a:spcBef>
                <a:spcPts val="0"/>
              </a:spcBef>
              <a:defRPr sz="4200"/>
            </a:lvl7pPr>
            <a:lvl8pPr lvl="7" rtl="0">
              <a:spcBef>
                <a:spcPts val="0"/>
              </a:spcBef>
              <a:defRPr sz="4200"/>
            </a:lvl8pPr>
            <a:lvl9pPr lvl="8" rtl="0">
              <a:spcBef>
                <a:spcPts val="0"/>
              </a:spcBef>
              <a:defRPr sz="42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523540" y="4695623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x-none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x-none"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/>
        </p:nvSpPr>
        <p:spPr>
          <a:xfrm rot="10800000" flipH="1">
            <a:off x="3276600" y="24"/>
            <a:ext cx="5867400" cy="51434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Shape 55"/>
          <p:cNvSpPr/>
          <p:nvPr/>
        </p:nvSpPr>
        <p:spPr>
          <a:xfrm rot="-5400000">
            <a:off x="759149" y="2517450"/>
            <a:ext cx="5143499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226077" y="357800"/>
            <a:ext cx="2807999" cy="9533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400"/>
            </a:lvl3pPr>
            <a:lvl4pPr lvl="3" rtl="0">
              <a:spcBef>
                <a:spcPts val="0"/>
              </a:spcBef>
              <a:defRPr sz="2400"/>
            </a:lvl4pPr>
            <a:lvl5pPr lvl="4" rtl="0">
              <a:spcBef>
                <a:spcPts val="0"/>
              </a:spcBef>
              <a:defRPr sz="2400"/>
            </a:lvl5pPr>
            <a:lvl6pPr lvl="5" rtl="0">
              <a:spcBef>
                <a:spcPts val="0"/>
              </a:spcBef>
              <a:defRPr sz="2400"/>
            </a:lvl6pPr>
            <a:lvl7pPr lvl="6" rtl="0">
              <a:spcBef>
                <a:spcPts val="0"/>
              </a:spcBef>
              <a:defRPr sz="2400"/>
            </a:lvl7pPr>
            <a:lvl8pPr lvl="7" rtl="0">
              <a:spcBef>
                <a:spcPts val="0"/>
              </a:spcBef>
              <a:defRPr sz="2400"/>
            </a:lvl8pPr>
            <a:lvl9pPr lvl="8" rtl="0">
              <a:spcBef>
                <a:spcPts val="0"/>
              </a:spcBef>
              <a:defRPr sz="2400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7999" cy="31634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1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defRPr sz="1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defRPr sz="1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defRPr sz="1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defRPr sz="1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defRPr sz="1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defRPr sz="1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defRPr sz="1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523540" y="4695623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x-non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x-none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defRPr sz="1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defRPr sz="1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8523540" y="4695623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x-non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x-none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523540" y="4695623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x-non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x-none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Roboto"/>
              <a:buNone/>
            </a:pPr>
            <a:fld id="{00000000-1234-1234-1234-123412341234}" type="slidenum">
              <a:rPr lang="x-none" sz="1000" b="0" i="0" u="none" strike="noStrike" cap="none" smtClean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x-none" sz="1000" b="0" i="0" u="none" strike="noStrike" cap="none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9938003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 rot="10800000" flipH="1">
            <a:off x="0" y="656398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Shape 19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599" cy="6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 sz="1800"/>
            </a:lvl1pPr>
            <a:lvl2pPr lvl="1" rtl="0">
              <a:spcBef>
                <a:spcPts val="0"/>
              </a:spcBef>
              <a:defRPr sz="18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8523540" y="4695623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x-non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x-none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 rot="10800000" flipH="1">
            <a:off x="0" y="1685998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Shape 2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523540" y="4695623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x-non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x-none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 flipH="1">
            <a:off x="0" y="0"/>
            <a:ext cx="4572000" cy="51434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Shape 30"/>
          <p:cNvSpPr/>
          <p:nvPr/>
        </p:nvSpPr>
        <p:spPr>
          <a:xfrm rot="5400000">
            <a:off x="1946423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8" cy="14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defRPr sz="4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defRPr sz="4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defRPr sz="4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defRPr sz="4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defRPr sz="4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defRPr sz="4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defRPr sz="4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defRPr sz="4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ubTitle" idx="1"/>
          </p:nvPr>
        </p:nvSpPr>
        <p:spPr>
          <a:xfrm>
            <a:off x="265500" y="2779466"/>
            <a:ext cx="4045198" cy="123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Roboto"/>
              <a:buNone/>
              <a:defRPr sz="21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Roboto"/>
              <a:buNone/>
              <a:defRPr sz="21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Roboto"/>
              <a:buNone/>
              <a:defRPr sz="21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Roboto"/>
              <a:buNone/>
              <a:defRPr sz="21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Roboto"/>
              <a:buNone/>
              <a:defRPr sz="21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Roboto"/>
              <a:buNone/>
              <a:defRPr sz="21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Roboto"/>
              <a:buNone/>
              <a:defRPr sz="21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Roboto"/>
              <a:buNone/>
              <a:defRPr sz="21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Roboto"/>
              <a:buNone/>
              <a:defRPr sz="21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523540" y="4695623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x-none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x-none"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 rot="10800000" flipH="1">
            <a:off x="0" y="1685998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Shape 37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898" cy="271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1400"/>
            </a:lvl1pPr>
            <a:lvl2pPr lvl="1" rtl="0">
              <a:spcBef>
                <a:spcPts val="0"/>
              </a:spcBef>
              <a:defRPr sz="1200"/>
            </a:lvl2pPr>
            <a:lvl3pPr lvl="2" rtl="0">
              <a:spcBef>
                <a:spcPts val="0"/>
              </a:spcBef>
              <a:defRPr sz="1200"/>
            </a:lvl3pPr>
            <a:lvl4pPr lvl="3" rtl="0">
              <a:spcBef>
                <a:spcPts val="0"/>
              </a:spcBef>
              <a:defRPr sz="1200"/>
            </a:lvl4pPr>
            <a:lvl5pPr lvl="4" rtl="0">
              <a:spcBef>
                <a:spcPts val="0"/>
              </a:spcBef>
              <a:defRPr sz="1200"/>
            </a:lvl5pPr>
            <a:lvl6pPr lvl="5" rtl="0">
              <a:spcBef>
                <a:spcPts val="0"/>
              </a:spcBef>
              <a:defRPr sz="1200"/>
            </a:lvl6pPr>
            <a:lvl7pPr lvl="6" rtl="0">
              <a:spcBef>
                <a:spcPts val="0"/>
              </a:spcBef>
              <a:defRPr sz="1200"/>
            </a:lvl7pPr>
            <a:lvl8pPr lvl="7" rtl="0">
              <a:spcBef>
                <a:spcPts val="0"/>
              </a:spcBef>
              <a:defRPr sz="1200"/>
            </a:lvl8pPr>
            <a:lvl9pPr lvl="8" rtl="0">
              <a:spcBef>
                <a:spcPts val="0"/>
              </a:spcBef>
              <a:defRPr sz="12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898" cy="271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1400"/>
            </a:lvl1pPr>
            <a:lvl2pPr lvl="1" rtl="0">
              <a:spcBef>
                <a:spcPts val="0"/>
              </a:spcBef>
              <a:defRPr sz="1200"/>
            </a:lvl2pPr>
            <a:lvl3pPr lvl="2" rtl="0">
              <a:spcBef>
                <a:spcPts val="0"/>
              </a:spcBef>
              <a:defRPr sz="1200"/>
            </a:lvl3pPr>
            <a:lvl4pPr lvl="3" rtl="0">
              <a:spcBef>
                <a:spcPts val="0"/>
              </a:spcBef>
              <a:defRPr sz="1200"/>
            </a:lvl4pPr>
            <a:lvl5pPr lvl="4" rtl="0">
              <a:spcBef>
                <a:spcPts val="0"/>
              </a:spcBef>
              <a:defRPr sz="1200"/>
            </a:lvl5pPr>
            <a:lvl6pPr lvl="5" rtl="0">
              <a:spcBef>
                <a:spcPts val="0"/>
              </a:spcBef>
              <a:defRPr sz="1200"/>
            </a:lvl6pPr>
            <a:lvl7pPr lvl="6" rtl="0">
              <a:spcBef>
                <a:spcPts val="0"/>
              </a:spcBef>
              <a:defRPr sz="1200"/>
            </a:lvl7pPr>
            <a:lvl8pPr lvl="7" rtl="0">
              <a:spcBef>
                <a:spcPts val="0"/>
              </a:spcBef>
              <a:defRPr sz="1200"/>
            </a:lvl8pPr>
            <a:lvl9pPr lvl="8" rtl="0">
              <a:spcBef>
                <a:spcPts val="0"/>
              </a:spcBef>
              <a:defRPr sz="12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523540" y="4695623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x-non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x-none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/>
        </p:nvSpPr>
        <p:spPr>
          <a:xfrm rot="10800000" flipH="1">
            <a:off x="0" y="0"/>
            <a:ext cx="9144000" cy="469589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Shape 44"/>
          <p:cNvSpPr/>
          <p:nvPr/>
        </p:nvSpPr>
        <p:spPr>
          <a:xfrm rot="10800000" flipH="1">
            <a:off x="0" y="4622723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1999" cy="44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1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523540" y="4695623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x-none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x-none"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 sz="6000"/>
            </a:lvl1pPr>
            <a:lvl2pPr lvl="1" rtl="0">
              <a:spcBef>
                <a:spcPts val="0"/>
              </a:spcBef>
              <a:defRPr sz="6000"/>
            </a:lvl2pPr>
            <a:lvl3pPr lvl="2" rtl="0">
              <a:spcBef>
                <a:spcPts val="0"/>
              </a:spcBef>
              <a:defRPr sz="6000"/>
            </a:lvl3pPr>
            <a:lvl4pPr lvl="3" rtl="0">
              <a:spcBef>
                <a:spcPts val="0"/>
              </a:spcBef>
              <a:defRPr sz="6000"/>
            </a:lvl4pPr>
            <a:lvl5pPr lvl="4" rtl="0">
              <a:spcBef>
                <a:spcPts val="0"/>
              </a:spcBef>
              <a:defRPr sz="6000"/>
            </a:lvl5pPr>
            <a:lvl6pPr lvl="5" rtl="0">
              <a:spcBef>
                <a:spcPts val="0"/>
              </a:spcBef>
              <a:defRPr sz="6000"/>
            </a:lvl6pPr>
            <a:lvl7pPr lvl="6" rtl="0">
              <a:spcBef>
                <a:spcPts val="0"/>
              </a:spcBef>
              <a:defRPr sz="6000"/>
            </a:lvl7pPr>
            <a:lvl8pPr lvl="7" rtl="0">
              <a:spcBef>
                <a:spcPts val="0"/>
              </a:spcBef>
              <a:defRPr sz="6000"/>
            </a:lvl8pPr>
            <a:lvl9pPr lvl="8" rtl="0">
              <a:spcBef>
                <a:spcPts val="0"/>
              </a:spcBef>
              <a:defRPr sz="60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523540" y="4695623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x-none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x-none"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000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l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l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l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l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l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l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l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l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8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23540" y="4695623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Roboto"/>
              <a:buNone/>
            </a:pPr>
            <a:fld id="{00000000-1234-1234-1234-123412341234}" type="slidenum">
              <a:rPr lang="x-none"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x-none" sz="1000" b="0" i="0" u="none" strike="noStrike" cap="none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68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00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ctrTitle"/>
          </p:nvPr>
        </p:nvSpPr>
        <p:spPr>
          <a:xfrm>
            <a:off x="390525" y="1024129"/>
            <a:ext cx="8594100" cy="17287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>
              <a:buSzPct val="25000"/>
            </a:pPr>
            <a:r>
              <a:rPr lang="x-none" sz="3000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</a:t>
            </a:r>
            <a:r>
              <a:rPr lang="x-none" sz="3000" dirty="0">
                <a:latin typeface="Helvetica Neue"/>
                <a:ea typeface="Helvetica Neue"/>
                <a:cs typeface="Helvetica Neue"/>
                <a:sym typeface="Helvetica Neue"/>
              </a:rPr>
              <a:t>ía 2</a:t>
            </a:r>
            <a:r>
              <a:rPr lang="x-none" sz="3000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x-none" sz="3000" dirty="0">
                <a:latin typeface="Helvetica Neue"/>
                <a:ea typeface="Helvetica Neue"/>
                <a:cs typeface="Helvetica Neue"/>
                <a:sym typeface="Helvetica Neue"/>
              </a:rPr>
              <a:t>Entrenar-al-Entrenador</a:t>
            </a:r>
            <a:r>
              <a:rPr lang="x-none" sz="3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lang="x-none" sz="3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x-none" sz="36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CONSTRUYENDO UN MEJOR</a:t>
            </a:r>
            <a:r>
              <a:rPr lang="en-US" sz="36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PROGRAMA DE SEGURIDAD</a:t>
            </a:r>
            <a:endParaRPr lang="x-none" sz="36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2" name="Shape 10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r>
              <a:rPr lang="x-none" dirty="0">
                <a:latin typeface="Helvetica Neue"/>
                <a:ea typeface="Helvetica Neue"/>
                <a:cs typeface="Helvetica Neue"/>
                <a:sym typeface="Helvetica Neue"/>
              </a:rPr>
              <a:t>Programa de Entrenamiento de Seguridad </a:t>
            </a:r>
            <a:r>
              <a:rPr lang="x-none" sz="1800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|    Workers Defense Project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x-none" sz="14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lang="x-none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753399" cy="93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lt1"/>
              </a:buClr>
              <a:buSzPct val="25000"/>
              <a:buFont typeface="Roboto"/>
              <a:buNone/>
            </a:pPr>
            <a:r>
              <a:rPr lang="x-none" sz="3000">
                <a:latin typeface="Helvetica Neue"/>
                <a:ea typeface="Helvetica Neue"/>
                <a:cs typeface="Helvetica Neue"/>
                <a:sym typeface="Helvetica Neue"/>
              </a:rPr>
              <a:t>Partes 4-5.</a:t>
            </a:r>
            <a:br>
              <a:rPr lang="x-none" sz="3000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x-none" sz="3500" b="1">
                <a:latin typeface="Helvetica Neue"/>
                <a:ea typeface="Helvetica Neue"/>
                <a:cs typeface="Helvetica Neue"/>
                <a:sym typeface="Helvetica Neue"/>
              </a:rPr>
              <a:t>PREPARACIÓN DE PRESENTACIONES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x-none" sz="14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lang="x-none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7303499" cy="409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endParaRPr sz="4200" b="1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endParaRPr sz="4200" b="1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r>
              <a:rPr lang="x-none" sz="4200" b="1">
                <a:latin typeface="Helvetica Neue"/>
                <a:ea typeface="Helvetica Neue"/>
                <a:cs typeface="Helvetica Neue"/>
                <a:sym typeface="Helvetica Neue"/>
              </a:rPr>
              <a:t>Preparación</a:t>
            </a:r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r>
              <a:rPr lang="x-none" sz="2400">
                <a:latin typeface="Helvetica Neue"/>
                <a:ea typeface="Helvetica Neue"/>
                <a:cs typeface="Helvetica Neue"/>
                <a:sym typeface="Helvetica Neue"/>
              </a:rPr>
              <a:t>Revisar los materiales de los temas y comenzar a preparar las charlas informales para el Dia 3.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x-none" sz="1400" b="0" i="0" u="none" strike="noStrike" cap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lang="x-none"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endParaRPr sz="4200" b="1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endParaRPr sz="4200" b="1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r>
              <a:rPr lang="x-none" sz="4200" b="1">
                <a:latin typeface="Helvetica Neue"/>
                <a:ea typeface="Helvetica Neue"/>
                <a:cs typeface="Helvetica Neue"/>
                <a:sym typeface="Helvetica Neue"/>
              </a:rPr>
              <a:t>Evaluación</a:t>
            </a:r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r>
              <a:rPr lang="x-none" sz="2400">
                <a:latin typeface="Helvetica Neue"/>
                <a:ea typeface="Helvetica Neue"/>
                <a:cs typeface="Helvetica Neue"/>
                <a:sym typeface="Helvetica Neue"/>
              </a:rPr>
              <a:t>En clase, por favor complete la evaluación del programa Entrenar-al-Entrenador </a:t>
            </a:r>
            <a:r>
              <a:rPr lang="x-none"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</a:t>
            </a:r>
            <a:r>
              <a:rPr lang="x-none" sz="2400">
                <a:latin typeface="Helvetica Neue"/>
                <a:ea typeface="Helvetica Neue"/>
                <a:cs typeface="Helvetica Neue"/>
                <a:sym typeface="Helvetica Neue"/>
              </a:rPr>
              <a:t>ia</a:t>
            </a:r>
            <a:r>
              <a:rPr lang="x-none"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2.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x-none" sz="1400" b="0" i="0" u="none" strike="noStrike" cap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lang="x-none"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00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r>
              <a:rPr lang="x-none">
                <a:latin typeface="Helvetica Neue"/>
                <a:ea typeface="Helvetica Neue"/>
                <a:cs typeface="Helvetica Neue"/>
                <a:sym typeface="Helvetica Neue"/>
              </a:rPr>
              <a:t>Programa de Entrenamiento de Seguridad </a:t>
            </a:r>
            <a:r>
              <a:rPr lang="x-none"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|    Workers Defense Project</a:t>
            </a:r>
          </a:p>
        </p:txBody>
      </p:sp>
      <p:sp>
        <p:nvSpPr>
          <p:cNvPr id="180" name="Shape 180"/>
          <p:cNvSpPr txBox="1">
            <a:spLocks noGrp="1"/>
          </p:cNvSpPr>
          <p:nvPr>
            <p:ph type="ctrTitle"/>
          </p:nvPr>
        </p:nvSpPr>
        <p:spPr>
          <a:xfrm>
            <a:off x="390525" y="987553"/>
            <a:ext cx="8594100" cy="17653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>
              <a:buSzPct val="25000"/>
            </a:pPr>
            <a:r>
              <a:rPr lang="x-none" sz="3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</a:t>
            </a:r>
            <a:r>
              <a:rPr lang="x-none" sz="3000">
                <a:latin typeface="Helvetica Neue"/>
                <a:ea typeface="Helvetica Neue"/>
                <a:cs typeface="Helvetica Neue"/>
                <a:sym typeface="Helvetica Neue"/>
              </a:rPr>
              <a:t>ía 2</a:t>
            </a:r>
            <a:r>
              <a:rPr lang="x-none" sz="3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x-none" sz="3000" smtClean="0">
                <a:latin typeface="Helvetica Neue"/>
                <a:ea typeface="Helvetica Neue"/>
                <a:cs typeface="Helvetica Neue"/>
                <a:sym typeface="Helvetica Neue"/>
              </a:rPr>
              <a:t>Entrenar-al-Entrenador</a:t>
            </a:r>
            <a:r>
              <a:rPr lang="en-US" sz="3000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x-none" sz="3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lang="x-none" sz="3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x-none" sz="36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CONSTRUYENDO UN MEJOR</a:t>
            </a:r>
            <a:r>
              <a:rPr lang="en-US" sz="36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PROGRAMA DE SEGURIDAD</a:t>
            </a:r>
            <a:endParaRPr lang="x-none" sz="36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x-none" sz="14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lang="x-none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Imagen</a:t>
            </a:r>
            <a:endParaRPr lang="en-US" dirty="0"/>
          </a:p>
        </p:txBody>
      </p:sp>
      <p:pic>
        <p:nvPicPr>
          <p:cNvPr id="107" name="Shape 107" descr="Aesthetic Transition" title="Aesthetic Transition"/>
          <p:cNvPicPr preferRelativeResize="0"/>
          <p:nvPr/>
        </p:nvPicPr>
        <p:blipFill rotWithShape="1">
          <a:blip r:embed="rId3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3996" cy="513605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x-none" sz="14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lang="x-none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5793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599" cy="6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r>
              <a:rPr lang="x-none" sz="2800">
                <a:latin typeface="Helvetica Neue"/>
                <a:ea typeface="Helvetica Neue"/>
                <a:cs typeface="Helvetica Neue"/>
                <a:sym typeface="Helvetica Neue"/>
              </a:rPr>
              <a:t>ENTRENAR-AL-ENTRENADOR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body" idx="4294967295"/>
          </p:nvPr>
        </p:nvSpPr>
        <p:spPr>
          <a:xfrm>
            <a:off x="2921750" y="3854675"/>
            <a:ext cx="3063300" cy="971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Roboto"/>
              <a:buNone/>
            </a:pPr>
            <a:r>
              <a:rPr lang="x-none" sz="2400" b="1">
                <a:latin typeface="Helvetica Neue"/>
                <a:ea typeface="Helvetica Neue"/>
                <a:cs typeface="Helvetica Neue"/>
                <a:sym typeface="Helvetica Neue"/>
              </a:rPr>
              <a:t>DÍA</a:t>
            </a:r>
            <a:r>
              <a:rPr lang="x-none" sz="2400" b="1" i="0" u="none" strike="noStrike" cap="none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2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25000"/>
              <a:buFont typeface="Roboto"/>
              <a:buNone/>
            </a:pPr>
            <a:r>
              <a:rPr lang="x-none" sz="160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Temas de Entrenamiento y Módulos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body" idx="4294967295"/>
          </p:nvPr>
        </p:nvSpPr>
        <p:spPr>
          <a:xfrm>
            <a:off x="4683050" y="1299975"/>
            <a:ext cx="3415799" cy="971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Roboto"/>
              <a:buNone/>
            </a:pPr>
            <a:r>
              <a:rPr lang="x-none" sz="2400" b="1">
                <a:latin typeface="Helvetica Neue"/>
                <a:ea typeface="Helvetica Neue"/>
                <a:cs typeface="Helvetica Neue"/>
                <a:sym typeface="Helvetica Neue"/>
              </a:rPr>
              <a:t>DÍA</a:t>
            </a:r>
            <a:r>
              <a:rPr lang="x-none" sz="2400" b="1" i="0" u="none" strike="noStrike" cap="none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x-none" sz="2400" b="1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25000"/>
              <a:buFont typeface="Roboto"/>
              <a:buNone/>
            </a:pPr>
            <a:r>
              <a:rPr lang="x-none" sz="160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Evaluaciones de Entrenamiento y Práctica</a:t>
            </a:r>
          </a:p>
        </p:txBody>
      </p:sp>
      <p:grpSp>
        <p:nvGrpSpPr>
          <p:cNvPr id="2" name="Group 1" descr="Design Element" title="Design Element"/>
          <p:cNvGrpSpPr/>
          <p:nvPr/>
        </p:nvGrpSpPr>
        <p:grpSpPr>
          <a:xfrm>
            <a:off x="420075" y="1483169"/>
            <a:ext cx="8336100" cy="2613905"/>
            <a:chOff x="420075" y="1483169"/>
            <a:chExt cx="8336100" cy="2613905"/>
          </a:xfrm>
        </p:grpSpPr>
        <p:cxnSp>
          <p:nvCxnSpPr>
            <p:cNvPr id="113" name="Shape 113" descr="Design Element" title="Design Element"/>
            <p:cNvCxnSpPr/>
            <p:nvPr/>
          </p:nvCxnSpPr>
          <p:spPr>
            <a:xfrm>
              <a:off x="420075" y="2790116"/>
              <a:ext cx="8336100" cy="0"/>
            </a:xfrm>
            <a:prstGeom prst="straightConnector1">
              <a:avLst/>
            </a:prstGeom>
            <a:noFill/>
            <a:ln w="19050" cap="flat" cmpd="sng">
              <a:solidFill>
                <a:srgbClr val="980000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114" name="Shape 114" descr="Design Element" title="Design Element"/>
            <p:cNvSpPr/>
            <p:nvPr/>
          </p:nvSpPr>
          <p:spPr>
            <a:xfrm>
              <a:off x="877275" y="2692169"/>
              <a:ext cx="196199" cy="195900"/>
            </a:xfrm>
            <a:prstGeom prst="ellipse">
              <a:avLst/>
            </a:prstGeom>
            <a:solidFill>
              <a:srgbClr val="980000"/>
            </a:solidFill>
            <a:ln w="19050" cap="flat" cmpd="sng">
              <a:solidFill>
                <a:srgbClr val="98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5" name="Shape 115" descr="Design Element" title="Design Element"/>
            <p:cNvCxnSpPr>
              <a:stCxn id="114" idx="0"/>
            </p:cNvCxnSpPr>
            <p:nvPr/>
          </p:nvCxnSpPr>
          <p:spPr>
            <a:xfrm rot="10800000">
              <a:off x="975374" y="1581269"/>
              <a:ext cx="0" cy="1110900"/>
            </a:xfrm>
            <a:prstGeom prst="straightConnector1">
              <a:avLst/>
            </a:prstGeom>
            <a:noFill/>
            <a:ln w="19050" cap="flat" cmpd="sng">
              <a:solidFill>
                <a:srgbClr val="980000"/>
              </a:solidFill>
              <a:prstDash val="solid"/>
              <a:round/>
              <a:headEnd type="none" w="med" len="med"/>
              <a:tailEnd type="oval" w="lg" len="lg"/>
            </a:ln>
          </p:spPr>
        </p:cxnSp>
        <p:cxnSp>
          <p:nvCxnSpPr>
            <p:cNvPr id="116" name="Shape 116" descr="Design Element" title="Design Element"/>
            <p:cNvCxnSpPr/>
            <p:nvPr/>
          </p:nvCxnSpPr>
          <p:spPr>
            <a:xfrm>
              <a:off x="2839625" y="2888075"/>
              <a:ext cx="0" cy="1208999"/>
            </a:xfrm>
            <a:prstGeom prst="straightConnector1">
              <a:avLst/>
            </a:prstGeom>
            <a:noFill/>
            <a:ln w="19050" cap="flat" cmpd="sng">
              <a:solidFill>
                <a:srgbClr val="980000"/>
              </a:solidFill>
              <a:prstDash val="solid"/>
              <a:round/>
              <a:headEnd type="none" w="med" len="med"/>
              <a:tailEnd type="oval" w="lg" len="lg"/>
            </a:ln>
          </p:spPr>
        </p:cxnSp>
        <p:sp>
          <p:nvSpPr>
            <p:cNvPr id="117" name="Shape 117" descr="Design Element" title="Design Element"/>
            <p:cNvSpPr/>
            <p:nvPr/>
          </p:nvSpPr>
          <p:spPr>
            <a:xfrm>
              <a:off x="2741525" y="2692169"/>
              <a:ext cx="196199" cy="195900"/>
            </a:xfrm>
            <a:prstGeom prst="ellipse">
              <a:avLst/>
            </a:prstGeom>
            <a:solidFill>
              <a:srgbClr val="980000"/>
            </a:solidFill>
            <a:ln w="19050" cap="flat" cmpd="sng">
              <a:solidFill>
                <a:srgbClr val="98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9" name="Shape 119" descr="Design Element" title="Design Element"/>
            <p:cNvCxnSpPr/>
            <p:nvPr/>
          </p:nvCxnSpPr>
          <p:spPr>
            <a:xfrm rot="10800000">
              <a:off x="4605898" y="1483169"/>
              <a:ext cx="0" cy="1208999"/>
            </a:xfrm>
            <a:prstGeom prst="straightConnector1">
              <a:avLst/>
            </a:prstGeom>
            <a:noFill/>
            <a:ln w="19050" cap="flat" cmpd="sng">
              <a:solidFill>
                <a:srgbClr val="980000"/>
              </a:solidFill>
              <a:prstDash val="solid"/>
              <a:round/>
              <a:headEnd type="none" w="med" len="med"/>
              <a:tailEnd type="oval" w="lg" len="lg"/>
            </a:ln>
          </p:spPr>
        </p:cxnSp>
        <p:sp>
          <p:nvSpPr>
            <p:cNvPr id="120" name="Shape 120" descr="Design Element" title="Design Element"/>
            <p:cNvSpPr/>
            <p:nvPr/>
          </p:nvSpPr>
          <p:spPr>
            <a:xfrm>
              <a:off x="4507800" y="2692169"/>
              <a:ext cx="196199" cy="195900"/>
            </a:xfrm>
            <a:prstGeom prst="ellipse">
              <a:avLst/>
            </a:prstGeom>
            <a:solidFill>
              <a:srgbClr val="980000"/>
            </a:solidFill>
            <a:ln w="19050" cap="flat" cmpd="sng">
              <a:solidFill>
                <a:srgbClr val="98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22" name="Shape 122" descr="Design Element" title="Design Element"/>
            <p:cNvCxnSpPr/>
            <p:nvPr/>
          </p:nvCxnSpPr>
          <p:spPr>
            <a:xfrm>
              <a:off x="6372175" y="2888075"/>
              <a:ext cx="0" cy="1208999"/>
            </a:xfrm>
            <a:prstGeom prst="straightConnector1">
              <a:avLst/>
            </a:prstGeom>
            <a:noFill/>
            <a:ln w="19050" cap="flat" cmpd="sng">
              <a:solidFill>
                <a:srgbClr val="980000"/>
              </a:solidFill>
              <a:prstDash val="solid"/>
              <a:round/>
              <a:headEnd type="none" w="med" len="med"/>
              <a:tailEnd type="oval" w="lg" len="lg"/>
            </a:ln>
          </p:spPr>
        </p:cxnSp>
        <p:sp>
          <p:nvSpPr>
            <p:cNvPr id="123" name="Shape 123" descr="Design Element" title="Design Element"/>
            <p:cNvSpPr/>
            <p:nvPr/>
          </p:nvSpPr>
          <p:spPr>
            <a:xfrm>
              <a:off x="6274075" y="2692169"/>
              <a:ext cx="196199" cy="195900"/>
            </a:xfrm>
            <a:prstGeom prst="ellipse">
              <a:avLst/>
            </a:prstGeom>
            <a:solidFill>
              <a:srgbClr val="980000"/>
            </a:solidFill>
            <a:ln w="19050" cap="flat" cmpd="sng">
              <a:solidFill>
                <a:srgbClr val="98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4" name="Shape 124"/>
          <p:cNvSpPr txBox="1">
            <a:spLocks noGrp="1"/>
          </p:cNvSpPr>
          <p:nvPr>
            <p:ph type="body" idx="4294967295"/>
          </p:nvPr>
        </p:nvSpPr>
        <p:spPr>
          <a:xfrm>
            <a:off x="6422244" y="3801200"/>
            <a:ext cx="2662199" cy="971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Roboto"/>
              <a:buNone/>
            </a:pPr>
            <a:r>
              <a:rPr lang="x-none" sz="2400" b="1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INICIO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25000"/>
              <a:buFont typeface="Roboto"/>
              <a:buNone/>
            </a:pPr>
            <a:r>
              <a:rPr lang="x-none" sz="160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Comenzar los entrenamientos!</a:t>
            </a:r>
          </a:p>
        </p:txBody>
      </p:sp>
      <p:sp>
        <p:nvSpPr>
          <p:cNvPr id="125" name="Shape 125"/>
          <p:cNvSpPr txBox="1"/>
          <p:nvPr/>
        </p:nvSpPr>
        <p:spPr>
          <a:xfrm>
            <a:off x="1092000" y="1299975"/>
            <a:ext cx="3415799" cy="971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Roboto"/>
              <a:buNone/>
            </a:pPr>
            <a:r>
              <a:rPr lang="x-none" sz="2400" b="1" i="0" u="none" strike="noStrike" cap="none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</a:t>
            </a:r>
            <a:r>
              <a:rPr lang="x-none" sz="2400" b="1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ÍA</a:t>
            </a:r>
            <a:r>
              <a:rPr lang="x-none" sz="2400" b="1" i="0" u="none" strike="noStrike" cap="none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1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25000"/>
              <a:buFont typeface="Roboto"/>
              <a:buNone/>
            </a:pPr>
            <a:r>
              <a:rPr lang="x-none" sz="160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Revisión del Programa de </a:t>
            </a:r>
            <a:r>
              <a:rPr lang="x-none" sz="1600" smtClean="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Entrenamiento</a:t>
            </a:r>
            <a:endParaRPr lang="x-none" sz="1600">
              <a:solidFill>
                <a:srgbClr val="73737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x-none" sz="14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lang="x-none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endParaRPr sz="32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rtl="0">
              <a:spcBef>
                <a:spcPts val="0"/>
              </a:spcBef>
              <a:buClr>
                <a:schemeClr val="lt1"/>
              </a:buClr>
              <a:buSzPct val="25000"/>
              <a:buFont typeface="Roboto"/>
              <a:buNone/>
            </a:pPr>
            <a:r>
              <a:rPr lang="x-none">
                <a:latin typeface="Helvetica Neue"/>
                <a:ea typeface="Helvetica Neue"/>
                <a:cs typeface="Helvetica Neue"/>
                <a:sym typeface="Helvetica Neue"/>
              </a:rPr>
              <a:t>Entrenando-al-Entrenador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r>
              <a:rPr lang="x-none" sz="4000" b="1">
                <a:latin typeface="Helvetica Neue"/>
                <a:ea typeface="Helvetica Neue"/>
                <a:cs typeface="Helvetica Neue"/>
                <a:sym typeface="Helvetica Neue"/>
              </a:rPr>
              <a:t>DÍA</a:t>
            </a:r>
            <a:r>
              <a:rPr lang="x-none" sz="40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2 AGENDA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685800" marR="0" lvl="0" indent="-4572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lt2"/>
              </a:buClr>
              <a:buSzPct val="100000"/>
              <a:buFont typeface="Arial"/>
              <a:buAutoNum type="arabicPeriod"/>
            </a:pPr>
            <a:r>
              <a:rPr lang="x-none" sz="2000">
                <a:latin typeface="Helvetica Neue"/>
                <a:ea typeface="Helvetica Neue"/>
                <a:cs typeface="Helvetica Neue"/>
                <a:sym typeface="Helvetica Neue"/>
              </a:rPr>
              <a:t>Golpeado-por, Quedarse-atrapado</a:t>
            </a:r>
          </a:p>
          <a:p>
            <a:pPr marL="685800" marR="0" lvl="0" indent="-4572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lt2"/>
              </a:buClr>
              <a:buSzPct val="100000"/>
              <a:buFont typeface="Arial"/>
              <a:buAutoNum type="arabicPeriod"/>
            </a:pPr>
            <a:r>
              <a:rPr lang="x-none" sz="2000"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r>
              <a:rPr lang="x-none" sz="2000" b="0" i="0" u="none" strike="noStrike" cap="none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xcava</a:t>
            </a:r>
            <a:r>
              <a:rPr lang="x-none" sz="2000">
                <a:latin typeface="Helvetica Neue"/>
                <a:ea typeface="Helvetica Neue"/>
                <a:cs typeface="Helvetica Neue"/>
                <a:sym typeface="Helvetica Neue"/>
              </a:rPr>
              <a:t>c</a:t>
            </a:r>
            <a:r>
              <a:rPr lang="x-none" sz="2000" b="0" i="0" u="none" strike="noStrike" cap="none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iones</a:t>
            </a:r>
          </a:p>
          <a:p>
            <a:pPr marL="685800" marR="0" lvl="0" indent="-4572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lt2"/>
              </a:buClr>
              <a:buSzPct val="100000"/>
              <a:buFont typeface="Arial"/>
              <a:buAutoNum type="arabicPeriod"/>
            </a:pPr>
            <a:r>
              <a:rPr lang="x-none" sz="2000">
                <a:latin typeface="Helvetica Neue"/>
                <a:ea typeface="Helvetica Neue"/>
                <a:cs typeface="Helvetica Neue"/>
                <a:sym typeface="Helvetica Neue"/>
              </a:rPr>
              <a:t>Grúas</a:t>
            </a:r>
          </a:p>
          <a:p>
            <a:pPr marL="685800" lvl="0" indent="-457200" rtl="0">
              <a:spcBef>
                <a:spcPts val="1000"/>
              </a:spcBef>
              <a:spcAft>
                <a:spcPts val="1000"/>
              </a:spcAft>
              <a:buClr>
                <a:schemeClr val="lt2"/>
              </a:buClr>
              <a:buSzPct val="100000"/>
              <a:buFont typeface="Helvetica Neue"/>
              <a:buAutoNum type="arabicPeriod"/>
            </a:pPr>
            <a:r>
              <a:rPr lang="x-none" sz="2000">
                <a:latin typeface="Helvetica Neue"/>
                <a:ea typeface="Helvetica Neue"/>
                <a:cs typeface="Helvetica Neue"/>
                <a:sym typeface="Helvetica Neue"/>
              </a:rPr>
              <a:t>Preparar Presentaciones para el Dia 3</a:t>
            </a:r>
          </a:p>
          <a:p>
            <a:pPr marL="685800" lvl="0" indent="-457200" rtl="0">
              <a:spcBef>
                <a:spcPts val="1000"/>
              </a:spcBef>
              <a:spcAft>
                <a:spcPts val="1000"/>
              </a:spcAft>
              <a:buClr>
                <a:schemeClr val="lt2"/>
              </a:buClr>
              <a:buSzPct val="100000"/>
              <a:buFont typeface="Helvetica Neue"/>
              <a:buAutoNum type="arabicPeriod"/>
            </a:pPr>
            <a:r>
              <a:rPr lang="x-none" sz="2000">
                <a:latin typeface="Helvetica Neue"/>
                <a:ea typeface="Helvetica Neue"/>
                <a:cs typeface="Helvetica Neue"/>
                <a:sym typeface="Helvetica Neue"/>
              </a:rPr>
              <a:t>Preparar Presentaciones para el Dia 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x-none" sz="14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lang="x-none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Golpeado por y Quedarse </a:t>
            </a:r>
            <a:r>
              <a:rPr lang="es-ES" dirty="0" smtClean="0"/>
              <a:t>Atrapado</a:t>
            </a:r>
            <a:endParaRPr lang="en-US" dirty="0"/>
          </a:p>
        </p:txBody>
      </p:sp>
      <p:pic>
        <p:nvPicPr>
          <p:cNvPr id="4" name="Shape 136" descr="Aesthetic Transition" title="Struck-By/Caught-Between"/>
          <p:cNvPicPr preferRelativeResize="0"/>
          <p:nvPr/>
        </p:nvPicPr>
        <p:blipFill rotWithShape="1">
          <a:blip r:embed="rId3" cstate="email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x-none" sz="14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lang="x-none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body" idx="4294967295"/>
          </p:nvPr>
        </p:nvSpPr>
        <p:spPr>
          <a:xfrm>
            <a:off x="0" y="3986213"/>
            <a:ext cx="7866063" cy="700087"/>
          </a:xfrm>
          <a:prstGeom prst="rect">
            <a:avLst/>
          </a:prstGeom>
          <a:solidFill>
            <a:srgbClr val="980000">
              <a:alpha val="4809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lt1"/>
              </a:buClr>
              <a:buSzPct val="25000"/>
              <a:buFont typeface="Roboto"/>
              <a:buNone/>
            </a:pPr>
            <a:r>
              <a:rPr lang="x-none" sz="36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Golpeado por y Quedarse Atrapado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x-none" sz="360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Excavaciones</a:t>
            </a:r>
            <a:endParaRPr lang="en-US" dirty="0"/>
          </a:p>
        </p:txBody>
      </p:sp>
      <p:pic>
        <p:nvPicPr>
          <p:cNvPr id="4" name="Shape 142" descr="Aesthetic Transition" title="Excavations"/>
          <p:cNvPicPr preferRelativeResize="0"/>
          <p:nvPr/>
        </p:nvPicPr>
        <p:blipFill rotWithShape="1">
          <a:blip r:embed="rId3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x-none" sz="14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lang="x-none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Shape 143"/>
          <p:cNvSpPr txBox="1">
            <a:spLocks noGrp="1"/>
          </p:cNvSpPr>
          <p:nvPr>
            <p:ph type="body" idx="4294967295"/>
          </p:nvPr>
        </p:nvSpPr>
        <p:spPr>
          <a:xfrm>
            <a:off x="0" y="3986213"/>
            <a:ext cx="3538538" cy="700087"/>
          </a:xfrm>
          <a:prstGeom prst="rect">
            <a:avLst/>
          </a:prstGeom>
          <a:solidFill>
            <a:srgbClr val="980000">
              <a:alpha val="4809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r>
              <a:rPr lang="x-none" sz="3600" b="0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Excava</a:t>
            </a:r>
            <a:r>
              <a:rPr lang="x-none" sz="36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</a:t>
            </a:r>
            <a:r>
              <a:rPr lang="x-none" sz="3600" b="0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iones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x-none" sz="360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Grúas</a:t>
            </a:r>
            <a:endParaRPr lang="en-US" dirty="0"/>
          </a:p>
        </p:txBody>
      </p:sp>
      <p:pic>
        <p:nvPicPr>
          <p:cNvPr id="4" name="Shape 148" descr="Aesthetic Transition" title="Cranes"/>
          <p:cNvPicPr preferRelativeResize="0"/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x-none" sz="14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lang="x-none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Shape 149"/>
          <p:cNvSpPr txBox="1">
            <a:spLocks noGrp="1"/>
          </p:cNvSpPr>
          <p:nvPr>
            <p:ph type="body" idx="4294967295"/>
          </p:nvPr>
        </p:nvSpPr>
        <p:spPr>
          <a:xfrm>
            <a:off x="0" y="3986213"/>
            <a:ext cx="2266950" cy="700087"/>
          </a:xfrm>
          <a:prstGeom prst="rect">
            <a:avLst/>
          </a:prstGeom>
          <a:solidFill>
            <a:srgbClr val="980000">
              <a:alpha val="4809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r>
              <a:rPr lang="x-none" sz="3600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Grúas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lt1"/>
              </a:buClr>
              <a:buSzPct val="25000"/>
              <a:buFont typeface="Roboto"/>
              <a:buNone/>
            </a:pPr>
            <a:r>
              <a:rPr lang="x-none" sz="3000">
                <a:latin typeface="Helvetica Neue"/>
                <a:ea typeface="Helvetica Neue"/>
                <a:cs typeface="Helvetica Neue"/>
                <a:sym typeface="Helvetica Neue"/>
              </a:rPr>
              <a:t>Partes 1-3.</a:t>
            </a:r>
            <a:br>
              <a:rPr lang="x-none" sz="3000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x-none" sz="4000" b="1">
                <a:latin typeface="Helvetica Neue"/>
                <a:ea typeface="Helvetica Neue"/>
                <a:cs typeface="Helvetica Neue"/>
                <a:sym typeface="Helvetica Neue"/>
              </a:rPr>
              <a:t>TEMAS DE DEMOSTRACIONES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x-none" sz="14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lang="x-none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7303499" cy="409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endParaRPr sz="4200" b="1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endParaRPr sz="4200" b="1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r>
              <a:rPr lang="x-none" sz="4200" b="1">
                <a:latin typeface="Helvetica Neue"/>
                <a:ea typeface="Helvetica Neue"/>
                <a:cs typeface="Helvetica Neue"/>
                <a:sym typeface="Helvetica Neue"/>
              </a:rPr>
              <a:t>Demostraciones</a:t>
            </a:r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r>
              <a:rPr lang="x-none"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Dur</a:t>
            </a:r>
            <a:r>
              <a:rPr lang="x-none" sz="2400">
                <a:latin typeface="Helvetica Neue"/>
                <a:ea typeface="Helvetica Neue"/>
                <a:cs typeface="Helvetica Neue"/>
                <a:sym typeface="Helvetica Neue"/>
              </a:rPr>
              <a:t>ante las demostraciones, tome notas sobre las tecnicas de facilitacion y el uso de materiales de entrenamiento</a:t>
            </a:r>
            <a:r>
              <a:rPr lang="x-none"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x-none" sz="1400" b="0" i="0" u="none" strike="noStrike" cap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lang="x-none"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</Words>
  <Application>Microsoft Office PowerPoint</Application>
  <PresentationFormat>On-screen Show (16:9)</PresentationFormat>
  <Paragraphs>55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Helvetica Neue</vt:lpstr>
      <vt:lpstr>Roboto</vt:lpstr>
      <vt:lpstr>material</vt:lpstr>
      <vt:lpstr>Día 2 Entrenar-al-Entrenador CONSTRUYENDO UN MEJOR PROGRAMA DE SEGURIDAD</vt:lpstr>
      <vt:lpstr>Imagen</vt:lpstr>
      <vt:lpstr>ENTRENAR-AL-ENTRENADOR</vt:lpstr>
      <vt:lpstr> Entrenando-al-Entrenador DÍA 2 AGENDA</vt:lpstr>
      <vt:lpstr>Golpeado por y Quedarse Atrapado</vt:lpstr>
      <vt:lpstr>Excavaciones</vt:lpstr>
      <vt:lpstr>Grúas</vt:lpstr>
      <vt:lpstr>Partes 1-3. TEMAS DE DEMOSTRACIONES</vt:lpstr>
      <vt:lpstr>  Demostraciones Durante las demostraciones, tome notas sobre las tecnicas de facilitacion y el uso de materiales de entrenamiento.</vt:lpstr>
      <vt:lpstr>Partes 4-5. PREPARACIÓN DE PRESENTACIONES </vt:lpstr>
      <vt:lpstr>  Preparación Revisar los materiales de los temas y comenzar a preparar las charlas informales para el Dia 3.</vt:lpstr>
      <vt:lpstr>  Evaluación En clase, por favor complete la evaluación del programa Entrenar-al-Entrenador Dia 2.</vt:lpstr>
      <vt:lpstr>Día 2 Entrenar-al-Entrenador  CONSTRUYENDO UN MEJOR PROGRAMA DE SEGURIDAD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2018-06-19T19:59:21Z</dcterms:modified>
</cp:coreProperties>
</file>