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Lst>
  <p:notesMasterIdLst>
    <p:notesMasterId r:id="rId46"/>
  </p:notesMasterIdLst>
  <p:handoutMasterIdLst>
    <p:handoutMasterId r:id="rId47"/>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02" r:id="rId15"/>
    <p:sldId id="303" r:id="rId16"/>
    <p:sldId id="304" r:id="rId17"/>
    <p:sldId id="305" r:id="rId18"/>
    <p:sldId id="306" r:id="rId19"/>
    <p:sldId id="275" r:id="rId20"/>
    <p:sldId id="276" r:id="rId21"/>
    <p:sldId id="277" r:id="rId22"/>
    <p:sldId id="278" r:id="rId23"/>
    <p:sldId id="308" r:id="rId24"/>
    <p:sldId id="309" r:id="rId25"/>
    <p:sldId id="310" r:id="rId26"/>
    <p:sldId id="283" r:id="rId27"/>
    <p:sldId id="284" r:id="rId28"/>
    <p:sldId id="311" r:id="rId29"/>
    <p:sldId id="312" r:id="rId30"/>
    <p:sldId id="313" r:id="rId31"/>
    <p:sldId id="314" r:id="rId32"/>
    <p:sldId id="289" r:id="rId33"/>
    <p:sldId id="290" r:id="rId34"/>
    <p:sldId id="315" r:id="rId35"/>
    <p:sldId id="316" r:id="rId36"/>
    <p:sldId id="317" r:id="rId37"/>
    <p:sldId id="294" r:id="rId38"/>
    <p:sldId id="320" r:id="rId39"/>
    <p:sldId id="321" r:id="rId40"/>
    <p:sldId id="297" r:id="rId41"/>
    <p:sldId id="298" r:id="rId42"/>
    <p:sldId id="299" r:id="rId43"/>
    <p:sldId id="300" r:id="rId44"/>
    <p:sldId id="301"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73" autoAdjust="0"/>
    <p:restoredTop sz="91049" autoAdjust="0"/>
  </p:normalViewPr>
  <p:slideViewPr>
    <p:cSldViewPr snapToGrid="0" snapToObjects="1">
      <p:cViewPr>
        <p:scale>
          <a:sx n="70" d="100"/>
          <a:sy n="70" d="100"/>
        </p:scale>
        <p:origin x="-1666" y="-782"/>
      </p:cViewPr>
      <p:guideLst>
        <p:guide orient="horz" pos="1620"/>
        <p:guide pos="2880"/>
      </p:guideLst>
    </p:cSldViewPr>
  </p:slideViewPr>
  <p:outlineViewPr>
    <p:cViewPr>
      <p:scale>
        <a:sx n="33" d="100"/>
        <a:sy n="33" d="100"/>
      </p:scale>
      <p:origin x="0" y="469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1F3B98-1E79-1548-B3E6-6329E814FCB0}" type="datetimeFigureOut">
              <a:rPr lang="en-US" smtClean="0"/>
              <a:t>6/18/2018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A8EF58-76F5-2447-B965-CD08E5F37BA0}" type="slidenum">
              <a:rPr lang="en-US" smtClean="0"/>
              <a:t>‹#›</a:t>
            </a:fld>
            <a:endParaRPr lang="en-US"/>
          </a:p>
        </p:txBody>
      </p:sp>
    </p:spTree>
    <p:extLst>
      <p:ext uri="{BB962C8B-B14F-4D97-AF65-F5344CB8AC3E}">
        <p14:creationId xmlns:p14="http://schemas.microsoft.com/office/powerpoint/2010/main" val="3560075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100" b="0" i="0" u="none" strike="noStrike" cap="none">
                <a:solidFill>
                  <a:schemeClr val="dk1"/>
                </a:solidFill>
                <a:latin typeface="Arial"/>
                <a:ea typeface="Arial"/>
                <a:cs typeface="Arial"/>
                <a:sym typeface="Arial"/>
              </a:defRPr>
            </a:lvl1pPr>
            <a:lvl2pPr marL="457200" marR="0" lvl="1" indent="0" algn="l" rtl="0">
              <a:spcBef>
                <a:spcPts val="0"/>
              </a:spcBef>
              <a:defRPr sz="1100" b="0" i="0" u="none" strike="noStrike" cap="none">
                <a:solidFill>
                  <a:schemeClr val="dk1"/>
                </a:solidFill>
                <a:latin typeface="Arial"/>
                <a:ea typeface="Arial"/>
                <a:cs typeface="Arial"/>
                <a:sym typeface="Arial"/>
              </a:defRPr>
            </a:lvl2pPr>
            <a:lvl3pPr marL="914400" marR="0" lvl="2" indent="0" algn="l" rtl="0">
              <a:spcBef>
                <a:spcPts val="0"/>
              </a:spcBef>
              <a:defRPr sz="1100" b="0" i="0" u="none" strike="noStrike" cap="none">
                <a:solidFill>
                  <a:schemeClr val="dk1"/>
                </a:solidFill>
                <a:latin typeface="Arial"/>
                <a:ea typeface="Arial"/>
                <a:cs typeface="Arial"/>
                <a:sym typeface="Arial"/>
              </a:defRPr>
            </a:lvl3pPr>
            <a:lvl4pPr marL="1371600" marR="0" lvl="3" indent="0" algn="l" rtl="0">
              <a:spcBef>
                <a:spcPts val="0"/>
              </a:spcBef>
              <a:defRPr sz="1100" b="0" i="0" u="none" strike="noStrike" cap="none">
                <a:solidFill>
                  <a:schemeClr val="dk1"/>
                </a:solidFill>
                <a:latin typeface="Arial"/>
                <a:ea typeface="Arial"/>
                <a:cs typeface="Arial"/>
                <a:sym typeface="Arial"/>
              </a:defRPr>
            </a:lvl4pPr>
            <a:lvl5pPr marL="1828800" marR="0" lvl="4" indent="0" algn="l" rtl="0">
              <a:spcBef>
                <a:spcPts val="0"/>
              </a:spcBef>
              <a:defRPr sz="1100" b="0" i="0" u="none" strike="noStrike" cap="none">
                <a:solidFill>
                  <a:schemeClr val="dk1"/>
                </a:solidFill>
                <a:latin typeface="Arial"/>
                <a:ea typeface="Arial"/>
                <a:cs typeface="Arial"/>
                <a:sym typeface="Arial"/>
              </a:defRPr>
            </a:lvl5pPr>
            <a:lvl6pPr marL="2286000" marR="0" lvl="5" indent="0" algn="l" rtl="0">
              <a:spcBef>
                <a:spcPts val="0"/>
              </a:spcBef>
              <a:defRPr sz="1100" b="0" i="0" u="none" strike="noStrike" cap="none">
                <a:solidFill>
                  <a:schemeClr val="dk1"/>
                </a:solidFill>
                <a:latin typeface="Arial"/>
                <a:ea typeface="Arial"/>
                <a:cs typeface="Arial"/>
                <a:sym typeface="Arial"/>
              </a:defRPr>
            </a:lvl6pPr>
            <a:lvl7pPr marL="2743200" marR="0" lvl="6" indent="0" algn="l" rtl="0">
              <a:spcBef>
                <a:spcPts val="0"/>
              </a:spcBef>
              <a:defRPr sz="1100" b="0" i="0" u="none" strike="noStrike" cap="none">
                <a:solidFill>
                  <a:schemeClr val="dk1"/>
                </a:solidFill>
                <a:latin typeface="Arial"/>
                <a:ea typeface="Arial"/>
                <a:cs typeface="Arial"/>
                <a:sym typeface="Arial"/>
              </a:defRPr>
            </a:lvl7pPr>
            <a:lvl8pPr marL="3200400" marR="0" lvl="7" indent="0" algn="l" rtl="0">
              <a:spcBef>
                <a:spcPts val="0"/>
              </a:spcBef>
              <a:defRPr sz="1100" b="0" i="0" u="none" strike="noStrike" cap="none">
                <a:solidFill>
                  <a:schemeClr val="dk1"/>
                </a:solidFill>
                <a:latin typeface="Arial"/>
                <a:ea typeface="Arial"/>
                <a:cs typeface="Arial"/>
                <a:sym typeface="Arial"/>
              </a:defRPr>
            </a:lvl8pPr>
            <a:lvl9pPr marL="3657600" marR="0" lvl="8" indent="0" algn="l" rtl="0">
              <a:spcBef>
                <a:spcPts val="0"/>
              </a:spcBef>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8548057"/>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sz="1400" dirty="0">
              <a:solidFill>
                <a:srgbClr val="000000"/>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lang="en"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400"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sz="14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lang="en-US" sz="1400"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sz="14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 sz="14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400"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 sz="1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400"/>
          </a:p>
          <a:p>
            <a:pPr marL="457200" marR="0" lvl="0" indent="-317500" algn="l" rtl="0">
              <a:spcBef>
                <a:spcPts val="0"/>
              </a:spcBef>
              <a:buSzPct val="100000"/>
            </a:pP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lang="en" sz="14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lang="en" sz="14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lang="en" sz="14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lang="en" sz="14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sz="14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sz="1400"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sz="1400" dirty="0">
              <a:solidFill>
                <a:srgbClr val="000000"/>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399" y="4245925"/>
            <a:ext cx="897599" cy="897599"/>
          </a:xfrm>
          <a:prstGeom prst="rtTriangle">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8246399" y="4245875"/>
            <a:ext cx="897599" cy="897599"/>
          </a:xfrm>
          <a:prstGeom prst="round1Rect">
            <a:avLst>
              <a:gd name="adj" fmla="val 16667"/>
            </a:avLst>
          </a:prstGeom>
          <a:solidFill>
            <a:schemeClr val="lt1">
              <a:alpha val="67840"/>
            </a:scheme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marL="0" marR="0" lvl="1"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2pPr>
            <a:lvl3pPr marL="0" marR="0" lvl="2"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3pPr>
            <a:lvl4pPr marL="0" marR="0" lvl="3"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4pPr>
            <a:lvl5pPr marL="0" marR="0" lvl="4"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5pPr>
            <a:lvl6pPr marL="0" marR="0" lvl="5"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6pPr>
            <a:lvl7pPr marL="0" marR="0" lvl="6"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7pPr>
            <a:lvl8pPr marL="0" marR="0" lvl="7"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8pPr>
            <a:lvl9pPr marL="0" marR="0" lvl="8"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p:nvPr/>
        </p:nvSpPr>
        <p:spPr>
          <a:xfrm rot="5400000">
            <a:off x="1946423"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lstStyle>
            <a:lvl1pPr lvl="0" algn="ctr" rtl="0">
              <a:spcBef>
                <a:spcPts val="0"/>
              </a:spcBef>
              <a:defRPr sz="4200">
                <a:solidFill>
                  <a:schemeClr val="dk2"/>
                </a:solidFill>
              </a:defRPr>
            </a:lvl1pPr>
            <a:lvl2pPr lvl="1" algn="ctr" rtl="0">
              <a:spcBef>
                <a:spcPts val="0"/>
              </a:spcBef>
              <a:defRPr sz="4200">
                <a:solidFill>
                  <a:schemeClr val="dk2"/>
                </a:solidFill>
              </a:defRPr>
            </a:lvl2pPr>
            <a:lvl3pPr lvl="2" algn="ctr" rtl="0">
              <a:spcBef>
                <a:spcPts val="0"/>
              </a:spcBef>
              <a:defRPr sz="4200">
                <a:solidFill>
                  <a:schemeClr val="dk2"/>
                </a:solidFill>
              </a:defRPr>
            </a:lvl3pPr>
            <a:lvl4pPr lvl="3" algn="ctr" rtl="0">
              <a:spcBef>
                <a:spcPts val="0"/>
              </a:spcBef>
              <a:defRPr sz="4200">
                <a:solidFill>
                  <a:schemeClr val="dk2"/>
                </a:solidFill>
              </a:defRPr>
            </a:lvl4pPr>
            <a:lvl5pPr lvl="4" algn="ctr" rtl="0">
              <a:spcBef>
                <a:spcPts val="0"/>
              </a:spcBef>
              <a:defRPr sz="4200">
                <a:solidFill>
                  <a:schemeClr val="dk2"/>
                </a:solidFill>
              </a:defRPr>
            </a:lvl5pPr>
            <a:lvl6pPr lvl="5" algn="ctr" rtl="0">
              <a:spcBef>
                <a:spcPts val="0"/>
              </a:spcBef>
              <a:defRPr sz="4200">
                <a:solidFill>
                  <a:schemeClr val="dk2"/>
                </a:solidFill>
              </a:defRPr>
            </a:lvl6pPr>
            <a:lvl7pPr lvl="6" algn="ctr" rtl="0">
              <a:spcBef>
                <a:spcPts val="0"/>
              </a:spcBef>
              <a:defRPr sz="4200">
                <a:solidFill>
                  <a:schemeClr val="dk2"/>
                </a:solidFill>
              </a:defRPr>
            </a:lvl7pPr>
            <a:lvl8pPr lvl="7" algn="ctr" rtl="0">
              <a:spcBef>
                <a:spcPts val="0"/>
              </a:spcBef>
              <a:defRPr sz="4200">
                <a:solidFill>
                  <a:schemeClr val="dk2"/>
                </a:solidFill>
              </a:defRPr>
            </a:lvl8pPr>
            <a:lvl9pPr lvl="8" algn="ctr" rtl="0">
              <a:spcBef>
                <a:spcPts val="0"/>
              </a:spcBef>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1pPr>
            <a:lvl2pPr marL="0" marR="0" lvl="1"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2pPr>
            <a:lvl3pPr marL="0" marR="0" lvl="2"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3pPr>
            <a:lvl4pPr marL="0" marR="0" lvl="3"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4pPr>
            <a:lvl5pPr marL="0" marR="0" lvl="4"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5pPr>
            <a:lvl6pPr marL="0" marR="0" lvl="5"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6pPr>
            <a:lvl7pPr marL="0" marR="0" lvl="6"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7pPr>
            <a:lvl8pPr marL="0" marR="0" lvl="7"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8pPr>
            <a:lvl9pPr marL="0" marR="0" lvl="8"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50" name="Shape 50"/>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lvl="0" rtl="0">
              <a:spcBef>
                <a:spcPts val="0"/>
              </a:spcBef>
              <a:defRPr>
                <a:solidFill>
                  <a:schemeClr val="lt1"/>
                </a:solidFill>
              </a:defRPr>
            </a:lvl1pPr>
            <a:lvl2pPr lvl="1" rtl="0">
              <a:spcBef>
                <a:spcPts val="0"/>
              </a:spcBef>
              <a:defRPr>
                <a:solidFill>
                  <a:schemeClr val="lt1"/>
                </a:solidFill>
              </a:defRPr>
            </a:lvl2pPr>
            <a:lvl3pPr lvl="2" rtl="0">
              <a:spcBef>
                <a:spcPts val="0"/>
              </a:spcBef>
              <a:defRPr>
                <a:solidFill>
                  <a:schemeClr val="lt1"/>
                </a:solidFill>
              </a:defRPr>
            </a:lvl3pPr>
            <a:lvl4pPr lvl="3" rtl="0">
              <a:spcBef>
                <a:spcPts val="0"/>
              </a:spcBef>
              <a:defRPr>
                <a:solidFill>
                  <a:schemeClr val="lt1"/>
                </a:solidFill>
              </a:defRPr>
            </a:lvl4pPr>
            <a:lvl5pPr lvl="4" rtl="0">
              <a:spcBef>
                <a:spcPts val="0"/>
              </a:spcBef>
              <a:defRPr>
                <a:solidFill>
                  <a:schemeClr val="lt1"/>
                </a:solidFill>
              </a:defRPr>
            </a:lvl5pPr>
            <a:lvl6pPr lvl="5" rtl="0">
              <a:spcBef>
                <a:spcPts val="0"/>
              </a:spcBef>
              <a:defRPr>
                <a:solidFill>
                  <a:schemeClr val="lt1"/>
                </a:solidFill>
              </a:defRPr>
            </a:lvl6pPr>
            <a:lvl7pPr lvl="6" rtl="0">
              <a:spcBef>
                <a:spcPts val="0"/>
              </a:spcBef>
              <a:defRPr>
                <a:solidFill>
                  <a:schemeClr val="lt1"/>
                </a:solidFill>
              </a:defRPr>
            </a:lvl7pPr>
            <a:lvl8pPr lvl="7" rtl="0">
              <a:spcBef>
                <a:spcPts val="0"/>
              </a:spcBef>
              <a:defRPr>
                <a:solidFill>
                  <a:schemeClr val="lt1"/>
                </a:solidFill>
              </a:defRPr>
            </a:lvl8pPr>
            <a:lvl9pPr lvl="8" rtl="0">
              <a:spcBef>
                <a:spcPts val="0"/>
              </a:spcBef>
              <a:defRPr>
                <a:solidFill>
                  <a:schemeClr val="lt1"/>
                </a:solidFill>
              </a:defRPr>
            </a:lvl9pPr>
          </a:lstStyle>
          <a:p>
            <a:endParaRPr/>
          </a:p>
        </p:txBody>
      </p:sp>
      <p:sp>
        <p:nvSpPr>
          <p:cNvPr id="51" name="Shape 5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1"/>
            <a:ext cx="9144000" cy="46958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p:nvPr/>
        </p:nvSpPr>
        <p:spPr>
          <a:xfrm rot="10800000" flipH="1">
            <a:off x="0" y="4622723"/>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body" idx="1"/>
          </p:nvPr>
        </p:nvSpPr>
        <p:spPr>
          <a:xfrm>
            <a:off x="57150" y="4696825"/>
            <a:ext cx="8381999" cy="446700"/>
          </a:xfrm>
          <a:prstGeom prst="rect">
            <a:avLst/>
          </a:prstGeom>
          <a:noFill/>
          <a:ln>
            <a:noFill/>
          </a:ln>
        </p:spPr>
        <p:txBody>
          <a:bodyPr lIns="91425" tIns="91425" rIns="91425" bIns="91425" anchor="ctr" anchorCtr="0"/>
          <a:lstStyle>
            <a:lvl1pPr lvl="0" rtl="0">
              <a:lnSpc>
                <a:spcPct val="100000"/>
              </a:lnSpc>
              <a:spcBef>
                <a:spcPts val="0"/>
              </a:spcBef>
              <a:spcAft>
                <a:spcPts val="0"/>
              </a:spcAft>
              <a:buClr>
                <a:schemeClr val="lt1"/>
              </a:buClr>
              <a:buFont typeface="Roboto"/>
              <a:buNone/>
              <a:defRPr sz="1200">
                <a:solidFill>
                  <a:schemeClr val="lt1"/>
                </a:solidFill>
              </a:defRPr>
            </a:lvl1pPr>
            <a:lvl2pPr lvl="1" rtl="0">
              <a:spcBef>
                <a:spcPts val="0"/>
              </a:spcBef>
              <a:defRPr>
                <a:solidFill>
                  <a:schemeClr val="lt2"/>
                </a:solidFill>
                <a:latin typeface="Roboto"/>
                <a:ea typeface="Roboto"/>
                <a:cs typeface="Roboto"/>
                <a:sym typeface="Roboto"/>
              </a:defRPr>
            </a:lvl2pPr>
            <a:lvl3pPr lvl="2" rtl="0">
              <a:spcBef>
                <a:spcPts val="0"/>
              </a:spcBef>
              <a:defRPr>
                <a:solidFill>
                  <a:schemeClr val="lt2"/>
                </a:solidFill>
                <a:latin typeface="Roboto"/>
                <a:ea typeface="Roboto"/>
                <a:cs typeface="Roboto"/>
                <a:sym typeface="Roboto"/>
              </a:defRPr>
            </a:lvl3pPr>
            <a:lvl4pPr lvl="3" rtl="0">
              <a:spcBef>
                <a:spcPts val="0"/>
              </a:spcBef>
              <a:defRPr>
                <a:solidFill>
                  <a:schemeClr val="lt2"/>
                </a:solidFill>
                <a:latin typeface="Roboto"/>
                <a:ea typeface="Roboto"/>
                <a:cs typeface="Roboto"/>
                <a:sym typeface="Roboto"/>
              </a:defRPr>
            </a:lvl4pPr>
            <a:lvl5pPr lvl="4" rtl="0">
              <a:spcBef>
                <a:spcPts val="0"/>
              </a:spcBef>
              <a:defRPr>
                <a:solidFill>
                  <a:schemeClr val="lt2"/>
                </a:solidFill>
                <a:latin typeface="Roboto"/>
                <a:ea typeface="Roboto"/>
                <a:cs typeface="Roboto"/>
                <a:sym typeface="Roboto"/>
              </a:defRPr>
            </a:lvl5pPr>
            <a:lvl6pPr lvl="5" rtl="0">
              <a:spcBef>
                <a:spcPts val="0"/>
              </a:spcBef>
              <a:defRPr>
                <a:solidFill>
                  <a:schemeClr val="lt2"/>
                </a:solidFill>
                <a:latin typeface="Roboto"/>
                <a:ea typeface="Roboto"/>
                <a:cs typeface="Roboto"/>
                <a:sym typeface="Roboto"/>
              </a:defRPr>
            </a:lvl6pPr>
            <a:lvl7pPr lvl="6" rtl="0">
              <a:spcBef>
                <a:spcPts val="0"/>
              </a:spcBef>
              <a:defRPr>
                <a:solidFill>
                  <a:schemeClr val="lt2"/>
                </a:solidFill>
                <a:latin typeface="Roboto"/>
                <a:ea typeface="Roboto"/>
                <a:cs typeface="Roboto"/>
                <a:sym typeface="Roboto"/>
              </a:defRPr>
            </a:lvl7pPr>
            <a:lvl8pPr lvl="7" rtl="0">
              <a:spcBef>
                <a:spcPts val="0"/>
              </a:spcBef>
              <a:defRPr>
                <a:solidFill>
                  <a:schemeClr val="lt2"/>
                </a:solidFill>
                <a:latin typeface="Roboto"/>
                <a:ea typeface="Roboto"/>
                <a:cs typeface="Roboto"/>
                <a:sym typeface="Roboto"/>
              </a:defRPr>
            </a:lvl8pPr>
            <a:lvl9pPr lvl="8" rtl="0">
              <a:spcBef>
                <a:spcPts val="0"/>
              </a:spcBef>
              <a:defRPr>
                <a:solidFill>
                  <a:schemeClr val="lt2"/>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7"/>
        <p:cNvGrpSpPr/>
        <p:nvPr/>
      </p:nvGrpSpPr>
      <p:grpSpPr>
        <a:xfrm>
          <a:off x="0" y="0"/>
          <a:ext cx="0" cy="0"/>
          <a:chOff x="0" y="0"/>
          <a:chExt cx="0" cy="0"/>
        </a:xfrm>
      </p:grpSpPr>
      <p:sp>
        <p:nvSpPr>
          <p:cNvPr id="58" name="Shape 58"/>
          <p:cNvSpPr txBox="1"/>
          <p:nvPr/>
        </p:nvSpPr>
        <p:spPr>
          <a:xfrm rot="10800000" flipH="1">
            <a:off x="3276600" y="23"/>
            <a:ext cx="58674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5400000">
            <a:off x="759149" y="2517449"/>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txBox="1">
            <a:spLocks noGrp="1"/>
          </p:cNvSpPr>
          <p:nvPr>
            <p:ph type="title"/>
          </p:nvPr>
        </p:nvSpPr>
        <p:spPr>
          <a:xfrm>
            <a:off x="226077" y="357800"/>
            <a:ext cx="2807999" cy="953399"/>
          </a:xfrm>
          <a:prstGeom prst="rect">
            <a:avLst/>
          </a:prstGeom>
          <a:noFill/>
          <a:ln>
            <a:noFill/>
          </a:ln>
        </p:spPr>
        <p:txBody>
          <a:bodyPr lIns="91425" tIns="91425" rIns="91425" bIns="91425" anchor="b" anchorCtr="0"/>
          <a:lstStyle>
            <a:lvl1pPr lvl="0" rtl="0">
              <a:spcBef>
                <a:spcPts val="0"/>
              </a:spcBef>
              <a:defRPr sz="2400"/>
            </a:lvl1pPr>
            <a:lvl2pPr lvl="1" rtl="0">
              <a:spcBef>
                <a:spcPts val="0"/>
              </a:spcBef>
              <a:defRPr sz="24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2400"/>
            </a:lvl6pPr>
            <a:lvl7pPr lvl="6" rtl="0">
              <a:spcBef>
                <a:spcPts val="0"/>
              </a:spcBef>
              <a:defRPr sz="2400"/>
            </a:lvl7pPr>
            <a:lvl8pPr lvl="7" rtl="0">
              <a:spcBef>
                <a:spcPts val="0"/>
              </a:spcBef>
              <a:defRPr sz="2400"/>
            </a:lvl8pPr>
            <a:lvl9pPr lvl="8" rtl="0">
              <a:spcBef>
                <a:spcPts val="0"/>
              </a:spcBef>
              <a:defRPr sz="2400"/>
            </a:lvl9pPr>
          </a:lstStyle>
          <a:p>
            <a:endParaRPr/>
          </a:p>
        </p:txBody>
      </p:sp>
      <p:sp>
        <p:nvSpPr>
          <p:cNvPr id="61" name="Shape 61"/>
          <p:cNvSpPr txBox="1">
            <a:spLocks noGrp="1"/>
          </p:cNvSpPr>
          <p:nvPr>
            <p:ph type="body" idx="1"/>
          </p:nvPr>
        </p:nvSpPr>
        <p:spPr>
          <a:xfrm>
            <a:off x="226075" y="1465800"/>
            <a:ext cx="2807999" cy="3163499"/>
          </a:xfrm>
          <a:prstGeom prst="rect">
            <a:avLst/>
          </a:prstGeom>
          <a:noFill/>
          <a:ln>
            <a:noFill/>
          </a:ln>
        </p:spPr>
        <p:txBody>
          <a:bodyPr lIns="91425" tIns="91425" rIns="91425" bIns="91425" anchor="t" anchorCtr="0"/>
          <a:lstStyle>
            <a:lvl1pPr lvl="0" rtl="0">
              <a:spcBef>
                <a:spcPts val="0"/>
              </a:spcBef>
              <a:defRPr sz="1200">
                <a:solidFill>
                  <a:schemeClr val="lt1"/>
                </a:solidFill>
              </a:defRPr>
            </a:lvl1pPr>
            <a:lvl2pPr lvl="1" rtl="0">
              <a:spcBef>
                <a:spcPts val="0"/>
              </a:spcBef>
              <a:defRPr sz="1200">
                <a:solidFill>
                  <a:schemeClr val="lt1"/>
                </a:solidFill>
              </a:defRPr>
            </a:lvl2pPr>
            <a:lvl3pPr lvl="2" rtl="0">
              <a:spcBef>
                <a:spcPts val="0"/>
              </a:spcBef>
              <a:defRPr sz="1200">
                <a:solidFill>
                  <a:schemeClr val="lt1"/>
                </a:solidFill>
              </a:defRPr>
            </a:lvl3pPr>
            <a:lvl4pPr lvl="3" rtl="0">
              <a:spcBef>
                <a:spcPts val="0"/>
              </a:spcBef>
              <a:defRPr sz="1200">
                <a:solidFill>
                  <a:schemeClr val="lt1"/>
                </a:solidFill>
              </a:defRPr>
            </a:lvl4pPr>
            <a:lvl5pPr lvl="4" rtl="0">
              <a:spcBef>
                <a:spcPts val="0"/>
              </a:spcBef>
              <a:defRPr sz="1200">
                <a:solidFill>
                  <a:schemeClr val="lt1"/>
                </a:solidFill>
              </a:defRPr>
            </a:lvl5pPr>
            <a:lvl6pPr lvl="5" rtl="0">
              <a:spcBef>
                <a:spcPts val="0"/>
              </a:spcBef>
              <a:defRPr sz="1200">
                <a:solidFill>
                  <a:schemeClr val="lt1"/>
                </a:solidFill>
              </a:defRPr>
            </a:lvl6pPr>
            <a:lvl7pPr lvl="6" rtl="0">
              <a:spcBef>
                <a:spcPts val="0"/>
              </a:spcBef>
              <a:defRPr sz="1200">
                <a:solidFill>
                  <a:schemeClr val="lt1"/>
                </a:solidFill>
              </a:defRPr>
            </a:lvl7pPr>
            <a:lvl8pPr lvl="7" rtl="0">
              <a:spcBef>
                <a:spcPts val="0"/>
              </a:spcBef>
              <a:defRPr sz="1200">
                <a:solidFill>
                  <a:schemeClr val="lt1"/>
                </a:solidFill>
              </a:defRPr>
            </a:lvl8pPr>
            <a:lvl9pPr lvl="8" rtl="0">
              <a:spcBef>
                <a:spcPts val="0"/>
              </a:spcBef>
              <a:defRPr sz="1200">
                <a:solidFill>
                  <a:schemeClr val="lt1"/>
                </a:solidFill>
              </a:defRPr>
            </a:lvl9pPr>
          </a:lstStyle>
          <a:p>
            <a:endParaRPr/>
          </a:p>
        </p:txBody>
      </p:sp>
      <p:sp>
        <p:nvSpPr>
          <p:cNvPr id="62" name="Shape 62"/>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a:noFill/>
          <a:ln>
            <a:noFill/>
          </a:ln>
        </p:spPr>
        <p:txBody>
          <a:bodyPr lIns="91425" tIns="91425" rIns="91425" bIns="91425" anchor="ctr" anchorCtr="0"/>
          <a:lstStyle>
            <a:lvl1pPr lvl="0" rtl="0">
              <a:spcBef>
                <a:spcPts val="0"/>
              </a:spcBef>
              <a:defRPr sz="4200"/>
            </a:lvl1pPr>
            <a:lvl2pPr lvl="1" rtl="0">
              <a:spcBef>
                <a:spcPts val="0"/>
              </a:spcBef>
              <a:defRPr sz="4200"/>
            </a:lvl2pPr>
            <a:lvl3pPr lvl="2" rtl="0">
              <a:spcBef>
                <a:spcPts val="0"/>
              </a:spcBef>
              <a:defRPr sz="4200"/>
            </a:lvl3pPr>
            <a:lvl4pPr lvl="3" rtl="0">
              <a:spcBef>
                <a:spcPts val="0"/>
              </a:spcBef>
              <a:defRPr sz="4200"/>
            </a:lvl4pPr>
            <a:lvl5pPr lvl="4" rtl="0">
              <a:spcBef>
                <a:spcPts val="0"/>
              </a:spcBef>
              <a:defRPr sz="4200"/>
            </a:lvl5pPr>
            <a:lvl6pPr lvl="5" rtl="0">
              <a:spcBef>
                <a:spcPts val="0"/>
              </a:spcBef>
              <a:defRPr sz="4200"/>
            </a:lvl6pPr>
            <a:lvl7pPr lvl="6" rtl="0">
              <a:spcBef>
                <a:spcPts val="0"/>
              </a:spcBef>
              <a:defRPr sz="4200"/>
            </a:lvl7pPr>
            <a:lvl8pPr lvl="7" rtl="0">
              <a:spcBef>
                <a:spcPts val="0"/>
              </a:spcBef>
              <a:defRPr sz="4200"/>
            </a:lvl8pPr>
            <a:lvl9pPr lvl="8" rtl="0">
              <a:spcBef>
                <a:spcPts val="0"/>
              </a:spcBef>
              <a:defRPr sz="4200"/>
            </a:lvl9pPr>
          </a:lstStyle>
          <a:p>
            <a:endParaRPr/>
          </a:p>
        </p:txBody>
      </p:sp>
      <p:sp>
        <p:nvSpPr>
          <p:cNvPr id="17" name="Shape 17"/>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30" name="Shape 30"/>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8"/>
            <a:ext cx="9144000" cy="44871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lstStyle>
            <a:lvl1pPr lvl="0" rtl="0">
              <a:spcBef>
                <a:spcPts val="0"/>
              </a:spcBef>
              <a:defRPr sz="1800"/>
            </a:lvl1pPr>
            <a:lvl2pPr lvl="1" rtl="0">
              <a:spcBef>
                <a:spcPts val="0"/>
              </a:spcBef>
              <a:defRPr sz="1800"/>
            </a:lvl2pPr>
            <a:lvl3pPr lvl="2" rtl="0">
              <a:spcBef>
                <a:spcPts val="0"/>
              </a:spcBef>
              <a:defRPr sz="18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5" name="Shape 35"/>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n-US" sz="1000" b="0" i="0" u="none" strike="noStrike" cap="none" smtClean="0">
                <a:solidFill>
                  <a:schemeClr val="lt2"/>
                </a:solidFill>
                <a:latin typeface="Roboto"/>
                <a:ea typeface="Roboto"/>
                <a:cs typeface="Roboto"/>
                <a:sym typeface="Roboto"/>
              </a:rPr>
              <a:t>‹#›</a:t>
            </a:fld>
            <a:endParaRPr lang="en-US" sz="1000" b="0" i="0" u="none" strike="noStrike" cap="none">
              <a:solidFill>
                <a:schemeClr val="lt2"/>
              </a:solidFill>
              <a:latin typeface="Roboto"/>
              <a:ea typeface="Roboto"/>
              <a:cs typeface="Roboto"/>
              <a:sym typeface="Roboto"/>
            </a:endParaRPr>
          </a:p>
        </p:txBody>
      </p:sp>
    </p:spTree>
    <p:extLst>
      <p:ext uri="{BB962C8B-B14F-4D97-AF65-F5344CB8AC3E}">
        <p14:creationId xmlns:p14="http://schemas.microsoft.com/office/powerpoint/2010/main" val="41340188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75500" y="1258525"/>
            <a:ext cx="8222100" cy="1963500"/>
          </a:xfrm>
          <a:prstGeom prst="rect">
            <a:avLst/>
          </a:prstGeom>
          <a:noFill/>
          <a:ln>
            <a:noFill/>
          </a:ln>
        </p:spPr>
        <p:txBody>
          <a:bodyPr lIns="91425" tIns="91425" rIns="91425" bIns="91425" anchor="b" anchorCtr="0"/>
          <a:lstStyle>
            <a:lvl1pPr lvl="0" algn="ctr" rtl="0">
              <a:spcBef>
                <a:spcPts val="0"/>
              </a:spcBef>
              <a:defRPr sz="12000">
                <a:solidFill>
                  <a:schemeClr val="dk2"/>
                </a:solidFill>
              </a:defRPr>
            </a:lvl1pPr>
            <a:lvl2pPr lvl="1" algn="ctr" rtl="0">
              <a:spcBef>
                <a:spcPts val="0"/>
              </a:spcBef>
              <a:defRPr sz="12000">
                <a:solidFill>
                  <a:schemeClr val="dk2"/>
                </a:solidFill>
              </a:defRPr>
            </a:lvl2pPr>
            <a:lvl3pPr lvl="2" algn="ctr" rtl="0">
              <a:spcBef>
                <a:spcPts val="0"/>
              </a:spcBef>
              <a:defRPr sz="12000">
                <a:solidFill>
                  <a:schemeClr val="dk2"/>
                </a:solidFill>
              </a:defRPr>
            </a:lvl3pPr>
            <a:lvl4pPr lvl="3" algn="ctr" rtl="0">
              <a:spcBef>
                <a:spcPts val="0"/>
              </a:spcBef>
              <a:defRPr sz="12000">
                <a:solidFill>
                  <a:schemeClr val="dk2"/>
                </a:solidFill>
              </a:defRPr>
            </a:lvl4pPr>
            <a:lvl5pPr lvl="4" algn="ctr" rtl="0">
              <a:spcBef>
                <a:spcPts val="0"/>
              </a:spcBef>
              <a:defRPr sz="12000">
                <a:solidFill>
                  <a:schemeClr val="dk2"/>
                </a:solidFill>
              </a:defRPr>
            </a:lvl5pPr>
            <a:lvl6pPr lvl="5" algn="ctr" rtl="0">
              <a:spcBef>
                <a:spcPts val="0"/>
              </a:spcBef>
              <a:defRPr sz="12000">
                <a:solidFill>
                  <a:schemeClr val="dk2"/>
                </a:solidFill>
              </a:defRPr>
            </a:lvl6pPr>
            <a:lvl7pPr lvl="6" algn="ctr" rtl="0">
              <a:spcBef>
                <a:spcPts val="0"/>
              </a:spcBef>
              <a:defRPr sz="12000">
                <a:solidFill>
                  <a:schemeClr val="dk2"/>
                </a:solidFill>
              </a:defRPr>
            </a:lvl7pPr>
            <a:lvl8pPr lvl="7" algn="ctr" rtl="0">
              <a:spcBef>
                <a:spcPts val="0"/>
              </a:spcBef>
              <a:defRPr sz="12000">
                <a:solidFill>
                  <a:schemeClr val="dk2"/>
                </a:solidFill>
              </a:defRPr>
            </a:lvl8pPr>
            <a:lvl9pPr lvl="8" algn="ctr" rtl="0">
              <a:spcBef>
                <a:spcPts val="0"/>
              </a:spcBef>
              <a:defRPr sz="12000">
                <a:solidFill>
                  <a:schemeClr val="dk2"/>
                </a:solidFill>
              </a:defRPr>
            </a:lvl9pPr>
          </a:lstStyle>
          <a:p>
            <a:endParaRPr/>
          </a:p>
        </p:txBody>
      </p:sp>
      <p:sp>
        <p:nvSpPr>
          <p:cNvPr id="40" name="Shape 40"/>
          <p:cNvSpPr txBox="1">
            <a:spLocks noGrp="1"/>
          </p:cNvSpPr>
          <p:nvPr>
            <p:ph type="body" idx="1"/>
          </p:nvPr>
        </p:nvSpPr>
        <p:spPr>
          <a:xfrm>
            <a:off x="475500" y="3304625"/>
            <a:ext cx="8222100" cy="1300800"/>
          </a:xfrm>
          <a:prstGeom prst="rect">
            <a:avLst/>
          </a:prstGeom>
          <a:noFill/>
          <a:ln>
            <a:noFill/>
          </a:ln>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1" name="Shape 4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lstStyle>
            <a:lvl1pPr lvl="0" rtl="0">
              <a:spcBef>
                <a:spcPts val="0"/>
              </a:spcBef>
              <a:defRPr sz="6000"/>
            </a:lvl1pPr>
            <a:lvl2pPr lvl="1" rtl="0">
              <a:spcBef>
                <a:spcPts val="0"/>
              </a:spcBef>
              <a:defRPr sz="6000"/>
            </a:lvl2pPr>
            <a:lvl3pPr lvl="2" rtl="0">
              <a:spcBef>
                <a:spcPts val="0"/>
              </a:spcBef>
              <a:defRPr sz="6000"/>
            </a:lvl3pPr>
            <a:lvl4pPr lvl="3" rtl="0">
              <a:spcBef>
                <a:spcPts val="0"/>
              </a:spcBef>
              <a:defRPr sz="6000"/>
            </a:lvl4pPr>
            <a:lvl5pPr lvl="4" rtl="0">
              <a:spcBef>
                <a:spcPts val="0"/>
              </a:spcBef>
              <a:defRPr sz="6000"/>
            </a:lvl5pPr>
            <a:lvl6pPr lvl="5" rtl="0">
              <a:spcBef>
                <a:spcPts val="0"/>
              </a:spcBef>
              <a:defRPr sz="6000"/>
            </a:lvl6pPr>
            <a:lvl7pPr lvl="6" rtl="0">
              <a:spcBef>
                <a:spcPts val="0"/>
              </a:spcBef>
              <a:defRPr sz="6000"/>
            </a:lvl7pPr>
            <a:lvl8pPr lvl="7" rtl="0">
              <a:spcBef>
                <a:spcPts val="0"/>
              </a:spcBef>
              <a:defRPr sz="6000"/>
            </a:lvl8pPr>
            <a:lvl9pPr lvl="8" rtl="0">
              <a:spcBef>
                <a:spcPts val="0"/>
              </a:spcBef>
              <a:defRPr sz="6000"/>
            </a:lvl9pPr>
          </a:lstStyle>
          <a:p>
            <a:endParaRPr/>
          </a:p>
        </p:txBody>
      </p:sp>
      <p:sp>
        <p:nvSpPr>
          <p:cNvPr id="44" name="Shape 4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n-US" sz="1000" b="0" i="0" u="none" strike="noStrike" cap="none">
                <a:solidFill>
                  <a:schemeClr val="lt2"/>
                </a:solidFill>
                <a:latin typeface="Roboto"/>
                <a:ea typeface="Roboto"/>
                <a:cs typeface="Roboto"/>
                <a:sym typeface="Roboto"/>
              </a:rPr>
              <a:t>‹#›</a:t>
            </a:fld>
            <a:endParaRPr lang="en-US"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60" r:id="rId7"/>
    <p:sldLayoutId id="2147483654" r:id="rId8"/>
    <p:sldLayoutId id="2147483655" r:id="rId9"/>
    <p:sldLayoutId id="2147483656" r:id="rId10"/>
    <p:sldLayoutId id="2147483657" r:id="rId11"/>
    <p:sldLayoutId id="214748365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_o0T9G40Ehc"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nZqNvyqkhXA"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dirty="0">
                <a:latin typeface="Helvetica Neue"/>
                <a:ea typeface="Helvetica Neue"/>
                <a:cs typeface="Helvetica Neue"/>
                <a:sym typeface="Helvetica Neue"/>
              </a:rPr>
              <a:t>Hazard Identification &amp; Control</a:t>
            </a:r>
            <a:r>
              <a:rPr lang="en-US" sz="3000" b="0" i="0" u="none" strike="noStrike" cap="none" dirty="0">
                <a:solidFill>
                  <a:schemeClr val="lt1"/>
                </a:solidFill>
                <a:latin typeface="Helvetica Neue"/>
                <a:ea typeface="Helvetica Neue"/>
                <a:cs typeface="Helvetica Neue"/>
                <a:sym typeface="Helvetica Neue"/>
              </a:rPr>
              <a:t> </a:t>
            </a:r>
            <a:br>
              <a:rPr lang="en-US" sz="3000" b="0" i="0" u="none" strike="noStrike" cap="none" dirty="0">
                <a:solidFill>
                  <a:schemeClr val="lt1"/>
                </a:solidFill>
                <a:latin typeface="Helvetica Neue"/>
                <a:ea typeface="Helvetica Neue"/>
                <a:cs typeface="Helvetica Neue"/>
                <a:sym typeface="Helvetica Neue"/>
              </a:rPr>
            </a:br>
            <a:r>
              <a:rPr lang="en-US" sz="3800" b="1" dirty="0">
                <a:latin typeface="Helvetica Neue"/>
                <a:ea typeface="Helvetica Neue"/>
                <a:cs typeface="Helvetica Neue"/>
                <a:sym typeface="Helvetica Neue"/>
              </a:rPr>
              <a:t>STRUCK-BY / CAUGHT-BETWEEN</a:t>
            </a:r>
          </a:p>
        </p:txBody>
      </p:sp>
      <p:sp>
        <p:nvSpPr>
          <p:cNvPr id="68" name="Shape 68"/>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Build a Better </a:t>
            </a:r>
            <a:r>
              <a:rPr lang="en-US" dirty="0" smtClean="0">
                <a:latin typeface="Helvetica Neue"/>
                <a:ea typeface="Helvetica Neue"/>
                <a:cs typeface="Helvetica Neue"/>
                <a:sym typeface="Helvetica Neue"/>
              </a:rPr>
              <a:t>Safety </a:t>
            </a:r>
            <a:r>
              <a:rPr lang="en-US" dirty="0">
                <a:latin typeface="Helvetica Neue"/>
                <a:ea typeface="Helvetica Neue"/>
                <a:cs typeface="Helvetica Neue"/>
                <a:sym typeface="Helvetica Neue"/>
              </a:rPr>
              <a:t>Training    |    Susan Harwood Grant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pic>
        <p:nvPicPr>
          <p:cNvPr id="125" name="Shape 125" descr="BRIEF DESCRIPTION OF ACCIDENT &#10;&#10;A carpenter was killed when he was struck in the head by a nail that was fired from a powder actuated tool. The tool operator, while attempting to anchor a plywood form in preparation for a concrete wall, fired the gun causing the nail to pass through the hollow wall. The nail travelled some 27 feet before striking the victim. The tool operator had never received training in the proper use of the tool, and none of the employees in the area were wearing personal protective equipment. &#10;&#10;ACCIDENT PREVENTION RECOMMENDATIONS &#10;&#10;1. Institute a program for frequent and regular inspections of the job site, materials, and equipment by a competent person(s) (1926.20(b)(2)). &#10;&#10;2. Require employees exposed to the potential hazards associated with flying nails to use appropriate personal protective equipment. (1926.100(a) and 1926.102(a)(1)). &#10;&#10;3. Train employees using powder actuated tools in the safe operation of the particular tool (1926.302(e)(2)). 4. Train employees operating power actuated tools to avoid firing into easily penetrated materials (1926.302(e)(8)). &#10;" title="Carpenter Killed"/>
          <p:cNvPicPr preferRelativeResize="0"/>
          <p:nvPr/>
        </p:nvPicPr>
        <p:blipFill>
          <a:blip r:embed="rId3">
            <a:alphaModFix/>
          </a:blip>
          <a:stretch>
            <a:fillRect/>
          </a:stretch>
        </p:blipFill>
        <p:spPr>
          <a:xfrm>
            <a:off x="0" y="0"/>
            <a:ext cx="4578150" cy="5143500"/>
          </a:xfrm>
          <a:prstGeom prst="rect">
            <a:avLst/>
          </a:prstGeom>
          <a:noFill/>
          <a:ln>
            <a:noFill/>
          </a:ln>
        </p:spPr>
      </p:pic>
      <p:sp>
        <p:nvSpPr>
          <p:cNvPr id="126" name="Shape 126"/>
          <p:cNvSpPr txBox="1">
            <a:spLocks noGrp="1"/>
          </p:cNvSpPr>
          <p:nvPr>
            <p:ph type="title" idx="4294967295"/>
          </p:nvPr>
        </p:nvSpPr>
        <p:spPr>
          <a:xfrm>
            <a:off x="205049" y="3771625"/>
            <a:ext cx="2999400"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latin typeface="Helvetica Neue"/>
                <a:ea typeface="Helvetica Neue"/>
                <a:cs typeface="Helvetica Neue"/>
                <a:sym typeface="Helvetica Neue"/>
              </a:rPr>
              <a:t>CASE </a:t>
            </a:r>
            <a:r>
              <a:rPr lang="en-US" sz="3000" b="1" dirty="0" smtClean="0">
                <a:latin typeface="Helvetica Neue"/>
                <a:ea typeface="Helvetica Neue"/>
                <a:cs typeface="Helvetica Neue"/>
                <a:sym typeface="Helvetica Neue"/>
              </a:rPr>
              <a:t>STUDY </a:t>
            </a:r>
            <a:endParaRPr lang="en-US" sz="3000" b="1" dirty="0">
              <a:latin typeface="Helvetica Neue"/>
              <a:ea typeface="Helvetica Neue"/>
              <a:cs typeface="Helvetica Neue"/>
              <a:sym typeface="Helvetica Neue"/>
            </a:endParaRPr>
          </a:p>
        </p:txBody>
      </p:sp>
      <p:sp>
        <p:nvSpPr>
          <p:cNvPr id="127" name="Shape 127"/>
          <p:cNvSpPr txBox="1">
            <a:spLocks noGrp="1"/>
          </p:cNvSpPr>
          <p:nvPr>
            <p:ph type="body" idx="4294967295"/>
          </p:nvPr>
        </p:nvSpPr>
        <p:spPr>
          <a:xfrm>
            <a:off x="4877475" y="1084900"/>
            <a:ext cx="3981899" cy="37677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2000"/>
              </a:spcAft>
              <a:buClr>
                <a:schemeClr val="lt2"/>
              </a:buClr>
              <a:buSzPct val="25000"/>
              <a:buFont typeface="Roboto"/>
              <a:buNone/>
            </a:pPr>
            <a:r>
              <a:rPr lang="en-US" sz="2000" b="1" dirty="0">
                <a:latin typeface="Helvetica Neue"/>
                <a:ea typeface="Helvetica Neue"/>
                <a:cs typeface="Helvetica Neue"/>
                <a:sym typeface="Helvetica Neue"/>
              </a:rPr>
              <a:t>Carpenter killed </a:t>
            </a:r>
            <a:br>
              <a:rPr lang="en-US" sz="2000" b="1" dirty="0">
                <a:latin typeface="Helvetica Neue"/>
                <a:ea typeface="Helvetica Neue"/>
                <a:cs typeface="Helvetica Neue"/>
                <a:sym typeface="Helvetica Neue"/>
              </a:rPr>
            </a:br>
            <a:r>
              <a:rPr lang="en-US" sz="2000" b="1" dirty="0">
                <a:latin typeface="Helvetica Neue"/>
                <a:ea typeface="Helvetica Neue"/>
                <a:cs typeface="Helvetica Neue"/>
                <a:sym typeface="Helvetica Neue"/>
              </a:rPr>
              <a:t>by flying nail to the head</a:t>
            </a:r>
          </a:p>
          <a:p>
            <a:pPr lvl="0" rtl="0">
              <a:lnSpc>
                <a:spcPct val="115000"/>
              </a:lnSpc>
              <a:spcBef>
                <a:spcPts val="0"/>
              </a:spcBef>
              <a:spcAft>
                <a:spcPts val="0"/>
              </a:spcAft>
              <a:buClr>
                <a:srgbClr val="000000"/>
              </a:buClr>
              <a:buSzPct val="68750"/>
              <a:buFont typeface="Arial"/>
              <a:buNone/>
            </a:pPr>
            <a:r>
              <a:rPr lang="en-US" sz="1600" dirty="0">
                <a:latin typeface="Helvetica Neue"/>
                <a:ea typeface="Helvetica Neue"/>
                <a:cs typeface="Helvetica Neue"/>
                <a:sym typeface="Helvetica Neue"/>
              </a:rPr>
              <a:t>A carpenter was killed when he was struck in the head by a nail that was fired from a powder actuated tool. The tool operator fired the gun causing the nail to pass through the hollow wall, killing the carpenter instantly.</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390525" y="1819275"/>
            <a:ext cx="8222100" cy="1884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dirty="0">
                <a:latin typeface="Helvetica Neue"/>
                <a:ea typeface="Helvetica Neue"/>
                <a:cs typeface="Helvetica Neue"/>
                <a:sym typeface="Helvetica Neue"/>
              </a:rPr>
              <a:t>Part 1.</a:t>
            </a:r>
            <a:br>
              <a:rPr lang="en-US" sz="3000" dirty="0">
                <a:latin typeface="Helvetica Neue"/>
                <a:ea typeface="Helvetica Neue"/>
                <a:cs typeface="Helvetica Neue"/>
                <a:sym typeface="Helvetica Neue"/>
              </a:rPr>
            </a:br>
            <a:r>
              <a:rPr lang="en-US" sz="4000" b="1" dirty="0">
                <a:latin typeface="Helvetica Neue"/>
                <a:ea typeface="Helvetica Neue"/>
                <a:cs typeface="Helvetica Neue"/>
                <a:sym typeface="Helvetica Neue"/>
              </a:rPr>
              <a:t>STRUCK-BY / CAUGHT-BETWEEN</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Shape 138"/>
          <p:cNvSpPr txBox="1">
            <a:spLocks noGrp="1"/>
          </p:cNvSpPr>
          <p:nvPr>
            <p:ph type="title"/>
          </p:nvPr>
        </p:nvSpPr>
        <p:spPr>
          <a:xfrm>
            <a:off x="490250" y="488250"/>
            <a:ext cx="81369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STRUCK-BY</a:t>
            </a:r>
          </a:p>
          <a:p>
            <a:pPr lvl="0" rtl="0">
              <a:spcBef>
                <a:spcPts val="0"/>
              </a:spcBef>
              <a:buClr>
                <a:schemeClr val="dk1"/>
              </a:buClr>
              <a:buSzPct val="25000"/>
              <a:buFont typeface="Arial"/>
              <a:buNone/>
            </a:pPr>
            <a:r>
              <a:rPr lang="en-US" sz="2200" dirty="0">
                <a:solidFill>
                  <a:srgbClr val="FFFFFF"/>
                </a:solidFill>
                <a:latin typeface="Helvetica Neue"/>
                <a:ea typeface="Helvetica Neue"/>
                <a:cs typeface="Helvetica Neue"/>
                <a:sym typeface="Helvetica Neue"/>
              </a:rPr>
              <a:t>Being struck by an object is one of the most common causes of death in the construction industry. A struck-by accident occurs when a person is forcefully struck by an object, wherein the force of contact is provided by the object.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12</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2" name="Group 1" descr="Aesthetic element" title="Aesthetic element"/>
          <p:cNvGrpSpPr/>
          <p:nvPr/>
        </p:nvGrpSpPr>
        <p:grpSpPr>
          <a:xfrm>
            <a:off x="424824" y="1253971"/>
            <a:ext cx="8294370" cy="3419660"/>
            <a:chOff x="424824" y="1253971"/>
            <a:chExt cx="8294370" cy="3419660"/>
          </a:xfrm>
        </p:grpSpPr>
        <p:sp>
          <p:nvSpPr>
            <p:cNvPr id="143" name="Shape 143" descr="Aesthetic element" title="Aesthetic element"/>
            <p:cNvSpPr/>
            <p:nvPr/>
          </p:nvSpPr>
          <p:spPr>
            <a:xfrm>
              <a:off x="2927694" y="1253971"/>
              <a:ext cx="5791500" cy="799499"/>
            </a:xfrm>
            <a:prstGeom prst="rect">
              <a:avLst/>
            </a:prstGeom>
            <a:solidFill>
              <a:srgbClr val="BFBFB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4" name="Shape 144" descr="Aesthetic element" title="Aesthetic element"/>
            <p:cNvSpPr/>
            <p:nvPr/>
          </p:nvSpPr>
          <p:spPr>
            <a:xfrm>
              <a:off x="424824" y="1253971"/>
              <a:ext cx="3055799" cy="799499"/>
            </a:xfrm>
            <a:prstGeom prst="homePlate">
              <a:avLst>
                <a:gd name="adj" fmla="val 26719"/>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7" name="Shape 147" descr="Aesthetic element" title="Aesthetic element"/>
            <p:cNvSpPr/>
            <p:nvPr/>
          </p:nvSpPr>
          <p:spPr>
            <a:xfrm>
              <a:off x="2927683" y="2127338"/>
              <a:ext cx="5791500" cy="799499"/>
            </a:xfrm>
            <a:prstGeom prst="rect">
              <a:avLst/>
            </a:prstGeom>
            <a:solidFill>
              <a:srgbClr val="BFBFB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descr="Aesthetic element" title="Aesthetic element"/>
            <p:cNvSpPr/>
            <p:nvPr/>
          </p:nvSpPr>
          <p:spPr>
            <a:xfrm>
              <a:off x="424824" y="2127338"/>
              <a:ext cx="3055799" cy="799499"/>
            </a:xfrm>
            <a:prstGeom prst="homePlate">
              <a:avLst>
                <a:gd name="adj" fmla="val 26719"/>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1" name="Shape 151" descr="Aesthetic element" title="Aesthetic element"/>
            <p:cNvSpPr/>
            <p:nvPr/>
          </p:nvSpPr>
          <p:spPr>
            <a:xfrm>
              <a:off x="2927683" y="3000735"/>
              <a:ext cx="5791500" cy="799499"/>
            </a:xfrm>
            <a:prstGeom prst="rect">
              <a:avLst/>
            </a:prstGeom>
            <a:solidFill>
              <a:srgbClr val="BFBFB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2" name="Shape 152" descr="Aesthetic element" title="Aesthetic element"/>
            <p:cNvSpPr/>
            <p:nvPr/>
          </p:nvSpPr>
          <p:spPr>
            <a:xfrm>
              <a:off x="424824" y="3000705"/>
              <a:ext cx="3055799" cy="799499"/>
            </a:xfrm>
            <a:prstGeom prst="homePlate">
              <a:avLst>
                <a:gd name="adj" fmla="val 26719"/>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5" name="Shape 155" descr="Aesthetic element" title="Aesthetic element"/>
            <p:cNvSpPr/>
            <p:nvPr/>
          </p:nvSpPr>
          <p:spPr>
            <a:xfrm>
              <a:off x="2927683" y="3874132"/>
              <a:ext cx="5791500" cy="799499"/>
            </a:xfrm>
            <a:prstGeom prst="rect">
              <a:avLst/>
            </a:prstGeom>
            <a:solidFill>
              <a:srgbClr val="BFBFB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6" name="Shape 156" descr="Aesthetic element" title="Aesthetic element"/>
            <p:cNvSpPr/>
            <p:nvPr/>
          </p:nvSpPr>
          <p:spPr>
            <a:xfrm>
              <a:off x="424824" y="3874101"/>
              <a:ext cx="3055799" cy="799499"/>
            </a:xfrm>
            <a:prstGeom prst="homePlate">
              <a:avLst>
                <a:gd name="adj" fmla="val 26719"/>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145" name="Shape 145"/>
          <p:cNvSpPr txBox="1">
            <a:spLocks noGrp="1"/>
          </p:cNvSpPr>
          <p:nvPr>
            <p:ph type="body" idx="4294967295"/>
          </p:nvPr>
        </p:nvSpPr>
        <p:spPr>
          <a:xfrm>
            <a:off x="539675" y="1254200"/>
            <a:ext cx="2422500" cy="79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b="1" dirty="0">
                <a:solidFill>
                  <a:schemeClr val="lt1"/>
                </a:solidFill>
                <a:latin typeface="Helvetica Neue"/>
                <a:ea typeface="Helvetica Neue"/>
                <a:cs typeface="Helvetica Neue"/>
                <a:sym typeface="Helvetica Neue"/>
              </a:rPr>
              <a:t>Flying Objects</a:t>
            </a:r>
          </a:p>
        </p:txBody>
      </p:sp>
      <p:sp>
        <p:nvSpPr>
          <p:cNvPr id="146" name="Shape 146"/>
          <p:cNvSpPr txBox="1">
            <a:spLocks noGrp="1"/>
          </p:cNvSpPr>
          <p:nvPr>
            <p:ph type="body" idx="4294967295"/>
          </p:nvPr>
        </p:nvSpPr>
        <p:spPr>
          <a:xfrm>
            <a:off x="3480451" y="1254158"/>
            <a:ext cx="5111699" cy="799200"/>
          </a:xfrm>
          <a:prstGeom prst="rect">
            <a:avLst/>
          </a:prstGeom>
          <a:noFill/>
          <a:ln>
            <a:noFill/>
          </a:ln>
        </p:spPr>
        <p:txBody>
          <a:bodyPr lIns="91425" tIns="91425" rIns="91425" bIns="91425" anchor="ctr" anchorCtr="0">
            <a:noAutofit/>
          </a:bodyPr>
          <a:lstStyle/>
          <a:p>
            <a:pPr lvl="0" rtl="0">
              <a:spcBef>
                <a:spcPts val="0"/>
              </a:spcBef>
              <a:spcAft>
                <a:spcPts val="0"/>
              </a:spcAft>
              <a:buClr>
                <a:schemeClr val="lt1"/>
              </a:buClr>
              <a:buSzPct val="25000"/>
              <a:buFont typeface="Roboto"/>
              <a:buNone/>
            </a:pPr>
            <a:r>
              <a:rPr lang="en-US" sz="1600" dirty="0">
                <a:solidFill>
                  <a:srgbClr val="FFFFFF"/>
                </a:solidFill>
                <a:latin typeface="Helvetica Neue"/>
                <a:ea typeface="Helvetica Neue"/>
                <a:cs typeface="Helvetica Neue"/>
                <a:sym typeface="Helvetica Neue"/>
              </a:rPr>
              <a:t>When something has been thrown, hurled, or is being propelled across space</a:t>
            </a:r>
          </a:p>
        </p:txBody>
      </p:sp>
      <p:sp>
        <p:nvSpPr>
          <p:cNvPr id="149" name="Shape 149"/>
          <p:cNvSpPr txBox="1">
            <a:spLocks noGrp="1"/>
          </p:cNvSpPr>
          <p:nvPr>
            <p:ph type="body" idx="4294967295"/>
          </p:nvPr>
        </p:nvSpPr>
        <p:spPr>
          <a:xfrm>
            <a:off x="539675" y="2127450"/>
            <a:ext cx="2422500" cy="79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b="1" dirty="0">
                <a:solidFill>
                  <a:schemeClr val="lt1"/>
                </a:solidFill>
                <a:latin typeface="Helvetica Neue"/>
                <a:ea typeface="Helvetica Neue"/>
                <a:cs typeface="Helvetica Neue"/>
                <a:sym typeface="Helvetica Neue"/>
              </a:rPr>
              <a:t>Falling Objects</a:t>
            </a:r>
          </a:p>
        </p:txBody>
      </p:sp>
      <p:sp>
        <p:nvSpPr>
          <p:cNvPr id="150" name="Shape 150"/>
          <p:cNvSpPr txBox="1">
            <a:spLocks noGrp="1"/>
          </p:cNvSpPr>
          <p:nvPr>
            <p:ph type="body" idx="4294967295"/>
          </p:nvPr>
        </p:nvSpPr>
        <p:spPr>
          <a:xfrm>
            <a:off x="3480451" y="2127464"/>
            <a:ext cx="5111699" cy="799200"/>
          </a:xfrm>
          <a:prstGeom prst="rect">
            <a:avLst/>
          </a:prstGeom>
          <a:noFill/>
          <a:ln>
            <a:noFill/>
          </a:ln>
        </p:spPr>
        <p:txBody>
          <a:bodyPr lIns="91425" tIns="91425" rIns="91425" bIns="91425" anchor="ctr" anchorCtr="0">
            <a:noAutofit/>
          </a:bodyPr>
          <a:lstStyle/>
          <a:p>
            <a:pPr lvl="0" rtl="0">
              <a:spcBef>
                <a:spcPts val="0"/>
              </a:spcBef>
              <a:spcAft>
                <a:spcPts val="0"/>
              </a:spcAft>
              <a:buClr>
                <a:schemeClr val="lt1"/>
              </a:buClr>
              <a:buSzPct val="25000"/>
              <a:buFont typeface="Roboto"/>
              <a:buNone/>
            </a:pPr>
            <a:r>
              <a:rPr lang="en-US" sz="1600" dirty="0">
                <a:solidFill>
                  <a:srgbClr val="FFFFFF"/>
                </a:solidFill>
                <a:latin typeface="Helvetica Neue"/>
                <a:ea typeface="Helvetica Neue"/>
                <a:cs typeface="Helvetica Neue"/>
                <a:sym typeface="Helvetica Neue"/>
              </a:rPr>
              <a:t>When something falls from an elevation to a lower level </a:t>
            </a:r>
          </a:p>
        </p:txBody>
      </p:sp>
      <p:sp>
        <p:nvSpPr>
          <p:cNvPr id="153" name="Shape 153"/>
          <p:cNvSpPr txBox="1">
            <a:spLocks noGrp="1"/>
          </p:cNvSpPr>
          <p:nvPr>
            <p:ph type="body" idx="4294967295"/>
          </p:nvPr>
        </p:nvSpPr>
        <p:spPr>
          <a:xfrm>
            <a:off x="539675" y="3000775"/>
            <a:ext cx="2422500" cy="79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b="1" dirty="0">
                <a:solidFill>
                  <a:schemeClr val="lt1"/>
                </a:solidFill>
                <a:latin typeface="Helvetica Neue"/>
                <a:ea typeface="Helvetica Neue"/>
                <a:cs typeface="Helvetica Neue"/>
                <a:sym typeface="Helvetica Neue"/>
              </a:rPr>
              <a:t>Swinging Objects</a:t>
            </a:r>
          </a:p>
        </p:txBody>
      </p:sp>
      <p:sp>
        <p:nvSpPr>
          <p:cNvPr id="154" name="Shape 154"/>
          <p:cNvSpPr txBox="1">
            <a:spLocks noGrp="1"/>
          </p:cNvSpPr>
          <p:nvPr>
            <p:ph type="body" idx="4294967295"/>
          </p:nvPr>
        </p:nvSpPr>
        <p:spPr>
          <a:xfrm>
            <a:off x="3480451" y="3004316"/>
            <a:ext cx="5111699" cy="799200"/>
          </a:xfrm>
          <a:prstGeom prst="rect">
            <a:avLst/>
          </a:prstGeom>
          <a:noFill/>
          <a:ln>
            <a:noFill/>
          </a:ln>
        </p:spPr>
        <p:txBody>
          <a:bodyPr lIns="91425" tIns="91425" rIns="91425" bIns="91425" anchor="ctr" anchorCtr="0">
            <a:noAutofit/>
          </a:bodyPr>
          <a:lstStyle/>
          <a:p>
            <a:pPr lvl="0" rtl="0">
              <a:spcBef>
                <a:spcPts val="0"/>
              </a:spcBef>
              <a:spcAft>
                <a:spcPts val="0"/>
              </a:spcAft>
              <a:buClr>
                <a:schemeClr val="lt1"/>
              </a:buClr>
              <a:buSzPct val="25000"/>
              <a:buFont typeface="Roboto"/>
              <a:buNone/>
            </a:pPr>
            <a:r>
              <a:rPr lang="en-US" sz="1600" dirty="0">
                <a:solidFill>
                  <a:srgbClr val="FFFFFF"/>
                </a:solidFill>
                <a:latin typeface="Helvetica Neue"/>
                <a:ea typeface="Helvetica Neue"/>
                <a:cs typeface="Helvetica Neue"/>
                <a:sym typeface="Helvetica Neue"/>
              </a:rPr>
              <a:t>When materials are mechanically lifted, they have the potential to swing and strike workers</a:t>
            </a:r>
          </a:p>
        </p:txBody>
      </p:sp>
      <p:sp>
        <p:nvSpPr>
          <p:cNvPr id="157" name="Shape 157"/>
          <p:cNvSpPr txBox="1">
            <a:spLocks noGrp="1"/>
          </p:cNvSpPr>
          <p:nvPr>
            <p:ph type="body" idx="4294967295"/>
          </p:nvPr>
        </p:nvSpPr>
        <p:spPr>
          <a:xfrm>
            <a:off x="539675" y="3874100"/>
            <a:ext cx="2422500" cy="79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b="1" dirty="0">
                <a:solidFill>
                  <a:schemeClr val="lt1"/>
                </a:solidFill>
                <a:latin typeface="Helvetica Neue"/>
                <a:ea typeface="Helvetica Neue"/>
                <a:cs typeface="Helvetica Neue"/>
                <a:sym typeface="Helvetica Neue"/>
              </a:rPr>
              <a:t>Rolling Objects</a:t>
            </a:r>
          </a:p>
        </p:txBody>
      </p:sp>
      <p:sp>
        <p:nvSpPr>
          <p:cNvPr id="158" name="Shape 158"/>
          <p:cNvSpPr txBox="1">
            <a:spLocks noGrp="1"/>
          </p:cNvSpPr>
          <p:nvPr>
            <p:ph type="body" idx="4294967295"/>
          </p:nvPr>
        </p:nvSpPr>
        <p:spPr>
          <a:xfrm>
            <a:off x="3480451" y="3876310"/>
            <a:ext cx="5111699" cy="799200"/>
          </a:xfrm>
          <a:prstGeom prst="rect">
            <a:avLst/>
          </a:prstGeom>
          <a:noFill/>
          <a:ln>
            <a:noFill/>
          </a:ln>
        </p:spPr>
        <p:txBody>
          <a:bodyPr lIns="91425" tIns="91425" rIns="91425" bIns="91425" anchor="ctr" anchorCtr="0">
            <a:noAutofit/>
          </a:bodyPr>
          <a:lstStyle/>
          <a:p>
            <a:pPr lvl="0" rtl="0">
              <a:spcBef>
                <a:spcPts val="0"/>
              </a:spcBef>
              <a:spcAft>
                <a:spcPts val="0"/>
              </a:spcAft>
              <a:buClr>
                <a:schemeClr val="lt1"/>
              </a:buClr>
              <a:buSzPct val="25000"/>
              <a:buFont typeface="Roboto"/>
              <a:buNone/>
            </a:pPr>
            <a:r>
              <a:rPr lang="en-US" sz="1600" dirty="0">
                <a:solidFill>
                  <a:srgbClr val="FFFFFF"/>
                </a:solidFill>
                <a:latin typeface="Helvetica Neue"/>
                <a:ea typeface="Helvetica Neue"/>
                <a:cs typeface="Helvetica Neue"/>
                <a:sym typeface="Helvetica Neue"/>
              </a:rPr>
              <a:t>When an object which is rolling, moving, or sliding on the same level at which the worker is located</a:t>
            </a:r>
          </a:p>
        </p:txBody>
      </p:sp>
      <p:sp>
        <p:nvSpPr>
          <p:cNvPr id="159" name="Shape 159"/>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dirty="0">
                <a:latin typeface="Helvetica Neue"/>
                <a:ea typeface="Helvetica Neue"/>
                <a:cs typeface="Helvetica Neue"/>
                <a:sym typeface="Helvetica Neue"/>
              </a:rPr>
              <a:t>STRUCK-BY HAZARDS</a:t>
            </a:r>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9"/>
        <p:cNvGrpSpPr/>
        <p:nvPr/>
      </p:nvGrpSpPr>
      <p:grpSpPr>
        <a:xfrm>
          <a:off x="0" y="0"/>
          <a:ext cx="0" cy="0"/>
          <a:chOff x="0" y="0"/>
          <a:chExt cx="0" cy="0"/>
        </a:xfrm>
      </p:grpSpPr>
      <p:pic>
        <p:nvPicPr>
          <p:cNvPr id="260" name="Shape 260" descr="When the source of injury is falling from an elevation to a lower level, including instances where the injured person is crushed, pinned, or caught under a falling object, other than collapsing material or structures, resulting from being struck by a falling object or equipment. &#10;&#10;Flying object hazard exists when something has been thrown, hurled, or is being propelled across space. It can include instances when a piece of material separates from a tool, machine or other equipment, striking a worker, resulting in injuries or fatality. Also a hazard exists if an object is ejected under power by a tool or equipment usually designed for that purpose such as, a nail from a nail gun.&#10;" title="FALLING OR FLYING OBJECTS"/>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4510425" y="70650"/>
            <a:ext cx="4556850" cy="5002199"/>
          </a:xfrm>
          <a:prstGeom prst="rect">
            <a:avLst/>
          </a:prstGeom>
          <a:noFill/>
          <a:ln>
            <a:noFill/>
          </a:ln>
        </p:spPr>
      </p:pic>
      <p:pic>
        <p:nvPicPr>
          <p:cNvPr id="261" name="Shape 261" descr="When the source of injury is falling from an elevation to a lower level, including instances where the injured person is crushed, pinned, or caught under a falling object, other than collapsing material or structures, resulting from being struck by a falling object or equipment. &#10;&#10;Flying object hazard exists when something has been thrown, hurled, or is being propelled across space. It can include instances when a piece of material separates from a tool, machine or other equipment, striking a worker, resulting in injuries or fatality. Also a hazard exists if an object is ejected under power by a tool or equipment usually designed for that purpose such as, a nail from a nail gun.&#10;" title="FLYING &amp; FALLING OBJECTS "/>
          <p:cNvPicPr preferRelativeResize="0"/>
          <p:nvPr/>
        </p:nvPicPr>
        <p:blipFill rotWithShape="1">
          <a:blip r:embed="rId4" cstate="email">
            <a:alphaModFix amt="75000"/>
            <a:extLst>
              <a:ext uri="{28A0092B-C50C-407E-A947-70E740481C1C}">
                <a14:useLocalDpi xmlns:a14="http://schemas.microsoft.com/office/drawing/2010/main"/>
              </a:ext>
            </a:extLst>
          </a:blip>
          <a:srcRect/>
          <a:stretch/>
        </p:blipFill>
        <p:spPr>
          <a:xfrm>
            <a:off x="76725" y="70650"/>
            <a:ext cx="4338150" cy="5002199"/>
          </a:xfrm>
          <a:prstGeom prst="rect">
            <a:avLst/>
          </a:prstGeom>
          <a:noFill/>
          <a:ln>
            <a:noFill/>
          </a:ln>
        </p:spPr>
      </p:pic>
      <p:sp>
        <p:nvSpPr>
          <p:cNvPr id="3" name="Title 2" hidden="1"/>
          <p:cNvSpPr>
            <a:spLocks noGrp="1"/>
          </p:cNvSpPr>
          <p:nvPr>
            <p:ph type="title"/>
          </p:nvPr>
        </p:nvSpPr>
        <p:spPr/>
        <p:txBody>
          <a:bodyPr/>
          <a:lstStyle/>
          <a:p>
            <a:r>
              <a:rPr lang="en-US" dirty="0" smtClean="0">
                <a:solidFill>
                  <a:schemeClr val="tx2"/>
                </a:solidFill>
              </a:rPr>
              <a:t>Workers in danger</a:t>
            </a:r>
            <a:endParaRPr lang="en-US" dirty="0">
              <a:solidFill>
                <a:schemeClr val="tx2"/>
              </a:solidFill>
            </a:endParaRPr>
          </a:p>
        </p:txBody>
      </p:sp>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3944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5"/>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 </a:t>
            </a:r>
            <a:r>
              <a:rPr lang="en-US" dirty="0" smtClean="0">
                <a:solidFill>
                  <a:schemeClr val="bg1"/>
                </a:solidFill>
              </a:rPr>
              <a:t>Workers </a:t>
            </a:r>
            <a:r>
              <a:rPr lang="en-US" dirty="0" smtClean="0">
                <a:solidFill>
                  <a:schemeClr val="bg1"/>
                </a:solidFill>
              </a:rPr>
              <a:t>in danger</a:t>
            </a:r>
            <a:endParaRPr lang="en-US" dirty="0">
              <a:solidFill>
                <a:schemeClr val="bg1"/>
              </a:solidFill>
            </a:endParaRPr>
          </a:p>
        </p:txBody>
      </p:sp>
      <p:pic>
        <p:nvPicPr>
          <p:cNvPr id="266" name="Shape 266" descr="FLYING &amp; FALLING OBJECTS&#10;&#10;When the source of injury is falling from an elevation to a lower level, including instances where the injured person is crushed, pinned, or caught under a falling object, other than collapsing material or structures, resulting from being struck by a falling object or equipment. &#10;&#10;Flying object hazard exists when something has been thrown, hurled, or is being propelled across space. It can include instances when a piece of material separates from a tool, machine or other equipment, striking a worker, resulting in injuries or fatality. Also a hazard exists if an object is ejected under power by a tool or equipment usually designed for that purpose such as, a nail from a nail gun.&#10;&#10;" title="FLYING &amp; FALLING OBJECTS"/>
          <p:cNvPicPr preferRelativeResize="0"/>
          <p:nvPr/>
        </p:nvPicPr>
        <p:blipFill rotWithShape="1">
          <a:blip r:embed="rId3" cstate="email">
            <a:alphaModFix amt="84000"/>
            <a:extLst>
              <a:ext uri="{28A0092B-C50C-407E-A947-70E740481C1C}">
                <a14:useLocalDpi xmlns:a14="http://schemas.microsoft.com/office/drawing/2010/main"/>
              </a:ext>
            </a:extLst>
          </a:blip>
          <a:srcRect/>
          <a:stretch/>
        </p:blipFill>
        <p:spPr>
          <a:xfrm>
            <a:off x="4629839" y="87023"/>
            <a:ext cx="4442400" cy="5002199"/>
          </a:xfrm>
          <a:prstGeom prst="rect">
            <a:avLst/>
          </a:prstGeom>
          <a:noFill/>
          <a:ln>
            <a:noFill/>
          </a:ln>
        </p:spPr>
      </p:pic>
      <p:pic>
        <p:nvPicPr>
          <p:cNvPr id="267" name="Shape 267" descr="FLYING &amp; FALLING OBJECTS&#10;&#10;When the source of injury is falling from an elevation to a lower level, including instances where the injured person is crushed, pinned, or caught under a falling object, other than collapsing material or structures, resulting from being struck by a falling object or equipment. &#10;&#10;Flying object hazard exists when something has been thrown, hurled, or is being propelled across space. It can include instances when a piece of material separates from a tool, machine or other equipment, striking a worker, resulting in injuries or fatality. Also a hazard exists if an object is ejected under power by a tool or equipment usually designed for that purpose such as, a nail from a nail gun.&#10;&#10;" title="FLYING &amp; FALLING OBJECTS "/>
          <p:cNvPicPr preferRelativeResize="0"/>
          <p:nvPr/>
        </p:nvPicPr>
        <p:blipFill rotWithShape="1">
          <a:blip r:embed="rId4" cstate="email">
            <a:alphaModFix amt="80000"/>
            <a:extLst>
              <a:ext uri="{28A0092B-C50C-407E-A947-70E740481C1C}">
                <a14:useLocalDpi xmlns:a14="http://schemas.microsoft.com/office/drawing/2010/main"/>
              </a:ext>
            </a:extLst>
          </a:blip>
          <a:srcRect/>
          <a:stretch/>
        </p:blipFill>
        <p:spPr>
          <a:xfrm>
            <a:off x="87086" y="87024"/>
            <a:ext cx="4442400" cy="5002199"/>
          </a:xfrm>
          <a:prstGeom prst="rect">
            <a:avLst/>
          </a:prstGeom>
          <a:noFill/>
          <a:ln>
            <a:noFill/>
          </a:ln>
        </p:spPr>
      </p:pic>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418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1"/>
        <p:cNvGrpSpPr/>
        <p:nvPr/>
      </p:nvGrpSpPr>
      <p:grpSpPr>
        <a:xfrm>
          <a:off x="0" y="0"/>
          <a:ext cx="0" cy="0"/>
          <a:chOff x="0" y="0"/>
          <a:chExt cx="0" cy="0"/>
        </a:xfrm>
      </p:grpSpPr>
      <p:pic>
        <p:nvPicPr>
          <p:cNvPr id="272" name="Shape 272" descr="SWINGING OBJECTS&#10;&#10;When materials are mechanically lifted, they have the potential to swing and strike workers. As the load is lifted, the materials may swing, twist or turn. This movement can catch workers by surprise and they could be hit by the swinging load. Windy conditions are especially hazardous because the load will swing more. Depending on where the worker is standing and the force behind the load, the worker may fall to another level after being struck and sustain even greater injuries. In addition to swinging, loads can slip from their riggings and strike workers. Loads must be rigged properly to prevent slippage. When the source of injury has been referred to objects which are not free standing, they are attached at some point or are being held by the worker. This includes instances where a hinge-like motion retracts creating swinging motion in which the worker is struck-by a slamming or swinging motion. &#10;" title="SWINGING OBJECTS"/>
          <p:cNvPicPr preferRelativeResize="0"/>
          <p:nvPr/>
        </p:nvPicPr>
        <p:blipFill rotWithShape="1">
          <a:blip r:embed="rId3" cstate="email">
            <a:alphaModFix amt="74000"/>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3" name="Title 2" hidden="1"/>
          <p:cNvSpPr>
            <a:spLocks noGrp="1"/>
          </p:cNvSpPr>
          <p:nvPr>
            <p:ph type="title"/>
          </p:nvPr>
        </p:nvSpPr>
        <p:spPr/>
        <p:txBody>
          <a:bodyPr/>
          <a:lstStyle/>
          <a:p>
            <a:r>
              <a:rPr lang="en-US" dirty="0" smtClean="0"/>
              <a:t>Worker in danger</a:t>
            </a:r>
            <a:endParaRPr lang="en-US" dirty="0"/>
          </a:p>
        </p:txBody>
      </p:sp>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2499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pic>
        <p:nvPicPr>
          <p:cNvPr id="277" name="Shape 277" descr="SWINGING OBJECTS&#10;&#10;When materials are mechanically lifted, they have the potential to swing and strike workers. As the load is lifted, the materials may swing, twist or turn. This movement can catch workers by surprise and they could be hit by the swinging load. Windy conditions are especially hazardous because the load will swing more. Depending on where the worker is standing and the force behind the load, the worker may fall to another level after being struck and sustain even greater injuries. In addition to swinging, loads can slip from their riggings and strike workers. Loads must be rigged properly to prevent slippage. When the source of injury has been referred to objects which are not free standing, they are attached at some point or are being held by the worker. This includes instances where a hinge-like motion retracts creating swinging motion in which the worker is struck-by a slamming or swinging motion. &#10;&#10;" title="SWINGING OBJECTS"/>
          <p:cNvPicPr preferRelativeResize="0"/>
          <p:nvPr/>
        </p:nvPicPr>
        <p:blipFill rotWithShape="1">
          <a:blip r:embed="rId3" cstate="email">
            <a:alphaModFix amt="67000"/>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3" name="Title 2" hidden="1"/>
          <p:cNvSpPr>
            <a:spLocks noGrp="1"/>
          </p:cNvSpPr>
          <p:nvPr>
            <p:ph type="title"/>
          </p:nvPr>
        </p:nvSpPr>
        <p:spPr/>
        <p:txBody>
          <a:bodyPr/>
          <a:lstStyle/>
          <a:p>
            <a:r>
              <a:rPr lang="en-US" dirty="0"/>
              <a:t>Tractor with a wrecking ball</a:t>
            </a:r>
            <a:br>
              <a:rPr lang="en-US" dirty="0"/>
            </a:br>
            <a:endParaRPr lang="en-US" dirty="0">
              <a:solidFill>
                <a:schemeClr val="tx2"/>
              </a:solidFill>
            </a:endParaRPr>
          </a:p>
        </p:txBody>
      </p:sp>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8158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1"/>
        <p:cNvGrpSpPr/>
        <p:nvPr/>
      </p:nvGrpSpPr>
      <p:grpSpPr>
        <a:xfrm>
          <a:off x="0" y="0"/>
          <a:ext cx="0" cy="0"/>
          <a:chOff x="0" y="0"/>
          <a:chExt cx="0" cy="0"/>
        </a:xfrm>
      </p:grpSpPr>
      <p:pic>
        <p:nvPicPr>
          <p:cNvPr id="282" name="Shape 282" descr="ROLLING OBJECTS&#10;&#10;Struck-by rolling object is when an object which is rolling, moving, or sliding on the same level at which the worker is located. Includes instances in which the worker is struck or run over by a moving vehicle without being caught under it or instances in which the worker is struck-by a sliding object or equipment on the same level.&#10;&#10;" title="ROLLING OBJECTS"/>
          <p:cNvPicPr preferRelativeResize="0"/>
          <p:nvPr/>
        </p:nvPicPr>
        <p:blipFill rotWithShape="1">
          <a:blip r:embed="rId3" cstate="email">
            <a:alphaModFix amt="90000"/>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3" name="Title 2" hidden="1"/>
          <p:cNvSpPr>
            <a:spLocks noGrp="1"/>
          </p:cNvSpPr>
          <p:nvPr>
            <p:ph type="title"/>
          </p:nvPr>
        </p:nvSpPr>
        <p:spPr/>
        <p:txBody>
          <a:bodyPr/>
          <a:lstStyle/>
          <a:p>
            <a:r>
              <a:rPr lang="en-US" dirty="0" smtClean="0"/>
              <a:t>Workers fixing a road</a:t>
            </a:r>
            <a:endParaRPr lang="en-US" dirty="0"/>
          </a:p>
        </p:txBody>
      </p:sp>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8545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Shape 192"/>
          <p:cNvSpPr txBox="1">
            <a:spLocks noGrp="1"/>
          </p:cNvSpPr>
          <p:nvPr>
            <p:ph type="title"/>
          </p:nvPr>
        </p:nvSpPr>
        <p:spPr>
          <a:xfrm>
            <a:off x="490250" y="488250"/>
            <a:ext cx="81369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CAUGHT-BETWEEN</a:t>
            </a:r>
          </a:p>
          <a:p>
            <a:pPr lvl="0" rtl="0">
              <a:spcBef>
                <a:spcPts val="0"/>
              </a:spcBef>
              <a:buClr>
                <a:schemeClr val="dk1"/>
              </a:buClr>
              <a:buSzPct val="25000"/>
              <a:buFont typeface="Arial"/>
              <a:buNone/>
            </a:pPr>
            <a:r>
              <a:rPr lang="en-US" sz="2200" dirty="0">
                <a:solidFill>
                  <a:srgbClr val="FFFFFF"/>
                </a:solidFill>
                <a:latin typeface="Helvetica Neue"/>
                <a:ea typeface="Helvetica Neue"/>
                <a:cs typeface="Helvetica Neue"/>
                <a:sym typeface="Helvetica Neue"/>
              </a:rPr>
              <a:t>Caught-between accidents occur when a person is crushed, pinched, or caught between a moving object and a stationary object, or between two moving objects. These accidents can result in amputated body parts and even death.</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19</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Disclaimer</a:t>
            </a:r>
          </a:p>
          <a:p>
            <a:pPr marL="0" marR="0" lvl="0" indent="0" algn="l" rtl="0">
              <a:lnSpc>
                <a:spcPct val="120000"/>
              </a:lnSpc>
              <a:spcBef>
                <a:spcPts val="1000"/>
              </a:spcBef>
              <a:spcAft>
                <a:spcPts val="0"/>
              </a:spcAft>
              <a:buClr>
                <a:schemeClr val="lt1"/>
              </a:buClr>
              <a:buSzPct val="25000"/>
              <a:buFont typeface="Roboto"/>
              <a:buNone/>
            </a:pPr>
            <a:r>
              <a:rPr lang="en-US" sz="1000" dirty="0">
                <a:solidFill>
                  <a:srgbClr val="FFFFFF"/>
                </a:solidFill>
                <a:latin typeface="Helvetica Neue"/>
                <a:ea typeface="Helvetica Neue"/>
                <a:cs typeface="Helvetica Neue"/>
                <a:sym typeface="Helvetica Neue"/>
              </a:rPr>
              <a:t>This material was produced under grant number SH-27641-SH5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2</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15" name="Group 14" descr="Aesthetic element" title="Aesthetic element"/>
          <p:cNvGrpSpPr/>
          <p:nvPr/>
        </p:nvGrpSpPr>
        <p:grpSpPr>
          <a:xfrm>
            <a:off x="424824" y="1253971"/>
            <a:ext cx="8294370" cy="2546263"/>
            <a:chOff x="424824" y="1253971"/>
            <a:chExt cx="8294370" cy="2546263"/>
          </a:xfrm>
        </p:grpSpPr>
        <p:sp>
          <p:nvSpPr>
            <p:cNvPr id="16" name="Shape 143" descr="Aesthetic element" title="Aesthetic element"/>
            <p:cNvSpPr/>
            <p:nvPr/>
          </p:nvSpPr>
          <p:spPr>
            <a:xfrm>
              <a:off x="2927694" y="1253971"/>
              <a:ext cx="5791500" cy="799499"/>
            </a:xfrm>
            <a:prstGeom prst="rect">
              <a:avLst/>
            </a:prstGeom>
            <a:solidFill>
              <a:srgbClr val="BFBFB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44" descr="Aesthetic element" title="Aesthetic element"/>
            <p:cNvSpPr/>
            <p:nvPr/>
          </p:nvSpPr>
          <p:spPr>
            <a:xfrm>
              <a:off x="424824" y="1253971"/>
              <a:ext cx="3055799" cy="799499"/>
            </a:xfrm>
            <a:prstGeom prst="homePlate">
              <a:avLst>
                <a:gd name="adj" fmla="val 26719"/>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47" descr="Aesthetic element" title="Aesthetic element"/>
            <p:cNvSpPr/>
            <p:nvPr/>
          </p:nvSpPr>
          <p:spPr>
            <a:xfrm>
              <a:off x="2927683" y="2127338"/>
              <a:ext cx="5791500" cy="799499"/>
            </a:xfrm>
            <a:prstGeom prst="rect">
              <a:avLst/>
            </a:prstGeom>
            <a:solidFill>
              <a:srgbClr val="BFBFB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48" descr="Aesthetic element" title="Aesthetic element"/>
            <p:cNvSpPr/>
            <p:nvPr/>
          </p:nvSpPr>
          <p:spPr>
            <a:xfrm>
              <a:off x="424824" y="2127338"/>
              <a:ext cx="3055799" cy="799499"/>
            </a:xfrm>
            <a:prstGeom prst="homePlate">
              <a:avLst>
                <a:gd name="adj" fmla="val 26719"/>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151" descr="Aesthetic element" title="Aesthetic element"/>
            <p:cNvSpPr/>
            <p:nvPr/>
          </p:nvSpPr>
          <p:spPr>
            <a:xfrm>
              <a:off x="2927683" y="3000735"/>
              <a:ext cx="5791500" cy="799499"/>
            </a:xfrm>
            <a:prstGeom prst="rect">
              <a:avLst/>
            </a:prstGeom>
            <a:solidFill>
              <a:srgbClr val="BFBFB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152" descr="Aesthetic element" title="Aesthetic element"/>
            <p:cNvSpPr/>
            <p:nvPr/>
          </p:nvSpPr>
          <p:spPr>
            <a:xfrm>
              <a:off x="424824" y="3000705"/>
              <a:ext cx="3055799" cy="799499"/>
            </a:xfrm>
            <a:prstGeom prst="homePlate">
              <a:avLst>
                <a:gd name="adj" fmla="val 26719"/>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199" name="Shape 199"/>
          <p:cNvSpPr txBox="1">
            <a:spLocks noGrp="1"/>
          </p:cNvSpPr>
          <p:nvPr>
            <p:ph type="body" idx="4294967295"/>
          </p:nvPr>
        </p:nvSpPr>
        <p:spPr>
          <a:xfrm>
            <a:off x="539675" y="1254200"/>
            <a:ext cx="2422500" cy="79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b="1" dirty="0">
                <a:solidFill>
                  <a:schemeClr val="lt1"/>
                </a:solidFill>
                <a:latin typeface="Helvetica Neue"/>
                <a:ea typeface="Helvetica Neue"/>
                <a:cs typeface="Helvetica Neue"/>
                <a:sym typeface="Helvetica Neue"/>
              </a:rPr>
              <a:t>Pinned-in / between</a:t>
            </a:r>
          </a:p>
        </p:txBody>
      </p:sp>
      <p:sp>
        <p:nvSpPr>
          <p:cNvPr id="200" name="Shape 200"/>
          <p:cNvSpPr txBox="1">
            <a:spLocks noGrp="1"/>
          </p:cNvSpPr>
          <p:nvPr>
            <p:ph type="body" idx="4294967295"/>
          </p:nvPr>
        </p:nvSpPr>
        <p:spPr>
          <a:xfrm>
            <a:off x="3480451" y="1254158"/>
            <a:ext cx="5111699" cy="799200"/>
          </a:xfrm>
          <a:prstGeom prst="rect">
            <a:avLst/>
          </a:prstGeom>
          <a:noFill/>
          <a:ln>
            <a:noFill/>
          </a:ln>
        </p:spPr>
        <p:txBody>
          <a:bodyPr lIns="91425" tIns="91425" rIns="91425" bIns="91425" anchor="ctr" anchorCtr="0">
            <a:noAutofit/>
          </a:bodyPr>
          <a:lstStyle/>
          <a:p>
            <a:pPr marR="0" lvl="0" algn="l" rtl="0">
              <a:lnSpc>
                <a:spcPct val="115000"/>
              </a:lnSpc>
              <a:spcBef>
                <a:spcPts val="0"/>
              </a:spcBef>
              <a:spcAft>
                <a:spcPts val="0"/>
              </a:spcAft>
              <a:buNone/>
            </a:pPr>
            <a:r>
              <a:rPr lang="en-US" dirty="0">
                <a:solidFill>
                  <a:schemeClr val="lt1"/>
                </a:solidFill>
                <a:latin typeface="Helvetica Neue"/>
                <a:ea typeface="Helvetica Neue"/>
                <a:cs typeface="Helvetica Neue"/>
                <a:sym typeface="Helvetica Neue"/>
              </a:rPr>
              <a:t>Being compressed or crushed between rolling, sliding, or shifting objects or equipment</a:t>
            </a:r>
          </a:p>
        </p:txBody>
      </p:sp>
      <p:sp>
        <p:nvSpPr>
          <p:cNvPr id="203" name="Shape 203"/>
          <p:cNvSpPr txBox="1">
            <a:spLocks noGrp="1"/>
          </p:cNvSpPr>
          <p:nvPr>
            <p:ph type="body" idx="4294967295"/>
          </p:nvPr>
        </p:nvSpPr>
        <p:spPr>
          <a:xfrm>
            <a:off x="539675" y="2127450"/>
            <a:ext cx="2867700" cy="79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b="1" dirty="0">
                <a:solidFill>
                  <a:schemeClr val="lt1"/>
                </a:solidFill>
                <a:latin typeface="Helvetica Neue"/>
                <a:ea typeface="Helvetica Neue"/>
                <a:cs typeface="Helvetica Neue"/>
                <a:sym typeface="Helvetica Neue"/>
              </a:rPr>
              <a:t>Unguarded Parts</a:t>
            </a:r>
          </a:p>
        </p:txBody>
      </p:sp>
      <p:sp>
        <p:nvSpPr>
          <p:cNvPr id="204" name="Shape 204"/>
          <p:cNvSpPr txBox="1">
            <a:spLocks noGrp="1"/>
          </p:cNvSpPr>
          <p:nvPr>
            <p:ph type="body" idx="4294967295"/>
          </p:nvPr>
        </p:nvSpPr>
        <p:spPr>
          <a:xfrm>
            <a:off x="3480451" y="2127464"/>
            <a:ext cx="5111699" cy="799200"/>
          </a:xfrm>
          <a:prstGeom prst="rect">
            <a:avLst/>
          </a:prstGeom>
          <a:noFill/>
          <a:ln>
            <a:noFill/>
          </a:ln>
        </p:spPr>
        <p:txBody>
          <a:bodyPr lIns="91425" tIns="91425" rIns="91425" bIns="91425" anchor="ctr" anchorCtr="0">
            <a:noAutofit/>
          </a:bodyPr>
          <a:lstStyle/>
          <a:p>
            <a:pPr marR="0" lvl="0" algn="l" rtl="0">
              <a:lnSpc>
                <a:spcPct val="115000"/>
              </a:lnSpc>
              <a:spcBef>
                <a:spcPts val="0"/>
              </a:spcBef>
              <a:spcAft>
                <a:spcPts val="0"/>
              </a:spcAft>
              <a:buNone/>
            </a:pPr>
            <a:r>
              <a:rPr lang="en-US" dirty="0">
                <a:solidFill>
                  <a:schemeClr val="lt1"/>
                </a:solidFill>
                <a:latin typeface="Helvetica Neue"/>
                <a:ea typeface="Helvetica Neue"/>
                <a:cs typeface="Helvetica Neue"/>
                <a:sym typeface="Helvetica Neue"/>
              </a:rPr>
              <a:t>Being pulled into or caught in machinery and equipment with unguarded moving parts</a:t>
            </a:r>
          </a:p>
        </p:txBody>
      </p:sp>
      <p:sp>
        <p:nvSpPr>
          <p:cNvPr id="207" name="Shape 207"/>
          <p:cNvSpPr txBox="1">
            <a:spLocks noGrp="1"/>
          </p:cNvSpPr>
          <p:nvPr>
            <p:ph type="body" idx="4294967295"/>
          </p:nvPr>
        </p:nvSpPr>
        <p:spPr>
          <a:xfrm>
            <a:off x="539675" y="3000725"/>
            <a:ext cx="3055799" cy="79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b="1" dirty="0">
                <a:solidFill>
                  <a:schemeClr val="lt1"/>
                </a:solidFill>
                <a:latin typeface="Helvetica Neue"/>
                <a:ea typeface="Helvetica Neue"/>
                <a:cs typeface="Helvetica Neue"/>
                <a:sym typeface="Helvetica Neue"/>
              </a:rPr>
              <a:t>Buried-in / Cave-ins</a:t>
            </a:r>
          </a:p>
        </p:txBody>
      </p:sp>
      <p:sp>
        <p:nvSpPr>
          <p:cNvPr id="208" name="Shape 208"/>
          <p:cNvSpPr txBox="1">
            <a:spLocks noGrp="1"/>
          </p:cNvSpPr>
          <p:nvPr>
            <p:ph type="body" idx="4294967295"/>
          </p:nvPr>
        </p:nvSpPr>
        <p:spPr>
          <a:xfrm>
            <a:off x="3480451" y="3002935"/>
            <a:ext cx="5111699" cy="799200"/>
          </a:xfrm>
          <a:prstGeom prst="rect">
            <a:avLst/>
          </a:prstGeom>
          <a:noFill/>
          <a:ln>
            <a:noFill/>
          </a:ln>
        </p:spPr>
        <p:txBody>
          <a:bodyPr lIns="91425" tIns="91425" rIns="91425" bIns="91425" anchor="ctr" anchorCtr="0">
            <a:noAutofit/>
          </a:bodyPr>
          <a:lstStyle/>
          <a:p>
            <a:pPr marR="0" lvl="0" algn="l" rtl="0">
              <a:lnSpc>
                <a:spcPct val="115000"/>
              </a:lnSpc>
              <a:spcBef>
                <a:spcPts val="0"/>
              </a:spcBef>
              <a:spcAft>
                <a:spcPts val="0"/>
              </a:spcAft>
              <a:buNone/>
            </a:pPr>
            <a:r>
              <a:rPr lang="en-US" dirty="0">
                <a:solidFill>
                  <a:schemeClr val="lt1"/>
                </a:solidFill>
                <a:latin typeface="Helvetica Neue"/>
                <a:ea typeface="Helvetica Neue"/>
                <a:cs typeface="Helvetica Neue"/>
                <a:sym typeface="Helvetica Neue"/>
              </a:rPr>
              <a:t>Unprotected excavations and trenches, leading to collapse of walls</a:t>
            </a:r>
          </a:p>
        </p:txBody>
      </p:sp>
      <p:sp>
        <p:nvSpPr>
          <p:cNvPr id="209" name="Shape 209"/>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dirty="0">
                <a:latin typeface="Helvetica Neue"/>
                <a:ea typeface="Helvetica Neue"/>
                <a:cs typeface="Helvetica Neue"/>
                <a:sym typeface="Helvetica Neue"/>
              </a:rPr>
              <a:t>Caught-Between HAZARDS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pic>
        <p:nvPicPr>
          <p:cNvPr id="214" name="Shape 214" descr="A worker was cleaning a scraper. The bowl apron had been left in the raised position. The hydraulically controlled apron had not been blocked to prevent it from accidently falling. The apron did fall unexpectedly and the employee was caught between the apron and the cutting edge of the scraper bowl.&#10;" title="Worker Cut in Half by Equipment "/>
          <p:cNvPicPr preferRelativeResize="0"/>
          <p:nvPr/>
        </p:nvPicPr>
        <p:blipFill>
          <a:blip r:embed="rId3">
            <a:alphaModFix/>
          </a:blip>
          <a:stretch>
            <a:fillRect/>
          </a:stretch>
        </p:blipFill>
        <p:spPr>
          <a:xfrm>
            <a:off x="0" y="0"/>
            <a:ext cx="4578149" cy="5143499"/>
          </a:xfrm>
          <a:prstGeom prst="rect">
            <a:avLst/>
          </a:prstGeom>
          <a:noFill/>
          <a:ln>
            <a:noFill/>
          </a:ln>
        </p:spPr>
      </p:pic>
      <p:sp>
        <p:nvSpPr>
          <p:cNvPr id="215" name="Shape 215"/>
          <p:cNvSpPr txBox="1">
            <a:spLocks noGrp="1"/>
          </p:cNvSpPr>
          <p:nvPr>
            <p:ph type="title" idx="4294967295"/>
          </p:nvPr>
        </p:nvSpPr>
        <p:spPr>
          <a:xfrm>
            <a:off x="205049" y="3771625"/>
            <a:ext cx="2999400"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latin typeface="Helvetica Neue"/>
                <a:ea typeface="Helvetica Neue"/>
                <a:cs typeface="Helvetica Neue"/>
                <a:sym typeface="Helvetica Neue"/>
              </a:rPr>
              <a:t>CASE </a:t>
            </a:r>
            <a:r>
              <a:rPr lang="en-US" sz="3000" b="1" dirty="0" smtClean="0">
                <a:latin typeface="Helvetica Neue"/>
                <a:ea typeface="Helvetica Neue"/>
                <a:cs typeface="Helvetica Neue"/>
                <a:sym typeface="Helvetica Neue"/>
              </a:rPr>
              <a:t>STUDY 1</a:t>
            </a:r>
            <a:endParaRPr lang="en-US" sz="3000" b="1" dirty="0">
              <a:latin typeface="Helvetica Neue"/>
              <a:ea typeface="Helvetica Neue"/>
              <a:cs typeface="Helvetica Neue"/>
              <a:sym typeface="Helvetica Neue"/>
            </a:endParaRPr>
          </a:p>
        </p:txBody>
      </p:sp>
      <p:sp>
        <p:nvSpPr>
          <p:cNvPr id="216" name="Shape 216"/>
          <p:cNvSpPr txBox="1">
            <a:spLocks noGrp="1"/>
          </p:cNvSpPr>
          <p:nvPr>
            <p:ph type="body" idx="4294967295"/>
          </p:nvPr>
        </p:nvSpPr>
        <p:spPr>
          <a:xfrm>
            <a:off x="4877475" y="1084900"/>
            <a:ext cx="3981899" cy="37677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2000"/>
              </a:spcAft>
              <a:buClr>
                <a:schemeClr val="lt2"/>
              </a:buClr>
              <a:buSzPct val="25000"/>
              <a:buFont typeface="Roboto"/>
              <a:buNone/>
            </a:pPr>
            <a:r>
              <a:rPr lang="en-US" sz="2000" b="1" dirty="0">
                <a:latin typeface="Helvetica Neue"/>
                <a:ea typeface="Helvetica Neue"/>
                <a:cs typeface="Helvetica Neue"/>
                <a:sym typeface="Helvetica Neue"/>
              </a:rPr>
              <a:t>Worker Cut in Half by Equipment</a:t>
            </a:r>
          </a:p>
          <a:p>
            <a:pPr lvl="0" rtl="0">
              <a:lnSpc>
                <a:spcPct val="115000"/>
              </a:lnSpc>
              <a:spcBef>
                <a:spcPts val="0"/>
              </a:spcBef>
              <a:spcAft>
                <a:spcPts val="0"/>
              </a:spcAft>
              <a:buClr>
                <a:srgbClr val="000000"/>
              </a:buClr>
              <a:buSzPct val="68750"/>
              <a:buFont typeface="Arial"/>
              <a:buNone/>
            </a:pPr>
            <a:r>
              <a:rPr lang="en-US" sz="1600" dirty="0">
                <a:latin typeface="Helvetica Neue"/>
                <a:ea typeface="Helvetica Neue"/>
                <a:cs typeface="Helvetica Neue"/>
                <a:sym typeface="Helvetica Neue"/>
              </a:rPr>
              <a:t>A worker was cleaning a scraper. The bowl apron had been left in the raised position. The hydraulically controlled apron had not been blocked to prevent it from accidently falling. The apron did fall unexpectedly and the employee was caught between the apron and the cutting edge of the scraper bowl.</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0"/>
        <p:cNvGrpSpPr/>
        <p:nvPr/>
      </p:nvGrpSpPr>
      <p:grpSpPr>
        <a:xfrm>
          <a:off x="0" y="0"/>
          <a:ext cx="0" cy="0"/>
          <a:chOff x="0" y="0"/>
          <a:chExt cx="0" cy="0"/>
        </a:xfrm>
      </p:grpSpPr>
      <p:pic>
        <p:nvPicPr>
          <p:cNvPr id="221" name="Shape 221" descr="BRIEF DESCRIPTION OF ACCIDENT &#10;&#10;Four employees were boring a hole and pushing a 20-inch pipe under a road. The employees were in an excavation approximately 9 feet wide and 7 feet deep. Steel plates used as shoring were placed against the north and south walls of the excavation at approximately a 30 degree angle. There were no horizontal braces between the steel plates. The steel plate on the south wall tipped over, pinning an employee (who was killed ) between the steel plate and the pipe casing. At the time the plate tipped over, a backhoe was being operated adjacent to the excavation. &#10;&#10;INSPECTION RESULTS &#10;&#10;As a result of its investigation, OSHA issued a citation for two alleged serious violations of its construction standards. OSHA's construction safety standards include several requirements which, if they had been followed here, might have prevented this fatality. &#10;&#10;ACCIDENT PREVENTION RECOMMENDATIONS &#10;&#10;1. Provide an adequately constructed and braced shoring system for employees working in an excavation that may expose employees to the danger of moving ground (29 CFR 1926.651(a)(1)). &#10;&#10;2. If heavy equipment is operated near an excavation, stronger shoring must be used to resist the extra pressure due to superimposed loads (29 CFR 1926.652(c)(1)). &#10;" title="Worker Crushed by Steel Plate in Excavation "/>
          <p:cNvPicPr preferRelativeResize="0"/>
          <p:nvPr/>
        </p:nvPicPr>
        <p:blipFill>
          <a:blip r:embed="rId3">
            <a:alphaModFix/>
          </a:blip>
          <a:stretch>
            <a:fillRect/>
          </a:stretch>
        </p:blipFill>
        <p:spPr>
          <a:xfrm>
            <a:off x="0" y="0"/>
            <a:ext cx="4578150" cy="5143499"/>
          </a:xfrm>
          <a:prstGeom prst="rect">
            <a:avLst/>
          </a:prstGeom>
          <a:noFill/>
          <a:ln>
            <a:noFill/>
          </a:ln>
        </p:spPr>
      </p:pic>
      <p:sp>
        <p:nvSpPr>
          <p:cNvPr id="222" name="Shape 222"/>
          <p:cNvSpPr txBox="1">
            <a:spLocks noGrp="1"/>
          </p:cNvSpPr>
          <p:nvPr>
            <p:ph type="title" idx="4294967295"/>
          </p:nvPr>
        </p:nvSpPr>
        <p:spPr>
          <a:xfrm>
            <a:off x="300599" y="331875"/>
            <a:ext cx="2999400"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latin typeface="Helvetica Neue"/>
                <a:ea typeface="Helvetica Neue"/>
                <a:cs typeface="Helvetica Neue"/>
                <a:sym typeface="Helvetica Neue"/>
              </a:rPr>
              <a:t>CASE </a:t>
            </a:r>
            <a:r>
              <a:rPr lang="en-US" sz="3000" b="1" dirty="0" smtClean="0">
                <a:latin typeface="Helvetica Neue"/>
                <a:ea typeface="Helvetica Neue"/>
                <a:cs typeface="Helvetica Neue"/>
                <a:sym typeface="Helvetica Neue"/>
              </a:rPr>
              <a:t>STUDY 2</a:t>
            </a:r>
            <a:endParaRPr lang="en-US" sz="3000" b="1" dirty="0">
              <a:latin typeface="Helvetica Neue"/>
              <a:ea typeface="Helvetica Neue"/>
              <a:cs typeface="Helvetica Neue"/>
              <a:sym typeface="Helvetica Neue"/>
            </a:endParaRPr>
          </a:p>
        </p:txBody>
      </p:sp>
      <p:sp>
        <p:nvSpPr>
          <p:cNvPr id="223" name="Shape 223"/>
          <p:cNvSpPr txBox="1">
            <a:spLocks noGrp="1"/>
          </p:cNvSpPr>
          <p:nvPr>
            <p:ph type="body" idx="4294967295"/>
          </p:nvPr>
        </p:nvSpPr>
        <p:spPr>
          <a:xfrm>
            <a:off x="4877475" y="1084900"/>
            <a:ext cx="3981899" cy="37677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2000"/>
              </a:spcAft>
              <a:buClr>
                <a:schemeClr val="lt2"/>
              </a:buClr>
              <a:buSzPct val="25000"/>
              <a:buFont typeface="Roboto"/>
              <a:buNone/>
            </a:pPr>
            <a:r>
              <a:rPr lang="en-US" sz="2000" b="1" dirty="0">
                <a:latin typeface="Helvetica Neue"/>
                <a:ea typeface="Helvetica Neue"/>
                <a:cs typeface="Helvetica Neue"/>
                <a:sym typeface="Helvetica Neue"/>
              </a:rPr>
              <a:t>Worker Crushed by Steel Plate in Excavation</a:t>
            </a:r>
          </a:p>
          <a:p>
            <a:pPr lvl="0" rtl="0">
              <a:lnSpc>
                <a:spcPct val="115000"/>
              </a:lnSpc>
              <a:spcBef>
                <a:spcPts val="0"/>
              </a:spcBef>
              <a:spcAft>
                <a:spcPts val="0"/>
              </a:spcAft>
              <a:buClr>
                <a:srgbClr val="000000"/>
              </a:buClr>
              <a:buSzPct val="68750"/>
              <a:buFont typeface="Arial"/>
              <a:buNone/>
            </a:pPr>
            <a:r>
              <a:rPr lang="en-US" sz="1600" dirty="0">
                <a:latin typeface="Helvetica Neue"/>
                <a:ea typeface="Helvetica Neue"/>
                <a:cs typeface="Helvetica Neue"/>
                <a:sym typeface="Helvetica Neue"/>
              </a:rPr>
              <a:t>A steel plate used for shoring in a trench falls on and crushed employee. At the time the plate tipped over, a backhoe was being operated adjacent to the excavation. </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8"/>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a:t>
            </a:r>
            <a:r>
              <a:rPr lang="en-US" dirty="0" smtClean="0"/>
              <a:t> in </a:t>
            </a:r>
            <a:r>
              <a:rPr lang="en-US" dirty="0" smtClean="0"/>
              <a:t>danger</a:t>
            </a:r>
            <a:endParaRPr lang="en-US" dirty="0"/>
          </a:p>
        </p:txBody>
      </p:sp>
      <p:pic>
        <p:nvPicPr>
          <p:cNvPr id="329" name="Shape 329" descr="MACHINE GUARDING / BLOCKING, PINNED BETWEEN &#10;&#10;If machinery is not properly guarded or de-energized during maintenance or repair, injuries from caught-in or –between hazards may result, ranging from amputations and fractures to death. When machines or power tools are not properly guarded, workers can get their clothing or parts of their body caught in the machines. If machines are not de-energized (locked-out) when they are being repaired, they may cycle or otherwise start up and catch a worker’s body part or clothing and cause injury or death.&#10;&#10;You can be pinned between equipment and a solid object, such as a wall or another piece of equipment; between materials being stacked or stored and a solid object, such as a wall or another piece of equipment; or between shoring and construction materials in a trench. These types of hazards can result in multiple broken bones, asphyxiation, or death.  &#10;" title="MACHINE GUARDING / BLOCKING, PINNED BETWEEN  "/>
          <p:cNvPicPr preferRelativeResize="0"/>
          <p:nvPr/>
        </p:nvPicPr>
        <p:blipFill rotWithShape="1">
          <a:blip r:embed="rId3" cstate="email">
            <a:alphaModFix amt="60000"/>
            <a:extLst>
              <a:ext uri="{28A0092B-C50C-407E-A947-70E740481C1C}">
                <a14:useLocalDpi xmlns:a14="http://schemas.microsoft.com/office/drawing/2010/main"/>
              </a:ext>
            </a:extLst>
          </a:blip>
          <a:srcRect/>
          <a:stretch/>
        </p:blipFill>
        <p:spPr>
          <a:xfrm>
            <a:off x="4624350" y="76200"/>
            <a:ext cx="4442400" cy="5002199"/>
          </a:xfrm>
          <a:prstGeom prst="rect">
            <a:avLst/>
          </a:prstGeom>
          <a:noFill/>
          <a:ln>
            <a:noFill/>
          </a:ln>
        </p:spPr>
      </p:pic>
      <p:pic>
        <p:nvPicPr>
          <p:cNvPr id="330" name="Shape 330" descr="MACHINE GUARDING / BLOCKING, PINNED BETWEEN &#10;&#10;If machinery is not properly guarded or de-energized during maintenance or repair, injuries from caught-in or –between hazards may result, ranging from amputations and fractures to death. When machines or power tools are not properly guarded, workers can get their clothing or parts of their body caught in the machines. If machines are not de-energized (locked-out) when they are being repaired, they may cycle or otherwise start up and catch a worker’s body part or clothing and cause injury or death.&#10;&#10;You can be pinned between equipment and a solid object, such as a wall or another piece of equipment; between materials being stacked or stored and a solid object, such as a wall or another piece of equipment; or between shoring and construction materials in a trench. These types of hazards can result in multiple broken bones, asphyxiation, or death.  &#10;" title="MACHINE GUARDING / BLOCKING, PINNED BETWEEN "/>
          <p:cNvPicPr preferRelativeResize="0"/>
          <p:nvPr/>
        </p:nvPicPr>
        <p:blipFill rotWithShape="1">
          <a:blip r:embed="rId4" cstate="email">
            <a:alphaModFix amt="57000"/>
            <a:extLst>
              <a:ext uri="{28A0092B-C50C-407E-A947-70E740481C1C}">
                <a14:useLocalDpi xmlns:a14="http://schemas.microsoft.com/office/drawing/2010/main"/>
              </a:ext>
            </a:extLst>
          </a:blip>
          <a:srcRect/>
          <a:stretch/>
        </p:blipFill>
        <p:spPr>
          <a:xfrm>
            <a:off x="76200" y="76200"/>
            <a:ext cx="4442399" cy="5002199"/>
          </a:xfrm>
          <a:prstGeom prst="rect">
            <a:avLst/>
          </a:prstGeom>
          <a:noFill/>
          <a:ln>
            <a:noFill/>
          </a:ln>
        </p:spPr>
      </p:pic>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5701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4"/>
        <p:cNvGrpSpPr/>
        <p:nvPr/>
      </p:nvGrpSpPr>
      <p:grpSpPr>
        <a:xfrm>
          <a:off x="0" y="0"/>
          <a:ext cx="0" cy="0"/>
          <a:chOff x="0" y="0"/>
          <a:chExt cx="0" cy="0"/>
        </a:xfrm>
      </p:grpSpPr>
      <p:pic>
        <p:nvPicPr>
          <p:cNvPr id="335" name="Shape 335" descr="MACHINE GUARDING / BLOCKING, PINNED BETWEEN&#10;&#10;If machinery is not properly guarded or de-energized during maintenance or repair, injuries from caught-in or –between hazards may result, ranging from amputations and fractures to death. When machines or power tools are not properly guarded, workers can get their clothing or parts of their body caught in the machines. If machines are not de-energized (locked-out) when they are being repaired, they may cycle or otherwise start up and catch a worker’s body part or clothing and cause injury or death.&#10;&#10;You can be pinned between equipment and a solid object, such as a wall or another piece of equipment; between materials being stacked or stored and a solid object, such as a wall or another piece of equipment; or between shoring and construction materials in a trench. These types of hazards can result in multiple broken bones, asphyxiation, or death.  &#10;&#10;" title="MACHINE GUARDING / BLOCKING, PINNED BETWEEN "/>
          <p:cNvPicPr preferRelativeResize="0"/>
          <p:nvPr/>
        </p:nvPicPr>
        <p:blipFill rotWithShape="1">
          <a:blip r:embed="rId3" cstate="email">
            <a:alphaModFix amt="79000"/>
            <a:extLst>
              <a:ext uri="{28A0092B-C50C-407E-A947-70E740481C1C}">
                <a14:useLocalDpi xmlns:a14="http://schemas.microsoft.com/office/drawing/2010/main"/>
              </a:ext>
            </a:extLst>
          </a:blip>
          <a:srcRect/>
          <a:stretch/>
        </p:blipFill>
        <p:spPr>
          <a:xfrm>
            <a:off x="76200" y="76200"/>
            <a:ext cx="4442400" cy="5002199"/>
          </a:xfrm>
          <a:prstGeom prst="rect">
            <a:avLst/>
          </a:prstGeom>
          <a:noFill/>
          <a:ln>
            <a:noFill/>
          </a:ln>
        </p:spPr>
      </p:pic>
      <p:pic>
        <p:nvPicPr>
          <p:cNvPr id="336" name="Shape 336" descr="MACHINE GUARDING / BLOCKING, PINNED BETWEEN&#10;&#10;If machinery is not properly guarded or de-energized during maintenance or repair, injuries from caught-in or –between hazards may result, ranging from amputations and fractures to death. When machines or power tools are not properly guarded, workers can get their clothing or parts of their body caught in the machines. If machines are not de-energized (locked-out) when they are being repaired, they may cycle or otherwise start up and catch a worker’s body part or clothing and cause injury or death.&#10;&#10;You can be pinned between equipment and a solid object, such as a wall or another piece of equipment; between materials being stacked or stored and a solid object, such as a wall or another piece of equipment; or between shoring and construction materials in a trench. These types of hazards can result in multiple broken bones, asphyxiation, or death.  &#10;&#10;" title="MACHINE GUARDING / BLOCKING, PINNED BETWEEN "/>
          <p:cNvPicPr preferRelativeResize="0"/>
          <p:nvPr/>
        </p:nvPicPr>
        <p:blipFill rotWithShape="1">
          <a:blip r:embed="rId4" cstate="email">
            <a:alphaModFix amt="82000"/>
            <a:extLst>
              <a:ext uri="{28A0092B-C50C-407E-A947-70E740481C1C}">
                <a14:useLocalDpi xmlns:a14="http://schemas.microsoft.com/office/drawing/2010/main"/>
              </a:ext>
            </a:extLst>
          </a:blip>
          <a:srcRect/>
          <a:stretch/>
        </p:blipFill>
        <p:spPr>
          <a:xfrm>
            <a:off x="4624350" y="76200"/>
            <a:ext cx="4442399" cy="5002199"/>
          </a:xfrm>
          <a:prstGeom prst="rect">
            <a:avLst/>
          </a:prstGeom>
          <a:noFill/>
          <a:ln>
            <a:noFill/>
          </a:ln>
        </p:spPr>
      </p:pic>
      <p:sp>
        <p:nvSpPr>
          <p:cNvPr id="3" name="Title 2" hidden="1"/>
          <p:cNvSpPr>
            <a:spLocks noGrp="1"/>
          </p:cNvSpPr>
          <p:nvPr>
            <p:ph type="title"/>
          </p:nvPr>
        </p:nvSpPr>
        <p:spPr/>
        <p:txBody>
          <a:bodyPr/>
          <a:lstStyle/>
          <a:p>
            <a:r>
              <a:rPr lang="en-US" dirty="0"/>
              <a:t>Dangerous equipment</a:t>
            </a:r>
            <a:br>
              <a:rPr lang="en-US" dirty="0"/>
            </a:br>
            <a:endParaRPr lang="en-US" dirty="0">
              <a:solidFill>
                <a:schemeClr val="tx2"/>
              </a:solidFill>
            </a:endParaRPr>
          </a:p>
        </p:txBody>
      </p:sp>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1051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0"/>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Workers </a:t>
            </a:r>
            <a:r>
              <a:rPr lang="en-US" dirty="0" smtClean="0"/>
              <a:t>in danger</a:t>
            </a:r>
            <a:endParaRPr lang="en-US" dirty="0"/>
          </a:p>
        </p:txBody>
      </p:sp>
      <p:pic>
        <p:nvPicPr>
          <p:cNvPr id="341" name="Shape 341" descr="BURIED IN / CAVE-IN&#10;&#10;The major hazard related to buried in or by is cave-ins of unprotected trenches and excavations. Cave-ins crush or suffocate workers. &#10;&#10;In addition, trenches may contain hazardous atmospheres; workers can drown in water, sewage, or chemicals in the trenches; and if working around underground utilities, workers may also face burns, electrocution or explosions from steam, hot water, gas, or electricity. &#10;&#10;Workers who are working underneath large scaffolds may also be buried if the scaffolds collapse. Workers may be buried and crushed by walls that collapse during demolition. &#10;" title="BURIED IN / CAVE-IN "/>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4624350" y="76200"/>
            <a:ext cx="4442400" cy="5002199"/>
          </a:xfrm>
          <a:prstGeom prst="rect">
            <a:avLst/>
          </a:prstGeom>
          <a:noFill/>
          <a:ln>
            <a:noFill/>
          </a:ln>
        </p:spPr>
      </p:pic>
      <p:pic>
        <p:nvPicPr>
          <p:cNvPr id="342" name="Shape 342" descr="BURIED IN / CAVE-IN&#10;&#10;The major hazard related to buried in or by is cave-ins of unprotected trenches and excavations. Cave-ins crush or suffocate workers. &#10;&#10;In addition, trenches may contain hazardous atmospheres; workers can drown in water, sewage, or chemicals in the trenches; and if working around underground utilities, workers may also face burns, electrocution or explosions from steam, hot water, gas, or electricity. &#10;&#10;Workers who are working underneath large scaffolds may also be buried if the scaffolds collapse. Workers may be buried and crushed by walls that collapse during demolition. &#10;" title="BURIED IN / CAVE-IN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200" y="76200"/>
            <a:ext cx="4442400" cy="5002199"/>
          </a:xfrm>
          <a:prstGeom prst="rect">
            <a:avLst/>
          </a:prstGeom>
          <a:noFill/>
          <a:ln>
            <a:noFill/>
          </a:ln>
        </p:spPr>
      </p:pic>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2324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dirty="0">
                <a:latin typeface="Helvetica Neue"/>
                <a:ea typeface="Helvetica Neue"/>
                <a:cs typeface="Helvetica Neue"/>
                <a:sym typeface="Helvetica Neue"/>
              </a:rPr>
              <a:t>Part 2.</a:t>
            </a:r>
            <a:br>
              <a:rPr lang="en-US" sz="3000" dirty="0">
                <a:latin typeface="Helvetica Neue"/>
                <a:ea typeface="Helvetica Neue"/>
                <a:cs typeface="Helvetica Neue"/>
                <a:sym typeface="Helvetica Neue"/>
              </a:rPr>
            </a:br>
            <a:r>
              <a:rPr lang="en-US" sz="3800" b="1" dirty="0">
                <a:latin typeface="Helvetica Neue"/>
                <a:ea typeface="Helvetica Neue"/>
                <a:cs typeface="Helvetica Neue"/>
                <a:sym typeface="Helvetica Neue"/>
              </a:rPr>
              <a:t>STRUCK-BY HAZARD CONTROLS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26</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p:nvPr/>
        </p:nvSpPr>
        <p:spPr>
          <a:xfrm>
            <a:off x="420075" y="2146050"/>
            <a:ext cx="1883099" cy="698999"/>
          </a:xfrm>
          <a:prstGeom prst="rect">
            <a:avLst/>
          </a:prstGeom>
          <a:noFill/>
          <a:ln>
            <a:noFill/>
          </a:ln>
        </p:spPr>
        <p:txBody>
          <a:bodyPr lIns="91425" tIns="91425" rIns="91425" bIns="91425" anchor="t" anchorCtr="0">
            <a:noAutofit/>
          </a:bodyPr>
          <a:lstStyle/>
          <a:p>
            <a:pPr lvl="0" rtl="0">
              <a:spcBef>
                <a:spcPts val="0"/>
              </a:spcBef>
              <a:buNone/>
            </a:pPr>
            <a:r>
              <a:rPr lang="en-US" b="1">
                <a:solidFill>
                  <a:schemeClr val="lt2"/>
                </a:solidFill>
                <a:latin typeface="Helvetica Neue"/>
                <a:ea typeface="Helvetica Neue"/>
                <a:cs typeface="Helvetica Neue"/>
                <a:sym typeface="Helvetica Neue"/>
              </a:rPr>
              <a:t>ENGINEERING</a:t>
            </a:r>
          </a:p>
          <a:p>
            <a:pPr lvl="0" rtl="0">
              <a:spcBef>
                <a:spcPts val="0"/>
              </a:spcBef>
              <a:buNone/>
            </a:pPr>
            <a:r>
              <a:rPr lang="en-US" b="1">
                <a:solidFill>
                  <a:schemeClr val="lt2"/>
                </a:solidFill>
                <a:latin typeface="Helvetica Neue"/>
                <a:ea typeface="Helvetica Neue"/>
                <a:cs typeface="Helvetica Neue"/>
                <a:sym typeface="Helvetica Neue"/>
              </a:rPr>
              <a:t>CONTROLS</a:t>
            </a:r>
          </a:p>
        </p:txBody>
      </p:sp>
      <p:sp>
        <p:nvSpPr>
          <p:cNvPr id="258" name="Shape 258"/>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dirty="0">
                <a:latin typeface="Helvetica Neue"/>
                <a:ea typeface="Helvetica Neue"/>
                <a:cs typeface="Helvetica Neue"/>
                <a:sym typeface="Helvetica Neue"/>
              </a:rPr>
              <a:t>CONTROLLING STRUCK-BY HAZARDS</a:t>
            </a:r>
          </a:p>
        </p:txBody>
      </p:sp>
      <p:sp>
        <p:nvSpPr>
          <p:cNvPr id="262" name="Shape 262"/>
          <p:cNvSpPr txBox="1">
            <a:spLocks noGrp="1"/>
          </p:cNvSpPr>
          <p:nvPr>
            <p:ph type="body" idx="4294967295"/>
          </p:nvPr>
        </p:nvSpPr>
        <p:spPr>
          <a:xfrm>
            <a:off x="2576397" y="1528575"/>
            <a:ext cx="4074000" cy="9717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chemeClr val="lt2"/>
              </a:buClr>
              <a:buSzPct val="25000"/>
              <a:buFont typeface="Roboto"/>
              <a:buNone/>
            </a:pPr>
            <a:r>
              <a:rPr lang="en-US" dirty="0">
                <a:solidFill>
                  <a:srgbClr val="737373"/>
                </a:solidFill>
                <a:latin typeface="Helvetica Neue"/>
                <a:ea typeface="Helvetica Neue"/>
                <a:cs typeface="Helvetica Neue"/>
                <a:sym typeface="Helvetica Neue"/>
              </a:rPr>
              <a:t>◼   Job-site planning</a:t>
            </a:r>
          </a:p>
          <a:p>
            <a:pPr lvl="0"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   Barricades   </a:t>
            </a:r>
          </a:p>
          <a:p>
            <a:pPr lvl="0"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   Safe working equipment</a:t>
            </a:r>
          </a:p>
          <a:p>
            <a:pPr marL="0" marR="0" lvl="0" indent="0" algn="l" rtl="0">
              <a:lnSpc>
                <a:spcPct val="115000"/>
              </a:lnSpc>
              <a:spcBef>
                <a:spcPts val="0"/>
              </a:spcBef>
              <a:spcAft>
                <a:spcPts val="1600"/>
              </a:spcAft>
              <a:buClr>
                <a:schemeClr val="lt2"/>
              </a:buClr>
              <a:buSzPct val="25000"/>
              <a:buFont typeface="Roboto"/>
              <a:buNone/>
            </a:pPr>
            <a:endParaRPr i="0" u="none" strike="noStrike" cap="none" dirty="0">
              <a:solidFill>
                <a:srgbClr val="737373"/>
              </a:solidFill>
              <a:latin typeface="Helvetica Neue"/>
              <a:ea typeface="Helvetica Neue"/>
              <a:cs typeface="Helvetica Neue"/>
              <a:sym typeface="Helvetica Neue"/>
            </a:endParaRPr>
          </a:p>
        </p:txBody>
      </p:sp>
      <p:sp>
        <p:nvSpPr>
          <p:cNvPr id="265" name="Shape 265"/>
          <p:cNvSpPr txBox="1"/>
          <p:nvPr/>
        </p:nvSpPr>
        <p:spPr>
          <a:xfrm>
            <a:off x="6919125" y="2854325"/>
            <a:ext cx="1837199" cy="971700"/>
          </a:xfrm>
          <a:prstGeom prst="rect">
            <a:avLst/>
          </a:prstGeom>
          <a:noFill/>
          <a:ln>
            <a:noFill/>
          </a:ln>
        </p:spPr>
        <p:txBody>
          <a:bodyPr lIns="91425" tIns="91425" rIns="91425" bIns="91425" anchor="t" anchorCtr="0">
            <a:noAutofit/>
          </a:bodyPr>
          <a:lstStyle/>
          <a:p>
            <a:pPr lvl="0" algn="r" rtl="0">
              <a:spcBef>
                <a:spcPts val="0"/>
              </a:spcBef>
              <a:buNone/>
            </a:pPr>
            <a:r>
              <a:rPr lang="en-US" b="1">
                <a:solidFill>
                  <a:schemeClr val="lt2"/>
                </a:solidFill>
                <a:latin typeface="Helvetica Neue"/>
                <a:ea typeface="Helvetica Neue"/>
                <a:cs typeface="Helvetica Neue"/>
                <a:sym typeface="Helvetica Neue"/>
              </a:rPr>
              <a:t>ADMINISTRATIVE CONTROLS &amp; PPE</a:t>
            </a:r>
          </a:p>
        </p:txBody>
      </p:sp>
      <p:sp>
        <p:nvSpPr>
          <p:cNvPr id="266" name="Shape 266"/>
          <p:cNvSpPr txBox="1">
            <a:spLocks noGrp="1"/>
          </p:cNvSpPr>
          <p:nvPr>
            <p:ph type="body" idx="4294967295"/>
          </p:nvPr>
        </p:nvSpPr>
        <p:spPr>
          <a:xfrm>
            <a:off x="2216150" y="3871725"/>
            <a:ext cx="4130399" cy="971700"/>
          </a:xfrm>
          <a:prstGeom prst="rect">
            <a:avLst/>
          </a:prstGeom>
          <a:noFill/>
          <a:ln>
            <a:noFill/>
          </a:ln>
        </p:spPr>
        <p:txBody>
          <a:bodyPr lIns="91425" tIns="91425" rIns="91425" bIns="91425" anchor="ctr" anchorCtr="0">
            <a:noAutofit/>
          </a:bodyPr>
          <a:lstStyle/>
          <a:p>
            <a:pPr lvl="0" algn="r"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  Safe work practices   ◼</a:t>
            </a:r>
          </a:p>
          <a:p>
            <a:pPr lvl="0" algn="r"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Training on hazard recognition   ◼ </a:t>
            </a:r>
          </a:p>
          <a:p>
            <a:pPr lvl="0" algn="r"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PPE   ◼</a:t>
            </a:r>
          </a:p>
          <a:p>
            <a:pPr marL="0" marR="0" lvl="0" indent="0" algn="l" rtl="0">
              <a:lnSpc>
                <a:spcPct val="150000"/>
              </a:lnSpc>
              <a:spcBef>
                <a:spcPts val="0"/>
              </a:spcBef>
              <a:spcAft>
                <a:spcPts val="1600"/>
              </a:spcAft>
              <a:buClr>
                <a:schemeClr val="lt2"/>
              </a:buClr>
              <a:buSzPct val="25000"/>
              <a:buFont typeface="Roboto"/>
              <a:buNone/>
            </a:pPr>
            <a:endParaRPr dirty="0">
              <a:solidFill>
                <a:srgbClr val="737373"/>
              </a:solidFill>
              <a:latin typeface="Helvetica Neue"/>
              <a:ea typeface="Helvetica Neue"/>
              <a:cs typeface="Helvetica Neue"/>
              <a:sym typeface="Helvetica Neue"/>
            </a:endParaRPr>
          </a:p>
        </p:txBody>
      </p:sp>
      <p:grpSp>
        <p:nvGrpSpPr>
          <p:cNvPr id="13" name="Group 12" descr="Design Element" title="Design Element"/>
          <p:cNvGrpSpPr/>
          <p:nvPr/>
        </p:nvGrpSpPr>
        <p:grpSpPr>
          <a:xfrm>
            <a:off x="420075" y="1581269"/>
            <a:ext cx="8336100" cy="2515805"/>
            <a:chOff x="420075" y="1581269"/>
            <a:chExt cx="8336100" cy="2515805"/>
          </a:xfrm>
        </p:grpSpPr>
        <p:cxnSp>
          <p:nvCxnSpPr>
            <p:cNvPr id="14" name="Shape 255" descr="Aesthetic Element" title="Aesthetic Element"/>
            <p:cNvCxnSpPr/>
            <p:nvPr/>
          </p:nvCxnSpPr>
          <p:spPr>
            <a:xfrm>
              <a:off x="420075" y="2790116"/>
              <a:ext cx="8336100" cy="0"/>
            </a:xfrm>
            <a:prstGeom prst="straightConnector1">
              <a:avLst/>
            </a:prstGeom>
            <a:noFill/>
            <a:ln w="19050" cap="flat" cmpd="sng">
              <a:solidFill>
                <a:srgbClr val="980000"/>
              </a:solidFill>
              <a:prstDash val="dot"/>
              <a:round/>
              <a:headEnd type="triangle" w="med" len="med"/>
              <a:tailEnd type="triangle" w="med" len="med"/>
            </a:ln>
          </p:spPr>
        </p:cxnSp>
        <p:sp>
          <p:nvSpPr>
            <p:cNvPr id="15" name="Shape 256" descr="Aesthetic Element" title="Aesthetic Element"/>
            <p:cNvSpPr/>
            <p:nvPr/>
          </p:nvSpPr>
          <p:spPr>
            <a:xfrm>
              <a:off x="1800753"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6" name="Shape 257" descr="Aesthetic Element" title="Aesthetic Element"/>
            <p:cNvCxnSpPr>
              <a:stCxn id="15" idx="0"/>
            </p:cNvCxnSpPr>
            <p:nvPr/>
          </p:nvCxnSpPr>
          <p:spPr>
            <a:xfrm rot="10800000">
              <a:off x="1898852" y="1581269"/>
              <a:ext cx="0" cy="1110900"/>
            </a:xfrm>
            <a:prstGeom prst="straightConnector1">
              <a:avLst/>
            </a:prstGeom>
            <a:noFill/>
            <a:ln w="19050" cap="flat" cmpd="sng">
              <a:solidFill>
                <a:srgbClr val="980000"/>
              </a:solidFill>
              <a:prstDash val="solid"/>
              <a:round/>
              <a:headEnd type="none" w="med" len="med"/>
              <a:tailEnd type="oval" w="lg" len="lg"/>
            </a:ln>
          </p:spPr>
        </p:cxnSp>
        <p:cxnSp>
          <p:nvCxnSpPr>
            <p:cNvPr id="17" name="Shape 259" descr="Aesthetic Element" title="Aesthetic Element"/>
            <p:cNvCxnSpPr/>
            <p:nvPr/>
          </p:nvCxnSpPr>
          <p:spPr>
            <a:xfrm>
              <a:off x="7002942" y="2888075"/>
              <a:ext cx="0" cy="1208999"/>
            </a:xfrm>
            <a:prstGeom prst="straightConnector1">
              <a:avLst/>
            </a:prstGeom>
            <a:noFill/>
            <a:ln w="19050" cap="flat" cmpd="sng">
              <a:solidFill>
                <a:srgbClr val="980000"/>
              </a:solidFill>
              <a:prstDash val="solid"/>
              <a:round/>
              <a:headEnd type="none" w="med" len="med"/>
              <a:tailEnd type="oval" w="lg" len="lg"/>
            </a:ln>
          </p:spPr>
        </p:cxnSp>
        <p:sp>
          <p:nvSpPr>
            <p:cNvPr id="18" name="Shape 260" descr="Aesthetic Element" title="Aesthetic Element"/>
            <p:cNvSpPr/>
            <p:nvPr/>
          </p:nvSpPr>
          <p:spPr>
            <a:xfrm>
              <a:off x="6904842"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27</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pic>
        <p:nvPicPr>
          <p:cNvPr id="357" name="Shape 357" descr="Heavy equipment [cranes, excavators, etc.]&#10; &#10;Stay away from heavy equipment when it’s operating – In fact, be alert to the location of all heavy equipment whether in use or not &#10;Stay clear of lifted loads and never work under a suspended load &#10;Beware of unbalanced loads &#10;Workers should confirm and receive acknowledgement from the heavy equipment operator that they are visible &#10;Be aware of the swing radius of cranes and backhoes and do not enter that zone &#10;Drive equipment [or vehicles] on grades or roadways that are safely constructed and maintained &#10;Make sure that all workers and other personnel are in the clear before using dumping or lifting devices &#10;Lower or block bulldozer and scraper blades, end-loader buckets, dump bodies, etc., when not in use, and leave all controls in neutral position. &#10;Haulage vehicles that are loaded by cranes, power shovels, loaders etc., must have a cab shield or canopy that protects the driver from falling materials &#10;Do not exceed a vehicle's rated load or lift capacity &#10;Do not carry personnel unless there is a safe place to ride &#10;&#10;&#10;" title="Heavy equipment"/>
          <p:cNvPicPr preferRelativeResize="0"/>
          <p:nvPr/>
        </p:nvPicPr>
        <p:blipFill rotWithShape="1">
          <a:blip r:embed="rId3" cstate="email">
            <a:alphaModFix amt="74000"/>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358" name="Shape 358"/>
          <p:cNvSpPr txBox="1">
            <a:spLocks noGrp="1"/>
          </p:cNvSpPr>
          <p:nvPr>
            <p:ph type="title" idx="4294967295"/>
          </p:nvPr>
        </p:nvSpPr>
        <p:spPr>
          <a:xfrm>
            <a:off x="4357025" y="3836075"/>
            <a:ext cx="4418400"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smtClean="0">
                <a:latin typeface="Helvetica Neue"/>
                <a:ea typeface="Helvetica Neue"/>
                <a:cs typeface="Helvetica Neue"/>
                <a:sym typeface="Helvetica Neue"/>
              </a:rPr>
              <a:t>HEAVY EQUIPMENT</a:t>
            </a:r>
            <a:endParaRPr lang="en" sz="3000" b="1" dirty="0">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197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2"/>
        <p:cNvGrpSpPr/>
        <p:nvPr/>
      </p:nvGrpSpPr>
      <p:grpSpPr>
        <a:xfrm>
          <a:off x="0" y="0"/>
          <a:ext cx="0" cy="0"/>
          <a:chOff x="0" y="0"/>
          <a:chExt cx="0" cy="0"/>
        </a:xfrm>
      </p:grpSpPr>
      <p:pic>
        <p:nvPicPr>
          <p:cNvPr id="363" name="Shape 363" descr="Check vehicles before each shift to assure that all parts and accessories are in safe operating condition &#10;Do not drive a vehicle in reverse gear with an obstructed rear view, unless it has an audible reverse alarm, or another worker signals that it is safe &#10;Set parking brakes when vehicles and equipment are parked, and chock the wheels if they are on an incline &#10;All vehicles must have adequate braking systems and other safety devices &#10;Use traffic signs, barricades or flaggers when construction takes place near public roadways &#10;Wear high-visibility reflective clothing &#10;Do not put yourself at risk of being struck by a vehicle and do not get caught in a situation where there's no escape route &#10;Do not direct traffic unless you are the flagger&#10;Check that necessary warning signs are posted &#10;Never cross the path of a backing vehicle&#10;Follow “Exit” and “Entry” worksite traffic plan&#10;&#10;" title="Motor vehicles [trucks, cars, etc.] When working on or near any construction zone: "/>
          <p:cNvPicPr preferRelativeResize="0"/>
          <p:nvPr/>
        </p:nvPicPr>
        <p:blipFill rotWithShape="1">
          <a:blip r:embed="rId3" cstate="email">
            <a:alphaModFix amt="90000"/>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364" name="Shape 364"/>
          <p:cNvSpPr txBox="1">
            <a:spLocks noGrp="1"/>
          </p:cNvSpPr>
          <p:nvPr>
            <p:ph type="title" idx="4294967295"/>
          </p:nvPr>
        </p:nvSpPr>
        <p:spPr>
          <a:xfrm>
            <a:off x="3580600" y="3836075"/>
            <a:ext cx="5194800"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smtClean="0">
                <a:latin typeface="Helvetica Neue"/>
                <a:ea typeface="Helvetica Neue"/>
                <a:cs typeface="Helvetica Neue"/>
                <a:sym typeface="Helvetica Neue"/>
              </a:rPr>
              <a:t>MOTOR VEHICLES</a:t>
            </a:r>
            <a:endParaRPr lang="en" sz="3000" b="1" dirty="0">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5013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Shape 84"/>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Pre-Test</a:t>
            </a:r>
          </a:p>
          <a:p>
            <a:pPr marL="0" marR="0" lvl="0" indent="0" algn="l" rtl="0">
              <a:lnSpc>
                <a:spcPct val="120000"/>
              </a:lnSpc>
              <a:spcBef>
                <a:spcPts val="1000"/>
              </a:spcBef>
              <a:spcAft>
                <a:spcPts val="0"/>
              </a:spcAft>
              <a:buClr>
                <a:schemeClr val="lt1"/>
              </a:buClr>
              <a:buSzPct val="25000"/>
              <a:buFont typeface="Roboto"/>
              <a:buNone/>
            </a:pPr>
            <a:r>
              <a:rPr lang="en-US" sz="2400" dirty="0">
                <a:solidFill>
                  <a:srgbClr val="FFFFFF"/>
                </a:solidFill>
                <a:latin typeface="Helvetica Neue"/>
                <a:ea typeface="Helvetica Neue"/>
                <a:cs typeface="Helvetica Neue"/>
                <a:sym typeface="Helvetica Neue"/>
              </a:rPr>
              <a:t>A short 1-minute pretest on struck-by and caught-between hazards.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3</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8"/>
        <p:cNvGrpSpPr/>
        <p:nvPr/>
      </p:nvGrpSpPr>
      <p:grpSpPr>
        <a:xfrm>
          <a:off x="0" y="0"/>
          <a:ext cx="0" cy="0"/>
          <a:chOff x="0" y="0"/>
          <a:chExt cx="0" cy="0"/>
        </a:xfrm>
      </p:grpSpPr>
      <p:pic>
        <p:nvPicPr>
          <p:cNvPr id="369" name="Shape 369" descr="When working with compressed air: &#10;Reduce air pressure to 30 psi if used for cleaning, and use only with appropriate guarding and proper protective equipment; and &#10;Never clean clothing with compressed air &#10;&#10;When working with hand tools: &#10;Do not use tools with loose, cracked or splintered handles; and&#10;Do not use impact tools with mushroomed heads &#10;&#10;When working with machines, such as jack hammers, pavement saws: &#10;Be sure to be trained on safe operation of machinery. Inspect machinery; &#10;Ensure all guards are in place and in working order; and &#10;Protect feet, eyes, ears and hands; wear hearing protection &#10;&#10;When performing overhead work: &#10;Secure all tools and materials; &#10;Use toeboards, screens, guardrails and debris nets. Barricade the area and post signs; and &#10;Be sure materials stored in buildings under construction are placed farther than 6 feet of hoist way / floor openings, and more than 10 feet from an exterior wall &#10;&#10;When working with power tools, such as saws, drills, grinders: &#10;Be sure to be trained on how to safely use the power tool. Inspect tool(s) before each use; &#10;Wear safety goggles; &#10;Operate according to manufacturer’s instructions; and &#10;Ensure that all required guards are in place • When pushing or pulling objects that may become airborne: &#10;Stack and secure materials to prevent sliding, falling or collapse; &#10;Keep work areas clear; and &#10;Secure material against wind gusts &#10;&#10;&#10;" title="Tools: General safe work practices   "/>
          <p:cNvPicPr preferRelativeResize="0"/>
          <p:nvPr/>
        </p:nvPicPr>
        <p:blipFill rotWithShape="1">
          <a:blip r:embed="rId3" cstate="email">
            <a:alphaModFix amt="88000"/>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370" name="Shape 370"/>
          <p:cNvSpPr txBox="1">
            <a:spLocks noGrp="1"/>
          </p:cNvSpPr>
          <p:nvPr>
            <p:ph type="title" idx="4294967295"/>
          </p:nvPr>
        </p:nvSpPr>
        <p:spPr>
          <a:xfrm>
            <a:off x="5398924" y="3836075"/>
            <a:ext cx="3376499"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smtClean="0">
                <a:latin typeface="Helvetica Neue"/>
                <a:ea typeface="Helvetica Neue"/>
                <a:cs typeface="Helvetica Neue"/>
                <a:sym typeface="Helvetica Neue"/>
              </a:rPr>
              <a:t>TOOLS</a:t>
            </a:r>
            <a:endParaRPr lang="en" sz="3000" b="1" dirty="0">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8872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4"/>
        <p:cNvGrpSpPr/>
        <p:nvPr/>
      </p:nvGrpSpPr>
      <p:grpSpPr>
        <a:xfrm>
          <a:off x="0" y="0"/>
          <a:ext cx="0" cy="0"/>
          <a:chOff x="0" y="0"/>
          <a:chExt cx="0" cy="0"/>
        </a:xfrm>
      </p:grpSpPr>
      <p:pic>
        <p:nvPicPr>
          <p:cNvPr id="375" name="Shape 375" descr="Eye and face protection: &#10;Use based on anticipated hazards &#10;Safety glasses or goggles should be worn any time work operations present an eye hazard – for example, during welding, cutting, grinding, nailing (or when working with concrete and/or harmful chemicals or when exposed to flying particles) &#10;&#10;Head protection&#10;Wear hard hats where there is a potential for objects falling from above, bumps to the head from fixed objects &#10;Hard hats: Routinely inspect for dents, cracks or deterioration; replace after a heavy blow; maintain in good condition &#10;" title="Personal protective equipment (PPE)  "/>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376" name="Shape 376"/>
          <p:cNvSpPr txBox="1">
            <a:spLocks noGrp="1"/>
          </p:cNvSpPr>
          <p:nvPr>
            <p:ph type="title" idx="4294967295"/>
          </p:nvPr>
        </p:nvSpPr>
        <p:spPr>
          <a:xfrm>
            <a:off x="373074" y="3836075"/>
            <a:ext cx="3376499"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 sz="3000" b="1" dirty="0">
                <a:latin typeface="Helvetica Neue"/>
                <a:ea typeface="Helvetica Neue"/>
                <a:cs typeface="Helvetica Neue"/>
                <a:sym typeface="Helvetica Neue"/>
              </a:rPr>
              <a:t>PPE</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95531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dirty="0">
                <a:latin typeface="Helvetica Neue"/>
                <a:ea typeface="Helvetica Neue"/>
                <a:cs typeface="Helvetica Neue"/>
                <a:sym typeface="Helvetica Neue"/>
              </a:rPr>
              <a:t>Part 2.</a:t>
            </a:r>
            <a:br>
              <a:rPr lang="en-US" sz="3000" dirty="0">
                <a:latin typeface="Helvetica Neue"/>
                <a:ea typeface="Helvetica Neue"/>
                <a:cs typeface="Helvetica Neue"/>
                <a:sym typeface="Helvetica Neue"/>
              </a:rPr>
            </a:br>
            <a:r>
              <a:rPr lang="en-US" sz="3000" b="1" dirty="0">
                <a:latin typeface="Helvetica Neue"/>
                <a:ea typeface="Helvetica Neue"/>
                <a:cs typeface="Helvetica Neue"/>
                <a:sym typeface="Helvetica Neue"/>
              </a:rPr>
              <a:t>CAUGHT-BETWEEN HAZARD CONTROLS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420075" y="2146050"/>
            <a:ext cx="1883099" cy="698999"/>
          </a:xfrm>
          <a:prstGeom prst="rect">
            <a:avLst/>
          </a:prstGeom>
          <a:noFill/>
          <a:ln>
            <a:noFill/>
          </a:ln>
        </p:spPr>
        <p:txBody>
          <a:bodyPr lIns="91425" tIns="91425" rIns="91425" bIns="91425" anchor="t" anchorCtr="0">
            <a:noAutofit/>
          </a:bodyPr>
          <a:lstStyle/>
          <a:p>
            <a:pPr lvl="0" rtl="0">
              <a:spcBef>
                <a:spcPts val="0"/>
              </a:spcBef>
              <a:buNone/>
            </a:pPr>
            <a:r>
              <a:rPr lang="en-US" b="1">
                <a:solidFill>
                  <a:schemeClr val="lt2"/>
                </a:solidFill>
                <a:latin typeface="Helvetica Neue"/>
                <a:ea typeface="Helvetica Neue"/>
                <a:cs typeface="Helvetica Neue"/>
                <a:sym typeface="Helvetica Neue"/>
              </a:rPr>
              <a:t>ENGINEERING</a:t>
            </a:r>
          </a:p>
          <a:p>
            <a:pPr lvl="0" rtl="0">
              <a:spcBef>
                <a:spcPts val="0"/>
              </a:spcBef>
              <a:buNone/>
            </a:pPr>
            <a:r>
              <a:rPr lang="en-US" b="1">
                <a:solidFill>
                  <a:schemeClr val="lt2"/>
                </a:solidFill>
                <a:latin typeface="Helvetica Neue"/>
                <a:ea typeface="Helvetica Neue"/>
                <a:cs typeface="Helvetica Neue"/>
                <a:sym typeface="Helvetica Neue"/>
              </a:rPr>
              <a:t>CONTROLS</a:t>
            </a:r>
          </a:p>
        </p:txBody>
      </p:sp>
      <p:sp>
        <p:nvSpPr>
          <p:cNvPr id="301" name="Shape 301"/>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dirty="0" smtClean="0">
                <a:latin typeface="Helvetica Neue"/>
                <a:ea typeface="Helvetica Neue"/>
                <a:cs typeface="Helvetica Neue"/>
                <a:sym typeface="Helvetica Neue"/>
              </a:rPr>
              <a:t> CONTROLLING </a:t>
            </a:r>
            <a:r>
              <a:rPr lang="en-US" sz="2800" dirty="0">
                <a:latin typeface="Helvetica Neue"/>
                <a:ea typeface="Helvetica Neue"/>
                <a:cs typeface="Helvetica Neue"/>
                <a:sym typeface="Helvetica Neue"/>
              </a:rPr>
              <a:t>STRUCK-BY HAZARDS</a:t>
            </a:r>
          </a:p>
        </p:txBody>
      </p:sp>
      <p:sp>
        <p:nvSpPr>
          <p:cNvPr id="305" name="Shape 305"/>
          <p:cNvSpPr txBox="1">
            <a:spLocks noGrp="1"/>
          </p:cNvSpPr>
          <p:nvPr>
            <p:ph type="body" idx="4294967295"/>
          </p:nvPr>
        </p:nvSpPr>
        <p:spPr>
          <a:xfrm>
            <a:off x="2576397" y="1528575"/>
            <a:ext cx="4074000" cy="9717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chemeClr val="lt2"/>
              </a:buClr>
              <a:buSzPct val="25000"/>
              <a:buFont typeface="Roboto"/>
              <a:buNone/>
            </a:pPr>
            <a:r>
              <a:rPr lang="en-US" dirty="0">
                <a:solidFill>
                  <a:srgbClr val="737373"/>
                </a:solidFill>
                <a:latin typeface="Helvetica Neue"/>
                <a:ea typeface="Helvetica Neue"/>
                <a:cs typeface="Helvetica Neue"/>
                <a:sym typeface="Helvetica Neue"/>
              </a:rPr>
              <a:t>◼   Machine Guarding</a:t>
            </a:r>
          </a:p>
          <a:p>
            <a:pPr lvl="0"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   Barricades   </a:t>
            </a:r>
          </a:p>
          <a:p>
            <a:pPr lvl="0"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   Trench shielding/sloping</a:t>
            </a:r>
          </a:p>
          <a:p>
            <a:pPr marL="0" marR="0" lvl="0" indent="0" algn="l" rtl="0">
              <a:lnSpc>
                <a:spcPct val="115000"/>
              </a:lnSpc>
              <a:spcBef>
                <a:spcPts val="0"/>
              </a:spcBef>
              <a:spcAft>
                <a:spcPts val="1600"/>
              </a:spcAft>
              <a:buClr>
                <a:schemeClr val="lt2"/>
              </a:buClr>
              <a:buSzPct val="25000"/>
              <a:buFont typeface="Roboto"/>
              <a:buNone/>
            </a:pPr>
            <a:endParaRPr i="0" u="none" strike="noStrike" cap="none" dirty="0">
              <a:solidFill>
                <a:srgbClr val="737373"/>
              </a:solidFill>
              <a:latin typeface="Helvetica Neue"/>
              <a:ea typeface="Helvetica Neue"/>
              <a:cs typeface="Helvetica Neue"/>
              <a:sym typeface="Helvetica Neue"/>
            </a:endParaRPr>
          </a:p>
        </p:txBody>
      </p:sp>
      <p:sp>
        <p:nvSpPr>
          <p:cNvPr id="308" name="Shape 308"/>
          <p:cNvSpPr txBox="1"/>
          <p:nvPr/>
        </p:nvSpPr>
        <p:spPr>
          <a:xfrm>
            <a:off x="6919125" y="2854325"/>
            <a:ext cx="1837199" cy="971700"/>
          </a:xfrm>
          <a:prstGeom prst="rect">
            <a:avLst/>
          </a:prstGeom>
          <a:noFill/>
          <a:ln>
            <a:noFill/>
          </a:ln>
        </p:spPr>
        <p:txBody>
          <a:bodyPr lIns="91425" tIns="91425" rIns="91425" bIns="91425" anchor="t" anchorCtr="0">
            <a:noAutofit/>
          </a:bodyPr>
          <a:lstStyle/>
          <a:p>
            <a:pPr lvl="0" algn="r" rtl="0">
              <a:spcBef>
                <a:spcPts val="0"/>
              </a:spcBef>
              <a:buNone/>
            </a:pPr>
            <a:r>
              <a:rPr lang="en-US" b="1">
                <a:solidFill>
                  <a:schemeClr val="lt2"/>
                </a:solidFill>
                <a:latin typeface="Helvetica Neue"/>
                <a:ea typeface="Helvetica Neue"/>
                <a:cs typeface="Helvetica Neue"/>
                <a:sym typeface="Helvetica Neue"/>
              </a:rPr>
              <a:t>ADMINISTRATIVE CONTROLS</a:t>
            </a:r>
          </a:p>
        </p:txBody>
      </p:sp>
      <p:sp>
        <p:nvSpPr>
          <p:cNvPr id="309" name="Shape 309"/>
          <p:cNvSpPr txBox="1">
            <a:spLocks noGrp="1"/>
          </p:cNvSpPr>
          <p:nvPr>
            <p:ph type="body" idx="4294967295"/>
          </p:nvPr>
        </p:nvSpPr>
        <p:spPr>
          <a:xfrm>
            <a:off x="2216150" y="3871725"/>
            <a:ext cx="4130399" cy="971700"/>
          </a:xfrm>
          <a:prstGeom prst="rect">
            <a:avLst/>
          </a:prstGeom>
          <a:noFill/>
          <a:ln>
            <a:noFill/>
          </a:ln>
        </p:spPr>
        <p:txBody>
          <a:bodyPr lIns="91425" tIns="91425" rIns="91425" bIns="91425" anchor="ctr" anchorCtr="0">
            <a:noAutofit/>
          </a:bodyPr>
          <a:lstStyle/>
          <a:p>
            <a:pPr lvl="0" algn="r"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  Safe work practices   ◼</a:t>
            </a:r>
          </a:p>
          <a:p>
            <a:pPr lvl="0" algn="r"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Training on hazard recognition   ◼ </a:t>
            </a:r>
          </a:p>
          <a:p>
            <a:pPr lvl="0" algn="r" rtl="0">
              <a:lnSpc>
                <a:spcPct val="150000"/>
              </a:lnSpc>
              <a:spcBef>
                <a:spcPts val="0"/>
              </a:spcBef>
              <a:spcAft>
                <a:spcPts val="0"/>
              </a:spcAft>
              <a:buClr>
                <a:schemeClr val="lt2"/>
              </a:buClr>
              <a:buSzPct val="25000"/>
              <a:buFont typeface="Roboto"/>
              <a:buNone/>
            </a:pPr>
            <a:r>
              <a:rPr lang="en-US" dirty="0">
                <a:latin typeface="Helvetica Neue"/>
                <a:ea typeface="Helvetica Neue"/>
                <a:cs typeface="Helvetica Neue"/>
                <a:sym typeface="Helvetica Neue"/>
              </a:rPr>
              <a:t>PPE   ◼</a:t>
            </a:r>
          </a:p>
          <a:p>
            <a:pPr marL="0" marR="0" lvl="0" indent="0" algn="l" rtl="0">
              <a:lnSpc>
                <a:spcPct val="150000"/>
              </a:lnSpc>
              <a:spcBef>
                <a:spcPts val="0"/>
              </a:spcBef>
              <a:spcAft>
                <a:spcPts val="1600"/>
              </a:spcAft>
              <a:buClr>
                <a:schemeClr val="lt2"/>
              </a:buClr>
              <a:buSzPct val="25000"/>
              <a:buFont typeface="Roboto"/>
              <a:buNone/>
            </a:pPr>
            <a:endParaRPr dirty="0">
              <a:solidFill>
                <a:srgbClr val="737373"/>
              </a:solidFill>
              <a:latin typeface="Helvetica Neue"/>
              <a:ea typeface="Helvetica Neue"/>
              <a:cs typeface="Helvetica Neue"/>
              <a:sym typeface="Helvetica Neue"/>
            </a:endParaRPr>
          </a:p>
        </p:txBody>
      </p:sp>
      <p:grpSp>
        <p:nvGrpSpPr>
          <p:cNvPr id="12" name="Group 11" descr="Design Element" title="Design Element"/>
          <p:cNvGrpSpPr/>
          <p:nvPr/>
        </p:nvGrpSpPr>
        <p:grpSpPr>
          <a:xfrm>
            <a:off x="420075" y="1581269"/>
            <a:ext cx="8336100" cy="2515805"/>
            <a:chOff x="420075" y="1581269"/>
            <a:chExt cx="8336100" cy="2515805"/>
          </a:xfrm>
        </p:grpSpPr>
        <p:cxnSp>
          <p:nvCxnSpPr>
            <p:cNvPr id="13" name="Shape 255" descr="Aesthetic Element" title="Aesthetic Element"/>
            <p:cNvCxnSpPr/>
            <p:nvPr/>
          </p:nvCxnSpPr>
          <p:spPr>
            <a:xfrm>
              <a:off x="420075" y="2790116"/>
              <a:ext cx="8336100" cy="0"/>
            </a:xfrm>
            <a:prstGeom prst="straightConnector1">
              <a:avLst/>
            </a:prstGeom>
            <a:noFill/>
            <a:ln w="19050" cap="flat" cmpd="sng">
              <a:solidFill>
                <a:srgbClr val="980000"/>
              </a:solidFill>
              <a:prstDash val="dot"/>
              <a:round/>
              <a:headEnd type="triangle" w="med" len="med"/>
              <a:tailEnd type="triangle" w="med" len="med"/>
            </a:ln>
          </p:spPr>
        </p:cxnSp>
        <p:sp>
          <p:nvSpPr>
            <p:cNvPr id="14" name="Shape 256" descr="Aesthetic Element" title="Aesthetic Element"/>
            <p:cNvSpPr/>
            <p:nvPr/>
          </p:nvSpPr>
          <p:spPr>
            <a:xfrm>
              <a:off x="1800753"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5" name="Shape 257" descr="Aesthetic Element" title="Aesthetic Element"/>
            <p:cNvCxnSpPr>
              <a:stCxn id="14" idx="0"/>
            </p:cNvCxnSpPr>
            <p:nvPr/>
          </p:nvCxnSpPr>
          <p:spPr>
            <a:xfrm rot="10800000">
              <a:off x="1898852" y="1581269"/>
              <a:ext cx="0" cy="1110900"/>
            </a:xfrm>
            <a:prstGeom prst="straightConnector1">
              <a:avLst/>
            </a:prstGeom>
            <a:noFill/>
            <a:ln w="19050" cap="flat" cmpd="sng">
              <a:solidFill>
                <a:srgbClr val="980000"/>
              </a:solidFill>
              <a:prstDash val="solid"/>
              <a:round/>
              <a:headEnd type="none" w="med" len="med"/>
              <a:tailEnd type="oval" w="lg" len="lg"/>
            </a:ln>
          </p:spPr>
        </p:cxnSp>
        <p:cxnSp>
          <p:nvCxnSpPr>
            <p:cNvPr id="16" name="Shape 259" descr="Aesthetic Element" title="Aesthetic Element"/>
            <p:cNvCxnSpPr/>
            <p:nvPr/>
          </p:nvCxnSpPr>
          <p:spPr>
            <a:xfrm>
              <a:off x="7002942" y="2888075"/>
              <a:ext cx="0" cy="1208999"/>
            </a:xfrm>
            <a:prstGeom prst="straightConnector1">
              <a:avLst/>
            </a:prstGeom>
            <a:noFill/>
            <a:ln w="19050" cap="flat" cmpd="sng">
              <a:solidFill>
                <a:srgbClr val="980000"/>
              </a:solidFill>
              <a:prstDash val="solid"/>
              <a:round/>
              <a:headEnd type="none" w="med" len="med"/>
              <a:tailEnd type="oval" w="lg" len="lg"/>
            </a:ln>
          </p:spPr>
        </p:cxnSp>
        <p:sp>
          <p:nvSpPr>
            <p:cNvPr id="17" name="Shape 260" descr="Aesthetic Element" title="Aesthetic Element"/>
            <p:cNvSpPr/>
            <p:nvPr/>
          </p:nvSpPr>
          <p:spPr>
            <a:xfrm>
              <a:off x="6904842"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33</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5"/>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  </a:t>
            </a:r>
            <a:r>
              <a:rPr lang="en-US" dirty="0" smtClean="0"/>
              <a:t>in danger</a:t>
            </a:r>
            <a:endParaRPr lang="en-US" dirty="0"/>
          </a:p>
        </p:txBody>
      </p:sp>
      <p:pic>
        <p:nvPicPr>
          <p:cNvPr id="386" name="Shape 386" descr="Your employer should provide a lock-out/tag-out program or equivalent system to ensure that equipment is not accidentally energized during maintenance or repair. Lockout/tagout procedures are specifically required for equipment used in concrete and masonry operations.  Bulldozer and scraper blades, end-loader buckets, dump bodies, and similar equipment must be blocked or fully lowered when being repaired or not in use.&#10;&#10;Take measures to prevent workers being crushed by heavy equipment that tips over  &#10;&#10;The best way to prevent workers being crushed by heavy equipment that tips over is to prevent the equipment from tipping over in the first place. For examples, cranes can tip over if the load capacity is exceeded, or the ground is not level or too soft. OSHA requires that your employer designate a competent person to inspect crane operations to identify working conditions that are hazardous to workers, including ensuring that the support surface is firm and able to support the load.  Your employer must make sure that material handling equipment is equipped with rollover protective structures.  OSHA standards require that motor vehicles, forklifts, and earthmoving equipment must be equipped with seat belts. Your employer must require their use. The use of seat belts will prevent workers being thrown from a vehicle or equipment and subsequently being crushed when the vehicle or equipment tips over.&#10;&#10;Take measures to prevent workers from being pinned between equipment and a solid object &#10;&#10;Employers are required to take measures to prevent workers from being pinned between equipment and a solid object, such as a wall or another piece of equipment; between materials being stacked or stored and a solid object, between shoring and construction materials in a trench.&#10;" title="Support, secure or otherwise make safe equipment having parts that workers could be caught between   "/>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0" y="0"/>
            <a:ext cx="9144001" cy="5143500"/>
          </a:xfrm>
          <a:prstGeom prst="rect">
            <a:avLst/>
          </a:prstGeom>
          <a:noFill/>
          <a:ln>
            <a:noFill/>
          </a:ln>
        </p:spPr>
      </p:pic>
      <p:sp>
        <p:nvSpPr>
          <p:cNvPr id="4" name="Shape 393"/>
          <p:cNvSpPr txBox="1">
            <a:spLocks/>
          </p:cNvSpPr>
          <p:nvPr/>
        </p:nvSpPr>
        <p:spPr>
          <a:xfrm>
            <a:off x="3669075" y="3836075"/>
            <a:ext cx="5106300" cy="953399"/>
          </a:xfrm>
          <a:prstGeom prst="rect">
            <a:avLst/>
          </a:prstGeom>
          <a:solidFill>
            <a:srgbClr val="980000">
              <a:alpha val="42690"/>
            </a:srgb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9pPr>
          </a:lstStyle>
          <a:p>
            <a:pPr algn="ctr">
              <a:buSzPct val="25000"/>
            </a:pPr>
            <a:r>
              <a:rPr lang="en-US" sz="3000" b="1" smtClean="0">
                <a:latin typeface="Helvetica Neue"/>
                <a:ea typeface="Helvetica Neue"/>
                <a:cs typeface="Helvetica Neue"/>
                <a:sym typeface="Helvetica Neue"/>
              </a:rPr>
              <a:t>GUARDS &amp; BLOCKING</a:t>
            </a:r>
            <a:endParaRPr lang="en" sz="3000" b="1" dirty="0">
              <a:latin typeface="Helvetica Neue"/>
              <a:ea typeface="Helvetica Neue"/>
              <a:cs typeface="Helvetica Neue"/>
              <a:sym typeface="Helvetica Neue"/>
            </a:endParaRPr>
          </a:p>
        </p:txBody>
      </p:sp>
      <p:sp>
        <p:nvSpPr>
          <p:cNvPr id="2" name="Slide Number Placeholder 1"/>
          <p:cNvSpPr>
            <a:spLocks noGrp="1"/>
          </p:cNvSpPr>
          <p:nvPr>
            <p:ph type="sldNum" idx="10"/>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1045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pic>
        <p:nvPicPr>
          <p:cNvPr id="392" name="Shape 392" descr="OSHA standards require your employer to ensure that hand-held power tools are fitted with guards and safety switches. The type of guard will be determined by the power source of the tool (electric, pneumatic, liquid fuel, hydraulic, or powder-actuated). Exposed moving parts of power tools, such as belts, gears, shafts, pulleys, etc. must be guarded. Points-ofoperation – where the work is actually performed on the materials – must also be guarded. Power saws are a primary type of equipment that requires a point-ofoperation guard. In-running nip points, such as where the sanding belt runs onto a pulley in a belt sanding machine, must also be guarded. &#10;" title="Provide guards on power tools and other equipment with moving parts   "/>
          <p:cNvPicPr preferRelativeResize="0"/>
          <p:nvPr/>
        </p:nvPicPr>
        <p:blipFill rotWithShape="1">
          <a:blip r:embed="rId3" cstate="email">
            <a:alphaModFix amt="79000"/>
            <a:extLst>
              <a:ext uri="{28A0092B-C50C-407E-A947-70E740481C1C}">
                <a14:useLocalDpi xmlns:a14="http://schemas.microsoft.com/office/drawing/2010/main"/>
              </a:ext>
            </a:extLst>
          </a:blip>
          <a:srcRect/>
          <a:stretch/>
        </p:blipFill>
        <p:spPr>
          <a:xfrm>
            <a:off x="0" y="0"/>
            <a:ext cx="9143999" cy="5143500"/>
          </a:xfrm>
          <a:prstGeom prst="rect">
            <a:avLst/>
          </a:prstGeom>
          <a:noFill/>
          <a:ln>
            <a:noFill/>
          </a:ln>
        </p:spPr>
      </p:pic>
      <p:sp>
        <p:nvSpPr>
          <p:cNvPr id="393" name="Shape 393"/>
          <p:cNvSpPr txBox="1">
            <a:spLocks noGrp="1"/>
          </p:cNvSpPr>
          <p:nvPr>
            <p:ph type="title" idx="4294967295"/>
          </p:nvPr>
        </p:nvSpPr>
        <p:spPr>
          <a:xfrm>
            <a:off x="3669075" y="3836075"/>
            <a:ext cx="5106300"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smtClean="0">
                <a:latin typeface="Helvetica Neue"/>
                <a:ea typeface="Helvetica Neue"/>
                <a:cs typeface="Helvetica Neue"/>
                <a:sym typeface="Helvetica Neue"/>
              </a:rPr>
              <a:t>GUARDS &amp; BLOCKING</a:t>
            </a:r>
            <a:endParaRPr lang="en" sz="3000" b="1" dirty="0">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96943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7"/>
        <p:cNvGrpSpPr/>
        <p:nvPr/>
      </p:nvGrpSpPr>
      <p:grpSpPr>
        <a:xfrm>
          <a:off x="0" y="0"/>
          <a:ext cx="0" cy="0"/>
          <a:chOff x="0" y="0"/>
          <a:chExt cx="0" cy="0"/>
        </a:xfrm>
      </p:grpSpPr>
      <p:pic>
        <p:nvPicPr>
          <p:cNvPr id="398" name="Shape 398" descr="OSHA standards on trenching and excavation require your employer to designate a competent person to inspect the trenching operations. The competent person must be trained in and knowledgeable about soils classification, the use of protective systems, and the requirements of the OSHA standard. The competent person must be capable of identifying hazards, and authorized to immediately eliminate hazards. &#10;" title="Provide protection for workers during trenching and excavation work    "/>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0" y="0"/>
            <a:ext cx="9144000" cy="5143499"/>
          </a:xfrm>
          <a:prstGeom prst="rect">
            <a:avLst/>
          </a:prstGeom>
          <a:noFill/>
          <a:ln>
            <a:noFill/>
          </a:ln>
        </p:spPr>
      </p:pic>
      <p:sp>
        <p:nvSpPr>
          <p:cNvPr id="399" name="Shape 399"/>
          <p:cNvSpPr txBox="1">
            <a:spLocks noGrp="1"/>
          </p:cNvSpPr>
          <p:nvPr>
            <p:ph type="title" idx="4294967295"/>
          </p:nvPr>
        </p:nvSpPr>
        <p:spPr>
          <a:xfrm>
            <a:off x="3274425" y="396550"/>
            <a:ext cx="5443499"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smtClean="0">
                <a:latin typeface="Helvetica Neue"/>
                <a:ea typeface="Helvetica Neue"/>
                <a:cs typeface="Helvetica Neue"/>
                <a:sym typeface="Helvetica Neue"/>
              </a:rPr>
              <a:t>TRENCH PROTECTION</a:t>
            </a:r>
            <a:endParaRPr lang="en" sz="3000" b="1" dirty="0">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3667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Shape 333"/>
          <p:cNvSpPr txBox="1">
            <a:spLocks noGrp="1"/>
          </p:cNvSpPr>
          <p:nvPr>
            <p:ph type="title"/>
          </p:nvPr>
        </p:nvSpPr>
        <p:spPr>
          <a:xfrm>
            <a:off x="490250" y="488250"/>
            <a:ext cx="72720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5-MINUTE ACTIVITY</a:t>
            </a:r>
          </a:p>
          <a:p>
            <a:pPr lvl="0" rtl="0">
              <a:spcBef>
                <a:spcPts val="0"/>
              </a:spcBef>
              <a:spcAft>
                <a:spcPts val="1000"/>
              </a:spcAft>
              <a:buNone/>
            </a:pPr>
            <a:r>
              <a:rPr lang="en-US" sz="2000" dirty="0">
                <a:solidFill>
                  <a:srgbClr val="FFFFFF"/>
                </a:solidFill>
                <a:latin typeface="Helvetica Neue"/>
                <a:ea typeface="Helvetica Neue"/>
                <a:cs typeface="Helvetica Neue"/>
                <a:sym typeface="Helvetica Neue"/>
              </a:rPr>
              <a:t>In your groups review the video, then discuss how to prevent the accident. </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37</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Shape 333"/>
          <p:cNvSpPr txBox="1">
            <a:spLocks noGrp="1"/>
          </p:cNvSpPr>
          <p:nvPr>
            <p:ph type="title"/>
          </p:nvPr>
        </p:nvSpPr>
        <p:spPr>
          <a:xfrm>
            <a:off x="490250" y="488250"/>
            <a:ext cx="72720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smtClean="0">
                <a:latin typeface="Helvetica Neue"/>
                <a:ea typeface="Helvetica Neue"/>
                <a:cs typeface="Helvetica Neue"/>
                <a:sym typeface="Helvetica Neue"/>
                <a:hlinkClick r:id="rId3" tooltip="Watch video"/>
              </a:rPr>
              <a:t>Video 1</a:t>
            </a:r>
            <a:endParaRPr lang="en-US" sz="4200" b="1" dirty="0">
              <a:latin typeface="Helvetica Neue"/>
              <a:ea typeface="Helvetica Neue"/>
              <a:cs typeface="Helvetica Neue"/>
              <a:sym typeface="Helvetica Neue"/>
            </a:endParaRPr>
          </a:p>
          <a:p>
            <a:pPr lvl="0" rtl="0">
              <a:spcBef>
                <a:spcPts val="0"/>
              </a:spcBef>
              <a:spcAft>
                <a:spcPts val="1000"/>
              </a:spcAft>
              <a:buNone/>
            </a:pPr>
            <a:r>
              <a:rPr lang="en-US" sz="2000" dirty="0">
                <a:solidFill>
                  <a:srgbClr val="FFFFFF"/>
                </a:solidFill>
                <a:latin typeface="Helvetica Neue"/>
                <a:ea typeface="Helvetica Neue"/>
                <a:cs typeface="Helvetica Neue"/>
                <a:sym typeface="Helvetica Neue"/>
              </a:rPr>
              <a:t>In your groups review the video, then discuss how to prevent the accident. </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38</a:t>
            </a:fld>
            <a:endParaRPr lang="en-US"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83943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Shape 333"/>
          <p:cNvSpPr txBox="1">
            <a:spLocks noGrp="1"/>
          </p:cNvSpPr>
          <p:nvPr>
            <p:ph type="title"/>
          </p:nvPr>
        </p:nvSpPr>
        <p:spPr>
          <a:xfrm>
            <a:off x="490250" y="488250"/>
            <a:ext cx="72720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smtClean="0">
                <a:latin typeface="Helvetica Neue"/>
                <a:ea typeface="Helvetica Neue"/>
                <a:cs typeface="Helvetica Neue"/>
                <a:sym typeface="Helvetica Neue"/>
                <a:hlinkClick r:id="rId3" tooltip="Watch video"/>
              </a:rPr>
              <a:t>Video 2</a:t>
            </a:r>
            <a:endParaRPr lang="en-US" sz="4200" b="1" dirty="0">
              <a:latin typeface="Helvetica Neue"/>
              <a:ea typeface="Helvetica Neue"/>
              <a:cs typeface="Helvetica Neue"/>
              <a:sym typeface="Helvetica Neue"/>
            </a:endParaRPr>
          </a:p>
          <a:p>
            <a:pPr lvl="0" rtl="0">
              <a:spcBef>
                <a:spcPts val="0"/>
              </a:spcBef>
              <a:spcAft>
                <a:spcPts val="1000"/>
              </a:spcAft>
              <a:buNone/>
            </a:pPr>
            <a:r>
              <a:rPr lang="en-US" sz="2000" dirty="0">
                <a:solidFill>
                  <a:srgbClr val="FFFFFF"/>
                </a:solidFill>
                <a:latin typeface="Helvetica Neue"/>
                <a:ea typeface="Helvetica Neue"/>
                <a:cs typeface="Helvetica Neue"/>
                <a:sym typeface="Helvetica Neue"/>
              </a:rPr>
              <a:t>In your groups review the video, then discuss how to prevent the accident. </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39</a:t>
            </a:fld>
            <a:endParaRPr lang="en-US"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0125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dirty="0">
              <a:solidFill>
                <a:schemeClr val="lt1"/>
              </a:solidFill>
              <a:latin typeface="Roboto"/>
              <a:ea typeface="Roboto"/>
              <a:cs typeface="Roboto"/>
              <a:sym typeface="Roboto"/>
            </a:endParaRPr>
          </a:p>
          <a:p>
            <a:pPr lvl="0" rtl="0">
              <a:spcBef>
                <a:spcPts val="0"/>
              </a:spcBef>
              <a:buClr>
                <a:schemeClr val="lt1"/>
              </a:buClr>
              <a:buSzPct val="25000"/>
              <a:buFont typeface="Roboto"/>
              <a:buNone/>
            </a:pPr>
            <a:r>
              <a:rPr lang="en-US" dirty="0">
                <a:latin typeface="Helvetica Neue"/>
                <a:ea typeface="Helvetica Neue"/>
                <a:cs typeface="Helvetica Neue"/>
                <a:sym typeface="Helvetica Neue"/>
              </a:rPr>
              <a:t>Struck-by / Caught-between</a:t>
            </a:r>
          </a:p>
          <a:p>
            <a:pPr marL="0" marR="0" lvl="0" indent="0" algn="l" rtl="0">
              <a:lnSpc>
                <a:spcPct val="100000"/>
              </a:lnSpc>
              <a:spcBef>
                <a:spcPts val="0"/>
              </a:spcBef>
              <a:spcAft>
                <a:spcPts val="0"/>
              </a:spcAft>
              <a:buClr>
                <a:schemeClr val="lt1"/>
              </a:buClr>
              <a:buSzPct val="25000"/>
              <a:buFont typeface="Roboto"/>
              <a:buNone/>
            </a:pPr>
            <a:r>
              <a:rPr lang="en-US" sz="4000" b="1" i="0" u="none" strike="noStrike" cap="none" dirty="0">
                <a:solidFill>
                  <a:schemeClr val="lt1"/>
                </a:solidFill>
                <a:latin typeface="Helvetica Neue"/>
                <a:ea typeface="Helvetica Neue"/>
                <a:cs typeface="Helvetica Neue"/>
                <a:sym typeface="Helvetica Neue"/>
              </a:rPr>
              <a:t>AGENDA &amp; OBJECTIVES</a:t>
            </a:r>
          </a:p>
        </p:txBody>
      </p:sp>
      <p:sp>
        <p:nvSpPr>
          <p:cNvPr id="2" name="Text Placeholder 1"/>
          <p:cNvSpPr>
            <a:spLocks noGrp="1"/>
          </p:cNvSpPr>
          <p:nvPr>
            <p:ph type="body" idx="1"/>
          </p:nvPr>
        </p:nvSpPr>
        <p:spPr/>
        <p:txBody>
          <a:bodyPr/>
          <a:lstStyle/>
          <a:p>
            <a:pPr marL="685800" lvl="0" indent="-457200">
              <a:spcBef>
                <a:spcPts val="1000"/>
              </a:spcBef>
              <a:buClr>
                <a:srgbClr val="737373"/>
              </a:buClr>
              <a:buSzPct val="100000"/>
              <a:buAutoNum type="arabicPeriod"/>
            </a:pPr>
            <a:r>
              <a:rPr lang="en-US" dirty="0">
                <a:solidFill>
                  <a:srgbClr val="737373"/>
                </a:solidFill>
                <a:latin typeface="Helvetica Neue"/>
                <a:ea typeface="Helvetica Neue"/>
                <a:cs typeface="Helvetica Neue"/>
                <a:sym typeface="Helvetica Neue"/>
              </a:rPr>
              <a:t>Introduction</a:t>
            </a:r>
          </a:p>
          <a:p>
            <a:pPr marL="685800" lvl="0" indent="-457200">
              <a:spcBef>
                <a:spcPts val="1000"/>
              </a:spcBef>
              <a:buClr>
                <a:srgbClr val="737373"/>
              </a:buClr>
              <a:buSzPct val="100000"/>
              <a:buFont typeface="Helvetica Neue"/>
              <a:buAutoNum type="arabicPeriod"/>
            </a:pPr>
            <a:r>
              <a:rPr lang="en-US" dirty="0">
                <a:solidFill>
                  <a:srgbClr val="737373"/>
                </a:solidFill>
                <a:latin typeface="Helvetica Neue"/>
                <a:ea typeface="Helvetica Neue"/>
                <a:cs typeface="Helvetica Neue"/>
                <a:sym typeface="Helvetica Neue"/>
              </a:rPr>
              <a:t>Discuss Struck-by/Caught-between Hazards</a:t>
            </a:r>
          </a:p>
          <a:p>
            <a:pPr marL="685800" lvl="0" indent="-457200">
              <a:spcBef>
                <a:spcPts val="1000"/>
              </a:spcBef>
              <a:spcAft>
                <a:spcPts val="1000"/>
              </a:spcAft>
              <a:buClr>
                <a:srgbClr val="737373"/>
              </a:buClr>
              <a:buSzPct val="100000"/>
              <a:buAutoNum type="arabicPeriod"/>
            </a:pPr>
            <a:r>
              <a:rPr lang="en-US" dirty="0">
                <a:solidFill>
                  <a:srgbClr val="737373"/>
                </a:solidFill>
                <a:latin typeface="Helvetica Neue"/>
                <a:ea typeface="Helvetica Neue"/>
                <a:cs typeface="Helvetica Neue"/>
                <a:sym typeface="Helvetica Neue"/>
              </a:rPr>
              <a:t>Identify Methods for Controlling Hazards  </a:t>
            </a:r>
          </a:p>
          <a:p>
            <a:pPr marL="685800" lvl="0" indent="-457200">
              <a:spcBef>
                <a:spcPts val="1000"/>
              </a:spcBef>
              <a:spcAft>
                <a:spcPts val="1000"/>
              </a:spcAft>
              <a:buClr>
                <a:srgbClr val="737373"/>
              </a:buClr>
              <a:buSzPct val="100000"/>
              <a:buAutoNum type="arabicPeriod"/>
            </a:pPr>
            <a:r>
              <a:rPr lang="en-US" dirty="0">
                <a:solidFill>
                  <a:srgbClr val="737373"/>
                </a:solidFill>
                <a:latin typeface="Helvetica Neue"/>
                <a:ea typeface="Helvetica Neue"/>
                <a:cs typeface="Helvetica Neue"/>
                <a:sym typeface="Helvetica Neue"/>
              </a:rPr>
              <a:t>Review, OSHA (Worker Rights, Employer Responsibilities) Assessment</a:t>
            </a:r>
          </a:p>
          <a:p>
            <a:endParaRPr lang="en-US"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dirty="0">
                <a:latin typeface="Helvetica Neue"/>
                <a:ea typeface="Helvetica Neue"/>
                <a:cs typeface="Helvetica Neue"/>
                <a:sym typeface="Helvetica Neue"/>
              </a:rPr>
              <a:t>Part 4.</a:t>
            </a:r>
            <a:br>
              <a:rPr lang="en-US" sz="3000" dirty="0">
                <a:latin typeface="Helvetica Neue"/>
                <a:ea typeface="Helvetica Neue"/>
                <a:cs typeface="Helvetica Neue"/>
                <a:sym typeface="Helvetica Neue"/>
              </a:rPr>
            </a:br>
            <a:r>
              <a:rPr lang="en-US" sz="4000" b="1" dirty="0">
                <a:latin typeface="Helvetica Neue"/>
                <a:ea typeface="Helvetica Neue"/>
                <a:cs typeface="Helvetica Neue"/>
                <a:sym typeface="Helvetica Neue"/>
              </a:rPr>
              <a:t>REVIEW &amp; OSHA RIGHTS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40</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dirty="0">
              <a:solidFill>
                <a:schemeClr val="lt1"/>
              </a:solidFill>
              <a:latin typeface="Roboto"/>
              <a:ea typeface="Roboto"/>
              <a:cs typeface="Roboto"/>
              <a:sym typeface="Roboto"/>
            </a:endParaRPr>
          </a:p>
          <a:p>
            <a:pPr lvl="0" rtl="0">
              <a:spcBef>
                <a:spcPts val="0"/>
              </a:spcBef>
              <a:buClr>
                <a:schemeClr val="lt1"/>
              </a:buClr>
              <a:buSzPct val="25000"/>
              <a:buFont typeface="Roboto"/>
              <a:buNone/>
            </a:pPr>
            <a:r>
              <a:rPr lang="en-US" dirty="0">
                <a:latin typeface="Helvetica Neue"/>
                <a:ea typeface="Helvetica Neue"/>
                <a:cs typeface="Helvetica Neue"/>
                <a:sym typeface="Helvetica Neue"/>
              </a:rPr>
              <a:t>Struck-by / Caught-between</a:t>
            </a:r>
          </a:p>
          <a:p>
            <a:pPr marL="0" marR="0" lvl="0" indent="0" algn="l" rtl="0">
              <a:lnSpc>
                <a:spcPct val="100000"/>
              </a:lnSpc>
              <a:spcBef>
                <a:spcPts val="0"/>
              </a:spcBef>
              <a:spcAft>
                <a:spcPts val="0"/>
              </a:spcAft>
              <a:buClr>
                <a:schemeClr val="lt1"/>
              </a:buClr>
              <a:buSzPct val="25000"/>
              <a:buFont typeface="Roboto"/>
              <a:buNone/>
            </a:pPr>
            <a:r>
              <a:rPr lang="en-US" sz="4000" b="1" dirty="0">
                <a:latin typeface="Helvetica Neue"/>
                <a:ea typeface="Helvetica Neue"/>
                <a:cs typeface="Helvetica Neue"/>
                <a:sym typeface="Helvetica Neue"/>
              </a:rPr>
              <a:t>REVIEW</a:t>
            </a:r>
            <a:r>
              <a:rPr lang="en-US" sz="4000" b="1" i="0" u="none" strike="noStrike" cap="none" dirty="0">
                <a:solidFill>
                  <a:schemeClr val="lt1"/>
                </a:solidFill>
                <a:latin typeface="Helvetica Neue"/>
                <a:ea typeface="Helvetica Neue"/>
                <a:cs typeface="Helvetica Neue"/>
                <a:sym typeface="Helvetica Neue"/>
              </a:rPr>
              <a:t> OBJECTIVES</a:t>
            </a:r>
          </a:p>
        </p:txBody>
      </p:sp>
      <p:sp>
        <p:nvSpPr>
          <p:cNvPr id="354" name="Shape 354"/>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685800" marR="0" lvl="0" indent="-457200" algn="l" rtl="0">
              <a:lnSpc>
                <a:spcPct val="100000"/>
              </a:lnSpc>
              <a:spcBef>
                <a:spcPts val="1000"/>
              </a:spcBef>
              <a:spcAft>
                <a:spcPts val="0"/>
              </a:spcAft>
              <a:buClr>
                <a:schemeClr val="lt2"/>
              </a:buClr>
              <a:buSzPct val="100000"/>
              <a:buFont typeface="Arial"/>
              <a:buAutoNum type="arabicPeriod"/>
            </a:pPr>
            <a:r>
              <a:rPr lang="en-US" sz="2000" dirty="0">
                <a:latin typeface="Helvetica Neue"/>
                <a:ea typeface="Helvetica Neue"/>
                <a:cs typeface="Helvetica Neue"/>
                <a:sym typeface="Helvetica Neue"/>
              </a:rPr>
              <a:t>What are struck-by and caught-between hazards</a:t>
            </a:r>
            <a:r>
              <a:rPr lang="en-US" sz="2000" dirty="0" smtClean="0">
                <a:latin typeface="Helvetica Neue"/>
                <a:ea typeface="Helvetica Neue"/>
                <a:cs typeface="Helvetica Neue"/>
                <a:sym typeface="Helvetica Neue"/>
              </a:rPr>
              <a:t>?</a:t>
            </a:r>
          </a:p>
          <a:p>
            <a:pPr marL="685800" marR="0" lvl="0" indent="-457200" algn="l" rtl="0">
              <a:lnSpc>
                <a:spcPct val="100000"/>
              </a:lnSpc>
              <a:spcBef>
                <a:spcPts val="1000"/>
              </a:spcBef>
              <a:spcAft>
                <a:spcPts val="0"/>
              </a:spcAft>
              <a:buClr>
                <a:schemeClr val="lt2"/>
              </a:buClr>
              <a:buSzPct val="100000"/>
              <a:buFont typeface="Arial"/>
              <a:buAutoNum type="arabicPeriod"/>
            </a:pPr>
            <a:r>
              <a:rPr lang="en-US" sz="2000" dirty="0" smtClean="0">
                <a:latin typeface="Helvetica Neue"/>
                <a:ea typeface="Helvetica Neue"/>
                <a:cs typeface="Helvetica Neue"/>
                <a:sym typeface="Helvetica Neue"/>
              </a:rPr>
              <a:t>How </a:t>
            </a:r>
            <a:r>
              <a:rPr lang="en-US" sz="2000" dirty="0">
                <a:latin typeface="Helvetica Neue"/>
                <a:ea typeface="Helvetica Neue"/>
                <a:cs typeface="Helvetica Neue"/>
                <a:sym typeface="Helvetica Neue"/>
              </a:rPr>
              <a:t>can struck-by hazards be controlled</a:t>
            </a:r>
            <a:r>
              <a:rPr lang="en-US" sz="2000" dirty="0" smtClean="0">
                <a:latin typeface="Helvetica Neue"/>
                <a:ea typeface="Helvetica Neue"/>
                <a:cs typeface="Helvetica Neue"/>
                <a:sym typeface="Helvetica Neue"/>
              </a:rPr>
              <a:t>?</a:t>
            </a:r>
          </a:p>
          <a:p>
            <a:pPr marL="685800" lvl="0" indent="-457200" rtl="0">
              <a:lnSpc>
                <a:spcPct val="100000"/>
              </a:lnSpc>
              <a:spcBef>
                <a:spcPts val="1000"/>
              </a:spcBef>
              <a:spcAft>
                <a:spcPts val="1000"/>
              </a:spcAft>
              <a:buClr>
                <a:schemeClr val="lt2"/>
              </a:buClr>
              <a:buSzPct val="100000"/>
              <a:buFont typeface="Arial"/>
              <a:buAutoNum type="arabicPeriod"/>
            </a:pPr>
            <a:r>
              <a:rPr lang="en-US" sz="2000" dirty="0" smtClean="0">
                <a:latin typeface="Helvetica Neue"/>
                <a:ea typeface="Helvetica Neue"/>
                <a:cs typeface="Helvetica Neue"/>
                <a:sym typeface="Helvetica Neue"/>
              </a:rPr>
              <a:t>How </a:t>
            </a:r>
            <a:r>
              <a:rPr lang="en-US" sz="2000" dirty="0">
                <a:latin typeface="Helvetica Neue"/>
                <a:ea typeface="Helvetica Neue"/>
                <a:cs typeface="Helvetica Neue"/>
                <a:sym typeface="Helvetica Neue"/>
              </a:rPr>
              <a:t>can caught-between hazards be controlled?</a:t>
            </a:r>
          </a:p>
          <a:p>
            <a:pPr marR="0" lvl="0" algn="l" rtl="0">
              <a:lnSpc>
                <a:spcPct val="115000"/>
              </a:lnSpc>
              <a:spcBef>
                <a:spcPts val="1000"/>
              </a:spcBef>
              <a:spcAft>
                <a:spcPts val="1000"/>
              </a:spcAft>
              <a:buNone/>
            </a:pPr>
            <a:endParaRPr sz="2000" i="1" dirty="0">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dirty="0">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Next Steps</a:t>
            </a:r>
          </a:p>
          <a:p>
            <a:pPr marL="0" marR="0" lvl="0" indent="0" algn="l" rtl="0">
              <a:lnSpc>
                <a:spcPct val="100000"/>
              </a:lnSpc>
              <a:spcBef>
                <a:spcPts val="0"/>
              </a:spcBef>
              <a:spcAft>
                <a:spcPts val="0"/>
              </a:spcAft>
              <a:buClr>
                <a:schemeClr val="lt1"/>
              </a:buClr>
              <a:buSzPct val="25000"/>
              <a:buFont typeface="Roboto"/>
              <a:buNone/>
            </a:pPr>
            <a:r>
              <a:rPr lang="en-US" sz="4000" b="1" dirty="0">
                <a:latin typeface="Helvetica Neue"/>
                <a:ea typeface="Helvetica Neue"/>
                <a:cs typeface="Helvetica Neue"/>
                <a:sym typeface="Helvetica Neue"/>
              </a:rPr>
              <a:t>OSHA RIGHTS</a:t>
            </a:r>
          </a:p>
        </p:txBody>
      </p:sp>
      <p:sp>
        <p:nvSpPr>
          <p:cNvPr id="360" name="Shape 360"/>
          <p:cNvSpPr txBox="1">
            <a:spLocks noGrp="1"/>
          </p:cNvSpPr>
          <p:nvPr>
            <p:ph type="body" idx="1"/>
          </p:nvPr>
        </p:nvSpPr>
        <p:spPr>
          <a:xfrm>
            <a:off x="283050" y="1919075"/>
            <a:ext cx="8410800" cy="2710200"/>
          </a:xfrm>
          <a:prstGeom prst="rect">
            <a:avLst/>
          </a:prstGeom>
          <a:noFill/>
          <a:ln>
            <a:noFill/>
          </a:ln>
        </p:spPr>
        <p:txBody>
          <a:bodyPr lIns="91425" tIns="91425" rIns="91425" bIns="91425" anchor="t" anchorCtr="0">
            <a:noAutofit/>
          </a:bodyPr>
          <a:lstStyle/>
          <a:p>
            <a:pPr lvl="0" rtl="0">
              <a:lnSpc>
                <a:spcPct val="100000"/>
              </a:lnSpc>
              <a:spcBef>
                <a:spcPts val="0"/>
              </a:spcBef>
              <a:spcAft>
                <a:spcPts val="0"/>
              </a:spcAft>
              <a:buNone/>
            </a:pPr>
            <a:r>
              <a:rPr lang="en-US" sz="2000" dirty="0">
                <a:latin typeface="Helvetica Neue"/>
                <a:ea typeface="Helvetica Neue"/>
                <a:cs typeface="Helvetica Neue"/>
                <a:sym typeface="Helvetica Neue"/>
              </a:rPr>
              <a:t>Under OSHA, workers have these (and other) rights:</a:t>
            </a:r>
          </a:p>
          <a:p>
            <a:pPr marL="457200" lvl="0" indent="-355600" rtl="0">
              <a:lnSpc>
                <a:spcPct val="100000"/>
              </a:lnSpc>
              <a:spcBef>
                <a:spcPts val="1000"/>
              </a:spcBef>
              <a:spcAft>
                <a:spcPts val="0"/>
              </a:spcAft>
              <a:buSzPct val="100000"/>
              <a:buFont typeface="Helvetica Neue"/>
              <a:buChar char="●"/>
            </a:pPr>
            <a:r>
              <a:rPr lang="en-US" sz="2000" dirty="0">
                <a:latin typeface="Helvetica Neue"/>
                <a:ea typeface="Helvetica Neue"/>
                <a:cs typeface="Helvetica Neue"/>
                <a:sym typeface="Helvetica Neue"/>
              </a:rPr>
              <a:t>To be provided with safe and healthful workplaces</a:t>
            </a:r>
          </a:p>
          <a:p>
            <a:pPr marL="457200" marR="0" lvl="0" indent="-355600" algn="l" rtl="0">
              <a:lnSpc>
                <a:spcPct val="100000"/>
              </a:lnSpc>
              <a:spcBef>
                <a:spcPts val="1000"/>
              </a:spcBef>
              <a:spcAft>
                <a:spcPts val="1000"/>
              </a:spcAft>
              <a:buSzPct val="100000"/>
              <a:buFont typeface="Helvetica Neue"/>
              <a:buChar char="●"/>
            </a:pPr>
            <a:r>
              <a:rPr lang="en-US" sz="2000" dirty="0">
                <a:latin typeface="Helvetica Neue"/>
                <a:ea typeface="Helvetica Neue"/>
                <a:cs typeface="Helvetica Neue"/>
                <a:sym typeface="Helvetica Neue"/>
              </a:rPr>
              <a:t>To be provided PPE free of charge, safety training on use of PPE and workplace hazards, all in a language you can understand</a:t>
            </a:r>
          </a:p>
          <a:p>
            <a:pPr marL="457200" lvl="0" indent="-355600" rtl="0">
              <a:lnSpc>
                <a:spcPct val="100000"/>
              </a:lnSpc>
              <a:spcBef>
                <a:spcPts val="1000"/>
              </a:spcBef>
              <a:spcAft>
                <a:spcPts val="0"/>
              </a:spcAft>
              <a:buSzPct val="100000"/>
              <a:buFont typeface="Helvetica Neue"/>
              <a:buChar char="●"/>
            </a:pPr>
            <a:r>
              <a:rPr lang="en-US" sz="2000" dirty="0">
                <a:latin typeface="Helvetica Neue"/>
                <a:ea typeface="Helvetica Neue"/>
                <a:cs typeface="Helvetica Neue"/>
                <a:sym typeface="Helvetica Neue"/>
              </a:rPr>
              <a:t>To file a complaint to have OSHA inspect their workplace</a:t>
            </a:r>
          </a:p>
          <a:p>
            <a:pPr marL="457200" marR="0" lvl="0" indent="-355600" algn="l" rtl="0">
              <a:lnSpc>
                <a:spcPct val="100000"/>
              </a:lnSpc>
              <a:spcBef>
                <a:spcPts val="1000"/>
              </a:spcBef>
              <a:spcAft>
                <a:spcPts val="1000"/>
              </a:spcAft>
              <a:buSzPct val="100000"/>
              <a:buFont typeface="Helvetica Neue"/>
              <a:buChar char="●"/>
            </a:pPr>
            <a:r>
              <a:rPr lang="en-US" sz="2000" dirty="0">
                <a:latin typeface="Helvetica Neue"/>
                <a:ea typeface="Helvetica Neue"/>
                <a:cs typeface="Helvetica Neue"/>
                <a:sym typeface="Helvetica Neue"/>
              </a:rPr>
              <a:t>To not be retaliated against for exercising their rights under the law</a:t>
            </a:r>
            <a:r>
              <a:rPr lang="en-US" sz="2000" b="1" dirty="0">
                <a:latin typeface="Helvetica Neue"/>
                <a:ea typeface="Helvetica Neue"/>
                <a:cs typeface="Helvetica Neue"/>
                <a:sym typeface="Helvetica Neue"/>
              </a:rPr>
              <a:t>   </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42</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Shape 366"/>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Post-Test</a:t>
            </a:r>
          </a:p>
          <a:p>
            <a:pPr lvl="0" rtl="0">
              <a:lnSpc>
                <a:spcPct val="120000"/>
              </a:lnSpc>
              <a:spcBef>
                <a:spcPts val="1000"/>
              </a:spcBef>
              <a:buClr>
                <a:schemeClr val="lt1"/>
              </a:buClr>
              <a:buSzPct val="25000"/>
              <a:buFont typeface="Roboto"/>
              <a:buNone/>
            </a:pPr>
            <a:r>
              <a:rPr lang="en-US" sz="2400" dirty="0">
                <a:latin typeface="Helvetica Neue"/>
                <a:ea typeface="Helvetica Neue"/>
                <a:cs typeface="Helvetica Neue"/>
                <a:sym typeface="Helvetica Neue"/>
              </a:rPr>
              <a:t>A short 1-minute post-test on struck-by and caught-between hazards and controls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43</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370"/>
        <p:cNvGrpSpPr/>
        <p:nvPr/>
      </p:nvGrpSpPr>
      <p:grpSpPr>
        <a:xfrm>
          <a:off x="0" y="0"/>
          <a:ext cx="0" cy="0"/>
          <a:chOff x="0" y="0"/>
          <a:chExt cx="0" cy="0"/>
        </a:xfrm>
      </p:grpSpPr>
      <p:sp>
        <p:nvSpPr>
          <p:cNvPr id="371" name="Shape 371"/>
          <p:cNvSpPr txBox="1">
            <a:spLocks noGrp="1"/>
          </p:cNvSpPr>
          <p:nvPr>
            <p:ph type="ctrTitle"/>
          </p:nvPr>
        </p:nvSpPr>
        <p:spPr>
          <a:xfrm>
            <a:off x="390525" y="1469571"/>
            <a:ext cx="8222100" cy="1283303"/>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dirty="0">
                <a:latin typeface="Helvetica Neue"/>
                <a:ea typeface="Helvetica Neue"/>
                <a:cs typeface="Helvetica Neue"/>
                <a:sym typeface="Helvetica Neue"/>
              </a:rPr>
              <a:t>Hazard Identification &amp; Control</a:t>
            </a:r>
            <a:r>
              <a:rPr lang="en-US" sz="3000" b="0" i="0" u="none" strike="noStrike" cap="none" dirty="0">
                <a:solidFill>
                  <a:schemeClr val="lt1"/>
                </a:solidFill>
                <a:latin typeface="Helvetica Neue"/>
                <a:ea typeface="Helvetica Neue"/>
                <a:cs typeface="Helvetica Neue"/>
                <a:sym typeface="Helvetica Neue"/>
              </a:rPr>
              <a:t> </a:t>
            </a:r>
            <a:r>
              <a:rPr lang="en-US" sz="3000" b="0" i="0" u="none" strike="noStrike" cap="none" dirty="0" smtClean="0">
                <a:solidFill>
                  <a:schemeClr val="lt1"/>
                </a:solidFill>
                <a:latin typeface="Helvetica Neue"/>
                <a:ea typeface="Helvetica Neue"/>
                <a:cs typeface="Helvetica Neue"/>
                <a:sym typeface="Helvetica Neue"/>
              </a:rPr>
              <a:t> </a:t>
            </a:r>
            <a:r>
              <a:rPr lang="en-US" sz="3000" b="0" i="0" u="none" strike="noStrike" cap="none" dirty="0">
                <a:solidFill>
                  <a:schemeClr val="lt1"/>
                </a:solidFill>
                <a:latin typeface="Helvetica Neue"/>
                <a:ea typeface="Helvetica Neue"/>
                <a:cs typeface="Helvetica Neue"/>
                <a:sym typeface="Helvetica Neue"/>
              </a:rPr>
              <a:t/>
            </a:r>
            <a:br>
              <a:rPr lang="en-US" sz="3000" b="0" i="0" u="none" strike="noStrike" cap="none" dirty="0">
                <a:solidFill>
                  <a:schemeClr val="lt1"/>
                </a:solidFill>
                <a:latin typeface="Helvetica Neue"/>
                <a:ea typeface="Helvetica Neue"/>
                <a:cs typeface="Helvetica Neue"/>
                <a:sym typeface="Helvetica Neue"/>
              </a:rPr>
            </a:br>
            <a:r>
              <a:rPr lang="en-US" sz="3800" b="1" dirty="0">
                <a:latin typeface="Helvetica Neue"/>
                <a:ea typeface="Helvetica Neue"/>
                <a:cs typeface="Helvetica Neue"/>
                <a:sym typeface="Helvetica Neue"/>
              </a:rPr>
              <a:t>STRUCK-BY / CAUGHT-BETWEEN</a:t>
            </a:r>
          </a:p>
        </p:txBody>
      </p:sp>
      <p:sp>
        <p:nvSpPr>
          <p:cNvPr id="372" name="Shape 372"/>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Build a Better </a:t>
            </a:r>
            <a:r>
              <a:rPr lang="en-US" dirty="0" smtClean="0">
                <a:latin typeface="Helvetica Neue"/>
                <a:ea typeface="Helvetica Neue"/>
                <a:cs typeface="Helvetica Neue"/>
                <a:sym typeface="Helvetica Neue"/>
              </a:rPr>
              <a:t>Safety </a:t>
            </a:r>
            <a:r>
              <a:rPr lang="en-US" dirty="0">
                <a:latin typeface="Helvetica Neue"/>
                <a:ea typeface="Helvetica Neue"/>
                <a:cs typeface="Helvetica Neue"/>
                <a:sym typeface="Helvetica Neue"/>
              </a:rPr>
              <a:t>Training    |    Susan Harwood Grant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44</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dirty="0">
                <a:latin typeface="Helvetica Neue"/>
                <a:ea typeface="Helvetica Neue"/>
                <a:cs typeface="Helvetica Neue"/>
                <a:sym typeface="Helvetica Neue"/>
              </a:rPr>
              <a:t>Part 1.</a:t>
            </a:r>
            <a:br>
              <a:rPr lang="en-US" sz="3000" dirty="0">
                <a:latin typeface="Helvetica Neue"/>
                <a:ea typeface="Helvetica Neue"/>
                <a:cs typeface="Helvetica Neue"/>
                <a:sym typeface="Helvetica Neue"/>
              </a:rPr>
            </a:br>
            <a:r>
              <a:rPr lang="en-US" sz="4300" b="1" dirty="0">
                <a:latin typeface="Helvetica Neue"/>
                <a:ea typeface="Helvetica Neue"/>
                <a:cs typeface="Helvetica Neue"/>
                <a:sym typeface="Helvetica Neue"/>
              </a:rPr>
              <a:t>INTRO ACTIVITY</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490250" y="488250"/>
            <a:ext cx="81369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THINK-PAIR-SHARE</a:t>
            </a:r>
          </a:p>
          <a:p>
            <a:pPr lvl="0" rtl="0">
              <a:lnSpc>
                <a:spcPct val="115000"/>
              </a:lnSpc>
              <a:spcBef>
                <a:spcPts val="0"/>
              </a:spcBef>
              <a:buClr>
                <a:srgbClr val="000000"/>
              </a:buClr>
              <a:buSzPct val="50000"/>
              <a:buFont typeface="Arial"/>
              <a:buNone/>
            </a:pPr>
            <a:r>
              <a:rPr lang="en-US" sz="2200" b="0" dirty="0">
                <a:latin typeface="Helvetica Neue"/>
                <a:ea typeface="Helvetica Neue"/>
                <a:cs typeface="Helvetica Neue"/>
                <a:sym typeface="Helvetica Neue"/>
              </a:rPr>
              <a:t>What are examples of struck-by and caught-between hazards?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6</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le 1"/>
          <p:cNvSpPr>
            <a:spLocks noGrp="1"/>
          </p:cNvSpPr>
          <p:nvPr>
            <p:ph type="title"/>
          </p:nvPr>
        </p:nvSpPr>
        <p:spPr/>
        <p:txBody>
          <a:bodyPr/>
          <a:lstStyle/>
          <a:p>
            <a:pPr lvl="0">
              <a:lnSpc>
                <a:spcPct val="120000"/>
              </a:lnSpc>
            </a:pPr>
            <a:r>
              <a:rPr lang="en-US" sz="2800" b="1" dirty="0"/>
              <a:t/>
            </a:r>
            <a:br>
              <a:rPr lang="en-US" sz="2800" b="1" dirty="0"/>
            </a:br>
            <a:r>
              <a:rPr lang="en-US" sz="2800" b="1" dirty="0"/>
              <a:t/>
            </a:r>
            <a:br>
              <a:rPr lang="en-US" sz="2800" b="1" dirty="0"/>
            </a:br>
            <a:r>
              <a:rPr lang="en-US" sz="2800" dirty="0">
                <a:solidFill>
                  <a:srgbClr val="FFFFFF"/>
                </a:solidFill>
                <a:latin typeface="Helvetica Neue"/>
                <a:ea typeface="Helvetica Neue"/>
                <a:cs typeface="Helvetica Neue"/>
                <a:sym typeface="Helvetica Neue"/>
              </a:rPr>
              <a:t/>
            </a:r>
            <a:br>
              <a:rPr lang="en-US" sz="2800" dirty="0">
                <a:solidFill>
                  <a:srgbClr val="FFFFFF"/>
                </a:solidFill>
                <a:latin typeface="Helvetica Neue"/>
                <a:ea typeface="Helvetica Neue"/>
                <a:cs typeface="Helvetica Neue"/>
                <a:sym typeface="Helvetica Neue"/>
              </a:rPr>
            </a:br>
            <a:r>
              <a:rPr lang="en-US" sz="2800" b="1" dirty="0">
                <a:solidFill>
                  <a:srgbClr val="FFFFFF"/>
                </a:solidFill>
                <a:latin typeface="Helvetica Neue"/>
                <a:ea typeface="Helvetica Neue"/>
                <a:cs typeface="Helvetica Neue"/>
                <a:sym typeface="Helvetica Neue"/>
              </a:rPr>
              <a:t>16%</a:t>
            </a:r>
            <a:r>
              <a:rPr lang="en-US" sz="2800" dirty="0">
                <a:solidFill>
                  <a:srgbClr val="FFFFFF"/>
                </a:solidFill>
                <a:latin typeface="Helvetica Neue"/>
                <a:ea typeface="Helvetica Neue"/>
                <a:cs typeface="Helvetica Neue"/>
                <a:sym typeface="Helvetica Neue"/>
              </a:rPr>
              <a:t> of construction deaths are from </a:t>
            </a:r>
            <a:r>
              <a:rPr lang="en-US" sz="2800" b="1" dirty="0">
                <a:solidFill>
                  <a:srgbClr val="FFFFFF"/>
                </a:solidFill>
                <a:latin typeface="Helvetica Neue"/>
                <a:ea typeface="Helvetica Neue"/>
                <a:cs typeface="Helvetica Neue"/>
                <a:sym typeface="Helvetica Neue"/>
              </a:rPr>
              <a:t>struck-by</a:t>
            </a:r>
            <a:r>
              <a:rPr lang="en-US" sz="2800" dirty="0">
                <a:solidFill>
                  <a:srgbClr val="FFFFFF"/>
                </a:solidFill>
                <a:latin typeface="Helvetica Neue"/>
                <a:ea typeface="Helvetica Neue"/>
                <a:cs typeface="Helvetica Neue"/>
                <a:sym typeface="Helvetica Neue"/>
              </a:rPr>
              <a:t> and </a:t>
            </a:r>
            <a:r>
              <a:rPr lang="en-US" sz="2800" b="1" dirty="0">
                <a:solidFill>
                  <a:srgbClr val="FFFFFF"/>
                </a:solidFill>
                <a:latin typeface="Helvetica Neue"/>
                <a:ea typeface="Helvetica Neue"/>
                <a:cs typeface="Helvetica Neue"/>
                <a:sym typeface="Helvetica Neue"/>
              </a:rPr>
              <a:t>caught-between</a:t>
            </a:r>
            <a:r>
              <a:rPr lang="en-US" sz="2800" dirty="0">
                <a:solidFill>
                  <a:srgbClr val="FFFFFF"/>
                </a:solidFill>
                <a:latin typeface="Helvetica Neue"/>
                <a:ea typeface="Helvetica Neue"/>
                <a:cs typeface="Helvetica Neue"/>
                <a:sym typeface="Helvetica Neue"/>
              </a:rPr>
              <a:t> accidents.</a:t>
            </a:r>
            <a:endParaRPr lang="en-US" sz="2800"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7</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490250" y="716850"/>
            <a:ext cx="7987499"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69850" algn="l" rtl="0">
              <a:lnSpc>
                <a:spcPct val="120000"/>
              </a:lnSpc>
              <a:spcBef>
                <a:spcPts val="1000"/>
              </a:spcBef>
              <a:spcAft>
                <a:spcPts val="0"/>
              </a:spcAft>
              <a:buClr>
                <a:srgbClr val="000000"/>
              </a:buClr>
              <a:buSzPct val="45833"/>
              <a:buFont typeface="Arial"/>
              <a:buNone/>
            </a:pPr>
            <a:endParaRPr sz="2400" dirty="0">
              <a:solidFill>
                <a:srgbClr val="FFFFFF"/>
              </a:solidFill>
              <a:latin typeface="Helvetica Neue"/>
              <a:ea typeface="Helvetica Neue"/>
              <a:cs typeface="Helvetica Neue"/>
              <a:sym typeface="Helvetica Neue"/>
            </a:endParaRPr>
          </a:p>
          <a:p>
            <a:pPr lvl="0" rtl="0">
              <a:lnSpc>
                <a:spcPct val="115000"/>
              </a:lnSpc>
              <a:spcBef>
                <a:spcPts val="0"/>
              </a:spcBef>
              <a:buClr>
                <a:schemeClr val="dk1"/>
              </a:buClr>
              <a:buSzPct val="25000"/>
              <a:buFont typeface="Arial"/>
              <a:buNone/>
            </a:pPr>
            <a:r>
              <a:rPr lang="en-US" sz="3200" b="1" dirty="0">
                <a:solidFill>
                  <a:srgbClr val="FFFFFF"/>
                </a:solidFill>
                <a:latin typeface="Helvetica Neue"/>
                <a:ea typeface="Helvetica Neue"/>
                <a:cs typeface="Helvetica Neue"/>
                <a:sym typeface="Helvetica Neue"/>
              </a:rPr>
              <a:t>75%</a:t>
            </a:r>
            <a:r>
              <a:rPr lang="en-US" sz="2800" dirty="0">
                <a:solidFill>
                  <a:srgbClr val="FFFFFF"/>
                </a:solidFill>
                <a:latin typeface="Helvetica Neue"/>
                <a:ea typeface="Helvetica Neue"/>
                <a:cs typeface="Helvetica Neue"/>
                <a:sym typeface="Helvetica Neue"/>
              </a:rPr>
              <a:t> of struck-by deaths involve </a:t>
            </a:r>
            <a:r>
              <a:rPr lang="en-US" sz="3200" b="1" dirty="0">
                <a:solidFill>
                  <a:srgbClr val="FFFFFF"/>
                </a:solidFill>
                <a:latin typeface="Helvetica Neue"/>
                <a:ea typeface="Helvetica Neue"/>
                <a:cs typeface="Helvetica Neue"/>
                <a:sym typeface="Helvetica Neue"/>
              </a:rPr>
              <a:t>heavy equipment</a:t>
            </a:r>
            <a:r>
              <a:rPr lang="en-US" sz="2800" dirty="0">
                <a:solidFill>
                  <a:srgbClr val="FFFFFF"/>
                </a:solidFill>
                <a:latin typeface="Helvetica Neue"/>
                <a:ea typeface="Helvetica Neue"/>
                <a:cs typeface="Helvetica Neue"/>
                <a:sym typeface="Helvetica Neue"/>
              </a:rPr>
              <a:t> such as </a:t>
            </a:r>
            <a:r>
              <a:rPr lang="en-US" sz="3200" b="1" dirty="0">
                <a:solidFill>
                  <a:srgbClr val="FFFFFF"/>
                </a:solidFill>
                <a:latin typeface="Helvetica Neue"/>
                <a:ea typeface="Helvetica Neue"/>
                <a:cs typeface="Helvetica Neue"/>
                <a:sym typeface="Helvetica Neue"/>
              </a:rPr>
              <a:t>trucks</a:t>
            </a:r>
            <a:r>
              <a:rPr lang="en-US" sz="2800" dirty="0">
                <a:solidFill>
                  <a:srgbClr val="FFFFFF"/>
                </a:solidFill>
                <a:latin typeface="Helvetica Neue"/>
                <a:ea typeface="Helvetica Neue"/>
                <a:cs typeface="Helvetica Neue"/>
                <a:sym typeface="Helvetica Neue"/>
              </a:rPr>
              <a:t> or </a:t>
            </a:r>
            <a:r>
              <a:rPr lang="en-US" sz="3200" b="1" dirty="0">
                <a:solidFill>
                  <a:srgbClr val="FFFFFF"/>
                </a:solidFill>
                <a:latin typeface="Helvetica Neue"/>
                <a:ea typeface="Helvetica Neue"/>
                <a:cs typeface="Helvetica Neue"/>
                <a:sym typeface="Helvetica Neue"/>
              </a:rPr>
              <a:t>cranes</a:t>
            </a:r>
            <a:r>
              <a:rPr lang="en-US" sz="2800" dirty="0">
                <a:solidFill>
                  <a:srgbClr val="FFFFFF"/>
                </a:solidFill>
                <a:latin typeface="Helvetica Neue"/>
                <a:ea typeface="Helvetica Neue"/>
                <a:cs typeface="Helvetica Neue"/>
                <a:sym typeface="Helvetica Neue"/>
              </a:rPr>
              <a: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8</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pic>
        <p:nvPicPr>
          <p:cNvPr id="118" name="Shape 118" descr="BRIEF DESCRIPTION OF ACCIDENT &#10;&#10;A crew of workers and a crane operator were unloading a 20-ton steel slab from a trailer using a 50-ton crane with 90-foot boom. The operator was inexperienced on this crane and did not know the length of the boom. &#10;&#10;Further, no one had determined the load radius. During lifting, the load moved forward and to the right, placing a twisting force on the boom. &#10;&#10;The boom twisted under the load, swinging down, under and to the right. Two employees standing 30 feet away apparently saw the boom begin to swing and ran. &#10;&#10;The boom struck one of the employees - an ironworker - on the head, causing instant death. Wire rope struck the other [a management trainee] causing internal injuries. He died two hours later at the hospital.&#10;&#10;ACCIDENT PREVENTION RECOMMENDATIONS &#10;&#10;1. Train and test operators to determine qualifications: 29 CFR 1926.21(b)(2) and 29 CFR 1926.550(b) ANSI B30.5 5-3.1.2. &#10;&#10;2. Require proper written procedures to insure the method for lifting is within manufacturer's specifications: 29 CFR 1926.550(a)(1). &#10;" title="Crane Collapse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4578150" cy="5143499"/>
          </a:xfrm>
          <a:prstGeom prst="rect">
            <a:avLst/>
          </a:prstGeom>
          <a:noFill/>
          <a:ln>
            <a:noFill/>
          </a:ln>
        </p:spPr>
      </p:pic>
      <p:sp>
        <p:nvSpPr>
          <p:cNvPr id="119" name="Shape 119"/>
          <p:cNvSpPr txBox="1">
            <a:spLocks noGrp="1"/>
          </p:cNvSpPr>
          <p:nvPr>
            <p:ph type="title" idx="4294967295"/>
          </p:nvPr>
        </p:nvSpPr>
        <p:spPr>
          <a:xfrm>
            <a:off x="281499" y="312775"/>
            <a:ext cx="2999400" cy="953399"/>
          </a:xfrm>
          <a:prstGeom prst="rect">
            <a:avLst/>
          </a:prstGeom>
          <a:solidFill>
            <a:srgbClr val="980000">
              <a:alpha val="4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b="1" dirty="0">
                <a:latin typeface="Helvetica Neue"/>
                <a:ea typeface="Helvetica Neue"/>
                <a:cs typeface="Helvetica Neue"/>
                <a:sym typeface="Helvetica Neue"/>
              </a:rPr>
              <a:t>CASE STUDY</a:t>
            </a:r>
          </a:p>
        </p:txBody>
      </p:sp>
      <p:sp>
        <p:nvSpPr>
          <p:cNvPr id="120" name="Shape 120"/>
          <p:cNvSpPr txBox="1">
            <a:spLocks noGrp="1"/>
          </p:cNvSpPr>
          <p:nvPr>
            <p:ph type="body" idx="4294967295"/>
          </p:nvPr>
        </p:nvSpPr>
        <p:spPr>
          <a:xfrm>
            <a:off x="4877475" y="1084900"/>
            <a:ext cx="3981899" cy="3767700"/>
          </a:xfrm>
          <a:prstGeom prst="rect">
            <a:avLst/>
          </a:prstGeom>
          <a:noFill/>
          <a:ln>
            <a:noFill/>
          </a:ln>
        </p:spPr>
        <p:txBody>
          <a:bodyPr lIns="91425" tIns="91425" rIns="91425" bIns="91425" anchor="b" anchorCtr="0">
            <a:noAutofit/>
          </a:bodyPr>
          <a:lstStyle/>
          <a:p>
            <a:pPr marL="0" marR="0" lvl="0" indent="0" algn="l" rtl="0">
              <a:lnSpc>
                <a:spcPct val="115000"/>
              </a:lnSpc>
              <a:spcBef>
                <a:spcPts val="0"/>
              </a:spcBef>
              <a:spcAft>
                <a:spcPts val="2000"/>
              </a:spcAft>
              <a:buClr>
                <a:schemeClr val="lt2"/>
              </a:buClr>
              <a:buSzPct val="25000"/>
              <a:buFont typeface="Roboto"/>
              <a:buNone/>
            </a:pPr>
            <a:r>
              <a:rPr lang="en-US" sz="2000" b="1" dirty="0">
                <a:latin typeface="Helvetica Neue"/>
                <a:ea typeface="Helvetica Neue"/>
                <a:cs typeface="Helvetica Neue"/>
                <a:sym typeface="Helvetica Neue"/>
              </a:rPr>
              <a:t>2 Workers Die from </a:t>
            </a:r>
            <a:br>
              <a:rPr lang="en-US" sz="2000" b="1" dirty="0">
                <a:latin typeface="Helvetica Neue"/>
                <a:ea typeface="Helvetica Neue"/>
                <a:cs typeface="Helvetica Neue"/>
                <a:sym typeface="Helvetica Neue"/>
              </a:rPr>
            </a:br>
            <a:r>
              <a:rPr lang="en-US" sz="2000" b="1" dirty="0">
                <a:latin typeface="Helvetica Neue"/>
                <a:ea typeface="Helvetica Neue"/>
                <a:cs typeface="Helvetica Neue"/>
                <a:sym typeface="Helvetica Neue"/>
              </a:rPr>
              <a:t>Crane Collapse</a:t>
            </a:r>
          </a:p>
          <a:p>
            <a:pPr lvl="0" rtl="0">
              <a:lnSpc>
                <a:spcPct val="115000"/>
              </a:lnSpc>
              <a:spcBef>
                <a:spcPts val="0"/>
              </a:spcBef>
              <a:spcAft>
                <a:spcPts val="0"/>
              </a:spcAft>
              <a:buClr>
                <a:srgbClr val="000000"/>
              </a:buClr>
              <a:buSzPct val="68750"/>
              <a:buFont typeface="Arial"/>
              <a:buNone/>
            </a:pPr>
            <a:r>
              <a:rPr lang="en-US" sz="1600" dirty="0">
                <a:highlight>
                  <a:srgbClr val="FFFFFF"/>
                </a:highlight>
                <a:latin typeface="Helvetica Neue"/>
                <a:ea typeface="Helvetica Neue"/>
                <a:cs typeface="Helvetica Neue"/>
                <a:sym typeface="Helvetica Neue"/>
              </a:rPr>
              <a:t>Crane collapses killing 2 workers on construction site. </a:t>
            </a:r>
            <a:r>
              <a:rPr lang="en-US" sz="1600" dirty="0">
                <a:latin typeface="Helvetica Neue"/>
                <a:ea typeface="Helvetica Neue"/>
                <a:cs typeface="Helvetica Neue"/>
                <a:sym typeface="Helvetica Neue"/>
              </a:rPr>
              <a:t>The boom struck one of the employees on the head, causing instant death. A wire rope struck the other worker, causing internal injuries and death.</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TotalTime>
  <Words>827</Words>
  <Application>Microsoft Office PowerPoint</Application>
  <PresentationFormat>On-screen Show (16:9)</PresentationFormat>
  <Paragraphs>179</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Helvetica Neue</vt:lpstr>
      <vt:lpstr>Roboto</vt:lpstr>
      <vt:lpstr>material</vt:lpstr>
      <vt:lpstr>Hazard Identification &amp; Control  STRUCK-BY / CAUGHT-BETWEEN</vt:lpstr>
      <vt:lpstr>  Disclaimer This material was produced under grant number SH-27641-SH5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vt:lpstr>
      <vt:lpstr>  Pre-Test A short 1-minute pretest on struck-by and caught-between hazards.</vt:lpstr>
      <vt:lpstr> Struck-by / Caught-between AGENDA &amp; OBJECTIVES</vt:lpstr>
      <vt:lpstr>Part 1. INTRO ACTIVITY</vt:lpstr>
      <vt:lpstr>  THINK-PAIR-SHARE What are examples of struck-by and caught-between hazards?</vt:lpstr>
      <vt:lpstr>   16% of construction deaths are from struck-by and caught-between accidents.</vt:lpstr>
      <vt:lpstr>   75% of struck-by deaths involve heavy equipment such as trucks or cranes.</vt:lpstr>
      <vt:lpstr>CASE STUDY</vt:lpstr>
      <vt:lpstr>CASE STUDY </vt:lpstr>
      <vt:lpstr>Part 1. STRUCK-BY / CAUGHT-BETWEEN</vt:lpstr>
      <vt:lpstr>  STRUCK-BY Being struck by an object is one of the most common causes of death in the construction industry. A struck-by accident occurs when a person is forcefully struck by an object, wherein the force of contact is provided by the object.</vt:lpstr>
      <vt:lpstr>STRUCK-BY HAZARDS</vt:lpstr>
      <vt:lpstr>Workers in danger</vt:lpstr>
      <vt:lpstr> Workers in danger</vt:lpstr>
      <vt:lpstr>Worker in danger</vt:lpstr>
      <vt:lpstr>Tractor with a wrecking ball </vt:lpstr>
      <vt:lpstr>Workers fixing a road</vt:lpstr>
      <vt:lpstr>  CAUGHT-BETWEEN Caught-between accidents occur when a person is crushed, pinched, or caught between a moving object and a stationary object, or between two moving objects. These accidents can result in amputated body parts and even death.</vt:lpstr>
      <vt:lpstr>Caught-Between HAZARDS</vt:lpstr>
      <vt:lpstr>CASE STUDY 1</vt:lpstr>
      <vt:lpstr>CASE STUDY 2</vt:lpstr>
      <vt:lpstr>Workers  in danger</vt:lpstr>
      <vt:lpstr>Dangerous equipment </vt:lpstr>
      <vt:lpstr>  Workers in danger</vt:lpstr>
      <vt:lpstr>Part 2. STRUCK-BY HAZARD CONTROLS</vt:lpstr>
      <vt:lpstr>CONTROLLING STRUCK-BY HAZARDS</vt:lpstr>
      <vt:lpstr>HEAVY EQUIPMENT</vt:lpstr>
      <vt:lpstr>MOTOR VEHICLES</vt:lpstr>
      <vt:lpstr>TOOLS</vt:lpstr>
      <vt:lpstr>PPE</vt:lpstr>
      <vt:lpstr>Part 2. CAUGHT-BETWEEN HAZARD CONTROLS</vt:lpstr>
      <vt:lpstr> CONTROLLING STRUCK-BY HAZARDS</vt:lpstr>
      <vt:lpstr>Worker  in danger</vt:lpstr>
      <vt:lpstr>GUARDS &amp; BLOCKING</vt:lpstr>
      <vt:lpstr>TRENCH PROTECTION</vt:lpstr>
      <vt:lpstr>  5-MINUTE ACTIVITY In your groups review the video, then discuss how to prevent the accident. </vt:lpstr>
      <vt:lpstr>  Video 1 In your groups review the video, then discuss how to prevent the accident. </vt:lpstr>
      <vt:lpstr>  Video 2 In your groups review the video, then discuss how to prevent the accident. </vt:lpstr>
      <vt:lpstr>Part 4. REVIEW &amp; OSHA RIGHTS</vt:lpstr>
      <vt:lpstr> Struck-by / Caught-between REVIEW OBJECTIVES</vt:lpstr>
      <vt:lpstr> Next Steps OSHA RIGHTS</vt:lpstr>
      <vt:lpstr>  Post-Test A short 1-minute post-test on struck-by and caught-between hazards and controls</vt:lpstr>
      <vt:lpstr>Hazard Identification &amp; Control   STRUCK-BY / CAUGHT-BETWEEN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Identification &amp; Control  STRUCK-BY / CAUGHT-BETWEEN</dc:title>
  <dc:subject>STRUCK-BY / CAUGHT-BETWEEN</dc:subject>
  <dc:creator>OSHA</dc:creator>
  <cp:keywords>Hazard Identification &amp; Control  STRUCK-BY/CAUGHT-BETWEEN</cp:keywords>
  <cp:lastModifiedBy>Robertson, Donna - OSHA</cp:lastModifiedBy>
  <cp:revision>32</cp:revision>
  <cp:lastPrinted>2017-02-22T23:59:20Z</cp:lastPrinted>
  <dcterms:modified xsi:type="dcterms:W3CDTF">2018-06-18T17:42:20Z</dcterms:modified>
</cp:coreProperties>
</file>