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51"/>
  </p:notesMasterIdLst>
  <p:handoutMasterIdLst>
    <p:handoutMasterId r:id="rId52"/>
  </p:handoutMasterIdLst>
  <p:sldIdLst>
    <p:sldId id="467" r:id="rId2"/>
    <p:sldId id="472" r:id="rId3"/>
    <p:sldId id="473" r:id="rId4"/>
    <p:sldId id="474" r:id="rId5"/>
    <p:sldId id="478" r:id="rId6"/>
    <p:sldId id="374" r:id="rId7"/>
    <p:sldId id="490" r:id="rId8"/>
    <p:sldId id="491" r:id="rId9"/>
    <p:sldId id="492" r:id="rId10"/>
    <p:sldId id="496" r:id="rId11"/>
    <p:sldId id="497" r:id="rId12"/>
    <p:sldId id="498" r:id="rId13"/>
    <p:sldId id="499" r:id="rId14"/>
    <p:sldId id="500" r:id="rId15"/>
    <p:sldId id="501" r:id="rId16"/>
    <p:sldId id="502" r:id="rId17"/>
    <p:sldId id="503" r:id="rId18"/>
    <p:sldId id="504" r:id="rId19"/>
    <p:sldId id="505" r:id="rId20"/>
    <p:sldId id="506" r:id="rId21"/>
    <p:sldId id="507" r:id="rId22"/>
    <p:sldId id="508" r:id="rId23"/>
    <p:sldId id="509" r:id="rId24"/>
    <p:sldId id="495" r:id="rId25"/>
    <p:sldId id="479" r:id="rId26"/>
    <p:sldId id="385" r:id="rId27"/>
    <p:sldId id="480" r:id="rId28"/>
    <p:sldId id="481" r:id="rId29"/>
    <p:sldId id="482" r:id="rId30"/>
    <p:sldId id="483" r:id="rId31"/>
    <p:sldId id="484" r:id="rId32"/>
    <p:sldId id="485" r:id="rId33"/>
    <p:sldId id="486" r:id="rId34"/>
    <p:sldId id="487" r:id="rId35"/>
    <p:sldId id="488" r:id="rId36"/>
    <p:sldId id="489" r:id="rId37"/>
    <p:sldId id="428" r:id="rId38"/>
    <p:sldId id="429" r:id="rId39"/>
    <p:sldId id="430" r:id="rId40"/>
    <p:sldId id="446" r:id="rId41"/>
    <p:sldId id="447" r:id="rId42"/>
    <p:sldId id="448" r:id="rId43"/>
    <p:sldId id="449" r:id="rId44"/>
    <p:sldId id="450" r:id="rId45"/>
    <p:sldId id="451" r:id="rId46"/>
    <p:sldId id="510" r:id="rId47"/>
    <p:sldId id="512" r:id="rId48"/>
    <p:sldId id="511" r:id="rId49"/>
    <p:sldId id="513" r:id="rId5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702" autoAdjust="0"/>
  </p:normalViewPr>
  <p:slideViewPr>
    <p:cSldViewPr>
      <p:cViewPr>
        <p:scale>
          <a:sx n="60" d="100"/>
          <a:sy n="60" d="100"/>
        </p:scale>
        <p:origin x="-773" y="-307"/>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39" d="100"/>
          <a:sy n="39" d="100"/>
        </p:scale>
        <p:origin x="-2292" y="-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slide" Target="slides/slide25.xml"/></Relationships>
</file>

<file path=ppt/charts/_rels/chart1.xml.rels><?xml version="1.0" encoding="UTF-8" standalone="yes"?>
<Relationships xmlns="http://schemas.openxmlformats.org/package/2006/relationships"><Relationship Id="rId2" Type="http://schemas.openxmlformats.org/officeDocument/2006/relationships/oleObject" Target="file:///\\pasture.ecn.purdue.edu\issa0\Personal\Database_types_group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019172009546321"/>
          <c:y val="0.17963391959182676"/>
          <c:w val="0.47385713394896911"/>
          <c:h val="0.82017141315279518"/>
        </c:manualLayout>
      </c:layout>
      <c:pieChart>
        <c:varyColors val="0"/>
        <c:dLbls>
          <c:showLegendKey val="0"/>
          <c:showVal val="1"/>
          <c:showCatName val="0"/>
          <c:showSerName val="0"/>
          <c:showPercent val="0"/>
          <c:showBubbleSize val="0"/>
          <c:showLeaderLines val="0"/>
        </c:dLbls>
        <c:firstSliceAng val="0"/>
      </c:pieChart>
    </c:plotArea>
    <c:plotVisOnly val="1"/>
    <c:dispBlanksAs val="gap"/>
    <c:showDLblsOverMax val="0"/>
  </c:chart>
  <c:spPr>
    <a:noFill/>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2810" tIns="46404" rIns="92810" bIns="46404"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2810" tIns="46404" rIns="92810" bIns="46404" rtlCol="0"/>
          <a:lstStyle>
            <a:lvl1pPr algn="r" eaLnBrk="1" hangingPunct="1">
              <a:defRPr sz="1200">
                <a:latin typeface="Arial" charset="0"/>
              </a:defRPr>
            </a:lvl1pPr>
          </a:lstStyle>
          <a:p>
            <a:pPr>
              <a:defRPr/>
            </a:pPr>
            <a:fld id="{E86DA266-EE43-4F2D-99AA-17208BE44743}" type="datetimeFigureOut">
              <a:rPr lang="en-US"/>
              <a:pPr>
                <a:defRPr/>
              </a:pPr>
              <a:t>11/15/2017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2810" tIns="46404" rIns="92810" bIns="46404" rtlCol="0" anchor="b"/>
          <a:lstStyle>
            <a:lvl1pPr algn="l" eaLnBrk="1" hangingPunct="1">
              <a:defRPr sz="1200">
                <a:latin typeface="Arial" charset="0"/>
              </a:defRPr>
            </a:lvl1pPr>
          </a:lstStyle>
          <a:p>
            <a:pPr>
              <a:defRPr/>
            </a:pPr>
            <a:r>
              <a:rPr lang="en-US"/>
              <a:t>11/21/14</a:t>
            </a: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2810" tIns="46404" rIns="92810" bIns="46404" numCol="1" anchor="b" anchorCtr="0" compatLnSpc="1">
            <a:prstTxWarp prst="textNoShape">
              <a:avLst/>
            </a:prstTxWarp>
          </a:bodyPr>
          <a:lstStyle>
            <a:lvl1pPr algn="r" eaLnBrk="1" hangingPunct="1">
              <a:defRPr sz="1200"/>
            </a:lvl1pPr>
          </a:lstStyle>
          <a:p>
            <a:pPr>
              <a:defRPr/>
            </a:pPr>
            <a:fld id="{9CC1D26C-DB81-4ACC-87D6-54729F35E547}" type="slidenum">
              <a:rPr lang="en-US" altLang="en-US"/>
              <a:pPr>
                <a:defRPr/>
              </a:pPr>
              <a:t>‹#›</a:t>
            </a:fld>
            <a:endParaRPr lang="en-US" altLang="en-US"/>
          </a:p>
        </p:txBody>
      </p:sp>
    </p:spTree>
    <p:extLst>
      <p:ext uri="{BB962C8B-B14F-4D97-AF65-F5344CB8AC3E}">
        <p14:creationId xmlns:p14="http://schemas.microsoft.com/office/powerpoint/2010/main" val="21933994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2810" tIns="46404" rIns="92810" bIns="46404"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2810" tIns="46404" rIns="92810" bIns="46404" rtlCol="0"/>
          <a:lstStyle>
            <a:lvl1pPr algn="r" eaLnBrk="1" hangingPunct="1">
              <a:defRPr sz="1200">
                <a:latin typeface="Arial" charset="0"/>
              </a:defRPr>
            </a:lvl1pPr>
          </a:lstStyle>
          <a:p>
            <a:pPr>
              <a:defRPr/>
            </a:pPr>
            <a:fld id="{C9B61856-3A8F-4802-83E3-64A034CD5712}" type="datetimeFigureOut">
              <a:rPr lang="en-US"/>
              <a:pPr>
                <a:defRPr/>
              </a:pPr>
              <a:t>11/15/2017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10" tIns="46404" rIns="92810" bIns="46404"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2810" tIns="46404" rIns="92810" bIns="4640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2810" tIns="46404" rIns="92810" bIns="46404" rtlCol="0" anchor="b"/>
          <a:lstStyle>
            <a:lvl1pPr algn="l" eaLnBrk="1" hangingPunct="1">
              <a:defRPr sz="1200">
                <a:latin typeface="Arial" charset="0"/>
              </a:defRPr>
            </a:lvl1pPr>
          </a:lstStyle>
          <a:p>
            <a:pPr>
              <a:defRPr/>
            </a:pPr>
            <a:r>
              <a:rPr lang="en-US"/>
              <a:t>11/21/14</a:t>
            </a: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2810" tIns="46404" rIns="92810" bIns="46404" numCol="1" anchor="b" anchorCtr="0" compatLnSpc="1">
            <a:prstTxWarp prst="textNoShape">
              <a:avLst/>
            </a:prstTxWarp>
          </a:bodyPr>
          <a:lstStyle>
            <a:lvl1pPr algn="r" eaLnBrk="1" hangingPunct="1">
              <a:defRPr sz="1200"/>
            </a:lvl1pPr>
          </a:lstStyle>
          <a:p>
            <a:pPr>
              <a:defRPr/>
            </a:pPr>
            <a:fld id="{77DF011C-2917-494E-B001-D4C067475171}" type="slidenum">
              <a:rPr lang="en-US" altLang="en-US"/>
              <a:pPr>
                <a:defRPr/>
              </a:pPr>
              <a:t>‹#›</a:t>
            </a:fld>
            <a:endParaRPr lang="en-US" altLang="en-US"/>
          </a:p>
        </p:txBody>
      </p:sp>
    </p:spTree>
    <p:extLst>
      <p:ext uri="{BB962C8B-B14F-4D97-AF65-F5344CB8AC3E}">
        <p14:creationId xmlns:p14="http://schemas.microsoft.com/office/powerpoint/2010/main" val="71379391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osha.gov/right-to-refuse.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238250" y="688975"/>
            <a:ext cx="459740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708025" y="4367213"/>
            <a:ext cx="5657850" cy="413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t>Instructor Notes: </a:t>
            </a:r>
            <a:r>
              <a:rPr lang="en-US" altLang="en-US" smtClean="0"/>
              <a:t>Used with permission from Purdue University, Susan Harwood grant </a:t>
            </a:r>
            <a:r>
              <a:rPr lang="en-US" altLang="en-US" b="1" i="1" smtClean="0"/>
              <a:t>SH23575SH3</a:t>
            </a:r>
            <a:endParaRPr lang="en-US" altLang="en-US" smtClean="0"/>
          </a:p>
          <a:p>
            <a:pPr>
              <a:spcBef>
                <a:spcPct val="0"/>
              </a:spcBef>
            </a:pPr>
            <a:endParaRPr lang="en-US" altLang="en-US" smtClean="0"/>
          </a:p>
          <a:p>
            <a:pPr>
              <a:spcBef>
                <a:spcPct val="0"/>
              </a:spcBef>
            </a:pPr>
            <a:endParaRPr lang="en-US" altLang="en-US" b="1" smtClean="0"/>
          </a:p>
          <a:p>
            <a:pPr>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66A74F4-2551-4A4A-9263-7D49534EFF5A}" type="slidenum">
              <a:rPr lang="en-US" altLang="en-US" smtClean="0">
                <a:latin typeface="Calibri" pitchFamily="34" charset="0"/>
              </a:rPr>
              <a:pPr/>
              <a:t>10</a:t>
            </a:fld>
            <a:endParaRPr lang="en-US" altLang="en-US" smtClean="0">
              <a:latin typeface="Calibri" pitchFamily="34" charset="0"/>
            </a:endParaRPr>
          </a:p>
        </p:txBody>
      </p:sp>
      <p:sp>
        <p:nvSpPr>
          <p:cNvPr id="6042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latin typeface="Calibri" pitchFamily="34" charset="0"/>
              </a:rPr>
              <a:t>11/21/14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xfrm>
            <a:off x="4006850" y="8732838"/>
            <a:ext cx="3065463"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7366C2A-0180-4532-A2F7-33D801C60D78}" type="slidenum">
              <a:rPr lang="de-DE" altLang="en-US" smtClean="0">
                <a:latin typeface="ISOCTEUR"/>
              </a:rPr>
              <a:pPr>
                <a:spcBef>
                  <a:spcPct val="0"/>
                </a:spcBef>
              </a:pPr>
              <a:t>11</a:t>
            </a:fld>
            <a:endParaRPr lang="de-DE" altLang="en-US" smtClean="0">
              <a:latin typeface="ISOCTEUR"/>
            </a:endParaRPr>
          </a:p>
        </p:txBody>
      </p:sp>
      <p:sp>
        <p:nvSpPr>
          <p:cNvPr id="61443" name="Rectangle 2"/>
          <p:cNvSpPr>
            <a:spLocks noGrp="1" noRot="1" noChangeAspect="1" noChangeArrowheads="1" noTextEdit="1"/>
          </p:cNvSpPr>
          <p:nvPr>
            <p:ph type="sldImg"/>
          </p:nvPr>
        </p:nvSpPr>
        <p:spPr bwMode="auto">
          <a:xfrm>
            <a:off x="1241425" y="690563"/>
            <a:ext cx="4592638" cy="344487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a:xfrm>
            <a:off x="708025" y="4368800"/>
            <a:ext cx="5657850" cy="41370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normAutofit fontScale="92500" lnSpcReduction="20000"/>
          </a:bodyPr>
          <a:lstStyle/>
          <a:p>
            <a:pPr fontAlgn="auto">
              <a:spcBef>
                <a:spcPts val="0"/>
              </a:spcBef>
              <a:spcAft>
                <a:spcPts val="0"/>
              </a:spcAft>
              <a:defRPr/>
            </a:pPr>
            <a:r>
              <a:rPr lang="en-US" dirty="0" smtClean="0"/>
              <a:t>Becoming entrapped in a free flowing column of grain or feed in the center of a grain bin is the most frequently documented cause of grain entrapment. A worker enters the bin, usually alone, in an attempt to break up crusted grain, unplug the well or remove residual grain from the walls and become drawn into the flowing grain. The grain flow towards the center of the bin and quickly pulls the victim beneath the surface until the victim comes to rest directly over the opening in the floor.</a:t>
            </a:r>
          </a:p>
          <a:p>
            <a:pPr fontAlgn="auto">
              <a:spcBef>
                <a:spcPts val="0"/>
              </a:spcBef>
              <a:spcAft>
                <a:spcPts val="0"/>
              </a:spcAft>
              <a:defRPr/>
            </a:pPr>
            <a:endParaRPr lang="en-US" sz="1050" dirty="0" smtClean="0"/>
          </a:p>
          <a:p>
            <a:pPr fontAlgn="auto">
              <a:spcBef>
                <a:spcPts val="0"/>
              </a:spcBef>
              <a:spcAft>
                <a:spcPts val="0"/>
              </a:spcAft>
              <a:defRPr/>
            </a:pPr>
            <a:r>
              <a:rPr lang="en-US" dirty="0" smtClean="0"/>
              <a:t>This type of flow is referred to as funnel flow.</a:t>
            </a:r>
          </a:p>
          <a:p>
            <a:pPr fontAlgn="auto">
              <a:spcBef>
                <a:spcPts val="0"/>
              </a:spcBef>
              <a:spcAft>
                <a:spcPts val="0"/>
              </a:spcAft>
              <a:defRPr/>
            </a:pPr>
            <a:endParaRPr lang="en-US" sz="1050" dirty="0" smtClean="0"/>
          </a:p>
          <a:p>
            <a:pPr fontAlgn="auto">
              <a:spcBef>
                <a:spcPts val="0"/>
              </a:spcBef>
              <a:spcAft>
                <a:spcPts val="0"/>
              </a:spcAft>
              <a:defRPr/>
            </a:pPr>
            <a:r>
              <a:rPr lang="en-US" dirty="0" smtClean="0"/>
              <a:t>The speed of the grain flow is determined by the capacity of the unloading system. An unload capacity of 1000-1500 bushels per hour can entrap and engulf a 200 pound man in just a few seconds.</a:t>
            </a:r>
          </a:p>
          <a:p>
            <a:pPr fontAlgn="auto">
              <a:spcBef>
                <a:spcPts val="0"/>
              </a:spcBef>
              <a:spcAft>
                <a:spcPts val="0"/>
              </a:spcAft>
              <a:defRPr/>
            </a:pPr>
            <a:endParaRPr lang="en-US" sz="1050" dirty="0" smtClean="0"/>
          </a:p>
          <a:p>
            <a:pPr fontAlgn="auto">
              <a:spcBef>
                <a:spcPts val="0"/>
              </a:spcBef>
              <a:spcAft>
                <a:spcPts val="0"/>
              </a:spcAft>
              <a:defRPr/>
            </a:pPr>
            <a:r>
              <a:rPr lang="en-US" dirty="0" smtClean="0"/>
              <a:t>The typical process of entrapment is generally as follows:</a:t>
            </a:r>
          </a:p>
          <a:p>
            <a:pPr marL="171450" indent="-171450" fontAlgn="auto">
              <a:spcBef>
                <a:spcPts val="0"/>
              </a:spcBef>
              <a:spcAft>
                <a:spcPts val="0"/>
              </a:spcAft>
              <a:buSzPct val="100000"/>
              <a:buFont typeface="Arial" pitchFamily="34" charset="0"/>
              <a:buChar char="•"/>
              <a:defRPr/>
            </a:pPr>
            <a:r>
              <a:rPr lang="en-US" dirty="0" smtClean="0"/>
              <a:t>individual enters bin during unloading process to clear a plugged outlet or walk down the grain</a:t>
            </a:r>
          </a:p>
          <a:p>
            <a:pPr marL="171450" indent="-171450" fontAlgn="auto">
              <a:spcBef>
                <a:spcPts val="0"/>
              </a:spcBef>
              <a:spcAft>
                <a:spcPts val="0"/>
              </a:spcAft>
              <a:buSzPct val="100000"/>
              <a:buFont typeface="Arial" pitchFamily="34" charset="0"/>
              <a:buChar char="•"/>
              <a:defRPr/>
            </a:pPr>
            <a:r>
              <a:rPr lang="en-US" dirty="0" smtClean="0"/>
              <a:t>as the bin empties, a rapidly moving column of grain forms over the floor outlet</a:t>
            </a:r>
          </a:p>
          <a:p>
            <a:pPr marL="171450" indent="-171450" fontAlgn="auto">
              <a:spcBef>
                <a:spcPts val="0"/>
              </a:spcBef>
              <a:spcAft>
                <a:spcPts val="0"/>
              </a:spcAft>
              <a:buSzPct val="100000"/>
              <a:buFont typeface="Arial" pitchFamily="34" charset="0"/>
              <a:buChar char="•"/>
              <a:defRPr/>
            </a:pPr>
            <a:r>
              <a:rPr lang="en-US" dirty="0" smtClean="0"/>
              <a:t>the victim is drawn toward the center of the bin by flowing surface of the grain</a:t>
            </a:r>
          </a:p>
          <a:p>
            <a:pPr marL="171450" indent="-171450" fontAlgn="auto">
              <a:spcBef>
                <a:spcPts val="0"/>
              </a:spcBef>
              <a:spcAft>
                <a:spcPts val="0"/>
              </a:spcAft>
              <a:buSzPct val="100000"/>
              <a:buFont typeface="Arial" pitchFamily="34" charset="0"/>
              <a:buChar char="•"/>
              <a:defRPr/>
            </a:pPr>
            <a:r>
              <a:rPr lang="en-US" dirty="0" smtClean="0"/>
              <a:t>central vertical column of grain acts somewhat like a fluid</a:t>
            </a:r>
          </a:p>
          <a:p>
            <a:pPr marL="171450" indent="-171450" fontAlgn="auto">
              <a:spcBef>
                <a:spcPts val="0"/>
              </a:spcBef>
              <a:spcAft>
                <a:spcPts val="0"/>
              </a:spcAft>
              <a:buSzPct val="100000"/>
              <a:buFont typeface="Arial" pitchFamily="34" charset="0"/>
              <a:buChar char="•"/>
              <a:defRPr/>
            </a:pPr>
            <a:r>
              <a:rPr lang="en-US" dirty="0" smtClean="0"/>
              <a:t>the central column of grain flows at nearly the rate of the unloading auger</a:t>
            </a:r>
          </a:p>
          <a:p>
            <a:pPr marL="171450" indent="-171450" fontAlgn="auto">
              <a:spcBef>
                <a:spcPts val="0"/>
              </a:spcBef>
              <a:spcAft>
                <a:spcPts val="0"/>
              </a:spcAft>
              <a:buSzPct val="100000"/>
              <a:buFont typeface="Arial" pitchFamily="34" charset="0"/>
              <a:buChar char="•"/>
              <a:defRPr/>
            </a:pPr>
            <a:r>
              <a:rPr lang="en-US" dirty="0" smtClean="0"/>
              <a:t>flow rate at top of a bin is so great that once a person is trapped in flow, escape is impossible</a:t>
            </a:r>
          </a:p>
          <a:p>
            <a:pPr marL="171450" indent="-171450" fontAlgn="auto">
              <a:spcBef>
                <a:spcPts val="0"/>
              </a:spcBef>
              <a:spcAft>
                <a:spcPts val="0"/>
              </a:spcAft>
              <a:buSzPct val="100000"/>
              <a:buFont typeface="Arial" pitchFamily="34" charset="0"/>
              <a:buChar char="•"/>
              <a:defRPr/>
            </a:pPr>
            <a:r>
              <a:rPr lang="en-US" dirty="0" smtClean="0"/>
              <a:t>the victim is pulled to the floor directly over the outlet often plugging flow</a:t>
            </a:r>
          </a:p>
          <a:p>
            <a:pPr marL="171450" indent="-171450" fontAlgn="auto">
              <a:spcBef>
                <a:spcPts val="0"/>
              </a:spcBef>
              <a:spcAft>
                <a:spcPts val="0"/>
              </a:spcAft>
              <a:buSzPct val="100000"/>
              <a:buFont typeface="Arial" pitchFamily="34" charset="0"/>
              <a:buChar char="•"/>
              <a:defRPr/>
            </a:pPr>
            <a:endParaRPr lang="en-US" sz="1050" dirty="0" smtClean="0"/>
          </a:p>
          <a:p>
            <a:pPr fontAlgn="auto">
              <a:spcBef>
                <a:spcPts val="0"/>
              </a:spcBef>
              <a:spcAft>
                <a:spcPts val="0"/>
              </a:spcAft>
              <a:buSzPct val="100000"/>
              <a:buFont typeface="Arial" pitchFamily="34" charset="0"/>
              <a:buNone/>
              <a:defRPr/>
            </a:pPr>
            <a:r>
              <a:rPr lang="en-US" dirty="0" smtClean="0"/>
              <a:t>The most immediate action needed in these cases is to stop the flow of grain at the outlet, before the victim is fully engulfed.</a:t>
            </a:r>
          </a:p>
          <a:p>
            <a:pPr fontAlgn="auto">
              <a:spcBef>
                <a:spcPts val="0"/>
              </a:spcBef>
              <a:spcAft>
                <a:spcPts val="0"/>
              </a:spcAft>
              <a:buSzPct val="100000"/>
              <a:buFont typeface="Arial" pitchFamily="34" charset="0"/>
              <a:buNone/>
              <a:defRPr/>
            </a:pPr>
            <a:endParaRPr lang="en-US" sz="1050" dirty="0" smtClean="0"/>
          </a:p>
          <a:p>
            <a:pPr fontAlgn="auto">
              <a:spcBef>
                <a:spcPts val="0"/>
              </a:spcBef>
              <a:spcAft>
                <a:spcPts val="0"/>
              </a:spcAft>
              <a:buSzPct val="100000"/>
              <a:buFont typeface="Arial" pitchFamily="34" charset="0"/>
              <a:buNone/>
              <a:defRPr/>
            </a:pPr>
            <a:r>
              <a:rPr lang="en-US" dirty="0" smtClean="0"/>
              <a:t>Entering a grain bin while the unloading equipment is operating is so hazardous it is illegal under the provisions of CFR 1910.272, the OSHA Grain Handling Standard.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xfrm>
            <a:off x="4006850" y="8732838"/>
            <a:ext cx="3065463"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4737C29-4994-4F67-AA79-76EC4F5C4F46}" type="slidenum">
              <a:rPr lang="de-DE" altLang="en-US" smtClean="0">
                <a:latin typeface="ISOCTEUR"/>
              </a:rPr>
              <a:pPr>
                <a:spcBef>
                  <a:spcPct val="0"/>
                </a:spcBef>
              </a:pPr>
              <a:t>12</a:t>
            </a:fld>
            <a:endParaRPr lang="de-DE" altLang="en-US" smtClean="0">
              <a:latin typeface="ISOCTEUR"/>
            </a:endParaRPr>
          </a:p>
        </p:txBody>
      </p:sp>
      <p:sp>
        <p:nvSpPr>
          <p:cNvPr id="62467" name="Rectangle 2"/>
          <p:cNvSpPr>
            <a:spLocks noGrp="1" noRot="1" noChangeAspect="1" noChangeArrowheads="1" noTextEdit="1"/>
          </p:cNvSpPr>
          <p:nvPr>
            <p:ph type="sldImg"/>
          </p:nvPr>
        </p:nvSpPr>
        <p:spPr bwMode="auto">
          <a:xfrm>
            <a:off x="1241425" y="690563"/>
            <a:ext cx="4592638" cy="344487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xfrm>
            <a:off x="708025" y="4368800"/>
            <a:ext cx="5657850" cy="413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463" tIns="46732" rIns="93463" bIns="46732" numCol="1" anchor="t" anchorCtr="0" compatLnSpc="1">
            <a:prstTxWarp prst="textNoShape">
              <a:avLst/>
            </a:prstTxWarp>
          </a:bodyPr>
          <a:lstStyle/>
          <a:p>
            <a:pPr eaLnBrk="1" hangingPunct="1"/>
            <a:r>
              <a:rPr lang="en-US" altLang="en-US" dirty="0" smtClean="0"/>
              <a:t>The victim being the heaviest object in the bin sinks to the middle following the path of the grain to the auger. Slide is used with permission of GSI INC</a:t>
            </a:r>
          </a:p>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xfrm>
            <a:off x="4006850" y="8732838"/>
            <a:ext cx="3065463"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A54BE53-55F6-4B79-9343-9866AD4A1DA1}" type="slidenum">
              <a:rPr lang="de-DE" altLang="en-US" smtClean="0">
                <a:latin typeface="ISOCTEUR"/>
              </a:rPr>
              <a:pPr>
                <a:spcBef>
                  <a:spcPct val="0"/>
                </a:spcBef>
              </a:pPr>
              <a:t>13</a:t>
            </a:fld>
            <a:endParaRPr lang="de-DE" altLang="en-US" smtClean="0">
              <a:latin typeface="ISOCTEUR"/>
            </a:endParaRPr>
          </a:p>
        </p:txBody>
      </p:sp>
      <p:sp>
        <p:nvSpPr>
          <p:cNvPr id="63491" name="Rectangle 2"/>
          <p:cNvSpPr>
            <a:spLocks noGrp="1" noRot="1" noChangeAspect="1" noChangeArrowheads="1" noTextEdit="1"/>
          </p:cNvSpPr>
          <p:nvPr>
            <p:ph type="sldImg"/>
          </p:nvPr>
        </p:nvSpPr>
        <p:spPr bwMode="auto">
          <a:xfrm>
            <a:off x="1241425" y="690563"/>
            <a:ext cx="4592638" cy="344487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a:xfrm>
            <a:off x="708025" y="4368800"/>
            <a:ext cx="5657850" cy="41370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lstStyle/>
          <a:p>
            <a:pPr eaLnBrk="1" hangingPunct="1">
              <a:defRPr/>
            </a:pPr>
            <a:r>
              <a:rPr lang="en-US" dirty="0" smtClean="0"/>
              <a:t>These slide represent engulfment by crusted grain, where the grain is crusted at the top but fed out from the bottom of the bin. Slide is used with permission of GSI INC</a:t>
            </a:r>
          </a:p>
          <a:p>
            <a:pPr eaLnBrk="1" hangingPunct="1">
              <a:defRPr/>
            </a:pPr>
            <a:endParaRPr lang="en-US" dirty="0" smtClean="0"/>
          </a:p>
          <a:p>
            <a:pPr marL="171450" indent="-171450" fontAlgn="auto">
              <a:spcBef>
                <a:spcPts val="0"/>
              </a:spcBef>
              <a:spcAft>
                <a:spcPts val="0"/>
              </a:spcAft>
              <a:buSzPct val="95000"/>
              <a:buFont typeface="Arial" pitchFamily="34" charset="0"/>
              <a:buChar char="•"/>
              <a:defRPr/>
            </a:pPr>
            <a:r>
              <a:rPr lang="en-US" dirty="0" smtClean="0">
                <a:latin typeface="Corbel" pitchFamily="34" charset="0"/>
                <a:cs typeface="Arial" charset="0"/>
              </a:rPr>
              <a:t>The victim enters a bin in which the grain has become caked because of spoilage. It can form a hard crusted surface over the top of the grain mass that can appear to support the weight of the victim.</a:t>
            </a:r>
          </a:p>
          <a:p>
            <a:pPr marL="171450" indent="-171450" fontAlgn="auto">
              <a:spcBef>
                <a:spcPts val="0"/>
              </a:spcBef>
              <a:spcAft>
                <a:spcPts val="0"/>
              </a:spcAft>
              <a:buSzPct val="95000"/>
              <a:buFont typeface="Arial" pitchFamily="34" charset="0"/>
              <a:buChar char="•"/>
              <a:defRPr/>
            </a:pPr>
            <a:r>
              <a:rPr lang="en-US" dirty="0" smtClean="0">
                <a:latin typeface="Corbel" pitchFamily="34" charset="0"/>
                <a:cs typeface="Arial" charset="0"/>
              </a:rPr>
              <a:t>The surface, though appearing solid, can, in fact, be a thin crust concealing a void that has formed as grain was withdrawn from the bottom of the bin</a:t>
            </a:r>
            <a:endParaRPr lang="en-US" sz="800" dirty="0" smtClean="0">
              <a:latin typeface="Corbel" pitchFamily="34" charset="0"/>
              <a:cs typeface="Arial" charset="0"/>
            </a:endParaRPr>
          </a:p>
          <a:p>
            <a:pPr marL="171450" indent="-171450" fontAlgn="auto">
              <a:spcBef>
                <a:spcPts val="0"/>
              </a:spcBef>
              <a:spcAft>
                <a:spcPts val="0"/>
              </a:spcAft>
              <a:buSzPct val="95000"/>
              <a:buFont typeface="Arial" pitchFamily="34" charset="0"/>
              <a:buChar char="•"/>
              <a:defRPr/>
            </a:pPr>
            <a:r>
              <a:rPr lang="en-US" dirty="0" smtClean="0">
                <a:latin typeface="Corbel" pitchFamily="34" charset="0"/>
                <a:cs typeface="Arial" charset="0"/>
              </a:rPr>
              <a:t>Victim breaks through the crust and is quickly covered by the avalanche of grain into the cavity</a:t>
            </a:r>
            <a:endParaRPr lang="en-US" sz="800" dirty="0" smtClean="0">
              <a:latin typeface="Corbel" pitchFamily="34" charset="0"/>
              <a:cs typeface="Arial" charset="0"/>
            </a:endParaRPr>
          </a:p>
          <a:p>
            <a:pPr marL="171450" indent="-171450" fontAlgn="auto">
              <a:spcBef>
                <a:spcPts val="0"/>
              </a:spcBef>
              <a:spcAft>
                <a:spcPts val="0"/>
              </a:spcAft>
              <a:buSzPct val="95000"/>
              <a:buFont typeface="Arial" pitchFamily="34" charset="0"/>
              <a:buChar char="•"/>
              <a:defRPr/>
            </a:pPr>
            <a:r>
              <a:rPr lang="en-US" dirty="0" smtClean="0">
                <a:latin typeface="Corbel" pitchFamily="34" charset="0"/>
                <a:cs typeface="Arial" charset="0"/>
              </a:rPr>
              <a:t>Often the unloading equipment is still operating, which causes the victim to be pulled deeper into the grain</a:t>
            </a:r>
          </a:p>
          <a:p>
            <a:pPr marL="171450" indent="-171450" fontAlgn="auto">
              <a:spcBef>
                <a:spcPts val="0"/>
              </a:spcBef>
              <a:spcAft>
                <a:spcPts val="0"/>
              </a:spcAft>
              <a:buSzPct val="95000"/>
              <a:buFont typeface="Arial" pitchFamily="34" charset="0"/>
              <a:buChar char="•"/>
              <a:defRPr/>
            </a:pPr>
            <a:r>
              <a:rPr lang="en-US" dirty="0" smtClean="0">
                <a:latin typeface="Corbel" pitchFamily="34" charset="0"/>
                <a:cs typeface="Arial" charset="0"/>
              </a:rPr>
              <a:t>The victim is generally found directly over the outlet in the floor of the bin</a:t>
            </a:r>
          </a:p>
          <a:p>
            <a:pPr eaLnBrk="1" hangingPunct="1">
              <a:defRPr/>
            </a:pPr>
            <a:endParaRPr lang="en-US" dirty="0" smtClean="0"/>
          </a:p>
          <a:p>
            <a:pPr eaLnBrk="1" hangingPunct="1">
              <a:defRPr/>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xfrm>
            <a:off x="4006850" y="8732838"/>
            <a:ext cx="3065463"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2092D9A-34F7-4AF2-96C1-48CBFF4FEDAB}" type="slidenum">
              <a:rPr lang="de-DE" altLang="en-US" smtClean="0">
                <a:latin typeface="ISOCTEUR"/>
              </a:rPr>
              <a:pPr>
                <a:spcBef>
                  <a:spcPct val="0"/>
                </a:spcBef>
              </a:pPr>
              <a:t>14</a:t>
            </a:fld>
            <a:endParaRPr lang="de-DE" altLang="en-US" smtClean="0">
              <a:latin typeface="ISOCTEUR"/>
            </a:endParaRPr>
          </a:p>
        </p:txBody>
      </p:sp>
      <p:sp>
        <p:nvSpPr>
          <p:cNvPr id="64515" name="Rectangle 2"/>
          <p:cNvSpPr>
            <a:spLocks noGrp="1" noRot="1" noChangeAspect="1" noChangeArrowheads="1" noTextEdit="1"/>
          </p:cNvSpPr>
          <p:nvPr>
            <p:ph type="sldImg"/>
          </p:nvPr>
        </p:nvSpPr>
        <p:spPr bwMode="auto">
          <a:xfrm>
            <a:off x="1241425" y="690563"/>
            <a:ext cx="4592638" cy="344487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xfrm>
            <a:off x="708025" y="4368800"/>
            <a:ext cx="5657850" cy="413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463" tIns="46732" rIns="93463" bIns="46732" numCol="1" anchor="t" anchorCtr="0" compatLnSpc="1">
            <a:prstTxWarp prst="textNoShape">
              <a:avLst/>
            </a:prstTxWarp>
          </a:bodyPr>
          <a:lstStyle/>
          <a:p>
            <a:pPr eaLnBrk="1" hangingPunct="1"/>
            <a:r>
              <a:rPr lang="en-US" altLang="en-US" dirty="0" smtClean="0"/>
              <a:t>The victim walked across the crusted or bridged grain and it collapses upon them engulfing them. Slide is used with permission of GSI INC</a:t>
            </a:r>
          </a:p>
          <a:p>
            <a:pPr eaLnBrk="1" hangingPunct="1"/>
            <a:r>
              <a:rPr lang="en-US" altLang="en-US" dirty="0" smtClean="0"/>
              <a:t>The victim may have injuries from the fall, they are trapped, and when rescue makes entry they may drop more crusted grain on top of the victim. </a:t>
            </a:r>
          </a:p>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xfrm>
            <a:off x="4006850" y="8732838"/>
            <a:ext cx="3065463"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60F8E15-0890-4A51-B844-C3AB962A7656}" type="slidenum">
              <a:rPr lang="de-DE" altLang="en-US" smtClean="0">
                <a:latin typeface="ISOCTEUR"/>
              </a:rPr>
              <a:pPr>
                <a:spcBef>
                  <a:spcPct val="0"/>
                </a:spcBef>
              </a:pPr>
              <a:t>15</a:t>
            </a:fld>
            <a:endParaRPr lang="de-DE" altLang="en-US" smtClean="0">
              <a:latin typeface="ISOCTEUR"/>
            </a:endParaRPr>
          </a:p>
        </p:txBody>
      </p:sp>
      <p:sp>
        <p:nvSpPr>
          <p:cNvPr id="65539" name="Rectangle 2"/>
          <p:cNvSpPr>
            <a:spLocks noGrp="1" noRot="1" noChangeAspect="1" noChangeArrowheads="1" noTextEdit="1"/>
          </p:cNvSpPr>
          <p:nvPr>
            <p:ph type="sldImg"/>
          </p:nvPr>
        </p:nvSpPr>
        <p:spPr bwMode="auto">
          <a:xfrm>
            <a:off x="1241425" y="690563"/>
            <a:ext cx="4592638" cy="344487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a:xfrm>
            <a:off x="708025" y="4368800"/>
            <a:ext cx="5657850" cy="41370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lstStyle/>
          <a:p>
            <a:pPr eaLnBrk="1" hangingPunct="1">
              <a:defRPr/>
            </a:pPr>
            <a:r>
              <a:rPr lang="en-US" dirty="0" smtClean="0"/>
              <a:t>Grain avalanche is the third way a victim can become entrapped by being inside the bin trying to loose the grain from the side of the bin. Slide is used with permission of GSI INC</a:t>
            </a:r>
          </a:p>
          <a:p>
            <a:pPr eaLnBrk="1" hangingPunct="1">
              <a:defRPr/>
            </a:pPr>
            <a:endParaRPr lang="en-US" dirty="0" smtClean="0"/>
          </a:p>
          <a:p>
            <a:pPr fontAlgn="auto">
              <a:spcBef>
                <a:spcPts val="0"/>
              </a:spcBef>
              <a:spcAft>
                <a:spcPts val="0"/>
              </a:spcAft>
              <a:defRPr/>
            </a:pPr>
            <a:r>
              <a:rPr lang="en-US" dirty="0" smtClean="0"/>
              <a:t>Vertically crusted grain or grain that is free standing due to spoilage can break free and avalanche down on workers at its base. Grain that sticks to the inside of the bin walls is also considered vertically crusted grain.</a:t>
            </a:r>
          </a:p>
          <a:p>
            <a:pPr fontAlgn="auto">
              <a:spcBef>
                <a:spcPts val="0"/>
              </a:spcBef>
              <a:spcAft>
                <a:spcPts val="0"/>
              </a:spcAft>
              <a:defRPr/>
            </a:pPr>
            <a:endParaRPr lang="en-US" dirty="0" smtClean="0"/>
          </a:p>
          <a:p>
            <a:pPr marL="171450" indent="-171450" fontAlgn="auto">
              <a:spcBef>
                <a:spcPts val="0"/>
              </a:spcBef>
              <a:spcAft>
                <a:spcPts val="0"/>
              </a:spcAft>
              <a:buSzPct val="100000"/>
              <a:buFont typeface="Arial" pitchFamily="34" charset="0"/>
              <a:buChar char="•"/>
              <a:defRPr/>
            </a:pPr>
            <a:r>
              <a:rPr lang="en-US" dirty="0" smtClean="0">
                <a:latin typeface="Corbel" pitchFamily="34" charset="0"/>
                <a:cs typeface="Arial" pitchFamily="34" charset="0"/>
              </a:rPr>
              <a:t>Dry grain in good condition will pile at a 25-30 degree angle, but spoiled or caked grain can stand almost vertical.</a:t>
            </a:r>
          </a:p>
          <a:p>
            <a:pPr marL="171450" indent="-171450" fontAlgn="auto">
              <a:spcBef>
                <a:spcPts val="0"/>
              </a:spcBef>
              <a:spcAft>
                <a:spcPts val="0"/>
              </a:spcAft>
              <a:buSzPct val="100000"/>
              <a:buFont typeface="Arial" pitchFamily="34" charset="0"/>
              <a:buChar char="•"/>
              <a:defRPr/>
            </a:pPr>
            <a:r>
              <a:rPr lang="en-US" dirty="0" smtClean="0">
                <a:latin typeface="Corbel" pitchFamily="34" charset="0"/>
                <a:cs typeface="Arial" pitchFamily="34" charset="0"/>
              </a:rPr>
              <a:t>When grain is removed from base of a caked mass, the potential for avalanche and engulfment increases.</a:t>
            </a:r>
          </a:p>
          <a:p>
            <a:pPr marL="171450" indent="-171450" fontAlgn="auto">
              <a:spcBef>
                <a:spcPts val="0"/>
              </a:spcBef>
              <a:spcAft>
                <a:spcPts val="0"/>
              </a:spcAft>
              <a:buSzPct val="100000"/>
              <a:buFont typeface="Arial" pitchFamily="34" charset="0"/>
              <a:buChar char="•"/>
              <a:defRPr/>
            </a:pPr>
            <a:r>
              <a:rPr lang="en-US" dirty="0" smtClean="0">
                <a:latin typeface="Corbel" pitchFamily="34" charset="0"/>
                <a:cs typeface="Arial" pitchFamily="34" charset="0"/>
              </a:rPr>
              <a:t>This type of engulfment can take place inside bins where spoiled grain is clinging to walls.</a:t>
            </a:r>
          </a:p>
          <a:p>
            <a:pPr marL="171450" indent="-171450" fontAlgn="auto">
              <a:spcBef>
                <a:spcPts val="0"/>
              </a:spcBef>
              <a:spcAft>
                <a:spcPts val="0"/>
              </a:spcAft>
              <a:buSzPct val="100000"/>
              <a:buFont typeface="Arial" pitchFamily="34" charset="0"/>
              <a:buChar char="•"/>
              <a:defRPr/>
            </a:pPr>
            <a:r>
              <a:rPr lang="en-US" dirty="0" smtClean="0">
                <a:latin typeface="Corbel" pitchFamily="34" charset="0"/>
                <a:cs typeface="Arial" pitchFamily="34" charset="0"/>
              </a:rPr>
              <a:t>Attempting to remove these chunks of grain by standing on the floor of the bin using a long  pole can be extremely dangerous due to the avalanche effects of the grain when it breaks free of the wall.</a:t>
            </a:r>
          </a:p>
          <a:p>
            <a:pPr marL="171450" indent="-171450" fontAlgn="auto">
              <a:spcBef>
                <a:spcPts val="0"/>
              </a:spcBef>
              <a:spcAft>
                <a:spcPts val="0"/>
              </a:spcAft>
              <a:buSzPct val="100000"/>
              <a:buFont typeface="Arial" pitchFamily="34" charset="0"/>
              <a:buChar char="•"/>
              <a:defRPr/>
            </a:pPr>
            <a:r>
              <a:rPr lang="en-US" dirty="0" smtClean="0">
                <a:latin typeface="Corbel" pitchFamily="34" charset="0"/>
                <a:cs typeface="Arial" pitchFamily="34" charset="0"/>
              </a:rPr>
              <a:t>No worker or first responder should ever enter a grain storage structure with overhanging grain stuck to the bin walls. </a:t>
            </a:r>
          </a:p>
          <a:p>
            <a:pPr marL="171450" indent="-171450" fontAlgn="auto">
              <a:spcBef>
                <a:spcPts val="0"/>
              </a:spcBef>
              <a:spcAft>
                <a:spcPts val="0"/>
              </a:spcAft>
              <a:buSzPct val="100000"/>
              <a:buFont typeface="Arial" pitchFamily="34" charset="0"/>
              <a:buChar char="•"/>
              <a:defRPr/>
            </a:pPr>
            <a:r>
              <a:rPr lang="en-US" dirty="0" smtClean="0">
                <a:latin typeface="Corbel" pitchFamily="34" charset="0"/>
                <a:cs typeface="Arial" pitchFamily="34" charset="0"/>
              </a:rPr>
              <a:t>Falling chunks of crusted grain from off the walls of a bin or silo can cause crushing injuries to those underneath.</a:t>
            </a:r>
          </a:p>
          <a:p>
            <a:pPr eaLnBrk="1" hangingPunct="1">
              <a:defRPr/>
            </a:pPr>
            <a:endParaRPr lang="en-US" dirty="0" smtClean="0"/>
          </a:p>
          <a:p>
            <a:pPr eaLnBrk="1" hangingPunct="1">
              <a:defRPr/>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xfrm>
            <a:off x="4006850" y="8732838"/>
            <a:ext cx="3065463"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44E8FF0-445C-4F16-9D35-3B70FC3C09BF}" type="slidenum">
              <a:rPr lang="de-DE" altLang="en-US" smtClean="0">
                <a:latin typeface="ISOCTEUR"/>
              </a:rPr>
              <a:pPr>
                <a:spcBef>
                  <a:spcPct val="0"/>
                </a:spcBef>
              </a:pPr>
              <a:t>16</a:t>
            </a:fld>
            <a:endParaRPr lang="de-DE" altLang="en-US" smtClean="0">
              <a:latin typeface="ISOCTEUR"/>
            </a:endParaRPr>
          </a:p>
        </p:txBody>
      </p:sp>
      <p:sp>
        <p:nvSpPr>
          <p:cNvPr id="66563" name="Rectangle 2"/>
          <p:cNvSpPr>
            <a:spLocks noGrp="1" noRot="1" noChangeAspect="1" noChangeArrowheads="1" noTextEdit="1"/>
          </p:cNvSpPr>
          <p:nvPr>
            <p:ph type="sldImg"/>
          </p:nvPr>
        </p:nvSpPr>
        <p:spPr bwMode="auto">
          <a:xfrm>
            <a:off x="1241425" y="690563"/>
            <a:ext cx="4592638" cy="344487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xfrm>
            <a:off x="708025" y="4368800"/>
            <a:ext cx="5657850" cy="413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463" tIns="46732" rIns="93463" bIns="46732" numCol="1" anchor="t" anchorCtr="0" compatLnSpc="1">
            <a:prstTxWarp prst="textNoShape">
              <a:avLst/>
            </a:prstTxWarp>
          </a:bodyPr>
          <a:lstStyle/>
          <a:p>
            <a:pPr eaLnBrk="1" hangingPunct="1"/>
            <a:r>
              <a:rPr lang="en-US" altLang="en-US" dirty="0" smtClean="0"/>
              <a:t>When they loosen the out of condition grain it collapses upon them engulfing the victim. Slide is used with permission of GSI INC</a:t>
            </a:r>
          </a:p>
          <a:p>
            <a:pPr eaLnBrk="1" hangingPunct="1"/>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Instructor Notes:</a:t>
            </a:r>
          </a:p>
          <a:p>
            <a:pPr>
              <a:spcBef>
                <a:spcPct val="0"/>
              </a:spcBef>
            </a:pPr>
            <a:endParaRPr lang="en-US" altLang="en-US" dirty="0" smtClean="0"/>
          </a:p>
          <a:p>
            <a:pPr>
              <a:spcBef>
                <a:spcPct val="0"/>
              </a:spcBef>
            </a:pPr>
            <a:r>
              <a:rPr lang="en-US" altLang="en-US" dirty="0" smtClean="0"/>
              <a:t>Entrapments and engulfment's in free standing piles of grain are rare, but have been some of the most difficult rescues to carry out due to the substantial amount of grain involved.</a:t>
            </a:r>
          </a:p>
          <a:p>
            <a:pPr>
              <a:spcBef>
                <a:spcPct val="0"/>
              </a:spcBef>
            </a:pPr>
            <a:endParaRPr lang="en-US" altLang="en-US" dirty="0" smtClean="0"/>
          </a:p>
          <a:p>
            <a:pPr>
              <a:spcBef>
                <a:spcPct val="0"/>
              </a:spcBef>
            </a:pPr>
            <a:r>
              <a:rPr lang="en-US" altLang="en-US" dirty="0" smtClean="0"/>
              <a:t>Walking on the surface of a free standing pile of grain can cause an avalanche of grain from above that is impossible to stop until it reaches its natural angle of repose.</a:t>
            </a:r>
          </a:p>
          <a:p>
            <a:pPr>
              <a:spcBef>
                <a:spcPct val="0"/>
              </a:spcBef>
            </a:pPr>
            <a:endParaRPr lang="en-US" altLang="en-US" dirty="0" smtClean="0"/>
          </a:p>
          <a:p>
            <a:pPr>
              <a:spcBef>
                <a:spcPct val="0"/>
              </a:spcBef>
            </a:pPr>
            <a:r>
              <a:rPr lang="en-US" altLang="en-US" dirty="0" smtClean="0"/>
              <a:t>Entrapments and engulfment's of this type are more common inside of large storage structures where residual grain can stand 10-20’ high along the walls. A worker at the base of the pile can become entrapped if something triggers a flow of grain towards the center of the structure. Once started this surface flow of grain is almost impossible to stop until the pile reaches it’s angle of repose.</a:t>
            </a:r>
          </a:p>
          <a:p>
            <a:pPr>
              <a:spcBef>
                <a:spcPct val="0"/>
              </a:spcBef>
            </a:pPr>
            <a:endParaRPr lang="en-US" altLang="en-US" dirty="0" smtClean="0"/>
          </a:p>
          <a:p>
            <a:pPr>
              <a:spcBef>
                <a:spcPct val="0"/>
              </a:spcBef>
            </a:pPr>
            <a:r>
              <a:rPr lang="en-US" altLang="en-US" dirty="0" smtClean="0"/>
              <a:t>Used with permission from Purdue University, Susan Harwood grant </a:t>
            </a:r>
            <a:r>
              <a:rPr lang="en-US" altLang="en-US" b="1" i="1" dirty="0" smtClean="0"/>
              <a:t>SH23575SH3</a:t>
            </a:r>
            <a:endParaRPr lang="en-US" altLang="en-US" dirty="0" smtClean="0"/>
          </a:p>
          <a:p>
            <a:pPr>
              <a:spcBef>
                <a:spcPct val="0"/>
              </a:spcBef>
            </a:pPr>
            <a:endParaRPr lang="en-US" altLang="en-US" dirty="0" smtClean="0"/>
          </a:p>
          <a:p>
            <a:pPr>
              <a:spcBef>
                <a:spcPct val="0"/>
              </a:spcBef>
            </a:pPr>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4ECD069-948C-469E-B5EF-7A98B19D38F5}" type="slidenum">
              <a:rPr lang="en-US" altLang="en-US" smtClean="0">
                <a:latin typeface="Calibri" pitchFamily="34" charset="0"/>
              </a:rPr>
              <a:pPr/>
              <a:t>17</a:t>
            </a:fld>
            <a:endParaRPr lang="en-US" altLang="en-US" smtClean="0">
              <a:latin typeface="Calibri" pitchFamily="34" charset="0"/>
            </a:endParaRPr>
          </a:p>
        </p:txBody>
      </p:sp>
      <p:sp>
        <p:nvSpPr>
          <p:cNvPr id="6758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latin typeface="Calibri" pitchFamily="34" charset="0"/>
              </a:rPr>
              <a:t>11/21/14</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b="1" dirty="0" smtClean="0"/>
              <a:t>Instructor Notes:</a:t>
            </a:r>
          </a:p>
          <a:p>
            <a:pPr fontAlgn="auto">
              <a:spcBef>
                <a:spcPts val="0"/>
              </a:spcBef>
              <a:spcAft>
                <a:spcPts val="0"/>
              </a:spcAft>
              <a:defRPr/>
            </a:pPr>
            <a:endParaRPr lang="en-US" dirty="0" smtClean="0"/>
          </a:p>
          <a:p>
            <a:pPr fontAlgn="auto">
              <a:spcBef>
                <a:spcPts val="0"/>
              </a:spcBef>
              <a:spcAft>
                <a:spcPts val="0"/>
              </a:spcAft>
              <a:defRPr/>
            </a:pPr>
            <a:r>
              <a:rPr lang="en-US" dirty="0" smtClean="0"/>
              <a:t>Review the following characteristics of entrapments in grain transport vehicles.</a:t>
            </a:r>
          </a:p>
          <a:p>
            <a:pPr fontAlgn="auto">
              <a:spcBef>
                <a:spcPts val="0"/>
              </a:spcBef>
              <a:spcAft>
                <a:spcPts val="0"/>
              </a:spcAft>
              <a:defRPr/>
            </a:pPr>
            <a:endParaRPr lang="en-US" dirty="0" smtClean="0"/>
          </a:p>
          <a:p>
            <a:pPr marL="171450" indent="-171450" fontAlgn="auto">
              <a:spcBef>
                <a:spcPts val="0"/>
              </a:spcBef>
              <a:spcAft>
                <a:spcPts val="0"/>
              </a:spcAft>
              <a:buSzPct val="100000"/>
              <a:buFont typeface="Arial" pitchFamily="34" charset="0"/>
              <a:buChar char="•"/>
              <a:defRPr/>
            </a:pPr>
            <a:r>
              <a:rPr lang="en-US" dirty="0" smtClean="0">
                <a:latin typeface="Corbel" pitchFamily="34" charset="0"/>
                <a:cs typeface="Arial" pitchFamily="34" charset="0"/>
              </a:rPr>
              <a:t>The risk of engulfment is present around any grain transport vehicles such as wagons, trucks, rail cars, and hopper wagons.</a:t>
            </a:r>
          </a:p>
          <a:p>
            <a:pPr marL="171450" indent="-171450" fontAlgn="auto">
              <a:spcBef>
                <a:spcPts val="0"/>
              </a:spcBef>
              <a:spcAft>
                <a:spcPts val="0"/>
              </a:spcAft>
              <a:buSzPct val="100000"/>
              <a:buFont typeface="Arial" pitchFamily="34" charset="0"/>
              <a:buChar char="•"/>
              <a:defRPr/>
            </a:pPr>
            <a:r>
              <a:rPr lang="en-US" dirty="0" smtClean="0">
                <a:latin typeface="Corbel" pitchFamily="34" charset="0"/>
                <a:cs typeface="Arial" pitchFamily="34" charset="0"/>
              </a:rPr>
              <a:t>High-volume unloading capacity of modern grain handling equipment can bury someone in a vehicle in seconds. No one should be allowed to be transported inside any grain transport vehicle.</a:t>
            </a:r>
          </a:p>
          <a:p>
            <a:pPr marL="171450" indent="-171450" fontAlgn="auto">
              <a:spcBef>
                <a:spcPts val="0"/>
              </a:spcBef>
              <a:spcAft>
                <a:spcPts val="0"/>
              </a:spcAft>
              <a:buSzPct val="100000"/>
              <a:buFont typeface="Arial" pitchFamily="34" charset="0"/>
              <a:buChar char="•"/>
              <a:defRPr/>
            </a:pPr>
            <a:r>
              <a:rPr lang="en-US" dirty="0" smtClean="0">
                <a:latin typeface="Corbel" pitchFamily="34" charset="0"/>
                <a:cs typeface="Arial" pitchFamily="34" charset="0"/>
              </a:rPr>
              <a:t>It’s not difficult to imagine someone being covered in seconds during an unloading process from a combine that can unload a 300 bushel hopper in less than 2 minutes.</a:t>
            </a:r>
          </a:p>
          <a:p>
            <a:pPr marL="171450" indent="-171450" fontAlgn="auto">
              <a:spcBef>
                <a:spcPts val="0"/>
              </a:spcBef>
              <a:spcAft>
                <a:spcPts val="0"/>
              </a:spcAft>
              <a:buSzPct val="100000"/>
              <a:buFont typeface="Arial" pitchFamily="34" charset="0"/>
              <a:buChar char="•"/>
              <a:defRPr/>
            </a:pPr>
            <a:r>
              <a:rPr lang="en-US" dirty="0" smtClean="0">
                <a:latin typeface="Corbel" pitchFamily="34" charset="0"/>
                <a:cs typeface="Arial" pitchFamily="34" charset="0"/>
              </a:rPr>
              <a:t>Most victims of this type of suffocation, historically, have been children, nearly all boys with an average age of 11.</a:t>
            </a:r>
          </a:p>
          <a:p>
            <a:pPr marL="171450" indent="-171450" fontAlgn="auto">
              <a:spcBef>
                <a:spcPts val="0"/>
              </a:spcBef>
              <a:spcAft>
                <a:spcPts val="0"/>
              </a:spcAft>
              <a:buSzPct val="100000"/>
              <a:buFont typeface="Arial" pitchFamily="34" charset="0"/>
              <a:buChar char="•"/>
              <a:defRPr/>
            </a:pPr>
            <a:r>
              <a:rPr lang="en-US" dirty="0" smtClean="0">
                <a:latin typeface="Corbel" pitchFamily="34" charset="0"/>
                <a:cs typeface="Arial" pitchFamily="34" charset="0"/>
              </a:rPr>
              <a:t>Most of these incidents are fatal due to the victim  becoming wedged into the opening at the bottom of the vehicle.</a:t>
            </a:r>
          </a:p>
          <a:p>
            <a:pPr fontAlgn="auto">
              <a:spcBef>
                <a:spcPts val="0"/>
              </a:spcBef>
              <a:spcAft>
                <a:spcPts val="0"/>
              </a:spcAft>
              <a:buSzPct val="100000"/>
              <a:buFont typeface="Arial" pitchFamily="34" charset="0"/>
              <a:buNone/>
              <a:defRPr/>
            </a:pPr>
            <a:endParaRPr lang="en-US" dirty="0" smtClean="0">
              <a:latin typeface="Corbel" pitchFamily="34" charset="0"/>
              <a:cs typeface="Arial" pitchFamily="34" charset="0"/>
            </a:endParaRPr>
          </a:p>
          <a:p>
            <a:pPr>
              <a:buSzPct val="100000"/>
              <a:buFont typeface="Arial" pitchFamily="34" charset="0"/>
              <a:buNone/>
              <a:defRPr/>
            </a:pPr>
            <a:r>
              <a:rPr lang="en-US" dirty="0" smtClean="0"/>
              <a:t>In a few cases, unbalanced grain transport vehicles have flipped over on victims resulting in engulfment and suffocation. This type of incident has also occurred when grain became crusted in the vehicle causing the vehicle to become unbalanced when unloaded unevenly.</a:t>
            </a:r>
          </a:p>
          <a:p>
            <a:pPr fontAlgn="auto">
              <a:spcBef>
                <a:spcPts val="0"/>
              </a:spcBef>
              <a:spcAft>
                <a:spcPts val="0"/>
              </a:spcAft>
              <a:defRPr/>
            </a:pPr>
            <a:endParaRPr lang="en-US" dirty="0" smtClean="0"/>
          </a:p>
          <a:p>
            <a:pPr fontAlgn="auto">
              <a:spcBef>
                <a:spcPts val="0"/>
              </a:spcBef>
              <a:spcAft>
                <a:spcPts val="0"/>
              </a:spcAft>
              <a:defRPr/>
            </a:pPr>
            <a:r>
              <a:rPr lang="en-US" dirty="0" smtClean="0"/>
              <a:t>Used with permission from Purdue University, Susan Harwood grant </a:t>
            </a:r>
            <a:r>
              <a:rPr lang="en-US" b="1" i="1" dirty="0" smtClean="0"/>
              <a:t>SH23575SH3</a:t>
            </a:r>
            <a:endParaRPr lang="en-US" dirty="0" smtClean="0"/>
          </a:p>
          <a:p>
            <a:pPr fontAlgn="auto">
              <a:spcBef>
                <a:spcPts val="0"/>
              </a:spcBef>
              <a:spcAft>
                <a:spcPts val="0"/>
              </a:spcAft>
              <a:defRPr/>
            </a:pPr>
            <a:endParaRPr 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9DEE76-4CD1-4C9D-9ED9-37F76C234EFC}" type="slidenum">
              <a:rPr lang="en-US" altLang="en-US" smtClean="0">
                <a:latin typeface="Calibri" pitchFamily="34" charset="0"/>
              </a:rPr>
              <a:pPr/>
              <a:t>18</a:t>
            </a:fld>
            <a:endParaRPr lang="en-US" altLang="en-US" smtClean="0">
              <a:latin typeface="Calibri" pitchFamily="34" charset="0"/>
            </a:endParaRPr>
          </a:p>
        </p:txBody>
      </p:sp>
      <p:sp>
        <p:nvSpPr>
          <p:cNvPr id="6861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latin typeface="Calibri" pitchFamily="34" charset="0"/>
              </a:rPr>
              <a:t>11/21/14</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b="1" dirty="0" smtClean="0"/>
              <a:t>Instructor Notes:</a:t>
            </a:r>
          </a:p>
          <a:p>
            <a:pPr fontAlgn="auto">
              <a:spcBef>
                <a:spcPts val="0"/>
              </a:spcBef>
              <a:spcAft>
                <a:spcPts val="0"/>
              </a:spcAft>
              <a:defRPr/>
            </a:pPr>
            <a:endParaRPr lang="en-US" dirty="0" smtClean="0"/>
          </a:p>
          <a:p>
            <a:pPr fontAlgn="auto">
              <a:spcBef>
                <a:spcPts val="0"/>
              </a:spcBef>
              <a:spcAft>
                <a:spcPts val="0"/>
              </a:spcAft>
              <a:defRPr/>
            </a:pPr>
            <a:r>
              <a:rPr lang="en-US" dirty="0" smtClean="0"/>
              <a:t>As alternative methods are being considered to remove residual grain from storage structures, the use of grain vacuum machines has increased. These machines are able to “suck up” grain at very high volumes (1000-2000 bushels per hour). If the operator places the inlet at his feet, the unit can literally suck the grain from beneath the victim causing him to be rapidly drawn into the grain.</a:t>
            </a:r>
          </a:p>
          <a:p>
            <a:pPr fontAlgn="auto">
              <a:spcBef>
                <a:spcPts val="0"/>
              </a:spcBef>
              <a:spcAft>
                <a:spcPts val="0"/>
              </a:spcAft>
              <a:defRPr/>
            </a:pPr>
            <a:endParaRPr lang="en-US" dirty="0" smtClean="0"/>
          </a:p>
          <a:p>
            <a:pPr marL="171450" indent="-171450" fontAlgn="auto">
              <a:spcBef>
                <a:spcPts val="0"/>
              </a:spcBef>
              <a:spcAft>
                <a:spcPts val="0"/>
              </a:spcAft>
              <a:buSzPct val="100000"/>
              <a:buFont typeface="Arial" pitchFamily="34" charset="0"/>
              <a:buChar char="•"/>
              <a:defRPr/>
            </a:pPr>
            <a:r>
              <a:rPr lang="en-US" dirty="0" smtClean="0"/>
              <a:t>These incidents are rare but increasing in frequency</a:t>
            </a:r>
          </a:p>
          <a:p>
            <a:pPr marL="171450" indent="-171450" fontAlgn="auto">
              <a:spcBef>
                <a:spcPts val="0"/>
              </a:spcBef>
              <a:spcAft>
                <a:spcPts val="0"/>
              </a:spcAft>
              <a:buSzPct val="100000"/>
              <a:buFont typeface="Arial" pitchFamily="34" charset="0"/>
              <a:buChar char="•"/>
              <a:defRPr/>
            </a:pPr>
            <a:r>
              <a:rPr lang="en-US" dirty="0" smtClean="0"/>
              <a:t>More commonly found at commercial grain facilities</a:t>
            </a:r>
          </a:p>
          <a:p>
            <a:pPr marL="171450" indent="-171450" fontAlgn="auto">
              <a:spcBef>
                <a:spcPts val="0"/>
              </a:spcBef>
              <a:spcAft>
                <a:spcPts val="0"/>
              </a:spcAft>
              <a:buSzPct val="100000"/>
              <a:buFont typeface="Arial" pitchFamily="34" charset="0"/>
              <a:buChar char="•"/>
              <a:defRPr/>
            </a:pPr>
            <a:r>
              <a:rPr lang="en-US" dirty="0" smtClean="0"/>
              <a:t>Involve the operator standing on the grain surface which is clearly discouraged by grain vacuum machine manufacturers</a:t>
            </a:r>
          </a:p>
          <a:p>
            <a:pPr marL="171450" indent="-171450" fontAlgn="auto">
              <a:spcBef>
                <a:spcPts val="0"/>
              </a:spcBef>
              <a:spcAft>
                <a:spcPts val="0"/>
              </a:spcAft>
              <a:buSzPct val="100000"/>
              <a:buFont typeface="Arial" pitchFamily="34" charset="0"/>
              <a:buChar char="•"/>
              <a:defRPr/>
            </a:pPr>
            <a:r>
              <a:rPr lang="en-US" dirty="0" smtClean="0"/>
              <a:t>Entrapment can occur in seconds</a:t>
            </a:r>
          </a:p>
          <a:p>
            <a:pPr marL="171450" indent="-171450" fontAlgn="auto">
              <a:spcBef>
                <a:spcPts val="0"/>
              </a:spcBef>
              <a:spcAft>
                <a:spcPts val="0"/>
              </a:spcAft>
              <a:buSzPct val="100000"/>
              <a:buFont typeface="Arial" pitchFamily="34" charset="0"/>
              <a:buChar char="•"/>
              <a:defRPr/>
            </a:pPr>
            <a:r>
              <a:rPr lang="en-US" dirty="0" smtClean="0"/>
              <a:t>Use of grain vacuums can generate substantial dust and noise</a:t>
            </a:r>
          </a:p>
          <a:p>
            <a:pPr marL="171450" indent="-171450" fontAlgn="auto">
              <a:spcBef>
                <a:spcPts val="0"/>
              </a:spcBef>
              <a:spcAft>
                <a:spcPts val="0"/>
              </a:spcAft>
              <a:buSzPct val="100000"/>
              <a:buFont typeface="Arial" pitchFamily="34" charset="0"/>
              <a:buChar char="•"/>
              <a:defRPr/>
            </a:pPr>
            <a:r>
              <a:rPr lang="en-US" b="1" i="1" u="sng" dirty="0" smtClean="0"/>
              <a:t>Reading and responding to a text message while the grain vacuum is in operation can be dangerous</a:t>
            </a:r>
          </a:p>
          <a:p>
            <a:pPr fontAlgn="auto">
              <a:spcBef>
                <a:spcPts val="0"/>
              </a:spcBef>
              <a:spcAft>
                <a:spcPts val="0"/>
              </a:spcAft>
              <a:defRPr/>
            </a:pPr>
            <a:endParaRPr lang="en-US" dirty="0" smtClean="0"/>
          </a:p>
          <a:p>
            <a:pPr fontAlgn="auto">
              <a:spcBef>
                <a:spcPts val="0"/>
              </a:spcBef>
              <a:spcAft>
                <a:spcPts val="0"/>
              </a:spcAft>
              <a:defRPr/>
            </a:pPr>
            <a:r>
              <a:rPr lang="en-US" dirty="0" smtClean="0"/>
              <a:t>The use of grain vacuum machines will be discussed in the hands-on portion of the class as an important rescue tool to remove grain from around an entrapped victim. Care should be taken during use of grain vacuum machines at rescue scenes to avoid secondary entrapment.</a:t>
            </a:r>
          </a:p>
          <a:p>
            <a:pPr fontAlgn="auto">
              <a:spcBef>
                <a:spcPts val="0"/>
              </a:spcBef>
              <a:spcAft>
                <a:spcPts val="0"/>
              </a:spcAft>
              <a:defRPr/>
            </a:pPr>
            <a:endParaRPr lang="en-US" dirty="0" smtClean="0"/>
          </a:p>
          <a:p>
            <a:pPr fontAlgn="auto">
              <a:spcBef>
                <a:spcPts val="0"/>
              </a:spcBef>
              <a:spcAft>
                <a:spcPts val="0"/>
              </a:spcAft>
              <a:defRPr/>
            </a:pPr>
            <a:r>
              <a:rPr lang="en-US" dirty="0" smtClean="0"/>
              <a:t>Used with permission from Purdue University, Susan Harwood grant </a:t>
            </a:r>
            <a:r>
              <a:rPr lang="en-US" b="1" i="1" dirty="0" smtClean="0"/>
              <a:t>SH23575SH3</a:t>
            </a: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4781928-1EF5-4870-9B53-22262681B2C1}" type="slidenum">
              <a:rPr lang="en-US" altLang="en-US" smtClean="0">
                <a:latin typeface="Calibri" pitchFamily="34" charset="0"/>
              </a:rPr>
              <a:pPr/>
              <a:t>19</a:t>
            </a:fld>
            <a:endParaRPr lang="en-US" altLang="en-US" smtClean="0">
              <a:latin typeface="Calibri" pitchFamily="34" charset="0"/>
            </a:endParaRPr>
          </a:p>
        </p:txBody>
      </p:sp>
      <p:sp>
        <p:nvSpPr>
          <p:cNvPr id="6963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latin typeface="Calibri" pitchFamily="34" charset="0"/>
              </a:rPr>
              <a:t>11/21/14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222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t>11/21/14</a:t>
            </a:r>
          </a:p>
        </p:txBody>
      </p:sp>
      <p:sp>
        <p:nvSpPr>
          <p:cNvPr id="522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8FE513F-37F7-4F51-837A-0DC61322CB28}" type="slidenum">
              <a:rPr lang="en-US" altLang="en-US" smtClean="0"/>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spcBef>
                <a:spcPct val="0"/>
              </a:spcBef>
              <a:defRPr/>
            </a:pPr>
            <a:r>
              <a:rPr lang="en-US" altLang="en-US" b="1" dirty="0" smtClean="0"/>
              <a:t>Instructor Notes:</a:t>
            </a:r>
          </a:p>
          <a:p>
            <a:pPr>
              <a:spcBef>
                <a:spcPct val="0"/>
              </a:spcBef>
              <a:defRPr/>
            </a:pPr>
            <a:endParaRPr lang="en-US" altLang="en-US" sz="900" dirty="0" smtClean="0"/>
          </a:p>
          <a:p>
            <a:pPr>
              <a:spcBef>
                <a:spcPct val="0"/>
              </a:spcBef>
              <a:defRPr/>
            </a:pPr>
            <a:r>
              <a:rPr lang="en-US" altLang="en-US" dirty="0" smtClean="0"/>
              <a:t>Excessive moisture in stored agricultural crops can lead to spoilage, crusting, bridging and free standing grain. This can also be caused by extensive insect infestation. The presence of any bridging, crusting, or free standing grain should be a clear warning of an extreme hazard to first responders.</a:t>
            </a:r>
          </a:p>
          <a:p>
            <a:pPr>
              <a:spcBef>
                <a:spcPct val="0"/>
              </a:spcBef>
              <a:defRPr/>
            </a:pPr>
            <a:endParaRPr lang="en-US" altLang="en-US" sz="900" dirty="0" smtClean="0"/>
          </a:p>
          <a:p>
            <a:pPr>
              <a:spcBef>
                <a:spcPct val="0"/>
              </a:spcBef>
              <a:defRPr/>
            </a:pPr>
            <a:r>
              <a:rPr lang="en-US" altLang="en-US" dirty="0" smtClean="0"/>
              <a:t>Maintaining the proper moisture content in stored grain and feed is a significant step in reducing the risk of entrapment or engulfment. This is, however, outside the control of first responders.</a:t>
            </a:r>
          </a:p>
          <a:p>
            <a:pPr>
              <a:spcBef>
                <a:spcPct val="0"/>
              </a:spcBef>
              <a:defRPr/>
            </a:pPr>
            <a:endParaRPr lang="en-US" altLang="en-US" sz="900" dirty="0" smtClean="0"/>
          </a:p>
          <a:p>
            <a:pPr>
              <a:spcBef>
                <a:spcPct val="0"/>
              </a:spcBef>
              <a:defRPr/>
            </a:pPr>
            <a:r>
              <a:rPr lang="en-US" altLang="en-US" dirty="0" smtClean="0"/>
              <a:t>Most grain in long term storage should be dried to no more than 14-15% moisture. Higher moisture levels will lead to rapid spoilage or out-of-condition grain due to biological decomposition. This is especially true at higher ambient temperatures. This out-of-condition grain will begin to crust or form chunks of grain that can be free standing or stick to the walls of the storage structure. It is these conditions that often led previous entrapment victims to enter the structure to remove crusted material from the walls or to break up chunks of grain plugging the outlet.</a:t>
            </a:r>
          </a:p>
          <a:p>
            <a:pPr>
              <a:spcBef>
                <a:spcPct val="0"/>
              </a:spcBef>
              <a:defRPr/>
            </a:pPr>
            <a:endParaRPr lang="en-US" altLang="en-US" sz="900" dirty="0" smtClean="0"/>
          </a:p>
          <a:p>
            <a:pPr>
              <a:spcBef>
                <a:spcPct val="0"/>
              </a:spcBef>
              <a:defRPr/>
            </a:pPr>
            <a:r>
              <a:rPr lang="en-US" altLang="en-US" dirty="0" smtClean="0"/>
              <a:t>Ask participants what other hazards may be present when grain or feed goes out-of-condition. Moldy grain can generate billions of mold spores that can lead to allergic reactions and respiratory distress</a:t>
            </a:r>
            <a:r>
              <a:rPr lang="en-US" altLang="en-US" sz="1400" dirty="0" smtClean="0"/>
              <a:t>. Airborne dust can be a significant risk to first responders.</a:t>
            </a:r>
          </a:p>
          <a:p>
            <a:pPr>
              <a:spcBef>
                <a:spcPct val="0"/>
              </a:spcBef>
              <a:defRPr/>
            </a:pPr>
            <a:endParaRPr lang="en-US" altLang="en-US" sz="1400" dirty="0" smtClean="0"/>
          </a:p>
          <a:p>
            <a:pPr>
              <a:spcBef>
                <a:spcPct val="0"/>
              </a:spcBef>
              <a:defRPr/>
            </a:pPr>
            <a:r>
              <a:rPr lang="en-US" dirty="0" smtClean="0"/>
              <a:t>Used with permission from Purdue University, Susan Harwood grant </a:t>
            </a:r>
            <a:r>
              <a:rPr lang="en-US" b="1" i="1" dirty="0" smtClean="0"/>
              <a:t>SH23575SH3</a:t>
            </a:r>
            <a:endParaRPr lang="en-US" dirty="0" smtClean="0"/>
          </a:p>
          <a:p>
            <a:pPr>
              <a:spcBef>
                <a:spcPct val="0"/>
              </a:spcBef>
              <a:defRPr/>
            </a:pPr>
            <a:endParaRPr lang="en-US" altLang="en-US" sz="1400"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3A05295-8E22-467D-89A9-3629A84E23CD}" type="slidenum">
              <a:rPr lang="en-US" altLang="en-US" smtClean="0">
                <a:latin typeface="Calibri" pitchFamily="34" charset="0"/>
              </a:rPr>
              <a:pPr/>
              <a:t>20</a:t>
            </a:fld>
            <a:endParaRPr lang="en-US" altLang="en-US" smtClean="0">
              <a:latin typeface="Calibri" pitchFamily="34" charset="0"/>
            </a:endParaRPr>
          </a:p>
        </p:txBody>
      </p:sp>
      <p:sp>
        <p:nvSpPr>
          <p:cNvPr id="7066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latin typeface="Calibri" pitchFamily="34" charset="0"/>
              </a:rPr>
              <a:t>11/21/14</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US" b="1" dirty="0" smtClean="0"/>
              <a:t>Instructor Notes:</a:t>
            </a:r>
            <a:r>
              <a:rPr lang="en-US" dirty="0" smtClean="0"/>
              <a:t>  </a:t>
            </a:r>
          </a:p>
          <a:p>
            <a:pPr>
              <a:defRPr/>
            </a:pPr>
            <a:endParaRPr lang="en-US" dirty="0" smtClean="0"/>
          </a:p>
          <a:p>
            <a:pPr>
              <a:defRPr/>
            </a:pPr>
            <a:r>
              <a:rPr lang="en-US" dirty="0" smtClean="0"/>
              <a:t>Participants in this training are at an age that makes understanding or interpreting federal workplace safety and health rules almost impossible. In most cases they have difficulty even seeing the value or relevance of the rules.</a:t>
            </a:r>
          </a:p>
          <a:p>
            <a:pPr>
              <a:defRPr/>
            </a:pPr>
            <a:endParaRPr lang="en-US" dirty="0" smtClean="0"/>
          </a:p>
          <a:p>
            <a:pPr>
              <a:defRPr/>
            </a:pPr>
            <a:r>
              <a:rPr lang="en-US" dirty="0" smtClean="0"/>
              <a:t>What should be communicated to them in this training is that the OSHA Standards are not suggestions or just good work practices, but, in fact, are the law for the commercial grain industry and other industrial settings with confined spaces. Failure to comply with these laws can lead to being dismissed from the job, citations, fines, and in rare cases criminal charges, as well as injury and/or death.</a:t>
            </a:r>
          </a:p>
          <a:p>
            <a:pPr>
              <a:defRPr/>
            </a:pPr>
            <a:endParaRPr lang="en-US" dirty="0" smtClean="0"/>
          </a:p>
          <a:p>
            <a:pPr>
              <a:defRPr/>
            </a:pPr>
            <a:r>
              <a:rPr lang="en-US" dirty="0" smtClean="0"/>
              <a:t>One of the values of this training is that participants are getting a jump start on what will be expected of them if they go to work at a facility that must comply with the OSHA Standards, especially those related to confined spaces.</a:t>
            </a:r>
          </a:p>
          <a:p>
            <a:pPr>
              <a:defRPr/>
            </a:pPr>
            <a:endParaRPr lang="en-US" dirty="0" smtClean="0"/>
          </a:p>
          <a:p>
            <a:pPr>
              <a:defRPr/>
            </a:pPr>
            <a:r>
              <a:rPr lang="en-US" dirty="0" smtClean="0"/>
              <a:t>Time does not allow review of all the provisions of either 29 CFR 1910.146 or 29 CFR 1010.272 which are most relevant to the confined spaces and grain storage and handling facilities found in agricultural workplaces. Encourage participants to review the two standards at www.osha.gov.  </a:t>
            </a:r>
          </a:p>
          <a:p>
            <a:pPr>
              <a:defRPr/>
            </a:pPr>
            <a:endParaRPr lang="en-US" b="1" dirty="0" smtClean="0"/>
          </a:p>
          <a:p>
            <a:pPr>
              <a:defRPr/>
            </a:pPr>
            <a:r>
              <a:rPr lang="en-US" b="1" dirty="0" smtClean="0"/>
              <a:t>Please note that this training does not qualify you to enter confined spaces.</a:t>
            </a:r>
          </a:p>
          <a:p>
            <a:pPr>
              <a:defRPr/>
            </a:pPr>
            <a:endParaRPr lang="en-US" dirty="0" smtClean="0"/>
          </a:p>
          <a:p>
            <a:pPr>
              <a:defRPr/>
            </a:pPr>
            <a:r>
              <a:rPr lang="en-US" dirty="0" smtClean="0"/>
              <a:t>Used with permission from Purdue University, Susan Harwood grant </a:t>
            </a:r>
            <a:r>
              <a:rPr lang="en-US" b="1" i="1" dirty="0" smtClean="0"/>
              <a:t>SH23575SH3</a:t>
            </a:r>
            <a:endParaRPr lang="en-US" dirty="0" smtClean="0"/>
          </a:p>
          <a:p>
            <a:pPr>
              <a:defRPr/>
            </a:pPr>
            <a:endParaRPr lang="en-US" dirty="0" smtClean="0"/>
          </a:p>
          <a:p>
            <a:pPr>
              <a:defRPr/>
            </a:pPr>
            <a:endParaRPr 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08BCBE4-B20F-4869-809E-46E323F9468E}" type="slidenum">
              <a:rPr lang="en-US" altLang="en-US" smtClean="0"/>
              <a:pPr/>
              <a:t>21</a:t>
            </a:fld>
            <a:endParaRPr lang="en-US" altLang="en-US" smtClean="0"/>
          </a:p>
        </p:txBody>
      </p:sp>
      <p:sp>
        <p:nvSpPr>
          <p:cNvPr id="7168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t>11/21/14</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defRPr/>
            </a:pPr>
            <a:r>
              <a:rPr lang="en-US" altLang="en-US" dirty="0" smtClean="0">
                <a:latin typeface="Arial" panose="020B0604020202020204" pitchFamily="34" charset="0"/>
              </a:rPr>
              <a:t>Agricultural Exemption - Appropriations Act </a:t>
            </a:r>
          </a:p>
          <a:p>
            <a:pPr>
              <a:defRPr/>
            </a:pPr>
            <a:r>
              <a:rPr lang="en-US" altLang="en-US" b="1" dirty="0" smtClean="0">
                <a:latin typeface="Arial" panose="020B0604020202020204" pitchFamily="34" charset="0"/>
              </a:rPr>
              <a:t>Enforcement Guidance for Small Farming Operations</a:t>
            </a:r>
            <a:r>
              <a:rPr lang="en-US" altLang="en-US" dirty="0" smtClean="0">
                <a:latin typeface="Arial" panose="020B0604020202020204" pitchFamily="34" charset="0"/>
              </a:rPr>
              <a:t>. The Appropriations Act exempts small farming operations from enforcement of </a:t>
            </a:r>
            <a:r>
              <a:rPr lang="en-US" altLang="en-US" u="sng" dirty="0" smtClean="0">
                <a:latin typeface="Arial" panose="020B0604020202020204" pitchFamily="34" charset="0"/>
              </a:rPr>
              <a:t>all</a:t>
            </a:r>
            <a:r>
              <a:rPr lang="en-US" altLang="en-US" dirty="0" smtClean="0">
                <a:latin typeface="Arial" panose="020B0604020202020204" pitchFamily="34" charset="0"/>
              </a:rPr>
              <a:t> rules, regulations, standards or orders under the Occupational Safety and Health Act. </a:t>
            </a:r>
            <a:br>
              <a:rPr lang="en-US" altLang="en-US" dirty="0" smtClean="0">
                <a:latin typeface="Arial" panose="020B0604020202020204" pitchFamily="34" charset="0"/>
              </a:rPr>
            </a:br>
            <a:r>
              <a:rPr lang="en-US" altLang="en-US" dirty="0" smtClean="0">
                <a:latin typeface="Arial" panose="020B0604020202020204" pitchFamily="34" charset="0"/>
              </a:rPr>
              <a:t>A farming operation is </a:t>
            </a:r>
            <a:r>
              <a:rPr lang="en-US" altLang="en-US" b="1" dirty="0" smtClean="0">
                <a:latin typeface="Arial" panose="020B0604020202020204" pitchFamily="34" charset="0"/>
              </a:rPr>
              <a:t>exempt</a:t>
            </a:r>
            <a:r>
              <a:rPr lang="en-US" altLang="en-US" dirty="0" smtClean="0">
                <a:latin typeface="Arial" panose="020B0604020202020204" pitchFamily="34" charset="0"/>
              </a:rPr>
              <a:t> from </a:t>
            </a:r>
            <a:r>
              <a:rPr lang="en-US" altLang="en-US" b="1" dirty="0" smtClean="0">
                <a:latin typeface="Arial" panose="020B0604020202020204" pitchFamily="34" charset="0"/>
              </a:rPr>
              <a:t>all</a:t>
            </a:r>
            <a:r>
              <a:rPr lang="en-US" altLang="en-US" dirty="0" smtClean="0">
                <a:latin typeface="Arial" panose="020B0604020202020204" pitchFamily="34" charset="0"/>
              </a:rPr>
              <a:t> OSHA activities if it: </a:t>
            </a:r>
            <a:br>
              <a:rPr lang="en-US" altLang="en-US" dirty="0" smtClean="0">
                <a:latin typeface="Arial" panose="020B0604020202020204" pitchFamily="34" charset="0"/>
              </a:rPr>
            </a:br>
            <a:r>
              <a:rPr lang="en-US" altLang="en-US" dirty="0" smtClean="0">
                <a:latin typeface="Arial" panose="020B0604020202020204" pitchFamily="34" charset="0"/>
              </a:rPr>
              <a:t>	Employs 10 or fewer employees currently and at all times during the last 12 months; and </a:t>
            </a:r>
            <a:br>
              <a:rPr lang="en-US" altLang="en-US" dirty="0" smtClean="0">
                <a:latin typeface="Arial" panose="020B0604020202020204" pitchFamily="34" charset="0"/>
              </a:rPr>
            </a:br>
            <a:r>
              <a:rPr lang="en-US" altLang="en-US" dirty="0" smtClean="0">
                <a:latin typeface="Arial" panose="020B0604020202020204" pitchFamily="34" charset="0"/>
              </a:rPr>
              <a:t>	Has not had an active temporary labor camp during the proceeding 12 months.</a:t>
            </a:r>
          </a:p>
          <a:p>
            <a:pPr lvl="1">
              <a:defRPr/>
            </a:pPr>
            <a:r>
              <a:rPr lang="en-US" altLang="en-US" dirty="0" smtClean="0">
                <a:latin typeface="Arial" panose="020B0604020202020204" pitchFamily="34" charset="0"/>
              </a:rPr>
              <a:t>Note: Family members of farm employers are not counted when determining the number of employees.</a:t>
            </a:r>
          </a:p>
          <a:p>
            <a:pPr lvl="1">
              <a:defRPr/>
            </a:pPr>
            <a:endParaRPr lang="en-US" altLang="en-US" b="1" i="1" dirty="0" smtClean="0">
              <a:latin typeface="Arial" panose="020B0604020202020204" pitchFamily="34" charset="0"/>
            </a:endParaRPr>
          </a:p>
          <a:p>
            <a:pPr lvl="1">
              <a:defRPr/>
            </a:pPr>
            <a:r>
              <a:rPr lang="en-US" altLang="en-US" b="1" dirty="0" smtClean="0">
                <a:latin typeface="Arial" panose="020B0604020202020204" pitchFamily="34" charset="0"/>
              </a:rPr>
              <a:t>Important to check with your state OSHA  since there are 22 states that match or exceed this OSHA Instruction</a:t>
            </a:r>
          </a:p>
          <a:p>
            <a:pPr lvl="1">
              <a:defRPr/>
            </a:pPr>
            <a:r>
              <a:rPr lang="en-US" altLang="en-US" dirty="0" smtClean="0">
                <a:latin typeface="Arial" panose="020B0604020202020204" pitchFamily="34" charset="0"/>
              </a:rPr>
              <a:t>Consider giving an example from a state – California is typically more stringent </a:t>
            </a:r>
          </a:p>
          <a:p>
            <a:pPr>
              <a:defRPr/>
            </a:pPr>
            <a:r>
              <a:rPr lang="en-US" altLang="en-US" dirty="0" smtClean="0">
                <a:latin typeface="Arial" panose="020B0604020202020204" pitchFamily="34" charset="0"/>
              </a:rPr>
              <a:t/>
            </a:r>
            <a:br>
              <a:rPr lang="en-US" altLang="en-US" dirty="0" smtClean="0">
                <a:latin typeface="Arial" panose="020B0604020202020204" pitchFamily="34" charset="0"/>
              </a:rPr>
            </a:br>
            <a:r>
              <a:rPr lang="en-US" altLang="en-US" sz="1800" dirty="0" smtClean="0">
                <a:solidFill>
                  <a:srgbClr val="000000"/>
                </a:solidFill>
                <a:latin typeface="Arial Narrow" panose="020B0606020202030204" pitchFamily="34" charset="0"/>
              </a:rPr>
              <a:t>Source: OSHA Instruction CPL 02-00-051</a:t>
            </a:r>
          </a:p>
          <a:p>
            <a:pPr lvl="1">
              <a:defRPr/>
            </a:pPr>
            <a:endParaRPr lang="en-US" altLang="en-US" dirty="0" smtClean="0">
              <a:latin typeface="Arial" panose="020B0604020202020204" pitchFamily="34" charset="0"/>
            </a:endParaRPr>
          </a:p>
          <a:p>
            <a:pPr>
              <a:defRPr/>
            </a:pPr>
            <a:r>
              <a:rPr lang="en-US" altLang="en-US" baseline="30000" dirty="0" smtClean="0"/>
              <a:t>**</a:t>
            </a:r>
            <a:r>
              <a:rPr lang="en-US" altLang="en-US" dirty="0" smtClean="0"/>
              <a:t>Note: Twenty-six states, Puerto Rico, and the Virgin Islands have OSHA-approved State Plans. Twenty-two State Plans (21 states and one U.S. territory) cover both private and state and local government workplaces. The remaining six State Plans (five states and one U.S. territory) cover state and local government workers only. </a:t>
            </a:r>
            <a:endParaRPr lang="en-US" altLang="en-US" dirty="0" smtClean="0">
              <a:latin typeface="Arial" panose="020B0604020202020204" pitchFamily="34" charset="0"/>
            </a:endParaRPr>
          </a:p>
          <a:p>
            <a:pPr>
              <a:defRPr/>
            </a:pPr>
            <a:endParaRPr lang="en-US" altLang="en-US" dirty="0" smtClean="0">
              <a:latin typeface="Arial" panose="020B0604020202020204" pitchFamily="34"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063" indent="-288925">
              <a:spcBef>
                <a:spcPct val="30000"/>
              </a:spcBef>
              <a:defRPr sz="1200">
                <a:solidFill>
                  <a:schemeClr val="tx1"/>
                </a:solidFill>
                <a:latin typeface="Calibri" pitchFamily="34" charset="0"/>
              </a:defRPr>
            </a:lvl2pPr>
            <a:lvl3pPr marL="1158875" indent="-231775">
              <a:spcBef>
                <a:spcPct val="30000"/>
              </a:spcBef>
              <a:defRPr sz="1200">
                <a:solidFill>
                  <a:schemeClr val="tx1"/>
                </a:solidFill>
                <a:latin typeface="Calibri" pitchFamily="34" charset="0"/>
              </a:defRPr>
            </a:lvl3pPr>
            <a:lvl4pPr marL="1624013" indent="-231775">
              <a:spcBef>
                <a:spcPct val="30000"/>
              </a:spcBef>
              <a:defRPr sz="1200">
                <a:solidFill>
                  <a:schemeClr val="tx1"/>
                </a:solidFill>
                <a:latin typeface="Calibri" pitchFamily="34" charset="0"/>
              </a:defRPr>
            </a:lvl4pPr>
            <a:lvl5pPr marL="2087563" indent="-231775">
              <a:spcBef>
                <a:spcPct val="30000"/>
              </a:spcBef>
              <a:defRPr sz="1200">
                <a:solidFill>
                  <a:schemeClr val="tx1"/>
                </a:solidFill>
                <a:latin typeface="Calibri" pitchFamily="34" charset="0"/>
              </a:defRPr>
            </a:lvl5pPr>
            <a:lvl6pPr marL="2544763" indent="-231775" eaLnBrk="0" fontAlgn="base" hangingPunct="0">
              <a:spcBef>
                <a:spcPct val="30000"/>
              </a:spcBef>
              <a:spcAft>
                <a:spcPct val="0"/>
              </a:spcAft>
              <a:defRPr sz="1200">
                <a:solidFill>
                  <a:schemeClr val="tx1"/>
                </a:solidFill>
                <a:latin typeface="Calibri" pitchFamily="34" charset="0"/>
              </a:defRPr>
            </a:lvl6pPr>
            <a:lvl7pPr marL="3001963" indent="-231775" eaLnBrk="0" fontAlgn="base" hangingPunct="0">
              <a:spcBef>
                <a:spcPct val="30000"/>
              </a:spcBef>
              <a:spcAft>
                <a:spcPct val="0"/>
              </a:spcAft>
              <a:defRPr sz="1200">
                <a:solidFill>
                  <a:schemeClr val="tx1"/>
                </a:solidFill>
                <a:latin typeface="Calibri" pitchFamily="34" charset="0"/>
              </a:defRPr>
            </a:lvl7pPr>
            <a:lvl8pPr marL="3459163" indent="-231775" eaLnBrk="0" fontAlgn="base" hangingPunct="0">
              <a:spcBef>
                <a:spcPct val="30000"/>
              </a:spcBef>
              <a:spcAft>
                <a:spcPct val="0"/>
              </a:spcAft>
              <a:defRPr sz="1200">
                <a:solidFill>
                  <a:schemeClr val="tx1"/>
                </a:solidFill>
                <a:latin typeface="Calibri" pitchFamily="34" charset="0"/>
              </a:defRPr>
            </a:lvl8pPr>
            <a:lvl9pPr marL="3916363" indent="-231775" eaLnBrk="0" fontAlgn="base" hangingPunct="0">
              <a:spcBef>
                <a:spcPct val="30000"/>
              </a:spcBef>
              <a:spcAft>
                <a:spcPct val="0"/>
              </a:spcAft>
              <a:defRPr sz="1200">
                <a:solidFill>
                  <a:schemeClr val="tx1"/>
                </a:solidFill>
                <a:latin typeface="Calibri" pitchFamily="34" charset="0"/>
              </a:defRPr>
            </a:lvl9pPr>
          </a:lstStyle>
          <a:p>
            <a:pPr eaLnBrk="0" hangingPunct="0">
              <a:spcBef>
                <a:spcPct val="0"/>
              </a:spcBef>
            </a:pPr>
            <a:fld id="{EA3D1BA9-2080-4EC4-ACB7-6FA4A22375B6}" type="slidenum">
              <a:rPr lang="en-US" altLang="en-US" smtClean="0">
                <a:solidFill>
                  <a:srgbClr val="000000"/>
                </a:solidFill>
                <a:latin typeface="Times New Roman" pitchFamily="18" charset="0"/>
              </a:rPr>
              <a:pPr eaLnBrk="0" hangingPunct="0">
                <a:spcBef>
                  <a:spcPct val="0"/>
                </a:spcBef>
              </a:pPr>
              <a:t>22</a:t>
            </a:fld>
            <a:endParaRPr lang="en-US" altLang="en-US" smtClean="0">
              <a:solidFill>
                <a:srgbClr val="000000"/>
              </a:solidFill>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defRPr/>
            </a:pPr>
            <a:r>
              <a:rPr lang="en-US" altLang="en-US" b="1" dirty="0" smtClean="0"/>
              <a:t>Instructor Notes:</a:t>
            </a:r>
            <a:r>
              <a:rPr lang="en-US" altLang="en-US" dirty="0" smtClean="0"/>
              <a:t>  </a:t>
            </a:r>
          </a:p>
          <a:p>
            <a:pPr>
              <a:defRPr/>
            </a:pPr>
            <a:endParaRPr lang="en-US" altLang="en-US" sz="600" dirty="0" smtClean="0"/>
          </a:p>
          <a:p>
            <a:pPr>
              <a:defRPr/>
            </a:pPr>
            <a:r>
              <a:rPr lang="en-US" altLang="en-US" dirty="0" smtClean="0"/>
              <a:t>There has been considerable  confusion regarding the application of OSHA standards to grain storage and handling facilities. The two most relevant standards, 29 CFR 1910.272 Grain Handling Standard and 29 CFR 1910.146 Permit-required Confined Space Standard, are not universally applicable to all grain facilities due to exemption provisions included in the standards. The reasons why these exemptions exist are complex and include political pressure placed by special interest groups on legislators when the standards were drafted and the potential cost of bringing existing facilities into compliance. In some cases, these exemptions don’t make sense. For example, a 100,000 bushel bin at a commercial, OSHA non-exempt, storage operation that employs any number of employees must comply with the provisions of CFR 1910.146 and CFR 1910.272, while a grain facility with the capacity of 500,000 bushels, and several employees across the highway from the first, but classified as a farm or feedlot that does not buy or sell grain, is exempt from compliance with the OSHA workplace grain handling standards. Whether or not the rules make sense is immaterial. </a:t>
            </a:r>
          </a:p>
          <a:p>
            <a:pPr>
              <a:defRPr/>
            </a:pPr>
            <a:endParaRPr lang="en-US" altLang="en-US" dirty="0" smtClean="0"/>
          </a:p>
          <a:p>
            <a:pPr>
              <a:defRPr/>
            </a:pPr>
            <a:r>
              <a:rPr lang="en-US" altLang="en-US" dirty="0" smtClean="0"/>
              <a:t>It should be noted that many incidents, especially non-fatal, at exempt facilities go unreported since there are no reporting requirements for these facilities.</a:t>
            </a:r>
          </a:p>
          <a:p>
            <a:pPr>
              <a:defRPr/>
            </a:pPr>
            <a:endParaRPr lang="en-US" altLang="en-US" dirty="0" smtClean="0"/>
          </a:p>
          <a:p>
            <a:pPr>
              <a:defRPr/>
            </a:pPr>
            <a:r>
              <a:rPr lang="en-US" altLang="en-US" b="1" dirty="0" smtClean="0"/>
              <a:t>Although the facilities may be exempt, OSHA encourages employers to comply with the standards.  OSHA standards are minimal requirements.</a:t>
            </a:r>
          </a:p>
          <a:p>
            <a:pPr>
              <a:defRPr/>
            </a:pPr>
            <a:endParaRPr lang="en-US" altLang="en-US" dirty="0" smtClean="0"/>
          </a:p>
          <a:p>
            <a:pPr>
              <a:defRPr/>
            </a:pPr>
            <a:r>
              <a:rPr lang="en-US" altLang="en-US" dirty="0" smtClean="0"/>
              <a:t>Used with permission from Purdue University, Susan Harwood grant </a:t>
            </a:r>
            <a:r>
              <a:rPr lang="en-US" altLang="en-US" b="1" i="1" dirty="0" smtClean="0"/>
              <a:t>SH23575SH3</a:t>
            </a:r>
            <a:endParaRPr lang="en-US" altLang="en-US" dirty="0" smtClean="0"/>
          </a:p>
          <a:p>
            <a:pPr>
              <a:defRPr/>
            </a:pPr>
            <a:endParaRPr lang="en-US"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97816B4-655F-4E14-B335-B65A9F6F1E3C}" type="slidenum">
              <a:rPr lang="en-US" altLang="en-US" smtClean="0"/>
              <a:pPr/>
              <a:t>23</a:t>
            </a:fld>
            <a:endParaRPr lang="en-US" altLang="en-US" smtClean="0"/>
          </a:p>
        </p:txBody>
      </p:sp>
      <p:sp>
        <p:nvSpPr>
          <p:cNvPr id="7373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t>11/21/14</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a:defRPr/>
            </a:pPr>
            <a:r>
              <a:rPr lang="en-US" b="1" dirty="0" smtClean="0"/>
              <a:t>Instructor Notes:</a:t>
            </a:r>
            <a:r>
              <a:rPr lang="en-US" dirty="0" smtClean="0"/>
              <a:t> </a:t>
            </a:r>
          </a:p>
          <a:p>
            <a:pPr>
              <a:buFont typeface="Arial" panose="020B0604020202020204" pitchFamily="34" charset="0"/>
              <a:buNone/>
              <a:defRPr/>
            </a:pPr>
            <a:endParaRPr lang="en-US" dirty="0" smtClean="0"/>
          </a:p>
          <a:p>
            <a:pPr>
              <a:buFont typeface="Arial" panose="020B0604020202020204" pitchFamily="34" charset="0"/>
              <a:buNone/>
              <a:defRPr/>
            </a:pPr>
            <a:r>
              <a:rPr lang="en-US" dirty="0" smtClean="0"/>
              <a:t>Again, non-exempt facilities under current OSHA standards includes almost all commercial grain storage and handling operations regardless of size.</a:t>
            </a:r>
          </a:p>
          <a:p>
            <a:pPr>
              <a:buFont typeface="Arial" panose="020B0604020202020204" pitchFamily="34" charset="0"/>
              <a:buNone/>
              <a:defRPr/>
            </a:pPr>
            <a:endParaRPr lang="en-US" dirty="0" smtClean="0"/>
          </a:p>
          <a:p>
            <a:pPr>
              <a:buFont typeface="Arial" panose="020B0604020202020204" pitchFamily="34" charset="0"/>
              <a:buNone/>
              <a:defRPr/>
            </a:pPr>
            <a:r>
              <a:rPr lang="en-US" dirty="0" smtClean="0"/>
              <a:t>Confined space entry permits, in most cases, must be filled out by </a:t>
            </a:r>
            <a:r>
              <a:rPr lang="en-US" b="1" dirty="0" smtClean="0"/>
              <a:t>trained entry </a:t>
            </a:r>
            <a:r>
              <a:rPr lang="en-US" dirty="0" smtClean="0"/>
              <a:t>employees and filed with the employer or management prior to entering the space.</a:t>
            </a:r>
          </a:p>
          <a:p>
            <a:pPr>
              <a:buFont typeface="Arial" panose="020B0604020202020204" pitchFamily="34" charset="0"/>
              <a:buNone/>
              <a:defRPr/>
            </a:pPr>
            <a:endParaRPr lang="en-US" dirty="0" smtClean="0"/>
          </a:p>
          <a:p>
            <a:pPr>
              <a:buFont typeface="Arial" panose="020B0604020202020204" pitchFamily="34" charset="0"/>
              <a:buNone/>
              <a:defRPr/>
            </a:pPr>
            <a:r>
              <a:rPr lang="en-US" dirty="0" smtClean="0"/>
              <a:t>Prior training is required to use lifeline, body harnesses, certain personal protective equipment, and retrieval equipment.</a:t>
            </a:r>
          </a:p>
          <a:p>
            <a:pPr>
              <a:buFont typeface="Arial" panose="020B0604020202020204" pitchFamily="34" charset="0"/>
              <a:buNone/>
              <a:defRPr/>
            </a:pPr>
            <a:endParaRPr lang="en-US" dirty="0" smtClean="0"/>
          </a:p>
          <a:p>
            <a:pPr>
              <a:buFont typeface="Arial" panose="020B0604020202020204" pitchFamily="34" charset="0"/>
              <a:buNone/>
              <a:defRPr/>
            </a:pPr>
            <a:r>
              <a:rPr lang="en-US" dirty="0" smtClean="0"/>
              <a:t>Air monitoring must include at a minimum an oxygen monitor </a:t>
            </a:r>
            <a:r>
              <a:rPr lang="en-US" b="1" dirty="0" smtClean="0"/>
              <a:t>and calibrated before each use</a:t>
            </a:r>
            <a:r>
              <a:rPr lang="en-US" dirty="0" smtClean="0"/>
              <a:t>.</a:t>
            </a:r>
          </a:p>
          <a:p>
            <a:pPr>
              <a:buFont typeface="Arial" panose="020B0604020202020204" pitchFamily="34" charset="0"/>
              <a:buNone/>
              <a:defRPr/>
            </a:pPr>
            <a:endParaRPr lang="en-US" dirty="0" smtClean="0"/>
          </a:p>
          <a:p>
            <a:pPr>
              <a:buFont typeface="Arial" panose="020B0604020202020204" pitchFamily="34" charset="0"/>
              <a:buNone/>
              <a:defRPr/>
            </a:pPr>
            <a:r>
              <a:rPr lang="en-US" dirty="0" smtClean="0"/>
              <a:t>Communications equipment must be tested at that facility at least annually and documented.</a:t>
            </a:r>
          </a:p>
          <a:p>
            <a:pPr>
              <a:buFont typeface="Arial" panose="020B0604020202020204" pitchFamily="34" charset="0"/>
              <a:buNone/>
              <a:defRPr/>
            </a:pPr>
            <a:endParaRPr lang="en-US" dirty="0" smtClean="0"/>
          </a:p>
          <a:p>
            <a:pPr>
              <a:buFont typeface="Arial" panose="020B0604020202020204" pitchFamily="34" charset="0"/>
              <a:buNone/>
              <a:defRPr/>
            </a:pPr>
            <a:r>
              <a:rPr lang="en-US" dirty="0" smtClean="0"/>
              <a:t>Emergency Action Plans must be communicated to employees, reviewed and updated regularly and include procedures for the facility operators and local responders.</a:t>
            </a:r>
          </a:p>
          <a:p>
            <a:pPr>
              <a:buFont typeface="Arial" panose="020B0604020202020204" pitchFamily="34" charset="0"/>
              <a:buNone/>
              <a:defRPr/>
            </a:pPr>
            <a:endParaRPr lang="en-US" dirty="0" smtClean="0"/>
          </a:p>
          <a:p>
            <a:pPr>
              <a:buFont typeface="Arial" panose="020B0604020202020204" pitchFamily="34" charset="0"/>
              <a:buNone/>
              <a:defRPr/>
            </a:pPr>
            <a:r>
              <a:rPr lang="en-US" dirty="0" smtClean="0"/>
              <a:t>Training must be documented and on file along with a training roster. In many cases, employees will need to sign up a register confirming that they have participated in the training.</a:t>
            </a:r>
          </a:p>
          <a:p>
            <a:pPr>
              <a:buFont typeface="Arial" panose="020B0604020202020204" pitchFamily="34" charset="0"/>
              <a:buNone/>
              <a:defRPr/>
            </a:pPr>
            <a:endParaRPr lang="en-US" dirty="0" smtClean="0"/>
          </a:p>
          <a:p>
            <a:pPr>
              <a:buFont typeface="Arial" panose="020B0604020202020204" pitchFamily="34" charset="0"/>
              <a:buNone/>
              <a:defRPr/>
            </a:pPr>
            <a:r>
              <a:rPr lang="en-US" dirty="0" smtClean="0"/>
              <a:t>Non-exempt operations are required to report to OSHA workplace injuries or incidents involving </a:t>
            </a:r>
            <a:r>
              <a:rPr lang="en-US" b="1" dirty="0" smtClean="0"/>
              <a:t>a fatality and 1 or more multiple workers admitted to the hospital</a:t>
            </a:r>
            <a:r>
              <a:rPr lang="en-US" dirty="0" smtClean="0"/>
              <a:t>. This is why there are such a high percentage of documented events at non-exempt facilities as compared to exempt farms.</a:t>
            </a:r>
          </a:p>
          <a:p>
            <a:pPr>
              <a:buFont typeface="Arial" panose="020B0604020202020204" pitchFamily="34" charset="0"/>
              <a:buNone/>
              <a:defRPr/>
            </a:pPr>
            <a:endParaRPr lang="en-US" dirty="0" smtClean="0"/>
          </a:p>
          <a:p>
            <a:pPr>
              <a:buFont typeface="Arial" panose="020B0604020202020204" pitchFamily="34" charset="0"/>
              <a:buNone/>
              <a:defRPr/>
            </a:pPr>
            <a:r>
              <a:rPr lang="en-US" dirty="0" smtClean="0"/>
              <a:t>Used with permission from Purdue University, Susan Harwood grant </a:t>
            </a:r>
            <a:r>
              <a:rPr lang="en-US" b="1" i="1" dirty="0" smtClean="0"/>
              <a:t>SH23575SH3</a:t>
            </a:r>
            <a:endParaRPr lang="en-US" dirty="0" smtClean="0"/>
          </a:p>
          <a:p>
            <a:pPr>
              <a:buFont typeface="Arial" panose="020B0604020202020204" pitchFamily="34" charset="0"/>
              <a:buNone/>
              <a:defRPr/>
            </a:pPr>
            <a:endParaRPr 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C467251-699A-48D6-A0DC-1F44A5CFC511}" type="slidenum">
              <a:rPr lang="en-US" altLang="en-US" smtClean="0"/>
              <a:pPr/>
              <a:t>24</a:t>
            </a:fld>
            <a:endParaRPr lang="en-US" altLang="en-US" smtClean="0"/>
          </a:p>
        </p:txBody>
      </p:sp>
      <p:sp>
        <p:nvSpPr>
          <p:cNvPr id="7475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t>11/21/14</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238250" y="688975"/>
            <a:ext cx="459740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xfrm>
            <a:off x="708025" y="4367213"/>
            <a:ext cx="5657850" cy="413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Per the OSHA Standard 1910.146</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a:defRPr/>
            </a:pPr>
            <a:r>
              <a:rPr lang="en-US" altLang="en-US" b="1" dirty="0" smtClean="0"/>
              <a:t>Instructor Notes:</a:t>
            </a:r>
            <a:r>
              <a:rPr lang="en-US" altLang="en-US" dirty="0" smtClean="0"/>
              <a:t> </a:t>
            </a:r>
          </a:p>
          <a:p>
            <a:pPr>
              <a:defRPr/>
            </a:pPr>
            <a:endParaRPr lang="en-US" altLang="en-US" dirty="0" smtClean="0"/>
          </a:p>
          <a:p>
            <a:pPr>
              <a:defRPr/>
            </a:pPr>
            <a:r>
              <a:rPr lang="en-US" altLang="en-US" dirty="0" smtClean="0"/>
              <a:t>Throughout these training materials, students will be reminded of their rights to safe working conditions. They need to be encouraged to speak up if they are uncomfortable about performing unfamiliar tasks that they believe or know pose a risk of serious harm.</a:t>
            </a:r>
          </a:p>
          <a:p>
            <a:pPr>
              <a:defRPr/>
            </a:pPr>
            <a:endParaRPr lang="en-US" altLang="en-US" dirty="0" smtClean="0"/>
          </a:p>
          <a:p>
            <a:pPr>
              <a:defRPr/>
            </a:pPr>
            <a:r>
              <a:rPr lang="en-US" altLang="en-US" dirty="0" smtClean="0"/>
              <a:t>Refusal to do work is conditional – see the OSHA link:  </a:t>
            </a:r>
            <a:r>
              <a:rPr lang="en-US" altLang="en-US" u="sng" dirty="0" smtClean="0">
                <a:hlinkClick r:id="rId3"/>
              </a:rPr>
              <a:t>https://www.osha.gov/right-to-refuse.html</a:t>
            </a:r>
            <a:r>
              <a:rPr lang="en-US" altLang="en-US" u="sng" dirty="0" smtClean="0"/>
              <a:t>. </a:t>
            </a:r>
            <a:r>
              <a:rPr lang="en-US" altLang="en-US" dirty="0" smtClean="0"/>
              <a:t>At the link you will find:</a:t>
            </a:r>
            <a:endParaRPr lang="en-US" altLang="en-US" u="sng" dirty="0" smtClean="0"/>
          </a:p>
          <a:p>
            <a:pPr>
              <a:defRPr/>
            </a:pPr>
            <a:r>
              <a:rPr lang="en-US" altLang="en-US" b="1" dirty="0" smtClean="0"/>
              <a:t>Workers' Right to Refuse Dangerous Work</a:t>
            </a:r>
          </a:p>
          <a:p>
            <a:pPr>
              <a:defRPr/>
            </a:pPr>
            <a:r>
              <a:rPr lang="en-US" altLang="en-US" dirty="0" smtClean="0"/>
              <a:t>If you believe working conditions are unsafe or unhealthful, we recommend that you bring the conditions to your employer's attention, if possible.</a:t>
            </a:r>
          </a:p>
          <a:p>
            <a:pPr>
              <a:defRPr/>
            </a:pPr>
            <a:r>
              <a:rPr lang="en-US" altLang="en-US" dirty="0" smtClean="0"/>
              <a:t>You may file a complaint with OSHA concerning a hazardous working condition at any time. However, you should not leave the worksite merely because you have filed a complaint. If the condition clearly presents a risk of death or serious physical harm, there is not sufficient time for OSHA to inspect, and, where possible, you have brought the condition to the attention of your employer, you may have a legal right to refuse to work in a situation in which you would be exposed to the hazard. (OSHA cannot enforce union contracts that give employees the right to refuse to work.)</a:t>
            </a:r>
          </a:p>
          <a:p>
            <a:pPr>
              <a:defRPr/>
            </a:pPr>
            <a:r>
              <a:rPr lang="en-US" altLang="en-US" dirty="0" smtClean="0"/>
              <a:t>Your right to refuse to do a task is protected if </a:t>
            </a:r>
            <a:r>
              <a:rPr lang="en-US" altLang="en-US" b="1" dirty="0" smtClean="0"/>
              <a:t>all</a:t>
            </a:r>
            <a:r>
              <a:rPr lang="en-US" altLang="en-US" dirty="0" smtClean="0"/>
              <a:t> of the following conditions are met: </a:t>
            </a:r>
          </a:p>
          <a:p>
            <a:pPr lvl="1">
              <a:defRPr/>
            </a:pPr>
            <a:r>
              <a:rPr lang="en-US" altLang="en-US" dirty="0" smtClean="0"/>
              <a:t>Where possible, you have asked the employer to eliminate the danger, and the employer failed to do so; and </a:t>
            </a:r>
          </a:p>
          <a:p>
            <a:pPr lvl="1">
              <a:defRPr/>
            </a:pPr>
            <a:r>
              <a:rPr lang="en-US" altLang="en-US" dirty="0" smtClean="0"/>
              <a:t>You refused to work in "good faith." This means that you must genuinely believe that an imminent danger exists; and </a:t>
            </a:r>
          </a:p>
          <a:p>
            <a:pPr lvl="1">
              <a:defRPr/>
            </a:pPr>
            <a:r>
              <a:rPr lang="en-US" altLang="en-US" dirty="0" smtClean="0"/>
              <a:t>A reasonable person would agree that there is a real danger of death or serious injury; and</a:t>
            </a:r>
          </a:p>
          <a:p>
            <a:pPr lvl="1">
              <a:defRPr/>
            </a:pPr>
            <a:r>
              <a:rPr lang="en-US" altLang="en-US" dirty="0" smtClean="0"/>
              <a:t>There isn't enough time, due to the urgency of the hazard, to get it corrected through regular enforcement channels, such as requesting an OSHA inspection. </a:t>
            </a:r>
          </a:p>
          <a:p>
            <a:pPr>
              <a:defRPr/>
            </a:pPr>
            <a:r>
              <a:rPr lang="en-US" altLang="en-US" dirty="0" smtClean="0"/>
              <a:t>You should take the following steps: </a:t>
            </a:r>
          </a:p>
          <a:p>
            <a:pPr lvl="1">
              <a:defRPr/>
            </a:pPr>
            <a:r>
              <a:rPr lang="en-US" altLang="en-US" dirty="0" smtClean="0"/>
              <a:t>Ask your employer to correct the hazard, or to assign other work; </a:t>
            </a:r>
          </a:p>
          <a:p>
            <a:pPr lvl="1">
              <a:defRPr/>
            </a:pPr>
            <a:r>
              <a:rPr lang="en-US" altLang="en-US" dirty="0" smtClean="0"/>
              <a:t>Tell your employer that you won't perform the work unless and until the hazard is corrected; and </a:t>
            </a:r>
          </a:p>
          <a:p>
            <a:pPr lvl="1">
              <a:defRPr/>
            </a:pPr>
            <a:r>
              <a:rPr lang="en-US" altLang="en-US" dirty="0" smtClean="0"/>
              <a:t>Remain at the worksite until ordered to leave by your employer. </a:t>
            </a:r>
          </a:p>
          <a:p>
            <a:pPr>
              <a:defRPr/>
            </a:pPr>
            <a:r>
              <a:rPr lang="en-US" altLang="en-US" dirty="0" smtClean="0"/>
              <a:t>If your employer retaliates against you for refusing to perform the dangerous work, contact OSHA immediately. Complaints of retaliation must be made to OSHA within 30 days of the alleged reprisal. To contact OSHA call 1-800-321-OSHA (6742) and ask to be connected to your closest area office. No form is required to file a discrimination complaint, but you must call OSHA.</a:t>
            </a:r>
          </a:p>
          <a:p>
            <a:pPr>
              <a:defRPr/>
            </a:pPr>
            <a:endParaRPr lang="en-US" altLang="en-US" dirty="0" smtClean="0"/>
          </a:p>
          <a:p>
            <a:pPr>
              <a:defRPr/>
            </a:pPr>
            <a:endParaRPr lang="en-US" altLang="en-US" i="1" dirty="0" smtClean="0"/>
          </a:p>
          <a:p>
            <a:pPr>
              <a:defRPr/>
            </a:pPr>
            <a:r>
              <a:rPr lang="en-US" altLang="en-US" dirty="0" smtClean="0"/>
              <a:t>This does not mean that they can pick and chose what their employer assigns to them, but rather have the judgment/maturity to ask questions and raise concerns about tasks they see as potentially dangerous.</a:t>
            </a:r>
          </a:p>
          <a:p>
            <a:pPr>
              <a:defRPr/>
            </a:pPr>
            <a:endParaRPr lang="en-US" altLang="en-US" dirty="0" smtClean="0"/>
          </a:p>
          <a:p>
            <a:pPr>
              <a:defRPr/>
            </a:pPr>
            <a:r>
              <a:rPr lang="en-US" altLang="en-US" dirty="0" smtClean="0"/>
              <a:t>Used with permission from Purdue University, Susan Harwood grant </a:t>
            </a:r>
            <a:r>
              <a:rPr lang="en-US" altLang="en-US" b="1" i="1" dirty="0" smtClean="0"/>
              <a:t>SH23575SH3</a:t>
            </a:r>
            <a:endParaRPr lang="en-US" altLang="en-US" dirty="0" smtClean="0"/>
          </a:p>
          <a:p>
            <a:pPr>
              <a:defRPr/>
            </a:pPr>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E923FB3-17C4-402B-A985-5A84DC18B88D}" type="slidenum">
              <a:rPr lang="en-US" altLang="en-US" smtClean="0"/>
              <a:pPr/>
              <a:t>26</a:t>
            </a:fld>
            <a:endParaRPr lang="en-US" altLang="en-US" smtClean="0"/>
          </a:p>
        </p:txBody>
      </p:sp>
      <p:sp>
        <p:nvSpPr>
          <p:cNvPr id="7680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t>11/21/14</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238250" y="688975"/>
            <a:ext cx="459740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xfrm>
            <a:off x="708025" y="4367213"/>
            <a:ext cx="5657850" cy="413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Picture is from the National Education Center for Agricultural Safety. Permission given to use photo</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Instructor Notes:</a:t>
            </a:r>
          </a:p>
          <a:p>
            <a:endParaRPr lang="en-US" altLang="en-US" dirty="0" smtClean="0"/>
          </a:p>
          <a:p>
            <a:r>
              <a:rPr lang="en-US" altLang="en-US" dirty="0" smtClean="0"/>
              <a:t>Every worker in and around a grain storage and handling facility should be able to communicate with co-workers, especially in the event of an emergency. They also help make workers more efficient.</a:t>
            </a:r>
          </a:p>
          <a:p>
            <a:endParaRPr lang="en-US" altLang="en-US" dirty="0" smtClean="0"/>
          </a:p>
          <a:p>
            <a:r>
              <a:rPr lang="en-US" altLang="en-US" dirty="0" smtClean="0"/>
              <a:t>No one should ever enter any confined space in an emergency situation without the ability to communicate or be directly observed by an attendant outside the structure.</a:t>
            </a:r>
          </a:p>
          <a:p>
            <a:endParaRPr lang="en-US" altLang="en-US" dirty="0" smtClean="0"/>
          </a:p>
          <a:p>
            <a:r>
              <a:rPr lang="en-US" altLang="en-US" dirty="0" smtClean="0"/>
              <a:t>In some cases, standard wireless communication devices have been found to not function inside a steel storage bin.</a:t>
            </a:r>
          </a:p>
          <a:p>
            <a:endParaRPr lang="en-US" altLang="en-US" dirty="0" smtClean="0"/>
          </a:p>
          <a:p>
            <a:r>
              <a:rPr lang="en-US" altLang="en-US" dirty="0" smtClean="0"/>
              <a:t>Used with permission from Purdue University, Susan Harwood grant </a:t>
            </a:r>
            <a:r>
              <a:rPr lang="en-US" altLang="en-US" b="1" i="1" dirty="0" smtClean="0"/>
              <a:t>SH23575SH3</a:t>
            </a:r>
            <a:endParaRPr lang="en-US" altLang="en-US" dirty="0" smtClean="0"/>
          </a:p>
          <a:p>
            <a:endParaRPr lang="en-US" altLang="en-US" dirty="0" smtClean="0"/>
          </a:p>
          <a:p>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1E2DC5C-AD52-461B-ACA5-4149942BF348}" type="slidenum">
              <a:rPr lang="en-US" altLang="en-US" smtClean="0"/>
              <a:pPr/>
              <a:t>29</a:t>
            </a:fld>
            <a:endParaRPr lang="en-US" altLang="en-US" smtClean="0"/>
          </a:p>
        </p:txBody>
      </p:sp>
      <p:sp>
        <p:nvSpPr>
          <p:cNvPr id="7885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t>11/21/14</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Young workers should be trained in the operation and technical issues of the air gas monitor.</a:t>
            </a:r>
          </a:p>
          <a:p>
            <a:endParaRPr lang="en-US" altLang="en-US" smtClean="0"/>
          </a:p>
          <a:p>
            <a:r>
              <a:rPr lang="en-US" altLang="en-US" b="1" smtClean="0"/>
              <a:t>Please note that all gas monitors have the sensor for oxygen and LEL, the sensors for specific gases is what differs on the instruments.</a:t>
            </a:r>
          </a:p>
          <a:p>
            <a:endParaRPr lang="en-US" altLang="en-US" smtClean="0"/>
          </a:p>
          <a:p>
            <a:endParaRPr lang="en-US" altLang="en-US" smtClean="0"/>
          </a:p>
          <a:p>
            <a:endParaRPr lang="en-US" altLang="en-US" smtClean="0"/>
          </a:p>
          <a:p>
            <a:endParaRPr lang="en-US" altLang="en-US" smtClean="0"/>
          </a:p>
          <a:p>
            <a:r>
              <a:rPr lang="en-US" altLang="en-US" smtClean="0"/>
              <a:t>Photo permission by RKI. </a:t>
            </a:r>
          </a:p>
          <a:p>
            <a:r>
              <a:rPr lang="en-US" altLang="en-US" b="1" smtClean="0"/>
              <a:t>Mike Johnson</a:t>
            </a:r>
            <a:endParaRPr lang="en-US" altLang="en-US" smtClean="0"/>
          </a:p>
          <a:p>
            <a:r>
              <a:rPr lang="en-US" altLang="en-US" smtClean="0"/>
              <a:t>Marketing Manager</a:t>
            </a:r>
          </a:p>
          <a:p>
            <a:r>
              <a:rPr lang="en-US" altLang="en-US" b="1" smtClean="0"/>
              <a:t>(510) 441-5656  |  (800) 754-5165</a:t>
            </a:r>
            <a:endParaRPr lang="en-US" altLang="en-US" smtClean="0"/>
          </a:p>
          <a:p>
            <a:r>
              <a:rPr lang="en-US" altLang="en-US" smtClean="0"/>
              <a:t>Gas Detection for Life</a:t>
            </a:r>
          </a:p>
          <a:p>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2CA737A-86E4-4FAB-A045-C45D0567807E}" type="slidenum">
              <a:rPr lang="en-US" altLang="en-US" smtClean="0"/>
              <a:pPr/>
              <a:t>30</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65175" indent="-293688">
              <a:spcBef>
                <a:spcPct val="30000"/>
              </a:spcBef>
              <a:defRPr sz="1200">
                <a:solidFill>
                  <a:schemeClr val="tx1"/>
                </a:solidFill>
                <a:latin typeface="Calibri" pitchFamily="34" charset="0"/>
              </a:defRPr>
            </a:lvl2pPr>
            <a:lvl3pPr marL="1177925" indent="-234950">
              <a:spcBef>
                <a:spcPct val="30000"/>
              </a:spcBef>
              <a:defRPr sz="1200">
                <a:solidFill>
                  <a:schemeClr val="tx1"/>
                </a:solidFill>
                <a:latin typeface="Calibri" pitchFamily="34" charset="0"/>
              </a:defRPr>
            </a:lvl3pPr>
            <a:lvl4pPr marL="1647825" indent="-234950">
              <a:spcBef>
                <a:spcPct val="30000"/>
              </a:spcBef>
              <a:defRPr sz="1200">
                <a:solidFill>
                  <a:schemeClr val="tx1"/>
                </a:solidFill>
                <a:latin typeface="Calibri" pitchFamily="34" charset="0"/>
              </a:defRPr>
            </a:lvl4pPr>
            <a:lvl5pPr marL="2119313" indent="-234950">
              <a:spcBef>
                <a:spcPct val="30000"/>
              </a:spcBef>
              <a:defRPr sz="1200">
                <a:solidFill>
                  <a:schemeClr val="tx1"/>
                </a:solidFill>
                <a:latin typeface="Calibri" pitchFamily="34" charset="0"/>
              </a:defRPr>
            </a:lvl5pPr>
            <a:lvl6pPr marL="2576513" indent="-234950" eaLnBrk="0" fontAlgn="base" hangingPunct="0">
              <a:spcBef>
                <a:spcPct val="30000"/>
              </a:spcBef>
              <a:spcAft>
                <a:spcPct val="0"/>
              </a:spcAft>
              <a:defRPr sz="1200">
                <a:solidFill>
                  <a:schemeClr val="tx1"/>
                </a:solidFill>
                <a:latin typeface="Calibri" pitchFamily="34" charset="0"/>
              </a:defRPr>
            </a:lvl6pPr>
            <a:lvl7pPr marL="3033713" indent="-234950" eaLnBrk="0" fontAlgn="base" hangingPunct="0">
              <a:spcBef>
                <a:spcPct val="30000"/>
              </a:spcBef>
              <a:spcAft>
                <a:spcPct val="0"/>
              </a:spcAft>
              <a:defRPr sz="1200">
                <a:solidFill>
                  <a:schemeClr val="tx1"/>
                </a:solidFill>
                <a:latin typeface="Calibri" pitchFamily="34" charset="0"/>
              </a:defRPr>
            </a:lvl7pPr>
            <a:lvl8pPr marL="3490913" indent="-234950" eaLnBrk="0" fontAlgn="base" hangingPunct="0">
              <a:spcBef>
                <a:spcPct val="30000"/>
              </a:spcBef>
              <a:spcAft>
                <a:spcPct val="0"/>
              </a:spcAft>
              <a:defRPr sz="1200">
                <a:solidFill>
                  <a:schemeClr val="tx1"/>
                </a:solidFill>
                <a:latin typeface="Calibri" pitchFamily="34" charset="0"/>
              </a:defRPr>
            </a:lvl8pPr>
            <a:lvl9pPr marL="3948113" indent="-234950" eaLnBrk="0" fontAlgn="base" hangingPunct="0">
              <a:spcBef>
                <a:spcPct val="30000"/>
              </a:spcBef>
              <a:spcAft>
                <a:spcPct val="0"/>
              </a:spcAft>
              <a:defRPr sz="1200">
                <a:solidFill>
                  <a:schemeClr val="tx1"/>
                </a:solidFill>
                <a:latin typeface="Calibri" pitchFamily="34" charset="0"/>
              </a:defRPr>
            </a:lvl9pPr>
          </a:lstStyle>
          <a:p>
            <a:pPr>
              <a:spcBef>
                <a:spcPct val="0"/>
              </a:spcBef>
            </a:pPr>
            <a:fld id="{631B6B11-8F5D-4CE2-90D0-7F1C9F189939}" type="slidenum">
              <a:rPr lang="de-DE" altLang="en-US" smtClean="0">
                <a:solidFill>
                  <a:srgbClr val="000000"/>
                </a:solidFill>
                <a:latin typeface="ISOCTEUR"/>
              </a:rPr>
              <a:pPr>
                <a:spcBef>
                  <a:spcPct val="0"/>
                </a:spcBef>
              </a:pPr>
              <a:t>3</a:t>
            </a:fld>
            <a:endParaRPr lang="de-DE" altLang="en-US" smtClean="0">
              <a:solidFill>
                <a:srgbClr val="000000"/>
              </a:solidFill>
              <a:latin typeface="ISOCTEUR"/>
            </a:endParaRPr>
          </a:p>
        </p:txBody>
      </p:sp>
      <p:sp>
        <p:nvSpPr>
          <p:cNvPr id="53251" name="Rectangle 2"/>
          <p:cNvSpPr>
            <a:spLocks noChangeArrowheads="1"/>
          </p:cNvSpPr>
          <p:nvPr/>
        </p:nvSpPr>
        <p:spPr bwMode="auto">
          <a:xfrm>
            <a:off x="3886200" y="0"/>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41" tIns="47121" rIns="94241" bIns="47121"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solidFill>
                <a:srgbClr val="000000"/>
              </a:solidFill>
            </a:endParaRPr>
          </a:p>
        </p:txBody>
      </p:sp>
      <p:sp>
        <p:nvSpPr>
          <p:cNvPr id="53252" name="Rectangle 3"/>
          <p:cNvSpPr>
            <a:spLocks noChangeArrowheads="1"/>
          </p:cNvSpPr>
          <p:nvPr/>
        </p:nvSpPr>
        <p:spPr bwMode="auto">
          <a:xfrm>
            <a:off x="3886200" y="8978900"/>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259" tIns="45812" rIns="93259" bIns="45812"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en-US" altLang="en-US" sz="1200">
                <a:solidFill>
                  <a:srgbClr val="000000"/>
                </a:solidFill>
                <a:latin typeface="Times New Roman" pitchFamily="18" charset="0"/>
              </a:rPr>
              <a:t>5</a:t>
            </a:r>
          </a:p>
        </p:txBody>
      </p:sp>
      <p:sp>
        <p:nvSpPr>
          <p:cNvPr id="53253" name="Rectangle 4"/>
          <p:cNvSpPr>
            <a:spLocks noChangeArrowheads="1"/>
          </p:cNvSpPr>
          <p:nvPr/>
        </p:nvSpPr>
        <p:spPr bwMode="auto">
          <a:xfrm>
            <a:off x="0" y="8978900"/>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41" tIns="47121" rIns="94241" bIns="47121"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solidFill>
                <a:srgbClr val="000000"/>
              </a:solidFill>
            </a:endParaRPr>
          </a:p>
        </p:txBody>
      </p:sp>
      <p:sp>
        <p:nvSpPr>
          <p:cNvPr id="53254" name="Rectangle 5"/>
          <p:cNvSpPr>
            <a:spLocks noChangeArrowheads="1"/>
          </p:cNvSpPr>
          <p:nvPr/>
        </p:nvSpPr>
        <p:spPr bwMode="auto">
          <a:xfrm>
            <a:off x="0" y="0"/>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41" tIns="47121" rIns="94241" bIns="47121"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solidFill>
                <a:srgbClr val="000000"/>
              </a:solidFill>
            </a:endParaRPr>
          </a:p>
        </p:txBody>
      </p:sp>
      <p:sp>
        <p:nvSpPr>
          <p:cNvPr id="53255" name="Rectangle 6"/>
          <p:cNvSpPr>
            <a:spLocks noGrp="1" noRot="1" noChangeAspect="1" noChangeArrowheads="1" noTextEdit="1"/>
          </p:cNvSpPr>
          <p:nvPr>
            <p:ph type="sldImg"/>
          </p:nvPr>
        </p:nvSpPr>
        <p:spPr bwMode="auto">
          <a:xfrm>
            <a:off x="1076325" y="714375"/>
            <a:ext cx="4706938" cy="3530600"/>
          </a:xfrm>
          <a:solidFill>
            <a:srgbClr val="FFFFFF"/>
          </a:solidFill>
          <a:ln cap="flat">
            <a:solidFill>
              <a:srgbClr val="000000"/>
            </a:solidFill>
            <a:miter lim="800000"/>
            <a:headEnd/>
            <a:tailEnd/>
          </a:ln>
        </p:spPr>
      </p:sp>
      <p:sp>
        <p:nvSpPr>
          <p:cNvPr id="53256"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59" tIns="45812" rIns="93259" bIns="45812" numCol="1" anchor="t" anchorCtr="0" compatLnSpc="1">
            <a:prstTxWarp prst="textNoShape">
              <a:avLst/>
            </a:prstTxWarp>
          </a:bodyPr>
          <a:lstStyle/>
          <a:p>
            <a:pPr eaLnBrk="1" hangingPunct="1"/>
            <a:r>
              <a:rPr lang="en-US" altLang="en-US" smtClean="0"/>
              <a:t>Here in the US it include about 2% of the population and we are seeing a shift from the family farm to larger production units. </a:t>
            </a:r>
          </a:p>
          <a:p>
            <a:pPr eaLnBrk="1" hangingPunct="1"/>
            <a:r>
              <a:rPr lang="en-US" altLang="en-US" smtClean="0"/>
              <a:t>The spouse is working off the farm to bring revenue and insurance back to the farm.</a:t>
            </a:r>
          </a:p>
          <a:p>
            <a:pPr eaLnBrk="1" hangingPunct="1"/>
            <a:endParaRPr lang="en-US" altLang="en-US" smtClean="0"/>
          </a:p>
          <a:p>
            <a:pPr eaLnBrk="1" hangingPunct="1"/>
            <a:r>
              <a:rPr lang="en-US" altLang="en-US" smtClean="0"/>
              <a:t>Reference: http://www.epa.gov/oecaagct/ag101/demographics.html</a:t>
            </a:r>
          </a:p>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 instrument is truly instantaneous- Some respond in 5 to 10 seconds, others require 30-60 seconds. Read the owners manual for the exact response time. Discuss importance of calibrating the gas monitor.</a:t>
            </a:r>
          </a:p>
          <a:p>
            <a:endParaRPr lang="en-US" altLang="en-US" smtClean="0"/>
          </a:p>
          <a:p>
            <a:endParaRPr lang="en-US" altLang="en-US" smtClean="0"/>
          </a:p>
          <a:p>
            <a:endParaRPr lang="en-US" altLang="en-US" smtClean="0"/>
          </a:p>
          <a:p>
            <a:r>
              <a:rPr lang="en-US" altLang="en-US" smtClean="0"/>
              <a:t>Photo permission by RKI. </a:t>
            </a:r>
          </a:p>
          <a:p>
            <a:r>
              <a:rPr lang="en-US" altLang="en-US" b="1" smtClean="0"/>
              <a:t>Mike Johnson</a:t>
            </a:r>
            <a:endParaRPr lang="en-US" altLang="en-US" smtClean="0"/>
          </a:p>
          <a:p>
            <a:r>
              <a:rPr lang="en-US" altLang="en-US" smtClean="0"/>
              <a:t>Marketing Manager</a:t>
            </a:r>
          </a:p>
          <a:p>
            <a:r>
              <a:rPr lang="en-US" altLang="en-US" b="1" smtClean="0"/>
              <a:t>(510) 441-5656  |  (800) 754-5165</a:t>
            </a:r>
            <a:endParaRPr lang="en-US" altLang="en-US" smtClean="0"/>
          </a:p>
          <a:p>
            <a:r>
              <a:rPr lang="en-US" altLang="en-US" smtClean="0"/>
              <a:t>Gas Detection for Life</a:t>
            </a:r>
          </a:p>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F8FC2C7-6A73-429C-917B-00573A796ACB}" type="slidenum">
              <a:rPr lang="en-US" altLang="en-US" smtClean="0"/>
              <a:pPr/>
              <a:t>31</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Picture is from the National Education Center for Agricultural Safety. Permission given to use photo</a:t>
            </a:r>
          </a:p>
          <a:p>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1A7D617-CD09-40D8-8696-584A13E8EFC1}" type="slidenum">
              <a:rPr lang="en-US" altLang="en-US" smtClean="0"/>
              <a:pPr/>
              <a:t>32</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65175" indent="-293688">
              <a:spcBef>
                <a:spcPct val="30000"/>
              </a:spcBef>
              <a:defRPr sz="1200">
                <a:solidFill>
                  <a:schemeClr val="tx1"/>
                </a:solidFill>
                <a:latin typeface="Calibri" pitchFamily="34" charset="0"/>
              </a:defRPr>
            </a:lvl2pPr>
            <a:lvl3pPr marL="1177925" indent="-234950">
              <a:spcBef>
                <a:spcPct val="30000"/>
              </a:spcBef>
              <a:defRPr sz="1200">
                <a:solidFill>
                  <a:schemeClr val="tx1"/>
                </a:solidFill>
                <a:latin typeface="Calibri" pitchFamily="34" charset="0"/>
              </a:defRPr>
            </a:lvl3pPr>
            <a:lvl4pPr marL="1647825" indent="-234950">
              <a:spcBef>
                <a:spcPct val="30000"/>
              </a:spcBef>
              <a:defRPr sz="1200">
                <a:solidFill>
                  <a:schemeClr val="tx1"/>
                </a:solidFill>
                <a:latin typeface="Calibri" pitchFamily="34" charset="0"/>
              </a:defRPr>
            </a:lvl4pPr>
            <a:lvl5pPr marL="2119313" indent="-234950">
              <a:spcBef>
                <a:spcPct val="30000"/>
              </a:spcBef>
              <a:defRPr sz="1200">
                <a:solidFill>
                  <a:schemeClr val="tx1"/>
                </a:solidFill>
                <a:latin typeface="Calibri" pitchFamily="34" charset="0"/>
              </a:defRPr>
            </a:lvl5pPr>
            <a:lvl6pPr marL="2576513" indent="-234950" eaLnBrk="0" fontAlgn="base" hangingPunct="0">
              <a:spcBef>
                <a:spcPct val="30000"/>
              </a:spcBef>
              <a:spcAft>
                <a:spcPct val="0"/>
              </a:spcAft>
              <a:defRPr sz="1200">
                <a:solidFill>
                  <a:schemeClr val="tx1"/>
                </a:solidFill>
                <a:latin typeface="Calibri" pitchFamily="34" charset="0"/>
              </a:defRPr>
            </a:lvl6pPr>
            <a:lvl7pPr marL="3033713" indent="-234950" eaLnBrk="0" fontAlgn="base" hangingPunct="0">
              <a:spcBef>
                <a:spcPct val="30000"/>
              </a:spcBef>
              <a:spcAft>
                <a:spcPct val="0"/>
              </a:spcAft>
              <a:defRPr sz="1200">
                <a:solidFill>
                  <a:schemeClr val="tx1"/>
                </a:solidFill>
                <a:latin typeface="Calibri" pitchFamily="34" charset="0"/>
              </a:defRPr>
            </a:lvl7pPr>
            <a:lvl8pPr marL="3490913" indent="-234950" eaLnBrk="0" fontAlgn="base" hangingPunct="0">
              <a:spcBef>
                <a:spcPct val="30000"/>
              </a:spcBef>
              <a:spcAft>
                <a:spcPct val="0"/>
              </a:spcAft>
              <a:defRPr sz="1200">
                <a:solidFill>
                  <a:schemeClr val="tx1"/>
                </a:solidFill>
                <a:latin typeface="Calibri" pitchFamily="34" charset="0"/>
              </a:defRPr>
            </a:lvl8pPr>
            <a:lvl9pPr marL="3948113" indent="-234950" eaLnBrk="0" fontAlgn="base" hangingPunct="0">
              <a:spcBef>
                <a:spcPct val="30000"/>
              </a:spcBef>
              <a:spcAft>
                <a:spcPct val="0"/>
              </a:spcAft>
              <a:defRPr sz="1200">
                <a:solidFill>
                  <a:schemeClr val="tx1"/>
                </a:solidFill>
                <a:latin typeface="Calibri" pitchFamily="34" charset="0"/>
              </a:defRPr>
            </a:lvl9pPr>
          </a:lstStyle>
          <a:p>
            <a:pPr>
              <a:spcBef>
                <a:spcPct val="0"/>
              </a:spcBef>
            </a:pPr>
            <a:fld id="{C91D4B16-B338-4F79-82B5-B0FE81D880EB}" type="slidenum">
              <a:rPr lang="de-DE" altLang="en-US" smtClean="0">
                <a:solidFill>
                  <a:srgbClr val="000000"/>
                </a:solidFill>
                <a:latin typeface="ISOCTEUR"/>
              </a:rPr>
              <a:pPr>
                <a:spcBef>
                  <a:spcPct val="0"/>
                </a:spcBef>
              </a:pPr>
              <a:t>33</a:t>
            </a:fld>
            <a:endParaRPr lang="de-DE" altLang="en-US" smtClean="0">
              <a:solidFill>
                <a:srgbClr val="000000"/>
              </a:solidFill>
              <a:latin typeface="ISOCTEUR"/>
            </a:endParaRPr>
          </a:p>
        </p:txBody>
      </p:sp>
      <p:sp>
        <p:nvSpPr>
          <p:cNvPr id="82947" name="Rectangle 2"/>
          <p:cNvSpPr>
            <a:spLocks noGrp="1" noRot="1" noChangeAspect="1" noChangeArrowheads="1" noTextEdit="1"/>
          </p:cNvSpPr>
          <p:nvPr>
            <p:ph type="sldImg"/>
          </p:nvPr>
        </p:nvSpPr>
        <p:spPr bwMode="auto">
          <a:xfrm>
            <a:off x="1065213" y="708025"/>
            <a:ext cx="4729162" cy="3546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This is the OSHA regulations to Lock out Tag out</a:t>
            </a:r>
          </a:p>
          <a:p>
            <a:r>
              <a:rPr lang="en-US" altLang="en-US" b="1" smtClean="0">
                <a:solidFill>
                  <a:srgbClr val="000000"/>
                </a:solidFill>
                <a:latin typeface="Arial" pitchFamily="34" charset="0"/>
              </a:rPr>
              <a:t>OSHA Regulation 29 CFR 1910.147</a:t>
            </a:r>
          </a:p>
          <a:p>
            <a:r>
              <a:rPr lang="en-US" altLang="en-US" sz="1100" smtClean="0"/>
              <a:t>Every young and beginning worker in the grain industry needs to become aware of the importance of “Lockout/Tagout” procedures. Failure to use these procedures can lead to entrapment, engulfment, asphyxiation, entanglement, and electrocution during grain storage and handling operations.</a:t>
            </a:r>
          </a:p>
          <a:p>
            <a:endParaRPr lang="en-US" altLang="en-US" sz="1100" smtClean="0"/>
          </a:p>
          <a:p>
            <a:r>
              <a:rPr lang="en-US" altLang="en-US" sz="1100" smtClean="0"/>
              <a:t>The basic principle behind Lockout/Tagout procedures is the prevention of intentional or unintentional start up of any equipment of process while a worker is exposed to it. This is accomplished by use of individually keyed locks and signage that alerts co-workers that someone is exposed to the equipment or process and prevents him or her from energizing the equipment or starting up a process such as grain flow.</a:t>
            </a:r>
          </a:p>
          <a:p>
            <a:endParaRPr lang="en-US" altLang="en-US" sz="1100" smtClean="0"/>
          </a:p>
          <a:p>
            <a:r>
              <a:rPr lang="en-US" altLang="en-US" sz="1100" smtClean="0"/>
              <a:t>For example, a Lockout/Tagout procedure should be used anytime a worker enters a grain bin or attempts to unplug an inflow auger. This practice will prevent a co-worker arriving on the scene and energizing the unloading system exposing the worker inside the bin, and not visible, to be exposed to the energized equipment.</a:t>
            </a:r>
          </a:p>
          <a:p>
            <a:endParaRPr lang="en-US" altLang="en-US" sz="1100" smtClean="0"/>
          </a:p>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238250" y="688975"/>
            <a:ext cx="459740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xfrm>
            <a:off x="708025" y="4367213"/>
            <a:ext cx="5657850" cy="413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272</a:t>
            </a:r>
          </a:p>
          <a:p>
            <a:r>
              <a:rPr lang="en-US" altLang="en-US" smtClean="0"/>
              <a:t>This would prevent the movement of manure</a:t>
            </a:r>
          </a:p>
          <a:p>
            <a:r>
              <a:rPr lang="en-US" altLang="en-US" smtClean="0"/>
              <a:t>Picture from OSHA Lockout/Tagout   ttps://www.osha.gov/dts/osta/lototraining/hottopics/ht-relche-1-4.html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65175" indent="-293688">
              <a:spcBef>
                <a:spcPct val="30000"/>
              </a:spcBef>
              <a:defRPr sz="1200">
                <a:solidFill>
                  <a:schemeClr val="tx1"/>
                </a:solidFill>
                <a:latin typeface="Calibri" pitchFamily="34" charset="0"/>
              </a:defRPr>
            </a:lvl2pPr>
            <a:lvl3pPr marL="1177925" indent="-234950">
              <a:spcBef>
                <a:spcPct val="30000"/>
              </a:spcBef>
              <a:defRPr sz="1200">
                <a:solidFill>
                  <a:schemeClr val="tx1"/>
                </a:solidFill>
                <a:latin typeface="Calibri" pitchFamily="34" charset="0"/>
              </a:defRPr>
            </a:lvl3pPr>
            <a:lvl4pPr marL="1647825" indent="-234950">
              <a:spcBef>
                <a:spcPct val="30000"/>
              </a:spcBef>
              <a:defRPr sz="1200">
                <a:solidFill>
                  <a:schemeClr val="tx1"/>
                </a:solidFill>
                <a:latin typeface="Calibri" pitchFamily="34" charset="0"/>
              </a:defRPr>
            </a:lvl4pPr>
            <a:lvl5pPr marL="2119313" indent="-234950">
              <a:spcBef>
                <a:spcPct val="30000"/>
              </a:spcBef>
              <a:defRPr sz="1200">
                <a:solidFill>
                  <a:schemeClr val="tx1"/>
                </a:solidFill>
                <a:latin typeface="Calibri" pitchFamily="34" charset="0"/>
              </a:defRPr>
            </a:lvl5pPr>
            <a:lvl6pPr marL="2576513" indent="-234950" eaLnBrk="0" fontAlgn="base" hangingPunct="0">
              <a:spcBef>
                <a:spcPct val="30000"/>
              </a:spcBef>
              <a:spcAft>
                <a:spcPct val="0"/>
              </a:spcAft>
              <a:defRPr sz="1200">
                <a:solidFill>
                  <a:schemeClr val="tx1"/>
                </a:solidFill>
                <a:latin typeface="Calibri" pitchFamily="34" charset="0"/>
              </a:defRPr>
            </a:lvl6pPr>
            <a:lvl7pPr marL="3033713" indent="-234950" eaLnBrk="0" fontAlgn="base" hangingPunct="0">
              <a:spcBef>
                <a:spcPct val="30000"/>
              </a:spcBef>
              <a:spcAft>
                <a:spcPct val="0"/>
              </a:spcAft>
              <a:defRPr sz="1200">
                <a:solidFill>
                  <a:schemeClr val="tx1"/>
                </a:solidFill>
                <a:latin typeface="Calibri" pitchFamily="34" charset="0"/>
              </a:defRPr>
            </a:lvl7pPr>
            <a:lvl8pPr marL="3490913" indent="-234950" eaLnBrk="0" fontAlgn="base" hangingPunct="0">
              <a:spcBef>
                <a:spcPct val="30000"/>
              </a:spcBef>
              <a:spcAft>
                <a:spcPct val="0"/>
              </a:spcAft>
              <a:defRPr sz="1200">
                <a:solidFill>
                  <a:schemeClr val="tx1"/>
                </a:solidFill>
                <a:latin typeface="Calibri" pitchFamily="34" charset="0"/>
              </a:defRPr>
            </a:lvl8pPr>
            <a:lvl9pPr marL="3948113" indent="-234950" eaLnBrk="0" fontAlgn="base" hangingPunct="0">
              <a:spcBef>
                <a:spcPct val="30000"/>
              </a:spcBef>
              <a:spcAft>
                <a:spcPct val="0"/>
              </a:spcAft>
              <a:defRPr sz="1200">
                <a:solidFill>
                  <a:schemeClr val="tx1"/>
                </a:solidFill>
                <a:latin typeface="Calibri" pitchFamily="34" charset="0"/>
              </a:defRPr>
            </a:lvl9pPr>
          </a:lstStyle>
          <a:p>
            <a:pPr>
              <a:spcBef>
                <a:spcPct val="0"/>
              </a:spcBef>
            </a:pPr>
            <a:fld id="{B70E1D57-FA6B-42DA-8446-4975A018D2C5}" type="slidenum">
              <a:rPr lang="de-DE" altLang="en-US" smtClean="0">
                <a:solidFill>
                  <a:srgbClr val="000000"/>
                </a:solidFill>
                <a:latin typeface="ISOCTEUR"/>
              </a:rPr>
              <a:pPr>
                <a:spcBef>
                  <a:spcPct val="0"/>
                </a:spcBef>
              </a:pPr>
              <a:t>35</a:t>
            </a:fld>
            <a:endParaRPr lang="de-DE" altLang="en-US" smtClean="0">
              <a:solidFill>
                <a:srgbClr val="000000"/>
              </a:solidFill>
              <a:latin typeface="ISOCTEUR"/>
            </a:endParaRPr>
          </a:p>
        </p:txBody>
      </p:sp>
      <p:sp>
        <p:nvSpPr>
          <p:cNvPr id="84995" name="Rectangle 2"/>
          <p:cNvSpPr>
            <a:spLocks noGrp="1" noRot="1" noChangeAspect="1" noChangeArrowheads="1" noTextEdit="1"/>
          </p:cNvSpPr>
          <p:nvPr>
            <p:ph type="sldImg"/>
          </p:nvPr>
        </p:nvSpPr>
        <p:spPr bwMode="auto">
          <a:xfrm>
            <a:off x="1066800" y="708025"/>
            <a:ext cx="4727575"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Most farm electrical systems are not what you would call up to code. You may have to shut off power to the farm to be sure the pit is off.</a:t>
            </a:r>
          </a:p>
          <a:p>
            <a:r>
              <a:rPr lang="en-US" altLang="en-US" b="1" smtClean="0">
                <a:solidFill>
                  <a:srgbClr val="000000"/>
                </a:solidFill>
                <a:latin typeface="Arial" pitchFamily="34" charset="0"/>
              </a:rPr>
              <a:t>OSHA Regulation 29 CFR 1910.147</a:t>
            </a:r>
            <a:endParaRPr lang="en-US" altLang="en-US" sz="1100" b="1" smtClean="0">
              <a:solidFill>
                <a:srgbClr val="000000"/>
              </a:solidFill>
              <a:latin typeface="Arial" pitchFamily="34" charset="0"/>
            </a:endParaRPr>
          </a:p>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Picture is from the National Education Center for Agricultural Safety. Permission given to use photo.</a:t>
            </a:r>
          </a:p>
          <a:p>
            <a:r>
              <a:rPr lang="en-US" altLang="en-US" dirty="0" smtClean="0"/>
              <a:t>Every young and beginning worker in the grain industry needs to become aware of the importance of “Lockout/</a:t>
            </a:r>
            <a:r>
              <a:rPr lang="en-US" altLang="en-US" dirty="0" err="1" smtClean="0"/>
              <a:t>Tagout</a:t>
            </a:r>
            <a:r>
              <a:rPr lang="en-US" altLang="en-US" dirty="0" smtClean="0"/>
              <a:t>” procedures. Failure to use these procedures can lead to entrapment, engulfment, asphyxiation, entanglement, and electrocution during grain storage and handling operations.</a:t>
            </a:r>
          </a:p>
          <a:p>
            <a:endParaRPr lang="en-US" altLang="en-US" dirty="0" smtClean="0"/>
          </a:p>
          <a:p>
            <a:r>
              <a:rPr lang="en-US" altLang="en-US" dirty="0" smtClean="0"/>
              <a:t>The basic principle behind Lockout/</a:t>
            </a:r>
            <a:r>
              <a:rPr lang="en-US" altLang="en-US" dirty="0" err="1" smtClean="0"/>
              <a:t>Tagout</a:t>
            </a:r>
            <a:r>
              <a:rPr lang="en-US" altLang="en-US" dirty="0" smtClean="0"/>
              <a:t> procedures is the prevention of intentional or unintentional start up of any equipment of process while a worker is exposed to it. This is accomplished by use of individually keyed locks and signage that alerts co-workers that someone is exposed to the equipment or process and prevents him or her from energizing the equipment or starting up a process such as grain flow.</a:t>
            </a:r>
          </a:p>
          <a:p>
            <a:endParaRPr lang="en-US" altLang="en-US" dirty="0" smtClean="0"/>
          </a:p>
          <a:p>
            <a:r>
              <a:rPr lang="en-US" altLang="en-US" dirty="0" smtClean="0"/>
              <a:t>For example, a Lockout/</a:t>
            </a:r>
            <a:r>
              <a:rPr lang="en-US" altLang="en-US" dirty="0" err="1" smtClean="0"/>
              <a:t>Tagout</a:t>
            </a:r>
            <a:r>
              <a:rPr lang="en-US" altLang="en-US" dirty="0" smtClean="0"/>
              <a:t> procedure should be used anytime a worker enters a grain bin or attempts to unplug an inflow auger. This practice will prevent a co-worker arriving on the scene and energizing the unloading system exposing the worker inside the bin, and not visible, to be exposed to the energized equipment.</a:t>
            </a:r>
          </a:p>
          <a:p>
            <a:endParaRPr lang="en-US" altLang="en-US" dirty="0" smtClean="0"/>
          </a:p>
          <a:p>
            <a:r>
              <a:rPr lang="en-US" altLang="en-US" dirty="0" smtClean="0"/>
              <a:t>Having a Lockout/</a:t>
            </a:r>
            <a:r>
              <a:rPr lang="en-US" altLang="en-US" dirty="0" err="1" smtClean="0"/>
              <a:t>Tagout</a:t>
            </a:r>
            <a:r>
              <a:rPr lang="en-US" altLang="en-US" dirty="0" smtClean="0"/>
              <a:t> kit available for examination would be helpful.</a:t>
            </a:r>
          </a:p>
          <a:p>
            <a:pPr eaLnBrk="1" hangingPunct="1">
              <a:spcBef>
                <a:spcPct val="0"/>
              </a:spcBef>
            </a:pPr>
            <a:endParaRPr lang="en-US" altLang="en-US" dirty="0" smtClean="0"/>
          </a:p>
          <a:p>
            <a:endParaRPr lang="en-US" altLang="en-US" dirty="0"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F671C2F-2AA3-42A5-9395-D5314BCF8B19}" type="slidenum">
              <a:rPr lang="en-US" altLang="en-US" smtClean="0"/>
              <a:pPr/>
              <a:t>36</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a:defRPr/>
            </a:pPr>
            <a:r>
              <a:rPr lang="en-US" b="1" dirty="0" smtClean="0"/>
              <a:t>Instructor Notes:</a:t>
            </a:r>
          </a:p>
          <a:p>
            <a:pPr>
              <a:defRPr/>
            </a:pPr>
            <a:endParaRPr lang="en-US" sz="600" dirty="0" smtClean="0"/>
          </a:p>
          <a:p>
            <a:pPr>
              <a:spcBef>
                <a:spcPts val="300"/>
              </a:spcBef>
              <a:defRPr/>
            </a:pPr>
            <a:r>
              <a:rPr lang="en-US" sz="1000" dirty="0" smtClean="0"/>
              <a:t>Every employer involved in operating potentially hazardous equipment or facilities such as grain storage and handling operations or other types of agricultural confined spaces should have given consideration to preparing for the potential for emergencies. In fact, at non-exempt grain storage and handling facilities this measure is required under the OSHA rules. Preparation is a key component of emergency management. Trying to locate a phone number or identifying who should be called during an emergency can result in wasted time and greater potential for a minor incident becoming a much more serious one.</a:t>
            </a:r>
          </a:p>
          <a:p>
            <a:pPr>
              <a:spcBef>
                <a:spcPts val="300"/>
              </a:spcBef>
              <a:defRPr/>
            </a:pPr>
            <a:endParaRPr lang="en-US" sz="600" dirty="0" smtClean="0"/>
          </a:p>
          <a:p>
            <a:pPr>
              <a:spcBef>
                <a:spcPts val="300"/>
              </a:spcBef>
              <a:defRPr/>
            </a:pPr>
            <a:r>
              <a:rPr lang="en-US" sz="1000" dirty="0" smtClean="0"/>
              <a:t>Key preparation measures should include:</a:t>
            </a:r>
          </a:p>
          <a:p>
            <a:pPr marL="171450" indent="-171450">
              <a:spcBef>
                <a:spcPts val="300"/>
              </a:spcBef>
              <a:buFont typeface="Wingdings" panose="05000000000000000000" pitchFamily="2" charset="2"/>
              <a:buChar char="§"/>
              <a:defRPr/>
            </a:pPr>
            <a:r>
              <a:rPr lang="en-US" sz="1000" dirty="0" smtClean="0"/>
              <a:t>Posting of an approved emergency action plan for the most probable types of emergencies.</a:t>
            </a:r>
          </a:p>
          <a:p>
            <a:pPr marL="171450" indent="-171450">
              <a:spcBef>
                <a:spcPts val="300"/>
              </a:spcBef>
              <a:buFont typeface="Wingdings" panose="05000000000000000000" pitchFamily="2" charset="2"/>
              <a:buChar char="§"/>
              <a:defRPr/>
            </a:pPr>
            <a:r>
              <a:rPr lang="en-US" sz="1000" dirty="0" smtClean="0"/>
              <a:t>Employee training on the site’s emergency action plan. (This may be required annually.)</a:t>
            </a:r>
          </a:p>
          <a:p>
            <a:pPr marL="171450" indent="-171450">
              <a:spcBef>
                <a:spcPts val="300"/>
              </a:spcBef>
              <a:buFont typeface="Wingdings" panose="05000000000000000000" pitchFamily="2" charset="2"/>
              <a:buChar char="§"/>
              <a:defRPr/>
            </a:pPr>
            <a:r>
              <a:rPr lang="en-US" sz="1000" dirty="0" smtClean="0"/>
              <a:t>Appropriate placement of telephones or other communication devices such as radios or cell phones. </a:t>
            </a:r>
            <a:r>
              <a:rPr lang="en-US" sz="1000" b="1" dirty="0" smtClean="0"/>
              <a:t>(Remember, some devices such as cell phones may not work inside of an agricultural confined space.)</a:t>
            </a:r>
          </a:p>
          <a:p>
            <a:pPr marL="171450" indent="-171450">
              <a:spcBef>
                <a:spcPts val="300"/>
              </a:spcBef>
              <a:buFont typeface="Wingdings" panose="05000000000000000000" pitchFamily="2" charset="2"/>
              <a:buChar char="§"/>
              <a:defRPr/>
            </a:pPr>
            <a:r>
              <a:rPr lang="en-US" sz="1000" dirty="0" smtClean="0"/>
              <a:t>Posting of emergency phone numbers by each phone or having emergency phone numbers preprogrammed into personal cell phones.  (Remember, 911 may not be available in rural communities.)</a:t>
            </a:r>
          </a:p>
          <a:p>
            <a:pPr marL="171450" indent="-171450">
              <a:spcBef>
                <a:spcPts val="300"/>
              </a:spcBef>
              <a:buFont typeface="Wingdings" panose="05000000000000000000" pitchFamily="2" charset="2"/>
              <a:buChar char="§"/>
              <a:defRPr/>
            </a:pPr>
            <a:r>
              <a:rPr lang="en-US" sz="1000" dirty="0" smtClean="0"/>
              <a:t>Having the address and directions to each worksite posted by each phone. In many cases, callers will forget how to get to a specific site or give an incorrect address due to the confusion caused by an emergency situation.</a:t>
            </a:r>
          </a:p>
          <a:p>
            <a:pPr marL="171450" indent="-171450">
              <a:spcBef>
                <a:spcPts val="300"/>
              </a:spcBef>
              <a:buFont typeface="Wingdings" panose="05000000000000000000" pitchFamily="2" charset="2"/>
              <a:buChar char="§"/>
              <a:defRPr/>
            </a:pPr>
            <a:r>
              <a:rPr lang="en-US" sz="1000" dirty="0" smtClean="0"/>
              <a:t>Identification of a pre-determined meeting place where all employees can meet following an emergency situation. Young and beginning workers have been known to leave the site after an incident resulting in them being listed as missing. This can lead to unnecessary search and rescue efforts.</a:t>
            </a:r>
          </a:p>
          <a:p>
            <a:pPr marL="171450" indent="-171450">
              <a:spcBef>
                <a:spcPts val="300"/>
              </a:spcBef>
              <a:buFont typeface="Wingdings" panose="05000000000000000000" pitchFamily="2" charset="2"/>
              <a:buChar char="§"/>
              <a:defRPr/>
            </a:pPr>
            <a:endParaRPr lang="en-US" sz="1000" dirty="0" smtClean="0"/>
          </a:p>
          <a:p>
            <a:pPr>
              <a:spcBef>
                <a:spcPts val="300"/>
              </a:spcBef>
              <a:buFont typeface="Wingdings" panose="05000000000000000000" pitchFamily="2" charset="2"/>
              <a:buNone/>
              <a:defRPr/>
            </a:pPr>
            <a:r>
              <a:rPr lang="en-US" dirty="0" smtClean="0"/>
              <a:t>Used with permission from Purdue University, Susan Harwood grant </a:t>
            </a:r>
            <a:r>
              <a:rPr lang="en-US" b="1" i="1" dirty="0" smtClean="0"/>
              <a:t>SH23575SH3</a:t>
            </a:r>
            <a:endParaRPr lang="en-US" dirty="0" smtClean="0"/>
          </a:p>
          <a:p>
            <a:pPr>
              <a:spcBef>
                <a:spcPts val="300"/>
              </a:spcBef>
              <a:buFont typeface="Wingdings" panose="05000000000000000000" pitchFamily="2" charset="2"/>
              <a:buNone/>
              <a:defRPr/>
            </a:pPr>
            <a:endParaRPr lang="en-US" sz="1000" dirty="0"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37CEF3D-B0E8-4660-86D3-CDC674225F2A}" type="slidenum">
              <a:rPr lang="en-US" altLang="en-US" smtClean="0"/>
              <a:pPr/>
              <a:t>37</a:t>
            </a:fld>
            <a:endParaRPr lang="en-US" altLang="en-US" smtClean="0"/>
          </a:p>
        </p:txBody>
      </p:sp>
      <p:sp>
        <p:nvSpPr>
          <p:cNvPr id="87045"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t>11/21/14</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defRPr/>
            </a:pPr>
            <a:r>
              <a:rPr lang="en-US" b="1" dirty="0" smtClean="0"/>
              <a:t>Instructor Notes:</a:t>
            </a:r>
          </a:p>
          <a:p>
            <a:pPr>
              <a:defRPr/>
            </a:pPr>
            <a:endParaRPr lang="en-US" sz="1000" dirty="0" smtClean="0"/>
          </a:p>
          <a:p>
            <a:pPr>
              <a:defRPr/>
            </a:pPr>
            <a:r>
              <a:rPr lang="en-US" sz="1000" dirty="0" smtClean="0"/>
              <a:t>Emergency and first-response preparation should include other measures designed to mitigate or reduce the impact of an emergency situation. Most of these steps are low cost and take little time to implement. Young and beginning workers should become familiar with all the emergency preparation measures that have been taken in the worksite. Encourage participants to speak up and ask for information and training on what has been done to enhance emergency preparedness. Other measures that most workplaces will have in place include:</a:t>
            </a:r>
          </a:p>
          <a:p>
            <a:pPr>
              <a:defRPr/>
            </a:pPr>
            <a:endParaRPr lang="en-US" sz="1000" dirty="0" smtClean="0"/>
          </a:p>
          <a:p>
            <a:pPr marL="171450" indent="-171450">
              <a:buFont typeface="Wingdings" panose="05000000000000000000" pitchFamily="2" charset="2"/>
              <a:buChar char="§"/>
              <a:defRPr/>
            </a:pPr>
            <a:r>
              <a:rPr lang="en-US" sz="1000" dirty="0" smtClean="0"/>
              <a:t>Emergency warning system such as a horn or siren to alert employees in the event of an emergency</a:t>
            </a:r>
          </a:p>
          <a:p>
            <a:pPr marL="171450" indent="-171450">
              <a:buFont typeface="Wingdings" panose="05000000000000000000" pitchFamily="2" charset="2"/>
              <a:buChar char="§"/>
              <a:defRPr/>
            </a:pPr>
            <a:r>
              <a:rPr lang="en-US" sz="1000" dirty="0" smtClean="0"/>
              <a:t>Access to first-aid kit and eye wash stations</a:t>
            </a:r>
          </a:p>
          <a:p>
            <a:pPr marL="171450" indent="-171450">
              <a:buFont typeface="Wingdings" panose="05000000000000000000" pitchFamily="2" charset="2"/>
              <a:buChar char="§"/>
              <a:defRPr/>
            </a:pPr>
            <a:r>
              <a:rPr lang="en-US" sz="1000" dirty="0" smtClean="0"/>
              <a:t>Appropriate placement of properly rated fire extinguishers</a:t>
            </a:r>
          </a:p>
          <a:p>
            <a:pPr marL="171450" indent="-171450">
              <a:buFont typeface="Wingdings" panose="05000000000000000000" pitchFamily="2" charset="2"/>
              <a:buChar char="§"/>
              <a:defRPr/>
            </a:pPr>
            <a:r>
              <a:rPr lang="en-US" sz="1000" dirty="0" smtClean="0"/>
              <a:t>Labeled circuit breaker boxes and utilize shut offs. This should include both electrical and gas shut off</a:t>
            </a:r>
          </a:p>
          <a:p>
            <a:pPr marL="171450" indent="-171450">
              <a:buFont typeface="Wingdings" panose="05000000000000000000" pitchFamily="2" charset="2"/>
              <a:buChar char="§"/>
              <a:defRPr/>
            </a:pPr>
            <a:r>
              <a:rPr lang="en-US" sz="1000" dirty="0" smtClean="0"/>
              <a:t>Training of staff in first-aid and specific types of emergency response</a:t>
            </a:r>
          </a:p>
          <a:p>
            <a:pPr marL="171450" indent="-171450">
              <a:buFont typeface="Wingdings" panose="05000000000000000000" pitchFamily="2" charset="2"/>
              <a:buChar char="§"/>
              <a:defRPr/>
            </a:pPr>
            <a:r>
              <a:rPr lang="en-US" sz="1000" dirty="0" smtClean="0"/>
              <a:t>Access to specialized emergency response protective equipment for the hazards found in the workplace</a:t>
            </a:r>
          </a:p>
          <a:p>
            <a:pPr marL="171450" indent="-171450">
              <a:buFont typeface="Wingdings" panose="05000000000000000000" pitchFamily="2" charset="2"/>
              <a:buChar char="§"/>
              <a:defRPr/>
            </a:pPr>
            <a:endParaRPr lang="en-US" sz="1000" dirty="0" smtClean="0"/>
          </a:p>
          <a:p>
            <a:pPr>
              <a:defRPr/>
            </a:pPr>
            <a:r>
              <a:rPr lang="en-US" sz="1000" dirty="0" smtClean="0"/>
              <a:t>In an increasing number of workplaces, employees are directed to evacuate the work area if an emergency warning is sounded. A call is then made to local emergency response services who are better trained or equipped to handle the emergency. Young and beginning workers need to know how they fit in and be made aware of their responsibilities in the event of an emergency.</a:t>
            </a:r>
          </a:p>
          <a:p>
            <a:pPr>
              <a:defRPr/>
            </a:pPr>
            <a:endParaRPr lang="en-US" sz="1000" dirty="0" smtClean="0"/>
          </a:p>
          <a:p>
            <a:pPr>
              <a:defRPr/>
            </a:pPr>
            <a:r>
              <a:rPr lang="en-US" dirty="0" smtClean="0"/>
              <a:t>Used with permission from Purdue University, Susan Harwood grant </a:t>
            </a:r>
            <a:r>
              <a:rPr lang="en-US" b="1" i="1" dirty="0" smtClean="0"/>
              <a:t>SH23575SH3</a:t>
            </a:r>
            <a:endParaRPr lang="en-US" dirty="0" smtClean="0"/>
          </a:p>
          <a:p>
            <a:pPr>
              <a:defRPr/>
            </a:pPr>
            <a:endParaRPr lang="en-US" sz="1000"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19B9AEB-65CA-44FF-8338-EEDAED72F56C}" type="slidenum">
              <a:rPr lang="en-US" altLang="en-US" smtClean="0"/>
              <a:pPr/>
              <a:t>38</a:t>
            </a:fld>
            <a:endParaRPr lang="en-US" altLang="en-US" smtClean="0"/>
          </a:p>
        </p:txBody>
      </p:sp>
      <p:sp>
        <p:nvSpPr>
          <p:cNvPr id="88069"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t>11/21/14</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a:defRPr/>
            </a:pPr>
            <a:r>
              <a:rPr lang="en-US" b="1" dirty="0" smtClean="0"/>
              <a:t>Instructor Notes:</a:t>
            </a:r>
          </a:p>
          <a:p>
            <a:pPr>
              <a:spcBef>
                <a:spcPts val="300"/>
              </a:spcBef>
              <a:defRPr/>
            </a:pPr>
            <a:endParaRPr lang="en-US" sz="1100" dirty="0" smtClean="0"/>
          </a:p>
          <a:p>
            <a:pPr>
              <a:spcBef>
                <a:spcPts val="300"/>
              </a:spcBef>
              <a:defRPr/>
            </a:pPr>
            <a:r>
              <a:rPr lang="en-US" sz="1100" dirty="0" smtClean="0"/>
              <a:t>When a call for emergency services is made, usually to 911, the dispatcher needs several important pieces of information to ensure that assistance is provided in a timely manner. It is extremely important that the caller stay on the line until the dispatcher is adequately informed. In some cases, 911 calls are made and the caller hangs up before an address is provided or the nature of the emergency is explained. In some communities, the 911 dispatcher knows the address and the callers identification. However, the caller’s home address may not be the site where the assistance is needed.</a:t>
            </a:r>
          </a:p>
          <a:p>
            <a:pPr>
              <a:spcBef>
                <a:spcPts val="300"/>
              </a:spcBef>
              <a:defRPr/>
            </a:pPr>
            <a:endParaRPr lang="en-US" sz="1100" dirty="0" smtClean="0"/>
          </a:p>
          <a:p>
            <a:pPr>
              <a:spcBef>
                <a:spcPts val="300"/>
              </a:spcBef>
              <a:defRPr/>
            </a:pPr>
            <a:r>
              <a:rPr lang="en-US" sz="1100" dirty="0" smtClean="0"/>
              <a:t>In most cases the 911 dispatcher will ask the following:</a:t>
            </a:r>
          </a:p>
          <a:p>
            <a:pPr>
              <a:spcBef>
                <a:spcPts val="300"/>
              </a:spcBef>
              <a:defRPr/>
            </a:pPr>
            <a:endParaRPr lang="en-US" sz="1100" dirty="0" smtClean="0"/>
          </a:p>
          <a:p>
            <a:pPr marL="171450" indent="-171450">
              <a:spcBef>
                <a:spcPts val="300"/>
              </a:spcBef>
              <a:buFont typeface="Wingdings" panose="05000000000000000000" pitchFamily="2" charset="2"/>
              <a:buChar char="§"/>
              <a:defRPr/>
            </a:pPr>
            <a:r>
              <a:rPr lang="en-US" sz="1100" dirty="0" smtClean="0"/>
              <a:t>Name, first and last, of the call</a:t>
            </a:r>
          </a:p>
          <a:p>
            <a:pPr marL="171450" indent="-171450">
              <a:spcBef>
                <a:spcPts val="300"/>
              </a:spcBef>
              <a:buFont typeface="Wingdings" panose="05000000000000000000" pitchFamily="2" charset="2"/>
              <a:buChar char="§"/>
              <a:defRPr/>
            </a:pPr>
            <a:r>
              <a:rPr lang="en-US" sz="1100" dirty="0" smtClean="0"/>
              <a:t>Address where the incident has occurred, not necessarily the address of the caller</a:t>
            </a:r>
          </a:p>
          <a:p>
            <a:pPr marL="171450" indent="-171450">
              <a:spcBef>
                <a:spcPts val="300"/>
              </a:spcBef>
              <a:buFont typeface="Wingdings" panose="05000000000000000000" pitchFamily="2" charset="2"/>
              <a:buChar char="§"/>
              <a:defRPr/>
            </a:pPr>
            <a:r>
              <a:rPr lang="en-US" sz="1100" dirty="0" smtClean="0"/>
              <a:t>The exact nature of the emergency including the known number of victims and the nature of their injuries if known</a:t>
            </a:r>
          </a:p>
          <a:p>
            <a:pPr marL="171450" indent="-171450">
              <a:spcBef>
                <a:spcPts val="300"/>
              </a:spcBef>
              <a:buFont typeface="Wingdings" panose="05000000000000000000" pitchFamily="2" charset="2"/>
              <a:buChar char="§"/>
              <a:defRPr/>
            </a:pPr>
            <a:r>
              <a:rPr lang="en-US" sz="1100" dirty="0" smtClean="0"/>
              <a:t>It is important for the caller to know their location. So many farmers are renting and buying farms away from the home farm. It is important to write down the name , address, 911 address of each farm they own or rent. Copy this and put it in every vehicle that will go from farm to farm. </a:t>
            </a:r>
          </a:p>
          <a:p>
            <a:pPr>
              <a:spcBef>
                <a:spcPts val="300"/>
              </a:spcBef>
              <a:buFont typeface="Wingdings" panose="05000000000000000000" pitchFamily="2" charset="2"/>
              <a:buNone/>
              <a:defRPr/>
            </a:pPr>
            <a:endParaRPr lang="en-US" sz="1100" dirty="0" smtClean="0"/>
          </a:p>
          <a:p>
            <a:pPr>
              <a:spcBef>
                <a:spcPts val="300"/>
              </a:spcBef>
              <a:defRPr/>
            </a:pPr>
            <a:r>
              <a:rPr lang="en-US" sz="1100" dirty="0" smtClean="0"/>
              <a:t>Remember, remind the participants to not hang up on the 911 dispatcher until the dispatcher has gotten all the information they need.</a:t>
            </a:r>
          </a:p>
          <a:p>
            <a:pPr>
              <a:spcBef>
                <a:spcPts val="300"/>
              </a:spcBef>
              <a:defRPr/>
            </a:pPr>
            <a:endParaRPr lang="en-US" sz="1100" dirty="0" smtClean="0"/>
          </a:p>
          <a:p>
            <a:pPr>
              <a:spcBef>
                <a:spcPts val="300"/>
              </a:spcBef>
              <a:defRPr/>
            </a:pPr>
            <a:r>
              <a:rPr lang="en-US" sz="1100" dirty="0" smtClean="0"/>
              <a:t>Photo courtesy of Dubuque County Iowa dispatch center. Used with permission.</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8D79735-DB9F-4337-9B7D-4ECE03BE717F}" type="slidenum">
              <a:rPr lang="en-US" altLang="en-US" smtClean="0"/>
              <a:pPr/>
              <a:t>39</a:t>
            </a:fld>
            <a:endParaRPr lang="en-US" altLang="en-US" smtClean="0"/>
          </a:p>
        </p:txBody>
      </p:sp>
      <p:sp>
        <p:nvSpPr>
          <p:cNvPr id="89093"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t>11/21/14</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itchFamily="34" charset="0"/>
              </a:defRPr>
            </a:lvl1pPr>
            <a:lvl2pPr marL="766763" indent="-293688">
              <a:spcBef>
                <a:spcPct val="30000"/>
              </a:spcBef>
              <a:defRPr sz="1200">
                <a:solidFill>
                  <a:schemeClr val="tx1"/>
                </a:solidFill>
                <a:latin typeface="Calibri" pitchFamily="34" charset="0"/>
              </a:defRPr>
            </a:lvl2pPr>
            <a:lvl3pPr marL="1179513" indent="-234950">
              <a:spcBef>
                <a:spcPct val="30000"/>
              </a:spcBef>
              <a:defRPr sz="1200">
                <a:solidFill>
                  <a:schemeClr val="tx1"/>
                </a:solidFill>
                <a:latin typeface="Calibri" pitchFamily="34" charset="0"/>
              </a:defRPr>
            </a:lvl3pPr>
            <a:lvl4pPr marL="1651000" indent="-234950">
              <a:spcBef>
                <a:spcPct val="30000"/>
              </a:spcBef>
              <a:defRPr sz="1200">
                <a:solidFill>
                  <a:schemeClr val="tx1"/>
                </a:solidFill>
                <a:latin typeface="Calibri" pitchFamily="34" charset="0"/>
              </a:defRPr>
            </a:lvl4pPr>
            <a:lvl5pPr marL="2122488" indent="-234950">
              <a:spcBef>
                <a:spcPct val="30000"/>
              </a:spcBef>
              <a:defRPr sz="1200">
                <a:solidFill>
                  <a:schemeClr val="tx1"/>
                </a:solidFill>
                <a:latin typeface="Calibri" pitchFamily="34" charset="0"/>
              </a:defRPr>
            </a:lvl5pPr>
            <a:lvl6pPr marL="2579688" indent="-234950" eaLnBrk="0" fontAlgn="base" hangingPunct="0">
              <a:spcBef>
                <a:spcPct val="30000"/>
              </a:spcBef>
              <a:spcAft>
                <a:spcPct val="0"/>
              </a:spcAft>
              <a:defRPr sz="1200">
                <a:solidFill>
                  <a:schemeClr val="tx1"/>
                </a:solidFill>
                <a:latin typeface="Calibri" pitchFamily="34" charset="0"/>
              </a:defRPr>
            </a:lvl6pPr>
            <a:lvl7pPr marL="3036888" indent="-234950" eaLnBrk="0" fontAlgn="base" hangingPunct="0">
              <a:spcBef>
                <a:spcPct val="30000"/>
              </a:spcBef>
              <a:spcAft>
                <a:spcPct val="0"/>
              </a:spcAft>
              <a:defRPr sz="1200">
                <a:solidFill>
                  <a:schemeClr val="tx1"/>
                </a:solidFill>
                <a:latin typeface="Calibri" pitchFamily="34" charset="0"/>
              </a:defRPr>
            </a:lvl7pPr>
            <a:lvl8pPr marL="3494088" indent="-234950" eaLnBrk="0" fontAlgn="base" hangingPunct="0">
              <a:spcBef>
                <a:spcPct val="30000"/>
              </a:spcBef>
              <a:spcAft>
                <a:spcPct val="0"/>
              </a:spcAft>
              <a:defRPr sz="1200">
                <a:solidFill>
                  <a:schemeClr val="tx1"/>
                </a:solidFill>
                <a:latin typeface="Calibri" pitchFamily="34" charset="0"/>
              </a:defRPr>
            </a:lvl8pPr>
            <a:lvl9pPr marL="3951288" indent="-234950" eaLnBrk="0" fontAlgn="base" hangingPunct="0">
              <a:spcBef>
                <a:spcPct val="30000"/>
              </a:spcBef>
              <a:spcAft>
                <a:spcPct val="0"/>
              </a:spcAft>
              <a:defRPr sz="1200">
                <a:solidFill>
                  <a:schemeClr val="tx1"/>
                </a:solidFill>
                <a:latin typeface="Calibri" pitchFamily="34" charset="0"/>
              </a:defRPr>
            </a:lvl9pPr>
          </a:lstStyle>
          <a:p>
            <a:pPr>
              <a:spcBef>
                <a:spcPct val="0"/>
              </a:spcBef>
            </a:pPr>
            <a:fld id="{12DFAAC0-1475-4AEF-A2F5-A3DEE0D31415}" type="slidenum">
              <a:rPr lang="en-US" altLang="en-US" smtClean="0">
                <a:latin typeface="Arial" pitchFamily="34" charset="0"/>
              </a:rPr>
              <a:pPr>
                <a:spcBef>
                  <a:spcPct val="0"/>
                </a:spcBef>
              </a:pPr>
              <a:t>40</a:t>
            </a:fld>
            <a:endParaRPr lang="en-US" altLang="en-US" smtClean="0">
              <a:latin typeface="Arial" pitchFamily="34" charset="0"/>
            </a:endParaRPr>
          </a:p>
        </p:txBody>
      </p:sp>
      <p:sp>
        <p:nvSpPr>
          <p:cNvPr id="90115" name="Slide Image Placeholder 1"/>
          <p:cNvSpPr>
            <a:spLocks noGrp="1" noRot="1" noChangeAspect="1" noTextEdit="1"/>
          </p:cNvSpPr>
          <p:nvPr>
            <p:ph type="sldImg"/>
          </p:nvPr>
        </p:nvSpPr>
        <p:spPr bwMode="auto">
          <a:xfrm>
            <a:off x="1065213" y="708025"/>
            <a:ext cx="4727575"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07" tIns="46303" rIns="92607" bIns="46303"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90117" name="Slide Number Placeholder 3"/>
          <p:cNvSpPr txBox="1">
            <a:spLocks noGrp="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nchor="b"/>
          <a:lstStyle>
            <a:lvl1pPr defTabSz="896938">
              <a:spcBef>
                <a:spcPct val="30000"/>
              </a:spcBef>
              <a:defRPr sz="1200">
                <a:solidFill>
                  <a:schemeClr val="tx1"/>
                </a:solidFill>
                <a:latin typeface="Calibri" pitchFamily="34" charset="0"/>
              </a:defRPr>
            </a:lvl1pPr>
            <a:lvl2pPr marL="742950" indent="-285750" defTabSz="896938">
              <a:spcBef>
                <a:spcPct val="30000"/>
              </a:spcBef>
              <a:defRPr sz="1200">
                <a:solidFill>
                  <a:schemeClr val="tx1"/>
                </a:solidFill>
                <a:latin typeface="Calibri" pitchFamily="34" charset="0"/>
              </a:defRPr>
            </a:lvl2pPr>
            <a:lvl3pPr marL="1143000" indent="-228600" defTabSz="896938">
              <a:spcBef>
                <a:spcPct val="30000"/>
              </a:spcBef>
              <a:defRPr sz="1200">
                <a:solidFill>
                  <a:schemeClr val="tx1"/>
                </a:solidFill>
                <a:latin typeface="Calibri" pitchFamily="34" charset="0"/>
              </a:defRPr>
            </a:lvl3pPr>
            <a:lvl4pPr marL="1600200" indent="-228600" defTabSz="896938">
              <a:spcBef>
                <a:spcPct val="30000"/>
              </a:spcBef>
              <a:defRPr sz="1200">
                <a:solidFill>
                  <a:schemeClr val="tx1"/>
                </a:solidFill>
                <a:latin typeface="Calibri" pitchFamily="34" charset="0"/>
              </a:defRPr>
            </a:lvl4pPr>
            <a:lvl5pPr marL="2057400" indent="-228600" defTabSz="896938">
              <a:spcBef>
                <a:spcPct val="30000"/>
              </a:spcBef>
              <a:defRPr sz="1200">
                <a:solidFill>
                  <a:schemeClr val="tx1"/>
                </a:solidFill>
                <a:latin typeface="Calibri" pitchFamily="34" charset="0"/>
              </a:defRPr>
            </a:lvl5pPr>
            <a:lvl6pPr marL="2514600" indent="-228600" defTabSz="896938" eaLnBrk="0" fontAlgn="base" hangingPunct="0">
              <a:spcBef>
                <a:spcPct val="30000"/>
              </a:spcBef>
              <a:spcAft>
                <a:spcPct val="0"/>
              </a:spcAft>
              <a:defRPr sz="1200">
                <a:solidFill>
                  <a:schemeClr val="tx1"/>
                </a:solidFill>
                <a:latin typeface="Calibri" pitchFamily="34" charset="0"/>
              </a:defRPr>
            </a:lvl6pPr>
            <a:lvl7pPr marL="2971800" indent="-228600" defTabSz="896938" eaLnBrk="0" fontAlgn="base" hangingPunct="0">
              <a:spcBef>
                <a:spcPct val="30000"/>
              </a:spcBef>
              <a:spcAft>
                <a:spcPct val="0"/>
              </a:spcAft>
              <a:defRPr sz="1200">
                <a:solidFill>
                  <a:schemeClr val="tx1"/>
                </a:solidFill>
                <a:latin typeface="Calibri" pitchFamily="34" charset="0"/>
              </a:defRPr>
            </a:lvl7pPr>
            <a:lvl8pPr marL="3429000" indent="-228600" defTabSz="896938" eaLnBrk="0" fontAlgn="base" hangingPunct="0">
              <a:spcBef>
                <a:spcPct val="30000"/>
              </a:spcBef>
              <a:spcAft>
                <a:spcPct val="0"/>
              </a:spcAft>
              <a:defRPr sz="1200">
                <a:solidFill>
                  <a:schemeClr val="tx1"/>
                </a:solidFill>
                <a:latin typeface="Calibri" pitchFamily="34" charset="0"/>
              </a:defRPr>
            </a:lvl8pPr>
            <a:lvl9pPr marL="3886200" indent="-228600" defTabSz="8969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701866C-BD54-4516-813D-781A4653ED9B}" type="slidenum">
              <a:rPr lang="en-US" altLang="en-US">
                <a:solidFill>
                  <a:srgbClr val="000000"/>
                </a:solidFill>
                <a:latin typeface="Times New Roman" pitchFamily="18" charset="0"/>
              </a:rPr>
              <a:pPr algn="r" eaLnBrk="1" hangingPunct="1">
                <a:spcBef>
                  <a:spcPct val="0"/>
                </a:spcBef>
              </a:pPr>
              <a:t>40</a:t>
            </a:fld>
            <a:endParaRPr lang="en-US" altLang="en-US">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7459E3C-2001-4489-8AFF-F203D7FD0111}" type="slidenum">
              <a:rPr lang="de-DE" altLang="en-US" smtClean="0">
                <a:latin typeface="ISOCTEUR"/>
              </a:rPr>
              <a:pPr>
                <a:spcBef>
                  <a:spcPct val="0"/>
                </a:spcBef>
              </a:pPr>
              <a:t>4</a:t>
            </a:fld>
            <a:endParaRPr lang="de-DE" altLang="en-US" smtClean="0">
              <a:latin typeface="ISOCTEUR"/>
            </a:endParaRPr>
          </a:p>
        </p:txBody>
      </p:sp>
      <p:sp>
        <p:nvSpPr>
          <p:cNvPr id="54275" name="Rectangle 2"/>
          <p:cNvSpPr>
            <a:spLocks noChangeArrowheads="1"/>
          </p:cNvSpPr>
          <p:nvPr/>
        </p:nvSpPr>
        <p:spPr bwMode="auto">
          <a:xfrm>
            <a:off x="3886200" y="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ctr" eaLnBrk="1" hangingPunct="1">
              <a:spcBef>
                <a:spcPct val="0"/>
              </a:spcBef>
            </a:pPr>
            <a:endParaRPr lang="en-US" altLang="en-US" sz="2400">
              <a:latin typeface="ISOCTEUR"/>
            </a:endParaRPr>
          </a:p>
        </p:txBody>
      </p:sp>
      <p:sp>
        <p:nvSpPr>
          <p:cNvPr id="54276" name="Rectangle 3"/>
          <p:cNvSpPr>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a:spcBef>
                <a:spcPct val="0"/>
              </a:spcBef>
            </a:pPr>
            <a:r>
              <a:rPr lang="en-US" altLang="en-US">
                <a:latin typeface="Times New Roman" pitchFamily="18" charset="0"/>
              </a:rPr>
              <a:t>7</a:t>
            </a:r>
          </a:p>
        </p:txBody>
      </p:sp>
      <p:sp>
        <p:nvSpPr>
          <p:cNvPr id="54277" name="Rectangle 4"/>
          <p:cNvSpPr>
            <a:spLocks noChangeArrowheads="1"/>
          </p:cNvSpPr>
          <p:nvPr/>
        </p:nvSpPr>
        <p:spPr bwMode="auto">
          <a:xfrm>
            <a:off x="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ctr" eaLnBrk="1" hangingPunct="1">
              <a:spcBef>
                <a:spcPct val="0"/>
              </a:spcBef>
            </a:pPr>
            <a:endParaRPr lang="en-US" altLang="en-US" sz="2400">
              <a:latin typeface="ISOCTEUR"/>
            </a:endParaRPr>
          </a:p>
        </p:txBody>
      </p:sp>
      <p:sp>
        <p:nvSpPr>
          <p:cNvPr id="54278" name="Rectangle 5"/>
          <p:cNvSpPr>
            <a:spLocks noChangeArrowheads="1"/>
          </p:cNvSpPr>
          <p:nvPr/>
        </p:nvSpPr>
        <p:spPr bwMode="auto">
          <a:xfrm>
            <a:off x="0" y="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ctr" eaLnBrk="1" hangingPunct="1">
              <a:spcBef>
                <a:spcPct val="0"/>
              </a:spcBef>
            </a:pPr>
            <a:endParaRPr lang="en-US" altLang="en-US" sz="2400">
              <a:latin typeface="ISOCTEUR"/>
            </a:endParaRPr>
          </a:p>
        </p:txBody>
      </p:sp>
      <p:sp>
        <p:nvSpPr>
          <p:cNvPr id="54279" name="Rectangle 6"/>
          <p:cNvSpPr>
            <a:spLocks noGrp="1" noRot="1" noChangeAspect="1" noChangeArrowheads="1" noTextEdit="1"/>
          </p:cNvSpPr>
          <p:nvPr>
            <p:ph type="sldImg"/>
          </p:nvPr>
        </p:nvSpPr>
        <p:spPr bwMode="auto">
          <a:xfrm>
            <a:off x="1114425" y="703263"/>
            <a:ext cx="4630738" cy="3473450"/>
          </a:xfrm>
          <a:solidFill>
            <a:srgbClr val="FFFFFF"/>
          </a:solidFill>
          <a:ln cap="flat">
            <a:solidFill>
              <a:srgbClr val="000000"/>
            </a:solidFill>
            <a:miter lim="800000"/>
            <a:headEnd/>
            <a:tailEnd/>
          </a:ln>
        </p:spPr>
      </p:sp>
      <p:sp>
        <p:nvSpPr>
          <p:cNvPr id="54280"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eaLnBrk="1" hangingPunct="1"/>
            <a:r>
              <a:rPr lang="en-US" altLang="en-US" smtClean="0"/>
              <a:t>This data is nationwide for Agriculture</a:t>
            </a:r>
          </a:p>
          <a:p>
            <a:pPr eaLnBrk="1" hangingPunct="1"/>
            <a:r>
              <a:rPr lang="en-US" altLang="en-US" smtClean="0"/>
              <a:t>24.9 deaths per 100,000 workers for Agriculture</a:t>
            </a:r>
          </a:p>
          <a:p>
            <a:pPr eaLnBrk="1" hangingPunct="1"/>
            <a:r>
              <a:rPr lang="en-US" altLang="en-US" smtClean="0"/>
              <a:t>2014 CFOI-BLS</a:t>
            </a:r>
          </a:p>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itchFamily="34" charset="0"/>
              </a:defRPr>
            </a:lvl1pPr>
            <a:lvl2pPr marL="766763" indent="-293688">
              <a:spcBef>
                <a:spcPct val="30000"/>
              </a:spcBef>
              <a:defRPr sz="1200">
                <a:solidFill>
                  <a:schemeClr val="tx1"/>
                </a:solidFill>
                <a:latin typeface="Calibri" pitchFamily="34" charset="0"/>
              </a:defRPr>
            </a:lvl2pPr>
            <a:lvl3pPr marL="1179513" indent="-234950">
              <a:spcBef>
                <a:spcPct val="30000"/>
              </a:spcBef>
              <a:defRPr sz="1200">
                <a:solidFill>
                  <a:schemeClr val="tx1"/>
                </a:solidFill>
                <a:latin typeface="Calibri" pitchFamily="34" charset="0"/>
              </a:defRPr>
            </a:lvl3pPr>
            <a:lvl4pPr marL="1651000" indent="-234950">
              <a:spcBef>
                <a:spcPct val="30000"/>
              </a:spcBef>
              <a:defRPr sz="1200">
                <a:solidFill>
                  <a:schemeClr val="tx1"/>
                </a:solidFill>
                <a:latin typeface="Calibri" pitchFamily="34" charset="0"/>
              </a:defRPr>
            </a:lvl4pPr>
            <a:lvl5pPr marL="2122488" indent="-234950">
              <a:spcBef>
                <a:spcPct val="30000"/>
              </a:spcBef>
              <a:defRPr sz="1200">
                <a:solidFill>
                  <a:schemeClr val="tx1"/>
                </a:solidFill>
                <a:latin typeface="Calibri" pitchFamily="34" charset="0"/>
              </a:defRPr>
            </a:lvl5pPr>
            <a:lvl6pPr marL="2579688" indent="-234950" eaLnBrk="0" fontAlgn="base" hangingPunct="0">
              <a:spcBef>
                <a:spcPct val="30000"/>
              </a:spcBef>
              <a:spcAft>
                <a:spcPct val="0"/>
              </a:spcAft>
              <a:defRPr sz="1200">
                <a:solidFill>
                  <a:schemeClr val="tx1"/>
                </a:solidFill>
                <a:latin typeface="Calibri" pitchFamily="34" charset="0"/>
              </a:defRPr>
            </a:lvl6pPr>
            <a:lvl7pPr marL="3036888" indent="-234950" eaLnBrk="0" fontAlgn="base" hangingPunct="0">
              <a:spcBef>
                <a:spcPct val="30000"/>
              </a:spcBef>
              <a:spcAft>
                <a:spcPct val="0"/>
              </a:spcAft>
              <a:defRPr sz="1200">
                <a:solidFill>
                  <a:schemeClr val="tx1"/>
                </a:solidFill>
                <a:latin typeface="Calibri" pitchFamily="34" charset="0"/>
              </a:defRPr>
            </a:lvl7pPr>
            <a:lvl8pPr marL="3494088" indent="-234950" eaLnBrk="0" fontAlgn="base" hangingPunct="0">
              <a:spcBef>
                <a:spcPct val="30000"/>
              </a:spcBef>
              <a:spcAft>
                <a:spcPct val="0"/>
              </a:spcAft>
              <a:defRPr sz="1200">
                <a:solidFill>
                  <a:schemeClr val="tx1"/>
                </a:solidFill>
                <a:latin typeface="Calibri" pitchFamily="34" charset="0"/>
              </a:defRPr>
            </a:lvl8pPr>
            <a:lvl9pPr marL="3951288" indent="-234950" eaLnBrk="0" fontAlgn="base" hangingPunct="0">
              <a:spcBef>
                <a:spcPct val="30000"/>
              </a:spcBef>
              <a:spcAft>
                <a:spcPct val="0"/>
              </a:spcAft>
              <a:defRPr sz="1200">
                <a:solidFill>
                  <a:schemeClr val="tx1"/>
                </a:solidFill>
                <a:latin typeface="Calibri" pitchFamily="34" charset="0"/>
              </a:defRPr>
            </a:lvl9pPr>
          </a:lstStyle>
          <a:p>
            <a:pPr>
              <a:spcBef>
                <a:spcPct val="0"/>
              </a:spcBef>
            </a:pPr>
            <a:fld id="{1BA43653-DE6E-4E34-A5E8-ABDAEDCB5913}" type="slidenum">
              <a:rPr lang="en-US" altLang="en-US" smtClean="0">
                <a:latin typeface="Arial" pitchFamily="34" charset="0"/>
              </a:rPr>
              <a:pPr>
                <a:spcBef>
                  <a:spcPct val="0"/>
                </a:spcBef>
              </a:pPr>
              <a:t>41</a:t>
            </a:fld>
            <a:endParaRPr lang="en-US" altLang="en-US" smtClean="0">
              <a:latin typeface="Arial" pitchFamily="34" charset="0"/>
            </a:endParaRPr>
          </a:p>
        </p:txBody>
      </p:sp>
      <p:sp>
        <p:nvSpPr>
          <p:cNvPr id="91139" name="Slide Image Placeholder 1"/>
          <p:cNvSpPr>
            <a:spLocks noGrp="1" noRot="1" noChangeAspect="1" noTextEdit="1"/>
          </p:cNvSpPr>
          <p:nvPr>
            <p:ph type="sldImg"/>
          </p:nvPr>
        </p:nvSpPr>
        <p:spPr bwMode="auto">
          <a:xfrm>
            <a:off x="1065213" y="708025"/>
            <a:ext cx="4727575"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07" tIns="46303" rIns="92607" bIns="46303" numCol="1" anchor="t" anchorCtr="0" compatLnSpc="1">
            <a:prstTxWarp prst="textNoShape">
              <a:avLst/>
            </a:prstTxWarp>
          </a:bodyPr>
          <a:lstStyle/>
          <a:p>
            <a:pPr eaLnBrk="1" hangingPunct="1">
              <a:spcBef>
                <a:spcPct val="0"/>
              </a:spcBef>
            </a:pPr>
            <a:endParaRPr lang="en-US" altLang="en-US" smtClean="0"/>
          </a:p>
        </p:txBody>
      </p:sp>
      <p:sp>
        <p:nvSpPr>
          <p:cNvPr id="91141" name="Slide Number Placeholder 3"/>
          <p:cNvSpPr txBox="1">
            <a:spLocks noGrp="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nchor="b"/>
          <a:lstStyle>
            <a:lvl1pPr defTabSz="896938">
              <a:spcBef>
                <a:spcPct val="30000"/>
              </a:spcBef>
              <a:defRPr sz="1200">
                <a:solidFill>
                  <a:schemeClr val="tx1"/>
                </a:solidFill>
                <a:latin typeface="Calibri" pitchFamily="34" charset="0"/>
              </a:defRPr>
            </a:lvl1pPr>
            <a:lvl2pPr marL="742950" indent="-285750" defTabSz="896938">
              <a:spcBef>
                <a:spcPct val="30000"/>
              </a:spcBef>
              <a:defRPr sz="1200">
                <a:solidFill>
                  <a:schemeClr val="tx1"/>
                </a:solidFill>
                <a:latin typeface="Calibri" pitchFamily="34" charset="0"/>
              </a:defRPr>
            </a:lvl2pPr>
            <a:lvl3pPr marL="1143000" indent="-228600" defTabSz="896938">
              <a:spcBef>
                <a:spcPct val="30000"/>
              </a:spcBef>
              <a:defRPr sz="1200">
                <a:solidFill>
                  <a:schemeClr val="tx1"/>
                </a:solidFill>
                <a:latin typeface="Calibri" pitchFamily="34" charset="0"/>
              </a:defRPr>
            </a:lvl3pPr>
            <a:lvl4pPr marL="1600200" indent="-228600" defTabSz="896938">
              <a:spcBef>
                <a:spcPct val="30000"/>
              </a:spcBef>
              <a:defRPr sz="1200">
                <a:solidFill>
                  <a:schemeClr val="tx1"/>
                </a:solidFill>
                <a:latin typeface="Calibri" pitchFamily="34" charset="0"/>
              </a:defRPr>
            </a:lvl4pPr>
            <a:lvl5pPr marL="2057400" indent="-228600" defTabSz="896938">
              <a:spcBef>
                <a:spcPct val="30000"/>
              </a:spcBef>
              <a:defRPr sz="1200">
                <a:solidFill>
                  <a:schemeClr val="tx1"/>
                </a:solidFill>
                <a:latin typeface="Calibri" pitchFamily="34" charset="0"/>
              </a:defRPr>
            </a:lvl5pPr>
            <a:lvl6pPr marL="2514600" indent="-228600" defTabSz="896938" eaLnBrk="0" fontAlgn="base" hangingPunct="0">
              <a:spcBef>
                <a:spcPct val="30000"/>
              </a:spcBef>
              <a:spcAft>
                <a:spcPct val="0"/>
              </a:spcAft>
              <a:defRPr sz="1200">
                <a:solidFill>
                  <a:schemeClr val="tx1"/>
                </a:solidFill>
                <a:latin typeface="Calibri" pitchFamily="34" charset="0"/>
              </a:defRPr>
            </a:lvl6pPr>
            <a:lvl7pPr marL="2971800" indent="-228600" defTabSz="896938" eaLnBrk="0" fontAlgn="base" hangingPunct="0">
              <a:spcBef>
                <a:spcPct val="30000"/>
              </a:spcBef>
              <a:spcAft>
                <a:spcPct val="0"/>
              </a:spcAft>
              <a:defRPr sz="1200">
                <a:solidFill>
                  <a:schemeClr val="tx1"/>
                </a:solidFill>
                <a:latin typeface="Calibri" pitchFamily="34" charset="0"/>
              </a:defRPr>
            </a:lvl7pPr>
            <a:lvl8pPr marL="3429000" indent="-228600" defTabSz="896938" eaLnBrk="0" fontAlgn="base" hangingPunct="0">
              <a:spcBef>
                <a:spcPct val="30000"/>
              </a:spcBef>
              <a:spcAft>
                <a:spcPct val="0"/>
              </a:spcAft>
              <a:defRPr sz="1200">
                <a:solidFill>
                  <a:schemeClr val="tx1"/>
                </a:solidFill>
                <a:latin typeface="Calibri" pitchFamily="34" charset="0"/>
              </a:defRPr>
            </a:lvl8pPr>
            <a:lvl9pPr marL="3886200" indent="-228600" defTabSz="8969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69CCB32-AADE-416A-99D1-36F2A59F752A}" type="slidenum">
              <a:rPr lang="en-US" altLang="en-US">
                <a:latin typeface="Times New Roman" pitchFamily="18" charset="0"/>
              </a:rPr>
              <a:pPr algn="r" eaLnBrk="1" hangingPunct="1">
                <a:spcBef>
                  <a:spcPct val="0"/>
                </a:spcBef>
              </a:pPr>
              <a:t>41</a:t>
            </a:fld>
            <a:endParaRPr lang="en-US" altLang="en-US">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itchFamily="34" charset="0"/>
              </a:defRPr>
            </a:lvl1pPr>
            <a:lvl2pPr marL="766763" indent="-293688">
              <a:spcBef>
                <a:spcPct val="30000"/>
              </a:spcBef>
              <a:defRPr sz="1200">
                <a:solidFill>
                  <a:schemeClr val="tx1"/>
                </a:solidFill>
                <a:latin typeface="Calibri" pitchFamily="34" charset="0"/>
              </a:defRPr>
            </a:lvl2pPr>
            <a:lvl3pPr marL="1179513" indent="-234950">
              <a:spcBef>
                <a:spcPct val="30000"/>
              </a:spcBef>
              <a:defRPr sz="1200">
                <a:solidFill>
                  <a:schemeClr val="tx1"/>
                </a:solidFill>
                <a:latin typeface="Calibri" pitchFamily="34" charset="0"/>
              </a:defRPr>
            </a:lvl3pPr>
            <a:lvl4pPr marL="1651000" indent="-234950">
              <a:spcBef>
                <a:spcPct val="30000"/>
              </a:spcBef>
              <a:defRPr sz="1200">
                <a:solidFill>
                  <a:schemeClr val="tx1"/>
                </a:solidFill>
                <a:latin typeface="Calibri" pitchFamily="34" charset="0"/>
              </a:defRPr>
            </a:lvl4pPr>
            <a:lvl5pPr marL="2122488" indent="-234950">
              <a:spcBef>
                <a:spcPct val="30000"/>
              </a:spcBef>
              <a:defRPr sz="1200">
                <a:solidFill>
                  <a:schemeClr val="tx1"/>
                </a:solidFill>
                <a:latin typeface="Calibri" pitchFamily="34" charset="0"/>
              </a:defRPr>
            </a:lvl5pPr>
            <a:lvl6pPr marL="2579688" indent="-234950" eaLnBrk="0" fontAlgn="base" hangingPunct="0">
              <a:spcBef>
                <a:spcPct val="30000"/>
              </a:spcBef>
              <a:spcAft>
                <a:spcPct val="0"/>
              </a:spcAft>
              <a:defRPr sz="1200">
                <a:solidFill>
                  <a:schemeClr val="tx1"/>
                </a:solidFill>
                <a:latin typeface="Calibri" pitchFamily="34" charset="0"/>
              </a:defRPr>
            </a:lvl6pPr>
            <a:lvl7pPr marL="3036888" indent="-234950" eaLnBrk="0" fontAlgn="base" hangingPunct="0">
              <a:spcBef>
                <a:spcPct val="30000"/>
              </a:spcBef>
              <a:spcAft>
                <a:spcPct val="0"/>
              </a:spcAft>
              <a:defRPr sz="1200">
                <a:solidFill>
                  <a:schemeClr val="tx1"/>
                </a:solidFill>
                <a:latin typeface="Calibri" pitchFamily="34" charset="0"/>
              </a:defRPr>
            </a:lvl7pPr>
            <a:lvl8pPr marL="3494088" indent="-234950" eaLnBrk="0" fontAlgn="base" hangingPunct="0">
              <a:spcBef>
                <a:spcPct val="30000"/>
              </a:spcBef>
              <a:spcAft>
                <a:spcPct val="0"/>
              </a:spcAft>
              <a:defRPr sz="1200">
                <a:solidFill>
                  <a:schemeClr val="tx1"/>
                </a:solidFill>
                <a:latin typeface="Calibri" pitchFamily="34" charset="0"/>
              </a:defRPr>
            </a:lvl8pPr>
            <a:lvl9pPr marL="3951288" indent="-234950" eaLnBrk="0" fontAlgn="base" hangingPunct="0">
              <a:spcBef>
                <a:spcPct val="30000"/>
              </a:spcBef>
              <a:spcAft>
                <a:spcPct val="0"/>
              </a:spcAft>
              <a:defRPr sz="1200">
                <a:solidFill>
                  <a:schemeClr val="tx1"/>
                </a:solidFill>
                <a:latin typeface="Calibri" pitchFamily="34" charset="0"/>
              </a:defRPr>
            </a:lvl9pPr>
          </a:lstStyle>
          <a:p>
            <a:pPr>
              <a:spcBef>
                <a:spcPct val="0"/>
              </a:spcBef>
            </a:pPr>
            <a:fld id="{DCFDB27B-BCDB-4877-B577-193B9C556F4E}" type="slidenum">
              <a:rPr lang="en-US" altLang="en-US" smtClean="0">
                <a:latin typeface="Arial" pitchFamily="34" charset="0"/>
              </a:rPr>
              <a:pPr>
                <a:spcBef>
                  <a:spcPct val="0"/>
                </a:spcBef>
              </a:pPr>
              <a:t>42</a:t>
            </a:fld>
            <a:endParaRPr lang="en-US" altLang="en-US" smtClean="0">
              <a:latin typeface="Arial" pitchFamily="34" charset="0"/>
            </a:endParaRPr>
          </a:p>
        </p:txBody>
      </p:sp>
      <p:sp>
        <p:nvSpPr>
          <p:cNvPr id="92163" name="Slide Image Placeholder 1"/>
          <p:cNvSpPr>
            <a:spLocks noGrp="1" noRot="1" noChangeAspect="1" noTextEdit="1"/>
          </p:cNvSpPr>
          <p:nvPr>
            <p:ph type="sldImg"/>
          </p:nvPr>
        </p:nvSpPr>
        <p:spPr bwMode="auto">
          <a:xfrm>
            <a:off x="1065213" y="708025"/>
            <a:ext cx="4727575"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07" tIns="46303" rIns="92607" bIns="46303" numCol="1" anchor="t" anchorCtr="0" compatLnSpc="1">
            <a:prstTxWarp prst="textNoShape">
              <a:avLst/>
            </a:prstTxWarp>
          </a:bodyPr>
          <a:lstStyle/>
          <a:p>
            <a:pPr eaLnBrk="1" hangingPunct="1">
              <a:spcBef>
                <a:spcPct val="0"/>
              </a:spcBef>
            </a:pPr>
            <a:endParaRPr lang="en-US" altLang="en-US" smtClean="0"/>
          </a:p>
        </p:txBody>
      </p:sp>
      <p:sp>
        <p:nvSpPr>
          <p:cNvPr id="92165" name="Slide Number Placeholder 3"/>
          <p:cNvSpPr txBox="1">
            <a:spLocks noGrp="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nchor="b"/>
          <a:lstStyle>
            <a:lvl1pPr defTabSz="896938">
              <a:spcBef>
                <a:spcPct val="30000"/>
              </a:spcBef>
              <a:defRPr sz="1200">
                <a:solidFill>
                  <a:schemeClr val="tx1"/>
                </a:solidFill>
                <a:latin typeface="Calibri" pitchFamily="34" charset="0"/>
              </a:defRPr>
            </a:lvl1pPr>
            <a:lvl2pPr marL="742950" indent="-285750" defTabSz="896938">
              <a:spcBef>
                <a:spcPct val="30000"/>
              </a:spcBef>
              <a:defRPr sz="1200">
                <a:solidFill>
                  <a:schemeClr val="tx1"/>
                </a:solidFill>
                <a:latin typeface="Calibri" pitchFamily="34" charset="0"/>
              </a:defRPr>
            </a:lvl2pPr>
            <a:lvl3pPr marL="1143000" indent="-228600" defTabSz="896938">
              <a:spcBef>
                <a:spcPct val="30000"/>
              </a:spcBef>
              <a:defRPr sz="1200">
                <a:solidFill>
                  <a:schemeClr val="tx1"/>
                </a:solidFill>
                <a:latin typeface="Calibri" pitchFamily="34" charset="0"/>
              </a:defRPr>
            </a:lvl3pPr>
            <a:lvl4pPr marL="1600200" indent="-228600" defTabSz="896938">
              <a:spcBef>
                <a:spcPct val="30000"/>
              </a:spcBef>
              <a:defRPr sz="1200">
                <a:solidFill>
                  <a:schemeClr val="tx1"/>
                </a:solidFill>
                <a:latin typeface="Calibri" pitchFamily="34" charset="0"/>
              </a:defRPr>
            </a:lvl4pPr>
            <a:lvl5pPr marL="2057400" indent="-228600" defTabSz="896938">
              <a:spcBef>
                <a:spcPct val="30000"/>
              </a:spcBef>
              <a:defRPr sz="1200">
                <a:solidFill>
                  <a:schemeClr val="tx1"/>
                </a:solidFill>
                <a:latin typeface="Calibri" pitchFamily="34" charset="0"/>
              </a:defRPr>
            </a:lvl5pPr>
            <a:lvl6pPr marL="2514600" indent="-228600" defTabSz="896938" eaLnBrk="0" fontAlgn="base" hangingPunct="0">
              <a:spcBef>
                <a:spcPct val="30000"/>
              </a:spcBef>
              <a:spcAft>
                <a:spcPct val="0"/>
              </a:spcAft>
              <a:defRPr sz="1200">
                <a:solidFill>
                  <a:schemeClr val="tx1"/>
                </a:solidFill>
                <a:latin typeface="Calibri" pitchFamily="34" charset="0"/>
              </a:defRPr>
            </a:lvl6pPr>
            <a:lvl7pPr marL="2971800" indent="-228600" defTabSz="896938" eaLnBrk="0" fontAlgn="base" hangingPunct="0">
              <a:spcBef>
                <a:spcPct val="30000"/>
              </a:spcBef>
              <a:spcAft>
                <a:spcPct val="0"/>
              </a:spcAft>
              <a:defRPr sz="1200">
                <a:solidFill>
                  <a:schemeClr val="tx1"/>
                </a:solidFill>
                <a:latin typeface="Calibri" pitchFamily="34" charset="0"/>
              </a:defRPr>
            </a:lvl7pPr>
            <a:lvl8pPr marL="3429000" indent="-228600" defTabSz="896938" eaLnBrk="0" fontAlgn="base" hangingPunct="0">
              <a:spcBef>
                <a:spcPct val="30000"/>
              </a:spcBef>
              <a:spcAft>
                <a:spcPct val="0"/>
              </a:spcAft>
              <a:defRPr sz="1200">
                <a:solidFill>
                  <a:schemeClr val="tx1"/>
                </a:solidFill>
                <a:latin typeface="Calibri" pitchFamily="34" charset="0"/>
              </a:defRPr>
            </a:lvl8pPr>
            <a:lvl9pPr marL="3886200" indent="-228600" defTabSz="8969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35FC33F0-C0D4-4B3A-B6FA-9FAFC90013B8}" type="slidenum">
              <a:rPr lang="en-US" altLang="en-US">
                <a:solidFill>
                  <a:srgbClr val="000000"/>
                </a:solidFill>
                <a:latin typeface="Times New Roman" pitchFamily="18" charset="0"/>
              </a:rPr>
              <a:pPr algn="r" eaLnBrk="1" hangingPunct="1">
                <a:spcBef>
                  <a:spcPct val="0"/>
                </a:spcBef>
              </a:pPr>
              <a:t>42</a:t>
            </a:fld>
            <a:endParaRPr lang="en-US" altLang="en-US">
              <a:solidFill>
                <a:srgbClr val="000000"/>
              </a:solidFill>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Review Employee Rights – OSHA Publication Fact Sheet (FS) 3638</a:t>
            </a:r>
          </a:p>
          <a:p>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5D443E1-7763-4204-A894-53AE58E59368}" type="slidenum">
              <a:rPr lang="en-US" altLang="en-US" smtClean="0"/>
              <a:pPr/>
              <a:t>43</a:t>
            </a:fld>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With in OSHA is the whistle blower program</a:t>
            </a:r>
          </a:p>
          <a:p>
            <a:r>
              <a:rPr lang="en-US" altLang="en-US" smtClean="0"/>
              <a:t>Website resources</a:t>
            </a:r>
          </a:p>
          <a:p>
            <a:r>
              <a:rPr lang="en-US" altLang="en-US" smtClean="0"/>
              <a:t>22 statutes </a:t>
            </a:r>
          </a:p>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1AE7797-3D81-4437-86C3-C878C8C74841}" type="slidenum">
              <a:rPr lang="en-US" altLang="en-US" smtClean="0"/>
              <a:pPr/>
              <a:t>44</a:t>
            </a:fld>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1065213" y="708025"/>
            <a:ext cx="4727575"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371" tIns="47185" rIns="94371" bIns="47185" numCol="1" anchor="t" anchorCtr="0" compatLnSpc="1">
            <a:prstTxWarp prst="textNoShape">
              <a:avLst/>
            </a:prstTxWarp>
          </a:bodyPr>
          <a:lstStyle/>
          <a:p>
            <a:r>
              <a:rPr lang="en-US" altLang="en-US" smtClean="0"/>
              <a:t>Material possible from </a:t>
            </a:r>
          </a:p>
          <a:p>
            <a:r>
              <a:rPr lang="en-US" altLang="en-US" smtClean="0"/>
              <a:t>US Dept of Health and Human Services</a:t>
            </a:r>
          </a:p>
          <a:p>
            <a:r>
              <a:rPr lang="en-US" altLang="en-US" smtClean="0"/>
              <a:t>OSHA </a:t>
            </a:r>
          </a:p>
        </p:txBody>
      </p:sp>
      <p:sp>
        <p:nvSpPr>
          <p:cNvPr id="95236" name="Slide Number Placeholder 3"/>
          <p:cNvSpPr>
            <a:spLocks noGrp="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itchFamily="34" charset="0"/>
              </a:defRPr>
            </a:lvl1pPr>
            <a:lvl2pPr marL="766763" indent="-293688">
              <a:spcBef>
                <a:spcPct val="30000"/>
              </a:spcBef>
              <a:defRPr sz="1200">
                <a:solidFill>
                  <a:schemeClr val="tx1"/>
                </a:solidFill>
                <a:latin typeface="Calibri" pitchFamily="34" charset="0"/>
              </a:defRPr>
            </a:lvl2pPr>
            <a:lvl3pPr marL="1179513" indent="-234950">
              <a:spcBef>
                <a:spcPct val="30000"/>
              </a:spcBef>
              <a:defRPr sz="1200">
                <a:solidFill>
                  <a:schemeClr val="tx1"/>
                </a:solidFill>
                <a:latin typeface="Calibri" pitchFamily="34" charset="0"/>
              </a:defRPr>
            </a:lvl3pPr>
            <a:lvl4pPr marL="1651000" indent="-234950">
              <a:spcBef>
                <a:spcPct val="30000"/>
              </a:spcBef>
              <a:defRPr sz="1200">
                <a:solidFill>
                  <a:schemeClr val="tx1"/>
                </a:solidFill>
                <a:latin typeface="Calibri" pitchFamily="34" charset="0"/>
              </a:defRPr>
            </a:lvl4pPr>
            <a:lvl5pPr marL="2122488" indent="-234950">
              <a:spcBef>
                <a:spcPct val="30000"/>
              </a:spcBef>
              <a:defRPr sz="1200">
                <a:solidFill>
                  <a:schemeClr val="tx1"/>
                </a:solidFill>
                <a:latin typeface="Calibri" pitchFamily="34" charset="0"/>
              </a:defRPr>
            </a:lvl5pPr>
            <a:lvl6pPr marL="2579688" indent="-234950" eaLnBrk="0" fontAlgn="base" hangingPunct="0">
              <a:spcBef>
                <a:spcPct val="30000"/>
              </a:spcBef>
              <a:spcAft>
                <a:spcPct val="0"/>
              </a:spcAft>
              <a:defRPr sz="1200">
                <a:solidFill>
                  <a:schemeClr val="tx1"/>
                </a:solidFill>
                <a:latin typeface="Calibri" pitchFamily="34" charset="0"/>
              </a:defRPr>
            </a:lvl6pPr>
            <a:lvl7pPr marL="3036888" indent="-234950" eaLnBrk="0" fontAlgn="base" hangingPunct="0">
              <a:spcBef>
                <a:spcPct val="30000"/>
              </a:spcBef>
              <a:spcAft>
                <a:spcPct val="0"/>
              </a:spcAft>
              <a:defRPr sz="1200">
                <a:solidFill>
                  <a:schemeClr val="tx1"/>
                </a:solidFill>
                <a:latin typeface="Calibri" pitchFamily="34" charset="0"/>
              </a:defRPr>
            </a:lvl7pPr>
            <a:lvl8pPr marL="3494088" indent="-234950" eaLnBrk="0" fontAlgn="base" hangingPunct="0">
              <a:spcBef>
                <a:spcPct val="30000"/>
              </a:spcBef>
              <a:spcAft>
                <a:spcPct val="0"/>
              </a:spcAft>
              <a:defRPr sz="1200">
                <a:solidFill>
                  <a:schemeClr val="tx1"/>
                </a:solidFill>
                <a:latin typeface="Calibri" pitchFamily="34" charset="0"/>
              </a:defRPr>
            </a:lvl8pPr>
            <a:lvl9pPr marL="3951288" indent="-234950" eaLnBrk="0" fontAlgn="base" hangingPunct="0">
              <a:spcBef>
                <a:spcPct val="30000"/>
              </a:spcBef>
              <a:spcAft>
                <a:spcPct val="0"/>
              </a:spcAft>
              <a:defRPr sz="1200">
                <a:solidFill>
                  <a:schemeClr val="tx1"/>
                </a:solidFill>
                <a:latin typeface="Calibri" pitchFamily="34" charset="0"/>
              </a:defRPr>
            </a:lvl9pPr>
          </a:lstStyle>
          <a:p>
            <a:pPr>
              <a:spcBef>
                <a:spcPct val="0"/>
              </a:spcBef>
            </a:pPr>
            <a:fld id="{7537385C-B4A3-4CEB-9864-D6C04EA67985}" type="slidenum">
              <a:rPr lang="en-US" altLang="en-US" smtClean="0">
                <a:latin typeface="Arial" pitchFamily="34" charset="0"/>
              </a:rPr>
              <a:pPr>
                <a:spcBef>
                  <a:spcPct val="0"/>
                </a:spcBef>
              </a:pPr>
              <a:t>45</a:t>
            </a:fld>
            <a:endParaRPr lang="en-US" alt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1065213" y="708025"/>
            <a:ext cx="4727575"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371" tIns="47185" rIns="94371" bIns="47185" numCol="1" anchor="t" anchorCtr="0" compatLnSpc="1">
            <a:prstTxWarp prst="textNoShape">
              <a:avLst/>
            </a:prstTxWarp>
          </a:bodyPr>
          <a:lstStyle/>
          <a:p>
            <a:r>
              <a:rPr lang="en-US" altLang="en-US" smtClean="0"/>
              <a:t>Material possible from </a:t>
            </a:r>
          </a:p>
          <a:p>
            <a:r>
              <a:rPr lang="en-US" altLang="en-US" smtClean="0"/>
              <a:t>US Dept of Health and Human Services</a:t>
            </a:r>
          </a:p>
          <a:p>
            <a:r>
              <a:rPr lang="en-US" altLang="en-US" smtClean="0"/>
              <a:t>OSHA </a:t>
            </a:r>
          </a:p>
        </p:txBody>
      </p:sp>
      <p:sp>
        <p:nvSpPr>
          <p:cNvPr id="96260" name="Slide Number Placeholder 3"/>
          <p:cNvSpPr>
            <a:spLocks noGrp="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itchFamily="34" charset="0"/>
              </a:defRPr>
            </a:lvl1pPr>
            <a:lvl2pPr marL="766763" indent="-293688">
              <a:spcBef>
                <a:spcPct val="30000"/>
              </a:spcBef>
              <a:defRPr sz="1200">
                <a:solidFill>
                  <a:schemeClr val="tx1"/>
                </a:solidFill>
                <a:latin typeface="Calibri" pitchFamily="34" charset="0"/>
              </a:defRPr>
            </a:lvl2pPr>
            <a:lvl3pPr marL="1179513" indent="-234950">
              <a:spcBef>
                <a:spcPct val="30000"/>
              </a:spcBef>
              <a:defRPr sz="1200">
                <a:solidFill>
                  <a:schemeClr val="tx1"/>
                </a:solidFill>
                <a:latin typeface="Calibri" pitchFamily="34" charset="0"/>
              </a:defRPr>
            </a:lvl3pPr>
            <a:lvl4pPr marL="1651000" indent="-234950">
              <a:spcBef>
                <a:spcPct val="30000"/>
              </a:spcBef>
              <a:defRPr sz="1200">
                <a:solidFill>
                  <a:schemeClr val="tx1"/>
                </a:solidFill>
                <a:latin typeface="Calibri" pitchFamily="34" charset="0"/>
              </a:defRPr>
            </a:lvl4pPr>
            <a:lvl5pPr marL="2122488" indent="-234950">
              <a:spcBef>
                <a:spcPct val="30000"/>
              </a:spcBef>
              <a:defRPr sz="1200">
                <a:solidFill>
                  <a:schemeClr val="tx1"/>
                </a:solidFill>
                <a:latin typeface="Calibri" pitchFamily="34" charset="0"/>
              </a:defRPr>
            </a:lvl5pPr>
            <a:lvl6pPr marL="2579688" indent="-234950" eaLnBrk="0" fontAlgn="base" hangingPunct="0">
              <a:spcBef>
                <a:spcPct val="30000"/>
              </a:spcBef>
              <a:spcAft>
                <a:spcPct val="0"/>
              </a:spcAft>
              <a:defRPr sz="1200">
                <a:solidFill>
                  <a:schemeClr val="tx1"/>
                </a:solidFill>
                <a:latin typeface="Calibri" pitchFamily="34" charset="0"/>
              </a:defRPr>
            </a:lvl6pPr>
            <a:lvl7pPr marL="3036888" indent="-234950" eaLnBrk="0" fontAlgn="base" hangingPunct="0">
              <a:spcBef>
                <a:spcPct val="30000"/>
              </a:spcBef>
              <a:spcAft>
                <a:spcPct val="0"/>
              </a:spcAft>
              <a:defRPr sz="1200">
                <a:solidFill>
                  <a:schemeClr val="tx1"/>
                </a:solidFill>
                <a:latin typeface="Calibri" pitchFamily="34" charset="0"/>
              </a:defRPr>
            </a:lvl7pPr>
            <a:lvl8pPr marL="3494088" indent="-234950" eaLnBrk="0" fontAlgn="base" hangingPunct="0">
              <a:spcBef>
                <a:spcPct val="30000"/>
              </a:spcBef>
              <a:spcAft>
                <a:spcPct val="0"/>
              </a:spcAft>
              <a:defRPr sz="1200">
                <a:solidFill>
                  <a:schemeClr val="tx1"/>
                </a:solidFill>
                <a:latin typeface="Calibri" pitchFamily="34" charset="0"/>
              </a:defRPr>
            </a:lvl8pPr>
            <a:lvl9pPr marL="3951288" indent="-234950" eaLnBrk="0" fontAlgn="base" hangingPunct="0">
              <a:spcBef>
                <a:spcPct val="30000"/>
              </a:spcBef>
              <a:spcAft>
                <a:spcPct val="0"/>
              </a:spcAft>
              <a:defRPr sz="1200">
                <a:solidFill>
                  <a:schemeClr val="tx1"/>
                </a:solidFill>
                <a:latin typeface="Calibri" pitchFamily="34" charset="0"/>
              </a:defRPr>
            </a:lvl9pPr>
          </a:lstStyle>
          <a:p>
            <a:pPr>
              <a:spcBef>
                <a:spcPct val="0"/>
              </a:spcBef>
            </a:pPr>
            <a:fld id="{D2B536A8-BF0D-4680-9D76-F2CA4FF7D6B0}" type="slidenum">
              <a:rPr lang="en-US" altLang="en-US" smtClean="0">
                <a:latin typeface="Arial" pitchFamily="34" charset="0"/>
              </a:rPr>
              <a:pPr>
                <a:spcBef>
                  <a:spcPct val="0"/>
                </a:spcBef>
              </a:pPr>
              <a:t>46</a:t>
            </a:fld>
            <a:endParaRPr lang="en-US" alt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1065213" y="708025"/>
            <a:ext cx="4727575"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371" tIns="47185" rIns="94371" bIns="47185" numCol="1" anchor="t" anchorCtr="0" compatLnSpc="1">
            <a:prstTxWarp prst="textNoShape">
              <a:avLst/>
            </a:prstTxWarp>
          </a:bodyPr>
          <a:lstStyle/>
          <a:p>
            <a:r>
              <a:rPr lang="en-US" altLang="en-US" smtClean="0"/>
              <a:t>Material possible from </a:t>
            </a:r>
          </a:p>
          <a:p>
            <a:r>
              <a:rPr lang="en-US" altLang="en-US" smtClean="0"/>
              <a:t>US Dept of Health and Human Services</a:t>
            </a:r>
          </a:p>
          <a:p>
            <a:r>
              <a:rPr lang="en-US" altLang="en-US" smtClean="0"/>
              <a:t>OSHA </a:t>
            </a:r>
          </a:p>
        </p:txBody>
      </p:sp>
      <p:sp>
        <p:nvSpPr>
          <p:cNvPr id="96260" name="Slide Number Placeholder 3"/>
          <p:cNvSpPr>
            <a:spLocks noGrp="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itchFamily="34" charset="0"/>
              </a:defRPr>
            </a:lvl1pPr>
            <a:lvl2pPr marL="766763" indent="-293688">
              <a:spcBef>
                <a:spcPct val="30000"/>
              </a:spcBef>
              <a:defRPr sz="1200">
                <a:solidFill>
                  <a:schemeClr val="tx1"/>
                </a:solidFill>
                <a:latin typeface="Calibri" pitchFamily="34" charset="0"/>
              </a:defRPr>
            </a:lvl2pPr>
            <a:lvl3pPr marL="1179513" indent="-234950">
              <a:spcBef>
                <a:spcPct val="30000"/>
              </a:spcBef>
              <a:defRPr sz="1200">
                <a:solidFill>
                  <a:schemeClr val="tx1"/>
                </a:solidFill>
                <a:latin typeface="Calibri" pitchFamily="34" charset="0"/>
              </a:defRPr>
            </a:lvl3pPr>
            <a:lvl4pPr marL="1651000" indent="-234950">
              <a:spcBef>
                <a:spcPct val="30000"/>
              </a:spcBef>
              <a:defRPr sz="1200">
                <a:solidFill>
                  <a:schemeClr val="tx1"/>
                </a:solidFill>
                <a:latin typeface="Calibri" pitchFamily="34" charset="0"/>
              </a:defRPr>
            </a:lvl4pPr>
            <a:lvl5pPr marL="2122488" indent="-234950">
              <a:spcBef>
                <a:spcPct val="30000"/>
              </a:spcBef>
              <a:defRPr sz="1200">
                <a:solidFill>
                  <a:schemeClr val="tx1"/>
                </a:solidFill>
                <a:latin typeface="Calibri" pitchFamily="34" charset="0"/>
              </a:defRPr>
            </a:lvl5pPr>
            <a:lvl6pPr marL="2579688" indent="-234950" eaLnBrk="0" fontAlgn="base" hangingPunct="0">
              <a:spcBef>
                <a:spcPct val="30000"/>
              </a:spcBef>
              <a:spcAft>
                <a:spcPct val="0"/>
              </a:spcAft>
              <a:defRPr sz="1200">
                <a:solidFill>
                  <a:schemeClr val="tx1"/>
                </a:solidFill>
                <a:latin typeface="Calibri" pitchFamily="34" charset="0"/>
              </a:defRPr>
            </a:lvl6pPr>
            <a:lvl7pPr marL="3036888" indent="-234950" eaLnBrk="0" fontAlgn="base" hangingPunct="0">
              <a:spcBef>
                <a:spcPct val="30000"/>
              </a:spcBef>
              <a:spcAft>
                <a:spcPct val="0"/>
              </a:spcAft>
              <a:defRPr sz="1200">
                <a:solidFill>
                  <a:schemeClr val="tx1"/>
                </a:solidFill>
                <a:latin typeface="Calibri" pitchFamily="34" charset="0"/>
              </a:defRPr>
            </a:lvl7pPr>
            <a:lvl8pPr marL="3494088" indent="-234950" eaLnBrk="0" fontAlgn="base" hangingPunct="0">
              <a:spcBef>
                <a:spcPct val="30000"/>
              </a:spcBef>
              <a:spcAft>
                <a:spcPct val="0"/>
              </a:spcAft>
              <a:defRPr sz="1200">
                <a:solidFill>
                  <a:schemeClr val="tx1"/>
                </a:solidFill>
                <a:latin typeface="Calibri" pitchFamily="34" charset="0"/>
              </a:defRPr>
            </a:lvl8pPr>
            <a:lvl9pPr marL="3951288" indent="-234950" eaLnBrk="0" fontAlgn="base" hangingPunct="0">
              <a:spcBef>
                <a:spcPct val="30000"/>
              </a:spcBef>
              <a:spcAft>
                <a:spcPct val="0"/>
              </a:spcAft>
              <a:defRPr sz="1200">
                <a:solidFill>
                  <a:schemeClr val="tx1"/>
                </a:solidFill>
                <a:latin typeface="Calibri" pitchFamily="34" charset="0"/>
              </a:defRPr>
            </a:lvl9pPr>
          </a:lstStyle>
          <a:p>
            <a:pPr>
              <a:spcBef>
                <a:spcPct val="0"/>
              </a:spcBef>
            </a:pPr>
            <a:fld id="{D2B536A8-BF0D-4680-9D76-F2CA4FF7D6B0}" type="slidenum">
              <a:rPr lang="en-US" altLang="en-US" smtClean="0">
                <a:latin typeface="Arial" pitchFamily="34" charset="0"/>
              </a:rPr>
              <a:pPr>
                <a:spcBef>
                  <a:spcPct val="0"/>
                </a:spcBef>
              </a:pPr>
              <a:t>47</a:t>
            </a:fld>
            <a:endParaRPr lang="en-US" alt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1065213" y="708025"/>
            <a:ext cx="4727575"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371" tIns="47185" rIns="94371" bIns="47185" numCol="1" anchor="t" anchorCtr="0" compatLnSpc="1">
            <a:prstTxWarp prst="textNoShape">
              <a:avLst/>
            </a:prstTxWarp>
          </a:bodyPr>
          <a:lstStyle/>
          <a:p>
            <a:r>
              <a:rPr lang="en-US" altLang="en-US" smtClean="0"/>
              <a:t>Material possible from </a:t>
            </a:r>
          </a:p>
          <a:p>
            <a:r>
              <a:rPr lang="en-US" altLang="en-US" smtClean="0"/>
              <a:t>US Dept of Health and Human Services</a:t>
            </a:r>
          </a:p>
          <a:p>
            <a:r>
              <a:rPr lang="en-US" altLang="en-US" smtClean="0"/>
              <a:t>OSHA </a:t>
            </a:r>
          </a:p>
        </p:txBody>
      </p:sp>
      <p:sp>
        <p:nvSpPr>
          <p:cNvPr id="97284" name="Slide Number Placeholder 3"/>
          <p:cNvSpPr>
            <a:spLocks noGrp="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itchFamily="34" charset="0"/>
              </a:defRPr>
            </a:lvl1pPr>
            <a:lvl2pPr marL="766763" indent="-293688">
              <a:spcBef>
                <a:spcPct val="30000"/>
              </a:spcBef>
              <a:defRPr sz="1200">
                <a:solidFill>
                  <a:schemeClr val="tx1"/>
                </a:solidFill>
                <a:latin typeface="Calibri" pitchFamily="34" charset="0"/>
              </a:defRPr>
            </a:lvl2pPr>
            <a:lvl3pPr marL="1179513" indent="-234950">
              <a:spcBef>
                <a:spcPct val="30000"/>
              </a:spcBef>
              <a:defRPr sz="1200">
                <a:solidFill>
                  <a:schemeClr val="tx1"/>
                </a:solidFill>
                <a:latin typeface="Calibri" pitchFamily="34" charset="0"/>
              </a:defRPr>
            </a:lvl3pPr>
            <a:lvl4pPr marL="1651000" indent="-234950">
              <a:spcBef>
                <a:spcPct val="30000"/>
              </a:spcBef>
              <a:defRPr sz="1200">
                <a:solidFill>
                  <a:schemeClr val="tx1"/>
                </a:solidFill>
                <a:latin typeface="Calibri" pitchFamily="34" charset="0"/>
              </a:defRPr>
            </a:lvl4pPr>
            <a:lvl5pPr marL="2122488" indent="-234950">
              <a:spcBef>
                <a:spcPct val="30000"/>
              </a:spcBef>
              <a:defRPr sz="1200">
                <a:solidFill>
                  <a:schemeClr val="tx1"/>
                </a:solidFill>
                <a:latin typeface="Calibri" pitchFamily="34" charset="0"/>
              </a:defRPr>
            </a:lvl5pPr>
            <a:lvl6pPr marL="2579688" indent="-234950" eaLnBrk="0" fontAlgn="base" hangingPunct="0">
              <a:spcBef>
                <a:spcPct val="30000"/>
              </a:spcBef>
              <a:spcAft>
                <a:spcPct val="0"/>
              </a:spcAft>
              <a:defRPr sz="1200">
                <a:solidFill>
                  <a:schemeClr val="tx1"/>
                </a:solidFill>
                <a:latin typeface="Calibri" pitchFamily="34" charset="0"/>
              </a:defRPr>
            </a:lvl6pPr>
            <a:lvl7pPr marL="3036888" indent="-234950" eaLnBrk="0" fontAlgn="base" hangingPunct="0">
              <a:spcBef>
                <a:spcPct val="30000"/>
              </a:spcBef>
              <a:spcAft>
                <a:spcPct val="0"/>
              </a:spcAft>
              <a:defRPr sz="1200">
                <a:solidFill>
                  <a:schemeClr val="tx1"/>
                </a:solidFill>
                <a:latin typeface="Calibri" pitchFamily="34" charset="0"/>
              </a:defRPr>
            </a:lvl7pPr>
            <a:lvl8pPr marL="3494088" indent="-234950" eaLnBrk="0" fontAlgn="base" hangingPunct="0">
              <a:spcBef>
                <a:spcPct val="30000"/>
              </a:spcBef>
              <a:spcAft>
                <a:spcPct val="0"/>
              </a:spcAft>
              <a:defRPr sz="1200">
                <a:solidFill>
                  <a:schemeClr val="tx1"/>
                </a:solidFill>
                <a:latin typeface="Calibri" pitchFamily="34" charset="0"/>
              </a:defRPr>
            </a:lvl8pPr>
            <a:lvl9pPr marL="3951288" indent="-234950" eaLnBrk="0" fontAlgn="base" hangingPunct="0">
              <a:spcBef>
                <a:spcPct val="30000"/>
              </a:spcBef>
              <a:spcAft>
                <a:spcPct val="0"/>
              </a:spcAft>
              <a:defRPr sz="1200">
                <a:solidFill>
                  <a:schemeClr val="tx1"/>
                </a:solidFill>
                <a:latin typeface="Calibri" pitchFamily="34" charset="0"/>
              </a:defRPr>
            </a:lvl9pPr>
          </a:lstStyle>
          <a:p>
            <a:pPr>
              <a:spcBef>
                <a:spcPct val="0"/>
              </a:spcBef>
            </a:pPr>
            <a:fld id="{C42679D1-56D8-4607-A932-E561DBA1D02D}" type="slidenum">
              <a:rPr lang="en-US" altLang="en-US" smtClean="0">
                <a:latin typeface="Arial" pitchFamily="34" charset="0"/>
              </a:rPr>
              <a:pPr>
                <a:spcBef>
                  <a:spcPct val="0"/>
                </a:spcBef>
              </a:pPr>
              <a:t>48</a:t>
            </a:fld>
            <a:endParaRPr lang="en-US" alt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1065213" y="708025"/>
            <a:ext cx="4727575"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371" tIns="47185" rIns="94371" bIns="47185" numCol="1" anchor="t" anchorCtr="0" compatLnSpc="1">
            <a:prstTxWarp prst="textNoShape">
              <a:avLst/>
            </a:prstTxWarp>
          </a:bodyPr>
          <a:lstStyle/>
          <a:p>
            <a:r>
              <a:rPr lang="en-US" altLang="en-US" smtClean="0"/>
              <a:t>Material possible from </a:t>
            </a:r>
          </a:p>
          <a:p>
            <a:r>
              <a:rPr lang="en-US" altLang="en-US" smtClean="0"/>
              <a:t>US Dept of Health and Human Services</a:t>
            </a:r>
          </a:p>
          <a:p>
            <a:r>
              <a:rPr lang="en-US" altLang="en-US" smtClean="0"/>
              <a:t>OSHA </a:t>
            </a:r>
          </a:p>
        </p:txBody>
      </p:sp>
      <p:sp>
        <p:nvSpPr>
          <p:cNvPr id="97284" name="Slide Number Placeholder 3"/>
          <p:cNvSpPr>
            <a:spLocks noGrp="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itchFamily="34" charset="0"/>
              </a:defRPr>
            </a:lvl1pPr>
            <a:lvl2pPr marL="766763" indent="-293688">
              <a:spcBef>
                <a:spcPct val="30000"/>
              </a:spcBef>
              <a:defRPr sz="1200">
                <a:solidFill>
                  <a:schemeClr val="tx1"/>
                </a:solidFill>
                <a:latin typeface="Calibri" pitchFamily="34" charset="0"/>
              </a:defRPr>
            </a:lvl2pPr>
            <a:lvl3pPr marL="1179513" indent="-234950">
              <a:spcBef>
                <a:spcPct val="30000"/>
              </a:spcBef>
              <a:defRPr sz="1200">
                <a:solidFill>
                  <a:schemeClr val="tx1"/>
                </a:solidFill>
                <a:latin typeface="Calibri" pitchFamily="34" charset="0"/>
              </a:defRPr>
            </a:lvl3pPr>
            <a:lvl4pPr marL="1651000" indent="-234950">
              <a:spcBef>
                <a:spcPct val="30000"/>
              </a:spcBef>
              <a:defRPr sz="1200">
                <a:solidFill>
                  <a:schemeClr val="tx1"/>
                </a:solidFill>
                <a:latin typeface="Calibri" pitchFamily="34" charset="0"/>
              </a:defRPr>
            </a:lvl4pPr>
            <a:lvl5pPr marL="2122488" indent="-234950">
              <a:spcBef>
                <a:spcPct val="30000"/>
              </a:spcBef>
              <a:defRPr sz="1200">
                <a:solidFill>
                  <a:schemeClr val="tx1"/>
                </a:solidFill>
                <a:latin typeface="Calibri" pitchFamily="34" charset="0"/>
              </a:defRPr>
            </a:lvl5pPr>
            <a:lvl6pPr marL="2579688" indent="-234950" eaLnBrk="0" fontAlgn="base" hangingPunct="0">
              <a:spcBef>
                <a:spcPct val="30000"/>
              </a:spcBef>
              <a:spcAft>
                <a:spcPct val="0"/>
              </a:spcAft>
              <a:defRPr sz="1200">
                <a:solidFill>
                  <a:schemeClr val="tx1"/>
                </a:solidFill>
                <a:latin typeface="Calibri" pitchFamily="34" charset="0"/>
              </a:defRPr>
            </a:lvl6pPr>
            <a:lvl7pPr marL="3036888" indent="-234950" eaLnBrk="0" fontAlgn="base" hangingPunct="0">
              <a:spcBef>
                <a:spcPct val="30000"/>
              </a:spcBef>
              <a:spcAft>
                <a:spcPct val="0"/>
              </a:spcAft>
              <a:defRPr sz="1200">
                <a:solidFill>
                  <a:schemeClr val="tx1"/>
                </a:solidFill>
                <a:latin typeface="Calibri" pitchFamily="34" charset="0"/>
              </a:defRPr>
            </a:lvl7pPr>
            <a:lvl8pPr marL="3494088" indent="-234950" eaLnBrk="0" fontAlgn="base" hangingPunct="0">
              <a:spcBef>
                <a:spcPct val="30000"/>
              </a:spcBef>
              <a:spcAft>
                <a:spcPct val="0"/>
              </a:spcAft>
              <a:defRPr sz="1200">
                <a:solidFill>
                  <a:schemeClr val="tx1"/>
                </a:solidFill>
                <a:latin typeface="Calibri" pitchFamily="34" charset="0"/>
              </a:defRPr>
            </a:lvl8pPr>
            <a:lvl9pPr marL="3951288" indent="-234950" eaLnBrk="0" fontAlgn="base" hangingPunct="0">
              <a:spcBef>
                <a:spcPct val="30000"/>
              </a:spcBef>
              <a:spcAft>
                <a:spcPct val="0"/>
              </a:spcAft>
              <a:defRPr sz="1200">
                <a:solidFill>
                  <a:schemeClr val="tx1"/>
                </a:solidFill>
                <a:latin typeface="Calibri" pitchFamily="34" charset="0"/>
              </a:defRPr>
            </a:lvl9pPr>
          </a:lstStyle>
          <a:p>
            <a:pPr>
              <a:spcBef>
                <a:spcPct val="0"/>
              </a:spcBef>
            </a:pPr>
            <a:fld id="{C42679D1-56D8-4607-A932-E561DBA1D02D}" type="slidenum">
              <a:rPr lang="en-US" altLang="en-US" smtClean="0">
                <a:latin typeface="Arial" pitchFamily="34" charset="0"/>
              </a:rPr>
              <a:pPr>
                <a:spcBef>
                  <a:spcPct val="0"/>
                </a:spcBef>
              </a:pPr>
              <a:t>49</a:t>
            </a:fld>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238250" y="688975"/>
            <a:ext cx="459740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xfrm>
            <a:off x="708025" y="4367213"/>
            <a:ext cx="5657850" cy="413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imes New Roman" pitchFamily="18" charset="0"/>
              </a:rPr>
              <a:t>From the OSHA General Industry Standard 29 CFR </a:t>
            </a:r>
            <a:r>
              <a:rPr lang="en-US" altLang="en-US" b="1" smtClean="0">
                <a:latin typeface="Times New Roman" pitchFamily="18" charset="0"/>
              </a:rPr>
              <a:t>1910.146(b) definitions</a:t>
            </a:r>
            <a:endParaRPr lang="en-US" altLang="en-US" b="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Instructor Notes:</a:t>
            </a:r>
          </a:p>
          <a:p>
            <a:pPr eaLnBrk="1" hangingPunct="1">
              <a:spcBef>
                <a:spcPct val="0"/>
              </a:spcBef>
            </a:pPr>
            <a:endParaRPr lang="en-US" altLang="en-US" smtClean="0"/>
          </a:p>
          <a:p>
            <a:pPr eaLnBrk="1" hangingPunct="1">
              <a:spcBef>
                <a:spcPct val="0"/>
              </a:spcBef>
            </a:pPr>
            <a:r>
              <a:rPr lang="en-US" altLang="en-US" smtClean="0"/>
              <a:t>The definition for a “permit-required confined space” is more descriptive and specifically addresses the hazards that may be present such as toxic atmospheres and engulfment hazards. This definition is drawn from 29 CFR </a:t>
            </a:r>
            <a:r>
              <a:rPr lang="en-US" altLang="en-US" b="1" smtClean="0"/>
              <a:t>1910.146(b) definitions </a:t>
            </a:r>
            <a:r>
              <a:rPr lang="en-US" altLang="en-US" smtClean="0"/>
              <a:t>(OSHA Confined Space Entry Standard). </a:t>
            </a:r>
          </a:p>
          <a:p>
            <a:pPr eaLnBrk="1" hangingPunct="1">
              <a:spcBef>
                <a:spcPct val="0"/>
              </a:spcBef>
            </a:pPr>
            <a:r>
              <a:rPr lang="en-US" altLang="en-US" smtClean="0"/>
              <a:t>What is meant by “permit-required”? It is the need for a written permit to be issued by the employer or management to the worker prior to accessing the space. Not all “confined spaces” are “permit-required confined spaces”.</a:t>
            </a:r>
          </a:p>
          <a:p>
            <a:pPr eaLnBrk="1" hangingPunct="1">
              <a:spcBef>
                <a:spcPct val="0"/>
              </a:spcBef>
            </a:pPr>
            <a:endParaRPr lang="en-US" altLang="en-US" smtClean="0"/>
          </a:p>
          <a:p>
            <a:pPr eaLnBrk="1" hangingPunct="1">
              <a:spcBef>
                <a:spcPct val="0"/>
              </a:spcBef>
            </a:pPr>
            <a:r>
              <a:rPr lang="en-US" altLang="en-US" smtClean="0"/>
              <a:t>Specialized training is required by OSHA regulations to enter a “permit-required confined space”, therefore, it is unlikely that a young or new worker will be assigned tasks inside this type of work space. Even if they volunteer, such entry is forbidden without proper training and appropriate supervision.</a:t>
            </a:r>
          </a:p>
          <a:p>
            <a:pPr eaLnBrk="1" hangingPunct="1">
              <a:spcBef>
                <a:spcPct val="0"/>
              </a:spcBef>
            </a:pPr>
            <a:endParaRPr lang="en-US" altLang="en-US" smtClean="0"/>
          </a:p>
          <a:p>
            <a:pPr eaLnBrk="1" hangingPunct="1">
              <a:spcBef>
                <a:spcPct val="0"/>
              </a:spcBef>
            </a:pPr>
            <a:r>
              <a:rPr lang="en-US" altLang="en-US" smtClean="0"/>
              <a:t>Participants should know that entering a “permit-required confined space” without a permit or proper authorization and procedures in place is illegal under the OSHA workplace safety and health regulations. In most commercial grain storage and handling operations, there are also safety policies in place regarding access to confined spaces. Violating this rules can result in disciplinary action or even being fired.</a:t>
            </a:r>
          </a:p>
          <a:p>
            <a:pPr eaLnBrk="1" hangingPunct="1">
              <a:spcBef>
                <a:spcPct val="0"/>
              </a:spcBef>
            </a:pPr>
            <a:endParaRPr lang="en-US" altLang="en-US" smtClean="0"/>
          </a:p>
          <a:p>
            <a:pPr eaLnBrk="1" hangingPunct="1">
              <a:spcBef>
                <a:spcPct val="0"/>
              </a:spcBef>
            </a:pPr>
            <a:r>
              <a:rPr lang="en-US" altLang="en-US" smtClean="0"/>
              <a:t>Used with permission from Purdue University, Susan Harwood grant </a:t>
            </a:r>
            <a:r>
              <a:rPr lang="en-US" altLang="en-US" b="1" i="1" smtClean="0"/>
              <a:t>SH23575SH3</a:t>
            </a:r>
            <a:endParaRPr lang="en-US" altLang="en-US" smtClean="0"/>
          </a:p>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89B9F48-0406-4F5C-AF23-81D59D766A87}" type="slidenum">
              <a:rPr lang="en-US" altLang="en-US" smtClean="0"/>
              <a:pPr/>
              <a:t>6</a:t>
            </a:fld>
            <a:endParaRPr lang="en-US" altLang="en-US" smtClean="0"/>
          </a:p>
        </p:txBody>
      </p:sp>
      <p:sp>
        <p:nvSpPr>
          <p:cNvPr id="56325"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t>11/21/14</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spcBef>
                <a:spcPct val="0"/>
              </a:spcBef>
              <a:defRPr/>
            </a:pPr>
            <a:r>
              <a:rPr lang="en-US" altLang="en-US" b="1" dirty="0" smtClean="0"/>
              <a:t>Instructor Notes:</a:t>
            </a:r>
          </a:p>
          <a:p>
            <a:pPr>
              <a:spcBef>
                <a:spcPct val="0"/>
              </a:spcBef>
              <a:defRPr/>
            </a:pPr>
            <a:endParaRPr lang="en-US" altLang="en-US" dirty="0" smtClean="0"/>
          </a:p>
          <a:p>
            <a:pPr>
              <a:spcBef>
                <a:spcPct val="0"/>
              </a:spcBef>
              <a:defRPr/>
            </a:pPr>
            <a:r>
              <a:rPr lang="en-US" altLang="en-US" dirty="0" smtClean="0"/>
              <a:t>As already noted, over 1,700 incidents involving agricultural confined spaces have been documented. The actual number, due to incomplete reporting, is much higher. These cases primarily involved flowing agricultural material, manure storage and handling facilities, agricultural transport vehicles, such as grain wagons, and forage storage structures such as silos.</a:t>
            </a:r>
          </a:p>
          <a:p>
            <a:pPr>
              <a:spcBef>
                <a:spcPct val="0"/>
              </a:spcBef>
              <a:defRPr/>
            </a:pPr>
            <a:endParaRPr lang="en-US" altLang="en-US" dirty="0" smtClean="0"/>
          </a:p>
          <a:p>
            <a:pPr>
              <a:spcBef>
                <a:spcPct val="0"/>
              </a:spcBef>
              <a:defRPr/>
            </a:pPr>
            <a:r>
              <a:rPr lang="en-US" altLang="en-US" dirty="0" smtClean="0"/>
              <a:t>The data presented clearly indicate why so much attention is currently being given to grain storage and handling operations and why the focus of this curriculum is the effects of grain-related incidents on youth.</a:t>
            </a:r>
          </a:p>
          <a:p>
            <a:pPr>
              <a:spcBef>
                <a:spcPct val="0"/>
              </a:spcBef>
              <a:defRPr/>
            </a:pPr>
            <a:endParaRPr lang="en-US" altLang="en-US" dirty="0" smtClean="0"/>
          </a:p>
          <a:p>
            <a:pPr>
              <a:spcBef>
                <a:spcPct val="0"/>
              </a:spcBef>
              <a:defRPr/>
            </a:pPr>
            <a:r>
              <a:rPr lang="en-US" altLang="en-US" dirty="0" smtClean="0"/>
              <a:t>Notice that the vast majority of the documented cases, over 1,100, occur in grain storage, handling and processing facilities. The second most frequent type of incident involved manure storage structures and agriculture transport vehicles with each representing about 130 cases. There were also about 100 cases in which the site of the incident was unknown. </a:t>
            </a:r>
          </a:p>
          <a:p>
            <a:pPr>
              <a:spcBef>
                <a:spcPct val="0"/>
              </a:spcBef>
              <a:defRPr/>
            </a:pPr>
            <a:endParaRPr lang="en-US" altLang="en-US" dirty="0" smtClean="0"/>
          </a:p>
          <a:p>
            <a:pPr>
              <a:spcBef>
                <a:spcPct val="0"/>
              </a:spcBef>
              <a:defRPr/>
            </a:pPr>
            <a:r>
              <a:rPr lang="en-US" altLang="en-US" dirty="0" smtClean="0"/>
              <a:t>The remaining part of the presentation will focus on grain storage and handling facilities since they represent the vast majority of incidents. It will also cover grain transport vehicles since these incidents primarily involve children and youth.</a:t>
            </a:r>
          </a:p>
          <a:p>
            <a:pPr>
              <a:spcBef>
                <a:spcPct val="0"/>
              </a:spcBef>
              <a:defRPr/>
            </a:pPr>
            <a:endParaRPr lang="en-US" altLang="en-US" dirty="0" smtClean="0"/>
          </a:p>
          <a:p>
            <a:pPr>
              <a:spcBef>
                <a:spcPct val="0"/>
              </a:spcBef>
              <a:defRPr/>
            </a:pPr>
            <a:r>
              <a:rPr lang="en-US" dirty="0" smtClean="0"/>
              <a:t>Used with permission from Purdue University, Susan Harwood grant </a:t>
            </a:r>
            <a:r>
              <a:rPr lang="en-US" b="1" i="1" dirty="0" smtClean="0"/>
              <a:t>SH23575SH3</a:t>
            </a:r>
            <a:endParaRPr lang="en-US" dirty="0" smtClean="0"/>
          </a:p>
          <a:p>
            <a:pPr>
              <a:spcBef>
                <a:spcPct val="0"/>
              </a:spcBef>
              <a:defRPr/>
            </a:pPr>
            <a:endParaRPr lang="en-US" altLang="en-US" dirty="0" smtClean="0"/>
          </a:p>
          <a:p>
            <a:pPr>
              <a:spcBef>
                <a:spcPct val="0"/>
              </a:spcBef>
              <a:defRPr/>
            </a:pPr>
            <a:endParaRPr lang="en-US" altLang="en-US" dirty="0" smtClean="0"/>
          </a:p>
          <a:p>
            <a:pPr>
              <a:spcBef>
                <a:spcPct val="0"/>
              </a:spcBef>
              <a:defRPr/>
            </a:pPr>
            <a:endParaRPr lang="en-US" altLang="en-US" dirty="0" smtClean="0"/>
          </a:p>
          <a:p>
            <a:pPr>
              <a:spcBef>
                <a:spcPct val="0"/>
              </a:spcBef>
              <a:defRPr/>
            </a:pPr>
            <a:endParaRPr lang="en-US" altLang="en-US" dirty="0" smtClean="0"/>
          </a:p>
          <a:p>
            <a:pPr>
              <a:spcBef>
                <a:spcPct val="0"/>
              </a:spcBef>
              <a:defRPr/>
            </a:pPr>
            <a:endParaRPr lang="en-US" altLang="en-US" sz="60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2CEB726-41A8-4F77-9AB5-693B99550C0F}" type="slidenum">
              <a:rPr lang="en-US" altLang="en-US" smtClean="0">
                <a:latin typeface="Calibri" pitchFamily="34" charset="0"/>
              </a:rPr>
              <a:pPr/>
              <a:t>7</a:t>
            </a:fld>
            <a:endParaRPr lang="en-US" altLang="en-US" smtClean="0">
              <a:latin typeface="Calibri" pitchFamily="34" charset="0"/>
            </a:endParaRPr>
          </a:p>
        </p:txBody>
      </p:sp>
      <p:sp>
        <p:nvSpPr>
          <p:cNvPr id="57349"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latin typeface="Calibri" pitchFamily="34" charset="0"/>
              </a:rPr>
              <a:t>11/21/14</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Instructor Notes:</a:t>
            </a:r>
          </a:p>
          <a:p>
            <a:pPr>
              <a:spcBef>
                <a:spcPct val="0"/>
              </a:spcBef>
            </a:pPr>
            <a:endParaRPr lang="en-US" altLang="en-US" dirty="0" smtClean="0"/>
          </a:p>
          <a:p>
            <a:pPr>
              <a:spcBef>
                <a:spcPct val="0"/>
              </a:spcBef>
            </a:pPr>
            <a:r>
              <a:rPr lang="en-US" altLang="en-US" dirty="0" smtClean="0"/>
              <a:t>In this graph all documented grain entrapment incidents with a known age group are summarized. Along the left side is the number of cases recorded and along the bottom are the age groups of the victims.</a:t>
            </a:r>
          </a:p>
          <a:p>
            <a:pPr>
              <a:spcBef>
                <a:spcPct val="0"/>
              </a:spcBef>
            </a:pPr>
            <a:endParaRPr lang="en-US" altLang="en-US" dirty="0" smtClean="0"/>
          </a:p>
          <a:p>
            <a:pPr>
              <a:spcBef>
                <a:spcPct val="0"/>
              </a:spcBef>
            </a:pPr>
            <a:r>
              <a:rPr lang="en-US" altLang="en-US" dirty="0" smtClean="0"/>
              <a:t>The red/pink bars represent all the fatal incidents recorded, while the black/grey bars represent the non-fatal incidents.</a:t>
            </a:r>
          </a:p>
          <a:p>
            <a:pPr>
              <a:spcBef>
                <a:spcPct val="0"/>
              </a:spcBef>
            </a:pPr>
            <a:endParaRPr lang="en-US" altLang="en-US" dirty="0" smtClean="0"/>
          </a:p>
          <a:p>
            <a:pPr marL="0" lvl="1">
              <a:spcBef>
                <a:spcPct val="0"/>
              </a:spcBef>
            </a:pPr>
            <a:r>
              <a:rPr lang="en-US" altLang="en-US" dirty="0" smtClean="0"/>
              <a:t>Notice that the age group 11-20 represent the largest segment of injuries and fatalities. Nearly one out of five incidents involve a child or youth under the age of 21. </a:t>
            </a:r>
          </a:p>
          <a:p>
            <a:pPr marL="0" lvl="1">
              <a:spcBef>
                <a:spcPct val="0"/>
              </a:spcBef>
            </a:pPr>
            <a:endParaRPr lang="en-US" altLang="en-US" dirty="0" smtClean="0"/>
          </a:p>
          <a:p>
            <a:pPr marL="0" lvl="1">
              <a:spcBef>
                <a:spcPct val="0"/>
              </a:spcBef>
            </a:pPr>
            <a:r>
              <a:rPr lang="en-US" altLang="en-US" dirty="0" smtClean="0"/>
              <a:t>Again, the goal here is not the numbers, but rather to communicate that participants in this class have a higher risk of injury or death than any other age group.</a:t>
            </a:r>
          </a:p>
          <a:p>
            <a:pPr marL="0" lvl="1">
              <a:spcBef>
                <a:spcPct val="0"/>
              </a:spcBef>
            </a:pPr>
            <a:endParaRPr lang="en-US" altLang="en-US" dirty="0" smtClean="0"/>
          </a:p>
          <a:p>
            <a:pPr marL="0" lvl="1">
              <a:spcBef>
                <a:spcPct val="0"/>
              </a:spcBef>
            </a:pPr>
            <a:r>
              <a:rPr lang="en-US" altLang="en-US" dirty="0" smtClean="0"/>
              <a:t>Used with permission from Purdue University, Susan Harwood grant </a:t>
            </a:r>
            <a:r>
              <a:rPr lang="en-US" altLang="en-US" b="1" i="1" dirty="0" smtClean="0"/>
              <a:t>SH23575SH3</a:t>
            </a:r>
            <a:endParaRPr lang="en-US" altLang="en-US" dirty="0" smtClean="0"/>
          </a:p>
          <a:p>
            <a:pPr marL="0" lvl="1">
              <a:spcBef>
                <a:spcPct val="0"/>
              </a:spcBef>
            </a:pPr>
            <a:endParaRPr lang="en-US" altLang="en-US"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C4874D-2159-46AE-8C6A-E317A1CC8C32}" type="slidenum">
              <a:rPr lang="en-US" altLang="en-US" smtClean="0">
                <a:latin typeface="Calibri" pitchFamily="34" charset="0"/>
              </a:rPr>
              <a:pPr/>
              <a:t>8</a:t>
            </a:fld>
            <a:endParaRPr lang="en-US" altLang="en-US" smtClean="0">
              <a:latin typeface="Calibri" pitchFamily="34" charset="0"/>
            </a:endParaRPr>
          </a:p>
        </p:txBody>
      </p:sp>
      <p:sp>
        <p:nvSpPr>
          <p:cNvPr id="583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latin typeface="Calibri" pitchFamily="34" charset="0"/>
              </a:rPr>
              <a:t>11/21/14</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b="1" dirty="0" smtClean="0"/>
              <a:t>Instructor Notes:</a:t>
            </a:r>
          </a:p>
          <a:p>
            <a:pPr fontAlgn="auto">
              <a:spcBef>
                <a:spcPts val="0"/>
              </a:spcBef>
              <a:spcAft>
                <a:spcPts val="0"/>
              </a:spcAft>
              <a:defRPr/>
            </a:pPr>
            <a:endParaRPr lang="en-US" dirty="0" smtClean="0"/>
          </a:p>
          <a:p>
            <a:pPr fontAlgn="auto">
              <a:spcBef>
                <a:spcPts val="0"/>
              </a:spcBef>
              <a:spcAft>
                <a:spcPts val="0"/>
              </a:spcAft>
              <a:defRPr/>
            </a:pPr>
            <a:r>
              <a:rPr lang="en-US" dirty="0" smtClean="0"/>
              <a:t>The majority of incidents involving those under the age of 21 occur in the Cornbelt. The states with the most documented cases over the past 40 years are:</a:t>
            </a:r>
          </a:p>
          <a:p>
            <a:pPr marL="171450" indent="-171450" fontAlgn="auto">
              <a:spcBef>
                <a:spcPts val="0"/>
              </a:spcBef>
              <a:spcAft>
                <a:spcPts val="0"/>
              </a:spcAft>
              <a:buFont typeface="Arial" panose="020B0604020202020204" pitchFamily="34" charset="0"/>
              <a:buChar char="•"/>
              <a:defRPr/>
            </a:pPr>
            <a:r>
              <a:rPr lang="en-US" dirty="0" smtClean="0"/>
              <a:t>Indiana </a:t>
            </a:r>
          </a:p>
          <a:p>
            <a:pPr marL="171450" indent="-171450" fontAlgn="auto">
              <a:spcBef>
                <a:spcPts val="0"/>
              </a:spcBef>
              <a:spcAft>
                <a:spcPts val="0"/>
              </a:spcAft>
              <a:buFont typeface="Arial" panose="020B0604020202020204" pitchFamily="34" charset="0"/>
              <a:buChar char="•"/>
              <a:defRPr/>
            </a:pPr>
            <a:r>
              <a:rPr lang="en-US" dirty="0" smtClean="0"/>
              <a:t>Iowa </a:t>
            </a:r>
          </a:p>
          <a:p>
            <a:pPr marL="171450" indent="-171450" fontAlgn="auto">
              <a:spcBef>
                <a:spcPts val="0"/>
              </a:spcBef>
              <a:spcAft>
                <a:spcPts val="0"/>
              </a:spcAft>
              <a:buFont typeface="Arial" panose="020B0604020202020204" pitchFamily="34" charset="0"/>
              <a:buChar char="•"/>
              <a:defRPr/>
            </a:pPr>
            <a:r>
              <a:rPr lang="en-US" dirty="0" smtClean="0"/>
              <a:t>Illinois </a:t>
            </a:r>
          </a:p>
          <a:p>
            <a:pPr marL="171450" indent="-171450" fontAlgn="auto">
              <a:spcBef>
                <a:spcPts val="0"/>
              </a:spcBef>
              <a:spcAft>
                <a:spcPts val="0"/>
              </a:spcAft>
              <a:buFont typeface="Arial" panose="020B0604020202020204" pitchFamily="34" charset="0"/>
              <a:buChar char="•"/>
              <a:defRPr/>
            </a:pPr>
            <a:r>
              <a:rPr lang="en-US" dirty="0" smtClean="0"/>
              <a:t>Nebraska </a:t>
            </a:r>
          </a:p>
          <a:p>
            <a:pPr marL="171450" indent="-171450" fontAlgn="auto">
              <a:spcBef>
                <a:spcPts val="0"/>
              </a:spcBef>
              <a:spcAft>
                <a:spcPts val="0"/>
              </a:spcAft>
              <a:buFont typeface="Arial" panose="020B0604020202020204" pitchFamily="34" charset="0"/>
              <a:buChar char="•"/>
              <a:defRPr/>
            </a:pPr>
            <a:r>
              <a:rPr lang="en-US" dirty="0" smtClean="0"/>
              <a:t>Minnesota </a:t>
            </a:r>
          </a:p>
          <a:p>
            <a:pPr marL="171450" indent="-171450" fontAlgn="auto">
              <a:spcBef>
                <a:spcPts val="0"/>
              </a:spcBef>
              <a:spcAft>
                <a:spcPts val="0"/>
              </a:spcAft>
              <a:buFont typeface="Arial" panose="020B0604020202020204" pitchFamily="34" charset="0"/>
              <a:buChar char="•"/>
              <a:defRPr/>
            </a:pPr>
            <a:r>
              <a:rPr lang="en-US" dirty="0" smtClean="0"/>
              <a:t>Wisconsin</a:t>
            </a:r>
          </a:p>
          <a:p>
            <a:pPr marL="171450" indent="-171450" fontAlgn="auto">
              <a:spcBef>
                <a:spcPts val="0"/>
              </a:spcBef>
              <a:spcAft>
                <a:spcPts val="0"/>
              </a:spcAft>
              <a:buFont typeface="Arial" panose="020B0604020202020204" pitchFamily="34" charset="0"/>
              <a:buChar char="•"/>
              <a:defRPr/>
            </a:pPr>
            <a:endParaRPr lang="en-US" dirty="0" smtClean="0"/>
          </a:p>
          <a:p>
            <a:pPr fontAlgn="auto">
              <a:spcBef>
                <a:spcPts val="0"/>
              </a:spcBef>
              <a:spcAft>
                <a:spcPts val="0"/>
              </a:spcAft>
              <a:buFont typeface="Arial" panose="020B0604020202020204" pitchFamily="34" charset="0"/>
              <a:buNone/>
              <a:defRPr/>
            </a:pPr>
            <a:r>
              <a:rPr lang="en-US" dirty="0" smtClean="0"/>
              <a:t>Ask students why these six states account for most of the documented incidents. What do they have in common? They are all major corn producing states.</a:t>
            </a:r>
          </a:p>
          <a:p>
            <a:pPr fontAlgn="auto">
              <a:spcBef>
                <a:spcPts val="0"/>
              </a:spcBef>
              <a:spcAft>
                <a:spcPts val="0"/>
              </a:spcAft>
              <a:buFont typeface="Arial" panose="020B0604020202020204" pitchFamily="34" charset="0"/>
              <a:buNone/>
              <a:defRPr/>
            </a:pPr>
            <a:endParaRPr lang="en-US" dirty="0" smtClean="0"/>
          </a:p>
          <a:p>
            <a:pPr fontAlgn="auto">
              <a:spcBef>
                <a:spcPts val="0"/>
              </a:spcBef>
              <a:spcAft>
                <a:spcPts val="0"/>
              </a:spcAft>
              <a:buFont typeface="Arial" panose="020B0604020202020204" pitchFamily="34" charset="0"/>
              <a:buNone/>
              <a:defRPr/>
            </a:pPr>
            <a:r>
              <a:rPr lang="en-US" dirty="0" smtClean="0"/>
              <a:t>It should be noted that Indiana has more cases than any other state because Purdue University has been monitoring these incidents for over 40 years. If the other states had made similar efforts, it would be projected that states such as Iowa and Illinois would have had greater numbers of incidents because they produce more grain. Purdue has estimated that the number of documented incidents should be at least 30% higher if all incidents had been reported.</a:t>
            </a:r>
          </a:p>
          <a:p>
            <a:pPr fontAlgn="auto">
              <a:spcBef>
                <a:spcPts val="0"/>
              </a:spcBef>
              <a:spcAft>
                <a:spcPts val="0"/>
              </a:spcAft>
              <a:buFont typeface="Arial" panose="020B0604020202020204" pitchFamily="34" charset="0"/>
              <a:buNone/>
              <a:defRPr/>
            </a:pPr>
            <a:endParaRPr lang="en-US" dirty="0" smtClean="0"/>
          </a:p>
          <a:p>
            <a:pPr fontAlgn="auto">
              <a:spcBef>
                <a:spcPts val="0"/>
              </a:spcBef>
              <a:spcAft>
                <a:spcPts val="0"/>
              </a:spcAft>
              <a:buFont typeface="Arial" panose="020B0604020202020204" pitchFamily="34" charset="0"/>
              <a:buNone/>
              <a:defRPr/>
            </a:pPr>
            <a:r>
              <a:rPr lang="en-US" dirty="0" smtClean="0"/>
              <a:t>Used with permission from Purdue University, Susan Harwood grant </a:t>
            </a:r>
            <a:r>
              <a:rPr lang="en-US" b="1" i="1" dirty="0" smtClean="0"/>
              <a:t>SH23575SH3</a:t>
            </a:r>
            <a:endParaRPr lang="en-US" dirty="0" smtClean="0"/>
          </a:p>
          <a:p>
            <a:pPr fontAlgn="auto">
              <a:spcBef>
                <a:spcPts val="0"/>
              </a:spcBef>
              <a:spcAft>
                <a:spcPts val="0"/>
              </a:spcAft>
              <a:buFont typeface="Arial" panose="020B0604020202020204" pitchFamily="34" charset="0"/>
              <a:buNone/>
              <a:defRPr/>
            </a:pPr>
            <a:endParaRPr 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BB4D97E-7A1A-49BA-ACFA-A3A94935A17C}" type="slidenum">
              <a:rPr lang="en-US" altLang="en-US" smtClean="0">
                <a:latin typeface="Calibri" pitchFamily="34" charset="0"/>
              </a:rPr>
              <a:pPr/>
              <a:t>9</a:t>
            </a:fld>
            <a:endParaRPr lang="en-US" altLang="en-US" smtClean="0">
              <a:latin typeface="Calibri" pitchFamily="34" charset="0"/>
            </a:endParaRPr>
          </a:p>
        </p:txBody>
      </p:sp>
      <p:sp>
        <p:nvSpPr>
          <p:cNvPr id="5939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latin typeface="Calibri" pitchFamily="34" charset="0"/>
              </a:rPr>
              <a:t>11/21/14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F7E2A9-C2DB-4C88-A1D4-9E0C0826BF2A}" type="slidenum">
              <a:rPr lang="en-US" altLang="en-US"/>
              <a:pPr>
                <a:defRPr/>
              </a:pPr>
              <a:t>‹#›</a:t>
            </a:fld>
            <a:endParaRPr lang="en-US" altLang="en-US"/>
          </a:p>
        </p:txBody>
      </p:sp>
    </p:spTree>
    <p:extLst>
      <p:ext uri="{BB962C8B-B14F-4D97-AF65-F5344CB8AC3E}">
        <p14:creationId xmlns:p14="http://schemas.microsoft.com/office/powerpoint/2010/main" val="2883026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D9043D-0794-448E-B9DA-6978CBAA9F64}" type="slidenum">
              <a:rPr lang="en-US" altLang="en-US"/>
              <a:pPr>
                <a:defRPr/>
              </a:pPr>
              <a:t>‹#›</a:t>
            </a:fld>
            <a:endParaRPr lang="en-US" altLang="en-US"/>
          </a:p>
        </p:txBody>
      </p:sp>
    </p:spTree>
    <p:extLst>
      <p:ext uri="{BB962C8B-B14F-4D97-AF65-F5344CB8AC3E}">
        <p14:creationId xmlns:p14="http://schemas.microsoft.com/office/powerpoint/2010/main" val="485002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EFC54C-3743-4AC4-A720-7F8E0E6DE80A}" type="slidenum">
              <a:rPr lang="en-US" altLang="en-US"/>
              <a:pPr>
                <a:defRPr/>
              </a:pPr>
              <a:t>‹#›</a:t>
            </a:fld>
            <a:endParaRPr lang="en-US" altLang="en-US"/>
          </a:p>
        </p:txBody>
      </p:sp>
    </p:spTree>
    <p:extLst>
      <p:ext uri="{BB962C8B-B14F-4D97-AF65-F5344CB8AC3E}">
        <p14:creationId xmlns:p14="http://schemas.microsoft.com/office/powerpoint/2010/main" val="2056136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D6AEED-669B-4E85-84C5-3844E4BF402E}" type="slidenum">
              <a:rPr lang="en-US" altLang="en-US"/>
              <a:pPr>
                <a:defRPr/>
              </a:pPr>
              <a:t>‹#›</a:t>
            </a:fld>
            <a:endParaRPr lang="en-US" altLang="en-US"/>
          </a:p>
        </p:txBody>
      </p:sp>
    </p:spTree>
    <p:extLst>
      <p:ext uri="{BB962C8B-B14F-4D97-AF65-F5344CB8AC3E}">
        <p14:creationId xmlns:p14="http://schemas.microsoft.com/office/powerpoint/2010/main" val="381161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43E22B-AD21-46BB-8758-09204730D714}" type="slidenum">
              <a:rPr lang="en-US" altLang="en-US"/>
              <a:pPr>
                <a:defRPr/>
              </a:pPr>
              <a:t>‹#›</a:t>
            </a:fld>
            <a:endParaRPr lang="en-US" altLang="en-US"/>
          </a:p>
        </p:txBody>
      </p:sp>
    </p:spTree>
    <p:extLst>
      <p:ext uri="{BB962C8B-B14F-4D97-AF65-F5344CB8AC3E}">
        <p14:creationId xmlns:p14="http://schemas.microsoft.com/office/powerpoint/2010/main" val="342540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E75E9C-0FE0-4FAF-ACDD-F807CF1B4E46}" type="slidenum">
              <a:rPr lang="en-US" altLang="en-US"/>
              <a:pPr>
                <a:defRPr/>
              </a:pPr>
              <a:t>‹#›</a:t>
            </a:fld>
            <a:endParaRPr lang="en-US" altLang="en-US"/>
          </a:p>
        </p:txBody>
      </p:sp>
    </p:spTree>
    <p:extLst>
      <p:ext uri="{BB962C8B-B14F-4D97-AF65-F5344CB8AC3E}">
        <p14:creationId xmlns:p14="http://schemas.microsoft.com/office/powerpoint/2010/main" val="379874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41DE06-70D7-485E-8EBA-65492EA7B488}" type="slidenum">
              <a:rPr lang="en-US" altLang="en-US"/>
              <a:pPr>
                <a:defRPr/>
              </a:pPr>
              <a:t>‹#›</a:t>
            </a:fld>
            <a:endParaRPr lang="en-US" altLang="en-US"/>
          </a:p>
        </p:txBody>
      </p:sp>
    </p:spTree>
    <p:extLst>
      <p:ext uri="{BB962C8B-B14F-4D97-AF65-F5344CB8AC3E}">
        <p14:creationId xmlns:p14="http://schemas.microsoft.com/office/powerpoint/2010/main" val="101279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3F111A9-9B29-460E-83D4-064F77BC7B5E}" type="slidenum">
              <a:rPr lang="en-US" altLang="en-US"/>
              <a:pPr>
                <a:defRPr/>
              </a:pPr>
              <a:t>‹#›</a:t>
            </a:fld>
            <a:endParaRPr lang="en-US" altLang="en-US"/>
          </a:p>
        </p:txBody>
      </p:sp>
    </p:spTree>
    <p:extLst>
      <p:ext uri="{BB962C8B-B14F-4D97-AF65-F5344CB8AC3E}">
        <p14:creationId xmlns:p14="http://schemas.microsoft.com/office/powerpoint/2010/main" val="186451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BCA43C4-7E39-49DC-AEF3-E22060EE231E}" type="slidenum">
              <a:rPr lang="en-US" altLang="en-US"/>
              <a:pPr>
                <a:defRPr/>
              </a:pPr>
              <a:t>‹#›</a:t>
            </a:fld>
            <a:endParaRPr lang="en-US" altLang="en-US"/>
          </a:p>
        </p:txBody>
      </p:sp>
    </p:spTree>
    <p:extLst>
      <p:ext uri="{BB962C8B-B14F-4D97-AF65-F5344CB8AC3E}">
        <p14:creationId xmlns:p14="http://schemas.microsoft.com/office/powerpoint/2010/main" val="358038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60703B2-BCA5-4649-A1E4-20DD2B7BCB46}" type="slidenum">
              <a:rPr lang="en-US" altLang="en-US"/>
              <a:pPr>
                <a:defRPr/>
              </a:pPr>
              <a:t>‹#›</a:t>
            </a:fld>
            <a:endParaRPr lang="en-US" altLang="en-US"/>
          </a:p>
        </p:txBody>
      </p:sp>
    </p:spTree>
    <p:extLst>
      <p:ext uri="{BB962C8B-B14F-4D97-AF65-F5344CB8AC3E}">
        <p14:creationId xmlns:p14="http://schemas.microsoft.com/office/powerpoint/2010/main" val="4907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878AB7-2268-4494-8838-A325B3356F56}" type="slidenum">
              <a:rPr lang="en-US" altLang="en-US"/>
              <a:pPr>
                <a:defRPr/>
              </a:pPr>
              <a:t>‹#›</a:t>
            </a:fld>
            <a:endParaRPr lang="en-US" altLang="en-US"/>
          </a:p>
        </p:txBody>
      </p:sp>
    </p:spTree>
    <p:extLst>
      <p:ext uri="{BB962C8B-B14F-4D97-AF65-F5344CB8AC3E}">
        <p14:creationId xmlns:p14="http://schemas.microsoft.com/office/powerpoint/2010/main" val="393581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BEB923-76D8-49A2-92B3-6FC8BC1A7CE7}" type="slidenum">
              <a:rPr lang="en-US" altLang="en-US"/>
              <a:pPr>
                <a:defRPr/>
              </a:pPr>
              <a:t>‹#›</a:t>
            </a:fld>
            <a:endParaRPr lang="en-US" altLang="en-US"/>
          </a:p>
        </p:txBody>
      </p:sp>
    </p:spTree>
    <p:extLst>
      <p:ext uri="{BB962C8B-B14F-4D97-AF65-F5344CB8AC3E}">
        <p14:creationId xmlns:p14="http://schemas.microsoft.com/office/powerpoint/2010/main" val="81986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8440A33-E8C9-4F45-8563-271C80B776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arm scene from isto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6200"/>
            <a:ext cx="94488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a:xfrm>
            <a:off x="1219200" y="0"/>
            <a:ext cx="7696200" cy="1981200"/>
          </a:xfrm>
          <a:gradFill rotWithShape="0">
            <a:gsLst>
              <a:gs pos="0">
                <a:srgbClr val="FFCC00"/>
              </a:gs>
              <a:gs pos="100000">
                <a:srgbClr val="FFFBEA"/>
              </a:gs>
            </a:gsLst>
            <a:lin ang="0" scaled="1"/>
          </a:gradFill>
        </p:spPr>
        <p:txBody>
          <a:bodyPr/>
          <a:lstStyle/>
          <a:p>
            <a:pPr eaLnBrk="1" hangingPunct="1"/>
            <a:r>
              <a:rPr lang="en-US" altLang="en-US" sz="4000" smtClean="0"/>
              <a:t>Youth Grain Safety</a:t>
            </a:r>
            <a:endParaRPr lang="en-US" altLang="en-US" smtClean="0"/>
          </a:p>
        </p:txBody>
      </p:sp>
      <p:sp>
        <p:nvSpPr>
          <p:cNvPr id="2" name="Rectangle 1"/>
          <p:cNvSpPr/>
          <p:nvPr/>
        </p:nvSpPr>
        <p:spPr>
          <a:xfrm>
            <a:off x="1828800" y="4373563"/>
            <a:ext cx="5943600" cy="1569660"/>
          </a:xfrm>
          <a:prstGeom prst="rect">
            <a:avLst/>
          </a:prstGeom>
        </p:spPr>
        <p:txBody>
          <a:bodyPr wrap="square">
            <a:spAutoFit/>
          </a:bodyPr>
          <a:lstStyle/>
          <a:p>
            <a:pPr marL="342900" indent="-342900" eaLnBrk="1" hangingPunct="1">
              <a:buClr>
                <a:srgbClr val="FFFF00"/>
              </a:buClr>
              <a:buFont typeface="Monotype Sorts" pitchFamily="2" charset="2"/>
              <a:buChar char="l"/>
              <a:defRPr/>
            </a:pPr>
            <a:r>
              <a:rPr lang="en-US" sz="1600" b="1" kern="0" dirty="0">
                <a:solidFill>
                  <a:srgbClr val="000000"/>
                </a:solidFill>
                <a:latin typeface="Times New Roman"/>
              </a:rPr>
              <a:t>This material was produced under a grant (</a:t>
            </a:r>
            <a:r>
              <a:rPr lang="en-US" sz="1600" dirty="0"/>
              <a:t>SH-27642-SH5</a:t>
            </a:r>
            <a:r>
              <a:rPr lang="en-US" sz="1600" b="1" kern="0" dirty="0">
                <a:solidFill>
                  <a:srgbClr val="000000"/>
                </a:solidFill>
                <a:latin typeface="Times New Roman"/>
              </a:rPr>
              <a:t>)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latin typeface="Corbel" pitchFamily="34" charset="0"/>
              </a:rPr>
              <a:t>Most Frequent Types of Flowing Grain/Feed Entrapments</a:t>
            </a:r>
            <a:br>
              <a:rPr lang="en-US" dirty="0">
                <a:latin typeface="Corbel" pitchFamily="34" charset="0"/>
              </a:rPr>
            </a:br>
            <a:endParaRPr lang="en-US" dirty="0"/>
          </a:p>
        </p:txBody>
      </p:sp>
      <p:sp>
        <p:nvSpPr>
          <p:cNvPr id="1126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F3EBF519-655B-48B6-A7DC-4F5EF4A7FB51}" type="slidenum">
              <a:rPr lang="en-US" altLang="en-US" sz="1200" smtClean="0">
                <a:solidFill>
                  <a:srgbClr val="898989"/>
                </a:solidFill>
                <a:latin typeface="Arial" pitchFamily="34" charset="0"/>
              </a:rPr>
              <a:pPr>
                <a:spcBef>
                  <a:spcPct val="0"/>
                </a:spcBef>
                <a:buFontTx/>
                <a:buNone/>
              </a:pPr>
              <a:t>10</a:t>
            </a:fld>
            <a:endParaRPr lang="en-US" altLang="en-US" sz="1200" smtClean="0">
              <a:solidFill>
                <a:srgbClr val="898989"/>
              </a:solidFill>
              <a:latin typeface="Arial" pitchFamily="34" charset="0"/>
            </a:endParaRPr>
          </a:p>
        </p:txBody>
      </p:sp>
      <p:sp>
        <p:nvSpPr>
          <p:cNvPr id="11267" name="Content Placeholder 4"/>
          <p:cNvSpPr>
            <a:spLocks noGrp="1"/>
          </p:cNvSpPr>
          <p:nvPr/>
        </p:nvSpPr>
        <p:spPr bwMode="auto">
          <a:xfrm>
            <a:off x="830263" y="1624013"/>
            <a:ext cx="7686675"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65150" indent="-457200">
              <a:spcBef>
                <a:spcPct val="20000"/>
              </a:spcBef>
              <a:buFont typeface="Arial" pitchFamily="34" charset="0"/>
              <a:buChar char="•"/>
              <a:defRPr sz="3200">
                <a:solidFill>
                  <a:schemeClr val="tx1"/>
                </a:solidFill>
                <a:latin typeface="Calibri" pitchFamily="34" charset="0"/>
              </a:defRPr>
            </a:lvl1pPr>
            <a:lvl2pPr marL="620713" indent="-228600">
              <a:spcBef>
                <a:spcPct val="20000"/>
              </a:spcBef>
              <a:buFont typeface="Arial" pitchFamily="34" charset="0"/>
              <a:buChar char="–"/>
              <a:defRPr sz="2800">
                <a:solidFill>
                  <a:schemeClr val="tx1"/>
                </a:solidFill>
                <a:latin typeface="Calibri" pitchFamily="34" charset="0"/>
              </a:defRPr>
            </a:lvl2pPr>
            <a:lvl3pPr marL="858838" indent="-228600">
              <a:spcBef>
                <a:spcPct val="20000"/>
              </a:spcBef>
              <a:buFont typeface="Arial" pitchFamily="34" charset="0"/>
              <a:buChar char="•"/>
              <a:defRPr sz="2400">
                <a:solidFill>
                  <a:schemeClr val="tx1"/>
                </a:solidFill>
                <a:latin typeface="Calibri" pitchFamily="34" charset="0"/>
              </a:defRPr>
            </a:lvl3pPr>
            <a:lvl4pPr marL="1143000" indent="-228600">
              <a:spcBef>
                <a:spcPct val="20000"/>
              </a:spcBef>
              <a:buFont typeface="Arial" pitchFamily="34" charset="0"/>
              <a:buChar char="–"/>
              <a:defRPr sz="2000">
                <a:solidFill>
                  <a:schemeClr val="tx1"/>
                </a:solidFill>
                <a:latin typeface="Calibri" pitchFamily="34" charset="0"/>
              </a:defRPr>
            </a:lvl4pPr>
            <a:lvl5pPr marL="1371600" indent="-228600">
              <a:spcBef>
                <a:spcPct val="20000"/>
              </a:spcBef>
              <a:buFont typeface="Arial" pitchFamily="34" charset="0"/>
              <a:buChar char="»"/>
              <a:defRPr sz="2000">
                <a:solidFill>
                  <a:schemeClr val="tx1"/>
                </a:solidFill>
                <a:latin typeface="Calibri" pitchFamily="34" charset="0"/>
              </a:defRPr>
            </a:lvl5pPr>
            <a:lvl6pPr marL="1828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286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2743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200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400"/>
              </a:spcBef>
              <a:buFont typeface="Calibri" pitchFamily="34" charset="0"/>
              <a:buAutoNum type="arabicPeriod"/>
            </a:pPr>
            <a:r>
              <a:rPr lang="en-US" altLang="en-US" sz="2400">
                <a:latin typeface="Corbel" pitchFamily="34" charset="0"/>
              </a:rPr>
              <a:t>Entrapment in a free flowing column of grain</a:t>
            </a:r>
          </a:p>
          <a:p>
            <a:pPr eaLnBrk="1" hangingPunct="1">
              <a:spcBef>
                <a:spcPts val="400"/>
              </a:spcBef>
              <a:buFont typeface="Calibri" pitchFamily="34" charset="0"/>
              <a:buAutoNum type="arabicPeriod"/>
            </a:pPr>
            <a:r>
              <a:rPr lang="en-US" altLang="en-US" sz="2400">
                <a:latin typeface="Corbel" pitchFamily="34" charset="0"/>
              </a:rPr>
              <a:t>Bridging/crusted horizontal surface entrapment</a:t>
            </a:r>
          </a:p>
          <a:p>
            <a:pPr eaLnBrk="1" hangingPunct="1">
              <a:spcBef>
                <a:spcPts val="400"/>
              </a:spcBef>
              <a:buFont typeface="Calibri" pitchFamily="34" charset="0"/>
              <a:buAutoNum type="arabicPeriod"/>
            </a:pPr>
            <a:r>
              <a:rPr lang="en-US" altLang="en-US" sz="2400">
                <a:latin typeface="Corbel" pitchFamily="34" charset="0"/>
              </a:rPr>
              <a:t>Collapse of vertically crusted grain surface (avalanche entrapment)</a:t>
            </a:r>
          </a:p>
          <a:p>
            <a:pPr eaLnBrk="1" hangingPunct="1">
              <a:spcBef>
                <a:spcPts val="400"/>
              </a:spcBef>
              <a:buFont typeface="Calibri" pitchFamily="34" charset="0"/>
              <a:buAutoNum type="arabicPeriod"/>
            </a:pPr>
            <a:r>
              <a:rPr lang="en-US" altLang="en-US" sz="2400">
                <a:latin typeface="Corbel" pitchFamily="34" charset="0"/>
              </a:rPr>
              <a:t>Entrapment in free standing pile of material (avalanche entrapment)</a:t>
            </a:r>
          </a:p>
          <a:p>
            <a:pPr eaLnBrk="1" hangingPunct="1">
              <a:spcBef>
                <a:spcPts val="400"/>
              </a:spcBef>
              <a:buFont typeface="Calibri" pitchFamily="34" charset="0"/>
              <a:buAutoNum type="arabicPeriod"/>
            </a:pPr>
            <a:r>
              <a:rPr lang="en-US" altLang="en-US" sz="2400">
                <a:latin typeface="Corbel" pitchFamily="34" charset="0"/>
              </a:rPr>
              <a:t>Entrapment in grain transport vehicle</a:t>
            </a:r>
          </a:p>
          <a:p>
            <a:pPr eaLnBrk="1" hangingPunct="1">
              <a:spcBef>
                <a:spcPts val="400"/>
              </a:spcBef>
              <a:buFont typeface="Calibri" pitchFamily="34" charset="0"/>
              <a:buAutoNum type="arabicPeriod"/>
            </a:pPr>
            <a:r>
              <a:rPr lang="en-US" altLang="en-US" sz="2400">
                <a:latin typeface="Corbel" pitchFamily="34" charset="0"/>
              </a:rPr>
              <a:t>Entrapment while using a grain vacuum machine</a:t>
            </a:r>
          </a:p>
          <a:p>
            <a:pPr eaLnBrk="1" hangingPunct="1">
              <a:spcBef>
                <a:spcPts val="400"/>
              </a:spcBef>
              <a:buFont typeface="Calibri" pitchFamily="34" charset="0"/>
              <a:buAutoNum type="arabicPeriod"/>
            </a:pPr>
            <a:r>
              <a:rPr lang="en-US" altLang="en-US" sz="2400">
                <a:latin typeface="Corbel" pitchFamily="34" charset="0"/>
              </a:rPr>
              <a:t>Entrapment due to unintended release of material or structural failure</a:t>
            </a:r>
          </a:p>
        </p:txBody>
      </p:sp>
      <p:sp>
        <p:nvSpPr>
          <p:cNvPr id="9" name="Title 3"/>
          <p:cNvSpPr>
            <a:spLocks noGrp="1"/>
          </p:cNvSpPr>
          <p:nvPr/>
        </p:nvSpPr>
        <p:spPr>
          <a:xfrm>
            <a:off x="558800" y="304800"/>
            <a:ext cx="8229600" cy="1143000"/>
          </a:xfrm>
          <a:prstGeom prst="rect">
            <a:avLst/>
          </a:prstGeom>
        </p:spPr>
        <p:txBody>
          <a:bodyPr anchor="ctr">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sz="3200" dirty="0" smtClean="0">
                <a:solidFill>
                  <a:schemeClr val="tx1"/>
                </a:solidFill>
                <a:latin typeface="Corbel" pitchFamily="34" charset="0"/>
              </a:rPr>
              <a:t>Most Frequent Types of Flowing Grain/Feed Entrapments</a:t>
            </a:r>
            <a:endParaRPr lang="en-US" sz="3200" dirty="0">
              <a:solidFill>
                <a:schemeClr val="tx1"/>
              </a:solidFill>
              <a:latin typeface="Corbe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title="Illustration  - individual enters bin during unloading process to clear a plugged outlet or walk down the grain"/>
          <p:cNvGrpSpPr>
            <a:grpSpLocks/>
          </p:cNvGrpSpPr>
          <p:nvPr/>
        </p:nvGrpSpPr>
        <p:grpSpPr bwMode="auto">
          <a:xfrm>
            <a:off x="2241550" y="468313"/>
            <a:ext cx="6142038" cy="6073775"/>
            <a:chOff x="705" y="341"/>
            <a:chExt cx="4353" cy="3827"/>
          </a:xfrm>
        </p:grpSpPr>
        <p:sp>
          <p:nvSpPr>
            <p:cNvPr id="12294" name="Rectangle 3" descr="90%"/>
            <p:cNvSpPr>
              <a:spLocks noChangeArrowheads="1"/>
            </p:cNvSpPr>
            <p:nvPr/>
          </p:nvSpPr>
          <p:spPr bwMode="auto">
            <a:xfrm>
              <a:off x="1222" y="1391"/>
              <a:ext cx="3746" cy="2570"/>
            </a:xfrm>
            <a:prstGeom prst="rect">
              <a:avLst/>
            </a:prstGeom>
            <a:pattFill prst="pct90">
              <a:fgClr>
                <a:srgbClr val="EBF50A"/>
              </a:fgClr>
              <a:bgClr>
                <a:schemeClr val="bg1"/>
              </a:bgClr>
            </a:pattFill>
            <a:ln w="12700">
              <a:solidFill>
                <a:srgbClr val="EBF50A"/>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295" name="AutoShape 4" descr="90%"/>
            <p:cNvSpPr>
              <a:spLocks noChangeArrowheads="1"/>
            </p:cNvSpPr>
            <p:nvPr/>
          </p:nvSpPr>
          <p:spPr bwMode="auto">
            <a:xfrm rot="-5400000">
              <a:off x="3459" y="1230"/>
              <a:ext cx="1378" cy="1646"/>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296" name="AutoShape 5" descr="90%"/>
            <p:cNvSpPr>
              <a:spLocks noChangeArrowheads="1"/>
            </p:cNvSpPr>
            <p:nvPr/>
          </p:nvSpPr>
          <p:spPr bwMode="auto">
            <a:xfrm>
              <a:off x="1218" y="1364"/>
              <a:ext cx="1647" cy="1378"/>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297" name="Rectangle 6"/>
            <p:cNvSpPr>
              <a:spLocks noChangeArrowheads="1"/>
            </p:cNvSpPr>
            <p:nvPr/>
          </p:nvSpPr>
          <p:spPr bwMode="auto">
            <a:xfrm>
              <a:off x="1164" y="3774"/>
              <a:ext cx="3894" cy="39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grpSp>
          <p:nvGrpSpPr>
            <p:cNvPr id="12298" name="Group 7"/>
            <p:cNvGrpSpPr>
              <a:grpSpLocks/>
            </p:cNvGrpSpPr>
            <p:nvPr/>
          </p:nvGrpSpPr>
          <p:grpSpPr bwMode="auto">
            <a:xfrm>
              <a:off x="767" y="3776"/>
              <a:ext cx="2611" cy="342"/>
              <a:chOff x="767" y="3776"/>
              <a:chExt cx="2611" cy="342"/>
            </a:xfrm>
          </p:grpSpPr>
          <p:sp>
            <p:nvSpPr>
              <p:cNvPr id="12388" name="Rectangle 8"/>
              <p:cNvSpPr>
                <a:spLocks noChangeArrowheads="1"/>
              </p:cNvSpPr>
              <p:nvPr/>
            </p:nvSpPr>
            <p:spPr bwMode="auto">
              <a:xfrm>
                <a:off x="829" y="3826"/>
                <a:ext cx="2340" cy="19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389" name="Rectangle 9"/>
              <p:cNvSpPr>
                <a:spLocks noChangeArrowheads="1"/>
              </p:cNvSpPr>
              <p:nvPr/>
            </p:nvSpPr>
            <p:spPr bwMode="auto">
              <a:xfrm>
                <a:off x="2960" y="3776"/>
                <a:ext cx="418" cy="24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390" name="Rectangle 10"/>
              <p:cNvSpPr>
                <a:spLocks noChangeArrowheads="1"/>
              </p:cNvSpPr>
              <p:nvPr/>
            </p:nvSpPr>
            <p:spPr bwMode="auto">
              <a:xfrm>
                <a:off x="833" y="4026"/>
                <a:ext cx="224" cy="92"/>
              </a:xfrm>
              <a:prstGeom prst="rect">
                <a:avLst/>
              </a:prstGeom>
              <a:solidFill>
                <a:schemeClr val="accent2"/>
              </a:solidFill>
              <a:ln w="12700">
                <a:solidFill>
                  <a:schemeClr val="accent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391" name="AutoShape 11"/>
              <p:cNvSpPr>
                <a:spLocks noChangeArrowheads="1"/>
              </p:cNvSpPr>
              <p:nvPr/>
            </p:nvSpPr>
            <p:spPr bwMode="auto">
              <a:xfrm>
                <a:off x="3072"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392" name="AutoShape 12"/>
              <p:cNvSpPr>
                <a:spLocks noChangeArrowheads="1"/>
              </p:cNvSpPr>
              <p:nvPr/>
            </p:nvSpPr>
            <p:spPr bwMode="auto">
              <a:xfrm>
                <a:off x="3175"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393" name="AutoShape 13"/>
              <p:cNvSpPr>
                <a:spLocks noChangeArrowheads="1"/>
              </p:cNvSpPr>
              <p:nvPr/>
            </p:nvSpPr>
            <p:spPr bwMode="auto">
              <a:xfrm>
                <a:off x="2969"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394" name="Line 14"/>
              <p:cNvSpPr>
                <a:spLocks noChangeShapeType="1"/>
              </p:cNvSpPr>
              <p:nvPr/>
            </p:nvSpPr>
            <p:spPr bwMode="auto">
              <a:xfrm>
                <a:off x="767" y="3925"/>
                <a:ext cx="2592"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95" name="AutoShape 15"/>
              <p:cNvSpPr>
                <a:spLocks noChangeArrowheads="1"/>
              </p:cNvSpPr>
              <p:nvPr/>
            </p:nvSpPr>
            <p:spPr bwMode="auto">
              <a:xfrm>
                <a:off x="909"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396" name="AutoShape 16"/>
              <p:cNvSpPr>
                <a:spLocks noChangeArrowheads="1"/>
              </p:cNvSpPr>
              <p:nvPr/>
            </p:nvSpPr>
            <p:spPr bwMode="auto">
              <a:xfrm>
                <a:off x="1012"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397" name="AutoShape 17"/>
              <p:cNvSpPr>
                <a:spLocks noChangeArrowheads="1"/>
              </p:cNvSpPr>
              <p:nvPr/>
            </p:nvSpPr>
            <p:spPr bwMode="auto">
              <a:xfrm>
                <a:off x="1115"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398" name="AutoShape 18"/>
              <p:cNvSpPr>
                <a:spLocks noChangeArrowheads="1"/>
              </p:cNvSpPr>
              <p:nvPr/>
            </p:nvSpPr>
            <p:spPr bwMode="auto">
              <a:xfrm>
                <a:off x="1218"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399" name="AutoShape 19"/>
              <p:cNvSpPr>
                <a:spLocks noChangeArrowheads="1"/>
              </p:cNvSpPr>
              <p:nvPr/>
            </p:nvSpPr>
            <p:spPr bwMode="auto">
              <a:xfrm>
                <a:off x="1321"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400" name="AutoShape 20"/>
              <p:cNvSpPr>
                <a:spLocks noChangeArrowheads="1"/>
              </p:cNvSpPr>
              <p:nvPr/>
            </p:nvSpPr>
            <p:spPr bwMode="auto">
              <a:xfrm>
                <a:off x="1424"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401" name="AutoShape 21"/>
              <p:cNvSpPr>
                <a:spLocks noChangeArrowheads="1"/>
              </p:cNvSpPr>
              <p:nvPr/>
            </p:nvSpPr>
            <p:spPr bwMode="auto">
              <a:xfrm>
                <a:off x="1527"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402" name="AutoShape 22"/>
              <p:cNvSpPr>
                <a:spLocks noChangeArrowheads="1"/>
              </p:cNvSpPr>
              <p:nvPr/>
            </p:nvSpPr>
            <p:spPr bwMode="auto">
              <a:xfrm>
                <a:off x="1630"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403" name="AutoShape 23"/>
              <p:cNvSpPr>
                <a:spLocks noChangeArrowheads="1"/>
              </p:cNvSpPr>
              <p:nvPr/>
            </p:nvSpPr>
            <p:spPr bwMode="auto">
              <a:xfrm>
                <a:off x="1733"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404" name="AutoShape 24"/>
              <p:cNvSpPr>
                <a:spLocks noChangeArrowheads="1"/>
              </p:cNvSpPr>
              <p:nvPr/>
            </p:nvSpPr>
            <p:spPr bwMode="auto">
              <a:xfrm>
                <a:off x="1836"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405" name="AutoShape 25"/>
              <p:cNvSpPr>
                <a:spLocks noChangeArrowheads="1"/>
              </p:cNvSpPr>
              <p:nvPr/>
            </p:nvSpPr>
            <p:spPr bwMode="auto">
              <a:xfrm>
                <a:off x="1939"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406" name="AutoShape 26"/>
              <p:cNvSpPr>
                <a:spLocks noChangeArrowheads="1"/>
              </p:cNvSpPr>
              <p:nvPr/>
            </p:nvSpPr>
            <p:spPr bwMode="auto">
              <a:xfrm>
                <a:off x="2042"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407" name="AutoShape 27"/>
              <p:cNvSpPr>
                <a:spLocks noChangeArrowheads="1"/>
              </p:cNvSpPr>
              <p:nvPr/>
            </p:nvSpPr>
            <p:spPr bwMode="auto">
              <a:xfrm>
                <a:off x="2145"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408" name="AutoShape 28"/>
              <p:cNvSpPr>
                <a:spLocks noChangeArrowheads="1"/>
              </p:cNvSpPr>
              <p:nvPr/>
            </p:nvSpPr>
            <p:spPr bwMode="auto">
              <a:xfrm>
                <a:off x="2248"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409" name="AutoShape 29"/>
              <p:cNvSpPr>
                <a:spLocks noChangeArrowheads="1"/>
              </p:cNvSpPr>
              <p:nvPr/>
            </p:nvSpPr>
            <p:spPr bwMode="auto">
              <a:xfrm>
                <a:off x="2351"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410" name="AutoShape 30"/>
              <p:cNvSpPr>
                <a:spLocks noChangeArrowheads="1"/>
              </p:cNvSpPr>
              <p:nvPr/>
            </p:nvSpPr>
            <p:spPr bwMode="auto">
              <a:xfrm>
                <a:off x="2454"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411" name="AutoShape 31"/>
              <p:cNvSpPr>
                <a:spLocks noChangeArrowheads="1"/>
              </p:cNvSpPr>
              <p:nvPr/>
            </p:nvSpPr>
            <p:spPr bwMode="auto">
              <a:xfrm>
                <a:off x="2557"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412" name="AutoShape 32"/>
              <p:cNvSpPr>
                <a:spLocks noChangeArrowheads="1"/>
              </p:cNvSpPr>
              <p:nvPr/>
            </p:nvSpPr>
            <p:spPr bwMode="auto">
              <a:xfrm>
                <a:off x="2660"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413" name="AutoShape 33"/>
              <p:cNvSpPr>
                <a:spLocks noChangeArrowheads="1"/>
              </p:cNvSpPr>
              <p:nvPr/>
            </p:nvSpPr>
            <p:spPr bwMode="auto">
              <a:xfrm>
                <a:off x="2763"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414" name="AutoShape 34"/>
              <p:cNvSpPr>
                <a:spLocks noChangeArrowheads="1"/>
              </p:cNvSpPr>
              <p:nvPr/>
            </p:nvSpPr>
            <p:spPr bwMode="auto">
              <a:xfrm>
                <a:off x="2866"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grpSp>
        <p:sp>
          <p:nvSpPr>
            <p:cNvPr id="12299" name="AutoShape 35"/>
            <p:cNvSpPr>
              <a:spLocks noChangeArrowheads="1"/>
            </p:cNvSpPr>
            <p:nvPr/>
          </p:nvSpPr>
          <p:spPr bwMode="auto">
            <a:xfrm>
              <a:off x="1208" y="341"/>
              <a:ext cx="3818" cy="1019"/>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grpSp>
          <p:nvGrpSpPr>
            <p:cNvPr id="12300" name="Group 36"/>
            <p:cNvGrpSpPr>
              <a:grpSpLocks/>
            </p:cNvGrpSpPr>
            <p:nvPr/>
          </p:nvGrpSpPr>
          <p:grpSpPr bwMode="auto">
            <a:xfrm>
              <a:off x="2847" y="428"/>
              <a:ext cx="411" cy="965"/>
              <a:chOff x="2847" y="428"/>
              <a:chExt cx="411" cy="965"/>
            </a:xfrm>
          </p:grpSpPr>
          <p:grpSp>
            <p:nvGrpSpPr>
              <p:cNvPr id="12309" name="Group 37"/>
              <p:cNvGrpSpPr>
                <a:grpSpLocks/>
              </p:cNvGrpSpPr>
              <p:nvPr/>
            </p:nvGrpSpPr>
            <p:grpSpPr bwMode="auto">
              <a:xfrm>
                <a:off x="3074" y="428"/>
                <a:ext cx="121" cy="176"/>
                <a:chOff x="3074" y="428"/>
                <a:chExt cx="121" cy="176"/>
              </a:xfrm>
            </p:grpSpPr>
            <p:sp>
              <p:nvSpPr>
                <p:cNvPr id="12365" name="Freeform 38"/>
                <p:cNvSpPr>
                  <a:spLocks/>
                </p:cNvSpPr>
                <p:nvPr/>
              </p:nvSpPr>
              <p:spPr bwMode="auto">
                <a:xfrm>
                  <a:off x="3074" y="428"/>
                  <a:ext cx="120" cy="90"/>
                </a:xfrm>
                <a:custGeom>
                  <a:avLst/>
                  <a:gdLst>
                    <a:gd name="T0" fmla="*/ 10 w 120"/>
                    <a:gd name="T1" fmla="*/ 80 h 90"/>
                    <a:gd name="T2" fmla="*/ 5 w 120"/>
                    <a:gd name="T3" fmla="*/ 77 h 90"/>
                    <a:gd name="T4" fmla="*/ 1 w 120"/>
                    <a:gd name="T5" fmla="*/ 74 h 90"/>
                    <a:gd name="T6" fmla="*/ 0 w 120"/>
                    <a:gd name="T7" fmla="*/ 69 h 90"/>
                    <a:gd name="T8" fmla="*/ 0 w 120"/>
                    <a:gd name="T9" fmla="*/ 65 h 90"/>
                    <a:gd name="T10" fmla="*/ 3 w 120"/>
                    <a:gd name="T11" fmla="*/ 62 h 90"/>
                    <a:gd name="T12" fmla="*/ 4 w 120"/>
                    <a:gd name="T13" fmla="*/ 53 h 90"/>
                    <a:gd name="T14" fmla="*/ 10 w 120"/>
                    <a:gd name="T15" fmla="*/ 47 h 90"/>
                    <a:gd name="T16" fmla="*/ 12 w 120"/>
                    <a:gd name="T17" fmla="*/ 38 h 90"/>
                    <a:gd name="T18" fmla="*/ 14 w 120"/>
                    <a:gd name="T19" fmla="*/ 30 h 90"/>
                    <a:gd name="T20" fmla="*/ 20 w 120"/>
                    <a:gd name="T21" fmla="*/ 21 h 90"/>
                    <a:gd name="T22" fmla="*/ 25 w 120"/>
                    <a:gd name="T23" fmla="*/ 15 h 90"/>
                    <a:gd name="T24" fmla="*/ 29 w 120"/>
                    <a:gd name="T25" fmla="*/ 10 h 90"/>
                    <a:gd name="T26" fmla="*/ 32 w 120"/>
                    <a:gd name="T27" fmla="*/ 7 h 90"/>
                    <a:gd name="T28" fmla="*/ 40 w 120"/>
                    <a:gd name="T29" fmla="*/ 4 h 90"/>
                    <a:gd name="T30" fmla="*/ 50 w 120"/>
                    <a:gd name="T31" fmla="*/ 1 h 90"/>
                    <a:gd name="T32" fmla="*/ 56 w 120"/>
                    <a:gd name="T33" fmla="*/ 0 h 90"/>
                    <a:gd name="T34" fmla="*/ 60 w 120"/>
                    <a:gd name="T35" fmla="*/ 0 h 90"/>
                    <a:gd name="T36" fmla="*/ 67 w 120"/>
                    <a:gd name="T37" fmla="*/ 1 h 90"/>
                    <a:gd name="T38" fmla="*/ 73 w 120"/>
                    <a:gd name="T39" fmla="*/ 1 h 90"/>
                    <a:gd name="T40" fmla="*/ 80 w 120"/>
                    <a:gd name="T41" fmla="*/ 4 h 90"/>
                    <a:gd name="T42" fmla="*/ 85 w 120"/>
                    <a:gd name="T43" fmla="*/ 5 h 90"/>
                    <a:gd name="T44" fmla="*/ 92 w 120"/>
                    <a:gd name="T45" fmla="*/ 9 h 90"/>
                    <a:gd name="T46" fmla="*/ 98 w 120"/>
                    <a:gd name="T47" fmla="*/ 16 h 90"/>
                    <a:gd name="T48" fmla="*/ 105 w 120"/>
                    <a:gd name="T49" fmla="*/ 24 h 90"/>
                    <a:gd name="T50" fmla="*/ 110 w 120"/>
                    <a:gd name="T51" fmla="*/ 31 h 90"/>
                    <a:gd name="T52" fmla="*/ 113 w 120"/>
                    <a:gd name="T53" fmla="*/ 41 h 90"/>
                    <a:gd name="T54" fmla="*/ 115 w 120"/>
                    <a:gd name="T55" fmla="*/ 51 h 90"/>
                    <a:gd name="T56" fmla="*/ 117 w 120"/>
                    <a:gd name="T57" fmla="*/ 59 h 90"/>
                    <a:gd name="T58" fmla="*/ 119 w 120"/>
                    <a:gd name="T59" fmla="*/ 65 h 90"/>
                    <a:gd name="T60" fmla="*/ 119 w 120"/>
                    <a:gd name="T61" fmla="*/ 73 h 90"/>
                    <a:gd name="T62" fmla="*/ 119 w 120"/>
                    <a:gd name="T63" fmla="*/ 79 h 90"/>
                    <a:gd name="T64" fmla="*/ 118 w 120"/>
                    <a:gd name="T65" fmla="*/ 82 h 90"/>
                    <a:gd name="T66" fmla="*/ 117 w 120"/>
                    <a:gd name="T67" fmla="*/ 85 h 90"/>
                    <a:gd name="T68" fmla="*/ 109 w 120"/>
                    <a:gd name="T69" fmla="*/ 89 h 90"/>
                    <a:gd name="T70" fmla="*/ 10 w 120"/>
                    <a:gd name="T71" fmla="*/ 80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0"/>
                    <a:gd name="T109" fmla="*/ 0 h 90"/>
                    <a:gd name="T110" fmla="*/ 120 w 120"/>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0" h="90">
                      <a:moveTo>
                        <a:pt x="10" y="80"/>
                      </a:moveTo>
                      <a:lnTo>
                        <a:pt x="5" y="77"/>
                      </a:lnTo>
                      <a:lnTo>
                        <a:pt x="1" y="74"/>
                      </a:lnTo>
                      <a:lnTo>
                        <a:pt x="0" y="69"/>
                      </a:lnTo>
                      <a:lnTo>
                        <a:pt x="0" y="65"/>
                      </a:lnTo>
                      <a:lnTo>
                        <a:pt x="3" y="62"/>
                      </a:lnTo>
                      <a:lnTo>
                        <a:pt x="4" y="53"/>
                      </a:lnTo>
                      <a:lnTo>
                        <a:pt x="10" y="47"/>
                      </a:lnTo>
                      <a:lnTo>
                        <a:pt x="12" y="38"/>
                      </a:lnTo>
                      <a:lnTo>
                        <a:pt x="14" y="30"/>
                      </a:lnTo>
                      <a:lnTo>
                        <a:pt x="20" y="21"/>
                      </a:lnTo>
                      <a:lnTo>
                        <a:pt x="25" y="15"/>
                      </a:lnTo>
                      <a:lnTo>
                        <a:pt x="29" y="10"/>
                      </a:lnTo>
                      <a:lnTo>
                        <a:pt x="32" y="7"/>
                      </a:lnTo>
                      <a:lnTo>
                        <a:pt x="40" y="4"/>
                      </a:lnTo>
                      <a:lnTo>
                        <a:pt x="50" y="1"/>
                      </a:lnTo>
                      <a:lnTo>
                        <a:pt x="56" y="0"/>
                      </a:lnTo>
                      <a:lnTo>
                        <a:pt x="60" y="0"/>
                      </a:lnTo>
                      <a:lnTo>
                        <a:pt x="67" y="1"/>
                      </a:lnTo>
                      <a:lnTo>
                        <a:pt x="73" y="1"/>
                      </a:lnTo>
                      <a:lnTo>
                        <a:pt x="80" y="4"/>
                      </a:lnTo>
                      <a:lnTo>
                        <a:pt x="85" y="5"/>
                      </a:lnTo>
                      <a:lnTo>
                        <a:pt x="92" y="9"/>
                      </a:lnTo>
                      <a:lnTo>
                        <a:pt x="98" y="16"/>
                      </a:lnTo>
                      <a:lnTo>
                        <a:pt x="105" y="24"/>
                      </a:lnTo>
                      <a:lnTo>
                        <a:pt x="110" y="31"/>
                      </a:lnTo>
                      <a:lnTo>
                        <a:pt x="113" y="41"/>
                      </a:lnTo>
                      <a:lnTo>
                        <a:pt x="115" y="51"/>
                      </a:lnTo>
                      <a:lnTo>
                        <a:pt x="117" y="59"/>
                      </a:lnTo>
                      <a:lnTo>
                        <a:pt x="119" y="65"/>
                      </a:lnTo>
                      <a:lnTo>
                        <a:pt x="119" y="73"/>
                      </a:lnTo>
                      <a:lnTo>
                        <a:pt x="119" y="79"/>
                      </a:lnTo>
                      <a:lnTo>
                        <a:pt x="118" y="82"/>
                      </a:lnTo>
                      <a:lnTo>
                        <a:pt x="117" y="85"/>
                      </a:lnTo>
                      <a:lnTo>
                        <a:pt x="109" y="89"/>
                      </a:lnTo>
                      <a:lnTo>
                        <a:pt x="10" y="80"/>
                      </a:lnTo>
                    </a:path>
                  </a:pathLst>
                </a:custGeom>
                <a:solidFill>
                  <a:srgbClr val="0000FF"/>
                </a:solidFill>
                <a:ln w="12700" cap="rnd">
                  <a:solidFill>
                    <a:srgbClr val="000000"/>
                  </a:solidFill>
                  <a:round/>
                  <a:headEnd/>
                  <a:tailEnd/>
                </a:ln>
              </p:spPr>
              <p:txBody>
                <a:bodyPr/>
                <a:lstStyle/>
                <a:p>
                  <a:endParaRPr lang="en-US"/>
                </a:p>
              </p:txBody>
            </p:sp>
            <p:sp>
              <p:nvSpPr>
                <p:cNvPr id="12366" name="Freeform 39"/>
                <p:cNvSpPr>
                  <a:spLocks/>
                </p:cNvSpPr>
                <p:nvPr/>
              </p:nvSpPr>
              <p:spPr bwMode="auto">
                <a:xfrm>
                  <a:off x="3078" y="495"/>
                  <a:ext cx="109" cy="101"/>
                </a:xfrm>
                <a:custGeom>
                  <a:avLst/>
                  <a:gdLst>
                    <a:gd name="T0" fmla="*/ 7 w 109"/>
                    <a:gd name="T1" fmla="*/ 33 h 101"/>
                    <a:gd name="T2" fmla="*/ 6 w 109"/>
                    <a:gd name="T3" fmla="*/ 39 h 101"/>
                    <a:gd name="T4" fmla="*/ 7 w 109"/>
                    <a:gd name="T5" fmla="*/ 47 h 101"/>
                    <a:gd name="T6" fmla="*/ 8 w 109"/>
                    <a:gd name="T7" fmla="*/ 50 h 101"/>
                    <a:gd name="T8" fmla="*/ 9 w 109"/>
                    <a:gd name="T9" fmla="*/ 54 h 101"/>
                    <a:gd name="T10" fmla="*/ 10 w 109"/>
                    <a:gd name="T11" fmla="*/ 56 h 101"/>
                    <a:gd name="T12" fmla="*/ 12 w 109"/>
                    <a:gd name="T13" fmla="*/ 60 h 101"/>
                    <a:gd name="T14" fmla="*/ 12 w 109"/>
                    <a:gd name="T15" fmla="*/ 66 h 101"/>
                    <a:gd name="T16" fmla="*/ 14 w 109"/>
                    <a:gd name="T17" fmla="*/ 72 h 101"/>
                    <a:gd name="T18" fmla="*/ 15 w 109"/>
                    <a:gd name="T19" fmla="*/ 75 h 101"/>
                    <a:gd name="T20" fmla="*/ 16 w 109"/>
                    <a:gd name="T21" fmla="*/ 80 h 101"/>
                    <a:gd name="T22" fmla="*/ 17 w 109"/>
                    <a:gd name="T23" fmla="*/ 87 h 101"/>
                    <a:gd name="T24" fmla="*/ 19 w 109"/>
                    <a:gd name="T25" fmla="*/ 92 h 101"/>
                    <a:gd name="T26" fmla="*/ 27 w 109"/>
                    <a:gd name="T27" fmla="*/ 99 h 101"/>
                    <a:gd name="T28" fmla="*/ 38 w 109"/>
                    <a:gd name="T29" fmla="*/ 100 h 101"/>
                    <a:gd name="T30" fmla="*/ 50 w 109"/>
                    <a:gd name="T31" fmla="*/ 97 h 101"/>
                    <a:gd name="T32" fmla="*/ 67 w 109"/>
                    <a:gd name="T33" fmla="*/ 95 h 101"/>
                    <a:gd name="T34" fmla="*/ 76 w 109"/>
                    <a:gd name="T35" fmla="*/ 91 h 101"/>
                    <a:gd name="T36" fmla="*/ 82 w 109"/>
                    <a:gd name="T37" fmla="*/ 85 h 101"/>
                    <a:gd name="T38" fmla="*/ 85 w 109"/>
                    <a:gd name="T39" fmla="*/ 79 h 101"/>
                    <a:gd name="T40" fmla="*/ 87 w 109"/>
                    <a:gd name="T41" fmla="*/ 73 h 101"/>
                    <a:gd name="T42" fmla="*/ 97 w 109"/>
                    <a:gd name="T43" fmla="*/ 67 h 101"/>
                    <a:gd name="T44" fmla="*/ 106 w 109"/>
                    <a:gd name="T45" fmla="*/ 48 h 101"/>
                    <a:gd name="T46" fmla="*/ 107 w 109"/>
                    <a:gd name="T47" fmla="*/ 42 h 101"/>
                    <a:gd name="T48" fmla="*/ 105 w 109"/>
                    <a:gd name="T49" fmla="*/ 34 h 101"/>
                    <a:gd name="T50" fmla="*/ 107 w 109"/>
                    <a:gd name="T51" fmla="*/ 32 h 101"/>
                    <a:gd name="T52" fmla="*/ 108 w 109"/>
                    <a:gd name="T53" fmla="*/ 29 h 101"/>
                    <a:gd name="T54" fmla="*/ 105 w 109"/>
                    <a:gd name="T55" fmla="*/ 26 h 101"/>
                    <a:gd name="T56" fmla="*/ 104 w 109"/>
                    <a:gd name="T57" fmla="*/ 14 h 101"/>
                    <a:gd name="T58" fmla="*/ 102 w 109"/>
                    <a:gd name="T59" fmla="*/ 10 h 101"/>
                    <a:gd name="T60" fmla="*/ 94 w 109"/>
                    <a:gd name="T61" fmla="*/ 4 h 101"/>
                    <a:gd name="T62" fmla="*/ 85 w 109"/>
                    <a:gd name="T63" fmla="*/ 2 h 101"/>
                    <a:gd name="T64" fmla="*/ 65 w 109"/>
                    <a:gd name="T65" fmla="*/ 0 h 101"/>
                    <a:gd name="T66" fmla="*/ 44 w 109"/>
                    <a:gd name="T67" fmla="*/ 0 h 101"/>
                    <a:gd name="T68" fmla="*/ 22 w 109"/>
                    <a:gd name="T69" fmla="*/ 0 h 101"/>
                    <a:gd name="T70" fmla="*/ 10 w 109"/>
                    <a:gd name="T71" fmla="*/ 0 h 101"/>
                    <a:gd name="T72" fmla="*/ 1 w 109"/>
                    <a:gd name="T73" fmla="*/ 0 h 101"/>
                    <a:gd name="T74" fmla="*/ 0 w 109"/>
                    <a:gd name="T75" fmla="*/ 3 h 101"/>
                    <a:gd name="T76" fmla="*/ 0 w 109"/>
                    <a:gd name="T77" fmla="*/ 7 h 101"/>
                    <a:gd name="T78" fmla="*/ 7 w 109"/>
                    <a:gd name="T79" fmla="*/ 13 h 101"/>
                    <a:gd name="T80" fmla="*/ 5 w 109"/>
                    <a:gd name="T81" fmla="*/ 25 h 101"/>
                    <a:gd name="T82" fmla="*/ 7 w 109"/>
                    <a:gd name="T83" fmla="*/ 25 h 101"/>
                    <a:gd name="T84" fmla="*/ 8 w 109"/>
                    <a:gd name="T85" fmla="*/ 27 h 101"/>
                    <a:gd name="T86" fmla="*/ 7 w 109"/>
                    <a:gd name="T87" fmla="*/ 33 h 1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9"/>
                    <a:gd name="T133" fmla="*/ 0 h 101"/>
                    <a:gd name="T134" fmla="*/ 109 w 109"/>
                    <a:gd name="T135" fmla="*/ 101 h 1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9" h="101">
                      <a:moveTo>
                        <a:pt x="7" y="33"/>
                      </a:moveTo>
                      <a:lnTo>
                        <a:pt x="6" y="39"/>
                      </a:lnTo>
                      <a:lnTo>
                        <a:pt x="7" y="47"/>
                      </a:lnTo>
                      <a:lnTo>
                        <a:pt x="8" y="50"/>
                      </a:lnTo>
                      <a:lnTo>
                        <a:pt x="9" y="54"/>
                      </a:lnTo>
                      <a:lnTo>
                        <a:pt x="10" y="56"/>
                      </a:lnTo>
                      <a:lnTo>
                        <a:pt x="12" y="60"/>
                      </a:lnTo>
                      <a:lnTo>
                        <a:pt x="12" y="66"/>
                      </a:lnTo>
                      <a:lnTo>
                        <a:pt x="14" y="72"/>
                      </a:lnTo>
                      <a:lnTo>
                        <a:pt x="15" y="75"/>
                      </a:lnTo>
                      <a:lnTo>
                        <a:pt x="16" y="80"/>
                      </a:lnTo>
                      <a:lnTo>
                        <a:pt x="17" y="87"/>
                      </a:lnTo>
                      <a:lnTo>
                        <a:pt x="19" y="92"/>
                      </a:lnTo>
                      <a:lnTo>
                        <a:pt x="27" y="99"/>
                      </a:lnTo>
                      <a:lnTo>
                        <a:pt x="38" y="100"/>
                      </a:lnTo>
                      <a:lnTo>
                        <a:pt x="50" y="97"/>
                      </a:lnTo>
                      <a:lnTo>
                        <a:pt x="67" y="95"/>
                      </a:lnTo>
                      <a:lnTo>
                        <a:pt x="76" y="91"/>
                      </a:lnTo>
                      <a:lnTo>
                        <a:pt x="82" y="85"/>
                      </a:lnTo>
                      <a:lnTo>
                        <a:pt x="85" y="79"/>
                      </a:lnTo>
                      <a:lnTo>
                        <a:pt x="87" y="73"/>
                      </a:lnTo>
                      <a:lnTo>
                        <a:pt x="97" y="67"/>
                      </a:lnTo>
                      <a:lnTo>
                        <a:pt x="106" y="48"/>
                      </a:lnTo>
                      <a:lnTo>
                        <a:pt x="107" y="42"/>
                      </a:lnTo>
                      <a:lnTo>
                        <a:pt x="105" y="34"/>
                      </a:lnTo>
                      <a:lnTo>
                        <a:pt x="107" y="32"/>
                      </a:lnTo>
                      <a:lnTo>
                        <a:pt x="108" y="29"/>
                      </a:lnTo>
                      <a:lnTo>
                        <a:pt x="105" y="26"/>
                      </a:lnTo>
                      <a:lnTo>
                        <a:pt x="104" y="14"/>
                      </a:lnTo>
                      <a:lnTo>
                        <a:pt x="102" y="10"/>
                      </a:lnTo>
                      <a:lnTo>
                        <a:pt x="94" y="4"/>
                      </a:lnTo>
                      <a:lnTo>
                        <a:pt x="85" y="2"/>
                      </a:lnTo>
                      <a:lnTo>
                        <a:pt x="65" y="0"/>
                      </a:lnTo>
                      <a:lnTo>
                        <a:pt x="44" y="0"/>
                      </a:lnTo>
                      <a:lnTo>
                        <a:pt x="22" y="0"/>
                      </a:lnTo>
                      <a:lnTo>
                        <a:pt x="10" y="0"/>
                      </a:lnTo>
                      <a:lnTo>
                        <a:pt x="1" y="0"/>
                      </a:lnTo>
                      <a:lnTo>
                        <a:pt x="0" y="3"/>
                      </a:lnTo>
                      <a:lnTo>
                        <a:pt x="0" y="7"/>
                      </a:lnTo>
                      <a:lnTo>
                        <a:pt x="7" y="13"/>
                      </a:lnTo>
                      <a:lnTo>
                        <a:pt x="5" y="25"/>
                      </a:lnTo>
                      <a:lnTo>
                        <a:pt x="7" y="25"/>
                      </a:lnTo>
                      <a:lnTo>
                        <a:pt x="8" y="27"/>
                      </a:lnTo>
                      <a:lnTo>
                        <a:pt x="7" y="33"/>
                      </a:lnTo>
                    </a:path>
                  </a:pathLst>
                </a:custGeom>
                <a:solidFill>
                  <a:srgbClr val="FFC080"/>
                </a:solidFill>
                <a:ln w="12700" cap="rnd">
                  <a:solidFill>
                    <a:srgbClr val="402000"/>
                  </a:solidFill>
                  <a:round/>
                  <a:headEnd/>
                  <a:tailEnd/>
                </a:ln>
              </p:spPr>
              <p:txBody>
                <a:bodyPr/>
                <a:lstStyle/>
                <a:p>
                  <a:endParaRPr lang="en-US"/>
                </a:p>
              </p:txBody>
            </p:sp>
            <p:sp>
              <p:nvSpPr>
                <p:cNvPr id="12367" name="Freeform 40"/>
                <p:cNvSpPr>
                  <a:spLocks/>
                </p:cNvSpPr>
                <p:nvPr/>
              </p:nvSpPr>
              <p:spPr bwMode="auto">
                <a:xfrm>
                  <a:off x="3078" y="495"/>
                  <a:ext cx="106" cy="97"/>
                </a:xfrm>
                <a:custGeom>
                  <a:avLst/>
                  <a:gdLst>
                    <a:gd name="T0" fmla="*/ 1 w 106"/>
                    <a:gd name="T1" fmla="*/ 7 h 97"/>
                    <a:gd name="T2" fmla="*/ 2 w 106"/>
                    <a:gd name="T3" fmla="*/ 1 h 97"/>
                    <a:gd name="T4" fmla="*/ 50 w 106"/>
                    <a:gd name="T5" fmla="*/ 0 h 97"/>
                    <a:gd name="T6" fmla="*/ 84 w 106"/>
                    <a:gd name="T7" fmla="*/ 2 h 97"/>
                    <a:gd name="T8" fmla="*/ 99 w 106"/>
                    <a:gd name="T9" fmla="*/ 10 h 97"/>
                    <a:gd name="T10" fmla="*/ 102 w 106"/>
                    <a:gd name="T11" fmla="*/ 21 h 97"/>
                    <a:gd name="T12" fmla="*/ 105 w 106"/>
                    <a:gd name="T13" fmla="*/ 29 h 97"/>
                    <a:gd name="T14" fmla="*/ 102 w 106"/>
                    <a:gd name="T15" fmla="*/ 32 h 97"/>
                    <a:gd name="T16" fmla="*/ 103 w 106"/>
                    <a:gd name="T17" fmla="*/ 46 h 97"/>
                    <a:gd name="T18" fmla="*/ 93 w 106"/>
                    <a:gd name="T19" fmla="*/ 66 h 97"/>
                    <a:gd name="T20" fmla="*/ 84 w 106"/>
                    <a:gd name="T21" fmla="*/ 72 h 97"/>
                    <a:gd name="T22" fmla="*/ 75 w 106"/>
                    <a:gd name="T23" fmla="*/ 89 h 97"/>
                    <a:gd name="T24" fmla="*/ 51 w 106"/>
                    <a:gd name="T25" fmla="*/ 96 h 97"/>
                    <a:gd name="T26" fmla="*/ 46 w 106"/>
                    <a:gd name="T27" fmla="*/ 91 h 97"/>
                    <a:gd name="T28" fmla="*/ 44 w 106"/>
                    <a:gd name="T29" fmla="*/ 82 h 97"/>
                    <a:gd name="T30" fmla="*/ 38 w 106"/>
                    <a:gd name="T31" fmla="*/ 80 h 97"/>
                    <a:gd name="T32" fmla="*/ 34 w 106"/>
                    <a:gd name="T33" fmla="*/ 78 h 97"/>
                    <a:gd name="T34" fmla="*/ 43 w 106"/>
                    <a:gd name="T35" fmla="*/ 77 h 97"/>
                    <a:gd name="T36" fmla="*/ 40 w 106"/>
                    <a:gd name="T37" fmla="*/ 74 h 97"/>
                    <a:gd name="T38" fmla="*/ 40 w 106"/>
                    <a:gd name="T39" fmla="*/ 69 h 97"/>
                    <a:gd name="T40" fmla="*/ 42 w 106"/>
                    <a:gd name="T41" fmla="*/ 62 h 97"/>
                    <a:gd name="T42" fmla="*/ 41 w 106"/>
                    <a:gd name="T43" fmla="*/ 58 h 97"/>
                    <a:gd name="T44" fmla="*/ 37 w 106"/>
                    <a:gd name="T45" fmla="*/ 59 h 97"/>
                    <a:gd name="T46" fmla="*/ 37 w 106"/>
                    <a:gd name="T47" fmla="*/ 53 h 97"/>
                    <a:gd name="T48" fmla="*/ 40 w 106"/>
                    <a:gd name="T49" fmla="*/ 52 h 97"/>
                    <a:gd name="T50" fmla="*/ 42 w 106"/>
                    <a:gd name="T51" fmla="*/ 29 h 97"/>
                    <a:gd name="T52" fmla="*/ 43 w 106"/>
                    <a:gd name="T53" fmla="*/ 24 h 97"/>
                    <a:gd name="T54" fmla="*/ 61 w 106"/>
                    <a:gd name="T55" fmla="*/ 20 h 97"/>
                    <a:gd name="T56" fmla="*/ 54 w 106"/>
                    <a:gd name="T57" fmla="*/ 10 h 97"/>
                    <a:gd name="T58" fmla="*/ 37 w 106"/>
                    <a:gd name="T59" fmla="*/ 12 h 97"/>
                    <a:gd name="T60" fmla="*/ 18 w 106"/>
                    <a:gd name="T61" fmla="*/ 11 h 97"/>
                    <a:gd name="T62" fmla="*/ 13 w 106"/>
                    <a:gd name="T63" fmla="*/ 9 h 97"/>
                    <a:gd name="T64" fmla="*/ 13 w 106"/>
                    <a:gd name="T65" fmla="*/ 21 h 97"/>
                    <a:gd name="T66" fmla="*/ 11 w 106"/>
                    <a:gd name="T67" fmla="*/ 25 h 97"/>
                    <a:gd name="T68" fmla="*/ 8 w 106"/>
                    <a:gd name="T69" fmla="*/ 26 h 97"/>
                    <a:gd name="T70" fmla="*/ 5 w 106"/>
                    <a:gd name="T71" fmla="*/ 24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97"/>
                    <a:gd name="T110" fmla="*/ 106 w 106"/>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97">
                      <a:moveTo>
                        <a:pt x="8" y="13"/>
                      </a:moveTo>
                      <a:lnTo>
                        <a:pt x="1" y="7"/>
                      </a:lnTo>
                      <a:lnTo>
                        <a:pt x="0" y="4"/>
                      </a:lnTo>
                      <a:lnTo>
                        <a:pt x="2" y="1"/>
                      </a:lnTo>
                      <a:lnTo>
                        <a:pt x="22" y="0"/>
                      </a:lnTo>
                      <a:lnTo>
                        <a:pt x="50" y="0"/>
                      </a:lnTo>
                      <a:lnTo>
                        <a:pt x="74" y="1"/>
                      </a:lnTo>
                      <a:lnTo>
                        <a:pt x="84" y="2"/>
                      </a:lnTo>
                      <a:lnTo>
                        <a:pt x="93" y="6"/>
                      </a:lnTo>
                      <a:lnTo>
                        <a:pt x="99" y="10"/>
                      </a:lnTo>
                      <a:lnTo>
                        <a:pt x="101" y="13"/>
                      </a:lnTo>
                      <a:lnTo>
                        <a:pt x="102" y="21"/>
                      </a:lnTo>
                      <a:lnTo>
                        <a:pt x="102" y="25"/>
                      </a:lnTo>
                      <a:lnTo>
                        <a:pt x="105" y="29"/>
                      </a:lnTo>
                      <a:lnTo>
                        <a:pt x="104" y="31"/>
                      </a:lnTo>
                      <a:lnTo>
                        <a:pt x="102" y="32"/>
                      </a:lnTo>
                      <a:lnTo>
                        <a:pt x="104" y="41"/>
                      </a:lnTo>
                      <a:lnTo>
                        <a:pt x="103" y="46"/>
                      </a:lnTo>
                      <a:lnTo>
                        <a:pt x="97" y="58"/>
                      </a:lnTo>
                      <a:lnTo>
                        <a:pt x="93" y="66"/>
                      </a:lnTo>
                      <a:lnTo>
                        <a:pt x="86" y="71"/>
                      </a:lnTo>
                      <a:lnTo>
                        <a:pt x="84" y="72"/>
                      </a:lnTo>
                      <a:lnTo>
                        <a:pt x="81" y="80"/>
                      </a:lnTo>
                      <a:lnTo>
                        <a:pt x="75" y="89"/>
                      </a:lnTo>
                      <a:lnTo>
                        <a:pt x="60" y="94"/>
                      </a:lnTo>
                      <a:lnTo>
                        <a:pt x="51" y="96"/>
                      </a:lnTo>
                      <a:lnTo>
                        <a:pt x="43" y="94"/>
                      </a:lnTo>
                      <a:lnTo>
                        <a:pt x="46" y="91"/>
                      </a:lnTo>
                      <a:lnTo>
                        <a:pt x="49" y="86"/>
                      </a:lnTo>
                      <a:lnTo>
                        <a:pt x="44" y="82"/>
                      </a:lnTo>
                      <a:lnTo>
                        <a:pt x="41" y="81"/>
                      </a:lnTo>
                      <a:lnTo>
                        <a:pt x="38" y="80"/>
                      </a:lnTo>
                      <a:lnTo>
                        <a:pt x="33" y="79"/>
                      </a:lnTo>
                      <a:lnTo>
                        <a:pt x="34" y="78"/>
                      </a:lnTo>
                      <a:lnTo>
                        <a:pt x="38" y="78"/>
                      </a:lnTo>
                      <a:lnTo>
                        <a:pt x="43" y="77"/>
                      </a:lnTo>
                      <a:lnTo>
                        <a:pt x="42" y="74"/>
                      </a:lnTo>
                      <a:lnTo>
                        <a:pt x="40" y="74"/>
                      </a:lnTo>
                      <a:lnTo>
                        <a:pt x="38" y="73"/>
                      </a:lnTo>
                      <a:lnTo>
                        <a:pt x="40" y="69"/>
                      </a:lnTo>
                      <a:lnTo>
                        <a:pt x="41" y="62"/>
                      </a:lnTo>
                      <a:lnTo>
                        <a:pt x="42" y="62"/>
                      </a:lnTo>
                      <a:lnTo>
                        <a:pt x="43" y="59"/>
                      </a:lnTo>
                      <a:lnTo>
                        <a:pt x="41" y="58"/>
                      </a:lnTo>
                      <a:lnTo>
                        <a:pt x="39" y="58"/>
                      </a:lnTo>
                      <a:lnTo>
                        <a:pt x="37" y="59"/>
                      </a:lnTo>
                      <a:lnTo>
                        <a:pt x="36" y="58"/>
                      </a:lnTo>
                      <a:lnTo>
                        <a:pt x="37" y="53"/>
                      </a:lnTo>
                      <a:lnTo>
                        <a:pt x="40" y="54"/>
                      </a:lnTo>
                      <a:lnTo>
                        <a:pt x="40" y="52"/>
                      </a:lnTo>
                      <a:lnTo>
                        <a:pt x="38" y="49"/>
                      </a:lnTo>
                      <a:lnTo>
                        <a:pt x="42" y="29"/>
                      </a:lnTo>
                      <a:lnTo>
                        <a:pt x="44" y="26"/>
                      </a:lnTo>
                      <a:lnTo>
                        <a:pt x="43" y="24"/>
                      </a:lnTo>
                      <a:lnTo>
                        <a:pt x="47" y="19"/>
                      </a:lnTo>
                      <a:lnTo>
                        <a:pt x="61" y="20"/>
                      </a:lnTo>
                      <a:lnTo>
                        <a:pt x="53" y="15"/>
                      </a:lnTo>
                      <a:lnTo>
                        <a:pt x="54" y="10"/>
                      </a:lnTo>
                      <a:lnTo>
                        <a:pt x="40" y="9"/>
                      </a:lnTo>
                      <a:lnTo>
                        <a:pt x="37" y="12"/>
                      </a:lnTo>
                      <a:lnTo>
                        <a:pt x="35" y="9"/>
                      </a:lnTo>
                      <a:lnTo>
                        <a:pt x="18" y="11"/>
                      </a:lnTo>
                      <a:lnTo>
                        <a:pt x="14" y="9"/>
                      </a:lnTo>
                      <a:lnTo>
                        <a:pt x="13" y="9"/>
                      </a:lnTo>
                      <a:lnTo>
                        <a:pt x="15" y="12"/>
                      </a:lnTo>
                      <a:lnTo>
                        <a:pt x="13" y="21"/>
                      </a:lnTo>
                      <a:lnTo>
                        <a:pt x="11" y="22"/>
                      </a:lnTo>
                      <a:lnTo>
                        <a:pt x="11" y="25"/>
                      </a:lnTo>
                      <a:lnTo>
                        <a:pt x="7" y="32"/>
                      </a:lnTo>
                      <a:lnTo>
                        <a:pt x="8" y="26"/>
                      </a:lnTo>
                      <a:lnTo>
                        <a:pt x="7" y="24"/>
                      </a:lnTo>
                      <a:lnTo>
                        <a:pt x="5" y="24"/>
                      </a:lnTo>
                      <a:lnTo>
                        <a:pt x="8" y="13"/>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68" name="Freeform 41"/>
                <p:cNvSpPr>
                  <a:spLocks/>
                </p:cNvSpPr>
                <p:nvPr/>
              </p:nvSpPr>
              <p:spPr bwMode="auto">
                <a:xfrm>
                  <a:off x="3133" y="536"/>
                  <a:ext cx="23" cy="17"/>
                </a:xfrm>
                <a:custGeom>
                  <a:avLst/>
                  <a:gdLst>
                    <a:gd name="T0" fmla="*/ 6 w 23"/>
                    <a:gd name="T1" fmla="*/ 0 h 17"/>
                    <a:gd name="T2" fmla="*/ 7 w 23"/>
                    <a:gd name="T3" fmla="*/ 7 h 17"/>
                    <a:gd name="T4" fmla="*/ 0 w 23"/>
                    <a:gd name="T5" fmla="*/ 10 h 17"/>
                    <a:gd name="T6" fmla="*/ 4 w 23"/>
                    <a:gd name="T7" fmla="*/ 14 h 17"/>
                    <a:gd name="T8" fmla="*/ 6 w 23"/>
                    <a:gd name="T9" fmla="*/ 12 h 17"/>
                    <a:gd name="T10" fmla="*/ 9 w 23"/>
                    <a:gd name="T11" fmla="*/ 14 h 17"/>
                    <a:gd name="T12" fmla="*/ 9 w 23"/>
                    <a:gd name="T13" fmla="*/ 16 h 17"/>
                    <a:gd name="T14" fmla="*/ 14 w 23"/>
                    <a:gd name="T15" fmla="*/ 16 h 17"/>
                    <a:gd name="T16" fmla="*/ 13 w 23"/>
                    <a:gd name="T17" fmla="*/ 14 h 17"/>
                    <a:gd name="T18" fmla="*/ 10 w 23"/>
                    <a:gd name="T19" fmla="*/ 12 h 17"/>
                    <a:gd name="T20" fmla="*/ 17 w 23"/>
                    <a:gd name="T21" fmla="*/ 8 h 17"/>
                    <a:gd name="T22" fmla="*/ 14 w 23"/>
                    <a:gd name="T23" fmla="*/ 5 h 17"/>
                    <a:gd name="T24" fmla="*/ 20 w 23"/>
                    <a:gd name="T25" fmla="*/ 5 h 17"/>
                    <a:gd name="T26" fmla="*/ 22 w 23"/>
                    <a:gd name="T27" fmla="*/ 1 h 17"/>
                    <a:gd name="T28" fmla="*/ 20 w 23"/>
                    <a:gd name="T29" fmla="*/ 1 h 17"/>
                    <a:gd name="T30" fmla="*/ 17 w 23"/>
                    <a:gd name="T31" fmla="*/ 0 h 17"/>
                    <a:gd name="T32" fmla="*/ 11 w 23"/>
                    <a:gd name="T33" fmla="*/ 0 h 17"/>
                    <a:gd name="T34" fmla="*/ 6 w 23"/>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17"/>
                    <a:gd name="T56" fmla="*/ 23 w 23"/>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17">
                      <a:moveTo>
                        <a:pt x="6" y="0"/>
                      </a:moveTo>
                      <a:lnTo>
                        <a:pt x="7" y="7"/>
                      </a:lnTo>
                      <a:lnTo>
                        <a:pt x="0" y="10"/>
                      </a:lnTo>
                      <a:lnTo>
                        <a:pt x="4" y="14"/>
                      </a:lnTo>
                      <a:lnTo>
                        <a:pt x="6" y="12"/>
                      </a:lnTo>
                      <a:lnTo>
                        <a:pt x="9" y="14"/>
                      </a:lnTo>
                      <a:lnTo>
                        <a:pt x="9" y="16"/>
                      </a:lnTo>
                      <a:lnTo>
                        <a:pt x="14" y="16"/>
                      </a:lnTo>
                      <a:lnTo>
                        <a:pt x="13" y="14"/>
                      </a:lnTo>
                      <a:lnTo>
                        <a:pt x="10" y="12"/>
                      </a:lnTo>
                      <a:lnTo>
                        <a:pt x="17" y="8"/>
                      </a:lnTo>
                      <a:lnTo>
                        <a:pt x="14" y="5"/>
                      </a:lnTo>
                      <a:lnTo>
                        <a:pt x="20" y="5"/>
                      </a:lnTo>
                      <a:lnTo>
                        <a:pt x="22" y="1"/>
                      </a:lnTo>
                      <a:lnTo>
                        <a:pt x="20" y="1"/>
                      </a:lnTo>
                      <a:lnTo>
                        <a:pt x="17" y="0"/>
                      </a:lnTo>
                      <a:lnTo>
                        <a:pt x="11" y="0"/>
                      </a:lnTo>
                      <a:lnTo>
                        <a:pt x="6"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69" name="Freeform 42"/>
                <p:cNvSpPr>
                  <a:spLocks/>
                </p:cNvSpPr>
                <p:nvPr/>
              </p:nvSpPr>
              <p:spPr bwMode="auto">
                <a:xfrm>
                  <a:off x="3132" y="515"/>
                  <a:ext cx="19" cy="17"/>
                </a:xfrm>
                <a:custGeom>
                  <a:avLst/>
                  <a:gdLst>
                    <a:gd name="T0" fmla="*/ 1 w 19"/>
                    <a:gd name="T1" fmla="*/ 16 h 17"/>
                    <a:gd name="T2" fmla="*/ 0 w 19"/>
                    <a:gd name="T3" fmla="*/ 11 h 17"/>
                    <a:gd name="T4" fmla="*/ 2 w 19"/>
                    <a:gd name="T5" fmla="*/ 1 h 17"/>
                    <a:gd name="T6" fmla="*/ 8 w 19"/>
                    <a:gd name="T7" fmla="*/ 0 h 17"/>
                    <a:gd name="T8" fmla="*/ 13 w 19"/>
                    <a:gd name="T9" fmla="*/ 0 h 17"/>
                    <a:gd name="T10" fmla="*/ 14 w 19"/>
                    <a:gd name="T11" fmla="*/ 3 h 17"/>
                    <a:gd name="T12" fmla="*/ 17 w 19"/>
                    <a:gd name="T13" fmla="*/ 6 h 17"/>
                    <a:gd name="T14" fmla="*/ 18 w 19"/>
                    <a:gd name="T15" fmla="*/ 16 h 17"/>
                    <a:gd name="T16" fmla="*/ 16 w 19"/>
                    <a:gd name="T17" fmla="*/ 14 h 17"/>
                    <a:gd name="T18" fmla="*/ 12 w 19"/>
                    <a:gd name="T19" fmla="*/ 4 h 17"/>
                    <a:gd name="T20" fmla="*/ 10 w 19"/>
                    <a:gd name="T21" fmla="*/ 4 h 17"/>
                    <a:gd name="T22" fmla="*/ 11 w 19"/>
                    <a:gd name="T23" fmla="*/ 11 h 17"/>
                    <a:gd name="T24" fmla="*/ 10 w 19"/>
                    <a:gd name="T25" fmla="*/ 16 h 17"/>
                    <a:gd name="T26" fmla="*/ 7 w 19"/>
                    <a:gd name="T27" fmla="*/ 16 h 17"/>
                    <a:gd name="T28" fmla="*/ 5 w 19"/>
                    <a:gd name="T29" fmla="*/ 14 h 17"/>
                    <a:gd name="T30" fmla="*/ 5 w 19"/>
                    <a:gd name="T31" fmla="*/ 6 h 17"/>
                    <a:gd name="T32" fmla="*/ 1 w 19"/>
                    <a:gd name="T33" fmla="*/ 16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7"/>
                    <a:gd name="T53" fmla="*/ 19 w 19"/>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7">
                      <a:moveTo>
                        <a:pt x="1" y="16"/>
                      </a:moveTo>
                      <a:lnTo>
                        <a:pt x="0" y="11"/>
                      </a:lnTo>
                      <a:lnTo>
                        <a:pt x="2" y="1"/>
                      </a:lnTo>
                      <a:lnTo>
                        <a:pt x="8" y="0"/>
                      </a:lnTo>
                      <a:lnTo>
                        <a:pt x="13" y="0"/>
                      </a:lnTo>
                      <a:lnTo>
                        <a:pt x="14" y="3"/>
                      </a:lnTo>
                      <a:lnTo>
                        <a:pt x="17" y="6"/>
                      </a:lnTo>
                      <a:lnTo>
                        <a:pt x="18" y="16"/>
                      </a:lnTo>
                      <a:lnTo>
                        <a:pt x="16" y="14"/>
                      </a:lnTo>
                      <a:lnTo>
                        <a:pt x="12" y="4"/>
                      </a:lnTo>
                      <a:lnTo>
                        <a:pt x="10" y="4"/>
                      </a:lnTo>
                      <a:lnTo>
                        <a:pt x="11" y="11"/>
                      </a:lnTo>
                      <a:lnTo>
                        <a:pt x="10" y="16"/>
                      </a:lnTo>
                      <a:lnTo>
                        <a:pt x="7" y="16"/>
                      </a:lnTo>
                      <a:lnTo>
                        <a:pt x="5" y="14"/>
                      </a:lnTo>
                      <a:lnTo>
                        <a:pt x="5" y="6"/>
                      </a:lnTo>
                      <a:lnTo>
                        <a:pt x="1"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70" name="Freeform 43"/>
                <p:cNvSpPr>
                  <a:spLocks/>
                </p:cNvSpPr>
                <p:nvPr/>
              </p:nvSpPr>
              <p:spPr bwMode="auto">
                <a:xfrm>
                  <a:off x="3135" y="522"/>
                  <a:ext cx="17" cy="17"/>
                </a:xfrm>
                <a:custGeom>
                  <a:avLst/>
                  <a:gdLst>
                    <a:gd name="T0" fmla="*/ 0 w 17"/>
                    <a:gd name="T1" fmla="*/ 10 h 17"/>
                    <a:gd name="T2" fmla="*/ 2 w 17"/>
                    <a:gd name="T3" fmla="*/ 16 h 17"/>
                    <a:gd name="T4" fmla="*/ 8 w 17"/>
                    <a:gd name="T5" fmla="*/ 16 h 17"/>
                    <a:gd name="T6" fmla="*/ 13 w 17"/>
                    <a:gd name="T7" fmla="*/ 13 h 17"/>
                    <a:gd name="T8" fmla="*/ 16 w 17"/>
                    <a:gd name="T9" fmla="*/ 10 h 17"/>
                    <a:gd name="T10" fmla="*/ 10 w 17"/>
                    <a:gd name="T11" fmla="*/ 0 h 17"/>
                    <a:gd name="T12" fmla="*/ 9 w 17"/>
                    <a:gd name="T13" fmla="*/ 2 h 17"/>
                    <a:gd name="T14" fmla="*/ 10 w 17"/>
                    <a:gd name="T15" fmla="*/ 8 h 17"/>
                    <a:gd name="T16" fmla="*/ 9 w 17"/>
                    <a:gd name="T17" fmla="*/ 13 h 17"/>
                    <a:gd name="T18" fmla="*/ 4 w 17"/>
                    <a:gd name="T19" fmla="*/ 10 h 17"/>
                    <a:gd name="T20" fmla="*/ 4 w 17"/>
                    <a:gd name="T21" fmla="*/ 2 h 17"/>
                    <a:gd name="T22" fmla="*/ 0 w 17"/>
                    <a:gd name="T23" fmla="*/ 1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0"/>
                      </a:moveTo>
                      <a:lnTo>
                        <a:pt x="2" y="16"/>
                      </a:lnTo>
                      <a:lnTo>
                        <a:pt x="8" y="16"/>
                      </a:lnTo>
                      <a:lnTo>
                        <a:pt x="13" y="13"/>
                      </a:lnTo>
                      <a:lnTo>
                        <a:pt x="16" y="10"/>
                      </a:lnTo>
                      <a:lnTo>
                        <a:pt x="10" y="0"/>
                      </a:lnTo>
                      <a:lnTo>
                        <a:pt x="9" y="2"/>
                      </a:lnTo>
                      <a:lnTo>
                        <a:pt x="10" y="8"/>
                      </a:lnTo>
                      <a:lnTo>
                        <a:pt x="9" y="13"/>
                      </a:lnTo>
                      <a:lnTo>
                        <a:pt x="4" y="10"/>
                      </a:lnTo>
                      <a:lnTo>
                        <a:pt x="4" y="2"/>
                      </a:lnTo>
                      <a:lnTo>
                        <a:pt x="0" y="1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71" name="Freeform 44"/>
                <p:cNvSpPr>
                  <a:spLocks/>
                </p:cNvSpPr>
                <p:nvPr/>
              </p:nvSpPr>
              <p:spPr bwMode="auto">
                <a:xfrm>
                  <a:off x="3086" y="514"/>
                  <a:ext cx="25" cy="80"/>
                </a:xfrm>
                <a:custGeom>
                  <a:avLst/>
                  <a:gdLst>
                    <a:gd name="T0" fmla="*/ 12 w 25"/>
                    <a:gd name="T1" fmla="*/ 0 h 80"/>
                    <a:gd name="T2" fmla="*/ 7 w 25"/>
                    <a:gd name="T3" fmla="*/ 1 h 80"/>
                    <a:gd name="T4" fmla="*/ 5 w 25"/>
                    <a:gd name="T5" fmla="*/ 3 h 80"/>
                    <a:gd name="T6" fmla="*/ 5 w 25"/>
                    <a:gd name="T7" fmla="*/ 5 h 80"/>
                    <a:gd name="T8" fmla="*/ 5 w 25"/>
                    <a:gd name="T9" fmla="*/ 7 h 80"/>
                    <a:gd name="T10" fmla="*/ 3 w 25"/>
                    <a:gd name="T11" fmla="*/ 13 h 80"/>
                    <a:gd name="T12" fmla="*/ 1 w 25"/>
                    <a:gd name="T13" fmla="*/ 18 h 80"/>
                    <a:gd name="T14" fmla="*/ 1 w 25"/>
                    <a:gd name="T15" fmla="*/ 22 h 80"/>
                    <a:gd name="T16" fmla="*/ 0 w 25"/>
                    <a:gd name="T17" fmla="*/ 24 h 80"/>
                    <a:gd name="T18" fmla="*/ 0 w 25"/>
                    <a:gd name="T19" fmla="*/ 25 h 80"/>
                    <a:gd name="T20" fmla="*/ 2 w 25"/>
                    <a:gd name="T21" fmla="*/ 26 h 80"/>
                    <a:gd name="T22" fmla="*/ 2 w 25"/>
                    <a:gd name="T23" fmla="*/ 34 h 80"/>
                    <a:gd name="T24" fmla="*/ 5 w 25"/>
                    <a:gd name="T25" fmla="*/ 39 h 80"/>
                    <a:gd name="T26" fmla="*/ 4 w 25"/>
                    <a:gd name="T27" fmla="*/ 46 h 80"/>
                    <a:gd name="T28" fmla="*/ 7 w 25"/>
                    <a:gd name="T29" fmla="*/ 53 h 80"/>
                    <a:gd name="T30" fmla="*/ 7 w 25"/>
                    <a:gd name="T31" fmla="*/ 58 h 80"/>
                    <a:gd name="T32" fmla="*/ 8 w 25"/>
                    <a:gd name="T33" fmla="*/ 65 h 80"/>
                    <a:gd name="T34" fmla="*/ 9 w 25"/>
                    <a:gd name="T35" fmla="*/ 70 h 80"/>
                    <a:gd name="T36" fmla="*/ 17 w 25"/>
                    <a:gd name="T37" fmla="*/ 78 h 80"/>
                    <a:gd name="T38" fmla="*/ 24 w 25"/>
                    <a:gd name="T39" fmla="*/ 79 h 80"/>
                    <a:gd name="T40" fmla="*/ 14 w 25"/>
                    <a:gd name="T41" fmla="*/ 71 h 80"/>
                    <a:gd name="T42" fmla="*/ 13 w 25"/>
                    <a:gd name="T43" fmla="*/ 65 h 80"/>
                    <a:gd name="T44" fmla="*/ 12 w 25"/>
                    <a:gd name="T45" fmla="*/ 60 h 80"/>
                    <a:gd name="T46" fmla="*/ 13 w 25"/>
                    <a:gd name="T47" fmla="*/ 59 h 80"/>
                    <a:gd name="T48" fmla="*/ 14 w 25"/>
                    <a:gd name="T49" fmla="*/ 56 h 80"/>
                    <a:gd name="T50" fmla="*/ 12 w 25"/>
                    <a:gd name="T51" fmla="*/ 56 h 80"/>
                    <a:gd name="T52" fmla="*/ 9 w 25"/>
                    <a:gd name="T53" fmla="*/ 53 h 80"/>
                    <a:gd name="T54" fmla="*/ 9 w 25"/>
                    <a:gd name="T55" fmla="*/ 50 h 80"/>
                    <a:gd name="T56" fmla="*/ 9 w 25"/>
                    <a:gd name="T57" fmla="*/ 48 h 80"/>
                    <a:gd name="T58" fmla="*/ 11 w 25"/>
                    <a:gd name="T59" fmla="*/ 44 h 80"/>
                    <a:gd name="T60" fmla="*/ 11 w 25"/>
                    <a:gd name="T61" fmla="*/ 42 h 80"/>
                    <a:gd name="T62" fmla="*/ 9 w 25"/>
                    <a:gd name="T63" fmla="*/ 40 h 80"/>
                    <a:gd name="T64" fmla="*/ 9 w 25"/>
                    <a:gd name="T65" fmla="*/ 34 h 80"/>
                    <a:gd name="T66" fmla="*/ 10 w 25"/>
                    <a:gd name="T67" fmla="*/ 29 h 80"/>
                    <a:gd name="T68" fmla="*/ 13 w 25"/>
                    <a:gd name="T69" fmla="*/ 25 h 80"/>
                    <a:gd name="T70" fmla="*/ 14 w 25"/>
                    <a:gd name="T71" fmla="*/ 25 h 80"/>
                    <a:gd name="T72" fmla="*/ 14 w 25"/>
                    <a:gd name="T73" fmla="*/ 21 h 80"/>
                    <a:gd name="T74" fmla="*/ 14 w 25"/>
                    <a:gd name="T75" fmla="*/ 19 h 80"/>
                    <a:gd name="T76" fmla="*/ 17 w 25"/>
                    <a:gd name="T77" fmla="*/ 15 h 80"/>
                    <a:gd name="T78" fmla="*/ 17 w 25"/>
                    <a:gd name="T79" fmla="*/ 12 h 80"/>
                    <a:gd name="T80" fmla="*/ 14 w 25"/>
                    <a:gd name="T81" fmla="*/ 12 h 80"/>
                    <a:gd name="T82" fmla="*/ 12 w 25"/>
                    <a:gd name="T83" fmla="*/ 10 h 80"/>
                    <a:gd name="T84" fmla="*/ 9 w 25"/>
                    <a:gd name="T85" fmla="*/ 8 h 80"/>
                    <a:gd name="T86" fmla="*/ 9 w 25"/>
                    <a:gd name="T87" fmla="*/ 6 h 80"/>
                    <a:gd name="T88" fmla="*/ 8 w 25"/>
                    <a:gd name="T89" fmla="*/ 5 h 80"/>
                    <a:gd name="T90" fmla="*/ 8 w 25"/>
                    <a:gd name="T91" fmla="*/ 4 h 80"/>
                    <a:gd name="T92" fmla="*/ 12 w 25"/>
                    <a:gd name="T93" fmla="*/ 0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
                    <a:gd name="T142" fmla="*/ 0 h 80"/>
                    <a:gd name="T143" fmla="*/ 25 w 25"/>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 h="80">
                      <a:moveTo>
                        <a:pt x="12" y="0"/>
                      </a:moveTo>
                      <a:lnTo>
                        <a:pt x="7" y="1"/>
                      </a:lnTo>
                      <a:lnTo>
                        <a:pt x="5" y="3"/>
                      </a:lnTo>
                      <a:lnTo>
                        <a:pt x="5" y="5"/>
                      </a:lnTo>
                      <a:lnTo>
                        <a:pt x="5" y="7"/>
                      </a:lnTo>
                      <a:lnTo>
                        <a:pt x="3" y="13"/>
                      </a:lnTo>
                      <a:lnTo>
                        <a:pt x="1" y="18"/>
                      </a:lnTo>
                      <a:lnTo>
                        <a:pt x="1" y="22"/>
                      </a:lnTo>
                      <a:lnTo>
                        <a:pt x="0" y="24"/>
                      </a:lnTo>
                      <a:lnTo>
                        <a:pt x="0" y="25"/>
                      </a:lnTo>
                      <a:lnTo>
                        <a:pt x="2" y="26"/>
                      </a:lnTo>
                      <a:lnTo>
                        <a:pt x="2" y="34"/>
                      </a:lnTo>
                      <a:lnTo>
                        <a:pt x="5" y="39"/>
                      </a:lnTo>
                      <a:lnTo>
                        <a:pt x="4" y="46"/>
                      </a:lnTo>
                      <a:lnTo>
                        <a:pt x="7" y="53"/>
                      </a:lnTo>
                      <a:lnTo>
                        <a:pt x="7" y="58"/>
                      </a:lnTo>
                      <a:lnTo>
                        <a:pt x="8" y="65"/>
                      </a:lnTo>
                      <a:lnTo>
                        <a:pt x="9" y="70"/>
                      </a:lnTo>
                      <a:lnTo>
                        <a:pt x="17" y="78"/>
                      </a:lnTo>
                      <a:lnTo>
                        <a:pt x="24" y="79"/>
                      </a:lnTo>
                      <a:lnTo>
                        <a:pt x="14" y="71"/>
                      </a:lnTo>
                      <a:lnTo>
                        <a:pt x="13" y="65"/>
                      </a:lnTo>
                      <a:lnTo>
                        <a:pt x="12" y="60"/>
                      </a:lnTo>
                      <a:lnTo>
                        <a:pt x="13" y="59"/>
                      </a:lnTo>
                      <a:lnTo>
                        <a:pt x="14" y="56"/>
                      </a:lnTo>
                      <a:lnTo>
                        <a:pt x="12" y="56"/>
                      </a:lnTo>
                      <a:lnTo>
                        <a:pt x="9" y="53"/>
                      </a:lnTo>
                      <a:lnTo>
                        <a:pt x="9" y="50"/>
                      </a:lnTo>
                      <a:lnTo>
                        <a:pt x="9" y="48"/>
                      </a:lnTo>
                      <a:lnTo>
                        <a:pt x="11" y="44"/>
                      </a:lnTo>
                      <a:lnTo>
                        <a:pt x="11" y="42"/>
                      </a:lnTo>
                      <a:lnTo>
                        <a:pt x="9" y="40"/>
                      </a:lnTo>
                      <a:lnTo>
                        <a:pt x="9" y="34"/>
                      </a:lnTo>
                      <a:lnTo>
                        <a:pt x="10" y="29"/>
                      </a:lnTo>
                      <a:lnTo>
                        <a:pt x="13" y="25"/>
                      </a:lnTo>
                      <a:lnTo>
                        <a:pt x="14" y="25"/>
                      </a:lnTo>
                      <a:lnTo>
                        <a:pt x="14" y="21"/>
                      </a:lnTo>
                      <a:lnTo>
                        <a:pt x="14" y="19"/>
                      </a:lnTo>
                      <a:lnTo>
                        <a:pt x="17" y="15"/>
                      </a:lnTo>
                      <a:lnTo>
                        <a:pt x="17" y="12"/>
                      </a:lnTo>
                      <a:lnTo>
                        <a:pt x="14" y="12"/>
                      </a:lnTo>
                      <a:lnTo>
                        <a:pt x="12" y="10"/>
                      </a:lnTo>
                      <a:lnTo>
                        <a:pt x="9" y="8"/>
                      </a:lnTo>
                      <a:lnTo>
                        <a:pt x="9" y="6"/>
                      </a:lnTo>
                      <a:lnTo>
                        <a:pt x="8" y="5"/>
                      </a:lnTo>
                      <a:lnTo>
                        <a:pt x="8" y="4"/>
                      </a:lnTo>
                      <a:lnTo>
                        <a:pt x="1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72" name="Freeform 45"/>
                <p:cNvSpPr>
                  <a:spLocks/>
                </p:cNvSpPr>
                <p:nvPr/>
              </p:nvSpPr>
              <p:spPr bwMode="auto">
                <a:xfrm>
                  <a:off x="3101" y="541"/>
                  <a:ext cx="17" cy="17"/>
                </a:xfrm>
                <a:custGeom>
                  <a:avLst/>
                  <a:gdLst>
                    <a:gd name="T0" fmla="*/ 12 w 17"/>
                    <a:gd name="T1" fmla="*/ 6 h 17"/>
                    <a:gd name="T2" fmla="*/ 16 w 17"/>
                    <a:gd name="T3" fmla="*/ 6 h 17"/>
                    <a:gd name="T4" fmla="*/ 16 w 17"/>
                    <a:gd name="T5" fmla="*/ 1 h 17"/>
                    <a:gd name="T6" fmla="*/ 14 w 17"/>
                    <a:gd name="T7" fmla="*/ 0 h 17"/>
                    <a:gd name="T8" fmla="*/ 10 w 17"/>
                    <a:gd name="T9" fmla="*/ 4 h 17"/>
                    <a:gd name="T10" fmla="*/ 5 w 17"/>
                    <a:gd name="T11" fmla="*/ 3 h 17"/>
                    <a:gd name="T12" fmla="*/ 0 w 17"/>
                    <a:gd name="T13" fmla="*/ 2 h 17"/>
                    <a:gd name="T14" fmla="*/ 0 w 17"/>
                    <a:gd name="T15" fmla="*/ 3 h 17"/>
                    <a:gd name="T16" fmla="*/ 0 w 17"/>
                    <a:gd name="T17" fmla="*/ 6 h 17"/>
                    <a:gd name="T18" fmla="*/ 3 w 17"/>
                    <a:gd name="T19" fmla="*/ 9 h 17"/>
                    <a:gd name="T20" fmla="*/ 1 w 17"/>
                    <a:gd name="T21" fmla="*/ 11 h 17"/>
                    <a:gd name="T22" fmla="*/ 1 w 17"/>
                    <a:gd name="T23" fmla="*/ 16 h 17"/>
                    <a:gd name="T24" fmla="*/ 3 w 17"/>
                    <a:gd name="T25" fmla="*/ 16 h 17"/>
                    <a:gd name="T26" fmla="*/ 3 w 17"/>
                    <a:gd name="T27" fmla="*/ 12 h 17"/>
                    <a:gd name="T28" fmla="*/ 7 w 17"/>
                    <a:gd name="T29" fmla="*/ 11 h 17"/>
                    <a:gd name="T30" fmla="*/ 7 w 17"/>
                    <a:gd name="T31" fmla="*/ 9 h 17"/>
                    <a:gd name="T32" fmla="*/ 8 w 17"/>
                    <a:gd name="T33" fmla="*/ 6 h 17"/>
                    <a:gd name="T34" fmla="*/ 12 w 17"/>
                    <a:gd name="T35" fmla="*/ 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2" y="6"/>
                      </a:moveTo>
                      <a:lnTo>
                        <a:pt x="16" y="6"/>
                      </a:lnTo>
                      <a:lnTo>
                        <a:pt x="16" y="1"/>
                      </a:lnTo>
                      <a:lnTo>
                        <a:pt x="14" y="0"/>
                      </a:lnTo>
                      <a:lnTo>
                        <a:pt x="10" y="4"/>
                      </a:lnTo>
                      <a:lnTo>
                        <a:pt x="5" y="3"/>
                      </a:lnTo>
                      <a:lnTo>
                        <a:pt x="0" y="2"/>
                      </a:lnTo>
                      <a:lnTo>
                        <a:pt x="0" y="3"/>
                      </a:lnTo>
                      <a:lnTo>
                        <a:pt x="0" y="6"/>
                      </a:lnTo>
                      <a:lnTo>
                        <a:pt x="3" y="9"/>
                      </a:lnTo>
                      <a:lnTo>
                        <a:pt x="1" y="11"/>
                      </a:lnTo>
                      <a:lnTo>
                        <a:pt x="1" y="16"/>
                      </a:lnTo>
                      <a:lnTo>
                        <a:pt x="3" y="16"/>
                      </a:lnTo>
                      <a:lnTo>
                        <a:pt x="3" y="12"/>
                      </a:lnTo>
                      <a:lnTo>
                        <a:pt x="7" y="11"/>
                      </a:lnTo>
                      <a:lnTo>
                        <a:pt x="7" y="9"/>
                      </a:lnTo>
                      <a:lnTo>
                        <a:pt x="8" y="6"/>
                      </a:lnTo>
                      <a:lnTo>
                        <a:pt x="12" y="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73" name="Freeform 46"/>
                <p:cNvSpPr>
                  <a:spLocks/>
                </p:cNvSpPr>
                <p:nvPr/>
              </p:nvSpPr>
              <p:spPr bwMode="auto">
                <a:xfrm>
                  <a:off x="3106" y="523"/>
                  <a:ext cx="17" cy="17"/>
                </a:xfrm>
                <a:custGeom>
                  <a:avLst/>
                  <a:gdLst>
                    <a:gd name="T0" fmla="*/ 12 w 17"/>
                    <a:gd name="T1" fmla="*/ 0 h 17"/>
                    <a:gd name="T2" fmla="*/ 16 w 17"/>
                    <a:gd name="T3" fmla="*/ 8 h 17"/>
                    <a:gd name="T4" fmla="*/ 4 w 17"/>
                    <a:gd name="T5" fmla="*/ 10 h 17"/>
                    <a:gd name="T6" fmla="*/ 4 w 17"/>
                    <a:gd name="T7" fmla="*/ 14 h 17"/>
                    <a:gd name="T8" fmla="*/ 0 w 17"/>
                    <a:gd name="T9" fmla="*/ 16 h 17"/>
                    <a:gd name="T10" fmla="*/ 4 w 17"/>
                    <a:gd name="T11" fmla="*/ 8 h 17"/>
                    <a:gd name="T12" fmla="*/ 12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2" y="0"/>
                      </a:moveTo>
                      <a:lnTo>
                        <a:pt x="16" y="8"/>
                      </a:lnTo>
                      <a:lnTo>
                        <a:pt x="4" y="10"/>
                      </a:lnTo>
                      <a:lnTo>
                        <a:pt x="4" y="14"/>
                      </a:lnTo>
                      <a:lnTo>
                        <a:pt x="0" y="16"/>
                      </a:lnTo>
                      <a:lnTo>
                        <a:pt x="4" y="8"/>
                      </a:lnTo>
                      <a:lnTo>
                        <a:pt x="12"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74" name="Freeform 47"/>
                <p:cNvSpPr>
                  <a:spLocks/>
                </p:cNvSpPr>
                <p:nvPr/>
              </p:nvSpPr>
              <p:spPr bwMode="auto">
                <a:xfrm>
                  <a:off x="3100" y="511"/>
                  <a:ext cx="17" cy="17"/>
                </a:xfrm>
                <a:custGeom>
                  <a:avLst/>
                  <a:gdLst>
                    <a:gd name="T0" fmla="*/ 0 w 17"/>
                    <a:gd name="T1" fmla="*/ 4 h 17"/>
                    <a:gd name="T2" fmla="*/ 4 w 17"/>
                    <a:gd name="T3" fmla="*/ 4 h 17"/>
                    <a:gd name="T4" fmla="*/ 8 w 17"/>
                    <a:gd name="T5" fmla="*/ 12 h 17"/>
                    <a:gd name="T6" fmla="*/ 6 w 17"/>
                    <a:gd name="T7" fmla="*/ 12 h 17"/>
                    <a:gd name="T8" fmla="*/ 12 w 17"/>
                    <a:gd name="T9" fmla="*/ 16 h 17"/>
                    <a:gd name="T10" fmla="*/ 16 w 17"/>
                    <a:gd name="T11" fmla="*/ 8 h 17"/>
                    <a:gd name="T12" fmla="*/ 12 w 17"/>
                    <a:gd name="T13" fmla="*/ 4 h 17"/>
                    <a:gd name="T14" fmla="*/ 9 w 17"/>
                    <a:gd name="T15" fmla="*/ 4 h 17"/>
                    <a:gd name="T16" fmla="*/ 6 w 17"/>
                    <a:gd name="T17" fmla="*/ 0 h 17"/>
                    <a:gd name="T18" fmla="*/ 0 w 17"/>
                    <a:gd name="T19" fmla="*/ 4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4"/>
                      </a:moveTo>
                      <a:lnTo>
                        <a:pt x="4" y="4"/>
                      </a:lnTo>
                      <a:lnTo>
                        <a:pt x="8" y="12"/>
                      </a:lnTo>
                      <a:lnTo>
                        <a:pt x="6" y="12"/>
                      </a:lnTo>
                      <a:lnTo>
                        <a:pt x="12" y="16"/>
                      </a:lnTo>
                      <a:lnTo>
                        <a:pt x="16" y="8"/>
                      </a:lnTo>
                      <a:lnTo>
                        <a:pt x="12" y="4"/>
                      </a:lnTo>
                      <a:lnTo>
                        <a:pt x="9" y="4"/>
                      </a:lnTo>
                      <a:lnTo>
                        <a:pt x="6" y="0"/>
                      </a:lnTo>
                      <a:lnTo>
                        <a:pt x="0"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75" name="Freeform 48"/>
                <p:cNvSpPr>
                  <a:spLocks/>
                </p:cNvSpPr>
                <p:nvPr/>
              </p:nvSpPr>
              <p:spPr bwMode="auto">
                <a:xfrm>
                  <a:off x="3114" y="521"/>
                  <a:ext cx="17" cy="17"/>
                </a:xfrm>
                <a:custGeom>
                  <a:avLst/>
                  <a:gdLst>
                    <a:gd name="T0" fmla="*/ 0 w 17"/>
                    <a:gd name="T1" fmla="*/ 0 h 17"/>
                    <a:gd name="T2" fmla="*/ 16 w 17"/>
                    <a:gd name="T3" fmla="*/ 4 h 17"/>
                    <a:gd name="T4" fmla="*/ 16 w 17"/>
                    <a:gd name="T5" fmla="*/ 11 h 17"/>
                    <a:gd name="T6" fmla="*/ 0 w 17"/>
                    <a:gd name="T7" fmla="*/ 16 h 17"/>
                    <a:gd name="T8" fmla="*/ 0 w 17"/>
                    <a:gd name="T9" fmla="*/ 1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6" y="4"/>
                      </a:lnTo>
                      <a:lnTo>
                        <a:pt x="16" y="11"/>
                      </a:lnTo>
                      <a:lnTo>
                        <a:pt x="0" y="16"/>
                      </a:lnTo>
                      <a:lnTo>
                        <a:pt x="0" y="10"/>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76" name="Freeform 49"/>
                <p:cNvSpPr>
                  <a:spLocks/>
                </p:cNvSpPr>
                <p:nvPr/>
              </p:nvSpPr>
              <p:spPr bwMode="auto">
                <a:xfrm>
                  <a:off x="3096" y="513"/>
                  <a:ext cx="19" cy="17"/>
                </a:xfrm>
                <a:custGeom>
                  <a:avLst/>
                  <a:gdLst>
                    <a:gd name="T0" fmla="*/ 3 w 19"/>
                    <a:gd name="T1" fmla="*/ 5 h 17"/>
                    <a:gd name="T2" fmla="*/ 0 w 19"/>
                    <a:gd name="T3" fmla="*/ 7 h 17"/>
                    <a:gd name="T4" fmla="*/ 1 w 19"/>
                    <a:gd name="T5" fmla="*/ 3 h 17"/>
                    <a:gd name="T6" fmla="*/ 6 w 19"/>
                    <a:gd name="T7" fmla="*/ 0 h 17"/>
                    <a:gd name="T8" fmla="*/ 11 w 19"/>
                    <a:gd name="T9" fmla="*/ 0 h 17"/>
                    <a:gd name="T10" fmla="*/ 13 w 19"/>
                    <a:gd name="T11" fmla="*/ 3 h 17"/>
                    <a:gd name="T12" fmla="*/ 16 w 19"/>
                    <a:gd name="T13" fmla="*/ 5 h 17"/>
                    <a:gd name="T14" fmla="*/ 18 w 19"/>
                    <a:gd name="T15" fmla="*/ 12 h 17"/>
                    <a:gd name="T16" fmla="*/ 18 w 19"/>
                    <a:gd name="T17" fmla="*/ 14 h 17"/>
                    <a:gd name="T18" fmla="*/ 17 w 19"/>
                    <a:gd name="T19" fmla="*/ 16 h 17"/>
                    <a:gd name="T20" fmla="*/ 15 w 19"/>
                    <a:gd name="T21" fmla="*/ 12 h 17"/>
                    <a:gd name="T22" fmla="*/ 13 w 19"/>
                    <a:gd name="T23" fmla="*/ 5 h 17"/>
                    <a:gd name="T24" fmla="*/ 10 w 19"/>
                    <a:gd name="T25" fmla="*/ 3 h 17"/>
                    <a:gd name="T26" fmla="*/ 8 w 19"/>
                    <a:gd name="T27" fmla="*/ 3 h 17"/>
                    <a:gd name="T28" fmla="*/ 10 w 19"/>
                    <a:gd name="T29" fmla="*/ 7 h 17"/>
                    <a:gd name="T30" fmla="*/ 8 w 19"/>
                    <a:gd name="T31" fmla="*/ 16 h 17"/>
                    <a:gd name="T32" fmla="*/ 6 w 19"/>
                    <a:gd name="T33" fmla="*/ 16 h 17"/>
                    <a:gd name="T34" fmla="*/ 4 w 19"/>
                    <a:gd name="T35" fmla="*/ 14 h 17"/>
                    <a:gd name="T36" fmla="*/ 3 w 19"/>
                    <a:gd name="T37" fmla="*/ 5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7"/>
                    <a:gd name="T59" fmla="*/ 19 w 1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7">
                      <a:moveTo>
                        <a:pt x="3" y="5"/>
                      </a:moveTo>
                      <a:lnTo>
                        <a:pt x="0" y="7"/>
                      </a:lnTo>
                      <a:lnTo>
                        <a:pt x="1" y="3"/>
                      </a:lnTo>
                      <a:lnTo>
                        <a:pt x="6" y="0"/>
                      </a:lnTo>
                      <a:lnTo>
                        <a:pt x="11" y="0"/>
                      </a:lnTo>
                      <a:lnTo>
                        <a:pt x="13" y="3"/>
                      </a:lnTo>
                      <a:lnTo>
                        <a:pt x="16" y="5"/>
                      </a:lnTo>
                      <a:lnTo>
                        <a:pt x="18" y="12"/>
                      </a:lnTo>
                      <a:lnTo>
                        <a:pt x="18" y="14"/>
                      </a:lnTo>
                      <a:lnTo>
                        <a:pt x="17" y="16"/>
                      </a:lnTo>
                      <a:lnTo>
                        <a:pt x="15" y="12"/>
                      </a:lnTo>
                      <a:lnTo>
                        <a:pt x="13" y="5"/>
                      </a:lnTo>
                      <a:lnTo>
                        <a:pt x="10" y="3"/>
                      </a:lnTo>
                      <a:lnTo>
                        <a:pt x="8" y="3"/>
                      </a:lnTo>
                      <a:lnTo>
                        <a:pt x="10" y="7"/>
                      </a:lnTo>
                      <a:lnTo>
                        <a:pt x="8" y="16"/>
                      </a:lnTo>
                      <a:lnTo>
                        <a:pt x="6" y="16"/>
                      </a:lnTo>
                      <a:lnTo>
                        <a:pt x="4" y="14"/>
                      </a:lnTo>
                      <a:lnTo>
                        <a:pt x="3"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77" name="Freeform 50"/>
                <p:cNvSpPr>
                  <a:spLocks/>
                </p:cNvSpPr>
                <p:nvPr/>
              </p:nvSpPr>
              <p:spPr bwMode="auto">
                <a:xfrm>
                  <a:off x="3107" y="565"/>
                  <a:ext cx="26" cy="17"/>
                </a:xfrm>
                <a:custGeom>
                  <a:avLst/>
                  <a:gdLst>
                    <a:gd name="T0" fmla="*/ 0 w 26"/>
                    <a:gd name="T1" fmla="*/ 7 h 17"/>
                    <a:gd name="T2" fmla="*/ 3 w 26"/>
                    <a:gd name="T3" fmla="*/ 2 h 17"/>
                    <a:gd name="T4" fmla="*/ 8 w 26"/>
                    <a:gd name="T5" fmla="*/ 1 h 17"/>
                    <a:gd name="T6" fmla="*/ 12 w 26"/>
                    <a:gd name="T7" fmla="*/ 0 h 17"/>
                    <a:gd name="T8" fmla="*/ 19 w 26"/>
                    <a:gd name="T9" fmla="*/ 5 h 17"/>
                    <a:gd name="T10" fmla="*/ 25 w 26"/>
                    <a:gd name="T11" fmla="*/ 16 h 17"/>
                    <a:gd name="T12" fmla="*/ 23 w 26"/>
                    <a:gd name="T13" fmla="*/ 13 h 17"/>
                    <a:gd name="T14" fmla="*/ 18 w 26"/>
                    <a:gd name="T15" fmla="*/ 8 h 17"/>
                    <a:gd name="T16" fmla="*/ 14 w 26"/>
                    <a:gd name="T17" fmla="*/ 11 h 17"/>
                    <a:gd name="T18" fmla="*/ 5 w 26"/>
                    <a:gd name="T19" fmla="*/ 11 h 17"/>
                    <a:gd name="T20" fmla="*/ 3 w 26"/>
                    <a:gd name="T21" fmla="*/ 7 h 17"/>
                    <a:gd name="T22" fmla="*/ 0 w 26"/>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7"/>
                    <a:gd name="T38" fmla="*/ 26 w 2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7">
                      <a:moveTo>
                        <a:pt x="0" y="7"/>
                      </a:moveTo>
                      <a:lnTo>
                        <a:pt x="3" y="2"/>
                      </a:lnTo>
                      <a:lnTo>
                        <a:pt x="8" y="1"/>
                      </a:lnTo>
                      <a:lnTo>
                        <a:pt x="12" y="0"/>
                      </a:lnTo>
                      <a:lnTo>
                        <a:pt x="19" y="5"/>
                      </a:lnTo>
                      <a:lnTo>
                        <a:pt x="25" y="16"/>
                      </a:lnTo>
                      <a:lnTo>
                        <a:pt x="23" y="13"/>
                      </a:lnTo>
                      <a:lnTo>
                        <a:pt x="18" y="8"/>
                      </a:lnTo>
                      <a:lnTo>
                        <a:pt x="14" y="11"/>
                      </a:lnTo>
                      <a:lnTo>
                        <a:pt x="5" y="11"/>
                      </a:lnTo>
                      <a:lnTo>
                        <a:pt x="3" y="7"/>
                      </a:lnTo>
                      <a:lnTo>
                        <a:pt x="0" y="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78" name="Freeform 51"/>
                <p:cNvSpPr>
                  <a:spLocks/>
                </p:cNvSpPr>
                <p:nvPr/>
              </p:nvSpPr>
              <p:spPr bwMode="auto">
                <a:xfrm>
                  <a:off x="3103" y="460"/>
                  <a:ext cx="17" cy="23"/>
                </a:xfrm>
                <a:custGeom>
                  <a:avLst/>
                  <a:gdLst>
                    <a:gd name="T0" fmla="*/ 4 w 17"/>
                    <a:gd name="T1" fmla="*/ 0 h 23"/>
                    <a:gd name="T2" fmla="*/ 0 w 17"/>
                    <a:gd name="T3" fmla="*/ 8 h 23"/>
                    <a:gd name="T4" fmla="*/ 2 w 17"/>
                    <a:gd name="T5" fmla="*/ 9 h 23"/>
                    <a:gd name="T6" fmla="*/ 1 w 17"/>
                    <a:gd name="T7" fmla="*/ 19 h 23"/>
                    <a:gd name="T8" fmla="*/ 4 w 17"/>
                    <a:gd name="T9" fmla="*/ 22 h 23"/>
                    <a:gd name="T10" fmla="*/ 12 w 17"/>
                    <a:gd name="T11" fmla="*/ 21 h 23"/>
                    <a:gd name="T12" fmla="*/ 16 w 17"/>
                    <a:gd name="T13" fmla="*/ 16 h 23"/>
                    <a:gd name="T14" fmla="*/ 16 w 17"/>
                    <a:gd name="T15" fmla="*/ 6 h 23"/>
                    <a:gd name="T16" fmla="*/ 4 w 17"/>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3"/>
                    <a:gd name="T29" fmla="*/ 17 w 17"/>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3">
                      <a:moveTo>
                        <a:pt x="4" y="0"/>
                      </a:moveTo>
                      <a:lnTo>
                        <a:pt x="0" y="8"/>
                      </a:lnTo>
                      <a:lnTo>
                        <a:pt x="2" y="9"/>
                      </a:lnTo>
                      <a:lnTo>
                        <a:pt x="1" y="19"/>
                      </a:lnTo>
                      <a:lnTo>
                        <a:pt x="4" y="22"/>
                      </a:lnTo>
                      <a:lnTo>
                        <a:pt x="12" y="21"/>
                      </a:lnTo>
                      <a:lnTo>
                        <a:pt x="16" y="16"/>
                      </a:lnTo>
                      <a:lnTo>
                        <a:pt x="16" y="6"/>
                      </a:lnTo>
                      <a:lnTo>
                        <a:pt x="4"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79" name="Freeform 52"/>
                <p:cNvSpPr>
                  <a:spLocks/>
                </p:cNvSpPr>
                <p:nvPr/>
              </p:nvSpPr>
              <p:spPr bwMode="auto">
                <a:xfrm>
                  <a:off x="3097" y="471"/>
                  <a:ext cx="17" cy="17"/>
                </a:xfrm>
                <a:custGeom>
                  <a:avLst/>
                  <a:gdLst>
                    <a:gd name="T0" fmla="*/ 12 w 17"/>
                    <a:gd name="T1" fmla="*/ 0 h 17"/>
                    <a:gd name="T2" fmla="*/ 16 w 17"/>
                    <a:gd name="T3" fmla="*/ 2 h 17"/>
                    <a:gd name="T4" fmla="*/ 9 w 17"/>
                    <a:gd name="T5" fmla="*/ 5 h 17"/>
                    <a:gd name="T6" fmla="*/ 12 w 17"/>
                    <a:gd name="T7" fmla="*/ 10 h 17"/>
                    <a:gd name="T8" fmla="*/ 9 w 17"/>
                    <a:gd name="T9" fmla="*/ 16 h 17"/>
                    <a:gd name="T10" fmla="*/ 0 w 17"/>
                    <a:gd name="T11" fmla="*/ 13 h 17"/>
                    <a:gd name="T12" fmla="*/ 3 w 17"/>
                    <a:gd name="T13" fmla="*/ 5 h 17"/>
                    <a:gd name="T14" fmla="*/ 12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2" y="0"/>
                      </a:moveTo>
                      <a:lnTo>
                        <a:pt x="16" y="2"/>
                      </a:lnTo>
                      <a:lnTo>
                        <a:pt x="9" y="5"/>
                      </a:lnTo>
                      <a:lnTo>
                        <a:pt x="12" y="10"/>
                      </a:lnTo>
                      <a:lnTo>
                        <a:pt x="9" y="16"/>
                      </a:lnTo>
                      <a:lnTo>
                        <a:pt x="0" y="13"/>
                      </a:lnTo>
                      <a:lnTo>
                        <a:pt x="3" y="5"/>
                      </a:lnTo>
                      <a:lnTo>
                        <a:pt x="12"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80" name="Freeform 53"/>
                <p:cNvSpPr>
                  <a:spLocks/>
                </p:cNvSpPr>
                <p:nvPr/>
              </p:nvSpPr>
              <p:spPr bwMode="auto">
                <a:xfrm>
                  <a:off x="3141" y="476"/>
                  <a:ext cx="17" cy="17"/>
                </a:xfrm>
                <a:custGeom>
                  <a:avLst/>
                  <a:gdLst>
                    <a:gd name="T0" fmla="*/ 0 w 17"/>
                    <a:gd name="T1" fmla="*/ 0 h 17"/>
                    <a:gd name="T2" fmla="*/ 0 w 17"/>
                    <a:gd name="T3" fmla="*/ 16 h 17"/>
                    <a:gd name="T4" fmla="*/ 16 w 17"/>
                    <a:gd name="T5" fmla="*/ 13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3"/>
                      </a:lnTo>
                      <a:lnTo>
                        <a:pt x="0"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81" name="Freeform 54"/>
                <p:cNvSpPr>
                  <a:spLocks/>
                </p:cNvSpPr>
                <p:nvPr/>
              </p:nvSpPr>
              <p:spPr bwMode="auto">
                <a:xfrm>
                  <a:off x="3178" y="468"/>
                  <a:ext cx="17" cy="41"/>
                </a:xfrm>
                <a:custGeom>
                  <a:avLst/>
                  <a:gdLst>
                    <a:gd name="T0" fmla="*/ 8 w 17"/>
                    <a:gd name="T1" fmla="*/ 0 h 41"/>
                    <a:gd name="T2" fmla="*/ 8 w 17"/>
                    <a:gd name="T3" fmla="*/ 14 h 41"/>
                    <a:gd name="T4" fmla="*/ 6 w 17"/>
                    <a:gd name="T5" fmla="*/ 12 h 41"/>
                    <a:gd name="T6" fmla="*/ 5 w 17"/>
                    <a:gd name="T7" fmla="*/ 13 h 41"/>
                    <a:gd name="T8" fmla="*/ 8 w 17"/>
                    <a:gd name="T9" fmla="*/ 17 h 41"/>
                    <a:gd name="T10" fmla="*/ 6 w 17"/>
                    <a:gd name="T11" fmla="*/ 28 h 41"/>
                    <a:gd name="T12" fmla="*/ 0 w 17"/>
                    <a:gd name="T13" fmla="*/ 27 h 41"/>
                    <a:gd name="T14" fmla="*/ 3 w 17"/>
                    <a:gd name="T15" fmla="*/ 29 h 41"/>
                    <a:gd name="T16" fmla="*/ 8 w 17"/>
                    <a:gd name="T17" fmla="*/ 30 h 41"/>
                    <a:gd name="T18" fmla="*/ 11 w 17"/>
                    <a:gd name="T19" fmla="*/ 34 h 41"/>
                    <a:gd name="T20" fmla="*/ 13 w 17"/>
                    <a:gd name="T21" fmla="*/ 36 h 41"/>
                    <a:gd name="T22" fmla="*/ 14 w 17"/>
                    <a:gd name="T23" fmla="*/ 40 h 41"/>
                    <a:gd name="T24" fmla="*/ 16 w 17"/>
                    <a:gd name="T25" fmla="*/ 34 h 41"/>
                    <a:gd name="T26" fmla="*/ 16 w 17"/>
                    <a:gd name="T27" fmla="*/ 26 h 41"/>
                    <a:gd name="T28" fmla="*/ 13 w 17"/>
                    <a:gd name="T29" fmla="*/ 18 h 41"/>
                    <a:gd name="T30" fmla="*/ 11 w 17"/>
                    <a:gd name="T31" fmla="*/ 11 h 41"/>
                    <a:gd name="T32" fmla="*/ 11 w 17"/>
                    <a:gd name="T33" fmla="*/ 9 h 41"/>
                    <a:gd name="T34" fmla="*/ 8 w 17"/>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1"/>
                    <a:gd name="T56" fmla="*/ 17 w 1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1">
                      <a:moveTo>
                        <a:pt x="8" y="0"/>
                      </a:moveTo>
                      <a:lnTo>
                        <a:pt x="8" y="14"/>
                      </a:lnTo>
                      <a:lnTo>
                        <a:pt x="6" y="12"/>
                      </a:lnTo>
                      <a:lnTo>
                        <a:pt x="5" y="13"/>
                      </a:lnTo>
                      <a:lnTo>
                        <a:pt x="8" y="17"/>
                      </a:lnTo>
                      <a:lnTo>
                        <a:pt x="6" y="28"/>
                      </a:lnTo>
                      <a:lnTo>
                        <a:pt x="0" y="27"/>
                      </a:lnTo>
                      <a:lnTo>
                        <a:pt x="3" y="29"/>
                      </a:lnTo>
                      <a:lnTo>
                        <a:pt x="8" y="30"/>
                      </a:lnTo>
                      <a:lnTo>
                        <a:pt x="11" y="34"/>
                      </a:lnTo>
                      <a:lnTo>
                        <a:pt x="13" y="36"/>
                      </a:lnTo>
                      <a:lnTo>
                        <a:pt x="14" y="40"/>
                      </a:lnTo>
                      <a:lnTo>
                        <a:pt x="16" y="34"/>
                      </a:lnTo>
                      <a:lnTo>
                        <a:pt x="16" y="26"/>
                      </a:lnTo>
                      <a:lnTo>
                        <a:pt x="13" y="18"/>
                      </a:lnTo>
                      <a:lnTo>
                        <a:pt x="11" y="11"/>
                      </a:lnTo>
                      <a:lnTo>
                        <a:pt x="11" y="9"/>
                      </a:lnTo>
                      <a:lnTo>
                        <a:pt x="8"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82" name="Freeform 55"/>
                <p:cNvSpPr>
                  <a:spLocks/>
                </p:cNvSpPr>
                <p:nvPr/>
              </p:nvSpPr>
              <p:spPr bwMode="auto">
                <a:xfrm>
                  <a:off x="3122" y="577"/>
                  <a:ext cx="41" cy="27"/>
                </a:xfrm>
                <a:custGeom>
                  <a:avLst/>
                  <a:gdLst>
                    <a:gd name="T0" fmla="*/ 40 w 41"/>
                    <a:gd name="T1" fmla="*/ 0 h 27"/>
                    <a:gd name="T2" fmla="*/ 39 w 41"/>
                    <a:gd name="T3" fmla="*/ 9 h 27"/>
                    <a:gd name="T4" fmla="*/ 39 w 41"/>
                    <a:gd name="T5" fmla="*/ 16 h 27"/>
                    <a:gd name="T6" fmla="*/ 37 w 41"/>
                    <a:gd name="T7" fmla="*/ 21 h 27"/>
                    <a:gd name="T8" fmla="*/ 30 w 41"/>
                    <a:gd name="T9" fmla="*/ 26 h 27"/>
                    <a:gd name="T10" fmla="*/ 0 w 41"/>
                    <a:gd name="T11" fmla="*/ 16 h 27"/>
                    <a:gd name="T12" fmla="*/ 29 w 41"/>
                    <a:gd name="T13" fmla="*/ 11 h 27"/>
                    <a:gd name="T14" fmla="*/ 40 w 41"/>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27"/>
                    <a:gd name="T26" fmla="*/ 41 w 4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27">
                      <a:moveTo>
                        <a:pt x="40" y="0"/>
                      </a:moveTo>
                      <a:lnTo>
                        <a:pt x="39" y="9"/>
                      </a:lnTo>
                      <a:lnTo>
                        <a:pt x="39" y="16"/>
                      </a:lnTo>
                      <a:lnTo>
                        <a:pt x="37" y="21"/>
                      </a:lnTo>
                      <a:lnTo>
                        <a:pt x="30" y="26"/>
                      </a:lnTo>
                      <a:lnTo>
                        <a:pt x="0" y="16"/>
                      </a:lnTo>
                      <a:lnTo>
                        <a:pt x="29" y="11"/>
                      </a:lnTo>
                      <a:lnTo>
                        <a:pt x="40" y="0"/>
                      </a:lnTo>
                    </a:path>
                  </a:pathLst>
                </a:custGeom>
                <a:solidFill>
                  <a:srgbClr val="804000"/>
                </a:solidFill>
                <a:ln w="12700" cap="rnd">
                  <a:solidFill>
                    <a:srgbClr val="402000"/>
                  </a:solidFill>
                  <a:round/>
                  <a:headEnd/>
                  <a:tailEnd/>
                </a:ln>
              </p:spPr>
              <p:txBody>
                <a:bodyPr/>
                <a:lstStyle/>
                <a:p>
                  <a:endParaRPr lang="en-US"/>
                </a:p>
              </p:txBody>
            </p:sp>
            <p:sp>
              <p:nvSpPr>
                <p:cNvPr id="12383" name="Freeform 56"/>
                <p:cNvSpPr>
                  <a:spLocks/>
                </p:cNvSpPr>
                <p:nvPr/>
              </p:nvSpPr>
              <p:spPr bwMode="auto">
                <a:xfrm>
                  <a:off x="3106" y="553"/>
                  <a:ext cx="17" cy="17"/>
                </a:xfrm>
                <a:custGeom>
                  <a:avLst/>
                  <a:gdLst>
                    <a:gd name="T0" fmla="*/ 0 w 17"/>
                    <a:gd name="T1" fmla="*/ 0 h 17"/>
                    <a:gd name="T2" fmla="*/ 4 w 17"/>
                    <a:gd name="T3" fmla="*/ 0 h 17"/>
                    <a:gd name="T4" fmla="*/ 12 w 17"/>
                    <a:gd name="T5" fmla="*/ 0 h 17"/>
                    <a:gd name="T6" fmla="*/ 16 w 17"/>
                    <a:gd name="T7" fmla="*/ 16 h 17"/>
                    <a:gd name="T8" fmla="*/ 8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4" y="0"/>
                      </a:lnTo>
                      <a:lnTo>
                        <a:pt x="12" y="0"/>
                      </a:lnTo>
                      <a:lnTo>
                        <a:pt x="16" y="16"/>
                      </a:lnTo>
                      <a:lnTo>
                        <a:pt x="8"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84" name="Freeform 57"/>
                <p:cNvSpPr>
                  <a:spLocks/>
                </p:cNvSpPr>
                <p:nvPr/>
              </p:nvSpPr>
              <p:spPr bwMode="auto">
                <a:xfrm>
                  <a:off x="3075" y="493"/>
                  <a:ext cx="116" cy="23"/>
                </a:xfrm>
                <a:custGeom>
                  <a:avLst/>
                  <a:gdLst>
                    <a:gd name="T0" fmla="*/ 5 w 116"/>
                    <a:gd name="T1" fmla="*/ 12 h 23"/>
                    <a:gd name="T2" fmla="*/ 1 w 116"/>
                    <a:gd name="T3" fmla="*/ 9 h 23"/>
                    <a:gd name="T4" fmla="*/ 0 w 116"/>
                    <a:gd name="T5" fmla="*/ 5 h 23"/>
                    <a:gd name="T6" fmla="*/ 1 w 116"/>
                    <a:gd name="T7" fmla="*/ 3 h 23"/>
                    <a:gd name="T8" fmla="*/ 2 w 116"/>
                    <a:gd name="T9" fmla="*/ 1 h 23"/>
                    <a:gd name="T10" fmla="*/ 8 w 116"/>
                    <a:gd name="T11" fmla="*/ 0 h 23"/>
                    <a:gd name="T12" fmla="*/ 19 w 116"/>
                    <a:gd name="T13" fmla="*/ 0 h 23"/>
                    <a:gd name="T14" fmla="*/ 50 w 116"/>
                    <a:gd name="T15" fmla="*/ 0 h 23"/>
                    <a:gd name="T16" fmla="*/ 83 w 116"/>
                    <a:gd name="T17" fmla="*/ 1 h 23"/>
                    <a:gd name="T18" fmla="*/ 94 w 116"/>
                    <a:gd name="T19" fmla="*/ 2 h 23"/>
                    <a:gd name="T20" fmla="*/ 104 w 116"/>
                    <a:gd name="T21" fmla="*/ 5 h 23"/>
                    <a:gd name="T22" fmla="*/ 110 w 116"/>
                    <a:gd name="T23" fmla="*/ 10 h 23"/>
                    <a:gd name="T24" fmla="*/ 114 w 116"/>
                    <a:gd name="T25" fmla="*/ 13 h 23"/>
                    <a:gd name="T26" fmla="*/ 115 w 116"/>
                    <a:gd name="T27" fmla="*/ 15 h 23"/>
                    <a:gd name="T28" fmla="*/ 115 w 116"/>
                    <a:gd name="T29" fmla="*/ 16 h 23"/>
                    <a:gd name="T30" fmla="*/ 113 w 116"/>
                    <a:gd name="T31" fmla="*/ 18 h 23"/>
                    <a:gd name="T32" fmla="*/ 106 w 116"/>
                    <a:gd name="T33" fmla="*/ 22 h 23"/>
                    <a:gd name="T34" fmla="*/ 106 w 116"/>
                    <a:gd name="T35" fmla="*/ 18 h 23"/>
                    <a:gd name="T36" fmla="*/ 105 w 116"/>
                    <a:gd name="T37" fmla="*/ 14 h 23"/>
                    <a:gd name="T38" fmla="*/ 104 w 116"/>
                    <a:gd name="T39" fmla="*/ 11 h 23"/>
                    <a:gd name="T40" fmla="*/ 100 w 116"/>
                    <a:gd name="T41" fmla="*/ 9 h 23"/>
                    <a:gd name="T42" fmla="*/ 95 w 116"/>
                    <a:gd name="T43" fmla="*/ 6 h 23"/>
                    <a:gd name="T44" fmla="*/ 89 w 116"/>
                    <a:gd name="T45" fmla="*/ 4 h 23"/>
                    <a:gd name="T46" fmla="*/ 84 w 116"/>
                    <a:gd name="T47" fmla="*/ 4 h 23"/>
                    <a:gd name="T48" fmla="*/ 63 w 116"/>
                    <a:gd name="T49" fmla="*/ 3 h 23"/>
                    <a:gd name="T50" fmla="*/ 14 w 116"/>
                    <a:gd name="T51" fmla="*/ 3 h 23"/>
                    <a:gd name="T52" fmla="*/ 6 w 116"/>
                    <a:gd name="T53" fmla="*/ 3 h 23"/>
                    <a:gd name="T54" fmla="*/ 3 w 116"/>
                    <a:gd name="T55" fmla="*/ 3 h 23"/>
                    <a:gd name="T56" fmla="*/ 2 w 116"/>
                    <a:gd name="T57" fmla="*/ 4 h 23"/>
                    <a:gd name="T58" fmla="*/ 2 w 116"/>
                    <a:gd name="T59" fmla="*/ 6 h 23"/>
                    <a:gd name="T60" fmla="*/ 5 w 116"/>
                    <a:gd name="T61" fmla="*/ 12 h 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6"/>
                    <a:gd name="T94" fmla="*/ 0 h 23"/>
                    <a:gd name="T95" fmla="*/ 116 w 116"/>
                    <a:gd name="T96" fmla="*/ 23 h 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6" h="23">
                      <a:moveTo>
                        <a:pt x="5" y="12"/>
                      </a:moveTo>
                      <a:lnTo>
                        <a:pt x="1" y="9"/>
                      </a:lnTo>
                      <a:lnTo>
                        <a:pt x="0" y="5"/>
                      </a:lnTo>
                      <a:lnTo>
                        <a:pt x="1" y="3"/>
                      </a:lnTo>
                      <a:lnTo>
                        <a:pt x="2" y="1"/>
                      </a:lnTo>
                      <a:lnTo>
                        <a:pt x="8" y="0"/>
                      </a:lnTo>
                      <a:lnTo>
                        <a:pt x="19" y="0"/>
                      </a:lnTo>
                      <a:lnTo>
                        <a:pt x="50" y="0"/>
                      </a:lnTo>
                      <a:lnTo>
                        <a:pt x="83" y="1"/>
                      </a:lnTo>
                      <a:lnTo>
                        <a:pt x="94" y="2"/>
                      </a:lnTo>
                      <a:lnTo>
                        <a:pt x="104" y="5"/>
                      </a:lnTo>
                      <a:lnTo>
                        <a:pt x="110" y="10"/>
                      </a:lnTo>
                      <a:lnTo>
                        <a:pt x="114" y="13"/>
                      </a:lnTo>
                      <a:lnTo>
                        <a:pt x="115" y="15"/>
                      </a:lnTo>
                      <a:lnTo>
                        <a:pt x="115" y="16"/>
                      </a:lnTo>
                      <a:lnTo>
                        <a:pt x="113" y="18"/>
                      </a:lnTo>
                      <a:lnTo>
                        <a:pt x="106" y="22"/>
                      </a:lnTo>
                      <a:lnTo>
                        <a:pt x="106" y="18"/>
                      </a:lnTo>
                      <a:lnTo>
                        <a:pt x="105" y="14"/>
                      </a:lnTo>
                      <a:lnTo>
                        <a:pt x="104" y="11"/>
                      </a:lnTo>
                      <a:lnTo>
                        <a:pt x="100" y="9"/>
                      </a:lnTo>
                      <a:lnTo>
                        <a:pt x="95" y="6"/>
                      </a:lnTo>
                      <a:lnTo>
                        <a:pt x="89" y="4"/>
                      </a:lnTo>
                      <a:lnTo>
                        <a:pt x="84" y="4"/>
                      </a:lnTo>
                      <a:lnTo>
                        <a:pt x="63" y="3"/>
                      </a:lnTo>
                      <a:lnTo>
                        <a:pt x="14" y="3"/>
                      </a:lnTo>
                      <a:lnTo>
                        <a:pt x="6" y="3"/>
                      </a:lnTo>
                      <a:lnTo>
                        <a:pt x="3" y="3"/>
                      </a:lnTo>
                      <a:lnTo>
                        <a:pt x="2" y="4"/>
                      </a:lnTo>
                      <a:lnTo>
                        <a:pt x="2" y="6"/>
                      </a:lnTo>
                      <a:lnTo>
                        <a:pt x="5" y="12"/>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85" name="Freeform 58"/>
                <p:cNvSpPr>
                  <a:spLocks/>
                </p:cNvSpPr>
                <p:nvPr/>
              </p:nvSpPr>
              <p:spPr bwMode="auto">
                <a:xfrm>
                  <a:off x="3078" y="488"/>
                  <a:ext cx="17" cy="17"/>
                </a:xfrm>
                <a:custGeom>
                  <a:avLst/>
                  <a:gdLst>
                    <a:gd name="T0" fmla="*/ 0 w 17"/>
                    <a:gd name="T1" fmla="*/ 10 h 17"/>
                    <a:gd name="T2" fmla="*/ 6 w 17"/>
                    <a:gd name="T3" fmla="*/ 10 h 17"/>
                    <a:gd name="T4" fmla="*/ 12 w 17"/>
                    <a:gd name="T5" fmla="*/ 0 h 17"/>
                    <a:gd name="T6" fmla="*/ 16 w 17"/>
                    <a:gd name="T7" fmla="*/ 0 h 17"/>
                    <a:gd name="T8" fmla="*/ 8 w 17"/>
                    <a:gd name="T9" fmla="*/ 16 h 17"/>
                    <a:gd name="T10" fmla="*/ 0 w 17"/>
                    <a:gd name="T11" fmla="*/ 1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0"/>
                      </a:moveTo>
                      <a:lnTo>
                        <a:pt x="6" y="10"/>
                      </a:lnTo>
                      <a:lnTo>
                        <a:pt x="12" y="0"/>
                      </a:lnTo>
                      <a:lnTo>
                        <a:pt x="16" y="0"/>
                      </a:lnTo>
                      <a:lnTo>
                        <a:pt x="8" y="16"/>
                      </a:lnTo>
                      <a:lnTo>
                        <a:pt x="0" y="1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86" name="Freeform 59"/>
                <p:cNvSpPr>
                  <a:spLocks/>
                </p:cNvSpPr>
                <p:nvPr/>
              </p:nvSpPr>
              <p:spPr bwMode="auto">
                <a:xfrm>
                  <a:off x="3086" y="492"/>
                  <a:ext cx="22" cy="17"/>
                </a:xfrm>
                <a:custGeom>
                  <a:avLst/>
                  <a:gdLst>
                    <a:gd name="T0" fmla="*/ 2 w 22"/>
                    <a:gd name="T1" fmla="*/ 0 h 17"/>
                    <a:gd name="T2" fmla="*/ 0 w 22"/>
                    <a:gd name="T3" fmla="*/ 16 h 17"/>
                    <a:gd name="T4" fmla="*/ 20 w 22"/>
                    <a:gd name="T5" fmla="*/ 16 h 17"/>
                    <a:gd name="T6" fmla="*/ 21 w 22"/>
                    <a:gd name="T7" fmla="*/ 0 h 17"/>
                    <a:gd name="T8" fmla="*/ 2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2" y="0"/>
                      </a:moveTo>
                      <a:lnTo>
                        <a:pt x="0" y="16"/>
                      </a:lnTo>
                      <a:lnTo>
                        <a:pt x="20" y="16"/>
                      </a:lnTo>
                      <a:lnTo>
                        <a:pt x="21" y="0"/>
                      </a:lnTo>
                      <a:lnTo>
                        <a:pt x="2"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87" name="Freeform 60"/>
                <p:cNvSpPr>
                  <a:spLocks/>
                </p:cNvSpPr>
                <p:nvPr/>
              </p:nvSpPr>
              <p:spPr bwMode="auto">
                <a:xfrm>
                  <a:off x="3113" y="559"/>
                  <a:ext cx="1" cy="17"/>
                </a:xfrm>
                <a:custGeom>
                  <a:avLst/>
                  <a:gdLst>
                    <a:gd name="T0" fmla="*/ 0 w 1"/>
                    <a:gd name="T1" fmla="*/ 0 h 17"/>
                    <a:gd name="T2" fmla="*/ 0 w 1"/>
                    <a:gd name="T3" fmla="*/ 8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8"/>
                      </a:lnTo>
                      <a:lnTo>
                        <a:pt x="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2310" name="Freeform 61"/>
              <p:cNvSpPr>
                <a:spLocks/>
              </p:cNvSpPr>
              <p:nvPr/>
            </p:nvSpPr>
            <p:spPr bwMode="auto">
              <a:xfrm>
                <a:off x="2921" y="744"/>
                <a:ext cx="77" cy="88"/>
              </a:xfrm>
              <a:custGeom>
                <a:avLst/>
                <a:gdLst>
                  <a:gd name="T0" fmla="*/ 0 w 77"/>
                  <a:gd name="T1" fmla="*/ 24 h 88"/>
                  <a:gd name="T2" fmla="*/ 8 w 77"/>
                  <a:gd name="T3" fmla="*/ 45 h 88"/>
                  <a:gd name="T4" fmla="*/ 12 w 77"/>
                  <a:gd name="T5" fmla="*/ 60 h 88"/>
                  <a:gd name="T6" fmla="*/ 15 w 77"/>
                  <a:gd name="T7" fmla="*/ 65 h 88"/>
                  <a:gd name="T8" fmla="*/ 21 w 77"/>
                  <a:gd name="T9" fmla="*/ 70 h 88"/>
                  <a:gd name="T10" fmla="*/ 28 w 77"/>
                  <a:gd name="T11" fmla="*/ 75 h 88"/>
                  <a:gd name="T12" fmla="*/ 33 w 77"/>
                  <a:gd name="T13" fmla="*/ 79 h 88"/>
                  <a:gd name="T14" fmla="*/ 41 w 77"/>
                  <a:gd name="T15" fmla="*/ 83 h 88"/>
                  <a:gd name="T16" fmla="*/ 47 w 77"/>
                  <a:gd name="T17" fmla="*/ 84 h 88"/>
                  <a:gd name="T18" fmla="*/ 53 w 77"/>
                  <a:gd name="T19" fmla="*/ 85 h 88"/>
                  <a:gd name="T20" fmla="*/ 56 w 77"/>
                  <a:gd name="T21" fmla="*/ 86 h 88"/>
                  <a:gd name="T22" fmla="*/ 62 w 77"/>
                  <a:gd name="T23" fmla="*/ 87 h 88"/>
                  <a:gd name="T24" fmla="*/ 66 w 77"/>
                  <a:gd name="T25" fmla="*/ 86 h 88"/>
                  <a:gd name="T26" fmla="*/ 69 w 77"/>
                  <a:gd name="T27" fmla="*/ 81 h 88"/>
                  <a:gd name="T28" fmla="*/ 71 w 77"/>
                  <a:gd name="T29" fmla="*/ 77 h 88"/>
                  <a:gd name="T30" fmla="*/ 73 w 77"/>
                  <a:gd name="T31" fmla="*/ 75 h 88"/>
                  <a:gd name="T32" fmla="*/ 74 w 77"/>
                  <a:gd name="T33" fmla="*/ 67 h 88"/>
                  <a:gd name="T34" fmla="*/ 76 w 77"/>
                  <a:gd name="T35" fmla="*/ 54 h 88"/>
                  <a:gd name="T36" fmla="*/ 76 w 77"/>
                  <a:gd name="T37" fmla="*/ 46 h 88"/>
                  <a:gd name="T38" fmla="*/ 74 w 77"/>
                  <a:gd name="T39" fmla="*/ 41 h 88"/>
                  <a:gd name="T40" fmla="*/ 71 w 77"/>
                  <a:gd name="T41" fmla="*/ 36 h 88"/>
                  <a:gd name="T42" fmla="*/ 63 w 77"/>
                  <a:gd name="T43" fmla="*/ 29 h 88"/>
                  <a:gd name="T44" fmla="*/ 56 w 77"/>
                  <a:gd name="T45" fmla="*/ 25 h 88"/>
                  <a:gd name="T46" fmla="*/ 50 w 77"/>
                  <a:gd name="T47" fmla="*/ 22 h 88"/>
                  <a:gd name="T48" fmla="*/ 45 w 77"/>
                  <a:gd name="T49" fmla="*/ 20 h 88"/>
                  <a:gd name="T50" fmla="*/ 40 w 77"/>
                  <a:gd name="T51" fmla="*/ 17 h 88"/>
                  <a:gd name="T52" fmla="*/ 32 w 77"/>
                  <a:gd name="T53" fmla="*/ 8 h 88"/>
                  <a:gd name="T54" fmla="*/ 25 w 77"/>
                  <a:gd name="T55" fmla="*/ 2 h 88"/>
                  <a:gd name="T56" fmla="*/ 23 w 77"/>
                  <a:gd name="T57" fmla="*/ 0 h 88"/>
                  <a:gd name="T58" fmla="*/ 0 w 77"/>
                  <a:gd name="T59" fmla="*/ 24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7"/>
                  <a:gd name="T91" fmla="*/ 0 h 88"/>
                  <a:gd name="T92" fmla="*/ 77 w 77"/>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7" h="88">
                    <a:moveTo>
                      <a:pt x="0" y="24"/>
                    </a:moveTo>
                    <a:lnTo>
                      <a:pt x="8" y="45"/>
                    </a:lnTo>
                    <a:lnTo>
                      <a:pt x="12" y="60"/>
                    </a:lnTo>
                    <a:lnTo>
                      <a:pt x="15" y="65"/>
                    </a:lnTo>
                    <a:lnTo>
                      <a:pt x="21" y="70"/>
                    </a:lnTo>
                    <a:lnTo>
                      <a:pt x="28" y="75"/>
                    </a:lnTo>
                    <a:lnTo>
                      <a:pt x="33" y="79"/>
                    </a:lnTo>
                    <a:lnTo>
                      <a:pt x="41" y="83"/>
                    </a:lnTo>
                    <a:lnTo>
                      <a:pt x="47" y="84"/>
                    </a:lnTo>
                    <a:lnTo>
                      <a:pt x="53" y="85"/>
                    </a:lnTo>
                    <a:lnTo>
                      <a:pt x="56" y="86"/>
                    </a:lnTo>
                    <a:lnTo>
                      <a:pt x="62" y="87"/>
                    </a:lnTo>
                    <a:lnTo>
                      <a:pt x="66" y="86"/>
                    </a:lnTo>
                    <a:lnTo>
                      <a:pt x="69" y="81"/>
                    </a:lnTo>
                    <a:lnTo>
                      <a:pt x="71" y="77"/>
                    </a:lnTo>
                    <a:lnTo>
                      <a:pt x="73" y="75"/>
                    </a:lnTo>
                    <a:lnTo>
                      <a:pt x="74" y="67"/>
                    </a:lnTo>
                    <a:lnTo>
                      <a:pt x="76" y="54"/>
                    </a:lnTo>
                    <a:lnTo>
                      <a:pt x="76" y="46"/>
                    </a:lnTo>
                    <a:lnTo>
                      <a:pt x="74" y="41"/>
                    </a:lnTo>
                    <a:lnTo>
                      <a:pt x="71" y="36"/>
                    </a:lnTo>
                    <a:lnTo>
                      <a:pt x="63" y="29"/>
                    </a:lnTo>
                    <a:lnTo>
                      <a:pt x="56" y="25"/>
                    </a:lnTo>
                    <a:lnTo>
                      <a:pt x="50" y="22"/>
                    </a:lnTo>
                    <a:lnTo>
                      <a:pt x="45" y="20"/>
                    </a:lnTo>
                    <a:lnTo>
                      <a:pt x="40" y="17"/>
                    </a:lnTo>
                    <a:lnTo>
                      <a:pt x="32" y="8"/>
                    </a:lnTo>
                    <a:lnTo>
                      <a:pt x="25" y="2"/>
                    </a:lnTo>
                    <a:lnTo>
                      <a:pt x="23" y="0"/>
                    </a:lnTo>
                    <a:lnTo>
                      <a:pt x="0" y="24"/>
                    </a:lnTo>
                  </a:path>
                </a:pathLst>
              </a:custGeom>
              <a:solidFill>
                <a:srgbClr val="A05000"/>
              </a:solidFill>
              <a:ln w="12700" cap="rnd">
                <a:solidFill>
                  <a:srgbClr val="402000"/>
                </a:solidFill>
                <a:round/>
                <a:headEnd/>
                <a:tailEnd/>
              </a:ln>
            </p:spPr>
            <p:txBody>
              <a:bodyPr/>
              <a:lstStyle/>
              <a:p>
                <a:endParaRPr lang="en-US"/>
              </a:p>
            </p:txBody>
          </p:sp>
          <p:grpSp>
            <p:nvGrpSpPr>
              <p:cNvPr id="12311" name="Group 62"/>
              <p:cNvGrpSpPr>
                <a:grpSpLocks/>
              </p:cNvGrpSpPr>
              <p:nvPr/>
            </p:nvGrpSpPr>
            <p:grpSpPr bwMode="auto">
              <a:xfrm>
                <a:off x="3096" y="1259"/>
                <a:ext cx="136" cy="134"/>
                <a:chOff x="3096" y="1259"/>
                <a:chExt cx="136" cy="134"/>
              </a:xfrm>
            </p:grpSpPr>
            <p:grpSp>
              <p:nvGrpSpPr>
                <p:cNvPr id="12356" name="Group 63"/>
                <p:cNvGrpSpPr>
                  <a:grpSpLocks/>
                </p:cNvGrpSpPr>
                <p:nvPr/>
              </p:nvGrpSpPr>
              <p:grpSpPr bwMode="auto">
                <a:xfrm>
                  <a:off x="3096" y="1329"/>
                  <a:ext cx="59" cy="64"/>
                  <a:chOff x="3096" y="1329"/>
                  <a:chExt cx="59" cy="64"/>
                </a:xfrm>
              </p:grpSpPr>
              <p:sp>
                <p:nvSpPr>
                  <p:cNvPr id="12362" name="Freeform 64"/>
                  <p:cNvSpPr>
                    <a:spLocks/>
                  </p:cNvSpPr>
                  <p:nvPr/>
                </p:nvSpPr>
                <p:spPr bwMode="auto">
                  <a:xfrm>
                    <a:off x="3096" y="1329"/>
                    <a:ext cx="59" cy="49"/>
                  </a:xfrm>
                  <a:custGeom>
                    <a:avLst/>
                    <a:gdLst>
                      <a:gd name="T0" fmla="*/ 11 w 59"/>
                      <a:gd name="T1" fmla="*/ 7 h 49"/>
                      <a:gd name="T2" fmla="*/ 7 w 59"/>
                      <a:gd name="T3" fmla="*/ 16 h 49"/>
                      <a:gd name="T4" fmla="*/ 3 w 59"/>
                      <a:gd name="T5" fmla="*/ 22 h 49"/>
                      <a:gd name="T6" fmla="*/ 2 w 59"/>
                      <a:gd name="T7" fmla="*/ 28 h 49"/>
                      <a:gd name="T8" fmla="*/ 0 w 59"/>
                      <a:gd name="T9" fmla="*/ 31 h 49"/>
                      <a:gd name="T10" fmla="*/ 0 w 59"/>
                      <a:gd name="T11" fmla="*/ 34 h 49"/>
                      <a:gd name="T12" fmla="*/ 1 w 59"/>
                      <a:gd name="T13" fmla="*/ 38 h 49"/>
                      <a:gd name="T14" fmla="*/ 3 w 59"/>
                      <a:gd name="T15" fmla="*/ 41 h 49"/>
                      <a:gd name="T16" fmla="*/ 3 w 59"/>
                      <a:gd name="T17" fmla="*/ 43 h 49"/>
                      <a:gd name="T18" fmla="*/ 17 w 59"/>
                      <a:gd name="T19" fmla="*/ 46 h 49"/>
                      <a:gd name="T20" fmla="*/ 28 w 59"/>
                      <a:gd name="T21" fmla="*/ 48 h 49"/>
                      <a:gd name="T22" fmla="*/ 37 w 59"/>
                      <a:gd name="T23" fmla="*/ 46 h 49"/>
                      <a:gd name="T24" fmla="*/ 54 w 59"/>
                      <a:gd name="T25" fmla="*/ 47 h 49"/>
                      <a:gd name="T26" fmla="*/ 57 w 59"/>
                      <a:gd name="T27" fmla="*/ 44 h 49"/>
                      <a:gd name="T28" fmla="*/ 58 w 59"/>
                      <a:gd name="T29" fmla="*/ 42 h 49"/>
                      <a:gd name="T30" fmla="*/ 58 w 59"/>
                      <a:gd name="T31" fmla="*/ 37 h 49"/>
                      <a:gd name="T32" fmla="*/ 56 w 59"/>
                      <a:gd name="T33" fmla="*/ 30 h 49"/>
                      <a:gd name="T34" fmla="*/ 54 w 59"/>
                      <a:gd name="T35" fmla="*/ 22 h 49"/>
                      <a:gd name="T36" fmla="*/ 53 w 59"/>
                      <a:gd name="T37" fmla="*/ 15 h 49"/>
                      <a:gd name="T38" fmla="*/ 51 w 59"/>
                      <a:gd name="T39" fmla="*/ 11 h 49"/>
                      <a:gd name="T40" fmla="*/ 46 w 59"/>
                      <a:gd name="T41" fmla="*/ 3 h 49"/>
                      <a:gd name="T42" fmla="*/ 30 w 59"/>
                      <a:gd name="T43" fmla="*/ 0 h 49"/>
                      <a:gd name="T44" fmla="*/ 11 w 59"/>
                      <a:gd name="T45" fmla="*/ 7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9"/>
                      <a:gd name="T70" fmla="*/ 0 h 49"/>
                      <a:gd name="T71" fmla="*/ 59 w 59"/>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9" h="49">
                        <a:moveTo>
                          <a:pt x="11" y="7"/>
                        </a:moveTo>
                        <a:lnTo>
                          <a:pt x="7" y="16"/>
                        </a:lnTo>
                        <a:lnTo>
                          <a:pt x="3" y="22"/>
                        </a:lnTo>
                        <a:lnTo>
                          <a:pt x="2" y="28"/>
                        </a:lnTo>
                        <a:lnTo>
                          <a:pt x="0" y="31"/>
                        </a:lnTo>
                        <a:lnTo>
                          <a:pt x="0" y="34"/>
                        </a:lnTo>
                        <a:lnTo>
                          <a:pt x="1" y="38"/>
                        </a:lnTo>
                        <a:lnTo>
                          <a:pt x="3" y="41"/>
                        </a:lnTo>
                        <a:lnTo>
                          <a:pt x="3" y="43"/>
                        </a:lnTo>
                        <a:lnTo>
                          <a:pt x="17" y="46"/>
                        </a:lnTo>
                        <a:lnTo>
                          <a:pt x="28" y="48"/>
                        </a:lnTo>
                        <a:lnTo>
                          <a:pt x="37" y="46"/>
                        </a:lnTo>
                        <a:lnTo>
                          <a:pt x="54" y="47"/>
                        </a:lnTo>
                        <a:lnTo>
                          <a:pt x="57" y="44"/>
                        </a:lnTo>
                        <a:lnTo>
                          <a:pt x="58" y="42"/>
                        </a:lnTo>
                        <a:lnTo>
                          <a:pt x="58" y="37"/>
                        </a:lnTo>
                        <a:lnTo>
                          <a:pt x="56" y="30"/>
                        </a:lnTo>
                        <a:lnTo>
                          <a:pt x="54" y="22"/>
                        </a:lnTo>
                        <a:lnTo>
                          <a:pt x="53" y="15"/>
                        </a:lnTo>
                        <a:lnTo>
                          <a:pt x="51" y="11"/>
                        </a:lnTo>
                        <a:lnTo>
                          <a:pt x="46" y="3"/>
                        </a:lnTo>
                        <a:lnTo>
                          <a:pt x="30" y="0"/>
                        </a:lnTo>
                        <a:lnTo>
                          <a:pt x="11" y="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63" name="Freeform 65"/>
                  <p:cNvSpPr>
                    <a:spLocks/>
                  </p:cNvSpPr>
                  <p:nvPr/>
                </p:nvSpPr>
                <p:spPr bwMode="auto">
                  <a:xfrm>
                    <a:off x="3100" y="1376"/>
                    <a:ext cx="55" cy="17"/>
                  </a:xfrm>
                  <a:custGeom>
                    <a:avLst/>
                    <a:gdLst>
                      <a:gd name="T0" fmla="*/ 0 w 55"/>
                      <a:gd name="T1" fmla="*/ 0 h 17"/>
                      <a:gd name="T2" fmla="*/ 7 w 55"/>
                      <a:gd name="T3" fmla="*/ 4 h 17"/>
                      <a:gd name="T4" fmla="*/ 15 w 55"/>
                      <a:gd name="T5" fmla="*/ 4 h 17"/>
                      <a:gd name="T6" fmla="*/ 20 w 55"/>
                      <a:gd name="T7" fmla="*/ 8 h 17"/>
                      <a:gd name="T8" fmla="*/ 26 w 55"/>
                      <a:gd name="T9" fmla="*/ 8 h 17"/>
                      <a:gd name="T10" fmla="*/ 31 w 55"/>
                      <a:gd name="T11" fmla="*/ 4 h 17"/>
                      <a:gd name="T12" fmla="*/ 38 w 55"/>
                      <a:gd name="T13" fmla="*/ 8 h 17"/>
                      <a:gd name="T14" fmla="*/ 43 w 55"/>
                      <a:gd name="T15" fmla="*/ 8 h 17"/>
                      <a:gd name="T16" fmla="*/ 49 w 55"/>
                      <a:gd name="T17" fmla="*/ 4 h 17"/>
                      <a:gd name="T18" fmla="*/ 54 w 55"/>
                      <a:gd name="T19" fmla="*/ 0 h 17"/>
                      <a:gd name="T20" fmla="*/ 54 w 55"/>
                      <a:gd name="T21" fmla="*/ 4 h 17"/>
                      <a:gd name="T22" fmla="*/ 52 w 55"/>
                      <a:gd name="T23" fmla="*/ 8 h 17"/>
                      <a:gd name="T24" fmla="*/ 50 w 55"/>
                      <a:gd name="T25" fmla="*/ 12 h 17"/>
                      <a:gd name="T26" fmla="*/ 45 w 55"/>
                      <a:gd name="T27" fmla="*/ 12 h 17"/>
                      <a:gd name="T28" fmla="*/ 40 w 55"/>
                      <a:gd name="T29" fmla="*/ 16 h 17"/>
                      <a:gd name="T30" fmla="*/ 34 w 55"/>
                      <a:gd name="T31" fmla="*/ 12 h 17"/>
                      <a:gd name="T32" fmla="*/ 29 w 55"/>
                      <a:gd name="T33" fmla="*/ 12 h 17"/>
                      <a:gd name="T34" fmla="*/ 23 w 55"/>
                      <a:gd name="T35" fmla="*/ 16 h 17"/>
                      <a:gd name="T36" fmla="*/ 16 w 55"/>
                      <a:gd name="T37" fmla="*/ 12 h 17"/>
                      <a:gd name="T38" fmla="*/ 10 w 55"/>
                      <a:gd name="T39" fmla="*/ 12 h 17"/>
                      <a:gd name="T40" fmla="*/ 0 w 55"/>
                      <a:gd name="T41" fmla="*/ 8 h 17"/>
                      <a:gd name="T42" fmla="*/ 0 w 55"/>
                      <a:gd name="T43" fmla="*/ 4 h 17"/>
                      <a:gd name="T44" fmla="*/ 0 w 55"/>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7"/>
                      <a:gd name="T71" fmla="*/ 55 w 55"/>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7">
                        <a:moveTo>
                          <a:pt x="0" y="0"/>
                        </a:moveTo>
                        <a:lnTo>
                          <a:pt x="7" y="4"/>
                        </a:lnTo>
                        <a:lnTo>
                          <a:pt x="15" y="4"/>
                        </a:lnTo>
                        <a:lnTo>
                          <a:pt x="20" y="8"/>
                        </a:lnTo>
                        <a:lnTo>
                          <a:pt x="26" y="8"/>
                        </a:lnTo>
                        <a:lnTo>
                          <a:pt x="31" y="4"/>
                        </a:lnTo>
                        <a:lnTo>
                          <a:pt x="38" y="8"/>
                        </a:lnTo>
                        <a:lnTo>
                          <a:pt x="43" y="8"/>
                        </a:lnTo>
                        <a:lnTo>
                          <a:pt x="49" y="4"/>
                        </a:lnTo>
                        <a:lnTo>
                          <a:pt x="54" y="0"/>
                        </a:lnTo>
                        <a:lnTo>
                          <a:pt x="54" y="4"/>
                        </a:lnTo>
                        <a:lnTo>
                          <a:pt x="52" y="8"/>
                        </a:lnTo>
                        <a:lnTo>
                          <a:pt x="50" y="12"/>
                        </a:lnTo>
                        <a:lnTo>
                          <a:pt x="45" y="12"/>
                        </a:lnTo>
                        <a:lnTo>
                          <a:pt x="40" y="16"/>
                        </a:lnTo>
                        <a:lnTo>
                          <a:pt x="34" y="12"/>
                        </a:lnTo>
                        <a:lnTo>
                          <a:pt x="29" y="12"/>
                        </a:lnTo>
                        <a:lnTo>
                          <a:pt x="23" y="16"/>
                        </a:lnTo>
                        <a:lnTo>
                          <a:pt x="16" y="12"/>
                        </a:lnTo>
                        <a:lnTo>
                          <a:pt x="10" y="12"/>
                        </a:lnTo>
                        <a:lnTo>
                          <a:pt x="0" y="8"/>
                        </a:lnTo>
                        <a:lnTo>
                          <a:pt x="0" y="4"/>
                        </a:lnTo>
                        <a:lnTo>
                          <a:pt x="0" y="0"/>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64" name="Freeform 66"/>
                  <p:cNvSpPr>
                    <a:spLocks/>
                  </p:cNvSpPr>
                  <p:nvPr/>
                </p:nvSpPr>
                <p:spPr bwMode="auto">
                  <a:xfrm>
                    <a:off x="3123" y="1363"/>
                    <a:ext cx="28" cy="17"/>
                  </a:xfrm>
                  <a:custGeom>
                    <a:avLst/>
                    <a:gdLst>
                      <a:gd name="T0" fmla="*/ 0 w 28"/>
                      <a:gd name="T1" fmla="*/ 10 h 17"/>
                      <a:gd name="T2" fmla="*/ 8 w 28"/>
                      <a:gd name="T3" fmla="*/ 12 h 17"/>
                      <a:gd name="T4" fmla="*/ 12 w 28"/>
                      <a:gd name="T5" fmla="*/ 12 h 17"/>
                      <a:gd name="T6" fmla="*/ 18 w 28"/>
                      <a:gd name="T7" fmla="*/ 10 h 17"/>
                      <a:gd name="T8" fmla="*/ 21 w 28"/>
                      <a:gd name="T9" fmla="*/ 8 h 17"/>
                      <a:gd name="T10" fmla="*/ 23 w 28"/>
                      <a:gd name="T11" fmla="*/ 4 h 17"/>
                      <a:gd name="T12" fmla="*/ 26 w 28"/>
                      <a:gd name="T13" fmla="*/ 0 h 17"/>
                      <a:gd name="T14" fmla="*/ 27 w 28"/>
                      <a:gd name="T15" fmla="*/ 4 h 17"/>
                      <a:gd name="T16" fmla="*/ 26 w 28"/>
                      <a:gd name="T17" fmla="*/ 10 h 17"/>
                      <a:gd name="T18" fmla="*/ 23 w 28"/>
                      <a:gd name="T19" fmla="*/ 14 h 17"/>
                      <a:gd name="T20" fmla="*/ 20 w 28"/>
                      <a:gd name="T21" fmla="*/ 16 h 17"/>
                      <a:gd name="T22" fmla="*/ 18 w 28"/>
                      <a:gd name="T23" fmla="*/ 16 h 17"/>
                      <a:gd name="T24" fmla="*/ 13 w 28"/>
                      <a:gd name="T25" fmla="*/ 16 h 17"/>
                      <a:gd name="T26" fmla="*/ 7 w 28"/>
                      <a:gd name="T27" fmla="*/ 14 h 17"/>
                      <a:gd name="T28" fmla="*/ 0 w 28"/>
                      <a:gd name="T29" fmla="*/ 1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0" y="10"/>
                        </a:moveTo>
                        <a:lnTo>
                          <a:pt x="8" y="12"/>
                        </a:lnTo>
                        <a:lnTo>
                          <a:pt x="12" y="12"/>
                        </a:lnTo>
                        <a:lnTo>
                          <a:pt x="18" y="10"/>
                        </a:lnTo>
                        <a:lnTo>
                          <a:pt x="21" y="8"/>
                        </a:lnTo>
                        <a:lnTo>
                          <a:pt x="23" y="4"/>
                        </a:lnTo>
                        <a:lnTo>
                          <a:pt x="26" y="0"/>
                        </a:lnTo>
                        <a:lnTo>
                          <a:pt x="27" y="4"/>
                        </a:lnTo>
                        <a:lnTo>
                          <a:pt x="26" y="10"/>
                        </a:lnTo>
                        <a:lnTo>
                          <a:pt x="23" y="14"/>
                        </a:lnTo>
                        <a:lnTo>
                          <a:pt x="20" y="16"/>
                        </a:lnTo>
                        <a:lnTo>
                          <a:pt x="18" y="16"/>
                        </a:lnTo>
                        <a:lnTo>
                          <a:pt x="13" y="16"/>
                        </a:lnTo>
                        <a:lnTo>
                          <a:pt x="7" y="14"/>
                        </a:lnTo>
                        <a:lnTo>
                          <a:pt x="0" y="10"/>
                        </a:lnTo>
                      </a:path>
                    </a:pathLst>
                  </a:custGeom>
                  <a:solidFill>
                    <a:srgbClr val="5F5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2357" name="Group 67"/>
                <p:cNvGrpSpPr>
                  <a:grpSpLocks/>
                </p:cNvGrpSpPr>
                <p:nvPr/>
              </p:nvGrpSpPr>
              <p:grpSpPr bwMode="auto">
                <a:xfrm>
                  <a:off x="3160" y="1259"/>
                  <a:ext cx="72" cy="106"/>
                  <a:chOff x="3160" y="1259"/>
                  <a:chExt cx="72" cy="106"/>
                </a:xfrm>
              </p:grpSpPr>
              <p:sp>
                <p:nvSpPr>
                  <p:cNvPr id="12358" name="Freeform 68"/>
                  <p:cNvSpPr>
                    <a:spLocks/>
                  </p:cNvSpPr>
                  <p:nvPr/>
                </p:nvSpPr>
                <p:spPr bwMode="auto">
                  <a:xfrm>
                    <a:off x="3160" y="1259"/>
                    <a:ext cx="72" cy="94"/>
                  </a:xfrm>
                  <a:custGeom>
                    <a:avLst/>
                    <a:gdLst>
                      <a:gd name="T0" fmla="*/ 13 w 72"/>
                      <a:gd name="T1" fmla="*/ 0 h 94"/>
                      <a:gd name="T2" fmla="*/ 6 w 72"/>
                      <a:gd name="T3" fmla="*/ 7 h 94"/>
                      <a:gd name="T4" fmla="*/ 3 w 72"/>
                      <a:gd name="T5" fmla="*/ 11 h 94"/>
                      <a:gd name="T6" fmla="*/ 2 w 72"/>
                      <a:gd name="T7" fmla="*/ 17 h 94"/>
                      <a:gd name="T8" fmla="*/ 1 w 72"/>
                      <a:gd name="T9" fmla="*/ 25 h 94"/>
                      <a:gd name="T10" fmla="*/ 0 w 72"/>
                      <a:gd name="T11" fmla="*/ 30 h 94"/>
                      <a:gd name="T12" fmla="*/ 1 w 72"/>
                      <a:gd name="T13" fmla="*/ 34 h 94"/>
                      <a:gd name="T14" fmla="*/ 3 w 72"/>
                      <a:gd name="T15" fmla="*/ 40 h 94"/>
                      <a:gd name="T16" fmla="*/ 13 w 72"/>
                      <a:gd name="T17" fmla="*/ 58 h 94"/>
                      <a:gd name="T18" fmla="*/ 15 w 72"/>
                      <a:gd name="T19" fmla="*/ 59 h 94"/>
                      <a:gd name="T20" fmla="*/ 17 w 72"/>
                      <a:gd name="T21" fmla="*/ 67 h 94"/>
                      <a:gd name="T22" fmla="*/ 18 w 72"/>
                      <a:gd name="T23" fmla="*/ 74 h 94"/>
                      <a:gd name="T24" fmla="*/ 20 w 72"/>
                      <a:gd name="T25" fmla="*/ 83 h 94"/>
                      <a:gd name="T26" fmla="*/ 20 w 72"/>
                      <a:gd name="T27" fmla="*/ 88 h 94"/>
                      <a:gd name="T28" fmla="*/ 23 w 72"/>
                      <a:gd name="T29" fmla="*/ 90 h 94"/>
                      <a:gd name="T30" fmla="*/ 36 w 72"/>
                      <a:gd name="T31" fmla="*/ 93 h 94"/>
                      <a:gd name="T32" fmla="*/ 59 w 72"/>
                      <a:gd name="T33" fmla="*/ 92 h 94"/>
                      <a:gd name="T34" fmla="*/ 67 w 72"/>
                      <a:gd name="T35" fmla="*/ 90 h 94"/>
                      <a:gd name="T36" fmla="*/ 69 w 72"/>
                      <a:gd name="T37" fmla="*/ 87 h 94"/>
                      <a:gd name="T38" fmla="*/ 70 w 72"/>
                      <a:gd name="T39" fmla="*/ 84 h 94"/>
                      <a:gd name="T40" fmla="*/ 71 w 72"/>
                      <a:gd name="T41" fmla="*/ 78 h 94"/>
                      <a:gd name="T42" fmla="*/ 70 w 72"/>
                      <a:gd name="T43" fmla="*/ 71 h 94"/>
                      <a:gd name="T44" fmla="*/ 68 w 72"/>
                      <a:gd name="T45" fmla="*/ 65 h 94"/>
                      <a:gd name="T46" fmla="*/ 65 w 72"/>
                      <a:gd name="T47" fmla="*/ 59 h 94"/>
                      <a:gd name="T48" fmla="*/ 59 w 72"/>
                      <a:gd name="T49" fmla="*/ 51 h 94"/>
                      <a:gd name="T50" fmla="*/ 56 w 72"/>
                      <a:gd name="T51" fmla="*/ 41 h 94"/>
                      <a:gd name="T52" fmla="*/ 52 w 72"/>
                      <a:gd name="T53" fmla="*/ 32 h 94"/>
                      <a:gd name="T54" fmla="*/ 49 w 72"/>
                      <a:gd name="T55" fmla="*/ 26 h 94"/>
                      <a:gd name="T56" fmla="*/ 46 w 72"/>
                      <a:gd name="T57" fmla="*/ 19 h 94"/>
                      <a:gd name="T58" fmla="*/ 41 w 72"/>
                      <a:gd name="T59" fmla="*/ 0 h 94"/>
                      <a:gd name="T60" fmla="*/ 13 w 72"/>
                      <a:gd name="T61" fmla="*/ 0 h 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94"/>
                      <a:gd name="T95" fmla="*/ 72 w 72"/>
                      <a:gd name="T96" fmla="*/ 94 h 9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94">
                        <a:moveTo>
                          <a:pt x="13" y="0"/>
                        </a:moveTo>
                        <a:lnTo>
                          <a:pt x="6" y="7"/>
                        </a:lnTo>
                        <a:lnTo>
                          <a:pt x="3" y="11"/>
                        </a:lnTo>
                        <a:lnTo>
                          <a:pt x="2" y="17"/>
                        </a:lnTo>
                        <a:lnTo>
                          <a:pt x="1" y="25"/>
                        </a:lnTo>
                        <a:lnTo>
                          <a:pt x="0" y="30"/>
                        </a:lnTo>
                        <a:lnTo>
                          <a:pt x="1" y="34"/>
                        </a:lnTo>
                        <a:lnTo>
                          <a:pt x="3" y="40"/>
                        </a:lnTo>
                        <a:lnTo>
                          <a:pt x="13" y="58"/>
                        </a:lnTo>
                        <a:lnTo>
                          <a:pt x="15" y="59"/>
                        </a:lnTo>
                        <a:lnTo>
                          <a:pt x="17" y="67"/>
                        </a:lnTo>
                        <a:lnTo>
                          <a:pt x="18" y="74"/>
                        </a:lnTo>
                        <a:lnTo>
                          <a:pt x="20" y="83"/>
                        </a:lnTo>
                        <a:lnTo>
                          <a:pt x="20" y="88"/>
                        </a:lnTo>
                        <a:lnTo>
                          <a:pt x="23" y="90"/>
                        </a:lnTo>
                        <a:lnTo>
                          <a:pt x="36" y="93"/>
                        </a:lnTo>
                        <a:lnTo>
                          <a:pt x="59" y="92"/>
                        </a:lnTo>
                        <a:lnTo>
                          <a:pt x="67" y="90"/>
                        </a:lnTo>
                        <a:lnTo>
                          <a:pt x="69" y="87"/>
                        </a:lnTo>
                        <a:lnTo>
                          <a:pt x="70" y="84"/>
                        </a:lnTo>
                        <a:lnTo>
                          <a:pt x="71" y="78"/>
                        </a:lnTo>
                        <a:lnTo>
                          <a:pt x="70" y="71"/>
                        </a:lnTo>
                        <a:lnTo>
                          <a:pt x="68" y="65"/>
                        </a:lnTo>
                        <a:lnTo>
                          <a:pt x="65" y="59"/>
                        </a:lnTo>
                        <a:lnTo>
                          <a:pt x="59" y="51"/>
                        </a:lnTo>
                        <a:lnTo>
                          <a:pt x="56" y="41"/>
                        </a:lnTo>
                        <a:lnTo>
                          <a:pt x="52" y="32"/>
                        </a:lnTo>
                        <a:lnTo>
                          <a:pt x="49" y="26"/>
                        </a:lnTo>
                        <a:lnTo>
                          <a:pt x="46" y="19"/>
                        </a:lnTo>
                        <a:lnTo>
                          <a:pt x="41" y="0"/>
                        </a:lnTo>
                        <a:lnTo>
                          <a:pt x="1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2359" name="Group 69"/>
                  <p:cNvGrpSpPr>
                    <a:grpSpLocks/>
                  </p:cNvGrpSpPr>
                  <p:nvPr/>
                </p:nvGrpSpPr>
                <p:grpSpPr bwMode="auto">
                  <a:xfrm>
                    <a:off x="3160" y="1287"/>
                    <a:ext cx="72" cy="78"/>
                    <a:chOff x="3160" y="1287"/>
                    <a:chExt cx="72" cy="78"/>
                  </a:xfrm>
                </p:grpSpPr>
                <p:sp>
                  <p:nvSpPr>
                    <p:cNvPr id="12360" name="Freeform 70"/>
                    <p:cNvSpPr>
                      <a:spLocks/>
                    </p:cNvSpPr>
                    <p:nvPr/>
                  </p:nvSpPr>
                  <p:spPr bwMode="auto">
                    <a:xfrm>
                      <a:off x="3182" y="1348"/>
                      <a:ext cx="50" cy="17"/>
                    </a:xfrm>
                    <a:custGeom>
                      <a:avLst/>
                      <a:gdLst>
                        <a:gd name="T0" fmla="*/ 0 w 50"/>
                        <a:gd name="T1" fmla="*/ 3 h 17"/>
                        <a:gd name="T2" fmla="*/ 0 w 50"/>
                        <a:gd name="T3" fmla="*/ 9 h 17"/>
                        <a:gd name="T4" fmla="*/ 1 w 50"/>
                        <a:gd name="T5" fmla="*/ 9 h 17"/>
                        <a:gd name="T6" fmla="*/ 4 w 50"/>
                        <a:gd name="T7" fmla="*/ 12 h 17"/>
                        <a:gd name="T8" fmla="*/ 9 w 50"/>
                        <a:gd name="T9" fmla="*/ 12 h 17"/>
                        <a:gd name="T10" fmla="*/ 15 w 50"/>
                        <a:gd name="T11" fmla="*/ 16 h 17"/>
                        <a:gd name="T12" fmla="*/ 21 w 50"/>
                        <a:gd name="T13" fmla="*/ 16 h 17"/>
                        <a:gd name="T14" fmla="*/ 27 w 50"/>
                        <a:gd name="T15" fmla="*/ 16 h 17"/>
                        <a:gd name="T16" fmla="*/ 37 w 50"/>
                        <a:gd name="T17" fmla="*/ 16 h 17"/>
                        <a:gd name="T18" fmla="*/ 42 w 50"/>
                        <a:gd name="T19" fmla="*/ 16 h 17"/>
                        <a:gd name="T20" fmla="*/ 46 w 50"/>
                        <a:gd name="T21" fmla="*/ 12 h 17"/>
                        <a:gd name="T22" fmla="*/ 48 w 50"/>
                        <a:gd name="T23" fmla="*/ 9 h 17"/>
                        <a:gd name="T24" fmla="*/ 49 w 50"/>
                        <a:gd name="T25" fmla="*/ 3 h 17"/>
                        <a:gd name="T26" fmla="*/ 49 w 50"/>
                        <a:gd name="T27" fmla="*/ 0 h 17"/>
                        <a:gd name="T28" fmla="*/ 46 w 50"/>
                        <a:gd name="T29" fmla="*/ 6 h 17"/>
                        <a:gd name="T30" fmla="*/ 42 w 50"/>
                        <a:gd name="T31" fmla="*/ 9 h 17"/>
                        <a:gd name="T32" fmla="*/ 37 w 50"/>
                        <a:gd name="T33" fmla="*/ 12 h 17"/>
                        <a:gd name="T34" fmla="*/ 27 w 50"/>
                        <a:gd name="T35" fmla="*/ 9 h 17"/>
                        <a:gd name="T36" fmla="*/ 21 w 50"/>
                        <a:gd name="T37" fmla="*/ 12 h 17"/>
                        <a:gd name="T38" fmla="*/ 13 w 50"/>
                        <a:gd name="T39" fmla="*/ 9 h 17"/>
                        <a:gd name="T40" fmla="*/ 7 w 50"/>
                        <a:gd name="T41" fmla="*/ 9 h 17"/>
                        <a:gd name="T42" fmla="*/ 0 w 50"/>
                        <a:gd name="T43" fmla="*/ 3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17"/>
                        <a:gd name="T68" fmla="*/ 50 w 50"/>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17">
                          <a:moveTo>
                            <a:pt x="0" y="3"/>
                          </a:moveTo>
                          <a:lnTo>
                            <a:pt x="0" y="9"/>
                          </a:lnTo>
                          <a:lnTo>
                            <a:pt x="1" y="9"/>
                          </a:lnTo>
                          <a:lnTo>
                            <a:pt x="4" y="12"/>
                          </a:lnTo>
                          <a:lnTo>
                            <a:pt x="9" y="12"/>
                          </a:lnTo>
                          <a:lnTo>
                            <a:pt x="15" y="16"/>
                          </a:lnTo>
                          <a:lnTo>
                            <a:pt x="21" y="16"/>
                          </a:lnTo>
                          <a:lnTo>
                            <a:pt x="27" y="16"/>
                          </a:lnTo>
                          <a:lnTo>
                            <a:pt x="37" y="16"/>
                          </a:lnTo>
                          <a:lnTo>
                            <a:pt x="42" y="16"/>
                          </a:lnTo>
                          <a:lnTo>
                            <a:pt x="46" y="12"/>
                          </a:lnTo>
                          <a:lnTo>
                            <a:pt x="48" y="9"/>
                          </a:lnTo>
                          <a:lnTo>
                            <a:pt x="49" y="3"/>
                          </a:lnTo>
                          <a:lnTo>
                            <a:pt x="49" y="0"/>
                          </a:lnTo>
                          <a:lnTo>
                            <a:pt x="46" y="6"/>
                          </a:lnTo>
                          <a:lnTo>
                            <a:pt x="42" y="9"/>
                          </a:lnTo>
                          <a:lnTo>
                            <a:pt x="37" y="12"/>
                          </a:lnTo>
                          <a:lnTo>
                            <a:pt x="27" y="9"/>
                          </a:lnTo>
                          <a:lnTo>
                            <a:pt x="21" y="12"/>
                          </a:lnTo>
                          <a:lnTo>
                            <a:pt x="13" y="9"/>
                          </a:lnTo>
                          <a:lnTo>
                            <a:pt x="7" y="9"/>
                          </a:lnTo>
                          <a:lnTo>
                            <a:pt x="0" y="3"/>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61" name="Freeform 71"/>
                    <p:cNvSpPr>
                      <a:spLocks/>
                    </p:cNvSpPr>
                    <p:nvPr/>
                  </p:nvSpPr>
                  <p:spPr bwMode="auto">
                    <a:xfrm>
                      <a:off x="3160" y="1287"/>
                      <a:ext cx="17" cy="29"/>
                    </a:xfrm>
                    <a:custGeom>
                      <a:avLst/>
                      <a:gdLst>
                        <a:gd name="T0" fmla="*/ 0 w 17"/>
                        <a:gd name="T1" fmla="*/ 0 h 29"/>
                        <a:gd name="T2" fmla="*/ 16 w 17"/>
                        <a:gd name="T3" fmla="*/ 28 h 29"/>
                        <a:gd name="T4" fmla="*/ 11 w 17"/>
                        <a:gd name="T5" fmla="*/ 27 h 29"/>
                        <a:gd name="T6" fmla="*/ 0 w 17"/>
                        <a:gd name="T7" fmla="*/ 6 h 29"/>
                        <a:gd name="T8" fmla="*/ 0 w 17"/>
                        <a:gd name="T9" fmla="*/ 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0"/>
                          </a:moveTo>
                          <a:lnTo>
                            <a:pt x="16" y="28"/>
                          </a:lnTo>
                          <a:lnTo>
                            <a:pt x="11" y="27"/>
                          </a:lnTo>
                          <a:lnTo>
                            <a:pt x="0" y="6"/>
                          </a:lnTo>
                          <a:lnTo>
                            <a:pt x="0" y="0"/>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12312" name="Group 72"/>
              <p:cNvGrpSpPr>
                <a:grpSpLocks/>
              </p:cNvGrpSpPr>
              <p:nvPr/>
            </p:nvGrpSpPr>
            <p:grpSpPr bwMode="auto">
              <a:xfrm>
                <a:off x="3012" y="841"/>
                <a:ext cx="228" cy="499"/>
                <a:chOff x="3012" y="841"/>
                <a:chExt cx="228" cy="499"/>
              </a:xfrm>
            </p:grpSpPr>
            <p:sp>
              <p:nvSpPr>
                <p:cNvPr id="12344" name="Freeform 73"/>
                <p:cNvSpPr>
                  <a:spLocks/>
                </p:cNvSpPr>
                <p:nvPr/>
              </p:nvSpPr>
              <p:spPr bwMode="auto">
                <a:xfrm>
                  <a:off x="3012" y="841"/>
                  <a:ext cx="228" cy="499"/>
                </a:xfrm>
                <a:custGeom>
                  <a:avLst/>
                  <a:gdLst>
                    <a:gd name="T0" fmla="*/ 4 w 228"/>
                    <a:gd name="T1" fmla="*/ 75 h 499"/>
                    <a:gd name="T2" fmla="*/ 18 w 228"/>
                    <a:gd name="T3" fmla="*/ 183 h 499"/>
                    <a:gd name="T4" fmla="*/ 31 w 228"/>
                    <a:gd name="T5" fmla="*/ 292 h 499"/>
                    <a:gd name="T6" fmla="*/ 34 w 228"/>
                    <a:gd name="T7" fmla="*/ 362 h 499"/>
                    <a:gd name="T8" fmla="*/ 50 w 228"/>
                    <a:gd name="T9" fmla="*/ 419 h 499"/>
                    <a:gd name="T10" fmla="*/ 65 w 228"/>
                    <a:gd name="T11" fmla="*/ 476 h 499"/>
                    <a:gd name="T12" fmla="*/ 72 w 228"/>
                    <a:gd name="T13" fmla="*/ 484 h 499"/>
                    <a:gd name="T14" fmla="*/ 73 w 228"/>
                    <a:gd name="T15" fmla="*/ 493 h 499"/>
                    <a:gd name="T16" fmla="*/ 84 w 228"/>
                    <a:gd name="T17" fmla="*/ 498 h 499"/>
                    <a:gd name="T18" fmla="*/ 99 w 228"/>
                    <a:gd name="T19" fmla="*/ 493 h 499"/>
                    <a:gd name="T20" fmla="*/ 115 w 228"/>
                    <a:gd name="T21" fmla="*/ 495 h 499"/>
                    <a:gd name="T22" fmla="*/ 129 w 228"/>
                    <a:gd name="T23" fmla="*/ 492 h 499"/>
                    <a:gd name="T24" fmla="*/ 135 w 228"/>
                    <a:gd name="T25" fmla="*/ 486 h 499"/>
                    <a:gd name="T26" fmla="*/ 136 w 228"/>
                    <a:gd name="T27" fmla="*/ 472 h 499"/>
                    <a:gd name="T28" fmla="*/ 138 w 228"/>
                    <a:gd name="T29" fmla="*/ 461 h 499"/>
                    <a:gd name="T30" fmla="*/ 137 w 228"/>
                    <a:gd name="T31" fmla="*/ 441 h 499"/>
                    <a:gd name="T32" fmla="*/ 130 w 228"/>
                    <a:gd name="T33" fmla="*/ 404 h 499"/>
                    <a:gd name="T34" fmla="*/ 116 w 228"/>
                    <a:gd name="T35" fmla="*/ 360 h 499"/>
                    <a:gd name="T36" fmla="*/ 126 w 228"/>
                    <a:gd name="T37" fmla="*/ 312 h 499"/>
                    <a:gd name="T38" fmla="*/ 113 w 228"/>
                    <a:gd name="T39" fmla="*/ 259 h 499"/>
                    <a:gd name="T40" fmla="*/ 114 w 228"/>
                    <a:gd name="T41" fmla="*/ 151 h 499"/>
                    <a:gd name="T42" fmla="*/ 119 w 228"/>
                    <a:gd name="T43" fmla="*/ 120 h 499"/>
                    <a:gd name="T44" fmla="*/ 120 w 228"/>
                    <a:gd name="T45" fmla="*/ 155 h 499"/>
                    <a:gd name="T46" fmla="*/ 124 w 228"/>
                    <a:gd name="T47" fmla="*/ 209 h 499"/>
                    <a:gd name="T48" fmla="*/ 132 w 228"/>
                    <a:gd name="T49" fmla="*/ 247 h 499"/>
                    <a:gd name="T50" fmla="*/ 138 w 228"/>
                    <a:gd name="T51" fmla="*/ 292 h 499"/>
                    <a:gd name="T52" fmla="*/ 142 w 228"/>
                    <a:gd name="T53" fmla="*/ 312 h 499"/>
                    <a:gd name="T54" fmla="*/ 148 w 228"/>
                    <a:gd name="T55" fmla="*/ 332 h 499"/>
                    <a:gd name="T56" fmla="*/ 146 w 228"/>
                    <a:gd name="T57" fmla="*/ 354 h 499"/>
                    <a:gd name="T58" fmla="*/ 142 w 228"/>
                    <a:gd name="T59" fmla="*/ 374 h 499"/>
                    <a:gd name="T60" fmla="*/ 145 w 228"/>
                    <a:gd name="T61" fmla="*/ 390 h 499"/>
                    <a:gd name="T62" fmla="*/ 145 w 228"/>
                    <a:gd name="T63" fmla="*/ 406 h 499"/>
                    <a:gd name="T64" fmla="*/ 149 w 228"/>
                    <a:gd name="T65" fmla="*/ 423 h 499"/>
                    <a:gd name="T66" fmla="*/ 154 w 228"/>
                    <a:gd name="T67" fmla="*/ 440 h 499"/>
                    <a:gd name="T68" fmla="*/ 164 w 228"/>
                    <a:gd name="T69" fmla="*/ 449 h 499"/>
                    <a:gd name="T70" fmla="*/ 184 w 228"/>
                    <a:gd name="T71" fmla="*/ 456 h 499"/>
                    <a:gd name="T72" fmla="*/ 189 w 228"/>
                    <a:gd name="T73" fmla="*/ 448 h 499"/>
                    <a:gd name="T74" fmla="*/ 198 w 228"/>
                    <a:gd name="T75" fmla="*/ 440 h 499"/>
                    <a:gd name="T76" fmla="*/ 196 w 228"/>
                    <a:gd name="T77" fmla="*/ 429 h 499"/>
                    <a:gd name="T78" fmla="*/ 199 w 228"/>
                    <a:gd name="T79" fmla="*/ 411 h 499"/>
                    <a:gd name="T80" fmla="*/ 205 w 228"/>
                    <a:gd name="T81" fmla="*/ 387 h 499"/>
                    <a:gd name="T82" fmla="*/ 214 w 228"/>
                    <a:gd name="T83" fmla="*/ 350 h 499"/>
                    <a:gd name="T84" fmla="*/ 223 w 228"/>
                    <a:gd name="T85" fmla="*/ 283 h 499"/>
                    <a:gd name="T86" fmla="*/ 225 w 228"/>
                    <a:gd name="T87" fmla="*/ 131 h 499"/>
                    <a:gd name="T88" fmla="*/ 207 w 228"/>
                    <a:gd name="T89" fmla="*/ 26 h 499"/>
                    <a:gd name="T90" fmla="*/ 93 w 228"/>
                    <a:gd name="T91" fmla="*/ 14 h 4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8"/>
                    <a:gd name="T139" fmla="*/ 0 h 499"/>
                    <a:gd name="T140" fmla="*/ 228 w 228"/>
                    <a:gd name="T141" fmla="*/ 499 h 4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8" h="499">
                      <a:moveTo>
                        <a:pt x="0" y="35"/>
                      </a:moveTo>
                      <a:lnTo>
                        <a:pt x="4" y="75"/>
                      </a:lnTo>
                      <a:lnTo>
                        <a:pt x="12" y="120"/>
                      </a:lnTo>
                      <a:lnTo>
                        <a:pt x="18" y="183"/>
                      </a:lnTo>
                      <a:lnTo>
                        <a:pt x="24" y="241"/>
                      </a:lnTo>
                      <a:lnTo>
                        <a:pt x="31" y="292"/>
                      </a:lnTo>
                      <a:lnTo>
                        <a:pt x="29" y="322"/>
                      </a:lnTo>
                      <a:lnTo>
                        <a:pt x="34" y="362"/>
                      </a:lnTo>
                      <a:lnTo>
                        <a:pt x="43" y="397"/>
                      </a:lnTo>
                      <a:lnTo>
                        <a:pt x="50" y="419"/>
                      </a:lnTo>
                      <a:lnTo>
                        <a:pt x="57" y="449"/>
                      </a:lnTo>
                      <a:lnTo>
                        <a:pt x="65" y="476"/>
                      </a:lnTo>
                      <a:lnTo>
                        <a:pt x="68" y="480"/>
                      </a:lnTo>
                      <a:lnTo>
                        <a:pt x="72" y="484"/>
                      </a:lnTo>
                      <a:lnTo>
                        <a:pt x="71" y="489"/>
                      </a:lnTo>
                      <a:lnTo>
                        <a:pt x="73" y="493"/>
                      </a:lnTo>
                      <a:lnTo>
                        <a:pt x="76" y="496"/>
                      </a:lnTo>
                      <a:lnTo>
                        <a:pt x="84" y="498"/>
                      </a:lnTo>
                      <a:lnTo>
                        <a:pt x="92" y="495"/>
                      </a:lnTo>
                      <a:lnTo>
                        <a:pt x="99" y="493"/>
                      </a:lnTo>
                      <a:lnTo>
                        <a:pt x="105" y="494"/>
                      </a:lnTo>
                      <a:lnTo>
                        <a:pt x="115" y="495"/>
                      </a:lnTo>
                      <a:lnTo>
                        <a:pt x="123" y="494"/>
                      </a:lnTo>
                      <a:lnTo>
                        <a:pt x="129" y="492"/>
                      </a:lnTo>
                      <a:lnTo>
                        <a:pt x="133" y="489"/>
                      </a:lnTo>
                      <a:lnTo>
                        <a:pt x="135" y="486"/>
                      </a:lnTo>
                      <a:lnTo>
                        <a:pt x="137" y="480"/>
                      </a:lnTo>
                      <a:lnTo>
                        <a:pt x="136" y="472"/>
                      </a:lnTo>
                      <a:lnTo>
                        <a:pt x="137" y="466"/>
                      </a:lnTo>
                      <a:lnTo>
                        <a:pt x="138" y="461"/>
                      </a:lnTo>
                      <a:lnTo>
                        <a:pt x="139" y="449"/>
                      </a:lnTo>
                      <a:lnTo>
                        <a:pt x="137" y="441"/>
                      </a:lnTo>
                      <a:lnTo>
                        <a:pt x="132" y="424"/>
                      </a:lnTo>
                      <a:lnTo>
                        <a:pt x="130" y="404"/>
                      </a:lnTo>
                      <a:lnTo>
                        <a:pt x="122" y="380"/>
                      </a:lnTo>
                      <a:lnTo>
                        <a:pt x="116" y="360"/>
                      </a:lnTo>
                      <a:lnTo>
                        <a:pt x="124" y="335"/>
                      </a:lnTo>
                      <a:lnTo>
                        <a:pt x="126" y="312"/>
                      </a:lnTo>
                      <a:lnTo>
                        <a:pt x="120" y="286"/>
                      </a:lnTo>
                      <a:lnTo>
                        <a:pt x="113" y="259"/>
                      </a:lnTo>
                      <a:lnTo>
                        <a:pt x="113" y="202"/>
                      </a:lnTo>
                      <a:lnTo>
                        <a:pt x="114" y="151"/>
                      </a:lnTo>
                      <a:lnTo>
                        <a:pt x="111" y="96"/>
                      </a:lnTo>
                      <a:lnTo>
                        <a:pt x="119" y="120"/>
                      </a:lnTo>
                      <a:lnTo>
                        <a:pt x="122" y="141"/>
                      </a:lnTo>
                      <a:lnTo>
                        <a:pt x="120" y="155"/>
                      </a:lnTo>
                      <a:lnTo>
                        <a:pt x="122" y="168"/>
                      </a:lnTo>
                      <a:lnTo>
                        <a:pt x="124" y="209"/>
                      </a:lnTo>
                      <a:lnTo>
                        <a:pt x="130" y="232"/>
                      </a:lnTo>
                      <a:lnTo>
                        <a:pt x="132" y="247"/>
                      </a:lnTo>
                      <a:lnTo>
                        <a:pt x="135" y="266"/>
                      </a:lnTo>
                      <a:lnTo>
                        <a:pt x="138" y="292"/>
                      </a:lnTo>
                      <a:lnTo>
                        <a:pt x="140" y="301"/>
                      </a:lnTo>
                      <a:lnTo>
                        <a:pt x="142" y="312"/>
                      </a:lnTo>
                      <a:lnTo>
                        <a:pt x="145" y="322"/>
                      </a:lnTo>
                      <a:lnTo>
                        <a:pt x="148" y="332"/>
                      </a:lnTo>
                      <a:lnTo>
                        <a:pt x="148" y="342"/>
                      </a:lnTo>
                      <a:lnTo>
                        <a:pt x="146" y="354"/>
                      </a:lnTo>
                      <a:lnTo>
                        <a:pt x="143" y="362"/>
                      </a:lnTo>
                      <a:lnTo>
                        <a:pt x="142" y="374"/>
                      </a:lnTo>
                      <a:lnTo>
                        <a:pt x="143" y="381"/>
                      </a:lnTo>
                      <a:lnTo>
                        <a:pt x="145" y="390"/>
                      </a:lnTo>
                      <a:lnTo>
                        <a:pt x="146" y="398"/>
                      </a:lnTo>
                      <a:lnTo>
                        <a:pt x="145" y="406"/>
                      </a:lnTo>
                      <a:lnTo>
                        <a:pt x="144" y="411"/>
                      </a:lnTo>
                      <a:lnTo>
                        <a:pt x="149" y="423"/>
                      </a:lnTo>
                      <a:lnTo>
                        <a:pt x="152" y="430"/>
                      </a:lnTo>
                      <a:lnTo>
                        <a:pt x="154" y="440"/>
                      </a:lnTo>
                      <a:lnTo>
                        <a:pt x="156" y="444"/>
                      </a:lnTo>
                      <a:lnTo>
                        <a:pt x="164" y="449"/>
                      </a:lnTo>
                      <a:lnTo>
                        <a:pt x="176" y="453"/>
                      </a:lnTo>
                      <a:lnTo>
                        <a:pt x="184" y="456"/>
                      </a:lnTo>
                      <a:lnTo>
                        <a:pt x="187" y="453"/>
                      </a:lnTo>
                      <a:lnTo>
                        <a:pt x="189" y="448"/>
                      </a:lnTo>
                      <a:lnTo>
                        <a:pt x="193" y="443"/>
                      </a:lnTo>
                      <a:lnTo>
                        <a:pt x="198" y="440"/>
                      </a:lnTo>
                      <a:lnTo>
                        <a:pt x="196" y="434"/>
                      </a:lnTo>
                      <a:lnTo>
                        <a:pt x="196" y="429"/>
                      </a:lnTo>
                      <a:lnTo>
                        <a:pt x="197" y="426"/>
                      </a:lnTo>
                      <a:lnTo>
                        <a:pt x="199" y="411"/>
                      </a:lnTo>
                      <a:lnTo>
                        <a:pt x="199" y="395"/>
                      </a:lnTo>
                      <a:lnTo>
                        <a:pt x="205" y="387"/>
                      </a:lnTo>
                      <a:lnTo>
                        <a:pt x="209" y="378"/>
                      </a:lnTo>
                      <a:lnTo>
                        <a:pt x="214" y="350"/>
                      </a:lnTo>
                      <a:lnTo>
                        <a:pt x="220" y="313"/>
                      </a:lnTo>
                      <a:lnTo>
                        <a:pt x="223" y="283"/>
                      </a:lnTo>
                      <a:lnTo>
                        <a:pt x="227" y="204"/>
                      </a:lnTo>
                      <a:lnTo>
                        <a:pt x="225" y="131"/>
                      </a:lnTo>
                      <a:lnTo>
                        <a:pt x="218" y="78"/>
                      </a:lnTo>
                      <a:lnTo>
                        <a:pt x="207" y="26"/>
                      </a:lnTo>
                      <a:lnTo>
                        <a:pt x="196" y="0"/>
                      </a:lnTo>
                      <a:lnTo>
                        <a:pt x="93" y="14"/>
                      </a:lnTo>
                      <a:lnTo>
                        <a:pt x="0" y="35"/>
                      </a:lnTo>
                    </a:path>
                  </a:pathLst>
                </a:custGeom>
                <a:solidFill>
                  <a:srgbClr val="5F3F1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2345" name="Group 74"/>
                <p:cNvGrpSpPr>
                  <a:grpSpLocks/>
                </p:cNvGrpSpPr>
                <p:nvPr/>
              </p:nvGrpSpPr>
              <p:grpSpPr bwMode="auto">
                <a:xfrm>
                  <a:off x="3026" y="900"/>
                  <a:ext cx="214" cy="436"/>
                  <a:chOff x="3026" y="900"/>
                  <a:chExt cx="214" cy="436"/>
                </a:xfrm>
              </p:grpSpPr>
              <p:sp>
                <p:nvSpPr>
                  <p:cNvPr id="12346" name="Freeform 75"/>
                  <p:cNvSpPr>
                    <a:spLocks/>
                  </p:cNvSpPr>
                  <p:nvPr/>
                </p:nvSpPr>
                <p:spPr bwMode="auto">
                  <a:xfrm>
                    <a:off x="3035" y="986"/>
                    <a:ext cx="47" cy="262"/>
                  </a:xfrm>
                  <a:custGeom>
                    <a:avLst/>
                    <a:gdLst>
                      <a:gd name="T0" fmla="*/ 0 w 47"/>
                      <a:gd name="T1" fmla="*/ 0 h 262"/>
                      <a:gd name="T2" fmla="*/ 4 w 47"/>
                      <a:gd name="T3" fmla="*/ 39 h 262"/>
                      <a:gd name="T4" fmla="*/ 7 w 47"/>
                      <a:gd name="T5" fmla="*/ 77 h 262"/>
                      <a:gd name="T6" fmla="*/ 8 w 47"/>
                      <a:gd name="T7" fmla="*/ 89 h 262"/>
                      <a:gd name="T8" fmla="*/ 10 w 47"/>
                      <a:gd name="T9" fmla="*/ 102 h 262"/>
                      <a:gd name="T10" fmla="*/ 13 w 47"/>
                      <a:gd name="T11" fmla="*/ 134 h 262"/>
                      <a:gd name="T12" fmla="*/ 17 w 47"/>
                      <a:gd name="T13" fmla="*/ 165 h 262"/>
                      <a:gd name="T14" fmla="*/ 16 w 47"/>
                      <a:gd name="T15" fmla="*/ 178 h 262"/>
                      <a:gd name="T16" fmla="*/ 15 w 47"/>
                      <a:gd name="T17" fmla="*/ 190 h 262"/>
                      <a:gd name="T18" fmla="*/ 17 w 47"/>
                      <a:gd name="T19" fmla="*/ 204 h 262"/>
                      <a:gd name="T20" fmla="*/ 19 w 47"/>
                      <a:gd name="T21" fmla="*/ 220 h 262"/>
                      <a:gd name="T22" fmla="*/ 19 w 47"/>
                      <a:gd name="T23" fmla="*/ 226 h 262"/>
                      <a:gd name="T24" fmla="*/ 22 w 47"/>
                      <a:gd name="T25" fmla="*/ 239 h 262"/>
                      <a:gd name="T26" fmla="*/ 25 w 47"/>
                      <a:gd name="T27" fmla="*/ 251 h 262"/>
                      <a:gd name="T28" fmla="*/ 27 w 47"/>
                      <a:gd name="T29" fmla="*/ 261 h 262"/>
                      <a:gd name="T30" fmla="*/ 30 w 47"/>
                      <a:gd name="T31" fmla="*/ 249 h 262"/>
                      <a:gd name="T32" fmla="*/ 32 w 47"/>
                      <a:gd name="T33" fmla="*/ 240 h 262"/>
                      <a:gd name="T34" fmla="*/ 36 w 47"/>
                      <a:gd name="T35" fmla="*/ 231 h 262"/>
                      <a:gd name="T36" fmla="*/ 40 w 47"/>
                      <a:gd name="T37" fmla="*/ 219 h 262"/>
                      <a:gd name="T38" fmla="*/ 43 w 47"/>
                      <a:gd name="T39" fmla="*/ 209 h 262"/>
                      <a:gd name="T40" fmla="*/ 45 w 47"/>
                      <a:gd name="T41" fmla="*/ 200 h 262"/>
                      <a:gd name="T42" fmla="*/ 46 w 47"/>
                      <a:gd name="T43" fmla="*/ 188 h 262"/>
                      <a:gd name="T44" fmla="*/ 45 w 47"/>
                      <a:gd name="T45" fmla="*/ 176 h 262"/>
                      <a:gd name="T46" fmla="*/ 44 w 47"/>
                      <a:gd name="T47" fmla="*/ 164 h 262"/>
                      <a:gd name="T48" fmla="*/ 40 w 47"/>
                      <a:gd name="T49" fmla="*/ 153 h 262"/>
                      <a:gd name="T50" fmla="*/ 36 w 47"/>
                      <a:gd name="T51" fmla="*/ 144 h 262"/>
                      <a:gd name="T52" fmla="*/ 31 w 47"/>
                      <a:gd name="T53" fmla="*/ 135 h 262"/>
                      <a:gd name="T54" fmla="*/ 24 w 47"/>
                      <a:gd name="T55" fmla="*/ 117 h 262"/>
                      <a:gd name="T56" fmla="*/ 21 w 47"/>
                      <a:gd name="T57" fmla="*/ 105 h 262"/>
                      <a:gd name="T58" fmla="*/ 17 w 47"/>
                      <a:gd name="T59" fmla="*/ 86 h 262"/>
                      <a:gd name="T60" fmla="*/ 12 w 47"/>
                      <a:gd name="T61" fmla="*/ 51 h 262"/>
                      <a:gd name="T62" fmla="*/ 6 w 47"/>
                      <a:gd name="T63" fmla="*/ 26 h 262"/>
                      <a:gd name="T64" fmla="*/ 0 w 47"/>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262"/>
                      <a:gd name="T101" fmla="*/ 47 w 47"/>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262">
                        <a:moveTo>
                          <a:pt x="0" y="0"/>
                        </a:moveTo>
                        <a:lnTo>
                          <a:pt x="4" y="39"/>
                        </a:lnTo>
                        <a:lnTo>
                          <a:pt x="7" y="77"/>
                        </a:lnTo>
                        <a:lnTo>
                          <a:pt x="8" y="89"/>
                        </a:lnTo>
                        <a:lnTo>
                          <a:pt x="10" y="102"/>
                        </a:lnTo>
                        <a:lnTo>
                          <a:pt x="13" y="134"/>
                        </a:lnTo>
                        <a:lnTo>
                          <a:pt x="17" y="165"/>
                        </a:lnTo>
                        <a:lnTo>
                          <a:pt x="16" y="178"/>
                        </a:lnTo>
                        <a:lnTo>
                          <a:pt x="15" y="190"/>
                        </a:lnTo>
                        <a:lnTo>
                          <a:pt x="17" y="204"/>
                        </a:lnTo>
                        <a:lnTo>
                          <a:pt x="19" y="220"/>
                        </a:lnTo>
                        <a:lnTo>
                          <a:pt x="19" y="226"/>
                        </a:lnTo>
                        <a:lnTo>
                          <a:pt x="22" y="239"/>
                        </a:lnTo>
                        <a:lnTo>
                          <a:pt x="25" y="251"/>
                        </a:lnTo>
                        <a:lnTo>
                          <a:pt x="27" y="261"/>
                        </a:lnTo>
                        <a:lnTo>
                          <a:pt x="30" y="249"/>
                        </a:lnTo>
                        <a:lnTo>
                          <a:pt x="32" y="240"/>
                        </a:lnTo>
                        <a:lnTo>
                          <a:pt x="36" y="231"/>
                        </a:lnTo>
                        <a:lnTo>
                          <a:pt x="40" y="219"/>
                        </a:lnTo>
                        <a:lnTo>
                          <a:pt x="43" y="209"/>
                        </a:lnTo>
                        <a:lnTo>
                          <a:pt x="45" y="200"/>
                        </a:lnTo>
                        <a:lnTo>
                          <a:pt x="46" y="188"/>
                        </a:lnTo>
                        <a:lnTo>
                          <a:pt x="45" y="176"/>
                        </a:lnTo>
                        <a:lnTo>
                          <a:pt x="44" y="164"/>
                        </a:lnTo>
                        <a:lnTo>
                          <a:pt x="40" y="153"/>
                        </a:lnTo>
                        <a:lnTo>
                          <a:pt x="36" y="144"/>
                        </a:lnTo>
                        <a:lnTo>
                          <a:pt x="31" y="135"/>
                        </a:lnTo>
                        <a:lnTo>
                          <a:pt x="24" y="117"/>
                        </a:lnTo>
                        <a:lnTo>
                          <a:pt x="21" y="105"/>
                        </a:lnTo>
                        <a:lnTo>
                          <a:pt x="17" y="86"/>
                        </a:lnTo>
                        <a:lnTo>
                          <a:pt x="12" y="51"/>
                        </a:lnTo>
                        <a:lnTo>
                          <a:pt x="6" y="26"/>
                        </a:lnTo>
                        <a:lnTo>
                          <a:pt x="0"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47" name="Freeform 76"/>
                  <p:cNvSpPr>
                    <a:spLocks/>
                  </p:cNvSpPr>
                  <p:nvPr/>
                </p:nvSpPr>
                <p:spPr bwMode="auto">
                  <a:xfrm>
                    <a:off x="3086" y="958"/>
                    <a:ext cx="69" cy="355"/>
                  </a:xfrm>
                  <a:custGeom>
                    <a:avLst/>
                    <a:gdLst>
                      <a:gd name="T0" fmla="*/ 9 w 69"/>
                      <a:gd name="T1" fmla="*/ 0 h 355"/>
                      <a:gd name="T2" fmla="*/ 11 w 69"/>
                      <a:gd name="T3" fmla="*/ 10 h 355"/>
                      <a:gd name="T4" fmla="*/ 13 w 69"/>
                      <a:gd name="T5" fmla="*/ 23 h 355"/>
                      <a:gd name="T6" fmla="*/ 18 w 69"/>
                      <a:gd name="T7" fmla="*/ 35 h 355"/>
                      <a:gd name="T8" fmla="*/ 27 w 69"/>
                      <a:gd name="T9" fmla="*/ 49 h 355"/>
                      <a:gd name="T10" fmla="*/ 32 w 69"/>
                      <a:gd name="T11" fmla="*/ 58 h 355"/>
                      <a:gd name="T12" fmla="*/ 36 w 69"/>
                      <a:gd name="T13" fmla="*/ 70 h 355"/>
                      <a:gd name="T14" fmla="*/ 39 w 69"/>
                      <a:gd name="T15" fmla="*/ 78 h 355"/>
                      <a:gd name="T16" fmla="*/ 40 w 69"/>
                      <a:gd name="T17" fmla="*/ 86 h 355"/>
                      <a:gd name="T18" fmla="*/ 43 w 69"/>
                      <a:gd name="T19" fmla="*/ 97 h 355"/>
                      <a:gd name="T20" fmla="*/ 44 w 69"/>
                      <a:gd name="T21" fmla="*/ 106 h 355"/>
                      <a:gd name="T22" fmla="*/ 44 w 69"/>
                      <a:gd name="T23" fmla="*/ 117 h 355"/>
                      <a:gd name="T24" fmla="*/ 44 w 69"/>
                      <a:gd name="T25" fmla="*/ 147 h 355"/>
                      <a:gd name="T26" fmla="*/ 44 w 69"/>
                      <a:gd name="T27" fmla="*/ 164 h 355"/>
                      <a:gd name="T28" fmla="*/ 46 w 69"/>
                      <a:gd name="T29" fmla="*/ 169 h 355"/>
                      <a:gd name="T30" fmla="*/ 48 w 69"/>
                      <a:gd name="T31" fmla="*/ 177 h 355"/>
                      <a:gd name="T32" fmla="*/ 52 w 69"/>
                      <a:gd name="T33" fmla="*/ 196 h 355"/>
                      <a:gd name="T34" fmla="*/ 55 w 69"/>
                      <a:gd name="T35" fmla="*/ 221 h 355"/>
                      <a:gd name="T36" fmla="*/ 55 w 69"/>
                      <a:gd name="T37" fmla="*/ 236 h 355"/>
                      <a:gd name="T38" fmla="*/ 49 w 69"/>
                      <a:gd name="T39" fmla="*/ 256 h 355"/>
                      <a:gd name="T40" fmla="*/ 54 w 69"/>
                      <a:gd name="T41" fmla="*/ 277 h 355"/>
                      <a:gd name="T42" fmla="*/ 56 w 69"/>
                      <a:gd name="T43" fmla="*/ 285 h 355"/>
                      <a:gd name="T44" fmla="*/ 59 w 69"/>
                      <a:gd name="T45" fmla="*/ 292 h 355"/>
                      <a:gd name="T46" fmla="*/ 60 w 69"/>
                      <a:gd name="T47" fmla="*/ 296 h 355"/>
                      <a:gd name="T48" fmla="*/ 60 w 69"/>
                      <a:gd name="T49" fmla="*/ 303 h 355"/>
                      <a:gd name="T50" fmla="*/ 61 w 69"/>
                      <a:gd name="T51" fmla="*/ 312 h 355"/>
                      <a:gd name="T52" fmla="*/ 64 w 69"/>
                      <a:gd name="T53" fmla="*/ 321 h 355"/>
                      <a:gd name="T54" fmla="*/ 65 w 69"/>
                      <a:gd name="T55" fmla="*/ 329 h 355"/>
                      <a:gd name="T56" fmla="*/ 68 w 69"/>
                      <a:gd name="T57" fmla="*/ 337 h 355"/>
                      <a:gd name="T58" fmla="*/ 66 w 69"/>
                      <a:gd name="T59" fmla="*/ 345 h 355"/>
                      <a:gd name="T60" fmla="*/ 65 w 69"/>
                      <a:gd name="T61" fmla="*/ 354 h 355"/>
                      <a:gd name="T62" fmla="*/ 63 w 69"/>
                      <a:gd name="T63" fmla="*/ 344 h 355"/>
                      <a:gd name="T64" fmla="*/ 60 w 69"/>
                      <a:gd name="T65" fmla="*/ 330 h 355"/>
                      <a:gd name="T66" fmla="*/ 58 w 69"/>
                      <a:gd name="T67" fmla="*/ 321 h 355"/>
                      <a:gd name="T68" fmla="*/ 53 w 69"/>
                      <a:gd name="T69" fmla="*/ 309 h 355"/>
                      <a:gd name="T70" fmla="*/ 50 w 69"/>
                      <a:gd name="T71" fmla="*/ 302 h 355"/>
                      <a:gd name="T72" fmla="*/ 49 w 69"/>
                      <a:gd name="T73" fmla="*/ 294 h 355"/>
                      <a:gd name="T74" fmla="*/ 47 w 69"/>
                      <a:gd name="T75" fmla="*/ 282 h 355"/>
                      <a:gd name="T76" fmla="*/ 42 w 69"/>
                      <a:gd name="T77" fmla="*/ 271 h 355"/>
                      <a:gd name="T78" fmla="*/ 37 w 69"/>
                      <a:gd name="T79" fmla="*/ 258 h 355"/>
                      <a:gd name="T80" fmla="*/ 38 w 69"/>
                      <a:gd name="T81" fmla="*/ 241 h 355"/>
                      <a:gd name="T82" fmla="*/ 42 w 69"/>
                      <a:gd name="T83" fmla="*/ 224 h 355"/>
                      <a:gd name="T84" fmla="*/ 42 w 69"/>
                      <a:gd name="T85" fmla="*/ 207 h 355"/>
                      <a:gd name="T86" fmla="*/ 35 w 69"/>
                      <a:gd name="T87" fmla="*/ 196 h 355"/>
                      <a:gd name="T88" fmla="*/ 27 w 69"/>
                      <a:gd name="T89" fmla="*/ 177 h 355"/>
                      <a:gd name="T90" fmla="*/ 24 w 69"/>
                      <a:gd name="T91" fmla="*/ 160 h 355"/>
                      <a:gd name="T92" fmla="*/ 20 w 69"/>
                      <a:gd name="T93" fmla="*/ 147 h 355"/>
                      <a:gd name="T94" fmla="*/ 21 w 69"/>
                      <a:gd name="T95" fmla="*/ 128 h 355"/>
                      <a:gd name="T96" fmla="*/ 24 w 69"/>
                      <a:gd name="T97" fmla="*/ 115 h 355"/>
                      <a:gd name="T98" fmla="*/ 24 w 69"/>
                      <a:gd name="T99" fmla="*/ 98 h 355"/>
                      <a:gd name="T100" fmla="*/ 20 w 69"/>
                      <a:gd name="T101" fmla="*/ 84 h 355"/>
                      <a:gd name="T102" fmla="*/ 13 w 69"/>
                      <a:gd name="T103" fmla="*/ 73 h 355"/>
                      <a:gd name="T104" fmla="*/ 8 w 69"/>
                      <a:gd name="T105" fmla="*/ 61 h 355"/>
                      <a:gd name="T106" fmla="*/ 3 w 69"/>
                      <a:gd name="T107" fmla="*/ 49 h 355"/>
                      <a:gd name="T108" fmla="*/ 1 w 69"/>
                      <a:gd name="T109" fmla="*/ 37 h 355"/>
                      <a:gd name="T110" fmla="*/ 0 w 69"/>
                      <a:gd name="T111" fmla="*/ 23 h 355"/>
                      <a:gd name="T112" fmla="*/ 2 w 69"/>
                      <a:gd name="T113" fmla="*/ 14 h 355"/>
                      <a:gd name="T114" fmla="*/ 5 w 69"/>
                      <a:gd name="T115" fmla="*/ 5 h 355"/>
                      <a:gd name="T116" fmla="*/ 9 w 69"/>
                      <a:gd name="T117" fmla="*/ 0 h 3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355"/>
                      <a:gd name="T179" fmla="*/ 69 w 69"/>
                      <a:gd name="T180" fmla="*/ 355 h 3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355">
                        <a:moveTo>
                          <a:pt x="9" y="0"/>
                        </a:moveTo>
                        <a:lnTo>
                          <a:pt x="11" y="10"/>
                        </a:lnTo>
                        <a:lnTo>
                          <a:pt x="13" y="23"/>
                        </a:lnTo>
                        <a:lnTo>
                          <a:pt x="18" y="35"/>
                        </a:lnTo>
                        <a:lnTo>
                          <a:pt x="27" y="49"/>
                        </a:lnTo>
                        <a:lnTo>
                          <a:pt x="32" y="58"/>
                        </a:lnTo>
                        <a:lnTo>
                          <a:pt x="36" y="70"/>
                        </a:lnTo>
                        <a:lnTo>
                          <a:pt x="39" y="78"/>
                        </a:lnTo>
                        <a:lnTo>
                          <a:pt x="40" y="86"/>
                        </a:lnTo>
                        <a:lnTo>
                          <a:pt x="43" y="97"/>
                        </a:lnTo>
                        <a:lnTo>
                          <a:pt x="44" y="106"/>
                        </a:lnTo>
                        <a:lnTo>
                          <a:pt x="44" y="117"/>
                        </a:lnTo>
                        <a:lnTo>
                          <a:pt x="44" y="147"/>
                        </a:lnTo>
                        <a:lnTo>
                          <a:pt x="44" y="164"/>
                        </a:lnTo>
                        <a:lnTo>
                          <a:pt x="46" y="169"/>
                        </a:lnTo>
                        <a:lnTo>
                          <a:pt x="48" y="177"/>
                        </a:lnTo>
                        <a:lnTo>
                          <a:pt x="52" y="196"/>
                        </a:lnTo>
                        <a:lnTo>
                          <a:pt x="55" y="221"/>
                        </a:lnTo>
                        <a:lnTo>
                          <a:pt x="55" y="236"/>
                        </a:lnTo>
                        <a:lnTo>
                          <a:pt x="49" y="256"/>
                        </a:lnTo>
                        <a:lnTo>
                          <a:pt x="54" y="277"/>
                        </a:lnTo>
                        <a:lnTo>
                          <a:pt x="56" y="285"/>
                        </a:lnTo>
                        <a:lnTo>
                          <a:pt x="59" y="292"/>
                        </a:lnTo>
                        <a:lnTo>
                          <a:pt x="60" y="296"/>
                        </a:lnTo>
                        <a:lnTo>
                          <a:pt x="60" y="303"/>
                        </a:lnTo>
                        <a:lnTo>
                          <a:pt x="61" y="312"/>
                        </a:lnTo>
                        <a:lnTo>
                          <a:pt x="64" y="321"/>
                        </a:lnTo>
                        <a:lnTo>
                          <a:pt x="65" y="329"/>
                        </a:lnTo>
                        <a:lnTo>
                          <a:pt x="68" y="337"/>
                        </a:lnTo>
                        <a:lnTo>
                          <a:pt x="66" y="345"/>
                        </a:lnTo>
                        <a:lnTo>
                          <a:pt x="65" y="354"/>
                        </a:lnTo>
                        <a:lnTo>
                          <a:pt x="63" y="344"/>
                        </a:lnTo>
                        <a:lnTo>
                          <a:pt x="60" y="330"/>
                        </a:lnTo>
                        <a:lnTo>
                          <a:pt x="58" y="321"/>
                        </a:lnTo>
                        <a:lnTo>
                          <a:pt x="53" y="309"/>
                        </a:lnTo>
                        <a:lnTo>
                          <a:pt x="50" y="302"/>
                        </a:lnTo>
                        <a:lnTo>
                          <a:pt x="49" y="294"/>
                        </a:lnTo>
                        <a:lnTo>
                          <a:pt x="47" y="282"/>
                        </a:lnTo>
                        <a:lnTo>
                          <a:pt x="42" y="271"/>
                        </a:lnTo>
                        <a:lnTo>
                          <a:pt x="37" y="258"/>
                        </a:lnTo>
                        <a:lnTo>
                          <a:pt x="38" y="241"/>
                        </a:lnTo>
                        <a:lnTo>
                          <a:pt x="42" y="224"/>
                        </a:lnTo>
                        <a:lnTo>
                          <a:pt x="42" y="207"/>
                        </a:lnTo>
                        <a:lnTo>
                          <a:pt x="35" y="196"/>
                        </a:lnTo>
                        <a:lnTo>
                          <a:pt x="27" y="177"/>
                        </a:lnTo>
                        <a:lnTo>
                          <a:pt x="24" y="160"/>
                        </a:lnTo>
                        <a:lnTo>
                          <a:pt x="20" y="147"/>
                        </a:lnTo>
                        <a:lnTo>
                          <a:pt x="21" y="128"/>
                        </a:lnTo>
                        <a:lnTo>
                          <a:pt x="24" y="115"/>
                        </a:lnTo>
                        <a:lnTo>
                          <a:pt x="24" y="98"/>
                        </a:lnTo>
                        <a:lnTo>
                          <a:pt x="20" y="84"/>
                        </a:lnTo>
                        <a:lnTo>
                          <a:pt x="13" y="73"/>
                        </a:lnTo>
                        <a:lnTo>
                          <a:pt x="8" y="61"/>
                        </a:lnTo>
                        <a:lnTo>
                          <a:pt x="3" y="49"/>
                        </a:lnTo>
                        <a:lnTo>
                          <a:pt x="1" y="37"/>
                        </a:lnTo>
                        <a:lnTo>
                          <a:pt x="0" y="23"/>
                        </a:lnTo>
                        <a:lnTo>
                          <a:pt x="2" y="14"/>
                        </a:lnTo>
                        <a:lnTo>
                          <a:pt x="5" y="5"/>
                        </a:lnTo>
                        <a:lnTo>
                          <a:pt x="9"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48" name="Freeform 77"/>
                  <p:cNvSpPr>
                    <a:spLocks/>
                  </p:cNvSpPr>
                  <p:nvPr/>
                </p:nvSpPr>
                <p:spPr bwMode="auto">
                  <a:xfrm>
                    <a:off x="3072" y="1265"/>
                    <a:ext cx="35" cy="49"/>
                  </a:xfrm>
                  <a:custGeom>
                    <a:avLst/>
                    <a:gdLst>
                      <a:gd name="T0" fmla="*/ 13 w 35"/>
                      <a:gd name="T1" fmla="*/ 48 h 49"/>
                      <a:gd name="T2" fmla="*/ 15 w 35"/>
                      <a:gd name="T3" fmla="*/ 44 h 49"/>
                      <a:gd name="T4" fmla="*/ 20 w 35"/>
                      <a:gd name="T5" fmla="*/ 40 h 49"/>
                      <a:gd name="T6" fmla="*/ 25 w 35"/>
                      <a:gd name="T7" fmla="*/ 37 h 49"/>
                      <a:gd name="T8" fmla="*/ 34 w 35"/>
                      <a:gd name="T9" fmla="*/ 34 h 49"/>
                      <a:gd name="T10" fmla="*/ 28 w 35"/>
                      <a:gd name="T11" fmla="*/ 26 h 49"/>
                      <a:gd name="T12" fmla="*/ 24 w 35"/>
                      <a:gd name="T13" fmla="*/ 22 h 49"/>
                      <a:gd name="T14" fmla="*/ 17 w 35"/>
                      <a:gd name="T15" fmla="*/ 17 h 49"/>
                      <a:gd name="T16" fmla="*/ 11 w 35"/>
                      <a:gd name="T17" fmla="*/ 12 h 49"/>
                      <a:gd name="T18" fmla="*/ 5 w 35"/>
                      <a:gd name="T19" fmla="*/ 7 h 49"/>
                      <a:gd name="T20" fmla="*/ 0 w 35"/>
                      <a:gd name="T21" fmla="*/ 0 h 49"/>
                      <a:gd name="T22" fmla="*/ 3 w 35"/>
                      <a:gd name="T23" fmla="*/ 14 h 49"/>
                      <a:gd name="T24" fmla="*/ 6 w 35"/>
                      <a:gd name="T25" fmla="*/ 26 h 49"/>
                      <a:gd name="T26" fmla="*/ 10 w 35"/>
                      <a:gd name="T27" fmla="*/ 40 h 49"/>
                      <a:gd name="T28" fmla="*/ 13 w 35"/>
                      <a:gd name="T29" fmla="*/ 48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49"/>
                      <a:gd name="T47" fmla="*/ 35 w 35"/>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49">
                        <a:moveTo>
                          <a:pt x="13" y="48"/>
                        </a:moveTo>
                        <a:lnTo>
                          <a:pt x="15" y="44"/>
                        </a:lnTo>
                        <a:lnTo>
                          <a:pt x="20" y="40"/>
                        </a:lnTo>
                        <a:lnTo>
                          <a:pt x="25" y="37"/>
                        </a:lnTo>
                        <a:lnTo>
                          <a:pt x="34" y="34"/>
                        </a:lnTo>
                        <a:lnTo>
                          <a:pt x="28" y="26"/>
                        </a:lnTo>
                        <a:lnTo>
                          <a:pt x="24" y="22"/>
                        </a:lnTo>
                        <a:lnTo>
                          <a:pt x="17" y="17"/>
                        </a:lnTo>
                        <a:lnTo>
                          <a:pt x="11" y="12"/>
                        </a:lnTo>
                        <a:lnTo>
                          <a:pt x="5" y="7"/>
                        </a:lnTo>
                        <a:lnTo>
                          <a:pt x="0" y="0"/>
                        </a:lnTo>
                        <a:lnTo>
                          <a:pt x="3" y="14"/>
                        </a:lnTo>
                        <a:lnTo>
                          <a:pt x="6" y="26"/>
                        </a:lnTo>
                        <a:lnTo>
                          <a:pt x="10" y="40"/>
                        </a:lnTo>
                        <a:lnTo>
                          <a:pt x="13" y="48"/>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49" name="Freeform 78"/>
                  <p:cNvSpPr>
                    <a:spLocks/>
                  </p:cNvSpPr>
                  <p:nvPr/>
                </p:nvSpPr>
                <p:spPr bwMode="auto">
                  <a:xfrm>
                    <a:off x="3100" y="1314"/>
                    <a:ext cx="46" cy="22"/>
                  </a:xfrm>
                  <a:custGeom>
                    <a:avLst/>
                    <a:gdLst>
                      <a:gd name="T0" fmla="*/ 18 w 46"/>
                      <a:gd name="T1" fmla="*/ 0 h 22"/>
                      <a:gd name="T2" fmla="*/ 13 w 46"/>
                      <a:gd name="T3" fmla="*/ 1 h 22"/>
                      <a:gd name="T4" fmla="*/ 6 w 46"/>
                      <a:gd name="T5" fmla="*/ 3 h 22"/>
                      <a:gd name="T6" fmla="*/ 2 w 46"/>
                      <a:gd name="T7" fmla="*/ 6 h 22"/>
                      <a:gd name="T8" fmla="*/ 0 w 46"/>
                      <a:gd name="T9" fmla="*/ 11 h 22"/>
                      <a:gd name="T10" fmla="*/ 0 w 46"/>
                      <a:gd name="T11" fmla="*/ 16 h 22"/>
                      <a:gd name="T12" fmla="*/ 2 w 46"/>
                      <a:gd name="T13" fmla="*/ 20 h 22"/>
                      <a:gd name="T14" fmla="*/ 7 w 46"/>
                      <a:gd name="T15" fmla="*/ 21 h 22"/>
                      <a:gd name="T16" fmla="*/ 15 w 46"/>
                      <a:gd name="T17" fmla="*/ 19 h 22"/>
                      <a:gd name="T18" fmla="*/ 21 w 46"/>
                      <a:gd name="T19" fmla="*/ 16 h 22"/>
                      <a:gd name="T20" fmla="*/ 29 w 46"/>
                      <a:gd name="T21" fmla="*/ 13 h 22"/>
                      <a:gd name="T22" fmla="*/ 37 w 46"/>
                      <a:gd name="T23" fmla="*/ 11 h 22"/>
                      <a:gd name="T24" fmla="*/ 45 w 46"/>
                      <a:gd name="T25" fmla="*/ 8 h 22"/>
                      <a:gd name="T26" fmla="*/ 32 w 46"/>
                      <a:gd name="T27" fmla="*/ 2 h 22"/>
                      <a:gd name="T28" fmla="*/ 25 w 46"/>
                      <a:gd name="T29" fmla="*/ 1 h 22"/>
                      <a:gd name="T30" fmla="*/ 18 w 46"/>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22"/>
                      <a:gd name="T50" fmla="*/ 46 w 46"/>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22">
                        <a:moveTo>
                          <a:pt x="18" y="0"/>
                        </a:moveTo>
                        <a:lnTo>
                          <a:pt x="13" y="1"/>
                        </a:lnTo>
                        <a:lnTo>
                          <a:pt x="6" y="3"/>
                        </a:lnTo>
                        <a:lnTo>
                          <a:pt x="2" y="6"/>
                        </a:lnTo>
                        <a:lnTo>
                          <a:pt x="0" y="11"/>
                        </a:lnTo>
                        <a:lnTo>
                          <a:pt x="0" y="16"/>
                        </a:lnTo>
                        <a:lnTo>
                          <a:pt x="2" y="20"/>
                        </a:lnTo>
                        <a:lnTo>
                          <a:pt x="7" y="21"/>
                        </a:lnTo>
                        <a:lnTo>
                          <a:pt x="15" y="19"/>
                        </a:lnTo>
                        <a:lnTo>
                          <a:pt x="21" y="16"/>
                        </a:lnTo>
                        <a:lnTo>
                          <a:pt x="29" y="13"/>
                        </a:lnTo>
                        <a:lnTo>
                          <a:pt x="37" y="11"/>
                        </a:lnTo>
                        <a:lnTo>
                          <a:pt x="45" y="8"/>
                        </a:lnTo>
                        <a:lnTo>
                          <a:pt x="32" y="2"/>
                        </a:lnTo>
                        <a:lnTo>
                          <a:pt x="25" y="1"/>
                        </a:lnTo>
                        <a:lnTo>
                          <a:pt x="18"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50" name="Freeform 79"/>
                  <p:cNvSpPr>
                    <a:spLocks/>
                  </p:cNvSpPr>
                  <p:nvPr/>
                </p:nvSpPr>
                <p:spPr bwMode="auto">
                  <a:xfrm>
                    <a:off x="3083" y="922"/>
                    <a:ext cx="17" cy="299"/>
                  </a:xfrm>
                  <a:custGeom>
                    <a:avLst/>
                    <a:gdLst>
                      <a:gd name="T0" fmla="*/ 2 w 17"/>
                      <a:gd name="T1" fmla="*/ 0 h 299"/>
                      <a:gd name="T2" fmla="*/ 4 w 17"/>
                      <a:gd name="T3" fmla="*/ 42 h 299"/>
                      <a:gd name="T4" fmla="*/ 2 w 17"/>
                      <a:gd name="T5" fmla="*/ 92 h 299"/>
                      <a:gd name="T6" fmla="*/ 4 w 17"/>
                      <a:gd name="T7" fmla="*/ 152 h 299"/>
                      <a:gd name="T8" fmla="*/ 9 w 17"/>
                      <a:gd name="T9" fmla="*/ 205 h 299"/>
                      <a:gd name="T10" fmla="*/ 13 w 17"/>
                      <a:gd name="T11" fmla="*/ 255 h 299"/>
                      <a:gd name="T12" fmla="*/ 16 w 17"/>
                      <a:gd name="T13" fmla="*/ 298 h 299"/>
                      <a:gd name="T14" fmla="*/ 4 w 17"/>
                      <a:gd name="T15" fmla="*/ 195 h 299"/>
                      <a:gd name="T16" fmla="*/ 1 w 17"/>
                      <a:gd name="T17" fmla="*/ 137 h 299"/>
                      <a:gd name="T18" fmla="*/ 0 w 17"/>
                      <a:gd name="T19" fmla="*/ 91 h 299"/>
                      <a:gd name="T20" fmla="*/ 2 w 17"/>
                      <a:gd name="T21" fmla="*/ 0 h 2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99"/>
                      <a:gd name="T35" fmla="*/ 17 w 17"/>
                      <a:gd name="T36" fmla="*/ 299 h 2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99">
                        <a:moveTo>
                          <a:pt x="2" y="0"/>
                        </a:moveTo>
                        <a:lnTo>
                          <a:pt x="4" y="42"/>
                        </a:lnTo>
                        <a:lnTo>
                          <a:pt x="2" y="92"/>
                        </a:lnTo>
                        <a:lnTo>
                          <a:pt x="4" y="152"/>
                        </a:lnTo>
                        <a:lnTo>
                          <a:pt x="9" y="205"/>
                        </a:lnTo>
                        <a:lnTo>
                          <a:pt x="13" y="255"/>
                        </a:lnTo>
                        <a:lnTo>
                          <a:pt x="16" y="298"/>
                        </a:lnTo>
                        <a:lnTo>
                          <a:pt x="4" y="195"/>
                        </a:lnTo>
                        <a:lnTo>
                          <a:pt x="1" y="137"/>
                        </a:lnTo>
                        <a:lnTo>
                          <a:pt x="0" y="91"/>
                        </a:lnTo>
                        <a:lnTo>
                          <a:pt x="2" y="0"/>
                        </a:lnTo>
                      </a:path>
                    </a:pathLst>
                  </a:custGeom>
                  <a:solidFill>
                    <a:srgbClr val="9F7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51" name="Freeform 80"/>
                  <p:cNvSpPr>
                    <a:spLocks/>
                  </p:cNvSpPr>
                  <p:nvPr/>
                </p:nvSpPr>
                <p:spPr bwMode="auto">
                  <a:xfrm>
                    <a:off x="3166" y="1195"/>
                    <a:ext cx="52" cy="83"/>
                  </a:xfrm>
                  <a:custGeom>
                    <a:avLst/>
                    <a:gdLst>
                      <a:gd name="T0" fmla="*/ 46 w 52"/>
                      <a:gd name="T1" fmla="*/ 47 h 83"/>
                      <a:gd name="T2" fmla="*/ 50 w 52"/>
                      <a:gd name="T3" fmla="*/ 39 h 83"/>
                      <a:gd name="T4" fmla="*/ 51 w 52"/>
                      <a:gd name="T5" fmla="*/ 28 h 83"/>
                      <a:gd name="T6" fmla="*/ 49 w 52"/>
                      <a:gd name="T7" fmla="*/ 20 h 83"/>
                      <a:gd name="T8" fmla="*/ 46 w 52"/>
                      <a:gd name="T9" fmla="*/ 13 h 83"/>
                      <a:gd name="T10" fmla="*/ 44 w 52"/>
                      <a:gd name="T11" fmla="*/ 7 h 83"/>
                      <a:gd name="T12" fmla="*/ 39 w 52"/>
                      <a:gd name="T13" fmla="*/ 3 h 83"/>
                      <a:gd name="T14" fmla="*/ 32 w 52"/>
                      <a:gd name="T15" fmla="*/ 0 h 83"/>
                      <a:gd name="T16" fmla="*/ 23 w 52"/>
                      <a:gd name="T17" fmla="*/ 1 h 83"/>
                      <a:gd name="T18" fmla="*/ 17 w 52"/>
                      <a:gd name="T19" fmla="*/ 3 h 83"/>
                      <a:gd name="T20" fmla="*/ 11 w 52"/>
                      <a:gd name="T21" fmla="*/ 8 h 83"/>
                      <a:gd name="T22" fmla="*/ 6 w 52"/>
                      <a:gd name="T23" fmla="*/ 14 h 83"/>
                      <a:gd name="T24" fmla="*/ 3 w 52"/>
                      <a:gd name="T25" fmla="*/ 20 h 83"/>
                      <a:gd name="T26" fmla="*/ 1 w 52"/>
                      <a:gd name="T27" fmla="*/ 26 h 83"/>
                      <a:gd name="T28" fmla="*/ 0 w 52"/>
                      <a:gd name="T29" fmla="*/ 32 h 83"/>
                      <a:gd name="T30" fmla="*/ 2 w 52"/>
                      <a:gd name="T31" fmla="*/ 40 h 83"/>
                      <a:gd name="T32" fmla="*/ 6 w 52"/>
                      <a:gd name="T33" fmla="*/ 48 h 83"/>
                      <a:gd name="T34" fmla="*/ 9 w 52"/>
                      <a:gd name="T35" fmla="*/ 55 h 83"/>
                      <a:gd name="T36" fmla="*/ 12 w 52"/>
                      <a:gd name="T37" fmla="*/ 60 h 83"/>
                      <a:gd name="T38" fmla="*/ 18 w 52"/>
                      <a:gd name="T39" fmla="*/ 64 h 83"/>
                      <a:gd name="T40" fmla="*/ 25 w 52"/>
                      <a:gd name="T41" fmla="*/ 66 h 83"/>
                      <a:gd name="T42" fmla="*/ 30 w 52"/>
                      <a:gd name="T43" fmla="*/ 67 h 83"/>
                      <a:gd name="T44" fmla="*/ 36 w 52"/>
                      <a:gd name="T45" fmla="*/ 71 h 83"/>
                      <a:gd name="T46" fmla="*/ 40 w 52"/>
                      <a:gd name="T47" fmla="*/ 77 h 83"/>
                      <a:gd name="T48" fmla="*/ 43 w 52"/>
                      <a:gd name="T49" fmla="*/ 82 h 83"/>
                      <a:gd name="T50" fmla="*/ 45 w 52"/>
                      <a:gd name="T51" fmla="*/ 75 h 83"/>
                      <a:gd name="T52" fmla="*/ 45 w 52"/>
                      <a:gd name="T53" fmla="*/ 67 h 83"/>
                      <a:gd name="T54" fmla="*/ 35 w 52"/>
                      <a:gd name="T55" fmla="*/ 58 h 83"/>
                      <a:gd name="T56" fmla="*/ 24 w 52"/>
                      <a:gd name="T57" fmla="*/ 50 h 83"/>
                      <a:gd name="T58" fmla="*/ 22 w 52"/>
                      <a:gd name="T59" fmla="*/ 46 h 83"/>
                      <a:gd name="T60" fmla="*/ 21 w 52"/>
                      <a:gd name="T61" fmla="*/ 40 h 83"/>
                      <a:gd name="T62" fmla="*/ 22 w 52"/>
                      <a:gd name="T63" fmla="*/ 37 h 83"/>
                      <a:gd name="T64" fmla="*/ 26 w 52"/>
                      <a:gd name="T65" fmla="*/ 32 h 83"/>
                      <a:gd name="T66" fmla="*/ 30 w 52"/>
                      <a:gd name="T67" fmla="*/ 32 h 83"/>
                      <a:gd name="T68" fmla="*/ 37 w 52"/>
                      <a:gd name="T69" fmla="*/ 32 h 83"/>
                      <a:gd name="T70" fmla="*/ 41 w 52"/>
                      <a:gd name="T71" fmla="*/ 36 h 83"/>
                      <a:gd name="T72" fmla="*/ 45 w 52"/>
                      <a:gd name="T73" fmla="*/ 40 h 83"/>
                      <a:gd name="T74" fmla="*/ 46 w 52"/>
                      <a:gd name="T75" fmla="*/ 47 h 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83"/>
                      <a:gd name="T116" fmla="*/ 52 w 52"/>
                      <a:gd name="T117" fmla="*/ 83 h 8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83">
                        <a:moveTo>
                          <a:pt x="46" y="47"/>
                        </a:moveTo>
                        <a:lnTo>
                          <a:pt x="50" y="39"/>
                        </a:lnTo>
                        <a:lnTo>
                          <a:pt x="51" y="28"/>
                        </a:lnTo>
                        <a:lnTo>
                          <a:pt x="49" y="20"/>
                        </a:lnTo>
                        <a:lnTo>
                          <a:pt x="46" y="13"/>
                        </a:lnTo>
                        <a:lnTo>
                          <a:pt x="44" y="7"/>
                        </a:lnTo>
                        <a:lnTo>
                          <a:pt x="39" y="3"/>
                        </a:lnTo>
                        <a:lnTo>
                          <a:pt x="32" y="0"/>
                        </a:lnTo>
                        <a:lnTo>
                          <a:pt x="23" y="1"/>
                        </a:lnTo>
                        <a:lnTo>
                          <a:pt x="17" y="3"/>
                        </a:lnTo>
                        <a:lnTo>
                          <a:pt x="11" y="8"/>
                        </a:lnTo>
                        <a:lnTo>
                          <a:pt x="6" y="14"/>
                        </a:lnTo>
                        <a:lnTo>
                          <a:pt x="3" y="20"/>
                        </a:lnTo>
                        <a:lnTo>
                          <a:pt x="1" y="26"/>
                        </a:lnTo>
                        <a:lnTo>
                          <a:pt x="0" y="32"/>
                        </a:lnTo>
                        <a:lnTo>
                          <a:pt x="2" y="40"/>
                        </a:lnTo>
                        <a:lnTo>
                          <a:pt x="6" y="48"/>
                        </a:lnTo>
                        <a:lnTo>
                          <a:pt x="9" y="55"/>
                        </a:lnTo>
                        <a:lnTo>
                          <a:pt x="12" y="60"/>
                        </a:lnTo>
                        <a:lnTo>
                          <a:pt x="18" y="64"/>
                        </a:lnTo>
                        <a:lnTo>
                          <a:pt x="25" y="66"/>
                        </a:lnTo>
                        <a:lnTo>
                          <a:pt x="30" y="67"/>
                        </a:lnTo>
                        <a:lnTo>
                          <a:pt x="36" y="71"/>
                        </a:lnTo>
                        <a:lnTo>
                          <a:pt x="40" y="77"/>
                        </a:lnTo>
                        <a:lnTo>
                          <a:pt x="43" y="82"/>
                        </a:lnTo>
                        <a:lnTo>
                          <a:pt x="45" y="75"/>
                        </a:lnTo>
                        <a:lnTo>
                          <a:pt x="45" y="67"/>
                        </a:lnTo>
                        <a:lnTo>
                          <a:pt x="35" y="58"/>
                        </a:lnTo>
                        <a:lnTo>
                          <a:pt x="24" y="50"/>
                        </a:lnTo>
                        <a:lnTo>
                          <a:pt x="22" y="46"/>
                        </a:lnTo>
                        <a:lnTo>
                          <a:pt x="21" y="40"/>
                        </a:lnTo>
                        <a:lnTo>
                          <a:pt x="22" y="37"/>
                        </a:lnTo>
                        <a:lnTo>
                          <a:pt x="26" y="32"/>
                        </a:lnTo>
                        <a:lnTo>
                          <a:pt x="30" y="32"/>
                        </a:lnTo>
                        <a:lnTo>
                          <a:pt x="37" y="32"/>
                        </a:lnTo>
                        <a:lnTo>
                          <a:pt x="41" y="36"/>
                        </a:lnTo>
                        <a:lnTo>
                          <a:pt x="45" y="40"/>
                        </a:lnTo>
                        <a:lnTo>
                          <a:pt x="46" y="47"/>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52" name="Freeform 81"/>
                  <p:cNvSpPr>
                    <a:spLocks/>
                  </p:cNvSpPr>
                  <p:nvPr/>
                </p:nvSpPr>
                <p:spPr bwMode="auto">
                  <a:xfrm>
                    <a:off x="3173" y="900"/>
                    <a:ext cx="19" cy="115"/>
                  </a:xfrm>
                  <a:custGeom>
                    <a:avLst/>
                    <a:gdLst>
                      <a:gd name="T0" fmla="*/ 12 w 19"/>
                      <a:gd name="T1" fmla="*/ 0 h 115"/>
                      <a:gd name="T2" fmla="*/ 16 w 19"/>
                      <a:gd name="T3" fmla="*/ 10 h 115"/>
                      <a:gd name="T4" fmla="*/ 15 w 19"/>
                      <a:gd name="T5" fmla="*/ 28 h 115"/>
                      <a:gd name="T6" fmla="*/ 13 w 19"/>
                      <a:gd name="T7" fmla="*/ 39 h 115"/>
                      <a:gd name="T8" fmla="*/ 13 w 19"/>
                      <a:gd name="T9" fmla="*/ 51 h 115"/>
                      <a:gd name="T10" fmla="*/ 15 w 19"/>
                      <a:gd name="T11" fmla="*/ 68 h 115"/>
                      <a:gd name="T12" fmla="*/ 17 w 19"/>
                      <a:gd name="T13" fmla="*/ 83 h 115"/>
                      <a:gd name="T14" fmla="*/ 18 w 19"/>
                      <a:gd name="T15" fmla="*/ 94 h 115"/>
                      <a:gd name="T16" fmla="*/ 16 w 19"/>
                      <a:gd name="T17" fmla="*/ 105 h 115"/>
                      <a:gd name="T18" fmla="*/ 14 w 19"/>
                      <a:gd name="T19" fmla="*/ 114 h 115"/>
                      <a:gd name="T20" fmla="*/ 13 w 19"/>
                      <a:gd name="T21" fmla="*/ 104 h 115"/>
                      <a:gd name="T22" fmla="*/ 12 w 19"/>
                      <a:gd name="T23" fmla="*/ 94 h 115"/>
                      <a:gd name="T24" fmla="*/ 9 w 19"/>
                      <a:gd name="T25" fmla="*/ 83 h 115"/>
                      <a:gd name="T26" fmla="*/ 6 w 19"/>
                      <a:gd name="T27" fmla="*/ 71 h 115"/>
                      <a:gd name="T28" fmla="*/ 3 w 19"/>
                      <a:gd name="T29" fmla="*/ 61 h 115"/>
                      <a:gd name="T30" fmla="*/ 1 w 19"/>
                      <a:gd name="T31" fmla="*/ 52 h 115"/>
                      <a:gd name="T32" fmla="*/ 0 w 19"/>
                      <a:gd name="T33" fmla="*/ 38 h 115"/>
                      <a:gd name="T34" fmla="*/ 1 w 19"/>
                      <a:gd name="T35" fmla="*/ 30 h 115"/>
                      <a:gd name="T36" fmla="*/ 2 w 19"/>
                      <a:gd name="T37" fmla="*/ 19 h 115"/>
                      <a:gd name="T38" fmla="*/ 1 w 19"/>
                      <a:gd name="T39" fmla="*/ 0 h 115"/>
                      <a:gd name="T40" fmla="*/ 12 w 19"/>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15"/>
                      <a:gd name="T65" fmla="*/ 19 w 19"/>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15">
                        <a:moveTo>
                          <a:pt x="12" y="0"/>
                        </a:moveTo>
                        <a:lnTo>
                          <a:pt x="16" y="10"/>
                        </a:lnTo>
                        <a:lnTo>
                          <a:pt x="15" y="28"/>
                        </a:lnTo>
                        <a:lnTo>
                          <a:pt x="13" y="39"/>
                        </a:lnTo>
                        <a:lnTo>
                          <a:pt x="13" y="51"/>
                        </a:lnTo>
                        <a:lnTo>
                          <a:pt x="15" y="68"/>
                        </a:lnTo>
                        <a:lnTo>
                          <a:pt x="17" y="83"/>
                        </a:lnTo>
                        <a:lnTo>
                          <a:pt x="18" y="94"/>
                        </a:lnTo>
                        <a:lnTo>
                          <a:pt x="16" y="105"/>
                        </a:lnTo>
                        <a:lnTo>
                          <a:pt x="14" y="114"/>
                        </a:lnTo>
                        <a:lnTo>
                          <a:pt x="13" y="104"/>
                        </a:lnTo>
                        <a:lnTo>
                          <a:pt x="12" y="94"/>
                        </a:lnTo>
                        <a:lnTo>
                          <a:pt x="9" y="83"/>
                        </a:lnTo>
                        <a:lnTo>
                          <a:pt x="6" y="71"/>
                        </a:lnTo>
                        <a:lnTo>
                          <a:pt x="3" y="61"/>
                        </a:lnTo>
                        <a:lnTo>
                          <a:pt x="1" y="52"/>
                        </a:lnTo>
                        <a:lnTo>
                          <a:pt x="0" y="38"/>
                        </a:lnTo>
                        <a:lnTo>
                          <a:pt x="1" y="30"/>
                        </a:lnTo>
                        <a:lnTo>
                          <a:pt x="2" y="19"/>
                        </a:lnTo>
                        <a:lnTo>
                          <a:pt x="1" y="0"/>
                        </a:lnTo>
                        <a:lnTo>
                          <a:pt x="12"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53" name="Freeform 82"/>
                  <p:cNvSpPr>
                    <a:spLocks/>
                  </p:cNvSpPr>
                  <p:nvPr/>
                </p:nvSpPr>
                <p:spPr bwMode="auto">
                  <a:xfrm>
                    <a:off x="3200" y="901"/>
                    <a:ext cx="40" cy="310"/>
                  </a:xfrm>
                  <a:custGeom>
                    <a:avLst/>
                    <a:gdLst>
                      <a:gd name="T0" fmla="*/ 2 w 40"/>
                      <a:gd name="T1" fmla="*/ 0 h 310"/>
                      <a:gd name="T2" fmla="*/ 2 w 40"/>
                      <a:gd name="T3" fmla="*/ 19 h 310"/>
                      <a:gd name="T4" fmla="*/ 0 w 40"/>
                      <a:gd name="T5" fmla="*/ 34 h 310"/>
                      <a:gd name="T6" fmla="*/ 3 w 40"/>
                      <a:gd name="T7" fmla="*/ 56 h 310"/>
                      <a:gd name="T8" fmla="*/ 6 w 40"/>
                      <a:gd name="T9" fmla="*/ 81 h 310"/>
                      <a:gd name="T10" fmla="*/ 8 w 40"/>
                      <a:gd name="T11" fmla="*/ 102 h 310"/>
                      <a:gd name="T12" fmla="*/ 5 w 40"/>
                      <a:gd name="T13" fmla="*/ 133 h 310"/>
                      <a:gd name="T14" fmla="*/ 4 w 40"/>
                      <a:gd name="T15" fmla="*/ 152 h 310"/>
                      <a:gd name="T16" fmla="*/ 5 w 40"/>
                      <a:gd name="T17" fmla="*/ 174 h 310"/>
                      <a:gd name="T18" fmla="*/ 9 w 40"/>
                      <a:gd name="T19" fmla="*/ 213 h 310"/>
                      <a:gd name="T20" fmla="*/ 7 w 40"/>
                      <a:gd name="T21" fmla="*/ 239 h 310"/>
                      <a:gd name="T22" fmla="*/ 6 w 40"/>
                      <a:gd name="T23" fmla="*/ 258 h 310"/>
                      <a:gd name="T24" fmla="*/ 7 w 40"/>
                      <a:gd name="T25" fmla="*/ 272 h 310"/>
                      <a:gd name="T26" fmla="*/ 9 w 40"/>
                      <a:gd name="T27" fmla="*/ 285 h 310"/>
                      <a:gd name="T28" fmla="*/ 14 w 40"/>
                      <a:gd name="T29" fmla="*/ 289 h 310"/>
                      <a:gd name="T30" fmla="*/ 19 w 40"/>
                      <a:gd name="T31" fmla="*/ 297 h 310"/>
                      <a:gd name="T32" fmla="*/ 23 w 40"/>
                      <a:gd name="T33" fmla="*/ 308 h 310"/>
                      <a:gd name="T34" fmla="*/ 27 w 40"/>
                      <a:gd name="T35" fmla="*/ 309 h 310"/>
                      <a:gd name="T36" fmla="*/ 31 w 40"/>
                      <a:gd name="T37" fmla="*/ 284 h 310"/>
                      <a:gd name="T38" fmla="*/ 34 w 40"/>
                      <a:gd name="T39" fmla="*/ 267 h 310"/>
                      <a:gd name="T40" fmla="*/ 36 w 40"/>
                      <a:gd name="T41" fmla="*/ 242 h 310"/>
                      <a:gd name="T42" fmla="*/ 37 w 40"/>
                      <a:gd name="T43" fmla="*/ 208 h 310"/>
                      <a:gd name="T44" fmla="*/ 38 w 40"/>
                      <a:gd name="T45" fmla="*/ 188 h 310"/>
                      <a:gd name="T46" fmla="*/ 39 w 40"/>
                      <a:gd name="T47" fmla="*/ 164 h 310"/>
                      <a:gd name="T48" fmla="*/ 38 w 40"/>
                      <a:gd name="T49" fmla="*/ 138 h 310"/>
                      <a:gd name="T50" fmla="*/ 37 w 40"/>
                      <a:gd name="T51" fmla="*/ 111 h 310"/>
                      <a:gd name="T52" fmla="*/ 36 w 40"/>
                      <a:gd name="T53" fmla="*/ 93 h 310"/>
                      <a:gd name="T54" fmla="*/ 34 w 40"/>
                      <a:gd name="T55" fmla="*/ 72 h 310"/>
                      <a:gd name="T56" fmla="*/ 32 w 40"/>
                      <a:gd name="T57" fmla="*/ 55 h 310"/>
                      <a:gd name="T58" fmla="*/ 30 w 40"/>
                      <a:gd name="T59" fmla="*/ 43 h 310"/>
                      <a:gd name="T60" fmla="*/ 26 w 40"/>
                      <a:gd name="T61" fmla="*/ 24 h 310"/>
                      <a:gd name="T62" fmla="*/ 21 w 40"/>
                      <a:gd name="T63" fmla="*/ 4 h 310"/>
                      <a:gd name="T64" fmla="*/ 2 w 40"/>
                      <a:gd name="T65" fmla="*/ 0 h 3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310"/>
                      <a:gd name="T101" fmla="*/ 40 w 40"/>
                      <a:gd name="T102" fmla="*/ 310 h 3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310">
                        <a:moveTo>
                          <a:pt x="2" y="0"/>
                        </a:moveTo>
                        <a:lnTo>
                          <a:pt x="2" y="19"/>
                        </a:lnTo>
                        <a:lnTo>
                          <a:pt x="0" y="34"/>
                        </a:lnTo>
                        <a:lnTo>
                          <a:pt x="3" y="56"/>
                        </a:lnTo>
                        <a:lnTo>
                          <a:pt x="6" y="81"/>
                        </a:lnTo>
                        <a:lnTo>
                          <a:pt x="8" y="102"/>
                        </a:lnTo>
                        <a:lnTo>
                          <a:pt x="5" y="133"/>
                        </a:lnTo>
                        <a:lnTo>
                          <a:pt x="4" y="152"/>
                        </a:lnTo>
                        <a:lnTo>
                          <a:pt x="5" y="174"/>
                        </a:lnTo>
                        <a:lnTo>
                          <a:pt x="9" y="213"/>
                        </a:lnTo>
                        <a:lnTo>
                          <a:pt x="7" y="239"/>
                        </a:lnTo>
                        <a:lnTo>
                          <a:pt x="6" y="258"/>
                        </a:lnTo>
                        <a:lnTo>
                          <a:pt x="7" y="272"/>
                        </a:lnTo>
                        <a:lnTo>
                          <a:pt x="9" y="285"/>
                        </a:lnTo>
                        <a:lnTo>
                          <a:pt x="14" y="289"/>
                        </a:lnTo>
                        <a:lnTo>
                          <a:pt x="19" y="297"/>
                        </a:lnTo>
                        <a:lnTo>
                          <a:pt x="23" y="308"/>
                        </a:lnTo>
                        <a:lnTo>
                          <a:pt x="27" y="309"/>
                        </a:lnTo>
                        <a:lnTo>
                          <a:pt x="31" y="284"/>
                        </a:lnTo>
                        <a:lnTo>
                          <a:pt x="34" y="267"/>
                        </a:lnTo>
                        <a:lnTo>
                          <a:pt x="36" y="242"/>
                        </a:lnTo>
                        <a:lnTo>
                          <a:pt x="37" y="208"/>
                        </a:lnTo>
                        <a:lnTo>
                          <a:pt x="38" y="188"/>
                        </a:lnTo>
                        <a:lnTo>
                          <a:pt x="39" y="164"/>
                        </a:lnTo>
                        <a:lnTo>
                          <a:pt x="38" y="138"/>
                        </a:lnTo>
                        <a:lnTo>
                          <a:pt x="37" y="111"/>
                        </a:lnTo>
                        <a:lnTo>
                          <a:pt x="36" y="93"/>
                        </a:lnTo>
                        <a:lnTo>
                          <a:pt x="34" y="72"/>
                        </a:lnTo>
                        <a:lnTo>
                          <a:pt x="32" y="55"/>
                        </a:lnTo>
                        <a:lnTo>
                          <a:pt x="30" y="43"/>
                        </a:lnTo>
                        <a:lnTo>
                          <a:pt x="26" y="24"/>
                        </a:lnTo>
                        <a:lnTo>
                          <a:pt x="21" y="4"/>
                        </a:lnTo>
                        <a:lnTo>
                          <a:pt x="2"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54" name="Freeform 83"/>
                  <p:cNvSpPr>
                    <a:spLocks/>
                  </p:cNvSpPr>
                  <p:nvPr/>
                </p:nvSpPr>
                <p:spPr bwMode="auto">
                  <a:xfrm>
                    <a:off x="3026" y="921"/>
                    <a:ext cx="49" cy="17"/>
                  </a:xfrm>
                  <a:custGeom>
                    <a:avLst/>
                    <a:gdLst>
                      <a:gd name="T0" fmla="*/ 0 w 49"/>
                      <a:gd name="T1" fmla="*/ 5 h 17"/>
                      <a:gd name="T2" fmla="*/ 1 w 49"/>
                      <a:gd name="T3" fmla="*/ 16 h 17"/>
                      <a:gd name="T4" fmla="*/ 6 w 49"/>
                      <a:gd name="T5" fmla="*/ 16 h 17"/>
                      <a:gd name="T6" fmla="*/ 11 w 49"/>
                      <a:gd name="T7" fmla="*/ 13 h 17"/>
                      <a:gd name="T8" fmla="*/ 17 w 49"/>
                      <a:gd name="T9" fmla="*/ 10 h 17"/>
                      <a:gd name="T10" fmla="*/ 24 w 49"/>
                      <a:gd name="T11" fmla="*/ 8 h 17"/>
                      <a:gd name="T12" fmla="*/ 32 w 49"/>
                      <a:gd name="T13" fmla="*/ 5 h 17"/>
                      <a:gd name="T14" fmla="*/ 38 w 49"/>
                      <a:gd name="T15" fmla="*/ 5 h 17"/>
                      <a:gd name="T16" fmla="*/ 48 w 49"/>
                      <a:gd name="T17" fmla="*/ 0 h 17"/>
                      <a:gd name="T18" fmla="*/ 14 w 49"/>
                      <a:gd name="T19" fmla="*/ 2 h 17"/>
                      <a:gd name="T20" fmla="*/ 0 w 49"/>
                      <a:gd name="T21" fmla="*/ 5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7"/>
                      <a:gd name="T35" fmla="*/ 49 w 4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7">
                        <a:moveTo>
                          <a:pt x="0" y="5"/>
                        </a:moveTo>
                        <a:lnTo>
                          <a:pt x="1" y="16"/>
                        </a:lnTo>
                        <a:lnTo>
                          <a:pt x="6" y="16"/>
                        </a:lnTo>
                        <a:lnTo>
                          <a:pt x="11" y="13"/>
                        </a:lnTo>
                        <a:lnTo>
                          <a:pt x="17" y="10"/>
                        </a:lnTo>
                        <a:lnTo>
                          <a:pt x="24" y="8"/>
                        </a:lnTo>
                        <a:lnTo>
                          <a:pt x="32" y="5"/>
                        </a:lnTo>
                        <a:lnTo>
                          <a:pt x="38" y="5"/>
                        </a:lnTo>
                        <a:lnTo>
                          <a:pt x="48" y="0"/>
                        </a:lnTo>
                        <a:lnTo>
                          <a:pt x="14" y="2"/>
                        </a:lnTo>
                        <a:lnTo>
                          <a:pt x="0" y="5"/>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55" name="Freeform 84"/>
                  <p:cNvSpPr>
                    <a:spLocks/>
                  </p:cNvSpPr>
                  <p:nvPr/>
                </p:nvSpPr>
                <p:spPr bwMode="auto">
                  <a:xfrm>
                    <a:off x="3186" y="1291"/>
                    <a:ext cx="21" cy="17"/>
                  </a:xfrm>
                  <a:custGeom>
                    <a:avLst/>
                    <a:gdLst>
                      <a:gd name="T0" fmla="*/ 20 w 21"/>
                      <a:gd name="T1" fmla="*/ 4 h 17"/>
                      <a:gd name="T2" fmla="*/ 19 w 21"/>
                      <a:gd name="T3" fmla="*/ 6 h 17"/>
                      <a:gd name="T4" fmla="*/ 17 w 21"/>
                      <a:gd name="T5" fmla="*/ 10 h 17"/>
                      <a:gd name="T6" fmla="*/ 16 w 21"/>
                      <a:gd name="T7" fmla="*/ 14 h 17"/>
                      <a:gd name="T8" fmla="*/ 14 w 21"/>
                      <a:gd name="T9" fmla="*/ 16 h 17"/>
                      <a:gd name="T10" fmla="*/ 11 w 21"/>
                      <a:gd name="T11" fmla="*/ 16 h 17"/>
                      <a:gd name="T12" fmla="*/ 8 w 21"/>
                      <a:gd name="T13" fmla="*/ 14 h 17"/>
                      <a:gd name="T14" fmla="*/ 6 w 21"/>
                      <a:gd name="T15" fmla="*/ 12 h 17"/>
                      <a:gd name="T16" fmla="*/ 4 w 21"/>
                      <a:gd name="T17" fmla="*/ 8 h 17"/>
                      <a:gd name="T18" fmla="*/ 3 w 21"/>
                      <a:gd name="T19" fmla="*/ 4 h 17"/>
                      <a:gd name="T20" fmla="*/ 0 w 21"/>
                      <a:gd name="T21" fmla="*/ 0 h 17"/>
                      <a:gd name="T22" fmla="*/ 4 w 21"/>
                      <a:gd name="T23" fmla="*/ 0 h 17"/>
                      <a:gd name="T24" fmla="*/ 6 w 21"/>
                      <a:gd name="T25" fmla="*/ 4 h 17"/>
                      <a:gd name="T26" fmla="*/ 10 w 21"/>
                      <a:gd name="T27" fmla="*/ 8 h 17"/>
                      <a:gd name="T28" fmla="*/ 12 w 21"/>
                      <a:gd name="T29" fmla="*/ 4 h 17"/>
                      <a:gd name="T30" fmla="*/ 14 w 21"/>
                      <a:gd name="T31" fmla="*/ 4 h 17"/>
                      <a:gd name="T32" fmla="*/ 17 w 21"/>
                      <a:gd name="T33" fmla="*/ 4 h 17"/>
                      <a:gd name="T34" fmla="*/ 20 w 21"/>
                      <a:gd name="T35" fmla="*/ 4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17"/>
                      <a:gd name="T56" fmla="*/ 21 w 21"/>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17">
                        <a:moveTo>
                          <a:pt x="20" y="4"/>
                        </a:moveTo>
                        <a:lnTo>
                          <a:pt x="19" y="6"/>
                        </a:lnTo>
                        <a:lnTo>
                          <a:pt x="17" y="10"/>
                        </a:lnTo>
                        <a:lnTo>
                          <a:pt x="16" y="14"/>
                        </a:lnTo>
                        <a:lnTo>
                          <a:pt x="14" y="16"/>
                        </a:lnTo>
                        <a:lnTo>
                          <a:pt x="11" y="16"/>
                        </a:lnTo>
                        <a:lnTo>
                          <a:pt x="8" y="14"/>
                        </a:lnTo>
                        <a:lnTo>
                          <a:pt x="6" y="12"/>
                        </a:lnTo>
                        <a:lnTo>
                          <a:pt x="4" y="8"/>
                        </a:lnTo>
                        <a:lnTo>
                          <a:pt x="3" y="4"/>
                        </a:lnTo>
                        <a:lnTo>
                          <a:pt x="0" y="0"/>
                        </a:lnTo>
                        <a:lnTo>
                          <a:pt x="4" y="0"/>
                        </a:lnTo>
                        <a:lnTo>
                          <a:pt x="6" y="4"/>
                        </a:lnTo>
                        <a:lnTo>
                          <a:pt x="10" y="8"/>
                        </a:lnTo>
                        <a:lnTo>
                          <a:pt x="12" y="4"/>
                        </a:lnTo>
                        <a:lnTo>
                          <a:pt x="14" y="4"/>
                        </a:lnTo>
                        <a:lnTo>
                          <a:pt x="17" y="4"/>
                        </a:lnTo>
                        <a:lnTo>
                          <a:pt x="20" y="4"/>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12313" name="Freeform 85"/>
              <p:cNvSpPr>
                <a:spLocks/>
              </p:cNvSpPr>
              <p:nvPr/>
            </p:nvSpPr>
            <p:spPr bwMode="auto">
              <a:xfrm>
                <a:off x="2934" y="588"/>
                <a:ext cx="324" cy="301"/>
              </a:xfrm>
              <a:custGeom>
                <a:avLst/>
                <a:gdLst>
                  <a:gd name="T0" fmla="*/ 73 w 324"/>
                  <a:gd name="T1" fmla="*/ 199 h 301"/>
                  <a:gd name="T2" fmla="*/ 65 w 324"/>
                  <a:gd name="T3" fmla="*/ 203 h 301"/>
                  <a:gd name="T4" fmla="*/ 3 w 324"/>
                  <a:gd name="T5" fmla="*/ 182 h 301"/>
                  <a:gd name="T6" fmla="*/ 0 w 324"/>
                  <a:gd name="T7" fmla="*/ 168 h 301"/>
                  <a:gd name="T8" fmla="*/ 10 w 324"/>
                  <a:gd name="T9" fmla="*/ 155 h 301"/>
                  <a:gd name="T10" fmla="*/ 23 w 324"/>
                  <a:gd name="T11" fmla="*/ 131 h 301"/>
                  <a:gd name="T12" fmla="*/ 56 w 324"/>
                  <a:gd name="T13" fmla="*/ 74 h 301"/>
                  <a:gd name="T14" fmla="*/ 62 w 324"/>
                  <a:gd name="T15" fmla="*/ 47 h 301"/>
                  <a:gd name="T16" fmla="*/ 72 w 324"/>
                  <a:gd name="T17" fmla="*/ 41 h 301"/>
                  <a:gd name="T18" fmla="*/ 88 w 324"/>
                  <a:gd name="T19" fmla="*/ 36 h 301"/>
                  <a:gd name="T20" fmla="*/ 107 w 324"/>
                  <a:gd name="T21" fmla="*/ 32 h 301"/>
                  <a:gd name="T22" fmla="*/ 126 w 324"/>
                  <a:gd name="T23" fmla="*/ 20 h 301"/>
                  <a:gd name="T24" fmla="*/ 156 w 324"/>
                  <a:gd name="T25" fmla="*/ 14 h 301"/>
                  <a:gd name="T26" fmla="*/ 168 w 324"/>
                  <a:gd name="T27" fmla="*/ 0 h 301"/>
                  <a:gd name="T28" fmla="*/ 228 w 324"/>
                  <a:gd name="T29" fmla="*/ 1 h 301"/>
                  <a:gd name="T30" fmla="*/ 237 w 324"/>
                  <a:gd name="T31" fmla="*/ 11 h 301"/>
                  <a:gd name="T32" fmla="*/ 244 w 324"/>
                  <a:gd name="T33" fmla="*/ 17 h 301"/>
                  <a:gd name="T34" fmla="*/ 249 w 324"/>
                  <a:gd name="T35" fmla="*/ 16 h 301"/>
                  <a:gd name="T36" fmla="*/ 256 w 324"/>
                  <a:gd name="T37" fmla="*/ 20 h 301"/>
                  <a:gd name="T38" fmla="*/ 264 w 324"/>
                  <a:gd name="T39" fmla="*/ 16 h 301"/>
                  <a:gd name="T40" fmla="*/ 281 w 324"/>
                  <a:gd name="T41" fmla="*/ 16 h 301"/>
                  <a:gd name="T42" fmla="*/ 292 w 324"/>
                  <a:gd name="T43" fmla="*/ 20 h 301"/>
                  <a:gd name="T44" fmla="*/ 311 w 324"/>
                  <a:gd name="T45" fmla="*/ 32 h 301"/>
                  <a:gd name="T46" fmla="*/ 318 w 324"/>
                  <a:gd name="T47" fmla="*/ 43 h 301"/>
                  <a:gd name="T48" fmla="*/ 318 w 324"/>
                  <a:gd name="T49" fmla="*/ 54 h 301"/>
                  <a:gd name="T50" fmla="*/ 318 w 324"/>
                  <a:gd name="T51" fmla="*/ 60 h 301"/>
                  <a:gd name="T52" fmla="*/ 320 w 324"/>
                  <a:gd name="T53" fmla="*/ 70 h 301"/>
                  <a:gd name="T54" fmla="*/ 323 w 324"/>
                  <a:gd name="T55" fmla="*/ 85 h 301"/>
                  <a:gd name="T56" fmla="*/ 320 w 324"/>
                  <a:gd name="T57" fmla="*/ 101 h 301"/>
                  <a:gd name="T58" fmla="*/ 320 w 324"/>
                  <a:gd name="T59" fmla="*/ 106 h 301"/>
                  <a:gd name="T60" fmla="*/ 308 w 324"/>
                  <a:gd name="T61" fmla="*/ 107 h 301"/>
                  <a:gd name="T62" fmla="*/ 306 w 324"/>
                  <a:gd name="T63" fmla="*/ 119 h 301"/>
                  <a:gd name="T64" fmla="*/ 300 w 324"/>
                  <a:gd name="T65" fmla="*/ 136 h 301"/>
                  <a:gd name="T66" fmla="*/ 298 w 324"/>
                  <a:gd name="T67" fmla="*/ 170 h 301"/>
                  <a:gd name="T68" fmla="*/ 301 w 324"/>
                  <a:gd name="T69" fmla="*/ 203 h 301"/>
                  <a:gd name="T70" fmla="*/ 297 w 324"/>
                  <a:gd name="T71" fmla="*/ 231 h 301"/>
                  <a:gd name="T72" fmla="*/ 288 w 324"/>
                  <a:gd name="T73" fmla="*/ 256 h 301"/>
                  <a:gd name="T74" fmla="*/ 297 w 324"/>
                  <a:gd name="T75" fmla="*/ 279 h 301"/>
                  <a:gd name="T76" fmla="*/ 291 w 324"/>
                  <a:gd name="T77" fmla="*/ 290 h 301"/>
                  <a:gd name="T78" fmla="*/ 265 w 324"/>
                  <a:gd name="T79" fmla="*/ 298 h 301"/>
                  <a:gd name="T80" fmla="*/ 237 w 324"/>
                  <a:gd name="T81" fmla="*/ 298 h 301"/>
                  <a:gd name="T82" fmla="*/ 198 w 324"/>
                  <a:gd name="T83" fmla="*/ 300 h 301"/>
                  <a:gd name="T84" fmla="*/ 165 w 324"/>
                  <a:gd name="T85" fmla="*/ 298 h 301"/>
                  <a:gd name="T86" fmla="*/ 146 w 324"/>
                  <a:gd name="T87" fmla="*/ 292 h 301"/>
                  <a:gd name="T88" fmla="*/ 127 w 324"/>
                  <a:gd name="T89" fmla="*/ 292 h 301"/>
                  <a:gd name="T90" fmla="*/ 118 w 324"/>
                  <a:gd name="T91" fmla="*/ 294 h 301"/>
                  <a:gd name="T92" fmla="*/ 91 w 324"/>
                  <a:gd name="T93" fmla="*/ 284 h 301"/>
                  <a:gd name="T94" fmla="*/ 79 w 324"/>
                  <a:gd name="T95" fmla="*/ 286 h 301"/>
                  <a:gd name="T96" fmla="*/ 70 w 324"/>
                  <a:gd name="T97" fmla="*/ 274 h 301"/>
                  <a:gd name="T98" fmla="*/ 75 w 324"/>
                  <a:gd name="T99" fmla="*/ 251 h 301"/>
                  <a:gd name="T100" fmla="*/ 75 w 324"/>
                  <a:gd name="T101" fmla="*/ 246 h 301"/>
                  <a:gd name="T102" fmla="*/ 85 w 324"/>
                  <a:gd name="T103" fmla="*/ 216 h 301"/>
                  <a:gd name="T104" fmla="*/ 73 w 324"/>
                  <a:gd name="T105" fmla="*/ 199 h 3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4"/>
                  <a:gd name="T160" fmla="*/ 0 h 301"/>
                  <a:gd name="T161" fmla="*/ 324 w 324"/>
                  <a:gd name="T162" fmla="*/ 301 h 3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4" h="301">
                    <a:moveTo>
                      <a:pt x="73" y="199"/>
                    </a:moveTo>
                    <a:lnTo>
                      <a:pt x="65" y="203"/>
                    </a:lnTo>
                    <a:lnTo>
                      <a:pt x="3" y="182"/>
                    </a:lnTo>
                    <a:lnTo>
                      <a:pt x="0" y="168"/>
                    </a:lnTo>
                    <a:lnTo>
                      <a:pt x="10" y="155"/>
                    </a:lnTo>
                    <a:lnTo>
                      <a:pt x="23" y="131"/>
                    </a:lnTo>
                    <a:lnTo>
                      <a:pt x="56" y="74"/>
                    </a:lnTo>
                    <a:lnTo>
                      <a:pt x="62" y="47"/>
                    </a:lnTo>
                    <a:lnTo>
                      <a:pt x="72" y="41"/>
                    </a:lnTo>
                    <a:lnTo>
                      <a:pt x="88" y="36"/>
                    </a:lnTo>
                    <a:lnTo>
                      <a:pt x="107" y="32"/>
                    </a:lnTo>
                    <a:lnTo>
                      <a:pt x="126" y="20"/>
                    </a:lnTo>
                    <a:lnTo>
                      <a:pt x="156" y="14"/>
                    </a:lnTo>
                    <a:lnTo>
                      <a:pt x="168" y="0"/>
                    </a:lnTo>
                    <a:lnTo>
                      <a:pt x="228" y="1"/>
                    </a:lnTo>
                    <a:lnTo>
                      <a:pt x="237" y="11"/>
                    </a:lnTo>
                    <a:lnTo>
                      <a:pt x="244" y="17"/>
                    </a:lnTo>
                    <a:lnTo>
                      <a:pt x="249" y="16"/>
                    </a:lnTo>
                    <a:lnTo>
                      <a:pt x="256" y="20"/>
                    </a:lnTo>
                    <a:lnTo>
                      <a:pt x="264" y="16"/>
                    </a:lnTo>
                    <a:lnTo>
                      <a:pt x="281" y="16"/>
                    </a:lnTo>
                    <a:lnTo>
                      <a:pt x="292" y="20"/>
                    </a:lnTo>
                    <a:lnTo>
                      <a:pt x="311" y="32"/>
                    </a:lnTo>
                    <a:lnTo>
                      <a:pt x="318" y="43"/>
                    </a:lnTo>
                    <a:lnTo>
                      <a:pt x="318" y="54"/>
                    </a:lnTo>
                    <a:lnTo>
                      <a:pt x="318" y="60"/>
                    </a:lnTo>
                    <a:lnTo>
                      <a:pt x="320" y="70"/>
                    </a:lnTo>
                    <a:lnTo>
                      <a:pt x="323" y="85"/>
                    </a:lnTo>
                    <a:lnTo>
                      <a:pt x="320" y="101"/>
                    </a:lnTo>
                    <a:lnTo>
                      <a:pt x="320" y="106"/>
                    </a:lnTo>
                    <a:lnTo>
                      <a:pt x="308" y="107"/>
                    </a:lnTo>
                    <a:lnTo>
                      <a:pt x="306" y="119"/>
                    </a:lnTo>
                    <a:lnTo>
                      <a:pt x="300" y="136"/>
                    </a:lnTo>
                    <a:lnTo>
                      <a:pt x="298" y="170"/>
                    </a:lnTo>
                    <a:lnTo>
                      <a:pt x="301" y="203"/>
                    </a:lnTo>
                    <a:lnTo>
                      <a:pt x="297" y="231"/>
                    </a:lnTo>
                    <a:lnTo>
                      <a:pt x="288" y="256"/>
                    </a:lnTo>
                    <a:lnTo>
                      <a:pt x="297" y="279"/>
                    </a:lnTo>
                    <a:lnTo>
                      <a:pt x="291" y="290"/>
                    </a:lnTo>
                    <a:lnTo>
                      <a:pt x="265" y="298"/>
                    </a:lnTo>
                    <a:lnTo>
                      <a:pt x="237" y="298"/>
                    </a:lnTo>
                    <a:lnTo>
                      <a:pt x="198" y="300"/>
                    </a:lnTo>
                    <a:lnTo>
                      <a:pt x="165" y="298"/>
                    </a:lnTo>
                    <a:lnTo>
                      <a:pt x="146" y="292"/>
                    </a:lnTo>
                    <a:lnTo>
                      <a:pt x="127" y="292"/>
                    </a:lnTo>
                    <a:lnTo>
                      <a:pt x="118" y="294"/>
                    </a:lnTo>
                    <a:lnTo>
                      <a:pt x="91" y="284"/>
                    </a:lnTo>
                    <a:lnTo>
                      <a:pt x="79" y="286"/>
                    </a:lnTo>
                    <a:lnTo>
                      <a:pt x="70" y="274"/>
                    </a:lnTo>
                    <a:lnTo>
                      <a:pt x="75" y="251"/>
                    </a:lnTo>
                    <a:lnTo>
                      <a:pt x="75" y="246"/>
                    </a:lnTo>
                    <a:lnTo>
                      <a:pt x="85" y="216"/>
                    </a:lnTo>
                    <a:lnTo>
                      <a:pt x="73" y="199"/>
                    </a:lnTo>
                  </a:path>
                </a:pathLst>
              </a:custGeom>
              <a:solidFill>
                <a:srgbClr val="00C0C0"/>
              </a:solidFill>
              <a:ln w="12700" cap="rnd">
                <a:solidFill>
                  <a:srgbClr val="004040"/>
                </a:solidFill>
                <a:round/>
                <a:headEnd/>
                <a:tailEnd/>
              </a:ln>
            </p:spPr>
            <p:txBody>
              <a:bodyPr/>
              <a:lstStyle/>
              <a:p>
                <a:endParaRPr lang="en-US"/>
              </a:p>
            </p:txBody>
          </p:sp>
          <p:sp>
            <p:nvSpPr>
              <p:cNvPr id="12314" name="Freeform 86"/>
              <p:cNvSpPr>
                <a:spLocks/>
              </p:cNvSpPr>
              <p:nvPr/>
            </p:nvSpPr>
            <p:spPr bwMode="auto">
              <a:xfrm>
                <a:off x="3182" y="694"/>
                <a:ext cx="60" cy="100"/>
              </a:xfrm>
              <a:custGeom>
                <a:avLst/>
                <a:gdLst>
                  <a:gd name="T0" fmla="*/ 6 w 60"/>
                  <a:gd name="T1" fmla="*/ 5 h 100"/>
                  <a:gd name="T2" fmla="*/ 17 w 60"/>
                  <a:gd name="T3" fmla="*/ 12 h 100"/>
                  <a:gd name="T4" fmla="*/ 24 w 60"/>
                  <a:gd name="T5" fmla="*/ 12 h 100"/>
                  <a:gd name="T6" fmla="*/ 35 w 60"/>
                  <a:gd name="T7" fmla="*/ 10 h 100"/>
                  <a:gd name="T8" fmla="*/ 51 w 60"/>
                  <a:gd name="T9" fmla="*/ 0 h 100"/>
                  <a:gd name="T10" fmla="*/ 59 w 60"/>
                  <a:gd name="T11" fmla="*/ 0 h 100"/>
                  <a:gd name="T12" fmla="*/ 53 w 60"/>
                  <a:gd name="T13" fmla="*/ 19 h 100"/>
                  <a:gd name="T14" fmla="*/ 51 w 60"/>
                  <a:gd name="T15" fmla="*/ 29 h 100"/>
                  <a:gd name="T16" fmla="*/ 51 w 60"/>
                  <a:gd name="T17" fmla="*/ 40 h 100"/>
                  <a:gd name="T18" fmla="*/ 48 w 60"/>
                  <a:gd name="T19" fmla="*/ 55 h 100"/>
                  <a:gd name="T20" fmla="*/ 48 w 60"/>
                  <a:gd name="T21" fmla="*/ 64 h 100"/>
                  <a:gd name="T22" fmla="*/ 51 w 60"/>
                  <a:gd name="T23" fmla="*/ 85 h 100"/>
                  <a:gd name="T24" fmla="*/ 50 w 60"/>
                  <a:gd name="T25" fmla="*/ 99 h 100"/>
                  <a:gd name="T26" fmla="*/ 46 w 60"/>
                  <a:gd name="T27" fmla="*/ 87 h 100"/>
                  <a:gd name="T28" fmla="*/ 44 w 60"/>
                  <a:gd name="T29" fmla="*/ 69 h 100"/>
                  <a:gd name="T30" fmla="*/ 38 w 60"/>
                  <a:gd name="T31" fmla="*/ 53 h 100"/>
                  <a:gd name="T32" fmla="*/ 36 w 60"/>
                  <a:gd name="T33" fmla="*/ 39 h 100"/>
                  <a:gd name="T34" fmla="*/ 34 w 60"/>
                  <a:gd name="T35" fmla="*/ 42 h 100"/>
                  <a:gd name="T36" fmla="*/ 26 w 60"/>
                  <a:gd name="T37" fmla="*/ 35 h 100"/>
                  <a:gd name="T38" fmla="*/ 30 w 60"/>
                  <a:gd name="T39" fmla="*/ 46 h 100"/>
                  <a:gd name="T40" fmla="*/ 29 w 60"/>
                  <a:gd name="T41" fmla="*/ 57 h 100"/>
                  <a:gd name="T42" fmla="*/ 31 w 60"/>
                  <a:gd name="T43" fmla="*/ 69 h 100"/>
                  <a:gd name="T44" fmla="*/ 32 w 60"/>
                  <a:gd name="T45" fmla="*/ 87 h 100"/>
                  <a:gd name="T46" fmla="*/ 29 w 60"/>
                  <a:gd name="T47" fmla="*/ 78 h 100"/>
                  <a:gd name="T48" fmla="*/ 27 w 60"/>
                  <a:gd name="T49" fmla="*/ 66 h 100"/>
                  <a:gd name="T50" fmla="*/ 26 w 60"/>
                  <a:gd name="T51" fmla="*/ 61 h 100"/>
                  <a:gd name="T52" fmla="*/ 23 w 60"/>
                  <a:gd name="T53" fmla="*/ 51 h 100"/>
                  <a:gd name="T54" fmla="*/ 17 w 60"/>
                  <a:gd name="T55" fmla="*/ 43 h 100"/>
                  <a:gd name="T56" fmla="*/ 15 w 60"/>
                  <a:gd name="T57" fmla="*/ 48 h 100"/>
                  <a:gd name="T58" fmla="*/ 12 w 60"/>
                  <a:gd name="T59" fmla="*/ 75 h 100"/>
                  <a:gd name="T60" fmla="*/ 0 w 60"/>
                  <a:gd name="T61" fmla="*/ 94 h 100"/>
                  <a:gd name="T62" fmla="*/ 8 w 60"/>
                  <a:gd name="T63" fmla="*/ 71 h 100"/>
                  <a:gd name="T64" fmla="*/ 11 w 60"/>
                  <a:gd name="T65" fmla="*/ 49 h 100"/>
                  <a:gd name="T66" fmla="*/ 12 w 60"/>
                  <a:gd name="T67" fmla="*/ 41 h 100"/>
                  <a:gd name="T68" fmla="*/ 13 w 60"/>
                  <a:gd name="T69" fmla="*/ 29 h 100"/>
                  <a:gd name="T70" fmla="*/ 13 w 60"/>
                  <a:gd name="T71" fmla="*/ 21 h 100"/>
                  <a:gd name="T72" fmla="*/ 11 w 60"/>
                  <a:gd name="T73" fmla="*/ 12 h 100"/>
                  <a:gd name="T74" fmla="*/ 6 w 60"/>
                  <a:gd name="T75" fmla="*/ 5 h 1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100"/>
                  <a:gd name="T116" fmla="*/ 60 w 60"/>
                  <a:gd name="T117" fmla="*/ 100 h 1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100">
                    <a:moveTo>
                      <a:pt x="6" y="5"/>
                    </a:moveTo>
                    <a:lnTo>
                      <a:pt x="17" y="12"/>
                    </a:lnTo>
                    <a:lnTo>
                      <a:pt x="24" y="12"/>
                    </a:lnTo>
                    <a:lnTo>
                      <a:pt x="35" y="10"/>
                    </a:lnTo>
                    <a:lnTo>
                      <a:pt x="51" y="0"/>
                    </a:lnTo>
                    <a:lnTo>
                      <a:pt x="59" y="0"/>
                    </a:lnTo>
                    <a:lnTo>
                      <a:pt x="53" y="19"/>
                    </a:lnTo>
                    <a:lnTo>
                      <a:pt x="51" y="29"/>
                    </a:lnTo>
                    <a:lnTo>
                      <a:pt x="51" y="40"/>
                    </a:lnTo>
                    <a:lnTo>
                      <a:pt x="48" y="55"/>
                    </a:lnTo>
                    <a:lnTo>
                      <a:pt x="48" y="64"/>
                    </a:lnTo>
                    <a:lnTo>
                      <a:pt x="51" y="85"/>
                    </a:lnTo>
                    <a:lnTo>
                      <a:pt x="50" y="99"/>
                    </a:lnTo>
                    <a:lnTo>
                      <a:pt x="46" y="87"/>
                    </a:lnTo>
                    <a:lnTo>
                      <a:pt x="44" y="69"/>
                    </a:lnTo>
                    <a:lnTo>
                      <a:pt x="38" y="53"/>
                    </a:lnTo>
                    <a:lnTo>
                      <a:pt x="36" y="39"/>
                    </a:lnTo>
                    <a:lnTo>
                      <a:pt x="34" y="42"/>
                    </a:lnTo>
                    <a:lnTo>
                      <a:pt x="26" y="35"/>
                    </a:lnTo>
                    <a:lnTo>
                      <a:pt x="30" y="46"/>
                    </a:lnTo>
                    <a:lnTo>
                      <a:pt x="29" y="57"/>
                    </a:lnTo>
                    <a:lnTo>
                      <a:pt x="31" y="69"/>
                    </a:lnTo>
                    <a:lnTo>
                      <a:pt x="32" y="87"/>
                    </a:lnTo>
                    <a:lnTo>
                      <a:pt x="29" y="78"/>
                    </a:lnTo>
                    <a:lnTo>
                      <a:pt x="27" y="66"/>
                    </a:lnTo>
                    <a:lnTo>
                      <a:pt x="26" y="61"/>
                    </a:lnTo>
                    <a:lnTo>
                      <a:pt x="23" y="51"/>
                    </a:lnTo>
                    <a:lnTo>
                      <a:pt x="17" y="43"/>
                    </a:lnTo>
                    <a:lnTo>
                      <a:pt x="15" y="48"/>
                    </a:lnTo>
                    <a:lnTo>
                      <a:pt x="12" y="75"/>
                    </a:lnTo>
                    <a:lnTo>
                      <a:pt x="0" y="94"/>
                    </a:lnTo>
                    <a:lnTo>
                      <a:pt x="8" y="71"/>
                    </a:lnTo>
                    <a:lnTo>
                      <a:pt x="11" y="49"/>
                    </a:lnTo>
                    <a:lnTo>
                      <a:pt x="12" y="41"/>
                    </a:lnTo>
                    <a:lnTo>
                      <a:pt x="13" y="29"/>
                    </a:lnTo>
                    <a:lnTo>
                      <a:pt x="13" y="21"/>
                    </a:lnTo>
                    <a:lnTo>
                      <a:pt x="11" y="12"/>
                    </a:lnTo>
                    <a:lnTo>
                      <a:pt x="6" y="5"/>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15" name="Freeform 87"/>
              <p:cNvSpPr>
                <a:spLocks/>
              </p:cNvSpPr>
              <p:nvPr/>
            </p:nvSpPr>
            <p:spPr bwMode="auto">
              <a:xfrm>
                <a:off x="3172" y="676"/>
                <a:ext cx="17" cy="20"/>
              </a:xfrm>
              <a:custGeom>
                <a:avLst/>
                <a:gdLst>
                  <a:gd name="T0" fmla="*/ 2 w 17"/>
                  <a:gd name="T1" fmla="*/ 0 h 20"/>
                  <a:gd name="T2" fmla="*/ 0 w 17"/>
                  <a:gd name="T3" fmla="*/ 9 h 20"/>
                  <a:gd name="T4" fmla="*/ 2 w 17"/>
                  <a:gd name="T5" fmla="*/ 19 h 20"/>
                  <a:gd name="T6" fmla="*/ 16 w 17"/>
                  <a:gd name="T7" fmla="*/ 17 h 20"/>
                  <a:gd name="T8" fmla="*/ 14 w 17"/>
                  <a:gd name="T9" fmla="*/ 9 h 20"/>
                  <a:gd name="T10" fmla="*/ 2 w 17"/>
                  <a:gd name="T11" fmla="*/ 0 h 20"/>
                  <a:gd name="T12" fmla="*/ 0 60000 65536"/>
                  <a:gd name="T13" fmla="*/ 0 60000 65536"/>
                  <a:gd name="T14" fmla="*/ 0 60000 65536"/>
                  <a:gd name="T15" fmla="*/ 0 60000 65536"/>
                  <a:gd name="T16" fmla="*/ 0 60000 65536"/>
                  <a:gd name="T17" fmla="*/ 0 60000 65536"/>
                  <a:gd name="T18" fmla="*/ 0 w 17"/>
                  <a:gd name="T19" fmla="*/ 0 h 20"/>
                  <a:gd name="T20" fmla="*/ 17 w 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7" h="20">
                    <a:moveTo>
                      <a:pt x="2" y="0"/>
                    </a:moveTo>
                    <a:lnTo>
                      <a:pt x="0" y="9"/>
                    </a:lnTo>
                    <a:lnTo>
                      <a:pt x="2" y="19"/>
                    </a:lnTo>
                    <a:lnTo>
                      <a:pt x="16" y="17"/>
                    </a:lnTo>
                    <a:lnTo>
                      <a:pt x="14" y="9"/>
                    </a:lnTo>
                    <a:lnTo>
                      <a:pt x="2"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16" name="Freeform 88"/>
              <p:cNvSpPr>
                <a:spLocks/>
              </p:cNvSpPr>
              <p:nvPr/>
            </p:nvSpPr>
            <p:spPr bwMode="auto">
              <a:xfrm>
                <a:off x="3177" y="676"/>
                <a:ext cx="51" cy="24"/>
              </a:xfrm>
              <a:custGeom>
                <a:avLst/>
                <a:gdLst>
                  <a:gd name="T0" fmla="*/ 0 w 51"/>
                  <a:gd name="T1" fmla="*/ 0 h 24"/>
                  <a:gd name="T2" fmla="*/ 10 w 51"/>
                  <a:gd name="T3" fmla="*/ 17 h 24"/>
                  <a:gd name="T4" fmla="*/ 17 w 51"/>
                  <a:gd name="T5" fmla="*/ 21 h 24"/>
                  <a:gd name="T6" fmla="*/ 20 w 51"/>
                  <a:gd name="T7" fmla="*/ 17 h 24"/>
                  <a:gd name="T8" fmla="*/ 24 w 51"/>
                  <a:gd name="T9" fmla="*/ 20 h 24"/>
                  <a:gd name="T10" fmla="*/ 32 w 51"/>
                  <a:gd name="T11" fmla="*/ 22 h 24"/>
                  <a:gd name="T12" fmla="*/ 37 w 51"/>
                  <a:gd name="T13" fmla="*/ 23 h 24"/>
                  <a:gd name="T14" fmla="*/ 42 w 51"/>
                  <a:gd name="T15" fmla="*/ 22 h 24"/>
                  <a:gd name="T16" fmla="*/ 50 w 51"/>
                  <a:gd name="T17" fmla="*/ 18 h 24"/>
                  <a:gd name="T18" fmla="*/ 50 w 51"/>
                  <a:gd name="T19" fmla="*/ 14 h 24"/>
                  <a:gd name="T20" fmla="*/ 44 w 51"/>
                  <a:gd name="T21" fmla="*/ 17 h 24"/>
                  <a:gd name="T22" fmla="*/ 26 w 51"/>
                  <a:gd name="T23" fmla="*/ 9 h 24"/>
                  <a:gd name="T24" fmla="*/ 0 w 51"/>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24"/>
                  <a:gd name="T41" fmla="*/ 51 w 51"/>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24">
                    <a:moveTo>
                      <a:pt x="0" y="0"/>
                    </a:moveTo>
                    <a:lnTo>
                      <a:pt x="10" y="17"/>
                    </a:lnTo>
                    <a:lnTo>
                      <a:pt x="17" y="21"/>
                    </a:lnTo>
                    <a:lnTo>
                      <a:pt x="20" y="17"/>
                    </a:lnTo>
                    <a:lnTo>
                      <a:pt x="24" y="20"/>
                    </a:lnTo>
                    <a:lnTo>
                      <a:pt x="32" y="22"/>
                    </a:lnTo>
                    <a:lnTo>
                      <a:pt x="37" y="23"/>
                    </a:lnTo>
                    <a:lnTo>
                      <a:pt x="42" y="22"/>
                    </a:lnTo>
                    <a:lnTo>
                      <a:pt x="50" y="18"/>
                    </a:lnTo>
                    <a:lnTo>
                      <a:pt x="50" y="14"/>
                    </a:lnTo>
                    <a:lnTo>
                      <a:pt x="44" y="17"/>
                    </a:lnTo>
                    <a:lnTo>
                      <a:pt x="26" y="9"/>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17" name="Freeform 89"/>
              <p:cNvSpPr>
                <a:spLocks/>
              </p:cNvSpPr>
              <p:nvPr/>
            </p:nvSpPr>
            <p:spPr bwMode="auto">
              <a:xfrm>
                <a:off x="3228" y="652"/>
                <a:ext cx="17" cy="24"/>
              </a:xfrm>
              <a:custGeom>
                <a:avLst/>
                <a:gdLst>
                  <a:gd name="T0" fmla="*/ 0 w 17"/>
                  <a:gd name="T1" fmla="*/ 0 h 24"/>
                  <a:gd name="T2" fmla="*/ 0 w 17"/>
                  <a:gd name="T3" fmla="*/ 9 h 24"/>
                  <a:gd name="T4" fmla="*/ 5 w 17"/>
                  <a:gd name="T5" fmla="*/ 10 h 24"/>
                  <a:gd name="T6" fmla="*/ 13 w 17"/>
                  <a:gd name="T7" fmla="*/ 17 h 24"/>
                  <a:gd name="T8" fmla="*/ 16 w 17"/>
                  <a:gd name="T9" fmla="*/ 23 h 24"/>
                  <a:gd name="T10" fmla="*/ 16 w 17"/>
                  <a:gd name="T11" fmla="*/ 13 h 24"/>
                  <a:gd name="T12" fmla="*/ 10 w 17"/>
                  <a:gd name="T13" fmla="*/ 9 h 24"/>
                  <a:gd name="T14" fmla="*/ 0 w 17"/>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4"/>
                  <a:gd name="T26" fmla="*/ 17 w 17"/>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4">
                    <a:moveTo>
                      <a:pt x="0" y="0"/>
                    </a:moveTo>
                    <a:lnTo>
                      <a:pt x="0" y="9"/>
                    </a:lnTo>
                    <a:lnTo>
                      <a:pt x="5" y="10"/>
                    </a:lnTo>
                    <a:lnTo>
                      <a:pt x="13" y="17"/>
                    </a:lnTo>
                    <a:lnTo>
                      <a:pt x="16" y="23"/>
                    </a:lnTo>
                    <a:lnTo>
                      <a:pt x="16" y="13"/>
                    </a:lnTo>
                    <a:lnTo>
                      <a:pt x="10" y="9"/>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18" name="Freeform 90"/>
              <p:cNvSpPr>
                <a:spLocks/>
              </p:cNvSpPr>
              <p:nvPr/>
            </p:nvSpPr>
            <p:spPr bwMode="auto">
              <a:xfrm>
                <a:off x="3212" y="628"/>
                <a:ext cx="34" cy="42"/>
              </a:xfrm>
              <a:custGeom>
                <a:avLst/>
                <a:gdLst>
                  <a:gd name="T0" fmla="*/ 0 w 34"/>
                  <a:gd name="T1" fmla="*/ 0 h 42"/>
                  <a:gd name="T2" fmla="*/ 8 w 34"/>
                  <a:gd name="T3" fmla="*/ 5 h 42"/>
                  <a:gd name="T4" fmla="*/ 10 w 34"/>
                  <a:gd name="T5" fmla="*/ 13 h 42"/>
                  <a:gd name="T6" fmla="*/ 11 w 34"/>
                  <a:gd name="T7" fmla="*/ 11 h 42"/>
                  <a:gd name="T8" fmla="*/ 17 w 34"/>
                  <a:gd name="T9" fmla="*/ 18 h 42"/>
                  <a:gd name="T10" fmla="*/ 20 w 34"/>
                  <a:gd name="T11" fmla="*/ 27 h 42"/>
                  <a:gd name="T12" fmla="*/ 23 w 34"/>
                  <a:gd name="T13" fmla="*/ 31 h 42"/>
                  <a:gd name="T14" fmla="*/ 28 w 34"/>
                  <a:gd name="T15" fmla="*/ 31 h 42"/>
                  <a:gd name="T16" fmla="*/ 30 w 34"/>
                  <a:gd name="T17" fmla="*/ 36 h 42"/>
                  <a:gd name="T18" fmla="*/ 29 w 34"/>
                  <a:gd name="T19" fmla="*/ 41 h 42"/>
                  <a:gd name="T20" fmla="*/ 33 w 34"/>
                  <a:gd name="T21" fmla="*/ 29 h 42"/>
                  <a:gd name="T22" fmla="*/ 32 w 34"/>
                  <a:gd name="T23" fmla="*/ 23 h 42"/>
                  <a:gd name="T24" fmla="*/ 27 w 34"/>
                  <a:gd name="T25" fmla="*/ 16 h 42"/>
                  <a:gd name="T26" fmla="*/ 22 w 34"/>
                  <a:gd name="T27" fmla="*/ 11 h 42"/>
                  <a:gd name="T28" fmla="*/ 14 w 34"/>
                  <a:gd name="T29" fmla="*/ 7 h 42"/>
                  <a:gd name="T30" fmla="*/ 0 w 34"/>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42"/>
                  <a:gd name="T50" fmla="*/ 34 w 3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42">
                    <a:moveTo>
                      <a:pt x="0" y="0"/>
                    </a:moveTo>
                    <a:lnTo>
                      <a:pt x="8" y="5"/>
                    </a:lnTo>
                    <a:lnTo>
                      <a:pt x="10" y="13"/>
                    </a:lnTo>
                    <a:lnTo>
                      <a:pt x="11" y="11"/>
                    </a:lnTo>
                    <a:lnTo>
                      <a:pt x="17" y="18"/>
                    </a:lnTo>
                    <a:lnTo>
                      <a:pt x="20" y="27"/>
                    </a:lnTo>
                    <a:lnTo>
                      <a:pt x="23" y="31"/>
                    </a:lnTo>
                    <a:lnTo>
                      <a:pt x="28" y="31"/>
                    </a:lnTo>
                    <a:lnTo>
                      <a:pt x="30" y="36"/>
                    </a:lnTo>
                    <a:lnTo>
                      <a:pt x="29" y="41"/>
                    </a:lnTo>
                    <a:lnTo>
                      <a:pt x="33" y="29"/>
                    </a:lnTo>
                    <a:lnTo>
                      <a:pt x="32" y="23"/>
                    </a:lnTo>
                    <a:lnTo>
                      <a:pt x="27" y="16"/>
                    </a:lnTo>
                    <a:lnTo>
                      <a:pt x="22" y="11"/>
                    </a:lnTo>
                    <a:lnTo>
                      <a:pt x="14" y="7"/>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19" name="Freeform 91"/>
              <p:cNvSpPr>
                <a:spLocks/>
              </p:cNvSpPr>
              <p:nvPr/>
            </p:nvSpPr>
            <p:spPr bwMode="auto">
              <a:xfrm>
                <a:off x="3203" y="617"/>
                <a:ext cx="47" cy="37"/>
              </a:xfrm>
              <a:custGeom>
                <a:avLst/>
                <a:gdLst>
                  <a:gd name="T0" fmla="*/ 0 w 47"/>
                  <a:gd name="T1" fmla="*/ 0 h 37"/>
                  <a:gd name="T2" fmla="*/ 0 w 47"/>
                  <a:gd name="T3" fmla="*/ 3 h 37"/>
                  <a:gd name="T4" fmla="*/ 8 w 47"/>
                  <a:gd name="T5" fmla="*/ 6 h 37"/>
                  <a:gd name="T6" fmla="*/ 12 w 47"/>
                  <a:gd name="T7" fmla="*/ 6 h 37"/>
                  <a:gd name="T8" fmla="*/ 17 w 47"/>
                  <a:gd name="T9" fmla="*/ 8 h 37"/>
                  <a:gd name="T10" fmla="*/ 25 w 47"/>
                  <a:gd name="T11" fmla="*/ 14 h 37"/>
                  <a:gd name="T12" fmla="*/ 30 w 47"/>
                  <a:gd name="T13" fmla="*/ 16 h 37"/>
                  <a:gd name="T14" fmla="*/ 38 w 47"/>
                  <a:gd name="T15" fmla="*/ 23 h 37"/>
                  <a:gd name="T16" fmla="*/ 41 w 47"/>
                  <a:gd name="T17" fmla="*/ 28 h 37"/>
                  <a:gd name="T18" fmla="*/ 44 w 47"/>
                  <a:gd name="T19" fmla="*/ 36 h 37"/>
                  <a:gd name="T20" fmla="*/ 46 w 47"/>
                  <a:gd name="T21" fmla="*/ 28 h 37"/>
                  <a:gd name="T22" fmla="*/ 44 w 47"/>
                  <a:gd name="T23" fmla="*/ 22 h 37"/>
                  <a:gd name="T24" fmla="*/ 39 w 47"/>
                  <a:gd name="T25" fmla="*/ 16 h 37"/>
                  <a:gd name="T26" fmla="*/ 32 w 47"/>
                  <a:gd name="T27" fmla="*/ 10 h 37"/>
                  <a:gd name="T28" fmla="*/ 21 w 47"/>
                  <a:gd name="T29" fmla="*/ 4 h 37"/>
                  <a:gd name="T30" fmla="*/ 16 w 47"/>
                  <a:gd name="T31" fmla="*/ 1 h 37"/>
                  <a:gd name="T32" fmla="*/ 9 w 47"/>
                  <a:gd name="T33" fmla="*/ 0 h 37"/>
                  <a:gd name="T34" fmla="*/ 0 w 47"/>
                  <a:gd name="T35" fmla="*/ 0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7"/>
                  <a:gd name="T56" fmla="*/ 47 w 4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7">
                    <a:moveTo>
                      <a:pt x="0" y="0"/>
                    </a:moveTo>
                    <a:lnTo>
                      <a:pt x="0" y="3"/>
                    </a:lnTo>
                    <a:lnTo>
                      <a:pt x="8" y="6"/>
                    </a:lnTo>
                    <a:lnTo>
                      <a:pt x="12" y="6"/>
                    </a:lnTo>
                    <a:lnTo>
                      <a:pt x="17" y="8"/>
                    </a:lnTo>
                    <a:lnTo>
                      <a:pt x="25" y="14"/>
                    </a:lnTo>
                    <a:lnTo>
                      <a:pt x="30" y="16"/>
                    </a:lnTo>
                    <a:lnTo>
                      <a:pt x="38" y="23"/>
                    </a:lnTo>
                    <a:lnTo>
                      <a:pt x="41" y="28"/>
                    </a:lnTo>
                    <a:lnTo>
                      <a:pt x="44" y="36"/>
                    </a:lnTo>
                    <a:lnTo>
                      <a:pt x="46" y="28"/>
                    </a:lnTo>
                    <a:lnTo>
                      <a:pt x="44" y="22"/>
                    </a:lnTo>
                    <a:lnTo>
                      <a:pt x="39" y="16"/>
                    </a:lnTo>
                    <a:lnTo>
                      <a:pt x="32" y="10"/>
                    </a:lnTo>
                    <a:lnTo>
                      <a:pt x="21" y="4"/>
                    </a:lnTo>
                    <a:lnTo>
                      <a:pt x="16" y="1"/>
                    </a:lnTo>
                    <a:lnTo>
                      <a:pt x="9"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20" name="Freeform 92"/>
              <p:cNvSpPr>
                <a:spLocks/>
              </p:cNvSpPr>
              <p:nvPr/>
            </p:nvSpPr>
            <p:spPr bwMode="auto">
              <a:xfrm>
                <a:off x="3217" y="612"/>
                <a:ext cx="32" cy="22"/>
              </a:xfrm>
              <a:custGeom>
                <a:avLst/>
                <a:gdLst>
                  <a:gd name="T0" fmla="*/ 0 w 32"/>
                  <a:gd name="T1" fmla="*/ 0 h 22"/>
                  <a:gd name="T2" fmla="*/ 6 w 32"/>
                  <a:gd name="T3" fmla="*/ 1 h 22"/>
                  <a:gd name="T4" fmla="*/ 12 w 32"/>
                  <a:gd name="T5" fmla="*/ 3 h 22"/>
                  <a:gd name="T6" fmla="*/ 20 w 32"/>
                  <a:gd name="T7" fmla="*/ 8 h 22"/>
                  <a:gd name="T8" fmla="*/ 21 w 32"/>
                  <a:gd name="T9" fmla="*/ 9 h 22"/>
                  <a:gd name="T10" fmla="*/ 26 w 32"/>
                  <a:gd name="T11" fmla="*/ 14 h 22"/>
                  <a:gd name="T12" fmla="*/ 31 w 32"/>
                  <a:gd name="T13" fmla="*/ 21 h 22"/>
                  <a:gd name="T14" fmla="*/ 29 w 32"/>
                  <a:gd name="T15" fmla="*/ 12 h 22"/>
                  <a:gd name="T16" fmla="*/ 24 w 32"/>
                  <a:gd name="T17" fmla="*/ 8 h 22"/>
                  <a:gd name="T18" fmla="*/ 19 w 32"/>
                  <a:gd name="T19" fmla="*/ 4 h 22"/>
                  <a:gd name="T20" fmla="*/ 12 w 32"/>
                  <a:gd name="T21" fmla="*/ 1 h 22"/>
                  <a:gd name="T22" fmla="*/ 0 w 32"/>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2"/>
                  <a:gd name="T38" fmla="*/ 32 w 32"/>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2">
                    <a:moveTo>
                      <a:pt x="0" y="0"/>
                    </a:moveTo>
                    <a:lnTo>
                      <a:pt x="6" y="1"/>
                    </a:lnTo>
                    <a:lnTo>
                      <a:pt x="12" y="3"/>
                    </a:lnTo>
                    <a:lnTo>
                      <a:pt x="20" y="8"/>
                    </a:lnTo>
                    <a:lnTo>
                      <a:pt x="21" y="9"/>
                    </a:lnTo>
                    <a:lnTo>
                      <a:pt x="26" y="14"/>
                    </a:lnTo>
                    <a:lnTo>
                      <a:pt x="31" y="21"/>
                    </a:lnTo>
                    <a:lnTo>
                      <a:pt x="29" y="12"/>
                    </a:lnTo>
                    <a:lnTo>
                      <a:pt x="24" y="8"/>
                    </a:lnTo>
                    <a:lnTo>
                      <a:pt x="19" y="4"/>
                    </a:lnTo>
                    <a:lnTo>
                      <a:pt x="12" y="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21" name="Freeform 93"/>
              <p:cNvSpPr>
                <a:spLocks/>
              </p:cNvSpPr>
              <p:nvPr/>
            </p:nvSpPr>
            <p:spPr bwMode="auto">
              <a:xfrm>
                <a:off x="2940" y="747"/>
                <a:ext cx="17" cy="19"/>
              </a:xfrm>
              <a:custGeom>
                <a:avLst/>
                <a:gdLst>
                  <a:gd name="T0" fmla="*/ 16 w 17"/>
                  <a:gd name="T1" fmla="*/ 0 h 19"/>
                  <a:gd name="T2" fmla="*/ 2 w 17"/>
                  <a:gd name="T3" fmla="*/ 4 h 19"/>
                  <a:gd name="T4" fmla="*/ 0 w 17"/>
                  <a:gd name="T5" fmla="*/ 6 h 19"/>
                  <a:gd name="T6" fmla="*/ 0 w 17"/>
                  <a:gd name="T7" fmla="*/ 12 h 19"/>
                  <a:gd name="T8" fmla="*/ 0 w 17"/>
                  <a:gd name="T9" fmla="*/ 18 h 19"/>
                  <a:gd name="T10" fmla="*/ 16 w 17"/>
                  <a:gd name="T11" fmla="*/ 0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16" y="0"/>
                    </a:moveTo>
                    <a:lnTo>
                      <a:pt x="2" y="4"/>
                    </a:lnTo>
                    <a:lnTo>
                      <a:pt x="0" y="6"/>
                    </a:lnTo>
                    <a:lnTo>
                      <a:pt x="0" y="12"/>
                    </a:lnTo>
                    <a:lnTo>
                      <a:pt x="0" y="18"/>
                    </a:lnTo>
                    <a:lnTo>
                      <a:pt x="16"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22" name="Freeform 94"/>
              <p:cNvSpPr>
                <a:spLocks/>
              </p:cNvSpPr>
              <p:nvPr/>
            </p:nvSpPr>
            <p:spPr bwMode="auto">
              <a:xfrm>
                <a:off x="2994" y="736"/>
                <a:ext cx="28" cy="69"/>
              </a:xfrm>
              <a:custGeom>
                <a:avLst/>
                <a:gdLst>
                  <a:gd name="T0" fmla="*/ 9 w 28"/>
                  <a:gd name="T1" fmla="*/ 0 h 69"/>
                  <a:gd name="T2" fmla="*/ 8 w 28"/>
                  <a:gd name="T3" fmla="*/ 9 h 69"/>
                  <a:gd name="T4" fmla="*/ 4 w 28"/>
                  <a:gd name="T5" fmla="*/ 10 h 69"/>
                  <a:gd name="T6" fmla="*/ 1 w 28"/>
                  <a:gd name="T7" fmla="*/ 6 h 69"/>
                  <a:gd name="T8" fmla="*/ 0 w 28"/>
                  <a:gd name="T9" fmla="*/ 13 h 69"/>
                  <a:gd name="T10" fmla="*/ 5 w 28"/>
                  <a:gd name="T11" fmla="*/ 21 h 69"/>
                  <a:gd name="T12" fmla="*/ 6 w 28"/>
                  <a:gd name="T13" fmla="*/ 28 h 69"/>
                  <a:gd name="T14" fmla="*/ 1 w 28"/>
                  <a:gd name="T15" fmla="*/ 23 h 69"/>
                  <a:gd name="T16" fmla="*/ 4 w 28"/>
                  <a:gd name="T17" fmla="*/ 34 h 69"/>
                  <a:gd name="T18" fmla="*/ 8 w 28"/>
                  <a:gd name="T19" fmla="*/ 46 h 69"/>
                  <a:gd name="T20" fmla="*/ 8 w 28"/>
                  <a:gd name="T21" fmla="*/ 53 h 69"/>
                  <a:gd name="T22" fmla="*/ 16 w 28"/>
                  <a:gd name="T23" fmla="*/ 51 h 69"/>
                  <a:gd name="T24" fmla="*/ 26 w 28"/>
                  <a:gd name="T25" fmla="*/ 68 h 69"/>
                  <a:gd name="T26" fmla="*/ 25 w 28"/>
                  <a:gd name="T27" fmla="*/ 61 h 69"/>
                  <a:gd name="T28" fmla="*/ 26 w 28"/>
                  <a:gd name="T29" fmla="*/ 51 h 69"/>
                  <a:gd name="T30" fmla="*/ 27 w 28"/>
                  <a:gd name="T31" fmla="*/ 44 h 69"/>
                  <a:gd name="T32" fmla="*/ 21 w 28"/>
                  <a:gd name="T33" fmla="*/ 43 h 69"/>
                  <a:gd name="T34" fmla="*/ 19 w 28"/>
                  <a:gd name="T35" fmla="*/ 40 h 69"/>
                  <a:gd name="T36" fmla="*/ 24 w 28"/>
                  <a:gd name="T37" fmla="*/ 22 h 69"/>
                  <a:gd name="T38" fmla="*/ 9 w 28"/>
                  <a:gd name="T39" fmla="*/ 0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69"/>
                  <a:gd name="T62" fmla="*/ 28 w 28"/>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69">
                    <a:moveTo>
                      <a:pt x="9" y="0"/>
                    </a:moveTo>
                    <a:lnTo>
                      <a:pt x="8" y="9"/>
                    </a:lnTo>
                    <a:lnTo>
                      <a:pt x="4" y="10"/>
                    </a:lnTo>
                    <a:lnTo>
                      <a:pt x="1" y="6"/>
                    </a:lnTo>
                    <a:lnTo>
                      <a:pt x="0" y="13"/>
                    </a:lnTo>
                    <a:lnTo>
                      <a:pt x="5" y="21"/>
                    </a:lnTo>
                    <a:lnTo>
                      <a:pt x="6" y="28"/>
                    </a:lnTo>
                    <a:lnTo>
                      <a:pt x="1" y="23"/>
                    </a:lnTo>
                    <a:lnTo>
                      <a:pt x="4" y="34"/>
                    </a:lnTo>
                    <a:lnTo>
                      <a:pt x="8" y="46"/>
                    </a:lnTo>
                    <a:lnTo>
                      <a:pt x="8" y="53"/>
                    </a:lnTo>
                    <a:lnTo>
                      <a:pt x="16" y="51"/>
                    </a:lnTo>
                    <a:lnTo>
                      <a:pt x="26" y="68"/>
                    </a:lnTo>
                    <a:lnTo>
                      <a:pt x="25" y="61"/>
                    </a:lnTo>
                    <a:lnTo>
                      <a:pt x="26" y="51"/>
                    </a:lnTo>
                    <a:lnTo>
                      <a:pt x="27" y="44"/>
                    </a:lnTo>
                    <a:lnTo>
                      <a:pt x="21" y="43"/>
                    </a:lnTo>
                    <a:lnTo>
                      <a:pt x="19" y="40"/>
                    </a:lnTo>
                    <a:lnTo>
                      <a:pt x="24" y="22"/>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23" name="Freeform 95"/>
              <p:cNvSpPr>
                <a:spLocks/>
              </p:cNvSpPr>
              <p:nvPr/>
            </p:nvSpPr>
            <p:spPr bwMode="auto">
              <a:xfrm>
                <a:off x="3012" y="805"/>
                <a:ext cx="28" cy="49"/>
              </a:xfrm>
              <a:custGeom>
                <a:avLst/>
                <a:gdLst>
                  <a:gd name="T0" fmla="*/ 9 w 28"/>
                  <a:gd name="T1" fmla="*/ 0 h 49"/>
                  <a:gd name="T2" fmla="*/ 12 w 28"/>
                  <a:gd name="T3" fmla="*/ 7 h 49"/>
                  <a:gd name="T4" fmla="*/ 8 w 28"/>
                  <a:gd name="T5" fmla="*/ 18 h 49"/>
                  <a:gd name="T6" fmla="*/ 12 w 28"/>
                  <a:gd name="T7" fmla="*/ 34 h 49"/>
                  <a:gd name="T8" fmla="*/ 27 w 28"/>
                  <a:gd name="T9" fmla="*/ 48 h 49"/>
                  <a:gd name="T10" fmla="*/ 10 w 28"/>
                  <a:gd name="T11" fmla="*/ 30 h 49"/>
                  <a:gd name="T12" fmla="*/ 6 w 28"/>
                  <a:gd name="T13" fmla="*/ 23 h 49"/>
                  <a:gd name="T14" fmla="*/ 0 w 28"/>
                  <a:gd name="T15" fmla="*/ 23 h 49"/>
                  <a:gd name="T16" fmla="*/ 9 w 28"/>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49"/>
                  <a:gd name="T29" fmla="*/ 28 w 28"/>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49">
                    <a:moveTo>
                      <a:pt x="9" y="0"/>
                    </a:moveTo>
                    <a:lnTo>
                      <a:pt x="12" y="7"/>
                    </a:lnTo>
                    <a:lnTo>
                      <a:pt x="8" y="18"/>
                    </a:lnTo>
                    <a:lnTo>
                      <a:pt x="12" y="34"/>
                    </a:lnTo>
                    <a:lnTo>
                      <a:pt x="27" y="48"/>
                    </a:lnTo>
                    <a:lnTo>
                      <a:pt x="10" y="30"/>
                    </a:lnTo>
                    <a:lnTo>
                      <a:pt x="6" y="23"/>
                    </a:lnTo>
                    <a:lnTo>
                      <a:pt x="0" y="23"/>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2324" name="Group 96"/>
              <p:cNvGrpSpPr>
                <a:grpSpLocks/>
              </p:cNvGrpSpPr>
              <p:nvPr/>
            </p:nvGrpSpPr>
            <p:grpSpPr bwMode="auto">
              <a:xfrm>
                <a:off x="3006" y="513"/>
                <a:ext cx="219" cy="188"/>
                <a:chOff x="3006" y="513"/>
                <a:chExt cx="219" cy="188"/>
              </a:xfrm>
            </p:grpSpPr>
            <p:sp>
              <p:nvSpPr>
                <p:cNvPr id="12336" name="Freeform 97"/>
                <p:cNvSpPr>
                  <a:spLocks/>
                </p:cNvSpPr>
                <p:nvPr/>
              </p:nvSpPr>
              <p:spPr bwMode="auto">
                <a:xfrm>
                  <a:off x="3006" y="513"/>
                  <a:ext cx="219" cy="188"/>
                </a:xfrm>
                <a:custGeom>
                  <a:avLst/>
                  <a:gdLst>
                    <a:gd name="T0" fmla="*/ 7 w 219"/>
                    <a:gd name="T1" fmla="*/ 10 h 188"/>
                    <a:gd name="T2" fmla="*/ 3 w 219"/>
                    <a:gd name="T3" fmla="*/ 4 h 188"/>
                    <a:gd name="T4" fmla="*/ 5 w 219"/>
                    <a:gd name="T5" fmla="*/ 0 h 188"/>
                    <a:gd name="T6" fmla="*/ 25 w 219"/>
                    <a:gd name="T7" fmla="*/ 3 h 188"/>
                    <a:gd name="T8" fmla="*/ 36 w 219"/>
                    <a:gd name="T9" fmla="*/ 8 h 188"/>
                    <a:gd name="T10" fmla="*/ 50 w 219"/>
                    <a:gd name="T11" fmla="*/ 15 h 188"/>
                    <a:gd name="T12" fmla="*/ 54 w 219"/>
                    <a:gd name="T13" fmla="*/ 18 h 188"/>
                    <a:gd name="T14" fmla="*/ 61 w 219"/>
                    <a:gd name="T15" fmla="*/ 21 h 188"/>
                    <a:gd name="T16" fmla="*/ 68 w 219"/>
                    <a:gd name="T17" fmla="*/ 32 h 188"/>
                    <a:gd name="T18" fmla="*/ 83 w 219"/>
                    <a:gd name="T19" fmla="*/ 47 h 188"/>
                    <a:gd name="T20" fmla="*/ 101 w 219"/>
                    <a:gd name="T21" fmla="*/ 58 h 188"/>
                    <a:gd name="T22" fmla="*/ 115 w 219"/>
                    <a:gd name="T23" fmla="*/ 65 h 188"/>
                    <a:gd name="T24" fmla="*/ 136 w 219"/>
                    <a:gd name="T25" fmla="*/ 73 h 188"/>
                    <a:gd name="T26" fmla="*/ 170 w 219"/>
                    <a:gd name="T27" fmla="*/ 89 h 188"/>
                    <a:gd name="T28" fmla="*/ 202 w 219"/>
                    <a:gd name="T29" fmla="*/ 114 h 188"/>
                    <a:gd name="T30" fmla="*/ 215 w 219"/>
                    <a:gd name="T31" fmla="*/ 148 h 188"/>
                    <a:gd name="T32" fmla="*/ 217 w 219"/>
                    <a:gd name="T33" fmla="*/ 178 h 188"/>
                    <a:gd name="T34" fmla="*/ 195 w 219"/>
                    <a:gd name="T35" fmla="*/ 175 h 188"/>
                    <a:gd name="T36" fmla="*/ 136 w 219"/>
                    <a:gd name="T37" fmla="*/ 140 h 188"/>
                    <a:gd name="T38" fmla="*/ 87 w 219"/>
                    <a:gd name="T39" fmla="*/ 86 h 188"/>
                    <a:gd name="T40" fmla="*/ 60 w 219"/>
                    <a:gd name="T41" fmla="*/ 74 h 188"/>
                    <a:gd name="T42" fmla="*/ 39 w 219"/>
                    <a:gd name="T43" fmla="*/ 70 h 188"/>
                    <a:gd name="T44" fmla="*/ 33 w 219"/>
                    <a:gd name="T45" fmla="*/ 81 h 188"/>
                    <a:gd name="T46" fmla="*/ 30 w 219"/>
                    <a:gd name="T47" fmla="*/ 68 h 188"/>
                    <a:gd name="T48" fmla="*/ 29 w 219"/>
                    <a:gd name="T49" fmla="*/ 66 h 188"/>
                    <a:gd name="T50" fmla="*/ 26 w 219"/>
                    <a:gd name="T51" fmla="*/ 63 h 188"/>
                    <a:gd name="T52" fmla="*/ 28 w 219"/>
                    <a:gd name="T53" fmla="*/ 53 h 188"/>
                    <a:gd name="T54" fmla="*/ 20 w 219"/>
                    <a:gd name="T55" fmla="*/ 51 h 188"/>
                    <a:gd name="T56" fmla="*/ 18 w 219"/>
                    <a:gd name="T57" fmla="*/ 44 h 188"/>
                    <a:gd name="T58" fmla="*/ 26 w 219"/>
                    <a:gd name="T59" fmla="*/ 37 h 188"/>
                    <a:gd name="T60" fmla="*/ 37 w 219"/>
                    <a:gd name="T61" fmla="*/ 30 h 188"/>
                    <a:gd name="T62" fmla="*/ 25 w 219"/>
                    <a:gd name="T63" fmla="*/ 24 h 188"/>
                    <a:gd name="T64" fmla="*/ 9 w 219"/>
                    <a:gd name="T65" fmla="*/ 23 h 188"/>
                    <a:gd name="T66" fmla="*/ 0 w 219"/>
                    <a:gd name="T67" fmla="*/ 20 h 188"/>
                    <a:gd name="T68" fmla="*/ 3 w 219"/>
                    <a:gd name="T69" fmla="*/ 12 h 188"/>
                    <a:gd name="T70" fmla="*/ 14 w 219"/>
                    <a:gd name="T71" fmla="*/ 12 h 1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9"/>
                    <a:gd name="T109" fmla="*/ 0 h 188"/>
                    <a:gd name="T110" fmla="*/ 219 w 219"/>
                    <a:gd name="T111" fmla="*/ 188 h 1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9" h="188">
                      <a:moveTo>
                        <a:pt x="14" y="12"/>
                      </a:moveTo>
                      <a:lnTo>
                        <a:pt x="7" y="10"/>
                      </a:lnTo>
                      <a:lnTo>
                        <a:pt x="3" y="7"/>
                      </a:lnTo>
                      <a:lnTo>
                        <a:pt x="3" y="4"/>
                      </a:lnTo>
                      <a:lnTo>
                        <a:pt x="4" y="1"/>
                      </a:lnTo>
                      <a:lnTo>
                        <a:pt x="5" y="0"/>
                      </a:lnTo>
                      <a:lnTo>
                        <a:pt x="14" y="1"/>
                      </a:lnTo>
                      <a:lnTo>
                        <a:pt x="25" y="3"/>
                      </a:lnTo>
                      <a:lnTo>
                        <a:pt x="30" y="5"/>
                      </a:lnTo>
                      <a:lnTo>
                        <a:pt x="36" y="8"/>
                      </a:lnTo>
                      <a:lnTo>
                        <a:pt x="42" y="11"/>
                      </a:lnTo>
                      <a:lnTo>
                        <a:pt x="50" y="15"/>
                      </a:lnTo>
                      <a:lnTo>
                        <a:pt x="51" y="17"/>
                      </a:lnTo>
                      <a:lnTo>
                        <a:pt x="54" y="18"/>
                      </a:lnTo>
                      <a:lnTo>
                        <a:pt x="57" y="18"/>
                      </a:lnTo>
                      <a:lnTo>
                        <a:pt x="61" y="21"/>
                      </a:lnTo>
                      <a:lnTo>
                        <a:pt x="63" y="23"/>
                      </a:lnTo>
                      <a:lnTo>
                        <a:pt x="68" y="32"/>
                      </a:lnTo>
                      <a:lnTo>
                        <a:pt x="73" y="38"/>
                      </a:lnTo>
                      <a:lnTo>
                        <a:pt x="83" y="47"/>
                      </a:lnTo>
                      <a:lnTo>
                        <a:pt x="94" y="56"/>
                      </a:lnTo>
                      <a:lnTo>
                        <a:pt x="101" y="58"/>
                      </a:lnTo>
                      <a:lnTo>
                        <a:pt x="108" y="60"/>
                      </a:lnTo>
                      <a:lnTo>
                        <a:pt x="115" y="65"/>
                      </a:lnTo>
                      <a:lnTo>
                        <a:pt x="123" y="70"/>
                      </a:lnTo>
                      <a:lnTo>
                        <a:pt x="136" y="73"/>
                      </a:lnTo>
                      <a:lnTo>
                        <a:pt x="154" y="81"/>
                      </a:lnTo>
                      <a:lnTo>
                        <a:pt x="170" y="89"/>
                      </a:lnTo>
                      <a:lnTo>
                        <a:pt x="187" y="99"/>
                      </a:lnTo>
                      <a:lnTo>
                        <a:pt x="202" y="114"/>
                      </a:lnTo>
                      <a:lnTo>
                        <a:pt x="213" y="131"/>
                      </a:lnTo>
                      <a:lnTo>
                        <a:pt x="215" y="148"/>
                      </a:lnTo>
                      <a:lnTo>
                        <a:pt x="218" y="166"/>
                      </a:lnTo>
                      <a:lnTo>
                        <a:pt x="217" y="178"/>
                      </a:lnTo>
                      <a:lnTo>
                        <a:pt x="212" y="187"/>
                      </a:lnTo>
                      <a:lnTo>
                        <a:pt x="195" y="175"/>
                      </a:lnTo>
                      <a:lnTo>
                        <a:pt x="164" y="157"/>
                      </a:lnTo>
                      <a:lnTo>
                        <a:pt x="136" y="140"/>
                      </a:lnTo>
                      <a:lnTo>
                        <a:pt x="108" y="103"/>
                      </a:lnTo>
                      <a:lnTo>
                        <a:pt x="87" y="86"/>
                      </a:lnTo>
                      <a:lnTo>
                        <a:pt x="73" y="75"/>
                      </a:lnTo>
                      <a:lnTo>
                        <a:pt x="60" y="74"/>
                      </a:lnTo>
                      <a:lnTo>
                        <a:pt x="47" y="68"/>
                      </a:lnTo>
                      <a:lnTo>
                        <a:pt x="39" y="70"/>
                      </a:lnTo>
                      <a:lnTo>
                        <a:pt x="39" y="77"/>
                      </a:lnTo>
                      <a:lnTo>
                        <a:pt x="33" y="81"/>
                      </a:lnTo>
                      <a:lnTo>
                        <a:pt x="30" y="78"/>
                      </a:lnTo>
                      <a:lnTo>
                        <a:pt x="30" y="68"/>
                      </a:lnTo>
                      <a:lnTo>
                        <a:pt x="33" y="63"/>
                      </a:lnTo>
                      <a:lnTo>
                        <a:pt x="29" y="66"/>
                      </a:lnTo>
                      <a:lnTo>
                        <a:pt x="27" y="65"/>
                      </a:lnTo>
                      <a:lnTo>
                        <a:pt x="26" y="63"/>
                      </a:lnTo>
                      <a:lnTo>
                        <a:pt x="27" y="60"/>
                      </a:lnTo>
                      <a:lnTo>
                        <a:pt x="28" y="53"/>
                      </a:lnTo>
                      <a:lnTo>
                        <a:pt x="23" y="53"/>
                      </a:lnTo>
                      <a:lnTo>
                        <a:pt x="20" y="51"/>
                      </a:lnTo>
                      <a:lnTo>
                        <a:pt x="18" y="47"/>
                      </a:lnTo>
                      <a:lnTo>
                        <a:pt x="18" y="44"/>
                      </a:lnTo>
                      <a:lnTo>
                        <a:pt x="20" y="40"/>
                      </a:lnTo>
                      <a:lnTo>
                        <a:pt x="26" y="37"/>
                      </a:lnTo>
                      <a:lnTo>
                        <a:pt x="36" y="33"/>
                      </a:lnTo>
                      <a:lnTo>
                        <a:pt x="37" y="30"/>
                      </a:lnTo>
                      <a:lnTo>
                        <a:pt x="30" y="25"/>
                      </a:lnTo>
                      <a:lnTo>
                        <a:pt x="25" y="24"/>
                      </a:lnTo>
                      <a:lnTo>
                        <a:pt x="17" y="24"/>
                      </a:lnTo>
                      <a:lnTo>
                        <a:pt x="9" y="23"/>
                      </a:lnTo>
                      <a:lnTo>
                        <a:pt x="2" y="22"/>
                      </a:lnTo>
                      <a:lnTo>
                        <a:pt x="0" y="20"/>
                      </a:lnTo>
                      <a:lnTo>
                        <a:pt x="1" y="15"/>
                      </a:lnTo>
                      <a:lnTo>
                        <a:pt x="3" y="12"/>
                      </a:lnTo>
                      <a:lnTo>
                        <a:pt x="6" y="12"/>
                      </a:lnTo>
                      <a:lnTo>
                        <a:pt x="14" y="12"/>
                      </a:lnTo>
                    </a:path>
                  </a:pathLst>
                </a:custGeom>
                <a:solidFill>
                  <a:srgbClr val="A05000"/>
                </a:solidFill>
                <a:ln w="12700" cap="rnd">
                  <a:solidFill>
                    <a:srgbClr val="402000"/>
                  </a:solidFill>
                  <a:round/>
                  <a:headEnd/>
                  <a:tailEnd/>
                </a:ln>
              </p:spPr>
              <p:txBody>
                <a:bodyPr/>
                <a:lstStyle/>
                <a:p>
                  <a:endParaRPr lang="en-US"/>
                </a:p>
              </p:txBody>
            </p:sp>
            <p:sp>
              <p:nvSpPr>
                <p:cNvPr id="12337" name="Freeform 98"/>
                <p:cNvSpPr>
                  <a:spLocks/>
                </p:cNvSpPr>
                <p:nvPr/>
              </p:nvSpPr>
              <p:spPr bwMode="auto">
                <a:xfrm>
                  <a:off x="3008" y="523"/>
                  <a:ext cx="55" cy="17"/>
                </a:xfrm>
                <a:custGeom>
                  <a:avLst/>
                  <a:gdLst>
                    <a:gd name="T0" fmla="*/ 0 w 55"/>
                    <a:gd name="T1" fmla="*/ 7 h 17"/>
                    <a:gd name="T2" fmla="*/ 4 w 55"/>
                    <a:gd name="T3" fmla="*/ 10 h 17"/>
                    <a:gd name="T4" fmla="*/ 5 w 55"/>
                    <a:gd name="T5" fmla="*/ 5 h 17"/>
                    <a:gd name="T6" fmla="*/ 10 w 55"/>
                    <a:gd name="T7" fmla="*/ 7 h 17"/>
                    <a:gd name="T8" fmla="*/ 13 w 55"/>
                    <a:gd name="T9" fmla="*/ 5 h 17"/>
                    <a:gd name="T10" fmla="*/ 26 w 55"/>
                    <a:gd name="T11" fmla="*/ 7 h 17"/>
                    <a:gd name="T12" fmla="*/ 33 w 55"/>
                    <a:gd name="T13" fmla="*/ 5 h 17"/>
                    <a:gd name="T14" fmla="*/ 40 w 55"/>
                    <a:gd name="T15" fmla="*/ 7 h 17"/>
                    <a:gd name="T16" fmla="*/ 47 w 55"/>
                    <a:gd name="T17" fmla="*/ 10 h 17"/>
                    <a:gd name="T18" fmla="*/ 51 w 55"/>
                    <a:gd name="T19" fmla="*/ 13 h 17"/>
                    <a:gd name="T20" fmla="*/ 52 w 55"/>
                    <a:gd name="T21" fmla="*/ 16 h 17"/>
                    <a:gd name="T22" fmla="*/ 54 w 55"/>
                    <a:gd name="T23" fmla="*/ 13 h 17"/>
                    <a:gd name="T24" fmla="*/ 48 w 55"/>
                    <a:gd name="T25" fmla="*/ 8 h 17"/>
                    <a:gd name="T26" fmla="*/ 46 w 55"/>
                    <a:gd name="T27" fmla="*/ 5 h 17"/>
                    <a:gd name="T28" fmla="*/ 32 w 55"/>
                    <a:gd name="T29" fmla="*/ 2 h 17"/>
                    <a:gd name="T30" fmla="*/ 30 w 55"/>
                    <a:gd name="T31" fmla="*/ 0 h 17"/>
                    <a:gd name="T32" fmla="*/ 22 w 55"/>
                    <a:gd name="T33" fmla="*/ 0 h 17"/>
                    <a:gd name="T34" fmla="*/ 15 w 55"/>
                    <a:gd name="T35" fmla="*/ 2 h 17"/>
                    <a:gd name="T36" fmla="*/ 12 w 55"/>
                    <a:gd name="T37" fmla="*/ 2 h 17"/>
                    <a:gd name="T38" fmla="*/ 7 w 55"/>
                    <a:gd name="T39" fmla="*/ 1 h 17"/>
                    <a:gd name="T40" fmla="*/ 3 w 55"/>
                    <a:gd name="T41" fmla="*/ 1 h 17"/>
                    <a:gd name="T42" fmla="*/ 0 w 55"/>
                    <a:gd name="T43" fmla="*/ 4 h 17"/>
                    <a:gd name="T44" fmla="*/ 0 w 55"/>
                    <a:gd name="T45" fmla="*/ 7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7"/>
                    <a:gd name="T71" fmla="*/ 55 w 55"/>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7">
                      <a:moveTo>
                        <a:pt x="0" y="7"/>
                      </a:moveTo>
                      <a:lnTo>
                        <a:pt x="4" y="10"/>
                      </a:lnTo>
                      <a:lnTo>
                        <a:pt x="5" y="5"/>
                      </a:lnTo>
                      <a:lnTo>
                        <a:pt x="10" y="7"/>
                      </a:lnTo>
                      <a:lnTo>
                        <a:pt x="13" y="5"/>
                      </a:lnTo>
                      <a:lnTo>
                        <a:pt x="26" y="7"/>
                      </a:lnTo>
                      <a:lnTo>
                        <a:pt x="33" y="5"/>
                      </a:lnTo>
                      <a:lnTo>
                        <a:pt x="40" y="7"/>
                      </a:lnTo>
                      <a:lnTo>
                        <a:pt x="47" y="10"/>
                      </a:lnTo>
                      <a:lnTo>
                        <a:pt x="51" y="13"/>
                      </a:lnTo>
                      <a:lnTo>
                        <a:pt x="52" y="16"/>
                      </a:lnTo>
                      <a:lnTo>
                        <a:pt x="54" y="13"/>
                      </a:lnTo>
                      <a:lnTo>
                        <a:pt x="48" y="8"/>
                      </a:lnTo>
                      <a:lnTo>
                        <a:pt x="46" y="5"/>
                      </a:lnTo>
                      <a:lnTo>
                        <a:pt x="32" y="2"/>
                      </a:lnTo>
                      <a:lnTo>
                        <a:pt x="30" y="0"/>
                      </a:lnTo>
                      <a:lnTo>
                        <a:pt x="22" y="0"/>
                      </a:lnTo>
                      <a:lnTo>
                        <a:pt x="15" y="2"/>
                      </a:lnTo>
                      <a:lnTo>
                        <a:pt x="12" y="2"/>
                      </a:lnTo>
                      <a:lnTo>
                        <a:pt x="7" y="1"/>
                      </a:lnTo>
                      <a:lnTo>
                        <a:pt x="3" y="1"/>
                      </a:lnTo>
                      <a:lnTo>
                        <a:pt x="0" y="4"/>
                      </a:lnTo>
                      <a:lnTo>
                        <a:pt x="0" y="7"/>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38" name="Freeform 99"/>
                <p:cNvSpPr>
                  <a:spLocks/>
                </p:cNvSpPr>
                <p:nvPr/>
              </p:nvSpPr>
              <p:spPr bwMode="auto">
                <a:xfrm>
                  <a:off x="3010" y="513"/>
                  <a:ext cx="25" cy="17"/>
                </a:xfrm>
                <a:custGeom>
                  <a:avLst/>
                  <a:gdLst>
                    <a:gd name="T0" fmla="*/ 1 w 25"/>
                    <a:gd name="T1" fmla="*/ 12 h 17"/>
                    <a:gd name="T2" fmla="*/ 2 w 25"/>
                    <a:gd name="T3" fmla="*/ 9 h 17"/>
                    <a:gd name="T4" fmla="*/ 4 w 25"/>
                    <a:gd name="T5" fmla="*/ 9 h 17"/>
                    <a:gd name="T6" fmla="*/ 5 w 25"/>
                    <a:gd name="T7" fmla="*/ 3 h 17"/>
                    <a:gd name="T8" fmla="*/ 7 w 25"/>
                    <a:gd name="T9" fmla="*/ 6 h 17"/>
                    <a:gd name="T10" fmla="*/ 9 w 25"/>
                    <a:gd name="T11" fmla="*/ 12 h 17"/>
                    <a:gd name="T12" fmla="*/ 11 w 25"/>
                    <a:gd name="T13" fmla="*/ 6 h 17"/>
                    <a:gd name="T14" fmla="*/ 16 w 25"/>
                    <a:gd name="T15" fmla="*/ 12 h 17"/>
                    <a:gd name="T16" fmla="*/ 24 w 25"/>
                    <a:gd name="T17" fmla="*/ 16 h 17"/>
                    <a:gd name="T18" fmla="*/ 22 w 25"/>
                    <a:gd name="T19" fmla="*/ 6 h 17"/>
                    <a:gd name="T20" fmla="*/ 11 w 25"/>
                    <a:gd name="T21" fmla="*/ 3 h 17"/>
                    <a:gd name="T22" fmla="*/ 5 w 25"/>
                    <a:gd name="T23" fmla="*/ 0 h 17"/>
                    <a:gd name="T24" fmla="*/ 1 w 25"/>
                    <a:gd name="T25" fmla="*/ 0 h 17"/>
                    <a:gd name="T26" fmla="*/ 0 w 25"/>
                    <a:gd name="T27" fmla="*/ 6 h 17"/>
                    <a:gd name="T28" fmla="*/ 1 w 25"/>
                    <a:gd name="T29" fmla="*/ 12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17"/>
                    <a:gd name="T47" fmla="*/ 25 w 25"/>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17">
                      <a:moveTo>
                        <a:pt x="1" y="12"/>
                      </a:moveTo>
                      <a:lnTo>
                        <a:pt x="2" y="9"/>
                      </a:lnTo>
                      <a:lnTo>
                        <a:pt x="4" y="9"/>
                      </a:lnTo>
                      <a:lnTo>
                        <a:pt x="5" y="3"/>
                      </a:lnTo>
                      <a:lnTo>
                        <a:pt x="7" y="6"/>
                      </a:lnTo>
                      <a:lnTo>
                        <a:pt x="9" y="12"/>
                      </a:lnTo>
                      <a:lnTo>
                        <a:pt x="11" y="6"/>
                      </a:lnTo>
                      <a:lnTo>
                        <a:pt x="16" y="12"/>
                      </a:lnTo>
                      <a:lnTo>
                        <a:pt x="24" y="16"/>
                      </a:lnTo>
                      <a:lnTo>
                        <a:pt x="22" y="6"/>
                      </a:lnTo>
                      <a:lnTo>
                        <a:pt x="11" y="3"/>
                      </a:lnTo>
                      <a:lnTo>
                        <a:pt x="5" y="0"/>
                      </a:lnTo>
                      <a:lnTo>
                        <a:pt x="1" y="0"/>
                      </a:lnTo>
                      <a:lnTo>
                        <a:pt x="0" y="6"/>
                      </a:lnTo>
                      <a:lnTo>
                        <a:pt x="1" y="12"/>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39" name="Freeform 100"/>
                <p:cNvSpPr>
                  <a:spLocks/>
                </p:cNvSpPr>
                <p:nvPr/>
              </p:nvSpPr>
              <p:spPr bwMode="auto">
                <a:xfrm>
                  <a:off x="3024" y="549"/>
                  <a:ext cx="17" cy="17"/>
                </a:xfrm>
                <a:custGeom>
                  <a:avLst/>
                  <a:gdLst>
                    <a:gd name="T0" fmla="*/ 16 w 17"/>
                    <a:gd name="T1" fmla="*/ 0 h 17"/>
                    <a:gd name="T2" fmla="*/ 16 w 17"/>
                    <a:gd name="T3" fmla="*/ 6 h 17"/>
                    <a:gd name="T4" fmla="*/ 10 w 17"/>
                    <a:gd name="T5" fmla="*/ 4 h 17"/>
                    <a:gd name="T6" fmla="*/ 13 w 17"/>
                    <a:gd name="T7" fmla="*/ 9 h 17"/>
                    <a:gd name="T8" fmla="*/ 10 w 17"/>
                    <a:gd name="T9" fmla="*/ 14 h 17"/>
                    <a:gd name="T10" fmla="*/ 6 w 17"/>
                    <a:gd name="T11" fmla="*/ 16 h 17"/>
                    <a:gd name="T12" fmla="*/ 1 w 17"/>
                    <a:gd name="T13" fmla="*/ 16 h 17"/>
                    <a:gd name="T14" fmla="*/ 0 w 17"/>
                    <a:gd name="T15" fmla="*/ 11 h 17"/>
                    <a:gd name="T16" fmla="*/ 4 w 17"/>
                    <a:gd name="T17" fmla="*/ 6 h 17"/>
                    <a:gd name="T18" fmla="*/ 9 w 17"/>
                    <a:gd name="T19" fmla="*/ 1 h 17"/>
                    <a:gd name="T20" fmla="*/ 16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6" y="6"/>
                      </a:lnTo>
                      <a:lnTo>
                        <a:pt x="10" y="4"/>
                      </a:lnTo>
                      <a:lnTo>
                        <a:pt x="13" y="9"/>
                      </a:lnTo>
                      <a:lnTo>
                        <a:pt x="10" y="14"/>
                      </a:lnTo>
                      <a:lnTo>
                        <a:pt x="6" y="16"/>
                      </a:lnTo>
                      <a:lnTo>
                        <a:pt x="1" y="16"/>
                      </a:lnTo>
                      <a:lnTo>
                        <a:pt x="0" y="11"/>
                      </a:lnTo>
                      <a:lnTo>
                        <a:pt x="4" y="6"/>
                      </a:lnTo>
                      <a:lnTo>
                        <a:pt x="9" y="1"/>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40" name="Freeform 101"/>
                <p:cNvSpPr>
                  <a:spLocks/>
                </p:cNvSpPr>
                <p:nvPr/>
              </p:nvSpPr>
              <p:spPr bwMode="auto">
                <a:xfrm>
                  <a:off x="3034" y="549"/>
                  <a:ext cx="17" cy="28"/>
                </a:xfrm>
                <a:custGeom>
                  <a:avLst/>
                  <a:gdLst>
                    <a:gd name="T0" fmla="*/ 11 w 17"/>
                    <a:gd name="T1" fmla="*/ 0 h 28"/>
                    <a:gd name="T2" fmla="*/ 13 w 17"/>
                    <a:gd name="T3" fmla="*/ 5 h 28"/>
                    <a:gd name="T4" fmla="*/ 16 w 17"/>
                    <a:gd name="T5" fmla="*/ 8 h 28"/>
                    <a:gd name="T6" fmla="*/ 10 w 17"/>
                    <a:gd name="T7" fmla="*/ 13 h 28"/>
                    <a:gd name="T8" fmla="*/ 10 w 17"/>
                    <a:gd name="T9" fmla="*/ 17 h 28"/>
                    <a:gd name="T10" fmla="*/ 4 w 17"/>
                    <a:gd name="T11" fmla="*/ 21 h 28"/>
                    <a:gd name="T12" fmla="*/ 1 w 17"/>
                    <a:gd name="T13" fmla="*/ 27 h 28"/>
                    <a:gd name="T14" fmla="*/ 0 w 17"/>
                    <a:gd name="T15" fmla="*/ 26 h 28"/>
                    <a:gd name="T16" fmla="*/ 1 w 17"/>
                    <a:gd name="T17" fmla="*/ 18 h 28"/>
                    <a:gd name="T18" fmla="*/ 2 w 17"/>
                    <a:gd name="T19" fmla="*/ 11 h 28"/>
                    <a:gd name="T20" fmla="*/ 7 w 17"/>
                    <a:gd name="T21" fmla="*/ 5 h 28"/>
                    <a:gd name="T22" fmla="*/ 11 w 17"/>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8"/>
                    <a:gd name="T38" fmla="*/ 17 w 17"/>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8">
                      <a:moveTo>
                        <a:pt x="11" y="0"/>
                      </a:moveTo>
                      <a:lnTo>
                        <a:pt x="13" y="5"/>
                      </a:lnTo>
                      <a:lnTo>
                        <a:pt x="16" y="8"/>
                      </a:lnTo>
                      <a:lnTo>
                        <a:pt x="10" y="13"/>
                      </a:lnTo>
                      <a:lnTo>
                        <a:pt x="10" y="17"/>
                      </a:lnTo>
                      <a:lnTo>
                        <a:pt x="4" y="21"/>
                      </a:lnTo>
                      <a:lnTo>
                        <a:pt x="1" y="27"/>
                      </a:lnTo>
                      <a:lnTo>
                        <a:pt x="0" y="26"/>
                      </a:lnTo>
                      <a:lnTo>
                        <a:pt x="1" y="18"/>
                      </a:lnTo>
                      <a:lnTo>
                        <a:pt x="2" y="11"/>
                      </a:lnTo>
                      <a:lnTo>
                        <a:pt x="7" y="5"/>
                      </a:lnTo>
                      <a:lnTo>
                        <a:pt x="11"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41" name="Freeform 102"/>
                <p:cNvSpPr>
                  <a:spLocks/>
                </p:cNvSpPr>
                <p:nvPr/>
              </p:nvSpPr>
              <p:spPr bwMode="auto">
                <a:xfrm>
                  <a:off x="3037" y="564"/>
                  <a:ext cx="17" cy="28"/>
                </a:xfrm>
                <a:custGeom>
                  <a:avLst/>
                  <a:gdLst>
                    <a:gd name="T0" fmla="*/ 16 w 17"/>
                    <a:gd name="T1" fmla="*/ 0 h 28"/>
                    <a:gd name="T2" fmla="*/ 14 w 17"/>
                    <a:gd name="T3" fmla="*/ 2 h 28"/>
                    <a:gd name="T4" fmla="*/ 14 w 17"/>
                    <a:gd name="T5" fmla="*/ 7 h 28"/>
                    <a:gd name="T6" fmla="*/ 9 w 17"/>
                    <a:gd name="T7" fmla="*/ 10 h 28"/>
                    <a:gd name="T8" fmla="*/ 6 w 17"/>
                    <a:gd name="T9" fmla="*/ 14 h 28"/>
                    <a:gd name="T10" fmla="*/ 3 w 17"/>
                    <a:gd name="T11" fmla="*/ 20 h 28"/>
                    <a:gd name="T12" fmla="*/ 2 w 17"/>
                    <a:gd name="T13" fmla="*/ 27 h 28"/>
                    <a:gd name="T14" fmla="*/ 0 w 17"/>
                    <a:gd name="T15" fmla="*/ 25 h 28"/>
                    <a:gd name="T16" fmla="*/ 0 w 17"/>
                    <a:gd name="T17" fmla="*/ 21 h 28"/>
                    <a:gd name="T18" fmla="*/ 1 w 17"/>
                    <a:gd name="T19" fmla="*/ 14 h 28"/>
                    <a:gd name="T20" fmla="*/ 3 w 17"/>
                    <a:gd name="T21" fmla="*/ 12 h 28"/>
                    <a:gd name="T22" fmla="*/ 5 w 17"/>
                    <a:gd name="T23" fmla="*/ 8 h 28"/>
                    <a:gd name="T24" fmla="*/ 9 w 17"/>
                    <a:gd name="T25" fmla="*/ 3 h 28"/>
                    <a:gd name="T26" fmla="*/ 16 w 17"/>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28"/>
                    <a:gd name="T44" fmla="*/ 17 w 17"/>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28">
                      <a:moveTo>
                        <a:pt x="16" y="0"/>
                      </a:moveTo>
                      <a:lnTo>
                        <a:pt x="14" y="2"/>
                      </a:lnTo>
                      <a:lnTo>
                        <a:pt x="14" y="7"/>
                      </a:lnTo>
                      <a:lnTo>
                        <a:pt x="9" y="10"/>
                      </a:lnTo>
                      <a:lnTo>
                        <a:pt x="6" y="14"/>
                      </a:lnTo>
                      <a:lnTo>
                        <a:pt x="3" y="20"/>
                      </a:lnTo>
                      <a:lnTo>
                        <a:pt x="2" y="27"/>
                      </a:lnTo>
                      <a:lnTo>
                        <a:pt x="0" y="25"/>
                      </a:lnTo>
                      <a:lnTo>
                        <a:pt x="0" y="21"/>
                      </a:lnTo>
                      <a:lnTo>
                        <a:pt x="1" y="14"/>
                      </a:lnTo>
                      <a:lnTo>
                        <a:pt x="3" y="12"/>
                      </a:lnTo>
                      <a:lnTo>
                        <a:pt x="5" y="8"/>
                      </a:lnTo>
                      <a:lnTo>
                        <a:pt x="9" y="3"/>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42" name="Freeform 103"/>
                <p:cNvSpPr>
                  <a:spLocks/>
                </p:cNvSpPr>
                <p:nvPr/>
              </p:nvSpPr>
              <p:spPr bwMode="auto">
                <a:xfrm>
                  <a:off x="3094" y="569"/>
                  <a:ext cx="17" cy="17"/>
                </a:xfrm>
                <a:custGeom>
                  <a:avLst/>
                  <a:gdLst>
                    <a:gd name="T0" fmla="*/ 2 w 17"/>
                    <a:gd name="T1" fmla="*/ 0 h 17"/>
                    <a:gd name="T2" fmla="*/ 2 w 17"/>
                    <a:gd name="T3" fmla="*/ 8 h 17"/>
                    <a:gd name="T4" fmla="*/ 0 w 17"/>
                    <a:gd name="T5" fmla="*/ 16 h 17"/>
                    <a:gd name="T6" fmla="*/ 13 w 17"/>
                    <a:gd name="T7" fmla="*/ 10 h 17"/>
                    <a:gd name="T8" fmla="*/ 16 w 17"/>
                    <a:gd name="T9" fmla="*/ 5 h 17"/>
                    <a:gd name="T10" fmla="*/ 2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2" y="8"/>
                      </a:lnTo>
                      <a:lnTo>
                        <a:pt x="0" y="16"/>
                      </a:lnTo>
                      <a:lnTo>
                        <a:pt x="13" y="10"/>
                      </a:lnTo>
                      <a:lnTo>
                        <a:pt x="16" y="5"/>
                      </a:lnTo>
                      <a:lnTo>
                        <a:pt x="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43" name="Freeform 104"/>
                <p:cNvSpPr>
                  <a:spLocks/>
                </p:cNvSpPr>
                <p:nvPr/>
              </p:nvSpPr>
              <p:spPr bwMode="auto">
                <a:xfrm>
                  <a:off x="3138" y="588"/>
                  <a:ext cx="58" cy="32"/>
                </a:xfrm>
                <a:custGeom>
                  <a:avLst/>
                  <a:gdLst>
                    <a:gd name="T0" fmla="*/ 0 w 58"/>
                    <a:gd name="T1" fmla="*/ 0 h 32"/>
                    <a:gd name="T2" fmla="*/ 13 w 58"/>
                    <a:gd name="T3" fmla="*/ 11 h 32"/>
                    <a:gd name="T4" fmla="*/ 28 w 58"/>
                    <a:gd name="T5" fmla="*/ 14 h 32"/>
                    <a:gd name="T6" fmla="*/ 46 w 58"/>
                    <a:gd name="T7" fmla="*/ 23 h 32"/>
                    <a:gd name="T8" fmla="*/ 57 w 58"/>
                    <a:gd name="T9" fmla="*/ 31 h 32"/>
                    <a:gd name="T10" fmla="*/ 45 w 58"/>
                    <a:gd name="T11" fmla="*/ 20 h 32"/>
                    <a:gd name="T12" fmla="*/ 33 w 58"/>
                    <a:gd name="T13" fmla="*/ 12 h 32"/>
                    <a:gd name="T14" fmla="*/ 19 w 58"/>
                    <a:gd name="T15" fmla="*/ 7 h 32"/>
                    <a:gd name="T16" fmla="*/ 11 w 58"/>
                    <a:gd name="T17" fmla="*/ 4 h 32"/>
                    <a:gd name="T18" fmla="*/ 0 w 58"/>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32"/>
                    <a:gd name="T32" fmla="*/ 58 w 58"/>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32">
                      <a:moveTo>
                        <a:pt x="0" y="0"/>
                      </a:moveTo>
                      <a:lnTo>
                        <a:pt x="13" y="11"/>
                      </a:lnTo>
                      <a:lnTo>
                        <a:pt x="28" y="14"/>
                      </a:lnTo>
                      <a:lnTo>
                        <a:pt x="46" y="23"/>
                      </a:lnTo>
                      <a:lnTo>
                        <a:pt x="57" y="31"/>
                      </a:lnTo>
                      <a:lnTo>
                        <a:pt x="45" y="20"/>
                      </a:lnTo>
                      <a:lnTo>
                        <a:pt x="33" y="12"/>
                      </a:lnTo>
                      <a:lnTo>
                        <a:pt x="19" y="7"/>
                      </a:lnTo>
                      <a:lnTo>
                        <a:pt x="11" y="4"/>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2325" name="Freeform 105"/>
              <p:cNvSpPr>
                <a:spLocks/>
              </p:cNvSpPr>
              <p:nvPr/>
            </p:nvSpPr>
            <p:spPr bwMode="auto">
              <a:xfrm>
                <a:off x="2847" y="585"/>
                <a:ext cx="139" cy="247"/>
              </a:xfrm>
              <a:custGeom>
                <a:avLst/>
                <a:gdLst>
                  <a:gd name="T0" fmla="*/ 12 w 139"/>
                  <a:gd name="T1" fmla="*/ 6 h 247"/>
                  <a:gd name="T2" fmla="*/ 6 w 139"/>
                  <a:gd name="T3" fmla="*/ 0 h 247"/>
                  <a:gd name="T4" fmla="*/ 2 w 139"/>
                  <a:gd name="T5" fmla="*/ 2 h 247"/>
                  <a:gd name="T6" fmla="*/ 0 w 139"/>
                  <a:gd name="T7" fmla="*/ 21 h 247"/>
                  <a:gd name="T8" fmla="*/ 3 w 139"/>
                  <a:gd name="T9" fmla="*/ 33 h 247"/>
                  <a:gd name="T10" fmla="*/ 6 w 139"/>
                  <a:gd name="T11" fmla="*/ 48 h 247"/>
                  <a:gd name="T12" fmla="*/ 8 w 139"/>
                  <a:gd name="T13" fmla="*/ 52 h 247"/>
                  <a:gd name="T14" fmla="*/ 10 w 139"/>
                  <a:gd name="T15" fmla="*/ 60 h 247"/>
                  <a:gd name="T16" fmla="*/ 19 w 139"/>
                  <a:gd name="T17" fmla="*/ 70 h 247"/>
                  <a:gd name="T18" fmla="*/ 31 w 139"/>
                  <a:gd name="T19" fmla="*/ 87 h 247"/>
                  <a:gd name="T20" fmla="*/ 37 w 139"/>
                  <a:gd name="T21" fmla="*/ 107 h 247"/>
                  <a:gd name="T22" fmla="*/ 41 w 139"/>
                  <a:gd name="T23" fmla="*/ 122 h 247"/>
                  <a:gd name="T24" fmla="*/ 44 w 139"/>
                  <a:gd name="T25" fmla="*/ 144 h 247"/>
                  <a:gd name="T26" fmla="*/ 51 w 139"/>
                  <a:gd name="T27" fmla="*/ 181 h 247"/>
                  <a:gd name="T28" fmla="*/ 70 w 139"/>
                  <a:gd name="T29" fmla="*/ 218 h 247"/>
                  <a:gd name="T30" fmla="*/ 99 w 139"/>
                  <a:gd name="T31" fmla="*/ 238 h 247"/>
                  <a:gd name="T32" fmla="*/ 128 w 139"/>
                  <a:gd name="T33" fmla="*/ 246 h 247"/>
                  <a:gd name="T34" fmla="*/ 131 w 139"/>
                  <a:gd name="T35" fmla="*/ 225 h 247"/>
                  <a:gd name="T36" fmla="*/ 109 w 139"/>
                  <a:gd name="T37" fmla="*/ 159 h 247"/>
                  <a:gd name="T38" fmla="*/ 67 w 139"/>
                  <a:gd name="T39" fmla="*/ 100 h 247"/>
                  <a:gd name="T40" fmla="*/ 62 w 139"/>
                  <a:gd name="T41" fmla="*/ 71 h 247"/>
                  <a:gd name="T42" fmla="*/ 63 w 139"/>
                  <a:gd name="T43" fmla="*/ 50 h 247"/>
                  <a:gd name="T44" fmla="*/ 74 w 139"/>
                  <a:gd name="T45" fmla="*/ 46 h 247"/>
                  <a:gd name="T46" fmla="*/ 63 w 139"/>
                  <a:gd name="T47" fmla="*/ 41 h 247"/>
                  <a:gd name="T48" fmla="*/ 61 w 139"/>
                  <a:gd name="T49" fmla="*/ 39 h 247"/>
                  <a:gd name="T50" fmla="*/ 59 w 139"/>
                  <a:gd name="T51" fmla="*/ 36 h 247"/>
                  <a:gd name="T52" fmla="*/ 48 w 139"/>
                  <a:gd name="T53" fmla="*/ 36 h 247"/>
                  <a:gd name="T54" fmla="*/ 48 w 139"/>
                  <a:gd name="T55" fmla="*/ 27 h 247"/>
                  <a:gd name="T56" fmla="*/ 43 w 139"/>
                  <a:gd name="T57" fmla="*/ 24 h 247"/>
                  <a:gd name="T58" fmla="*/ 33 w 139"/>
                  <a:gd name="T59" fmla="*/ 30 h 247"/>
                  <a:gd name="T60" fmla="*/ 24 w 139"/>
                  <a:gd name="T61" fmla="*/ 38 h 247"/>
                  <a:gd name="T62" fmla="*/ 21 w 139"/>
                  <a:gd name="T63" fmla="*/ 26 h 247"/>
                  <a:gd name="T64" fmla="*/ 24 w 139"/>
                  <a:gd name="T65" fmla="*/ 10 h 247"/>
                  <a:gd name="T66" fmla="*/ 22 w 139"/>
                  <a:gd name="T67" fmla="*/ 1 h 247"/>
                  <a:gd name="T68" fmla="*/ 14 w 139"/>
                  <a:gd name="T69" fmla="*/ 2 h 247"/>
                  <a:gd name="T70" fmla="*/ 12 w 139"/>
                  <a:gd name="T71" fmla="*/ 13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9"/>
                  <a:gd name="T109" fmla="*/ 0 h 247"/>
                  <a:gd name="T110" fmla="*/ 139 w 139"/>
                  <a:gd name="T111" fmla="*/ 247 h 2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9" h="247">
                    <a:moveTo>
                      <a:pt x="12" y="13"/>
                    </a:moveTo>
                    <a:lnTo>
                      <a:pt x="12" y="6"/>
                    </a:lnTo>
                    <a:lnTo>
                      <a:pt x="9" y="1"/>
                    </a:lnTo>
                    <a:lnTo>
                      <a:pt x="6" y="0"/>
                    </a:lnTo>
                    <a:lnTo>
                      <a:pt x="4" y="0"/>
                    </a:lnTo>
                    <a:lnTo>
                      <a:pt x="2" y="2"/>
                    </a:lnTo>
                    <a:lnTo>
                      <a:pt x="1" y="10"/>
                    </a:lnTo>
                    <a:lnTo>
                      <a:pt x="0" y="21"/>
                    </a:lnTo>
                    <a:lnTo>
                      <a:pt x="1" y="27"/>
                    </a:lnTo>
                    <a:lnTo>
                      <a:pt x="3" y="33"/>
                    </a:lnTo>
                    <a:lnTo>
                      <a:pt x="5" y="40"/>
                    </a:lnTo>
                    <a:lnTo>
                      <a:pt x="6" y="48"/>
                    </a:lnTo>
                    <a:lnTo>
                      <a:pt x="8" y="50"/>
                    </a:lnTo>
                    <a:lnTo>
                      <a:pt x="8" y="52"/>
                    </a:lnTo>
                    <a:lnTo>
                      <a:pt x="8" y="56"/>
                    </a:lnTo>
                    <a:lnTo>
                      <a:pt x="10" y="60"/>
                    </a:lnTo>
                    <a:lnTo>
                      <a:pt x="12" y="62"/>
                    </a:lnTo>
                    <a:lnTo>
                      <a:pt x="19" y="70"/>
                    </a:lnTo>
                    <a:lnTo>
                      <a:pt x="24" y="75"/>
                    </a:lnTo>
                    <a:lnTo>
                      <a:pt x="31" y="87"/>
                    </a:lnTo>
                    <a:lnTo>
                      <a:pt x="36" y="100"/>
                    </a:lnTo>
                    <a:lnTo>
                      <a:pt x="37" y="107"/>
                    </a:lnTo>
                    <a:lnTo>
                      <a:pt x="37" y="114"/>
                    </a:lnTo>
                    <a:lnTo>
                      <a:pt x="41" y="122"/>
                    </a:lnTo>
                    <a:lnTo>
                      <a:pt x="44" y="132"/>
                    </a:lnTo>
                    <a:lnTo>
                      <a:pt x="44" y="144"/>
                    </a:lnTo>
                    <a:lnTo>
                      <a:pt x="47" y="164"/>
                    </a:lnTo>
                    <a:lnTo>
                      <a:pt x="51" y="181"/>
                    </a:lnTo>
                    <a:lnTo>
                      <a:pt x="58" y="199"/>
                    </a:lnTo>
                    <a:lnTo>
                      <a:pt x="70" y="218"/>
                    </a:lnTo>
                    <a:lnTo>
                      <a:pt x="83" y="232"/>
                    </a:lnTo>
                    <a:lnTo>
                      <a:pt x="99" y="238"/>
                    </a:lnTo>
                    <a:lnTo>
                      <a:pt x="116" y="244"/>
                    </a:lnTo>
                    <a:lnTo>
                      <a:pt x="128" y="246"/>
                    </a:lnTo>
                    <a:lnTo>
                      <a:pt x="138" y="244"/>
                    </a:lnTo>
                    <a:lnTo>
                      <a:pt x="131" y="225"/>
                    </a:lnTo>
                    <a:lnTo>
                      <a:pt x="120" y="190"/>
                    </a:lnTo>
                    <a:lnTo>
                      <a:pt x="109" y="159"/>
                    </a:lnTo>
                    <a:lnTo>
                      <a:pt x="79" y="124"/>
                    </a:lnTo>
                    <a:lnTo>
                      <a:pt x="67" y="100"/>
                    </a:lnTo>
                    <a:lnTo>
                      <a:pt x="60" y="83"/>
                    </a:lnTo>
                    <a:lnTo>
                      <a:pt x="62" y="71"/>
                    </a:lnTo>
                    <a:lnTo>
                      <a:pt x="58" y="57"/>
                    </a:lnTo>
                    <a:lnTo>
                      <a:pt x="63" y="50"/>
                    </a:lnTo>
                    <a:lnTo>
                      <a:pt x="70" y="52"/>
                    </a:lnTo>
                    <a:lnTo>
                      <a:pt x="74" y="46"/>
                    </a:lnTo>
                    <a:lnTo>
                      <a:pt x="73" y="43"/>
                    </a:lnTo>
                    <a:lnTo>
                      <a:pt x="63" y="41"/>
                    </a:lnTo>
                    <a:lnTo>
                      <a:pt x="57" y="43"/>
                    </a:lnTo>
                    <a:lnTo>
                      <a:pt x="61" y="39"/>
                    </a:lnTo>
                    <a:lnTo>
                      <a:pt x="61" y="37"/>
                    </a:lnTo>
                    <a:lnTo>
                      <a:pt x="59" y="36"/>
                    </a:lnTo>
                    <a:lnTo>
                      <a:pt x="55" y="36"/>
                    </a:lnTo>
                    <a:lnTo>
                      <a:pt x="48" y="36"/>
                    </a:lnTo>
                    <a:lnTo>
                      <a:pt x="49" y="31"/>
                    </a:lnTo>
                    <a:lnTo>
                      <a:pt x="48" y="27"/>
                    </a:lnTo>
                    <a:lnTo>
                      <a:pt x="45" y="24"/>
                    </a:lnTo>
                    <a:lnTo>
                      <a:pt x="43" y="24"/>
                    </a:lnTo>
                    <a:lnTo>
                      <a:pt x="38" y="25"/>
                    </a:lnTo>
                    <a:lnTo>
                      <a:pt x="33" y="30"/>
                    </a:lnTo>
                    <a:lnTo>
                      <a:pt x="27" y="39"/>
                    </a:lnTo>
                    <a:lnTo>
                      <a:pt x="24" y="38"/>
                    </a:lnTo>
                    <a:lnTo>
                      <a:pt x="21" y="31"/>
                    </a:lnTo>
                    <a:lnTo>
                      <a:pt x="21" y="26"/>
                    </a:lnTo>
                    <a:lnTo>
                      <a:pt x="23" y="18"/>
                    </a:lnTo>
                    <a:lnTo>
                      <a:pt x="24" y="10"/>
                    </a:lnTo>
                    <a:lnTo>
                      <a:pt x="24" y="3"/>
                    </a:lnTo>
                    <a:lnTo>
                      <a:pt x="22" y="1"/>
                    </a:lnTo>
                    <a:lnTo>
                      <a:pt x="18" y="0"/>
                    </a:lnTo>
                    <a:lnTo>
                      <a:pt x="14" y="2"/>
                    </a:lnTo>
                    <a:lnTo>
                      <a:pt x="13" y="5"/>
                    </a:lnTo>
                    <a:lnTo>
                      <a:pt x="12" y="13"/>
                    </a:lnTo>
                  </a:path>
                </a:pathLst>
              </a:custGeom>
              <a:solidFill>
                <a:srgbClr val="A05000"/>
              </a:solidFill>
              <a:ln w="12700" cap="rnd">
                <a:solidFill>
                  <a:srgbClr val="402000"/>
                </a:solidFill>
                <a:round/>
                <a:headEnd/>
                <a:tailEnd/>
              </a:ln>
            </p:spPr>
            <p:txBody>
              <a:bodyPr/>
              <a:lstStyle/>
              <a:p>
                <a:endParaRPr lang="en-US"/>
              </a:p>
            </p:txBody>
          </p:sp>
          <p:grpSp>
            <p:nvGrpSpPr>
              <p:cNvPr id="12326" name="Group 106"/>
              <p:cNvGrpSpPr>
                <a:grpSpLocks/>
              </p:cNvGrpSpPr>
              <p:nvPr/>
            </p:nvGrpSpPr>
            <p:grpSpPr bwMode="auto">
              <a:xfrm>
                <a:off x="2848" y="585"/>
                <a:ext cx="22" cy="56"/>
                <a:chOff x="2848" y="585"/>
                <a:chExt cx="22" cy="56"/>
              </a:xfrm>
            </p:grpSpPr>
            <p:sp>
              <p:nvSpPr>
                <p:cNvPr id="12334" name="Freeform 107"/>
                <p:cNvSpPr>
                  <a:spLocks/>
                </p:cNvSpPr>
                <p:nvPr/>
              </p:nvSpPr>
              <p:spPr bwMode="auto">
                <a:xfrm>
                  <a:off x="2853" y="586"/>
                  <a:ext cx="17" cy="55"/>
                </a:xfrm>
                <a:custGeom>
                  <a:avLst/>
                  <a:gdLst>
                    <a:gd name="T0" fmla="*/ 16 w 17"/>
                    <a:gd name="T1" fmla="*/ 1 h 55"/>
                    <a:gd name="T2" fmla="*/ 16 w 17"/>
                    <a:gd name="T3" fmla="*/ 5 h 55"/>
                    <a:gd name="T4" fmla="*/ 12 w 17"/>
                    <a:gd name="T5" fmla="*/ 6 h 55"/>
                    <a:gd name="T6" fmla="*/ 12 w 17"/>
                    <a:gd name="T7" fmla="*/ 10 h 55"/>
                    <a:gd name="T8" fmla="*/ 9 w 17"/>
                    <a:gd name="T9" fmla="*/ 13 h 55"/>
                    <a:gd name="T10" fmla="*/ 6 w 17"/>
                    <a:gd name="T11" fmla="*/ 26 h 55"/>
                    <a:gd name="T12" fmla="*/ 4 w 17"/>
                    <a:gd name="T13" fmla="*/ 33 h 55"/>
                    <a:gd name="T14" fmla="*/ 3 w 17"/>
                    <a:gd name="T15" fmla="*/ 39 h 55"/>
                    <a:gd name="T16" fmla="*/ 4 w 17"/>
                    <a:gd name="T17" fmla="*/ 47 h 55"/>
                    <a:gd name="T18" fmla="*/ 5 w 17"/>
                    <a:gd name="T19" fmla="*/ 51 h 55"/>
                    <a:gd name="T20" fmla="*/ 8 w 17"/>
                    <a:gd name="T21" fmla="*/ 53 h 55"/>
                    <a:gd name="T22" fmla="*/ 4 w 17"/>
                    <a:gd name="T23" fmla="*/ 54 h 55"/>
                    <a:gd name="T24" fmla="*/ 2 w 17"/>
                    <a:gd name="T25" fmla="*/ 48 h 55"/>
                    <a:gd name="T26" fmla="*/ 1 w 17"/>
                    <a:gd name="T27" fmla="*/ 45 h 55"/>
                    <a:gd name="T28" fmla="*/ 1 w 17"/>
                    <a:gd name="T29" fmla="*/ 31 h 55"/>
                    <a:gd name="T30" fmla="*/ 0 w 17"/>
                    <a:gd name="T31" fmla="*/ 29 h 55"/>
                    <a:gd name="T32" fmla="*/ 2 w 17"/>
                    <a:gd name="T33" fmla="*/ 21 h 55"/>
                    <a:gd name="T34" fmla="*/ 6 w 17"/>
                    <a:gd name="T35" fmla="*/ 14 h 55"/>
                    <a:gd name="T36" fmla="*/ 6 w 17"/>
                    <a:gd name="T37" fmla="*/ 11 h 55"/>
                    <a:gd name="T38" fmla="*/ 8 w 17"/>
                    <a:gd name="T39" fmla="*/ 6 h 55"/>
                    <a:gd name="T40" fmla="*/ 9 w 17"/>
                    <a:gd name="T41" fmla="*/ 3 h 55"/>
                    <a:gd name="T42" fmla="*/ 12 w 17"/>
                    <a:gd name="T43" fmla="*/ 0 h 55"/>
                    <a:gd name="T44" fmla="*/ 16 w 17"/>
                    <a:gd name="T45" fmla="*/ 1 h 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55"/>
                    <a:gd name="T71" fmla="*/ 17 w 17"/>
                    <a:gd name="T72" fmla="*/ 55 h 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55">
                      <a:moveTo>
                        <a:pt x="16" y="1"/>
                      </a:moveTo>
                      <a:lnTo>
                        <a:pt x="16" y="5"/>
                      </a:lnTo>
                      <a:lnTo>
                        <a:pt x="12" y="6"/>
                      </a:lnTo>
                      <a:lnTo>
                        <a:pt x="12" y="10"/>
                      </a:lnTo>
                      <a:lnTo>
                        <a:pt x="9" y="13"/>
                      </a:lnTo>
                      <a:lnTo>
                        <a:pt x="6" y="26"/>
                      </a:lnTo>
                      <a:lnTo>
                        <a:pt x="4" y="33"/>
                      </a:lnTo>
                      <a:lnTo>
                        <a:pt x="3" y="39"/>
                      </a:lnTo>
                      <a:lnTo>
                        <a:pt x="4" y="47"/>
                      </a:lnTo>
                      <a:lnTo>
                        <a:pt x="5" y="51"/>
                      </a:lnTo>
                      <a:lnTo>
                        <a:pt x="8" y="53"/>
                      </a:lnTo>
                      <a:lnTo>
                        <a:pt x="4" y="54"/>
                      </a:lnTo>
                      <a:lnTo>
                        <a:pt x="2" y="48"/>
                      </a:lnTo>
                      <a:lnTo>
                        <a:pt x="1" y="45"/>
                      </a:lnTo>
                      <a:lnTo>
                        <a:pt x="1" y="31"/>
                      </a:lnTo>
                      <a:lnTo>
                        <a:pt x="0" y="29"/>
                      </a:lnTo>
                      <a:lnTo>
                        <a:pt x="2" y="21"/>
                      </a:lnTo>
                      <a:lnTo>
                        <a:pt x="6" y="14"/>
                      </a:lnTo>
                      <a:lnTo>
                        <a:pt x="6" y="11"/>
                      </a:lnTo>
                      <a:lnTo>
                        <a:pt x="8" y="6"/>
                      </a:lnTo>
                      <a:lnTo>
                        <a:pt x="9" y="3"/>
                      </a:lnTo>
                      <a:lnTo>
                        <a:pt x="12"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35" name="Freeform 108"/>
                <p:cNvSpPr>
                  <a:spLocks/>
                </p:cNvSpPr>
                <p:nvPr/>
              </p:nvSpPr>
              <p:spPr bwMode="auto">
                <a:xfrm>
                  <a:off x="2848" y="585"/>
                  <a:ext cx="17" cy="26"/>
                </a:xfrm>
                <a:custGeom>
                  <a:avLst/>
                  <a:gdLst>
                    <a:gd name="T0" fmla="*/ 16 w 17"/>
                    <a:gd name="T1" fmla="*/ 1 h 26"/>
                    <a:gd name="T2" fmla="*/ 13 w 17"/>
                    <a:gd name="T3" fmla="*/ 3 h 26"/>
                    <a:gd name="T4" fmla="*/ 13 w 17"/>
                    <a:gd name="T5" fmla="*/ 4 h 26"/>
                    <a:gd name="T6" fmla="*/ 5 w 17"/>
                    <a:gd name="T7" fmla="*/ 5 h 26"/>
                    <a:gd name="T8" fmla="*/ 5 w 17"/>
                    <a:gd name="T9" fmla="*/ 7 h 26"/>
                    <a:gd name="T10" fmla="*/ 10 w 17"/>
                    <a:gd name="T11" fmla="*/ 10 h 26"/>
                    <a:gd name="T12" fmla="*/ 5 w 17"/>
                    <a:gd name="T13" fmla="*/ 11 h 26"/>
                    <a:gd name="T14" fmla="*/ 8 w 17"/>
                    <a:gd name="T15" fmla="*/ 17 h 26"/>
                    <a:gd name="T16" fmla="*/ 5 w 17"/>
                    <a:gd name="T17" fmla="*/ 25 h 26"/>
                    <a:gd name="T18" fmla="*/ 0 w 17"/>
                    <a:gd name="T19" fmla="*/ 22 h 26"/>
                    <a:gd name="T20" fmla="*/ 0 w 17"/>
                    <a:gd name="T21" fmla="*/ 11 h 26"/>
                    <a:gd name="T22" fmla="*/ 2 w 17"/>
                    <a:gd name="T23" fmla="*/ 4 h 26"/>
                    <a:gd name="T24" fmla="*/ 5 w 17"/>
                    <a:gd name="T25" fmla="*/ 0 h 26"/>
                    <a:gd name="T26" fmla="*/ 10 w 17"/>
                    <a:gd name="T27" fmla="*/ 0 h 26"/>
                    <a:gd name="T28" fmla="*/ 16 w 17"/>
                    <a:gd name="T29" fmla="*/ 1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6"/>
                    <a:gd name="T47" fmla="*/ 17 w 17"/>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6">
                      <a:moveTo>
                        <a:pt x="16" y="1"/>
                      </a:moveTo>
                      <a:lnTo>
                        <a:pt x="13" y="3"/>
                      </a:lnTo>
                      <a:lnTo>
                        <a:pt x="13" y="4"/>
                      </a:lnTo>
                      <a:lnTo>
                        <a:pt x="5" y="5"/>
                      </a:lnTo>
                      <a:lnTo>
                        <a:pt x="5" y="7"/>
                      </a:lnTo>
                      <a:lnTo>
                        <a:pt x="10" y="10"/>
                      </a:lnTo>
                      <a:lnTo>
                        <a:pt x="5" y="11"/>
                      </a:lnTo>
                      <a:lnTo>
                        <a:pt x="8" y="17"/>
                      </a:lnTo>
                      <a:lnTo>
                        <a:pt x="5" y="25"/>
                      </a:lnTo>
                      <a:lnTo>
                        <a:pt x="0" y="22"/>
                      </a:lnTo>
                      <a:lnTo>
                        <a:pt x="0" y="11"/>
                      </a:lnTo>
                      <a:lnTo>
                        <a:pt x="2" y="4"/>
                      </a:lnTo>
                      <a:lnTo>
                        <a:pt x="5" y="0"/>
                      </a:lnTo>
                      <a:lnTo>
                        <a:pt x="10"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2327" name="Freeform 109"/>
              <p:cNvSpPr>
                <a:spLocks/>
              </p:cNvSpPr>
              <p:nvPr/>
            </p:nvSpPr>
            <p:spPr bwMode="auto">
              <a:xfrm>
                <a:off x="2879" y="608"/>
                <a:ext cx="17" cy="17"/>
              </a:xfrm>
              <a:custGeom>
                <a:avLst/>
                <a:gdLst>
                  <a:gd name="T0" fmla="*/ 0 w 17"/>
                  <a:gd name="T1" fmla="*/ 14 h 17"/>
                  <a:gd name="T2" fmla="*/ 4 w 17"/>
                  <a:gd name="T3" fmla="*/ 16 h 17"/>
                  <a:gd name="T4" fmla="*/ 4 w 17"/>
                  <a:gd name="T5" fmla="*/ 10 h 17"/>
                  <a:gd name="T6" fmla="*/ 8 w 17"/>
                  <a:gd name="T7" fmla="*/ 13 h 17"/>
                  <a:gd name="T8" fmla="*/ 13 w 17"/>
                  <a:gd name="T9" fmla="*/ 11 h 17"/>
                  <a:gd name="T10" fmla="*/ 14 w 17"/>
                  <a:gd name="T11" fmla="*/ 8 h 17"/>
                  <a:gd name="T12" fmla="*/ 16 w 17"/>
                  <a:gd name="T13" fmla="*/ 2 h 17"/>
                  <a:gd name="T14" fmla="*/ 12 w 17"/>
                  <a:gd name="T15" fmla="*/ 0 h 17"/>
                  <a:gd name="T16" fmla="*/ 7 w 17"/>
                  <a:gd name="T17" fmla="*/ 2 h 17"/>
                  <a:gd name="T18" fmla="*/ 3 w 17"/>
                  <a:gd name="T19" fmla="*/ 7 h 17"/>
                  <a:gd name="T20" fmla="*/ 0 w 17"/>
                  <a:gd name="T21" fmla="*/ 14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4"/>
                    </a:moveTo>
                    <a:lnTo>
                      <a:pt x="4" y="16"/>
                    </a:lnTo>
                    <a:lnTo>
                      <a:pt x="4" y="10"/>
                    </a:lnTo>
                    <a:lnTo>
                      <a:pt x="8" y="13"/>
                    </a:lnTo>
                    <a:lnTo>
                      <a:pt x="13" y="11"/>
                    </a:lnTo>
                    <a:lnTo>
                      <a:pt x="14" y="8"/>
                    </a:lnTo>
                    <a:lnTo>
                      <a:pt x="16" y="2"/>
                    </a:lnTo>
                    <a:lnTo>
                      <a:pt x="12" y="0"/>
                    </a:lnTo>
                    <a:lnTo>
                      <a:pt x="7" y="2"/>
                    </a:lnTo>
                    <a:lnTo>
                      <a:pt x="3" y="7"/>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2328" name="Group 110"/>
              <p:cNvGrpSpPr>
                <a:grpSpLocks/>
              </p:cNvGrpSpPr>
              <p:nvPr/>
            </p:nvGrpSpPr>
            <p:grpSpPr bwMode="auto">
              <a:xfrm>
                <a:off x="2874" y="623"/>
                <a:ext cx="42" cy="23"/>
                <a:chOff x="2874" y="623"/>
                <a:chExt cx="42" cy="23"/>
              </a:xfrm>
            </p:grpSpPr>
            <p:sp>
              <p:nvSpPr>
                <p:cNvPr id="12332" name="Freeform 111"/>
                <p:cNvSpPr>
                  <a:spLocks/>
                </p:cNvSpPr>
                <p:nvPr/>
              </p:nvSpPr>
              <p:spPr bwMode="auto">
                <a:xfrm>
                  <a:off x="2874" y="623"/>
                  <a:ext cx="28" cy="17"/>
                </a:xfrm>
                <a:custGeom>
                  <a:avLst/>
                  <a:gdLst>
                    <a:gd name="T0" fmla="*/ 0 w 28"/>
                    <a:gd name="T1" fmla="*/ 4 h 17"/>
                    <a:gd name="T2" fmla="*/ 5 w 28"/>
                    <a:gd name="T3" fmla="*/ 9 h 17"/>
                    <a:gd name="T4" fmla="*/ 7 w 28"/>
                    <a:gd name="T5" fmla="*/ 16 h 17"/>
                    <a:gd name="T6" fmla="*/ 12 w 28"/>
                    <a:gd name="T7" fmla="*/ 11 h 17"/>
                    <a:gd name="T8" fmla="*/ 17 w 28"/>
                    <a:gd name="T9" fmla="*/ 11 h 17"/>
                    <a:gd name="T10" fmla="*/ 21 w 28"/>
                    <a:gd name="T11" fmla="*/ 4 h 17"/>
                    <a:gd name="T12" fmla="*/ 27 w 28"/>
                    <a:gd name="T13" fmla="*/ 4 h 17"/>
                    <a:gd name="T14" fmla="*/ 26 w 28"/>
                    <a:gd name="T15" fmla="*/ 2 h 17"/>
                    <a:gd name="T16" fmla="*/ 19 w 28"/>
                    <a:gd name="T17" fmla="*/ 0 h 17"/>
                    <a:gd name="T18" fmla="*/ 12 w 28"/>
                    <a:gd name="T19" fmla="*/ 0 h 17"/>
                    <a:gd name="T20" fmla="*/ 5 w 28"/>
                    <a:gd name="T21" fmla="*/ 2 h 17"/>
                    <a:gd name="T22" fmla="*/ 0 w 28"/>
                    <a:gd name="T23" fmla="*/ 4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7"/>
                    <a:gd name="T38" fmla="*/ 28 w 2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7">
                      <a:moveTo>
                        <a:pt x="0" y="4"/>
                      </a:moveTo>
                      <a:lnTo>
                        <a:pt x="5" y="9"/>
                      </a:lnTo>
                      <a:lnTo>
                        <a:pt x="7" y="16"/>
                      </a:lnTo>
                      <a:lnTo>
                        <a:pt x="12" y="11"/>
                      </a:lnTo>
                      <a:lnTo>
                        <a:pt x="17" y="11"/>
                      </a:lnTo>
                      <a:lnTo>
                        <a:pt x="21" y="4"/>
                      </a:lnTo>
                      <a:lnTo>
                        <a:pt x="27" y="4"/>
                      </a:lnTo>
                      <a:lnTo>
                        <a:pt x="26" y="2"/>
                      </a:lnTo>
                      <a:lnTo>
                        <a:pt x="19" y="0"/>
                      </a:lnTo>
                      <a:lnTo>
                        <a:pt x="12" y="0"/>
                      </a:lnTo>
                      <a:lnTo>
                        <a:pt x="5" y="2"/>
                      </a:lnTo>
                      <a:lnTo>
                        <a:pt x="0" y="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33" name="Freeform 112"/>
                <p:cNvSpPr>
                  <a:spLocks/>
                </p:cNvSpPr>
                <p:nvPr/>
              </p:nvSpPr>
              <p:spPr bwMode="auto">
                <a:xfrm>
                  <a:off x="2887" y="629"/>
                  <a:ext cx="29" cy="17"/>
                </a:xfrm>
                <a:custGeom>
                  <a:avLst/>
                  <a:gdLst>
                    <a:gd name="T0" fmla="*/ 0 w 29"/>
                    <a:gd name="T1" fmla="*/ 14 h 17"/>
                    <a:gd name="T2" fmla="*/ 2 w 29"/>
                    <a:gd name="T3" fmla="*/ 12 h 17"/>
                    <a:gd name="T4" fmla="*/ 7 w 29"/>
                    <a:gd name="T5" fmla="*/ 16 h 17"/>
                    <a:gd name="T6" fmla="*/ 11 w 29"/>
                    <a:gd name="T7" fmla="*/ 8 h 17"/>
                    <a:gd name="T8" fmla="*/ 15 w 29"/>
                    <a:gd name="T9" fmla="*/ 6 h 17"/>
                    <a:gd name="T10" fmla="*/ 22 w 29"/>
                    <a:gd name="T11" fmla="*/ 4 h 17"/>
                    <a:gd name="T12" fmla="*/ 28 w 29"/>
                    <a:gd name="T13" fmla="*/ 6 h 17"/>
                    <a:gd name="T14" fmla="*/ 26 w 29"/>
                    <a:gd name="T15" fmla="*/ 1 h 17"/>
                    <a:gd name="T16" fmla="*/ 23 w 29"/>
                    <a:gd name="T17" fmla="*/ 0 h 17"/>
                    <a:gd name="T18" fmla="*/ 16 w 29"/>
                    <a:gd name="T19" fmla="*/ 0 h 17"/>
                    <a:gd name="T20" fmla="*/ 14 w 29"/>
                    <a:gd name="T21" fmla="*/ 1 h 17"/>
                    <a:gd name="T22" fmla="*/ 10 w 29"/>
                    <a:gd name="T23" fmla="*/ 3 h 17"/>
                    <a:gd name="T24" fmla="*/ 4 w 29"/>
                    <a:gd name="T25" fmla="*/ 6 h 17"/>
                    <a:gd name="T26" fmla="*/ 0 w 29"/>
                    <a:gd name="T27" fmla="*/ 14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17"/>
                    <a:gd name="T44" fmla="*/ 29 w 29"/>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17">
                      <a:moveTo>
                        <a:pt x="0" y="14"/>
                      </a:moveTo>
                      <a:lnTo>
                        <a:pt x="2" y="12"/>
                      </a:lnTo>
                      <a:lnTo>
                        <a:pt x="7" y="16"/>
                      </a:lnTo>
                      <a:lnTo>
                        <a:pt x="11" y="8"/>
                      </a:lnTo>
                      <a:lnTo>
                        <a:pt x="15" y="6"/>
                      </a:lnTo>
                      <a:lnTo>
                        <a:pt x="22" y="4"/>
                      </a:lnTo>
                      <a:lnTo>
                        <a:pt x="28" y="6"/>
                      </a:lnTo>
                      <a:lnTo>
                        <a:pt x="26" y="1"/>
                      </a:lnTo>
                      <a:lnTo>
                        <a:pt x="23" y="0"/>
                      </a:lnTo>
                      <a:lnTo>
                        <a:pt x="16" y="0"/>
                      </a:lnTo>
                      <a:lnTo>
                        <a:pt x="14" y="1"/>
                      </a:lnTo>
                      <a:lnTo>
                        <a:pt x="10" y="3"/>
                      </a:lnTo>
                      <a:lnTo>
                        <a:pt x="4" y="6"/>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2329" name="Group 113"/>
              <p:cNvGrpSpPr>
                <a:grpSpLocks/>
              </p:cNvGrpSpPr>
              <p:nvPr/>
            </p:nvGrpSpPr>
            <p:grpSpPr bwMode="auto">
              <a:xfrm>
                <a:off x="2905" y="676"/>
                <a:ext cx="61" cy="99"/>
                <a:chOff x="2905" y="676"/>
                <a:chExt cx="61" cy="99"/>
              </a:xfrm>
            </p:grpSpPr>
            <p:sp>
              <p:nvSpPr>
                <p:cNvPr id="12330" name="Freeform 114"/>
                <p:cNvSpPr>
                  <a:spLocks/>
                </p:cNvSpPr>
                <p:nvPr/>
              </p:nvSpPr>
              <p:spPr bwMode="auto">
                <a:xfrm>
                  <a:off x="2905" y="676"/>
                  <a:ext cx="17" cy="17"/>
                </a:xfrm>
                <a:custGeom>
                  <a:avLst/>
                  <a:gdLst>
                    <a:gd name="T0" fmla="*/ 10 w 17"/>
                    <a:gd name="T1" fmla="*/ 0 h 17"/>
                    <a:gd name="T2" fmla="*/ 5 w 17"/>
                    <a:gd name="T3" fmla="*/ 10 h 17"/>
                    <a:gd name="T4" fmla="*/ 0 w 17"/>
                    <a:gd name="T5" fmla="*/ 14 h 17"/>
                    <a:gd name="T6" fmla="*/ 12 w 17"/>
                    <a:gd name="T7" fmla="*/ 16 h 17"/>
                    <a:gd name="T8" fmla="*/ 16 w 17"/>
                    <a:gd name="T9" fmla="*/ 12 h 17"/>
                    <a:gd name="T10" fmla="*/ 1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0" y="0"/>
                      </a:moveTo>
                      <a:lnTo>
                        <a:pt x="5" y="10"/>
                      </a:lnTo>
                      <a:lnTo>
                        <a:pt x="0" y="14"/>
                      </a:lnTo>
                      <a:lnTo>
                        <a:pt x="12" y="16"/>
                      </a:lnTo>
                      <a:lnTo>
                        <a:pt x="16" y="12"/>
                      </a:lnTo>
                      <a:lnTo>
                        <a:pt x="1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31" name="Freeform 115"/>
                <p:cNvSpPr>
                  <a:spLocks/>
                </p:cNvSpPr>
                <p:nvPr/>
              </p:nvSpPr>
              <p:spPr bwMode="auto">
                <a:xfrm>
                  <a:off x="2936" y="716"/>
                  <a:ext cx="30" cy="59"/>
                </a:xfrm>
                <a:custGeom>
                  <a:avLst/>
                  <a:gdLst>
                    <a:gd name="T0" fmla="*/ 0 w 30"/>
                    <a:gd name="T1" fmla="*/ 0 h 59"/>
                    <a:gd name="T2" fmla="*/ 5 w 30"/>
                    <a:gd name="T3" fmla="*/ 16 h 59"/>
                    <a:gd name="T4" fmla="*/ 15 w 30"/>
                    <a:gd name="T5" fmla="*/ 28 h 59"/>
                    <a:gd name="T6" fmla="*/ 25 w 30"/>
                    <a:gd name="T7" fmla="*/ 46 h 59"/>
                    <a:gd name="T8" fmla="*/ 29 w 30"/>
                    <a:gd name="T9" fmla="*/ 58 h 59"/>
                    <a:gd name="T10" fmla="*/ 26 w 30"/>
                    <a:gd name="T11" fmla="*/ 42 h 59"/>
                    <a:gd name="T12" fmla="*/ 20 w 30"/>
                    <a:gd name="T13" fmla="*/ 29 h 59"/>
                    <a:gd name="T14" fmla="*/ 12 w 30"/>
                    <a:gd name="T15" fmla="*/ 16 h 59"/>
                    <a:gd name="T16" fmla="*/ 7 w 30"/>
                    <a:gd name="T17" fmla="*/ 10 h 59"/>
                    <a:gd name="T18" fmla="*/ 0 w 30"/>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59"/>
                    <a:gd name="T32" fmla="*/ 30 w 30"/>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59">
                      <a:moveTo>
                        <a:pt x="0" y="0"/>
                      </a:moveTo>
                      <a:lnTo>
                        <a:pt x="5" y="16"/>
                      </a:lnTo>
                      <a:lnTo>
                        <a:pt x="15" y="28"/>
                      </a:lnTo>
                      <a:lnTo>
                        <a:pt x="25" y="46"/>
                      </a:lnTo>
                      <a:lnTo>
                        <a:pt x="29" y="58"/>
                      </a:lnTo>
                      <a:lnTo>
                        <a:pt x="26" y="42"/>
                      </a:lnTo>
                      <a:lnTo>
                        <a:pt x="20" y="29"/>
                      </a:lnTo>
                      <a:lnTo>
                        <a:pt x="12" y="16"/>
                      </a:lnTo>
                      <a:lnTo>
                        <a:pt x="7" y="10"/>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12301" name="Group 116"/>
            <p:cNvGrpSpPr>
              <a:grpSpLocks/>
            </p:cNvGrpSpPr>
            <p:nvPr/>
          </p:nvGrpSpPr>
          <p:grpSpPr bwMode="auto">
            <a:xfrm>
              <a:off x="1967" y="437"/>
              <a:ext cx="1100" cy="960"/>
              <a:chOff x="1967" y="437"/>
              <a:chExt cx="1100" cy="960"/>
            </a:xfrm>
          </p:grpSpPr>
          <p:sp>
            <p:nvSpPr>
              <p:cNvPr id="12307" name="Arc 117"/>
              <p:cNvSpPr>
                <a:spLocks/>
              </p:cNvSpPr>
              <p:nvPr/>
            </p:nvSpPr>
            <p:spPr bwMode="auto">
              <a:xfrm>
                <a:off x="1967" y="437"/>
                <a:ext cx="1100" cy="5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8" name="Line 118"/>
              <p:cNvSpPr>
                <a:spLocks noChangeShapeType="1"/>
              </p:cNvSpPr>
              <p:nvPr/>
            </p:nvSpPr>
            <p:spPr bwMode="auto">
              <a:xfrm>
                <a:off x="1967" y="1007"/>
                <a:ext cx="0" cy="39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302" name="Group 119"/>
            <p:cNvGrpSpPr>
              <a:grpSpLocks/>
            </p:cNvGrpSpPr>
            <p:nvPr/>
          </p:nvGrpSpPr>
          <p:grpSpPr bwMode="auto">
            <a:xfrm>
              <a:off x="705" y="1205"/>
              <a:ext cx="500" cy="2424"/>
              <a:chOff x="705" y="1205"/>
              <a:chExt cx="500" cy="2424"/>
            </a:xfrm>
          </p:grpSpPr>
          <p:sp>
            <p:nvSpPr>
              <p:cNvPr id="12303" name="Rectangle 120"/>
              <p:cNvSpPr>
                <a:spLocks noChangeArrowheads="1"/>
              </p:cNvSpPr>
              <p:nvPr/>
            </p:nvSpPr>
            <p:spPr bwMode="auto">
              <a:xfrm>
                <a:off x="709" y="1205"/>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2304" name="Line 121"/>
              <p:cNvSpPr>
                <a:spLocks noChangeShapeType="1"/>
              </p:cNvSpPr>
              <p:nvPr/>
            </p:nvSpPr>
            <p:spPr bwMode="auto">
              <a:xfrm>
                <a:off x="705" y="1473"/>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05" name="Line 122"/>
              <p:cNvSpPr>
                <a:spLocks noChangeShapeType="1"/>
              </p:cNvSpPr>
              <p:nvPr/>
            </p:nvSpPr>
            <p:spPr bwMode="auto">
              <a:xfrm>
                <a:off x="705" y="1777"/>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06" name="Line 123"/>
              <p:cNvSpPr>
                <a:spLocks noChangeShapeType="1"/>
              </p:cNvSpPr>
              <p:nvPr/>
            </p:nvSpPr>
            <p:spPr bwMode="auto">
              <a:xfrm>
                <a:off x="1163" y="1802"/>
                <a:ext cx="0" cy="182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2291" name="Rectangle 125"/>
          <p:cNvSpPr>
            <a:spLocks noChangeArrowheads="1"/>
          </p:cNvSpPr>
          <p:nvPr/>
        </p:nvSpPr>
        <p:spPr bwMode="auto">
          <a:xfrm>
            <a:off x="4114800" y="2590800"/>
            <a:ext cx="297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b="1">
                <a:solidFill>
                  <a:srgbClr val="FF0000"/>
                </a:solidFill>
                <a:latin typeface="Impact" pitchFamily="34" charset="0"/>
              </a:rPr>
              <a:t>1. Flowing Grain!</a:t>
            </a:r>
            <a:endParaRPr lang="en-US" altLang="en-US">
              <a:solidFill>
                <a:schemeClr val="tx2"/>
              </a:solidFill>
              <a:latin typeface="Impact" pitchFamily="34" charset="0"/>
            </a:endParaRPr>
          </a:p>
        </p:txBody>
      </p:sp>
      <p:sp>
        <p:nvSpPr>
          <p:cNvPr id="12292" name="Line 126" title="Red line forming NO symbol"/>
          <p:cNvSpPr>
            <a:spLocks noChangeShapeType="1"/>
          </p:cNvSpPr>
          <p:nvPr/>
        </p:nvSpPr>
        <p:spPr bwMode="auto">
          <a:xfrm>
            <a:off x="5313363" y="746125"/>
            <a:ext cx="604837" cy="674688"/>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293" name="Oval 125" title="NO Symbol over a man on top if a flowing grain"/>
          <p:cNvSpPr>
            <a:spLocks noChangeArrowheads="1"/>
          </p:cNvSpPr>
          <p:nvPr/>
        </p:nvSpPr>
        <p:spPr bwMode="auto">
          <a:xfrm>
            <a:off x="5195888" y="765175"/>
            <a:ext cx="774700" cy="912813"/>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2" name="Title 1" hidden="1"/>
          <p:cNvSpPr>
            <a:spLocks noGrp="1"/>
          </p:cNvSpPr>
          <p:nvPr>
            <p:ph type="title"/>
          </p:nvPr>
        </p:nvSpPr>
        <p:spPr/>
        <p:txBody>
          <a:bodyPr/>
          <a:lstStyle/>
          <a:p>
            <a:r>
              <a:rPr lang="en-US" dirty="0" smtClean="0"/>
              <a:t>1. Flowing Grain</a:t>
            </a:r>
            <a:endParaRPr lang="en-US" dirty="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title="Illustration - The victim being the heaviest object in the bin sinks to the middle following the path of the grain to the auger. "/>
          <p:cNvGrpSpPr>
            <a:grpSpLocks/>
          </p:cNvGrpSpPr>
          <p:nvPr/>
        </p:nvGrpSpPr>
        <p:grpSpPr bwMode="auto">
          <a:xfrm>
            <a:off x="2386013" y="769938"/>
            <a:ext cx="5767387" cy="5859462"/>
            <a:chOff x="966" y="341"/>
            <a:chExt cx="4088" cy="3691"/>
          </a:xfrm>
        </p:grpSpPr>
        <p:sp>
          <p:nvSpPr>
            <p:cNvPr id="13316" name="Rectangle 3" descr="90%"/>
            <p:cNvSpPr>
              <a:spLocks noChangeArrowheads="1"/>
            </p:cNvSpPr>
            <p:nvPr/>
          </p:nvSpPr>
          <p:spPr bwMode="auto">
            <a:xfrm>
              <a:off x="1492" y="1315"/>
              <a:ext cx="3491" cy="1115"/>
            </a:xfrm>
            <a:prstGeom prst="rect">
              <a:avLst/>
            </a:prstGeom>
            <a:pattFill prst="pct90">
              <a:fgClr>
                <a:srgbClr val="EBF50A"/>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17" name="Rectangle 4"/>
            <p:cNvSpPr>
              <a:spLocks noChangeArrowheads="1"/>
            </p:cNvSpPr>
            <p:nvPr/>
          </p:nvSpPr>
          <p:spPr bwMode="auto">
            <a:xfrm>
              <a:off x="1414" y="3605"/>
              <a:ext cx="3629" cy="34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18" name="AutoShape 5"/>
            <p:cNvSpPr>
              <a:spLocks noChangeArrowheads="1"/>
            </p:cNvSpPr>
            <p:nvPr/>
          </p:nvSpPr>
          <p:spPr bwMode="auto">
            <a:xfrm rot="10800000" flipH="1">
              <a:off x="1989" y="1313"/>
              <a:ext cx="2496" cy="1401"/>
            </a:xfrm>
            <a:prstGeom prst="triangle">
              <a:avLst>
                <a:gd name="adj" fmla="val 49995"/>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19" name="Rectangle 6"/>
            <p:cNvSpPr>
              <a:spLocks noChangeArrowheads="1"/>
            </p:cNvSpPr>
            <p:nvPr/>
          </p:nvSpPr>
          <p:spPr bwMode="auto">
            <a:xfrm>
              <a:off x="1030" y="3663"/>
              <a:ext cx="2181" cy="17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20" name="Rectangle 7"/>
            <p:cNvSpPr>
              <a:spLocks noChangeArrowheads="1"/>
            </p:cNvSpPr>
            <p:nvPr/>
          </p:nvSpPr>
          <p:spPr bwMode="auto">
            <a:xfrm>
              <a:off x="3016" y="3619"/>
              <a:ext cx="390" cy="21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21" name="Rectangle 8"/>
            <p:cNvSpPr>
              <a:spLocks noChangeArrowheads="1"/>
            </p:cNvSpPr>
            <p:nvPr/>
          </p:nvSpPr>
          <p:spPr bwMode="auto">
            <a:xfrm>
              <a:off x="1034" y="3839"/>
              <a:ext cx="208" cy="79"/>
            </a:xfrm>
            <a:prstGeom prst="rect">
              <a:avLst/>
            </a:prstGeom>
            <a:solidFill>
              <a:schemeClr val="accent2"/>
            </a:solidFill>
            <a:ln w="12700">
              <a:solidFill>
                <a:schemeClr val="accent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22" name="AutoShape 9"/>
            <p:cNvSpPr>
              <a:spLocks noChangeArrowheads="1"/>
            </p:cNvSpPr>
            <p:nvPr/>
          </p:nvSpPr>
          <p:spPr bwMode="auto">
            <a:xfrm>
              <a:off x="3115" y="3707"/>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23" name="AutoShape 10"/>
            <p:cNvSpPr>
              <a:spLocks noChangeArrowheads="1"/>
            </p:cNvSpPr>
            <p:nvPr/>
          </p:nvSpPr>
          <p:spPr bwMode="auto">
            <a:xfrm>
              <a:off x="3211" y="3707"/>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24" name="AutoShape 11"/>
            <p:cNvSpPr>
              <a:spLocks noChangeArrowheads="1"/>
            </p:cNvSpPr>
            <p:nvPr/>
          </p:nvSpPr>
          <p:spPr bwMode="auto">
            <a:xfrm>
              <a:off x="301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25" name="Line 12"/>
            <p:cNvSpPr>
              <a:spLocks noChangeShapeType="1"/>
            </p:cNvSpPr>
            <p:nvPr/>
          </p:nvSpPr>
          <p:spPr bwMode="auto">
            <a:xfrm>
              <a:off x="966" y="3754"/>
              <a:ext cx="2070"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6" name="AutoShape 13"/>
            <p:cNvSpPr>
              <a:spLocks noChangeArrowheads="1"/>
            </p:cNvSpPr>
            <p:nvPr/>
          </p:nvSpPr>
          <p:spPr bwMode="auto">
            <a:xfrm>
              <a:off x="1099" y="3695"/>
              <a:ext cx="98" cy="126"/>
            </a:xfrm>
            <a:prstGeom prst="parallelogram">
              <a:avLst>
                <a:gd name="adj" fmla="val 24995"/>
              </a:avLst>
            </a:prstGeom>
            <a:solidFill>
              <a:srgbClr val="EAEC5E"/>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27" name="AutoShape 14"/>
            <p:cNvSpPr>
              <a:spLocks noChangeArrowheads="1"/>
            </p:cNvSpPr>
            <p:nvPr/>
          </p:nvSpPr>
          <p:spPr bwMode="auto">
            <a:xfrm>
              <a:off x="1195" y="3695"/>
              <a:ext cx="98" cy="126"/>
            </a:xfrm>
            <a:prstGeom prst="parallelogram">
              <a:avLst>
                <a:gd name="adj" fmla="val 24995"/>
              </a:avLst>
            </a:prstGeom>
            <a:solidFill>
              <a:srgbClr val="EAEC5E"/>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28" name="AutoShape 15"/>
            <p:cNvSpPr>
              <a:spLocks noChangeArrowheads="1"/>
            </p:cNvSpPr>
            <p:nvPr/>
          </p:nvSpPr>
          <p:spPr bwMode="auto">
            <a:xfrm>
              <a:off x="129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29" name="AutoShape 16"/>
            <p:cNvSpPr>
              <a:spLocks noChangeArrowheads="1"/>
            </p:cNvSpPr>
            <p:nvPr/>
          </p:nvSpPr>
          <p:spPr bwMode="auto">
            <a:xfrm>
              <a:off x="138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30" name="AutoShape 17"/>
            <p:cNvSpPr>
              <a:spLocks noChangeArrowheads="1"/>
            </p:cNvSpPr>
            <p:nvPr/>
          </p:nvSpPr>
          <p:spPr bwMode="auto">
            <a:xfrm>
              <a:off x="148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31" name="AutoShape 18"/>
            <p:cNvSpPr>
              <a:spLocks noChangeArrowheads="1"/>
            </p:cNvSpPr>
            <p:nvPr/>
          </p:nvSpPr>
          <p:spPr bwMode="auto">
            <a:xfrm>
              <a:off x="157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32" name="AutoShape 19"/>
            <p:cNvSpPr>
              <a:spLocks noChangeArrowheads="1"/>
            </p:cNvSpPr>
            <p:nvPr/>
          </p:nvSpPr>
          <p:spPr bwMode="auto">
            <a:xfrm>
              <a:off x="167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33" name="AutoShape 20"/>
            <p:cNvSpPr>
              <a:spLocks noChangeArrowheads="1"/>
            </p:cNvSpPr>
            <p:nvPr/>
          </p:nvSpPr>
          <p:spPr bwMode="auto">
            <a:xfrm>
              <a:off x="177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34" name="AutoShape 21"/>
            <p:cNvSpPr>
              <a:spLocks noChangeArrowheads="1"/>
            </p:cNvSpPr>
            <p:nvPr/>
          </p:nvSpPr>
          <p:spPr bwMode="auto">
            <a:xfrm>
              <a:off x="186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35" name="AutoShape 22"/>
            <p:cNvSpPr>
              <a:spLocks noChangeArrowheads="1"/>
            </p:cNvSpPr>
            <p:nvPr/>
          </p:nvSpPr>
          <p:spPr bwMode="auto">
            <a:xfrm>
              <a:off x="196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36" name="AutoShape 23"/>
            <p:cNvSpPr>
              <a:spLocks noChangeArrowheads="1"/>
            </p:cNvSpPr>
            <p:nvPr/>
          </p:nvSpPr>
          <p:spPr bwMode="auto">
            <a:xfrm>
              <a:off x="205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37" name="AutoShape 24"/>
            <p:cNvSpPr>
              <a:spLocks noChangeArrowheads="1"/>
            </p:cNvSpPr>
            <p:nvPr/>
          </p:nvSpPr>
          <p:spPr bwMode="auto">
            <a:xfrm>
              <a:off x="215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38" name="AutoShape 25"/>
            <p:cNvSpPr>
              <a:spLocks noChangeArrowheads="1"/>
            </p:cNvSpPr>
            <p:nvPr/>
          </p:nvSpPr>
          <p:spPr bwMode="auto">
            <a:xfrm>
              <a:off x="225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39" name="AutoShape 26"/>
            <p:cNvSpPr>
              <a:spLocks noChangeArrowheads="1"/>
            </p:cNvSpPr>
            <p:nvPr/>
          </p:nvSpPr>
          <p:spPr bwMode="auto">
            <a:xfrm>
              <a:off x="234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40" name="AutoShape 27"/>
            <p:cNvSpPr>
              <a:spLocks noChangeArrowheads="1"/>
            </p:cNvSpPr>
            <p:nvPr/>
          </p:nvSpPr>
          <p:spPr bwMode="auto">
            <a:xfrm>
              <a:off x="244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41" name="AutoShape 28"/>
            <p:cNvSpPr>
              <a:spLocks noChangeArrowheads="1"/>
            </p:cNvSpPr>
            <p:nvPr/>
          </p:nvSpPr>
          <p:spPr bwMode="auto">
            <a:xfrm>
              <a:off x="253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42" name="AutoShape 29"/>
            <p:cNvSpPr>
              <a:spLocks noChangeArrowheads="1"/>
            </p:cNvSpPr>
            <p:nvPr/>
          </p:nvSpPr>
          <p:spPr bwMode="auto">
            <a:xfrm>
              <a:off x="263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43" name="AutoShape 30"/>
            <p:cNvSpPr>
              <a:spLocks noChangeArrowheads="1"/>
            </p:cNvSpPr>
            <p:nvPr/>
          </p:nvSpPr>
          <p:spPr bwMode="auto">
            <a:xfrm>
              <a:off x="273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44" name="AutoShape 31"/>
            <p:cNvSpPr>
              <a:spLocks noChangeArrowheads="1"/>
            </p:cNvSpPr>
            <p:nvPr/>
          </p:nvSpPr>
          <p:spPr bwMode="auto">
            <a:xfrm>
              <a:off x="282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45" name="AutoShape 32"/>
            <p:cNvSpPr>
              <a:spLocks noChangeArrowheads="1"/>
            </p:cNvSpPr>
            <p:nvPr/>
          </p:nvSpPr>
          <p:spPr bwMode="auto">
            <a:xfrm>
              <a:off x="292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46" name="Rectangle 33"/>
            <p:cNvSpPr>
              <a:spLocks noChangeArrowheads="1"/>
            </p:cNvSpPr>
            <p:nvPr/>
          </p:nvSpPr>
          <p:spPr bwMode="auto">
            <a:xfrm>
              <a:off x="3060" y="3640"/>
              <a:ext cx="312" cy="180"/>
            </a:xfrm>
            <a:prstGeom prst="rect">
              <a:avLst/>
            </a:pr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47" name="AutoShape 34"/>
            <p:cNvSpPr>
              <a:spLocks noChangeArrowheads="1"/>
            </p:cNvSpPr>
            <p:nvPr/>
          </p:nvSpPr>
          <p:spPr bwMode="auto">
            <a:xfrm>
              <a:off x="1427" y="341"/>
              <a:ext cx="3627" cy="968"/>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grpSp>
          <p:nvGrpSpPr>
            <p:cNvPr id="13348" name="Group 35"/>
            <p:cNvGrpSpPr>
              <a:grpSpLocks/>
            </p:cNvGrpSpPr>
            <p:nvPr/>
          </p:nvGrpSpPr>
          <p:grpSpPr bwMode="auto">
            <a:xfrm>
              <a:off x="985" y="1180"/>
              <a:ext cx="500" cy="2412"/>
              <a:chOff x="985" y="1180"/>
              <a:chExt cx="500" cy="2412"/>
            </a:xfrm>
          </p:grpSpPr>
          <p:sp>
            <p:nvSpPr>
              <p:cNvPr id="13416" name="Rectangle 36"/>
              <p:cNvSpPr>
                <a:spLocks noChangeArrowheads="1"/>
              </p:cNvSpPr>
              <p:nvPr/>
            </p:nvSpPr>
            <p:spPr bwMode="auto">
              <a:xfrm>
                <a:off x="989" y="1180"/>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417" name="Line 37"/>
              <p:cNvSpPr>
                <a:spLocks noChangeShapeType="1"/>
              </p:cNvSpPr>
              <p:nvPr/>
            </p:nvSpPr>
            <p:spPr bwMode="auto">
              <a:xfrm>
                <a:off x="985" y="1448"/>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418" name="Line 38"/>
              <p:cNvSpPr>
                <a:spLocks noChangeShapeType="1"/>
              </p:cNvSpPr>
              <p:nvPr/>
            </p:nvSpPr>
            <p:spPr bwMode="auto">
              <a:xfrm>
                <a:off x="985" y="1752"/>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419" name="Line 39"/>
              <p:cNvSpPr>
                <a:spLocks noChangeShapeType="1"/>
              </p:cNvSpPr>
              <p:nvPr/>
            </p:nvSpPr>
            <p:spPr bwMode="auto">
              <a:xfrm>
                <a:off x="1407" y="1765"/>
                <a:ext cx="0" cy="182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3349" name="AutoShape 40"/>
            <p:cNvSpPr>
              <a:spLocks noChangeArrowheads="1"/>
            </p:cNvSpPr>
            <p:nvPr/>
          </p:nvSpPr>
          <p:spPr bwMode="auto">
            <a:xfrm rot="10800000" flipH="1" flipV="1">
              <a:off x="1083" y="3828"/>
              <a:ext cx="150" cy="2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4 w 21600"/>
                <a:gd name="T13" fmla="*/ 4553 h 21600"/>
                <a:gd name="T14" fmla="*/ 17136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EAEC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3350" name="Group 41"/>
            <p:cNvGrpSpPr>
              <a:grpSpLocks/>
            </p:cNvGrpSpPr>
            <p:nvPr/>
          </p:nvGrpSpPr>
          <p:grpSpPr bwMode="auto">
            <a:xfrm>
              <a:off x="2091" y="412"/>
              <a:ext cx="1100" cy="960"/>
              <a:chOff x="2091" y="412"/>
              <a:chExt cx="1100" cy="960"/>
            </a:xfrm>
          </p:grpSpPr>
          <p:sp>
            <p:nvSpPr>
              <p:cNvPr id="13414" name="Arc 42"/>
              <p:cNvSpPr>
                <a:spLocks/>
              </p:cNvSpPr>
              <p:nvPr/>
            </p:nvSpPr>
            <p:spPr bwMode="auto">
              <a:xfrm>
                <a:off x="2091" y="412"/>
                <a:ext cx="1100" cy="5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5" name="Line 43"/>
              <p:cNvSpPr>
                <a:spLocks noChangeShapeType="1"/>
              </p:cNvSpPr>
              <p:nvPr/>
            </p:nvSpPr>
            <p:spPr bwMode="auto">
              <a:xfrm>
                <a:off x="2091" y="982"/>
                <a:ext cx="0" cy="39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3351" name="AutoShape 44" descr="90%"/>
            <p:cNvSpPr>
              <a:spLocks noChangeArrowheads="1"/>
            </p:cNvSpPr>
            <p:nvPr/>
          </p:nvSpPr>
          <p:spPr bwMode="auto">
            <a:xfrm>
              <a:off x="1956" y="1315"/>
              <a:ext cx="1557" cy="1162"/>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3352" name="AutoShape 45" descr="90%"/>
            <p:cNvSpPr>
              <a:spLocks noChangeArrowheads="1"/>
            </p:cNvSpPr>
            <p:nvPr/>
          </p:nvSpPr>
          <p:spPr bwMode="auto">
            <a:xfrm rot="-5400000">
              <a:off x="3231" y="1129"/>
              <a:ext cx="1162" cy="1534"/>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grpSp>
          <p:nvGrpSpPr>
            <p:cNvPr id="13353" name="Group 46"/>
            <p:cNvGrpSpPr>
              <a:grpSpLocks/>
            </p:cNvGrpSpPr>
            <p:nvPr/>
          </p:nvGrpSpPr>
          <p:grpSpPr bwMode="auto">
            <a:xfrm>
              <a:off x="2988" y="1950"/>
              <a:ext cx="457" cy="520"/>
              <a:chOff x="2988" y="1950"/>
              <a:chExt cx="457" cy="520"/>
            </a:xfrm>
          </p:grpSpPr>
          <p:sp>
            <p:nvSpPr>
              <p:cNvPr id="13355" name="Freeform 47"/>
              <p:cNvSpPr>
                <a:spLocks/>
              </p:cNvSpPr>
              <p:nvPr/>
            </p:nvSpPr>
            <p:spPr bwMode="auto">
              <a:xfrm>
                <a:off x="3181" y="2445"/>
                <a:ext cx="219" cy="25"/>
              </a:xfrm>
              <a:custGeom>
                <a:avLst/>
                <a:gdLst>
                  <a:gd name="T0" fmla="*/ 2 w 219"/>
                  <a:gd name="T1" fmla="*/ 0 h 25"/>
                  <a:gd name="T2" fmla="*/ 0 w 219"/>
                  <a:gd name="T3" fmla="*/ 24 h 25"/>
                  <a:gd name="T4" fmla="*/ 217 w 219"/>
                  <a:gd name="T5" fmla="*/ 24 h 25"/>
                  <a:gd name="T6" fmla="*/ 218 w 219"/>
                  <a:gd name="T7" fmla="*/ 4 h 25"/>
                  <a:gd name="T8" fmla="*/ 2 w 219"/>
                  <a:gd name="T9" fmla="*/ 0 h 25"/>
                  <a:gd name="T10" fmla="*/ 0 60000 65536"/>
                  <a:gd name="T11" fmla="*/ 0 60000 65536"/>
                  <a:gd name="T12" fmla="*/ 0 60000 65536"/>
                  <a:gd name="T13" fmla="*/ 0 60000 65536"/>
                  <a:gd name="T14" fmla="*/ 0 60000 65536"/>
                  <a:gd name="T15" fmla="*/ 0 w 219"/>
                  <a:gd name="T16" fmla="*/ 0 h 25"/>
                  <a:gd name="T17" fmla="*/ 219 w 219"/>
                  <a:gd name="T18" fmla="*/ 25 h 25"/>
                </a:gdLst>
                <a:ahLst/>
                <a:cxnLst>
                  <a:cxn ang="T10">
                    <a:pos x="T0" y="T1"/>
                  </a:cxn>
                  <a:cxn ang="T11">
                    <a:pos x="T2" y="T3"/>
                  </a:cxn>
                  <a:cxn ang="T12">
                    <a:pos x="T4" y="T5"/>
                  </a:cxn>
                  <a:cxn ang="T13">
                    <a:pos x="T6" y="T7"/>
                  </a:cxn>
                  <a:cxn ang="T14">
                    <a:pos x="T8" y="T9"/>
                  </a:cxn>
                </a:cxnLst>
                <a:rect l="T15" t="T16" r="T17" b="T18"/>
                <a:pathLst>
                  <a:path w="219" h="25">
                    <a:moveTo>
                      <a:pt x="2" y="0"/>
                    </a:moveTo>
                    <a:lnTo>
                      <a:pt x="0" y="24"/>
                    </a:lnTo>
                    <a:lnTo>
                      <a:pt x="217" y="24"/>
                    </a:lnTo>
                    <a:lnTo>
                      <a:pt x="218" y="4"/>
                    </a:lnTo>
                    <a:lnTo>
                      <a:pt x="2" y="0"/>
                    </a:lnTo>
                  </a:path>
                </a:pathLst>
              </a:custGeom>
              <a:solidFill>
                <a:srgbClr val="808080"/>
              </a:solidFill>
              <a:ln w="12700" cap="rnd">
                <a:solidFill>
                  <a:srgbClr val="000000"/>
                </a:solidFill>
                <a:round/>
                <a:headEnd/>
                <a:tailEnd/>
              </a:ln>
            </p:spPr>
            <p:txBody>
              <a:bodyPr/>
              <a:lstStyle/>
              <a:p>
                <a:endParaRPr lang="en-US"/>
              </a:p>
            </p:txBody>
          </p:sp>
          <p:grpSp>
            <p:nvGrpSpPr>
              <p:cNvPr id="13356" name="Group 48"/>
              <p:cNvGrpSpPr>
                <a:grpSpLocks/>
              </p:cNvGrpSpPr>
              <p:nvPr/>
            </p:nvGrpSpPr>
            <p:grpSpPr bwMode="auto">
              <a:xfrm>
                <a:off x="3085" y="2128"/>
                <a:ext cx="360" cy="334"/>
                <a:chOff x="3085" y="2128"/>
                <a:chExt cx="360" cy="334"/>
              </a:xfrm>
            </p:grpSpPr>
            <p:sp>
              <p:nvSpPr>
                <p:cNvPr id="13403" name="Freeform 49"/>
                <p:cNvSpPr>
                  <a:spLocks/>
                </p:cNvSpPr>
                <p:nvPr/>
              </p:nvSpPr>
              <p:spPr bwMode="auto">
                <a:xfrm>
                  <a:off x="3085" y="2128"/>
                  <a:ext cx="360" cy="334"/>
                </a:xfrm>
                <a:custGeom>
                  <a:avLst/>
                  <a:gdLst>
                    <a:gd name="T0" fmla="*/ 81 w 360"/>
                    <a:gd name="T1" fmla="*/ 221 h 334"/>
                    <a:gd name="T2" fmla="*/ 73 w 360"/>
                    <a:gd name="T3" fmla="*/ 225 h 334"/>
                    <a:gd name="T4" fmla="*/ 3 w 360"/>
                    <a:gd name="T5" fmla="*/ 202 h 334"/>
                    <a:gd name="T6" fmla="*/ 0 w 360"/>
                    <a:gd name="T7" fmla="*/ 187 h 334"/>
                    <a:gd name="T8" fmla="*/ 11 w 360"/>
                    <a:gd name="T9" fmla="*/ 172 h 334"/>
                    <a:gd name="T10" fmla="*/ 26 w 360"/>
                    <a:gd name="T11" fmla="*/ 146 h 334"/>
                    <a:gd name="T12" fmla="*/ 62 w 360"/>
                    <a:gd name="T13" fmla="*/ 82 h 334"/>
                    <a:gd name="T14" fmla="*/ 69 w 360"/>
                    <a:gd name="T15" fmla="*/ 52 h 334"/>
                    <a:gd name="T16" fmla="*/ 80 w 360"/>
                    <a:gd name="T17" fmla="*/ 46 h 334"/>
                    <a:gd name="T18" fmla="*/ 97 w 360"/>
                    <a:gd name="T19" fmla="*/ 40 h 334"/>
                    <a:gd name="T20" fmla="*/ 119 w 360"/>
                    <a:gd name="T21" fmla="*/ 35 h 334"/>
                    <a:gd name="T22" fmla="*/ 140 w 360"/>
                    <a:gd name="T23" fmla="*/ 22 h 334"/>
                    <a:gd name="T24" fmla="*/ 173 w 360"/>
                    <a:gd name="T25" fmla="*/ 15 h 334"/>
                    <a:gd name="T26" fmla="*/ 187 w 360"/>
                    <a:gd name="T27" fmla="*/ 0 h 334"/>
                    <a:gd name="T28" fmla="*/ 253 w 360"/>
                    <a:gd name="T29" fmla="*/ 1 h 334"/>
                    <a:gd name="T30" fmla="*/ 263 w 360"/>
                    <a:gd name="T31" fmla="*/ 12 h 334"/>
                    <a:gd name="T32" fmla="*/ 271 w 360"/>
                    <a:gd name="T33" fmla="*/ 19 h 334"/>
                    <a:gd name="T34" fmla="*/ 277 w 360"/>
                    <a:gd name="T35" fmla="*/ 18 h 334"/>
                    <a:gd name="T36" fmla="*/ 285 w 360"/>
                    <a:gd name="T37" fmla="*/ 22 h 334"/>
                    <a:gd name="T38" fmla="*/ 293 w 360"/>
                    <a:gd name="T39" fmla="*/ 18 h 334"/>
                    <a:gd name="T40" fmla="*/ 312 w 360"/>
                    <a:gd name="T41" fmla="*/ 18 h 334"/>
                    <a:gd name="T42" fmla="*/ 325 w 360"/>
                    <a:gd name="T43" fmla="*/ 22 h 334"/>
                    <a:gd name="T44" fmla="*/ 345 w 360"/>
                    <a:gd name="T45" fmla="*/ 35 h 334"/>
                    <a:gd name="T46" fmla="*/ 354 w 360"/>
                    <a:gd name="T47" fmla="*/ 48 h 334"/>
                    <a:gd name="T48" fmla="*/ 354 w 360"/>
                    <a:gd name="T49" fmla="*/ 60 h 334"/>
                    <a:gd name="T50" fmla="*/ 354 w 360"/>
                    <a:gd name="T51" fmla="*/ 67 h 334"/>
                    <a:gd name="T52" fmla="*/ 356 w 360"/>
                    <a:gd name="T53" fmla="*/ 78 h 334"/>
                    <a:gd name="T54" fmla="*/ 359 w 360"/>
                    <a:gd name="T55" fmla="*/ 94 h 334"/>
                    <a:gd name="T56" fmla="*/ 356 w 360"/>
                    <a:gd name="T57" fmla="*/ 112 h 334"/>
                    <a:gd name="T58" fmla="*/ 356 w 360"/>
                    <a:gd name="T59" fmla="*/ 117 h 334"/>
                    <a:gd name="T60" fmla="*/ 343 w 360"/>
                    <a:gd name="T61" fmla="*/ 119 h 334"/>
                    <a:gd name="T62" fmla="*/ 340 w 360"/>
                    <a:gd name="T63" fmla="*/ 132 h 334"/>
                    <a:gd name="T64" fmla="*/ 333 w 360"/>
                    <a:gd name="T65" fmla="*/ 151 h 334"/>
                    <a:gd name="T66" fmla="*/ 331 w 360"/>
                    <a:gd name="T67" fmla="*/ 188 h 334"/>
                    <a:gd name="T68" fmla="*/ 334 w 360"/>
                    <a:gd name="T69" fmla="*/ 225 h 334"/>
                    <a:gd name="T70" fmla="*/ 330 w 360"/>
                    <a:gd name="T71" fmla="*/ 257 h 334"/>
                    <a:gd name="T72" fmla="*/ 321 w 360"/>
                    <a:gd name="T73" fmla="*/ 284 h 334"/>
                    <a:gd name="T74" fmla="*/ 330 w 360"/>
                    <a:gd name="T75" fmla="*/ 310 h 334"/>
                    <a:gd name="T76" fmla="*/ 323 w 360"/>
                    <a:gd name="T77" fmla="*/ 322 h 334"/>
                    <a:gd name="T78" fmla="*/ 294 w 360"/>
                    <a:gd name="T79" fmla="*/ 330 h 334"/>
                    <a:gd name="T80" fmla="*/ 263 w 360"/>
                    <a:gd name="T81" fmla="*/ 330 h 334"/>
                    <a:gd name="T82" fmla="*/ 221 w 360"/>
                    <a:gd name="T83" fmla="*/ 333 h 334"/>
                    <a:gd name="T84" fmla="*/ 184 w 360"/>
                    <a:gd name="T85" fmla="*/ 330 h 334"/>
                    <a:gd name="T86" fmla="*/ 162 w 360"/>
                    <a:gd name="T87" fmla="*/ 324 h 334"/>
                    <a:gd name="T88" fmla="*/ 141 w 360"/>
                    <a:gd name="T89" fmla="*/ 324 h 334"/>
                    <a:gd name="T90" fmla="*/ 132 w 360"/>
                    <a:gd name="T91" fmla="*/ 326 h 334"/>
                    <a:gd name="T92" fmla="*/ 101 w 360"/>
                    <a:gd name="T93" fmla="*/ 315 h 334"/>
                    <a:gd name="T94" fmla="*/ 88 w 360"/>
                    <a:gd name="T95" fmla="*/ 318 h 334"/>
                    <a:gd name="T96" fmla="*/ 78 w 360"/>
                    <a:gd name="T97" fmla="*/ 304 h 334"/>
                    <a:gd name="T98" fmla="*/ 84 w 360"/>
                    <a:gd name="T99" fmla="*/ 278 h 334"/>
                    <a:gd name="T100" fmla="*/ 84 w 360"/>
                    <a:gd name="T101" fmla="*/ 273 h 334"/>
                    <a:gd name="T102" fmla="*/ 95 w 360"/>
                    <a:gd name="T103" fmla="*/ 240 h 334"/>
                    <a:gd name="T104" fmla="*/ 81 w 360"/>
                    <a:gd name="T105" fmla="*/ 221 h 3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0"/>
                    <a:gd name="T160" fmla="*/ 0 h 334"/>
                    <a:gd name="T161" fmla="*/ 360 w 360"/>
                    <a:gd name="T162" fmla="*/ 334 h 3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0" h="334">
                      <a:moveTo>
                        <a:pt x="81" y="221"/>
                      </a:moveTo>
                      <a:lnTo>
                        <a:pt x="73" y="225"/>
                      </a:lnTo>
                      <a:lnTo>
                        <a:pt x="3" y="202"/>
                      </a:lnTo>
                      <a:lnTo>
                        <a:pt x="0" y="187"/>
                      </a:lnTo>
                      <a:lnTo>
                        <a:pt x="11" y="172"/>
                      </a:lnTo>
                      <a:lnTo>
                        <a:pt x="26" y="146"/>
                      </a:lnTo>
                      <a:lnTo>
                        <a:pt x="62" y="82"/>
                      </a:lnTo>
                      <a:lnTo>
                        <a:pt x="69" y="52"/>
                      </a:lnTo>
                      <a:lnTo>
                        <a:pt x="80" y="46"/>
                      </a:lnTo>
                      <a:lnTo>
                        <a:pt x="97" y="40"/>
                      </a:lnTo>
                      <a:lnTo>
                        <a:pt x="119" y="35"/>
                      </a:lnTo>
                      <a:lnTo>
                        <a:pt x="140" y="22"/>
                      </a:lnTo>
                      <a:lnTo>
                        <a:pt x="173" y="15"/>
                      </a:lnTo>
                      <a:lnTo>
                        <a:pt x="187" y="0"/>
                      </a:lnTo>
                      <a:lnTo>
                        <a:pt x="253" y="1"/>
                      </a:lnTo>
                      <a:lnTo>
                        <a:pt x="263" y="12"/>
                      </a:lnTo>
                      <a:lnTo>
                        <a:pt x="271" y="19"/>
                      </a:lnTo>
                      <a:lnTo>
                        <a:pt x="277" y="18"/>
                      </a:lnTo>
                      <a:lnTo>
                        <a:pt x="285" y="22"/>
                      </a:lnTo>
                      <a:lnTo>
                        <a:pt x="293" y="18"/>
                      </a:lnTo>
                      <a:lnTo>
                        <a:pt x="312" y="18"/>
                      </a:lnTo>
                      <a:lnTo>
                        <a:pt x="325" y="22"/>
                      </a:lnTo>
                      <a:lnTo>
                        <a:pt x="345" y="35"/>
                      </a:lnTo>
                      <a:lnTo>
                        <a:pt x="354" y="48"/>
                      </a:lnTo>
                      <a:lnTo>
                        <a:pt x="354" y="60"/>
                      </a:lnTo>
                      <a:lnTo>
                        <a:pt x="354" y="67"/>
                      </a:lnTo>
                      <a:lnTo>
                        <a:pt x="356" y="78"/>
                      </a:lnTo>
                      <a:lnTo>
                        <a:pt x="359" y="94"/>
                      </a:lnTo>
                      <a:lnTo>
                        <a:pt x="356" y="112"/>
                      </a:lnTo>
                      <a:lnTo>
                        <a:pt x="356" y="117"/>
                      </a:lnTo>
                      <a:lnTo>
                        <a:pt x="343" y="119"/>
                      </a:lnTo>
                      <a:lnTo>
                        <a:pt x="340" y="132"/>
                      </a:lnTo>
                      <a:lnTo>
                        <a:pt x="333" y="151"/>
                      </a:lnTo>
                      <a:lnTo>
                        <a:pt x="331" y="188"/>
                      </a:lnTo>
                      <a:lnTo>
                        <a:pt x="334" y="225"/>
                      </a:lnTo>
                      <a:lnTo>
                        <a:pt x="330" y="257"/>
                      </a:lnTo>
                      <a:lnTo>
                        <a:pt x="321" y="284"/>
                      </a:lnTo>
                      <a:lnTo>
                        <a:pt x="330" y="310"/>
                      </a:lnTo>
                      <a:lnTo>
                        <a:pt x="323" y="322"/>
                      </a:lnTo>
                      <a:lnTo>
                        <a:pt x="294" y="330"/>
                      </a:lnTo>
                      <a:lnTo>
                        <a:pt x="263" y="330"/>
                      </a:lnTo>
                      <a:lnTo>
                        <a:pt x="221" y="333"/>
                      </a:lnTo>
                      <a:lnTo>
                        <a:pt x="184" y="330"/>
                      </a:lnTo>
                      <a:lnTo>
                        <a:pt x="162" y="324"/>
                      </a:lnTo>
                      <a:lnTo>
                        <a:pt x="141" y="324"/>
                      </a:lnTo>
                      <a:lnTo>
                        <a:pt x="132" y="326"/>
                      </a:lnTo>
                      <a:lnTo>
                        <a:pt x="101" y="315"/>
                      </a:lnTo>
                      <a:lnTo>
                        <a:pt x="88" y="318"/>
                      </a:lnTo>
                      <a:lnTo>
                        <a:pt x="78" y="304"/>
                      </a:lnTo>
                      <a:lnTo>
                        <a:pt x="84" y="278"/>
                      </a:lnTo>
                      <a:lnTo>
                        <a:pt x="84" y="273"/>
                      </a:lnTo>
                      <a:lnTo>
                        <a:pt x="95" y="240"/>
                      </a:lnTo>
                      <a:lnTo>
                        <a:pt x="81" y="221"/>
                      </a:lnTo>
                    </a:path>
                  </a:pathLst>
                </a:custGeom>
                <a:solidFill>
                  <a:srgbClr val="00C0C0"/>
                </a:solidFill>
                <a:ln w="12700" cap="rnd">
                  <a:solidFill>
                    <a:srgbClr val="004040"/>
                  </a:solidFill>
                  <a:round/>
                  <a:headEnd/>
                  <a:tailEnd/>
                </a:ln>
              </p:spPr>
              <p:txBody>
                <a:bodyPr/>
                <a:lstStyle/>
                <a:p>
                  <a:endParaRPr lang="en-US"/>
                </a:p>
              </p:txBody>
            </p:sp>
            <p:sp>
              <p:nvSpPr>
                <p:cNvPr id="13404" name="Freeform 50"/>
                <p:cNvSpPr>
                  <a:spLocks/>
                </p:cNvSpPr>
                <p:nvPr/>
              </p:nvSpPr>
              <p:spPr bwMode="auto">
                <a:xfrm>
                  <a:off x="3361" y="2246"/>
                  <a:ext cx="66" cy="111"/>
                </a:xfrm>
                <a:custGeom>
                  <a:avLst/>
                  <a:gdLst>
                    <a:gd name="T0" fmla="*/ 7 w 66"/>
                    <a:gd name="T1" fmla="*/ 5 h 111"/>
                    <a:gd name="T2" fmla="*/ 19 w 66"/>
                    <a:gd name="T3" fmla="*/ 14 h 111"/>
                    <a:gd name="T4" fmla="*/ 26 w 66"/>
                    <a:gd name="T5" fmla="*/ 14 h 111"/>
                    <a:gd name="T6" fmla="*/ 39 w 66"/>
                    <a:gd name="T7" fmla="*/ 11 h 111"/>
                    <a:gd name="T8" fmla="*/ 56 w 66"/>
                    <a:gd name="T9" fmla="*/ 0 h 111"/>
                    <a:gd name="T10" fmla="*/ 65 w 66"/>
                    <a:gd name="T11" fmla="*/ 0 h 111"/>
                    <a:gd name="T12" fmla="*/ 59 w 66"/>
                    <a:gd name="T13" fmla="*/ 22 h 111"/>
                    <a:gd name="T14" fmla="*/ 56 w 66"/>
                    <a:gd name="T15" fmla="*/ 32 h 111"/>
                    <a:gd name="T16" fmla="*/ 56 w 66"/>
                    <a:gd name="T17" fmla="*/ 45 h 111"/>
                    <a:gd name="T18" fmla="*/ 53 w 66"/>
                    <a:gd name="T19" fmla="*/ 61 h 111"/>
                    <a:gd name="T20" fmla="*/ 53 w 66"/>
                    <a:gd name="T21" fmla="*/ 71 h 111"/>
                    <a:gd name="T22" fmla="*/ 56 w 66"/>
                    <a:gd name="T23" fmla="*/ 94 h 111"/>
                    <a:gd name="T24" fmla="*/ 55 w 66"/>
                    <a:gd name="T25" fmla="*/ 110 h 111"/>
                    <a:gd name="T26" fmla="*/ 51 w 66"/>
                    <a:gd name="T27" fmla="*/ 96 h 111"/>
                    <a:gd name="T28" fmla="*/ 48 w 66"/>
                    <a:gd name="T29" fmla="*/ 77 h 111"/>
                    <a:gd name="T30" fmla="*/ 42 w 66"/>
                    <a:gd name="T31" fmla="*/ 59 h 111"/>
                    <a:gd name="T32" fmla="*/ 39 w 66"/>
                    <a:gd name="T33" fmla="*/ 44 h 111"/>
                    <a:gd name="T34" fmla="*/ 38 w 66"/>
                    <a:gd name="T35" fmla="*/ 47 h 111"/>
                    <a:gd name="T36" fmla="*/ 29 w 66"/>
                    <a:gd name="T37" fmla="*/ 38 h 111"/>
                    <a:gd name="T38" fmla="*/ 33 w 66"/>
                    <a:gd name="T39" fmla="*/ 51 h 111"/>
                    <a:gd name="T40" fmla="*/ 32 w 66"/>
                    <a:gd name="T41" fmla="*/ 63 h 111"/>
                    <a:gd name="T42" fmla="*/ 34 w 66"/>
                    <a:gd name="T43" fmla="*/ 76 h 111"/>
                    <a:gd name="T44" fmla="*/ 35 w 66"/>
                    <a:gd name="T45" fmla="*/ 97 h 111"/>
                    <a:gd name="T46" fmla="*/ 31 w 66"/>
                    <a:gd name="T47" fmla="*/ 86 h 111"/>
                    <a:gd name="T48" fmla="*/ 30 w 66"/>
                    <a:gd name="T49" fmla="*/ 73 h 111"/>
                    <a:gd name="T50" fmla="*/ 29 w 66"/>
                    <a:gd name="T51" fmla="*/ 68 h 111"/>
                    <a:gd name="T52" fmla="*/ 25 w 66"/>
                    <a:gd name="T53" fmla="*/ 57 h 111"/>
                    <a:gd name="T54" fmla="*/ 19 w 66"/>
                    <a:gd name="T55" fmla="*/ 47 h 111"/>
                    <a:gd name="T56" fmla="*/ 17 w 66"/>
                    <a:gd name="T57" fmla="*/ 53 h 111"/>
                    <a:gd name="T58" fmla="*/ 13 w 66"/>
                    <a:gd name="T59" fmla="*/ 84 h 111"/>
                    <a:gd name="T60" fmla="*/ 0 w 66"/>
                    <a:gd name="T61" fmla="*/ 104 h 111"/>
                    <a:gd name="T62" fmla="*/ 8 w 66"/>
                    <a:gd name="T63" fmla="*/ 79 h 111"/>
                    <a:gd name="T64" fmla="*/ 12 w 66"/>
                    <a:gd name="T65" fmla="*/ 55 h 111"/>
                    <a:gd name="T66" fmla="*/ 13 w 66"/>
                    <a:gd name="T67" fmla="*/ 45 h 111"/>
                    <a:gd name="T68" fmla="*/ 15 w 66"/>
                    <a:gd name="T69" fmla="*/ 32 h 111"/>
                    <a:gd name="T70" fmla="*/ 15 w 66"/>
                    <a:gd name="T71" fmla="*/ 24 h 111"/>
                    <a:gd name="T72" fmla="*/ 12 w 66"/>
                    <a:gd name="T73" fmla="*/ 13 h 111"/>
                    <a:gd name="T74" fmla="*/ 7 w 66"/>
                    <a:gd name="T75" fmla="*/ 5 h 1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111"/>
                    <a:gd name="T116" fmla="*/ 66 w 66"/>
                    <a:gd name="T117" fmla="*/ 111 h 1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111">
                      <a:moveTo>
                        <a:pt x="7" y="5"/>
                      </a:moveTo>
                      <a:lnTo>
                        <a:pt x="19" y="14"/>
                      </a:lnTo>
                      <a:lnTo>
                        <a:pt x="26" y="14"/>
                      </a:lnTo>
                      <a:lnTo>
                        <a:pt x="39" y="11"/>
                      </a:lnTo>
                      <a:lnTo>
                        <a:pt x="56" y="0"/>
                      </a:lnTo>
                      <a:lnTo>
                        <a:pt x="65" y="0"/>
                      </a:lnTo>
                      <a:lnTo>
                        <a:pt x="59" y="22"/>
                      </a:lnTo>
                      <a:lnTo>
                        <a:pt x="56" y="32"/>
                      </a:lnTo>
                      <a:lnTo>
                        <a:pt x="56" y="45"/>
                      </a:lnTo>
                      <a:lnTo>
                        <a:pt x="53" y="61"/>
                      </a:lnTo>
                      <a:lnTo>
                        <a:pt x="53" y="71"/>
                      </a:lnTo>
                      <a:lnTo>
                        <a:pt x="56" y="94"/>
                      </a:lnTo>
                      <a:lnTo>
                        <a:pt x="55" y="110"/>
                      </a:lnTo>
                      <a:lnTo>
                        <a:pt x="51" y="96"/>
                      </a:lnTo>
                      <a:lnTo>
                        <a:pt x="48" y="77"/>
                      </a:lnTo>
                      <a:lnTo>
                        <a:pt x="42" y="59"/>
                      </a:lnTo>
                      <a:lnTo>
                        <a:pt x="39" y="44"/>
                      </a:lnTo>
                      <a:lnTo>
                        <a:pt x="38" y="47"/>
                      </a:lnTo>
                      <a:lnTo>
                        <a:pt x="29" y="38"/>
                      </a:lnTo>
                      <a:lnTo>
                        <a:pt x="33" y="51"/>
                      </a:lnTo>
                      <a:lnTo>
                        <a:pt x="32" y="63"/>
                      </a:lnTo>
                      <a:lnTo>
                        <a:pt x="34" y="76"/>
                      </a:lnTo>
                      <a:lnTo>
                        <a:pt x="35" y="97"/>
                      </a:lnTo>
                      <a:lnTo>
                        <a:pt x="31" y="86"/>
                      </a:lnTo>
                      <a:lnTo>
                        <a:pt x="30" y="73"/>
                      </a:lnTo>
                      <a:lnTo>
                        <a:pt x="29" y="68"/>
                      </a:lnTo>
                      <a:lnTo>
                        <a:pt x="25" y="57"/>
                      </a:lnTo>
                      <a:lnTo>
                        <a:pt x="19" y="47"/>
                      </a:lnTo>
                      <a:lnTo>
                        <a:pt x="17" y="53"/>
                      </a:lnTo>
                      <a:lnTo>
                        <a:pt x="13" y="84"/>
                      </a:lnTo>
                      <a:lnTo>
                        <a:pt x="0" y="104"/>
                      </a:lnTo>
                      <a:lnTo>
                        <a:pt x="8" y="79"/>
                      </a:lnTo>
                      <a:lnTo>
                        <a:pt x="12" y="55"/>
                      </a:lnTo>
                      <a:lnTo>
                        <a:pt x="13" y="45"/>
                      </a:lnTo>
                      <a:lnTo>
                        <a:pt x="15" y="32"/>
                      </a:lnTo>
                      <a:lnTo>
                        <a:pt x="15" y="24"/>
                      </a:lnTo>
                      <a:lnTo>
                        <a:pt x="12" y="13"/>
                      </a:lnTo>
                      <a:lnTo>
                        <a:pt x="7" y="5"/>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405" name="Freeform 51"/>
                <p:cNvSpPr>
                  <a:spLocks/>
                </p:cNvSpPr>
                <p:nvPr/>
              </p:nvSpPr>
              <p:spPr bwMode="auto">
                <a:xfrm>
                  <a:off x="3349" y="2226"/>
                  <a:ext cx="17" cy="22"/>
                </a:xfrm>
                <a:custGeom>
                  <a:avLst/>
                  <a:gdLst>
                    <a:gd name="T0" fmla="*/ 1 w 17"/>
                    <a:gd name="T1" fmla="*/ 0 h 22"/>
                    <a:gd name="T2" fmla="*/ 0 w 17"/>
                    <a:gd name="T3" fmla="*/ 10 h 22"/>
                    <a:gd name="T4" fmla="*/ 1 w 17"/>
                    <a:gd name="T5" fmla="*/ 21 h 22"/>
                    <a:gd name="T6" fmla="*/ 16 w 17"/>
                    <a:gd name="T7" fmla="*/ 19 h 22"/>
                    <a:gd name="T8" fmla="*/ 14 w 17"/>
                    <a:gd name="T9" fmla="*/ 10 h 22"/>
                    <a:gd name="T10" fmla="*/ 1 w 17"/>
                    <a:gd name="T11" fmla="*/ 0 h 22"/>
                    <a:gd name="T12" fmla="*/ 0 60000 65536"/>
                    <a:gd name="T13" fmla="*/ 0 60000 65536"/>
                    <a:gd name="T14" fmla="*/ 0 60000 65536"/>
                    <a:gd name="T15" fmla="*/ 0 60000 65536"/>
                    <a:gd name="T16" fmla="*/ 0 60000 65536"/>
                    <a:gd name="T17" fmla="*/ 0 60000 65536"/>
                    <a:gd name="T18" fmla="*/ 0 w 17"/>
                    <a:gd name="T19" fmla="*/ 0 h 22"/>
                    <a:gd name="T20" fmla="*/ 17 w 1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7" h="22">
                      <a:moveTo>
                        <a:pt x="1" y="0"/>
                      </a:moveTo>
                      <a:lnTo>
                        <a:pt x="0" y="10"/>
                      </a:lnTo>
                      <a:lnTo>
                        <a:pt x="1" y="21"/>
                      </a:lnTo>
                      <a:lnTo>
                        <a:pt x="16" y="19"/>
                      </a:lnTo>
                      <a:lnTo>
                        <a:pt x="14" y="10"/>
                      </a:lnTo>
                      <a:lnTo>
                        <a:pt x="1"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406" name="Freeform 52"/>
                <p:cNvSpPr>
                  <a:spLocks/>
                </p:cNvSpPr>
                <p:nvPr/>
              </p:nvSpPr>
              <p:spPr bwMode="auto">
                <a:xfrm>
                  <a:off x="3355" y="2226"/>
                  <a:ext cx="57" cy="26"/>
                </a:xfrm>
                <a:custGeom>
                  <a:avLst/>
                  <a:gdLst>
                    <a:gd name="T0" fmla="*/ 0 w 57"/>
                    <a:gd name="T1" fmla="*/ 0 h 26"/>
                    <a:gd name="T2" fmla="*/ 11 w 57"/>
                    <a:gd name="T3" fmla="*/ 19 h 26"/>
                    <a:gd name="T4" fmla="*/ 20 w 57"/>
                    <a:gd name="T5" fmla="*/ 22 h 26"/>
                    <a:gd name="T6" fmla="*/ 22 w 57"/>
                    <a:gd name="T7" fmla="*/ 18 h 26"/>
                    <a:gd name="T8" fmla="*/ 27 w 57"/>
                    <a:gd name="T9" fmla="*/ 22 h 26"/>
                    <a:gd name="T10" fmla="*/ 36 w 57"/>
                    <a:gd name="T11" fmla="*/ 24 h 26"/>
                    <a:gd name="T12" fmla="*/ 41 w 57"/>
                    <a:gd name="T13" fmla="*/ 25 h 26"/>
                    <a:gd name="T14" fmla="*/ 47 w 57"/>
                    <a:gd name="T15" fmla="*/ 24 h 26"/>
                    <a:gd name="T16" fmla="*/ 56 w 57"/>
                    <a:gd name="T17" fmla="*/ 19 h 26"/>
                    <a:gd name="T18" fmla="*/ 56 w 57"/>
                    <a:gd name="T19" fmla="*/ 15 h 26"/>
                    <a:gd name="T20" fmla="*/ 49 w 57"/>
                    <a:gd name="T21" fmla="*/ 18 h 26"/>
                    <a:gd name="T22" fmla="*/ 29 w 57"/>
                    <a:gd name="T23" fmla="*/ 10 h 26"/>
                    <a:gd name="T24" fmla="*/ 0 w 57"/>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26"/>
                    <a:gd name="T41" fmla="*/ 57 w 57"/>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26">
                      <a:moveTo>
                        <a:pt x="0" y="0"/>
                      </a:moveTo>
                      <a:lnTo>
                        <a:pt x="11" y="19"/>
                      </a:lnTo>
                      <a:lnTo>
                        <a:pt x="20" y="22"/>
                      </a:lnTo>
                      <a:lnTo>
                        <a:pt x="22" y="18"/>
                      </a:lnTo>
                      <a:lnTo>
                        <a:pt x="27" y="22"/>
                      </a:lnTo>
                      <a:lnTo>
                        <a:pt x="36" y="24"/>
                      </a:lnTo>
                      <a:lnTo>
                        <a:pt x="41" y="25"/>
                      </a:lnTo>
                      <a:lnTo>
                        <a:pt x="47" y="24"/>
                      </a:lnTo>
                      <a:lnTo>
                        <a:pt x="56" y="19"/>
                      </a:lnTo>
                      <a:lnTo>
                        <a:pt x="56" y="15"/>
                      </a:lnTo>
                      <a:lnTo>
                        <a:pt x="49" y="18"/>
                      </a:lnTo>
                      <a:lnTo>
                        <a:pt x="29" y="1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407" name="Freeform 53"/>
                <p:cNvSpPr>
                  <a:spLocks/>
                </p:cNvSpPr>
                <p:nvPr/>
              </p:nvSpPr>
              <p:spPr bwMode="auto">
                <a:xfrm>
                  <a:off x="3412" y="2199"/>
                  <a:ext cx="17" cy="27"/>
                </a:xfrm>
                <a:custGeom>
                  <a:avLst/>
                  <a:gdLst>
                    <a:gd name="T0" fmla="*/ 0 w 17"/>
                    <a:gd name="T1" fmla="*/ 0 h 27"/>
                    <a:gd name="T2" fmla="*/ 0 w 17"/>
                    <a:gd name="T3" fmla="*/ 10 h 27"/>
                    <a:gd name="T4" fmla="*/ 5 w 17"/>
                    <a:gd name="T5" fmla="*/ 11 h 27"/>
                    <a:gd name="T6" fmla="*/ 13 w 17"/>
                    <a:gd name="T7" fmla="*/ 19 h 27"/>
                    <a:gd name="T8" fmla="*/ 16 w 17"/>
                    <a:gd name="T9" fmla="*/ 26 h 27"/>
                    <a:gd name="T10" fmla="*/ 16 w 17"/>
                    <a:gd name="T11" fmla="*/ 15 h 27"/>
                    <a:gd name="T12" fmla="*/ 10 w 17"/>
                    <a:gd name="T13" fmla="*/ 10 h 27"/>
                    <a:gd name="T14" fmla="*/ 0 w 17"/>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7"/>
                    <a:gd name="T26" fmla="*/ 17 w 17"/>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7">
                      <a:moveTo>
                        <a:pt x="0" y="0"/>
                      </a:moveTo>
                      <a:lnTo>
                        <a:pt x="0" y="10"/>
                      </a:lnTo>
                      <a:lnTo>
                        <a:pt x="5" y="11"/>
                      </a:lnTo>
                      <a:lnTo>
                        <a:pt x="13" y="19"/>
                      </a:lnTo>
                      <a:lnTo>
                        <a:pt x="16" y="26"/>
                      </a:lnTo>
                      <a:lnTo>
                        <a:pt x="16" y="15"/>
                      </a:lnTo>
                      <a:lnTo>
                        <a:pt x="10" y="1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408" name="Freeform 54"/>
                <p:cNvSpPr>
                  <a:spLocks/>
                </p:cNvSpPr>
                <p:nvPr/>
              </p:nvSpPr>
              <p:spPr bwMode="auto">
                <a:xfrm>
                  <a:off x="3394" y="2172"/>
                  <a:ext cx="38" cy="47"/>
                </a:xfrm>
                <a:custGeom>
                  <a:avLst/>
                  <a:gdLst>
                    <a:gd name="T0" fmla="*/ 0 w 38"/>
                    <a:gd name="T1" fmla="*/ 0 h 47"/>
                    <a:gd name="T2" fmla="*/ 9 w 38"/>
                    <a:gd name="T3" fmla="*/ 5 h 47"/>
                    <a:gd name="T4" fmla="*/ 11 w 38"/>
                    <a:gd name="T5" fmla="*/ 15 h 47"/>
                    <a:gd name="T6" fmla="*/ 12 w 38"/>
                    <a:gd name="T7" fmla="*/ 13 h 47"/>
                    <a:gd name="T8" fmla="*/ 19 w 38"/>
                    <a:gd name="T9" fmla="*/ 20 h 47"/>
                    <a:gd name="T10" fmla="*/ 23 w 38"/>
                    <a:gd name="T11" fmla="*/ 30 h 47"/>
                    <a:gd name="T12" fmla="*/ 26 w 38"/>
                    <a:gd name="T13" fmla="*/ 35 h 47"/>
                    <a:gd name="T14" fmla="*/ 32 w 38"/>
                    <a:gd name="T15" fmla="*/ 35 h 47"/>
                    <a:gd name="T16" fmla="*/ 33 w 38"/>
                    <a:gd name="T17" fmla="*/ 41 h 47"/>
                    <a:gd name="T18" fmla="*/ 32 w 38"/>
                    <a:gd name="T19" fmla="*/ 46 h 47"/>
                    <a:gd name="T20" fmla="*/ 37 w 38"/>
                    <a:gd name="T21" fmla="*/ 32 h 47"/>
                    <a:gd name="T22" fmla="*/ 36 w 38"/>
                    <a:gd name="T23" fmla="*/ 25 h 47"/>
                    <a:gd name="T24" fmla="*/ 30 w 38"/>
                    <a:gd name="T25" fmla="*/ 18 h 47"/>
                    <a:gd name="T26" fmla="*/ 25 w 38"/>
                    <a:gd name="T27" fmla="*/ 12 h 47"/>
                    <a:gd name="T28" fmla="*/ 16 w 38"/>
                    <a:gd name="T29" fmla="*/ 7 h 47"/>
                    <a:gd name="T30" fmla="*/ 0 w 38"/>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47"/>
                    <a:gd name="T50" fmla="*/ 38 w 38"/>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47">
                      <a:moveTo>
                        <a:pt x="0" y="0"/>
                      </a:moveTo>
                      <a:lnTo>
                        <a:pt x="9" y="5"/>
                      </a:lnTo>
                      <a:lnTo>
                        <a:pt x="11" y="15"/>
                      </a:lnTo>
                      <a:lnTo>
                        <a:pt x="12" y="13"/>
                      </a:lnTo>
                      <a:lnTo>
                        <a:pt x="19" y="20"/>
                      </a:lnTo>
                      <a:lnTo>
                        <a:pt x="23" y="30"/>
                      </a:lnTo>
                      <a:lnTo>
                        <a:pt x="26" y="35"/>
                      </a:lnTo>
                      <a:lnTo>
                        <a:pt x="32" y="35"/>
                      </a:lnTo>
                      <a:lnTo>
                        <a:pt x="33" y="41"/>
                      </a:lnTo>
                      <a:lnTo>
                        <a:pt x="32" y="46"/>
                      </a:lnTo>
                      <a:lnTo>
                        <a:pt x="37" y="32"/>
                      </a:lnTo>
                      <a:lnTo>
                        <a:pt x="36" y="25"/>
                      </a:lnTo>
                      <a:lnTo>
                        <a:pt x="30" y="18"/>
                      </a:lnTo>
                      <a:lnTo>
                        <a:pt x="25" y="12"/>
                      </a:lnTo>
                      <a:lnTo>
                        <a:pt x="16" y="7"/>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409" name="Freeform 55"/>
                <p:cNvSpPr>
                  <a:spLocks/>
                </p:cNvSpPr>
                <p:nvPr/>
              </p:nvSpPr>
              <p:spPr bwMode="auto">
                <a:xfrm>
                  <a:off x="3384" y="2160"/>
                  <a:ext cx="52" cy="41"/>
                </a:xfrm>
                <a:custGeom>
                  <a:avLst/>
                  <a:gdLst>
                    <a:gd name="T0" fmla="*/ 0 w 52"/>
                    <a:gd name="T1" fmla="*/ 0 h 41"/>
                    <a:gd name="T2" fmla="*/ 1 w 52"/>
                    <a:gd name="T3" fmla="*/ 4 h 41"/>
                    <a:gd name="T4" fmla="*/ 9 w 52"/>
                    <a:gd name="T5" fmla="*/ 7 h 41"/>
                    <a:gd name="T6" fmla="*/ 14 w 52"/>
                    <a:gd name="T7" fmla="*/ 7 h 41"/>
                    <a:gd name="T8" fmla="*/ 19 w 52"/>
                    <a:gd name="T9" fmla="*/ 9 h 41"/>
                    <a:gd name="T10" fmla="*/ 27 w 52"/>
                    <a:gd name="T11" fmla="*/ 15 h 41"/>
                    <a:gd name="T12" fmla="*/ 34 w 52"/>
                    <a:gd name="T13" fmla="*/ 18 h 41"/>
                    <a:gd name="T14" fmla="*/ 42 w 52"/>
                    <a:gd name="T15" fmla="*/ 25 h 41"/>
                    <a:gd name="T16" fmla="*/ 46 w 52"/>
                    <a:gd name="T17" fmla="*/ 31 h 41"/>
                    <a:gd name="T18" fmla="*/ 49 w 52"/>
                    <a:gd name="T19" fmla="*/ 40 h 41"/>
                    <a:gd name="T20" fmla="*/ 51 w 52"/>
                    <a:gd name="T21" fmla="*/ 32 h 41"/>
                    <a:gd name="T22" fmla="*/ 49 w 52"/>
                    <a:gd name="T23" fmla="*/ 25 h 41"/>
                    <a:gd name="T24" fmla="*/ 43 w 52"/>
                    <a:gd name="T25" fmla="*/ 17 h 41"/>
                    <a:gd name="T26" fmla="*/ 35 w 52"/>
                    <a:gd name="T27" fmla="*/ 11 h 41"/>
                    <a:gd name="T28" fmla="*/ 24 w 52"/>
                    <a:gd name="T29" fmla="*/ 5 h 41"/>
                    <a:gd name="T30" fmla="*/ 18 w 52"/>
                    <a:gd name="T31" fmla="*/ 1 h 41"/>
                    <a:gd name="T32" fmla="*/ 10 w 52"/>
                    <a:gd name="T33" fmla="*/ 0 h 41"/>
                    <a:gd name="T34" fmla="*/ 0 w 52"/>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41"/>
                    <a:gd name="T56" fmla="*/ 52 w 52"/>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41">
                      <a:moveTo>
                        <a:pt x="0" y="0"/>
                      </a:moveTo>
                      <a:lnTo>
                        <a:pt x="1" y="4"/>
                      </a:lnTo>
                      <a:lnTo>
                        <a:pt x="9" y="7"/>
                      </a:lnTo>
                      <a:lnTo>
                        <a:pt x="14" y="7"/>
                      </a:lnTo>
                      <a:lnTo>
                        <a:pt x="19" y="9"/>
                      </a:lnTo>
                      <a:lnTo>
                        <a:pt x="27" y="15"/>
                      </a:lnTo>
                      <a:lnTo>
                        <a:pt x="34" y="18"/>
                      </a:lnTo>
                      <a:lnTo>
                        <a:pt x="42" y="25"/>
                      </a:lnTo>
                      <a:lnTo>
                        <a:pt x="46" y="31"/>
                      </a:lnTo>
                      <a:lnTo>
                        <a:pt x="49" y="40"/>
                      </a:lnTo>
                      <a:lnTo>
                        <a:pt x="51" y="32"/>
                      </a:lnTo>
                      <a:lnTo>
                        <a:pt x="49" y="25"/>
                      </a:lnTo>
                      <a:lnTo>
                        <a:pt x="43" y="17"/>
                      </a:lnTo>
                      <a:lnTo>
                        <a:pt x="35" y="11"/>
                      </a:lnTo>
                      <a:lnTo>
                        <a:pt x="24" y="5"/>
                      </a:lnTo>
                      <a:lnTo>
                        <a:pt x="18" y="1"/>
                      </a:lnTo>
                      <a:lnTo>
                        <a:pt x="10"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410" name="Freeform 56"/>
                <p:cNvSpPr>
                  <a:spLocks/>
                </p:cNvSpPr>
                <p:nvPr/>
              </p:nvSpPr>
              <p:spPr bwMode="auto">
                <a:xfrm>
                  <a:off x="3400" y="2155"/>
                  <a:ext cx="35" cy="24"/>
                </a:xfrm>
                <a:custGeom>
                  <a:avLst/>
                  <a:gdLst>
                    <a:gd name="T0" fmla="*/ 0 w 35"/>
                    <a:gd name="T1" fmla="*/ 0 h 24"/>
                    <a:gd name="T2" fmla="*/ 7 w 35"/>
                    <a:gd name="T3" fmla="*/ 1 h 24"/>
                    <a:gd name="T4" fmla="*/ 13 w 35"/>
                    <a:gd name="T5" fmla="*/ 3 h 24"/>
                    <a:gd name="T6" fmla="*/ 22 w 35"/>
                    <a:gd name="T7" fmla="*/ 9 h 24"/>
                    <a:gd name="T8" fmla="*/ 24 w 35"/>
                    <a:gd name="T9" fmla="*/ 10 h 24"/>
                    <a:gd name="T10" fmla="*/ 29 w 35"/>
                    <a:gd name="T11" fmla="*/ 16 h 24"/>
                    <a:gd name="T12" fmla="*/ 34 w 35"/>
                    <a:gd name="T13" fmla="*/ 23 h 24"/>
                    <a:gd name="T14" fmla="*/ 31 w 35"/>
                    <a:gd name="T15" fmla="*/ 13 h 24"/>
                    <a:gd name="T16" fmla="*/ 26 w 35"/>
                    <a:gd name="T17" fmla="*/ 9 h 24"/>
                    <a:gd name="T18" fmla="*/ 20 w 35"/>
                    <a:gd name="T19" fmla="*/ 4 h 24"/>
                    <a:gd name="T20" fmla="*/ 13 w 35"/>
                    <a:gd name="T21" fmla="*/ 1 h 24"/>
                    <a:gd name="T22" fmla="*/ 0 w 35"/>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24"/>
                    <a:gd name="T38" fmla="*/ 35 w 35"/>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24">
                      <a:moveTo>
                        <a:pt x="0" y="0"/>
                      </a:moveTo>
                      <a:lnTo>
                        <a:pt x="7" y="1"/>
                      </a:lnTo>
                      <a:lnTo>
                        <a:pt x="13" y="3"/>
                      </a:lnTo>
                      <a:lnTo>
                        <a:pt x="22" y="9"/>
                      </a:lnTo>
                      <a:lnTo>
                        <a:pt x="24" y="10"/>
                      </a:lnTo>
                      <a:lnTo>
                        <a:pt x="29" y="16"/>
                      </a:lnTo>
                      <a:lnTo>
                        <a:pt x="34" y="23"/>
                      </a:lnTo>
                      <a:lnTo>
                        <a:pt x="31" y="13"/>
                      </a:lnTo>
                      <a:lnTo>
                        <a:pt x="26" y="9"/>
                      </a:lnTo>
                      <a:lnTo>
                        <a:pt x="20" y="4"/>
                      </a:lnTo>
                      <a:lnTo>
                        <a:pt x="13" y="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411" name="Freeform 57"/>
                <p:cNvSpPr>
                  <a:spLocks/>
                </p:cNvSpPr>
                <p:nvPr/>
              </p:nvSpPr>
              <p:spPr bwMode="auto">
                <a:xfrm>
                  <a:off x="3091" y="2305"/>
                  <a:ext cx="17" cy="20"/>
                </a:xfrm>
                <a:custGeom>
                  <a:avLst/>
                  <a:gdLst>
                    <a:gd name="T0" fmla="*/ 16 w 17"/>
                    <a:gd name="T1" fmla="*/ 0 h 20"/>
                    <a:gd name="T2" fmla="*/ 1 w 17"/>
                    <a:gd name="T3" fmla="*/ 4 h 20"/>
                    <a:gd name="T4" fmla="*/ 0 w 17"/>
                    <a:gd name="T5" fmla="*/ 6 h 20"/>
                    <a:gd name="T6" fmla="*/ 0 w 17"/>
                    <a:gd name="T7" fmla="*/ 13 h 20"/>
                    <a:gd name="T8" fmla="*/ 0 w 17"/>
                    <a:gd name="T9" fmla="*/ 19 h 20"/>
                    <a:gd name="T10" fmla="*/ 16 w 17"/>
                    <a:gd name="T11" fmla="*/ 0 h 20"/>
                    <a:gd name="T12" fmla="*/ 0 60000 65536"/>
                    <a:gd name="T13" fmla="*/ 0 60000 65536"/>
                    <a:gd name="T14" fmla="*/ 0 60000 65536"/>
                    <a:gd name="T15" fmla="*/ 0 60000 65536"/>
                    <a:gd name="T16" fmla="*/ 0 60000 65536"/>
                    <a:gd name="T17" fmla="*/ 0 60000 65536"/>
                    <a:gd name="T18" fmla="*/ 0 w 17"/>
                    <a:gd name="T19" fmla="*/ 0 h 20"/>
                    <a:gd name="T20" fmla="*/ 17 w 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7" h="20">
                      <a:moveTo>
                        <a:pt x="16" y="0"/>
                      </a:moveTo>
                      <a:lnTo>
                        <a:pt x="1" y="4"/>
                      </a:lnTo>
                      <a:lnTo>
                        <a:pt x="0" y="6"/>
                      </a:lnTo>
                      <a:lnTo>
                        <a:pt x="0" y="13"/>
                      </a:lnTo>
                      <a:lnTo>
                        <a:pt x="0" y="19"/>
                      </a:lnTo>
                      <a:lnTo>
                        <a:pt x="16"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412" name="Freeform 58"/>
                <p:cNvSpPr>
                  <a:spLocks/>
                </p:cNvSpPr>
                <p:nvPr/>
              </p:nvSpPr>
              <p:spPr bwMode="auto">
                <a:xfrm>
                  <a:off x="3151" y="2292"/>
                  <a:ext cx="31" cy="77"/>
                </a:xfrm>
                <a:custGeom>
                  <a:avLst/>
                  <a:gdLst>
                    <a:gd name="T0" fmla="*/ 10 w 31"/>
                    <a:gd name="T1" fmla="*/ 0 h 77"/>
                    <a:gd name="T2" fmla="*/ 9 w 31"/>
                    <a:gd name="T3" fmla="*/ 10 h 77"/>
                    <a:gd name="T4" fmla="*/ 5 w 31"/>
                    <a:gd name="T5" fmla="*/ 11 h 77"/>
                    <a:gd name="T6" fmla="*/ 1 w 31"/>
                    <a:gd name="T7" fmla="*/ 7 h 77"/>
                    <a:gd name="T8" fmla="*/ 0 w 31"/>
                    <a:gd name="T9" fmla="*/ 15 h 77"/>
                    <a:gd name="T10" fmla="*/ 6 w 31"/>
                    <a:gd name="T11" fmla="*/ 23 h 77"/>
                    <a:gd name="T12" fmla="*/ 7 w 31"/>
                    <a:gd name="T13" fmla="*/ 31 h 77"/>
                    <a:gd name="T14" fmla="*/ 1 w 31"/>
                    <a:gd name="T15" fmla="*/ 25 h 77"/>
                    <a:gd name="T16" fmla="*/ 5 w 31"/>
                    <a:gd name="T17" fmla="*/ 38 h 77"/>
                    <a:gd name="T18" fmla="*/ 8 w 31"/>
                    <a:gd name="T19" fmla="*/ 52 h 77"/>
                    <a:gd name="T20" fmla="*/ 8 w 31"/>
                    <a:gd name="T21" fmla="*/ 59 h 77"/>
                    <a:gd name="T22" fmla="*/ 18 w 31"/>
                    <a:gd name="T23" fmla="*/ 57 h 77"/>
                    <a:gd name="T24" fmla="*/ 29 w 31"/>
                    <a:gd name="T25" fmla="*/ 76 h 77"/>
                    <a:gd name="T26" fmla="*/ 27 w 31"/>
                    <a:gd name="T27" fmla="*/ 68 h 77"/>
                    <a:gd name="T28" fmla="*/ 29 w 31"/>
                    <a:gd name="T29" fmla="*/ 57 h 77"/>
                    <a:gd name="T30" fmla="*/ 30 w 31"/>
                    <a:gd name="T31" fmla="*/ 49 h 77"/>
                    <a:gd name="T32" fmla="*/ 23 w 31"/>
                    <a:gd name="T33" fmla="*/ 49 h 77"/>
                    <a:gd name="T34" fmla="*/ 21 w 31"/>
                    <a:gd name="T35" fmla="*/ 44 h 77"/>
                    <a:gd name="T36" fmla="*/ 27 w 31"/>
                    <a:gd name="T37" fmla="*/ 24 h 77"/>
                    <a:gd name="T38" fmla="*/ 10 w 31"/>
                    <a:gd name="T39" fmla="*/ 0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77"/>
                    <a:gd name="T62" fmla="*/ 31 w 31"/>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77">
                      <a:moveTo>
                        <a:pt x="10" y="0"/>
                      </a:moveTo>
                      <a:lnTo>
                        <a:pt x="9" y="10"/>
                      </a:lnTo>
                      <a:lnTo>
                        <a:pt x="5" y="11"/>
                      </a:lnTo>
                      <a:lnTo>
                        <a:pt x="1" y="7"/>
                      </a:lnTo>
                      <a:lnTo>
                        <a:pt x="0" y="15"/>
                      </a:lnTo>
                      <a:lnTo>
                        <a:pt x="6" y="23"/>
                      </a:lnTo>
                      <a:lnTo>
                        <a:pt x="7" y="31"/>
                      </a:lnTo>
                      <a:lnTo>
                        <a:pt x="1" y="25"/>
                      </a:lnTo>
                      <a:lnTo>
                        <a:pt x="5" y="38"/>
                      </a:lnTo>
                      <a:lnTo>
                        <a:pt x="8" y="52"/>
                      </a:lnTo>
                      <a:lnTo>
                        <a:pt x="8" y="59"/>
                      </a:lnTo>
                      <a:lnTo>
                        <a:pt x="18" y="57"/>
                      </a:lnTo>
                      <a:lnTo>
                        <a:pt x="29" y="76"/>
                      </a:lnTo>
                      <a:lnTo>
                        <a:pt x="27" y="68"/>
                      </a:lnTo>
                      <a:lnTo>
                        <a:pt x="29" y="57"/>
                      </a:lnTo>
                      <a:lnTo>
                        <a:pt x="30" y="49"/>
                      </a:lnTo>
                      <a:lnTo>
                        <a:pt x="23" y="49"/>
                      </a:lnTo>
                      <a:lnTo>
                        <a:pt x="21" y="44"/>
                      </a:lnTo>
                      <a:lnTo>
                        <a:pt x="27" y="24"/>
                      </a:lnTo>
                      <a:lnTo>
                        <a:pt x="1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413" name="Freeform 59"/>
                <p:cNvSpPr>
                  <a:spLocks/>
                </p:cNvSpPr>
                <p:nvPr/>
              </p:nvSpPr>
              <p:spPr bwMode="auto">
                <a:xfrm>
                  <a:off x="3172" y="2369"/>
                  <a:ext cx="30" cy="54"/>
                </a:xfrm>
                <a:custGeom>
                  <a:avLst/>
                  <a:gdLst>
                    <a:gd name="T0" fmla="*/ 9 w 30"/>
                    <a:gd name="T1" fmla="*/ 0 h 54"/>
                    <a:gd name="T2" fmla="*/ 12 w 30"/>
                    <a:gd name="T3" fmla="*/ 7 h 54"/>
                    <a:gd name="T4" fmla="*/ 9 w 30"/>
                    <a:gd name="T5" fmla="*/ 20 h 54"/>
                    <a:gd name="T6" fmla="*/ 13 w 30"/>
                    <a:gd name="T7" fmla="*/ 38 h 54"/>
                    <a:gd name="T8" fmla="*/ 29 w 30"/>
                    <a:gd name="T9" fmla="*/ 53 h 54"/>
                    <a:gd name="T10" fmla="*/ 11 w 30"/>
                    <a:gd name="T11" fmla="*/ 33 h 54"/>
                    <a:gd name="T12" fmla="*/ 7 w 30"/>
                    <a:gd name="T13" fmla="*/ 26 h 54"/>
                    <a:gd name="T14" fmla="*/ 0 w 30"/>
                    <a:gd name="T15" fmla="*/ 26 h 54"/>
                    <a:gd name="T16" fmla="*/ 9 w 30"/>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4"/>
                    <a:gd name="T29" fmla="*/ 30 w 30"/>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4">
                      <a:moveTo>
                        <a:pt x="9" y="0"/>
                      </a:moveTo>
                      <a:lnTo>
                        <a:pt x="12" y="7"/>
                      </a:lnTo>
                      <a:lnTo>
                        <a:pt x="9" y="20"/>
                      </a:lnTo>
                      <a:lnTo>
                        <a:pt x="13" y="38"/>
                      </a:lnTo>
                      <a:lnTo>
                        <a:pt x="29" y="53"/>
                      </a:lnTo>
                      <a:lnTo>
                        <a:pt x="11" y="33"/>
                      </a:lnTo>
                      <a:lnTo>
                        <a:pt x="7" y="26"/>
                      </a:lnTo>
                      <a:lnTo>
                        <a:pt x="0" y="26"/>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3357" name="Group 60"/>
              <p:cNvGrpSpPr>
                <a:grpSpLocks/>
              </p:cNvGrpSpPr>
              <p:nvPr/>
            </p:nvGrpSpPr>
            <p:grpSpPr bwMode="auto">
              <a:xfrm>
                <a:off x="3241" y="1950"/>
                <a:ext cx="133" cy="195"/>
                <a:chOff x="3241" y="1950"/>
                <a:chExt cx="133" cy="195"/>
              </a:xfrm>
            </p:grpSpPr>
            <p:sp>
              <p:nvSpPr>
                <p:cNvPr id="13380" name="Freeform 61"/>
                <p:cNvSpPr>
                  <a:spLocks/>
                </p:cNvSpPr>
                <p:nvPr/>
              </p:nvSpPr>
              <p:spPr bwMode="auto">
                <a:xfrm>
                  <a:off x="3241" y="1950"/>
                  <a:ext cx="133" cy="100"/>
                </a:xfrm>
                <a:custGeom>
                  <a:avLst/>
                  <a:gdLst>
                    <a:gd name="T0" fmla="*/ 11 w 133"/>
                    <a:gd name="T1" fmla="*/ 89 h 100"/>
                    <a:gd name="T2" fmla="*/ 5 w 133"/>
                    <a:gd name="T3" fmla="*/ 86 h 100"/>
                    <a:gd name="T4" fmla="*/ 1 w 133"/>
                    <a:gd name="T5" fmla="*/ 82 h 100"/>
                    <a:gd name="T6" fmla="*/ 0 w 133"/>
                    <a:gd name="T7" fmla="*/ 77 h 100"/>
                    <a:gd name="T8" fmla="*/ 0 w 133"/>
                    <a:gd name="T9" fmla="*/ 73 h 100"/>
                    <a:gd name="T10" fmla="*/ 4 w 133"/>
                    <a:gd name="T11" fmla="*/ 69 h 100"/>
                    <a:gd name="T12" fmla="*/ 5 w 133"/>
                    <a:gd name="T13" fmla="*/ 59 h 100"/>
                    <a:gd name="T14" fmla="*/ 11 w 133"/>
                    <a:gd name="T15" fmla="*/ 52 h 100"/>
                    <a:gd name="T16" fmla="*/ 13 w 133"/>
                    <a:gd name="T17" fmla="*/ 42 h 100"/>
                    <a:gd name="T18" fmla="*/ 16 w 133"/>
                    <a:gd name="T19" fmla="*/ 33 h 100"/>
                    <a:gd name="T20" fmla="*/ 22 w 133"/>
                    <a:gd name="T21" fmla="*/ 24 h 100"/>
                    <a:gd name="T22" fmla="*/ 27 w 133"/>
                    <a:gd name="T23" fmla="*/ 16 h 100"/>
                    <a:gd name="T24" fmla="*/ 32 w 133"/>
                    <a:gd name="T25" fmla="*/ 11 h 100"/>
                    <a:gd name="T26" fmla="*/ 36 w 133"/>
                    <a:gd name="T27" fmla="*/ 7 h 100"/>
                    <a:gd name="T28" fmla="*/ 44 w 133"/>
                    <a:gd name="T29" fmla="*/ 5 h 100"/>
                    <a:gd name="T30" fmla="*/ 55 w 133"/>
                    <a:gd name="T31" fmla="*/ 1 h 100"/>
                    <a:gd name="T32" fmla="*/ 63 w 133"/>
                    <a:gd name="T33" fmla="*/ 0 h 100"/>
                    <a:gd name="T34" fmla="*/ 67 w 133"/>
                    <a:gd name="T35" fmla="*/ 1 h 100"/>
                    <a:gd name="T36" fmla="*/ 75 w 133"/>
                    <a:gd name="T37" fmla="*/ 1 h 100"/>
                    <a:gd name="T38" fmla="*/ 80 w 133"/>
                    <a:gd name="T39" fmla="*/ 1 h 100"/>
                    <a:gd name="T40" fmla="*/ 89 w 133"/>
                    <a:gd name="T41" fmla="*/ 4 h 100"/>
                    <a:gd name="T42" fmla="*/ 95 w 133"/>
                    <a:gd name="T43" fmla="*/ 6 h 100"/>
                    <a:gd name="T44" fmla="*/ 102 w 133"/>
                    <a:gd name="T45" fmla="*/ 10 h 100"/>
                    <a:gd name="T46" fmla="*/ 109 w 133"/>
                    <a:gd name="T47" fmla="*/ 18 h 100"/>
                    <a:gd name="T48" fmla="*/ 116 w 133"/>
                    <a:gd name="T49" fmla="*/ 27 h 100"/>
                    <a:gd name="T50" fmla="*/ 121 w 133"/>
                    <a:gd name="T51" fmla="*/ 35 h 100"/>
                    <a:gd name="T52" fmla="*/ 125 w 133"/>
                    <a:gd name="T53" fmla="*/ 46 h 100"/>
                    <a:gd name="T54" fmla="*/ 127 w 133"/>
                    <a:gd name="T55" fmla="*/ 56 h 100"/>
                    <a:gd name="T56" fmla="*/ 130 w 133"/>
                    <a:gd name="T57" fmla="*/ 66 h 100"/>
                    <a:gd name="T58" fmla="*/ 132 w 133"/>
                    <a:gd name="T59" fmla="*/ 73 h 100"/>
                    <a:gd name="T60" fmla="*/ 132 w 133"/>
                    <a:gd name="T61" fmla="*/ 81 h 100"/>
                    <a:gd name="T62" fmla="*/ 132 w 133"/>
                    <a:gd name="T63" fmla="*/ 88 h 100"/>
                    <a:gd name="T64" fmla="*/ 131 w 133"/>
                    <a:gd name="T65" fmla="*/ 91 h 100"/>
                    <a:gd name="T66" fmla="*/ 129 w 133"/>
                    <a:gd name="T67" fmla="*/ 94 h 100"/>
                    <a:gd name="T68" fmla="*/ 120 w 133"/>
                    <a:gd name="T69" fmla="*/ 99 h 100"/>
                    <a:gd name="T70" fmla="*/ 11 w 133"/>
                    <a:gd name="T71" fmla="*/ 89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100"/>
                    <a:gd name="T110" fmla="*/ 133 w 133"/>
                    <a:gd name="T111" fmla="*/ 100 h 1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100">
                      <a:moveTo>
                        <a:pt x="11" y="89"/>
                      </a:moveTo>
                      <a:lnTo>
                        <a:pt x="5" y="86"/>
                      </a:lnTo>
                      <a:lnTo>
                        <a:pt x="1" y="82"/>
                      </a:lnTo>
                      <a:lnTo>
                        <a:pt x="0" y="77"/>
                      </a:lnTo>
                      <a:lnTo>
                        <a:pt x="0" y="73"/>
                      </a:lnTo>
                      <a:lnTo>
                        <a:pt x="4" y="69"/>
                      </a:lnTo>
                      <a:lnTo>
                        <a:pt x="5" y="59"/>
                      </a:lnTo>
                      <a:lnTo>
                        <a:pt x="11" y="52"/>
                      </a:lnTo>
                      <a:lnTo>
                        <a:pt x="13" y="42"/>
                      </a:lnTo>
                      <a:lnTo>
                        <a:pt x="16" y="33"/>
                      </a:lnTo>
                      <a:lnTo>
                        <a:pt x="22" y="24"/>
                      </a:lnTo>
                      <a:lnTo>
                        <a:pt x="27" y="16"/>
                      </a:lnTo>
                      <a:lnTo>
                        <a:pt x="32" y="11"/>
                      </a:lnTo>
                      <a:lnTo>
                        <a:pt x="36" y="7"/>
                      </a:lnTo>
                      <a:lnTo>
                        <a:pt x="44" y="5"/>
                      </a:lnTo>
                      <a:lnTo>
                        <a:pt x="55" y="1"/>
                      </a:lnTo>
                      <a:lnTo>
                        <a:pt x="63" y="0"/>
                      </a:lnTo>
                      <a:lnTo>
                        <a:pt x="67" y="1"/>
                      </a:lnTo>
                      <a:lnTo>
                        <a:pt x="75" y="1"/>
                      </a:lnTo>
                      <a:lnTo>
                        <a:pt x="80" y="1"/>
                      </a:lnTo>
                      <a:lnTo>
                        <a:pt x="89" y="4"/>
                      </a:lnTo>
                      <a:lnTo>
                        <a:pt x="95" y="6"/>
                      </a:lnTo>
                      <a:lnTo>
                        <a:pt x="102" y="10"/>
                      </a:lnTo>
                      <a:lnTo>
                        <a:pt x="109" y="18"/>
                      </a:lnTo>
                      <a:lnTo>
                        <a:pt x="116" y="27"/>
                      </a:lnTo>
                      <a:lnTo>
                        <a:pt x="121" y="35"/>
                      </a:lnTo>
                      <a:lnTo>
                        <a:pt x="125" y="46"/>
                      </a:lnTo>
                      <a:lnTo>
                        <a:pt x="127" y="56"/>
                      </a:lnTo>
                      <a:lnTo>
                        <a:pt x="130" y="66"/>
                      </a:lnTo>
                      <a:lnTo>
                        <a:pt x="132" y="73"/>
                      </a:lnTo>
                      <a:lnTo>
                        <a:pt x="132" y="81"/>
                      </a:lnTo>
                      <a:lnTo>
                        <a:pt x="132" y="88"/>
                      </a:lnTo>
                      <a:lnTo>
                        <a:pt x="131" y="91"/>
                      </a:lnTo>
                      <a:lnTo>
                        <a:pt x="129" y="94"/>
                      </a:lnTo>
                      <a:lnTo>
                        <a:pt x="120" y="99"/>
                      </a:lnTo>
                      <a:lnTo>
                        <a:pt x="11" y="89"/>
                      </a:lnTo>
                    </a:path>
                  </a:pathLst>
                </a:custGeom>
                <a:solidFill>
                  <a:srgbClr val="0000FF"/>
                </a:solidFill>
                <a:ln w="12700" cap="rnd">
                  <a:solidFill>
                    <a:srgbClr val="000000"/>
                  </a:solidFill>
                  <a:round/>
                  <a:headEnd/>
                  <a:tailEnd/>
                </a:ln>
              </p:spPr>
              <p:txBody>
                <a:bodyPr/>
                <a:lstStyle/>
                <a:p>
                  <a:endParaRPr lang="en-US"/>
                </a:p>
              </p:txBody>
            </p:sp>
            <p:sp>
              <p:nvSpPr>
                <p:cNvPr id="13381" name="Freeform 62"/>
                <p:cNvSpPr>
                  <a:spLocks/>
                </p:cNvSpPr>
                <p:nvPr/>
              </p:nvSpPr>
              <p:spPr bwMode="auto">
                <a:xfrm>
                  <a:off x="3245" y="2025"/>
                  <a:ext cx="121" cy="112"/>
                </a:xfrm>
                <a:custGeom>
                  <a:avLst/>
                  <a:gdLst>
                    <a:gd name="T0" fmla="*/ 8 w 121"/>
                    <a:gd name="T1" fmla="*/ 36 h 112"/>
                    <a:gd name="T2" fmla="*/ 7 w 121"/>
                    <a:gd name="T3" fmla="*/ 44 h 112"/>
                    <a:gd name="T4" fmla="*/ 8 w 121"/>
                    <a:gd name="T5" fmla="*/ 52 h 112"/>
                    <a:gd name="T6" fmla="*/ 8 w 121"/>
                    <a:gd name="T7" fmla="*/ 56 h 112"/>
                    <a:gd name="T8" fmla="*/ 10 w 121"/>
                    <a:gd name="T9" fmla="*/ 60 h 112"/>
                    <a:gd name="T10" fmla="*/ 12 w 121"/>
                    <a:gd name="T11" fmla="*/ 62 h 112"/>
                    <a:gd name="T12" fmla="*/ 14 w 121"/>
                    <a:gd name="T13" fmla="*/ 66 h 112"/>
                    <a:gd name="T14" fmla="*/ 14 w 121"/>
                    <a:gd name="T15" fmla="*/ 73 h 112"/>
                    <a:gd name="T16" fmla="*/ 16 w 121"/>
                    <a:gd name="T17" fmla="*/ 79 h 112"/>
                    <a:gd name="T18" fmla="*/ 17 w 121"/>
                    <a:gd name="T19" fmla="*/ 83 h 112"/>
                    <a:gd name="T20" fmla="*/ 17 w 121"/>
                    <a:gd name="T21" fmla="*/ 89 h 112"/>
                    <a:gd name="T22" fmla="*/ 19 w 121"/>
                    <a:gd name="T23" fmla="*/ 97 h 112"/>
                    <a:gd name="T24" fmla="*/ 21 w 121"/>
                    <a:gd name="T25" fmla="*/ 102 h 112"/>
                    <a:gd name="T26" fmla="*/ 30 w 121"/>
                    <a:gd name="T27" fmla="*/ 110 h 112"/>
                    <a:gd name="T28" fmla="*/ 42 w 121"/>
                    <a:gd name="T29" fmla="*/ 111 h 112"/>
                    <a:gd name="T30" fmla="*/ 56 w 121"/>
                    <a:gd name="T31" fmla="*/ 108 h 112"/>
                    <a:gd name="T32" fmla="*/ 75 w 121"/>
                    <a:gd name="T33" fmla="*/ 105 h 112"/>
                    <a:gd name="T34" fmla="*/ 85 w 121"/>
                    <a:gd name="T35" fmla="*/ 101 h 112"/>
                    <a:gd name="T36" fmla="*/ 91 w 121"/>
                    <a:gd name="T37" fmla="*/ 95 h 112"/>
                    <a:gd name="T38" fmla="*/ 95 w 121"/>
                    <a:gd name="T39" fmla="*/ 88 h 112"/>
                    <a:gd name="T40" fmla="*/ 96 w 121"/>
                    <a:gd name="T41" fmla="*/ 82 h 112"/>
                    <a:gd name="T42" fmla="*/ 108 w 121"/>
                    <a:gd name="T43" fmla="*/ 74 h 112"/>
                    <a:gd name="T44" fmla="*/ 117 w 121"/>
                    <a:gd name="T45" fmla="*/ 53 h 112"/>
                    <a:gd name="T46" fmla="*/ 119 w 121"/>
                    <a:gd name="T47" fmla="*/ 47 h 112"/>
                    <a:gd name="T48" fmla="*/ 117 w 121"/>
                    <a:gd name="T49" fmla="*/ 37 h 112"/>
                    <a:gd name="T50" fmla="*/ 119 w 121"/>
                    <a:gd name="T51" fmla="*/ 36 h 112"/>
                    <a:gd name="T52" fmla="*/ 120 w 121"/>
                    <a:gd name="T53" fmla="*/ 33 h 112"/>
                    <a:gd name="T54" fmla="*/ 116 w 121"/>
                    <a:gd name="T55" fmla="*/ 28 h 112"/>
                    <a:gd name="T56" fmla="*/ 116 w 121"/>
                    <a:gd name="T57" fmla="*/ 16 h 112"/>
                    <a:gd name="T58" fmla="*/ 114 w 121"/>
                    <a:gd name="T59" fmla="*/ 11 h 112"/>
                    <a:gd name="T60" fmla="*/ 105 w 121"/>
                    <a:gd name="T61" fmla="*/ 5 h 112"/>
                    <a:gd name="T62" fmla="*/ 95 w 121"/>
                    <a:gd name="T63" fmla="*/ 2 h 112"/>
                    <a:gd name="T64" fmla="*/ 72 w 121"/>
                    <a:gd name="T65" fmla="*/ 0 h 112"/>
                    <a:gd name="T66" fmla="*/ 49 w 121"/>
                    <a:gd name="T67" fmla="*/ 0 h 112"/>
                    <a:gd name="T68" fmla="*/ 25 w 121"/>
                    <a:gd name="T69" fmla="*/ 0 h 112"/>
                    <a:gd name="T70" fmla="*/ 11 w 121"/>
                    <a:gd name="T71" fmla="*/ 0 h 112"/>
                    <a:gd name="T72" fmla="*/ 2 w 121"/>
                    <a:gd name="T73" fmla="*/ 0 h 112"/>
                    <a:gd name="T74" fmla="*/ 0 w 121"/>
                    <a:gd name="T75" fmla="*/ 4 h 112"/>
                    <a:gd name="T76" fmla="*/ 0 w 121"/>
                    <a:gd name="T77" fmla="*/ 8 h 112"/>
                    <a:gd name="T78" fmla="*/ 8 w 121"/>
                    <a:gd name="T79" fmla="*/ 14 h 112"/>
                    <a:gd name="T80" fmla="*/ 6 w 121"/>
                    <a:gd name="T81" fmla="*/ 27 h 112"/>
                    <a:gd name="T82" fmla="*/ 8 w 121"/>
                    <a:gd name="T83" fmla="*/ 27 h 112"/>
                    <a:gd name="T84" fmla="*/ 8 w 121"/>
                    <a:gd name="T85" fmla="*/ 30 h 112"/>
                    <a:gd name="T86" fmla="*/ 8 w 121"/>
                    <a:gd name="T87" fmla="*/ 3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1"/>
                    <a:gd name="T133" fmla="*/ 0 h 112"/>
                    <a:gd name="T134" fmla="*/ 121 w 121"/>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1" h="112">
                      <a:moveTo>
                        <a:pt x="8" y="36"/>
                      </a:moveTo>
                      <a:lnTo>
                        <a:pt x="7" y="44"/>
                      </a:lnTo>
                      <a:lnTo>
                        <a:pt x="8" y="52"/>
                      </a:lnTo>
                      <a:lnTo>
                        <a:pt x="8" y="56"/>
                      </a:lnTo>
                      <a:lnTo>
                        <a:pt x="10" y="60"/>
                      </a:lnTo>
                      <a:lnTo>
                        <a:pt x="12" y="62"/>
                      </a:lnTo>
                      <a:lnTo>
                        <a:pt x="14" y="66"/>
                      </a:lnTo>
                      <a:lnTo>
                        <a:pt x="14" y="73"/>
                      </a:lnTo>
                      <a:lnTo>
                        <a:pt x="16" y="79"/>
                      </a:lnTo>
                      <a:lnTo>
                        <a:pt x="17" y="83"/>
                      </a:lnTo>
                      <a:lnTo>
                        <a:pt x="17" y="89"/>
                      </a:lnTo>
                      <a:lnTo>
                        <a:pt x="19" y="97"/>
                      </a:lnTo>
                      <a:lnTo>
                        <a:pt x="21" y="102"/>
                      </a:lnTo>
                      <a:lnTo>
                        <a:pt x="30" y="110"/>
                      </a:lnTo>
                      <a:lnTo>
                        <a:pt x="42" y="111"/>
                      </a:lnTo>
                      <a:lnTo>
                        <a:pt x="56" y="108"/>
                      </a:lnTo>
                      <a:lnTo>
                        <a:pt x="75" y="105"/>
                      </a:lnTo>
                      <a:lnTo>
                        <a:pt x="85" y="101"/>
                      </a:lnTo>
                      <a:lnTo>
                        <a:pt x="91" y="95"/>
                      </a:lnTo>
                      <a:lnTo>
                        <a:pt x="95" y="88"/>
                      </a:lnTo>
                      <a:lnTo>
                        <a:pt x="96" y="82"/>
                      </a:lnTo>
                      <a:lnTo>
                        <a:pt x="108" y="74"/>
                      </a:lnTo>
                      <a:lnTo>
                        <a:pt x="117" y="53"/>
                      </a:lnTo>
                      <a:lnTo>
                        <a:pt x="119" y="47"/>
                      </a:lnTo>
                      <a:lnTo>
                        <a:pt x="117" y="37"/>
                      </a:lnTo>
                      <a:lnTo>
                        <a:pt x="119" y="36"/>
                      </a:lnTo>
                      <a:lnTo>
                        <a:pt x="120" y="33"/>
                      </a:lnTo>
                      <a:lnTo>
                        <a:pt x="116" y="28"/>
                      </a:lnTo>
                      <a:lnTo>
                        <a:pt x="116" y="16"/>
                      </a:lnTo>
                      <a:lnTo>
                        <a:pt x="114" y="11"/>
                      </a:lnTo>
                      <a:lnTo>
                        <a:pt x="105" y="5"/>
                      </a:lnTo>
                      <a:lnTo>
                        <a:pt x="95" y="2"/>
                      </a:lnTo>
                      <a:lnTo>
                        <a:pt x="72" y="0"/>
                      </a:lnTo>
                      <a:lnTo>
                        <a:pt x="49" y="0"/>
                      </a:lnTo>
                      <a:lnTo>
                        <a:pt x="25" y="0"/>
                      </a:lnTo>
                      <a:lnTo>
                        <a:pt x="11" y="0"/>
                      </a:lnTo>
                      <a:lnTo>
                        <a:pt x="2" y="0"/>
                      </a:lnTo>
                      <a:lnTo>
                        <a:pt x="0" y="4"/>
                      </a:lnTo>
                      <a:lnTo>
                        <a:pt x="0" y="8"/>
                      </a:lnTo>
                      <a:lnTo>
                        <a:pt x="8" y="14"/>
                      </a:lnTo>
                      <a:lnTo>
                        <a:pt x="6" y="27"/>
                      </a:lnTo>
                      <a:lnTo>
                        <a:pt x="8" y="27"/>
                      </a:lnTo>
                      <a:lnTo>
                        <a:pt x="8" y="30"/>
                      </a:lnTo>
                      <a:lnTo>
                        <a:pt x="8" y="36"/>
                      </a:lnTo>
                    </a:path>
                  </a:pathLst>
                </a:custGeom>
                <a:solidFill>
                  <a:srgbClr val="FFC080"/>
                </a:solidFill>
                <a:ln w="12700" cap="rnd">
                  <a:solidFill>
                    <a:srgbClr val="402000"/>
                  </a:solidFill>
                  <a:round/>
                  <a:headEnd/>
                  <a:tailEnd/>
                </a:ln>
              </p:spPr>
              <p:txBody>
                <a:bodyPr/>
                <a:lstStyle/>
                <a:p>
                  <a:endParaRPr lang="en-US"/>
                </a:p>
              </p:txBody>
            </p:sp>
            <p:sp>
              <p:nvSpPr>
                <p:cNvPr id="13382" name="Freeform 63"/>
                <p:cNvSpPr>
                  <a:spLocks/>
                </p:cNvSpPr>
                <p:nvPr/>
              </p:nvSpPr>
              <p:spPr bwMode="auto">
                <a:xfrm>
                  <a:off x="3245" y="2025"/>
                  <a:ext cx="118" cy="107"/>
                </a:xfrm>
                <a:custGeom>
                  <a:avLst/>
                  <a:gdLst>
                    <a:gd name="T0" fmla="*/ 1 w 118"/>
                    <a:gd name="T1" fmla="*/ 7 h 107"/>
                    <a:gd name="T2" fmla="*/ 2 w 118"/>
                    <a:gd name="T3" fmla="*/ 1 h 107"/>
                    <a:gd name="T4" fmla="*/ 55 w 118"/>
                    <a:gd name="T5" fmla="*/ 0 h 107"/>
                    <a:gd name="T6" fmla="*/ 94 w 118"/>
                    <a:gd name="T7" fmla="*/ 2 h 107"/>
                    <a:gd name="T8" fmla="*/ 110 w 118"/>
                    <a:gd name="T9" fmla="*/ 11 h 107"/>
                    <a:gd name="T10" fmla="*/ 114 w 118"/>
                    <a:gd name="T11" fmla="*/ 23 h 107"/>
                    <a:gd name="T12" fmla="*/ 117 w 118"/>
                    <a:gd name="T13" fmla="*/ 32 h 107"/>
                    <a:gd name="T14" fmla="*/ 114 w 118"/>
                    <a:gd name="T15" fmla="*/ 36 h 107"/>
                    <a:gd name="T16" fmla="*/ 115 w 118"/>
                    <a:gd name="T17" fmla="*/ 50 h 107"/>
                    <a:gd name="T18" fmla="*/ 103 w 118"/>
                    <a:gd name="T19" fmla="*/ 73 h 107"/>
                    <a:gd name="T20" fmla="*/ 94 w 118"/>
                    <a:gd name="T21" fmla="*/ 80 h 107"/>
                    <a:gd name="T22" fmla="*/ 84 w 118"/>
                    <a:gd name="T23" fmla="*/ 98 h 107"/>
                    <a:gd name="T24" fmla="*/ 57 w 118"/>
                    <a:gd name="T25" fmla="*/ 106 h 107"/>
                    <a:gd name="T26" fmla="*/ 51 w 118"/>
                    <a:gd name="T27" fmla="*/ 101 h 107"/>
                    <a:gd name="T28" fmla="*/ 50 w 118"/>
                    <a:gd name="T29" fmla="*/ 90 h 107"/>
                    <a:gd name="T30" fmla="*/ 42 w 118"/>
                    <a:gd name="T31" fmla="*/ 88 h 107"/>
                    <a:gd name="T32" fmla="*/ 38 w 118"/>
                    <a:gd name="T33" fmla="*/ 86 h 107"/>
                    <a:gd name="T34" fmla="*/ 48 w 118"/>
                    <a:gd name="T35" fmla="*/ 85 h 107"/>
                    <a:gd name="T36" fmla="*/ 44 w 118"/>
                    <a:gd name="T37" fmla="*/ 81 h 107"/>
                    <a:gd name="T38" fmla="*/ 44 w 118"/>
                    <a:gd name="T39" fmla="*/ 76 h 107"/>
                    <a:gd name="T40" fmla="*/ 47 w 118"/>
                    <a:gd name="T41" fmla="*/ 68 h 107"/>
                    <a:gd name="T42" fmla="*/ 45 w 118"/>
                    <a:gd name="T43" fmla="*/ 64 h 107"/>
                    <a:gd name="T44" fmla="*/ 42 w 118"/>
                    <a:gd name="T45" fmla="*/ 65 h 107"/>
                    <a:gd name="T46" fmla="*/ 42 w 118"/>
                    <a:gd name="T47" fmla="*/ 59 h 107"/>
                    <a:gd name="T48" fmla="*/ 44 w 118"/>
                    <a:gd name="T49" fmla="*/ 57 h 107"/>
                    <a:gd name="T50" fmla="*/ 47 w 118"/>
                    <a:gd name="T51" fmla="*/ 32 h 107"/>
                    <a:gd name="T52" fmla="*/ 48 w 118"/>
                    <a:gd name="T53" fmla="*/ 27 h 107"/>
                    <a:gd name="T54" fmla="*/ 68 w 118"/>
                    <a:gd name="T55" fmla="*/ 22 h 107"/>
                    <a:gd name="T56" fmla="*/ 60 w 118"/>
                    <a:gd name="T57" fmla="*/ 11 h 107"/>
                    <a:gd name="T58" fmla="*/ 41 w 118"/>
                    <a:gd name="T59" fmla="*/ 13 h 107"/>
                    <a:gd name="T60" fmla="*/ 20 w 118"/>
                    <a:gd name="T61" fmla="*/ 12 h 107"/>
                    <a:gd name="T62" fmla="*/ 15 w 118"/>
                    <a:gd name="T63" fmla="*/ 10 h 107"/>
                    <a:gd name="T64" fmla="*/ 15 w 118"/>
                    <a:gd name="T65" fmla="*/ 23 h 107"/>
                    <a:gd name="T66" fmla="*/ 13 w 118"/>
                    <a:gd name="T67" fmla="*/ 28 h 107"/>
                    <a:gd name="T68" fmla="*/ 9 w 118"/>
                    <a:gd name="T69" fmla="*/ 29 h 107"/>
                    <a:gd name="T70" fmla="*/ 6 w 118"/>
                    <a:gd name="T71" fmla="*/ 26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8"/>
                    <a:gd name="T109" fmla="*/ 0 h 107"/>
                    <a:gd name="T110" fmla="*/ 118 w 118"/>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8" h="107">
                      <a:moveTo>
                        <a:pt x="9" y="14"/>
                      </a:moveTo>
                      <a:lnTo>
                        <a:pt x="1" y="7"/>
                      </a:lnTo>
                      <a:lnTo>
                        <a:pt x="0" y="4"/>
                      </a:lnTo>
                      <a:lnTo>
                        <a:pt x="2" y="1"/>
                      </a:lnTo>
                      <a:lnTo>
                        <a:pt x="24" y="0"/>
                      </a:lnTo>
                      <a:lnTo>
                        <a:pt x="55" y="0"/>
                      </a:lnTo>
                      <a:lnTo>
                        <a:pt x="82" y="1"/>
                      </a:lnTo>
                      <a:lnTo>
                        <a:pt x="94" y="2"/>
                      </a:lnTo>
                      <a:lnTo>
                        <a:pt x="104" y="6"/>
                      </a:lnTo>
                      <a:lnTo>
                        <a:pt x="110" y="11"/>
                      </a:lnTo>
                      <a:lnTo>
                        <a:pt x="112" y="14"/>
                      </a:lnTo>
                      <a:lnTo>
                        <a:pt x="114" y="23"/>
                      </a:lnTo>
                      <a:lnTo>
                        <a:pt x="114" y="27"/>
                      </a:lnTo>
                      <a:lnTo>
                        <a:pt x="117" y="32"/>
                      </a:lnTo>
                      <a:lnTo>
                        <a:pt x="116" y="35"/>
                      </a:lnTo>
                      <a:lnTo>
                        <a:pt x="114" y="36"/>
                      </a:lnTo>
                      <a:lnTo>
                        <a:pt x="116" y="46"/>
                      </a:lnTo>
                      <a:lnTo>
                        <a:pt x="115" y="50"/>
                      </a:lnTo>
                      <a:lnTo>
                        <a:pt x="108" y="64"/>
                      </a:lnTo>
                      <a:lnTo>
                        <a:pt x="103" y="73"/>
                      </a:lnTo>
                      <a:lnTo>
                        <a:pt x="95" y="78"/>
                      </a:lnTo>
                      <a:lnTo>
                        <a:pt x="94" y="80"/>
                      </a:lnTo>
                      <a:lnTo>
                        <a:pt x="91" y="89"/>
                      </a:lnTo>
                      <a:lnTo>
                        <a:pt x="84" y="98"/>
                      </a:lnTo>
                      <a:lnTo>
                        <a:pt x="67" y="104"/>
                      </a:lnTo>
                      <a:lnTo>
                        <a:pt x="57" y="106"/>
                      </a:lnTo>
                      <a:lnTo>
                        <a:pt x="48" y="104"/>
                      </a:lnTo>
                      <a:lnTo>
                        <a:pt x="51" y="101"/>
                      </a:lnTo>
                      <a:lnTo>
                        <a:pt x="55" y="95"/>
                      </a:lnTo>
                      <a:lnTo>
                        <a:pt x="50" y="90"/>
                      </a:lnTo>
                      <a:lnTo>
                        <a:pt x="46" y="89"/>
                      </a:lnTo>
                      <a:lnTo>
                        <a:pt x="42" y="88"/>
                      </a:lnTo>
                      <a:lnTo>
                        <a:pt x="37" y="88"/>
                      </a:lnTo>
                      <a:lnTo>
                        <a:pt x="38" y="86"/>
                      </a:lnTo>
                      <a:lnTo>
                        <a:pt x="43" y="86"/>
                      </a:lnTo>
                      <a:lnTo>
                        <a:pt x="48" y="85"/>
                      </a:lnTo>
                      <a:lnTo>
                        <a:pt x="47" y="82"/>
                      </a:lnTo>
                      <a:lnTo>
                        <a:pt x="44" y="81"/>
                      </a:lnTo>
                      <a:lnTo>
                        <a:pt x="42" y="80"/>
                      </a:lnTo>
                      <a:lnTo>
                        <a:pt x="44" y="76"/>
                      </a:lnTo>
                      <a:lnTo>
                        <a:pt x="45" y="68"/>
                      </a:lnTo>
                      <a:lnTo>
                        <a:pt x="47" y="68"/>
                      </a:lnTo>
                      <a:lnTo>
                        <a:pt x="48" y="65"/>
                      </a:lnTo>
                      <a:lnTo>
                        <a:pt x="45" y="64"/>
                      </a:lnTo>
                      <a:lnTo>
                        <a:pt x="44" y="64"/>
                      </a:lnTo>
                      <a:lnTo>
                        <a:pt x="42" y="65"/>
                      </a:lnTo>
                      <a:lnTo>
                        <a:pt x="40" y="64"/>
                      </a:lnTo>
                      <a:lnTo>
                        <a:pt x="42" y="59"/>
                      </a:lnTo>
                      <a:lnTo>
                        <a:pt x="44" y="59"/>
                      </a:lnTo>
                      <a:lnTo>
                        <a:pt x="44" y="57"/>
                      </a:lnTo>
                      <a:lnTo>
                        <a:pt x="42" y="55"/>
                      </a:lnTo>
                      <a:lnTo>
                        <a:pt x="47" y="32"/>
                      </a:lnTo>
                      <a:lnTo>
                        <a:pt x="49" y="28"/>
                      </a:lnTo>
                      <a:lnTo>
                        <a:pt x="48" y="27"/>
                      </a:lnTo>
                      <a:lnTo>
                        <a:pt x="52" y="22"/>
                      </a:lnTo>
                      <a:lnTo>
                        <a:pt x="68" y="22"/>
                      </a:lnTo>
                      <a:lnTo>
                        <a:pt x="59" y="17"/>
                      </a:lnTo>
                      <a:lnTo>
                        <a:pt x="60" y="11"/>
                      </a:lnTo>
                      <a:lnTo>
                        <a:pt x="44" y="10"/>
                      </a:lnTo>
                      <a:lnTo>
                        <a:pt x="41" y="13"/>
                      </a:lnTo>
                      <a:lnTo>
                        <a:pt x="39" y="10"/>
                      </a:lnTo>
                      <a:lnTo>
                        <a:pt x="20" y="12"/>
                      </a:lnTo>
                      <a:lnTo>
                        <a:pt x="16" y="10"/>
                      </a:lnTo>
                      <a:lnTo>
                        <a:pt x="15" y="10"/>
                      </a:lnTo>
                      <a:lnTo>
                        <a:pt x="17" y="13"/>
                      </a:lnTo>
                      <a:lnTo>
                        <a:pt x="15" y="23"/>
                      </a:lnTo>
                      <a:lnTo>
                        <a:pt x="12" y="24"/>
                      </a:lnTo>
                      <a:lnTo>
                        <a:pt x="13" y="28"/>
                      </a:lnTo>
                      <a:lnTo>
                        <a:pt x="8" y="36"/>
                      </a:lnTo>
                      <a:lnTo>
                        <a:pt x="9" y="29"/>
                      </a:lnTo>
                      <a:lnTo>
                        <a:pt x="8" y="27"/>
                      </a:lnTo>
                      <a:lnTo>
                        <a:pt x="6" y="26"/>
                      </a:lnTo>
                      <a:lnTo>
                        <a:pt x="9" y="14"/>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83" name="Freeform 64"/>
                <p:cNvSpPr>
                  <a:spLocks/>
                </p:cNvSpPr>
                <p:nvPr/>
              </p:nvSpPr>
              <p:spPr bwMode="auto">
                <a:xfrm>
                  <a:off x="3306" y="2070"/>
                  <a:ext cx="25" cy="17"/>
                </a:xfrm>
                <a:custGeom>
                  <a:avLst/>
                  <a:gdLst>
                    <a:gd name="T0" fmla="*/ 7 w 25"/>
                    <a:gd name="T1" fmla="*/ 0 h 17"/>
                    <a:gd name="T2" fmla="*/ 8 w 25"/>
                    <a:gd name="T3" fmla="*/ 6 h 17"/>
                    <a:gd name="T4" fmla="*/ 0 w 25"/>
                    <a:gd name="T5" fmla="*/ 9 h 17"/>
                    <a:gd name="T6" fmla="*/ 4 w 25"/>
                    <a:gd name="T7" fmla="*/ 14 h 17"/>
                    <a:gd name="T8" fmla="*/ 6 w 25"/>
                    <a:gd name="T9" fmla="*/ 12 h 17"/>
                    <a:gd name="T10" fmla="*/ 10 w 25"/>
                    <a:gd name="T11" fmla="*/ 14 h 17"/>
                    <a:gd name="T12" fmla="*/ 10 w 25"/>
                    <a:gd name="T13" fmla="*/ 16 h 17"/>
                    <a:gd name="T14" fmla="*/ 15 w 25"/>
                    <a:gd name="T15" fmla="*/ 16 h 17"/>
                    <a:gd name="T16" fmla="*/ 15 w 25"/>
                    <a:gd name="T17" fmla="*/ 14 h 17"/>
                    <a:gd name="T18" fmla="*/ 11 w 25"/>
                    <a:gd name="T19" fmla="*/ 12 h 17"/>
                    <a:gd name="T20" fmla="*/ 18 w 25"/>
                    <a:gd name="T21" fmla="*/ 8 h 17"/>
                    <a:gd name="T22" fmla="*/ 15 w 25"/>
                    <a:gd name="T23" fmla="*/ 4 h 17"/>
                    <a:gd name="T24" fmla="*/ 22 w 25"/>
                    <a:gd name="T25" fmla="*/ 4 h 17"/>
                    <a:gd name="T26" fmla="*/ 24 w 25"/>
                    <a:gd name="T27" fmla="*/ 1 h 17"/>
                    <a:gd name="T28" fmla="*/ 22 w 25"/>
                    <a:gd name="T29" fmla="*/ 1 h 17"/>
                    <a:gd name="T30" fmla="*/ 18 w 25"/>
                    <a:gd name="T31" fmla="*/ 0 h 17"/>
                    <a:gd name="T32" fmla="*/ 12 w 25"/>
                    <a:gd name="T33" fmla="*/ 0 h 17"/>
                    <a:gd name="T34" fmla="*/ 7 w 2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17"/>
                    <a:gd name="T56" fmla="*/ 25 w 25"/>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17">
                      <a:moveTo>
                        <a:pt x="7" y="0"/>
                      </a:moveTo>
                      <a:lnTo>
                        <a:pt x="8" y="6"/>
                      </a:lnTo>
                      <a:lnTo>
                        <a:pt x="0" y="9"/>
                      </a:lnTo>
                      <a:lnTo>
                        <a:pt x="4" y="14"/>
                      </a:lnTo>
                      <a:lnTo>
                        <a:pt x="6" y="12"/>
                      </a:lnTo>
                      <a:lnTo>
                        <a:pt x="10" y="14"/>
                      </a:lnTo>
                      <a:lnTo>
                        <a:pt x="10" y="16"/>
                      </a:lnTo>
                      <a:lnTo>
                        <a:pt x="15" y="16"/>
                      </a:lnTo>
                      <a:lnTo>
                        <a:pt x="15" y="14"/>
                      </a:lnTo>
                      <a:lnTo>
                        <a:pt x="11" y="12"/>
                      </a:lnTo>
                      <a:lnTo>
                        <a:pt x="18" y="8"/>
                      </a:lnTo>
                      <a:lnTo>
                        <a:pt x="15" y="4"/>
                      </a:lnTo>
                      <a:lnTo>
                        <a:pt x="22" y="4"/>
                      </a:lnTo>
                      <a:lnTo>
                        <a:pt x="24" y="1"/>
                      </a:lnTo>
                      <a:lnTo>
                        <a:pt x="22" y="1"/>
                      </a:lnTo>
                      <a:lnTo>
                        <a:pt x="18" y="0"/>
                      </a:lnTo>
                      <a:lnTo>
                        <a:pt x="12" y="0"/>
                      </a:lnTo>
                      <a:lnTo>
                        <a:pt x="7"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84" name="Freeform 65"/>
                <p:cNvSpPr>
                  <a:spLocks/>
                </p:cNvSpPr>
                <p:nvPr/>
              </p:nvSpPr>
              <p:spPr bwMode="auto">
                <a:xfrm>
                  <a:off x="3305" y="2047"/>
                  <a:ext cx="21" cy="17"/>
                </a:xfrm>
                <a:custGeom>
                  <a:avLst/>
                  <a:gdLst>
                    <a:gd name="T0" fmla="*/ 1 w 21"/>
                    <a:gd name="T1" fmla="*/ 14 h 17"/>
                    <a:gd name="T2" fmla="*/ 0 w 21"/>
                    <a:gd name="T3" fmla="*/ 10 h 17"/>
                    <a:gd name="T4" fmla="*/ 2 w 21"/>
                    <a:gd name="T5" fmla="*/ 1 h 17"/>
                    <a:gd name="T6" fmla="*/ 9 w 21"/>
                    <a:gd name="T7" fmla="*/ 0 h 17"/>
                    <a:gd name="T8" fmla="*/ 14 w 21"/>
                    <a:gd name="T9" fmla="*/ 0 h 17"/>
                    <a:gd name="T10" fmla="*/ 15 w 21"/>
                    <a:gd name="T11" fmla="*/ 2 h 17"/>
                    <a:gd name="T12" fmla="*/ 19 w 21"/>
                    <a:gd name="T13" fmla="*/ 5 h 17"/>
                    <a:gd name="T14" fmla="*/ 20 w 21"/>
                    <a:gd name="T15" fmla="*/ 14 h 17"/>
                    <a:gd name="T16" fmla="*/ 18 w 21"/>
                    <a:gd name="T17" fmla="*/ 13 h 17"/>
                    <a:gd name="T18" fmla="*/ 14 w 21"/>
                    <a:gd name="T19" fmla="*/ 4 h 17"/>
                    <a:gd name="T20" fmla="*/ 11 w 21"/>
                    <a:gd name="T21" fmla="*/ 4 h 17"/>
                    <a:gd name="T22" fmla="*/ 12 w 21"/>
                    <a:gd name="T23" fmla="*/ 11 h 17"/>
                    <a:gd name="T24" fmla="*/ 11 w 21"/>
                    <a:gd name="T25" fmla="*/ 16 h 17"/>
                    <a:gd name="T26" fmla="*/ 8 w 21"/>
                    <a:gd name="T27" fmla="*/ 16 h 17"/>
                    <a:gd name="T28" fmla="*/ 5 w 21"/>
                    <a:gd name="T29" fmla="*/ 14 h 17"/>
                    <a:gd name="T30" fmla="*/ 5 w 21"/>
                    <a:gd name="T31" fmla="*/ 5 h 17"/>
                    <a:gd name="T32" fmla="*/ 1 w 21"/>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7"/>
                    <a:gd name="T53" fmla="*/ 21 w 21"/>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7">
                      <a:moveTo>
                        <a:pt x="1" y="14"/>
                      </a:moveTo>
                      <a:lnTo>
                        <a:pt x="0" y="10"/>
                      </a:lnTo>
                      <a:lnTo>
                        <a:pt x="2" y="1"/>
                      </a:lnTo>
                      <a:lnTo>
                        <a:pt x="9" y="0"/>
                      </a:lnTo>
                      <a:lnTo>
                        <a:pt x="14" y="0"/>
                      </a:lnTo>
                      <a:lnTo>
                        <a:pt x="15" y="2"/>
                      </a:lnTo>
                      <a:lnTo>
                        <a:pt x="19" y="5"/>
                      </a:lnTo>
                      <a:lnTo>
                        <a:pt x="20" y="14"/>
                      </a:lnTo>
                      <a:lnTo>
                        <a:pt x="18" y="13"/>
                      </a:lnTo>
                      <a:lnTo>
                        <a:pt x="14" y="4"/>
                      </a:lnTo>
                      <a:lnTo>
                        <a:pt x="11" y="4"/>
                      </a:lnTo>
                      <a:lnTo>
                        <a:pt x="12" y="11"/>
                      </a:lnTo>
                      <a:lnTo>
                        <a:pt x="11" y="16"/>
                      </a:lnTo>
                      <a:lnTo>
                        <a:pt x="8" y="16"/>
                      </a:lnTo>
                      <a:lnTo>
                        <a:pt x="5" y="14"/>
                      </a:lnTo>
                      <a:lnTo>
                        <a:pt x="5" y="5"/>
                      </a:lnTo>
                      <a:lnTo>
                        <a:pt x="1" y="1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85" name="Freeform 66"/>
                <p:cNvSpPr>
                  <a:spLocks/>
                </p:cNvSpPr>
                <p:nvPr/>
              </p:nvSpPr>
              <p:spPr bwMode="auto">
                <a:xfrm>
                  <a:off x="3308" y="2054"/>
                  <a:ext cx="17" cy="17"/>
                </a:xfrm>
                <a:custGeom>
                  <a:avLst/>
                  <a:gdLst>
                    <a:gd name="T0" fmla="*/ 0 w 17"/>
                    <a:gd name="T1" fmla="*/ 11 h 17"/>
                    <a:gd name="T2" fmla="*/ 3 w 17"/>
                    <a:gd name="T3" fmla="*/ 16 h 17"/>
                    <a:gd name="T4" fmla="*/ 8 w 17"/>
                    <a:gd name="T5" fmla="*/ 16 h 17"/>
                    <a:gd name="T6" fmla="*/ 13 w 17"/>
                    <a:gd name="T7" fmla="*/ 13 h 17"/>
                    <a:gd name="T8" fmla="*/ 16 w 17"/>
                    <a:gd name="T9" fmla="*/ 11 h 17"/>
                    <a:gd name="T10" fmla="*/ 11 w 17"/>
                    <a:gd name="T11" fmla="*/ 0 h 17"/>
                    <a:gd name="T12" fmla="*/ 10 w 17"/>
                    <a:gd name="T13" fmla="*/ 2 h 17"/>
                    <a:gd name="T14" fmla="*/ 10 w 17"/>
                    <a:gd name="T15" fmla="*/ 6 h 17"/>
                    <a:gd name="T16" fmla="*/ 9 w 17"/>
                    <a:gd name="T17" fmla="*/ 11 h 17"/>
                    <a:gd name="T18" fmla="*/ 3 w 17"/>
                    <a:gd name="T19" fmla="*/ 9 h 17"/>
                    <a:gd name="T20" fmla="*/ 3 w 17"/>
                    <a:gd name="T21" fmla="*/ 4 h 17"/>
                    <a:gd name="T22" fmla="*/ 0 w 17"/>
                    <a:gd name="T23" fmla="*/ 1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1"/>
                      </a:moveTo>
                      <a:lnTo>
                        <a:pt x="3" y="16"/>
                      </a:lnTo>
                      <a:lnTo>
                        <a:pt x="8" y="16"/>
                      </a:lnTo>
                      <a:lnTo>
                        <a:pt x="13" y="13"/>
                      </a:lnTo>
                      <a:lnTo>
                        <a:pt x="16" y="11"/>
                      </a:lnTo>
                      <a:lnTo>
                        <a:pt x="11" y="0"/>
                      </a:lnTo>
                      <a:lnTo>
                        <a:pt x="10" y="2"/>
                      </a:lnTo>
                      <a:lnTo>
                        <a:pt x="10" y="6"/>
                      </a:lnTo>
                      <a:lnTo>
                        <a:pt x="9" y="11"/>
                      </a:lnTo>
                      <a:lnTo>
                        <a:pt x="3" y="9"/>
                      </a:lnTo>
                      <a:lnTo>
                        <a:pt x="3" y="4"/>
                      </a:lnTo>
                      <a:lnTo>
                        <a:pt x="0" y="11"/>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86" name="Freeform 67"/>
                <p:cNvSpPr>
                  <a:spLocks/>
                </p:cNvSpPr>
                <p:nvPr/>
              </p:nvSpPr>
              <p:spPr bwMode="auto">
                <a:xfrm>
                  <a:off x="3254" y="2046"/>
                  <a:ext cx="28" cy="88"/>
                </a:xfrm>
                <a:custGeom>
                  <a:avLst/>
                  <a:gdLst>
                    <a:gd name="T0" fmla="*/ 14 w 28"/>
                    <a:gd name="T1" fmla="*/ 0 h 88"/>
                    <a:gd name="T2" fmla="*/ 8 w 28"/>
                    <a:gd name="T3" fmla="*/ 1 h 88"/>
                    <a:gd name="T4" fmla="*/ 6 w 28"/>
                    <a:gd name="T5" fmla="*/ 3 h 88"/>
                    <a:gd name="T6" fmla="*/ 5 w 28"/>
                    <a:gd name="T7" fmla="*/ 5 h 88"/>
                    <a:gd name="T8" fmla="*/ 5 w 28"/>
                    <a:gd name="T9" fmla="*/ 8 h 88"/>
                    <a:gd name="T10" fmla="*/ 3 w 28"/>
                    <a:gd name="T11" fmla="*/ 14 h 88"/>
                    <a:gd name="T12" fmla="*/ 1 w 28"/>
                    <a:gd name="T13" fmla="*/ 20 h 88"/>
                    <a:gd name="T14" fmla="*/ 1 w 28"/>
                    <a:gd name="T15" fmla="*/ 24 h 88"/>
                    <a:gd name="T16" fmla="*/ 0 w 28"/>
                    <a:gd name="T17" fmla="*/ 26 h 88"/>
                    <a:gd name="T18" fmla="*/ 0 w 28"/>
                    <a:gd name="T19" fmla="*/ 28 h 88"/>
                    <a:gd name="T20" fmla="*/ 2 w 28"/>
                    <a:gd name="T21" fmla="*/ 29 h 88"/>
                    <a:gd name="T22" fmla="*/ 2 w 28"/>
                    <a:gd name="T23" fmla="*/ 37 h 88"/>
                    <a:gd name="T24" fmla="*/ 6 w 28"/>
                    <a:gd name="T25" fmla="*/ 43 h 88"/>
                    <a:gd name="T26" fmla="*/ 5 w 28"/>
                    <a:gd name="T27" fmla="*/ 51 h 88"/>
                    <a:gd name="T28" fmla="*/ 7 w 28"/>
                    <a:gd name="T29" fmla="*/ 58 h 88"/>
                    <a:gd name="T30" fmla="*/ 8 w 28"/>
                    <a:gd name="T31" fmla="*/ 64 h 88"/>
                    <a:gd name="T32" fmla="*/ 9 w 28"/>
                    <a:gd name="T33" fmla="*/ 71 h 88"/>
                    <a:gd name="T34" fmla="*/ 11 w 28"/>
                    <a:gd name="T35" fmla="*/ 78 h 88"/>
                    <a:gd name="T36" fmla="*/ 20 w 28"/>
                    <a:gd name="T37" fmla="*/ 86 h 88"/>
                    <a:gd name="T38" fmla="*/ 27 w 28"/>
                    <a:gd name="T39" fmla="*/ 87 h 88"/>
                    <a:gd name="T40" fmla="*/ 16 w 28"/>
                    <a:gd name="T41" fmla="*/ 78 h 88"/>
                    <a:gd name="T42" fmla="*/ 14 w 28"/>
                    <a:gd name="T43" fmla="*/ 71 h 88"/>
                    <a:gd name="T44" fmla="*/ 13 w 28"/>
                    <a:gd name="T45" fmla="*/ 66 h 88"/>
                    <a:gd name="T46" fmla="*/ 14 w 28"/>
                    <a:gd name="T47" fmla="*/ 65 h 88"/>
                    <a:gd name="T48" fmla="*/ 16 w 28"/>
                    <a:gd name="T49" fmla="*/ 62 h 88"/>
                    <a:gd name="T50" fmla="*/ 13 w 28"/>
                    <a:gd name="T51" fmla="*/ 61 h 88"/>
                    <a:gd name="T52" fmla="*/ 10 w 28"/>
                    <a:gd name="T53" fmla="*/ 58 h 88"/>
                    <a:gd name="T54" fmla="*/ 10 w 28"/>
                    <a:gd name="T55" fmla="*/ 55 h 88"/>
                    <a:gd name="T56" fmla="*/ 11 w 28"/>
                    <a:gd name="T57" fmla="*/ 52 h 88"/>
                    <a:gd name="T58" fmla="*/ 12 w 28"/>
                    <a:gd name="T59" fmla="*/ 48 h 88"/>
                    <a:gd name="T60" fmla="*/ 12 w 28"/>
                    <a:gd name="T61" fmla="*/ 46 h 88"/>
                    <a:gd name="T62" fmla="*/ 10 w 28"/>
                    <a:gd name="T63" fmla="*/ 44 h 88"/>
                    <a:gd name="T64" fmla="*/ 11 w 28"/>
                    <a:gd name="T65" fmla="*/ 37 h 88"/>
                    <a:gd name="T66" fmla="*/ 11 w 28"/>
                    <a:gd name="T67" fmla="*/ 32 h 88"/>
                    <a:gd name="T68" fmla="*/ 14 w 28"/>
                    <a:gd name="T69" fmla="*/ 28 h 88"/>
                    <a:gd name="T70" fmla="*/ 15 w 28"/>
                    <a:gd name="T71" fmla="*/ 27 h 88"/>
                    <a:gd name="T72" fmla="*/ 16 w 28"/>
                    <a:gd name="T73" fmla="*/ 23 h 88"/>
                    <a:gd name="T74" fmla="*/ 16 w 28"/>
                    <a:gd name="T75" fmla="*/ 21 h 88"/>
                    <a:gd name="T76" fmla="*/ 19 w 28"/>
                    <a:gd name="T77" fmla="*/ 17 h 88"/>
                    <a:gd name="T78" fmla="*/ 20 w 28"/>
                    <a:gd name="T79" fmla="*/ 13 h 88"/>
                    <a:gd name="T80" fmla="*/ 16 w 28"/>
                    <a:gd name="T81" fmla="*/ 13 h 88"/>
                    <a:gd name="T82" fmla="*/ 14 w 28"/>
                    <a:gd name="T83" fmla="*/ 11 h 88"/>
                    <a:gd name="T84" fmla="*/ 11 w 28"/>
                    <a:gd name="T85" fmla="*/ 8 h 88"/>
                    <a:gd name="T86" fmla="*/ 10 w 28"/>
                    <a:gd name="T87" fmla="*/ 6 h 88"/>
                    <a:gd name="T88" fmla="*/ 9 w 28"/>
                    <a:gd name="T89" fmla="*/ 5 h 88"/>
                    <a:gd name="T90" fmla="*/ 9 w 28"/>
                    <a:gd name="T91" fmla="*/ 4 h 88"/>
                    <a:gd name="T92" fmla="*/ 14 w 28"/>
                    <a:gd name="T93" fmla="*/ 0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
                    <a:gd name="T142" fmla="*/ 0 h 88"/>
                    <a:gd name="T143" fmla="*/ 28 w 28"/>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 h="88">
                      <a:moveTo>
                        <a:pt x="14" y="0"/>
                      </a:moveTo>
                      <a:lnTo>
                        <a:pt x="8" y="1"/>
                      </a:lnTo>
                      <a:lnTo>
                        <a:pt x="6" y="3"/>
                      </a:lnTo>
                      <a:lnTo>
                        <a:pt x="5" y="5"/>
                      </a:lnTo>
                      <a:lnTo>
                        <a:pt x="5" y="8"/>
                      </a:lnTo>
                      <a:lnTo>
                        <a:pt x="3" y="14"/>
                      </a:lnTo>
                      <a:lnTo>
                        <a:pt x="1" y="20"/>
                      </a:lnTo>
                      <a:lnTo>
                        <a:pt x="1" y="24"/>
                      </a:lnTo>
                      <a:lnTo>
                        <a:pt x="0" y="26"/>
                      </a:lnTo>
                      <a:lnTo>
                        <a:pt x="0" y="28"/>
                      </a:lnTo>
                      <a:lnTo>
                        <a:pt x="2" y="29"/>
                      </a:lnTo>
                      <a:lnTo>
                        <a:pt x="2" y="37"/>
                      </a:lnTo>
                      <a:lnTo>
                        <a:pt x="6" y="43"/>
                      </a:lnTo>
                      <a:lnTo>
                        <a:pt x="5" y="51"/>
                      </a:lnTo>
                      <a:lnTo>
                        <a:pt x="7" y="58"/>
                      </a:lnTo>
                      <a:lnTo>
                        <a:pt x="8" y="64"/>
                      </a:lnTo>
                      <a:lnTo>
                        <a:pt x="9" y="71"/>
                      </a:lnTo>
                      <a:lnTo>
                        <a:pt x="11" y="78"/>
                      </a:lnTo>
                      <a:lnTo>
                        <a:pt x="20" y="86"/>
                      </a:lnTo>
                      <a:lnTo>
                        <a:pt x="27" y="87"/>
                      </a:lnTo>
                      <a:lnTo>
                        <a:pt x="16" y="78"/>
                      </a:lnTo>
                      <a:lnTo>
                        <a:pt x="14" y="71"/>
                      </a:lnTo>
                      <a:lnTo>
                        <a:pt x="13" y="66"/>
                      </a:lnTo>
                      <a:lnTo>
                        <a:pt x="14" y="65"/>
                      </a:lnTo>
                      <a:lnTo>
                        <a:pt x="16" y="62"/>
                      </a:lnTo>
                      <a:lnTo>
                        <a:pt x="13" y="61"/>
                      </a:lnTo>
                      <a:lnTo>
                        <a:pt x="10" y="58"/>
                      </a:lnTo>
                      <a:lnTo>
                        <a:pt x="10" y="55"/>
                      </a:lnTo>
                      <a:lnTo>
                        <a:pt x="11" y="52"/>
                      </a:lnTo>
                      <a:lnTo>
                        <a:pt x="12" y="48"/>
                      </a:lnTo>
                      <a:lnTo>
                        <a:pt x="12" y="46"/>
                      </a:lnTo>
                      <a:lnTo>
                        <a:pt x="10" y="44"/>
                      </a:lnTo>
                      <a:lnTo>
                        <a:pt x="11" y="37"/>
                      </a:lnTo>
                      <a:lnTo>
                        <a:pt x="11" y="32"/>
                      </a:lnTo>
                      <a:lnTo>
                        <a:pt x="14" y="28"/>
                      </a:lnTo>
                      <a:lnTo>
                        <a:pt x="15" y="27"/>
                      </a:lnTo>
                      <a:lnTo>
                        <a:pt x="16" y="23"/>
                      </a:lnTo>
                      <a:lnTo>
                        <a:pt x="16" y="21"/>
                      </a:lnTo>
                      <a:lnTo>
                        <a:pt x="19" y="17"/>
                      </a:lnTo>
                      <a:lnTo>
                        <a:pt x="20" y="13"/>
                      </a:lnTo>
                      <a:lnTo>
                        <a:pt x="16" y="13"/>
                      </a:lnTo>
                      <a:lnTo>
                        <a:pt x="14" y="11"/>
                      </a:lnTo>
                      <a:lnTo>
                        <a:pt x="11" y="8"/>
                      </a:lnTo>
                      <a:lnTo>
                        <a:pt x="10" y="6"/>
                      </a:lnTo>
                      <a:lnTo>
                        <a:pt x="9" y="5"/>
                      </a:lnTo>
                      <a:lnTo>
                        <a:pt x="9" y="4"/>
                      </a:lnTo>
                      <a:lnTo>
                        <a:pt x="14"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87" name="Freeform 68"/>
                <p:cNvSpPr>
                  <a:spLocks/>
                </p:cNvSpPr>
                <p:nvPr/>
              </p:nvSpPr>
              <p:spPr bwMode="auto">
                <a:xfrm>
                  <a:off x="3270" y="2076"/>
                  <a:ext cx="17" cy="17"/>
                </a:xfrm>
                <a:custGeom>
                  <a:avLst/>
                  <a:gdLst>
                    <a:gd name="T0" fmla="*/ 13 w 17"/>
                    <a:gd name="T1" fmla="*/ 6 h 17"/>
                    <a:gd name="T2" fmla="*/ 16 w 17"/>
                    <a:gd name="T3" fmla="*/ 6 h 17"/>
                    <a:gd name="T4" fmla="*/ 16 w 17"/>
                    <a:gd name="T5" fmla="*/ 1 h 17"/>
                    <a:gd name="T6" fmla="*/ 13 w 17"/>
                    <a:gd name="T7" fmla="*/ 0 h 17"/>
                    <a:gd name="T8" fmla="*/ 10 w 17"/>
                    <a:gd name="T9" fmla="*/ 4 h 17"/>
                    <a:gd name="T10" fmla="*/ 4 w 17"/>
                    <a:gd name="T11" fmla="*/ 3 h 17"/>
                    <a:gd name="T12" fmla="*/ 0 w 17"/>
                    <a:gd name="T13" fmla="*/ 2 h 17"/>
                    <a:gd name="T14" fmla="*/ 0 w 17"/>
                    <a:gd name="T15" fmla="*/ 3 h 17"/>
                    <a:gd name="T16" fmla="*/ 0 w 17"/>
                    <a:gd name="T17" fmla="*/ 7 h 17"/>
                    <a:gd name="T18" fmla="*/ 2 w 17"/>
                    <a:gd name="T19" fmla="*/ 8 h 17"/>
                    <a:gd name="T20" fmla="*/ 1 w 17"/>
                    <a:gd name="T21" fmla="*/ 11 h 17"/>
                    <a:gd name="T22" fmla="*/ 1 w 17"/>
                    <a:gd name="T23" fmla="*/ 16 h 17"/>
                    <a:gd name="T24" fmla="*/ 2 w 17"/>
                    <a:gd name="T25" fmla="*/ 16 h 17"/>
                    <a:gd name="T26" fmla="*/ 4 w 17"/>
                    <a:gd name="T27" fmla="*/ 11 h 17"/>
                    <a:gd name="T28" fmla="*/ 7 w 17"/>
                    <a:gd name="T29" fmla="*/ 11 h 17"/>
                    <a:gd name="T30" fmla="*/ 7 w 17"/>
                    <a:gd name="T31" fmla="*/ 8 h 17"/>
                    <a:gd name="T32" fmla="*/ 8 w 17"/>
                    <a:gd name="T33" fmla="*/ 6 h 17"/>
                    <a:gd name="T34" fmla="*/ 13 w 17"/>
                    <a:gd name="T35" fmla="*/ 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3" y="6"/>
                      </a:moveTo>
                      <a:lnTo>
                        <a:pt x="16" y="6"/>
                      </a:lnTo>
                      <a:lnTo>
                        <a:pt x="16" y="1"/>
                      </a:lnTo>
                      <a:lnTo>
                        <a:pt x="13" y="0"/>
                      </a:lnTo>
                      <a:lnTo>
                        <a:pt x="10" y="4"/>
                      </a:lnTo>
                      <a:lnTo>
                        <a:pt x="4" y="3"/>
                      </a:lnTo>
                      <a:lnTo>
                        <a:pt x="0" y="2"/>
                      </a:lnTo>
                      <a:lnTo>
                        <a:pt x="0" y="3"/>
                      </a:lnTo>
                      <a:lnTo>
                        <a:pt x="0" y="7"/>
                      </a:lnTo>
                      <a:lnTo>
                        <a:pt x="2" y="8"/>
                      </a:lnTo>
                      <a:lnTo>
                        <a:pt x="1" y="11"/>
                      </a:lnTo>
                      <a:lnTo>
                        <a:pt x="1" y="16"/>
                      </a:lnTo>
                      <a:lnTo>
                        <a:pt x="2" y="16"/>
                      </a:lnTo>
                      <a:lnTo>
                        <a:pt x="4" y="11"/>
                      </a:lnTo>
                      <a:lnTo>
                        <a:pt x="7" y="11"/>
                      </a:lnTo>
                      <a:lnTo>
                        <a:pt x="7" y="8"/>
                      </a:lnTo>
                      <a:lnTo>
                        <a:pt x="8" y="6"/>
                      </a:lnTo>
                      <a:lnTo>
                        <a:pt x="13" y="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88" name="Freeform 69"/>
                <p:cNvSpPr>
                  <a:spLocks/>
                </p:cNvSpPr>
                <p:nvPr/>
              </p:nvSpPr>
              <p:spPr bwMode="auto">
                <a:xfrm>
                  <a:off x="3276" y="2056"/>
                  <a:ext cx="17" cy="17"/>
                </a:xfrm>
                <a:custGeom>
                  <a:avLst/>
                  <a:gdLst>
                    <a:gd name="T0" fmla="*/ 12 w 17"/>
                    <a:gd name="T1" fmla="*/ 0 h 17"/>
                    <a:gd name="T2" fmla="*/ 16 w 17"/>
                    <a:gd name="T3" fmla="*/ 8 h 17"/>
                    <a:gd name="T4" fmla="*/ 6 w 17"/>
                    <a:gd name="T5" fmla="*/ 10 h 17"/>
                    <a:gd name="T6" fmla="*/ 6 w 17"/>
                    <a:gd name="T7" fmla="*/ 14 h 17"/>
                    <a:gd name="T8" fmla="*/ 0 w 17"/>
                    <a:gd name="T9" fmla="*/ 16 h 17"/>
                    <a:gd name="T10" fmla="*/ 3 w 17"/>
                    <a:gd name="T11" fmla="*/ 8 h 17"/>
                    <a:gd name="T12" fmla="*/ 12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2" y="0"/>
                      </a:moveTo>
                      <a:lnTo>
                        <a:pt x="16" y="8"/>
                      </a:lnTo>
                      <a:lnTo>
                        <a:pt x="6" y="10"/>
                      </a:lnTo>
                      <a:lnTo>
                        <a:pt x="6" y="14"/>
                      </a:lnTo>
                      <a:lnTo>
                        <a:pt x="0" y="16"/>
                      </a:lnTo>
                      <a:lnTo>
                        <a:pt x="3" y="8"/>
                      </a:lnTo>
                      <a:lnTo>
                        <a:pt x="12"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89" name="Freeform 70"/>
                <p:cNvSpPr>
                  <a:spLocks/>
                </p:cNvSpPr>
                <p:nvPr/>
              </p:nvSpPr>
              <p:spPr bwMode="auto">
                <a:xfrm>
                  <a:off x="3269" y="2042"/>
                  <a:ext cx="17" cy="17"/>
                </a:xfrm>
                <a:custGeom>
                  <a:avLst/>
                  <a:gdLst>
                    <a:gd name="T0" fmla="*/ 0 w 17"/>
                    <a:gd name="T1" fmla="*/ 3 h 17"/>
                    <a:gd name="T2" fmla="*/ 5 w 17"/>
                    <a:gd name="T3" fmla="*/ 6 h 17"/>
                    <a:gd name="T4" fmla="*/ 8 w 17"/>
                    <a:gd name="T5" fmla="*/ 9 h 17"/>
                    <a:gd name="T6" fmla="*/ 6 w 17"/>
                    <a:gd name="T7" fmla="*/ 12 h 17"/>
                    <a:gd name="T8" fmla="*/ 12 w 17"/>
                    <a:gd name="T9" fmla="*/ 16 h 17"/>
                    <a:gd name="T10" fmla="*/ 16 w 17"/>
                    <a:gd name="T11" fmla="*/ 6 h 17"/>
                    <a:gd name="T12" fmla="*/ 12 w 17"/>
                    <a:gd name="T13" fmla="*/ 6 h 17"/>
                    <a:gd name="T14" fmla="*/ 10 w 17"/>
                    <a:gd name="T15" fmla="*/ 6 h 17"/>
                    <a:gd name="T16" fmla="*/ 6 w 17"/>
                    <a:gd name="T17" fmla="*/ 0 h 17"/>
                    <a:gd name="T18" fmla="*/ 0 w 17"/>
                    <a:gd name="T19" fmla="*/ 3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3"/>
                      </a:moveTo>
                      <a:lnTo>
                        <a:pt x="5" y="6"/>
                      </a:lnTo>
                      <a:lnTo>
                        <a:pt x="8" y="9"/>
                      </a:lnTo>
                      <a:lnTo>
                        <a:pt x="6" y="12"/>
                      </a:lnTo>
                      <a:lnTo>
                        <a:pt x="12" y="16"/>
                      </a:lnTo>
                      <a:lnTo>
                        <a:pt x="16" y="6"/>
                      </a:lnTo>
                      <a:lnTo>
                        <a:pt x="12" y="6"/>
                      </a:lnTo>
                      <a:lnTo>
                        <a:pt x="10" y="6"/>
                      </a:lnTo>
                      <a:lnTo>
                        <a:pt x="6" y="0"/>
                      </a:lnTo>
                      <a:lnTo>
                        <a:pt x="0" y="3"/>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90" name="Freeform 71"/>
                <p:cNvSpPr>
                  <a:spLocks/>
                </p:cNvSpPr>
                <p:nvPr/>
              </p:nvSpPr>
              <p:spPr bwMode="auto">
                <a:xfrm>
                  <a:off x="3285" y="2053"/>
                  <a:ext cx="17" cy="18"/>
                </a:xfrm>
                <a:custGeom>
                  <a:avLst/>
                  <a:gdLst>
                    <a:gd name="T0" fmla="*/ 0 w 17"/>
                    <a:gd name="T1" fmla="*/ 0 h 18"/>
                    <a:gd name="T2" fmla="*/ 16 w 17"/>
                    <a:gd name="T3" fmla="*/ 5 h 18"/>
                    <a:gd name="T4" fmla="*/ 16 w 17"/>
                    <a:gd name="T5" fmla="*/ 13 h 18"/>
                    <a:gd name="T6" fmla="*/ 0 w 17"/>
                    <a:gd name="T7" fmla="*/ 17 h 18"/>
                    <a:gd name="T8" fmla="*/ 0 w 17"/>
                    <a:gd name="T9" fmla="*/ 11 h 18"/>
                    <a:gd name="T10" fmla="*/ 0 w 17"/>
                    <a:gd name="T11" fmla="*/ 0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0" y="0"/>
                      </a:moveTo>
                      <a:lnTo>
                        <a:pt x="16" y="5"/>
                      </a:lnTo>
                      <a:lnTo>
                        <a:pt x="16" y="13"/>
                      </a:lnTo>
                      <a:lnTo>
                        <a:pt x="0" y="17"/>
                      </a:lnTo>
                      <a:lnTo>
                        <a:pt x="0" y="11"/>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91" name="Freeform 72"/>
                <p:cNvSpPr>
                  <a:spLocks/>
                </p:cNvSpPr>
                <p:nvPr/>
              </p:nvSpPr>
              <p:spPr bwMode="auto">
                <a:xfrm>
                  <a:off x="3265" y="2045"/>
                  <a:ext cx="21" cy="17"/>
                </a:xfrm>
                <a:custGeom>
                  <a:avLst/>
                  <a:gdLst>
                    <a:gd name="T0" fmla="*/ 4 w 21"/>
                    <a:gd name="T1" fmla="*/ 5 h 17"/>
                    <a:gd name="T2" fmla="*/ 0 w 21"/>
                    <a:gd name="T3" fmla="*/ 7 h 17"/>
                    <a:gd name="T4" fmla="*/ 1 w 21"/>
                    <a:gd name="T5" fmla="*/ 3 h 17"/>
                    <a:gd name="T6" fmla="*/ 7 w 21"/>
                    <a:gd name="T7" fmla="*/ 0 h 17"/>
                    <a:gd name="T8" fmla="*/ 12 w 21"/>
                    <a:gd name="T9" fmla="*/ 0 h 17"/>
                    <a:gd name="T10" fmla="*/ 14 w 21"/>
                    <a:gd name="T11" fmla="*/ 3 h 17"/>
                    <a:gd name="T12" fmla="*/ 18 w 21"/>
                    <a:gd name="T13" fmla="*/ 5 h 17"/>
                    <a:gd name="T14" fmla="*/ 20 w 21"/>
                    <a:gd name="T15" fmla="*/ 12 h 17"/>
                    <a:gd name="T16" fmla="*/ 20 w 21"/>
                    <a:gd name="T17" fmla="*/ 14 h 17"/>
                    <a:gd name="T18" fmla="*/ 18 w 21"/>
                    <a:gd name="T19" fmla="*/ 16 h 17"/>
                    <a:gd name="T20" fmla="*/ 16 w 21"/>
                    <a:gd name="T21" fmla="*/ 12 h 17"/>
                    <a:gd name="T22" fmla="*/ 15 w 21"/>
                    <a:gd name="T23" fmla="*/ 5 h 17"/>
                    <a:gd name="T24" fmla="*/ 11 w 21"/>
                    <a:gd name="T25" fmla="*/ 3 h 17"/>
                    <a:gd name="T26" fmla="*/ 9 w 21"/>
                    <a:gd name="T27" fmla="*/ 3 h 17"/>
                    <a:gd name="T28" fmla="*/ 11 w 21"/>
                    <a:gd name="T29" fmla="*/ 7 h 17"/>
                    <a:gd name="T30" fmla="*/ 9 w 21"/>
                    <a:gd name="T31" fmla="*/ 16 h 17"/>
                    <a:gd name="T32" fmla="*/ 7 w 21"/>
                    <a:gd name="T33" fmla="*/ 16 h 17"/>
                    <a:gd name="T34" fmla="*/ 5 w 21"/>
                    <a:gd name="T35" fmla="*/ 14 h 17"/>
                    <a:gd name="T36" fmla="*/ 4 w 21"/>
                    <a:gd name="T37" fmla="*/ 5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17"/>
                    <a:gd name="T59" fmla="*/ 21 w 2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17">
                      <a:moveTo>
                        <a:pt x="4" y="5"/>
                      </a:moveTo>
                      <a:lnTo>
                        <a:pt x="0" y="7"/>
                      </a:lnTo>
                      <a:lnTo>
                        <a:pt x="1" y="3"/>
                      </a:lnTo>
                      <a:lnTo>
                        <a:pt x="7" y="0"/>
                      </a:lnTo>
                      <a:lnTo>
                        <a:pt x="12" y="0"/>
                      </a:lnTo>
                      <a:lnTo>
                        <a:pt x="14" y="3"/>
                      </a:lnTo>
                      <a:lnTo>
                        <a:pt x="18" y="5"/>
                      </a:lnTo>
                      <a:lnTo>
                        <a:pt x="20" y="12"/>
                      </a:lnTo>
                      <a:lnTo>
                        <a:pt x="20" y="14"/>
                      </a:lnTo>
                      <a:lnTo>
                        <a:pt x="18" y="16"/>
                      </a:lnTo>
                      <a:lnTo>
                        <a:pt x="16" y="12"/>
                      </a:lnTo>
                      <a:lnTo>
                        <a:pt x="15" y="5"/>
                      </a:lnTo>
                      <a:lnTo>
                        <a:pt x="11" y="3"/>
                      </a:lnTo>
                      <a:lnTo>
                        <a:pt x="9" y="3"/>
                      </a:lnTo>
                      <a:lnTo>
                        <a:pt x="11" y="7"/>
                      </a:lnTo>
                      <a:lnTo>
                        <a:pt x="9" y="16"/>
                      </a:lnTo>
                      <a:lnTo>
                        <a:pt x="7" y="16"/>
                      </a:lnTo>
                      <a:lnTo>
                        <a:pt x="5" y="14"/>
                      </a:lnTo>
                      <a:lnTo>
                        <a:pt x="4"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92" name="Freeform 73"/>
                <p:cNvSpPr>
                  <a:spLocks/>
                </p:cNvSpPr>
                <p:nvPr/>
              </p:nvSpPr>
              <p:spPr bwMode="auto">
                <a:xfrm>
                  <a:off x="3277" y="2102"/>
                  <a:ext cx="29" cy="17"/>
                </a:xfrm>
                <a:custGeom>
                  <a:avLst/>
                  <a:gdLst>
                    <a:gd name="T0" fmla="*/ 0 w 29"/>
                    <a:gd name="T1" fmla="*/ 7 h 17"/>
                    <a:gd name="T2" fmla="*/ 3 w 29"/>
                    <a:gd name="T3" fmla="*/ 3 h 17"/>
                    <a:gd name="T4" fmla="*/ 8 w 29"/>
                    <a:gd name="T5" fmla="*/ 1 h 17"/>
                    <a:gd name="T6" fmla="*/ 14 w 29"/>
                    <a:gd name="T7" fmla="*/ 0 h 17"/>
                    <a:gd name="T8" fmla="*/ 22 w 29"/>
                    <a:gd name="T9" fmla="*/ 6 h 17"/>
                    <a:gd name="T10" fmla="*/ 28 w 29"/>
                    <a:gd name="T11" fmla="*/ 16 h 17"/>
                    <a:gd name="T12" fmla="*/ 25 w 29"/>
                    <a:gd name="T13" fmla="*/ 12 h 17"/>
                    <a:gd name="T14" fmla="*/ 20 w 29"/>
                    <a:gd name="T15" fmla="*/ 9 h 17"/>
                    <a:gd name="T16" fmla="*/ 16 w 29"/>
                    <a:gd name="T17" fmla="*/ 11 h 17"/>
                    <a:gd name="T18" fmla="*/ 5 w 29"/>
                    <a:gd name="T19" fmla="*/ 11 h 17"/>
                    <a:gd name="T20" fmla="*/ 3 w 29"/>
                    <a:gd name="T21" fmla="*/ 7 h 17"/>
                    <a:gd name="T22" fmla="*/ 0 w 29"/>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17"/>
                    <a:gd name="T38" fmla="*/ 29 w 2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17">
                      <a:moveTo>
                        <a:pt x="0" y="7"/>
                      </a:moveTo>
                      <a:lnTo>
                        <a:pt x="3" y="3"/>
                      </a:lnTo>
                      <a:lnTo>
                        <a:pt x="8" y="1"/>
                      </a:lnTo>
                      <a:lnTo>
                        <a:pt x="14" y="0"/>
                      </a:lnTo>
                      <a:lnTo>
                        <a:pt x="22" y="6"/>
                      </a:lnTo>
                      <a:lnTo>
                        <a:pt x="28" y="16"/>
                      </a:lnTo>
                      <a:lnTo>
                        <a:pt x="25" y="12"/>
                      </a:lnTo>
                      <a:lnTo>
                        <a:pt x="20" y="9"/>
                      </a:lnTo>
                      <a:lnTo>
                        <a:pt x="16" y="11"/>
                      </a:lnTo>
                      <a:lnTo>
                        <a:pt x="5" y="11"/>
                      </a:lnTo>
                      <a:lnTo>
                        <a:pt x="3" y="7"/>
                      </a:lnTo>
                      <a:lnTo>
                        <a:pt x="0" y="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93" name="Freeform 74"/>
                <p:cNvSpPr>
                  <a:spLocks/>
                </p:cNvSpPr>
                <p:nvPr/>
              </p:nvSpPr>
              <p:spPr bwMode="auto">
                <a:xfrm>
                  <a:off x="3273" y="1986"/>
                  <a:ext cx="17" cy="25"/>
                </a:xfrm>
                <a:custGeom>
                  <a:avLst/>
                  <a:gdLst>
                    <a:gd name="T0" fmla="*/ 3 w 17"/>
                    <a:gd name="T1" fmla="*/ 0 h 25"/>
                    <a:gd name="T2" fmla="*/ 0 w 17"/>
                    <a:gd name="T3" fmla="*/ 9 h 25"/>
                    <a:gd name="T4" fmla="*/ 2 w 17"/>
                    <a:gd name="T5" fmla="*/ 10 h 25"/>
                    <a:gd name="T6" fmla="*/ 1 w 17"/>
                    <a:gd name="T7" fmla="*/ 21 h 25"/>
                    <a:gd name="T8" fmla="*/ 3 w 17"/>
                    <a:gd name="T9" fmla="*/ 24 h 25"/>
                    <a:gd name="T10" fmla="*/ 12 w 17"/>
                    <a:gd name="T11" fmla="*/ 23 h 25"/>
                    <a:gd name="T12" fmla="*/ 16 w 17"/>
                    <a:gd name="T13" fmla="*/ 18 h 25"/>
                    <a:gd name="T14" fmla="*/ 16 w 17"/>
                    <a:gd name="T15" fmla="*/ 6 h 25"/>
                    <a:gd name="T16" fmla="*/ 3 w 17"/>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5"/>
                    <a:gd name="T29" fmla="*/ 17 w 17"/>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5">
                      <a:moveTo>
                        <a:pt x="3" y="0"/>
                      </a:moveTo>
                      <a:lnTo>
                        <a:pt x="0" y="9"/>
                      </a:lnTo>
                      <a:lnTo>
                        <a:pt x="2" y="10"/>
                      </a:lnTo>
                      <a:lnTo>
                        <a:pt x="1" y="21"/>
                      </a:lnTo>
                      <a:lnTo>
                        <a:pt x="3" y="24"/>
                      </a:lnTo>
                      <a:lnTo>
                        <a:pt x="12" y="23"/>
                      </a:lnTo>
                      <a:lnTo>
                        <a:pt x="16" y="18"/>
                      </a:lnTo>
                      <a:lnTo>
                        <a:pt x="16" y="6"/>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94" name="Freeform 75"/>
                <p:cNvSpPr>
                  <a:spLocks/>
                </p:cNvSpPr>
                <p:nvPr/>
              </p:nvSpPr>
              <p:spPr bwMode="auto">
                <a:xfrm>
                  <a:off x="3266" y="1998"/>
                  <a:ext cx="17" cy="17"/>
                </a:xfrm>
                <a:custGeom>
                  <a:avLst/>
                  <a:gdLst>
                    <a:gd name="T0" fmla="*/ 13 w 17"/>
                    <a:gd name="T1" fmla="*/ 0 h 17"/>
                    <a:gd name="T2" fmla="*/ 16 w 17"/>
                    <a:gd name="T3" fmla="*/ 2 h 17"/>
                    <a:gd name="T4" fmla="*/ 10 w 17"/>
                    <a:gd name="T5" fmla="*/ 4 h 17"/>
                    <a:gd name="T6" fmla="*/ 13 w 17"/>
                    <a:gd name="T7" fmla="*/ 9 h 17"/>
                    <a:gd name="T8" fmla="*/ 8 w 17"/>
                    <a:gd name="T9" fmla="*/ 16 h 17"/>
                    <a:gd name="T10" fmla="*/ 0 w 17"/>
                    <a:gd name="T11" fmla="*/ 13 h 17"/>
                    <a:gd name="T12" fmla="*/ 2 w 17"/>
                    <a:gd name="T13" fmla="*/ 4 h 17"/>
                    <a:gd name="T14" fmla="*/ 13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3" y="0"/>
                      </a:moveTo>
                      <a:lnTo>
                        <a:pt x="16" y="2"/>
                      </a:lnTo>
                      <a:lnTo>
                        <a:pt x="10" y="4"/>
                      </a:lnTo>
                      <a:lnTo>
                        <a:pt x="13" y="9"/>
                      </a:lnTo>
                      <a:lnTo>
                        <a:pt x="8" y="16"/>
                      </a:lnTo>
                      <a:lnTo>
                        <a:pt x="0" y="13"/>
                      </a:lnTo>
                      <a:lnTo>
                        <a:pt x="2" y="4"/>
                      </a:lnTo>
                      <a:lnTo>
                        <a:pt x="1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95" name="Freeform 76"/>
                <p:cNvSpPr>
                  <a:spLocks/>
                </p:cNvSpPr>
                <p:nvPr/>
              </p:nvSpPr>
              <p:spPr bwMode="auto">
                <a:xfrm>
                  <a:off x="3315" y="2003"/>
                  <a:ext cx="17" cy="17"/>
                </a:xfrm>
                <a:custGeom>
                  <a:avLst/>
                  <a:gdLst>
                    <a:gd name="T0" fmla="*/ 0 w 17"/>
                    <a:gd name="T1" fmla="*/ 0 h 17"/>
                    <a:gd name="T2" fmla="*/ 0 w 17"/>
                    <a:gd name="T3" fmla="*/ 16 h 17"/>
                    <a:gd name="T4" fmla="*/ 16 w 17"/>
                    <a:gd name="T5" fmla="*/ 13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3"/>
                      </a:lnTo>
                      <a:lnTo>
                        <a:pt x="0"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96" name="Freeform 77"/>
                <p:cNvSpPr>
                  <a:spLocks/>
                </p:cNvSpPr>
                <p:nvPr/>
              </p:nvSpPr>
              <p:spPr bwMode="auto">
                <a:xfrm>
                  <a:off x="3356" y="1995"/>
                  <a:ext cx="17" cy="45"/>
                </a:xfrm>
                <a:custGeom>
                  <a:avLst/>
                  <a:gdLst>
                    <a:gd name="T0" fmla="*/ 8 w 17"/>
                    <a:gd name="T1" fmla="*/ 0 h 45"/>
                    <a:gd name="T2" fmla="*/ 8 w 17"/>
                    <a:gd name="T3" fmla="*/ 16 h 45"/>
                    <a:gd name="T4" fmla="*/ 7 w 17"/>
                    <a:gd name="T5" fmla="*/ 13 h 45"/>
                    <a:gd name="T6" fmla="*/ 5 w 17"/>
                    <a:gd name="T7" fmla="*/ 14 h 45"/>
                    <a:gd name="T8" fmla="*/ 8 w 17"/>
                    <a:gd name="T9" fmla="*/ 19 h 45"/>
                    <a:gd name="T10" fmla="*/ 7 w 17"/>
                    <a:gd name="T11" fmla="*/ 31 h 45"/>
                    <a:gd name="T12" fmla="*/ 0 w 17"/>
                    <a:gd name="T13" fmla="*/ 30 h 45"/>
                    <a:gd name="T14" fmla="*/ 3 w 17"/>
                    <a:gd name="T15" fmla="*/ 32 h 45"/>
                    <a:gd name="T16" fmla="*/ 8 w 17"/>
                    <a:gd name="T17" fmla="*/ 33 h 45"/>
                    <a:gd name="T18" fmla="*/ 11 w 17"/>
                    <a:gd name="T19" fmla="*/ 37 h 45"/>
                    <a:gd name="T20" fmla="*/ 13 w 17"/>
                    <a:gd name="T21" fmla="*/ 40 h 45"/>
                    <a:gd name="T22" fmla="*/ 15 w 17"/>
                    <a:gd name="T23" fmla="*/ 44 h 45"/>
                    <a:gd name="T24" fmla="*/ 16 w 17"/>
                    <a:gd name="T25" fmla="*/ 37 h 45"/>
                    <a:gd name="T26" fmla="*/ 16 w 17"/>
                    <a:gd name="T27" fmla="*/ 28 h 45"/>
                    <a:gd name="T28" fmla="*/ 14 w 17"/>
                    <a:gd name="T29" fmla="*/ 20 h 45"/>
                    <a:gd name="T30" fmla="*/ 11 w 17"/>
                    <a:gd name="T31" fmla="*/ 12 h 45"/>
                    <a:gd name="T32" fmla="*/ 11 w 17"/>
                    <a:gd name="T33" fmla="*/ 9 h 45"/>
                    <a:gd name="T34" fmla="*/ 8 w 17"/>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5"/>
                    <a:gd name="T56" fmla="*/ 17 w 17"/>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5">
                      <a:moveTo>
                        <a:pt x="8" y="0"/>
                      </a:moveTo>
                      <a:lnTo>
                        <a:pt x="8" y="16"/>
                      </a:lnTo>
                      <a:lnTo>
                        <a:pt x="7" y="13"/>
                      </a:lnTo>
                      <a:lnTo>
                        <a:pt x="5" y="14"/>
                      </a:lnTo>
                      <a:lnTo>
                        <a:pt x="8" y="19"/>
                      </a:lnTo>
                      <a:lnTo>
                        <a:pt x="7" y="31"/>
                      </a:lnTo>
                      <a:lnTo>
                        <a:pt x="0" y="30"/>
                      </a:lnTo>
                      <a:lnTo>
                        <a:pt x="3" y="32"/>
                      </a:lnTo>
                      <a:lnTo>
                        <a:pt x="8" y="33"/>
                      </a:lnTo>
                      <a:lnTo>
                        <a:pt x="11" y="37"/>
                      </a:lnTo>
                      <a:lnTo>
                        <a:pt x="13" y="40"/>
                      </a:lnTo>
                      <a:lnTo>
                        <a:pt x="15" y="44"/>
                      </a:lnTo>
                      <a:lnTo>
                        <a:pt x="16" y="37"/>
                      </a:lnTo>
                      <a:lnTo>
                        <a:pt x="16" y="28"/>
                      </a:lnTo>
                      <a:lnTo>
                        <a:pt x="14" y="20"/>
                      </a:lnTo>
                      <a:lnTo>
                        <a:pt x="11" y="12"/>
                      </a:lnTo>
                      <a:lnTo>
                        <a:pt x="11" y="9"/>
                      </a:lnTo>
                      <a:lnTo>
                        <a:pt x="8"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97" name="Freeform 78"/>
                <p:cNvSpPr>
                  <a:spLocks/>
                </p:cNvSpPr>
                <p:nvPr/>
              </p:nvSpPr>
              <p:spPr bwMode="auto">
                <a:xfrm>
                  <a:off x="3294" y="2116"/>
                  <a:ext cx="45" cy="29"/>
                </a:xfrm>
                <a:custGeom>
                  <a:avLst/>
                  <a:gdLst>
                    <a:gd name="T0" fmla="*/ 44 w 45"/>
                    <a:gd name="T1" fmla="*/ 0 h 29"/>
                    <a:gd name="T2" fmla="*/ 43 w 45"/>
                    <a:gd name="T3" fmla="*/ 9 h 29"/>
                    <a:gd name="T4" fmla="*/ 43 w 45"/>
                    <a:gd name="T5" fmla="*/ 17 h 29"/>
                    <a:gd name="T6" fmla="*/ 41 w 45"/>
                    <a:gd name="T7" fmla="*/ 23 h 29"/>
                    <a:gd name="T8" fmla="*/ 33 w 45"/>
                    <a:gd name="T9" fmla="*/ 28 h 29"/>
                    <a:gd name="T10" fmla="*/ 0 w 45"/>
                    <a:gd name="T11" fmla="*/ 18 h 29"/>
                    <a:gd name="T12" fmla="*/ 32 w 45"/>
                    <a:gd name="T13" fmla="*/ 12 h 29"/>
                    <a:gd name="T14" fmla="*/ 44 w 45"/>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9"/>
                    <a:gd name="T26" fmla="*/ 45 w 45"/>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9">
                      <a:moveTo>
                        <a:pt x="44" y="0"/>
                      </a:moveTo>
                      <a:lnTo>
                        <a:pt x="43" y="9"/>
                      </a:lnTo>
                      <a:lnTo>
                        <a:pt x="43" y="17"/>
                      </a:lnTo>
                      <a:lnTo>
                        <a:pt x="41" y="23"/>
                      </a:lnTo>
                      <a:lnTo>
                        <a:pt x="33" y="28"/>
                      </a:lnTo>
                      <a:lnTo>
                        <a:pt x="0" y="18"/>
                      </a:lnTo>
                      <a:lnTo>
                        <a:pt x="32" y="12"/>
                      </a:lnTo>
                      <a:lnTo>
                        <a:pt x="44" y="0"/>
                      </a:lnTo>
                    </a:path>
                  </a:pathLst>
                </a:custGeom>
                <a:solidFill>
                  <a:srgbClr val="804000"/>
                </a:solidFill>
                <a:ln w="12700" cap="rnd">
                  <a:solidFill>
                    <a:srgbClr val="402000"/>
                  </a:solidFill>
                  <a:round/>
                  <a:headEnd/>
                  <a:tailEnd/>
                </a:ln>
              </p:spPr>
              <p:txBody>
                <a:bodyPr/>
                <a:lstStyle/>
                <a:p>
                  <a:endParaRPr lang="en-US"/>
                </a:p>
              </p:txBody>
            </p:sp>
            <p:sp>
              <p:nvSpPr>
                <p:cNvPr id="13398" name="Freeform 79"/>
                <p:cNvSpPr>
                  <a:spLocks/>
                </p:cNvSpPr>
                <p:nvPr/>
              </p:nvSpPr>
              <p:spPr bwMode="auto">
                <a:xfrm>
                  <a:off x="3276" y="2089"/>
                  <a:ext cx="17" cy="17"/>
                </a:xfrm>
                <a:custGeom>
                  <a:avLst/>
                  <a:gdLst>
                    <a:gd name="T0" fmla="*/ 0 w 17"/>
                    <a:gd name="T1" fmla="*/ 0 h 17"/>
                    <a:gd name="T2" fmla="*/ 6 w 17"/>
                    <a:gd name="T3" fmla="*/ 0 h 17"/>
                    <a:gd name="T4" fmla="*/ 12 w 17"/>
                    <a:gd name="T5" fmla="*/ 0 h 17"/>
                    <a:gd name="T6" fmla="*/ 16 w 17"/>
                    <a:gd name="T7" fmla="*/ 16 h 17"/>
                    <a:gd name="T8" fmla="*/ 9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6" y="0"/>
                      </a:lnTo>
                      <a:lnTo>
                        <a:pt x="12" y="0"/>
                      </a:lnTo>
                      <a:lnTo>
                        <a:pt x="16" y="16"/>
                      </a:lnTo>
                      <a:lnTo>
                        <a:pt x="9"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99" name="Freeform 80"/>
                <p:cNvSpPr>
                  <a:spLocks/>
                </p:cNvSpPr>
                <p:nvPr/>
              </p:nvSpPr>
              <p:spPr bwMode="auto">
                <a:xfrm>
                  <a:off x="3242" y="2022"/>
                  <a:ext cx="129" cy="26"/>
                </a:xfrm>
                <a:custGeom>
                  <a:avLst/>
                  <a:gdLst>
                    <a:gd name="T0" fmla="*/ 6 w 129"/>
                    <a:gd name="T1" fmla="*/ 14 h 26"/>
                    <a:gd name="T2" fmla="*/ 1 w 129"/>
                    <a:gd name="T3" fmla="*/ 10 h 26"/>
                    <a:gd name="T4" fmla="*/ 0 w 129"/>
                    <a:gd name="T5" fmla="*/ 6 h 26"/>
                    <a:gd name="T6" fmla="*/ 1 w 129"/>
                    <a:gd name="T7" fmla="*/ 3 h 26"/>
                    <a:gd name="T8" fmla="*/ 2 w 129"/>
                    <a:gd name="T9" fmla="*/ 1 h 26"/>
                    <a:gd name="T10" fmla="*/ 9 w 129"/>
                    <a:gd name="T11" fmla="*/ 0 h 26"/>
                    <a:gd name="T12" fmla="*/ 21 w 129"/>
                    <a:gd name="T13" fmla="*/ 0 h 26"/>
                    <a:gd name="T14" fmla="*/ 56 w 129"/>
                    <a:gd name="T15" fmla="*/ 0 h 26"/>
                    <a:gd name="T16" fmla="*/ 93 w 129"/>
                    <a:gd name="T17" fmla="*/ 1 h 26"/>
                    <a:gd name="T18" fmla="*/ 104 w 129"/>
                    <a:gd name="T19" fmla="*/ 3 h 26"/>
                    <a:gd name="T20" fmla="*/ 116 w 129"/>
                    <a:gd name="T21" fmla="*/ 6 h 26"/>
                    <a:gd name="T22" fmla="*/ 123 w 129"/>
                    <a:gd name="T23" fmla="*/ 11 h 26"/>
                    <a:gd name="T24" fmla="*/ 127 w 129"/>
                    <a:gd name="T25" fmla="*/ 15 h 26"/>
                    <a:gd name="T26" fmla="*/ 128 w 129"/>
                    <a:gd name="T27" fmla="*/ 17 h 26"/>
                    <a:gd name="T28" fmla="*/ 128 w 129"/>
                    <a:gd name="T29" fmla="*/ 18 h 26"/>
                    <a:gd name="T30" fmla="*/ 126 w 129"/>
                    <a:gd name="T31" fmla="*/ 21 h 26"/>
                    <a:gd name="T32" fmla="*/ 118 w 129"/>
                    <a:gd name="T33" fmla="*/ 25 h 26"/>
                    <a:gd name="T34" fmla="*/ 118 w 129"/>
                    <a:gd name="T35" fmla="*/ 21 h 26"/>
                    <a:gd name="T36" fmla="*/ 117 w 129"/>
                    <a:gd name="T37" fmla="*/ 15 h 26"/>
                    <a:gd name="T38" fmla="*/ 115 w 129"/>
                    <a:gd name="T39" fmla="*/ 12 h 26"/>
                    <a:gd name="T40" fmla="*/ 111 w 129"/>
                    <a:gd name="T41" fmla="*/ 10 h 26"/>
                    <a:gd name="T42" fmla="*/ 106 w 129"/>
                    <a:gd name="T43" fmla="*/ 7 h 26"/>
                    <a:gd name="T44" fmla="*/ 99 w 129"/>
                    <a:gd name="T45" fmla="*/ 5 h 26"/>
                    <a:gd name="T46" fmla="*/ 94 w 129"/>
                    <a:gd name="T47" fmla="*/ 4 h 26"/>
                    <a:gd name="T48" fmla="*/ 70 w 129"/>
                    <a:gd name="T49" fmla="*/ 3 h 26"/>
                    <a:gd name="T50" fmla="*/ 16 w 129"/>
                    <a:gd name="T51" fmla="*/ 3 h 26"/>
                    <a:gd name="T52" fmla="*/ 7 w 129"/>
                    <a:gd name="T53" fmla="*/ 3 h 26"/>
                    <a:gd name="T54" fmla="*/ 3 w 129"/>
                    <a:gd name="T55" fmla="*/ 4 h 26"/>
                    <a:gd name="T56" fmla="*/ 2 w 129"/>
                    <a:gd name="T57" fmla="*/ 5 h 26"/>
                    <a:gd name="T58" fmla="*/ 2 w 129"/>
                    <a:gd name="T59" fmla="*/ 7 h 26"/>
                    <a:gd name="T60" fmla="*/ 6 w 129"/>
                    <a:gd name="T61" fmla="*/ 14 h 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9"/>
                    <a:gd name="T94" fmla="*/ 0 h 26"/>
                    <a:gd name="T95" fmla="*/ 129 w 129"/>
                    <a:gd name="T96" fmla="*/ 26 h 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9" h="26">
                      <a:moveTo>
                        <a:pt x="6" y="14"/>
                      </a:moveTo>
                      <a:lnTo>
                        <a:pt x="1" y="10"/>
                      </a:lnTo>
                      <a:lnTo>
                        <a:pt x="0" y="6"/>
                      </a:lnTo>
                      <a:lnTo>
                        <a:pt x="1" y="3"/>
                      </a:lnTo>
                      <a:lnTo>
                        <a:pt x="2" y="1"/>
                      </a:lnTo>
                      <a:lnTo>
                        <a:pt x="9" y="0"/>
                      </a:lnTo>
                      <a:lnTo>
                        <a:pt x="21" y="0"/>
                      </a:lnTo>
                      <a:lnTo>
                        <a:pt x="56" y="0"/>
                      </a:lnTo>
                      <a:lnTo>
                        <a:pt x="93" y="1"/>
                      </a:lnTo>
                      <a:lnTo>
                        <a:pt x="104" y="3"/>
                      </a:lnTo>
                      <a:lnTo>
                        <a:pt x="116" y="6"/>
                      </a:lnTo>
                      <a:lnTo>
                        <a:pt x="123" y="11"/>
                      </a:lnTo>
                      <a:lnTo>
                        <a:pt x="127" y="15"/>
                      </a:lnTo>
                      <a:lnTo>
                        <a:pt x="128" y="17"/>
                      </a:lnTo>
                      <a:lnTo>
                        <a:pt x="128" y="18"/>
                      </a:lnTo>
                      <a:lnTo>
                        <a:pt x="126" y="21"/>
                      </a:lnTo>
                      <a:lnTo>
                        <a:pt x="118" y="25"/>
                      </a:lnTo>
                      <a:lnTo>
                        <a:pt x="118" y="21"/>
                      </a:lnTo>
                      <a:lnTo>
                        <a:pt x="117" y="15"/>
                      </a:lnTo>
                      <a:lnTo>
                        <a:pt x="115" y="12"/>
                      </a:lnTo>
                      <a:lnTo>
                        <a:pt x="111" y="10"/>
                      </a:lnTo>
                      <a:lnTo>
                        <a:pt x="106" y="7"/>
                      </a:lnTo>
                      <a:lnTo>
                        <a:pt x="99" y="5"/>
                      </a:lnTo>
                      <a:lnTo>
                        <a:pt x="94" y="4"/>
                      </a:lnTo>
                      <a:lnTo>
                        <a:pt x="70" y="3"/>
                      </a:lnTo>
                      <a:lnTo>
                        <a:pt x="16" y="3"/>
                      </a:lnTo>
                      <a:lnTo>
                        <a:pt x="7" y="3"/>
                      </a:lnTo>
                      <a:lnTo>
                        <a:pt x="3" y="4"/>
                      </a:lnTo>
                      <a:lnTo>
                        <a:pt x="2" y="5"/>
                      </a:lnTo>
                      <a:lnTo>
                        <a:pt x="2" y="7"/>
                      </a:lnTo>
                      <a:lnTo>
                        <a:pt x="6" y="14"/>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400" name="Freeform 81"/>
                <p:cNvSpPr>
                  <a:spLocks/>
                </p:cNvSpPr>
                <p:nvPr/>
              </p:nvSpPr>
              <p:spPr bwMode="auto">
                <a:xfrm>
                  <a:off x="3245" y="2017"/>
                  <a:ext cx="17" cy="17"/>
                </a:xfrm>
                <a:custGeom>
                  <a:avLst/>
                  <a:gdLst>
                    <a:gd name="T0" fmla="*/ 0 w 17"/>
                    <a:gd name="T1" fmla="*/ 10 h 17"/>
                    <a:gd name="T2" fmla="*/ 6 w 17"/>
                    <a:gd name="T3" fmla="*/ 10 h 17"/>
                    <a:gd name="T4" fmla="*/ 11 w 17"/>
                    <a:gd name="T5" fmla="*/ 0 h 17"/>
                    <a:gd name="T6" fmla="*/ 16 w 17"/>
                    <a:gd name="T7" fmla="*/ 0 h 17"/>
                    <a:gd name="T8" fmla="*/ 8 w 17"/>
                    <a:gd name="T9" fmla="*/ 16 h 17"/>
                    <a:gd name="T10" fmla="*/ 0 w 17"/>
                    <a:gd name="T11" fmla="*/ 1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0"/>
                      </a:moveTo>
                      <a:lnTo>
                        <a:pt x="6" y="10"/>
                      </a:lnTo>
                      <a:lnTo>
                        <a:pt x="11" y="0"/>
                      </a:lnTo>
                      <a:lnTo>
                        <a:pt x="16" y="0"/>
                      </a:lnTo>
                      <a:lnTo>
                        <a:pt x="8" y="16"/>
                      </a:lnTo>
                      <a:lnTo>
                        <a:pt x="0" y="1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401" name="Freeform 82"/>
                <p:cNvSpPr>
                  <a:spLocks/>
                </p:cNvSpPr>
                <p:nvPr/>
              </p:nvSpPr>
              <p:spPr bwMode="auto">
                <a:xfrm>
                  <a:off x="3254" y="2021"/>
                  <a:ext cx="24" cy="17"/>
                </a:xfrm>
                <a:custGeom>
                  <a:avLst/>
                  <a:gdLst>
                    <a:gd name="T0" fmla="*/ 3 w 24"/>
                    <a:gd name="T1" fmla="*/ 0 h 17"/>
                    <a:gd name="T2" fmla="*/ 0 w 24"/>
                    <a:gd name="T3" fmla="*/ 16 h 17"/>
                    <a:gd name="T4" fmla="*/ 22 w 24"/>
                    <a:gd name="T5" fmla="*/ 16 h 17"/>
                    <a:gd name="T6" fmla="*/ 23 w 24"/>
                    <a:gd name="T7" fmla="*/ 0 h 17"/>
                    <a:gd name="T8" fmla="*/ 3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3" y="0"/>
                      </a:moveTo>
                      <a:lnTo>
                        <a:pt x="0" y="16"/>
                      </a:lnTo>
                      <a:lnTo>
                        <a:pt x="22" y="16"/>
                      </a:lnTo>
                      <a:lnTo>
                        <a:pt x="23" y="0"/>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402" name="Freeform 83"/>
                <p:cNvSpPr>
                  <a:spLocks/>
                </p:cNvSpPr>
                <p:nvPr/>
              </p:nvSpPr>
              <p:spPr bwMode="auto">
                <a:xfrm>
                  <a:off x="3284" y="2096"/>
                  <a:ext cx="1" cy="17"/>
                </a:xfrm>
                <a:custGeom>
                  <a:avLst/>
                  <a:gdLst>
                    <a:gd name="T0" fmla="*/ 0 w 1"/>
                    <a:gd name="T1" fmla="*/ 0 h 17"/>
                    <a:gd name="T2" fmla="*/ 0 w 1"/>
                    <a:gd name="T3" fmla="*/ 8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8"/>
                      </a:lnTo>
                      <a:lnTo>
                        <a:pt x="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3358" name="Group 84"/>
              <p:cNvGrpSpPr>
                <a:grpSpLocks/>
              </p:cNvGrpSpPr>
              <p:nvPr/>
            </p:nvGrpSpPr>
            <p:grpSpPr bwMode="auto">
              <a:xfrm>
                <a:off x="3165" y="2044"/>
                <a:ext cx="243" cy="209"/>
                <a:chOff x="3165" y="2044"/>
                <a:chExt cx="243" cy="209"/>
              </a:xfrm>
            </p:grpSpPr>
            <p:sp>
              <p:nvSpPr>
                <p:cNvPr id="13372" name="Freeform 85"/>
                <p:cNvSpPr>
                  <a:spLocks/>
                </p:cNvSpPr>
                <p:nvPr/>
              </p:nvSpPr>
              <p:spPr bwMode="auto">
                <a:xfrm>
                  <a:off x="3165" y="2044"/>
                  <a:ext cx="243" cy="209"/>
                </a:xfrm>
                <a:custGeom>
                  <a:avLst/>
                  <a:gdLst>
                    <a:gd name="T0" fmla="*/ 8 w 243"/>
                    <a:gd name="T1" fmla="*/ 11 h 209"/>
                    <a:gd name="T2" fmla="*/ 3 w 243"/>
                    <a:gd name="T3" fmla="*/ 4 h 209"/>
                    <a:gd name="T4" fmla="*/ 6 w 243"/>
                    <a:gd name="T5" fmla="*/ 0 h 209"/>
                    <a:gd name="T6" fmla="*/ 28 w 243"/>
                    <a:gd name="T7" fmla="*/ 3 h 209"/>
                    <a:gd name="T8" fmla="*/ 40 w 243"/>
                    <a:gd name="T9" fmla="*/ 9 h 209"/>
                    <a:gd name="T10" fmla="*/ 56 w 243"/>
                    <a:gd name="T11" fmla="*/ 16 h 209"/>
                    <a:gd name="T12" fmla="*/ 60 w 243"/>
                    <a:gd name="T13" fmla="*/ 19 h 209"/>
                    <a:gd name="T14" fmla="*/ 68 w 243"/>
                    <a:gd name="T15" fmla="*/ 23 h 209"/>
                    <a:gd name="T16" fmla="*/ 76 w 243"/>
                    <a:gd name="T17" fmla="*/ 36 h 209"/>
                    <a:gd name="T18" fmla="*/ 92 w 243"/>
                    <a:gd name="T19" fmla="*/ 53 h 209"/>
                    <a:gd name="T20" fmla="*/ 112 w 243"/>
                    <a:gd name="T21" fmla="*/ 64 h 209"/>
                    <a:gd name="T22" fmla="*/ 127 w 243"/>
                    <a:gd name="T23" fmla="*/ 72 h 209"/>
                    <a:gd name="T24" fmla="*/ 151 w 243"/>
                    <a:gd name="T25" fmla="*/ 81 h 209"/>
                    <a:gd name="T26" fmla="*/ 189 w 243"/>
                    <a:gd name="T27" fmla="*/ 99 h 209"/>
                    <a:gd name="T28" fmla="*/ 224 w 243"/>
                    <a:gd name="T29" fmla="*/ 127 h 209"/>
                    <a:gd name="T30" fmla="*/ 239 w 243"/>
                    <a:gd name="T31" fmla="*/ 164 h 209"/>
                    <a:gd name="T32" fmla="*/ 241 w 243"/>
                    <a:gd name="T33" fmla="*/ 197 h 209"/>
                    <a:gd name="T34" fmla="*/ 217 w 243"/>
                    <a:gd name="T35" fmla="*/ 195 h 209"/>
                    <a:gd name="T36" fmla="*/ 151 w 243"/>
                    <a:gd name="T37" fmla="*/ 156 h 209"/>
                    <a:gd name="T38" fmla="*/ 97 w 243"/>
                    <a:gd name="T39" fmla="*/ 96 h 209"/>
                    <a:gd name="T40" fmla="*/ 67 w 243"/>
                    <a:gd name="T41" fmla="*/ 83 h 209"/>
                    <a:gd name="T42" fmla="*/ 44 w 243"/>
                    <a:gd name="T43" fmla="*/ 78 h 209"/>
                    <a:gd name="T44" fmla="*/ 37 w 243"/>
                    <a:gd name="T45" fmla="*/ 90 h 209"/>
                    <a:gd name="T46" fmla="*/ 33 w 243"/>
                    <a:gd name="T47" fmla="*/ 76 h 209"/>
                    <a:gd name="T48" fmla="*/ 32 w 243"/>
                    <a:gd name="T49" fmla="*/ 73 h 209"/>
                    <a:gd name="T50" fmla="*/ 29 w 243"/>
                    <a:gd name="T51" fmla="*/ 70 h 209"/>
                    <a:gd name="T52" fmla="*/ 32 w 243"/>
                    <a:gd name="T53" fmla="*/ 59 h 209"/>
                    <a:gd name="T54" fmla="*/ 22 w 243"/>
                    <a:gd name="T55" fmla="*/ 57 h 209"/>
                    <a:gd name="T56" fmla="*/ 20 w 243"/>
                    <a:gd name="T57" fmla="*/ 49 h 209"/>
                    <a:gd name="T58" fmla="*/ 29 w 243"/>
                    <a:gd name="T59" fmla="*/ 41 h 209"/>
                    <a:gd name="T60" fmla="*/ 41 w 243"/>
                    <a:gd name="T61" fmla="*/ 33 h 209"/>
                    <a:gd name="T62" fmla="*/ 27 w 243"/>
                    <a:gd name="T63" fmla="*/ 27 h 209"/>
                    <a:gd name="T64" fmla="*/ 10 w 243"/>
                    <a:gd name="T65" fmla="*/ 26 h 209"/>
                    <a:gd name="T66" fmla="*/ 0 w 243"/>
                    <a:gd name="T67" fmla="*/ 22 h 209"/>
                    <a:gd name="T68" fmla="*/ 4 w 243"/>
                    <a:gd name="T69" fmla="*/ 14 h 209"/>
                    <a:gd name="T70" fmla="*/ 15 w 243"/>
                    <a:gd name="T71" fmla="*/ 14 h 2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3"/>
                    <a:gd name="T109" fmla="*/ 0 h 209"/>
                    <a:gd name="T110" fmla="*/ 243 w 243"/>
                    <a:gd name="T111" fmla="*/ 209 h 2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3" h="209">
                      <a:moveTo>
                        <a:pt x="15" y="14"/>
                      </a:moveTo>
                      <a:lnTo>
                        <a:pt x="8" y="11"/>
                      </a:lnTo>
                      <a:lnTo>
                        <a:pt x="3" y="8"/>
                      </a:lnTo>
                      <a:lnTo>
                        <a:pt x="3" y="4"/>
                      </a:lnTo>
                      <a:lnTo>
                        <a:pt x="4" y="1"/>
                      </a:lnTo>
                      <a:lnTo>
                        <a:pt x="6" y="0"/>
                      </a:lnTo>
                      <a:lnTo>
                        <a:pt x="15" y="1"/>
                      </a:lnTo>
                      <a:lnTo>
                        <a:pt x="28" y="3"/>
                      </a:lnTo>
                      <a:lnTo>
                        <a:pt x="33" y="6"/>
                      </a:lnTo>
                      <a:lnTo>
                        <a:pt x="40" y="9"/>
                      </a:lnTo>
                      <a:lnTo>
                        <a:pt x="47" y="13"/>
                      </a:lnTo>
                      <a:lnTo>
                        <a:pt x="56" y="16"/>
                      </a:lnTo>
                      <a:lnTo>
                        <a:pt x="57" y="19"/>
                      </a:lnTo>
                      <a:lnTo>
                        <a:pt x="60" y="19"/>
                      </a:lnTo>
                      <a:lnTo>
                        <a:pt x="64" y="20"/>
                      </a:lnTo>
                      <a:lnTo>
                        <a:pt x="68" y="23"/>
                      </a:lnTo>
                      <a:lnTo>
                        <a:pt x="69" y="26"/>
                      </a:lnTo>
                      <a:lnTo>
                        <a:pt x="76" y="36"/>
                      </a:lnTo>
                      <a:lnTo>
                        <a:pt x="81" y="42"/>
                      </a:lnTo>
                      <a:lnTo>
                        <a:pt x="92" y="53"/>
                      </a:lnTo>
                      <a:lnTo>
                        <a:pt x="104" y="62"/>
                      </a:lnTo>
                      <a:lnTo>
                        <a:pt x="112" y="64"/>
                      </a:lnTo>
                      <a:lnTo>
                        <a:pt x="120" y="66"/>
                      </a:lnTo>
                      <a:lnTo>
                        <a:pt x="127" y="72"/>
                      </a:lnTo>
                      <a:lnTo>
                        <a:pt x="137" y="78"/>
                      </a:lnTo>
                      <a:lnTo>
                        <a:pt x="151" y="81"/>
                      </a:lnTo>
                      <a:lnTo>
                        <a:pt x="171" y="90"/>
                      </a:lnTo>
                      <a:lnTo>
                        <a:pt x="189" y="99"/>
                      </a:lnTo>
                      <a:lnTo>
                        <a:pt x="208" y="110"/>
                      </a:lnTo>
                      <a:lnTo>
                        <a:pt x="224" y="127"/>
                      </a:lnTo>
                      <a:lnTo>
                        <a:pt x="237" y="146"/>
                      </a:lnTo>
                      <a:lnTo>
                        <a:pt x="239" y="164"/>
                      </a:lnTo>
                      <a:lnTo>
                        <a:pt x="242" y="185"/>
                      </a:lnTo>
                      <a:lnTo>
                        <a:pt x="241" y="197"/>
                      </a:lnTo>
                      <a:lnTo>
                        <a:pt x="236" y="208"/>
                      </a:lnTo>
                      <a:lnTo>
                        <a:pt x="217" y="195"/>
                      </a:lnTo>
                      <a:lnTo>
                        <a:pt x="182" y="175"/>
                      </a:lnTo>
                      <a:lnTo>
                        <a:pt x="151" y="156"/>
                      </a:lnTo>
                      <a:lnTo>
                        <a:pt x="120" y="115"/>
                      </a:lnTo>
                      <a:lnTo>
                        <a:pt x="97" y="96"/>
                      </a:lnTo>
                      <a:lnTo>
                        <a:pt x="80" y="84"/>
                      </a:lnTo>
                      <a:lnTo>
                        <a:pt x="67" y="83"/>
                      </a:lnTo>
                      <a:lnTo>
                        <a:pt x="53" y="75"/>
                      </a:lnTo>
                      <a:lnTo>
                        <a:pt x="44" y="78"/>
                      </a:lnTo>
                      <a:lnTo>
                        <a:pt x="44" y="86"/>
                      </a:lnTo>
                      <a:lnTo>
                        <a:pt x="37" y="90"/>
                      </a:lnTo>
                      <a:lnTo>
                        <a:pt x="33" y="87"/>
                      </a:lnTo>
                      <a:lnTo>
                        <a:pt x="33" y="76"/>
                      </a:lnTo>
                      <a:lnTo>
                        <a:pt x="37" y="70"/>
                      </a:lnTo>
                      <a:lnTo>
                        <a:pt x="32" y="73"/>
                      </a:lnTo>
                      <a:lnTo>
                        <a:pt x="30" y="72"/>
                      </a:lnTo>
                      <a:lnTo>
                        <a:pt x="29" y="70"/>
                      </a:lnTo>
                      <a:lnTo>
                        <a:pt x="30" y="66"/>
                      </a:lnTo>
                      <a:lnTo>
                        <a:pt x="32" y="59"/>
                      </a:lnTo>
                      <a:lnTo>
                        <a:pt x="26" y="59"/>
                      </a:lnTo>
                      <a:lnTo>
                        <a:pt x="22" y="57"/>
                      </a:lnTo>
                      <a:lnTo>
                        <a:pt x="20" y="52"/>
                      </a:lnTo>
                      <a:lnTo>
                        <a:pt x="20" y="49"/>
                      </a:lnTo>
                      <a:lnTo>
                        <a:pt x="23" y="45"/>
                      </a:lnTo>
                      <a:lnTo>
                        <a:pt x="29" y="41"/>
                      </a:lnTo>
                      <a:lnTo>
                        <a:pt x="40" y="37"/>
                      </a:lnTo>
                      <a:lnTo>
                        <a:pt x="41" y="33"/>
                      </a:lnTo>
                      <a:lnTo>
                        <a:pt x="33" y="28"/>
                      </a:lnTo>
                      <a:lnTo>
                        <a:pt x="27" y="27"/>
                      </a:lnTo>
                      <a:lnTo>
                        <a:pt x="19" y="26"/>
                      </a:lnTo>
                      <a:lnTo>
                        <a:pt x="10" y="26"/>
                      </a:lnTo>
                      <a:lnTo>
                        <a:pt x="2" y="24"/>
                      </a:lnTo>
                      <a:lnTo>
                        <a:pt x="0" y="22"/>
                      </a:lnTo>
                      <a:lnTo>
                        <a:pt x="1" y="16"/>
                      </a:lnTo>
                      <a:lnTo>
                        <a:pt x="4" y="14"/>
                      </a:lnTo>
                      <a:lnTo>
                        <a:pt x="6" y="13"/>
                      </a:lnTo>
                      <a:lnTo>
                        <a:pt x="15" y="14"/>
                      </a:lnTo>
                    </a:path>
                  </a:pathLst>
                </a:custGeom>
                <a:solidFill>
                  <a:srgbClr val="A05000"/>
                </a:solidFill>
                <a:ln w="12700" cap="rnd">
                  <a:solidFill>
                    <a:srgbClr val="402000"/>
                  </a:solidFill>
                  <a:round/>
                  <a:headEnd/>
                  <a:tailEnd/>
                </a:ln>
              </p:spPr>
              <p:txBody>
                <a:bodyPr/>
                <a:lstStyle/>
                <a:p>
                  <a:endParaRPr lang="en-US"/>
                </a:p>
              </p:txBody>
            </p:sp>
            <p:sp>
              <p:nvSpPr>
                <p:cNvPr id="13373" name="Freeform 86"/>
                <p:cNvSpPr>
                  <a:spLocks/>
                </p:cNvSpPr>
                <p:nvPr/>
              </p:nvSpPr>
              <p:spPr bwMode="auto">
                <a:xfrm>
                  <a:off x="3167" y="2056"/>
                  <a:ext cx="61" cy="17"/>
                </a:xfrm>
                <a:custGeom>
                  <a:avLst/>
                  <a:gdLst>
                    <a:gd name="T0" fmla="*/ 0 w 61"/>
                    <a:gd name="T1" fmla="*/ 8 h 17"/>
                    <a:gd name="T2" fmla="*/ 4 w 61"/>
                    <a:gd name="T3" fmla="*/ 9 h 17"/>
                    <a:gd name="T4" fmla="*/ 6 w 61"/>
                    <a:gd name="T5" fmla="*/ 6 h 17"/>
                    <a:gd name="T6" fmla="*/ 11 w 61"/>
                    <a:gd name="T7" fmla="*/ 8 h 17"/>
                    <a:gd name="T8" fmla="*/ 14 w 61"/>
                    <a:gd name="T9" fmla="*/ 5 h 17"/>
                    <a:gd name="T10" fmla="*/ 29 w 61"/>
                    <a:gd name="T11" fmla="*/ 6 h 17"/>
                    <a:gd name="T12" fmla="*/ 37 w 61"/>
                    <a:gd name="T13" fmla="*/ 5 h 17"/>
                    <a:gd name="T14" fmla="*/ 44 w 61"/>
                    <a:gd name="T15" fmla="*/ 6 h 17"/>
                    <a:gd name="T16" fmla="*/ 52 w 61"/>
                    <a:gd name="T17" fmla="*/ 10 h 17"/>
                    <a:gd name="T18" fmla="*/ 56 w 61"/>
                    <a:gd name="T19" fmla="*/ 13 h 17"/>
                    <a:gd name="T20" fmla="*/ 58 w 61"/>
                    <a:gd name="T21" fmla="*/ 16 h 17"/>
                    <a:gd name="T22" fmla="*/ 60 w 61"/>
                    <a:gd name="T23" fmla="*/ 13 h 17"/>
                    <a:gd name="T24" fmla="*/ 54 w 61"/>
                    <a:gd name="T25" fmla="*/ 9 h 17"/>
                    <a:gd name="T26" fmla="*/ 51 w 61"/>
                    <a:gd name="T27" fmla="*/ 6 h 17"/>
                    <a:gd name="T28" fmla="*/ 35 w 61"/>
                    <a:gd name="T29" fmla="*/ 2 h 17"/>
                    <a:gd name="T30" fmla="*/ 34 w 61"/>
                    <a:gd name="T31" fmla="*/ 0 h 17"/>
                    <a:gd name="T32" fmla="*/ 25 w 61"/>
                    <a:gd name="T33" fmla="*/ 0 h 17"/>
                    <a:gd name="T34" fmla="*/ 16 w 61"/>
                    <a:gd name="T35" fmla="*/ 2 h 17"/>
                    <a:gd name="T36" fmla="*/ 13 w 61"/>
                    <a:gd name="T37" fmla="*/ 2 h 17"/>
                    <a:gd name="T38" fmla="*/ 7 w 61"/>
                    <a:gd name="T39" fmla="*/ 1 h 17"/>
                    <a:gd name="T40" fmla="*/ 4 w 61"/>
                    <a:gd name="T41" fmla="*/ 1 h 17"/>
                    <a:gd name="T42" fmla="*/ 0 w 61"/>
                    <a:gd name="T43" fmla="*/ 4 h 17"/>
                    <a:gd name="T44" fmla="*/ 0 w 61"/>
                    <a:gd name="T45" fmla="*/ 8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
                    <a:gd name="T70" fmla="*/ 0 h 17"/>
                    <a:gd name="T71" fmla="*/ 61 w 61"/>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 h="17">
                      <a:moveTo>
                        <a:pt x="0" y="8"/>
                      </a:moveTo>
                      <a:lnTo>
                        <a:pt x="4" y="9"/>
                      </a:lnTo>
                      <a:lnTo>
                        <a:pt x="6" y="6"/>
                      </a:lnTo>
                      <a:lnTo>
                        <a:pt x="11" y="8"/>
                      </a:lnTo>
                      <a:lnTo>
                        <a:pt x="14" y="5"/>
                      </a:lnTo>
                      <a:lnTo>
                        <a:pt x="29" y="6"/>
                      </a:lnTo>
                      <a:lnTo>
                        <a:pt x="37" y="5"/>
                      </a:lnTo>
                      <a:lnTo>
                        <a:pt x="44" y="6"/>
                      </a:lnTo>
                      <a:lnTo>
                        <a:pt x="52" y="10"/>
                      </a:lnTo>
                      <a:lnTo>
                        <a:pt x="56" y="13"/>
                      </a:lnTo>
                      <a:lnTo>
                        <a:pt x="58" y="16"/>
                      </a:lnTo>
                      <a:lnTo>
                        <a:pt x="60" y="13"/>
                      </a:lnTo>
                      <a:lnTo>
                        <a:pt x="54" y="9"/>
                      </a:lnTo>
                      <a:lnTo>
                        <a:pt x="51" y="6"/>
                      </a:lnTo>
                      <a:lnTo>
                        <a:pt x="35" y="2"/>
                      </a:lnTo>
                      <a:lnTo>
                        <a:pt x="34" y="0"/>
                      </a:lnTo>
                      <a:lnTo>
                        <a:pt x="25" y="0"/>
                      </a:lnTo>
                      <a:lnTo>
                        <a:pt x="16" y="2"/>
                      </a:lnTo>
                      <a:lnTo>
                        <a:pt x="13" y="2"/>
                      </a:lnTo>
                      <a:lnTo>
                        <a:pt x="7" y="1"/>
                      </a:lnTo>
                      <a:lnTo>
                        <a:pt x="4" y="1"/>
                      </a:lnTo>
                      <a:lnTo>
                        <a:pt x="0" y="4"/>
                      </a:lnTo>
                      <a:lnTo>
                        <a:pt x="0" y="8"/>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74" name="Freeform 87"/>
                <p:cNvSpPr>
                  <a:spLocks/>
                </p:cNvSpPr>
                <p:nvPr/>
              </p:nvSpPr>
              <p:spPr bwMode="auto">
                <a:xfrm>
                  <a:off x="3169" y="2045"/>
                  <a:ext cx="28" cy="17"/>
                </a:xfrm>
                <a:custGeom>
                  <a:avLst/>
                  <a:gdLst>
                    <a:gd name="T0" fmla="*/ 1 w 28"/>
                    <a:gd name="T1" fmla="*/ 12 h 17"/>
                    <a:gd name="T2" fmla="*/ 3 w 28"/>
                    <a:gd name="T3" fmla="*/ 9 h 17"/>
                    <a:gd name="T4" fmla="*/ 4 w 28"/>
                    <a:gd name="T5" fmla="*/ 9 h 17"/>
                    <a:gd name="T6" fmla="*/ 6 w 28"/>
                    <a:gd name="T7" fmla="*/ 3 h 17"/>
                    <a:gd name="T8" fmla="*/ 8 w 28"/>
                    <a:gd name="T9" fmla="*/ 6 h 17"/>
                    <a:gd name="T10" fmla="*/ 11 w 28"/>
                    <a:gd name="T11" fmla="*/ 12 h 17"/>
                    <a:gd name="T12" fmla="*/ 13 w 28"/>
                    <a:gd name="T13" fmla="*/ 6 h 17"/>
                    <a:gd name="T14" fmla="*/ 18 w 28"/>
                    <a:gd name="T15" fmla="*/ 12 h 17"/>
                    <a:gd name="T16" fmla="*/ 27 w 28"/>
                    <a:gd name="T17" fmla="*/ 16 h 17"/>
                    <a:gd name="T18" fmla="*/ 24 w 28"/>
                    <a:gd name="T19" fmla="*/ 6 h 17"/>
                    <a:gd name="T20" fmla="*/ 13 w 28"/>
                    <a:gd name="T21" fmla="*/ 3 h 17"/>
                    <a:gd name="T22" fmla="*/ 6 w 28"/>
                    <a:gd name="T23" fmla="*/ 0 h 17"/>
                    <a:gd name="T24" fmla="*/ 1 w 28"/>
                    <a:gd name="T25" fmla="*/ 0 h 17"/>
                    <a:gd name="T26" fmla="*/ 0 w 28"/>
                    <a:gd name="T27" fmla="*/ 6 h 17"/>
                    <a:gd name="T28" fmla="*/ 1 w 28"/>
                    <a:gd name="T29" fmla="*/ 12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1" y="12"/>
                      </a:moveTo>
                      <a:lnTo>
                        <a:pt x="3" y="9"/>
                      </a:lnTo>
                      <a:lnTo>
                        <a:pt x="4" y="9"/>
                      </a:lnTo>
                      <a:lnTo>
                        <a:pt x="6" y="3"/>
                      </a:lnTo>
                      <a:lnTo>
                        <a:pt x="8" y="6"/>
                      </a:lnTo>
                      <a:lnTo>
                        <a:pt x="11" y="12"/>
                      </a:lnTo>
                      <a:lnTo>
                        <a:pt x="13" y="6"/>
                      </a:lnTo>
                      <a:lnTo>
                        <a:pt x="18" y="12"/>
                      </a:lnTo>
                      <a:lnTo>
                        <a:pt x="27" y="16"/>
                      </a:lnTo>
                      <a:lnTo>
                        <a:pt x="24" y="6"/>
                      </a:lnTo>
                      <a:lnTo>
                        <a:pt x="13" y="3"/>
                      </a:lnTo>
                      <a:lnTo>
                        <a:pt x="6" y="0"/>
                      </a:lnTo>
                      <a:lnTo>
                        <a:pt x="1" y="0"/>
                      </a:lnTo>
                      <a:lnTo>
                        <a:pt x="0" y="6"/>
                      </a:lnTo>
                      <a:lnTo>
                        <a:pt x="1" y="12"/>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75" name="Freeform 88"/>
                <p:cNvSpPr>
                  <a:spLocks/>
                </p:cNvSpPr>
                <p:nvPr/>
              </p:nvSpPr>
              <p:spPr bwMode="auto">
                <a:xfrm>
                  <a:off x="3185" y="2084"/>
                  <a:ext cx="17" cy="17"/>
                </a:xfrm>
                <a:custGeom>
                  <a:avLst/>
                  <a:gdLst>
                    <a:gd name="T0" fmla="*/ 16 w 17"/>
                    <a:gd name="T1" fmla="*/ 0 h 17"/>
                    <a:gd name="T2" fmla="*/ 16 w 17"/>
                    <a:gd name="T3" fmla="*/ 6 h 17"/>
                    <a:gd name="T4" fmla="*/ 11 w 17"/>
                    <a:gd name="T5" fmla="*/ 5 h 17"/>
                    <a:gd name="T6" fmla="*/ 13 w 17"/>
                    <a:gd name="T7" fmla="*/ 9 h 17"/>
                    <a:gd name="T8" fmla="*/ 11 w 17"/>
                    <a:gd name="T9" fmla="*/ 14 h 17"/>
                    <a:gd name="T10" fmla="*/ 6 w 17"/>
                    <a:gd name="T11" fmla="*/ 16 h 17"/>
                    <a:gd name="T12" fmla="*/ 1 w 17"/>
                    <a:gd name="T13" fmla="*/ 16 h 17"/>
                    <a:gd name="T14" fmla="*/ 0 w 17"/>
                    <a:gd name="T15" fmla="*/ 10 h 17"/>
                    <a:gd name="T16" fmla="*/ 3 w 17"/>
                    <a:gd name="T17" fmla="*/ 5 h 17"/>
                    <a:gd name="T18" fmla="*/ 8 w 17"/>
                    <a:gd name="T19" fmla="*/ 2 h 17"/>
                    <a:gd name="T20" fmla="*/ 16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6" y="6"/>
                      </a:lnTo>
                      <a:lnTo>
                        <a:pt x="11" y="5"/>
                      </a:lnTo>
                      <a:lnTo>
                        <a:pt x="13" y="9"/>
                      </a:lnTo>
                      <a:lnTo>
                        <a:pt x="11" y="14"/>
                      </a:lnTo>
                      <a:lnTo>
                        <a:pt x="6" y="16"/>
                      </a:lnTo>
                      <a:lnTo>
                        <a:pt x="1" y="16"/>
                      </a:lnTo>
                      <a:lnTo>
                        <a:pt x="0" y="10"/>
                      </a:lnTo>
                      <a:lnTo>
                        <a:pt x="3" y="5"/>
                      </a:lnTo>
                      <a:lnTo>
                        <a:pt x="8" y="2"/>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76" name="Freeform 89"/>
                <p:cNvSpPr>
                  <a:spLocks/>
                </p:cNvSpPr>
                <p:nvPr/>
              </p:nvSpPr>
              <p:spPr bwMode="auto">
                <a:xfrm>
                  <a:off x="3196" y="2085"/>
                  <a:ext cx="17" cy="30"/>
                </a:xfrm>
                <a:custGeom>
                  <a:avLst/>
                  <a:gdLst>
                    <a:gd name="T0" fmla="*/ 10 w 17"/>
                    <a:gd name="T1" fmla="*/ 0 h 30"/>
                    <a:gd name="T2" fmla="*/ 12 w 17"/>
                    <a:gd name="T3" fmla="*/ 6 h 30"/>
                    <a:gd name="T4" fmla="*/ 16 w 17"/>
                    <a:gd name="T5" fmla="*/ 9 h 30"/>
                    <a:gd name="T6" fmla="*/ 10 w 17"/>
                    <a:gd name="T7" fmla="*/ 14 h 30"/>
                    <a:gd name="T8" fmla="*/ 9 w 17"/>
                    <a:gd name="T9" fmla="*/ 19 h 30"/>
                    <a:gd name="T10" fmla="*/ 4 w 17"/>
                    <a:gd name="T11" fmla="*/ 23 h 30"/>
                    <a:gd name="T12" fmla="*/ 1 w 17"/>
                    <a:gd name="T13" fmla="*/ 29 h 30"/>
                    <a:gd name="T14" fmla="*/ 0 w 17"/>
                    <a:gd name="T15" fmla="*/ 28 h 30"/>
                    <a:gd name="T16" fmla="*/ 1 w 17"/>
                    <a:gd name="T17" fmla="*/ 20 h 30"/>
                    <a:gd name="T18" fmla="*/ 4 w 17"/>
                    <a:gd name="T19" fmla="*/ 12 h 30"/>
                    <a:gd name="T20" fmla="*/ 6 w 17"/>
                    <a:gd name="T21" fmla="*/ 5 h 30"/>
                    <a:gd name="T22" fmla="*/ 10 w 17"/>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0"/>
                    <a:gd name="T38" fmla="*/ 17 w 17"/>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0">
                      <a:moveTo>
                        <a:pt x="10" y="0"/>
                      </a:moveTo>
                      <a:lnTo>
                        <a:pt x="12" y="6"/>
                      </a:lnTo>
                      <a:lnTo>
                        <a:pt x="16" y="9"/>
                      </a:lnTo>
                      <a:lnTo>
                        <a:pt x="10" y="14"/>
                      </a:lnTo>
                      <a:lnTo>
                        <a:pt x="9" y="19"/>
                      </a:lnTo>
                      <a:lnTo>
                        <a:pt x="4" y="23"/>
                      </a:lnTo>
                      <a:lnTo>
                        <a:pt x="1" y="29"/>
                      </a:lnTo>
                      <a:lnTo>
                        <a:pt x="0" y="28"/>
                      </a:lnTo>
                      <a:lnTo>
                        <a:pt x="1" y="20"/>
                      </a:lnTo>
                      <a:lnTo>
                        <a:pt x="4" y="12"/>
                      </a:lnTo>
                      <a:lnTo>
                        <a:pt x="6" y="5"/>
                      </a:lnTo>
                      <a:lnTo>
                        <a:pt x="1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77" name="Freeform 90"/>
                <p:cNvSpPr>
                  <a:spLocks/>
                </p:cNvSpPr>
                <p:nvPr/>
              </p:nvSpPr>
              <p:spPr bwMode="auto">
                <a:xfrm>
                  <a:off x="3199" y="2101"/>
                  <a:ext cx="17" cy="31"/>
                </a:xfrm>
                <a:custGeom>
                  <a:avLst/>
                  <a:gdLst>
                    <a:gd name="T0" fmla="*/ 16 w 17"/>
                    <a:gd name="T1" fmla="*/ 0 h 31"/>
                    <a:gd name="T2" fmla="*/ 14 w 17"/>
                    <a:gd name="T3" fmla="*/ 2 h 31"/>
                    <a:gd name="T4" fmla="*/ 15 w 17"/>
                    <a:gd name="T5" fmla="*/ 8 h 31"/>
                    <a:gd name="T6" fmla="*/ 9 w 17"/>
                    <a:gd name="T7" fmla="*/ 11 h 31"/>
                    <a:gd name="T8" fmla="*/ 6 w 17"/>
                    <a:gd name="T9" fmla="*/ 15 h 31"/>
                    <a:gd name="T10" fmla="*/ 4 w 17"/>
                    <a:gd name="T11" fmla="*/ 23 h 31"/>
                    <a:gd name="T12" fmla="*/ 3 w 17"/>
                    <a:gd name="T13" fmla="*/ 30 h 31"/>
                    <a:gd name="T14" fmla="*/ 0 w 17"/>
                    <a:gd name="T15" fmla="*/ 27 h 31"/>
                    <a:gd name="T16" fmla="*/ 0 w 17"/>
                    <a:gd name="T17" fmla="*/ 23 h 31"/>
                    <a:gd name="T18" fmla="*/ 1 w 17"/>
                    <a:gd name="T19" fmla="*/ 16 h 31"/>
                    <a:gd name="T20" fmla="*/ 3 w 17"/>
                    <a:gd name="T21" fmla="*/ 14 h 31"/>
                    <a:gd name="T22" fmla="*/ 6 w 17"/>
                    <a:gd name="T23" fmla="*/ 9 h 31"/>
                    <a:gd name="T24" fmla="*/ 9 w 17"/>
                    <a:gd name="T25" fmla="*/ 4 h 31"/>
                    <a:gd name="T26" fmla="*/ 16 w 17"/>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1"/>
                    <a:gd name="T44" fmla="*/ 17 w 17"/>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1">
                      <a:moveTo>
                        <a:pt x="16" y="0"/>
                      </a:moveTo>
                      <a:lnTo>
                        <a:pt x="14" y="2"/>
                      </a:lnTo>
                      <a:lnTo>
                        <a:pt x="15" y="8"/>
                      </a:lnTo>
                      <a:lnTo>
                        <a:pt x="9" y="11"/>
                      </a:lnTo>
                      <a:lnTo>
                        <a:pt x="6" y="15"/>
                      </a:lnTo>
                      <a:lnTo>
                        <a:pt x="4" y="23"/>
                      </a:lnTo>
                      <a:lnTo>
                        <a:pt x="3" y="30"/>
                      </a:lnTo>
                      <a:lnTo>
                        <a:pt x="0" y="27"/>
                      </a:lnTo>
                      <a:lnTo>
                        <a:pt x="0" y="23"/>
                      </a:lnTo>
                      <a:lnTo>
                        <a:pt x="1" y="16"/>
                      </a:lnTo>
                      <a:lnTo>
                        <a:pt x="3" y="14"/>
                      </a:lnTo>
                      <a:lnTo>
                        <a:pt x="6" y="9"/>
                      </a:lnTo>
                      <a:lnTo>
                        <a:pt x="9" y="4"/>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78" name="Freeform 91"/>
                <p:cNvSpPr>
                  <a:spLocks/>
                </p:cNvSpPr>
                <p:nvPr/>
              </p:nvSpPr>
              <p:spPr bwMode="auto">
                <a:xfrm>
                  <a:off x="3263" y="2107"/>
                  <a:ext cx="17" cy="17"/>
                </a:xfrm>
                <a:custGeom>
                  <a:avLst/>
                  <a:gdLst>
                    <a:gd name="T0" fmla="*/ 2 w 17"/>
                    <a:gd name="T1" fmla="*/ 0 h 17"/>
                    <a:gd name="T2" fmla="*/ 2 w 17"/>
                    <a:gd name="T3" fmla="*/ 9 h 17"/>
                    <a:gd name="T4" fmla="*/ 0 w 17"/>
                    <a:gd name="T5" fmla="*/ 16 h 17"/>
                    <a:gd name="T6" fmla="*/ 14 w 17"/>
                    <a:gd name="T7" fmla="*/ 9 h 17"/>
                    <a:gd name="T8" fmla="*/ 16 w 17"/>
                    <a:gd name="T9" fmla="*/ 6 h 17"/>
                    <a:gd name="T10" fmla="*/ 2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2" y="9"/>
                      </a:lnTo>
                      <a:lnTo>
                        <a:pt x="0" y="16"/>
                      </a:lnTo>
                      <a:lnTo>
                        <a:pt x="14" y="9"/>
                      </a:lnTo>
                      <a:lnTo>
                        <a:pt x="16" y="6"/>
                      </a:lnTo>
                      <a:lnTo>
                        <a:pt x="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79" name="Freeform 92"/>
                <p:cNvSpPr>
                  <a:spLocks/>
                </p:cNvSpPr>
                <p:nvPr/>
              </p:nvSpPr>
              <p:spPr bwMode="auto">
                <a:xfrm>
                  <a:off x="3312" y="2128"/>
                  <a:ext cx="64" cy="35"/>
                </a:xfrm>
                <a:custGeom>
                  <a:avLst/>
                  <a:gdLst>
                    <a:gd name="T0" fmla="*/ 0 w 64"/>
                    <a:gd name="T1" fmla="*/ 0 h 35"/>
                    <a:gd name="T2" fmla="*/ 14 w 64"/>
                    <a:gd name="T3" fmla="*/ 12 h 35"/>
                    <a:gd name="T4" fmla="*/ 31 w 64"/>
                    <a:gd name="T5" fmla="*/ 15 h 35"/>
                    <a:gd name="T6" fmla="*/ 51 w 64"/>
                    <a:gd name="T7" fmla="*/ 26 h 35"/>
                    <a:gd name="T8" fmla="*/ 63 w 64"/>
                    <a:gd name="T9" fmla="*/ 34 h 35"/>
                    <a:gd name="T10" fmla="*/ 50 w 64"/>
                    <a:gd name="T11" fmla="*/ 21 h 35"/>
                    <a:gd name="T12" fmla="*/ 37 w 64"/>
                    <a:gd name="T13" fmla="*/ 13 h 35"/>
                    <a:gd name="T14" fmla="*/ 21 w 64"/>
                    <a:gd name="T15" fmla="*/ 7 h 35"/>
                    <a:gd name="T16" fmla="*/ 13 w 64"/>
                    <a:gd name="T17" fmla="*/ 4 h 35"/>
                    <a:gd name="T18" fmla="*/ 0 w 64"/>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35"/>
                    <a:gd name="T32" fmla="*/ 64 w 64"/>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35">
                      <a:moveTo>
                        <a:pt x="0" y="0"/>
                      </a:moveTo>
                      <a:lnTo>
                        <a:pt x="14" y="12"/>
                      </a:lnTo>
                      <a:lnTo>
                        <a:pt x="31" y="15"/>
                      </a:lnTo>
                      <a:lnTo>
                        <a:pt x="51" y="26"/>
                      </a:lnTo>
                      <a:lnTo>
                        <a:pt x="63" y="34"/>
                      </a:lnTo>
                      <a:lnTo>
                        <a:pt x="50" y="21"/>
                      </a:lnTo>
                      <a:lnTo>
                        <a:pt x="37" y="13"/>
                      </a:lnTo>
                      <a:lnTo>
                        <a:pt x="21" y="7"/>
                      </a:lnTo>
                      <a:lnTo>
                        <a:pt x="13" y="4"/>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3359" name="Freeform 93"/>
              <p:cNvSpPr>
                <a:spLocks/>
              </p:cNvSpPr>
              <p:nvPr/>
            </p:nvSpPr>
            <p:spPr bwMode="auto">
              <a:xfrm>
                <a:off x="3070" y="2301"/>
                <a:ext cx="86" cy="98"/>
              </a:xfrm>
              <a:custGeom>
                <a:avLst/>
                <a:gdLst>
                  <a:gd name="T0" fmla="*/ 0 w 86"/>
                  <a:gd name="T1" fmla="*/ 27 h 98"/>
                  <a:gd name="T2" fmla="*/ 8 w 86"/>
                  <a:gd name="T3" fmla="*/ 51 h 98"/>
                  <a:gd name="T4" fmla="*/ 13 w 86"/>
                  <a:gd name="T5" fmla="*/ 67 h 98"/>
                  <a:gd name="T6" fmla="*/ 17 w 86"/>
                  <a:gd name="T7" fmla="*/ 73 h 98"/>
                  <a:gd name="T8" fmla="*/ 23 w 86"/>
                  <a:gd name="T9" fmla="*/ 78 h 98"/>
                  <a:gd name="T10" fmla="*/ 32 w 86"/>
                  <a:gd name="T11" fmla="*/ 84 h 98"/>
                  <a:gd name="T12" fmla="*/ 37 w 86"/>
                  <a:gd name="T13" fmla="*/ 88 h 98"/>
                  <a:gd name="T14" fmla="*/ 46 w 86"/>
                  <a:gd name="T15" fmla="*/ 93 h 98"/>
                  <a:gd name="T16" fmla="*/ 53 w 86"/>
                  <a:gd name="T17" fmla="*/ 94 h 98"/>
                  <a:gd name="T18" fmla="*/ 60 w 86"/>
                  <a:gd name="T19" fmla="*/ 95 h 98"/>
                  <a:gd name="T20" fmla="*/ 63 w 86"/>
                  <a:gd name="T21" fmla="*/ 95 h 98"/>
                  <a:gd name="T22" fmla="*/ 69 w 86"/>
                  <a:gd name="T23" fmla="*/ 97 h 98"/>
                  <a:gd name="T24" fmla="*/ 74 w 86"/>
                  <a:gd name="T25" fmla="*/ 96 h 98"/>
                  <a:gd name="T26" fmla="*/ 78 w 86"/>
                  <a:gd name="T27" fmla="*/ 90 h 98"/>
                  <a:gd name="T28" fmla="*/ 79 w 86"/>
                  <a:gd name="T29" fmla="*/ 86 h 98"/>
                  <a:gd name="T30" fmla="*/ 82 w 86"/>
                  <a:gd name="T31" fmla="*/ 83 h 98"/>
                  <a:gd name="T32" fmla="*/ 83 w 86"/>
                  <a:gd name="T33" fmla="*/ 74 h 98"/>
                  <a:gd name="T34" fmla="*/ 85 w 86"/>
                  <a:gd name="T35" fmla="*/ 60 h 98"/>
                  <a:gd name="T36" fmla="*/ 85 w 86"/>
                  <a:gd name="T37" fmla="*/ 51 h 98"/>
                  <a:gd name="T38" fmla="*/ 83 w 86"/>
                  <a:gd name="T39" fmla="*/ 45 h 98"/>
                  <a:gd name="T40" fmla="*/ 80 w 86"/>
                  <a:gd name="T41" fmla="*/ 40 h 98"/>
                  <a:gd name="T42" fmla="*/ 70 w 86"/>
                  <a:gd name="T43" fmla="*/ 32 h 98"/>
                  <a:gd name="T44" fmla="*/ 62 w 86"/>
                  <a:gd name="T45" fmla="*/ 28 h 98"/>
                  <a:gd name="T46" fmla="*/ 55 w 86"/>
                  <a:gd name="T47" fmla="*/ 24 h 98"/>
                  <a:gd name="T48" fmla="*/ 50 w 86"/>
                  <a:gd name="T49" fmla="*/ 22 h 98"/>
                  <a:gd name="T50" fmla="*/ 45 w 86"/>
                  <a:gd name="T51" fmla="*/ 19 h 98"/>
                  <a:gd name="T52" fmla="*/ 36 w 86"/>
                  <a:gd name="T53" fmla="*/ 9 h 98"/>
                  <a:gd name="T54" fmla="*/ 28 w 86"/>
                  <a:gd name="T55" fmla="*/ 2 h 98"/>
                  <a:gd name="T56" fmla="*/ 26 w 86"/>
                  <a:gd name="T57" fmla="*/ 0 h 98"/>
                  <a:gd name="T58" fmla="*/ 0 w 86"/>
                  <a:gd name="T59" fmla="*/ 27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98"/>
                  <a:gd name="T92" fmla="*/ 86 w 86"/>
                  <a:gd name="T93" fmla="*/ 98 h 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98">
                    <a:moveTo>
                      <a:pt x="0" y="27"/>
                    </a:moveTo>
                    <a:lnTo>
                      <a:pt x="8" y="51"/>
                    </a:lnTo>
                    <a:lnTo>
                      <a:pt x="13" y="67"/>
                    </a:lnTo>
                    <a:lnTo>
                      <a:pt x="17" y="73"/>
                    </a:lnTo>
                    <a:lnTo>
                      <a:pt x="23" y="78"/>
                    </a:lnTo>
                    <a:lnTo>
                      <a:pt x="32" y="84"/>
                    </a:lnTo>
                    <a:lnTo>
                      <a:pt x="37" y="88"/>
                    </a:lnTo>
                    <a:lnTo>
                      <a:pt x="46" y="93"/>
                    </a:lnTo>
                    <a:lnTo>
                      <a:pt x="53" y="94"/>
                    </a:lnTo>
                    <a:lnTo>
                      <a:pt x="60" y="95"/>
                    </a:lnTo>
                    <a:lnTo>
                      <a:pt x="63" y="95"/>
                    </a:lnTo>
                    <a:lnTo>
                      <a:pt x="69" y="97"/>
                    </a:lnTo>
                    <a:lnTo>
                      <a:pt x="74" y="96"/>
                    </a:lnTo>
                    <a:lnTo>
                      <a:pt x="78" y="90"/>
                    </a:lnTo>
                    <a:lnTo>
                      <a:pt x="79" y="86"/>
                    </a:lnTo>
                    <a:lnTo>
                      <a:pt x="82" y="83"/>
                    </a:lnTo>
                    <a:lnTo>
                      <a:pt x="83" y="74"/>
                    </a:lnTo>
                    <a:lnTo>
                      <a:pt x="85" y="60"/>
                    </a:lnTo>
                    <a:lnTo>
                      <a:pt x="85" y="51"/>
                    </a:lnTo>
                    <a:lnTo>
                      <a:pt x="83" y="45"/>
                    </a:lnTo>
                    <a:lnTo>
                      <a:pt x="80" y="40"/>
                    </a:lnTo>
                    <a:lnTo>
                      <a:pt x="70" y="32"/>
                    </a:lnTo>
                    <a:lnTo>
                      <a:pt x="62" y="28"/>
                    </a:lnTo>
                    <a:lnTo>
                      <a:pt x="55" y="24"/>
                    </a:lnTo>
                    <a:lnTo>
                      <a:pt x="50" y="22"/>
                    </a:lnTo>
                    <a:lnTo>
                      <a:pt x="45" y="19"/>
                    </a:lnTo>
                    <a:lnTo>
                      <a:pt x="36" y="9"/>
                    </a:lnTo>
                    <a:lnTo>
                      <a:pt x="28" y="2"/>
                    </a:lnTo>
                    <a:lnTo>
                      <a:pt x="26" y="0"/>
                    </a:lnTo>
                    <a:lnTo>
                      <a:pt x="0" y="27"/>
                    </a:lnTo>
                  </a:path>
                </a:pathLst>
              </a:custGeom>
              <a:solidFill>
                <a:srgbClr val="A05000"/>
              </a:solidFill>
              <a:ln w="12700" cap="rnd">
                <a:solidFill>
                  <a:srgbClr val="402000"/>
                </a:solidFill>
                <a:round/>
                <a:headEnd/>
                <a:tailEnd/>
              </a:ln>
            </p:spPr>
            <p:txBody>
              <a:bodyPr/>
              <a:lstStyle/>
              <a:p>
                <a:endParaRPr lang="en-US"/>
              </a:p>
            </p:txBody>
          </p:sp>
          <p:grpSp>
            <p:nvGrpSpPr>
              <p:cNvPr id="13360" name="Group 94"/>
              <p:cNvGrpSpPr>
                <a:grpSpLocks/>
              </p:cNvGrpSpPr>
              <p:nvPr/>
            </p:nvGrpSpPr>
            <p:grpSpPr bwMode="auto">
              <a:xfrm>
                <a:off x="2988" y="2125"/>
                <a:ext cx="154" cy="274"/>
                <a:chOff x="2988" y="2125"/>
                <a:chExt cx="154" cy="274"/>
              </a:xfrm>
            </p:grpSpPr>
            <p:sp>
              <p:nvSpPr>
                <p:cNvPr id="13361" name="Freeform 95"/>
                <p:cNvSpPr>
                  <a:spLocks/>
                </p:cNvSpPr>
                <p:nvPr/>
              </p:nvSpPr>
              <p:spPr bwMode="auto">
                <a:xfrm>
                  <a:off x="2988" y="2125"/>
                  <a:ext cx="154" cy="274"/>
                </a:xfrm>
                <a:custGeom>
                  <a:avLst/>
                  <a:gdLst>
                    <a:gd name="T0" fmla="*/ 13 w 154"/>
                    <a:gd name="T1" fmla="*/ 6 h 274"/>
                    <a:gd name="T2" fmla="*/ 7 w 154"/>
                    <a:gd name="T3" fmla="*/ 0 h 274"/>
                    <a:gd name="T4" fmla="*/ 2 w 154"/>
                    <a:gd name="T5" fmla="*/ 2 h 274"/>
                    <a:gd name="T6" fmla="*/ 0 w 154"/>
                    <a:gd name="T7" fmla="*/ 24 h 274"/>
                    <a:gd name="T8" fmla="*/ 4 w 154"/>
                    <a:gd name="T9" fmla="*/ 37 h 274"/>
                    <a:gd name="T10" fmla="*/ 7 w 154"/>
                    <a:gd name="T11" fmla="*/ 53 h 274"/>
                    <a:gd name="T12" fmla="*/ 9 w 154"/>
                    <a:gd name="T13" fmla="*/ 58 h 274"/>
                    <a:gd name="T14" fmla="*/ 11 w 154"/>
                    <a:gd name="T15" fmla="*/ 67 h 274"/>
                    <a:gd name="T16" fmla="*/ 21 w 154"/>
                    <a:gd name="T17" fmla="*/ 77 h 274"/>
                    <a:gd name="T18" fmla="*/ 34 w 154"/>
                    <a:gd name="T19" fmla="*/ 97 h 274"/>
                    <a:gd name="T20" fmla="*/ 41 w 154"/>
                    <a:gd name="T21" fmla="*/ 118 h 274"/>
                    <a:gd name="T22" fmla="*/ 45 w 154"/>
                    <a:gd name="T23" fmla="*/ 135 h 274"/>
                    <a:gd name="T24" fmla="*/ 48 w 154"/>
                    <a:gd name="T25" fmla="*/ 160 h 274"/>
                    <a:gd name="T26" fmla="*/ 57 w 154"/>
                    <a:gd name="T27" fmla="*/ 200 h 274"/>
                    <a:gd name="T28" fmla="*/ 77 w 154"/>
                    <a:gd name="T29" fmla="*/ 241 h 274"/>
                    <a:gd name="T30" fmla="*/ 110 w 154"/>
                    <a:gd name="T31" fmla="*/ 264 h 274"/>
                    <a:gd name="T32" fmla="*/ 142 w 154"/>
                    <a:gd name="T33" fmla="*/ 273 h 274"/>
                    <a:gd name="T34" fmla="*/ 145 w 154"/>
                    <a:gd name="T35" fmla="*/ 249 h 274"/>
                    <a:gd name="T36" fmla="*/ 121 w 154"/>
                    <a:gd name="T37" fmla="*/ 177 h 274"/>
                    <a:gd name="T38" fmla="*/ 75 w 154"/>
                    <a:gd name="T39" fmla="*/ 111 h 274"/>
                    <a:gd name="T40" fmla="*/ 69 w 154"/>
                    <a:gd name="T41" fmla="*/ 79 h 274"/>
                    <a:gd name="T42" fmla="*/ 70 w 154"/>
                    <a:gd name="T43" fmla="*/ 56 h 274"/>
                    <a:gd name="T44" fmla="*/ 82 w 154"/>
                    <a:gd name="T45" fmla="*/ 52 h 274"/>
                    <a:gd name="T46" fmla="*/ 70 w 154"/>
                    <a:gd name="T47" fmla="*/ 45 h 274"/>
                    <a:gd name="T48" fmla="*/ 68 w 154"/>
                    <a:gd name="T49" fmla="*/ 43 h 274"/>
                    <a:gd name="T50" fmla="*/ 65 w 154"/>
                    <a:gd name="T51" fmla="*/ 40 h 274"/>
                    <a:gd name="T52" fmla="*/ 53 w 154"/>
                    <a:gd name="T53" fmla="*/ 40 h 274"/>
                    <a:gd name="T54" fmla="*/ 54 w 154"/>
                    <a:gd name="T55" fmla="*/ 30 h 274"/>
                    <a:gd name="T56" fmla="*/ 47 w 154"/>
                    <a:gd name="T57" fmla="*/ 26 h 274"/>
                    <a:gd name="T58" fmla="*/ 37 w 154"/>
                    <a:gd name="T59" fmla="*/ 33 h 274"/>
                    <a:gd name="T60" fmla="*/ 27 w 154"/>
                    <a:gd name="T61" fmla="*/ 43 h 274"/>
                    <a:gd name="T62" fmla="*/ 23 w 154"/>
                    <a:gd name="T63" fmla="*/ 28 h 274"/>
                    <a:gd name="T64" fmla="*/ 26 w 154"/>
                    <a:gd name="T65" fmla="*/ 11 h 274"/>
                    <a:gd name="T66" fmla="*/ 25 w 154"/>
                    <a:gd name="T67" fmla="*/ 1 h 274"/>
                    <a:gd name="T68" fmla="*/ 16 w 154"/>
                    <a:gd name="T69" fmla="*/ 2 h 274"/>
                    <a:gd name="T70" fmla="*/ 13 w 154"/>
                    <a:gd name="T71" fmla="*/ 14 h 2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4"/>
                    <a:gd name="T109" fmla="*/ 0 h 274"/>
                    <a:gd name="T110" fmla="*/ 154 w 154"/>
                    <a:gd name="T111" fmla="*/ 274 h 2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4" h="274">
                      <a:moveTo>
                        <a:pt x="13" y="14"/>
                      </a:moveTo>
                      <a:lnTo>
                        <a:pt x="13" y="6"/>
                      </a:lnTo>
                      <a:lnTo>
                        <a:pt x="11" y="1"/>
                      </a:lnTo>
                      <a:lnTo>
                        <a:pt x="7" y="0"/>
                      </a:lnTo>
                      <a:lnTo>
                        <a:pt x="4" y="0"/>
                      </a:lnTo>
                      <a:lnTo>
                        <a:pt x="2" y="2"/>
                      </a:lnTo>
                      <a:lnTo>
                        <a:pt x="1" y="11"/>
                      </a:lnTo>
                      <a:lnTo>
                        <a:pt x="0" y="24"/>
                      </a:lnTo>
                      <a:lnTo>
                        <a:pt x="1" y="29"/>
                      </a:lnTo>
                      <a:lnTo>
                        <a:pt x="4" y="37"/>
                      </a:lnTo>
                      <a:lnTo>
                        <a:pt x="5" y="44"/>
                      </a:lnTo>
                      <a:lnTo>
                        <a:pt x="7" y="53"/>
                      </a:lnTo>
                      <a:lnTo>
                        <a:pt x="9" y="55"/>
                      </a:lnTo>
                      <a:lnTo>
                        <a:pt x="9" y="58"/>
                      </a:lnTo>
                      <a:lnTo>
                        <a:pt x="9" y="62"/>
                      </a:lnTo>
                      <a:lnTo>
                        <a:pt x="11" y="67"/>
                      </a:lnTo>
                      <a:lnTo>
                        <a:pt x="13" y="69"/>
                      </a:lnTo>
                      <a:lnTo>
                        <a:pt x="21" y="77"/>
                      </a:lnTo>
                      <a:lnTo>
                        <a:pt x="27" y="84"/>
                      </a:lnTo>
                      <a:lnTo>
                        <a:pt x="34" y="97"/>
                      </a:lnTo>
                      <a:lnTo>
                        <a:pt x="40" y="111"/>
                      </a:lnTo>
                      <a:lnTo>
                        <a:pt x="41" y="118"/>
                      </a:lnTo>
                      <a:lnTo>
                        <a:pt x="41" y="127"/>
                      </a:lnTo>
                      <a:lnTo>
                        <a:pt x="45" y="135"/>
                      </a:lnTo>
                      <a:lnTo>
                        <a:pt x="49" y="146"/>
                      </a:lnTo>
                      <a:lnTo>
                        <a:pt x="48" y="160"/>
                      </a:lnTo>
                      <a:lnTo>
                        <a:pt x="53" y="182"/>
                      </a:lnTo>
                      <a:lnTo>
                        <a:pt x="57" y="200"/>
                      </a:lnTo>
                      <a:lnTo>
                        <a:pt x="64" y="221"/>
                      </a:lnTo>
                      <a:lnTo>
                        <a:pt x="77" y="241"/>
                      </a:lnTo>
                      <a:lnTo>
                        <a:pt x="92" y="257"/>
                      </a:lnTo>
                      <a:lnTo>
                        <a:pt x="110" y="264"/>
                      </a:lnTo>
                      <a:lnTo>
                        <a:pt x="129" y="271"/>
                      </a:lnTo>
                      <a:lnTo>
                        <a:pt x="142" y="273"/>
                      </a:lnTo>
                      <a:lnTo>
                        <a:pt x="153" y="270"/>
                      </a:lnTo>
                      <a:lnTo>
                        <a:pt x="145" y="249"/>
                      </a:lnTo>
                      <a:lnTo>
                        <a:pt x="133" y="211"/>
                      </a:lnTo>
                      <a:lnTo>
                        <a:pt x="121" y="177"/>
                      </a:lnTo>
                      <a:lnTo>
                        <a:pt x="88" y="137"/>
                      </a:lnTo>
                      <a:lnTo>
                        <a:pt x="75" y="111"/>
                      </a:lnTo>
                      <a:lnTo>
                        <a:pt x="67" y="93"/>
                      </a:lnTo>
                      <a:lnTo>
                        <a:pt x="69" y="79"/>
                      </a:lnTo>
                      <a:lnTo>
                        <a:pt x="65" y="64"/>
                      </a:lnTo>
                      <a:lnTo>
                        <a:pt x="70" y="56"/>
                      </a:lnTo>
                      <a:lnTo>
                        <a:pt x="77" y="57"/>
                      </a:lnTo>
                      <a:lnTo>
                        <a:pt x="82" y="52"/>
                      </a:lnTo>
                      <a:lnTo>
                        <a:pt x="81" y="48"/>
                      </a:lnTo>
                      <a:lnTo>
                        <a:pt x="70" y="45"/>
                      </a:lnTo>
                      <a:lnTo>
                        <a:pt x="64" y="48"/>
                      </a:lnTo>
                      <a:lnTo>
                        <a:pt x="68" y="43"/>
                      </a:lnTo>
                      <a:lnTo>
                        <a:pt x="67" y="41"/>
                      </a:lnTo>
                      <a:lnTo>
                        <a:pt x="65" y="40"/>
                      </a:lnTo>
                      <a:lnTo>
                        <a:pt x="61" y="40"/>
                      </a:lnTo>
                      <a:lnTo>
                        <a:pt x="53" y="40"/>
                      </a:lnTo>
                      <a:lnTo>
                        <a:pt x="55" y="34"/>
                      </a:lnTo>
                      <a:lnTo>
                        <a:pt x="54" y="30"/>
                      </a:lnTo>
                      <a:lnTo>
                        <a:pt x="50" y="27"/>
                      </a:lnTo>
                      <a:lnTo>
                        <a:pt x="47" y="26"/>
                      </a:lnTo>
                      <a:lnTo>
                        <a:pt x="42" y="28"/>
                      </a:lnTo>
                      <a:lnTo>
                        <a:pt x="37" y="33"/>
                      </a:lnTo>
                      <a:lnTo>
                        <a:pt x="30" y="43"/>
                      </a:lnTo>
                      <a:lnTo>
                        <a:pt x="27" y="43"/>
                      </a:lnTo>
                      <a:lnTo>
                        <a:pt x="23" y="34"/>
                      </a:lnTo>
                      <a:lnTo>
                        <a:pt x="23" y="28"/>
                      </a:lnTo>
                      <a:lnTo>
                        <a:pt x="25" y="20"/>
                      </a:lnTo>
                      <a:lnTo>
                        <a:pt x="26" y="11"/>
                      </a:lnTo>
                      <a:lnTo>
                        <a:pt x="26" y="3"/>
                      </a:lnTo>
                      <a:lnTo>
                        <a:pt x="25" y="1"/>
                      </a:lnTo>
                      <a:lnTo>
                        <a:pt x="19" y="1"/>
                      </a:lnTo>
                      <a:lnTo>
                        <a:pt x="16" y="2"/>
                      </a:lnTo>
                      <a:lnTo>
                        <a:pt x="15" y="5"/>
                      </a:lnTo>
                      <a:lnTo>
                        <a:pt x="13" y="14"/>
                      </a:lnTo>
                    </a:path>
                  </a:pathLst>
                </a:custGeom>
                <a:solidFill>
                  <a:srgbClr val="A05000"/>
                </a:solidFill>
                <a:ln w="12700" cap="rnd">
                  <a:solidFill>
                    <a:srgbClr val="402000"/>
                  </a:solidFill>
                  <a:round/>
                  <a:headEnd/>
                  <a:tailEnd/>
                </a:ln>
              </p:spPr>
              <p:txBody>
                <a:bodyPr/>
                <a:lstStyle/>
                <a:p>
                  <a:endParaRPr lang="en-US"/>
                </a:p>
              </p:txBody>
            </p:sp>
            <p:grpSp>
              <p:nvGrpSpPr>
                <p:cNvPr id="13362" name="Group 96"/>
                <p:cNvGrpSpPr>
                  <a:grpSpLocks/>
                </p:cNvGrpSpPr>
                <p:nvPr/>
              </p:nvGrpSpPr>
              <p:grpSpPr bwMode="auto">
                <a:xfrm>
                  <a:off x="2989" y="2125"/>
                  <a:ext cx="23" cy="62"/>
                  <a:chOff x="2989" y="2125"/>
                  <a:chExt cx="23" cy="62"/>
                </a:xfrm>
              </p:grpSpPr>
              <p:sp>
                <p:nvSpPr>
                  <p:cNvPr id="13370" name="Freeform 97"/>
                  <p:cNvSpPr>
                    <a:spLocks/>
                  </p:cNvSpPr>
                  <p:nvPr/>
                </p:nvSpPr>
                <p:spPr bwMode="auto">
                  <a:xfrm>
                    <a:off x="2995" y="2126"/>
                    <a:ext cx="17" cy="61"/>
                  </a:xfrm>
                  <a:custGeom>
                    <a:avLst/>
                    <a:gdLst>
                      <a:gd name="T0" fmla="*/ 16 w 17"/>
                      <a:gd name="T1" fmla="*/ 1 h 61"/>
                      <a:gd name="T2" fmla="*/ 16 w 17"/>
                      <a:gd name="T3" fmla="*/ 5 h 61"/>
                      <a:gd name="T4" fmla="*/ 12 w 17"/>
                      <a:gd name="T5" fmla="*/ 6 h 61"/>
                      <a:gd name="T6" fmla="*/ 12 w 17"/>
                      <a:gd name="T7" fmla="*/ 12 h 61"/>
                      <a:gd name="T8" fmla="*/ 9 w 17"/>
                      <a:gd name="T9" fmla="*/ 14 h 61"/>
                      <a:gd name="T10" fmla="*/ 7 w 17"/>
                      <a:gd name="T11" fmla="*/ 28 h 61"/>
                      <a:gd name="T12" fmla="*/ 4 w 17"/>
                      <a:gd name="T13" fmla="*/ 36 h 61"/>
                      <a:gd name="T14" fmla="*/ 3 w 17"/>
                      <a:gd name="T15" fmla="*/ 43 h 61"/>
                      <a:gd name="T16" fmla="*/ 4 w 17"/>
                      <a:gd name="T17" fmla="*/ 52 h 61"/>
                      <a:gd name="T18" fmla="*/ 5 w 17"/>
                      <a:gd name="T19" fmla="*/ 56 h 61"/>
                      <a:gd name="T20" fmla="*/ 7 w 17"/>
                      <a:gd name="T21" fmla="*/ 59 h 61"/>
                      <a:gd name="T22" fmla="*/ 5 w 17"/>
                      <a:gd name="T23" fmla="*/ 60 h 61"/>
                      <a:gd name="T24" fmla="*/ 2 w 17"/>
                      <a:gd name="T25" fmla="*/ 53 h 61"/>
                      <a:gd name="T26" fmla="*/ 1 w 17"/>
                      <a:gd name="T27" fmla="*/ 50 h 61"/>
                      <a:gd name="T28" fmla="*/ 1 w 17"/>
                      <a:gd name="T29" fmla="*/ 34 h 61"/>
                      <a:gd name="T30" fmla="*/ 0 w 17"/>
                      <a:gd name="T31" fmla="*/ 32 h 61"/>
                      <a:gd name="T32" fmla="*/ 3 w 17"/>
                      <a:gd name="T33" fmla="*/ 24 h 61"/>
                      <a:gd name="T34" fmla="*/ 6 w 17"/>
                      <a:gd name="T35" fmla="*/ 16 h 61"/>
                      <a:gd name="T36" fmla="*/ 7 w 17"/>
                      <a:gd name="T37" fmla="*/ 12 h 61"/>
                      <a:gd name="T38" fmla="*/ 7 w 17"/>
                      <a:gd name="T39" fmla="*/ 7 h 61"/>
                      <a:gd name="T40" fmla="*/ 9 w 17"/>
                      <a:gd name="T41" fmla="*/ 3 h 61"/>
                      <a:gd name="T42" fmla="*/ 12 w 17"/>
                      <a:gd name="T43" fmla="*/ 0 h 61"/>
                      <a:gd name="T44" fmla="*/ 16 w 17"/>
                      <a:gd name="T45" fmla="*/ 1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61"/>
                      <a:gd name="T71" fmla="*/ 17 w 17"/>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61">
                        <a:moveTo>
                          <a:pt x="16" y="1"/>
                        </a:moveTo>
                        <a:lnTo>
                          <a:pt x="16" y="5"/>
                        </a:lnTo>
                        <a:lnTo>
                          <a:pt x="12" y="6"/>
                        </a:lnTo>
                        <a:lnTo>
                          <a:pt x="12" y="12"/>
                        </a:lnTo>
                        <a:lnTo>
                          <a:pt x="9" y="14"/>
                        </a:lnTo>
                        <a:lnTo>
                          <a:pt x="7" y="28"/>
                        </a:lnTo>
                        <a:lnTo>
                          <a:pt x="4" y="36"/>
                        </a:lnTo>
                        <a:lnTo>
                          <a:pt x="3" y="43"/>
                        </a:lnTo>
                        <a:lnTo>
                          <a:pt x="4" y="52"/>
                        </a:lnTo>
                        <a:lnTo>
                          <a:pt x="5" y="56"/>
                        </a:lnTo>
                        <a:lnTo>
                          <a:pt x="7" y="59"/>
                        </a:lnTo>
                        <a:lnTo>
                          <a:pt x="5" y="60"/>
                        </a:lnTo>
                        <a:lnTo>
                          <a:pt x="2" y="53"/>
                        </a:lnTo>
                        <a:lnTo>
                          <a:pt x="1" y="50"/>
                        </a:lnTo>
                        <a:lnTo>
                          <a:pt x="1" y="34"/>
                        </a:lnTo>
                        <a:lnTo>
                          <a:pt x="0" y="32"/>
                        </a:lnTo>
                        <a:lnTo>
                          <a:pt x="3" y="24"/>
                        </a:lnTo>
                        <a:lnTo>
                          <a:pt x="6" y="16"/>
                        </a:lnTo>
                        <a:lnTo>
                          <a:pt x="7" y="12"/>
                        </a:lnTo>
                        <a:lnTo>
                          <a:pt x="7" y="7"/>
                        </a:lnTo>
                        <a:lnTo>
                          <a:pt x="9" y="3"/>
                        </a:lnTo>
                        <a:lnTo>
                          <a:pt x="12"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71" name="Freeform 98"/>
                  <p:cNvSpPr>
                    <a:spLocks/>
                  </p:cNvSpPr>
                  <p:nvPr/>
                </p:nvSpPr>
                <p:spPr bwMode="auto">
                  <a:xfrm>
                    <a:off x="2989" y="2125"/>
                    <a:ext cx="17" cy="28"/>
                  </a:xfrm>
                  <a:custGeom>
                    <a:avLst/>
                    <a:gdLst>
                      <a:gd name="T0" fmla="*/ 16 w 17"/>
                      <a:gd name="T1" fmla="*/ 1 h 28"/>
                      <a:gd name="T2" fmla="*/ 13 w 17"/>
                      <a:gd name="T3" fmla="*/ 3 h 28"/>
                      <a:gd name="T4" fmla="*/ 11 w 17"/>
                      <a:gd name="T5" fmla="*/ 5 h 28"/>
                      <a:gd name="T6" fmla="*/ 6 w 17"/>
                      <a:gd name="T7" fmla="*/ 6 h 28"/>
                      <a:gd name="T8" fmla="*/ 6 w 17"/>
                      <a:gd name="T9" fmla="*/ 8 h 28"/>
                      <a:gd name="T10" fmla="*/ 11 w 17"/>
                      <a:gd name="T11" fmla="*/ 11 h 28"/>
                      <a:gd name="T12" fmla="*/ 4 w 17"/>
                      <a:gd name="T13" fmla="*/ 12 h 28"/>
                      <a:gd name="T14" fmla="*/ 6 w 17"/>
                      <a:gd name="T15" fmla="*/ 18 h 28"/>
                      <a:gd name="T16" fmla="*/ 4 w 17"/>
                      <a:gd name="T17" fmla="*/ 27 h 28"/>
                      <a:gd name="T18" fmla="*/ 0 w 17"/>
                      <a:gd name="T19" fmla="*/ 24 h 28"/>
                      <a:gd name="T20" fmla="*/ 2 w 17"/>
                      <a:gd name="T21" fmla="*/ 12 h 28"/>
                      <a:gd name="T22" fmla="*/ 2 w 17"/>
                      <a:gd name="T23" fmla="*/ 5 h 28"/>
                      <a:gd name="T24" fmla="*/ 4 w 17"/>
                      <a:gd name="T25" fmla="*/ 1 h 28"/>
                      <a:gd name="T26" fmla="*/ 11 w 17"/>
                      <a:gd name="T27" fmla="*/ 0 h 28"/>
                      <a:gd name="T28" fmla="*/ 16 w 17"/>
                      <a:gd name="T29" fmla="*/ 1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8"/>
                      <a:gd name="T47" fmla="*/ 17 w 17"/>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8">
                        <a:moveTo>
                          <a:pt x="16" y="1"/>
                        </a:moveTo>
                        <a:lnTo>
                          <a:pt x="13" y="3"/>
                        </a:lnTo>
                        <a:lnTo>
                          <a:pt x="11" y="5"/>
                        </a:lnTo>
                        <a:lnTo>
                          <a:pt x="6" y="6"/>
                        </a:lnTo>
                        <a:lnTo>
                          <a:pt x="6" y="8"/>
                        </a:lnTo>
                        <a:lnTo>
                          <a:pt x="11" y="11"/>
                        </a:lnTo>
                        <a:lnTo>
                          <a:pt x="4" y="12"/>
                        </a:lnTo>
                        <a:lnTo>
                          <a:pt x="6" y="18"/>
                        </a:lnTo>
                        <a:lnTo>
                          <a:pt x="4" y="27"/>
                        </a:lnTo>
                        <a:lnTo>
                          <a:pt x="0" y="24"/>
                        </a:lnTo>
                        <a:lnTo>
                          <a:pt x="2" y="12"/>
                        </a:lnTo>
                        <a:lnTo>
                          <a:pt x="2" y="5"/>
                        </a:lnTo>
                        <a:lnTo>
                          <a:pt x="4" y="1"/>
                        </a:lnTo>
                        <a:lnTo>
                          <a:pt x="11"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3363" name="Freeform 99"/>
                <p:cNvSpPr>
                  <a:spLocks/>
                </p:cNvSpPr>
                <p:nvPr/>
              </p:nvSpPr>
              <p:spPr bwMode="auto">
                <a:xfrm>
                  <a:off x="3024" y="2150"/>
                  <a:ext cx="17" cy="17"/>
                </a:xfrm>
                <a:custGeom>
                  <a:avLst/>
                  <a:gdLst>
                    <a:gd name="T0" fmla="*/ 0 w 17"/>
                    <a:gd name="T1" fmla="*/ 14 h 17"/>
                    <a:gd name="T2" fmla="*/ 4 w 17"/>
                    <a:gd name="T3" fmla="*/ 16 h 17"/>
                    <a:gd name="T4" fmla="*/ 5 w 17"/>
                    <a:gd name="T5" fmla="*/ 10 h 17"/>
                    <a:gd name="T6" fmla="*/ 8 w 17"/>
                    <a:gd name="T7" fmla="*/ 13 h 17"/>
                    <a:gd name="T8" fmla="*/ 12 w 17"/>
                    <a:gd name="T9" fmla="*/ 12 h 17"/>
                    <a:gd name="T10" fmla="*/ 14 w 17"/>
                    <a:gd name="T11" fmla="*/ 8 h 17"/>
                    <a:gd name="T12" fmla="*/ 16 w 17"/>
                    <a:gd name="T13" fmla="*/ 2 h 17"/>
                    <a:gd name="T14" fmla="*/ 12 w 17"/>
                    <a:gd name="T15" fmla="*/ 0 h 17"/>
                    <a:gd name="T16" fmla="*/ 6 w 17"/>
                    <a:gd name="T17" fmla="*/ 2 h 17"/>
                    <a:gd name="T18" fmla="*/ 3 w 17"/>
                    <a:gd name="T19" fmla="*/ 8 h 17"/>
                    <a:gd name="T20" fmla="*/ 0 w 17"/>
                    <a:gd name="T21" fmla="*/ 14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4"/>
                      </a:moveTo>
                      <a:lnTo>
                        <a:pt x="4" y="16"/>
                      </a:lnTo>
                      <a:lnTo>
                        <a:pt x="5" y="10"/>
                      </a:lnTo>
                      <a:lnTo>
                        <a:pt x="8" y="13"/>
                      </a:lnTo>
                      <a:lnTo>
                        <a:pt x="12" y="12"/>
                      </a:lnTo>
                      <a:lnTo>
                        <a:pt x="14" y="8"/>
                      </a:lnTo>
                      <a:lnTo>
                        <a:pt x="16" y="2"/>
                      </a:lnTo>
                      <a:lnTo>
                        <a:pt x="12" y="0"/>
                      </a:lnTo>
                      <a:lnTo>
                        <a:pt x="6" y="2"/>
                      </a:lnTo>
                      <a:lnTo>
                        <a:pt x="3" y="8"/>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3364" name="Group 100"/>
                <p:cNvGrpSpPr>
                  <a:grpSpLocks/>
                </p:cNvGrpSpPr>
                <p:nvPr/>
              </p:nvGrpSpPr>
              <p:grpSpPr bwMode="auto">
                <a:xfrm>
                  <a:off x="3018" y="2167"/>
                  <a:ext cx="47" cy="23"/>
                  <a:chOff x="3018" y="2167"/>
                  <a:chExt cx="47" cy="23"/>
                </a:xfrm>
              </p:grpSpPr>
              <p:sp>
                <p:nvSpPr>
                  <p:cNvPr id="13368" name="Freeform 101"/>
                  <p:cNvSpPr>
                    <a:spLocks/>
                  </p:cNvSpPr>
                  <p:nvPr/>
                </p:nvSpPr>
                <p:spPr bwMode="auto">
                  <a:xfrm>
                    <a:off x="3018" y="2167"/>
                    <a:ext cx="31" cy="17"/>
                  </a:xfrm>
                  <a:custGeom>
                    <a:avLst/>
                    <a:gdLst>
                      <a:gd name="T0" fmla="*/ 0 w 31"/>
                      <a:gd name="T1" fmla="*/ 6 h 17"/>
                      <a:gd name="T2" fmla="*/ 5 w 31"/>
                      <a:gd name="T3" fmla="*/ 10 h 17"/>
                      <a:gd name="T4" fmla="*/ 8 w 31"/>
                      <a:gd name="T5" fmla="*/ 16 h 17"/>
                      <a:gd name="T6" fmla="*/ 13 w 31"/>
                      <a:gd name="T7" fmla="*/ 10 h 17"/>
                      <a:gd name="T8" fmla="*/ 19 w 31"/>
                      <a:gd name="T9" fmla="*/ 12 h 17"/>
                      <a:gd name="T10" fmla="*/ 24 w 31"/>
                      <a:gd name="T11" fmla="*/ 6 h 17"/>
                      <a:gd name="T12" fmla="*/ 30 w 31"/>
                      <a:gd name="T13" fmla="*/ 4 h 17"/>
                      <a:gd name="T14" fmla="*/ 29 w 31"/>
                      <a:gd name="T15" fmla="*/ 2 h 17"/>
                      <a:gd name="T16" fmla="*/ 21 w 31"/>
                      <a:gd name="T17" fmla="*/ 0 h 17"/>
                      <a:gd name="T18" fmla="*/ 13 w 31"/>
                      <a:gd name="T19" fmla="*/ 0 h 17"/>
                      <a:gd name="T20" fmla="*/ 6 w 31"/>
                      <a:gd name="T21" fmla="*/ 2 h 17"/>
                      <a:gd name="T22" fmla="*/ 0 w 31"/>
                      <a:gd name="T23" fmla="*/ 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17"/>
                      <a:gd name="T38" fmla="*/ 31 w 3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17">
                        <a:moveTo>
                          <a:pt x="0" y="6"/>
                        </a:moveTo>
                        <a:lnTo>
                          <a:pt x="5" y="10"/>
                        </a:lnTo>
                        <a:lnTo>
                          <a:pt x="8" y="16"/>
                        </a:lnTo>
                        <a:lnTo>
                          <a:pt x="13" y="10"/>
                        </a:lnTo>
                        <a:lnTo>
                          <a:pt x="19" y="12"/>
                        </a:lnTo>
                        <a:lnTo>
                          <a:pt x="24" y="6"/>
                        </a:lnTo>
                        <a:lnTo>
                          <a:pt x="30" y="4"/>
                        </a:lnTo>
                        <a:lnTo>
                          <a:pt x="29" y="2"/>
                        </a:lnTo>
                        <a:lnTo>
                          <a:pt x="21" y="0"/>
                        </a:lnTo>
                        <a:lnTo>
                          <a:pt x="13" y="0"/>
                        </a:lnTo>
                        <a:lnTo>
                          <a:pt x="6" y="2"/>
                        </a:lnTo>
                        <a:lnTo>
                          <a:pt x="0" y="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69" name="Freeform 102"/>
                  <p:cNvSpPr>
                    <a:spLocks/>
                  </p:cNvSpPr>
                  <p:nvPr/>
                </p:nvSpPr>
                <p:spPr bwMode="auto">
                  <a:xfrm>
                    <a:off x="3033" y="2173"/>
                    <a:ext cx="32" cy="17"/>
                  </a:xfrm>
                  <a:custGeom>
                    <a:avLst/>
                    <a:gdLst>
                      <a:gd name="T0" fmla="*/ 0 w 32"/>
                      <a:gd name="T1" fmla="*/ 14 h 17"/>
                      <a:gd name="T2" fmla="*/ 2 w 32"/>
                      <a:gd name="T3" fmla="*/ 13 h 17"/>
                      <a:gd name="T4" fmla="*/ 8 w 32"/>
                      <a:gd name="T5" fmla="*/ 16 h 17"/>
                      <a:gd name="T6" fmla="*/ 12 w 32"/>
                      <a:gd name="T7" fmla="*/ 8 h 17"/>
                      <a:gd name="T8" fmla="*/ 16 w 32"/>
                      <a:gd name="T9" fmla="*/ 6 h 17"/>
                      <a:gd name="T10" fmla="*/ 24 w 32"/>
                      <a:gd name="T11" fmla="*/ 5 h 17"/>
                      <a:gd name="T12" fmla="*/ 31 w 32"/>
                      <a:gd name="T13" fmla="*/ 5 h 17"/>
                      <a:gd name="T14" fmla="*/ 29 w 32"/>
                      <a:gd name="T15" fmla="*/ 1 h 17"/>
                      <a:gd name="T16" fmla="*/ 25 w 32"/>
                      <a:gd name="T17" fmla="*/ 1 h 17"/>
                      <a:gd name="T18" fmla="*/ 18 w 32"/>
                      <a:gd name="T19" fmla="*/ 0 h 17"/>
                      <a:gd name="T20" fmla="*/ 16 w 32"/>
                      <a:gd name="T21" fmla="*/ 1 h 17"/>
                      <a:gd name="T22" fmla="*/ 11 w 32"/>
                      <a:gd name="T23" fmla="*/ 4 h 17"/>
                      <a:gd name="T24" fmla="*/ 5 w 32"/>
                      <a:gd name="T25" fmla="*/ 6 h 17"/>
                      <a:gd name="T26" fmla="*/ 0 w 32"/>
                      <a:gd name="T27" fmla="*/ 14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7"/>
                      <a:gd name="T44" fmla="*/ 32 w 3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7">
                        <a:moveTo>
                          <a:pt x="0" y="14"/>
                        </a:moveTo>
                        <a:lnTo>
                          <a:pt x="2" y="13"/>
                        </a:lnTo>
                        <a:lnTo>
                          <a:pt x="8" y="16"/>
                        </a:lnTo>
                        <a:lnTo>
                          <a:pt x="12" y="8"/>
                        </a:lnTo>
                        <a:lnTo>
                          <a:pt x="16" y="6"/>
                        </a:lnTo>
                        <a:lnTo>
                          <a:pt x="24" y="5"/>
                        </a:lnTo>
                        <a:lnTo>
                          <a:pt x="31" y="5"/>
                        </a:lnTo>
                        <a:lnTo>
                          <a:pt x="29" y="1"/>
                        </a:lnTo>
                        <a:lnTo>
                          <a:pt x="25" y="1"/>
                        </a:lnTo>
                        <a:lnTo>
                          <a:pt x="18" y="0"/>
                        </a:lnTo>
                        <a:lnTo>
                          <a:pt x="16" y="1"/>
                        </a:lnTo>
                        <a:lnTo>
                          <a:pt x="11" y="4"/>
                        </a:lnTo>
                        <a:lnTo>
                          <a:pt x="5" y="6"/>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3365" name="Group 103"/>
                <p:cNvGrpSpPr>
                  <a:grpSpLocks/>
                </p:cNvGrpSpPr>
                <p:nvPr/>
              </p:nvGrpSpPr>
              <p:grpSpPr bwMode="auto">
                <a:xfrm>
                  <a:off x="3053" y="2226"/>
                  <a:ext cx="67" cy="110"/>
                  <a:chOff x="3053" y="2226"/>
                  <a:chExt cx="67" cy="110"/>
                </a:xfrm>
              </p:grpSpPr>
              <p:sp>
                <p:nvSpPr>
                  <p:cNvPr id="13366" name="Freeform 104"/>
                  <p:cNvSpPr>
                    <a:spLocks/>
                  </p:cNvSpPr>
                  <p:nvPr/>
                </p:nvSpPr>
                <p:spPr bwMode="auto">
                  <a:xfrm>
                    <a:off x="3053" y="2226"/>
                    <a:ext cx="17" cy="17"/>
                  </a:xfrm>
                  <a:custGeom>
                    <a:avLst/>
                    <a:gdLst>
                      <a:gd name="T0" fmla="*/ 11 w 17"/>
                      <a:gd name="T1" fmla="*/ 0 h 17"/>
                      <a:gd name="T2" fmla="*/ 4 w 17"/>
                      <a:gd name="T3" fmla="*/ 10 h 17"/>
                      <a:gd name="T4" fmla="*/ 0 w 17"/>
                      <a:gd name="T5" fmla="*/ 14 h 17"/>
                      <a:gd name="T6" fmla="*/ 12 w 17"/>
                      <a:gd name="T7" fmla="*/ 16 h 17"/>
                      <a:gd name="T8" fmla="*/ 16 w 17"/>
                      <a:gd name="T9" fmla="*/ 12 h 17"/>
                      <a:gd name="T10" fmla="*/ 11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1" y="0"/>
                        </a:moveTo>
                        <a:lnTo>
                          <a:pt x="4" y="10"/>
                        </a:lnTo>
                        <a:lnTo>
                          <a:pt x="0" y="14"/>
                        </a:lnTo>
                        <a:lnTo>
                          <a:pt x="12" y="16"/>
                        </a:lnTo>
                        <a:lnTo>
                          <a:pt x="16" y="12"/>
                        </a:lnTo>
                        <a:lnTo>
                          <a:pt x="11"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67" name="Freeform 105"/>
                  <p:cNvSpPr>
                    <a:spLocks/>
                  </p:cNvSpPr>
                  <p:nvPr/>
                </p:nvSpPr>
                <p:spPr bwMode="auto">
                  <a:xfrm>
                    <a:off x="3087" y="2270"/>
                    <a:ext cx="33" cy="66"/>
                  </a:xfrm>
                  <a:custGeom>
                    <a:avLst/>
                    <a:gdLst>
                      <a:gd name="T0" fmla="*/ 0 w 33"/>
                      <a:gd name="T1" fmla="*/ 0 h 66"/>
                      <a:gd name="T2" fmla="*/ 5 w 33"/>
                      <a:gd name="T3" fmla="*/ 18 h 66"/>
                      <a:gd name="T4" fmla="*/ 16 w 33"/>
                      <a:gd name="T5" fmla="*/ 31 h 66"/>
                      <a:gd name="T6" fmla="*/ 27 w 33"/>
                      <a:gd name="T7" fmla="*/ 51 h 66"/>
                      <a:gd name="T8" fmla="*/ 32 w 33"/>
                      <a:gd name="T9" fmla="*/ 65 h 66"/>
                      <a:gd name="T10" fmla="*/ 28 w 33"/>
                      <a:gd name="T11" fmla="*/ 47 h 66"/>
                      <a:gd name="T12" fmla="*/ 23 w 33"/>
                      <a:gd name="T13" fmla="*/ 32 h 66"/>
                      <a:gd name="T14" fmla="*/ 13 w 33"/>
                      <a:gd name="T15" fmla="*/ 18 h 66"/>
                      <a:gd name="T16" fmla="*/ 8 w 33"/>
                      <a:gd name="T17" fmla="*/ 11 h 66"/>
                      <a:gd name="T18" fmla="*/ 0 w 33"/>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66"/>
                      <a:gd name="T32" fmla="*/ 33 w 33"/>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66">
                        <a:moveTo>
                          <a:pt x="0" y="0"/>
                        </a:moveTo>
                        <a:lnTo>
                          <a:pt x="5" y="18"/>
                        </a:lnTo>
                        <a:lnTo>
                          <a:pt x="16" y="31"/>
                        </a:lnTo>
                        <a:lnTo>
                          <a:pt x="27" y="51"/>
                        </a:lnTo>
                        <a:lnTo>
                          <a:pt x="32" y="65"/>
                        </a:lnTo>
                        <a:lnTo>
                          <a:pt x="28" y="47"/>
                        </a:lnTo>
                        <a:lnTo>
                          <a:pt x="23" y="32"/>
                        </a:lnTo>
                        <a:lnTo>
                          <a:pt x="13" y="18"/>
                        </a:lnTo>
                        <a:lnTo>
                          <a:pt x="8" y="11"/>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sp>
          <p:nvSpPr>
            <p:cNvPr id="13354" name="Rectangle 106" descr="90%"/>
            <p:cNvSpPr>
              <a:spLocks noChangeArrowheads="1"/>
            </p:cNvSpPr>
            <p:nvPr/>
          </p:nvSpPr>
          <p:spPr bwMode="auto">
            <a:xfrm>
              <a:off x="1492" y="2430"/>
              <a:ext cx="3491" cy="1175"/>
            </a:xfrm>
            <a:prstGeom prst="rect">
              <a:avLst/>
            </a:prstGeom>
            <a:pattFill prst="pct90">
              <a:fgClr>
                <a:srgbClr val="EBF50A"/>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grpSp>
      <p:sp>
        <p:nvSpPr>
          <p:cNvPr id="13315" name="Rectangle 108"/>
          <p:cNvSpPr>
            <a:spLocks noChangeArrowheads="1"/>
          </p:cNvSpPr>
          <p:nvPr/>
        </p:nvSpPr>
        <p:spPr bwMode="auto">
          <a:xfrm>
            <a:off x="4191000" y="4724400"/>
            <a:ext cx="297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b="1">
                <a:solidFill>
                  <a:srgbClr val="FF0000"/>
                </a:solidFill>
                <a:latin typeface="Impact" pitchFamily="34" charset="0"/>
              </a:rPr>
              <a:t>1. Flowing Grain!</a:t>
            </a:r>
            <a:endParaRPr lang="en-US" altLang="en-US">
              <a:solidFill>
                <a:schemeClr val="tx2"/>
              </a:solidFill>
              <a:latin typeface="Impact" pitchFamily="34" charset="0"/>
            </a:endParaRPr>
          </a:p>
        </p:txBody>
      </p:sp>
      <p:sp>
        <p:nvSpPr>
          <p:cNvPr id="2" name="Title 1" hidden="1"/>
          <p:cNvSpPr>
            <a:spLocks noGrp="1"/>
          </p:cNvSpPr>
          <p:nvPr>
            <p:ph type="title"/>
          </p:nvPr>
        </p:nvSpPr>
        <p:spPr/>
        <p:txBody>
          <a:bodyPr/>
          <a:lstStyle/>
          <a:p>
            <a:r>
              <a:rPr lang="en-US" dirty="0" smtClean="0"/>
              <a:t>1. Flowing Grain continued</a:t>
            </a:r>
            <a:endParaRPr lang="en-US"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title="Illustration - engulfment by crusted grain, where the grain is crusted at the top but fed out from the bottom of the bin."/>
          <p:cNvGrpSpPr>
            <a:grpSpLocks/>
          </p:cNvGrpSpPr>
          <p:nvPr/>
        </p:nvGrpSpPr>
        <p:grpSpPr bwMode="auto">
          <a:xfrm>
            <a:off x="2286000" y="0"/>
            <a:ext cx="6142038" cy="6165850"/>
            <a:chOff x="705" y="341"/>
            <a:chExt cx="4353" cy="3884"/>
          </a:xfrm>
        </p:grpSpPr>
        <p:sp>
          <p:nvSpPr>
            <p:cNvPr id="14342" name="AutoShape 3"/>
            <p:cNvSpPr>
              <a:spLocks noChangeArrowheads="1"/>
            </p:cNvSpPr>
            <p:nvPr/>
          </p:nvSpPr>
          <p:spPr bwMode="auto">
            <a:xfrm rot="10800000" flipH="1">
              <a:off x="1239" y="1534"/>
              <a:ext cx="3748" cy="1597"/>
            </a:xfrm>
            <a:prstGeom prst="triangle">
              <a:avLst>
                <a:gd name="adj" fmla="val 49995"/>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43" name="Rectangle 4" descr="90%"/>
            <p:cNvSpPr>
              <a:spLocks noChangeArrowheads="1"/>
            </p:cNvSpPr>
            <p:nvPr/>
          </p:nvSpPr>
          <p:spPr bwMode="auto">
            <a:xfrm>
              <a:off x="1222" y="3017"/>
              <a:ext cx="3746" cy="944"/>
            </a:xfrm>
            <a:prstGeom prst="rect">
              <a:avLst/>
            </a:prstGeom>
            <a:pattFill prst="pct90">
              <a:fgClr>
                <a:srgbClr val="EBF50A"/>
              </a:fgClr>
              <a:bgClr>
                <a:schemeClr val="bg1"/>
              </a:bgClr>
            </a:pattFill>
            <a:ln w="12700">
              <a:solidFill>
                <a:srgbClr val="EBF50A"/>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44" name="AutoShape 5" descr="90%"/>
            <p:cNvSpPr>
              <a:spLocks noChangeArrowheads="1"/>
            </p:cNvSpPr>
            <p:nvPr/>
          </p:nvSpPr>
          <p:spPr bwMode="auto">
            <a:xfrm rot="-5400000">
              <a:off x="3254" y="1331"/>
              <a:ext cx="1684" cy="1750"/>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45" name="AutoShape 6" descr="90%"/>
            <p:cNvSpPr>
              <a:spLocks noChangeArrowheads="1"/>
            </p:cNvSpPr>
            <p:nvPr/>
          </p:nvSpPr>
          <p:spPr bwMode="auto">
            <a:xfrm>
              <a:off x="1218" y="1364"/>
              <a:ext cx="1931" cy="1673"/>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grpSp>
          <p:nvGrpSpPr>
            <p:cNvPr id="14346" name="Group 7"/>
            <p:cNvGrpSpPr>
              <a:grpSpLocks/>
            </p:cNvGrpSpPr>
            <p:nvPr/>
          </p:nvGrpSpPr>
          <p:grpSpPr bwMode="auto">
            <a:xfrm>
              <a:off x="1217" y="1754"/>
              <a:ext cx="1814" cy="2213"/>
              <a:chOff x="1217" y="1754"/>
              <a:chExt cx="1814" cy="2213"/>
            </a:xfrm>
          </p:grpSpPr>
          <p:sp>
            <p:nvSpPr>
              <p:cNvPr id="14471" name="Arc 8"/>
              <p:cNvSpPr>
                <a:spLocks/>
              </p:cNvSpPr>
              <p:nvPr/>
            </p:nvSpPr>
            <p:spPr bwMode="auto">
              <a:xfrm>
                <a:off x="1217" y="1980"/>
                <a:ext cx="1814" cy="1986"/>
              </a:xfrm>
              <a:custGeom>
                <a:avLst/>
                <a:gdLst>
                  <a:gd name="T0" fmla="*/ 0 w 21612"/>
                  <a:gd name="T1" fmla="*/ 0 h 21600"/>
                  <a:gd name="T2" fmla="*/ 0 w 21612"/>
                  <a:gd name="T3" fmla="*/ 0 h 21600"/>
                  <a:gd name="T4" fmla="*/ 0 w 21612"/>
                  <a:gd name="T5" fmla="*/ 0 h 21600"/>
                  <a:gd name="T6" fmla="*/ 0 60000 65536"/>
                  <a:gd name="T7" fmla="*/ 0 60000 65536"/>
                  <a:gd name="T8" fmla="*/ 0 60000 65536"/>
                  <a:gd name="T9" fmla="*/ 0 w 21612"/>
                  <a:gd name="T10" fmla="*/ 0 h 21600"/>
                  <a:gd name="T11" fmla="*/ 21612 w 21612"/>
                  <a:gd name="T12" fmla="*/ 21600 h 21600"/>
                </a:gdLst>
                <a:ahLst/>
                <a:cxnLst>
                  <a:cxn ang="T6">
                    <a:pos x="T0" y="T1"/>
                  </a:cxn>
                  <a:cxn ang="T7">
                    <a:pos x="T2" y="T3"/>
                  </a:cxn>
                  <a:cxn ang="T8">
                    <a:pos x="T4" y="T5"/>
                  </a:cxn>
                </a:cxnLst>
                <a:rect l="T9" t="T10" r="T11" b="T12"/>
                <a:pathLst>
                  <a:path w="21612" h="21600" fill="none" extrusionOk="0">
                    <a:moveTo>
                      <a:pt x="0" y="0"/>
                    </a:moveTo>
                    <a:cubicBezTo>
                      <a:pt x="4" y="0"/>
                      <a:pt x="8" y="-1"/>
                      <a:pt x="12" y="0"/>
                    </a:cubicBezTo>
                    <a:cubicBezTo>
                      <a:pt x="11941" y="0"/>
                      <a:pt x="21612" y="9670"/>
                      <a:pt x="21612" y="21600"/>
                    </a:cubicBezTo>
                  </a:path>
                  <a:path w="21612" h="21600" stroke="0" extrusionOk="0">
                    <a:moveTo>
                      <a:pt x="0" y="0"/>
                    </a:moveTo>
                    <a:cubicBezTo>
                      <a:pt x="4" y="0"/>
                      <a:pt x="8" y="-1"/>
                      <a:pt x="12" y="0"/>
                    </a:cubicBezTo>
                    <a:cubicBezTo>
                      <a:pt x="11941" y="0"/>
                      <a:pt x="21612" y="9670"/>
                      <a:pt x="21612" y="21600"/>
                    </a:cubicBezTo>
                    <a:lnTo>
                      <a:pt x="12" y="21600"/>
                    </a:lnTo>
                    <a:lnTo>
                      <a:pt x="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72" name="Arc 9"/>
              <p:cNvSpPr>
                <a:spLocks/>
              </p:cNvSpPr>
              <p:nvPr/>
            </p:nvSpPr>
            <p:spPr bwMode="auto">
              <a:xfrm>
                <a:off x="1238" y="1859"/>
                <a:ext cx="1652" cy="21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5" y="0"/>
                      <a:pt x="21594" y="9664"/>
                      <a:pt x="21599" y="21590"/>
                    </a:cubicBezTo>
                  </a:path>
                  <a:path w="21600" h="21600" stroke="0" extrusionOk="0">
                    <a:moveTo>
                      <a:pt x="-1" y="0"/>
                    </a:moveTo>
                    <a:cubicBezTo>
                      <a:pt x="11925" y="0"/>
                      <a:pt x="21594" y="9664"/>
                      <a:pt x="21599" y="21590"/>
                    </a:cubicBezTo>
                    <a:lnTo>
                      <a:pt x="0" y="21600"/>
                    </a:lnTo>
                    <a:lnTo>
                      <a:pt x="-1"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73" name="Arc 10"/>
              <p:cNvSpPr>
                <a:spLocks/>
              </p:cNvSpPr>
              <p:nvPr/>
            </p:nvSpPr>
            <p:spPr bwMode="auto">
              <a:xfrm>
                <a:off x="1227" y="1832"/>
                <a:ext cx="1462" cy="213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5" y="0"/>
                      <a:pt x="21594" y="9664"/>
                      <a:pt x="21599" y="21590"/>
                    </a:cubicBezTo>
                  </a:path>
                  <a:path w="21600" h="21600" stroke="0" extrusionOk="0">
                    <a:moveTo>
                      <a:pt x="-1" y="0"/>
                    </a:moveTo>
                    <a:cubicBezTo>
                      <a:pt x="11925" y="0"/>
                      <a:pt x="21594" y="9664"/>
                      <a:pt x="21599" y="21590"/>
                    </a:cubicBezTo>
                    <a:lnTo>
                      <a:pt x="0" y="21600"/>
                    </a:lnTo>
                    <a:lnTo>
                      <a:pt x="-1"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74" name="Arc 11"/>
              <p:cNvSpPr>
                <a:spLocks/>
              </p:cNvSpPr>
              <p:nvPr/>
            </p:nvSpPr>
            <p:spPr bwMode="auto">
              <a:xfrm>
                <a:off x="1217" y="1754"/>
                <a:ext cx="1173" cy="22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347" name="Arc 12"/>
            <p:cNvSpPr>
              <a:spLocks/>
            </p:cNvSpPr>
            <p:nvPr/>
          </p:nvSpPr>
          <p:spPr bwMode="auto">
            <a:xfrm>
              <a:off x="3186" y="2138"/>
              <a:ext cx="1783" cy="18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5"/>
                    <a:pt x="9663" y="6"/>
                    <a:pt x="21588" y="0"/>
                  </a:cubicBezTo>
                </a:path>
                <a:path w="21600" h="21600" stroke="0" extrusionOk="0">
                  <a:moveTo>
                    <a:pt x="0" y="21600"/>
                  </a:moveTo>
                  <a:cubicBezTo>
                    <a:pt x="0" y="9675"/>
                    <a:pt x="9663" y="6"/>
                    <a:pt x="21588" y="0"/>
                  </a:cubicBezTo>
                  <a:lnTo>
                    <a:pt x="21600" y="21600"/>
                  </a:lnTo>
                  <a:lnTo>
                    <a:pt x="0" y="2160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8" name="Arc 13"/>
            <p:cNvSpPr>
              <a:spLocks/>
            </p:cNvSpPr>
            <p:nvPr/>
          </p:nvSpPr>
          <p:spPr bwMode="auto">
            <a:xfrm>
              <a:off x="3330" y="1970"/>
              <a:ext cx="1618" cy="199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89"/>
                  </a:moveTo>
                  <a:cubicBezTo>
                    <a:pt x="6" y="9669"/>
                    <a:pt x="9667" y="7"/>
                    <a:pt x="21587" y="0"/>
                  </a:cubicBezTo>
                </a:path>
                <a:path w="21600" h="21600" stroke="0" extrusionOk="0">
                  <a:moveTo>
                    <a:pt x="0" y="21589"/>
                  </a:moveTo>
                  <a:cubicBezTo>
                    <a:pt x="6" y="9669"/>
                    <a:pt x="9667" y="7"/>
                    <a:pt x="21587" y="0"/>
                  </a:cubicBezTo>
                  <a:lnTo>
                    <a:pt x="21600" y="21600"/>
                  </a:lnTo>
                  <a:lnTo>
                    <a:pt x="0" y="21589"/>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9" name="Arc 14"/>
            <p:cNvSpPr>
              <a:spLocks/>
            </p:cNvSpPr>
            <p:nvPr/>
          </p:nvSpPr>
          <p:spPr bwMode="auto">
            <a:xfrm>
              <a:off x="3444" y="1800"/>
              <a:ext cx="1515" cy="216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90"/>
                  </a:moveTo>
                  <a:cubicBezTo>
                    <a:pt x="5" y="9670"/>
                    <a:pt x="9666" y="7"/>
                    <a:pt x="21586" y="0"/>
                  </a:cubicBezTo>
                </a:path>
                <a:path w="21600" h="21600" stroke="0" extrusionOk="0">
                  <a:moveTo>
                    <a:pt x="0" y="21590"/>
                  </a:moveTo>
                  <a:cubicBezTo>
                    <a:pt x="5" y="9670"/>
                    <a:pt x="9666" y="7"/>
                    <a:pt x="21586" y="0"/>
                  </a:cubicBezTo>
                  <a:lnTo>
                    <a:pt x="21600" y="21600"/>
                  </a:lnTo>
                  <a:lnTo>
                    <a:pt x="0" y="2159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0" name="Arc 15"/>
            <p:cNvSpPr>
              <a:spLocks/>
            </p:cNvSpPr>
            <p:nvPr/>
          </p:nvSpPr>
          <p:spPr bwMode="auto">
            <a:xfrm>
              <a:off x="3754" y="1721"/>
              <a:ext cx="1215" cy="22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lnTo>
                    <a:pt x="0" y="2160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1" name="Rectangle 16"/>
            <p:cNvSpPr>
              <a:spLocks noChangeArrowheads="1"/>
            </p:cNvSpPr>
            <p:nvPr/>
          </p:nvSpPr>
          <p:spPr bwMode="auto">
            <a:xfrm>
              <a:off x="1164" y="3774"/>
              <a:ext cx="3894" cy="39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52" name="Rectangle 17"/>
            <p:cNvSpPr>
              <a:spLocks noChangeArrowheads="1"/>
            </p:cNvSpPr>
            <p:nvPr/>
          </p:nvSpPr>
          <p:spPr bwMode="auto">
            <a:xfrm>
              <a:off x="2960" y="3776"/>
              <a:ext cx="418" cy="24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53" name="Rectangle 18"/>
            <p:cNvSpPr>
              <a:spLocks noChangeArrowheads="1"/>
            </p:cNvSpPr>
            <p:nvPr/>
          </p:nvSpPr>
          <p:spPr bwMode="auto">
            <a:xfrm>
              <a:off x="833" y="4026"/>
              <a:ext cx="224" cy="92"/>
            </a:xfrm>
            <a:prstGeom prst="rect">
              <a:avLst/>
            </a:prstGeom>
            <a:solidFill>
              <a:schemeClr val="accent2"/>
            </a:solidFill>
            <a:ln w="12700">
              <a:solidFill>
                <a:schemeClr val="accent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54" name="Rectangle 19"/>
            <p:cNvSpPr>
              <a:spLocks noChangeArrowheads="1"/>
            </p:cNvSpPr>
            <p:nvPr/>
          </p:nvSpPr>
          <p:spPr bwMode="auto">
            <a:xfrm>
              <a:off x="829" y="3826"/>
              <a:ext cx="2340" cy="19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55" name="AutoShape 20"/>
            <p:cNvSpPr>
              <a:spLocks noChangeArrowheads="1"/>
            </p:cNvSpPr>
            <p:nvPr/>
          </p:nvSpPr>
          <p:spPr bwMode="auto">
            <a:xfrm>
              <a:off x="1208" y="341"/>
              <a:ext cx="3818" cy="1019"/>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grpSp>
          <p:nvGrpSpPr>
            <p:cNvPr id="14356" name="Group 21"/>
            <p:cNvGrpSpPr>
              <a:grpSpLocks/>
            </p:cNvGrpSpPr>
            <p:nvPr/>
          </p:nvGrpSpPr>
          <p:grpSpPr bwMode="auto">
            <a:xfrm>
              <a:off x="2847" y="428"/>
              <a:ext cx="411" cy="965"/>
              <a:chOff x="2847" y="428"/>
              <a:chExt cx="411" cy="965"/>
            </a:xfrm>
          </p:grpSpPr>
          <p:grpSp>
            <p:nvGrpSpPr>
              <p:cNvPr id="14392" name="Group 22"/>
              <p:cNvGrpSpPr>
                <a:grpSpLocks/>
              </p:cNvGrpSpPr>
              <p:nvPr/>
            </p:nvGrpSpPr>
            <p:grpSpPr bwMode="auto">
              <a:xfrm>
                <a:off x="3074" y="428"/>
                <a:ext cx="121" cy="176"/>
                <a:chOff x="3074" y="428"/>
                <a:chExt cx="121" cy="176"/>
              </a:xfrm>
            </p:grpSpPr>
            <p:sp>
              <p:nvSpPr>
                <p:cNvPr id="14448" name="Freeform 23"/>
                <p:cNvSpPr>
                  <a:spLocks/>
                </p:cNvSpPr>
                <p:nvPr/>
              </p:nvSpPr>
              <p:spPr bwMode="auto">
                <a:xfrm>
                  <a:off x="3074" y="428"/>
                  <a:ext cx="120" cy="90"/>
                </a:xfrm>
                <a:custGeom>
                  <a:avLst/>
                  <a:gdLst>
                    <a:gd name="T0" fmla="*/ 10 w 120"/>
                    <a:gd name="T1" fmla="*/ 80 h 90"/>
                    <a:gd name="T2" fmla="*/ 5 w 120"/>
                    <a:gd name="T3" fmla="*/ 77 h 90"/>
                    <a:gd name="T4" fmla="*/ 1 w 120"/>
                    <a:gd name="T5" fmla="*/ 74 h 90"/>
                    <a:gd name="T6" fmla="*/ 0 w 120"/>
                    <a:gd name="T7" fmla="*/ 69 h 90"/>
                    <a:gd name="T8" fmla="*/ 0 w 120"/>
                    <a:gd name="T9" fmla="*/ 65 h 90"/>
                    <a:gd name="T10" fmla="*/ 3 w 120"/>
                    <a:gd name="T11" fmla="*/ 62 h 90"/>
                    <a:gd name="T12" fmla="*/ 4 w 120"/>
                    <a:gd name="T13" fmla="*/ 53 h 90"/>
                    <a:gd name="T14" fmla="*/ 10 w 120"/>
                    <a:gd name="T15" fmla="*/ 47 h 90"/>
                    <a:gd name="T16" fmla="*/ 12 w 120"/>
                    <a:gd name="T17" fmla="*/ 38 h 90"/>
                    <a:gd name="T18" fmla="*/ 14 w 120"/>
                    <a:gd name="T19" fmla="*/ 30 h 90"/>
                    <a:gd name="T20" fmla="*/ 20 w 120"/>
                    <a:gd name="T21" fmla="*/ 21 h 90"/>
                    <a:gd name="T22" fmla="*/ 25 w 120"/>
                    <a:gd name="T23" fmla="*/ 15 h 90"/>
                    <a:gd name="T24" fmla="*/ 29 w 120"/>
                    <a:gd name="T25" fmla="*/ 10 h 90"/>
                    <a:gd name="T26" fmla="*/ 32 w 120"/>
                    <a:gd name="T27" fmla="*/ 7 h 90"/>
                    <a:gd name="T28" fmla="*/ 40 w 120"/>
                    <a:gd name="T29" fmla="*/ 4 h 90"/>
                    <a:gd name="T30" fmla="*/ 50 w 120"/>
                    <a:gd name="T31" fmla="*/ 1 h 90"/>
                    <a:gd name="T32" fmla="*/ 56 w 120"/>
                    <a:gd name="T33" fmla="*/ 0 h 90"/>
                    <a:gd name="T34" fmla="*/ 60 w 120"/>
                    <a:gd name="T35" fmla="*/ 0 h 90"/>
                    <a:gd name="T36" fmla="*/ 67 w 120"/>
                    <a:gd name="T37" fmla="*/ 1 h 90"/>
                    <a:gd name="T38" fmla="*/ 73 w 120"/>
                    <a:gd name="T39" fmla="*/ 1 h 90"/>
                    <a:gd name="T40" fmla="*/ 80 w 120"/>
                    <a:gd name="T41" fmla="*/ 4 h 90"/>
                    <a:gd name="T42" fmla="*/ 85 w 120"/>
                    <a:gd name="T43" fmla="*/ 5 h 90"/>
                    <a:gd name="T44" fmla="*/ 92 w 120"/>
                    <a:gd name="T45" fmla="*/ 9 h 90"/>
                    <a:gd name="T46" fmla="*/ 98 w 120"/>
                    <a:gd name="T47" fmla="*/ 16 h 90"/>
                    <a:gd name="T48" fmla="*/ 105 w 120"/>
                    <a:gd name="T49" fmla="*/ 24 h 90"/>
                    <a:gd name="T50" fmla="*/ 110 w 120"/>
                    <a:gd name="T51" fmla="*/ 31 h 90"/>
                    <a:gd name="T52" fmla="*/ 113 w 120"/>
                    <a:gd name="T53" fmla="*/ 41 h 90"/>
                    <a:gd name="T54" fmla="*/ 115 w 120"/>
                    <a:gd name="T55" fmla="*/ 51 h 90"/>
                    <a:gd name="T56" fmla="*/ 117 w 120"/>
                    <a:gd name="T57" fmla="*/ 59 h 90"/>
                    <a:gd name="T58" fmla="*/ 119 w 120"/>
                    <a:gd name="T59" fmla="*/ 65 h 90"/>
                    <a:gd name="T60" fmla="*/ 119 w 120"/>
                    <a:gd name="T61" fmla="*/ 73 h 90"/>
                    <a:gd name="T62" fmla="*/ 119 w 120"/>
                    <a:gd name="T63" fmla="*/ 79 h 90"/>
                    <a:gd name="T64" fmla="*/ 118 w 120"/>
                    <a:gd name="T65" fmla="*/ 82 h 90"/>
                    <a:gd name="T66" fmla="*/ 117 w 120"/>
                    <a:gd name="T67" fmla="*/ 85 h 90"/>
                    <a:gd name="T68" fmla="*/ 109 w 120"/>
                    <a:gd name="T69" fmla="*/ 89 h 90"/>
                    <a:gd name="T70" fmla="*/ 10 w 120"/>
                    <a:gd name="T71" fmla="*/ 80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0"/>
                    <a:gd name="T109" fmla="*/ 0 h 90"/>
                    <a:gd name="T110" fmla="*/ 120 w 120"/>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0" h="90">
                      <a:moveTo>
                        <a:pt x="10" y="80"/>
                      </a:moveTo>
                      <a:lnTo>
                        <a:pt x="5" y="77"/>
                      </a:lnTo>
                      <a:lnTo>
                        <a:pt x="1" y="74"/>
                      </a:lnTo>
                      <a:lnTo>
                        <a:pt x="0" y="69"/>
                      </a:lnTo>
                      <a:lnTo>
                        <a:pt x="0" y="65"/>
                      </a:lnTo>
                      <a:lnTo>
                        <a:pt x="3" y="62"/>
                      </a:lnTo>
                      <a:lnTo>
                        <a:pt x="4" y="53"/>
                      </a:lnTo>
                      <a:lnTo>
                        <a:pt x="10" y="47"/>
                      </a:lnTo>
                      <a:lnTo>
                        <a:pt x="12" y="38"/>
                      </a:lnTo>
                      <a:lnTo>
                        <a:pt x="14" y="30"/>
                      </a:lnTo>
                      <a:lnTo>
                        <a:pt x="20" y="21"/>
                      </a:lnTo>
                      <a:lnTo>
                        <a:pt x="25" y="15"/>
                      </a:lnTo>
                      <a:lnTo>
                        <a:pt x="29" y="10"/>
                      </a:lnTo>
                      <a:lnTo>
                        <a:pt x="32" y="7"/>
                      </a:lnTo>
                      <a:lnTo>
                        <a:pt x="40" y="4"/>
                      </a:lnTo>
                      <a:lnTo>
                        <a:pt x="50" y="1"/>
                      </a:lnTo>
                      <a:lnTo>
                        <a:pt x="56" y="0"/>
                      </a:lnTo>
                      <a:lnTo>
                        <a:pt x="60" y="0"/>
                      </a:lnTo>
                      <a:lnTo>
                        <a:pt x="67" y="1"/>
                      </a:lnTo>
                      <a:lnTo>
                        <a:pt x="73" y="1"/>
                      </a:lnTo>
                      <a:lnTo>
                        <a:pt x="80" y="4"/>
                      </a:lnTo>
                      <a:lnTo>
                        <a:pt x="85" y="5"/>
                      </a:lnTo>
                      <a:lnTo>
                        <a:pt x="92" y="9"/>
                      </a:lnTo>
                      <a:lnTo>
                        <a:pt x="98" y="16"/>
                      </a:lnTo>
                      <a:lnTo>
                        <a:pt x="105" y="24"/>
                      </a:lnTo>
                      <a:lnTo>
                        <a:pt x="110" y="31"/>
                      </a:lnTo>
                      <a:lnTo>
                        <a:pt x="113" y="41"/>
                      </a:lnTo>
                      <a:lnTo>
                        <a:pt x="115" y="51"/>
                      </a:lnTo>
                      <a:lnTo>
                        <a:pt x="117" y="59"/>
                      </a:lnTo>
                      <a:lnTo>
                        <a:pt x="119" y="65"/>
                      </a:lnTo>
                      <a:lnTo>
                        <a:pt x="119" y="73"/>
                      </a:lnTo>
                      <a:lnTo>
                        <a:pt x="119" y="79"/>
                      </a:lnTo>
                      <a:lnTo>
                        <a:pt x="118" y="82"/>
                      </a:lnTo>
                      <a:lnTo>
                        <a:pt x="117" y="85"/>
                      </a:lnTo>
                      <a:lnTo>
                        <a:pt x="109" y="89"/>
                      </a:lnTo>
                      <a:lnTo>
                        <a:pt x="10" y="80"/>
                      </a:lnTo>
                    </a:path>
                  </a:pathLst>
                </a:custGeom>
                <a:solidFill>
                  <a:srgbClr val="0000FF"/>
                </a:solidFill>
                <a:ln w="12700" cap="rnd">
                  <a:solidFill>
                    <a:srgbClr val="000000"/>
                  </a:solidFill>
                  <a:round/>
                  <a:headEnd/>
                  <a:tailEnd/>
                </a:ln>
              </p:spPr>
              <p:txBody>
                <a:bodyPr/>
                <a:lstStyle/>
                <a:p>
                  <a:endParaRPr lang="en-US"/>
                </a:p>
              </p:txBody>
            </p:sp>
            <p:sp>
              <p:nvSpPr>
                <p:cNvPr id="14449" name="Freeform 24"/>
                <p:cNvSpPr>
                  <a:spLocks/>
                </p:cNvSpPr>
                <p:nvPr/>
              </p:nvSpPr>
              <p:spPr bwMode="auto">
                <a:xfrm>
                  <a:off x="3078" y="495"/>
                  <a:ext cx="109" cy="101"/>
                </a:xfrm>
                <a:custGeom>
                  <a:avLst/>
                  <a:gdLst>
                    <a:gd name="T0" fmla="*/ 7 w 109"/>
                    <a:gd name="T1" fmla="*/ 33 h 101"/>
                    <a:gd name="T2" fmla="*/ 6 w 109"/>
                    <a:gd name="T3" fmla="*/ 39 h 101"/>
                    <a:gd name="T4" fmla="*/ 7 w 109"/>
                    <a:gd name="T5" fmla="*/ 47 h 101"/>
                    <a:gd name="T6" fmla="*/ 8 w 109"/>
                    <a:gd name="T7" fmla="*/ 50 h 101"/>
                    <a:gd name="T8" fmla="*/ 9 w 109"/>
                    <a:gd name="T9" fmla="*/ 54 h 101"/>
                    <a:gd name="T10" fmla="*/ 10 w 109"/>
                    <a:gd name="T11" fmla="*/ 56 h 101"/>
                    <a:gd name="T12" fmla="*/ 12 w 109"/>
                    <a:gd name="T13" fmla="*/ 60 h 101"/>
                    <a:gd name="T14" fmla="*/ 12 w 109"/>
                    <a:gd name="T15" fmla="*/ 66 h 101"/>
                    <a:gd name="T16" fmla="*/ 14 w 109"/>
                    <a:gd name="T17" fmla="*/ 72 h 101"/>
                    <a:gd name="T18" fmla="*/ 15 w 109"/>
                    <a:gd name="T19" fmla="*/ 75 h 101"/>
                    <a:gd name="T20" fmla="*/ 16 w 109"/>
                    <a:gd name="T21" fmla="*/ 80 h 101"/>
                    <a:gd name="T22" fmla="*/ 17 w 109"/>
                    <a:gd name="T23" fmla="*/ 87 h 101"/>
                    <a:gd name="T24" fmla="*/ 19 w 109"/>
                    <a:gd name="T25" fmla="*/ 92 h 101"/>
                    <a:gd name="T26" fmla="*/ 27 w 109"/>
                    <a:gd name="T27" fmla="*/ 99 h 101"/>
                    <a:gd name="T28" fmla="*/ 38 w 109"/>
                    <a:gd name="T29" fmla="*/ 100 h 101"/>
                    <a:gd name="T30" fmla="*/ 50 w 109"/>
                    <a:gd name="T31" fmla="*/ 97 h 101"/>
                    <a:gd name="T32" fmla="*/ 67 w 109"/>
                    <a:gd name="T33" fmla="*/ 95 h 101"/>
                    <a:gd name="T34" fmla="*/ 76 w 109"/>
                    <a:gd name="T35" fmla="*/ 91 h 101"/>
                    <a:gd name="T36" fmla="*/ 82 w 109"/>
                    <a:gd name="T37" fmla="*/ 85 h 101"/>
                    <a:gd name="T38" fmla="*/ 85 w 109"/>
                    <a:gd name="T39" fmla="*/ 79 h 101"/>
                    <a:gd name="T40" fmla="*/ 87 w 109"/>
                    <a:gd name="T41" fmla="*/ 73 h 101"/>
                    <a:gd name="T42" fmla="*/ 97 w 109"/>
                    <a:gd name="T43" fmla="*/ 67 h 101"/>
                    <a:gd name="T44" fmla="*/ 106 w 109"/>
                    <a:gd name="T45" fmla="*/ 48 h 101"/>
                    <a:gd name="T46" fmla="*/ 107 w 109"/>
                    <a:gd name="T47" fmla="*/ 42 h 101"/>
                    <a:gd name="T48" fmla="*/ 105 w 109"/>
                    <a:gd name="T49" fmla="*/ 34 h 101"/>
                    <a:gd name="T50" fmla="*/ 107 w 109"/>
                    <a:gd name="T51" fmla="*/ 32 h 101"/>
                    <a:gd name="T52" fmla="*/ 108 w 109"/>
                    <a:gd name="T53" fmla="*/ 29 h 101"/>
                    <a:gd name="T54" fmla="*/ 105 w 109"/>
                    <a:gd name="T55" fmla="*/ 26 h 101"/>
                    <a:gd name="T56" fmla="*/ 104 w 109"/>
                    <a:gd name="T57" fmla="*/ 14 h 101"/>
                    <a:gd name="T58" fmla="*/ 102 w 109"/>
                    <a:gd name="T59" fmla="*/ 10 h 101"/>
                    <a:gd name="T60" fmla="*/ 94 w 109"/>
                    <a:gd name="T61" fmla="*/ 4 h 101"/>
                    <a:gd name="T62" fmla="*/ 85 w 109"/>
                    <a:gd name="T63" fmla="*/ 2 h 101"/>
                    <a:gd name="T64" fmla="*/ 65 w 109"/>
                    <a:gd name="T65" fmla="*/ 0 h 101"/>
                    <a:gd name="T66" fmla="*/ 44 w 109"/>
                    <a:gd name="T67" fmla="*/ 0 h 101"/>
                    <a:gd name="T68" fmla="*/ 22 w 109"/>
                    <a:gd name="T69" fmla="*/ 0 h 101"/>
                    <a:gd name="T70" fmla="*/ 10 w 109"/>
                    <a:gd name="T71" fmla="*/ 0 h 101"/>
                    <a:gd name="T72" fmla="*/ 1 w 109"/>
                    <a:gd name="T73" fmla="*/ 0 h 101"/>
                    <a:gd name="T74" fmla="*/ 0 w 109"/>
                    <a:gd name="T75" fmla="*/ 3 h 101"/>
                    <a:gd name="T76" fmla="*/ 0 w 109"/>
                    <a:gd name="T77" fmla="*/ 7 h 101"/>
                    <a:gd name="T78" fmla="*/ 7 w 109"/>
                    <a:gd name="T79" fmla="*/ 13 h 101"/>
                    <a:gd name="T80" fmla="*/ 5 w 109"/>
                    <a:gd name="T81" fmla="*/ 25 h 101"/>
                    <a:gd name="T82" fmla="*/ 7 w 109"/>
                    <a:gd name="T83" fmla="*/ 25 h 101"/>
                    <a:gd name="T84" fmla="*/ 8 w 109"/>
                    <a:gd name="T85" fmla="*/ 27 h 101"/>
                    <a:gd name="T86" fmla="*/ 7 w 109"/>
                    <a:gd name="T87" fmla="*/ 33 h 1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9"/>
                    <a:gd name="T133" fmla="*/ 0 h 101"/>
                    <a:gd name="T134" fmla="*/ 109 w 109"/>
                    <a:gd name="T135" fmla="*/ 101 h 1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9" h="101">
                      <a:moveTo>
                        <a:pt x="7" y="33"/>
                      </a:moveTo>
                      <a:lnTo>
                        <a:pt x="6" y="39"/>
                      </a:lnTo>
                      <a:lnTo>
                        <a:pt x="7" y="47"/>
                      </a:lnTo>
                      <a:lnTo>
                        <a:pt x="8" y="50"/>
                      </a:lnTo>
                      <a:lnTo>
                        <a:pt x="9" y="54"/>
                      </a:lnTo>
                      <a:lnTo>
                        <a:pt x="10" y="56"/>
                      </a:lnTo>
                      <a:lnTo>
                        <a:pt x="12" y="60"/>
                      </a:lnTo>
                      <a:lnTo>
                        <a:pt x="12" y="66"/>
                      </a:lnTo>
                      <a:lnTo>
                        <a:pt x="14" y="72"/>
                      </a:lnTo>
                      <a:lnTo>
                        <a:pt x="15" y="75"/>
                      </a:lnTo>
                      <a:lnTo>
                        <a:pt x="16" y="80"/>
                      </a:lnTo>
                      <a:lnTo>
                        <a:pt x="17" y="87"/>
                      </a:lnTo>
                      <a:lnTo>
                        <a:pt x="19" y="92"/>
                      </a:lnTo>
                      <a:lnTo>
                        <a:pt x="27" y="99"/>
                      </a:lnTo>
                      <a:lnTo>
                        <a:pt x="38" y="100"/>
                      </a:lnTo>
                      <a:lnTo>
                        <a:pt x="50" y="97"/>
                      </a:lnTo>
                      <a:lnTo>
                        <a:pt x="67" y="95"/>
                      </a:lnTo>
                      <a:lnTo>
                        <a:pt x="76" y="91"/>
                      </a:lnTo>
                      <a:lnTo>
                        <a:pt x="82" y="85"/>
                      </a:lnTo>
                      <a:lnTo>
                        <a:pt x="85" y="79"/>
                      </a:lnTo>
                      <a:lnTo>
                        <a:pt x="87" y="73"/>
                      </a:lnTo>
                      <a:lnTo>
                        <a:pt x="97" y="67"/>
                      </a:lnTo>
                      <a:lnTo>
                        <a:pt x="106" y="48"/>
                      </a:lnTo>
                      <a:lnTo>
                        <a:pt x="107" y="42"/>
                      </a:lnTo>
                      <a:lnTo>
                        <a:pt x="105" y="34"/>
                      </a:lnTo>
                      <a:lnTo>
                        <a:pt x="107" y="32"/>
                      </a:lnTo>
                      <a:lnTo>
                        <a:pt x="108" y="29"/>
                      </a:lnTo>
                      <a:lnTo>
                        <a:pt x="105" y="26"/>
                      </a:lnTo>
                      <a:lnTo>
                        <a:pt x="104" y="14"/>
                      </a:lnTo>
                      <a:lnTo>
                        <a:pt x="102" y="10"/>
                      </a:lnTo>
                      <a:lnTo>
                        <a:pt x="94" y="4"/>
                      </a:lnTo>
                      <a:lnTo>
                        <a:pt x="85" y="2"/>
                      </a:lnTo>
                      <a:lnTo>
                        <a:pt x="65" y="0"/>
                      </a:lnTo>
                      <a:lnTo>
                        <a:pt x="44" y="0"/>
                      </a:lnTo>
                      <a:lnTo>
                        <a:pt x="22" y="0"/>
                      </a:lnTo>
                      <a:lnTo>
                        <a:pt x="10" y="0"/>
                      </a:lnTo>
                      <a:lnTo>
                        <a:pt x="1" y="0"/>
                      </a:lnTo>
                      <a:lnTo>
                        <a:pt x="0" y="3"/>
                      </a:lnTo>
                      <a:lnTo>
                        <a:pt x="0" y="7"/>
                      </a:lnTo>
                      <a:lnTo>
                        <a:pt x="7" y="13"/>
                      </a:lnTo>
                      <a:lnTo>
                        <a:pt x="5" y="25"/>
                      </a:lnTo>
                      <a:lnTo>
                        <a:pt x="7" y="25"/>
                      </a:lnTo>
                      <a:lnTo>
                        <a:pt x="8" y="27"/>
                      </a:lnTo>
                      <a:lnTo>
                        <a:pt x="7" y="33"/>
                      </a:lnTo>
                    </a:path>
                  </a:pathLst>
                </a:custGeom>
                <a:solidFill>
                  <a:srgbClr val="FFC080"/>
                </a:solidFill>
                <a:ln w="12700" cap="rnd">
                  <a:solidFill>
                    <a:srgbClr val="402000"/>
                  </a:solidFill>
                  <a:round/>
                  <a:headEnd/>
                  <a:tailEnd/>
                </a:ln>
              </p:spPr>
              <p:txBody>
                <a:bodyPr/>
                <a:lstStyle/>
                <a:p>
                  <a:endParaRPr lang="en-US"/>
                </a:p>
              </p:txBody>
            </p:sp>
            <p:sp>
              <p:nvSpPr>
                <p:cNvPr id="14450" name="Freeform 25"/>
                <p:cNvSpPr>
                  <a:spLocks/>
                </p:cNvSpPr>
                <p:nvPr/>
              </p:nvSpPr>
              <p:spPr bwMode="auto">
                <a:xfrm>
                  <a:off x="3078" y="495"/>
                  <a:ext cx="106" cy="97"/>
                </a:xfrm>
                <a:custGeom>
                  <a:avLst/>
                  <a:gdLst>
                    <a:gd name="T0" fmla="*/ 1 w 106"/>
                    <a:gd name="T1" fmla="*/ 7 h 97"/>
                    <a:gd name="T2" fmla="*/ 2 w 106"/>
                    <a:gd name="T3" fmla="*/ 1 h 97"/>
                    <a:gd name="T4" fmla="*/ 50 w 106"/>
                    <a:gd name="T5" fmla="*/ 0 h 97"/>
                    <a:gd name="T6" fmla="*/ 84 w 106"/>
                    <a:gd name="T7" fmla="*/ 2 h 97"/>
                    <a:gd name="T8" fmla="*/ 99 w 106"/>
                    <a:gd name="T9" fmla="*/ 10 h 97"/>
                    <a:gd name="T10" fmla="*/ 102 w 106"/>
                    <a:gd name="T11" fmla="*/ 21 h 97"/>
                    <a:gd name="T12" fmla="*/ 105 w 106"/>
                    <a:gd name="T13" fmla="*/ 29 h 97"/>
                    <a:gd name="T14" fmla="*/ 102 w 106"/>
                    <a:gd name="T15" fmla="*/ 32 h 97"/>
                    <a:gd name="T16" fmla="*/ 103 w 106"/>
                    <a:gd name="T17" fmla="*/ 46 h 97"/>
                    <a:gd name="T18" fmla="*/ 93 w 106"/>
                    <a:gd name="T19" fmla="*/ 66 h 97"/>
                    <a:gd name="T20" fmla="*/ 84 w 106"/>
                    <a:gd name="T21" fmla="*/ 72 h 97"/>
                    <a:gd name="T22" fmla="*/ 75 w 106"/>
                    <a:gd name="T23" fmla="*/ 89 h 97"/>
                    <a:gd name="T24" fmla="*/ 51 w 106"/>
                    <a:gd name="T25" fmla="*/ 96 h 97"/>
                    <a:gd name="T26" fmla="*/ 46 w 106"/>
                    <a:gd name="T27" fmla="*/ 91 h 97"/>
                    <a:gd name="T28" fmla="*/ 44 w 106"/>
                    <a:gd name="T29" fmla="*/ 82 h 97"/>
                    <a:gd name="T30" fmla="*/ 38 w 106"/>
                    <a:gd name="T31" fmla="*/ 80 h 97"/>
                    <a:gd name="T32" fmla="*/ 34 w 106"/>
                    <a:gd name="T33" fmla="*/ 78 h 97"/>
                    <a:gd name="T34" fmla="*/ 43 w 106"/>
                    <a:gd name="T35" fmla="*/ 77 h 97"/>
                    <a:gd name="T36" fmla="*/ 40 w 106"/>
                    <a:gd name="T37" fmla="*/ 74 h 97"/>
                    <a:gd name="T38" fmla="*/ 40 w 106"/>
                    <a:gd name="T39" fmla="*/ 69 h 97"/>
                    <a:gd name="T40" fmla="*/ 42 w 106"/>
                    <a:gd name="T41" fmla="*/ 62 h 97"/>
                    <a:gd name="T42" fmla="*/ 41 w 106"/>
                    <a:gd name="T43" fmla="*/ 58 h 97"/>
                    <a:gd name="T44" fmla="*/ 37 w 106"/>
                    <a:gd name="T45" fmla="*/ 59 h 97"/>
                    <a:gd name="T46" fmla="*/ 37 w 106"/>
                    <a:gd name="T47" fmla="*/ 53 h 97"/>
                    <a:gd name="T48" fmla="*/ 40 w 106"/>
                    <a:gd name="T49" fmla="*/ 52 h 97"/>
                    <a:gd name="T50" fmla="*/ 42 w 106"/>
                    <a:gd name="T51" fmla="*/ 29 h 97"/>
                    <a:gd name="T52" fmla="*/ 43 w 106"/>
                    <a:gd name="T53" fmla="*/ 24 h 97"/>
                    <a:gd name="T54" fmla="*/ 61 w 106"/>
                    <a:gd name="T55" fmla="*/ 20 h 97"/>
                    <a:gd name="T56" fmla="*/ 54 w 106"/>
                    <a:gd name="T57" fmla="*/ 10 h 97"/>
                    <a:gd name="T58" fmla="*/ 37 w 106"/>
                    <a:gd name="T59" fmla="*/ 12 h 97"/>
                    <a:gd name="T60" fmla="*/ 18 w 106"/>
                    <a:gd name="T61" fmla="*/ 11 h 97"/>
                    <a:gd name="T62" fmla="*/ 13 w 106"/>
                    <a:gd name="T63" fmla="*/ 9 h 97"/>
                    <a:gd name="T64" fmla="*/ 13 w 106"/>
                    <a:gd name="T65" fmla="*/ 21 h 97"/>
                    <a:gd name="T66" fmla="*/ 11 w 106"/>
                    <a:gd name="T67" fmla="*/ 25 h 97"/>
                    <a:gd name="T68" fmla="*/ 8 w 106"/>
                    <a:gd name="T69" fmla="*/ 26 h 97"/>
                    <a:gd name="T70" fmla="*/ 5 w 106"/>
                    <a:gd name="T71" fmla="*/ 24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97"/>
                    <a:gd name="T110" fmla="*/ 106 w 106"/>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97">
                      <a:moveTo>
                        <a:pt x="8" y="13"/>
                      </a:moveTo>
                      <a:lnTo>
                        <a:pt x="1" y="7"/>
                      </a:lnTo>
                      <a:lnTo>
                        <a:pt x="0" y="4"/>
                      </a:lnTo>
                      <a:lnTo>
                        <a:pt x="2" y="1"/>
                      </a:lnTo>
                      <a:lnTo>
                        <a:pt x="22" y="0"/>
                      </a:lnTo>
                      <a:lnTo>
                        <a:pt x="50" y="0"/>
                      </a:lnTo>
                      <a:lnTo>
                        <a:pt x="74" y="1"/>
                      </a:lnTo>
                      <a:lnTo>
                        <a:pt x="84" y="2"/>
                      </a:lnTo>
                      <a:lnTo>
                        <a:pt x="93" y="6"/>
                      </a:lnTo>
                      <a:lnTo>
                        <a:pt x="99" y="10"/>
                      </a:lnTo>
                      <a:lnTo>
                        <a:pt x="101" y="13"/>
                      </a:lnTo>
                      <a:lnTo>
                        <a:pt x="102" y="21"/>
                      </a:lnTo>
                      <a:lnTo>
                        <a:pt x="102" y="25"/>
                      </a:lnTo>
                      <a:lnTo>
                        <a:pt x="105" y="29"/>
                      </a:lnTo>
                      <a:lnTo>
                        <a:pt x="104" y="31"/>
                      </a:lnTo>
                      <a:lnTo>
                        <a:pt x="102" y="32"/>
                      </a:lnTo>
                      <a:lnTo>
                        <a:pt x="104" y="41"/>
                      </a:lnTo>
                      <a:lnTo>
                        <a:pt x="103" y="46"/>
                      </a:lnTo>
                      <a:lnTo>
                        <a:pt x="97" y="58"/>
                      </a:lnTo>
                      <a:lnTo>
                        <a:pt x="93" y="66"/>
                      </a:lnTo>
                      <a:lnTo>
                        <a:pt x="86" y="71"/>
                      </a:lnTo>
                      <a:lnTo>
                        <a:pt x="84" y="72"/>
                      </a:lnTo>
                      <a:lnTo>
                        <a:pt x="81" y="80"/>
                      </a:lnTo>
                      <a:lnTo>
                        <a:pt x="75" y="89"/>
                      </a:lnTo>
                      <a:lnTo>
                        <a:pt x="60" y="94"/>
                      </a:lnTo>
                      <a:lnTo>
                        <a:pt x="51" y="96"/>
                      </a:lnTo>
                      <a:lnTo>
                        <a:pt x="43" y="94"/>
                      </a:lnTo>
                      <a:lnTo>
                        <a:pt x="46" y="91"/>
                      </a:lnTo>
                      <a:lnTo>
                        <a:pt x="49" y="86"/>
                      </a:lnTo>
                      <a:lnTo>
                        <a:pt x="44" y="82"/>
                      </a:lnTo>
                      <a:lnTo>
                        <a:pt x="41" y="81"/>
                      </a:lnTo>
                      <a:lnTo>
                        <a:pt x="38" y="80"/>
                      </a:lnTo>
                      <a:lnTo>
                        <a:pt x="33" y="79"/>
                      </a:lnTo>
                      <a:lnTo>
                        <a:pt x="34" y="78"/>
                      </a:lnTo>
                      <a:lnTo>
                        <a:pt x="38" y="78"/>
                      </a:lnTo>
                      <a:lnTo>
                        <a:pt x="43" y="77"/>
                      </a:lnTo>
                      <a:lnTo>
                        <a:pt x="42" y="74"/>
                      </a:lnTo>
                      <a:lnTo>
                        <a:pt x="40" y="74"/>
                      </a:lnTo>
                      <a:lnTo>
                        <a:pt x="38" y="73"/>
                      </a:lnTo>
                      <a:lnTo>
                        <a:pt x="40" y="69"/>
                      </a:lnTo>
                      <a:lnTo>
                        <a:pt x="41" y="62"/>
                      </a:lnTo>
                      <a:lnTo>
                        <a:pt x="42" y="62"/>
                      </a:lnTo>
                      <a:lnTo>
                        <a:pt x="43" y="59"/>
                      </a:lnTo>
                      <a:lnTo>
                        <a:pt x="41" y="58"/>
                      </a:lnTo>
                      <a:lnTo>
                        <a:pt x="39" y="58"/>
                      </a:lnTo>
                      <a:lnTo>
                        <a:pt x="37" y="59"/>
                      </a:lnTo>
                      <a:lnTo>
                        <a:pt x="36" y="58"/>
                      </a:lnTo>
                      <a:lnTo>
                        <a:pt x="37" y="53"/>
                      </a:lnTo>
                      <a:lnTo>
                        <a:pt x="40" y="54"/>
                      </a:lnTo>
                      <a:lnTo>
                        <a:pt x="40" y="52"/>
                      </a:lnTo>
                      <a:lnTo>
                        <a:pt x="38" y="49"/>
                      </a:lnTo>
                      <a:lnTo>
                        <a:pt x="42" y="29"/>
                      </a:lnTo>
                      <a:lnTo>
                        <a:pt x="44" y="26"/>
                      </a:lnTo>
                      <a:lnTo>
                        <a:pt x="43" y="24"/>
                      </a:lnTo>
                      <a:lnTo>
                        <a:pt x="47" y="19"/>
                      </a:lnTo>
                      <a:lnTo>
                        <a:pt x="61" y="20"/>
                      </a:lnTo>
                      <a:lnTo>
                        <a:pt x="53" y="15"/>
                      </a:lnTo>
                      <a:lnTo>
                        <a:pt x="54" y="10"/>
                      </a:lnTo>
                      <a:lnTo>
                        <a:pt x="40" y="9"/>
                      </a:lnTo>
                      <a:lnTo>
                        <a:pt x="37" y="12"/>
                      </a:lnTo>
                      <a:lnTo>
                        <a:pt x="35" y="9"/>
                      </a:lnTo>
                      <a:lnTo>
                        <a:pt x="18" y="11"/>
                      </a:lnTo>
                      <a:lnTo>
                        <a:pt x="14" y="9"/>
                      </a:lnTo>
                      <a:lnTo>
                        <a:pt x="13" y="9"/>
                      </a:lnTo>
                      <a:lnTo>
                        <a:pt x="15" y="12"/>
                      </a:lnTo>
                      <a:lnTo>
                        <a:pt x="13" y="21"/>
                      </a:lnTo>
                      <a:lnTo>
                        <a:pt x="11" y="22"/>
                      </a:lnTo>
                      <a:lnTo>
                        <a:pt x="11" y="25"/>
                      </a:lnTo>
                      <a:lnTo>
                        <a:pt x="7" y="32"/>
                      </a:lnTo>
                      <a:lnTo>
                        <a:pt x="8" y="26"/>
                      </a:lnTo>
                      <a:lnTo>
                        <a:pt x="7" y="24"/>
                      </a:lnTo>
                      <a:lnTo>
                        <a:pt x="5" y="24"/>
                      </a:lnTo>
                      <a:lnTo>
                        <a:pt x="8" y="13"/>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51" name="Freeform 26"/>
                <p:cNvSpPr>
                  <a:spLocks/>
                </p:cNvSpPr>
                <p:nvPr/>
              </p:nvSpPr>
              <p:spPr bwMode="auto">
                <a:xfrm>
                  <a:off x="3133" y="536"/>
                  <a:ext cx="23" cy="17"/>
                </a:xfrm>
                <a:custGeom>
                  <a:avLst/>
                  <a:gdLst>
                    <a:gd name="T0" fmla="*/ 6 w 23"/>
                    <a:gd name="T1" fmla="*/ 0 h 17"/>
                    <a:gd name="T2" fmla="*/ 7 w 23"/>
                    <a:gd name="T3" fmla="*/ 7 h 17"/>
                    <a:gd name="T4" fmla="*/ 0 w 23"/>
                    <a:gd name="T5" fmla="*/ 10 h 17"/>
                    <a:gd name="T6" fmla="*/ 4 w 23"/>
                    <a:gd name="T7" fmla="*/ 14 h 17"/>
                    <a:gd name="T8" fmla="*/ 6 w 23"/>
                    <a:gd name="T9" fmla="*/ 12 h 17"/>
                    <a:gd name="T10" fmla="*/ 9 w 23"/>
                    <a:gd name="T11" fmla="*/ 14 h 17"/>
                    <a:gd name="T12" fmla="*/ 9 w 23"/>
                    <a:gd name="T13" fmla="*/ 16 h 17"/>
                    <a:gd name="T14" fmla="*/ 14 w 23"/>
                    <a:gd name="T15" fmla="*/ 16 h 17"/>
                    <a:gd name="T16" fmla="*/ 13 w 23"/>
                    <a:gd name="T17" fmla="*/ 14 h 17"/>
                    <a:gd name="T18" fmla="*/ 10 w 23"/>
                    <a:gd name="T19" fmla="*/ 12 h 17"/>
                    <a:gd name="T20" fmla="*/ 17 w 23"/>
                    <a:gd name="T21" fmla="*/ 8 h 17"/>
                    <a:gd name="T22" fmla="*/ 14 w 23"/>
                    <a:gd name="T23" fmla="*/ 5 h 17"/>
                    <a:gd name="T24" fmla="*/ 20 w 23"/>
                    <a:gd name="T25" fmla="*/ 5 h 17"/>
                    <a:gd name="T26" fmla="*/ 22 w 23"/>
                    <a:gd name="T27" fmla="*/ 1 h 17"/>
                    <a:gd name="T28" fmla="*/ 20 w 23"/>
                    <a:gd name="T29" fmla="*/ 1 h 17"/>
                    <a:gd name="T30" fmla="*/ 17 w 23"/>
                    <a:gd name="T31" fmla="*/ 0 h 17"/>
                    <a:gd name="T32" fmla="*/ 11 w 23"/>
                    <a:gd name="T33" fmla="*/ 0 h 17"/>
                    <a:gd name="T34" fmla="*/ 6 w 23"/>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17"/>
                    <a:gd name="T56" fmla="*/ 23 w 23"/>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17">
                      <a:moveTo>
                        <a:pt x="6" y="0"/>
                      </a:moveTo>
                      <a:lnTo>
                        <a:pt x="7" y="7"/>
                      </a:lnTo>
                      <a:lnTo>
                        <a:pt x="0" y="10"/>
                      </a:lnTo>
                      <a:lnTo>
                        <a:pt x="4" y="14"/>
                      </a:lnTo>
                      <a:lnTo>
                        <a:pt x="6" y="12"/>
                      </a:lnTo>
                      <a:lnTo>
                        <a:pt x="9" y="14"/>
                      </a:lnTo>
                      <a:lnTo>
                        <a:pt x="9" y="16"/>
                      </a:lnTo>
                      <a:lnTo>
                        <a:pt x="14" y="16"/>
                      </a:lnTo>
                      <a:lnTo>
                        <a:pt x="13" y="14"/>
                      </a:lnTo>
                      <a:lnTo>
                        <a:pt x="10" y="12"/>
                      </a:lnTo>
                      <a:lnTo>
                        <a:pt x="17" y="8"/>
                      </a:lnTo>
                      <a:lnTo>
                        <a:pt x="14" y="5"/>
                      </a:lnTo>
                      <a:lnTo>
                        <a:pt x="20" y="5"/>
                      </a:lnTo>
                      <a:lnTo>
                        <a:pt x="22" y="1"/>
                      </a:lnTo>
                      <a:lnTo>
                        <a:pt x="20" y="1"/>
                      </a:lnTo>
                      <a:lnTo>
                        <a:pt x="17" y="0"/>
                      </a:lnTo>
                      <a:lnTo>
                        <a:pt x="11" y="0"/>
                      </a:lnTo>
                      <a:lnTo>
                        <a:pt x="6"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52" name="Freeform 27"/>
                <p:cNvSpPr>
                  <a:spLocks/>
                </p:cNvSpPr>
                <p:nvPr/>
              </p:nvSpPr>
              <p:spPr bwMode="auto">
                <a:xfrm>
                  <a:off x="3132" y="515"/>
                  <a:ext cx="19" cy="17"/>
                </a:xfrm>
                <a:custGeom>
                  <a:avLst/>
                  <a:gdLst>
                    <a:gd name="T0" fmla="*/ 1 w 19"/>
                    <a:gd name="T1" fmla="*/ 16 h 17"/>
                    <a:gd name="T2" fmla="*/ 0 w 19"/>
                    <a:gd name="T3" fmla="*/ 11 h 17"/>
                    <a:gd name="T4" fmla="*/ 2 w 19"/>
                    <a:gd name="T5" fmla="*/ 1 h 17"/>
                    <a:gd name="T6" fmla="*/ 8 w 19"/>
                    <a:gd name="T7" fmla="*/ 0 h 17"/>
                    <a:gd name="T8" fmla="*/ 13 w 19"/>
                    <a:gd name="T9" fmla="*/ 0 h 17"/>
                    <a:gd name="T10" fmla="*/ 14 w 19"/>
                    <a:gd name="T11" fmla="*/ 3 h 17"/>
                    <a:gd name="T12" fmla="*/ 17 w 19"/>
                    <a:gd name="T13" fmla="*/ 6 h 17"/>
                    <a:gd name="T14" fmla="*/ 18 w 19"/>
                    <a:gd name="T15" fmla="*/ 16 h 17"/>
                    <a:gd name="T16" fmla="*/ 16 w 19"/>
                    <a:gd name="T17" fmla="*/ 14 h 17"/>
                    <a:gd name="T18" fmla="*/ 12 w 19"/>
                    <a:gd name="T19" fmla="*/ 4 h 17"/>
                    <a:gd name="T20" fmla="*/ 10 w 19"/>
                    <a:gd name="T21" fmla="*/ 4 h 17"/>
                    <a:gd name="T22" fmla="*/ 11 w 19"/>
                    <a:gd name="T23" fmla="*/ 11 h 17"/>
                    <a:gd name="T24" fmla="*/ 10 w 19"/>
                    <a:gd name="T25" fmla="*/ 16 h 17"/>
                    <a:gd name="T26" fmla="*/ 7 w 19"/>
                    <a:gd name="T27" fmla="*/ 16 h 17"/>
                    <a:gd name="T28" fmla="*/ 5 w 19"/>
                    <a:gd name="T29" fmla="*/ 14 h 17"/>
                    <a:gd name="T30" fmla="*/ 5 w 19"/>
                    <a:gd name="T31" fmla="*/ 6 h 17"/>
                    <a:gd name="T32" fmla="*/ 1 w 19"/>
                    <a:gd name="T33" fmla="*/ 16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7"/>
                    <a:gd name="T53" fmla="*/ 19 w 19"/>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7">
                      <a:moveTo>
                        <a:pt x="1" y="16"/>
                      </a:moveTo>
                      <a:lnTo>
                        <a:pt x="0" y="11"/>
                      </a:lnTo>
                      <a:lnTo>
                        <a:pt x="2" y="1"/>
                      </a:lnTo>
                      <a:lnTo>
                        <a:pt x="8" y="0"/>
                      </a:lnTo>
                      <a:lnTo>
                        <a:pt x="13" y="0"/>
                      </a:lnTo>
                      <a:lnTo>
                        <a:pt x="14" y="3"/>
                      </a:lnTo>
                      <a:lnTo>
                        <a:pt x="17" y="6"/>
                      </a:lnTo>
                      <a:lnTo>
                        <a:pt x="18" y="16"/>
                      </a:lnTo>
                      <a:lnTo>
                        <a:pt x="16" y="14"/>
                      </a:lnTo>
                      <a:lnTo>
                        <a:pt x="12" y="4"/>
                      </a:lnTo>
                      <a:lnTo>
                        <a:pt x="10" y="4"/>
                      </a:lnTo>
                      <a:lnTo>
                        <a:pt x="11" y="11"/>
                      </a:lnTo>
                      <a:lnTo>
                        <a:pt x="10" y="16"/>
                      </a:lnTo>
                      <a:lnTo>
                        <a:pt x="7" y="16"/>
                      </a:lnTo>
                      <a:lnTo>
                        <a:pt x="5" y="14"/>
                      </a:lnTo>
                      <a:lnTo>
                        <a:pt x="5" y="6"/>
                      </a:lnTo>
                      <a:lnTo>
                        <a:pt x="1"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53" name="Freeform 28"/>
                <p:cNvSpPr>
                  <a:spLocks/>
                </p:cNvSpPr>
                <p:nvPr/>
              </p:nvSpPr>
              <p:spPr bwMode="auto">
                <a:xfrm>
                  <a:off x="3135" y="522"/>
                  <a:ext cx="17" cy="17"/>
                </a:xfrm>
                <a:custGeom>
                  <a:avLst/>
                  <a:gdLst>
                    <a:gd name="T0" fmla="*/ 0 w 17"/>
                    <a:gd name="T1" fmla="*/ 10 h 17"/>
                    <a:gd name="T2" fmla="*/ 2 w 17"/>
                    <a:gd name="T3" fmla="*/ 16 h 17"/>
                    <a:gd name="T4" fmla="*/ 8 w 17"/>
                    <a:gd name="T5" fmla="*/ 16 h 17"/>
                    <a:gd name="T6" fmla="*/ 13 w 17"/>
                    <a:gd name="T7" fmla="*/ 13 h 17"/>
                    <a:gd name="T8" fmla="*/ 16 w 17"/>
                    <a:gd name="T9" fmla="*/ 10 h 17"/>
                    <a:gd name="T10" fmla="*/ 10 w 17"/>
                    <a:gd name="T11" fmla="*/ 0 h 17"/>
                    <a:gd name="T12" fmla="*/ 9 w 17"/>
                    <a:gd name="T13" fmla="*/ 2 h 17"/>
                    <a:gd name="T14" fmla="*/ 10 w 17"/>
                    <a:gd name="T15" fmla="*/ 8 h 17"/>
                    <a:gd name="T16" fmla="*/ 9 w 17"/>
                    <a:gd name="T17" fmla="*/ 13 h 17"/>
                    <a:gd name="T18" fmla="*/ 4 w 17"/>
                    <a:gd name="T19" fmla="*/ 10 h 17"/>
                    <a:gd name="T20" fmla="*/ 4 w 17"/>
                    <a:gd name="T21" fmla="*/ 2 h 17"/>
                    <a:gd name="T22" fmla="*/ 0 w 17"/>
                    <a:gd name="T23" fmla="*/ 1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0"/>
                      </a:moveTo>
                      <a:lnTo>
                        <a:pt x="2" y="16"/>
                      </a:lnTo>
                      <a:lnTo>
                        <a:pt x="8" y="16"/>
                      </a:lnTo>
                      <a:lnTo>
                        <a:pt x="13" y="13"/>
                      </a:lnTo>
                      <a:lnTo>
                        <a:pt x="16" y="10"/>
                      </a:lnTo>
                      <a:lnTo>
                        <a:pt x="10" y="0"/>
                      </a:lnTo>
                      <a:lnTo>
                        <a:pt x="9" y="2"/>
                      </a:lnTo>
                      <a:lnTo>
                        <a:pt x="10" y="8"/>
                      </a:lnTo>
                      <a:lnTo>
                        <a:pt x="9" y="13"/>
                      </a:lnTo>
                      <a:lnTo>
                        <a:pt x="4" y="10"/>
                      </a:lnTo>
                      <a:lnTo>
                        <a:pt x="4" y="2"/>
                      </a:lnTo>
                      <a:lnTo>
                        <a:pt x="0" y="1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54" name="Freeform 29"/>
                <p:cNvSpPr>
                  <a:spLocks/>
                </p:cNvSpPr>
                <p:nvPr/>
              </p:nvSpPr>
              <p:spPr bwMode="auto">
                <a:xfrm>
                  <a:off x="3086" y="514"/>
                  <a:ext cx="25" cy="80"/>
                </a:xfrm>
                <a:custGeom>
                  <a:avLst/>
                  <a:gdLst>
                    <a:gd name="T0" fmla="*/ 12 w 25"/>
                    <a:gd name="T1" fmla="*/ 0 h 80"/>
                    <a:gd name="T2" fmla="*/ 7 w 25"/>
                    <a:gd name="T3" fmla="*/ 1 h 80"/>
                    <a:gd name="T4" fmla="*/ 5 w 25"/>
                    <a:gd name="T5" fmla="*/ 3 h 80"/>
                    <a:gd name="T6" fmla="*/ 5 w 25"/>
                    <a:gd name="T7" fmla="*/ 5 h 80"/>
                    <a:gd name="T8" fmla="*/ 5 w 25"/>
                    <a:gd name="T9" fmla="*/ 7 h 80"/>
                    <a:gd name="T10" fmla="*/ 3 w 25"/>
                    <a:gd name="T11" fmla="*/ 13 h 80"/>
                    <a:gd name="T12" fmla="*/ 1 w 25"/>
                    <a:gd name="T13" fmla="*/ 18 h 80"/>
                    <a:gd name="T14" fmla="*/ 1 w 25"/>
                    <a:gd name="T15" fmla="*/ 22 h 80"/>
                    <a:gd name="T16" fmla="*/ 0 w 25"/>
                    <a:gd name="T17" fmla="*/ 24 h 80"/>
                    <a:gd name="T18" fmla="*/ 0 w 25"/>
                    <a:gd name="T19" fmla="*/ 25 h 80"/>
                    <a:gd name="T20" fmla="*/ 2 w 25"/>
                    <a:gd name="T21" fmla="*/ 26 h 80"/>
                    <a:gd name="T22" fmla="*/ 2 w 25"/>
                    <a:gd name="T23" fmla="*/ 34 h 80"/>
                    <a:gd name="T24" fmla="*/ 5 w 25"/>
                    <a:gd name="T25" fmla="*/ 39 h 80"/>
                    <a:gd name="T26" fmla="*/ 4 w 25"/>
                    <a:gd name="T27" fmla="*/ 46 h 80"/>
                    <a:gd name="T28" fmla="*/ 7 w 25"/>
                    <a:gd name="T29" fmla="*/ 53 h 80"/>
                    <a:gd name="T30" fmla="*/ 7 w 25"/>
                    <a:gd name="T31" fmla="*/ 58 h 80"/>
                    <a:gd name="T32" fmla="*/ 8 w 25"/>
                    <a:gd name="T33" fmla="*/ 65 h 80"/>
                    <a:gd name="T34" fmla="*/ 9 w 25"/>
                    <a:gd name="T35" fmla="*/ 70 h 80"/>
                    <a:gd name="T36" fmla="*/ 17 w 25"/>
                    <a:gd name="T37" fmla="*/ 78 h 80"/>
                    <a:gd name="T38" fmla="*/ 24 w 25"/>
                    <a:gd name="T39" fmla="*/ 79 h 80"/>
                    <a:gd name="T40" fmla="*/ 14 w 25"/>
                    <a:gd name="T41" fmla="*/ 71 h 80"/>
                    <a:gd name="T42" fmla="*/ 13 w 25"/>
                    <a:gd name="T43" fmla="*/ 65 h 80"/>
                    <a:gd name="T44" fmla="*/ 12 w 25"/>
                    <a:gd name="T45" fmla="*/ 60 h 80"/>
                    <a:gd name="T46" fmla="*/ 13 w 25"/>
                    <a:gd name="T47" fmla="*/ 59 h 80"/>
                    <a:gd name="T48" fmla="*/ 14 w 25"/>
                    <a:gd name="T49" fmla="*/ 56 h 80"/>
                    <a:gd name="T50" fmla="*/ 12 w 25"/>
                    <a:gd name="T51" fmla="*/ 56 h 80"/>
                    <a:gd name="T52" fmla="*/ 9 w 25"/>
                    <a:gd name="T53" fmla="*/ 53 h 80"/>
                    <a:gd name="T54" fmla="*/ 9 w 25"/>
                    <a:gd name="T55" fmla="*/ 50 h 80"/>
                    <a:gd name="T56" fmla="*/ 9 w 25"/>
                    <a:gd name="T57" fmla="*/ 48 h 80"/>
                    <a:gd name="T58" fmla="*/ 11 w 25"/>
                    <a:gd name="T59" fmla="*/ 44 h 80"/>
                    <a:gd name="T60" fmla="*/ 11 w 25"/>
                    <a:gd name="T61" fmla="*/ 42 h 80"/>
                    <a:gd name="T62" fmla="*/ 9 w 25"/>
                    <a:gd name="T63" fmla="*/ 40 h 80"/>
                    <a:gd name="T64" fmla="*/ 9 w 25"/>
                    <a:gd name="T65" fmla="*/ 34 h 80"/>
                    <a:gd name="T66" fmla="*/ 10 w 25"/>
                    <a:gd name="T67" fmla="*/ 29 h 80"/>
                    <a:gd name="T68" fmla="*/ 13 w 25"/>
                    <a:gd name="T69" fmla="*/ 25 h 80"/>
                    <a:gd name="T70" fmla="*/ 14 w 25"/>
                    <a:gd name="T71" fmla="*/ 25 h 80"/>
                    <a:gd name="T72" fmla="*/ 14 w 25"/>
                    <a:gd name="T73" fmla="*/ 21 h 80"/>
                    <a:gd name="T74" fmla="*/ 14 w 25"/>
                    <a:gd name="T75" fmla="*/ 19 h 80"/>
                    <a:gd name="T76" fmla="*/ 17 w 25"/>
                    <a:gd name="T77" fmla="*/ 15 h 80"/>
                    <a:gd name="T78" fmla="*/ 17 w 25"/>
                    <a:gd name="T79" fmla="*/ 12 h 80"/>
                    <a:gd name="T80" fmla="*/ 14 w 25"/>
                    <a:gd name="T81" fmla="*/ 12 h 80"/>
                    <a:gd name="T82" fmla="*/ 12 w 25"/>
                    <a:gd name="T83" fmla="*/ 10 h 80"/>
                    <a:gd name="T84" fmla="*/ 9 w 25"/>
                    <a:gd name="T85" fmla="*/ 8 h 80"/>
                    <a:gd name="T86" fmla="*/ 9 w 25"/>
                    <a:gd name="T87" fmla="*/ 6 h 80"/>
                    <a:gd name="T88" fmla="*/ 8 w 25"/>
                    <a:gd name="T89" fmla="*/ 5 h 80"/>
                    <a:gd name="T90" fmla="*/ 8 w 25"/>
                    <a:gd name="T91" fmla="*/ 4 h 80"/>
                    <a:gd name="T92" fmla="*/ 12 w 25"/>
                    <a:gd name="T93" fmla="*/ 0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
                    <a:gd name="T142" fmla="*/ 0 h 80"/>
                    <a:gd name="T143" fmla="*/ 25 w 25"/>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 h="80">
                      <a:moveTo>
                        <a:pt x="12" y="0"/>
                      </a:moveTo>
                      <a:lnTo>
                        <a:pt x="7" y="1"/>
                      </a:lnTo>
                      <a:lnTo>
                        <a:pt x="5" y="3"/>
                      </a:lnTo>
                      <a:lnTo>
                        <a:pt x="5" y="5"/>
                      </a:lnTo>
                      <a:lnTo>
                        <a:pt x="5" y="7"/>
                      </a:lnTo>
                      <a:lnTo>
                        <a:pt x="3" y="13"/>
                      </a:lnTo>
                      <a:lnTo>
                        <a:pt x="1" y="18"/>
                      </a:lnTo>
                      <a:lnTo>
                        <a:pt x="1" y="22"/>
                      </a:lnTo>
                      <a:lnTo>
                        <a:pt x="0" y="24"/>
                      </a:lnTo>
                      <a:lnTo>
                        <a:pt x="0" y="25"/>
                      </a:lnTo>
                      <a:lnTo>
                        <a:pt x="2" y="26"/>
                      </a:lnTo>
                      <a:lnTo>
                        <a:pt x="2" y="34"/>
                      </a:lnTo>
                      <a:lnTo>
                        <a:pt x="5" y="39"/>
                      </a:lnTo>
                      <a:lnTo>
                        <a:pt x="4" y="46"/>
                      </a:lnTo>
                      <a:lnTo>
                        <a:pt x="7" y="53"/>
                      </a:lnTo>
                      <a:lnTo>
                        <a:pt x="7" y="58"/>
                      </a:lnTo>
                      <a:lnTo>
                        <a:pt x="8" y="65"/>
                      </a:lnTo>
                      <a:lnTo>
                        <a:pt x="9" y="70"/>
                      </a:lnTo>
                      <a:lnTo>
                        <a:pt x="17" y="78"/>
                      </a:lnTo>
                      <a:lnTo>
                        <a:pt x="24" y="79"/>
                      </a:lnTo>
                      <a:lnTo>
                        <a:pt x="14" y="71"/>
                      </a:lnTo>
                      <a:lnTo>
                        <a:pt x="13" y="65"/>
                      </a:lnTo>
                      <a:lnTo>
                        <a:pt x="12" y="60"/>
                      </a:lnTo>
                      <a:lnTo>
                        <a:pt x="13" y="59"/>
                      </a:lnTo>
                      <a:lnTo>
                        <a:pt x="14" y="56"/>
                      </a:lnTo>
                      <a:lnTo>
                        <a:pt x="12" y="56"/>
                      </a:lnTo>
                      <a:lnTo>
                        <a:pt x="9" y="53"/>
                      </a:lnTo>
                      <a:lnTo>
                        <a:pt x="9" y="50"/>
                      </a:lnTo>
                      <a:lnTo>
                        <a:pt x="9" y="48"/>
                      </a:lnTo>
                      <a:lnTo>
                        <a:pt x="11" y="44"/>
                      </a:lnTo>
                      <a:lnTo>
                        <a:pt x="11" y="42"/>
                      </a:lnTo>
                      <a:lnTo>
                        <a:pt x="9" y="40"/>
                      </a:lnTo>
                      <a:lnTo>
                        <a:pt x="9" y="34"/>
                      </a:lnTo>
                      <a:lnTo>
                        <a:pt x="10" y="29"/>
                      </a:lnTo>
                      <a:lnTo>
                        <a:pt x="13" y="25"/>
                      </a:lnTo>
                      <a:lnTo>
                        <a:pt x="14" y="25"/>
                      </a:lnTo>
                      <a:lnTo>
                        <a:pt x="14" y="21"/>
                      </a:lnTo>
                      <a:lnTo>
                        <a:pt x="14" y="19"/>
                      </a:lnTo>
                      <a:lnTo>
                        <a:pt x="17" y="15"/>
                      </a:lnTo>
                      <a:lnTo>
                        <a:pt x="17" y="12"/>
                      </a:lnTo>
                      <a:lnTo>
                        <a:pt x="14" y="12"/>
                      </a:lnTo>
                      <a:lnTo>
                        <a:pt x="12" y="10"/>
                      </a:lnTo>
                      <a:lnTo>
                        <a:pt x="9" y="8"/>
                      </a:lnTo>
                      <a:lnTo>
                        <a:pt x="9" y="6"/>
                      </a:lnTo>
                      <a:lnTo>
                        <a:pt x="8" y="5"/>
                      </a:lnTo>
                      <a:lnTo>
                        <a:pt x="8" y="4"/>
                      </a:lnTo>
                      <a:lnTo>
                        <a:pt x="1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55" name="Freeform 30"/>
                <p:cNvSpPr>
                  <a:spLocks/>
                </p:cNvSpPr>
                <p:nvPr/>
              </p:nvSpPr>
              <p:spPr bwMode="auto">
                <a:xfrm>
                  <a:off x="3101" y="541"/>
                  <a:ext cx="17" cy="17"/>
                </a:xfrm>
                <a:custGeom>
                  <a:avLst/>
                  <a:gdLst>
                    <a:gd name="T0" fmla="*/ 12 w 17"/>
                    <a:gd name="T1" fmla="*/ 6 h 17"/>
                    <a:gd name="T2" fmla="*/ 16 w 17"/>
                    <a:gd name="T3" fmla="*/ 6 h 17"/>
                    <a:gd name="T4" fmla="*/ 16 w 17"/>
                    <a:gd name="T5" fmla="*/ 1 h 17"/>
                    <a:gd name="T6" fmla="*/ 14 w 17"/>
                    <a:gd name="T7" fmla="*/ 0 h 17"/>
                    <a:gd name="T8" fmla="*/ 10 w 17"/>
                    <a:gd name="T9" fmla="*/ 4 h 17"/>
                    <a:gd name="T10" fmla="*/ 5 w 17"/>
                    <a:gd name="T11" fmla="*/ 3 h 17"/>
                    <a:gd name="T12" fmla="*/ 0 w 17"/>
                    <a:gd name="T13" fmla="*/ 2 h 17"/>
                    <a:gd name="T14" fmla="*/ 0 w 17"/>
                    <a:gd name="T15" fmla="*/ 3 h 17"/>
                    <a:gd name="T16" fmla="*/ 0 w 17"/>
                    <a:gd name="T17" fmla="*/ 6 h 17"/>
                    <a:gd name="T18" fmla="*/ 3 w 17"/>
                    <a:gd name="T19" fmla="*/ 9 h 17"/>
                    <a:gd name="T20" fmla="*/ 1 w 17"/>
                    <a:gd name="T21" fmla="*/ 11 h 17"/>
                    <a:gd name="T22" fmla="*/ 1 w 17"/>
                    <a:gd name="T23" fmla="*/ 16 h 17"/>
                    <a:gd name="T24" fmla="*/ 3 w 17"/>
                    <a:gd name="T25" fmla="*/ 16 h 17"/>
                    <a:gd name="T26" fmla="*/ 3 w 17"/>
                    <a:gd name="T27" fmla="*/ 12 h 17"/>
                    <a:gd name="T28" fmla="*/ 7 w 17"/>
                    <a:gd name="T29" fmla="*/ 11 h 17"/>
                    <a:gd name="T30" fmla="*/ 7 w 17"/>
                    <a:gd name="T31" fmla="*/ 9 h 17"/>
                    <a:gd name="T32" fmla="*/ 8 w 17"/>
                    <a:gd name="T33" fmla="*/ 6 h 17"/>
                    <a:gd name="T34" fmla="*/ 12 w 17"/>
                    <a:gd name="T35" fmla="*/ 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2" y="6"/>
                      </a:moveTo>
                      <a:lnTo>
                        <a:pt x="16" y="6"/>
                      </a:lnTo>
                      <a:lnTo>
                        <a:pt x="16" y="1"/>
                      </a:lnTo>
                      <a:lnTo>
                        <a:pt x="14" y="0"/>
                      </a:lnTo>
                      <a:lnTo>
                        <a:pt x="10" y="4"/>
                      </a:lnTo>
                      <a:lnTo>
                        <a:pt x="5" y="3"/>
                      </a:lnTo>
                      <a:lnTo>
                        <a:pt x="0" y="2"/>
                      </a:lnTo>
                      <a:lnTo>
                        <a:pt x="0" y="3"/>
                      </a:lnTo>
                      <a:lnTo>
                        <a:pt x="0" y="6"/>
                      </a:lnTo>
                      <a:lnTo>
                        <a:pt x="3" y="9"/>
                      </a:lnTo>
                      <a:lnTo>
                        <a:pt x="1" y="11"/>
                      </a:lnTo>
                      <a:lnTo>
                        <a:pt x="1" y="16"/>
                      </a:lnTo>
                      <a:lnTo>
                        <a:pt x="3" y="16"/>
                      </a:lnTo>
                      <a:lnTo>
                        <a:pt x="3" y="12"/>
                      </a:lnTo>
                      <a:lnTo>
                        <a:pt x="7" y="11"/>
                      </a:lnTo>
                      <a:lnTo>
                        <a:pt x="7" y="9"/>
                      </a:lnTo>
                      <a:lnTo>
                        <a:pt x="8" y="6"/>
                      </a:lnTo>
                      <a:lnTo>
                        <a:pt x="12" y="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56" name="Freeform 31"/>
                <p:cNvSpPr>
                  <a:spLocks/>
                </p:cNvSpPr>
                <p:nvPr/>
              </p:nvSpPr>
              <p:spPr bwMode="auto">
                <a:xfrm>
                  <a:off x="3106" y="523"/>
                  <a:ext cx="17" cy="17"/>
                </a:xfrm>
                <a:custGeom>
                  <a:avLst/>
                  <a:gdLst>
                    <a:gd name="T0" fmla="*/ 12 w 17"/>
                    <a:gd name="T1" fmla="*/ 0 h 17"/>
                    <a:gd name="T2" fmla="*/ 16 w 17"/>
                    <a:gd name="T3" fmla="*/ 8 h 17"/>
                    <a:gd name="T4" fmla="*/ 4 w 17"/>
                    <a:gd name="T5" fmla="*/ 10 h 17"/>
                    <a:gd name="T6" fmla="*/ 4 w 17"/>
                    <a:gd name="T7" fmla="*/ 14 h 17"/>
                    <a:gd name="T8" fmla="*/ 0 w 17"/>
                    <a:gd name="T9" fmla="*/ 16 h 17"/>
                    <a:gd name="T10" fmla="*/ 4 w 17"/>
                    <a:gd name="T11" fmla="*/ 8 h 17"/>
                    <a:gd name="T12" fmla="*/ 12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2" y="0"/>
                      </a:moveTo>
                      <a:lnTo>
                        <a:pt x="16" y="8"/>
                      </a:lnTo>
                      <a:lnTo>
                        <a:pt x="4" y="10"/>
                      </a:lnTo>
                      <a:lnTo>
                        <a:pt x="4" y="14"/>
                      </a:lnTo>
                      <a:lnTo>
                        <a:pt x="0" y="16"/>
                      </a:lnTo>
                      <a:lnTo>
                        <a:pt x="4" y="8"/>
                      </a:lnTo>
                      <a:lnTo>
                        <a:pt x="12"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57" name="Freeform 32"/>
                <p:cNvSpPr>
                  <a:spLocks/>
                </p:cNvSpPr>
                <p:nvPr/>
              </p:nvSpPr>
              <p:spPr bwMode="auto">
                <a:xfrm>
                  <a:off x="3100" y="511"/>
                  <a:ext cx="17" cy="17"/>
                </a:xfrm>
                <a:custGeom>
                  <a:avLst/>
                  <a:gdLst>
                    <a:gd name="T0" fmla="*/ 0 w 17"/>
                    <a:gd name="T1" fmla="*/ 4 h 17"/>
                    <a:gd name="T2" fmla="*/ 4 w 17"/>
                    <a:gd name="T3" fmla="*/ 4 h 17"/>
                    <a:gd name="T4" fmla="*/ 8 w 17"/>
                    <a:gd name="T5" fmla="*/ 12 h 17"/>
                    <a:gd name="T6" fmla="*/ 6 w 17"/>
                    <a:gd name="T7" fmla="*/ 12 h 17"/>
                    <a:gd name="T8" fmla="*/ 12 w 17"/>
                    <a:gd name="T9" fmla="*/ 16 h 17"/>
                    <a:gd name="T10" fmla="*/ 16 w 17"/>
                    <a:gd name="T11" fmla="*/ 8 h 17"/>
                    <a:gd name="T12" fmla="*/ 12 w 17"/>
                    <a:gd name="T13" fmla="*/ 4 h 17"/>
                    <a:gd name="T14" fmla="*/ 9 w 17"/>
                    <a:gd name="T15" fmla="*/ 4 h 17"/>
                    <a:gd name="T16" fmla="*/ 6 w 17"/>
                    <a:gd name="T17" fmla="*/ 0 h 17"/>
                    <a:gd name="T18" fmla="*/ 0 w 17"/>
                    <a:gd name="T19" fmla="*/ 4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4"/>
                      </a:moveTo>
                      <a:lnTo>
                        <a:pt x="4" y="4"/>
                      </a:lnTo>
                      <a:lnTo>
                        <a:pt x="8" y="12"/>
                      </a:lnTo>
                      <a:lnTo>
                        <a:pt x="6" y="12"/>
                      </a:lnTo>
                      <a:lnTo>
                        <a:pt x="12" y="16"/>
                      </a:lnTo>
                      <a:lnTo>
                        <a:pt x="16" y="8"/>
                      </a:lnTo>
                      <a:lnTo>
                        <a:pt x="12" y="4"/>
                      </a:lnTo>
                      <a:lnTo>
                        <a:pt x="9" y="4"/>
                      </a:lnTo>
                      <a:lnTo>
                        <a:pt x="6" y="0"/>
                      </a:lnTo>
                      <a:lnTo>
                        <a:pt x="0"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58" name="Freeform 33"/>
                <p:cNvSpPr>
                  <a:spLocks/>
                </p:cNvSpPr>
                <p:nvPr/>
              </p:nvSpPr>
              <p:spPr bwMode="auto">
                <a:xfrm>
                  <a:off x="3114" y="521"/>
                  <a:ext cx="17" cy="17"/>
                </a:xfrm>
                <a:custGeom>
                  <a:avLst/>
                  <a:gdLst>
                    <a:gd name="T0" fmla="*/ 0 w 17"/>
                    <a:gd name="T1" fmla="*/ 0 h 17"/>
                    <a:gd name="T2" fmla="*/ 16 w 17"/>
                    <a:gd name="T3" fmla="*/ 4 h 17"/>
                    <a:gd name="T4" fmla="*/ 16 w 17"/>
                    <a:gd name="T5" fmla="*/ 11 h 17"/>
                    <a:gd name="T6" fmla="*/ 0 w 17"/>
                    <a:gd name="T7" fmla="*/ 16 h 17"/>
                    <a:gd name="T8" fmla="*/ 0 w 17"/>
                    <a:gd name="T9" fmla="*/ 1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6" y="4"/>
                      </a:lnTo>
                      <a:lnTo>
                        <a:pt x="16" y="11"/>
                      </a:lnTo>
                      <a:lnTo>
                        <a:pt x="0" y="16"/>
                      </a:lnTo>
                      <a:lnTo>
                        <a:pt x="0" y="10"/>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59" name="Freeform 34"/>
                <p:cNvSpPr>
                  <a:spLocks/>
                </p:cNvSpPr>
                <p:nvPr/>
              </p:nvSpPr>
              <p:spPr bwMode="auto">
                <a:xfrm>
                  <a:off x="3096" y="513"/>
                  <a:ext cx="19" cy="17"/>
                </a:xfrm>
                <a:custGeom>
                  <a:avLst/>
                  <a:gdLst>
                    <a:gd name="T0" fmla="*/ 3 w 19"/>
                    <a:gd name="T1" fmla="*/ 5 h 17"/>
                    <a:gd name="T2" fmla="*/ 0 w 19"/>
                    <a:gd name="T3" fmla="*/ 7 h 17"/>
                    <a:gd name="T4" fmla="*/ 1 w 19"/>
                    <a:gd name="T5" fmla="*/ 3 h 17"/>
                    <a:gd name="T6" fmla="*/ 6 w 19"/>
                    <a:gd name="T7" fmla="*/ 0 h 17"/>
                    <a:gd name="T8" fmla="*/ 11 w 19"/>
                    <a:gd name="T9" fmla="*/ 0 h 17"/>
                    <a:gd name="T10" fmla="*/ 13 w 19"/>
                    <a:gd name="T11" fmla="*/ 3 h 17"/>
                    <a:gd name="T12" fmla="*/ 16 w 19"/>
                    <a:gd name="T13" fmla="*/ 5 h 17"/>
                    <a:gd name="T14" fmla="*/ 18 w 19"/>
                    <a:gd name="T15" fmla="*/ 12 h 17"/>
                    <a:gd name="T16" fmla="*/ 18 w 19"/>
                    <a:gd name="T17" fmla="*/ 14 h 17"/>
                    <a:gd name="T18" fmla="*/ 17 w 19"/>
                    <a:gd name="T19" fmla="*/ 16 h 17"/>
                    <a:gd name="T20" fmla="*/ 15 w 19"/>
                    <a:gd name="T21" fmla="*/ 12 h 17"/>
                    <a:gd name="T22" fmla="*/ 13 w 19"/>
                    <a:gd name="T23" fmla="*/ 5 h 17"/>
                    <a:gd name="T24" fmla="*/ 10 w 19"/>
                    <a:gd name="T25" fmla="*/ 3 h 17"/>
                    <a:gd name="T26" fmla="*/ 8 w 19"/>
                    <a:gd name="T27" fmla="*/ 3 h 17"/>
                    <a:gd name="T28" fmla="*/ 10 w 19"/>
                    <a:gd name="T29" fmla="*/ 7 h 17"/>
                    <a:gd name="T30" fmla="*/ 8 w 19"/>
                    <a:gd name="T31" fmla="*/ 16 h 17"/>
                    <a:gd name="T32" fmla="*/ 6 w 19"/>
                    <a:gd name="T33" fmla="*/ 16 h 17"/>
                    <a:gd name="T34" fmla="*/ 4 w 19"/>
                    <a:gd name="T35" fmla="*/ 14 h 17"/>
                    <a:gd name="T36" fmla="*/ 3 w 19"/>
                    <a:gd name="T37" fmla="*/ 5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7"/>
                    <a:gd name="T59" fmla="*/ 19 w 1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7">
                      <a:moveTo>
                        <a:pt x="3" y="5"/>
                      </a:moveTo>
                      <a:lnTo>
                        <a:pt x="0" y="7"/>
                      </a:lnTo>
                      <a:lnTo>
                        <a:pt x="1" y="3"/>
                      </a:lnTo>
                      <a:lnTo>
                        <a:pt x="6" y="0"/>
                      </a:lnTo>
                      <a:lnTo>
                        <a:pt x="11" y="0"/>
                      </a:lnTo>
                      <a:lnTo>
                        <a:pt x="13" y="3"/>
                      </a:lnTo>
                      <a:lnTo>
                        <a:pt x="16" y="5"/>
                      </a:lnTo>
                      <a:lnTo>
                        <a:pt x="18" y="12"/>
                      </a:lnTo>
                      <a:lnTo>
                        <a:pt x="18" y="14"/>
                      </a:lnTo>
                      <a:lnTo>
                        <a:pt x="17" y="16"/>
                      </a:lnTo>
                      <a:lnTo>
                        <a:pt x="15" y="12"/>
                      </a:lnTo>
                      <a:lnTo>
                        <a:pt x="13" y="5"/>
                      </a:lnTo>
                      <a:lnTo>
                        <a:pt x="10" y="3"/>
                      </a:lnTo>
                      <a:lnTo>
                        <a:pt x="8" y="3"/>
                      </a:lnTo>
                      <a:lnTo>
                        <a:pt x="10" y="7"/>
                      </a:lnTo>
                      <a:lnTo>
                        <a:pt x="8" y="16"/>
                      </a:lnTo>
                      <a:lnTo>
                        <a:pt x="6" y="16"/>
                      </a:lnTo>
                      <a:lnTo>
                        <a:pt x="4" y="14"/>
                      </a:lnTo>
                      <a:lnTo>
                        <a:pt x="3"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60" name="Freeform 35"/>
                <p:cNvSpPr>
                  <a:spLocks/>
                </p:cNvSpPr>
                <p:nvPr/>
              </p:nvSpPr>
              <p:spPr bwMode="auto">
                <a:xfrm>
                  <a:off x="3107" y="565"/>
                  <a:ext cx="26" cy="17"/>
                </a:xfrm>
                <a:custGeom>
                  <a:avLst/>
                  <a:gdLst>
                    <a:gd name="T0" fmla="*/ 0 w 26"/>
                    <a:gd name="T1" fmla="*/ 7 h 17"/>
                    <a:gd name="T2" fmla="*/ 3 w 26"/>
                    <a:gd name="T3" fmla="*/ 2 h 17"/>
                    <a:gd name="T4" fmla="*/ 8 w 26"/>
                    <a:gd name="T5" fmla="*/ 1 h 17"/>
                    <a:gd name="T6" fmla="*/ 12 w 26"/>
                    <a:gd name="T7" fmla="*/ 0 h 17"/>
                    <a:gd name="T8" fmla="*/ 19 w 26"/>
                    <a:gd name="T9" fmla="*/ 5 h 17"/>
                    <a:gd name="T10" fmla="*/ 25 w 26"/>
                    <a:gd name="T11" fmla="*/ 16 h 17"/>
                    <a:gd name="T12" fmla="*/ 23 w 26"/>
                    <a:gd name="T13" fmla="*/ 13 h 17"/>
                    <a:gd name="T14" fmla="*/ 18 w 26"/>
                    <a:gd name="T15" fmla="*/ 8 h 17"/>
                    <a:gd name="T16" fmla="*/ 14 w 26"/>
                    <a:gd name="T17" fmla="*/ 11 h 17"/>
                    <a:gd name="T18" fmla="*/ 5 w 26"/>
                    <a:gd name="T19" fmla="*/ 11 h 17"/>
                    <a:gd name="T20" fmla="*/ 3 w 26"/>
                    <a:gd name="T21" fmla="*/ 7 h 17"/>
                    <a:gd name="T22" fmla="*/ 0 w 26"/>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7"/>
                    <a:gd name="T38" fmla="*/ 26 w 2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7">
                      <a:moveTo>
                        <a:pt x="0" y="7"/>
                      </a:moveTo>
                      <a:lnTo>
                        <a:pt x="3" y="2"/>
                      </a:lnTo>
                      <a:lnTo>
                        <a:pt x="8" y="1"/>
                      </a:lnTo>
                      <a:lnTo>
                        <a:pt x="12" y="0"/>
                      </a:lnTo>
                      <a:lnTo>
                        <a:pt x="19" y="5"/>
                      </a:lnTo>
                      <a:lnTo>
                        <a:pt x="25" y="16"/>
                      </a:lnTo>
                      <a:lnTo>
                        <a:pt x="23" y="13"/>
                      </a:lnTo>
                      <a:lnTo>
                        <a:pt x="18" y="8"/>
                      </a:lnTo>
                      <a:lnTo>
                        <a:pt x="14" y="11"/>
                      </a:lnTo>
                      <a:lnTo>
                        <a:pt x="5" y="11"/>
                      </a:lnTo>
                      <a:lnTo>
                        <a:pt x="3" y="7"/>
                      </a:lnTo>
                      <a:lnTo>
                        <a:pt x="0" y="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61" name="Freeform 36"/>
                <p:cNvSpPr>
                  <a:spLocks/>
                </p:cNvSpPr>
                <p:nvPr/>
              </p:nvSpPr>
              <p:spPr bwMode="auto">
                <a:xfrm>
                  <a:off x="3103" y="460"/>
                  <a:ext cx="17" cy="23"/>
                </a:xfrm>
                <a:custGeom>
                  <a:avLst/>
                  <a:gdLst>
                    <a:gd name="T0" fmla="*/ 4 w 17"/>
                    <a:gd name="T1" fmla="*/ 0 h 23"/>
                    <a:gd name="T2" fmla="*/ 0 w 17"/>
                    <a:gd name="T3" fmla="*/ 8 h 23"/>
                    <a:gd name="T4" fmla="*/ 2 w 17"/>
                    <a:gd name="T5" fmla="*/ 9 h 23"/>
                    <a:gd name="T6" fmla="*/ 1 w 17"/>
                    <a:gd name="T7" fmla="*/ 19 h 23"/>
                    <a:gd name="T8" fmla="*/ 4 w 17"/>
                    <a:gd name="T9" fmla="*/ 22 h 23"/>
                    <a:gd name="T10" fmla="*/ 12 w 17"/>
                    <a:gd name="T11" fmla="*/ 21 h 23"/>
                    <a:gd name="T12" fmla="*/ 16 w 17"/>
                    <a:gd name="T13" fmla="*/ 16 h 23"/>
                    <a:gd name="T14" fmla="*/ 16 w 17"/>
                    <a:gd name="T15" fmla="*/ 6 h 23"/>
                    <a:gd name="T16" fmla="*/ 4 w 17"/>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3"/>
                    <a:gd name="T29" fmla="*/ 17 w 17"/>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3">
                      <a:moveTo>
                        <a:pt x="4" y="0"/>
                      </a:moveTo>
                      <a:lnTo>
                        <a:pt x="0" y="8"/>
                      </a:lnTo>
                      <a:lnTo>
                        <a:pt x="2" y="9"/>
                      </a:lnTo>
                      <a:lnTo>
                        <a:pt x="1" y="19"/>
                      </a:lnTo>
                      <a:lnTo>
                        <a:pt x="4" y="22"/>
                      </a:lnTo>
                      <a:lnTo>
                        <a:pt x="12" y="21"/>
                      </a:lnTo>
                      <a:lnTo>
                        <a:pt x="16" y="16"/>
                      </a:lnTo>
                      <a:lnTo>
                        <a:pt x="16" y="6"/>
                      </a:lnTo>
                      <a:lnTo>
                        <a:pt x="4"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62" name="Freeform 37"/>
                <p:cNvSpPr>
                  <a:spLocks/>
                </p:cNvSpPr>
                <p:nvPr/>
              </p:nvSpPr>
              <p:spPr bwMode="auto">
                <a:xfrm>
                  <a:off x="3097" y="471"/>
                  <a:ext cx="17" cy="17"/>
                </a:xfrm>
                <a:custGeom>
                  <a:avLst/>
                  <a:gdLst>
                    <a:gd name="T0" fmla="*/ 12 w 17"/>
                    <a:gd name="T1" fmla="*/ 0 h 17"/>
                    <a:gd name="T2" fmla="*/ 16 w 17"/>
                    <a:gd name="T3" fmla="*/ 2 h 17"/>
                    <a:gd name="T4" fmla="*/ 9 w 17"/>
                    <a:gd name="T5" fmla="*/ 5 h 17"/>
                    <a:gd name="T6" fmla="*/ 12 w 17"/>
                    <a:gd name="T7" fmla="*/ 10 h 17"/>
                    <a:gd name="T8" fmla="*/ 9 w 17"/>
                    <a:gd name="T9" fmla="*/ 16 h 17"/>
                    <a:gd name="T10" fmla="*/ 0 w 17"/>
                    <a:gd name="T11" fmla="*/ 13 h 17"/>
                    <a:gd name="T12" fmla="*/ 3 w 17"/>
                    <a:gd name="T13" fmla="*/ 5 h 17"/>
                    <a:gd name="T14" fmla="*/ 12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2" y="0"/>
                      </a:moveTo>
                      <a:lnTo>
                        <a:pt x="16" y="2"/>
                      </a:lnTo>
                      <a:lnTo>
                        <a:pt x="9" y="5"/>
                      </a:lnTo>
                      <a:lnTo>
                        <a:pt x="12" y="10"/>
                      </a:lnTo>
                      <a:lnTo>
                        <a:pt x="9" y="16"/>
                      </a:lnTo>
                      <a:lnTo>
                        <a:pt x="0" y="13"/>
                      </a:lnTo>
                      <a:lnTo>
                        <a:pt x="3" y="5"/>
                      </a:lnTo>
                      <a:lnTo>
                        <a:pt x="12"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63" name="Freeform 38"/>
                <p:cNvSpPr>
                  <a:spLocks/>
                </p:cNvSpPr>
                <p:nvPr/>
              </p:nvSpPr>
              <p:spPr bwMode="auto">
                <a:xfrm>
                  <a:off x="3141" y="476"/>
                  <a:ext cx="17" cy="17"/>
                </a:xfrm>
                <a:custGeom>
                  <a:avLst/>
                  <a:gdLst>
                    <a:gd name="T0" fmla="*/ 0 w 17"/>
                    <a:gd name="T1" fmla="*/ 0 h 17"/>
                    <a:gd name="T2" fmla="*/ 0 w 17"/>
                    <a:gd name="T3" fmla="*/ 16 h 17"/>
                    <a:gd name="T4" fmla="*/ 16 w 17"/>
                    <a:gd name="T5" fmla="*/ 13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3"/>
                      </a:lnTo>
                      <a:lnTo>
                        <a:pt x="0"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64" name="Freeform 39"/>
                <p:cNvSpPr>
                  <a:spLocks/>
                </p:cNvSpPr>
                <p:nvPr/>
              </p:nvSpPr>
              <p:spPr bwMode="auto">
                <a:xfrm>
                  <a:off x="3178" y="468"/>
                  <a:ext cx="17" cy="41"/>
                </a:xfrm>
                <a:custGeom>
                  <a:avLst/>
                  <a:gdLst>
                    <a:gd name="T0" fmla="*/ 8 w 17"/>
                    <a:gd name="T1" fmla="*/ 0 h 41"/>
                    <a:gd name="T2" fmla="*/ 8 w 17"/>
                    <a:gd name="T3" fmla="*/ 14 h 41"/>
                    <a:gd name="T4" fmla="*/ 6 w 17"/>
                    <a:gd name="T5" fmla="*/ 12 h 41"/>
                    <a:gd name="T6" fmla="*/ 5 w 17"/>
                    <a:gd name="T7" fmla="*/ 13 h 41"/>
                    <a:gd name="T8" fmla="*/ 8 w 17"/>
                    <a:gd name="T9" fmla="*/ 17 h 41"/>
                    <a:gd name="T10" fmla="*/ 6 w 17"/>
                    <a:gd name="T11" fmla="*/ 28 h 41"/>
                    <a:gd name="T12" fmla="*/ 0 w 17"/>
                    <a:gd name="T13" fmla="*/ 27 h 41"/>
                    <a:gd name="T14" fmla="*/ 3 w 17"/>
                    <a:gd name="T15" fmla="*/ 29 h 41"/>
                    <a:gd name="T16" fmla="*/ 8 w 17"/>
                    <a:gd name="T17" fmla="*/ 30 h 41"/>
                    <a:gd name="T18" fmla="*/ 11 w 17"/>
                    <a:gd name="T19" fmla="*/ 34 h 41"/>
                    <a:gd name="T20" fmla="*/ 13 w 17"/>
                    <a:gd name="T21" fmla="*/ 36 h 41"/>
                    <a:gd name="T22" fmla="*/ 14 w 17"/>
                    <a:gd name="T23" fmla="*/ 40 h 41"/>
                    <a:gd name="T24" fmla="*/ 16 w 17"/>
                    <a:gd name="T25" fmla="*/ 34 h 41"/>
                    <a:gd name="T26" fmla="*/ 16 w 17"/>
                    <a:gd name="T27" fmla="*/ 26 h 41"/>
                    <a:gd name="T28" fmla="*/ 13 w 17"/>
                    <a:gd name="T29" fmla="*/ 18 h 41"/>
                    <a:gd name="T30" fmla="*/ 11 w 17"/>
                    <a:gd name="T31" fmla="*/ 11 h 41"/>
                    <a:gd name="T32" fmla="*/ 11 w 17"/>
                    <a:gd name="T33" fmla="*/ 9 h 41"/>
                    <a:gd name="T34" fmla="*/ 8 w 17"/>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1"/>
                    <a:gd name="T56" fmla="*/ 17 w 1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1">
                      <a:moveTo>
                        <a:pt x="8" y="0"/>
                      </a:moveTo>
                      <a:lnTo>
                        <a:pt x="8" y="14"/>
                      </a:lnTo>
                      <a:lnTo>
                        <a:pt x="6" y="12"/>
                      </a:lnTo>
                      <a:lnTo>
                        <a:pt x="5" y="13"/>
                      </a:lnTo>
                      <a:lnTo>
                        <a:pt x="8" y="17"/>
                      </a:lnTo>
                      <a:lnTo>
                        <a:pt x="6" y="28"/>
                      </a:lnTo>
                      <a:lnTo>
                        <a:pt x="0" y="27"/>
                      </a:lnTo>
                      <a:lnTo>
                        <a:pt x="3" y="29"/>
                      </a:lnTo>
                      <a:lnTo>
                        <a:pt x="8" y="30"/>
                      </a:lnTo>
                      <a:lnTo>
                        <a:pt x="11" y="34"/>
                      </a:lnTo>
                      <a:lnTo>
                        <a:pt x="13" y="36"/>
                      </a:lnTo>
                      <a:lnTo>
                        <a:pt x="14" y="40"/>
                      </a:lnTo>
                      <a:lnTo>
                        <a:pt x="16" y="34"/>
                      </a:lnTo>
                      <a:lnTo>
                        <a:pt x="16" y="26"/>
                      </a:lnTo>
                      <a:lnTo>
                        <a:pt x="13" y="18"/>
                      </a:lnTo>
                      <a:lnTo>
                        <a:pt x="11" y="11"/>
                      </a:lnTo>
                      <a:lnTo>
                        <a:pt x="11" y="9"/>
                      </a:lnTo>
                      <a:lnTo>
                        <a:pt x="8"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65" name="Freeform 40"/>
                <p:cNvSpPr>
                  <a:spLocks/>
                </p:cNvSpPr>
                <p:nvPr/>
              </p:nvSpPr>
              <p:spPr bwMode="auto">
                <a:xfrm>
                  <a:off x="3122" y="577"/>
                  <a:ext cx="41" cy="27"/>
                </a:xfrm>
                <a:custGeom>
                  <a:avLst/>
                  <a:gdLst>
                    <a:gd name="T0" fmla="*/ 40 w 41"/>
                    <a:gd name="T1" fmla="*/ 0 h 27"/>
                    <a:gd name="T2" fmla="*/ 39 w 41"/>
                    <a:gd name="T3" fmla="*/ 9 h 27"/>
                    <a:gd name="T4" fmla="*/ 39 w 41"/>
                    <a:gd name="T5" fmla="*/ 16 h 27"/>
                    <a:gd name="T6" fmla="*/ 37 w 41"/>
                    <a:gd name="T7" fmla="*/ 21 h 27"/>
                    <a:gd name="T8" fmla="*/ 30 w 41"/>
                    <a:gd name="T9" fmla="*/ 26 h 27"/>
                    <a:gd name="T10" fmla="*/ 0 w 41"/>
                    <a:gd name="T11" fmla="*/ 16 h 27"/>
                    <a:gd name="T12" fmla="*/ 29 w 41"/>
                    <a:gd name="T13" fmla="*/ 11 h 27"/>
                    <a:gd name="T14" fmla="*/ 40 w 41"/>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27"/>
                    <a:gd name="T26" fmla="*/ 41 w 4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27">
                      <a:moveTo>
                        <a:pt x="40" y="0"/>
                      </a:moveTo>
                      <a:lnTo>
                        <a:pt x="39" y="9"/>
                      </a:lnTo>
                      <a:lnTo>
                        <a:pt x="39" y="16"/>
                      </a:lnTo>
                      <a:lnTo>
                        <a:pt x="37" y="21"/>
                      </a:lnTo>
                      <a:lnTo>
                        <a:pt x="30" y="26"/>
                      </a:lnTo>
                      <a:lnTo>
                        <a:pt x="0" y="16"/>
                      </a:lnTo>
                      <a:lnTo>
                        <a:pt x="29" y="11"/>
                      </a:lnTo>
                      <a:lnTo>
                        <a:pt x="40" y="0"/>
                      </a:lnTo>
                    </a:path>
                  </a:pathLst>
                </a:custGeom>
                <a:solidFill>
                  <a:srgbClr val="804000"/>
                </a:solidFill>
                <a:ln w="12700" cap="rnd">
                  <a:solidFill>
                    <a:srgbClr val="402000"/>
                  </a:solidFill>
                  <a:round/>
                  <a:headEnd/>
                  <a:tailEnd/>
                </a:ln>
              </p:spPr>
              <p:txBody>
                <a:bodyPr/>
                <a:lstStyle/>
                <a:p>
                  <a:endParaRPr lang="en-US"/>
                </a:p>
              </p:txBody>
            </p:sp>
            <p:sp>
              <p:nvSpPr>
                <p:cNvPr id="14466" name="Freeform 41"/>
                <p:cNvSpPr>
                  <a:spLocks/>
                </p:cNvSpPr>
                <p:nvPr/>
              </p:nvSpPr>
              <p:spPr bwMode="auto">
                <a:xfrm>
                  <a:off x="3106" y="553"/>
                  <a:ext cx="17" cy="17"/>
                </a:xfrm>
                <a:custGeom>
                  <a:avLst/>
                  <a:gdLst>
                    <a:gd name="T0" fmla="*/ 0 w 17"/>
                    <a:gd name="T1" fmla="*/ 0 h 17"/>
                    <a:gd name="T2" fmla="*/ 4 w 17"/>
                    <a:gd name="T3" fmla="*/ 0 h 17"/>
                    <a:gd name="T4" fmla="*/ 12 w 17"/>
                    <a:gd name="T5" fmla="*/ 0 h 17"/>
                    <a:gd name="T6" fmla="*/ 16 w 17"/>
                    <a:gd name="T7" fmla="*/ 16 h 17"/>
                    <a:gd name="T8" fmla="*/ 8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4" y="0"/>
                      </a:lnTo>
                      <a:lnTo>
                        <a:pt x="12" y="0"/>
                      </a:lnTo>
                      <a:lnTo>
                        <a:pt x="16" y="16"/>
                      </a:lnTo>
                      <a:lnTo>
                        <a:pt x="8"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67" name="Freeform 42"/>
                <p:cNvSpPr>
                  <a:spLocks/>
                </p:cNvSpPr>
                <p:nvPr/>
              </p:nvSpPr>
              <p:spPr bwMode="auto">
                <a:xfrm>
                  <a:off x="3075" y="493"/>
                  <a:ext cx="116" cy="23"/>
                </a:xfrm>
                <a:custGeom>
                  <a:avLst/>
                  <a:gdLst>
                    <a:gd name="T0" fmla="*/ 5 w 116"/>
                    <a:gd name="T1" fmla="*/ 12 h 23"/>
                    <a:gd name="T2" fmla="*/ 1 w 116"/>
                    <a:gd name="T3" fmla="*/ 9 h 23"/>
                    <a:gd name="T4" fmla="*/ 0 w 116"/>
                    <a:gd name="T5" fmla="*/ 5 h 23"/>
                    <a:gd name="T6" fmla="*/ 1 w 116"/>
                    <a:gd name="T7" fmla="*/ 3 h 23"/>
                    <a:gd name="T8" fmla="*/ 2 w 116"/>
                    <a:gd name="T9" fmla="*/ 1 h 23"/>
                    <a:gd name="T10" fmla="*/ 8 w 116"/>
                    <a:gd name="T11" fmla="*/ 0 h 23"/>
                    <a:gd name="T12" fmla="*/ 19 w 116"/>
                    <a:gd name="T13" fmla="*/ 0 h 23"/>
                    <a:gd name="T14" fmla="*/ 50 w 116"/>
                    <a:gd name="T15" fmla="*/ 0 h 23"/>
                    <a:gd name="T16" fmla="*/ 83 w 116"/>
                    <a:gd name="T17" fmla="*/ 1 h 23"/>
                    <a:gd name="T18" fmla="*/ 94 w 116"/>
                    <a:gd name="T19" fmla="*/ 2 h 23"/>
                    <a:gd name="T20" fmla="*/ 104 w 116"/>
                    <a:gd name="T21" fmla="*/ 5 h 23"/>
                    <a:gd name="T22" fmla="*/ 110 w 116"/>
                    <a:gd name="T23" fmla="*/ 10 h 23"/>
                    <a:gd name="T24" fmla="*/ 114 w 116"/>
                    <a:gd name="T25" fmla="*/ 13 h 23"/>
                    <a:gd name="T26" fmla="*/ 115 w 116"/>
                    <a:gd name="T27" fmla="*/ 15 h 23"/>
                    <a:gd name="T28" fmla="*/ 115 w 116"/>
                    <a:gd name="T29" fmla="*/ 16 h 23"/>
                    <a:gd name="T30" fmla="*/ 113 w 116"/>
                    <a:gd name="T31" fmla="*/ 18 h 23"/>
                    <a:gd name="T32" fmla="*/ 106 w 116"/>
                    <a:gd name="T33" fmla="*/ 22 h 23"/>
                    <a:gd name="T34" fmla="*/ 106 w 116"/>
                    <a:gd name="T35" fmla="*/ 18 h 23"/>
                    <a:gd name="T36" fmla="*/ 105 w 116"/>
                    <a:gd name="T37" fmla="*/ 14 h 23"/>
                    <a:gd name="T38" fmla="*/ 104 w 116"/>
                    <a:gd name="T39" fmla="*/ 11 h 23"/>
                    <a:gd name="T40" fmla="*/ 100 w 116"/>
                    <a:gd name="T41" fmla="*/ 9 h 23"/>
                    <a:gd name="T42" fmla="*/ 95 w 116"/>
                    <a:gd name="T43" fmla="*/ 6 h 23"/>
                    <a:gd name="T44" fmla="*/ 89 w 116"/>
                    <a:gd name="T45" fmla="*/ 4 h 23"/>
                    <a:gd name="T46" fmla="*/ 84 w 116"/>
                    <a:gd name="T47" fmla="*/ 4 h 23"/>
                    <a:gd name="T48" fmla="*/ 63 w 116"/>
                    <a:gd name="T49" fmla="*/ 3 h 23"/>
                    <a:gd name="T50" fmla="*/ 14 w 116"/>
                    <a:gd name="T51" fmla="*/ 3 h 23"/>
                    <a:gd name="T52" fmla="*/ 6 w 116"/>
                    <a:gd name="T53" fmla="*/ 3 h 23"/>
                    <a:gd name="T54" fmla="*/ 3 w 116"/>
                    <a:gd name="T55" fmla="*/ 3 h 23"/>
                    <a:gd name="T56" fmla="*/ 2 w 116"/>
                    <a:gd name="T57" fmla="*/ 4 h 23"/>
                    <a:gd name="T58" fmla="*/ 2 w 116"/>
                    <a:gd name="T59" fmla="*/ 6 h 23"/>
                    <a:gd name="T60" fmla="*/ 5 w 116"/>
                    <a:gd name="T61" fmla="*/ 12 h 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6"/>
                    <a:gd name="T94" fmla="*/ 0 h 23"/>
                    <a:gd name="T95" fmla="*/ 116 w 116"/>
                    <a:gd name="T96" fmla="*/ 23 h 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6" h="23">
                      <a:moveTo>
                        <a:pt x="5" y="12"/>
                      </a:moveTo>
                      <a:lnTo>
                        <a:pt x="1" y="9"/>
                      </a:lnTo>
                      <a:lnTo>
                        <a:pt x="0" y="5"/>
                      </a:lnTo>
                      <a:lnTo>
                        <a:pt x="1" y="3"/>
                      </a:lnTo>
                      <a:lnTo>
                        <a:pt x="2" y="1"/>
                      </a:lnTo>
                      <a:lnTo>
                        <a:pt x="8" y="0"/>
                      </a:lnTo>
                      <a:lnTo>
                        <a:pt x="19" y="0"/>
                      </a:lnTo>
                      <a:lnTo>
                        <a:pt x="50" y="0"/>
                      </a:lnTo>
                      <a:lnTo>
                        <a:pt x="83" y="1"/>
                      </a:lnTo>
                      <a:lnTo>
                        <a:pt x="94" y="2"/>
                      </a:lnTo>
                      <a:lnTo>
                        <a:pt x="104" y="5"/>
                      </a:lnTo>
                      <a:lnTo>
                        <a:pt x="110" y="10"/>
                      </a:lnTo>
                      <a:lnTo>
                        <a:pt x="114" y="13"/>
                      </a:lnTo>
                      <a:lnTo>
                        <a:pt x="115" y="15"/>
                      </a:lnTo>
                      <a:lnTo>
                        <a:pt x="115" y="16"/>
                      </a:lnTo>
                      <a:lnTo>
                        <a:pt x="113" y="18"/>
                      </a:lnTo>
                      <a:lnTo>
                        <a:pt x="106" y="22"/>
                      </a:lnTo>
                      <a:lnTo>
                        <a:pt x="106" y="18"/>
                      </a:lnTo>
                      <a:lnTo>
                        <a:pt x="105" y="14"/>
                      </a:lnTo>
                      <a:lnTo>
                        <a:pt x="104" y="11"/>
                      </a:lnTo>
                      <a:lnTo>
                        <a:pt x="100" y="9"/>
                      </a:lnTo>
                      <a:lnTo>
                        <a:pt x="95" y="6"/>
                      </a:lnTo>
                      <a:lnTo>
                        <a:pt x="89" y="4"/>
                      </a:lnTo>
                      <a:lnTo>
                        <a:pt x="84" y="4"/>
                      </a:lnTo>
                      <a:lnTo>
                        <a:pt x="63" y="3"/>
                      </a:lnTo>
                      <a:lnTo>
                        <a:pt x="14" y="3"/>
                      </a:lnTo>
                      <a:lnTo>
                        <a:pt x="6" y="3"/>
                      </a:lnTo>
                      <a:lnTo>
                        <a:pt x="3" y="3"/>
                      </a:lnTo>
                      <a:lnTo>
                        <a:pt x="2" y="4"/>
                      </a:lnTo>
                      <a:lnTo>
                        <a:pt x="2" y="6"/>
                      </a:lnTo>
                      <a:lnTo>
                        <a:pt x="5" y="12"/>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68" name="Freeform 43"/>
                <p:cNvSpPr>
                  <a:spLocks/>
                </p:cNvSpPr>
                <p:nvPr/>
              </p:nvSpPr>
              <p:spPr bwMode="auto">
                <a:xfrm>
                  <a:off x="3078" y="488"/>
                  <a:ext cx="17" cy="17"/>
                </a:xfrm>
                <a:custGeom>
                  <a:avLst/>
                  <a:gdLst>
                    <a:gd name="T0" fmla="*/ 0 w 17"/>
                    <a:gd name="T1" fmla="*/ 10 h 17"/>
                    <a:gd name="T2" fmla="*/ 6 w 17"/>
                    <a:gd name="T3" fmla="*/ 10 h 17"/>
                    <a:gd name="T4" fmla="*/ 12 w 17"/>
                    <a:gd name="T5" fmla="*/ 0 h 17"/>
                    <a:gd name="T6" fmla="*/ 16 w 17"/>
                    <a:gd name="T7" fmla="*/ 0 h 17"/>
                    <a:gd name="T8" fmla="*/ 8 w 17"/>
                    <a:gd name="T9" fmla="*/ 16 h 17"/>
                    <a:gd name="T10" fmla="*/ 0 w 17"/>
                    <a:gd name="T11" fmla="*/ 1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0"/>
                      </a:moveTo>
                      <a:lnTo>
                        <a:pt x="6" y="10"/>
                      </a:lnTo>
                      <a:lnTo>
                        <a:pt x="12" y="0"/>
                      </a:lnTo>
                      <a:lnTo>
                        <a:pt x="16" y="0"/>
                      </a:lnTo>
                      <a:lnTo>
                        <a:pt x="8" y="16"/>
                      </a:lnTo>
                      <a:lnTo>
                        <a:pt x="0" y="1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69" name="Freeform 44"/>
                <p:cNvSpPr>
                  <a:spLocks/>
                </p:cNvSpPr>
                <p:nvPr/>
              </p:nvSpPr>
              <p:spPr bwMode="auto">
                <a:xfrm>
                  <a:off x="3086" y="492"/>
                  <a:ext cx="22" cy="17"/>
                </a:xfrm>
                <a:custGeom>
                  <a:avLst/>
                  <a:gdLst>
                    <a:gd name="T0" fmla="*/ 2 w 22"/>
                    <a:gd name="T1" fmla="*/ 0 h 17"/>
                    <a:gd name="T2" fmla="*/ 0 w 22"/>
                    <a:gd name="T3" fmla="*/ 16 h 17"/>
                    <a:gd name="T4" fmla="*/ 20 w 22"/>
                    <a:gd name="T5" fmla="*/ 16 h 17"/>
                    <a:gd name="T6" fmla="*/ 21 w 22"/>
                    <a:gd name="T7" fmla="*/ 0 h 17"/>
                    <a:gd name="T8" fmla="*/ 2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2" y="0"/>
                      </a:moveTo>
                      <a:lnTo>
                        <a:pt x="0" y="16"/>
                      </a:lnTo>
                      <a:lnTo>
                        <a:pt x="20" y="16"/>
                      </a:lnTo>
                      <a:lnTo>
                        <a:pt x="21" y="0"/>
                      </a:lnTo>
                      <a:lnTo>
                        <a:pt x="2"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70" name="Freeform 45"/>
                <p:cNvSpPr>
                  <a:spLocks/>
                </p:cNvSpPr>
                <p:nvPr/>
              </p:nvSpPr>
              <p:spPr bwMode="auto">
                <a:xfrm>
                  <a:off x="3113" y="559"/>
                  <a:ext cx="1" cy="17"/>
                </a:xfrm>
                <a:custGeom>
                  <a:avLst/>
                  <a:gdLst>
                    <a:gd name="T0" fmla="*/ 0 w 1"/>
                    <a:gd name="T1" fmla="*/ 0 h 17"/>
                    <a:gd name="T2" fmla="*/ 0 w 1"/>
                    <a:gd name="T3" fmla="*/ 8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8"/>
                      </a:lnTo>
                      <a:lnTo>
                        <a:pt x="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4393" name="Freeform 46"/>
              <p:cNvSpPr>
                <a:spLocks/>
              </p:cNvSpPr>
              <p:nvPr/>
            </p:nvSpPr>
            <p:spPr bwMode="auto">
              <a:xfrm>
                <a:off x="2921" y="744"/>
                <a:ext cx="77" cy="88"/>
              </a:xfrm>
              <a:custGeom>
                <a:avLst/>
                <a:gdLst>
                  <a:gd name="T0" fmla="*/ 0 w 77"/>
                  <a:gd name="T1" fmla="*/ 24 h 88"/>
                  <a:gd name="T2" fmla="*/ 8 w 77"/>
                  <a:gd name="T3" fmla="*/ 45 h 88"/>
                  <a:gd name="T4" fmla="*/ 12 w 77"/>
                  <a:gd name="T5" fmla="*/ 60 h 88"/>
                  <a:gd name="T6" fmla="*/ 15 w 77"/>
                  <a:gd name="T7" fmla="*/ 65 h 88"/>
                  <a:gd name="T8" fmla="*/ 21 w 77"/>
                  <a:gd name="T9" fmla="*/ 70 h 88"/>
                  <a:gd name="T10" fmla="*/ 28 w 77"/>
                  <a:gd name="T11" fmla="*/ 75 h 88"/>
                  <a:gd name="T12" fmla="*/ 33 w 77"/>
                  <a:gd name="T13" fmla="*/ 79 h 88"/>
                  <a:gd name="T14" fmla="*/ 41 w 77"/>
                  <a:gd name="T15" fmla="*/ 83 h 88"/>
                  <a:gd name="T16" fmla="*/ 47 w 77"/>
                  <a:gd name="T17" fmla="*/ 84 h 88"/>
                  <a:gd name="T18" fmla="*/ 53 w 77"/>
                  <a:gd name="T19" fmla="*/ 85 h 88"/>
                  <a:gd name="T20" fmla="*/ 56 w 77"/>
                  <a:gd name="T21" fmla="*/ 86 h 88"/>
                  <a:gd name="T22" fmla="*/ 62 w 77"/>
                  <a:gd name="T23" fmla="*/ 87 h 88"/>
                  <a:gd name="T24" fmla="*/ 66 w 77"/>
                  <a:gd name="T25" fmla="*/ 86 h 88"/>
                  <a:gd name="T26" fmla="*/ 69 w 77"/>
                  <a:gd name="T27" fmla="*/ 81 h 88"/>
                  <a:gd name="T28" fmla="*/ 71 w 77"/>
                  <a:gd name="T29" fmla="*/ 77 h 88"/>
                  <a:gd name="T30" fmla="*/ 73 w 77"/>
                  <a:gd name="T31" fmla="*/ 75 h 88"/>
                  <a:gd name="T32" fmla="*/ 74 w 77"/>
                  <a:gd name="T33" fmla="*/ 67 h 88"/>
                  <a:gd name="T34" fmla="*/ 76 w 77"/>
                  <a:gd name="T35" fmla="*/ 54 h 88"/>
                  <a:gd name="T36" fmla="*/ 76 w 77"/>
                  <a:gd name="T37" fmla="*/ 46 h 88"/>
                  <a:gd name="T38" fmla="*/ 74 w 77"/>
                  <a:gd name="T39" fmla="*/ 41 h 88"/>
                  <a:gd name="T40" fmla="*/ 71 w 77"/>
                  <a:gd name="T41" fmla="*/ 36 h 88"/>
                  <a:gd name="T42" fmla="*/ 63 w 77"/>
                  <a:gd name="T43" fmla="*/ 29 h 88"/>
                  <a:gd name="T44" fmla="*/ 56 w 77"/>
                  <a:gd name="T45" fmla="*/ 25 h 88"/>
                  <a:gd name="T46" fmla="*/ 50 w 77"/>
                  <a:gd name="T47" fmla="*/ 22 h 88"/>
                  <a:gd name="T48" fmla="*/ 45 w 77"/>
                  <a:gd name="T49" fmla="*/ 20 h 88"/>
                  <a:gd name="T50" fmla="*/ 40 w 77"/>
                  <a:gd name="T51" fmla="*/ 17 h 88"/>
                  <a:gd name="T52" fmla="*/ 32 w 77"/>
                  <a:gd name="T53" fmla="*/ 8 h 88"/>
                  <a:gd name="T54" fmla="*/ 25 w 77"/>
                  <a:gd name="T55" fmla="*/ 2 h 88"/>
                  <a:gd name="T56" fmla="*/ 23 w 77"/>
                  <a:gd name="T57" fmla="*/ 0 h 88"/>
                  <a:gd name="T58" fmla="*/ 0 w 77"/>
                  <a:gd name="T59" fmla="*/ 24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7"/>
                  <a:gd name="T91" fmla="*/ 0 h 88"/>
                  <a:gd name="T92" fmla="*/ 77 w 77"/>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7" h="88">
                    <a:moveTo>
                      <a:pt x="0" y="24"/>
                    </a:moveTo>
                    <a:lnTo>
                      <a:pt x="8" y="45"/>
                    </a:lnTo>
                    <a:lnTo>
                      <a:pt x="12" y="60"/>
                    </a:lnTo>
                    <a:lnTo>
                      <a:pt x="15" y="65"/>
                    </a:lnTo>
                    <a:lnTo>
                      <a:pt x="21" y="70"/>
                    </a:lnTo>
                    <a:lnTo>
                      <a:pt x="28" y="75"/>
                    </a:lnTo>
                    <a:lnTo>
                      <a:pt x="33" y="79"/>
                    </a:lnTo>
                    <a:lnTo>
                      <a:pt x="41" y="83"/>
                    </a:lnTo>
                    <a:lnTo>
                      <a:pt x="47" y="84"/>
                    </a:lnTo>
                    <a:lnTo>
                      <a:pt x="53" y="85"/>
                    </a:lnTo>
                    <a:lnTo>
                      <a:pt x="56" y="86"/>
                    </a:lnTo>
                    <a:lnTo>
                      <a:pt x="62" y="87"/>
                    </a:lnTo>
                    <a:lnTo>
                      <a:pt x="66" y="86"/>
                    </a:lnTo>
                    <a:lnTo>
                      <a:pt x="69" y="81"/>
                    </a:lnTo>
                    <a:lnTo>
                      <a:pt x="71" y="77"/>
                    </a:lnTo>
                    <a:lnTo>
                      <a:pt x="73" y="75"/>
                    </a:lnTo>
                    <a:lnTo>
                      <a:pt x="74" y="67"/>
                    </a:lnTo>
                    <a:lnTo>
                      <a:pt x="76" y="54"/>
                    </a:lnTo>
                    <a:lnTo>
                      <a:pt x="76" y="46"/>
                    </a:lnTo>
                    <a:lnTo>
                      <a:pt x="74" y="41"/>
                    </a:lnTo>
                    <a:lnTo>
                      <a:pt x="71" y="36"/>
                    </a:lnTo>
                    <a:lnTo>
                      <a:pt x="63" y="29"/>
                    </a:lnTo>
                    <a:lnTo>
                      <a:pt x="56" y="25"/>
                    </a:lnTo>
                    <a:lnTo>
                      <a:pt x="50" y="22"/>
                    </a:lnTo>
                    <a:lnTo>
                      <a:pt x="45" y="20"/>
                    </a:lnTo>
                    <a:lnTo>
                      <a:pt x="40" y="17"/>
                    </a:lnTo>
                    <a:lnTo>
                      <a:pt x="32" y="8"/>
                    </a:lnTo>
                    <a:lnTo>
                      <a:pt x="25" y="2"/>
                    </a:lnTo>
                    <a:lnTo>
                      <a:pt x="23" y="0"/>
                    </a:lnTo>
                    <a:lnTo>
                      <a:pt x="0" y="24"/>
                    </a:lnTo>
                  </a:path>
                </a:pathLst>
              </a:custGeom>
              <a:solidFill>
                <a:srgbClr val="A05000"/>
              </a:solidFill>
              <a:ln w="12700" cap="rnd">
                <a:solidFill>
                  <a:srgbClr val="402000"/>
                </a:solidFill>
                <a:round/>
                <a:headEnd/>
                <a:tailEnd/>
              </a:ln>
            </p:spPr>
            <p:txBody>
              <a:bodyPr/>
              <a:lstStyle/>
              <a:p>
                <a:endParaRPr lang="en-US"/>
              </a:p>
            </p:txBody>
          </p:sp>
          <p:grpSp>
            <p:nvGrpSpPr>
              <p:cNvPr id="14394" name="Group 47"/>
              <p:cNvGrpSpPr>
                <a:grpSpLocks/>
              </p:cNvGrpSpPr>
              <p:nvPr/>
            </p:nvGrpSpPr>
            <p:grpSpPr bwMode="auto">
              <a:xfrm>
                <a:off x="3096" y="1259"/>
                <a:ext cx="136" cy="134"/>
                <a:chOff x="3096" y="1259"/>
                <a:chExt cx="136" cy="134"/>
              </a:xfrm>
            </p:grpSpPr>
            <p:grpSp>
              <p:nvGrpSpPr>
                <p:cNvPr id="14439" name="Group 48"/>
                <p:cNvGrpSpPr>
                  <a:grpSpLocks/>
                </p:cNvGrpSpPr>
                <p:nvPr/>
              </p:nvGrpSpPr>
              <p:grpSpPr bwMode="auto">
                <a:xfrm>
                  <a:off x="3096" y="1329"/>
                  <a:ext cx="59" cy="64"/>
                  <a:chOff x="3096" y="1329"/>
                  <a:chExt cx="59" cy="64"/>
                </a:xfrm>
              </p:grpSpPr>
              <p:sp>
                <p:nvSpPr>
                  <p:cNvPr id="14445" name="Freeform 49"/>
                  <p:cNvSpPr>
                    <a:spLocks/>
                  </p:cNvSpPr>
                  <p:nvPr/>
                </p:nvSpPr>
                <p:spPr bwMode="auto">
                  <a:xfrm>
                    <a:off x="3096" y="1329"/>
                    <a:ext cx="59" cy="49"/>
                  </a:xfrm>
                  <a:custGeom>
                    <a:avLst/>
                    <a:gdLst>
                      <a:gd name="T0" fmla="*/ 11 w 59"/>
                      <a:gd name="T1" fmla="*/ 7 h 49"/>
                      <a:gd name="T2" fmla="*/ 7 w 59"/>
                      <a:gd name="T3" fmla="*/ 16 h 49"/>
                      <a:gd name="T4" fmla="*/ 3 w 59"/>
                      <a:gd name="T5" fmla="*/ 22 h 49"/>
                      <a:gd name="T6" fmla="*/ 2 w 59"/>
                      <a:gd name="T7" fmla="*/ 28 h 49"/>
                      <a:gd name="T8" fmla="*/ 0 w 59"/>
                      <a:gd name="T9" fmla="*/ 31 h 49"/>
                      <a:gd name="T10" fmla="*/ 0 w 59"/>
                      <a:gd name="T11" fmla="*/ 34 h 49"/>
                      <a:gd name="T12" fmla="*/ 1 w 59"/>
                      <a:gd name="T13" fmla="*/ 38 h 49"/>
                      <a:gd name="T14" fmla="*/ 3 w 59"/>
                      <a:gd name="T15" fmla="*/ 41 h 49"/>
                      <a:gd name="T16" fmla="*/ 3 w 59"/>
                      <a:gd name="T17" fmla="*/ 43 h 49"/>
                      <a:gd name="T18" fmla="*/ 17 w 59"/>
                      <a:gd name="T19" fmla="*/ 46 h 49"/>
                      <a:gd name="T20" fmla="*/ 28 w 59"/>
                      <a:gd name="T21" fmla="*/ 48 h 49"/>
                      <a:gd name="T22" fmla="*/ 37 w 59"/>
                      <a:gd name="T23" fmla="*/ 46 h 49"/>
                      <a:gd name="T24" fmla="*/ 54 w 59"/>
                      <a:gd name="T25" fmla="*/ 47 h 49"/>
                      <a:gd name="T26" fmla="*/ 57 w 59"/>
                      <a:gd name="T27" fmla="*/ 44 h 49"/>
                      <a:gd name="T28" fmla="*/ 58 w 59"/>
                      <a:gd name="T29" fmla="*/ 42 h 49"/>
                      <a:gd name="T30" fmla="*/ 58 w 59"/>
                      <a:gd name="T31" fmla="*/ 37 h 49"/>
                      <a:gd name="T32" fmla="*/ 56 w 59"/>
                      <a:gd name="T33" fmla="*/ 30 h 49"/>
                      <a:gd name="T34" fmla="*/ 54 w 59"/>
                      <a:gd name="T35" fmla="*/ 22 h 49"/>
                      <a:gd name="T36" fmla="*/ 53 w 59"/>
                      <a:gd name="T37" fmla="*/ 15 h 49"/>
                      <a:gd name="T38" fmla="*/ 51 w 59"/>
                      <a:gd name="T39" fmla="*/ 11 h 49"/>
                      <a:gd name="T40" fmla="*/ 46 w 59"/>
                      <a:gd name="T41" fmla="*/ 3 h 49"/>
                      <a:gd name="T42" fmla="*/ 30 w 59"/>
                      <a:gd name="T43" fmla="*/ 0 h 49"/>
                      <a:gd name="T44" fmla="*/ 11 w 59"/>
                      <a:gd name="T45" fmla="*/ 7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9"/>
                      <a:gd name="T70" fmla="*/ 0 h 49"/>
                      <a:gd name="T71" fmla="*/ 59 w 59"/>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9" h="49">
                        <a:moveTo>
                          <a:pt x="11" y="7"/>
                        </a:moveTo>
                        <a:lnTo>
                          <a:pt x="7" y="16"/>
                        </a:lnTo>
                        <a:lnTo>
                          <a:pt x="3" y="22"/>
                        </a:lnTo>
                        <a:lnTo>
                          <a:pt x="2" y="28"/>
                        </a:lnTo>
                        <a:lnTo>
                          <a:pt x="0" y="31"/>
                        </a:lnTo>
                        <a:lnTo>
                          <a:pt x="0" y="34"/>
                        </a:lnTo>
                        <a:lnTo>
                          <a:pt x="1" y="38"/>
                        </a:lnTo>
                        <a:lnTo>
                          <a:pt x="3" y="41"/>
                        </a:lnTo>
                        <a:lnTo>
                          <a:pt x="3" y="43"/>
                        </a:lnTo>
                        <a:lnTo>
                          <a:pt x="17" y="46"/>
                        </a:lnTo>
                        <a:lnTo>
                          <a:pt x="28" y="48"/>
                        </a:lnTo>
                        <a:lnTo>
                          <a:pt x="37" y="46"/>
                        </a:lnTo>
                        <a:lnTo>
                          <a:pt x="54" y="47"/>
                        </a:lnTo>
                        <a:lnTo>
                          <a:pt x="57" y="44"/>
                        </a:lnTo>
                        <a:lnTo>
                          <a:pt x="58" y="42"/>
                        </a:lnTo>
                        <a:lnTo>
                          <a:pt x="58" y="37"/>
                        </a:lnTo>
                        <a:lnTo>
                          <a:pt x="56" y="30"/>
                        </a:lnTo>
                        <a:lnTo>
                          <a:pt x="54" y="22"/>
                        </a:lnTo>
                        <a:lnTo>
                          <a:pt x="53" y="15"/>
                        </a:lnTo>
                        <a:lnTo>
                          <a:pt x="51" y="11"/>
                        </a:lnTo>
                        <a:lnTo>
                          <a:pt x="46" y="3"/>
                        </a:lnTo>
                        <a:lnTo>
                          <a:pt x="30" y="0"/>
                        </a:lnTo>
                        <a:lnTo>
                          <a:pt x="11" y="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46" name="Freeform 50"/>
                  <p:cNvSpPr>
                    <a:spLocks/>
                  </p:cNvSpPr>
                  <p:nvPr/>
                </p:nvSpPr>
                <p:spPr bwMode="auto">
                  <a:xfrm>
                    <a:off x="3100" y="1376"/>
                    <a:ext cx="55" cy="17"/>
                  </a:xfrm>
                  <a:custGeom>
                    <a:avLst/>
                    <a:gdLst>
                      <a:gd name="T0" fmla="*/ 0 w 55"/>
                      <a:gd name="T1" fmla="*/ 0 h 17"/>
                      <a:gd name="T2" fmla="*/ 7 w 55"/>
                      <a:gd name="T3" fmla="*/ 4 h 17"/>
                      <a:gd name="T4" fmla="*/ 15 w 55"/>
                      <a:gd name="T5" fmla="*/ 4 h 17"/>
                      <a:gd name="T6" fmla="*/ 20 w 55"/>
                      <a:gd name="T7" fmla="*/ 8 h 17"/>
                      <a:gd name="T8" fmla="*/ 26 w 55"/>
                      <a:gd name="T9" fmla="*/ 8 h 17"/>
                      <a:gd name="T10" fmla="*/ 31 w 55"/>
                      <a:gd name="T11" fmla="*/ 4 h 17"/>
                      <a:gd name="T12" fmla="*/ 38 w 55"/>
                      <a:gd name="T13" fmla="*/ 8 h 17"/>
                      <a:gd name="T14" fmla="*/ 43 w 55"/>
                      <a:gd name="T15" fmla="*/ 8 h 17"/>
                      <a:gd name="T16" fmla="*/ 49 w 55"/>
                      <a:gd name="T17" fmla="*/ 4 h 17"/>
                      <a:gd name="T18" fmla="*/ 54 w 55"/>
                      <a:gd name="T19" fmla="*/ 0 h 17"/>
                      <a:gd name="T20" fmla="*/ 54 w 55"/>
                      <a:gd name="T21" fmla="*/ 4 h 17"/>
                      <a:gd name="T22" fmla="*/ 52 w 55"/>
                      <a:gd name="T23" fmla="*/ 8 h 17"/>
                      <a:gd name="T24" fmla="*/ 50 w 55"/>
                      <a:gd name="T25" fmla="*/ 12 h 17"/>
                      <a:gd name="T26" fmla="*/ 45 w 55"/>
                      <a:gd name="T27" fmla="*/ 12 h 17"/>
                      <a:gd name="T28" fmla="*/ 40 w 55"/>
                      <a:gd name="T29" fmla="*/ 16 h 17"/>
                      <a:gd name="T30" fmla="*/ 34 w 55"/>
                      <a:gd name="T31" fmla="*/ 12 h 17"/>
                      <a:gd name="T32" fmla="*/ 29 w 55"/>
                      <a:gd name="T33" fmla="*/ 12 h 17"/>
                      <a:gd name="T34" fmla="*/ 23 w 55"/>
                      <a:gd name="T35" fmla="*/ 16 h 17"/>
                      <a:gd name="T36" fmla="*/ 16 w 55"/>
                      <a:gd name="T37" fmla="*/ 12 h 17"/>
                      <a:gd name="T38" fmla="*/ 10 w 55"/>
                      <a:gd name="T39" fmla="*/ 12 h 17"/>
                      <a:gd name="T40" fmla="*/ 0 w 55"/>
                      <a:gd name="T41" fmla="*/ 8 h 17"/>
                      <a:gd name="T42" fmla="*/ 0 w 55"/>
                      <a:gd name="T43" fmla="*/ 4 h 17"/>
                      <a:gd name="T44" fmla="*/ 0 w 55"/>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7"/>
                      <a:gd name="T71" fmla="*/ 55 w 55"/>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7">
                        <a:moveTo>
                          <a:pt x="0" y="0"/>
                        </a:moveTo>
                        <a:lnTo>
                          <a:pt x="7" y="4"/>
                        </a:lnTo>
                        <a:lnTo>
                          <a:pt x="15" y="4"/>
                        </a:lnTo>
                        <a:lnTo>
                          <a:pt x="20" y="8"/>
                        </a:lnTo>
                        <a:lnTo>
                          <a:pt x="26" y="8"/>
                        </a:lnTo>
                        <a:lnTo>
                          <a:pt x="31" y="4"/>
                        </a:lnTo>
                        <a:lnTo>
                          <a:pt x="38" y="8"/>
                        </a:lnTo>
                        <a:lnTo>
                          <a:pt x="43" y="8"/>
                        </a:lnTo>
                        <a:lnTo>
                          <a:pt x="49" y="4"/>
                        </a:lnTo>
                        <a:lnTo>
                          <a:pt x="54" y="0"/>
                        </a:lnTo>
                        <a:lnTo>
                          <a:pt x="54" y="4"/>
                        </a:lnTo>
                        <a:lnTo>
                          <a:pt x="52" y="8"/>
                        </a:lnTo>
                        <a:lnTo>
                          <a:pt x="50" y="12"/>
                        </a:lnTo>
                        <a:lnTo>
                          <a:pt x="45" y="12"/>
                        </a:lnTo>
                        <a:lnTo>
                          <a:pt x="40" y="16"/>
                        </a:lnTo>
                        <a:lnTo>
                          <a:pt x="34" y="12"/>
                        </a:lnTo>
                        <a:lnTo>
                          <a:pt x="29" y="12"/>
                        </a:lnTo>
                        <a:lnTo>
                          <a:pt x="23" y="16"/>
                        </a:lnTo>
                        <a:lnTo>
                          <a:pt x="16" y="12"/>
                        </a:lnTo>
                        <a:lnTo>
                          <a:pt x="10" y="12"/>
                        </a:lnTo>
                        <a:lnTo>
                          <a:pt x="0" y="8"/>
                        </a:lnTo>
                        <a:lnTo>
                          <a:pt x="0" y="4"/>
                        </a:lnTo>
                        <a:lnTo>
                          <a:pt x="0" y="0"/>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47" name="Freeform 51"/>
                  <p:cNvSpPr>
                    <a:spLocks/>
                  </p:cNvSpPr>
                  <p:nvPr/>
                </p:nvSpPr>
                <p:spPr bwMode="auto">
                  <a:xfrm>
                    <a:off x="3123" y="1363"/>
                    <a:ext cx="28" cy="17"/>
                  </a:xfrm>
                  <a:custGeom>
                    <a:avLst/>
                    <a:gdLst>
                      <a:gd name="T0" fmla="*/ 0 w 28"/>
                      <a:gd name="T1" fmla="*/ 10 h 17"/>
                      <a:gd name="T2" fmla="*/ 8 w 28"/>
                      <a:gd name="T3" fmla="*/ 12 h 17"/>
                      <a:gd name="T4" fmla="*/ 12 w 28"/>
                      <a:gd name="T5" fmla="*/ 12 h 17"/>
                      <a:gd name="T6" fmla="*/ 18 w 28"/>
                      <a:gd name="T7" fmla="*/ 10 h 17"/>
                      <a:gd name="T8" fmla="*/ 21 w 28"/>
                      <a:gd name="T9" fmla="*/ 8 h 17"/>
                      <a:gd name="T10" fmla="*/ 23 w 28"/>
                      <a:gd name="T11" fmla="*/ 4 h 17"/>
                      <a:gd name="T12" fmla="*/ 26 w 28"/>
                      <a:gd name="T13" fmla="*/ 0 h 17"/>
                      <a:gd name="T14" fmla="*/ 27 w 28"/>
                      <a:gd name="T15" fmla="*/ 4 h 17"/>
                      <a:gd name="T16" fmla="*/ 26 w 28"/>
                      <a:gd name="T17" fmla="*/ 10 h 17"/>
                      <a:gd name="T18" fmla="*/ 23 w 28"/>
                      <a:gd name="T19" fmla="*/ 14 h 17"/>
                      <a:gd name="T20" fmla="*/ 20 w 28"/>
                      <a:gd name="T21" fmla="*/ 16 h 17"/>
                      <a:gd name="T22" fmla="*/ 18 w 28"/>
                      <a:gd name="T23" fmla="*/ 16 h 17"/>
                      <a:gd name="T24" fmla="*/ 13 w 28"/>
                      <a:gd name="T25" fmla="*/ 16 h 17"/>
                      <a:gd name="T26" fmla="*/ 7 w 28"/>
                      <a:gd name="T27" fmla="*/ 14 h 17"/>
                      <a:gd name="T28" fmla="*/ 0 w 28"/>
                      <a:gd name="T29" fmla="*/ 1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0" y="10"/>
                        </a:moveTo>
                        <a:lnTo>
                          <a:pt x="8" y="12"/>
                        </a:lnTo>
                        <a:lnTo>
                          <a:pt x="12" y="12"/>
                        </a:lnTo>
                        <a:lnTo>
                          <a:pt x="18" y="10"/>
                        </a:lnTo>
                        <a:lnTo>
                          <a:pt x="21" y="8"/>
                        </a:lnTo>
                        <a:lnTo>
                          <a:pt x="23" y="4"/>
                        </a:lnTo>
                        <a:lnTo>
                          <a:pt x="26" y="0"/>
                        </a:lnTo>
                        <a:lnTo>
                          <a:pt x="27" y="4"/>
                        </a:lnTo>
                        <a:lnTo>
                          <a:pt x="26" y="10"/>
                        </a:lnTo>
                        <a:lnTo>
                          <a:pt x="23" y="14"/>
                        </a:lnTo>
                        <a:lnTo>
                          <a:pt x="20" y="16"/>
                        </a:lnTo>
                        <a:lnTo>
                          <a:pt x="18" y="16"/>
                        </a:lnTo>
                        <a:lnTo>
                          <a:pt x="13" y="16"/>
                        </a:lnTo>
                        <a:lnTo>
                          <a:pt x="7" y="14"/>
                        </a:lnTo>
                        <a:lnTo>
                          <a:pt x="0" y="10"/>
                        </a:lnTo>
                      </a:path>
                    </a:pathLst>
                  </a:custGeom>
                  <a:solidFill>
                    <a:srgbClr val="5F5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4440" name="Group 52"/>
                <p:cNvGrpSpPr>
                  <a:grpSpLocks/>
                </p:cNvGrpSpPr>
                <p:nvPr/>
              </p:nvGrpSpPr>
              <p:grpSpPr bwMode="auto">
                <a:xfrm>
                  <a:off x="3160" y="1259"/>
                  <a:ext cx="72" cy="106"/>
                  <a:chOff x="3160" y="1259"/>
                  <a:chExt cx="72" cy="106"/>
                </a:xfrm>
              </p:grpSpPr>
              <p:sp>
                <p:nvSpPr>
                  <p:cNvPr id="14441" name="Freeform 53"/>
                  <p:cNvSpPr>
                    <a:spLocks/>
                  </p:cNvSpPr>
                  <p:nvPr/>
                </p:nvSpPr>
                <p:spPr bwMode="auto">
                  <a:xfrm>
                    <a:off x="3160" y="1259"/>
                    <a:ext cx="72" cy="94"/>
                  </a:xfrm>
                  <a:custGeom>
                    <a:avLst/>
                    <a:gdLst>
                      <a:gd name="T0" fmla="*/ 13 w 72"/>
                      <a:gd name="T1" fmla="*/ 0 h 94"/>
                      <a:gd name="T2" fmla="*/ 6 w 72"/>
                      <a:gd name="T3" fmla="*/ 7 h 94"/>
                      <a:gd name="T4" fmla="*/ 3 w 72"/>
                      <a:gd name="T5" fmla="*/ 11 h 94"/>
                      <a:gd name="T6" fmla="*/ 2 w 72"/>
                      <a:gd name="T7" fmla="*/ 17 h 94"/>
                      <a:gd name="T8" fmla="*/ 1 w 72"/>
                      <a:gd name="T9" fmla="*/ 25 h 94"/>
                      <a:gd name="T10" fmla="*/ 0 w 72"/>
                      <a:gd name="T11" fmla="*/ 30 h 94"/>
                      <a:gd name="T12" fmla="*/ 1 w 72"/>
                      <a:gd name="T13" fmla="*/ 34 h 94"/>
                      <a:gd name="T14" fmla="*/ 3 w 72"/>
                      <a:gd name="T15" fmla="*/ 40 h 94"/>
                      <a:gd name="T16" fmla="*/ 13 w 72"/>
                      <a:gd name="T17" fmla="*/ 58 h 94"/>
                      <a:gd name="T18" fmla="*/ 15 w 72"/>
                      <a:gd name="T19" fmla="*/ 59 h 94"/>
                      <a:gd name="T20" fmla="*/ 17 w 72"/>
                      <a:gd name="T21" fmla="*/ 67 h 94"/>
                      <a:gd name="T22" fmla="*/ 18 w 72"/>
                      <a:gd name="T23" fmla="*/ 74 h 94"/>
                      <a:gd name="T24" fmla="*/ 20 w 72"/>
                      <a:gd name="T25" fmla="*/ 83 h 94"/>
                      <a:gd name="T26" fmla="*/ 20 w 72"/>
                      <a:gd name="T27" fmla="*/ 88 h 94"/>
                      <a:gd name="T28" fmla="*/ 23 w 72"/>
                      <a:gd name="T29" fmla="*/ 90 h 94"/>
                      <a:gd name="T30" fmla="*/ 36 w 72"/>
                      <a:gd name="T31" fmla="*/ 93 h 94"/>
                      <a:gd name="T32" fmla="*/ 59 w 72"/>
                      <a:gd name="T33" fmla="*/ 92 h 94"/>
                      <a:gd name="T34" fmla="*/ 67 w 72"/>
                      <a:gd name="T35" fmla="*/ 90 h 94"/>
                      <a:gd name="T36" fmla="*/ 69 w 72"/>
                      <a:gd name="T37" fmla="*/ 87 h 94"/>
                      <a:gd name="T38" fmla="*/ 70 w 72"/>
                      <a:gd name="T39" fmla="*/ 84 h 94"/>
                      <a:gd name="T40" fmla="*/ 71 w 72"/>
                      <a:gd name="T41" fmla="*/ 78 h 94"/>
                      <a:gd name="T42" fmla="*/ 70 w 72"/>
                      <a:gd name="T43" fmla="*/ 71 h 94"/>
                      <a:gd name="T44" fmla="*/ 68 w 72"/>
                      <a:gd name="T45" fmla="*/ 65 h 94"/>
                      <a:gd name="T46" fmla="*/ 65 w 72"/>
                      <a:gd name="T47" fmla="*/ 59 h 94"/>
                      <a:gd name="T48" fmla="*/ 59 w 72"/>
                      <a:gd name="T49" fmla="*/ 51 h 94"/>
                      <a:gd name="T50" fmla="*/ 56 w 72"/>
                      <a:gd name="T51" fmla="*/ 41 h 94"/>
                      <a:gd name="T52" fmla="*/ 52 w 72"/>
                      <a:gd name="T53" fmla="*/ 32 h 94"/>
                      <a:gd name="T54" fmla="*/ 49 w 72"/>
                      <a:gd name="T55" fmla="*/ 26 h 94"/>
                      <a:gd name="T56" fmla="*/ 46 w 72"/>
                      <a:gd name="T57" fmla="*/ 19 h 94"/>
                      <a:gd name="T58" fmla="*/ 41 w 72"/>
                      <a:gd name="T59" fmla="*/ 0 h 94"/>
                      <a:gd name="T60" fmla="*/ 13 w 72"/>
                      <a:gd name="T61" fmla="*/ 0 h 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94"/>
                      <a:gd name="T95" fmla="*/ 72 w 72"/>
                      <a:gd name="T96" fmla="*/ 94 h 9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94">
                        <a:moveTo>
                          <a:pt x="13" y="0"/>
                        </a:moveTo>
                        <a:lnTo>
                          <a:pt x="6" y="7"/>
                        </a:lnTo>
                        <a:lnTo>
                          <a:pt x="3" y="11"/>
                        </a:lnTo>
                        <a:lnTo>
                          <a:pt x="2" y="17"/>
                        </a:lnTo>
                        <a:lnTo>
                          <a:pt x="1" y="25"/>
                        </a:lnTo>
                        <a:lnTo>
                          <a:pt x="0" y="30"/>
                        </a:lnTo>
                        <a:lnTo>
                          <a:pt x="1" y="34"/>
                        </a:lnTo>
                        <a:lnTo>
                          <a:pt x="3" y="40"/>
                        </a:lnTo>
                        <a:lnTo>
                          <a:pt x="13" y="58"/>
                        </a:lnTo>
                        <a:lnTo>
                          <a:pt x="15" y="59"/>
                        </a:lnTo>
                        <a:lnTo>
                          <a:pt x="17" y="67"/>
                        </a:lnTo>
                        <a:lnTo>
                          <a:pt x="18" y="74"/>
                        </a:lnTo>
                        <a:lnTo>
                          <a:pt x="20" y="83"/>
                        </a:lnTo>
                        <a:lnTo>
                          <a:pt x="20" y="88"/>
                        </a:lnTo>
                        <a:lnTo>
                          <a:pt x="23" y="90"/>
                        </a:lnTo>
                        <a:lnTo>
                          <a:pt x="36" y="93"/>
                        </a:lnTo>
                        <a:lnTo>
                          <a:pt x="59" y="92"/>
                        </a:lnTo>
                        <a:lnTo>
                          <a:pt x="67" y="90"/>
                        </a:lnTo>
                        <a:lnTo>
                          <a:pt x="69" y="87"/>
                        </a:lnTo>
                        <a:lnTo>
                          <a:pt x="70" y="84"/>
                        </a:lnTo>
                        <a:lnTo>
                          <a:pt x="71" y="78"/>
                        </a:lnTo>
                        <a:lnTo>
                          <a:pt x="70" y="71"/>
                        </a:lnTo>
                        <a:lnTo>
                          <a:pt x="68" y="65"/>
                        </a:lnTo>
                        <a:lnTo>
                          <a:pt x="65" y="59"/>
                        </a:lnTo>
                        <a:lnTo>
                          <a:pt x="59" y="51"/>
                        </a:lnTo>
                        <a:lnTo>
                          <a:pt x="56" y="41"/>
                        </a:lnTo>
                        <a:lnTo>
                          <a:pt x="52" y="32"/>
                        </a:lnTo>
                        <a:lnTo>
                          <a:pt x="49" y="26"/>
                        </a:lnTo>
                        <a:lnTo>
                          <a:pt x="46" y="19"/>
                        </a:lnTo>
                        <a:lnTo>
                          <a:pt x="41" y="0"/>
                        </a:lnTo>
                        <a:lnTo>
                          <a:pt x="1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4442" name="Group 54"/>
                  <p:cNvGrpSpPr>
                    <a:grpSpLocks/>
                  </p:cNvGrpSpPr>
                  <p:nvPr/>
                </p:nvGrpSpPr>
                <p:grpSpPr bwMode="auto">
                  <a:xfrm>
                    <a:off x="3160" y="1287"/>
                    <a:ext cx="72" cy="78"/>
                    <a:chOff x="3160" y="1287"/>
                    <a:chExt cx="72" cy="78"/>
                  </a:xfrm>
                </p:grpSpPr>
                <p:sp>
                  <p:nvSpPr>
                    <p:cNvPr id="14443" name="Freeform 55"/>
                    <p:cNvSpPr>
                      <a:spLocks/>
                    </p:cNvSpPr>
                    <p:nvPr/>
                  </p:nvSpPr>
                  <p:spPr bwMode="auto">
                    <a:xfrm>
                      <a:off x="3182" y="1348"/>
                      <a:ext cx="50" cy="17"/>
                    </a:xfrm>
                    <a:custGeom>
                      <a:avLst/>
                      <a:gdLst>
                        <a:gd name="T0" fmla="*/ 0 w 50"/>
                        <a:gd name="T1" fmla="*/ 3 h 17"/>
                        <a:gd name="T2" fmla="*/ 0 w 50"/>
                        <a:gd name="T3" fmla="*/ 9 h 17"/>
                        <a:gd name="T4" fmla="*/ 1 w 50"/>
                        <a:gd name="T5" fmla="*/ 9 h 17"/>
                        <a:gd name="T6" fmla="*/ 4 w 50"/>
                        <a:gd name="T7" fmla="*/ 12 h 17"/>
                        <a:gd name="T8" fmla="*/ 9 w 50"/>
                        <a:gd name="T9" fmla="*/ 12 h 17"/>
                        <a:gd name="T10" fmla="*/ 15 w 50"/>
                        <a:gd name="T11" fmla="*/ 16 h 17"/>
                        <a:gd name="T12" fmla="*/ 21 w 50"/>
                        <a:gd name="T13" fmla="*/ 16 h 17"/>
                        <a:gd name="T14" fmla="*/ 27 w 50"/>
                        <a:gd name="T15" fmla="*/ 16 h 17"/>
                        <a:gd name="T16" fmla="*/ 37 w 50"/>
                        <a:gd name="T17" fmla="*/ 16 h 17"/>
                        <a:gd name="T18" fmla="*/ 42 w 50"/>
                        <a:gd name="T19" fmla="*/ 16 h 17"/>
                        <a:gd name="T20" fmla="*/ 46 w 50"/>
                        <a:gd name="T21" fmla="*/ 12 h 17"/>
                        <a:gd name="T22" fmla="*/ 48 w 50"/>
                        <a:gd name="T23" fmla="*/ 9 h 17"/>
                        <a:gd name="T24" fmla="*/ 49 w 50"/>
                        <a:gd name="T25" fmla="*/ 3 h 17"/>
                        <a:gd name="T26" fmla="*/ 49 w 50"/>
                        <a:gd name="T27" fmla="*/ 0 h 17"/>
                        <a:gd name="T28" fmla="*/ 46 w 50"/>
                        <a:gd name="T29" fmla="*/ 6 h 17"/>
                        <a:gd name="T30" fmla="*/ 42 w 50"/>
                        <a:gd name="T31" fmla="*/ 9 h 17"/>
                        <a:gd name="T32" fmla="*/ 37 w 50"/>
                        <a:gd name="T33" fmla="*/ 12 h 17"/>
                        <a:gd name="T34" fmla="*/ 27 w 50"/>
                        <a:gd name="T35" fmla="*/ 9 h 17"/>
                        <a:gd name="T36" fmla="*/ 21 w 50"/>
                        <a:gd name="T37" fmla="*/ 12 h 17"/>
                        <a:gd name="T38" fmla="*/ 13 w 50"/>
                        <a:gd name="T39" fmla="*/ 9 h 17"/>
                        <a:gd name="T40" fmla="*/ 7 w 50"/>
                        <a:gd name="T41" fmla="*/ 9 h 17"/>
                        <a:gd name="T42" fmla="*/ 0 w 50"/>
                        <a:gd name="T43" fmla="*/ 3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17"/>
                        <a:gd name="T68" fmla="*/ 50 w 50"/>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17">
                          <a:moveTo>
                            <a:pt x="0" y="3"/>
                          </a:moveTo>
                          <a:lnTo>
                            <a:pt x="0" y="9"/>
                          </a:lnTo>
                          <a:lnTo>
                            <a:pt x="1" y="9"/>
                          </a:lnTo>
                          <a:lnTo>
                            <a:pt x="4" y="12"/>
                          </a:lnTo>
                          <a:lnTo>
                            <a:pt x="9" y="12"/>
                          </a:lnTo>
                          <a:lnTo>
                            <a:pt x="15" y="16"/>
                          </a:lnTo>
                          <a:lnTo>
                            <a:pt x="21" y="16"/>
                          </a:lnTo>
                          <a:lnTo>
                            <a:pt x="27" y="16"/>
                          </a:lnTo>
                          <a:lnTo>
                            <a:pt x="37" y="16"/>
                          </a:lnTo>
                          <a:lnTo>
                            <a:pt x="42" y="16"/>
                          </a:lnTo>
                          <a:lnTo>
                            <a:pt x="46" y="12"/>
                          </a:lnTo>
                          <a:lnTo>
                            <a:pt x="48" y="9"/>
                          </a:lnTo>
                          <a:lnTo>
                            <a:pt x="49" y="3"/>
                          </a:lnTo>
                          <a:lnTo>
                            <a:pt x="49" y="0"/>
                          </a:lnTo>
                          <a:lnTo>
                            <a:pt x="46" y="6"/>
                          </a:lnTo>
                          <a:lnTo>
                            <a:pt x="42" y="9"/>
                          </a:lnTo>
                          <a:lnTo>
                            <a:pt x="37" y="12"/>
                          </a:lnTo>
                          <a:lnTo>
                            <a:pt x="27" y="9"/>
                          </a:lnTo>
                          <a:lnTo>
                            <a:pt x="21" y="12"/>
                          </a:lnTo>
                          <a:lnTo>
                            <a:pt x="13" y="9"/>
                          </a:lnTo>
                          <a:lnTo>
                            <a:pt x="7" y="9"/>
                          </a:lnTo>
                          <a:lnTo>
                            <a:pt x="0" y="3"/>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44" name="Freeform 56"/>
                    <p:cNvSpPr>
                      <a:spLocks/>
                    </p:cNvSpPr>
                    <p:nvPr/>
                  </p:nvSpPr>
                  <p:spPr bwMode="auto">
                    <a:xfrm>
                      <a:off x="3160" y="1287"/>
                      <a:ext cx="17" cy="29"/>
                    </a:xfrm>
                    <a:custGeom>
                      <a:avLst/>
                      <a:gdLst>
                        <a:gd name="T0" fmla="*/ 0 w 17"/>
                        <a:gd name="T1" fmla="*/ 0 h 29"/>
                        <a:gd name="T2" fmla="*/ 16 w 17"/>
                        <a:gd name="T3" fmla="*/ 28 h 29"/>
                        <a:gd name="T4" fmla="*/ 11 w 17"/>
                        <a:gd name="T5" fmla="*/ 27 h 29"/>
                        <a:gd name="T6" fmla="*/ 0 w 17"/>
                        <a:gd name="T7" fmla="*/ 6 h 29"/>
                        <a:gd name="T8" fmla="*/ 0 w 17"/>
                        <a:gd name="T9" fmla="*/ 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0"/>
                          </a:moveTo>
                          <a:lnTo>
                            <a:pt x="16" y="28"/>
                          </a:lnTo>
                          <a:lnTo>
                            <a:pt x="11" y="27"/>
                          </a:lnTo>
                          <a:lnTo>
                            <a:pt x="0" y="6"/>
                          </a:lnTo>
                          <a:lnTo>
                            <a:pt x="0" y="0"/>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14395" name="Group 57"/>
              <p:cNvGrpSpPr>
                <a:grpSpLocks/>
              </p:cNvGrpSpPr>
              <p:nvPr/>
            </p:nvGrpSpPr>
            <p:grpSpPr bwMode="auto">
              <a:xfrm>
                <a:off x="3012" y="841"/>
                <a:ext cx="228" cy="499"/>
                <a:chOff x="3012" y="841"/>
                <a:chExt cx="228" cy="499"/>
              </a:xfrm>
            </p:grpSpPr>
            <p:sp>
              <p:nvSpPr>
                <p:cNvPr id="14427" name="Freeform 58"/>
                <p:cNvSpPr>
                  <a:spLocks/>
                </p:cNvSpPr>
                <p:nvPr/>
              </p:nvSpPr>
              <p:spPr bwMode="auto">
                <a:xfrm>
                  <a:off x="3012" y="841"/>
                  <a:ext cx="228" cy="499"/>
                </a:xfrm>
                <a:custGeom>
                  <a:avLst/>
                  <a:gdLst>
                    <a:gd name="T0" fmla="*/ 4 w 228"/>
                    <a:gd name="T1" fmla="*/ 75 h 499"/>
                    <a:gd name="T2" fmla="*/ 18 w 228"/>
                    <a:gd name="T3" fmla="*/ 183 h 499"/>
                    <a:gd name="T4" fmla="*/ 31 w 228"/>
                    <a:gd name="T5" fmla="*/ 292 h 499"/>
                    <a:gd name="T6" fmla="*/ 34 w 228"/>
                    <a:gd name="T7" fmla="*/ 362 h 499"/>
                    <a:gd name="T8" fmla="*/ 50 w 228"/>
                    <a:gd name="T9" fmla="*/ 419 h 499"/>
                    <a:gd name="T10" fmla="*/ 65 w 228"/>
                    <a:gd name="T11" fmla="*/ 476 h 499"/>
                    <a:gd name="T12" fmla="*/ 72 w 228"/>
                    <a:gd name="T13" fmla="*/ 484 h 499"/>
                    <a:gd name="T14" fmla="*/ 73 w 228"/>
                    <a:gd name="T15" fmla="*/ 493 h 499"/>
                    <a:gd name="T16" fmla="*/ 84 w 228"/>
                    <a:gd name="T17" fmla="*/ 498 h 499"/>
                    <a:gd name="T18" fmla="*/ 99 w 228"/>
                    <a:gd name="T19" fmla="*/ 493 h 499"/>
                    <a:gd name="T20" fmla="*/ 115 w 228"/>
                    <a:gd name="T21" fmla="*/ 495 h 499"/>
                    <a:gd name="T22" fmla="*/ 129 w 228"/>
                    <a:gd name="T23" fmla="*/ 492 h 499"/>
                    <a:gd name="T24" fmla="*/ 135 w 228"/>
                    <a:gd name="T25" fmla="*/ 486 h 499"/>
                    <a:gd name="T26" fmla="*/ 136 w 228"/>
                    <a:gd name="T27" fmla="*/ 472 h 499"/>
                    <a:gd name="T28" fmla="*/ 138 w 228"/>
                    <a:gd name="T29" fmla="*/ 461 h 499"/>
                    <a:gd name="T30" fmla="*/ 137 w 228"/>
                    <a:gd name="T31" fmla="*/ 441 h 499"/>
                    <a:gd name="T32" fmla="*/ 130 w 228"/>
                    <a:gd name="T33" fmla="*/ 404 h 499"/>
                    <a:gd name="T34" fmla="*/ 116 w 228"/>
                    <a:gd name="T35" fmla="*/ 360 h 499"/>
                    <a:gd name="T36" fmla="*/ 126 w 228"/>
                    <a:gd name="T37" fmla="*/ 312 h 499"/>
                    <a:gd name="T38" fmla="*/ 113 w 228"/>
                    <a:gd name="T39" fmla="*/ 259 h 499"/>
                    <a:gd name="T40" fmla="*/ 114 w 228"/>
                    <a:gd name="T41" fmla="*/ 151 h 499"/>
                    <a:gd name="T42" fmla="*/ 119 w 228"/>
                    <a:gd name="T43" fmla="*/ 120 h 499"/>
                    <a:gd name="T44" fmla="*/ 120 w 228"/>
                    <a:gd name="T45" fmla="*/ 155 h 499"/>
                    <a:gd name="T46" fmla="*/ 124 w 228"/>
                    <a:gd name="T47" fmla="*/ 209 h 499"/>
                    <a:gd name="T48" fmla="*/ 132 w 228"/>
                    <a:gd name="T49" fmla="*/ 247 h 499"/>
                    <a:gd name="T50" fmla="*/ 138 w 228"/>
                    <a:gd name="T51" fmla="*/ 292 h 499"/>
                    <a:gd name="T52" fmla="*/ 142 w 228"/>
                    <a:gd name="T53" fmla="*/ 312 h 499"/>
                    <a:gd name="T54" fmla="*/ 148 w 228"/>
                    <a:gd name="T55" fmla="*/ 332 h 499"/>
                    <a:gd name="T56" fmla="*/ 146 w 228"/>
                    <a:gd name="T57" fmla="*/ 354 h 499"/>
                    <a:gd name="T58" fmla="*/ 142 w 228"/>
                    <a:gd name="T59" fmla="*/ 374 h 499"/>
                    <a:gd name="T60" fmla="*/ 145 w 228"/>
                    <a:gd name="T61" fmla="*/ 390 h 499"/>
                    <a:gd name="T62" fmla="*/ 145 w 228"/>
                    <a:gd name="T63" fmla="*/ 406 h 499"/>
                    <a:gd name="T64" fmla="*/ 149 w 228"/>
                    <a:gd name="T65" fmla="*/ 423 h 499"/>
                    <a:gd name="T66" fmla="*/ 154 w 228"/>
                    <a:gd name="T67" fmla="*/ 440 h 499"/>
                    <a:gd name="T68" fmla="*/ 164 w 228"/>
                    <a:gd name="T69" fmla="*/ 449 h 499"/>
                    <a:gd name="T70" fmla="*/ 184 w 228"/>
                    <a:gd name="T71" fmla="*/ 456 h 499"/>
                    <a:gd name="T72" fmla="*/ 189 w 228"/>
                    <a:gd name="T73" fmla="*/ 448 h 499"/>
                    <a:gd name="T74" fmla="*/ 198 w 228"/>
                    <a:gd name="T75" fmla="*/ 440 h 499"/>
                    <a:gd name="T76" fmla="*/ 196 w 228"/>
                    <a:gd name="T77" fmla="*/ 429 h 499"/>
                    <a:gd name="T78" fmla="*/ 199 w 228"/>
                    <a:gd name="T79" fmla="*/ 411 h 499"/>
                    <a:gd name="T80" fmla="*/ 205 w 228"/>
                    <a:gd name="T81" fmla="*/ 387 h 499"/>
                    <a:gd name="T82" fmla="*/ 214 w 228"/>
                    <a:gd name="T83" fmla="*/ 350 h 499"/>
                    <a:gd name="T84" fmla="*/ 223 w 228"/>
                    <a:gd name="T85" fmla="*/ 283 h 499"/>
                    <a:gd name="T86" fmla="*/ 225 w 228"/>
                    <a:gd name="T87" fmla="*/ 131 h 499"/>
                    <a:gd name="T88" fmla="*/ 207 w 228"/>
                    <a:gd name="T89" fmla="*/ 26 h 499"/>
                    <a:gd name="T90" fmla="*/ 93 w 228"/>
                    <a:gd name="T91" fmla="*/ 14 h 4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8"/>
                    <a:gd name="T139" fmla="*/ 0 h 499"/>
                    <a:gd name="T140" fmla="*/ 228 w 228"/>
                    <a:gd name="T141" fmla="*/ 499 h 4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8" h="499">
                      <a:moveTo>
                        <a:pt x="0" y="35"/>
                      </a:moveTo>
                      <a:lnTo>
                        <a:pt x="4" y="75"/>
                      </a:lnTo>
                      <a:lnTo>
                        <a:pt x="12" y="120"/>
                      </a:lnTo>
                      <a:lnTo>
                        <a:pt x="18" y="183"/>
                      </a:lnTo>
                      <a:lnTo>
                        <a:pt x="24" y="241"/>
                      </a:lnTo>
                      <a:lnTo>
                        <a:pt x="31" y="292"/>
                      </a:lnTo>
                      <a:lnTo>
                        <a:pt x="29" y="322"/>
                      </a:lnTo>
                      <a:lnTo>
                        <a:pt x="34" y="362"/>
                      </a:lnTo>
                      <a:lnTo>
                        <a:pt x="43" y="397"/>
                      </a:lnTo>
                      <a:lnTo>
                        <a:pt x="50" y="419"/>
                      </a:lnTo>
                      <a:lnTo>
                        <a:pt x="57" y="449"/>
                      </a:lnTo>
                      <a:lnTo>
                        <a:pt x="65" y="476"/>
                      </a:lnTo>
                      <a:lnTo>
                        <a:pt x="68" y="480"/>
                      </a:lnTo>
                      <a:lnTo>
                        <a:pt x="72" y="484"/>
                      </a:lnTo>
                      <a:lnTo>
                        <a:pt x="71" y="489"/>
                      </a:lnTo>
                      <a:lnTo>
                        <a:pt x="73" y="493"/>
                      </a:lnTo>
                      <a:lnTo>
                        <a:pt x="76" y="496"/>
                      </a:lnTo>
                      <a:lnTo>
                        <a:pt x="84" y="498"/>
                      </a:lnTo>
                      <a:lnTo>
                        <a:pt x="92" y="495"/>
                      </a:lnTo>
                      <a:lnTo>
                        <a:pt x="99" y="493"/>
                      </a:lnTo>
                      <a:lnTo>
                        <a:pt x="105" y="494"/>
                      </a:lnTo>
                      <a:lnTo>
                        <a:pt x="115" y="495"/>
                      </a:lnTo>
                      <a:lnTo>
                        <a:pt x="123" y="494"/>
                      </a:lnTo>
                      <a:lnTo>
                        <a:pt x="129" y="492"/>
                      </a:lnTo>
                      <a:lnTo>
                        <a:pt x="133" y="489"/>
                      </a:lnTo>
                      <a:lnTo>
                        <a:pt x="135" y="486"/>
                      </a:lnTo>
                      <a:lnTo>
                        <a:pt x="137" y="480"/>
                      </a:lnTo>
                      <a:lnTo>
                        <a:pt x="136" y="472"/>
                      </a:lnTo>
                      <a:lnTo>
                        <a:pt x="137" y="466"/>
                      </a:lnTo>
                      <a:lnTo>
                        <a:pt x="138" y="461"/>
                      </a:lnTo>
                      <a:lnTo>
                        <a:pt x="139" y="449"/>
                      </a:lnTo>
                      <a:lnTo>
                        <a:pt x="137" y="441"/>
                      </a:lnTo>
                      <a:lnTo>
                        <a:pt x="132" y="424"/>
                      </a:lnTo>
                      <a:lnTo>
                        <a:pt x="130" y="404"/>
                      </a:lnTo>
                      <a:lnTo>
                        <a:pt x="122" y="380"/>
                      </a:lnTo>
                      <a:lnTo>
                        <a:pt x="116" y="360"/>
                      </a:lnTo>
                      <a:lnTo>
                        <a:pt x="124" y="335"/>
                      </a:lnTo>
                      <a:lnTo>
                        <a:pt x="126" y="312"/>
                      </a:lnTo>
                      <a:lnTo>
                        <a:pt x="120" y="286"/>
                      </a:lnTo>
                      <a:lnTo>
                        <a:pt x="113" y="259"/>
                      </a:lnTo>
                      <a:lnTo>
                        <a:pt x="113" y="202"/>
                      </a:lnTo>
                      <a:lnTo>
                        <a:pt x="114" y="151"/>
                      </a:lnTo>
                      <a:lnTo>
                        <a:pt x="111" y="96"/>
                      </a:lnTo>
                      <a:lnTo>
                        <a:pt x="119" y="120"/>
                      </a:lnTo>
                      <a:lnTo>
                        <a:pt x="122" y="141"/>
                      </a:lnTo>
                      <a:lnTo>
                        <a:pt x="120" y="155"/>
                      </a:lnTo>
                      <a:lnTo>
                        <a:pt x="122" y="168"/>
                      </a:lnTo>
                      <a:lnTo>
                        <a:pt x="124" y="209"/>
                      </a:lnTo>
                      <a:lnTo>
                        <a:pt x="130" y="232"/>
                      </a:lnTo>
                      <a:lnTo>
                        <a:pt x="132" y="247"/>
                      </a:lnTo>
                      <a:lnTo>
                        <a:pt x="135" y="266"/>
                      </a:lnTo>
                      <a:lnTo>
                        <a:pt x="138" y="292"/>
                      </a:lnTo>
                      <a:lnTo>
                        <a:pt x="140" y="301"/>
                      </a:lnTo>
                      <a:lnTo>
                        <a:pt x="142" y="312"/>
                      </a:lnTo>
                      <a:lnTo>
                        <a:pt x="145" y="322"/>
                      </a:lnTo>
                      <a:lnTo>
                        <a:pt x="148" y="332"/>
                      </a:lnTo>
                      <a:lnTo>
                        <a:pt x="148" y="342"/>
                      </a:lnTo>
                      <a:lnTo>
                        <a:pt x="146" y="354"/>
                      </a:lnTo>
                      <a:lnTo>
                        <a:pt x="143" y="362"/>
                      </a:lnTo>
                      <a:lnTo>
                        <a:pt x="142" y="374"/>
                      </a:lnTo>
                      <a:lnTo>
                        <a:pt x="143" y="381"/>
                      </a:lnTo>
                      <a:lnTo>
                        <a:pt x="145" y="390"/>
                      </a:lnTo>
                      <a:lnTo>
                        <a:pt x="146" y="398"/>
                      </a:lnTo>
                      <a:lnTo>
                        <a:pt x="145" y="406"/>
                      </a:lnTo>
                      <a:lnTo>
                        <a:pt x="144" y="411"/>
                      </a:lnTo>
                      <a:lnTo>
                        <a:pt x="149" y="423"/>
                      </a:lnTo>
                      <a:lnTo>
                        <a:pt x="152" y="430"/>
                      </a:lnTo>
                      <a:lnTo>
                        <a:pt x="154" y="440"/>
                      </a:lnTo>
                      <a:lnTo>
                        <a:pt x="156" y="444"/>
                      </a:lnTo>
                      <a:lnTo>
                        <a:pt x="164" y="449"/>
                      </a:lnTo>
                      <a:lnTo>
                        <a:pt x="176" y="453"/>
                      </a:lnTo>
                      <a:lnTo>
                        <a:pt x="184" y="456"/>
                      </a:lnTo>
                      <a:lnTo>
                        <a:pt x="187" y="453"/>
                      </a:lnTo>
                      <a:lnTo>
                        <a:pt x="189" y="448"/>
                      </a:lnTo>
                      <a:lnTo>
                        <a:pt x="193" y="443"/>
                      </a:lnTo>
                      <a:lnTo>
                        <a:pt x="198" y="440"/>
                      </a:lnTo>
                      <a:lnTo>
                        <a:pt x="196" y="434"/>
                      </a:lnTo>
                      <a:lnTo>
                        <a:pt x="196" y="429"/>
                      </a:lnTo>
                      <a:lnTo>
                        <a:pt x="197" y="426"/>
                      </a:lnTo>
                      <a:lnTo>
                        <a:pt x="199" y="411"/>
                      </a:lnTo>
                      <a:lnTo>
                        <a:pt x="199" y="395"/>
                      </a:lnTo>
                      <a:lnTo>
                        <a:pt x="205" y="387"/>
                      </a:lnTo>
                      <a:lnTo>
                        <a:pt x="209" y="378"/>
                      </a:lnTo>
                      <a:lnTo>
                        <a:pt x="214" y="350"/>
                      </a:lnTo>
                      <a:lnTo>
                        <a:pt x="220" y="313"/>
                      </a:lnTo>
                      <a:lnTo>
                        <a:pt x="223" y="283"/>
                      </a:lnTo>
                      <a:lnTo>
                        <a:pt x="227" y="204"/>
                      </a:lnTo>
                      <a:lnTo>
                        <a:pt x="225" y="131"/>
                      </a:lnTo>
                      <a:lnTo>
                        <a:pt x="218" y="78"/>
                      </a:lnTo>
                      <a:lnTo>
                        <a:pt x="207" y="26"/>
                      </a:lnTo>
                      <a:lnTo>
                        <a:pt x="196" y="0"/>
                      </a:lnTo>
                      <a:lnTo>
                        <a:pt x="93" y="14"/>
                      </a:lnTo>
                      <a:lnTo>
                        <a:pt x="0" y="35"/>
                      </a:lnTo>
                    </a:path>
                  </a:pathLst>
                </a:custGeom>
                <a:solidFill>
                  <a:srgbClr val="5F3F1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4428" name="Group 59"/>
                <p:cNvGrpSpPr>
                  <a:grpSpLocks/>
                </p:cNvGrpSpPr>
                <p:nvPr/>
              </p:nvGrpSpPr>
              <p:grpSpPr bwMode="auto">
                <a:xfrm>
                  <a:off x="3026" y="900"/>
                  <a:ext cx="214" cy="436"/>
                  <a:chOff x="3026" y="900"/>
                  <a:chExt cx="214" cy="436"/>
                </a:xfrm>
              </p:grpSpPr>
              <p:sp>
                <p:nvSpPr>
                  <p:cNvPr id="14429" name="Freeform 60"/>
                  <p:cNvSpPr>
                    <a:spLocks/>
                  </p:cNvSpPr>
                  <p:nvPr/>
                </p:nvSpPr>
                <p:spPr bwMode="auto">
                  <a:xfrm>
                    <a:off x="3035" y="986"/>
                    <a:ext cx="47" cy="262"/>
                  </a:xfrm>
                  <a:custGeom>
                    <a:avLst/>
                    <a:gdLst>
                      <a:gd name="T0" fmla="*/ 0 w 47"/>
                      <a:gd name="T1" fmla="*/ 0 h 262"/>
                      <a:gd name="T2" fmla="*/ 4 w 47"/>
                      <a:gd name="T3" fmla="*/ 39 h 262"/>
                      <a:gd name="T4" fmla="*/ 7 w 47"/>
                      <a:gd name="T5" fmla="*/ 77 h 262"/>
                      <a:gd name="T6" fmla="*/ 8 w 47"/>
                      <a:gd name="T7" fmla="*/ 89 h 262"/>
                      <a:gd name="T8" fmla="*/ 10 w 47"/>
                      <a:gd name="T9" fmla="*/ 102 h 262"/>
                      <a:gd name="T10" fmla="*/ 13 w 47"/>
                      <a:gd name="T11" fmla="*/ 134 h 262"/>
                      <a:gd name="T12" fmla="*/ 17 w 47"/>
                      <a:gd name="T13" fmla="*/ 165 h 262"/>
                      <a:gd name="T14" fmla="*/ 16 w 47"/>
                      <a:gd name="T15" fmla="*/ 178 h 262"/>
                      <a:gd name="T16" fmla="*/ 15 w 47"/>
                      <a:gd name="T17" fmla="*/ 190 h 262"/>
                      <a:gd name="T18" fmla="*/ 17 w 47"/>
                      <a:gd name="T19" fmla="*/ 204 h 262"/>
                      <a:gd name="T20" fmla="*/ 19 w 47"/>
                      <a:gd name="T21" fmla="*/ 220 h 262"/>
                      <a:gd name="T22" fmla="*/ 19 w 47"/>
                      <a:gd name="T23" fmla="*/ 226 h 262"/>
                      <a:gd name="T24" fmla="*/ 22 w 47"/>
                      <a:gd name="T25" fmla="*/ 239 h 262"/>
                      <a:gd name="T26" fmla="*/ 25 w 47"/>
                      <a:gd name="T27" fmla="*/ 251 h 262"/>
                      <a:gd name="T28" fmla="*/ 27 w 47"/>
                      <a:gd name="T29" fmla="*/ 261 h 262"/>
                      <a:gd name="T30" fmla="*/ 30 w 47"/>
                      <a:gd name="T31" fmla="*/ 249 h 262"/>
                      <a:gd name="T32" fmla="*/ 32 w 47"/>
                      <a:gd name="T33" fmla="*/ 240 h 262"/>
                      <a:gd name="T34" fmla="*/ 36 w 47"/>
                      <a:gd name="T35" fmla="*/ 231 h 262"/>
                      <a:gd name="T36" fmla="*/ 40 w 47"/>
                      <a:gd name="T37" fmla="*/ 219 h 262"/>
                      <a:gd name="T38" fmla="*/ 43 w 47"/>
                      <a:gd name="T39" fmla="*/ 209 h 262"/>
                      <a:gd name="T40" fmla="*/ 45 w 47"/>
                      <a:gd name="T41" fmla="*/ 200 h 262"/>
                      <a:gd name="T42" fmla="*/ 46 w 47"/>
                      <a:gd name="T43" fmla="*/ 188 h 262"/>
                      <a:gd name="T44" fmla="*/ 45 w 47"/>
                      <a:gd name="T45" fmla="*/ 176 h 262"/>
                      <a:gd name="T46" fmla="*/ 44 w 47"/>
                      <a:gd name="T47" fmla="*/ 164 h 262"/>
                      <a:gd name="T48" fmla="*/ 40 w 47"/>
                      <a:gd name="T49" fmla="*/ 153 h 262"/>
                      <a:gd name="T50" fmla="*/ 36 w 47"/>
                      <a:gd name="T51" fmla="*/ 144 h 262"/>
                      <a:gd name="T52" fmla="*/ 31 w 47"/>
                      <a:gd name="T53" fmla="*/ 135 h 262"/>
                      <a:gd name="T54" fmla="*/ 24 w 47"/>
                      <a:gd name="T55" fmla="*/ 117 h 262"/>
                      <a:gd name="T56" fmla="*/ 21 w 47"/>
                      <a:gd name="T57" fmla="*/ 105 h 262"/>
                      <a:gd name="T58" fmla="*/ 17 w 47"/>
                      <a:gd name="T59" fmla="*/ 86 h 262"/>
                      <a:gd name="T60" fmla="*/ 12 w 47"/>
                      <a:gd name="T61" fmla="*/ 51 h 262"/>
                      <a:gd name="T62" fmla="*/ 6 w 47"/>
                      <a:gd name="T63" fmla="*/ 26 h 262"/>
                      <a:gd name="T64" fmla="*/ 0 w 47"/>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262"/>
                      <a:gd name="T101" fmla="*/ 47 w 47"/>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262">
                        <a:moveTo>
                          <a:pt x="0" y="0"/>
                        </a:moveTo>
                        <a:lnTo>
                          <a:pt x="4" y="39"/>
                        </a:lnTo>
                        <a:lnTo>
                          <a:pt x="7" y="77"/>
                        </a:lnTo>
                        <a:lnTo>
                          <a:pt x="8" y="89"/>
                        </a:lnTo>
                        <a:lnTo>
                          <a:pt x="10" y="102"/>
                        </a:lnTo>
                        <a:lnTo>
                          <a:pt x="13" y="134"/>
                        </a:lnTo>
                        <a:lnTo>
                          <a:pt x="17" y="165"/>
                        </a:lnTo>
                        <a:lnTo>
                          <a:pt x="16" y="178"/>
                        </a:lnTo>
                        <a:lnTo>
                          <a:pt x="15" y="190"/>
                        </a:lnTo>
                        <a:lnTo>
                          <a:pt x="17" y="204"/>
                        </a:lnTo>
                        <a:lnTo>
                          <a:pt x="19" y="220"/>
                        </a:lnTo>
                        <a:lnTo>
                          <a:pt x="19" y="226"/>
                        </a:lnTo>
                        <a:lnTo>
                          <a:pt x="22" y="239"/>
                        </a:lnTo>
                        <a:lnTo>
                          <a:pt x="25" y="251"/>
                        </a:lnTo>
                        <a:lnTo>
                          <a:pt x="27" y="261"/>
                        </a:lnTo>
                        <a:lnTo>
                          <a:pt x="30" y="249"/>
                        </a:lnTo>
                        <a:lnTo>
                          <a:pt x="32" y="240"/>
                        </a:lnTo>
                        <a:lnTo>
                          <a:pt x="36" y="231"/>
                        </a:lnTo>
                        <a:lnTo>
                          <a:pt x="40" y="219"/>
                        </a:lnTo>
                        <a:lnTo>
                          <a:pt x="43" y="209"/>
                        </a:lnTo>
                        <a:lnTo>
                          <a:pt x="45" y="200"/>
                        </a:lnTo>
                        <a:lnTo>
                          <a:pt x="46" y="188"/>
                        </a:lnTo>
                        <a:lnTo>
                          <a:pt x="45" y="176"/>
                        </a:lnTo>
                        <a:lnTo>
                          <a:pt x="44" y="164"/>
                        </a:lnTo>
                        <a:lnTo>
                          <a:pt x="40" y="153"/>
                        </a:lnTo>
                        <a:lnTo>
                          <a:pt x="36" y="144"/>
                        </a:lnTo>
                        <a:lnTo>
                          <a:pt x="31" y="135"/>
                        </a:lnTo>
                        <a:lnTo>
                          <a:pt x="24" y="117"/>
                        </a:lnTo>
                        <a:lnTo>
                          <a:pt x="21" y="105"/>
                        </a:lnTo>
                        <a:lnTo>
                          <a:pt x="17" y="86"/>
                        </a:lnTo>
                        <a:lnTo>
                          <a:pt x="12" y="51"/>
                        </a:lnTo>
                        <a:lnTo>
                          <a:pt x="6" y="26"/>
                        </a:lnTo>
                        <a:lnTo>
                          <a:pt x="0"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30" name="Freeform 61"/>
                  <p:cNvSpPr>
                    <a:spLocks/>
                  </p:cNvSpPr>
                  <p:nvPr/>
                </p:nvSpPr>
                <p:spPr bwMode="auto">
                  <a:xfrm>
                    <a:off x="3086" y="958"/>
                    <a:ext cx="69" cy="355"/>
                  </a:xfrm>
                  <a:custGeom>
                    <a:avLst/>
                    <a:gdLst>
                      <a:gd name="T0" fmla="*/ 9 w 69"/>
                      <a:gd name="T1" fmla="*/ 0 h 355"/>
                      <a:gd name="T2" fmla="*/ 11 w 69"/>
                      <a:gd name="T3" fmla="*/ 10 h 355"/>
                      <a:gd name="T4" fmla="*/ 13 w 69"/>
                      <a:gd name="T5" fmla="*/ 23 h 355"/>
                      <a:gd name="T6" fmla="*/ 18 w 69"/>
                      <a:gd name="T7" fmla="*/ 35 h 355"/>
                      <a:gd name="T8" fmla="*/ 27 w 69"/>
                      <a:gd name="T9" fmla="*/ 49 h 355"/>
                      <a:gd name="T10" fmla="*/ 32 w 69"/>
                      <a:gd name="T11" fmla="*/ 58 h 355"/>
                      <a:gd name="T12" fmla="*/ 36 w 69"/>
                      <a:gd name="T13" fmla="*/ 70 h 355"/>
                      <a:gd name="T14" fmla="*/ 39 w 69"/>
                      <a:gd name="T15" fmla="*/ 78 h 355"/>
                      <a:gd name="T16" fmla="*/ 40 w 69"/>
                      <a:gd name="T17" fmla="*/ 86 h 355"/>
                      <a:gd name="T18" fmla="*/ 43 w 69"/>
                      <a:gd name="T19" fmla="*/ 97 h 355"/>
                      <a:gd name="T20" fmla="*/ 44 w 69"/>
                      <a:gd name="T21" fmla="*/ 106 h 355"/>
                      <a:gd name="T22" fmla="*/ 44 w 69"/>
                      <a:gd name="T23" fmla="*/ 117 h 355"/>
                      <a:gd name="T24" fmla="*/ 44 w 69"/>
                      <a:gd name="T25" fmla="*/ 147 h 355"/>
                      <a:gd name="T26" fmla="*/ 44 w 69"/>
                      <a:gd name="T27" fmla="*/ 164 h 355"/>
                      <a:gd name="T28" fmla="*/ 46 w 69"/>
                      <a:gd name="T29" fmla="*/ 169 h 355"/>
                      <a:gd name="T30" fmla="*/ 48 w 69"/>
                      <a:gd name="T31" fmla="*/ 177 h 355"/>
                      <a:gd name="T32" fmla="*/ 52 w 69"/>
                      <a:gd name="T33" fmla="*/ 196 h 355"/>
                      <a:gd name="T34" fmla="*/ 55 w 69"/>
                      <a:gd name="T35" fmla="*/ 221 h 355"/>
                      <a:gd name="T36" fmla="*/ 55 w 69"/>
                      <a:gd name="T37" fmla="*/ 236 h 355"/>
                      <a:gd name="T38" fmla="*/ 49 w 69"/>
                      <a:gd name="T39" fmla="*/ 256 h 355"/>
                      <a:gd name="T40" fmla="*/ 54 w 69"/>
                      <a:gd name="T41" fmla="*/ 277 h 355"/>
                      <a:gd name="T42" fmla="*/ 56 w 69"/>
                      <a:gd name="T43" fmla="*/ 285 h 355"/>
                      <a:gd name="T44" fmla="*/ 59 w 69"/>
                      <a:gd name="T45" fmla="*/ 292 h 355"/>
                      <a:gd name="T46" fmla="*/ 60 w 69"/>
                      <a:gd name="T47" fmla="*/ 296 h 355"/>
                      <a:gd name="T48" fmla="*/ 60 w 69"/>
                      <a:gd name="T49" fmla="*/ 303 h 355"/>
                      <a:gd name="T50" fmla="*/ 61 w 69"/>
                      <a:gd name="T51" fmla="*/ 312 h 355"/>
                      <a:gd name="T52" fmla="*/ 64 w 69"/>
                      <a:gd name="T53" fmla="*/ 321 h 355"/>
                      <a:gd name="T54" fmla="*/ 65 w 69"/>
                      <a:gd name="T55" fmla="*/ 329 h 355"/>
                      <a:gd name="T56" fmla="*/ 68 w 69"/>
                      <a:gd name="T57" fmla="*/ 337 h 355"/>
                      <a:gd name="T58" fmla="*/ 66 w 69"/>
                      <a:gd name="T59" fmla="*/ 345 h 355"/>
                      <a:gd name="T60" fmla="*/ 65 w 69"/>
                      <a:gd name="T61" fmla="*/ 354 h 355"/>
                      <a:gd name="T62" fmla="*/ 63 w 69"/>
                      <a:gd name="T63" fmla="*/ 344 h 355"/>
                      <a:gd name="T64" fmla="*/ 60 w 69"/>
                      <a:gd name="T65" fmla="*/ 330 h 355"/>
                      <a:gd name="T66" fmla="*/ 58 w 69"/>
                      <a:gd name="T67" fmla="*/ 321 h 355"/>
                      <a:gd name="T68" fmla="*/ 53 w 69"/>
                      <a:gd name="T69" fmla="*/ 309 h 355"/>
                      <a:gd name="T70" fmla="*/ 50 w 69"/>
                      <a:gd name="T71" fmla="*/ 302 h 355"/>
                      <a:gd name="T72" fmla="*/ 49 w 69"/>
                      <a:gd name="T73" fmla="*/ 294 h 355"/>
                      <a:gd name="T74" fmla="*/ 47 w 69"/>
                      <a:gd name="T75" fmla="*/ 282 h 355"/>
                      <a:gd name="T76" fmla="*/ 42 w 69"/>
                      <a:gd name="T77" fmla="*/ 271 h 355"/>
                      <a:gd name="T78" fmla="*/ 37 w 69"/>
                      <a:gd name="T79" fmla="*/ 258 h 355"/>
                      <a:gd name="T80" fmla="*/ 38 w 69"/>
                      <a:gd name="T81" fmla="*/ 241 h 355"/>
                      <a:gd name="T82" fmla="*/ 42 w 69"/>
                      <a:gd name="T83" fmla="*/ 224 h 355"/>
                      <a:gd name="T84" fmla="*/ 42 w 69"/>
                      <a:gd name="T85" fmla="*/ 207 h 355"/>
                      <a:gd name="T86" fmla="*/ 35 w 69"/>
                      <a:gd name="T87" fmla="*/ 196 h 355"/>
                      <a:gd name="T88" fmla="*/ 27 w 69"/>
                      <a:gd name="T89" fmla="*/ 177 h 355"/>
                      <a:gd name="T90" fmla="*/ 24 w 69"/>
                      <a:gd name="T91" fmla="*/ 160 h 355"/>
                      <a:gd name="T92" fmla="*/ 20 w 69"/>
                      <a:gd name="T93" fmla="*/ 147 h 355"/>
                      <a:gd name="T94" fmla="*/ 21 w 69"/>
                      <a:gd name="T95" fmla="*/ 128 h 355"/>
                      <a:gd name="T96" fmla="*/ 24 w 69"/>
                      <a:gd name="T97" fmla="*/ 115 h 355"/>
                      <a:gd name="T98" fmla="*/ 24 w 69"/>
                      <a:gd name="T99" fmla="*/ 98 h 355"/>
                      <a:gd name="T100" fmla="*/ 20 w 69"/>
                      <a:gd name="T101" fmla="*/ 84 h 355"/>
                      <a:gd name="T102" fmla="*/ 13 w 69"/>
                      <a:gd name="T103" fmla="*/ 73 h 355"/>
                      <a:gd name="T104" fmla="*/ 8 w 69"/>
                      <a:gd name="T105" fmla="*/ 61 h 355"/>
                      <a:gd name="T106" fmla="*/ 3 w 69"/>
                      <a:gd name="T107" fmla="*/ 49 h 355"/>
                      <a:gd name="T108" fmla="*/ 1 w 69"/>
                      <a:gd name="T109" fmla="*/ 37 h 355"/>
                      <a:gd name="T110" fmla="*/ 0 w 69"/>
                      <a:gd name="T111" fmla="*/ 23 h 355"/>
                      <a:gd name="T112" fmla="*/ 2 w 69"/>
                      <a:gd name="T113" fmla="*/ 14 h 355"/>
                      <a:gd name="T114" fmla="*/ 5 w 69"/>
                      <a:gd name="T115" fmla="*/ 5 h 355"/>
                      <a:gd name="T116" fmla="*/ 9 w 69"/>
                      <a:gd name="T117" fmla="*/ 0 h 3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355"/>
                      <a:gd name="T179" fmla="*/ 69 w 69"/>
                      <a:gd name="T180" fmla="*/ 355 h 3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355">
                        <a:moveTo>
                          <a:pt x="9" y="0"/>
                        </a:moveTo>
                        <a:lnTo>
                          <a:pt x="11" y="10"/>
                        </a:lnTo>
                        <a:lnTo>
                          <a:pt x="13" y="23"/>
                        </a:lnTo>
                        <a:lnTo>
                          <a:pt x="18" y="35"/>
                        </a:lnTo>
                        <a:lnTo>
                          <a:pt x="27" y="49"/>
                        </a:lnTo>
                        <a:lnTo>
                          <a:pt x="32" y="58"/>
                        </a:lnTo>
                        <a:lnTo>
                          <a:pt x="36" y="70"/>
                        </a:lnTo>
                        <a:lnTo>
                          <a:pt x="39" y="78"/>
                        </a:lnTo>
                        <a:lnTo>
                          <a:pt x="40" y="86"/>
                        </a:lnTo>
                        <a:lnTo>
                          <a:pt x="43" y="97"/>
                        </a:lnTo>
                        <a:lnTo>
                          <a:pt x="44" y="106"/>
                        </a:lnTo>
                        <a:lnTo>
                          <a:pt x="44" y="117"/>
                        </a:lnTo>
                        <a:lnTo>
                          <a:pt x="44" y="147"/>
                        </a:lnTo>
                        <a:lnTo>
                          <a:pt x="44" y="164"/>
                        </a:lnTo>
                        <a:lnTo>
                          <a:pt x="46" y="169"/>
                        </a:lnTo>
                        <a:lnTo>
                          <a:pt x="48" y="177"/>
                        </a:lnTo>
                        <a:lnTo>
                          <a:pt x="52" y="196"/>
                        </a:lnTo>
                        <a:lnTo>
                          <a:pt x="55" y="221"/>
                        </a:lnTo>
                        <a:lnTo>
                          <a:pt x="55" y="236"/>
                        </a:lnTo>
                        <a:lnTo>
                          <a:pt x="49" y="256"/>
                        </a:lnTo>
                        <a:lnTo>
                          <a:pt x="54" y="277"/>
                        </a:lnTo>
                        <a:lnTo>
                          <a:pt x="56" y="285"/>
                        </a:lnTo>
                        <a:lnTo>
                          <a:pt x="59" y="292"/>
                        </a:lnTo>
                        <a:lnTo>
                          <a:pt x="60" y="296"/>
                        </a:lnTo>
                        <a:lnTo>
                          <a:pt x="60" y="303"/>
                        </a:lnTo>
                        <a:lnTo>
                          <a:pt x="61" y="312"/>
                        </a:lnTo>
                        <a:lnTo>
                          <a:pt x="64" y="321"/>
                        </a:lnTo>
                        <a:lnTo>
                          <a:pt x="65" y="329"/>
                        </a:lnTo>
                        <a:lnTo>
                          <a:pt x="68" y="337"/>
                        </a:lnTo>
                        <a:lnTo>
                          <a:pt x="66" y="345"/>
                        </a:lnTo>
                        <a:lnTo>
                          <a:pt x="65" y="354"/>
                        </a:lnTo>
                        <a:lnTo>
                          <a:pt x="63" y="344"/>
                        </a:lnTo>
                        <a:lnTo>
                          <a:pt x="60" y="330"/>
                        </a:lnTo>
                        <a:lnTo>
                          <a:pt x="58" y="321"/>
                        </a:lnTo>
                        <a:lnTo>
                          <a:pt x="53" y="309"/>
                        </a:lnTo>
                        <a:lnTo>
                          <a:pt x="50" y="302"/>
                        </a:lnTo>
                        <a:lnTo>
                          <a:pt x="49" y="294"/>
                        </a:lnTo>
                        <a:lnTo>
                          <a:pt x="47" y="282"/>
                        </a:lnTo>
                        <a:lnTo>
                          <a:pt x="42" y="271"/>
                        </a:lnTo>
                        <a:lnTo>
                          <a:pt x="37" y="258"/>
                        </a:lnTo>
                        <a:lnTo>
                          <a:pt x="38" y="241"/>
                        </a:lnTo>
                        <a:lnTo>
                          <a:pt x="42" y="224"/>
                        </a:lnTo>
                        <a:lnTo>
                          <a:pt x="42" y="207"/>
                        </a:lnTo>
                        <a:lnTo>
                          <a:pt x="35" y="196"/>
                        </a:lnTo>
                        <a:lnTo>
                          <a:pt x="27" y="177"/>
                        </a:lnTo>
                        <a:lnTo>
                          <a:pt x="24" y="160"/>
                        </a:lnTo>
                        <a:lnTo>
                          <a:pt x="20" y="147"/>
                        </a:lnTo>
                        <a:lnTo>
                          <a:pt x="21" y="128"/>
                        </a:lnTo>
                        <a:lnTo>
                          <a:pt x="24" y="115"/>
                        </a:lnTo>
                        <a:lnTo>
                          <a:pt x="24" y="98"/>
                        </a:lnTo>
                        <a:lnTo>
                          <a:pt x="20" y="84"/>
                        </a:lnTo>
                        <a:lnTo>
                          <a:pt x="13" y="73"/>
                        </a:lnTo>
                        <a:lnTo>
                          <a:pt x="8" y="61"/>
                        </a:lnTo>
                        <a:lnTo>
                          <a:pt x="3" y="49"/>
                        </a:lnTo>
                        <a:lnTo>
                          <a:pt x="1" y="37"/>
                        </a:lnTo>
                        <a:lnTo>
                          <a:pt x="0" y="23"/>
                        </a:lnTo>
                        <a:lnTo>
                          <a:pt x="2" y="14"/>
                        </a:lnTo>
                        <a:lnTo>
                          <a:pt x="5" y="5"/>
                        </a:lnTo>
                        <a:lnTo>
                          <a:pt x="9"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31" name="Freeform 62"/>
                  <p:cNvSpPr>
                    <a:spLocks/>
                  </p:cNvSpPr>
                  <p:nvPr/>
                </p:nvSpPr>
                <p:spPr bwMode="auto">
                  <a:xfrm>
                    <a:off x="3072" y="1265"/>
                    <a:ext cx="35" cy="49"/>
                  </a:xfrm>
                  <a:custGeom>
                    <a:avLst/>
                    <a:gdLst>
                      <a:gd name="T0" fmla="*/ 13 w 35"/>
                      <a:gd name="T1" fmla="*/ 48 h 49"/>
                      <a:gd name="T2" fmla="*/ 15 w 35"/>
                      <a:gd name="T3" fmla="*/ 44 h 49"/>
                      <a:gd name="T4" fmla="*/ 20 w 35"/>
                      <a:gd name="T5" fmla="*/ 40 h 49"/>
                      <a:gd name="T6" fmla="*/ 25 w 35"/>
                      <a:gd name="T7" fmla="*/ 37 h 49"/>
                      <a:gd name="T8" fmla="*/ 34 w 35"/>
                      <a:gd name="T9" fmla="*/ 34 h 49"/>
                      <a:gd name="T10" fmla="*/ 28 w 35"/>
                      <a:gd name="T11" fmla="*/ 26 h 49"/>
                      <a:gd name="T12" fmla="*/ 24 w 35"/>
                      <a:gd name="T13" fmla="*/ 22 h 49"/>
                      <a:gd name="T14" fmla="*/ 17 w 35"/>
                      <a:gd name="T15" fmla="*/ 17 h 49"/>
                      <a:gd name="T16" fmla="*/ 11 w 35"/>
                      <a:gd name="T17" fmla="*/ 12 h 49"/>
                      <a:gd name="T18" fmla="*/ 5 w 35"/>
                      <a:gd name="T19" fmla="*/ 7 h 49"/>
                      <a:gd name="T20" fmla="*/ 0 w 35"/>
                      <a:gd name="T21" fmla="*/ 0 h 49"/>
                      <a:gd name="T22" fmla="*/ 3 w 35"/>
                      <a:gd name="T23" fmla="*/ 14 h 49"/>
                      <a:gd name="T24" fmla="*/ 6 w 35"/>
                      <a:gd name="T25" fmla="*/ 26 h 49"/>
                      <a:gd name="T26" fmla="*/ 10 w 35"/>
                      <a:gd name="T27" fmla="*/ 40 h 49"/>
                      <a:gd name="T28" fmla="*/ 13 w 35"/>
                      <a:gd name="T29" fmla="*/ 48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49"/>
                      <a:gd name="T47" fmla="*/ 35 w 35"/>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49">
                        <a:moveTo>
                          <a:pt x="13" y="48"/>
                        </a:moveTo>
                        <a:lnTo>
                          <a:pt x="15" y="44"/>
                        </a:lnTo>
                        <a:lnTo>
                          <a:pt x="20" y="40"/>
                        </a:lnTo>
                        <a:lnTo>
                          <a:pt x="25" y="37"/>
                        </a:lnTo>
                        <a:lnTo>
                          <a:pt x="34" y="34"/>
                        </a:lnTo>
                        <a:lnTo>
                          <a:pt x="28" y="26"/>
                        </a:lnTo>
                        <a:lnTo>
                          <a:pt x="24" y="22"/>
                        </a:lnTo>
                        <a:lnTo>
                          <a:pt x="17" y="17"/>
                        </a:lnTo>
                        <a:lnTo>
                          <a:pt x="11" y="12"/>
                        </a:lnTo>
                        <a:lnTo>
                          <a:pt x="5" y="7"/>
                        </a:lnTo>
                        <a:lnTo>
                          <a:pt x="0" y="0"/>
                        </a:lnTo>
                        <a:lnTo>
                          <a:pt x="3" y="14"/>
                        </a:lnTo>
                        <a:lnTo>
                          <a:pt x="6" y="26"/>
                        </a:lnTo>
                        <a:lnTo>
                          <a:pt x="10" y="40"/>
                        </a:lnTo>
                        <a:lnTo>
                          <a:pt x="13" y="48"/>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32" name="Freeform 63"/>
                  <p:cNvSpPr>
                    <a:spLocks/>
                  </p:cNvSpPr>
                  <p:nvPr/>
                </p:nvSpPr>
                <p:spPr bwMode="auto">
                  <a:xfrm>
                    <a:off x="3100" y="1314"/>
                    <a:ext cx="46" cy="22"/>
                  </a:xfrm>
                  <a:custGeom>
                    <a:avLst/>
                    <a:gdLst>
                      <a:gd name="T0" fmla="*/ 18 w 46"/>
                      <a:gd name="T1" fmla="*/ 0 h 22"/>
                      <a:gd name="T2" fmla="*/ 13 w 46"/>
                      <a:gd name="T3" fmla="*/ 1 h 22"/>
                      <a:gd name="T4" fmla="*/ 6 w 46"/>
                      <a:gd name="T5" fmla="*/ 3 h 22"/>
                      <a:gd name="T6" fmla="*/ 2 w 46"/>
                      <a:gd name="T7" fmla="*/ 6 h 22"/>
                      <a:gd name="T8" fmla="*/ 0 w 46"/>
                      <a:gd name="T9" fmla="*/ 11 h 22"/>
                      <a:gd name="T10" fmla="*/ 0 w 46"/>
                      <a:gd name="T11" fmla="*/ 16 h 22"/>
                      <a:gd name="T12" fmla="*/ 2 w 46"/>
                      <a:gd name="T13" fmla="*/ 20 h 22"/>
                      <a:gd name="T14" fmla="*/ 7 w 46"/>
                      <a:gd name="T15" fmla="*/ 21 h 22"/>
                      <a:gd name="T16" fmla="*/ 15 w 46"/>
                      <a:gd name="T17" fmla="*/ 19 h 22"/>
                      <a:gd name="T18" fmla="*/ 21 w 46"/>
                      <a:gd name="T19" fmla="*/ 16 h 22"/>
                      <a:gd name="T20" fmla="*/ 29 w 46"/>
                      <a:gd name="T21" fmla="*/ 13 h 22"/>
                      <a:gd name="T22" fmla="*/ 37 w 46"/>
                      <a:gd name="T23" fmla="*/ 11 h 22"/>
                      <a:gd name="T24" fmla="*/ 45 w 46"/>
                      <a:gd name="T25" fmla="*/ 8 h 22"/>
                      <a:gd name="T26" fmla="*/ 32 w 46"/>
                      <a:gd name="T27" fmla="*/ 2 h 22"/>
                      <a:gd name="T28" fmla="*/ 25 w 46"/>
                      <a:gd name="T29" fmla="*/ 1 h 22"/>
                      <a:gd name="T30" fmla="*/ 18 w 46"/>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22"/>
                      <a:gd name="T50" fmla="*/ 46 w 46"/>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22">
                        <a:moveTo>
                          <a:pt x="18" y="0"/>
                        </a:moveTo>
                        <a:lnTo>
                          <a:pt x="13" y="1"/>
                        </a:lnTo>
                        <a:lnTo>
                          <a:pt x="6" y="3"/>
                        </a:lnTo>
                        <a:lnTo>
                          <a:pt x="2" y="6"/>
                        </a:lnTo>
                        <a:lnTo>
                          <a:pt x="0" y="11"/>
                        </a:lnTo>
                        <a:lnTo>
                          <a:pt x="0" y="16"/>
                        </a:lnTo>
                        <a:lnTo>
                          <a:pt x="2" y="20"/>
                        </a:lnTo>
                        <a:lnTo>
                          <a:pt x="7" y="21"/>
                        </a:lnTo>
                        <a:lnTo>
                          <a:pt x="15" y="19"/>
                        </a:lnTo>
                        <a:lnTo>
                          <a:pt x="21" y="16"/>
                        </a:lnTo>
                        <a:lnTo>
                          <a:pt x="29" y="13"/>
                        </a:lnTo>
                        <a:lnTo>
                          <a:pt x="37" y="11"/>
                        </a:lnTo>
                        <a:lnTo>
                          <a:pt x="45" y="8"/>
                        </a:lnTo>
                        <a:lnTo>
                          <a:pt x="32" y="2"/>
                        </a:lnTo>
                        <a:lnTo>
                          <a:pt x="25" y="1"/>
                        </a:lnTo>
                        <a:lnTo>
                          <a:pt x="18"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33" name="Freeform 64"/>
                  <p:cNvSpPr>
                    <a:spLocks/>
                  </p:cNvSpPr>
                  <p:nvPr/>
                </p:nvSpPr>
                <p:spPr bwMode="auto">
                  <a:xfrm>
                    <a:off x="3083" y="922"/>
                    <a:ext cx="17" cy="299"/>
                  </a:xfrm>
                  <a:custGeom>
                    <a:avLst/>
                    <a:gdLst>
                      <a:gd name="T0" fmla="*/ 2 w 17"/>
                      <a:gd name="T1" fmla="*/ 0 h 299"/>
                      <a:gd name="T2" fmla="*/ 4 w 17"/>
                      <a:gd name="T3" fmla="*/ 42 h 299"/>
                      <a:gd name="T4" fmla="*/ 2 w 17"/>
                      <a:gd name="T5" fmla="*/ 92 h 299"/>
                      <a:gd name="T6" fmla="*/ 4 w 17"/>
                      <a:gd name="T7" fmla="*/ 152 h 299"/>
                      <a:gd name="T8" fmla="*/ 9 w 17"/>
                      <a:gd name="T9" fmla="*/ 205 h 299"/>
                      <a:gd name="T10" fmla="*/ 13 w 17"/>
                      <a:gd name="T11" fmla="*/ 255 h 299"/>
                      <a:gd name="T12" fmla="*/ 16 w 17"/>
                      <a:gd name="T13" fmla="*/ 298 h 299"/>
                      <a:gd name="T14" fmla="*/ 4 w 17"/>
                      <a:gd name="T15" fmla="*/ 195 h 299"/>
                      <a:gd name="T16" fmla="*/ 1 w 17"/>
                      <a:gd name="T17" fmla="*/ 137 h 299"/>
                      <a:gd name="T18" fmla="*/ 0 w 17"/>
                      <a:gd name="T19" fmla="*/ 91 h 299"/>
                      <a:gd name="T20" fmla="*/ 2 w 17"/>
                      <a:gd name="T21" fmla="*/ 0 h 2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99"/>
                      <a:gd name="T35" fmla="*/ 17 w 17"/>
                      <a:gd name="T36" fmla="*/ 299 h 2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99">
                        <a:moveTo>
                          <a:pt x="2" y="0"/>
                        </a:moveTo>
                        <a:lnTo>
                          <a:pt x="4" y="42"/>
                        </a:lnTo>
                        <a:lnTo>
                          <a:pt x="2" y="92"/>
                        </a:lnTo>
                        <a:lnTo>
                          <a:pt x="4" y="152"/>
                        </a:lnTo>
                        <a:lnTo>
                          <a:pt x="9" y="205"/>
                        </a:lnTo>
                        <a:lnTo>
                          <a:pt x="13" y="255"/>
                        </a:lnTo>
                        <a:lnTo>
                          <a:pt x="16" y="298"/>
                        </a:lnTo>
                        <a:lnTo>
                          <a:pt x="4" y="195"/>
                        </a:lnTo>
                        <a:lnTo>
                          <a:pt x="1" y="137"/>
                        </a:lnTo>
                        <a:lnTo>
                          <a:pt x="0" y="91"/>
                        </a:lnTo>
                        <a:lnTo>
                          <a:pt x="2" y="0"/>
                        </a:lnTo>
                      </a:path>
                    </a:pathLst>
                  </a:custGeom>
                  <a:solidFill>
                    <a:srgbClr val="9F7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34" name="Freeform 65"/>
                  <p:cNvSpPr>
                    <a:spLocks/>
                  </p:cNvSpPr>
                  <p:nvPr/>
                </p:nvSpPr>
                <p:spPr bwMode="auto">
                  <a:xfrm>
                    <a:off x="3166" y="1195"/>
                    <a:ext cx="52" cy="83"/>
                  </a:xfrm>
                  <a:custGeom>
                    <a:avLst/>
                    <a:gdLst>
                      <a:gd name="T0" fmla="*/ 46 w 52"/>
                      <a:gd name="T1" fmla="*/ 47 h 83"/>
                      <a:gd name="T2" fmla="*/ 50 w 52"/>
                      <a:gd name="T3" fmla="*/ 39 h 83"/>
                      <a:gd name="T4" fmla="*/ 51 w 52"/>
                      <a:gd name="T5" fmla="*/ 28 h 83"/>
                      <a:gd name="T6" fmla="*/ 49 w 52"/>
                      <a:gd name="T7" fmla="*/ 20 h 83"/>
                      <a:gd name="T8" fmla="*/ 46 w 52"/>
                      <a:gd name="T9" fmla="*/ 13 h 83"/>
                      <a:gd name="T10" fmla="*/ 44 w 52"/>
                      <a:gd name="T11" fmla="*/ 7 h 83"/>
                      <a:gd name="T12" fmla="*/ 39 w 52"/>
                      <a:gd name="T13" fmla="*/ 3 h 83"/>
                      <a:gd name="T14" fmla="*/ 32 w 52"/>
                      <a:gd name="T15" fmla="*/ 0 h 83"/>
                      <a:gd name="T16" fmla="*/ 23 w 52"/>
                      <a:gd name="T17" fmla="*/ 1 h 83"/>
                      <a:gd name="T18" fmla="*/ 17 w 52"/>
                      <a:gd name="T19" fmla="*/ 3 h 83"/>
                      <a:gd name="T20" fmla="*/ 11 w 52"/>
                      <a:gd name="T21" fmla="*/ 8 h 83"/>
                      <a:gd name="T22" fmla="*/ 6 w 52"/>
                      <a:gd name="T23" fmla="*/ 14 h 83"/>
                      <a:gd name="T24" fmla="*/ 3 w 52"/>
                      <a:gd name="T25" fmla="*/ 20 h 83"/>
                      <a:gd name="T26" fmla="*/ 1 w 52"/>
                      <a:gd name="T27" fmla="*/ 26 h 83"/>
                      <a:gd name="T28" fmla="*/ 0 w 52"/>
                      <a:gd name="T29" fmla="*/ 32 h 83"/>
                      <a:gd name="T30" fmla="*/ 2 w 52"/>
                      <a:gd name="T31" fmla="*/ 40 h 83"/>
                      <a:gd name="T32" fmla="*/ 6 w 52"/>
                      <a:gd name="T33" fmla="*/ 48 h 83"/>
                      <a:gd name="T34" fmla="*/ 9 w 52"/>
                      <a:gd name="T35" fmla="*/ 55 h 83"/>
                      <a:gd name="T36" fmla="*/ 12 w 52"/>
                      <a:gd name="T37" fmla="*/ 60 h 83"/>
                      <a:gd name="T38" fmla="*/ 18 w 52"/>
                      <a:gd name="T39" fmla="*/ 64 h 83"/>
                      <a:gd name="T40" fmla="*/ 25 w 52"/>
                      <a:gd name="T41" fmla="*/ 66 h 83"/>
                      <a:gd name="T42" fmla="*/ 30 w 52"/>
                      <a:gd name="T43" fmla="*/ 67 h 83"/>
                      <a:gd name="T44" fmla="*/ 36 w 52"/>
                      <a:gd name="T45" fmla="*/ 71 h 83"/>
                      <a:gd name="T46" fmla="*/ 40 w 52"/>
                      <a:gd name="T47" fmla="*/ 77 h 83"/>
                      <a:gd name="T48" fmla="*/ 43 w 52"/>
                      <a:gd name="T49" fmla="*/ 82 h 83"/>
                      <a:gd name="T50" fmla="*/ 45 w 52"/>
                      <a:gd name="T51" fmla="*/ 75 h 83"/>
                      <a:gd name="T52" fmla="*/ 45 w 52"/>
                      <a:gd name="T53" fmla="*/ 67 h 83"/>
                      <a:gd name="T54" fmla="*/ 35 w 52"/>
                      <a:gd name="T55" fmla="*/ 58 h 83"/>
                      <a:gd name="T56" fmla="*/ 24 w 52"/>
                      <a:gd name="T57" fmla="*/ 50 h 83"/>
                      <a:gd name="T58" fmla="*/ 22 w 52"/>
                      <a:gd name="T59" fmla="*/ 46 h 83"/>
                      <a:gd name="T60" fmla="*/ 21 w 52"/>
                      <a:gd name="T61" fmla="*/ 40 h 83"/>
                      <a:gd name="T62" fmla="*/ 22 w 52"/>
                      <a:gd name="T63" fmla="*/ 37 h 83"/>
                      <a:gd name="T64" fmla="*/ 26 w 52"/>
                      <a:gd name="T65" fmla="*/ 32 h 83"/>
                      <a:gd name="T66" fmla="*/ 30 w 52"/>
                      <a:gd name="T67" fmla="*/ 32 h 83"/>
                      <a:gd name="T68" fmla="*/ 37 w 52"/>
                      <a:gd name="T69" fmla="*/ 32 h 83"/>
                      <a:gd name="T70" fmla="*/ 41 w 52"/>
                      <a:gd name="T71" fmla="*/ 36 h 83"/>
                      <a:gd name="T72" fmla="*/ 45 w 52"/>
                      <a:gd name="T73" fmla="*/ 40 h 83"/>
                      <a:gd name="T74" fmla="*/ 46 w 52"/>
                      <a:gd name="T75" fmla="*/ 47 h 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83"/>
                      <a:gd name="T116" fmla="*/ 52 w 52"/>
                      <a:gd name="T117" fmla="*/ 83 h 8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83">
                        <a:moveTo>
                          <a:pt x="46" y="47"/>
                        </a:moveTo>
                        <a:lnTo>
                          <a:pt x="50" y="39"/>
                        </a:lnTo>
                        <a:lnTo>
                          <a:pt x="51" y="28"/>
                        </a:lnTo>
                        <a:lnTo>
                          <a:pt x="49" y="20"/>
                        </a:lnTo>
                        <a:lnTo>
                          <a:pt x="46" y="13"/>
                        </a:lnTo>
                        <a:lnTo>
                          <a:pt x="44" y="7"/>
                        </a:lnTo>
                        <a:lnTo>
                          <a:pt x="39" y="3"/>
                        </a:lnTo>
                        <a:lnTo>
                          <a:pt x="32" y="0"/>
                        </a:lnTo>
                        <a:lnTo>
                          <a:pt x="23" y="1"/>
                        </a:lnTo>
                        <a:lnTo>
                          <a:pt x="17" y="3"/>
                        </a:lnTo>
                        <a:lnTo>
                          <a:pt x="11" y="8"/>
                        </a:lnTo>
                        <a:lnTo>
                          <a:pt x="6" y="14"/>
                        </a:lnTo>
                        <a:lnTo>
                          <a:pt x="3" y="20"/>
                        </a:lnTo>
                        <a:lnTo>
                          <a:pt x="1" y="26"/>
                        </a:lnTo>
                        <a:lnTo>
                          <a:pt x="0" y="32"/>
                        </a:lnTo>
                        <a:lnTo>
                          <a:pt x="2" y="40"/>
                        </a:lnTo>
                        <a:lnTo>
                          <a:pt x="6" y="48"/>
                        </a:lnTo>
                        <a:lnTo>
                          <a:pt x="9" y="55"/>
                        </a:lnTo>
                        <a:lnTo>
                          <a:pt x="12" y="60"/>
                        </a:lnTo>
                        <a:lnTo>
                          <a:pt x="18" y="64"/>
                        </a:lnTo>
                        <a:lnTo>
                          <a:pt x="25" y="66"/>
                        </a:lnTo>
                        <a:lnTo>
                          <a:pt x="30" y="67"/>
                        </a:lnTo>
                        <a:lnTo>
                          <a:pt x="36" y="71"/>
                        </a:lnTo>
                        <a:lnTo>
                          <a:pt x="40" y="77"/>
                        </a:lnTo>
                        <a:lnTo>
                          <a:pt x="43" y="82"/>
                        </a:lnTo>
                        <a:lnTo>
                          <a:pt x="45" y="75"/>
                        </a:lnTo>
                        <a:lnTo>
                          <a:pt x="45" y="67"/>
                        </a:lnTo>
                        <a:lnTo>
                          <a:pt x="35" y="58"/>
                        </a:lnTo>
                        <a:lnTo>
                          <a:pt x="24" y="50"/>
                        </a:lnTo>
                        <a:lnTo>
                          <a:pt x="22" y="46"/>
                        </a:lnTo>
                        <a:lnTo>
                          <a:pt x="21" y="40"/>
                        </a:lnTo>
                        <a:lnTo>
                          <a:pt x="22" y="37"/>
                        </a:lnTo>
                        <a:lnTo>
                          <a:pt x="26" y="32"/>
                        </a:lnTo>
                        <a:lnTo>
                          <a:pt x="30" y="32"/>
                        </a:lnTo>
                        <a:lnTo>
                          <a:pt x="37" y="32"/>
                        </a:lnTo>
                        <a:lnTo>
                          <a:pt x="41" y="36"/>
                        </a:lnTo>
                        <a:lnTo>
                          <a:pt x="45" y="40"/>
                        </a:lnTo>
                        <a:lnTo>
                          <a:pt x="46" y="47"/>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35" name="Freeform 66"/>
                  <p:cNvSpPr>
                    <a:spLocks/>
                  </p:cNvSpPr>
                  <p:nvPr/>
                </p:nvSpPr>
                <p:spPr bwMode="auto">
                  <a:xfrm>
                    <a:off x="3173" y="900"/>
                    <a:ext cx="19" cy="115"/>
                  </a:xfrm>
                  <a:custGeom>
                    <a:avLst/>
                    <a:gdLst>
                      <a:gd name="T0" fmla="*/ 12 w 19"/>
                      <a:gd name="T1" fmla="*/ 0 h 115"/>
                      <a:gd name="T2" fmla="*/ 16 w 19"/>
                      <a:gd name="T3" fmla="*/ 10 h 115"/>
                      <a:gd name="T4" fmla="*/ 15 w 19"/>
                      <a:gd name="T5" fmla="*/ 28 h 115"/>
                      <a:gd name="T6" fmla="*/ 13 w 19"/>
                      <a:gd name="T7" fmla="*/ 39 h 115"/>
                      <a:gd name="T8" fmla="*/ 13 w 19"/>
                      <a:gd name="T9" fmla="*/ 51 h 115"/>
                      <a:gd name="T10" fmla="*/ 15 w 19"/>
                      <a:gd name="T11" fmla="*/ 68 h 115"/>
                      <a:gd name="T12" fmla="*/ 17 w 19"/>
                      <a:gd name="T13" fmla="*/ 83 h 115"/>
                      <a:gd name="T14" fmla="*/ 18 w 19"/>
                      <a:gd name="T15" fmla="*/ 94 h 115"/>
                      <a:gd name="T16" fmla="*/ 16 w 19"/>
                      <a:gd name="T17" fmla="*/ 105 h 115"/>
                      <a:gd name="T18" fmla="*/ 14 w 19"/>
                      <a:gd name="T19" fmla="*/ 114 h 115"/>
                      <a:gd name="T20" fmla="*/ 13 w 19"/>
                      <a:gd name="T21" fmla="*/ 104 h 115"/>
                      <a:gd name="T22" fmla="*/ 12 w 19"/>
                      <a:gd name="T23" fmla="*/ 94 h 115"/>
                      <a:gd name="T24" fmla="*/ 9 w 19"/>
                      <a:gd name="T25" fmla="*/ 83 h 115"/>
                      <a:gd name="T26" fmla="*/ 6 w 19"/>
                      <a:gd name="T27" fmla="*/ 71 h 115"/>
                      <a:gd name="T28" fmla="*/ 3 w 19"/>
                      <a:gd name="T29" fmla="*/ 61 h 115"/>
                      <a:gd name="T30" fmla="*/ 1 w 19"/>
                      <a:gd name="T31" fmla="*/ 52 h 115"/>
                      <a:gd name="T32" fmla="*/ 0 w 19"/>
                      <a:gd name="T33" fmla="*/ 38 h 115"/>
                      <a:gd name="T34" fmla="*/ 1 w 19"/>
                      <a:gd name="T35" fmla="*/ 30 h 115"/>
                      <a:gd name="T36" fmla="*/ 2 w 19"/>
                      <a:gd name="T37" fmla="*/ 19 h 115"/>
                      <a:gd name="T38" fmla="*/ 1 w 19"/>
                      <a:gd name="T39" fmla="*/ 0 h 115"/>
                      <a:gd name="T40" fmla="*/ 12 w 19"/>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15"/>
                      <a:gd name="T65" fmla="*/ 19 w 19"/>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15">
                        <a:moveTo>
                          <a:pt x="12" y="0"/>
                        </a:moveTo>
                        <a:lnTo>
                          <a:pt x="16" y="10"/>
                        </a:lnTo>
                        <a:lnTo>
                          <a:pt x="15" y="28"/>
                        </a:lnTo>
                        <a:lnTo>
                          <a:pt x="13" y="39"/>
                        </a:lnTo>
                        <a:lnTo>
                          <a:pt x="13" y="51"/>
                        </a:lnTo>
                        <a:lnTo>
                          <a:pt x="15" y="68"/>
                        </a:lnTo>
                        <a:lnTo>
                          <a:pt x="17" y="83"/>
                        </a:lnTo>
                        <a:lnTo>
                          <a:pt x="18" y="94"/>
                        </a:lnTo>
                        <a:lnTo>
                          <a:pt x="16" y="105"/>
                        </a:lnTo>
                        <a:lnTo>
                          <a:pt x="14" y="114"/>
                        </a:lnTo>
                        <a:lnTo>
                          <a:pt x="13" y="104"/>
                        </a:lnTo>
                        <a:lnTo>
                          <a:pt x="12" y="94"/>
                        </a:lnTo>
                        <a:lnTo>
                          <a:pt x="9" y="83"/>
                        </a:lnTo>
                        <a:lnTo>
                          <a:pt x="6" y="71"/>
                        </a:lnTo>
                        <a:lnTo>
                          <a:pt x="3" y="61"/>
                        </a:lnTo>
                        <a:lnTo>
                          <a:pt x="1" y="52"/>
                        </a:lnTo>
                        <a:lnTo>
                          <a:pt x="0" y="38"/>
                        </a:lnTo>
                        <a:lnTo>
                          <a:pt x="1" y="30"/>
                        </a:lnTo>
                        <a:lnTo>
                          <a:pt x="2" y="19"/>
                        </a:lnTo>
                        <a:lnTo>
                          <a:pt x="1" y="0"/>
                        </a:lnTo>
                        <a:lnTo>
                          <a:pt x="12"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36" name="Freeform 67"/>
                  <p:cNvSpPr>
                    <a:spLocks/>
                  </p:cNvSpPr>
                  <p:nvPr/>
                </p:nvSpPr>
                <p:spPr bwMode="auto">
                  <a:xfrm>
                    <a:off x="3200" y="901"/>
                    <a:ext cx="40" cy="310"/>
                  </a:xfrm>
                  <a:custGeom>
                    <a:avLst/>
                    <a:gdLst>
                      <a:gd name="T0" fmla="*/ 2 w 40"/>
                      <a:gd name="T1" fmla="*/ 0 h 310"/>
                      <a:gd name="T2" fmla="*/ 2 w 40"/>
                      <a:gd name="T3" fmla="*/ 19 h 310"/>
                      <a:gd name="T4" fmla="*/ 0 w 40"/>
                      <a:gd name="T5" fmla="*/ 34 h 310"/>
                      <a:gd name="T6" fmla="*/ 3 w 40"/>
                      <a:gd name="T7" fmla="*/ 56 h 310"/>
                      <a:gd name="T8" fmla="*/ 6 w 40"/>
                      <a:gd name="T9" fmla="*/ 81 h 310"/>
                      <a:gd name="T10" fmla="*/ 8 w 40"/>
                      <a:gd name="T11" fmla="*/ 102 h 310"/>
                      <a:gd name="T12" fmla="*/ 5 w 40"/>
                      <a:gd name="T13" fmla="*/ 133 h 310"/>
                      <a:gd name="T14" fmla="*/ 4 w 40"/>
                      <a:gd name="T15" fmla="*/ 152 h 310"/>
                      <a:gd name="T16" fmla="*/ 5 w 40"/>
                      <a:gd name="T17" fmla="*/ 174 h 310"/>
                      <a:gd name="T18" fmla="*/ 9 w 40"/>
                      <a:gd name="T19" fmla="*/ 213 h 310"/>
                      <a:gd name="T20" fmla="*/ 7 w 40"/>
                      <a:gd name="T21" fmla="*/ 239 h 310"/>
                      <a:gd name="T22" fmla="*/ 6 w 40"/>
                      <a:gd name="T23" fmla="*/ 258 h 310"/>
                      <a:gd name="T24" fmla="*/ 7 w 40"/>
                      <a:gd name="T25" fmla="*/ 272 h 310"/>
                      <a:gd name="T26" fmla="*/ 9 w 40"/>
                      <a:gd name="T27" fmla="*/ 285 h 310"/>
                      <a:gd name="T28" fmla="*/ 14 w 40"/>
                      <a:gd name="T29" fmla="*/ 289 h 310"/>
                      <a:gd name="T30" fmla="*/ 19 w 40"/>
                      <a:gd name="T31" fmla="*/ 297 h 310"/>
                      <a:gd name="T32" fmla="*/ 23 w 40"/>
                      <a:gd name="T33" fmla="*/ 308 h 310"/>
                      <a:gd name="T34" fmla="*/ 27 w 40"/>
                      <a:gd name="T35" fmla="*/ 309 h 310"/>
                      <a:gd name="T36" fmla="*/ 31 w 40"/>
                      <a:gd name="T37" fmla="*/ 284 h 310"/>
                      <a:gd name="T38" fmla="*/ 34 w 40"/>
                      <a:gd name="T39" fmla="*/ 267 h 310"/>
                      <a:gd name="T40" fmla="*/ 36 w 40"/>
                      <a:gd name="T41" fmla="*/ 242 h 310"/>
                      <a:gd name="T42" fmla="*/ 37 w 40"/>
                      <a:gd name="T43" fmla="*/ 208 h 310"/>
                      <a:gd name="T44" fmla="*/ 38 w 40"/>
                      <a:gd name="T45" fmla="*/ 188 h 310"/>
                      <a:gd name="T46" fmla="*/ 39 w 40"/>
                      <a:gd name="T47" fmla="*/ 164 h 310"/>
                      <a:gd name="T48" fmla="*/ 38 w 40"/>
                      <a:gd name="T49" fmla="*/ 138 h 310"/>
                      <a:gd name="T50" fmla="*/ 37 w 40"/>
                      <a:gd name="T51" fmla="*/ 111 h 310"/>
                      <a:gd name="T52" fmla="*/ 36 w 40"/>
                      <a:gd name="T53" fmla="*/ 93 h 310"/>
                      <a:gd name="T54" fmla="*/ 34 w 40"/>
                      <a:gd name="T55" fmla="*/ 72 h 310"/>
                      <a:gd name="T56" fmla="*/ 32 w 40"/>
                      <a:gd name="T57" fmla="*/ 55 h 310"/>
                      <a:gd name="T58" fmla="*/ 30 w 40"/>
                      <a:gd name="T59" fmla="*/ 43 h 310"/>
                      <a:gd name="T60" fmla="*/ 26 w 40"/>
                      <a:gd name="T61" fmla="*/ 24 h 310"/>
                      <a:gd name="T62" fmla="*/ 21 w 40"/>
                      <a:gd name="T63" fmla="*/ 4 h 310"/>
                      <a:gd name="T64" fmla="*/ 2 w 40"/>
                      <a:gd name="T65" fmla="*/ 0 h 3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310"/>
                      <a:gd name="T101" fmla="*/ 40 w 40"/>
                      <a:gd name="T102" fmla="*/ 310 h 3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310">
                        <a:moveTo>
                          <a:pt x="2" y="0"/>
                        </a:moveTo>
                        <a:lnTo>
                          <a:pt x="2" y="19"/>
                        </a:lnTo>
                        <a:lnTo>
                          <a:pt x="0" y="34"/>
                        </a:lnTo>
                        <a:lnTo>
                          <a:pt x="3" y="56"/>
                        </a:lnTo>
                        <a:lnTo>
                          <a:pt x="6" y="81"/>
                        </a:lnTo>
                        <a:lnTo>
                          <a:pt x="8" y="102"/>
                        </a:lnTo>
                        <a:lnTo>
                          <a:pt x="5" y="133"/>
                        </a:lnTo>
                        <a:lnTo>
                          <a:pt x="4" y="152"/>
                        </a:lnTo>
                        <a:lnTo>
                          <a:pt x="5" y="174"/>
                        </a:lnTo>
                        <a:lnTo>
                          <a:pt x="9" y="213"/>
                        </a:lnTo>
                        <a:lnTo>
                          <a:pt x="7" y="239"/>
                        </a:lnTo>
                        <a:lnTo>
                          <a:pt x="6" y="258"/>
                        </a:lnTo>
                        <a:lnTo>
                          <a:pt x="7" y="272"/>
                        </a:lnTo>
                        <a:lnTo>
                          <a:pt x="9" y="285"/>
                        </a:lnTo>
                        <a:lnTo>
                          <a:pt x="14" y="289"/>
                        </a:lnTo>
                        <a:lnTo>
                          <a:pt x="19" y="297"/>
                        </a:lnTo>
                        <a:lnTo>
                          <a:pt x="23" y="308"/>
                        </a:lnTo>
                        <a:lnTo>
                          <a:pt x="27" y="309"/>
                        </a:lnTo>
                        <a:lnTo>
                          <a:pt x="31" y="284"/>
                        </a:lnTo>
                        <a:lnTo>
                          <a:pt x="34" y="267"/>
                        </a:lnTo>
                        <a:lnTo>
                          <a:pt x="36" y="242"/>
                        </a:lnTo>
                        <a:lnTo>
                          <a:pt x="37" y="208"/>
                        </a:lnTo>
                        <a:lnTo>
                          <a:pt x="38" y="188"/>
                        </a:lnTo>
                        <a:lnTo>
                          <a:pt x="39" y="164"/>
                        </a:lnTo>
                        <a:lnTo>
                          <a:pt x="38" y="138"/>
                        </a:lnTo>
                        <a:lnTo>
                          <a:pt x="37" y="111"/>
                        </a:lnTo>
                        <a:lnTo>
                          <a:pt x="36" y="93"/>
                        </a:lnTo>
                        <a:lnTo>
                          <a:pt x="34" y="72"/>
                        </a:lnTo>
                        <a:lnTo>
                          <a:pt x="32" y="55"/>
                        </a:lnTo>
                        <a:lnTo>
                          <a:pt x="30" y="43"/>
                        </a:lnTo>
                        <a:lnTo>
                          <a:pt x="26" y="24"/>
                        </a:lnTo>
                        <a:lnTo>
                          <a:pt x="21" y="4"/>
                        </a:lnTo>
                        <a:lnTo>
                          <a:pt x="2"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37" name="Freeform 68"/>
                  <p:cNvSpPr>
                    <a:spLocks/>
                  </p:cNvSpPr>
                  <p:nvPr/>
                </p:nvSpPr>
                <p:spPr bwMode="auto">
                  <a:xfrm>
                    <a:off x="3026" y="921"/>
                    <a:ext cx="49" cy="17"/>
                  </a:xfrm>
                  <a:custGeom>
                    <a:avLst/>
                    <a:gdLst>
                      <a:gd name="T0" fmla="*/ 0 w 49"/>
                      <a:gd name="T1" fmla="*/ 5 h 17"/>
                      <a:gd name="T2" fmla="*/ 1 w 49"/>
                      <a:gd name="T3" fmla="*/ 16 h 17"/>
                      <a:gd name="T4" fmla="*/ 6 w 49"/>
                      <a:gd name="T5" fmla="*/ 16 h 17"/>
                      <a:gd name="T6" fmla="*/ 11 w 49"/>
                      <a:gd name="T7" fmla="*/ 13 h 17"/>
                      <a:gd name="T8" fmla="*/ 17 w 49"/>
                      <a:gd name="T9" fmla="*/ 10 h 17"/>
                      <a:gd name="T10" fmla="*/ 24 w 49"/>
                      <a:gd name="T11" fmla="*/ 8 h 17"/>
                      <a:gd name="T12" fmla="*/ 32 w 49"/>
                      <a:gd name="T13" fmla="*/ 5 h 17"/>
                      <a:gd name="T14" fmla="*/ 38 w 49"/>
                      <a:gd name="T15" fmla="*/ 5 h 17"/>
                      <a:gd name="T16" fmla="*/ 48 w 49"/>
                      <a:gd name="T17" fmla="*/ 0 h 17"/>
                      <a:gd name="T18" fmla="*/ 14 w 49"/>
                      <a:gd name="T19" fmla="*/ 2 h 17"/>
                      <a:gd name="T20" fmla="*/ 0 w 49"/>
                      <a:gd name="T21" fmla="*/ 5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7"/>
                      <a:gd name="T35" fmla="*/ 49 w 4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7">
                        <a:moveTo>
                          <a:pt x="0" y="5"/>
                        </a:moveTo>
                        <a:lnTo>
                          <a:pt x="1" y="16"/>
                        </a:lnTo>
                        <a:lnTo>
                          <a:pt x="6" y="16"/>
                        </a:lnTo>
                        <a:lnTo>
                          <a:pt x="11" y="13"/>
                        </a:lnTo>
                        <a:lnTo>
                          <a:pt x="17" y="10"/>
                        </a:lnTo>
                        <a:lnTo>
                          <a:pt x="24" y="8"/>
                        </a:lnTo>
                        <a:lnTo>
                          <a:pt x="32" y="5"/>
                        </a:lnTo>
                        <a:lnTo>
                          <a:pt x="38" y="5"/>
                        </a:lnTo>
                        <a:lnTo>
                          <a:pt x="48" y="0"/>
                        </a:lnTo>
                        <a:lnTo>
                          <a:pt x="14" y="2"/>
                        </a:lnTo>
                        <a:lnTo>
                          <a:pt x="0" y="5"/>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38" name="Freeform 69"/>
                  <p:cNvSpPr>
                    <a:spLocks/>
                  </p:cNvSpPr>
                  <p:nvPr/>
                </p:nvSpPr>
                <p:spPr bwMode="auto">
                  <a:xfrm>
                    <a:off x="3186" y="1291"/>
                    <a:ext cx="21" cy="17"/>
                  </a:xfrm>
                  <a:custGeom>
                    <a:avLst/>
                    <a:gdLst>
                      <a:gd name="T0" fmla="*/ 20 w 21"/>
                      <a:gd name="T1" fmla="*/ 4 h 17"/>
                      <a:gd name="T2" fmla="*/ 19 w 21"/>
                      <a:gd name="T3" fmla="*/ 6 h 17"/>
                      <a:gd name="T4" fmla="*/ 17 w 21"/>
                      <a:gd name="T5" fmla="*/ 10 h 17"/>
                      <a:gd name="T6" fmla="*/ 16 w 21"/>
                      <a:gd name="T7" fmla="*/ 14 h 17"/>
                      <a:gd name="T8" fmla="*/ 14 w 21"/>
                      <a:gd name="T9" fmla="*/ 16 h 17"/>
                      <a:gd name="T10" fmla="*/ 11 w 21"/>
                      <a:gd name="T11" fmla="*/ 16 h 17"/>
                      <a:gd name="T12" fmla="*/ 8 w 21"/>
                      <a:gd name="T13" fmla="*/ 14 h 17"/>
                      <a:gd name="T14" fmla="*/ 6 w 21"/>
                      <a:gd name="T15" fmla="*/ 12 h 17"/>
                      <a:gd name="T16" fmla="*/ 4 w 21"/>
                      <a:gd name="T17" fmla="*/ 8 h 17"/>
                      <a:gd name="T18" fmla="*/ 3 w 21"/>
                      <a:gd name="T19" fmla="*/ 4 h 17"/>
                      <a:gd name="T20" fmla="*/ 0 w 21"/>
                      <a:gd name="T21" fmla="*/ 0 h 17"/>
                      <a:gd name="T22" fmla="*/ 4 w 21"/>
                      <a:gd name="T23" fmla="*/ 0 h 17"/>
                      <a:gd name="T24" fmla="*/ 6 w 21"/>
                      <a:gd name="T25" fmla="*/ 4 h 17"/>
                      <a:gd name="T26" fmla="*/ 10 w 21"/>
                      <a:gd name="T27" fmla="*/ 8 h 17"/>
                      <a:gd name="T28" fmla="*/ 12 w 21"/>
                      <a:gd name="T29" fmla="*/ 4 h 17"/>
                      <a:gd name="T30" fmla="*/ 14 w 21"/>
                      <a:gd name="T31" fmla="*/ 4 h 17"/>
                      <a:gd name="T32" fmla="*/ 17 w 21"/>
                      <a:gd name="T33" fmla="*/ 4 h 17"/>
                      <a:gd name="T34" fmla="*/ 20 w 21"/>
                      <a:gd name="T35" fmla="*/ 4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17"/>
                      <a:gd name="T56" fmla="*/ 21 w 21"/>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17">
                        <a:moveTo>
                          <a:pt x="20" y="4"/>
                        </a:moveTo>
                        <a:lnTo>
                          <a:pt x="19" y="6"/>
                        </a:lnTo>
                        <a:lnTo>
                          <a:pt x="17" y="10"/>
                        </a:lnTo>
                        <a:lnTo>
                          <a:pt x="16" y="14"/>
                        </a:lnTo>
                        <a:lnTo>
                          <a:pt x="14" y="16"/>
                        </a:lnTo>
                        <a:lnTo>
                          <a:pt x="11" y="16"/>
                        </a:lnTo>
                        <a:lnTo>
                          <a:pt x="8" y="14"/>
                        </a:lnTo>
                        <a:lnTo>
                          <a:pt x="6" y="12"/>
                        </a:lnTo>
                        <a:lnTo>
                          <a:pt x="4" y="8"/>
                        </a:lnTo>
                        <a:lnTo>
                          <a:pt x="3" y="4"/>
                        </a:lnTo>
                        <a:lnTo>
                          <a:pt x="0" y="0"/>
                        </a:lnTo>
                        <a:lnTo>
                          <a:pt x="4" y="0"/>
                        </a:lnTo>
                        <a:lnTo>
                          <a:pt x="6" y="4"/>
                        </a:lnTo>
                        <a:lnTo>
                          <a:pt x="10" y="8"/>
                        </a:lnTo>
                        <a:lnTo>
                          <a:pt x="12" y="4"/>
                        </a:lnTo>
                        <a:lnTo>
                          <a:pt x="14" y="4"/>
                        </a:lnTo>
                        <a:lnTo>
                          <a:pt x="17" y="4"/>
                        </a:lnTo>
                        <a:lnTo>
                          <a:pt x="20" y="4"/>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14396" name="Freeform 70"/>
              <p:cNvSpPr>
                <a:spLocks/>
              </p:cNvSpPr>
              <p:nvPr/>
            </p:nvSpPr>
            <p:spPr bwMode="auto">
              <a:xfrm>
                <a:off x="2934" y="588"/>
                <a:ext cx="324" cy="301"/>
              </a:xfrm>
              <a:custGeom>
                <a:avLst/>
                <a:gdLst>
                  <a:gd name="T0" fmla="*/ 73 w 324"/>
                  <a:gd name="T1" fmla="*/ 199 h 301"/>
                  <a:gd name="T2" fmla="*/ 65 w 324"/>
                  <a:gd name="T3" fmla="*/ 203 h 301"/>
                  <a:gd name="T4" fmla="*/ 3 w 324"/>
                  <a:gd name="T5" fmla="*/ 182 h 301"/>
                  <a:gd name="T6" fmla="*/ 0 w 324"/>
                  <a:gd name="T7" fmla="*/ 168 h 301"/>
                  <a:gd name="T8" fmla="*/ 10 w 324"/>
                  <a:gd name="T9" fmla="*/ 155 h 301"/>
                  <a:gd name="T10" fmla="*/ 23 w 324"/>
                  <a:gd name="T11" fmla="*/ 131 h 301"/>
                  <a:gd name="T12" fmla="*/ 56 w 324"/>
                  <a:gd name="T13" fmla="*/ 74 h 301"/>
                  <a:gd name="T14" fmla="*/ 62 w 324"/>
                  <a:gd name="T15" fmla="*/ 47 h 301"/>
                  <a:gd name="T16" fmla="*/ 72 w 324"/>
                  <a:gd name="T17" fmla="*/ 41 h 301"/>
                  <a:gd name="T18" fmla="*/ 88 w 324"/>
                  <a:gd name="T19" fmla="*/ 36 h 301"/>
                  <a:gd name="T20" fmla="*/ 107 w 324"/>
                  <a:gd name="T21" fmla="*/ 32 h 301"/>
                  <a:gd name="T22" fmla="*/ 126 w 324"/>
                  <a:gd name="T23" fmla="*/ 20 h 301"/>
                  <a:gd name="T24" fmla="*/ 156 w 324"/>
                  <a:gd name="T25" fmla="*/ 14 h 301"/>
                  <a:gd name="T26" fmla="*/ 168 w 324"/>
                  <a:gd name="T27" fmla="*/ 0 h 301"/>
                  <a:gd name="T28" fmla="*/ 228 w 324"/>
                  <a:gd name="T29" fmla="*/ 1 h 301"/>
                  <a:gd name="T30" fmla="*/ 237 w 324"/>
                  <a:gd name="T31" fmla="*/ 11 h 301"/>
                  <a:gd name="T32" fmla="*/ 244 w 324"/>
                  <a:gd name="T33" fmla="*/ 17 h 301"/>
                  <a:gd name="T34" fmla="*/ 249 w 324"/>
                  <a:gd name="T35" fmla="*/ 16 h 301"/>
                  <a:gd name="T36" fmla="*/ 256 w 324"/>
                  <a:gd name="T37" fmla="*/ 20 h 301"/>
                  <a:gd name="T38" fmla="*/ 264 w 324"/>
                  <a:gd name="T39" fmla="*/ 16 h 301"/>
                  <a:gd name="T40" fmla="*/ 281 w 324"/>
                  <a:gd name="T41" fmla="*/ 16 h 301"/>
                  <a:gd name="T42" fmla="*/ 292 w 324"/>
                  <a:gd name="T43" fmla="*/ 20 h 301"/>
                  <a:gd name="T44" fmla="*/ 311 w 324"/>
                  <a:gd name="T45" fmla="*/ 32 h 301"/>
                  <a:gd name="T46" fmla="*/ 318 w 324"/>
                  <a:gd name="T47" fmla="*/ 43 h 301"/>
                  <a:gd name="T48" fmla="*/ 318 w 324"/>
                  <a:gd name="T49" fmla="*/ 54 h 301"/>
                  <a:gd name="T50" fmla="*/ 318 w 324"/>
                  <a:gd name="T51" fmla="*/ 60 h 301"/>
                  <a:gd name="T52" fmla="*/ 320 w 324"/>
                  <a:gd name="T53" fmla="*/ 70 h 301"/>
                  <a:gd name="T54" fmla="*/ 323 w 324"/>
                  <a:gd name="T55" fmla="*/ 85 h 301"/>
                  <a:gd name="T56" fmla="*/ 320 w 324"/>
                  <a:gd name="T57" fmla="*/ 101 h 301"/>
                  <a:gd name="T58" fmla="*/ 320 w 324"/>
                  <a:gd name="T59" fmla="*/ 106 h 301"/>
                  <a:gd name="T60" fmla="*/ 308 w 324"/>
                  <a:gd name="T61" fmla="*/ 107 h 301"/>
                  <a:gd name="T62" fmla="*/ 306 w 324"/>
                  <a:gd name="T63" fmla="*/ 119 h 301"/>
                  <a:gd name="T64" fmla="*/ 300 w 324"/>
                  <a:gd name="T65" fmla="*/ 136 h 301"/>
                  <a:gd name="T66" fmla="*/ 298 w 324"/>
                  <a:gd name="T67" fmla="*/ 170 h 301"/>
                  <a:gd name="T68" fmla="*/ 301 w 324"/>
                  <a:gd name="T69" fmla="*/ 203 h 301"/>
                  <a:gd name="T70" fmla="*/ 297 w 324"/>
                  <a:gd name="T71" fmla="*/ 231 h 301"/>
                  <a:gd name="T72" fmla="*/ 288 w 324"/>
                  <a:gd name="T73" fmla="*/ 256 h 301"/>
                  <a:gd name="T74" fmla="*/ 297 w 324"/>
                  <a:gd name="T75" fmla="*/ 279 h 301"/>
                  <a:gd name="T76" fmla="*/ 291 w 324"/>
                  <a:gd name="T77" fmla="*/ 290 h 301"/>
                  <a:gd name="T78" fmla="*/ 265 w 324"/>
                  <a:gd name="T79" fmla="*/ 298 h 301"/>
                  <a:gd name="T80" fmla="*/ 237 w 324"/>
                  <a:gd name="T81" fmla="*/ 298 h 301"/>
                  <a:gd name="T82" fmla="*/ 198 w 324"/>
                  <a:gd name="T83" fmla="*/ 300 h 301"/>
                  <a:gd name="T84" fmla="*/ 165 w 324"/>
                  <a:gd name="T85" fmla="*/ 298 h 301"/>
                  <a:gd name="T86" fmla="*/ 146 w 324"/>
                  <a:gd name="T87" fmla="*/ 292 h 301"/>
                  <a:gd name="T88" fmla="*/ 127 w 324"/>
                  <a:gd name="T89" fmla="*/ 292 h 301"/>
                  <a:gd name="T90" fmla="*/ 118 w 324"/>
                  <a:gd name="T91" fmla="*/ 294 h 301"/>
                  <a:gd name="T92" fmla="*/ 91 w 324"/>
                  <a:gd name="T93" fmla="*/ 284 h 301"/>
                  <a:gd name="T94" fmla="*/ 79 w 324"/>
                  <a:gd name="T95" fmla="*/ 286 h 301"/>
                  <a:gd name="T96" fmla="*/ 70 w 324"/>
                  <a:gd name="T97" fmla="*/ 274 h 301"/>
                  <a:gd name="T98" fmla="*/ 75 w 324"/>
                  <a:gd name="T99" fmla="*/ 251 h 301"/>
                  <a:gd name="T100" fmla="*/ 75 w 324"/>
                  <a:gd name="T101" fmla="*/ 246 h 301"/>
                  <a:gd name="T102" fmla="*/ 85 w 324"/>
                  <a:gd name="T103" fmla="*/ 216 h 301"/>
                  <a:gd name="T104" fmla="*/ 73 w 324"/>
                  <a:gd name="T105" fmla="*/ 199 h 3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4"/>
                  <a:gd name="T160" fmla="*/ 0 h 301"/>
                  <a:gd name="T161" fmla="*/ 324 w 324"/>
                  <a:gd name="T162" fmla="*/ 301 h 3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4" h="301">
                    <a:moveTo>
                      <a:pt x="73" y="199"/>
                    </a:moveTo>
                    <a:lnTo>
                      <a:pt x="65" y="203"/>
                    </a:lnTo>
                    <a:lnTo>
                      <a:pt x="3" y="182"/>
                    </a:lnTo>
                    <a:lnTo>
                      <a:pt x="0" y="168"/>
                    </a:lnTo>
                    <a:lnTo>
                      <a:pt x="10" y="155"/>
                    </a:lnTo>
                    <a:lnTo>
                      <a:pt x="23" y="131"/>
                    </a:lnTo>
                    <a:lnTo>
                      <a:pt x="56" y="74"/>
                    </a:lnTo>
                    <a:lnTo>
                      <a:pt x="62" y="47"/>
                    </a:lnTo>
                    <a:lnTo>
                      <a:pt x="72" y="41"/>
                    </a:lnTo>
                    <a:lnTo>
                      <a:pt x="88" y="36"/>
                    </a:lnTo>
                    <a:lnTo>
                      <a:pt x="107" y="32"/>
                    </a:lnTo>
                    <a:lnTo>
                      <a:pt x="126" y="20"/>
                    </a:lnTo>
                    <a:lnTo>
                      <a:pt x="156" y="14"/>
                    </a:lnTo>
                    <a:lnTo>
                      <a:pt x="168" y="0"/>
                    </a:lnTo>
                    <a:lnTo>
                      <a:pt x="228" y="1"/>
                    </a:lnTo>
                    <a:lnTo>
                      <a:pt x="237" y="11"/>
                    </a:lnTo>
                    <a:lnTo>
                      <a:pt x="244" y="17"/>
                    </a:lnTo>
                    <a:lnTo>
                      <a:pt x="249" y="16"/>
                    </a:lnTo>
                    <a:lnTo>
                      <a:pt x="256" y="20"/>
                    </a:lnTo>
                    <a:lnTo>
                      <a:pt x="264" y="16"/>
                    </a:lnTo>
                    <a:lnTo>
                      <a:pt x="281" y="16"/>
                    </a:lnTo>
                    <a:lnTo>
                      <a:pt x="292" y="20"/>
                    </a:lnTo>
                    <a:lnTo>
                      <a:pt x="311" y="32"/>
                    </a:lnTo>
                    <a:lnTo>
                      <a:pt x="318" y="43"/>
                    </a:lnTo>
                    <a:lnTo>
                      <a:pt x="318" y="54"/>
                    </a:lnTo>
                    <a:lnTo>
                      <a:pt x="318" y="60"/>
                    </a:lnTo>
                    <a:lnTo>
                      <a:pt x="320" y="70"/>
                    </a:lnTo>
                    <a:lnTo>
                      <a:pt x="323" y="85"/>
                    </a:lnTo>
                    <a:lnTo>
                      <a:pt x="320" y="101"/>
                    </a:lnTo>
                    <a:lnTo>
                      <a:pt x="320" y="106"/>
                    </a:lnTo>
                    <a:lnTo>
                      <a:pt x="308" y="107"/>
                    </a:lnTo>
                    <a:lnTo>
                      <a:pt x="306" y="119"/>
                    </a:lnTo>
                    <a:lnTo>
                      <a:pt x="300" y="136"/>
                    </a:lnTo>
                    <a:lnTo>
                      <a:pt x="298" y="170"/>
                    </a:lnTo>
                    <a:lnTo>
                      <a:pt x="301" y="203"/>
                    </a:lnTo>
                    <a:lnTo>
                      <a:pt x="297" y="231"/>
                    </a:lnTo>
                    <a:lnTo>
                      <a:pt x="288" y="256"/>
                    </a:lnTo>
                    <a:lnTo>
                      <a:pt x="297" y="279"/>
                    </a:lnTo>
                    <a:lnTo>
                      <a:pt x="291" y="290"/>
                    </a:lnTo>
                    <a:lnTo>
                      <a:pt x="265" y="298"/>
                    </a:lnTo>
                    <a:lnTo>
                      <a:pt x="237" y="298"/>
                    </a:lnTo>
                    <a:lnTo>
                      <a:pt x="198" y="300"/>
                    </a:lnTo>
                    <a:lnTo>
                      <a:pt x="165" y="298"/>
                    </a:lnTo>
                    <a:lnTo>
                      <a:pt x="146" y="292"/>
                    </a:lnTo>
                    <a:lnTo>
                      <a:pt x="127" y="292"/>
                    </a:lnTo>
                    <a:lnTo>
                      <a:pt x="118" y="294"/>
                    </a:lnTo>
                    <a:lnTo>
                      <a:pt x="91" y="284"/>
                    </a:lnTo>
                    <a:lnTo>
                      <a:pt x="79" y="286"/>
                    </a:lnTo>
                    <a:lnTo>
                      <a:pt x="70" y="274"/>
                    </a:lnTo>
                    <a:lnTo>
                      <a:pt x="75" y="251"/>
                    </a:lnTo>
                    <a:lnTo>
                      <a:pt x="75" y="246"/>
                    </a:lnTo>
                    <a:lnTo>
                      <a:pt x="85" y="216"/>
                    </a:lnTo>
                    <a:lnTo>
                      <a:pt x="73" y="199"/>
                    </a:lnTo>
                  </a:path>
                </a:pathLst>
              </a:custGeom>
              <a:solidFill>
                <a:srgbClr val="00C0C0"/>
              </a:solidFill>
              <a:ln w="12700" cap="rnd">
                <a:solidFill>
                  <a:srgbClr val="004040"/>
                </a:solidFill>
                <a:round/>
                <a:headEnd/>
                <a:tailEnd/>
              </a:ln>
            </p:spPr>
            <p:txBody>
              <a:bodyPr/>
              <a:lstStyle/>
              <a:p>
                <a:endParaRPr lang="en-US"/>
              </a:p>
            </p:txBody>
          </p:sp>
          <p:sp>
            <p:nvSpPr>
              <p:cNvPr id="14397" name="Freeform 71"/>
              <p:cNvSpPr>
                <a:spLocks/>
              </p:cNvSpPr>
              <p:nvPr/>
            </p:nvSpPr>
            <p:spPr bwMode="auto">
              <a:xfrm>
                <a:off x="3182" y="694"/>
                <a:ext cx="60" cy="100"/>
              </a:xfrm>
              <a:custGeom>
                <a:avLst/>
                <a:gdLst>
                  <a:gd name="T0" fmla="*/ 6 w 60"/>
                  <a:gd name="T1" fmla="*/ 5 h 100"/>
                  <a:gd name="T2" fmla="*/ 17 w 60"/>
                  <a:gd name="T3" fmla="*/ 12 h 100"/>
                  <a:gd name="T4" fmla="*/ 24 w 60"/>
                  <a:gd name="T5" fmla="*/ 12 h 100"/>
                  <a:gd name="T6" fmla="*/ 35 w 60"/>
                  <a:gd name="T7" fmla="*/ 10 h 100"/>
                  <a:gd name="T8" fmla="*/ 51 w 60"/>
                  <a:gd name="T9" fmla="*/ 0 h 100"/>
                  <a:gd name="T10" fmla="*/ 59 w 60"/>
                  <a:gd name="T11" fmla="*/ 0 h 100"/>
                  <a:gd name="T12" fmla="*/ 53 w 60"/>
                  <a:gd name="T13" fmla="*/ 19 h 100"/>
                  <a:gd name="T14" fmla="*/ 51 w 60"/>
                  <a:gd name="T15" fmla="*/ 29 h 100"/>
                  <a:gd name="T16" fmla="*/ 51 w 60"/>
                  <a:gd name="T17" fmla="*/ 40 h 100"/>
                  <a:gd name="T18" fmla="*/ 48 w 60"/>
                  <a:gd name="T19" fmla="*/ 55 h 100"/>
                  <a:gd name="T20" fmla="*/ 48 w 60"/>
                  <a:gd name="T21" fmla="*/ 64 h 100"/>
                  <a:gd name="T22" fmla="*/ 51 w 60"/>
                  <a:gd name="T23" fmla="*/ 85 h 100"/>
                  <a:gd name="T24" fmla="*/ 50 w 60"/>
                  <a:gd name="T25" fmla="*/ 99 h 100"/>
                  <a:gd name="T26" fmla="*/ 46 w 60"/>
                  <a:gd name="T27" fmla="*/ 87 h 100"/>
                  <a:gd name="T28" fmla="*/ 44 w 60"/>
                  <a:gd name="T29" fmla="*/ 69 h 100"/>
                  <a:gd name="T30" fmla="*/ 38 w 60"/>
                  <a:gd name="T31" fmla="*/ 53 h 100"/>
                  <a:gd name="T32" fmla="*/ 36 w 60"/>
                  <a:gd name="T33" fmla="*/ 39 h 100"/>
                  <a:gd name="T34" fmla="*/ 34 w 60"/>
                  <a:gd name="T35" fmla="*/ 42 h 100"/>
                  <a:gd name="T36" fmla="*/ 26 w 60"/>
                  <a:gd name="T37" fmla="*/ 35 h 100"/>
                  <a:gd name="T38" fmla="*/ 30 w 60"/>
                  <a:gd name="T39" fmla="*/ 46 h 100"/>
                  <a:gd name="T40" fmla="*/ 29 w 60"/>
                  <a:gd name="T41" fmla="*/ 57 h 100"/>
                  <a:gd name="T42" fmla="*/ 31 w 60"/>
                  <a:gd name="T43" fmla="*/ 69 h 100"/>
                  <a:gd name="T44" fmla="*/ 32 w 60"/>
                  <a:gd name="T45" fmla="*/ 87 h 100"/>
                  <a:gd name="T46" fmla="*/ 29 w 60"/>
                  <a:gd name="T47" fmla="*/ 78 h 100"/>
                  <a:gd name="T48" fmla="*/ 27 w 60"/>
                  <a:gd name="T49" fmla="*/ 66 h 100"/>
                  <a:gd name="T50" fmla="*/ 26 w 60"/>
                  <a:gd name="T51" fmla="*/ 61 h 100"/>
                  <a:gd name="T52" fmla="*/ 23 w 60"/>
                  <a:gd name="T53" fmla="*/ 51 h 100"/>
                  <a:gd name="T54" fmla="*/ 17 w 60"/>
                  <a:gd name="T55" fmla="*/ 43 h 100"/>
                  <a:gd name="T56" fmla="*/ 15 w 60"/>
                  <a:gd name="T57" fmla="*/ 48 h 100"/>
                  <a:gd name="T58" fmla="*/ 12 w 60"/>
                  <a:gd name="T59" fmla="*/ 75 h 100"/>
                  <a:gd name="T60" fmla="*/ 0 w 60"/>
                  <a:gd name="T61" fmla="*/ 94 h 100"/>
                  <a:gd name="T62" fmla="*/ 8 w 60"/>
                  <a:gd name="T63" fmla="*/ 71 h 100"/>
                  <a:gd name="T64" fmla="*/ 11 w 60"/>
                  <a:gd name="T65" fmla="*/ 49 h 100"/>
                  <a:gd name="T66" fmla="*/ 12 w 60"/>
                  <a:gd name="T67" fmla="*/ 41 h 100"/>
                  <a:gd name="T68" fmla="*/ 13 w 60"/>
                  <a:gd name="T69" fmla="*/ 29 h 100"/>
                  <a:gd name="T70" fmla="*/ 13 w 60"/>
                  <a:gd name="T71" fmla="*/ 21 h 100"/>
                  <a:gd name="T72" fmla="*/ 11 w 60"/>
                  <a:gd name="T73" fmla="*/ 12 h 100"/>
                  <a:gd name="T74" fmla="*/ 6 w 60"/>
                  <a:gd name="T75" fmla="*/ 5 h 1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100"/>
                  <a:gd name="T116" fmla="*/ 60 w 60"/>
                  <a:gd name="T117" fmla="*/ 100 h 1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100">
                    <a:moveTo>
                      <a:pt x="6" y="5"/>
                    </a:moveTo>
                    <a:lnTo>
                      <a:pt x="17" y="12"/>
                    </a:lnTo>
                    <a:lnTo>
                      <a:pt x="24" y="12"/>
                    </a:lnTo>
                    <a:lnTo>
                      <a:pt x="35" y="10"/>
                    </a:lnTo>
                    <a:lnTo>
                      <a:pt x="51" y="0"/>
                    </a:lnTo>
                    <a:lnTo>
                      <a:pt x="59" y="0"/>
                    </a:lnTo>
                    <a:lnTo>
                      <a:pt x="53" y="19"/>
                    </a:lnTo>
                    <a:lnTo>
                      <a:pt x="51" y="29"/>
                    </a:lnTo>
                    <a:lnTo>
                      <a:pt x="51" y="40"/>
                    </a:lnTo>
                    <a:lnTo>
                      <a:pt x="48" y="55"/>
                    </a:lnTo>
                    <a:lnTo>
                      <a:pt x="48" y="64"/>
                    </a:lnTo>
                    <a:lnTo>
                      <a:pt x="51" y="85"/>
                    </a:lnTo>
                    <a:lnTo>
                      <a:pt x="50" y="99"/>
                    </a:lnTo>
                    <a:lnTo>
                      <a:pt x="46" y="87"/>
                    </a:lnTo>
                    <a:lnTo>
                      <a:pt x="44" y="69"/>
                    </a:lnTo>
                    <a:lnTo>
                      <a:pt x="38" y="53"/>
                    </a:lnTo>
                    <a:lnTo>
                      <a:pt x="36" y="39"/>
                    </a:lnTo>
                    <a:lnTo>
                      <a:pt x="34" y="42"/>
                    </a:lnTo>
                    <a:lnTo>
                      <a:pt x="26" y="35"/>
                    </a:lnTo>
                    <a:lnTo>
                      <a:pt x="30" y="46"/>
                    </a:lnTo>
                    <a:lnTo>
                      <a:pt x="29" y="57"/>
                    </a:lnTo>
                    <a:lnTo>
                      <a:pt x="31" y="69"/>
                    </a:lnTo>
                    <a:lnTo>
                      <a:pt x="32" y="87"/>
                    </a:lnTo>
                    <a:lnTo>
                      <a:pt x="29" y="78"/>
                    </a:lnTo>
                    <a:lnTo>
                      <a:pt x="27" y="66"/>
                    </a:lnTo>
                    <a:lnTo>
                      <a:pt x="26" y="61"/>
                    </a:lnTo>
                    <a:lnTo>
                      <a:pt x="23" y="51"/>
                    </a:lnTo>
                    <a:lnTo>
                      <a:pt x="17" y="43"/>
                    </a:lnTo>
                    <a:lnTo>
                      <a:pt x="15" y="48"/>
                    </a:lnTo>
                    <a:lnTo>
                      <a:pt x="12" y="75"/>
                    </a:lnTo>
                    <a:lnTo>
                      <a:pt x="0" y="94"/>
                    </a:lnTo>
                    <a:lnTo>
                      <a:pt x="8" y="71"/>
                    </a:lnTo>
                    <a:lnTo>
                      <a:pt x="11" y="49"/>
                    </a:lnTo>
                    <a:lnTo>
                      <a:pt x="12" y="41"/>
                    </a:lnTo>
                    <a:lnTo>
                      <a:pt x="13" y="29"/>
                    </a:lnTo>
                    <a:lnTo>
                      <a:pt x="13" y="21"/>
                    </a:lnTo>
                    <a:lnTo>
                      <a:pt x="11" y="12"/>
                    </a:lnTo>
                    <a:lnTo>
                      <a:pt x="6" y="5"/>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398" name="Freeform 72"/>
              <p:cNvSpPr>
                <a:spLocks/>
              </p:cNvSpPr>
              <p:nvPr/>
            </p:nvSpPr>
            <p:spPr bwMode="auto">
              <a:xfrm>
                <a:off x="3172" y="676"/>
                <a:ext cx="17" cy="20"/>
              </a:xfrm>
              <a:custGeom>
                <a:avLst/>
                <a:gdLst>
                  <a:gd name="T0" fmla="*/ 2 w 17"/>
                  <a:gd name="T1" fmla="*/ 0 h 20"/>
                  <a:gd name="T2" fmla="*/ 0 w 17"/>
                  <a:gd name="T3" fmla="*/ 9 h 20"/>
                  <a:gd name="T4" fmla="*/ 2 w 17"/>
                  <a:gd name="T5" fmla="*/ 19 h 20"/>
                  <a:gd name="T6" fmla="*/ 16 w 17"/>
                  <a:gd name="T7" fmla="*/ 17 h 20"/>
                  <a:gd name="T8" fmla="*/ 14 w 17"/>
                  <a:gd name="T9" fmla="*/ 9 h 20"/>
                  <a:gd name="T10" fmla="*/ 2 w 17"/>
                  <a:gd name="T11" fmla="*/ 0 h 20"/>
                  <a:gd name="T12" fmla="*/ 0 60000 65536"/>
                  <a:gd name="T13" fmla="*/ 0 60000 65536"/>
                  <a:gd name="T14" fmla="*/ 0 60000 65536"/>
                  <a:gd name="T15" fmla="*/ 0 60000 65536"/>
                  <a:gd name="T16" fmla="*/ 0 60000 65536"/>
                  <a:gd name="T17" fmla="*/ 0 60000 65536"/>
                  <a:gd name="T18" fmla="*/ 0 w 17"/>
                  <a:gd name="T19" fmla="*/ 0 h 20"/>
                  <a:gd name="T20" fmla="*/ 17 w 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7" h="20">
                    <a:moveTo>
                      <a:pt x="2" y="0"/>
                    </a:moveTo>
                    <a:lnTo>
                      <a:pt x="0" y="9"/>
                    </a:lnTo>
                    <a:lnTo>
                      <a:pt x="2" y="19"/>
                    </a:lnTo>
                    <a:lnTo>
                      <a:pt x="16" y="17"/>
                    </a:lnTo>
                    <a:lnTo>
                      <a:pt x="14" y="9"/>
                    </a:lnTo>
                    <a:lnTo>
                      <a:pt x="2"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399" name="Freeform 73"/>
              <p:cNvSpPr>
                <a:spLocks/>
              </p:cNvSpPr>
              <p:nvPr/>
            </p:nvSpPr>
            <p:spPr bwMode="auto">
              <a:xfrm>
                <a:off x="3177" y="676"/>
                <a:ext cx="51" cy="24"/>
              </a:xfrm>
              <a:custGeom>
                <a:avLst/>
                <a:gdLst>
                  <a:gd name="T0" fmla="*/ 0 w 51"/>
                  <a:gd name="T1" fmla="*/ 0 h 24"/>
                  <a:gd name="T2" fmla="*/ 10 w 51"/>
                  <a:gd name="T3" fmla="*/ 17 h 24"/>
                  <a:gd name="T4" fmla="*/ 17 w 51"/>
                  <a:gd name="T5" fmla="*/ 21 h 24"/>
                  <a:gd name="T6" fmla="*/ 20 w 51"/>
                  <a:gd name="T7" fmla="*/ 17 h 24"/>
                  <a:gd name="T8" fmla="*/ 24 w 51"/>
                  <a:gd name="T9" fmla="*/ 20 h 24"/>
                  <a:gd name="T10" fmla="*/ 32 w 51"/>
                  <a:gd name="T11" fmla="*/ 22 h 24"/>
                  <a:gd name="T12" fmla="*/ 37 w 51"/>
                  <a:gd name="T13" fmla="*/ 23 h 24"/>
                  <a:gd name="T14" fmla="*/ 42 w 51"/>
                  <a:gd name="T15" fmla="*/ 22 h 24"/>
                  <a:gd name="T16" fmla="*/ 50 w 51"/>
                  <a:gd name="T17" fmla="*/ 18 h 24"/>
                  <a:gd name="T18" fmla="*/ 50 w 51"/>
                  <a:gd name="T19" fmla="*/ 14 h 24"/>
                  <a:gd name="T20" fmla="*/ 44 w 51"/>
                  <a:gd name="T21" fmla="*/ 17 h 24"/>
                  <a:gd name="T22" fmla="*/ 26 w 51"/>
                  <a:gd name="T23" fmla="*/ 9 h 24"/>
                  <a:gd name="T24" fmla="*/ 0 w 51"/>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24"/>
                  <a:gd name="T41" fmla="*/ 51 w 51"/>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24">
                    <a:moveTo>
                      <a:pt x="0" y="0"/>
                    </a:moveTo>
                    <a:lnTo>
                      <a:pt x="10" y="17"/>
                    </a:lnTo>
                    <a:lnTo>
                      <a:pt x="17" y="21"/>
                    </a:lnTo>
                    <a:lnTo>
                      <a:pt x="20" y="17"/>
                    </a:lnTo>
                    <a:lnTo>
                      <a:pt x="24" y="20"/>
                    </a:lnTo>
                    <a:lnTo>
                      <a:pt x="32" y="22"/>
                    </a:lnTo>
                    <a:lnTo>
                      <a:pt x="37" y="23"/>
                    </a:lnTo>
                    <a:lnTo>
                      <a:pt x="42" y="22"/>
                    </a:lnTo>
                    <a:lnTo>
                      <a:pt x="50" y="18"/>
                    </a:lnTo>
                    <a:lnTo>
                      <a:pt x="50" y="14"/>
                    </a:lnTo>
                    <a:lnTo>
                      <a:pt x="44" y="17"/>
                    </a:lnTo>
                    <a:lnTo>
                      <a:pt x="26" y="9"/>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00" name="Freeform 74"/>
              <p:cNvSpPr>
                <a:spLocks/>
              </p:cNvSpPr>
              <p:nvPr/>
            </p:nvSpPr>
            <p:spPr bwMode="auto">
              <a:xfrm>
                <a:off x="3228" y="652"/>
                <a:ext cx="17" cy="24"/>
              </a:xfrm>
              <a:custGeom>
                <a:avLst/>
                <a:gdLst>
                  <a:gd name="T0" fmla="*/ 0 w 17"/>
                  <a:gd name="T1" fmla="*/ 0 h 24"/>
                  <a:gd name="T2" fmla="*/ 0 w 17"/>
                  <a:gd name="T3" fmla="*/ 9 h 24"/>
                  <a:gd name="T4" fmla="*/ 5 w 17"/>
                  <a:gd name="T5" fmla="*/ 10 h 24"/>
                  <a:gd name="T6" fmla="*/ 13 w 17"/>
                  <a:gd name="T7" fmla="*/ 17 h 24"/>
                  <a:gd name="T8" fmla="*/ 16 w 17"/>
                  <a:gd name="T9" fmla="*/ 23 h 24"/>
                  <a:gd name="T10" fmla="*/ 16 w 17"/>
                  <a:gd name="T11" fmla="*/ 13 h 24"/>
                  <a:gd name="T12" fmla="*/ 10 w 17"/>
                  <a:gd name="T13" fmla="*/ 9 h 24"/>
                  <a:gd name="T14" fmla="*/ 0 w 17"/>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4"/>
                  <a:gd name="T26" fmla="*/ 17 w 17"/>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4">
                    <a:moveTo>
                      <a:pt x="0" y="0"/>
                    </a:moveTo>
                    <a:lnTo>
                      <a:pt x="0" y="9"/>
                    </a:lnTo>
                    <a:lnTo>
                      <a:pt x="5" y="10"/>
                    </a:lnTo>
                    <a:lnTo>
                      <a:pt x="13" y="17"/>
                    </a:lnTo>
                    <a:lnTo>
                      <a:pt x="16" y="23"/>
                    </a:lnTo>
                    <a:lnTo>
                      <a:pt x="16" y="13"/>
                    </a:lnTo>
                    <a:lnTo>
                      <a:pt x="10" y="9"/>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01" name="Freeform 75"/>
              <p:cNvSpPr>
                <a:spLocks/>
              </p:cNvSpPr>
              <p:nvPr/>
            </p:nvSpPr>
            <p:spPr bwMode="auto">
              <a:xfrm>
                <a:off x="3212" y="628"/>
                <a:ext cx="34" cy="42"/>
              </a:xfrm>
              <a:custGeom>
                <a:avLst/>
                <a:gdLst>
                  <a:gd name="T0" fmla="*/ 0 w 34"/>
                  <a:gd name="T1" fmla="*/ 0 h 42"/>
                  <a:gd name="T2" fmla="*/ 8 w 34"/>
                  <a:gd name="T3" fmla="*/ 5 h 42"/>
                  <a:gd name="T4" fmla="*/ 10 w 34"/>
                  <a:gd name="T5" fmla="*/ 13 h 42"/>
                  <a:gd name="T6" fmla="*/ 11 w 34"/>
                  <a:gd name="T7" fmla="*/ 11 h 42"/>
                  <a:gd name="T8" fmla="*/ 17 w 34"/>
                  <a:gd name="T9" fmla="*/ 18 h 42"/>
                  <a:gd name="T10" fmla="*/ 20 w 34"/>
                  <a:gd name="T11" fmla="*/ 27 h 42"/>
                  <a:gd name="T12" fmla="*/ 23 w 34"/>
                  <a:gd name="T13" fmla="*/ 31 h 42"/>
                  <a:gd name="T14" fmla="*/ 28 w 34"/>
                  <a:gd name="T15" fmla="*/ 31 h 42"/>
                  <a:gd name="T16" fmla="*/ 30 w 34"/>
                  <a:gd name="T17" fmla="*/ 36 h 42"/>
                  <a:gd name="T18" fmla="*/ 29 w 34"/>
                  <a:gd name="T19" fmla="*/ 41 h 42"/>
                  <a:gd name="T20" fmla="*/ 33 w 34"/>
                  <a:gd name="T21" fmla="*/ 29 h 42"/>
                  <a:gd name="T22" fmla="*/ 32 w 34"/>
                  <a:gd name="T23" fmla="*/ 23 h 42"/>
                  <a:gd name="T24" fmla="*/ 27 w 34"/>
                  <a:gd name="T25" fmla="*/ 16 h 42"/>
                  <a:gd name="T26" fmla="*/ 22 w 34"/>
                  <a:gd name="T27" fmla="*/ 11 h 42"/>
                  <a:gd name="T28" fmla="*/ 14 w 34"/>
                  <a:gd name="T29" fmla="*/ 7 h 42"/>
                  <a:gd name="T30" fmla="*/ 0 w 34"/>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42"/>
                  <a:gd name="T50" fmla="*/ 34 w 3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42">
                    <a:moveTo>
                      <a:pt x="0" y="0"/>
                    </a:moveTo>
                    <a:lnTo>
                      <a:pt x="8" y="5"/>
                    </a:lnTo>
                    <a:lnTo>
                      <a:pt x="10" y="13"/>
                    </a:lnTo>
                    <a:lnTo>
                      <a:pt x="11" y="11"/>
                    </a:lnTo>
                    <a:lnTo>
                      <a:pt x="17" y="18"/>
                    </a:lnTo>
                    <a:lnTo>
                      <a:pt x="20" y="27"/>
                    </a:lnTo>
                    <a:lnTo>
                      <a:pt x="23" y="31"/>
                    </a:lnTo>
                    <a:lnTo>
                      <a:pt x="28" y="31"/>
                    </a:lnTo>
                    <a:lnTo>
                      <a:pt x="30" y="36"/>
                    </a:lnTo>
                    <a:lnTo>
                      <a:pt x="29" y="41"/>
                    </a:lnTo>
                    <a:lnTo>
                      <a:pt x="33" y="29"/>
                    </a:lnTo>
                    <a:lnTo>
                      <a:pt x="32" y="23"/>
                    </a:lnTo>
                    <a:lnTo>
                      <a:pt x="27" y="16"/>
                    </a:lnTo>
                    <a:lnTo>
                      <a:pt x="22" y="11"/>
                    </a:lnTo>
                    <a:lnTo>
                      <a:pt x="14" y="7"/>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02" name="Freeform 76"/>
              <p:cNvSpPr>
                <a:spLocks/>
              </p:cNvSpPr>
              <p:nvPr/>
            </p:nvSpPr>
            <p:spPr bwMode="auto">
              <a:xfrm>
                <a:off x="3203" y="617"/>
                <a:ext cx="47" cy="37"/>
              </a:xfrm>
              <a:custGeom>
                <a:avLst/>
                <a:gdLst>
                  <a:gd name="T0" fmla="*/ 0 w 47"/>
                  <a:gd name="T1" fmla="*/ 0 h 37"/>
                  <a:gd name="T2" fmla="*/ 0 w 47"/>
                  <a:gd name="T3" fmla="*/ 3 h 37"/>
                  <a:gd name="T4" fmla="*/ 8 w 47"/>
                  <a:gd name="T5" fmla="*/ 6 h 37"/>
                  <a:gd name="T6" fmla="*/ 12 w 47"/>
                  <a:gd name="T7" fmla="*/ 6 h 37"/>
                  <a:gd name="T8" fmla="*/ 17 w 47"/>
                  <a:gd name="T9" fmla="*/ 8 h 37"/>
                  <a:gd name="T10" fmla="*/ 25 w 47"/>
                  <a:gd name="T11" fmla="*/ 14 h 37"/>
                  <a:gd name="T12" fmla="*/ 30 w 47"/>
                  <a:gd name="T13" fmla="*/ 16 h 37"/>
                  <a:gd name="T14" fmla="*/ 38 w 47"/>
                  <a:gd name="T15" fmla="*/ 23 h 37"/>
                  <a:gd name="T16" fmla="*/ 41 w 47"/>
                  <a:gd name="T17" fmla="*/ 28 h 37"/>
                  <a:gd name="T18" fmla="*/ 44 w 47"/>
                  <a:gd name="T19" fmla="*/ 36 h 37"/>
                  <a:gd name="T20" fmla="*/ 46 w 47"/>
                  <a:gd name="T21" fmla="*/ 28 h 37"/>
                  <a:gd name="T22" fmla="*/ 44 w 47"/>
                  <a:gd name="T23" fmla="*/ 22 h 37"/>
                  <a:gd name="T24" fmla="*/ 39 w 47"/>
                  <a:gd name="T25" fmla="*/ 16 h 37"/>
                  <a:gd name="T26" fmla="*/ 32 w 47"/>
                  <a:gd name="T27" fmla="*/ 10 h 37"/>
                  <a:gd name="T28" fmla="*/ 21 w 47"/>
                  <a:gd name="T29" fmla="*/ 4 h 37"/>
                  <a:gd name="T30" fmla="*/ 16 w 47"/>
                  <a:gd name="T31" fmla="*/ 1 h 37"/>
                  <a:gd name="T32" fmla="*/ 9 w 47"/>
                  <a:gd name="T33" fmla="*/ 0 h 37"/>
                  <a:gd name="T34" fmla="*/ 0 w 47"/>
                  <a:gd name="T35" fmla="*/ 0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7"/>
                  <a:gd name="T56" fmla="*/ 47 w 4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7">
                    <a:moveTo>
                      <a:pt x="0" y="0"/>
                    </a:moveTo>
                    <a:lnTo>
                      <a:pt x="0" y="3"/>
                    </a:lnTo>
                    <a:lnTo>
                      <a:pt x="8" y="6"/>
                    </a:lnTo>
                    <a:lnTo>
                      <a:pt x="12" y="6"/>
                    </a:lnTo>
                    <a:lnTo>
                      <a:pt x="17" y="8"/>
                    </a:lnTo>
                    <a:lnTo>
                      <a:pt x="25" y="14"/>
                    </a:lnTo>
                    <a:lnTo>
                      <a:pt x="30" y="16"/>
                    </a:lnTo>
                    <a:lnTo>
                      <a:pt x="38" y="23"/>
                    </a:lnTo>
                    <a:lnTo>
                      <a:pt x="41" y="28"/>
                    </a:lnTo>
                    <a:lnTo>
                      <a:pt x="44" y="36"/>
                    </a:lnTo>
                    <a:lnTo>
                      <a:pt x="46" y="28"/>
                    </a:lnTo>
                    <a:lnTo>
                      <a:pt x="44" y="22"/>
                    </a:lnTo>
                    <a:lnTo>
                      <a:pt x="39" y="16"/>
                    </a:lnTo>
                    <a:lnTo>
                      <a:pt x="32" y="10"/>
                    </a:lnTo>
                    <a:lnTo>
                      <a:pt x="21" y="4"/>
                    </a:lnTo>
                    <a:lnTo>
                      <a:pt x="16" y="1"/>
                    </a:lnTo>
                    <a:lnTo>
                      <a:pt x="9"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03" name="Freeform 77"/>
              <p:cNvSpPr>
                <a:spLocks/>
              </p:cNvSpPr>
              <p:nvPr/>
            </p:nvSpPr>
            <p:spPr bwMode="auto">
              <a:xfrm>
                <a:off x="3217" y="612"/>
                <a:ext cx="32" cy="22"/>
              </a:xfrm>
              <a:custGeom>
                <a:avLst/>
                <a:gdLst>
                  <a:gd name="T0" fmla="*/ 0 w 32"/>
                  <a:gd name="T1" fmla="*/ 0 h 22"/>
                  <a:gd name="T2" fmla="*/ 6 w 32"/>
                  <a:gd name="T3" fmla="*/ 1 h 22"/>
                  <a:gd name="T4" fmla="*/ 12 w 32"/>
                  <a:gd name="T5" fmla="*/ 3 h 22"/>
                  <a:gd name="T6" fmla="*/ 20 w 32"/>
                  <a:gd name="T7" fmla="*/ 8 h 22"/>
                  <a:gd name="T8" fmla="*/ 21 w 32"/>
                  <a:gd name="T9" fmla="*/ 9 h 22"/>
                  <a:gd name="T10" fmla="*/ 26 w 32"/>
                  <a:gd name="T11" fmla="*/ 14 h 22"/>
                  <a:gd name="T12" fmla="*/ 31 w 32"/>
                  <a:gd name="T13" fmla="*/ 21 h 22"/>
                  <a:gd name="T14" fmla="*/ 29 w 32"/>
                  <a:gd name="T15" fmla="*/ 12 h 22"/>
                  <a:gd name="T16" fmla="*/ 24 w 32"/>
                  <a:gd name="T17" fmla="*/ 8 h 22"/>
                  <a:gd name="T18" fmla="*/ 19 w 32"/>
                  <a:gd name="T19" fmla="*/ 4 h 22"/>
                  <a:gd name="T20" fmla="*/ 12 w 32"/>
                  <a:gd name="T21" fmla="*/ 1 h 22"/>
                  <a:gd name="T22" fmla="*/ 0 w 32"/>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2"/>
                  <a:gd name="T38" fmla="*/ 32 w 32"/>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2">
                    <a:moveTo>
                      <a:pt x="0" y="0"/>
                    </a:moveTo>
                    <a:lnTo>
                      <a:pt x="6" y="1"/>
                    </a:lnTo>
                    <a:lnTo>
                      <a:pt x="12" y="3"/>
                    </a:lnTo>
                    <a:lnTo>
                      <a:pt x="20" y="8"/>
                    </a:lnTo>
                    <a:lnTo>
                      <a:pt x="21" y="9"/>
                    </a:lnTo>
                    <a:lnTo>
                      <a:pt x="26" y="14"/>
                    </a:lnTo>
                    <a:lnTo>
                      <a:pt x="31" y="21"/>
                    </a:lnTo>
                    <a:lnTo>
                      <a:pt x="29" y="12"/>
                    </a:lnTo>
                    <a:lnTo>
                      <a:pt x="24" y="8"/>
                    </a:lnTo>
                    <a:lnTo>
                      <a:pt x="19" y="4"/>
                    </a:lnTo>
                    <a:lnTo>
                      <a:pt x="12" y="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04" name="Freeform 78"/>
              <p:cNvSpPr>
                <a:spLocks/>
              </p:cNvSpPr>
              <p:nvPr/>
            </p:nvSpPr>
            <p:spPr bwMode="auto">
              <a:xfrm>
                <a:off x="2940" y="747"/>
                <a:ext cx="17" cy="19"/>
              </a:xfrm>
              <a:custGeom>
                <a:avLst/>
                <a:gdLst>
                  <a:gd name="T0" fmla="*/ 16 w 17"/>
                  <a:gd name="T1" fmla="*/ 0 h 19"/>
                  <a:gd name="T2" fmla="*/ 2 w 17"/>
                  <a:gd name="T3" fmla="*/ 4 h 19"/>
                  <a:gd name="T4" fmla="*/ 0 w 17"/>
                  <a:gd name="T5" fmla="*/ 6 h 19"/>
                  <a:gd name="T6" fmla="*/ 0 w 17"/>
                  <a:gd name="T7" fmla="*/ 12 h 19"/>
                  <a:gd name="T8" fmla="*/ 0 w 17"/>
                  <a:gd name="T9" fmla="*/ 18 h 19"/>
                  <a:gd name="T10" fmla="*/ 16 w 17"/>
                  <a:gd name="T11" fmla="*/ 0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16" y="0"/>
                    </a:moveTo>
                    <a:lnTo>
                      <a:pt x="2" y="4"/>
                    </a:lnTo>
                    <a:lnTo>
                      <a:pt x="0" y="6"/>
                    </a:lnTo>
                    <a:lnTo>
                      <a:pt x="0" y="12"/>
                    </a:lnTo>
                    <a:lnTo>
                      <a:pt x="0" y="18"/>
                    </a:lnTo>
                    <a:lnTo>
                      <a:pt x="16"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05" name="Freeform 79"/>
              <p:cNvSpPr>
                <a:spLocks/>
              </p:cNvSpPr>
              <p:nvPr/>
            </p:nvSpPr>
            <p:spPr bwMode="auto">
              <a:xfrm>
                <a:off x="2994" y="736"/>
                <a:ext cx="28" cy="69"/>
              </a:xfrm>
              <a:custGeom>
                <a:avLst/>
                <a:gdLst>
                  <a:gd name="T0" fmla="*/ 9 w 28"/>
                  <a:gd name="T1" fmla="*/ 0 h 69"/>
                  <a:gd name="T2" fmla="*/ 8 w 28"/>
                  <a:gd name="T3" fmla="*/ 9 h 69"/>
                  <a:gd name="T4" fmla="*/ 4 w 28"/>
                  <a:gd name="T5" fmla="*/ 10 h 69"/>
                  <a:gd name="T6" fmla="*/ 1 w 28"/>
                  <a:gd name="T7" fmla="*/ 6 h 69"/>
                  <a:gd name="T8" fmla="*/ 0 w 28"/>
                  <a:gd name="T9" fmla="*/ 13 h 69"/>
                  <a:gd name="T10" fmla="*/ 5 w 28"/>
                  <a:gd name="T11" fmla="*/ 21 h 69"/>
                  <a:gd name="T12" fmla="*/ 6 w 28"/>
                  <a:gd name="T13" fmla="*/ 28 h 69"/>
                  <a:gd name="T14" fmla="*/ 1 w 28"/>
                  <a:gd name="T15" fmla="*/ 23 h 69"/>
                  <a:gd name="T16" fmla="*/ 4 w 28"/>
                  <a:gd name="T17" fmla="*/ 34 h 69"/>
                  <a:gd name="T18" fmla="*/ 8 w 28"/>
                  <a:gd name="T19" fmla="*/ 46 h 69"/>
                  <a:gd name="T20" fmla="*/ 8 w 28"/>
                  <a:gd name="T21" fmla="*/ 53 h 69"/>
                  <a:gd name="T22" fmla="*/ 16 w 28"/>
                  <a:gd name="T23" fmla="*/ 51 h 69"/>
                  <a:gd name="T24" fmla="*/ 26 w 28"/>
                  <a:gd name="T25" fmla="*/ 68 h 69"/>
                  <a:gd name="T26" fmla="*/ 25 w 28"/>
                  <a:gd name="T27" fmla="*/ 61 h 69"/>
                  <a:gd name="T28" fmla="*/ 26 w 28"/>
                  <a:gd name="T29" fmla="*/ 51 h 69"/>
                  <a:gd name="T30" fmla="*/ 27 w 28"/>
                  <a:gd name="T31" fmla="*/ 44 h 69"/>
                  <a:gd name="T32" fmla="*/ 21 w 28"/>
                  <a:gd name="T33" fmla="*/ 43 h 69"/>
                  <a:gd name="T34" fmla="*/ 19 w 28"/>
                  <a:gd name="T35" fmla="*/ 40 h 69"/>
                  <a:gd name="T36" fmla="*/ 24 w 28"/>
                  <a:gd name="T37" fmla="*/ 22 h 69"/>
                  <a:gd name="T38" fmla="*/ 9 w 28"/>
                  <a:gd name="T39" fmla="*/ 0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69"/>
                  <a:gd name="T62" fmla="*/ 28 w 28"/>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69">
                    <a:moveTo>
                      <a:pt x="9" y="0"/>
                    </a:moveTo>
                    <a:lnTo>
                      <a:pt x="8" y="9"/>
                    </a:lnTo>
                    <a:lnTo>
                      <a:pt x="4" y="10"/>
                    </a:lnTo>
                    <a:lnTo>
                      <a:pt x="1" y="6"/>
                    </a:lnTo>
                    <a:lnTo>
                      <a:pt x="0" y="13"/>
                    </a:lnTo>
                    <a:lnTo>
                      <a:pt x="5" y="21"/>
                    </a:lnTo>
                    <a:lnTo>
                      <a:pt x="6" y="28"/>
                    </a:lnTo>
                    <a:lnTo>
                      <a:pt x="1" y="23"/>
                    </a:lnTo>
                    <a:lnTo>
                      <a:pt x="4" y="34"/>
                    </a:lnTo>
                    <a:lnTo>
                      <a:pt x="8" y="46"/>
                    </a:lnTo>
                    <a:lnTo>
                      <a:pt x="8" y="53"/>
                    </a:lnTo>
                    <a:lnTo>
                      <a:pt x="16" y="51"/>
                    </a:lnTo>
                    <a:lnTo>
                      <a:pt x="26" y="68"/>
                    </a:lnTo>
                    <a:lnTo>
                      <a:pt x="25" y="61"/>
                    </a:lnTo>
                    <a:lnTo>
                      <a:pt x="26" y="51"/>
                    </a:lnTo>
                    <a:lnTo>
                      <a:pt x="27" y="44"/>
                    </a:lnTo>
                    <a:lnTo>
                      <a:pt x="21" y="43"/>
                    </a:lnTo>
                    <a:lnTo>
                      <a:pt x="19" y="40"/>
                    </a:lnTo>
                    <a:lnTo>
                      <a:pt x="24" y="22"/>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06" name="Freeform 80"/>
              <p:cNvSpPr>
                <a:spLocks/>
              </p:cNvSpPr>
              <p:nvPr/>
            </p:nvSpPr>
            <p:spPr bwMode="auto">
              <a:xfrm>
                <a:off x="3012" y="805"/>
                <a:ext cx="28" cy="49"/>
              </a:xfrm>
              <a:custGeom>
                <a:avLst/>
                <a:gdLst>
                  <a:gd name="T0" fmla="*/ 9 w 28"/>
                  <a:gd name="T1" fmla="*/ 0 h 49"/>
                  <a:gd name="T2" fmla="*/ 12 w 28"/>
                  <a:gd name="T3" fmla="*/ 7 h 49"/>
                  <a:gd name="T4" fmla="*/ 8 w 28"/>
                  <a:gd name="T5" fmla="*/ 18 h 49"/>
                  <a:gd name="T6" fmla="*/ 12 w 28"/>
                  <a:gd name="T7" fmla="*/ 34 h 49"/>
                  <a:gd name="T8" fmla="*/ 27 w 28"/>
                  <a:gd name="T9" fmla="*/ 48 h 49"/>
                  <a:gd name="T10" fmla="*/ 10 w 28"/>
                  <a:gd name="T11" fmla="*/ 30 h 49"/>
                  <a:gd name="T12" fmla="*/ 6 w 28"/>
                  <a:gd name="T13" fmla="*/ 23 h 49"/>
                  <a:gd name="T14" fmla="*/ 0 w 28"/>
                  <a:gd name="T15" fmla="*/ 23 h 49"/>
                  <a:gd name="T16" fmla="*/ 9 w 28"/>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49"/>
                  <a:gd name="T29" fmla="*/ 28 w 28"/>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49">
                    <a:moveTo>
                      <a:pt x="9" y="0"/>
                    </a:moveTo>
                    <a:lnTo>
                      <a:pt x="12" y="7"/>
                    </a:lnTo>
                    <a:lnTo>
                      <a:pt x="8" y="18"/>
                    </a:lnTo>
                    <a:lnTo>
                      <a:pt x="12" y="34"/>
                    </a:lnTo>
                    <a:lnTo>
                      <a:pt x="27" y="48"/>
                    </a:lnTo>
                    <a:lnTo>
                      <a:pt x="10" y="30"/>
                    </a:lnTo>
                    <a:lnTo>
                      <a:pt x="6" y="23"/>
                    </a:lnTo>
                    <a:lnTo>
                      <a:pt x="0" y="23"/>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4407" name="Group 81"/>
              <p:cNvGrpSpPr>
                <a:grpSpLocks/>
              </p:cNvGrpSpPr>
              <p:nvPr/>
            </p:nvGrpSpPr>
            <p:grpSpPr bwMode="auto">
              <a:xfrm>
                <a:off x="3006" y="513"/>
                <a:ext cx="219" cy="188"/>
                <a:chOff x="3006" y="513"/>
                <a:chExt cx="219" cy="188"/>
              </a:xfrm>
            </p:grpSpPr>
            <p:sp>
              <p:nvSpPr>
                <p:cNvPr id="14419" name="Freeform 82"/>
                <p:cNvSpPr>
                  <a:spLocks/>
                </p:cNvSpPr>
                <p:nvPr/>
              </p:nvSpPr>
              <p:spPr bwMode="auto">
                <a:xfrm>
                  <a:off x="3006" y="513"/>
                  <a:ext cx="219" cy="188"/>
                </a:xfrm>
                <a:custGeom>
                  <a:avLst/>
                  <a:gdLst>
                    <a:gd name="T0" fmla="*/ 7 w 219"/>
                    <a:gd name="T1" fmla="*/ 10 h 188"/>
                    <a:gd name="T2" fmla="*/ 3 w 219"/>
                    <a:gd name="T3" fmla="*/ 4 h 188"/>
                    <a:gd name="T4" fmla="*/ 5 w 219"/>
                    <a:gd name="T5" fmla="*/ 0 h 188"/>
                    <a:gd name="T6" fmla="*/ 25 w 219"/>
                    <a:gd name="T7" fmla="*/ 3 h 188"/>
                    <a:gd name="T8" fmla="*/ 36 w 219"/>
                    <a:gd name="T9" fmla="*/ 8 h 188"/>
                    <a:gd name="T10" fmla="*/ 50 w 219"/>
                    <a:gd name="T11" fmla="*/ 15 h 188"/>
                    <a:gd name="T12" fmla="*/ 54 w 219"/>
                    <a:gd name="T13" fmla="*/ 18 h 188"/>
                    <a:gd name="T14" fmla="*/ 61 w 219"/>
                    <a:gd name="T15" fmla="*/ 21 h 188"/>
                    <a:gd name="T16" fmla="*/ 68 w 219"/>
                    <a:gd name="T17" fmla="*/ 32 h 188"/>
                    <a:gd name="T18" fmla="*/ 83 w 219"/>
                    <a:gd name="T19" fmla="*/ 47 h 188"/>
                    <a:gd name="T20" fmla="*/ 101 w 219"/>
                    <a:gd name="T21" fmla="*/ 58 h 188"/>
                    <a:gd name="T22" fmla="*/ 115 w 219"/>
                    <a:gd name="T23" fmla="*/ 65 h 188"/>
                    <a:gd name="T24" fmla="*/ 136 w 219"/>
                    <a:gd name="T25" fmla="*/ 73 h 188"/>
                    <a:gd name="T26" fmla="*/ 170 w 219"/>
                    <a:gd name="T27" fmla="*/ 89 h 188"/>
                    <a:gd name="T28" fmla="*/ 202 w 219"/>
                    <a:gd name="T29" fmla="*/ 114 h 188"/>
                    <a:gd name="T30" fmla="*/ 215 w 219"/>
                    <a:gd name="T31" fmla="*/ 148 h 188"/>
                    <a:gd name="T32" fmla="*/ 217 w 219"/>
                    <a:gd name="T33" fmla="*/ 178 h 188"/>
                    <a:gd name="T34" fmla="*/ 195 w 219"/>
                    <a:gd name="T35" fmla="*/ 175 h 188"/>
                    <a:gd name="T36" fmla="*/ 136 w 219"/>
                    <a:gd name="T37" fmla="*/ 140 h 188"/>
                    <a:gd name="T38" fmla="*/ 87 w 219"/>
                    <a:gd name="T39" fmla="*/ 86 h 188"/>
                    <a:gd name="T40" fmla="*/ 60 w 219"/>
                    <a:gd name="T41" fmla="*/ 74 h 188"/>
                    <a:gd name="T42" fmla="*/ 39 w 219"/>
                    <a:gd name="T43" fmla="*/ 70 h 188"/>
                    <a:gd name="T44" fmla="*/ 33 w 219"/>
                    <a:gd name="T45" fmla="*/ 81 h 188"/>
                    <a:gd name="T46" fmla="*/ 30 w 219"/>
                    <a:gd name="T47" fmla="*/ 68 h 188"/>
                    <a:gd name="T48" fmla="*/ 29 w 219"/>
                    <a:gd name="T49" fmla="*/ 66 h 188"/>
                    <a:gd name="T50" fmla="*/ 26 w 219"/>
                    <a:gd name="T51" fmla="*/ 63 h 188"/>
                    <a:gd name="T52" fmla="*/ 28 w 219"/>
                    <a:gd name="T53" fmla="*/ 53 h 188"/>
                    <a:gd name="T54" fmla="*/ 20 w 219"/>
                    <a:gd name="T55" fmla="*/ 51 h 188"/>
                    <a:gd name="T56" fmla="*/ 18 w 219"/>
                    <a:gd name="T57" fmla="*/ 44 h 188"/>
                    <a:gd name="T58" fmla="*/ 26 w 219"/>
                    <a:gd name="T59" fmla="*/ 37 h 188"/>
                    <a:gd name="T60" fmla="*/ 37 w 219"/>
                    <a:gd name="T61" fmla="*/ 30 h 188"/>
                    <a:gd name="T62" fmla="*/ 25 w 219"/>
                    <a:gd name="T63" fmla="*/ 24 h 188"/>
                    <a:gd name="T64" fmla="*/ 9 w 219"/>
                    <a:gd name="T65" fmla="*/ 23 h 188"/>
                    <a:gd name="T66" fmla="*/ 0 w 219"/>
                    <a:gd name="T67" fmla="*/ 20 h 188"/>
                    <a:gd name="T68" fmla="*/ 3 w 219"/>
                    <a:gd name="T69" fmla="*/ 12 h 188"/>
                    <a:gd name="T70" fmla="*/ 14 w 219"/>
                    <a:gd name="T71" fmla="*/ 12 h 1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9"/>
                    <a:gd name="T109" fmla="*/ 0 h 188"/>
                    <a:gd name="T110" fmla="*/ 219 w 219"/>
                    <a:gd name="T111" fmla="*/ 188 h 1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9" h="188">
                      <a:moveTo>
                        <a:pt x="14" y="12"/>
                      </a:moveTo>
                      <a:lnTo>
                        <a:pt x="7" y="10"/>
                      </a:lnTo>
                      <a:lnTo>
                        <a:pt x="3" y="7"/>
                      </a:lnTo>
                      <a:lnTo>
                        <a:pt x="3" y="4"/>
                      </a:lnTo>
                      <a:lnTo>
                        <a:pt x="4" y="1"/>
                      </a:lnTo>
                      <a:lnTo>
                        <a:pt x="5" y="0"/>
                      </a:lnTo>
                      <a:lnTo>
                        <a:pt x="14" y="1"/>
                      </a:lnTo>
                      <a:lnTo>
                        <a:pt x="25" y="3"/>
                      </a:lnTo>
                      <a:lnTo>
                        <a:pt x="30" y="5"/>
                      </a:lnTo>
                      <a:lnTo>
                        <a:pt x="36" y="8"/>
                      </a:lnTo>
                      <a:lnTo>
                        <a:pt x="42" y="11"/>
                      </a:lnTo>
                      <a:lnTo>
                        <a:pt x="50" y="15"/>
                      </a:lnTo>
                      <a:lnTo>
                        <a:pt x="51" y="17"/>
                      </a:lnTo>
                      <a:lnTo>
                        <a:pt x="54" y="18"/>
                      </a:lnTo>
                      <a:lnTo>
                        <a:pt x="57" y="18"/>
                      </a:lnTo>
                      <a:lnTo>
                        <a:pt x="61" y="21"/>
                      </a:lnTo>
                      <a:lnTo>
                        <a:pt x="63" y="23"/>
                      </a:lnTo>
                      <a:lnTo>
                        <a:pt x="68" y="32"/>
                      </a:lnTo>
                      <a:lnTo>
                        <a:pt x="73" y="38"/>
                      </a:lnTo>
                      <a:lnTo>
                        <a:pt x="83" y="47"/>
                      </a:lnTo>
                      <a:lnTo>
                        <a:pt x="94" y="56"/>
                      </a:lnTo>
                      <a:lnTo>
                        <a:pt x="101" y="58"/>
                      </a:lnTo>
                      <a:lnTo>
                        <a:pt x="108" y="60"/>
                      </a:lnTo>
                      <a:lnTo>
                        <a:pt x="115" y="65"/>
                      </a:lnTo>
                      <a:lnTo>
                        <a:pt x="123" y="70"/>
                      </a:lnTo>
                      <a:lnTo>
                        <a:pt x="136" y="73"/>
                      </a:lnTo>
                      <a:lnTo>
                        <a:pt x="154" y="81"/>
                      </a:lnTo>
                      <a:lnTo>
                        <a:pt x="170" y="89"/>
                      </a:lnTo>
                      <a:lnTo>
                        <a:pt x="187" y="99"/>
                      </a:lnTo>
                      <a:lnTo>
                        <a:pt x="202" y="114"/>
                      </a:lnTo>
                      <a:lnTo>
                        <a:pt x="213" y="131"/>
                      </a:lnTo>
                      <a:lnTo>
                        <a:pt x="215" y="148"/>
                      </a:lnTo>
                      <a:lnTo>
                        <a:pt x="218" y="166"/>
                      </a:lnTo>
                      <a:lnTo>
                        <a:pt x="217" y="178"/>
                      </a:lnTo>
                      <a:lnTo>
                        <a:pt x="212" y="187"/>
                      </a:lnTo>
                      <a:lnTo>
                        <a:pt x="195" y="175"/>
                      </a:lnTo>
                      <a:lnTo>
                        <a:pt x="164" y="157"/>
                      </a:lnTo>
                      <a:lnTo>
                        <a:pt x="136" y="140"/>
                      </a:lnTo>
                      <a:lnTo>
                        <a:pt x="108" y="103"/>
                      </a:lnTo>
                      <a:lnTo>
                        <a:pt x="87" y="86"/>
                      </a:lnTo>
                      <a:lnTo>
                        <a:pt x="73" y="75"/>
                      </a:lnTo>
                      <a:lnTo>
                        <a:pt x="60" y="74"/>
                      </a:lnTo>
                      <a:lnTo>
                        <a:pt x="47" y="68"/>
                      </a:lnTo>
                      <a:lnTo>
                        <a:pt x="39" y="70"/>
                      </a:lnTo>
                      <a:lnTo>
                        <a:pt x="39" y="77"/>
                      </a:lnTo>
                      <a:lnTo>
                        <a:pt x="33" y="81"/>
                      </a:lnTo>
                      <a:lnTo>
                        <a:pt x="30" y="78"/>
                      </a:lnTo>
                      <a:lnTo>
                        <a:pt x="30" y="68"/>
                      </a:lnTo>
                      <a:lnTo>
                        <a:pt x="33" y="63"/>
                      </a:lnTo>
                      <a:lnTo>
                        <a:pt x="29" y="66"/>
                      </a:lnTo>
                      <a:lnTo>
                        <a:pt x="27" y="65"/>
                      </a:lnTo>
                      <a:lnTo>
                        <a:pt x="26" y="63"/>
                      </a:lnTo>
                      <a:lnTo>
                        <a:pt x="27" y="60"/>
                      </a:lnTo>
                      <a:lnTo>
                        <a:pt x="28" y="53"/>
                      </a:lnTo>
                      <a:lnTo>
                        <a:pt x="23" y="53"/>
                      </a:lnTo>
                      <a:lnTo>
                        <a:pt x="20" y="51"/>
                      </a:lnTo>
                      <a:lnTo>
                        <a:pt x="18" y="47"/>
                      </a:lnTo>
                      <a:lnTo>
                        <a:pt x="18" y="44"/>
                      </a:lnTo>
                      <a:lnTo>
                        <a:pt x="20" y="40"/>
                      </a:lnTo>
                      <a:lnTo>
                        <a:pt x="26" y="37"/>
                      </a:lnTo>
                      <a:lnTo>
                        <a:pt x="36" y="33"/>
                      </a:lnTo>
                      <a:lnTo>
                        <a:pt x="37" y="30"/>
                      </a:lnTo>
                      <a:lnTo>
                        <a:pt x="30" y="25"/>
                      </a:lnTo>
                      <a:lnTo>
                        <a:pt x="25" y="24"/>
                      </a:lnTo>
                      <a:lnTo>
                        <a:pt x="17" y="24"/>
                      </a:lnTo>
                      <a:lnTo>
                        <a:pt x="9" y="23"/>
                      </a:lnTo>
                      <a:lnTo>
                        <a:pt x="2" y="22"/>
                      </a:lnTo>
                      <a:lnTo>
                        <a:pt x="0" y="20"/>
                      </a:lnTo>
                      <a:lnTo>
                        <a:pt x="1" y="15"/>
                      </a:lnTo>
                      <a:lnTo>
                        <a:pt x="3" y="12"/>
                      </a:lnTo>
                      <a:lnTo>
                        <a:pt x="6" y="12"/>
                      </a:lnTo>
                      <a:lnTo>
                        <a:pt x="14" y="12"/>
                      </a:lnTo>
                    </a:path>
                  </a:pathLst>
                </a:custGeom>
                <a:solidFill>
                  <a:srgbClr val="A05000"/>
                </a:solidFill>
                <a:ln w="12700" cap="rnd">
                  <a:solidFill>
                    <a:srgbClr val="402000"/>
                  </a:solidFill>
                  <a:round/>
                  <a:headEnd/>
                  <a:tailEnd/>
                </a:ln>
              </p:spPr>
              <p:txBody>
                <a:bodyPr/>
                <a:lstStyle/>
                <a:p>
                  <a:endParaRPr lang="en-US"/>
                </a:p>
              </p:txBody>
            </p:sp>
            <p:sp>
              <p:nvSpPr>
                <p:cNvPr id="14420" name="Freeform 83"/>
                <p:cNvSpPr>
                  <a:spLocks/>
                </p:cNvSpPr>
                <p:nvPr/>
              </p:nvSpPr>
              <p:spPr bwMode="auto">
                <a:xfrm>
                  <a:off x="3008" y="523"/>
                  <a:ext cx="55" cy="17"/>
                </a:xfrm>
                <a:custGeom>
                  <a:avLst/>
                  <a:gdLst>
                    <a:gd name="T0" fmla="*/ 0 w 55"/>
                    <a:gd name="T1" fmla="*/ 7 h 17"/>
                    <a:gd name="T2" fmla="*/ 4 w 55"/>
                    <a:gd name="T3" fmla="*/ 10 h 17"/>
                    <a:gd name="T4" fmla="*/ 5 w 55"/>
                    <a:gd name="T5" fmla="*/ 5 h 17"/>
                    <a:gd name="T6" fmla="*/ 10 w 55"/>
                    <a:gd name="T7" fmla="*/ 7 h 17"/>
                    <a:gd name="T8" fmla="*/ 13 w 55"/>
                    <a:gd name="T9" fmla="*/ 5 h 17"/>
                    <a:gd name="T10" fmla="*/ 26 w 55"/>
                    <a:gd name="T11" fmla="*/ 7 h 17"/>
                    <a:gd name="T12" fmla="*/ 33 w 55"/>
                    <a:gd name="T13" fmla="*/ 5 h 17"/>
                    <a:gd name="T14" fmla="*/ 40 w 55"/>
                    <a:gd name="T15" fmla="*/ 7 h 17"/>
                    <a:gd name="T16" fmla="*/ 47 w 55"/>
                    <a:gd name="T17" fmla="*/ 10 h 17"/>
                    <a:gd name="T18" fmla="*/ 51 w 55"/>
                    <a:gd name="T19" fmla="*/ 13 h 17"/>
                    <a:gd name="T20" fmla="*/ 52 w 55"/>
                    <a:gd name="T21" fmla="*/ 16 h 17"/>
                    <a:gd name="T22" fmla="*/ 54 w 55"/>
                    <a:gd name="T23" fmla="*/ 13 h 17"/>
                    <a:gd name="T24" fmla="*/ 48 w 55"/>
                    <a:gd name="T25" fmla="*/ 8 h 17"/>
                    <a:gd name="T26" fmla="*/ 46 w 55"/>
                    <a:gd name="T27" fmla="*/ 5 h 17"/>
                    <a:gd name="T28" fmla="*/ 32 w 55"/>
                    <a:gd name="T29" fmla="*/ 2 h 17"/>
                    <a:gd name="T30" fmla="*/ 30 w 55"/>
                    <a:gd name="T31" fmla="*/ 0 h 17"/>
                    <a:gd name="T32" fmla="*/ 22 w 55"/>
                    <a:gd name="T33" fmla="*/ 0 h 17"/>
                    <a:gd name="T34" fmla="*/ 15 w 55"/>
                    <a:gd name="T35" fmla="*/ 2 h 17"/>
                    <a:gd name="T36" fmla="*/ 12 w 55"/>
                    <a:gd name="T37" fmla="*/ 2 h 17"/>
                    <a:gd name="T38" fmla="*/ 7 w 55"/>
                    <a:gd name="T39" fmla="*/ 1 h 17"/>
                    <a:gd name="T40" fmla="*/ 3 w 55"/>
                    <a:gd name="T41" fmla="*/ 1 h 17"/>
                    <a:gd name="T42" fmla="*/ 0 w 55"/>
                    <a:gd name="T43" fmla="*/ 4 h 17"/>
                    <a:gd name="T44" fmla="*/ 0 w 55"/>
                    <a:gd name="T45" fmla="*/ 7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7"/>
                    <a:gd name="T71" fmla="*/ 55 w 55"/>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7">
                      <a:moveTo>
                        <a:pt x="0" y="7"/>
                      </a:moveTo>
                      <a:lnTo>
                        <a:pt x="4" y="10"/>
                      </a:lnTo>
                      <a:lnTo>
                        <a:pt x="5" y="5"/>
                      </a:lnTo>
                      <a:lnTo>
                        <a:pt x="10" y="7"/>
                      </a:lnTo>
                      <a:lnTo>
                        <a:pt x="13" y="5"/>
                      </a:lnTo>
                      <a:lnTo>
                        <a:pt x="26" y="7"/>
                      </a:lnTo>
                      <a:lnTo>
                        <a:pt x="33" y="5"/>
                      </a:lnTo>
                      <a:lnTo>
                        <a:pt x="40" y="7"/>
                      </a:lnTo>
                      <a:lnTo>
                        <a:pt x="47" y="10"/>
                      </a:lnTo>
                      <a:lnTo>
                        <a:pt x="51" y="13"/>
                      </a:lnTo>
                      <a:lnTo>
                        <a:pt x="52" y="16"/>
                      </a:lnTo>
                      <a:lnTo>
                        <a:pt x="54" y="13"/>
                      </a:lnTo>
                      <a:lnTo>
                        <a:pt x="48" y="8"/>
                      </a:lnTo>
                      <a:lnTo>
                        <a:pt x="46" y="5"/>
                      </a:lnTo>
                      <a:lnTo>
                        <a:pt x="32" y="2"/>
                      </a:lnTo>
                      <a:lnTo>
                        <a:pt x="30" y="0"/>
                      </a:lnTo>
                      <a:lnTo>
                        <a:pt x="22" y="0"/>
                      </a:lnTo>
                      <a:lnTo>
                        <a:pt x="15" y="2"/>
                      </a:lnTo>
                      <a:lnTo>
                        <a:pt x="12" y="2"/>
                      </a:lnTo>
                      <a:lnTo>
                        <a:pt x="7" y="1"/>
                      </a:lnTo>
                      <a:lnTo>
                        <a:pt x="3" y="1"/>
                      </a:lnTo>
                      <a:lnTo>
                        <a:pt x="0" y="4"/>
                      </a:lnTo>
                      <a:lnTo>
                        <a:pt x="0" y="7"/>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21" name="Freeform 84"/>
                <p:cNvSpPr>
                  <a:spLocks/>
                </p:cNvSpPr>
                <p:nvPr/>
              </p:nvSpPr>
              <p:spPr bwMode="auto">
                <a:xfrm>
                  <a:off x="3010" y="513"/>
                  <a:ext cx="25" cy="17"/>
                </a:xfrm>
                <a:custGeom>
                  <a:avLst/>
                  <a:gdLst>
                    <a:gd name="T0" fmla="*/ 1 w 25"/>
                    <a:gd name="T1" fmla="*/ 12 h 17"/>
                    <a:gd name="T2" fmla="*/ 2 w 25"/>
                    <a:gd name="T3" fmla="*/ 9 h 17"/>
                    <a:gd name="T4" fmla="*/ 4 w 25"/>
                    <a:gd name="T5" fmla="*/ 9 h 17"/>
                    <a:gd name="T6" fmla="*/ 5 w 25"/>
                    <a:gd name="T7" fmla="*/ 3 h 17"/>
                    <a:gd name="T8" fmla="*/ 7 w 25"/>
                    <a:gd name="T9" fmla="*/ 6 h 17"/>
                    <a:gd name="T10" fmla="*/ 9 w 25"/>
                    <a:gd name="T11" fmla="*/ 12 h 17"/>
                    <a:gd name="T12" fmla="*/ 11 w 25"/>
                    <a:gd name="T13" fmla="*/ 6 h 17"/>
                    <a:gd name="T14" fmla="*/ 16 w 25"/>
                    <a:gd name="T15" fmla="*/ 12 h 17"/>
                    <a:gd name="T16" fmla="*/ 24 w 25"/>
                    <a:gd name="T17" fmla="*/ 16 h 17"/>
                    <a:gd name="T18" fmla="*/ 22 w 25"/>
                    <a:gd name="T19" fmla="*/ 6 h 17"/>
                    <a:gd name="T20" fmla="*/ 11 w 25"/>
                    <a:gd name="T21" fmla="*/ 3 h 17"/>
                    <a:gd name="T22" fmla="*/ 5 w 25"/>
                    <a:gd name="T23" fmla="*/ 0 h 17"/>
                    <a:gd name="T24" fmla="*/ 1 w 25"/>
                    <a:gd name="T25" fmla="*/ 0 h 17"/>
                    <a:gd name="T26" fmla="*/ 0 w 25"/>
                    <a:gd name="T27" fmla="*/ 6 h 17"/>
                    <a:gd name="T28" fmla="*/ 1 w 25"/>
                    <a:gd name="T29" fmla="*/ 12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17"/>
                    <a:gd name="T47" fmla="*/ 25 w 25"/>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17">
                      <a:moveTo>
                        <a:pt x="1" y="12"/>
                      </a:moveTo>
                      <a:lnTo>
                        <a:pt x="2" y="9"/>
                      </a:lnTo>
                      <a:lnTo>
                        <a:pt x="4" y="9"/>
                      </a:lnTo>
                      <a:lnTo>
                        <a:pt x="5" y="3"/>
                      </a:lnTo>
                      <a:lnTo>
                        <a:pt x="7" y="6"/>
                      </a:lnTo>
                      <a:lnTo>
                        <a:pt x="9" y="12"/>
                      </a:lnTo>
                      <a:lnTo>
                        <a:pt x="11" y="6"/>
                      </a:lnTo>
                      <a:lnTo>
                        <a:pt x="16" y="12"/>
                      </a:lnTo>
                      <a:lnTo>
                        <a:pt x="24" y="16"/>
                      </a:lnTo>
                      <a:lnTo>
                        <a:pt x="22" y="6"/>
                      </a:lnTo>
                      <a:lnTo>
                        <a:pt x="11" y="3"/>
                      </a:lnTo>
                      <a:lnTo>
                        <a:pt x="5" y="0"/>
                      </a:lnTo>
                      <a:lnTo>
                        <a:pt x="1" y="0"/>
                      </a:lnTo>
                      <a:lnTo>
                        <a:pt x="0" y="6"/>
                      </a:lnTo>
                      <a:lnTo>
                        <a:pt x="1" y="12"/>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22" name="Freeform 85"/>
                <p:cNvSpPr>
                  <a:spLocks/>
                </p:cNvSpPr>
                <p:nvPr/>
              </p:nvSpPr>
              <p:spPr bwMode="auto">
                <a:xfrm>
                  <a:off x="3024" y="549"/>
                  <a:ext cx="17" cy="17"/>
                </a:xfrm>
                <a:custGeom>
                  <a:avLst/>
                  <a:gdLst>
                    <a:gd name="T0" fmla="*/ 16 w 17"/>
                    <a:gd name="T1" fmla="*/ 0 h 17"/>
                    <a:gd name="T2" fmla="*/ 16 w 17"/>
                    <a:gd name="T3" fmla="*/ 6 h 17"/>
                    <a:gd name="T4" fmla="*/ 10 w 17"/>
                    <a:gd name="T5" fmla="*/ 4 h 17"/>
                    <a:gd name="T6" fmla="*/ 13 w 17"/>
                    <a:gd name="T7" fmla="*/ 9 h 17"/>
                    <a:gd name="T8" fmla="*/ 10 w 17"/>
                    <a:gd name="T9" fmla="*/ 14 h 17"/>
                    <a:gd name="T10" fmla="*/ 6 w 17"/>
                    <a:gd name="T11" fmla="*/ 16 h 17"/>
                    <a:gd name="T12" fmla="*/ 1 w 17"/>
                    <a:gd name="T13" fmla="*/ 16 h 17"/>
                    <a:gd name="T14" fmla="*/ 0 w 17"/>
                    <a:gd name="T15" fmla="*/ 11 h 17"/>
                    <a:gd name="T16" fmla="*/ 4 w 17"/>
                    <a:gd name="T17" fmla="*/ 6 h 17"/>
                    <a:gd name="T18" fmla="*/ 9 w 17"/>
                    <a:gd name="T19" fmla="*/ 1 h 17"/>
                    <a:gd name="T20" fmla="*/ 16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6" y="6"/>
                      </a:lnTo>
                      <a:lnTo>
                        <a:pt x="10" y="4"/>
                      </a:lnTo>
                      <a:lnTo>
                        <a:pt x="13" y="9"/>
                      </a:lnTo>
                      <a:lnTo>
                        <a:pt x="10" y="14"/>
                      </a:lnTo>
                      <a:lnTo>
                        <a:pt x="6" y="16"/>
                      </a:lnTo>
                      <a:lnTo>
                        <a:pt x="1" y="16"/>
                      </a:lnTo>
                      <a:lnTo>
                        <a:pt x="0" y="11"/>
                      </a:lnTo>
                      <a:lnTo>
                        <a:pt x="4" y="6"/>
                      </a:lnTo>
                      <a:lnTo>
                        <a:pt x="9" y="1"/>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23" name="Freeform 86"/>
                <p:cNvSpPr>
                  <a:spLocks/>
                </p:cNvSpPr>
                <p:nvPr/>
              </p:nvSpPr>
              <p:spPr bwMode="auto">
                <a:xfrm>
                  <a:off x="3034" y="549"/>
                  <a:ext cx="17" cy="28"/>
                </a:xfrm>
                <a:custGeom>
                  <a:avLst/>
                  <a:gdLst>
                    <a:gd name="T0" fmla="*/ 11 w 17"/>
                    <a:gd name="T1" fmla="*/ 0 h 28"/>
                    <a:gd name="T2" fmla="*/ 13 w 17"/>
                    <a:gd name="T3" fmla="*/ 5 h 28"/>
                    <a:gd name="T4" fmla="*/ 16 w 17"/>
                    <a:gd name="T5" fmla="*/ 8 h 28"/>
                    <a:gd name="T6" fmla="*/ 10 w 17"/>
                    <a:gd name="T7" fmla="*/ 13 h 28"/>
                    <a:gd name="T8" fmla="*/ 10 w 17"/>
                    <a:gd name="T9" fmla="*/ 17 h 28"/>
                    <a:gd name="T10" fmla="*/ 4 w 17"/>
                    <a:gd name="T11" fmla="*/ 21 h 28"/>
                    <a:gd name="T12" fmla="*/ 1 w 17"/>
                    <a:gd name="T13" fmla="*/ 27 h 28"/>
                    <a:gd name="T14" fmla="*/ 0 w 17"/>
                    <a:gd name="T15" fmla="*/ 26 h 28"/>
                    <a:gd name="T16" fmla="*/ 1 w 17"/>
                    <a:gd name="T17" fmla="*/ 18 h 28"/>
                    <a:gd name="T18" fmla="*/ 2 w 17"/>
                    <a:gd name="T19" fmla="*/ 11 h 28"/>
                    <a:gd name="T20" fmla="*/ 7 w 17"/>
                    <a:gd name="T21" fmla="*/ 5 h 28"/>
                    <a:gd name="T22" fmla="*/ 11 w 17"/>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8"/>
                    <a:gd name="T38" fmla="*/ 17 w 17"/>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8">
                      <a:moveTo>
                        <a:pt x="11" y="0"/>
                      </a:moveTo>
                      <a:lnTo>
                        <a:pt x="13" y="5"/>
                      </a:lnTo>
                      <a:lnTo>
                        <a:pt x="16" y="8"/>
                      </a:lnTo>
                      <a:lnTo>
                        <a:pt x="10" y="13"/>
                      </a:lnTo>
                      <a:lnTo>
                        <a:pt x="10" y="17"/>
                      </a:lnTo>
                      <a:lnTo>
                        <a:pt x="4" y="21"/>
                      </a:lnTo>
                      <a:lnTo>
                        <a:pt x="1" y="27"/>
                      </a:lnTo>
                      <a:lnTo>
                        <a:pt x="0" y="26"/>
                      </a:lnTo>
                      <a:lnTo>
                        <a:pt x="1" y="18"/>
                      </a:lnTo>
                      <a:lnTo>
                        <a:pt x="2" y="11"/>
                      </a:lnTo>
                      <a:lnTo>
                        <a:pt x="7" y="5"/>
                      </a:lnTo>
                      <a:lnTo>
                        <a:pt x="11"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24" name="Freeform 87"/>
                <p:cNvSpPr>
                  <a:spLocks/>
                </p:cNvSpPr>
                <p:nvPr/>
              </p:nvSpPr>
              <p:spPr bwMode="auto">
                <a:xfrm>
                  <a:off x="3037" y="564"/>
                  <a:ext cx="17" cy="28"/>
                </a:xfrm>
                <a:custGeom>
                  <a:avLst/>
                  <a:gdLst>
                    <a:gd name="T0" fmla="*/ 16 w 17"/>
                    <a:gd name="T1" fmla="*/ 0 h 28"/>
                    <a:gd name="T2" fmla="*/ 14 w 17"/>
                    <a:gd name="T3" fmla="*/ 2 h 28"/>
                    <a:gd name="T4" fmla="*/ 14 w 17"/>
                    <a:gd name="T5" fmla="*/ 7 h 28"/>
                    <a:gd name="T6" fmla="*/ 9 w 17"/>
                    <a:gd name="T7" fmla="*/ 10 h 28"/>
                    <a:gd name="T8" fmla="*/ 6 w 17"/>
                    <a:gd name="T9" fmla="*/ 14 h 28"/>
                    <a:gd name="T10" fmla="*/ 3 w 17"/>
                    <a:gd name="T11" fmla="*/ 20 h 28"/>
                    <a:gd name="T12" fmla="*/ 2 w 17"/>
                    <a:gd name="T13" fmla="*/ 27 h 28"/>
                    <a:gd name="T14" fmla="*/ 0 w 17"/>
                    <a:gd name="T15" fmla="*/ 25 h 28"/>
                    <a:gd name="T16" fmla="*/ 0 w 17"/>
                    <a:gd name="T17" fmla="*/ 21 h 28"/>
                    <a:gd name="T18" fmla="*/ 1 w 17"/>
                    <a:gd name="T19" fmla="*/ 14 h 28"/>
                    <a:gd name="T20" fmla="*/ 3 w 17"/>
                    <a:gd name="T21" fmla="*/ 12 h 28"/>
                    <a:gd name="T22" fmla="*/ 5 w 17"/>
                    <a:gd name="T23" fmla="*/ 8 h 28"/>
                    <a:gd name="T24" fmla="*/ 9 w 17"/>
                    <a:gd name="T25" fmla="*/ 3 h 28"/>
                    <a:gd name="T26" fmla="*/ 16 w 17"/>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28"/>
                    <a:gd name="T44" fmla="*/ 17 w 17"/>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28">
                      <a:moveTo>
                        <a:pt x="16" y="0"/>
                      </a:moveTo>
                      <a:lnTo>
                        <a:pt x="14" y="2"/>
                      </a:lnTo>
                      <a:lnTo>
                        <a:pt x="14" y="7"/>
                      </a:lnTo>
                      <a:lnTo>
                        <a:pt x="9" y="10"/>
                      </a:lnTo>
                      <a:lnTo>
                        <a:pt x="6" y="14"/>
                      </a:lnTo>
                      <a:lnTo>
                        <a:pt x="3" y="20"/>
                      </a:lnTo>
                      <a:lnTo>
                        <a:pt x="2" y="27"/>
                      </a:lnTo>
                      <a:lnTo>
                        <a:pt x="0" y="25"/>
                      </a:lnTo>
                      <a:lnTo>
                        <a:pt x="0" y="21"/>
                      </a:lnTo>
                      <a:lnTo>
                        <a:pt x="1" y="14"/>
                      </a:lnTo>
                      <a:lnTo>
                        <a:pt x="3" y="12"/>
                      </a:lnTo>
                      <a:lnTo>
                        <a:pt x="5" y="8"/>
                      </a:lnTo>
                      <a:lnTo>
                        <a:pt x="9" y="3"/>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25" name="Freeform 88"/>
                <p:cNvSpPr>
                  <a:spLocks/>
                </p:cNvSpPr>
                <p:nvPr/>
              </p:nvSpPr>
              <p:spPr bwMode="auto">
                <a:xfrm>
                  <a:off x="3094" y="569"/>
                  <a:ext cx="17" cy="17"/>
                </a:xfrm>
                <a:custGeom>
                  <a:avLst/>
                  <a:gdLst>
                    <a:gd name="T0" fmla="*/ 2 w 17"/>
                    <a:gd name="T1" fmla="*/ 0 h 17"/>
                    <a:gd name="T2" fmla="*/ 2 w 17"/>
                    <a:gd name="T3" fmla="*/ 8 h 17"/>
                    <a:gd name="T4" fmla="*/ 0 w 17"/>
                    <a:gd name="T5" fmla="*/ 16 h 17"/>
                    <a:gd name="T6" fmla="*/ 13 w 17"/>
                    <a:gd name="T7" fmla="*/ 10 h 17"/>
                    <a:gd name="T8" fmla="*/ 16 w 17"/>
                    <a:gd name="T9" fmla="*/ 5 h 17"/>
                    <a:gd name="T10" fmla="*/ 2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2" y="8"/>
                      </a:lnTo>
                      <a:lnTo>
                        <a:pt x="0" y="16"/>
                      </a:lnTo>
                      <a:lnTo>
                        <a:pt x="13" y="10"/>
                      </a:lnTo>
                      <a:lnTo>
                        <a:pt x="16" y="5"/>
                      </a:lnTo>
                      <a:lnTo>
                        <a:pt x="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26" name="Freeform 89"/>
                <p:cNvSpPr>
                  <a:spLocks/>
                </p:cNvSpPr>
                <p:nvPr/>
              </p:nvSpPr>
              <p:spPr bwMode="auto">
                <a:xfrm>
                  <a:off x="3138" y="588"/>
                  <a:ext cx="58" cy="32"/>
                </a:xfrm>
                <a:custGeom>
                  <a:avLst/>
                  <a:gdLst>
                    <a:gd name="T0" fmla="*/ 0 w 58"/>
                    <a:gd name="T1" fmla="*/ 0 h 32"/>
                    <a:gd name="T2" fmla="*/ 13 w 58"/>
                    <a:gd name="T3" fmla="*/ 11 h 32"/>
                    <a:gd name="T4" fmla="*/ 28 w 58"/>
                    <a:gd name="T5" fmla="*/ 14 h 32"/>
                    <a:gd name="T6" fmla="*/ 46 w 58"/>
                    <a:gd name="T7" fmla="*/ 23 h 32"/>
                    <a:gd name="T8" fmla="*/ 57 w 58"/>
                    <a:gd name="T9" fmla="*/ 31 h 32"/>
                    <a:gd name="T10" fmla="*/ 45 w 58"/>
                    <a:gd name="T11" fmla="*/ 20 h 32"/>
                    <a:gd name="T12" fmla="*/ 33 w 58"/>
                    <a:gd name="T13" fmla="*/ 12 h 32"/>
                    <a:gd name="T14" fmla="*/ 19 w 58"/>
                    <a:gd name="T15" fmla="*/ 7 h 32"/>
                    <a:gd name="T16" fmla="*/ 11 w 58"/>
                    <a:gd name="T17" fmla="*/ 4 h 32"/>
                    <a:gd name="T18" fmla="*/ 0 w 58"/>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32"/>
                    <a:gd name="T32" fmla="*/ 58 w 58"/>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32">
                      <a:moveTo>
                        <a:pt x="0" y="0"/>
                      </a:moveTo>
                      <a:lnTo>
                        <a:pt x="13" y="11"/>
                      </a:lnTo>
                      <a:lnTo>
                        <a:pt x="28" y="14"/>
                      </a:lnTo>
                      <a:lnTo>
                        <a:pt x="46" y="23"/>
                      </a:lnTo>
                      <a:lnTo>
                        <a:pt x="57" y="31"/>
                      </a:lnTo>
                      <a:lnTo>
                        <a:pt x="45" y="20"/>
                      </a:lnTo>
                      <a:lnTo>
                        <a:pt x="33" y="12"/>
                      </a:lnTo>
                      <a:lnTo>
                        <a:pt x="19" y="7"/>
                      </a:lnTo>
                      <a:lnTo>
                        <a:pt x="11" y="4"/>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4408" name="Freeform 90"/>
              <p:cNvSpPr>
                <a:spLocks/>
              </p:cNvSpPr>
              <p:nvPr/>
            </p:nvSpPr>
            <p:spPr bwMode="auto">
              <a:xfrm>
                <a:off x="2847" y="585"/>
                <a:ext cx="139" cy="247"/>
              </a:xfrm>
              <a:custGeom>
                <a:avLst/>
                <a:gdLst>
                  <a:gd name="T0" fmla="*/ 12 w 139"/>
                  <a:gd name="T1" fmla="*/ 6 h 247"/>
                  <a:gd name="T2" fmla="*/ 6 w 139"/>
                  <a:gd name="T3" fmla="*/ 0 h 247"/>
                  <a:gd name="T4" fmla="*/ 2 w 139"/>
                  <a:gd name="T5" fmla="*/ 2 h 247"/>
                  <a:gd name="T6" fmla="*/ 0 w 139"/>
                  <a:gd name="T7" fmla="*/ 21 h 247"/>
                  <a:gd name="T8" fmla="*/ 3 w 139"/>
                  <a:gd name="T9" fmla="*/ 33 h 247"/>
                  <a:gd name="T10" fmla="*/ 6 w 139"/>
                  <a:gd name="T11" fmla="*/ 48 h 247"/>
                  <a:gd name="T12" fmla="*/ 8 w 139"/>
                  <a:gd name="T13" fmla="*/ 52 h 247"/>
                  <a:gd name="T14" fmla="*/ 10 w 139"/>
                  <a:gd name="T15" fmla="*/ 60 h 247"/>
                  <a:gd name="T16" fmla="*/ 19 w 139"/>
                  <a:gd name="T17" fmla="*/ 70 h 247"/>
                  <a:gd name="T18" fmla="*/ 31 w 139"/>
                  <a:gd name="T19" fmla="*/ 87 h 247"/>
                  <a:gd name="T20" fmla="*/ 37 w 139"/>
                  <a:gd name="T21" fmla="*/ 107 h 247"/>
                  <a:gd name="T22" fmla="*/ 41 w 139"/>
                  <a:gd name="T23" fmla="*/ 122 h 247"/>
                  <a:gd name="T24" fmla="*/ 44 w 139"/>
                  <a:gd name="T25" fmla="*/ 144 h 247"/>
                  <a:gd name="T26" fmla="*/ 51 w 139"/>
                  <a:gd name="T27" fmla="*/ 181 h 247"/>
                  <a:gd name="T28" fmla="*/ 70 w 139"/>
                  <a:gd name="T29" fmla="*/ 218 h 247"/>
                  <a:gd name="T30" fmla="*/ 99 w 139"/>
                  <a:gd name="T31" fmla="*/ 238 h 247"/>
                  <a:gd name="T32" fmla="*/ 128 w 139"/>
                  <a:gd name="T33" fmla="*/ 246 h 247"/>
                  <a:gd name="T34" fmla="*/ 131 w 139"/>
                  <a:gd name="T35" fmla="*/ 225 h 247"/>
                  <a:gd name="T36" fmla="*/ 109 w 139"/>
                  <a:gd name="T37" fmla="*/ 159 h 247"/>
                  <a:gd name="T38" fmla="*/ 67 w 139"/>
                  <a:gd name="T39" fmla="*/ 100 h 247"/>
                  <a:gd name="T40" fmla="*/ 62 w 139"/>
                  <a:gd name="T41" fmla="*/ 71 h 247"/>
                  <a:gd name="T42" fmla="*/ 63 w 139"/>
                  <a:gd name="T43" fmla="*/ 50 h 247"/>
                  <a:gd name="T44" fmla="*/ 74 w 139"/>
                  <a:gd name="T45" fmla="*/ 46 h 247"/>
                  <a:gd name="T46" fmla="*/ 63 w 139"/>
                  <a:gd name="T47" fmla="*/ 41 h 247"/>
                  <a:gd name="T48" fmla="*/ 61 w 139"/>
                  <a:gd name="T49" fmla="*/ 39 h 247"/>
                  <a:gd name="T50" fmla="*/ 59 w 139"/>
                  <a:gd name="T51" fmla="*/ 36 h 247"/>
                  <a:gd name="T52" fmla="*/ 48 w 139"/>
                  <a:gd name="T53" fmla="*/ 36 h 247"/>
                  <a:gd name="T54" fmla="*/ 48 w 139"/>
                  <a:gd name="T55" fmla="*/ 27 h 247"/>
                  <a:gd name="T56" fmla="*/ 43 w 139"/>
                  <a:gd name="T57" fmla="*/ 24 h 247"/>
                  <a:gd name="T58" fmla="*/ 33 w 139"/>
                  <a:gd name="T59" fmla="*/ 30 h 247"/>
                  <a:gd name="T60" fmla="*/ 24 w 139"/>
                  <a:gd name="T61" fmla="*/ 38 h 247"/>
                  <a:gd name="T62" fmla="*/ 21 w 139"/>
                  <a:gd name="T63" fmla="*/ 26 h 247"/>
                  <a:gd name="T64" fmla="*/ 24 w 139"/>
                  <a:gd name="T65" fmla="*/ 10 h 247"/>
                  <a:gd name="T66" fmla="*/ 22 w 139"/>
                  <a:gd name="T67" fmla="*/ 1 h 247"/>
                  <a:gd name="T68" fmla="*/ 14 w 139"/>
                  <a:gd name="T69" fmla="*/ 2 h 247"/>
                  <a:gd name="T70" fmla="*/ 12 w 139"/>
                  <a:gd name="T71" fmla="*/ 13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9"/>
                  <a:gd name="T109" fmla="*/ 0 h 247"/>
                  <a:gd name="T110" fmla="*/ 139 w 139"/>
                  <a:gd name="T111" fmla="*/ 247 h 2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9" h="247">
                    <a:moveTo>
                      <a:pt x="12" y="13"/>
                    </a:moveTo>
                    <a:lnTo>
                      <a:pt x="12" y="6"/>
                    </a:lnTo>
                    <a:lnTo>
                      <a:pt x="9" y="1"/>
                    </a:lnTo>
                    <a:lnTo>
                      <a:pt x="6" y="0"/>
                    </a:lnTo>
                    <a:lnTo>
                      <a:pt x="4" y="0"/>
                    </a:lnTo>
                    <a:lnTo>
                      <a:pt x="2" y="2"/>
                    </a:lnTo>
                    <a:lnTo>
                      <a:pt x="1" y="10"/>
                    </a:lnTo>
                    <a:lnTo>
                      <a:pt x="0" y="21"/>
                    </a:lnTo>
                    <a:lnTo>
                      <a:pt x="1" y="27"/>
                    </a:lnTo>
                    <a:lnTo>
                      <a:pt x="3" y="33"/>
                    </a:lnTo>
                    <a:lnTo>
                      <a:pt x="5" y="40"/>
                    </a:lnTo>
                    <a:lnTo>
                      <a:pt x="6" y="48"/>
                    </a:lnTo>
                    <a:lnTo>
                      <a:pt x="8" y="50"/>
                    </a:lnTo>
                    <a:lnTo>
                      <a:pt x="8" y="52"/>
                    </a:lnTo>
                    <a:lnTo>
                      <a:pt x="8" y="56"/>
                    </a:lnTo>
                    <a:lnTo>
                      <a:pt x="10" y="60"/>
                    </a:lnTo>
                    <a:lnTo>
                      <a:pt x="12" y="62"/>
                    </a:lnTo>
                    <a:lnTo>
                      <a:pt x="19" y="70"/>
                    </a:lnTo>
                    <a:lnTo>
                      <a:pt x="24" y="75"/>
                    </a:lnTo>
                    <a:lnTo>
                      <a:pt x="31" y="87"/>
                    </a:lnTo>
                    <a:lnTo>
                      <a:pt x="36" y="100"/>
                    </a:lnTo>
                    <a:lnTo>
                      <a:pt x="37" y="107"/>
                    </a:lnTo>
                    <a:lnTo>
                      <a:pt x="37" y="114"/>
                    </a:lnTo>
                    <a:lnTo>
                      <a:pt x="41" y="122"/>
                    </a:lnTo>
                    <a:lnTo>
                      <a:pt x="44" y="132"/>
                    </a:lnTo>
                    <a:lnTo>
                      <a:pt x="44" y="144"/>
                    </a:lnTo>
                    <a:lnTo>
                      <a:pt x="47" y="164"/>
                    </a:lnTo>
                    <a:lnTo>
                      <a:pt x="51" y="181"/>
                    </a:lnTo>
                    <a:lnTo>
                      <a:pt x="58" y="199"/>
                    </a:lnTo>
                    <a:lnTo>
                      <a:pt x="70" y="218"/>
                    </a:lnTo>
                    <a:lnTo>
                      <a:pt x="83" y="232"/>
                    </a:lnTo>
                    <a:lnTo>
                      <a:pt x="99" y="238"/>
                    </a:lnTo>
                    <a:lnTo>
                      <a:pt x="116" y="244"/>
                    </a:lnTo>
                    <a:lnTo>
                      <a:pt x="128" y="246"/>
                    </a:lnTo>
                    <a:lnTo>
                      <a:pt x="138" y="244"/>
                    </a:lnTo>
                    <a:lnTo>
                      <a:pt x="131" y="225"/>
                    </a:lnTo>
                    <a:lnTo>
                      <a:pt x="120" y="190"/>
                    </a:lnTo>
                    <a:lnTo>
                      <a:pt x="109" y="159"/>
                    </a:lnTo>
                    <a:lnTo>
                      <a:pt x="79" y="124"/>
                    </a:lnTo>
                    <a:lnTo>
                      <a:pt x="67" y="100"/>
                    </a:lnTo>
                    <a:lnTo>
                      <a:pt x="60" y="83"/>
                    </a:lnTo>
                    <a:lnTo>
                      <a:pt x="62" y="71"/>
                    </a:lnTo>
                    <a:lnTo>
                      <a:pt x="58" y="57"/>
                    </a:lnTo>
                    <a:lnTo>
                      <a:pt x="63" y="50"/>
                    </a:lnTo>
                    <a:lnTo>
                      <a:pt x="70" y="52"/>
                    </a:lnTo>
                    <a:lnTo>
                      <a:pt x="74" y="46"/>
                    </a:lnTo>
                    <a:lnTo>
                      <a:pt x="73" y="43"/>
                    </a:lnTo>
                    <a:lnTo>
                      <a:pt x="63" y="41"/>
                    </a:lnTo>
                    <a:lnTo>
                      <a:pt x="57" y="43"/>
                    </a:lnTo>
                    <a:lnTo>
                      <a:pt x="61" y="39"/>
                    </a:lnTo>
                    <a:lnTo>
                      <a:pt x="61" y="37"/>
                    </a:lnTo>
                    <a:lnTo>
                      <a:pt x="59" y="36"/>
                    </a:lnTo>
                    <a:lnTo>
                      <a:pt x="55" y="36"/>
                    </a:lnTo>
                    <a:lnTo>
                      <a:pt x="48" y="36"/>
                    </a:lnTo>
                    <a:lnTo>
                      <a:pt x="49" y="31"/>
                    </a:lnTo>
                    <a:lnTo>
                      <a:pt x="48" y="27"/>
                    </a:lnTo>
                    <a:lnTo>
                      <a:pt x="45" y="24"/>
                    </a:lnTo>
                    <a:lnTo>
                      <a:pt x="43" y="24"/>
                    </a:lnTo>
                    <a:lnTo>
                      <a:pt x="38" y="25"/>
                    </a:lnTo>
                    <a:lnTo>
                      <a:pt x="33" y="30"/>
                    </a:lnTo>
                    <a:lnTo>
                      <a:pt x="27" y="39"/>
                    </a:lnTo>
                    <a:lnTo>
                      <a:pt x="24" y="38"/>
                    </a:lnTo>
                    <a:lnTo>
                      <a:pt x="21" y="31"/>
                    </a:lnTo>
                    <a:lnTo>
                      <a:pt x="21" y="26"/>
                    </a:lnTo>
                    <a:lnTo>
                      <a:pt x="23" y="18"/>
                    </a:lnTo>
                    <a:lnTo>
                      <a:pt x="24" y="10"/>
                    </a:lnTo>
                    <a:lnTo>
                      <a:pt x="24" y="3"/>
                    </a:lnTo>
                    <a:lnTo>
                      <a:pt x="22" y="1"/>
                    </a:lnTo>
                    <a:lnTo>
                      <a:pt x="18" y="0"/>
                    </a:lnTo>
                    <a:lnTo>
                      <a:pt x="14" y="2"/>
                    </a:lnTo>
                    <a:lnTo>
                      <a:pt x="13" y="5"/>
                    </a:lnTo>
                    <a:lnTo>
                      <a:pt x="12" y="13"/>
                    </a:lnTo>
                  </a:path>
                </a:pathLst>
              </a:custGeom>
              <a:solidFill>
                <a:srgbClr val="A05000"/>
              </a:solidFill>
              <a:ln w="12700" cap="rnd">
                <a:solidFill>
                  <a:srgbClr val="402000"/>
                </a:solidFill>
                <a:round/>
                <a:headEnd/>
                <a:tailEnd/>
              </a:ln>
            </p:spPr>
            <p:txBody>
              <a:bodyPr/>
              <a:lstStyle/>
              <a:p>
                <a:endParaRPr lang="en-US"/>
              </a:p>
            </p:txBody>
          </p:sp>
          <p:grpSp>
            <p:nvGrpSpPr>
              <p:cNvPr id="14409" name="Group 91"/>
              <p:cNvGrpSpPr>
                <a:grpSpLocks/>
              </p:cNvGrpSpPr>
              <p:nvPr/>
            </p:nvGrpSpPr>
            <p:grpSpPr bwMode="auto">
              <a:xfrm>
                <a:off x="2848" y="585"/>
                <a:ext cx="22" cy="56"/>
                <a:chOff x="2848" y="585"/>
                <a:chExt cx="22" cy="56"/>
              </a:xfrm>
            </p:grpSpPr>
            <p:sp>
              <p:nvSpPr>
                <p:cNvPr id="14417" name="Freeform 92"/>
                <p:cNvSpPr>
                  <a:spLocks/>
                </p:cNvSpPr>
                <p:nvPr/>
              </p:nvSpPr>
              <p:spPr bwMode="auto">
                <a:xfrm>
                  <a:off x="2853" y="586"/>
                  <a:ext cx="17" cy="55"/>
                </a:xfrm>
                <a:custGeom>
                  <a:avLst/>
                  <a:gdLst>
                    <a:gd name="T0" fmla="*/ 16 w 17"/>
                    <a:gd name="T1" fmla="*/ 1 h 55"/>
                    <a:gd name="T2" fmla="*/ 16 w 17"/>
                    <a:gd name="T3" fmla="*/ 5 h 55"/>
                    <a:gd name="T4" fmla="*/ 12 w 17"/>
                    <a:gd name="T5" fmla="*/ 6 h 55"/>
                    <a:gd name="T6" fmla="*/ 12 w 17"/>
                    <a:gd name="T7" fmla="*/ 10 h 55"/>
                    <a:gd name="T8" fmla="*/ 9 w 17"/>
                    <a:gd name="T9" fmla="*/ 13 h 55"/>
                    <a:gd name="T10" fmla="*/ 6 w 17"/>
                    <a:gd name="T11" fmla="*/ 26 h 55"/>
                    <a:gd name="T12" fmla="*/ 4 w 17"/>
                    <a:gd name="T13" fmla="*/ 33 h 55"/>
                    <a:gd name="T14" fmla="*/ 3 w 17"/>
                    <a:gd name="T15" fmla="*/ 39 h 55"/>
                    <a:gd name="T16" fmla="*/ 4 w 17"/>
                    <a:gd name="T17" fmla="*/ 47 h 55"/>
                    <a:gd name="T18" fmla="*/ 5 w 17"/>
                    <a:gd name="T19" fmla="*/ 51 h 55"/>
                    <a:gd name="T20" fmla="*/ 8 w 17"/>
                    <a:gd name="T21" fmla="*/ 53 h 55"/>
                    <a:gd name="T22" fmla="*/ 4 w 17"/>
                    <a:gd name="T23" fmla="*/ 54 h 55"/>
                    <a:gd name="T24" fmla="*/ 2 w 17"/>
                    <a:gd name="T25" fmla="*/ 48 h 55"/>
                    <a:gd name="T26" fmla="*/ 1 w 17"/>
                    <a:gd name="T27" fmla="*/ 45 h 55"/>
                    <a:gd name="T28" fmla="*/ 1 w 17"/>
                    <a:gd name="T29" fmla="*/ 31 h 55"/>
                    <a:gd name="T30" fmla="*/ 0 w 17"/>
                    <a:gd name="T31" fmla="*/ 29 h 55"/>
                    <a:gd name="T32" fmla="*/ 2 w 17"/>
                    <a:gd name="T33" fmla="*/ 21 h 55"/>
                    <a:gd name="T34" fmla="*/ 6 w 17"/>
                    <a:gd name="T35" fmla="*/ 14 h 55"/>
                    <a:gd name="T36" fmla="*/ 6 w 17"/>
                    <a:gd name="T37" fmla="*/ 11 h 55"/>
                    <a:gd name="T38" fmla="*/ 8 w 17"/>
                    <a:gd name="T39" fmla="*/ 6 h 55"/>
                    <a:gd name="T40" fmla="*/ 9 w 17"/>
                    <a:gd name="T41" fmla="*/ 3 h 55"/>
                    <a:gd name="T42" fmla="*/ 12 w 17"/>
                    <a:gd name="T43" fmla="*/ 0 h 55"/>
                    <a:gd name="T44" fmla="*/ 16 w 17"/>
                    <a:gd name="T45" fmla="*/ 1 h 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55"/>
                    <a:gd name="T71" fmla="*/ 17 w 17"/>
                    <a:gd name="T72" fmla="*/ 55 h 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55">
                      <a:moveTo>
                        <a:pt x="16" y="1"/>
                      </a:moveTo>
                      <a:lnTo>
                        <a:pt x="16" y="5"/>
                      </a:lnTo>
                      <a:lnTo>
                        <a:pt x="12" y="6"/>
                      </a:lnTo>
                      <a:lnTo>
                        <a:pt x="12" y="10"/>
                      </a:lnTo>
                      <a:lnTo>
                        <a:pt x="9" y="13"/>
                      </a:lnTo>
                      <a:lnTo>
                        <a:pt x="6" y="26"/>
                      </a:lnTo>
                      <a:lnTo>
                        <a:pt x="4" y="33"/>
                      </a:lnTo>
                      <a:lnTo>
                        <a:pt x="3" y="39"/>
                      </a:lnTo>
                      <a:lnTo>
                        <a:pt x="4" y="47"/>
                      </a:lnTo>
                      <a:lnTo>
                        <a:pt x="5" y="51"/>
                      </a:lnTo>
                      <a:lnTo>
                        <a:pt x="8" y="53"/>
                      </a:lnTo>
                      <a:lnTo>
                        <a:pt x="4" y="54"/>
                      </a:lnTo>
                      <a:lnTo>
                        <a:pt x="2" y="48"/>
                      </a:lnTo>
                      <a:lnTo>
                        <a:pt x="1" y="45"/>
                      </a:lnTo>
                      <a:lnTo>
                        <a:pt x="1" y="31"/>
                      </a:lnTo>
                      <a:lnTo>
                        <a:pt x="0" y="29"/>
                      </a:lnTo>
                      <a:lnTo>
                        <a:pt x="2" y="21"/>
                      </a:lnTo>
                      <a:lnTo>
                        <a:pt x="6" y="14"/>
                      </a:lnTo>
                      <a:lnTo>
                        <a:pt x="6" y="11"/>
                      </a:lnTo>
                      <a:lnTo>
                        <a:pt x="8" y="6"/>
                      </a:lnTo>
                      <a:lnTo>
                        <a:pt x="9" y="3"/>
                      </a:lnTo>
                      <a:lnTo>
                        <a:pt x="12"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18" name="Freeform 93"/>
                <p:cNvSpPr>
                  <a:spLocks/>
                </p:cNvSpPr>
                <p:nvPr/>
              </p:nvSpPr>
              <p:spPr bwMode="auto">
                <a:xfrm>
                  <a:off x="2848" y="585"/>
                  <a:ext cx="17" cy="26"/>
                </a:xfrm>
                <a:custGeom>
                  <a:avLst/>
                  <a:gdLst>
                    <a:gd name="T0" fmla="*/ 16 w 17"/>
                    <a:gd name="T1" fmla="*/ 1 h 26"/>
                    <a:gd name="T2" fmla="*/ 13 w 17"/>
                    <a:gd name="T3" fmla="*/ 3 h 26"/>
                    <a:gd name="T4" fmla="*/ 13 w 17"/>
                    <a:gd name="T5" fmla="*/ 4 h 26"/>
                    <a:gd name="T6" fmla="*/ 5 w 17"/>
                    <a:gd name="T7" fmla="*/ 5 h 26"/>
                    <a:gd name="T8" fmla="*/ 5 w 17"/>
                    <a:gd name="T9" fmla="*/ 7 h 26"/>
                    <a:gd name="T10" fmla="*/ 10 w 17"/>
                    <a:gd name="T11" fmla="*/ 10 h 26"/>
                    <a:gd name="T12" fmla="*/ 5 w 17"/>
                    <a:gd name="T13" fmla="*/ 11 h 26"/>
                    <a:gd name="T14" fmla="*/ 8 w 17"/>
                    <a:gd name="T15" fmla="*/ 17 h 26"/>
                    <a:gd name="T16" fmla="*/ 5 w 17"/>
                    <a:gd name="T17" fmla="*/ 25 h 26"/>
                    <a:gd name="T18" fmla="*/ 0 w 17"/>
                    <a:gd name="T19" fmla="*/ 22 h 26"/>
                    <a:gd name="T20" fmla="*/ 0 w 17"/>
                    <a:gd name="T21" fmla="*/ 11 h 26"/>
                    <a:gd name="T22" fmla="*/ 2 w 17"/>
                    <a:gd name="T23" fmla="*/ 4 h 26"/>
                    <a:gd name="T24" fmla="*/ 5 w 17"/>
                    <a:gd name="T25" fmla="*/ 0 h 26"/>
                    <a:gd name="T26" fmla="*/ 10 w 17"/>
                    <a:gd name="T27" fmla="*/ 0 h 26"/>
                    <a:gd name="T28" fmla="*/ 16 w 17"/>
                    <a:gd name="T29" fmla="*/ 1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6"/>
                    <a:gd name="T47" fmla="*/ 17 w 17"/>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6">
                      <a:moveTo>
                        <a:pt x="16" y="1"/>
                      </a:moveTo>
                      <a:lnTo>
                        <a:pt x="13" y="3"/>
                      </a:lnTo>
                      <a:lnTo>
                        <a:pt x="13" y="4"/>
                      </a:lnTo>
                      <a:lnTo>
                        <a:pt x="5" y="5"/>
                      </a:lnTo>
                      <a:lnTo>
                        <a:pt x="5" y="7"/>
                      </a:lnTo>
                      <a:lnTo>
                        <a:pt x="10" y="10"/>
                      </a:lnTo>
                      <a:lnTo>
                        <a:pt x="5" y="11"/>
                      </a:lnTo>
                      <a:lnTo>
                        <a:pt x="8" y="17"/>
                      </a:lnTo>
                      <a:lnTo>
                        <a:pt x="5" y="25"/>
                      </a:lnTo>
                      <a:lnTo>
                        <a:pt x="0" y="22"/>
                      </a:lnTo>
                      <a:lnTo>
                        <a:pt x="0" y="11"/>
                      </a:lnTo>
                      <a:lnTo>
                        <a:pt x="2" y="4"/>
                      </a:lnTo>
                      <a:lnTo>
                        <a:pt x="5" y="0"/>
                      </a:lnTo>
                      <a:lnTo>
                        <a:pt x="10"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4410" name="Freeform 94"/>
              <p:cNvSpPr>
                <a:spLocks/>
              </p:cNvSpPr>
              <p:nvPr/>
            </p:nvSpPr>
            <p:spPr bwMode="auto">
              <a:xfrm>
                <a:off x="2879" y="608"/>
                <a:ext cx="17" cy="17"/>
              </a:xfrm>
              <a:custGeom>
                <a:avLst/>
                <a:gdLst>
                  <a:gd name="T0" fmla="*/ 0 w 17"/>
                  <a:gd name="T1" fmla="*/ 14 h 17"/>
                  <a:gd name="T2" fmla="*/ 4 w 17"/>
                  <a:gd name="T3" fmla="*/ 16 h 17"/>
                  <a:gd name="T4" fmla="*/ 4 w 17"/>
                  <a:gd name="T5" fmla="*/ 10 h 17"/>
                  <a:gd name="T6" fmla="*/ 8 w 17"/>
                  <a:gd name="T7" fmla="*/ 13 h 17"/>
                  <a:gd name="T8" fmla="*/ 13 w 17"/>
                  <a:gd name="T9" fmla="*/ 11 h 17"/>
                  <a:gd name="T10" fmla="*/ 14 w 17"/>
                  <a:gd name="T11" fmla="*/ 8 h 17"/>
                  <a:gd name="T12" fmla="*/ 16 w 17"/>
                  <a:gd name="T13" fmla="*/ 2 h 17"/>
                  <a:gd name="T14" fmla="*/ 12 w 17"/>
                  <a:gd name="T15" fmla="*/ 0 h 17"/>
                  <a:gd name="T16" fmla="*/ 7 w 17"/>
                  <a:gd name="T17" fmla="*/ 2 h 17"/>
                  <a:gd name="T18" fmla="*/ 3 w 17"/>
                  <a:gd name="T19" fmla="*/ 7 h 17"/>
                  <a:gd name="T20" fmla="*/ 0 w 17"/>
                  <a:gd name="T21" fmla="*/ 14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4"/>
                    </a:moveTo>
                    <a:lnTo>
                      <a:pt x="4" y="16"/>
                    </a:lnTo>
                    <a:lnTo>
                      <a:pt x="4" y="10"/>
                    </a:lnTo>
                    <a:lnTo>
                      <a:pt x="8" y="13"/>
                    </a:lnTo>
                    <a:lnTo>
                      <a:pt x="13" y="11"/>
                    </a:lnTo>
                    <a:lnTo>
                      <a:pt x="14" y="8"/>
                    </a:lnTo>
                    <a:lnTo>
                      <a:pt x="16" y="2"/>
                    </a:lnTo>
                    <a:lnTo>
                      <a:pt x="12" y="0"/>
                    </a:lnTo>
                    <a:lnTo>
                      <a:pt x="7" y="2"/>
                    </a:lnTo>
                    <a:lnTo>
                      <a:pt x="3" y="7"/>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4411" name="Group 95"/>
              <p:cNvGrpSpPr>
                <a:grpSpLocks/>
              </p:cNvGrpSpPr>
              <p:nvPr/>
            </p:nvGrpSpPr>
            <p:grpSpPr bwMode="auto">
              <a:xfrm>
                <a:off x="2874" y="623"/>
                <a:ext cx="42" cy="23"/>
                <a:chOff x="2874" y="623"/>
                <a:chExt cx="42" cy="23"/>
              </a:xfrm>
            </p:grpSpPr>
            <p:sp>
              <p:nvSpPr>
                <p:cNvPr id="14415" name="Freeform 96"/>
                <p:cNvSpPr>
                  <a:spLocks/>
                </p:cNvSpPr>
                <p:nvPr/>
              </p:nvSpPr>
              <p:spPr bwMode="auto">
                <a:xfrm>
                  <a:off x="2874" y="623"/>
                  <a:ext cx="28" cy="17"/>
                </a:xfrm>
                <a:custGeom>
                  <a:avLst/>
                  <a:gdLst>
                    <a:gd name="T0" fmla="*/ 0 w 28"/>
                    <a:gd name="T1" fmla="*/ 4 h 17"/>
                    <a:gd name="T2" fmla="*/ 5 w 28"/>
                    <a:gd name="T3" fmla="*/ 9 h 17"/>
                    <a:gd name="T4" fmla="*/ 7 w 28"/>
                    <a:gd name="T5" fmla="*/ 16 h 17"/>
                    <a:gd name="T6" fmla="*/ 12 w 28"/>
                    <a:gd name="T7" fmla="*/ 11 h 17"/>
                    <a:gd name="T8" fmla="*/ 17 w 28"/>
                    <a:gd name="T9" fmla="*/ 11 h 17"/>
                    <a:gd name="T10" fmla="*/ 21 w 28"/>
                    <a:gd name="T11" fmla="*/ 4 h 17"/>
                    <a:gd name="T12" fmla="*/ 27 w 28"/>
                    <a:gd name="T13" fmla="*/ 4 h 17"/>
                    <a:gd name="T14" fmla="*/ 26 w 28"/>
                    <a:gd name="T15" fmla="*/ 2 h 17"/>
                    <a:gd name="T16" fmla="*/ 19 w 28"/>
                    <a:gd name="T17" fmla="*/ 0 h 17"/>
                    <a:gd name="T18" fmla="*/ 12 w 28"/>
                    <a:gd name="T19" fmla="*/ 0 h 17"/>
                    <a:gd name="T20" fmla="*/ 5 w 28"/>
                    <a:gd name="T21" fmla="*/ 2 h 17"/>
                    <a:gd name="T22" fmla="*/ 0 w 28"/>
                    <a:gd name="T23" fmla="*/ 4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7"/>
                    <a:gd name="T38" fmla="*/ 28 w 2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7">
                      <a:moveTo>
                        <a:pt x="0" y="4"/>
                      </a:moveTo>
                      <a:lnTo>
                        <a:pt x="5" y="9"/>
                      </a:lnTo>
                      <a:lnTo>
                        <a:pt x="7" y="16"/>
                      </a:lnTo>
                      <a:lnTo>
                        <a:pt x="12" y="11"/>
                      </a:lnTo>
                      <a:lnTo>
                        <a:pt x="17" y="11"/>
                      </a:lnTo>
                      <a:lnTo>
                        <a:pt x="21" y="4"/>
                      </a:lnTo>
                      <a:lnTo>
                        <a:pt x="27" y="4"/>
                      </a:lnTo>
                      <a:lnTo>
                        <a:pt x="26" y="2"/>
                      </a:lnTo>
                      <a:lnTo>
                        <a:pt x="19" y="0"/>
                      </a:lnTo>
                      <a:lnTo>
                        <a:pt x="12" y="0"/>
                      </a:lnTo>
                      <a:lnTo>
                        <a:pt x="5" y="2"/>
                      </a:lnTo>
                      <a:lnTo>
                        <a:pt x="0" y="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16" name="Freeform 97"/>
                <p:cNvSpPr>
                  <a:spLocks/>
                </p:cNvSpPr>
                <p:nvPr/>
              </p:nvSpPr>
              <p:spPr bwMode="auto">
                <a:xfrm>
                  <a:off x="2887" y="629"/>
                  <a:ext cx="29" cy="17"/>
                </a:xfrm>
                <a:custGeom>
                  <a:avLst/>
                  <a:gdLst>
                    <a:gd name="T0" fmla="*/ 0 w 29"/>
                    <a:gd name="T1" fmla="*/ 14 h 17"/>
                    <a:gd name="T2" fmla="*/ 2 w 29"/>
                    <a:gd name="T3" fmla="*/ 12 h 17"/>
                    <a:gd name="T4" fmla="*/ 7 w 29"/>
                    <a:gd name="T5" fmla="*/ 16 h 17"/>
                    <a:gd name="T6" fmla="*/ 11 w 29"/>
                    <a:gd name="T7" fmla="*/ 8 h 17"/>
                    <a:gd name="T8" fmla="*/ 15 w 29"/>
                    <a:gd name="T9" fmla="*/ 6 h 17"/>
                    <a:gd name="T10" fmla="*/ 22 w 29"/>
                    <a:gd name="T11" fmla="*/ 4 h 17"/>
                    <a:gd name="T12" fmla="*/ 28 w 29"/>
                    <a:gd name="T13" fmla="*/ 6 h 17"/>
                    <a:gd name="T14" fmla="*/ 26 w 29"/>
                    <a:gd name="T15" fmla="*/ 1 h 17"/>
                    <a:gd name="T16" fmla="*/ 23 w 29"/>
                    <a:gd name="T17" fmla="*/ 0 h 17"/>
                    <a:gd name="T18" fmla="*/ 16 w 29"/>
                    <a:gd name="T19" fmla="*/ 0 h 17"/>
                    <a:gd name="T20" fmla="*/ 14 w 29"/>
                    <a:gd name="T21" fmla="*/ 1 h 17"/>
                    <a:gd name="T22" fmla="*/ 10 w 29"/>
                    <a:gd name="T23" fmla="*/ 3 h 17"/>
                    <a:gd name="T24" fmla="*/ 4 w 29"/>
                    <a:gd name="T25" fmla="*/ 6 h 17"/>
                    <a:gd name="T26" fmla="*/ 0 w 29"/>
                    <a:gd name="T27" fmla="*/ 14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17"/>
                    <a:gd name="T44" fmla="*/ 29 w 29"/>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17">
                      <a:moveTo>
                        <a:pt x="0" y="14"/>
                      </a:moveTo>
                      <a:lnTo>
                        <a:pt x="2" y="12"/>
                      </a:lnTo>
                      <a:lnTo>
                        <a:pt x="7" y="16"/>
                      </a:lnTo>
                      <a:lnTo>
                        <a:pt x="11" y="8"/>
                      </a:lnTo>
                      <a:lnTo>
                        <a:pt x="15" y="6"/>
                      </a:lnTo>
                      <a:lnTo>
                        <a:pt x="22" y="4"/>
                      </a:lnTo>
                      <a:lnTo>
                        <a:pt x="28" y="6"/>
                      </a:lnTo>
                      <a:lnTo>
                        <a:pt x="26" y="1"/>
                      </a:lnTo>
                      <a:lnTo>
                        <a:pt x="23" y="0"/>
                      </a:lnTo>
                      <a:lnTo>
                        <a:pt x="16" y="0"/>
                      </a:lnTo>
                      <a:lnTo>
                        <a:pt x="14" y="1"/>
                      </a:lnTo>
                      <a:lnTo>
                        <a:pt x="10" y="3"/>
                      </a:lnTo>
                      <a:lnTo>
                        <a:pt x="4" y="6"/>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4412" name="Group 98"/>
              <p:cNvGrpSpPr>
                <a:grpSpLocks/>
              </p:cNvGrpSpPr>
              <p:nvPr/>
            </p:nvGrpSpPr>
            <p:grpSpPr bwMode="auto">
              <a:xfrm>
                <a:off x="2905" y="676"/>
                <a:ext cx="61" cy="99"/>
                <a:chOff x="2905" y="676"/>
                <a:chExt cx="61" cy="99"/>
              </a:xfrm>
            </p:grpSpPr>
            <p:sp>
              <p:nvSpPr>
                <p:cNvPr id="14413" name="Freeform 99"/>
                <p:cNvSpPr>
                  <a:spLocks/>
                </p:cNvSpPr>
                <p:nvPr/>
              </p:nvSpPr>
              <p:spPr bwMode="auto">
                <a:xfrm>
                  <a:off x="2905" y="676"/>
                  <a:ext cx="17" cy="17"/>
                </a:xfrm>
                <a:custGeom>
                  <a:avLst/>
                  <a:gdLst>
                    <a:gd name="T0" fmla="*/ 10 w 17"/>
                    <a:gd name="T1" fmla="*/ 0 h 17"/>
                    <a:gd name="T2" fmla="*/ 5 w 17"/>
                    <a:gd name="T3" fmla="*/ 10 h 17"/>
                    <a:gd name="T4" fmla="*/ 0 w 17"/>
                    <a:gd name="T5" fmla="*/ 14 h 17"/>
                    <a:gd name="T6" fmla="*/ 12 w 17"/>
                    <a:gd name="T7" fmla="*/ 16 h 17"/>
                    <a:gd name="T8" fmla="*/ 16 w 17"/>
                    <a:gd name="T9" fmla="*/ 12 h 17"/>
                    <a:gd name="T10" fmla="*/ 1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0" y="0"/>
                      </a:moveTo>
                      <a:lnTo>
                        <a:pt x="5" y="10"/>
                      </a:lnTo>
                      <a:lnTo>
                        <a:pt x="0" y="14"/>
                      </a:lnTo>
                      <a:lnTo>
                        <a:pt x="12" y="16"/>
                      </a:lnTo>
                      <a:lnTo>
                        <a:pt x="16" y="12"/>
                      </a:lnTo>
                      <a:lnTo>
                        <a:pt x="1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14" name="Freeform 100"/>
                <p:cNvSpPr>
                  <a:spLocks/>
                </p:cNvSpPr>
                <p:nvPr/>
              </p:nvSpPr>
              <p:spPr bwMode="auto">
                <a:xfrm>
                  <a:off x="2936" y="716"/>
                  <a:ext cx="30" cy="59"/>
                </a:xfrm>
                <a:custGeom>
                  <a:avLst/>
                  <a:gdLst>
                    <a:gd name="T0" fmla="*/ 0 w 30"/>
                    <a:gd name="T1" fmla="*/ 0 h 59"/>
                    <a:gd name="T2" fmla="*/ 5 w 30"/>
                    <a:gd name="T3" fmla="*/ 16 h 59"/>
                    <a:gd name="T4" fmla="*/ 15 w 30"/>
                    <a:gd name="T5" fmla="*/ 28 h 59"/>
                    <a:gd name="T6" fmla="*/ 25 w 30"/>
                    <a:gd name="T7" fmla="*/ 46 h 59"/>
                    <a:gd name="T8" fmla="*/ 29 w 30"/>
                    <a:gd name="T9" fmla="*/ 58 h 59"/>
                    <a:gd name="T10" fmla="*/ 26 w 30"/>
                    <a:gd name="T11" fmla="*/ 42 h 59"/>
                    <a:gd name="T12" fmla="*/ 20 w 30"/>
                    <a:gd name="T13" fmla="*/ 29 h 59"/>
                    <a:gd name="T14" fmla="*/ 12 w 30"/>
                    <a:gd name="T15" fmla="*/ 16 h 59"/>
                    <a:gd name="T16" fmla="*/ 7 w 30"/>
                    <a:gd name="T17" fmla="*/ 10 h 59"/>
                    <a:gd name="T18" fmla="*/ 0 w 30"/>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59"/>
                    <a:gd name="T32" fmla="*/ 30 w 30"/>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59">
                      <a:moveTo>
                        <a:pt x="0" y="0"/>
                      </a:moveTo>
                      <a:lnTo>
                        <a:pt x="5" y="16"/>
                      </a:lnTo>
                      <a:lnTo>
                        <a:pt x="15" y="28"/>
                      </a:lnTo>
                      <a:lnTo>
                        <a:pt x="25" y="46"/>
                      </a:lnTo>
                      <a:lnTo>
                        <a:pt x="29" y="58"/>
                      </a:lnTo>
                      <a:lnTo>
                        <a:pt x="26" y="42"/>
                      </a:lnTo>
                      <a:lnTo>
                        <a:pt x="20" y="29"/>
                      </a:lnTo>
                      <a:lnTo>
                        <a:pt x="12" y="16"/>
                      </a:lnTo>
                      <a:lnTo>
                        <a:pt x="7" y="10"/>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14357" name="Arc 101"/>
            <p:cNvSpPr>
              <a:spLocks/>
            </p:cNvSpPr>
            <p:nvPr/>
          </p:nvSpPr>
          <p:spPr bwMode="auto">
            <a:xfrm>
              <a:off x="1967" y="437"/>
              <a:ext cx="1100" cy="5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4358" name="Group 102"/>
            <p:cNvGrpSpPr>
              <a:grpSpLocks/>
            </p:cNvGrpSpPr>
            <p:nvPr/>
          </p:nvGrpSpPr>
          <p:grpSpPr bwMode="auto">
            <a:xfrm>
              <a:off x="767" y="3857"/>
              <a:ext cx="2592" cy="145"/>
              <a:chOff x="767" y="3857"/>
              <a:chExt cx="2592" cy="145"/>
            </a:xfrm>
          </p:grpSpPr>
          <p:sp>
            <p:nvSpPr>
              <p:cNvPr id="14368" name="Line 103"/>
              <p:cNvSpPr>
                <a:spLocks noChangeShapeType="1"/>
              </p:cNvSpPr>
              <p:nvPr/>
            </p:nvSpPr>
            <p:spPr bwMode="auto">
              <a:xfrm>
                <a:off x="767" y="3925"/>
                <a:ext cx="2592"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9" name="AutoShape 104"/>
              <p:cNvSpPr>
                <a:spLocks noChangeArrowheads="1"/>
              </p:cNvSpPr>
              <p:nvPr/>
            </p:nvSpPr>
            <p:spPr bwMode="auto">
              <a:xfrm>
                <a:off x="909"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70" name="AutoShape 105"/>
              <p:cNvSpPr>
                <a:spLocks noChangeArrowheads="1"/>
              </p:cNvSpPr>
              <p:nvPr/>
            </p:nvSpPr>
            <p:spPr bwMode="auto">
              <a:xfrm>
                <a:off x="1012"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71" name="AutoShape 106"/>
              <p:cNvSpPr>
                <a:spLocks noChangeArrowheads="1"/>
              </p:cNvSpPr>
              <p:nvPr/>
            </p:nvSpPr>
            <p:spPr bwMode="auto">
              <a:xfrm>
                <a:off x="1115"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72" name="AutoShape 107"/>
              <p:cNvSpPr>
                <a:spLocks noChangeArrowheads="1"/>
              </p:cNvSpPr>
              <p:nvPr/>
            </p:nvSpPr>
            <p:spPr bwMode="auto">
              <a:xfrm>
                <a:off x="1218"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73" name="AutoShape 108"/>
              <p:cNvSpPr>
                <a:spLocks noChangeArrowheads="1"/>
              </p:cNvSpPr>
              <p:nvPr/>
            </p:nvSpPr>
            <p:spPr bwMode="auto">
              <a:xfrm>
                <a:off x="1321"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74" name="AutoShape 109"/>
              <p:cNvSpPr>
                <a:spLocks noChangeArrowheads="1"/>
              </p:cNvSpPr>
              <p:nvPr/>
            </p:nvSpPr>
            <p:spPr bwMode="auto">
              <a:xfrm>
                <a:off x="1424"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75" name="AutoShape 110"/>
              <p:cNvSpPr>
                <a:spLocks noChangeArrowheads="1"/>
              </p:cNvSpPr>
              <p:nvPr/>
            </p:nvSpPr>
            <p:spPr bwMode="auto">
              <a:xfrm>
                <a:off x="1527"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76" name="AutoShape 111"/>
              <p:cNvSpPr>
                <a:spLocks noChangeArrowheads="1"/>
              </p:cNvSpPr>
              <p:nvPr/>
            </p:nvSpPr>
            <p:spPr bwMode="auto">
              <a:xfrm>
                <a:off x="1630"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77" name="AutoShape 112"/>
              <p:cNvSpPr>
                <a:spLocks noChangeArrowheads="1"/>
              </p:cNvSpPr>
              <p:nvPr/>
            </p:nvSpPr>
            <p:spPr bwMode="auto">
              <a:xfrm>
                <a:off x="1733"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78" name="AutoShape 113"/>
              <p:cNvSpPr>
                <a:spLocks noChangeArrowheads="1"/>
              </p:cNvSpPr>
              <p:nvPr/>
            </p:nvSpPr>
            <p:spPr bwMode="auto">
              <a:xfrm>
                <a:off x="1836"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79" name="AutoShape 114"/>
              <p:cNvSpPr>
                <a:spLocks noChangeArrowheads="1"/>
              </p:cNvSpPr>
              <p:nvPr/>
            </p:nvSpPr>
            <p:spPr bwMode="auto">
              <a:xfrm>
                <a:off x="1939"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80" name="AutoShape 115"/>
              <p:cNvSpPr>
                <a:spLocks noChangeArrowheads="1"/>
              </p:cNvSpPr>
              <p:nvPr/>
            </p:nvSpPr>
            <p:spPr bwMode="auto">
              <a:xfrm>
                <a:off x="2042"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81" name="AutoShape 116"/>
              <p:cNvSpPr>
                <a:spLocks noChangeArrowheads="1"/>
              </p:cNvSpPr>
              <p:nvPr/>
            </p:nvSpPr>
            <p:spPr bwMode="auto">
              <a:xfrm>
                <a:off x="2145"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82" name="AutoShape 117"/>
              <p:cNvSpPr>
                <a:spLocks noChangeArrowheads="1"/>
              </p:cNvSpPr>
              <p:nvPr/>
            </p:nvSpPr>
            <p:spPr bwMode="auto">
              <a:xfrm>
                <a:off x="2248"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83" name="AutoShape 118"/>
              <p:cNvSpPr>
                <a:spLocks noChangeArrowheads="1"/>
              </p:cNvSpPr>
              <p:nvPr/>
            </p:nvSpPr>
            <p:spPr bwMode="auto">
              <a:xfrm>
                <a:off x="2351"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84" name="AutoShape 119"/>
              <p:cNvSpPr>
                <a:spLocks noChangeArrowheads="1"/>
              </p:cNvSpPr>
              <p:nvPr/>
            </p:nvSpPr>
            <p:spPr bwMode="auto">
              <a:xfrm>
                <a:off x="2454"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85" name="AutoShape 120"/>
              <p:cNvSpPr>
                <a:spLocks noChangeArrowheads="1"/>
              </p:cNvSpPr>
              <p:nvPr/>
            </p:nvSpPr>
            <p:spPr bwMode="auto">
              <a:xfrm>
                <a:off x="2557"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86" name="AutoShape 121"/>
              <p:cNvSpPr>
                <a:spLocks noChangeArrowheads="1"/>
              </p:cNvSpPr>
              <p:nvPr/>
            </p:nvSpPr>
            <p:spPr bwMode="auto">
              <a:xfrm>
                <a:off x="2660"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87" name="AutoShape 122"/>
              <p:cNvSpPr>
                <a:spLocks noChangeArrowheads="1"/>
              </p:cNvSpPr>
              <p:nvPr/>
            </p:nvSpPr>
            <p:spPr bwMode="auto">
              <a:xfrm>
                <a:off x="2763"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88" name="AutoShape 123"/>
              <p:cNvSpPr>
                <a:spLocks noChangeArrowheads="1"/>
              </p:cNvSpPr>
              <p:nvPr/>
            </p:nvSpPr>
            <p:spPr bwMode="auto">
              <a:xfrm>
                <a:off x="2866"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89" name="AutoShape 124"/>
              <p:cNvSpPr>
                <a:spLocks noChangeArrowheads="1"/>
              </p:cNvSpPr>
              <p:nvPr/>
            </p:nvSpPr>
            <p:spPr bwMode="auto">
              <a:xfrm>
                <a:off x="3072"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90" name="AutoShape 125"/>
              <p:cNvSpPr>
                <a:spLocks noChangeArrowheads="1"/>
              </p:cNvSpPr>
              <p:nvPr/>
            </p:nvSpPr>
            <p:spPr bwMode="auto">
              <a:xfrm>
                <a:off x="3175"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91" name="AutoShape 126"/>
              <p:cNvSpPr>
                <a:spLocks noChangeArrowheads="1"/>
              </p:cNvSpPr>
              <p:nvPr/>
            </p:nvSpPr>
            <p:spPr bwMode="auto">
              <a:xfrm>
                <a:off x="2969"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grpSp>
        <p:sp>
          <p:nvSpPr>
            <p:cNvPr id="14359" name="AutoShape 127"/>
            <p:cNvSpPr>
              <a:spLocks noChangeArrowheads="1"/>
            </p:cNvSpPr>
            <p:nvPr/>
          </p:nvSpPr>
          <p:spPr bwMode="auto">
            <a:xfrm rot="10800000" flipH="1" flipV="1">
              <a:off x="899" y="4021"/>
              <a:ext cx="150" cy="2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4 w 21600"/>
                <a:gd name="T13" fmla="*/ 4553 h 21600"/>
                <a:gd name="T14" fmla="*/ 17136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B3B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360" name="Rectangle 128"/>
            <p:cNvSpPr>
              <a:spLocks noChangeArrowheads="1"/>
            </p:cNvSpPr>
            <p:nvPr/>
          </p:nvSpPr>
          <p:spPr bwMode="auto">
            <a:xfrm>
              <a:off x="2993" y="3757"/>
              <a:ext cx="348" cy="246"/>
            </a:xfrm>
            <a:prstGeom prst="rect">
              <a:avLst/>
            </a:prstGeom>
            <a:solidFill>
              <a:srgbClr val="B3B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61" name="Rectangle 129" descr="90%"/>
            <p:cNvSpPr>
              <a:spLocks noChangeArrowheads="1"/>
            </p:cNvSpPr>
            <p:nvPr/>
          </p:nvSpPr>
          <p:spPr bwMode="auto">
            <a:xfrm>
              <a:off x="1217" y="1388"/>
              <a:ext cx="3756" cy="144"/>
            </a:xfrm>
            <a:prstGeom prst="rect">
              <a:avLst/>
            </a:prstGeom>
            <a:pattFill prst="pct90">
              <a:fgClr>
                <a:srgbClr val="B3B9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62" name="Line 130"/>
            <p:cNvSpPr>
              <a:spLocks noChangeShapeType="1"/>
            </p:cNvSpPr>
            <p:nvPr/>
          </p:nvSpPr>
          <p:spPr bwMode="auto">
            <a:xfrm>
              <a:off x="1967" y="1007"/>
              <a:ext cx="0" cy="270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4363" name="Group 131"/>
            <p:cNvGrpSpPr>
              <a:grpSpLocks/>
            </p:cNvGrpSpPr>
            <p:nvPr/>
          </p:nvGrpSpPr>
          <p:grpSpPr bwMode="auto">
            <a:xfrm>
              <a:off x="705" y="1205"/>
              <a:ext cx="500" cy="2424"/>
              <a:chOff x="705" y="1205"/>
              <a:chExt cx="500" cy="2424"/>
            </a:xfrm>
          </p:grpSpPr>
          <p:sp>
            <p:nvSpPr>
              <p:cNvPr id="14364" name="Rectangle 132"/>
              <p:cNvSpPr>
                <a:spLocks noChangeArrowheads="1"/>
              </p:cNvSpPr>
              <p:nvPr/>
            </p:nvSpPr>
            <p:spPr bwMode="auto">
              <a:xfrm>
                <a:off x="709" y="1205"/>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65" name="Line 133"/>
              <p:cNvSpPr>
                <a:spLocks noChangeShapeType="1"/>
              </p:cNvSpPr>
              <p:nvPr/>
            </p:nvSpPr>
            <p:spPr bwMode="auto">
              <a:xfrm>
                <a:off x="705" y="1473"/>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6" name="Line 134"/>
              <p:cNvSpPr>
                <a:spLocks noChangeShapeType="1"/>
              </p:cNvSpPr>
              <p:nvPr/>
            </p:nvSpPr>
            <p:spPr bwMode="auto">
              <a:xfrm>
                <a:off x="705" y="1777"/>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7" name="Line 135"/>
              <p:cNvSpPr>
                <a:spLocks noChangeShapeType="1"/>
              </p:cNvSpPr>
              <p:nvPr/>
            </p:nvSpPr>
            <p:spPr bwMode="auto">
              <a:xfrm>
                <a:off x="1163" y="1802"/>
                <a:ext cx="0" cy="182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4339" name="Rectangle 137"/>
          <p:cNvSpPr>
            <a:spLocks noChangeArrowheads="1"/>
          </p:cNvSpPr>
          <p:nvPr/>
        </p:nvSpPr>
        <p:spPr bwMode="auto">
          <a:xfrm>
            <a:off x="4419600" y="2362200"/>
            <a:ext cx="297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b="1">
                <a:solidFill>
                  <a:srgbClr val="FF0000"/>
                </a:solidFill>
                <a:latin typeface="Impact" pitchFamily="34" charset="0"/>
              </a:rPr>
              <a:t>2. Crusted Grain!</a:t>
            </a:r>
            <a:endParaRPr lang="en-US" altLang="en-US">
              <a:solidFill>
                <a:schemeClr val="tx2"/>
              </a:solidFill>
              <a:latin typeface="Impact" pitchFamily="34" charset="0"/>
            </a:endParaRPr>
          </a:p>
        </p:txBody>
      </p:sp>
      <p:sp>
        <p:nvSpPr>
          <p:cNvPr id="14340" name="Oval 125" title="NO Symbol over a man on top of a crusted grain"/>
          <p:cNvSpPr>
            <a:spLocks noChangeArrowheads="1"/>
          </p:cNvSpPr>
          <p:nvPr/>
        </p:nvSpPr>
        <p:spPr bwMode="auto">
          <a:xfrm flipH="1">
            <a:off x="5280025" y="207963"/>
            <a:ext cx="725488" cy="912812"/>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4341" name="Line 126" title="Red line in the NO Symbol"/>
          <p:cNvSpPr>
            <a:spLocks noChangeShapeType="1"/>
          </p:cNvSpPr>
          <p:nvPr/>
        </p:nvSpPr>
        <p:spPr bwMode="auto">
          <a:xfrm>
            <a:off x="5311775" y="457200"/>
            <a:ext cx="604838" cy="674688"/>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hidden="1"/>
          <p:cNvSpPr>
            <a:spLocks noGrp="1"/>
          </p:cNvSpPr>
          <p:nvPr>
            <p:ph type="title"/>
          </p:nvPr>
        </p:nvSpPr>
        <p:spPr/>
        <p:txBody>
          <a:bodyPr/>
          <a:lstStyle/>
          <a:p>
            <a:r>
              <a:rPr lang="en-US" dirty="0" smtClean="0"/>
              <a:t>2. Crusted Grain</a:t>
            </a:r>
            <a:endParaRPr lang="en-US"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3" title="Illustration - The victim walked across the crusted or bridged grain and it collapses upon them engulfing them. The victim may have injuries from the fall, they are trapped, and when rescue makes entry they may drop more crusted grain on top of the victim.  "/>
          <p:cNvGrpSpPr>
            <a:grpSpLocks/>
          </p:cNvGrpSpPr>
          <p:nvPr/>
        </p:nvGrpSpPr>
        <p:grpSpPr bwMode="auto">
          <a:xfrm>
            <a:off x="2368550" y="541338"/>
            <a:ext cx="6142038" cy="6138862"/>
            <a:chOff x="705" y="341"/>
            <a:chExt cx="4353" cy="3867"/>
          </a:xfrm>
        </p:grpSpPr>
        <p:sp>
          <p:nvSpPr>
            <p:cNvPr id="15364" name="AutoShape 4" descr="90%"/>
            <p:cNvSpPr>
              <a:spLocks noChangeArrowheads="1"/>
            </p:cNvSpPr>
            <p:nvPr/>
          </p:nvSpPr>
          <p:spPr bwMode="auto">
            <a:xfrm rot="-5400000">
              <a:off x="3459" y="1230"/>
              <a:ext cx="1378" cy="1646"/>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365" name="AutoShape 5"/>
            <p:cNvSpPr>
              <a:spLocks noChangeArrowheads="1"/>
            </p:cNvSpPr>
            <p:nvPr/>
          </p:nvSpPr>
          <p:spPr bwMode="auto">
            <a:xfrm rot="10800000" flipH="1">
              <a:off x="1218" y="1378"/>
              <a:ext cx="3748" cy="1597"/>
            </a:xfrm>
            <a:prstGeom prst="triangle">
              <a:avLst>
                <a:gd name="adj" fmla="val 49995"/>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grpSp>
          <p:nvGrpSpPr>
            <p:cNvPr id="15366" name="Group 6"/>
            <p:cNvGrpSpPr>
              <a:grpSpLocks/>
            </p:cNvGrpSpPr>
            <p:nvPr/>
          </p:nvGrpSpPr>
          <p:grpSpPr bwMode="auto">
            <a:xfrm>
              <a:off x="2775" y="2276"/>
              <a:ext cx="491" cy="593"/>
              <a:chOff x="2775" y="2276"/>
              <a:chExt cx="491" cy="593"/>
            </a:xfrm>
          </p:grpSpPr>
          <p:sp>
            <p:nvSpPr>
              <p:cNvPr id="15420" name="Freeform 7"/>
              <p:cNvSpPr>
                <a:spLocks/>
              </p:cNvSpPr>
              <p:nvPr/>
            </p:nvSpPr>
            <p:spPr bwMode="auto">
              <a:xfrm>
                <a:off x="2983" y="2840"/>
                <a:ext cx="234" cy="29"/>
              </a:xfrm>
              <a:custGeom>
                <a:avLst/>
                <a:gdLst>
                  <a:gd name="T0" fmla="*/ 2 w 234"/>
                  <a:gd name="T1" fmla="*/ 0 h 29"/>
                  <a:gd name="T2" fmla="*/ 0 w 234"/>
                  <a:gd name="T3" fmla="*/ 28 h 29"/>
                  <a:gd name="T4" fmla="*/ 232 w 234"/>
                  <a:gd name="T5" fmla="*/ 28 h 29"/>
                  <a:gd name="T6" fmla="*/ 233 w 234"/>
                  <a:gd name="T7" fmla="*/ 5 h 29"/>
                  <a:gd name="T8" fmla="*/ 2 w 234"/>
                  <a:gd name="T9" fmla="*/ 0 h 29"/>
                  <a:gd name="T10" fmla="*/ 0 60000 65536"/>
                  <a:gd name="T11" fmla="*/ 0 60000 65536"/>
                  <a:gd name="T12" fmla="*/ 0 60000 65536"/>
                  <a:gd name="T13" fmla="*/ 0 60000 65536"/>
                  <a:gd name="T14" fmla="*/ 0 60000 65536"/>
                  <a:gd name="T15" fmla="*/ 0 w 234"/>
                  <a:gd name="T16" fmla="*/ 0 h 29"/>
                  <a:gd name="T17" fmla="*/ 234 w 234"/>
                  <a:gd name="T18" fmla="*/ 29 h 29"/>
                </a:gdLst>
                <a:ahLst/>
                <a:cxnLst>
                  <a:cxn ang="T10">
                    <a:pos x="T0" y="T1"/>
                  </a:cxn>
                  <a:cxn ang="T11">
                    <a:pos x="T2" y="T3"/>
                  </a:cxn>
                  <a:cxn ang="T12">
                    <a:pos x="T4" y="T5"/>
                  </a:cxn>
                  <a:cxn ang="T13">
                    <a:pos x="T6" y="T7"/>
                  </a:cxn>
                  <a:cxn ang="T14">
                    <a:pos x="T8" y="T9"/>
                  </a:cxn>
                </a:cxnLst>
                <a:rect l="T15" t="T16" r="T17" b="T18"/>
                <a:pathLst>
                  <a:path w="234" h="29">
                    <a:moveTo>
                      <a:pt x="2" y="0"/>
                    </a:moveTo>
                    <a:lnTo>
                      <a:pt x="0" y="28"/>
                    </a:lnTo>
                    <a:lnTo>
                      <a:pt x="232" y="28"/>
                    </a:lnTo>
                    <a:lnTo>
                      <a:pt x="233" y="5"/>
                    </a:lnTo>
                    <a:lnTo>
                      <a:pt x="2" y="0"/>
                    </a:lnTo>
                  </a:path>
                </a:pathLst>
              </a:custGeom>
              <a:solidFill>
                <a:srgbClr val="808080"/>
              </a:solidFill>
              <a:ln w="12700" cap="rnd">
                <a:solidFill>
                  <a:srgbClr val="000000"/>
                </a:solidFill>
                <a:round/>
                <a:headEnd/>
                <a:tailEnd/>
              </a:ln>
            </p:spPr>
            <p:txBody>
              <a:bodyPr/>
              <a:lstStyle/>
              <a:p>
                <a:endParaRPr lang="en-US"/>
              </a:p>
            </p:txBody>
          </p:sp>
          <p:grpSp>
            <p:nvGrpSpPr>
              <p:cNvPr id="15421" name="Group 8"/>
              <p:cNvGrpSpPr>
                <a:grpSpLocks/>
              </p:cNvGrpSpPr>
              <p:nvPr/>
            </p:nvGrpSpPr>
            <p:grpSpPr bwMode="auto">
              <a:xfrm>
                <a:off x="2880" y="2479"/>
                <a:ext cx="386" cy="380"/>
                <a:chOff x="2880" y="2479"/>
                <a:chExt cx="386" cy="380"/>
              </a:xfrm>
            </p:grpSpPr>
            <p:sp>
              <p:nvSpPr>
                <p:cNvPr id="15468" name="Freeform 9"/>
                <p:cNvSpPr>
                  <a:spLocks/>
                </p:cNvSpPr>
                <p:nvPr/>
              </p:nvSpPr>
              <p:spPr bwMode="auto">
                <a:xfrm>
                  <a:off x="2880" y="2479"/>
                  <a:ext cx="386" cy="380"/>
                </a:xfrm>
                <a:custGeom>
                  <a:avLst/>
                  <a:gdLst>
                    <a:gd name="T0" fmla="*/ 87 w 386"/>
                    <a:gd name="T1" fmla="*/ 252 h 380"/>
                    <a:gd name="T2" fmla="*/ 78 w 386"/>
                    <a:gd name="T3" fmla="*/ 256 h 380"/>
                    <a:gd name="T4" fmla="*/ 3 w 386"/>
                    <a:gd name="T5" fmla="*/ 230 h 380"/>
                    <a:gd name="T6" fmla="*/ 0 w 386"/>
                    <a:gd name="T7" fmla="*/ 213 h 380"/>
                    <a:gd name="T8" fmla="*/ 12 w 386"/>
                    <a:gd name="T9" fmla="*/ 196 h 380"/>
                    <a:gd name="T10" fmla="*/ 28 w 386"/>
                    <a:gd name="T11" fmla="*/ 166 h 380"/>
                    <a:gd name="T12" fmla="*/ 66 w 386"/>
                    <a:gd name="T13" fmla="*/ 93 h 380"/>
                    <a:gd name="T14" fmla="*/ 74 w 386"/>
                    <a:gd name="T15" fmla="*/ 59 h 380"/>
                    <a:gd name="T16" fmla="*/ 85 w 386"/>
                    <a:gd name="T17" fmla="*/ 52 h 380"/>
                    <a:gd name="T18" fmla="*/ 105 w 386"/>
                    <a:gd name="T19" fmla="*/ 46 h 380"/>
                    <a:gd name="T20" fmla="*/ 128 w 386"/>
                    <a:gd name="T21" fmla="*/ 40 h 380"/>
                    <a:gd name="T22" fmla="*/ 150 w 386"/>
                    <a:gd name="T23" fmla="*/ 25 h 380"/>
                    <a:gd name="T24" fmla="*/ 185 w 386"/>
                    <a:gd name="T25" fmla="*/ 17 h 380"/>
                    <a:gd name="T26" fmla="*/ 200 w 386"/>
                    <a:gd name="T27" fmla="*/ 0 h 380"/>
                    <a:gd name="T28" fmla="*/ 272 w 386"/>
                    <a:gd name="T29" fmla="*/ 2 h 380"/>
                    <a:gd name="T30" fmla="*/ 282 w 386"/>
                    <a:gd name="T31" fmla="*/ 14 h 380"/>
                    <a:gd name="T32" fmla="*/ 291 w 386"/>
                    <a:gd name="T33" fmla="*/ 22 h 380"/>
                    <a:gd name="T34" fmla="*/ 297 w 386"/>
                    <a:gd name="T35" fmla="*/ 20 h 380"/>
                    <a:gd name="T36" fmla="*/ 306 w 386"/>
                    <a:gd name="T37" fmla="*/ 25 h 380"/>
                    <a:gd name="T38" fmla="*/ 315 w 386"/>
                    <a:gd name="T39" fmla="*/ 20 h 380"/>
                    <a:gd name="T40" fmla="*/ 335 w 386"/>
                    <a:gd name="T41" fmla="*/ 20 h 380"/>
                    <a:gd name="T42" fmla="*/ 348 w 386"/>
                    <a:gd name="T43" fmla="*/ 25 h 380"/>
                    <a:gd name="T44" fmla="*/ 370 w 386"/>
                    <a:gd name="T45" fmla="*/ 40 h 380"/>
                    <a:gd name="T46" fmla="*/ 379 w 386"/>
                    <a:gd name="T47" fmla="*/ 54 h 380"/>
                    <a:gd name="T48" fmla="*/ 379 w 386"/>
                    <a:gd name="T49" fmla="*/ 68 h 380"/>
                    <a:gd name="T50" fmla="*/ 379 w 386"/>
                    <a:gd name="T51" fmla="*/ 76 h 380"/>
                    <a:gd name="T52" fmla="*/ 382 w 386"/>
                    <a:gd name="T53" fmla="*/ 89 h 380"/>
                    <a:gd name="T54" fmla="*/ 385 w 386"/>
                    <a:gd name="T55" fmla="*/ 107 h 380"/>
                    <a:gd name="T56" fmla="*/ 382 w 386"/>
                    <a:gd name="T57" fmla="*/ 127 h 380"/>
                    <a:gd name="T58" fmla="*/ 382 w 386"/>
                    <a:gd name="T59" fmla="*/ 133 h 380"/>
                    <a:gd name="T60" fmla="*/ 367 w 386"/>
                    <a:gd name="T61" fmla="*/ 135 h 380"/>
                    <a:gd name="T62" fmla="*/ 364 w 386"/>
                    <a:gd name="T63" fmla="*/ 151 h 380"/>
                    <a:gd name="T64" fmla="*/ 357 w 386"/>
                    <a:gd name="T65" fmla="*/ 172 h 380"/>
                    <a:gd name="T66" fmla="*/ 355 w 386"/>
                    <a:gd name="T67" fmla="*/ 214 h 380"/>
                    <a:gd name="T68" fmla="*/ 358 w 386"/>
                    <a:gd name="T69" fmla="*/ 256 h 380"/>
                    <a:gd name="T70" fmla="*/ 354 w 386"/>
                    <a:gd name="T71" fmla="*/ 292 h 380"/>
                    <a:gd name="T72" fmla="*/ 344 w 386"/>
                    <a:gd name="T73" fmla="*/ 323 h 380"/>
                    <a:gd name="T74" fmla="*/ 354 w 386"/>
                    <a:gd name="T75" fmla="*/ 353 h 380"/>
                    <a:gd name="T76" fmla="*/ 347 w 386"/>
                    <a:gd name="T77" fmla="*/ 367 h 380"/>
                    <a:gd name="T78" fmla="*/ 316 w 386"/>
                    <a:gd name="T79" fmla="*/ 376 h 380"/>
                    <a:gd name="T80" fmla="*/ 282 w 386"/>
                    <a:gd name="T81" fmla="*/ 376 h 380"/>
                    <a:gd name="T82" fmla="*/ 236 w 386"/>
                    <a:gd name="T83" fmla="*/ 379 h 380"/>
                    <a:gd name="T84" fmla="*/ 197 w 386"/>
                    <a:gd name="T85" fmla="*/ 376 h 380"/>
                    <a:gd name="T86" fmla="*/ 174 w 386"/>
                    <a:gd name="T87" fmla="*/ 368 h 380"/>
                    <a:gd name="T88" fmla="*/ 152 w 386"/>
                    <a:gd name="T89" fmla="*/ 368 h 380"/>
                    <a:gd name="T90" fmla="*/ 141 w 386"/>
                    <a:gd name="T91" fmla="*/ 371 h 380"/>
                    <a:gd name="T92" fmla="*/ 109 w 386"/>
                    <a:gd name="T93" fmla="*/ 359 h 380"/>
                    <a:gd name="T94" fmla="*/ 94 w 386"/>
                    <a:gd name="T95" fmla="*/ 362 h 380"/>
                    <a:gd name="T96" fmla="*/ 84 w 386"/>
                    <a:gd name="T97" fmla="*/ 346 h 380"/>
                    <a:gd name="T98" fmla="*/ 90 w 386"/>
                    <a:gd name="T99" fmla="*/ 317 h 380"/>
                    <a:gd name="T100" fmla="*/ 90 w 386"/>
                    <a:gd name="T101" fmla="*/ 311 h 380"/>
                    <a:gd name="T102" fmla="*/ 102 w 386"/>
                    <a:gd name="T103" fmla="*/ 273 h 380"/>
                    <a:gd name="T104" fmla="*/ 87 w 386"/>
                    <a:gd name="T105" fmla="*/ 252 h 3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6"/>
                    <a:gd name="T160" fmla="*/ 0 h 380"/>
                    <a:gd name="T161" fmla="*/ 386 w 386"/>
                    <a:gd name="T162" fmla="*/ 380 h 3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6" h="380">
                      <a:moveTo>
                        <a:pt x="87" y="252"/>
                      </a:moveTo>
                      <a:lnTo>
                        <a:pt x="78" y="256"/>
                      </a:lnTo>
                      <a:lnTo>
                        <a:pt x="3" y="230"/>
                      </a:lnTo>
                      <a:lnTo>
                        <a:pt x="0" y="213"/>
                      </a:lnTo>
                      <a:lnTo>
                        <a:pt x="12" y="196"/>
                      </a:lnTo>
                      <a:lnTo>
                        <a:pt x="28" y="166"/>
                      </a:lnTo>
                      <a:lnTo>
                        <a:pt x="66" y="93"/>
                      </a:lnTo>
                      <a:lnTo>
                        <a:pt x="74" y="59"/>
                      </a:lnTo>
                      <a:lnTo>
                        <a:pt x="85" y="52"/>
                      </a:lnTo>
                      <a:lnTo>
                        <a:pt x="105" y="46"/>
                      </a:lnTo>
                      <a:lnTo>
                        <a:pt x="128" y="40"/>
                      </a:lnTo>
                      <a:lnTo>
                        <a:pt x="150" y="25"/>
                      </a:lnTo>
                      <a:lnTo>
                        <a:pt x="185" y="17"/>
                      </a:lnTo>
                      <a:lnTo>
                        <a:pt x="200" y="0"/>
                      </a:lnTo>
                      <a:lnTo>
                        <a:pt x="272" y="2"/>
                      </a:lnTo>
                      <a:lnTo>
                        <a:pt x="282" y="14"/>
                      </a:lnTo>
                      <a:lnTo>
                        <a:pt x="291" y="22"/>
                      </a:lnTo>
                      <a:lnTo>
                        <a:pt x="297" y="20"/>
                      </a:lnTo>
                      <a:lnTo>
                        <a:pt x="306" y="25"/>
                      </a:lnTo>
                      <a:lnTo>
                        <a:pt x="315" y="20"/>
                      </a:lnTo>
                      <a:lnTo>
                        <a:pt x="335" y="20"/>
                      </a:lnTo>
                      <a:lnTo>
                        <a:pt x="348" y="25"/>
                      </a:lnTo>
                      <a:lnTo>
                        <a:pt x="370" y="40"/>
                      </a:lnTo>
                      <a:lnTo>
                        <a:pt x="379" y="54"/>
                      </a:lnTo>
                      <a:lnTo>
                        <a:pt x="379" y="68"/>
                      </a:lnTo>
                      <a:lnTo>
                        <a:pt x="379" y="76"/>
                      </a:lnTo>
                      <a:lnTo>
                        <a:pt x="382" y="89"/>
                      </a:lnTo>
                      <a:lnTo>
                        <a:pt x="385" y="107"/>
                      </a:lnTo>
                      <a:lnTo>
                        <a:pt x="382" y="127"/>
                      </a:lnTo>
                      <a:lnTo>
                        <a:pt x="382" y="133"/>
                      </a:lnTo>
                      <a:lnTo>
                        <a:pt x="367" y="135"/>
                      </a:lnTo>
                      <a:lnTo>
                        <a:pt x="364" y="151"/>
                      </a:lnTo>
                      <a:lnTo>
                        <a:pt x="357" y="172"/>
                      </a:lnTo>
                      <a:lnTo>
                        <a:pt x="355" y="214"/>
                      </a:lnTo>
                      <a:lnTo>
                        <a:pt x="358" y="256"/>
                      </a:lnTo>
                      <a:lnTo>
                        <a:pt x="354" y="292"/>
                      </a:lnTo>
                      <a:lnTo>
                        <a:pt x="344" y="323"/>
                      </a:lnTo>
                      <a:lnTo>
                        <a:pt x="354" y="353"/>
                      </a:lnTo>
                      <a:lnTo>
                        <a:pt x="347" y="367"/>
                      </a:lnTo>
                      <a:lnTo>
                        <a:pt x="316" y="376"/>
                      </a:lnTo>
                      <a:lnTo>
                        <a:pt x="282" y="376"/>
                      </a:lnTo>
                      <a:lnTo>
                        <a:pt x="236" y="379"/>
                      </a:lnTo>
                      <a:lnTo>
                        <a:pt x="197" y="376"/>
                      </a:lnTo>
                      <a:lnTo>
                        <a:pt x="174" y="368"/>
                      </a:lnTo>
                      <a:lnTo>
                        <a:pt x="152" y="368"/>
                      </a:lnTo>
                      <a:lnTo>
                        <a:pt x="141" y="371"/>
                      </a:lnTo>
                      <a:lnTo>
                        <a:pt x="109" y="359"/>
                      </a:lnTo>
                      <a:lnTo>
                        <a:pt x="94" y="362"/>
                      </a:lnTo>
                      <a:lnTo>
                        <a:pt x="84" y="346"/>
                      </a:lnTo>
                      <a:lnTo>
                        <a:pt x="90" y="317"/>
                      </a:lnTo>
                      <a:lnTo>
                        <a:pt x="90" y="311"/>
                      </a:lnTo>
                      <a:lnTo>
                        <a:pt x="102" y="273"/>
                      </a:lnTo>
                      <a:lnTo>
                        <a:pt x="87" y="252"/>
                      </a:lnTo>
                    </a:path>
                  </a:pathLst>
                </a:custGeom>
                <a:solidFill>
                  <a:srgbClr val="00C0C0"/>
                </a:solidFill>
                <a:ln w="12700" cap="rnd">
                  <a:solidFill>
                    <a:srgbClr val="004040"/>
                  </a:solidFill>
                  <a:round/>
                  <a:headEnd/>
                  <a:tailEnd/>
                </a:ln>
              </p:spPr>
              <p:txBody>
                <a:bodyPr/>
                <a:lstStyle/>
                <a:p>
                  <a:endParaRPr lang="en-US"/>
                </a:p>
              </p:txBody>
            </p:sp>
            <p:sp>
              <p:nvSpPr>
                <p:cNvPr id="15469" name="Freeform 10"/>
                <p:cNvSpPr>
                  <a:spLocks/>
                </p:cNvSpPr>
                <p:nvPr/>
              </p:nvSpPr>
              <p:spPr bwMode="auto">
                <a:xfrm>
                  <a:off x="3176" y="2613"/>
                  <a:ext cx="70" cy="127"/>
                </a:xfrm>
                <a:custGeom>
                  <a:avLst/>
                  <a:gdLst>
                    <a:gd name="T0" fmla="*/ 7 w 70"/>
                    <a:gd name="T1" fmla="*/ 6 h 127"/>
                    <a:gd name="T2" fmla="*/ 20 w 70"/>
                    <a:gd name="T3" fmla="*/ 15 h 127"/>
                    <a:gd name="T4" fmla="*/ 28 w 70"/>
                    <a:gd name="T5" fmla="*/ 15 h 127"/>
                    <a:gd name="T6" fmla="*/ 41 w 70"/>
                    <a:gd name="T7" fmla="*/ 12 h 127"/>
                    <a:gd name="T8" fmla="*/ 59 w 70"/>
                    <a:gd name="T9" fmla="*/ 0 h 127"/>
                    <a:gd name="T10" fmla="*/ 69 w 70"/>
                    <a:gd name="T11" fmla="*/ 0 h 127"/>
                    <a:gd name="T12" fmla="*/ 63 w 70"/>
                    <a:gd name="T13" fmla="*/ 25 h 127"/>
                    <a:gd name="T14" fmla="*/ 59 w 70"/>
                    <a:gd name="T15" fmla="*/ 36 h 127"/>
                    <a:gd name="T16" fmla="*/ 59 w 70"/>
                    <a:gd name="T17" fmla="*/ 51 h 127"/>
                    <a:gd name="T18" fmla="*/ 56 w 70"/>
                    <a:gd name="T19" fmla="*/ 70 h 127"/>
                    <a:gd name="T20" fmla="*/ 56 w 70"/>
                    <a:gd name="T21" fmla="*/ 81 h 127"/>
                    <a:gd name="T22" fmla="*/ 59 w 70"/>
                    <a:gd name="T23" fmla="*/ 108 h 127"/>
                    <a:gd name="T24" fmla="*/ 58 w 70"/>
                    <a:gd name="T25" fmla="*/ 126 h 127"/>
                    <a:gd name="T26" fmla="*/ 54 w 70"/>
                    <a:gd name="T27" fmla="*/ 111 h 127"/>
                    <a:gd name="T28" fmla="*/ 51 w 70"/>
                    <a:gd name="T29" fmla="*/ 88 h 127"/>
                    <a:gd name="T30" fmla="*/ 45 w 70"/>
                    <a:gd name="T31" fmla="*/ 68 h 127"/>
                    <a:gd name="T32" fmla="*/ 42 w 70"/>
                    <a:gd name="T33" fmla="*/ 50 h 127"/>
                    <a:gd name="T34" fmla="*/ 40 w 70"/>
                    <a:gd name="T35" fmla="*/ 53 h 127"/>
                    <a:gd name="T36" fmla="*/ 31 w 70"/>
                    <a:gd name="T37" fmla="*/ 44 h 127"/>
                    <a:gd name="T38" fmla="*/ 35 w 70"/>
                    <a:gd name="T39" fmla="*/ 58 h 127"/>
                    <a:gd name="T40" fmla="*/ 34 w 70"/>
                    <a:gd name="T41" fmla="*/ 73 h 127"/>
                    <a:gd name="T42" fmla="*/ 36 w 70"/>
                    <a:gd name="T43" fmla="*/ 88 h 127"/>
                    <a:gd name="T44" fmla="*/ 37 w 70"/>
                    <a:gd name="T45" fmla="*/ 111 h 127"/>
                    <a:gd name="T46" fmla="*/ 33 w 70"/>
                    <a:gd name="T47" fmla="*/ 99 h 127"/>
                    <a:gd name="T48" fmla="*/ 31 w 70"/>
                    <a:gd name="T49" fmla="*/ 84 h 127"/>
                    <a:gd name="T50" fmla="*/ 31 w 70"/>
                    <a:gd name="T51" fmla="*/ 77 h 127"/>
                    <a:gd name="T52" fmla="*/ 27 w 70"/>
                    <a:gd name="T53" fmla="*/ 65 h 127"/>
                    <a:gd name="T54" fmla="*/ 20 w 70"/>
                    <a:gd name="T55" fmla="*/ 54 h 127"/>
                    <a:gd name="T56" fmla="*/ 18 w 70"/>
                    <a:gd name="T57" fmla="*/ 61 h 127"/>
                    <a:gd name="T58" fmla="*/ 14 w 70"/>
                    <a:gd name="T59" fmla="*/ 96 h 127"/>
                    <a:gd name="T60" fmla="*/ 0 w 70"/>
                    <a:gd name="T61" fmla="*/ 119 h 127"/>
                    <a:gd name="T62" fmla="*/ 9 w 70"/>
                    <a:gd name="T63" fmla="*/ 90 h 127"/>
                    <a:gd name="T64" fmla="*/ 13 w 70"/>
                    <a:gd name="T65" fmla="*/ 63 h 127"/>
                    <a:gd name="T66" fmla="*/ 14 w 70"/>
                    <a:gd name="T67" fmla="*/ 52 h 127"/>
                    <a:gd name="T68" fmla="*/ 15 w 70"/>
                    <a:gd name="T69" fmla="*/ 36 h 127"/>
                    <a:gd name="T70" fmla="*/ 15 w 70"/>
                    <a:gd name="T71" fmla="*/ 27 h 127"/>
                    <a:gd name="T72" fmla="*/ 13 w 70"/>
                    <a:gd name="T73" fmla="*/ 15 h 127"/>
                    <a:gd name="T74" fmla="*/ 7 w 70"/>
                    <a:gd name="T75" fmla="*/ 6 h 1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127"/>
                    <a:gd name="T116" fmla="*/ 70 w 70"/>
                    <a:gd name="T117" fmla="*/ 127 h 1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127">
                      <a:moveTo>
                        <a:pt x="7" y="6"/>
                      </a:moveTo>
                      <a:lnTo>
                        <a:pt x="20" y="15"/>
                      </a:lnTo>
                      <a:lnTo>
                        <a:pt x="28" y="15"/>
                      </a:lnTo>
                      <a:lnTo>
                        <a:pt x="41" y="12"/>
                      </a:lnTo>
                      <a:lnTo>
                        <a:pt x="59" y="0"/>
                      </a:lnTo>
                      <a:lnTo>
                        <a:pt x="69" y="0"/>
                      </a:lnTo>
                      <a:lnTo>
                        <a:pt x="63" y="25"/>
                      </a:lnTo>
                      <a:lnTo>
                        <a:pt x="59" y="36"/>
                      </a:lnTo>
                      <a:lnTo>
                        <a:pt x="59" y="51"/>
                      </a:lnTo>
                      <a:lnTo>
                        <a:pt x="56" y="70"/>
                      </a:lnTo>
                      <a:lnTo>
                        <a:pt x="56" y="81"/>
                      </a:lnTo>
                      <a:lnTo>
                        <a:pt x="59" y="108"/>
                      </a:lnTo>
                      <a:lnTo>
                        <a:pt x="58" y="126"/>
                      </a:lnTo>
                      <a:lnTo>
                        <a:pt x="54" y="111"/>
                      </a:lnTo>
                      <a:lnTo>
                        <a:pt x="51" y="88"/>
                      </a:lnTo>
                      <a:lnTo>
                        <a:pt x="45" y="68"/>
                      </a:lnTo>
                      <a:lnTo>
                        <a:pt x="42" y="50"/>
                      </a:lnTo>
                      <a:lnTo>
                        <a:pt x="40" y="53"/>
                      </a:lnTo>
                      <a:lnTo>
                        <a:pt x="31" y="44"/>
                      </a:lnTo>
                      <a:lnTo>
                        <a:pt x="35" y="58"/>
                      </a:lnTo>
                      <a:lnTo>
                        <a:pt x="34" y="73"/>
                      </a:lnTo>
                      <a:lnTo>
                        <a:pt x="36" y="88"/>
                      </a:lnTo>
                      <a:lnTo>
                        <a:pt x="37" y="111"/>
                      </a:lnTo>
                      <a:lnTo>
                        <a:pt x="33" y="99"/>
                      </a:lnTo>
                      <a:lnTo>
                        <a:pt x="31" y="84"/>
                      </a:lnTo>
                      <a:lnTo>
                        <a:pt x="31" y="77"/>
                      </a:lnTo>
                      <a:lnTo>
                        <a:pt x="27" y="65"/>
                      </a:lnTo>
                      <a:lnTo>
                        <a:pt x="20" y="54"/>
                      </a:lnTo>
                      <a:lnTo>
                        <a:pt x="18" y="61"/>
                      </a:lnTo>
                      <a:lnTo>
                        <a:pt x="14" y="96"/>
                      </a:lnTo>
                      <a:lnTo>
                        <a:pt x="0" y="119"/>
                      </a:lnTo>
                      <a:lnTo>
                        <a:pt x="9" y="90"/>
                      </a:lnTo>
                      <a:lnTo>
                        <a:pt x="13" y="63"/>
                      </a:lnTo>
                      <a:lnTo>
                        <a:pt x="14" y="52"/>
                      </a:lnTo>
                      <a:lnTo>
                        <a:pt x="15" y="36"/>
                      </a:lnTo>
                      <a:lnTo>
                        <a:pt x="15" y="27"/>
                      </a:lnTo>
                      <a:lnTo>
                        <a:pt x="13" y="15"/>
                      </a:lnTo>
                      <a:lnTo>
                        <a:pt x="7" y="6"/>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70" name="Freeform 11"/>
                <p:cNvSpPr>
                  <a:spLocks/>
                </p:cNvSpPr>
                <p:nvPr/>
              </p:nvSpPr>
              <p:spPr bwMode="auto">
                <a:xfrm>
                  <a:off x="3163" y="2591"/>
                  <a:ext cx="17" cy="25"/>
                </a:xfrm>
                <a:custGeom>
                  <a:avLst/>
                  <a:gdLst>
                    <a:gd name="T0" fmla="*/ 1 w 17"/>
                    <a:gd name="T1" fmla="*/ 0 h 25"/>
                    <a:gd name="T2" fmla="*/ 0 w 17"/>
                    <a:gd name="T3" fmla="*/ 11 h 25"/>
                    <a:gd name="T4" fmla="*/ 1 w 17"/>
                    <a:gd name="T5" fmla="*/ 24 h 25"/>
                    <a:gd name="T6" fmla="*/ 16 w 17"/>
                    <a:gd name="T7" fmla="*/ 21 h 25"/>
                    <a:gd name="T8" fmla="*/ 14 w 17"/>
                    <a:gd name="T9" fmla="*/ 12 h 25"/>
                    <a:gd name="T10" fmla="*/ 1 w 17"/>
                    <a:gd name="T11" fmla="*/ 0 h 25"/>
                    <a:gd name="T12" fmla="*/ 0 60000 65536"/>
                    <a:gd name="T13" fmla="*/ 0 60000 65536"/>
                    <a:gd name="T14" fmla="*/ 0 60000 65536"/>
                    <a:gd name="T15" fmla="*/ 0 60000 65536"/>
                    <a:gd name="T16" fmla="*/ 0 60000 65536"/>
                    <a:gd name="T17" fmla="*/ 0 60000 65536"/>
                    <a:gd name="T18" fmla="*/ 0 w 17"/>
                    <a:gd name="T19" fmla="*/ 0 h 25"/>
                    <a:gd name="T20" fmla="*/ 17 w 17"/>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7" h="25">
                      <a:moveTo>
                        <a:pt x="1" y="0"/>
                      </a:moveTo>
                      <a:lnTo>
                        <a:pt x="0" y="11"/>
                      </a:lnTo>
                      <a:lnTo>
                        <a:pt x="1" y="24"/>
                      </a:lnTo>
                      <a:lnTo>
                        <a:pt x="16" y="21"/>
                      </a:lnTo>
                      <a:lnTo>
                        <a:pt x="14" y="12"/>
                      </a:lnTo>
                      <a:lnTo>
                        <a:pt x="1"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71" name="Freeform 12"/>
                <p:cNvSpPr>
                  <a:spLocks/>
                </p:cNvSpPr>
                <p:nvPr/>
              </p:nvSpPr>
              <p:spPr bwMode="auto">
                <a:xfrm>
                  <a:off x="3169" y="2591"/>
                  <a:ext cx="61" cy="29"/>
                </a:xfrm>
                <a:custGeom>
                  <a:avLst/>
                  <a:gdLst>
                    <a:gd name="T0" fmla="*/ 0 w 61"/>
                    <a:gd name="T1" fmla="*/ 0 h 29"/>
                    <a:gd name="T2" fmla="*/ 12 w 61"/>
                    <a:gd name="T3" fmla="*/ 21 h 29"/>
                    <a:gd name="T4" fmla="*/ 21 w 61"/>
                    <a:gd name="T5" fmla="*/ 25 h 29"/>
                    <a:gd name="T6" fmla="*/ 24 w 61"/>
                    <a:gd name="T7" fmla="*/ 20 h 29"/>
                    <a:gd name="T8" fmla="*/ 29 w 61"/>
                    <a:gd name="T9" fmla="*/ 24 h 29"/>
                    <a:gd name="T10" fmla="*/ 38 w 61"/>
                    <a:gd name="T11" fmla="*/ 27 h 29"/>
                    <a:gd name="T12" fmla="*/ 44 w 61"/>
                    <a:gd name="T13" fmla="*/ 28 h 29"/>
                    <a:gd name="T14" fmla="*/ 51 w 61"/>
                    <a:gd name="T15" fmla="*/ 27 h 29"/>
                    <a:gd name="T16" fmla="*/ 60 w 61"/>
                    <a:gd name="T17" fmla="*/ 22 h 29"/>
                    <a:gd name="T18" fmla="*/ 60 w 61"/>
                    <a:gd name="T19" fmla="*/ 17 h 29"/>
                    <a:gd name="T20" fmla="*/ 53 w 61"/>
                    <a:gd name="T21" fmla="*/ 20 h 29"/>
                    <a:gd name="T22" fmla="*/ 31 w 61"/>
                    <a:gd name="T23" fmla="*/ 11 h 29"/>
                    <a:gd name="T24" fmla="*/ 0 w 61"/>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29"/>
                    <a:gd name="T41" fmla="*/ 61 w 61"/>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29">
                      <a:moveTo>
                        <a:pt x="0" y="0"/>
                      </a:moveTo>
                      <a:lnTo>
                        <a:pt x="12" y="21"/>
                      </a:lnTo>
                      <a:lnTo>
                        <a:pt x="21" y="25"/>
                      </a:lnTo>
                      <a:lnTo>
                        <a:pt x="24" y="20"/>
                      </a:lnTo>
                      <a:lnTo>
                        <a:pt x="29" y="24"/>
                      </a:lnTo>
                      <a:lnTo>
                        <a:pt x="38" y="27"/>
                      </a:lnTo>
                      <a:lnTo>
                        <a:pt x="44" y="28"/>
                      </a:lnTo>
                      <a:lnTo>
                        <a:pt x="51" y="27"/>
                      </a:lnTo>
                      <a:lnTo>
                        <a:pt x="60" y="22"/>
                      </a:lnTo>
                      <a:lnTo>
                        <a:pt x="60" y="17"/>
                      </a:lnTo>
                      <a:lnTo>
                        <a:pt x="53" y="20"/>
                      </a:lnTo>
                      <a:lnTo>
                        <a:pt x="31" y="1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72" name="Freeform 13"/>
                <p:cNvSpPr>
                  <a:spLocks/>
                </p:cNvSpPr>
                <p:nvPr/>
              </p:nvSpPr>
              <p:spPr bwMode="auto">
                <a:xfrm>
                  <a:off x="3230" y="2560"/>
                  <a:ext cx="17" cy="30"/>
                </a:xfrm>
                <a:custGeom>
                  <a:avLst/>
                  <a:gdLst>
                    <a:gd name="T0" fmla="*/ 0 w 17"/>
                    <a:gd name="T1" fmla="*/ 0 h 30"/>
                    <a:gd name="T2" fmla="*/ 0 w 17"/>
                    <a:gd name="T3" fmla="*/ 11 h 30"/>
                    <a:gd name="T4" fmla="*/ 4 w 17"/>
                    <a:gd name="T5" fmla="*/ 12 h 30"/>
                    <a:gd name="T6" fmla="*/ 13 w 17"/>
                    <a:gd name="T7" fmla="*/ 22 h 30"/>
                    <a:gd name="T8" fmla="*/ 16 w 17"/>
                    <a:gd name="T9" fmla="*/ 29 h 30"/>
                    <a:gd name="T10" fmla="*/ 16 w 17"/>
                    <a:gd name="T11" fmla="*/ 17 h 30"/>
                    <a:gd name="T12" fmla="*/ 11 w 17"/>
                    <a:gd name="T13" fmla="*/ 11 h 30"/>
                    <a:gd name="T14" fmla="*/ 0 w 17"/>
                    <a:gd name="T15" fmla="*/ 0 h 30"/>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30"/>
                    <a:gd name="T26" fmla="*/ 17 w 17"/>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30">
                      <a:moveTo>
                        <a:pt x="0" y="0"/>
                      </a:moveTo>
                      <a:lnTo>
                        <a:pt x="0" y="11"/>
                      </a:lnTo>
                      <a:lnTo>
                        <a:pt x="4" y="12"/>
                      </a:lnTo>
                      <a:lnTo>
                        <a:pt x="13" y="22"/>
                      </a:lnTo>
                      <a:lnTo>
                        <a:pt x="16" y="29"/>
                      </a:lnTo>
                      <a:lnTo>
                        <a:pt x="16" y="17"/>
                      </a:lnTo>
                      <a:lnTo>
                        <a:pt x="11" y="1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73" name="Freeform 14"/>
                <p:cNvSpPr>
                  <a:spLocks/>
                </p:cNvSpPr>
                <p:nvPr/>
              </p:nvSpPr>
              <p:spPr bwMode="auto">
                <a:xfrm>
                  <a:off x="3211" y="2529"/>
                  <a:ext cx="41" cy="53"/>
                </a:xfrm>
                <a:custGeom>
                  <a:avLst/>
                  <a:gdLst>
                    <a:gd name="T0" fmla="*/ 0 w 41"/>
                    <a:gd name="T1" fmla="*/ 0 h 53"/>
                    <a:gd name="T2" fmla="*/ 9 w 41"/>
                    <a:gd name="T3" fmla="*/ 6 h 53"/>
                    <a:gd name="T4" fmla="*/ 12 w 41"/>
                    <a:gd name="T5" fmla="*/ 16 h 53"/>
                    <a:gd name="T6" fmla="*/ 13 w 41"/>
                    <a:gd name="T7" fmla="*/ 14 h 53"/>
                    <a:gd name="T8" fmla="*/ 20 w 41"/>
                    <a:gd name="T9" fmla="*/ 23 h 53"/>
                    <a:gd name="T10" fmla="*/ 24 w 41"/>
                    <a:gd name="T11" fmla="*/ 34 h 53"/>
                    <a:gd name="T12" fmla="*/ 28 w 41"/>
                    <a:gd name="T13" fmla="*/ 40 h 53"/>
                    <a:gd name="T14" fmla="*/ 34 w 41"/>
                    <a:gd name="T15" fmla="*/ 40 h 53"/>
                    <a:gd name="T16" fmla="*/ 36 w 41"/>
                    <a:gd name="T17" fmla="*/ 46 h 53"/>
                    <a:gd name="T18" fmla="*/ 35 w 41"/>
                    <a:gd name="T19" fmla="*/ 52 h 53"/>
                    <a:gd name="T20" fmla="*/ 40 w 41"/>
                    <a:gd name="T21" fmla="*/ 36 h 53"/>
                    <a:gd name="T22" fmla="*/ 39 w 41"/>
                    <a:gd name="T23" fmla="*/ 29 h 53"/>
                    <a:gd name="T24" fmla="*/ 33 w 41"/>
                    <a:gd name="T25" fmla="*/ 20 h 53"/>
                    <a:gd name="T26" fmla="*/ 27 w 41"/>
                    <a:gd name="T27" fmla="*/ 13 h 53"/>
                    <a:gd name="T28" fmla="*/ 17 w 41"/>
                    <a:gd name="T29" fmla="*/ 8 h 53"/>
                    <a:gd name="T30" fmla="*/ 0 w 41"/>
                    <a:gd name="T31" fmla="*/ 0 h 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53"/>
                    <a:gd name="T50" fmla="*/ 41 w 41"/>
                    <a:gd name="T51" fmla="*/ 53 h 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53">
                      <a:moveTo>
                        <a:pt x="0" y="0"/>
                      </a:moveTo>
                      <a:lnTo>
                        <a:pt x="9" y="6"/>
                      </a:lnTo>
                      <a:lnTo>
                        <a:pt x="12" y="16"/>
                      </a:lnTo>
                      <a:lnTo>
                        <a:pt x="13" y="14"/>
                      </a:lnTo>
                      <a:lnTo>
                        <a:pt x="20" y="23"/>
                      </a:lnTo>
                      <a:lnTo>
                        <a:pt x="24" y="34"/>
                      </a:lnTo>
                      <a:lnTo>
                        <a:pt x="28" y="40"/>
                      </a:lnTo>
                      <a:lnTo>
                        <a:pt x="34" y="40"/>
                      </a:lnTo>
                      <a:lnTo>
                        <a:pt x="36" y="46"/>
                      </a:lnTo>
                      <a:lnTo>
                        <a:pt x="35" y="52"/>
                      </a:lnTo>
                      <a:lnTo>
                        <a:pt x="40" y="36"/>
                      </a:lnTo>
                      <a:lnTo>
                        <a:pt x="39" y="29"/>
                      </a:lnTo>
                      <a:lnTo>
                        <a:pt x="33" y="20"/>
                      </a:lnTo>
                      <a:lnTo>
                        <a:pt x="27" y="13"/>
                      </a:lnTo>
                      <a:lnTo>
                        <a:pt x="17" y="8"/>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74" name="Freeform 15"/>
                <p:cNvSpPr>
                  <a:spLocks/>
                </p:cNvSpPr>
                <p:nvPr/>
              </p:nvSpPr>
              <p:spPr bwMode="auto">
                <a:xfrm>
                  <a:off x="3200" y="2515"/>
                  <a:ext cx="56" cy="47"/>
                </a:xfrm>
                <a:custGeom>
                  <a:avLst/>
                  <a:gdLst>
                    <a:gd name="T0" fmla="*/ 0 w 56"/>
                    <a:gd name="T1" fmla="*/ 0 h 47"/>
                    <a:gd name="T2" fmla="*/ 1 w 56"/>
                    <a:gd name="T3" fmla="*/ 4 h 47"/>
                    <a:gd name="T4" fmla="*/ 10 w 56"/>
                    <a:gd name="T5" fmla="*/ 7 h 47"/>
                    <a:gd name="T6" fmla="*/ 15 w 56"/>
                    <a:gd name="T7" fmla="*/ 7 h 47"/>
                    <a:gd name="T8" fmla="*/ 21 w 56"/>
                    <a:gd name="T9" fmla="*/ 10 h 47"/>
                    <a:gd name="T10" fmla="*/ 29 w 56"/>
                    <a:gd name="T11" fmla="*/ 18 h 47"/>
                    <a:gd name="T12" fmla="*/ 36 w 56"/>
                    <a:gd name="T13" fmla="*/ 21 h 47"/>
                    <a:gd name="T14" fmla="*/ 45 w 56"/>
                    <a:gd name="T15" fmla="*/ 29 h 47"/>
                    <a:gd name="T16" fmla="*/ 49 w 56"/>
                    <a:gd name="T17" fmla="*/ 35 h 47"/>
                    <a:gd name="T18" fmla="*/ 52 w 56"/>
                    <a:gd name="T19" fmla="*/ 46 h 47"/>
                    <a:gd name="T20" fmla="*/ 55 w 56"/>
                    <a:gd name="T21" fmla="*/ 36 h 47"/>
                    <a:gd name="T22" fmla="*/ 52 w 56"/>
                    <a:gd name="T23" fmla="*/ 28 h 47"/>
                    <a:gd name="T24" fmla="*/ 47 w 56"/>
                    <a:gd name="T25" fmla="*/ 20 h 47"/>
                    <a:gd name="T26" fmla="*/ 38 w 56"/>
                    <a:gd name="T27" fmla="*/ 12 h 47"/>
                    <a:gd name="T28" fmla="*/ 26 w 56"/>
                    <a:gd name="T29" fmla="*/ 5 h 47"/>
                    <a:gd name="T30" fmla="*/ 19 w 56"/>
                    <a:gd name="T31" fmla="*/ 1 h 47"/>
                    <a:gd name="T32" fmla="*/ 10 w 56"/>
                    <a:gd name="T33" fmla="*/ 0 h 47"/>
                    <a:gd name="T34" fmla="*/ 0 w 56"/>
                    <a:gd name="T35" fmla="*/ 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47"/>
                    <a:gd name="T56" fmla="*/ 56 w 56"/>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47">
                      <a:moveTo>
                        <a:pt x="0" y="0"/>
                      </a:moveTo>
                      <a:lnTo>
                        <a:pt x="1" y="4"/>
                      </a:lnTo>
                      <a:lnTo>
                        <a:pt x="10" y="7"/>
                      </a:lnTo>
                      <a:lnTo>
                        <a:pt x="15" y="7"/>
                      </a:lnTo>
                      <a:lnTo>
                        <a:pt x="21" y="10"/>
                      </a:lnTo>
                      <a:lnTo>
                        <a:pt x="29" y="18"/>
                      </a:lnTo>
                      <a:lnTo>
                        <a:pt x="36" y="21"/>
                      </a:lnTo>
                      <a:lnTo>
                        <a:pt x="45" y="29"/>
                      </a:lnTo>
                      <a:lnTo>
                        <a:pt x="49" y="35"/>
                      </a:lnTo>
                      <a:lnTo>
                        <a:pt x="52" y="46"/>
                      </a:lnTo>
                      <a:lnTo>
                        <a:pt x="55" y="36"/>
                      </a:lnTo>
                      <a:lnTo>
                        <a:pt x="52" y="28"/>
                      </a:lnTo>
                      <a:lnTo>
                        <a:pt x="47" y="20"/>
                      </a:lnTo>
                      <a:lnTo>
                        <a:pt x="38" y="12"/>
                      </a:lnTo>
                      <a:lnTo>
                        <a:pt x="26" y="5"/>
                      </a:lnTo>
                      <a:lnTo>
                        <a:pt x="19" y="1"/>
                      </a:lnTo>
                      <a:lnTo>
                        <a:pt x="10"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75" name="Freeform 16"/>
                <p:cNvSpPr>
                  <a:spLocks/>
                </p:cNvSpPr>
                <p:nvPr/>
              </p:nvSpPr>
              <p:spPr bwMode="auto">
                <a:xfrm>
                  <a:off x="3217" y="2510"/>
                  <a:ext cx="38" cy="27"/>
                </a:xfrm>
                <a:custGeom>
                  <a:avLst/>
                  <a:gdLst>
                    <a:gd name="T0" fmla="*/ 0 w 38"/>
                    <a:gd name="T1" fmla="*/ 0 h 27"/>
                    <a:gd name="T2" fmla="*/ 7 w 38"/>
                    <a:gd name="T3" fmla="*/ 1 h 27"/>
                    <a:gd name="T4" fmla="*/ 14 w 38"/>
                    <a:gd name="T5" fmla="*/ 4 h 27"/>
                    <a:gd name="T6" fmla="*/ 23 w 38"/>
                    <a:gd name="T7" fmla="*/ 10 h 27"/>
                    <a:gd name="T8" fmla="*/ 26 w 38"/>
                    <a:gd name="T9" fmla="*/ 11 h 27"/>
                    <a:gd name="T10" fmla="*/ 31 w 38"/>
                    <a:gd name="T11" fmla="*/ 18 h 27"/>
                    <a:gd name="T12" fmla="*/ 37 w 38"/>
                    <a:gd name="T13" fmla="*/ 26 h 27"/>
                    <a:gd name="T14" fmla="*/ 34 w 38"/>
                    <a:gd name="T15" fmla="*/ 15 h 27"/>
                    <a:gd name="T16" fmla="*/ 28 w 38"/>
                    <a:gd name="T17" fmla="*/ 10 h 27"/>
                    <a:gd name="T18" fmla="*/ 22 w 38"/>
                    <a:gd name="T19" fmla="*/ 5 h 27"/>
                    <a:gd name="T20" fmla="*/ 14 w 38"/>
                    <a:gd name="T21" fmla="*/ 2 h 27"/>
                    <a:gd name="T22" fmla="*/ 0 w 38"/>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27"/>
                    <a:gd name="T38" fmla="*/ 38 w 38"/>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27">
                      <a:moveTo>
                        <a:pt x="0" y="0"/>
                      </a:moveTo>
                      <a:lnTo>
                        <a:pt x="7" y="1"/>
                      </a:lnTo>
                      <a:lnTo>
                        <a:pt x="14" y="4"/>
                      </a:lnTo>
                      <a:lnTo>
                        <a:pt x="23" y="10"/>
                      </a:lnTo>
                      <a:lnTo>
                        <a:pt x="26" y="11"/>
                      </a:lnTo>
                      <a:lnTo>
                        <a:pt x="31" y="18"/>
                      </a:lnTo>
                      <a:lnTo>
                        <a:pt x="37" y="26"/>
                      </a:lnTo>
                      <a:lnTo>
                        <a:pt x="34" y="15"/>
                      </a:lnTo>
                      <a:lnTo>
                        <a:pt x="28" y="10"/>
                      </a:lnTo>
                      <a:lnTo>
                        <a:pt x="22" y="5"/>
                      </a:lnTo>
                      <a:lnTo>
                        <a:pt x="14" y="2"/>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76" name="Freeform 17"/>
                <p:cNvSpPr>
                  <a:spLocks/>
                </p:cNvSpPr>
                <p:nvPr/>
              </p:nvSpPr>
              <p:spPr bwMode="auto">
                <a:xfrm>
                  <a:off x="2886" y="2681"/>
                  <a:ext cx="17" cy="22"/>
                </a:xfrm>
                <a:custGeom>
                  <a:avLst/>
                  <a:gdLst>
                    <a:gd name="T0" fmla="*/ 16 w 17"/>
                    <a:gd name="T1" fmla="*/ 0 h 22"/>
                    <a:gd name="T2" fmla="*/ 1 w 17"/>
                    <a:gd name="T3" fmla="*/ 4 h 22"/>
                    <a:gd name="T4" fmla="*/ 0 w 17"/>
                    <a:gd name="T5" fmla="*/ 7 h 22"/>
                    <a:gd name="T6" fmla="*/ 0 w 17"/>
                    <a:gd name="T7" fmla="*/ 14 h 22"/>
                    <a:gd name="T8" fmla="*/ 0 w 17"/>
                    <a:gd name="T9" fmla="*/ 21 h 22"/>
                    <a:gd name="T10" fmla="*/ 16 w 17"/>
                    <a:gd name="T11" fmla="*/ 0 h 22"/>
                    <a:gd name="T12" fmla="*/ 0 60000 65536"/>
                    <a:gd name="T13" fmla="*/ 0 60000 65536"/>
                    <a:gd name="T14" fmla="*/ 0 60000 65536"/>
                    <a:gd name="T15" fmla="*/ 0 60000 65536"/>
                    <a:gd name="T16" fmla="*/ 0 60000 65536"/>
                    <a:gd name="T17" fmla="*/ 0 60000 65536"/>
                    <a:gd name="T18" fmla="*/ 0 w 17"/>
                    <a:gd name="T19" fmla="*/ 0 h 22"/>
                    <a:gd name="T20" fmla="*/ 17 w 1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7" h="22">
                      <a:moveTo>
                        <a:pt x="16" y="0"/>
                      </a:moveTo>
                      <a:lnTo>
                        <a:pt x="1" y="4"/>
                      </a:lnTo>
                      <a:lnTo>
                        <a:pt x="0" y="7"/>
                      </a:lnTo>
                      <a:lnTo>
                        <a:pt x="0" y="14"/>
                      </a:lnTo>
                      <a:lnTo>
                        <a:pt x="0" y="21"/>
                      </a:lnTo>
                      <a:lnTo>
                        <a:pt x="16"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77" name="Freeform 18"/>
                <p:cNvSpPr>
                  <a:spLocks/>
                </p:cNvSpPr>
                <p:nvPr/>
              </p:nvSpPr>
              <p:spPr bwMode="auto">
                <a:xfrm>
                  <a:off x="2950" y="2666"/>
                  <a:ext cx="34" cy="87"/>
                </a:xfrm>
                <a:custGeom>
                  <a:avLst/>
                  <a:gdLst>
                    <a:gd name="T0" fmla="*/ 11 w 34"/>
                    <a:gd name="T1" fmla="*/ 0 h 87"/>
                    <a:gd name="T2" fmla="*/ 10 w 34"/>
                    <a:gd name="T3" fmla="*/ 11 h 87"/>
                    <a:gd name="T4" fmla="*/ 5 w 34"/>
                    <a:gd name="T5" fmla="*/ 12 h 87"/>
                    <a:gd name="T6" fmla="*/ 1 w 34"/>
                    <a:gd name="T7" fmla="*/ 8 h 87"/>
                    <a:gd name="T8" fmla="*/ 0 w 34"/>
                    <a:gd name="T9" fmla="*/ 17 h 87"/>
                    <a:gd name="T10" fmla="*/ 6 w 34"/>
                    <a:gd name="T11" fmla="*/ 27 h 87"/>
                    <a:gd name="T12" fmla="*/ 7 w 34"/>
                    <a:gd name="T13" fmla="*/ 35 h 87"/>
                    <a:gd name="T14" fmla="*/ 1 w 34"/>
                    <a:gd name="T15" fmla="*/ 29 h 87"/>
                    <a:gd name="T16" fmla="*/ 5 w 34"/>
                    <a:gd name="T17" fmla="*/ 43 h 87"/>
                    <a:gd name="T18" fmla="*/ 9 w 34"/>
                    <a:gd name="T19" fmla="*/ 59 h 87"/>
                    <a:gd name="T20" fmla="*/ 9 w 34"/>
                    <a:gd name="T21" fmla="*/ 67 h 87"/>
                    <a:gd name="T22" fmla="*/ 19 w 34"/>
                    <a:gd name="T23" fmla="*/ 64 h 87"/>
                    <a:gd name="T24" fmla="*/ 32 w 34"/>
                    <a:gd name="T25" fmla="*/ 86 h 87"/>
                    <a:gd name="T26" fmla="*/ 30 w 34"/>
                    <a:gd name="T27" fmla="*/ 77 h 87"/>
                    <a:gd name="T28" fmla="*/ 32 w 34"/>
                    <a:gd name="T29" fmla="*/ 64 h 87"/>
                    <a:gd name="T30" fmla="*/ 33 w 34"/>
                    <a:gd name="T31" fmla="*/ 56 h 87"/>
                    <a:gd name="T32" fmla="*/ 26 w 34"/>
                    <a:gd name="T33" fmla="*/ 55 h 87"/>
                    <a:gd name="T34" fmla="*/ 23 w 34"/>
                    <a:gd name="T35" fmla="*/ 50 h 87"/>
                    <a:gd name="T36" fmla="*/ 29 w 34"/>
                    <a:gd name="T37" fmla="*/ 27 h 87"/>
                    <a:gd name="T38" fmla="*/ 11 w 34"/>
                    <a:gd name="T39" fmla="*/ 0 h 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87"/>
                    <a:gd name="T62" fmla="*/ 34 w 34"/>
                    <a:gd name="T63" fmla="*/ 87 h 8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87">
                      <a:moveTo>
                        <a:pt x="11" y="0"/>
                      </a:moveTo>
                      <a:lnTo>
                        <a:pt x="10" y="11"/>
                      </a:lnTo>
                      <a:lnTo>
                        <a:pt x="5" y="12"/>
                      </a:lnTo>
                      <a:lnTo>
                        <a:pt x="1" y="8"/>
                      </a:lnTo>
                      <a:lnTo>
                        <a:pt x="0" y="17"/>
                      </a:lnTo>
                      <a:lnTo>
                        <a:pt x="6" y="27"/>
                      </a:lnTo>
                      <a:lnTo>
                        <a:pt x="7" y="35"/>
                      </a:lnTo>
                      <a:lnTo>
                        <a:pt x="1" y="29"/>
                      </a:lnTo>
                      <a:lnTo>
                        <a:pt x="5" y="43"/>
                      </a:lnTo>
                      <a:lnTo>
                        <a:pt x="9" y="59"/>
                      </a:lnTo>
                      <a:lnTo>
                        <a:pt x="9" y="67"/>
                      </a:lnTo>
                      <a:lnTo>
                        <a:pt x="19" y="64"/>
                      </a:lnTo>
                      <a:lnTo>
                        <a:pt x="32" y="86"/>
                      </a:lnTo>
                      <a:lnTo>
                        <a:pt x="30" y="77"/>
                      </a:lnTo>
                      <a:lnTo>
                        <a:pt x="32" y="64"/>
                      </a:lnTo>
                      <a:lnTo>
                        <a:pt x="33" y="56"/>
                      </a:lnTo>
                      <a:lnTo>
                        <a:pt x="26" y="55"/>
                      </a:lnTo>
                      <a:lnTo>
                        <a:pt x="23" y="50"/>
                      </a:lnTo>
                      <a:lnTo>
                        <a:pt x="29" y="27"/>
                      </a:lnTo>
                      <a:lnTo>
                        <a:pt x="11"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78" name="Freeform 19"/>
                <p:cNvSpPr>
                  <a:spLocks/>
                </p:cNvSpPr>
                <p:nvPr/>
              </p:nvSpPr>
              <p:spPr bwMode="auto">
                <a:xfrm>
                  <a:off x="2973" y="2754"/>
                  <a:ext cx="32" cy="61"/>
                </a:xfrm>
                <a:custGeom>
                  <a:avLst/>
                  <a:gdLst>
                    <a:gd name="T0" fmla="*/ 10 w 32"/>
                    <a:gd name="T1" fmla="*/ 0 h 61"/>
                    <a:gd name="T2" fmla="*/ 13 w 32"/>
                    <a:gd name="T3" fmla="*/ 8 h 61"/>
                    <a:gd name="T4" fmla="*/ 9 w 32"/>
                    <a:gd name="T5" fmla="*/ 22 h 61"/>
                    <a:gd name="T6" fmla="*/ 14 w 32"/>
                    <a:gd name="T7" fmla="*/ 43 h 61"/>
                    <a:gd name="T8" fmla="*/ 31 w 32"/>
                    <a:gd name="T9" fmla="*/ 60 h 61"/>
                    <a:gd name="T10" fmla="*/ 12 w 32"/>
                    <a:gd name="T11" fmla="*/ 38 h 61"/>
                    <a:gd name="T12" fmla="*/ 7 w 32"/>
                    <a:gd name="T13" fmla="*/ 29 h 61"/>
                    <a:gd name="T14" fmla="*/ 0 w 32"/>
                    <a:gd name="T15" fmla="*/ 29 h 61"/>
                    <a:gd name="T16" fmla="*/ 10 w 32"/>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61"/>
                    <a:gd name="T29" fmla="*/ 32 w 32"/>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61">
                      <a:moveTo>
                        <a:pt x="10" y="0"/>
                      </a:moveTo>
                      <a:lnTo>
                        <a:pt x="13" y="8"/>
                      </a:lnTo>
                      <a:lnTo>
                        <a:pt x="9" y="22"/>
                      </a:lnTo>
                      <a:lnTo>
                        <a:pt x="14" y="43"/>
                      </a:lnTo>
                      <a:lnTo>
                        <a:pt x="31" y="60"/>
                      </a:lnTo>
                      <a:lnTo>
                        <a:pt x="12" y="38"/>
                      </a:lnTo>
                      <a:lnTo>
                        <a:pt x="7" y="29"/>
                      </a:lnTo>
                      <a:lnTo>
                        <a:pt x="0" y="29"/>
                      </a:lnTo>
                      <a:lnTo>
                        <a:pt x="1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5422" name="Group 20"/>
              <p:cNvGrpSpPr>
                <a:grpSpLocks/>
              </p:cNvGrpSpPr>
              <p:nvPr/>
            </p:nvGrpSpPr>
            <p:grpSpPr bwMode="auto">
              <a:xfrm>
                <a:off x="3047" y="2276"/>
                <a:ext cx="143" cy="222"/>
                <a:chOff x="3047" y="2276"/>
                <a:chExt cx="143" cy="222"/>
              </a:xfrm>
            </p:grpSpPr>
            <p:sp>
              <p:nvSpPr>
                <p:cNvPr id="15445" name="Freeform 21"/>
                <p:cNvSpPr>
                  <a:spLocks/>
                </p:cNvSpPr>
                <p:nvPr/>
              </p:nvSpPr>
              <p:spPr bwMode="auto">
                <a:xfrm>
                  <a:off x="3047" y="2276"/>
                  <a:ext cx="143" cy="114"/>
                </a:xfrm>
                <a:custGeom>
                  <a:avLst/>
                  <a:gdLst>
                    <a:gd name="T0" fmla="*/ 12 w 143"/>
                    <a:gd name="T1" fmla="*/ 102 h 114"/>
                    <a:gd name="T2" fmla="*/ 6 w 143"/>
                    <a:gd name="T3" fmla="*/ 98 h 114"/>
                    <a:gd name="T4" fmla="*/ 2 w 143"/>
                    <a:gd name="T5" fmla="*/ 94 h 114"/>
                    <a:gd name="T6" fmla="*/ 0 w 143"/>
                    <a:gd name="T7" fmla="*/ 88 h 114"/>
                    <a:gd name="T8" fmla="*/ 0 w 143"/>
                    <a:gd name="T9" fmla="*/ 83 h 114"/>
                    <a:gd name="T10" fmla="*/ 4 w 143"/>
                    <a:gd name="T11" fmla="*/ 79 h 114"/>
                    <a:gd name="T12" fmla="*/ 5 w 143"/>
                    <a:gd name="T13" fmla="*/ 68 h 114"/>
                    <a:gd name="T14" fmla="*/ 12 w 143"/>
                    <a:gd name="T15" fmla="*/ 59 h 114"/>
                    <a:gd name="T16" fmla="*/ 14 w 143"/>
                    <a:gd name="T17" fmla="*/ 48 h 114"/>
                    <a:gd name="T18" fmla="*/ 17 w 143"/>
                    <a:gd name="T19" fmla="*/ 38 h 114"/>
                    <a:gd name="T20" fmla="*/ 24 w 143"/>
                    <a:gd name="T21" fmla="*/ 27 h 114"/>
                    <a:gd name="T22" fmla="*/ 29 w 143"/>
                    <a:gd name="T23" fmla="*/ 19 h 114"/>
                    <a:gd name="T24" fmla="*/ 34 w 143"/>
                    <a:gd name="T25" fmla="*/ 12 h 114"/>
                    <a:gd name="T26" fmla="*/ 38 w 143"/>
                    <a:gd name="T27" fmla="*/ 8 h 114"/>
                    <a:gd name="T28" fmla="*/ 47 w 143"/>
                    <a:gd name="T29" fmla="*/ 6 h 114"/>
                    <a:gd name="T30" fmla="*/ 59 w 143"/>
                    <a:gd name="T31" fmla="*/ 2 h 114"/>
                    <a:gd name="T32" fmla="*/ 67 w 143"/>
                    <a:gd name="T33" fmla="*/ 0 h 114"/>
                    <a:gd name="T34" fmla="*/ 72 w 143"/>
                    <a:gd name="T35" fmla="*/ 1 h 114"/>
                    <a:gd name="T36" fmla="*/ 80 w 143"/>
                    <a:gd name="T37" fmla="*/ 1 h 114"/>
                    <a:gd name="T38" fmla="*/ 87 w 143"/>
                    <a:gd name="T39" fmla="*/ 2 h 114"/>
                    <a:gd name="T40" fmla="*/ 95 w 143"/>
                    <a:gd name="T41" fmla="*/ 5 h 114"/>
                    <a:gd name="T42" fmla="*/ 102 w 143"/>
                    <a:gd name="T43" fmla="*/ 6 h 114"/>
                    <a:gd name="T44" fmla="*/ 109 w 143"/>
                    <a:gd name="T45" fmla="*/ 11 h 114"/>
                    <a:gd name="T46" fmla="*/ 117 w 143"/>
                    <a:gd name="T47" fmla="*/ 20 h 114"/>
                    <a:gd name="T48" fmla="*/ 125 w 143"/>
                    <a:gd name="T49" fmla="*/ 31 h 114"/>
                    <a:gd name="T50" fmla="*/ 131 w 143"/>
                    <a:gd name="T51" fmla="*/ 40 h 114"/>
                    <a:gd name="T52" fmla="*/ 135 w 143"/>
                    <a:gd name="T53" fmla="*/ 52 h 114"/>
                    <a:gd name="T54" fmla="*/ 137 w 143"/>
                    <a:gd name="T55" fmla="*/ 64 h 114"/>
                    <a:gd name="T56" fmla="*/ 140 w 143"/>
                    <a:gd name="T57" fmla="*/ 75 h 114"/>
                    <a:gd name="T58" fmla="*/ 142 w 143"/>
                    <a:gd name="T59" fmla="*/ 83 h 114"/>
                    <a:gd name="T60" fmla="*/ 142 w 143"/>
                    <a:gd name="T61" fmla="*/ 92 h 114"/>
                    <a:gd name="T62" fmla="*/ 142 w 143"/>
                    <a:gd name="T63" fmla="*/ 101 h 114"/>
                    <a:gd name="T64" fmla="*/ 141 w 143"/>
                    <a:gd name="T65" fmla="*/ 104 h 114"/>
                    <a:gd name="T66" fmla="*/ 139 w 143"/>
                    <a:gd name="T67" fmla="*/ 108 h 114"/>
                    <a:gd name="T68" fmla="*/ 130 w 143"/>
                    <a:gd name="T69" fmla="*/ 113 h 114"/>
                    <a:gd name="T70" fmla="*/ 12 w 143"/>
                    <a:gd name="T71" fmla="*/ 102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
                    <a:gd name="T109" fmla="*/ 0 h 114"/>
                    <a:gd name="T110" fmla="*/ 143 w 143"/>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 h="114">
                      <a:moveTo>
                        <a:pt x="12" y="102"/>
                      </a:moveTo>
                      <a:lnTo>
                        <a:pt x="6" y="98"/>
                      </a:lnTo>
                      <a:lnTo>
                        <a:pt x="2" y="94"/>
                      </a:lnTo>
                      <a:lnTo>
                        <a:pt x="0" y="88"/>
                      </a:lnTo>
                      <a:lnTo>
                        <a:pt x="0" y="83"/>
                      </a:lnTo>
                      <a:lnTo>
                        <a:pt x="4" y="79"/>
                      </a:lnTo>
                      <a:lnTo>
                        <a:pt x="5" y="68"/>
                      </a:lnTo>
                      <a:lnTo>
                        <a:pt x="12" y="59"/>
                      </a:lnTo>
                      <a:lnTo>
                        <a:pt x="14" y="48"/>
                      </a:lnTo>
                      <a:lnTo>
                        <a:pt x="17" y="38"/>
                      </a:lnTo>
                      <a:lnTo>
                        <a:pt x="24" y="27"/>
                      </a:lnTo>
                      <a:lnTo>
                        <a:pt x="29" y="19"/>
                      </a:lnTo>
                      <a:lnTo>
                        <a:pt x="34" y="12"/>
                      </a:lnTo>
                      <a:lnTo>
                        <a:pt x="38" y="8"/>
                      </a:lnTo>
                      <a:lnTo>
                        <a:pt x="47" y="6"/>
                      </a:lnTo>
                      <a:lnTo>
                        <a:pt x="59" y="2"/>
                      </a:lnTo>
                      <a:lnTo>
                        <a:pt x="67" y="0"/>
                      </a:lnTo>
                      <a:lnTo>
                        <a:pt x="72" y="1"/>
                      </a:lnTo>
                      <a:lnTo>
                        <a:pt x="80" y="1"/>
                      </a:lnTo>
                      <a:lnTo>
                        <a:pt x="87" y="2"/>
                      </a:lnTo>
                      <a:lnTo>
                        <a:pt x="95" y="5"/>
                      </a:lnTo>
                      <a:lnTo>
                        <a:pt x="102" y="6"/>
                      </a:lnTo>
                      <a:lnTo>
                        <a:pt x="109" y="11"/>
                      </a:lnTo>
                      <a:lnTo>
                        <a:pt x="117" y="20"/>
                      </a:lnTo>
                      <a:lnTo>
                        <a:pt x="125" y="31"/>
                      </a:lnTo>
                      <a:lnTo>
                        <a:pt x="131" y="40"/>
                      </a:lnTo>
                      <a:lnTo>
                        <a:pt x="135" y="52"/>
                      </a:lnTo>
                      <a:lnTo>
                        <a:pt x="137" y="64"/>
                      </a:lnTo>
                      <a:lnTo>
                        <a:pt x="140" y="75"/>
                      </a:lnTo>
                      <a:lnTo>
                        <a:pt x="142" y="83"/>
                      </a:lnTo>
                      <a:lnTo>
                        <a:pt x="142" y="92"/>
                      </a:lnTo>
                      <a:lnTo>
                        <a:pt x="142" y="101"/>
                      </a:lnTo>
                      <a:lnTo>
                        <a:pt x="141" y="104"/>
                      </a:lnTo>
                      <a:lnTo>
                        <a:pt x="139" y="108"/>
                      </a:lnTo>
                      <a:lnTo>
                        <a:pt x="130" y="113"/>
                      </a:lnTo>
                      <a:lnTo>
                        <a:pt x="12" y="102"/>
                      </a:lnTo>
                    </a:path>
                  </a:pathLst>
                </a:custGeom>
                <a:solidFill>
                  <a:srgbClr val="0000FF"/>
                </a:solidFill>
                <a:ln w="12700" cap="rnd">
                  <a:solidFill>
                    <a:srgbClr val="000000"/>
                  </a:solidFill>
                  <a:round/>
                  <a:headEnd/>
                  <a:tailEnd/>
                </a:ln>
              </p:spPr>
              <p:txBody>
                <a:bodyPr/>
                <a:lstStyle/>
                <a:p>
                  <a:endParaRPr lang="en-US"/>
                </a:p>
              </p:txBody>
            </p:sp>
            <p:sp>
              <p:nvSpPr>
                <p:cNvPr id="15446" name="Freeform 22"/>
                <p:cNvSpPr>
                  <a:spLocks/>
                </p:cNvSpPr>
                <p:nvPr/>
              </p:nvSpPr>
              <p:spPr bwMode="auto">
                <a:xfrm>
                  <a:off x="3051" y="2361"/>
                  <a:ext cx="130" cy="128"/>
                </a:xfrm>
                <a:custGeom>
                  <a:avLst/>
                  <a:gdLst>
                    <a:gd name="T0" fmla="*/ 8 w 130"/>
                    <a:gd name="T1" fmla="*/ 42 h 128"/>
                    <a:gd name="T2" fmla="*/ 8 w 130"/>
                    <a:gd name="T3" fmla="*/ 50 h 128"/>
                    <a:gd name="T4" fmla="*/ 8 w 130"/>
                    <a:gd name="T5" fmla="*/ 60 h 128"/>
                    <a:gd name="T6" fmla="*/ 9 w 130"/>
                    <a:gd name="T7" fmla="*/ 64 h 128"/>
                    <a:gd name="T8" fmla="*/ 10 w 130"/>
                    <a:gd name="T9" fmla="*/ 69 h 128"/>
                    <a:gd name="T10" fmla="*/ 12 w 130"/>
                    <a:gd name="T11" fmla="*/ 71 h 128"/>
                    <a:gd name="T12" fmla="*/ 15 w 130"/>
                    <a:gd name="T13" fmla="*/ 76 h 128"/>
                    <a:gd name="T14" fmla="*/ 15 w 130"/>
                    <a:gd name="T15" fmla="*/ 83 h 128"/>
                    <a:gd name="T16" fmla="*/ 17 w 130"/>
                    <a:gd name="T17" fmla="*/ 91 h 128"/>
                    <a:gd name="T18" fmla="*/ 18 w 130"/>
                    <a:gd name="T19" fmla="*/ 95 h 128"/>
                    <a:gd name="T20" fmla="*/ 19 w 130"/>
                    <a:gd name="T21" fmla="*/ 102 h 128"/>
                    <a:gd name="T22" fmla="*/ 20 w 130"/>
                    <a:gd name="T23" fmla="*/ 111 h 128"/>
                    <a:gd name="T24" fmla="*/ 23 w 130"/>
                    <a:gd name="T25" fmla="*/ 117 h 128"/>
                    <a:gd name="T26" fmla="*/ 33 w 130"/>
                    <a:gd name="T27" fmla="*/ 126 h 128"/>
                    <a:gd name="T28" fmla="*/ 45 w 130"/>
                    <a:gd name="T29" fmla="*/ 127 h 128"/>
                    <a:gd name="T30" fmla="*/ 60 w 130"/>
                    <a:gd name="T31" fmla="*/ 124 h 128"/>
                    <a:gd name="T32" fmla="*/ 80 w 130"/>
                    <a:gd name="T33" fmla="*/ 121 h 128"/>
                    <a:gd name="T34" fmla="*/ 91 w 130"/>
                    <a:gd name="T35" fmla="*/ 116 h 128"/>
                    <a:gd name="T36" fmla="*/ 98 w 130"/>
                    <a:gd name="T37" fmla="*/ 108 h 128"/>
                    <a:gd name="T38" fmla="*/ 102 w 130"/>
                    <a:gd name="T39" fmla="*/ 100 h 128"/>
                    <a:gd name="T40" fmla="*/ 104 w 130"/>
                    <a:gd name="T41" fmla="*/ 93 h 128"/>
                    <a:gd name="T42" fmla="*/ 116 w 130"/>
                    <a:gd name="T43" fmla="*/ 85 h 128"/>
                    <a:gd name="T44" fmla="*/ 126 w 130"/>
                    <a:gd name="T45" fmla="*/ 61 h 128"/>
                    <a:gd name="T46" fmla="*/ 128 w 130"/>
                    <a:gd name="T47" fmla="*/ 54 h 128"/>
                    <a:gd name="T48" fmla="*/ 126 w 130"/>
                    <a:gd name="T49" fmla="*/ 43 h 128"/>
                    <a:gd name="T50" fmla="*/ 128 w 130"/>
                    <a:gd name="T51" fmla="*/ 41 h 128"/>
                    <a:gd name="T52" fmla="*/ 129 w 130"/>
                    <a:gd name="T53" fmla="*/ 37 h 128"/>
                    <a:gd name="T54" fmla="*/ 125 w 130"/>
                    <a:gd name="T55" fmla="*/ 32 h 128"/>
                    <a:gd name="T56" fmla="*/ 124 w 130"/>
                    <a:gd name="T57" fmla="*/ 18 h 128"/>
                    <a:gd name="T58" fmla="*/ 122 w 130"/>
                    <a:gd name="T59" fmla="*/ 12 h 128"/>
                    <a:gd name="T60" fmla="*/ 113 w 130"/>
                    <a:gd name="T61" fmla="*/ 6 h 128"/>
                    <a:gd name="T62" fmla="*/ 102 w 130"/>
                    <a:gd name="T63" fmla="*/ 2 h 128"/>
                    <a:gd name="T64" fmla="*/ 77 w 130"/>
                    <a:gd name="T65" fmla="*/ 0 h 128"/>
                    <a:gd name="T66" fmla="*/ 52 w 130"/>
                    <a:gd name="T67" fmla="*/ 0 h 128"/>
                    <a:gd name="T68" fmla="*/ 27 w 130"/>
                    <a:gd name="T69" fmla="*/ 0 h 128"/>
                    <a:gd name="T70" fmla="*/ 12 w 130"/>
                    <a:gd name="T71" fmla="*/ 0 h 128"/>
                    <a:gd name="T72" fmla="*/ 2 w 130"/>
                    <a:gd name="T73" fmla="*/ 0 h 128"/>
                    <a:gd name="T74" fmla="*/ 0 w 130"/>
                    <a:gd name="T75" fmla="*/ 4 h 128"/>
                    <a:gd name="T76" fmla="*/ 0 w 130"/>
                    <a:gd name="T77" fmla="*/ 9 h 128"/>
                    <a:gd name="T78" fmla="*/ 9 w 130"/>
                    <a:gd name="T79" fmla="*/ 17 h 128"/>
                    <a:gd name="T80" fmla="*/ 6 w 130"/>
                    <a:gd name="T81" fmla="*/ 31 h 128"/>
                    <a:gd name="T82" fmla="*/ 9 w 130"/>
                    <a:gd name="T83" fmla="*/ 31 h 128"/>
                    <a:gd name="T84" fmla="*/ 9 w 130"/>
                    <a:gd name="T85" fmla="*/ 35 h 128"/>
                    <a:gd name="T86" fmla="*/ 8 w 130"/>
                    <a:gd name="T87" fmla="*/ 42 h 1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0"/>
                    <a:gd name="T133" fmla="*/ 0 h 128"/>
                    <a:gd name="T134" fmla="*/ 130 w 130"/>
                    <a:gd name="T135" fmla="*/ 128 h 1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0" h="128">
                      <a:moveTo>
                        <a:pt x="8" y="42"/>
                      </a:moveTo>
                      <a:lnTo>
                        <a:pt x="8" y="50"/>
                      </a:lnTo>
                      <a:lnTo>
                        <a:pt x="8" y="60"/>
                      </a:lnTo>
                      <a:lnTo>
                        <a:pt x="9" y="64"/>
                      </a:lnTo>
                      <a:lnTo>
                        <a:pt x="10" y="69"/>
                      </a:lnTo>
                      <a:lnTo>
                        <a:pt x="12" y="71"/>
                      </a:lnTo>
                      <a:lnTo>
                        <a:pt x="15" y="76"/>
                      </a:lnTo>
                      <a:lnTo>
                        <a:pt x="15" y="83"/>
                      </a:lnTo>
                      <a:lnTo>
                        <a:pt x="17" y="91"/>
                      </a:lnTo>
                      <a:lnTo>
                        <a:pt x="18" y="95"/>
                      </a:lnTo>
                      <a:lnTo>
                        <a:pt x="19" y="102"/>
                      </a:lnTo>
                      <a:lnTo>
                        <a:pt x="20" y="111"/>
                      </a:lnTo>
                      <a:lnTo>
                        <a:pt x="23" y="117"/>
                      </a:lnTo>
                      <a:lnTo>
                        <a:pt x="33" y="126"/>
                      </a:lnTo>
                      <a:lnTo>
                        <a:pt x="45" y="127"/>
                      </a:lnTo>
                      <a:lnTo>
                        <a:pt x="60" y="124"/>
                      </a:lnTo>
                      <a:lnTo>
                        <a:pt x="80" y="121"/>
                      </a:lnTo>
                      <a:lnTo>
                        <a:pt x="91" y="116"/>
                      </a:lnTo>
                      <a:lnTo>
                        <a:pt x="98" y="108"/>
                      </a:lnTo>
                      <a:lnTo>
                        <a:pt x="102" y="100"/>
                      </a:lnTo>
                      <a:lnTo>
                        <a:pt x="104" y="93"/>
                      </a:lnTo>
                      <a:lnTo>
                        <a:pt x="116" y="85"/>
                      </a:lnTo>
                      <a:lnTo>
                        <a:pt x="126" y="61"/>
                      </a:lnTo>
                      <a:lnTo>
                        <a:pt x="128" y="54"/>
                      </a:lnTo>
                      <a:lnTo>
                        <a:pt x="126" y="43"/>
                      </a:lnTo>
                      <a:lnTo>
                        <a:pt x="128" y="41"/>
                      </a:lnTo>
                      <a:lnTo>
                        <a:pt x="129" y="37"/>
                      </a:lnTo>
                      <a:lnTo>
                        <a:pt x="125" y="32"/>
                      </a:lnTo>
                      <a:lnTo>
                        <a:pt x="124" y="18"/>
                      </a:lnTo>
                      <a:lnTo>
                        <a:pt x="122" y="12"/>
                      </a:lnTo>
                      <a:lnTo>
                        <a:pt x="113" y="6"/>
                      </a:lnTo>
                      <a:lnTo>
                        <a:pt x="102" y="2"/>
                      </a:lnTo>
                      <a:lnTo>
                        <a:pt x="77" y="0"/>
                      </a:lnTo>
                      <a:lnTo>
                        <a:pt x="52" y="0"/>
                      </a:lnTo>
                      <a:lnTo>
                        <a:pt x="27" y="0"/>
                      </a:lnTo>
                      <a:lnTo>
                        <a:pt x="12" y="0"/>
                      </a:lnTo>
                      <a:lnTo>
                        <a:pt x="2" y="0"/>
                      </a:lnTo>
                      <a:lnTo>
                        <a:pt x="0" y="4"/>
                      </a:lnTo>
                      <a:lnTo>
                        <a:pt x="0" y="9"/>
                      </a:lnTo>
                      <a:lnTo>
                        <a:pt x="9" y="17"/>
                      </a:lnTo>
                      <a:lnTo>
                        <a:pt x="6" y="31"/>
                      </a:lnTo>
                      <a:lnTo>
                        <a:pt x="9" y="31"/>
                      </a:lnTo>
                      <a:lnTo>
                        <a:pt x="9" y="35"/>
                      </a:lnTo>
                      <a:lnTo>
                        <a:pt x="8" y="42"/>
                      </a:lnTo>
                    </a:path>
                  </a:pathLst>
                </a:custGeom>
                <a:solidFill>
                  <a:srgbClr val="FFC080"/>
                </a:solidFill>
                <a:ln w="12700" cap="rnd">
                  <a:solidFill>
                    <a:srgbClr val="402000"/>
                  </a:solidFill>
                  <a:round/>
                  <a:headEnd/>
                  <a:tailEnd/>
                </a:ln>
              </p:spPr>
              <p:txBody>
                <a:bodyPr/>
                <a:lstStyle/>
                <a:p>
                  <a:endParaRPr lang="en-US"/>
                </a:p>
              </p:txBody>
            </p:sp>
            <p:sp>
              <p:nvSpPr>
                <p:cNvPr id="15447" name="Freeform 23"/>
                <p:cNvSpPr>
                  <a:spLocks/>
                </p:cNvSpPr>
                <p:nvPr/>
              </p:nvSpPr>
              <p:spPr bwMode="auto">
                <a:xfrm>
                  <a:off x="3051" y="2361"/>
                  <a:ext cx="127" cy="122"/>
                </a:xfrm>
                <a:custGeom>
                  <a:avLst/>
                  <a:gdLst>
                    <a:gd name="T0" fmla="*/ 1 w 127"/>
                    <a:gd name="T1" fmla="*/ 8 h 122"/>
                    <a:gd name="T2" fmla="*/ 2 w 127"/>
                    <a:gd name="T3" fmla="*/ 1 h 122"/>
                    <a:gd name="T4" fmla="*/ 59 w 127"/>
                    <a:gd name="T5" fmla="*/ 0 h 122"/>
                    <a:gd name="T6" fmla="*/ 101 w 127"/>
                    <a:gd name="T7" fmla="*/ 3 h 122"/>
                    <a:gd name="T8" fmla="*/ 119 w 127"/>
                    <a:gd name="T9" fmla="*/ 13 h 122"/>
                    <a:gd name="T10" fmla="*/ 122 w 127"/>
                    <a:gd name="T11" fmla="*/ 26 h 122"/>
                    <a:gd name="T12" fmla="*/ 126 w 127"/>
                    <a:gd name="T13" fmla="*/ 36 h 122"/>
                    <a:gd name="T14" fmla="*/ 123 w 127"/>
                    <a:gd name="T15" fmla="*/ 41 h 122"/>
                    <a:gd name="T16" fmla="*/ 124 w 127"/>
                    <a:gd name="T17" fmla="*/ 57 h 122"/>
                    <a:gd name="T18" fmla="*/ 111 w 127"/>
                    <a:gd name="T19" fmla="*/ 83 h 122"/>
                    <a:gd name="T20" fmla="*/ 101 w 127"/>
                    <a:gd name="T21" fmla="*/ 91 h 122"/>
                    <a:gd name="T22" fmla="*/ 90 w 127"/>
                    <a:gd name="T23" fmla="*/ 112 h 122"/>
                    <a:gd name="T24" fmla="*/ 62 w 127"/>
                    <a:gd name="T25" fmla="*/ 121 h 122"/>
                    <a:gd name="T26" fmla="*/ 55 w 127"/>
                    <a:gd name="T27" fmla="*/ 115 h 122"/>
                    <a:gd name="T28" fmla="*/ 53 w 127"/>
                    <a:gd name="T29" fmla="*/ 103 h 122"/>
                    <a:gd name="T30" fmla="*/ 45 w 127"/>
                    <a:gd name="T31" fmla="*/ 101 h 122"/>
                    <a:gd name="T32" fmla="*/ 41 w 127"/>
                    <a:gd name="T33" fmla="*/ 98 h 122"/>
                    <a:gd name="T34" fmla="*/ 51 w 127"/>
                    <a:gd name="T35" fmla="*/ 97 h 122"/>
                    <a:gd name="T36" fmla="*/ 47 w 127"/>
                    <a:gd name="T37" fmla="*/ 93 h 122"/>
                    <a:gd name="T38" fmla="*/ 48 w 127"/>
                    <a:gd name="T39" fmla="*/ 87 h 122"/>
                    <a:gd name="T40" fmla="*/ 51 w 127"/>
                    <a:gd name="T41" fmla="*/ 78 h 122"/>
                    <a:gd name="T42" fmla="*/ 49 w 127"/>
                    <a:gd name="T43" fmla="*/ 73 h 122"/>
                    <a:gd name="T44" fmla="*/ 45 w 127"/>
                    <a:gd name="T45" fmla="*/ 74 h 122"/>
                    <a:gd name="T46" fmla="*/ 45 w 127"/>
                    <a:gd name="T47" fmla="*/ 67 h 122"/>
                    <a:gd name="T48" fmla="*/ 47 w 127"/>
                    <a:gd name="T49" fmla="*/ 65 h 122"/>
                    <a:gd name="T50" fmla="*/ 50 w 127"/>
                    <a:gd name="T51" fmla="*/ 36 h 122"/>
                    <a:gd name="T52" fmla="*/ 52 w 127"/>
                    <a:gd name="T53" fmla="*/ 30 h 122"/>
                    <a:gd name="T54" fmla="*/ 74 w 127"/>
                    <a:gd name="T55" fmla="*/ 25 h 122"/>
                    <a:gd name="T56" fmla="*/ 65 w 127"/>
                    <a:gd name="T57" fmla="*/ 12 h 122"/>
                    <a:gd name="T58" fmla="*/ 44 w 127"/>
                    <a:gd name="T59" fmla="*/ 15 h 122"/>
                    <a:gd name="T60" fmla="*/ 22 w 127"/>
                    <a:gd name="T61" fmla="*/ 14 h 122"/>
                    <a:gd name="T62" fmla="*/ 16 w 127"/>
                    <a:gd name="T63" fmla="*/ 11 h 122"/>
                    <a:gd name="T64" fmla="*/ 16 w 127"/>
                    <a:gd name="T65" fmla="*/ 26 h 122"/>
                    <a:gd name="T66" fmla="*/ 14 w 127"/>
                    <a:gd name="T67" fmla="*/ 31 h 122"/>
                    <a:gd name="T68" fmla="*/ 10 w 127"/>
                    <a:gd name="T69" fmla="*/ 33 h 122"/>
                    <a:gd name="T70" fmla="*/ 6 w 127"/>
                    <a:gd name="T71" fmla="*/ 30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7"/>
                    <a:gd name="T109" fmla="*/ 0 h 122"/>
                    <a:gd name="T110" fmla="*/ 127 w 127"/>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7" h="122">
                      <a:moveTo>
                        <a:pt x="9" y="16"/>
                      </a:moveTo>
                      <a:lnTo>
                        <a:pt x="1" y="8"/>
                      </a:lnTo>
                      <a:lnTo>
                        <a:pt x="0" y="5"/>
                      </a:lnTo>
                      <a:lnTo>
                        <a:pt x="2" y="1"/>
                      </a:lnTo>
                      <a:lnTo>
                        <a:pt x="26" y="0"/>
                      </a:lnTo>
                      <a:lnTo>
                        <a:pt x="59" y="0"/>
                      </a:lnTo>
                      <a:lnTo>
                        <a:pt x="89" y="1"/>
                      </a:lnTo>
                      <a:lnTo>
                        <a:pt x="101" y="3"/>
                      </a:lnTo>
                      <a:lnTo>
                        <a:pt x="112" y="7"/>
                      </a:lnTo>
                      <a:lnTo>
                        <a:pt x="119" y="13"/>
                      </a:lnTo>
                      <a:lnTo>
                        <a:pt x="121" y="16"/>
                      </a:lnTo>
                      <a:lnTo>
                        <a:pt x="122" y="26"/>
                      </a:lnTo>
                      <a:lnTo>
                        <a:pt x="122" y="31"/>
                      </a:lnTo>
                      <a:lnTo>
                        <a:pt x="126" y="36"/>
                      </a:lnTo>
                      <a:lnTo>
                        <a:pt x="125" y="40"/>
                      </a:lnTo>
                      <a:lnTo>
                        <a:pt x="123" y="41"/>
                      </a:lnTo>
                      <a:lnTo>
                        <a:pt x="125" y="52"/>
                      </a:lnTo>
                      <a:lnTo>
                        <a:pt x="124" y="57"/>
                      </a:lnTo>
                      <a:lnTo>
                        <a:pt x="116" y="73"/>
                      </a:lnTo>
                      <a:lnTo>
                        <a:pt x="111" y="83"/>
                      </a:lnTo>
                      <a:lnTo>
                        <a:pt x="103" y="90"/>
                      </a:lnTo>
                      <a:lnTo>
                        <a:pt x="101" y="91"/>
                      </a:lnTo>
                      <a:lnTo>
                        <a:pt x="98" y="101"/>
                      </a:lnTo>
                      <a:lnTo>
                        <a:pt x="90" y="112"/>
                      </a:lnTo>
                      <a:lnTo>
                        <a:pt x="72" y="119"/>
                      </a:lnTo>
                      <a:lnTo>
                        <a:pt x="62" y="121"/>
                      </a:lnTo>
                      <a:lnTo>
                        <a:pt x="52" y="119"/>
                      </a:lnTo>
                      <a:lnTo>
                        <a:pt x="55" y="115"/>
                      </a:lnTo>
                      <a:lnTo>
                        <a:pt x="59" y="108"/>
                      </a:lnTo>
                      <a:lnTo>
                        <a:pt x="53" y="103"/>
                      </a:lnTo>
                      <a:lnTo>
                        <a:pt x="50" y="102"/>
                      </a:lnTo>
                      <a:lnTo>
                        <a:pt x="45" y="101"/>
                      </a:lnTo>
                      <a:lnTo>
                        <a:pt x="40" y="100"/>
                      </a:lnTo>
                      <a:lnTo>
                        <a:pt x="41" y="98"/>
                      </a:lnTo>
                      <a:lnTo>
                        <a:pt x="46" y="98"/>
                      </a:lnTo>
                      <a:lnTo>
                        <a:pt x="51" y="97"/>
                      </a:lnTo>
                      <a:lnTo>
                        <a:pt x="50" y="94"/>
                      </a:lnTo>
                      <a:lnTo>
                        <a:pt x="47" y="93"/>
                      </a:lnTo>
                      <a:lnTo>
                        <a:pt x="46" y="92"/>
                      </a:lnTo>
                      <a:lnTo>
                        <a:pt x="48" y="87"/>
                      </a:lnTo>
                      <a:lnTo>
                        <a:pt x="49" y="78"/>
                      </a:lnTo>
                      <a:lnTo>
                        <a:pt x="51" y="78"/>
                      </a:lnTo>
                      <a:lnTo>
                        <a:pt x="51" y="74"/>
                      </a:lnTo>
                      <a:lnTo>
                        <a:pt x="49" y="73"/>
                      </a:lnTo>
                      <a:lnTo>
                        <a:pt x="47" y="73"/>
                      </a:lnTo>
                      <a:lnTo>
                        <a:pt x="45" y="74"/>
                      </a:lnTo>
                      <a:lnTo>
                        <a:pt x="43" y="73"/>
                      </a:lnTo>
                      <a:lnTo>
                        <a:pt x="45" y="67"/>
                      </a:lnTo>
                      <a:lnTo>
                        <a:pt x="47" y="68"/>
                      </a:lnTo>
                      <a:lnTo>
                        <a:pt x="47" y="65"/>
                      </a:lnTo>
                      <a:lnTo>
                        <a:pt x="46" y="62"/>
                      </a:lnTo>
                      <a:lnTo>
                        <a:pt x="50" y="36"/>
                      </a:lnTo>
                      <a:lnTo>
                        <a:pt x="53" y="32"/>
                      </a:lnTo>
                      <a:lnTo>
                        <a:pt x="52" y="30"/>
                      </a:lnTo>
                      <a:lnTo>
                        <a:pt x="56" y="25"/>
                      </a:lnTo>
                      <a:lnTo>
                        <a:pt x="74" y="25"/>
                      </a:lnTo>
                      <a:lnTo>
                        <a:pt x="63" y="19"/>
                      </a:lnTo>
                      <a:lnTo>
                        <a:pt x="65" y="12"/>
                      </a:lnTo>
                      <a:lnTo>
                        <a:pt x="48" y="11"/>
                      </a:lnTo>
                      <a:lnTo>
                        <a:pt x="44" y="15"/>
                      </a:lnTo>
                      <a:lnTo>
                        <a:pt x="42" y="11"/>
                      </a:lnTo>
                      <a:lnTo>
                        <a:pt x="22" y="14"/>
                      </a:lnTo>
                      <a:lnTo>
                        <a:pt x="17" y="11"/>
                      </a:lnTo>
                      <a:lnTo>
                        <a:pt x="16" y="11"/>
                      </a:lnTo>
                      <a:lnTo>
                        <a:pt x="18" y="15"/>
                      </a:lnTo>
                      <a:lnTo>
                        <a:pt x="16" y="26"/>
                      </a:lnTo>
                      <a:lnTo>
                        <a:pt x="13" y="28"/>
                      </a:lnTo>
                      <a:lnTo>
                        <a:pt x="14" y="31"/>
                      </a:lnTo>
                      <a:lnTo>
                        <a:pt x="9" y="41"/>
                      </a:lnTo>
                      <a:lnTo>
                        <a:pt x="10" y="33"/>
                      </a:lnTo>
                      <a:lnTo>
                        <a:pt x="9" y="30"/>
                      </a:lnTo>
                      <a:lnTo>
                        <a:pt x="6" y="30"/>
                      </a:lnTo>
                      <a:lnTo>
                        <a:pt x="9" y="1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8" name="Freeform 24"/>
                <p:cNvSpPr>
                  <a:spLocks/>
                </p:cNvSpPr>
                <p:nvPr/>
              </p:nvSpPr>
              <p:spPr bwMode="auto">
                <a:xfrm>
                  <a:off x="3117" y="2413"/>
                  <a:ext cx="26" cy="17"/>
                </a:xfrm>
                <a:custGeom>
                  <a:avLst/>
                  <a:gdLst>
                    <a:gd name="T0" fmla="*/ 7 w 26"/>
                    <a:gd name="T1" fmla="*/ 0 h 17"/>
                    <a:gd name="T2" fmla="*/ 8 w 26"/>
                    <a:gd name="T3" fmla="*/ 5 h 17"/>
                    <a:gd name="T4" fmla="*/ 0 w 26"/>
                    <a:gd name="T5" fmla="*/ 10 h 17"/>
                    <a:gd name="T6" fmla="*/ 5 w 26"/>
                    <a:gd name="T7" fmla="*/ 14 h 17"/>
                    <a:gd name="T8" fmla="*/ 7 w 26"/>
                    <a:gd name="T9" fmla="*/ 13 h 17"/>
                    <a:gd name="T10" fmla="*/ 10 w 26"/>
                    <a:gd name="T11" fmla="*/ 13 h 17"/>
                    <a:gd name="T12" fmla="*/ 10 w 26"/>
                    <a:gd name="T13" fmla="*/ 16 h 17"/>
                    <a:gd name="T14" fmla="*/ 16 w 26"/>
                    <a:gd name="T15" fmla="*/ 16 h 17"/>
                    <a:gd name="T16" fmla="*/ 15 w 26"/>
                    <a:gd name="T17" fmla="*/ 14 h 17"/>
                    <a:gd name="T18" fmla="*/ 11 w 26"/>
                    <a:gd name="T19" fmla="*/ 13 h 17"/>
                    <a:gd name="T20" fmla="*/ 19 w 26"/>
                    <a:gd name="T21" fmla="*/ 8 h 17"/>
                    <a:gd name="T22" fmla="*/ 16 w 26"/>
                    <a:gd name="T23" fmla="*/ 5 h 17"/>
                    <a:gd name="T24" fmla="*/ 23 w 26"/>
                    <a:gd name="T25" fmla="*/ 4 h 17"/>
                    <a:gd name="T26" fmla="*/ 25 w 26"/>
                    <a:gd name="T27" fmla="*/ 1 h 17"/>
                    <a:gd name="T28" fmla="*/ 22 w 26"/>
                    <a:gd name="T29" fmla="*/ 1 h 17"/>
                    <a:gd name="T30" fmla="*/ 19 w 26"/>
                    <a:gd name="T31" fmla="*/ 0 h 17"/>
                    <a:gd name="T32" fmla="*/ 12 w 26"/>
                    <a:gd name="T33" fmla="*/ 0 h 17"/>
                    <a:gd name="T34" fmla="*/ 7 w 26"/>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7"/>
                    <a:gd name="T56" fmla="*/ 26 w 26"/>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7">
                      <a:moveTo>
                        <a:pt x="7" y="0"/>
                      </a:moveTo>
                      <a:lnTo>
                        <a:pt x="8" y="5"/>
                      </a:lnTo>
                      <a:lnTo>
                        <a:pt x="0" y="10"/>
                      </a:lnTo>
                      <a:lnTo>
                        <a:pt x="5" y="14"/>
                      </a:lnTo>
                      <a:lnTo>
                        <a:pt x="7" y="13"/>
                      </a:lnTo>
                      <a:lnTo>
                        <a:pt x="10" y="13"/>
                      </a:lnTo>
                      <a:lnTo>
                        <a:pt x="10" y="16"/>
                      </a:lnTo>
                      <a:lnTo>
                        <a:pt x="16" y="16"/>
                      </a:lnTo>
                      <a:lnTo>
                        <a:pt x="15" y="14"/>
                      </a:lnTo>
                      <a:lnTo>
                        <a:pt x="11" y="13"/>
                      </a:lnTo>
                      <a:lnTo>
                        <a:pt x="19" y="8"/>
                      </a:lnTo>
                      <a:lnTo>
                        <a:pt x="16" y="5"/>
                      </a:lnTo>
                      <a:lnTo>
                        <a:pt x="23" y="4"/>
                      </a:lnTo>
                      <a:lnTo>
                        <a:pt x="25" y="1"/>
                      </a:lnTo>
                      <a:lnTo>
                        <a:pt x="22" y="1"/>
                      </a:lnTo>
                      <a:lnTo>
                        <a:pt x="19" y="0"/>
                      </a:lnTo>
                      <a:lnTo>
                        <a:pt x="12" y="0"/>
                      </a:lnTo>
                      <a:lnTo>
                        <a:pt x="7"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9" name="Freeform 25"/>
                <p:cNvSpPr>
                  <a:spLocks/>
                </p:cNvSpPr>
                <p:nvPr/>
              </p:nvSpPr>
              <p:spPr bwMode="auto">
                <a:xfrm>
                  <a:off x="3116" y="2387"/>
                  <a:ext cx="22" cy="17"/>
                </a:xfrm>
                <a:custGeom>
                  <a:avLst/>
                  <a:gdLst>
                    <a:gd name="T0" fmla="*/ 1 w 22"/>
                    <a:gd name="T1" fmla="*/ 14 h 17"/>
                    <a:gd name="T2" fmla="*/ 0 w 22"/>
                    <a:gd name="T3" fmla="*/ 10 h 17"/>
                    <a:gd name="T4" fmla="*/ 2 w 22"/>
                    <a:gd name="T5" fmla="*/ 1 h 17"/>
                    <a:gd name="T6" fmla="*/ 9 w 22"/>
                    <a:gd name="T7" fmla="*/ 0 h 17"/>
                    <a:gd name="T8" fmla="*/ 15 w 22"/>
                    <a:gd name="T9" fmla="*/ 0 h 17"/>
                    <a:gd name="T10" fmla="*/ 16 w 22"/>
                    <a:gd name="T11" fmla="*/ 2 h 17"/>
                    <a:gd name="T12" fmla="*/ 20 w 22"/>
                    <a:gd name="T13" fmla="*/ 6 h 17"/>
                    <a:gd name="T14" fmla="*/ 21 w 22"/>
                    <a:gd name="T15" fmla="*/ 14 h 17"/>
                    <a:gd name="T16" fmla="*/ 19 w 22"/>
                    <a:gd name="T17" fmla="*/ 13 h 17"/>
                    <a:gd name="T18" fmla="*/ 14 w 22"/>
                    <a:gd name="T19" fmla="*/ 4 h 17"/>
                    <a:gd name="T20" fmla="*/ 11 w 22"/>
                    <a:gd name="T21" fmla="*/ 4 h 17"/>
                    <a:gd name="T22" fmla="*/ 13 w 22"/>
                    <a:gd name="T23" fmla="*/ 10 h 17"/>
                    <a:gd name="T24" fmla="*/ 11 w 22"/>
                    <a:gd name="T25" fmla="*/ 16 h 17"/>
                    <a:gd name="T26" fmla="*/ 8 w 22"/>
                    <a:gd name="T27" fmla="*/ 16 h 17"/>
                    <a:gd name="T28" fmla="*/ 5 w 22"/>
                    <a:gd name="T29" fmla="*/ 14 h 17"/>
                    <a:gd name="T30" fmla="*/ 6 w 22"/>
                    <a:gd name="T31" fmla="*/ 6 h 17"/>
                    <a:gd name="T32" fmla="*/ 1 w 22"/>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17"/>
                    <a:gd name="T53" fmla="*/ 22 w 22"/>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17">
                      <a:moveTo>
                        <a:pt x="1" y="14"/>
                      </a:moveTo>
                      <a:lnTo>
                        <a:pt x="0" y="10"/>
                      </a:lnTo>
                      <a:lnTo>
                        <a:pt x="2" y="1"/>
                      </a:lnTo>
                      <a:lnTo>
                        <a:pt x="9" y="0"/>
                      </a:lnTo>
                      <a:lnTo>
                        <a:pt x="15" y="0"/>
                      </a:lnTo>
                      <a:lnTo>
                        <a:pt x="16" y="2"/>
                      </a:lnTo>
                      <a:lnTo>
                        <a:pt x="20" y="6"/>
                      </a:lnTo>
                      <a:lnTo>
                        <a:pt x="21" y="14"/>
                      </a:lnTo>
                      <a:lnTo>
                        <a:pt x="19" y="13"/>
                      </a:lnTo>
                      <a:lnTo>
                        <a:pt x="14" y="4"/>
                      </a:lnTo>
                      <a:lnTo>
                        <a:pt x="11" y="4"/>
                      </a:lnTo>
                      <a:lnTo>
                        <a:pt x="13" y="10"/>
                      </a:lnTo>
                      <a:lnTo>
                        <a:pt x="11" y="16"/>
                      </a:lnTo>
                      <a:lnTo>
                        <a:pt x="8" y="16"/>
                      </a:lnTo>
                      <a:lnTo>
                        <a:pt x="5" y="14"/>
                      </a:lnTo>
                      <a:lnTo>
                        <a:pt x="6" y="6"/>
                      </a:lnTo>
                      <a:lnTo>
                        <a:pt x="1" y="1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0" name="Freeform 26"/>
                <p:cNvSpPr>
                  <a:spLocks/>
                </p:cNvSpPr>
                <p:nvPr/>
              </p:nvSpPr>
              <p:spPr bwMode="auto">
                <a:xfrm>
                  <a:off x="3119" y="2395"/>
                  <a:ext cx="17" cy="17"/>
                </a:xfrm>
                <a:custGeom>
                  <a:avLst/>
                  <a:gdLst>
                    <a:gd name="T0" fmla="*/ 0 w 17"/>
                    <a:gd name="T1" fmla="*/ 12 h 17"/>
                    <a:gd name="T2" fmla="*/ 3 w 17"/>
                    <a:gd name="T3" fmla="*/ 16 h 17"/>
                    <a:gd name="T4" fmla="*/ 7 w 17"/>
                    <a:gd name="T5" fmla="*/ 16 h 17"/>
                    <a:gd name="T6" fmla="*/ 13 w 17"/>
                    <a:gd name="T7" fmla="*/ 14 h 17"/>
                    <a:gd name="T8" fmla="*/ 16 w 17"/>
                    <a:gd name="T9" fmla="*/ 10 h 17"/>
                    <a:gd name="T10" fmla="*/ 10 w 17"/>
                    <a:gd name="T11" fmla="*/ 0 h 17"/>
                    <a:gd name="T12" fmla="*/ 9 w 17"/>
                    <a:gd name="T13" fmla="*/ 2 h 17"/>
                    <a:gd name="T14" fmla="*/ 10 w 17"/>
                    <a:gd name="T15" fmla="*/ 8 h 17"/>
                    <a:gd name="T16" fmla="*/ 8 w 17"/>
                    <a:gd name="T17" fmla="*/ 12 h 17"/>
                    <a:gd name="T18" fmla="*/ 3 w 17"/>
                    <a:gd name="T19" fmla="*/ 10 h 17"/>
                    <a:gd name="T20" fmla="*/ 3 w 17"/>
                    <a:gd name="T21" fmla="*/ 4 h 17"/>
                    <a:gd name="T22" fmla="*/ 0 w 17"/>
                    <a:gd name="T23" fmla="*/ 12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2"/>
                      </a:moveTo>
                      <a:lnTo>
                        <a:pt x="3" y="16"/>
                      </a:lnTo>
                      <a:lnTo>
                        <a:pt x="7" y="16"/>
                      </a:lnTo>
                      <a:lnTo>
                        <a:pt x="13" y="14"/>
                      </a:lnTo>
                      <a:lnTo>
                        <a:pt x="16" y="10"/>
                      </a:lnTo>
                      <a:lnTo>
                        <a:pt x="10" y="0"/>
                      </a:lnTo>
                      <a:lnTo>
                        <a:pt x="9" y="2"/>
                      </a:lnTo>
                      <a:lnTo>
                        <a:pt x="10" y="8"/>
                      </a:lnTo>
                      <a:lnTo>
                        <a:pt x="8" y="12"/>
                      </a:lnTo>
                      <a:lnTo>
                        <a:pt x="3" y="10"/>
                      </a:lnTo>
                      <a:lnTo>
                        <a:pt x="3" y="4"/>
                      </a:lnTo>
                      <a:lnTo>
                        <a:pt x="0" y="12"/>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1" name="Freeform 27"/>
                <p:cNvSpPr>
                  <a:spLocks/>
                </p:cNvSpPr>
                <p:nvPr/>
              </p:nvSpPr>
              <p:spPr bwMode="auto">
                <a:xfrm>
                  <a:off x="3061" y="2385"/>
                  <a:ext cx="30" cy="101"/>
                </a:xfrm>
                <a:custGeom>
                  <a:avLst/>
                  <a:gdLst>
                    <a:gd name="T0" fmla="*/ 15 w 30"/>
                    <a:gd name="T1" fmla="*/ 0 h 101"/>
                    <a:gd name="T2" fmla="*/ 9 w 30"/>
                    <a:gd name="T3" fmla="*/ 1 h 101"/>
                    <a:gd name="T4" fmla="*/ 6 w 30"/>
                    <a:gd name="T5" fmla="*/ 4 h 101"/>
                    <a:gd name="T6" fmla="*/ 6 w 30"/>
                    <a:gd name="T7" fmla="*/ 6 h 101"/>
                    <a:gd name="T8" fmla="*/ 6 w 30"/>
                    <a:gd name="T9" fmla="*/ 9 h 101"/>
                    <a:gd name="T10" fmla="*/ 3 w 30"/>
                    <a:gd name="T11" fmla="*/ 16 h 101"/>
                    <a:gd name="T12" fmla="*/ 1 w 30"/>
                    <a:gd name="T13" fmla="*/ 23 h 101"/>
                    <a:gd name="T14" fmla="*/ 1 w 30"/>
                    <a:gd name="T15" fmla="*/ 28 h 101"/>
                    <a:gd name="T16" fmla="*/ 0 w 30"/>
                    <a:gd name="T17" fmla="*/ 30 h 101"/>
                    <a:gd name="T18" fmla="*/ 0 w 30"/>
                    <a:gd name="T19" fmla="*/ 32 h 101"/>
                    <a:gd name="T20" fmla="*/ 2 w 30"/>
                    <a:gd name="T21" fmla="*/ 33 h 101"/>
                    <a:gd name="T22" fmla="*/ 2 w 30"/>
                    <a:gd name="T23" fmla="*/ 43 h 101"/>
                    <a:gd name="T24" fmla="*/ 6 w 30"/>
                    <a:gd name="T25" fmla="*/ 50 h 101"/>
                    <a:gd name="T26" fmla="*/ 5 w 30"/>
                    <a:gd name="T27" fmla="*/ 58 h 101"/>
                    <a:gd name="T28" fmla="*/ 8 w 30"/>
                    <a:gd name="T29" fmla="*/ 67 h 101"/>
                    <a:gd name="T30" fmla="*/ 9 w 30"/>
                    <a:gd name="T31" fmla="*/ 74 h 101"/>
                    <a:gd name="T32" fmla="*/ 10 w 30"/>
                    <a:gd name="T33" fmla="*/ 82 h 101"/>
                    <a:gd name="T34" fmla="*/ 11 w 30"/>
                    <a:gd name="T35" fmla="*/ 89 h 101"/>
                    <a:gd name="T36" fmla="*/ 21 w 30"/>
                    <a:gd name="T37" fmla="*/ 99 h 101"/>
                    <a:gd name="T38" fmla="*/ 29 w 30"/>
                    <a:gd name="T39" fmla="*/ 100 h 101"/>
                    <a:gd name="T40" fmla="*/ 17 w 30"/>
                    <a:gd name="T41" fmla="*/ 90 h 101"/>
                    <a:gd name="T42" fmla="*/ 16 w 30"/>
                    <a:gd name="T43" fmla="*/ 82 h 101"/>
                    <a:gd name="T44" fmla="*/ 14 w 30"/>
                    <a:gd name="T45" fmla="*/ 76 h 101"/>
                    <a:gd name="T46" fmla="*/ 16 w 30"/>
                    <a:gd name="T47" fmla="*/ 75 h 101"/>
                    <a:gd name="T48" fmla="*/ 17 w 30"/>
                    <a:gd name="T49" fmla="*/ 71 h 101"/>
                    <a:gd name="T50" fmla="*/ 14 w 30"/>
                    <a:gd name="T51" fmla="*/ 70 h 101"/>
                    <a:gd name="T52" fmla="*/ 11 w 30"/>
                    <a:gd name="T53" fmla="*/ 67 h 101"/>
                    <a:gd name="T54" fmla="*/ 11 w 30"/>
                    <a:gd name="T55" fmla="*/ 63 h 101"/>
                    <a:gd name="T56" fmla="*/ 11 w 30"/>
                    <a:gd name="T57" fmla="*/ 60 h 101"/>
                    <a:gd name="T58" fmla="*/ 13 w 30"/>
                    <a:gd name="T59" fmla="*/ 55 h 101"/>
                    <a:gd name="T60" fmla="*/ 13 w 30"/>
                    <a:gd name="T61" fmla="*/ 53 h 101"/>
                    <a:gd name="T62" fmla="*/ 11 w 30"/>
                    <a:gd name="T63" fmla="*/ 50 h 101"/>
                    <a:gd name="T64" fmla="*/ 11 w 30"/>
                    <a:gd name="T65" fmla="*/ 43 h 101"/>
                    <a:gd name="T66" fmla="*/ 12 w 30"/>
                    <a:gd name="T67" fmla="*/ 36 h 101"/>
                    <a:gd name="T68" fmla="*/ 16 w 30"/>
                    <a:gd name="T69" fmla="*/ 32 h 101"/>
                    <a:gd name="T70" fmla="*/ 16 w 30"/>
                    <a:gd name="T71" fmla="*/ 31 h 101"/>
                    <a:gd name="T72" fmla="*/ 17 w 30"/>
                    <a:gd name="T73" fmla="*/ 26 h 101"/>
                    <a:gd name="T74" fmla="*/ 17 w 30"/>
                    <a:gd name="T75" fmla="*/ 24 h 101"/>
                    <a:gd name="T76" fmla="*/ 20 w 30"/>
                    <a:gd name="T77" fmla="*/ 19 h 101"/>
                    <a:gd name="T78" fmla="*/ 21 w 30"/>
                    <a:gd name="T79" fmla="*/ 15 h 101"/>
                    <a:gd name="T80" fmla="*/ 17 w 30"/>
                    <a:gd name="T81" fmla="*/ 15 h 101"/>
                    <a:gd name="T82" fmla="*/ 15 w 30"/>
                    <a:gd name="T83" fmla="*/ 13 h 101"/>
                    <a:gd name="T84" fmla="*/ 11 w 30"/>
                    <a:gd name="T85" fmla="*/ 10 h 101"/>
                    <a:gd name="T86" fmla="*/ 11 w 30"/>
                    <a:gd name="T87" fmla="*/ 7 h 101"/>
                    <a:gd name="T88" fmla="*/ 10 w 30"/>
                    <a:gd name="T89" fmla="*/ 6 h 101"/>
                    <a:gd name="T90" fmla="*/ 9 w 30"/>
                    <a:gd name="T91" fmla="*/ 5 h 101"/>
                    <a:gd name="T92" fmla="*/ 15 w 30"/>
                    <a:gd name="T93" fmla="*/ 0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
                    <a:gd name="T142" fmla="*/ 0 h 101"/>
                    <a:gd name="T143" fmla="*/ 30 w 30"/>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 h="101">
                      <a:moveTo>
                        <a:pt x="15" y="0"/>
                      </a:moveTo>
                      <a:lnTo>
                        <a:pt x="9" y="1"/>
                      </a:lnTo>
                      <a:lnTo>
                        <a:pt x="6" y="4"/>
                      </a:lnTo>
                      <a:lnTo>
                        <a:pt x="6" y="6"/>
                      </a:lnTo>
                      <a:lnTo>
                        <a:pt x="6" y="9"/>
                      </a:lnTo>
                      <a:lnTo>
                        <a:pt x="3" y="16"/>
                      </a:lnTo>
                      <a:lnTo>
                        <a:pt x="1" y="23"/>
                      </a:lnTo>
                      <a:lnTo>
                        <a:pt x="1" y="28"/>
                      </a:lnTo>
                      <a:lnTo>
                        <a:pt x="0" y="30"/>
                      </a:lnTo>
                      <a:lnTo>
                        <a:pt x="0" y="32"/>
                      </a:lnTo>
                      <a:lnTo>
                        <a:pt x="2" y="33"/>
                      </a:lnTo>
                      <a:lnTo>
                        <a:pt x="2" y="43"/>
                      </a:lnTo>
                      <a:lnTo>
                        <a:pt x="6" y="50"/>
                      </a:lnTo>
                      <a:lnTo>
                        <a:pt x="5" y="58"/>
                      </a:lnTo>
                      <a:lnTo>
                        <a:pt x="8" y="67"/>
                      </a:lnTo>
                      <a:lnTo>
                        <a:pt x="9" y="74"/>
                      </a:lnTo>
                      <a:lnTo>
                        <a:pt x="10" y="82"/>
                      </a:lnTo>
                      <a:lnTo>
                        <a:pt x="11" y="89"/>
                      </a:lnTo>
                      <a:lnTo>
                        <a:pt x="21" y="99"/>
                      </a:lnTo>
                      <a:lnTo>
                        <a:pt x="29" y="100"/>
                      </a:lnTo>
                      <a:lnTo>
                        <a:pt x="17" y="90"/>
                      </a:lnTo>
                      <a:lnTo>
                        <a:pt x="16" y="82"/>
                      </a:lnTo>
                      <a:lnTo>
                        <a:pt x="14" y="76"/>
                      </a:lnTo>
                      <a:lnTo>
                        <a:pt x="16" y="75"/>
                      </a:lnTo>
                      <a:lnTo>
                        <a:pt x="17" y="71"/>
                      </a:lnTo>
                      <a:lnTo>
                        <a:pt x="14" y="70"/>
                      </a:lnTo>
                      <a:lnTo>
                        <a:pt x="11" y="67"/>
                      </a:lnTo>
                      <a:lnTo>
                        <a:pt x="11" y="63"/>
                      </a:lnTo>
                      <a:lnTo>
                        <a:pt x="11" y="60"/>
                      </a:lnTo>
                      <a:lnTo>
                        <a:pt x="13" y="55"/>
                      </a:lnTo>
                      <a:lnTo>
                        <a:pt x="13" y="53"/>
                      </a:lnTo>
                      <a:lnTo>
                        <a:pt x="11" y="50"/>
                      </a:lnTo>
                      <a:lnTo>
                        <a:pt x="11" y="43"/>
                      </a:lnTo>
                      <a:lnTo>
                        <a:pt x="12" y="36"/>
                      </a:lnTo>
                      <a:lnTo>
                        <a:pt x="16" y="32"/>
                      </a:lnTo>
                      <a:lnTo>
                        <a:pt x="16" y="31"/>
                      </a:lnTo>
                      <a:lnTo>
                        <a:pt x="17" y="26"/>
                      </a:lnTo>
                      <a:lnTo>
                        <a:pt x="17" y="24"/>
                      </a:lnTo>
                      <a:lnTo>
                        <a:pt x="20" y="19"/>
                      </a:lnTo>
                      <a:lnTo>
                        <a:pt x="21" y="15"/>
                      </a:lnTo>
                      <a:lnTo>
                        <a:pt x="17" y="15"/>
                      </a:lnTo>
                      <a:lnTo>
                        <a:pt x="15" y="13"/>
                      </a:lnTo>
                      <a:lnTo>
                        <a:pt x="11" y="10"/>
                      </a:lnTo>
                      <a:lnTo>
                        <a:pt x="11" y="7"/>
                      </a:lnTo>
                      <a:lnTo>
                        <a:pt x="10" y="6"/>
                      </a:lnTo>
                      <a:lnTo>
                        <a:pt x="9" y="5"/>
                      </a:lnTo>
                      <a:lnTo>
                        <a:pt x="15"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2" name="Freeform 28"/>
                <p:cNvSpPr>
                  <a:spLocks/>
                </p:cNvSpPr>
                <p:nvPr/>
              </p:nvSpPr>
              <p:spPr bwMode="auto">
                <a:xfrm>
                  <a:off x="3078" y="2420"/>
                  <a:ext cx="17" cy="18"/>
                </a:xfrm>
                <a:custGeom>
                  <a:avLst/>
                  <a:gdLst>
                    <a:gd name="T0" fmla="*/ 12 w 17"/>
                    <a:gd name="T1" fmla="*/ 7 h 18"/>
                    <a:gd name="T2" fmla="*/ 16 w 17"/>
                    <a:gd name="T3" fmla="*/ 7 h 18"/>
                    <a:gd name="T4" fmla="*/ 16 w 17"/>
                    <a:gd name="T5" fmla="*/ 1 h 18"/>
                    <a:gd name="T6" fmla="*/ 13 w 17"/>
                    <a:gd name="T7" fmla="*/ 0 h 18"/>
                    <a:gd name="T8" fmla="*/ 10 w 17"/>
                    <a:gd name="T9" fmla="*/ 4 h 18"/>
                    <a:gd name="T10" fmla="*/ 4 w 17"/>
                    <a:gd name="T11" fmla="*/ 4 h 18"/>
                    <a:gd name="T12" fmla="*/ 0 w 17"/>
                    <a:gd name="T13" fmla="*/ 2 h 18"/>
                    <a:gd name="T14" fmla="*/ 0 w 17"/>
                    <a:gd name="T15" fmla="*/ 4 h 18"/>
                    <a:gd name="T16" fmla="*/ 0 w 17"/>
                    <a:gd name="T17" fmla="*/ 8 h 18"/>
                    <a:gd name="T18" fmla="*/ 2 w 17"/>
                    <a:gd name="T19" fmla="*/ 9 h 18"/>
                    <a:gd name="T20" fmla="*/ 1 w 17"/>
                    <a:gd name="T21" fmla="*/ 12 h 18"/>
                    <a:gd name="T22" fmla="*/ 1 w 17"/>
                    <a:gd name="T23" fmla="*/ 17 h 18"/>
                    <a:gd name="T24" fmla="*/ 2 w 17"/>
                    <a:gd name="T25" fmla="*/ 17 h 18"/>
                    <a:gd name="T26" fmla="*/ 4 w 17"/>
                    <a:gd name="T27" fmla="*/ 13 h 18"/>
                    <a:gd name="T28" fmla="*/ 6 w 17"/>
                    <a:gd name="T29" fmla="*/ 12 h 18"/>
                    <a:gd name="T30" fmla="*/ 6 w 17"/>
                    <a:gd name="T31" fmla="*/ 9 h 18"/>
                    <a:gd name="T32" fmla="*/ 8 w 17"/>
                    <a:gd name="T33" fmla="*/ 7 h 18"/>
                    <a:gd name="T34" fmla="*/ 12 w 17"/>
                    <a:gd name="T35" fmla="*/ 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8"/>
                    <a:gd name="T56" fmla="*/ 17 w 17"/>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8">
                      <a:moveTo>
                        <a:pt x="12" y="7"/>
                      </a:moveTo>
                      <a:lnTo>
                        <a:pt x="16" y="7"/>
                      </a:lnTo>
                      <a:lnTo>
                        <a:pt x="16" y="1"/>
                      </a:lnTo>
                      <a:lnTo>
                        <a:pt x="13" y="0"/>
                      </a:lnTo>
                      <a:lnTo>
                        <a:pt x="10" y="4"/>
                      </a:lnTo>
                      <a:lnTo>
                        <a:pt x="4" y="4"/>
                      </a:lnTo>
                      <a:lnTo>
                        <a:pt x="0" y="2"/>
                      </a:lnTo>
                      <a:lnTo>
                        <a:pt x="0" y="4"/>
                      </a:lnTo>
                      <a:lnTo>
                        <a:pt x="0" y="8"/>
                      </a:lnTo>
                      <a:lnTo>
                        <a:pt x="2" y="9"/>
                      </a:lnTo>
                      <a:lnTo>
                        <a:pt x="1" y="12"/>
                      </a:lnTo>
                      <a:lnTo>
                        <a:pt x="1" y="17"/>
                      </a:lnTo>
                      <a:lnTo>
                        <a:pt x="2" y="17"/>
                      </a:lnTo>
                      <a:lnTo>
                        <a:pt x="4" y="13"/>
                      </a:lnTo>
                      <a:lnTo>
                        <a:pt x="6" y="12"/>
                      </a:lnTo>
                      <a:lnTo>
                        <a:pt x="6" y="9"/>
                      </a:lnTo>
                      <a:lnTo>
                        <a:pt x="8" y="7"/>
                      </a:lnTo>
                      <a:lnTo>
                        <a:pt x="12" y="7"/>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3" name="Freeform 29"/>
                <p:cNvSpPr>
                  <a:spLocks/>
                </p:cNvSpPr>
                <p:nvPr/>
              </p:nvSpPr>
              <p:spPr bwMode="auto">
                <a:xfrm>
                  <a:off x="3084" y="2397"/>
                  <a:ext cx="17" cy="17"/>
                </a:xfrm>
                <a:custGeom>
                  <a:avLst/>
                  <a:gdLst>
                    <a:gd name="T0" fmla="*/ 13 w 17"/>
                    <a:gd name="T1" fmla="*/ 0 h 17"/>
                    <a:gd name="T2" fmla="*/ 16 w 17"/>
                    <a:gd name="T3" fmla="*/ 7 h 17"/>
                    <a:gd name="T4" fmla="*/ 5 w 17"/>
                    <a:gd name="T5" fmla="*/ 8 h 17"/>
                    <a:gd name="T6" fmla="*/ 5 w 17"/>
                    <a:gd name="T7" fmla="*/ 14 h 17"/>
                    <a:gd name="T8" fmla="*/ 0 w 17"/>
                    <a:gd name="T9" fmla="*/ 16 h 17"/>
                    <a:gd name="T10" fmla="*/ 2 w 17"/>
                    <a:gd name="T11" fmla="*/ 7 h 17"/>
                    <a:gd name="T12" fmla="*/ 13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3" y="0"/>
                      </a:moveTo>
                      <a:lnTo>
                        <a:pt x="16" y="7"/>
                      </a:lnTo>
                      <a:lnTo>
                        <a:pt x="5" y="8"/>
                      </a:lnTo>
                      <a:lnTo>
                        <a:pt x="5" y="14"/>
                      </a:lnTo>
                      <a:lnTo>
                        <a:pt x="0" y="16"/>
                      </a:lnTo>
                      <a:lnTo>
                        <a:pt x="2" y="7"/>
                      </a:lnTo>
                      <a:lnTo>
                        <a:pt x="13"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4" name="Freeform 30"/>
                <p:cNvSpPr>
                  <a:spLocks/>
                </p:cNvSpPr>
                <p:nvPr/>
              </p:nvSpPr>
              <p:spPr bwMode="auto">
                <a:xfrm>
                  <a:off x="3077" y="2381"/>
                  <a:ext cx="17" cy="17"/>
                </a:xfrm>
                <a:custGeom>
                  <a:avLst/>
                  <a:gdLst>
                    <a:gd name="T0" fmla="*/ 0 w 17"/>
                    <a:gd name="T1" fmla="*/ 5 h 17"/>
                    <a:gd name="T2" fmla="*/ 4 w 17"/>
                    <a:gd name="T3" fmla="*/ 5 h 17"/>
                    <a:gd name="T4" fmla="*/ 7 w 17"/>
                    <a:gd name="T5" fmla="*/ 10 h 17"/>
                    <a:gd name="T6" fmla="*/ 6 w 17"/>
                    <a:gd name="T7" fmla="*/ 13 h 17"/>
                    <a:gd name="T8" fmla="*/ 12 w 17"/>
                    <a:gd name="T9" fmla="*/ 16 h 17"/>
                    <a:gd name="T10" fmla="*/ 16 w 17"/>
                    <a:gd name="T11" fmla="*/ 5 h 17"/>
                    <a:gd name="T12" fmla="*/ 12 w 17"/>
                    <a:gd name="T13" fmla="*/ 5 h 17"/>
                    <a:gd name="T14" fmla="*/ 9 w 17"/>
                    <a:gd name="T15" fmla="*/ 5 h 17"/>
                    <a:gd name="T16" fmla="*/ 7 w 17"/>
                    <a:gd name="T17" fmla="*/ 0 h 17"/>
                    <a:gd name="T18" fmla="*/ 0 w 17"/>
                    <a:gd name="T19" fmla="*/ 5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5"/>
                      </a:moveTo>
                      <a:lnTo>
                        <a:pt x="4" y="5"/>
                      </a:lnTo>
                      <a:lnTo>
                        <a:pt x="7" y="10"/>
                      </a:lnTo>
                      <a:lnTo>
                        <a:pt x="6" y="13"/>
                      </a:lnTo>
                      <a:lnTo>
                        <a:pt x="12" y="16"/>
                      </a:lnTo>
                      <a:lnTo>
                        <a:pt x="16" y="5"/>
                      </a:lnTo>
                      <a:lnTo>
                        <a:pt x="12" y="5"/>
                      </a:lnTo>
                      <a:lnTo>
                        <a:pt x="9" y="5"/>
                      </a:lnTo>
                      <a:lnTo>
                        <a:pt x="7" y="0"/>
                      </a:lnTo>
                      <a:lnTo>
                        <a:pt x="0"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5" name="Freeform 31"/>
                <p:cNvSpPr>
                  <a:spLocks/>
                </p:cNvSpPr>
                <p:nvPr/>
              </p:nvSpPr>
              <p:spPr bwMode="auto">
                <a:xfrm>
                  <a:off x="3094" y="2393"/>
                  <a:ext cx="17" cy="21"/>
                </a:xfrm>
                <a:custGeom>
                  <a:avLst/>
                  <a:gdLst>
                    <a:gd name="T0" fmla="*/ 0 w 17"/>
                    <a:gd name="T1" fmla="*/ 0 h 21"/>
                    <a:gd name="T2" fmla="*/ 16 w 17"/>
                    <a:gd name="T3" fmla="*/ 6 h 21"/>
                    <a:gd name="T4" fmla="*/ 16 w 17"/>
                    <a:gd name="T5" fmla="*/ 15 h 21"/>
                    <a:gd name="T6" fmla="*/ 0 w 17"/>
                    <a:gd name="T7" fmla="*/ 20 h 21"/>
                    <a:gd name="T8" fmla="*/ 0 w 17"/>
                    <a:gd name="T9" fmla="*/ 13 h 21"/>
                    <a:gd name="T10" fmla="*/ 0 w 17"/>
                    <a:gd name="T11" fmla="*/ 0 h 21"/>
                    <a:gd name="T12" fmla="*/ 0 60000 65536"/>
                    <a:gd name="T13" fmla="*/ 0 60000 65536"/>
                    <a:gd name="T14" fmla="*/ 0 60000 65536"/>
                    <a:gd name="T15" fmla="*/ 0 60000 65536"/>
                    <a:gd name="T16" fmla="*/ 0 60000 65536"/>
                    <a:gd name="T17" fmla="*/ 0 60000 65536"/>
                    <a:gd name="T18" fmla="*/ 0 w 17"/>
                    <a:gd name="T19" fmla="*/ 0 h 21"/>
                    <a:gd name="T20" fmla="*/ 17 w 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7" h="21">
                      <a:moveTo>
                        <a:pt x="0" y="0"/>
                      </a:moveTo>
                      <a:lnTo>
                        <a:pt x="16" y="6"/>
                      </a:lnTo>
                      <a:lnTo>
                        <a:pt x="16" y="15"/>
                      </a:lnTo>
                      <a:lnTo>
                        <a:pt x="0" y="20"/>
                      </a:lnTo>
                      <a:lnTo>
                        <a:pt x="0" y="13"/>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6" name="Freeform 32"/>
                <p:cNvSpPr>
                  <a:spLocks/>
                </p:cNvSpPr>
                <p:nvPr/>
              </p:nvSpPr>
              <p:spPr bwMode="auto">
                <a:xfrm>
                  <a:off x="3073" y="2384"/>
                  <a:ext cx="22" cy="17"/>
                </a:xfrm>
                <a:custGeom>
                  <a:avLst/>
                  <a:gdLst>
                    <a:gd name="T0" fmla="*/ 4 w 22"/>
                    <a:gd name="T1" fmla="*/ 4 h 17"/>
                    <a:gd name="T2" fmla="*/ 0 w 22"/>
                    <a:gd name="T3" fmla="*/ 7 h 17"/>
                    <a:gd name="T4" fmla="*/ 1 w 22"/>
                    <a:gd name="T5" fmla="*/ 2 h 17"/>
                    <a:gd name="T6" fmla="*/ 7 w 22"/>
                    <a:gd name="T7" fmla="*/ 0 h 17"/>
                    <a:gd name="T8" fmla="*/ 12 w 22"/>
                    <a:gd name="T9" fmla="*/ 0 h 17"/>
                    <a:gd name="T10" fmla="*/ 15 w 22"/>
                    <a:gd name="T11" fmla="*/ 2 h 17"/>
                    <a:gd name="T12" fmla="*/ 18 w 22"/>
                    <a:gd name="T13" fmla="*/ 5 h 17"/>
                    <a:gd name="T14" fmla="*/ 21 w 22"/>
                    <a:gd name="T15" fmla="*/ 11 h 17"/>
                    <a:gd name="T16" fmla="*/ 21 w 22"/>
                    <a:gd name="T17" fmla="*/ 14 h 17"/>
                    <a:gd name="T18" fmla="*/ 19 w 22"/>
                    <a:gd name="T19" fmla="*/ 16 h 17"/>
                    <a:gd name="T20" fmla="*/ 17 w 22"/>
                    <a:gd name="T21" fmla="*/ 11 h 17"/>
                    <a:gd name="T22" fmla="*/ 15 w 22"/>
                    <a:gd name="T23" fmla="*/ 5 h 17"/>
                    <a:gd name="T24" fmla="*/ 12 w 22"/>
                    <a:gd name="T25" fmla="*/ 4 h 17"/>
                    <a:gd name="T26" fmla="*/ 10 w 22"/>
                    <a:gd name="T27" fmla="*/ 4 h 17"/>
                    <a:gd name="T28" fmla="*/ 11 w 22"/>
                    <a:gd name="T29" fmla="*/ 7 h 17"/>
                    <a:gd name="T30" fmla="*/ 10 w 22"/>
                    <a:gd name="T31" fmla="*/ 16 h 17"/>
                    <a:gd name="T32" fmla="*/ 7 w 22"/>
                    <a:gd name="T33" fmla="*/ 16 h 17"/>
                    <a:gd name="T34" fmla="*/ 5 w 22"/>
                    <a:gd name="T35" fmla="*/ 14 h 17"/>
                    <a:gd name="T36" fmla="*/ 4 w 22"/>
                    <a:gd name="T37" fmla="*/ 4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7"/>
                    <a:gd name="T59" fmla="*/ 22 w 2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7">
                      <a:moveTo>
                        <a:pt x="4" y="4"/>
                      </a:moveTo>
                      <a:lnTo>
                        <a:pt x="0" y="7"/>
                      </a:lnTo>
                      <a:lnTo>
                        <a:pt x="1" y="2"/>
                      </a:lnTo>
                      <a:lnTo>
                        <a:pt x="7" y="0"/>
                      </a:lnTo>
                      <a:lnTo>
                        <a:pt x="12" y="0"/>
                      </a:lnTo>
                      <a:lnTo>
                        <a:pt x="15" y="2"/>
                      </a:lnTo>
                      <a:lnTo>
                        <a:pt x="18" y="5"/>
                      </a:lnTo>
                      <a:lnTo>
                        <a:pt x="21" y="11"/>
                      </a:lnTo>
                      <a:lnTo>
                        <a:pt x="21" y="14"/>
                      </a:lnTo>
                      <a:lnTo>
                        <a:pt x="19" y="16"/>
                      </a:lnTo>
                      <a:lnTo>
                        <a:pt x="17" y="11"/>
                      </a:lnTo>
                      <a:lnTo>
                        <a:pt x="15" y="5"/>
                      </a:lnTo>
                      <a:lnTo>
                        <a:pt x="12" y="4"/>
                      </a:lnTo>
                      <a:lnTo>
                        <a:pt x="10" y="4"/>
                      </a:lnTo>
                      <a:lnTo>
                        <a:pt x="11" y="7"/>
                      </a:lnTo>
                      <a:lnTo>
                        <a:pt x="10" y="16"/>
                      </a:lnTo>
                      <a:lnTo>
                        <a:pt x="7" y="16"/>
                      </a:lnTo>
                      <a:lnTo>
                        <a:pt x="5" y="14"/>
                      </a:lnTo>
                      <a:lnTo>
                        <a:pt x="4"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7" name="Freeform 33"/>
                <p:cNvSpPr>
                  <a:spLocks/>
                </p:cNvSpPr>
                <p:nvPr/>
              </p:nvSpPr>
              <p:spPr bwMode="auto">
                <a:xfrm>
                  <a:off x="3086" y="2449"/>
                  <a:ext cx="31" cy="17"/>
                </a:xfrm>
                <a:custGeom>
                  <a:avLst/>
                  <a:gdLst>
                    <a:gd name="T0" fmla="*/ 0 w 31"/>
                    <a:gd name="T1" fmla="*/ 7 h 17"/>
                    <a:gd name="T2" fmla="*/ 4 w 31"/>
                    <a:gd name="T3" fmla="*/ 3 h 17"/>
                    <a:gd name="T4" fmla="*/ 9 w 31"/>
                    <a:gd name="T5" fmla="*/ 1 h 17"/>
                    <a:gd name="T6" fmla="*/ 15 w 31"/>
                    <a:gd name="T7" fmla="*/ 0 h 17"/>
                    <a:gd name="T8" fmla="*/ 23 w 31"/>
                    <a:gd name="T9" fmla="*/ 5 h 17"/>
                    <a:gd name="T10" fmla="*/ 30 w 31"/>
                    <a:gd name="T11" fmla="*/ 16 h 17"/>
                    <a:gd name="T12" fmla="*/ 27 w 31"/>
                    <a:gd name="T13" fmla="*/ 12 h 17"/>
                    <a:gd name="T14" fmla="*/ 22 w 31"/>
                    <a:gd name="T15" fmla="*/ 9 h 17"/>
                    <a:gd name="T16" fmla="*/ 17 w 31"/>
                    <a:gd name="T17" fmla="*/ 11 h 17"/>
                    <a:gd name="T18" fmla="*/ 6 w 31"/>
                    <a:gd name="T19" fmla="*/ 10 h 17"/>
                    <a:gd name="T20" fmla="*/ 4 w 31"/>
                    <a:gd name="T21" fmla="*/ 7 h 17"/>
                    <a:gd name="T22" fmla="*/ 0 w 31"/>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17"/>
                    <a:gd name="T38" fmla="*/ 31 w 3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17">
                      <a:moveTo>
                        <a:pt x="0" y="7"/>
                      </a:moveTo>
                      <a:lnTo>
                        <a:pt x="4" y="3"/>
                      </a:lnTo>
                      <a:lnTo>
                        <a:pt x="9" y="1"/>
                      </a:lnTo>
                      <a:lnTo>
                        <a:pt x="15" y="0"/>
                      </a:lnTo>
                      <a:lnTo>
                        <a:pt x="23" y="5"/>
                      </a:lnTo>
                      <a:lnTo>
                        <a:pt x="30" y="16"/>
                      </a:lnTo>
                      <a:lnTo>
                        <a:pt x="27" y="12"/>
                      </a:lnTo>
                      <a:lnTo>
                        <a:pt x="22" y="9"/>
                      </a:lnTo>
                      <a:lnTo>
                        <a:pt x="17" y="11"/>
                      </a:lnTo>
                      <a:lnTo>
                        <a:pt x="6" y="10"/>
                      </a:lnTo>
                      <a:lnTo>
                        <a:pt x="4" y="7"/>
                      </a:lnTo>
                      <a:lnTo>
                        <a:pt x="0" y="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8" name="Freeform 34"/>
                <p:cNvSpPr>
                  <a:spLocks/>
                </p:cNvSpPr>
                <p:nvPr/>
              </p:nvSpPr>
              <p:spPr bwMode="auto">
                <a:xfrm>
                  <a:off x="3081" y="2317"/>
                  <a:ext cx="17" cy="28"/>
                </a:xfrm>
                <a:custGeom>
                  <a:avLst/>
                  <a:gdLst>
                    <a:gd name="T0" fmla="*/ 3 w 17"/>
                    <a:gd name="T1" fmla="*/ 0 h 28"/>
                    <a:gd name="T2" fmla="*/ 0 w 17"/>
                    <a:gd name="T3" fmla="*/ 10 h 28"/>
                    <a:gd name="T4" fmla="*/ 2 w 17"/>
                    <a:gd name="T5" fmla="*/ 12 h 28"/>
                    <a:gd name="T6" fmla="*/ 1 w 17"/>
                    <a:gd name="T7" fmla="*/ 23 h 28"/>
                    <a:gd name="T8" fmla="*/ 3 w 17"/>
                    <a:gd name="T9" fmla="*/ 27 h 28"/>
                    <a:gd name="T10" fmla="*/ 12 w 17"/>
                    <a:gd name="T11" fmla="*/ 26 h 28"/>
                    <a:gd name="T12" fmla="*/ 16 w 17"/>
                    <a:gd name="T13" fmla="*/ 20 h 28"/>
                    <a:gd name="T14" fmla="*/ 16 w 17"/>
                    <a:gd name="T15" fmla="*/ 7 h 28"/>
                    <a:gd name="T16" fmla="*/ 3 w 1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8"/>
                    <a:gd name="T29" fmla="*/ 17 w 17"/>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8">
                      <a:moveTo>
                        <a:pt x="3" y="0"/>
                      </a:moveTo>
                      <a:lnTo>
                        <a:pt x="0" y="10"/>
                      </a:lnTo>
                      <a:lnTo>
                        <a:pt x="2" y="12"/>
                      </a:lnTo>
                      <a:lnTo>
                        <a:pt x="1" y="23"/>
                      </a:lnTo>
                      <a:lnTo>
                        <a:pt x="3" y="27"/>
                      </a:lnTo>
                      <a:lnTo>
                        <a:pt x="12" y="26"/>
                      </a:lnTo>
                      <a:lnTo>
                        <a:pt x="16" y="20"/>
                      </a:lnTo>
                      <a:lnTo>
                        <a:pt x="16" y="7"/>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9" name="Freeform 35"/>
                <p:cNvSpPr>
                  <a:spLocks/>
                </p:cNvSpPr>
                <p:nvPr/>
              </p:nvSpPr>
              <p:spPr bwMode="auto">
                <a:xfrm>
                  <a:off x="3074" y="2331"/>
                  <a:ext cx="17" cy="17"/>
                </a:xfrm>
                <a:custGeom>
                  <a:avLst/>
                  <a:gdLst>
                    <a:gd name="T0" fmla="*/ 13 w 17"/>
                    <a:gd name="T1" fmla="*/ 0 h 17"/>
                    <a:gd name="T2" fmla="*/ 16 w 17"/>
                    <a:gd name="T3" fmla="*/ 2 h 17"/>
                    <a:gd name="T4" fmla="*/ 10 w 17"/>
                    <a:gd name="T5" fmla="*/ 5 h 17"/>
                    <a:gd name="T6" fmla="*/ 13 w 17"/>
                    <a:gd name="T7" fmla="*/ 10 h 17"/>
                    <a:gd name="T8" fmla="*/ 8 w 17"/>
                    <a:gd name="T9" fmla="*/ 16 h 17"/>
                    <a:gd name="T10" fmla="*/ 0 w 17"/>
                    <a:gd name="T11" fmla="*/ 12 h 17"/>
                    <a:gd name="T12" fmla="*/ 2 w 17"/>
                    <a:gd name="T13" fmla="*/ 5 h 17"/>
                    <a:gd name="T14" fmla="*/ 13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3" y="0"/>
                      </a:moveTo>
                      <a:lnTo>
                        <a:pt x="16" y="2"/>
                      </a:lnTo>
                      <a:lnTo>
                        <a:pt x="10" y="5"/>
                      </a:lnTo>
                      <a:lnTo>
                        <a:pt x="13" y="10"/>
                      </a:lnTo>
                      <a:lnTo>
                        <a:pt x="8" y="16"/>
                      </a:lnTo>
                      <a:lnTo>
                        <a:pt x="0" y="12"/>
                      </a:lnTo>
                      <a:lnTo>
                        <a:pt x="2" y="5"/>
                      </a:lnTo>
                      <a:lnTo>
                        <a:pt x="1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60" name="Freeform 36"/>
                <p:cNvSpPr>
                  <a:spLocks/>
                </p:cNvSpPr>
                <p:nvPr/>
              </p:nvSpPr>
              <p:spPr bwMode="auto">
                <a:xfrm>
                  <a:off x="3126" y="2336"/>
                  <a:ext cx="17" cy="17"/>
                </a:xfrm>
                <a:custGeom>
                  <a:avLst/>
                  <a:gdLst>
                    <a:gd name="T0" fmla="*/ 0 w 17"/>
                    <a:gd name="T1" fmla="*/ 0 h 17"/>
                    <a:gd name="T2" fmla="*/ 0 w 17"/>
                    <a:gd name="T3" fmla="*/ 16 h 17"/>
                    <a:gd name="T4" fmla="*/ 16 w 17"/>
                    <a:gd name="T5" fmla="*/ 14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4"/>
                      </a:lnTo>
                      <a:lnTo>
                        <a:pt x="0"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61" name="Freeform 37"/>
                <p:cNvSpPr>
                  <a:spLocks/>
                </p:cNvSpPr>
                <p:nvPr/>
              </p:nvSpPr>
              <p:spPr bwMode="auto">
                <a:xfrm>
                  <a:off x="3170" y="2327"/>
                  <a:ext cx="18" cy="51"/>
                </a:xfrm>
                <a:custGeom>
                  <a:avLst/>
                  <a:gdLst>
                    <a:gd name="T0" fmla="*/ 8 w 18"/>
                    <a:gd name="T1" fmla="*/ 0 h 51"/>
                    <a:gd name="T2" fmla="*/ 9 w 18"/>
                    <a:gd name="T3" fmla="*/ 18 h 51"/>
                    <a:gd name="T4" fmla="*/ 8 w 18"/>
                    <a:gd name="T5" fmla="*/ 15 h 51"/>
                    <a:gd name="T6" fmla="*/ 6 w 18"/>
                    <a:gd name="T7" fmla="*/ 16 h 51"/>
                    <a:gd name="T8" fmla="*/ 9 w 18"/>
                    <a:gd name="T9" fmla="*/ 21 h 51"/>
                    <a:gd name="T10" fmla="*/ 7 w 18"/>
                    <a:gd name="T11" fmla="*/ 35 h 51"/>
                    <a:gd name="T12" fmla="*/ 0 w 18"/>
                    <a:gd name="T13" fmla="*/ 34 h 51"/>
                    <a:gd name="T14" fmla="*/ 3 w 18"/>
                    <a:gd name="T15" fmla="*/ 36 h 51"/>
                    <a:gd name="T16" fmla="*/ 8 w 18"/>
                    <a:gd name="T17" fmla="*/ 38 h 51"/>
                    <a:gd name="T18" fmla="*/ 12 w 18"/>
                    <a:gd name="T19" fmla="*/ 42 h 51"/>
                    <a:gd name="T20" fmla="*/ 14 w 18"/>
                    <a:gd name="T21" fmla="*/ 45 h 51"/>
                    <a:gd name="T22" fmla="*/ 16 w 18"/>
                    <a:gd name="T23" fmla="*/ 50 h 51"/>
                    <a:gd name="T24" fmla="*/ 17 w 18"/>
                    <a:gd name="T25" fmla="*/ 42 h 51"/>
                    <a:gd name="T26" fmla="*/ 17 w 18"/>
                    <a:gd name="T27" fmla="*/ 32 h 51"/>
                    <a:gd name="T28" fmla="*/ 14 w 18"/>
                    <a:gd name="T29" fmla="*/ 23 h 51"/>
                    <a:gd name="T30" fmla="*/ 12 w 18"/>
                    <a:gd name="T31" fmla="*/ 14 h 51"/>
                    <a:gd name="T32" fmla="*/ 12 w 18"/>
                    <a:gd name="T33" fmla="*/ 11 h 51"/>
                    <a:gd name="T34" fmla="*/ 8 w 18"/>
                    <a:gd name="T35" fmla="*/ 0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51"/>
                    <a:gd name="T56" fmla="*/ 18 w 18"/>
                    <a:gd name="T57" fmla="*/ 51 h 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51">
                      <a:moveTo>
                        <a:pt x="8" y="0"/>
                      </a:moveTo>
                      <a:lnTo>
                        <a:pt x="9" y="18"/>
                      </a:lnTo>
                      <a:lnTo>
                        <a:pt x="8" y="15"/>
                      </a:lnTo>
                      <a:lnTo>
                        <a:pt x="6" y="16"/>
                      </a:lnTo>
                      <a:lnTo>
                        <a:pt x="9" y="21"/>
                      </a:lnTo>
                      <a:lnTo>
                        <a:pt x="7" y="35"/>
                      </a:lnTo>
                      <a:lnTo>
                        <a:pt x="0" y="34"/>
                      </a:lnTo>
                      <a:lnTo>
                        <a:pt x="3" y="36"/>
                      </a:lnTo>
                      <a:lnTo>
                        <a:pt x="8" y="38"/>
                      </a:lnTo>
                      <a:lnTo>
                        <a:pt x="12" y="42"/>
                      </a:lnTo>
                      <a:lnTo>
                        <a:pt x="14" y="45"/>
                      </a:lnTo>
                      <a:lnTo>
                        <a:pt x="16" y="50"/>
                      </a:lnTo>
                      <a:lnTo>
                        <a:pt x="17" y="42"/>
                      </a:lnTo>
                      <a:lnTo>
                        <a:pt x="17" y="32"/>
                      </a:lnTo>
                      <a:lnTo>
                        <a:pt x="14" y="23"/>
                      </a:lnTo>
                      <a:lnTo>
                        <a:pt x="12" y="14"/>
                      </a:lnTo>
                      <a:lnTo>
                        <a:pt x="12" y="11"/>
                      </a:lnTo>
                      <a:lnTo>
                        <a:pt x="8"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62" name="Freeform 38"/>
                <p:cNvSpPr>
                  <a:spLocks/>
                </p:cNvSpPr>
                <p:nvPr/>
              </p:nvSpPr>
              <p:spPr bwMode="auto">
                <a:xfrm>
                  <a:off x="3104" y="2465"/>
                  <a:ext cx="48" cy="33"/>
                </a:xfrm>
                <a:custGeom>
                  <a:avLst/>
                  <a:gdLst>
                    <a:gd name="T0" fmla="*/ 47 w 48"/>
                    <a:gd name="T1" fmla="*/ 0 h 33"/>
                    <a:gd name="T2" fmla="*/ 46 w 48"/>
                    <a:gd name="T3" fmla="*/ 11 h 33"/>
                    <a:gd name="T4" fmla="*/ 46 w 48"/>
                    <a:gd name="T5" fmla="*/ 19 h 33"/>
                    <a:gd name="T6" fmla="*/ 44 w 48"/>
                    <a:gd name="T7" fmla="*/ 26 h 33"/>
                    <a:gd name="T8" fmla="*/ 35 w 48"/>
                    <a:gd name="T9" fmla="*/ 32 h 33"/>
                    <a:gd name="T10" fmla="*/ 0 w 48"/>
                    <a:gd name="T11" fmla="*/ 20 h 33"/>
                    <a:gd name="T12" fmla="*/ 34 w 48"/>
                    <a:gd name="T13" fmla="*/ 14 h 33"/>
                    <a:gd name="T14" fmla="*/ 47 w 48"/>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33"/>
                    <a:gd name="T26" fmla="*/ 48 w 48"/>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33">
                      <a:moveTo>
                        <a:pt x="47" y="0"/>
                      </a:moveTo>
                      <a:lnTo>
                        <a:pt x="46" y="11"/>
                      </a:lnTo>
                      <a:lnTo>
                        <a:pt x="46" y="19"/>
                      </a:lnTo>
                      <a:lnTo>
                        <a:pt x="44" y="26"/>
                      </a:lnTo>
                      <a:lnTo>
                        <a:pt x="35" y="32"/>
                      </a:lnTo>
                      <a:lnTo>
                        <a:pt x="0" y="20"/>
                      </a:lnTo>
                      <a:lnTo>
                        <a:pt x="34" y="14"/>
                      </a:lnTo>
                      <a:lnTo>
                        <a:pt x="47" y="0"/>
                      </a:lnTo>
                    </a:path>
                  </a:pathLst>
                </a:custGeom>
                <a:solidFill>
                  <a:srgbClr val="804000"/>
                </a:solidFill>
                <a:ln w="12700" cap="rnd">
                  <a:solidFill>
                    <a:srgbClr val="402000"/>
                  </a:solidFill>
                  <a:round/>
                  <a:headEnd/>
                  <a:tailEnd/>
                </a:ln>
              </p:spPr>
              <p:txBody>
                <a:bodyPr/>
                <a:lstStyle/>
                <a:p>
                  <a:endParaRPr lang="en-US"/>
                </a:p>
              </p:txBody>
            </p:sp>
            <p:sp>
              <p:nvSpPr>
                <p:cNvPr id="15463" name="Freeform 39"/>
                <p:cNvSpPr>
                  <a:spLocks/>
                </p:cNvSpPr>
                <p:nvPr/>
              </p:nvSpPr>
              <p:spPr bwMode="auto">
                <a:xfrm>
                  <a:off x="3084" y="2434"/>
                  <a:ext cx="17" cy="17"/>
                </a:xfrm>
                <a:custGeom>
                  <a:avLst/>
                  <a:gdLst>
                    <a:gd name="T0" fmla="*/ 0 w 17"/>
                    <a:gd name="T1" fmla="*/ 0 h 17"/>
                    <a:gd name="T2" fmla="*/ 5 w 17"/>
                    <a:gd name="T3" fmla="*/ 0 h 17"/>
                    <a:gd name="T4" fmla="*/ 13 w 17"/>
                    <a:gd name="T5" fmla="*/ 8 h 17"/>
                    <a:gd name="T6" fmla="*/ 16 w 17"/>
                    <a:gd name="T7" fmla="*/ 8 h 17"/>
                    <a:gd name="T8" fmla="*/ 10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5" y="0"/>
                      </a:lnTo>
                      <a:lnTo>
                        <a:pt x="13" y="8"/>
                      </a:lnTo>
                      <a:lnTo>
                        <a:pt x="16" y="8"/>
                      </a:lnTo>
                      <a:lnTo>
                        <a:pt x="1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64" name="Freeform 40"/>
                <p:cNvSpPr>
                  <a:spLocks/>
                </p:cNvSpPr>
                <p:nvPr/>
              </p:nvSpPr>
              <p:spPr bwMode="auto">
                <a:xfrm>
                  <a:off x="3048" y="2358"/>
                  <a:ext cx="138" cy="30"/>
                </a:xfrm>
                <a:custGeom>
                  <a:avLst/>
                  <a:gdLst>
                    <a:gd name="T0" fmla="*/ 7 w 138"/>
                    <a:gd name="T1" fmla="*/ 16 h 30"/>
                    <a:gd name="T2" fmla="*/ 1 w 138"/>
                    <a:gd name="T3" fmla="*/ 12 h 30"/>
                    <a:gd name="T4" fmla="*/ 0 w 138"/>
                    <a:gd name="T5" fmla="*/ 7 h 30"/>
                    <a:gd name="T6" fmla="*/ 1 w 138"/>
                    <a:gd name="T7" fmla="*/ 4 h 30"/>
                    <a:gd name="T8" fmla="*/ 3 w 138"/>
                    <a:gd name="T9" fmla="*/ 1 h 30"/>
                    <a:gd name="T10" fmla="*/ 10 w 138"/>
                    <a:gd name="T11" fmla="*/ 0 h 30"/>
                    <a:gd name="T12" fmla="*/ 22 w 138"/>
                    <a:gd name="T13" fmla="*/ 0 h 30"/>
                    <a:gd name="T14" fmla="*/ 60 w 138"/>
                    <a:gd name="T15" fmla="*/ 0 h 30"/>
                    <a:gd name="T16" fmla="*/ 99 w 138"/>
                    <a:gd name="T17" fmla="*/ 1 h 30"/>
                    <a:gd name="T18" fmla="*/ 112 w 138"/>
                    <a:gd name="T19" fmla="*/ 3 h 30"/>
                    <a:gd name="T20" fmla="*/ 124 w 138"/>
                    <a:gd name="T21" fmla="*/ 7 h 30"/>
                    <a:gd name="T22" fmla="*/ 131 w 138"/>
                    <a:gd name="T23" fmla="*/ 13 h 30"/>
                    <a:gd name="T24" fmla="*/ 136 w 138"/>
                    <a:gd name="T25" fmla="*/ 17 h 30"/>
                    <a:gd name="T26" fmla="*/ 137 w 138"/>
                    <a:gd name="T27" fmla="*/ 19 h 30"/>
                    <a:gd name="T28" fmla="*/ 137 w 138"/>
                    <a:gd name="T29" fmla="*/ 21 h 30"/>
                    <a:gd name="T30" fmla="*/ 134 w 138"/>
                    <a:gd name="T31" fmla="*/ 24 h 30"/>
                    <a:gd name="T32" fmla="*/ 127 w 138"/>
                    <a:gd name="T33" fmla="*/ 29 h 30"/>
                    <a:gd name="T34" fmla="*/ 127 w 138"/>
                    <a:gd name="T35" fmla="*/ 24 h 30"/>
                    <a:gd name="T36" fmla="*/ 125 w 138"/>
                    <a:gd name="T37" fmla="*/ 18 h 30"/>
                    <a:gd name="T38" fmla="*/ 123 w 138"/>
                    <a:gd name="T39" fmla="*/ 14 h 30"/>
                    <a:gd name="T40" fmla="*/ 119 w 138"/>
                    <a:gd name="T41" fmla="*/ 11 h 30"/>
                    <a:gd name="T42" fmla="*/ 113 w 138"/>
                    <a:gd name="T43" fmla="*/ 8 h 30"/>
                    <a:gd name="T44" fmla="*/ 106 w 138"/>
                    <a:gd name="T45" fmla="*/ 6 h 30"/>
                    <a:gd name="T46" fmla="*/ 100 w 138"/>
                    <a:gd name="T47" fmla="*/ 5 h 30"/>
                    <a:gd name="T48" fmla="*/ 74 w 138"/>
                    <a:gd name="T49" fmla="*/ 4 h 30"/>
                    <a:gd name="T50" fmla="*/ 17 w 138"/>
                    <a:gd name="T51" fmla="*/ 4 h 30"/>
                    <a:gd name="T52" fmla="*/ 7 w 138"/>
                    <a:gd name="T53" fmla="*/ 4 h 30"/>
                    <a:gd name="T54" fmla="*/ 4 w 138"/>
                    <a:gd name="T55" fmla="*/ 4 h 30"/>
                    <a:gd name="T56" fmla="*/ 2 w 138"/>
                    <a:gd name="T57" fmla="*/ 6 h 30"/>
                    <a:gd name="T58" fmla="*/ 3 w 138"/>
                    <a:gd name="T59" fmla="*/ 8 h 30"/>
                    <a:gd name="T60" fmla="*/ 7 w 138"/>
                    <a:gd name="T61" fmla="*/ 16 h 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8"/>
                    <a:gd name="T94" fmla="*/ 0 h 30"/>
                    <a:gd name="T95" fmla="*/ 138 w 138"/>
                    <a:gd name="T96" fmla="*/ 30 h 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8" h="30">
                      <a:moveTo>
                        <a:pt x="7" y="16"/>
                      </a:moveTo>
                      <a:lnTo>
                        <a:pt x="1" y="12"/>
                      </a:lnTo>
                      <a:lnTo>
                        <a:pt x="0" y="7"/>
                      </a:lnTo>
                      <a:lnTo>
                        <a:pt x="1" y="4"/>
                      </a:lnTo>
                      <a:lnTo>
                        <a:pt x="3" y="1"/>
                      </a:lnTo>
                      <a:lnTo>
                        <a:pt x="10" y="0"/>
                      </a:lnTo>
                      <a:lnTo>
                        <a:pt x="22" y="0"/>
                      </a:lnTo>
                      <a:lnTo>
                        <a:pt x="60" y="0"/>
                      </a:lnTo>
                      <a:lnTo>
                        <a:pt x="99" y="1"/>
                      </a:lnTo>
                      <a:lnTo>
                        <a:pt x="112" y="3"/>
                      </a:lnTo>
                      <a:lnTo>
                        <a:pt x="124" y="7"/>
                      </a:lnTo>
                      <a:lnTo>
                        <a:pt x="131" y="13"/>
                      </a:lnTo>
                      <a:lnTo>
                        <a:pt x="136" y="17"/>
                      </a:lnTo>
                      <a:lnTo>
                        <a:pt x="137" y="19"/>
                      </a:lnTo>
                      <a:lnTo>
                        <a:pt x="137" y="21"/>
                      </a:lnTo>
                      <a:lnTo>
                        <a:pt x="134" y="24"/>
                      </a:lnTo>
                      <a:lnTo>
                        <a:pt x="127" y="29"/>
                      </a:lnTo>
                      <a:lnTo>
                        <a:pt x="127" y="24"/>
                      </a:lnTo>
                      <a:lnTo>
                        <a:pt x="125" y="18"/>
                      </a:lnTo>
                      <a:lnTo>
                        <a:pt x="123" y="14"/>
                      </a:lnTo>
                      <a:lnTo>
                        <a:pt x="119" y="11"/>
                      </a:lnTo>
                      <a:lnTo>
                        <a:pt x="113" y="8"/>
                      </a:lnTo>
                      <a:lnTo>
                        <a:pt x="106" y="6"/>
                      </a:lnTo>
                      <a:lnTo>
                        <a:pt x="100" y="5"/>
                      </a:lnTo>
                      <a:lnTo>
                        <a:pt x="74" y="4"/>
                      </a:lnTo>
                      <a:lnTo>
                        <a:pt x="17" y="4"/>
                      </a:lnTo>
                      <a:lnTo>
                        <a:pt x="7" y="4"/>
                      </a:lnTo>
                      <a:lnTo>
                        <a:pt x="4" y="4"/>
                      </a:lnTo>
                      <a:lnTo>
                        <a:pt x="2" y="6"/>
                      </a:lnTo>
                      <a:lnTo>
                        <a:pt x="3" y="8"/>
                      </a:lnTo>
                      <a:lnTo>
                        <a:pt x="7" y="16"/>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65" name="Freeform 41"/>
                <p:cNvSpPr>
                  <a:spLocks/>
                </p:cNvSpPr>
                <p:nvPr/>
              </p:nvSpPr>
              <p:spPr bwMode="auto">
                <a:xfrm>
                  <a:off x="3051" y="2352"/>
                  <a:ext cx="17" cy="17"/>
                </a:xfrm>
                <a:custGeom>
                  <a:avLst/>
                  <a:gdLst>
                    <a:gd name="T0" fmla="*/ 0 w 17"/>
                    <a:gd name="T1" fmla="*/ 8 h 17"/>
                    <a:gd name="T2" fmla="*/ 5 w 17"/>
                    <a:gd name="T3" fmla="*/ 8 h 17"/>
                    <a:gd name="T4" fmla="*/ 11 w 17"/>
                    <a:gd name="T5" fmla="*/ 4 h 17"/>
                    <a:gd name="T6" fmla="*/ 16 w 17"/>
                    <a:gd name="T7" fmla="*/ 0 h 17"/>
                    <a:gd name="T8" fmla="*/ 8 w 17"/>
                    <a:gd name="T9" fmla="*/ 16 h 17"/>
                    <a:gd name="T10" fmla="*/ 0 w 17"/>
                    <a:gd name="T11" fmla="*/ 8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8"/>
                      </a:moveTo>
                      <a:lnTo>
                        <a:pt x="5" y="8"/>
                      </a:lnTo>
                      <a:lnTo>
                        <a:pt x="11" y="4"/>
                      </a:lnTo>
                      <a:lnTo>
                        <a:pt x="16" y="0"/>
                      </a:lnTo>
                      <a:lnTo>
                        <a:pt x="8" y="16"/>
                      </a:lnTo>
                      <a:lnTo>
                        <a:pt x="0" y="8"/>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66" name="Freeform 42"/>
                <p:cNvSpPr>
                  <a:spLocks/>
                </p:cNvSpPr>
                <p:nvPr/>
              </p:nvSpPr>
              <p:spPr bwMode="auto">
                <a:xfrm>
                  <a:off x="3061" y="2357"/>
                  <a:ext cx="26" cy="17"/>
                </a:xfrm>
                <a:custGeom>
                  <a:avLst/>
                  <a:gdLst>
                    <a:gd name="T0" fmla="*/ 3 w 26"/>
                    <a:gd name="T1" fmla="*/ 0 h 17"/>
                    <a:gd name="T2" fmla="*/ 0 w 26"/>
                    <a:gd name="T3" fmla="*/ 16 h 17"/>
                    <a:gd name="T4" fmla="*/ 24 w 26"/>
                    <a:gd name="T5" fmla="*/ 16 h 17"/>
                    <a:gd name="T6" fmla="*/ 25 w 26"/>
                    <a:gd name="T7" fmla="*/ 0 h 17"/>
                    <a:gd name="T8" fmla="*/ 3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3" y="0"/>
                      </a:moveTo>
                      <a:lnTo>
                        <a:pt x="0" y="16"/>
                      </a:lnTo>
                      <a:lnTo>
                        <a:pt x="24" y="16"/>
                      </a:lnTo>
                      <a:lnTo>
                        <a:pt x="25" y="0"/>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67" name="Freeform 43"/>
                <p:cNvSpPr>
                  <a:spLocks/>
                </p:cNvSpPr>
                <p:nvPr/>
              </p:nvSpPr>
              <p:spPr bwMode="auto">
                <a:xfrm>
                  <a:off x="3093" y="2442"/>
                  <a:ext cx="1" cy="17"/>
                </a:xfrm>
                <a:custGeom>
                  <a:avLst/>
                  <a:gdLst>
                    <a:gd name="T0" fmla="*/ 0 w 1"/>
                    <a:gd name="T1" fmla="*/ 0 h 17"/>
                    <a:gd name="T2" fmla="*/ 0 w 1"/>
                    <a:gd name="T3" fmla="*/ 6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6"/>
                      </a:lnTo>
                      <a:lnTo>
                        <a:pt x="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5423" name="Group 44"/>
              <p:cNvGrpSpPr>
                <a:grpSpLocks/>
              </p:cNvGrpSpPr>
              <p:nvPr/>
            </p:nvGrpSpPr>
            <p:grpSpPr bwMode="auto">
              <a:xfrm>
                <a:off x="2965" y="2383"/>
                <a:ext cx="261" cy="238"/>
                <a:chOff x="2965" y="2383"/>
                <a:chExt cx="261" cy="238"/>
              </a:xfrm>
            </p:grpSpPr>
            <p:sp>
              <p:nvSpPr>
                <p:cNvPr id="15437" name="Freeform 45"/>
                <p:cNvSpPr>
                  <a:spLocks/>
                </p:cNvSpPr>
                <p:nvPr/>
              </p:nvSpPr>
              <p:spPr bwMode="auto">
                <a:xfrm>
                  <a:off x="2965" y="2383"/>
                  <a:ext cx="261" cy="238"/>
                </a:xfrm>
                <a:custGeom>
                  <a:avLst/>
                  <a:gdLst>
                    <a:gd name="T0" fmla="*/ 9 w 261"/>
                    <a:gd name="T1" fmla="*/ 13 h 238"/>
                    <a:gd name="T2" fmla="*/ 3 w 261"/>
                    <a:gd name="T3" fmla="*/ 5 h 238"/>
                    <a:gd name="T4" fmla="*/ 6 w 261"/>
                    <a:gd name="T5" fmla="*/ 0 h 238"/>
                    <a:gd name="T6" fmla="*/ 30 w 261"/>
                    <a:gd name="T7" fmla="*/ 3 h 238"/>
                    <a:gd name="T8" fmla="*/ 43 w 261"/>
                    <a:gd name="T9" fmla="*/ 10 h 238"/>
                    <a:gd name="T10" fmla="*/ 60 w 261"/>
                    <a:gd name="T11" fmla="*/ 18 h 238"/>
                    <a:gd name="T12" fmla="*/ 64 w 261"/>
                    <a:gd name="T13" fmla="*/ 22 h 238"/>
                    <a:gd name="T14" fmla="*/ 73 w 261"/>
                    <a:gd name="T15" fmla="*/ 26 h 238"/>
                    <a:gd name="T16" fmla="*/ 81 w 261"/>
                    <a:gd name="T17" fmla="*/ 41 h 238"/>
                    <a:gd name="T18" fmla="*/ 99 w 261"/>
                    <a:gd name="T19" fmla="*/ 60 h 238"/>
                    <a:gd name="T20" fmla="*/ 120 w 261"/>
                    <a:gd name="T21" fmla="*/ 73 h 238"/>
                    <a:gd name="T22" fmla="*/ 137 w 261"/>
                    <a:gd name="T23" fmla="*/ 82 h 238"/>
                    <a:gd name="T24" fmla="*/ 162 w 261"/>
                    <a:gd name="T25" fmla="*/ 92 h 238"/>
                    <a:gd name="T26" fmla="*/ 203 w 261"/>
                    <a:gd name="T27" fmla="*/ 112 h 238"/>
                    <a:gd name="T28" fmla="*/ 241 w 261"/>
                    <a:gd name="T29" fmla="*/ 145 h 238"/>
                    <a:gd name="T30" fmla="*/ 257 w 261"/>
                    <a:gd name="T31" fmla="*/ 187 h 238"/>
                    <a:gd name="T32" fmla="*/ 259 w 261"/>
                    <a:gd name="T33" fmla="*/ 225 h 238"/>
                    <a:gd name="T34" fmla="*/ 233 w 261"/>
                    <a:gd name="T35" fmla="*/ 222 h 238"/>
                    <a:gd name="T36" fmla="*/ 162 w 261"/>
                    <a:gd name="T37" fmla="*/ 177 h 238"/>
                    <a:gd name="T38" fmla="*/ 104 w 261"/>
                    <a:gd name="T39" fmla="*/ 109 h 238"/>
                    <a:gd name="T40" fmla="*/ 72 w 261"/>
                    <a:gd name="T41" fmla="*/ 94 h 238"/>
                    <a:gd name="T42" fmla="*/ 47 w 261"/>
                    <a:gd name="T43" fmla="*/ 89 h 238"/>
                    <a:gd name="T44" fmla="*/ 39 w 261"/>
                    <a:gd name="T45" fmla="*/ 102 h 238"/>
                    <a:gd name="T46" fmla="*/ 36 w 261"/>
                    <a:gd name="T47" fmla="*/ 87 h 238"/>
                    <a:gd name="T48" fmla="*/ 34 w 261"/>
                    <a:gd name="T49" fmla="*/ 84 h 238"/>
                    <a:gd name="T50" fmla="*/ 32 w 261"/>
                    <a:gd name="T51" fmla="*/ 80 h 238"/>
                    <a:gd name="T52" fmla="*/ 34 w 261"/>
                    <a:gd name="T53" fmla="*/ 67 h 238"/>
                    <a:gd name="T54" fmla="*/ 23 w 261"/>
                    <a:gd name="T55" fmla="*/ 65 h 238"/>
                    <a:gd name="T56" fmla="*/ 21 w 261"/>
                    <a:gd name="T57" fmla="*/ 56 h 238"/>
                    <a:gd name="T58" fmla="*/ 31 w 261"/>
                    <a:gd name="T59" fmla="*/ 47 h 238"/>
                    <a:gd name="T60" fmla="*/ 44 w 261"/>
                    <a:gd name="T61" fmla="*/ 38 h 238"/>
                    <a:gd name="T62" fmla="*/ 29 w 261"/>
                    <a:gd name="T63" fmla="*/ 31 h 238"/>
                    <a:gd name="T64" fmla="*/ 11 w 261"/>
                    <a:gd name="T65" fmla="*/ 29 h 238"/>
                    <a:gd name="T66" fmla="*/ 0 w 261"/>
                    <a:gd name="T67" fmla="*/ 25 h 238"/>
                    <a:gd name="T68" fmla="*/ 4 w 261"/>
                    <a:gd name="T69" fmla="*/ 15 h 238"/>
                    <a:gd name="T70" fmla="*/ 17 w 261"/>
                    <a:gd name="T71" fmla="*/ 16 h 2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1"/>
                    <a:gd name="T109" fmla="*/ 0 h 238"/>
                    <a:gd name="T110" fmla="*/ 261 w 261"/>
                    <a:gd name="T111" fmla="*/ 238 h 2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1" h="238">
                      <a:moveTo>
                        <a:pt x="17" y="16"/>
                      </a:moveTo>
                      <a:lnTo>
                        <a:pt x="9" y="13"/>
                      </a:lnTo>
                      <a:lnTo>
                        <a:pt x="4" y="9"/>
                      </a:lnTo>
                      <a:lnTo>
                        <a:pt x="3" y="5"/>
                      </a:lnTo>
                      <a:lnTo>
                        <a:pt x="4" y="2"/>
                      </a:lnTo>
                      <a:lnTo>
                        <a:pt x="6" y="0"/>
                      </a:lnTo>
                      <a:lnTo>
                        <a:pt x="16" y="1"/>
                      </a:lnTo>
                      <a:lnTo>
                        <a:pt x="30" y="3"/>
                      </a:lnTo>
                      <a:lnTo>
                        <a:pt x="36" y="6"/>
                      </a:lnTo>
                      <a:lnTo>
                        <a:pt x="43" y="10"/>
                      </a:lnTo>
                      <a:lnTo>
                        <a:pt x="50" y="14"/>
                      </a:lnTo>
                      <a:lnTo>
                        <a:pt x="60" y="18"/>
                      </a:lnTo>
                      <a:lnTo>
                        <a:pt x="61" y="21"/>
                      </a:lnTo>
                      <a:lnTo>
                        <a:pt x="64" y="22"/>
                      </a:lnTo>
                      <a:lnTo>
                        <a:pt x="69" y="23"/>
                      </a:lnTo>
                      <a:lnTo>
                        <a:pt x="73" y="26"/>
                      </a:lnTo>
                      <a:lnTo>
                        <a:pt x="75" y="29"/>
                      </a:lnTo>
                      <a:lnTo>
                        <a:pt x="81" y="41"/>
                      </a:lnTo>
                      <a:lnTo>
                        <a:pt x="87" y="48"/>
                      </a:lnTo>
                      <a:lnTo>
                        <a:pt x="99" y="60"/>
                      </a:lnTo>
                      <a:lnTo>
                        <a:pt x="112" y="71"/>
                      </a:lnTo>
                      <a:lnTo>
                        <a:pt x="120" y="73"/>
                      </a:lnTo>
                      <a:lnTo>
                        <a:pt x="129" y="76"/>
                      </a:lnTo>
                      <a:lnTo>
                        <a:pt x="137" y="82"/>
                      </a:lnTo>
                      <a:lnTo>
                        <a:pt x="147" y="89"/>
                      </a:lnTo>
                      <a:lnTo>
                        <a:pt x="162" y="92"/>
                      </a:lnTo>
                      <a:lnTo>
                        <a:pt x="184" y="102"/>
                      </a:lnTo>
                      <a:lnTo>
                        <a:pt x="203" y="112"/>
                      </a:lnTo>
                      <a:lnTo>
                        <a:pt x="223" y="125"/>
                      </a:lnTo>
                      <a:lnTo>
                        <a:pt x="241" y="145"/>
                      </a:lnTo>
                      <a:lnTo>
                        <a:pt x="254" y="166"/>
                      </a:lnTo>
                      <a:lnTo>
                        <a:pt x="257" y="187"/>
                      </a:lnTo>
                      <a:lnTo>
                        <a:pt x="260" y="211"/>
                      </a:lnTo>
                      <a:lnTo>
                        <a:pt x="259" y="225"/>
                      </a:lnTo>
                      <a:lnTo>
                        <a:pt x="253" y="237"/>
                      </a:lnTo>
                      <a:lnTo>
                        <a:pt x="233" y="222"/>
                      </a:lnTo>
                      <a:lnTo>
                        <a:pt x="196" y="199"/>
                      </a:lnTo>
                      <a:lnTo>
                        <a:pt x="162" y="177"/>
                      </a:lnTo>
                      <a:lnTo>
                        <a:pt x="129" y="130"/>
                      </a:lnTo>
                      <a:lnTo>
                        <a:pt x="104" y="109"/>
                      </a:lnTo>
                      <a:lnTo>
                        <a:pt x="86" y="96"/>
                      </a:lnTo>
                      <a:lnTo>
                        <a:pt x="72" y="94"/>
                      </a:lnTo>
                      <a:lnTo>
                        <a:pt x="57" y="86"/>
                      </a:lnTo>
                      <a:lnTo>
                        <a:pt x="47" y="89"/>
                      </a:lnTo>
                      <a:lnTo>
                        <a:pt x="47" y="98"/>
                      </a:lnTo>
                      <a:lnTo>
                        <a:pt x="39" y="102"/>
                      </a:lnTo>
                      <a:lnTo>
                        <a:pt x="36" y="99"/>
                      </a:lnTo>
                      <a:lnTo>
                        <a:pt x="36" y="87"/>
                      </a:lnTo>
                      <a:lnTo>
                        <a:pt x="40" y="80"/>
                      </a:lnTo>
                      <a:lnTo>
                        <a:pt x="34" y="84"/>
                      </a:lnTo>
                      <a:lnTo>
                        <a:pt x="32" y="82"/>
                      </a:lnTo>
                      <a:lnTo>
                        <a:pt x="32" y="80"/>
                      </a:lnTo>
                      <a:lnTo>
                        <a:pt x="32" y="76"/>
                      </a:lnTo>
                      <a:lnTo>
                        <a:pt x="34" y="67"/>
                      </a:lnTo>
                      <a:lnTo>
                        <a:pt x="28" y="67"/>
                      </a:lnTo>
                      <a:lnTo>
                        <a:pt x="23" y="65"/>
                      </a:lnTo>
                      <a:lnTo>
                        <a:pt x="21" y="60"/>
                      </a:lnTo>
                      <a:lnTo>
                        <a:pt x="21" y="56"/>
                      </a:lnTo>
                      <a:lnTo>
                        <a:pt x="24" y="51"/>
                      </a:lnTo>
                      <a:lnTo>
                        <a:pt x="31" y="47"/>
                      </a:lnTo>
                      <a:lnTo>
                        <a:pt x="43" y="42"/>
                      </a:lnTo>
                      <a:lnTo>
                        <a:pt x="44" y="38"/>
                      </a:lnTo>
                      <a:lnTo>
                        <a:pt x="35" y="32"/>
                      </a:lnTo>
                      <a:lnTo>
                        <a:pt x="29" y="31"/>
                      </a:lnTo>
                      <a:lnTo>
                        <a:pt x="20" y="30"/>
                      </a:lnTo>
                      <a:lnTo>
                        <a:pt x="11" y="29"/>
                      </a:lnTo>
                      <a:lnTo>
                        <a:pt x="2" y="27"/>
                      </a:lnTo>
                      <a:lnTo>
                        <a:pt x="0" y="25"/>
                      </a:lnTo>
                      <a:lnTo>
                        <a:pt x="1" y="19"/>
                      </a:lnTo>
                      <a:lnTo>
                        <a:pt x="4" y="15"/>
                      </a:lnTo>
                      <a:lnTo>
                        <a:pt x="7" y="15"/>
                      </a:lnTo>
                      <a:lnTo>
                        <a:pt x="17" y="16"/>
                      </a:lnTo>
                    </a:path>
                  </a:pathLst>
                </a:custGeom>
                <a:solidFill>
                  <a:srgbClr val="A05000"/>
                </a:solidFill>
                <a:ln w="12700" cap="rnd">
                  <a:solidFill>
                    <a:srgbClr val="402000"/>
                  </a:solidFill>
                  <a:round/>
                  <a:headEnd/>
                  <a:tailEnd/>
                </a:ln>
              </p:spPr>
              <p:txBody>
                <a:bodyPr/>
                <a:lstStyle/>
                <a:p>
                  <a:endParaRPr lang="en-US"/>
                </a:p>
              </p:txBody>
            </p:sp>
            <p:sp>
              <p:nvSpPr>
                <p:cNvPr id="15438" name="Freeform 46"/>
                <p:cNvSpPr>
                  <a:spLocks/>
                </p:cNvSpPr>
                <p:nvPr/>
              </p:nvSpPr>
              <p:spPr bwMode="auto">
                <a:xfrm>
                  <a:off x="2968" y="2397"/>
                  <a:ext cx="65" cy="17"/>
                </a:xfrm>
                <a:custGeom>
                  <a:avLst/>
                  <a:gdLst>
                    <a:gd name="T0" fmla="*/ 0 w 65"/>
                    <a:gd name="T1" fmla="*/ 7 h 17"/>
                    <a:gd name="T2" fmla="*/ 4 w 65"/>
                    <a:gd name="T3" fmla="*/ 9 h 17"/>
                    <a:gd name="T4" fmla="*/ 6 w 65"/>
                    <a:gd name="T5" fmla="*/ 6 h 17"/>
                    <a:gd name="T6" fmla="*/ 12 w 65"/>
                    <a:gd name="T7" fmla="*/ 7 h 17"/>
                    <a:gd name="T8" fmla="*/ 15 w 65"/>
                    <a:gd name="T9" fmla="*/ 4 h 17"/>
                    <a:gd name="T10" fmla="*/ 31 w 65"/>
                    <a:gd name="T11" fmla="*/ 7 h 17"/>
                    <a:gd name="T12" fmla="*/ 40 w 65"/>
                    <a:gd name="T13" fmla="*/ 4 h 17"/>
                    <a:gd name="T14" fmla="*/ 47 w 65"/>
                    <a:gd name="T15" fmla="*/ 7 h 17"/>
                    <a:gd name="T16" fmla="*/ 56 w 65"/>
                    <a:gd name="T17" fmla="*/ 11 h 17"/>
                    <a:gd name="T18" fmla="*/ 60 w 65"/>
                    <a:gd name="T19" fmla="*/ 12 h 17"/>
                    <a:gd name="T20" fmla="*/ 62 w 65"/>
                    <a:gd name="T21" fmla="*/ 16 h 17"/>
                    <a:gd name="T22" fmla="*/ 64 w 65"/>
                    <a:gd name="T23" fmla="*/ 13 h 17"/>
                    <a:gd name="T24" fmla="*/ 57 w 65"/>
                    <a:gd name="T25" fmla="*/ 8 h 17"/>
                    <a:gd name="T26" fmla="*/ 55 w 65"/>
                    <a:gd name="T27" fmla="*/ 6 h 17"/>
                    <a:gd name="T28" fmla="*/ 38 w 65"/>
                    <a:gd name="T29" fmla="*/ 2 h 17"/>
                    <a:gd name="T30" fmla="*/ 36 w 65"/>
                    <a:gd name="T31" fmla="*/ 0 h 17"/>
                    <a:gd name="T32" fmla="*/ 27 w 65"/>
                    <a:gd name="T33" fmla="*/ 1 h 17"/>
                    <a:gd name="T34" fmla="*/ 17 w 65"/>
                    <a:gd name="T35" fmla="*/ 2 h 17"/>
                    <a:gd name="T36" fmla="*/ 14 w 65"/>
                    <a:gd name="T37" fmla="*/ 2 h 17"/>
                    <a:gd name="T38" fmla="*/ 8 w 65"/>
                    <a:gd name="T39" fmla="*/ 1 h 17"/>
                    <a:gd name="T40" fmla="*/ 4 w 65"/>
                    <a:gd name="T41" fmla="*/ 1 h 17"/>
                    <a:gd name="T42" fmla="*/ 0 w 65"/>
                    <a:gd name="T43" fmla="*/ 4 h 17"/>
                    <a:gd name="T44" fmla="*/ 0 w 65"/>
                    <a:gd name="T45" fmla="*/ 7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
                    <a:gd name="T70" fmla="*/ 0 h 17"/>
                    <a:gd name="T71" fmla="*/ 65 w 65"/>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 h="17">
                      <a:moveTo>
                        <a:pt x="0" y="7"/>
                      </a:moveTo>
                      <a:lnTo>
                        <a:pt x="4" y="9"/>
                      </a:lnTo>
                      <a:lnTo>
                        <a:pt x="6" y="6"/>
                      </a:lnTo>
                      <a:lnTo>
                        <a:pt x="12" y="7"/>
                      </a:lnTo>
                      <a:lnTo>
                        <a:pt x="15" y="4"/>
                      </a:lnTo>
                      <a:lnTo>
                        <a:pt x="31" y="7"/>
                      </a:lnTo>
                      <a:lnTo>
                        <a:pt x="40" y="4"/>
                      </a:lnTo>
                      <a:lnTo>
                        <a:pt x="47" y="7"/>
                      </a:lnTo>
                      <a:lnTo>
                        <a:pt x="56" y="11"/>
                      </a:lnTo>
                      <a:lnTo>
                        <a:pt x="60" y="12"/>
                      </a:lnTo>
                      <a:lnTo>
                        <a:pt x="62" y="16"/>
                      </a:lnTo>
                      <a:lnTo>
                        <a:pt x="64" y="13"/>
                      </a:lnTo>
                      <a:lnTo>
                        <a:pt x="57" y="8"/>
                      </a:lnTo>
                      <a:lnTo>
                        <a:pt x="55" y="6"/>
                      </a:lnTo>
                      <a:lnTo>
                        <a:pt x="38" y="2"/>
                      </a:lnTo>
                      <a:lnTo>
                        <a:pt x="36" y="0"/>
                      </a:lnTo>
                      <a:lnTo>
                        <a:pt x="27" y="1"/>
                      </a:lnTo>
                      <a:lnTo>
                        <a:pt x="17" y="2"/>
                      </a:lnTo>
                      <a:lnTo>
                        <a:pt x="14" y="2"/>
                      </a:lnTo>
                      <a:lnTo>
                        <a:pt x="8" y="1"/>
                      </a:lnTo>
                      <a:lnTo>
                        <a:pt x="4" y="1"/>
                      </a:lnTo>
                      <a:lnTo>
                        <a:pt x="0" y="4"/>
                      </a:lnTo>
                      <a:lnTo>
                        <a:pt x="0" y="7"/>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39" name="Freeform 47"/>
                <p:cNvSpPr>
                  <a:spLocks/>
                </p:cNvSpPr>
                <p:nvPr/>
              </p:nvSpPr>
              <p:spPr bwMode="auto">
                <a:xfrm>
                  <a:off x="2970" y="2384"/>
                  <a:ext cx="30" cy="17"/>
                </a:xfrm>
                <a:custGeom>
                  <a:avLst/>
                  <a:gdLst>
                    <a:gd name="T0" fmla="*/ 1 w 30"/>
                    <a:gd name="T1" fmla="*/ 13 h 17"/>
                    <a:gd name="T2" fmla="*/ 3 w 30"/>
                    <a:gd name="T3" fmla="*/ 10 h 17"/>
                    <a:gd name="T4" fmla="*/ 5 w 30"/>
                    <a:gd name="T5" fmla="*/ 10 h 17"/>
                    <a:gd name="T6" fmla="*/ 6 w 30"/>
                    <a:gd name="T7" fmla="*/ 2 h 17"/>
                    <a:gd name="T8" fmla="*/ 8 w 30"/>
                    <a:gd name="T9" fmla="*/ 5 h 17"/>
                    <a:gd name="T10" fmla="*/ 11 w 30"/>
                    <a:gd name="T11" fmla="*/ 13 h 17"/>
                    <a:gd name="T12" fmla="*/ 13 w 30"/>
                    <a:gd name="T13" fmla="*/ 5 h 17"/>
                    <a:gd name="T14" fmla="*/ 19 w 30"/>
                    <a:gd name="T15" fmla="*/ 13 h 17"/>
                    <a:gd name="T16" fmla="*/ 29 w 30"/>
                    <a:gd name="T17" fmla="*/ 16 h 17"/>
                    <a:gd name="T18" fmla="*/ 26 w 30"/>
                    <a:gd name="T19" fmla="*/ 8 h 17"/>
                    <a:gd name="T20" fmla="*/ 14 w 30"/>
                    <a:gd name="T21" fmla="*/ 2 h 17"/>
                    <a:gd name="T22" fmla="*/ 6 w 30"/>
                    <a:gd name="T23" fmla="*/ 0 h 17"/>
                    <a:gd name="T24" fmla="*/ 1 w 30"/>
                    <a:gd name="T25" fmla="*/ 0 h 17"/>
                    <a:gd name="T26" fmla="*/ 0 w 30"/>
                    <a:gd name="T27" fmla="*/ 8 h 17"/>
                    <a:gd name="T28" fmla="*/ 1 w 30"/>
                    <a:gd name="T29" fmla="*/ 13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17"/>
                    <a:gd name="T47" fmla="*/ 30 w 30"/>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17">
                      <a:moveTo>
                        <a:pt x="1" y="13"/>
                      </a:moveTo>
                      <a:lnTo>
                        <a:pt x="3" y="10"/>
                      </a:lnTo>
                      <a:lnTo>
                        <a:pt x="5" y="10"/>
                      </a:lnTo>
                      <a:lnTo>
                        <a:pt x="6" y="2"/>
                      </a:lnTo>
                      <a:lnTo>
                        <a:pt x="8" y="5"/>
                      </a:lnTo>
                      <a:lnTo>
                        <a:pt x="11" y="13"/>
                      </a:lnTo>
                      <a:lnTo>
                        <a:pt x="13" y="5"/>
                      </a:lnTo>
                      <a:lnTo>
                        <a:pt x="19" y="13"/>
                      </a:lnTo>
                      <a:lnTo>
                        <a:pt x="29" y="16"/>
                      </a:lnTo>
                      <a:lnTo>
                        <a:pt x="26" y="8"/>
                      </a:lnTo>
                      <a:lnTo>
                        <a:pt x="14" y="2"/>
                      </a:lnTo>
                      <a:lnTo>
                        <a:pt x="6" y="0"/>
                      </a:lnTo>
                      <a:lnTo>
                        <a:pt x="1" y="0"/>
                      </a:lnTo>
                      <a:lnTo>
                        <a:pt x="0" y="8"/>
                      </a:lnTo>
                      <a:lnTo>
                        <a:pt x="1" y="13"/>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0" name="Freeform 48"/>
                <p:cNvSpPr>
                  <a:spLocks/>
                </p:cNvSpPr>
                <p:nvPr/>
              </p:nvSpPr>
              <p:spPr bwMode="auto">
                <a:xfrm>
                  <a:off x="2987" y="2429"/>
                  <a:ext cx="17" cy="17"/>
                </a:xfrm>
                <a:custGeom>
                  <a:avLst/>
                  <a:gdLst>
                    <a:gd name="T0" fmla="*/ 16 w 17"/>
                    <a:gd name="T1" fmla="*/ 0 h 17"/>
                    <a:gd name="T2" fmla="*/ 16 w 17"/>
                    <a:gd name="T3" fmla="*/ 6 h 17"/>
                    <a:gd name="T4" fmla="*/ 10 w 17"/>
                    <a:gd name="T5" fmla="*/ 4 h 17"/>
                    <a:gd name="T6" fmla="*/ 13 w 17"/>
                    <a:gd name="T7" fmla="*/ 9 h 17"/>
                    <a:gd name="T8" fmla="*/ 10 w 17"/>
                    <a:gd name="T9" fmla="*/ 14 h 17"/>
                    <a:gd name="T10" fmla="*/ 6 w 17"/>
                    <a:gd name="T11" fmla="*/ 16 h 17"/>
                    <a:gd name="T12" fmla="*/ 2 w 17"/>
                    <a:gd name="T13" fmla="*/ 16 h 17"/>
                    <a:gd name="T14" fmla="*/ 0 w 17"/>
                    <a:gd name="T15" fmla="*/ 11 h 17"/>
                    <a:gd name="T16" fmla="*/ 4 w 17"/>
                    <a:gd name="T17" fmla="*/ 6 h 17"/>
                    <a:gd name="T18" fmla="*/ 9 w 17"/>
                    <a:gd name="T19" fmla="*/ 2 h 17"/>
                    <a:gd name="T20" fmla="*/ 16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6" y="6"/>
                      </a:lnTo>
                      <a:lnTo>
                        <a:pt x="10" y="4"/>
                      </a:lnTo>
                      <a:lnTo>
                        <a:pt x="13" y="9"/>
                      </a:lnTo>
                      <a:lnTo>
                        <a:pt x="10" y="14"/>
                      </a:lnTo>
                      <a:lnTo>
                        <a:pt x="6" y="16"/>
                      </a:lnTo>
                      <a:lnTo>
                        <a:pt x="2" y="16"/>
                      </a:lnTo>
                      <a:lnTo>
                        <a:pt x="0" y="11"/>
                      </a:lnTo>
                      <a:lnTo>
                        <a:pt x="4" y="6"/>
                      </a:lnTo>
                      <a:lnTo>
                        <a:pt x="9" y="2"/>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1" name="Freeform 49"/>
                <p:cNvSpPr>
                  <a:spLocks/>
                </p:cNvSpPr>
                <p:nvPr/>
              </p:nvSpPr>
              <p:spPr bwMode="auto">
                <a:xfrm>
                  <a:off x="2999" y="2430"/>
                  <a:ext cx="17" cy="34"/>
                </a:xfrm>
                <a:custGeom>
                  <a:avLst/>
                  <a:gdLst>
                    <a:gd name="T0" fmla="*/ 10 w 17"/>
                    <a:gd name="T1" fmla="*/ 0 h 34"/>
                    <a:gd name="T2" fmla="*/ 12 w 17"/>
                    <a:gd name="T3" fmla="*/ 6 h 34"/>
                    <a:gd name="T4" fmla="*/ 16 w 17"/>
                    <a:gd name="T5" fmla="*/ 10 h 34"/>
                    <a:gd name="T6" fmla="*/ 10 w 17"/>
                    <a:gd name="T7" fmla="*/ 15 h 34"/>
                    <a:gd name="T8" fmla="*/ 9 w 17"/>
                    <a:gd name="T9" fmla="*/ 21 h 34"/>
                    <a:gd name="T10" fmla="*/ 4 w 17"/>
                    <a:gd name="T11" fmla="*/ 26 h 34"/>
                    <a:gd name="T12" fmla="*/ 1 w 17"/>
                    <a:gd name="T13" fmla="*/ 33 h 34"/>
                    <a:gd name="T14" fmla="*/ 0 w 17"/>
                    <a:gd name="T15" fmla="*/ 32 h 34"/>
                    <a:gd name="T16" fmla="*/ 1 w 17"/>
                    <a:gd name="T17" fmla="*/ 22 h 34"/>
                    <a:gd name="T18" fmla="*/ 4 w 17"/>
                    <a:gd name="T19" fmla="*/ 14 h 34"/>
                    <a:gd name="T20" fmla="*/ 6 w 17"/>
                    <a:gd name="T21" fmla="*/ 6 h 34"/>
                    <a:gd name="T22" fmla="*/ 10 w 17"/>
                    <a:gd name="T23" fmla="*/ 0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4"/>
                    <a:gd name="T38" fmla="*/ 17 w 17"/>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4">
                      <a:moveTo>
                        <a:pt x="10" y="0"/>
                      </a:moveTo>
                      <a:lnTo>
                        <a:pt x="12" y="6"/>
                      </a:lnTo>
                      <a:lnTo>
                        <a:pt x="16" y="10"/>
                      </a:lnTo>
                      <a:lnTo>
                        <a:pt x="10" y="15"/>
                      </a:lnTo>
                      <a:lnTo>
                        <a:pt x="9" y="21"/>
                      </a:lnTo>
                      <a:lnTo>
                        <a:pt x="4" y="26"/>
                      </a:lnTo>
                      <a:lnTo>
                        <a:pt x="1" y="33"/>
                      </a:lnTo>
                      <a:lnTo>
                        <a:pt x="0" y="32"/>
                      </a:lnTo>
                      <a:lnTo>
                        <a:pt x="1" y="22"/>
                      </a:lnTo>
                      <a:lnTo>
                        <a:pt x="4" y="14"/>
                      </a:lnTo>
                      <a:lnTo>
                        <a:pt x="6" y="6"/>
                      </a:lnTo>
                      <a:lnTo>
                        <a:pt x="1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2" name="Freeform 50"/>
                <p:cNvSpPr>
                  <a:spLocks/>
                </p:cNvSpPr>
                <p:nvPr/>
              </p:nvSpPr>
              <p:spPr bwMode="auto">
                <a:xfrm>
                  <a:off x="3002" y="2448"/>
                  <a:ext cx="18" cy="35"/>
                </a:xfrm>
                <a:custGeom>
                  <a:avLst/>
                  <a:gdLst>
                    <a:gd name="T0" fmla="*/ 17 w 18"/>
                    <a:gd name="T1" fmla="*/ 0 h 35"/>
                    <a:gd name="T2" fmla="*/ 15 w 18"/>
                    <a:gd name="T3" fmla="*/ 2 h 35"/>
                    <a:gd name="T4" fmla="*/ 16 w 18"/>
                    <a:gd name="T5" fmla="*/ 9 h 35"/>
                    <a:gd name="T6" fmla="*/ 9 w 18"/>
                    <a:gd name="T7" fmla="*/ 13 h 35"/>
                    <a:gd name="T8" fmla="*/ 7 w 18"/>
                    <a:gd name="T9" fmla="*/ 17 h 35"/>
                    <a:gd name="T10" fmla="*/ 4 w 18"/>
                    <a:gd name="T11" fmla="*/ 26 h 35"/>
                    <a:gd name="T12" fmla="*/ 3 w 18"/>
                    <a:gd name="T13" fmla="*/ 34 h 35"/>
                    <a:gd name="T14" fmla="*/ 0 w 18"/>
                    <a:gd name="T15" fmla="*/ 31 h 35"/>
                    <a:gd name="T16" fmla="*/ 0 w 18"/>
                    <a:gd name="T17" fmla="*/ 26 h 35"/>
                    <a:gd name="T18" fmla="*/ 1 w 18"/>
                    <a:gd name="T19" fmla="*/ 18 h 35"/>
                    <a:gd name="T20" fmla="*/ 3 w 18"/>
                    <a:gd name="T21" fmla="*/ 15 h 35"/>
                    <a:gd name="T22" fmla="*/ 6 w 18"/>
                    <a:gd name="T23" fmla="*/ 10 h 35"/>
                    <a:gd name="T24" fmla="*/ 10 w 18"/>
                    <a:gd name="T25" fmla="*/ 4 h 35"/>
                    <a:gd name="T26" fmla="*/ 17 w 18"/>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35"/>
                    <a:gd name="T44" fmla="*/ 18 w 18"/>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35">
                      <a:moveTo>
                        <a:pt x="17" y="0"/>
                      </a:moveTo>
                      <a:lnTo>
                        <a:pt x="15" y="2"/>
                      </a:lnTo>
                      <a:lnTo>
                        <a:pt x="16" y="9"/>
                      </a:lnTo>
                      <a:lnTo>
                        <a:pt x="9" y="13"/>
                      </a:lnTo>
                      <a:lnTo>
                        <a:pt x="7" y="17"/>
                      </a:lnTo>
                      <a:lnTo>
                        <a:pt x="4" y="26"/>
                      </a:lnTo>
                      <a:lnTo>
                        <a:pt x="3" y="34"/>
                      </a:lnTo>
                      <a:lnTo>
                        <a:pt x="0" y="31"/>
                      </a:lnTo>
                      <a:lnTo>
                        <a:pt x="0" y="26"/>
                      </a:lnTo>
                      <a:lnTo>
                        <a:pt x="1" y="18"/>
                      </a:lnTo>
                      <a:lnTo>
                        <a:pt x="3" y="15"/>
                      </a:lnTo>
                      <a:lnTo>
                        <a:pt x="6" y="10"/>
                      </a:lnTo>
                      <a:lnTo>
                        <a:pt x="10" y="4"/>
                      </a:lnTo>
                      <a:lnTo>
                        <a:pt x="17"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3" name="Freeform 51"/>
                <p:cNvSpPr>
                  <a:spLocks/>
                </p:cNvSpPr>
                <p:nvPr/>
              </p:nvSpPr>
              <p:spPr bwMode="auto">
                <a:xfrm>
                  <a:off x="3071" y="2455"/>
                  <a:ext cx="17" cy="17"/>
                </a:xfrm>
                <a:custGeom>
                  <a:avLst/>
                  <a:gdLst>
                    <a:gd name="T0" fmla="*/ 2 w 17"/>
                    <a:gd name="T1" fmla="*/ 0 h 17"/>
                    <a:gd name="T2" fmla="*/ 2 w 17"/>
                    <a:gd name="T3" fmla="*/ 10 h 17"/>
                    <a:gd name="T4" fmla="*/ 0 w 17"/>
                    <a:gd name="T5" fmla="*/ 16 h 17"/>
                    <a:gd name="T6" fmla="*/ 14 w 17"/>
                    <a:gd name="T7" fmla="*/ 10 h 17"/>
                    <a:gd name="T8" fmla="*/ 16 w 17"/>
                    <a:gd name="T9" fmla="*/ 5 h 17"/>
                    <a:gd name="T10" fmla="*/ 2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2" y="10"/>
                      </a:lnTo>
                      <a:lnTo>
                        <a:pt x="0" y="16"/>
                      </a:lnTo>
                      <a:lnTo>
                        <a:pt x="14" y="10"/>
                      </a:lnTo>
                      <a:lnTo>
                        <a:pt x="16" y="5"/>
                      </a:lnTo>
                      <a:lnTo>
                        <a:pt x="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4" name="Freeform 52"/>
                <p:cNvSpPr>
                  <a:spLocks/>
                </p:cNvSpPr>
                <p:nvPr/>
              </p:nvSpPr>
              <p:spPr bwMode="auto">
                <a:xfrm>
                  <a:off x="3123" y="2479"/>
                  <a:ext cx="69" cy="40"/>
                </a:xfrm>
                <a:custGeom>
                  <a:avLst/>
                  <a:gdLst>
                    <a:gd name="T0" fmla="*/ 0 w 69"/>
                    <a:gd name="T1" fmla="*/ 0 h 40"/>
                    <a:gd name="T2" fmla="*/ 15 w 69"/>
                    <a:gd name="T3" fmla="*/ 13 h 40"/>
                    <a:gd name="T4" fmla="*/ 33 w 69"/>
                    <a:gd name="T5" fmla="*/ 18 h 40"/>
                    <a:gd name="T6" fmla="*/ 55 w 69"/>
                    <a:gd name="T7" fmla="*/ 30 h 40"/>
                    <a:gd name="T8" fmla="*/ 68 w 69"/>
                    <a:gd name="T9" fmla="*/ 39 h 40"/>
                    <a:gd name="T10" fmla="*/ 54 w 69"/>
                    <a:gd name="T11" fmla="*/ 25 h 40"/>
                    <a:gd name="T12" fmla="*/ 40 w 69"/>
                    <a:gd name="T13" fmla="*/ 15 h 40"/>
                    <a:gd name="T14" fmla="*/ 23 w 69"/>
                    <a:gd name="T15" fmla="*/ 8 h 40"/>
                    <a:gd name="T16" fmla="*/ 14 w 69"/>
                    <a:gd name="T17" fmla="*/ 5 h 40"/>
                    <a:gd name="T18" fmla="*/ 0 w 69"/>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0"/>
                    <a:gd name="T32" fmla="*/ 69 w 69"/>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0">
                      <a:moveTo>
                        <a:pt x="0" y="0"/>
                      </a:moveTo>
                      <a:lnTo>
                        <a:pt x="15" y="13"/>
                      </a:lnTo>
                      <a:lnTo>
                        <a:pt x="33" y="18"/>
                      </a:lnTo>
                      <a:lnTo>
                        <a:pt x="55" y="30"/>
                      </a:lnTo>
                      <a:lnTo>
                        <a:pt x="68" y="39"/>
                      </a:lnTo>
                      <a:lnTo>
                        <a:pt x="54" y="25"/>
                      </a:lnTo>
                      <a:lnTo>
                        <a:pt x="40" y="15"/>
                      </a:lnTo>
                      <a:lnTo>
                        <a:pt x="23" y="8"/>
                      </a:lnTo>
                      <a:lnTo>
                        <a:pt x="14" y="5"/>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5424" name="Freeform 53"/>
              <p:cNvSpPr>
                <a:spLocks/>
              </p:cNvSpPr>
              <p:nvPr/>
            </p:nvSpPr>
            <p:spPr bwMode="auto">
              <a:xfrm>
                <a:off x="2863" y="2676"/>
                <a:ext cx="93" cy="112"/>
              </a:xfrm>
              <a:custGeom>
                <a:avLst/>
                <a:gdLst>
                  <a:gd name="T0" fmla="*/ 0 w 93"/>
                  <a:gd name="T1" fmla="*/ 31 h 112"/>
                  <a:gd name="T2" fmla="*/ 9 w 93"/>
                  <a:gd name="T3" fmla="*/ 58 h 112"/>
                  <a:gd name="T4" fmla="*/ 14 w 93"/>
                  <a:gd name="T5" fmla="*/ 76 h 112"/>
                  <a:gd name="T6" fmla="*/ 18 w 93"/>
                  <a:gd name="T7" fmla="*/ 83 h 112"/>
                  <a:gd name="T8" fmla="*/ 25 w 93"/>
                  <a:gd name="T9" fmla="*/ 89 h 112"/>
                  <a:gd name="T10" fmla="*/ 34 w 93"/>
                  <a:gd name="T11" fmla="*/ 96 h 112"/>
                  <a:gd name="T12" fmla="*/ 40 w 93"/>
                  <a:gd name="T13" fmla="*/ 101 h 112"/>
                  <a:gd name="T14" fmla="*/ 50 w 93"/>
                  <a:gd name="T15" fmla="*/ 106 h 112"/>
                  <a:gd name="T16" fmla="*/ 57 w 93"/>
                  <a:gd name="T17" fmla="*/ 108 h 112"/>
                  <a:gd name="T18" fmla="*/ 65 w 93"/>
                  <a:gd name="T19" fmla="*/ 109 h 112"/>
                  <a:gd name="T20" fmla="*/ 68 w 93"/>
                  <a:gd name="T21" fmla="*/ 109 h 112"/>
                  <a:gd name="T22" fmla="*/ 75 w 93"/>
                  <a:gd name="T23" fmla="*/ 111 h 112"/>
                  <a:gd name="T24" fmla="*/ 80 w 93"/>
                  <a:gd name="T25" fmla="*/ 110 h 112"/>
                  <a:gd name="T26" fmla="*/ 84 w 93"/>
                  <a:gd name="T27" fmla="*/ 103 h 112"/>
                  <a:gd name="T28" fmla="*/ 85 w 93"/>
                  <a:gd name="T29" fmla="*/ 98 h 112"/>
                  <a:gd name="T30" fmla="*/ 88 w 93"/>
                  <a:gd name="T31" fmla="*/ 95 h 112"/>
                  <a:gd name="T32" fmla="*/ 90 w 93"/>
                  <a:gd name="T33" fmla="*/ 85 h 112"/>
                  <a:gd name="T34" fmla="*/ 92 w 93"/>
                  <a:gd name="T35" fmla="*/ 69 h 112"/>
                  <a:gd name="T36" fmla="*/ 92 w 93"/>
                  <a:gd name="T37" fmla="*/ 59 h 112"/>
                  <a:gd name="T38" fmla="*/ 90 w 93"/>
                  <a:gd name="T39" fmla="*/ 52 h 112"/>
                  <a:gd name="T40" fmla="*/ 86 w 93"/>
                  <a:gd name="T41" fmla="*/ 45 h 112"/>
                  <a:gd name="T42" fmla="*/ 76 w 93"/>
                  <a:gd name="T43" fmla="*/ 36 h 112"/>
                  <a:gd name="T44" fmla="*/ 67 w 93"/>
                  <a:gd name="T45" fmla="*/ 32 h 112"/>
                  <a:gd name="T46" fmla="*/ 60 w 93"/>
                  <a:gd name="T47" fmla="*/ 28 h 112"/>
                  <a:gd name="T48" fmla="*/ 54 w 93"/>
                  <a:gd name="T49" fmla="*/ 25 h 112"/>
                  <a:gd name="T50" fmla="*/ 49 w 93"/>
                  <a:gd name="T51" fmla="*/ 22 h 112"/>
                  <a:gd name="T52" fmla="*/ 39 w 93"/>
                  <a:gd name="T53" fmla="*/ 11 h 112"/>
                  <a:gd name="T54" fmla="*/ 30 w 93"/>
                  <a:gd name="T55" fmla="*/ 2 h 112"/>
                  <a:gd name="T56" fmla="*/ 28 w 93"/>
                  <a:gd name="T57" fmla="*/ 0 h 112"/>
                  <a:gd name="T58" fmla="*/ 0 w 93"/>
                  <a:gd name="T59" fmla="*/ 31 h 1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3"/>
                  <a:gd name="T91" fmla="*/ 0 h 112"/>
                  <a:gd name="T92" fmla="*/ 93 w 93"/>
                  <a:gd name="T93" fmla="*/ 112 h 1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3" h="112">
                    <a:moveTo>
                      <a:pt x="0" y="31"/>
                    </a:moveTo>
                    <a:lnTo>
                      <a:pt x="9" y="58"/>
                    </a:lnTo>
                    <a:lnTo>
                      <a:pt x="14" y="76"/>
                    </a:lnTo>
                    <a:lnTo>
                      <a:pt x="18" y="83"/>
                    </a:lnTo>
                    <a:lnTo>
                      <a:pt x="25" y="89"/>
                    </a:lnTo>
                    <a:lnTo>
                      <a:pt x="34" y="96"/>
                    </a:lnTo>
                    <a:lnTo>
                      <a:pt x="40" y="101"/>
                    </a:lnTo>
                    <a:lnTo>
                      <a:pt x="50" y="106"/>
                    </a:lnTo>
                    <a:lnTo>
                      <a:pt x="57" y="108"/>
                    </a:lnTo>
                    <a:lnTo>
                      <a:pt x="65" y="109"/>
                    </a:lnTo>
                    <a:lnTo>
                      <a:pt x="68" y="109"/>
                    </a:lnTo>
                    <a:lnTo>
                      <a:pt x="75" y="111"/>
                    </a:lnTo>
                    <a:lnTo>
                      <a:pt x="80" y="110"/>
                    </a:lnTo>
                    <a:lnTo>
                      <a:pt x="84" y="103"/>
                    </a:lnTo>
                    <a:lnTo>
                      <a:pt x="85" y="98"/>
                    </a:lnTo>
                    <a:lnTo>
                      <a:pt x="88" y="95"/>
                    </a:lnTo>
                    <a:lnTo>
                      <a:pt x="90" y="85"/>
                    </a:lnTo>
                    <a:lnTo>
                      <a:pt x="92" y="69"/>
                    </a:lnTo>
                    <a:lnTo>
                      <a:pt x="92" y="59"/>
                    </a:lnTo>
                    <a:lnTo>
                      <a:pt x="90" y="52"/>
                    </a:lnTo>
                    <a:lnTo>
                      <a:pt x="86" y="45"/>
                    </a:lnTo>
                    <a:lnTo>
                      <a:pt x="76" y="36"/>
                    </a:lnTo>
                    <a:lnTo>
                      <a:pt x="67" y="32"/>
                    </a:lnTo>
                    <a:lnTo>
                      <a:pt x="60" y="28"/>
                    </a:lnTo>
                    <a:lnTo>
                      <a:pt x="54" y="25"/>
                    </a:lnTo>
                    <a:lnTo>
                      <a:pt x="49" y="22"/>
                    </a:lnTo>
                    <a:lnTo>
                      <a:pt x="39" y="11"/>
                    </a:lnTo>
                    <a:lnTo>
                      <a:pt x="30" y="2"/>
                    </a:lnTo>
                    <a:lnTo>
                      <a:pt x="28" y="0"/>
                    </a:lnTo>
                    <a:lnTo>
                      <a:pt x="0" y="31"/>
                    </a:lnTo>
                  </a:path>
                </a:pathLst>
              </a:custGeom>
              <a:solidFill>
                <a:srgbClr val="A05000"/>
              </a:solidFill>
              <a:ln w="12700" cap="rnd">
                <a:solidFill>
                  <a:srgbClr val="402000"/>
                </a:solidFill>
                <a:round/>
                <a:headEnd/>
                <a:tailEnd/>
              </a:ln>
            </p:spPr>
            <p:txBody>
              <a:bodyPr/>
              <a:lstStyle/>
              <a:p>
                <a:endParaRPr lang="en-US"/>
              </a:p>
            </p:txBody>
          </p:sp>
          <p:grpSp>
            <p:nvGrpSpPr>
              <p:cNvPr id="15425" name="Group 54"/>
              <p:cNvGrpSpPr>
                <a:grpSpLocks/>
              </p:cNvGrpSpPr>
              <p:nvPr/>
            </p:nvGrpSpPr>
            <p:grpSpPr bwMode="auto">
              <a:xfrm>
                <a:off x="2775" y="2475"/>
                <a:ext cx="166" cy="313"/>
                <a:chOff x="2775" y="2475"/>
                <a:chExt cx="166" cy="313"/>
              </a:xfrm>
            </p:grpSpPr>
            <p:sp>
              <p:nvSpPr>
                <p:cNvPr id="15426" name="Freeform 55"/>
                <p:cNvSpPr>
                  <a:spLocks/>
                </p:cNvSpPr>
                <p:nvPr/>
              </p:nvSpPr>
              <p:spPr bwMode="auto">
                <a:xfrm>
                  <a:off x="2775" y="2475"/>
                  <a:ext cx="166" cy="313"/>
                </a:xfrm>
                <a:custGeom>
                  <a:avLst/>
                  <a:gdLst>
                    <a:gd name="T0" fmla="*/ 14 w 166"/>
                    <a:gd name="T1" fmla="*/ 7 h 313"/>
                    <a:gd name="T2" fmla="*/ 8 w 166"/>
                    <a:gd name="T3" fmla="*/ 0 h 313"/>
                    <a:gd name="T4" fmla="*/ 2 w 166"/>
                    <a:gd name="T5" fmla="*/ 2 h 313"/>
                    <a:gd name="T6" fmla="*/ 0 w 166"/>
                    <a:gd name="T7" fmla="*/ 27 h 313"/>
                    <a:gd name="T8" fmla="*/ 4 w 166"/>
                    <a:gd name="T9" fmla="*/ 42 h 313"/>
                    <a:gd name="T10" fmla="*/ 7 w 166"/>
                    <a:gd name="T11" fmla="*/ 61 h 313"/>
                    <a:gd name="T12" fmla="*/ 10 w 166"/>
                    <a:gd name="T13" fmla="*/ 67 h 313"/>
                    <a:gd name="T14" fmla="*/ 12 w 166"/>
                    <a:gd name="T15" fmla="*/ 77 h 313"/>
                    <a:gd name="T16" fmla="*/ 23 w 166"/>
                    <a:gd name="T17" fmla="*/ 88 h 313"/>
                    <a:gd name="T18" fmla="*/ 37 w 166"/>
                    <a:gd name="T19" fmla="*/ 110 h 313"/>
                    <a:gd name="T20" fmla="*/ 44 w 166"/>
                    <a:gd name="T21" fmla="*/ 135 h 313"/>
                    <a:gd name="T22" fmla="*/ 49 w 166"/>
                    <a:gd name="T23" fmla="*/ 154 h 313"/>
                    <a:gd name="T24" fmla="*/ 52 w 166"/>
                    <a:gd name="T25" fmla="*/ 183 h 313"/>
                    <a:gd name="T26" fmla="*/ 62 w 166"/>
                    <a:gd name="T27" fmla="*/ 229 h 313"/>
                    <a:gd name="T28" fmla="*/ 83 w 166"/>
                    <a:gd name="T29" fmla="*/ 276 h 313"/>
                    <a:gd name="T30" fmla="*/ 118 w 166"/>
                    <a:gd name="T31" fmla="*/ 302 h 313"/>
                    <a:gd name="T32" fmla="*/ 153 w 166"/>
                    <a:gd name="T33" fmla="*/ 312 h 313"/>
                    <a:gd name="T34" fmla="*/ 156 w 166"/>
                    <a:gd name="T35" fmla="*/ 285 h 313"/>
                    <a:gd name="T36" fmla="*/ 131 w 166"/>
                    <a:gd name="T37" fmla="*/ 202 h 313"/>
                    <a:gd name="T38" fmla="*/ 81 w 166"/>
                    <a:gd name="T39" fmla="*/ 127 h 313"/>
                    <a:gd name="T40" fmla="*/ 74 w 166"/>
                    <a:gd name="T41" fmla="*/ 90 h 313"/>
                    <a:gd name="T42" fmla="*/ 75 w 166"/>
                    <a:gd name="T43" fmla="*/ 64 h 313"/>
                    <a:gd name="T44" fmla="*/ 89 w 166"/>
                    <a:gd name="T45" fmla="*/ 59 h 313"/>
                    <a:gd name="T46" fmla="*/ 75 w 166"/>
                    <a:gd name="T47" fmla="*/ 52 h 313"/>
                    <a:gd name="T48" fmla="*/ 73 w 166"/>
                    <a:gd name="T49" fmla="*/ 50 h 313"/>
                    <a:gd name="T50" fmla="*/ 70 w 166"/>
                    <a:gd name="T51" fmla="*/ 46 h 313"/>
                    <a:gd name="T52" fmla="*/ 58 w 166"/>
                    <a:gd name="T53" fmla="*/ 45 h 313"/>
                    <a:gd name="T54" fmla="*/ 58 w 166"/>
                    <a:gd name="T55" fmla="*/ 34 h 313"/>
                    <a:gd name="T56" fmla="*/ 51 w 166"/>
                    <a:gd name="T57" fmla="*/ 30 h 313"/>
                    <a:gd name="T58" fmla="*/ 40 w 166"/>
                    <a:gd name="T59" fmla="*/ 38 h 313"/>
                    <a:gd name="T60" fmla="*/ 29 w 166"/>
                    <a:gd name="T61" fmla="*/ 49 h 313"/>
                    <a:gd name="T62" fmla="*/ 25 w 166"/>
                    <a:gd name="T63" fmla="*/ 32 h 313"/>
                    <a:gd name="T64" fmla="*/ 28 w 166"/>
                    <a:gd name="T65" fmla="*/ 13 h 313"/>
                    <a:gd name="T66" fmla="*/ 27 w 166"/>
                    <a:gd name="T67" fmla="*/ 1 h 313"/>
                    <a:gd name="T68" fmla="*/ 17 w 166"/>
                    <a:gd name="T69" fmla="*/ 3 h 313"/>
                    <a:gd name="T70" fmla="*/ 15 w 166"/>
                    <a:gd name="T71" fmla="*/ 16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6"/>
                    <a:gd name="T109" fmla="*/ 0 h 313"/>
                    <a:gd name="T110" fmla="*/ 166 w 166"/>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6" h="313">
                      <a:moveTo>
                        <a:pt x="15" y="16"/>
                      </a:moveTo>
                      <a:lnTo>
                        <a:pt x="14" y="7"/>
                      </a:lnTo>
                      <a:lnTo>
                        <a:pt x="11" y="1"/>
                      </a:lnTo>
                      <a:lnTo>
                        <a:pt x="8" y="0"/>
                      </a:lnTo>
                      <a:lnTo>
                        <a:pt x="4" y="0"/>
                      </a:lnTo>
                      <a:lnTo>
                        <a:pt x="2" y="2"/>
                      </a:lnTo>
                      <a:lnTo>
                        <a:pt x="1" y="13"/>
                      </a:lnTo>
                      <a:lnTo>
                        <a:pt x="0" y="27"/>
                      </a:lnTo>
                      <a:lnTo>
                        <a:pt x="2" y="34"/>
                      </a:lnTo>
                      <a:lnTo>
                        <a:pt x="4" y="42"/>
                      </a:lnTo>
                      <a:lnTo>
                        <a:pt x="6" y="50"/>
                      </a:lnTo>
                      <a:lnTo>
                        <a:pt x="7" y="61"/>
                      </a:lnTo>
                      <a:lnTo>
                        <a:pt x="9" y="63"/>
                      </a:lnTo>
                      <a:lnTo>
                        <a:pt x="10" y="67"/>
                      </a:lnTo>
                      <a:lnTo>
                        <a:pt x="10" y="71"/>
                      </a:lnTo>
                      <a:lnTo>
                        <a:pt x="12" y="77"/>
                      </a:lnTo>
                      <a:lnTo>
                        <a:pt x="14" y="79"/>
                      </a:lnTo>
                      <a:lnTo>
                        <a:pt x="23" y="88"/>
                      </a:lnTo>
                      <a:lnTo>
                        <a:pt x="29" y="95"/>
                      </a:lnTo>
                      <a:lnTo>
                        <a:pt x="37" y="110"/>
                      </a:lnTo>
                      <a:lnTo>
                        <a:pt x="44" y="126"/>
                      </a:lnTo>
                      <a:lnTo>
                        <a:pt x="44" y="135"/>
                      </a:lnTo>
                      <a:lnTo>
                        <a:pt x="45" y="145"/>
                      </a:lnTo>
                      <a:lnTo>
                        <a:pt x="49" y="154"/>
                      </a:lnTo>
                      <a:lnTo>
                        <a:pt x="53" y="167"/>
                      </a:lnTo>
                      <a:lnTo>
                        <a:pt x="52" y="183"/>
                      </a:lnTo>
                      <a:lnTo>
                        <a:pt x="57" y="208"/>
                      </a:lnTo>
                      <a:lnTo>
                        <a:pt x="62" y="229"/>
                      </a:lnTo>
                      <a:lnTo>
                        <a:pt x="69" y="253"/>
                      </a:lnTo>
                      <a:lnTo>
                        <a:pt x="83" y="276"/>
                      </a:lnTo>
                      <a:lnTo>
                        <a:pt x="99" y="294"/>
                      </a:lnTo>
                      <a:lnTo>
                        <a:pt x="118" y="302"/>
                      </a:lnTo>
                      <a:lnTo>
                        <a:pt x="139" y="310"/>
                      </a:lnTo>
                      <a:lnTo>
                        <a:pt x="153" y="312"/>
                      </a:lnTo>
                      <a:lnTo>
                        <a:pt x="165" y="309"/>
                      </a:lnTo>
                      <a:lnTo>
                        <a:pt x="156" y="285"/>
                      </a:lnTo>
                      <a:lnTo>
                        <a:pt x="143" y="241"/>
                      </a:lnTo>
                      <a:lnTo>
                        <a:pt x="131" y="202"/>
                      </a:lnTo>
                      <a:lnTo>
                        <a:pt x="95" y="157"/>
                      </a:lnTo>
                      <a:lnTo>
                        <a:pt x="81" y="127"/>
                      </a:lnTo>
                      <a:lnTo>
                        <a:pt x="72" y="106"/>
                      </a:lnTo>
                      <a:lnTo>
                        <a:pt x="74" y="90"/>
                      </a:lnTo>
                      <a:lnTo>
                        <a:pt x="70" y="73"/>
                      </a:lnTo>
                      <a:lnTo>
                        <a:pt x="75" y="64"/>
                      </a:lnTo>
                      <a:lnTo>
                        <a:pt x="83" y="66"/>
                      </a:lnTo>
                      <a:lnTo>
                        <a:pt x="89" y="59"/>
                      </a:lnTo>
                      <a:lnTo>
                        <a:pt x="87" y="54"/>
                      </a:lnTo>
                      <a:lnTo>
                        <a:pt x="75" y="52"/>
                      </a:lnTo>
                      <a:lnTo>
                        <a:pt x="69" y="54"/>
                      </a:lnTo>
                      <a:lnTo>
                        <a:pt x="73" y="50"/>
                      </a:lnTo>
                      <a:lnTo>
                        <a:pt x="72" y="46"/>
                      </a:lnTo>
                      <a:lnTo>
                        <a:pt x="70" y="46"/>
                      </a:lnTo>
                      <a:lnTo>
                        <a:pt x="66" y="45"/>
                      </a:lnTo>
                      <a:lnTo>
                        <a:pt x="58" y="45"/>
                      </a:lnTo>
                      <a:lnTo>
                        <a:pt x="59" y="39"/>
                      </a:lnTo>
                      <a:lnTo>
                        <a:pt x="58" y="34"/>
                      </a:lnTo>
                      <a:lnTo>
                        <a:pt x="54" y="30"/>
                      </a:lnTo>
                      <a:lnTo>
                        <a:pt x="51" y="30"/>
                      </a:lnTo>
                      <a:lnTo>
                        <a:pt x="45" y="32"/>
                      </a:lnTo>
                      <a:lnTo>
                        <a:pt x="40" y="38"/>
                      </a:lnTo>
                      <a:lnTo>
                        <a:pt x="33" y="49"/>
                      </a:lnTo>
                      <a:lnTo>
                        <a:pt x="29" y="49"/>
                      </a:lnTo>
                      <a:lnTo>
                        <a:pt x="25" y="39"/>
                      </a:lnTo>
                      <a:lnTo>
                        <a:pt x="25" y="32"/>
                      </a:lnTo>
                      <a:lnTo>
                        <a:pt x="27" y="23"/>
                      </a:lnTo>
                      <a:lnTo>
                        <a:pt x="28" y="13"/>
                      </a:lnTo>
                      <a:lnTo>
                        <a:pt x="29" y="4"/>
                      </a:lnTo>
                      <a:lnTo>
                        <a:pt x="27" y="1"/>
                      </a:lnTo>
                      <a:lnTo>
                        <a:pt x="21" y="1"/>
                      </a:lnTo>
                      <a:lnTo>
                        <a:pt x="17" y="3"/>
                      </a:lnTo>
                      <a:lnTo>
                        <a:pt x="16" y="6"/>
                      </a:lnTo>
                      <a:lnTo>
                        <a:pt x="15" y="16"/>
                      </a:lnTo>
                    </a:path>
                  </a:pathLst>
                </a:custGeom>
                <a:solidFill>
                  <a:srgbClr val="A05000"/>
                </a:solidFill>
                <a:ln w="12700" cap="rnd">
                  <a:solidFill>
                    <a:srgbClr val="402000"/>
                  </a:solidFill>
                  <a:round/>
                  <a:headEnd/>
                  <a:tailEnd/>
                </a:ln>
              </p:spPr>
              <p:txBody>
                <a:bodyPr/>
                <a:lstStyle/>
                <a:p>
                  <a:endParaRPr lang="en-US"/>
                </a:p>
              </p:txBody>
            </p:sp>
            <p:grpSp>
              <p:nvGrpSpPr>
                <p:cNvPr id="15427" name="Group 56"/>
                <p:cNvGrpSpPr>
                  <a:grpSpLocks/>
                </p:cNvGrpSpPr>
                <p:nvPr/>
              </p:nvGrpSpPr>
              <p:grpSpPr bwMode="auto">
                <a:xfrm>
                  <a:off x="2777" y="2475"/>
                  <a:ext cx="23" cy="71"/>
                  <a:chOff x="2777" y="2475"/>
                  <a:chExt cx="23" cy="71"/>
                </a:xfrm>
              </p:grpSpPr>
              <p:sp>
                <p:nvSpPr>
                  <p:cNvPr id="15435" name="Freeform 57"/>
                  <p:cNvSpPr>
                    <a:spLocks/>
                  </p:cNvSpPr>
                  <p:nvPr/>
                </p:nvSpPr>
                <p:spPr bwMode="auto">
                  <a:xfrm>
                    <a:off x="2783" y="2477"/>
                    <a:ext cx="17" cy="69"/>
                  </a:xfrm>
                  <a:custGeom>
                    <a:avLst/>
                    <a:gdLst>
                      <a:gd name="T0" fmla="*/ 16 w 17"/>
                      <a:gd name="T1" fmla="*/ 1 h 69"/>
                      <a:gd name="T2" fmla="*/ 16 w 17"/>
                      <a:gd name="T3" fmla="*/ 6 h 69"/>
                      <a:gd name="T4" fmla="*/ 13 w 17"/>
                      <a:gd name="T5" fmla="*/ 7 h 69"/>
                      <a:gd name="T6" fmla="*/ 13 w 17"/>
                      <a:gd name="T7" fmla="*/ 13 h 69"/>
                      <a:gd name="T8" fmla="*/ 10 w 17"/>
                      <a:gd name="T9" fmla="*/ 16 h 69"/>
                      <a:gd name="T10" fmla="*/ 7 w 17"/>
                      <a:gd name="T11" fmla="*/ 32 h 69"/>
                      <a:gd name="T12" fmla="*/ 4 w 17"/>
                      <a:gd name="T13" fmla="*/ 41 h 69"/>
                      <a:gd name="T14" fmla="*/ 4 w 17"/>
                      <a:gd name="T15" fmla="*/ 49 h 69"/>
                      <a:gd name="T16" fmla="*/ 4 w 17"/>
                      <a:gd name="T17" fmla="*/ 59 h 69"/>
                      <a:gd name="T18" fmla="*/ 5 w 17"/>
                      <a:gd name="T19" fmla="*/ 64 h 69"/>
                      <a:gd name="T20" fmla="*/ 8 w 17"/>
                      <a:gd name="T21" fmla="*/ 67 h 69"/>
                      <a:gd name="T22" fmla="*/ 5 w 17"/>
                      <a:gd name="T23" fmla="*/ 68 h 69"/>
                      <a:gd name="T24" fmla="*/ 2 w 17"/>
                      <a:gd name="T25" fmla="*/ 60 h 69"/>
                      <a:gd name="T26" fmla="*/ 1 w 17"/>
                      <a:gd name="T27" fmla="*/ 57 h 69"/>
                      <a:gd name="T28" fmla="*/ 1 w 17"/>
                      <a:gd name="T29" fmla="*/ 39 h 69"/>
                      <a:gd name="T30" fmla="*/ 0 w 17"/>
                      <a:gd name="T31" fmla="*/ 36 h 69"/>
                      <a:gd name="T32" fmla="*/ 3 w 17"/>
                      <a:gd name="T33" fmla="*/ 27 h 69"/>
                      <a:gd name="T34" fmla="*/ 6 w 17"/>
                      <a:gd name="T35" fmla="*/ 18 h 69"/>
                      <a:gd name="T36" fmla="*/ 7 w 17"/>
                      <a:gd name="T37" fmla="*/ 14 h 69"/>
                      <a:gd name="T38" fmla="*/ 8 w 17"/>
                      <a:gd name="T39" fmla="*/ 8 h 69"/>
                      <a:gd name="T40" fmla="*/ 9 w 17"/>
                      <a:gd name="T41" fmla="*/ 4 h 69"/>
                      <a:gd name="T42" fmla="*/ 13 w 17"/>
                      <a:gd name="T43" fmla="*/ 0 h 69"/>
                      <a:gd name="T44" fmla="*/ 16 w 17"/>
                      <a:gd name="T45" fmla="*/ 1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69"/>
                      <a:gd name="T71" fmla="*/ 17 w 17"/>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69">
                        <a:moveTo>
                          <a:pt x="16" y="1"/>
                        </a:moveTo>
                        <a:lnTo>
                          <a:pt x="16" y="6"/>
                        </a:lnTo>
                        <a:lnTo>
                          <a:pt x="13" y="7"/>
                        </a:lnTo>
                        <a:lnTo>
                          <a:pt x="13" y="13"/>
                        </a:lnTo>
                        <a:lnTo>
                          <a:pt x="10" y="16"/>
                        </a:lnTo>
                        <a:lnTo>
                          <a:pt x="7" y="32"/>
                        </a:lnTo>
                        <a:lnTo>
                          <a:pt x="4" y="41"/>
                        </a:lnTo>
                        <a:lnTo>
                          <a:pt x="4" y="49"/>
                        </a:lnTo>
                        <a:lnTo>
                          <a:pt x="4" y="59"/>
                        </a:lnTo>
                        <a:lnTo>
                          <a:pt x="5" y="64"/>
                        </a:lnTo>
                        <a:lnTo>
                          <a:pt x="8" y="67"/>
                        </a:lnTo>
                        <a:lnTo>
                          <a:pt x="5" y="68"/>
                        </a:lnTo>
                        <a:lnTo>
                          <a:pt x="2" y="60"/>
                        </a:lnTo>
                        <a:lnTo>
                          <a:pt x="1" y="57"/>
                        </a:lnTo>
                        <a:lnTo>
                          <a:pt x="1" y="39"/>
                        </a:lnTo>
                        <a:lnTo>
                          <a:pt x="0" y="36"/>
                        </a:lnTo>
                        <a:lnTo>
                          <a:pt x="3" y="27"/>
                        </a:lnTo>
                        <a:lnTo>
                          <a:pt x="6" y="18"/>
                        </a:lnTo>
                        <a:lnTo>
                          <a:pt x="7" y="14"/>
                        </a:lnTo>
                        <a:lnTo>
                          <a:pt x="8" y="8"/>
                        </a:lnTo>
                        <a:lnTo>
                          <a:pt x="9" y="4"/>
                        </a:lnTo>
                        <a:lnTo>
                          <a:pt x="13"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36" name="Freeform 58"/>
                  <p:cNvSpPr>
                    <a:spLocks/>
                  </p:cNvSpPr>
                  <p:nvPr/>
                </p:nvSpPr>
                <p:spPr bwMode="auto">
                  <a:xfrm>
                    <a:off x="2777" y="2475"/>
                    <a:ext cx="17" cy="32"/>
                  </a:xfrm>
                  <a:custGeom>
                    <a:avLst/>
                    <a:gdLst>
                      <a:gd name="T0" fmla="*/ 16 w 17"/>
                      <a:gd name="T1" fmla="*/ 2 h 32"/>
                      <a:gd name="T2" fmla="*/ 13 w 17"/>
                      <a:gd name="T3" fmla="*/ 3 h 32"/>
                      <a:gd name="T4" fmla="*/ 11 w 17"/>
                      <a:gd name="T5" fmla="*/ 5 h 32"/>
                      <a:gd name="T6" fmla="*/ 6 w 17"/>
                      <a:gd name="T7" fmla="*/ 6 h 32"/>
                      <a:gd name="T8" fmla="*/ 6 w 17"/>
                      <a:gd name="T9" fmla="*/ 9 h 32"/>
                      <a:gd name="T10" fmla="*/ 11 w 17"/>
                      <a:gd name="T11" fmla="*/ 12 h 32"/>
                      <a:gd name="T12" fmla="*/ 4 w 17"/>
                      <a:gd name="T13" fmla="*/ 14 h 32"/>
                      <a:gd name="T14" fmla="*/ 6 w 17"/>
                      <a:gd name="T15" fmla="*/ 21 h 32"/>
                      <a:gd name="T16" fmla="*/ 4 w 17"/>
                      <a:gd name="T17" fmla="*/ 31 h 32"/>
                      <a:gd name="T18" fmla="*/ 0 w 17"/>
                      <a:gd name="T19" fmla="*/ 27 h 32"/>
                      <a:gd name="T20" fmla="*/ 2 w 17"/>
                      <a:gd name="T21" fmla="*/ 14 h 32"/>
                      <a:gd name="T22" fmla="*/ 2 w 17"/>
                      <a:gd name="T23" fmla="*/ 6 h 32"/>
                      <a:gd name="T24" fmla="*/ 4 w 17"/>
                      <a:gd name="T25" fmla="*/ 1 h 32"/>
                      <a:gd name="T26" fmla="*/ 11 w 17"/>
                      <a:gd name="T27" fmla="*/ 0 h 32"/>
                      <a:gd name="T28" fmla="*/ 16 w 17"/>
                      <a:gd name="T29" fmla="*/ 2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32"/>
                      <a:gd name="T47" fmla="*/ 17 w 17"/>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32">
                        <a:moveTo>
                          <a:pt x="16" y="2"/>
                        </a:moveTo>
                        <a:lnTo>
                          <a:pt x="13" y="3"/>
                        </a:lnTo>
                        <a:lnTo>
                          <a:pt x="11" y="5"/>
                        </a:lnTo>
                        <a:lnTo>
                          <a:pt x="6" y="6"/>
                        </a:lnTo>
                        <a:lnTo>
                          <a:pt x="6" y="9"/>
                        </a:lnTo>
                        <a:lnTo>
                          <a:pt x="11" y="12"/>
                        </a:lnTo>
                        <a:lnTo>
                          <a:pt x="4" y="14"/>
                        </a:lnTo>
                        <a:lnTo>
                          <a:pt x="6" y="21"/>
                        </a:lnTo>
                        <a:lnTo>
                          <a:pt x="4" y="31"/>
                        </a:lnTo>
                        <a:lnTo>
                          <a:pt x="0" y="27"/>
                        </a:lnTo>
                        <a:lnTo>
                          <a:pt x="2" y="14"/>
                        </a:lnTo>
                        <a:lnTo>
                          <a:pt x="2" y="6"/>
                        </a:lnTo>
                        <a:lnTo>
                          <a:pt x="4" y="1"/>
                        </a:lnTo>
                        <a:lnTo>
                          <a:pt x="11" y="0"/>
                        </a:lnTo>
                        <a:lnTo>
                          <a:pt x="16" y="2"/>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5428" name="Freeform 59"/>
                <p:cNvSpPr>
                  <a:spLocks/>
                </p:cNvSpPr>
                <p:nvPr/>
              </p:nvSpPr>
              <p:spPr bwMode="auto">
                <a:xfrm>
                  <a:off x="2814" y="2504"/>
                  <a:ext cx="17" cy="17"/>
                </a:xfrm>
                <a:custGeom>
                  <a:avLst/>
                  <a:gdLst>
                    <a:gd name="T0" fmla="*/ 0 w 17"/>
                    <a:gd name="T1" fmla="*/ 13 h 17"/>
                    <a:gd name="T2" fmla="*/ 5 w 17"/>
                    <a:gd name="T3" fmla="*/ 16 h 17"/>
                    <a:gd name="T4" fmla="*/ 5 w 17"/>
                    <a:gd name="T5" fmla="*/ 10 h 17"/>
                    <a:gd name="T6" fmla="*/ 8 w 17"/>
                    <a:gd name="T7" fmla="*/ 13 h 17"/>
                    <a:gd name="T8" fmla="*/ 12 w 17"/>
                    <a:gd name="T9" fmla="*/ 12 h 17"/>
                    <a:gd name="T10" fmla="*/ 14 w 17"/>
                    <a:gd name="T11" fmla="*/ 8 h 17"/>
                    <a:gd name="T12" fmla="*/ 16 w 17"/>
                    <a:gd name="T13" fmla="*/ 3 h 17"/>
                    <a:gd name="T14" fmla="*/ 11 w 17"/>
                    <a:gd name="T15" fmla="*/ 0 h 17"/>
                    <a:gd name="T16" fmla="*/ 7 w 17"/>
                    <a:gd name="T17" fmla="*/ 3 h 17"/>
                    <a:gd name="T18" fmla="*/ 3 w 17"/>
                    <a:gd name="T19" fmla="*/ 8 h 17"/>
                    <a:gd name="T20" fmla="*/ 0 w 17"/>
                    <a:gd name="T21" fmla="*/ 13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3"/>
                      </a:moveTo>
                      <a:lnTo>
                        <a:pt x="5" y="16"/>
                      </a:lnTo>
                      <a:lnTo>
                        <a:pt x="5" y="10"/>
                      </a:lnTo>
                      <a:lnTo>
                        <a:pt x="8" y="13"/>
                      </a:lnTo>
                      <a:lnTo>
                        <a:pt x="12" y="12"/>
                      </a:lnTo>
                      <a:lnTo>
                        <a:pt x="14" y="8"/>
                      </a:lnTo>
                      <a:lnTo>
                        <a:pt x="16" y="3"/>
                      </a:lnTo>
                      <a:lnTo>
                        <a:pt x="11" y="0"/>
                      </a:lnTo>
                      <a:lnTo>
                        <a:pt x="7" y="3"/>
                      </a:lnTo>
                      <a:lnTo>
                        <a:pt x="3" y="8"/>
                      </a:lnTo>
                      <a:lnTo>
                        <a:pt x="0" y="13"/>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5429" name="Group 60"/>
                <p:cNvGrpSpPr>
                  <a:grpSpLocks/>
                </p:cNvGrpSpPr>
                <p:nvPr/>
              </p:nvGrpSpPr>
              <p:grpSpPr bwMode="auto">
                <a:xfrm>
                  <a:off x="2808" y="2523"/>
                  <a:ext cx="50" cy="24"/>
                  <a:chOff x="2808" y="2523"/>
                  <a:chExt cx="50" cy="24"/>
                </a:xfrm>
              </p:grpSpPr>
              <p:sp>
                <p:nvSpPr>
                  <p:cNvPr id="15433" name="Freeform 61"/>
                  <p:cNvSpPr>
                    <a:spLocks/>
                  </p:cNvSpPr>
                  <p:nvPr/>
                </p:nvSpPr>
                <p:spPr bwMode="auto">
                  <a:xfrm>
                    <a:off x="2808" y="2523"/>
                    <a:ext cx="33" cy="17"/>
                  </a:xfrm>
                  <a:custGeom>
                    <a:avLst/>
                    <a:gdLst>
                      <a:gd name="T0" fmla="*/ 0 w 33"/>
                      <a:gd name="T1" fmla="*/ 5 h 17"/>
                      <a:gd name="T2" fmla="*/ 5 w 33"/>
                      <a:gd name="T3" fmla="*/ 10 h 17"/>
                      <a:gd name="T4" fmla="*/ 8 w 33"/>
                      <a:gd name="T5" fmla="*/ 16 h 17"/>
                      <a:gd name="T6" fmla="*/ 14 w 33"/>
                      <a:gd name="T7" fmla="*/ 10 h 17"/>
                      <a:gd name="T8" fmla="*/ 20 w 33"/>
                      <a:gd name="T9" fmla="*/ 10 h 17"/>
                      <a:gd name="T10" fmla="*/ 25 w 33"/>
                      <a:gd name="T11" fmla="*/ 5 h 17"/>
                      <a:gd name="T12" fmla="*/ 32 w 33"/>
                      <a:gd name="T13" fmla="*/ 5 h 17"/>
                      <a:gd name="T14" fmla="*/ 31 w 33"/>
                      <a:gd name="T15" fmla="*/ 1 h 17"/>
                      <a:gd name="T16" fmla="*/ 22 w 33"/>
                      <a:gd name="T17" fmla="*/ 0 h 17"/>
                      <a:gd name="T18" fmla="*/ 14 w 33"/>
                      <a:gd name="T19" fmla="*/ 0 h 17"/>
                      <a:gd name="T20" fmla="*/ 6 w 33"/>
                      <a:gd name="T21" fmla="*/ 1 h 17"/>
                      <a:gd name="T22" fmla="*/ 0 w 33"/>
                      <a:gd name="T23" fmla="*/ 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7"/>
                      <a:gd name="T38" fmla="*/ 33 w 33"/>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7">
                        <a:moveTo>
                          <a:pt x="0" y="5"/>
                        </a:moveTo>
                        <a:lnTo>
                          <a:pt x="5" y="10"/>
                        </a:lnTo>
                        <a:lnTo>
                          <a:pt x="8" y="16"/>
                        </a:lnTo>
                        <a:lnTo>
                          <a:pt x="14" y="10"/>
                        </a:lnTo>
                        <a:lnTo>
                          <a:pt x="20" y="10"/>
                        </a:lnTo>
                        <a:lnTo>
                          <a:pt x="25" y="5"/>
                        </a:lnTo>
                        <a:lnTo>
                          <a:pt x="32" y="5"/>
                        </a:lnTo>
                        <a:lnTo>
                          <a:pt x="31" y="1"/>
                        </a:lnTo>
                        <a:lnTo>
                          <a:pt x="22" y="0"/>
                        </a:lnTo>
                        <a:lnTo>
                          <a:pt x="14" y="0"/>
                        </a:lnTo>
                        <a:lnTo>
                          <a:pt x="6" y="1"/>
                        </a:lnTo>
                        <a:lnTo>
                          <a:pt x="0" y="5"/>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34" name="Freeform 62"/>
                  <p:cNvSpPr>
                    <a:spLocks/>
                  </p:cNvSpPr>
                  <p:nvPr/>
                </p:nvSpPr>
                <p:spPr bwMode="auto">
                  <a:xfrm>
                    <a:off x="2824" y="2530"/>
                    <a:ext cx="34" cy="17"/>
                  </a:xfrm>
                  <a:custGeom>
                    <a:avLst/>
                    <a:gdLst>
                      <a:gd name="T0" fmla="*/ 0 w 34"/>
                      <a:gd name="T1" fmla="*/ 14 h 17"/>
                      <a:gd name="T2" fmla="*/ 2 w 34"/>
                      <a:gd name="T3" fmla="*/ 12 h 17"/>
                      <a:gd name="T4" fmla="*/ 8 w 34"/>
                      <a:gd name="T5" fmla="*/ 16 h 17"/>
                      <a:gd name="T6" fmla="*/ 13 w 34"/>
                      <a:gd name="T7" fmla="*/ 8 h 17"/>
                      <a:gd name="T8" fmla="*/ 17 w 34"/>
                      <a:gd name="T9" fmla="*/ 6 h 17"/>
                      <a:gd name="T10" fmla="*/ 26 w 34"/>
                      <a:gd name="T11" fmla="*/ 4 h 17"/>
                      <a:gd name="T12" fmla="*/ 33 w 34"/>
                      <a:gd name="T13" fmla="*/ 5 h 17"/>
                      <a:gd name="T14" fmla="*/ 31 w 34"/>
                      <a:gd name="T15" fmla="*/ 2 h 17"/>
                      <a:gd name="T16" fmla="*/ 27 w 34"/>
                      <a:gd name="T17" fmla="*/ 1 h 17"/>
                      <a:gd name="T18" fmla="*/ 19 w 34"/>
                      <a:gd name="T19" fmla="*/ 0 h 17"/>
                      <a:gd name="T20" fmla="*/ 17 w 34"/>
                      <a:gd name="T21" fmla="*/ 1 h 17"/>
                      <a:gd name="T22" fmla="*/ 11 w 34"/>
                      <a:gd name="T23" fmla="*/ 3 h 17"/>
                      <a:gd name="T24" fmla="*/ 5 w 34"/>
                      <a:gd name="T25" fmla="*/ 6 h 17"/>
                      <a:gd name="T26" fmla="*/ 0 w 34"/>
                      <a:gd name="T27" fmla="*/ 14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17"/>
                      <a:gd name="T44" fmla="*/ 34 w 34"/>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17">
                        <a:moveTo>
                          <a:pt x="0" y="14"/>
                        </a:moveTo>
                        <a:lnTo>
                          <a:pt x="2" y="12"/>
                        </a:lnTo>
                        <a:lnTo>
                          <a:pt x="8" y="16"/>
                        </a:lnTo>
                        <a:lnTo>
                          <a:pt x="13" y="8"/>
                        </a:lnTo>
                        <a:lnTo>
                          <a:pt x="17" y="6"/>
                        </a:lnTo>
                        <a:lnTo>
                          <a:pt x="26" y="4"/>
                        </a:lnTo>
                        <a:lnTo>
                          <a:pt x="33" y="5"/>
                        </a:lnTo>
                        <a:lnTo>
                          <a:pt x="31" y="2"/>
                        </a:lnTo>
                        <a:lnTo>
                          <a:pt x="27" y="1"/>
                        </a:lnTo>
                        <a:lnTo>
                          <a:pt x="19" y="0"/>
                        </a:lnTo>
                        <a:lnTo>
                          <a:pt x="17" y="1"/>
                        </a:lnTo>
                        <a:lnTo>
                          <a:pt x="11" y="3"/>
                        </a:lnTo>
                        <a:lnTo>
                          <a:pt x="5" y="6"/>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5430" name="Group 63"/>
                <p:cNvGrpSpPr>
                  <a:grpSpLocks/>
                </p:cNvGrpSpPr>
                <p:nvPr/>
              </p:nvGrpSpPr>
              <p:grpSpPr bwMode="auto">
                <a:xfrm>
                  <a:off x="2845" y="2591"/>
                  <a:ext cx="72" cy="125"/>
                  <a:chOff x="2845" y="2591"/>
                  <a:chExt cx="72" cy="125"/>
                </a:xfrm>
              </p:grpSpPr>
              <p:sp>
                <p:nvSpPr>
                  <p:cNvPr id="15431" name="Freeform 64"/>
                  <p:cNvSpPr>
                    <a:spLocks/>
                  </p:cNvSpPr>
                  <p:nvPr/>
                </p:nvSpPr>
                <p:spPr bwMode="auto">
                  <a:xfrm>
                    <a:off x="2845" y="2591"/>
                    <a:ext cx="17" cy="17"/>
                  </a:xfrm>
                  <a:custGeom>
                    <a:avLst/>
                    <a:gdLst>
                      <a:gd name="T0" fmla="*/ 11 w 17"/>
                      <a:gd name="T1" fmla="*/ 0 h 17"/>
                      <a:gd name="T2" fmla="*/ 5 w 17"/>
                      <a:gd name="T3" fmla="*/ 8 h 17"/>
                      <a:gd name="T4" fmla="*/ 0 w 17"/>
                      <a:gd name="T5" fmla="*/ 14 h 17"/>
                      <a:gd name="T6" fmla="*/ 13 w 17"/>
                      <a:gd name="T7" fmla="*/ 16 h 17"/>
                      <a:gd name="T8" fmla="*/ 16 w 17"/>
                      <a:gd name="T9" fmla="*/ 12 h 17"/>
                      <a:gd name="T10" fmla="*/ 11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1" y="0"/>
                        </a:moveTo>
                        <a:lnTo>
                          <a:pt x="5" y="8"/>
                        </a:lnTo>
                        <a:lnTo>
                          <a:pt x="0" y="14"/>
                        </a:lnTo>
                        <a:lnTo>
                          <a:pt x="13" y="16"/>
                        </a:lnTo>
                        <a:lnTo>
                          <a:pt x="16" y="12"/>
                        </a:lnTo>
                        <a:lnTo>
                          <a:pt x="11"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32" name="Freeform 65"/>
                  <p:cNvSpPr>
                    <a:spLocks/>
                  </p:cNvSpPr>
                  <p:nvPr/>
                </p:nvSpPr>
                <p:spPr bwMode="auto">
                  <a:xfrm>
                    <a:off x="2882" y="2641"/>
                    <a:ext cx="35" cy="75"/>
                  </a:xfrm>
                  <a:custGeom>
                    <a:avLst/>
                    <a:gdLst>
                      <a:gd name="T0" fmla="*/ 0 w 35"/>
                      <a:gd name="T1" fmla="*/ 0 h 75"/>
                      <a:gd name="T2" fmla="*/ 5 w 35"/>
                      <a:gd name="T3" fmla="*/ 21 h 75"/>
                      <a:gd name="T4" fmla="*/ 17 w 35"/>
                      <a:gd name="T5" fmla="*/ 35 h 75"/>
                      <a:gd name="T6" fmla="*/ 29 w 35"/>
                      <a:gd name="T7" fmla="*/ 58 h 75"/>
                      <a:gd name="T8" fmla="*/ 34 w 35"/>
                      <a:gd name="T9" fmla="*/ 74 h 75"/>
                      <a:gd name="T10" fmla="*/ 30 w 35"/>
                      <a:gd name="T11" fmla="*/ 53 h 75"/>
                      <a:gd name="T12" fmla="*/ 24 w 35"/>
                      <a:gd name="T13" fmla="*/ 37 h 75"/>
                      <a:gd name="T14" fmla="*/ 14 w 35"/>
                      <a:gd name="T15" fmla="*/ 21 h 75"/>
                      <a:gd name="T16" fmla="*/ 8 w 35"/>
                      <a:gd name="T17" fmla="*/ 12 h 75"/>
                      <a:gd name="T18" fmla="*/ 0 w 35"/>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75"/>
                      <a:gd name="T32" fmla="*/ 35 w 35"/>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75">
                        <a:moveTo>
                          <a:pt x="0" y="0"/>
                        </a:moveTo>
                        <a:lnTo>
                          <a:pt x="5" y="21"/>
                        </a:lnTo>
                        <a:lnTo>
                          <a:pt x="17" y="35"/>
                        </a:lnTo>
                        <a:lnTo>
                          <a:pt x="29" y="58"/>
                        </a:lnTo>
                        <a:lnTo>
                          <a:pt x="34" y="74"/>
                        </a:lnTo>
                        <a:lnTo>
                          <a:pt x="30" y="53"/>
                        </a:lnTo>
                        <a:lnTo>
                          <a:pt x="24" y="37"/>
                        </a:lnTo>
                        <a:lnTo>
                          <a:pt x="14" y="21"/>
                        </a:lnTo>
                        <a:lnTo>
                          <a:pt x="8" y="12"/>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sp>
          <p:nvSpPr>
            <p:cNvPr id="15367" name="Rectangle 66" descr="90%"/>
            <p:cNvSpPr>
              <a:spLocks noChangeArrowheads="1"/>
            </p:cNvSpPr>
            <p:nvPr/>
          </p:nvSpPr>
          <p:spPr bwMode="auto">
            <a:xfrm>
              <a:off x="1222" y="2695"/>
              <a:ext cx="3746" cy="1266"/>
            </a:xfrm>
            <a:prstGeom prst="rect">
              <a:avLst/>
            </a:prstGeom>
            <a:pattFill prst="pct90">
              <a:fgClr>
                <a:srgbClr val="EBF50A"/>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368" name="AutoShape 67" descr="90%"/>
            <p:cNvSpPr>
              <a:spLocks noChangeArrowheads="1"/>
            </p:cNvSpPr>
            <p:nvPr/>
          </p:nvSpPr>
          <p:spPr bwMode="auto">
            <a:xfrm>
              <a:off x="1218" y="1364"/>
              <a:ext cx="1647" cy="1378"/>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grpSp>
          <p:nvGrpSpPr>
            <p:cNvPr id="15369" name="Group 68"/>
            <p:cNvGrpSpPr>
              <a:grpSpLocks/>
            </p:cNvGrpSpPr>
            <p:nvPr/>
          </p:nvGrpSpPr>
          <p:grpSpPr bwMode="auto">
            <a:xfrm>
              <a:off x="1217" y="1721"/>
              <a:ext cx="1879" cy="2246"/>
              <a:chOff x="1217" y="1721"/>
              <a:chExt cx="1879" cy="2246"/>
            </a:xfrm>
          </p:grpSpPr>
          <p:sp>
            <p:nvSpPr>
              <p:cNvPr id="15416" name="Arc 69"/>
              <p:cNvSpPr>
                <a:spLocks/>
              </p:cNvSpPr>
              <p:nvPr/>
            </p:nvSpPr>
            <p:spPr bwMode="auto">
              <a:xfrm>
                <a:off x="1217" y="1950"/>
                <a:ext cx="1879" cy="2016"/>
              </a:xfrm>
              <a:custGeom>
                <a:avLst/>
                <a:gdLst>
                  <a:gd name="T0" fmla="*/ 0 w 21612"/>
                  <a:gd name="T1" fmla="*/ 0 h 21600"/>
                  <a:gd name="T2" fmla="*/ 0 w 21612"/>
                  <a:gd name="T3" fmla="*/ 0 h 21600"/>
                  <a:gd name="T4" fmla="*/ 0 w 21612"/>
                  <a:gd name="T5" fmla="*/ 0 h 21600"/>
                  <a:gd name="T6" fmla="*/ 0 60000 65536"/>
                  <a:gd name="T7" fmla="*/ 0 60000 65536"/>
                  <a:gd name="T8" fmla="*/ 0 60000 65536"/>
                  <a:gd name="T9" fmla="*/ 0 w 21612"/>
                  <a:gd name="T10" fmla="*/ 0 h 21600"/>
                  <a:gd name="T11" fmla="*/ 21612 w 21612"/>
                  <a:gd name="T12" fmla="*/ 21600 h 21600"/>
                </a:gdLst>
                <a:ahLst/>
                <a:cxnLst>
                  <a:cxn ang="T6">
                    <a:pos x="T0" y="T1"/>
                  </a:cxn>
                  <a:cxn ang="T7">
                    <a:pos x="T2" y="T3"/>
                  </a:cxn>
                  <a:cxn ang="T8">
                    <a:pos x="T4" y="T5"/>
                  </a:cxn>
                </a:cxnLst>
                <a:rect l="T9" t="T10" r="T11" b="T12"/>
                <a:pathLst>
                  <a:path w="21612" h="21600" fill="none" extrusionOk="0">
                    <a:moveTo>
                      <a:pt x="0" y="0"/>
                    </a:moveTo>
                    <a:cubicBezTo>
                      <a:pt x="4" y="0"/>
                      <a:pt x="8" y="-1"/>
                      <a:pt x="12" y="0"/>
                    </a:cubicBezTo>
                    <a:cubicBezTo>
                      <a:pt x="11941" y="0"/>
                      <a:pt x="21612" y="9670"/>
                      <a:pt x="21612" y="21600"/>
                    </a:cubicBezTo>
                  </a:path>
                  <a:path w="21612" h="21600" stroke="0" extrusionOk="0">
                    <a:moveTo>
                      <a:pt x="0" y="0"/>
                    </a:moveTo>
                    <a:cubicBezTo>
                      <a:pt x="4" y="0"/>
                      <a:pt x="8" y="-1"/>
                      <a:pt x="12" y="0"/>
                    </a:cubicBezTo>
                    <a:cubicBezTo>
                      <a:pt x="11941" y="0"/>
                      <a:pt x="21612" y="9670"/>
                      <a:pt x="21612" y="21600"/>
                    </a:cubicBezTo>
                    <a:lnTo>
                      <a:pt x="12" y="21600"/>
                    </a:lnTo>
                    <a:lnTo>
                      <a:pt x="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17" name="Arc 70"/>
              <p:cNvSpPr>
                <a:spLocks/>
              </p:cNvSpPr>
              <p:nvPr/>
            </p:nvSpPr>
            <p:spPr bwMode="auto">
              <a:xfrm>
                <a:off x="1238" y="1828"/>
                <a:ext cx="1713" cy="2139"/>
              </a:xfrm>
              <a:custGeom>
                <a:avLst/>
                <a:gdLst>
                  <a:gd name="T0" fmla="*/ 0 w 21613"/>
                  <a:gd name="T1" fmla="*/ 0 h 21600"/>
                  <a:gd name="T2" fmla="*/ 0 w 21613"/>
                  <a:gd name="T3" fmla="*/ 0 h 21600"/>
                  <a:gd name="T4" fmla="*/ 0 w 21613"/>
                  <a:gd name="T5" fmla="*/ 0 h 21600"/>
                  <a:gd name="T6" fmla="*/ 0 60000 65536"/>
                  <a:gd name="T7" fmla="*/ 0 60000 65536"/>
                  <a:gd name="T8" fmla="*/ 0 60000 65536"/>
                  <a:gd name="T9" fmla="*/ 0 w 21613"/>
                  <a:gd name="T10" fmla="*/ 0 h 21600"/>
                  <a:gd name="T11" fmla="*/ 21613 w 21613"/>
                  <a:gd name="T12" fmla="*/ 21600 h 21600"/>
                </a:gdLst>
                <a:ahLst/>
                <a:cxnLst>
                  <a:cxn ang="T6">
                    <a:pos x="T0" y="T1"/>
                  </a:cxn>
                  <a:cxn ang="T7">
                    <a:pos x="T2" y="T3"/>
                  </a:cxn>
                  <a:cxn ang="T8">
                    <a:pos x="T4" y="T5"/>
                  </a:cxn>
                </a:cxnLst>
                <a:rect l="T9" t="T10" r="T11" b="T12"/>
                <a:pathLst>
                  <a:path w="21613" h="21600" fill="none" extrusionOk="0">
                    <a:moveTo>
                      <a:pt x="0" y="0"/>
                    </a:moveTo>
                    <a:cubicBezTo>
                      <a:pt x="4" y="0"/>
                      <a:pt x="8" y="-1"/>
                      <a:pt x="13" y="0"/>
                    </a:cubicBezTo>
                    <a:cubicBezTo>
                      <a:pt x="11938" y="0"/>
                      <a:pt x="21607" y="9664"/>
                      <a:pt x="21612" y="21590"/>
                    </a:cubicBezTo>
                  </a:path>
                  <a:path w="21613" h="21600" stroke="0" extrusionOk="0">
                    <a:moveTo>
                      <a:pt x="0" y="0"/>
                    </a:moveTo>
                    <a:cubicBezTo>
                      <a:pt x="4" y="0"/>
                      <a:pt x="8" y="-1"/>
                      <a:pt x="13" y="0"/>
                    </a:cubicBezTo>
                    <a:cubicBezTo>
                      <a:pt x="11938" y="0"/>
                      <a:pt x="21607" y="9664"/>
                      <a:pt x="21612" y="21590"/>
                    </a:cubicBezTo>
                    <a:lnTo>
                      <a:pt x="13" y="21600"/>
                    </a:lnTo>
                    <a:lnTo>
                      <a:pt x="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18" name="Arc 71"/>
              <p:cNvSpPr>
                <a:spLocks/>
              </p:cNvSpPr>
              <p:nvPr/>
            </p:nvSpPr>
            <p:spPr bwMode="auto">
              <a:xfrm>
                <a:off x="1228" y="1800"/>
                <a:ext cx="1515" cy="2167"/>
              </a:xfrm>
              <a:custGeom>
                <a:avLst/>
                <a:gdLst>
                  <a:gd name="T0" fmla="*/ 0 w 21614"/>
                  <a:gd name="T1" fmla="*/ 0 h 21600"/>
                  <a:gd name="T2" fmla="*/ 0 w 21614"/>
                  <a:gd name="T3" fmla="*/ 0 h 21600"/>
                  <a:gd name="T4" fmla="*/ 0 w 21614"/>
                  <a:gd name="T5" fmla="*/ 0 h 21600"/>
                  <a:gd name="T6" fmla="*/ 0 60000 65536"/>
                  <a:gd name="T7" fmla="*/ 0 60000 65536"/>
                  <a:gd name="T8" fmla="*/ 0 60000 65536"/>
                  <a:gd name="T9" fmla="*/ 0 w 21614"/>
                  <a:gd name="T10" fmla="*/ 0 h 21600"/>
                  <a:gd name="T11" fmla="*/ 21614 w 21614"/>
                  <a:gd name="T12" fmla="*/ 21600 h 21600"/>
                </a:gdLst>
                <a:ahLst/>
                <a:cxnLst>
                  <a:cxn ang="T6">
                    <a:pos x="T0" y="T1"/>
                  </a:cxn>
                  <a:cxn ang="T7">
                    <a:pos x="T2" y="T3"/>
                  </a:cxn>
                  <a:cxn ang="T8">
                    <a:pos x="T4" y="T5"/>
                  </a:cxn>
                </a:cxnLst>
                <a:rect l="T9" t="T10" r="T11" b="T12"/>
                <a:pathLst>
                  <a:path w="21614" h="21600" fill="none" extrusionOk="0">
                    <a:moveTo>
                      <a:pt x="0" y="0"/>
                    </a:moveTo>
                    <a:cubicBezTo>
                      <a:pt x="4" y="0"/>
                      <a:pt x="9" y="-1"/>
                      <a:pt x="14" y="0"/>
                    </a:cubicBezTo>
                    <a:cubicBezTo>
                      <a:pt x="11939" y="0"/>
                      <a:pt x="21608" y="9664"/>
                      <a:pt x="21613" y="21590"/>
                    </a:cubicBezTo>
                  </a:path>
                  <a:path w="21614" h="21600" stroke="0" extrusionOk="0">
                    <a:moveTo>
                      <a:pt x="0" y="0"/>
                    </a:moveTo>
                    <a:cubicBezTo>
                      <a:pt x="4" y="0"/>
                      <a:pt x="9" y="-1"/>
                      <a:pt x="14" y="0"/>
                    </a:cubicBezTo>
                    <a:cubicBezTo>
                      <a:pt x="11939" y="0"/>
                      <a:pt x="21608" y="9664"/>
                      <a:pt x="21613" y="21590"/>
                    </a:cubicBezTo>
                    <a:lnTo>
                      <a:pt x="14" y="21600"/>
                    </a:lnTo>
                    <a:lnTo>
                      <a:pt x="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19" name="Arc 72"/>
              <p:cNvSpPr>
                <a:spLocks/>
              </p:cNvSpPr>
              <p:nvPr/>
            </p:nvSpPr>
            <p:spPr bwMode="auto">
              <a:xfrm>
                <a:off x="1217" y="1721"/>
                <a:ext cx="1215" cy="22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370" name="Arc 73"/>
            <p:cNvSpPr>
              <a:spLocks/>
            </p:cNvSpPr>
            <p:nvPr/>
          </p:nvSpPr>
          <p:spPr bwMode="auto">
            <a:xfrm>
              <a:off x="3091" y="1950"/>
              <a:ext cx="1878" cy="20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5"/>
                    <a:pt x="9663" y="6"/>
                    <a:pt x="21588" y="0"/>
                  </a:cubicBezTo>
                </a:path>
                <a:path w="21600" h="21600" stroke="0" extrusionOk="0">
                  <a:moveTo>
                    <a:pt x="0" y="21600"/>
                  </a:moveTo>
                  <a:cubicBezTo>
                    <a:pt x="0" y="9675"/>
                    <a:pt x="9663" y="6"/>
                    <a:pt x="21588" y="0"/>
                  </a:cubicBezTo>
                  <a:lnTo>
                    <a:pt x="21600" y="21600"/>
                  </a:lnTo>
                  <a:lnTo>
                    <a:pt x="0" y="2160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1" name="Arc 74"/>
            <p:cNvSpPr>
              <a:spLocks/>
            </p:cNvSpPr>
            <p:nvPr/>
          </p:nvSpPr>
          <p:spPr bwMode="auto">
            <a:xfrm>
              <a:off x="3236" y="1828"/>
              <a:ext cx="1712" cy="21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90"/>
                  </a:moveTo>
                  <a:cubicBezTo>
                    <a:pt x="5" y="9669"/>
                    <a:pt x="9666" y="7"/>
                    <a:pt x="21587" y="0"/>
                  </a:cubicBezTo>
                </a:path>
                <a:path w="21600" h="21600" stroke="0" extrusionOk="0">
                  <a:moveTo>
                    <a:pt x="0" y="21590"/>
                  </a:moveTo>
                  <a:cubicBezTo>
                    <a:pt x="5" y="9669"/>
                    <a:pt x="9666" y="7"/>
                    <a:pt x="21587" y="0"/>
                  </a:cubicBezTo>
                  <a:lnTo>
                    <a:pt x="21600" y="21600"/>
                  </a:lnTo>
                  <a:lnTo>
                    <a:pt x="0" y="2159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2" name="Arc 75"/>
            <p:cNvSpPr>
              <a:spLocks/>
            </p:cNvSpPr>
            <p:nvPr/>
          </p:nvSpPr>
          <p:spPr bwMode="auto">
            <a:xfrm>
              <a:off x="3444" y="1800"/>
              <a:ext cx="1515" cy="216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90"/>
                  </a:moveTo>
                  <a:cubicBezTo>
                    <a:pt x="5" y="9670"/>
                    <a:pt x="9666" y="7"/>
                    <a:pt x="21586" y="0"/>
                  </a:cubicBezTo>
                </a:path>
                <a:path w="21600" h="21600" stroke="0" extrusionOk="0">
                  <a:moveTo>
                    <a:pt x="0" y="21590"/>
                  </a:moveTo>
                  <a:cubicBezTo>
                    <a:pt x="5" y="9670"/>
                    <a:pt x="9666" y="7"/>
                    <a:pt x="21586" y="0"/>
                  </a:cubicBezTo>
                  <a:lnTo>
                    <a:pt x="21600" y="21600"/>
                  </a:lnTo>
                  <a:lnTo>
                    <a:pt x="0" y="2159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3" name="Arc 76"/>
            <p:cNvSpPr>
              <a:spLocks/>
            </p:cNvSpPr>
            <p:nvPr/>
          </p:nvSpPr>
          <p:spPr bwMode="auto">
            <a:xfrm>
              <a:off x="3754" y="1721"/>
              <a:ext cx="1215" cy="22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lnTo>
                    <a:pt x="0" y="2160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4" name="Rectangle 77"/>
            <p:cNvSpPr>
              <a:spLocks noChangeArrowheads="1"/>
            </p:cNvSpPr>
            <p:nvPr/>
          </p:nvSpPr>
          <p:spPr bwMode="auto">
            <a:xfrm>
              <a:off x="1164" y="3774"/>
              <a:ext cx="3894" cy="39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grpSp>
          <p:nvGrpSpPr>
            <p:cNvPr id="15375" name="Group 78"/>
            <p:cNvGrpSpPr>
              <a:grpSpLocks/>
            </p:cNvGrpSpPr>
            <p:nvPr/>
          </p:nvGrpSpPr>
          <p:grpSpPr bwMode="auto">
            <a:xfrm>
              <a:off x="761" y="3759"/>
              <a:ext cx="2617" cy="449"/>
              <a:chOff x="761" y="3759"/>
              <a:chExt cx="2617" cy="449"/>
            </a:xfrm>
          </p:grpSpPr>
          <p:sp>
            <p:nvSpPr>
              <p:cNvPr id="15386" name="Rectangle 79"/>
              <p:cNvSpPr>
                <a:spLocks noChangeArrowheads="1"/>
              </p:cNvSpPr>
              <p:nvPr/>
            </p:nvSpPr>
            <p:spPr bwMode="auto">
              <a:xfrm>
                <a:off x="829" y="3826"/>
                <a:ext cx="2340" cy="19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387" name="Rectangle 80"/>
              <p:cNvSpPr>
                <a:spLocks noChangeArrowheads="1"/>
              </p:cNvSpPr>
              <p:nvPr/>
            </p:nvSpPr>
            <p:spPr bwMode="auto">
              <a:xfrm>
                <a:off x="2960" y="3776"/>
                <a:ext cx="418" cy="24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388" name="Rectangle 81"/>
              <p:cNvSpPr>
                <a:spLocks noChangeArrowheads="1"/>
              </p:cNvSpPr>
              <p:nvPr/>
            </p:nvSpPr>
            <p:spPr bwMode="auto">
              <a:xfrm>
                <a:off x="833" y="4026"/>
                <a:ext cx="224" cy="92"/>
              </a:xfrm>
              <a:prstGeom prst="rect">
                <a:avLst/>
              </a:prstGeom>
              <a:solidFill>
                <a:schemeClr val="accent2"/>
              </a:solidFill>
              <a:ln w="12700">
                <a:solidFill>
                  <a:schemeClr val="accent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389" name="AutoShape 82"/>
              <p:cNvSpPr>
                <a:spLocks noChangeArrowheads="1"/>
              </p:cNvSpPr>
              <p:nvPr/>
            </p:nvSpPr>
            <p:spPr bwMode="auto">
              <a:xfrm>
                <a:off x="3066" y="3876"/>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390" name="AutoShape 83"/>
              <p:cNvSpPr>
                <a:spLocks noChangeArrowheads="1"/>
              </p:cNvSpPr>
              <p:nvPr/>
            </p:nvSpPr>
            <p:spPr bwMode="auto">
              <a:xfrm>
                <a:off x="3169" y="3876"/>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grpSp>
            <p:nvGrpSpPr>
              <p:cNvPr id="15391" name="Group 84"/>
              <p:cNvGrpSpPr>
                <a:grpSpLocks/>
              </p:cNvGrpSpPr>
              <p:nvPr/>
            </p:nvGrpSpPr>
            <p:grpSpPr bwMode="auto">
              <a:xfrm>
                <a:off x="761" y="3862"/>
                <a:ext cx="2308" cy="145"/>
                <a:chOff x="761" y="3862"/>
                <a:chExt cx="2308" cy="145"/>
              </a:xfrm>
            </p:grpSpPr>
            <p:sp>
              <p:nvSpPr>
                <p:cNvPr id="15394" name="AutoShape 85"/>
                <p:cNvSpPr>
                  <a:spLocks noChangeArrowheads="1"/>
                </p:cNvSpPr>
                <p:nvPr/>
              </p:nvSpPr>
              <p:spPr bwMode="auto">
                <a:xfrm>
                  <a:off x="2963"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395" name="Line 86"/>
                <p:cNvSpPr>
                  <a:spLocks noChangeShapeType="1"/>
                </p:cNvSpPr>
                <p:nvPr/>
              </p:nvSpPr>
              <p:spPr bwMode="auto">
                <a:xfrm>
                  <a:off x="761" y="3930"/>
                  <a:ext cx="2220"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96" name="AutoShape 87"/>
                <p:cNvSpPr>
                  <a:spLocks noChangeArrowheads="1"/>
                </p:cNvSpPr>
                <p:nvPr/>
              </p:nvSpPr>
              <p:spPr bwMode="auto">
                <a:xfrm>
                  <a:off x="903"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397" name="AutoShape 88"/>
                <p:cNvSpPr>
                  <a:spLocks noChangeArrowheads="1"/>
                </p:cNvSpPr>
                <p:nvPr/>
              </p:nvSpPr>
              <p:spPr bwMode="auto">
                <a:xfrm>
                  <a:off x="1006"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398" name="AutoShape 89"/>
                <p:cNvSpPr>
                  <a:spLocks noChangeArrowheads="1"/>
                </p:cNvSpPr>
                <p:nvPr/>
              </p:nvSpPr>
              <p:spPr bwMode="auto">
                <a:xfrm>
                  <a:off x="1109"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399" name="AutoShape 90"/>
                <p:cNvSpPr>
                  <a:spLocks noChangeArrowheads="1"/>
                </p:cNvSpPr>
                <p:nvPr/>
              </p:nvSpPr>
              <p:spPr bwMode="auto">
                <a:xfrm>
                  <a:off x="1212"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400" name="AutoShape 91"/>
                <p:cNvSpPr>
                  <a:spLocks noChangeArrowheads="1"/>
                </p:cNvSpPr>
                <p:nvPr/>
              </p:nvSpPr>
              <p:spPr bwMode="auto">
                <a:xfrm>
                  <a:off x="1315"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401" name="AutoShape 92"/>
                <p:cNvSpPr>
                  <a:spLocks noChangeArrowheads="1"/>
                </p:cNvSpPr>
                <p:nvPr/>
              </p:nvSpPr>
              <p:spPr bwMode="auto">
                <a:xfrm>
                  <a:off x="1418"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402" name="AutoShape 93"/>
                <p:cNvSpPr>
                  <a:spLocks noChangeArrowheads="1"/>
                </p:cNvSpPr>
                <p:nvPr/>
              </p:nvSpPr>
              <p:spPr bwMode="auto">
                <a:xfrm>
                  <a:off x="1521"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403" name="AutoShape 94"/>
                <p:cNvSpPr>
                  <a:spLocks noChangeArrowheads="1"/>
                </p:cNvSpPr>
                <p:nvPr/>
              </p:nvSpPr>
              <p:spPr bwMode="auto">
                <a:xfrm>
                  <a:off x="1624"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404" name="AutoShape 95"/>
                <p:cNvSpPr>
                  <a:spLocks noChangeArrowheads="1"/>
                </p:cNvSpPr>
                <p:nvPr/>
              </p:nvSpPr>
              <p:spPr bwMode="auto">
                <a:xfrm>
                  <a:off x="1727"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405" name="AutoShape 96"/>
                <p:cNvSpPr>
                  <a:spLocks noChangeArrowheads="1"/>
                </p:cNvSpPr>
                <p:nvPr/>
              </p:nvSpPr>
              <p:spPr bwMode="auto">
                <a:xfrm>
                  <a:off x="1830"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406" name="AutoShape 97"/>
                <p:cNvSpPr>
                  <a:spLocks noChangeArrowheads="1"/>
                </p:cNvSpPr>
                <p:nvPr/>
              </p:nvSpPr>
              <p:spPr bwMode="auto">
                <a:xfrm>
                  <a:off x="1933"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407" name="AutoShape 98"/>
                <p:cNvSpPr>
                  <a:spLocks noChangeArrowheads="1"/>
                </p:cNvSpPr>
                <p:nvPr/>
              </p:nvSpPr>
              <p:spPr bwMode="auto">
                <a:xfrm>
                  <a:off x="2036"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408" name="AutoShape 99"/>
                <p:cNvSpPr>
                  <a:spLocks noChangeArrowheads="1"/>
                </p:cNvSpPr>
                <p:nvPr/>
              </p:nvSpPr>
              <p:spPr bwMode="auto">
                <a:xfrm>
                  <a:off x="2139"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409" name="AutoShape 100"/>
                <p:cNvSpPr>
                  <a:spLocks noChangeArrowheads="1"/>
                </p:cNvSpPr>
                <p:nvPr/>
              </p:nvSpPr>
              <p:spPr bwMode="auto">
                <a:xfrm>
                  <a:off x="2242"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410" name="AutoShape 101"/>
                <p:cNvSpPr>
                  <a:spLocks noChangeArrowheads="1"/>
                </p:cNvSpPr>
                <p:nvPr/>
              </p:nvSpPr>
              <p:spPr bwMode="auto">
                <a:xfrm>
                  <a:off x="2345"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411" name="AutoShape 102"/>
                <p:cNvSpPr>
                  <a:spLocks noChangeArrowheads="1"/>
                </p:cNvSpPr>
                <p:nvPr/>
              </p:nvSpPr>
              <p:spPr bwMode="auto">
                <a:xfrm>
                  <a:off x="2448"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412" name="AutoShape 103"/>
                <p:cNvSpPr>
                  <a:spLocks noChangeArrowheads="1"/>
                </p:cNvSpPr>
                <p:nvPr/>
              </p:nvSpPr>
              <p:spPr bwMode="auto">
                <a:xfrm>
                  <a:off x="2551"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413" name="AutoShape 104"/>
                <p:cNvSpPr>
                  <a:spLocks noChangeArrowheads="1"/>
                </p:cNvSpPr>
                <p:nvPr/>
              </p:nvSpPr>
              <p:spPr bwMode="auto">
                <a:xfrm>
                  <a:off x="2654"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414" name="AutoShape 105"/>
                <p:cNvSpPr>
                  <a:spLocks noChangeArrowheads="1"/>
                </p:cNvSpPr>
                <p:nvPr/>
              </p:nvSpPr>
              <p:spPr bwMode="auto">
                <a:xfrm>
                  <a:off x="2757"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415" name="AutoShape 106"/>
                <p:cNvSpPr>
                  <a:spLocks noChangeArrowheads="1"/>
                </p:cNvSpPr>
                <p:nvPr/>
              </p:nvSpPr>
              <p:spPr bwMode="auto">
                <a:xfrm>
                  <a:off x="2860"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grpSp>
          <p:sp>
            <p:nvSpPr>
              <p:cNvPr id="15392" name="AutoShape 107"/>
              <p:cNvSpPr>
                <a:spLocks noChangeArrowheads="1"/>
              </p:cNvSpPr>
              <p:nvPr/>
            </p:nvSpPr>
            <p:spPr bwMode="auto">
              <a:xfrm rot="10800000" flipH="1" flipV="1">
                <a:off x="904" y="4017"/>
                <a:ext cx="157" cy="1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0 w 21600"/>
                  <a:gd name="T13" fmla="*/ 4524 h 21600"/>
                  <a:gd name="T14" fmla="*/ 17060 w 21600"/>
                  <a:gd name="T15" fmla="*/ 1707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93" name="Rectangle 108"/>
              <p:cNvSpPr>
                <a:spLocks noChangeArrowheads="1"/>
              </p:cNvSpPr>
              <p:nvPr/>
            </p:nvSpPr>
            <p:spPr bwMode="auto">
              <a:xfrm>
                <a:off x="3003" y="3759"/>
                <a:ext cx="335" cy="246"/>
              </a:xfrm>
              <a:prstGeom prst="rect">
                <a:avLst/>
              </a:pr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grpSp>
        <p:sp>
          <p:nvSpPr>
            <p:cNvPr id="15376" name="AutoShape 109"/>
            <p:cNvSpPr>
              <a:spLocks noChangeArrowheads="1"/>
            </p:cNvSpPr>
            <p:nvPr/>
          </p:nvSpPr>
          <p:spPr bwMode="auto">
            <a:xfrm>
              <a:off x="1208" y="341"/>
              <a:ext cx="3818" cy="1019"/>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377" name="Arc 110"/>
            <p:cNvSpPr>
              <a:spLocks/>
            </p:cNvSpPr>
            <p:nvPr/>
          </p:nvSpPr>
          <p:spPr bwMode="auto">
            <a:xfrm>
              <a:off x="1967" y="437"/>
              <a:ext cx="1100" cy="5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8" name="Line 111"/>
            <p:cNvSpPr>
              <a:spLocks noChangeShapeType="1"/>
            </p:cNvSpPr>
            <p:nvPr/>
          </p:nvSpPr>
          <p:spPr bwMode="auto">
            <a:xfrm>
              <a:off x="1967" y="1007"/>
              <a:ext cx="0" cy="275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5379" name="Group 112"/>
            <p:cNvGrpSpPr>
              <a:grpSpLocks/>
            </p:cNvGrpSpPr>
            <p:nvPr/>
          </p:nvGrpSpPr>
          <p:grpSpPr bwMode="auto">
            <a:xfrm>
              <a:off x="705" y="1205"/>
              <a:ext cx="500" cy="2424"/>
              <a:chOff x="705" y="1205"/>
              <a:chExt cx="500" cy="2424"/>
            </a:xfrm>
          </p:grpSpPr>
          <p:sp>
            <p:nvSpPr>
              <p:cNvPr id="15382" name="Rectangle 113"/>
              <p:cNvSpPr>
                <a:spLocks noChangeArrowheads="1"/>
              </p:cNvSpPr>
              <p:nvPr/>
            </p:nvSpPr>
            <p:spPr bwMode="auto">
              <a:xfrm>
                <a:off x="709" y="1205"/>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383" name="Line 114"/>
              <p:cNvSpPr>
                <a:spLocks noChangeShapeType="1"/>
              </p:cNvSpPr>
              <p:nvPr/>
            </p:nvSpPr>
            <p:spPr bwMode="auto">
              <a:xfrm>
                <a:off x="705" y="1473"/>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84" name="Line 115"/>
              <p:cNvSpPr>
                <a:spLocks noChangeShapeType="1"/>
              </p:cNvSpPr>
              <p:nvPr/>
            </p:nvSpPr>
            <p:spPr bwMode="auto">
              <a:xfrm>
                <a:off x="705" y="1777"/>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85" name="Line 116"/>
              <p:cNvSpPr>
                <a:spLocks noChangeShapeType="1"/>
              </p:cNvSpPr>
              <p:nvPr/>
            </p:nvSpPr>
            <p:spPr bwMode="auto">
              <a:xfrm>
                <a:off x="1163" y="1802"/>
                <a:ext cx="0" cy="182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5380" name="Rectangle 117" descr="90%"/>
            <p:cNvSpPr>
              <a:spLocks noChangeArrowheads="1"/>
            </p:cNvSpPr>
            <p:nvPr/>
          </p:nvSpPr>
          <p:spPr bwMode="auto">
            <a:xfrm>
              <a:off x="1217" y="1366"/>
              <a:ext cx="1063" cy="159"/>
            </a:xfrm>
            <a:prstGeom prst="rect">
              <a:avLst/>
            </a:prstGeom>
            <a:pattFill prst="pct90">
              <a:fgClr>
                <a:srgbClr val="B3B9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5381" name="Rectangle 118" descr="90%"/>
            <p:cNvSpPr>
              <a:spLocks noChangeArrowheads="1"/>
            </p:cNvSpPr>
            <p:nvPr/>
          </p:nvSpPr>
          <p:spPr bwMode="auto">
            <a:xfrm>
              <a:off x="3902" y="1359"/>
              <a:ext cx="1063" cy="159"/>
            </a:xfrm>
            <a:prstGeom prst="rect">
              <a:avLst/>
            </a:prstGeom>
            <a:pattFill prst="pct90">
              <a:fgClr>
                <a:srgbClr val="B3B9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grpSp>
      <p:sp>
        <p:nvSpPr>
          <p:cNvPr id="15363" name="Rectangle 119"/>
          <p:cNvSpPr>
            <a:spLocks noChangeArrowheads="1"/>
          </p:cNvSpPr>
          <p:nvPr/>
        </p:nvSpPr>
        <p:spPr bwMode="auto">
          <a:xfrm>
            <a:off x="4267200" y="2362200"/>
            <a:ext cx="297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b="1">
                <a:solidFill>
                  <a:srgbClr val="FF0000"/>
                </a:solidFill>
                <a:latin typeface="Impact" pitchFamily="34" charset="0"/>
              </a:rPr>
              <a:t>2. Crusted Grain!</a:t>
            </a:r>
            <a:endParaRPr lang="en-US" altLang="en-US">
              <a:solidFill>
                <a:schemeClr val="tx2"/>
              </a:solidFill>
              <a:latin typeface="Impact" pitchFamily="34" charset="0"/>
            </a:endParaRPr>
          </a:p>
        </p:txBody>
      </p:sp>
      <p:sp>
        <p:nvSpPr>
          <p:cNvPr id="2" name="Title 1" hidden="1"/>
          <p:cNvSpPr>
            <a:spLocks noGrp="1"/>
          </p:cNvSpPr>
          <p:nvPr>
            <p:ph type="title"/>
          </p:nvPr>
        </p:nvSpPr>
        <p:spPr/>
        <p:txBody>
          <a:bodyPr/>
          <a:lstStyle/>
          <a:p>
            <a:r>
              <a:rPr lang="en-US" dirty="0" smtClean="0"/>
              <a:t>2. Crusted Grain Continued</a:t>
            </a:r>
            <a:endParaRPr lang="en-US" dirty="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title="Illustration - Grain avalanche is the third way a victim can become entrapped by being inside the bin trying to loose the grain from the side of the bin.Vertically crusted grain or grain that is free standing due to spoilage can break free and avalanche down on workers at its base. Grain that sticks to the inside of the bin walls is also considered vertically crusted grain. "/>
          <p:cNvGrpSpPr>
            <a:grpSpLocks/>
          </p:cNvGrpSpPr>
          <p:nvPr/>
        </p:nvGrpSpPr>
        <p:grpSpPr bwMode="auto">
          <a:xfrm>
            <a:off x="2392363" y="541338"/>
            <a:ext cx="6142037" cy="6165850"/>
            <a:chOff x="705" y="341"/>
            <a:chExt cx="4353" cy="3884"/>
          </a:xfrm>
        </p:grpSpPr>
        <p:sp>
          <p:nvSpPr>
            <p:cNvPr id="16388" name="AutoShape 3" descr="90%"/>
            <p:cNvSpPr>
              <a:spLocks noChangeArrowheads="1"/>
            </p:cNvSpPr>
            <p:nvPr/>
          </p:nvSpPr>
          <p:spPr bwMode="auto">
            <a:xfrm>
              <a:off x="1218" y="1364"/>
              <a:ext cx="1931" cy="2393"/>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389" name="Rectangle 4"/>
            <p:cNvSpPr>
              <a:spLocks noChangeArrowheads="1"/>
            </p:cNvSpPr>
            <p:nvPr/>
          </p:nvSpPr>
          <p:spPr bwMode="auto">
            <a:xfrm>
              <a:off x="1164" y="3774"/>
              <a:ext cx="3894" cy="39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390" name="Rectangle 5"/>
            <p:cNvSpPr>
              <a:spLocks noChangeArrowheads="1"/>
            </p:cNvSpPr>
            <p:nvPr/>
          </p:nvSpPr>
          <p:spPr bwMode="auto">
            <a:xfrm>
              <a:off x="2960" y="3776"/>
              <a:ext cx="418" cy="24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391" name="Rectangle 6"/>
            <p:cNvSpPr>
              <a:spLocks noChangeArrowheads="1"/>
            </p:cNvSpPr>
            <p:nvPr/>
          </p:nvSpPr>
          <p:spPr bwMode="auto">
            <a:xfrm>
              <a:off x="833" y="4026"/>
              <a:ext cx="224" cy="92"/>
            </a:xfrm>
            <a:prstGeom prst="rect">
              <a:avLst/>
            </a:prstGeom>
            <a:solidFill>
              <a:schemeClr val="accent2"/>
            </a:solidFill>
            <a:ln w="12700">
              <a:solidFill>
                <a:schemeClr val="accent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392" name="Rectangle 7"/>
            <p:cNvSpPr>
              <a:spLocks noChangeArrowheads="1"/>
            </p:cNvSpPr>
            <p:nvPr/>
          </p:nvSpPr>
          <p:spPr bwMode="auto">
            <a:xfrm>
              <a:off x="829" y="3826"/>
              <a:ext cx="2340" cy="19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393" name="AutoShape 8"/>
            <p:cNvSpPr>
              <a:spLocks noChangeArrowheads="1"/>
            </p:cNvSpPr>
            <p:nvPr/>
          </p:nvSpPr>
          <p:spPr bwMode="auto">
            <a:xfrm>
              <a:off x="1208" y="341"/>
              <a:ext cx="3818" cy="1019"/>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grpSp>
          <p:nvGrpSpPr>
            <p:cNvPr id="16394" name="Group 9"/>
            <p:cNvGrpSpPr>
              <a:grpSpLocks/>
            </p:cNvGrpSpPr>
            <p:nvPr/>
          </p:nvGrpSpPr>
          <p:grpSpPr bwMode="auto">
            <a:xfrm>
              <a:off x="3300" y="2788"/>
              <a:ext cx="121" cy="176"/>
              <a:chOff x="3300" y="2788"/>
              <a:chExt cx="121" cy="176"/>
            </a:xfrm>
          </p:grpSpPr>
          <p:sp>
            <p:nvSpPr>
              <p:cNvPr id="16491" name="Freeform 10"/>
              <p:cNvSpPr>
                <a:spLocks/>
              </p:cNvSpPr>
              <p:nvPr/>
            </p:nvSpPr>
            <p:spPr bwMode="auto">
              <a:xfrm>
                <a:off x="3300" y="2788"/>
                <a:ext cx="120" cy="90"/>
              </a:xfrm>
              <a:custGeom>
                <a:avLst/>
                <a:gdLst>
                  <a:gd name="T0" fmla="*/ 10 w 120"/>
                  <a:gd name="T1" fmla="*/ 80 h 90"/>
                  <a:gd name="T2" fmla="*/ 5 w 120"/>
                  <a:gd name="T3" fmla="*/ 77 h 90"/>
                  <a:gd name="T4" fmla="*/ 1 w 120"/>
                  <a:gd name="T5" fmla="*/ 74 h 90"/>
                  <a:gd name="T6" fmla="*/ 0 w 120"/>
                  <a:gd name="T7" fmla="*/ 69 h 90"/>
                  <a:gd name="T8" fmla="*/ 0 w 120"/>
                  <a:gd name="T9" fmla="*/ 65 h 90"/>
                  <a:gd name="T10" fmla="*/ 3 w 120"/>
                  <a:gd name="T11" fmla="*/ 62 h 90"/>
                  <a:gd name="T12" fmla="*/ 4 w 120"/>
                  <a:gd name="T13" fmla="*/ 53 h 90"/>
                  <a:gd name="T14" fmla="*/ 10 w 120"/>
                  <a:gd name="T15" fmla="*/ 47 h 90"/>
                  <a:gd name="T16" fmla="*/ 12 w 120"/>
                  <a:gd name="T17" fmla="*/ 38 h 90"/>
                  <a:gd name="T18" fmla="*/ 14 w 120"/>
                  <a:gd name="T19" fmla="*/ 30 h 90"/>
                  <a:gd name="T20" fmla="*/ 20 w 120"/>
                  <a:gd name="T21" fmla="*/ 21 h 90"/>
                  <a:gd name="T22" fmla="*/ 25 w 120"/>
                  <a:gd name="T23" fmla="*/ 15 h 90"/>
                  <a:gd name="T24" fmla="*/ 29 w 120"/>
                  <a:gd name="T25" fmla="*/ 10 h 90"/>
                  <a:gd name="T26" fmla="*/ 32 w 120"/>
                  <a:gd name="T27" fmla="*/ 7 h 90"/>
                  <a:gd name="T28" fmla="*/ 40 w 120"/>
                  <a:gd name="T29" fmla="*/ 4 h 90"/>
                  <a:gd name="T30" fmla="*/ 50 w 120"/>
                  <a:gd name="T31" fmla="*/ 1 h 90"/>
                  <a:gd name="T32" fmla="*/ 56 w 120"/>
                  <a:gd name="T33" fmla="*/ 0 h 90"/>
                  <a:gd name="T34" fmla="*/ 60 w 120"/>
                  <a:gd name="T35" fmla="*/ 0 h 90"/>
                  <a:gd name="T36" fmla="*/ 67 w 120"/>
                  <a:gd name="T37" fmla="*/ 1 h 90"/>
                  <a:gd name="T38" fmla="*/ 73 w 120"/>
                  <a:gd name="T39" fmla="*/ 1 h 90"/>
                  <a:gd name="T40" fmla="*/ 80 w 120"/>
                  <a:gd name="T41" fmla="*/ 4 h 90"/>
                  <a:gd name="T42" fmla="*/ 85 w 120"/>
                  <a:gd name="T43" fmla="*/ 5 h 90"/>
                  <a:gd name="T44" fmla="*/ 92 w 120"/>
                  <a:gd name="T45" fmla="*/ 9 h 90"/>
                  <a:gd name="T46" fmla="*/ 98 w 120"/>
                  <a:gd name="T47" fmla="*/ 16 h 90"/>
                  <a:gd name="T48" fmla="*/ 105 w 120"/>
                  <a:gd name="T49" fmla="*/ 24 h 90"/>
                  <a:gd name="T50" fmla="*/ 110 w 120"/>
                  <a:gd name="T51" fmla="*/ 31 h 90"/>
                  <a:gd name="T52" fmla="*/ 113 w 120"/>
                  <a:gd name="T53" fmla="*/ 41 h 90"/>
                  <a:gd name="T54" fmla="*/ 115 w 120"/>
                  <a:gd name="T55" fmla="*/ 51 h 90"/>
                  <a:gd name="T56" fmla="*/ 117 w 120"/>
                  <a:gd name="T57" fmla="*/ 59 h 90"/>
                  <a:gd name="T58" fmla="*/ 119 w 120"/>
                  <a:gd name="T59" fmla="*/ 65 h 90"/>
                  <a:gd name="T60" fmla="*/ 119 w 120"/>
                  <a:gd name="T61" fmla="*/ 73 h 90"/>
                  <a:gd name="T62" fmla="*/ 119 w 120"/>
                  <a:gd name="T63" fmla="*/ 79 h 90"/>
                  <a:gd name="T64" fmla="*/ 118 w 120"/>
                  <a:gd name="T65" fmla="*/ 82 h 90"/>
                  <a:gd name="T66" fmla="*/ 117 w 120"/>
                  <a:gd name="T67" fmla="*/ 85 h 90"/>
                  <a:gd name="T68" fmla="*/ 109 w 120"/>
                  <a:gd name="T69" fmla="*/ 89 h 90"/>
                  <a:gd name="T70" fmla="*/ 10 w 120"/>
                  <a:gd name="T71" fmla="*/ 80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0"/>
                  <a:gd name="T109" fmla="*/ 0 h 90"/>
                  <a:gd name="T110" fmla="*/ 120 w 120"/>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0" h="90">
                    <a:moveTo>
                      <a:pt x="10" y="80"/>
                    </a:moveTo>
                    <a:lnTo>
                      <a:pt x="5" y="77"/>
                    </a:lnTo>
                    <a:lnTo>
                      <a:pt x="1" y="74"/>
                    </a:lnTo>
                    <a:lnTo>
                      <a:pt x="0" y="69"/>
                    </a:lnTo>
                    <a:lnTo>
                      <a:pt x="0" y="65"/>
                    </a:lnTo>
                    <a:lnTo>
                      <a:pt x="3" y="62"/>
                    </a:lnTo>
                    <a:lnTo>
                      <a:pt x="4" y="53"/>
                    </a:lnTo>
                    <a:lnTo>
                      <a:pt x="10" y="47"/>
                    </a:lnTo>
                    <a:lnTo>
                      <a:pt x="12" y="38"/>
                    </a:lnTo>
                    <a:lnTo>
                      <a:pt x="14" y="30"/>
                    </a:lnTo>
                    <a:lnTo>
                      <a:pt x="20" y="21"/>
                    </a:lnTo>
                    <a:lnTo>
                      <a:pt x="25" y="15"/>
                    </a:lnTo>
                    <a:lnTo>
                      <a:pt x="29" y="10"/>
                    </a:lnTo>
                    <a:lnTo>
                      <a:pt x="32" y="7"/>
                    </a:lnTo>
                    <a:lnTo>
                      <a:pt x="40" y="4"/>
                    </a:lnTo>
                    <a:lnTo>
                      <a:pt x="50" y="1"/>
                    </a:lnTo>
                    <a:lnTo>
                      <a:pt x="56" y="0"/>
                    </a:lnTo>
                    <a:lnTo>
                      <a:pt x="60" y="0"/>
                    </a:lnTo>
                    <a:lnTo>
                      <a:pt x="67" y="1"/>
                    </a:lnTo>
                    <a:lnTo>
                      <a:pt x="73" y="1"/>
                    </a:lnTo>
                    <a:lnTo>
                      <a:pt x="80" y="4"/>
                    </a:lnTo>
                    <a:lnTo>
                      <a:pt x="85" y="5"/>
                    </a:lnTo>
                    <a:lnTo>
                      <a:pt x="92" y="9"/>
                    </a:lnTo>
                    <a:lnTo>
                      <a:pt x="98" y="16"/>
                    </a:lnTo>
                    <a:lnTo>
                      <a:pt x="105" y="24"/>
                    </a:lnTo>
                    <a:lnTo>
                      <a:pt x="110" y="31"/>
                    </a:lnTo>
                    <a:lnTo>
                      <a:pt x="113" y="41"/>
                    </a:lnTo>
                    <a:lnTo>
                      <a:pt x="115" y="51"/>
                    </a:lnTo>
                    <a:lnTo>
                      <a:pt x="117" y="59"/>
                    </a:lnTo>
                    <a:lnTo>
                      <a:pt x="119" y="65"/>
                    </a:lnTo>
                    <a:lnTo>
                      <a:pt x="119" y="73"/>
                    </a:lnTo>
                    <a:lnTo>
                      <a:pt x="119" y="79"/>
                    </a:lnTo>
                    <a:lnTo>
                      <a:pt x="118" y="82"/>
                    </a:lnTo>
                    <a:lnTo>
                      <a:pt x="117" y="85"/>
                    </a:lnTo>
                    <a:lnTo>
                      <a:pt x="109" y="89"/>
                    </a:lnTo>
                    <a:lnTo>
                      <a:pt x="10" y="80"/>
                    </a:lnTo>
                  </a:path>
                </a:pathLst>
              </a:custGeom>
              <a:solidFill>
                <a:srgbClr val="0000FF"/>
              </a:solidFill>
              <a:ln w="12700" cap="rnd">
                <a:solidFill>
                  <a:srgbClr val="000000"/>
                </a:solidFill>
                <a:round/>
                <a:headEnd/>
                <a:tailEnd/>
              </a:ln>
            </p:spPr>
            <p:txBody>
              <a:bodyPr/>
              <a:lstStyle/>
              <a:p>
                <a:endParaRPr lang="en-US"/>
              </a:p>
            </p:txBody>
          </p:sp>
          <p:sp>
            <p:nvSpPr>
              <p:cNvPr id="16492" name="Freeform 11"/>
              <p:cNvSpPr>
                <a:spLocks/>
              </p:cNvSpPr>
              <p:nvPr/>
            </p:nvSpPr>
            <p:spPr bwMode="auto">
              <a:xfrm>
                <a:off x="3304" y="2855"/>
                <a:ext cx="109" cy="101"/>
              </a:xfrm>
              <a:custGeom>
                <a:avLst/>
                <a:gdLst>
                  <a:gd name="T0" fmla="*/ 7 w 109"/>
                  <a:gd name="T1" fmla="*/ 33 h 101"/>
                  <a:gd name="T2" fmla="*/ 6 w 109"/>
                  <a:gd name="T3" fmla="*/ 39 h 101"/>
                  <a:gd name="T4" fmla="*/ 7 w 109"/>
                  <a:gd name="T5" fmla="*/ 47 h 101"/>
                  <a:gd name="T6" fmla="*/ 8 w 109"/>
                  <a:gd name="T7" fmla="*/ 50 h 101"/>
                  <a:gd name="T8" fmla="*/ 9 w 109"/>
                  <a:gd name="T9" fmla="*/ 54 h 101"/>
                  <a:gd name="T10" fmla="*/ 10 w 109"/>
                  <a:gd name="T11" fmla="*/ 56 h 101"/>
                  <a:gd name="T12" fmla="*/ 12 w 109"/>
                  <a:gd name="T13" fmla="*/ 60 h 101"/>
                  <a:gd name="T14" fmla="*/ 12 w 109"/>
                  <a:gd name="T15" fmla="*/ 66 h 101"/>
                  <a:gd name="T16" fmla="*/ 14 w 109"/>
                  <a:gd name="T17" fmla="*/ 72 h 101"/>
                  <a:gd name="T18" fmla="*/ 15 w 109"/>
                  <a:gd name="T19" fmla="*/ 75 h 101"/>
                  <a:gd name="T20" fmla="*/ 16 w 109"/>
                  <a:gd name="T21" fmla="*/ 80 h 101"/>
                  <a:gd name="T22" fmla="*/ 17 w 109"/>
                  <a:gd name="T23" fmla="*/ 87 h 101"/>
                  <a:gd name="T24" fmla="*/ 19 w 109"/>
                  <a:gd name="T25" fmla="*/ 92 h 101"/>
                  <a:gd name="T26" fmla="*/ 27 w 109"/>
                  <a:gd name="T27" fmla="*/ 99 h 101"/>
                  <a:gd name="T28" fmla="*/ 38 w 109"/>
                  <a:gd name="T29" fmla="*/ 100 h 101"/>
                  <a:gd name="T30" fmla="*/ 50 w 109"/>
                  <a:gd name="T31" fmla="*/ 97 h 101"/>
                  <a:gd name="T32" fmla="*/ 67 w 109"/>
                  <a:gd name="T33" fmla="*/ 95 h 101"/>
                  <a:gd name="T34" fmla="*/ 76 w 109"/>
                  <a:gd name="T35" fmla="*/ 91 h 101"/>
                  <a:gd name="T36" fmla="*/ 82 w 109"/>
                  <a:gd name="T37" fmla="*/ 85 h 101"/>
                  <a:gd name="T38" fmla="*/ 85 w 109"/>
                  <a:gd name="T39" fmla="*/ 79 h 101"/>
                  <a:gd name="T40" fmla="*/ 87 w 109"/>
                  <a:gd name="T41" fmla="*/ 73 h 101"/>
                  <a:gd name="T42" fmla="*/ 97 w 109"/>
                  <a:gd name="T43" fmla="*/ 67 h 101"/>
                  <a:gd name="T44" fmla="*/ 106 w 109"/>
                  <a:gd name="T45" fmla="*/ 48 h 101"/>
                  <a:gd name="T46" fmla="*/ 107 w 109"/>
                  <a:gd name="T47" fmla="*/ 42 h 101"/>
                  <a:gd name="T48" fmla="*/ 105 w 109"/>
                  <a:gd name="T49" fmla="*/ 34 h 101"/>
                  <a:gd name="T50" fmla="*/ 107 w 109"/>
                  <a:gd name="T51" fmla="*/ 32 h 101"/>
                  <a:gd name="T52" fmla="*/ 108 w 109"/>
                  <a:gd name="T53" fmla="*/ 29 h 101"/>
                  <a:gd name="T54" fmla="*/ 105 w 109"/>
                  <a:gd name="T55" fmla="*/ 26 h 101"/>
                  <a:gd name="T56" fmla="*/ 104 w 109"/>
                  <a:gd name="T57" fmla="*/ 14 h 101"/>
                  <a:gd name="T58" fmla="*/ 102 w 109"/>
                  <a:gd name="T59" fmla="*/ 10 h 101"/>
                  <a:gd name="T60" fmla="*/ 94 w 109"/>
                  <a:gd name="T61" fmla="*/ 4 h 101"/>
                  <a:gd name="T62" fmla="*/ 85 w 109"/>
                  <a:gd name="T63" fmla="*/ 2 h 101"/>
                  <a:gd name="T64" fmla="*/ 65 w 109"/>
                  <a:gd name="T65" fmla="*/ 0 h 101"/>
                  <a:gd name="T66" fmla="*/ 44 w 109"/>
                  <a:gd name="T67" fmla="*/ 0 h 101"/>
                  <a:gd name="T68" fmla="*/ 22 w 109"/>
                  <a:gd name="T69" fmla="*/ 0 h 101"/>
                  <a:gd name="T70" fmla="*/ 10 w 109"/>
                  <a:gd name="T71" fmla="*/ 0 h 101"/>
                  <a:gd name="T72" fmla="*/ 1 w 109"/>
                  <a:gd name="T73" fmla="*/ 0 h 101"/>
                  <a:gd name="T74" fmla="*/ 0 w 109"/>
                  <a:gd name="T75" fmla="*/ 3 h 101"/>
                  <a:gd name="T76" fmla="*/ 0 w 109"/>
                  <a:gd name="T77" fmla="*/ 7 h 101"/>
                  <a:gd name="T78" fmla="*/ 7 w 109"/>
                  <a:gd name="T79" fmla="*/ 13 h 101"/>
                  <a:gd name="T80" fmla="*/ 5 w 109"/>
                  <a:gd name="T81" fmla="*/ 25 h 101"/>
                  <a:gd name="T82" fmla="*/ 7 w 109"/>
                  <a:gd name="T83" fmla="*/ 25 h 101"/>
                  <a:gd name="T84" fmla="*/ 8 w 109"/>
                  <a:gd name="T85" fmla="*/ 27 h 101"/>
                  <a:gd name="T86" fmla="*/ 7 w 109"/>
                  <a:gd name="T87" fmla="*/ 33 h 1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9"/>
                  <a:gd name="T133" fmla="*/ 0 h 101"/>
                  <a:gd name="T134" fmla="*/ 109 w 109"/>
                  <a:gd name="T135" fmla="*/ 101 h 1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9" h="101">
                    <a:moveTo>
                      <a:pt x="7" y="33"/>
                    </a:moveTo>
                    <a:lnTo>
                      <a:pt x="6" y="39"/>
                    </a:lnTo>
                    <a:lnTo>
                      <a:pt x="7" y="47"/>
                    </a:lnTo>
                    <a:lnTo>
                      <a:pt x="8" y="50"/>
                    </a:lnTo>
                    <a:lnTo>
                      <a:pt x="9" y="54"/>
                    </a:lnTo>
                    <a:lnTo>
                      <a:pt x="10" y="56"/>
                    </a:lnTo>
                    <a:lnTo>
                      <a:pt x="12" y="60"/>
                    </a:lnTo>
                    <a:lnTo>
                      <a:pt x="12" y="66"/>
                    </a:lnTo>
                    <a:lnTo>
                      <a:pt x="14" y="72"/>
                    </a:lnTo>
                    <a:lnTo>
                      <a:pt x="15" y="75"/>
                    </a:lnTo>
                    <a:lnTo>
                      <a:pt x="16" y="80"/>
                    </a:lnTo>
                    <a:lnTo>
                      <a:pt x="17" y="87"/>
                    </a:lnTo>
                    <a:lnTo>
                      <a:pt x="19" y="92"/>
                    </a:lnTo>
                    <a:lnTo>
                      <a:pt x="27" y="99"/>
                    </a:lnTo>
                    <a:lnTo>
                      <a:pt x="38" y="100"/>
                    </a:lnTo>
                    <a:lnTo>
                      <a:pt x="50" y="97"/>
                    </a:lnTo>
                    <a:lnTo>
                      <a:pt x="67" y="95"/>
                    </a:lnTo>
                    <a:lnTo>
                      <a:pt x="76" y="91"/>
                    </a:lnTo>
                    <a:lnTo>
                      <a:pt x="82" y="85"/>
                    </a:lnTo>
                    <a:lnTo>
                      <a:pt x="85" y="79"/>
                    </a:lnTo>
                    <a:lnTo>
                      <a:pt x="87" y="73"/>
                    </a:lnTo>
                    <a:lnTo>
                      <a:pt x="97" y="67"/>
                    </a:lnTo>
                    <a:lnTo>
                      <a:pt x="106" y="48"/>
                    </a:lnTo>
                    <a:lnTo>
                      <a:pt x="107" y="42"/>
                    </a:lnTo>
                    <a:lnTo>
                      <a:pt x="105" y="34"/>
                    </a:lnTo>
                    <a:lnTo>
                      <a:pt x="107" y="32"/>
                    </a:lnTo>
                    <a:lnTo>
                      <a:pt x="108" y="29"/>
                    </a:lnTo>
                    <a:lnTo>
                      <a:pt x="105" y="26"/>
                    </a:lnTo>
                    <a:lnTo>
                      <a:pt x="104" y="14"/>
                    </a:lnTo>
                    <a:lnTo>
                      <a:pt x="102" y="10"/>
                    </a:lnTo>
                    <a:lnTo>
                      <a:pt x="94" y="4"/>
                    </a:lnTo>
                    <a:lnTo>
                      <a:pt x="85" y="2"/>
                    </a:lnTo>
                    <a:lnTo>
                      <a:pt x="65" y="0"/>
                    </a:lnTo>
                    <a:lnTo>
                      <a:pt x="44" y="0"/>
                    </a:lnTo>
                    <a:lnTo>
                      <a:pt x="22" y="0"/>
                    </a:lnTo>
                    <a:lnTo>
                      <a:pt x="10" y="0"/>
                    </a:lnTo>
                    <a:lnTo>
                      <a:pt x="1" y="0"/>
                    </a:lnTo>
                    <a:lnTo>
                      <a:pt x="0" y="3"/>
                    </a:lnTo>
                    <a:lnTo>
                      <a:pt x="0" y="7"/>
                    </a:lnTo>
                    <a:lnTo>
                      <a:pt x="7" y="13"/>
                    </a:lnTo>
                    <a:lnTo>
                      <a:pt x="5" y="25"/>
                    </a:lnTo>
                    <a:lnTo>
                      <a:pt x="7" y="25"/>
                    </a:lnTo>
                    <a:lnTo>
                      <a:pt x="8" y="27"/>
                    </a:lnTo>
                    <a:lnTo>
                      <a:pt x="7" y="33"/>
                    </a:lnTo>
                  </a:path>
                </a:pathLst>
              </a:custGeom>
              <a:solidFill>
                <a:srgbClr val="FFC080"/>
              </a:solidFill>
              <a:ln w="12700" cap="rnd">
                <a:solidFill>
                  <a:srgbClr val="402000"/>
                </a:solidFill>
                <a:round/>
                <a:headEnd/>
                <a:tailEnd/>
              </a:ln>
            </p:spPr>
            <p:txBody>
              <a:bodyPr/>
              <a:lstStyle/>
              <a:p>
                <a:endParaRPr lang="en-US"/>
              </a:p>
            </p:txBody>
          </p:sp>
          <p:sp>
            <p:nvSpPr>
              <p:cNvPr id="16493" name="Freeform 12"/>
              <p:cNvSpPr>
                <a:spLocks/>
              </p:cNvSpPr>
              <p:nvPr/>
            </p:nvSpPr>
            <p:spPr bwMode="auto">
              <a:xfrm>
                <a:off x="3304" y="2855"/>
                <a:ext cx="106" cy="97"/>
              </a:xfrm>
              <a:custGeom>
                <a:avLst/>
                <a:gdLst>
                  <a:gd name="T0" fmla="*/ 1 w 106"/>
                  <a:gd name="T1" fmla="*/ 7 h 97"/>
                  <a:gd name="T2" fmla="*/ 2 w 106"/>
                  <a:gd name="T3" fmla="*/ 1 h 97"/>
                  <a:gd name="T4" fmla="*/ 50 w 106"/>
                  <a:gd name="T5" fmla="*/ 0 h 97"/>
                  <a:gd name="T6" fmla="*/ 84 w 106"/>
                  <a:gd name="T7" fmla="*/ 2 h 97"/>
                  <a:gd name="T8" fmla="*/ 99 w 106"/>
                  <a:gd name="T9" fmla="*/ 10 h 97"/>
                  <a:gd name="T10" fmla="*/ 102 w 106"/>
                  <a:gd name="T11" fmla="*/ 21 h 97"/>
                  <a:gd name="T12" fmla="*/ 105 w 106"/>
                  <a:gd name="T13" fmla="*/ 29 h 97"/>
                  <a:gd name="T14" fmla="*/ 102 w 106"/>
                  <a:gd name="T15" fmla="*/ 32 h 97"/>
                  <a:gd name="T16" fmla="*/ 103 w 106"/>
                  <a:gd name="T17" fmla="*/ 46 h 97"/>
                  <a:gd name="T18" fmla="*/ 93 w 106"/>
                  <a:gd name="T19" fmla="*/ 66 h 97"/>
                  <a:gd name="T20" fmla="*/ 84 w 106"/>
                  <a:gd name="T21" fmla="*/ 72 h 97"/>
                  <a:gd name="T22" fmla="*/ 75 w 106"/>
                  <a:gd name="T23" fmla="*/ 89 h 97"/>
                  <a:gd name="T24" fmla="*/ 51 w 106"/>
                  <a:gd name="T25" fmla="*/ 96 h 97"/>
                  <a:gd name="T26" fmla="*/ 46 w 106"/>
                  <a:gd name="T27" fmla="*/ 91 h 97"/>
                  <a:gd name="T28" fmla="*/ 44 w 106"/>
                  <a:gd name="T29" fmla="*/ 82 h 97"/>
                  <a:gd name="T30" fmla="*/ 38 w 106"/>
                  <a:gd name="T31" fmla="*/ 80 h 97"/>
                  <a:gd name="T32" fmla="*/ 34 w 106"/>
                  <a:gd name="T33" fmla="*/ 78 h 97"/>
                  <a:gd name="T34" fmla="*/ 43 w 106"/>
                  <a:gd name="T35" fmla="*/ 77 h 97"/>
                  <a:gd name="T36" fmla="*/ 40 w 106"/>
                  <a:gd name="T37" fmla="*/ 74 h 97"/>
                  <a:gd name="T38" fmla="*/ 40 w 106"/>
                  <a:gd name="T39" fmla="*/ 69 h 97"/>
                  <a:gd name="T40" fmla="*/ 42 w 106"/>
                  <a:gd name="T41" fmla="*/ 62 h 97"/>
                  <a:gd name="T42" fmla="*/ 41 w 106"/>
                  <a:gd name="T43" fmla="*/ 58 h 97"/>
                  <a:gd name="T44" fmla="*/ 37 w 106"/>
                  <a:gd name="T45" fmla="*/ 59 h 97"/>
                  <a:gd name="T46" fmla="*/ 37 w 106"/>
                  <a:gd name="T47" fmla="*/ 53 h 97"/>
                  <a:gd name="T48" fmla="*/ 40 w 106"/>
                  <a:gd name="T49" fmla="*/ 52 h 97"/>
                  <a:gd name="T50" fmla="*/ 42 w 106"/>
                  <a:gd name="T51" fmla="*/ 29 h 97"/>
                  <a:gd name="T52" fmla="*/ 43 w 106"/>
                  <a:gd name="T53" fmla="*/ 24 h 97"/>
                  <a:gd name="T54" fmla="*/ 61 w 106"/>
                  <a:gd name="T55" fmla="*/ 20 h 97"/>
                  <a:gd name="T56" fmla="*/ 54 w 106"/>
                  <a:gd name="T57" fmla="*/ 10 h 97"/>
                  <a:gd name="T58" fmla="*/ 37 w 106"/>
                  <a:gd name="T59" fmla="*/ 12 h 97"/>
                  <a:gd name="T60" fmla="*/ 18 w 106"/>
                  <a:gd name="T61" fmla="*/ 11 h 97"/>
                  <a:gd name="T62" fmla="*/ 13 w 106"/>
                  <a:gd name="T63" fmla="*/ 9 h 97"/>
                  <a:gd name="T64" fmla="*/ 13 w 106"/>
                  <a:gd name="T65" fmla="*/ 21 h 97"/>
                  <a:gd name="T66" fmla="*/ 11 w 106"/>
                  <a:gd name="T67" fmla="*/ 25 h 97"/>
                  <a:gd name="T68" fmla="*/ 8 w 106"/>
                  <a:gd name="T69" fmla="*/ 26 h 97"/>
                  <a:gd name="T70" fmla="*/ 5 w 106"/>
                  <a:gd name="T71" fmla="*/ 24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97"/>
                  <a:gd name="T110" fmla="*/ 106 w 106"/>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97">
                    <a:moveTo>
                      <a:pt x="8" y="13"/>
                    </a:moveTo>
                    <a:lnTo>
                      <a:pt x="1" y="7"/>
                    </a:lnTo>
                    <a:lnTo>
                      <a:pt x="0" y="4"/>
                    </a:lnTo>
                    <a:lnTo>
                      <a:pt x="2" y="1"/>
                    </a:lnTo>
                    <a:lnTo>
                      <a:pt x="22" y="0"/>
                    </a:lnTo>
                    <a:lnTo>
                      <a:pt x="50" y="0"/>
                    </a:lnTo>
                    <a:lnTo>
                      <a:pt x="74" y="1"/>
                    </a:lnTo>
                    <a:lnTo>
                      <a:pt x="84" y="2"/>
                    </a:lnTo>
                    <a:lnTo>
                      <a:pt x="93" y="6"/>
                    </a:lnTo>
                    <a:lnTo>
                      <a:pt x="99" y="10"/>
                    </a:lnTo>
                    <a:lnTo>
                      <a:pt x="101" y="13"/>
                    </a:lnTo>
                    <a:lnTo>
                      <a:pt x="102" y="21"/>
                    </a:lnTo>
                    <a:lnTo>
                      <a:pt x="102" y="25"/>
                    </a:lnTo>
                    <a:lnTo>
                      <a:pt x="105" y="29"/>
                    </a:lnTo>
                    <a:lnTo>
                      <a:pt x="104" y="31"/>
                    </a:lnTo>
                    <a:lnTo>
                      <a:pt x="102" y="32"/>
                    </a:lnTo>
                    <a:lnTo>
                      <a:pt x="104" y="41"/>
                    </a:lnTo>
                    <a:lnTo>
                      <a:pt x="103" y="46"/>
                    </a:lnTo>
                    <a:lnTo>
                      <a:pt x="97" y="58"/>
                    </a:lnTo>
                    <a:lnTo>
                      <a:pt x="93" y="66"/>
                    </a:lnTo>
                    <a:lnTo>
                      <a:pt x="86" y="71"/>
                    </a:lnTo>
                    <a:lnTo>
                      <a:pt x="84" y="72"/>
                    </a:lnTo>
                    <a:lnTo>
                      <a:pt x="81" y="80"/>
                    </a:lnTo>
                    <a:lnTo>
                      <a:pt x="75" y="89"/>
                    </a:lnTo>
                    <a:lnTo>
                      <a:pt x="60" y="94"/>
                    </a:lnTo>
                    <a:lnTo>
                      <a:pt x="51" y="96"/>
                    </a:lnTo>
                    <a:lnTo>
                      <a:pt x="43" y="94"/>
                    </a:lnTo>
                    <a:lnTo>
                      <a:pt x="46" y="91"/>
                    </a:lnTo>
                    <a:lnTo>
                      <a:pt x="49" y="86"/>
                    </a:lnTo>
                    <a:lnTo>
                      <a:pt x="44" y="82"/>
                    </a:lnTo>
                    <a:lnTo>
                      <a:pt x="41" y="81"/>
                    </a:lnTo>
                    <a:lnTo>
                      <a:pt x="38" y="80"/>
                    </a:lnTo>
                    <a:lnTo>
                      <a:pt x="33" y="79"/>
                    </a:lnTo>
                    <a:lnTo>
                      <a:pt x="34" y="78"/>
                    </a:lnTo>
                    <a:lnTo>
                      <a:pt x="38" y="78"/>
                    </a:lnTo>
                    <a:lnTo>
                      <a:pt x="43" y="77"/>
                    </a:lnTo>
                    <a:lnTo>
                      <a:pt x="42" y="74"/>
                    </a:lnTo>
                    <a:lnTo>
                      <a:pt x="40" y="74"/>
                    </a:lnTo>
                    <a:lnTo>
                      <a:pt x="38" y="73"/>
                    </a:lnTo>
                    <a:lnTo>
                      <a:pt x="40" y="69"/>
                    </a:lnTo>
                    <a:lnTo>
                      <a:pt x="41" y="62"/>
                    </a:lnTo>
                    <a:lnTo>
                      <a:pt x="42" y="62"/>
                    </a:lnTo>
                    <a:lnTo>
                      <a:pt x="43" y="59"/>
                    </a:lnTo>
                    <a:lnTo>
                      <a:pt x="41" y="58"/>
                    </a:lnTo>
                    <a:lnTo>
                      <a:pt x="39" y="58"/>
                    </a:lnTo>
                    <a:lnTo>
                      <a:pt x="37" y="59"/>
                    </a:lnTo>
                    <a:lnTo>
                      <a:pt x="36" y="58"/>
                    </a:lnTo>
                    <a:lnTo>
                      <a:pt x="37" y="53"/>
                    </a:lnTo>
                    <a:lnTo>
                      <a:pt x="40" y="54"/>
                    </a:lnTo>
                    <a:lnTo>
                      <a:pt x="40" y="52"/>
                    </a:lnTo>
                    <a:lnTo>
                      <a:pt x="38" y="49"/>
                    </a:lnTo>
                    <a:lnTo>
                      <a:pt x="42" y="29"/>
                    </a:lnTo>
                    <a:lnTo>
                      <a:pt x="44" y="26"/>
                    </a:lnTo>
                    <a:lnTo>
                      <a:pt x="43" y="24"/>
                    </a:lnTo>
                    <a:lnTo>
                      <a:pt x="47" y="19"/>
                    </a:lnTo>
                    <a:lnTo>
                      <a:pt x="61" y="20"/>
                    </a:lnTo>
                    <a:lnTo>
                      <a:pt x="53" y="15"/>
                    </a:lnTo>
                    <a:lnTo>
                      <a:pt x="54" y="10"/>
                    </a:lnTo>
                    <a:lnTo>
                      <a:pt x="40" y="9"/>
                    </a:lnTo>
                    <a:lnTo>
                      <a:pt x="37" y="12"/>
                    </a:lnTo>
                    <a:lnTo>
                      <a:pt x="35" y="9"/>
                    </a:lnTo>
                    <a:lnTo>
                      <a:pt x="18" y="11"/>
                    </a:lnTo>
                    <a:lnTo>
                      <a:pt x="14" y="9"/>
                    </a:lnTo>
                    <a:lnTo>
                      <a:pt x="13" y="9"/>
                    </a:lnTo>
                    <a:lnTo>
                      <a:pt x="15" y="12"/>
                    </a:lnTo>
                    <a:lnTo>
                      <a:pt x="13" y="21"/>
                    </a:lnTo>
                    <a:lnTo>
                      <a:pt x="11" y="22"/>
                    </a:lnTo>
                    <a:lnTo>
                      <a:pt x="11" y="25"/>
                    </a:lnTo>
                    <a:lnTo>
                      <a:pt x="7" y="32"/>
                    </a:lnTo>
                    <a:lnTo>
                      <a:pt x="8" y="26"/>
                    </a:lnTo>
                    <a:lnTo>
                      <a:pt x="7" y="24"/>
                    </a:lnTo>
                    <a:lnTo>
                      <a:pt x="5" y="24"/>
                    </a:lnTo>
                    <a:lnTo>
                      <a:pt x="8" y="13"/>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94" name="Freeform 13"/>
              <p:cNvSpPr>
                <a:spLocks/>
              </p:cNvSpPr>
              <p:nvPr/>
            </p:nvSpPr>
            <p:spPr bwMode="auto">
              <a:xfrm>
                <a:off x="3359" y="2896"/>
                <a:ext cx="23" cy="17"/>
              </a:xfrm>
              <a:custGeom>
                <a:avLst/>
                <a:gdLst>
                  <a:gd name="T0" fmla="*/ 6 w 23"/>
                  <a:gd name="T1" fmla="*/ 0 h 17"/>
                  <a:gd name="T2" fmla="*/ 7 w 23"/>
                  <a:gd name="T3" fmla="*/ 7 h 17"/>
                  <a:gd name="T4" fmla="*/ 0 w 23"/>
                  <a:gd name="T5" fmla="*/ 10 h 17"/>
                  <a:gd name="T6" fmla="*/ 4 w 23"/>
                  <a:gd name="T7" fmla="*/ 14 h 17"/>
                  <a:gd name="T8" fmla="*/ 6 w 23"/>
                  <a:gd name="T9" fmla="*/ 12 h 17"/>
                  <a:gd name="T10" fmla="*/ 9 w 23"/>
                  <a:gd name="T11" fmla="*/ 14 h 17"/>
                  <a:gd name="T12" fmla="*/ 9 w 23"/>
                  <a:gd name="T13" fmla="*/ 16 h 17"/>
                  <a:gd name="T14" fmla="*/ 14 w 23"/>
                  <a:gd name="T15" fmla="*/ 16 h 17"/>
                  <a:gd name="T16" fmla="*/ 13 w 23"/>
                  <a:gd name="T17" fmla="*/ 14 h 17"/>
                  <a:gd name="T18" fmla="*/ 10 w 23"/>
                  <a:gd name="T19" fmla="*/ 12 h 17"/>
                  <a:gd name="T20" fmla="*/ 17 w 23"/>
                  <a:gd name="T21" fmla="*/ 8 h 17"/>
                  <a:gd name="T22" fmla="*/ 14 w 23"/>
                  <a:gd name="T23" fmla="*/ 5 h 17"/>
                  <a:gd name="T24" fmla="*/ 20 w 23"/>
                  <a:gd name="T25" fmla="*/ 5 h 17"/>
                  <a:gd name="T26" fmla="*/ 22 w 23"/>
                  <a:gd name="T27" fmla="*/ 1 h 17"/>
                  <a:gd name="T28" fmla="*/ 20 w 23"/>
                  <a:gd name="T29" fmla="*/ 1 h 17"/>
                  <a:gd name="T30" fmla="*/ 17 w 23"/>
                  <a:gd name="T31" fmla="*/ 0 h 17"/>
                  <a:gd name="T32" fmla="*/ 11 w 23"/>
                  <a:gd name="T33" fmla="*/ 0 h 17"/>
                  <a:gd name="T34" fmla="*/ 6 w 23"/>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17"/>
                  <a:gd name="T56" fmla="*/ 23 w 23"/>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17">
                    <a:moveTo>
                      <a:pt x="6" y="0"/>
                    </a:moveTo>
                    <a:lnTo>
                      <a:pt x="7" y="7"/>
                    </a:lnTo>
                    <a:lnTo>
                      <a:pt x="0" y="10"/>
                    </a:lnTo>
                    <a:lnTo>
                      <a:pt x="4" y="14"/>
                    </a:lnTo>
                    <a:lnTo>
                      <a:pt x="6" y="12"/>
                    </a:lnTo>
                    <a:lnTo>
                      <a:pt x="9" y="14"/>
                    </a:lnTo>
                    <a:lnTo>
                      <a:pt x="9" y="16"/>
                    </a:lnTo>
                    <a:lnTo>
                      <a:pt x="14" y="16"/>
                    </a:lnTo>
                    <a:lnTo>
                      <a:pt x="13" y="14"/>
                    </a:lnTo>
                    <a:lnTo>
                      <a:pt x="10" y="12"/>
                    </a:lnTo>
                    <a:lnTo>
                      <a:pt x="17" y="8"/>
                    </a:lnTo>
                    <a:lnTo>
                      <a:pt x="14" y="5"/>
                    </a:lnTo>
                    <a:lnTo>
                      <a:pt x="20" y="5"/>
                    </a:lnTo>
                    <a:lnTo>
                      <a:pt x="22" y="1"/>
                    </a:lnTo>
                    <a:lnTo>
                      <a:pt x="20" y="1"/>
                    </a:lnTo>
                    <a:lnTo>
                      <a:pt x="17" y="0"/>
                    </a:lnTo>
                    <a:lnTo>
                      <a:pt x="11" y="0"/>
                    </a:lnTo>
                    <a:lnTo>
                      <a:pt x="6"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95" name="Freeform 14"/>
              <p:cNvSpPr>
                <a:spLocks/>
              </p:cNvSpPr>
              <p:nvPr/>
            </p:nvSpPr>
            <p:spPr bwMode="auto">
              <a:xfrm>
                <a:off x="3358" y="2875"/>
                <a:ext cx="19" cy="17"/>
              </a:xfrm>
              <a:custGeom>
                <a:avLst/>
                <a:gdLst>
                  <a:gd name="T0" fmla="*/ 1 w 19"/>
                  <a:gd name="T1" fmla="*/ 16 h 17"/>
                  <a:gd name="T2" fmla="*/ 0 w 19"/>
                  <a:gd name="T3" fmla="*/ 11 h 17"/>
                  <a:gd name="T4" fmla="*/ 2 w 19"/>
                  <a:gd name="T5" fmla="*/ 1 h 17"/>
                  <a:gd name="T6" fmla="*/ 8 w 19"/>
                  <a:gd name="T7" fmla="*/ 0 h 17"/>
                  <a:gd name="T8" fmla="*/ 13 w 19"/>
                  <a:gd name="T9" fmla="*/ 0 h 17"/>
                  <a:gd name="T10" fmla="*/ 14 w 19"/>
                  <a:gd name="T11" fmla="*/ 3 h 17"/>
                  <a:gd name="T12" fmla="*/ 17 w 19"/>
                  <a:gd name="T13" fmla="*/ 6 h 17"/>
                  <a:gd name="T14" fmla="*/ 18 w 19"/>
                  <a:gd name="T15" fmla="*/ 16 h 17"/>
                  <a:gd name="T16" fmla="*/ 16 w 19"/>
                  <a:gd name="T17" fmla="*/ 14 h 17"/>
                  <a:gd name="T18" fmla="*/ 12 w 19"/>
                  <a:gd name="T19" fmla="*/ 4 h 17"/>
                  <a:gd name="T20" fmla="*/ 10 w 19"/>
                  <a:gd name="T21" fmla="*/ 4 h 17"/>
                  <a:gd name="T22" fmla="*/ 11 w 19"/>
                  <a:gd name="T23" fmla="*/ 11 h 17"/>
                  <a:gd name="T24" fmla="*/ 10 w 19"/>
                  <a:gd name="T25" fmla="*/ 16 h 17"/>
                  <a:gd name="T26" fmla="*/ 7 w 19"/>
                  <a:gd name="T27" fmla="*/ 16 h 17"/>
                  <a:gd name="T28" fmla="*/ 5 w 19"/>
                  <a:gd name="T29" fmla="*/ 14 h 17"/>
                  <a:gd name="T30" fmla="*/ 5 w 19"/>
                  <a:gd name="T31" fmla="*/ 6 h 17"/>
                  <a:gd name="T32" fmla="*/ 1 w 19"/>
                  <a:gd name="T33" fmla="*/ 16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7"/>
                  <a:gd name="T53" fmla="*/ 19 w 19"/>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7">
                    <a:moveTo>
                      <a:pt x="1" y="16"/>
                    </a:moveTo>
                    <a:lnTo>
                      <a:pt x="0" y="11"/>
                    </a:lnTo>
                    <a:lnTo>
                      <a:pt x="2" y="1"/>
                    </a:lnTo>
                    <a:lnTo>
                      <a:pt x="8" y="0"/>
                    </a:lnTo>
                    <a:lnTo>
                      <a:pt x="13" y="0"/>
                    </a:lnTo>
                    <a:lnTo>
                      <a:pt x="14" y="3"/>
                    </a:lnTo>
                    <a:lnTo>
                      <a:pt x="17" y="6"/>
                    </a:lnTo>
                    <a:lnTo>
                      <a:pt x="18" y="16"/>
                    </a:lnTo>
                    <a:lnTo>
                      <a:pt x="16" y="14"/>
                    </a:lnTo>
                    <a:lnTo>
                      <a:pt x="12" y="4"/>
                    </a:lnTo>
                    <a:lnTo>
                      <a:pt x="10" y="4"/>
                    </a:lnTo>
                    <a:lnTo>
                      <a:pt x="11" y="11"/>
                    </a:lnTo>
                    <a:lnTo>
                      <a:pt x="10" y="16"/>
                    </a:lnTo>
                    <a:lnTo>
                      <a:pt x="7" y="16"/>
                    </a:lnTo>
                    <a:lnTo>
                      <a:pt x="5" y="14"/>
                    </a:lnTo>
                    <a:lnTo>
                      <a:pt x="5" y="6"/>
                    </a:lnTo>
                    <a:lnTo>
                      <a:pt x="1"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96" name="Freeform 15"/>
              <p:cNvSpPr>
                <a:spLocks/>
              </p:cNvSpPr>
              <p:nvPr/>
            </p:nvSpPr>
            <p:spPr bwMode="auto">
              <a:xfrm>
                <a:off x="3361" y="2882"/>
                <a:ext cx="17" cy="17"/>
              </a:xfrm>
              <a:custGeom>
                <a:avLst/>
                <a:gdLst>
                  <a:gd name="T0" fmla="*/ 0 w 17"/>
                  <a:gd name="T1" fmla="*/ 10 h 17"/>
                  <a:gd name="T2" fmla="*/ 2 w 17"/>
                  <a:gd name="T3" fmla="*/ 16 h 17"/>
                  <a:gd name="T4" fmla="*/ 8 w 17"/>
                  <a:gd name="T5" fmla="*/ 16 h 17"/>
                  <a:gd name="T6" fmla="*/ 13 w 17"/>
                  <a:gd name="T7" fmla="*/ 13 h 17"/>
                  <a:gd name="T8" fmla="*/ 16 w 17"/>
                  <a:gd name="T9" fmla="*/ 10 h 17"/>
                  <a:gd name="T10" fmla="*/ 10 w 17"/>
                  <a:gd name="T11" fmla="*/ 0 h 17"/>
                  <a:gd name="T12" fmla="*/ 9 w 17"/>
                  <a:gd name="T13" fmla="*/ 2 h 17"/>
                  <a:gd name="T14" fmla="*/ 10 w 17"/>
                  <a:gd name="T15" fmla="*/ 8 h 17"/>
                  <a:gd name="T16" fmla="*/ 9 w 17"/>
                  <a:gd name="T17" fmla="*/ 13 h 17"/>
                  <a:gd name="T18" fmla="*/ 4 w 17"/>
                  <a:gd name="T19" fmla="*/ 10 h 17"/>
                  <a:gd name="T20" fmla="*/ 4 w 17"/>
                  <a:gd name="T21" fmla="*/ 2 h 17"/>
                  <a:gd name="T22" fmla="*/ 0 w 17"/>
                  <a:gd name="T23" fmla="*/ 1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0"/>
                    </a:moveTo>
                    <a:lnTo>
                      <a:pt x="2" y="16"/>
                    </a:lnTo>
                    <a:lnTo>
                      <a:pt x="8" y="16"/>
                    </a:lnTo>
                    <a:lnTo>
                      <a:pt x="13" y="13"/>
                    </a:lnTo>
                    <a:lnTo>
                      <a:pt x="16" y="10"/>
                    </a:lnTo>
                    <a:lnTo>
                      <a:pt x="10" y="0"/>
                    </a:lnTo>
                    <a:lnTo>
                      <a:pt x="9" y="2"/>
                    </a:lnTo>
                    <a:lnTo>
                      <a:pt x="10" y="8"/>
                    </a:lnTo>
                    <a:lnTo>
                      <a:pt x="9" y="13"/>
                    </a:lnTo>
                    <a:lnTo>
                      <a:pt x="4" y="10"/>
                    </a:lnTo>
                    <a:lnTo>
                      <a:pt x="4" y="2"/>
                    </a:lnTo>
                    <a:lnTo>
                      <a:pt x="0" y="1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97" name="Freeform 16"/>
              <p:cNvSpPr>
                <a:spLocks/>
              </p:cNvSpPr>
              <p:nvPr/>
            </p:nvSpPr>
            <p:spPr bwMode="auto">
              <a:xfrm>
                <a:off x="3312" y="2874"/>
                <a:ext cx="25" cy="80"/>
              </a:xfrm>
              <a:custGeom>
                <a:avLst/>
                <a:gdLst>
                  <a:gd name="T0" fmla="*/ 12 w 25"/>
                  <a:gd name="T1" fmla="*/ 0 h 80"/>
                  <a:gd name="T2" fmla="*/ 7 w 25"/>
                  <a:gd name="T3" fmla="*/ 1 h 80"/>
                  <a:gd name="T4" fmla="*/ 5 w 25"/>
                  <a:gd name="T5" fmla="*/ 3 h 80"/>
                  <a:gd name="T6" fmla="*/ 5 w 25"/>
                  <a:gd name="T7" fmla="*/ 5 h 80"/>
                  <a:gd name="T8" fmla="*/ 5 w 25"/>
                  <a:gd name="T9" fmla="*/ 7 h 80"/>
                  <a:gd name="T10" fmla="*/ 3 w 25"/>
                  <a:gd name="T11" fmla="*/ 13 h 80"/>
                  <a:gd name="T12" fmla="*/ 1 w 25"/>
                  <a:gd name="T13" fmla="*/ 18 h 80"/>
                  <a:gd name="T14" fmla="*/ 1 w 25"/>
                  <a:gd name="T15" fmla="*/ 22 h 80"/>
                  <a:gd name="T16" fmla="*/ 0 w 25"/>
                  <a:gd name="T17" fmla="*/ 24 h 80"/>
                  <a:gd name="T18" fmla="*/ 0 w 25"/>
                  <a:gd name="T19" fmla="*/ 25 h 80"/>
                  <a:gd name="T20" fmla="*/ 2 w 25"/>
                  <a:gd name="T21" fmla="*/ 26 h 80"/>
                  <a:gd name="T22" fmla="*/ 2 w 25"/>
                  <a:gd name="T23" fmla="*/ 34 h 80"/>
                  <a:gd name="T24" fmla="*/ 5 w 25"/>
                  <a:gd name="T25" fmla="*/ 39 h 80"/>
                  <a:gd name="T26" fmla="*/ 4 w 25"/>
                  <a:gd name="T27" fmla="*/ 46 h 80"/>
                  <a:gd name="T28" fmla="*/ 7 w 25"/>
                  <a:gd name="T29" fmla="*/ 53 h 80"/>
                  <a:gd name="T30" fmla="*/ 7 w 25"/>
                  <a:gd name="T31" fmla="*/ 58 h 80"/>
                  <a:gd name="T32" fmla="*/ 8 w 25"/>
                  <a:gd name="T33" fmla="*/ 65 h 80"/>
                  <a:gd name="T34" fmla="*/ 9 w 25"/>
                  <a:gd name="T35" fmla="*/ 70 h 80"/>
                  <a:gd name="T36" fmla="*/ 17 w 25"/>
                  <a:gd name="T37" fmla="*/ 78 h 80"/>
                  <a:gd name="T38" fmla="*/ 24 w 25"/>
                  <a:gd name="T39" fmla="*/ 79 h 80"/>
                  <a:gd name="T40" fmla="*/ 14 w 25"/>
                  <a:gd name="T41" fmla="*/ 71 h 80"/>
                  <a:gd name="T42" fmla="*/ 13 w 25"/>
                  <a:gd name="T43" fmla="*/ 65 h 80"/>
                  <a:gd name="T44" fmla="*/ 12 w 25"/>
                  <a:gd name="T45" fmla="*/ 60 h 80"/>
                  <a:gd name="T46" fmla="*/ 13 w 25"/>
                  <a:gd name="T47" fmla="*/ 59 h 80"/>
                  <a:gd name="T48" fmla="*/ 14 w 25"/>
                  <a:gd name="T49" fmla="*/ 56 h 80"/>
                  <a:gd name="T50" fmla="*/ 12 w 25"/>
                  <a:gd name="T51" fmla="*/ 56 h 80"/>
                  <a:gd name="T52" fmla="*/ 9 w 25"/>
                  <a:gd name="T53" fmla="*/ 53 h 80"/>
                  <a:gd name="T54" fmla="*/ 9 w 25"/>
                  <a:gd name="T55" fmla="*/ 50 h 80"/>
                  <a:gd name="T56" fmla="*/ 9 w 25"/>
                  <a:gd name="T57" fmla="*/ 48 h 80"/>
                  <a:gd name="T58" fmla="*/ 11 w 25"/>
                  <a:gd name="T59" fmla="*/ 44 h 80"/>
                  <a:gd name="T60" fmla="*/ 11 w 25"/>
                  <a:gd name="T61" fmla="*/ 42 h 80"/>
                  <a:gd name="T62" fmla="*/ 9 w 25"/>
                  <a:gd name="T63" fmla="*/ 40 h 80"/>
                  <a:gd name="T64" fmla="*/ 9 w 25"/>
                  <a:gd name="T65" fmla="*/ 34 h 80"/>
                  <a:gd name="T66" fmla="*/ 10 w 25"/>
                  <a:gd name="T67" fmla="*/ 29 h 80"/>
                  <a:gd name="T68" fmla="*/ 13 w 25"/>
                  <a:gd name="T69" fmla="*/ 25 h 80"/>
                  <a:gd name="T70" fmla="*/ 14 w 25"/>
                  <a:gd name="T71" fmla="*/ 25 h 80"/>
                  <a:gd name="T72" fmla="*/ 14 w 25"/>
                  <a:gd name="T73" fmla="*/ 21 h 80"/>
                  <a:gd name="T74" fmla="*/ 14 w 25"/>
                  <a:gd name="T75" fmla="*/ 19 h 80"/>
                  <a:gd name="T76" fmla="*/ 17 w 25"/>
                  <a:gd name="T77" fmla="*/ 15 h 80"/>
                  <a:gd name="T78" fmla="*/ 17 w 25"/>
                  <a:gd name="T79" fmla="*/ 12 h 80"/>
                  <a:gd name="T80" fmla="*/ 14 w 25"/>
                  <a:gd name="T81" fmla="*/ 12 h 80"/>
                  <a:gd name="T82" fmla="*/ 12 w 25"/>
                  <a:gd name="T83" fmla="*/ 10 h 80"/>
                  <a:gd name="T84" fmla="*/ 9 w 25"/>
                  <a:gd name="T85" fmla="*/ 8 h 80"/>
                  <a:gd name="T86" fmla="*/ 9 w 25"/>
                  <a:gd name="T87" fmla="*/ 6 h 80"/>
                  <a:gd name="T88" fmla="*/ 8 w 25"/>
                  <a:gd name="T89" fmla="*/ 5 h 80"/>
                  <a:gd name="T90" fmla="*/ 8 w 25"/>
                  <a:gd name="T91" fmla="*/ 4 h 80"/>
                  <a:gd name="T92" fmla="*/ 12 w 25"/>
                  <a:gd name="T93" fmla="*/ 0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
                  <a:gd name="T142" fmla="*/ 0 h 80"/>
                  <a:gd name="T143" fmla="*/ 25 w 25"/>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 h="80">
                    <a:moveTo>
                      <a:pt x="12" y="0"/>
                    </a:moveTo>
                    <a:lnTo>
                      <a:pt x="7" y="1"/>
                    </a:lnTo>
                    <a:lnTo>
                      <a:pt x="5" y="3"/>
                    </a:lnTo>
                    <a:lnTo>
                      <a:pt x="5" y="5"/>
                    </a:lnTo>
                    <a:lnTo>
                      <a:pt x="5" y="7"/>
                    </a:lnTo>
                    <a:lnTo>
                      <a:pt x="3" y="13"/>
                    </a:lnTo>
                    <a:lnTo>
                      <a:pt x="1" y="18"/>
                    </a:lnTo>
                    <a:lnTo>
                      <a:pt x="1" y="22"/>
                    </a:lnTo>
                    <a:lnTo>
                      <a:pt x="0" y="24"/>
                    </a:lnTo>
                    <a:lnTo>
                      <a:pt x="0" y="25"/>
                    </a:lnTo>
                    <a:lnTo>
                      <a:pt x="2" y="26"/>
                    </a:lnTo>
                    <a:lnTo>
                      <a:pt x="2" y="34"/>
                    </a:lnTo>
                    <a:lnTo>
                      <a:pt x="5" y="39"/>
                    </a:lnTo>
                    <a:lnTo>
                      <a:pt x="4" y="46"/>
                    </a:lnTo>
                    <a:lnTo>
                      <a:pt x="7" y="53"/>
                    </a:lnTo>
                    <a:lnTo>
                      <a:pt x="7" y="58"/>
                    </a:lnTo>
                    <a:lnTo>
                      <a:pt x="8" y="65"/>
                    </a:lnTo>
                    <a:lnTo>
                      <a:pt x="9" y="70"/>
                    </a:lnTo>
                    <a:lnTo>
                      <a:pt x="17" y="78"/>
                    </a:lnTo>
                    <a:lnTo>
                      <a:pt x="24" y="79"/>
                    </a:lnTo>
                    <a:lnTo>
                      <a:pt x="14" y="71"/>
                    </a:lnTo>
                    <a:lnTo>
                      <a:pt x="13" y="65"/>
                    </a:lnTo>
                    <a:lnTo>
                      <a:pt x="12" y="60"/>
                    </a:lnTo>
                    <a:lnTo>
                      <a:pt x="13" y="59"/>
                    </a:lnTo>
                    <a:lnTo>
                      <a:pt x="14" y="56"/>
                    </a:lnTo>
                    <a:lnTo>
                      <a:pt x="12" y="56"/>
                    </a:lnTo>
                    <a:lnTo>
                      <a:pt x="9" y="53"/>
                    </a:lnTo>
                    <a:lnTo>
                      <a:pt x="9" y="50"/>
                    </a:lnTo>
                    <a:lnTo>
                      <a:pt x="9" y="48"/>
                    </a:lnTo>
                    <a:lnTo>
                      <a:pt x="11" y="44"/>
                    </a:lnTo>
                    <a:lnTo>
                      <a:pt x="11" y="42"/>
                    </a:lnTo>
                    <a:lnTo>
                      <a:pt x="9" y="40"/>
                    </a:lnTo>
                    <a:lnTo>
                      <a:pt x="9" y="34"/>
                    </a:lnTo>
                    <a:lnTo>
                      <a:pt x="10" y="29"/>
                    </a:lnTo>
                    <a:lnTo>
                      <a:pt x="13" y="25"/>
                    </a:lnTo>
                    <a:lnTo>
                      <a:pt x="14" y="25"/>
                    </a:lnTo>
                    <a:lnTo>
                      <a:pt x="14" y="21"/>
                    </a:lnTo>
                    <a:lnTo>
                      <a:pt x="14" y="19"/>
                    </a:lnTo>
                    <a:lnTo>
                      <a:pt x="17" y="15"/>
                    </a:lnTo>
                    <a:lnTo>
                      <a:pt x="17" y="12"/>
                    </a:lnTo>
                    <a:lnTo>
                      <a:pt x="14" y="12"/>
                    </a:lnTo>
                    <a:lnTo>
                      <a:pt x="12" y="10"/>
                    </a:lnTo>
                    <a:lnTo>
                      <a:pt x="9" y="8"/>
                    </a:lnTo>
                    <a:lnTo>
                      <a:pt x="9" y="6"/>
                    </a:lnTo>
                    <a:lnTo>
                      <a:pt x="8" y="5"/>
                    </a:lnTo>
                    <a:lnTo>
                      <a:pt x="8" y="4"/>
                    </a:lnTo>
                    <a:lnTo>
                      <a:pt x="1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98" name="Freeform 17"/>
              <p:cNvSpPr>
                <a:spLocks/>
              </p:cNvSpPr>
              <p:nvPr/>
            </p:nvSpPr>
            <p:spPr bwMode="auto">
              <a:xfrm>
                <a:off x="3327" y="2901"/>
                <a:ext cx="17" cy="17"/>
              </a:xfrm>
              <a:custGeom>
                <a:avLst/>
                <a:gdLst>
                  <a:gd name="T0" fmla="*/ 12 w 17"/>
                  <a:gd name="T1" fmla="*/ 6 h 17"/>
                  <a:gd name="T2" fmla="*/ 16 w 17"/>
                  <a:gd name="T3" fmla="*/ 6 h 17"/>
                  <a:gd name="T4" fmla="*/ 16 w 17"/>
                  <a:gd name="T5" fmla="*/ 1 h 17"/>
                  <a:gd name="T6" fmla="*/ 14 w 17"/>
                  <a:gd name="T7" fmla="*/ 0 h 17"/>
                  <a:gd name="T8" fmla="*/ 10 w 17"/>
                  <a:gd name="T9" fmla="*/ 4 h 17"/>
                  <a:gd name="T10" fmla="*/ 5 w 17"/>
                  <a:gd name="T11" fmla="*/ 3 h 17"/>
                  <a:gd name="T12" fmla="*/ 0 w 17"/>
                  <a:gd name="T13" fmla="*/ 2 h 17"/>
                  <a:gd name="T14" fmla="*/ 0 w 17"/>
                  <a:gd name="T15" fmla="*/ 3 h 17"/>
                  <a:gd name="T16" fmla="*/ 0 w 17"/>
                  <a:gd name="T17" fmla="*/ 6 h 17"/>
                  <a:gd name="T18" fmla="*/ 3 w 17"/>
                  <a:gd name="T19" fmla="*/ 9 h 17"/>
                  <a:gd name="T20" fmla="*/ 1 w 17"/>
                  <a:gd name="T21" fmla="*/ 11 h 17"/>
                  <a:gd name="T22" fmla="*/ 1 w 17"/>
                  <a:gd name="T23" fmla="*/ 16 h 17"/>
                  <a:gd name="T24" fmla="*/ 3 w 17"/>
                  <a:gd name="T25" fmla="*/ 16 h 17"/>
                  <a:gd name="T26" fmla="*/ 3 w 17"/>
                  <a:gd name="T27" fmla="*/ 12 h 17"/>
                  <a:gd name="T28" fmla="*/ 7 w 17"/>
                  <a:gd name="T29" fmla="*/ 11 h 17"/>
                  <a:gd name="T30" fmla="*/ 7 w 17"/>
                  <a:gd name="T31" fmla="*/ 9 h 17"/>
                  <a:gd name="T32" fmla="*/ 8 w 17"/>
                  <a:gd name="T33" fmla="*/ 6 h 17"/>
                  <a:gd name="T34" fmla="*/ 12 w 17"/>
                  <a:gd name="T35" fmla="*/ 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2" y="6"/>
                    </a:moveTo>
                    <a:lnTo>
                      <a:pt x="16" y="6"/>
                    </a:lnTo>
                    <a:lnTo>
                      <a:pt x="16" y="1"/>
                    </a:lnTo>
                    <a:lnTo>
                      <a:pt x="14" y="0"/>
                    </a:lnTo>
                    <a:lnTo>
                      <a:pt x="10" y="4"/>
                    </a:lnTo>
                    <a:lnTo>
                      <a:pt x="5" y="3"/>
                    </a:lnTo>
                    <a:lnTo>
                      <a:pt x="0" y="2"/>
                    </a:lnTo>
                    <a:lnTo>
                      <a:pt x="0" y="3"/>
                    </a:lnTo>
                    <a:lnTo>
                      <a:pt x="0" y="6"/>
                    </a:lnTo>
                    <a:lnTo>
                      <a:pt x="3" y="9"/>
                    </a:lnTo>
                    <a:lnTo>
                      <a:pt x="1" y="11"/>
                    </a:lnTo>
                    <a:lnTo>
                      <a:pt x="1" y="16"/>
                    </a:lnTo>
                    <a:lnTo>
                      <a:pt x="3" y="16"/>
                    </a:lnTo>
                    <a:lnTo>
                      <a:pt x="3" y="12"/>
                    </a:lnTo>
                    <a:lnTo>
                      <a:pt x="7" y="11"/>
                    </a:lnTo>
                    <a:lnTo>
                      <a:pt x="7" y="9"/>
                    </a:lnTo>
                    <a:lnTo>
                      <a:pt x="8" y="6"/>
                    </a:lnTo>
                    <a:lnTo>
                      <a:pt x="12" y="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99" name="Freeform 18"/>
              <p:cNvSpPr>
                <a:spLocks/>
              </p:cNvSpPr>
              <p:nvPr/>
            </p:nvSpPr>
            <p:spPr bwMode="auto">
              <a:xfrm>
                <a:off x="3332" y="2883"/>
                <a:ext cx="17" cy="17"/>
              </a:xfrm>
              <a:custGeom>
                <a:avLst/>
                <a:gdLst>
                  <a:gd name="T0" fmla="*/ 12 w 17"/>
                  <a:gd name="T1" fmla="*/ 0 h 17"/>
                  <a:gd name="T2" fmla="*/ 16 w 17"/>
                  <a:gd name="T3" fmla="*/ 8 h 17"/>
                  <a:gd name="T4" fmla="*/ 4 w 17"/>
                  <a:gd name="T5" fmla="*/ 10 h 17"/>
                  <a:gd name="T6" fmla="*/ 4 w 17"/>
                  <a:gd name="T7" fmla="*/ 14 h 17"/>
                  <a:gd name="T8" fmla="*/ 0 w 17"/>
                  <a:gd name="T9" fmla="*/ 16 h 17"/>
                  <a:gd name="T10" fmla="*/ 4 w 17"/>
                  <a:gd name="T11" fmla="*/ 8 h 17"/>
                  <a:gd name="T12" fmla="*/ 12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2" y="0"/>
                    </a:moveTo>
                    <a:lnTo>
                      <a:pt x="16" y="8"/>
                    </a:lnTo>
                    <a:lnTo>
                      <a:pt x="4" y="10"/>
                    </a:lnTo>
                    <a:lnTo>
                      <a:pt x="4" y="14"/>
                    </a:lnTo>
                    <a:lnTo>
                      <a:pt x="0" y="16"/>
                    </a:lnTo>
                    <a:lnTo>
                      <a:pt x="4" y="8"/>
                    </a:lnTo>
                    <a:lnTo>
                      <a:pt x="12"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500" name="Freeform 19"/>
              <p:cNvSpPr>
                <a:spLocks/>
              </p:cNvSpPr>
              <p:nvPr/>
            </p:nvSpPr>
            <p:spPr bwMode="auto">
              <a:xfrm>
                <a:off x="3326" y="2871"/>
                <a:ext cx="17" cy="17"/>
              </a:xfrm>
              <a:custGeom>
                <a:avLst/>
                <a:gdLst>
                  <a:gd name="T0" fmla="*/ 0 w 17"/>
                  <a:gd name="T1" fmla="*/ 4 h 17"/>
                  <a:gd name="T2" fmla="*/ 4 w 17"/>
                  <a:gd name="T3" fmla="*/ 4 h 17"/>
                  <a:gd name="T4" fmla="*/ 8 w 17"/>
                  <a:gd name="T5" fmla="*/ 12 h 17"/>
                  <a:gd name="T6" fmla="*/ 6 w 17"/>
                  <a:gd name="T7" fmla="*/ 12 h 17"/>
                  <a:gd name="T8" fmla="*/ 12 w 17"/>
                  <a:gd name="T9" fmla="*/ 16 h 17"/>
                  <a:gd name="T10" fmla="*/ 16 w 17"/>
                  <a:gd name="T11" fmla="*/ 8 h 17"/>
                  <a:gd name="T12" fmla="*/ 12 w 17"/>
                  <a:gd name="T13" fmla="*/ 4 h 17"/>
                  <a:gd name="T14" fmla="*/ 9 w 17"/>
                  <a:gd name="T15" fmla="*/ 4 h 17"/>
                  <a:gd name="T16" fmla="*/ 6 w 17"/>
                  <a:gd name="T17" fmla="*/ 0 h 17"/>
                  <a:gd name="T18" fmla="*/ 0 w 17"/>
                  <a:gd name="T19" fmla="*/ 4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4"/>
                    </a:moveTo>
                    <a:lnTo>
                      <a:pt x="4" y="4"/>
                    </a:lnTo>
                    <a:lnTo>
                      <a:pt x="8" y="12"/>
                    </a:lnTo>
                    <a:lnTo>
                      <a:pt x="6" y="12"/>
                    </a:lnTo>
                    <a:lnTo>
                      <a:pt x="12" y="16"/>
                    </a:lnTo>
                    <a:lnTo>
                      <a:pt x="16" y="8"/>
                    </a:lnTo>
                    <a:lnTo>
                      <a:pt x="12" y="4"/>
                    </a:lnTo>
                    <a:lnTo>
                      <a:pt x="9" y="4"/>
                    </a:lnTo>
                    <a:lnTo>
                      <a:pt x="6" y="0"/>
                    </a:lnTo>
                    <a:lnTo>
                      <a:pt x="0"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501" name="Freeform 20"/>
              <p:cNvSpPr>
                <a:spLocks/>
              </p:cNvSpPr>
              <p:nvPr/>
            </p:nvSpPr>
            <p:spPr bwMode="auto">
              <a:xfrm>
                <a:off x="3340" y="2881"/>
                <a:ext cx="17" cy="17"/>
              </a:xfrm>
              <a:custGeom>
                <a:avLst/>
                <a:gdLst>
                  <a:gd name="T0" fmla="*/ 0 w 17"/>
                  <a:gd name="T1" fmla="*/ 0 h 17"/>
                  <a:gd name="T2" fmla="*/ 16 w 17"/>
                  <a:gd name="T3" fmla="*/ 4 h 17"/>
                  <a:gd name="T4" fmla="*/ 16 w 17"/>
                  <a:gd name="T5" fmla="*/ 11 h 17"/>
                  <a:gd name="T6" fmla="*/ 0 w 17"/>
                  <a:gd name="T7" fmla="*/ 16 h 17"/>
                  <a:gd name="T8" fmla="*/ 0 w 17"/>
                  <a:gd name="T9" fmla="*/ 1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6" y="4"/>
                    </a:lnTo>
                    <a:lnTo>
                      <a:pt x="16" y="11"/>
                    </a:lnTo>
                    <a:lnTo>
                      <a:pt x="0" y="16"/>
                    </a:lnTo>
                    <a:lnTo>
                      <a:pt x="0" y="10"/>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502" name="Freeform 21"/>
              <p:cNvSpPr>
                <a:spLocks/>
              </p:cNvSpPr>
              <p:nvPr/>
            </p:nvSpPr>
            <p:spPr bwMode="auto">
              <a:xfrm>
                <a:off x="3322" y="2873"/>
                <a:ext cx="19" cy="17"/>
              </a:xfrm>
              <a:custGeom>
                <a:avLst/>
                <a:gdLst>
                  <a:gd name="T0" fmla="*/ 3 w 19"/>
                  <a:gd name="T1" fmla="*/ 5 h 17"/>
                  <a:gd name="T2" fmla="*/ 0 w 19"/>
                  <a:gd name="T3" fmla="*/ 7 h 17"/>
                  <a:gd name="T4" fmla="*/ 1 w 19"/>
                  <a:gd name="T5" fmla="*/ 3 h 17"/>
                  <a:gd name="T6" fmla="*/ 6 w 19"/>
                  <a:gd name="T7" fmla="*/ 0 h 17"/>
                  <a:gd name="T8" fmla="*/ 11 w 19"/>
                  <a:gd name="T9" fmla="*/ 0 h 17"/>
                  <a:gd name="T10" fmla="*/ 13 w 19"/>
                  <a:gd name="T11" fmla="*/ 3 h 17"/>
                  <a:gd name="T12" fmla="*/ 16 w 19"/>
                  <a:gd name="T13" fmla="*/ 5 h 17"/>
                  <a:gd name="T14" fmla="*/ 18 w 19"/>
                  <a:gd name="T15" fmla="*/ 12 h 17"/>
                  <a:gd name="T16" fmla="*/ 18 w 19"/>
                  <a:gd name="T17" fmla="*/ 14 h 17"/>
                  <a:gd name="T18" fmla="*/ 17 w 19"/>
                  <a:gd name="T19" fmla="*/ 16 h 17"/>
                  <a:gd name="T20" fmla="*/ 15 w 19"/>
                  <a:gd name="T21" fmla="*/ 12 h 17"/>
                  <a:gd name="T22" fmla="*/ 13 w 19"/>
                  <a:gd name="T23" fmla="*/ 5 h 17"/>
                  <a:gd name="T24" fmla="*/ 10 w 19"/>
                  <a:gd name="T25" fmla="*/ 3 h 17"/>
                  <a:gd name="T26" fmla="*/ 8 w 19"/>
                  <a:gd name="T27" fmla="*/ 3 h 17"/>
                  <a:gd name="T28" fmla="*/ 10 w 19"/>
                  <a:gd name="T29" fmla="*/ 7 h 17"/>
                  <a:gd name="T30" fmla="*/ 8 w 19"/>
                  <a:gd name="T31" fmla="*/ 16 h 17"/>
                  <a:gd name="T32" fmla="*/ 6 w 19"/>
                  <a:gd name="T33" fmla="*/ 16 h 17"/>
                  <a:gd name="T34" fmla="*/ 4 w 19"/>
                  <a:gd name="T35" fmla="*/ 14 h 17"/>
                  <a:gd name="T36" fmla="*/ 3 w 19"/>
                  <a:gd name="T37" fmla="*/ 5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7"/>
                  <a:gd name="T59" fmla="*/ 19 w 1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7">
                    <a:moveTo>
                      <a:pt x="3" y="5"/>
                    </a:moveTo>
                    <a:lnTo>
                      <a:pt x="0" y="7"/>
                    </a:lnTo>
                    <a:lnTo>
                      <a:pt x="1" y="3"/>
                    </a:lnTo>
                    <a:lnTo>
                      <a:pt x="6" y="0"/>
                    </a:lnTo>
                    <a:lnTo>
                      <a:pt x="11" y="0"/>
                    </a:lnTo>
                    <a:lnTo>
                      <a:pt x="13" y="3"/>
                    </a:lnTo>
                    <a:lnTo>
                      <a:pt x="16" y="5"/>
                    </a:lnTo>
                    <a:lnTo>
                      <a:pt x="18" y="12"/>
                    </a:lnTo>
                    <a:lnTo>
                      <a:pt x="18" y="14"/>
                    </a:lnTo>
                    <a:lnTo>
                      <a:pt x="17" y="16"/>
                    </a:lnTo>
                    <a:lnTo>
                      <a:pt x="15" y="12"/>
                    </a:lnTo>
                    <a:lnTo>
                      <a:pt x="13" y="5"/>
                    </a:lnTo>
                    <a:lnTo>
                      <a:pt x="10" y="3"/>
                    </a:lnTo>
                    <a:lnTo>
                      <a:pt x="8" y="3"/>
                    </a:lnTo>
                    <a:lnTo>
                      <a:pt x="10" y="7"/>
                    </a:lnTo>
                    <a:lnTo>
                      <a:pt x="8" y="16"/>
                    </a:lnTo>
                    <a:lnTo>
                      <a:pt x="6" y="16"/>
                    </a:lnTo>
                    <a:lnTo>
                      <a:pt x="4" y="14"/>
                    </a:lnTo>
                    <a:lnTo>
                      <a:pt x="3"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503" name="Freeform 22"/>
              <p:cNvSpPr>
                <a:spLocks/>
              </p:cNvSpPr>
              <p:nvPr/>
            </p:nvSpPr>
            <p:spPr bwMode="auto">
              <a:xfrm>
                <a:off x="3333" y="2925"/>
                <a:ext cx="26" cy="17"/>
              </a:xfrm>
              <a:custGeom>
                <a:avLst/>
                <a:gdLst>
                  <a:gd name="T0" fmla="*/ 0 w 26"/>
                  <a:gd name="T1" fmla="*/ 7 h 17"/>
                  <a:gd name="T2" fmla="*/ 3 w 26"/>
                  <a:gd name="T3" fmla="*/ 2 h 17"/>
                  <a:gd name="T4" fmla="*/ 8 w 26"/>
                  <a:gd name="T5" fmla="*/ 1 h 17"/>
                  <a:gd name="T6" fmla="*/ 12 w 26"/>
                  <a:gd name="T7" fmla="*/ 0 h 17"/>
                  <a:gd name="T8" fmla="*/ 19 w 26"/>
                  <a:gd name="T9" fmla="*/ 5 h 17"/>
                  <a:gd name="T10" fmla="*/ 25 w 26"/>
                  <a:gd name="T11" fmla="*/ 16 h 17"/>
                  <a:gd name="T12" fmla="*/ 23 w 26"/>
                  <a:gd name="T13" fmla="*/ 13 h 17"/>
                  <a:gd name="T14" fmla="*/ 18 w 26"/>
                  <a:gd name="T15" fmla="*/ 8 h 17"/>
                  <a:gd name="T16" fmla="*/ 14 w 26"/>
                  <a:gd name="T17" fmla="*/ 11 h 17"/>
                  <a:gd name="T18" fmla="*/ 5 w 26"/>
                  <a:gd name="T19" fmla="*/ 11 h 17"/>
                  <a:gd name="T20" fmla="*/ 3 w 26"/>
                  <a:gd name="T21" fmla="*/ 7 h 17"/>
                  <a:gd name="T22" fmla="*/ 0 w 26"/>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7"/>
                  <a:gd name="T38" fmla="*/ 26 w 2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7">
                    <a:moveTo>
                      <a:pt x="0" y="7"/>
                    </a:moveTo>
                    <a:lnTo>
                      <a:pt x="3" y="2"/>
                    </a:lnTo>
                    <a:lnTo>
                      <a:pt x="8" y="1"/>
                    </a:lnTo>
                    <a:lnTo>
                      <a:pt x="12" y="0"/>
                    </a:lnTo>
                    <a:lnTo>
                      <a:pt x="19" y="5"/>
                    </a:lnTo>
                    <a:lnTo>
                      <a:pt x="25" y="16"/>
                    </a:lnTo>
                    <a:lnTo>
                      <a:pt x="23" y="13"/>
                    </a:lnTo>
                    <a:lnTo>
                      <a:pt x="18" y="8"/>
                    </a:lnTo>
                    <a:lnTo>
                      <a:pt x="14" y="11"/>
                    </a:lnTo>
                    <a:lnTo>
                      <a:pt x="5" y="11"/>
                    </a:lnTo>
                    <a:lnTo>
                      <a:pt x="3" y="7"/>
                    </a:lnTo>
                    <a:lnTo>
                      <a:pt x="0" y="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504" name="Freeform 23"/>
              <p:cNvSpPr>
                <a:spLocks/>
              </p:cNvSpPr>
              <p:nvPr/>
            </p:nvSpPr>
            <p:spPr bwMode="auto">
              <a:xfrm>
                <a:off x="3329" y="2820"/>
                <a:ext cx="17" cy="23"/>
              </a:xfrm>
              <a:custGeom>
                <a:avLst/>
                <a:gdLst>
                  <a:gd name="T0" fmla="*/ 4 w 17"/>
                  <a:gd name="T1" fmla="*/ 0 h 23"/>
                  <a:gd name="T2" fmla="*/ 0 w 17"/>
                  <a:gd name="T3" fmla="*/ 8 h 23"/>
                  <a:gd name="T4" fmla="*/ 2 w 17"/>
                  <a:gd name="T5" fmla="*/ 9 h 23"/>
                  <a:gd name="T6" fmla="*/ 1 w 17"/>
                  <a:gd name="T7" fmla="*/ 19 h 23"/>
                  <a:gd name="T8" fmla="*/ 4 w 17"/>
                  <a:gd name="T9" fmla="*/ 22 h 23"/>
                  <a:gd name="T10" fmla="*/ 12 w 17"/>
                  <a:gd name="T11" fmla="*/ 21 h 23"/>
                  <a:gd name="T12" fmla="*/ 16 w 17"/>
                  <a:gd name="T13" fmla="*/ 16 h 23"/>
                  <a:gd name="T14" fmla="*/ 16 w 17"/>
                  <a:gd name="T15" fmla="*/ 6 h 23"/>
                  <a:gd name="T16" fmla="*/ 4 w 17"/>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3"/>
                  <a:gd name="T29" fmla="*/ 17 w 17"/>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3">
                    <a:moveTo>
                      <a:pt x="4" y="0"/>
                    </a:moveTo>
                    <a:lnTo>
                      <a:pt x="0" y="8"/>
                    </a:lnTo>
                    <a:lnTo>
                      <a:pt x="2" y="9"/>
                    </a:lnTo>
                    <a:lnTo>
                      <a:pt x="1" y="19"/>
                    </a:lnTo>
                    <a:lnTo>
                      <a:pt x="4" y="22"/>
                    </a:lnTo>
                    <a:lnTo>
                      <a:pt x="12" y="21"/>
                    </a:lnTo>
                    <a:lnTo>
                      <a:pt x="16" y="16"/>
                    </a:lnTo>
                    <a:lnTo>
                      <a:pt x="16" y="6"/>
                    </a:lnTo>
                    <a:lnTo>
                      <a:pt x="4"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505" name="Freeform 24"/>
              <p:cNvSpPr>
                <a:spLocks/>
              </p:cNvSpPr>
              <p:nvPr/>
            </p:nvSpPr>
            <p:spPr bwMode="auto">
              <a:xfrm>
                <a:off x="3323" y="2831"/>
                <a:ext cx="17" cy="17"/>
              </a:xfrm>
              <a:custGeom>
                <a:avLst/>
                <a:gdLst>
                  <a:gd name="T0" fmla="*/ 12 w 17"/>
                  <a:gd name="T1" fmla="*/ 0 h 17"/>
                  <a:gd name="T2" fmla="*/ 16 w 17"/>
                  <a:gd name="T3" fmla="*/ 2 h 17"/>
                  <a:gd name="T4" fmla="*/ 9 w 17"/>
                  <a:gd name="T5" fmla="*/ 5 h 17"/>
                  <a:gd name="T6" fmla="*/ 12 w 17"/>
                  <a:gd name="T7" fmla="*/ 10 h 17"/>
                  <a:gd name="T8" fmla="*/ 9 w 17"/>
                  <a:gd name="T9" fmla="*/ 16 h 17"/>
                  <a:gd name="T10" fmla="*/ 0 w 17"/>
                  <a:gd name="T11" fmla="*/ 13 h 17"/>
                  <a:gd name="T12" fmla="*/ 3 w 17"/>
                  <a:gd name="T13" fmla="*/ 5 h 17"/>
                  <a:gd name="T14" fmla="*/ 12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2" y="0"/>
                    </a:moveTo>
                    <a:lnTo>
                      <a:pt x="16" y="2"/>
                    </a:lnTo>
                    <a:lnTo>
                      <a:pt x="9" y="5"/>
                    </a:lnTo>
                    <a:lnTo>
                      <a:pt x="12" y="10"/>
                    </a:lnTo>
                    <a:lnTo>
                      <a:pt x="9" y="16"/>
                    </a:lnTo>
                    <a:lnTo>
                      <a:pt x="0" y="13"/>
                    </a:lnTo>
                    <a:lnTo>
                      <a:pt x="3" y="5"/>
                    </a:lnTo>
                    <a:lnTo>
                      <a:pt x="12"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506" name="Freeform 25"/>
              <p:cNvSpPr>
                <a:spLocks/>
              </p:cNvSpPr>
              <p:nvPr/>
            </p:nvSpPr>
            <p:spPr bwMode="auto">
              <a:xfrm>
                <a:off x="3367" y="2836"/>
                <a:ext cx="17" cy="17"/>
              </a:xfrm>
              <a:custGeom>
                <a:avLst/>
                <a:gdLst>
                  <a:gd name="T0" fmla="*/ 0 w 17"/>
                  <a:gd name="T1" fmla="*/ 0 h 17"/>
                  <a:gd name="T2" fmla="*/ 0 w 17"/>
                  <a:gd name="T3" fmla="*/ 16 h 17"/>
                  <a:gd name="T4" fmla="*/ 16 w 17"/>
                  <a:gd name="T5" fmla="*/ 13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3"/>
                    </a:lnTo>
                    <a:lnTo>
                      <a:pt x="0"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507" name="Freeform 26"/>
              <p:cNvSpPr>
                <a:spLocks/>
              </p:cNvSpPr>
              <p:nvPr/>
            </p:nvSpPr>
            <p:spPr bwMode="auto">
              <a:xfrm>
                <a:off x="3404" y="2828"/>
                <a:ext cx="17" cy="41"/>
              </a:xfrm>
              <a:custGeom>
                <a:avLst/>
                <a:gdLst>
                  <a:gd name="T0" fmla="*/ 8 w 17"/>
                  <a:gd name="T1" fmla="*/ 0 h 41"/>
                  <a:gd name="T2" fmla="*/ 8 w 17"/>
                  <a:gd name="T3" fmla="*/ 14 h 41"/>
                  <a:gd name="T4" fmla="*/ 6 w 17"/>
                  <a:gd name="T5" fmla="*/ 12 h 41"/>
                  <a:gd name="T6" fmla="*/ 5 w 17"/>
                  <a:gd name="T7" fmla="*/ 13 h 41"/>
                  <a:gd name="T8" fmla="*/ 8 w 17"/>
                  <a:gd name="T9" fmla="*/ 17 h 41"/>
                  <a:gd name="T10" fmla="*/ 6 w 17"/>
                  <a:gd name="T11" fmla="*/ 28 h 41"/>
                  <a:gd name="T12" fmla="*/ 0 w 17"/>
                  <a:gd name="T13" fmla="*/ 27 h 41"/>
                  <a:gd name="T14" fmla="*/ 3 w 17"/>
                  <a:gd name="T15" fmla="*/ 29 h 41"/>
                  <a:gd name="T16" fmla="*/ 8 w 17"/>
                  <a:gd name="T17" fmla="*/ 30 h 41"/>
                  <a:gd name="T18" fmla="*/ 11 w 17"/>
                  <a:gd name="T19" fmla="*/ 34 h 41"/>
                  <a:gd name="T20" fmla="*/ 13 w 17"/>
                  <a:gd name="T21" fmla="*/ 36 h 41"/>
                  <a:gd name="T22" fmla="*/ 14 w 17"/>
                  <a:gd name="T23" fmla="*/ 40 h 41"/>
                  <a:gd name="T24" fmla="*/ 16 w 17"/>
                  <a:gd name="T25" fmla="*/ 34 h 41"/>
                  <a:gd name="T26" fmla="*/ 16 w 17"/>
                  <a:gd name="T27" fmla="*/ 26 h 41"/>
                  <a:gd name="T28" fmla="*/ 13 w 17"/>
                  <a:gd name="T29" fmla="*/ 18 h 41"/>
                  <a:gd name="T30" fmla="*/ 11 w 17"/>
                  <a:gd name="T31" fmla="*/ 11 h 41"/>
                  <a:gd name="T32" fmla="*/ 11 w 17"/>
                  <a:gd name="T33" fmla="*/ 9 h 41"/>
                  <a:gd name="T34" fmla="*/ 8 w 17"/>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1"/>
                  <a:gd name="T56" fmla="*/ 17 w 1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1">
                    <a:moveTo>
                      <a:pt x="8" y="0"/>
                    </a:moveTo>
                    <a:lnTo>
                      <a:pt x="8" y="14"/>
                    </a:lnTo>
                    <a:lnTo>
                      <a:pt x="6" y="12"/>
                    </a:lnTo>
                    <a:lnTo>
                      <a:pt x="5" y="13"/>
                    </a:lnTo>
                    <a:lnTo>
                      <a:pt x="8" y="17"/>
                    </a:lnTo>
                    <a:lnTo>
                      <a:pt x="6" y="28"/>
                    </a:lnTo>
                    <a:lnTo>
                      <a:pt x="0" y="27"/>
                    </a:lnTo>
                    <a:lnTo>
                      <a:pt x="3" y="29"/>
                    </a:lnTo>
                    <a:lnTo>
                      <a:pt x="8" y="30"/>
                    </a:lnTo>
                    <a:lnTo>
                      <a:pt x="11" y="34"/>
                    </a:lnTo>
                    <a:lnTo>
                      <a:pt x="13" y="36"/>
                    </a:lnTo>
                    <a:lnTo>
                      <a:pt x="14" y="40"/>
                    </a:lnTo>
                    <a:lnTo>
                      <a:pt x="16" y="34"/>
                    </a:lnTo>
                    <a:lnTo>
                      <a:pt x="16" y="26"/>
                    </a:lnTo>
                    <a:lnTo>
                      <a:pt x="13" y="18"/>
                    </a:lnTo>
                    <a:lnTo>
                      <a:pt x="11" y="11"/>
                    </a:lnTo>
                    <a:lnTo>
                      <a:pt x="11" y="9"/>
                    </a:lnTo>
                    <a:lnTo>
                      <a:pt x="8"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508" name="Freeform 27"/>
              <p:cNvSpPr>
                <a:spLocks/>
              </p:cNvSpPr>
              <p:nvPr/>
            </p:nvSpPr>
            <p:spPr bwMode="auto">
              <a:xfrm>
                <a:off x="3348" y="2937"/>
                <a:ext cx="41" cy="27"/>
              </a:xfrm>
              <a:custGeom>
                <a:avLst/>
                <a:gdLst>
                  <a:gd name="T0" fmla="*/ 40 w 41"/>
                  <a:gd name="T1" fmla="*/ 0 h 27"/>
                  <a:gd name="T2" fmla="*/ 39 w 41"/>
                  <a:gd name="T3" fmla="*/ 9 h 27"/>
                  <a:gd name="T4" fmla="*/ 39 w 41"/>
                  <a:gd name="T5" fmla="*/ 16 h 27"/>
                  <a:gd name="T6" fmla="*/ 37 w 41"/>
                  <a:gd name="T7" fmla="*/ 21 h 27"/>
                  <a:gd name="T8" fmla="*/ 30 w 41"/>
                  <a:gd name="T9" fmla="*/ 26 h 27"/>
                  <a:gd name="T10" fmla="*/ 0 w 41"/>
                  <a:gd name="T11" fmla="*/ 16 h 27"/>
                  <a:gd name="T12" fmla="*/ 29 w 41"/>
                  <a:gd name="T13" fmla="*/ 11 h 27"/>
                  <a:gd name="T14" fmla="*/ 40 w 41"/>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27"/>
                  <a:gd name="T26" fmla="*/ 41 w 4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27">
                    <a:moveTo>
                      <a:pt x="40" y="0"/>
                    </a:moveTo>
                    <a:lnTo>
                      <a:pt x="39" y="9"/>
                    </a:lnTo>
                    <a:lnTo>
                      <a:pt x="39" y="16"/>
                    </a:lnTo>
                    <a:lnTo>
                      <a:pt x="37" y="21"/>
                    </a:lnTo>
                    <a:lnTo>
                      <a:pt x="30" y="26"/>
                    </a:lnTo>
                    <a:lnTo>
                      <a:pt x="0" y="16"/>
                    </a:lnTo>
                    <a:lnTo>
                      <a:pt x="29" y="11"/>
                    </a:lnTo>
                    <a:lnTo>
                      <a:pt x="40" y="0"/>
                    </a:lnTo>
                  </a:path>
                </a:pathLst>
              </a:custGeom>
              <a:solidFill>
                <a:srgbClr val="804000"/>
              </a:solidFill>
              <a:ln w="12700" cap="rnd">
                <a:solidFill>
                  <a:srgbClr val="402000"/>
                </a:solidFill>
                <a:round/>
                <a:headEnd/>
                <a:tailEnd/>
              </a:ln>
            </p:spPr>
            <p:txBody>
              <a:bodyPr/>
              <a:lstStyle/>
              <a:p>
                <a:endParaRPr lang="en-US"/>
              </a:p>
            </p:txBody>
          </p:sp>
          <p:sp>
            <p:nvSpPr>
              <p:cNvPr id="16509" name="Freeform 28"/>
              <p:cNvSpPr>
                <a:spLocks/>
              </p:cNvSpPr>
              <p:nvPr/>
            </p:nvSpPr>
            <p:spPr bwMode="auto">
              <a:xfrm>
                <a:off x="3332" y="2913"/>
                <a:ext cx="17" cy="17"/>
              </a:xfrm>
              <a:custGeom>
                <a:avLst/>
                <a:gdLst>
                  <a:gd name="T0" fmla="*/ 0 w 17"/>
                  <a:gd name="T1" fmla="*/ 0 h 17"/>
                  <a:gd name="T2" fmla="*/ 4 w 17"/>
                  <a:gd name="T3" fmla="*/ 0 h 17"/>
                  <a:gd name="T4" fmla="*/ 12 w 17"/>
                  <a:gd name="T5" fmla="*/ 0 h 17"/>
                  <a:gd name="T6" fmla="*/ 16 w 17"/>
                  <a:gd name="T7" fmla="*/ 16 h 17"/>
                  <a:gd name="T8" fmla="*/ 8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4" y="0"/>
                    </a:lnTo>
                    <a:lnTo>
                      <a:pt x="12" y="0"/>
                    </a:lnTo>
                    <a:lnTo>
                      <a:pt x="16" y="16"/>
                    </a:lnTo>
                    <a:lnTo>
                      <a:pt x="8"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510" name="Freeform 29"/>
              <p:cNvSpPr>
                <a:spLocks/>
              </p:cNvSpPr>
              <p:nvPr/>
            </p:nvSpPr>
            <p:spPr bwMode="auto">
              <a:xfrm>
                <a:off x="3301" y="2853"/>
                <a:ext cx="116" cy="23"/>
              </a:xfrm>
              <a:custGeom>
                <a:avLst/>
                <a:gdLst>
                  <a:gd name="T0" fmla="*/ 5 w 116"/>
                  <a:gd name="T1" fmla="*/ 12 h 23"/>
                  <a:gd name="T2" fmla="*/ 1 w 116"/>
                  <a:gd name="T3" fmla="*/ 9 h 23"/>
                  <a:gd name="T4" fmla="*/ 0 w 116"/>
                  <a:gd name="T5" fmla="*/ 5 h 23"/>
                  <a:gd name="T6" fmla="*/ 1 w 116"/>
                  <a:gd name="T7" fmla="*/ 3 h 23"/>
                  <a:gd name="T8" fmla="*/ 2 w 116"/>
                  <a:gd name="T9" fmla="*/ 1 h 23"/>
                  <a:gd name="T10" fmla="*/ 8 w 116"/>
                  <a:gd name="T11" fmla="*/ 0 h 23"/>
                  <a:gd name="T12" fmla="*/ 19 w 116"/>
                  <a:gd name="T13" fmla="*/ 0 h 23"/>
                  <a:gd name="T14" fmla="*/ 50 w 116"/>
                  <a:gd name="T15" fmla="*/ 0 h 23"/>
                  <a:gd name="T16" fmla="*/ 83 w 116"/>
                  <a:gd name="T17" fmla="*/ 1 h 23"/>
                  <a:gd name="T18" fmla="*/ 94 w 116"/>
                  <a:gd name="T19" fmla="*/ 2 h 23"/>
                  <a:gd name="T20" fmla="*/ 104 w 116"/>
                  <a:gd name="T21" fmla="*/ 5 h 23"/>
                  <a:gd name="T22" fmla="*/ 110 w 116"/>
                  <a:gd name="T23" fmla="*/ 10 h 23"/>
                  <a:gd name="T24" fmla="*/ 114 w 116"/>
                  <a:gd name="T25" fmla="*/ 13 h 23"/>
                  <a:gd name="T26" fmla="*/ 115 w 116"/>
                  <a:gd name="T27" fmla="*/ 15 h 23"/>
                  <a:gd name="T28" fmla="*/ 115 w 116"/>
                  <a:gd name="T29" fmla="*/ 16 h 23"/>
                  <a:gd name="T30" fmla="*/ 113 w 116"/>
                  <a:gd name="T31" fmla="*/ 18 h 23"/>
                  <a:gd name="T32" fmla="*/ 106 w 116"/>
                  <a:gd name="T33" fmla="*/ 22 h 23"/>
                  <a:gd name="T34" fmla="*/ 106 w 116"/>
                  <a:gd name="T35" fmla="*/ 18 h 23"/>
                  <a:gd name="T36" fmla="*/ 105 w 116"/>
                  <a:gd name="T37" fmla="*/ 14 h 23"/>
                  <a:gd name="T38" fmla="*/ 104 w 116"/>
                  <a:gd name="T39" fmla="*/ 11 h 23"/>
                  <a:gd name="T40" fmla="*/ 100 w 116"/>
                  <a:gd name="T41" fmla="*/ 9 h 23"/>
                  <a:gd name="T42" fmla="*/ 95 w 116"/>
                  <a:gd name="T43" fmla="*/ 6 h 23"/>
                  <a:gd name="T44" fmla="*/ 89 w 116"/>
                  <a:gd name="T45" fmla="*/ 4 h 23"/>
                  <a:gd name="T46" fmla="*/ 84 w 116"/>
                  <a:gd name="T47" fmla="*/ 4 h 23"/>
                  <a:gd name="T48" fmla="*/ 63 w 116"/>
                  <a:gd name="T49" fmla="*/ 3 h 23"/>
                  <a:gd name="T50" fmla="*/ 14 w 116"/>
                  <a:gd name="T51" fmla="*/ 3 h 23"/>
                  <a:gd name="T52" fmla="*/ 6 w 116"/>
                  <a:gd name="T53" fmla="*/ 3 h 23"/>
                  <a:gd name="T54" fmla="*/ 3 w 116"/>
                  <a:gd name="T55" fmla="*/ 3 h 23"/>
                  <a:gd name="T56" fmla="*/ 2 w 116"/>
                  <a:gd name="T57" fmla="*/ 4 h 23"/>
                  <a:gd name="T58" fmla="*/ 2 w 116"/>
                  <a:gd name="T59" fmla="*/ 6 h 23"/>
                  <a:gd name="T60" fmla="*/ 5 w 116"/>
                  <a:gd name="T61" fmla="*/ 12 h 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6"/>
                  <a:gd name="T94" fmla="*/ 0 h 23"/>
                  <a:gd name="T95" fmla="*/ 116 w 116"/>
                  <a:gd name="T96" fmla="*/ 23 h 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6" h="23">
                    <a:moveTo>
                      <a:pt x="5" y="12"/>
                    </a:moveTo>
                    <a:lnTo>
                      <a:pt x="1" y="9"/>
                    </a:lnTo>
                    <a:lnTo>
                      <a:pt x="0" y="5"/>
                    </a:lnTo>
                    <a:lnTo>
                      <a:pt x="1" y="3"/>
                    </a:lnTo>
                    <a:lnTo>
                      <a:pt x="2" y="1"/>
                    </a:lnTo>
                    <a:lnTo>
                      <a:pt x="8" y="0"/>
                    </a:lnTo>
                    <a:lnTo>
                      <a:pt x="19" y="0"/>
                    </a:lnTo>
                    <a:lnTo>
                      <a:pt x="50" y="0"/>
                    </a:lnTo>
                    <a:lnTo>
                      <a:pt x="83" y="1"/>
                    </a:lnTo>
                    <a:lnTo>
                      <a:pt x="94" y="2"/>
                    </a:lnTo>
                    <a:lnTo>
                      <a:pt x="104" y="5"/>
                    </a:lnTo>
                    <a:lnTo>
                      <a:pt x="110" y="10"/>
                    </a:lnTo>
                    <a:lnTo>
                      <a:pt x="114" y="13"/>
                    </a:lnTo>
                    <a:lnTo>
                      <a:pt x="115" y="15"/>
                    </a:lnTo>
                    <a:lnTo>
                      <a:pt x="115" y="16"/>
                    </a:lnTo>
                    <a:lnTo>
                      <a:pt x="113" y="18"/>
                    </a:lnTo>
                    <a:lnTo>
                      <a:pt x="106" y="22"/>
                    </a:lnTo>
                    <a:lnTo>
                      <a:pt x="106" y="18"/>
                    </a:lnTo>
                    <a:lnTo>
                      <a:pt x="105" y="14"/>
                    </a:lnTo>
                    <a:lnTo>
                      <a:pt x="104" y="11"/>
                    </a:lnTo>
                    <a:lnTo>
                      <a:pt x="100" y="9"/>
                    </a:lnTo>
                    <a:lnTo>
                      <a:pt x="95" y="6"/>
                    </a:lnTo>
                    <a:lnTo>
                      <a:pt x="89" y="4"/>
                    </a:lnTo>
                    <a:lnTo>
                      <a:pt x="84" y="4"/>
                    </a:lnTo>
                    <a:lnTo>
                      <a:pt x="63" y="3"/>
                    </a:lnTo>
                    <a:lnTo>
                      <a:pt x="14" y="3"/>
                    </a:lnTo>
                    <a:lnTo>
                      <a:pt x="6" y="3"/>
                    </a:lnTo>
                    <a:lnTo>
                      <a:pt x="3" y="3"/>
                    </a:lnTo>
                    <a:lnTo>
                      <a:pt x="2" y="4"/>
                    </a:lnTo>
                    <a:lnTo>
                      <a:pt x="2" y="6"/>
                    </a:lnTo>
                    <a:lnTo>
                      <a:pt x="5" y="12"/>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511" name="Freeform 30"/>
              <p:cNvSpPr>
                <a:spLocks/>
              </p:cNvSpPr>
              <p:nvPr/>
            </p:nvSpPr>
            <p:spPr bwMode="auto">
              <a:xfrm>
                <a:off x="3304" y="2848"/>
                <a:ext cx="17" cy="17"/>
              </a:xfrm>
              <a:custGeom>
                <a:avLst/>
                <a:gdLst>
                  <a:gd name="T0" fmla="*/ 0 w 17"/>
                  <a:gd name="T1" fmla="*/ 10 h 17"/>
                  <a:gd name="T2" fmla="*/ 6 w 17"/>
                  <a:gd name="T3" fmla="*/ 10 h 17"/>
                  <a:gd name="T4" fmla="*/ 12 w 17"/>
                  <a:gd name="T5" fmla="*/ 0 h 17"/>
                  <a:gd name="T6" fmla="*/ 16 w 17"/>
                  <a:gd name="T7" fmla="*/ 0 h 17"/>
                  <a:gd name="T8" fmla="*/ 8 w 17"/>
                  <a:gd name="T9" fmla="*/ 16 h 17"/>
                  <a:gd name="T10" fmla="*/ 0 w 17"/>
                  <a:gd name="T11" fmla="*/ 1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0"/>
                    </a:moveTo>
                    <a:lnTo>
                      <a:pt x="6" y="10"/>
                    </a:lnTo>
                    <a:lnTo>
                      <a:pt x="12" y="0"/>
                    </a:lnTo>
                    <a:lnTo>
                      <a:pt x="16" y="0"/>
                    </a:lnTo>
                    <a:lnTo>
                      <a:pt x="8" y="16"/>
                    </a:lnTo>
                    <a:lnTo>
                      <a:pt x="0" y="1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512" name="Freeform 31"/>
              <p:cNvSpPr>
                <a:spLocks/>
              </p:cNvSpPr>
              <p:nvPr/>
            </p:nvSpPr>
            <p:spPr bwMode="auto">
              <a:xfrm>
                <a:off x="3312" y="2852"/>
                <a:ext cx="22" cy="17"/>
              </a:xfrm>
              <a:custGeom>
                <a:avLst/>
                <a:gdLst>
                  <a:gd name="T0" fmla="*/ 2 w 22"/>
                  <a:gd name="T1" fmla="*/ 0 h 17"/>
                  <a:gd name="T2" fmla="*/ 0 w 22"/>
                  <a:gd name="T3" fmla="*/ 16 h 17"/>
                  <a:gd name="T4" fmla="*/ 20 w 22"/>
                  <a:gd name="T5" fmla="*/ 16 h 17"/>
                  <a:gd name="T6" fmla="*/ 21 w 22"/>
                  <a:gd name="T7" fmla="*/ 0 h 17"/>
                  <a:gd name="T8" fmla="*/ 2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2" y="0"/>
                    </a:moveTo>
                    <a:lnTo>
                      <a:pt x="0" y="16"/>
                    </a:lnTo>
                    <a:lnTo>
                      <a:pt x="20" y="16"/>
                    </a:lnTo>
                    <a:lnTo>
                      <a:pt x="21" y="0"/>
                    </a:lnTo>
                    <a:lnTo>
                      <a:pt x="2"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513" name="Freeform 32"/>
              <p:cNvSpPr>
                <a:spLocks/>
              </p:cNvSpPr>
              <p:nvPr/>
            </p:nvSpPr>
            <p:spPr bwMode="auto">
              <a:xfrm>
                <a:off x="3339" y="2919"/>
                <a:ext cx="1" cy="17"/>
              </a:xfrm>
              <a:custGeom>
                <a:avLst/>
                <a:gdLst>
                  <a:gd name="T0" fmla="*/ 0 w 1"/>
                  <a:gd name="T1" fmla="*/ 0 h 17"/>
                  <a:gd name="T2" fmla="*/ 0 w 1"/>
                  <a:gd name="T3" fmla="*/ 8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8"/>
                    </a:lnTo>
                    <a:lnTo>
                      <a:pt x="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6395" name="Freeform 33"/>
            <p:cNvSpPr>
              <a:spLocks/>
            </p:cNvSpPr>
            <p:nvPr/>
          </p:nvSpPr>
          <p:spPr bwMode="auto">
            <a:xfrm>
              <a:off x="3147" y="3104"/>
              <a:ext cx="77" cy="88"/>
            </a:xfrm>
            <a:custGeom>
              <a:avLst/>
              <a:gdLst>
                <a:gd name="T0" fmla="*/ 0 w 77"/>
                <a:gd name="T1" fmla="*/ 24 h 88"/>
                <a:gd name="T2" fmla="*/ 8 w 77"/>
                <a:gd name="T3" fmla="*/ 45 h 88"/>
                <a:gd name="T4" fmla="*/ 12 w 77"/>
                <a:gd name="T5" fmla="*/ 60 h 88"/>
                <a:gd name="T6" fmla="*/ 15 w 77"/>
                <a:gd name="T7" fmla="*/ 65 h 88"/>
                <a:gd name="T8" fmla="*/ 21 w 77"/>
                <a:gd name="T9" fmla="*/ 70 h 88"/>
                <a:gd name="T10" fmla="*/ 28 w 77"/>
                <a:gd name="T11" fmla="*/ 75 h 88"/>
                <a:gd name="T12" fmla="*/ 33 w 77"/>
                <a:gd name="T13" fmla="*/ 79 h 88"/>
                <a:gd name="T14" fmla="*/ 41 w 77"/>
                <a:gd name="T15" fmla="*/ 83 h 88"/>
                <a:gd name="T16" fmla="*/ 47 w 77"/>
                <a:gd name="T17" fmla="*/ 84 h 88"/>
                <a:gd name="T18" fmla="*/ 53 w 77"/>
                <a:gd name="T19" fmla="*/ 85 h 88"/>
                <a:gd name="T20" fmla="*/ 56 w 77"/>
                <a:gd name="T21" fmla="*/ 86 h 88"/>
                <a:gd name="T22" fmla="*/ 62 w 77"/>
                <a:gd name="T23" fmla="*/ 87 h 88"/>
                <a:gd name="T24" fmla="*/ 66 w 77"/>
                <a:gd name="T25" fmla="*/ 86 h 88"/>
                <a:gd name="T26" fmla="*/ 69 w 77"/>
                <a:gd name="T27" fmla="*/ 81 h 88"/>
                <a:gd name="T28" fmla="*/ 71 w 77"/>
                <a:gd name="T29" fmla="*/ 77 h 88"/>
                <a:gd name="T30" fmla="*/ 73 w 77"/>
                <a:gd name="T31" fmla="*/ 75 h 88"/>
                <a:gd name="T32" fmla="*/ 74 w 77"/>
                <a:gd name="T33" fmla="*/ 67 h 88"/>
                <a:gd name="T34" fmla="*/ 76 w 77"/>
                <a:gd name="T35" fmla="*/ 54 h 88"/>
                <a:gd name="T36" fmla="*/ 76 w 77"/>
                <a:gd name="T37" fmla="*/ 46 h 88"/>
                <a:gd name="T38" fmla="*/ 74 w 77"/>
                <a:gd name="T39" fmla="*/ 41 h 88"/>
                <a:gd name="T40" fmla="*/ 71 w 77"/>
                <a:gd name="T41" fmla="*/ 36 h 88"/>
                <a:gd name="T42" fmla="*/ 63 w 77"/>
                <a:gd name="T43" fmla="*/ 29 h 88"/>
                <a:gd name="T44" fmla="*/ 56 w 77"/>
                <a:gd name="T45" fmla="*/ 25 h 88"/>
                <a:gd name="T46" fmla="*/ 50 w 77"/>
                <a:gd name="T47" fmla="*/ 22 h 88"/>
                <a:gd name="T48" fmla="*/ 45 w 77"/>
                <a:gd name="T49" fmla="*/ 20 h 88"/>
                <a:gd name="T50" fmla="*/ 40 w 77"/>
                <a:gd name="T51" fmla="*/ 17 h 88"/>
                <a:gd name="T52" fmla="*/ 32 w 77"/>
                <a:gd name="T53" fmla="*/ 8 h 88"/>
                <a:gd name="T54" fmla="*/ 25 w 77"/>
                <a:gd name="T55" fmla="*/ 2 h 88"/>
                <a:gd name="T56" fmla="*/ 23 w 77"/>
                <a:gd name="T57" fmla="*/ 0 h 88"/>
                <a:gd name="T58" fmla="*/ 0 w 77"/>
                <a:gd name="T59" fmla="*/ 24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7"/>
                <a:gd name="T91" fmla="*/ 0 h 88"/>
                <a:gd name="T92" fmla="*/ 77 w 77"/>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7" h="88">
                  <a:moveTo>
                    <a:pt x="0" y="24"/>
                  </a:moveTo>
                  <a:lnTo>
                    <a:pt x="8" y="45"/>
                  </a:lnTo>
                  <a:lnTo>
                    <a:pt x="12" y="60"/>
                  </a:lnTo>
                  <a:lnTo>
                    <a:pt x="15" y="65"/>
                  </a:lnTo>
                  <a:lnTo>
                    <a:pt x="21" y="70"/>
                  </a:lnTo>
                  <a:lnTo>
                    <a:pt x="28" y="75"/>
                  </a:lnTo>
                  <a:lnTo>
                    <a:pt x="33" y="79"/>
                  </a:lnTo>
                  <a:lnTo>
                    <a:pt x="41" y="83"/>
                  </a:lnTo>
                  <a:lnTo>
                    <a:pt x="47" y="84"/>
                  </a:lnTo>
                  <a:lnTo>
                    <a:pt x="53" y="85"/>
                  </a:lnTo>
                  <a:lnTo>
                    <a:pt x="56" y="86"/>
                  </a:lnTo>
                  <a:lnTo>
                    <a:pt x="62" y="87"/>
                  </a:lnTo>
                  <a:lnTo>
                    <a:pt x="66" y="86"/>
                  </a:lnTo>
                  <a:lnTo>
                    <a:pt x="69" y="81"/>
                  </a:lnTo>
                  <a:lnTo>
                    <a:pt x="71" y="77"/>
                  </a:lnTo>
                  <a:lnTo>
                    <a:pt x="73" y="75"/>
                  </a:lnTo>
                  <a:lnTo>
                    <a:pt x="74" y="67"/>
                  </a:lnTo>
                  <a:lnTo>
                    <a:pt x="76" y="54"/>
                  </a:lnTo>
                  <a:lnTo>
                    <a:pt x="76" y="46"/>
                  </a:lnTo>
                  <a:lnTo>
                    <a:pt x="74" y="41"/>
                  </a:lnTo>
                  <a:lnTo>
                    <a:pt x="71" y="36"/>
                  </a:lnTo>
                  <a:lnTo>
                    <a:pt x="63" y="29"/>
                  </a:lnTo>
                  <a:lnTo>
                    <a:pt x="56" y="25"/>
                  </a:lnTo>
                  <a:lnTo>
                    <a:pt x="50" y="22"/>
                  </a:lnTo>
                  <a:lnTo>
                    <a:pt x="45" y="20"/>
                  </a:lnTo>
                  <a:lnTo>
                    <a:pt x="40" y="17"/>
                  </a:lnTo>
                  <a:lnTo>
                    <a:pt x="32" y="8"/>
                  </a:lnTo>
                  <a:lnTo>
                    <a:pt x="25" y="2"/>
                  </a:lnTo>
                  <a:lnTo>
                    <a:pt x="23" y="0"/>
                  </a:lnTo>
                  <a:lnTo>
                    <a:pt x="0" y="24"/>
                  </a:lnTo>
                </a:path>
              </a:pathLst>
            </a:custGeom>
            <a:solidFill>
              <a:srgbClr val="A05000"/>
            </a:solidFill>
            <a:ln w="12700" cap="rnd">
              <a:solidFill>
                <a:srgbClr val="402000"/>
              </a:solidFill>
              <a:round/>
              <a:headEnd/>
              <a:tailEnd/>
            </a:ln>
          </p:spPr>
          <p:txBody>
            <a:bodyPr/>
            <a:lstStyle/>
            <a:p>
              <a:endParaRPr lang="en-US"/>
            </a:p>
          </p:txBody>
        </p:sp>
        <p:grpSp>
          <p:nvGrpSpPr>
            <p:cNvPr id="16396" name="Group 34"/>
            <p:cNvGrpSpPr>
              <a:grpSpLocks/>
            </p:cNvGrpSpPr>
            <p:nvPr/>
          </p:nvGrpSpPr>
          <p:grpSpPr bwMode="auto">
            <a:xfrm>
              <a:off x="3322" y="3619"/>
              <a:ext cx="136" cy="134"/>
              <a:chOff x="3322" y="3619"/>
              <a:chExt cx="136" cy="134"/>
            </a:xfrm>
          </p:grpSpPr>
          <p:grpSp>
            <p:nvGrpSpPr>
              <p:cNvPr id="16482" name="Group 35"/>
              <p:cNvGrpSpPr>
                <a:grpSpLocks/>
              </p:cNvGrpSpPr>
              <p:nvPr/>
            </p:nvGrpSpPr>
            <p:grpSpPr bwMode="auto">
              <a:xfrm>
                <a:off x="3322" y="3689"/>
                <a:ext cx="59" cy="64"/>
                <a:chOff x="3322" y="3689"/>
                <a:chExt cx="59" cy="64"/>
              </a:xfrm>
            </p:grpSpPr>
            <p:sp>
              <p:nvSpPr>
                <p:cNvPr id="16488" name="Freeform 36"/>
                <p:cNvSpPr>
                  <a:spLocks/>
                </p:cNvSpPr>
                <p:nvPr/>
              </p:nvSpPr>
              <p:spPr bwMode="auto">
                <a:xfrm>
                  <a:off x="3322" y="3689"/>
                  <a:ext cx="59" cy="49"/>
                </a:xfrm>
                <a:custGeom>
                  <a:avLst/>
                  <a:gdLst>
                    <a:gd name="T0" fmla="*/ 11 w 59"/>
                    <a:gd name="T1" fmla="*/ 7 h 49"/>
                    <a:gd name="T2" fmla="*/ 7 w 59"/>
                    <a:gd name="T3" fmla="*/ 16 h 49"/>
                    <a:gd name="T4" fmla="*/ 3 w 59"/>
                    <a:gd name="T5" fmla="*/ 22 h 49"/>
                    <a:gd name="T6" fmla="*/ 2 w 59"/>
                    <a:gd name="T7" fmla="*/ 28 h 49"/>
                    <a:gd name="T8" fmla="*/ 0 w 59"/>
                    <a:gd name="T9" fmla="*/ 31 h 49"/>
                    <a:gd name="T10" fmla="*/ 0 w 59"/>
                    <a:gd name="T11" fmla="*/ 34 h 49"/>
                    <a:gd name="T12" fmla="*/ 1 w 59"/>
                    <a:gd name="T13" fmla="*/ 38 h 49"/>
                    <a:gd name="T14" fmla="*/ 3 w 59"/>
                    <a:gd name="T15" fmla="*/ 41 h 49"/>
                    <a:gd name="T16" fmla="*/ 3 w 59"/>
                    <a:gd name="T17" fmla="*/ 43 h 49"/>
                    <a:gd name="T18" fmla="*/ 17 w 59"/>
                    <a:gd name="T19" fmla="*/ 46 h 49"/>
                    <a:gd name="T20" fmla="*/ 28 w 59"/>
                    <a:gd name="T21" fmla="*/ 48 h 49"/>
                    <a:gd name="T22" fmla="*/ 37 w 59"/>
                    <a:gd name="T23" fmla="*/ 46 h 49"/>
                    <a:gd name="T24" fmla="*/ 54 w 59"/>
                    <a:gd name="T25" fmla="*/ 47 h 49"/>
                    <a:gd name="T26" fmla="*/ 57 w 59"/>
                    <a:gd name="T27" fmla="*/ 44 h 49"/>
                    <a:gd name="T28" fmla="*/ 58 w 59"/>
                    <a:gd name="T29" fmla="*/ 42 h 49"/>
                    <a:gd name="T30" fmla="*/ 58 w 59"/>
                    <a:gd name="T31" fmla="*/ 37 h 49"/>
                    <a:gd name="T32" fmla="*/ 56 w 59"/>
                    <a:gd name="T33" fmla="*/ 30 h 49"/>
                    <a:gd name="T34" fmla="*/ 54 w 59"/>
                    <a:gd name="T35" fmla="*/ 22 h 49"/>
                    <a:gd name="T36" fmla="*/ 53 w 59"/>
                    <a:gd name="T37" fmla="*/ 15 h 49"/>
                    <a:gd name="T38" fmla="*/ 51 w 59"/>
                    <a:gd name="T39" fmla="*/ 11 h 49"/>
                    <a:gd name="T40" fmla="*/ 46 w 59"/>
                    <a:gd name="T41" fmla="*/ 3 h 49"/>
                    <a:gd name="T42" fmla="*/ 30 w 59"/>
                    <a:gd name="T43" fmla="*/ 0 h 49"/>
                    <a:gd name="T44" fmla="*/ 11 w 59"/>
                    <a:gd name="T45" fmla="*/ 7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9"/>
                    <a:gd name="T70" fmla="*/ 0 h 49"/>
                    <a:gd name="T71" fmla="*/ 59 w 59"/>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9" h="49">
                      <a:moveTo>
                        <a:pt x="11" y="7"/>
                      </a:moveTo>
                      <a:lnTo>
                        <a:pt x="7" y="16"/>
                      </a:lnTo>
                      <a:lnTo>
                        <a:pt x="3" y="22"/>
                      </a:lnTo>
                      <a:lnTo>
                        <a:pt x="2" y="28"/>
                      </a:lnTo>
                      <a:lnTo>
                        <a:pt x="0" y="31"/>
                      </a:lnTo>
                      <a:lnTo>
                        <a:pt x="0" y="34"/>
                      </a:lnTo>
                      <a:lnTo>
                        <a:pt x="1" y="38"/>
                      </a:lnTo>
                      <a:lnTo>
                        <a:pt x="3" y="41"/>
                      </a:lnTo>
                      <a:lnTo>
                        <a:pt x="3" y="43"/>
                      </a:lnTo>
                      <a:lnTo>
                        <a:pt x="17" y="46"/>
                      </a:lnTo>
                      <a:lnTo>
                        <a:pt x="28" y="48"/>
                      </a:lnTo>
                      <a:lnTo>
                        <a:pt x="37" y="46"/>
                      </a:lnTo>
                      <a:lnTo>
                        <a:pt x="54" y="47"/>
                      </a:lnTo>
                      <a:lnTo>
                        <a:pt x="57" y="44"/>
                      </a:lnTo>
                      <a:lnTo>
                        <a:pt x="58" y="42"/>
                      </a:lnTo>
                      <a:lnTo>
                        <a:pt x="58" y="37"/>
                      </a:lnTo>
                      <a:lnTo>
                        <a:pt x="56" y="30"/>
                      </a:lnTo>
                      <a:lnTo>
                        <a:pt x="54" y="22"/>
                      </a:lnTo>
                      <a:lnTo>
                        <a:pt x="53" y="15"/>
                      </a:lnTo>
                      <a:lnTo>
                        <a:pt x="51" y="11"/>
                      </a:lnTo>
                      <a:lnTo>
                        <a:pt x="46" y="3"/>
                      </a:lnTo>
                      <a:lnTo>
                        <a:pt x="30" y="0"/>
                      </a:lnTo>
                      <a:lnTo>
                        <a:pt x="11" y="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89" name="Freeform 37"/>
                <p:cNvSpPr>
                  <a:spLocks/>
                </p:cNvSpPr>
                <p:nvPr/>
              </p:nvSpPr>
              <p:spPr bwMode="auto">
                <a:xfrm>
                  <a:off x="3326" y="3736"/>
                  <a:ext cx="55" cy="17"/>
                </a:xfrm>
                <a:custGeom>
                  <a:avLst/>
                  <a:gdLst>
                    <a:gd name="T0" fmla="*/ 0 w 55"/>
                    <a:gd name="T1" fmla="*/ 0 h 17"/>
                    <a:gd name="T2" fmla="*/ 7 w 55"/>
                    <a:gd name="T3" fmla="*/ 4 h 17"/>
                    <a:gd name="T4" fmla="*/ 15 w 55"/>
                    <a:gd name="T5" fmla="*/ 4 h 17"/>
                    <a:gd name="T6" fmla="*/ 20 w 55"/>
                    <a:gd name="T7" fmla="*/ 8 h 17"/>
                    <a:gd name="T8" fmla="*/ 26 w 55"/>
                    <a:gd name="T9" fmla="*/ 8 h 17"/>
                    <a:gd name="T10" fmla="*/ 31 w 55"/>
                    <a:gd name="T11" fmla="*/ 4 h 17"/>
                    <a:gd name="T12" fmla="*/ 38 w 55"/>
                    <a:gd name="T13" fmla="*/ 8 h 17"/>
                    <a:gd name="T14" fmla="*/ 43 w 55"/>
                    <a:gd name="T15" fmla="*/ 8 h 17"/>
                    <a:gd name="T16" fmla="*/ 49 w 55"/>
                    <a:gd name="T17" fmla="*/ 4 h 17"/>
                    <a:gd name="T18" fmla="*/ 54 w 55"/>
                    <a:gd name="T19" fmla="*/ 0 h 17"/>
                    <a:gd name="T20" fmla="*/ 54 w 55"/>
                    <a:gd name="T21" fmla="*/ 4 h 17"/>
                    <a:gd name="T22" fmla="*/ 52 w 55"/>
                    <a:gd name="T23" fmla="*/ 8 h 17"/>
                    <a:gd name="T24" fmla="*/ 50 w 55"/>
                    <a:gd name="T25" fmla="*/ 12 h 17"/>
                    <a:gd name="T26" fmla="*/ 45 w 55"/>
                    <a:gd name="T27" fmla="*/ 12 h 17"/>
                    <a:gd name="T28" fmla="*/ 40 w 55"/>
                    <a:gd name="T29" fmla="*/ 16 h 17"/>
                    <a:gd name="T30" fmla="*/ 34 w 55"/>
                    <a:gd name="T31" fmla="*/ 12 h 17"/>
                    <a:gd name="T32" fmla="*/ 29 w 55"/>
                    <a:gd name="T33" fmla="*/ 12 h 17"/>
                    <a:gd name="T34" fmla="*/ 23 w 55"/>
                    <a:gd name="T35" fmla="*/ 16 h 17"/>
                    <a:gd name="T36" fmla="*/ 16 w 55"/>
                    <a:gd name="T37" fmla="*/ 12 h 17"/>
                    <a:gd name="T38" fmla="*/ 10 w 55"/>
                    <a:gd name="T39" fmla="*/ 12 h 17"/>
                    <a:gd name="T40" fmla="*/ 0 w 55"/>
                    <a:gd name="T41" fmla="*/ 8 h 17"/>
                    <a:gd name="T42" fmla="*/ 0 w 55"/>
                    <a:gd name="T43" fmla="*/ 4 h 17"/>
                    <a:gd name="T44" fmla="*/ 0 w 55"/>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7"/>
                    <a:gd name="T71" fmla="*/ 55 w 55"/>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7">
                      <a:moveTo>
                        <a:pt x="0" y="0"/>
                      </a:moveTo>
                      <a:lnTo>
                        <a:pt x="7" y="4"/>
                      </a:lnTo>
                      <a:lnTo>
                        <a:pt x="15" y="4"/>
                      </a:lnTo>
                      <a:lnTo>
                        <a:pt x="20" y="8"/>
                      </a:lnTo>
                      <a:lnTo>
                        <a:pt x="26" y="8"/>
                      </a:lnTo>
                      <a:lnTo>
                        <a:pt x="31" y="4"/>
                      </a:lnTo>
                      <a:lnTo>
                        <a:pt x="38" y="8"/>
                      </a:lnTo>
                      <a:lnTo>
                        <a:pt x="43" y="8"/>
                      </a:lnTo>
                      <a:lnTo>
                        <a:pt x="49" y="4"/>
                      </a:lnTo>
                      <a:lnTo>
                        <a:pt x="54" y="0"/>
                      </a:lnTo>
                      <a:lnTo>
                        <a:pt x="54" y="4"/>
                      </a:lnTo>
                      <a:lnTo>
                        <a:pt x="52" y="8"/>
                      </a:lnTo>
                      <a:lnTo>
                        <a:pt x="50" y="12"/>
                      </a:lnTo>
                      <a:lnTo>
                        <a:pt x="45" y="12"/>
                      </a:lnTo>
                      <a:lnTo>
                        <a:pt x="40" y="16"/>
                      </a:lnTo>
                      <a:lnTo>
                        <a:pt x="34" y="12"/>
                      </a:lnTo>
                      <a:lnTo>
                        <a:pt x="29" y="12"/>
                      </a:lnTo>
                      <a:lnTo>
                        <a:pt x="23" y="16"/>
                      </a:lnTo>
                      <a:lnTo>
                        <a:pt x="16" y="12"/>
                      </a:lnTo>
                      <a:lnTo>
                        <a:pt x="10" y="12"/>
                      </a:lnTo>
                      <a:lnTo>
                        <a:pt x="0" y="8"/>
                      </a:lnTo>
                      <a:lnTo>
                        <a:pt x="0" y="4"/>
                      </a:lnTo>
                      <a:lnTo>
                        <a:pt x="0" y="0"/>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90" name="Freeform 38"/>
                <p:cNvSpPr>
                  <a:spLocks/>
                </p:cNvSpPr>
                <p:nvPr/>
              </p:nvSpPr>
              <p:spPr bwMode="auto">
                <a:xfrm>
                  <a:off x="3349" y="3723"/>
                  <a:ext cx="28" cy="17"/>
                </a:xfrm>
                <a:custGeom>
                  <a:avLst/>
                  <a:gdLst>
                    <a:gd name="T0" fmla="*/ 0 w 28"/>
                    <a:gd name="T1" fmla="*/ 10 h 17"/>
                    <a:gd name="T2" fmla="*/ 8 w 28"/>
                    <a:gd name="T3" fmla="*/ 12 h 17"/>
                    <a:gd name="T4" fmla="*/ 12 w 28"/>
                    <a:gd name="T5" fmla="*/ 12 h 17"/>
                    <a:gd name="T6" fmla="*/ 18 w 28"/>
                    <a:gd name="T7" fmla="*/ 10 h 17"/>
                    <a:gd name="T8" fmla="*/ 21 w 28"/>
                    <a:gd name="T9" fmla="*/ 8 h 17"/>
                    <a:gd name="T10" fmla="*/ 23 w 28"/>
                    <a:gd name="T11" fmla="*/ 4 h 17"/>
                    <a:gd name="T12" fmla="*/ 26 w 28"/>
                    <a:gd name="T13" fmla="*/ 0 h 17"/>
                    <a:gd name="T14" fmla="*/ 27 w 28"/>
                    <a:gd name="T15" fmla="*/ 4 h 17"/>
                    <a:gd name="T16" fmla="*/ 26 w 28"/>
                    <a:gd name="T17" fmla="*/ 10 h 17"/>
                    <a:gd name="T18" fmla="*/ 23 w 28"/>
                    <a:gd name="T19" fmla="*/ 14 h 17"/>
                    <a:gd name="T20" fmla="*/ 20 w 28"/>
                    <a:gd name="T21" fmla="*/ 16 h 17"/>
                    <a:gd name="T22" fmla="*/ 18 w 28"/>
                    <a:gd name="T23" fmla="*/ 16 h 17"/>
                    <a:gd name="T24" fmla="*/ 13 w 28"/>
                    <a:gd name="T25" fmla="*/ 16 h 17"/>
                    <a:gd name="T26" fmla="*/ 7 w 28"/>
                    <a:gd name="T27" fmla="*/ 14 h 17"/>
                    <a:gd name="T28" fmla="*/ 0 w 28"/>
                    <a:gd name="T29" fmla="*/ 1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0" y="10"/>
                      </a:moveTo>
                      <a:lnTo>
                        <a:pt x="8" y="12"/>
                      </a:lnTo>
                      <a:lnTo>
                        <a:pt x="12" y="12"/>
                      </a:lnTo>
                      <a:lnTo>
                        <a:pt x="18" y="10"/>
                      </a:lnTo>
                      <a:lnTo>
                        <a:pt x="21" y="8"/>
                      </a:lnTo>
                      <a:lnTo>
                        <a:pt x="23" y="4"/>
                      </a:lnTo>
                      <a:lnTo>
                        <a:pt x="26" y="0"/>
                      </a:lnTo>
                      <a:lnTo>
                        <a:pt x="27" y="4"/>
                      </a:lnTo>
                      <a:lnTo>
                        <a:pt x="26" y="10"/>
                      </a:lnTo>
                      <a:lnTo>
                        <a:pt x="23" y="14"/>
                      </a:lnTo>
                      <a:lnTo>
                        <a:pt x="20" y="16"/>
                      </a:lnTo>
                      <a:lnTo>
                        <a:pt x="18" y="16"/>
                      </a:lnTo>
                      <a:lnTo>
                        <a:pt x="13" y="16"/>
                      </a:lnTo>
                      <a:lnTo>
                        <a:pt x="7" y="14"/>
                      </a:lnTo>
                      <a:lnTo>
                        <a:pt x="0" y="10"/>
                      </a:lnTo>
                    </a:path>
                  </a:pathLst>
                </a:custGeom>
                <a:solidFill>
                  <a:srgbClr val="5F5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6483" name="Group 39"/>
              <p:cNvGrpSpPr>
                <a:grpSpLocks/>
              </p:cNvGrpSpPr>
              <p:nvPr/>
            </p:nvGrpSpPr>
            <p:grpSpPr bwMode="auto">
              <a:xfrm>
                <a:off x="3386" y="3619"/>
                <a:ext cx="72" cy="106"/>
                <a:chOff x="3386" y="3619"/>
                <a:chExt cx="72" cy="106"/>
              </a:xfrm>
            </p:grpSpPr>
            <p:sp>
              <p:nvSpPr>
                <p:cNvPr id="16484" name="Freeform 40"/>
                <p:cNvSpPr>
                  <a:spLocks/>
                </p:cNvSpPr>
                <p:nvPr/>
              </p:nvSpPr>
              <p:spPr bwMode="auto">
                <a:xfrm>
                  <a:off x="3386" y="3619"/>
                  <a:ext cx="72" cy="94"/>
                </a:xfrm>
                <a:custGeom>
                  <a:avLst/>
                  <a:gdLst>
                    <a:gd name="T0" fmla="*/ 13 w 72"/>
                    <a:gd name="T1" fmla="*/ 0 h 94"/>
                    <a:gd name="T2" fmla="*/ 6 w 72"/>
                    <a:gd name="T3" fmla="*/ 7 h 94"/>
                    <a:gd name="T4" fmla="*/ 3 w 72"/>
                    <a:gd name="T5" fmla="*/ 11 h 94"/>
                    <a:gd name="T6" fmla="*/ 2 w 72"/>
                    <a:gd name="T7" fmla="*/ 17 h 94"/>
                    <a:gd name="T8" fmla="*/ 1 w 72"/>
                    <a:gd name="T9" fmla="*/ 25 h 94"/>
                    <a:gd name="T10" fmla="*/ 0 w 72"/>
                    <a:gd name="T11" fmla="*/ 30 h 94"/>
                    <a:gd name="T12" fmla="*/ 1 w 72"/>
                    <a:gd name="T13" fmla="*/ 34 h 94"/>
                    <a:gd name="T14" fmla="*/ 3 w 72"/>
                    <a:gd name="T15" fmla="*/ 40 h 94"/>
                    <a:gd name="T16" fmla="*/ 13 w 72"/>
                    <a:gd name="T17" fmla="*/ 58 h 94"/>
                    <a:gd name="T18" fmla="*/ 15 w 72"/>
                    <a:gd name="T19" fmla="*/ 59 h 94"/>
                    <a:gd name="T20" fmla="*/ 17 w 72"/>
                    <a:gd name="T21" fmla="*/ 67 h 94"/>
                    <a:gd name="T22" fmla="*/ 18 w 72"/>
                    <a:gd name="T23" fmla="*/ 74 h 94"/>
                    <a:gd name="T24" fmla="*/ 20 w 72"/>
                    <a:gd name="T25" fmla="*/ 83 h 94"/>
                    <a:gd name="T26" fmla="*/ 20 w 72"/>
                    <a:gd name="T27" fmla="*/ 88 h 94"/>
                    <a:gd name="T28" fmla="*/ 23 w 72"/>
                    <a:gd name="T29" fmla="*/ 90 h 94"/>
                    <a:gd name="T30" fmla="*/ 36 w 72"/>
                    <a:gd name="T31" fmla="*/ 93 h 94"/>
                    <a:gd name="T32" fmla="*/ 59 w 72"/>
                    <a:gd name="T33" fmla="*/ 92 h 94"/>
                    <a:gd name="T34" fmla="*/ 67 w 72"/>
                    <a:gd name="T35" fmla="*/ 90 h 94"/>
                    <a:gd name="T36" fmla="*/ 69 w 72"/>
                    <a:gd name="T37" fmla="*/ 87 h 94"/>
                    <a:gd name="T38" fmla="*/ 70 w 72"/>
                    <a:gd name="T39" fmla="*/ 84 h 94"/>
                    <a:gd name="T40" fmla="*/ 71 w 72"/>
                    <a:gd name="T41" fmla="*/ 78 h 94"/>
                    <a:gd name="T42" fmla="*/ 70 w 72"/>
                    <a:gd name="T43" fmla="*/ 71 h 94"/>
                    <a:gd name="T44" fmla="*/ 68 w 72"/>
                    <a:gd name="T45" fmla="*/ 65 h 94"/>
                    <a:gd name="T46" fmla="*/ 65 w 72"/>
                    <a:gd name="T47" fmla="*/ 59 h 94"/>
                    <a:gd name="T48" fmla="*/ 59 w 72"/>
                    <a:gd name="T49" fmla="*/ 51 h 94"/>
                    <a:gd name="T50" fmla="*/ 56 w 72"/>
                    <a:gd name="T51" fmla="*/ 41 h 94"/>
                    <a:gd name="T52" fmla="*/ 52 w 72"/>
                    <a:gd name="T53" fmla="*/ 32 h 94"/>
                    <a:gd name="T54" fmla="*/ 49 w 72"/>
                    <a:gd name="T55" fmla="*/ 26 h 94"/>
                    <a:gd name="T56" fmla="*/ 46 w 72"/>
                    <a:gd name="T57" fmla="*/ 19 h 94"/>
                    <a:gd name="T58" fmla="*/ 41 w 72"/>
                    <a:gd name="T59" fmla="*/ 0 h 94"/>
                    <a:gd name="T60" fmla="*/ 13 w 72"/>
                    <a:gd name="T61" fmla="*/ 0 h 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94"/>
                    <a:gd name="T95" fmla="*/ 72 w 72"/>
                    <a:gd name="T96" fmla="*/ 94 h 9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94">
                      <a:moveTo>
                        <a:pt x="13" y="0"/>
                      </a:moveTo>
                      <a:lnTo>
                        <a:pt x="6" y="7"/>
                      </a:lnTo>
                      <a:lnTo>
                        <a:pt x="3" y="11"/>
                      </a:lnTo>
                      <a:lnTo>
                        <a:pt x="2" y="17"/>
                      </a:lnTo>
                      <a:lnTo>
                        <a:pt x="1" y="25"/>
                      </a:lnTo>
                      <a:lnTo>
                        <a:pt x="0" y="30"/>
                      </a:lnTo>
                      <a:lnTo>
                        <a:pt x="1" y="34"/>
                      </a:lnTo>
                      <a:lnTo>
                        <a:pt x="3" y="40"/>
                      </a:lnTo>
                      <a:lnTo>
                        <a:pt x="13" y="58"/>
                      </a:lnTo>
                      <a:lnTo>
                        <a:pt x="15" y="59"/>
                      </a:lnTo>
                      <a:lnTo>
                        <a:pt x="17" y="67"/>
                      </a:lnTo>
                      <a:lnTo>
                        <a:pt x="18" y="74"/>
                      </a:lnTo>
                      <a:lnTo>
                        <a:pt x="20" y="83"/>
                      </a:lnTo>
                      <a:lnTo>
                        <a:pt x="20" y="88"/>
                      </a:lnTo>
                      <a:lnTo>
                        <a:pt x="23" y="90"/>
                      </a:lnTo>
                      <a:lnTo>
                        <a:pt x="36" y="93"/>
                      </a:lnTo>
                      <a:lnTo>
                        <a:pt x="59" y="92"/>
                      </a:lnTo>
                      <a:lnTo>
                        <a:pt x="67" y="90"/>
                      </a:lnTo>
                      <a:lnTo>
                        <a:pt x="69" y="87"/>
                      </a:lnTo>
                      <a:lnTo>
                        <a:pt x="70" y="84"/>
                      </a:lnTo>
                      <a:lnTo>
                        <a:pt x="71" y="78"/>
                      </a:lnTo>
                      <a:lnTo>
                        <a:pt x="70" y="71"/>
                      </a:lnTo>
                      <a:lnTo>
                        <a:pt x="68" y="65"/>
                      </a:lnTo>
                      <a:lnTo>
                        <a:pt x="65" y="59"/>
                      </a:lnTo>
                      <a:lnTo>
                        <a:pt x="59" y="51"/>
                      </a:lnTo>
                      <a:lnTo>
                        <a:pt x="56" y="41"/>
                      </a:lnTo>
                      <a:lnTo>
                        <a:pt x="52" y="32"/>
                      </a:lnTo>
                      <a:lnTo>
                        <a:pt x="49" y="26"/>
                      </a:lnTo>
                      <a:lnTo>
                        <a:pt x="46" y="19"/>
                      </a:lnTo>
                      <a:lnTo>
                        <a:pt x="41" y="0"/>
                      </a:lnTo>
                      <a:lnTo>
                        <a:pt x="1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6485" name="Group 41"/>
                <p:cNvGrpSpPr>
                  <a:grpSpLocks/>
                </p:cNvGrpSpPr>
                <p:nvPr/>
              </p:nvGrpSpPr>
              <p:grpSpPr bwMode="auto">
                <a:xfrm>
                  <a:off x="3386" y="3647"/>
                  <a:ext cx="72" cy="78"/>
                  <a:chOff x="3386" y="3647"/>
                  <a:chExt cx="72" cy="78"/>
                </a:xfrm>
              </p:grpSpPr>
              <p:sp>
                <p:nvSpPr>
                  <p:cNvPr id="16486" name="Freeform 42"/>
                  <p:cNvSpPr>
                    <a:spLocks/>
                  </p:cNvSpPr>
                  <p:nvPr/>
                </p:nvSpPr>
                <p:spPr bwMode="auto">
                  <a:xfrm>
                    <a:off x="3408" y="3708"/>
                    <a:ext cx="50" cy="17"/>
                  </a:xfrm>
                  <a:custGeom>
                    <a:avLst/>
                    <a:gdLst>
                      <a:gd name="T0" fmla="*/ 0 w 50"/>
                      <a:gd name="T1" fmla="*/ 3 h 17"/>
                      <a:gd name="T2" fmla="*/ 0 w 50"/>
                      <a:gd name="T3" fmla="*/ 9 h 17"/>
                      <a:gd name="T4" fmla="*/ 1 w 50"/>
                      <a:gd name="T5" fmla="*/ 9 h 17"/>
                      <a:gd name="T6" fmla="*/ 4 w 50"/>
                      <a:gd name="T7" fmla="*/ 12 h 17"/>
                      <a:gd name="T8" fmla="*/ 9 w 50"/>
                      <a:gd name="T9" fmla="*/ 12 h 17"/>
                      <a:gd name="T10" fmla="*/ 15 w 50"/>
                      <a:gd name="T11" fmla="*/ 16 h 17"/>
                      <a:gd name="T12" fmla="*/ 21 w 50"/>
                      <a:gd name="T13" fmla="*/ 16 h 17"/>
                      <a:gd name="T14" fmla="*/ 27 w 50"/>
                      <a:gd name="T15" fmla="*/ 16 h 17"/>
                      <a:gd name="T16" fmla="*/ 37 w 50"/>
                      <a:gd name="T17" fmla="*/ 16 h 17"/>
                      <a:gd name="T18" fmla="*/ 42 w 50"/>
                      <a:gd name="T19" fmla="*/ 16 h 17"/>
                      <a:gd name="T20" fmla="*/ 46 w 50"/>
                      <a:gd name="T21" fmla="*/ 12 h 17"/>
                      <a:gd name="T22" fmla="*/ 48 w 50"/>
                      <a:gd name="T23" fmla="*/ 9 h 17"/>
                      <a:gd name="T24" fmla="*/ 49 w 50"/>
                      <a:gd name="T25" fmla="*/ 3 h 17"/>
                      <a:gd name="T26" fmla="*/ 49 w 50"/>
                      <a:gd name="T27" fmla="*/ 0 h 17"/>
                      <a:gd name="T28" fmla="*/ 46 w 50"/>
                      <a:gd name="T29" fmla="*/ 6 h 17"/>
                      <a:gd name="T30" fmla="*/ 42 w 50"/>
                      <a:gd name="T31" fmla="*/ 9 h 17"/>
                      <a:gd name="T32" fmla="*/ 37 w 50"/>
                      <a:gd name="T33" fmla="*/ 12 h 17"/>
                      <a:gd name="T34" fmla="*/ 27 w 50"/>
                      <a:gd name="T35" fmla="*/ 9 h 17"/>
                      <a:gd name="T36" fmla="*/ 21 w 50"/>
                      <a:gd name="T37" fmla="*/ 12 h 17"/>
                      <a:gd name="T38" fmla="*/ 13 w 50"/>
                      <a:gd name="T39" fmla="*/ 9 h 17"/>
                      <a:gd name="T40" fmla="*/ 7 w 50"/>
                      <a:gd name="T41" fmla="*/ 9 h 17"/>
                      <a:gd name="T42" fmla="*/ 0 w 50"/>
                      <a:gd name="T43" fmla="*/ 3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17"/>
                      <a:gd name="T68" fmla="*/ 50 w 50"/>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17">
                        <a:moveTo>
                          <a:pt x="0" y="3"/>
                        </a:moveTo>
                        <a:lnTo>
                          <a:pt x="0" y="9"/>
                        </a:lnTo>
                        <a:lnTo>
                          <a:pt x="1" y="9"/>
                        </a:lnTo>
                        <a:lnTo>
                          <a:pt x="4" y="12"/>
                        </a:lnTo>
                        <a:lnTo>
                          <a:pt x="9" y="12"/>
                        </a:lnTo>
                        <a:lnTo>
                          <a:pt x="15" y="16"/>
                        </a:lnTo>
                        <a:lnTo>
                          <a:pt x="21" y="16"/>
                        </a:lnTo>
                        <a:lnTo>
                          <a:pt x="27" y="16"/>
                        </a:lnTo>
                        <a:lnTo>
                          <a:pt x="37" y="16"/>
                        </a:lnTo>
                        <a:lnTo>
                          <a:pt x="42" y="16"/>
                        </a:lnTo>
                        <a:lnTo>
                          <a:pt x="46" y="12"/>
                        </a:lnTo>
                        <a:lnTo>
                          <a:pt x="48" y="9"/>
                        </a:lnTo>
                        <a:lnTo>
                          <a:pt x="49" y="3"/>
                        </a:lnTo>
                        <a:lnTo>
                          <a:pt x="49" y="0"/>
                        </a:lnTo>
                        <a:lnTo>
                          <a:pt x="46" y="6"/>
                        </a:lnTo>
                        <a:lnTo>
                          <a:pt x="42" y="9"/>
                        </a:lnTo>
                        <a:lnTo>
                          <a:pt x="37" y="12"/>
                        </a:lnTo>
                        <a:lnTo>
                          <a:pt x="27" y="9"/>
                        </a:lnTo>
                        <a:lnTo>
                          <a:pt x="21" y="12"/>
                        </a:lnTo>
                        <a:lnTo>
                          <a:pt x="13" y="9"/>
                        </a:lnTo>
                        <a:lnTo>
                          <a:pt x="7" y="9"/>
                        </a:lnTo>
                        <a:lnTo>
                          <a:pt x="0" y="3"/>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87" name="Freeform 43"/>
                  <p:cNvSpPr>
                    <a:spLocks/>
                  </p:cNvSpPr>
                  <p:nvPr/>
                </p:nvSpPr>
                <p:spPr bwMode="auto">
                  <a:xfrm>
                    <a:off x="3386" y="3647"/>
                    <a:ext cx="17" cy="29"/>
                  </a:xfrm>
                  <a:custGeom>
                    <a:avLst/>
                    <a:gdLst>
                      <a:gd name="T0" fmla="*/ 0 w 17"/>
                      <a:gd name="T1" fmla="*/ 0 h 29"/>
                      <a:gd name="T2" fmla="*/ 16 w 17"/>
                      <a:gd name="T3" fmla="*/ 28 h 29"/>
                      <a:gd name="T4" fmla="*/ 11 w 17"/>
                      <a:gd name="T5" fmla="*/ 27 h 29"/>
                      <a:gd name="T6" fmla="*/ 0 w 17"/>
                      <a:gd name="T7" fmla="*/ 6 h 29"/>
                      <a:gd name="T8" fmla="*/ 0 w 17"/>
                      <a:gd name="T9" fmla="*/ 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0"/>
                        </a:moveTo>
                        <a:lnTo>
                          <a:pt x="16" y="28"/>
                        </a:lnTo>
                        <a:lnTo>
                          <a:pt x="11" y="27"/>
                        </a:lnTo>
                        <a:lnTo>
                          <a:pt x="0" y="6"/>
                        </a:lnTo>
                        <a:lnTo>
                          <a:pt x="0" y="0"/>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16397" name="Group 44"/>
            <p:cNvGrpSpPr>
              <a:grpSpLocks/>
            </p:cNvGrpSpPr>
            <p:nvPr/>
          </p:nvGrpSpPr>
          <p:grpSpPr bwMode="auto">
            <a:xfrm>
              <a:off x="3238" y="3201"/>
              <a:ext cx="228" cy="499"/>
              <a:chOff x="3238" y="3201"/>
              <a:chExt cx="228" cy="499"/>
            </a:xfrm>
          </p:grpSpPr>
          <p:sp>
            <p:nvSpPr>
              <p:cNvPr id="16470" name="Freeform 45"/>
              <p:cNvSpPr>
                <a:spLocks/>
              </p:cNvSpPr>
              <p:nvPr/>
            </p:nvSpPr>
            <p:spPr bwMode="auto">
              <a:xfrm>
                <a:off x="3238" y="3201"/>
                <a:ext cx="228" cy="499"/>
              </a:xfrm>
              <a:custGeom>
                <a:avLst/>
                <a:gdLst>
                  <a:gd name="T0" fmla="*/ 4 w 228"/>
                  <a:gd name="T1" fmla="*/ 75 h 499"/>
                  <a:gd name="T2" fmla="*/ 18 w 228"/>
                  <a:gd name="T3" fmla="*/ 183 h 499"/>
                  <a:gd name="T4" fmla="*/ 31 w 228"/>
                  <a:gd name="T5" fmla="*/ 292 h 499"/>
                  <a:gd name="T6" fmla="*/ 34 w 228"/>
                  <a:gd name="T7" fmla="*/ 362 h 499"/>
                  <a:gd name="T8" fmla="*/ 50 w 228"/>
                  <a:gd name="T9" fmla="*/ 419 h 499"/>
                  <a:gd name="T10" fmla="*/ 65 w 228"/>
                  <a:gd name="T11" fmla="*/ 476 h 499"/>
                  <a:gd name="T12" fmla="*/ 72 w 228"/>
                  <a:gd name="T13" fmla="*/ 484 h 499"/>
                  <a:gd name="T14" fmla="*/ 73 w 228"/>
                  <a:gd name="T15" fmla="*/ 493 h 499"/>
                  <a:gd name="T16" fmla="*/ 84 w 228"/>
                  <a:gd name="T17" fmla="*/ 498 h 499"/>
                  <a:gd name="T18" fmla="*/ 99 w 228"/>
                  <a:gd name="T19" fmla="*/ 493 h 499"/>
                  <a:gd name="T20" fmla="*/ 115 w 228"/>
                  <a:gd name="T21" fmla="*/ 495 h 499"/>
                  <a:gd name="T22" fmla="*/ 129 w 228"/>
                  <a:gd name="T23" fmla="*/ 492 h 499"/>
                  <a:gd name="T24" fmla="*/ 135 w 228"/>
                  <a:gd name="T25" fmla="*/ 486 h 499"/>
                  <a:gd name="T26" fmla="*/ 136 w 228"/>
                  <a:gd name="T27" fmla="*/ 472 h 499"/>
                  <a:gd name="T28" fmla="*/ 138 w 228"/>
                  <a:gd name="T29" fmla="*/ 461 h 499"/>
                  <a:gd name="T30" fmla="*/ 137 w 228"/>
                  <a:gd name="T31" fmla="*/ 441 h 499"/>
                  <a:gd name="T32" fmla="*/ 130 w 228"/>
                  <a:gd name="T33" fmla="*/ 404 h 499"/>
                  <a:gd name="T34" fmla="*/ 116 w 228"/>
                  <a:gd name="T35" fmla="*/ 360 h 499"/>
                  <a:gd name="T36" fmla="*/ 126 w 228"/>
                  <a:gd name="T37" fmla="*/ 312 h 499"/>
                  <a:gd name="T38" fmla="*/ 113 w 228"/>
                  <a:gd name="T39" fmla="*/ 259 h 499"/>
                  <a:gd name="T40" fmla="*/ 114 w 228"/>
                  <a:gd name="T41" fmla="*/ 151 h 499"/>
                  <a:gd name="T42" fmla="*/ 119 w 228"/>
                  <a:gd name="T43" fmla="*/ 120 h 499"/>
                  <a:gd name="T44" fmla="*/ 120 w 228"/>
                  <a:gd name="T45" fmla="*/ 155 h 499"/>
                  <a:gd name="T46" fmla="*/ 124 w 228"/>
                  <a:gd name="T47" fmla="*/ 209 h 499"/>
                  <a:gd name="T48" fmla="*/ 132 w 228"/>
                  <a:gd name="T49" fmla="*/ 247 h 499"/>
                  <a:gd name="T50" fmla="*/ 138 w 228"/>
                  <a:gd name="T51" fmla="*/ 292 h 499"/>
                  <a:gd name="T52" fmla="*/ 142 w 228"/>
                  <a:gd name="T53" fmla="*/ 312 h 499"/>
                  <a:gd name="T54" fmla="*/ 148 w 228"/>
                  <a:gd name="T55" fmla="*/ 332 h 499"/>
                  <a:gd name="T56" fmla="*/ 146 w 228"/>
                  <a:gd name="T57" fmla="*/ 354 h 499"/>
                  <a:gd name="T58" fmla="*/ 142 w 228"/>
                  <a:gd name="T59" fmla="*/ 374 h 499"/>
                  <a:gd name="T60" fmla="*/ 145 w 228"/>
                  <a:gd name="T61" fmla="*/ 390 h 499"/>
                  <a:gd name="T62" fmla="*/ 145 w 228"/>
                  <a:gd name="T63" fmla="*/ 406 h 499"/>
                  <a:gd name="T64" fmla="*/ 149 w 228"/>
                  <a:gd name="T65" fmla="*/ 423 h 499"/>
                  <a:gd name="T66" fmla="*/ 154 w 228"/>
                  <a:gd name="T67" fmla="*/ 440 h 499"/>
                  <a:gd name="T68" fmla="*/ 164 w 228"/>
                  <a:gd name="T69" fmla="*/ 449 h 499"/>
                  <a:gd name="T70" fmla="*/ 184 w 228"/>
                  <a:gd name="T71" fmla="*/ 456 h 499"/>
                  <a:gd name="T72" fmla="*/ 189 w 228"/>
                  <a:gd name="T73" fmla="*/ 448 h 499"/>
                  <a:gd name="T74" fmla="*/ 198 w 228"/>
                  <a:gd name="T75" fmla="*/ 440 h 499"/>
                  <a:gd name="T76" fmla="*/ 196 w 228"/>
                  <a:gd name="T77" fmla="*/ 429 h 499"/>
                  <a:gd name="T78" fmla="*/ 199 w 228"/>
                  <a:gd name="T79" fmla="*/ 411 h 499"/>
                  <a:gd name="T80" fmla="*/ 205 w 228"/>
                  <a:gd name="T81" fmla="*/ 387 h 499"/>
                  <a:gd name="T82" fmla="*/ 214 w 228"/>
                  <a:gd name="T83" fmla="*/ 350 h 499"/>
                  <a:gd name="T84" fmla="*/ 223 w 228"/>
                  <a:gd name="T85" fmla="*/ 283 h 499"/>
                  <a:gd name="T86" fmla="*/ 225 w 228"/>
                  <a:gd name="T87" fmla="*/ 131 h 499"/>
                  <a:gd name="T88" fmla="*/ 207 w 228"/>
                  <a:gd name="T89" fmla="*/ 26 h 499"/>
                  <a:gd name="T90" fmla="*/ 93 w 228"/>
                  <a:gd name="T91" fmla="*/ 14 h 4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8"/>
                  <a:gd name="T139" fmla="*/ 0 h 499"/>
                  <a:gd name="T140" fmla="*/ 228 w 228"/>
                  <a:gd name="T141" fmla="*/ 499 h 4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8" h="499">
                    <a:moveTo>
                      <a:pt x="0" y="35"/>
                    </a:moveTo>
                    <a:lnTo>
                      <a:pt x="4" y="75"/>
                    </a:lnTo>
                    <a:lnTo>
                      <a:pt x="12" y="120"/>
                    </a:lnTo>
                    <a:lnTo>
                      <a:pt x="18" y="183"/>
                    </a:lnTo>
                    <a:lnTo>
                      <a:pt x="24" y="241"/>
                    </a:lnTo>
                    <a:lnTo>
                      <a:pt x="31" y="292"/>
                    </a:lnTo>
                    <a:lnTo>
                      <a:pt x="29" y="322"/>
                    </a:lnTo>
                    <a:lnTo>
                      <a:pt x="34" y="362"/>
                    </a:lnTo>
                    <a:lnTo>
                      <a:pt x="43" y="397"/>
                    </a:lnTo>
                    <a:lnTo>
                      <a:pt x="50" y="419"/>
                    </a:lnTo>
                    <a:lnTo>
                      <a:pt x="57" y="449"/>
                    </a:lnTo>
                    <a:lnTo>
                      <a:pt x="65" y="476"/>
                    </a:lnTo>
                    <a:lnTo>
                      <a:pt x="68" y="480"/>
                    </a:lnTo>
                    <a:lnTo>
                      <a:pt x="72" y="484"/>
                    </a:lnTo>
                    <a:lnTo>
                      <a:pt x="71" y="489"/>
                    </a:lnTo>
                    <a:lnTo>
                      <a:pt x="73" y="493"/>
                    </a:lnTo>
                    <a:lnTo>
                      <a:pt x="76" y="496"/>
                    </a:lnTo>
                    <a:lnTo>
                      <a:pt x="84" y="498"/>
                    </a:lnTo>
                    <a:lnTo>
                      <a:pt x="92" y="495"/>
                    </a:lnTo>
                    <a:lnTo>
                      <a:pt x="99" y="493"/>
                    </a:lnTo>
                    <a:lnTo>
                      <a:pt x="105" y="494"/>
                    </a:lnTo>
                    <a:lnTo>
                      <a:pt x="115" y="495"/>
                    </a:lnTo>
                    <a:lnTo>
                      <a:pt x="123" y="494"/>
                    </a:lnTo>
                    <a:lnTo>
                      <a:pt x="129" y="492"/>
                    </a:lnTo>
                    <a:lnTo>
                      <a:pt x="133" y="489"/>
                    </a:lnTo>
                    <a:lnTo>
                      <a:pt x="135" y="486"/>
                    </a:lnTo>
                    <a:lnTo>
                      <a:pt x="137" y="480"/>
                    </a:lnTo>
                    <a:lnTo>
                      <a:pt x="136" y="472"/>
                    </a:lnTo>
                    <a:lnTo>
                      <a:pt x="137" y="466"/>
                    </a:lnTo>
                    <a:lnTo>
                      <a:pt x="138" y="461"/>
                    </a:lnTo>
                    <a:lnTo>
                      <a:pt x="139" y="449"/>
                    </a:lnTo>
                    <a:lnTo>
                      <a:pt x="137" y="441"/>
                    </a:lnTo>
                    <a:lnTo>
                      <a:pt x="132" y="424"/>
                    </a:lnTo>
                    <a:lnTo>
                      <a:pt x="130" y="404"/>
                    </a:lnTo>
                    <a:lnTo>
                      <a:pt x="122" y="380"/>
                    </a:lnTo>
                    <a:lnTo>
                      <a:pt x="116" y="360"/>
                    </a:lnTo>
                    <a:lnTo>
                      <a:pt x="124" y="335"/>
                    </a:lnTo>
                    <a:lnTo>
                      <a:pt x="126" y="312"/>
                    </a:lnTo>
                    <a:lnTo>
                      <a:pt x="120" y="286"/>
                    </a:lnTo>
                    <a:lnTo>
                      <a:pt x="113" y="259"/>
                    </a:lnTo>
                    <a:lnTo>
                      <a:pt x="113" y="202"/>
                    </a:lnTo>
                    <a:lnTo>
                      <a:pt x="114" y="151"/>
                    </a:lnTo>
                    <a:lnTo>
                      <a:pt x="111" y="96"/>
                    </a:lnTo>
                    <a:lnTo>
                      <a:pt x="119" y="120"/>
                    </a:lnTo>
                    <a:lnTo>
                      <a:pt x="122" y="141"/>
                    </a:lnTo>
                    <a:lnTo>
                      <a:pt x="120" y="155"/>
                    </a:lnTo>
                    <a:lnTo>
                      <a:pt x="122" y="168"/>
                    </a:lnTo>
                    <a:lnTo>
                      <a:pt x="124" y="209"/>
                    </a:lnTo>
                    <a:lnTo>
                      <a:pt x="130" y="232"/>
                    </a:lnTo>
                    <a:lnTo>
                      <a:pt x="132" y="247"/>
                    </a:lnTo>
                    <a:lnTo>
                      <a:pt x="135" y="266"/>
                    </a:lnTo>
                    <a:lnTo>
                      <a:pt x="138" y="292"/>
                    </a:lnTo>
                    <a:lnTo>
                      <a:pt x="140" y="301"/>
                    </a:lnTo>
                    <a:lnTo>
                      <a:pt x="142" y="312"/>
                    </a:lnTo>
                    <a:lnTo>
                      <a:pt x="145" y="322"/>
                    </a:lnTo>
                    <a:lnTo>
                      <a:pt x="148" y="332"/>
                    </a:lnTo>
                    <a:lnTo>
                      <a:pt x="148" y="342"/>
                    </a:lnTo>
                    <a:lnTo>
                      <a:pt x="146" y="354"/>
                    </a:lnTo>
                    <a:lnTo>
                      <a:pt x="143" y="362"/>
                    </a:lnTo>
                    <a:lnTo>
                      <a:pt x="142" y="374"/>
                    </a:lnTo>
                    <a:lnTo>
                      <a:pt x="143" y="381"/>
                    </a:lnTo>
                    <a:lnTo>
                      <a:pt x="145" y="390"/>
                    </a:lnTo>
                    <a:lnTo>
                      <a:pt x="146" y="398"/>
                    </a:lnTo>
                    <a:lnTo>
                      <a:pt x="145" y="406"/>
                    </a:lnTo>
                    <a:lnTo>
                      <a:pt x="144" y="411"/>
                    </a:lnTo>
                    <a:lnTo>
                      <a:pt x="149" y="423"/>
                    </a:lnTo>
                    <a:lnTo>
                      <a:pt x="152" y="430"/>
                    </a:lnTo>
                    <a:lnTo>
                      <a:pt x="154" y="440"/>
                    </a:lnTo>
                    <a:lnTo>
                      <a:pt x="156" y="444"/>
                    </a:lnTo>
                    <a:lnTo>
                      <a:pt x="164" y="449"/>
                    </a:lnTo>
                    <a:lnTo>
                      <a:pt x="176" y="453"/>
                    </a:lnTo>
                    <a:lnTo>
                      <a:pt x="184" y="456"/>
                    </a:lnTo>
                    <a:lnTo>
                      <a:pt x="187" y="453"/>
                    </a:lnTo>
                    <a:lnTo>
                      <a:pt x="189" y="448"/>
                    </a:lnTo>
                    <a:lnTo>
                      <a:pt x="193" y="443"/>
                    </a:lnTo>
                    <a:lnTo>
                      <a:pt x="198" y="440"/>
                    </a:lnTo>
                    <a:lnTo>
                      <a:pt x="196" y="434"/>
                    </a:lnTo>
                    <a:lnTo>
                      <a:pt x="196" y="429"/>
                    </a:lnTo>
                    <a:lnTo>
                      <a:pt x="197" y="426"/>
                    </a:lnTo>
                    <a:lnTo>
                      <a:pt x="199" y="411"/>
                    </a:lnTo>
                    <a:lnTo>
                      <a:pt x="199" y="395"/>
                    </a:lnTo>
                    <a:lnTo>
                      <a:pt x="205" y="387"/>
                    </a:lnTo>
                    <a:lnTo>
                      <a:pt x="209" y="378"/>
                    </a:lnTo>
                    <a:lnTo>
                      <a:pt x="214" y="350"/>
                    </a:lnTo>
                    <a:lnTo>
                      <a:pt x="220" y="313"/>
                    </a:lnTo>
                    <a:lnTo>
                      <a:pt x="223" y="283"/>
                    </a:lnTo>
                    <a:lnTo>
                      <a:pt x="227" y="204"/>
                    </a:lnTo>
                    <a:lnTo>
                      <a:pt x="225" y="131"/>
                    </a:lnTo>
                    <a:lnTo>
                      <a:pt x="218" y="78"/>
                    </a:lnTo>
                    <a:lnTo>
                      <a:pt x="207" y="26"/>
                    </a:lnTo>
                    <a:lnTo>
                      <a:pt x="196" y="0"/>
                    </a:lnTo>
                    <a:lnTo>
                      <a:pt x="93" y="14"/>
                    </a:lnTo>
                    <a:lnTo>
                      <a:pt x="0" y="35"/>
                    </a:lnTo>
                  </a:path>
                </a:pathLst>
              </a:custGeom>
              <a:solidFill>
                <a:srgbClr val="5F3F1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6471" name="Group 46"/>
              <p:cNvGrpSpPr>
                <a:grpSpLocks/>
              </p:cNvGrpSpPr>
              <p:nvPr/>
            </p:nvGrpSpPr>
            <p:grpSpPr bwMode="auto">
              <a:xfrm>
                <a:off x="3252" y="3260"/>
                <a:ext cx="214" cy="436"/>
                <a:chOff x="3252" y="3260"/>
                <a:chExt cx="214" cy="436"/>
              </a:xfrm>
            </p:grpSpPr>
            <p:sp>
              <p:nvSpPr>
                <p:cNvPr id="16472" name="Freeform 47"/>
                <p:cNvSpPr>
                  <a:spLocks/>
                </p:cNvSpPr>
                <p:nvPr/>
              </p:nvSpPr>
              <p:spPr bwMode="auto">
                <a:xfrm>
                  <a:off x="3261" y="3346"/>
                  <a:ext cx="47" cy="262"/>
                </a:xfrm>
                <a:custGeom>
                  <a:avLst/>
                  <a:gdLst>
                    <a:gd name="T0" fmla="*/ 0 w 47"/>
                    <a:gd name="T1" fmla="*/ 0 h 262"/>
                    <a:gd name="T2" fmla="*/ 4 w 47"/>
                    <a:gd name="T3" fmla="*/ 39 h 262"/>
                    <a:gd name="T4" fmla="*/ 7 w 47"/>
                    <a:gd name="T5" fmla="*/ 77 h 262"/>
                    <a:gd name="T6" fmla="*/ 8 w 47"/>
                    <a:gd name="T7" fmla="*/ 89 h 262"/>
                    <a:gd name="T8" fmla="*/ 10 w 47"/>
                    <a:gd name="T9" fmla="*/ 102 h 262"/>
                    <a:gd name="T10" fmla="*/ 13 w 47"/>
                    <a:gd name="T11" fmla="*/ 134 h 262"/>
                    <a:gd name="T12" fmla="*/ 17 w 47"/>
                    <a:gd name="T13" fmla="*/ 165 h 262"/>
                    <a:gd name="T14" fmla="*/ 16 w 47"/>
                    <a:gd name="T15" fmla="*/ 178 h 262"/>
                    <a:gd name="T16" fmla="*/ 15 w 47"/>
                    <a:gd name="T17" fmla="*/ 190 h 262"/>
                    <a:gd name="T18" fmla="*/ 17 w 47"/>
                    <a:gd name="T19" fmla="*/ 204 h 262"/>
                    <a:gd name="T20" fmla="*/ 19 w 47"/>
                    <a:gd name="T21" fmla="*/ 220 h 262"/>
                    <a:gd name="T22" fmla="*/ 19 w 47"/>
                    <a:gd name="T23" fmla="*/ 226 h 262"/>
                    <a:gd name="T24" fmla="*/ 22 w 47"/>
                    <a:gd name="T25" fmla="*/ 239 h 262"/>
                    <a:gd name="T26" fmla="*/ 25 w 47"/>
                    <a:gd name="T27" fmla="*/ 251 h 262"/>
                    <a:gd name="T28" fmla="*/ 27 w 47"/>
                    <a:gd name="T29" fmla="*/ 261 h 262"/>
                    <a:gd name="T30" fmla="*/ 30 w 47"/>
                    <a:gd name="T31" fmla="*/ 249 h 262"/>
                    <a:gd name="T32" fmla="*/ 32 w 47"/>
                    <a:gd name="T33" fmla="*/ 240 h 262"/>
                    <a:gd name="T34" fmla="*/ 36 w 47"/>
                    <a:gd name="T35" fmla="*/ 231 h 262"/>
                    <a:gd name="T36" fmla="*/ 40 w 47"/>
                    <a:gd name="T37" fmla="*/ 219 h 262"/>
                    <a:gd name="T38" fmla="*/ 43 w 47"/>
                    <a:gd name="T39" fmla="*/ 209 h 262"/>
                    <a:gd name="T40" fmla="*/ 45 w 47"/>
                    <a:gd name="T41" fmla="*/ 200 h 262"/>
                    <a:gd name="T42" fmla="*/ 46 w 47"/>
                    <a:gd name="T43" fmla="*/ 188 h 262"/>
                    <a:gd name="T44" fmla="*/ 45 w 47"/>
                    <a:gd name="T45" fmla="*/ 176 h 262"/>
                    <a:gd name="T46" fmla="*/ 44 w 47"/>
                    <a:gd name="T47" fmla="*/ 164 h 262"/>
                    <a:gd name="T48" fmla="*/ 40 w 47"/>
                    <a:gd name="T49" fmla="*/ 153 h 262"/>
                    <a:gd name="T50" fmla="*/ 36 w 47"/>
                    <a:gd name="T51" fmla="*/ 144 h 262"/>
                    <a:gd name="T52" fmla="*/ 31 w 47"/>
                    <a:gd name="T53" fmla="*/ 135 h 262"/>
                    <a:gd name="T54" fmla="*/ 24 w 47"/>
                    <a:gd name="T55" fmla="*/ 117 h 262"/>
                    <a:gd name="T56" fmla="*/ 21 w 47"/>
                    <a:gd name="T57" fmla="*/ 105 h 262"/>
                    <a:gd name="T58" fmla="*/ 17 w 47"/>
                    <a:gd name="T59" fmla="*/ 86 h 262"/>
                    <a:gd name="T60" fmla="*/ 12 w 47"/>
                    <a:gd name="T61" fmla="*/ 51 h 262"/>
                    <a:gd name="T62" fmla="*/ 6 w 47"/>
                    <a:gd name="T63" fmla="*/ 26 h 262"/>
                    <a:gd name="T64" fmla="*/ 0 w 47"/>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262"/>
                    <a:gd name="T101" fmla="*/ 47 w 47"/>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262">
                      <a:moveTo>
                        <a:pt x="0" y="0"/>
                      </a:moveTo>
                      <a:lnTo>
                        <a:pt x="4" y="39"/>
                      </a:lnTo>
                      <a:lnTo>
                        <a:pt x="7" y="77"/>
                      </a:lnTo>
                      <a:lnTo>
                        <a:pt x="8" y="89"/>
                      </a:lnTo>
                      <a:lnTo>
                        <a:pt x="10" y="102"/>
                      </a:lnTo>
                      <a:lnTo>
                        <a:pt x="13" y="134"/>
                      </a:lnTo>
                      <a:lnTo>
                        <a:pt x="17" y="165"/>
                      </a:lnTo>
                      <a:lnTo>
                        <a:pt x="16" y="178"/>
                      </a:lnTo>
                      <a:lnTo>
                        <a:pt x="15" y="190"/>
                      </a:lnTo>
                      <a:lnTo>
                        <a:pt x="17" y="204"/>
                      </a:lnTo>
                      <a:lnTo>
                        <a:pt x="19" y="220"/>
                      </a:lnTo>
                      <a:lnTo>
                        <a:pt x="19" y="226"/>
                      </a:lnTo>
                      <a:lnTo>
                        <a:pt x="22" y="239"/>
                      </a:lnTo>
                      <a:lnTo>
                        <a:pt x="25" y="251"/>
                      </a:lnTo>
                      <a:lnTo>
                        <a:pt x="27" y="261"/>
                      </a:lnTo>
                      <a:lnTo>
                        <a:pt x="30" y="249"/>
                      </a:lnTo>
                      <a:lnTo>
                        <a:pt x="32" y="240"/>
                      </a:lnTo>
                      <a:lnTo>
                        <a:pt x="36" y="231"/>
                      </a:lnTo>
                      <a:lnTo>
                        <a:pt x="40" y="219"/>
                      </a:lnTo>
                      <a:lnTo>
                        <a:pt x="43" y="209"/>
                      </a:lnTo>
                      <a:lnTo>
                        <a:pt x="45" y="200"/>
                      </a:lnTo>
                      <a:lnTo>
                        <a:pt x="46" y="188"/>
                      </a:lnTo>
                      <a:lnTo>
                        <a:pt x="45" y="176"/>
                      </a:lnTo>
                      <a:lnTo>
                        <a:pt x="44" y="164"/>
                      </a:lnTo>
                      <a:lnTo>
                        <a:pt x="40" y="153"/>
                      </a:lnTo>
                      <a:lnTo>
                        <a:pt x="36" y="144"/>
                      </a:lnTo>
                      <a:lnTo>
                        <a:pt x="31" y="135"/>
                      </a:lnTo>
                      <a:lnTo>
                        <a:pt x="24" y="117"/>
                      </a:lnTo>
                      <a:lnTo>
                        <a:pt x="21" y="105"/>
                      </a:lnTo>
                      <a:lnTo>
                        <a:pt x="17" y="86"/>
                      </a:lnTo>
                      <a:lnTo>
                        <a:pt x="12" y="51"/>
                      </a:lnTo>
                      <a:lnTo>
                        <a:pt x="6" y="26"/>
                      </a:lnTo>
                      <a:lnTo>
                        <a:pt x="0"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73" name="Freeform 48"/>
                <p:cNvSpPr>
                  <a:spLocks/>
                </p:cNvSpPr>
                <p:nvPr/>
              </p:nvSpPr>
              <p:spPr bwMode="auto">
                <a:xfrm>
                  <a:off x="3312" y="3318"/>
                  <a:ext cx="69" cy="355"/>
                </a:xfrm>
                <a:custGeom>
                  <a:avLst/>
                  <a:gdLst>
                    <a:gd name="T0" fmla="*/ 9 w 69"/>
                    <a:gd name="T1" fmla="*/ 0 h 355"/>
                    <a:gd name="T2" fmla="*/ 11 w 69"/>
                    <a:gd name="T3" fmla="*/ 10 h 355"/>
                    <a:gd name="T4" fmla="*/ 13 w 69"/>
                    <a:gd name="T5" fmla="*/ 23 h 355"/>
                    <a:gd name="T6" fmla="*/ 18 w 69"/>
                    <a:gd name="T7" fmla="*/ 35 h 355"/>
                    <a:gd name="T8" fmla="*/ 27 w 69"/>
                    <a:gd name="T9" fmla="*/ 49 h 355"/>
                    <a:gd name="T10" fmla="*/ 32 w 69"/>
                    <a:gd name="T11" fmla="*/ 58 h 355"/>
                    <a:gd name="T12" fmla="*/ 36 w 69"/>
                    <a:gd name="T13" fmla="*/ 70 h 355"/>
                    <a:gd name="T14" fmla="*/ 39 w 69"/>
                    <a:gd name="T15" fmla="*/ 78 h 355"/>
                    <a:gd name="T16" fmla="*/ 40 w 69"/>
                    <a:gd name="T17" fmla="*/ 86 h 355"/>
                    <a:gd name="T18" fmla="*/ 43 w 69"/>
                    <a:gd name="T19" fmla="*/ 97 h 355"/>
                    <a:gd name="T20" fmla="*/ 44 w 69"/>
                    <a:gd name="T21" fmla="*/ 106 h 355"/>
                    <a:gd name="T22" fmla="*/ 44 w 69"/>
                    <a:gd name="T23" fmla="*/ 117 h 355"/>
                    <a:gd name="T24" fmla="*/ 44 w 69"/>
                    <a:gd name="T25" fmla="*/ 147 h 355"/>
                    <a:gd name="T26" fmla="*/ 44 w 69"/>
                    <a:gd name="T27" fmla="*/ 164 h 355"/>
                    <a:gd name="T28" fmla="*/ 46 w 69"/>
                    <a:gd name="T29" fmla="*/ 169 h 355"/>
                    <a:gd name="T30" fmla="*/ 48 w 69"/>
                    <a:gd name="T31" fmla="*/ 177 h 355"/>
                    <a:gd name="T32" fmla="*/ 52 w 69"/>
                    <a:gd name="T33" fmla="*/ 196 h 355"/>
                    <a:gd name="T34" fmla="*/ 55 w 69"/>
                    <a:gd name="T35" fmla="*/ 221 h 355"/>
                    <a:gd name="T36" fmla="*/ 55 w 69"/>
                    <a:gd name="T37" fmla="*/ 236 h 355"/>
                    <a:gd name="T38" fmla="*/ 49 w 69"/>
                    <a:gd name="T39" fmla="*/ 256 h 355"/>
                    <a:gd name="T40" fmla="*/ 54 w 69"/>
                    <a:gd name="T41" fmla="*/ 277 h 355"/>
                    <a:gd name="T42" fmla="*/ 56 w 69"/>
                    <a:gd name="T43" fmla="*/ 285 h 355"/>
                    <a:gd name="T44" fmla="*/ 59 w 69"/>
                    <a:gd name="T45" fmla="*/ 292 h 355"/>
                    <a:gd name="T46" fmla="*/ 60 w 69"/>
                    <a:gd name="T47" fmla="*/ 296 h 355"/>
                    <a:gd name="T48" fmla="*/ 60 w 69"/>
                    <a:gd name="T49" fmla="*/ 303 h 355"/>
                    <a:gd name="T50" fmla="*/ 61 w 69"/>
                    <a:gd name="T51" fmla="*/ 312 h 355"/>
                    <a:gd name="T52" fmla="*/ 64 w 69"/>
                    <a:gd name="T53" fmla="*/ 321 h 355"/>
                    <a:gd name="T54" fmla="*/ 65 w 69"/>
                    <a:gd name="T55" fmla="*/ 329 h 355"/>
                    <a:gd name="T56" fmla="*/ 68 w 69"/>
                    <a:gd name="T57" fmla="*/ 337 h 355"/>
                    <a:gd name="T58" fmla="*/ 66 w 69"/>
                    <a:gd name="T59" fmla="*/ 345 h 355"/>
                    <a:gd name="T60" fmla="*/ 65 w 69"/>
                    <a:gd name="T61" fmla="*/ 354 h 355"/>
                    <a:gd name="T62" fmla="*/ 63 w 69"/>
                    <a:gd name="T63" fmla="*/ 344 h 355"/>
                    <a:gd name="T64" fmla="*/ 60 w 69"/>
                    <a:gd name="T65" fmla="*/ 330 h 355"/>
                    <a:gd name="T66" fmla="*/ 58 w 69"/>
                    <a:gd name="T67" fmla="*/ 321 h 355"/>
                    <a:gd name="T68" fmla="*/ 53 w 69"/>
                    <a:gd name="T69" fmla="*/ 309 h 355"/>
                    <a:gd name="T70" fmla="*/ 50 w 69"/>
                    <a:gd name="T71" fmla="*/ 302 h 355"/>
                    <a:gd name="T72" fmla="*/ 49 w 69"/>
                    <a:gd name="T73" fmla="*/ 294 h 355"/>
                    <a:gd name="T74" fmla="*/ 47 w 69"/>
                    <a:gd name="T75" fmla="*/ 282 h 355"/>
                    <a:gd name="T76" fmla="*/ 42 w 69"/>
                    <a:gd name="T77" fmla="*/ 271 h 355"/>
                    <a:gd name="T78" fmla="*/ 37 w 69"/>
                    <a:gd name="T79" fmla="*/ 258 h 355"/>
                    <a:gd name="T80" fmla="*/ 38 w 69"/>
                    <a:gd name="T81" fmla="*/ 241 h 355"/>
                    <a:gd name="T82" fmla="*/ 42 w 69"/>
                    <a:gd name="T83" fmla="*/ 224 h 355"/>
                    <a:gd name="T84" fmla="*/ 42 w 69"/>
                    <a:gd name="T85" fmla="*/ 207 h 355"/>
                    <a:gd name="T86" fmla="*/ 35 w 69"/>
                    <a:gd name="T87" fmla="*/ 196 h 355"/>
                    <a:gd name="T88" fmla="*/ 27 w 69"/>
                    <a:gd name="T89" fmla="*/ 177 h 355"/>
                    <a:gd name="T90" fmla="*/ 24 w 69"/>
                    <a:gd name="T91" fmla="*/ 160 h 355"/>
                    <a:gd name="T92" fmla="*/ 20 w 69"/>
                    <a:gd name="T93" fmla="*/ 147 h 355"/>
                    <a:gd name="T94" fmla="*/ 21 w 69"/>
                    <a:gd name="T95" fmla="*/ 128 h 355"/>
                    <a:gd name="T96" fmla="*/ 24 w 69"/>
                    <a:gd name="T97" fmla="*/ 115 h 355"/>
                    <a:gd name="T98" fmla="*/ 24 w 69"/>
                    <a:gd name="T99" fmla="*/ 98 h 355"/>
                    <a:gd name="T100" fmla="*/ 20 w 69"/>
                    <a:gd name="T101" fmla="*/ 84 h 355"/>
                    <a:gd name="T102" fmla="*/ 13 w 69"/>
                    <a:gd name="T103" fmla="*/ 73 h 355"/>
                    <a:gd name="T104" fmla="*/ 8 w 69"/>
                    <a:gd name="T105" fmla="*/ 61 h 355"/>
                    <a:gd name="T106" fmla="*/ 3 w 69"/>
                    <a:gd name="T107" fmla="*/ 49 h 355"/>
                    <a:gd name="T108" fmla="*/ 1 w 69"/>
                    <a:gd name="T109" fmla="*/ 37 h 355"/>
                    <a:gd name="T110" fmla="*/ 0 w 69"/>
                    <a:gd name="T111" fmla="*/ 23 h 355"/>
                    <a:gd name="T112" fmla="*/ 2 w 69"/>
                    <a:gd name="T113" fmla="*/ 14 h 355"/>
                    <a:gd name="T114" fmla="*/ 5 w 69"/>
                    <a:gd name="T115" fmla="*/ 5 h 355"/>
                    <a:gd name="T116" fmla="*/ 9 w 69"/>
                    <a:gd name="T117" fmla="*/ 0 h 3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355"/>
                    <a:gd name="T179" fmla="*/ 69 w 69"/>
                    <a:gd name="T180" fmla="*/ 355 h 3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355">
                      <a:moveTo>
                        <a:pt x="9" y="0"/>
                      </a:moveTo>
                      <a:lnTo>
                        <a:pt x="11" y="10"/>
                      </a:lnTo>
                      <a:lnTo>
                        <a:pt x="13" y="23"/>
                      </a:lnTo>
                      <a:lnTo>
                        <a:pt x="18" y="35"/>
                      </a:lnTo>
                      <a:lnTo>
                        <a:pt x="27" y="49"/>
                      </a:lnTo>
                      <a:lnTo>
                        <a:pt x="32" y="58"/>
                      </a:lnTo>
                      <a:lnTo>
                        <a:pt x="36" y="70"/>
                      </a:lnTo>
                      <a:lnTo>
                        <a:pt x="39" y="78"/>
                      </a:lnTo>
                      <a:lnTo>
                        <a:pt x="40" y="86"/>
                      </a:lnTo>
                      <a:lnTo>
                        <a:pt x="43" y="97"/>
                      </a:lnTo>
                      <a:lnTo>
                        <a:pt x="44" y="106"/>
                      </a:lnTo>
                      <a:lnTo>
                        <a:pt x="44" y="117"/>
                      </a:lnTo>
                      <a:lnTo>
                        <a:pt x="44" y="147"/>
                      </a:lnTo>
                      <a:lnTo>
                        <a:pt x="44" y="164"/>
                      </a:lnTo>
                      <a:lnTo>
                        <a:pt x="46" y="169"/>
                      </a:lnTo>
                      <a:lnTo>
                        <a:pt x="48" y="177"/>
                      </a:lnTo>
                      <a:lnTo>
                        <a:pt x="52" y="196"/>
                      </a:lnTo>
                      <a:lnTo>
                        <a:pt x="55" y="221"/>
                      </a:lnTo>
                      <a:lnTo>
                        <a:pt x="55" y="236"/>
                      </a:lnTo>
                      <a:lnTo>
                        <a:pt x="49" y="256"/>
                      </a:lnTo>
                      <a:lnTo>
                        <a:pt x="54" y="277"/>
                      </a:lnTo>
                      <a:lnTo>
                        <a:pt x="56" y="285"/>
                      </a:lnTo>
                      <a:lnTo>
                        <a:pt x="59" y="292"/>
                      </a:lnTo>
                      <a:lnTo>
                        <a:pt x="60" y="296"/>
                      </a:lnTo>
                      <a:lnTo>
                        <a:pt x="60" y="303"/>
                      </a:lnTo>
                      <a:lnTo>
                        <a:pt x="61" y="312"/>
                      </a:lnTo>
                      <a:lnTo>
                        <a:pt x="64" y="321"/>
                      </a:lnTo>
                      <a:lnTo>
                        <a:pt x="65" y="329"/>
                      </a:lnTo>
                      <a:lnTo>
                        <a:pt x="68" y="337"/>
                      </a:lnTo>
                      <a:lnTo>
                        <a:pt x="66" y="345"/>
                      </a:lnTo>
                      <a:lnTo>
                        <a:pt x="65" y="354"/>
                      </a:lnTo>
                      <a:lnTo>
                        <a:pt x="63" y="344"/>
                      </a:lnTo>
                      <a:lnTo>
                        <a:pt x="60" y="330"/>
                      </a:lnTo>
                      <a:lnTo>
                        <a:pt x="58" y="321"/>
                      </a:lnTo>
                      <a:lnTo>
                        <a:pt x="53" y="309"/>
                      </a:lnTo>
                      <a:lnTo>
                        <a:pt x="50" y="302"/>
                      </a:lnTo>
                      <a:lnTo>
                        <a:pt x="49" y="294"/>
                      </a:lnTo>
                      <a:lnTo>
                        <a:pt x="47" y="282"/>
                      </a:lnTo>
                      <a:lnTo>
                        <a:pt x="42" y="271"/>
                      </a:lnTo>
                      <a:lnTo>
                        <a:pt x="37" y="258"/>
                      </a:lnTo>
                      <a:lnTo>
                        <a:pt x="38" y="241"/>
                      </a:lnTo>
                      <a:lnTo>
                        <a:pt x="42" y="224"/>
                      </a:lnTo>
                      <a:lnTo>
                        <a:pt x="42" y="207"/>
                      </a:lnTo>
                      <a:lnTo>
                        <a:pt x="35" y="196"/>
                      </a:lnTo>
                      <a:lnTo>
                        <a:pt x="27" y="177"/>
                      </a:lnTo>
                      <a:lnTo>
                        <a:pt x="24" y="160"/>
                      </a:lnTo>
                      <a:lnTo>
                        <a:pt x="20" y="147"/>
                      </a:lnTo>
                      <a:lnTo>
                        <a:pt x="21" y="128"/>
                      </a:lnTo>
                      <a:lnTo>
                        <a:pt x="24" y="115"/>
                      </a:lnTo>
                      <a:lnTo>
                        <a:pt x="24" y="98"/>
                      </a:lnTo>
                      <a:lnTo>
                        <a:pt x="20" y="84"/>
                      </a:lnTo>
                      <a:lnTo>
                        <a:pt x="13" y="73"/>
                      </a:lnTo>
                      <a:lnTo>
                        <a:pt x="8" y="61"/>
                      </a:lnTo>
                      <a:lnTo>
                        <a:pt x="3" y="49"/>
                      </a:lnTo>
                      <a:lnTo>
                        <a:pt x="1" y="37"/>
                      </a:lnTo>
                      <a:lnTo>
                        <a:pt x="0" y="23"/>
                      </a:lnTo>
                      <a:lnTo>
                        <a:pt x="2" y="14"/>
                      </a:lnTo>
                      <a:lnTo>
                        <a:pt x="5" y="5"/>
                      </a:lnTo>
                      <a:lnTo>
                        <a:pt x="9"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74" name="Freeform 49"/>
                <p:cNvSpPr>
                  <a:spLocks/>
                </p:cNvSpPr>
                <p:nvPr/>
              </p:nvSpPr>
              <p:spPr bwMode="auto">
                <a:xfrm>
                  <a:off x="3298" y="3625"/>
                  <a:ext cx="35" cy="49"/>
                </a:xfrm>
                <a:custGeom>
                  <a:avLst/>
                  <a:gdLst>
                    <a:gd name="T0" fmla="*/ 13 w 35"/>
                    <a:gd name="T1" fmla="*/ 48 h 49"/>
                    <a:gd name="T2" fmla="*/ 15 w 35"/>
                    <a:gd name="T3" fmla="*/ 44 h 49"/>
                    <a:gd name="T4" fmla="*/ 20 w 35"/>
                    <a:gd name="T5" fmla="*/ 40 h 49"/>
                    <a:gd name="T6" fmla="*/ 25 w 35"/>
                    <a:gd name="T7" fmla="*/ 37 h 49"/>
                    <a:gd name="T8" fmla="*/ 34 w 35"/>
                    <a:gd name="T9" fmla="*/ 34 h 49"/>
                    <a:gd name="T10" fmla="*/ 28 w 35"/>
                    <a:gd name="T11" fmla="*/ 26 h 49"/>
                    <a:gd name="T12" fmla="*/ 24 w 35"/>
                    <a:gd name="T13" fmla="*/ 22 h 49"/>
                    <a:gd name="T14" fmla="*/ 17 w 35"/>
                    <a:gd name="T15" fmla="*/ 17 h 49"/>
                    <a:gd name="T16" fmla="*/ 11 w 35"/>
                    <a:gd name="T17" fmla="*/ 12 h 49"/>
                    <a:gd name="T18" fmla="*/ 5 w 35"/>
                    <a:gd name="T19" fmla="*/ 7 h 49"/>
                    <a:gd name="T20" fmla="*/ 0 w 35"/>
                    <a:gd name="T21" fmla="*/ 0 h 49"/>
                    <a:gd name="T22" fmla="*/ 3 w 35"/>
                    <a:gd name="T23" fmla="*/ 14 h 49"/>
                    <a:gd name="T24" fmla="*/ 6 w 35"/>
                    <a:gd name="T25" fmla="*/ 26 h 49"/>
                    <a:gd name="T26" fmla="*/ 10 w 35"/>
                    <a:gd name="T27" fmla="*/ 40 h 49"/>
                    <a:gd name="T28" fmla="*/ 13 w 35"/>
                    <a:gd name="T29" fmla="*/ 48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49"/>
                    <a:gd name="T47" fmla="*/ 35 w 35"/>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49">
                      <a:moveTo>
                        <a:pt x="13" y="48"/>
                      </a:moveTo>
                      <a:lnTo>
                        <a:pt x="15" y="44"/>
                      </a:lnTo>
                      <a:lnTo>
                        <a:pt x="20" y="40"/>
                      </a:lnTo>
                      <a:lnTo>
                        <a:pt x="25" y="37"/>
                      </a:lnTo>
                      <a:lnTo>
                        <a:pt x="34" y="34"/>
                      </a:lnTo>
                      <a:lnTo>
                        <a:pt x="28" y="26"/>
                      </a:lnTo>
                      <a:lnTo>
                        <a:pt x="24" y="22"/>
                      </a:lnTo>
                      <a:lnTo>
                        <a:pt x="17" y="17"/>
                      </a:lnTo>
                      <a:lnTo>
                        <a:pt x="11" y="12"/>
                      </a:lnTo>
                      <a:lnTo>
                        <a:pt x="5" y="7"/>
                      </a:lnTo>
                      <a:lnTo>
                        <a:pt x="0" y="0"/>
                      </a:lnTo>
                      <a:lnTo>
                        <a:pt x="3" y="14"/>
                      </a:lnTo>
                      <a:lnTo>
                        <a:pt x="6" y="26"/>
                      </a:lnTo>
                      <a:lnTo>
                        <a:pt x="10" y="40"/>
                      </a:lnTo>
                      <a:lnTo>
                        <a:pt x="13" y="48"/>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75" name="Freeform 50"/>
                <p:cNvSpPr>
                  <a:spLocks/>
                </p:cNvSpPr>
                <p:nvPr/>
              </p:nvSpPr>
              <p:spPr bwMode="auto">
                <a:xfrm>
                  <a:off x="3326" y="3674"/>
                  <a:ext cx="46" cy="22"/>
                </a:xfrm>
                <a:custGeom>
                  <a:avLst/>
                  <a:gdLst>
                    <a:gd name="T0" fmla="*/ 18 w 46"/>
                    <a:gd name="T1" fmla="*/ 0 h 22"/>
                    <a:gd name="T2" fmla="*/ 13 w 46"/>
                    <a:gd name="T3" fmla="*/ 1 h 22"/>
                    <a:gd name="T4" fmla="*/ 6 w 46"/>
                    <a:gd name="T5" fmla="*/ 3 h 22"/>
                    <a:gd name="T6" fmla="*/ 2 w 46"/>
                    <a:gd name="T7" fmla="*/ 6 h 22"/>
                    <a:gd name="T8" fmla="*/ 0 w 46"/>
                    <a:gd name="T9" fmla="*/ 11 h 22"/>
                    <a:gd name="T10" fmla="*/ 0 w 46"/>
                    <a:gd name="T11" fmla="*/ 16 h 22"/>
                    <a:gd name="T12" fmla="*/ 2 w 46"/>
                    <a:gd name="T13" fmla="*/ 20 h 22"/>
                    <a:gd name="T14" fmla="*/ 7 w 46"/>
                    <a:gd name="T15" fmla="*/ 21 h 22"/>
                    <a:gd name="T16" fmla="*/ 15 w 46"/>
                    <a:gd name="T17" fmla="*/ 19 h 22"/>
                    <a:gd name="T18" fmla="*/ 21 w 46"/>
                    <a:gd name="T19" fmla="*/ 16 h 22"/>
                    <a:gd name="T20" fmla="*/ 29 w 46"/>
                    <a:gd name="T21" fmla="*/ 13 h 22"/>
                    <a:gd name="T22" fmla="*/ 37 w 46"/>
                    <a:gd name="T23" fmla="*/ 11 h 22"/>
                    <a:gd name="T24" fmla="*/ 45 w 46"/>
                    <a:gd name="T25" fmla="*/ 8 h 22"/>
                    <a:gd name="T26" fmla="*/ 32 w 46"/>
                    <a:gd name="T27" fmla="*/ 2 h 22"/>
                    <a:gd name="T28" fmla="*/ 25 w 46"/>
                    <a:gd name="T29" fmla="*/ 1 h 22"/>
                    <a:gd name="T30" fmla="*/ 18 w 46"/>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22"/>
                    <a:gd name="T50" fmla="*/ 46 w 46"/>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22">
                      <a:moveTo>
                        <a:pt x="18" y="0"/>
                      </a:moveTo>
                      <a:lnTo>
                        <a:pt x="13" y="1"/>
                      </a:lnTo>
                      <a:lnTo>
                        <a:pt x="6" y="3"/>
                      </a:lnTo>
                      <a:lnTo>
                        <a:pt x="2" y="6"/>
                      </a:lnTo>
                      <a:lnTo>
                        <a:pt x="0" y="11"/>
                      </a:lnTo>
                      <a:lnTo>
                        <a:pt x="0" y="16"/>
                      </a:lnTo>
                      <a:lnTo>
                        <a:pt x="2" y="20"/>
                      </a:lnTo>
                      <a:lnTo>
                        <a:pt x="7" y="21"/>
                      </a:lnTo>
                      <a:lnTo>
                        <a:pt x="15" y="19"/>
                      </a:lnTo>
                      <a:lnTo>
                        <a:pt x="21" y="16"/>
                      </a:lnTo>
                      <a:lnTo>
                        <a:pt x="29" y="13"/>
                      </a:lnTo>
                      <a:lnTo>
                        <a:pt x="37" y="11"/>
                      </a:lnTo>
                      <a:lnTo>
                        <a:pt x="45" y="8"/>
                      </a:lnTo>
                      <a:lnTo>
                        <a:pt x="32" y="2"/>
                      </a:lnTo>
                      <a:lnTo>
                        <a:pt x="25" y="1"/>
                      </a:lnTo>
                      <a:lnTo>
                        <a:pt x="18"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76" name="Freeform 51"/>
                <p:cNvSpPr>
                  <a:spLocks/>
                </p:cNvSpPr>
                <p:nvPr/>
              </p:nvSpPr>
              <p:spPr bwMode="auto">
                <a:xfrm>
                  <a:off x="3309" y="3282"/>
                  <a:ext cx="17" cy="299"/>
                </a:xfrm>
                <a:custGeom>
                  <a:avLst/>
                  <a:gdLst>
                    <a:gd name="T0" fmla="*/ 2 w 17"/>
                    <a:gd name="T1" fmla="*/ 0 h 299"/>
                    <a:gd name="T2" fmla="*/ 4 w 17"/>
                    <a:gd name="T3" fmla="*/ 42 h 299"/>
                    <a:gd name="T4" fmla="*/ 2 w 17"/>
                    <a:gd name="T5" fmla="*/ 92 h 299"/>
                    <a:gd name="T6" fmla="*/ 4 w 17"/>
                    <a:gd name="T7" fmla="*/ 152 h 299"/>
                    <a:gd name="T8" fmla="*/ 9 w 17"/>
                    <a:gd name="T9" fmla="*/ 205 h 299"/>
                    <a:gd name="T10" fmla="*/ 13 w 17"/>
                    <a:gd name="T11" fmla="*/ 255 h 299"/>
                    <a:gd name="T12" fmla="*/ 16 w 17"/>
                    <a:gd name="T13" fmla="*/ 298 h 299"/>
                    <a:gd name="T14" fmla="*/ 4 w 17"/>
                    <a:gd name="T15" fmla="*/ 195 h 299"/>
                    <a:gd name="T16" fmla="*/ 1 w 17"/>
                    <a:gd name="T17" fmla="*/ 137 h 299"/>
                    <a:gd name="T18" fmla="*/ 0 w 17"/>
                    <a:gd name="T19" fmla="*/ 91 h 299"/>
                    <a:gd name="T20" fmla="*/ 2 w 17"/>
                    <a:gd name="T21" fmla="*/ 0 h 2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99"/>
                    <a:gd name="T35" fmla="*/ 17 w 17"/>
                    <a:gd name="T36" fmla="*/ 299 h 2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99">
                      <a:moveTo>
                        <a:pt x="2" y="0"/>
                      </a:moveTo>
                      <a:lnTo>
                        <a:pt x="4" y="42"/>
                      </a:lnTo>
                      <a:lnTo>
                        <a:pt x="2" y="92"/>
                      </a:lnTo>
                      <a:lnTo>
                        <a:pt x="4" y="152"/>
                      </a:lnTo>
                      <a:lnTo>
                        <a:pt x="9" y="205"/>
                      </a:lnTo>
                      <a:lnTo>
                        <a:pt x="13" y="255"/>
                      </a:lnTo>
                      <a:lnTo>
                        <a:pt x="16" y="298"/>
                      </a:lnTo>
                      <a:lnTo>
                        <a:pt x="4" y="195"/>
                      </a:lnTo>
                      <a:lnTo>
                        <a:pt x="1" y="137"/>
                      </a:lnTo>
                      <a:lnTo>
                        <a:pt x="0" y="91"/>
                      </a:lnTo>
                      <a:lnTo>
                        <a:pt x="2" y="0"/>
                      </a:lnTo>
                    </a:path>
                  </a:pathLst>
                </a:custGeom>
                <a:solidFill>
                  <a:srgbClr val="9F7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77" name="Freeform 52"/>
                <p:cNvSpPr>
                  <a:spLocks/>
                </p:cNvSpPr>
                <p:nvPr/>
              </p:nvSpPr>
              <p:spPr bwMode="auto">
                <a:xfrm>
                  <a:off x="3392" y="3555"/>
                  <a:ext cx="52" cy="83"/>
                </a:xfrm>
                <a:custGeom>
                  <a:avLst/>
                  <a:gdLst>
                    <a:gd name="T0" fmla="*/ 46 w 52"/>
                    <a:gd name="T1" fmla="*/ 47 h 83"/>
                    <a:gd name="T2" fmla="*/ 50 w 52"/>
                    <a:gd name="T3" fmla="*/ 39 h 83"/>
                    <a:gd name="T4" fmla="*/ 51 w 52"/>
                    <a:gd name="T5" fmla="*/ 28 h 83"/>
                    <a:gd name="T6" fmla="*/ 49 w 52"/>
                    <a:gd name="T7" fmla="*/ 20 h 83"/>
                    <a:gd name="T8" fmla="*/ 46 w 52"/>
                    <a:gd name="T9" fmla="*/ 13 h 83"/>
                    <a:gd name="T10" fmla="*/ 44 w 52"/>
                    <a:gd name="T11" fmla="*/ 7 h 83"/>
                    <a:gd name="T12" fmla="*/ 39 w 52"/>
                    <a:gd name="T13" fmla="*/ 3 h 83"/>
                    <a:gd name="T14" fmla="*/ 32 w 52"/>
                    <a:gd name="T15" fmla="*/ 0 h 83"/>
                    <a:gd name="T16" fmla="*/ 23 w 52"/>
                    <a:gd name="T17" fmla="*/ 1 h 83"/>
                    <a:gd name="T18" fmla="*/ 17 w 52"/>
                    <a:gd name="T19" fmla="*/ 3 h 83"/>
                    <a:gd name="T20" fmla="*/ 11 w 52"/>
                    <a:gd name="T21" fmla="*/ 8 h 83"/>
                    <a:gd name="T22" fmla="*/ 6 w 52"/>
                    <a:gd name="T23" fmla="*/ 14 h 83"/>
                    <a:gd name="T24" fmla="*/ 3 w 52"/>
                    <a:gd name="T25" fmla="*/ 20 h 83"/>
                    <a:gd name="T26" fmla="*/ 1 w 52"/>
                    <a:gd name="T27" fmla="*/ 26 h 83"/>
                    <a:gd name="T28" fmla="*/ 0 w 52"/>
                    <a:gd name="T29" fmla="*/ 32 h 83"/>
                    <a:gd name="T30" fmla="*/ 2 w 52"/>
                    <a:gd name="T31" fmla="*/ 40 h 83"/>
                    <a:gd name="T32" fmla="*/ 6 w 52"/>
                    <a:gd name="T33" fmla="*/ 48 h 83"/>
                    <a:gd name="T34" fmla="*/ 9 w 52"/>
                    <a:gd name="T35" fmla="*/ 55 h 83"/>
                    <a:gd name="T36" fmla="*/ 12 w 52"/>
                    <a:gd name="T37" fmla="*/ 60 h 83"/>
                    <a:gd name="T38" fmla="*/ 18 w 52"/>
                    <a:gd name="T39" fmla="*/ 64 h 83"/>
                    <a:gd name="T40" fmla="*/ 25 w 52"/>
                    <a:gd name="T41" fmla="*/ 66 h 83"/>
                    <a:gd name="T42" fmla="*/ 30 w 52"/>
                    <a:gd name="T43" fmla="*/ 67 h 83"/>
                    <a:gd name="T44" fmla="*/ 36 w 52"/>
                    <a:gd name="T45" fmla="*/ 71 h 83"/>
                    <a:gd name="T46" fmla="*/ 40 w 52"/>
                    <a:gd name="T47" fmla="*/ 77 h 83"/>
                    <a:gd name="T48" fmla="*/ 43 w 52"/>
                    <a:gd name="T49" fmla="*/ 82 h 83"/>
                    <a:gd name="T50" fmla="*/ 45 w 52"/>
                    <a:gd name="T51" fmla="*/ 75 h 83"/>
                    <a:gd name="T52" fmla="*/ 45 w 52"/>
                    <a:gd name="T53" fmla="*/ 67 h 83"/>
                    <a:gd name="T54" fmla="*/ 35 w 52"/>
                    <a:gd name="T55" fmla="*/ 58 h 83"/>
                    <a:gd name="T56" fmla="*/ 24 w 52"/>
                    <a:gd name="T57" fmla="*/ 50 h 83"/>
                    <a:gd name="T58" fmla="*/ 22 w 52"/>
                    <a:gd name="T59" fmla="*/ 46 h 83"/>
                    <a:gd name="T60" fmla="*/ 21 w 52"/>
                    <a:gd name="T61" fmla="*/ 40 h 83"/>
                    <a:gd name="T62" fmla="*/ 22 w 52"/>
                    <a:gd name="T63" fmla="*/ 37 h 83"/>
                    <a:gd name="T64" fmla="*/ 26 w 52"/>
                    <a:gd name="T65" fmla="*/ 32 h 83"/>
                    <a:gd name="T66" fmla="*/ 30 w 52"/>
                    <a:gd name="T67" fmla="*/ 32 h 83"/>
                    <a:gd name="T68" fmla="*/ 37 w 52"/>
                    <a:gd name="T69" fmla="*/ 32 h 83"/>
                    <a:gd name="T70" fmla="*/ 41 w 52"/>
                    <a:gd name="T71" fmla="*/ 36 h 83"/>
                    <a:gd name="T72" fmla="*/ 45 w 52"/>
                    <a:gd name="T73" fmla="*/ 40 h 83"/>
                    <a:gd name="T74" fmla="*/ 46 w 52"/>
                    <a:gd name="T75" fmla="*/ 47 h 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83"/>
                    <a:gd name="T116" fmla="*/ 52 w 52"/>
                    <a:gd name="T117" fmla="*/ 83 h 8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83">
                      <a:moveTo>
                        <a:pt x="46" y="47"/>
                      </a:moveTo>
                      <a:lnTo>
                        <a:pt x="50" y="39"/>
                      </a:lnTo>
                      <a:lnTo>
                        <a:pt x="51" y="28"/>
                      </a:lnTo>
                      <a:lnTo>
                        <a:pt x="49" y="20"/>
                      </a:lnTo>
                      <a:lnTo>
                        <a:pt x="46" y="13"/>
                      </a:lnTo>
                      <a:lnTo>
                        <a:pt x="44" y="7"/>
                      </a:lnTo>
                      <a:lnTo>
                        <a:pt x="39" y="3"/>
                      </a:lnTo>
                      <a:lnTo>
                        <a:pt x="32" y="0"/>
                      </a:lnTo>
                      <a:lnTo>
                        <a:pt x="23" y="1"/>
                      </a:lnTo>
                      <a:lnTo>
                        <a:pt x="17" y="3"/>
                      </a:lnTo>
                      <a:lnTo>
                        <a:pt x="11" y="8"/>
                      </a:lnTo>
                      <a:lnTo>
                        <a:pt x="6" y="14"/>
                      </a:lnTo>
                      <a:lnTo>
                        <a:pt x="3" y="20"/>
                      </a:lnTo>
                      <a:lnTo>
                        <a:pt x="1" y="26"/>
                      </a:lnTo>
                      <a:lnTo>
                        <a:pt x="0" y="32"/>
                      </a:lnTo>
                      <a:lnTo>
                        <a:pt x="2" y="40"/>
                      </a:lnTo>
                      <a:lnTo>
                        <a:pt x="6" y="48"/>
                      </a:lnTo>
                      <a:lnTo>
                        <a:pt x="9" y="55"/>
                      </a:lnTo>
                      <a:lnTo>
                        <a:pt x="12" y="60"/>
                      </a:lnTo>
                      <a:lnTo>
                        <a:pt x="18" y="64"/>
                      </a:lnTo>
                      <a:lnTo>
                        <a:pt x="25" y="66"/>
                      </a:lnTo>
                      <a:lnTo>
                        <a:pt x="30" y="67"/>
                      </a:lnTo>
                      <a:lnTo>
                        <a:pt x="36" y="71"/>
                      </a:lnTo>
                      <a:lnTo>
                        <a:pt x="40" y="77"/>
                      </a:lnTo>
                      <a:lnTo>
                        <a:pt x="43" y="82"/>
                      </a:lnTo>
                      <a:lnTo>
                        <a:pt x="45" y="75"/>
                      </a:lnTo>
                      <a:lnTo>
                        <a:pt x="45" y="67"/>
                      </a:lnTo>
                      <a:lnTo>
                        <a:pt x="35" y="58"/>
                      </a:lnTo>
                      <a:lnTo>
                        <a:pt x="24" y="50"/>
                      </a:lnTo>
                      <a:lnTo>
                        <a:pt x="22" y="46"/>
                      </a:lnTo>
                      <a:lnTo>
                        <a:pt x="21" y="40"/>
                      </a:lnTo>
                      <a:lnTo>
                        <a:pt x="22" y="37"/>
                      </a:lnTo>
                      <a:lnTo>
                        <a:pt x="26" y="32"/>
                      </a:lnTo>
                      <a:lnTo>
                        <a:pt x="30" y="32"/>
                      </a:lnTo>
                      <a:lnTo>
                        <a:pt x="37" y="32"/>
                      </a:lnTo>
                      <a:lnTo>
                        <a:pt x="41" y="36"/>
                      </a:lnTo>
                      <a:lnTo>
                        <a:pt x="45" y="40"/>
                      </a:lnTo>
                      <a:lnTo>
                        <a:pt x="46" y="47"/>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78" name="Freeform 53"/>
                <p:cNvSpPr>
                  <a:spLocks/>
                </p:cNvSpPr>
                <p:nvPr/>
              </p:nvSpPr>
              <p:spPr bwMode="auto">
                <a:xfrm>
                  <a:off x="3399" y="3260"/>
                  <a:ext cx="19" cy="115"/>
                </a:xfrm>
                <a:custGeom>
                  <a:avLst/>
                  <a:gdLst>
                    <a:gd name="T0" fmla="*/ 12 w 19"/>
                    <a:gd name="T1" fmla="*/ 0 h 115"/>
                    <a:gd name="T2" fmla="*/ 16 w 19"/>
                    <a:gd name="T3" fmla="*/ 10 h 115"/>
                    <a:gd name="T4" fmla="*/ 15 w 19"/>
                    <a:gd name="T5" fmla="*/ 28 h 115"/>
                    <a:gd name="T6" fmla="*/ 13 w 19"/>
                    <a:gd name="T7" fmla="*/ 39 h 115"/>
                    <a:gd name="T8" fmla="*/ 13 w 19"/>
                    <a:gd name="T9" fmla="*/ 51 h 115"/>
                    <a:gd name="T10" fmla="*/ 15 w 19"/>
                    <a:gd name="T11" fmla="*/ 68 h 115"/>
                    <a:gd name="T12" fmla="*/ 17 w 19"/>
                    <a:gd name="T13" fmla="*/ 83 h 115"/>
                    <a:gd name="T14" fmla="*/ 18 w 19"/>
                    <a:gd name="T15" fmla="*/ 94 h 115"/>
                    <a:gd name="T16" fmla="*/ 16 w 19"/>
                    <a:gd name="T17" fmla="*/ 105 h 115"/>
                    <a:gd name="T18" fmla="*/ 14 w 19"/>
                    <a:gd name="T19" fmla="*/ 114 h 115"/>
                    <a:gd name="T20" fmla="*/ 13 w 19"/>
                    <a:gd name="T21" fmla="*/ 104 h 115"/>
                    <a:gd name="T22" fmla="*/ 12 w 19"/>
                    <a:gd name="T23" fmla="*/ 94 h 115"/>
                    <a:gd name="T24" fmla="*/ 9 w 19"/>
                    <a:gd name="T25" fmla="*/ 83 h 115"/>
                    <a:gd name="T26" fmla="*/ 6 w 19"/>
                    <a:gd name="T27" fmla="*/ 71 h 115"/>
                    <a:gd name="T28" fmla="*/ 3 w 19"/>
                    <a:gd name="T29" fmla="*/ 61 h 115"/>
                    <a:gd name="T30" fmla="*/ 1 w 19"/>
                    <a:gd name="T31" fmla="*/ 52 h 115"/>
                    <a:gd name="T32" fmla="*/ 0 w 19"/>
                    <a:gd name="T33" fmla="*/ 38 h 115"/>
                    <a:gd name="T34" fmla="*/ 1 w 19"/>
                    <a:gd name="T35" fmla="*/ 30 h 115"/>
                    <a:gd name="T36" fmla="*/ 2 w 19"/>
                    <a:gd name="T37" fmla="*/ 19 h 115"/>
                    <a:gd name="T38" fmla="*/ 1 w 19"/>
                    <a:gd name="T39" fmla="*/ 0 h 115"/>
                    <a:gd name="T40" fmla="*/ 12 w 19"/>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15"/>
                    <a:gd name="T65" fmla="*/ 19 w 19"/>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15">
                      <a:moveTo>
                        <a:pt x="12" y="0"/>
                      </a:moveTo>
                      <a:lnTo>
                        <a:pt x="16" y="10"/>
                      </a:lnTo>
                      <a:lnTo>
                        <a:pt x="15" y="28"/>
                      </a:lnTo>
                      <a:lnTo>
                        <a:pt x="13" y="39"/>
                      </a:lnTo>
                      <a:lnTo>
                        <a:pt x="13" y="51"/>
                      </a:lnTo>
                      <a:lnTo>
                        <a:pt x="15" y="68"/>
                      </a:lnTo>
                      <a:lnTo>
                        <a:pt x="17" y="83"/>
                      </a:lnTo>
                      <a:lnTo>
                        <a:pt x="18" y="94"/>
                      </a:lnTo>
                      <a:lnTo>
                        <a:pt x="16" y="105"/>
                      </a:lnTo>
                      <a:lnTo>
                        <a:pt x="14" y="114"/>
                      </a:lnTo>
                      <a:lnTo>
                        <a:pt x="13" y="104"/>
                      </a:lnTo>
                      <a:lnTo>
                        <a:pt x="12" y="94"/>
                      </a:lnTo>
                      <a:lnTo>
                        <a:pt x="9" y="83"/>
                      </a:lnTo>
                      <a:lnTo>
                        <a:pt x="6" y="71"/>
                      </a:lnTo>
                      <a:lnTo>
                        <a:pt x="3" y="61"/>
                      </a:lnTo>
                      <a:lnTo>
                        <a:pt x="1" y="52"/>
                      </a:lnTo>
                      <a:lnTo>
                        <a:pt x="0" y="38"/>
                      </a:lnTo>
                      <a:lnTo>
                        <a:pt x="1" y="30"/>
                      </a:lnTo>
                      <a:lnTo>
                        <a:pt x="2" y="19"/>
                      </a:lnTo>
                      <a:lnTo>
                        <a:pt x="1" y="0"/>
                      </a:lnTo>
                      <a:lnTo>
                        <a:pt x="12"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79" name="Freeform 54"/>
                <p:cNvSpPr>
                  <a:spLocks/>
                </p:cNvSpPr>
                <p:nvPr/>
              </p:nvSpPr>
              <p:spPr bwMode="auto">
                <a:xfrm>
                  <a:off x="3426" y="3261"/>
                  <a:ext cx="40" cy="310"/>
                </a:xfrm>
                <a:custGeom>
                  <a:avLst/>
                  <a:gdLst>
                    <a:gd name="T0" fmla="*/ 2 w 40"/>
                    <a:gd name="T1" fmla="*/ 0 h 310"/>
                    <a:gd name="T2" fmla="*/ 2 w 40"/>
                    <a:gd name="T3" fmla="*/ 19 h 310"/>
                    <a:gd name="T4" fmla="*/ 0 w 40"/>
                    <a:gd name="T5" fmla="*/ 34 h 310"/>
                    <a:gd name="T6" fmla="*/ 3 w 40"/>
                    <a:gd name="T7" fmla="*/ 56 h 310"/>
                    <a:gd name="T8" fmla="*/ 6 w 40"/>
                    <a:gd name="T9" fmla="*/ 81 h 310"/>
                    <a:gd name="T10" fmla="*/ 8 w 40"/>
                    <a:gd name="T11" fmla="*/ 102 h 310"/>
                    <a:gd name="T12" fmla="*/ 5 w 40"/>
                    <a:gd name="T13" fmla="*/ 133 h 310"/>
                    <a:gd name="T14" fmla="*/ 4 w 40"/>
                    <a:gd name="T15" fmla="*/ 152 h 310"/>
                    <a:gd name="T16" fmla="*/ 5 w 40"/>
                    <a:gd name="T17" fmla="*/ 174 h 310"/>
                    <a:gd name="T18" fmla="*/ 9 w 40"/>
                    <a:gd name="T19" fmla="*/ 213 h 310"/>
                    <a:gd name="T20" fmla="*/ 7 w 40"/>
                    <a:gd name="T21" fmla="*/ 239 h 310"/>
                    <a:gd name="T22" fmla="*/ 6 w 40"/>
                    <a:gd name="T23" fmla="*/ 258 h 310"/>
                    <a:gd name="T24" fmla="*/ 7 w 40"/>
                    <a:gd name="T25" fmla="*/ 272 h 310"/>
                    <a:gd name="T26" fmla="*/ 9 w 40"/>
                    <a:gd name="T27" fmla="*/ 285 h 310"/>
                    <a:gd name="T28" fmla="*/ 14 w 40"/>
                    <a:gd name="T29" fmla="*/ 289 h 310"/>
                    <a:gd name="T30" fmla="*/ 19 w 40"/>
                    <a:gd name="T31" fmla="*/ 297 h 310"/>
                    <a:gd name="T32" fmla="*/ 23 w 40"/>
                    <a:gd name="T33" fmla="*/ 308 h 310"/>
                    <a:gd name="T34" fmla="*/ 27 w 40"/>
                    <a:gd name="T35" fmla="*/ 309 h 310"/>
                    <a:gd name="T36" fmla="*/ 31 w 40"/>
                    <a:gd name="T37" fmla="*/ 284 h 310"/>
                    <a:gd name="T38" fmla="*/ 34 w 40"/>
                    <a:gd name="T39" fmla="*/ 267 h 310"/>
                    <a:gd name="T40" fmla="*/ 36 w 40"/>
                    <a:gd name="T41" fmla="*/ 242 h 310"/>
                    <a:gd name="T42" fmla="*/ 37 w 40"/>
                    <a:gd name="T43" fmla="*/ 208 h 310"/>
                    <a:gd name="T44" fmla="*/ 38 w 40"/>
                    <a:gd name="T45" fmla="*/ 188 h 310"/>
                    <a:gd name="T46" fmla="*/ 39 w 40"/>
                    <a:gd name="T47" fmla="*/ 164 h 310"/>
                    <a:gd name="T48" fmla="*/ 38 w 40"/>
                    <a:gd name="T49" fmla="*/ 138 h 310"/>
                    <a:gd name="T50" fmla="*/ 37 w 40"/>
                    <a:gd name="T51" fmla="*/ 111 h 310"/>
                    <a:gd name="T52" fmla="*/ 36 w 40"/>
                    <a:gd name="T53" fmla="*/ 93 h 310"/>
                    <a:gd name="T54" fmla="*/ 34 w 40"/>
                    <a:gd name="T55" fmla="*/ 72 h 310"/>
                    <a:gd name="T56" fmla="*/ 32 w 40"/>
                    <a:gd name="T57" fmla="*/ 55 h 310"/>
                    <a:gd name="T58" fmla="*/ 30 w 40"/>
                    <a:gd name="T59" fmla="*/ 43 h 310"/>
                    <a:gd name="T60" fmla="*/ 26 w 40"/>
                    <a:gd name="T61" fmla="*/ 24 h 310"/>
                    <a:gd name="T62" fmla="*/ 21 w 40"/>
                    <a:gd name="T63" fmla="*/ 4 h 310"/>
                    <a:gd name="T64" fmla="*/ 2 w 40"/>
                    <a:gd name="T65" fmla="*/ 0 h 3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310"/>
                    <a:gd name="T101" fmla="*/ 40 w 40"/>
                    <a:gd name="T102" fmla="*/ 310 h 3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310">
                      <a:moveTo>
                        <a:pt x="2" y="0"/>
                      </a:moveTo>
                      <a:lnTo>
                        <a:pt x="2" y="19"/>
                      </a:lnTo>
                      <a:lnTo>
                        <a:pt x="0" y="34"/>
                      </a:lnTo>
                      <a:lnTo>
                        <a:pt x="3" y="56"/>
                      </a:lnTo>
                      <a:lnTo>
                        <a:pt x="6" y="81"/>
                      </a:lnTo>
                      <a:lnTo>
                        <a:pt x="8" y="102"/>
                      </a:lnTo>
                      <a:lnTo>
                        <a:pt x="5" y="133"/>
                      </a:lnTo>
                      <a:lnTo>
                        <a:pt x="4" y="152"/>
                      </a:lnTo>
                      <a:lnTo>
                        <a:pt x="5" y="174"/>
                      </a:lnTo>
                      <a:lnTo>
                        <a:pt x="9" y="213"/>
                      </a:lnTo>
                      <a:lnTo>
                        <a:pt x="7" y="239"/>
                      </a:lnTo>
                      <a:lnTo>
                        <a:pt x="6" y="258"/>
                      </a:lnTo>
                      <a:lnTo>
                        <a:pt x="7" y="272"/>
                      </a:lnTo>
                      <a:lnTo>
                        <a:pt x="9" y="285"/>
                      </a:lnTo>
                      <a:lnTo>
                        <a:pt x="14" y="289"/>
                      </a:lnTo>
                      <a:lnTo>
                        <a:pt x="19" y="297"/>
                      </a:lnTo>
                      <a:lnTo>
                        <a:pt x="23" y="308"/>
                      </a:lnTo>
                      <a:lnTo>
                        <a:pt x="27" y="309"/>
                      </a:lnTo>
                      <a:lnTo>
                        <a:pt x="31" y="284"/>
                      </a:lnTo>
                      <a:lnTo>
                        <a:pt x="34" y="267"/>
                      </a:lnTo>
                      <a:lnTo>
                        <a:pt x="36" y="242"/>
                      </a:lnTo>
                      <a:lnTo>
                        <a:pt x="37" y="208"/>
                      </a:lnTo>
                      <a:lnTo>
                        <a:pt x="38" y="188"/>
                      </a:lnTo>
                      <a:lnTo>
                        <a:pt x="39" y="164"/>
                      </a:lnTo>
                      <a:lnTo>
                        <a:pt x="38" y="138"/>
                      </a:lnTo>
                      <a:lnTo>
                        <a:pt x="37" y="111"/>
                      </a:lnTo>
                      <a:lnTo>
                        <a:pt x="36" y="93"/>
                      </a:lnTo>
                      <a:lnTo>
                        <a:pt x="34" y="72"/>
                      </a:lnTo>
                      <a:lnTo>
                        <a:pt x="32" y="55"/>
                      </a:lnTo>
                      <a:lnTo>
                        <a:pt x="30" y="43"/>
                      </a:lnTo>
                      <a:lnTo>
                        <a:pt x="26" y="24"/>
                      </a:lnTo>
                      <a:lnTo>
                        <a:pt x="21" y="4"/>
                      </a:lnTo>
                      <a:lnTo>
                        <a:pt x="2"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80" name="Freeform 55"/>
                <p:cNvSpPr>
                  <a:spLocks/>
                </p:cNvSpPr>
                <p:nvPr/>
              </p:nvSpPr>
              <p:spPr bwMode="auto">
                <a:xfrm>
                  <a:off x="3252" y="3281"/>
                  <a:ext cx="49" cy="17"/>
                </a:xfrm>
                <a:custGeom>
                  <a:avLst/>
                  <a:gdLst>
                    <a:gd name="T0" fmla="*/ 0 w 49"/>
                    <a:gd name="T1" fmla="*/ 5 h 17"/>
                    <a:gd name="T2" fmla="*/ 1 w 49"/>
                    <a:gd name="T3" fmla="*/ 16 h 17"/>
                    <a:gd name="T4" fmla="*/ 6 w 49"/>
                    <a:gd name="T5" fmla="*/ 16 h 17"/>
                    <a:gd name="T6" fmla="*/ 11 w 49"/>
                    <a:gd name="T7" fmla="*/ 13 h 17"/>
                    <a:gd name="T8" fmla="*/ 17 w 49"/>
                    <a:gd name="T9" fmla="*/ 10 h 17"/>
                    <a:gd name="T10" fmla="*/ 24 w 49"/>
                    <a:gd name="T11" fmla="*/ 8 h 17"/>
                    <a:gd name="T12" fmla="*/ 32 w 49"/>
                    <a:gd name="T13" fmla="*/ 5 h 17"/>
                    <a:gd name="T14" fmla="*/ 38 w 49"/>
                    <a:gd name="T15" fmla="*/ 5 h 17"/>
                    <a:gd name="T16" fmla="*/ 48 w 49"/>
                    <a:gd name="T17" fmla="*/ 0 h 17"/>
                    <a:gd name="T18" fmla="*/ 14 w 49"/>
                    <a:gd name="T19" fmla="*/ 2 h 17"/>
                    <a:gd name="T20" fmla="*/ 0 w 49"/>
                    <a:gd name="T21" fmla="*/ 5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7"/>
                    <a:gd name="T35" fmla="*/ 49 w 4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7">
                      <a:moveTo>
                        <a:pt x="0" y="5"/>
                      </a:moveTo>
                      <a:lnTo>
                        <a:pt x="1" y="16"/>
                      </a:lnTo>
                      <a:lnTo>
                        <a:pt x="6" y="16"/>
                      </a:lnTo>
                      <a:lnTo>
                        <a:pt x="11" y="13"/>
                      </a:lnTo>
                      <a:lnTo>
                        <a:pt x="17" y="10"/>
                      </a:lnTo>
                      <a:lnTo>
                        <a:pt x="24" y="8"/>
                      </a:lnTo>
                      <a:lnTo>
                        <a:pt x="32" y="5"/>
                      </a:lnTo>
                      <a:lnTo>
                        <a:pt x="38" y="5"/>
                      </a:lnTo>
                      <a:lnTo>
                        <a:pt x="48" y="0"/>
                      </a:lnTo>
                      <a:lnTo>
                        <a:pt x="14" y="2"/>
                      </a:lnTo>
                      <a:lnTo>
                        <a:pt x="0" y="5"/>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81" name="Freeform 56"/>
                <p:cNvSpPr>
                  <a:spLocks/>
                </p:cNvSpPr>
                <p:nvPr/>
              </p:nvSpPr>
              <p:spPr bwMode="auto">
                <a:xfrm>
                  <a:off x="3412" y="3651"/>
                  <a:ext cx="21" cy="17"/>
                </a:xfrm>
                <a:custGeom>
                  <a:avLst/>
                  <a:gdLst>
                    <a:gd name="T0" fmla="*/ 20 w 21"/>
                    <a:gd name="T1" fmla="*/ 4 h 17"/>
                    <a:gd name="T2" fmla="*/ 19 w 21"/>
                    <a:gd name="T3" fmla="*/ 6 h 17"/>
                    <a:gd name="T4" fmla="*/ 17 w 21"/>
                    <a:gd name="T5" fmla="*/ 10 h 17"/>
                    <a:gd name="T6" fmla="*/ 16 w 21"/>
                    <a:gd name="T7" fmla="*/ 14 h 17"/>
                    <a:gd name="T8" fmla="*/ 14 w 21"/>
                    <a:gd name="T9" fmla="*/ 16 h 17"/>
                    <a:gd name="T10" fmla="*/ 11 w 21"/>
                    <a:gd name="T11" fmla="*/ 16 h 17"/>
                    <a:gd name="T12" fmla="*/ 8 w 21"/>
                    <a:gd name="T13" fmla="*/ 14 h 17"/>
                    <a:gd name="T14" fmla="*/ 6 w 21"/>
                    <a:gd name="T15" fmla="*/ 12 h 17"/>
                    <a:gd name="T16" fmla="*/ 4 w 21"/>
                    <a:gd name="T17" fmla="*/ 8 h 17"/>
                    <a:gd name="T18" fmla="*/ 3 w 21"/>
                    <a:gd name="T19" fmla="*/ 4 h 17"/>
                    <a:gd name="T20" fmla="*/ 0 w 21"/>
                    <a:gd name="T21" fmla="*/ 0 h 17"/>
                    <a:gd name="T22" fmla="*/ 4 w 21"/>
                    <a:gd name="T23" fmla="*/ 0 h 17"/>
                    <a:gd name="T24" fmla="*/ 6 w 21"/>
                    <a:gd name="T25" fmla="*/ 4 h 17"/>
                    <a:gd name="T26" fmla="*/ 10 w 21"/>
                    <a:gd name="T27" fmla="*/ 8 h 17"/>
                    <a:gd name="T28" fmla="*/ 12 w 21"/>
                    <a:gd name="T29" fmla="*/ 4 h 17"/>
                    <a:gd name="T30" fmla="*/ 14 w 21"/>
                    <a:gd name="T31" fmla="*/ 4 h 17"/>
                    <a:gd name="T32" fmla="*/ 17 w 21"/>
                    <a:gd name="T33" fmla="*/ 4 h 17"/>
                    <a:gd name="T34" fmla="*/ 20 w 21"/>
                    <a:gd name="T35" fmla="*/ 4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17"/>
                    <a:gd name="T56" fmla="*/ 21 w 21"/>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17">
                      <a:moveTo>
                        <a:pt x="20" y="4"/>
                      </a:moveTo>
                      <a:lnTo>
                        <a:pt x="19" y="6"/>
                      </a:lnTo>
                      <a:lnTo>
                        <a:pt x="17" y="10"/>
                      </a:lnTo>
                      <a:lnTo>
                        <a:pt x="16" y="14"/>
                      </a:lnTo>
                      <a:lnTo>
                        <a:pt x="14" y="16"/>
                      </a:lnTo>
                      <a:lnTo>
                        <a:pt x="11" y="16"/>
                      </a:lnTo>
                      <a:lnTo>
                        <a:pt x="8" y="14"/>
                      </a:lnTo>
                      <a:lnTo>
                        <a:pt x="6" y="12"/>
                      </a:lnTo>
                      <a:lnTo>
                        <a:pt x="4" y="8"/>
                      </a:lnTo>
                      <a:lnTo>
                        <a:pt x="3" y="4"/>
                      </a:lnTo>
                      <a:lnTo>
                        <a:pt x="0" y="0"/>
                      </a:lnTo>
                      <a:lnTo>
                        <a:pt x="4" y="0"/>
                      </a:lnTo>
                      <a:lnTo>
                        <a:pt x="6" y="4"/>
                      </a:lnTo>
                      <a:lnTo>
                        <a:pt x="10" y="8"/>
                      </a:lnTo>
                      <a:lnTo>
                        <a:pt x="12" y="4"/>
                      </a:lnTo>
                      <a:lnTo>
                        <a:pt x="14" y="4"/>
                      </a:lnTo>
                      <a:lnTo>
                        <a:pt x="17" y="4"/>
                      </a:lnTo>
                      <a:lnTo>
                        <a:pt x="20" y="4"/>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16398" name="Freeform 57"/>
            <p:cNvSpPr>
              <a:spLocks/>
            </p:cNvSpPr>
            <p:nvPr/>
          </p:nvSpPr>
          <p:spPr bwMode="auto">
            <a:xfrm>
              <a:off x="3160" y="2948"/>
              <a:ext cx="324" cy="301"/>
            </a:xfrm>
            <a:custGeom>
              <a:avLst/>
              <a:gdLst>
                <a:gd name="T0" fmla="*/ 73 w 324"/>
                <a:gd name="T1" fmla="*/ 199 h 301"/>
                <a:gd name="T2" fmla="*/ 65 w 324"/>
                <a:gd name="T3" fmla="*/ 203 h 301"/>
                <a:gd name="T4" fmla="*/ 3 w 324"/>
                <a:gd name="T5" fmla="*/ 182 h 301"/>
                <a:gd name="T6" fmla="*/ 0 w 324"/>
                <a:gd name="T7" fmla="*/ 168 h 301"/>
                <a:gd name="T8" fmla="*/ 10 w 324"/>
                <a:gd name="T9" fmla="*/ 155 h 301"/>
                <a:gd name="T10" fmla="*/ 23 w 324"/>
                <a:gd name="T11" fmla="*/ 131 h 301"/>
                <a:gd name="T12" fmla="*/ 56 w 324"/>
                <a:gd name="T13" fmla="*/ 74 h 301"/>
                <a:gd name="T14" fmla="*/ 62 w 324"/>
                <a:gd name="T15" fmla="*/ 47 h 301"/>
                <a:gd name="T16" fmla="*/ 72 w 324"/>
                <a:gd name="T17" fmla="*/ 41 h 301"/>
                <a:gd name="T18" fmla="*/ 88 w 324"/>
                <a:gd name="T19" fmla="*/ 36 h 301"/>
                <a:gd name="T20" fmla="*/ 107 w 324"/>
                <a:gd name="T21" fmla="*/ 32 h 301"/>
                <a:gd name="T22" fmla="*/ 126 w 324"/>
                <a:gd name="T23" fmla="*/ 20 h 301"/>
                <a:gd name="T24" fmla="*/ 156 w 324"/>
                <a:gd name="T25" fmla="*/ 14 h 301"/>
                <a:gd name="T26" fmla="*/ 168 w 324"/>
                <a:gd name="T27" fmla="*/ 0 h 301"/>
                <a:gd name="T28" fmla="*/ 228 w 324"/>
                <a:gd name="T29" fmla="*/ 1 h 301"/>
                <a:gd name="T30" fmla="*/ 237 w 324"/>
                <a:gd name="T31" fmla="*/ 11 h 301"/>
                <a:gd name="T32" fmla="*/ 244 w 324"/>
                <a:gd name="T33" fmla="*/ 17 h 301"/>
                <a:gd name="T34" fmla="*/ 249 w 324"/>
                <a:gd name="T35" fmla="*/ 16 h 301"/>
                <a:gd name="T36" fmla="*/ 256 w 324"/>
                <a:gd name="T37" fmla="*/ 20 h 301"/>
                <a:gd name="T38" fmla="*/ 264 w 324"/>
                <a:gd name="T39" fmla="*/ 16 h 301"/>
                <a:gd name="T40" fmla="*/ 281 w 324"/>
                <a:gd name="T41" fmla="*/ 16 h 301"/>
                <a:gd name="T42" fmla="*/ 292 w 324"/>
                <a:gd name="T43" fmla="*/ 20 h 301"/>
                <a:gd name="T44" fmla="*/ 311 w 324"/>
                <a:gd name="T45" fmla="*/ 32 h 301"/>
                <a:gd name="T46" fmla="*/ 318 w 324"/>
                <a:gd name="T47" fmla="*/ 43 h 301"/>
                <a:gd name="T48" fmla="*/ 318 w 324"/>
                <a:gd name="T49" fmla="*/ 54 h 301"/>
                <a:gd name="T50" fmla="*/ 318 w 324"/>
                <a:gd name="T51" fmla="*/ 60 h 301"/>
                <a:gd name="T52" fmla="*/ 320 w 324"/>
                <a:gd name="T53" fmla="*/ 70 h 301"/>
                <a:gd name="T54" fmla="*/ 323 w 324"/>
                <a:gd name="T55" fmla="*/ 85 h 301"/>
                <a:gd name="T56" fmla="*/ 320 w 324"/>
                <a:gd name="T57" fmla="*/ 101 h 301"/>
                <a:gd name="T58" fmla="*/ 320 w 324"/>
                <a:gd name="T59" fmla="*/ 106 h 301"/>
                <a:gd name="T60" fmla="*/ 308 w 324"/>
                <a:gd name="T61" fmla="*/ 107 h 301"/>
                <a:gd name="T62" fmla="*/ 306 w 324"/>
                <a:gd name="T63" fmla="*/ 119 h 301"/>
                <a:gd name="T64" fmla="*/ 300 w 324"/>
                <a:gd name="T65" fmla="*/ 136 h 301"/>
                <a:gd name="T66" fmla="*/ 298 w 324"/>
                <a:gd name="T67" fmla="*/ 170 h 301"/>
                <a:gd name="T68" fmla="*/ 301 w 324"/>
                <a:gd name="T69" fmla="*/ 203 h 301"/>
                <a:gd name="T70" fmla="*/ 297 w 324"/>
                <a:gd name="T71" fmla="*/ 231 h 301"/>
                <a:gd name="T72" fmla="*/ 288 w 324"/>
                <a:gd name="T73" fmla="*/ 256 h 301"/>
                <a:gd name="T74" fmla="*/ 297 w 324"/>
                <a:gd name="T75" fmla="*/ 279 h 301"/>
                <a:gd name="T76" fmla="*/ 291 w 324"/>
                <a:gd name="T77" fmla="*/ 290 h 301"/>
                <a:gd name="T78" fmla="*/ 265 w 324"/>
                <a:gd name="T79" fmla="*/ 298 h 301"/>
                <a:gd name="T80" fmla="*/ 237 w 324"/>
                <a:gd name="T81" fmla="*/ 298 h 301"/>
                <a:gd name="T82" fmla="*/ 198 w 324"/>
                <a:gd name="T83" fmla="*/ 300 h 301"/>
                <a:gd name="T84" fmla="*/ 165 w 324"/>
                <a:gd name="T85" fmla="*/ 298 h 301"/>
                <a:gd name="T86" fmla="*/ 146 w 324"/>
                <a:gd name="T87" fmla="*/ 292 h 301"/>
                <a:gd name="T88" fmla="*/ 127 w 324"/>
                <a:gd name="T89" fmla="*/ 292 h 301"/>
                <a:gd name="T90" fmla="*/ 118 w 324"/>
                <a:gd name="T91" fmla="*/ 294 h 301"/>
                <a:gd name="T92" fmla="*/ 91 w 324"/>
                <a:gd name="T93" fmla="*/ 284 h 301"/>
                <a:gd name="T94" fmla="*/ 79 w 324"/>
                <a:gd name="T95" fmla="*/ 286 h 301"/>
                <a:gd name="T96" fmla="*/ 70 w 324"/>
                <a:gd name="T97" fmla="*/ 274 h 301"/>
                <a:gd name="T98" fmla="*/ 75 w 324"/>
                <a:gd name="T99" fmla="*/ 251 h 301"/>
                <a:gd name="T100" fmla="*/ 75 w 324"/>
                <a:gd name="T101" fmla="*/ 246 h 301"/>
                <a:gd name="T102" fmla="*/ 85 w 324"/>
                <a:gd name="T103" fmla="*/ 216 h 301"/>
                <a:gd name="T104" fmla="*/ 73 w 324"/>
                <a:gd name="T105" fmla="*/ 199 h 3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4"/>
                <a:gd name="T160" fmla="*/ 0 h 301"/>
                <a:gd name="T161" fmla="*/ 324 w 324"/>
                <a:gd name="T162" fmla="*/ 301 h 3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4" h="301">
                  <a:moveTo>
                    <a:pt x="73" y="199"/>
                  </a:moveTo>
                  <a:lnTo>
                    <a:pt x="65" y="203"/>
                  </a:lnTo>
                  <a:lnTo>
                    <a:pt x="3" y="182"/>
                  </a:lnTo>
                  <a:lnTo>
                    <a:pt x="0" y="168"/>
                  </a:lnTo>
                  <a:lnTo>
                    <a:pt x="10" y="155"/>
                  </a:lnTo>
                  <a:lnTo>
                    <a:pt x="23" y="131"/>
                  </a:lnTo>
                  <a:lnTo>
                    <a:pt x="56" y="74"/>
                  </a:lnTo>
                  <a:lnTo>
                    <a:pt x="62" y="47"/>
                  </a:lnTo>
                  <a:lnTo>
                    <a:pt x="72" y="41"/>
                  </a:lnTo>
                  <a:lnTo>
                    <a:pt x="88" y="36"/>
                  </a:lnTo>
                  <a:lnTo>
                    <a:pt x="107" y="32"/>
                  </a:lnTo>
                  <a:lnTo>
                    <a:pt x="126" y="20"/>
                  </a:lnTo>
                  <a:lnTo>
                    <a:pt x="156" y="14"/>
                  </a:lnTo>
                  <a:lnTo>
                    <a:pt x="168" y="0"/>
                  </a:lnTo>
                  <a:lnTo>
                    <a:pt x="228" y="1"/>
                  </a:lnTo>
                  <a:lnTo>
                    <a:pt x="237" y="11"/>
                  </a:lnTo>
                  <a:lnTo>
                    <a:pt x="244" y="17"/>
                  </a:lnTo>
                  <a:lnTo>
                    <a:pt x="249" y="16"/>
                  </a:lnTo>
                  <a:lnTo>
                    <a:pt x="256" y="20"/>
                  </a:lnTo>
                  <a:lnTo>
                    <a:pt x="264" y="16"/>
                  </a:lnTo>
                  <a:lnTo>
                    <a:pt x="281" y="16"/>
                  </a:lnTo>
                  <a:lnTo>
                    <a:pt x="292" y="20"/>
                  </a:lnTo>
                  <a:lnTo>
                    <a:pt x="311" y="32"/>
                  </a:lnTo>
                  <a:lnTo>
                    <a:pt x="318" y="43"/>
                  </a:lnTo>
                  <a:lnTo>
                    <a:pt x="318" y="54"/>
                  </a:lnTo>
                  <a:lnTo>
                    <a:pt x="318" y="60"/>
                  </a:lnTo>
                  <a:lnTo>
                    <a:pt x="320" y="70"/>
                  </a:lnTo>
                  <a:lnTo>
                    <a:pt x="323" y="85"/>
                  </a:lnTo>
                  <a:lnTo>
                    <a:pt x="320" y="101"/>
                  </a:lnTo>
                  <a:lnTo>
                    <a:pt x="320" y="106"/>
                  </a:lnTo>
                  <a:lnTo>
                    <a:pt x="308" y="107"/>
                  </a:lnTo>
                  <a:lnTo>
                    <a:pt x="306" y="119"/>
                  </a:lnTo>
                  <a:lnTo>
                    <a:pt x="300" y="136"/>
                  </a:lnTo>
                  <a:lnTo>
                    <a:pt x="298" y="170"/>
                  </a:lnTo>
                  <a:lnTo>
                    <a:pt x="301" y="203"/>
                  </a:lnTo>
                  <a:lnTo>
                    <a:pt x="297" y="231"/>
                  </a:lnTo>
                  <a:lnTo>
                    <a:pt x="288" y="256"/>
                  </a:lnTo>
                  <a:lnTo>
                    <a:pt x="297" y="279"/>
                  </a:lnTo>
                  <a:lnTo>
                    <a:pt x="291" y="290"/>
                  </a:lnTo>
                  <a:lnTo>
                    <a:pt x="265" y="298"/>
                  </a:lnTo>
                  <a:lnTo>
                    <a:pt x="237" y="298"/>
                  </a:lnTo>
                  <a:lnTo>
                    <a:pt x="198" y="300"/>
                  </a:lnTo>
                  <a:lnTo>
                    <a:pt x="165" y="298"/>
                  </a:lnTo>
                  <a:lnTo>
                    <a:pt x="146" y="292"/>
                  </a:lnTo>
                  <a:lnTo>
                    <a:pt x="127" y="292"/>
                  </a:lnTo>
                  <a:lnTo>
                    <a:pt x="118" y="294"/>
                  </a:lnTo>
                  <a:lnTo>
                    <a:pt x="91" y="284"/>
                  </a:lnTo>
                  <a:lnTo>
                    <a:pt x="79" y="286"/>
                  </a:lnTo>
                  <a:lnTo>
                    <a:pt x="70" y="274"/>
                  </a:lnTo>
                  <a:lnTo>
                    <a:pt x="75" y="251"/>
                  </a:lnTo>
                  <a:lnTo>
                    <a:pt x="75" y="246"/>
                  </a:lnTo>
                  <a:lnTo>
                    <a:pt x="85" y="216"/>
                  </a:lnTo>
                  <a:lnTo>
                    <a:pt x="73" y="199"/>
                  </a:lnTo>
                </a:path>
              </a:pathLst>
            </a:custGeom>
            <a:solidFill>
              <a:srgbClr val="00C0C0"/>
            </a:solidFill>
            <a:ln w="12700" cap="rnd">
              <a:solidFill>
                <a:srgbClr val="004040"/>
              </a:solidFill>
              <a:round/>
              <a:headEnd/>
              <a:tailEnd/>
            </a:ln>
          </p:spPr>
          <p:txBody>
            <a:bodyPr/>
            <a:lstStyle/>
            <a:p>
              <a:endParaRPr lang="en-US"/>
            </a:p>
          </p:txBody>
        </p:sp>
        <p:sp>
          <p:nvSpPr>
            <p:cNvPr id="16399" name="Freeform 58"/>
            <p:cNvSpPr>
              <a:spLocks/>
            </p:cNvSpPr>
            <p:nvPr/>
          </p:nvSpPr>
          <p:spPr bwMode="auto">
            <a:xfrm>
              <a:off x="3408" y="3054"/>
              <a:ext cx="60" cy="100"/>
            </a:xfrm>
            <a:custGeom>
              <a:avLst/>
              <a:gdLst>
                <a:gd name="T0" fmla="*/ 6 w 60"/>
                <a:gd name="T1" fmla="*/ 5 h 100"/>
                <a:gd name="T2" fmla="*/ 17 w 60"/>
                <a:gd name="T3" fmla="*/ 12 h 100"/>
                <a:gd name="T4" fmla="*/ 24 w 60"/>
                <a:gd name="T5" fmla="*/ 12 h 100"/>
                <a:gd name="T6" fmla="*/ 35 w 60"/>
                <a:gd name="T7" fmla="*/ 10 h 100"/>
                <a:gd name="T8" fmla="*/ 51 w 60"/>
                <a:gd name="T9" fmla="*/ 0 h 100"/>
                <a:gd name="T10" fmla="*/ 59 w 60"/>
                <a:gd name="T11" fmla="*/ 0 h 100"/>
                <a:gd name="T12" fmla="*/ 53 w 60"/>
                <a:gd name="T13" fmla="*/ 19 h 100"/>
                <a:gd name="T14" fmla="*/ 51 w 60"/>
                <a:gd name="T15" fmla="*/ 29 h 100"/>
                <a:gd name="T16" fmla="*/ 51 w 60"/>
                <a:gd name="T17" fmla="*/ 40 h 100"/>
                <a:gd name="T18" fmla="*/ 48 w 60"/>
                <a:gd name="T19" fmla="*/ 55 h 100"/>
                <a:gd name="T20" fmla="*/ 48 w 60"/>
                <a:gd name="T21" fmla="*/ 64 h 100"/>
                <a:gd name="T22" fmla="*/ 51 w 60"/>
                <a:gd name="T23" fmla="*/ 85 h 100"/>
                <a:gd name="T24" fmla="*/ 50 w 60"/>
                <a:gd name="T25" fmla="*/ 99 h 100"/>
                <a:gd name="T26" fmla="*/ 46 w 60"/>
                <a:gd name="T27" fmla="*/ 87 h 100"/>
                <a:gd name="T28" fmla="*/ 44 w 60"/>
                <a:gd name="T29" fmla="*/ 69 h 100"/>
                <a:gd name="T30" fmla="*/ 38 w 60"/>
                <a:gd name="T31" fmla="*/ 53 h 100"/>
                <a:gd name="T32" fmla="*/ 36 w 60"/>
                <a:gd name="T33" fmla="*/ 39 h 100"/>
                <a:gd name="T34" fmla="*/ 34 w 60"/>
                <a:gd name="T35" fmla="*/ 42 h 100"/>
                <a:gd name="T36" fmla="*/ 26 w 60"/>
                <a:gd name="T37" fmla="*/ 35 h 100"/>
                <a:gd name="T38" fmla="*/ 30 w 60"/>
                <a:gd name="T39" fmla="*/ 46 h 100"/>
                <a:gd name="T40" fmla="*/ 29 w 60"/>
                <a:gd name="T41" fmla="*/ 57 h 100"/>
                <a:gd name="T42" fmla="*/ 31 w 60"/>
                <a:gd name="T43" fmla="*/ 69 h 100"/>
                <a:gd name="T44" fmla="*/ 32 w 60"/>
                <a:gd name="T45" fmla="*/ 87 h 100"/>
                <a:gd name="T46" fmla="*/ 29 w 60"/>
                <a:gd name="T47" fmla="*/ 78 h 100"/>
                <a:gd name="T48" fmla="*/ 27 w 60"/>
                <a:gd name="T49" fmla="*/ 66 h 100"/>
                <a:gd name="T50" fmla="*/ 26 w 60"/>
                <a:gd name="T51" fmla="*/ 61 h 100"/>
                <a:gd name="T52" fmla="*/ 23 w 60"/>
                <a:gd name="T53" fmla="*/ 51 h 100"/>
                <a:gd name="T54" fmla="*/ 17 w 60"/>
                <a:gd name="T55" fmla="*/ 43 h 100"/>
                <a:gd name="T56" fmla="*/ 15 w 60"/>
                <a:gd name="T57" fmla="*/ 48 h 100"/>
                <a:gd name="T58" fmla="*/ 12 w 60"/>
                <a:gd name="T59" fmla="*/ 75 h 100"/>
                <a:gd name="T60" fmla="*/ 0 w 60"/>
                <a:gd name="T61" fmla="*/ 94 h 100"/>
                <a:gd name="T62" fmla="*/ 8 w 60"/>
                <a:gd name="T63" fmla="*/ 71 h 100"/>
                <a:gd name="T64" fmla="*/ 11 w 60"/>
                <a:gd name="T65" fmla="*/ 49 h 100"/>
                <a:gd name="T66" fmla="*/ 12 w 60"/>
                <a:gd name="T67" fmla="*/ 41 h 100"/>
                <a:gd name="T68" fmla="*/ 13 w 60"/>
                <a:gd name="T69" fmla="*/ 29 h 100"/>
                <a:gd name="T70" fmla="*/ 13 w 60"/>
                <a:gd name="T71" fmla="*/ 21 h 100"/>
                <a:gd name="T72" fmla="*/ 11 w 60"/>
                <a:gd name="T73" fmla="*/ 12 h 100"/>
                <a:gd name="T74" fmla="*/ 6 w 60"/>
                <a:gd name="T75" fmla="*/ 5 h 1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100"/>
                <a:gd name="T116" fmla="*/ 60 w 60"/>
                <a:gd name="T117" fmla="*/ 100 h 1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100">
                  <a:moveTo>
                    <a:pt x="6" y="5"/>
                  </a:moveTo>
                  <a:lnTo>
                    <a:pt x="17" y="12"/>
                  </a:lnTo>
                  <a:lnTo>
                    <a:pt x="24" y="12"/>
                  </a:lnTo>
                  <a:lnTo>
                    <a:pt x="35" y="10"/>
                  </a:lnTo>
                  <a:lnTo>
                    <a:pt x="51" y="0"/>
                  </a:lnTo>
                  <a:lnTo>
                    <a:pt x="59" y="0"/>
                  </a:lnTo>
                  <a:lnTo>
                    <a:pt x="53" y="19"/>
                  </a:lnTo>
                  <a:lnTo>
                    <a:pt x="51" y="29"/>
                  </a:lnTo>
                  <a:lnTo>
                    <a:pt x="51" y="40"/>
                  </a:lnTo>
                  <a:lnTo>
                    <a:pt x="48" y="55"/>
                  </a:lnTo>
                  <a:lnTo>
                    <a:pt x="48" y="64"/>
                  </a:lnTo>
                  <a:lnTo>
                    <a:pt x="51" y="85"/>
                  </a:lnTo>
                  <a:lnTo>
                    <a:pt x="50" y="99"/>
                  </a:lnTo>
                  <a:lnTo>
                    <a:pt x="46" y="87"/>
                  </a:lnTo>
                  <a:lnTo>
                    <a:pt x="44" y="69"/>
                  </a:lnTo>
                  <a:lnTo>
                    <a:pt x="38" y="53"/>
                  </a:lnTo>
                  <a:lnTo>
                    <a:pt x="36" y="39"/>
                  </a:lnTo>
                  <a:lnTo>
                    <a:pt x="34" y="42"/>
                  </a:lnTo>
                  <a:lnTo>
                    <a:pt x="26" y="35"/>
                  </a:lnTo>
                  <a:lnTo>
                    <a:pt x="30" y="46"/>
                  </a:lnTo>
                  <a:lnTo>
                    <a:pt x="29" y="57"/>
                  </a:lnTo>
                  <a:lnTo>
                    <a:pt x="31" y="69"/>
                  </a:lnTo>
                  <a:lnTo>
                    <a:pt x="32" y="87"/>
                  </a:lnTo>
                  <a:lnTo>
                    <a:pt x="29" y="78"/>
                  </a:lnTo>
                  <a:lnTo>
                    <a:pt x="27" y="66"/>
                  </a:lnTo>
                  <a:lnTo>
                    <a:pt x="26" y="61"/>
                  </a:lnTo>
                  <a:lnTo>
                    <a:pt x="23" y="51"/>
                  </a:lnTo>
                  <a:lnTo>
                    <a:pt x="17" y="43"/>
                  </a:lnTo>
                  <a:lnTo>
                    <a:pt x="15" y="48"/>
                  </a:lnTo>
                  <a:lnTo>
                    <a:pt x="12" y="75"/>
                  </a:lnTo>
                  <a:lnTo>
                    <a:pt x="0" y="94"/>
                  </a:lnTo>
                  <a:lnTo>
                    <a:pt x="8" y="71"/>
                  </a:lnTo>
                  <a:lnTo>
                    <a:pt x="11" y="49"/>
                  </a:lnTo>
                  <a:lnTo>
                    <a:pt x="12" y="41"/>
                  </a:lnTo>
                  <a:lnTo>
                    <a:pt x="13" y="29"/>
                  </a:lnTo>
                  <a:lnTo>
                    <a:pt x="13" y="21"/>
                  </a:lnTo>
                  <a:lnTo>
                    <a:pt x="11" y="12"/>
                  </a:lnTo>
                  <a:lnTo>
                    <a:pt x="6" y="5"/>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00" name="Freeform 59"/>
            <p:cNvSpPr>
              <a:spLocks/>
            </p:cNvSpPr>
            <p:nvPr/>
          </p:nvSpPr>
          <p:spPr bwMode="auto">
            <a:xfrm>
              <a:off x="3398" y="3036"/>
              <a:ext cx="17" cy="20"/>
            </a:xfrm>
            <a:custGeom>
              <a:avLst/>
              <a:gdLst>
                <a:gd name="T0" fmla="*/ 2 w 17"/>
                <a:gd name="T1" fmla="*/ 0 h 20"/>
                <a:gd name="T2" fmla="*/ 0 w 17"/>
                <a:gd name="T3" fmla="*/ 9 h 20"/>
                <a:gd name="T4" fmla="*/ 2 w 17"/>
                <a:gd name="T5" fmla="*/ 19 h 20"/>
                <a:gd name="T6" fmla="*/ 16 w 17"/>
                <a:gd name="T7" fmla="*/ 17 h 20"/>
                <a:gd name="T8" fmla="*/ 14 w 17"/>
                <a:gd name="T9" fmla="*/ 9 h 20"/>
                <a:gd name="T10" fmla="*/ 2 w 17"/>
                <a:gd name="T11" fmla="*/ 0 h 20"/>
                <a:gd name="T12" fmla="*/ 0 60000 65536"/>
                <a:gd name="T13" fmla="*/ 0 60000 65536"/>
                <a:gd name="T14" fmla="*/ 0 60000 65536"/>
                <a:gd name="T15" fmla="*/ 0 60000 65536"/>
                <a:gd name="T16" fmla="*/ 0 60000 65536"/>
                <a:gd name="T17" fmla="*/ 0 60000 65536"/>
                <a:gd name="T18" fmla="*/ 0 w 17"/>
                <a:gd name="T19" fmla="*/ 0 h 20"/>
                <a:gd name="T20" fmla="*/ 17 w 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7" h="20">
                  <a:moveTo>
                    <a:pt x="2" y="0"/>
                  </a:moveTo>
                  <a:lnTo>
                    <a:pt x="0" y="9"/>
                  </a:lnTo>
                  <a:lnTo>
                    <a:pt x="2" y="19"/>
                  </a:lnTo>
                  <a:lnTo>
                    <a:pt x="16" y="17"/>
                  </a:lnTo>
                  <a:lnTo>
                    <a:pt x="14" y="9"/>
                  </a:lnTo>
                  <a:lnTo>
                    <a:pt x="2"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01" name="Freeform 60"/>
            <p:cNvSpPr>
              <a:spLocks/>
            </p:cNvSpPr>
            <p:nvPr/>
          </p:nvSpPr>
          <p:spPr bwMode="auto">
            <a:xfrm>
              <a:off x="3403" y="3036"/>
              <a:ext cx="51" cy="24"/>
            </a:xfrm>
            <a:custGeom>
              <a:avLst/>
              <a:gdLst>
                <a:gd name="T0" fmla="*/ 0 w 51"/>
                <a:gd name="T1" fmla="*/ 0 h 24"/>
                <a:gd name="T2" fmla="*/ 10 w 51"/>
                <a:gd name="T3" fmla="*/ 17 h 24"/>
                <a:gd name="T4" fmla="*/ 17 w 51"/>
                <a:gd name="T5" fmla="*/ 21 h 24"/>
                <a:gd name="T6" fmla="*/ 20 w 51"/>
                <a:gd name="T7" fmla="*/ 17 h 24"/>
                <a:gd name="T8" fmla="*/ 24 w 51"/>
                <a:gd name="T9" fmla="*/ 20 h 24"/>
                <a:gd name="T10" fmla="*/ 32 w 51"/>
                <a:gd name="T11" fmla="*/ 22 h 24"/>
                <a:gd name="T12" fmla="*/ 37 w 51"/>
                <a:gd name="T13" fmla="*/ 23 h 24"/>
                <a:gd name="T14" fmla="*/ 42 w 51"/>
                <a:gd name="T15" fmla="*/ 22 h 24"/>
                <a:gd name="T16" fmla="*/ 50 w 51"/>
                <a:gd name="T17" fmla="*/ 18 h 24"/>
                <a:gd name="T18" fmla="*/ 50 w 51"/>
                <a:gd name="T19" fmla="*/ 14 h 24"/>
                <a:gd name="T20" fmla="*/ 44 w 51"/>
                <a:gd name="T21" fmla="*/ 17 h 24"/>
                <a:gd name="T22" fmla="*/ 26 w 51"/>
                <a:gd name="T23" fmla="*/ 9 h 24"/>
                <a:gd name="T24" fmla="*/ 0 w 51"/>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24"/>
                <a:gd name="T41" fmla="*/ 51 w 51"/>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24">
                  <a:moveTo>
                    <a:pt x="0" y="0"/>
                  </a:moveTo>
                  <a:lnTo>
                    <a:pt x="10" y="17"/>
                  </a:lnTo>
                  <a:lnTo>
                    <a:pt x="17" y="21"/>
                  </a:lnTo>
                  <a:lnTo>
                    <a:pt x="20" y="17"/>
                  </a:lnTo>
                  <a:lnTo>
                    <a:pt x="24" y="20"/>
                  </a:lnTo>
                  <a:lnTo>
                    <a:pt x="32" y="22"/>
                  </a:lnTo>
                  <a:lnTo>
                    <a:pt x="37" y="23"/>
                  </a:lnTo>
                  <a:lnTo>
                    <a:pt x="42" y="22"/>
                  </a:lnTo>
                  <a:lnTo>
                    <a:pt x="50" y="18"/>
                  </a:lnTo>
                  <a:lnTo>
                    <a:pt x="50" y="14"/>
                  </a:lnTo>
                  <a:lnTo>
                    <a:pt x="44" y="17"/>
                  </a:lnTo>
                  <a:lnTo>
                    <a:pt x="26" y="9"/>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02" name="Freeform 61"/>
            <p:cNvSpPr>
              <a:spLocks/>
            </p:cNvSpPr>
            <p:nvPr/>
          </p:nvSpPr>
          <p:spPr bwMode="auto">
            <a:xfrm>
              <a:off x="3454" y="3012"/>
              <a:ext cx="17" cy="24"/>
            </a:xfrm>
            <a:custGeom>
              <a:avLst/>
              <a:gdLst>
                <a:gd name="T0" fmla="*/ 0 w 17"/>
                <a:gd name="T1" fmla="*/ 0 h 24"/>
                <a:gd name="T2" fmla="*/ 0 w 17"/>
                <a:gd name="T3" fmla="*/ 9 h 24"/>
                <a:gd name="T4" fmla="*/ 5 w 17"/>
                <a:gd name="T5" fmla="*/ 10 h 24"/>
                <a:gd name="T6" fmla="*/ 13 w 17"/>
                <a:gd name="T7" fmla="*/ 17 h 24"/>
                <a:gd name="T8" fmla="*/ 16 w 17"/>
                <a:gd name="T9" fmla="*/ 23 h 24"/>
                <a:gd name="T10" fmla="*/ 16 w 17"/>
                <a:gd name="T11" fmla="*/ 13 h 24"/>
                <a:gd name="T12" fmla="*/ 10 w 17"/>
                <a:gd name="T13" fmla="*/ 9 h 24"/>
                <a:gd name="T14" fmla="*/ 0 w 17"/>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4"/>
                <a:gd name="T26" fmla="*/ 17 w 17"/>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4">
                  <a:moveTo>
                    <a:pt x="0" y="0"/>
                  </a:moveTo>
                  <a:lnTo>
                    <a:pt x="0" y="9"/>
                  </a:lnTo>
                  <a:lnTo>
                    <a:pt x="5" y="10"/>
                  </a:lnTo>
                  <a:lnTo>
                    <a:pt x="13" y="17"/>
                  </a:lnTo>
                  <a:lnTo>
                    <a:pt x="16" y="23"/>
                  </a:lnTo>
                  <a:lnTo>
                    <a:pt x="16" y="13"/>
                  </a:lnTo>
                  <a:lnTo>
                    <a:pt x="10" y="9"/>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03" name="Freeform 62"/>
            <p:cNvSpPr>
              <a:spLocks/>
            </p:cNvSpPr>
            <p:nvPr/>
          </p:nvSpPr>
          <p:spPr bwMode="auto">
            <a:xfrm>
              <a:off x="3438" y="2988"/>
              <a:ext cx="34" cy="42"/>
            </a:xfrm>
            <a:custGeom>
              <a:avLst/>
              <a:gdLst>
                <a:gd name="T0" fmla="*/ 0 w 34"/>
                <a:gd name="T1" fmla="*/ 0 h 42"/>
                <a:gd name="T2" fmla="*/ 8 w 34"/>
                <a:gd name="T3" fmla="*/ 5 h 42"/>
                <a:gd name="T4" fmla="*/ 10 w 34"/>
                <a:gd name="T5" fmla="*/ 13 h 42"/>
                <a:gd name="T6" fmla="*/ 11 w 34"/>
                <a:gd name="T7" fmla="*/ 11 h 42"/>
                <a:gd name="T8" fmla="*/ 17 w 34"/>
                <a:gd name="T9" fmla="*/ 18 h 42"/>
                <a:gd name="T10" fmla="*/ 20 w 34"/>
                <a:gd name="T11" fmla="*/ 27 h 42"/>
                <a:gd name="T12" fmla="*/ 23 w 34"/>
                <a:gd name="T13" fmla="*/ 31 h 42"/>
                <a:gd name="T14" fmla="*/ 28 w 34"/>
                <a:gd name="T15" fmla="*/ 31 h 42"/>
                <a:gd name="T16" fmla="*/ 30 w 34"/>
                <a:gd name="T17" fmla="*/ 36 h 42"/>
                <a:gd name="T18" fmla="*/ 29 w 34"/>
                <a:gd name="T19" fmla="*/ 41 h 42"/>
                <a:gd name="T20" fmla="*/ 33 w 34"/>
                <a:gd name="T21" fmla="*/ 29 h 42"/>
                <a:gd name="T22" fmla="*/ 32 w 34"/>
                <a:gd name="T23" fmla="*/ 23 h 42"/>
                <a:gd name="T24" fmla="*/ 27 w 34"/>
                <a:gd name="T25" fmla="*/ 16 h 42"/>
                <a:gd name="T26" fmla="*/ 22 w 34"/>
                <a:gd name="T27" fmla="*/ 11 h 42"/>
                <a:gd name="T28" fmla="*/ 14 w 34"/>
                <a:gd name="T29" fmla="*/ 7 h 42"/>
                <a:gd name="T30" fmla="*/ 0 w 34"/>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42"/>
                <a:gd name="T50" fmla="*/ 34 w 3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42">
                  <a:moveTo>
                    <a:pt x="0" y="0"/>
                  </a:moveTo>
                  <a:lnTo>
                    <a:pt x="8" y="5"/>
                  </a:lnTo>
                  <a:lnTo>
                    <a:pt x="10" y="13"/>
                  </a:lnTo>
                  <a:lnTo>
                    <a:pt x="11" y="11"/>
                  </a:lnTo>
                  <a:lnTo>
                    <a:pt x="17" y="18"/>
                  </a:lnTo>
                  <a:lnTo>
                    <a:pt x="20" y="27"/>
                  </a:lnTo>
                  <a:lnTo>
                    <a:pt x="23" y="31"/>
                  </a:lnTo>
                  <a:lnTo>
                    <a:pt x="28" y="31"/>
                  </a:lnTo>
                  <a:lnTo>
                    <a:pt x="30" y="36"/>
                  </a:lnTo>
                  <a:lnTo>
                    <a:pt x="29" y="41"/>
                  </a:lnTo>
                  <a:lnTo>
                    <a:pt x="33" y="29"/>
                  </a:lnTo>
                  <a:lnTo>
                    <a:pt x="32" y="23"/>
                  </a:lnTo>
                  <a:lnTo>
                    <a:pt x="27" y="16"/>
                  </a:lnTo>
                  <a:lnTo>
                    <a:pt x="22" y="11"/>
                  </a:lnTo>
                  <a:lnTo>
                    <a:pt x="14" y="7"/>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04" name="Freeform 63"/>
            <p:cNvSpPr>
              <a:spLocks/>
            </p:cNvSpPr>
            <p:nvPr/>
          </p:nvSpPr>
          <p:spPr bwMode="auto">
            <a:xfrm>
              <a:off x="3429" y="2977"/>
              <a:ext cx="47" cy="37"/>
            </a:xfrm>
            <a:custGeom>
              <a:avLst/>
              <a:gdLst>
                <a:gd name="T0" fmla="*/ 0 w 47"/>
                <a:gd name="T1" fmla="*/ 0 h 37"/>
                <a:gd name="T2" fmla="*/ 0 w 47"/>
                <a:gd name="T3" fmla="*/ 3 h 37"/>
                <a:gd name="T4" fmla="*/ 8 w 47"/>
                <a:gd name="T5" fmla="*/ 6 h 37"/>
                <a:gd name="T6" fmla="*/ 12 w 47"/>
                <a:gd name="T7" fmla="*/ 6 h 37"/>
                <a:gd name="T8" fmla="*/ 17 w 47"/>
                <a:gd name="T9" fmla="*/ 8 h 37"/>
                <a:gd name="T10" fmla="*/ 25 w 47"/>
                <a:gd name="T11" fmla="*/ 14 h 37"/>
                <a:gd name="T12" fmla="*/ 30 w 47"/>
                <a:gd name="T13" fmla="*/ 16 h 37"/>
                <a:gd name="T14" fmla="*/ 38 w 47"/>
                <a:gd name="T15" fmla="*/ 23 h 37"/>
                <a:gd name="T16" fmla="*/ 41 w 47"/>
                <a:gd name="T17" fmla="*/ 28 h 37"/>
                <a:gd name="T18" fmla="*/ 44 w 47"/>
                <a:gd name="T19" fmla="*/ 36 h 37"/>
                <a:gd name="T20" fmla="*/ 46 w 47"/>
                <a:gd name="T21" fmla="*/ 28 h 37"/>
                <a:gd name="T22" fmla="*/ 44 w 47"/>
                <a:gd name="T23" fmla="*/ 22 h 37"/>
                <a:gd name="T24" fmla="*/ 39 w 47"/>
                <a:gd name="T25" fmla="*/ 16 h 37"/>
                <a:gd name="T26" fmla="*/ 32 w 47"/>
                <a:gd name="T27" fmla="*/ 10 h 37"/>
                <a:gd name="T28" fmla="*/ 21 w 47"/>
                <a:gd name="T29" fmla="*/ 4 h 37"/>
                <a:gd name="T30" fmla="*/ 16 w 47"/>
                <a:gd name="T31" fmla="*/ 1 h 37"/>
                <a:gd name="T32" fmla="*/ 9 w 47"/>
                <a:gd name="T33" fmla="*/ 0 h 37"/>
                <a:gd name="T34" fmla="*/ 0 w 47"/>
                <a:gd name="T35" fmla="*/ 0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7"/>
                <a:gd name="T56" fmla="*/ 47 w 4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7">
                  <a:moveTo>
                    <a:pt x="0" y="0"/>
                  </a:moveTo>
                  <a:lnTo>
                    <a:pt x="0" y="3"/>
                  </a:lnTo>
                  <a:lnTo>
                    <a:pt x="8" y="6"/>
                  </a:lnTo>
                  <a:lnTo>
                    <a:pt x="12" y="6"/>
                  </a:lnTo>
                  <a:lnTo>
                    <a:pt x="17" y="8"/>
                  </a:lnTo>
                  <a:lnTo>
                    <a:pt x="25" y="14"/>
                  </a:lnTo>
                  <a:lnTo>
                    <a:pt x="30" y="16"/>
                  </a:lnTo>
                  <a:lnTo>
                    <a:pt x="38" y="23"/>
                  </a:lnTo>
                  <a:lnTo>
                    <a:pt x="41" y="28"/>
                  </a:lnTo>
                  <a:lnTo>
                    <a:pt x="44" y="36"/>
                  </a:lnTo>
                  <a:lnTo>
                    <a:pt x="46" y="28"/>
                  </a:lnTo>
                  <a:lnTo>
                    <a:pt x="44" y="22"/>
                  </a:lnTo>
                  <a:lnTo>
                    <a:pt x="39" y="16"/>
                  </a:lnTo>
                  <a:lnTo>
                    <a:pt x="32" y="10"/>
                  </a:lnTo>
                  <a:lnTo>
                    <a:pt x="21" y="4"/>
                  </a:lnTo>
                  <a:lnTo>
                    <a:pt x="16" y="1"/>
                  </a:lnTo>
                  <a:lnTo>
                    <a:pt x="9"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05" name="Freeform 64"/>
            <p:cNvSpPr>
              <a:spLocks/>
            </p:cNvSpPr>
            <p:nvPr/>
          </p:nvSpPr>
          <p:spPr bwMode="auto">
            <a:xfrm>
              <a:off x="3443" y="2972"/>
              <a:ext cx="32" cy="22"/>
            </a:xfrm>
            <a:custGeom>
              <a:avLst/>
              <a:gdLst>
                <a:gd name="T0" fmla="*/ 0 w 32"/>
                <a:gd name="T1" fmla="*/ 0 h 22"/>
                <a:gd name="T2" fmla="*/ 6 w 32"/>
                <a:gd name="T3" fmla="*/ 1 h 22"/>
                <a:gd name="T4" fmla="*/ 12 w 32"/>
                <a:gd name="T5" fmla="*/ 3 h 22"/>
                <a:gd name="T6" fmla="*/ 20 w 32"/>
                <a:gd name="T7" fmla="*/ 8 h 22"/>
                <a:gd name="T8" fmla="*/ 21 w 32"/>
                <a:gd name="T9" fmla="*/ 9 h 22"/>
                <a:gd name="T10" fmla="*/ 26 w 32"/>
                <a:gd name="T11" fmla="*/ 14 h 22"/>
                <a:gd name="T12" fmla="*/ 31 w 32"/>
                <a:gd name="T13" fmla="*/ 21 h 22"/>
                <a:gd name="T14" fmla="*/ 29 w 32"/>
                <a:gd name="T15" fmla="*/ 12 h 22"/>
                <a:gd name="T16" fmla="*/ 24 w 32"/>
                <a:gd name="T17" fmla="*/ 8 h 22"/>
                <a:gd name="T18" fmla="*/ 19 w 32"/>
                <a:gd name="T19" fmla="*/ 4 h 22"/>
                <a:gd name="T20" fmla="*/ 12 w 32"/>
                <a:gd name="T21" fmla="*/ 1 h 22"/>
                <a:gd name="T22" fmla="*/ 0 w 32"/>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2"/>
                <a:gd name="T38" fmla="*/ 32 w 32"/>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2">
                  <a:moveTo>
                    <a:pt x="0" y="0"/>
                  </a:moveTo>
                  <a:lnTo>
                    <a:pt x="6" y="1"/>
                  </a:lnTo>
                  <a:lnTo>
                    <a:pt x="12" y="3"/>
                  </a:lnTo>
                  <a:lnTo>
                    <a:pt x="20" y="8"/>
                  </a:lnTo>
                  <a:lnTo>
                    <a:pt x="21" y="9"/>
                  </a:lnTo>
                  <a:lnTo>
                    <a:pt x="26" y="14"/>
                  </a:lnTo>
                  <a:lnTo>
                    <a:pt x="31" y="21"/>
                  </a:lnTo>
                  <a:lnTo>
                    <a:pt x="29" y="12"/>
                  </a:lnTo>
                  <a:lnTo>
                    <a:pt x="24" y="8"/>
                  </a:lnTo>
                  <a:lnTo>
                    <a:pt x="19" y="4"/>
                  </a:lnTo>
                  <a:lnTo>
                    <a:pt x="12" y="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06" name="Freeform 65"/>
            <p:cNvSpPr>
              <a:spLocks/>
            </p:cNvSpPr>
            <p:nvPr/>
          </p:nvSpPr>
          <p:spPr bwMode="auto">
            <a:xfrm>
              <a:off x="3166" y="3107"/>
              <a:ext cx="17" cy="19"/>
            </a:xfrm>
            <a:custGeom>
              <a:avLst/>
              <a:gdLst>
                <a:gd name="T0" fmla="*/ 16 w 17"/>
                <a:gd name="T1" fmla="*/ 0 h 19"/>
                <a:gd name="T2" fmla="*/ 2 w 17"/>
                <a:gd name="T3" fmla="*/ 4 h 19"/>
                <a:gd name="T4" fmla="*/ 0 w 17"/>
                <a:gd name="T5" fmla="*/ 6 h 19"/>
                <a:gd name="T6" fmla="*/ 0 w 17"/>
                <a:gd name="T7" fmla="*/ 12 h 19"/>
                <a:gd name="T8" fmla="*/ 0 w 17"/>
                <a:gd name="T9" fmla="*/ 18 h 19"/>
                <a:gd name="T10" fmla="*/ 16 w 17"/>
                <a:gd name="T11" fmla="*/ 0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16" y="0"/>
                  </a:moveTo>
                  <a:lnTo>
                    <a:pt x="2" y="4"/>
                  </a:lnTo>
                  <a:lnTo>
                    <a:pt x="0" y="6"/>
                  </a:lnTo>
                  <a:lnTo>
                    <a:pt x="0" y="12"/>
                  </a:lnTo>
                  <a:lnTo>
                    <a:pt x="0" y="18"/>
                  </a:lnTo>
                  <a:lnTo>
                    <a:pt x="16"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07" name="Freeform 66"/>
            <p:cNvSpPr>
              <a:spLocks/>
            </p:cNvSpPr>
            <p:nvPr/>
          </p:nvSpPr>
          <p:spPr bwMode="auto">
            <a:xfrm>
              <a:off x="3220" y="3096"/>
              <a:ext cx="28" cy="69"/>
            </a:xfrm>
            <a:custGeom>
              <a:avLst/>
              <a:gdLst>
                <a:gd name="T0" fmla="*/ 9 w 28"/>
                <a:gd name="T1" fmla="*/ 0 h 69"/>
                <a:gd name="T2" fmla="*/ 8 w 28"/>
                <a:gd name="T3" fmla="*/ 9 h 69"/>
                <a:gd name="T4" fmla="*/ 4 w 28"/>
                <a:gd name="T5" fmla="*/ 10 h 69"/>
                <a:gd name="T6" fmla="*/ 1 w 28"/>
                <a:gd name="T7" fmla="*/ 6 h 69"/>
                <a:gd name="T8" fmla="*/ 0 w 28"/>
                <a:gd name="T9" fmla="*/ 13 h 69"/>
                <a:gd name="T10" fmla="*/ 5 w 28"/>
                <a:gd name="T11" fmla="*/ 21 h 69"/>
                <a:gd name="T12" fmla="*/ 6 w 28"/>
                <a:gd name="T13" fmla="*/ 28 h 69"/>
                <a:gd name="T14" fmla="*/ 1 w 28"/>
                <a:gd name="T15" fmla="*/ 23 h 69"/>
                <a:gd name="T16" fmla="*/ 4 w 28"/>
                <a:gd name="T17" fmla="*/ 34 h 69"/>
                <a:gd name="T18" fmla="*/ 8 w 28"/>
                <a:gd name="T19" fmla="*/ 46 h 69"/>
                <a:gd name="T20" fmla="*/ 8 w 28"/>
                <a:gd name="T21" fmla="*/ 53 h 69"/>
                <a:gd name="T22" fmla="*/ 16 w 28"/>
                <a:gd name="T23" fmla="*/ 51 h 69"/>
                <a:gd name="T24" fmla="*/ 26 w 28"/>
                <a:gd name="T25" fmla="*/ 68 h 69"/>
                <a:gd name="T26" fmla="*/ 25 w 28"/>
                <a:gd name="T27" fmla="*/ 61 h 69"/>
                <a:gd name="T28" fmla="*/ 26 w 28"/>
                <a:gd name="T29" fmla="*/ 51 h 69"/>
                <a:gd name="T30" fmla="*/ 27 w 28"/>
                <a:gd name="T31" fmla="*/ 44 h 69"/>
                <a:gd name="T32" fmla="*/ 21 w 28"/>
                <a:gd name="T33" fmla="*/ 43 h 69"/>
                <a:gd name="T34" fmla="*/ 19 w 28"/>
                <a:gd name="T35" fmla="*/ 40 h 69"/>
                <a:gd name="T36" fmla="*/ 24 w 28"/>
                <a:gd name="T37" fmla="*/ 22 h 69"/>
                <a:gd name="T38" fmla="*/ 9 w 28"/>
                <a:gd name="T39" fmla="*/ 0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69"/>
                <a:gd name="T62" fmla="*/ 28 w 28"/>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69">
                  <a:moveTo>
                    <a:pt x="9" y="0"/>
                  </a:moveTo>
                  <a:lnTo>
                    <a:pt x="8" y="9"/>
                  </a:lnTo>
                  <a:lnTo>
                    <a:pt x="4" y="10"/>
                  </a:lnTo>
                  <a:lnTo>
                    <a:pt x="1" y="6"/>
                  </a:lnTo>
                  <a:lnTo>
                    <a:pt x="0" y="13"/>
                  </a:lnTo>
                  <a:lnTo>
                    <a:pt x="5" y="21"/>
                  </a:lnTo>
                  <a:lnTo>
                    <a:pt x="6" y="28"/>
                  </a:lnTo>
                  <a:lnTo>
                    <a:pt x="1" y="23"/>
                  </a:lnTo>
                  <a:lnTo>
                    <a:pt x="4" y="34"/>
                  </a:lnTo>
                  <a:lnTo>
                    <a:pt x="8" y="46"/>
                  </a:lnTo>
                  <a:lnTo>
                    <a:pt x="8" y="53"/>
                  </a:lnTo>
                  <a:lnTo>
                    <a:pt x="16" y="51"/>
                  </a:lnTo>
                  <a:lnTo>
                    <a:pt x="26" y="68"/>
                  </a:lnTo>
                  <a:lnTo>
                    <a:pt x="25" y="61"/>
                  </a:lnTo>
                  <a:lnTo>
                    <a:pt x="26" y="51"/>
                  </a:lnTo>
                  <a:lnTo>
                    <a:pt x="27" y="44"/>
                  </a:lnTo>
                  <a:lnTo>
                    <a:pt x="21" y="43"/>
                  </a:lnTo>
                  <a:lnTo>
                    <a:pt x="19" y="40"/>
                  </a:lnTo>
                  <a:lnTo>
                    <a:pt x="24" y="22"/>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08" name="Freeform 67"/>
            <p:cNvSpPr>
              <a:spLocks/>
            </p:cNvSpPr>
            <p:nvPr/>
          </p:nvSpPr>
          <p:spPr bwMode="auto">
            <a:xfrm>
              <a:off x="3238" y="3165"/>
              <a:ext cx="28" cy="49"/>
            </a:xfrm>
            <a:custGeom>
              <a:avLst/>
              <a:gdLst>
                <a:gd name="T0" fmla="*/ 9 w 28"/>
                <a:gd name="T1" fmla="*/ 0 h 49"/>
                <a:gd name="T2" fmla="*/ 12 w 28"/>
                <a:gd name="T3" fmla="*/ 7 h 49"/>
                <a:gd name="T4" fmla="*/ 8 w 28"/>
                <a:gd name="T5" fmla="*/ 18 h 49"/>
                <a:gd name="T6" fmla="*/ 12 w 28"/>
                <a:gd name="T7" fmla="*/ 34 h 49"/>
                <a:gd name="T8" fmla="*/ 27 w 28"/>
                <a:gd name="T9" fmla="*/ 48 h 49"/>
                <a:gd name="T10" fmla="*/ 10 w 28"/>
                <a:gd name="T11" fmla="*/ 30 h 49"/>
                <a:gd name="T12" fmla="*/ 6 w 28"/>
                <a:gd name="T13" fmla="*/ 23 h 49"/>
                <a:gd name="T14" fmla="*/ 0 w 28"/>
                <a:gd name="T15" fmla="*/ 23 h 49"/>
                <a:gd name="T16" fmla="*/ 9 w 28"/>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49"/>
                <a:gd name="T29" fmla="*/ 28 w 28"/>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49">
                  <a:moveTo>
                    <a:pt x="9" y="0"/>
                  </a:moveTo>
                  <a:lnTo>
                    <a:pt x="12" y="7"/>
                  </a:lnTo>
                  <a:lnTo>
                    <a:pt x="8" y="18"/>
                  </a:lnTo>
                  <a:lnTo>
                    <a:pt x="12" y="34"/>
                  </a:lnTo>
                  <a:lnTo>
                    <a:pt x="27" y="48"/>
                  </a:lnTo>
                  <a:lnTo>
                    <a:pt x="10" y="30"/>
                  </a:lnTo>
                  <a:lnTo>
                    <a:pt x="6" y="23"/>
                  </a:lnTo>
                  <a:lnTo>
                    <a:pt x="0" y="23"/>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6409" name="Group 68"/>
            <p:cNvGrpSpPr>
              <a:grpSpLocks/>
            </p:cNvGrpSpPr>
            <p:nvPr/>
          </p:nvGrpSpPr>
          <p:grpSpPr bwMode="auto">
            <a:xfrm>
              <a:off x="3198" y="3005"/>
              <a:ext cx="280" cy="98"/>
              <a:chOff x="3198" y="3005"/>
              <a:chExt cx="280" cy="98"/>
            </a:xfrm>
          </p:grpSpPr>
          <p:sp>
            <p:nvSpPr>
              <p:cNvPr id="16462" name="Freeform 69"/>
              <p:cNvSpPr>
                <a:spLocks/>
              </p:cNvSpPr>
              <p:nvPr/>
            </p:nvSpPr>
            <p:spPr bwMode="auto">
              <a:xfrm>
                <a:off x="3198" y="3005"/>
                <a:ext cx="280" cy="98"/>
              </a:xfrm>
              <a:custGeom>
                <a:avLst/>
                <a:gdLst>
                  <a:gd name="T0" fmla="*/ 9 w 280"/>
                  <a:gd name="T1" fmla="*/ 64 h 98"/>
                  <a:gd name="T2" fmla="*/ 2 w 280"/>
                  <a:gd name="T3" fmla="*/ 63 h 98"/>
                  <a:gd name="T4" fmla="*/ 0 w 280"/>
                  <a:gd name="T5" fmla="*/ 59 h 98"/>
                  <a:gd name="T6" fmla="*/ 17 w 280"/>
                  <a:gd name="T7" fmla="*/ 46 h 98"/>
                  <a:gd name="T8" fmla="*/ 28 w 280"/>
                  <a:gd name="T9" fmla="*/ 43 h 98"/>
                  <a:gd name="T10" fmla="*/ 43 w 280"/>
                  <a:gd name="T11" fmla="*/ 38 h 98"/>
                  <a:gd name="T12" fmla="*/ 48 w 280"/>
                  <a:gd name="T13" fmla="*/ 37 h 98"/>
                  <a:gd name="T14" fmla="*/ 55 w 280"/>
                  <a:gd name="T15" fmla="*/ 34 h 98"/>
                  <a:gd name="T16" fmla="*/ 68 w 280"/>
                  <a:gd name="T17" fmla="*/ 37 h 98"/>
                  <a:gd name="T18" fmla="*/ 89 w 280"/>
                  <a:gd name="T19" fmla="*/ 36 h 98"/>
                  <a:gd name="T20" fmla="*/ 109 w 280"/>
                  <a:gd name="T21" fmla="*/ 32 h 98"/>
                  <a:gd name="T22" fmla="*/ 124 w 280"/>
                  <a:gd name="T23" fmla="*/ 27 h 98"/>
                  <a:gd name="T24" fmla="*/ 145 w 280"/>
                  <a:gd name="T25" fmla="*/ 18 h 98"/>
                  <a:gd name="T26" fmla="*/ 180 w 280"/>
                  <a:gd name="T27" fmla="*/ 5 h 98"/>
                  <a:gd name="T28" fmla="*/ 221 w 280"/>
                  <a:gd name="T29" fmla="*/ 0 h 98"/>
                  <a:gd name="T30" fmla="*/ 254 w 280"/>
                  <a:gd name="T31" fmla="*/ 15 h 98"/>
                  <a:gd name="T32" fmla="*/ 276 w 280"/>
                  <a:gd name="T33" fmla="*/ 35 h 98"/>
                  <a:gd name="T34" fmla="*/ 259 w 280"/>
                  <a:gd name="T35" fmla="*/ 48 h 98"/>
                  <a:gd name="T36" fmla="*/ 192 w 280"/>
                  <a:gd name="T37" fmla="*/ 65 h 98"/>
                  <a:gd name="T38" fmla="*/ 119 w 280"/>
                  <a:gd name="T39" fmla="*/ 62 h 98"/>
                  <a:gd name="T40" fmla="*/ 92 w 280"/>
                  <a:gd name="T41" fmla="*/ 73 h 98"/>
                  <a:gd name="T42" fmla="*/ 75 w 280"/>
                  <a:gd name="T43" fmla="*/ 84 h 98"/>
                  <a:gd name="T44" fmla="*/ 78 w 280"/>
                  <a:gd name="T45" fmla="*/ 97 h 98"/>
                  <a:gd name="T46" fmla="*/ 66 w 280"/>
                  <a:gd name="T47" fmla="*/ 89 h 98"/>
                  <a:gd name="T48" fmla="*/ 64 w 280"/>
                  <a:gd name="T49" fmla="*/ 89 h 98"/>
                  <a:gd name="T50" fmla="*/ 60 w 280"/>
                  <a:gd name="T51" fmla="*/ 89 h 98"/>
                  <a:gd name="T52" fmla="*/ 55 w 280"/>
                  <a:gd name="T53" fmla="*/ 80 h 98"/>
                  <a:gd name="T54" fmla="*/ 47 w 280"/>
                  <a:gd name="T55" fmla="*/ 84 h 98"/>
                  <a:gd name="T56" fmla="*/ 41 w 280"/>
                  <a:gd name="T57" fmla="*/ 80 h 98"/>
                  <a:gd name="T58" fmla="*/ 41 w 280"/>
                  <a:gd name="T59" fmla="*/ 70 h 98"/>
                  <a:gd name="T60" fmla="*/ 44 w 280"/>
                  <a:gd name="T61" fmla="*/ 57 h 98"/>
                  <a:gd name="T62" fmla="*/ 32 w 280"/>
                  <a:gd name="T63" fmla="*/ 61 h 98"/>
                  <a:gd name="T64" fmla="*/ 20 w 280"/>
                  <a:gd name="T65" fmla="*/ 73 h 98"/>
                  <a:gd name="T66" fmla="*/ 11 w 280"/>
                  <a:gd name="T67" fmla="*/ 76 h 98"/>
                  <a:gd name="T68" fmla="*/ 8 w 280"/>
                  <a:gd name="T69" fmla="*/ 69 h 98"/>
                  <a:gd name="T70" fmla="*/ 16 w 280"/>
                  <a:gd name="T71" fmla="*/ 61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0"/>
                  <a:gd name="T109" fmla="*/ 0 h 98"/>
                  <a:gd name="T110" fmla="*/ 280 w 280"/>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0" h="98">
                    <a:moveTo>
                      <a:pt x="16" y="61"/>
                    </a:moveTo>
                    <a:lnTo>
                      <a:pt x="9" y="64"/>
                    </a:lnTo>
                    <a:lnTo>
                      <a:pt x="4" y="65"/>
                    </a:lnTo>
                    <a:lnTo>
                      <a:pt x="2" y="63"/>
                    </a:lnTo>
                    <a:lnTo>
                      <a:pt x="1" y="60"/>
                    </a:lnTo>
                    <a:lnTo>
                      <a:pt x="0" y="59"/>
                    </a:lnTo>
                    <a:lnTo>
                      <a:pt x="8" y="53"/>
                    </a:lnTo>
                    <a:lnTo>
                      <a:pt x="17" y="46"/>
                    </a:lnTo>
                    <a:lnTo>
                      <a:pt x="22" y="45"/>
                    </a:lnTo>
                    <a:lnTo>
                      <a:pt x="28" y="43"/>
                    </a:lnTo>
                    <a:lnTo>
                      <a:pt x="35" y="40"/>
                    </a:lnTo>
                    <a:lnTo>
                      <a:pt x="43" y="38"/>
                    </a:lnTo>
                    <a:lnTo>
                      <a:pt x="45" y="38"/>
                    </a:lnTo>
                    <a:lnTo>
                      <a:pt x="48" y="37"/>
                    </a:lnTo>
                    <a:lnTo>
                      <a:pt x="50" y="35"/>
                    </a:lnTo>
                    <a:lnTo>
                      <a:pt x="55" y="34"/>
                    </a:lnTo>
                    <a:lnTo>
                      <a:pt x="58" y="35"/>
                    </a:lnTo>
                    <a:lnTo>
                      <a:pt x="68" y="37"/>
                    </a:lnTo>
                    <a:lnTo>
                      <a:pt x="76" y="37"/>
                    </a:lnTo>
                    <a:lnTo>
                      <a:pt x="89" y="36"/>
                    </a:lnTo>
                    <a:lnTo>
                      <a:pt x="103" y="36"/>
                    </a:lnTo>
                    <a:lnTo>
                      <a:pt x="109" y="32"/>
                    </a:lnTo>
                    <a:lnTo>
                      <a:pt x="116" y="29"/>
                    </a:lnTo>
                    <a:lnTo>
                      <a:pt x="124" y="27"/>
                    </a:lnTo>
                    <a:lnTo>
                      <a:pt x="134" y="25"/>
                    </a:lnTo>
                    <a:lnTo>
                      <a:pt x="145" y="18"/>
                    </a:lnTo>
                    <a:lnTo>
                      <a:pt x="164" y="11"/>
                    </a:lnTo>
                    <a:lnTo>
                      <a:pt x="180" y="5"/>
                    </a:lnTo>
                    <a:lnTo>
                      <a:pt x="199" y="0"/>
                    </a:lnTo>
                    <a:lnTo>
                      <a:pt x="221" y="0"/>
                    </a:lnTo>
                    <a:lnTo>
                      <a:pt x="241" y="4"/>
                    </a:lnTo>
                    <a:lnTo>
                      <a:pt x="254" y="15"/>
                    </a:lnTo>
                    <a:lnTo>
                      <a:pt x="269" y="26"/>
                    </a:lnTo>
                    <a:lnTo>
                      <a:pt x="276" y="35"/>
                    </a:lnTo>
                    <a:lnTo>
                      <a:pt x="279" y="44"/>
                    </a:lnTo>
                    <a:lnTo>
                      <a:pt x="259" y="48"/>
                    </a:lnTo>
                    <a:lnTo>
                      <a:pt x="224" y="57"/>
                    </a:lnTo>
                    <a:lnTo>
                      <a:pt x="192" y="65"/>
                    </a:lnTo>
                    <a:lnTo>
                      <a:pt x="146" y="59"/>
                    </a:lnTo>
                    <a:lnTo>
                      <a:pt x="119" y="62"/>
                    </a:lnTo>
                    <a:lnTo>
                      <a:pt x="102" y="63"/>
                    </a:lnTo>
                    <a:lnTo>
                      <a:pt x="92" y="73"/>
                    </a:lnTo>
                    <a:lnTo>
                      <a:pt x="78" y="77"/>
                    </a:lnTo>
                    <a:lnTo>
                      <a:pt x="75" y="84"/>
                    </a:lnTo>
                    <a:lnTo>
                      <a:pt x="80" y="89"/>
                    </a:lnTo>
                    <a:lnTo>
                      <a:pt x="78" y="97"/>
                    </a:lnTo>
                    <a:lnTo>
                      <a:pt x="73" y="96"/>
                    </a:lnTo>
                    <a:lnTo>
                      <a:pt x="66" y="89"/>
                    </a:lnTo>
                    <a:lnTo>
                      <a:pt x="65" y="84"/>
                    </a:lnTo>
                    <a:lnTo>
                      <a:pt x="64" y="89"/>
                    </a:lnTo>
                    <a:lnTo>
                      <a:pt x="62" y="89"/>
                    </a:lnTo>
                    <a:lnTo>
                      <a:pt x="60" y="89"/>
                    </a:lnTo>
                    <a:lnTo>
                      <a:pt x="59" y="86"/>
                    </a:lnTo>
                    <a:lnTo>
                      <a:pt x="55" y="80"/>
                    </a:lnTo>
                    <a:lnTo>
                      <a:pt x="51" y="84"/>
                    </a:lnTo>
                    <a:lnTo>
                      <a:pt x="47" y="84"/>
                    </a:lnTo>
                    <a:lnTo>
                      <a:pt x="43" y="82"/>
                    </a:lnTo>
                    <a:lnTo>
                      <a:pt x="41" y="80"/>
                    </a:lnTo>
                    <a:lnTo>
                      <a:pt x="40" y="77"/>
                    </a:lnTo>
                    <a:lnTo>
                      <a:pt x="41" y="70"/>
                    </a:lnTo>
                    <a:lnTo>
                      <a:pt x="46" y="61"/>
                    </a:lnTo>
                    <a:lnTo>
                      <a:pt x="44" y="57"/>
                    </a:lnTo>
                    <a:lnTo>
                      <a:pt x="36" y="59"/>
                    </a:lnTo>
                    <a:lnTo>
                      <a:pt x="32" y="61"/>
                    </a:lnTo>
                    <a:lnTo>
                      <a:pt x="26" y="67"/>
                    </a:lnTo>
                    <a:lnTo>
                      <a:pt x="20" y="73"/>
                    </a:lnTo>
                    <a:lnTo>
                      <a:pt x="14" y="77"/>
                    </a:lnTo>
                    <a:lnTo>
                      <a:pt x="11" y="76"/>
                    </a:lnTo>
                    <a:lnTo>
                      <a:pt x="9" y="72"/>
                    </a:lnTo>
                    <a:lnTo>
                      <a:pt x="8" y="69"/>
                    </a:lnTo>
                    <a:lnTo>
                      <a:pt x="10" y="67"/>
                    </a:lnTo>
                    <a:lnTo>
                      <a:pt x="16" y="61"/>
                    </a:lnTo>
                  </a:path>
                </a:pathLst>
              </a:custGeom>
              <a:solidFill>
                <a:srgbClr val="A05000"/>
              </a:solidFill>
              <a:ln w="12700" cap="rnd">
                <a:solidFill>
                  <a:srgbClr val="402000"/>
                </a:solidFill>
                <a:round/>
                <a:headEnd/>
                <a:tailEnd/>
              </a:ln>
            </p:spPr>
            <p:txBody>
              <a:bodyPr/>
              <a:lstStyle/>
              <a:p>
                <a:endParaRPr lang="en-US"/>
              </a:p>
            </p:txBody>
          </p:sp>
          <p:sp>
            <p:nvSpPr>
              <p:cNvPr id="16463" name="Freeform 70"/>
              <p:cNvSpPr>
                <a:spLocks/>
              </p:cNvSpPr>
              <p:nvPr/>
            </p:nvSpPr>
            <p:spPr bwMode="auto">
              <a:xfrm>
                <a:off x="3205" y="3041"/>
                <a:ext cx="45" cy="37"/>
              </a:xfrm>
              <a:custGeom>
                <a:avLst/>
                <a:gdLst>
                  <a:gd name="T0" fmla="*/ 2 w 45"/>
                  <a:gd name="T1" fmla="*/ 36 h 37"/>
                  <a:gd name="T2" fmla="*/ 6 w 45"/>
                  <a:gd name="T3" fmla="*/ 34 h 37"/>
                  <a:gd name="T4" fmla="*/ 5 w 45"/>
                  <a:gd name="T5" fmla="*/ 31 h 37"/>
                  <a:gd name="T6" fmla="*/ 9 w 45"/>
                  <a:gd name="T7" fmla="*/ 29 h 37"/>
                  <a:gd name="T8" fmla="*/ 11 w 45"/>
                  <a:gd name="T9" fmla="*/ 25 h 37"/>
                  <a:gd name="T10" fmla="*/ 21 w 45"/>
                  <a:gd name="T11" fmla="*/ 17 h 37"/>
                  <a:gd name="T12" fmla="*/ 25 w 45"/>
                  <a:gd name="T13" fmla="*/ 11 h 37"/>
                  <a:gd name="T14" fmla="*/ 31 w 45"/>
                  <a:gd name="T15" fmla="*/ 7 h 37"/>
                  <a:gd name="T16" fmla="*/ 37 w 45"/>
                  <a:gd name="T17" fmla="*/ 3 h 37"/>
                  <a:gd name="T18" fmla="*/ 41 w 45"/>
                  <a:gd name="T19" fmla="*/ 3 h 37"/>
                  <a:gd name="T20" fmla="*/ 43 w 45"/>
                  <a:gd name="T21" fmla="*/ 3 h 37"/>
                  <a:gd name="T22" fmla="*/ 44 w 45"/>
                  <a:gd name="T23" fmla="*/ 0 h 37"/>
                  <a:gd name="T24" fmla="*/ 37 w 45"/>
                  <a:gd name="T25" fmla="*/ 3 h 37"/>
                  <a:gd name="T26" fmla="*/ 34 w 45"/>
                  <a:gd name="T27" fmla="*/ 2 h 37"/>
                  <a:gd name="T28" fmla="*/ 23 w 45"/>
                  <a:gd name="T29" fmla="*/ 11 h 37"/>
                  <a:gd name="T30" fmla="*/ 20 w 45"/>
                  <a:gd name="T31" fmla="*/ 10 h 37"/>
                  <a:gd name="T32" fmla="*/ 14 w 45"/>
                  <a:gd name="T33" fmla="*/ 16 h 37"/>
                  <a:gd name="T34" fmla="*/ 11 w 45"/>
                  <a:gd name="T35" fmla="*/ 23 h 37"/>
                  <a:gd name="T36" fmla="*/ 9 w 45"/>
                  <a:gd name="T37" fmla="*/ 25 h 37"/>
                  <a:gd name="T38" fmla="*/ 4 w 45"/>
                  <a:gd name="T39" fmla="*/ 28 h 37"/>
                  <a:gd name="T40" fmla="*/ 1 w 45"/>
                  <a:gd name="T41" fmla="*/ 31 h 37"/>
                  <a:gd name="T42" fmla="*/ 0 w 45"/>
                  <a:gd name="T43" fmla="*/ 34 h 37"/>
                  <a:gd name="T44" fmla="*/ 2 w 45"/>
                  <a:gd name="T45" fmla="*/ 36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
                  <a:gd name="T70" fmla="*/ 0 h 37"/>
                  <a:gd name="T71" fmla="*/ 45 w 45"/>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 h="37">
                    <a:moveTo>
                      <a:pt x="2" y="36"/>
                    </a:moveTo>
                    <a:lnTo>
                      <a:pt x="6" y="34"/>
                    </a:lnTo>
                    <a:lnTo>
                      <a:pt x="5" y="31"/>
                    </a:lnTo>
                    <a:lnTo>
                      <a:pt x="9" y="29"/>
                    </a:lnTo>
                    <a:lnTo>
                      <a:pt x="11" y="25"/>
                    </a:lnTo>
                    <a:lnTo>
                      <a:pt x="21" y="17"/>
                    </a:lnTo>
                    <a:lnTo>
                      <a:pt x="25" y="11"/>
                    </a:lnTo>
                    <a:lnTo>
                      <a:pt x="31" y="7"/>
                    </a:lnTo>
                    <a:lnTo>
                      <a:pt x="37" y="3"/>
                    </a:lnTo>
                    <a:lnTo>
                      <a:pt x="41" y="3"/>
                    </a:lnTo>
                    <a:lnTo>
                      <a:pt x="43" y="3"/>
                    </a:lnTo>
                    <a:lnTo>
                      <a:pt x="44" y="0"/>
                    </a:lnTo>
                    <a:lnTo>
                      <a:pt x="37" y="3"/>
                    </a:lnTo>
                    <a:lnTo>
                      <a:pt x="34" y="2"/>
                    </a:lnTo>
                    <a:lnTo>
                      <a:pt x="23" y="11"/>
                    </a:lnTo>
                    <a:lnTo>
                      <a:pt x="20" y="10"/>
                    </a:lnTo>
                    <a:lnTo>
                      <a:pt x="14" y="16"/>
                    </a:lnTo>
                    <a:lnTo>
                      <a:pt x="11" y="23"/>
                    </a:lnTo>
                    <a:lnTo>
                      <a:pt x="9" y="25"/>
                    </a:lnTo>
                    <a:lnTo>
                      <a:pt x="4" y="28"/>
                    </a:lnTo>
                    <a:lnTo>
                      <a:pt x="1" y="31"/>
                    </a:lnTo>
                    <a:lnTo>
                      <a:pt x="0" y="34"/>
                    </a:lnTo>
                    <a:lnTo>
                      <a:pt x="2" y="3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4" name="Freeform 71"/>
              <p:cNvSpPr>
                <a:spLocks/>
              </p:cNvSpPr>
              <p:nvPr/>
            </p:nvSpPr>
            <p:spPr bwMode="auto">
              <a:xfrm>
                <a:off x="3198" y="3051"/>
                <a:ext cx="22" cy="17"/>
              </a:xfrm>
              <a:custGeom>
                <a:avLst/>
                <a:gdLst>
                  <a:gd name="T0" fmla="*/ 3 w 22"/>
                  <a:gd name="T1" fmla="*/ 16 h 17"/>
                  <a:gd name="T2" fmla="*/ 3 w 22"/>
                  <a:gd name="T3" fmla="*/ 14 h 17"/>
                  <a:gd name="T4" fmla="*/ 5 w 22"/>
                  <a:gd name="T5" fmla="*/ 12 h 17"/>
                  <a:gd name="T6" fmla="*/ 4 w 22"/>
                  <a:gd name="T7" fmla="*/ 11 h 17"/>
                  <a:gd name="T8" fmla="*/ 7 w 22"/>
                  <a:gd name="T9" fmla="*/ 10 h 17"/>
                  <a:gd name="T10" fmla="*/ 9 w 22"/>
                  <a:gd name="T11" fmla="*/ 10 h 17"/>
                  <a:gd name="T12" fmla="*/ 10 w 22"/>
                  <a:gd name="T13" fmla="*/ 7 h 17"/>
                  <a:gd name="T14" fmla="*/ 14 w 22"/>
                  <a:gd name="T15" fmla="*/ 5 h 17"/>
                  <a:gd name="T16" fmla="*/ 21 w 22"/>
                  <a:gd name="T17" fmla="*/ 0 h 17"/>
                  <a:gd name="T18" fmla="*/ 17 w 22"/>
                  <a:gd name="T19" fmla="*/ 0 h 17"/>
                  <a:gd name="T20" fmla="*/ 9 w 22"/>
                  <a:gd name="T21" fmla="*/ 6 h 17"/>
                  <a:gd name="T22" fmla="*/ 3 w 22"/>
                  <a:gd name="T23" fmla="*/ 10 h 17"/>
                  <a:gd name="T24" fmla="*/ 0 w 22"/>
                  <a:gd name="T25" fmla="*/ 13 h 17"/>
                  <a:gd name="T26" fmla="*/ 2 w 22"/>
                  <a:gd name="T27" fmla="*/ 15 h 17"/>
                  <a:gd name="T28" fmla="*/ 3 w 22"/>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7"/>
                  <a:gd name="T47" fmla="*/ 22 w 22"/>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7">
                    <a:moveTo>
                      <a:pt x="3" y="16"/>
                    </a:moveTo>
                    <a:lnTo>
                      <a:pt x="3" y="14"/>
                    </a:lnTo>
                    <a:lnTo>
                      <a:pt x="5" y="12"/>
                    </a:lnTo>
                    <a:lnTo>
                      <a:pt x="4" y="11"/>
                    </a:lnTo>
                    <a:lnTo>
                      <a:pt x="7" y="10"/>
                    </a:lnTo>
                    <a:lnTo>
                      <a:pt x="9" y="10"/>
                    </a:lnTo>
                    <a:lnTo>
                      <a:pt x="10" y="7"/>
                    </a:lnTo>
                    <a:lnTo>
                      <a:pt x="14" y="5"/>
                    </a:lnTo>
                    <a:lnTo>
                      <a:pt x="21" y="0"/>
                    </a:lnTo>
                    <a:lnTo>
                      <a:pt x="17" y="0"/>
                    </a:lnTo>
                    <a:lnTo>
                      <a:pt x="9" y="6"/>
                    </a:lnTo>
                    <a:lnTo>
                      <a:pt x="3" y="10"/>
                    </a:lnTo>
                    <a:lnTo>
                      <a:pt x="0" y="13"/>
                    </a:lnTo>
                    <a:lnTo>
                      <a:pt x="2" y="15"/>
                    </a:lnTo>
                    <a:lnTo>
                      <a:pt x="3" y="1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5" name="Freeform 72"/>
              <p:cNvSpPr>
                <a:spLocks/>
              </p:cNvSpPr>
              <p:nvPr/>
            </p:nvSpPr>
            <p:spPr bwMode="auto">
              <a:xfrm>
                <a:off x="3239" y="3072"/>
                <a:ext cx="17" cy="17"/>
              </a:xfrm>
              <a:custGeom>
                <a:avLst/>
                <a:gdLst>
                  <a:gd name="T0" fmla="*/ 8 w 17"/>
                  <a:gd name="T1" fmla="*/ 0 h 17"/>
                  <a:gd name="T2" fmla="*/ 16 w 17"/>
                  <a:gd name="T3" fmla="*/ 3 h 17"/>
                  <a:gd name="T4" fmla="*/ 5 w 17"/>
                  <a:gd name="T5" fmla="*/ 5 h 17"/>
                  <a:gd name="T6" fmla="*/ 16 w 17"/>
                  <a:gd name="T7" fmla="*/ 5 h 17"/>
                  <a:gd name="T8" fmla="*/ 16 w 17"/>
                  <a:gd name="T9" fmla="*/ 9 h 17"/>
                  <a:gd name="T10" fmla="*/ 13 w 17"/>
                  <a:gd name="T11" fmla="*/ 12 h 17"/>
                  <a:gd name="T12" fmla="*/ 5 w 17"/>
                  <a:gd name="T13" fmla="*/ 16 h 17"/>
                  <a:gd name="T14" fmla="*/ 0 w 17"/>
                  <a:gd name="T15" fmla="*/ 13 h 17"/>
                  <a:gd name="T16" fmla="*/ 0 w 17"/>
                  <a:gd name="T17" fmla="*/ 9 h 17"/>
                  <a:gd name="T18" fmla="*/ 0 w 17"/>
                  <a:gd name="T19" fmla="*/ 3 h 17"/>
                  <a:gd name="T20" fmla="*/ 8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8" y="0"/>
                    </a:moveTo>
                    <a:lnTo>
                      <a:pt x="16" y="3"/>
                    </a:lnTo>
                    <a:lnTo>
                      <a:pt x="5" y="5"/>
                    </a:lnTo>
                    <a:lnTo>
                      <a:pt x="16" y="5"/>
                    </a:lnTo>
                    <a:lnTo>
                      <a:pt x="16" y="9"/>
                    </a:lnTo>
                    <a:lnTo>
                      <a:pt x="13" y="12"/>
                    </a:lnTo>
                    <a:lnTo>
                      <a:pt x="5" y="16"/>
                    </a:lnTo>
                    <a:lnTo>
                      <a:pt x="0" y="13"/>
                    </a:lnTo>
                    <a:lnTo>
                      <a:pt x="0" y="9"/>
                    </a:lnTo>
                    <a:lnTo>
                      <a:pt x="0" y="3"/>
                    </a:lnTo>
                    <a:lnTo>
                      <a:pt x="8"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6" name="Freeform 73"/>
              <p:cNvSpPr>
                <a:spLocks/>
              </p:cNvSpPr>
              <p:nvPr/>
            </p:nvSpPr>
            <p:spPr bwMode="auto">
              <a:xfrm>
                <a:off x="3246" y="3068"/>
                <a:ext cx="17" cy="25"/>
              </a:xfrm>
              <a:custGeom>
                <a:avLst/>
                <a:gdLst>
                  <a:gd name="T0" fmla="*/ 0 w 17"/>
                  <a:gd name="T1" fmla="*/ 0 h 25"/>
                  <a:gd name="T2" fmla="*/ 4 w 17"/>
                  <a:gd name="T3" fmla="*/ 2 h 25"/>
                  <a:gd name="T4" fmla="*/ 9 w 17"/>
                  <a:gd name="T5" fmla="*/ 2 h 25"/>
                  <a:gd name="T6" fmla="*/ 10 w 17"/>
                  <a:gd name="T7" fmla="*/ 9 h 25"/>
                  <a:gd name="T8" fmla="*/ 13 w 17"/>
                  <a:gd name="T9" fmla="*/ 12 h 25"/>
                  <a:gd name="T10" fmla="*/ 13 w 17"/>
                  <a:gd name="T11" fmla="*/ 18 h 25"/>
                  <a:gd name="T12" fmla="*/ 16 w 17"/>
                  <a:gd name="T13" fmla="*/ 24 h 25"/>
                  <a:gd name="T14" fmla="*/ 14 w 17"/>
                  <a:gd name="T15" fmla="*/ 23 h 25"/>
                  <a:gd name="T16" fmla="*/ 8 w 17"/>
                  <a:gd name="T17" fmla="*/ 17 h 25"/>
                  <a:gd name="T18" fmla="*/ 3 w 17"/>
                  <a:gd name="T19" fmla="*/ 11 h 25"/>
                  <a:gd name="T20" fmla="*/ 1 w 17"/>
                  <a:gd name="T21" fmla="*/ 5 h 25"/>
                  <a:gd name="T22" fmla="*/ 0 w 17"/>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5"/>
                  <a:gd name="T38" fmla="*/ 17 w 17"/>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5">
                    <a:moveTo>
                      <a:pt x="0" y="0"/>
                    </a:moveTo>
                    <a:lnTo>
                      <a:pt x="4" y="2"/>
                    </a:lnTo>
                    <a:lnTo>
                      <a:pt x="9" y="2"/>
                    </a:lnTo>
                    <a:lnTo>
                      <a:pt x="10" y="9"/>
                    </a:lnTo>
                    <a:lnTo>
                      <a:pt x="13" y="12"/>
                    </a:lnTo>
                    <a:lnTo>
                      <a:pt x="13" y="18"/>
                    </a:lnTo>
                    <a:lnTo>
                      <a:pt x="16" y="24"/>
                    </a:lnTo>
                    <a:lnTo>
                      <a:pt x="14" y="23"/>
                    </a:lnTo>
                    <a:lnTo>
                      <a:pt x="8" y="17"/>
                    </a:lnTo>
                    <a:lnTo>
                      <a:pt x="3" y="11"/>
                    </a:lnTo>
                    <a:lnTo>
                      <a:pt x="1" y="5"/>
                    </a:lnTo>
                    <a:lnTo>
                      <a:pt x="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7" name="Freeform 74"/>
              <p:cNvSpPr>
                <a:spLocks/>
              </p:cNvSpPr>
              <p:nvPr/>
            </p:nvSpPr>
            <p:spPr bwMode="auto">
              <a:xfrm>
                <a:off x="3261" y="3071"/>
                <a:ext cx="17" cy="29"/>
              </a:xfrm>
              <a:custGeom>
                <a:avLst/>
                <a:gdLst>
                  <a:gd name="T0" fmla="*/ 2 w 17"/>
                  <a:gd name="T1" fmla="*/ 0 h 29"/>
                  <a:gd name="T2" fmla="*/ 4 w 17"/>
                  <a:gd name="T3" fmla="*/ 3 h 29"/>
                  <a:gd name="T4" fmla="*/ 8 w 17"/>
                  <a:gd name="T5" fmla="*/ 6 h 29"/>
                  <a:gd name="T6" fmla="*/ 6 w 17"/>
                  <a:gd name="T7" fmla="*/ 11 h 29"/>
                  <a:gd name="T8" fmla="*/ 8 w 17"/>
                  <a:gd name="T9" fmla="*/ 16 h 29"/>
                  <a:gd name="T10" fmla="*/ 10 w 17"/>
                  <a:gd name="T11" fmla="*/ 22 h 29"/>
                  <a:gd name="T12" fmla="*/ 16 w 17"/>
                  <a:gd name="T13" fmla="*/ 28 h 29"/>
                  <a:gd name="T14" fmla="*/ 13 w 17"/>
                  <a:gd name="T15" fmla="*/ 28 h 29"/>
                  <a:gd name="T16" fmla="*/ 9 w 17"/>
                  <a:gd name="T17" fmla="*/ 25 h 29"/>
                  <a:gd name="T18" fmla="*/ 4 w 17"/>
                  <a:gd name="T19" fmla="*/ 19 h 29"/>
                  <a:gd name="T20" fmla="*/ 4 w 17"/>
                  <a:gd name="T21" fmla="*/ 17 h 29"/>
                  <a:gd name="T22" fmla="*/ 1 w 17"/>
                  <a:gd name="T23" fmla="*/ 13 h 29"/>
                  <a:gd name="T24" fmla="*/ 0 w 17"/>
                  <a:gd name="T25" fmla="*/ 6 h 29"/>
                  <a:gd name="T26" fmla="*/ 2 w 17"/>
                  <a:gd name="T27" fmla="*/ 0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29"/>
                  <a:gd name="T44" fmla="*/ 17 w 17"/>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29">
                    <a:moveTo>
                      <a:pt x="2" y="0"/>
                    </a:moveTo>
                    <a:lnTo>
                      <a:pt x="4" y="3"/>
                    </a:lnTo>
                    <a:lnTo>
                      <a:pt x="8" y="6"/>
                    </a:lnTo>
                    <a:lnTo>
                      <a:pt x="6" y="11"/>
                    </a:lnTo>
                    <a:lnTo>
                      <a:pt x="8" y="16"/>
                    </a:lnTo>
                    <a:lnTo>
                      <a:pt x="10" y="22"/>
                    </a:lnTo>
                    <a:lnTo>
                      <a:pt x="16" y="28"/>
                    </a:lnTo>
                    <a:lnTo>
                      <a:pt x="13" y="28"/>
                    </a:lnTo>
                    <a:lnTo>
                      <a:pt x="9" y="25"/>
                    </a:lnTo>
                    <a:lnTo>
                      <a:pt x="4" y="19"/>
                    </a:lnTo>
                    <a:lnTo>
                      <a:pt x="4" y="17"/>
                    </a:lnTo>
                    <a:lnTo>
                      <a:pt x="1" y="13"/>
                    </a:lnTo>
                    <a:lnTo>
                      <a:pt x="0" y="6"/>
                    </a:lnTo>
                    <a:lnTo>
                      <a:pt x="2"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8" name="Freeform 75"/>
              <p:cNvSpPr>
                <a:spLocks/>
              </p:cNvSpPr>
              <p:nvPr/>
            </p:nvSpPr>
            <p:spPr bwMode="auto">
              <a:xfrm>
                <a:off x="3298" y="3042"/>
                <a:ext cx="17" cy="17"/>
              </a:xfrm>
              <a:custGeom>
                <a:avLst/>
                <a:gdLst>
                  <a:gd name="T0" fmla="*/ 0 w 17"/>
                  <a:gd name="T1" fmla="*/ 3 h 17"/>
                  <a:gd name="T2" fmla="*/ 6 w 17"/>
                  <a:gd name="T3" fmla="*/ 8 h 17"/>
                  <a:gd name="T4" fmla="*/ 11 w 17"/>
                  <a:gd name="T5" fmla="*/ 16 h 17"/>
                  <a:gd name="T6" fmla="*/ 16 w 17"/>
                  <a:gd name="T7" fmla="*/ 5 h 17"/>
                  <a:gd name="T8" fmla="*/ 13 w 17"/>
                  <a:gd name="T9" fmla="*/ 0 h 17"/>
                  <a:gd name="T10" fmla="*/ 0 w 17"/>
                  <a:gd name="T11" fmla="*/ 3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3"/>
                    </a:moveTo>
                    <a:lnTo>
                      <a:pt x="6" y="8"/>
                    </a:lnTo>
                    <a:lnTo>
                      <a:pt x="11" y="16"/>
                    </a:lnTo>
                    <a:lnTo>
                      <a:pt x="16" y="5"/>
                    </a:lnTo>
                    <a:lnTo>
                      <a:pt x="13" y="0"/>
                    </a:lnTo>
                    <a:lnTo>
                      <a:pt x="0" y="3"/>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9" name="Freeform 76"/>
              <p:cNvSpPr>
                <a:spLocks/>
              </p:cNvSpPr>
              <p:nvPr/>
            </p:nvSpPr>
            <p:spPr bwMode="auto">
              <a:xfrm>
                <a:off x="3341" y="3008"/>
                <a:ext cx="64" cy="20"/>
              </a:xfrm>
              <a:custGeom>
                <a:avLst/>
                <a:gdLst>
                  <a:gd name="T0" fmla="*/ 0 w 64"/>
                  <a:gd name="T1" fmla="*/ 19 h 20"/>
                  <a:gd name="T2" fmla="*/ 17 w 64"/>
                  <a:gd name="T3" fmla="*/ 18 h 20"/>
                  <a:gd name="T4" fmla="*/ 30 w 64"/>
                  <a:gd name="T5" fmla="*/ 9 h 20"/>
                  <a:gd name="T6" fmla="*/ 50 w 64"/>
                  <a:gd name="T7" fmla="*/ 3 h 20"/>
                  <a:gd name="T8" fmla="*/ 63 w 64"/>
                  <a:gd name="T9" fmla="*/ 0 h 20"/>
                  <a:gd name="T10" fmla="*/ 46 w 64"/>
                  <a:gd name="T11" fmla="*/ 1 h 20"/>
                  <a:gd name="T12" fmla="*/ 33 w 64"/>
                  <a:gd name="T13" fmla="*/ 4 h 20"/>
                  <a:gd name="T14" fmla="*/ 19 w 64"/>
                  <a:gd name="T15" fmla="*/ 10 h 20"/>
                  <a:gd name="T16" fmla="*/ 11 w 64"/>
                  <a:gd name="T17" fmla="*/ 14 h 20"/>
                  <a:gd name="T18" fmla="*/ 0 w 64"/>
                  <a:gd name="T19" fmla="*/ 19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20"/>
                  <a:gd name="T32" fmla="*/ 64 w 6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20">
                    <a:moveTo>
                      <a:pt x="0" y="19"/>
                    </a:moveTo>
                    <a:lnTo>
                      <a:pt x="17" y="18"/>
                    </a:lnTo>
                    <a:lnTo>
                      <a:pt x="30" y="9"/>
                    </a:lnTo>
                    <a:lnTo>
                      <a:pt x="50" y="3"/>
                    </a:lnTo>
                    <a:lnTo>
                      <a:pt x="63" y="0"/>
                    </a:lnTo>
                    <a:lnTo>
                      <a:pt x="46" y="1"/>
                    </a:lnTo>
                    <a:lnTo>
                      <a:pt x="33" y="4"/>
                    </a:lnTo>
                    <a:lnTo>
                      <a:pt x="19" y="10"/>
                    </a:lnTo>
                    <a:lnTo>
                      <a:pt x="11" y="14"/>
                    </a:lnTo>
                    <a:lnTo>
                      <a:pt x="0" y="19"/>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6410" name="Group 77"/>
            <p:cNvGrpSpPr>
              <a:grpSpLocks/>
            </p:cNvGrpSpPr>
            <p:nvPr/>
          </p:nvGrpSpPr>
          <p:grpSpPr bwMode="auto">
            <a:xfrm>
              <a:off x="3074" y="2945"/>
              <a:ext cx="22" cy="56"/>
              <a:chOff x="3074" y="2945"/>
              <a:chExt cx="22" cy="56"/>
            </a:xfrm>
          </p:grpSpPr>
          <p:sp>
            <p:nvSpPr>
              <p:cNvPr id="16460" name="Freeform 78"/>
              <p:cNvSpPr>
                <a:spLocks/>
              </p:cNvSpPr>
              <p:nvPr/>
            </p:nvSpPr>
            <p:spPr bwMode="auto">
              <a:xfrm>
                <a:off x="3079" y="2946"/>
                <a:ext cx="17" cy="55"/>
              </a:xfrm>
              <a:custGeom>
                <a:avLst/>
                <a:gdLst>
                  <a:gd name="T0" fmla="*/ 16 w 17"/>
                  <a:gd name="T1" fmla="*/ 1 h 55"/>
                  <a:gd name="T2" fmla="*/ 16 w 17"/>
                  <a:gd name="T3" fmla="*/ 5 h 55"/>
                  <a:gd name="T4" fmla="*/ 12 w 17"/>
                  <a:gd name="T5" fmla="*/ 6 h 55"/>
                  <a:gd name="T6" fmla="*/ 12 w 17"/>
                  <a:gd name="T7" fmla="*/ 10 h 55"/>
                  <a:gd name="T8" fmla="*/ 9 w 17"/>
                  <a:gd name="T9" fmla="*/ 13 h 55"/>
                  <a:gd name="T10" fmla="*/ 6 w 17"/>
                  <a:gd name="T11" fmla="*/ 26 h 55"/>
                  <a:gd name="T12" fmla="*/ 4 w 17"/>
                  <a:gd name="T13" fmla="*/ 33 h 55"/>
                  <a:gd name="T14" fmla="*/ 3 w 17"/>
                  <a:gd name="T15" fmla="*/ 39 h 55"/>
                  <a:gd name="T16" fmla="*/ 4 w 17"/>
                  <a:gd name="T17" fmla="*/ 47 h 55"/>
                  <a:gd name="T18" fmla="*/ 5 w 17"/>
                  <a:gd name="T19" fmla="*/ 51 h 55"/>
                  <a:gd name="T20" fmla="*/ 8 w 17"/>
                  <a:gd name="T21" fmla="*/ 53 h 55"/>
                  <a:gd name="T22" fmla="*/ 4 w 17"/>
                  <a:gd name="T23" fmla="*/ 54 h 55"/>
                  <a:gd name="T24" fmla="*/ 2 w 17"/>
                  <a:gd name="T25" fmla="*/ 48 h 55"/>
                  <a:gd name="T26" fmla="*/ 1 w 17"/>
                  <a:gd name="T27" fmla="*/ 45 h 55"/>
                  <a:gd name="T28" fmla="*/ 1 w 17"/>
                  <a:gd name="T29" fmla="*/ 31 h 55"/>
                  <a:gd name="T30" fmla="*/ 0 w 17"/>
                  <a:gd name="T31" fmla="*/ 29 h 55"/>
                  <a:gd name="T32" fmla="*/ 2 w 17"/>
                  <a:gd name="T33" fmla="*/ 21 h 55"/>
                  <a:gd name="T34" fmla="*/ 6 w 17"/>
                  <a:gd name="T35" fmla="*/ 14 h 55"/>
                  <a:gd name="T36" fmla="*/ 6 w 17"/>
                  <a:gd name="T37" fmla="*/ 11 h 55"/>
                  <a:gd name="T38" fmla="*/ 8 w 17"/>
                  <a:gd name="T39" fmla="*/ 6 h 55"/>
                  <a:gd name="T40" fmla="*/ 9 w 17"/>
                  <a:gd name="T41" fmla="*/ 3 h 55"/>
                  <a:gd name="T42" fmla="*/ 12 w 17"/>
                  <a:gd name="T43" fmla="*/ 0 h 55"/>
                  <a:gd name="T44" fmla="*/ 16 w 17"/>
                  <a:gd name="T45" fmla="*/ 1 h 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55"/>
                  <a:gd name="T71" fmla="*/ 17 w 17"/>
                  <a:gd name="T72" fmla="*/ 55 h 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55">
                    <a:moveTo>
                      <a:pt x="16" y="1"/>
                    </a:moveTo>
                    <a:lnTo>
                      <a:pt x="16" y="5"/>
                    </a:lnTo>
                    <a:lnTo>
                      <a:pt x="12" y="6"/>
                    </a:lnTo>
                    <a:lnTo>
                      <a:pt x="12" y="10"/>
                    </a:lnTo>
                    <a:lnTo>
                      <a:pt x="9" y="13"/>
                    </a:lnTo>
                    <a:lnTo>
                      <a:pt x="6" y="26"/>
                    </a:lnTo>
                    <a:lnTo>
                      <a:pt x="4" y="33"/>
                    </a:lnTo>
                    <a:lnTo>
                      <a:pt x="3" y="39"/>
                    </a:lnTo>
                    <a:lnTo>
                      <a:pt x="4" y="47"/>
                    </a:lnTo>
                    <a:lnTo>
                      <a:pt x="5" y="51"/>
                    </a:lnTo>
                    <a:lnTo>
                      <a:pt x="8" y="53"/>
                    </a:lnTo>
                    <a:lnTo>
                      <a:pt x="4" y="54"/>
                    </a:lnTo>
                    <a:lnTo>
                      <a:pt x="2" y="48"/>
                    </a:lnTo>
                    <a:lnTo>
                      <a:pt x="1" y="45"/>
                    </a:lnTo>
                    <a:lnTo>
                      <a:pt x="1" y="31"/>
                    </a:lnTo>
                    <a:lnTo>
                      <a:pt x="0" y="29"/>
                    </a:lnTo>
                    <a:lnTo>
                      <a:pt x="2" y="21"/>
                    </a:lnTo>
                    <a:lnTo>
                      <a:pt x="6" y="14"/>
                    </a:lnTo>
                    <a:lnTo>
                      <a:pt x="6" y="11"/>
                    </a:lnTo>
                    <a:lnTo>
                      <a:pt x="8" y="6"/>
                    </a:lnTo>
                    <a:lnTo>
                      <a:pt x="9" y="3"/>
                    </a:lnTo>
                    <a:lnTo>
                      <a:pt x="12"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1" name="Freeform 79"/>
              <p:cNvSpPr>
                <a:spLocks/>
              </p:cNvSpPr>
              <p:nvPr/>
            </p:nvSpPr>
            <p:spPr bwMode="auto">
              <a:xfrm>
                <a:off x="3074" y="2945"/>
                <a:ext cx="17" cy="26"/>
              </a:xfrm>
              <a:custGeom>
                <a:avLst/>
                <a:gdLst>
                  <a:gd name="T0" fmla="*/ 16 w 17"/>
                  <a:gd name="T1" fmla="*/ 1 h 26"/>
                  <a:gd name="T2" fmla="*/ 13 w 17"/>
                  <a:gd name="T3" fmla="*/ 3 h 26"/>
                  <a:gd name="T4" fmla="*/ 13 w 17"/>
                  <a:gd name="T5" fmla="*/ 4 h 26"/>
                  <a:gd name="T6" fmla="*/ 5 w 17"/>
                  <a:gd name="T7" fmla="*/ 5 h 26"/>
                  <a:gd name="T8" fmla="*/ 5 w 17"/>
                  <a:gd name="T9" fmla="*/ 7 h 26"/>
                  <a:gd name="T10" fmla="*/ 10 w 17"/>
                  <a:gd name="T11" fmla="*/ 10 h 26"/>
                  <a:gd name="T12" fmla="*/ 5 w 17"/>
                  <a:gd name="T13" fmla="*/ 11 h 26"/>
                  <a:gd name="T14" fmla="*/ 8 w 17"/>
                  <a:gd name="T15" fmla="*/ 17 h 26"/>
                  <a:gd name="T16" fmla="*/ 5 w 17"/>
                  <a:gd name="T17" fmla="*/ 25 h 26"/>
                  <a:gd name="T18" fmla="*/ 0 w 17"/>
                  <a:gd name="T19" fmla="*/ 22 h 26"/>
                  <a:gd name="T20" fmla="*/ 0 w 17"/>
                  <a:gd name="T21" fmla="*/ 11 h 26"/>
                  <a:gd name="T22" fmla="*/ 2 w 17"/>
                  <a:gd name="T23" fmla="*/ 4 h 26"/>
                  <a:gd name="T24" fmla="*/ 5 w 17"/>
                  <a:gd name="T25" fmla="*/ 0 h 26"/>
                  <a:gd name="T26" fmla="*/ 10 w 17"/>
                  <a:gd name="T27" fmla="*/ 0 h 26"/>
                  <a:gd name="T28" fmla="*/ 16 w 17"/>
                  <a:gd name="T29" fmla="*/ 1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6"/>
                  <a:gd name="T47" fmla="*/ 17 w 17"/>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6">
                    <a:moveTo>
                      <a:pt x="16" y="1"/>
                    </a:moveTo>
                    <a:lnTo>
                      <a:pt x="13" y="3"/>
                    </a:lnTo>
                    <a:lnTo>
                      <a:pt x="13" y="4"/>
                    </a:lnTo>
                    <a:lnTo>
                      <a:pt x="5" y="5"/>
                    </a:lnTo>
                    <a:lnTo>
                      <a:pt x="5" y="7"/>
                    </a:lnTo>
                    <a:lnTo>
                      <a:pt x="10" y="10"/>
                    </a:lnTo>
                    <a:lnTo>
                      <a:pt x="5" y="11"/>
                    </a:lnTo>
                    <a:lnTo>
                      <a:pt x="8" y="17"/>
                    </a:lnTo>
                    <a:lnTo>
                      <a:pt x="5" y="25"/>
                    </a:lnTo>
                    <a:lnTo>
                      <a:pt x="0" y="22"/>
                    </a:lnTo>
                    <a:lnTo>
                      <a:pt x="0" y="11"/>
                    </a:lnTo>
                    <a:lnTo>
                      <a:pt x="2" y="4"/>
                    </a:lnTo>
                    <a:lnTo>
                      <a:pt x="5" y="0"/>
                    </a:lnTo>
                    <a:lnTo>
                      <a:pt x="10"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6411" name="Freeform 80"/>
            <p:cNvSpPr>
              <a:spLocks/>
            </p:cNvSpPr>
            <p:nvPr/>
          </p:nvSpPr>
          <p:spPr bwMode="auto">
            <a:xfrm>
              <a:off x="3105" y="2968"/>
              <a:ext cx="17" cy="17"/>
            </a:xfrm>
            <a:custGeom>
              <a:avLst/>
              <a:gdLst>
                <a:gd name="T0" fmla="*/ 0 w 17"/>
                <a:gd name="T1" fmla="*/ 14 h 17"/>
                <a:gd name="T2" fmla="*/ 4 w 17"/>
                <a:gd name="T3" fmla="*/ 16 h 17"/>
                <a:gd name="T4" fmla="*/ 4 w 17"/>
                <a:gd name="T5" fmla="*/ 10 h 17"/>
                <a:gd name="T6" fmla="*/ 8 w 17"/>
                <a:gd name="T7" fmla="*/ 13 h 17"/>
                <a:gd name="T8" fmla="*/ 13 w 17"/>
                <a:gd name="T9" fmla="*/ 11 h 17"/>
                <a:gd name="T10" fmla="*/ 14 w 17"/>
                <a:gd name="T11" fmla="*/ 8 h 17"/>
                <a:gd name="T12" fmla="*/ 16 w 17"/>
                <a:gd name="T13" fmla="*/ 2 h 17"/>
                <a:gd name="T14" fmla="*/ 12 w 17"/>
                <a:gd name="T15" fmla="*/ 0 h 17"/>
                <a:gd name="T16" fmla="*/ 7 w 17"/>
                <a:gd name="T17" fmla="*/ 2 h 17"/>
                <a:gd name="T18" fmla="*/ 3 w 17"/>
                <a:gd name="T19" fmla="*/ 7 h 17"/>
                <a:gd name="T20" fmla="*/ 0 w 17"/>
                <a:gd name="T21" fmla="*/ 14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4"/>
                  </a:moveTo>
                  <a:lnTo>
                    <a:pt x="4" y="16"/>
                  </a:lnTo>
                  <a:lnTo>
                    <a:pt x="4" y="10"/>
                  </a:lnTo>
                  <a:lnTo>
                    <a:pt x="8" y="13"/>
                  </a:lnTo>
                  <a:lnTo>
                    <a:pt x="13" y="11"/>
                  </a:lnTo>
                  <a:lnTo>
                    <a:pt x="14" y="8"/>
                  </a:lnTo>
                  <a:lnTo>
                    <a:pt x="16" y="2"/>
                  </a:lnTo>
                  <a:lnTo>
                    <a:pt x="12" y="0"/>
                  </a:lnTo>
                  <a:lnTo>
                    <a:pt x="7" y="2"/>
                  </a:lnTo>
                  <a:lnTo>
                    <a:pt x="3" y="7"/>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6412" name="Group 81"/>
            <p:cNvGrpSpPr>
              <a:grpSpLocks/>
            </p:cNvGrpSpPr>
            <p:nvPr/>
          </p:nvGrpSpPr>
          <p:grpSpPr bwMode="auto">
            <a:xfrm>
              <a:off x="3100" y="2983"/>
              <a:ext cx="42" cy="23"/>
              <a:chOff x="3100" y="2983"/>
              <a:chExt cx="42" cy="23"/>
            </a:xfrm>
          </p:grpSpPr>
          <p:sp>
            <p:nvSpPr>
              <p:cNvPr id="16458" name="Freeform 82"/>
              <p:cNvSpPr>
                <a:spLocks/>
              </p:cNvSpPr>
              <p:nvPr/>
            </p:nvSpPr>
            <p:spPr bwMode="auto">
              <a:xfrm>
                <a:off x="3100" y="2983"/>
                <a:ext cx="28" cy="17"/>
              </a:xfrm>
              <a:custGeom>
                <a:avLst/>
                <a:gdLst>
                  <a:gd name="T0" fmla="*/ 0 w 28"/>
                  <a:gd name="T1" fmla="*/ 4 h 17"/>
                  <a:gd name="T2" fmla="*/ 5 w 28"/>
                  <a:gd name="T3" fmla="*/ 9 h 17"/>
                  <a:gd name="T4" fmla="*/ 7 w 28"/>
                  <a:gd name="T5" fmla="*/ 16 h 17"/>
                  <a:gd name="T6" fmla="*/ 12 w 28"/>
                  <a:gd name="T7" fmla="*/ 11 h 17"/>
                  <a:gd name="T8" fmla="*/ 17 w 28"/>
                  <a:gd name="T9" fmla="*/ 11 h 17"/>
                  <a:gd name="T10" fmla="*/ 21 w 28"/>
                  <a:gd name="T11" fmla="*/ 4 h 17"/>
                  <a:gd name="T12" fmla="*/ 27 w 28"/>
                  <a:gd name="T13" fmla="*/ 4 h 17"/>
                  <a:gd name="T14" fmla="*/ 26 w 28"/>
                  <a:gd name="T15" fmla="*/ 2 h 17"/>
                  <a:gd name="T16" fmla="*/ 19 w 28"/>
                  <a:gd name="T17" fmla="*/ 0 h 17"/>
                  <a:gd name="T18" fmla="*/ 12 w 28"/>
                  <a:gd name="T19" fmla="*/ 0 h 17"/>
                  <a:gd name="T20" fmla="*/ 5 w 28"/>
                  <a:gd name="T21" fmla="*/ 2 h 17"/>
                  <a:gd name="T22" fmla="*/ 0 w 28"/>
                  <a:gd name="T23" fmla="*/ 4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7"/>
                  <a:gd name="T38" fmla="*/ 28 w 2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7">
                    <a:moveTo>
                      <a:pt x="0" y="4"/>
                    </a:moveTo>
                    <a:lnTo>
                      <a:pt x="5" y="9"/>
                    </a:lnTo>
                    <a:lnTo>
                      <a:pt x="7" y="16"/>
                    </a:lnTo>
                    <a:lnTo>
                      <a:pt x="12" y="11"/>
                    </a:lnTo>
                    <a:lnTo>
                      <a:pt x="17" y="11"/>
                    </a:lnTo>
                    <a:lnTo>
                      <a:pt x="21" y="4"/>
                    </a:lnTo>
                    <a:lnTo>
                      <a:pt x="27" y="4"/>
                    </a:lnTo>
                    <a:lnTo>
                      <a:pt x="26" y="2"/>
                    </a:lnTo>
                    <a:lnTo>
                      <a:pt x="19" y="0"/>
                    </a:lnTo>
                    <a:lnTo>
                      <a:pt x="12" y="0"/>
                    </a:lnTo>
                    <a:lnTo>
                      <a:pt x="5" y="2"/>
                    </a:lnTo>
                    <a:lnTo>
                      <a:pt x="0" y="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59" name="Freeform 83"/>
              <p:cNvSpPr>
                <a:spLocks/>
              </p:cNvSpPr>
              <p:nvPr/>
            </p:nvSpPr>
            <p:spPr bwMode="auto">
              <a:xfrm>
                <a:off x="3113" y="2989"/>
                <a:ext cx="29" cy="17"/>
              </a:xfrm>
              <a:custGeom>
                <a:avLst/>
                <a:gdLst>
                  <a:gd name="T0" fmla="*/ 0 w 29"/>
                  <a:gd name="T1" fmla="*/ 14 h 17"/>
                  <a:gd name="T2" fmla="*/ 2 w 29"/>
                  <a:gd name="T3" fmla="*/ 12 h 17"/>
                  <a:gd name="T4" fmla="*/ 7 w 29"/>
                  <a:gd name="T5" fmla="*/ 16 h 17"/>
                  <a:gd name="T6" fmla="*/ 11 w 29"/>
                  <a:gd name="T7" fmla="*/ 8 h 17"/>
                  <a:gd name="T8" fmla="*/ 15 w 29"/>
                  <a:gd name="T9" fmla="*/ 6 h 17"/>
                  <a:gd name="T10" fmla="*/ 22 w 29"/>
                  <a:gd name="T11" fmla="*/ 4 h 17"/>
                  <a:gd name="T12" fmla="*/ 28 w 29"/>
                  <a:gd name="T13" fmla="*/ 6 h 17"/>
                  <a:gd name="T14" fmla="*/ 26 w 29"/>
                  <a:gd name="T15" fmla="*/ 1 h 17"/>
                  <a:gd name="T16" fmla="*/ 23 w 29"/>
                  <a:gd name="T17" fmla="*/ 0 h 17"/>
                  <a:gd name="T18" fmla="*/ 16 w 29"/>
                  <a:gd name="T19" fmla="*/ 0 h 17"/>
                  <a:gd name="T20" fmla="*/ 14 w 29"/>
                  <a:gd name="T21" fmla="*/ 1 h 17"/>
                  <a:gd name="T22" fmla="*/ 10 w 29"/>
                  <a:gd name="T23" fmla="*/ 3 h 17"/>
                  <a:gd name="T24" fmla="*/ 4 w 29"/>
                  <a:gd name="T25" fmla="*/ 6 h 17"/>
                  <a:gd name="T26" fmla="*/ 0 w 29"/>
                  <a:gd name="T27" fmla="*/ 14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17"/>
                  <a:gd name="T44" fmla="*/ 29 w 29"/>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17">
                    <a:moveTo>
                      <a:pt x="0" y="14"/>
                    </a:moveTo>
                    <a:lnTo>
                      <a:pt x="2" y="12"/>
                    </a:lnTo>
                    <a:lnTo>
                      <a:pt x="7" y="16"/>
                    </a:lnTo>
                    <a:lnTo>
                      <a:pt x="11" y="8"/>
                    </a:lnTo>
                    <a:lnTo>
                      <a:pt x="15" y="6"/>
                    </a:lnTo>
                    <a:lnTo>
                      <a:pt x="22" y="4"/>
                    </a:lnTo>
                    <a:lnTo>
                      <a:pt x="28" y="6"/>
                    </a:lnTo>
                    <a:lnTo>
                      <a:pt x="26" y="1"/>
                    </a:lnTo>
                    <a:lnTo>
                      <a:pt x="23" y="0"/>
                    </a:lnTo>
                    <a:lnTo>
                      <a:pt x="16" y="0"/>
                    </a:lnTo>
                    <a:lnTo>
                      <a:pt x="14" y="1"/>
                    </a:lnTo>
                    <a:lnTo>
                      <a:pt x="10" y="3"/>
                    </a:lnTo>
                    <a:lnTo>
                      <a:pt x="4" y="6"/>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6413" name="Group 84"/>
            <p:cNvGrpSpPr>
              <a:grpSpLocks/>
            </p:cNvGrpSpPr>
            <p:nvPr/>
          </p:nvGrpSpPr>
          <p:grpSpPr bwMode="auto">
            <a:xfrm>
              <a:off x="3131" y="3036"/>
              <a:ext cx="61" cy="99"/>
              <a:chOff x="3131" y="3036"/>
              <a:chExt cx="61" cy="99"/>
            </a:xfrm>
          </p:grpSpPr>
          <p:sp>
            <p:nvSpPr>
              <p:cNvPr id="16456" name="Freeform 85"/>
              <p:cNvSpPr>
                <a:spLocks/>
              </p:cNvSpPr>
              <p:nvPr/>
            </p:nvSpPr>
            <p:spPr bwMode="auto">
              <a:xfrm>
                <a:off x="3131" y="3036"/>
                <a:ext cx="17" cy="17"/>
              </a:xfrm>
              <a:custGeom>
                <a:avLst/>
                <a:gdLst>
                  <a:gd name="T0" fmla="*/ 10 w 17"/>
                  <a:gd name="T1" fmla="*/ 0 h 17"/>
                  <a:gd name="T2" fmla="*/ 5 w 17"/>
                  <a:gd name="T3" fmla="*/ 10 h 17"/>
                  <a:gd name="T4" fmla="*/ 0 w 17"/>
                  <a:gd name="T5" fmla="*/ 14 h 17"/>
                  <a:gd name="T6" fmla="*/ 12 w 17"/>
                  <a:gd name="T7" fmla="*/ 16 h 17"/>
                  <a:gd name="T8" fmla="*/ 16 w 17"/>
                  <a:gd name="T9" fmla="*/ 12 h 17"/>
                  <a:gd name="T10" fmla="*/ 1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0" y="0"/>
                    </a:moveTo>
                    <a:lnTo>
                      <a:pt x="5" y="10"/>
                    </a:lnTo>
                    <a:lnTo>
                      <a:pt x="0" y="14"/>
                    </a:lnTo>
                    <a:lnTo>
                      <a:pt x="12" y="16"/>
                    </a:lnTo>
                    <a:lnTo>
                      <a:pt x="16" y="12"/>
                    </a:lnTo>
                    <a:lnTo>
                      <a:pt x="1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57" name="Freeform 86"/>
              <p:cNvSpPr>
                <a:spLocks/>
              </p:cNvSpPr>
              <p:nvPr/>
            </p:nvSpPr>
            <p:spPr bwMode="auto">
              <a:xfrm>
                <a:off x="3162" y="3076"/>
                <a:ext cx="30" cy="59"/>
              </a:xfrm>
              <a:custGeom>
                <a:avLst/>
                <a:gdLst>
                  <a:gd name="T0" fmla="*/ 0 w 30"/>
                  <a:gd name="T1" fmla="*/ 0 h 59"/>
                  <a:gd name="T2" fmla="*/ 5 w 30"/>
                  <a:gd name="T3" fmla="*/ 16 h 59"/>
                  <a:gd name="T4" fmla="*/ 15 w 30"/>
                  <a:gd name="T5" fmla="*/ 28 h 59"/>
                  <a:gd name="T6" fmla="*/ 25 w 30"/>
                  <a:gd name="T7" fmla="*/ 46 h 59"/>
                  <a:gd name="T8" fmla="*/ 29 w 30"/>
                  <a:gd name="T9" fmla="*/ 58 h 59"/>
                  <a:gd name="T10" fmla="*/ 26 w 30"/>
                  <a:gd name="T11" fmla="*/ 42 h 59"/>
                  <a:gd name="T12" fmla="*/ 20 w 30"/>
                  <a:gd name="T13" fmla="*/ 29 h 59"/>
                  <a:gd name="T14" fmla="*/ 12 w 30"/>
                  <a:gd name="T15" fmla="*/ 16 h 59"/>
                  <a:gd name="T16" fmla="*/ 7 w 30"/>
                  <a:gd name="T17" fmla="*/ 10 h 59"/>
                  <a:gd name="T18" fmla="*/ 0 w 30"/>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59"/>
                  <a:gd name="T32" fmla="*/ 30 w 30"/>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59">
                    <a:moveTo>
                      <a:pt x="0" y="0"/>
                    </a:moveTo>
                    <a:lnTo>
                      <a:pt x="5" y="16"/>
                    </a:lnTo>
                    <a:lnTo>
                      <a:pt x="15" y="28"/>
                    </a:lnTo>
                    <a:lnTo>
                      <a:pt x="25" y="46"/>
                    </a:lnTo>
                    <a:lnTo>
                      <a:pt x="29" y="58"/>
                    </a:lnTo>
                    <a:lnTo>
                      <a:pt x="26" y="42"/>
                    </a:lnTo>
                    <a:lnTo>
                      <a:pt x="20" y="29"/>
                    </a:lnTo>
                    <a:lnTo>
                      <a:pt x="12" y="16"/>
                    </a:lnTo>
                    <a:lnTo>
                      <a:pt x="7" y="10"/>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6414" name="Arc 87"/>
            <p:cNvSpPr>
              <a:spLocks/>
            </p:cNvSpPr>
            <p:nvPr/>
          </p:nvSpPr>
          <p:spPr bwMode="auto">
            <a:xfrm>
              <a:off x="1967" y="437"/>
              <a:ext cx="1100" cy="5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6415" name="Group 88"/>
            <p:cNvGrpSpPr>
              <a:grpSpLocks/>
            </p:cNvGrpSpPr>
            <p:nvPr/>
          </p:nvGrpSpPr>
          <p:grpSpPr bwMode="auto">
            <a:xfrm>
              <a:off x="767" y="3857"/>
              <a:ext cx="2592" cy="145"/>
              <a:chOff x="767" y="3857"/>
              <a:chExt cx="2592" cy="145"/>
            </a:xfrm>
          </p:grpSpPr>
          <p:sp>
            <p:nvSpPr>
              <p:cNvPr id="16432" name="Line 89"/>
              <p:cNvSpPr>
                <a:spLocks noChangeShapeType="1"/>
              </p:cNvSpPr>
              <p:nvPr/>
            </p:nvSpPr>
            <p:spPr bwMode="auto">
              <a:xfrm>
                <a:off x="767" y="3925"/>
                <a:ext cx="2592"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33" name="AutoShape 90"/>
              <p:cNvSpPr>
                <a:spLocks noChangeArrowheads="1"/>
              </p:cNvSpPr>
              <p:nvPr/>
            </p:nvSpPr>
            <p:spPr bwMode="auto">
              <a:xfrm>
                <a:off x="909"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34" name="AutoShape 91"/>
              <p:cNvSpPr>
                <a:spLocks noChangeArrowheads="1"/>
              </p:cNvSpPr>
              <p:nvPr/>
            </p:nvSpPr>
            <p:spPr bwMode="auto">
              <a:xfrm>
                <a:off x="1012"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35" name="AutoShape 92"/>
              <p:cNvSpPr>
                <a:spLocks noChangeArrowheads="1"/>
              </p:cNvSpPr>
              <p:nvPr/>
            </p:nvSpPr>
            <p:spPr bwMode="auto">
              <a:xfrm>
                <a:off x="1115"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36" name="AutoShape 93"/>
              <p:cNvSpPr>
                <a:spLocks noChangeArrowheads="1"/>
              </p:cNvSpPr>
              <p:nvPr/>
            </p:nvSpPr>
            <p:spPr bwMode="auto">
              <a:xfrm>
                <a:off x="1218"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37" name="AutoShape 94"/>
              <p:cNvSpPr>
                <a:spLocks noChangeArrowheads="1"/>
              </p:cNvSpPr>
              <p:nvPr/>
            </p:nvSpPr>
            <p:spPr bwMode="auto">
              <a:xfrm>
                <a:off x="1321"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38" name="AutoShape 95"/>
              <p:cNvSpPr>
                <a:spLocks noChangeArrowheads="1"/>
              </p:cNvSpPr>
              <p:nvPr/>
            </p:nvSpPr>
            <p:spPr bwMode="auto">
              <a:xfrm>
                <a:off x="1424"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39" name="AutoShape 96"/>
              <p:cNvSpPr>
                <a:spLocks noChangeArrowheads="1"/>
              </p:cNvSpPr>
              <p:nvPr/>
            </p:nvSpPr>
            <p:spPr bwMode="auto">
              <a:xfrm>
                <a:off x="1527"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40" name="AutoShape 97"/>
              <p:cNvSpPr>
                <a:spLocks noChangeArrowheads="1"/>
              </p:cNvSpPr>
              <p:nvPr/>
            </p:nvSpPr>
            <p:spPr bwMode="auto">
              <a:xfrm>
                <a:off x="1630"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41" name="AutoShape 98"/>
              <p:cNvSpPr>
                <a:spLocks noChangeArrowheads="1"/>
              </p:cNvSpPr>
              <p:nvPr/>
            </p:nvSpPr>
            <p:spPr bwMode="auto">
              <a:xfrm>
                <a:off x="1733"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42" name="AutoShape 99"/>
              <p:cNvSpPr>
                <a:spLocks noChangeArrowheads="1"/>
              </p:cNvSpPr>
              <p:nvPr/>
            </p:nvSpPr>
            <p:spPr bwMode="auto">
              <a:xfrm>
                <a:off x="1836"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43" name="AutoShape 100"/>
              <p:cNvSpPr>
                <a:spLocks noChangeArrowheads="1"/>
              </p:cNvSpPr>
              <p:nvPr/>
            </p:nvSpPr>
            <p:spPr bwMode="auto">
              <a:xfrm>
                <a:off x="1939"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44" name="AutoShape 101"/>
              <p:cNvSpPr>
                <a:spLocks noChangeArrowheads="1"/>
              </p:cNvSpPr>
              <p:nvPr/>
            </p:nvSpPr>
            <p:spPr bwMode="auto">
              <a:xfrm>
                <a:off x="2042"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45" name="AutoShape 102"/>
              <p:cNvSpPr>
                <a:spLocks noChangeArrowheads="1"/>
              </p:cNvSpPr>
              <p:nvPr/>
            </p:nvSpPr>
            <p:spPr bwMode="auto">
              <a:xfrm>
                <a:off x="2145"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46" name="AutoShape 103"/>
              <p:cNvSpPr>
                <a:spLocks noChangeArrowheads="1"/>
              </p:cNvSpPr>
              <p:nvPr/>
            </p:nvSpPr>
            <p:spPr bwMode="auto">
              <a:xfrm>
                <a:off x="2248"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47" name="AutoShape 104"/>
              <p:cNvSpPr>
                <a:spLocks noChangeArrowheads="1"/>
              </p:cNvSpPr>
              <p:nvPr/>
            </p:nvSpPr>
            <p:spPr bwMode="auto">
              <a:xfrm>
                <a:off x="2351"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48" name="AutoShape 105"/>
              <p:cNvSpPr>
                <a:spLocks noChangeArrowheads="1"/>
              </p:cNvSpPr>
              <p:nvPr/>
            </p:nvSpPr>
            <p:spPr bwMode="auto">
              <a:xfrm>
                <a:off x="2454"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49" name="AutoShape 106"/>
              <p:cNvSpPr>
                <a:spLocks noChangeArrowheads="1"/>
              </p:cNvSpPr>
              <p:nvPr/>
            </p:nvSpPr>
            <p:spPr bwMode="auto">
              <a:xfrm>
                <a:off x="2557"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50" name="AutoShape 107"/>
              <p:cNvSpPr>
                <a:spLocks noChangeArrowheads="1"/>
              </p:cNvSpPr>
              <p:nvPr/>
            </p:nvSpPr>
            <p:spPr bwMode="auto">
              <a:xfrm>
                <a:off x="2660"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51" name="AutoShape 108"/>
              <p:cNvSpPr>
                <a:spLocks noChangeArrowheads="1"/>
              </p:cNvSpPr>
              <p:nvPr/>
            </p:nvSpPr>
            <p:spPr bwMode="auto">
              <a:xfrm>
                <a:off x="2763"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52" name="AutoShape 109"/>
              <p:cNvSpPr>
                <a:spLocks noChangeArrowheads="1"/>
              </p:cNvSpPr>
              <p:nvPr/>
            </p:nvSpPr>
            <p:spPr bwMode="auto">
              <a:xfrm>
                <a:off x="2866"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53" name="AutoShape 110"/>
              <p:cNvSpPr>
                <a:spLocks noChangeArrowheads="1"/>
              </p:cNvSpPr>
              <p:nvPr/>
            </p:nvSpPr>
            <p:spPr bwMode="auto">
              <a:xfrm>
                <a:off x="3072"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54" name="AutoShape 111"/>
              <p:cNvSpPr>
                <a:spLocks noChangeArrowheads="1"/>
              </p:cNvSpPr>
              <p:nvPr/>
            </p:nvSpPr>
            <p:spPr bwMode="auto">
              <a:xfrm>
                <a:off x="3175"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55" name="AutoShape 112"/>
              <p:cNvSpPr>
                <a:spLocks noChangeArrowheads="1"/>
              </p:cNvSpPr>
              <p:nvPr/>
            </p:nvSpPr>
            <p:spPr bwMode="auto">
              <a:xfrm>
                <a:off x="2969"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grpSp>
        <p:sp>
          <p:nvSpPr>
            <p:cNvPr id="16416" name="AutoShape 113"/>
            <p:cNvSpPr>
              <a:spLocks noChangeArrowheads="1"/>
            </p:cNvSpPr>
            <p:nvPr/>
          </p:nvSpPr>
          <p:spPr bwMode="auto">
            <a:xfrm rot="10800000" flipH="1" flipV="1">
              <a:off x="899" y="4021"/>
              <a:ext cx="150" cy="2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4 w 21600"/>
                <a:gd name="T13" fmla="*/ 4553 h 21600"/>
                <a:gd name="T14" fmla="*/ 17136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B3B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417" name="Rectangle 114"/>
            <p:cNvSpPr>
              <a:spLocks noChangeArrowheads="1"/>
            </p:cNvSpPr>
            <p:nvPr/>
          </p:nvSpPr>
          <p:spPr bwMode="auto">
            <a:xfrm>
              <a:off x="2993" y="3757"/>
              <a:ext cx="348" cy="246"/>
            </a:xfrm>
            <a:prstGeom prst="rect">
              <a:avLst/>
            </a:prstGeom>
            <a:solidFill>
              <a:srgbClr val="B3B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grpSp>
          <p:nvGrpSpPr>
            <p:cNvPr id="16418" name="Group 115"/>
            <p:cNvGrpSpPr>
              <a:grpSpLocks/>
            </p:cNvGrpSpPr>
            <p:nvPr/>
          </p:nvGrpSpPr>
          <p:grpSpPr bwMode="auto">
            <a:xfrm>
              <a:off x="705" y="1205"/>
              <a:ext cx="500" cy="2424"/>
              <a:chOff x="705" y="1205"/>
              <a:chExt cx="500" cy="2424"/>
            </a:xfrm>
          </p:grpSpPr>
          <p:sp>
            <p:nvSpPr>
              <p:cNvPr id="16428" name="Rectangle 116"/>
              <p:cNvSpPr>
                <a:spLocks noChangeArrowheads="1"/>
              </p:cNvSpPr>
              <p:nvPr/>
            </p:nvSpPr>
            <p:spPr bwMode="auto">
              <a:xfrm>
                <a:off x="709" y="1205"/>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29" name="Line 117"/>
              <p:cNvSpPr>
                <a:spLocks noChangeShapeType="1"/>
              </p:cNvSpPr>
              <p:nvPr/>
            </p:nvSpPr>
            <p:spPr bwMode="auto">
              <a:xfrm>
                <a:off x="705" y="1473"/>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30" name="Line 118"/>
              <p:cNvSpPr>
                <a:spLocks noChangeShapeType="1"/>
              </p:cNvSpPr>
              <p:nvPr/>
            </p:nvSpPr>
            <p:spPr bwMode="auto">
              <a:xfrm>
                <a:off x="705" y="1777"/>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31" name="Line 119"/>
              <p:cNvSpPr>
                <a:spLocks noChangeShapeType="1"/>
              </p:cNvSpPr>
              <p:nvPr/>
            </p:nvSpPr>
            <p:spPr bwMode="auto">
              <a:xfrm>
                <a:off x="1163" y="1802"/>
                <a:ext cx="0" cy="182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6419" name="Rectangle 120"/>
            <p:cNvSpPr>
              <a:spLocks noChangeArrowheads="1"/>
            </p:cNvSpPr>
            <p:nvPr/>
          </p:nvSpPr>
          <p:spPr bwMode="auto">
            <a:xfrm>
              <a:off x="1208" y="1368"/>
              <a:ext cx="3792" cy="23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20" name="Freeform 121" descr="90%"/>
            <p:cNvSpPr>
              <a:spLocks/>
            </p:cNvSpPr>
            <p:nvPr/>
          </p:nvSpPr>
          <p:spPr bwMode="auto">
            <a:xfrm>
              <a:off x="1230" y="1376"/>
              <a:ext cx="1854" cy="2361"/>
            </a:xfrm>
            <a:custGeom>
              <a:avLst/>
              <a:gdLst>
                <a:gd name="T0" fmla="*/ 1773 w 1854"/>
                <a:gd name="T1" fmla="*/ 2307 h 2361"/>
                <a:gd name="T2" fmla="*/ 1760 w 1854"/>
                <a:gd name="T3" fmla="*/ 2200 h 2361"/>
                <a:gd name="T4" fmla="*/ 1707 w 1854"/>
                <a:gd name="T5" fmla="*/ 2094 h 2361"/>
                <a:gd name="T6" fmla="*/ 1653 w 1854"/>
                <a:gd name="T7" fmla="*/ 1974 h 2361"/>
                <a:gd name="T8" fmla="*/ 1587 w 1854"/>
                <a:gd name="T9" fmla="*/ 1854 h 2361"/>
                <a:gd name="T10" fmla="*/ 1507 w 1854"/>
                <a:gd name="T11" fmla="*/ 1734 h 2361"/>
                <a:gd name="T12" fmla="*/ 1453 w 1854"/>
                <a:gd name="T13" fmla="*/ 1614 h 2361"/>
                <a:gd name="T14" fmla="*/ 1427 w 1854"/>
                <a:gd name="T15" fmla="*/ 1494 h 2361"/>
                <a:gd name="T16" fmla="*/ 1360 w 1854"/>
                <a:gd name="T17" fmla="*/ 1374 h 2361"/>
                <a:gd name="T18" fmla="*/ 1280 w 1854"/>
                <a:gd name="T19" fmla="*/ 1267 h 2361"/>
                <a:gd name="T20" fmla="*/ 1280 w 1854"/>
                <a:gd name="T21" fmla="*/ 1147 h 2361"/>
                <a:gd name="T22" fmla="*/ 1240 w 1854"/>
                <a:gd name="T23" fmla="*/ 1027 h 2361"/>
                <a:gd name="T24" fmla="*/ 1240 w 1854"/>
                <a:gd name="T25" fmla="*/ 907 h 2361"/>
                <a:gd name="T26" fmla="*/ 1173 w 1854"/>
                <a:gd name="T27" fmla="*/ 787 h 2361"/>
                <a:gd name="T28" fmla="*/ 1133 w 1854"/>
                <a:gd name="T29" fmla="*/ 667 h 2361"/>
                <a:gd name="T30" fmla="*/ 1013 w 1854"/>
                <a:gd name="T31" fmla="*/ 627 h 2361"/>
                <a:gd name="T32" fmla="*/ 920 w 1854"/>
                <a:gd name="T33" fmla="*/ 507 h 2361"/>
                <a:gd name="T34" fmla="*/ 773 w 1854"/>
                <a:gd name="T35" fmla="*/ 440 h 2361"/>
                <a:gd name="T36" fmla="*/ 640 w 1854"/>
                <a:gd name="T37" fmla="*/ 374 h 2361"/>
                <a:gd name="T38" fmla="*/ 493 w 1854"/>
                <a:gd name="T39" fmla="*/ 267 h 2361"/>
                <a:gd name="T40" fmla="*/ 307 w 1854"/>
                <a:gd name="T41" fmla="*/ 174 h 2361"/>
                <a:gd name="T42" fmla="*/ 160 w 1854"/>
                <a:gd name="T43" fmla="*/ 67 h 2361"/>
                <a:gd name="T44" fmla="*/ 27 w 1854"/>
                <a:gd name="T45" fmla="*/ 0 h 2361"/>
                <a:gd name="T46" fmla="*/ 0 w 1854"/>
                <a:gd name="T47" fmla="*/ 120 h 2361"/>
                <a:gd name="T48" fmla="*/ 67 w 1854"/>
                <a:gd name="T49" fmla="*/ 227 h 2361"/>
                <a:gd name="T50" fmla="*/ 147 w 1854"/>
                <a:gd name="T51" fmla="*/ 347 h 2361"/>
                <a:gd name="T52" fmla="*/ 227 w 1854"/>
                <a:gd name="T53" fmla="*/ 454 h 2361"/>
                <a:gd name="T54" fmla="*/ 320 w 1854"/>
                <a:gd name="T55" fmla="*/ 574 h 2361"/>
                <a:gd name="T56" fmla="*/ 440 w 1854"/>
                <a:gd name="T57" fmla="*/ 694 h 2361"/>
                <a:gd name="T58" fmla="*/ 507 w 1854"/>
                <a:gd name="T59" fmla="*/ 814 h 2361"/>
                <a:gd name="T60" fmla="*/ 600 w 1854"/>
                <a:gd name="T61" fmla="*/ 960 h 2361"/>
                <a:gd name="T62" fmla="*/ 680 w 1854"/>
                <a:gd name="T63" fmla="*/ 1094 h 2361"/>
                <a:gd name="T64" fmla="*/ 787 w 1854"/>
                <a:gd name="T65" fmla="*/ 1214 h 2361"/>
                <a:gd name="T66" fmla="*/ 867 w 1854"/>
                <a:gd name="T67" fmla="*/ 1347 h 2361"/>
                <a:gd name="T68" fmla="*/ 973 w 1854"/>
                <a:gd name="T69" fmla="*/ 1467 h 2361"/>
                <a:gd name="T70" fmla="*/ 1067 w 1854"/>
                <a:gd name="T71" fmla="*/ 1587 h 2361"/>
                <a:gd name="T72" fmla="*/ 1187 w 1854"/>
                <a:gd name="T73" fmla="*/ 1707 h 2361"/>
                <a:gd name="T74" fmla="*/ 1280 w 1854"/>
                <a:gd name="T75" fmla="*/ 1827 h 2361"/>
                <a:gd name="T76" fmla="*/ 1387 w 1854"/>
                <a:gd name="T77" fmla="*/ 1960 h 2361"/>
                <a:gd name="T78" fmla="*/ 1480 w 1854"/>
                <a:gd name="T79" fmla="*/ 2054 h 2361"/>
                <a:gd name="T80" fmla="*/ 1560 w 1854"/>
                <a:gd name="T81" fmla="*/ 2160 h 2361"/>
                <a:gd name="T82" fmla="*/ 1667 w 1854"/>
                <a:gd name="T83" fmla="*/ 2254 h 23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54"/>
                <a:gd name="T127" fmla="*/ 0 h 2361"/>
                <a:gd name="T128" fmla="*/ 1854 w 1854"/>
                <a:gd name="T129" fmla="*/ 2361 h 236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54" h="2361">
                  <a:moveTo>
                    <a:pt x="1853" y="2360"/>
                  </a:moveTo>
                  <a:lnTo>
                    <a:pt x="1813" y="2334"/>
                  </a:lnTo>
                  <a:lnTo>
                    <a:pt x="1773" y="2307"/>
                  </a:lnTo>
                  <a:lnTo>
                    <a:pt x="1733" y="2280"/>
                  </a:lnTo>
                  <a:lnTo>
                    <a:pt x="1760" y="2240"/>
                  </a:lnTo>
                  <a:lnTo>
                    <a:pt x="1760" y="2200"/>
                  </a:lnTo>
                  <a:lnTo>
                    <a:pt x="1760" y="2160"/>
                  </a:lnTo>
                  <a:lnTo>
                    <a:pt x="1747" y="2120"/>
                  </a:lnTo>
                  <a:lnTo>
                    <a:pt x="1707" y="2094"/>
                  </a:lnTo>
                  <a:lnTo>
                    <a:pt x="1680" y="2054"/>
                  </a:lnTo>
                  <a:lnTo>
                    <a:pt x="1667" y="2014"/>
                  </a:lnTo>
                  <a:lnTo>
                    <a:pt x="1653" y="1974"/>
                  </a:lnTo>
                  <a:lnTo>
                    <a:pt x="1640" y="1934"/>
                  </a:lnTo>
                  <a:lnTo>
                    <a:pt x="1613" y="1894"/>
                  </a:lnTo>
                  <a:lnTo>
                    <a:pt x="1587" y="1854"/>
                  </a:lnTo>
                  <a:lnTo>
                    <a:pt x="1560" y="1814"/>
                  </a:lnTo>
                  <a:lnTo>
                    <a:pt x="1533" y="1774"/>
                  </a:lnTo>
                  <a:lnTo>
                    <a:pt x="1507" y="1734"/>
                  </a:lnTo>
                  <a:lnTo>
                    <a:pt x="1493" y="1694"/>
                  </a:lnTo>
                  <a:lnTo>
                    <a:pt x="1467" y="1654"/>
                  </a:lnTo>
                  <a:lnTo>
                    <a:pt x="1453" y="1614"/>
                  </a:lnTo>
                  <a:lnTo>
                    <a:pt x="1453" y="1574"/>
                  </a:lnTo>
                  <a:lnTo>
                    <a:pt x="1440" y="1534"/>
                  </a:lnTo>
                  <a:lnTo>
                    <a:pt x="1427" y="1494"/>
                  </a:lnTo>
                  <a:lnTo>
                    <a:pt x="1400" y="1454"/>
                  </a:lnTo>
                  <a:lnTo>
                    <a:pt x="1373" y="1414"/>
                  </a:lnTo>
                  <a:lnTo>
                    <a:pt x="1360" y="1374"/>
                  </a:lnTo>
                  <a:lnTo>
                    <a:pt x="1347" y="1334"/>
                  </a:lnTo>
                  <a:lnTo>
                    <a:pt x="1320" y="1294"/>
                  </a:lnTo>
                  <a:lnTo>
                    <a:pt x="1280" y="1267"/>
                  </a:lnTo>
                  <a:lnTo>
                    <a:pt x="1280" y="1227"/>
                  </a:lnTo>
                  <a:lnTo>
                    <a:pt x="1280" y="1187"/>
                  </a:lnTo>
                  <a:lnTo>
                    <a:pt x="1280" y="1147"/>
                  </a:lnTo>
                  <a:lnTo>
                    <a:pt x="1280" y="1107"/>
                  </a:lnTo>
                  <a:lnTo>
                    <a:pt x="1253" y="1067"/>
                  </a:lnTo>
                  <a:lnTo>
                    <a:pt x="1240" y="1027"/>
                  </a:lnTo>
                  <a:lnTo>
                    <a:pt x="1240" y="987"/>
                  </a:lnTo>
                  <a:lnTo>
                    <a:pt x="1240" y="947"/>
                  </a:lnTo>
                  <a:lnTo>
                    <a:pt x="1240" y="907"/>
                  </a:lnTo>
                  <a:lnTo>
                    <a:pt x="1227" y="867"/>
                  </a:lnTo>
                  <a:lnTo>
                    <a:pt x="1200" y="827"/>
                  </a:lnTo>
                  <a:lnTo>
                    <a:pt x="1173" y="787"/>
                  </a:lnTo>
                  <a:lnTo>
                    <a:pt x="1160" y="747"/>
                  </a:lnTo>
                  <a:lnTo>
                    <a:pt x="1147" y="707"/>
                  </a:lnTo>
                  <a:lnTo>
                    <a:pt x="1133" y="667"/>
                  </a:lnTo>
                  <a:lnTo>
                    <a:pt x="1093" y="654"/>
                  </a:lnTo>
                  <a:lnTo>
                    <a:pt x="1053" y="640"/>
                  </a:lnTo>
                  <a:lnTo>
                    <a:pt x="1013" y="627"/>
                  </a:lnTo>
                  <a:lnTo>
                    <a:pt x="987" y="587"/>
                  </a:lnTo>
                  <a:lnTo>
                    <a:pt x="960" y="547"/>
                  </a:lnTo>
                  <a:lnTo>
                    <a:pt x="920" y="507"/>
                  </a:lnTo>
                  <a:lnTo>
                    <a:pt x="880" y="494"/>
                  </a:lnTo>
                  <a:lnTo>
                    <a:pt x="827" y="467"/>
                  </a:lnTo>
                  <a:lnTo>
                    <a:pt x="773" y="440"/>
                  </a:lnTo>
                  <a:lnTo>
                    <a:pt x="733" y="414"/>
                  </a:lnTo>
                  <a:lnTo>
                    <a:pt x="680" y="400"/>
                  </a:lnTo>
                  <a:lnTo>
                    <a:pt x="640" y="374"/>
                  </a:lnTo>
                  <a:lnTo>
                    <a:pt x="600" y="347"/>
                  </a:lnTo>
                  <a:lnTo>
                    <a:pt x="547" y="307"/>
                  </a:lnTo>
                  <a:lnTo>
                    <a:pt x="493" y="267"/>
                  </a:lnTo>
                  <a:lnTo>
                    <a:pt x="440" y="227"/>
                  </a:lnTo>
                  <a:lnTo>
                    <a:pt x="387" y="187"/>
                  </a:lnTo>
                  <a:lnTo>
                    <a:pt x="307" y="174"/>
                  </a:lnTo>
                  <a:lnTo>
                    <a:pt x="253" y="134"/>
                  </a:lnTo>
                  <a:lnTo>
                    <a:pt x="213" y="94"/>
                  </a:lnTo>
                  <a:lnTo>
                    <a:pt x="160" y="67"/>
                  </a:lnTo>
                  <a:lnTo>
                    <a:pt x="107" y="27"/>
                  </a:lnTo>
                  <a:lnTo>
                    <a:pt x="67" y="0"/>
                  </a:lnTo>
                  <a:lnTo>
                    <a:pt x="27" y="0"/>
                  </a:lnTo>
                  <a:lnTo>
                    <a:pt x="0" y="40"/>
                  </a:lnTo>
                  <a:lnTo>
                    <a:pt x="0" y="80"/>
                  </a:lnTo>
                  <a:lnTo>
                    <a:pt x="0" y="120"/>
                  </a:lnTo>
                  <a:lnTo>
                    <a:pt x="0" y="160"/>
                  </a:lnTo>
                  <a:lnTo>
                    <a:pt x="27" y="200"/>
                  </a:lnTo>
                  <a:lnTo>
                    <a:pt x="67" y="227"/>
                  </a:lnTo>
                  <a:lnTo>
                    <a:pt x="93" y="267"/>
                  </a:lnTo>
                  <a:lnTo>
                    <a:pt x="120" y="307"/>
                  </a:lnTo>
                  <a:lnTo>
                    <a:pt x="147" y="347"/>
                  </a:lnTo>
                  <a:lnTo>
                    <a:pt x="160" y="387"/>
                  </a:lnTo>
                  <a:lnTo>
                    <a:pt x="187" y="427"/>
                  </a:lnTo>
                  <a:lnTo>
                    <a:pt x="227" y="454"/>
                  </a:lnTo>
                  <a:lnTo>
                    <a:pt x="253" y="494"/>
                  </a:lnTo>
                  <a:lnTo>
                    <a:pt x="280" y="534"/>
                  </a:lnTo>
                  <a:lnTo>
                    <a:pt x="320" y="574"/>
                  </a:lnTo>
                  <a:lnTo>
                    <a:pt x="360" y="614"/>
                  </a:lnTo>
                  <a:lnTo>
                    <a:pt x="400" y="654"/>
                  </a:lnTo>
                  <a:lnTo>
                    <a:pt x="440" y="694"/>
                  </a:lnTo>
                  <a:lnTo>
                    <a:pt x="467" y="734"/>
                  </a:lnTo>
                  <a:lnTo>
                    <a:pt x="493" y="774"/>
                  </a:lnTo>
                  <a:lnTo>
                    <a:pt x="507" y="814"/>
                  </a:lnTo>
                  <a:lnTo>
                    <a:pt x="547" y="867"/>
                  </a:lnTo>
                  <a:lnTo>
                    <a:pt x="573" y="920"/>
                  </a:lnTo>
                  <a:lnTo>
                    <a:pt x="600" y="960"/>
                  </a:lnTo>
                  <a:lnTo>
                    <a:pt x="627" y="1000"/>
                  </a:lnTo>
                  <a:lnTo>
                    <a:pt x="653" y="1054"/>
                  </a:lnTo>
                  <a:lnTo>
                    <a:pt x="680" y="1094"/>
                  </a:lnTo>
                  <a:lnTo>
                    <a:pt x="720" y="1134"/>
                  </a:lnTo>
                  <a:lnTo>
                    <a:pt x="747" y="1174"/>
                  </a:lnTo>
                  <a:lnTo>
                    <a:pt x="787" y="1214"/>
                  </a:lnTo>
                  <a:lnTo>
                    <a:pt x="813" y="1267"/>
                  </a:lnTo>
                  <a:lnTo>
                    <a:pt x="840" y="1307"/>
                  </a:lnTo>
                  <a:lnTo>
                    <a:pt x="867" y="1347"/>
                  </a:lnTo>
                  <a:lnTo>
                    <a:pt x="907" y="1387"/>
                  </a:lnTo>
                  <a:lnTo>
                    <a:pt x="933" y="1427"/>
                  </a:lnTo>
                  <a:lnTo>
                    <a:pt x="973" y="1467"/>
                  </a:lnTo>
                  <a:lnTo>
                    <a:pt x="1000" y="1507"/>
                  </a:lnTo>
                  <a:lnTo>
                    <a:pt x="1040" y="1547"/>
                  </a:lnTo>
                  <a:lnTo>
                    <a:pt x="1067" y="1587"/>
                  </a:lnTo>
                  <a:lnTo>
                    <a:pt x="1107" y="1627"/>
                  </a:lnTo>
                  <a:lnTo>
                    <a:pt x="1147" y="1667"/>
                  </a:lnTo>
                  <a:lnTo>
                    <a:pt x="1187" y="1707"/>
                  </a:lnTo>
                  <a:lnTo>
                    <a:pt x="1213" y="1747"/>
                  </a:lnTo>
                  <a:lnTo>
                    <a:pt x="1253" y="1787"/>
                  </a:lnTo>
                  <a:lnTo>
                    <a:pt x="1280" y="1827"/>
                  </a:lnTo>
                  <a:lnTo>
                    <a:pt x="1307" y="1867"/>
                  </a:lnTo>
                  <a:lnTo>
                    <a:pt x="1347" y="1920"/>
                  </a:lnTo>
                  <a:lnTo>
                    <a:pt x="1387" y="1960"/>
                  </a:lnTo>
                  <a:lnTo>
                    <a:pt x="1413" y="2000"/>
                  </a:lnTo>
                  <a:lnTo>
                    <a:pt x="1440" y="2040"/>
                  </a:lnTo>
                  <a:lnTo>
                    <a:pt x="1480" y="2054"/>
                  </a:lnTo>
                  <a:lnTo>
                    <a:pt x="1520" y="2080"/>
                  </a:lnTo>
                  <a:lnTo>
                    <a:pt x="1533" y="2120"/>
                  </a:lnTo>
                  <a:lnTo>
                    <a:pt x="1560" y="2160"/>
                  </a:lnTo>
                  <a:lnTo>
                    <a:pt x="1600" y="2187"/>
                  </a:lnTo>
                  <a:lnTo>
                    <a:pt x="1627" y="2227"/>
                  </a:lnTo>
                  <a:lnTo>
                    <a:pt x="1667" y="2254"/>
                  </a:lnTo>
                  <a:lnTo>
                    <a:pt x="1707" y="2280"/>
                  </a:lnTo>
                  <a:lnTo>
                    <a:pt x="1747" y="2307"/>
                  </a:lnTo>
                </a:path>
              </a:pathLst>
            </a:custGeom>
            <a:pattFill prst="pct90">
              <a:fgClr>
                <a:srgbClr val="FAFD00"/>
              </a:fgClr>
              <a:bgClr>
                <a:schemeClr val="bg1"/>
              </a:bgClr>
            </a:patt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6421" name="Line 122"/>
            <p:cNvSpPr>
              <a:spLocks noChangeShapeType="1"/>
            </p:cNvSpPr>
            <p:nvPr/>
          </p:nvSpPr>
          <p:spPr bwMode="auto">
            <a:xfrm flipH="1" flipV="1">
              <a:off x="2567" y="2701"/>
              <a:ext cx="651" cy="348"/>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22" name="Freeform 123"/>
            <p:cNvSpPr>
              <a:spLocks/>
            </p:cNvSpPr>
            <p:nvPr/>
          </p:nvSpPr>
          <p:spPr bwMode="auto">
            <a:xfrm>
              <a:off x="3073" y="2945"/>
              <a:ext cx="139" cy="247"/>
            </a:xfrm>
            <a:custGeom>
              <a:avLst/>
              <a:gdLst>
                <a:gd name="T0" fmla="*/ 12 w 139"/>
                <a:gd name="T1" fmla="*/ 6 h 247"/>
                <a:gd name="T2" fmla="*/ 6 w 139"/>
                <a:gd name="T3" fmla="*/ 0 h 247"/>
                <a:gd name="T4" fmla="*/ 2 w 139"/>
                <a:gd name="T5" fmla="*/ 2 h 247"/>
                <a:gd name="T6" fmla="*/ 0 w 139"/>
                <a:gd name="T7" fmla="*/ 21 h 247"/>
                <a:gd name="T8" fmla="*/ 3 w 139"/>
                <a:gd name="T9" fmla="*/ 33 h 247"/>
                <a:gd name="T10" fmla="*/ 6 w 139"/>
                <a:gd name="T11" fmla="*/ 48 h 247"/>
                <a:gd name="T12" fmla="*/ 8 w 139"/>
                <a:gd name="T13" fmla="*/ 52 h 247"/>
                <a:gd name="T14" fmla="*/ 10 w 139"/>
                <a:gd name="T15" fmla="*/ 60 h 247"/>
                <a:gd name="T16" fmla="*/ 19 w 139"/>
                <a:gd name="T17" fmla="*/ 70 h 247"/>
                <a:gd name="T18" fmla="*/ 31 w 139"/>
                <a:gd name="T19" fmla="*/ 87 h 247"/>
                <a:gd name="T20" fmla="*/ 37 w 139"/>
                <a:gd name="T21" fmla="*/ 107 h 247"/>
                <a:gd name="T22" fmla="*/ 41 w 139"/>
                <a:gd name="T23" fmla="*/ 122 h 247"/>
                <a:gd name="T24" fmla="*/ 44 w 139"/>
                <a:gd name="T25" fmla="*/ 144 h 247"/>
                <a:gd name="T26" fmla="*/ 51 w 139"/>
                <a:gd name="T27" fmla="*/ 181 h 247"/>
                <a:gd name="T28" fmla="*/ 70 w 139"/>
                <a:gd name="T29" fmla="*/ 218 h 247"/>
                <a:gd name="T30" fmla="*/ 99 w 139"/>
                <a:gd name="T31" fmla="*/ 238 h 247"/>
                <a:gd name="T32" fmla="*/ 128 w 139"/>
                <a:gd name="T33" fmla="*/ 246 h 247"/>
                <a:gd name="T34" fmla="*/ 131 w 139"/>
                <a:gd name="T35" fmla="*/ 225 h 247"/>
                <a:gd name="T36" fmla="*/ 109 w 139"/>
                <a:gd name="T37" fmla="*/ 159 h 247"/>
                <a:gd name="T38" fmla="*/ 67 w 139"/>
                <a:gd name="T39" fmla="*/ 100 h 247"/>
                <a:gd name="T40" fmla="*/ 62 w 139"/>
                <a:gd name="T41" fmla="*/ 71 h 247"/>
                <a:gd name="T42" fmla="*/ 63 w 139"/>
                <a:gd name="T43" fmla="*/ 50 h 247"/>
                <a:gd name="T44" fmla="*/ 74 w 139"/>
                <a:gd name="T45" fmla="*/ 46 h 247"/>
                <a:gd name="T46" fmla="*/ 63 w 139"/>
                <a:gd name="T47" fmla="*/ 41 h 247"/>
                <a:gd name="T48" fmla="*/ 61 w 139"/>
                <a:gd name="T49" fmla="*/ 39 h 247"/>
                <a:gd name="T50" fmla="*/ 59 w 139"/>
                <a:gd name="T51" fmla="*/ 36 h 247"/>
                <a:gd name="T52" fmla="*/ 48 w 139"/>
                <a:gd name="T53" fmla="*/ 36 h 247"/>
                <a:gd name="T54" fmla="*/ 48 w 139"/>
                <a:gd name="T55" fmla="*/ 27 h 247"/>
                <a:gd name="T56" fmla="*/ 43 w 139"/>
                <a:gd name="T57" fmla="*/ 24 h 247"/>
                <a:gd name="T58" fmla="*/ 33 w 139"/>
                <a:gd name="T59" fmla="*/ 30 h 247"/>
                <a:gd name="T60" fmla="*/ 24 w 139"/>
                <a:gd name="T61" fmla="*/ 38 h 247"/>
                <a:gd name="T62" fmla="*/ 21 w 139"/>
                <a:gd name="T63" fmla="*/ 26 h 247"/>
                <a:gd name="T64" fmla="*/ 24 w 139"/>
                <a:gd name="T65" fmla="*/ 10 h 247"/>
                <a:gd name="T66" fmla="*/ 22 w 139"/>
                <a:gd name="T67" fmla="*/ 1 h 247"/>
                <a:gd name="T68" fmla="*/ 14 w 139"/>
                <a:gd name="T69" fmla="*/ 2 h 247"/>
                <a:gd name="T70" fmla="*/ 12 w 139"/>
                <a:gd name="T71" fmla="*/ 13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9"/>
                <a:gd name="T109" fmla="*/ 0 h 247"/>
                <a:gd name="T110" fmla="*/ 139 w 139"/>
                <a:gd name="T111" fmla="*/ 247 h 2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9" h="247">
                  <a:moveTo>
                    <a:pt x="12" y="13"/>
                  </a:moveTo>
                  <a:lnTo>
                    <a:pt x="12" y="6"/>
                  </a:lnTo>
                  <a:lnTo>
                    <a:pt x="9" y="1"/>
                  </a:lnTo>
                  <a:lnTo>
                    <a:pt x="6" y="0"/>
                  </a:lnTo>
                  <a:lnTo>
                    <a:pt x="4" y="0"/>
                  </a:lnTo>
                  <a:lnTo>
                    <a:pt x="2" y="2"/>
                  </a:lnTo>
                  <a:lnTo>
                    <a:pt x="1" y="10"/>
                  </a:lnTo>
                  <a:lnTo>
                    <a:pt x="0" y="21"/>
                  </a:lnTo>
                  <a:lnTo>
                    <a:pt x="1" y="27"/>
                  </a:lnTo>
                  <a:lnTo>
                    <a:pt x="3" y="33"/>
                  </a:lnTo>
                  <a:lnTo>
                    <a:pt x="5" y="40"/>
                  </a:lnTo>
                  <a:lnTo>
                    <a:pt x="6" y="48"/>
                  </a:lnTo>
                  <a:lnTo>
                    <a:pt x="8" y="50"/>
                  </a:lnTo>
                  <a:lnTo>
                    <a:pt x="8" y="52"/>
                  </a:lnTo>
                  <a:lnTo>
                    <a:pt x="8" y="56"/>
                  </a:lnTo>
                  <a:lnTo>
                    <a:pt x="10" y="60"/>
                  </a:lnTo>
                  <a:lnTo>
                    <a:pt x="12" y="62"/>
                  </a:lnTo>
                  <a:lnTo>
                    <a:pt x="19" y="70"/>
                  </a:lnTo>
                  <a:lnTo>
                    <a:pt x="24" y="75"/>
                  </a:lnTo>
                  <a:lnTo>
                    <a:pt x="31" y="87"/>
                  </a:lnTo>
                  <a:lnTo>
                    <a:pt x="36" y="100"/>
                  </a:lnTo>
                  <a:lnTo>
                    <a:pt x="37" y="107"/>
                  </a:lnTo>
                  <a:lnTo>
                    <a:pt x="37" y="114"/>
                  </a:lnTo>
                  <a:lnTo>
                    <a:pt x="41" y="122"/>
                  </a:lnTo>
                  <a:lnTo>
                    <a:pt x="44" y="132"/>
                  </a:lnTo>
                  <a:lnTo>
                    <a:pt x="44" y="144"/>
                  </a:lnTo>
                  <a:lnTo>
                    <a:pt x="47" y="164"/>
                  </a:lnTo>
                  <a:lnTo>
                    <a:pt x="51" y="181"/>
                  </a:lnTo>
                  <a:lnTo>
                    <a:pt x="58" y="199"/>
                  </a:lnTo>
                  <a:lnTo>
                    <a:pt x="70" y="218"/>
                  </a:lnTo>
                  <a:lnTo>
                    <a:pt x="83" y="232"/>
                  </a:lnTo>
                  <a:lnTo>
                    <a:pt x="99" y="238"/>
                  </a:lnTo>
                  <a:lnTo>
                    <a:pt x="116" y="244"/>
                  </a:lnTo>
                  <a:lnTo>
                    <a:pt x="128" y="246"/>
                  </a:lnTo>
                  <a:lnTo>
                    <a:pt x="138" y="244"/>
                  </a:lnTo>
                  <a:lnTo>
                    <a:pt x="131" y="225"/>
                  </a:lnTo>
                  <a:lnTo>
                    <a:pt x="120" y="190"/>
                  </a:lnTo>
                  <a:lnTo>
                    <a:pt x="109" y="159"/>
                  </a:lnTo>
                  <a:lnTo>
                    <a:pt x="79" y="124"/>
                  </a:lnTo>
                  <a:lnTo>
                    <a:pt x="67" y="100"/>
                  </a:lnTo>
                  <a:lnTo>
                    <a:pt x="60" y="83"/>
                  </a:lnTo>
                  <a:lnTo>
                    <a:pt x="62" y="71"/>
                  </a:lnTo>
                  <a:lnTo>
                    <a:pt x="58" y="57"/>
                  </a:lnTo>
                  <a:lnTo>
                    <a:pt x="63" y="50"/>
                  </a:lnTo>
                  <a:lnTo>
                    <a:pt x="70" y="52"/>
                  </a:lnTo>
                  <a:lnTo>
                    <a:pt x="74" y="46"/>
                  </a:lnTo>
                  <a:lnTo>
                    <a:pt x="73" y="43"/>
                  </a:lnTo>
                  <a:lnTo>
                    <a:pt x="63" y="41"/>
                  </a:lnTo>
                  <a:lnTo>
                    <a:pt x="57" y="43"/>
                  </a:lnTo>
                  <a:lnTo>
                    <a:pt x="61" y="39"/>
                  </a:lnTo>
                  <a:lnTo>
                    <a:pt x="61" y="37"/>
                  </a:lnTo>
                  <a:lnTo>
                    <a:pt x="59" y="36"/>
                  </a:lnTo>
                  <a:lnTo>
                    <a:pt x="55" y="36"/>
                  </a:lnTo>
                  <a:lnTo>
                    <a:pt x="48" y="36"/>
                  </a:lnTo>
                  <a:lnTo>
                    <a:pt x="49" y="31"/>
                  </a:lnTo>
                  <a:lnTo>
                    <a:pt x="48" y="27"/>
                  </a:lnTo>
                  <a:lnTo>
                    <a:pt x="45" y="24"/>
                  </a:lnTo>
                  <a:lnTo>
                    <a:pt x="43" y="24"/>
                  </a:lnTo>
                  <a:lnTo>
                    <a:pt x="38" y="25"/>
                  </a:lnTo>
                  <a:lnTo>
                    <a:pt x="33" y="30"/>
                  </a:lnTo>
                  <a:lnTo>
                    <a:pt x="27" y="39"/>
                  </a:lnTo>
                  <a:lnTo>
                    <a:pt x="24" y="38"/>
                  </a:lnTo>
                  <a:lnTo>
                    <a:pt x="21" y="31"/>
                  </a:lnTo>
                  <a:lnTo>
                    <a:pt x="21" y="26"/>
                  </a:lnTo>
                  <a:lnTo>
                    <a:pt x="23" y="18"/>
                  </a:lnTo>
                  <a:lnTo>
                    <a:pt x="24" y="10"/>
                  </a:lnTo>
                  <a:lnTo>
                    <a:pt x="24" y="3"/>
                  </a:lnTo>
                  <a:lnTo>
                    <a:pt x="22" y="1"/>
                  </a:lnTo>
                  <a:lnTo>
                    <a:pt x="18" y="0"/>
                  </a:lnTo>
                  <a:lnTo>
                    <a:pt x="14" y="2"/>
                  </a:lnTo>
                  <a:lnTo>
                    <a:pt x="13" y="5"/>
                  </a:lnTo>
                  <a:lnTo>
                    <a:pt x="12" y="13"/>
                  </a:lnTo>
                </a:path>
              </a:pathLst>
            </a:custGeom>
            <a:solidFill>
              <a:srgbClr val="A05000"/>
            </a:solidFill>
            <a:ln w="12700" cap="rnd">
              <a:solidFill>
                <a:srgbClr val="402000"/>
              </a:solidFill>
              <a:round/>
              <a:headEnd/>
              <a:tailEnd/>
            </a:ln>
          </p:spPr>
          <p:txBody>
            <a:bodyPr/>
            <a:lstStyle/>
            <a:p>
              <a:endParaRPr lang="en-US"/>
            </a:p>
          </p:txBody>
        </p:sp>
        <p:grpSp>
          <p:nvGrpSpPr>
            <p:cNvPr id="16423" name="Group 124"/>
            <p:cNvGrpSpPr>
              <a:grpSpLocks/>
            </p:cNvGrpSpPr>
            <p:nvPr/>
          </p:nvGrpSpPr>
          <p:grpSpPr bwMode="auto">
            <a:xfrm>
              <a:off x="3073" y="2786"/>
              <a:ext cx="549" cy="575"/>
              <a:chOff x="3073" y="2786"/>
              <a:chExt cx="549" cy="575"/>
            </a:xfrm>
          </p:grpSpPr>
          <p:sp>
            <p:nvSpPr>
              <p:cNvPr id="16426" name="Oval 125"/>
              <p:cNvSpPr>
                <a:spLocks noChangeArrowheads="1"/>
              </p:cNvSpPr>
              <p:nvPr/>
            </p:nvSpPr>
            <p:spPr bwMode="auto">
              <a:xfrm>
                <a:off x="3073" y="2786"/>
                <a:ext cx="549" cy="575"/>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6427" name="Line 126"/>
              <p:cNvSpPr>
                <a:spLocks noChangeShapeType="1"/>
              </p:cNvSpPr>
              <p:nvPr/>
            </p:nvSpPr>
            <p:spPr bwMode="auto">
              <a:xfrm>
                <a:off x="3137" y="2872"/>
                <a:ext cx="429" cy="425"/>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6424" name="Line 127"/>
            <p:cNvSpPr>
              <a:spLocks noChangeShapeType="1"/>
            </p:cNvSpPr>
            <p:nvPr/>
          </p:nvSpPr>
          <p:spPr bwMode="auto">
            <a:xfrm>
              <a:off x="1967" y="1007"/>
              <a:ext cx="0" cy="270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25" name="AutoShape 128" descr="90%"/>
            <p:cNvSpPr>
              <a:spLocks noChangeArrowheads="1"/>
            </p:cNvSpPr>
            <p:nvPr/>
          </p:nvSpPr>
          <p:spPr bwMode="auto">
            <a:xfrm rot="-5400000">
              <a:off x="3827" y="2599"/>
              <a:ext cx="648" cy="1668"/>
            </a:xfrm>
            <a:prstGeom prst="rtTriangle">
              <a:avLst/>
            </a:prstGeom>
            <a:pattFill prst="pct90">
              <a:fgClr>
                <a:srgbClr val="FAFD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grpSp>
      <p:sp>
        <p:nvSpPr>
          <p:cNvPr id="16387" name="Rectangle 130"/>
          <p:cNvSpPr>
            <a:spLocks noChangeArrowheads="1"/>
          </p:cNvSpPr>
          <p:nvPr/>
        </p:nvSpPr>
        <p:spPr bwMode="auto">
          <a:xfrm>
            <a:off x="4953000" y="3581400"/>
            <a:ext cx="335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b="1">
                <a:solidFill>
                  <a:srgbClr val="FF0000"/>
                </a:solidFill>
                <a:latin typeface="Impact" pitchFamily="34" charset="0"/>
              </a:rPr>
              <a:t>3. Grain Avalanche!</a:t>
            </a:r>
            <a:endParaRPr lang="en-US" altLang="en-US">
              <a:solidFill>
                <a:schemeClr val="tx2"/>
              </a:solidFill>
              <a:latin typeface="Impact" pitchFamily="34" charset="0"/>
            </a:endParaRPr>
          </a:p>
        </p:txBody>
      </p:sp>
      <p:sp>
        <p:nvSpPr>
          <p:cNvPr id="2" name="Title 1" hidden="1"/>
          <p:cNvSpPr>
            <a:spLocks noGrp="1"/>
          </p:cNvSpPr>
          <p:nvPr>
            <p:ph type="title"/>
          </p:nvPr>
        </p:nvSpPr>
        <p:spPr/>
        <p:txBody>
          <a:bodyPr/>
          <a:lstStyle/>
          <a:p>
            <a:r>
              <a:rPr lang="en-US" dirty="0" smtClean="0"/>
              <a:t>3. Grain Avalanche</a:t>
            </a:r>
            <a:endParaRPr lang="en-US" dirty="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title="Illustration - When they loosen the out of condition grain it collapses upon them engulfing the victim. "/>
          <p:cNvGrpSpPr>
            <a:grpSpLocks/>
          </p:cNvGrpSpPr>
          <p:nvPr/>
        </p:nvGrpSpPr>
        <p:grpSpPr bwMode="auto">
          <a:xfrm>
            <a:off x="2389188" y="541338"/>
            <a:ext cx="6145212" cy="6165850"/>
            <a:chOff x="704" y="341"/>
            <a:chExt cx="4355" cy="3884"/>
          </a:xfrm>
        </p:grpSpPr>
        <p:sp>
          <p:nvSpPr>
            <p:cNvPr id="17412" name="AutoShape 3"/>
            <p:cNvSpPr>
              <a:spLocks noChangeArrowheads="1"/>
            </p:cNvSpPr>
            <p:nvPr/>
          </p:nvSpPr>
          <p:spPr bwMode="auto">
            <a:xfrm>
              <a:off x="3551" y="2878"/>
              <a:ext cx="747" cy="700"/>
            </a:xfrm>
            <a:prstGeom prst="hexagon">
              <a:avLst>
                <a:gd name="adj" fmla="val 26674"/>
                <a:gd name="vf" fmla="val 115470"/>
              </a:avLst>
            </a:prstGeom>
            <a:solidFill>
              <a:schemeClr val="tx1"/>
            </a:solidFill>
            <a:ln w="12700">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grpSp>
          <p:nvGrpSpPr>
            <p:cNvPr id="17413" name="Group 4"/>
            <p:cNvGrpSpPr>
              <a:grpSpLocks/>
            </p:cNvGrpSpPr>
            <p:nvPr/>
          </p:nvGrpSpPr>
          <p:grpSpPr bwMode="auto">
            <a:xfrm>
              <a:off x="3299" y="3389"/>
              <a:ext cx="171" cy="126"/>
              <a:chOff x="3299" y="3389"/>
              <a:chExt cx="171" cy="126"/>
            </a:xfrm>
          </p:grpSpPr>
          <p:sp>
            <p:nvSpPr>
              <p:cNvPr id="17508" name="Freeform 5"/>
              <p:cNvSpPr>
                <a:spLocks/>
              </p:cNvSpPr>
              <p:nvPr/>
            </p:nvSpPr>
            <p:spPr bwMode="auto">
              <a:xfrm>
                <a:off x="3299" y="3394"/>
                <a:ext cx="100" cy="119"/>
              </a:xfrm>
              <a:custGeom>
                <a:avLst/>
                <a:gdLst>
                  <a:gd name="T0" fmla="*/ 99 w 100"/>
                  <a:gd name="T1" fmla="*/ 103 h 119"/>
                  <a:gd name="T2" fmla="*/ 99 w 100"/>
                  <a:gd name="T3" fmla="*/ 108 h 119"/>
                  <a:gd name="T4" fmla="*/ 96 w 100"/>
                  <a:gd name="T5" fmla="*/ 113 h 119"/>
                  <a:gd name="T6" fmla="*/ 92 w 100"/>
                  <a:gd name="T7" fmla="*/ 116 h 119"/>
                  <a:gd name="T8" fmla="*/ 89 w 100"/>
                  <a:gd name="T9" fmla="*/ 118 h 119"/>
                  <a:gd name="T10" fmla="*/ 84 w 100"/>
                  <a:gd name="T11" fmla="*/ 115 h 119"/>
                  <a:gd name="T12" fmla="*/ 76 w 100"/>
                  <a:gd name="T13" fmla="*/ 117 h 119"/>
                  <a:gd name="T14" fmla="*/ 68 w 100"/>
                  <a:gd name="T15" fmla="*/ 114 h 119"/>
                  <a:gd name="T16" fmla="*/ 59 w 100"/>
                  <a:gd name="T17" fmla="*/ 115 h 119"/>
                  <a:gd name="T18" fmla="*/ 51 w 100"/>
                  <a:gd name="T19" fmla="*/ 117 h 119"/>
                  <a:gd name="T20" fmla="*/ 41 w 100"/>
                  <a:gd name="T21" fmla="*/ 114 h 119"/>
                  <a:gd name="T22" fmla="*/ 33 w 100"/>
                  <a:gd name="T23" fmla="*/ 115 h 119"/>
                  <a:gd name="T24" fmla="*/ 26 w 100"/>
                  <a:gd name="T25" fmla="*/ 111 h 119"/>
                  <a:gd name="T26" fmla="*/ 21 w 100"/>
                  <a:gd name="T27" fmla="*/ 110 h 119"/>
                  <a:gd name="T28" fmla="*/ 17 w 100"/>
                  <a:gd name="T29" fmla="*/ 103 h 119"/>
                  <a:gd name="T30" fmla="*/ 10 w 100"/>
                  <a:gd name="T31" fmla="*/ 93 h 119"/>
                  <a:gd name="T32" fmla="*/ 6 w 100"/>
                  <a:gd name="T33" fmla="*/ 89 h 119"/>
                  <a:gd name="T34" fmla="*/ 5 w 100"/>
                  <a:gd name="T35" fmla="*/ 84 h 119"/>
                  <a:gd name="T36" fmla="*/ 3 w 100"/>
                  <a:gd name="T37" fmla="*/ 78 h 119"/>
                  <a:gd name="T38" fmla="*/ 1 w 100"/>
                  <a:gd name="T39" fmla="*/ 72 h 119"/>
                  <a:gd name="T40" fmla="*/ 1 w 100"/>
                  <a:gd name="T41" fmla="*/ 67 h 119"/>
                  <a:gd name="T42" fmla="*/ 0 w 100"/>
                  <a:gd name="T43" fmla="*/ 61 h 119"/>
                  <a:gd name="T44" fmla="*/ 2 w 100"/>
                  <a:gd name="T45" fmla="*/ 52 h 119"/>
                  <a:gd name="T46" fmla="*/ 7 w 100"/>
                  <a:gd name="T47" fmla="*/ 46 h 119"/>
                  <a:gd name="T48" fmla="*/ 11 w 100"/>
                  <a:gd name="T49" fmla="*/ 35 h 119"/>
                  <a:gd name="T50" fmla="*/ 16 w 100"/>
                  <a:gd name="T51" fmla="*/ 28 h 119"/>
                  <a:gd name="T52" fmla="*/ 24 w 100"/>
                  <a:gd name="T53" fmla="*/ 22 h 119"/>
                  <a:gd name="T54" fmla="*/ 32 w 100"/>
                  <a:gd name="T55" fmla="*/ 15 h 119"/>
                  <a:gd name="T56" fmla="*/ 39 w 100"/>
                  <a:gd name="T57" fmla="*/ 10 h 119"/>
                  <a:gd name="T58" fmla="*/ 44 w 100"/>
                  <a:gd name="T59" fmla="*/ 6 h 119"/>
                  <a:gd name="T60" fmla="*/ 51 w 100"/>
                  <a:gd name="T61" fmla="*/ 3 h 119"/>
                  <a:gd name="T62" fmla="*/ 56 w 100"/>
                  <a:gd name="T63" fmla="*/ 0 h 119"/>
                  <a:gd name="T64" fmla="*/ 57 w 100"/>
                  <a:gd name="T65" fmla="*/ 1 h 119"/>
                  <a:gd name="T66" fmla="*/ 61 w 100"/>
                  <a:gd name="T67" fmla="*/ 0 h 119"/>
                  <a:gd name="T68" fmla="*/ 70 w 100"/>
                  <a:gd name="T69" fmla="*/ 7 h 119"/>
                  <a:gd name="T70" fmla="*/ 99 w 100"/>
                  <a:gd name="T71" fmla="*/ 103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0"/>
                  <a:gd name="T109" fmla="*/ 0 h 119"/>
                  <a:gd name="T110" fmla="*/ 100 w 100"/>
                  <a:gd name="T111" fmla="*/ 119 h 1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0" h="119">
                    <a:moveTo>
                      <a:pt x="99" y="103"/>
                    </a:moveTo>
                    <a:lnTo>
                      <a:pt x="99" y="108"/>
                    </a:lnTo>
                    <a:lnTo>
                      <a:pt x="96" y="113"/>
                    </a:lnTo>
                    <a:lnTo>
                      <a:pt x="92" y="116"/>
                    </a:lnTo>
                    <a:lnTo>
                      <a:pt x="89" y="118"/>
                    </a:lnTo>
                    <a:lnTo>
                      <a:pt x="84" y="115"/>
                    </a:lnTo>
                    <a:lnTo>
                      <a:pt x="76" y="117"/>
                    </a:lnTo>
                    <a:lnTo>
                      <a:pt x="68" y="114"/>
                    </a:lnTo>
                    <a:lnTo>
                      <a:pt x="59" y="115"/>
                    </a:lnTo>
                    <a:lnTo>
                      <a:pt x="51" y="117"/>
                    </a:lnTo>
                    <a:lnTo>
                      <a:pt x="41" y="114"/>
                    </a:lnTo>
                    <a:lnTo>
                      <a:pt x="33" y="115"/>
                    </a:lnTo>
                    <a:lnTo>
                      <a:pt x="26" y="111"/>
                    </a:lnTo>
                    <a:lnTo>
                      <a:pt x="21" y="110"/>
                    </a:lnTo>
                    <a:lnTo>
                      <a:pt x="17" y="103"/>
                    </a:lnTo>
                    <a:lnTo>
                      <a:pt x="10" y="93"/>
                    </a:lnTo>
                    <a:lnTo>
                      <a:pt x="6" y="89"/>
                    </a:lnTo>
                    <a:lnTo>
                      <a:pt x="5" y="84"/>
                    </a:lnTo>
                    <a:lnTo>
                      <a:pt x="3" y="78"/>
                    </a:lnTo>
                    <a:lnTo>
                      <a:pt x="1" y="72"/>
                    </a:lnTo>
                    <a:lnTo>
                      <a:pt x="1" y="67"/>
                    </a:lnTo>
                    <a:lnTo>
                      <a:pt x="0" y="61"/>
                    </a:lnTo>
                    <a:lnTo>
                      <a:pt x="2" y="52"/>
                    </a:lnTo>
                    <a:lnTo>
                      <a:pt x="7" y="46"/>
                    </a:lnTo>
                    <a:lnTo>
                      <a:pt x="11" y="35"/>
                    </a:lnTo>
                    <a:lnTo>
                      <a:pt x="16" y="28"/>
                    </a:lnTo>
                    <a:lnTo>
                      <a:pt x="24" y="22"/>
                    </a:lnTo>
                    <a:lnTo>
                      <a:pt x="32" y="15"/>
                    </a:lnTo>
                    <a:lnTo>
                      <a:pt x="39" y="10"/>
                    </a:lnTo>
                    <a:lnTo>
                      <a:pt x="44" y="6"/>
                    </a:lnTo>
                    <a:lnTo>
                      <a:pt x="51" y="3"/>
                    </a:lnTo>
                    <a:lnTo>
                      <a:pt x="56" y="0"/>
                    </a:lnTo>
                    <a:lnTo>
                      <a:pt x="57" y="1"/>
                    </a:lnTo>
                    <a:lnTo>
                      <a:pt x="61" y="0"/>
                    </a:lnTo>
                    <a:lnTo>
                      <a:pt x="70" y="7"/>
                    </a:lnTo>
                    <a:lnTo>
                      <a:pt x="99" y="103"/>
                    </a:lnTo>
                  </a:path>
                </a:pathLst>
              </a:custGeom>
              <a:solidFill>
                <a:srgbClr val="0000FF"/>
              </a:solidFill>
              <a:ln w="12700" cap="rnd">
                <a:solidFill>
                  <a:srgbClr val="000000"/>
                </a:solidFill>
                <a:round/>
                <a:headEnd/>
                <a:tailEnd/>
              </a:ln>
            </p:spPr>
            <p:txBody>
              <a:bodyPr/>
              <a:lstStyle/>
              <a:p>
                <a:endParaRPr lang="en-US"/>
              </a:p>
            </p:txBody>
          </p:sp>
          <p:sp>
            <p:nvSpPr>
              <p:cNvPr id="17509" name="Freeform 6"/>
              <p:cNvSpPr>
                <a:spLocks/>
              </p:cNvSpPr>
              <p:nvPr/>
            </p:nvSpPr>
            <p:spPr bwMode="auto">
              <a:xfrm>
                <a:off x="3357" y="3389"/>
                <a:ext cx="113" cy="117"/>
              </a:xfrm>
              <a:custGeom>
                <a:avLst/>
                <a:gdLst>
                  <a:gd name="T0" fmla="*/ 57 w 113"/>
                  <a:gd name="T1" fmla="*/ 98 h 117"/>
                  <a:gd name="T2" fmla="*/ 66 w 113"/>
                  <a:gd name="T3" fmla="*/ 97 h 117"/>
                  <a:gd name="T4" fmla="*/ 71 w 113"/>
                  <a:gd name="T5" fmla="*/ 94 h 117"/>
                  <a:gd name="T6" fmla="*/ 73 w 113"/>
                  <a:gd name="T7" fmla="*/ 91 h 117"/>
                  <a:gd name="T8" fmla="*/ 77 w 113"/>
                  <a:gd name="T9" fmla="*/ 88 h 117"/>
                  <a:gd name="T10" fmla="*/ 80 w 113"/>
                  <a:gd name="T11" fmla="*/ 88 h 117"/>
                  <a:gd name="T12" fmla="*/ 81 w 113"/>
                  <a:gd name="T13" fmla="*/ 84 h 117"/>
                  <a:gd name="T14" fmla="*/ 88 w 113"/>
                  <a:gd name="T15" fmla="*/ 82 h 117"/>
                  <a:gd name="T16" fmla="*/ 92 w 113"/>
                  <a:gd name="T17" fmla="*/ 77 h 117"/>
                  <a:gd name="T18" fmla="*/ 95 w 113"/>
                  <a:gd name="T19" fmla="*/ 75 h 117"/>
                  <a:gd name="T20" fmla="*/ 98 w 113"/>
                  <a:gd name="T21" fmla="*/ 71 h 117"/>
                  <a:gd name="T22" fmla="*/ 105 w 113"/>
                  <a:gd name="T23" fmla="*/ 68 h 117"/>
                  <a:gd name="T24" fmla="*/ 108 w 113"/>
                  <a:gd name="T25" fmla="*/ 65 h 117"/>
                  <a:gd name="T26" fmla="*/ 112 w 113"/>
                  <a:gd name="T27" fmla="*/ 57 h 117"/>
                  <a:gd name="T28" fmla="*/ 109 w 113"/>
                  <a:gd name="T29" fmla="*/ 46 h 117"/>
                  <a:gd name="T30" fmla="*/ 101 w 113"/>
                  <a:gd name="T31" fmla="*/ 36 h 117"/>
                  <a:gd name="T32" fmla="*/ 92 w 113"/>
                  <a:gd name="T33" fmla="*/ 20 h 117"/>
                  <a:gd name="T34" fmla="*/ 85 w 113"/>
                  <a:gd name="T35" fmla="*/ 13 h 117"/>
                  <a:gd name="T36" fmla="*/ 78 w 113"/>
                  <a:gd name="T37" fmla="*/ 10 h 117"/>
                  <a:gd name="T38" fmla="*/ 72 w 113"/>
                  <a:gd name="T39" fmla="*/ 10 h 117"/>
                  <a:gd name="T40" fmla="*/ 65 w 113"/>
                  <a:gd name="T41" fmla="*/ 9 h 117"/>
                  <a:gd name="T42" fmla="*/ 55 w 113"/>
                  <a:gd name="T43" fmla="*/ 2 h 117"/>
                  <a:gd name="T44" fmla="*/ 36 w 113"/>
                  <a:gd name="T45" fmla="*/ 0 h 117"/>
                  <a:gd name="T46" fmla="*/ 29 w 113"/>
                  <a:gd name="T47" fmla="*/ 2 h 117"/>
                  <a:gd name="T48" fmla="*/ 24 w 113"/>
                  <a:gd name="T49" fmla="*/ 7 h 117"/>
                  <a:gd name="T50" fmla="*/ 20 w 113"/>
                  <a:gd name="T51" fmla="*/ 6 h 117"/>
                  <a:gd name="T52" fmla="*/ 17 w 113"/>
                  <a:gd name="T53" fmla="*/ 7 h 117"/>
                  <a:gd name="T54" fmla="*/ 15 w 113"/>
                  <a:gd name="T55" fmla="*/ 10 h 117"/>
                  <a:gd name="T56" fmla="*/ 4 w 113"/>
                  <a:gd name="T57" fmla="*/ 16 h 117"/>
                  <a:gd name="T58" fmla="*/ 1 w 113"/>
                  <a:gd name="T59" fmla="*/ 17 h 117"/>
                  <a:gd name="T60" fmla="*/ 0 w 113"/>
                  <a:gd name="T61" fmla="*/ 30 h 117"/>
                  <a:gd name="T62" fmla="*/ 2 w 113"/>
                  <a:gd name="T63" fmla="*/ 37 h 117"/>
                  <a:gd name="T64" fmla="*/ 5 w 113"/>
                  <a:gd name="T65" fmla="*/ 58 h 117"/>
                  <a:gd name="T66" fmla="*/ 14 w 113"/>
                  <a:gd name="T67" fmla="*/ 77 h 117"/>
                  <a:gd name="T68" fmla="*/ 24 w 113"/>
                  <a:gd name="T69" fmla="*/ 98 h 117"/>
                  <a:gd name="T70" fmla="*/ 27 w 113"/>
                  <a:gd name="T71" fmla="*/ 108 h 117"/>
                  <a:gd name="T72" fmla="*/ 31 w 113"/>
                  <a:gd name="T73" fmla="*/ 116 h 117"/>
                  <a:gd name="T74" fmla="*/ 34 w 113"/>
                  <a:gd name="T75" fmla="*/ 116 h 117"/>
                  <a:gd name="T76" fmla="*/ 37 w 113"/>
                  <a:gd name="T77" fmla="*/ 115 h 117"/>
                  <a:gd name="T78" fmla="*/ 39 w 113"/>
                  <a:gd name="T79" fmla="*/ 108 h 117"/>
                  <a:gd name="T80" fmla="*/ 52 w 113"/>
                  <a:gd name="T81" fmla="*/ 104 h 117"/>
                  <a:gd name="T82" fmla="*/ 50 w 113"/>
                  <a:gd name="T83" fmla="*/ 102 h 117"/>
                  <a:gd name="T84" fmla="*/ 53 w 113"/>
                  <a:gd name="T85" fmla="*/ 99 h 117"/>
                  <a:gd name="T86" fmla="*/ 57 w 113"/>
                  <a:gd name="T87" fmla="*/ 98 h 1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3"/>
                  <a:gd name="T133" fmla="*/ 0 h 117"/>
                  <a:gd name="T134" fmla="*/ 113 w 113"/>
                  <a:gd name="T135" fmla="*/ 117 h 1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3" h="117">
                    <a:moveTo>
                      <a:pt x="57" y="98"/>
                    </a:moveTo>
                    <a:lnTo>
                      <a:pt x="66" y="97"/>
                    </a:lnTo>
                    <a:lnTo>
                      <a:pt x="71" y="94"/>
                    </a:lnTo>
                    <a:lnTo>
                      <a:pt x="73" y="91"/>
                    </a:lnTo>
                    <a:lnTo>
                      <a:pt x="77" y="88"/>
                    </a:lnTo>
                    <a:lnTo>
                      <a:pt x="80" y="88"/>
                    </a:lnTo>
                    <a:lnTo>
                      <a:pt x="81" y="84"/>
                    </a:lnTo>
                    <a:lnTo>
                      <a:pt x="88" y="82"/>
                    </a:lnTo>
                    <a:lnTo>
                      <a:pt x="92" y="77"/>
                    </a:lnTo>
                    <a:lnTo>
                      <a:pt x="95" y="75"/>
                    </a:lnTo>
                    <a:lnTo>
                      <a:pt x="98" y="71"/>
                    </a:lnTo>
                    <a:lnTo>
                      <a:pt x="105" y="68"/>
                    </a:lnTo>
                    <a:lnTo>
                      <a:pt x="108" y="65"/>
                    </a:lnTo>
                    <a:lnTo>
                      <a:pt x="112" y="57"/>
                    </a:lnTo>
                    <a:lnTo>
                      <a:pt x="109" y="46"/>
                    </a:lnTo>
                    <a:lnTo>
                      <a:pt x="101" y="36"/>
                    </a:lnTo>
                    <a:lnTo>
                      <a:pt x="92" y="20"/>
                    </a:lnTo>
                    <a:lnTo>
                      <a:pt x="85" y="13"/>
                    </a:lnTo>
                    <a:lnTo>
                      <a:pt x="78" y="10"/>
                    </a:lnTo>
                    <a:lnTo>
                      <a:pt x="72" y="10"/>
                    </a:lnTo>
                    <a:lnTo>
                      <a:pt x="65" y="9"/>
                    </a:lnTo>
                    <a:lnTo>
                      <a:pt x="55" y="2"/>
                    </a:lnTo>
                    <a:lnTo>
                      <a:pt x="36" y="0"/>
                    </a:lnTo>
                    <a:lnTo>
                      <a:pt x="29" y="2"/>
                    </a:lnTo>
                    <a:lnTo>
                      <a:pt x="24" y="7"/>
                    </a:lnTo>
                    <a:lnTo>
                      <a:pt x="20" y="6"/>
                    </a:lnTo>
                    <a:lnTo>
                      <a:pt x="17" y="7"/>
                    </a:lnTo>
                    <a:lnTo>
                      <a:pt x="15" y="10"/>
                    </a:lnTo>
                    <a:lnTo>
                      <a:pt x="4" y="16"/>
                    </a:lnTo>
                    <a:lnTo>
                      <a:pt x="1" y="17"/>
                    </a:lnTo>
                    <a:lnTo>
                      <a:pt x="0" y="30"/>
                    </a:lnTo>
                    <a:lnTo>
                      <a:pt x="2" y="37"/>
                    </a:lnTo>
                    <a:lnTo>
                      <a:pt x="5" y="58"/>
                    </a:lnTo>
                    <a:lnTo>
                      <a:pt x="14" y="77"/>
                    </a:lnTo>
                    <a:lnTo>
                      <a:pt x="24" y="98"/>
                    </a:lnTo>
                    <a:lnTo>
                      <a:pt x="27" y="108"/>
                    </a:lnTo>
                    <a:lnTo>
                      <a:pt x="31" y="116"/>
                    </a:lnTo>
                    <a:lnTo>
                      <a:pt x="34" y="116"/>
                    </a:lnTo>
                    <a:lnTo>
                      <a:pt x="37" y="115"/>
                    </a:lnTo>
                    <a:lnTo>
                      <a:pt x="39" y="108"/>
                    </a:lnTo>
                    <a:lnTo>
                      <a:pt x="52" y="104"/>
                    </a:lnTo>
                    <a:lnTo>
                      <a:pt x="50" y="102"/>
                    </a:lnTo>
                    <a:lnTo>
                      <a:pt x="53" y="99"/>
                    </a:lnTo>
                    <a:lnTo>
                      <a:pt x="57" y="98"/>
                    </a:lnTo>
                  </a:path>
                </a:pathLst>
              </a:custGeom>
              <a:solidFill>
                <a:srgbClr val="FFC080"/>
              </a:solidFill>
              <a:ln w="12700" cap="rnd">
                <a:solidFill>
                  <a:srgbClr val="402000"/>
                </a:solidFill>
                <a:round/>
                <a:headEnd/>
                <a:tailEnd/>
              </a:ln>
            </p:spPr>
            <p:txBody>
              <a:bodyPr/>
              <a:lstStyle/>
              <a:p>
                <a:endParaRPr lang="en-US"/>
              </a:p>
            </p:txBody>
          </p:sp>
          <p:sp>
            <p:nvSpPr>
              <p:cNvPr id="17510" name="Freeform 7"/>
              <p:cNvSpPr>
                <a:spLocks/>
              </p:cNvSpPr>
              <p:nvPr/>
            </p:nvSpPr>
            <p:spPr bwMode="auto">
              <a:xfrm>
                <a:off x="3358" y="3394"/>
                <a:ext cx="101" cy="112"/>
              </a:xfrm>
              <a:custGeom>
                <a:avLst/>
                <a:gdLst>
                  <a:gd name="T0" fmla="*/ 37 w 101"/>
                  <a:gd name="T1" fmla="*/ 108 h 112"/>
                  <a:gd name="T2" fmla="*/ 30 w 101"/>
                  <a:gd name="T3" fmla="*/ 108 h 112"/>
                  <a:gd name="T4" fmla="*/ 11 w 101"/>
                  <a:gd name="T5" fmla="*/ 66 h 112"/>
                  <a:gd name="T6" fmla="*/ 0 w 101"/>
                  <a:gd name="T7" fmla="*/ 34 h 112"/>
                  <a:gd name="T8" fmla="*/ 2 w 101"/>
                  <a:gd name="T9" fmla="*/ 18 h 112"/>
                  <a:gd name="T10" fmla="*/ 11 w 101"/>
                  <a:gd name="T11" fmla="*/ 11 h 112"/>
                  <a:gd name="T12" fmla="*/ 17 w 101"/>
                  <a:gd name="T13" fmla="*/ 4 h 112"/>
                  <a:gd name="T14" fmla="*/ 21 w 101"/>
                  <a:gd name="T15" fmla="*/ 7 h 112"/>
                  <a:gd name="T16" fmla="*/ 34 w 101"/>
                  <a:gd name="T17" fmla="*/ 0 h 112"/>
                  <a:gd name="T18" fmla="*/ 56 w 101"/>
                  <a:gd name="T19" fmla="*/ 3 h 112"/>
                  <a:gd name="T20" fmla="*/ 65 w 101"/>
                  <a:gd name="T21" fmla="*/ 8 h 112"/>
                  <a:gd name="T22" fmla="*/ 83 w 101"/>
                  <a:gd name="T23" fmla="*/ 12 h 112"/>
                  <a:gd name="T24" fmla="*/ 99 w 101"/>
                  <a:gd name="T25" fmla="*/ 30 h 112"/>
                  <a:gd name="T26" fmla="*/ 97 w 101"/>
                  <a:gd name="T27" fmla="*/ 36 h 112"/>
                  <a:gd name="T28" fmla="*/ 89 w 101"/>
                  <a:gd name="T29" fmla="*/ 40 h 112"/>
                  <a:gd name="T30" fmla="*/ 89 w 101"/>
                  <a:gd name="T31" fmla="*/ 48 h 112"/>
                  <a:gd name="T32" fmla="*/ 89 w 101"/>
                  <a:gd name="T33" fmla="*/ 53 h 112"/>
                  <a:gd name="T34" fmla="*/ 85 w 101"/>
                  <a:gd name="T35" fmla="*/ 43 h 112"/>
                  <a:gd name="T36" fmla="*/ 83 w 101"/>
                  <a:gd name="T37" fmla="*/ 49 h 112"/>
                  <a:gd name="T38" fmla="*/ 77 w 101"/>
                  <a:gd name="T39" fmla="*/ 50 h 112"/>
                  <a:gd name="T40" fmla="*/ 73 w 101"/>
                  <a:gd name="T41" fmla="*/ 51 h 112"/>
                  <a:gd name="T42" fmla="*/ 69 w 101"/>
                  <a:gd name="T43" fmla="*/ 54 h 112"/>
                  <a:gd name="T44" fmla="*/ 71 w 101"/>
                  <a:gd name="T45" fmla="*/ 57 h 112"/>
                  <a:gd name="T46" fmla="*/ 65 w 101"/>
                  <a:gd name="T47" fmla="*/ 59 h 112"/>
                  <a:gd name="T48" fmla="*/ 63 w 101"/>
                  <a:gd name="T49" fmla="*/ 56 h 112"/>
                  <a:gd name="T50" fmla="*/ 40 w 101"/>
                  <a:gd name="T51" fmla="*/ 63 h 112"/>
                  <a:gd name="T52" fmla="*/ 35 w 101"/>
                  <a:gd name="T53" fmla="*/ 64 h 112"/>
                  <a:gd name="T54" fmla="*/ 24 w 101"/>
                  <a:gd name="T55" fmla="*/ 49 h 112"/>
                  <a:gd name="T56" fmla="*/ 18 w 101"/>
                  <a:gd name="T57" fmla="*/ 60 h 112"/>
                  <a:gd name="T58" fmla="*/ 26 w 101"/>
                  <a:gd name="T59" fmla="*/ 75 h 112"/>
                  <a:gd name="T60" fmla="*/ 33 w 101"/>
                  <a:gd name="T61" fmla="*/ 92 h 112"/>
                  <a:gd name="T62" fmla="*/ 33 w 101"/>
                  <a:gd name="T63" fmla="*/ 96 h 112"/>
                  <a:gd name="T64" fmla="*/ 44 w 101"/>
                  <a:gd name="T65" fmla="*/ 92 h 112"/>
                  <a:gd name="T66" fmla="*/ 48 w 101"/>
                  <a:gd name="T67" fmla="*/ 93 h 112"/>
                  <a:gd name="T68" fmla="*/ 50 w 101"/>
                  <a:gd name="T69" fmla="*/ 96 h 112"/>
                  <a:gd name="T70" fmla="*/ 49 w 101"/>
                  <a:gd name="T71" fmla="*/ 98 h 1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112"/>
                  <a:gd name="T110" fmla="*/ 101 w 101"/>
                  <a:gd name="T111" fmla="*/ 112 h 1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112">
                    <a:moveTo>
                      <a:pt x="38" y="101"/>
                    </a:moveTo>
                    <a:lnTo>
                      <a:pt x="37" y="108"/>
                    </a:lnTo>
                    <a:lnTo>
                      <a:pt x="33" y="111"/>
                    </a:lnTo>
                    <a:lnTo>
                      <a:pt x="30" y="108"/>
                    </a:lnTo>
                    <a:lnTo>
                      <a:pt x="23" y="93"/>
                    </a:lnTo>
                    <a:lnTo>
                      <a:pt x="11" y="66"/>
                    </a:lnTo>
                    <a:lnTo>
                      <a:pt x="3" y="41"/>
                    </a:lnTo>
                    <a:lnTo>
                      <a:pt x="0" y="34"/>
                    </a:lnTo>
                    <a:lnTo>
                      <a:pt x="0" y="25"/>
                    </a:lnTo>
                    <a:lnTo>
                      <a:pt x="2" y="18"/>
                    </a:lnTo>
                    <a:lnTo>
                      <a:pt x="3" y="12"/>
                    </a:lnTo>
                    <a:lnTo>
                      <a:pt x="11" y="11"/>
                    </a:lnTo>
                    <a:lnTo>
                      <a:pt x="14" y="10"/>
                    </a:lnTo>
                    <a:lnTo>
                      <a:pt x="17" y="4"/>
                    </a:lnTo>
                    <a:lnTo>
                      <a:pt x="20" y="5"/>
                    </a:lnTo>
                    <a:lnTo>
                      <a:pt x="21" y="7"/>
                    </a:lnTo>
                    <a:lnTo>
                      <a:pt x="28" y="0"/>
                    </a:lnTo>
                    <a:lnTo>
                      <a:pt x="34" y="0"/>
                    </a:lnTo>
                    <a:lnTo>
                      <a:pt x="47" y="1"/>
                    </a:lnTo>
                    <a:lnTo>
                      <a:pt x="56" y="3"/>
                    </a:lnTo>
                    <a:lnTo>
                      <a:pt x="63" y="7"/>
                    </a:lnTo>
                    <a:lnTo>
                      <a:pt x="65" y="8"/>
                    </a:lnTo>
                    <a:lnTo>
                      <a:pt x="72" y="7"/>
                    </a:lnTo>
                    <a:lnTo>
                      <a:pt x="83" y="12"/>
                    </a:lnTo>
                    <a:lnTo>
                      <a:pt x="94" y="23"/>
                    </a:lnTo>
                    <a:lnTo>
                      <a:pt x="99" y="30"/>
                    </a:lnTo>
                    <a:lnTo>
                      <a:pt x="100" y="39"/>
                    </a:lnTo>
                    <a:lnTo>
                      <a:pt x="97" y="36"/>
                    </a:lnTo>
                    <a:lnTo>
                      <a:pt x="90" y="36"/>
                    </a:lnTo>
                    <a:lnTo>
                      <a:pt x="89" y="40"/>
                    </a:lnTo>
                    <a:lnTo>
                      <a:pt x="89" y="45"/>
                    </a:lnTo>
                    <a:lnTo>
                      <a:pt x="89" y="48"/>
                    </a:lnTo>
                    <a:lnTo>
                      <a:pt x="89" y="53"/>
                    </a:lnTo>
                    <a:lnTo>
                      <a:pt x="88" y="48"/>
                    </a:lnTo>
                    <a:lnTo>
                      <a:pt x="85" y="43"/>
                    </a:lnTo>
                    <a:lnTo>
                      <a:pt x="83" y="46"/>
                    </a:lnTo>
                    <a:lnTo>
                      <a:pt x="83" y="49"/>
                    </a:lnTo>
                    <a:lnTo>
                      <a:pt x="84" y="51"/>
                    </a:lnTo>
                    <a:lnTo>
                      <a:pt x="77" y="50"/>
                    </a:lnTo>
                    <a:lnTo>
                      <a:pt x="73" y="52"/>
                    </a:lnTo>
                    <a:lnTo>
                      <a:pt x="73" y="51"/>
                    </a:lnTo>
                    <a:lnTo>
                      <a:pt x="70" y="50"/>
                    </a:lnTo>
                    <a:lnTo>
                      <a:pt x="69" y="54"/>
                    </a:lnTo>
                    <a:lnTo>
                      <a:pt x="69" y="56"/>
                    </a:lnTo>
                    <a:lnTo>
                      <a:pt x="71" y="57"/>
                    </a:lnTo>
                    <a:lnTo>
                      <a:pt x="70" y="57"/>
                    </a:lnTo>
                    <a:lnTo>
                      <a:pt x="65" y="59"/>
                    </a:lnTo>
                    <a:lnTo>
                      <a:pt x="65" y="55"/>
                    </a:lnTo>
                    <a:lnTo>
                      <a:pt x="63" y="56"/>
                    </a:lnTo>
                    <a:lnTo>
                      <a:pt x="62" y="59"/>
                    </a:lnTo>
                    <a:lnTo>
                      <a:pt x="40" y="63"/>
                    </a:lnTo>
                    <a:lnTo>
                      <a:pt x="36" y="63"/>
                    </a:lnTo>
                    <a:lnTo>
                      <a:pt x="35" y="64"/>
                    </a:lnTo>
                    <a:lnTo>
                      <a:pt x="30" y="63"/>
                    </a:lnTo>
                    <a:lnTo>
                      <a:pt x="24" y="49"/>
                    </a:lnTo>
                    <a:lnTo>
                      <a:pt x="24" y="58"/>
                    </a:lnTo>
                    <a:lnTo>
                      <a:pt x="18" y="60"/>
                    </a:lnTo>
                    <a:lnTo>
                      <a:pt x="23" y="73"/>
                    </a:lnTo>
                    <a:lnTo>
                      <a:pt x="26" y="75"/>
                    </a:lnTo>
                    <a:lnTo>
                      <a:pt x="26" y="78"/>
                    </a:lnTo>
                    <a:lnTo>
                      <a:pt x="33" y="92"/>
                    </a:lnTo>
                    <a:lnTo>
                      <a:pt x="33" y="96"/>
                    </a:lnTo>
                    <a:lnTo>
                      <a:pt x="34" y="94"/>
                    </a:lnTo>
                    <a:lnTo>
                      <a:pt x="44" y="92"/>
                    </a:lnTo>
                    <a:lnTo>
                      <a:pt x="45" y="93"/>
                    </a:lnTo>
                    <a:lnTo>
                      <a:pt x="48" y="93"/>
                    </a:lnTo>
                    <a:lnTo>
                      <a:pt x="56" y="95"/>
                    </a:lnTo>
                    <a:lnTo>
                      <a:pt x="50" y="96"/>
                    </a:lnTo>
                    <a:lnTo>
                      <a:pt x="48" y="97"/>
                    </a:lnTo>
                    <a:lnTo>
                      <a:pt x="49" y="98"/>
                    </a:lnTo>
                    <a:lnTo>
                      <a:pt x="38" y="101"/>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11" name="Freeform 8"/>
              <p:cNvSpPr>
                <a:spLocks/>
              </p:cNvSpPr>
              <p:nvPr/>
            </p:nvSpPr>
            <p:spPr bwMode="auto">
              <a:xfrm>
                <a:off x="3398" y="3420"/>
                <a:ext cx="17" cy="19"/>
              </a:xfrm>
              <a:custGeom>
                <a:avLst/>
                <a:gdLst>
                  <a:gd name="T0" fmla="*/ 6 w 17"/>
                  <a:gd name="T1" fmla="*/ 14 h 19"/>
                  <a:gd name="T2" fmla="*/ 8 w 17"/>
                  <a:gd name="T3" fmla="*/ 11 h 19"/>
                  <a:gd name="T4" fmla="*/ 16 w 17"/>
                  <a:gd name="T5" fmla="*/ 18 h 19"/>
                  <a:gd name="T6" fmla="*/ 16 w 17"/>
                  <a:gd name="T7" fmla="*/ 13 h 19"/>
                  <a:gd name="T8" fmla="*/ 12 w 17"/>
                  <a:gd name="T9" fmla="*/ 10 h 19"/>
                  <a:gd name="T10" fmla="*/ 14 w 17"/>
                  <a:gd name="T11" fmla="*/ 8 h 19"/>
                  <a:gd name="T12" fmla="*/ 16 w 17"/>
                  <a:gd name="T13" fmla="*/ 8 h 19"/>
                  <a:gd name="T14" fmla="*/ 14 w 17"/>
                  <a:gd name="T15" fmla="*/ 3 h 19"/>
                  <a:gd name="T16" fmla="*/ 12 w 17"/>
                  <a:gd name="T17" fmla="*/ 4 h 19"/>
                  <a:gd name="T18" fmla="*/ 11 w 17"/>
                  <a:gd name="T19" fmla="*/ 7 h 19"/>
                  <a:gd name="T20" fmla="*/ 4 w 17"/>
                  <a:gd name="T21" fmla="*/ 3 h 19"/>
                  <a:gd name="T22" fmla="*/ 4 w 17"/>
                  <a:gd name="T23" fmla="*/ 5 h 19"/>
                  <a:gd name="T24" fmla="*/ 2 w 17"/>
                  <a:gd name="T25" fmla="*/ 1 h 19"/>
                  <a:gd name="T26" fmla="*/ 0 w 17"/>
                  <a:gd name="T27" fmla="*/ 0 h 19"/>
                  <a:gd name="T28" fmla="*/ 1 w 17"/>
                  <a:gd name="T29" fmla="*/ 2 h 19"/>
                  <a:gd name="T30" fmla="*/ 1 w 17"/>
                  <a:gd name="T31" fmla="*/ 5 h 19"/>
                  <a:gd name="T32" fmla="*/ 3 w 17"/>
                  <a:gd name="T33" fmla="*/ 9 h 19"/>
                  <a:gd name="T34" fmla="*/ 6 w 17"/>
                  <a:gd name="T35" fmla="*/ 14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9"/>
                  <a:gd name="T56" fmla="*/ 17 w 17"/>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9">
                    <a:moveTo>
                      <a:pt x="6" y="14"/>
                    </a:moveTo>
                    <a:lnTo>
                      <a:pt x="8" y="11"/>
                    </a:lnTo>
                    <a:lnTo>
                      <a:pt x="16" y="18"/>
                    </a:lnTo>
                    <a:lnTo>
                      <a:pt x="16" y="13"/>
                    </a:lnTo>
                    <a:lnTo>
                      <a:pt x="12" y="10"/>
                    </a:lnTo>
                    <a:lnTo>
                      <a:pt x="14" y="8"/>
                    </a:lnTo>
                    <a:lnTo>
                      <a:pt x="16" y="8"/>
                    </a:lnTo>
                    <a:lnTo>
                      <a:pt x="14" y="3"/>
                    </a:lnTo>
                    <a:lnTo>
                      <a:pt x="12" y="4"/>
                    </a:lnTo>
                    <a:lnTo>
                      <a:pt x="11" y="7"/>
                    </a:lnTo>
                    <a:lnTo>
                      <a:pt x="4" y="3"/>
                    </a:lnTo>
                    <a:lnTo>
                      <a:pt x="4" y="5"/>
                    </a:lnTo>
                    <a:lnTo>
                      <a:pt x="2" y="1"/>
                    </a:lnTo>
                    <a:lnTo>
                      <a:pt x="0" y="0"/>
                    </a:lnTo>
                    <a:lnTo>
                      <a:pt x="1" y="2"/>
                    </a:lnTo>
                    <a:lnTo>
                      <a:pt x="1" y="5"/>
                    </a:lnTo>
                    <a:lnTo>
                      <a:pt x="3" y="9"/>
                    </a:lnTo>
                    <a:lnTo>
                      <a:pt x="6" y="14"/>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12" name="Freeform 9"/>
              <p:cNvSpPr>
                <a:spLocks/>
              </p:cNvSpPr>
              <p:nvPr/>
            </p:nvSpPr>
            <p:spPr bwMode="auto">
              <a:xfrm>
                <a:off x="3380" y="3430"/>
                <a:ext cx="17" cy="18"/>
              </a:xfrm>
              <a:custGeom>
                <a:avLst/>
                <a:gdLst>
                  <a:gd name="T0" fmla="*/ 16 w 17"/>
                  <a:gd name="T1" fmla="*/ 15 h 18"/>
                  <a:gd name="T2" fmla="*/ 13 w 17"/>
                  <a:gd name="T3" fmla="*/ 16 h 18"/>
                  <a:gd name="T4" fmla="*/ 6 w 17"/>
                  <a:gd name="T5" fmla="*/ 17 h 18"/>
                  <a:gd name="T6" fmla="*/ 3 w 17"/>
                  <a:gd name="T7" fmla="*/ 12 h 18"/>
                  <a:gd name="T8" fmla="*/ 0 w 17"/>
                  <a:gd name="T9" fmla="*/ 6 h 18"/>
                  <a:gd name="T10" fmla="*/ 1 w 17"/>
                  <a:gd name="T11" fmla="*/ 4 h 18"/>
                  <a:gd name="T12" fmla="*/ 3 w 17"/>
                  <a:gd name="T13" fmla="*/ 1 h 18"/>
                  <a:gd name="T14" fmla="*/ 9 w 17"/>
                  <a:gd name="T15" fmla="*/ 0 h 18"/>
                  <a:gd name="T16" fmla="*/ 9 w 17"/>
                  <a:gd name="T17" fmla="*/ 0 h 18"/>
                  <a:gd name="T18" fmla="*/ 6 w 17"/>
                  <a:gd name="T19" fmla="*/ 6 h 18"/>
                  <a:gd name="T20" fmla="*/ 7 w 17"/>
                  <a:gd name="T21" fmla="*/ 8 h 18"/>
                  <a:gd name="T22" fmla="*/ 9 w 17"/>
                  <a:gd name="T23" fmla="*/ 5 h 18"/>
                  <a:gd name="T24" fmla="*/ 14 w 17"/>
                  <a:gd name="T25" fmla="*/ 7 h 18"/>
                  <a:gd name="T26" fmla="*/ 14 w 17"/>
                  <a:gd name="T27" fmla="*/ 10 h 18"/>
                  <a:gd name="T28" fmla="*/ 14 w 17"/>
                  <a:gd name="T29" fmla="*/ 12 h 18"/>
                  <a:gd name="T30" fmla="*/ 9 w 17"/>
                  <a:gd name="T31" fmla="*/ 13 h 18"/>
                  <a:gd name="T32" fmla="*/ 16 w 17"/>
                  <a:gd name="T33" fmla="*/ 15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8"/>
                  <a:gd name="T53" fmla="*/ 17 w 17"/>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8">
                    <a:moveTo>
                      <a:pt x="16" y="15"/>
                    </a:moveTo>
                    <a:lnTo>
                      <a:pt x="13" y="16"/>
                    </a:lnTo>
                    <a:lnTo>
                      <a:pt x="6" y="17"/>
                    </a:lnTo>
                    <a:lnTo>
                      <a:pt x="3" y="12"/>
                    </a:lnTo>
                    <a:lnTo>
                      <a:pt x="0" y="6"/>
                    </a:lnTo>
                    <a:lnTo>
                      <a:pt x="1" y="4"/>
                    </a:lnTo>
                    <a:lnTo>
                      <a:pt x="3" y="1"/>
                    </a:lnTo>
                    <a:lnTo>
                      <a:pt x="9" y="0"/>
                    </a:lnTo>
                    <a:lnTo>
                      <a:pt x="6" y="6"/>
                    </a:lnTo>
                    <a:lnTo>
                      <a:pt x="7" y="8"/>
                    </a:lnTo>
                    <a:lnTo>
                      <a:pt x="9" y="5"/>
                    </a:lnTo>
                    <a:lnTo>
                      <a:pt x="14" y="7"/>
                    </a:lnTo>
                    <a:lnTo>
                      <a:pt x="14" y="10"/>
                    </a:lnTo>
                    <a:lnTo>
                      <a:pt x="14" y="12"/>
                    </a:lnTo>
                    <a:lnTo>
                      <a:pt x="9" y="13"/>
                    </a:lnTo>
                    <a:lnTo>
                      <a:pt x="16" y="1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13" name="Freeform 10"/>
              <p:cNvSpPr>
                <a:spLocks/>
              </p:cNvSpPr>
              <p:nvPr/>
            </p:nvSpPr>
            <p:spPr bwMode="auto">
              <a:xfrm>
                <a:off x="3388" y="3432"/>
                <a:ext cx="17" cy="17"/>
              </a:xfrm>
              <a:custGeom>
                <a:avLst/>
                <a:gdLst>
                  <a:gd name="T0" fmla="*/ 14 w 17"/>
                  <a:gd name="T1" fmla="*/ 16 h 17"/>
                  <a:gd name="T2" fmla="*/ 16 w 17"/>
                  <a:gd name="T3" fmla="*/ 10 h 17"/>
                  <a:gd name="T4" fmla="*/ 14 w 17"/>
                  <a:gd name="T5" fmla="*/ 5 h 17"/>
                  <a:gd name="T6" fmla="*/ 8 w 17"/>
                  <a:gd name="T7" fmla="*/ 1 h 17"/>
                  <a:gd name="T8" fmla="*/ 4 w 17"/>
                  <a:gd name="T9" fmla="*/ 0 h 17"/>
                  <a:gd name="T10" fmla="*/ 0 w 17"/>
                  <a:gd name="T11" fmla="*/ 4 h 17"/>
                  <a:gd name="T12" fmla="*/ 2 w 17"/>
                  <a:gd name="T13" fmla="*/ 7 h 17"/>
                  <a:gd name="T14" fmla="*/ 6 w 17"/>
                  <a:gd name="T15" fmla="*/ 4 h 17"/>
                  <a:gd name="T16" fmla="*/ 12 w 17"/>
                  <a:gd name="T17" fmla="*/ 5 h 17"/>
                  <a:gd name="T18" fmla="*/ 10 w 17"/>
                  <a:gd name="T19" fmla="*/ 11 h 17"/>
                  <a:gd name="T20" fmla="*/ 4 w 17"/>
                  <a:gd name="T21" fmla="*/ 13 h 17"/>
                  <a:gd name="T22" fmla="*/ 14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4" y="16"/>
                    </a:moveTo>
                    <a:lnTo>
                      <a:pt x="16" y="10"/>
                    </a:lnTo>
                    <a:lnTo>
                      <a:pt x="14" y="5"/>
                    </a:lnTo>
                    <a:lnTo>
                      <a:pt x="8" y="1"/>
                    </a:lnTo>
                    <a:lnTo>
                      <a:pt x="4" y="0"/>
                    </a:lnTo>
                    <a:lnTo>
                      <a:pt x="0" y="4"/>
                    </a:lnTo>
                    <a:lnTo>
                      <a:pt x="2" y="7"/>
                    </a:lnTo>
                    <a:lnTo>
                      <a:pt x="6" y="4"/>
                    </a:lnTo>
                    <a:lnTo>
                      <a:pt x="12" y="5"/>
                    </a:lnTo>
                    <a:lnTo>
                      <a:pt x="10" y="11"/>
                    </a:lnTo>
                    <a:lnTo>
                      <a:pt x="4" y="13"/>
                    </a:lnTo>
                    <a:lnTo>
                      <a:pt x="14" y="16"/>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14" name="Freeform 11"/>
              <p:cNvSpPr>
                <a:spLocks/>
              </p:cNvSpPr>
              <p:nvPr/>
            </p:nvSpPr>
            <p:spPr bwMode="auto">
              <a:xfrm>
                <a:off x="3399" y="3442"/>
                <a:ext cx="70" cy="44"/>
              </a:xfrm>
              <a:custGeom>
                <a:avLst/>
                <a:gdLst>
                  <a:gd name="T0" fmla="*/ 0 w 70"/>
                  <a:gd name="T1" fmla="*/ 38 h 44"/>
                  <a:gd name="T2" fmla="*/ 1 w 70"/>
                  <a:gd name="T3" fmla="*/ 42 h 44"/>
                  <a:gd name="T4" fmla="*/ 3 w 70"/>
                  <a:gd name="T5" fmla="*/ 43 h 44"/>
                  <a:gd name="T6" fmla="*/ 5 w 70"/>
                  <a:gd name="T7" fmla="*/ 43 h 44"/>
                  <a:gd name="T8" fmla="*/ 7 w 70"/>
                  <a:gd name="T9" fmla="*/ 42 h 44"/>
                  <a:gd name="T10" fmla="*/ 13 w 70"/>
                  <a:gd name="T11" fmla="*/ 43 h 44"/>
                  <a:gd name="T12" fmla="*/ 19 w 70"/>
                  <a:gd name="T13" fmla="*/ 43 h 44"/>
                  <a:gd name="T14" fmla="*/ 23 w 70"/>
                  <a:gd name="T15" fmla="*/ 41 h 44"/>
                  <a:gd name="T16" fmla="*/ 25 w 70"/>
                  <a:gd name="T17" fmla="*/ 40 h 44"/>
                  <a:gd name="T18" fmla="*/ 27 w 70"/>
                  <a:gd name="T19" fmla="*/ 41 h 44"/>
                  <a:gd name="T20" fmla="*/ 27 w 70"/>
                  <a:gd name="T21" fmla="*/ 38 h 44"/>
                  <a:gd name="T22" fmla="*/ 34 w 70"/>
                  <a:gd name="T23" fmla="*/ 36 h 44"/>
                  <a:gd name="T24" fmla="*/ 37 w 70"/>
                  <a:gd name="T25" fmla="*/ 30 h 44"/>
                  <a:gd name="T26" fmla="*/ 45 w 70"/>
                  <a:gd name="T27" fmla="*/ 29 h 44"/>
                  <a:gd name="T28" fmla="*/ 50 w 70"/>
                  <a:gd name="T29" fmla="*/ 23 h 44"/>
                  <a:gd name="T30" fmla="*/ 54 w 70"/>
                  <a:gd name="T31" fmla="*/ 21 h 44"/>
                  <a:gd name="T32" fmla="*/ 61 w 70"/>
                  <a:gd name="T33" fmla="*/ 18 h 44"/>
                  <a:gd name="T34" fmla="*/ 64 w 70"/>
                  <a:gd name="T35" fmla="*/ 16 h 44"/>
                  <a:gd name="T36" fmla="*/ 69 w 70"/>
                  <a:gd name="T37" fmla="*/ 7 h 44"/>
                  <a:gd name="T38" fmla="*/ 68 w 70"/>
                  <a:gd name="T39" fmla="*/ 0 h 44"/>
                  <a:gd name="T40" fmla="*/ 64 w 70"/>
                  <a:gd name="T41" fmla="*/ 12 h 44"/>
                  <a:gd name="T42" fmla="*/ 60 w 70"/>
                  <a:gd name="T43" fmla="*/ 14 h 44"/>
                  <a:gd name="T44" fmla="*/ 54 w 70"/>
                  <a:gd name="T45" fmla="*/ 17 h 44"/>
                  <a:gd name="T46" fmla="*/ 53 w 70"/>
                  <a:gd name="T47" fmla="*/ 17 h 44"/>
                  <a:gd name="T48" fmla="*/ 51 w 70"/>
                  <a:gd name="T49" fmla="*/ 16 h 44"/>
                  <a:gd name="T50" fmla="*/ 51 w 70"/>
                  <a:gd name="T51" fmla="*/ 19 h 44"/>
                  <a:gd name="T52" fmla="*/ 50 w 70"/>
                  <a:gd name="T53" fmla="*/ 20 h 44"/>
                  <a:gd name="T54" fmla="*/ 46 w 70"/>
                  <a:gd name="T55" fmla="*/ 22 h 44"/>
                  <a:gd name="T56" fmla="*/ 45 w 70"/>
                  <a:gd name="T57" fmla="*/ 23 h 44"/>
                  <a:gd name="T58" fmla="*/ 40 w 70"/>
                  <a:gd name="T59" fmla="*/ 24 h 44"/>
                  <a:gd name="T60" fmla="*/ 37 w 70"/>
                  <a:gd name="T61" fmla="*/ 24 h 44"/>
                  <a:gd name="T62" fmla="*/ 37 w 70"/>
                  <a:gd name="T63" fmla="*/ 25 h 44"/>
                  <a:gd name="T64" fmla="*/ 33 w 70"/>
                  <a:gd name="T65" fmla="*/ 29 h 44"/>
                  <a:gd name="T66" fmla="*/ 26 w 70"/>
                  <a:gd name="T67" fmla="*/ 29 h 44"/>
                  <a:gd name="T68" fmla="*/ 22 w 70"/>
                  <a:gd name="T69" fmla="*/ 29 h 44"/>
                  <a:gd name="T70" fmla="*/ 23 w 70"/>
                  <a:gd name="T71" fmla="*/ 28 h 44"/>
                  <a:gd name="T72" fmla="*/ 18 w 70"/>
                  <a:gd name="T73" fmla="*/ 30 h 44"/>
                  <a:gd name="T74" fmla="*/ 17 w 70"/>
                  <a:gd name="T75" fmla="*/ 31 h 44"/>
                  <a:gd name="T76" fmla="*/ 12 w 70"/>
                  <a:gd name="T77" fmla="*/ 28 h 44"/>
                  <a:gd name="T78" fmla="*/ 9 w 70"/>
                  <a:gd name="T79" fmla="*/ 30 h 44"/>
                  <a:gd name="T80" fmla="*/ 11 w 70"/>
                  <a:gd name="T81" fmla="*/ 33 h 44"/>
                  <a:gd name="T82" fmla="*/ 9 w 70"/>
                  <a:gd name="T83" fmla="*/ 35 h 44"/>
                  <a:gd name="T84" fmla="*/ 8 w 70"/>
                  <a:gd name="T85" fmla="*/ 38 h 44"/>
                  <a:gd name="T86" fmla="*/ 6 w 70"/>
                  <a:gd name="T87" fmla="*/ 40 h 44"/>
                  <a:gd name="T88" fmla="*/ 5 w 70"/>
                  <a:gd name="T89" fmla="*/ 42 h 44"/>
                  <a:gd name="T90" fmla="*/ 3 w 70"/>
                  <a:gd name="T91" fmla="*/ 41 h 44"/>
                  <a:gd name="T92" fmla="*/ 0 w 70"/>
                  <a:gd name="T93" fmla="*/ 38 h 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
                  <a:gd name="T142" fmla="*/ 0 h 44"/>
                  <a:gd name="T143" fmla="*/ 70 w 70"/>
                  <a:gd name="T144" fmla="*/ 44 h 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 h="44">
                    <a:moveTo>
                      <a:pt x="0" y="38"/>
                    </a:moveTo>
                    <a:lnTo>
                      <a:pt x="1" y="42"/>
                    </a:lnTo>
                    <a:lnTo>
                      <a:pt x="3" y="43"/>
                    </a:lnTo>
                    <a:lnTo>
                      <a:pt x="5" y="43"/>
                    </a:lnTo>
                    <a:lnTo>
                      <a:pt x="7" y="42"/>
                    </a:lnTo>
                    <a:lnTo>
                      <a:pt x="13" y="43"/>
                    </a:lnTo>
                    <a:lnTo>
                      <a:pt x="19" y="43"/>
                    </a:lnTo>
                    <a:lnTo>
                      <a:pt x="23" y="41"/>
                    </a:lnTo>
                    <a:lnTo>
                      <a:pt x="25" y="40"/>
                    </a:lnTo>
                    <a:lnTo>
                      <a:pt x="27" y="41"/>
                    </a:lnTo>
                    <a:lnTo>
                      <a:pt x="27" y="38"/>
                    </a:lnTo>
                    <a:lnTo>
                      <a:pt x="34" y="36"/>
                    </a:lnTo>
                    <a:lnTo>
                      <a:pt x="37" y="30"/>
                    </a:lnTo>
                    <a:lnTo>
                      <a:pt x="45" y="29"/>
                    </a:lnTo>
                    <a:lnTo>
                      <a:pt x="50" y="23"/>
                    </a:lnTo>
                    <a:lnTo>
                      <a:pt x="54" y="21"/>
                    </a:lnTo>
                    <a:lnTo>
                      <a:pt x="61" y="18"/>
                    </a:lnTo>
                    <a:lnTo>
                      <a:pt x="64" y="16"/>
                    </a:lnTo>
                    <a:lnTo>
                      <a:pt x="69" y="7"/>
                    </a:lnTo>
                    <a:lnTo>
                      <a:pt x="68" y="0"/>
                    </a:lnTo>
                    <a:lnTo>
                      <a:pt x="64" y="12"/>
                    </a:lnTo>
                    <a:lnTo>
                      <a:pt x="60" y="14"/>
                    </a:lnTo>
                    <a:lnTo>
                      <a:pt x="54" y="17"/>
                    </a:lnTo>
                    <a:lnTo>
                      <a:pt x="53" y="17"/>
                    </a:lnTo>
                    <a:lnTo>
                      <a:pt x="51" y="16"/>
                    </a:lnTo>
                    <a:lnTo>
                      <a:pt x="51" y="19"/>
                    </a:lnTo>
                    <a:lnTo>
                      <a:pt x="50" y="20"/>
                    </a:lnTo>
                    <a:lnTo>
                      <a:pt x="46" y="22"/>
                    </a:lnTo>
                    <a:lnTo>
                      <a:pt x="45" y="23"/>
                    </a:lnTo>
                    <a:lnTo>
                      <a:pt x="40" y="24"/>
                    </a:lnTo>
                    <a:lnTo>
                      <a:pt x="37" y="24"/>
                    </a:lnTo>
                    <a:lnTo>
                      <a:pt x="37" y="25"/>
                    </a:lnTo>
                    <a:lnTo>
                      <a:pt x="33" y="29"/>
                    </a:lnTo>
                    <a:lnTo>
                      <a:pt x="26" y="29"/>
                    </a:lnTo>
                    <a:lnTo>
                      <a:pt x="22" y="29"/>
                    </a:lnTo>
                    <a:lnTo>
                      <a:pt x="23" y="28"/>
                    </a:lnTo>
                    <a:lnTo>
                      <a:pt x="18" y="30"/>
                    </a:lnTo>
                    <a:lnTo>
                      <a:pt x="17" y="31"/>
                    </a:lnTo>
                    <a:lnTo>
                      <a:pt x="12" y="28"/>
                    </a:lnTo>
                    <a:lnTo>
                      <a:pt x="9" y="30"/>
                    </a:lnTo>
                    <a:lnTo>
                      <a:pt x="11" y="33"/>
                    </a:lnTo>
                    <a:lnTo>
                      <a:pt x="9" y="35"/>
                    </a:lnTo>
                    <a:lnTo>
                      <a:pt x="8" y="38"/>
                    </a:lnTo>
                    <a:lnTo>
                      <a:pt x="6" y="40"/>
                    </a:lnTo>
                    <a:lnTo>
                      <a:pt x="5" y="42"/>
                    </a:lnTo>
                    <a:lnTo>
                      <a:pt x="3" y="41"/>
                    </a:lnTo>
                    <a:lnTo>
                      <a:pt x="0" y="38"/>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15" name="Freeform 12"/>
              <p:cNvSpPr>
                <a:spLocks/>
              </p:cNvSpPr>
              <p:nvPr/>
            </p:nvSpPr>
            <p:spPr bwMode="auto">
              <a:xfrm>
                <a:off x="3419" y="3459"/>
                <a:ext cx="18" cy="17"/>
              </a:xfrm>
              <a:custGeom>
                <a:avLst/>
                <a:gdLst>
                  <a:gd name="T0" fmla="*/ 6 w 18"/>
                  <a:gd name="T1" fmla="*/ 4 h 17"/>
                  <a:gd name="T2" fmla="*/ 5 w 18"/>
                  <a:gd name="T3" fmla="*/ 0 h 17"/>
                  <a:gd name="T4" fmla="*/ 0 w 18"/>
                  <a:gd name="T5" fmla="*/ 2 h 17"/>
                  <a:gd name="T6" fmla="*/ 0 w 18"/>
                  <a:gd name="T7" fmla="*/ 4 h 17"/>
                  <a:gd name="T8" fmla="*/ 4 w 18"/>
                  <a:gd name="T9" fmla="*/ 4 h 17"/>
                  <a:gd name="T10" fmla="*/ 5 w 18"/>
                  <a:gd name="T11" fmla="*/ 8 h 17"/>
                  <a:gd name="T12" fmla="*/ 4 w 18"/>
                  <a:gd name="T13" fmla="*/ 16 h 17"/>
                  <a:gd name="T14" fmla="*/ 4 w 18"/>
                  <a:gd name="T15" fmla="*/ 14 h 17"/>
                  <a:gd name="T16" fmla="*/ 8 w 18"/>
                  <a:gd name="T17" fmla="*/ 14 h 17"/>
                  <a:gd name="T18" fmla="*/ 11 w 18"/>
                  <a:gd name="T19" fmla="*/ 6 h 17"/>
                  <a:gd name="T20" fmla="*/ 12 w 18"/>
                  <a:gd name="T21" fmla="*/ 8 h 17"/>
                  <a:gd name="T22" fmla="*/ 17 w 18"/>
                  <a:gd name="T23" fmla="*/ 4 h 17"/>
                  <a:gd name="T24" fmla="*/ 16 w 18"/>
                  <a:gd name="T25" fmla="*/ 2 h 17"/>
                  <a:gd name="T26" fmla="*/ 13 w 18"/>
                  <a:gd name="T27" fmla="*/ 6 h 17"/>
                  <a:gd name="T28" fmla="*/ 11 w 18"/>
                  <a:gd name="T29" fmla="*/ 2 h 17"/>
                  <a:gd name="T30" fmla="*/ 10 w 18"/>
                  <a:gd name="T31" fmla="*/ 4 h 17"/>
                  <a:gd name="T32" fmla="*/ 7 w 18"/>
                  <a:gd name="T33" fmla="*/ 8 h 17"/>
                  <a:gd name="T34" fmla="*/ 6 w 18"/>
                  <a:gd name="T35" fmla="*/ 4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7"/>
                  <a:gd name="T56" fmla="*/ 18 w 18"/>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7">
                    <a:moveTo>
                      <a:pt x="6" y="4"/>
                    </a:moveTo>
                    <a:lnTo>
                      <a:pt x="5" y="0"/>
                    </a:lnTo>
                    <a:lnTo>
                      <a:pt x="0" y="2"/>
                    </a:lnTo>
                    <a:lnTo>
                      <a:pt x="0" y="4"/>
                    </a:lnTo>
                    <a:lnTo>
                      <a:pt x="4" y="4"/>
                    </a:lnTo>
                    <a:lnTo>
                      <a:pt x="5" y="8"/>
                    </a:lnTo>
                    <a:lnTo>
                      <a:pt x="4" y="16"/>
                    </a:lnTo>
                    <a:lnTo>
                      <a:pt x="4" y="14"/>
                    </a:lnTo>
                    <a:lnTo>
                      <a:pt x="8" y="14"/>
                    </a:lnTo>
                    <a:lnTo>
                      <a:pt x="11" y="6"/>
                    </a:lnTo>
                    <a:lnTo>
                      <a:pt x="12" y="8"/>
                    </a:lnTo>
                    <a:lnTo>
                      <a:pt x="17" y="4"/>
                    </a:lnTo>
                    <a:lnTo>
                      <a:pt x="16" y="2"/>
                    </a:lnTo>
                    <a:lnTo>
                      <a:pt x="13" y="6"/>
                    </a:lnTo>
                    <a:lnTo>
                      <a:pt x="11" y="2"/>
                    </a:lnTo>
                    <a:lnTo>
                      <a:pt x="10" y="4"/>
                    </a:lnTo>
                    <a:lnTo>
                      <a:pt x="7" y="8"/>
                    </a:lnTo>
                    <a:lnTo>
                      <a:pt x="6" y="4"/>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16" name="Freeform 13"/>
              <p:cNvSpPr>
                <a:spLocks/>
              </p:cNvSpPr>
              <p:nvPr/>
            </p:nvSpPr>
            <p:spPr bwMode="auto">
              <a:xfrm>
                <a:off x="3402" y="3467"/>
                <a:ext cx="17" cy="17"/>
              </a:xfrm>
              <a:custGeom>
                <a:avLst/>
                <a:gdLst>
                  <a:gd name="T0" fmla="*/ 0 w 17"/>
                  <a:gd name="T1" fmla="*/ 0 h 17"/>
                  <a:gd name="T2" fmla="*/ 6 w 17"/>
                  <a:gd name="T3" fmla="*/ 0 h 17"/>
                  <a:gd name="T4" fmla="*/ 10 w 17"/>
                  <a:gd name="T5" fmla="*/ 8 h 17"/>
                  <a:gd name="T6" fmla="*/ 16 w 17"/>
                  <a:gd name="T7" fmla="*/ 8 h 17"/>
                  <a:gd name="T8" fmla="*/ 14 w 17"/>
                  <a:gd name="T9" fmla="*/ 16 h 17"/>
                  <a:gd name="T10" fmla="*/ 6 w 17"/>
                  <a:gd name="T11" fmla="*/ 16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6" y="0"/>
                    </a:lnTo>
                    <a:lnTo>
                      <a:pt x="10" y="8"/>
                    </a:lnTo>
                    <a:lnTo>
                      <a:pt x="16" y="8"/>
                    </a:lnTo>
                    <a:lnTo>
                      <a:pt x="14" y="16"/>
                    </a:lnTo>
                    <a:lnTo>
                      <a:pt x="6"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17" name="Freeform 14"/>
              <p:cNvSpPr>
                <a:spLocks/>
              </p:cNvSpPr>
              <p:nvPr/>
            </p:nvSpPr>
            <p:spPr bwMode="auto">
              <a:xfrm>
                <a:off x="3391" y="3469"/>
                <a:ext cx="17" cy="17"/>
              </a:xfrm>
              <a:custGeom>
                <a:avLst/>
                <a:gdLst>
                  <a:gd name="T0" fmla="*/ 16 w 17"/>
                  <a:gd name="T1" fmla="*/ 16 h 17"/>
                  <a:gd name="T2" fmla="*/ 5 w 17"/>
                  <a:gd name="T3" fmla="*/ 12 h 17"/>
                  <a:gd name="T4" fmla="*/ 10 w 17"/>
                  <a:gd name="T5" fmla="*/ 8 h 17"/>
                  <a:gd name="T6" fmla="*/ 10 w 17"/>
                  <a:gd name="T7" fmla="*/ 11 h 17"/>
                  <a:gd name="T8" fmla="*/ 10 w 17"/>
                  <a:gd name="T9" fmla="*/ 3 h 17"/>
                  <a:gd name="T10" fmla="*/ 5 w 17"/>
                  <a:gd name="T11" fmla="*/ 0 h 17"/>
                  <a:gd name="T12" fmla="*/ 2 w 17"/>
                  <a:gd name="T13" fmla="*/ 3 h 17"/>
                  <a:gd name="T14" fmla="*/ 0 w 17"/>
                  <a:gd name="T15" fmla="*/ 8 h 17"/>
                  <a:gd name="T16" fmla="*/ 2 w 17"/>
                  <a:gd name="T17" fmla="*/ 14 h 17"/>
                  <a:gd name="T18" fmla="*/ 16 w 17"/>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16" y="16"/>
                    </a:moveTo>
                    <a:lnTo>
                      <a:pt x="5" y="12"/>
                    </a:lnTo>
                    <a:lnTo>
                      <a:pt x="10" y="8"/>
                    </a:lnTo>
                    <a:lnTo>
                      <a:pt x="10" y="11"/>
                    </a:lnTo>
                    <a:lnTo>
                      <a:pt x="10" y="3"/>
                    </a:lnTo>
                    <a:lnTo>
                      <a:pt x="5" y="0"/>
                    </a:lnTo>
                    <a:lnTo>
                      <a:pt x="2" y="3"/>
                    </a:lnTo>
                    <a:lnTo>
                      <a:pt x="0" y="8"/>
                    </a:lnTo>
                    <a:lnTo>
                      <a:pt x="2" y="14"/>
                    </a:lnTo>
                    <a:lnTo>
                      <a:pt x="16"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18" name="Freeform 15"/>
              <p:cNvSpPr>
                <a:spLocks/>
              </p:cNvSpPr>
              <p:nvPr/>
            </p:nvSpPr>
            <p:spPr bwMode="auto">
              <a:xfrm>
                <a:off x="3398" y="3459"/>
                <a:ext cx="17" cy="17"/>
              </a:xfrm>
              <a:custGeom>
                <a:avLst/>
                <a:gdLst>
                  <a:gd name="T0" fmla="*/ 0 w 17"/>
                  <a:gd name="T1" fmla="*/ 16 h 17"/>
                  <a:gd name="T2" fmla="*/ 3 w 17"/>
                  <a:gd name="T3" fmla="*/ 6 h 17"/>
                  <a:gd name="T4" fmla="*/ 11 w 17"/>
                  <a:gd name="T5" fmla="*/ 3 h 17"/>
                  <a:gd name="T6" fmla="*/ 16 w 17"/>
                  <a:gd name="T7" fmla="*/ 0 h 17"/>
                  <a:gd name="T8" fmla="*/ 11 w 17"/>
                  <a:gd name="T9" fmla="*/ 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3" y="6"/>
                    </a:lnTo>
                    <a:lnTo>
                      <a:pt x="11" y="3"/>
                    </a:lnTo>
                    <a:lnTo>
                      <a:pt x="16" y="0"/>
                    </a:lnTo>
                    <a:lnTo>
                      <a:pt x="11" y="6"/>
                    </a:lnTo>
                    <a:lnTo>
                      <a:pt x="0" y="1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19" name="Freeform 16"/>
              <p:cNvSpPr>
                <a:spLocks/>
              </p:cNvSpPr>
              <p:nvPr/>
            </p:nvSpPr>
            <p:spPr bwMode="auto">
              <a:xfrm>
                <a:off x="3392" y="3464"/>
                <a:ext cx="17" cy="19"/>
              </a:xfrm>
              <a:custGeom>
                <a:avLst/>
                <a:gdLst>
                  <a:gd name="T0" fmla="*/ 10 w 17"/>
                  <a:gd name="T1" fmla="*/ 16 h 19"/>
                  <a:gd name="T2" fmla="*/ 10 w 17"/>
                  <a:gd name="T3" fmla="*/ 18 h 19"/>
                  <a:gd name="T4" fmla="*/ 9 w 17"/>
                  <a:gd name="T5" fmla="*/ 17 h 19"/>
                  <a:gd name="T6" fmla="*/ 5 w 17"/>
                  <a:gd name="T7" fmla="*/ 14 h 19"/>
                  <a:gd name="T8" fmla="*/ 0 w 17"/>
                  <a:gd name="T9" fmla="*/ 8 h 19"/>
                  <a:gd name="T10" fmla="*/ 4 w 17"/>
                  <a:gd name="T11" fmla="*/ 6 h 19"/>
                  <a:gd name="T12" fmla="*/ 2 w 17"/>
                  <a:gd name="T13" fmla="*/ 5 h 19"/>
                  <a:gd name="T14" fmla="*/ 6 w 17"/>
                  <a:gd name="T15" fmla="*/ 1 h 19"/>
                  <a:gd name="T16" fmla="*/ 8 w 17"/>
                  <a:gd name="T17" fmla="*/ 0 h 19"/>
                  <a:gd name="T18" fmla="*/ 9 w 17"/>
                  <a:gd name="T19" fmla="*/ 0 h 19"/>
                  <a:gd name="T20" fmla="*/ 6 w 17"/>
                  <a:gd name="T21" fmla="*/ 3 h 19"/>
                  <a:gd name="T22" fmla="*/ 4 w 17"/>
                  <a:gd name="T23" fmla="*/ 6 h 19"/>
                  <a:gd name="T24" fmla="*/ 4 w 17"/>
                  <a:gd name="T25" fmla="*/ 9 h 19"/>
                  <a:gd name="T26" fmla="*/ 5 w 17"/>
                  <a:gd name="T27" fmla="*/ 11 h 19"/>
                  <a:gd name="T28" fmla="*/ 5 w 17"/>
                  <a:gd name="T29" fmla="*/ 9 h 19"/>
                  <a:gd name="T30" fmla="*/ 13 w 17"/>
                  <a:gd name="T31" fmla="*/ 8 h 19"/>
                  <a:gd name="T32" fmla="*/ 14 w 17"/>
                  <a:gd name="T33" fmla="*/ 10 h 19"/>
                  <a:gd name="T34" fmla="*/ 16 w 17"/>
                  <a:gd name="T35" fmla="*/ 12 h 19"/>
                  <a:gd name="T36" fmla="*/ 10 w 17"/>
                  <a:gd name="T37" fmla="*/ 16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9"/>
                  <a:gd name="T59" fmla="*/ 17 w 17"/>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9">
                    <a:moveTo>
                      <a:pt x="10" y="16"/>
                    </a:moveTo>
                    <a:lnTo>
                      <a:pt x="10" y="18"/>
                    </a:lnTo>
                    <a:lnTo>
                      <a:pt x="9" y="17"/>
                    </a:lnTo>
                    <a:lnTo>
                      <a:pt x="5" y="14"/>
                    </a:lnTo>
                    <a:lnTo>
                      <a:pt x="0" y="8"/>
                    </a:lnTo>
                    <a:lnTo>
                      <a:pt x="4" y="6"/>
                    </a:lnTo>
                    <a:lnTo>
                      <a:pt x="2" y="5"/>
                    </a:lnTo>
                    <a:lnTo>
                      <a:pt x="6" y="1"/>
                    </a:lnTo>
                    <a:lnTo>
                      <a:pt x="8" y="0"/>
                    </a:lnTo>
                    <a:lnTo>
                      <a:pt x="9" y="0"/>
                    </a:lnTo>
                    <a:lnTo>
                      <a:pt x="6" y="3"/>
                    </a:lnTo>
                    <a:lnTo>
                      <a:pt x="4" y="6"/>
                    </a:lnTo>
                    <a:lnTo>
                      <a:pt x="4" y="9"/>
                    </a:lnTo>
                    <a:lnTo>
                      <a:pt x="5" y="11"/>
                    </a:lnTo>
                    <a:lnTo>
                      <a:pt x="5" y="9"/>
                    </a:lnTo>
                    <a:lnTo>
                      <a:pt x="13" y="8"/>
                    </a:lnTo>
                    <a:lnTo>
                      <a:pt x="14" y="10"/>
                    </a:lnTo>
                    <a:lnTo>
                      <a:pt x="16" y="12"/>
                    </a:lnTo>
                    <a:lnTo>
                      <a:pt x="10"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0" name="Freeform 17"/>
              <p:cNvSpPr>
                <a:spLocks/>
              </p:cNvSpPr>
              <p:nvPr/>
            </p:nvSpPr>
            <p:spPr bwMode="auto">
              <a:xfrm>
                <a:off x="3437" y="3425"/>
                <a:ext cx="17" cy="27"/>
              </a:xfrm>
              <a:custGeom>
                <a:avLst/>
                <a:gdLst>
                  <a:gd name="T0" fmla="*/ 14 w 17"/>
                  <a:gd name="T1" fmla="*/ 26 h 27"/>
                  <a:gd name="T2" fmla="*/ 8 w 17"/>
                  <a:gd name="T3" fmla="*/ 25 h 27"/>
                  <a:gd name="T4" fmla="*/ 3 w 17"/>
                  <a:gd name="T5" fmla="*/ 21 h 27"/>
                  <a:gd name="T6" fmla="*/ 0 w 17"/>
                  <a:gd name="T7" fmla="*/ 18 h 27"/>
                  <a:gd name="T8" fmla="*/ 1 w 17"/>
                  <a:gd name="T9" fmla="*/ 10 h 27"/>
                  <a:gd name="T10" fmla="*/ 8 w 17"/>
                  <a:gd name="T11" fmla="*/ 0 h 27"/>
                  <a:gd name="T12" fmla="*/ 6 w 17"/>
                  <a:gd name="T13" fmla="*/ 3 h 27"/>
                  <a:gd name="T14" fmla="*/ 6 w 17"/>
                  <a:gd name="T15" fmla="*/ 10 h 27"/>
                  <a:gd name="T16" fmla="*/ 12 w 17"/>
                  <a:gd name="T17" fmla="*/ 13 h 27"/>
                  <a:gd name="T18" fmla="*/ 16 w 17"/>
                  <a:gd name="T19" fmla="*/ 22 h 27"/>
                  <a:gd name="T20" fmla="*/ 12 w 17"/>
                  <a:gd name="T21" fmla="*/ 23 h 27"/>
                  <a:gd name="T22" fmla="*/ 14 w 17"/>
                  <a:gd name="T23" fmla="*/ 26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7"/>
                  <a:gd name="T38" fmla="*/ 17 w 1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7">
                    <a:moveTo>
                      <a:pt x="14" y="26"/>
                    </a:moveTo>
                    <a:lnTo>
                      <a:pt x="8" y="25"/>
                    </a:lnTo>
                    <a:lnTo>
                      <a:pt x="3" y="21"/>
                    </a:lnTo>
                    <a:lnTo>
                      <a:pt x="0" y="18"/>
                    </a:lnTo>
                    <a:lnTo>
                      <a:pt x="1" y="10"/>
                    </a:lnTo>
                    <a:lnTo>
                      <a:pt x="8" y="0"/>
                    </a:lnTo>
                    <a:lnTo>
                      <a:pt x="6" y="3"/>
                    </a:lnTo>
                    <a:lnTo>
                      <a:pt x="6" y="10"/>
                    </a:lnTo>
                    <a:lnTo>
                      <a:pt x="12" y="13"/>
                    </a:lnTo>
                    <a:lnTo>
                      <a:pt x="16" y="22"/>
                    </a:lnTo>
                    <a:lnTo>
                      <a:pt x="12" y="23"/>
                    </a:lnTo>
                    <a:lnTo>
                      <a:pt x="14" y="2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1" name="Freeform 18"/>
              <p:cNvSpPr>
                <a:spLocks/>
              </p:cNvSpPr>
              <p:nvPr/>
            </p:nvSpPr>
            <p:spPr bwMode="auto">
              <a:xfrm>
                <a:off x="3344" y="3478"/>
                <a:ext cx="22" cy="17"/>
              </a:xfrm>
              <a:custGeom>
                <a:avLst/>
                <a:gdLst>
                  <a:gd name="T0" fmla="*/ 0 w 22"/>
                  <a:gd name="T1" fmla="*/ 16 h 17"/>
                  <a:gd name="T2" fmla="*/ 9 w 22"/>
                  <a:gd name="T3" fmla="*/ 15 h 17"/>
                  <a:gd name="T4" fmla="*/ 10 w 22"/>
                  <a:gd name="T5" fmla="*/ 15 h 17"/>
                  <a:gd name="T6" fmla="*/ 19 w 22"/>
                  <a:gd name="T7" fmla="*/ 11 h 17"/>
                  <a:gd name="T8" fmla="*/ 21 w 22"/>
                  <a:gd name="T9" fmla="*/ 8 h 17"/>
                  <a:gd name="T10" fmla="*/ 17 w 22"/>
                  <a:gd name="T11" fmla="*/ 2 h 17"/>
                  <a:gd name="T12" fmla="*/ 12 w 22"/>
                  <a:gd name="T13" fmla="*/ 0 h 17"/>
                  <a:gd name="T14" fmla="*/ 3 w 22"/>
                  <a:gd name="T15" fmla="*/ 5 h 17"/>
                  <a:gd name="T16" fmla="*/ 0 w 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16"/>
                    </a:moveTo>
                    <a:lnTo>
                      <a:pt x="9" y="15"/>
                    </a:lnTo>
                    <a:lnTo>
                      <a:pt x="10" y="15"/>
                    </a:lnTo>
                    <a:lnTo>
                      <a:pt x="19" y="11"/>
                    </a:lnTo>
                    <a:lnTo>
                      <a:pt x="21" y="8"/>
                    </a:lnTo>
                    <a:lnTo>
                      <a:pt x="17" y="2"/>
                    </a:lnTo>
                    <a:lnTo>
                      <a:pt x="12" y="0"/>
                    </a:lnTo>
                    <a:lnTo>
                      <a:pt x="3" y="5"/>
                    </a:lnTo>
                    <a:lnTo>
                      <a:pt x="0" y="1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2" name="Freeform 19"/>
              <p:cNvSpPr>
                <a:spLocks/>
              </p:cNvSpPr>
              <p:nvPr/>
            </p:nvSpPr>
            <p:spPr bwMode="auto">
              <a:xfrm>
                <a:off x="3355" y="3491"/>
                <a:ext cx="17" cy="17"/>
              </a:xfrm>
              <a:custGeom>
                <a:avLst/>
                <a:gdLst>
                  <a:gd name="T0" fmla="*/ 0 w 17"/>
                  <a:gd name="T1" fmla="*/ 9 h 17"/>
                  <a:gd name="T2" fmla="*/ 3 w 17"/>
                  <a:gd name="T3" fmla="*/ 6 h 17"/>
                  <a:gd name="T4" fmla="*/ 6 w 17"/>
                  <a:gd name="T5" fmla="*/ 12 h 17"/>
                  <a:gd name="T6" fmla="*/ 11 w 17"/>
                  <a:gd name="T7" fmla="*/ 3 h 17"/>
                  <a:gd name="T8" fmla="*/ 16 w 17"/>
                  <a:gd name="T9" fmla="*/ 0 h 17"/>
                  <a:gd name="T10" fmla="*/ 14 w 17"/>
                  <a:gd name="T11" fmla="*/ 3 h 17"/>
                  <a:gd name="T12" fmla="*/ 7 w 17"/>
                  <a:gd name="T13" fmla="*/ 16 h 17"/>
                  <a:gd name="T14" fmla="*/ 0 w 17"/>
                  <a:gd name="T15" fmla="*/ 9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9"/>
                    </a:moveTo>
                    <a:lnTo>
                      <a:pt x="3" y="6"/>
                    </a:lnTo>
                    <a:lnTo>
                      <a:pt x="6" y="12"/>
                    </a:lnTo>
                    <a:lnTo>
                      <a:pt x="11" y="3"/>
                    </a:lnTo>
                    <a:lnTo>
                      <a:pt x="16" y="0"/>
                    </a:lnTo>
                    <a:lnTo>
                      <a:pt x="14" y="3"/>
                    </a:lnTo>
                    <a:lnTo>
                      <a:pt x="7" y="16"/>
                    </a:lnTo>
                    <a:lnTo>
                      <a:pt x="0" y="9"/>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3" name="Freeform 20"/>
              <p:cNvSpPr>
                <a:spLocks/>
              </p:cNvSpPr>
              <p:nvPr/>
            </p:nvSpPr>
            <p:spPr bwMode="auto">
              <a:xfrm>
                <a:off x="3347" y="3451"/>
                <a:ext cx="17" cy="17"/>
              </a:xfrm>
              <a:custGeom>
                <a:avLst/>
                <a:gdLst>
                  <a:gd name="T0" fmla="*/ 0 w 17"/>
                  <a:gd name="T1" fmla="*/ 16 h 17"/>
                  <a:gd name="T2" fmla="*/ 16 w 17"/>
                  <a:gd name="T3" fmla="*/ 8 h 17"/>
                  <a:gd name="T4" fmla="*/ 12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8"/>
                    </a:lnTo>
                    <a:lnTo>
                      <a:pt x="12" y="0"/>
                    </a:lnTo>
                    <a:lnTo>
                      <a:pt x="0" y="1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4" name="Freeform 21"/>
              <p:cNvSpPr>
                <a:spLocks/>
              </p:cNvSpPr>
              <p:nvPr/>
            </p:nvSpPr>
            <p:spPr bwMode="auto">
              <a:xfrm>
                <a:off x="3321" y="3395"/>
                <a:ext cx="35" cy="24"/>
              </a:xfrm>
              <a:custGeom>
                <a:avLst/>
                <a:gdLst>
                  <a:gd name="T0" fmla="*/ 0 w 35"/>
                  <a:gd name="T1" fmla="*/ 23 h 24"/>
                  <a:gd name="T2" fmla="*/ 14 w 35"/>
                  <a:gd name="T3" fmla="*/ 17 h 24"/>
                  <a:gd name="T4" fmla="*/ 13 w 35"/>
                  <a:gd name="T5" fmla="*/ 19 h 24"/>
                  <a:gd name="T6" fmla="*/ 13 w 35"/>
                  <a:gd name="T7" fmla="*/ 18 h 24"/>
                  <a:gd name="T8" fmla="*/ 18 w 35"/>
                  <a:gd name="T9" fmla="*/ 17 h 24"/>
                  <a:gd name="T10" fmla="*/ 30 w 35"/>
                  <a:gd name="T11" fmla="*/ 13 h 24"/>
                  <a:gd name="T12" fmla="*/ 30 w 35"/>
                  <a:gd name="T13" fmla="*/ 19 h 24"/>
                  <a:gd name="T14" fmla="*/ 31 w 35"/>
                  <a:gd name="T15" fmla="*/ 14 h 24"/>
                  <a:gd name="T16" fmla="*/ 30 w 35"/>
                  <a:gd name="T17" fmla="*/ 11 h 24"/>
                  <a:gd name="T18" fmla="*/ 32 w 35"/>
                  <a:gd name="T19" fmla="*/ 5 h 24"/>
                  <a:gd name="T20" fmla="*/ 31 w 35"/>
                  <a:gd name="T21" fmla="*/ 3 h 24"/>
                  <a:gd name="T22" fmla="*/ 34 w 35"/>
                  <a:gd name="T23" fmla="*/ 0 h 24"/>
                  <a:gd name="T24" fmla="*/ 30 w 35"/>
                  <a:gd name="T25" fmla="*/ 2 h 24"/>
                  <a:gd name="T26" fmla="*/ 22 w 35"/>
                  <a:gd name="T27" fmla="*/ 6 h 24"/>
                  <a:gd name="T28" fmla="*/ 16 w 35"/>
                  <a:gd name="T29" fmla="*/ 11 h 24"/>
                  <a:gd name="T30" fmla="*/ 10 w 35"/>
                  <a:gd name="T31" fmla="*/ 15 h 24"/>
                  <a:gd name="T32" fmla="*/ 8 w 35"/>
                  <a:gd name="T33" fmla="*/ 16 h 24"/>
                  <a:gd name="T34" fmla="*/ 0 w 35"/>
                  <a:gd name="T35" fmla="*/ 23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24"/>
                  <a:gd name="T56" fmla="*/ 35 w 35"/>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24">
                    <a:moveTo>
                      <a:pt x="0" y="23"/>
                    </a:moveTo>
                    <a:lnTo>
                      <a:pt x="14" y="17"/>
                    </a:lnTo>
                    <a:lnTo>
                      <a:pt x="13" y="19"/>
                    </a:lnTo>
                    <a:lnTo>
                      <a:pt x="13" y="18"/>
                    </a:lnTo>
                    <a:lnTo>
                      <a:pt x="18" y="17"/>
                    </a:lnTo>
                    <a:lnTo>
                      <a:pt x="30" y="13"/>
                    </a:lnTo>
                    <a:lnTo>
                      <a:pt x="30" y="19"/>
                    </a:lnTo>
                    <a:lnTo>
                      <a:pt x="31" y="14"/>
                    </a:lnTo>
                    <a:lnTo>
                      <a:pt x="30" y="11"/>
                    </a:lnTo>
                    <a:lnTo>
                      <a:pt x="32" y="5"/>
                    </a:lnTo>
                    <a:lnTo>
                      <a:pt x="31" y="3"/>
                    </a:lnTo>
                    <a:lnTo>
                      <a:pt x="34" y="0"/>
                    </a:lnTo>
                    <a:lnTo>
                      <a:pt x="30" y="2"/>
                    </a:lnTo>
                    <a:lnTo>
                      <a:pt x="22" y="6"/>
                    </a:lnTo>
                    <a:lnTo>
                      <a:pt x="16" y="11"/>
                    </a:lnTo>
                    <a:lnTo>
                      <a:pt x="10" y="15"/>
                    </a:lnTo>
                    <a:lnTo>
                      <a:pt x="8" y="16"/>
                    </a:lnTo>
                    <a:lnTo>
                      <a:pt x="0" y="23"/>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5" name="Freeform 22"/>
              <p:cNvSpPr>
                <a:spLocks/>
              </p:cNvSpPr>
              <p:nvPr/>
            </p:nvSpPr>
            <p:spPr bwMode="auto">
              <a:xfrm>
                <a:off x="3431" y="3393"/>
                <a:ext cx="31" cy="39"/>
              </a:xfrm>
              <a:custGeom>
                <a:avLst/>
                <a:gdLst>
                  <a:gd name="T0" fmla="*/ 0 w 31"/>
                  <a:gd name="T1" fmla="*/ 5 h 39"/>
                  <a:gd name="T2" fmla="*/ 8 w 31"/>
                  <a:gd name="T3" fmla="*/ 3 h 39"/>
                  <a:gd name="T4" fmla="*/ 16 w 31"/>
                  <a:gd name="T5" fmla="*/ 0 h 39"/>
                  <a:gd name="T6" fmla="*/ 20 w 31"/>
                  <a:gd name="T7" fmla="*/ 0 h 39"/>
                  <a:gd name="T8" fmla="*/ 29 w 31"/>
                  <a:gd name="T9" fmla="*/ 4 h 39"/>
                  <a:gd name="T10" fmla="*/ 30 w 31"/>
                  <a:gd name="T11" fmla="*/ 38 h 39"/>
                  <a:gd name="T12" fmla="*/ 15 w 31"/>
                  <a:gd name="T13" fmla="*/ 12 h 39"/>
                  <a:gd name="T14" fmla="*/ 0 w 31"/>
                  <a:gd name="T15" fmla="*/ 5 h 39"/>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39"/>
                  <a:gd name="T26" fmla="*/ 31 w 31"/>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39">
                    <a:moveTo>
                      <a:pt x="0" y="5"/>
                    </a:moveTo>
                    <a:lnTo>
                      <a:pt x="8" y="3"/>
                    </a:lnTo>
                    <a:lnTo>
                      <a:pt x="16" y="0"/>
                    </a:lnTo>
                    <a:lnTo>
                      <a:pt x="20" y="0"/>
                    </a:lnTo>
                    <a:lnTo>
                      <a:pt x="29" y="4"/>
                    </a:lnTo>
                    <a:lnTo>
                      <a:pt x="30" y="38"/>
                    </a:lnTo>
                    <a:lnTo>
                      <a:pt x="15" y="12"/>
                    </a:lnTo>
                    <a:lnTo>
                      <a:pt x="0" y="5"/>
                    </a:lnTo>
                  </a:path>
                </a:pathLst>
              </a:custGeom>
              <a:solidFill>
                <a:srgbClr val="804000"/>
              </a:solidFill>
              <a:ln w="12700" cap="rnd">
                <a:solidFill>
                  <a:srgbClr val="402000"/>
                </a:solidFill>
                <a:round/>
                <a:headEnd/>
                <a:tailEnd/>
              </a:ln>
            </p:spPr>
            <p:txBody>
              <a:bodyPr/>
              <a:lstStyle/>
              <a:p>
                <a:endParaRPr lang="en-US"/>
              </a:p>
            </p:txBody>
          </p:sp>
          <p:sp>
            <p:nvSpPr>
              <p:cNvPr id="17526" name="Freeform 23"/>
              <p:cNvSpPr>
                <a:spLocks/>
              </p:cNvSpPr>
              <p:nvPr/>
            </p:nvSpPr>
            <p:spPr bwMode="auto">
              <a:xfrm>
                <a:off x="3429" y="3455"/>
                <a:ext cx="17" cy="17"/>
              </a:xfrm>
              <a:custGeom>
                <a:avLst/>
                <a:gdLst>
                  <a:gd name="T0" fmla="*/ 12 w 17"/>
                  <a:gd name="T1" fmla="*/ 16 h 17"/>
                  <a:gd name="T2" fmla="*/ 8 w 17"/>
                  <a:gd name="T3" fmla="*/ 12 h 17"/>
                  <a:gd name="T4" fmla="*/ 0 w 17"/>
                  <a:gd name="T5" fmla="*/ 8 h 17"/>
                  <a:gd name="T6" fmla="*/ 8 w 17"/>
                  <a:gd name="T7" fmla="*/ 0 h 17"/>
                  <a:gd name="T8" fmla="*/ 16 w 17"/>
                  <a:gd name="T9" fmla="*/ 4 h 17"/>
                  <a:gd name="T10" fmla="*/ 12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2" y="16"/>
                    </a:moveTo>
                    <a:lnTo>
                      <a:pt x="8" y="12"/>
                    </a:lnTo>
                    <a:lnTo>
                      <a:pt x="0" y="8"/>
                    </a:lnTo>
                    <a:lnTo>
                      <a:pt x="8" y="0"/>
                    </a:lnTo>
                    <a:lnTo>
                      <a:pt x="16" y="4"/>
                    </a:lnTo>
                    <a:lnTo>
                      <a:pt x="12" y="1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7" name="Freeform 24"/>
              <p:cNvSpPr>
                <a:spLocks/>
              </p:cNvSpPr>
              <p:nvPr/>
            </p:nvSpPr>
            <p:spPr bwMode="auto">
              <a:xfrm>
                <a:off x="3353" y="3396"/>
                <a:ext cx="45" cy="114"/>
              </a:xfrm>
              <a:custGeom>
                <a:avLst/>
                <a:gdLst>
                  <a:gd name="T0" fmla="*/ 44 w 45"/>
                  <a:gd name="T1" fmla="*/ 105 h 114"/>
                  <a:gd name="T2" fmla="*/ 41 w 45"/>
                  <a:gd name="T3" fmla="*/ 110 h 114"/>
                  <a:gd name="T4" fmla="*/ 38 w 45"/>
                  <a:gd name="T5" fmla="*/ 112 h 114"/>
                  <a:gd name="T6" fmla="*/ 36 w 45"/>
                  <a:gd name="T7" fmla="*/ 113 h 114"/>
                  <a:gd name="T8" fmla="*/ 35 w 45"/>
                  <a:gd name="T9" fmla="*/ 112 h 114"/>
                  <a:gd name="T10" fmla="*/ 30 w 45"/>
                  <a:gd name="T11" fmla="*/ 107 h 114"/>
                  <a:gd name="T12" fmla="*/ 27 w 45"/>
                  <a:gd name="T13" fmla="*/ 95 h 114"/>
                  <a:gd name="T14" fmla="*/ 16 w 45"/>
                  <a:gd name="T15" fmla="*/ 67 h 114"/>
                  <a:gd name="T16" fmla="*/ 5 w 45"/>
                  <a:gd name="T17" fmla="*/ 37 h 114"/>
                  <a:gd name="T18" fmla="*/ 1 w 45"/>
                  <a:gd name="T19" fmla="*/ 26 h 114"/>
                  <a:gd name="T20" fmla="*/ 0 w 45"/>
                  <a:gd name="T21" fmla="*/ 16 h 114"/>
                  <a:gd name="T22" fmla="*/ 2 w 45"/>
                  <a:gd name="T23" fmla="*/ 8 h 114"/>
                  <a:gd name="T24" fmla="*/ 3 w 45"/>
                  <a:gd name="T25" fmla="*/ 3 h 114"/>
                  <a:gd name="T26" fmla="*/ 3 w 45"/>
                  <a:gd name="T27" fmla="*/ 0 h 114"/>
                  <a:gd name="T28" fmla="*/ 4 w 45"/>
                  <a:gd name="T29" fmla="*/ 1 h 114"/>
                  <a:gd name="T30" fmla="*/ 9 w 45"/>
                  <a:gd name="T31" fmla="*/ 2 h 114"/>
                  <a:gd name="T32" fmla="*/ 15 w 45"/>
                  <a:gd name="T33" fmla="*/ 8 h 114"/>
                  <a:gd name="T34" fmla="*/ 10 w 45"/>
                  <a:gd name="T35" fmla="*/ 9 h 114"/>
                  <a:gd name="T36" fmla="*/ 7 w 45"/>
                  <a:gd name="T37" fmla="*/ 11 h 114"/>
                  <a:gd name="T38" fmla="*/ 4 w 45"/>
                  <a:gd name="T39" fmla="*/ 13 h 114"/>
                  <a:gd name="T40" fmla="*/ 5 w 45"/>
                  <a:gd name="T41" fmla="*/ 18 h 114"/>
                  <a:gd name="T42" fmla="*/ 5 w 45"/>
                  <a:gd name="T43" fmla="*/ 25 h 114"/>
                  <a:gd name="T44" fmla="*/ 4 w 45"/>
                  <a:gd name="T45" fmla="*/ 30 h 114"/>
                  <a:gd name="T46" fmla="*/ 5 w 45"/>
                  <a:gd name="T47" fmla="*/ 35 h 114"/>
                  <a:gd name="T48" fmla="*/ 13 w 45"/>
                  <a:gd name="T49" fmla="*/ 54 h 114"/>
                  <a:gd name="T50" fmla="*/ 33 w 45"/>
                  <a:gd name="T51" fmla="*/ 99 h 114"/>
                  <a:gd name="T52" fmla="*/ 35 w 45"/>
                  <a:gd name="T53" fmla="*/ 106 h 114"/>
                  <a:gd name="T54" fmla="*/ 36 w 45"/>
                  <a:gd name="T55" fmla="*/ 110 h 114"/>
                  <a:gd name="T56" fmla="*/ 36 w 45"/>
                  <a:gd name="T57" fmla="*/ 111 h 114"/>
                  <a:gd name="T58" fmla="*/ 39 w 45"/>
                  <a:gd name="T59" fmla="*/ 111 h 114"/>
                  <a:gd name="T60" fmla="*/ 44 w 45"/>
                  <a:gd name="T61" fmla="*/ 105 h 1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
                  <a:gd name="T94" fmla="*/ 0 h 114"/>
                  <a:gd name="T95" fmla="*/ 45 w 45"/>
                  <a:gd name="T96" fmla="*/ 114 h 1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 h="114">
                    <a:moveTo>
                      <a:pt x="44" y="105"/>
                    </a:moveTo>
                    <a:lnTo>
                      <a:pt x="41" y="110"/>
                    </a:lnTo>
                    <a:lnTo>
                      <a:pt x="38" y="112"/>
                    </a:lnTo>
                    <a:lnTo>
                      <a:pt x="36" y="113"/>
                    </a:lnTo>
                    <a:lnTo>
                      <a:pt x="35" y="112"/>
                    </a:lnTo>
                    <a:lnTo>
                      <a:pt x="30" y="107"/>
                    </a:lnTo>
                    <a:lnTo>
                      <a:pt x="27" y="95"/>
                    </a:lnTo>
                    <a:lnTo>
                      <a:pt x="16" y="67"/>
                    </a:lnTo>
                    <a:lnTo>
                      <a:pt x="5" y="37"/>
                    </a:lnTo>
                    <a:lnTo>
                      <a:pt x="1" y="26"/>
                    </a:lnTo>
                    <a:lnTo>
                      <a:pt x="0" y="16"/>
                    </a:lnTo>
                    <a:lnTo>
                      <a:pt x="2" y="8"/>
                    </a:lnTo>
                    <a:lnTo>
                      <a:pt x="3" y="3"/>
                    </a:lnTo>
                    <a:lnTo>
                      <a:pt x="3" y="0"/>
                    </a:lnTo>
                    <a:lnTo>
                      <a:pt x="4" y="1"/>
                    </a:lnTo>
                    <a:lnTo>
                      <a:pt x="9" y="2"/>
                    </a:lnTo>
                    <a:lnTo>
                      <a:pt x="15" y="8"/>
                    </a:lnTo>
                    <a:lnTo>
                      <a:pt x="10" y="9"/>
                    </a:lnTo>
                    <a:lnTo>
                      <a:pt x="7" y="11"/>
                    </a:lnTo>
                    <a:lnTo>
                      <a:pt x="4" y="13"/>
                    </a:lnTo>
                    <a:lnTo>
                      <a:pt x="5" y="18"/>
                    </a:lnTo>
                    <a:lnTo>
                      <a:pt x="5" y="25"/>
                    </a:lnTo>
                    <a:lnTo>
                      <a:pt x="4" y="30"/>
                    </a:lnTo>
                    <a:lnTo>
                      <a:pt x="5" y="35"/>
                    </a:lnTo>
                    <a:lnTo>
                      <a:pt x="13" y="54"/>
                    </a:lnTo>
                    <a:lnTo>
                      <a:pt x="33" y="99"/>
                    </a:lnTo>
                    <a:lnTo>
                      <a:pt x="35" y="106"/>
                    </a:lnTo>
                    <a:lnTo>
                      <a:pt x="36" y="110"/>
                    </a:lnTo>
                    <a:lnTo>
                      <a:pt x="36" y="111"/>
                    </a:lnTo>
                    <a:lnTo>
                      <a:pt x="39" y="111"/>
                    </a:lnTo>
                    <a:lnTo>
                      <a:pt x="44" y="105"/>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8" name="Freeform 25"/>
              <p:cNvSpPr>
                <a:spLocks/>
              </p:cNvSpPr>
              <p:nvPr/>
            </p:nvSpPr>
            <p:spPr bwMode="auto">
              <a:xfrm>
                <a:off x="3377" y="3498"/>
                <a:ext cx="17" cy="17"/>
              </a:xfrm>
              <a:custGeom>
                <a:avLst/>
                <a:gdLst>
                  <a:gd name="T0" fmla="*/ 16 w 17"/>
                  <a:gd name="T1" fmla="*/ 16 h 17"/>
                  <a:gd name="T2" fmla="*/ 8 w 17"/>
                  <a:gd name="T3" fmla="*/ 9 h 17"/>
                  <a:gd name="T4" fmla="*/ 2 w 17"/>
                  <a:gd name="T5" fmla="*/ 4 h 17"/>
                  <a:gd name="T6" fmla="*/ 0 w 17"/>
                  <a:gd name="T7" fmla="*/ 0 h 17"/>
                  <a:gd name="T8" fmla="*/ 13 w 17"/>
                  <a:gd name="T9" fmla="*/ 4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8" y="9"/>
                    </a:lnTo>
                    <a:lnTo>
                      <a:pt x="2" y="4"/>
                    </a:lnTo>
                    <a:lnTo>
                      <a:pt x="0" y="0"/>
                    </a:lnTo>
                    <a:lnTo>
                      <a:pt x="13" y="4"/>
                    </a:lnTo>
                    <a:lnTo>
                      <a:pt x="16" y="1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9" name="Freeform 26"/>
              <p:cNvSpPr>
                <a:spLocks/>
              </p:cNvSpPr>
              <p:nvPr/>
            </p:nvSpPr>
            <p:spPr bwMode="auto">
              <a:xfrm>
                <a:off x="3374" y="3480"/>
                <a:ext cx="17" cy="21"/>
              </a:xfrm>
              <a:custGeom>
                <a:avLst/>
                <a:gdLst>
                  <a:gd name="T0" fmla="*/ 11 w 17"/>
                  <a:gd name="T1" fmla="*/ 18 h 21"/>
                  <a:gd name="T2" fmla="*/ 16 w 17"/>
                  <a:gd name="T3" fmla="*/ 20 h 21"/>
                  <a:gd name="T4" fmla="*/ 3 w 17"/>
                  <a:gd name="T5" fmla="*/ 2 h 21"/>
                  <a:gd name="T6" fmla="*/ 0 w 17"/>
                  <a:gd name="T7" fmla="*/ 0 h 21"/>
                  <a:gd name="T8" fmla="*/ 11 w 17"/>
                  <a:gd name="T9" fmla="*/ 18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11" y="18"/>
                    </a:moveTo>
                    <a:lnTo>
                      <a:pt x="16" y="20"/>
                    </a:lnTo>
                    <a:lnTo>
                      <a:pt x="3" y="2"/>
                    </a:lnTo>
                    <a:lnTo>
                      <a:pt x="0" y="0"/>
                    </a:lnTo>
                    <a:lnTo>
                      <a:pt x="11" y="18"/>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30" name="Freeform 27"/>
              <p:cNvSpPr>
                <a:spLocks/>
              </p:cNvSpPr>
              <p:nvPr/>
            </p:nvSpPr>
            <p:spPr bwMode="auto">
              <a:xfrm>
                <a:off x="3434" y="3449"/>
                <a:ext cx="17" cy="17"/>
              </a:xfrm>
              <a:custGeom>
                <a:avLst/>
                <a:gdLst>
                  <a:gd name="T0" fmla="*/ 0 w 17"/>
                  <a:gd name="T1" fmla="*/ 16 h 17"/>
                  <a:gd name="T2" fmla="*/ 16 w 17"/>
                  <a:gd name="T3" fmla="*/ 16 h 17"/>
                  <a:gd name="T4" fmla="*/ 16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16" y="0"/>
                    </a:lnTo>
                    <a:lnTo>
                      <a:pt x="0" y="1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7414" name="Freeform 28"/>
            <p:cNvSpPr>
              <a:spLocks/>
            </p:cNvSpPr>
            <p:nvPr/>
          </p:nvSpPr>
          <p:spPr bwMode="auto">
            <a:xfrm>
              <a:off x="3667" y="3462"/>
              <a:ext cx="73" cy="89"/>
            </a:xfrm>
            <a:custGeom>
              <a:avLst/>
              <a:gdLst>
                <a:gd name="T0" fmla="*/ 33 w 73"/>
                <a:gd name="T1" fmla="*/ 88 h 89"/>
                <a:gd name="T2" fmla="*/ 49 w 73"/>
                <a:gd name="T3" fmla="*/ 72 h 89"/>
                <a:gd name="T4" fmla="*/ 61 w 73"/>
                <a:gd name="T5" fmla="*/ 63 h 89"/>
                <a:gd name="T6" fmla="*/ 65 w 73"/>
                <a:gd name="T7" fmla="*/ 60 h 89"/>
                <a:gd name="T8" fmla="*/ 67 w 73"/>
                <a:gd name="T9" fmla="*/ 52 h 89"/>
                <a:gd name="T10" fmla="*/ 69 w 73"/>
                <a:gd name="T11" fmla="*/ 43 h 89"/>
                <a:gd name="T12" fmla="*/ 71 w 73"/>
                <a:gd name="T13" fmla="*/ 37 h 89"/>
                <a:gd name="T14" fmla="*/ 72 w 73"/>
                <a:gd name="T15" fmla="*/ 26 h 89"/>
                <a:gd name="T16" fmla="*/ 72 w 73"/>
                <a:gd name="T17" fmla="*/ 21 h 89"/>
                <a:gd name="T18" fmla="*/ 69 w 73"/>
                <a:gd name="T19" fmla="*/ 16 h 89"/>
                <a:gd name="T20" fmla="*/ 69 w 73"/>
                <a:gd name="T21" fmla="*/ 13 h 89"/>
                <a:gd name="T22" fmla="*/ 68 w 73"/>
                <a:gd name="T23" fmla="*/ 8 h 89"/>
                <a:gd name="T24" fmla="*/ 64 w 73"/>
                <a:gd name="T25" fmla="*/ 3 h 89"/>
                <a:gd name="T26" fmla="*/ 60 w 73"/>
                <a:gd name="T27" fmla="*/ 2 h 89"/>
                <a:gd name="T28" fmla="*/ 54 w 73"/>
                <a:gd name="T29" fmla="*/ 1 h 89"/>
                <a:gd name="T30" fmla="*/ 52 w 73"/>
                <a:gd name="T31" fmla="*/ 0 h 89"/>
                <a:gd name="T32" fmla="*/ 45 w 73"/>
                <a:gd name="T33" fmla="*/ 2 h 89"/>
                <a:gd name="T34" fmla="*/ 30 w 73"/>
                <a:gd name="T35" fmla="*/ 6 h 89"/>
                <a:gd name="T36" fmla="*/ 22 w 73"/>
                <a:gd name="T37" fmla="*/ 9 h 89"/>
                <a:gd name="T38" fmla="*/ 20 w 73"/>
                <a:gd name="T39" fmla="*/ 12 h 89"/>
                <a:gd name="T40" fmla="*/ 16 w 73"/>
                <a:gd name="T41" fmla="*/ 18 h 89"/>
                <a:gd name="T42" fmla="*/ 14 w 73"/>
                <a:gd name="T43" fmla="*/ 27 h 89"/>
                <a:gd name="T44" fmla="*/ 12 w 73"/>
                <a:gd name="T45" fmla="*/ 35 h 89"/>
                <a:gd name="T46" fmla="*/ 11 w 73"/>
                <a:gd name="T47" fmla="*/ 41 h 89"/>
                <a:gd name="T48" fmla="*/ 12 w 73"/>
                <a:gd name="T49" fmla="*/ 47 h 89"/>
                <a:gd name="T50" fmla="*/ 9 w 73"/>
                <a:gd name="T51" fmla="*/ 54 h 89"/>
                <a:gd name="T52" fmla="*/ 6 w 73"/>
                <a:gd name="T53" fmla="*/ 66 h 89"/>
                <a:gd name="T54" fmla="*/ 3 w 73"/>
                <a:gd name="T55" fmla="*/ 73 h 89"/>
                <a:gd name="T56" fmla="*/ 0 w 73"/>
                <a:gd name="T57" fmla="*/ 75 h 89"/>
                <a:gd name="T58" fmla="*/ 33 w 73"/>
                <a:gd name="T59" fmla="*/ 88 h 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3"/>
                <a:gd name="T91" fmla="*/ 0 h 89"/>
                <a:gd name="T92" fmla="*/ 73 w 73"/>
                <a:gd name="T93" fmla="*/ 89 h 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3" h="89">
                  <a:moveTo>
                    <a:pt x="33" y="88"/>
                  </a:moveTo>
                  <a:lnTo>
                    <a:pt x="49" y="72"/>
                  </a:lnTo>
                  <a:lnTo>
                    <a:pt x="61" y="63"/>
                  </a:lnTo>
                  <a:lnTo>
                    <a:pt x="65" y="60"/>
                  </a:lnTo>
                  <a:lnTo>
                    <a:pt x="67" y="52"/>
                  </a:lnTo>
                  <a:lnTo>
                    <a:pt x="69" y="43"/>
                  </a:lnTo>
                  <a:lnTo>
                    <a:pt x="71" y="37"/>
                  </a:lnTo>
                  <a:lnTo>
                    <a:pt x="72" y="26"/>
                  </a:lnTo>
                  <a:lnTo>
                    <a:pt x="72" y="21"/>
                  </a:lnTo>
                  <a:lnTo>
                    <a:pt x="69" y="16"/>
                  </a:lnTo>
                  <a:lnTo>
                    <a:pt x="69" y="13"/>
                  </a:lnTo>
                  <a:lnTo>
                    <a:pt x="68" y="8"/>
                  </a:lnTo>
                  <a:lnTo>
                    <a:pt x="64" y="3"/>
                  </a:lnTo>
                  <a:lnTo>
                    <a:pt x="60" y="2"/>
                  </a:lnTo>
                  <a:lnTo>
                    <a:pt x="54" y="1"/>
                  </a:lnTo>
                  <a:lnTo>
                    <a:pt x="52" y="0"/>
                  </a:lnTo>
                  <a:lnTo>
                    <a:pt x="45" y="2"/>
                  </a:lnTo>
                  <a:lnTo>
                    <a:pt x="30" y="6"/>
                  </a:lnTo>
                  <a:lnTo>
                    <a:pt x="22" y="9"/>
                  </a:lnTo>
                  <a:lnTo>
                    <a:pt x="20" y="12"/>
                  </a:lnTo>
                  <a:lnTo>
                    <a:pt x="16" y="18"/>
                  </a:lnTo>
                  <a:lnTo>
                    <a:pt x="14" y="27"/>
                  </a:lnTo>
                  <a:lnTo>
                    <a:pt x="12" y="35"/>
                  </a:lnTo>
                  <a:lnTo>
                    <a:pt x="11" y="41"/>
                  </a:lnTo>
                  <a:lnTo>
                    <a:pt x="12" y="47"/>
                  </a:lnTo>
                  <a:lnTo>
                    <a:pt x="9" y="54"/>
                  </a:lnTo>
                  <a:lnTo>
                    <a:pt x="6" y="66"/>
                  </a:lnTo>
                  <a:lnTo>
                    <a:pt x="3" y="73"/>
                  </a:lnTo>
                  <a:lnTo>
                    <a:pt x="0" y="75"/>
                  </a:lnTo>
                  <a:lnTo>
                    <a:pt x="33" y="88"/>
                  </a:lnTo>
                </a:path>
              </a:pathLst>
            </a:custGeom>
            <a:solidFill>
              <a:srgbClr val="A05000"/>
            </a:solidFill>
            <a:ln w="12700" cap="rnd">
              <a:solidFill>
                <a:srgbClr val="402000"/>
              </a:solidFill>
              <a:round/>
              <a:headEnd/>
              <a:tailEnd/>
            </a:ln>
          </p:spPr>
          <p:txBody>
            <a:bodyPr/>
            <a:lstStyle/>
            <a:p>
              <a:endParaRPr lang="en-US"/>
            </a:p>
          </p:txBody>
        </p:sp>
        <p:grpSp>
          <p:nvGrpSpPr>
            <p:cNvPr id="17415" name="Group 29"/>
            <p:cNvGrpSpPr>
              <a:grpSpLocks/>
            </p:cNvGrpSpPr>
            <p:nvPr/>
          </p:nvGrpSpPr>
          <p:grpSpPr bwMode="auto">
            <a:xfrm>
              <a:off x="4143" y="3121"/>
              <a:ext cx="60" cy="61"/>
              <a:chOff x="4143" y="3121"/>
              <a:chExt cx="60" cy="61"/>
            </a:xfrm>
          </p:grpSpPr>
          <p:sp>
            <p:nvSpPr>
              <p:cNvPr id="17505" name="Freeform 30"/>
              <p:cNvSpPr>
                <a:spLocks/>
              </p:cNvSpPr>
              <p:nvPr/>
            </p:nvSpPr>
            <p:spPr bwMode="auto">
              <a:xfrm>
                <a:off x="4143" y="3122"/>
                <a:ext cx="54" cy="60"/>
              </a:xfrm>
              <a:custGeom>
                <a:avLst/>
                <a:gdLst>
                  <a:gd name="T0" fmla="*/ 16 w 54"/>
                  <a:gd name="T1" fmla="*/ 58 h 60"/>
                  <a:gd name="T2" fmla="*/ 25 w 54"/>
                  <a:gd name="T3" fmla="*/ 59 h 60"/>
                  <a:gd name="T4" fmla="*/ 34 w 54"/>
                  <a:gd name="T5" fmla="*/ 58 h 60"/>
                  <a:gd name="T6" fmla="*/ 39 w 54"/>
                  <a:gd name="T7" fmla="*/ 58 h 60"/>
                  <a:gd name="T8" fmla="*/ 43 w 54"/>
                  <a:gd name="T9" fmla="*/ 58 h 60"/>
                  <a:gd name="T10" fmla="*/ 46 w 54"/>
                  <a:gd name="T11" fmla="*/ 57 h 60"/>
                  <a:gd name="T12" fmla="*/ 50 w 54"/>
                  <a:gd name="T13" fmla="*/ 55 h 60"/>
                  <a:gd name="T14" fmla="*/ 51 w 54"/>
                  <a:gd name="T15" fmla="*/ 53 h 60"/>
                  <a:gd name="T16" fmla="*/ 53 w 54"/>
                  <a:gd name="T17" fmla="*/ 51 h 60"/>
                  <a:gd name="T18" fmla="*/ 51 w 54"/>
                  <a:gd name="T19" fmla="*/ 38 h 60"/>
                  <a:gd name="T20" fmla="*/ 48 w 54"/>
                  <a:gd name="T21" fmla="*/ 27 h 60"/>
                  <a:gd name="T22" fmla="*/ 44 w 54"/>
                  <a:gd name="T23" fmla="*/ 19 h 60"/>
                  <a:gd name="T24" fmla="*/ 38 w 54"/>
                  <a:gd name="T25" fmla="*/ 1 h 60"/>
                  <a:gd name="T26" fmla="*/ 33 w 54"/>
                  <a:gd name="T27" fmla="*/ 0 h 60"/>
                  <a:gd name="T28" fmla="*/ 32 w 54"/>
                  <a:gd name="T29" fmla="*/ 3 h 60"/>
                  <a:gd name="T30" fmla="*/ 27 w 54"/>
                  <a:gd name="T31" fmla="*/ 3 h 60"/>
                  <a:gd name="T32" fmla="*/ 21 w 54"/>
                  <a:gd name="T33" fmla="*/ 6 h 60"/>
                  <a:gd name="T34" fmla="*/ 13 w 54"/>
                  <a:gd name="T35" fmla="*/ 12 h 60"/>
                  <a:gd name="T36" fmla="*/ 8 w 54"/>
                  <a:gd name="T37" fmla="*/ 17 h 60"/>
                  <a:gd name="T38" fmla="*/ 5 w 54"/>
                  <a:gd name="T39" fmla="*/ 19 h 60"/>
                  <a:gd name="T40" fmla="*/ 0 w 54"/>
                  <a:gd name="T41" fmla="*/ 24 h 60"/>
                  <a:gd name="T42" fmla="*/ 4 w 54"/>
                  <a:gd name="T43" fmla="*/ 42 h 60"/>
                  <a:gd name="T44" fmla="*/ 16 w 54"/>
                  <a:gd name="T45" fmla="*/ 58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60"/>
                  <a:gd name="T71" fmla="*/ 54 w 54"/>
                  <a:gd name="T72" fmla="*/ 60 h 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60">
                    <a:moveTo>
                      <a:pt x="16" y="58"/>
                    </a:moveTo>
                    <a:lnTo>
                      <a:pt x="25" y="59"/>
                    </a:lnTo>
                    <a:lnTo>
                      <a:pt x="34" y="58"/>
                    </a:lnTo>
                    <a:lnTo>
                      <a:pt x="39" y="58"/>
                    </a:lnTo>
                    <a:lnTo>
                      <a:pt x="43" y="58"/>
                    </a:lnTo>
                    <a:lnTo>
                      <a:pt x="46" y="57"/>
                    </a:lnTo>
                    <a:lnTo>
                      <a:pt x="50" y="55"/>
                    </a:lnTo>
                    <a:lnTo>
                      <a:pt x="51" y="53"/>
                    </a:lnTo>
                    <a:lnTo>
                      <a:pt x="53" y="51"/>
                    </a:lnTo>
                    <a:lnTo>
                      <a:pt x="51" y="38"/>
                    </a:lnTo>
                    <a:lnTo>
                      <a:pt x="48" y="27"/>
                    </a:lnTo>
                    <a:lnTo>
                      <a:pt x="44" y="19"/>
                    </a:lnTo>
                    <a:lnTo>
                      <a:pt x="38" y="1"/>
                    </a:lnTo>
                    <a:lnTo>
                      <a:pt x="33" y="0"/>
                    </a:lnTo>
                    <a:lnTo>
                      <a:pt x="32" y="3"/>
                    </a:lnTo>
                    <a:lnTo>
                      <a:pt x="27" y="3"/>
                    </a:lnTo>
                    <a:lnTo>
                      <a:pt x="21" y="6"/>
                    </a:lnTo>
                    <a:lnTo>
                      <a:pt x="13" y="12"/>
                    </a:lnTo>
                    <a:lnTo>
                      <a:pt x="8" y="17"/>
                    </a:lnTo>
                    <a:lnTo>
                      <a:pt x="5" y="19"/>
                    </a:lnTo>
                    <a:lnTo>
                      <a:pt x="0" y="24"/>
                    </a:lnTo>
                    <a:lnTo>
                      <a:pt x="4" y="42"/>
                    </a:lnTo>
                    <a:lnTo>
                      <a:pt x="16" y="5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6" name="Freeform 31"/>
              <p:cNvSpPr>
                <a:spLocks/>
              </p:cNvSpPr>
              <p:nvPr/>
            </p:nvSpPr>
            <p:spPr bwMode="auto">
              <a:xfrm>
                <a:off x="4179" y="3121"/>
                <a:ext cx="24" cy="53"/>
              </a:xfrm>
              <a:custGeom>
                <a:avLst/>
                <a:gdLst>
                  <a:gd name="T0" fmla="*/ 22 w 24"/>
                  <a:gd name="T1" fmla="*/ 52 h 53"/>
                  <a:gd name="T2" fmla="*/ 19 w 24"/>
                  <a:gd name="T3" fmla="*/ 43 h 53"/>
                  <a:gd name="T4" fmla="*/ 16 w 24"/>
                  <a:gd name="T5" fmla="*/ 37 h 53"/>
                  <a:gd name="T6" fmla="*/ 16 w 24"/>
                  <a:gd name="T7" fmla="*/ 30 h 53"/>
                  <a:gd name="T8" fmla="*/ 11 w 24"/>
                  <a:gd name="T9" fmla="*/ 24 h 53"/>
                  <a:gd name="T10" fmla="*/ 9 w 24"/>
                  <a:gd name="T11" fmla="*/ 19 h 53"/>
                  <a:gd name="T12" fmla="*/ 7 w 24"/>
                  <a:gd name="T13" fmla="*/ 13 h 53"/>
                  <a:gd name="T14" fmla="*/ 5 w 24"/>
                  <a:gd name="T15" fmla="*/ 8 h 53"/>
                  <a:gd name="T16" fmla="*/ 2 w 24"/>
                  <a:gd name="T17" fmla="*/ 2 h 53"/>
                  <a:gd name="T18" fmla="*/ 1 w 24"/>
                  <a:gd name="T19" fmla="*/ 1 h 53"/>
                  <a:gd name="T20" fmla="*/ 0 w 24"/>
                  <a:gd name="T21" fmla="*/ 0 h 53"/>
                  <a:gd name="T22" fmla="*/ 2 w 24"/>
                  <a:gd name="T23" fmla="*/ 0 h 53"/>
                  <a:gd name="T24" fmla="*/ 3 w 24"/>
                  <a:gd name="T25" fmla="*/ 2 h 53"/>
                  <a:gd name="T26" fmla="*/ 5 w 24"/>
                  <a:gd name="T27" fmla="*/ 6 h 53"/>
                  <a:gd name="T28" fmla="*/ 9 w 24"/>
                  <a:gd name="T29" fmla="*/ 11 h 53"/>
                  <a:gd name="T30" fmla="*/ 9 w 24"/>
                  <a:gd name="T31" fmla="*/ 16 h 53"/>
                  <a:gd name="T32" fmla="*/ 11 w 24"/>
                  <a:gd name="T33" fmla="*/ 21 h 53"/>
                  <a:gd name="T34" fmla="*/ 14 w 24"/>
                  <a:gd name="T35" fmla="*/ 27 h 53"/>
                  <a:gd name="T36" fmla="*/ 17 w 24"/>
                  <a:gd name="T37" fmla="*/ 32 h 53"/>
                  <a:gd name="T38" fmla="*/ 20 w 24"/>
                  <a:gd name="T39" fmla="*/ 40 h 53"/>
                  <a:gd name="T40" fmla="*/ 23 w 24"/>
                  <a:gd name="T41" fmla="*/ 50 h 53"/>
                  <a:gd name="T42" fmla="*/ 22 w 24"/>
                  <a:gd name="T43" fmla="*/ 50 h 53"/>
                  <a:gd name="T44" fmla="*/ 22 w 24"/>
                  <a:gd name="T45" fmla="*/ 52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53"/>
                  <a:gd name="T71" fmla="*/ 24 w 24"/>
                  <a:gd name="T72" fmla="*/ 53 h 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53">
                    <a:moveTo>
                      <a:pt x="22" y="52"/>
                    </a:moveTo>
                    <a:lnTo>
                      <a:pt x="19" y="43"/>
                    </a:lnTo>
                    <a:lnTo>
                      <a:pt x="16" y="37"/>
                    </a:lnTo>
                    <a:lnTo>
                      <a:pt x="16" y="30"/>
                    </a:lnTo>
                    <a:lnTo>
                      <a:pt x="11" y="24"/>
                    </a:lnTo>
                    <a:lnTo>
                      <a:pt x="9" y="19"/>
                    </a:lnTo>
                    <a:lnTo>
                      <a:pt x="7" y="13"/>
                    </a:lnTo>
                    <a:lnTo>
                      <a:pt x="5" y="8"/>
                    </a:lnTo>
                    <a:lnTo>
                      <a:pt x="2" y="2"/>
                    </a:lnTo>
                    <a:lnTo>
                      <a:pt x="1" y="1"/>
                    </a:lnTo>
                    <a:lnTo>
                      <a:pt x="0" y="0"/>
                    </a:lnTo>
                    <a:lnTo>
                      <a:pt x="2" y="0"/>
                    </a:lnTo>
                    <a:lnTo>
                      <a:pt x="3" y="2"/>
                    </a:lnTo>
                    <a:lnTo>
                      <a:pt x="5" y="6"/>
                    </a:lnTo>
                    <a:lnTo>
                      <a:pt x="9" y="11"/>
                    </a:lnTo>
                    <a:lnTo>
                      <a:pt x="9" y="16"/>
                    </a:lnTo>
                    <a:lnTo>
                      <a:pt x="11" y="21"/>
                    </a:lnTo>
                    <a:lnTo>
                      <a:pt x="14" y="27"/>
                    </a:lnTo>
                    <a:lnTo>
                      <a:pt x="17" y="32"/>
                    </a:lnTo>
                    <a:lnTo>
                      <a:pt x="20" y="40"/>
                    </a:lnTo>
                    <a:lnTo>
                      <a:pt x="23" y="50"/>
                    </a:lnTo>
                    <a:lnTo>
                      <a:pt x="22" y="50"/>
                    </a:lnTo>
                    <a:lnTo>
                      <a:pt x="22" y="52"/>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7" name="Freeform 32"/>
              <p:cNvSpPr>
                <a:spLocks/>
              </p:cNvSpPr>
              <p:nvPr/>
            </p:nvSpPr>
            <p:spPr bwMode="auto">
              <a:xfrm>
                <a:off x="4169" y="3128"/>
                <a:ext cx="17" cy="26"/>
              </a:xfrm>
              <a:custGeom>
                <a:avLst/>
                <a:gdLst>
                  <a:gd name="T0" fmla="*/ 16 w 17"/>
                  <a:gd name="T1" fmla="*/ 25 h 26"/>
                  <a:gd name="T2" fmla="*/ 14 w 17"/>
                  <a:gd name="T3" fmla="*/ 17 h 26"/>
                  <a:gd name="T4" fmla="*/ 11 w 17"/>
                  <a:gd name="T5" fmla="*/ 12 h 26"/>
                  <a:gd name="T6" fmla="*/ 9 w 17"/>
                  <a:gd name="T7" fmla="*/ 8 h 26"/>
                  <a:gd name="T8" fmla="*/ 6 w 17"/>
                  <a:gd name="T9" fmla="*/ 5 h 26"/>
                  <a:gd name="T10" fmla="*/ 4 w 17"/>
                  <a:gd name="T11" fmla="*/ 3 h 26"/>
                  <a:gd name="T12" fmla="*/ 0 w 17"/>
                  <a:gd name="T13" fmla="*/ 2 h 26"/>
                  <a:gd name="T14" fmla="*/ 1 w 17"/>
                  <a:gd name="T15" fmla="*/ 1 h 26"/>
                  <a:gd name="T16" fmla="*/ 4 w 17"/>
                  <a:gd name="T17" fmla="*/ 0 h 26"/>
                  <a:gd name="T18" fmla="*/ 10 w 17"/>
                  <a:gd name="T19" fmla="*/ 2 h 26"/>
                  <a:gd name="T20" fmla="*/ 11 w 17"/>
                  <a:gd name="T21" fmla="*/ 5 h 26"/>
                  <a:gd name="T22" fmla="*/ 13 w 17"/>
                  <a:gd name="T23" fmla="*/ 8 h 26"/>
                  <a:gd name="T24" fmla="*/ 13 w 17"/>
                  <a:gd name="T25" fmla="*/ 11 h 26"/>
                  <a:gd name="T26" fmla="*/ 16 w 17"/>
                  <a:gd name="T27" fmla="*/ 17 h 26"/>
                  <a:gd name="T28" fmla="*/ 16 w 17"/>
                  <a:gd name="T29" fmla="*/ 25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6"/>
                  <a:gd name="T47" fmla="*/ 17 w 17"/>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6">
                    <a:moveTo>
                      <a:pt x="16" y="25"/>
                    </a:moveTo>
                    <a:lnTo>
                      <a:pt x="14" y="17"/>
                    </a:lnTo>
                    <a:lnTo>
                      <a:pt x="11" y="12"/>
                    </a:lnTo>
                    <a:lnTo>
                      <a:pt x="9" y="8"/>
                    </a:lnTo>
                    <a:lnTo>
                      <a:pt x="6" y="5"/>
                    </a:lnTo>
                    <a:lnTo>
                      <a:pt x="4" y="3"/>
                    </a:lnTo>
                    <a:lnTo>
                      <a:pt x="0" y="2"/>
                    </a:lnTo>
                    <a:lnTo>
                      <a:pt x="1" y="1"/>
                    </a:lnTo>
                    <a:lnTo>
                      <a:pt x="4" y="0"/>
                    </a:lnTo>
                    <a:lnTo>
                      <a:pt x="10" y="2"/>
                    </a:lnTo>
                    <a:lnTo>
                      <a:pt x="11" y="5"/>
                    </a:lnTo>
                    <a:lnTo>
                      <a:pt x="13" y="8"/>
                    </a:lnTo>
                    <a:lnTo>
                      <a:pt x="13" y="11"/>
                    </a:lnTo>
                    <a:lnTo>
                      <a:pt x="16" y="17"/>
                    </a:lnTo>
                    <a:lnTo>
                      <a:pt x="16" y="25"/>
                    </a:lnTo>
                  </a:path>
                </a:pathLst>
              </a:custGeom>
              <a:solidFill>
                <a:srgbClr val="5F5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7416" name="Freeform 33"/>
            <p:cNvSpPr>
              <a:spLocks/>
            </p:cNvSpPr>
            <p:nvPr/>
          </p:nvSpPr>
          <p:spPr bwMode="auto">
            <a:xfrm>
              <a:off x="4124" y="3044"/>
              <a:ext cx="20" cy="48"/>
            </a:xfrm>
            <a:custGeom>
              <a:avLst/>
              <a:gdLst>
                <a:gd name="T0" fmla="*/ 17 w 20"/>
                <a:gd name="T1" fmla="*/ 47 h 48"/>
                <a:gd name="T2" fmla="*/ 19 w 20"/>
                <a:gd name="T3" fmla="*/ 45 h 48"/>
                <a:gd name="T4" fmla="*/ 18 w 20"/>
                <a:gd name="T5" fmla="*/ 44 h 48"/>
                <a:gd name="T6" fmla="*/ 19 w 20"/>
                <a:gd name="T7" fmla="*/ 41 h 48"/>
                <a:gd name="T8" fmla="*/ 15 w 20"/>
                <a:gd name="T9" fmla="*/ 36 h 48"/>
                <a:gd name="T10" fmla="*/ 16 w 20"/>
                <a:gd name="T11" fmla="*/ 30 h 48"/>
                <a:gd name="T12" fmla="*/ 14 w 20"/>
                <a:gd name="T13" fmla="*/ 24 h 48"/>
                <a:gd name="T14" fmla="*/ 11 w 20"/>
                <a:gd name="T15" fmla="*/ 20 h 48"/>
                <a:gd name="T16" fmla="*/ 7 w 20"/>
                <a:gd name="T17" fmla="*/ 10 h 48"/>
                <a:gd name="T18" fmla="*/ 4 w 20"/>
                <a:gd name="T19" fmla="*/ 6 h 48"/>
                <a:gd name="T20" fmla="*/ 2 w 20"/>
                <a:gd name="T21" fmla="*/ 2 h 48"/>
                <a:gd name="T22" fmla="*/ 1 w 20"/>
                <a:gd name="T23" fmla="*/ 0 h 48"/>
                <a:gd name="T24" fmla="*/ 1 w 20"/>
                <a:gd name="T25" fmla="*/ 1 h 48"/>
                <a:gd name="T26" fmla="*/ 0 w 20"/>
                <a:gd name="T27" fmla="*/ 1 h 48"/>
                <a:gd name="T28" fmla="*/ 3 w 20"/>
                <a:gd name="T29" fmla="*/ 4 h 48"/>
                <a:gd name="T30" fmla="*/ 3 w 20"/>
                <a:gd name="T31" fmla="*/ 6 h 48"/>
                <a:gd name="T32" fmla="*/ 6 w 20"/>
                <a:gd name="T33" fmla="*/ 10 h 48"/>
                <a:gd name="T34" fmla="*/ 8 w 20"/>
                <a:gd name="T35" fmla="*/ 20 h 48"/>
                <a:gd name="T36" fmla="*/ 13 w 20"/>
                <a:gd name="T37" fmla="*/ 25 h 48"/>
                <a:gd name="T38" fmla="*/ 13 w 20"/>
                <a:gd name="T39" fmla="*/ 32 h 48"/>
                <a:gd name="T40" fmla="*/ 17 w 20"/>
                <a:gd name="T41" fmla="*/ 38 h 48"/>
                <a:gd name="T42" fmla="*/ 17 w 20"/>
                <a:gd name="T43" fmla="*/ 47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48"/>
                <a:gd name="T68" fmla="*/ 20 w 20"/>
                <a:gd name="T69" fmla="*/ 48 h 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48">
                  <a:moveTo>
                    <a:pt x="17" y="47"/>
                  </a:moveTo>
                  <a:lnTo>
                    <a:pt x="19" y="45"/>
                  </a:lnTo>
                  <a:lnTo>
                    <a:pt x="18" y="44"/>
                  </a:lnTo>
                  <a:lnTo>
                    <a:pt x="19" y="41"/>
                  </a:lnTo>
                  <a:lnTo>
                    <a:pt x="15" y="36"/>
                  </a:lnTo>
                  <a:lnTo>
                    <a:pt x="16" y="30"/>
                  </a:lnTo>
                  <a:lnTo>
                    <a:pt x="14" y="24"/>
                  </a:lnTo>
                  <a:lnTo>
                    <a:pt x="11" y="20"/>
                  </a:lnTo>
                  <a:lnTo>
                    <a:pt x="7" y="10"/>
                  </a:lnTo>
                  <a:lnTo>
                    <a:pt x="4" y="6"/>
                  </a:lnTo>
                  <a:lnTo>
                    <a:pt x="2" y="2"/>
                  </a:lnTo>
                  <a:lnTo>
                    <a:pt x="1" y="0"/>
                  </a:lnTo>
                  <a:lnTo>
                    <a:pt x="1" y="1"/>
                  </a:lnTo>
                  <a:lnTo>
                    <a:pt x="0" y="1"/>
                  </a:lnTo>
                  <a:lnTo>
                    <a:pt x="3" y="4"/>
                  </a:lnTo>
                  <a:lnTo>
                    <a:pt x="3" y="6"/>
                  </a:lnTo>
                  <a:lnTo>
                    <a:pt x="6" y="10"/>
                  </a:lnTo>
                  <a:lnTo>
                    <a:pt x="8" y="20"/>
                  </a:lnTo>
                  <a:lnTo>
                    <a:pt x="13" y="25"/>
                  </a:lnTo>
                  <a:lnTo>
                    <a:pt x="13" y="32"/>
                  </a:lnTo>
                  <a:lnTo>
                    <a:pt x="17" y="38"/>
                  </a:lnTo>
                  <a:lnTo>
                    <a:pt x="17" y="47"/>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17" name="Freeform 34"/>
            <p:cNvSpPr>
              <a:spLocks/>
            </p:cNvSpPr>
            <p:nvPr/>
          </p:nvSpPr>
          <p:spPr bwMode="auto">
            <a:xfrm>
              <a:off x="4091" y="3113"/>
              <a:ext cx="25" cy="22"/>
            </a:xfrm>
            <a:custGeom>
              <a:avLst/>
              <a:gdLst>
                <a:gd name="T0" fmla="*/ 0 w 25"/>
                <a:gd name="T1" fmla="*/ 21 h 22"/>
                <a:gd name="T2" fmla="*/ 22 w 25"/>
                <a:gd name="T3" fmla="*/ 0 h 22"/>
                <a:gd name="T4" fmla="*/ 24 w 25"/>
                <a:gd name="T5" fmla="*/ 3 h 22"/>
                <a:gd name="T6" fmla="*/ 6 w 25"/>
                <a:gd name="T7" fmla="*/ 18 h 22"/>
                <a:gd name="T8" fmla="*/ 0 w 25"/>
                <a:gd name="T9" fmla="*/ 21 h 22"/>
                <a:gd name="T10" fmla="*/ 0 60000 65536"/>
                <a:gd name="T11" fmla="*/ 0 60000 65536"/>
                <a:gd name="T12" fmla="*/ 0 60000 65536"/>
                <a:gd name="T13" fmla="*/ 0 60000 65536"/>
                <a:gd name="T14" fmla="*/ 0 60000 65536"/>
                <a:gd name="T15" fmla="*/ 0 w 25"/>
                <a:gd name="T16" fmla="*/ 0 h 22"/>
                <a:gd name="T17" fmla="*/ 25 w 25"/>
                <a:gd name="T18" fmla="*/ 22 h 22"/>
              </a:gdLst>
              <a:ahLst/>
              <a:cxnLst>
                <a:cxn ang="T10">
                  <a:pos x="T0" y="T1"/>
                </a:cxn>
                <a:cxn ang="T11">
                  <a:pos x="T2" y="T3"/>
                </a:cxn>
                <a:cxn ang="T12">
                  <a:pos x="T4" y="T5"/>
                </a:cxn>
                <a:cxn ang="T13">
                  <a:pos x="T6" y="T7"/>
                </a:cxn>
                <a:cxn ang="T14">
                  <a:pos x="T8" y="T9"/>
                </a:cxn>
              </a:cxnLst>
              <a:rect l="T15" t="T16" r="T17" b="T18"/>
              <a:pathLst>
                <a:path w="25" h="22">
                  <a:moveTo>
                    <a:pt x="0" y="21"/>
                  </a:moveTo>
                  <a:lnTo>
                    <a:pt x="22" y="0"/>
                  </a:lnTo>
                  <a:lnTo>
                    <a:pt x="24" y="3"/>
                  </a:lnTo>
                  <a:lnTo>
                    <a:pt x="6" y="18"/>
                  </a:lnTo>
                  <a:lnTo>
                    <a:pt x="0" y="21"/>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18" name="Freeform 35"/>
            <p:cNvSpPr>
              <a:spLocks/>
            </p:cNvSpPr>
            <p:nvPr/>
          </p:nvSpPr>
          <p:spPr bwMode="auto">
            <a:xfrm>
              <a:off x="3859" y="3250"/>
              <a:ext cx="233" cy="116"/>
            </a:xfrm>
            <a:custGeom>
              <a:avLst/>
              <a:gdLst>
                <a:gd name="T0" fmla="*/ 0 w 233"/>
                <a:gd name="T1" fmla="*/ 115 h 116"/>
                <a:gd name="T2" fmla="*/ 35 w 233"/>
                <a:gd name="T3" fmla="*/ 100 h 116"/>
                <a:gd name="T4" fmla="*/ 68 w 233"/>
                <a:gd name="T5" fmla="*/ 82 h 116"/>
                <a:gd name="T6" fmla="*/ 78 w 233"/>
                <a:gd name="T7" fmla="*/ 78 h 116"/>
                <a:gd name="T8" fmla="*/ 91 w 233"/>
                <a:gd name="T9" fmla="*/ 71 h 116"/>
                <a:gd name="T10" fmla="*/ 118 w 233"/>
                <a:gd name="T11" fmla="*/ 59 h 116"/>
                <a:gd name="T12" fmla="*/ 146 w 233"/>
                <a:gd name="T13" fmla="*/ 44 h 116"/>
                <a:gd name="T14" fmla="*/ 158 w 233"/>
                <a:gd name="T15" fmla="*/ 40 h 116"/>
                <a:gd name="T16" fmla="*/ 170 w 233"/>
                <a:gd name="T17" fmla="*/ 36 h 116"/>
                <a:gd name="T18" fmla="*/ 183 w 233"/>
                <a:gd name="T19" fmla="*/ 31 h 116"/>
                <a:gd name="T20" fmla="*/ 196 w 233"/>
                <a:gd name="T21" fmla="*/ 23 h 116"/>
                <a:gd name="T22" fmla="*/ 202 w 233"/>
                <a:gd name="T23" fmla="*/ 21 h 116"/>
                <a:gd name="T24" fmla="*/ 213 w 233"/>
                <a:gd name="T25" fmla="*/ 14 h 116"/>
                <a:gd name="T26" fmla="*/ 223 w 233"/>
                <a:gd name="T27" fmla="*/ 7 h 116"/>
                <a:gd name="T28" fmla="*/ 232 w 233"/>
                <a:gd name="T29" fmla="*/ 0 h 116"/>
                <a:gd name="T30" fmla="*/ 220 w 233"/>
                <a:gd name="T31" fmla="*/ 3 h 116"/>
                <a:gd name="T32" fmla="*/ 210 w 233"/>
                <a:gd name="T33" fmla="*/ 4 h 116"/>
                <a:gd name="T34" fmla="*/ 201 w 233"/>
                <a:gd name="T35" fmla="*/ 5 h 116"/>
                <a:gd name="T36" fmla="*/ 187 w 233"/>
                <a:gd name="T37" fmla="*/ 6 h 116"/>
                <a:gd name="T38" fmla="*/ 179 w 233"/>
                <a:gd name="T39" fmla="*/ 6 h 116"/>
                <a:gd name="T40" fmla="*/ 168 w 233"/>
                <a:gd name="T41" fmla="*/ 7 h 116"/>
                <a:gd name="T42" fmla="*/ 156 w 233"/>
                <a:gd name="T43" fmla="*/ 10 h 116"/>
                <a:gd name="T44" fmla="*/ 145 w 233"/>
                <a:gd name="T45" fmla="*/ 15 h 116"/>
                <a:gd name="T46" fmla="*/ 136 w 233"/>
                <a:gd name="T47" fmla="*/ 21 h 116"/>
                <a:gd name="T48" fmla="*/ 127 w 233"/>
                <a:gd name="T49" fmla="*/ 28 h 116"/>
                <a:gd name="T50" fmla="*/ 118 w 233"/>
                <a:gd name="T51" fmla="*/ 34 h 116"/>
                <a:gd name="T52" fmla="*/ 113 w 233"/>
                <a:gd name="T53" fmla="*/ 43 h 116"/>
                <a:gd name="T54" fmla="*/ 99 w 233"/>
                <a:gd name="T55" fmla="*/ 54 h 116"/>
                <a:gd name="T56" fmla="*/ 90 w 233"/>
                <a:gd name="T57" fmla="*/ 62 h 116"/>
                <a:gd name="T58" fmla="*/ 73 w 233"/>
                <a:gd name="T59" fmla="*/ 71 h 116"/>
                <a:gd name="T60" fmla="*/ 43 w 233"/>
                <a:gd name="T61" fmla="*/ 89 h 116"/>
                <a:gd name="T62" fmla="*/ 21 w 233"/>
                <a:gd name="T63" fmla="*/ 102 h 116"/>
                <a:gd name="T64" fmla="*/ 0 w 233"/>
                <a:gd name="T65" fmla="*/ 115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3"/>
                <a:gd name="T100" fmla="*/ 0 h 116"/>
                <a:gd name="T101" fmla="*/ 233 w 233"/>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3" h="116">
                  <a:moveTo>
                    <a:pt x="0" y="115"/>
                  </a:moveTo>
                  <a:lnTo>
                    <a:pt x="35" y="100"/>
                  </a:lnTo>
                  <a:lnTo>
                    <a:pt x="68" y="82"/>
                  </a:lnTo>
                  <a:lnTo>
                    <a:pt x="78" y="78"/>
                  </a:lnTo>
                  <a:lnTo>
                    <a:pt x="91" y="71"/>
                  </a:lnTo>
                  <a:lnTo>
                    <a:pt x="118" y="59"/>
                  </a:lnTo>
                  <a:lnTo>
                    <a:pt x="146" y="44"/>
                  </a:lnTo>
                  <a:lnTo>
                    <a:pt x="158" y="40"/>
                  </a:lnTo>
                  <a:lnTo>
                    <a:pt x="170" y="36"/>
                  </a:lnTo>
                  <a:lnTo>
                    <a:pt x="183" y="31"/>
                  </a:lnTo>
                  <a:lnTo>
                    <a:pt x="196" y="23"/>
                  </a:lnTo>
                  <a:lnTo>
                    <a:pt x="202" y="21"/>
                  </a:lnTo>
                  <a:lnTo>
                    <a:pt x="213" y="14"/>
                  </a:lnTo>
                  <a:lnTo>
                    <a:pt x="223" y="7"/>
                  </a:lnTo>
                  <a:lnTo>
                    <a:pt x="232" y="0"/>
                  </a:lnTo>
                  <a:lnTo>
                    <a:pt x="220" y="3"/>
                  </a:lnTo>
                  <a:lnTo>
                    <a:pt x="210" y="4"/>
                  </a:lnTo>
                  <a:lnTo>
                    <a:pt x="201" y="5"/>
                  </a:lnTo>
                  <a:lnTo>
                    <a:pt x="187" y="6"/>
                  </a:lnTo>
                  <a:lnTo>
                    <a:pt x="179" y="6"/>
                  </a:lnTo>
                  <a:lnTo>
                    <a:pt x="168" y="7"/>
                  </a:lnTo>
                  <a:lnTo>
                    <a:pt x="156" y="10"/>
                  </a:lnTo>
                  <a:lnTo>
                    <a:pt x="145" y="15"/>
                  </a:lnTo>
                  <a:lnTo>
                    <a:pt x="136" y="21"/>
                  </a:lnTo>
                  <a:lnTo>
                    <a:pt x="127" y="28"/>
                  </a:lnTo>
                  <a:lnTo>
                    <a:pt x="118" y="34"/>
                  </a:lnTo>
                  <a:lnTo>
                    <a:pt x="113" y="43"/>
                  </a:lnTo>
                  <a:lnTo>
                    <a:pt x="99" y="54"/>
                  </a:lnTo>
                  <a:lnTo>
                    <a:pt x="90" y="62"/>
                  </a:lnTo>
                  <a:lnTo>
                    <a:pt x="73" y="71"/>
                  </a:lnTo>
                  <a:lnTo>
                    <a:pt x="43" y="89"/>
                  </a:lnTo>
                  <a:lnTo>
                    <a:pt x="21" y="102"/>
                  </a:lnTo>
                  <a:lnTo>
                    <a:pt x="0" y="115"/>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19" name="Freeform 36"/>
            <p:cNvSpPr>
              <a:spLocks/>
            </p:cNvSpPr>
            <p:nvPr/>
          </p:nvSpPr>
          <p:spPr bwMode="auto">
            <a:xfrm>
              <a:off x="3811" y="3150"/>
              <a:ext cx="308" cy="177"/>
            </a:xfrm>
            <a:custGeom>
              <a:avLst/>
              <a:gdLst>
                <a:gd name="T0" fmla="*/ 0 w 308"/>
                <a:gd name="T1" fmla="*/ 173 h 177"/>
                <a:gd name="T2" fmla="*/ 9 w 308"/>
                <a:gd name="T3" fmla="*/ 168 h 177"/>
                <a:gd name="T4" fmla="*/ 20 w 308"/>
                <a:gd name="T5" fmla="*/ 162 h 177"/>
                <a:gd name="T6" fmla="*/ 30 w 308"/>
                <a:gd name="T7" fmla="*/ 155 h 177"/>
                <a:gd name="T8" fmla="*/ 37 w 308"/>
                <a:gd name="T9" fmla="*/ 143 h 177"/>
                <a:gd name="T10" fmla="*/ 43 w 308"/>
                <a:gd name="T11" fmla="*/ 135 h 177"/>
                <a:gd name="T12" fmla="*/ 55 w 308"/>
                <a:gd name="T13" fmla="*/ 128 h 177"/>
                <a:gd name="T14" fmla="*/ 62 w 308"/>
                <a:gd name="T15" fmla="*/ 120 h 177"/>
                <a:gd name="T16" fmla="*/ 68 w 308"/>
                <a:gd name="T17" fmla="*/ 118 h 177"/>
                <a:gd name="T18" fmla="*/ 76 w 308"/>
                <a:gd name="T19" fmla="*/ 111 h 177"/>
                <a:gd name="T20" fmla="*/ 85 w 308"/>
                <a:gd name="T21" fmla="*/ 106 h 177"/>
                <a:gd name="T22" fmla="*/ 95 w 308"/>
                <a:gd name="T23" fmla="*/ 104 h 177"/>
                <a:gd name="T24" fmla="*/ 121 w 308"/>
                <a:gd name="T25" fmla="*/ 92 h 177"/>
                <a:gd name="T26" fmla="*/ 137 w 308"/>
                <a:gd name="T27" fmla="*/ 87 h 177"/>
                <a:gd name="T28" fmla="*/ 142 w 308"/>
                <a:gd name="T29" fmla="*/ 84 h 177"/>
                <a:gd name="T30" fmla="*/ 149 w 308"/>
                <a:gd name="T31" fmla="*/ 79 h 177"/>
                <a:gd name="T32" fmla="*/ 165 w 308"/>
                <a:gd name="T33" fmla="*/ 68 h 177"/>
                <a:gd name="T34" fmla="*/ 188 w 308"/>
                <a:gd name="T35" fmla="*/ 56 h 177"/>
                <a:gd name="T36" fmla="*/ 201 w 308"/>
                <a:gd name="T37" fmla="*/ 50 h 177"/>
                <a:gd name="T38" fmla="*/ 220 w 308"/>
                <a:gd name="T39" fmla="*/ 49 h 177"/>
                <a:gd name="T40" fmla="*/ 239 w 308"/>
                <a:gd name="T41" fmla="*/ 37 h 177"/>
                <a:gd name="T42" fmla="*/ 246 w 308"/>
                <a:gd name="T43" fmla="*/ 32 h 177"/>
                <a:gd name="T44" fmla="*/ 251 w 308"/>
                <a:gd name="T45" fmla="*/ 27 h 177"/>
                <a:gd name="T46" fmla="*/ 255 w 308"/>
                <a:gd name="T47" fmla="*/ 24 h 177"/>
                <a:gd name="T48" fmla="*/ 262 w 308"/>
                <a:gd name="T49" fmla="*/ 21 h 177"/>
                <a:gd name="T50" fmla="*/ 268 w 308"/>
                <a:gd name="T51" fmla="*/ 19 h 177"/>
                <a:gd name="T52" fmla="*/ 276 w 308"/>
                <a:gd name="T53" fmla="*/ 13 h 177"/>
                <a:gd name="T54" fmla="*/ 282 w 308"/>
                <a:gd name="T55" fmla="*/ 8 h 177"/>
                <a:gd name="T56" fmla="*/ 288 w 308"/>
                <a:gd name="T57" fmla="*/ 6 h 177"/>
                <a:gd name="T58" fmla="*/ 298 w 308"/>
                <a:gd name="T59" fmla="*/ 2 h 177"/>
                <a:gd name="T60" fmla="*/ 307 w 308"/>
                <a:gd name="T61" fmla="*/ 0 h 177"/>
                <a:gd name="T62" fmla="*/ 298 w 308"/>
                <a:gd name="T63" fmla="*/ 5 h 177"/>
                <a:gd name="T64" fmla="*/ 286 w 308"/>
                <a:gd name="T65" fmla="*/ 12 h 177"/>
                <a:gd name="T66" fmla="*/ 278 w 308"/>
                <a:gd name="T67" fmla="*/ 18 h 177"/>
                <a:gd name="T68" fmla="*/ 269 w 308"/>
                <a:gd name="T69" fmla="*/ 26 h 177"/>
                <a:gd name="T70" fmla="*/ 263 w 308"/>
                <a:gd name="T71" fmla="*/ 31 h 177"/>
                <a:gd name="T72" fmla="*/ 257 w 308"/>
                <a:gd name="T73" fmla="*/ 35 h 177"/>
                <a:gd name="T74" fmla="*/ 246 w 308"/>
                <a:gd name="T75" fmla="*/ 40 h 177"/>
                <a:gd name="T76" fmla="*/ 239 w 308"/>
                <a:gd name="T77" fmla="*/ 51 h 177"/>
                <a:gd name="T78" fmla="*/ 228 w 308"/>
                <a:gd name="T79" fmla="*/ 58 h 177"/>
                <a:gd name="T80" fmla="*/ 213 w 308"/>
                <a:gd name="T81" fmla="*/ 64 h 177"/>
                <a:gd name="T82" fmla="*/ 194 w 308"/>
                <a:gd name="T83" fmla="*/ 67 h 177"/>
                <a:gd name="T84" fmla="*/ 178 w 308"/>
                <a:gd name="T85" fmla="*/ 73 h 177"/>
                <a:gd name="T86" fmla="*/ 173 w 308"/>
                <a:gd name="T87" fmla="*/ 83 h 177"/>
                <a:gd name="T88" fmla="*/ 156 w 308"/>
                <a:gd name="T89" fmla="*/ 96 h 177"/>
                <a:gd name="T90" fmla="*/ 142 w 308"/>
                <a:gd name="T91" fmla="*/ 105 h 177"/>
                <a:gd name="T92" fmla="*/ 131 w 308"/>
                <a:gd name="T93" fmla="*/ 114 h 177"/>
                <a:gd name="T94" fmla="*/ 113 w 308"/>
                <a:gd name="T95" fmla="*/ 120 h 177"/>
                <a:gd name="T96" fmla="*/ 100 w 308"/>
                <a:gd name="T97" fmla="*/ 119 h 177"/>
                <a:gd name="T98" fmla="*/ 85 w 308"/>
                <a:gd name="T99" fmla="*/ 127 h 177"/>
                <a:gd name="T100" fmla="*/ 73 w 308"/>
                <a:gd name="T101" fmla="*/ 136 h 177"/>
                <a:gd name="T102" fmla="*/ 66 w 308"/>
                <a:gd name="T103" fmla="*/ 146 h 177"/>
                <a:gd name="T104" fmla="*/ 56 w 308"/>
                <a:gd name="T105" fmla="*/ 153 h 177"/>
                <a:gd name="T106" fmla="*/ 45 w 308"/>
                <a:gd name="T107" fmla="*/ 162 h 177"/>
                <a:gd name="T108" fmla="*/ 37 w 308"/>
                <a:gd name="T109" fmla="*/ 167 h 177"/>
                <a:gd name="T110" fmla="*/ 24 w 308"/>
                <a:gd name="T111" fmla="*/ 173 h 177"/>
                <a:gd name="T112" fmla="*/ 15 w 308"/>
                <a:gd name="T113" fmla="*/ 176 h 177"/>
                <a:gd name="T114" fmla="*/ 5 w 308"/>
                <a:gd name="T115" fmla="*/ 175 h 177"/>
                <a:gd name="T116" fmla="*/ 0 w 308"/>
                <a:gd name="T117" fmla="*/ 173 h 1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8"/>
                <a:gd name="T178" fmla="*/ 0 h 177"/>
                <a:gd name="T179" fmla="*/ 308 w 308"/>
                <a:gd name="T180" fmla="*/ 177 h 1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8" h="177">
                  <a:moveTo>
                    <a:pt x="0" y="173"/>
                  </a:moveTo>
                  <a:lnTo>
                    <a:pt x="9" y="168"/>
                  </a:lnTo>
                  <a:lnTo>
                    <a:pt x="20" y="162"/>
                  </a:lnTo>
                  <a:lnTo>
                    <a:pt x="30" y="155"/>
                  </a:lnTo>
                  <a:lnTo>
                    <a:pt x="37" y="143"/>
                  </a:lnTo>
                  <a:lnTo>
                    <a:pt x="43" y="135"/>
                  </a:lnTo>
                  <a:lnTo>
                    <a:pt x="55" y="128"/>
                  </a:lnTo>
                  <a:lnTo>
                    <a:pt x="62" y="120"/>
                  </a:lnTo>
                  <a:lnTo>
                    <a:pt x="68" y="118"/>
                  </a:lnTo>
                  <a:lnTo>
                    <a:pt x="76" y="111"/>
                  </a:lnTo>
                  <a:lnTo>
                    <a:pt x="85" y="106"/>
                  </a:lnTo>
                  <a:lnTo>
                    <a:pt x="95" y="104"/>
                  </a:lnTo>
                  <a:lnTo>
                    <a:pt x="121" y="92"/>
                  </a:lnTo>
                  <a:lnTo>
                    <a:pt x="137" y="87"/>
                  </a:lnTo>
                  <a:lnTo>
                    <a:pt x="142" y="84"/>
                  </a:lnTo>
                  <a:lnTo>
                    <a:pt x="149" y="79"/>
                  </a:lnTo>
                  <a:lnTo>
                    <a:pt x="165" y="68"/>
                  </a:lnTo>
                  <a:lnTo>
                    <a:pt x="188" y="56"/>
                  </a:lnTo>
                  <a:lnTo>
                    <a:pt x="201" y="50"/>
                  </a:lnTo>
                  <a:lnTo>
                    <a:pt x="220" y="49"/>
                  </a:lnTo>
                  <a:lnTo>
                    <a:pt x="239" y="37"/>
                  </a:lnTo>
                  <a:lnTo>
                    <a:pt x="246" y="32"/>
                  </a:lnTo>
                  <a:lnTo>
                    <a:pt x="251" y="27"/>
                  </a:lnTo>
                  <a:lnTo>
                    <a:pt x="255" y="24"/>
                  </a:lnTo>
                  <a:lnTo>
                    <a:pt x="262" y="21"/>
                  </a:lnTo>
                  <a:lnTo>
                    <a:pt x="268" y="19"/>
                  </a:lnTo>
                  <a:lnTo>
                    <a:pt x="276" y="13"/>
                  </a:lnTo>
                  <a:lnTo>
                    <a:pt x="282" y="8"/>
                  </a:lnTo>
                  <a:lnTo>
                    <a:pt x="288" y="6"/>
                  </a:lnTo>
                  <a:lnTo>
                    <a:pt x="298" y="2"/>
                  </a:lnTo>
                  <a:lnTo>
                    <a:pt x="307" y="0"/>
                  </a:lnTo>
                  <a:lnTo>
                    <a:pt x="298" y="5"/>
                  </a:lnTo>
                  <a:lnTo>
                    <a:pt x="286" y="12"/>
                  </a:lnTo>
                  <a:lnTo>
                    <a:pt x="278" y="18"/>
                  </a:lnTo>
                  <a:lnTo>
                    <a:pt x="269" y="26"/>
                  </a:lnTo>
                  <a:lnTo>
                    <a:pt x="263" y="31"/>
                  </a:lnTo>
                  <a:lnTo>
                    <a:pt x="257" y="35"/>
                  </a:lnTo>
                  <a:lnTo>
                    <a:pt x="246" y="40"/>
                  </a:lnTo>
                  <a:lnTo>
                    <a:pt x="239" y="51"/>
                  </a:lnTo>
                  <a:lnTo>
                    <a:pt x="228" y="58"/>
                  </a:lnTo>
                  <a:lnTo>
                    <a:pt x="213" y="64"/>
                  </a:lnTo>
                  <a:lnTo>
                    <a:pt x="194" y="67"/>
                  </a:lnTo>
                  <a:lnTo>
                    <a:pt x="178" y="73"/>
                  </a:lnTo>
                  <a:lnTo>
                    <a:pt x="173" y="83"/>
                  </a:lnTo>
                  <a:lnTo>
                    <a:pt x="156" y="96"/>
                  </a:lnTo>
                  <a:lnTo>
                    <a:pt x="142" y="105"/>
                  </a:lnTo>
                  <a:lnTo>
                    <a:pt x="131" y="114"/>
                  </a:lnTo>
                  <a:lnTo>
                    <a:pt x="113" y="120"/>
                  </a:lnTo>
                  <a:lnTo>
                    <a:pt x="100" y="119"/>
                  </a:lnTo>
                  <a:lnTo>
                    <a:pt x="85" y="127"/>
                  </a:lnTo>
                  <a:lnTo>
                    <a:pt x="73" y="136"/>
                  </a:lnTo>
                  <a:lnTo>
                    <a:pt x="66" y="146"/>
                  </a:lnTo>
                  <a:lnTo>
                    <a:pt x="56" y="153"/>
                  </a:lnTo>
                  <a:lnTo>
                    <a:pt x="45" y="162"/>
                  </a:lnTo>
                  <a:lnTo>
                    <a:pt x="37" y="167"/>
                  </a:lnTo>
                  <a:lnTo>
                    <a:pt x="24" y="173"/>
                  </a:lnTo>
                  <a:lnTo>
                    <a:pt x="15" y="176"/>
                  </a:lnTo>
                  <a:lnTo>
                    <a:pt x="5" y="175"/>
                  </a:lnTo>
                  <a:lnTo>
                    <a:pt x="0" y="173"/>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20" name="Freeform 37"/>
            <p:cNvSpPr>
              <a:spLocks/>
            </p:cNvSpPr>
            <p:nvPr/>
          </p:nvSpPr>
          <p:spPr bwMode="auto">
            <a:xfrm>
              <a:off x="4103" y="3193"/>
              <a:ext cx="41" cy="45"/>
            </a:xfrm>
            <a:custGeom>
              <a:avLst/>
              <a:gdLst>
                <a:gd name="T0" fmla="*/ 40 w 41"/>
                <a:gd name="T1" fmla="*/ 15 h 45"/>
                <a:gd name="T2" fmla="*/ 36 w 41"/>
                <a:gd name="T3" fmla="*/ 13 h 45"/>
                <a:gd name="T4" fmla="*/ 31 w 41"/>
                <a:gd name="T5" fmla="*/ 11 h 45"/>
                <a:gd name="T6" fmla="*/ 25 w 41"/>
                <a:gd name="T7" fmla="*/ 9 h 45"/>
                <a:gd name="T8" fmla="*/ 19 w 41"/>
                <a:gd name="T9" fmla="*/ 0 h 45"/>
                <a:gd name="T10" fmla="*/ 15 w 41"/>
                <a:gd name="T11" fmla="*/ 11 h 45"/>
                <a:gd name="T12" fmla="*/ 12 w 41"/>
                <a:gd name="T13" fmla="*/ 14 h 45"/>
                <a:gd name="T14" fmla="*/ 10 w 41"/>
                <a:gd name="T15" fmla="*/ 23 h 45"/>
                <a:gd name="T16" fmla="*/ 7 w 41"/>
                <a:gd name="T17" fmla="*/ 28 h 45"/>
                <a:gd name="T18" fmla="*/ 6 w 41"/>
                <a:gd name="T19" fmla="*/ 36 h 45"/>
                <a:gd name="T20" fmla="*/ 0 w 41"/>
                <a:gd name="T21" fmla="*/ 44 h 45"/>
                <a:gd name="T22" fmla="*/ 12 w 41"/>
                <a:gd name="T23" fmla="*/ 35 h 45"/>
                <a:gd name="T24" fmla="*/ 23 w 41"/>
                <a:gd name="T25" fmla="*/ 30 h 45"/>
                <a:gd name="T26" fmla="*/ 35 w 41"/>
                <a:gd name="T27" fmla="*/ 20 h 45"/>
                <a:gd name="T28" fmla="*/ 40 w 41"/>
                <a:gd name="T29" fmla="*/ 15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5"/>
                <a:gd name="T47" fmla="*/ 41 w 41"/>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5">
                  <a:moveTo>
                    <a:pt x="40" y="15"/>
                  </a:moveTo>
                  <a:lnTo>
                    <a:pt x="36" y="13"/>
                  </a:lnTo>
                  <a:lnTo>
                    <a:pt x="31" y="11"/>
                  </a:lnTo>
                  <a:lnTo>
                    <a:pt x="25" y="9"/>
                  </a:lnTo>
                  <a:lnTo>
                    <a:pt x="19" y="0"/>
                  </a:lnTo>
                  <a:lnTo>
                    <a:pt x="15" y="11"/>
                  </a:lnTo>
                  <a:lnTo>
                    <a:pt x="12" y="14"/>
                  </a:lnTo>
                  <a:lnTo>
                    <a:pt x="10" y="23"/>
                  </a:lnTo>
                  <a:lnTo>
                    <a:pt x="7" y="28"/>
                  </a:lnTo>
                  <a:lnTo>
                    <a:pt x="6" y="36"/>
                  </a:lnTo>
                  <a:lnTo>
                    <a:pt x="0" y="44"/>
                  </a:lnTo>
                  <a:lnTo>
                    <a:pt x="12" y="35"/>
                  </a:lnTo>
                  <a:lnTo>
                    <a:pt x="23" y="30"/>
                  </a:lnTo>
                  <a:lnTo>
                    <a:pt x="35" y="20"/>
                  </a:lnTo>
                  <a:lnTo>
                    <a:pt x="40" y="15"/>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21" name="Freeform 38"/>
            <p:cNvSpPr>
              <a:spLocks/>
            </p:cNvSpPr>
            <p:nvPr/>
          </p:nvSpPr>
          <p:spPr bwMode="auto">
            <a:xfrm>
              <a:off x="4128" y="3152"/>
              <a:ext cx="29" cy="41"/>
            </a:xfrm>
            <a:custGeom>
              <a:avLst/>
              <a:gdLst>
                <a:gd name="T0" fmla="*/ 5 w 29"/>
                <a:gd name="T1" fmla="*/ 27 h 41"/>
                <a:gd name="T2" fmla="*/ 8 w 29"/>
                <a:gd name="T3" fmla="*/ 31 h 41"/>
                <a:gd name="T4" fmla="*/ 11 w 29"/>
                <a:gd name="T5" fmla="*/ 36 h 41"/>
                <a:gd name="T6" fmla="*/ 16 w 29"/>
                <a:gd name="T7" fmla="*/ 40 h 41"/>
                <a:gd name="T8" fmla="*/ 21 w 29"/>
                <a:gd name="T9" fmla="*/ 39 h 41"/>
                <a:gd name="T10" fmla="*/ 24 w 29"/>
                <a:gd name="T11" fmla="*/ 37 h 41"/>
                <a:gd name="T12" fmla="*/ 28 w 29"/>
                <a:gd name="T13" fmla="*/ 35 h 41"/>
                <a:gd name="T14" fmla="*/ 27 w 29"/>
                <a:gd name="T15" fmla="*/ 30 h 41"/>
                <a:gd name="T16" fmla="*/ 23 w 29"/>
                <a:gd name="T17" fmla="*/ 23 h 41"/>
                <a:gd name="T18" fmla="*/ 17 w 29"/>
                <a:gd name="T19" fmla="*/ 19 h 41"/>
                <a:gd name="T20" fmla="*/ 11 w 29"/>
                <a:gd name="T21" fmla="*/ 12 h 41"/>
                <a:gd name="T22" fmla="*/ 8 w 29"/>
                <a:gd name="T23" fmla="*/ 6 h 41"/>
                <a:gd name="T24" fmla="*/ 0 w 29"/>
                <a:gd name="T25" fmla="*/ 0 h 41"/>
                <a:gd name="T26" fmla="*/ 1 w 29"/>
                <a:gd name="T27" fmla="*/ 13 h 41"/>
                <a:gd name="T28" fmla="*/ 2 w 29"/>
                <a:gd name="T29" fmla="*/ 20 h 41"/>
                <a:gd name="T30" fmla="*/ 5 w 29"/>
                <a:gd name="T31" fmla="*/ 27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1"/>
                <a:gd name="T50" fmla="*/ 29 w 29"/>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1">
                  <a:moveTo>
                    <a:pt x="5" y="27"/>
                  </a:moveTo>
                  <a:lnTo>
                    <a:pt x="8" y="31"/>
                  </a:lnTo>
                  <a:lnTo>
                    <a:pt x="11" y="36"/>
                  </a:lnTo>
                  <a:lnTo>
                    <a:pt x="16" y="40"/>
                  </a:lnTo>
                  <a:lnTo>
                    <a:pt x="21" y="39"/>
                  </a:lnTo>
                  <a:lnTo>
                    <a:pt x="24" y="37"/>
                  </a:lnTo>
                  <a:lnTo>
                    <a:pt x="28" y="35"/>
                  </a:lnTo>
                  <a:lnTo>
                    <a:pt x="27" y="30"/>
                  </a:lnTo>
                  <a:lnTo>
                    <a:pt x="23" y="23"/>
                  </a:lnTo>
                  <a:lnTo>
                    <a:pt x="17" y="19"/>
                  </a:lnTo>
                  <a:lnTo>
                    <a:pt x="11" y="12"/>
                  </a:lnTo>
                  <a:lnTo>
                    <a:pt x="8" y="6"/>
                  </a:lnTo>
                  <a:lnTo>
                    <a:pt x="0" y="0"/>
                  </a:lnTo>
                  <a:lnTo>
                    <a:pt x="1" y="13"/>
                  </a:lnTo>
                  <a:lnTo>
                    <a:pt x="2" y="20"/>
                  </a:lnTo>
                  <a:lnTo>
                    <a:pt x="5" y="27"/>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22" name="Freeform 39"/>
            <p:cNvSpPr>
              <a:spLocks/>
            </p:cNvSpPr>
            <p:nvPr/>
          </p:nvSpPr>
          <p:spPr bwMode="auto">
            <a:xfrm>
              <a:off x="3780" y="3230"/>
              <a:ext cx="274" cy="115"/>
            </a:xfrm>
            <a:custGeom>
              <a:avLst/>
              <a:gdLst>
                <a:gd name="T0" fmla="*/ 0 w 274"/>
                <a:gd name="T1" fmla="*/ 114 h 115"/>
                <a:gd name="T2" fmla="*/ 38 w 274"/>
                <a:gd name="T3" fmla="*/ 99 h 115"/>
                <a:gd name="T4" fmla="*/ 85 w 274"/>
                <a:gd name="T5" fmla="*/ 83 h 115"/>
                <a:gd name="T6" fmla="*/ 140 w 274"/>
                <a:gd name="T7" fmla="*/ 62 h 115"/>
                <a:gd name="T8" fmla="*/ 188 w 274"/>
                <a:gd name="T9" fmla="*/ 38 h 115"/>
                <a:gd name="T10" fmla="*/ 236 w 274"/>
                <a:gd name="T11" fmla="*/ 20 h 115"/>
                <a:gd name="T12" fmla="*/ 273 w 274"/>
                <a:gd name="T13" fmla="*/ 0 h 115"/>
                <a:gd name="T14" fmla="*/ 180 w 274"/>
                <a:gd name="T15" fmla="*/ 46 h 115"/>
                <a:gd name="T16" fmla="*/ 127 w 274"/>
                <a:gd name="T17" fmla="*/ 67 h 115"/>
                <a:gd name="T18" fmla="*/ 85 w 274"/>
                <a:gd name="T19" fmla="*/ 85 h 115"/>
                <a:gd name="T20" fmla="*/ 0 w 274"/>
                <a:gd name="T21" fmla="*/ 114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4"/>
                <a:gd name="T34" fmla="*/ 0 h 115"/>
                <a:gd name="T35" fmla="*/ 274 w 274"/>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4" h="115">
                  <a:moveTo>
                    <a:pt x="0" y="114"/>
                  </a:moveTo>
                  <a:lnTo>
                    <a:pt x="38" y="99"/>
                  </a:lnTo>
                  <a:lnTo>
                    <a:pt x="85" y="83"/>
                  </a:lnTo>
                  <a:lnTo>
                    <a:pt x="140" y="62"/>
                  </a:lnTo>
                  <a:lnTo>
                    <a:pt x="188" y="38"/>
                  </a:lnTo>
                  <a:lnTo>
                    <a:pt x="236" y="20"/>
                  </a:lnTo>
                  <a:lnTo>
                    <a:pt x="273" y="0"/>
                  </a:lnTo>
                  <a:lnTo>
                    <a:pt x="180" y="46"/>
                  </a:lnTo>
                  <a:lnTo>
                    <a:pt x="127" y="67"/>
                  </a:lnTo>
                  <a:lnTo>
                    <a:pt x="85" y="85"/>
                  </a:lnTo>
                  <a:lnTo>
                    <a:pt x="0" y="114"/>
                  </a:lnTo>
                </a:path>
              </a:pathLst>
            </a:custGeom>
            <a:solidFill>
              <a:srgbClr val="9F7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23" name="Freeform 40"/>
            <p:cNvSpPr>
              <a:spLocks/>
            </p:cNvSpPr>
            <p:nvPr/>
          </p:nvSpPr>
          <p:spPr bwMode="auto">
            <a:xfrm>
              <a:off x="3992" y="3113"/>
              <a:ext cx="74" cy="59"/>
            </a:xfrm>
            <a:custGeom>
              <a:avLst/>
              <a:gdLst>
                <a:gd name="T0" fmla="*/ 38 w 74"/>
                <a:gd name="T1" fmla="*/ 10 h 59"/>
                <a:gd name="T2" fmla="*/ 29 w 74"/>
                <a:gd name="T3" fmla="*/ 9 h 59"/>
                <a:gd name="T4" fmla="*/ 19 w 74"/>
                <a:gd name="T5" fmla="*/ 12 h 59"/>
                <a:gd name="T6" fmla="*/ 12 w 74"/>
                <a:gd name="T7" fmla="*/ 17 h 59"/>
                <a:gd name="T8" fmla="*/ 6 w 74"/>
                <a:gd name="T9" fmla="*/ 23 h 59"/>
                <a:gd name="T10" fmla="*/ 2 w 74"/>
                <a:gd name="T11" fmla="*/ 26 h 59"/>
                <a:gd name="T12" fmla="*/ 1 w 74"/>
                <a:gd name="T13" fmla="*/ 32 h 59"/>
                <a:gd name="T14" fmla="*/ 0 w 74"/>
                <a:gd name="T15" fmla="*/ 38 h 59"/>
                <a:gd name="T16" fmla="*/ 5 w 74"/>
                <a:gd name="T17" fmla="*/ 46 h 59"/>
                <a:gd name="T18" fmla="*/ 9 w 74"/>
                <a:gd name="T19" fmla="*/ 51 h 59"/>
                <a:gd name="T20" fmla="*/ 14 w 74"/>
                <a:gd name="T21" fmla="*/ 54 h 59"/>
                <a:gd name="T22" fmla="*/ 23 w 74"/>
                <a:gd name="T23" fmla="*/ 56 h 59"/>
                <a:gd name="T24" fmla="*/ 27 w 74"/>
                <a:gd name="T25" fmla="*/ 58 h 59"/>
                <a:gd name="T26" fmla="*/ 34 w 74"/>
                <a:gd name="T27" fmla="*/ 57 h 59"/>
                <a:gd name="T28" fmla="*/ 41 w 74"/>
                <a:gd name="T29" fmla="*/ 55 h 59"/>
                <a:gd name="T30" fmla="*/ 50 w 74"/>
                <a:gd name="T31" fmla="*/ 51 h 59"/>
                <a:gd name="T32" fmla="*/ 53 w 74"/>
                <a:gd name="T33" fmla="*/ 45 h 59"/>
                <a:gd name="T34" fmla="*/ 60 w 74"/>
                <a:gd name="T35" fmla="*/ 40 h 59"/>
                <a:gd name="T36" fmla="*/ 63 w 74"/>
                <a:gd name="T37" fmla="*/ 35 h 59"/>
                <a:gd name="T38" fmla="*/ 65 w 74"/>
                <a:gd name="T39" fmla="*/ 28 h 59"/>
                <a:gd name="T40" fmla="*/ 64 w 74"/>
                <a:gd name="T41" fmla="*/ 22 h 59"/>
                <a:gd name="T42" fmla="*/ 63 w 74"/>
                <a:gd name="T43" fmla="*/ 17 h 59"/>
                <a:gd name="T44" fmla="*/ 65 w 74"/>
                <a:gd name="T45" fmla="*/ 10 h 59"/>
                <a:gd name="T46" fmla="*/ 67 w 74"/>
                <a:gd name="T47" fmla="*/ 5 h 59"/>
                <a:gd name="T48" fmla="*/ 73 w 74"/>
                <a:gd name="T49" fmla="*/ 0 h 59"/>
                <a:gd name="T50" fmla="*/ 65 w 74"/>
                <a:gd name="T51" fmla="*/ 2 h 59"/>
                <a:gd name="T52" fmla="*/ 57 w 74"/>
                <a:gd name="T53" fmla="*/ 3 h 59"/>
                <a:gd name="T54" fmla="*/ 52 w 74"/>
                <a:gd name="T55" fmla="*/ 15 h 59"/>
                <a:gd name="T56" fmla="*/ 49 w 74"/>
                <a:gd name="T57" fmla="*/ 28 h 59"/>
                <a:gd name="T58" fmla="*/ 46 w 74"/>
                <a:gd name="T59" fmla="*/ 30 h 59"/>
                <a:gd name="T60" fmla="*/ 40 w 74"/>
                <a:gd name="T61" fmla="*/ 33 h 59"/>
                <a:gd name="T62" fmla="*/ 38 w 74"/>
                <a:gd name="T63" fmla="*/ 34 h 59"/>
                <a:gd name="T64" fmla="*/ 31 w 74"/>
                <a:gd name="T65" fmla="*/ 33 h 59"/>
                <a:gd name="T66" fmla="*/ 28 w 74"/>
                <a:gd name="T67" fmla="*/ 29 h 59"/>
                <a:gd name="T68" fmla="*/ 27 w 74"/>
                <a:gd name="T69" fmla="*/ 22 h 59"/>
                <a:gd name="T70" fmla="*/ 29 w 74"/>
                <a:gd name="T71" fmla="*/ 17 h 59"/>
                <a:gd name="T72" fmla="*/ 32 w 74"/>
                <a:gd name="T73" fmla="*/ 13 h 59"/>
                <a:gd name="T74" fmla="*/ 38 w 74"/>
                <a:gd name="T75" fmla="*/ 10 h 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
                <a:gd name="T115" fmla="*/ 0 h 59"/>
                <a:gd name="T116" fmla="*/ 74 w 74"/>
                <a:gd name="T117" fmla="*/ 59 h 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 h="59">
                  <a:moveTo>
                    <a:pt x="38" y="10"/>
                  </a:moveTo>
                  <a:lnTo>
                    <a:pt x="29" y="9"/>
                  </a:lnTo>
                  <a:lnTo>
                    <a:pt x="19" y="12"/>
                  </a:lnTo>
                  <a:lnTo>
                    <a:pt x="12" y="17"/>
                  </a:lnTo>
                  <a:lnTo>
                    <a:pt x="6" y="23"/>
                  </a:lnTo>
                  <a:lnTo>
                    <a:pt x="2" y="26"/>
                  </a:lnTo>
                  <a:lnTo>
                    <a:pt x="1" y="32"/>
                  </a:lnTo>
                  <a:lnTo>
                    <a:pt x="0" y="38"/>
                  </a:lnTo>
                  <a:lnTo>
                    <a:pt x="5" y="46"/>
                  </a:lnTo>
                  <a:lnTo>
                    <a:pt x="9" y="51"/>
                  </a:lnTo>
                  <a:lnTo>
                    <a:pt x="14" y="54"/>
                  </a:lnTo>
                  <a:lnTo>
                    <a:pt x="23" y="56"/>
                  </a:lnTo>
                  <a:lnTo>
                    <a:pt x="27" y="58"/>
                  </a:lnTo>
                  <a:lnTo>
                    <a:pt x="34" y="57"/>
                  </a:lnTo>
                  <a:lnTo>
                    <a:pt x="41" y="55"/>
                  </a:lnTo>
                  <a:lnTo>
                    <a:pt x="50" y="51"/>
                  </a:lnTo>
                  <a:lnTo>
                    <a:pt x="53" y="45"/>
                  </a:lnTo>
                  <a:lnTo>
                    <a:pt x="60" y="40"/>
                  </a:lnTo>
                  <a:lnTo>
                    <a:pt x="63" y="35"/>
                  </a:lnTo>
                  <a:lnTo>
                    <a:pt x="65" y="28"/>
                  </a:lnTo>
                  <a:lnTo>
                    <a:pt x="64" y="22"/>
                  </a:lnTo>
                  <a:lnTo>
                    <a:pt x="63" y="17"/>
                  </a:lnTo>
                  <a:lnTo>
                    <a:pt x="65" y="10"/>
                  </a:lnTo>
                  <a:lnTo>
                    <a:pt x="67" y="5"/>
                  </a:lnTo>
                  <a:lnTo>
                    <a:pt x="73" y="0"/>
                  </a:lnTo>
                  <a:lnTo>
                    <a:pt x="65" y="2"/>
                  </a:lnTo>
                  <a:lnTo>
                    <a:pt x="57" y="3"/>
                  </a:lnTo>
                  <a:lnTo>
                    <a:pt x="52" y="15"/>
                  </a:lnTo>
                  <a:lnTo>
                    <a:pt x="49" y="28"/>
                  </a:lnTo>
                  <a:lnTo>
                    <a:pt x="46" y="30"/>
                  </a:lnTo>
                  <a:lnTo>
                    <a:pt x="40" y="33"/>
                  </a:lnTo>
                  <a:lnTo>
                    <a:pt x="38" y="34"/>
                  </a:lnTo>
                  <a:lnTo>
                    <a:pt x="31" y="33"/>
                  </a:lnTo>
                  <a:lnTo>
                    <a:pt x="28" y="29"/>
                  </a:lnTo>
                  <a:lnTo>
                    <a:pt x="27" y="22"/>
                  </a:lnTo>
                  <a:lnTo>
                    <a:pt x="29" y="17"/>
                  </a:lnTo>
                  <a:lnTo>
                    <a:pt x="32" y="13"/>
                  </a:lnTo>
                  <a:lnTo>
                    <a:pt x="38" y="1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24" name="Freeform 41"/>
            <p:cNvSpPr>
              <a:spLocks/>
            </p:cNvSpPr>
            <p:nvPr/>
          </p:nvSpPr>
          <p:spPr bwMode="auto">
            <a:xfrm>
              <a:off x="3722" y="3225"/>
              <a:ext cx="108" cy="53"/>
            </a:xfrm>
            <a:custGeom>
              <a:avLst/>
              <a:gdLst>
                <a:gd name="T0" fmla="*/ 0 w 108"/>
                <a:gd name="T1" fmla="*/ 41 h 53"/>
                <a:gd name="T2" fmla="*/ 9 w 108"/>
                <a:gd name="T3" fmla="*/ 34 h 53"/>
                <a:gd name="T4" fmla="*/ 26 w 108"/>
                <a:gd name="T5" fmla="*/ 28 h 53"/>
                <a:gd name="T6" fmla="*/ 37 w 108"/>
                <a:gd name="T7" fmla="*/ 27 h 53"/>
                <a:gd name="T8" fmla="*/ 47 w 108"/>
                <a:gd name="T9" fmla="*/ 23 h 53"/>
                <a:gd name="T10" fmla="*/ 63 w 108"/>
                <a:gd name="T11" fmla="*/ 15 h 53"/>
                <a:gd name="T12" fmla="*/ 75 w 108"/>
                <a:gd name="T13" fmla="*/ 9 h 53"/>
                <a:gd name="T14" fmla="*/ 85 w 108"/>
                <a:gd name="T15" fmla="*/ 2 h 53"/>
                <a:gd name="T16" fmla="*/ 97 w 108"/>
                <a:gd name="T17" fmla="*/ 0 h 53"/>
                <a:gd name="T18" fmla="*/ 107 w 108"/>
                <a:gd name="T19" fmla="*/ 0 h 53"/>
                <a:gd name="T20" fmla="*/ 96 w 108"/>
                <a:gd name="T21" fmla="*/ 4 h 53"/>
                <a:gd name="T22" fmla="*/ 88 w 108"/>
                <a:gd name="T23" fmla="*/ 8 h 53"/>
                <a:gd name="T24" fmla="*/ 80 w 108"/>
                <a:gd name="T25" fmla="*/ 15 h 53"/>
                <a:gd name="T26" fmla="*/ 69 w 108"/>
                <a:gd name="T27" fmla="*/ 22 h 53"/>
                <a:gd name="T28" fmla="*/ 61 w 108"/>
                <a:gd name="T29" fmla="*/ 26 h 53"/>
                <a:gd name="T30" fmla="*/ 52 w 108"/>
                <a:gd name="T31" fmla="*/ 32 h 53"/>
                <a:gd name="T32" fmla="*/ 41 w 108"/>
                <a:gd name="T33" fmla="*/ 38 h 53"/>
                <a:gd name="T34" fmla="*/ 34 w 108"/>
                <a:gd name="T35" fmla="*/ 40 h 53"/>
                <a:gd name="T36" fmla="*/ 23 w 108"/>
                <a:gd name="T37" fmla="*/ 43 h 53"/>
                <a:gd name="T38" fmla="*/ 6 w 108"/>
                <a:gd name="T39" fmla="*/ 52 h 53"/>
                <a:gd name="T40" fmla="*/ 0 w 108"/>
                <a:gd name="T41" fmla="*/ 41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53"/>
                <a:gd name="T65" fmla="*/ 108 w 108"/>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53">
                  <a:moveTo>
                    <a:pt x="0" y="41"/>
                  </a:moveTo>
                  <a:lnTo>
                    <a:pt x="9" y="34"/>
                  </a:lnTo>
                  <a:lnTo>
                    <a:pt x="26" y="28"/>
                  </a:lnTo>
                  <a:lnTo>
                    <a:pt x="37" y="27"/>
                  </a:lnTo>
                  <a:lnTo>
                    <a:pt x="47" y="23"/>
                  </a:lnTo>
                  <a:lnTo>
                    <a:pt x="63" y="15"/>
                  </a:lnTo>
                  <a:lnTo>
                    <a:pt x="75" y="9"/>
                  </a:lnTo>
                  <a:lnTo>
                    <a:pt x="85" y="2"/>
                  </a:lnTo>
                  <a:lnTo>
                    <a:pt x="97" y="0"/>
                  </a:lnTo>
                  <a:lnTo>
                    <a:pt x="107" y="0"/>
                  </a:lnTo>
                  <a:lnTo>
                    <a:pt x="96" y="4"/>
                  </a:lnTo>
                  <a:lnTo>
                    <a:pt x="88" y="8"/>
                  </a:lnTo>
                  <a:lnTo>
                    <a:pt x="80" y="15"/>
                  </a:lnTo>
                  <a:lnTo>
                    <a:pt x="69" y="22"/>
                  </a:lnTo>
                  <a:lnTo>
                    <a:pt x="61" y="26"/>
                  </a:lnTo>
                  <a:lnTo>
                    <a:pt x="52" y="32"/>
                  </a:lnTo>
                  <a:lnTo>
                    <a:pt x="41" y="38"/>
                  </a:lnTo>
                  <a:lnTo>
                    <a:pt x="34" y="40"/>
                  </a:lnTo>
                  <a:lnTo>
                    <a:pt x="23" y="43"/>
                  </a:lnTo>
                  <a:lnTo>
                    <a:pt x="6" y="52"/>
                  </a:lnTo>
                  <a:lnTo>
                    <a:pt x="0" y="41"/>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25" name="Freeform 42"/>
            <p:cNvSpPr>
              <a:spLocks/>
            </p:cNvSpPr>
            <p:nvPr/>
          </p:nvSpPr>
          <p:spPr bwMode="auto">
            <a:xfrm>
              <a:off x="4049" y="3047"/>
              <a:ext cx="93" cy="92"/>
            </a:xfrm>
            <a:custGeom>
              <a:avLst/>
              <a:gdLst>
                <a:gd name="T0" fmla="*/ 11 w 93"/>
                <a:gd name="T1" fmla="*/ 85 h 92"/>
                <a:gd name="T2" fmla="*/ 22 w 93"/>
                <a:gd name="T3" fmla="*/ 89 h 92"/>
                <a:gd name="T4" fmla="*/ 25 w 93"/>
                <a:gd name="T5" fmla="*/ 91 h 92"/>
                <a:gd name="T6" fmla="*/ 31 w 93"/>
                <a:gd name="T7" fmla="*/ 91 h 92"/>
                <a:gd name="T8" fmla="*/ 39 w 93"/>
                <a:gd name="T9" fmla="*/ 88 h 92"/>
                <a:gd name="T10" fmla="*/ 44 w 93"/>
                <a:gd name="T11" fmla="*/ 86 h 92"/>
                <a:gd name="T12" fmla="*/ 48 w 93"/>
                <a:gd name="T13" fmla="*/ 84 h 92"/>
                <a:gd name="T14" fmla="*/ 53 w 93"/>
                <a:gd name="T15" fmla="*/ 80 h 92"/>
                <a:gd name="T16" fmla="*/ 67 w 93"/>
                <a:gd name="T17" fmla="*/ 64 h 92"/>
                <a:gd name="T18" fmla="*/ 66 w 93"/>
                <a:gd name="T19" fmla="*/ 62 h 92"/>
                <a:gd name="T20" fmla="*/ 72 w 93"/>
                <a:gd name="T21" fmla="*/ 57 h 92"/>
                <a:gd name="T22" fmla="*/ 78 w 93"/>
                <a:gd name="T23" fmla="*/ 54 h 92"/>
                <a:gd name="T24" fmla="*/ 85 w 93"/>
                <a:gd name="T25" fmla="*/ 47 h 92"/>
                <a:gd name="T26" fmla="*/ 89 w 93"/>
                <a:gd name="T27" fmla="*/ 46 h 92"/>
                <a:gd name="T28" fmla="*/ 92 w 93"/>
                <a:gd name="T29" fmla="*/ 43 h 92"/>
                <a:gd name="T30" fmla="*/ 89 w 93"/>
                <a:gd name="T31" fmla="*/ 29 h 92"/>
                <a:gd name="T32" fmla="*/ 81 w 93"/>
                <a:gd name="T33" fmla="*/ 8 h 92"/>
                <a:gd name="T34" fmla="*/ 76 w 93"/>
                <a:gd name="T35" fmla="*/ 2 h 92"/>
                <a:gd name="T36" fmla="*/ 72 w 93"/>
                <a:gd name="T37" fmla="*/ 0 h 92"/>
                <a:gd name="T38" fmla="*/ 69 w 93"/>
                <a:gd name="T39" fmla="*/ 1 h 92"/>
                <a:gd name="T40" fmla="*/ 64 w 93"/>
                <a:gd name="T41" fmla="*/ 2 h 92"/>
                <a:gd name="T42" fmla="*/ 57 w 93"/>
                <a:gd name="T43" fmla="*/ 6 h 92"/>
                <a:gd name="T44" fmla="*/ 51 w 93"/>
                <a:gd name="T45" fmla="*/ 10 h 92"/>
                <a:gd name="T46" fmla="*/ 48 w 93"/>
                <a:gd name="T47" fmla="*/ 14 h 92"/>
                <a:gd name="T48" fmla="*/ 42 w 93"/>
                <a:gd name="T49" fmla="*/ 24 h 92"/>
                <a:gd name="T50" fmla="*/ 34 w 93"/>
                <a:gd name="T51" fmla="*/ 31 h 92"/>
                <a:gd name="T52" fmla="*/ 26 w 93"/>
                <a:gd name="T53" fmla="*/ 38 h 92"/>
                <a:gd name="T54" fmla="*/ 22 w 93"/>
                <a:gd name="T55" fmla="*/ 43 h 92"/>
                <a:gd name="T56" fmla="*/ 16 w 93"/>
                <a:gd name="T57" fmla="*/ 47 h 92"/>
                <a:gd name="T58" fmla="*/ 0 w 93"/>
                <a:gd name="T59" fmla="*/ 59 h 92"/>
                <a:gd name="T60" fmla="*/ 11 w 93"/>
                <a:gd name="T61" fmla="*/ 85 h 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3"/>
                <a:gd name="T94" fmla="*/ 0 h 92"/>
                <a:gd name="T95" fmla="*/ 93 w 93"/>
                <a:gd name="T96" fmla="*/ 92 h 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3" h="92">
                  <a:moveTo>
                    <a:pt x="11" y="85"/>
                  </a:moveTo>
                  <a:lnTo>
                    <a:pt x="22" y="89"/>
                  </a:lnTo>
                  <a:lnTo>
                    <a:pt x="25" y="91"/>
                  </a:lnTo>
                  <a:lnTo>
                    <a:pt x="31" y="91"/>
                  </a:lnTo>
                  <a:lnTo>
                    <a:pt x="39" y="88"/>
                  </a:lnTo>
                  <a:lnTo>
                    <a:pt x="44" y="86"/>
                  </a:lnTo>
                  <a:lnTo>
                    <a:pt x="48" y="84"/>
                  </a:lnTo>
                  <a:lnTo>
                    <a:pt x="53" y="80"/>
                  </a:lnTo>
                  <a:lnTo>
                    <a:pt x="67" y="64"/>
                  </a:lnTo>
                  <a:lnTo>
                    <a:pt x="66" y="62"/>
                  </a:lnTo>
                  <a:lnTo>
                    <a:pt x="72" y="57"/>
                  </a:lnTo>
                  <a:lnTo>
                    <a:pt x="78" y="54"/>
                  </a:lnTo>
                  <a:lnTo>
                    <a:pt x="85" y="47"/>
                  </a:lnTo>
                  <a:lnTo>
                    <a:pt x="89" y="46"/>
                  </a:lnTo>
                  <a:lnTo>
                    <a:pt x="92" y="43"/>
                  </a:lnTo>
                  <a:lnTo>
                    <a:pt x="89" y="29"/>
                  </a:lnTo>
                  <a:lnTo>
                    <a:pt x="81" y="8"/>
                  </a:lnTo>
                  <a:lnTo>
                    <a:pt x="76" y="2"/>
                  </a:lnTo>
                  <a:lnTo>
                    <a:pt x="72" y="0"/>
                  </a:lnTo>
                  <a:lnTo>
                    <a:pt x="69" y="1"/>
                  </a:lnTo>
                  <a:lnTo>
                    <a:pt x="64" y="2"/>
                  </a:lnTo>
                  <a:lnTo>
                    <a:pt x="57" y="6"/>
                  </a:lnTo>
                  <a:lnTo>
                    <a:pt x="51" y="10"/>
                  </a:lnTo>
                  <a:lnTo>
                    <a:pt x="48" y="14"/>
                  </a:lnTo>
                  <a:lnTo>
                    <a:pt x="42" y="24"/>
                  </a:lnTo>
                  <a:lnTo>
                    <a:pt x="34" y="31"/>
                  </a:lnTo>
                  <a:lnTo>
                    <a:pt x="26" y="38"/>
                  </a:lnTo>
                  <a:lnTo>
                    <a:pt x="22" y="43"/>
                  </a:lnTo>
                  <a:lnTo>
                    <a:pt x="16" y="47"/>
                  </a:lnTo>
                  <a:lnTo>
                    <a:pt x="0" y="59"/>
                  </a:lnTo>
                  <a:lnTo>
                    <a:pt x="11" y="8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26" name="Freeform 43"/>
            <p:cNvSpPr>
              <a:spLocks/>
            </p:cNvSpPr>
            <p:nvPr/>
          </p:nvSpPr>
          <p:spPr bwMode="auto">
            <a:xfrm>
              <a:off x="3660" y="3112"/>
              <a:ext cx="504" cy="314"/>
            </a:xfrm>
            <a:custGeom>
              <a:avLst/>
              <a:gdLst>
                <a:gd name="T0" fmla="*/ 142 w 504"/>
                <a:gd name="T1" fmla="*/ 294 h 314"/>
                <a:gd name="T2" fmla="*/ 235 w 504"/>
                <a:gd name="T3" fmla="*/ 246 h 314"/>
                <a:gd name="T4" fmla="*/ 331 w 504"/>
                <a:gd name="T5" fmla="*/ 194 h 314"/>
                <a:gd name="T6" fmla="*/ 396 w 504"/>
                <a:gd name="T7" fmla="*/ 171 h 314"/>
                <a:gd name="T8" fmla="*/ 443 w 504"/>
                <a:gd name="T9" fmla="*/ 135 h 314"/>
                <a:gd name="T10" fmla="*/ 491 w 504"/>
                <a:gd name="T11" fmla="*/ 100 h 314"/>
                <a:gd name="T12" fmla="*/ 495 w 504"/>
                <a:gd name="T13" fmla="*/ 93 h 314"/>
                <a:gd name="T14" fmla="*/ 503 w 504"/>
                <a:gd name="T15" fmla="*/ 89 h 314"/>
                <a:gd name="T16" fmla="*/ 503 w 504"/>
                <a:gd name="T17" fmla="*/ 78 h 314"/>
                <a:gd name="T18" fmla="*/ 493 w 504"/>
                <a:gd name="T19" fmla="*/ 67 h 314"/>
                <a:gd name="T20" fmla="*/ 488 w 504"/>
                <a:gd name="T21" fmla="*/ 51 h 314"/>
                <a:gd name="T22" fmla="*/ 482 w 504"/>
                <a:gd name="T23" fmla="*/ 39 h 314"/>
                <a:gd name="T24" fmla="*/ 473 w 504"/>
                <a:gd name="T25" fmla="*/ 37 h 314"/>
                <a:gd name="T26" fmla="*/ 460 w 504"/>
                <a:gd name="T27" fmla="*/ 41 h 314"/>
                <a:gd name="T28" fmla="*/ 450 w 504"/>
                <a:gd name="T29" fmla="*/ 42 h 314"/>
                <a:gd name="T30" fmla="*/ 429 w 504"/>
                <a:gd name="T31" fmla="*/ 51 h 314"/>
                <a:gd name="T32" fmla="*/ 399 w 504"/>
                <a:gd name="T33" fmla="*/ 69 h 314"/>
                <a:gd name="T34" fmla="*/ 364 w 504"/>
                <a:gd name="T35" fmla="*/ 98 h 314"/>
                <a:gd name="T36" fmla="*/ 315 w 504"/>
                <a:gd name="T37" fmla="*/ 106 h 314"/>
                <a:gd name="T38" fmla="*/ 271 w 504"/>
                <a:gd name="T39" fmla="*/ 135 h 314"/>
                <a:gd name="T40" fmla="*/ 172 w 504"/>
                <a:gd name="T41" fmla="*/ 173 h 314"/>
                <a:gd name="T42" fmla="*/ 140 w 504"/>
                <a:gd name="T43" fmla="*/ 181 h 314"/>
                <a:gd name="T44" fmla="*/ 172 w 504"/>
                <a:gd name="T45" fmla="*/ 168 h 314"/>
                <a:gd name="T46" fmla="*/ 221 w 504"/>
                <a:gd name="T47" fmla="*/ 145 h 314"/>
                <a:gd name="T48" fmla="*/ 251 w 504"/>
                <a:gd name="T49" fmla="*/ 124 h 314"/>
                <a:gd name="T50" fmla="*/ 291 w 504"/>
                <a:gd name="T51" fmla="*/ 103 h 314"/>
                <a:gd name="T52" fmla="*/ 309 w 504"/>
                <a:gd name="T53" fmla="*/ 94 h 314"/>
                <a:gd name="T54" fmla="*/ 324 w 504"/>
                <a:gd name="T55" fmla="*/ 81 h 314"/>
                <a:gd name="T56" fmla="*/ 348 w 504"/>
                <a:gd name="T57" fmla="*/ 74 h 314"/>
                <a:gd name="T58" fmla="*/ 366 w 504"/>
                <a:gd name="T59" fmla="*/ 71 h 314"/>
                <a:gd name="T60" fmla="*/ 380 w 504"/>
                <a:gd name="T61" fmla="*/ 63 h 314"/>
                <a:gd name="T62" fmla="*/ 395 w 504"/>
                <a:gd name="T63" fmla="*/ 57 h 314"/>
                <a:gd name="T64" fmla="*/ 411 w 504"/>
                <a:gd name="T65" fmla="*/ 49 h 314"/>
                <a:gd name="T66" fmla="*/ 425 w 504"/>
                <a:gd name="T67" fmla="*/ 38 h 314"/>
                <a:gd name="T68" fmla="*/ 428 w 504"/>
                <a:gd name="T69" fmla="*/ 25 h 314"/>
                <a:gd name="T70" fmla="*/ 427 w 504"/>
                <a:gd name="T71" fmla="*/ 6 h 314"/>
                <a:gd name="T72" fmla="*/ 418 w 504"/>
                <a:gd name="T73" fmla="*/ 4 h 314"/>
                <a:gd name="T74" fmla="*/ 407 w 504"/>
                <a:gd name="T75" fmla="*/ 0 h 314"/>
                <a:gd name="T76" fmla="*/ 397 w 504"/>
                <a:gd name="T77" fmla="*/ 6 h 314"/>
                <a:gd name="T78" fmla="*/ 380 w 504"/>
                <a:gd name="T79" fmla="*/ 8 h 314"/>
                <a:gd name="T80" fmla="*/ 355 w 504"/>
                <a:gd name="T81" fmla="*/ 11 h 314"/>
                <a:gd name="T82" fmla="*/ 319 w 504"/>
                <a:gd name="T83" fmla="*/ 17 h 314"/>
                <a:gd name="T84" fmla="*/ 252 w 504"/>
                <a:gd name="T85" fmla="*/ 32 h 314"/>
                <a:gd name="T86" fmla="*/ 111 w 504"/>
                <a:gd name="T87" fmla="*/ 84 h 314"/>
                <a:gd name="T88" fmla="*/ 20 w 504"/>
                <a:gd name="T89" fmla="*/ 137 h 314"/>
                <a:gd name="T90" fmla="*/ 53 w 504"/>
                <a:gd name="T91" fmla="*/ 241 h 3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4"/>
                <a:gd name="T139" fmla="*/ 0 h 314"/>
                <a:gd name="T140" fmla="*/ 504 w 504"/>
                <a:gd name="T141" fmla="*/ 314 h 3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4" h="314">
                  <a:moveTo>
                    <a:pt x="104" y="313"/>
                  </a:moveTo>
                  <a:lnTo>
                    <a:pt x="142" y="294"/>
                  </a:lnTo>
                  <a:lnTo>
                    <a:pt x="180" y="272"/>
                  </a:lnTo>
                  <a:lnTo>
                    <a:pt x="235" y="246"/>
                  </a:lnTo>
                  <a:lnTo>
                    <a:pt x="287" y="220"/>
                  </a:lnTo>
                  <a:lnTo>
                    <a:pt x="331" y="194"/>
                  </a:lnTo>
                  <a:lnTo>
                    <a:pt x="359" y="186"/>
                  </a:lnTo>
                  <a:lnTo>
                    <a:pt x="396" y="171"/>
                  </a:lnTo>
                  <a:lnTo>
                    <a:pt x="425" y="149"/>
                  </a:lnTo>
                  <a:lnTo>
                    <a:pt x="443" y="135"/>
                  </a:lnTo>
                  <a:lnTo>
                    <a:pt x="468" y="118"/>
                  </a:lnTo>
                  <a:lnTo>
                    <a:pt x="491" y="100"/>
                  </a:lnTo>
                  <a:lnTo>
                    <a:pt x="494" y="97"/>
                  </a:lnTo>
                  <a:lnTo>
                    <a:pt x="495" y="93"/>
                  </a:lnTo>
                  <a:lnTo>
                    <a:pt x="500" y="91"/>
                  </a:lnTo>
                  <a:lnTo>
                    <a:pt x="503" y="89"/>
                  </a:lnTo>
                  <a:lnTo>
                    <a:pt x="503" y="84"/>
                  </a:lnTo>
                  <a:lnTo>
                    <a:pt x="503" y="78"/>
                  </a:lnTo>
                  <a:lnTo>
                    <a:pt x="498" y="72"/>
                  </a:lnTo>
                  <a:lnTo>
                    <a:pt x="493" y="67"/>
                  </a:lnTo>
                  <a:lnTo>
                    <a:pt x="492" y="61"/>
                  </a:lnTo>
                  <a:lnTo>
                    <a:pt x="488" y="51"/>
                  </a:lnTo>
                  <a:lnTo>
                    <a:pt x="485" y="44"/>
                  </a:lnTo>
                  <a:lnTo>
                    <a:pt x="482" y="39"/>
                  </a:lnTo>
                  <a:lnTo>
                    <a:pt x="476" y="37"/>
                  </a:lnTo>
                  <a:lnTo>
                    <a:pt x="473" y="37"/>
                  </a:lnTo>
                  <a:lnTo>
                    <a:pt x="467" y="37"/>
                  </a:lnTo>
                  <a:lnTo>
                    <a:pt x="460" y="41"/>
                  </a:lnTo>
                  <a:lnTo>
                    <a:pt x="454" y="41"/>
                  </a:lnTo>
                  <a:lnTo>
                    <a:pt x="450" y="42"/>
                  </a:lnTo>
                  <a:lnTo>
                    <a:pt x="436" y="46"/>
                  </a:lnTo>
                  <a:lnTo>
                    <a:pt x="429" y="51"/>
                  </a:lnTo>
                  <a:lnTo>
                    <a:pt x="416" y="61"/>
                  </a:lnTo>
                  <a:lnTo>
                    <a:pt x="399" y="69"/>
                  </a:lnTo>
                  <a:lnTo>
                    <a:pt x="379" y="85"/>
                  </a:lnTo>
                  <a:lnTo>
                    <a:pt x="364" y="98"/>
                  </a:lnTo>
                  <a:lnTo>
                    <a:pt x="336" y="99"/>
                  </a:lnTo>
                  <a:lnTo>
                    <a:pt x="315" y="106"/>
                  </a:lnTo>
                  <a:lnTo>
                    <a:pt x="293" y="122"/>
                  </a:lnTo>
                  <a:lnTo>
                    <a:pt x="271" y="135"/>
                  </a:lnTo>
                  <a:lnTo>
                    <a:pt x="218" y="156"/>
                  </a:lnTo>
                  <a:lnTo>
                    <a:pt x="172" y="173"/>
                  </a:lnTo>
                  <a:lnTo>
                    <a:pt x="122" y="195"/>
                  </a:lnTo>
                  <a:lnTo>
                    <a:pt x="140" y="181"/>
                  </a:lnTo>
                  <a:lnTo>
                    <a:pt x="158" y="171"/>
                  </a:lnTo>
                  <a:lnTo>
                    <a:pt x="172" y="168"/>
                  </a:lnTo>
                  <a:lnTo>
                    <a:pt x="184" y="160"/>
                  </a:lnTo>
                  <a:lnTo>
                    <a:pt x="221" y="145"/>
                  </a:lnTo>
                  <a:lnTo>
                    <a:pt x="240" y="131"/>
                  </a:lnTo>
                  <a:lnTo>
                    <a:pt x="251" y="124"/>
                  </a:lnTo>
                  <a:lnTo>
                    <a:pt x="269" y="115"/>
                  </a:lnTo>
                  <a:lnTo>
                    <a:pt x="291" y="103"/>
                  </a:lnTo>
                  <a:lnTo>
                    <a:pt x="299" y="97"/>
                  </a:lnTo>
                  <a:lnTo>
                    <a:pt x="309" y="94"/>
                  </a:lnTo>
                  <a:lnTo>
                    <a:pt x="317" y="87"/>
                  </a:lnTo>
                  <a:lnTo>
                    <a:pt x="324" y="81"/>
                  </a:lnTo>
                  <a:lnTo>
                    <a:pt x="334" y="77"/>
                  </a:lnTo>
                  <a:lnTo>
                    <a:pt x="348" y="74"/>
                  </a:lnTo>
                  <a:lnTo>
                    <a:pt x="355" y="75"/>
                  </a:lnTo>
                  <a:lnTo>
                    <a:pt x="366" y="71"/>
                  </a:lnTo>
                  <a:lnTo>
                    <a:pt x="374" y="68"/>
                  </a:lnTo>
                  <a:lnTo>
                    <a:pt x="380" y="63"/>
                  </a:lnTo>
                  <a:lnTo>
                    <a:pt x="388" y="60"/>
                  </a:lnTo>
                  <a:lnTo>
                    <a:pt x="395" y="57"/>
                  </a:lnTo>
                  <a:lnTo>
                    <a:pt x="402" y="56"/>
                  </a:lnTo>
                  <a:lnTo>
                    <a:pt x="411" y="49"/>
                  </a:lnTo>
                  <a:lnTo>
                    <a:pt x="414" y="43"/>
                  </a:lnTo>
                  <a:lnTo>
                    <a:pt x="425" y="38"/>
                  </a:lnTo>
                  <a:lnTo>
                    <a:pt x="426" y="33"/>
                  </a:lnTo>
                  <a:lnTo>
                    <a:pt x="428" y="25"/>
                  </a:lnTo>
                  <a:lnTo>
                    <a:pt x="428" y="13"/>
                  </a:lnTo>
                  <a:lnTo>
                    <a:pt x="427" y="6"/>
                  </a:lnTo>
                  <a:lnTo>
                    <a:pt x="423" y="4"/>
                  </a:lnTo>
                  <a:lnTo>
                    <a:pt x="418" y="4"/>
                  </a:lnTo>
                  <a:lnTo>
                    <a:pt x="412" y="1"/>
                  </a:lnTo>
                  <a:lnTo>
                    <a:pt x="407" y="0"/>
                  </a:lnTo>
                  <a:lnTo>
                    <a:pt x="402" y="3"/>
                  </a:lnTo>
                  <a:lnTo>
                    <a:pt x="397" y="6"/>
                  </a:lnTo>
                  <a:lnTo>
                    <a:pt x="396" y="5"/>
                  </a:lnTo>
                  <a:lnTo>
                    <a:pt x="380" y="8"/>
                  </a:lnTo>
                  <a:lnTo>
                    <a:pt x="364" y="14"/>
                  </a:lnTo>
                  <a:lnTo>
                    <a:pt x="355" y="11"/>
                  </a:lnTo>
                  <a:lnTo>
                    <a:pt x="345" y="12"/>
                  </a:lnTo>
                  <a:lnTo>
                    <a:pt x="319" y="17"/>
                  </a:lnTo>
                  <a:lnTo>
                    <a:pt x="281" y="24"/>
                  </a:lnTo>
                  <a:lnTo>
                    <a:pt x="252" y="32"/>
                  </a:lnTo>
                  <a:lnTo>
                    <a:pt x="177" y="56"/>
                  </a:lnTo>
                  <a:lnTo>
                    <a:pt x="111" y="84"/>
                  </a:lnTo>
                  <a:lnTo>
                    <a:pt x="64" y="109"/>
                  </a:lnTo>
                  <a:lnTo>
                    <a:pt x="20" y="137"/>
                  </a:lnTo>
                  <a:lnTo>
                    <a:pt x="0" y="156"/>
                  </a:lnTo>
                  <a:lnTo>
                    <a:pt x="53" y="241"/>
                  </a:lnTo>
                  <a:lnTo>
                    <a:pt x="104" y="313"/>
                  </a:lnTo>
                </a:path>
              </a:pathLst>
            </a:custGeom>
            <a:solidFill>
              <a:srgbClr val="5F3F1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27" name="Freeform 44"/>
            <p:cNvSpPr>
              <a:spLocks/>
            </p:cNvSpPr>
            <p:nvPr/>
          </p:nvSpPr>
          <p:spPr bwMode="auto">
            <a:xfrm>
              <a:off x="3712" y="3121"/>
              <a:ext cx="285" cy="132"/>
            </a:xfrm>
            <a:custGeom>
              <a:avLst/>
              <a:gdLst>
                <a:gd name="T0" fmla="*/ 6 w 285"/>
                <a:gd name="T1" fmla="*/ 131 h 132"/>
                <a:gd name="T2" fmla="*/ 24 w 285"/>
                <a:gd name="T3" fmla="*/ 124 h 132"/>
                <a:gd name="T4" fmla="*/ 38 w 285"/>
                <a:gd name="T5" fmla="*/ 120 h 132"/>
                <a:gd name="T6" fmla="*/ 57 w 285"/>
                <a:gd name="T7" fmla="*/ 108 h 132"/>
                <a:gd name="T8" fmla="*/ 79 w 285"/>
                <a:gd name="T9" fmla="*/ 98 h 132"/>
                <a:gd name="T10" fmla="*/ 97 w 285"/>
                <a:gd name="T11" fmla="*/ 90 h 132"/>
                <a:gd name="T12" fmla="*/ 128 w 285"/>
                <a:gd name="T13" fmla="*/ 81 h 132"/>
                <a:gd name="T14" fmla="*/ 145 w 285"/>
                <a:gd name="T15" fmla="*/ 75 h 132"/>
                <a:gd name="T16" fmla="*/ 166 w 285"/>
                <a:gd name="T17" fmla="*/ 66 h 132"/>
                <a:gd name="T18" fmla="*/ 200 w 285"/>
                <a:gd name="T19" fmla="*/ 49 h 132"/>
                <a:gd name="T20" fmla="*/ 227 w 285"/>
                <a:gd name="T21" fmla="*/ 42 h 132"/>
                <a:gd name="T22" fmla="*/ 243 w 285"/>
                <a:gd name="T23" fmla="*/ 36 h 132"/>
                <a:gd name="T24" fmla="*/ 255 w 285"/>
                <a:gd name="T25" fmla="*/ 31 h 132"/>
                <a:gd name="T26" fmla="*/ 268 w 285"/>
                <a:gd name="T27" fmla="*/ 25 h 132"/>
                <a:gd name="T28" fmla="*/ 270 w 285"/>
                <a:gd name="T29" fmla="*/ 18 h 132"/>
                <a:gd name="T30" fmla="*/ 275 w 285"/>
                <a:gd name="T31" fmla="*/ 13 h 132"/>
                <a:gd name="T32" fmla="*/ 284 w 285"/>
                <a:gd name="T33" fmla="*/ 3 h 132"/>
                <a:gd name="T34" fmla="*/ 283 w 285"/>
                <a:gd name="T35" fmla="*/ 0 h 132"/>
                <a:gd name="T36" fmla="*/ 258 w 285"/>
                <a:gd name="T37" fmla="*/ 6 h 132"/>
                <a:gd name="T38" fmla="*/ 241 w 285"/>
                <a:gd name="T39" fmla="*/ 8 h 132"/>
                <a:gd name="T40" fmla="*/ 218 w 285"/>
                <a:gd name="T41" fmla="*/ 14 h 132"/>
                <a:gd name="T42" fmla="*/ 184 w 285"/>
                <a:gd name="T43" fmla="*/ 26 h 132"/>
                <a:gd name="T44" fmla="*/ 166 w 285"/>
                <a:gd name="T45" fmla="*/ 33 h 132"/>
                <a:gd name="T46" fmla="*/ 142 w 285"/>
                <a:gd name="T47" fmla="*/ 41 h 132"/>
                <a:gd name="T48" fmla="*/ 119 w 285"/>
                <a:gd name="T49" fmla="*/ 51 h 132"/>
                <a:gd name="T50" fmla="*/ 94 w 285"/>
                <a:gd name="T51" fmla="*/ 60 h 132"/>
                <a:gd name="T52" fmla="*/ 79 w 285"/>
                <a:gd name="T53" fmla="*/ 67 h 132"/>
                <a:gd name="T54" fmla="*/ 60 w 285"/>
                <a:gd name="T55" fmla="*/ 77 h 132"/>
                <a:gd name="T56" fmla="*/ 44 w 285"/>
                <a:gd name="T57" fmla="*/ 85 h 132"/>
                <a:gd name="T58" fmla="*/ 35 w 285"/>
                <a:gd name="T59" fmla="*/ 90 h 132"/>
                <a:gd name="T60" fmla="*/ 20 w 285"/>
                <a:gd name="T61" fmla="*/ 103 h 132"/>
                <a:gd name="T62" fmla="*/ 0 w 285"/>
                <a:gd name="T63" fmla="*/ 113 h 132"/>
                <a:gd name="T64" fmla="*/ 6 w 285"/>
                <a:gd name="T65" fmla="*/ 131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32"/>
                <a:gd name="T101" fmla="*/ 285 w 285"/>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32">
                  <a:moveTo>
                    <a:pt x="6" y="131"/>
                  </a:moveTo>
                  <a:lnTo>
                    <a:pt x="24" y="124"/>
                  </a:lnTo>
                  <a:lnTo>
                    <a:pt x="38" y="120"/>
                  </a:lnTo>
                  <a:lnTo>
                    <a:pt x="57" y="108"/>
                  </a:lnTo>
                  <a:lnTo>
                    <a:pt x="79" y="98"/>
                  </a:lnTo>
                  <a:lnTo>
                    <a:pt x="97" y="90"/>
                  </a:lnTo>
                  <a:lnTo>
                    <a:pt x="128" y="81"/>
                  </a:lnTo>
                  <a:lnTo>
                    <a:pt x="145" y="75"/>
                  </a:lnTo>
                  <a:lnTo>
                    <a:pt x="166" y="66"/>
                  </a:lnTo>
                  <a:lnTo>
                    <a:pt x="200" y="49"/>
                  </a:lnTo>
                  <a:lnTo>
                    <a:pt x="227" y="42"/>
                  </a:lnTo>
                  <a:lnTo>
                    <a:pt x="243" y="36"/>
                  </a:lnTo>
                  <a:lnTo>
                    <a:pt x="255" y="31"/>
                  </a:lnTo>
                  <a:lnTo>
                    <a:pt x="268" y="25"/>
                  </a:lnTo>
                  <a:lnTo>
                    <a:pt x="270" y="18"/>
                  </a:lnTo>
                  <a:lnTo>
                    <a:pt x="275" y="13"/>
                  </a:lnTo>
                  <a:lnTo>
                    <a:pt x="284" y="3"/>
                  </a:lnTo>
                  <a:lnTo>
                    <a:pt x="283" y="0"/>
                  </a:lnTo>
                  <a:lnTo>
                    <a:pt x="258" y="6"/>
                  </a:lnTo>
                  <a:lnTo>
                    <a:pt x="241" y="8"/>
                  </a:lnTo>
                  <a:lnTo>
                    <a:pt x="218" y="14"/>
                  </a:lnTo>
                  <a:lnTo>
                    <a:pt x="184" y="26"/>
                  </a:lnTo>
                  <a:lnTo>
                    <a:pt x="166" y="33"/>
                  </a:lnTo>
                  <a:lnTo>
                    <a:pt x="142" y="41"/>
                  </a:lnTo>
                  <a:lnTo>
                    <a:pt x="119" y="51"/>
                  </a:lnTo>
                  <a:lnTo>
                    <a:pt x="94" y="60"/>
                  </a:lnTo>
                  <a:lnTo>
                    <a:pt x="79" y="67"/>
                  </a:lnTo>
                  <a:lnTo>
                    <a:pt x="60" y="77"/>
                  </a:lnTo>
                  <a:lnTo>
                    <a:pt x="44" y="85"/>
                  </a:lnTo>
                  <a:lnTo>
                    <a:pt x="35" y="90"/>
                  </a:lnTo>
                  <a:lnTo>
                    <a:pt x="20" y="103"/>
                  </a:lnTo>
                  <a:lnTo>
                    <a:pt x="0" y="113"/>
                  </a:lnTo>
                  <a:lnTo>
                    <a:pt x="6" y="131"/>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28" name="Freeform 45"/>
            <p:cNvSpPr>
              <a:spLocks/>
            </p:cNvSpPr>
            <p:nvPr/>
          </p:nvSpPr>
          <p:spPr bwMode="auto">
            <a:xfrm>
              <a:off x="3785" y="3354"/>
              <a:ext cx="22" cy="42"/>
            </a:xfrm>
            <a:custGeom>
              <a:avLst/>
              <a:gdLst>
                <a:gd name="T0" fmla="*/ 19 w 22"/>
                <a:gd name="T1" fmla="*/ 41 h 42"/>
                <a:gd name="T2" fmla="*/ 21 w 22"/>
                <a:gd name="T3" fmla="*/ 39 h 42"/>
                <a:gd name="T4" fmla="*/ 21 w 22"/>
                <a:gd name="T5" fmla="*/ 34 h 42"/>
                <a:gd name="T6" fmla="*/ 17 w 22"/>
                <a:gd name="T7" fmla="*/ 31 h 42"/>
                <a:gd name="T8" fmla="*/ 13 w 22"/>
                <a:gd name="T9" fmla="*/ 27 h 42"/>
                <a:gd name="T10" fmla="*/ 11 w 22"/>
                <a:gd name="T11" fmla="*/ 21 h 42"/>
                <a:gd name="T12" fmla="*/ 8 w 22"/>
                <a:gd name="T13" fmla="*/ 14 h 42"/>
                <a:gd name="T14" fmla="*/ 4 w 22"/>
                <a:gd name="T15" fmla="*/ 8 h 42"/>
                <a:gd name="T16" fmla="*/ 0 w 22"/>
                <a:gd name="T17" fmla="*/ 0 h 42"/>
                <a:gd name="T18" fmla="*/ 13 w 22"/>
                <a:gd name="T19" fmla="*/ 30 h 42"/>
                <a:gd name="T20" fmla="*/ 19 w 22"/>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2"/>
                <a:gd name="T35" fmla="*/ 22 w 22"/>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2">
                  <a:moveTo>
                    <a:pt x="19" y="41"/>
                  </a:moveTo>
                  <a:lnTo>
                    <a:pt x="21" y="39"/>
                  </a:lnTo>
                  <a:lnTo>
                    <a:pt x="21" y="34"/>
                  </a:lnTo>
                  <a:lnTo>
                    <a:pt x="17" y="31"/>
                  </a:lnTo>
                  <a:lnTo>
                    <a:pt x="13" y="27"/>
                  </a:lnTo>
                  <a:lnTo>
                    <a:pt x="11" y="21"/>
                  </a:lnTo>
                  <a:lnTo>
                    <a:pt x="8" y="14"/>
                  </a:lnTo>
                  <a:lnTo>
                    <a:pt x="4" y="8"/>
                  </a:lnTo>
                  <a:lnTo>
                    <a:pt x="0" y="0"/>
                  </a:lnTo>
                  <a:lnTo>
                    <a:pt x="13" y="30"/>
                  </a:lnTo>
                  <a:lnTo>
                    <a:pt x="19" y="41"/>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29" name="Freeform 46"/>
            <p:cNvSpPr>
              <a:spLocks/>
            </p:cNvSpPr>
            <p:nvPr/>
          </p:nvSpPr>
          <p:spPr bwMode="auto">
            <a:xfrm>
              <a:off x="4079" y="3109"/>
              <a:ext cx="17" cy="21"/>
            </a:xfrm>
            <a:custGeom>
              <a:avLst/>
              <a:gdLst>
                <a:gd name="T0" fmla="*/ 0 w 17"/>
                <a:gd name="T1" fmla="*/ 0 h 21"/>
                <a:gd name="T2" fmla="*/ 4 w 17"/>
                <a:gd name="T3" fmla="*/ 0 h 21"/>
                <a:gd name="T4" fmla="*/ 7 w 17"/>
                <a:gd name="T5" fmla="*/ 3 h 21"/>
                <a:gd name="T6" fmla="*/ 10 w 17"/>
                <a:gd name="T7" fmla="*/ 2 h 21"/>
                <a:gd name="T8" fmla="*/ 13 w 17"/>
                <a:gd name="T9" fmla="*/ 5 h 21"/>
                <a:gd name="T10" fmla="*/ 14 w 17"/>
                <a:gd name="T11" fmla="*/ 6 h 21"/>
                <a:gd name="T12" fmla="*/ 16 w 17"/>
                <a:gd name="T13" fmla="*/ 9 h 21"/>
                <a:gd name="T14" fmla="*/ 16 w 17"/>
                <a:gd name="T15" fmla="*/ 11 h 21"/>
                <a:gd name="T16" fmla="*/ 13 w 17"/>
                <a:gd name="T17" fmla="*/ 14 h 21"/>
                <a:gd name="T18" fmla="*/ 11 w 17"/>
                <a:gd name="T19" fmla="*/ 15 h 21"/>
                <a:gd name="T20" fmla="*/ 8 w 17"/>
                <a:gd name="T21" fmla="*/ 20 h 21"/>
                <a:gd name="T22" fmla="*/ 7 w 17"/>
                <a:gd name="T23" fmla="*/ 16 h 21"/>
                <a:gd name="T24" fmla="*/ 8 w 17"/>
                <a:gd name="T25" fmla="*/ 11 h 21"/>
                <a:gd name="T26" fmla="*/ 8 w 17"/>
                <a:gd name="T27" fmla="*/ 10 h 21"/>
                <a:gd name="T28" fmla="*/ 5 w 17"/>
                <a:gd name="T29" fmla="*/ 8 h 21"/>
                <a:gd name="T30" fmla="*/ 2 w 17"/>
                <a:gd name="T31" fmla="*/ 6 h 21"/>
                <a:gd name="T32" fmla="*/ 1 w 17"/>
                <a:gd name="T33" fmla="*/ 2 h 21"/>
                <a:gd name="T34" fmla="*/ 0 w 17"/>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21"/>
                <a:gd name="T56" fmla="*/ 17 w 17"/>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21">
                  <a:moveTo>
                    <a:pt x="0" y="0"/>
                  </a:moveTo>
                  <a:lnTo>
                    <a:pt x="4" y="0"/>
                  </a:lnTo>
                  <a:lnTo>
                    <a:pt x="7" y="3"/>
                  </a:lnTo>
                  <a:lnTo>
                    <a:pt x="10" y="2"/>
                  </a:lnTo>
                  <a:lnTo>
                    <a:pt x="13" y="5"/>
                  </a:lnTo>
                  <a:lnTo>
                    <a:pt x="14" y="6"/>
                  </a:lnTo>
                  <a:lnTo>
                    <a:pt x="16" y="9"/>
                  </a:lnTo>
                  <a:lnTo>
                    <a:pt x="16" y="11"/>
                  </a:lnTo>
                  <a:lnTo>
                    <a:pt x="13" y="14"/>
                  </a:lnTo>
                  <a:lnTo>
                    <a:pt x="11" y="15"/>
                  </a:lnTo>
                  <a:lnTo>
                    <a:pt x="8" y="20"/>
                  </a:lnTo>
                  <a:lnTo>
                    <a:pt x="7" y="16"/>
                  </a:lnTo>
                  <a:lnTo>
                    <a:pt x="8" y="11"/>
                  </a:lnTo>
                  <a:lnTo>
                    <a:pt x="8" y="10"/>
                  </a:lnTo>
                  <a:lnTo>
                    <a:pt x="5" y="8"/>
                  </a:lnTo>
                  <a:lnTo>
                    <a:pt x="2" y="6"/>
                  </a:lnTo>
                  <a:lnTo>
                    <a:pt x="1" y="2"/>
                  </a:lnTo>
                  <a:lnTo>
                    <a:pt x="0"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30" name="Freeform 47"/>
            <p:cNvSpPr>
              <a:spLocks/>
            </p:cNvSpPr>
            <p:nvPr/>
          </p:nvSpPr>
          <p:spPr bwMode="auto">
            <a:xfrm>
              <a:off x="3438" y="3226"/>
              <a:ext cx="326" cy="317"/>
            </a:xfrm>
            <a:custGeom>
              <a:avLst/>
              <a:gdLst>
                <a:gd name="T0" fmla="*/ 246 w 326"/>
                <a:gd name="T1" fmla="*/ 237 h 317"/>
                <a:gd name="T2" fmla="*/ 253 w 326"/>
                <a:gd name="T3" fmla="*/ 242 h 317"/>
                <a:gd name="T4" fmla="*/ 257 w 326"/>
                <a:gd name="T5" fmla="*/ 309 h 317"/>
                <a:gd name="T6" fmla="*/ 244 w 326"/>
                <a:gd name="T7" fmla="*/ 316 h 317"/>
                <a:gd name="T8" fmla="*/ 228 w 326"/>
                <a:gd name="T9" fmla="*/ 312 h 317"/>
                <a:gd name="T10" fmla="*/ 202 w 326"/>
                <a:gd name="T11" fmla="*/ 309 h 317"/>
                <a:gd name="T12" fmla="*/ 138 w 326"/>
                <a:gd name="T13" fmla="*/ 300 h 317"/>
                <a:gd name="T14" fmla="*/ 108 w 326"/>
                <a:gd name="T15" fmla="*/ 305 h 317"/>
                <a:gd name="T16" fmla="*/ 100 w 326"/>
                <a:gd name="T17" fmla="*/ 296 h 317"/>
                <a:gd name="T18" fmla="*/ 89 w 326"/>
                <a:gd name="T19" fmla="*/ 284 h 317"/>
                <a:gd name="T20" fmla="*/ 78 w 326"/>
                <a:gd name="T21" fmla="*/ 268 h 317"/>
                <a:gd name="T22" fmla="*/ 60 w 326"/>
                <a:gd name="T23" fmla="*/ 255 h 317"/>
                <a:gd name="T24" fmla="*/ 42 w 326"/>
                <a:gd name="T25" fmla="*/ 229 h 317"/>
                <a:gd name="T26" fmla="*/ 26 w 326"/>
                <a:gd name="T27" fmla="*/ 225 h 317"/>
                <a:gd name="T28" fmla="*/ 5 w 326"/>
                <a:gd name="T29" fmla="*/ 169 h 317"/>
                <a:gd name="T30" fmla="*/ 11 w 326"/>
                <a:gd name="T31" fmla="*/ 156 h 317"/>
                <a:gd name="T32" fmla="*/ 15 w 326"/>
                <a:gd name="T33" fmla="*/ 148 h 317"/>
                <a:gd name="T34" fmla="*/ 11 w 326"/>
                <a:gd name="T35" fmla="*/ 143 h 317"/>
                <a:gd name="T36" fmla="*/ 13 w 326"/>
                <a:gd name="T37" fmla="*/ 135 h 317"/>
                <a:gd name="T38" fmla="*/ 5 w 326"/>
                <a:gd name="T39" fmla="*/ 129 h 317"/>
                <a:gd name="T40" fmla="*/ 0 w 326"/>
                <a:gd name="T41" fmla="*/ 114 h 317"/>
                <a:gd name="T42" fmla="*/ 0 w 326"/>
                <a:gd name="T43" fmla="*/ 101 h 317"/>
                <a:gd name="T44" fmla="*/ 2 w 326"/>
                <a:gd name="T45" fmla="*/ 79 h 317"/>
                <a:gd name="T46" fmla="*/ 11 w 326"/>
                <a:gd name="T47" fmla="*/ 69 h 317"/>
                <a:gd name="T48" fmla="*/ 20 w 326"/>
                <a:gd name="T49" fmla="*/ 65 h 317"/>
                <a:gd name="T50" fmla="*/ 27 w 326"/>
                <a:gd name="T51" fmla="*/ 62 h 317"/>
                <a:gd name="T52" fmla="*/ 35 w 326"/>
                <a:gd name="T53" fmla="*/ 57 h 317"/>
                <a:gd name="T54" fmla="*/ 47 w 326"/>
                <a:gd name="T55" fmla="*/ 48 h 317"/>
                <a:gd name="T56" fmla="*/ 62 w 326"/>
                <a:gd name="T57" fmla="*/ 45 h 317"/>
                <a:gd name="T58" fmla="*/ 67 w 326"/>
                <a:gd name="T59" fmla="*/ 43 h 317"/>
                <a:gd name="T60" fmla="*/ 73 w 326"/>
                <a:gd name="T61" fmla="*/ 55 h 317"/>
                <a:gd name="T62" fmla="*/ 86 w 326"/>
                <a:gd name="T63" fmla="*/ 50 h 317"/>
                <a:gd name="T64" fmla="*/ 103 w 326"/>
                <a:gd name="T65" fmla="*/ 51 h 317"/>
                <a:gd name="T66" fmla="*/ 135 w 326"/>
                <a:gd name="T67" fmla="*/ 38 h 317"/>
                <a:gd name="T68" fmla="*/ 164 w 326"/>
                <a:gd name="T69" fmla="*/ 23 h 317"/>
                <a:gd name="T70" fmla="*/ 193 w 326"/>
                <a:gd name="T71" fmla="*/ 16 h 317"/>
                <a:gd name="T72" fmla="*/ 220 w 326"/>
                <a:gd name="T73" fmla="*/ 17 h 317"/>
                <a:gd name="T74" fmla="*/ 238 w 326"/>
                <a:gd name="T75" fmla="*/ 0 h 317"/>
                <a:gd name="T76" fmla="*/ 251 w 326"/>
                <a:gd name="T77" fmla="*/ 1 h 317"/>
                <a:gd name="T78" fmla="*/ 267 w 326"/>
                <a:gd name="T79" fmla="*/ 21 h 317"/>
                <a:gd name="T80" fmla="*/ 278 w 326"/>
                <a:gd name="T81" fmla="*/ 47 h 317"/>
                <a:gd name="T82" fmla="*/ 292 w 326"/>
                <a:gd name="T83" fmla="*/ 83 h 317"/>
                <a:gd name="T84" fmla="*/ 306 w 326"/>
                <a:gd name="T85" fmla="*/ 116 h 317"/>
                <a:gd name="T86" fmla="*/ 306 w 326"/>
                <a:gd name="T87" fmla="*/ 134 h 317"/>
                <a:gd name="T88" fmla="*/ 312 w 326"/>
                <a:gd name="T89" fmla="*/ 152 h 317"/>
                <a:gd name="T90" fmla="*/ 319 w 326"/>
                <a:gd name="T91" fmla="*/ 160 h 317"/>
                <a:gd name="T92" fmla="*/ 318 w 326"/>
                <a:gd name="T93" fmla="*/ 188 h 317"/>
                <a:gd name="T94" fmla="*/ 325 w 326"/>
                <a:gd name="T95" fmla="*/ 198 h 317"/>
                <a:gd name="T96" fmla="*/ 317 w 326"/>
                <a:gd name="T97" fmla="*/ 213 h 317"/>
                <a:gd name="T98" fmla="*/ 294 w 326"/>
                <a:gd name="T99" fmla="*/ 216 h 317"/>
                <a:gd name="T100" fmla="*/ 288 w 326"/>
                <a:gd name="T101" fmla="*/ 217 h 317"/>
                <a:gd name="T102" fmla="*/ 259 w 326"/>
                <a:gd name="T103" fmla="*/ 219 h 317"/>
                <a:gd name="T104" fmla="*/ 246 w 326"/>
                <a:gd name="T105" fmla="*/ 237 h 3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6"/>
                <a:gd name="T160" fmla="*/ 0 h 317"/>
                <a:gd name="T161" fmla="*/ 326 w 326"/>
                <a:gd name="T162" fmla="*/ 317 h 31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6" h="317">
                  <a:moveTo>
                    <a:pt x="246" y="237"/>
                  </a:moveTo>
                  <a:lnTo>
                    <a:pt x="253" y="242"/>
                  </a:lnTo>
                  <a:lnTo>
                    <a:pt x="257" y="309"/>
                  </a:lnTo>
                  <a:lnTo>
                    <a:pt x="244" y="316"/>
                  </a:lnTo>
                  <a:lnTo>
                    <a:pt x="228" y="312"/>
                  </a:lnTo>
                  <a:lnTo>
                    <a:pt x="202" y="309"/>
                  </a:lnTo>
                  <a:lnTo>
                    <a:pt x="138" y="300"/>
                  </a:lnTo>
                  <a:lnTo>
                    <a:pt x="108" y="305"/>
                  </a:lnTo>
                  <a:lnTo>
                    <a:pt x="100" y="296"/>
                  </a:lnTo>
                  <a:lnTo>
                    <a:pt x="89" y="284"/>
                  </a:lnTo>
                  <a:lnTo>
                    <a:pt x="78" y="268"/>
                  </a:lnTo>
                  <a:lnTo>
                    <a:pt x="60" y="255"/>
                  </a:lnTo>
                  <a:lnTo>
                    <a:pt x="42" y="229"/>
                  </a:lnTo>
                  <a:lnTo>
                    <a:pt x="26" y="225"/>
                  </a:lnTo>
                  <a:lnTo>
                    <a:pt x="5" y="169"/>
                  </a:lnTo>
                  <a:lnTo>
                    <a:pt x="11" y="156"/>
                  </a:lnTo>
                  <a:lnTo>
                    <a:pt x="15" y="148"/>
                  </a:lnTo>
                  <a:lnTo>
                    <a:pt x="11" y="143"/>
                  </a:lnTo>
                  <a:lnTo>
                    <a:pt x="13" y="135"/>
                  </a:lnTo>
                  <a:lnTo>
                    <a:pt x="5" y="129"/>
                  </a:lnTo>
                  <a:lnTo>
                    <a:pt x="0" y="114"/>
                  </a:lnTo>
                  <a:lnTo>
                    <a:pt x="0" y="101"/>
                  </a:lnTo>
                  <a:lnTo>
                    <a:pt x="2" y="79"/>
                  </a:lnTo>
                  <a:lnTo>
                    <a:pt x="11" y="69"/>
                  </a:lnTo>
                  <a:lnTo>
                    <a:pt x="20" y="65"/>
                  </a:lnTo>
                  <a:lnTo>
                    <a:pt x="27" y="62"/>
                  </a:lnTo>
                  <a:lnTo>
                    <a:pt x="35" y="57"/>
                  </a:lnTo>
                  <a:lnTo>
                    <a:pt x="47" y="48"/>
                  </a:lnTo>
                  <a:lnTo>
                    <a:pt x="62" y="45"/>
                  </a:lnTo>
                  <a:lnTo>
                    <a:pt x="67" y="43"/>
                  </a:lnTo>
                  <a:lnTo>
                    <a:pt x="73" y="55"/>
                  </a:lnTo>
                  <a:lnTo>
                    <a:pt x="86" y="50"/>
                  </a:lnTo>
                  <a:lnTo>
                    <a:pt x="103" y="51"/>
                  </a:lnTo>
                  <a:lnTo>
                    <a:pt x="135" y="38"/>
                  </a:lnTo>
                  <a:lnTo>
                    <a:pt x="164" y="23"/>
                  </a:lnTo>
                  <a:lnTo>
                    <a:pt x="193" y="16"/>
                  </a:lnTo>
                  <a:lnTo>
                    <a:pt x="220" y="17"/>
                  </a:lnTo>
                  <a:lnTo>
                    <a:pt x="238" y="0"/>
                  </a:lnTo>
                  <a:lnTo>
                    <a:pt x="251" y="1"/>
                  </a:lnTo>
                  <a:lnTo>
                    <a:pt x="267" y="21"/>
                  </a:lnTo>
                  <a:lnTo>
                    <a:pt x="278" y="47"/>
                  </a:lnTo>
                  <a:lnTo>
                    <a:pt x="292" y="83"/>
                  </a:lnTo>
                  <a:lnTo>
                    <a:pt x="306" y="116"/>
                  </a:lnTo>
                  <a:lnTo>
                    <a:pt x="306" y="134"/>
                  </a:lnTo>
                  <a:lnTo>
                    <a:pt x="312" y="152"/>
                  </a:lnTo>
                  <a:lnTo>
                    <a:pt x="319" y="160"/>
                  </a:lnTo>
                  <a:lnTo>
                    <a:pt x="318" y="188"/>
                  </a:lnTo>
                  <a:lnTo>
                    <a:pt x="325" y="198"/>
                  </a:lnTo>
                  <a:lnTo>
                    <a:pt x="317" y="213"/>
                  </a:lnTo>
                  <a:lnTo>
                    <a:pt x="294" y="216"/>
                  </a:lnTo>
                  <a:lnTo>
                    <a:pt x="288" y="217"/>
                  </a:lnTo>
                  <a:lnTo>
                    <a:pt x="259" y="219"/>
                  </a:lnTo>
                  <a:lnTo>
                    <a:pt x="246" y="237"/>
                  </a:lnTo>
                </a:path>
              </a:pathLst>
            </a:custGeom>
            <a:solidFill>
              <a:srgbClr val="00C0C0"/>
            </a:solidFill>
            <a:ln w="12700" cap="rnd">
              <a:solidFill>
                <a:srgbClr val="004040"/>
              </a:solidFill>
              <a:round/>
              <a:headEnd/>
              <a:tailEnd/>
            </a:ln>
          </p:spPr>
          <p:txBody>
            <a:bodyPr/>
            <a:lstStyle/>
            <a:p>
              <a:endParaRPr lang="en-US"/>
            </a:p>
          </p:txBody>
        </p:sp>
        <p:sp>
          <p:nvSpPr>
            <p:cNvPr id="17431" name="Freeform 48"/>
            <p:cNvSpPr>
              <a:spLocks/>
            </p:cNvSpPr>
            <p:nvPr/>
          </p:nvSpPr>
          <p:spPr bwMode="auto">
            <a:xfrm>
              <a:off x="3511" y="3252"/>
              <a:ext cx="111" cy="78"/>
            </a:xfrm>
            <a:custGeom>
              <a:avLst/>
              <a:gdLst>
                <a:gd name="T0" fmla="*/ 24 w 111"/>
                <a:gd name="T1" fmla="*/ 77 h 78"/>
                <a:gd name="T2" fmla="*/ 26 w 111"/>
                <a:gd name="T3" fmla="*/ 62 h 78"/>
                <a:gd name="T4" fmla="*/ 23 w 111"/>
                <a:gd name="T5" fmla="*/ 55 h 78"/>
                <a:gd name="T6" fmla="*/ 17 w 111"/>
                <a:gd name="T7" fmla="*/ 48 h 78"/>
                <a:gd name="T8" fmla="*/ 4 w 111"/>
                <a:gd name="T9" fmla="*/ 37 h 78"/>
                <a:gd name="T10" fmla="*/ 0 w 111"/>
                <a:gd name="T11" fmla="*/ 30 h 78"/>
                <a:gd name="T12" fmla="*/ 20 w 111"/>
                <a:gd name="T13" fmla="*/ 26 h 78"/>
                <a:gd name="T14" fmla="*/ 30 w 111"/>
                <a:gd name="T15" fmla="*/ 26 h 78"/>
                <a:gd name="T16" fmla="*/ 40 w 111"/>
                <a:gd name="T17" fmla="*/ 21 h 78"/>
                <a:gd name="T18" fmla="*/ 56 w 111"/>
                <a:gd name="T19" fmla="*/ 18 h 78"/>
                <a:gd name="T20" fmla="*/ 63 w 111"/>
                <a:gd name="T21" fmla="*/ 14 h 78"/>
                <a:gd name="T22" fmla="*/ 81 w 111"/>
                <a:gd name="T23" fmla="*/ 4 h 78"/>
                <a:gd name="T24" fmla="*/ 93 w 111"/>
                <a:gd name="T25" fmla="*/ 0 h 78"/>
                <a:gd name="T26" fmla="*/ 84 w 111"/>
                <a:gd name="T27" fmla="*/ 10 h 78"/>
                <a:gd name="T28" fmla="*/ 68 w 111"/>
                <a:gd name="T29" fmla="*/ 17 h 78"/>
                <a:gd name="T30" fmla="*/ 57 w 111"/>
                <a:gd name="T31" fmla="*/ 30 h 78"/>
                <a:gd name="T32" fmla="*/ 43 w 111"/>
                <a:gd name="T33" fmla="*/ 34 h 78"/>
                <a:gd name="T34" fmla="*/ 48 w 111"/>
                <a:gd name="T35" fmla="*/ 36 h 78"/>
                <a:gd name="T36" fmla="*/ 45 w 111"/>
                <a:gd name="T37" fmla="*/ 48 h 78"/>
                <a:gd name="T38" fmla="*/ 53 w 111"/>
                <a:gd name="T39" fmla="*/ 38 h 78"/>
                <a:gd name="T40" fmla="*/ 63 w 111"/>
                <a:gd name="T41" fmla="*/ 36 h 78"/>
                <a:gd name="T42" fmla="*/ 74 w 111"/>
                <a:gd name="T43" fmla="*/ 29 h 78"/>
                <a:gd name="T44" fmla="*/ 91 w 111"/>
                <a:gd name="T45" fmla="*/ 22 h 78"/>
                <a:gd name="T46" fmla="*/ 84 w 111"/>
                <a:gd name="T47" fmla="*/ 28 h 78"/>
                <a:gd name="T48" fmla="*/ 72 w 111"/>
                <a:gd name="T49" fmla="*/ 35 h 78"/>
                <a:gd name="T50" fmla="*/ 69 w 111"/>
                <a:gd name="T51" fmla="*/ 37 h 78"/>
                <a:gd name="T52" fmla="*/ 61 w 111"/>
                <a:gd name="T53" fmla="*/ 43 h 78"/>
                <a:gd name="T54" fmla="*/ 55 w 111"/>
                <a:gd name="T55" fmla="*/ 50 h 78"/>
                <a:gd name="T56" fmla="*/ 61 w 111"/>
                <a:gd name="T57" fmla="*/ 52 h 78"/>
                <a:gd name="T58" fmla="*/ 87 w 111"/>
                <a:gd name="T59" fmla="*/ 44 h 78"/>
                <a:gd name="T60" fmla="*/ 110 w 111"/>
                <a:gd name="T61" fmla="*/ 49 h 78"/>
                <a:gd name="T62" fmla="*/ 85 w 111"/>
                <a:gd name="T63" fmla="*/ 49 h 78"/>
                <a:gd name="T64" fmla="*/ 63 w 111"/>
                <a:gd name="T65" fmla="*/ 55 h 78"/>
                <a:gd name="T66" fmla="*/ 55 w 111"/>
                <a:gd name="T67" fmla="*/ 57 h 78"/>
                <a:gd name="T68" fmla="*/ 44 w 111"/>
                <a:gd name="T69" fmla="*/ 60 h 78"/>
                <a:gd name="T70" fmla="*/ 35 w 111"/>
                <a:gd name="T71" fmla="*/ 64 h 78"/>
                <a:gd name="T72" fmla="*/ 29 w 111"/>
                <a:gd name="T73" fmla="*/ 68 h 78"/>
                <a:gd name="T74" fmla="*/ 24 w 111"/>
                <a:gd name="T75" fmla="*/ 7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
                <a:gd name="T115" fmla="*/ 0 h 78"/>
                <a:gd name="T116" fmla="*/ 111 w 111"/>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 h="78">
                  <a:moveTo>
                    <a:pt x="24" y="77"/>
                  </a:moveTo>
                  <a:lnTo>
                    <a:pt x="26" y="62"/>
                  </a:lnTo>
                  <a:lnTo>
                    <a:pt x="23" y="55"/>
                  </a:lnTo>
                  <a:lnTo>
                    <a:pt x="17" y="48"/>
                  </a:lnTo>
                  <a:lnTo>
                    <a:pt x="4" y="37"/>
                  </a:lnTo>
                  <a:lnTo>
                    <a:pt x="0" y="30"/>
                  </a:lnTo>
                  <a:lnTo>
                    <a:pt x="20" y="26"/>
                  </a:lnTo>
                  <a:lnTo>
                    <a:pt x="30" y="26"/>
                  </a:lnTo>
                  <a:lnTo>
                    <a:pt x="40" y="21"/>
                  </a:lnTo>
                  <a:lnTo>
                    <a:pt x="56" y="18"/>
                  </a:lnTo>
                  <a:lnTo>
                    <a:pt x="63" y="14"/>
                  </a:lnTo>
                  <a:lnTo>
                    <a:pt x="81" y="4"/>
                  </a:lnTo>
                  <a:lnTo>
                    <a:pt x="93" y="0"/>
                  </a:lnTo>
                  <a:lnTo>
                    <a:pt x="84" y="10"/>
                  </a:lnTo>
                  <a:lnTo>
                    <a:pt x="68" y="17"/>
                  </a:lnTo>
                  <a:lnTo>
                    <a:pt x="57" y="30"/>
                  </a:lnTo>
                  <a:lnTo>
                    <a:pt x="43" y="34"/>
                  </a:lnTo>
                  <a:lnTo>
                    <a:pt x="48" y="36"/>
                  </a:lnTo>
                  <a:lnTo>
                    <a:pt x="45" y="48"/>
                  </a:lnTo>
                  <a:lnTo>
                    <a:pt x="53" y="38"/>
                  </a:lnTo>
                  <a:lnTo>
                    <a:pt x="63" y="36"/>
                  </a:lnTo>
                  <a:lnTo>
                    <a:pt x="74" y="29"/>
                  </a:lnTo>
                  <a:lnTo>
                    <a:pt x="91" y="22"/>
                  </a:lnTo>
                  <a:lnTo>
                    <a:pt x="84" y="28"/>
                  </a:lnTo>
                  <a:lnTo>
                    <a:pt x="72" y="35"/>
                  </a:lnTo>
                  <a:lnTo>
                    <a:pt x="69" y="37"/>
                  </a:lnTo>
                  <a:lnTo>
                    <a:pt x="61" y="43"/>
                  </a:lnTo>
                  <a:lnTo>
                    <a:pt x="55" y="50"/>
                  </a:lnTo>
                  <a:lnTo>
                    <a:pt x="61" y="52"/>
                  </a:lnTo>
                  <a:lnTo>
                    <a:pt x="87" y="44"/>
                  </a:lnTo>
                  <a:lnTo>
                    <a:pt x="110" y="49"/>
                  </a:lnTo>
                  <a:lnTo>
                    <a:pt x="85" y="49"/>
                  </a:lnTo>
                  <a:lnTo>
                    <a:pt x="63" y="55"/>
                  </a:lnTo>
                  <a:lnTo>
                    <a:pt x="55" y="57"/>
                  </a:lnTo>
                  <a:lnTo>
                    <a:pt x="44" y="60"/>
                  </a:lnTo>
                  <a:lnTo>
                    <a:pt x="35" y="64"/>
                  </a:lnTo>
                  <a:lnTo>
                    <a:pt x="29" y="68"/>
                  </a:lnTo>
                  <a:lnTo>
                    <a:pt x="24" y="77"/>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32" name="Freeform 49"/>
            <p:cNvSpPr>
              <a:spLocks/>
            </p:cNvSpPr>
            <p:nvPr/>
          </p:nvSpPr>
          <p:spPr bwMode="auto">
            <a:xfrm>
              <a:off x="3519" y="3338"/>
              <a:ext cx="20" cy="17"/>
            </a:xfrm>
            <a:custGeom>
              <a:avLst/>
              <a:gdLst>
                <a:gd name="T0" fmla="*/ 0 w 20"/>
                <a:gd name="T1" fmla="*/ 16 h 17"/>
                <a:gd name="T2" fmla="*/ 8 w 20"/>
                <a:gd name="T3" fmla="*/ 11 h 17"/>
                <a:gd name="T4" fmla="*/ 19 w 20"/>
                <a:gd name="T5" fmla="*/ 6 h 17"/>
                <a:gd name="T6" fmla="*/ 14 w 20"/>
                <a:gd name="T7" fmla="*/ 0 h 17"/>
                <a:gd name="T8" fmla="*/ 5 w 20"/>
                <a:gd name="T9" fmla="*/ 3 h 17"/>
                <a:gd name="T10" fmla="*/ 0 w 20"/>
                <a:gd name="T11" fmla="*/ 16 h 17"/>
                <a:gd name="T12" fmla="*/ 0 60000 65536"/>
                <a:gd name="T13" fmla="*/ 0 60000 65536"/>
                <a:gd name="T14" fmla="*/ 0 60000 65536"/>
                <a:gd name="T15" fmla="*/ 0 60000 65536"/>
                <a:gd name="T16" fmla="*/ 0 60000 65536"/>
                <a:gd name="T17" fmla="*/ 0 60000 65536"/>
                <a:gd name="T18" fmla="*/ 0 w 20"/>
                <a:gd name="T19" fmla="*/ 0 h 17"/>
                <a:gd name="T20" fmla="*/ 20 w 2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0" h="17">
                  <a:moveTo>
                    <a:pt x="0" y="16"/>
                  </a:moveTo>
                  <a:lnTo>
                    <a:pt x="8" y="11"/>
                  </a:lnTo>
                  <a:lnTo>
                    <a:pt x="19" y="6"/>
                  </a:lnTo>
                  <a:lnTo>
                    <a:pt x="14" y="0"/>
                  </a:lnTo>
                  <a:lnTo>
                    <a:pt x="5" y="3"/>
                  </a:lnTo>
                  <a:lnTo>
                    <a:pt x="0" y="16"/>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33" name="Freeform 50"/>
            <p:cNvSpPr>
              <a:spLocks/>
            </p:cNvSpPr>
            <p:nvPr/>
          </p:nvSpPr>
          <p:spPr bwMode="auto">
            <a:xfrm>
              <a:off x="3511" y="3294"/>
              <a:ext cx="22" cy="55"/>
            </a:xfrm>
            <a:custGeom>
              <a:avLst/>
              <a:gdLst>
                <a:gd name="T0" fmla="*/ 7 w 22"/>
                <a:gd name="T1" fmla="*/ 54 h 55"/>
                <a:gd name="T2" fmla="*/ 19 w 22"/>
                <a:gd name="T3" fmla="*/ 39 h 55"/>
                <a:gd name="T4" fmla="*/ 21 w 22"/>
                <a:gd name="T5" fmla="*/ 29 h 55"/>
                <a:gd name="T6" fmla="*/ 13 w 22"/>
                <a:gd name="T7" fmla="*/ 28 h 55"/>
                <a:gd name="T8" fmla="*/ 16 w 22"/>
                <a:gd name="T9" fmla="*/ 24 h 55"/>
                <a:gd name="T10" fmla="*/ 17 w 22"/>
                <a:gd name="T11" fmla="*/ 15 h 55"/>
                <a:gd name="T12" fmla="*/ 15 w 22"/>
                <a:gd name="T13" fmla="*/ 12 h 55"/>
                <a:gd name="T14" fmla="*/ 13 w 22"/>
                <a:gd name="T15" fmla="*/ 7 h 55"/>
                <a:gd name="T16" fmla="*/ 3 w 22"/>
                <a:gd name="T17" fmla="*/ 0 h 55"/>
                <a:gd name="T18" fmla="*/ 0 w 22"/>
                <a:gd name="T19" fmla="*/ 2 h 55"/>
                <a:gd name="T20" fmla="*/ 5 w 22"/>
                <a:gd name="T21" fmla="*/ 7 h 55"/>
                <a:gd name="T22" fmla="*/ 6 w 22"/>
                <a:gd name="T23" fmla="*/ 25 h 55"/>
                <a:gd name="T24" fmla="*/ 7 w 22"/>
                <a:gd name="T25" fmla="*/ 54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55"/>
                <a:gd name="T41" fmla="*/ 22 w 22"/>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55">
                  <a:moveTo>
                    <a:pt x="7" y="54"/>
                  </a:moveTo>
                  <a:lnTo>
                    <a:pt x="19" y="39"/>
                  </a:lnTo>
                  <a:lnTo>
                    <a:pt x="21" y="29"/>
                  </a:lnTo>
                  <a:lnTo>
                    <a:pt x="13" y="28"/>
                  </a:lnTo>
                  <a:lnTo>
                    <a:pt x="16" y="24"/>
                  </a:lnTo>
                  <a:lnTo>
                    <a:pt x="17" y="15"/>
                  </a:lnTo>
                  <a:lnTo>
                    <a:pt x="15" y="12"/>
                  </a:lnTo>
                  <a:lnTo>
                    <a:pt x="13" y="7"/>
                  </a:lnTo>
                  <a:lnTo>
                    <a:pt x="3" y="0"/>
                  </a:lnTo>
                  <a:lnTo>
                    <a:pt x="0" y="2"/>
                  </a:lnTo>
                  <a:lnTo>
                    <a:pt x="5" y="7"/>
                  </a:lnTo>
                  <a:lnTo>
                    <a:pt x="6" y="25"/>
                  </a:lnTo>
                  <a:lnTo>
                    <a:pt x="7" y="54"/>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34" name="Freeform 51"/>
            <p:cNvSpPr>
              <a:spLocks/>
            </p:cNvSpPr>
            <p:nvPr/>
          </p:nvSpPr>
          <p:spPr bwMode="auto">
            <a:xfrm>
              <a:off x="3476" y="3293"/>
              <a:ext cx="21" cy="17"/>
            </a:xfrm>
            <a:custGeom>
              <a:avLst/>
              <a:gdLst>
                <a:gd name="T0" fmla="*/ 0 w 21"/>
                <a:gd name="T1" fmla="*/ 16 h 17"/>
                <a:gd name="T2" fmla="*/ 9 w 21"/>
                <a:gd name="T3" fmla="*/ 12 h 17"/>
                <a:gd name="T4" fmla="*/ 10 w 21"/>
                <a:gd name="T5" fmla="*/ 10 h 17"/>
                <a:gd name="T6" fmla="*/ 16 w 21"/>
                <a:gd name="T7" fmla="*/ 4 h 17"/>
                <a:gd name="T8" fmla="*/ 20 w 21"/>
                <a:gd name="T9" fmla="*/ 0 h 17"/>
                <a:gd name="T10" fmla="*/ 11 w 21"/>
                <a:gd name="T11" fmla="*/ 5 h 17"/>
                <a:gd name="T12" fmla="*/ 8 w 21"/>
                <a:gd name="T13" fmla="*/ 8 h 17"/>
                <a:gd name="T14" fmla="*/ 0 w 2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7"/>
                <a:gd name="T26" fmla="*/ 21 w 2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7">
                  <a:moveTo>
                    <a:pt x="0" y="16"/>
                  </a:moveTo>
                  <a:lnTo>
                    <a:pt x="9" y="12"/>
                  </a:lnTo>
                  <a:lnTo>
                    <a:pt x="10" y="10"/>
                  </a:lnTo>
                  <a:lnTo>
                    <a:pt x="16" y="4"/>
                  </a:lnTo>
                  <a:lnTo>
                    <a:pt x="20" y="0"/>
                  </a:lnTo>
                  <a:lnTo>
                    <a:pt x="11" y="5"/>
                  </a:lnTo>
                  <a:lnTo>
                    <a:pt x="8" y="8"/>
                  </a:lnTo>
                  <a:lnTo>
                    <a:pt x="0" y="16"/>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35" name="Freeform 52"/>
            <p:cNvSpPr>
              <a:spLocks/>
            </p:cNvSpPr>
            <p:nvPr/>
          </p:nvSpPr>
          <p:spPr bwMode="auto">
            <a:xfrm>
              <a:off x="3458" y="3289"/>
              <a:ext cx="31" cy="45"/>
            </a:xfrm>
            <a:custGeom>
              <a:avLst/>
              <a:gdLst>
                <a:gd name="T0" fmla="*/ 0 w 31"/>
                <a:gd name="T1" fmla="*/ 44 h 45"/>
                <a:gd name="T2" fmla="*/ 5 w 31"/>
                <a:gd name="T3" fmla="*/ 34 h 45"/>
                <a:gd name="T4" fmla="*/ 11 w 31"/>
                <a:gd name="T5" fmla="*/ 30 h 45"/>
                <a:gd name="T6" fmla="*/ 8 w 31"/>
                <a:gd name="T7" fmla="*/ 30 h 45"/>
                <a:gd name="T8" fmla="*/ 14 w 31"/>
                <a:gd name="T9" fmla="*/ 21 h 45"/>
                <a:gd name="T10" fmla="*/ 20 w 31"/>
                <a:gd name="T11" fmla="*/ 15 h 45"/>
                <a:gd name="T12" fmla="*/ 23 w 31"/>
                <a:gd name="T13" fmla="*/ 11 h 45"/>
                <a:gd name="T14" fmla="*/ 21 w 31"/>
                <a:gd name="T15" fmla="*/ 6 h 45"/>
                <a:gd name="T16" fmla="*/ 24 w 31"/>
                <a:gd name="T17" fmla="*/ 1 h 45"/>
                <a:gd name="T18" fmla="*/ 30 w 31"/>
                <a:gd name="T19" fmla="*/ 0 h 45"/>
                <a:gd name="T20" fmla="*/ 17 w 31"/>
                <a:gd name="T21" fmla="*/ 3 h 45"/>
                <a:gd name="T22" fmla="*/ 11 w 31"/>
                <a:gd name="T23" fmla="*/ 5 h 45"/>
                <a:gd name="T24" fmla="*/ 6 w 31"/>
                <a:gd name="T25" fmla="*/ 12 h 45"/>
                <a:gd name="T26" fmla="*/ 3 w 31"/>
                <a:gd name="T27" fmla="*/ 21 h 45"/>
                <a:gd name="T28" fmla="*/ 5 w 31"/>
                <a:gd name="T29" fmla="*/ 29 h 45"/>
                <a:gd name="T30" fmla="*/ 0 w 31"/>
                <a:gd name="T31" fmla="*/ 44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45"/>
                <a:gd name="T50" fmla="*/ 31 w 31"/>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45">
                  <a:moveTo>
                    <a:pt x="0" y="44"/>
                  </a:moveTo>
                  <a:lnTo>
                    <a:pt x="5" y="34"/>
                  </a:lnTo>
                  <a:lnTo>
                    <a:pt x="11" y="30"/>
                  </a:lnTo>
                  <a:lnTo>
                    <a:pt x="8" y="30"/>
                  </a:lnTo>
                  <a:lnTo>
                    <a:pt x="14" y="21"/>
                  </a:lnTo>
                  <a:lnTo>
                    <a:pt x="20" y="15"/>
                  </a:lnTo>
                  <a:lnTo>
                    <a:pt x="23" y="11"/>
                  </a:lnTo>
                  <a:lnTo>
                    <a:pt x="21" y="6"/>
                  </a:lnTo>
                  <a:lnTo>
                    <a:pt x="24" y="1"/>
                  </a:lnTo>
                  <a:lnTo>
                    <a:pt x="30" y="0"/>
                  </a:lnTo>
                  <a:lnTo>
                    <a:pt x="17" y="3"/>
                  </a:lnTo>
                  <a:lnTo>
                    <a:pt x="11" y="5"/>
                  </a:lnTo>
                  <a:lnTo>
                    <a:pt x="6" y="12"/>
                  </a:lnTo>
                  <a:lnTo>
                    <a:pt x="3" y="21"/>
                  </a:lnTo>
                  <a:lnTo>
                    <a:pt x="5" y="29"/>
                  </a:lnTo>
                  <a:lnTo>
                    <a:pt x="0" y="44"/>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36" name="Freeform 53"/>
            <p:cNvSpPr>
              <a:spLocks/>
            </p:cNvSpPr>
            <p:nvPr/>
          </p:nvSpPr>
          <p:spPr bwMode="auto">
            <a:xfrm>
              <a:off x="3448" y="3289"/>
              <a:ext cx="23" cy="58"/>
            </a:xfrm>
            <a:custGeom>
              <a:avLst/>
              <a:gdLst>
                <a:gd name="T0" fmla="*/ 5 w 23"/>
                <a:gd name="T1" fmla="*/ 57 h 58"/>
                <a:gd name="T2" fmla="*/ 6 w 23"/>
                <a:gd name="T3" fmla="*/ 56 h 58"/>
                <a:gd name="T4" fmla="*/ 5 w 23"/>
                <a:gd name="T5" fmla="*/ 46 h 58"/>
                <a:gd name="T6" fmla="*/ 6 w 23"/>
                <a:gd name="T7" fmla="*/ 43 h 58"/>
                <a:gd name="T8" fmla="*/ 7 w 23"/>
                <a:gd name="T9" fmla="*/ 38 h 58"/>
                <a:gd name="T10" fmla="*/ 9 w 23"/>
                <a:gd name="T11" fmla="*/ 28 h 58"/>
                <a:gd name="T12" fmla="*/ 8 w 23"/>
                <a:gd name="T13" fmla="*/ 22 h 58"/>
                <a:gd name="T14" fmla="*/ 13 w 23"/>
                <a:gd name="T15" fmla="*/ 11 h 58"/>
                <a:gd name="T16" fmla="*/ 14 w 23"/>
                <a:gd name="T17" fmla="*/ 7 h 58"/>
                <a:gd name="T18" fmla="*/ 22 w 23"/>
                <a:gd name="T19" fmla="*/ 0 h 58"/>
                <a:gd name="T20" fmla="*/ 13 w 23"/>
                <a:gd name="T21" fmla="*/ 2 h 58"/>
                <a:gd name="T22" fmla="*/ 9 w 23"/>
                <a:gd name="T23" fmla="*/ 5 h 58"/>
                <a:gd name="T24" fmla="*/ 5 w 23"/>
                <a:gd name="T25" fmla="*/ 15 h 58"/>
                <a:gd name="T26" fmla="*/ 1 w 23"/>
                <a:gd name="T27" fmla="*/ 22 h 58"/>
                <a:gd name="T28" fmla="*/ 2 w 23"/>
                <a:gd name="T29" fmla="*/ 35 h 58"/>
                <a:gd name="T30" fmla="*/ 0 w 23"/>
                <a:gd name="T31" fmla="*/ 40 h 58"/>
                <a:gd name="T32" fmla="*/ 0 w 23"/>
                <a:gd name="T33" fmla="*/ 48 h 58"/>
                <a:gd name="T34" fmla="*/ 5 w 23"/>
                <a:gd name="T35" fmla="*/ 57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58"/>
                <a:gd name="T56" fmla="*/ 23 w 23"/>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58">
                  <a:moveTo>
                    <a:pt x="5" y="57"/>
                  </a:moveTo>
                  <a:lnTo>
                    <a:pt x="6" y="56"/>
                  </a:lnTo>
                  <a:lnTo>
                    <a:pt x="5" y="46"/>
                  </a:lnTo>
                  <a:lnTo>
                    <a:pt x="6" y="43"/>
                  </a:lnTo>
                  <a:lnTo>
                    <a:pt x="7" y="38"/>
                  </a:lnTo>
                  <a:lnTo>
                    <a:pt x="9" y="28"/>
                  </a:lnTo>
                  <a:lnTo>
                    <a:pt x="8" y="22"/>
                  </a:lnTo>
                  <a:lnTo>
                    <a:pt x="13" y="11"/>
                  </a:lnTo>
                  <a:lnTo>
                    <a:pt x="14" y="7"/>
                  </a:lnTo>
                  <a:lnTo>
                    <a:pt x="22" y="0"/>
                  </a:lnTo>
                  <a:lnTo>
                    <a:pt x="13" y="2"/>
                  </a:lnTo>
                  <a:lnTo>
                    <a:pt x="9" y="5"/>
                  </a:lnTo>
                  <a:lnTo>
                    <a:pt x="5" y="15"/>
                  </a:lnTo>
                  <a:lnTo>
                    <a:pt x="1" y="22"/>
                  </a:lnTo>
                  <a:lnTo>
                    <a:pt x="2" y="35"/>
                  </a:lnTo>
                  <a:lnTo>
                    <a:pt x="0" y="40"/>
                  </a:lnTo>
                  <a:lnTo>
                    <a:pt x="0" y="48"/>
                  </a:lnTo>
                  <a:lnTo>
                    <a:pt x="5" y="57"/>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37" name="Freeform 54"/>
            <p:cNvSpPr>
              <a:spLocks/>
            </p:cNvSpPr>
            <p:nvPr/>
          </p:nvSpPr>
          <p:spPr bwMode="auto">
            <a:xfrm>
              <a:off x="3439" y="3296"/>
              <a:ext cx="17" cy="40"/>
            </a:xfrm>
            <a:custGeom>
              <a:avLst/>
              <a:gdLst>
                <a:gd name="T0" fmla="*/ 7 w 17"/>
                <a:gd name="T1" fmla="*/ 39 h 40"/>
                <a:gd name="T2" fmla="*/ 4 w 17"/>
                <a:gd name="T3" fmla="*/ 33 h 40"/>
                <a:gd name="T4" fmla="*/ 4 w 17"/>
                <a:gd name="T5" fmla="*/ 25 h 40"/>
                <a:gd name="T6" fmla="*/ 5 w 17"/>
                <a:gd name="T7" fmla="*/ 16 h 40"/>
                <a:gd name="T8" fmla="*/ 7 w 17"/>
                <a:gd name="T9" fmla="*/ 15 h 40"/>
                <a:gd name="T10" fmla="*/ 8 w 17"/>
                <a:gd name="T11" fmla="*/ 9 h 40"/>
                <a:gd name="T12" fmla="*/ 16 w 17"/>
                <a:gd name="T13" fmla="*/ 0 h 40"/>
                <a:gd name="T14" fmla="*/ 5 w 17"/>
                <a:gd name="T15" fmla="*/ 5 h 40"/>
                <a:gd name="T16" fmla="*/ 2 w 17"/>
                <a:gd name="T17" fmla="*/ 13 h 40"/>
                <a:gd name="T18" fmla="*/ 0 w 17"/>
                <a:gd name="T19" fmla="*/ 19 h 40"/>
                <a:gd name="T20" fmla="*/ 1 w 17"/>
                <a:gd name="T21" fmla="*/ 26 h 40"/>
                <a:gd name="T22" fmla="*/ 7 w 17"/>
                <a:gd name="T23" fmla="*/ 39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40"/>
                <a:gd name="T38" fmla="*/ 17 w 17"/>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40">
                  <a:moveTo>
                    <a:pt x="7" y="39"/>
                  </a:moveTo>
                  <a:lnTo>
                    <a:pt x="4" y="33"/>
                  </a:lnTo>
                  <a:lnTo>
                    <a:pt x="4" y="25"/>
                  </a:lnTo>
                  <a:lnTo>
                    <a:pt x="5" y="16"/>
                  </a:lnTo>
                  <a:lnTo>
                    <a:pt x="7" y="15"/>
                  </a:lnTo>
                  <a:lnTo>
                    <a:pt x="8" y="9"/>
                  </a:lnTo>
                  <a:lnTo>
                    <a:pt x="16" y="0"/>
                  </a:lnTo>
                  <a:lnTo>
                    <a:pt x="5" y="5"/>
                  </a:lnTo>
                  <a:lnTo>
                    <a:pt x="2" y="13"/>
                  </a:lnTo>
                  <a:lnTo>
                    <a:pt x="0" y="19"/>
                  </a:lnTo>
                  <a:lnTo>
                    <a:pt x="1" y="26"/>
                  </a:lnTo>
                  <a:lnTo>
                    <a:pt x="7" y="39"/>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38" name="Freeform 55"/>
            <p:cNvSpPr>
              <a:spLocks/>
            </p:cNvSpPr>
            <p:nvPr/>
          </p:nvSpPr>
          <p:spPr bwMode="auto">
            <a:xfrm>
              <a:off x="3670" y="3534"/>
              <a:ext cx="20" cy="17"/>
            </a:xfrm>
            <a:custGeom>
              <a:avLst/>
              <a:gdLst>
                <a:gd name="T0" fmla="*/ 0 w 20"/>
                <a:gd name="T1" fmla="*/ 0 h 17"/>
                <a:gd name="T2" fmla="*/ 6 w 20"/>
                <a:gd name="T3" fmla="*/ 16 h 17"/>
                <a:gd name="T4" fmla="*/ 8 w 20"/>
                <a:gd name="T5" fmla="*/ 16 h 17"/>
                <a:gd name="T6" fmla="*/ 15 w 20"/>
                <a:gd name="T7" fmla="*/ 6 h 17"/>
                <a:gd name="T8" fmla="*/ 19 w 20"/>
                <a:gd name="T9" fmla="*/ 0 h 17"/>
                <a:gd name="T10" fmla="*/ 0 w 20"/>
                <a:gd name="T11" fmla="*/ 0 h 17"/>
                <a:gd name="T12" fmla="*/ 0 60000 65536"/>
                <a:gd name="T13" fmla="*/ 0 60000 65536"/>
                <a:gd name="T14" fmla="*/ 0 60000 65536"/>
                <a:gd name="T15" fmla="*/ 0 60000 65536"/>
                <a:gd name="T16" fmla="*/ 0 60000 65536"/>
                <a:gd name="T17" fmla="*/ 0 60000 65536"/>
                <a:gd name="T18" fmla="*/ 0 w 20"/>
                <a:gd name="T19" fmla="*/ 0 h 17"/>
                <a:gd name="T20" fmla="*/ 20 w 2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0" h="17">
                  <a:moveTo>
                    <a:pt x="0" y="0"/>
                  </a:moveTo>
                  <a:lnTo>
                    <a:pt x="6" y="16"/>
                  </a:lnTo>
                  <a:lnTo>
                    <a:pt x="8" y="16"/>
                  </a:lnTo>
                  <a:lnTo>
                    <a:pt x="15" y="6"/>
                  </a:lnTo>
                  <a:lnTo>
                    <a:pt x="19"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39" name="Freeform 56"/>
            <p:cNvSpPr>
              <a:spLocks/>
            </p:cNvSpPr>
            <p:nvPr/>
          </p:nvSpPr>
          <p:spPr bwMode="auto">
            <a:xfrm>
              <a:off x="3638" y="3444"/>
              <a:ext cx="59" cy="49"/>
            </a:xfrm>
            <a:custGeom>
              <a:avLst/>
              <a:gdLst>
                <a:gd name="T0" fmla="*/ 0 w 59"/>
                <a:gd name="T1" fmla="*/ 43 h 49"/>
                <a:gd name="T2" fmla="*/ 9 w 59"/>
                <a:gd name="T3" fmla="*/ 40 h 49"/>
                <a:gd name="T4" fmla="*/ 12 w 59"/>
                <a:gd name="T5" fmla="*/ 43 h 49"/>
                <a:gd name="T6" fmla="*/ 9 w 59"/>
                <a:gd name="T7" fmla="*/ 48 h 49"/>
                <a:gd name="T8" fmla="*/ 16 w 59"/>
                <a:gd name="T9" fmla="*/ 46 h 49"/>
                <a:gd name="T10" fmla="*/ 22 w 59"/>
                <a:gd name="T11" fmla="*/ 38 h 49"/>
                <a:gd name="T12" fmla="*/ 28 w 59"/>
                <a:gd name="T13" fmla="*/ 34 h 49"/>
                <a:gd name="T14" fmla="*/ 25 w 59"/>
                <a:gd name="T15" fmla="*/ 40 h 49"/>
                <a:gd name="T16" fmla="*/ 35 w 59"/>
                <a:gd name="T17" fmla="*/ 34 h 49"/>
                <a:gd name="T18" fmla="*/ 44 w 59"/>
                <a:gd name="T19" fmla="*/ 27 h 49"/>
                <a:gd name="T20" fmla="*/ 50 w 59"/>
                <a:gd name="T21" fmla="*/ 23 h 49"/>
                <a:gd name="T22" fmla="*/ 45 w 59"/>
                <a:gd name="T23" fmla="*/ 15 h 49"/>
                <a:gd name="T24" fmla="*/ 58 w 59"/>
                <a:gd name="T25" fmla="*/ 0 h 49"/>
                <a:gd name="T26" fmla="*/ 51 w 59"/>
                <a:gd name="T27" fmla="*/ 4 h 49"/>
                <a:gd name="T28" fmla="*/ 41 w 59"/>
                <a:gd name="T29" fmla="*/ 6 h 49"/>
                <a:gd name="T30" fmla="*/ 34 w 59"/>
                <a:gd name="T31" fmla="*/ 9 h 49"/>
                <a:gd name="T32" fmla="*/ 37 w 59"/>
                <a:gd name="T33" fmla="*/ 15 h 49"/>
                <a:gd name="T34" fmla="*/ 35 w 59"/>
                <a:gd name="T35" fmla="*/ 16 h 49"/>
                <a:gd name="T36" fmla="*/ 14 w 59"/>
                <a:gd name="T37" fmla="*/ 18 h 49"/>
                <a:gd name="T38" fmla="*/ 0 w 59"/>
                <a:gd name="T39" fmla="*/ 43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49"/>
                <a:gd name="T62" fmla="*/ 59 w 59"/>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49">
                  <a:moveTo>
                    <a:pt x="0" y="43"/>
                  </a:moveTo>
                  <a:lnTo>
                    <a:pt x="9" y="40"/>
                  </a:lnTo>
                  <a:lnTo>
                    <a:pt x="12" y="43"/>
                  </a:lnTo>
                  <a:lnTo>
                    <a:pt x="9" y="48"/>
                  </a:lnTo>
                  <a:lnTo>
                    <a:pt x="16" y="46"/>
                  </a:lnTo>
                  <a:lnTo>
                    <a:pt x="22" y="38"/>
                  </a:lnTo>
                  <a:lnTo>
                    <a:pt x="28" y="34"/>
                  </a:lnTo>
                  <a:lnTo>
                    <a:pt x="25" y="40"/>
                  </a:lnTo>
                  <a:lnTo>
                    <a:pt x="35" y="34"/>
                  </a:lnTo>
                  <a:lnTo>
                    <a:pt x="44" y="27"/>
                  </a:lnTo>
                  <a:lnTo>
                    <a:pt x="50" y="23"/>
                  </a:lnTo>
                  <a:lnTo>
                    <a:pt x="45" y="15"/>
                  </a:lnTo>
                  <a:lnTo>
                    <a:pt x="58" y="0"/>
                  </a:lnTo>
                  <a:lnTo>
                    <a:pt x="51" y="4"/>
                  </a:lnTo>
                  <a:lnTo>
                    <a:pt x="41" y="6"/>
                  </a:lnTo>
                  <a:lnTo>
                    <a:pt x="34" y="9"/>
                  </a:lnTo>
                  <a:lnTo>
                    <a:pt x="37" y="15"/>
                  </a:lnTo>
                  <a:lnTo>
                    <a:pt x="35" y="16"/>
                  </a:lnTo>
                  <a:lnTo>
                    <a:pt x="14" y="18"/>
                  </a:lnTo>
                  <a:lnTo>
                    <a:pt x="0" y="43"/>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40" name="Freeform 57"/>
            <p:cNvSpPr>
              <a:spLocks/>
            </p:cNvSpPr>
            <p:nvPr/>
          </p:nvSpPr>
          <p:spPr bwMode="auto">
            <a:xfrm>
              <a:off x="3697" y="3408"/>
              <a:ext cx="37" cy="36"/>
            </a:xfrm>
            <a:custGeom>
              <a:avLst/>
              <a:gdLst>
                <a:gd name="T0" fmla="*/ 0 w 37"/>
                <a:gd name="T1" fmla="*/ 34 h 36"/>
                <a:gd name="T2" fmla="*/ 4 w 37"/>
                <a:gd name="T3" fmla="*/ 29 h 36"/>
                <a:gd name="T4" fmla="*/ 17 w 37"/>
                <a:gd name="T5" fmla="*/ 29 h 36"/>
                <a:gd name="T6" fmla="*/ 29 w 37"/>
                <a:gd name="T7" fmla="*/ 20 h 36"/>
                <a:gd name="T8" fmla="*/ 36 w 37"/>
                <a:gd name="T9" fmla="*/ 0 h 36"/>
                <a:gd name="T10" fmla="*/ 27 w 37"/>
                <a:gd name="T11" fmla="*/ 24 h 36"/>
                <a:gd name="T12" fmla="*/ 21 w 37"/>
                <a:gd name="T13" fmla="*/ 29 h 36"/>
                <a:gd name="T14" fmla="*/ 24 w 37"/>
                <a:gd name="T15" fmla="*/ 35 h 36"/>
                <a:gd name="T16" fmla="*/ 0 w 37"/>
                <a:gd name="T17" fmla="*/ 34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6"/>
                <a:gd name="T29" fmla="*/ 37 w 37"/>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6">
                  <a:moveTo>
                    <a:pt x="0" y="34"/>
                  </a:moveTo>
                  <a:lnTo>
                    <a:pt x="4" y="29"/>
                  </a:lnTo>
                  <a:lnTo>
                    <a:pt x="17" y="29"/>
                  </a:lnTo>
                  <a:lnTo>
                    <a:pt x="29" y="20"/>
                  </a:lnTo>
                  <a:lnTo>
                    <a:pt x="36" y="0"/>
                  </a:lnTo>
                  <a:lnTo>
                    <a:pt x="27" y="24"/>
                  </a:lnTo>
                  <a:lnTo>
                    <a:pt x="21" y="29"/>
                  </a:lnTo>
                  <a:lnTo>
                    <a:pt x="24" y="35"/>
                  </a:lnTo>
                  <a:lnTo>
                    <a:pt x="0" y="34"/>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7441" name="Group 58"/>
            <p:cNvGrpSpPr>
              <a:grpSpLocks/>
            </p:cNvGrpSpPr>
            <p:nvPr/>
          </p:nvGrpSpPr>
          <p:grpSpPr bwMode="auto">
            <a:xfrm>
              <a:off x="3479" y="3274"/>
              <a:ext cx="154" cy="256"/>
              <a:chOff x="3479" y="3274"/>
              <a:chExt cx="154" cy="256"/>
            </a:xfrm>
          </p:grpSpPr>
          <p:sp>
            <p:nvSpPr>
              <p:cNvPr id="17497" name="Freeform 59"/>
              <p:cNvSpPr>
                <a:spLocks/>
              </p:cNvSpPr>
              <p:nvPr/>
            </p:nvSpPr>
            <p:spPr bwMode="auto">
              <a:xfrm>
                <a:off x="3479" y="3274"/>
                <a:ext cx="154" cy="253"/>
              </a:xfrm>
              <a:custGeom>
                <a:avLst/>
                <a:gdLst>
                  <a:gd name="T0" fmla="*/ 143 w 154"/>
                  <a:gd name="T1" fmla="*/ 242 h 253"/>
                  <a:gd name="T2" fmla="*/ 146 w 154"/>
                  <a:gd name="T3" fmla="*/ 248 h 253"/>
                  <a:gd name="T4" fmla="*/ 141 w 154"/>
                  <a:gd name="T5" fmla="*/ 252 h 253"/>
                  <a:gd name="T6" fmla="*/ 122 w 154"/>
                  <a:gd name="T7" fmla="*/ 241 h 253"/>
                  <a:gd name="T8" fmla="*/ 117 w 154"/>
                  <a:gd name="T9" fmla="*/ 233 h 253"/>
                  <a:gd name="T10" fmla="*/ 106 w 154"/>
                  <a:gd name="T11" fmla="*/ 221 h 253"/>
                  <a:gd name="T12" fmla="*/ 102 w 154"/>
                  <a:gd name="T13" fmla="*/ 216 h 253"/>
                  <a:gd name="T14" fmla="*/ 98 w 154"/>
                  <a:gd name="T15" fmla="*/ 211 h 253"/>
                  <a:gd name="T16" fmla="*/ 95 w 154"/>
                  <a:gd name="T17" fmla="*/ 196 h 253"/>
                  <a:gd name="T18" fmla="*/ 87 w 154"/>
                  <a:gd name="T19" fmla="*/ 179 h 253"/>
                  <a:gd name="T20" fmla="*/ 76 w 154"/>
                  <a:gd name="T21" fmla="*/ 162 h 253"/>
                  <a:gd name="T22" fmla="*/ 64 w 154"/>
                  <a:gd name="T23" fmla="*/ 149 h 253"/>
                  <a:gd name="T24" fmla="*/ 49 w 154"/>
                  <a:gd name="T25" fmla="*/ 135 h 253"/>
                  <a:gd name="T26" fmla="*/ 24 w 154"/>
                  <a:gd name="T27" fmla="*/ 107 h 253"/>
                  <a:gd name="T28" fmla="*/ 5 w 154"/>
                  <a:gd name="T29" fmla="*/ 70 h 253"/>
                  <a:gd name="T30" fmla="*/ 7 w 154"/>
                  <a:gd name="T31" fmla="*/ 33 h 253"/>
                  <a:gd name="T32" fmla="*/ 15 w 154"/>
                  <a:gd name="T33" fmla="*/ 6 h 253"/>
                  <a:gd name="T34" fmla="*/ 36 w 154"/>
                  <a:gd name="T35" fmla="*/ 17 h 253"/>
                  <a:gd name="T36" fmla="*/ 75 w 154"/>
                  <a:gd name="T37" fmla="*/ 73 h 253"/>
                  <a:gd name="T38" fmla="*/ 101 w 154"/>
                  <a:gd name="T39" fmla="*/ 140 h 253"/>
                  <a:gd name="T40" fmla="*/ 121 w 154"/>
                  <a:gd name="T41" fmla="*/ 163 h 253"/>
                  <a:gd name="T42" fmla="*/ 136 w 154"/>
                  <a:gd name="T43" fmla="*/ 174 h 253"/>
                  <a:gd name="T44" fmla="*/ 147 w 154"/>
                  <a:gd name="T45" fmla="*/ 167 h 253"/>
                  <a:gd name="T46" fmla="*/ 144 w 154"/>
                  <a:gd name="T47" fmla="*/ 180 h 253"/>
                  <a:gd name="T48" fmla="*/ 145 w 154"/>
                  <a:gd name="T49" fmla="*/ 181 h 253"/>
                  <a:gd name="T50" fmla="*/ 147 w 154"/>
                  <a:gd name="T51" fmla="*/ 185 h 253"/>
                  <a:gd name="T52" fmla="*/ 140 w 154"/>
                  <a:gd name="T53" fmla="*/ 194 h 253"/>
                  <a:gd name="T54" fmla="*/ 146 w 154"/>
                  <a:gd name="T55" fmla="*/ 199 h 253"/>
                  <a:gd name="T56" fmla="*/ 146 w 154"/>
                  <a:gd name="T57" fmla="*/ 208 h 253"/>
                  <a:gd name="T58" fmla="*/ 136 w 154"/>
                  <a:gd name="T59" fmla="*/ 211 h 253"/>
                  <a:gd name="T60" fmla="*/ 124 w 154"/>
                  <a:gd name="T61" fmla="*/ 212 h 253"/>
                  <a:gd name="T62" fmla="*/ 132 w 154"/>
                  <a:gd name="T63" fmla="*/ 222 h 253"/>
                  <a:gd name="T64" fmla="*/ 147 w 154"/>
                  <a:gd name="T65" fmla="*/ 229 h 253"/>
                  <a:gd name="T66" fmla="*/ 153 w 154"/>
                  <a:gd name="T67" fmla="*/ 236 h 253"/>
                  <a:gd name="T68" fmla="*/ 147 w 154"/>
                  <a:gd name="T69" fmla="*/ 240 h 253"/>
                  <a:gd name="T70" fmla="*/ 137 w 154"/>
                  <a:gd name="T71" fmla="*/ 235 h 2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4"/>
                  <a:gd name="T109" fmla="*/ 0 h 253"/>
                  <a:gd name="T110" fmla="*/ 154 w 154"/>
                  <a:gd name="T111" fmla="*/ 253 h 2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4" h="253">
                    <a:moveTo>
                      <a:pt x="137" y="235"/>
                    </a:moveTo>
                    <a:lnTo>
                      <a:pt x="143" y="242"/>
                    </a:lnTo>
                    <a:lnTo>
                      <a:pt x="146" y="246"/>
                    </a:lnTo>
                    <a:lnTo>
                      <a:pt x="146" y="248"/>
                    </a:lnTo>
                    <a:lnTo>
                      <a:pt x="143" y="251"/>
                    </a:lnTo>
                    <a:lnTo>
                      <a:pt x="141" y="252"/>
                    </a:lnTo>
                    <a:lnTo>
                      <a:pt x="132" y="248"/>
                    </a:lnTo>
                    <a:lnTo>
                      <a:pt x="122" y="241"/>
                    </a:lnTo>
                    <a:lnTo>
                      <a:pt x="121" y="238"/>
                    </a:lnTo>
                    <a:lnTo>
                      <a:pt x="117" y="233"/>
                    </a:lnTo>
                    <a:lnTo>
                      <a:pt x="111" y="228"/>
                    </a:lnTo>
                    <a:lnTo>
                      <a:pt x="106" y="221"/>
                    </a:lnTo>
                    <a:lnTo>
                      <a:pt x="103" y="220"/>
                    </a:lnTo>
                    <a:lnTo>
                      <a:pt x="102" y="216"/>
                    </a:lnTo>
                    <a:lnTo>
                      <a:pt x="100" y="215"/>
                    </a:lnTo>
                    <a:lnTo>
                      <a:pt x="98" y="211"/>
                    </a:lnTo>
                    <a:lnTo>
                      <a:pt x="96" y="207"/>
                    </a:lnTo>
                    <a:lnTo>
                      <a:pt x="95" y="196"/>
                    </a:lnTo>
                    <a:lnTo>
                      <a:pt x="92" y="191"/>
                    </a:lnTo>
                    <a:lnTo>
                      <a:pt x="87" y="179"/>
                    </a:lnTo>
                    <a:lnTo>
                      <a:pt x="80" y="166"/>
                    </a:lnTo>
                    <a:lnTo>
                      <a:pt x="76" y="162"/>
                    </a:lnTo>
                    <a:lnTo>
                      <a:pt x="70" y="156"/>
                    </a:lnTo>
                    <a:lnTo>
                      <a:pt x="64" y="149"/>
                    </a:lnTo>
                    <a:lnTo>
                      <a:pt x="59" y="142"/>
                    </a:lnTo>
                    <a:lnTo>
                      <a:pt x="49" y="135"/>
                    </a:lnTo>
                    <a:lnTo>
                      <a:pt x="36" y="118"/>
                    </a:lnTo>
                    <a:lnTo>
                      <a:pt x="24" y="107"/>
                    </a:lnTo>
                    <a:lnTo>
                      <a:pt x="12" y="91"/>
                    </a:lnTo>
                    <a:lnTo>
                      <a:pt x="5" y="70"/>
                    </a:lnTo>
                    <a:lnTo>
                      <a:pt x="0" y="50"/>
                    </a:lnTo>
                    <a:lnTo>
                      <a:pt x="7" y="33"/>
                    </a:lnTo>
                    <a:lnTo>
                      <a:pt x="9" y="15"/>
                    </a:lnTo>
                    <a:lnTo>
                      <a:pt x="15" y="6"/>
                    </a:lnTo>
                    <a:lnTo>
                      <a:pt x="23" y="0"/>
                    </a:lnTo>
                    <a:lnTo>
                      <a:pt x="36" y="17"/>
                    </a:lnTo>
                    <a:lnTo>
                      <a:pt x="55" y="46"/>
                    </a:lnTo>
                    <a:lnTo>
                      <a:pt x="75" y="73"/>
                    </a:lnTo>
                    <a:lnTo>
                      <a:pt x="88" y="118"/>
                    </a:lnTo>
                    <a:lnTo>
                      <a:pt x="101" y="140"/>
                    </a:lnTo>
                    <a:lnTo>
                      <a:pt x="108" y="158"/>
                    </a:lnTo>
                    <a:lnTo>
                      <a:pt x="121" y="163"/>
                    </a:lnTo>
                    <a:lnTo>
                      <a:pt x="129" y="173"/>
                    </a:lnTo>
                    <a:lnTo>
                      <a:pt x="136" y="174"/>
                    </a:lnTo>
                    <a:lnTo>
                      <a:pt x="139" y="167"/>
                    </a:lnTo>
                    <a:lnTo>
                      <a:pt x="147" y="167"/>
                    </a:lnTo>
                    <a:lnTo>
                      <a:pt x="149" y="172"/>
                    </a:lnTo>
                    <a:lnTo>
                      <a:pt x="144" y="180"/>
                    </a:lnTo>
                    <a:lnTo>
                      <a:pt x="140" y="182"/>
                    </a:lnTo>
                    <a:lnTo>
                      <a:pt x="145" y="181"/>
                    </a:lnTo>
                    <a:lnTo>
                      <a:pt x="146" y="183"/>
                    </a:lnTo>
                    <a:lnTo>
                      <a:pt x="147" y="185"/>
                    </a:lnTo>
                    <a:lnTo>
                      <a:pt x="144" y="188"/>
                    </a:lnTo>
                    <a:lnTo>
                      <a:pt x="140" y="194"/>
                    </a:lnTo>
                    <a:lnTo>
                      <a:pt x="144" y="195"/>
                    </a:lnTo>
                    <a:lnTo>
                      <a:pt x="146" y="199"/>
                    </a:lnTo>
                    <a:lnTo>
                      <a:pt x="145" y="204"/>
                    </a:lnTo>
                    <a:lnTo>
                      <a:pt x="146" y="208"/>
                    </a:lnTo>
                    <a:lnTo>
                      <a:pt x="142" y="209"/>
                    </a:lnTo>
                    <a:lnTo>
                      <a:pt x="136" y="211"/>
                    </a:lnTo>
                    <a:lnTo>
                      <a:pt x="127" y="209"/>
                    </a:lnTo>
                    <a:lnTo>
                      <a:pt x="124" y="212"/>
                    </a:lnTo>
                    <a:lnTo>
                      <a:pt x="129" y="219"/>
                    </a:lnTo>
                    <a:lnTo>
                      <a:pt x="132" y="222"/>
                    </a:lnTo>
                    <a:lnTo>
                      <a:pt x="140" y="225"/>
                    </a:lnTo>
                    <a:lnTo>
                      <a:pt x="147" y="229"/>
                    </a:lnTo>
                    <a:lnTo>
                      <a:pt x="152" y="233"/>
                    </a:lnTo>
                    <a:lnTo>
                      <a:pt x="153" y="236"/>
                    </a:lnTo>
                    <a:lnTo>
                      <a:pt x="150" y="239"/>
                    </a:lnTo>
                    <a:lnTo>
                      <a:pt x="147" y="240"/>
                    </a:lnTo>
                    <a:lnTo>
                      <a:pt x="145" y="240"/>
                    </a:lnTo>
                    <a:lnTo>
                      <a:pt x="137" y="235"/>
                    </a:lnTo>
                  </a:path>
                </a:pathLst>
              </a:custGeom>
              <a:solidFill>
                <a:srgbClr val="A05000"/>
              </a:solidFill>
              <a:ln w="12700" cap="rnd">
                <a:solidFill>
                  <a:srgbClr val="402000"/>
                </a:solidFill>
                <a:round/>
                <a:headEnd/>
                <a:tailEnd/>
              </a:ln>
            </p:spPr>
            <p:txBody>
              <a:bodyPr/>
              <a:lstStyle/>
              <a:p>
                <a:endParaRPr lang="en-US"/>
              </a:p>
            </p:txBody>
          </p:sp>
          <p:sp>
            <p:nvSpPr>
              <p:cNvPr id="17498" name="Freeform 60"/>
              <p:cNvSpPr>
                <a:spLocks/>
              </p:cNvSpPr>
              <p:nvPr/>
            </p:nvSpPr>
            <p:spPr bwMode="auto">
              <a:xfrm>
                <a:off x="3580" y="3487"/>
                <a:ext cx="50" cy="29"/>
              </a:xfrm>
              <a:custGeom>
                <a:avLst/>
                <a:gdLst>
                  <a:gd name="T0" fmla="*/ 49 w 50"/>
                  <a:gd name="T1" fmla="*/ 26 h 29"/>
                  <a:gd name="T2" fmla="*/ 47 w 50"/>
                  <a:gd name="T3" fmla="*/ 23 h 29"/>
                  <a:gd name="T4" fmla="*/ 44 w 50"/>
                  <a:gd name="T5" fmla="*/ 25 h 29"/>
                  <a:gd name="T6" fmla="*/ 40 w 50"/>
                  <a:gd name="T7" fmla="*/ 23 h 29"/>
                  <a:gd name="T8" fmla="*/ 36 w 50"/>
                  <a:gd name="T9" fmla="*/ 22 h 29"/>
                  <a:gd name="T10" fmla="*/ 25 w 50"/>
                  <a:gd name="T11" fmla="*/ 16 h 29"/>
                  <a:gd name="T12" fmla="*/ 16 w 50"/>
                  <a:gd name="T13" fmla="*/ 15 h 29"/>
                  <a:gd name="T14" fmla="*/ 11 w 50"/>
                  <a:gd name="T15" fmla="*/ 11 h 29"/>
                  <a:gd name="T16" fmla="*/ 5 w 50"/>
                  <a:gd name="T17" fmla="*/ 6 h 29"/>
                  <a:gd name="T18" fmla="*/ 3 w 50"/>
                  <a:gd name="T19" fmla="*/ 2 h 29"/>
                  <a:gd name="T20" fmla="*/ 1 w 50"/>
                  <a:gd name="T21" fmla="*/ 1 h 29"/>
                  <a:gd name="T22" fmla="*/ 0 w 50"/>
                  <a:gd name="T23" fmla="*/ 0 h 29"/>
                  <a:gd name="T24" fmla="*/ 5 w 50"/>
                  <a:gd name="T25" fmla="*/ 6 h 29"/>
                  <a:gd name="T26" fmla="*/ 5 w 50"/>
                  <a:gd name="T27" fmla="*/ 10 h 29"/>
                  <a:gd name="T28" fmla="*/ 18 w 50"/>
                  <a:gd name="T29" fmla="*/ 16 h 29"/>
                  <a:gd name="T30" fmla="*/ 18 w 50"/>
                  <a:gd name="T31" fmla="*/ 20 h 29"/>
                  <a:gd name="T32" fmla="*/ 27 w 50"/>
                  <a:gd name="T33" fmla="*/ 23 h 29"/>
                  <a:gd name="T34" fmla="*/ 34 w 50"/>
                  <a:gd name="T35" fmla="*/ 23 h 29"/>
                  <a:gd name="T36" fmla="*/ 36 w 50"/>
                  <a:gd name="T37" fmla="*/ 22 h 29"/>
                  <a:gd name="T38" fmla="*/ 41 w 50"/>
                  <a:gd name="T39" fmla="*/ 27 h 29"/>
                  <a:gd name="T40" fmla="*/ 44 w 50"/>
                  <a:gd name="T41" fmla="*/ 28 h 29"/>
                  <a:gd name="T42" fmla="*/ 49 w 50"/>
                  <a:gd name="T43" fmla="*/ 28 h 29"/>
                  <a:gd name="T44" fmla="*/ 49 w 50"/>
                  <a:gd name="T45" fmla="*/ 26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29"/>
                  <a:gd name="T71" fmla="*/ 50 w 50"/>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29">
                    <a:moveTo>
                      <a:pt x="49" y="26"/>
                    </a:moveTo>
                    <a:lnTo>
                      <a:pt x="47" y="23"/>
                    </a:lnTo>
                    <a:lnTo>
                      <a:pt x="44" y="25"/>
                    </a:lnTo>
                    <a:lnTo>
                      <a:pt x="40" y="23"/>
                    </a:lnTo>
                    <a:lnTo>
                      <a:pt x="36" y="22"/>
                    </a:lnTo>
                    <a:lnTo>
                      <a:pt x="25" y="16"/>
                    </a:lnTo>
                    <a:lnTo>
                      <a:pt x="16" y="15"/>
                    </a:lnTo>
                    <a:lnTo>
                      <a:pt x="11" y="11"/>
                    </a:lnTo>
                    <a:lnTo>
                      <a:pt x="5" y="6"/>
                    </a:lnTo>
                    <a:lnTo>
                      <a:pt x="3" y="2"/>
                    </a:lnTo>
                    <a:lnTo>
                      <a:pt x="1" y="1"/>
                    </a:lnTo>
                    <a:lnTo>
                      <a:pt x="0" y="0"/>
                    </a:lnTo>
                    <a:lnTo>
                      <a:pt x="5" y="6"/>
                    </a:lnTo>
                    <a:lnTo>
                      <a:pt x="5" y="10"/>
                    </a:lnTo>
                    <a:lnTo>
                      <a:pt x="18" y="16"/>
                    </a:lnTo>
                    <a:lnTo>
                      <a:pt x="18" y="20"/>
                    </a:lnTo>
                    <a:lnTo>
                      <a:pt x="27" y="23"/>
                    </a:lnTo>
                    <a:lnTo>
                      <a:pt x="34" y="23"/>
                    </a:lnTo>
                    <a:lnTo>
                      <a:pt x="36" y="22"/>
                    </a:lnTo>
                    <a:lnTo>
                      <a:pt x="41" y="27"/>
                    </a:lnTo>
                    <a:lnTo>
                      <a:pt x="44" y="28"/>
                    </a:lnTo>
                    <a:lnTo>
                      <a:pt x="49" y="28"/>
                    </a:lnTo>
                    <a:lnTo>
                      <a:pt x="49" y="2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99" name="Freeform 61"/>
              <p:cNvSpPr>
                <a:spLocks/>
              </p:cNvSpPr>
              <p:nvPr/>
            </p:nvSpPr>
            <p:spPr bwMode="auto">
              <a:xfrm>
                <a:off x="3600" y="3513"/>
                <a:ext cx="24" cy="17"/>
              </a:xfrm>
              <a:custGeom>
                <a:avLst/>
                <a:gdLst>
                  <a:gd name="T0" fmla="*/ 22 w 24"/>
                  <a:gd name="T1" fmla="*/ 9 h 17"/>
                  <a:gd name="T2" fmla="*/ 21 w 24"/>
                  <a:gd name="T3" fmla="*/ 12 h 17"/>
                  <a:gd name="T4" fmla="*/ 18 w 24"/>
                  <a:gd name="T5" fmla="*/ 11 h 17"/>
                  <a:gd name="T6" fmla="*/ 17 w 24"/>
                  <a:gd name="T7" fmla="*/ 12 h 17"/>
                  <a:gd name="T8" fmla="*/ 15 w 24"/>
                  <a:gd name="T9" fmla="*/ 8 h 17"/>
                  <a:gd name="T10" fmla="*/ 15 w 24"/>
                  <a:gd name="T11" fmla="*/ 7 h 17"/>
                  <a:gd name="T12" fmla="*/ 11 w 24"/>
                  <a:gd name="T13" fmla="*/ 7 h 17"/>
                  <a:gd name="T14" fmla="*/ 7 w 24"/>
                  <a:gd name="T15" fmla="*/ 2 h 17"/>
                  <a:gd name="T16" fmla="*/ 0 w 24"/>
                  <a:gd name="T17" fmla="*/ 0 h 17"/>
                  <a:gd name="T18" fmla="*/ 1 w 24"/>
                  <a:gd name="T19" fmla="*/ 2 h 17"/>
                  <a:gd name="T20" fmla="*/ 10 w 24"/>
                  <a:gd name="T21" fmla="*/ 9 h 17"/>
                  <a:gd name="T22" fmla="*/ 17 w 24"/>
                  <a:gd name="T23" fmla="*/ 13 h 17"/>
                  <a:gd name="T24" fmla="*/ 20 w 24"/>
                  <a:gd name="T25" fmla="*/ 16 h 17"/>
                  <a:gd name="T26" fmla="*/ 23 w 24"/>
                  <a:gd name="T27" fmla="*/ 11 h 17"/>
                  <a:gd name="T28" fmla="*/ 22 w 24"/>
                  <a:gd name="T29" fmla="*/ 9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17"/>
                  <a:gd name="T47" fmla="*/ 24 w 24"/>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17">
                    <a:moveTo>
                      <a:pt x="22" y="9"/>
                    </a:moveTo>
                    <a:lnTo>
                      <a:pt x="21" y="12"/>
                    </a:lnTo>
                    <a:lnTo>
                      <a:pt x="18" y="11"/>
                    </a:lnTo>
                    <a:lnTo>
                      <a:pt x="17" y="12"/>
                    </a:lnTo>
                    <a:lnTo>
                      <a:pt x="15" y="8"/>
                    </a:lnTo>
                    <a:lnTo>
                      <a:pt x="15" y="7"/>
                    </a:lnTo>
                    <a:lnTo>
                      <a:pt x="11" y="7"/>
                    </a:lnTo>
                    <a:lnTo>
                      <a:pt x="7" y="2"/>
                    </a:lnTo>
                    <a:lnTo>
                      <a:pt x="0" y="0"/>
                    </a:lnTo>
                    <a:lnTo>
                      <a:pt x="1" y="2"/>
                    </a:lnTo>
                    <a:lnTo>
                      <a:pt x="10" y="9"/>
                    </a:lnTo>
                    <a:lnTo>
                      <a:pt x="17" y="13"/>
                    </a:lnTo>
                    <a:lnTo>
                      <a:pt x="20" y="16"/>
                    </a:lnTo>
                    <a:lnTo>
                      <a:pt x="23" y="11"/>
                    </a:lnTo>
                    <a:lnTo>
                      <a:pt x="22" y="9"/>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0" name="Freeform 62"/>
              <p:cNvSpPr>
                <a:spLocks/>
              </p:cNvSpPr>
              <p:nvPr/>
            </p:nvSpPr>
            <p:spPr bwMode="auto">
              <a:xfrm>
                <a:off x="3611" y="3477"/>
                <a:ext cx="17" cy="17"/>
              </a:xfrm>
              <a:custGeom>
                <a:avLst/>
                <a:gdLst>
                  <a:gd name="T0" fmla="*/ 0 w 17"/>
                  <a:gd name="T1" fmla="*/ 10 h 17"/>
                  <a:gd name="T2" fmla="*/ 2 w 17"/>
                  <a:gd name="T3" fmla="*/ 4 h 17"/>
                  <a:gd name="T4" fmla="*/ 5 w 17"/>
                  <a:gd name="T5" fmla="*/ 8 h 17"/>
                  <a:gd name="T6" fmla="*/ 4 w 17"/>
                  <a:gd name="T7" fmla="*/ 2 h 17"/>
                  <a:gd name="T8" fmla="*/ 10 w 17"/>
                  <a:gd name="T9" fmla="*/ 0 h 17"/>
                  <a:gd name="T10" fmla="*/ 13 w 17"/>
                  <a:gd name="T11" fmla="*/ 0 h 17"/>
                  <a:gd name="T12" fmla="*/ 14 w 17"/>
                  <a:gd name="T13" fmla="*/ 2 h 17"/>
                  <a:gd name="T14" fmla="*/ 16 w 17"/>
                  <a:gd name="T15" fmla="*/ 10 h 17"/>
                  <a:gd name="T16" fmla="*/ 11 w 17"/>
                  <a:gd name="T17" fmla="*/ 12 h 17"/>
                  <a:gd name="T18" fmla="*/ 4 w 17"/>
                  <a:gd name="T19" fmla="*/ 16 h 17"/>
                  <a:gd name="T20" fmla="*/ 0 w 17"/>
                  <a:gd name="T21" fmla="*/ 1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0"/>
                    </a:moveTo>
                    <a:lnTo>
                      <a:pt x="2" y="4"/>
                    </a:lnTo>
                    <a:lnTo>
                      <a:pt x="5" y="8"/>
                    </a:lnTo>
                    <a:lnTo>
                      <a:pt x="4" y="2"/>
                    </a:lnTo>
                    <a:lnTo>
                      <a:pt x="10" y="0"/>
                    </a:lnTo>
                    <a:lnTo>
                      <a:pt x="13" y="0"/>
                    </a:lnTo>
                    <a:lnTo>
                      <a:pt x="14" y="2"/>
                    </a:lnTo>
                    <a:lnTo>
                      <a:pt x="16" y="10"/>
                    </a:lnTo>
                    <a:lnTo>
                      <a:pt x="11" y="12"/>
                    </a:lnTo>
                    <a:lnTo>
                      <a:pt x="4" y="16"/>
                    </a:lnTo>
                    <a:lnTo>
                      <a:pt x="0" y="1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1" name="Freeform 63"/>
              <p:cNvSpPr>
                <a:spLocks/>
              </p:cNvSpPr>
              <p:nvPr/>
            </p:nvSpPr>
            <p:spPr bwMode="auto">
              <a:xfrm>
                <a:off x="3605" y="3457"/>
                <a:ext cx="19" cy="25"/>
              </a:xfrm>
              <a:custGeom>
                <a:avLst/>
                <a:gdLst>
                  <a:gd name="T0" fmla="*/ 2 w 19"/>
                  <a:gd name="T1" fmla="*/ 24 h 25"/>
                  <a:gd name="T2" fmla="*/ 1 w 19"/>
                  <a:gd name="T3" fmla="*/ 20 h 25"/>
                  <a:gd name="T4" fmla="*/ 0 w 19"/>
                  <a:gd name="T5" fmla="*/ 15 h 25"/>
                  <a:gd name="T6" fmla="*/ 7 w 19"/>
                  <a:gd name="T7" fmla="*/ 12 h 25"/>
                  <a:gd name="T8" fmla="*/ 10 w 19"/>
                  <a:gd name="T9" fmla="*/ 8 h 25"/>
                  <a:gd name="T10" fmla="*/ 12 w 19"/>
                  <a:gd name="T11" fmla="*/ 5 h 25"/>
                  <a:gd name="T12" fmla="*/ 18 w 19"/>
                  <a:gd name="T13" fmla="*/ 0 h 25"/>
                  <a:gd name="T14" fmla="*/ 17 w 19"/>
                  <a:gd name="T15" fmla="*/ 3 h 25"/>
                  <a:gd name="T16" fmla="*/ 14 w 19"/>
                  <a:gd name="T17" fmla="*/ 11 h 25"/>
                  <a:gd name="T18" fmla="*/ 10 w 19"/>
                  <a:gd name="T19" fmla="*/ 16 h 25"/>
                  <a:gd name="T20" fmla="*/ 6 w 19"/>
                  <a:gd name="T21" fmla="*/ 20 h 25"/>
                  <a:gd name="T22" fmla="*/ 2 w 19"/>
                  <a:gd name="T23" fmla="*/ 24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25"/>
                  <a:gd name="T38" fmla="*/ 19 w 19"/>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25">
                    <a:moveTo>
                      <a:pt x="2" y="24"/>
                    </a:moveTo>
                    <a:lnTo>
                      <a:pt x="1" y="20"/>
                    </a:lnTo>
                    <a:lnTo>
                      <a:pt x="0" y="15"/>
                    </a:lnTo>
                    <a:lnTo>
                      <a:pt x="7" y="12"/>
                    </a:lnTo>
                    <a:lnTo>
                      <a:pt x="10" y="8"/>
                    </a:lnTo>
                    <a:lnTo>
                      <a:pt x="12" y="5"/>
                    </a:lnTo>
                    <a:lnTo>
                      <a:pt x="18" y="0"/>
                    </a:lnTo>
                    <a:lnTo>
                      <a:pt x="17" y="3"/>
                    </a:lnTo>
                    <a:lnTo>
                      <a:pt x="14" y="11"/>
                    </a:lnTo>
                    <a:lnTo>
                      <a:pt x="10" y="16"/>
                    </a:lnTo>
                    <a:lnTo>
                      <a:pt x="6" y="20"/>
                    </a:lnTo>
                    <a:lnTo>
                      <a:pt x="2" y="2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2" name="Freeform 64"/>
              <p:cNvSpPr>
                <a:spLocks/>
              </p:cNvSpPr>
              <p:nvPr/>
            </p:nvSpPr>
            <p:spPr bwMode="auto">
              <a:xfrm>
                <a:off x="3604" y="3444"/>
                <a:ext cx="22" cy="20"/>
              </a:xfrm>
              <a:custGeom>
                <a:avLst/>
                <a:gdLst>
                  <a:gd name="T0" fmla="*/ 0 w 22"/>
                  <a:gd name="T1" fmla="*/ 19 h 20"/>
                  <a:gd name="T2" fmla="*/ 1 w 22"/>
                  <a:gd name="T3" fmla="*/ 17 h 20"/>
                  <a:gd name="T4" fmla="*/ 2 w 22"/>
                  <a:gd name="T5" fmla="*/ 14 h 20"/>
                  <a:gd name="T6" fmla="*/ 8 w 22"/>
                  <a:gd name="T7" fmla="*/ 11 h 20"/>
                  <a:gd name="T8" fmla="*/ 12 w 22"/>
                  <a:gd name="T9" fmla="*/ 9 h 20"/>
                  <a:gd name="T10" fmla="*/ 16 w 22"/>
                  <a:gd name="T11" fmla="*/ 6 h 20"/>
                  <a:gd name="T12" fmla="*/ 20 w 22"/>
                  <a:gd name="T13" fmla="*/ 0 h 20"/>
                  <a:gd name="T14" fmla="*/ 21 w 22"/>
                  <a:gd name="T15" fmla="*/ 2 h 20"/>
                  <a:gd name="T16" fmla="*/ 20 w 22"/>
                  <a:gd name="T17" fmla="*/ 4 h 20"/>
                  <a:gd name="T18" fmla="*/ 16 w 22"/>
                  <a:gd name="T19" fmla="*/ 11 h 20"/>
                  <a:gd name="T20" fmla="*/ 13 w 22"/>
                  <a:gd name="T21" fmla="*/ 11 h 20"/>
                  <a:gd name="T22" fmla="*/ 12 w 22"/>
                  <a:gd name="T23" fmla="*/ 13 h 20"/>
                  <a:gd name="T24" fmla="*/ 6 w 22"/>
                  <a:gd name="T25" fmla="*/ 18 h 20"/>
                  <a:gd name="T26" fmla="*/ 0 w 22"/>
                  <a:gd name="T27" fmla="*/ 19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0"/>
                  <a:gd name="T44" fmla="*/ 22 w 22"/>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0">
                    <a:moveTo>
                      <a:pt x="0" y="19"/>
                    </a:moveTo>
                    <a:lnTo>
                      <a:pt x="1" y="17"/>
                    </a:lnTo>
                    <a:lnTo>
                      <a:pt x="2" y="14"/>
                    </a:lnTo>
                    <a:lnTo>
                      <a:pt x="8" y="11"/>
                    </a:lnTo>
                    <a:lnTo>
                      <a:pt x="12" y="9"/>
                    </a:lnTo>
                    <a:lnTo>
                      <a:pt x="16" y="6"/>
                    </a:lnTo>
                    <a:lnTo>
                      <a:pt x="20" y="0"/>
                    </a:lnTo>
                    <a:lnTo>
                      <a:pt x="21" y="2"/>
                    </a:lnTo>
                    <a:lnTo>
                      <a:pt x="20" y="4"/>
                    </a:lnTo>
                    <a:lnTo>
                      <a:pt x="16" y="11"/>
                    </a:lnTo>
                    <a:lnTo>
                      <a:pt x="13" y="11"/>
                    </a:lnTo>
                    <a:lnTo>
                      <a:pt x="12" y="13"/>
                    </a:lnTo>
                    <a:lnTo>
                      <a:pt x="6" y="18"/>
                    </a:lnTo>
                    <a:lnTo>
                      <a:pt x="0" y="19"/>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3" name="Freeform 65"/>
              <p:cNvSpPr>
                <a:spLocks/>
              </p:cNvSpPr>
              <p:nvPr/>
            </p:nvSpPr>
            <p:spPr bwMode="auto">
              <a:xfrm>
                <a:off x="3561" y="3434"/>
                <a:ext cx="17" cy="17"/>
              </a:xfrm>
              <a:custGeom>
                <a:avLst/>
                <a:gdLst>
                  <a:gd name="T0" fmla="*/ 10 w 17"/>
                  <a:gd name="T1" fmla="*/ 16 h 17"/>
                  <a:gd name="T2" fmla="*/ 10 w 17"/>
                  <a:gd name="T3" fmla="*/ 7 h 17"/>
                  <a:gd name="T4" fmla="*/ 16 w 17"/>
                  <a:gd name="T5" fmla="*/ 0 h 17"/>
                  <a:gd name="T6" fmla="*/ 4 w 17"/>
                  <a:gd name="T7" fmla="*/ 0 h 17"/>
                  <a:gd name="T8" fmla="*/ 0 w 17"/>
                  <a:gd name="T9" fmla="*/ 7 h 17"/>
                  <a:gd name="T10" fmla="*/ 1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0" y="16"/>
                    </a:moveTo>
                    <a:lnTo>
                      <a:pt x="10" y="7"/>
                    </a:lnTo>
                    <a:lnTo>
                      <a:pt x="16" y="0"/>
                    </a:lnTo>
                    <a:lnTo>
                      <a:pt x="4" y="0"/>
                    </a:lnTo>
                    <a:lnTo>
                      <a:pt x="0" y="7"/>
                    </a:lnTo>
                    <a:lnTo>
                      <a:pt x="10" y="16"/>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4" name="Freeform 66"/>
              <p:cNvSpPr>
                <a:spLocks/>
              </p:cNvSpPr>
              <p:nvPr/>
            </p:nvSpPr>
            <p:spPr bwMode="auto">
              <a:xfrm>
                <a:off x="3490" y="3356"/>
                <a:ext cx="45" cy="53"/>
              </a:xfrm>
              <a:custGeom>
                <a:avLst/>
                <a:gdLst>
                  <a:gd name="T0" fmla="*/ 44 w 45"/>
                  <a:gd name="T1" fmla="*/ 52 h 53"/>
                  <a:gd name="T2" fmla="*/ 35 w 45"/>
                  <a:gd name="T3" fmla="*/ 36 h 53"/>
                  <a:gd name="T4" fmla="*/ 23 w 45"/>
                  <a:gd name="T5" fmla="*/ 28 h 53"/>
                  <a:gd name="T6" fmla="*/ 9 w 45"/>
                  <a:gd name="T7" fmla="*/ 11 h 53"/>
                  <a:gd name="T8" fmla="*/ 0 w 45"/>
                  <a:gd name="T9" fmla="*/ 0 h 53"/>
                  <a:gd name="T10" fmla="*/ 9 w 45"/>
                  <a:gd name="T11" fmla="*/ 17 h 53"/>
                  <a:gd name="T12" fmla="*/ 16 w 45"/>
                  <a:gd name="T13" fmla="*/ 28 h 53"/>
                  <a:gd name="T14" fmla="*/ 28 w 45"/>
                  <a:gd name="T15" fmla="*/ 38 h 53"/>
                  <a:gd name="T16" fmla="*/ 34 w 45"/>
                  <a:gd name="T17" fmla="*/ 44 h 53"/>
                  <a:gd name="T18" fmla="*/ 44 w 45"/>
                  <a:gd name="T19" fmla="*/ 52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53"/>
                  <a:gd name="T32" fmla="*/ 45 w 45"/>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53">
                    <a:moveTo>
                      <a:pt x="44" y="52"/>
                    </a:moveTo>
                    <a:lnTo>
                      <a:pt x="35" y="36"/>
                    </a:lnTo>
                    <a:lnTo>
                      <a:pt x="23" y="28"/>
                    </a:lnTo>
                    <a:lnTo>
                      <a:pt x="9" y="11"/>
                    </a:lnTo>
                    <a:lnTo>
                      <a:pt x="0" y="0"/>
                    </a:lnTo>
                    <a:lnTo>
                      <a:pt x="9" y="17"/>
                    </a:lnTo>
                    <a:lnTo>
                      <a:pt x="16" y="28"/>
                    </a:lnTo>
                    <a:lnTo>
                      <a:pt x="28" y="38"/>
                    </a:lnTo>
                    <a:lnTo>
                      <a:pt x="34" y="44"/>
                    </a:lnTo>
                    <a:lnTo>
                      <a:pt x="44" y="52"/>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7442" name="Group 67"/>
            <p:cNvGrpSpPr>
              <a:grpSpLocks/>
            </p:cNvGrpSpPr>
            <p:nvPr/>
          </p:nvGrpSpPr>
          <p:grpSpPr bwMode="auto">
            <a:xfrm>
              <a:off x="3552" y="3654"/>
              <a:ext cx="54" cy="38"/>
              <a:chOff x="3552" y="3654"/>
              <a:chExt cx="54" cy="38"/>
            </a:xfrm>
          </p:grpSpPr>
          <p:sp>
            <p:nvSpPr>
              <p:cNvPr id="17495" name="Freeform 68"/>
              <p:cNvSpPr>
                <a:spLocks/>
              </p:cNvSpPr>
              <p:nvPr/>
            </p:nvSpPr>
            <p:spPr bwMode="auto">
              <a:xfrm>
                <a:off x="3552" y="3654"/>
                <a:ext cx="54" cy="20"/>
              </a:xfrm>
              <a:custGeom>
                <a:avLst/>
                <a:gdLst>
                  <a:gd name="T0" fmla="*/ 0 w 54"/>
                  <a:gd name="T1" fmla="*/ 13 h 20"/>
                  <a:gd name="T2" fmla="*/ 4 w 54"/>
                  <a:gd name="T3" fmla="*/ 11 h 20"/>
                  <a:gd name="T4" fmla="*/ 7 w 54"/>
                  <a:gd name="T5" fmla="*/ 14 h 20"/>
                  <a:gd name="T6" fmla="*/ 10 w 54"/>
                  <a:gd name="T7" fmla="*/ 13 h 20"/>
                  <a:gd name="T8" fmla="*/ 13 w 54"/>
                  <a:gd name="T9" fmla="*/ 16 h 20"/>
                  <a:gd name="T10" fmla="*/ 25 w 54"/>
                  <a:gd name="T11" fmla="*/ 11 h 20"/>
                  <a:gd name="T12" fmla="*/ 34 w 54"/>
                  <a:gd name="T13" fmla="*/ 11 h 20"/>
                  <a:gd name="T14" fmla="*/ 40 w 54"/>
                  <a:gd name="T15" fmla="*/ 10 h 20"/>
                  <a:gd name="T16" fmla="*/ 45 w 54"/>
                  <a:gd name="T17" fmla="*/ 5 h 20"/>
                  <a:gd name="T18" fmla="*/ 50 w 54"/>
                  <a:gd name="T19" fmla="*/ 4 h 20"/>
                  <a:gd name="T20" fmla="*/ 50 w 54"/>
                  <a:gd name="T21" fmla="*/ 0 h 20"/>
                  <a:gd name="T22" fmla="*/ 53 w 54"/>
                  <a:gd name="T23" fmla="*/ 3 h 20"/>
                  <a:gd name="T24" fmla="*/ 47 w 54"/>
                  <a:gd name="T25" fmla="*/ 7 h 20"/>
                  <a:gd name="T26" fmla="*/ 45 w 54"/>
                  <a:gd name="T27" fmla="*/ 9 h 20"/>
                  <a:gd name="T28" fmla="*/ 34 w 54"/>
                  <a:gd name="T29" fmla="*/ 14 h 20"/>
                  <a:gd name="T30" fmla="*/ 32 w 54"/>
                  <a:gd name="T31" fmla="*/ 16 h 20"/>
                  <a:gd name="T32" fmla="*/ 23 w 54"/>
                  <a:gd name="T33" fmla="*/ 17 h 20"/>
                  <a:gd name="T34" fmla="*/ 15 w 54"/>
                  <a:gd name="T35" fmla="*/ 15 h 20"/>
                  <a:gd name="T36" fmla="*/ 12 w 54"/>
                  <a:gd name="T37" fmla="*/ 17 h 20"/>
                  <a:gd name="T38" fmla="*/ 7 w 54"/>
                  <a:gd name="T39" fmla="*/ 19 h 20"/>
                  <a:gd name="T40" fmla="*/ 4 w 54"/>
                  <a:gd name="T41" fmla="*/ 19 h 20"/>
                  <a:gd name="T42" fmla="*/ 0 w 54"/>
                  <a:gd name="T43" fmla="*/ 16 h 20"/>
                  <a:gd name="T44" fmla="*/ 0 w 54"/>
                  <a:gd name="T45" fmla="*/ 13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20"/>
                  <a:gd name="T71" fmla="*/ 54 w 54"/>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20">
                    <a:moveTo>
                      <a:pt x="0" y="13"/>
                    </a:moveTo>
                    <a:lnTo>
                      <a:pt x="4" y="11"/>
                    </a:lnTo>
                    <a:lnTo>
                      <a:pt x="7" y="14"/>
                    </a:lnTo>
                    <a:lnTo>
                      <a:pt x="10" y="13"/>
                    </a:lnTo>
                    <a:lnTo>
                      <a:pt x="13" y="16"/>
                    </a:lnTo>
                    <a:lnTo>
                      <a:pt x="25" y="11"/>
                    </a:lnTo>
                    <a:lnTo>
                      <a:pt x="34" y="11"/>
                    </a:lnTo>
                    <a:lnTo>
                      <a:pt x="40" y="10"/>
                    </a:lnTo>
                    <a:lnTo>
                      <a:pt x="45" y="5"/>
                    </a:lnTo>
                    <a:lnTo>
                      <a:pt x="50" y="4"/>
                    </a:lnTo>
                    <a:lnTo>
                      <a:pt x="50" y="0"/>
                    </a:lnTo>
                    <a:lnTo>
                      <a:pt x="53" y="3"/>
                    </a:lnTo>
                    <a:lnTo>
                      <a:pt x="47" y="7"/>
                    </a:lnTo>
                    <a:lnTo>
                      <a:pt x="45" y="9"/>
                    </a:lnTo>
                    <a:lnTo>
                      <a:pt x="34" y="14"/>
                    </a:lnTo>
                    <a:lnTo>
                      <a:pt x="32" y="16"/>
                    </a:lnTo>
                    <a:lnTo>
                      <a:pt x="23" y="17"/>
                    </a:lnTo>
                    <a:lnTo>
                      <a:pt x="15" y="15"/>
                    </a:lnTo>
                    <a:lnTo>
                      <a:pt x="12" y="17"/>
                    </a:lnTo>
                    <a:lnTo>
                      <a:pt x="7" y="19"/>
                    </a:lnTo>
                    <a:lnTo>
                      <a:pt x="4" y="19"/>
                    </a:lnTo>
                    <a:lnTo>
                      <a:pt x="0" y="16"/>
                    </a:lnTo>
                    <a:lnTo>
                      <a:pt x="0" y="13"/>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96" name="Freeform 69"/>
              <p:cNvSpPr>
                <a:spLocks/>
              </p:cNvSpPr>
              <p:nvPr/>
            </p:nvSpPr>
            <p:spPr bwMode="auto">
              <a:xfrm>
                <a:off x="3554" y="3675"/>
                <a:ext cx="28" cy="17"/>
              </a:xfrm>
              <a:custGeom>
                <a:avLst/>
                <a:gdLst>
                  <a:gd name="T0" fmla="*/ 2 w 28"/>
                  <a:gd name="T1" fmla="*/ 10 h 17"/>
                  <a:gd name="T2" fmla="*/ 3 w 28"/>
                  <a:gd name="T3" fmla="*/ 10 h 17"/>
                  <a:gd name="T4" fmla="*/ 5 w 28"/>
                  <a:gd name="T5" fmla="*/ 12 h 17"/>
                  <a:gd name="T6" fmla="*/ 8 w 28"/>
                  <a:gd name="T7" fmla="*/ 14 h 17"/>
                  <a:gd name="T8" fmla="*/ 10 w 28"/>
                  <a:gd name="T9" fmla="*/ 12 h 17"/>
                  <a:gd name="T10" fmla="*/ 11 w 28"/>
                  <a:gd name="T11" fmla="*/ 10 h 17"/>
                  <a:gd name="T12" fmla="*/ 13 w 28"/>
                  <a:gd name="T13" fmla="*/ 8 h 17"/>
                  <a:gd name="T14" fmla="*/ 18 w 28"/>
                  <a:gd name="T15" fmla="*/ 2 h 17"/>
                  <a:gd name="T16" fmla="*/ 27 w 28"/>
                  <a:gd name="T17" fmla="*/ 0 h 17"/>
                  <a:gd name="T18" fmla="*/ 24 w 28"/>
                  <a:gd name="T19" fmla="*/ 4 h 17"/>
                  <a:gd name="T20" fmla="*/ 14 w 28"/>
                  <a:gd name="T21" fmla="*/ 14 h 17"/>
                  <a:gd name="T22" fmla="*/ 7 w 28"/>
                  <a:gd name="T23" fmla="*/ 16 h 17"/>
                  <a:gd name="T24" fmla="*/ 2 w 28"/>
                  <a:gd name="T25" fmla="*/ 16 h 17"/>
                  <a:gd name="T26" fmla="*/ 0 w 28"/>
                  <a:gd name="T27" fmla="*/ 14 h 17"/>
                  <a:gd name="T28" fmla="*/ 2 w 28"/>
                  <a:gd name="T29" fmla="*/ 1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2" y="10"/>
                    </a:moveTo>
                    <a:lnTo>
                      <a:pt x="3" y="10"/>
                    </a:lnTo>
                    <a:lnTo>
                      <a:pt x="5" y="12"/>
                    </a:lnTo>
                    <a:lnTo>
                      <a:pt x="8" y="14"/>
                    </a:lnTo>
                    <a:lnTo>
                      <a:pt x="10" y="12"/>
                    </a:lnTo>
                    <a:lnTo>
                      <a:pt x="11" y="10"/>
                    </a:lnTo>
                    <a:lnTo>
                      <a:pt x="13" y="8"/>
                    </a:lnTo>
                    <a:lnTo>
                      <a:pt x="18" y="2"/>
                    </a:lnTo>
                    <a:lnTo>
                      <a:pt x="27" y="0"/>
                    </a:lnTo>
                    <a:lnTo>
                      <a:pt x="24" y="4"/>
                    </a:lnTo>
                    <a:lnTo>
                      <a:pt x="14" y="14"/>
                    </a:lnTo>
                    <a:lnTo>
                      <a:pt x="7" y="16"/>
                    </a:lnTo>
                    <a:lnTo>
                      <a:pt x="2" y="16"/>
                    </a:lnTo>
                    <a:lnTo>
                      <a:pt x="0" y="14"/>
                    </a:lnTo>
                    <a:lnTo>
                      <a:pt x="2" y="1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7443" name="Freeform 70"/>
            <p:cNvSpPr>
              <a:spLocks/>
            </p:cNvSpPr>
            <p:nvPr/>
          </p:nvSpPr>
          <p:spPr bwMode="auto">
            <a:xfrm>
              <a:off x="3563" y="3636"/>
              <a:ext cx="17" cy="17"/>
            </a:xfrm>
            <a:custGeom>
              <a:avLst/>
              <a:gdLst>
                <a:gd name="T0" fmla="*/ 16 w 17"/>
                <a:gd name="T1" fmla="*/ 16 h 17"/>
                <a:gd name="T2" fmla="*/ 14 w 17"/>
                <a:gd name="T3" fmla="*/ 12 h 17"/>
                <a:gd name="T4" fmla="*/ 12 w 17"/>
                <a:gd name="T5" fmla="*/ 14 h 17"/>
                <a:gd name="T6" fmla="*/ 11 w 17"/>
                <a:gd name="T7" fmla="*/ 6 h 17"/>
                <a:gd name="T8" fmla="*/ 8 w 17"/>
                <a:gd name="T9" fmla="*/ 0 h 17"/>
                <a:gd name="T10" fmla="*/ 4 w 17"/>
                <a:gd name="T11" fmla="*/ 0 h 17"/>
                <a:gd name="T12" fmla="*/ 1 w 17"/>
                <a:gd name="T13" fmla="*/ 2 h 17"/>
                <a:gd name="T14" fmla="*/ 0 w 17"/>
                <a:gd name="T15" fmla="*/ 6 h 17"/>
                <a:gd name="T16" fmla="*/ 4 w 17"/>
                <a:gd name="T17" fmla="*/ 14 h 17"/>
                <a:gd name="T18" fmla="*/ 9 w 17"/>
                <a:gd name="T19" fmla="*/ 16 h 17"/>
                <a:gd name="T20" fmla="*/ 16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16"/>
                  </a:moveTo>
                  <a:lnTo>
                    <a:pt x="14" y="12"/>
                  </a:lnTo>
                  <a:lnTo>
                    <a:pt x="12" y="14"/>
                  </a:lnTo>
                  <a:lnTo>
                    <a:pt x="11" y="6"/>
                  </a:lnTo>
                  <a:lnTo>
                    <a:pt x="8" y="0"/>
                  </a:lnTo>
                  <a:lnTo>
                    <a:pt x="4" y="0"/>
                  </a:lnTo>
                  <a:lnTo>
                    <a:pt x="1" y="2"/>
                  </a:lnTo>
                  <a:lnTo>
                    <a:pt x="0" y="6"/>
                  </a:lnTo>
                  <a:lnTo>
                    <a:pt x="4" y="14"/>
                  </a:lnTo>
                  <a:lnTo>
                    <a:pt x="9" y="16"/>
                  </a:lnTo>
                  <a:lnTo>
                    <a:pt x="16" y="1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7444" name="Group 71"/>
            <p:cNvGrpSpPr>
              <a:grpSpLocks/>
            </p:cNvGrpSpPr>
            <p:nvPr/>
          </p:nvGrpSpPr>
          <p:grpSpPr bwMode="auto">
            <a:xfrm>
              <a:off x="3573" y="3605"/>
              <a:ext cx="18" cy="43"/>
              <a:chOff x="3573" y="3605"/>
              <a:chExt cx="18" cy="43"/>
            </a:xfrm>
          </p:grpSpPr>
          <p:sp>
            <p:nvSpPr>
              <p:cNvPr id="17493" name="Freeform 72"/>
              <p:cNvSpPr>
                <a:spLocks/>
              </p:cNvSpPr>
              <p:nvPr/>
            </p:nvSpPr>
            <p:spPr bwMode="auto">
              <a:xfrm>
                <a:off x="3573" y="3621"/>
                <a:ext cx="17" cy="27"/>
              </a:xfrm>
              <a:custGeom>
                <a:avLst/>
                <a:gdLst>
                  <a:gd name="T0" fmla="*/ 16 w 17"/>
                  <a:gd name="T1" fmla="*/ 26 h 27"/>
                  <a:gd name="T2" fmla="*/ 16 w 17"/>
                  <a:gd name="T3" fmla="*/ 20 h 27"/>
                  <a:gd name="T4" fmla="*/ 16 w 17"/>
                  <a:gd name="T5" fmla="*/ 18 h 27"/>
                  <a:gd name="T6" fmla="*/ 10 w 17"/>
                  <a:gd name="T7" fmla="*/ 14 h 27"/>
                  <a:gd name="T8" fmla="*/ 8 w 17"/>
                  <a:gd name="T9" fmla="*/ 10 h 27"/>
                  <a:gd name="T10" fmla="*/ 4 w 17"/>
                  <a:gd name="T11" fmla="*/ 7 h 27"/>
                  <a:gd name="T12" fmla="*/ 1 w 17"/>
                  <a:gd name="T13" fmla="*/ 0 h 27"/>
                  <a:gd name="T14" fmla="*/ 0 w 17"/>
                  <a:gd name="T15" fmla="*/ 2 h 27"/>
                  <a:gd name="T16" fmla="*/ 2 w 17"/>
                  <a:gd name="T17" fmla="*/ 10 h 27"/>
                  <a:gd name="T18" fmla="*/ 5 w 17"/>
                  <a:gd name="T19" fmla="*/ 15 h 27"/>
                  <a:gd name="T20" fmla="*/ 14 w 17"/>
                  <a:gd name="T21" fmla="*/ 21 h 27"/>
                  <a:gd name="T22" fmla="*/ 16 w 17"/>
                  <a:gd name="T23" fmla="*/ 26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7"/>
                  <a:gd name="T38" fmla="*/ 17 w 1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7">
                    <a:moveTo>
                      <a:pt x="16" y="26"/>
                    </a:moveTo>
                    <a:lnTo>
                      <a:pt x="16" y="20"/>
                    </a:lnTo>
                    <a:lnTo>
                      <a:pt x="16" y="18"/>
                    </a:lnTo>
                    <a:lnTo>
                      <a:pt x="10" y="14"/>
                    </a:lnTo>
                    <a:lnTo>
                      <a:pt x="8" y="10"/>
                    </a:lnTo>
                    <a:lnTo>
                      <a:pt x="4" y="7"/>
                    </a:lnTo>
                    <a:lnTo>
                      <a:pt x="1" y="0"/>
                    </a:lnTo>
                    <a:lnTo>
                      <a:pt x="0" y="2"/>
                    </a:lnTo>
                    <a:lnTo>
                      <a:pt x="2" y="10"/>
                    </a:lnTo>
                    <a:lnTo>
                      <a:pt x="5" y="15"/>
                    </a:lnTo>
                    <a:lnTo>
                      <a:pt x="14" y="21"/>
                    </a:lnTo>
                    <a:lnTo>
                      <a:pt x="16" y="2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94" name="Freeform 73"/>
              <p:cNvSpPr>
                <a:spLocks/>
              </p:cNvSpPr>
              <p:nvPr/>
            </p:nvSpPr>
            <p:spPr bwMode="auto">
              <a:xfrm>
                <a:off x="3574" y="3605"/>
                <a:ext cx="17" cy="26"/>
              </a:xfrm>
              <a:custGeom>
                <a:avLst/>
                <a:gdLst>
                  <a:gd name="T0" fmla="*/ 16 w 17"/>
                  <a:gd name="T1" fmla="*/ 25 h 26"/>
                  <a:gd name="T2" fmla="*/ 16 w 17"/>
                  <a:gd name="T3" fmla="*/ 24 h 26"/>
                  <a:gd name="T4" fmla="*/ 16 w 17"/>
                  <a:gd name="T5" fmla="*/ 19 h 26"/>
                  <a:gd name="T6" fmla="*/ 8 w 17"/>
                  <a:gd name="T7" fmla="*/ 16 h 26"/>
                  <a:gd name="T8" fmla="*/ 6 w 17"/>
                  <a:gd name="T9" fmla="*/ 12 h 26"/>
                  <a:gd name="T10" fmla="*/ 2 w 17"/>
                  <a:gd name="T11" fmla="*/ 8 h 26"/>
                  <a:gd name="T12" fmla="*/ 1 w 17"/>
                  <a:gd name="T13" fmla="*/ 0 h 26"/>
                  <a:gd name="T14" fmla="*/ 0 w 17"/>
                  <a:gd name="T15" fmla="*/ 4 h 26"/>
                  <a:gd name="T16" fmla="*/ 0 w 17"/>
                  <a:gd name="T17" fmla="*/ 7 h 26"/>
                  <a:gd name="T18" fmla="*/ 3 w 17"/>
                  <a:gd name="T19" fmla="*/ 13 h 26"/>
                  <a:gd name="T20" fmla="*/ 4 w 17"/>
                  <a:gd name="T21" fmla="*/ 15 h 26"/>
                  <a:gd name="T22" fmla="*/ 5 w 17"/>
                  <a:gd name="T23" fmla="*/ 20 h 26"/>
                  <a:gd name="T24" fmla="*/ 10 w 17"/>
                  <a:gd name="T25" fmla="*/ 24 h 26"/>
                  <a:gd name="T26" fmla="*/ 16 w 17"/>
                  <a:gd name="T27" fmla="*/ 25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26"/>
                  <a:gd name="T44" fmla="*/ 17 w 17"/>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26">
                    <a:moveTo>
                      <a:pt x="16" y="25"/>
                    </a:moveTo>
                    <a:lnTo>
                      <a:pt x="16" y="24"/>
                    </a:lnTo>
                    <a:lnTo>
                      <a:pt x="16" y="19"/>
                    </a:lnTo>
                    <a:lnTo>
                      <a:pt x="8" y="16"/>
                    </a:lnTo>
                    <a:lnTo>
                      <a:pt x="6" y="12"/>
                    </a:lnTo>
                    <a:lnTo>
                      <a:pt x="2" y="8"/>
                    </a:lnTo>
                    <a:lnTo>
                      <a:pt x="1" y="0"/>
                    </a:lnTo>
                    <a:lnTo>
                      <a:pt x="0" y="4"/>
                    </a:lnTo>
                    <a:lnTo>
                      <a:pt x="0" y="7"/>
                    </a:lnTo>
                    <a:lnTo>
                      <a:pt x="3" y="13"/>
                    </a:lnTo>
                    <a:lnTo>
                      <a:pt x="4" y="15"/>
                    </a:lnTo>
                    <a:lnTo>
                      <a:pt x="5" y="20"/>
                    </a:lnTo>
                    <a:lnTo>
                      <a:pt x="10" y="24"/>
                    </a:lnTo>
                    <a:lnTo>
                      <a:pt x="16" y="25"/>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7445" name="Group 74"/>
            <p:cNvGrpSpPr>
              <a:grpSpLocks/>
            </p:cNvGrpSpPr>
            <p:nvPr/>
          </p:nvGrpSpPr>
          <p:grpSpPr bwMode="auto">
            <a:xfrm>
              <a:off x="3617" y="3507"/>
              <a:ext cx="72" cy="98"/>
              <a:chOff x="3617" y="3507"/>
              <a:chExt cx="72" cy="98"/>
            </a:xfrm>
          </p:grpSpPr>
          <p:sp>
            <p:nvSpPr>
              <p:cNvPr id="17491" name="Freeform 75"/>
              <p:cNvSpPr>
                <a:spLocks/>
              </p:cNvSpPr>
              <p:nvPr/>
            </p:nvSpPr>
            <p:spPr bwMode="auto">
              <a:xfrm>
                <a:off x="3617" y="3588"/>
                <a:ext cx="17" cy="17"/>
              </a:xfrm>
              <a:custGeom>
                <a:avLst/>
                <a:gdLst>
                  <a:gd name="T0" fmla="*/ 0 w 17"/>
                  <a:gd name="T1" fmla="*/ 10 h 17"/>
                  <a:gd name="T2" fmla="*/ 10 w 17"/>
                  <a:gd name="T3" fmla="*/ 12 h 17"/>
                  <a:gd name="T4" fmla="*/ 16 w 17"/>
                  <a:gd name="T5" fmla="*/ 16 h 17"/>
                  <a:gd name="T6" fmla="*/ 14 w 17"/>
                  <a:gd name="T7" fmla="*/ 2 h 17"/>
                  <a:gd name="T8" fmla="*/ 8 w 17"/>
                  <a:gd name="T9" fmla="*/ 0 h 17"/>
                  <a:gd name="T10" fmla="*/ 0 w 17"/>
                  <a:gd name="T11" fmla="*/ 1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0"/>
                    </a:moveTo>
                    <a:lnTo>
                      <a:pt x="10" y="12"/>
                    </a:lnTo>
                    <a:lnTo>
                      <a:pt x="16" y="16"/>
                    </a:lnTo>
                    <a:lnTo>
                      <a:pt x="14" y="2"/>
                    </a:lnTo>
                    <a:lnTo>
                      <a:pt x="8" y="0"/>
                    </a:lnTo>
                    <a:lnTo>
                      <a:pt x="0" y="1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92" name="Freeform 76"/>
              <p:cNvSpPr>
                <a:spLocks/>
              </p:cNvSpPr>
              <p:nvPr/>
            </p:nvSpPr>
            <p:spPr bwMode="auto">
              <a:xfrm>
                <a:off x="3646" y="3507"/>
                <a:ext cx="43" cy="50"/>
              </a:xfrm>
              <a:custGeom>
                <a:avLst/>
                <a:gdLst>
                  <a:gd name="T0" fmla="*/ 0 w 43"/>
                  <a:gd name="T1" fmla="*/ 49 h 50"/>
                  <a:gd name="T2" fmla="*/ 12 w 43"/>
                  <a:gd name="T3" fmla="*/ 39 h 50"/>
                  <a:gd name="T4" fmla="*/ 20 w 43"/>
                  <a:gd name="T5" fmla="*/ 23 h 50"/>
                  <a:gd name="T6" fmla="*/ 31 w 43"/>
                  <a:gd name="T7" fmla="*/ 9 h 50"/>
                  <a:gd name="T8" fmla="*/ 42 w 43"/>
                  <a:gd name="T9" fmla="*/ 0 h 50"/>
                  <a:gd name="T10" fmla="*/ 28 w 43"/>
                  <a:gd name="T11" fmla="*/ 8 h 50"/>
                  <a:gd name="T12" fmla="*/ 19 w 43"/>
                  <a:gd name="T13" fmla="*/ 19 h 50"/>
                  <a:gd name="T14" fmla="*/ 10 w 43"/>
                  <a:gd name="T15" fmla="*/ 31 h 50"/>
                  <a:gd name="T16" fmla="*/ 6 w 43"/>
                  <a:gd name="T17" fmla="*/ 41 h 50"/>
                  <a:gd name="T18" fmla="*/ 0 w 43"/>
                  <a:gd name="T19" fmla="*/ 49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50"/>
                  <a:gd name="T32" fmla="*/ 43 w 43"/>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50">
                    <a:moveTo>
                      <a:pt x="0" y="49"/>
                    </a:moveTo>
                    <a:lnTo>
                      <a:pt x="12" y="39"/>
                    </a:lnTo>
                    <a:lnTo>
                      <a:pt x="20" y="23"/>
                    </a:lnTo>
                    <a:lnTo>
                      <a:pt x="31" y="9"/>
                    </a:lnTo>
                    <a:lnTo>
                      <a:pt x="42" y="0"/>
                    </a:lnTo>
                    <a:lnTo>
                      <a:pt x="28" y="8"/>
                    </a:lnTo>
                    <a:lnTo>
                      <a:pt x="19" y="19"/>
                    </a:lnTo>
                    <a:lnTo>
                      <a:pt x="10" y="31"/>
                    </a:lnTo>
                    <a:lnTo>
                      <a:pt x="6" y="41"/>
                    </a:lnTo>
                    <a:lnTo>
                      <a:pt x="0" y="49"/>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7446" name="Freeform 77"/>
            <p:cNvSpPr>
              <a:spLocks/>
            </p:cNvSpPr>
            <p:nvPr/>
          </p:nvSpPr>
          <p:spPr bwMode="auto">
            <a:xfrm>
              <a:off x="3522" y="3305"/>
              <a:ext cx="227" cy="184"/>
            </a:xfrm>
            <a:custGeom>
              <a:avLst/>
              <a:gdLst>
                <a:gd name="T0" fmla="*/ 11 w 227"/>
                <a:gd name="T1" fmla="*/ 10 h 184"/>
                <a:gd name="T2" fmla="*/ 4 w 227"/>
                <a:gd name="T3" fmla="*/ 5 h 184"/>
                <a:gd name="T4" fmla="*/ 0 w 227"/>
                <a:gd name="T5" fmla="*/ 10 h 184"/>
                <a:gd name="T6" fmla="*/ 8 w 227"/>
                <a:gd name="T7" fmla="*/ 28 h 184"/>
                <a:gd name="T8" fmla="*/ 15 w 227"/>
                <a:gd name="T9" fmla="*/ 37 h 184"/>
                <a:gd name="T10" fmla="*/ 24 w 227"/>
                <a:gd name="T11" fmla="*/ 50 h 184"/>
                <a:gd name="T12" fmla="*/ 26 w 227"/>
                <a:gd name="T13" fmla="*/ 51 h 184"/>
                <a:gd name="T14" fmla="*/ 33 w 227"/>
                <a:gd name="T15" fmla="*/ 59 h 184"/>
                <a:gd name="T16" fmla="*/ 44 w 227"/>
                <a:gd name="T17" fmla="*/ 62 h 184"/>
                <a:gd name="T18" fmla="*/ 63 w 227"/>
                <a:gd name="T19" fmla="*/ 74 h 184"/>
                <a:gd name="T20" fmla="*/ 76 w 227"/>
                <a:gd name="T21" fmla="*/ 90 h 184"/>
                <a:gd name="T22" fmla="*/ 86 w 227"/>
                <a:gd name="T23" fmla="*/ 103 h 184"/>
                <a:gd name="T24" fmla="*/ 97 w 227"/>
                <a:gd name="T25" fmla="*/ 119 h 184"/>
                <a:gd name="T26" fmla="*/ 120 w 227"/>
                <a:gd name="T27" fmla="*/ 152 h 184"/>
                <a:gd name="T28" fmla="*/ 152 w 227"/>
                <a:gd name="T29" fmla="*/ 175 h 184"/>
                <a:gd name="T30" fmla="*/ 188 w 227"/>
                <a:gd name="T31" fmla="*/ 182 h 184"/>
                <a:gd name="T32" fmla="*/ 217 w 227"/>
                <a:gd name="T33" fmla="*/ 176 h 184"/>
                <a:gd name="T34" fmla="*/ 212 w 227"/>
                <a:gd name="T35" fmla="*/ 157 h 184"/>
                <a:gd name="T36" fmla="*/ 163 w 227"/>
                <a:gd name="T37" fmla="*/ 106 h 184"/>
                <a:gd name="T38" fmla="*/ 101 w 227"/>
                <a:gd name="T39" fmla="*/ 69 h 184"/>
                <a:gd name="T40" fmla="*/ 84 w 227"/>
                <a:gd name="T41" fmla="*/ 46 h 184"/>
                <a:gd name="T42" fmla="*/ 77 w 227"/>
                <a:gd name="T43" fmla="*/ 27 h 184"/>
                <a:gd name="T44" fmla="*/ 84 w 227"/>
                <a:gd name="T45" fmla="*/ 17 h 184"/>
                <a:gd name="T46" fmla="*/ 72 w 227"/>
                <a:gd name="T47" fmla="*/ 19 h 184"/>
                <a:gd name="T48" fmla="*/ 70 w 227"/>
                <a:gd name="T49" fmla="*/ 16 h 184"/>
                <a:gd name="T50" fmla="*/ 65 w 227"/>
                <a:gd name="T51" fmla="*/ 15 h 184"/>
                <a:gd name="T52" fmla="*/ 56 w 227"/>
                <a:gd name="T53" fmla="*/ 21 h 184"/>
                <a:gd name="T54" fmla="*/ 53 w 227"/>
                <a:gd name="T55" fmla="*/ 15 h 184"/>
                <a:gd name="T56" fmla="*/ 47 w 227"/>
                <a:gd name="T57" fmla="*/ 13 h 184"/>
                <a:gd name="T58" fmla="*/ 39 w 227"/>
                <a:gd name="T59" fmla="*/ 23 h 184"/>
                <a:gd name="T60" fmla="*/ 35 w 227"/>
                <a:gd name="T61" fmla="*/ 34 h 184"/>
                <a:gd name="T62" fmla="*/ 27 w 227"/>
                <a:gd name="T63" fmla="*/ 23 h 184"/>
                <a:gd name="T64" fmla="*/ 24 w 227"/>
                <a:gd name="T65" fmla="*/ 7 h 184"/>
                <a:gd name="T66" fmla="*/ 19 w 227"/>
                <a:gd name="T67" fmla="*/ 0 h 184"/>
                <a:gd name="T68" fmla="*/ 11 w 227"/>
                <a:gd name="T69" fmla="*/ 4 h 184"/>
                <a:gd name="T70" fmla="*/ 13 w 227"/>
                <a:gd name="T71" fmla="*/ 15 h 1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7"/>
                <a:gd name="T109" fmla="*/ 0 h 184"/>
                <a:gd name="T110" fmla="*/ 227 w 227"/>
                <a:gd name="T111" fmla="*/ 184 h 1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7" h="184">
                  <a:moveTo>
                    <a:pt x="13" y="15"/>
                  </a:moveTo>
                  <a:lnTo>
                    <a:pt x="11" y="10"/>
                  </a:lnTo>
                  <a:lnTo>
                    <a:pt x="6" y="3"/>
                  </a:lnTo>
                  <a:lnTo>
                    <a:pt x="4" y="5"/>
                  </a:lnTo>
                  <a:lnTo>
                    <a:pt x="2" y="6"/>
                  </a:lnTo>
                  <a:lnTo>
                    <a:pt x="0" y="10"/>
                  </a:lnTo>
                  <a:lnTo>
                    <a:pt x="3" y="18"/>
                  </a:lnTo>
                  <a:lnTo>
                    <a:pt x="8" y="28"/>
                  </a:lnTo>
                  <a:lnTo>
                    <a:pt x="11" y="33"/>
                  </a:lnTo>
                  <a:lnTo>
                    <a:pt x="15" y="37"/>
                  </a:lnTo>
                  <a:lnTo>
                    <a:pt x="18" y="44"/>
                  </a:lnTo>
                  <a:lnTo>
                    <a:pt x="24" y="50"/>
                  </a:lnTo>
                  <a:lnTo>
                    <a:pt x="27" y="50"/>
                  </a:lnTo>
                  <a:lnTo>
                    <a:pt x="26" y="51"/>
                  </a:lnTo>
                  <a:lnTo>
                    <a:pt x="28" y="55"/>
                  </a:lnTo>
                  <a:lnTo>
                    <a:pt x="33" y="59"/>
                  </a:lnTo>
                  <a:lnTo>
                    <a:pt x="35" y="60"/>
                  </a:lnTo>
                  <a:lnTo>
                    <a:pt x="44" y="62"/>
                  </a:lnTo>
                  <a:lnTo>
                    <a:pt x="51" y="65"/>
                  </a:lnTo>
                  <a:lnTo>
                    <a:pt x="63" y="74"/>
                  </a:lnTo>
                  <a:lnTo>
                    <a:pt x="73" y="83"/>
                  </a:lnTo>
                  <a:lnTo>
                    <a:pt x="76" y="90"/>
                  </a:lnTo>
                  <a:lnTo>
                    <a:pt x="78" y="96"/>
                  </a:lnTo>
                  <a:lnTo>
                    <a:pt x="86" y="103"/>
                  </a:lnTo>
                  <a:lnTo>
                    <a:pt x="93" y="110"/>
                  </a:lnTo>
                  <a:lnTo>
                    <a:pt x="97" y="119"/>
                  </a:lnTo>
                  <a:lnTo>
                    <a:pt x="109" y="137"/>
                  </a:lnTo>
                  <a:lnTo>
                    <a:pt x="120" y="152"/>
                  </a:lnTo>
                  <a:lnTo>
                    <a:pt x="134" y="165"/>
                  </a:lnTo>
                  <a:lnTo>
                    <a:pt x="152" y="175"/>
                  </a:lnTo>
                  <a:lnTo>
                    <a:pt x="172" y="183"/>
                  </a:lnTo>
                  <a:lnTo>
                    <a:pt x="188" y="182"/>
                  </a:lnTo>
                  <a:lnTo>
                    <a:pt x="208" y="180"/>
                  </a:lnTo>
                  <a:lnTo>
                    <a:pt x="217" y="176"/>
                  </a:lnTo>
                  <a:lnTo>
                    <a:pt x="226" y="172"/>
                  </a:lnTo>
                  <a:lnTo>
                    <a:pt x="212" y="157"/>
                  </a:lnTo>
                  <a:lnTo>
                    <a:pt x="187" y="130"/>
                  </a:lnTo>
                  <a:lnTo>
                    <a:pt x="163" y="106"/>
                  </a:lnTo>
                  <a:lnTo>
                    <a:pt x="121" y="87"/>
                  </a:lnTo>
                  <a:lnTo>
                    <a:pt x="101" y="69"/>
                  </a:lnTo>
                  <a:lnTo>
                    <a:pt x="86" y="58"/>
                  </a:lnTo>
                  <a:lnTo>
                    <a:pt x="84" y="46"/>
                  </a:lnTo>
                  <a:lnTo>
                    <a:pt x="74" y="36"/>
                  </a:lnTo>
                  <a:lnTo>
                    <a:pt x="77" y="27"/>
                  </a:lnTo>
                  <a:lnTo>
                    <a:pt x="83" y="25"/>
                  </a:lnTo>
                  <a:lnTo>
                    <a:pt x="84" y="17"/>
                  </a:lnTo>
                  <a:lnTo>
                    <a:pt x="82" y="15"/>
                  </a:lnTo>
                  <a:lnTo>
                    <a:pt x="72" y="19"/>
                  </a:lnTo>
                  <a:lnTo>
                    <a:pt x="68" y="22"/>
                  </a:lnTo>
                  <a:lnTo>
                    <a:pt x="70" y="16"/>
                  </a:lnTo>
                  <a:lnTo>
                    <a:pt x="67" y="15"/>
                  </a:lnTo>
                  <a:lnTo>
                    <a:pt x="65" y="15"/>
                  </a:lnTo>
                  <a:lnTo>
                    <a:pt x="62" y="18"/>
                  </a:lnTo>
                  <a:lnTo>
                    <a:pt x="56" y="21"/>
                  </a:lnTo>
                  <a:lnTo>
                    <a:pt x="53" y="16"/>
                  </a:lnTo>
                  <a:lnTo>
                    <a:pt x="53" y="15"/>
                  </a:lnTo>
                  <a:lnTo>
                    <a:pt x="50" y="12"/>
                  </a:lnTo>
                  <a:lnTo>
                    <a:pt x="47" y="13"/>
                  </a:lnTo>
                  <a:lnTo>
                    <a:pt x="43" y="15"/>
                  </a:lnTo>
                  <a:lnTo>
                    <a:pt x="39" y="23"/>
                  </a:lnTo>
                  <a:lnTo>
                    <a:pt x="41" y="33"/>
                  </a:lnTo>
                  <a:lnTo>
                    <a:pt x="35" y="34"/>
                  </a:lnTo>
                  <a:lnTo>
                    <a:pt x="29" y="28"/>
                  </a:lnTo>
                  <a:lnTo>
                    <a:pt x="27" y="23"/>
                  </a:lnTo>
                  <a:lnTo>
                    <a:pt x="27" y="15"/>
                  </a:lnTo>
                  <a:lnTo>
                    <a:pt x="24" y="7"/>
                  </a:lnTo>
                  <a:lnTo>
                    <a:pt x="21" y="1"/>
                  </a:lnTo>
                  <a:lnTo>
                    <a:pt x="19" y="0"/>
                  </a:lnTo>
                  <a:lnTo>
                    <a:pt x="14" y="0"/>
                  </a:lnTo>
                  <a:lnTo>
                    <a:pt x="11" y="4"/>
                  </a:lnTo>
                  <a:lnTo>
                    <a:pt x="11" y="7"/>
                  </a:lnTo>
                  <a:lnTo>
                    <a:pt x="13" y="15"/>
                  </a:lnTo>
                </a:path>
              </a:pathLst>
            </a:custGeom>
            <a:solidFill>
              <a:srgbClr val="A05000"/>
            </a:solidFill>
            <a:ln w="12700" cap="rnd">
              <a:solidFill>
                <a:srgbClr val="402000"/>
              </a:solidFill>
              <a:round/>
              <a:headEnd/>
              <a:tailEnd/>
            </a:ln>
          </p:spPr>
          <p:txBody>
            <a:bodyPr/>
            <a:lstStyle/>
            <a:p>
              <a:endParaRPr lang="en-US"/>
            </a:p>
          </p:txBody>
        </p:sp>
        <p:sp>
          <p:nvSpPr>
            <p:cNvPr id="17447" name="AutoShape 78" descr="90%"/>
            <p:cNvSpPr>
              <a:spLocks noChangeArrowheads="1"/>
            </p:cNvSpPr>
            <p:nvPr/>
          </p:nvSpPr>
          <p:spPr bwMode="auto">
            <a:xfrm>
              <a:off x="1217" y="1897"/>
              <a:ext cx="3406" cy="1860"/>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48" name="Rectangle 79"/>
            <p:cNvSpPr>
              <a:spLocks noChangeArrowheads="1"/>
            </p:cNvSpPr>
            <p:nvPr/>
          </p:nvSpPr>
          <p:spPr bwMode="auto">
            <a:xfrm>
              <a:off x="1163" y="3774"/>
              <a:ext cx="3894" cy="39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49" name="Rectangle 80"/>
            <p:cNvSpPr>
              <a:spLocks noChangeArrowheads="1"/>
            </p:cNvSpPr>
            <p:nvPr/>
          </p:nvSpPr>
          <p:spPr bwMode="auto">
            <a:xfrm>
              <a:off x="2959" y="3776"/>
              <a:ext cx="418" cy="24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50" name="Rectangle 81"/>
            <p:cNvSpPr>
              <a:spLocks noChangeArrowheads="1"/>
            </p:cNvSpPr>
            <p:nvPr/>
          </p:nvSpPr>
          <p:spPr bwMode="auto">
            <a:xfrm>
              <a:off x="832" y="4026"/>
              <a:ext cx="224" cy="92"/>
            </a:xfrm>
            <a:prstGeom prst="rect">
              <a:avLst/>
            </a:prstGeom>
            <a:solidFill>
              <a:schemeClr val="accent2"/>
            </a:solidFill>
            <a:ln w="12700">
              <a:solidFill>
                <a:schemeClr val="accent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51" name="Rectangle 82"/>
            <p:cNvSpPr>
              <a:spLocks noChangeArrowheads="1"/>
            </p:cNvSpPr>
            <p:nvPr/>
          </p:nvSpPr>
          <p:spPr bwMode="auto">
            <a:xfrm>
              <a:off x="828" y="3826"/>
              <a:ext cx="2340" cy="19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52" name="AutoShape 83"/>
            <p:cNvSpPr>
              <a:spLocks noChangeArrowheads="1"/>
            </p:cNvSpPr>
            <p:nvPr/>
          </p:nvSpPr>
          <p:spPr bwMode="auto">
            <a:xfrm>
              <a:off x="1207" y="341"/>
              <a:ext cx="3818" cy="1019"/>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53" name="Arc 84"/>
            <p:cNvSpPr>
              <a:spLocks/>
            </p:cNvSpPr>
            <p:nvPr/>
          </p:nvSpPr>
          <p:spPr bwMode="auto">
            <a:xfrm>
              <a:off x="1966" y="437"/>
              <a:ext cx="1100" cy="5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7454" name="Group 85"/>
            <p:cNvGrpSpPr>
              <a:grpSpLocks/>
            </p:cNvGrpSpPr>
            <p:nvPr/>
          </p:nvGrpSpPr>
          <p:grpSpPr bwMode="auto">
            <a:xfrm>
              <a:off x="766" y="3857"/>
              <a:ext cx="2592" cy="145"/>
              <a:chOff x="766" y="3857"/>
              <a:chExt cx="2592" cy="145"/>
            </a:xfrm>
          </p:grpSpPr>
          <p:sp>
            <p:nvSpPr>
              <p:cNvPr id="17467" name="Line 86"/>
              <p:cNvSpPr>
                <a:spLocks noChangeShapeType="1"/>
              </p:cNvSpPr>
              <p:nvPr/>
            </p:nvSpPr>
            <p:spPr bwMode="auto">
              <a:xfrm>
                <a:off x="766" y="3925"/>
                <a:ext cx="2592"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68" name="AutoShape 87"/>
              <p:cNvSpPr>
                <a:spLocks noChangeArrowheads="1"/>
              </p:cNvSpPr>
              <p:nvPr/>
            </p:nvSpPr>
            <p:spPr bwMode="auto">
              <a:xfrm>
                <a:off x="908"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69" name="AutoShape 88"/>
              <p:cNvSpPr>
                <a:spLocks noChangeArrowheads="1"/>
              </p:cNvSpPr>
              <p:nvPr/>
            </p:nvSpPr>
            <p:spPr bwMode="auto">
              <a:xfrm>
                <a:off x="1011"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70" name="AutoShape 89"/>
              <p:cNvSpPr>
                <a:spLocks noChangeArrowheads="1"/>
              </p:cNvSpPr>
              <p:nvPr/>
            </p:nvSpPr>
            <p:spPr bwMode="auto">
              <a:xfrm>
                <a:off x="1114"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71" name="AutoShape 90"/>
              <p:cNvSpPr>
                <a:spLocks noChangeArrowheads="1"/>
              </p:cNvSpPr>
              <p:nvPr/>
            </p:nvSpPr>
            <p:spPr bwMode="auto">
              <a:xfrm>
                <a:off x="1217"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72" name="AutoShape 91"/>
              <p:cNvSpPr>
                <a:spLocks noChangeArrowheads="1"/>
              </p:cNvSpPr>
              <p:nvPr/>
            </p:nvSpPr>
            <p:spPr bwMode="auto">
              <a:xfrm>
                <a:off x="1320"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73" name="AutoShape 92"/>
              <p:cNvSpPr>
                <a:spLocks noChangeArrowheads="1"/>
              </p:cNvSpPr>
              <p:nvPr/>
            </p:nvSpPr>
            <p:spPr bwMode="auto">
              <a:xfrm>
                <a:off x="1423"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74" name="AutoShape 93"/>
              <p:cNvSpPr>
                <a:spLocks noChangeArrowheads="1"/>
              </p:cNvSpPr>
              <p:nvPr/>
            </p:nvSpPr>
            <p:spPr bwMode="auto">
              <a:xfrm>
                <a:off x="1526"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75" name="AutoShape 94"/>
              <p:cNvSpPr>
                <a:spLocks noChangeArrowheads="1"/>
              </p:cNvSpPr>
              <p:nvPr/>
            </p:nvSpPr>
            <p:spPr bwMode="auto">
              <a:xfrm>
                <a:off x="1629"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76" name="AutoShape 95"/>
              <p:cNvSpPr>
                <a:spLocks noChangeArrowheads="1"/>
              </p:cNvSpPr>
              <p:nvPr/>
            </p:nvSpPr>
            <p:spPr bwMode="auto">
              <a:xfrm>
                <a:off x="1732"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77" name="AutoShape 96"/>
              <p:cNvSpPr>
                <a:spLocks noChangeArrowheads="1"/>
              </p:cNvSpPr>
              <p:nvPr/>
            </p:nvSpPr>
            <p:spPr bwMode="auto">
              <a:xfrm>
                <a:off x="1835"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78" name="AutoShape 97"/>
              <p:cNvSpPr>
                <a:spLocks noChangeArrowheads="1"/>
              </p:cNvSpPr>
              <p:nvPr/>
            </p:nvSpPr>
            <p:spPr bwMode="auto">
              <a:xfrm>
                <a:off x="1938"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79" name="AutoShape 98"/>
              <p:cNvSpPr>
                <a:spLocks noChangeArrowheads="1"/>
              </p:cNvSpPr>
              <p:nvPr/>
            </p:nvSpPr>
            <p:spPr bwMode="auto">
              <a:xfrm>
                <a:off x="2041"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80" name="AutoShape 99"/>
              <p:cNvSpPr>
                <a:spLocks noChangeArrowheads="1"/>
              </p:cNvSpPr>
              <p:nvPr/>
            </p:nvSpPr>
            <p:spPr bwMode="auto">
              <a:xfrm>
                <a:off x="2144"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81" name="AutoShape 100"/>
              <p:cNvSpPr>
                <a:spLocks noChangeArrowheads="1"/>
              </p:cNvSpPr>
              <p:nvPr/>
            </p:nvSpPr>
            <p:spPr bwMode="auto">
              <a:xfrm>
                <a:off x="2247"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82" name="AutoShape 101"/>
              <p:cNvSpPr>
                <a:spLocks noChangeArrowheads="1"/>
              </p:cNvSpPr>
              <p:nvPr/>
            </p:nvSpPr>
            <p:spPr bwMode="auto">
              <a:xfrm>
                <a:off x="2350"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83" name="AutoShape 102"/>
              <p:cNvSpPr>
                <a:spLocks noChangeArrowheads="1"/>
              </p:cNvSpPr>
              <p:nvPr/>
            </p:nvSpPr>
            <p:spPr bwMode="auto">
              <a:xfrm>
                <a:off x="2453"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84" name="AutoShape 103"/>
              <p:cNvSpPr>
                <a:spLocks noChangeArrowheads="1"/>
              </p:cNvSpPr>
              <p:nvPr/>
            </p:nvSpPr>
            <p:spPr bwMode="auto">
              <a:xfrm>
                <a:off x="2556"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85" name="AutoShape 104"/>
              <p:cNvSpPr>
                <a:spLocks noChangeArrowheads="1"/>
              </p:cNvSpPr>
              <p:nvPr/>
            </p:nvSpPr>
            <p:spPr bwMode="auto">
              <a:xfrm>
                <a:off x="2659"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86" name="AutoShape 105"/>
              <p:cNvSpPr>
                <a:spLocks noChangeArrowheads="1"/>
              </p:cNvSpPr>
              <p:nvPr/>
            </p:nvSpPr>
            <p:spPr bwMode="auto">
              <a:xfrm>
                <a:off x="2762"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87" name="AutoShape 106"/>
              <p:cNvSpPr>
                <a:spLocks noChangeArrowheads="1"/>
              </p:cNvSpPr>
              <p:nvPr/>
            </p:nvSpPr>
            <p:spPr bwMode="auto">
              <a:xfrm>
                <a:off x="2865"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88" name="AutoShape 107"/>
              <p:cNvSpPr>
                <a:spLocks noChangeArrowheads="1"/>
              </p:cNvSpPr>
              <p:nvPr/>
            </p:nvSpPr>
            <p:spPr bwMode="auto">
              <a:xfrm>
                <a:off x="3071"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89" name="AutoShape 108"/>
              <p:cNvSpPr>
                <a:spLocks noChangeArrowheads="1"/>
              </p:cNvSpPr>
              <p:nvPr/>
            </p:nvSpPr>
            <p:spPr bwMode="auto">
              <a:xfrm>
                <a:off x="3174"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90" name="AutoShape 109"/>
              <p:cNvSpPr>
                <a:spLocks noChangeArrowheads="1"/>
              </p:cNvSpPr>
              <p:nvPr/>
            </p:nvSpPr>
            <p:spPr bwMode="auto">
              <a:xfrm>
                <a:off x="2968"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grpSp>
        <p:sp>
          <p:nvSpPr>
            <p:cNvPr id="17455" name="AutoShape 110"/>
            <p:cNvSpPr>
              <a:spLocks noChangeArrowheads="1"/>
            </p:cNvSpPr>
            <p:nvPr/>
          </p:nvSpPr>
          <p:spPr bwMode="auto">
            <a:xfrm rot="10800000" flipH="1" flipV="1">
              <a:off x="898" y="4021"/>
              <a:ext cx="150" cy="2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4 w 21600"/>
                <a:gd name="T13" fmla="*/ 4553 h 21600"/>
                <a:gd name="T14" fmla="*/ 17136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B3B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56" name="Rectangle 111"/>
            <p:cNvSpPr>
              <a:spLocks noChangeArrowheads="1"/>
            </p:cNvSpPr>
            <p:nvPr/>
          </p:nvSpPr>
          <p:spPr bwMode="auto">
            <a:xfrm>
              <a:off x="2992" y="3757"/>
              <a:ext cx="348" cy="246"/>
            </a:xfrm>
            <a:prstGeom prst="rect">
              <a:avLst/>
            </a:prstGeom>
            <a:solidFill>
              <a:srgbClr val="B3B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57" name="Line 112"/>
            <p:cNvSpPr>
              <a:spLocks noChangeShapeType="1"/>
            </p:cNvSpPr>
            <p:nvPr/>
          </p:nvSpPr>
          <p:spPr bwMode="auto">
            <a:xfrm>
              <a:off x="1966" y="1007"/>
              <a:ext cx="0" cy="270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7458" name="Group 113"/>
            <p:cNvGrpSpPr>
              <a:grpSpLocks/>
            </p:cNvGrpSpPr>
            <p:nvPr/>
          </p:nvGrpSpPr>
          <p:grpSpPr bwMode="auto">
            <a:xfrm>
              <a:off x="704" y="1205"/>
              <a:ext cx="500" cy="2424"/>
              <a:chOff x="704" y="1205"/>
              <a:chExt cx="500" cy="2424"/>
            </a:xfrm>
          </p:grpSpPr>
          <p:sp>
            <p:nvSpPr>
              <p:cNvPr id="17463" name="Rectangle 114"/>
              <p:cNvSpPr>
                <a:spLocks noChangeArrowheads="1"/>
              </p:cNvSpPr>
              <p:nvPr/>
            </p:nvSpPr>
            <p:spPr bwMode="auto">
              <a:xfrm>
                <a:off x="708" y="1205"/>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64" name="Line 115"/>
              <p:cNvSpPr>
                <a:spLocks noChangeShapeType="1"/>
              </p:cNvSpPr>
              <p:nvPr/>
            </p:nvSpPr>
            <p:spPr bwMode="auto">
              <a:xfrm>
                <a:off x="704" y="1473"/>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65" name="Line 116"/>
              <p:cNvSpPr>
                <a:spLocks noChangeShapeType="1"/>
              </p:cNvSpPr>
              <p:nvPr/>
            </p:nvSpPr>
            <p:spPr bwMode="auto">
              <a:xfrm>
                <a:off x="704" y="1777"/>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66" name="Line 117"/>
              <p:cNvSpPr>
                <a:spLocks noChangeShapeType="1"/>
              </p:cNvSpPr>
              <p:nvPr/>
            </p:nvSpPr>
            <p:spPr bwMode="auto">
              <a:xfrm>
                <a:off x="1162" y="1802"/>
                <a:ext cx="0" cy="182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7459" name="Rectangle 118"/>
            <p:cNvSpPr>
              <a:spLocks noChangeArrowheads="1"/>
            </p:cNvSpPr>
            <p:nvPr/>
          </p:nvSpPr>
          <p:spPr bwMode="auto">
            <a:xfrm>
              <a:off x="1207" y="1368"/>
              <a:ext cx="3792" cy="23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7460" name="Freeform 119" descr="90%"/>
            <p:cNvSpPr>
              <a:spLocks/>
            </p:cNvSpPr>
            <p:nvPr/>
          </p:nvSpPr>
          <p:spPr bwMode="auto">
            <a:xfrm>
              <a:off x="2078" y="3095"/>
              <a:ext cx="2981" cy="670"/>
            </a:xfrm>
            <a:custGeom>
              <a:avLst/>
              <a:gdLst>
                <a:gd name="T0" fmla="*/ 2888 w 2981"/>
                <a:gd name="T1" fmla="*/ 593 h 670"/>
                <a:gd name="T2" fmla="*/ 2798 w 2981"/>
                <a:gd name="T3" fmla="*/ 533 h 670"/>
                <a:gd name="T4" fmla="*/ 2683 w 2981"/>
                <a:gd name="T5" fmla="*/ 504 h 670"/>
                <a:gd name="T6" fmla="*/ 2557 w 2981"/>
                <a:gd name="T7" fmla="*/ 465 h 670"/>
                <a:gd name="T8" fmla="*/ 2424 w 2981"/>
                <a:gd name="T9" fmla="*/ 436 h 670"/>
                <a:gd name="T10" fmla="*/ 2280 w 2981"/>
                <a:gd name="T11" fmla="*/ 418 h 670"/>
                <a:gd name="T12" fmla="*/ 2155 w 2981"/>
                <a:gd name="T13" fmla="*/ 380 h 670"/>
                <a:gd name="T14" fmla="*/ 2047 w 2981"/>
                <a:gd name="T15" fmla="*/ 321 h 670"/>
                <a:gd name="T16" fmla="*/ 1912 w 2981"/>
                <a:gd name="T17" fmla="*/ 292 h 670"/>
                <a:gd name="T18" fmla="*/ 1779 w 2981"/>
                <a:gd name="T19" fmla="*/ 283 h 670"/>
                <a:gd name="T20" fmla="*/ 1688 w 2981"/>
                <a:gd name="T21" fmla="*/ 204 h 670"/>
                <a:gd name="T22" fmla="*/ 1572 w 2981"/>
                <a:gd name="T23" fmla="*/ 156 h 670"/>
                <a:gd name="T24" fmla="*/ 1481 w 2981"/>
                <a:gd name="T25" fmla="*/ 77 h 670"/>
                <a:gd name="T26" fmla="*/ 1346 w 2981"/>
                <a:gd name="T27" fmla="*/ 49 h 670"/>
                <a:gd name="T28" fmla="*/ 1230 w 2981"/>
                <a:gd name="T29" fmla="*/ 0 h 670"/>
                <a:gd name="T30" fmla="*/ 1121 w 2981"/>
                <a:gd name="T31" fmla="*/ 64 h 670"/>
                <a:gd name="T32" fmla="*/ 969 w 2981"/>
                <a:gd name="T33" fmla="*/ 56 h 670"/>
                <a:gd name="T34" fmla="*/ 823 w 2981"/>
                <a:gd name="T35" fmla="*/ 123 h 670"/>
                <a:gd name="T36" fmla="*/ 685 w 2981"/>
                <a:gd name="T37" fmla="*/ 180 h 670"/>
                <a:gd name="T38" fmla="*/ 508 w 2981"/>
                <a:gd name="T39" fmla="*/ 221 h 670"/>
                <a:gd name="T40" fmla="*/ 316 w 2981"/>
                <a:gd name="T41" fmla="*/ 300 h 670"/>
                <a:gd name="T42" fmla="*/ 138 w 2981"/>
                <a:gd name="T43" fmla="*/ 341 h 670"/>
                <a:gd name="T44" fmla="*/ 0 w 2981"/>
                <a:gd name="T45" fmla="*/ 397 h 670"/>
                <a:gd name="T46" fmla="*/ 73 w 2981"/>
                <a:gd name="T47" fmla="*/ 497 h 670"/>
                <a:gd name="T48" fmla="*/ 198 w 2981"/>
                <a:gd name="T49" fmla="*/ 516 h 670"/>
                <a:gd name="T50" fmla="*/ 341 w 2981"/>
                <a:gd name="T51" fmla="*/ 535 h 670"/>
                <a:gd name="T52" fmla="*/ 474 w 2981"/>
                <a:gd name="T53" fmla="*/ 545 h 670"/>
                <a:gd name="T54" fmla="*/ 626 w 2981"/>
                <a:gd name="T55" fmla="*/ 552 h 670"/>
                <a:gd name="T56" fmla="*/ 795 w 2981"/>
                <a:gd name="T57" fmla="*/ 541 h 670"/>
                <a:gd name="T58" fmla="*/ 930 w 2981"/>
                <a:gd name="T59" fmla="*/ 569 h 670"/>
                <a:gd name="T60" fmla="*/ 1101 w 2981"/>
                <a:gd name="T61" fmla="*/ 595 h 670"/>
                <a:gd name="T62" fmla="*/ 1255 w 2981"/>
                <a:gd name="T63" fmla="*/ 623 h 670"/>
                <a:gd name="T64" fmla="*/ 1416 w 2981"/>
                <a:gd name="T65" fmla="*/ 620 h 670"/>
                <a:gd name="T66" fmla="*/ 1568 w 2981"/>
                <a:gd name="T67" fmla="*/ 648 h 670"/>
                <a:gd name="T68" fmla="*/ 1729 w 2981"/>
                <a:gd name="T69" fmla="*/ 646 h 670"/>
                <a:gd name="T70" fmla="*/ 1881 w 2981"/>
                <a:gd name="T71" fmla="*/ 654 h 670"/>
                <a:gd name="T72" fmla="*/ 2050 w 2981"/>
                <a:gd name="T73" fmla="*/ 642 h 670"/>
                <a:gd name="T74" fmla="*/ 2201 w 2981"/>
                <a:gd name="T75" fmla="*/ 650 h 670"/>
                <a:gd name="T76" fmla="*/ 2372 w 2981"/>
                <a:gd name="T77" fmla="*/ 657 h 670"/>
                <a:gd name="T78" fmla="*/ 2504 w 2981"/>
                <a:gd name="T79" fmla="*/ 648 h 670"/>
                <a:gd name="T80" fmla="*/ 2637 w 2981"/>
                <a:gd name="T81" fmla="*/ 658 h 670"/>
                <a:gd name="T82" fmla="*/ 2778 w 2981"/>
                <a:gd name="T83" fmla="*/ 639 h 6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81"/>
                <a:gd name="T127" fmla="*/ 0 h 670"/>
                <a:gd name="T128" fmla="*/ 2981 w 2981"/>
                <a:gd name="T129" fmla="*/ 670 h 6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81" h="670">
                  <a:moveTo>
                    <a:pt x="2980" y="567"/>
                  </a:moveTo>
                  <a:lnTo>
                    <a:pt x="2934" y="581"/>
                  </a:lnTo>
                  <a:lnTo>
                    <a:pt x="2888" y="593"/>
                  </a:lnTo>
                  <a:lnTo>
                    <a:pt x="2840" y="606"/>
                  </a:lnTo>
                  <a:lnTo>
                    <a:pt x="2828" y="559"/>
                  </a:lnTo>
                  <a:lnTo>
                    <a:pt x="2798" y="533"/>
                  </a:lnTo>
                  <a:lnTo>
                    <a:pt x="2768" y="507"/>
                  </a:lnTo>
                  <a:lnTo>
                    <a:pt x="2729" y="490"/>
                  </a:lnTo>
                  <a:lnTo>
                    <a:pt x="2683" y="504"/>
                  </a:lnTo>
                  <a:lnTo>
                    <a:pt x="2636" y="497"/>
                  </a:lnTo>
                  <a:lnTo>
                    <a:pt x="2596" y="481"/>
                  </a:lnTo>
                  <a:lnTo>
                    <a:pt x="2557" y="465"/>
                  </a:lnTo>
                  <a:lnTo>
                    <a:pt x="2518" y="449"/>
                  </a:lnTo>
                  <a:lnTo>
                    <a:pt x="2471" y="443"/>
                  </a:lnTo>
                  <a:lnTo>
                    <a:pt x="2424" y="436"/>
                  </a:lnTo>
                  <a:lnTo>
                    <a:pt x="2375" y="431"/>
                  </a:lnTo>
                  <a:lnTo>
                    <a:pt x="2327" y="425"/>
                  </a:lnTo>
                  <a:lnTo>
                    <a:pt x="2280" y="418"/>
                  </a:lnTo>
                  <a:lnTo>
                    <a:pt x="2241" y="402"/>
                  </a:lnTo>
                  <a:lnTo>
                    <a:pt x="2194" y="396"/>
                  </a:lnTo>
                  <a:lnTo>
                    <a:pt x="2155" y="380"/>
                  </a:lnTo>
                  <a:lnTo>
                    <a:pt x="2124" y="353"/>
                  </a:lnTo>
                  <a:lnTo>
                    <a:pt x="2085" y="337"/>
                  </a:lnTo>
                  <a:lnTo>
                    <a:pt x="2047" y="321"/>
                  </a:lnTo>
                  <a:lnTo>
                    <a:pt x="1999" y="315"/>
                  </a:lnTo>
                  <a:lnTo>
                    <a:pt x="1951" y="310"/>
                  </a:lnTo>
                  <a:lnTo>
                    <a:pt x="1912" y="292"/>
                  </a:lnTo>
                  <a:lnTo>
                    <a:pt x="1873" y="276"/>
                  </a:lnTo>
                  <a:lnTo>
                    <a:pt x="1825" y="271"/>
                  </a:lnTo>
                  <a:lnTo>
                    <a:pt x="1779" y="283"/>
                  </a:lnTo>
                  <a:lnTo>
                    <a:pt x="1748" y="257"/>
                  </a:lnTo>
                  <a:lnTo>
                    <a:pt x="1718" y="231"/>
                  </a:lnTo>
                  <a:lnTo>
                    <a:pt x="1688" y="204"/>
                  </a:lnTo>
                  <a:lnTo>
                    <a:pt x="1658" y="178"/>
                  </a:lnTo>
                  <a:lnTo>
                    <a:pt x="1611" y="172"/>
                  </a:lnTo>
                  <a:lnTo>
                    <a:pt x="1572" y="156"/>
                  </a:lnTo>
                  <a:lnTo>
                    <a:pt x="1541" y="129"/>
                  </a:lnTo>
                  <a:lnTo>
                    <a:pt x="1511" y="103"/>
                  </a:lnTo>
                  <a:lnTo>
                    <a:pt x="1481" y="77"/>
                  </a:lnTo>
                  <a:lnTo>
                    <a:pt x="1442" y="61"/>
                  </a:lnTo>
                  <a:lnTo>
                    <a:pt x="1395" y="54"/>
                  </a:lnTo>
                  <a:lnTo>
                    <a:pt x="1346" y="49"/>
                  </a:lnTo>
                  <a:lnTo>
                    <a:pt x="1308" y="32"/>
                  </a:lnTo>
                  <a:lnTo>
                    <a:pt x="1269" y="16"/>
                  </a:lnTo>
                  <a:lnTo>
                    <a:pt x="1230" y="0"/>
                  </a:lnTo>
                  <a:lnTo>
                    <a:pt x="1194" y="22"/>
                  </a:lnTo>
                  <a:lnTo>
                    <a:pt x="1156" y="43"/>
                  </a:lnTo>
                  <a:lnTo>
                    <a:pt x="1121" y="64"/>
                  </a:lnTo>
                  <a:lnTo>
                    <a:pt x="1073" y="58"/>
                  </a:lnTo>
                  <a:lnTo>
                    <a:pt x="1025" y="52"/>
                  </a:lnTo>
                  <a:lnTo>
                    <a:pt x="969" y="56"/>
                  </a:lnTo>
                  <a:lnTo>
                    <a:pt x="933" y="78"/>
                  </a:lnTo>
                  <a:lnTo>
                    <a:pt x="878" y="100"/>
                  </a:lnTo>
                  <a:lnTo>
                    <a:pt x="823" y="123"/>
                  </a:lnTo>
                  <a:lnTo>
                    <a:pt x="776" y="136"/>
                  </a:lnTo>
                  <a:lnTo>
                    <a:pt x="731" y="167"/>
                  </a:lnTo>
                  <a:lnTo>
                    <a:pt x="685" y="180"/>
                  </a:lnTo>
                  <a:lnTo>
                    <a:pt x="638" y="193"/>
                  </a:lnTo>
                  <a:lnTo>
                    <a:pt x="573" y="206"/>
                  </a:lnTo>
                  <a:lnTo>
                    <a:pt x="508" y="221"/>
                  </a:lnTo>
                  <a:lnTo>
                    <a:pt x="443" y="235"/>
                  </a:lnTo>
                  <a:lnTo>
                    <a:pt x="378" y="249"/>
                  </a:lnTo>
                  <a:lnTo>
                    <a:pt x="316" y="300"/>
                  </a:lnTo>
                  <a:lnTo>
                    <a:pt x="250" y="315"/>
                  </a:lnTo>
                  <a:lnTo>
                    <a:pt x="193" y="319"/>
                  </a:lnTo>
                  <a:lnTo>
                    <a:pt x="138" y="341"/>
                  </a:lnTo>
                  <a:lnTo>
                    <a:pt x="74" y="355"/>
                  </a:lnTo>
                  <a:lnTo>
                    <a:pt x="26" y="367"/>
                  </a:lnTo>
                  <a:lnTo>
                    <a:pt x="0" y="397"/>
                  </a:lnTo>
                  <a:lnTo>
                    <a:pt x="13" y="444"/>
                  </a:lnTo>
                  <a:lnTo>
                    <a:pt x="43" y="470"/>
                  </a:lnTo>
                  <a:lnTo>
                    <a:pt x="73" y="497"/>
                  </a:lnTo>
                  <a:lnTo>
                    <a:pt x="103" y="523"/>
                  </a:lnTo>
                  <a:lnTo>
                    <a:pt x="151" y="528"/>
                  </a:lnTo>
                  <a:lnTo>
                    <a:pt x="198" y="516"/>
                  </a:lnTo>
                  <a:lnTo>
                    <a:pt x="246" y="523"/>
                  </a:lnTo>
                  <a:lnTo>
                    <a:pt x="293" y="528"/>
                  </a:lnTo>
                  <a:lnTo>
                    <a:pt x="341" y="535"/>
                  </a:lnTo>
                  <a:lnTo>
                    <a:pt x="380" y="551"/>
                  </a:lnTo>
                  <a:lnTo>
                    <a:pt x="428" y="557"/>
                  </a:lnTo>
                  <a:lnTo>
                    <a:pt x="474" y="545"/>
                  </a:lnTo>
                  <a:lnTo>
                    <a:pt x="521" y="551"/>
                  </a:lnTo>
                  <a:lnTo>
                    <a:pt x="569" y="557"/>
                  </a:lnTo>
                  <a:lnTo>
                    <a:pt x="626" y="552"/>
                  </a:lnTo>
                  <a:lnTo>
                    <a:pt x="683" y="549"/>
                  </a:lnTo>
                  <a:lnTo>
                    <a:pt x="739" y="545"/>
                  </a:lnTo>
                  <a:lnTo>
                    <a:pt x="795" y="541"/>
                  </a:lnTo>
                  <a:lnTo>
                    <a:pt x="843" y="546"/>
                  </a:lnTo>
                  <a:lnTo>
                    <a:pt x="891" y="554"/>
                  </a:lnTo>
                  <a:lnTo>
                    <a:pt x="930" y="569"/>
                  </a:lnTo>
                  <a:lnTo>
                    <a:pt x="996" y="574"/>
                  </a:lnTo>
                  <a:lnTo>
                    <a:pt x="1053" y="588"/>
                  </a:lnTo>
                  <a:lnTo>
                    <a:pt x="1101" y="595"/>
                  </a:lnTo>
                  <a:lnTo>
                    <a:pt x="1149" y="601"/>
                  </a:lnTo>
                  <a:lnTo>
                    <a:pt x="1207" y="616"/>
                  </a:lnTo>
                  <a:lnTo>
                    <a:pt x="1255" y="623"/>
                  </a:lnTo>
                  <a:lnTo>
                    <a:pt x="1311" y="618"/>
                  </a:lnTo>
                  <a:lnTo>
                    <a:pt x="1359" y="624"/>
                  </a:lnTo>
                  <a:lnTo>
                    <a:pt x="1416" y="620"/>
                  </a:lnTo>
                  <a:lnTo>
                    <a:pt x="1473" y="635"/>
                  </a:lnTo>
                  <a:lnTo>
                    <a:pt x="1521" y="641"/>
                  </a:lnTo>
                  <a:lnTo>
                    <a:pt x="1568" y="648"/>
                  </a:lnTo>
                  <a:lnTo>
                    <a:pt x="1625" y="643"/>
                  </a:lnTo>
                  <a:lnTo>
                    <a:pt x="1672" y="650"/>
                  </a:lnTo>
                  <a:lnTo>
                    <a:pt x="1729" y="646"/>
                  </a:lnTo>
                  <a:lnTo>
                    <a:pt x="1777" y="652"/>
                  </a:lnTo>
                  <a:lnTo>
                    <a:pt x="1833" y="648"/>
                  </a:lnTo>
                  <a:lnTo>
                    <a:pt x="1881" y="654"/>
                  </a:lnTo>
                  <a:lnTo>
                    <a:pt x="1937" y="649"/>
                  </a:lnTo>
                  <a:lnTo>
                    <a:pt x="1994" y="645"/>
                  </a:lnTo>
                  <a:lnTo>
                    <a:pt x="2050" y="642"/>
                  </a:lnTo>
                  <a:lnTo>
                    <a:pt x="2097" y="648"/>
                  </a:lnTo>
                  <a:lnTo>
                    <a:pt x="2154" y="644"/>
                  </a:lnTo>
                  <a:lnTo>
                    <a:pt x="2201" y="650"/>
                  </a:lnTo>
                  <a:lnTo>
                    <a:pt x="2249" y="656"/>
                  </a:lnTo>
                  <a:lnTo>
                    <a:pt x="2315" y="660"/>
                  </a:lnTo>
                  <a:lnTo>
                    <a:pt x="2372" y="657"/>
                  </a:lnTo>
                  <a:lnTo>
                    <a:pt x="2419" y="663"/>
                  </a:lnTo>
                  <a:lnTo>
                    <a:pt x="2467" y="669"/>
                  </a:lnTo>
                  <a:lnTo>
                    <a:pt x="2504" y="648"/>
                  </a:lnTo>
                  <a:lnTo>
                    <a:pt x="2550" y="635"/>
                  </a:lnTo>
                  <a:lnTo>
                    <a:pt x="2588" y="652"/>
                  </a:lnTo>
                  <a:lnTo>
                    <a:pt x="2637" y="658"/>
                  </a:lnTo>
                  <a:lnTo>
                    <a:pt x="2683" y="645"/>
                  </a:lnTo>
                  <a:lnTo>
                    <a:pt x="2731" y="651"/>
                  </a:lnTo>
                  <a:lnTo>
                    <a:pt x="2778" y="639"/>
                  </a:lnTo>
                  <a:lnTo>
                    <a:pt x="2823" y="626"/>
                  </a:lnTo>
                  <a:lnTo>
                    <a:pt x="2871" y="612"/>
                  </a:lnTo>
                </a:path>
              </a:pathLst>
            </a:custGeom>
            <a:pattFill prst="pct90">
              <a:fgClr>
                <a:srgbClr val="FAFD00"/>
              </a:fgClr>
              <a:bgClr>
                <a:schemeClr val="bg1"/>
              </a:bgClr>
            </a:patt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7461" name="Line 120"/>
            <p:cNvSpPr>
              <a:spLocks noChangeShapeType="1"/>
            </p:cNvSpPr>
            <p:nvPr/>
          </p:nvSpPr>
          <p:spPr bwMode="auto">
            <a:xfrm flipV="1">
              <a:off x="4136" y="3129"/>
              <a:ext cx="404" cy="619"/>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62" name="AutoShape 121" descr="90%"/>
            <p:cNvSpPr>
              <a:spLocks noChangeArrowheads="1"/>
            </p:cNvSpPr>
            <p:nvPr/>
          </p:nvSpPr>
          <p:spPr bwMode="auto">
            <a:xfrm rot="-5400000">
              <a:off x="3826" y="2599"/>
              <a:ext cx="648" cy="1668"/>
            </a:xfrm>
            <a:prstGeom prst="rtTriangle">
              <a:avLst/>
            </a:prstGeom>
            <a:pattFill prst="pct90">
              <a:fgClr>
                <a:srgbClr val="FAFD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grpSp>
      <p:sp>
        <p:nvSpPr>
          <p:cNvPr id="17411" name="Rectangle 123"/>
          <p:cNvSpPr>
            <a:spLocks noChangeArrowheads="1"/>
          </p:cNvSpPr>
          <p:nvPr/>
        </p:nvSpPr>
        <p:spPr bwMode="auto">
          <a:xfrm>
            <a:off x="5257800" y="5410200"/>
            <a:ext cx="335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800" b="1">
                <a:solidFill>
                  <a:srgbClr val="FF0000"/>
                </a:solidFill>
                <a:latin typeface="Impact" pitchFamily="34" charset="0"/>
              </a:rPr>
              <a:t>3. Grain Avalanche!</a:t>
            </a:r>
            <a:endParaRPr lang="en-US" altLang="en-US" sz="2800">
              <a:solidFill>
                <a:schemeClr val="tx2"/>
              </a:solidFill>
              <a:latin typeface="Impact" pitchFamily="34" charset="0"/>
            </a:endParaRPr>
          </a:p>
        </p:txBody>
      </p:sp>
      <p:sp>
        <p:nvSpPr>
          <p:cNvPr id="2" name="Title 1" hidden="1"/>
          <p:cNvSpPr>
            <a:spLocks noGrp="1"/>
          </p:cNvSpPr>
          <p:nvPr>
            <p:ph type="title"/>
          </p:nvPr>
        </p:nvSpPr>
        <p:spPr/>
        <p:txBody>
          <a:bodyPr/>
          <a:lstStyle/>
          <a:p>
            <a:r>
              <a:rPr lang="en-US" dirty="0" smtClean="0"/>
              <a:t>3. Grain Avalanche Continued</a:t>
            </a:r>
            <a:endParaRPr lang="en-US"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398463" y="457200"/>
            <a:ext cx="8229600" cy="1143000"/>
          </a:xfrm>
        </p:spPr>
        <p:txBody>
          <a:bodyPr rtlCol="0">
            <a:noAutofit/>
          </a:bodyPr>
          <a:lstStyle/>
          <a:p>
            <a:pPr eaLnBrk="1" fontAlgn="auto" hangingPunct="1">
              <a:spcAft>
                <a:spcPts val="0"/>
              </a:spcAft>
              <a:defRPr/>
            </a:pPr>
            <a:r>
              <a:rPr lang="en-US" sz="3600" b="1" dirty="0" smtClean="0">
                <a:latin typeface="+mn-lt"/>
              </a:rPr>
              <a:t>4. Entrapment in Free-Standing </a:t>
            </a:r>
            <a:br>
              <a:rPr lang="en-US" sz="3600" b="1" dirty="0" smtClean="0">
                <a:latin typeface="+mn-lt"/>
              </a:rPr>
            </a:br>
            <a:r>
              <a:rPr lang="en-US" sz="3600" b="1" dirty="0" smtClean="0">
                <a:latin typeface="+mn-lt"/>
              </a:rPr>
              <a:t>Pile of Grain</a:t>
            </a:r>
            <a:endParaRPr lang="en-US" sz="3600" b="1" dirty="0">
              <a:latin typeface="+mn-lt"/>
            </a:endParaRPr>
          </a:p>
        </p:txBody>
      </p:sp>
      <p:pic>
        <p:nvPicPr>
          <p:cNvPr id="18435" name="Picture 3" title="Photo - Entrapment in free-standing pile of grain.  Entrapments and engulfment's in free standing piles of grain are rare, but have been some of the most difficult rescues to carry out due to the substantial amount of grain involved.  Walking on the surface of a free standing pile of grain can cause an avalanche of grain from above that is impossible to stop until it reaches its natural angle of repose.  Entrapments and engulfment's of this type are more common inside of large storage structures where residual grain can stand 10-20’ high along the walls. A worker at the base of the pile can become entrapped if something triggers a flow of grain towards the center of the structure. Once started this surface flow of grain is almost impossible to stop until the pile reaches it’s angle of repos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1600200"/>
            <a:ext cx="5435600" cy="44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6" name="Oval 125" title="NO Symbol over a man entrapped in a free-stading pile of grain"/>
          <p:cNvSpPr>
            <a:spLocks noChangeArrowheads="1"/>
          </p:cNvSpPr>
          <p:nvPr/>
        </p:nvSpPr>
        <p:spPr bwMode="auto">
          <a:xfrm rot="552275">
            <a:off x="3756025" y="4148138"/>
            <a:ext cx="715963" cy="912812"/>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8437" name="Line 126" title="Red line in NO symbol"/>
          <p:cNvSpPr>
            <a:spLocks noChangeShapeType="1"/>
          </p:cNvSpPr>
          <p:nvPr/>
        </p:nvSpPr>
        <p:spPr bwMode="auto">
          <a:xfrm>
            <a:off x="3808413" y="4181475"/>
            <a:ext cx="611187" cy="846138"/>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538163" y="609600"/>
            <a:ext cx="8229600" cy="1143000"/>
          </a:xfrm>
        </p:spPr>
        <p:txBody>
          <a:bodyPr/>
          <a:lstStyle/>
          <a:p>
            <a:pPr eaLnBrk="1" hangingPunct="1"/>
            <a:r>
              <a:rPr lang="en-US" altLang="en-US" sz="3600" b="1" smtClean="0"/>
              <a:t>5. Entrapment in Grain Transport Vehicles</a:t>
            </a:r>
          </a:p>
        </p:txBody>
      </p:sp>
      <p:pic>
        <p:nvPicPr>
          <p:cNvPr id="19459" name="Picture 2" title="Photo - The risk of engulfment is present around any grain transport vehicles such as wagons, trucks, rail cars, and hopper wagons.High-volume unloading capacity of modern grain handling equipment can bury someone in a vehicle in seconds. No one should be allowed to be transported inside any grain transport vehicle.It’s not difficult to imagine someone being covered in seconds during an unloading process from a combine that can unload a 300 bushel hopper in less than 2 minute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2089150"/>
            <a:ext cx="6410325" cy="480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0" name="Oval 125" title="NO Symbol over a man entrapped in a grain transport vehicle"/>
          <p:cNvSpPr>
            <a:spLocks noChangeArrowheads="1"/>
          </p:cNvSpPr>
          <p:nvPr/>
        </p:nvSpPr>
        <p:spPr bwMode="auto">
          <a:xfrm>
            <a:off x="3960813" y="2819400"/>
            <a:ext cx="774700" cy="1525588"/>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19461" name="Line 126" title="Red line in No symbol"/>
          <p:cNvSpPr>
            <a:spLocks noChangeShapeType="1"/>
          </p:cNvSpPr>
          <p:nvPr/>
        </p:nvSpPr>
        <p:spPr bwMode="auto">
          <a:xfrm>
            <a:off x="4130675" y="3244850"/>
            <a:ext cx="604838" cy="674688"/>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rtlCol="0"/>
          <a:lstStyle/>
          <a:p>
            <a:pPr>
              <a:defRPr/>
            </a:pPr>
            <a:endParaRPr lang="en-US" dirty="0">
              <a:solidFill>
                <a:schemeClr val="tx1">
                  <a:tint val="75000"/>
                </a:schemeClr>
              </a:solidFill>
              <a:latin typeface="Arial" charset="0"/>
            </a:endParaRPr>
          </a:p>
        </p:txBody>
      </p:sp>
      <p:sp>
        <p:nvSpPr>
          <p:cNvPr id="20483" name="Title 2"/>
          <p:cNvSpPr>
            <a:spLocks noGrp="1"/>
          </p:cNvSpPr>
          <p:nvPr>
            <p:ph type="title"/>
          </p:nvPr>
        </p:nvSpPr>
        <p:spPr>
          <a:xfrm>
            <a:off x="528638" y="495300"/>
            <a:ext cx="8229600" cy="1143000"/>
          </a:xfrm>
        </p:spPr>
        <p:txBody>
          <a:bodyPr/>
          <a:lstStyle/>
          <a:p>
            <a:pPr eaLnBrk="1" hangingPunct="1"/>
            <a:r>
              <a:rPr lang="en-US" altLang="en-US" sz="3600" b="1" smtClean="0"/>
              <a:t>6. Entrapment While Using Grain Vacuum Machines</a:t>
            </a:r>
          </a:p>
        </p:txBody>
      </p:sp>
      <p:pic>
        <p:nvPicPr>
          <p:cNvPr id="20484" name="Picture 2" title="Pthoto - an illustration of entrapment while using grain vacuum machin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020888"/>
            <a:ext cx="4364038" cy="342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2" descr="B:\Hamm\Pictures&amp;Music\Photos\Grain Vacuum Pics\DSCN2956.JPG" title="Photo - man using grain vacuum machi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9188" y="2438400"/>
            <a:ext cx="3876675"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Oval 125" title="NO symbol over a man with a grain vacuum entrapped inside a grain bin"/>
          <p:cNvSpPr>
            <a:spLocks noChangeArrowheads="1"/>
          </p:cNvSpPr>
          <p:nvPr/>
        </p:nvSpPr>
        <p:spPr bwMode="auto">
          <a:xfrm>
            <a:off x="1816100" y="3890963"/>
            <a:ext cx="838200" cy="9144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20487" name="Line 126" title="Red line in NO symbol"/>
          <p:cNvSpPr>
            <a:spLocks noChangeShapeType="1"/>
          </p:cNvSpPr>
          <p:nvPr/>
        </p:nvSpPr>
        <p:spPr bwMode="auto">
          <a:xfrm>
            <a:off x="1997075" y="4010025"/>
            <a:ext cx="604838" cy="674688"/>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mtClean="0"/>
              <a:t>Program Objectives</a:t>
            </a:r>
          </a:p>
        </p:txBody>
      </p:sp>
      <p:sp>
        <p:nvSpPr>
          <p:cNvPr id="3075" name="Content Placeholder 2"/>
          <p:cNvSpPr>
            <a:spLocks noGrp="1"/>
          </p:cNvSpPr>
          <p:nvPr>
            <p:ph idx="1"/>
          </p:nvPr>
        </p:nvSpPr>
        <p:spPr/>
        <p:txBody>
          <a:bodyPr/>
          <a:lstStyle/>
          <a:p>
            <a:r>
              <a:rPr lang="en-US" altLang="en-US" smtClean="0"/>
              <a:t>At the conclusion of this presentation, participants will:</a:t>
            </a:r>
          </a:p>
          <a:p>
            <a:pPr lvl="1">
              <a:buFont typeface="Wingdings" pitchFamily="2" charset="2"/>
              <a:buChar char="Ø"/>
            </a:pPr>
            <a:r>
              <a:rPr lang="en-US" altLang="en-US" smtClean="0"/>
              <a:t>Be able to identify hazards associated with confined space work in the grain industry</a:t>
            </a:r>
          </a:p>
          <a:p>
            <a:pPr lvl="1">
              <a:buFont typeface="Wingdings" pitchFamily="2" charset="2"/>
              <a:buChar char="Ø"/>
            </a:pPr>
            <a:r>
              <a:rPr lang="en-US" altLang="en-US" smtClean="0"/>
              <a:t>Understand  the process for confined space entry and lock out procedures </a:t>
            </a:r>
          </a:p>
          <a:p>
            <a:pPr lvl="1">
              <a:buFont typeface="Wingdings" pitchFamily="2" charset="2"/>
              <a:buChar char="Ø"/>
            </a:pPr>
            <a:r>
              <a:rPr lang="en-US" altLang="en-US" smtClean="0"/>
              <a:t>Know where to look for OSHA references and resources related to confined space entry in the grain industry </a:t>
            </a:r>
          </a:p>
          <a:p>
            <a:pPr lvl="1">
              <a:buFont typeface="Wingdings" pitchFamily="2" charset="2"/>
              <a:buChar char="Ø"/>
            </a:pPr>
            <a:endParaRPr lang="en-US" altLang="en-US" smtClean="0"/>
          </a:p>
          <a:p>
            <a:pPr lvl="1">
              <a:buFont typeface="Wingdings" pitchFamily="2" charset="2"/>
              <a:buChar char="Ø"/>
            </a:pPr>
            <a:endParaRPr lang="en-US" altLang="en-US" smtClean="0"/>
          </a:p>
        </p:txBody>
      </p:sp>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F8E1D749-46E9-4E1B-BD01-A4CD44DE425C}" type="slidenum">
              <a:rPr lang="en-US" altLang="en-US" sz="1200" smtClean="0">
                <a:solidFill>
                  <a:srgbClr val="898989"/>
                </a:solidFill>
                <a:latin typeface="Arial" pitchFamily="34" charset="0"/>
              </a:rPr>
              <a:pPr>
                <a:spcBef>
                  <a:spcPct val="0"/>
                </a:spcBef>
                <a:buFontTx/>
                <a:buNone/>
              </a:pPr>
              <a:t>2</a:t>
            </a:fld>
            <a:endParaRPr lang="en-US" altLang="en-US" sz="1200" smtClean="0">
              <a:solidFill>
                <a:srgbClr val="898989"/>
              </a:solidFill>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65163" y="274638"/>
            <a:ext cx="8229600" cy="1143000"/>
          </a:xfrm>
        </p:spPr>
        <p:txBody>
          <a:bodyPr/>
          <a:lstStyle/>
          <a:p>
            <a:pPr eaLnBrk="1" hangingPunct="1"/>
            <a:r>
              <a:rPr lang="en-US" altLang="en-US" sz="3200" b="1" smtClean="0"/>
              <a:t>The Single Most Important Contributing Factors to Grain Entrapment is Out-of-Condition Corn</a:t>
            </a:r>
          </a:p>
        </p:txBody>
      </p:sp>
      <p:pic>
        <p:nvPicPr>
          <p:cNvPr id="21507" name="Picture 2" descr="Aspergillis flavus can appear as a powdery mold growt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1638" y="2590800"/>
            <a:ext cx="4564062"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Z:\Photos and Images and Videos\GRAIN BINS\Out of Condition Column\GrainColumn.jpg" title="Photo - out of condition grain colum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95900" y="1600200"/>
            <a:ext cx="3390900"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eaLnBrk="1" fontAlgn="auto" hangingPunct="1">
              <a:spcAft>
                <a:spcPts val="0"/>
              </a:spcAft>
              <a:defRPr/>
            </a:pPr>
            <a:r>
              <a:rPr lang="en-US" sz="3600" dirty="0" smtClean="0">
                <a:effectLst>
                  <a:outerShdw blurRad="38100" dist="38100" dir="2700000" algn="tl">
                    <a:srgbClr val="000000">
                      <a:alpha val="43137"/>
                    </a:srgbClr>
                  </a:outerShdw>
                </a:effectLst>
              </a:rPr>
              <a:t>Relevant Federal OSHA Standards</a:t>
            </a:r>
            <a:endParaRPr lang="en-US" sz="36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990600" y="1417638"/>
            <a:ext cx="8229600" cy="4525962"/>
          </a:xfrm>
        </p:spPr>
        <p:txBody>
          <a:bodyPr rtlCol="0">
            <a:normAutofit fontScale="92500" lnSpcReduction="10000"/>
          </a:bodyPr>
          <a:lstStyle/>
          <a:p>
            <a:pPr eaLnBrk="1" fontAlgn="auto" hangingPunct="1">
              <a:spcAft>
                <a:spcPts val="0"/>
              </a:spcAft>
              <a:buSzPct val="100000"/>
              <a:buFont typeface="Wingdings" pitchFamily="2" charset="2"/>
              <a:buChar char="§"/>
              <a:defRPr/>
            </a:pPr>
            <a:r>
              <a:rPr lang="en-US" dirty="0" smtClean="0"/>
              <a:t>29 CFR 1910.146 – Permit-required confined space standard</a:t>
            </a:r>
          </a:p>
          <a:p>
            <a:pPr marL="1147762" lvl="1" indent="-342900" eaLnBrk="1" fontAlgn="auto" hangingPunct="1">
              <a:spcAft>
                <a:spcPts val="0"/>
              </a:spcAft>
              <a:buSzPct val="100000"/>
              <a:buFont typeface="Wingdings" pitchFamily="2" charset="2"/>
              <a:buChar char="q"/>
              <a:defRPr/>
            </a:pPr>
            <a:r>
              <a:rPr lang="en-US" dirty="0" smtClean="0"/>
              <a:t>Exempts agriculture</a:t>
            </a:r>
          </a:p>
          <a:p>
            <a:pPr marL="804862" lvl="1" indent="0" eaLnBrk="1" fontAlgn="auto" hangingPunct="1">
              <a:spcAft>
                <a:spcPts val="0"/>
              </a:spcAft>
              <a:buSzPct val="100000"/>
              <a:buFont typeface="Arial" pitchFamily="34" charset="0"/>
              <a:buNone/>
              <a:defRPr/>
            </a:pPr>
            <a:endParaRPr lang="en-US" dirty="0" smtClean="0"/>
          </a:p>
          <a:p>
            <a:pPr marL="566737" indent="-457200" eaLnBrk="1" fontAlgn="auto" hangingPunct="1">
              <a:spcAft>
                <a:spcPts val="0"/>
              </a:spcAft>
              <a:buSzPct val="100000"/>
              <a:buFont typeface="Wingdings" pitchFamily="2" charset="2"/>
              <a:buChar char="§"/>
              <a:defRPr/>
            </a:pPr>
            <a:r>
              <a:rPr lang="en-US" dirty="0" smtClean="0"/>
              <a:t>29 CFR 1910.272 – Grain handling standard</a:t>
            </a:r>
          </a:p>
          <a:p>
            <a:pPr marL="1146175" lvl="1" indent="-341313" eaLnBrk="1" fontAlgn="auto" hangingPunct="1">
              <a:spcAft>
                <a:spcPts val="0"/>
              </a:spcAft>
              <a:buSzPct val="100000"/>
              <a:buFont typeface="Wingdings" pitchFamily="2" charset="2"/>
              <a:buChar char="q"/>
              <a:defRPr/>
            </a:pPr>
            <a:r>
              <a:rPr lang="en-US" dirty="0" smtClean="0"/>
              <a:t>Covers all commercial grain storage and handling operations</a:t>
            </a:r>
          </a:p>
          <a:p>
            <a:pPr marL="1146175" lvl="1" indent="-341313" eaLnBrk="1" fontAlgn="auto" hangingPunct="1">
              <a:spcAft>
                <a:spcPts val="0"/>
              </a:spcAft>
              <a:buSzPct val="100000"/>
              <a:buFont typeface="Wingdings" pitchFamily="2" charset="2"/>
              <a:buChar char="q"/>
              <a:defRPr/>
            </a:pPr>
            <a:r>
              <a:rPr lang="en-US" dirty="0" smtClean="0"/>
              <a:t>Original focus on preventing grain dust explosions</a:t>
            </a:r>
          </a:p>
          <a:p>
            <a:pPr marL="1146175" lvl="1" indent="-341313" eaLnBrk="1" fontAlgn="auto" hangingPunct="1">
              <a:spcAft>
                <a:spcPts val="0"/>
              </a:spcAft>
              <a:buSzPct val="100000"/>
              <a:buFont typeface="Wingdings" pitchFamily="2" charset="2"/>
              <a:buChar char="q"/>
              <a:defRPr/>
            </a:pPr>
            <a:r>
              <a:rPr lang="en-US" dirty="0" smtClean="0"/>
              <a:t>Exempts farms, feedlots, and seed processing operations</a:t>
            </a:r>
            <a:endParaRPr lang="en-US" dirty="0"/>
          </a:p>
        </p:txBody>
      </p:sp>
      <p:sp>
        <p:nvSpPr>
          <p:cNvPr id="2253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E495DF4D-762C-44A2-A705-AB7B8E7BC773}" type="slidenum">
              <a:rPr lang="en-US" altLang="en-US" sz="1200" smtClean="0">
                <a:solidFill>
                  <a:srgbClr val="898989"/>
                </a:solidFill>
                <a:latin typeface="Arial" pitchFamily="34" charset="0"/>
              </a:rPr>
              <a:pPr>
                <a:spcBef>
                  <a:spcPct val="0"/>
                </a:spcBef>
                <a:buFontTx/>
                <a:buNone/>
              </a:pPr>
              <a:t>21</a:t>
            </a:fld>
            <a:endParaRPr lang="en-US" altLang="en-US" sz="1200" smtClean="0">
              <a:solidFill>
                <a:srgbClr val="898989"/>
              </a:solidFill>
              <a:latin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286000" y="2057400"/>
            <a:ext cx="5522913" cy="3257550"/>
          </a:xfrm>
        </p:spPr>
        <p:txBody>
          <a:bodyPr>
            <a:normAutofit fontScale="47500" lnSpcReduction="20000"/>
          </a:bodyPr>
          <a:lstStyle/>
          <a:p>
            <a:pPr marL="0" indent="0" eaLnBrk="1" hangingPunct="1">
              <a:buFont typeface="Arial" pitchFamily="34" charset="0"/>
              <a:buNone/>
              <a:defRPr/>
            </a:pPr>
            <a:r>
              <a:rPr lang="en-US" b="1" dirty="0" smtClean="0"/>
              <a:t>Enforcement Guidance for Small Farming Operations</a:t>
            </a:r>
          </a:p>
          <a:p>
            <a:pPr eaLnBrk="1" hangingPunct="1">
              <a:buFontTx/>
              <a:buNone/>
              <a:defRPr/>
            </a:pPr>
            <a:r>
              <a:rPr lang="en-US" dirty="0" smtClean="0"/>
              <a:t>The Appropriations Act exempts small farming operations from enforcement of </a:t>
            </a:r>
            <a:r>
              <a:rPr lang="en-US" u="sng" dirty="0" smtClean="0"/>
              <a:t>all</a:t>
            </a:r>
            <a:r>
              <a:rPr lang="en-US" dirty="0" smtClean="0"/>
              <a:t> rules, regulations, standards or orders under the Occupational Safety and Health Act. A farming operation is </a:t>
            </a:r>
            <a:r>
              <a:rPr lang="en-US" b="1" dirty="0" smtClean="0"/>
              <a:t>exempt</a:t>
            </a:r>
            <a:r>
              <a:rPr lang="en-US" dirty="0" smtClean="0"/>
              <a:t> from </a:t>
            </a:r>
            <a:r>
              <a:rPr lang="en-US" b="1" dirty="0" smtClean="0"/>
              <a:t>all</a:t>
            </a:r>
            <a:r>
              <a:rPr lang="en-US" dirty="0" smtClean="0"/>
              <a:t> OSHA activities if it: </a:t>
            </a:r>
          </a:p>
          <a:p>
            <a:pPr eaLnBrk="1" hangingPunct="1">
              <a:defRPr/>
            </a:pPr>
            <a:endParaRPr lang="en-US" dirty="0" smtClean="0"/>
          </a:p>
          <a:p>
            <a:pPr eaLnBrk="1" hangingPunct="1">
              <a:defRPr/>
            </a:pPr>
            <a:r>
              <a:rPr lang="en-US" dirty="0" smtClean="0"/>
              <a:t>Employs </a:t>
            </a:r>
            <a:r>
              <a:rPr lang="en-US" b="1" u="sng" dirty="0" smtClean="0"/>
              <a:t>10 or fewer employees </a:t>
            </a:r>
            <a:r>
              <a:rPr lang="en-US" dirty="0" smtClean="0"/>
              <a:t>currently and at all times during the last 12 months; and </a:t>
            </a:r>
          </a:p>
          <a:p>
            <a:pPr eaLnBrk="1" hangingPunct="1">
              <a:defRPr/>
            </a:pPr>
            <a:r>
              <a:rPr lang="en-US" dirty="0" smtClean="0"/>
              <a:t>Has not had an active temporary labor camp during the proceeding 12 months.</a:t>
            </a:r>
          </a:p>
          <a:p>
            <a:pPr lvl="1" eaLnBrk="1" hangingPunct="1">
              <a:buFontTx/>
              <a:buNone/>
              <a:defRPr/>
            </a:pPr>
            <a:endParaRPr lang="en-US" dirty="0" smtClean="0"/>
          </a:p>
          <a:p>
            <a:pPr lvl="1" eaLnBrk="1" hangingPunct="1">
              <a:buFontTx/>
              <a:buNone/>
              <a:defRPr/>
            </a:pPr>
            <a:r>
              <a:rPr lang="en-US" dirty="0" smtClean="0"/>
              <a:t>Note: Family members of farm employers are not counted when determining the number of employees. </a:t>
            </a:r>
          </a:p>
          <a:p>
            <a:pPr lvl="1" eaLnBrk="1" hangingPunct="1">
              <a:defRPr/>
            </a:pPr>
            <a:r>
              <a:rPr lang="en-US" b="1" i="1" dirty="0" smtClean="0"/>
              <a:t>Important to check with your state OSHA  since there are 22 states that match or exceed this OSHA Instruction</a:t>
            </a:r>
            <a:r>
              <a:rPr lang="en-US" dirty="0" smtClean="0"/>
              <a:t/>
            </a:r>
            <a:br>
              <a:rPr lang="en-US" dirty="0" smtClean="0"/>
            </a:br>
            <a:endParaRPr lang="en-US" dirty="0" smtClean="0"/>
          </a:p>
          <a:p>
            <a:pPr eaLnBrk="1" hangingPunct="1">
              <a:defRPr/>
            </a:pPr>
            <a:endParaRPr lang="en-US" dirty="0" smtClean="0"/>
          </a:p>
          <a:p>
            <a:pPr marL="0" indent="0" eaLnBrk="1" hangingPunct="1">
              <a:buFont typeface="Arial" pitchFamily="34" charset="0"/>
              <a:buNone/>
              <a:defRPr/>
            </a:pPr>
            <a:endParaRPr lang="en-US" dirty="0"/>
          </a:p>
        </p:txBody>
      </p:sp>
      <p:sp>
        <p:nvSpPr>
          <p:cNvPr id="23555" name="Title 8"/>
          <p:cNvSpPr>
            <a:spLocks noGrp="1"/>
          </p:cNvSpPr>
          <p:nvPr>
            <p:ph type="title"/>
          </p:nvPr>
        </p:nvSpPr>
        <p:spPr>
          <a:xfrm>
            <a:off x="1657350" y="857250"/>
            <a:ext cx="6172200" cy="857250"/>
          </a:xfrm>
        </p:spPr>
        <p:txBody>
          <a:bodyPr/>
          <a:lstStyle/>
          <a:p>
            <a:pPr eaLnBrk="1" hangingPunct="1"/>
            <a:r>
              <a:rPr lang="en-US" altLang="en-US" smtClean="0"/>
              <a:t>Agriculture Exemption</a:t>
            </a:r>
          </a:p>
        </p:txBody>
      </p:sp>
      <p:sp>
        <p:nvSpPr>
          <p:cNvPr id="23556" name="TextBox 6"/>
          <p:cNvSpPr txBox="1">
            <a:spLocks noChangeArrowheads="1"/>
          </p:cNvSpPr>
          <p:nvPr/>
        </p:nvSpPr>
        <p:spPr bwMode="auto">
          <a:xfrm>
            <a:off x="3086100" y="5429250"/>
            <a:ext cx="3736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500" i="1">
                <a:solidFill>
                  <a:srgbClr val="000000"/>
                </a:solidFill>
                <a:latin typeface="Arial" pitchFamily="34" charset="0"/>
              </a:rPr>
              <a:t>Source: OSHA Instruction CPL 02-00-051</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457200" y="274638"/>
            <a:ext cx="8305800" cy="1143000"/>
          </a:xfrm>
        </p:spPr>
        <p:txBody>
          <a:bodyPr rtlCol="0">
            <a:normAutofit/>
          </a:bodyPr>
          <a:lstStyle/>
          <a:p>
            <a:pPr eaLnBrk="1" fontAlgn="auto" hangingPunct="1">
              <a:spcAft>
                <a:spcPts val="0"/>
              </a:spcAft>
              <a:defRPr/>
            </a:pPr>
            <a:r>
              <a:rPr lang="en-US" sz="3600" b="1" dirty="0" smtClean="0">
                <a:effectLst>
                  <a:outerShdw blurRad="38100" dist="38100" dir="2700000" algn="tl">
                    <a:srgbClr val="000000">
                      <a:alpha val="43137"/>
                    </a:srgbClr>
                  </a:outerShdw>
                </a:effectLst>
                <a:latin typeface="Corbel" pitchFamily="34" charset="0"/>
              </a:rPr>
              <a:t>Exempt Facilities</a:t>
            </a:r>
          </a:p>
        </p:txBody>
      </p:sp>
      <p:sp>
        <p:nvSpPr>
          <p:cNvPr id="245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517067D1-98D7-4DF5-A088-8F547B945AA5}" type="slidenum">
              <a:rPr lang="en-US" altLang="en-US" sz="1200" smtClean="0">
                <a:solidFill>
                  <a:srgbClr val="898989"/>
                </a:solidFill>
                <a:latin typeface="Arial" pitchFamily="34" charset="0"/>
              </a:rPr>
              <a:pPr>
                <a:spcBef>
                  <a:spcPct val="0"/>
                </a:spcBef>
                <a:buFontTx/>
                <a:buNone/>
              </a:pPr>
              <a:t>23</a:t>
            </a:fld>
            <a:endParaRPr lang="en-US" altLang="en-US" sz="1200" smtClean="0">
              <a:solidFill>
                <a:srgbClr val="898989"/>
              </a:solidFill>
              <a:latin typeface="Arial" pitchFamily="34" charset="0"/>
            </a:endParaRPr>
          </a:p>
        </p:txBody>
      </p:sp>
      <p:sp>
        <p:nvSpPr>
          <p:cNvPr id="24580" name="Content Placeholder 1"/>
          <p:cNvSpPr>
            <a:spLocks noGrp="1"/>
          </p:cNvSpPr>
          <p:nvPr>
            <p:ph idx="1"/>
          </p:nvPr>
        </p:nvSpPr>
        <p:spPr>
          <a:xfrm>
            <a:off x="4495800" y="1295400"/>
            <a:ext cx="4572000" cy="4876800"/>
          </a:xfrm>
        </p:spPr>
        <p:txBody>
          <a:bodyPr/>
          <a:lstStyle/>
          <a:p>
            <a:pPr marL="287338" indent="-177800" eaLnBrk="1" hangingPunct="1">
              <a:buFont typeface="Wingdings" pitchFamily="2" charset="2"/>
              <a:buChar char="§"/>
            </a:pPr>
            <a:r>
              <a:rPr lang="en-US" altLang="en-US" sz="2200" smtClean="0">
                <a:latin typeface="Corbel" pitchFamily="34" charset="0"/>
              </a:rPr>
              <a:t>The OSHA Grain Handling Standard  (1910.272) currently exempts from compliance certain farming operations:</a:t>
            </a:r>
          </a:p>
          <a:p>
            <a:pPr marL="687388" lvl="2" indent="-177800" eaLnBrk="1" hangingPunct="1">
              <a:buFont typeface="Wingdings" pitchFamily="2" charset="2"/>
              <a:buChar char="§"/>
            </a:pPr>
            <a:r>
              <a:rPr lang="en-US" altLang="en-US" sz="1800" smtClean="0">
                <a:latin typeface="Corbel" pitchFamily="34" charset="0"/>
              </a:rPr>
              <a:t>Farms with 10 or fewer employed</a:t>
            </a:r>
          </a:p>
          <a:p>
            <a:pPr marL="687388" lvl="2" indent="-177800" eaLnBrk="1" hangingPunct="1">
              <a:buFont typeface="Wingdings" pitchFamily="2" charset="2"/>
              <a:buChar char="§"/>
            </a:pPr>
            <a:r>
              <a:rPr lang="en-US" altLang="en-US" sz="1800" smtClean="0">
                <a:latin typeface="Corbel" pitchFamily="34" charset="0"/>
              </a:rPr>
              <a:t>Feedlots</a:t>
            </a:r>
          </a:p>
          <a:p>
            <a:pPr marL="687388" lvl="2" indent="-177800" eaLnBrk="1" hangingPunct="1">
              <a:buFont typeface="Wingdings" pitchFamily="2" charset="2"/>
              <a:buChar char="§"/>
            </a:pPr>
            <a:r>
              <a:rPr lang="en-US" altLang="en-US" sz="1800" smtClean="0">
                <a:latin typeface="Corbel" pitchFamily="34" charset="0"/>
              </a:rPr>
              <a:t>Operations that prepare seeds</a:t>
            </a:r>
            <a:br>
              <a:rPr lang="en-US" altLang="en-US" sz="1800" smtClean="0">
                <a:latin typeface="Corbel" pitchFamily="34" charset="0"/>
              </a:rPr>
            </a:br>
            <a:r>
              <a:rPr lang="en-US" altLang="en-US" sz="1800" smtClean="0">
                <a:latin typeface="Corbel" pitchFamily="34" charset="0"/>
              </a:rPr>
              <a:t>for future crops</a:t>
            </a:r>
          </a:p>
          <a:p>
            <a:pPr marL="287338" indent="-177800" eaLnBrk="1" hangingPunct="1">
              <a:buFont typeface="Wingdings" pitchFamily="2" charset="2"/>
              <a:buChar char="§"/>
            </a:pPr>
            <a:r>
              <a:rPr lang="en-US" altLang="en-US" sz="2200" smtClean="0">
                <a:latin typeface="Corbel" pitchFamily="34" charset="0"/>
              </a:rPr>
              <a:t>The OSHA Permit-required Confined Spaces Standard (1910.146) generally exempts agricultural operations that:</a:t>
            </a:r>
          </a:p>
          <a:p>
            <a:pPr marL="687388" lvl="1" indent="-177800" eaLnBrk="1" hangingPunct="1">
              <a:buFont typeface="Wingdings" pitchFamily="2" charset="2"/>
              <a:buChar char="§"/>
            </a:pPr>
            <a:r>
              <a:rPr lang="en-US" altLang="en-US" sz="1800" smtClean="0">
                <a:latin typeface="Corbel" pitchFamily="34" charset="0"/>
              </a:rPr>
              <a:t>Grow or harvest crops</a:t>
            </a:r>
          </a:p>
          <a:p>
            <a:pPr marL="687388" lvl="1" indent="-177800" eaLnBrk="1" hangingPunct="1">
              <a:buFont typeface="Wingdings" pitchFamily="2" charset="2"/>
              <a:buChar char="§"/>
            </a:pPr>
            <a:r>
              <a:rPr lang="en-US" altLang="en-US" sz="1800" smtClean="0">
                <a:latin typeface="Corbel" pitchFamily="34" charset="0"/>
              </a:rPr>
              <a:t>Raise livestock or poultry</a:t>
            </a:r>
          </a:p>
        </p:txBody>
      </p:sp>
      <p:pic>
        <p:nvPicPr>
          <p:cNvPr id="24581" name="Picture 5" title="Photo - grain storage and handling facilitie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133600"/>
            <a:ext cx="3795713"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382000" cy="1143000"/>
          </a:xfrm>
        </p:spPr>
        <p:txBody>
          <a:bodyPr rtlCol="0">
            <a:normAutofit/>
          </a:bodyPr>
          <a:lstStyle/>
          <a:p>
            <a:pPr eaLnBrk="1" fontAlgn="auto" hangingPunct="1">
              <a:spcAft>
                <a:spcPts val="0"/>
              </a:spcAft>
              <a:defRPr/>
            </a:pPr>
            <a:r>
              <a:rPr lang="en-US" sz="3600" b="1" dirty="0" smtClean="0">
                <a:effectLst>
                  <a:outerShdw blurRad="38100" dist="38100" dir="2700000" algn="tl">
                    <a:srgbClr val="000000">
                      <a:alpha val="43137"/>
                    </a:srgbClr>
                  </a:outerShdw>
                </a:effectLst>
                <a:latin typeface="Corbel" pitchFamily="34" charset="0"/>
              </a:rPr>
              <a:t>Non-Exempt Facilities Must Have</a:t>
            </a:r>
          </a:p>
        </p:txBody>
      </p:sp>
      <p:sp>
        <p:nvSpPr>
          <p:cNvPr id="28675" name="Content Placeholder 2"/>
          <p:cNvSpPr>
            <a:spLocks noGrp="1"/>
          </p:cNvSpPr>
          <p:nvPr>
            <p:ph idx="1"/>
          </p:nvPr>
        </p:nvSpPr>
        <p:spPr>
          <a:xfrm>
            <a:off x="457200" y="1143000"/>
            <a:ext cx="8153400" cy="5197475"/>
          </a:xfrm>
        </p:spPr>
        <p:txBody>
          <a:bodyPr/>
          <a:lstStyle/>
          <a:p>
            <a:pPr eaLnBrk="1" hangingPunct="1">
              <a:buFont typeface="Wingdings" panose="05000000000000000000" pitchFamily="2" charset="2"/>
              <a:buChar char="§"/>
              <a:defRPr/>
            </a:pPr>
            <a:r>
              <a:rPr lang="en-US" altLang="en-US" sz="2800" dirty="0" smtClean="0">
                <a:latin typeface="Corbel" panose="020B0503020204020204" pitchFamily="34" charset="0"/>
              </a:rPr>
              <a:t>Confined space entry program and permit system</a:t>
            </a:r>
            <a:endParaRPr lang="en-US" altLang="en-US" sz="2800" dirty="0" smtClean="0"/>
          </a:p>
          <a:p>
            <a:pPr eaLnBrk="1" hangingPunct="1">
              <a:buFont typeface="Wingdings" panose="05000000000000000000" pitchFamily="2" charset="2"/>
              <a:buChar char="§"/>
              <a:defRPr/>
            </a:pPr>
            <a:r>
              <a:rPr lang="en-US" altLang="en-US" sz="2800" dirty="0" smtClean="0">
                <a:latin typeface="Corbel" panose="020B0503020204020204" pitchFamily="34" charset="0"/>
              </a:rPr>
              <a:t>Appropriate confined space entry equipment</a:t>
            </a:r>
          </a:p>
          <a:p>
            <a:pPr marL="682625" lvl="1" indent="0" eaLnBrk="1" hangingPunct="1">
              <a:buSzPct val="50000"/>
              <a:buFont typeface="Arial" pitchFamily="34" charset="0"/>
              <a:buNone/>
              <a:defRPr/>
            </a:pPr>
            <a:r>
              <a:rPr lang="en-US" altLang="en-US" dirty="0" smtClean="0">
                <a:latin typeface="Corbel" panose="020B0503020204020204" pitchFamily="34" charset="0"/>
              </a:rPr>
              <a:t> Lifeline and harnesses</a:t>
            </a:r>
          </a:p>
          <a:p>
            <a:pPr marL="682625" lvl="1" indent="0" eaLnBrk="1" hangingPunct="1">
              <a:buSzPct val="50000"/>
              <a:buFont typeface="Arial" pitchFamily="34" charset="0"/>
              <a:buNone/>
              <a:defRPr/>
            </a:pPr>
            <a:r>
              <a:rPr lang="en-US" altLang="en-US" dirty="0" smtClean="0">
                <a:latin typeface="Corbel" panose="020B0503020204020204" pitchFamily="34" charset="0"/>
              </a:rPr>
              <a:t> Air monitoring equipment</a:t>
            </a:r>
          </a:p>
          <a:p>
            <a:pPr marL="682625" lvl="1" indent="0" eaLnBrk="1" hangingPunct="1">
              <a:buSzPct val="50000"/>
              <a:buFont typeface="Arial" pitchFamily="34" charset="0"/>
              <a:buNone/>
              <a:defRPr/>
            </a:pPr>
            <a:r>
              <a:rPr lang="en-US" altLang="en-US" dirty="0" smtClean="0">
                <a:latin typeface="Corbel" panose="020B0503020204020204" pitchFamily="34" charset="0"/>
              </a:rPr>
              <a:t> Communication system</a:t>
            </a:r>
          </a:p>
          <a:p>
            <a:pPr marL="0" indent="0" eaLnBrk="1" hangingPunct="1">
              <a:buFont typeface="Arial" pitchFamily="34" charset="0"/>
              <a:buNone/>
              <a:defRPr/>
            </a:pPr>
            <a:r>
              <a:rPr lang="en-US" altLang="en-US" dirty="0">
                <a:latin typeface="Corbel" panose="020B0503020204020204" pitchFamily="34" charset="0"/>
              </a:rPr>
              <a:t> </a:t>
            </a:r>
            <a:r>
              <a:rPr lang="en-US" altLang="en-US" dirty="0" smtClean="0">
                <a:latin typeface="Corbel" panose="020B0503020204020204" pitchFamily="34" charset="0"/>
              </a:rPr>
              <a:t>        </a:t>
            </a:r>
            <a:r>
              <a:rPr lang="en-US" altLang="en-US" sz="2800" dirty="0" smtClean="0">
                <a:latin typeface="Corbel" panose="020B0503020204020204" pitchFamily="34" charset="0"/>
              </a:rPr>
              <a:t>Emergency action plan</a:t>
            </a:r>
            <a:endParaRPr lang="en-US" altLang="en-US" sz="2800" dirty="0" smtClean="0"/>
          </a:p>
          <a:p>
            <a:pPr marL="0" indent="0" eaLnBrk="1" hangingPunct="1">
              <a:buFont typeface="Arial" pitchFamily="34" charset="0"/>
              <a:buNone/>
              <a:defRPr/>
            </a:pPr>
            <a:r>
              <a:rPr lang="en-US" altLang="en-US" sz="2800" dirty="0" smtClean="0">
                <a:latin typeface="Corbel" panose="020B0503020204020204" pitchFamily="34" charset="0"/>
              </a:rPr>
              <a:t>           Documented training</a:t>
            </a:r>
          </a:p>
          <a:p>
            <a:pPr marL="0" indent="0" eaLnBrk="1" hangingPunct="1">
              <a:buFont typeface="Arial" pitchFamily="34" charset="0"/>
              <a:buNone/>
              <a:defRPr/>
            </a:pPr>
            <a:r>
              <a:rPr lang="en-US" altLang="en-US" sz="2800" dirty="0" smtClean="0">
                <a:latin typeface="Corbel" panose="020B0503020204020204" pitchFamily="34" charset="0"/>
              </a:rPr>
              <a:t>           Incident reporting policies in place</a:t>
            </a:r>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2E6581F4-F22A-454C-A743-99F1401B3752}" type="slidenum">
              <a:rPr lang="en-US" altLang="en-US" sz="1200" smtClean="0">
                <a:solidFill>
                  <a:srgbClr val="898989"/>
                </a:solidFill>
                <a:latin typeface="Arial" pitchFamily="34" charset="0"/>
              </a:rPr>
              <a:pPr>
                <a:spcBef>
                  <a:spcPct val="0"/>
                </a:spcBef>
                <a:buFontTx/>
                <a:buNone/>
              </a:pPr>
              <a:t>24</a:t>
            </a:fld>
            <a:endParaRPr lang="en-US" altLang="en-US" sz="1200" smtClean="0">
              <a:solidFill>
                <a:srgbClr val="898989"/>
              </a:solidFill>
              <a:latin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a:defRPr/>
            </a:pPr>
            <a:r>
              <a:rPr lang="en-US" b="1" smtClean="0">
                <a:solidFill>
                  <a:srgbClr val="339933"/>
                </a:solidFill>
              </a:rPr>
              <a:t>Permit-Required Confined Space Entry Procedure</a:t>
            </a:r>
          </a:p>
        </p:txBody>
      </p:sp>
      <p:sp>
        <p:nvSpPr>
          <p:cNvPr id="26627" name="Rectangle 3"/>
          <p:cNvSpPr>
            <a:spLocks noGrp="1" noChangeArrowheads="1"/>
          </p:cNvSpPr>
          <p:nvPr>
            <p:ph type="body" sz="half" idx="1"/>
          </p:nvPr>
        </p:nvSpPr>
        <p:spPr>
          <a:xfrm>
            <a:off x="685800" y="1981200"/>
            <a:ext cx="4038600" cy="4114800"/>
          </a:xfrm>
        </p:spPr>
        <p:txBody>
          <a:bodyPr/>
          <a:lstStyle/>
          <a:p>
            <a:pPr>
              <a:buClr>
                <a:schemeClr val="hlink"/>
              </a:buClr>
              <a:buFont typeface="Wingdings" pitchFamily="2" charset="2"/>
              <a:buChar char="Ø"/>
            </a:pPr>
            <a:r>
              <a:rPr lang="en-US" altLang="en-US" sz="2800" smtClean="0"/>
              <a:t>Isolate the space</a:t>
            </a:r>
          </a:p>
          <a:p>
            <a:pPr>
              <a:buClr>
                <a:schemeClr val="hlink"/>
              </a:buClr>
              <a:buFont typeface="Wingdings" pitchFamily="2" charset="2"/>
              <a:buChar char="Ø"/>
            </a:pPr>
            <a:r>
              <a:rPr lang="en-US" altLang="en-US" sz="2800" smtClean="0"/>
              <a:t>Ventilate the space</a:t>
            </a:r>
          </a:p>
          <a:p>
            <a:pPr>
              <a:buClr>
                <a:schemeClr val="hlink"/>
              </a:buClr>
              <a:buFont typeface="Wingdings" pitchFamily="2" charset="2"/>
              <a:buChar char="Ø"/>
            </a:pPr>
            <a:r>
              <a:rPr lang="en-US" altLang="en-US" sz="2800" smtClean="0"/>
              <a:t>Test the atmosphere</a:t>
            </a:r>
          </a:p>
          <a:p>
            <a:pPr>
              <a:buClr>
                <a:schemeClr val="hlink"/>
              </a:buClr>
              <a:buFont typeface="Wingdings" pitchFamily="2" charset="2"/>
              <a:buChar char="Ø"/>
            </a:pPr>
            <a:r>
              <a:rPr lang="en-US" altLang="en-US" sz="2800" smtClean="0"/>
              <a:t>Select PPE</a:t>
            </a:r>
          </a:p>
          <a:p>
            <a:pPr>
              <a:buClr>
                <a:schemeClr val="hlink"/>
              </a:buClr>
              <a:buFont typeface="Wingdings" pitchFamily="2" charset="2"/>
              <a:buChar char="Ø"/>
            </a:pPr>
            <a:r>
              <a:rPr lang="en-US" altLang="en-US" sz="2800" smtClean="0"/>
              <a:t>Conduct Pre-Entry Briefing</a:t>
            </a:r>
          </a:p>
          <a:p>
            <a:pPr>
              <a:buClr>
                <a:schemeClr val="hlink"/>
              </a:buClr>
              <a:buFont typeface="Wingdings" pitchFamily="2" charset="2"/>
              <a:buChar char="Ø"/>
            </a:pPr>
            <a:r>
              <a:rPr lang="en-US" altLang="en-US" sz="2800" smtClean="0"/>
              <a:t> Complete permit</a:t>
            </a:r>
          </a:p>
          <a:p>
            <a:pPr>
              <a:buClr>
                <a:schemeClr val="hlink"/>
              </a:buClr>
              <a:buFont typeface="Wingdings" pitchFamily="2" charset="2"/>
              <a:buChar char="Ø"/>
            </a:pPr>
            <a:r>
              <a:rPr lang="en-US" altLang="en-US" sz="2800" smtClean="0"/>
              <a:t> Enter the space</a:t>
            </a:r>
          </a:p>
          <a:p>
            <a:endParaRPr lang="en-US" altLang="en-US" sz="2800" smtClean="0">
              <a:solidFill>
                <a:schemeClr val="bg2"/>
              </a:solidFill>
            </a:endParaRPr>
          </a:p>
        </p:txBody>
      </p:sp>
      <p:pic>
        <p:nvPicPr>
          <p:cNvPr id="26628" name="Picture 15" descr="Blank Permit"/>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4648200" y="2405063"/>
            <a:ext cx="3810000" cy="326707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382000" cy="1143000"/>
          </a:xfrm>
        </p:spPr>
        <p:txBody>
          <a:bodyPr rtlCol="0">
            <a:normAutofit/>
          </a:bodyPr>
          <a:lstStyle/>
          <a:p>
            <a:pPr eaLnBrk="1" fontAlgn="auto" hangingPunct="1">
              <a:spcAft>
                <a:spcPts val="0"/>
              </a:spcAft>
              <a:defRPr/>
            </a:pPr>
            <a:r>
              <a:rPr lang="en-US" sz="3600" b="1" dirty="0" smtClean="0">
                <a:effectLst>
                  <a:outerShdw blurRad="38100" dist="38100" dir="2700000" algn="tl">
                    <a:srgbClr val="000000">
                      <a:alpha val="43137"/>
                    </a:srgbClr>
                  </a:outerShdw>
                </a:effectLst>
                <a:latin typeface="Corbel" pitchFamily="34" charset="0"/>
              </a:rPr>
              <a:t>You Have the Right to Say NO!</a:t>
            </a:r>
          </a:p>
        </p:txBody>
      </p:sp>
      <p:sp>
        <p:nvSpPr>
          <p:cNvPr id="24579" name="Content Placeholder 2"/>
          <p:cNvSpPr>
            <a:spLocks noGrp="1"/>
          </p:cNvSpPr>
          <p:nvPr>
            <p:ph idx="1"/>
          </p:nvPr>
        </p:nvSpPr>
        <p:spPr>
          <a:xfrm>
            <a:off x="1143000" y="1493838"/>
            <a:ext cx="7848600" cy="4906962"/>
          </a:xfrm>
        </p:spPr>
        <p:txBody>
          <a:bodyPr rtlCol="0">
            <a:noAutofit/>
          </a:bodyPr>
          <a:lstStyle/>
          <a:p>
            <a:pPr marL="0" indent="0" eaLnBrk="1" fontAlgn="auto" hangingPunct="1">
              <a:spcAft>
                <a:spcPts val="0"/>
              </a:spcAft>
              <a:buSzPct val="100000"/>
              <a:buFont typeface="Arial" pitchFamily="34" charset="0"/>
              <a:buNone/>
              <a:defRPr/>
            </a:pPr>
            <a:r>
              <a:rPr lang="en-US" sz="2400" dirty="0" smtClean="0">
                <a:latin typeface="Corbel" pitchFamily="34" charset="0"/>
              </a:rPr>
              <a:t>As a young and beginning worker you have the right to:</a:t>
            </a:r>
          </a:p>
          <a:p>
            <a:pPr eaLnBrk="1" fontAlgn="auto" hangingPunct="1">
              <a:spcAft>
                <a:spcPts val="0"/>
              </a:spcAft>
              <a:buSzPct val="100000"/>
              <a:buFont typeface="Wingdings" panose="05000000000000000000" pitchFamily="2" charset="2"/>
              <a:buChar char="§"/>
              <a:defRPr/>
            </a:pPr>
            <a:r>
              <a:rPr lang="en-US" sz="2400" dirty="0" smtClean="0">
                <a:latin typeface="Corbel" pitchFamily="34" charset="0"/>
              </a:rPr>
              <a:t>Refuse to perform tasks that you are not trained or equipped to perform safely – without retaliation</a:t>
            </a:r>
          </a:p>
          <a:p>
            <a:pPr eaLnBrk="1" fontAlgn="auto" hangingPunct="1">
              <a:spcAft>
                <a:spcPts val="0"/>
              </a:spcAft>
              <a:buSzPct val="100000"/>
              <a:buFont typeface="Wingdings" panose="05000000000000000000" pitchFamily="2" charset="2"/>
              <a:buChar char="§"/>
              <a:defRPr/>
            </a:pPr>
            <a:r>
              <a:rPr lang="en-US" sz="2400" dirty="0" smtClean="0">
                <a:latin typeface="Corbel" pitchFamily="34" charset="0"/>
              </a:rPr>
              <a:t>Receive information and training about the hazards you are exposed to in the work place</a:t>
            </a:r>
          </a:p>
          <a:p>
            <a:pPr eaLnBrk="1" fontAlgn="auto" hangingPunct="1">
              <a:spcAft>
                <a:spcPts val="0"/>
              </a:spcAft>
              <a:buSzPct val="100000"/>
              <a:buFont typeface="Wingdings" panose="05000000000000000000" pitchFamily="2" charset="2"/>
              <a:buChar char="§"/>
              <a:defRPr/>
            </a:pPr>
            <a:r>
              <a:rPr lang="en-US" sz="2400" dirty="0" smtClean="0">
                <a:latin typeface="Corbel" pitchFamily="34" charset="0"/>
              </a:rPr>
              <a:t>Have access to and training regarding emergency action plans</a:t>
            </a:r>
          </a:p>
        </p:txBody>
      </p:sp>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5B1F2991-686B-4F1C-B313-0F77CBA683AE}" type="slidenum">
              <a:rPr lang="en-US" altLang="en-US" sz="1200" smtClean="0">
                <a:solidFill>
                  <a:srgbClr val="898989"/>
                </a:solidFill>
                <a:latin typeface="Arial" pitchFamily="34" charset="0"/>
              </a:rPr>
              <a:pPr>
                <a:spcBef>
                  <a:spcPct val="0"/>
                </a:spcBef>
                <a:buFontTx/>
                <a:buNone/>
              </a:pPr>
              <a:t>26</a:t>
            </a:fld>
            <a:endParaRPr lang="en-US" altLang="en-US" sz="1200" smtClean="0">
              <a:solidFill>
                <a:srgbClr val="898989"/>
              </a:solidFill>
              <a:latin typeface="Arial" pitchFamily="34" charset="0"/>
            </a:endParaRPr>
          </a:p>
        </p:txBody>
      </p:sp>
      <p:pic>
        <p:nvPicPr>
          <p:cNvPr id="27653" name="Picture 2" descr="http://careergirlnetwork.com/wp-content/uploads/2013/08/Just-say-no.jpg" title="Photo - workd No! underlined in r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4191000"/>
            <a:ext cx="39274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228600"/>
            <a:ext cx="7772400" cy="1143000"/>
          </a:xfrm>
        </p:spPr>
        <p:txBody>
          <a:bodyPr/>
          <a:lstStyle/>
          <a:p>
            <a:pPr>
              <a:defRPr/>
            </a:pPr>
            <a:r>
              <a:rPr lang="en-US" dirty="0" smtClean="0">
                <a:effectLst>
                  <a:outerShdw blurRad="38100" dist="38100" dir="2700000" algn="tl">
                    <a:srgbClr val="FFFFFF"/>
                  </a:outerShdw>
                </a:effectLst>
              </a:rPr>
              <a:t>Personal Protective Equipment</a:t>
            </a:r>
          </a:p>
        </p:txBody>
      </p:sp>
      <p:sp>
        <p:nvSpPr>
          <p:cNvPr id="28675" name="Rectangle 3"/>
          <p:cNvSpPr>
            <a:spLocks noGrp="1" noChangeArrowheads="1"/>
          </p:cNvSpPr>
          <p:nvPr>
            <p:ph sz="half" idx="1"/>
          </p:nvPr>
        </p:nvSpPr>
        <p:spPr>
          <a:xfrm>
            <a:off x="685800" y="1752600"/>
            <a:ext cx="3810000" cy="4114800"/>
          </a:xfrm>
        </p:spPr>
        <p:txBody>
          <a:bodyPr/>
          <a:lstStyle/>
          <a:p>
            <a:pPr>
              <a:buFont typeface="Monotype Sorts"/>
              <a:buNone/>
            </a:pPr>
            <a:r>
              <a:rPr lang="en-US" altLang="en-US" smtClean="0">
                <a:solidFill>
                  <a:schemeClr val="bg2"/>
                </a:solidFill>
              </a:rPr>
              <a:t>	</a:t>
            </a:r>
            <a:r>
              <a:rPr lang="en-US" altLang="en-US" smtClean="0"/>
              <a:t>Once all the hazards are identified, the space has been ventilated and the atmosphere checked, determine what personal protective equipment will be necessary.</a:t>
            </a:r>
          </a:p>
        </p:txBody>
      </p:sp>
      <p:sp>
        <p:nvSpPr>
          <p:cNvPr id="28676" name="Rectangle 4"/>
          <p:cNvSpPr>
            <a:spLocks noGrp="1" noChangeArrowheads="1"/>
          </p:cNvSpPr>
          <p:nvPr>
            <p:ph sz="half" idx="2"/>
          </p:nvPr>
        </p:nvSpPr>
        <p:spPr>
          <a:xfrm>
            <a:off x="4648200" y="1600200"/>
            <a:ext cx="3810000" cy="4419600"/>
          </a:xfrm>
        </p:spPr>
        <p:txBody>
          <a:bodyPr/>
          <a:lstStyle/>
          <a:p>
            <a:pPr>
              <a:buClr>
                <a:schemeClr val="hlink"/>
              </a:buClr>
            </a:pPr>
            <a:r>
              <a:rPr lang="en-US" altLang="en-US" smtClean="0"/>
              <a:t>Hard Hats</a:t>
            </a:r>
          </a:p>
          <a:p>
            <a:pPr>
              <a:buClr>
                <a:schemeClr val="hlink"/>
              </a:buClr>
            </a:pPr>
            <a:r>
              <a:rPr lang="en-US" altLang="en-US" smtClean="0"/>
              <a:t>Eye Protection</a:t>
            </a:r>
          </a:p>
          <a:p>
            <a:pPr>
              <a:buClr>
                <a:schemeClr val="hlink"/>
              </a:buClr>
            </a:pPr>
            <a:r>
              <a:rPr lang="en-US" altLang="en-US" smtClean="0"/>
              <a:t>Hearing Protection</a:t>
            </a:r>
          </a:p>
          <a:p>
            <a:pPr>
              <a:buClr>
                <a:schemeClr val="hlink"/>
              </a:buClr>
            </a:pPr>
            <a:r>
              <a:rPr lang="en-US" altLang="en-US" smtClean="0"/>
              <a:t>Respirator</a:t>
            </a:r>
          </a:p>
          <a:p>
            <a:pPr>
              <a:buClr>
                <a:schemeClr val="hlink"/>
              </a:buClr>
            </a:pPr>
            <a:r>
              <a:rPr lang="en-US" altLang="en-US" smtClean="0"/>
              <a:t>Protective Coveralls</a:t>
            </a:r>
          </a:p>
          <a:p>
            <a:pPr>
              <a:buClr>
                <a:schemeClr val="hlink"/>
              </a:buClr>
            </a:pPr>
            <a:r>
              <a:rPr lang="en-US" altLang="en-US" smtClean="0"/>
              <a:t>Gloves</a:t>
            </a:r>
          </a:p>
          <a:p>
            <a:pPr>
              <a:buClr>
                <a:schemeClr val="hlink"/>
              </a:buClr>
            </a:pPr>
            <a:r>
              <a:rPr lang="en-US" altLang="en-US" smtClean="0"/>
              <a:t>Footwear</a:t>
            </a:r>
          </a:p>
          <a:p>
            <a:pPr>
              <a:buClr>
                <a:schemeClr val="hlink"/>
              </a:buClr>
            </a:pPr>
            <a:r>
              <a:rPr lang="en-US" altLang="en-US" smtClean="0"/>
              <a:t>Safety Harness</a:t>
            </a:r>
          </a:p>
        </p:txBody>
      </p:sp>
      <p:pic>
        <p:nvPicPr>
          <p:cNvPr id="28677" name="Picture 7" descr="Workboot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4819650"/>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descr="Hard Ha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1295400"/>
            <a:ext cx="838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9" descr="Eye Face Protect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5200" y="20574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0" descr="Respirators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58000" y="31242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1" descr="hearing protection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01000" y="28194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2" descr="gloves 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77000" y="4133850"/>
            <a:ext cx="838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3" descr="safety harness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19800" y="5638800"/>
            <a:ext cx="1066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28600" y="152400"/>
            <a:ext cx="8610600" cy="1219200"/>
          </a:xfrm>
        </p:spPr>
        <p:txBody>
          <a:bodyPr/>
          <a:lstStyle/>
          <a:p>
            <a:pPr>
              <a:defRPr/>
            </a:pPr>
            <a:r>
              <a:rPr lang="en-US" dirty="0" smtClean="0">
                <a:effectLst>
                  <a:outerShdw blurRad="38100" dist="38100" dir="2700000" algn="tl">
                    <a:srgbClr val="FFFFFF"/>
                  </a:outerShdw>
                </a:effectLst>
              </a:rPr>
              <a:t>Personal Protective </a:t>
            </a:r>
            <a:r>
              <a:rPr lang="en-US" dirty="0" smtClean="0">
                <a:effectLst>
                  <a:outerShdw blurRad="38100" dist="38100" dir="2700000" algn="tl">
                    <a:srgbClr val="FFFFFF"/>
                  </a:outerShdw>
                </a:effectLst>
              </a:rPr>
              <a:t>Equipment </a:t>
            </a:r>
            <a:endParaRPr lang="en-US" dirty="0" smtClean="0">
              <a:effectLst>
                <a:outerShdw blurRad="38100" dist="38100" dir="2700000" algn="tl">
                  <a:srgbClr val="FFFFFF"/>
                </a:outerShdw>
              </a:effectLst>
            </a:endParaRPr>
          </a:p>
        </p:txBody>
      </p:sp>
      <p:sp>
        <p:nvSpPr>
          <p:cNvPr id="60419" name="Rectangle 4"/>
          <p:cNvSpPr>
            <a:spLocks noGrp="1" noChangeArrowheads="1"/>
          </p:cNvSpPr>
          <p:nvPr>
            <p:ph type="body" sz="half" idx="1"/>
          </p:nvPr>
        </p:nvSpPr>
        <p:spPr>
          <a:xfrm>
            <a:off x="533400" y="1447800"/>
            <a:ext cx="3810000" cy="2819400"/>
          </a:xfrm>
        </p:spPr>
        <p:txBody>
          <a:bodyPr>
            <a:normAutofit fontScale="92500" lnSpcReduction="10000"/>
          </a:bodyPr>
          <a:lstStyle/>
          <a:p>
            <a:pPr>
              <a:lnSpc>
                <a:spcPct val="90000"/>
              </a:lnSpc>
              <a:buFont typeface="Monotype Sorts" pitchFamily="2" charset="2"/>
              <a:buNone/>
              <a:defRPr/>
            </a:pPr>
            <a:r>
              <a:rPr lang="en-US" sz="2800" dirty="0" smtClean="0">
                <a:solidFill>
                  <a:schemeClr val="bg2"/>
                </a:solidFill>
              </a:rPr>
              <a:t>	</a:t>
            </a:r>
            <a:r>
              <a:rPr lang="en-US" dirty="0" smtClean="0"/>
              <a:t>Each entrant shall use a chest or full body harness or a boatswain’s chair, with a retrieval line attached to assist in removal. </a:t>
            </a:r>
          </a:p>
        </p:txBody>
      </p:sp>
      <p:sp>
        <p:nvSpPr>
          <p:cNvPr id="29700" name="Rectangle 10"/>
          <p:cNvSpPr>
            <a:spLocks noChangeArrowheads="1"/>
          </p:cNvSpPr>
          <p:nvPr/>
        </p:nvSpPr>
        <p:spPr bwMode="auto">
          <a:xfrm>
            <a:off x="990600" y="5105400"/>
            <a:ext cx="746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000">
                <a:solidFill>
                  <a:srgbClr val="FF0000"/>
                </a:solidFill>
                <a:latin typeface="Brush Script MT" pitchFamily="66" charset="0"/>
              </a:rPr>
              <a:t>Exception – </a:t>
            </a:r>
            <a:r>
              <a:rPr lang="en-US" altLang="en-US" sz="2000">
                <a:solidFill>
                  <a:srgbClr val="0070C0"/>
                </a:solidFill>
                <a:latin typeface="Brush Script MT" pitchFamily="66" charset="0"/>
              </a:rPr>
              <a:t>Where the employer can demonstrate that the protection required is not feasible or creates a greater hazard, the employer shall provide an alternative means of protection which is demonstrated  to prevent the employee from sinking further than waist-deep in the grain.</a:t>
            </a:r>
          </a:p>
        </p:txBody>
      </p:sp>
      <p:pic>
        <p:nvPicPr>
          <p:cNvPr id="29701" name="Picture 2" title="Photo - Each entrant shall use a chest or full body harness or a boatswain’s chair, with a retrieval line attached to assist in removal. "/>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4648200" y="1371600"/>
            <a:ext cx="3810000" cy="2857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533400" y="381000"/>
            <a:ext cx="8305800" cy="914400"/>
          </a:xfrm>
        </p:spPr>
        <p:txBody>
          <a:bodyPr rtlCol="0">
            <a:normAutofit/>
          </a:bodyPr>
          <a:lstStyle/>
          <a:p>
            <a:pPr eaLnBrk="1" fontAlgn="auto" hangingPunct="1">
              <a:spcAft>
                <a:spcPts val="0"/>
              </a:spcAft>
              <a:defRPr/>
            </a:pPr>
            <a:r>
              <a:rPr lang="en-US" sz="3600" b="1" dirty="0" smtClean="0">
                <a:latin typeface="+mn-lt"/>
              </a:rPr>
              <a:t>Communication Equipment</a:t>
            </a:r>
          </a:p>
        </p:txBody>
      </p:sp>
      <p:sp>
        <p:nvSpPr>
          <p:cNvPr id="307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392B6864-3E53-40E3-9605-AFC817459243}" type="slidenum">
              <a:rPr lang="en-US" altLang="en-US" sz="1200" smtClean="0">
                <a:solidFill>
                  <a:srgbClr val="898989"/>
                </a:solidFill>
                <a:latin typeface="Arial" pitchFamily="34" charset="0"/>
              </a:rPr>
              <a:pPr>
                <a:spcBef>
                  <a:spcPct val="0"/>
                </a:spcBef>
                <a:buFontTx/>
                <a:buNone/>
              </a:pPr>
              <a:t>29</a:t>
            </a:fld>
            <a:endParaRPr lang="en-US" altLang="en-US" sz="1200" smtClean="0">
              <a:solidFill>
                <a:srgbClr val="898989"/>
              </a:solidFill>
              <a:latin typeface="Arial" pitchFamily="34" charset="0"/>
            </a:endParaRPr>
          </a:p>
        </p:txBody>
      </p:sp>
      <p:pic>
        <p:nvPicPr>
          <p:cNvPr id="30724" name="Picture 3" title="Photo - wireless communication devices exampl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09675" y="1524000"/>
            <a:ext cx="25241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5" name="Picture 4" title="Photo - wireless communication devices exampl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7288" y="3962400"/>
            <a:ext cx="3490912"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6" name="Picture 2" title="Photo - wireless communication devices exampl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57800" y="1295400"/>
            <a:ext cx="283845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2257425" y="838200"/>
            <a:ext cx="4457700" cy="942975"/>
          </a:xfrm>
        </p:spPr>
        <p:txBody>
          <a:bodyPr lIns="50900" tIns="25004" rIns="50900" bIns="25004" rtlCol="0">
            <a:normAutofit/>
          </a:bodyPr>
          <a:lstStyle/>
          <a:p>
            <a:pPr eaLnBrk="1" hangingPunct="1">
              <a:defRPr/>
            </a:pPr>
            <a:r>
              <a:rPr lang="en-US" sz="3713" u="sng" dirty="0">
                <a:effectLst>
                  <a:outerShdw blurRad="38100" dist="38100" dir="2700000" algn="tl">
                    <a:srgbClr val="000000"/>
                  </a:outerShdw>
                </a:effectLst>
                <a:latin typeface="Palatino Linotype" panose="02040502050505030304" pitchFamily="18" charset="0"/>
              </a:rPr>
              <a:t>Statistics:</a:t>
            </a:r>
            <a:r>
              <a:rPr lang="en-US" sz="3713" u="sng" dirty="0">
                <a:effectLst>
                  <a:outerShdw blurRad="38100" dist="38100" dir="2700000" algn="tl">
                    <a:srgbClr val="000000"/>
                  </a:outerShdw>
                </a:effectLst>
              </a:rPr>
              <a:t/>
            </a:r>
            <a:br>
              <a:rPr lang="en-US" sz="3713" u="sng" dirty="0">
                <a:effectLst>
                  <a:outerShdw blurRad="38100" dist="38100" dir="2700000" algn="tl">
                    <a:srgbClr val="000000"/>
                  </a:outerShdw>
                </a:effectLst>
              </a:rPr>
            </a:br>
            <a:r>
              <a:rPr lang="en-US" sz="2025" dirty="0">
                <a:latin typeface="Palatino Linotype" panose="02040502050505030304" pitchFamily="18" charset="0"/>
              </a:rPr>
              <a:t>Involvement in Farming in the U.S.</a:t>
            </a:r>
          </a:p>
        </p:txBody>
      </p:sp>
      <p:sp>
        <p:nvSpPr>
          <p:cNvPr id="71685" name="Rectangle 5"/>
          <p:cNvSpPr>
            <a:spLocks noGrp="1" noChangeArrowheads="1"/>
          </p:cNvSpPr>
          <p:nvPr>
            <p:ph type="body" idx="1"/>
          </p:nvPr>
        </p:nvSpPr>
        <p:spPr>
          <a:xfrm>
            <a:off x="1981200" y="2133600"/>
            <a:ext cx="2357437" cy="942975"/>
          </a:xfrm>
        </p:spPr>
        <p:txBody>
          <a:bodyPr lIns="50900" tIns="25004" rIns="50900" bIns="25004" rtlCol="0">
            <a:normAutofit fontScale="47500" lnSpcReduction="20000"/>
          </a:bodyPr>
          <a:lstStyle/>
          <a:p>
            <a:pPr eaLnBrk="1" hangingPunct="1">
              <a:defRPr/>
            </a:pPr>
            <a:r>
              <a:rPr lang="en-US" dirty="0" smtClean="0">
                <a:latin typeface="Palatino Linotype" panose="02040502050505030304" pitchFamily="18" charset="0"/>
              </a:rPr>
              <a:t>2.1 Million farmers</a:t>
            </a:r>
          </a:p>
          <a:p>
            <a:pPr eaLnBrk="1" hangingPunct="1">
              <a:defRPr/>
            </a:pPr>
            <a:r>
              <a:rPr lang="en-US" dirty="0" smtClean="0">
                <a:latin typeface="Palatino Linotype" panose="02040502050505030304" pitchFamily="18" charset="0"/>
              </a:rPr>
              <a:t>2% of the population</a:t>
            </a:r>
          </a:p>
        </p:txBody>
      </p:sp>
      <p:graphicFrame>
        <p:nvGraphicFramePr>
          <p:cNvPr id="4100" name="Object 6" title="Photo - 3-D Map of the U.S.">
            <a:hlinkClick r:id="" action="ppaction://ole?verb=0"/>
          </p:cNvPr>
          <p:cNvGraphicFramePr>
            <a:graphicFrameLocks/>
          </p:cNvGraphicFramePr>
          <p:nvPr>
            <p:extLst>
              <p:ext uri="{D42A27DB-BD31-4B8C-83A1-F6EECF244321}">
                <p14:modId xmlns:p14="http://schemas.microsoft.com/office/powerpoint/2010/main" val="769787970"/>
              </p:ext>
            </p:extLst>
          </p:nvPr>
        </p:nvGraphicFramePr>
        <p:xfrm>
          <a:off x="4314825" y="2209800"/>
          <a:ext cx="3914775" cy="2590800"/>
        </p:xfrm>
        <a:graphic>
          <a:graphicData uri="http://schemas.openxmlformats.org/presentationml/2006/ole">
            <mc:AlternateContent xmlns:mc="http://schemas.openxmlformats.org/markup-compatibility/2006">
              <mc:Choice xmlns:v="urn:schemas-microsoft-com:vml" Requires="v">
                <p:oleObj spid="_x0000_s4111" name="Clip" r:id="rId4" imgW="3543300" imgH="1968500" progId="MS_ClipArt_Gallery.5">
                  <p:embed/>
                </p:oleObj>
              </mc:Choice>
              <mc:Fallback>
                <p:oleObj name="Clip" r:id="rId4" imgW="3543300" imgH="1968500" progId="MS_ClipArt_Gallery.5">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4825" y="2209800"/>
                        <a:ext cx="3914775" cy="2590800"/>
                      </a:xfrm>
                      <a:prstGeom prst="rect">
                        <a:avLst/>
                      </a:prstGeom>
                      <a:noFill/>
                      <a:ln>
                        <a:noFill/>
                      </a:ln>
                      <a:effectLst/>
                      <a:extLst/>
                    </p:spPr>
                  </p:pic>
                </p:oleObj>
              </mc:Fallback>
            </mc:AlternateContent>
          </a:graphicData>
        </a:graphic>
      </p:graphicFrame>
      <p:sp>
        <p:nvSpPr>
          <p:cNvPr id="4101" name="TextBox 1"/>
          <p:cNvSpPr txBox="1">
            <a:spLocks noChangeArrowheads="1"/>
          </p:cNvSpPr>
          <p:nvPr/>
        </p:nvSpPr>
        <p:spPr bwMode="auto">
          <a:xfrm>
            <a:off x="1828800" y="5086350"/>
            <a:ext cx="5314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Palatino Linotype" pitchFamily="18" charset="0"/>
              </a:rPr>
              <a:t>Reference: http://www.epa.gov/oecaagct/ag101/demographics.html</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z="3600" smtClean="0">
                <a:latin typeface="Verdana" pitchFamily="34" charset="0"/>
              </a:rPr>
              <a:t>Gas Monitors</a:t>
            </a:r>
          </a:p>
        </p:txBody>
      </p:sp>
      <p:sp>
        <p:nvSpPr>
          <p:cNvPr id="7" name="Content Placeholder 2"/>
          <p:cNvSpPr txBox="1">
            <a:spLocks/>
          </p:cNvSpPr>
          <p:nvPr/>
        </p:nvSpPr>
        <p:spPr bwMode="auto">
          <a:xfrm>
            <a:off x="698500" y="1905000"/>
            <a:ext cx="3429000" cy="3886200"/>
          </a:xfrm>
          <a:prstGeom prst="rect">
            <a:avLst/>
          </a:prstGeom>
          <a:noFill/>
          <a:ln w="9525">
            <a:noFill/>
            <a:miter lim="800000"/>
            <a:headEnd/>
            <a:tailEnd/>
          </a:ln>
        </p:spPr>
        <p:txBody>
          <a:bodyPr/>
          <a:lstStyle/>
          <a:p>
            <a:pPr marL="171450" indent="-171450">
              <a:spcBef>
                <a:spcPct val="20000"/>
              </a:spcBef>
              <a:buFont typeface="Arial" pitchFamily="34" charset="0"/>
              <a:buChar char="•"/>
              <a:defRPr/>
            </a:pPr>
            <a:r>
              <a:rPr lang="en-US" kern="0" dirty="0">
                <a:latin typeface="Verdana" pitchFamily="34" charset="0"/>
              </a:rPr>
              <a:t>Visual and audible alarms</a:t>
            </a:r>
          </a:p>
          <a:p>
            <a:pPr marL="171450" indent="-171450">
              <a:spcBef>
                <a:spcPct val="20000"/>
              </a:spcBef>
              <a:buFont typeface="Arial" pitchFamily="34" charset="0"/>
              <a:buChar char="•"/>
              <a:defRPr/>
            </a:pPr>
            <a:r>
              <a:rPr lang="en-US" kern="0" dirty="0">
                <a:latin typeface="Verdana" pitchFamily="34" charset="0"/>
              </a:rPr>
              <a:t>Specific detector heads may be incorporated based on your hazards</a:t>
            </a:r>
          </a:p>
          <a:p>
            <a:pPr marL="171450" indent="-171450">
              <a:spcBef>
                <a:spcPct val="20000"/>
              </a:spcBef>
              <a:buFont typeface="Arial" pitchFamily="34" charset="0"/>
              <a:buChar char="•"/>
              <a:defRPr/>
            </a:pPr>
            <a:r>
              <a:rPr lang="en-US" kern="0" dirty="0">
                <a:latin typeface="Verdana" pitchFamily="34" charset="0"/>
              </a:rPr>
              <a:t>This one detects:</a:t>
            </a:r>
          </a:p>
          <a:p>
            <a:pPr marL="171450" indent="-171450">
              <a:spcBef>
                <a:spcPct val="20000"/>
              </a:spcBef>
              <a:buFont typeface="Arial" pitchFamily="34" charset="0"/>
              <a:buChar char="•"/>
              <a:defRPr/>
            </a:pPr>
            <a:endParaRPr lang="en-US" kern="0" dirty="0">
              <a:latin typeface="Verdana" pitchFamily="34" charset="0"/>
            </a:endParaRPr>
          </a:p>
          <a:p>
            <a:pPr marL="171450" indent="-171450">
              <a:spcBef>
                <a:spcPct val="20000"/>
              </a:spcBef>
              <a:buFont typeface="Arial" pitchFamily="34" charset="0"/>
              <a:buChar char="•"/>
              <a:defRPr/>
            </a:pPr>
            <a:r>
              <a:rPr lang="en-US" sz="1500" kern="0" dirty="0">
                <a:latin typeface="Verdana" pitchFamily="34" charset="0"/>
              </a:rPr>
              <a:t>Oxygen content</a:t>
            </a:r>
          </a:p>
          <a:p>
            <a:pPr marL="171450" lvl="1" indent="-171450">
              <a:spcBef>
                <a:spcPct val="20000"/>
              </a:spcBef>
              <a:buFont typeface="Arial" pitchFamily="34" charset="0"/>
              <a:buChar char="•"/>
              <a:defRPr/>
            </a:pPr>
            <a:r>
              <a:rPr lang="en-US" sz="1500" kern="0" dirty="0">
                <a:latin typeface="Verdana" pitchFamily="34" charset="0"/>
              </a:rPr>
              <a:t>Percent LEL</a:t>
            </a:r>
          </a:p>
          <a:p>
            <a:pPr marL="171450" lvl="1" indent="-171450">
              <a:spcBef>
                <a:spcPct val="20000"/>
              </a:spcBef>
              <a:buFont typeface="Arial" pitchFamily="34" charset="0"/>
              <a:buChar char="•"/>
              <a:defRPr/>
            </a:pPr>
            <a:r>
              <a:rPr lang="en-US" sz="1500" kern="0" dirty="0">
                <a:latin typeface="Verdana" pitchFamily="34" charset="0"/>
              </a:rPr>
              <a:t>Carbon monoxide</a:t>
            </a:r>
          </a:p>
          <a:p>
            <a:pPr marL="171450" lvl="1" indent="-171450">
              <a:spcBef>
                <a:spcPct val="20000"/>
              </a:spcBef>
              <a:buFont typeface="Arial" pitchFamily="34" charset="0"/>
              <a:buChar char="•"/>
              <a:defRPr/>
            </a:pPr>
            <a:r>
              <a:rPr lang="en-US" sz="1500" kern="0" dirty="0">
                <a:latin typeface="Verdana" pitchFamily="34" charset="0"/>
              </a:rPr>
              <a:t>Hydrogen sulfide</a:t>
            </a:r>
          </a:p>
          <a:p>
            <a:pPr marL="171450" lvl="1" indent="-171450" algn="ctr">
              <a:spcBef>
                <a:spcPct val="20000"/>
              </a:spcBef>
              <a:defRPr/>
            </a:pPr>
            <a:endParaRPr lang="en-US" sz="1500" kern="0" dirty="0"/>
          </a:p>
          <a:p>
            <a:pPr marL="171450" lvl="1" indent="-171450" algn="ctr">
              <a:spcBef>
                <a:spcPct val="20000"/>
              </a:spcBef>
              <a:defRPr/>
            </a:pPr>
            <a:endParaRPr lang="en-US" sz="1500" kern="0" dirty="0"/>
          </a:p>
        </p:txBody>
      </p:sp>
      <p:pic>
        <p:nvPicPr>
          <p:cNvPr id="31750" name="Picture 2" descr="C:\Documents and Settings\stlane\My Documents\My Pictures\air monitoring\rki multi gas detector.jpg" title="Photo - RKI multi gas detecto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0" y="2433638"/>
            <a:ext cx="282892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p:txBody>
          <a:bodyPr>
            <a:normAutofit/>
          </a:bodyPr>
          <a:lstStyle/>
          <a:p>
            <a:pPr eaLnBrk="1" hangingPunct="1">
              <a:defRPr/>
            </a:pPr>
            <a:r>
              <a:rPr lang="en-US" sz="4050" dirty="0">
                <a:latin typeface="Verdana" panose="020B0604030504040204" pitchFamily="34" charset="0"/>
              </a:rPr>
              <a:t>Gas </a:t>
            </a:r>
            <a:r>
              <a:rPr lang="en-US" sz="4050" dirty="0" smtClean="0">
                <a:latin typeface="Verdana" panose="020B0604030504040204" pitchFamily="34" charset="0"/>
              </a:rPr>
              <a:t>Monitors </a:t>
            </a:r>
            <a:endParaRPr lang="en-US" sz="4050" dirty="0">
              <a:latin typeface="Verdana" panose="020B0604030504040204" pitchFamily="34" charset="0"/>
            </a:endParaRPr>
          </a:p>
        </p:txBody>
      </p:sp>
      <p:sp>
        <p:nvSpPr>
          <p:cNvPr id="7" name="Content Placeholder 2"/>
          <p:cNvSpPr txBox="1">
            <a:spLocks/>
          </p:cNvSpPr>
          <p:nvPr/>
        </p:nvSpPr>
        <p:spPr bwMode="auto">
          <a:xfrm>
            <a:off x="981075" y="2571750"/>
            <a:ext cx="2857500" cy="2343150"/>
          </a:xfrm>
          <a:prstGeom prst="rect">
            <a:avLst/>
          </a:prstGeom>
          <a:noFill/>
          <a:ln w="9525">
            <a:noFill/>
            <a:miter lim="800000"/>
            <a:headEnd/>
            <a:tailEnd/>
          </a:ln>
        </p:spPr>
        <p:txBody>
          <a:bodyPr/>
          <a:lstStyle/>
          <a:p>
            <a:pPr marL="171450" indent="-171450">
              <a:spcBef>
                <a:spcPct val="20000"/>
              </a:spcBef>
              <a:buFont typeface="Arial" pitchFamily="34" charset="0"/>
              <a:buChar char="•"/>
              <a:defRPr/>
            </a:pPr>
            <a:r>
              <a:rPr lang="en-US" kern="0" dirty="0">
                <a:latin typeface="Verdana" pitchFamily="34" charset="0"/>
              </a:rPr>
              <a:t>Read oxygen level first to verify correct level between 19.5 percent to 23.5 percent or reading for LEL will be incorrect for the challenge gas/vapor</a:t>
            </a:r>
          </a:p>
          <a:p>
            <a:pPr marL="171450" indent="-171450" algn="ctr">
              <a:spcBef>
                <a:spcPct val="20000"/>
              </a:spcBef>
              <a:defRPr/>
            </a:pPr>
            <a:endParaRPr lang="en-US" sz="2400" kern="0" dirty="0"/>
          </a:p>
        </p:txBody>
      </p:sp>
      <p:pic>
        <p:nvPicPr>
          <p:cNvPr id="32774" name="Picture 1" title="Photo - Gas monitor "/>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0325" y="2640013"/>
            <a:ext cx="2678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title="Top blue box labeled GOOD AIR"/>
          <p:cNvSpPr>
            <a:spLocks noChangeArrowheads="1"/>
          </p:cNvSpPr>
          <p:nvPr/>
        </p:nvSpPr>
        <p:spPr bwMode="auto">
          <a:xfrm>
            <a:off x="6819900" y="2205038"/>
            <a:ext cx="1466850" cy="766762"/>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27432" tIns="27432" rIns="27432" bIns="27432"/>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3" name="Text Box 3"/>
          <p:cNvSpPr txBox="1">
            <a:spLocks noChangeArrowheads="1"/>
          </p:cNvSpPr>
          <p:nvPr/>
        </p:nvSpPr>
        <p:spPr bwMode="auto">
          <a:xfrm>
            <a:off x="7183438" y="2446338"/>
            <a:ext cx="739775" cy="28416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27432" tIns="27432" rIns="27432" bIns="27432"/>
          <a:lstStyle/>
          <a:p>
            <a:pPr algn="ctr" defTabSz="685800">
              <a:defRPr/>
            </a:pPr>
            <a:r>
              <a:rPr lang="en-US" sz="1050" b="1" i="1" dirty="0">
                <a:solidFill>
                  <a:srgbClr val="5B9BD5"/>
                </a:solidFill>
                <a:latin typeface="Calibri" panose="020F0502020204030204" pitchFamily="34" charset="0"/>
              </a:rPr>
              <a:t>GOOD AIR</a:t>
            </a:r>
            <a:endParaRPr lang="en-US" sz="1050" dirty="0"/>
          </a:p>
        </p:txBody>
      </p:sp>
      <p:sp>
        <p:nvSpPr>
          <p:cNvPr id="33796" name="Rectangle 4" title="Middle yellow box labeled BAD AIR"/>
          <p:cNvSpPr>
            <a:spLocks noChangeArrowheads="1"/>
          </p:cNvSpPr>
          <p:nvPr/>
        </p:nvSpPr>
        <p:spPr bwMode="auto">
          <a:xfrm>
            <a:off x="6819900" y="2971800"/>
            <a:ext cx="1466850" cy="850900"/>
          </a:xfrm>
          <a:prstGeom prst="rect">
            <a:avLst/>
          </a:prstGeom>
          <a:solidFill>
            <a:srgbClr val="FFFF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27432" tIns="27432" rIns="27432" bIns="27432"/>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33797" name="Text Box 5"/>
          <p:cNvSpPr txBox="1">
            <a:spLocks noChangeArrowheads="1"/>
          </p:cNvSpPr>
          <p:nvPr/>
        </p:nvSpPr>
        <p:spPr bwMode="auto">
          <a:xfrm>
            <a:off x="7183438" y="3168650"/>
            <a:ext cx="739775" cy="325438"/>
          </a:xfrm>
          <a:prstGeom prst="rect">
            <a:avLst/>
          </a:prstGeom>
          <a:solidFill>
            <a:srgbClr val="FFFFFF"/>
          </a:solidFill>
          <a:ln w="2540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27432" tIns="27432" rIns="27432" bIns="27432"/>
          <a:lstStyle>
            <a:lvl1pPr defTabSz="685800">
              <a:spcBef>
                <a:spcPct val="20000"/>
              </a:spcBef>
              <a:buFont typeface="Arial" pitchFamily="34" charset="0"/>
              <a:buChar char="•"/>
              <a:defRPr sz="3200">
                <a:solidFill>
                  <a:schemeClr val="tx1"/>
                </a:solidFill>
                <a:latin typeface="Calibri" pitchFamily="34" charset="0"/>
              </a:defRPr>
            </a:lvl1pPr>
            <a:lvl2pPr marL="742950" indent="-285750" defTabSz="685800">
              <a:spcBef>
                <a:spcPct val="20000"/>
              </a:spcBef>
              <a:buFont typeface="Arial" pitchFamily="34" charset="0"/>
              <a:buChar char="–"/>
              <a:defRPr sz="2800">
                <a:solidFill>
                  <a:schemeClr val="tx1"/>
                </a:solidFill>
                <a:latin typeface="Calibri" pitchFamily="34" charset="0"/>
              </a:defRPr>
            </a:lvl2pPr>
            <a:lvl3pPr marL="1143000" indent="-228600" defTabSz="685800">
              <a:spcBef>
                <a:spcPct val="20000"/>
              </a:spcBef>
              <a:buFont typeface="Arial" pitchFamily="34" charset="0"/>
              <a:buChar char="•"/>
              <a:defRPr sz="2400">
                <a:solidFill>
                  <a:schemeClr val="tx1"/>
                </a:solidFill>
                <a:latin typeface="Calibri" pitchFamily="34" charset="0"/>
              </a:defRPr>
            </a:lvl3pPr>
            <a:lvl4pPr marL="1600200" indent="-228600" defTabSz="685800">
              <a:spcBef>
                <a:spcPct val="20000"/>
              </a:spcBef>
              <a:buFont typeface="Arial" pitchFamily="34" charset="0"/>
              <a:buChar char="–"/>
              <a:defRPr sz="2000">
                <a:solidFill>
                  <a:schemeClr val="tx1"/>
                </a:solidFill>
                <a:latin typeface="Calibri" pitchFamily="34" charset="0"/>
              </a:defRPr>
            </a:lvl4pPr>
            <a:lvl5pPr marL="2057400" indent="-228600" defTabSz="685800">
              <a:spcBef>
                <a:spcPct val="20000"/>
              </a:spcBef>
              <a:buFont typeface="Arial" pitchFamily="34" charset="0"/>
              <a:buChar char="»"/>
              <a:defRPr sz="2000">
                <a:solidFill>
                  <a:schemeClr val="tx1"/>
                </a:solidFill>
                <a:latin typeface="Calibri" pitchFamily="34" charset="0"/>
              </a:defRPr>
            </a:lvl5pPr>
            <a:lvl6pPr marL="2514600" indent="-228600" defTabSz="6858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6858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6858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6858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b="1" i="1">
                <a:solidFill>
                  <a:srgbClr val="000000"/>
                </a:solidFill>
              </a:rPr>
              <a:t>BAD AIR</a:t>
            </a:r>
            <a:endParaRPr lang="en-US" altLang="en-US" sz="1200">
              <a:latin typeface="Arial" pitchFamily="34" charset="0"/>
            </a:endParaRPr>
          </a:p>
        </p:txBody>
      </p:sp>
      <p:sp>
        <p:nvSpPr>
          <p:cNvPr id="33798" name="Rectangle 6" title="Bottom red box labeled DEADLY AIR"/>
          <p:cNvSpPr>
            <a:spLocks noChangeArrowheads="1"/>
          </p:cNvSpPr>
          <p:nvPr/>
        </p:nvSpPr>
        <p:spPr bwMode="auto">
          <a:xfrm>
            <a:off x="6819900" y="3822700"/>
            <a:ext cx="1466850" cy="1044575"/>
          </a:xfrm>
          <a:prstGeom prst="rect">
            <a:avLst/>
          </a:prstGeom>
          <a:solidFill>
            <a:srgbClr val="FF00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27432" tIns="27432" rIns="27432" bIns="27432"/>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33799" name="Text Box 7"/>
          <p:cNvSpPr txBox="1">
            <a:spLocks noChangeArrowheads="1"/>
          </p:cNvSpPr>
          <p:nvPr/>
        </p:nvSpPr>
        <p:spPr bwMode="auto">
          <a:xfrm>
            <a:off x="7183438" y="4179888"/>
            <a:ext cx="847725" cy="3286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27432" tIns="27432" rIns="27432" bIns="27432"/>
          <a:lstStyle>
            <a:lvl1pPr defTabSz="685800">
              <a:spcBef>
                <a:spcPct val="20000"/>
              </a:spcBef>
              <a:buFont typeface="Arial" pitchFamily="34" charset="0"/>
              <a:buChar char="•"/>
              <a:defRPr sz="3200">
                <a:solidFill>
                  <a:schemeClr val="tx1"/>
                </a:solidFill>
                <a:latin typeface="Calibri" pitchFamily="34" charset="0"/>
              </a:defRPr>
            </a:lvl1pPr>
            <a:lvl2pPr marL="742950" indent="-285750" defTabSz="685800">
              <a:spcBef>
                <a:spcPct val="20000"/>
              </a:spcBef>
              <a:buFont typeface="Arial" pitchFamily="34" charset="0"/>
              <a:buChar char="–"/>
              <a:defRPr sz="2800">
                <a:solidFill>
                  <a:schemeClr val="tx1"/>
                </a:solidFill>
                <a:latin typeface="Calibri" pitchFamily="34" charset="0"/>
              </a:defRPr>
            </a:lvl2pPr>
            <a:lvl3pPr marL="1143000" indent="-228600" defTabSz="685800">
              <a:spcBef>
                <a:spcPct val="20000"/>
              </a:spcBef>
              <a:buFont typeface="Arial" pitchFamily="34" charset="0"/>
              <a:buChar char="•"/>
              <a:defRPr sz="2400">
                <a:solidFill>
                  <a:schemeClr val="tx1"/>
                </a:solidFill>
                <a:latin typeface="Calibri" pitchFamily="34" charset="0"/>
              </a:defRPr>
            </a:lvl3pPr>
            <a:lvl4pPr marL="1600200" indent="-228600" defTabSz="685800">
              <a:spcBef>
                <a:spcPct val="20000"/>
              </a:spcBef>
              <a:buFont typeface="Arial" pitchFamily="34" charset="0"/>
              <a:buChar char="–"/>
              <a:defRPr sz="2000">
                <a:solidFill>
                  <a:schemeClr val="tx1"/>
                </a:solidFill>
                <a:latin typeface="Calibri" pitchFamily="34" charset="0"/>
              </a:defRPr>
            </a:lvl4pPr>
            <a:lvl5pPr marL="2057400" indent="-228600" defTabSz="685800">
              <a:spcBef>
                <a:spcPct val="20000"/>
              </a:spcBef>
              <a:buFont typeface="Arial" pitchFamily="34" charset="0"/>
              <a:buChar char="»"/>
              <a:defRPr sz="2000">
                <a:solidFill>
                  <a:schemeClr val="tx1"/>
                </a:solidFill>
                <a:latin typeface="Calibri" pitchFamily="34" charset="0"/>
              </a:defRPr>
            </a:lvl5pPr>
            <a:lvl6pPr marL="2514600" indent="-228600" defTabSz="6858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6858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6858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6858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b="1" i="1">
                <a:solidFill>
                  <a:srgbClr val="000000"/>
                </a:solidFill>
              </a:rPr>
              <a:t>DEADLY AIR</a:t>
            </a:r>
            <a:endParaRPr lang="en-US" altLang="en-US" sz="1200">
              <a:latin typeface="Arial" pitchFamily="34" charset="0"/>
            </a:endParaRPr>
          </a:p>
        </p:txBody>
      </p:sp>
      <p:sp>
        <p:nvSpPr>
          <p:cNvPr id="33800" name="TextBox 8"/>
          <p:cNvSpPr txBox="1">
            <a:spLocks noChangeArrowheads="1"/>
          </p:cNvSpPr>
          <p:nvPr/>
        </p:nvSpPr>
        <p:spPr bwMode="auto">
          <a:xfrm>
            <a:off x="1190625" y="2205038"/>
            <a:ext cx="47148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400">
                <a:latin typeface="Arial" pitchFamily="34" charset="0"/>
              </a:rPr>
              <a:t>Always test the air at different levels of the structure to make sure it is safe. The air might be clear at the top and deadly at the bottom.</a:t>
            </a:r>
          </a:p>
        </p:txBody>
      </p:sp>
      <p:sp>
        <p:nvSpPr>
          <p:cNvPr id="33801" name="Title 7"/>
          <p:cNvSpPr>
            <a:spLocks noGrp="1"/>
          </p:cNvSpPr>
          <p:nvPr>
            <p:ph type="title"/>
          </p:nvPr>
        </p:nvSpPr>
        <p:spPr>
          <a:xfrm>
            <a:off x="514350" y="989013"/>
            <a:ext cx="7772400" cy="857250"/>
          </a:xfrm>
        </p:spPr>
        <p:txBody>
          <a:bodyPr/>
          <a:lstStyle/>
          <a:p>
            <a:r>
              <a:rPr lang="en-US" altLang="en-US" smtClean="0"/>
              <a:t>Air quality</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657350" y="857250"/>
            <a:ext cx="5829300" cy="742950"/>
          </a:xfrm>
        </p:spPr>
        <p:txBody>
          <a:bodyPr/>
          <a:lstStyle/>
          <a:p>
            <a:pPr eaLnBrk="1" hangingPunct="1"/>
            <a:r>
              <a:rPr lang="en-US" altLang="en-US" smtClean="0"/>
              <a:t>Lockout/Tagout</a:t>
            </a:r>
          </a:p>
        </p:txBody>
      </p:sp>
      <p:sp>
        <p:nvSpPr>
          <p:cNvPr id="34819" name="Rectangle 3"/>
          <p:cNvSpPr>
            <a:spLocks noGrp="1" noChangeArrowheads="1"/>
          </p:cNvSpPr>
          <p:nvPr>
            <p:ph type="body" idx="1"/>
          </p:nvPr>
        </p:nvSpPr>
        <p:spPr>
          <a:xfrm>
            <a:off x="1600200" y="2514600"/>
            <a:ext cx="6057900" cy="3028950"/>
          </a:xfrm>
        </p:spPr>
        <p:txBody>
          <a:bodyPr/>
          <a:lstStyle/>
          <a:p>
            <a:pPr marL="257175" indent="-257175" eaLnBrk="1" hangingPunct="1">
              <a:lnSpc>
                <a:spcPct val="125000"/>
              </a:lnSpc>
              <a:tabLst>
                <a:tab pos="1843088" algn="l"/>
              </a:tabLst>
            </a:pPr>
            <a:r>
              <a:rPr lang="en-US" altLang="en-US" sz="1800" i="1" smtClean="0"/>
              <a:t>“</a:t>
            </a:r>
            <a:r>
              <a:rPr lang="en-US" altLang="en-US" sz="1800" i="1" u="sng" smtClean="0"/>
              <a:t>Lockout</a:t>
            </a:r>
            <a:r>
              <a:rPr lang="en-US" altLang="en-US" sz="1800" i="1" smtClean="0"/>
              <a:t>”</a:t>
            </a:r>
            <a:r>
              <a:rPr lang="en-US" altLang="en-US" sz="1800" smtClean="0"/>
              <a:t>  To physically insure that all mechanical or electrical systems, that can be energized or started up, or release stored energy, are secured, isolated, disabled, or rendered inoperative.</a:t>
            </a:r>
          </a:p>
          <a:p>
            <a:pPr marL="257175" indent="-257175" eaLnBrk="1" hangingPunct="1">
              <a:lnSpc>
                <a:spcPct val="125000"/>
              </a:lnSpc>
              <a:tabLst>
                <a:tab pos="1843088" algn="l"/>
              </a:tabLst>
            </a:pPr>
            <a:endParaRPr lang="en-US" altLang="en-US" sz="1800" smtClean="0"/>
          </a:p>
          <a:p>
            <a:pPr marL="257175" indent="-257175" eaLnBrk="1" hangingPunct="1">
              <a:lnSpc>
                <a:spcPct val="125000"/>
              </a:lnSpc>
              <a:tabLst>
                <a:tab pos="1843088" algn="l"/>
              </a:tabLst>
            </a:pPr>
            <a:r>
              <a:rPr lang="en-US" altLang="en-US" sz="1800" i="1" smtClean="0"/>
              <a:t>“</a:t>
            </a:r>
            <a:r>
              <a:rPr lang="en-US" altLang="en-US" sz="1800" i="1" u="sng" smtClean="0"/>
              <a:t>Tagout</a:t>
            </a:r>
            <a:r>
              <a:rPr lang="en-US" altLang="en-US" sz="1800" i="1" smtClean="0"/>
              <a:t>”</a:t>
            </a:r>
            <a:r>
              <a:rPr lang="en-US" altLang="en-US" sz="1800" smtClean="0"/>
              <a:t>  The placement of a device to indicate that the energy isolating device and the equipment being controlled may not be operated until the tagout device is removed.</a:t>
            </a:r>
          </a:p>
        </p:txBody>
      </p:sp>
      <p:sp>
        <p:nvSpPr>
          <p:cNvPr id="34820" name="Line 4" title="Blue line underlying the slide title: Lockout/Tagout"/>
          <p:cNvSpPr>
            <a:spLocks noChangeShapeType="1"/>
          </p:cNvSpPr>
          <p:nvPr/>
        </p:nvSpPr>
        <p:spPr bwMode="auto">
          <a:xfrm>
            <a:off x="2857500" y="1543050"/>
            <a:ext cx="348615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1" name="Text Box 5"/>
          <p:cNvSpPr txBox="1">
            <a:spLocks noChangeArrowheads="1"/>
          </p:cNvSpPr>
          <p:nvPr/>
        </p:nvSpPr>
        <p:spPr bwMode="auto">
          <a:xfrm>
            <a:off x="1428750" y="1771650"/>
            <a:ext cx="62293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Char char=" "/>
            </a:pPr>
            <a:r>
              <a:rPr lang="en-US" altLang="en-US" sz="2700" b="1">
                <a:solidFill>
                  <a:srgbClr val="000000"/>
                </a:solidFill>
                <a:latin typeface="Arial" pitchFamily="34" charset="0"/>
                <a:cs typeface="Arial" pitchFamily="34" charset="0"/>
              </a:rPr>
              <a:t>OSHA Regulation 29 CFR 1910.147</a:t>
            </a:r>
            <a:endParaRPr lang="en-US" altLang="en-US" sz="2100" b="1">
              <a:solidFill>
                <a:srgbClr val="000000"/>
              </a:solidFill>
              <a:latin typeface="Arial" pitchFamily="34" charset="0"/>
              <a:cs typeface="Arial" pitchFamily="34" charset="0"/>
            </a:endParaRPr>
          </a:p>
        </p:txBody>
      </p:sp>
      <p:sp>
        <p:nvSpPr>
          <p:cNvPr id="34822" name="Rectangle 6" title="Blue rectangular frame around &quot;OSHA Regulation 29 CFR 1910.147&quot;"/>
          <p:cNvSpPr>
            <a:spLocks noChangeArrowheads="1"/>
          </p:cNvSpPr>
          <p:nvPr/>
        </p:nvSpPr>
        <p:spPr bwMode="auto">
          <a:xfrm>
            <a:off x="1600200" y="1714500"/>
            <a:ext cx="6000750" cy="62865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en-US" altLang="en-US" sz="1800">
              <a:solidFill>
                <a:srgbClr val="000000"/>
              </a:solidFill>
              <a:latin typeface="ISOCTEUR"/>
              <a:cs typeface="Arial" pitchFamily="34" charset="0"/>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924050" y="1009650"/>
            <a:ext cx="5829300" cy="857250"/>
          </a:xfrm>
        </p:spPr>
        <p:txBody>
          <a:bodyPr/>
          <a:lstStyle/>
          <a:p>
            <a:pPr eaLnBrk="1" hangingPunct="1"/>
            <a:r>
              <a:rPr lang="en-US" altLang="en-US" smtClean="0"/>
              <a:t>General Requirements</a:t>
            </a:r>
          </a:p>
        </p:txBody>
      </p:sp>
      <p:sp>
        <p:nvSpPr>
          <p:cNvPr id="37891" name="Rectangle 3"/>
          <p:cNvSpPr>
            <a:spLocks noGrp="1" noChangeArrowheads="1"/>
          </p:cNvSpPr>
          <p:nvPr>
            <p:ph sz="half" idx="4294967295"/>
          </p:nvPr>
        </p:nvSpPr>
        <p:spPr>
          <a:xfrm>
            <a:off x="1314450" y="2019300"/>
            <a:ext cx="3143250" cy="3349625"/>
          </a:xfrm>
        </p:spPr>
        <p:txBody>
          <a:bodyPr>
            <a:normAutofit fontScale="92500" lnSpcReduction="10000"/>
          </a:bodyPr>
          <a:lstStyle/>
          <a:p>
            <a:pPr eaLnBrk="1" hangingPunct="1">
              <a:lnSpc>
                <a:spcPct val="90000"/>
              </a:lnSpc>
              <a:buFont typeface="Monotype Sorts" pitchFamily="2" charset="2"/>
              <a:buNone/>
              <a:defRPr/>
            </a:pPr>
            <a:r>
              <a:rPr lang="en-US" dirty="0" smtClean="0">
                <a:solidFill>
                  <a:schemeClr val="bg2"/>
                </a:solidFill>
              </a:rPr>
              <a:t>	</a:t>
            </a:r>
            <a:r>
              <a:rPr lang="en-US" sz="2100" dirty="0"/>
              <a:t>All mechanical, electrical, hydraulic and pneumatic </a:t>
            </a:r>
            <a:r>
              <a:rPr lang="en-US" sz="2100" dirty="0" smtClean="0"/>
              <a:t>energy which </a:t>
            </a:r>
            <a:r>
              <a:rPr lang="en-US" sz="2100" dirty="0"/>
              <a:t>presents a danger to employees inside of the storage structures shall be de-energized and shall be disconnected, locked-out and tagged, blocked off, or otherwise prevented from operating from other equally effective means or methods.</a:t>
            </a:r>
            <a:r>
              <a:rPr lang="en-US" sz="1800" dirty="0"/>
              <a:t>	</a:t>
            </a:r>
          </a:p>
        </p:txBody>
      </p:sp>
      <p:pic>
        <p:nvPicPr>
          <p:cNvPr id="35844" name="Picture 2" descr="Lockout/tagout device attach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48300" y="2019300"/>
            <a:ext cx="1804988"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lect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14550" y="857250"/>
            <a:ext cx="58293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elect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51063" y="3200400"/>
            <a:ext cx="190658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Lockout Ta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86250" y="4043363"/>
            <a:ext cx="1185863"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6115050" y="4776788"/>
            <a:ext cx="1714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50000"/>
              </a:spcBef>
              <a:buFontTx/>
              <a:buNone/>
            </a:pPr>
            <a:r>
              <a:rPr kumimoji="1" lang="en-US" altLang="en-US" sz="2100" b="1">
                <a:solidFill>
                  <a:srgbClr val="000000"/>
                </a:solidFill>
                <a:latin typeface="Times New Roman" pitchFamily="18" charset="0"/>
                <a:cs typeface="Arial" pitchFamily="34" charset="0"/>
              </a:rPr>
              <a:t>Where? How?</a:t>
            </a:r>
          </a:p>
        </p:txBody>
      </p:sp>
      <p:sp>
        <p:nvSpPr>
          <p:cNvPr id="36870" name="Text Box 6"/>
          <p:cNvSpPr txBox="1">
            <a:spLocks noChangeArrowheads="1"/>
          </p:cNvSpPr>
          <p:nvPr/>
        </p:nvSpPr>
        <p:spPr bwMode="auto">
          <a:xfrm>
            <a:off x="5543550" y="4171950"/>
            <a:ext cx="2400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50000"/>
              </a:spcBef>
              <a:buFontTx/>
              <a:buNone/>
            </a:pPr>
            <a:r>
              <a:rPr kumimoji="1" lang="en-US" altLang="en-US" sz="2400" b="1">
                <a:solidFill>
                  <a:srgbClr val="FF0000"/>
                </a:solidFill>
                <a:latin typeface="Times New Roman" pitchFamily="18" charset="0"/>
                <a:cs typeface="Arial" pitchFamily="34" charset="0"/>
              </a:rPr>
              <a:t>Lockout / Tagout</a:t>
            </a:r>
          </a:p>
        </p:txBody>
      </p:sp>
      <p:sp>
        <p:nvSpPr>
          <p:cNvPr id="2" name="Title 1" hidden="1"/>
          <p:cNvSpPr>
            <a:spLocks noGrp="1"/>
          </p:cNvSpPr>
          <p:nvPr>
            <p:ph type="title"/>
          </p:nvPr>
        </p:nvSpPr>
        <p:spPr/>
        <p:txBody>
          <a:bodyPr/>
          <a:lstStyle/>
          <a:p>
            <a:r>
              <a:rPr lang="en-US" dirty="0" smtClean="0"/>
              <a:t>Lockout/</a:t>
            </a:r>
            <a:r>
              <a:rPr lang="en-US" dirty="0" err="1" smtClean="0"/>
              <a:t>Tagout</a:t>
            </a:r>
            <a:r>
              <a:rPr lang="en-US" dirty="0" smtClean="0"/>
              <a:t>. Where? How?</a:t>
            </a:r>
            <a:endParaRPr lang="en-US" dirty="0"/>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Electrical &amp; Valves Lockout/</a:t>
            </a:r>
            <a:r>
              <a:rPr lang="en-US" dirty="0" err="1" smtClean="0"/>
              <a:t>Tagout</a:t>
            </a:r>
            <a:endParaRPr lang="en-US" dirty="0"/>
          </a:p>
        </p:txBody>
      </p:sp>
      <p:pic>
        <p:nvPicPr>
          <p:cNvPr id="37890" name="Content Placeholder 17" title="Photo - Sample of an electrical lockout/tagout"/>
          <p:cNvPicPr>
            <a:picLocks noGrp="1" noChangeAspect="1"/>
          </p:cNvPicPr>
          <p:nvPr>
            <p:ph idx="4294967295"/>
          </p:nvPr>
        </p:nvPicPr>
        <p:blipFill>
          <a:blip r:embed="rId3" cstate="email">
            <a:extLst>
              <a:ext uri="{28A0092B-C50C-407E-A947-70E740481C1C}">
                <a14:useLocalDpi xmlns:a14="http://schemas.microsoft.com/office/drawing/2010/main"/>
              </a:ext>
            </a:extLst>
          </a:blip>
          <a:srcRect l="-3030" r="-3030"/>
          <a:stretch>
            <a:fillRect/>
          </a:stretch>
        </p:blipFill>
        <p:spPr>
          <a:xfrm>
            <a:off x="0" y="981075"/>
            <a:ext cx="2925763" cy="2193925"/>
          </a:xfrm>
        </p:spPr>
      </p:pic>
      <p:pic>
        <p:nvPicPr>
          <p:cNvPr id="37891" name="Picture 1" title="Photo - Sample of a valve lockout/tagout"/>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16325" y="3343275"/>
            <a:ext cx="2522538"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79850" y="1209675"/>
            <a:ext cx="1944688" cy="2122488"/>
          </a:xfrm>
          <a:prstGeom prst="rect">
            <a:avLst/>
          </a:prstGeom>
          <a:noFill/>
        </p:spPr>
        <p:txBody>
          <a:bodyPr>
            <a:spAutoFit/>
          </a:bodyPr>
          <a:lstStyle/>
          <a:p>
            <a:pPr>
              <a:defRPr/>
            </a:pPr>
            <a:r>
              <a:rPr lang="en-US" sz="3300" kern="0" dirty="0">
                <a:solidFill>
                  <a:srgbClr val="FFC545"/>
                </a:solidFill>
                <a:latin typeface="Impact"/>
              </a:rPr>
              <a:t>Electrical &amp; Valves Lockout /</a:t>
            </a:r>
            <a:r>
              <a:rPr lang="en-US" sz="3300" kern="0" dirty="0" err="1">
                <a:solidFill>
                  <a:srgbClr val="FFC545"/>
                </a:solidFill>
                <a:latin typeface="Impact"/>
              </a:rPr>
              <a:t>Tagout</a:t>
            </a:r>
            <a:r>
              <a:rPr lang="en-US" sz="3300" kern="0" dirty="0">
                <a:solidFill>
                  <a:srgbClr val="FFC545"/>
                </a:solidFill>
                <a:latin typeface="Impact"/>
              </a:rPr>
              <a:t> </a:t>
            </a:r>
            <a:endParaRPr lang="en-US" sz="3300" dirty="0"/>
          </a:p>
        </p:txBody>
      </p:sp>
      <p:pic>
        <p:nvPicPr>
          <p:cNvPr id="37893" name="Picture 4" title="Photo - Sample of an electrical lockout/tagout"/>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11938" y="1209675"/>
            <a:ext cx="22955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10" title="Photo - Sample of an electrical lockout/tagout"/>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8613" y="3309938"/>
            <a:ext cx="2763837"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3600" b="1" dirty="0" smtClean="0">
                <a:latin typeface="+mn-lt"/>
              </a:rPr>
              <a:t>Emergency &amp; First-Response </a:t>
            </a:r>
            <a:br>
              <a:rPr lang="en-US" sz="3600" b="1" dirty="0" smtClean="0">
                <a:latin typeface="+mn-lt"/>
              </a:rPr>
            </a:br>
            <a:r>
              <a:rPr lang="en-US" sz="3600" b="1" dirty="0" smtClean="0">
                <a:latin typeface="+mn-lt"/>
              </a:rPr>
              <a:t>Preparation Include:</a:t>
            </a:r>
            <a:endParaRPr lang="en-US" sz="3600" b="1" dirty="0">
              <a:latin typeface="+mn-lt"/>
            </a:endParaRPr>
          </a:p>
        </p:txBody>
      </p:sp>
      <p:sp>
        <p:nvSpPr>
          <p:cNvPr id="23554" name="Content Placeholder 2"/>
          <p:cNvSpPr>
            <a:spLocks noGrp="1"/>
          </p:cNvSpPr>
          <p:nvPr>
            <p:ph idx="1"/>
          </p:nvPr>
        </p:nvSpPr>
        <p:spPr>
          <a:xfrm>
            <a:off x="685800" y="1384300"/>
            <a:ext cx="3770313" cy="4864100"/>
          </a:xfrm>
        </p:spPr>
        <p:txBody>
          <a:bodyPr rtlCol="0">
            <a:normAutofit fontScale="92500"/>
          </a:bodyPr>
          <a:lstStyle/>
          <a:p>
            <a:pPr eaLnBrk="1" fontAlgn="auto" hangingPunct="1">
              <a:lnSpc>
                <a:spcPct val="110000"/>
              </a:lnSpc>
              <a:spcBef>
                <a:spcPts val="600"/>
              </a:spcBef>
              <a:spcAft>
                <a:spcPts val="0"/>
              </a:spcAft>
              <a:buFont typeface="Wingdings" panose="05000000000000000000" pitchFamily="2" charset="2"/>
              <a:buChar char="§"/>
              <a:defRPr/>
            </a:pPr>
            <a:r>
              <a:rPr lang="en-US" sz="2400" dirty="0" smtClean="0"/>
              <a:t>Posted emergency action plan</a:t>
            </a:r>
          </a:p>
          <a:p>
            <a:pPr eaLnBrk="1" fontAlgn="auto" hangingPunct="1">
              <a:spcBef>
                <a:spcPts val="600"/>
              </a:spcBef>
              <a:spcAft>
                <a:spcPts val="0"/>
              </a:spcAft>
              <a:buFont typeface="Wingdings" panose="05000000000000000000" pitchFamily="2" charset="2"/>
              <a:buChar char="§"/>
              <a:defRPr/>
            </a:pPr>
            <a:r>
              <a:rPr lang="en-US" sz="2400" dirty="0" smtClean="0"/>
              <a:t>Employee training on emergency action plans</a:t>
            </a:r>
          </a:p>
          <a:p>
            <a:pPr eaLnBrk="1" fontAlgn="auto" hangingPunct="1">
              <a:spcBef>
                <a:spcPts val="600"/>
              </a:spcBef>
              <a:spcAft>
                <a:spcPts val="0"/>
              </a:spcAft>
              <a:buFont typeface="Wingdings" panose="05000000000000000000" pitchFamily="2" charset="2"/>
              <a:buChar char="§"/>
              <a:defRPr/>
            </a:pPr>
            <a:r>
              <a:rPr lang="en-US" sz="2400" dirty="0" smtClean="0"/>
              <a:t>Appropriate placement </a:t>
            </a:r>
            <a:r>
              <a:rPr lang="en-US" sz="2400" dirty="0"/>
              <a:t>of telephones, &amp; radios</a:t>
            </a:r>
          </a:p>
          <a:p>
            <a:pPr eaLnBrk="1" fontAlgn="auto" hangingPunct="1">
              <a:lnSpc>
                <a:spcPct val="110000"/>
              </a:lnSpc>
              <a:spcBef>
                <a:spcPts val="600"/>
              </a:spcBef>
              <a:spcAft>
                <a:spcPts val="0"/>
              </a:spcAft>
              <a:buFont typeface="Wingdings" panose="05000000000000000000" pitchFamily="2" charset="2"/>
              <a:buChar char="§"/>
              <a:defRPr/>
            </a:pPr>
            <a:r>
              <a:rPr lang="en-US" sz="2400" dirty="0" smtClean="0"/>
              <a:t>Posting of </a:t>
            </a:r>
            <a:r>
              <a:rPr lang="en-US" sz="2400" dirty="0"/>
              <a:t>emergency </a:t>
            </a:r>
            <a:r>
              <a:rPr lang="en-US" sz="2400" dirty="0" smtClean="0"/>
              <a:t>phone numbers </a:t>
            </a:r>
            <a:r>
              <a:rPr lang="en-US" sz="2400" dirty="0"/>
              <a:t>by </a:t>
            </a:r>
            <a:r>
              <a:rPr lang="en-US" sz="2400" dirty="0" smtClean="0"/>
              <a:t>each phone</a:t>
            </a:r>
            <a:endParaRPr lang="en-US" sz="2400" dirty="0"/>
          </a:p>
          <a:p>
            <a:pPr eaLnBrk="1" fontAlgn="auto" hangingPunct="1">
              <a:lnSpc>
                <a:spcPct val="110000"/>
              </a:lnSpc>
              <a:spcBef>
                <a:spcPts val="600"/>
              </a:spcBef>
              <a:spcAft>
                <a:spcPts val="0"/>
              </a:spcAft>
              <a:buFont typeface="Wingdings" panose="05000000000000000000" pitchFamily="2" charset="2"/>
              <a:buChar char="§"/>
              <a:defRPr/>
            </a:pPr>
            <a:r>
              <a:rPr lang="en-US" sz="2400" dirty="0"/>
              <a:t>Address </a:t>
            </a:r>
            <a:r>
              <a:rPr lang="en-US" sz="2400" dirty="0" smtClean="0"/>
              <a:t>and directions </a:t>
            </a:r>
            <a:r>
              <a:rPr lang="en-US" sz="2400" dirty="0"/>
              <a:t>for finding </a:t>
            </a:r>
            <a:r>
              <a:rPr lang="en-US" sz="2400" dirty="0" smtClean="0"/>
              <a:t>all worksites</a:t>
            </a:r>
          </a:p>
          <a:p>
            <a:pPr eaLnBrk="1" fontAlgn="auto" hangingPunct="1">
              <a:lnSpc>
                <a:spcPct val="110000"/>
              </a:lnSpc>
              <a:spcBef>
                <a:spcPts val="600"/>
              </a:spcBef>
              <a:spcAft>
                <a:spcPts val="0"/>
              </a:spcAft>
              <a:buFont typeface="Wingdings" panose="05000000000000000000" pitchFamily="2" charset="2"/>
              <a:buChar char="§"/>
              <a:defRPr/>
            </a:pPr>
            <a:r>
              <a:rPr lang="en-US" sz="2400" dirty="0" smtClean="0"/>
              <a:t>Pre-determined meeting place following an incident</a:t>
            </a:r>
            <a:endParaRPr lang="en-US" sz="2400" dirty="0"/>
          </a:p>
        </p:txBody>
      </p:sp>
      <p:pic>
        <p:nvPicPr>
          <p:cNvPr id="38916" name="Picture 3" descr="Emergency Post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4038600"/>
            <a:ext cx="2301875" cy="182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917" name="Picture 4" descr="pho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1481138"/>
            <a:ext cx="2305050" cy="2181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918" name="Picture 5" descr="phone plac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56113" y="1481138"/>
            <a:ext cx="1828800" cy="4632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3600" b="1" dirty="0" smtClean="0">
                <a:latin typeface="+mn-lt"/>
              </a:rPr>
              <a:t>Emergency &amp; First-Response </a:t>
            </a:r>
            <a:br>
              <a:rPr lang="en-US" sz="3600" b="1" dirty="0" smtClean="0">
                <a:latin typeface="+mn-lt"/>
              </a:rPr>
            </a:br>
            <a:r>
              <a:rPr lang="en-US" sz="3600" b="1" dirty="0" smtClean="0">
                <a:latin typeface="+mn-lt"/>
              </a:rPr>
              <a:t>Preparation Should Also Include:</a:t>
            </a:r>
            <a:endParaRPr lang="en-US" sz="3600" b="1" dirty="0">
              <a:latin typeface="+mn-lt"/>
            </a:endParaRPr>
          </a:p>
        </p:txBody>
      </p:sp>
      <p:sp>
        <p:nvSpPr>
          <p:cNvPr id="23554" name="Content Placeholder 2"/>
          <p:cNvSpPr>
            <a:spLocks noGrp="1"/>
          </p:cNvSpPr>
          <p:nvPr>
            <p:ph idx="1"/>
          </p:nvPr>
        </p:nvSpPr>
        <p:spPr>
          <a:xfrm>
            <a:off x="914400" y="1384300"/>
            <a:ext cx="3886200" cy="4864100"/>
          </a:xfrm>
        </p:spPr>
        <p:txBody>
          <a:bodyPr rtlCol="0">
            <a:normAutofit fontScale="92500" lnSpcReduction="20000"/>
          </a:bodyPr>
          <a:lstStyle/>
          <a:p>
            <a:pPr eaLnBrk="1" fontAlgn="auto" hangingPunct="1">
              <a:lnSpc>
                <a:spcPct val="110000"/>
              </a:lnSpc>
              <a:spcBef>
                <a:spcPts val="600"/>
              </a:spcBef>
              <a:spcAft>
                <a:spcPts val="0"/>
              </a:spcAft>
              <a:buFont typeface="Wingdings" panose="05000000000000000000" pitchFamily="2" charset="2"/>
              <a:buChar char="§"/>
              <a:defRPr/>
            </a:pPr>
            <a:r>
              <a:rPr lang="en-US" sz="2400" dirty="0" smtClean="0"/>
              <a:t>Emergency warning system</a:t>
            </a:r>
          </a:p>
          <a:p>
            <a:pPr eaLnBrk="1" fontAlgn="auto" hangingPunct="1">
              <a:lnSpc>
                <a:spcPct val="110000"/>
              </a:lnSpc>
              <a:spcBef>
                <a:spcPts val="600"/>
              </a:spcBef>
              <a:spcAft>
                <a:spcPts val="0"/>
              </a:spcAft>
              <a:buFont typeface="Wingdings" panose="05000000000000000000" pitchFamily="2" charset="2"/>
              <a:buChar char="§"/>
              <a:defRPr/>
            </a:pPr>
            <a:r>
              <a:rPr lang="en-US" sz="2400" dirty="0" smtClean="0"/>
              <a:t>Access to first-aid kit and eye wash stations</a:t>
            </a:r>
          </a:p>
          <a:p>
            <a:pPr eaLnBrk="1" fontAlgn="auto" hangingPunct="1">
              <a:lnSpc>
                <a:spcPct val="110000"/>
              </a:lnSpc>
              <a:spcBef>
                <a:spcPts val="600"/>
              </a:spcBef>
              <a:spcAft>
                <a:spcPts val="0"/>
              </a:spcAft>
              <a:buFont typeface="Wingdings" panose="05000000000000000000" pitchFamily="2" charset="2"/>
              <a:buChar char="§"/>
              <a:defRPr/>
            </a:pPr>
            <a:r>
              <a:rPr lang="en-US" sz="2400" dirty="0" smtClean="0"/>
              <a:t>Appropriate placement of properly rated fire extinguishers</a:t>
            </a:r>
          </a:p>
          <a:p>
            <a:pPr eaLnBrk="1" fontAlgn="auto" hangingPunct="1">
              <a:lnSpc>
                <a:spcPct val="110000"/>
              </a:lnSpc>
              <a:spcBef>
                <a:spcPts val="600"/>
              </a:spcBef>
              <a:spcAft>
                <a:spcPts val="0"/>
              </a:spcAft>
              <a:buFont typeface="Wingdings" panose="05000000000000000000" pitchFamily="2" charset="2"/>
              <a:buChar char="§"/>
              <a:defRPr/>
            </a:pPr>
            <a:r>
              <a:rPr lang="en-US" sz="2400" dirty="0" smtClean="0"/>
              <a:t>Labeled circuit breaker boxes and utility shut offs</a:t>
            </a:r>
          </a:p>
          <a:p>
            <a:pPr eaLnBrk="1" fontAlgn="auto" hangingPunct="1">
              <a:lnSpc>
                <a:spcPct val="110000"/>
              </a:lnSpc>
              <a:spcBef>
                <a:spcPts val="600"/>
              </a:spcBef>
              <a:spcAft>
                <a:spcPts val="0"/>
              </a:spcAft>
              <a:buFont typeface="Wingdings" panose="05000000000000000000" pitchFamily="2" charset="2"/>
              <a:buChar char="§"/>
              <a:defRPr/>
            </a:pPr>
            <a:r>
              <a:rPr lang="en-US" sz="2400" dirty="0" smtClean="0"/>
              <a:t>Training of staff in first-aid and emergency specific types of response</a:t>
            </a:r>
          </a:p>
          <a:p>
            <a:pPr eaLnBrk="1" fontAlgn="auto" hangingPunct="1">
              <a:lnSpc>
                <a:spcPct val="110000"/>
              </a:lnSpc>
              <a:spcBef>
                <a:spcPts val="600"/>
              </a:spcBef>
              <a:spcAft>
                <a:spcPts val="0"/>
              </a:spcAft>
              <a:buFont typeface="Wingdings" panose="05000000000000000000" pitchFamily="2" charset="2"/>
              <a:buChar char="§"/>
              <a:defRPr/>
            </a:pPr>
            <a:r>
              <a:rPr lang="en-US" sz="2400" dirty="0" smtClean="0"/>
              <a:t>Access to specialized emergency response protective equipment</a:t>
            </a:r>
            <a:endParaRPr lang="en-US" sz="2400" dirty="0"/>
          </a:p>
        </p:txBody>
      </p:sp>
      <p:pic>
        <p:nvPicPr>
          <p:cNvPr id="39940" name="Picture 6" descr="MVC-023F"/>
          <p:cNvPicPr>
            <a:picLocks noGrp="1" noChangeAspect="1" noChangeArrowheads="1"/>
          </p:cNvPicPr>
          <p:nvPr/>
        </p:nvPicPr>
        <p:blipFill>
          <a:blip r:embed="rId3" cstate="email">
            <a:lum bright="18000" contrast="6000"/>
            <a:extLst>
              <a:ext uri="{28A0092B-C50C-407E-A947-70E740481C1C}">
                <a14:useLocalDpi xmlns:a14="http://schemas.microsoft.com/office/drawing/2010/main"/>
              </a:ext>
            </a:extLst>
          </a:blip>
          <a:srcRect/>
          <a:stretch>
            <a:fillRect/>
          </a:stretch>
        </p:blipFill>
        <p:spPr bwMode="auto">
          <a:xfrm>
            <a:off x="5181600" y="1524000"/>
            <a:ext cx="3022600" cy="2432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9941" name="Picture 7" descr="ab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0925" y="3756025"/>
            <a:ext cx="2513013" cy="2513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3600" b="1" dirty="0" smtClean="0">
                <a:latin typeface="+mn-lt"/>
              </a:rPr>
              <a:t> Calling 911 </a:t>
            </a:r>
            <a:br>
              <a:rPr lang="en-US" sz="3600" b="1" dirty="0" smtClean="0">
                <a:latin typeface="+mn-lt"/>
              </a:rPr>
            </a:br>
            <a:endParaRPr lang="en-US" sz="3600" b="1" dirty="0">
              <a:latin typeface="+mn-lt"/>
            </a:endParaRPr>
          </a:p>
        </p:txBody>
      </p:sp>
      <p:sp>
        <p:nvSpPr>
          <p:cNvPr id="40963" name="Content Placeholder 2"/>
          <p:cNvSpPr>
            <a:spLocks noGrp="1"/>
          </p:cNvSpPr>
          <p:nvPr>
            <p:ph idx="1"/>
          </p:nvPr>
        </p:nvSpPr>
        <p:spPr>
          <a:xfrm>
            <a:off x="1219200" y="2133600"/>
            <a:ext cx="3054350" cy="3276600"/>
          </a:xfrm>
        </p:spPr>
        <p:txBody>
          <a:bodyPr/>
          <a:lstStyle/>
          <a:p>
            <a:pPr eaLnBrk="1" hangingPunct="1">
              <a:lnSpc>
                <a:spcPct val="110000"/>
              </a:lnSpc>
              <a:spcBef>
                <a:spcPts val="600"/>
              </a:spcBef>
              <a:buFont typeface="Wingdings" pitchFamily="2" charset="2"/>
              <a:buChar char="§"/>
            </a:pPr>
            <a:r>
              <a:rPr lang="en-US" altLang="en-US" sz="2400" smtClean="0"/>
              <a:t>Name:</a:t>
            </a:r>
          </a:p>
          <a:p>
            <a:pPr eaLnBrk="1" hangingPunct="1">
              <a:lnSpc>
                <a:spcPct val="110000"/>
              </a:lnSpc>
              <a:spcBef>
                <a:spcPts val="600"/>
              </a:spcBef>
              <a:buFont typeface="Wingdings" pitchFamily="2" charset="2"/>
              <a:buChar char="§"/>
            </a:pPr>
            <a:r>
              <a:rPr lang="en-US" altLang="en-US" sz="2400" smtClean="0"/>
              <a:t>Address or 911 number</a:t>
            </a:r>
          </a:p>
          <a:p>
            <a:pPr eaLnBrk="1" hangingPunct="1">
              <a:lnSpc>
                <a:spcPct val="110000"/>
              </a:lnSpc>
              <a:spcBef>
                <a:spcPts val="600"/>
              </a:spcBef>
              <a:buFont typeface="Wingdings" pitchFamily="2" charset="2"/>
              <a:buChar char="§"/>
            </a:pPr>
            <a:r>
              <a:rPr lang="en-US" altLang="en-US" sz="2400" smtClean="0"/>
              <a:t>Exact nature of the emergency</a:t>
            </a:r>
          </a:p>
          <a:p>
            <a:pPr eaLnBrk="1" hangingPunct="1">
              <a:lnSpc>
                <a:spcPct val="110000"/>
              </a:lnSpc>
              <a:spcBef>
                <a:spcPts val="600"/>
              </a:spcBef>
              <a:buFont typeface="Wingdings" pitchFamily="2" charset="2"/>
              <a:buChar char="§"/>
            </a:pPr>
            <a:r>
              <a:rPr lang="en-US" altLang="en-US" sz="2400" smtClean="0"/>
              <a:t>Do not hang up</a:t>
            </a:r>
          </a:p>
        </p:txBody>
      </p:sp>
      <p:pic>
        <p:nvPicPr>
          <p:cNvPr id="40964" name="Picture 3" title="Photo - 911 calling cente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952500"/>
            <a:ext cx="42291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1447800" y="685800"/>
            <a:ext cx="6229350" cy="1028700"/>
          </a:xfrm>
        </p:spPr>
        <p:txBody>
          <a:bodyPr lIns="67866" tIns="33338" rIns="67866" bIns="33338" rtlCol="0">
            <a:normAutofit fontScale="90000"/>
          </a:bodyPr>
          <a:lstStyle/>
          <a:p>
            <a:pPr eaLnBrk="1" hangingPunct="1">
              <a:defRPr/>
            </a:pPr>
            <a:r>
              <a:rPr lang="en-US" sz="3600" u="sng" dirty="0">
                <a:effectLst>
                  <a:outerShdw blurRad="38100" dist="38100" dir="2700000" algn="tl">
                    <a:srgbClr val="000000"/>
                  </a:outerShdw>
                </a:effectLst>
                <a:latin typeface="Palatino Linotype" panose="02040502050505030304" pitchFamily="18" charset="0"/>
              </a:rPr>
              <a:t>Statistics of Injury/Mortality</a:t>
            </a:r>
            <a:r>
              <a:rPr lang="en-US" sz="3600" u="sng" dirty="0">
                <a:effectLst>
                  <a:outerShdw blurRad="38100" dist="38100" dir="2700000" algn="tl">
                    <a:srgbClr val="000000"/>
                  </a:outerShdw>
                </a:effectLst>
              </a:rPr>
              <a:t>:</a:t>
            </a:r>
            <a:br>
              <a:rPr lang="en-US" sz="3600" u="sng" dirty="0">
                <a:effectLst>
                  <a:outerShdw blurRad="38100" dist="38100" dir="2700000" algn="tl">
                    <a:srgbClr val="000000"/>
                  </a:outerShdw>
                </a:effectLst>
              </a:rPr>
            </a:br>
            <a:r>
              <a:rPr lang="en-US" dirty="0" smtClean="0">
                <a:latin typeface="Palatino Linotype" panose="02040502050505030304" pitchFamily="18" charset="0"/>
              </a:rPr>
              <a:t>U.S.</a:t>
            </a:r>
          </a:p>
        </p:txBody>
      </p:sp>
      <p:sp>
        <p:nvSpPr>
          <p:cNvPr id="75781" name="Rectangle 5"/>
          <p:cNvSpPr>
            <a:spLocks noGrp="1" noChangeArrowheads="1"/>
          </p:cNvSpPr>
          <p:nvPr>
            <p:ph type="body" idx="1"/>
          </p:nvPr>
        </p:nvSpPr>
        <p:spPr>
          <a:xfrm>
            <a:off x="1600200" y="2400300"/>
            <a:ext cx="2800350" cy="3028950"/>
          </a:xfrm>
        </p:spPr>
        <p:txBody>
          <a:bodyPr lIns="67866" tIns="33338" rIns="67866" bIns="33338" rtlCol="0">
            <a:normAutofit fontScale="85000" lnSpcReduction="20000"/>
          </a:bodyPr>
          <a:lstStyle/>
          <a:p>
            <a:pPr eaLnBrk="1" hangingPunct="1">
              <a:defRPr/>
            </a:pPr>
            <a:r>
              <a:rPr lang="en-US" altLang="en-US" dirty="0" smtClean="0">
                <a:latin typeface="Palatino Linotype" panose="02040502050505030304" pitchFamily="18" charset="0"/>
              </a:rPr>
              <a:t>70,000 Disabling Injuries</a:t>
            </a:r>
          </a:p>
          <a:p>
            <a:pPr eaLnBrk="1" hangingPunct="1">
              <a:defRPr/>
            </a:pPr>
            <a:r>
              <a:rPr lang="en-US" altLang="en-US" dirty="0" smtClean="0">
                <a:latin typeface="Palatino Linotype" panose="02040502050505030304" pitchFamily="18" charset="0"/>
              </a:rPr>
              <a:t>568 Fatalities (2014)</a:t>
            </a:r>
          </a:p>
          <a:p>
            <a:pPr eaLnBrk="1" hangingPunct="1">
              <a:defRPr/>
            </a:pPr>
            <a:r>
              <a:rPr lang="en-US" altLang="en-US" dirty="0" smtClean="0">
                <a:latin typeface="Palatino Linotype" panose="02040502050505030304" pitchFamily="18" charset="0"/>
              </a:rPr>
              <a:t>24.9 deaths per 100,000 workers</a:t>
            </a:r>
          </a:p>
        </p:txBody>
      </p:sp>
      <p:graphicFrame>
        <p:nvGraphicFramePr>
          <p:cNvPr id="5124" name="Object 6" title="Photo - Color map of the U.S. by state">
            <a:hlinkClick r:id="" action="ppaction://ole?verb=0"/>
          </p:cNvPr>
          <p:cNvGraphicFramePr>
            <a:graphicFrameLocks/>
          </p:cNvGraphicFramePr>
          <p:nvPr>
            <p:extLst>
              <p:ext uri="{D42A27DB-BD31-4B8C-83A1-F6EECF244321}">
                <p14:modId xmlns:p14="http://schemas.microsoft.com/office/powerpoint/2010/main" val="920780397"/>
              </p:ext>
            </p:extLst>
          </p:nvPr>
        </p:nvGraphicFramePr>
        <p:xfrm>
          <a:off x="4343400" y="2209800"/>
          <a:ext cx="3943350" cy="2524125"/>
        </p:xfrm>
        <a:graphic>
          <a:graphicData uri="http://schemas.openxmlformats.org/presentationml/2006/ole">
            <mc:AlternateContent xmlns:mc="http://schemas.openxmlformats.org/markup-compatibility/2006">
              <mc:Choice xmlns:v="urn:schemas-microsoft-com:vml" Requires="v">
                <p:oleObj spid="_x0000_s5134" name="Clip" r:id="rId4" imgW="4838700" imgH="2806700" progId="MS_ClipArt_Gallery.5">
                  <p:embed/>
                </p:oleObj>
              </mc:Choice>
              <mc:Fallback>
                <p:oleObj name="Clip" r:id="rId4" imgW="4838700" imgH="2806700" progId="MS_ClipArt_Gallery.5">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209800"/>
                        <a:ext cx="3943350" cy="2524125"/>
                      </a:xfrm>
                      <a:prstGeom prst="rect">
                        <a:avLst/>
                      </a:prstGeom>
                      <a:noFill/>
                      <a:ln>
                        <a:noFill/>
                      </a:ln>
                      <a:effectLs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75781"/>
                                        </p:tgtEl>
                                        <p:attrNameLst>
                                          <p:attrName>style.visibility</p:attrName>
                                        </p:attrNameLst>
                                      </p:cBhvr>
                                      <p:to>
                                        <p:strVal val="visible"/>
                                      </p:to>
                                    </p:set>
                                    <p:anim calcmode="lin" valueType="num">
                                      <p:cBhvr additive="base">
                                        <p:cTn id="7" dur="500" fill="hold"/>
                                        <p:tgtEl>
                                          <p:spTgt spid="75781"/>
                                        </p:tgtEl>
                                        <p:attrNameLst>
                                          <p:attrName>ppt_x</p:attrName>
                                        </p:attrNameLst>
                                      </p:cBhvr>
                                      <p:tavLst>
                                        <p:tav tm="0">
                                          <p:val>
                                            <p:strVal val="0-#ppt_w/2"/>
                                          </p:val>
                                        </p:tav>
                                        <p:tav tm="100000">
                                          <p:val>
                                            <p:strVal val="#ppt_x"/>
                                          </p:val>
                                        </p:tav>
                                      </p:tavLst>
                                    </p:anim>
                                    <p:anim calcmode="lin" valueType="num">
                                      <p:cBhvr additive="base">
                                        <p:cTn id="8" dur="500" fill="hold"/>
                                        <p:tgtEl>
                                          <p:spTgt spid="75781"/>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5781"/>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4294967295"/>
          </p:nvPr>
        </p:nvSpPr>
        <p:spPr>
          <a:xfrm>
            <a:off x="2457450" y="2114550"/>
            <a:ext cx="5543550" cy="2800350"/>
          </a:xfrm>
        </p:spPr>
        <p:txBody>
          <a:bodyPr/>
          <a:lstStyle/>
          <a:p>
            <a:pPr eaLnBrk="1" hangingPunct="1">
              <a:buFont typeface="Wingdings 2" pitchFamily="18" charset="2"/>
              <a:buNone/>
            </a:pPr>
            <a:r>
              <a:rPr lang="en-US" altLang="en-US" smtClean="0"/>
              <a:t>You have the right to:</a:t>
            </a:r>
          </a:p>
          <a:p>
            <a:pPr eaLnBrk="1" hangingPunct="1">
              <a:buFont typeface="Wingdings 2" pitchFamily="18" charset="2"/>
              <a:buNone/>
            </a:pPr>
            <a:endParaRPr lang="en-US" altLang="en-US" sz="900" smtClean="0"/>
          </a:p>
          <a:p>
            <a:pPr lvl="1" eaLnBrk="1" hangingPunct="1">
              <a:buFont typeface="Wingdings" pitchFamily="2" charset="2"/>
              <a:buChar char="Ø"/>
            </a:pPr>
            <a:r>
              <a:rPr lang="en-US" altLang="en-US" sz="1800" smtClean="0"/>
              <a:t>A safe and healthful workplace </a:t>
            </a:r>
            <a:endParaRPr lang="en-US" altLang="en-US" sz="1800" b="1" smtClean="0"/>
          </a:p>
          <a:p>
            <a:pPr lvl="1" eaLnBrk="1" hangingPunct="1">
              <a:buFont typeface="Wingdings" pitchFamily="2" charset="2"/>
              <a:buChar char="Ø"/>
            </a:pPr>
            <a:r>
              <a:rPr lang="en-US" altLang="en-US" sz="1800" smtClean="0"/>
              <a:t>Know about hazardous chemicals</a:t>
            </a:r>
            <a:endParaRPr lang="en-US" altLang="en-US" sz="1800" b="1" smtClean="0"/>
          </a:p>
          <a:p>
            <a:pPr lvl="1" eaLnBrk="1" hangingPunct="1">
              <a:buFont typeface="Wingdings" pitchFamily="2" charset="2"/>
              <a:buChar char="Ø"/>
            </a:pPr>
            <a:r>
              <a:rPr lang="en-US" altLang="en-US" sz="1800" smtClean="0"/>
              <a:t>Information about injuries and illnesses in your workplace </a:t>
            </a:r>
            <a:endParaRPr lang="en-US" altLang="en-US" sz="1800" b="1" smtClean="0"/>
          </a:p>
          <a:p>
            <a:pPr lvl="1" eaLnBrk="1" hangingPunct="1">
              <a:buFont typeface="Wingdings" pitchFamily="2" charset="2"/>
              <a:buChar char="Ø"/>
            </a:pPr>
            <a:r>
              <a:rPr lang="en-US" altLang="en-US" sz="1800" smtClean="0"/>
              <a:t>Complain or request hazard correction from employer </a:t>
            </a:r>
            <a:endParaRPr lang="en-US" altLang="en-US" sz="1800" b="1" smtClean="0"/>
          </a:p>
          <a:p>
            <a:pPr eaLnBrk="1" hangingPunct="1"/>
            <a:endParaRPr lang="en-US" altLang="en-US" sz="1800" smtClean="0"/>
          </a:p>
        </p:txBody>
      </p:sp>
      <p:sp>
        <p:nvSpPr>
          <p:cNvPr id="41987" name="Title 2"/>
          <p:cNvSpPr>
            <a:spLocks noGrp="1"/>
          </p:cNvSpPr>
          <p:nvPr>
            <p:ph type="title" idx="4294967295"/>
          </p:nvPr>
        </p:nvSpPr>
        <p:spPr>
          <a:xfrm>
            <a:off x="1143000" y="1085850"/>
            <a:ext cx="6572250" cy="857250"/>
          </a:xfrm>
        </p:spPr>
        <p:txBody>
          <a:bodyPr/>
          <a:lstStyle/>
          <a:p>
            <a:pPr eaLnBrk="1" hangingPunct="1"/>
            <a:r>
              <a:rPr lang="en-US" altLang="en-US" sz="3000" b="1" smtClean="0"/>
              <a:t>Employee Rights and Responsibilities</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4294967295"/>
          </p:nvPr>
        </p:nvSpPr>
        <p:spPr>
          <a:xfrm>
            <a:off x="1143000" y="1447800"/>
            <a:ext cx="6400800" cy="4876800"/>
          </a:xfrm>
        </p:spPr>
        <p:txBody>
          <a:bodyPr/>
          <a:lstStyle/>
          <a:p>
            <a:pPr eaLnBrk="1" hangingPunct="1">
              <a:buFontTx/>
              <a:buNone/>
            </a:pPr>
            <a:r>
              <a:rPr lang="en-US" altLang="en-US" sz="2100" dirty="0" smtClean="0"/>
              <a:t>You have the right to:</a:t>
            </a:r>
            <a:endParaRPr lang="en-US" altLang="en-US" dirty="0" smtClean="0"/>
          </a:p>
          <a:p>
            <a:pPr lvl="1" eaLnBrk="1" hangingPunct="1">
              <a:buFont typeface="Wingdings" pitchFamily="2" charset="2"/>
              <a:buChar char="Ø"/>
            </a:pPr>
            <a:r>
              <a:rPr lang="en-US" altLang="en-US" dirty="0" smtClean="0"/>
              <a:t>Training</a:t>
            </a:r>
            <a:endParaRPr lang="en-US" altLang="en-US" b="1" dirty="0" smtClean="0"/>
          </a:p>
          <a:p>
            <a:pPr lvl="1" eaLnBrk="1" hangingPunct="1">
              <a:buFont typeface="Wingdings" pitchFamily="2" charset="2"/>
              <a:buChar char="Ø"/>
            </a:pPr>
            <a:r>
              <a:rPr lang="en-US" altLang="en-US" dirty="0" smtClean="0"/>
              <a:t>Access to Hazard exposure and medical records</a:t>
            </a:r>
            <a:endParaRPr lang="en-US" altLang="en-US" b="1" dirty="0" smtClean="0"/>
          </a:p>
          <a:p>
            <a:pPr lvl="1" eaLnBrk="1" hangingPunct="1">
              <a:buFont typeface="Wingdings" pitchFamily="2" charset="2"/>
              <a:buChar char="Ø"/>
            </a:pPr>
            <a:r>
              <a:rPr lang="en-US" altLang="en-US" dirty="0" smtClean="0"/>
              <a:t>File a complaint with OSHA</a:t>
            </a:r>
            <a:endParaRPr lang="en-US" altLang="en-US" b="1" dirty="0" smtClean="0"/>
          </a:p>
          <a:p>
            <a:pPr lvl="1" eaLnBrk="1" hangingPunct="1">
              <a:buFont typeface="Wingdings" pitchFamily="2" charset="2"/>
              <a:buChar char="Ø"/>
            </a:pPr>
            <a:r>
              <a:rPr lang="en-US" altLang="en-US" dirty="0" smtClean="0"/>
              <a:t>Participate in an OSHA inspection</a:t>
            </a:r>
            <a:endParaRPr lang="en-US" altLang="en-US" b="1" dirty="0" smtClean="0"/>
          </a:p>
          <a:p>
            <a:pPr lvl="1" eaLnBrk="1" hangingPunct="1">
              <a:buFont typeface="Wingdings" pitchFamily="2" charset="2"/>
              <a:buChar char="Ø"/>
            </a:pPr>
            <a:r>
              <a:rPr lang="en-US" altLang="en-US" dirty="0" smtClean="0"/>
              <a:t>Be free from retaliation for exercising safety and health rights</a:t>
            </a:r>
          </a:p>
        </p:txBody>
      </p:sp>
      <p:sp>
        <p:nvSpPr>
          <p:cNvPr id="43011" name="Title 2"/>
          <p:cNvSpPr>
            <a:spLocks noGrp="1"/>
          </p:cNvSpPr>
          <p:nvPr>
            <p:ph type="title" idx="4294967295"/>
          </p:nvPr>
        </p:nvSpPr>
        <p:spPr>
          <a:xfrm>
            <a:off x="1219200" y="457200"/>
            <a:ext cx="6172200" cy="857250"/>
          </a:xfrm>
        </p:spPr>
        <p:txBody>
          <a:bodyPr/>
          <a:lstStyle/>
          <a:p>
            <a:pPr eaLnBrk="1" hangingPunct="1"/>
            <a:r>
              <a:rPr lang="en-US" altLang="en-US" sz="3000" b="1" dirty="0" smtClean="0"/>
              <a:t>Employee Rights and </a:t>
            </a:r>
            <a:r>
              <a:rPr lang="en-US" altLang="en-US" sz="3000" b="1" dirty="0" smtClean="0"/>
              <a:t>Responsibilities </a:t>
            </a:r>
            <a:endParaRPr lang="en-US" altLang="en-US" sz="3000" b="1" dirty="0" smtClean="0"/>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4294967295"/>
          </p:nvPr>
        </p:nvSpPr>
        <p:spPr>
          <a:xfrm>
            <a:off x="1143000" y="1524000"/>
            <a:ext cx="7239000" cy="4098925"/>
          </a:xfrm>
        </p:spPr>
        <p:txBody>
          <a:bodyPr/>
          <a:lstStyle/>
          <a:p>
            <a:pPr eaLnBrk="1" hangingPunct="1">
              <a:buFont typeface="Wingdings 2" pitchFamily="18" charset="2"/>
              <a:buChar char=""/>
              <a:defRPr/>
            </a:pPr>
            <a:r>
              <a:rPr lang="en-US" sz="1950" dirty="0"/>
              <a:t>OSHA website: </a:t>
            </a:r>
            <a:r>
              <a:rPr lang="en-US" sz="1950" dirty="0" smtClean="0">
                <a:hlinkClick r:id="rId3"/>
              </a:rPr>
              <a:t>OSHA Website</a:t>
            </a:r>
            <a:r>
              <a:rPr lang="en-US" sz="1950" dirty="0" smtClean="0"/>
              <a:t> </a:t>
            </a:r>
            <a:r>
              <a:rPr lang="en-US" sz="1950" dirty="0"/>
              <a:t>and OSHA offices: Call or Write (800-321-OSHA) </a:t>
            </a:r>
          </a:p>
          <a:p>
            <a:pPr eaLnBrk="1" hangingPunct="1">
              <a:buFont typeface="Wingdings 2" pitchFamily="18" charset="2"/>
              <a:buChar char=""/>
              <a:defRPr/>
            </a:pPr>
            <a:r>
              <a:rPr lang="en-US" sz="1950" dirty="0"/>
              <a:t>Compliance Assistance Specialists in the area offices </a:t>
            </a:r>
          </a:p>
          <a:p>
            <a:pPr eaLnBrk="1" hangingPunct="1">
              <a:buFont typeface="Wingdings 2" pitchFamily="18" charset="2"/>
              <a:buChar char=""/>
              <a:defRPr/>
            </a:pPr>
            <a:r>
              <a:rPr lang="en-US" sz="1950" dirty="0"/>
              <a:t>National Institute for Occupational Safety and Health (NIOSH) – OSHA’s sister agency</a:t>
            </a:r>
          </a:p>
          <a:p>
            <a:pPr eaLnBrk="1" hangingPunct="1">
              <a:buFont typeface="Wingdings 2" pitchFamily="18" charset="2"/>
              <a:buChar char=""/>
              <a:defRPr/>
            </a:pPr>
            <a:r>
              <a:rPr lang="en-US" sz="1950" dirty="0"/>
              <a:t>OSHA Training Institute Education Centers</a:t>
            </a:r>
          </a:p>
          <a:p>
            <a:pPr eaLnBrk="1" hangingPunct="1">
              <a:buFont typeface="Wingdings 2" pitchFamily="18" charset="2"/>
              <a:buChar char=""/>
              <a:defRPr/>
            </a:pPr>
            <a:r>
              <a:rPr lang="en-US" sz="1950" dirty="0"/>
              <a:t>Doctors, nurses, other health care providers</a:t>
            </a:r>
          </a:p>
          <a:p>
            <a:pPr eaLnBrk="1" hangingPunct="1">
              <a:buFont typeface="Wingdings 2" pitchFamily="18" charset="2"/>
              <a:buChar char=""/>
              <a:defRPr/>
            </a:pPr>
            <a:r>
              <a:rPr lang="en-US" sz="1950" dirty="0"/>
              <a:t>Public libraries</a:t>
            </a:r>
          </a:p>
          <a:p>
            <a:pPr eaLnBrk="1" hangingPunct="1">
              <a:buFont typeface="Wingdings 2" pitchFamily="18" charset="2"/>
              <a:buChar char=""/>
              <a:defRPr/>
            </a:pPr>
            <a:r>
              <a:rPr lang="en-US" sz="1950" dirty="0"/>
              <a:t>Other local, community-based resources</a:t>
            </a:r>
          </a:p>
        </p:txBody>
      </p:sp>
      <p:sp>
        <p:nvSpPr>
          <p:cNvPr id="44035" name="Title 2"/>
          <p:cNvSpPr>
            <a:spLocks noGrp="1"/>
          </p:cNvSpPr>
          <p:nvPr>
            <p:ph type="title" idx="4294967295"/>
          </p:nvPr>
        </p:nvSpPr>
        <p:spPr>
          <a:xfrm>
            <a:off x="1219200" y="457200"/>
            <a:ext cx="6172200" cy="857250"/>
          </a:xfrm>
        </p:spPr>
        <p:txBody>
          <a:bodyPr/>
          <a:lstStyle/>
          <a:p>
            <a:pPr eaLnBrk="1" hangingPunct="1"/>
            <a:r>
              <a:rPr lang="en-US" altLang="en-US" sz="3000" b="1" dirty="0" smtClean="0"/>
              <a:t>Employee Rights and </a:t>
            </a:r>
            <a:r>
              <a:rPr lang="en-US" altLang="en-US" sz="3000" b="1" dirty="0" smtClean="0"/>
              <a:t>Responsibilities  </a:t>
            </a:r>
            <a:endParaRPr lang="en-US" altLang="en-US" sz="3000" b="1" dirty="0" smtClean="0"/>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title="Front page of OSHA Whistleblower Fact Sheet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81475" y="992188"/>
            <a:ext cx="4173538" cy="487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Rectangle 3"/>
          <p:cNvSpPr>
            <a:spLocks noChangeArrowheads="1"/>
          </p:cNvSpPr>
          <p:nvPr/>
        </p:nvSpPr>
        <p:spPr bwMode="auto">
          <a:xfrm>
            <a:off x="304800" y="3186113"/>
            <a:ext cx="4572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3000">
                <a:latin typeface="Arial" pitchFamily="34" charset="0"/>
              </a:rPr>
              <a:t>Whistle Blower Fact Sheet</a:t>
            </a:r>
            <a:br>
              <a:rPr lang="en-US" altLang="en-US" sz="3000">
                <a:latin typeface="Arial" pitchFamily="34" charset="0"/>
              </a:rPr>
            </a:br>
            <a:r>
              <a:rPr lang="en-US" altLang="en-US" sz="3000">
                <a:latin typeface="Arial" pitchFamily="34" charset="0"/>
              </a:rPr>
              <a:t>(FS 3638)</a:t>
            </a:r>
          </a:p>
        </p:txBody>
      </p:sp>
      <p:sp>
        <p:nvSpPr>
          <p:cNvPr id="2" name="Title 1" hidden="1"/>
          <p:cNvSpPr>
            <a:spLocks noGrp="1"/>
          </p:cNvSpPr>
          <p:nvPr>
            <p:ph type="title"/>
          </p:nvPr>
        </p:nvSpPr>
        <p:spPr/>
        <p:txBody>
          <a:bodyPr/>
          <a:lstStyle/>
          <a:p>
            <a:r>
              <a:rPr lang="en-US" dirty="0" smtClean="0"/>
              <a:t>OSHA Whistleblower Fact Sheet</a:t>
            </a:r>
            <a:endParaRPr lang="en-US" dirty="0"/>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title="Photo - screenshot of Whistleblower Protection Program webpag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2138" y="1789113"/>
            <a:ext cx="6434137"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4"/>
          <p:cNvSpPr>
            <a:spLocks noGrp="1"/>
          </p:cNvSpPr>
          <p:nvPr>
            <p:ph type="title"/>
          </p:nvPr>
        </p:nvSpPr>
        <p:spPr/>
        <p:txBody>
          <a:bodyPr/>
          <a:lstStyle/>
          <a:p>
            <a:pPr eaLnBrk="1" hangingPunct="1"/>
            <a:r>
              <a:rPr lang="en-US" altLang="en-US" smtClean="0"/>
              <a:t>Whistle Blower Protection Program </a:t>
            </a:r>
            <a:br>
              <a:rPr lang="en-US" altLang="en-US" smtClean="0"/>
            </a:br>
            <a:endParaRPr lang="en-US" altLang="en-US" smtClean="0"/>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9"/>
          <p:cNvSpPr>
            <a:spLocks noGrp="1" noChangeArrowheads="1"/>
          </p:cNvSpPr>
          <p:nvPr>
            <p:ph type="title"/>
          </p:nvPr>
        </p:nvSpPr>
        <p:spPr>
          <a:xfrm>
            <a:off x="1485900" y="1085850"/>
            <a:ext cx="6172200" cy="857250"/>
          </a:xfrm>
        </p:spPr>
        <p:txBody>
          <a:bodyPr/>
          <a:lstStyle/>
          <a:p>
            <a:pPr eaLnBrk="1" hangingPunct="1"/>
            <a:r>
              <a:rPr lang="en-US" altLang="en-US" smtClean="0"/>
              <a:t>Disclaimers</a:t>
            </a:r>
          </a:p>
        </p:txBody>
      </p:sp>
      <p:sp>
        <p:nvSpPr>
          <p:cNvPr id="5123" name="Rectangle 10"/>
          <p:cNvSpPr>
            <a:spLocks noGrp="1" noChangeArrowheads="1"/>
          </p:cNvSpPr>
          <p:nvPr>
            <p:ph idx="1"/>
          </p:nvPr>
        </p:nvSpPr>
        <p:spPr/>
        <p:txBody>
          <a:bodyPr/>
          <a:lstStyle/>
          <a:p>
            <a:pPr eaLnBrk="1" hangingPunct="1">
              <a:defRPr/>
            </a:pPr>
            <a:endParaRPr lang="en-US" sz="1200" dirty="0"/>
          </a:p>
          <a:p>
            <a:pPr eaLnBrk="1" hangingPunct="1">
              <a:defRPr/>
            </a:pPr>
            <a:endParaRPr lang="en-US" sz="1200" dirty="0"/>
          </a:p>
          <a:p>
            <a:pPr marL="0" indent="0" eaLnBrk="1" hangingPunct="1">
              <a:buNone/>
              <a:defRPr/>
            </a:pPr>
            <a:r>
              <a:rPr lang="en-US" sz="2400" dirty="0"/>
              <a:t>This material was produced under a grant </a:t>
            </a:r>
            <a:r>
              <a:rPr lang="en-US" sz="2400" dirty="0" smtClean="0"/>
              <a:t>(SH-27642-SH5) </a:t>
            </a:r>
            <a:r>
              <a:rPr lang="en-US" sz="2400" dirty="0"/>
              <a:t>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pPr eaLnBrk="1" hangingPunct="1">
              <a:defRPr/>
            </a:pPr>
            <a:endParaRPr lang="en-US" sz="1200" dirty="0"/>
          </a:p>
          <a:p>
            <a:pPr eaLnBrk="1" hangingPunct="1">
              <a:defRPr/>
            </a:pPr>
            <a:endParaRPr lang="en-US" sz="1050" dirty="0"/>
          </a:p>
          <a:p>
            <a:pPr eaLnBrk="1" hangingPunct="1">
              <a:defRPr/>
            </a:pPr>
            <a:endParaRPr lang="en-US" sz="1050" dirty="0"/>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9"/>
          <p:cNvSpPr>
            <a:spLocks noGrp="1" noChangeArrowheads="1"/>
          </p:cNvSpPr>
          <p:nvPr>
            <p:ph type="title"/>
          </p:nvPr>
        </p:nvSpPr>
        <p:spPr>
          <a:xfrm>
            <a:off x="1600200" y="38100"/>
            <a:ext cx="6172200" cy="857250"/>
          </a:xfrm>
        </p:spPr>
        <p:txBody>
          <a:bodyPr/>
          <a:lstStyle/>
          <a:p>
            <a:pPr eaLnBrk="1" hangingPunct="1"/>
            <a:r>
              <a:rPr lang="en-US" altLang="en-US" b="1" dirty="0" smtClean="0">
                <a:latin typeface="Calibri Light" pitchFamily="34" charset="0"/>
                <a:ea typeface="Calibri" pitchFamily="34" charset="0"/>
                <a:cs typeface="Arial" pitchFamily="34" charset="0"/>
              </a:rPr>
              <a:t> </a:t>
            </a:r>
            <a:r>
              <a:rPr lang="en-US" altLang="en-US" sz="2800" b="1" dirty="0" smtClean="0">
                <a:latin typeface="Calibri Light" pitchFamily="34" charset="0"/>
                <a:ea typeface="Calibri" pitchFamily="34" charset="0"/>
                <a:cs typeface="Arial" pitchFamily="34" charset="0"/>
              </a:rPr>
              <a:t>Confined Space/Grain Bin Pre &amp; Post Test</a:t>
            </a:r>
            <a:endParaRPr lang="en-US" altLang="en-US" sz="2800" dirty="0" smtClean="0">
              <a:ea typeface="Calibri" pitchFamily="34" charset="0"/>
              <a:cs typeface="Arial" pitchFamily="34" charset="0"/>
            </a:endParaRPr>
          </a:p>
        </p:txBody>
      </p:sp>
      <p:sp>
        <p:nvSpPr>
          <p:cNvPr id="5123" name="Rectangle 10"/>
          <p:cNvSpPr>
            <a:spLocks noGrp="1" noChangeArrowheads="1"/>
          </p:cNvSpPr>
          <p:nvPr>
            <p:ph idx="1"/>
          </p:nvPr>
        </p:nvSpPr>
        <p:spPr>
          <a:xfrm>
            <a:off x="381000" y="1371600"/>
            <a:ext cx="8610600" cy="4876800"/>
          </a:xfrm>
        </p:spPr>
        <p:txBody>
          <a:bodyPr/>
          <a:lstStyle/>
          <a:p>
            <a:pPr marL="0" indent="0">
              <a:buFont typeface="Arial" pitchFamily="34" charset="0"/>
              <a:buNone/>
              <a:defRPr/>
            </a:pPr>
            <a:r>
              <a:rPr lang="en-US" sz="1800" b="1" dirty="0"/>
              <a:t>1. What one of the definitions is not for a “Confined Space”?</a:t>
            </a:r>
            <a:endParaRPr lang="en-US" sz="1800" dirty="0"/>
          </a:p>
          <a:p>
            <a:pPr lvl="2" indent="-342900">
              <a:buFont typeface="+mj-lt"/>
              <a:buAutoNum type="alphaLcPeriod"/>
              <a:defRPr/>
            </a:pPr>
            <a:r>
              <a:rPr lang="en-US" sz="1800" dirty="0"/>
              <a:t>Is large enough and so configured that an employee can bodily enter and perform assigned work.</a:t>
            </a:r>
          </a:p>
          <a:p>
            <a:pPr lvl="2" indent="-342900">
              <a:buFont typeface="+mj-lt"/>
              <a:buAutoNum type="alphaLcPeriod"/>
              <a:defRPr/>
            </a:pPr>
            <a:r>
              <a:rPr lang="en-US" sz="1800" dirty="0"/>
              <a:t>Has limited or restricted means for entry or exit (for example, tanks, vessels, silos, storage bins, hoppers, vaults, and pits are spaces that may have limited means of entry).</a:t>
            </a:r>
          </a:p>
          <a:p>
            <a:pPr lvl="2" indent="-342900">
              <a:buFont typeface="+mj-lt"/>
              <a:buAutoNum type="alphaLcPeriod"/>
              <a:defRPr/>
            </a:pPr>
            <a:r>
              <a:rPr lang="en-US" sz="1800" dirty="0"/>
              <a:t>Contains a material </a:t>
            </a:r>
            <a:r>
              <a:rPr lang="en-US" sz="1800" dirty="0" smtClean="0"/>
              <a:t> with </a:t>
            </a:r>
            <a:r>
              <a:rPr lang="en-US" sz="1800" dirty="0"/>
              <a:t>potential </a:t>
            </a:r>
            <a:r>
              <a:rPr lang="en-US" sz="1800" dirty="0" smtClean="0"/>
              <a:t> to </a:t>
            </a:r>
            <a:r>
              <a:rPr lang="en-US" sz="1800" dirty="0"/>
              <a:t>engulf someone who enters the space.</a:t>
            </a:r>
          </a:p>
          <a:p>
            <a:pPr lvl="2" indent="-342900">
              <a:buFont typeface="+mj-lt"/>
              <a:buAutoNum type="alphaLcPeriod"/>
              <a:defRPr/>
            </a:pPr>
            <a:r>
              <a:rPr lang="en-US" sz="1800" dirty="0" smtClean="0">
                <a:solidFill>
                  <a:srgbClr val="FF0000"/>
                </a:solidFill>
              </a:rPr>
              <a:t>Is  </a:t>
            </a:r>
            <a:r>
              <a:rPr lang="en-US" sz="1800" dirty="0">
                <a:solidFill>
                  <a:srgbClr val="FF0000"/>
                </a:solidFill>
              </a:rPr>
              <a:t>designed for continuous employee occupancy.</a:t>
            </a:r>
          </a:p>
          <a:p>
            <a:pPr marL="0" indent="0">
              <a:buFont typeface="Arial" pitchFamily="34" charset="0"/>
              <a:buNone/>
              <a:defRPr/>
            </a:pPr>
            <a:r>
              <a:rPr lang="en-US" sz="1800" b="1" dirty="0">
                <a:solidFill>
                  <a:srgbClr val="FF0000"/>
                </a:solidFill>
              </a:rPr>
              <a:t> </a:t>
            </a:r>
            <a:endParaRPr lang="en-US" sz="1800" dirty="0">
              <a:solidFill>
                <a:srgbClr val="FF0000"/>
              </a:solidFill>
            </a:endParaRPr>
          </a:p>
          <a:p>
            <a:pPr marL="0" indent="0">
              <a:buFont typeface="Arial" pitchFamily="34" charset="0"/>
              <a:buNone/>
              <a:defRPr/>
            </a:pPr>
            <a:r>
              <a:rPr lang="en-US" sz="1800" b="1" dirty="0"/>
              <a:t>2. Most grain in long term storage should be dried to ____% moisture</a:t>
            </a:r>
            <a:endParaRPr lang="en-US" sz="1800" dirty="0"/>
          </a:p>
          <a:p>
            <a:pPr marL="1257300" lvl="2" indent="-457200">
              <a:buFont typeface="+mj-lt"/>
              <a:buAutoNum type="alphaLcPeriod"/>
              <a:defRPr/>
            </a:pPr>
            <a:r>
              <a:rPr lang="en-US" sz="1800" dirty="0"/>
              <a:t>20-21%</a:t>
            </a:r>
          </a:p>
          <a:p>
            <a:pPr marL="1257300" lvl="2" indent="-457200">
              <a:buFont typeface="+mj-lt"/>
              <a:buAutoNum type="alphaLcPeriod"/>
              <a:defRPr/>
            </a:pPr>
            <a:r>
              <a:rPr lang="en-US" sz="1800" dirty="0"/>
              <a:t>12-13%</a:t>
            </a:r>
          </a:p>
          <a:p>
            <a:pPr marL="1257300" lvl="2" indent="-457200">
              <a:buFont typeface="+mj-lt"/>
              <a:buAutoNum type="alphaLcPeriod"/>
              <a:defRPr/>
            </a:pPr>
            <a:r>
              <a:rPr lang="en-US" sz="1800" dirty="0">
                <a:solidFill>
                  <a:srgbClr val="FF0000"/>
                </a:solidFill>
              </a:rPr>
              <a:t>14-15%</a:t>
            </a:r>
          </a:p>
          <a:p>
            <a:pPr marL="1257300" lvl="2" indent="-457200">
              <a:buFont typeface="+mj-lt"/>
              <a:buAutoNum type="alphaLcPeriod"/>
              <a:defRPr/>
            </a:pPr>
            <a:r>
              <a:rPr lang="en-US" sz="1800" dirty="0"/>
              <a:t>25-26</a:t>
            </a:r>
            <a:r>
              <a:rPr lang="en-US" sz="1800" dirty="0" smtClean="0"/>
              <a:t>%</a:t>
            </a:r>
          </a:p>
          <a:p>
            <a:pPr marL="1257300" lvl="2" indent="-457200">
              <a:buFont typeface="+mj-lt"/>
              <a:buAutoNum type="alphaLcPeriod"/>
              <a:defRPr/>
            </a:pPr>
            <a:endParaRPr lang="en-US" sz="2000" dirty="0"/>
          </a:p>
          <a:p>
            <a:pPr marL="0" indent="0">
              <a:buFont typeface="Arial" pitchFamily="34" charset="0"/>
              <a:buNone/>
              <a:defRPr/>
            </a:pPr>
            <a:endParaRPr lang="en-US" sz="1200" dirty="0"/>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9"/>
          <p:cNvSpPr>
            <a:spLocks noGrp="1" noChangeArrowheads="1"/>
          </p:cNvSpPr>
          <p:nvPr>
            <p:ph type="title"/>
          </p:nvPr>
        </p:nvSpPr>
        <p:spPr>
          <a:xfrm>
            <a:off x="228600" y="38100"/>
            <a:ext cx="8305800" cy="571500"/>
          </a:xfrm>
        </p:spPr>
        <p:txBody>
          <a:bodyPr/>
          <a:lstStyle/>
          <a:p>
            <a:pPr eaLnBrk="1" hangingPunct="1"/>
            <a:r>
              <a:rPr lang="en-US" altLang="en-US" b="1" dirty="0" smtClean="0">
                <a:latin typeface="Calibri Light" pitchFamily="34" charset="0"/>
                <a:ea typeface="Calibri" pitchFamily="34" charset="0"/>
                <a:cs typeface="Arial" pitchFamily="34" charset="0"/>
              </a:rPr>
              <a:t> </a:t>
            </a:r>
            <a:r>
              <a:rPr lang="en-US" altLang="en-US" b="1" dirty="0" smtClean="0">
                <a:latin typeface="Calibri Light" pitchFamily="34" charset="0"/>
                <a:ea typeface="Calibri" pitchFamily="34" charset="0"/>
                <a:cs typeface="Arial" pitchFamily="34" charset="0"/>
              </a:rPr>
              <a:t> </a:t>
            </a:r>
            <a:r>
              <a:rPr lang="en-US" altLang="en-US" sz="2800" b="1" dirty="0" smtClean="0">
                <a:latin typeface="Calibri Light" pitchFamily="34" charset="0"/>
                <a:ea typeface="Calibri" pitchFamily="34" charset="0"/>
                <a:cs typeface="Arial" pitchFamily="34" charset="0"/>
              </a:rPr>
              <a:t>Confined </a:t>
            </a:r>
            <a:r>
              <a:rPr lang="en-US" altLang="en-US" sz="2800" b="1" dirty="0" smtClean="0">
                <a:latin typeface="Calibri Light" pitchFamily="34" charset="0"/>
                <a:ea typeface="Calibri" pitchFamily="34" charset="0"/>
                <a:cs typeface="Arial" pitchFamily="34" charset="0"/>
              </a:rPr>
              <a:t>Space/Grain Bin Pre &amp; Post Test</a:t>
            </a:r>
            <a:endParaRPr lang="en-US" altLang="en-US" sz="2800" dirty="0" smtClean="0">
              <a:ea typeface="Calibri" pitchFamily="34" charset="0"/>
              <a:cs typeface="Arial" pitchFamily="34" charset="0"/>
            </a:endParaRPr>
          </a:p>
        </p:txBody>
      </p:sp>
      <p:sp>
        <p:nvSpPr>
          <p:cNvPr id="5123" name="Rectangle 10"/>
          <p:cNvSpPr>
            <a:spLocks noGrp="1" noChangeArrowheads="1"/>
          </p:cNvSpPr>
          <p:nvPr>
            <p:ph idx="1"/>
          </p:nvPr>
        </p:nvSpPr>
        <p:spPr>
          <a:xfrm>
            <a:off x="381000" y="714375"/>
            <a:ext cx="8229600" cy="5915025"/>
          </a:xfrm>
        </p:spPr>
        <p:txBody>
          <a:bodyPr/>
          <a:lstStyle/>
          <a:p>
            <a:pPr marL="0" indent="0">
              <a:buFont typeface="Arial" pitchFamily="34" charset="0"/>
              <a:buNone/>
              <a:defRPr/>
            </a:pPr>
            <a:r>
              <a:rPr lang="en-US" sz="1800" b="1" dirty="0" smtClean="0"/>
              <a:t>3</a:t>
            </a:r>
            <a:r>
              <a:rPr lang="en-US" sz="1800" b="1" dirty="0"/>
              <a:t>. Nonexempt facilities must have</a:t>
            </a:r>
            <a:endParaRPr lang="en-US" sz="1800" dirty="0"/>
          </a:p>
          <a:p>
            <a:pPr lvl="2">
              <a:buFont typeface="+mj-lt"/>
              <a:buAutoNum type="alphaLcPeriod"/>
              <a:defRPr/>
            </a:pPr>
            <a:r>
              <a:rPr lang="en-US" sz="1800" dirty="0"/>
              <a:t>Communications</a:t>
            </a:r>
          </a:p>
          <a:p>
            <a:pPr lvl="2">
              <a:buFont typeface="+mj-lt"/>
              <a:buAutoNum type="alphaLcPeriod"/>
              <a:defRPr/>
            </a:pPr>
            <a:r>
              <a:rPr lang="en-US" sz="1800" dirty="0"/>
              <a:t>Air Monitoring equipment</a:t>
            </a:r>
          </a:p>
          <a:p>
            <a:pPr lvl="2">
              <a:buFont typeface="+mj-lt"/>
              <a:buAutoNum type="alphaLcPeriod"/>
              <a:defRPr/>
            </a:pPr>
            <a:r>
              <a:rPr lang="en-US" sz="1800" dirty="0"/>
              <a:t>Emergency action plan</a:t>
            </a:r>
          </a:p>
          <a:p>
            <a:pPr lvl="2">
              <a:buFont typeface="+mj-lt"/>
              <a:buAutoNum type="alphaLcPeriod"/>
              <a:defRPr/>
            </a:pPr>
            <a:r>
              <a:rPr lang="en-US" sz="1800" dirty="0">
                <a:solidFill>
                  <a:srgbClr val="FF0000"/>
                </a:solidFill>
              </a:rPr>
              <a:t>All the </a:t>
            </a:r>
            <a:r>
              <a:rPr lang="en-US" sz="1800" dirty="0" smtClean="0">
                <a:solidFill>
                  <a:srgbClr val="FF0000"/>
                </a:solidFill>
              </a:rPr>
              <a:t>above</a:t>
            </a:r>
          </a:p>
          <a:p>
            <a:pPr marL="0" indent="0">
              <a:buFont typeface="Arial" pitchFamily="34" charset="0"/>
              <a:buNone/>
              <a:defRPr/>
            </a:pPr>
            <a:endParaRPr lang="en-US" sz="800" dirty="0">
              <a:solidFill>
                <a:srgbClr val="FF0000"/>
              </a:solidFill>
            </a:endParaRPr>
          </a:p>
          <a:p>
            <a:pPr marL="0" indent="0">
              <a:buFont typeface="Arial" pitchFamily="34" charset="0"/>
              <a:buNone/>
              <a:defRPr/>
            </a:pPr>
            <a:r>
              <a:rPr lang="en-US" sz="1800" b="1" dirty="0"/>
              <a:t>4. What dangers do you have to be aware of with grain?   </a:t>
            </a:r>
            <a:endParaRPr lang="en-US" sz="1800" dirty="0"/>
          </a:p>
          <a:p>
            <a:pPr marL="0" indent="0">
              <a:buFont typeface="Arial" pitchFamily="34" charset="0"/>
              <a:buNone/>
              <a:defRPr/>
            </a:pPr>
            <a:r>
              <a:rPr lang="en-US" sz="1800" dirty="0"/>
              <a:t>	a. Flowing Grain</a:t>
            </a:r>
          </a:p>
          <a:p>
            <a:pPr marL="0" indent="0">
              <a:buFont typeface="Arial" pitchFamily="34" charset="0"/>
              <a:buNone/>
              <a:defRPr/>
            </a:pPr>
            <a:r>
              <a:rPr lang="en-US" sz="1800" dirty="0"/>
              <a:t>	b. Crusted Grain</a:t>
            </a:r>
          </a:p>
          <a:p>
            <a:pPr marL="0" indent="0">
              <a:buFont typeface="Arial" pitchFamily="34" charset="0"/>
              <a:buNone/>
              <a:defRPr/>
            </a:pPr>
            <a:r>
              <a:rPr lang="en-US" sz="1800" dirty="0"/>
              <a:t>	c. Grain Avalanche</a:t>
            </a:r>
          </a:p>
          <a:p>
            <a:pPr marL="0" indent="0">
              <a:buFont typeface="Arial" pitchFamily="34" charset="0"/>
              <a:buNone/>
              <a:defRPr/>
            </a:pPr>
            <a:r>
              <a:rPr lang="en-US" sz="1800" dirty="0" smtClean="0">
                <a:solidFill>
                  <a:srgbClr val="FF0000"/>
                </a:solidFill>
              </a:rPr>
              <a:t>	d</a:t>
            </a:r>
            <a:r>
              <a:rPr lang="en-US" sz="1800" dirty="0">
                <a:solidFill>
                  <a:srgbClr val="FF0000"/>
                </a:solidFill>
              </a:rPr>
              <a:t>. All of the </a:t>
            </a:r>
            <a:r>
              <a:rPr lang="en-US" sz="1800" dirty="0" smtClean="0">
                <a:solidFill>
                  <a:srgbClr val="FF0000"/>
                </a:solidFill>
              </a:rPr>
              <a:t>above</a:t>
            </a:r>
          </a:p>
          <a:p>
            <a:pPr marL="0" indent="0">
              <a:buFont typeface="Arial" pitchFamily="34" charset="0"/>
              <a:buNone/>
              <a:defRPr/>
            </a:pPr>
            <a:endParaRPr lang="en-US" sz="800" dirty="0"/>
          </a:p>
          <a:p>
            <a:pPr marL="0" indent="0">
              <a:buFont typeface="Arial" pitchFamily="34" charset="0"/>
              <a:buNone/>
              <a:defRPr/>
            </a:pPr>
            <a:r>
              <a:rPr lang="en-US" sz="1800" dirty="0"/>
              <a:t> </a:t>
            </a:r>
            <a:r>
              <a:rPr lang="en-US" sz="1800" b="1" dirty="0" smtClean="0"/>
              <a:t>5</a:t>
            </a:r>
            <a:r>
              <a:rPr lang="en-US" sz="1800" b="1" dirty="0"/>
              <a:t>. For a 165 lb. person trapped to their waist in grain it will take___ pounds  of pressure to pull them </a:t>
            </a:r>
            <a:r>
              <a:rPr lang="en-US" sz="1800" b="1" dirty="0" smtClean="0"/>
              <a:t>out.</a:t>
            </a:r>
            <a:endParaRPr lang="en-US" sz="1800" dirty="0"/>
          </a:p>
          <a:p>
            <a:pPr lvl="2" indent="-342900">
              <a:buFont typeface="+mj-lt"/>
              <a:buAutoNum type="alphaLcPeriod"/>
              <a:defRPr/>
            </a:pPr>
            <a:r>
              <a:rPr lang="en-US" sz="1800" dirty="0"/>
              <a:t>125 </a:t>
            </a:r>
            <a:r>
              <a:rPr lang="en-US" sz="1800" dirty="0" err="1"/>
              <a:t>lbs</a:t>
            </a:r>
            <a:endParaRPr lang="en-US" sz="1800" dirty="0"/>
          </a:p>
          <a:p>
            <a:pPr lvl="2" indent="-342900">
              <a:buFont typeface="+mj-lt"/>
              <a:buAutoNum type="alphaLcPeriod"/>
              <a:defRPr/>
            </a:pPr>
            <a:r>
              <a:rPr lang="en-US" sz="1800" dirty="0"/>
              <a:t>225 </a:t>
            </a:r>
            <a:r>
              <a:rPr lang="en-US" sz="1800" dirty="0" err="1"/>
              <a:t>lbs</a:t>
            </a:r>
            <a:endParaRPr lang="en-US" sz="1800" dirty="0"/>
          </a:p>
          <a:p>
            <a:pPr lvl="2" indent="-342900">
              <a:buFont typeface="+mj-lt"/>
              <a:buAutoNum type="alphaLcPeriod"/>
              <a:defRPr/>
            </a:pPr>
            <a:r>
              <a:rPr lang="en-US" sz="1800" dirty="0">
                <a:solidFill>
                  <a:srgbClr val="FF0000"/>
                </a:solidFill>
              </a:rPr>
              <a:t>325 </a:t>
            </a:r>
            <a:r>
              <a:rPr lang="en-US" sz="1800" dirty="0" err="1">
                <a:solidFill>
                  <a:srgbClr val="FF0000"/>
                </a:solidFill>
              </a:rPr>
              <a:t>lbs</a:t>
            </a:r>
            <a:endParaRPr lang="en-US" sz="1800" dirty="0">
              <a:solidFill>
                <a:srgbClr val="FF0000"/>
              </a:solidFill>
            </a:endParaRPr>
          </a:p>
          <a:p>
            <a:pPr lvl="2" indent="-342900">
              <a:buFont typeface="+mj-lt"/>
              <a:buAutoNum type="alphaLcPeriod"/>
              <a:defRPr/>
            </a:pPr>
            <a:r>
              <a:rPr lang="en-US" sz="1800" dirty="0"/>
              <a:t>425 </a:t>
            </a:r>
            <a:r>
              <a:rPr lang="en-US" sz="1800" dirty="0" err="1"/>
              <a:t>lbs</a:t>
            </a:r>
            <a:endParaRPr lang="en-US" sz="1800" dirty="0"/>
          </a:p>
          <a:p>
            <a:pPr marL="0" indent="0" eaLnBrk="1" hangingPunct="1">
              <a:buFont typeface="Arial" pitchFamily="34" charset="0"/>
              <a:buNone/>
              <a:defRPr/>
            </a:pPr>
            <a:endParaRPr lang="en-US" sz="1600" dirty="0"/>
          </a:p>
        </p:txBody>
      </p:sp>
    </p:spTree>
    <p:extLst>
      <p:ext uri="{BB962C8B-B14F-4D97-AF65-F5344CB8AC3E}">
        <p14:creationId xmlns:p14="http://schemas.microsoft.com/office/powerpoint/2010/main" val="2873326838"/>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9"/>
          <p:cNvSpPr>
            <a:spLocks noGrp="1" noChangeArrowheads="1"/>
          </p:cNvSpPr>
          <p:nvPr>
            <p:ph type="title"/>
          </p:nvPr>
        </p:nvSpPr>
        <p:spPr>
          <a:xfrm>
            <a:off x="1524000" y="38100"/>
            <a:ext cx="6172200" cy="571500"/>
          </a:xfrm>
        </p:spPr>
        <p:txBody>
          <a:bodyPr/>
          <a:lstStyle/>
          <a:p>
            <a:pPr eaLnBrk="1" hangingPunct="1"/>
            <a:r>
              <a:rPr lang="en-US" altLang="en-US" b="1" dirty="0" smtClean="0">
                <a:latin typeface="Calibri Light" pitchFamily="34" charset="0"/>
                <a:ea typeface="Calibri" pitchFamily="34" charset="0"/>
                <a:cs typeface="Arial" pitchFamily="34" charset="0"/>
              </a:rPr>
              <a:t> </a:t>
            </a:r>
            <a:r>
              <a:rPr lang="en-US" altLang="en-US" sz="2400" b="1" dirty="0" smtClean="0">
                <a:latin typeface="Calibri Light" pitchFamily="34" charset="0"/>
                <a:ea typeface="Calibri" pitchFamily="34" charset="0"/>
                <a:cs typeface="Arial" pitchFamily="34" charset="0"/>
              </a:rPr>
              <a:t>Confined Space/Grain Bin Pre &amp; Post </a:t>
            </a:r>
            <a:r>
              <a:rPr lang="en-US" altLang="en-US" sz="2400" b="1" dirty="0" smtClean="0">
                <a:latin typeface="Calibri Light" pitchFamily="34" charset="0"/>
                <a:ea typeface="Calibri" pitchFamily="34" charset="0"/>
                <a:cs typeface="Arial" pitchFamily="34" charset="0"/>
              </a:rPr>
              <a:t>Test </a:t>
            </a:r>
            <a:endParaRPr lang="en-US" altLang="en-US" sz="2400" dirty="0" smtClean="0">
              <a:ea typeface="Calibri" pitchFamily="34" charset="0"/>
              <a:cs typeface="Arial" pitchFamily="34" charset="0"/>
            </a:endParaRPr>
          </a:p>
        </p:txBody>
      </p:sp>
      <p:sp>
        <p:nvSpPr>
          <p:cNvPr id="5123" name="Rectangle 10"/>
          <p:cNvSpPr>
            <a:spLocks noGrp="1" noChangeArrowheads="1"/>
          </p:cNvSpPr>
          <p:nvPr>
            <p:ph idx="1"/>
          </p:nvPr>
        </p:nvSpPr>
        <p:spPr>
          <a:xfrm>
            <a:off x="457200" y="685800"/>
            <a:ext cx="8458200" cy="5791200"/>
          </a:xfrm>
        </p:spPr>
        <p:txBody>
          <a:bodyPr/>
          <a:lstStyle/>
          <a:p>
            <a:pPr marL="0" indent="0">
              <a:buFont typeface="Arial" pitchFamily="34" charset="0"/>
              <a:buNone/>
              <a:defRPr/>
            </a:pPr>
            <a:r>
              <a:rPr lang="en-US" sz="1800" b="1" dirty="0" smtClean="0"/>
              <a:t>6.  What state had the most youth grain bin deaths</a:t>
            </a:r>
          </a:p>
          <a:p>
            <a:pPr marL="0" indent="0">
              <a:buFont typeface="Arial" pitchFamily="34" charset="0"/>
              <a:buNone/>
              <a:defRPr/>
            </a:pPr>
            <a:r>
              <a:rPr lang="en-US" sz="1800" dirty="0" smtClean="0"/>
              <a:t>	a. </a:t>
            </a:r>
            <a:r>
              <a:rPr lang="en-US" sz="1800" dirty="0" smtClean="0"/>
              <a:t>Iowa </a:t>
            </a:r>
          </a:p>
          <a:p>
            <a:pPr marL="0" indent="0">
              <a:buFont typeface="Arial" pitchFamily="34" charset="0"/>
              <a:buNone/>
              <a:defRPr/>
            </a:pPr>
            <a:r>
              <a:rPr lang="en-US" sz="1800" dirty="0"/>
              <a:t>	</a:t>
            </a:r>
            <a:r>
              <a:rPr lang="en-US" sz="1800" dirty="0" smtClean="0"/>
              <a:t>b</a:t>
            </a:r>
            <a:r>
              <a:rPr lang="en-US" sz="1800" dirty="0" smtClean="0"/>
              <a:t>. </a:t>
            </a:r>
            <a:r>
              <a:rPr lang="en-US" sz="1800" dirty="0" smtClean="0"/>
              <a:t>Illinois </a:t>
            </a:r>
          </a:p>
          <a:p>
            <a:pPr marL="0" indent="0">
              <a:buFont typeface="Arial" pitchFamily="34" charset="0"/>
              <a:buNone/>
              <a:defRPr/>
            </a:pPr>
            <a:r>
              <a:rPr lang="en-US" sz="1800" dirty="0" smtClean="0">
                <a:solidFill>
                  <a:srgbClr val="FF0000"/>
                </a:solidFill>
              </a:rPr>
              <a:t>	c</a:t>
            </a:r>
            <a:r>
              <a:rPr lang="en-US" sz="1800" dirty="0" smtClean="0">
                <a:solidFill>
                  <a:srgbClr val="FF0000"/>
                </a:solidFill>
              </a:rPr>
              <a:t>. </a:t>
            </a:r>
            <a:r>
              <a:rPr lang="en-US" sz="1800" dirty="0" smtClean="0">
                <a:solidFill>
                  <a:srgbClr val="FF0000"/>
                </a:solidFill>
              </a:rPr>
              <a:t>Indiana        </a:t>
            </a:r>
          </a:p>
          <a:p>
            <a:pPr marL="0" indent="0">
              <a:buFont typeface="Arial" pitchFamily="34" charset="0"/>
              <a:buNone/>
              <a:defRPr/>
            </a:pPr>
            <a:r>
              <a:rPr lang="en-US" sz="1800" dirty="0" smtClean="0">
                <a:solidFill>
                  <a:srgbClr val="FF0000"/>
                </a:solidFill>
              </a:rPr>
              <a:t>                 </a:t>
            </a:r>
            <a:r>
              <a:rPr lang="en-US" sz="1800" dirty="0" smtClean="0"/>
              <a:t>	d. </a:t>
            </a:r>
            <a:r>
              <a:rPr lang="en-US" sz="1800" dirty="0" smtClean="0"/>
              <a:t>Nebraska</a:t>
            </a:r>
          </a:p>
          <a:p>
            <a:pPr marL="0" indent="0">
              <a:buFont typeface="Arial" pitchFamily="34" charset="0"/>
              <a:buNone/>
              <a:defRPr/>
            </a:pPr>
            <a:endParaRPr lang="en-US" sz="800" dirty="0" smtClean="0"/>
          </a:p>
          <a:p>
            <a:pPr marL="228600" indent="-228600">
              <a:buFont typeface="Arial" pitchFamily="34" charset="0"/>
              <a:buAutoNum type="arabicPeriod" startAt="7"/>
              <a:defRPr/>
            </a:pPr>
            <a:r>
              <a:rPr lang="en-US" sz="1800" b="1" dirty="0" smtClean="0"/>
              <a:t>Agriculture </a:t>
            </a:r>
            <a:r>
              <a:rPr lang="en-US" sz="1800" b="1" dirty="0" smtClean="0"/>
              <a:t>leads all industries in deaths per 100,000 workers with what percentage</a:t>
            </a:r>
            <a:r>
              <a:rPr lang="en-US" sz="1800" b="1" dirty="0" smtClean="0"/>
              <a:t>?	</a:t>
            </a:r>
          </a:p>
          <a:p>
            <a:pPr marL="0" indent="0">
              <a:buNone/>
              <a:defRPr/>
            </a:pPr>
            <a:endParaRPr lang="en-US" sz="800" dirty="0" smtClean="0"/>
          </a:p>
          <a:p>
            <a:pPr lvl="1" indent="-342900">
              <a:buFont typeface="+mj-lt"/>
              <a:buAutoNum type="alphaLcPeriod"/>
              <a:defRPr/>
            </a:pPr>
            <a:r>
              <a:rPr lang="en-US" sz="1800" dirty="0" smtClean="0"/>
              <a:t>31.1                  </a:t>
            </a:r>
          </a:p>
          <a:p>
            <a:pPr lvl="1" indent="-342900">
              <a:buFont typeface="+mj-lt"/>
              <a:buAutoNum type="alphaLcPeriod"/>
              <a:defRPr/>
            </a:pPr>
            <a:r>
              <a:rPr lang="en-US" sz="1800" dirty="0" smtClean="0"/>
              <a:t> 26.8 </a:t>
            </a:r>
          </a:p>
          <a:p>
            <a:pPr lvl="1" indent="-342900">
              <a:buFont typeface="+mj-lt"/>
              <a:buAutoNum type="alphaLcPeriod"/>
              <a:defRPr/>
            </a:pPr>
            <a:r>
              <a:rPr lang="en-US" sz="1800" dirty="0" smtClean="0">
                <a:solidFill>
                  <a:srgbClr val="FF0000"/>
                </a:solidFill>
              </a:rPr>
              <a:t>C</a:t>
            </a:r>
            <a:r>
              <a:rPr lang="en-US" sz="1800" dirty="0" smtClean="0">
                <a:solidFill>
                  <a:srgbClr val="FF0000"/>
                </a:solidFill>
              </a:rPr>
              <a:t>) </a:t>
            </a:r>
            <a:r>
              <a:rPr lang="en-US" sz="1800" dirty="0" smtClean="0">
                <a:solidFill>
                  <a:srgbClr val="FF0000"/>
                </a:solidFill>
              </a:rPr>
              <a:t>24.9                                 </a:t>
            </a:r>
          </a:p>
          <a:p>
            <a:pPr lvl="1" indent="-342900">
              <a:buFont typeface="+mj-lt"/>
              <a:buAutoNum type="alphaLcPeriod"/>
              <a:defRPr/>
            </a:pPr>
            <a:r>
              <a:rPr lang="en-US" sz="1800" dirty="0" smtClean="0"/>
              <a:t> </a:t>
            </a:r>
            <a:r>
              <a:rPr lang="en-US" sz="1800" dirty="0" smtClean="0"/>
              <a:t>D) </a:t>
            </a:r>
            <a:r>
              <a:rPr lang="en-US" sz="1800" dirty="0" smtClean="0"/>
              <a:t>12.6</a:t>
            </a:r>
          </a:p>
          <a:p>
            <a:pPr marL="0" indent="0">
              <a:buNone/>
              <a:defRPr/>
            </a:pPr>
            <a:endParaRPr lang="en-US" sz="800" dirty="0" smtClean="0"/>
          </a:p>
          <a:p>
            <a:pPr marL="0" indent="0">
              <a:buFont typeface="Arial" pitchFamily="34" charset="0"/>
              <a:buNone/>
              <a:defRPr/>
            </a:pPr>
            <a:r>
              <a:rPr lang="en-US" sz="1800" b="1" dirty="0" smtClean="0"/>
              <a:t>8.  Isolating the space includes which of the following?</a:t>
            </a:r>
          </a:p>
          <a:p>
            <a:pPr lvl="1">
              <a:buFont typeface="+mj-lt"/>
              <a:buAutoNum type="alphaLcPeriod"/>
              <a:defRPr/>
            </a:pPr>
            <a:r>
              <a:rPr lang="en-US" sz="1400" dirty="0" smtClean="0"/>
              <a:t>	</a:t>
            </a:r>
            <a:r>
              <a:rPr lang="en-US" sz="1800" dirty="0" smtClean="0"/>
              <a:t>Close Valves</a:t>
            </a:r>
          </a:p>
          <a:p>
            <a:pPr lvl="1">
              <a:buFont typeface="+mj-lt"/>
              <a:buAutoNum type="alphaLcPeriod"/>
              <a:defRPr/>
            </a:pPr>
            <a:r>
              <a:rPr lang="en-US" sz="1800" dirty="0" smtClean="0"/>
              <a:t>	Empty Space</a:t>
            </a:r>
          </a:p>
          <a:p>
            <a:pPr lvl="1">
              <a:buFont typeface="+mj-lt"/>
              <a:buAutoNum type="alphaLcPeriod"/>
              <a:defRPr/>
            </a:pPr>
            <a:r>
              <a:rPr lang="en-US" sz="1800" dirty="0" smtClean="0"/>
              <a:t>	Lock Out/ Tag Out</a:t>
            </a:r>
          </a:p>
          <a:p>
            <a:pPr lvl="1">
              <a:buFont typeface="+mj-lt"/>
              <a:buAutoNum type="alphaLcPeriod"/>
              <a:defRPr/>
            </a:pPr>
            <a:r>
              <a:rPr lang="en-US" sz="1800" dirty="0" smtClean="0"/>
              <a:t>   </a:t>
            </a:r>
            <a:r>
              <a:rPr lang="en-US" sz="1800" dirty="0" smtClean="0">
                <a:solidFill>
                  <a:srgbClr val="FF0000"/>
                </a:solidFill>
              </a:rPr>
              <a:t>All </a:t>
            </a:r>
            <a:r>
              <a:rPr lang="en-US" sz="1800" dirty="0" smtClean="0">
                <a:solidFill>
                  <a:srgbClr val="FF0000"/>
                </a:solidFill>
              </a:rPr>
              <a:t>of the above</a:t>
            </a:r>
          </a:p>
          <a:p>
            <a:pPr marL="0" indent="0">
              <a:buFont typeface="Arial" pitchFamily="34" charset="0"/>
              <a:buNone/>
              <a:defRPr/>
            </a:pPr>
            <a:endParaRPr lang="en-US" sz="1200" dirty="0" smtClean="0"/>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9"/>
          <p:cNvSpPr>
            <a:spLocks noGrp="1" noChangeArrowheads="1"/>
          </p:cNvSpPr>
          <p:nvPr>
            <p:ph type="title"/>
          </p:nvPr>
        </p:nvSpPr>
        <p:spPr>
          <a:xfrm>
            <a:off x="1524000" y="38100"/>
            <a:ext cx="6172200" cy="571500"/>
          </a:xfrm>
        </p:spPr>
        <p:txBody>
          <a:bodyPr/>
          <a:lstStyle/>
          <a:p>
            <a:pPr eaLnBrk="1" hangingPunct="1"/>
            <a:r>
              <a:rPr lang="en-US" altLang="en-US" b="1" dirty="0" smtClean="0">
                <a:latin typeface="Calibri Light" pitchFamily="34" charset="0"/>
                <a:ea typeface="Calibri" pitchFamily="34" charset="0"/>
                <a:cs typeface="Arial" pitchFamily="34" charset="0"/>
              </a:rPr>
              <a:t> </a:t>
            </a:r>
            <a:r>
              <a:rPr lang="en-US" altLang="en-US" sz="2400" b="1" dirty="0" smtClean="0">
                <a:latin typeface="Calibri Light" pitchFamily="34" charset="0"/>
                <a:ea typeface="Calibri" pitchFamily="34" charset="0"/>
                <a:cs typeface="Arial" pitchFamily="34" charset="0"/>
              </a:rPr>
              <a:t>Confined Space/Grain Bin Pre &amp; Post </a:t>
            </a:r>
            <a:r>
              <a:rPr lang="en-US" altLang="en-US" sz="2400" b="1" dirty="0" smtClean="0">
                <a:latin typeface="Calibri Light" pitchFamily="34" charset="0"/>
                <a:ea typeface="Calibri" pitchFamily="34" charset="0"/>
                <a:cs typeface="Arial" pitchFamily="34" charset="0"/>
              </a:rPr>
              <a:t>Test   </a:t>
            </a:r>
            <a:endParaRPr lang="en-US" altLang="en-US" sz="2400" dirty="0" smtClean="0">
              <a:ea typeface="Calibri" pitchFamily="34" charset="0"/>
              <a:cs typeface="Arial" pitchFamily="34" charset="0"/>
            </a:endParaRPr>
          </a:p>
        </p:txBody>
      </p:sp>
      <p:sp>
        <p:nvSpPr>
          <p:cNvPr id="5123" name="Rectangle 10"/>
          <p:cNvSpPr>
            <a:spLocks noGrp="1" noChangeArrowheads="1"/>
          </p:cNvSpPr>
          <p:nvPr>
            <p:ph idx="1"/>
          </p:nvPr>
        </p:nvSpPr>
        <p:spPr>
          <a:xfrm>
            <a:off x="457200" y="1295400"/>
            <a:ext cx="8229600" cy="4876800"/>
          </a:xfrm>
        </p:spPr>
        <p:txBody>
          <a:bodyPr/>
          <a:lstStyle/>
          <a:p>
            <a:pPr marL="0" indent="0">
              <a:buFont typeface="Arial" pitchFamily="34" charset="0"/>
              <a:buNone/>
              <a:defRPr/>
            </a:pPr>
            <a:r>
              <a:rPr lang="en-US" sz="2000" b="1" dirty="0" smtClean="0"/>
              <a:t>9.   </a:t>
            </a:r>
            <a:r>
              <a:rPr lang="en-US" sz="2000" b="1" dirty="0" smtClean="0"/>
              <a:t>What personal protective equipment should you wear?  </a:t>
            </a:r>
          </a:p>
          <a:p>
            <a:pPr marL="0" indent="0">
              <a:buFont typeface="Arial" pitchFamily="34" charset="0"/>
              <a:buNone/>
              <a:defRPr/>
            </a:pPr>
            <a:r>
              <a:rPr lang="en-US" sz="2000" dirty="0" smtClean="0"/>
              <a:t>      	a. Sandals</a:t>
            </a:r>
          </a:p>
          <a:p>
            <a:pPr marL="0" indent="0">
              <a:buFont typeface="Arial" pitchFamily="34" charset="0"/>
              <a:buNone/>
              <a:defRPr/>
            </a:pPr>
            <a:r>
              <a:rPr lang="en-US" sz="2000" dirty="0" smtClean="0"/>
              <a:t>	b. Music ear plugs</a:t>
            </a:r>
          </a:p>
          <a:p>
            <a:pPr marL="0" indent="0">
              <a:buFont typeface="Arial" pitchFamily="34" charset="0"/>
              <a:buNone/>
              <a:defRPr/>
            </a:pPr>
            <a:r>
              <a:rPr lang="en-US" sz="2000" dirty="0" smtClean="0"/>
              <a:t>	c. Ball cap</a:t>
            </a:r>
          </a:p>
          <a:p>
            <a:pPr marL="0" indent="0">
              <a:buFont typeface="Arial" pitchFamily="34" charset="0"/>
              <a:buNone/>
              <a:defRPr/>
            </a:pPr>
            <a:r>
              <a:rPr lang="en-US" sz="2000" dirty="0" smtClean="0"/>
              <a:t>	</a:t>
            </a:r>
            <a:r>
              <a:rPr lang="en-US" sz="2000" dirty="0" smtClean="0">
                <a:solidFill>
                  <a:srgbClr val="FF0000"/>
                </a:solidFill>
              </a:rPr>
              <a:t>d. Respirator</a:t>
            </a:r>
          </a:p>
          <a:p>
            <a:pPr marL="0" indent="0">
              <a:buFont typeface="Arial" pitchFamily="34" charset="0"/>
              <a:buNone/>
              <a:defRPr/>
            </a:pPr>
            <a:endParaRPr lang="en-US" sz="2000" dirty="0" smtClean="0"/>
          </a:p>
          <a:p>
            <a:pPr marL="0" indent="0">
              <a:buFont typeface="Arial" pitchFamily="34" charset="0"/>
              <a:buNone/>
              <a:defRPr/>
            </a:pPr>
            <a:r>
              <a:rPr lang="en-US" sz="2000" b="1" dirty="0" smtClean="0"/>
              <a:t>10.  What gas level is not usually detected by a 4 gas detector?  </a:t>
            </a:r>
          </a:p>
          <a:p>
            <a:pPr marL="0" indent="0">
              <a:buFont typeface="Arial" pitchFamily="34" charset="0"/>
              <a:buNone/>
              <a:defRPr/>
            </a:pPr>
            <a:r>
              <a:rPr lang="en-US" sz="2000" dirty="0" smtClean="0"/>
              <a:t>	a.  Oxygen</a:t>
            </a:r>
            <a:endParaRPr lang="en-US" sz="2000" dirty="0" smtClean="0"/>
          </a:p>
          <a:p>
            <a:pPr marL="0" indent="0">
              <a:buFont typeface="Arial" pitchFamily="34" charset="0"/>
              <a:buNone/>
              <a:defRPr/>
            </a:pPr>
            <a:r>
              <a:rPr lang="en-US" sz="2000" dirty="0" smtClean="0"/>
              <a:t>	b.  Carbon </a:t>
            </a:r>
            <a:r>
              <a:rPr lang="en-US" sz="2000" dirty="0" smtClean="0"/>
              <a:t>Monoxide</a:t>
            </a:r>
          </a:p>
          <a:p>
            <a:pPr marL="0" indent="0">
              <a:buFont typeface="Arial" pitchFamily="34" charset="0"/>
              <a:buNone/>
              <a:defRPr/>
            </a:pPr>
            <a:r>
              <a:rPr lang="en-US" sz="2000" dirty="0" smtClean="0"/>
              <a:t>	c.  </a:t>
            </a:r>
            <a:r>
              <a:rPr lang="en-US" sz="2000" dirty="0" smtClean="0">
                <a:solidFill>
                  <a:srgbClr val="FF0000"/>
                </a:solidFill>
              </a:rPr>
              <a:t>Carbon </a:t>
            </a:r>
            <a:r>
              <a:rPr lang="en-US" sz="2000" dirty="0" smtClean="0">
                <a:solidFill>
                  <a:srgbClr val="FF0000"/>
                </a:solidFill>
              </a:rPr>
              <a:t>Dioxide</a:t>
            </a:r>
          </a:p>
          <a:p>
            <a:pPr marL="0" indent="0">
              <a:buFont typeface="Arial" pitchFamily="34" charset="0"/>
              <a:buNone/>
              <a:defRPr/>
            </a:pPr>
            <a:r>
              <a:rPr lang="en-US" sz="2000" dirty="0" smtClean="0"/>
              <a:t>	d.  Hydrogen </a:t>
            </a:r>
            <a:r>
              <a:rPr lang="en-US" sz="2000" dirty="0" smtClean="0"/>
              <a:t>Sulfide</a:t>
            </a:r>
          </a:p>
          <a:p>
            <a:pPr marL="0" indent="0">
              <a:buFont typeface="Arial" pitchFamily="34" charset="0"/>
              <a:buNone/>
              <a:defRPr/>
            </a:pPr>
            <a:endParaRPr lang="en-US" sz="2000" dirty="0"/>
          </a:p>
        </p:txBody>
      </p:sp>
    </p:spTree>
    <p:extLst>
      <p:ext uri="{BB962C8B-B14F-4D97-AF65-F5344CB8AC3E}">
        <p14:creationId xmlns:p14="http://schemas.microsoft.com/office/powerpoint/2010/main" val="202613533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p:txBody>
          <a:bodyPr/>
          <a:lstStyle/>
          <a:p>
            <a:r>
              <a:rPr lang="en-US" altLang="en-US" smtClean="0"/>
              <a:t>What is a Confined Space?</a:t>
            </a:r>
          </a:p>
        </p:txBody>
      </p:sp>
      <p:sp>
        <p:nvSpPr>
          <p:cNvPr id="6147" name="Content Placeholder 5"/>
          <p:cNvSpPr>
            <a:spLocks noGrp="1"/>
          </p:cNvSpPr>
          <p:nvPr>
            <p:ph idx="1"/>
          </p:nvPr>
        </p:nvSpPr>
        <p:spPr/>
        <p:txBody>
          <a:bodyPr/>
          <a:lstStyle/>
          <a:p>
            <a:endParaRPr lang="en-US" altLang="en-US" sz="2800" smtClean="0"/>
          </a:p>
          <a:p>
            <a:r>
              <a:rPr lang="en-US" altLang="en-US" sz="2800" smtClean="0"/>
              <a:t>It is a space that:</a:t>
            </a:r>
          </a:p>
          <a:p>
            <a:pPr lvl="1"/>
            <a:r>
              <a:rPr lang="en-US" altLang="en-US" sz="2400" smtClean="0"/>
              <a:t>Is large enough and so configured that an employee can enter and perform work;</a:t>
            </a:r>
          </a:p>
          <a:p>
            <a:pPr lvl="1"/>
            <a:r>
              <a:rPr lang="en-US" altLang="en-US" sz="2400" smtClean="0"/>
              <a:t>Has limited or restricted means of entry and exit;</a:t>
            </a:r>
          </a:p>
          <a:p>
            <a:pPr lvl="1"/>
            <a:r>
              <a:rPr lang="en-US" altLang="en-US" sz="2400" smtClean="0"/>
              <a:t>Is not designed for continuous human occupancy</a:t>
            </a:r>
          </a:p>
        </p:txBody>
      </p:sp>
      <p:sp>
        <p:nvSpPr>
          <p:cNvPr id="61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0C1BAE8E-157B-4512-9B64-5342E1C06F77}" type="slidenum">
              <a:rPr lang="en-US" altLang="en-US" sz="1200" smtClean="0">
                <a:solidFill>
                  <a:srgbClr val="898989"/>
                </a:solidFill>
                <a:latin typeface="Arial" pitchFamily="34" charset="0"/>
              </a:rPr>
              <a:pPr>
                <a:spcBef>
                  <a:spcPct val="0"/>
                </a:spcBef>
                <a:buFontTx/>
                <a:buNone/>
              </a:pPr>
              <a:t>5</a:t>
            </a:fld>
            <a:endParaRPr lang="en-US" altLang="en-US" sz="1200" smtClean="0">
              <a:solidFill>
                <a:srgbClr val="898989"/>
              </a:solidFill>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rtlCol="0">
            <a:noAutofit/>
          </a:bodyPr>
          <a:lstStyle/>
          <a:p>
            <a:pPr eaLnBrk="1" fontAlgn="auto" hangingPunct="1">
              <a:spcAft>
                <a:spcPts val="0"/>
              </a:spcAft>
              <a:defRPr/>
            </a:pPr>
            <a:r>
              <a:rPr lang="en-US" sz="3600" b="1" dirty="0" smtClean="0">
                <a:effectLst>
                  <a:outerShdw blurRad="38100" dist="38100" dir="2700000" algn="tl">
                    <a:srgbClr val="000000">
                      <a:alpha val="43137"/>
                    </a:srgbClr>
                  </a:outerShdw>
                </a:effectLst>
                <a:latin typeface="Corbel" pitchFamily="34" charset="0"/>
              </a:rPr>
              <a:t>Permit Required Confined Space </a:t>
            </a:r>
            <a:br>
              <a:rPr lang="en-US" sz="3600" b="1" dirty="0" smtClean="0">
                <a:effectLst>
                  <a:outerShdw blurRad="38100" dist="38100" dir="2700000" algn="tl">
                    <a:srgbClr val="000000">
                      <a:alpha val="43137"/>
                    </a:srgbClr>
                  </a:outerShdw>
                </a:effectLst>
                <a:latin typeface="Corbel" pitchFamily="34" charset="0"/>
              </a:rPr>
            </a:br>
            <a:r>
              <a:rPr lang="en-US" sz="3600" b="1" dirty="0" smtClean="0">
                <a:effectLst>
                  <a:outerShdw blurRad="38100" dist="38100" dir="2700000" algn="tl">
                    <a:srgbClr val="000000">
                      <a:alpha val="43137"/>
                    </a:srgbClr>
                  </a:outerShdw>
                </a:effectLst>
                <a:latin typeface="Corbel" pitchFamily="34" charset="0"/>
              </a:rPr>
              <a:t>OSHA Definition</a:t>
            </a:r>
          </a:p>
        </p:txBody>
      </p:sp>
      <p:sp>
        <p:nvSpPr>
          <p:cNvPr id="12290" name="Rectangle 5"/>
          <p:cNvSpPr>
            <a:spLocks noGrp="1" noChangeArrowheads="1"/>
          </p:cNvSpPr>
          <p:nvPr>
            <p:ph idx="1"/>
          </p:nvPr>
        </p:nvSpPr>
        <p:spPr>
          <a:xfrm>
            <a:off x="2057400" y="1600200"/>
            <a:ext cx="6934200" cy="4343400"/>
          </a:xfrm>
        </p:spPr>
        <p:txBody>
          <a:bodyPr rtlCol="0">
            <a:normAutofit fontScale="85000" lnSpcReduction="20000"/>
          </a:bodyPr>
          <a:lstStyle/>
          <a:p>
            <a:pPr eaLnBrk="1" fontAlgn="auto" hangingPunct="1">
              <a:spcAft>
                <a:spcPts val="0"/>
              </a:spcAft>
              <a:buSzPct val="100000"/>
              <a:buFont typeface="Wingdings" pitchFamily="2" charset="2"/>
              <a:buChar char="§"/>
              <a:defRPr/>
            </a:pPr>
            <a:r>
              <a:rPr lang="en-US" sz="2600" dirty="0" smtClean="0">
                <a:latin typeface="Corbel" pitchFamily="34" charset="0"/>
                <a:cs typeface="Arial" charset="0"/>
              </a:rPr>
              <a:t>A </a:t>
            </a:r>
            <a:r>
              <a:rPr lang="en-US" sz="2600" b="1" i="1" dirty="0" smtClean="0">
                <a:latin typeface="Corbel" pitchFamily="34" charset="0"/>
                <a:cs typeface="Arial" charset="0"/>
              </a:rPr>
              <a:t>Permit-Required Confined Space </a:t>
            </a:r>
            <a:r>
              <a:rPr lang="en-US" sz="2600" dirty="0" smtClean="0">
                <a:latin typeface="Corbel" pitchFamily="34" charset="0"/>
                <a:cs typeface="Arial" charset="0"/>
              </a:rPr>
              <a:t>– has one or more of the following: </a:t>
            </a:r>
          </a:p>
          <a:p>
            <a:pPr marL="0" indent="0" eaLnBrk="1" fontAlgn="auto" hangingPunct="1">
              <a:spcAft>
                <a:spcPts val="0"/>
              </a:spcAft>
              <a:buSzPct val="100000"/>
              <a:buFont typeface="Arial" pitchFamily="34" charset="0"/>
              <a:buNone/>
              <a:defRPr/>
            </a:pPr>
            <a:endParaRPr lang="en-US" sz="2600" dirty="0" smtClean="0">
              <a:latin typeface="Corbel" pitchFamily="34" charset="0"/>
              <a:cs typeface="Arial" charset="0"/>
            </a:endParaRPr>
          </a:p>
          <a:p>
            <a:pPr lvl="3" eaLnBrk="1" fontAlgn="auto" hangingPunct="1">
              <a:spcAft>
                <a:spcPts val="0"/>
              </a:spcAft>
              <a:buClr>
                <a:schemeClr val="accent1"/>
              </a:buClr>
              <a:buSzPct val="50000"/>
              <a:buFont typeface="Wingdings" pitchFamily="2" charset="2"/>
              <a:buChar char="q"/>
              <a:defRPr/>
            </a:pPr>
            <a:r>
              <a:rPr lang="en-US" sz="2600" dirty="0" smtClean="0">
                <a:latin typeface="Corbel" pitchFamily="34" charset="0"/>
                <a:cs typeface="Arial" charset="0"/>
              </a:rPr>
              <a:t>Contains or has the potential to contain a hazardous atmosphere</a:t>
            </a:r>
          </a:p>
          <a:p>
            <a:pPr lvl="3" eaLnBrk="1" fontAlgn="auto" hangingPunct="1">
              <a:spcAft>
                <a:spcPts val="0"/>
              </a:spcAft>
              <a:buClr>
                <a:schemeClr val="accent1"/>
              </a:buClr>
              <a:buSzPct val="50000"/>
              <a:buFont typeface="Wingdings" pitchFamily="2" charset="2"/>
              <a:buChar char="q"/>
              <a:defRPr/>
            </a:pPr>
            <a:r>
              <a:rPr lang="en-US" sz="2600" dirty="0" smtClean="0">
                <a:latin typeface="Corbel" pitchFamily="34" charset="0"/>
                <a:cs typeface="Arial" charset="0"/>
              </a:rPr>
              <a:t>Contains a material with the potential to engulf someone</a:t>
            </a:r>
          </a:p>
          <a:p>
            <a:pPr lvl="3" eaLnBrk="1" fontAlgn="auto" hangingPunct="1">
              <a:spcAft>
                <a:spcPts val="0"/>
              </a:spcAft>
              <a:buClr>
                <a:schemeClr val="accent1"/>
              </a:buClr>
              <a:buSzPct val="50000"/>
              <a:buFont typeface="Wingdings" pitchFamily="2" charset="2"/>
              <a:buChar char="q"/>
              <a:defRPr/>
            </a:pPr>
            <a:r>
              <a:rPr lang="en-US" sz="2600" dirty="0" smtClean="0">
                <a:latin typeface="Corbel" pitchFamily="34" charset="0"/>
                <a:cs typeface="Arial" charset="0"/>
              </a:rPr>
              <a:t>Has an internal configuration that might cause an entrant to be trapped or asphyxiated by inwardly converging walls or by a floor that slopes downward and tapers to a smaller cross section</a:t>
            </a:r>
          </a:p>
          <a:p>
            <a:pPr lvl="3" eaLnBrk="1" fontAlgn="auto" hangingPunct="1">
              <a:spcAft>
                <a:spcPts val="0"/>
              </a:spcAft>
              <a:buClr>
                <a:schemeClr val="accent1"/>
              </a:buClr>
              <a:buSzPct val="50000"/>
              <a:buFont typeface="Wingdings" pitchFamily="2" charset="2"/>
              <a:buChar char="q"/>
              <a:defRPr/>
            </a:pPr>
            <a:r>
              <a:rPr lang="en-US" sz="2600" dirty="0" smtClean="0">
                <a:latin typeface="Corbel" pitchFamily="34" charset="0"/>
                <a:cs typeface="Arial" charset="0"/>
              </a:rPr>
              <a:t>Contains any other recognized serious safety or health concerns</a:t>
            </a:r>
          </a:p>
          <a:p>
            <a:pPr eaLnBrk="1" fontAlgn="auto" hangingPunct="1">
              <a:spcAft>
                <a:spcPts val="0"/>
              </a:spcAft>
              <a:buSzPct val="95000"/>
              <a:buFont typeface="Wingdings 3" pitchFamily="18" charset="2"/>
              <a:buNone/>
              <a:defRPr/>
            </a:pPr>
            <a:endParaRPr lang="en-US" sz="2400" dirty="0" smtClean="0">
              <a:latin typeface="Arial" charset="0"/>
              <a:cs typeface="Arial" charset="0"/>
            </a:endParaRPr>
          </a:p>
          <a:p>
            <a:pPr lvl="3" eaLnBrk="1" fontAlgn="auto" hangingPunct="1">
              <a:spcAft>
                <a:spcPts val="0"/>
              </a:spcAft>
              <a:buSzPct val="95000"/>
              <a:buFont typeface="Wingdings 2" pitchFamily="18" charset="2"/>
              <a:buNone/>
              <a:defRPr/>
            </a:pPr>
            <a:endParaRPr lang="en-US" sz="2400" dirty="0" smtClean="0">
              <a:latin typeface="Arial" charset="0"/>
              <a:cs typeface="Arial" charset="0"/>
            </a:endParaRPr>
          </a:p>
        </p:txBody>
      </p:sp>
      <p:sp>
        <p:nvSpPr>
          <p:cNvPr id="717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5A4959FE-B3CD-4EF2-B0AA-8A5C07F5EEBE}" type="slidenum">
              <a:rPr lang="en-US" altLang="en-US" sz="1200" smtClean="0">
                <a:solidFill>
                  <a:srgbClr val="898989"/>
                </a:solidFill>
                <a:latin typeface="Arial" pitchFamily="34" charset="0"/>
              </a:rPr>
              <a:pPr>
                <a:spcBef>
                  <a:spcPct val="0"/>
                </a:spcBef>
                <a:buFontTx/>
                <a:buNone/>
              </a:pPr>
              <a:t>6</a:t>
            </a:fld>
            <a:endParaRPr lang="en-US" altLang="en-US" sz="1200" smtClean="0">
              <a:solidFill>
                <a:srgbClr val="898989"/>
              </a:solidFill>
              <a:latin typeface="Arial" pitchFamily="34" charset="0"/>
            </a:endParaRPr>
          </a:p>
        </p:txBody>
      </p:sp>
      <p:pic>
        <p:nvPicPr>
          <p:cNvPr id="7173" name="Picture 4" descr="https://encrypted-tbn3.gstatic.com/images?q=tbn:ANd9GcS0CDupo2LPsCkbSWSvwupXZQ_OVZPUan6DSuJYHk4hKhWk4cE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100" y="2571750"/>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975"/>
            <a:ext cx="8229600" cy="868363"/>
          </a:xfrm>
        </p:spPr>
        <p:txBody>
          <a:bodyPr rtlCol="0">
            <a:normAutofit fontScale="90000"/>
          </a:bodyPr>
          <a:lstStyle/>
          <a:p>
            <a:pPr eaLnBrk="1" fontAlgn="auto" hangingPunct="1">
              <a:spcAft>
                <a:spcPts val="0"/>
              </a:spcAft>
              <a:defRPr/>
            </a:pPr>
            <a:r>
              <a:rPr lang="en-US" sz="3600" b="1" dirty="0" smtClean="0">
                <a:latin typeface="+mn-lt"/>
              </a:rPr>
              <a:t>Why Focus on Grain Storage and </a:t>
            </a:r>
            <a:br>
              <a:rPr lang="en-US" sz="3600" b="1" dirty="0" smtClean="0">
                <a:latin typeface="+mn-lt"/>
              </a:rPr>
            </a:br>
            <a:r>
              <a:rPr lang="en-US" sz="3600" b="1" dirty="0" smtClean="0">
                <a:latin typeface="+mn-lt"/>
              </a:rPr>
              <a:t>Handling Facilities?</a:t>
            </a:r>
            <a:endParaRPr lang="en-US" sz="3600" b="1" dirty="0">
              <a:latin typeface="+mn-lt"/>
            </a:endParaRPr>
          </a:p>
        </p:txBody>
      </p:sp>
      <p:sp>
        <p:nvSpPr>
          <p:cNvPr id="8195" name="Content Placeholder 2" title="Pie Chart of why focus on grain storage and handling facilities"/>
          <p:cNvSpPr>
            <a:spLocks noGrp="1"/>
          </p:cNvSpPr>
          <p:nvPr>
            <p:ph idx="1"/>
          </p:nvPr>
        </p:nvSpPr>
        <p:spPr>
          <a:xfrm>
            <a:off x="606425" y="1535113"/>
            <a:ext cx="8229600" cy="4873625"/>
          </a:xfrm>
        </p:spPr>
        <p:txBody>
          <a:bodyPr/>
          <a:lstStyle/>
          <a:p>
            <a:pPr marL="365125" lvl="1" indent="0" eaLnBrk="1" hangingPunct="1">
              <a:buFont typeface="Verdana" pitchFamily="34" charset="0"/>
              <a:buNone/>
            </a:pPr>
            <a:endParaRPr lang="en-US" altLang="en-US" sz="2400" smtClean="0">
              <a:latin typeface="Corbel" pitchFamily="34" charset="0"/>
            </a:endParaRPr>
          </a:p>
          <a:p>
            <a:pPr marL="365125" indent="-255588" eaLnBrk="1" hangingPunct="1">
              <a:buFont typeface="Wingdings 3" pitchFamily="18" charset="2"/>
              <a:buChar char=""/>
            </a:pPr>
            <a:endParaRPr lang="en-US" altLang="en-US" sz="2400" smtClean="0">
              <a:latin typeface="Corbel" pitchFamily="34" charset="0"/>
            </a:endParaRPr>
          </a:p>
        </p:txBody>
      </p:sp>
      <p:sp>
        <p:nvSpPr>
          <p:cNvPr id="81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2DF5CFBD-3CE9-46B6-85B3-8D075AA2C765}" type="slidenum">
              <a:rPr lang="en-US" altLang="en-US" sz="1200" smtClean="0">
                <a:latin typeface="Lucida Sans Unicode" pitchFamily="34" charset="0"/>
              </a:rPr>
              <a:pPr>
                <a:spcBef>
                  <a:spcPct val="0"/>
                </a:spcBef>
                <a:buFontTx/>
                <a:buNone/>
              </a:pPr>
              <a:t>7</a:t>
            </a:fld>
            <a:endParaRPr lang="en-US" altLang="en-US" sz="1200" smtClean="0">
              <a:latin typeface="Lucida Sans Unicode" pitchFamily="34" charset="0"/>
            </a:endParaRPr>
          </a:p>
        </p:txBody>
      </p:sp>
      <p:graphicFrame>
        <p:nvGraphicFramePr>
          <p:cNvPr id="6" name="Chart 5" title="Pie Chart of why focus on grain storage and handling facilities"/>
          <p:cNvGraphicFramePr>
            <a:graphicFrameLocks/>
          </p:cNvGraphicFramePr>
          <p:nvPr>
            <p:extLst>
              <p:ext uri="{D42A27DB-BD31-4B8C-83A1-F6EECF244321}">
                <p14:modId xmlns:p14="http://schemas.microsoft.com/office/powerpoint/2010/main" val="2591951660"/>
              </p:ext>
            </p:extLst>
          </p:nvPr>
        </p:nvGraphicFramePr>
        <p:xfrm>
          <a:off x="192882" y="1535353"/>
          <a:ext cx="8820150" cy="5095875"/>
        </p:xfrm>
        <a:graphic>
          <a:graphicData uri="http://schemas.openxmlformats.org/drawingml/2006/chart">
            <c:chart xmlns:c="http://schemas.openxmlformats.org/drawingml/2006/chart" xmlns:r="http://schemas.openxmlformats.org/officeDocument/2006/relationships" r:id="rId3"/>
          </a:graphicData>
        </a:graphic>
      </p:graphicFrame>
      <p:pic>
        <p:nvPicPr>
          <p:cNvPr id="8198" name="Picture 2" title="Pie Chart of why focus on grain storage and handling faciliti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6425" y="1143000"/>
            <a:ext cx="8821738"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z="3600" b="1" smtClean="0"/>
              <a:t>Age distribution of documented grain entrapments</a:t>
            </a:r>
          </a:p>
        </p:txBody>
      </p:sp>
      <p:sp>
        <p:nvSpPr>
          <p:cNvPr id="9219" name="Slide Number Placeholder 2"/>
          <p:cNvSpPr>
            <a:spLocks noGrp="1"/>
          </p:cNvSpPr>
          <p:nvPr>
            <p:ph type="sldNum" sz="quarter" idx="12"/>
          </p:nvPr>
        </p:nvSpPr>
        <p:spPr bwMode="auto">
          <a:xfrm>
            <a:off x="8713788" y="6427788"/>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9A3BE591-7869-4B65-BC76-E1182D9ABA17}" type="slidenum">
              <a:rPr lang="en-US" altLang="en-US" sz="1200" smtClean="0">
                <a:solidFill>
                  <a:srgbClr val="898989"/>
                </a:solidFill>
                <a:latin typeface="Arial" pitchFamily="34" charset="0"/>
              </a:rPr>
              <a:pPr>
                <a:spcBef>
                  <a:spcPct val="0"/>
                </a:spcBef>
                <a:buFontTx/>
                <a:buNone/>
              </a:pPr>
              <a:t>8</a:t>
            </a:fld>
            <a:endParaRPr lang="en-US" altLang="en-US" sz="1200" smtClean="0">
              <a:solidFill>
                <a:srgbClr val="898989"/>
              </a:solidFill>
              <a:latin typeface="Arial" pitchFamily="34" charset="0"/>
            </a:endParaRPr>
          </a:p>
        </p:txBody>
      </p:sp>
      <p:pic>
        <p:nvPicPr>
          <p:cNvPr id="9220" name="Picture 2" title="Graph of age distribution of documented grain entrapmne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3438" y="1533525"/>
            <a:ext cx="788035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38175" y="152400"/>
            <a:ext cx="8229600" cy="1143000"/>
          </a:xfrm>
        </p:spPr>
        <p:txBody>
          <a:bodyPr/>
          <a:lstStyle/>
          <a:p>
            <a:pPr eaLnBrk="1" hangingPunct="1"/>
            <a:r>
              <a:rPr lang="en-US" altLang="en-US" sz="2800" b="1" smtClean="0"/>
              <a:t>Distribution of Grain Entrapment Incidents By State for Age Group 1-20.</a:t>
            </a:r>
          </a:p>
        </p:txBody>
      </p:sp>
      <p:pic>
        <p:nvPicPr>
          <p:cNvPr id="10243" name="Content Placeholder 5" title="color map by state illustration distribution of grain entrapment incidents by state for age group 1-20"/>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257300" y="1165225"/>
            <a:ext cx="7429500" cy="5476875"/>
          </a:xfrm>
        </p:spPr>
      </p:pic>
      <p:sp>
        <p:nvSpPr>
          <p:cNvPr id="1024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872419F7-97FF-4659-AF3F-DDA735B21D3F}" type="slidenum">
              <a:rPr lang="en-US" altLang="en-US" sz="1200" smtClean="0">
                <a:solidFill>
                  <a:srgbClr val="898989"/>
                </a:solidFill>
                <a:latin typeface="Arial" pitchFamily="34" charset="0"/>
              </a:rPr>
              <a:pPr>
                <a:spcBef>
                  <a:spcPct val="0"/>
                </a:spcBef>
                <a:buFontTx/>
                <a:buNone/>
              </a:pPr>
              <a:t>9</a:t>
            </a:fld>
            <a:endParaRPr lang="en-US" altLang="en-US" sz="1200" smtClean="0">
              <a:solidFill>
                <a:srgbClr val="898989"/>
              </a:solidFill>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4479</TotalTime>
  <Words>6838</Words>
  <Application>Microsoft Office PowerPoint</Application>
  <PresentationFormat>On-screen Show (4:3)</PresentationFormat>
  <Paragraphs>668</Paragraphs>
  <Slides>49</Slides>
  <Notes>48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Clip</vt:lpstr>
      <vt:lpstr>Youth Grain Safety</vt:lpstr>
      <vt:lpstr>Program Objectives</vt:lpstr>
      <vt:lpstr>Statistics: Involvement in Farming in the U.S.</vt:lpstr>
      <vt:lpstr>Statistics of Injury/Mortality: U.S.</vt:lpstr>
      <vt:lpstr>What is a Confined Space?</vt:lpstr>
      <vt:lpstr>Permit Required Confined Space  OSHA Definition</vt:lpstr>
      <vt:lpstr>Why Focus on Grain Storage and  Handling Facilities?</vt:lpstr>
      <vt:lpstr>Age distribution of documented grain entrapments</vt:lpstr>
      <vt:lpstr>Distribution of Grain Entrapment Incidents By State for Age Group 1-20.</vt:lpstr>
      <vt:lpstr>Most Frequent Types of Flowing Grain/Feed Entrapments </vt:lpstr>
      <vt:lpstr>1. Flowing Grain</vt:lpstr>
      <vt:lpstr>1. Flowing Grain continued</vt:lpstr>
      <vt:lpstr>2. Crusted Grain</vt:lpstr>
      <vt:lpstr>2. Crusted Grain Continued</vt:lpstr>
      <vt:lpstr>3. Grain Avalanche</vt:lpstr>
      <vt:lpstr>3. Grain Avalanche Continued</vt:lpstr>
      <vt:lpstr>4. Entrapment in Free-Standing  Pile of Grain</vt:lpstr>
      <vt:lpstr>5. Entrapment in Grain Transport Vehicles</vt:lpstr>
      <vt:lpstr>6. Entrapment While Using Grain Vacuum Machines</vt:lpstr>
      <vt:lpstr>The Single Most Important Contributing Factors to Grain Entrapment is Out-of-Condition Corn</vt:lpstr>
      <vt:lpstr>Relevant Federal OSHA Standards</vt:lpstr>
      <vt:lpstr>Agriculture Exemption</vt:lpstr>
      <vt:lpstr>Exempt Facilities</vt:lpstr>
      <vt:lpstr>Non-Exempt Facilities Must Have</vt:lpstr>
      <vt:lpstr>Permit-Required Confined Space Entry Procedure</vt:lpstr>
      <vt:lpstr>You Have the Right to Say NO!</vt:lpstr>
      <vt:lpstr>Personal Protective Equipment</vt:lpstr>
      <vt:lpstr>Personal Protective Equipment </vt:lpstr>
      <vt:lpstr>Communication Equipment</vt:lpstr>
      <vt:lpstr>Gas Monitors</vt:lpstr>
      <vt:lpstr>Gas Monitors </vt:lpstr>
      <vt:lpstr>Air quality</vt:lpstr>
      <vt:lpstr>Lockout/Tagout</vt:lpstr>
      <vt:lpstr>General Requirements</vt:lpstr>
      <vt:lpstr>Lockout/Tagout. Where? How?</vt:lpstr>
      <vt:lpstr>Electrical &amp; Valves Lockout/Tagout</vt:lpstr>
      <vt:lpstr>Emergency &amp; First-Response  Preparation Include:</vt:lpstr>
      <vt:lpstr>Emergency &amp; First-Response  Preparation Should Also Include:</vt:lpstr>
      <vt:lpstr> Calling 911  </vt:lpstr>
      <vt:lpstr>Employee Rights and Responsibilities</vt:lpstr>
      <vt:lpstr>Employee Rights and Responsibilities </vt:lpstr>
      <vt:lpstr>Employee Rights and Responsibilities  </vt:lpstr>
      <vt:lpstr>OSHA Whistleblower Fact Sheet</vt:lpstr>
      <vt:lpstr>Whistle Blower Protection Program  </vt:lpstr>
      <vt:lpstr>Disclaimers</vt:lpstr>
      <vt:lpstr> Confined Space/Grain Bin Pre &amp; Post Test</vt:lpstr>
      <vt:lpstr>  Confined Space/Grain Bin Pre &amp; Post Test</vt:lpstr>
      <vt:lpstr> Confined Space/Grain Bin Pre &amp; Post Test </vt:lpstr>
      <vt:lpstr> Confined Space/Grain Bin Pre &amp; Post Test   </vt:lpstr>
    </vt:vector>
  </TitlesOfParts>
  <Company>Engineering Computer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Confined Space – OSHA Definition</dc:title>
  <dc:creator>jcwalsh</dc:creator>
  <cp:lastModifiedBy>Robertson, Donna - OSHA</cp:lastModifiedBy>
  <cp:revision>236</cp:revision>
  <cp:lastPrinted>2017-03-30T22:19:59Z</cp:lastPrinted>
  <dcterms:created xsi:type="dcterms:W3CDTF">2006-03-03T13:20:04Z</dcterms:created>
  <dcterms:modified xsi:type="dcterms:W3CDTF">2017-11-15T19:53:46Z</dcterms:modified>
</cp:coreProperties>
</file>