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9" r:id="rId2"/>
    <p:sldMasterId id="2147483702" r:id="rId3"/>
    <p:sldMasterId id="2147483718" r:id="rId4"/>
  </p:sldMasterIdLst>
  <p:notesMasterIdLst>
    <p:notesMasterId r:id="rId70"/>
  </p:notesMasterIdLst>
  <p:sldIdLst>
    <p:sldId id="257" r:id="rId5"/>
    <p:sldId id="271" r:id="rId6"/>
    <p:sldId id="434" r:id="rId7"/>
    <p:sldId id="433" r:id="rId8"/>
    <p:sldId id="440" r:id="rId9"/>
    <p:sldId id="435" r:id="rId10"/>
    <p:sldId id="330" r:id="rId11"/>
    <p:sldId id="313" r:id="rId12"/>
    <p:sldId id="436" r:id="rId13"/>
    <p:sldId id="356" r:id="rId14"/>
    <p:sldId id="439" r:id="rId15"/>
    <p:sldId id="324" r:id="rId16"/>
    <p:sldId id="438" r:id="rId17"/>
    <p:sldId id="395" r:id="rId18"/>
    <p:sldId id="385" r:id="rId19"/>
    <p:sldId id="386" r:id="rId20"/>
    <p:sldId id="387" r:id="rId21"/>
    <p:sldId id="353" r:id="rId22"/>
    <p:sldId id="354" r:id="rId23"/>
    <p:sldId id="355" r:id="rId24"/>
    <p:sldId id="358" r:id="rId25"/>
    <p:sldId id="404" r:id="rId26"/>
    <p:sldId id="359" r:id="rId27"/>
    <p:sldId id="361" r:id="rId28"/>
    <p:sldId id="376" r:id="rId29"/>
    <p:sldId id="297" r:id="rId30"/>
    <p:sldId id="375" r:id="rId31"/>
    <p:sldId id="415" r:id="rId32"/>
    <p:sldId id="416" r:id="rId33"/>
    <p:sldId id="417" r:id="rId34"/>
    <p:sldId id="418" r:id="rId35"/>
    <p:sldId id="420" r:id="rId36"/>
    <p:sldId id="421" r:id="rId37"/>
    <p:sldId id="422" r:id="rId38"/>
    <p:sldId id="423" r:id="rId39"/>
    <p:sldId id="424" r:id="rId40"/>
    <p:sldId id="425" r:id="rId41"/>
    <p:sldId id="426" r:id="rId42"/>
    <p:sldId id="427" r:id="rId43"/>
    <p:sldId id="429" r:id="rId44"/>
    <p:sldId id="430" r:id="rId45"/>
    <p:sldId id="432" r:id="rId46"/>
    <p:sldId id="320" r:id="rId47"/>
    <p:sldId id="441" r:id="rId48"/>
    <p:sldId id="321" r:id="rId49"/>
    <p:sldId id="442" r:id="rId50"/>
    <p:sldId id="363" r:id="rId51"/>
    <p:sldId id="364" r:id="rId52"/>
    <p:sldId id="333" r:id="rId53"/>
    <p:sldId id="334" r:id="rId54"/>
    <p:sldId id="370" r:id="rId55"/>
    <p:sldId id="371" r:id="rId56"/>
    <p:sldId id="399" r:id="rId57"/>
    <p:sldId id="325" r:id="rId58"/>
    <p:sldId id="339" r:id="rId59"/>
    <p:sldId id="340" r:id="rId60"/>
    <p:sldId id="341" r:id="rId61"/>
    <p:sldId id="345" r:id="rId62"/>
    <p:sldId id="346" r:id="rId63"/>
    <p:sldId id="347" r:id="rId64"/>
    <p:sldId id="402" r:id="rId65"/>
    <p:sldId id="443" r:id="rId66"/>
    <p:sldId id="444" r:id="rId67"/>
    <p:sldId id="445" r:id="rId68"/>
    <p:sldId id="446" r:id="rId6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A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4556" autoAdjust="0"/>
  </p:normalViewPr>
  <p:slideViewPr>
    <p:cSldViewPr snapToGrid="0">
      <p:cViewPr>
        <p:scale>
          <a:sx n="50" d="100"/>
          <a:sy n="50" d="100"/>
        </p:scale>
        <p:origin x="-1435" y="-504"/>
      </p:cViewPr>
      <p:guideLst>
        <p:guide orient="horz" pos="2160"/>
        <p:guide pos="386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1"/>
            <a:ext cx="3037840" cy="466435"/>
          </a:xfrm>
          <a:prstGeom prst="rect">
            <a:avLst/>
          </a:prstGeom>
        </p:spPr>
        <p:txBody>
          <a:bodyPr vert="horz" lIns="92830" tIns="46415" rIns="92830" bIns="46415" rtlCol="0"/>
          <a:lstStyle>
            <a:lvl1pPr algn="r">
              <a:defRPr sz="1200"/>
            </a:lvl1pPr>
          </a:lstStyle>
          <a:p>
            <a:fld id="{2ADE7212-3D66-4158-9C89-AB2CC4F5C7DE}" type="datetimeFigureOut">
              <a:rPr lang="en-US" smtClean="0"/>
              <a:t>11/15/2017</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2AEE1135-E3E1-45FA-B126-831279701FF5}" type="slidenum">
              <a:rPr lang="en-US" smtClean="0"/>
              <a:t>‹#›</a:t>
            </a:fld>
            <a:endParaRPr lang="en-US"/>
          </a:p>
        </p:txBody>
      </p:sp>
    </p:spTree>
    <p:extLst>
      <p:ext uri="{BB962C8B-B14F-4D97-AF65-F5344CB8AC3E}">
        <p14:creationId xmlns:p14="http://schemas.microsoft.com/office/powerpoint/2010/main" val="336546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dictionary.reference.com/browse/mitochondria"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sha.gov/right-to-refus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1</a:t>
            </a:fld>
            <a:endParaRPr lang="en-US" dirty="0"/>
          </a:p>
        </p:txBody>
      </p:sp>
    </p:spTree>
    <p:extLst>
      <p:ext uri="{BB962C8B-B14F-4D97-AF65-F5344CB8AC3E}">
        <p14:creationId xmlns:p14="http://schemas.microsoft.com/office/powerpoint/2010/main" val="428899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ISOCTEUR"/>
              </a:defRPr>
            </a:lvl1pPr>
            <a:lvl2pPr marL="765707" indent="-294502" algn="ctr" eaLnBrk="0" hangingPunct="0">
              <a:defRPr sz="2400">
                <a:solidFill>
                  <a:schemeClr val="tx1"/>
                </a:solidFill>
                <a:latin typeface="ISOCTEUR"/>
              </a:defRPr>
            </a:lvl2pPr>
            <a:lvl3pPr marL="1178012" indent="-235603" algn="ctr" eaLnBrk="0" hangingPunct="0">
              <a:defRPr sz="2400">
                <a:solidFill>
                  <a:schemeClr val="tx1"/>
                </a:solidFill>
                <a:latin typeface="ISOCTEUR"/>
              </a:defRPr>
            </a:lvl3pPr>
            <a:lvl4pPr marL="1649216" indent="-235603" algn="ctr" eaLnBrk="0" hangingPunct="0">
              <a:defRPr sz="2400">
                <a:solidFill>
                  <a:schemeClr val="tx1"/>
                </a:solidFill>
                <a:latin typeface="ISOCTEUR"/>
              </a:defRPr>
            </a:lvl4pPr>
            <a:lvl5pPr marL="2120420" indent="-235603" algn="ctr" eaLnBrk="0" hangingPunct="0">
              <a:defRPr sz="2400">
                <a:solidFill>
                  <a:schemeClr val="tx1"/>
                </a:solidFill>
                <a:latin typeface="ISOCTEUR"/>
              </a:defRPr>
            </a:lvl5pPr>
            <a:lvl6pPr marL="2591625" indent="-235603" algn="ctr" eaLnBrk="0" fontAlgn="base" hangingPunct="0">
              <a:spcBef>
                <a:spcPct val="0"/>
              </a:spcBef>
              <a:spcAft>
                <a:spcPct val="0"/>
              </a:spcAft>
              <a:defRPr sz="2400">
                <a:solidFill>
                  <a:schemeClr val="tx1"/>
                </a:solidFill>
                <a:latin typeface="ISOCTEUR"/>
              </a:defRPr>
            </a:lvl6pPr>
            <a:lvl7pPr marL="3062829" indent="-235603" algn="ctr" eaLnBrk="0" fontAlgn="base" hangingPunct="0">
              <a:spcBef>
                <a:spcPct val="0"/>
              </a:spcBef>
              <a:spcAft>
                <a:spcPct val="0"/>
              </a:spcAft>
              <a:defRPr sz="2400">
                <a:solidFill>
                  <a:schemeClr val="tx1"/>
                </a:solidFill>
                <a:latin typeface="ISOCTEUR"/>
              </a:defRPr>
            </a:lvl7pPr>
            <a:lvl8pPr marL="3534034" indent="-235603" algn="ctr" eaLnBrk="0" fontAlgn="base" hangingPunct="0">
              <a:spcBef>
                <a:spcPct val="0"/>
              </a:spcBef>
              <a:spcAft>
                <a:spcPct val="0"/>
              </a:spcAft>
              <a:defRPr sz="2400">
                <a:solidFill>
                  <a:schemeClr val="tx1"/>
                </a:solidFill>
                <a:latin typeface="ISOCTEUR"/>
              </a:defRPr>
            </a:lvl8pPr>
            <a:lvl9pPr marL="4005238" indent="-235603" algn="ctr" eaLnBrk="0" fontAlgn="base" hangingPunct="0">
              <a:spcBef>
                <a:spcPct val="0"/>
              </a:spcBef>
              <a:spcAft>
                <a:spcPct val="0"/>
              </a:spcAft>
              <a:defRPr sz="2400">
                <a:solidFill>
                  <a:schemeClr val="tx1"/>
                </a:solidFill>
                <a:latin typeface="ISOCTEUR"/>
              </a:defRPr>
            </a:lvl9pPr>
          </a:lstStyle>
          <a:p>
            <a:pPr algn="r" eaLnBrk="1" hangingPunct="1">
              <a:defRPr/>
            </a:pPr>
            <a:fld id="{13065197-E2CD-42CF-ABE0-2D57E4ABAF34}" type="slidenum">
              <a:rPr lang="de-DE" sz="1200">
                <a:solidFill>
                  <a:prstClr val="black"/>
                </a:solidFill>
              </a:rPr>
              <a:pPr algn="r" eaLnBrk="1" hangingPunct="1">
                <a:defRPr/>
              </a:pPr>
              <a:t>10</a:t>
            </a:fld>
            <a:endParaRPr lang="de-DE" sz="1200">
              <a:solidFill>
                <a:prstClr val="black"/>
              </a:solidFill>
            </a:endParaRPr>
          </a:p>
        </p:txBody>
      </p:sp>
      <p:sp>
        <p:nvSpPr>
          <p:cNvPr id="130051" name="Rectangle 2"/>
          <p:cNvSpPr>
            <a:spLocks noGrp="1" noRot="1" noChangeAspect="1" noChangeArrowheads="1" noTextEdit="1"/>
          </p:cNvSpPr>
          <p:nvPr>
            <p:ph type="sldImg"/>
          </p:nvPr>
        </p:nvSpPr>
        <p:spPr>
          <a:xfrm>
            <a:off x="354013" y="708025"/>
            <a:ext cx="6303962" cy="3546475"/>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US" b="1" dirty="0" smtClean="0">
                <a:solidFill>
                  <a:srgbClr val="000000"/>
                </a:solidFill>
                <a:latin typeface="Arial" pitchFamily="34" charset="0"/>
              </a:rPr>
              <a:t>OSHA </a:t>
            </a:r>
            <a:r>
              <a:rPr lang="en-US" b="1" dirty="0">
                <a:solidFill>
                  <a:srgbClr val="000000"/>
                </a:solidFill>
                <a:latin typeface="Arial" pitchFamily="34" charset="0"/>
              </a:rPr>
              <a:t>Regulation 29 CFR </a:t>
            </a:r>
            <a:r>
              <a:rPr lang="en-US" b="1" dirty="0" smtClean="0">
                <a:solidFill>
                  <a:srgbClr val="000000"/>
                </a:solidFill>
                <a:latin typeface="Arial" pitchFamily="34" charset="0"/>
              </a:rPr>
              <a:t>1910.146</a:t>
            </a:r>
            <a:endParaRPr lang="en-US" sz="1100" b="1" dirty="0">
              <a:solidFill>
                <a:srgbClr val="000000"/>
              </a:solidFill>
              <a:latin typeface="Arial" pitchFamily="34" charset="0"/>
            </a:endParaRPr>
          </a:p>
          <a:p>
            <a:pPr eaLnBrk="1" hangingPunct="1"/>
            <a:r>
              <a:rPr lang="en-US" sz="1200" kern="1200" dirty="0" smtClean="0">
                <a:solidFill>
                  <a:schemeClr val="tx1"/>
                </a:solidFill>
                <a:effectLst/>
                <a:latin typeface="+mn-lt"/>
                <a:ea typeface="+mn-ea"/>
                <a:cs typeface="+mn-cs"/>
              </a:rPr>
              <a:t>General Industry Standards, such as 1910.146, 1910.147 and 1910.134, are not applicable to agriculture. Depending on the establishments business classification [Standard Industrial Classification (SIC) or North American Industry Classification System (NAICS) codes], these standards may or may not apply. However, OSHA could cite the General Duty Clause using the general industry standard, consensus standard, and/or industry practice as a reference, for an agriculture business if appropriate. In addition the employer could be liable in a court of law.</a:t>
            </a:r>
            <a:endParaRPr lang="en-US" dirty="0" smtClean="0"/>
          </a:p>
        </p:txBody>
      </p:sp>
    </p:spTree>
    <p:extLst>
      <p:ext uri="{BB962C8B-B14F-4D97-AF65-F5344CB8AC3E}">
        <p14:creationId xmlns:p14="http://schemas.microsoft.com/office/powerpoint/2010/main" val="39592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Instructor Notes:</a:t>
            </a:r>
          </a:p>
          <a:p>
            <a:pPr eaLnBrk="1" hangingPunct="1">
              <a:spcBef>
                <a:spcPct val="0"/>
              </a:spcBef>
            </a:pPr>
            <a:endParaRPr lang="en-US" altLang="en-US" dirty="0" smtClean="0"/>
          </a:p>
          <a:p>
            <a:pPr eaLnBrk="1" hangingPunct="1">
              <a:spcBef>
                <a:spcPct val="0"/>
              </a:spcBef>
            </a:pPr>
            <a:r>
              <a:rPr lang="en-US" altLang="en-US" dirty="0" smtClean="0"/>
              <a:t>The definition for a “permit-required confined space” is more descriptive and specifically addresses the hazards that may be present such as toxic atmospheres and engulfment hazards. This definition is drawn from 29 CFR 1910.146 (OSHA Confined Space Entry Standard). </a:t>
            </a:r>
          </a:p>
          <a:p>
            <a:pPr eaLnBrk="1" hangingPunct="1">
              <a:spcBef>
                <a:spcPct val="0"/>
              </a:spcBef>
            </a:pPr>
            <a:r>
              <a:rPr lang="en-US" altLang="en-US" dirty="0" smtClean="0"/>
              <a:t>What is meant by “permit-required”? It is the need for a written permit to be issued by the employer or management to the worker prior to accessing the space. Not all “confined spaces” are “permit-required confined spaces”.</a:t>
            </a:r>
          </a:p>
          <a:p>
            <a:pPr eaLnBrk="1" hangingPunct="1">
              <a:spcBef>
                <a:spcPct val="0"/>
              </a:spcBef>
            </a:pPr>
            <a:endParaRPr lang="en-US" altLang="en-US" dirty="0" smtClean="0"/>
          </a:p>
          <a:p>
            <a:pPr eaLnBrk="1" hangingPunct="1">
              <a:spcBef>
                <a:spcPct val="0"/>
              </a:spcBef>
            </a:pPr>
            <a:r>
              <a:rPr lang="en-US" altLang="en-US" dirty="0" smtClean="0"/>
              <a:t>Specialized training is required by OSHA regulations to enter a “permit-required confined space”, therefore, it is unlikely that a young or new worker will be assigned tasks inside this type of work space. Even if they volunteer, such entry is forbidden without proper training and appropriate supervision.</a:t>
            </a:r>
          </a:p>
          <a:p>
            <a:pPr eaLnBrk="1" hangingPunct="1">
              <a:spcBef>
                <a:spcPct val="0"/>
              </a:spcBef>
            </a:pPr>
            <a:endParaRPr lang="en-US" altLang="en-US" dirty="0" smtClean="0"/>
          </a:p>
          <a:p>
            <a:pPr eaLnBrk="1" hangingPunct="1">
              <a:spcBef>
                <a:spcPct val="0"/>
              </a:spcBef>
            </a:pPr>
            <a:r>
              <a:rPr lang="en-US" altLang="en-US" dirty="0" smtClean="0"/>
              <a:t>Participants should know that entering a “permit-required confined space” without a permit or proper authorization and procedures in place is illegal under the OSHA workplace safety and health regulations. </a:t>
            </a:r>
          </a:p>
          <a:p>
            <a:pPr eaLnBrk="1" hangingPunct="1">
              <a:spcBef>
                <a:spcPct val="0"/>
              </a:spcBef>
            </a:pP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Used with permission from Purdue University, Susan Harwood grant </a:t>
            </a:r>
            <a:r>
              <a:rPr lang="en-US" altLang="en-US" b="1" i="1" dirty="0" smtClean="0"/>
              <a:t>SH23575SH3</a:t>
            </a:r>
            <a:endParaRPr lang="en-US" altLang="en-US" dirty="0" smtClean="0"/>
          </a:p>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DDCF57-7C47-4054-AAB4-C113BE51431F}" type="slidenum">
              <a:rPr lang="en-US" altLang="en-US" smtClean="0"/>
              <a:pPr/>
              <a:t>11</a:t>
            </a:fld>
            <a:endParaRPr lang="en-US" altLang="en-US" smtClean="0"/>
          </a:p>
        </p:txBody>
      </p:sp>
      <p:sp>
        <p:nvSpPr>
          <p:cNvPr id="1946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11/21/14</a:t>
            </a:r>
          </a:p>
        </p:txBody>
      </p:sp>
    </p:spTree>
    <p:extLst>
      <p:ext uri="{BB962C8B-B14F-4D97-AF65-F5344CB8AC3E}">
        <p14:creationId xmlns:p14="http://schemas.microsoft.com/office/powerpoint/2010/main" val="388193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708025"/>
            <a:ext cx="6302375" cy="3544888"/>
          </a:xfrm>
          <a:prstGeom prst="rect">
            <a:avLst/>
          </a:prstGeom>
          <a:noFill/>
          <a:ln w="12700">
            <a:solidFill>
              <a:prstClr val="black"/>
            </a:solidFill>
          </a:ln>
        </p:spPr>
      </p:sp>
      <p:sp>
        <p:nvSpPr>
          <p:cNvPr id="3" name="Notes Placeholder 2"/>
          <p:cNvSpPr>
            <a:spLocks noGrp="1"/>
          </p:cNvSpPr>
          <p:nvPr>
            <p:ph type="body" idx="1"/>
          </p:nvPr>
        </p:nvSpPr>
        <p:spPr>
          <a:xfrm>
            <a:off x="701670" y="4489061"/>
            <a:ext cx="5607062" cy="4254082"/>
          </a:xfrm>
          <a:prstGeom prst="rect">
            <a:avLst/>
          </a:prstGeom>
        </p:spPr>
        <p:txBody>
          <a:bodyPr/>
          <a:lstStyle/>
          <a:p>
            <a:r>
              <a:rPr lang="en-US" dirty="0" smtClean="0"/>
              <a:t>Per the OSHA general</a:t>
            </a:r>
            <a:r>
              <a:rPr lang="en-US" baseline="0" dirty="0" smtClean="0"/>
              <a:t> industry standard 1910.</a:t>
            </a:r>
            <a:r>
              <a:rPr lang="en-US" dirty="0" smtClean="0"/>
              <a:t>146</a:t>
            </a:r>
            <a:endParaRPr lang="en-US" dirty="0"/>
          </a:p>
        </p:txBody>
      </p:sp>
    </p:spTree>
    <p:extLst>
      <p:ext uri="{BB962C8B-B14F-4D97-AF65-F5344CB8AC3E}">
        <p14:creationId xmlns:p14="http://schemas.microsoft.com/office/powerpoint/2010/main" val="349391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b="1" dirty="0" smtClean="0"/>
              <a:t>Instructor Notes:</a:t>
            </a:r>
            <a:r>
              <a:rPr lang="en-US" dirty="0" smtClean="0"/>
              <a:t>  </a:t>
            </a:r>
          </a:p>
          <a:p>
            <a:pPr>
              <a:defRPr/>
            </a:pPr>
            <a:endParaRPr lang="en-US" dirty="0" smtClean="0"/>
          </a:p>
          <a:p>
            <a:pPr>
              <a:defRPr/>
            </a:pPr>
            <a:r>
              <a:rPr lang="en-US" dirty="0" smtClean="0"/>
              <a:t>Participants in this training are at an age that makes understanding or interpreting federal workplace safety and health rules almost impossible. In most cases they have difficulty even seeing the value or relevance of the rules.</a:t>
            </a:r>
          </a:p>
          <a:p>
            <a:pPr>
              <a:defRPr/>
            </a:pPr>
            <a:endParaRPr lang="en-US" dirty="0" smtClean="0"/>
          </a:p>
          <a:p>
            <a:pPr>
              <a:defRPr/>
            </a:pPr>
            <a:r>
              <a:rPr lang="en-US" dirty="0" smtClean="0"/>
              <a:t>What should be communicated to them in this training is that the OSHA Standards are not suggestions or just good work practices, but, in fact, are the law for the commercial grain industry and other industrial settings with confined spaces. Failure to comply with these laws can lead to being dismissed from the job, citations, fines, and in rare cases criminal charges.</a:t>
            </a:r>
          </a:p>
          <a:p>
            <a:pPr>
              <a:defRPr/>
            </a:pPr>
            <a:endParaRPr lang="en-US" dirty="0" smtClean="0"/>
          </a:p>
          <a:p>
            <a:pPr>
              <a:defRPr/>
            </a:pPr>
            <a:r>
              <a:rPr lang="en-US" dirty="0" smtClean="0"/>
              <a:t>One of the values of this training is that participants are getting a jump start on what will be expected of them if they go to work at a facility that must comply with the OSHA Standards, especially those related to confined spaces.</a:t>
            </a:r>
          </a:p>
          <a:p>
            <a:pPr>
              <a:defRPr/>
            </a:pPr>
            <a:endParaRPr lang="en-US" dirty="0" smtClean="0"/>
          </a:p>
          <a:p>
            <a:pPr>
              <a:defRPr/>
            </a:pPr>
            <a:r>
              <a:rPr lang="en-US" dirty="0" smtClean="0"/>
              <a:t>Time does not allow review of all the provisions of either 29 CFR 1910.146 Encourage participants to review the standard at www.osha.gov.</a:t>
            </a:r>
          </a:p>
          <a:p>
            <a:pPr>
              <a:defRPr/>
            </a:pPr>
            <a:endParaRPr lang="en-US" dirty="0" smtClean="0"/>
          </a:p>
          <a:p>
            <a:pPr>
              <a:defRPr/>
            </a:pPr>
            <a:r>
              <a:rPr lang="en-US" b="1" dirty="0" smtClean="0"/>
              <a:t>Please</a:t>
            </a:r>
            <a:r>
              <a:rPr lang="en-US" b="1" baseline="0" dirty="0" smtClean="0"/>
              <a:t> note that this training does not qualify you to enter confined spaces, including permit-required confined spaces.</a:t>
            </a:r>
            <a:endParaRPr lang="en-US" b="1" dirty="0" smtClean="0"/>
          </a:p>
          <a:p>
            <a:pPr>
              <a:defRPr/>
            </a:pPr>
            <a:endParaRPr lang="en-US" dirty="0" smtClean="0"/>
          </a:p>
          <a:p>
            <a:pPr>
              <a:defRPr/>
            </a:pPr>
            <a:r>
              <a:rPr lang="en-US" dirty="0" smtClean="0"/>
              <a:t>Used with permission from Purdue University, Susan Harwood grant </a:t>
            </a:r>
            <a:r>
              <a:rPr lang="en-US" b="1" i="1" dirty="0" smtClean="0"/>
              <a:t>SH23575SH3</a:t>
            </a:r>
            <a:endParaRPr lang="en-US" dirty="0" smtClean="0"/>
          </a:p>
          <a:p>
            <a:pPr>
              <a:defRPr/>
            </a:pPr>
            <a:endParaRPr lang="en-US" dirty="0" smtClean="0"/>
          </a:p>
          <a:p>
            <a:pPr>
              <a:defRPr/>
            </a:pPr>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A7C9E1-B02E-47E8-94E9-13E07A5E9B02}" type="slidenum">
              <a:rPr lang="en-US" altLang="en-US" smtClean="0"/>
              <a:pPr/>
              <a:t>13</a:t>
            </a:fld>
            <a:endParaRPr lang="en-US" altLang="en-US" smtClean="0"/>
          </a:p>
        </p:txBody>
      </p:sp>
      <p:sp>
        <p:nvSpPr>
          <p:cNvPr id="235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Tree>
    <p:extLst>
      <p:ext uri="{BB962C8B-B14F-4D97-AF65-F5344CB8AC3E}">
        <p14:creationId xmlns:p14="http://schemas.microsoft.com/office/powerpoint/2010/main" val="212961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Agricultural Exemption - Appropriations Act </a:t>
            </a:r>
          </a:p>
          <a:p>
            <a:r>
              <a:rPr lang="en-US" b="1" dirty="0" smtClean="0">
                <a:latin typeface="Arial" panose="020B0604020202020204" pitchFamily="34" charset="0"/>
              </a:rPr>
              <a:t>Enforcement Guidance for Small Farming Operations</a:t>
            </a:r>
            <a:r>
              <a:rPr lang="en-US" dirty="0" smtClean="0">
                <a:latin typeface="Arial" panose="020B0604020202020204" pitchFamily="34" charset="0"/>
              </a:rPr>
              <a:t>. The Appropriations Act exempts small farming operations from enforcement of </a:t>
            </a:r>
            <a:r>
              <a:rPr lang="en-US" u="sng" dirty="0" smtClean="0">
                <a:latin typeface="Arial" panose="020B0604020202020204" pitchFamily="34" charset="0"/>
              </a:rPr>
              <a:t>all</a:t>
            </a:r>
            <a:r>
              <a:rPr lang="en-US" dirty="0" smtClean="0">
                <a:latin typeface="Arial" panose="020B0604020202020204" pitchFamily="34" charset="0"/>
              </a:rPr>
              <a:t> rules, regulations, standards or orders under the Occupational Safety and Health Act. </a:t>
            </a:r>
            <a:br>
              <a:rPr lang="en-US" dirty="0" smtClean="0">
                <a:latin typeface="Arial" panose="020B0604020202020204" pitchFamily="34" charset="0"/>
              </a:rPr>
            </a:br>
            <a:r>
              <a:rPr lang="en-US" dirty="0" smtClean="0">
                <a:latin typeface="Arial" panose="020B0604020202020204" pitchFamily="34" charset="0"/>
              </a:rPr>
              <a:t>A farming operation is </a:t>
            </a:r>
            <a:r>
              <a:rPr lang="en-US" b="1" dirty="0" smtClean="0">
                <a:latin typeface="Arial" panose="020B0604020202020204" pitchFamily="34" charset="0"/>
              </a:rPr>
              <a:t>exempt</a:t>
            </a:r>
            <a:r>
              <a:rPr lang="en-US" dirty="0" smtClean="0">
                <a:latin typeface="Arial" panose="020B0604020202020204" pitchFamily="34" charset="0"/>
              </a:rPr>
              <a:t> from </a:t>
            </a:r>
            <a:r>
              <a:rPr lang="en-US" b="1" dirty="0" smtClean="0">
                <a:latin typeface="Arial" panose="020B0604020202020204" pitchFamily="34" charset="0"/>
              </a:rPr>
              <a:t>all</a:t>
            </a:r>
            <a:r>
              <a:rPr lang="en-US" dirty="0" smtClean="0">
                <a:latin typeface="Arial" panose="020B0604020202020204" pitchFamily="34" charset="0"/>
              </a:rPr>
              <a:t> OSHA activities if it: </a:t>
            </a:r>
            <a:br>
              <a:rPr lang="en-US" dirty="0" smtClean="0">
                <a:latin typeface="Arial" panose="020B0604020202020204" pitchFamily="34" charset="0"/>
              </a:rPr>
            </a:br>
            <a:r>
              <a:rPr lang="en-US" dirty="0" smtClean="0">
                <a:latin typeface="Arial" panose="020B0604020202020204" pitchFamily="34" charset="0"/>
              </a:rPr>
              <a:t>	Employs 10 or fewer employees currently and at all times during the last 12 months; and </a:t>
            </a:r>
            <a:br>
              <a:rPr lang="en-US" dirty="0" smtClean="0">
                <a:latin typeface="Arial" panose="020B0604020202020204" pitchFamily="34" charset="0"/>
              </a:rPr>
            </a:br>
            <a:r>
              <a:rPr lang="en-US" dirty="0" smtClean="0">
                <a:latin typeface="Arial" panose="020B0604020202020204" pitchFamily="34" charset="0"/>
              </a:rPr>
              <a:t>	Has not had an active temporary labor camp during the proceeding 12 months.</a:t>
            </a:r>
          </a:p>
          <a:p>
            <a:pPr lvl="1"/>
            <a:r>
              <a:rPr lang="en-US" dirty="0" smtClean="0">
                <a:latin typeface="Arial" panose="020B0604020202020204" pitchFamily="34" charset="0"/>
              </a:rPr>
              <a:t>Note: Family members of farm employers are not counted when determining the number of employees.</a:t>
            </a:r>
          </a:p>
          <a:p>
            <a:pPr lvl="1"/>
            <a:endParaRPr lang="en-US" b="1" i="1" dirty="0" smtClean="0">
              <a:latin typeface="Arial" panose="020B0604020202020204" pitchFamily="34" charset="0"/>
            </a:endParaRPr>
          </a:p>
          <a:p>
            <a:pPr lvl="1"/>
            <a:r>
              <a:rPr lang="en-US" b="1" dirty="0" smtClean="0">
                <a:latin typeface="Arial" panose="020B0604020202020204" pitchFamily="34" charset="0"/>
              </a:rPr>
              <a:t>Important to check with your state OSHA  since there are 22 states that match or exceed this OSHA Instruction</a:t>
            </a:r>
          </a:p>
          <a:p>
            <a:pPr lvl="1"/>
            <a:r>
              <a:rPr lang="en-US" dirty="0" smtClean="0">
                <a:latin typeface="Arial" panose="020B0604020202020204" pitchFamily="34" charset="0"/>
              </a:rPr>
              <a:t>Consider giving an example from a state – California is typically more stringent </a:t>
            </a:r>
          </a:p>
          <a:p>
            <a:pPr lvl="1"/>
            <a:endParaRPr lang="en-US" dirty="0" smtClean="0">
              <a:latin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en-US" baseline="30000" dirty="0" smtClean="0"/>
              <a:t>**</a:t>
            </a:r>
            <a:r>
              <a:rPr lang="en-US" altLang="en-US" dirty="0" smtClean="0"/>
              <a:t>Note: Twenty-six states, Puerto Rico, and the Virgin Islands have OSHA-approved State Plans. Twenty-two State Plans (21 states and one U.S. territory) cover both private and state and local government workplaces. The remaining six State Plans (five states and one U.S. territory) cover state and local government workers only. </a:t>
            </a:r>
            <a:endParaRPr lang="en-US" altLang="en-US" dirty="0" smtClean="0">
              <a:latin typeface="Arial" pitchFamily="34" charset="0"/>
            </a:endParaRPr>
          </a:p>
          <a:p>
            <a:pPr defTabSz="928299">
              <a:defRPr/>
            </a:pPr>
            <a:r>
              <a:rPr lang="en-US" dirty="0" smtClean="0">
                <a:latin typeface="Arial" panose="020B0604020202020204" pitchFamily="34" charset="0"/>
              </a:rPr>
              <a:t/>
            </a:r>
            <a:br>
              <a:rPr lang="en-US" dirty="0" smtClean="0">
                <a:latin typeface="Arial" panose="020B0604020202020204" pitchFamily="34" charset="0"/>
              </a:rPr>
            </a:br>
            <a:r>
              <a:rPr lang="en-US" sz="1800" dirty="0">
                <a:solidFill>
                  <a:srgbClr val="000000"/>
                </a:solidFill>
                <a:latin typeface="Arial Narrow"/>
              </a:rPr>
              <a:t>Source: OSHA Instruction CPL 02-00-051</a:t>
            </a:r>
          </a:p>
          <a:p>
            <a:pPr lvl="1"/>
            <a:endParaRPr lang="en-US" dirty="0" smtClean="0">
              <a:latin typeface="Arial" panose="020B0604020202020204" pitchFamily="34" charset="0"/>
            </a:endParaRPr>
          </a:p>
          <a:p>
            <a:endParaRPr lang="en-US" dirty="0" smtClean="0">
              <a:latin typeface="Arial" panose="020B0604020202020204" pitchFamily="34" charset="0"/>
            </a:endParaRPr>
          </a:p>
          <a:p>
            <a:endParaRPr lang="en-US" dirty="0" smtClean="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anose="020B0604020202020204" pitchFamily="34" charset="0"/>
              </a:defRPr>
            </a:lvl1pPr>
            <a:lvl2pPr marL="754243" indent="-290093" eaLnBrk="0" hangingPunct="0">
              <a:defRPr sz="2000" i="1">
                <a:solidFill>
                  <a:schemeClr val="tx1"/>
                </a:solidFill>
                <a:latin typeface="Arial" panose="020B0604020202020204" pitchFamily="34" charset="0"/>
              </a:defRPr>
            </a:lvl2pPr>
            <a:lvl3pPr marL="1160374" indent="-232075" eaLnBrk="0" hangingPunct="0">
              <a:defRPr sz="2000" i="1">
                <a:solidFill>
                  <a:schemeClr val="tx1"/>
                </a:solidFill>
                <a:latin typeface="Arial" panose="020B0604020202020204" pitchFamily="34" charset="0"/>
              </a:defRPr>
            </a:lvl3pPr>
            <a:lvl4pPr marL="1624523" indent="-232075" eaLnBrk="0" hangingPunct="0">
              <a:defRPr sz="2000" i="1">
                <a:solidFill>
                  <a:schemeClr val="tx1"/>
                </a:solidFill>
                <a:latin typeface="Arial" panose="020B0604020202020204" pitchFamily="34" charset="0"/>
              </a:defRPr>
            </a:lvl4pPr>
            <a:lvl5pPr marL="2088672" indent="-232075" eaLnBrk="0" hangingPunct="0">
              <a:defRPr sz="2000" i="1">
                <a:solidFill>
                  <a:schemeClr val="tx1"/>
                </a:solidFill>
                <a:latin typeface="Arial" panose="020B0604020202020204" pitchFamily="34" charset="0"/>
              </a:defRPr>
            </a:lvl5pPr>
            <a:lvl6pPr marL="2552822" indent="-232075" eaLnBrk="0" fontAlgn="base" hangingPunct="0">
              <a:spcBef>
                <a:spcPct val="50000"/>
              </a:spcBef>
              <a:spcAft>
                <a:spcPct val="0"/>
              </a:spcAft>
              <a:defRPr sz="2000" i="1">
                <a:solidFill>
                  <a:schemeClr val="tx1"/>
                </a:solidFill>
                <a:latin typeface="Arial" panose="020B0604020202020204" pitchFamily="34" charset="0"/>
              </a:defRPr>
            </a:lvl6pPr>
            <a:lvl7pPr marL="3016971" indent="-232075" eaLnBrk="0" fontAlgn="base" hangingPunct="0">
              <a:spcBef>
                <a:spcPct val="50000"/>
              </a:spcBef>
              <a:spcAft>
                <a:spcPct val="0"/>
              </a:spcAft>
              <a:defRPr sz="2000" i="1">
                <a:solidFill>
                  <a:schemeClr val="tx1"/>
                </a:solidFill>
                <a:latin typeface="Arial" panose="020B0604020202020204" pitchFamily="34" charset="0"/>
              </a:defRPr>
            </a:lvl7pPr>
            <a:lvl8pPr marL="3481121" indent="-232075" eaLnBrk="0" fontAlgn="base" hangingPunct="0">
              <a:spcBef>
                <a:spcPct val="50000"/>
              </a:spcBef>
              <a:spcAft>
                <a:spcPct val="0"/>
              </a:spcAft>
              <a:defRPr sz="2000" i="1">
                <a:solidFill>
                  <a:schemeClr val="tx1"/>
                </a:solidFill>
                <a:latin typeface="Arial" panose="020B0604020202020204" pitchFamily="34" charset="0"/>
              </a:defRPr>
            </a:lvl8pPr>
            <a:lvl9pPr marL="3945270" indent="-232075" eaLnBrk="0" fontAlgn="base" hangingPunct="0">
              <a:spcBef>
                <a:spcPct val="50000"/>
              </a:spcBef>
              <a:spcAft>
                <a:spcPct val="0"/>
              </a:spcAft>
              <a:defRPr sz="2000" i="1">
                <a:solidFill>
                  <a:schemeClr val="tx1"/>
                </a:solidFill>
                <a:latin typeface="Arial" panose="020B0604020202020204" pitchFamily="34" charset="0"/>
              </a:defRPr>
            </a:lvl9pPr>
          </a:lstStyle>
          <a:p>
            <a:fld id="{DDD4890C-5FAA-43E0-86E2-EB078F5F338F}" type="slidenum">
              <a:rPr lang="en-US" sz="1200" i="0">
                <a:solidFill>
                  <a:prstClr val="black"/>
                </a:solidFill>
                <a:latin typeface="Times New Roman" panose="02020603050405020304" pitchFamily="18" charset="0"/>
              </a:rPr>
              <a:pPr/>
              <a:t>14</a:t>
            </a:fld>
            <a:endParaRPr lang="en-US" sz="1200" i="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210575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15</a:t>
            </a:fld>
            <a:endParaRPr lang="en-US"/>
          </a:p>
        </p:txBody>
      </p:sp>
    </p:spTree>
    <p:extLst>
      <p:ext uri="{BB962C8B-B14F-4D97-AF65-F5344CB8AC3E}">
        <p14:creationId xmlns:p14="http://schemas.microsoft.com/office/powerpoint/2010/main" val="656679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708025"/>
            <a:ext cx="6302375" cy="3544888"/>
          </a:xfrm>
          <a:prstGeom prst="rect">
            <a:avLst/>
          </a:prstGeom>
          <a:noFill/>
          <a:ln w="12700">
            <a:solidFill>
              <a:prstClr val="black"/>
            </a:solidFill>
          </a:ln>
        </p:spPr>
      </p:sp>
      <p:sp>
        <p:nvSpPr>
          <p:cNvPr id="3" name="Notes Placeholder 2"/>
          <p:cNvSpPr>
            <a:spLocks noGrp="1"/>
          </p:cNvSpPr>
          <p:nvPr>
            <p:ph type="body" idx="1"/>
          </p:nvPr>
        </p:nvSpPr>
        <p:spPr>
          <a:xfrm>
            <a:off x="701670" y="4489061"/>
            <a:ext cx="5607062" cy="4254082"/>
          </a:xfrm>
          <a:prstGeom prst="rect">
            <a:avLst/>
          </a:prstGeom>
        </p:spPr>
        <p:txBody>
          <a:bodyPr/>
          <a:lstStyle/>
          <a:p>
            <a:r>
              <a:rPr lang="en-US" dirty="0" smtClean="0"/>
              <a:t>272</a:t>
            </a:r>
          </a:p>
          <a:p>
            <a:r>
              <a:rPr lang="en-US" dirty="0" smtClean="0"/>
              <a:t>Still will want to test oxygen level during your time in the space</a:t>
            </a:r>
            <a:endParaRPr lang="en-US" dirty="0"/>
          </a:p>
        </p:txBody>
      </p:sp>
    </p:spTree>
    <p:extLst>
      <p:ext uri="{BB962C8B-B14F-4D97-AF65-F5344CB8AC3E}">
        <p14:creationId xmlns:p14="http://schemas.microsoft.com/office/powerpoint/2010/main" val="3363860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E1135-E3E1-45FA-B126-831279701FF5}" type="slidenum">
              <a:rPr lang="en-US" smtClean="0"/>
              <a:t>19</a:t>
            </a:fld>
            <a:endParaRPr lang="en-US"/>
          </a:p>
        </p:txBody>
      </p:sp>
    </p:spTree>
    <p:extLst>
      <p:ext uri="{BB962C8B-B14F-4D97-AF65-F5344CB8AC3E}">
        <p14:creationId xmlns:p14="http://schemas.microsoft.com/office/powerpoint/2010/main" val="3069182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CFR.1910.134</a:t>
            </a:r>
          </a:p>
          <a:p>
            <a:r>
              <a:rPr lang="en-US" dirty="0" smtClean="0"/>
              <a:t>Respirator standard is part of the General industry standard, however in</a:t>
            </a:r>
            <a:r>
              <a:rPr lang="en-US" baseline="0" dirty="0" smtClean="0"/>
              <a:t> a</a:t>
            </a:r>
            <a:r>
              <a:rPr lang="en-US" dirty="0" smtClean="0"/>
              <a:t> Agricultural establishment, OSHA would cite the General</a:t>
            </a:r>
            <a:r>
              <a:rPr lang="en-US" baseline="0" dirty="0" smtClean="0"/>
              <a:t> Duty Clause referencing the General Duty Standard.</a:t>
            </a:r>
          </a:p>
          <a:p>
            <a:r>
              <a:rPr lang="en-US" sz="1200" kern="1200" dirty="0" smtClean="0">
                <a:solidFill>
                  <a:schemeClr val="tx1"/>
                </a:solidFill>
                <a:effectLst/>
                <a:latin typeface="+mn-lt"/>
                <a:ea typeface="+mn-ea"/>
                <a:cs typeface="+mn-cs"/>
              </a:rPr>
              <a:t>General Industry Standards, such as 1910.146, 1910.147 and 1910.134, are not applicable to agriculture. Depending on the establishments business classification [Standard Industrial Classification (SIC) or North American Industry Classification System (NAICS) codes], these standards may or may not apply. However, OSHA could cite the General Duty Clause using the general industry standard, consensus standard, and/or industry practice as a reference, for an agriculture business if appropriate. In addition the employer could be liable in a court of law.</a:t>
            </a:r>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20</a:t>
            </a:fld>
            <a:endParaRPr lang="en-US" dirty="0"/>
          </a:p>
        </p:txBody>
      </p:sp>
    </p:spTree>
    <p:extLst>
      <p:ext uri="{BB962C8B-B14F-4D97-AF65-F5344CB8AC3E}">
        <p14:creationId xmlns:p14="http://schemas.microsoft.com/office/powerpoint/2010/main" val="683741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ISOCTEUR"/>
              </a:defRPr>
            </a:lvl1pPr>
            <a:lvl2pPr marL="765707" indent="-294502" algn="ctr" eaLnBrk="0" hangingPunct="0">
              <a:defRPr sz="2400">
                <a:solidFill>
                  <a:schemeClr val="tx1"/>
                </a:solidFill>
                <a:latin typeface="ISOCTEUR"/>
              </a:defRPr>
            </a:lvl2pPr>
            <a:lvl3pPr marL="1178012" indent="-235603" algn="ctr" eaLnBrk="0" hangingPunct="0">
              <a:defRPr sz="2400">
                <a:solidFill>
                  <a:schemeClr val="tx1"/>
                </a:solidFill>
                <a:latin typeface="ISOCTEUR"/>
              </a:defRPr>
            </a:lvl3pPr>
            <a:lvl4pPr marL="1649216" indent="-235603" algn="ctr" eaLnBrk="0" hangingPunct="0">
              <a:defRPr sz="2400">
                <a:solidFill>
                  <a:schemeClr val="tx1"/>
                </a:solidFill>
                <a:latin typeface="ISOCTEUR"/>
              </a:defRPr>
            </a:lvl4pPr>
            <a:lvl5pPr marL="2120420" indent="-235603" algn="ctr" eaLnBrk="0" hangingPunct="0">
              <a:defRPr sz="2400">
                <a:solidFill>
                  <a:schemeClr val="tx1"/>
                </a:solidFill>
                <a:latin typeface="ISOCTEUR"/>
              </a:defRPr>
            </a:lvl5pPr>
            <a:lvl6pPr marL="2591625" indent="-235603" algn="ctr" eaLnBrk="0" fontAlgn="base" hangingPunct="0">
              <a:spcBef>
                <a:spcPct val="0"/>
              </a:spcBef>
              <a:spcAft>
                <a:spcPct val="0"/>
              </a:spcAft>
              <a:defRPr sz="2400">
                <a:solidFill>
                  <a:schemeClr val="tx1"/>
                </a:solidFill>
                <a:latin typeface="ISOCTEUR"/>
              </a:defRPr>
            </a:lvl6pPr>
            <a:lvl7pPr marL="3062829" indent="-235603" algn="ctr" eaLnBrk="0" fontAlgn="base" hangingPunct="0">
              <a:spcBef>
                <a:spcPct val="0"/>
              </a:spcBef>
              <a:spcAft>
                <a:spcPct val="0"/>
              </a:spcAft>
              <a:defRPr sz="2400">
                <a:solidFill>
                  <a:schemeClr val="tx1"/>
                </a:solidFill>
                <a:latin typeface="ISOCTEUR"/>
              </a:defRPr>
            </a:lvl7pPr>
            <a:lvl8pPr marL="3534034" indent="-235603" algn="ctr" eaLnBrk="0" fontAlgn="base" hangingPunct="0">
              <a:spcBef>
                <a:spcPct val="0"/>
              </a:spcBef>
              <a:spcAft>
                <a:spcPct val="0"/>
              </a:spcAft>
              <a:defRPr sz="2400">
                <a:solidFill>
                  <a:schemeClr val="tx1"/>
                </a:solidFill>
                <a:latin typeface="ISOCTEUR"/>
              </a:defRPr>
            </a:lvl8pPr>
            <a:lvl9pPr marL="4005238" indent="-235603" algn="ctr" eaLnBrk="0" fontAlgn="base" hangingPunct="0">
              <a:spcBef>
                <a:spcPct val="0"/>
              </a:spcBef>
              <a:spcAft>
                <a:spcPct val="0"/>
              </a:spcAft>
              <a:defRPr sz="2400">
                <a:solidFill>
                  <a:schemeClr val="tx1"/>
                </a:solidFill>
                <a:latin typeface="ISOCTEUR"/>
              </a:defRPr>
            </a:lvl9pPr>
          </a:lstStyle>
          <a:p>
            <a:pPr algn="r" eaLnBrk="1" hangingPunct="1">
              <a:defRPr/>
            </a:pPr>
            <a:fld id="{13065197-E2CD-42CF-ABE0-2D57E4ABAF34}" type="slidenum">
              <a:rPr lang="de-DE" sz="1200">
                <a:solidFill>
                  <a:prstClr val="black"/>
                </a:solidFill>
              </a:rPr>
              <a:pPr algn="r" eaLnBrk="1" hangingPunct="1">
                <a:defRPr/>
              </a:pPr>
              <a:t>21</a:t>
            </a:fld>
            <a:endParaRPr lang="de-DE" sz="1200">
              <a:solidFill>
                <a:prstClr val="black"/>
              </a:solidFill>
            </a:endParaRPr>
          </a:p>
        </p:txBody>
      </p:sp>
      <p:sp>
        <p:nvSpPr>
          <p:cNvPr id="130051" name="Rectangle 2"/>
          <p:cNvSpPr>
            <a:spLocks noGrp="1" noRot="1" noChangeAspect="1" noChangeArrowheads="1" noTextEdit="1"/>
          </p:cNvSpPr>
          <p:nvPr>
            <p:ph type="sldImg"/>
          </p:nvPr>
        </p:nvSpPr>
        <p:spPr>
          <a:xfrm>
            <a:off x="354013" y="708025"/>
            <a:ext cx="6303962" cy="3546475"/>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is the OSHA regulations to Lock out Tag out</a:t>
            </a:r>
          </a:p>
          <a:p>
            <a:pPr defTabSz="928299">
              <a:defRPr/>
            </a:pPr>
            <a:r>
              <a:rPr lang="en-US" b="1" dirty="0">
                <a:solidFill>
                  <a:srgbClr val="000000"/>
                </a:solidFill>
                <a:latin typeface="Arial" pitchFamily="34" charset="0"/>
              </a:rPr>
              <a:t>OSHA Regulation 29 CFR 1910.147</a:t>
            </a:r>
            <a:endParaRPr lang="en-US" sz="1100" b="1" dirty="0">
              <a:solidFill>
                <a:srgbClr val="000000"/>
              </a:solidFill>
              <a:latin typeface="Arial" pitchFamily="34" charset="0"/>
            </a:endParaRPr>
          </a:p>
          <a:p>
            <a:pPr eaLnBrk="1" hangingPunct="1"/>
            <a:endParaRPr lang="en-US" dirty="0" smtClean="0"/>
          </a:p>
        </p:txBody>
      </p:sp>
    </p:spTree>
    <p:extLst>
      <p:ext uri="{BB962C8B-B14F-4D97-AF65-F5344CB8AC3E}">
        <p14:creationId xmlns:p14="http://schemas.microsoft.com/office/powerpoint/2010/main" val="16968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6513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688975"/>
            <a:ext cx="6129337" cy="3448050"/>
          </a:xfrm>
          <a:prstGeom prst="rect">
            <a:avLst/>
          </a:prstGeom>
          <a:noFill/>
          <a:ln w="12700">
            <a:solidFill>
              <a:prstClr val="black"/>
            </a:solidFill>
          </a:ln>
        </p:spPr>
      </p:sp>
      <p:sp>
        <p:nvSpPr>
          <p:cNvPr id="3" name="Notes Placeholder 2"/>
          <p:cNvSpPr>
            <a:spLocks noGrp="1"/>
          </p:cNvSpPr>
          <p:nvPr>
            <p:ph type="body" idx="1"/>
          </p:nvPr>
        </p:nvSpPr>
        <p:spPr>
          <a:xfrm>
            <a:off x="723759" y="4367213"/>
            <a:ext cx="5783580" cy="4138612"/>
          </a:xfrm>
          <a:prstGeom prst="rect">
            <a:avLst/>
          </a:prstGeom>
        </p:spPr>
        <p:txBody>
          <a:bodyPr/>
          <a:lstStyle/>
          <a:p>
            <a:r>
              <a:rPr lang="en-US" dirty="0" smtClean="0"/>
              <a:t>272</a:t>
            </a:r>
          </a:p>
          <a:p>
            <a:r>
              <a:rPr lang="en-US" dirty="0" smtClean="0"/>
              <a:t>This would prevent the movement of manure</a:t>
            </a:r>
          </a:p>
          <a:p>
            <a:r>
              <a:rPr lang="en-US" dirty="0" smtClean="0"/>
              <a:t>Picture from</a:t>
            </a:r>
            <a:r>
              <a:rPr lang="en-US" baseline="0" dirty="0" smtClean="0"/>
              <a:t> OSHA Lockout/</a:t>
            </a:r>
            <a:r>
              <a:rPr lang="en-US" baseline="0" dirty="0" err="1" smtClean="0"/>
              <a:t>Tagout</a:t>
            </a:r>
            <a:r>
              <a:rPr lang="en-US" baseline="0" dirty="0" smtClean="0"/>
              <a:t>   ttps://www.osha.gov/dts/osta/lototraining/hottopics/ht-relche-1-4.html</a:t>
            </a:r>
            <a:endParaRPr lang="en-US" dirty="0"/>
          </a:p>
        </p:txBody>
      </p:sp>
    </p:spTree>
    <p:extLst>
      <p:ext uri="{BB962C8B-B14F-4D97-AF65-F5344CB8AC3E}">
        <p14:creationId xmlns:p14="http://schemas.microsoft.com/office/powerpoint/2010/main" val="666692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ISOCTEUR"/>
              </a:defRPr>
            </a:lvl1pPr>
            <a:lvl2pPr marL="765707" indent="-294502" algn="ctr" eaLnBrk="0" hangingPunct="0">
              <a:defRPr sz="2400">
                <a:solidFill>
                  <a:schemeClr val="tx1"/>
                </a:solidFill>
                <a:latin typeface="ISOCTEUR"/>
              </a:defRPr>
            </a:lvl2pPr>
            <a:lvl3pPr marL="1178012" indent="-235603" algn="ctr" eaLnBrk="0" hangingPunct="0">
              <a:defRPr sz="2400">
                <a:solidFill>
                  <a:schemeClr val="tx1"/>
                </a:solidFill>
                <a:latin typeface="ISOCTEUR"/>
              </a:defRPr>
            </a:lvl3pPr>
            <a:lvl4pPr marL="1649216" indent="-235603" algn="ctr" eaLnBrk="0" hangingPunct="0">
              <a:defRPr sz="2400">
                <a:solidFill>
                  <a:schemeClr val="tx1"/>
                </a:solidFill>
                <a:latin typeface="ISOCTEUR"/>
              </a:defRPr>
            </a:lvl4pPr>
            <a:lvl5pPr marL="2120420" indent="-235603" algn="ctr" eaLnBrk="0" hangingPunct="0">
              <a:defRPr sz="2400">
                <a:solidFill>
                  <a:schemeClr val="tx1"/>
                </a:solidFill>
                <a:latin typeface="ISOCTEUR"/>
              </a:defRPr>
            </a:lvl5pPr>
            <a:lvl6pPr marL="2591625" indent="-235603" algn="ctr" eaLnBrk="0" fontAlgn="base" hangingPunct="0">
              <a:spcBef>
                <a:spcPct val="0"/>
              </a:spcBef>
              <a:spcAft>
                <a:spcPct val="0"/>
              </a:spcAft>
              <a:defRPr sz="2400">
                <a:solidFill>
                  <a:schemeClr val="tx1"/>
                </a:solidFill>
                <a:latin typeface="ISOCTEUR"/>
              </a:defRPr>
            </a:lvl6pPr>
            <a:lvl7pPr marL="3062829" indent="-235603" algn="ctr" eaLnBrk="0" fontAlgn="base" hangingPunct="0">
              <a:spcBef>
                <a:spcPct val="0"/>
              </a:spcBef>
              <a:spcAft>
                <a:spcPct val="0"/>
              </a:spcAft>
              <a:defRPr sz="2400">
                <a:solidFill>
                  <a:schemeClr val="tx1"/>
                </a:solidFill>
                <a:latin typeface="ISOCTEUR"/>
              </a:defRPr>
            </a:lvl7pPr>
            <a:lvl8pPr marL="3534034" indent="-235603" algn="ctr" eaLnBrk="0" fontAlgn="base" hangingPunct="0">
              <a:spcBef>
                <a:spcPct val="0"/>
              </a:spcBef>
              <a:spcAft>
                <a:spcPct val="0"/>
              </a:spcAft>
              <a:defRPr sz="2400">
                <a:solidFill>
                  <a:schemeClr val="tx1"/>
                </a:solidFill>
                <a:latin typeface="ISOCTEUR"/>
              </a:defRPr>
            </a:lvl8pPr>
            <a:lvl9pPr marL="4005238" indent="-235603" algn="ctr" eaLnBrk="0" fontAlgn="base" hangingPunct="0">
              <a:spcBef>
                <a:spcPct val="0"/>
              </a:spcBef>
              <a:spcAft>
                <a:spcPct val="0"/>
              </a:spcAft>
              <a:defRPr sz="2400">
                <a:solidFill>
                  <a:schemeClr val="tx1"/>
                </a:solidFill>
                <a:latin typeface="ISOCTEUR"/>
              </a:defRPr>
            </a:lvl9pPr>
          </a:lstStyle>
          <a:p>
            <a:pPr algn="r" eaLnBrk="1" hangingPunct="1">
              <a:defRPr/>
            </a:pPr>
            <a:fld id="{9D05B7A1-4EEC-41BE-B60D-9B849D462A6F}" type="slidenum">
              <a:rPr lang="de-DE" sz="1200">
                <a:solidFill>
                  <a:prstClr val="black"/>
                </a:solidFill>
              </a:rPr>
              <a:pPr algn="r" eaLnBrk="1" hangingPunct="1">
                <a:defRPr/>
              </a:pPr>
              <a:t>23</a:t>
            </a:fld>
            <a:endParaRPr lang="de-DE" sz="1200">
              <a:solidFill>
                <a:prstClr val="black"/>
              </a:solidFill>
            </a:endParaRPr>
          </a:p>
        </p:txBody>
      </p:sp>
      <p:sp>
        <p:nvSpPr>
          <p:cNvPr id="131075" name="Rectangle 2"/>
          <p:cNvSpPr>
            <a:spLocks noGrp="1" noRot="1" noChangeAspect="1" noChangeArrowheads="1" noTextEdit="1"/>
          </p:cNvSpPr>
          <p:nvPr>
            <p:ph type="sldImg"/>
          </p:nvPr>
        </p:nvSpPr>
        <p:spPr>
          <a:xfrm>
            <a:off x="355600" y="708025"/>
            <a:ext cx="6302375" cy="3544888"/>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Most farm electrical systems are not what you would call up to code. You may have to shut off power to the farm to be sure the pit is off.</a:t>
            </a:r>
          </a:p>
          <a:p>
            <a:pPr defTabSz="928299">
              <a:defRPr/>
            </a:pPr>
            <a:r>
              <a:rPr lang="en-US" b="1" dirty="0">
                <a:solidFill>
                  <a:srgbClr val="000000"/>
                </a:solidFill>
                <a:latin typeface="Arial" pitchFamily="34" charset="0"/>
              </a:rPr>
              <a:t>OSHA Regulation 29 CFR 1910.147</a:t>
            </a:r>
            <a:endParaRPr lang="en-US" sz="1100" b="1" dirty="0">
              <a:solidFill>
                <a:srgbClr val="000000"/>
              </a:solidFill>
              <a:latin typeface="Arial" pitchFamily="34" charset="0"/>
            </a:endParaRPr>
          </a:p>
          <a:p>
            <a:pPr eaLnBrk="1" hangingPunct="1"/>
            <a:endParaRPr lang="en-US" dirty="0" smtClean="0"/>
          </a:p>
        </p:txBody>
      </p:sp>
    </p:spTree>
    <p:extLst>
      <p:ext uri="{BB962C8B-B14F-4D97-AF65-F5344CB8AC3E}">
        <p14:creationId xmlns:p14="http://schemas.microsoft.com/office/powerpoint/2010/main" val="2681680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24</a:t>
            </a:fld>
            <a:endParaRPr lang="en-US" dirty="0"/>
          </a:p>
        </p:txBody>
      </p:sp>
    </p:spTree>
    <p:extLst>
      <p:ext uri="{BB962C8B-B14F-4D97-AF65-F5344CB8AC3E}">
        <p14:creationId xmlns:p14="http://schemas.microsoft.com/office/powerpoint/2010/main" val="4239627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Davis E Hill, EMT-P, </a:t>
            </a:r>
            <a:r>
              <a:rPr lang="en-US" dirty="0"/>
              <a:t>Sr. Extension Associate, The Pennsylvania State University, www.agsafety.psu.edu</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26</a:t>
            </a:fld>
            <a:endParaRPr lang="en-US" dirty="0"/>
          </a:p>
        </p:txBody>
      </p:sp>
    </p:spTree>
    <p:extLst>
      <p:ext uri="{BB962C8B-B14F-4D97-AF65-F5344CB8AC3E}">
        <p14:creationId xmlns:p14="http://schemas.microsoft.com/office/powerpoint/2010/main" val="1250128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92150"/>
            <a:ext cx="6159500" cy="3463925"/>
          </a:xfrm>
          <a:prstGeom prst="rect">
            <a:avLst/>
          </a:prstGeom>
          <a:noFill/>
          <a:ln w="12700">
            <a:solidFill>
              <a:prstClr val="black"/>
            </a:solidFill>
          </a:ln>
        </p:spPr>
      </p:sp>
      <p:sp>
        <p:nvSpPr>
          <p:cNvPr id="3" name="Notes Placeholder 2"/>
          <p:cNvSpPr>
            <a:spLocks noGrp="1"/>
          </p:cNvSpPr>
          <p:nvPr>
            <p:ph type="body" idx="1"/>
          </p:nvPr>
        </p:nvSpPr>
        <p:spPr>
          <a:xfrm>
            <a:off x="717263" y="4386818"/>
            <a:ext cx="5731663" cy="4157190"/>
          </a:xfrm>
          <a:prstGeom prst="rect">
            <a:avLst/>
          </a:prstGeom>
        </p:spPr>
        <p:txBody>
          <a:bodyPr/>
          <a:lstStyle/>
          <a:p>
            <a:r>
              <a:rPr lang="en-US" dirty="0" smtClean="0"/>
              <a:t>Source: NIOSH</a:t>
            </a:r>
            <a:r>
              <a:rPr lang="en-US" baseline="0" dirty="0" smtClean="0"/>
              <a:t> Datasheet</a:t>
            </a:r>
            <a:endParaRPr lang="en-US" dirty="0"/>
          </a:p>
        </p:txBody>
      </p:sp>
    </p:spTree>
    <p:extLst>
      <p:ext uri="{BB962C8B-B14F-4D97-AF65-F5344CB8AC3E}">
        <p14:creationId xmlns:p14="http://schemas.microsoft.com/office/powerpoint/2010/main" val="2505822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Davis E Hill, EMT-P, </a:t>
            </a:r>
            <a:r>
              <a:rPr lang="en-US" dirty="0"/>
              <a:t>Sr. Extension Associate, The Pennsylvania State University, </a:t>
            </a:r>
            <a:r>
              <a:rPr lang="en-US" dirty="0" smtClean="0"/>
              <a:t>www.agsafety.psu.edu</a:t>
            </a:r>
          </a:p>
          <a:p>
            <a:pPr marL="0" marR="0" indent="0" algn="l" defTabSz="928299"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pPr defTabSz="928299">
              <a:defRPr/>
            </a:pP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28</a:t>
            </a:fld>
            <a:endParaRPr lang="en-US"/>
          </a:p>
        </p:txBody>
      </p:sp>
    </p:spTree>
    <p:extLst>
      <p:ext uri="{BB962C8B-B14F-4D97-AF65-F5344CB8AC3E}">
        <p14:creationId xmlns:p14="http://schemas.microsoft.com/office/powerpoint/2010/main" val="1745984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NIOSH Alert / CDC: Preventing Deaths</a:t>
            </a:r>
            <a:r>
              <a:rPr lang="en-US" baseline="0" dirty="0" smtClean="0"/>
              <a:t> of Farm Workers in Manure Pits.</a:t>
            </a: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29</a:t>
            </a:fld>
            <a:endParaRPr lang="en-US"/>
          </a:p>
        </p:txBody>
      </p:sp>
    </p:spTree>
    <p:extLst>
      <p:ext uri="{BB962C8B-B14F-4D97-AF65-F5344CB8AC3E}">
        <p14:creationId xmlns:p14="http://schemas.microsoft.com/office/powerpoint/2010/main" val="4075873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NIOSH Alert / CDC: Preventing Deaths</a:t>
            </a:r>
            <a:r>
              <a:rPr lang="en-US" baseline="0" dirty="0" smtClean="0"/>
              <a:t> of Farm Workers in Manure Pits.</a:t>
            </a:r>
            <a:endParaRPr lang="en-US" dirty="0" smtClean="0"/>
          </a:p>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30</a:t>
            </a:fld>
            <a:endParaRPr lang="en-US"/>
          </a:p>
        </p:txBody>
      </p:sp>
    </p:spTree>
    <p:extLst>
      <p:ext uri="{BB962C8B-B14F-4D97-AF65-F5344CB8AC3E}">
        <p14:creationId xmlns:p14="http://schemas.microsoft.com/office/powerpoint/2010/main" val="1168965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Mitochondrian</a:t>
            </a:r>
            <a:r>
              <a:rPr lang="en-US" dirty="0" smtClean="0"/>
              <a:t>- </a:t>
            </a:r>
          </a:p>
          <a:p>
            <a:r>
              <a:rPr lang="en-US" dirty="0" smtClean="0"/>
              <a:t> a small spherical or </a:t>
            </a:r>
            <a:r>
              <a:rPr lang="en-US" dirty="0" err="1" smtClean="0"/>
              <a:t>rodlike</a:t>
            </a:r>
            <a:r>
              <a:rPr lang="en-US" dirty="0" smtClean="0"/>
              <a:t> body, bounded by a double membrane, in the cytoplasm of most cells: contains enzymes responsible for energy production</a:t>
            </a:r>
          </a:p>
          <a:p>
            <a:r>
              <a:rPr lang="en-US" dirty="0" smtClean="0"/>
              <a:t> mitochondria. (</a:t>
            </a:r>
            <a:r>
              <a:rPr lang="en-US" dirty="0" err="1" smtClean="0"/>
              <a:t>n.d.</a:t>
            </a:r>
            <a:r>
              <a:rPr lang="en-US" dirty="0" smtClean="0"/>
              <a:t>). </a:t>
            </a:r>
            <a:r>
              <a:rPr lang="en-US" i="1" dirty="0" smtClean="0"/>
              <a:t>Online Etymology Dictionary</a:t>
            </a:r>
            <a:r>
              <a:rPr lang="en-US" dirty="0" smtClean="0"/>
              <a:t>. Retrieved August 28, 2015, from Dictionary.com website: </a:t>
            </a:r>
            <a:r>
              <a:rPr lang="en-US" dirty="0" smtClean="0">
                <a:hlinkClick r:id="rId3"/>
              </a:rPr>
              <a:t>http://dictionary.reference.com/browse/mitochondria</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31</a:t>
            </a:fld>
            <a:endParaRPr lang="en-US"/>
          </a:p>
        </p:txBody>
      </p:sp>
    </p:spTree>
    <p:extLst>
      <p:ext uri="{BB962C8B-B14F-4D97-AF65-F5344CB8AC3E}">
        <p14:creationId xmlns:p14="http://schemas.microsoft.com/office/powerpoint/2010/main" val="1629554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NIOSH Alert / CDC: Preventing Deaths</a:t>
            </a:r>
            <a:r>
              <a:rPr lang="en-US" baseline="0" dirty="0" smtClean="0"/>
              <a:t> of Farm Workers in Manure Pits.</a:t>
            </a:r>
            <a:endParaRPr lang="en-US" dirty="0" smtClean="0"/>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32</a:t>
            </a:fld>
            <a:endParaRPr lang="en-US" dirty="0"/>
          </a:p>
        </p:txBody>
      </p:sp>
    </p:spTree>
    <p:extLst>
      <p:ext uri="{BB962C8B-B14F-4D97-AF65-F5344CB8AC3E}">
        <p14:creationId xmlns:p14="http://schemas.microsoft.com/office/powerpoint/2010/main" val="389119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7925"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1FFC4A-BFF8-4E36-9003-77941A4443FF}" type="slidenum">
              <a:rPr lang="de-DE" altLang="en-US" smtClean="0">
                <a:solidFill>
                  <a:srgbClr val="000000"/>
                </a:solidFill>
                <a:latin typeface="ISOCTEUR" pitchFamily="49" charset="0"/>
              </a:rPr>
              <a:pPr>
                <a:spcBef>
                  <a:spcPct val="0"/>
                </a:spcBef>
              </a:pPr>
              <a:t>3</a:t>
            </a:fld>
            <a:endParaRPr lang="de-DE" altLang="en-US" smtClean="0">
              <a:solidFill>
                <a:srgbClr val="000000"/>
              </a:solidFill>
              <a:latin typeface="ISOCTEUR" pitchFamily="49" charset="0"/>
            </a:endParaRPr>
          </a:p>
        </p:txBody>
      </p:sp>
      <p:sp>
        <p:nvSpPr>
          <p:cNvPr id="13315" name="Rectangle 2"/>
          <p:cNvSpPr>
            <a:spLocks noChangeArrowheads="1"/>
          </p:cNvSpPr>
          <p:nvPr/>
        </p:nvSpPr>
        <p:spPr bwMode="auto">
          <a:xfrm>
            <a:off x="3972560" y="1"/>
            <a:ext cx="303784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13316" name="Rectangle 3"/>
          <p:cNvSpPr>
            <a:spLocks noChangeArrowheads="1"/>
          </p:cNvSpPr>
          <p:nvPr/>
        </p:nvSpPr>
        <p:spPr bwMode="auto">
          <a:xfrm>
            <a:off x="3972560" y="8978901"/>
            <a:ext cx="303784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259" tIns="45812" rIns="93259" bIns="45812"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000000"/>
                </a:solidFill>
                <a:latin typeface="Times New Roman" panose="02020603050405020304" pitchFamily="18" charset="0"/>
              </a:rPr>
              <a:t>5</a:t>
            </a:r>
          </a:p>
        </p:txBody>
      </p:sp>
      <p:sp>
        <p:nvSpPr>
          <p:cNvPr id="13317" name="Rectangle 4"/>
          <p:cNvSpPr>
            <a:spLocks noChangeArrowheads="1"/>
          </p:cNvSpPr>
          <p:nvPr/>
        </p:nvSpPr>
        <p:spPr bwMode="auto">
          <a:xfrm>
            <a:off x="0" y="8978901"/>
            <a:ext cx="303784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13318" name="Rectangle 5"/>
          <p:cNvSpPr>
            <a:spLocks noChangeArrowheads="1"/>
          </p:cNvSpPr>
          <p:nvPr/>
        </p:nvSpPr>
        <p:spPr bwMode="auto">
          <a:xfrm>
            <a:off x="0" y="1"/>
            <a:ext cx="303784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13319" name="Rectangle 6"/>
          <p:cNvSpPr>
            <a:spLocks noGrp="1" noRot="1" noChangeAspect="1" noChangeArrowheads="1" noTextEdit="1"/>
          </p:cNvSpPr>
          <p:nvPr>
            <p:ph type="sldImg"/>
          </p:nvPr>
        </p:nvSpPr>
        <p:spPr bwMode="auto">
          <a:xfrm>
            <a:off x="368300" y="714375"/>
            <a:ext cx="6275388" cy="3530600"/>
          </a:xfrm>
          <a:solidFill>
            <a:srgbClr val="FFFFFF"/>
          </a:solidFill>
          <a:ln cap="flat">
            <a:solidFill>
              <a:srgbClr val="000000"/>
            </a:solidFill>
            <a:miter lim="800000"/>
            <a:headEnd/>
            <a:tailEnd/>
          </a:ln>
        </p:spPr>
      </p:sp>
      <p:sp>
        <p:nvSpPr>
          <p:cNvPr id="13320"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59" tIns="45812" rIns="93259" bIns="45812" numCol="1" anchor="t" anchorCtr="0" compatLnSpc="1">
            <a:prstTxWarp prst="textNoShape">
              <a:avLst/>
            </a:prstTxWarp>
          </a:bodyPr>
          <a:lstStyle/>
          <a:p>
            <a:pPr eaLnBrk="1" hangingPunct="1"/>
            <a:r>
              <a:rPr lang="en-US" altLang="en-US" dirty="0" smtClean="0"/>
              <a:t>Here in the US farm</a:t>
            </a:r>
            <a:r>
              <a:rPr lang="en-US" altLang="en-US" baseline="0" dirty="0" smtClean="0"/>
              <a:t> workers </a:t>
            </a:r>
            <a:r>
              <a:rPr lang="en-US" altLang="en-US" dirty="0" smtClean="0"/>
              <a:t>include about 2% of the population and we are seeing a shift from the family farm to larger production units. </a:t>
            </a:r>
          </a:p>
          <a:p>
            <a:pPr eaLnBrk="1" hangingPunct="1"/>
            <a:r>
              <a:rPr lang="en-US" altLang="en-US" dirty="0" smtClean="0"/>
              <a:t>The spouse is working off the farm to bring revenue and insurance back to the farm.</a:t>
            </a:r>
          </a:p>
          <a:p>
            <a:pPr eaLnBrk="1" hangingPunct="1"/>
            <a:endParaRPr lang="en-US" altLang="en-US" dirty="0" smtClean="0"/>
          </a:p>
          <a:p>
            <a:pPr eaLnBrk="1" hangingPunct="1"/>
            <a:r>
              <a:rPr lang="en-US" altLang="en-US" dirty="0" smtClean="0"/>
              <a:t>Reference: http://www.epa.gov/oecaagct/ag101/demographics.html</a:t>
            </a:r>
          </a:p>
          <a:p>
            <a:pPr eaLnBrk="1" hangingPunct="1"/>
            <a:endParaRPr lang="en-US" altLang="en-US" dirty="0" smtClean="0"/>
          </a:p>
        </p:txBody>
      </p:sp>
    </p:spTree>
    <p:extLst>
      <p:ext uri="{BB962C8B-B14F-4D97-AF65-F5344CB8AC3E}">
        <p14:creationId xmlns:p14="http://schemas.microsoft.com/office/powerpoint/2010/main" val="4270179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NIOSH Alert / CDC: Preventing Deaths</a:t>
            </a:r>
            <a:r>
              <a:rPr lang="en-US" baseline="0" dirty="0" smtClean="0"/>
              <a:t> of Farm Workers in Manure Pits.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PEL permissible Exposure Limit</a:t>
            </a:r>
            <a:endParaRPr lang="en-US" dirty="0" smtClean="0"/>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33</a:t>
            </a:fld>
            <a:endParaRPr lang="en-US"/>
          </a:p>
        </p:txBody>
      </p:sp>
    </p:spTree>
    <p:extLst>
      <p:ext uri="{BB962C8B-B14F-4D97-AF65-F5344CB8AC3E}">
        <p14:creationId xmlns:p14="http://schemas.microsoft.com/office/powerpoint/2010/main" val="856381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IDLH – Immediately</a:t>
            </a:r>
            <a:r>
              <a:rPr lang="en-US" baseline="0" dirty="0" smtClean="0"/>
              <a:t> Dangerous to Life and Health</a:t>
            </a:r>
          </a:p>
          <a:p>
            <a:endParaRPr lang="en-US" baseline="0" dirty="0" smtClean="0"/>
          </a:p>
          <a:p>
            <a:r>
              <a:rPr lang="en-US" baseline="0" dirty="0" smtClean="0"/>
              <a:t>REL – Recommended Exposure Limits</a:t>
            </a:r>
          </a:p>
          <a:p>
            <a:endParaRPr lang="en-US" baseline="0" dirty="0" smtClean="0"/>
          </a:p>
          <a:p>
            <a:r>
              <a:rPr lang="en-US" baseline="0" dirty="0" smtClean="0"/>
              <a:t>PEL – Permissible Exposure Limits</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34</a:t>
            </a:fld>
            <a:endParaRPr lang="en-US"/>
          </a:p>
        </p:txBody>
      </p:sp>
    </p:spTree>
    <p:extLst>
      <p:ext uri="{BB962C8B-B14F-4D97-AF65-F5344CB8AC3E}">
        <p14:creationId xmlns:p14="http://schemas.microsoft.com/office/powerpoint/2010/main" val="552095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r>
              <a:rPr lang="en-US" dirty="0" smtClean="0"/>
              <a:t>: Carbon Monoxide is produced from combustion.</a:t>
            </a:r>
          </a:p>
          <a:p>
            <a:endParaRPr lang="en-US" dirty="0" smtClean="0"/>
          </a:p>
          <a:p>
            <a:r>
              <a:rPr lang="en-US" dirty="0" smtClean="0"/>
              <a:t>Think about shutting off tractors and</a:t>
            </a:r>
            <a:r>
              <a:rPr lang="en-US" baseline="0" dirty="0" smtClean="0"/>
              <a:t> other fuel powered equipment around the area. Wind direction.</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35</a:t>
            </a:fld>
            <a:endParaRPr lang="en-US"/>
          </a:p>
        </p:txBody>
      </p:sp>
    </p:spTree>
    <p:extLst>
      <p:ext uri="{BB962C8B-B14F-4D97-AF65-F5344CB8AC3E}">
        <p14:creationId xmlns:p14="http://schemas.microsoft.com/office/powerpoint/2010/main" val="2437291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NIOSH Pocket</a:t>
            </a:r>
            <a:r>
              <a:rPr lang="en-US" baseline="0" dirty="0" smtClean="0"/>
              <a:t> Guide to Chemical Hazards</a:t>
            </a:r>
          </a:p>
          <a:p>
            <a:endParaRPr lang="en-US" baseline="0" dirty="0" smtClean="0"/>
          </a:p>
          <a:p>
            <a:r>
              <a:rPr lang="en-US" baseline="0" dirty="0" smtClean="0"/>
              <a:t>TWA – Time Weighted Average</a:t>
            </a:r>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36</a:t>
            </a:fld>
            <a:endParaRPr lang="en-US" dirty="0"/>
          </a:p>
        </p:txBody>
      </p:sp>
    </p:spTree>
    <p:extLst>
      <p:ext uri="{BB962C8B-B14F-4D97-AF65-F5344CB8AC3E}">
        <p14:creationId xmlns:p14="http://schemas.microsoft.com/office/powerpoint/2010/main" val="1380638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NIOSH Alert / CDC: Preventing Deaths</a:t>
            </a:r>
            <a:r>
              <a:rPr lang="en-US" baseline="0" dirty="0" smtClean="0"/>
              <a:t> of Farm Workers in Manure Pits.</a:t>
            </a:r>
            <a:endParaRPr lang="en-US" dirty="0" smtClean="0"/>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37</a:t>
            </a:fld>
            <a:endParaRPr lang="en-US" dirty="0"/>
          </a:p>
        </p:txBody>
      </p:sp>
    </p:spTree>
    <p:extLst>
      <p:ext uri="{BB962C8B-B14F-4D97-AF65-F5344CB8AC3E}">
        <p14:creationId xmlns:p14="http://schemas.microsoft.com/office/powerpoint/2010/main" val="1739767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NISOH pocket guide Methane</a:t>
            </a:r>
          </a:p>
          <a:p>
            <a:endParaRPr lang="en-US" dirty="0" smtClean="0"/>
          </a:p>
          <a:p>
            <a:r>
              <a:rPr lang="en-US" dirty="0" smtClean="0"/>
              <a:t>LEL – Lower</a:t>
            </a:r>
            <a:r>
              <a:rPr lang="en-US" baseline="0" dirty="0" smtClean="0"/>
              <a:t> Explosive Limit</a:t>
            </a:r>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38</a:t>
            </a:fld>
            <a:endParaRPr lang="en-US"/>
          </a:p>
        </p:txBody>
      </p:sp>
    </p:spTree>
    <p:extLst>
      <p:ext uri="{BB962C8B-B14F-4D97-AF65-F5344CB8AC3E}">
        <p14:creationId xmlns:p14="http://schemas.microsoft.com/office/powerpoint/2010/main" val="4143092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Young workers should be trained in the operation and technical issues of the air gas monitor</a:t>
            </a:r>
          </a:p>
          <a:p>
            <a:endParaRPr lang="en-US" altLang="en-US" dirty="0" smtClean="0"/>
          </a:p>
          <a:p>
            <a:endParaRPr lang="en-US" dirty="0" smtClean="0"/>
          </a:p>
          <a:p>
            <a:endParaRPr lang="en-US" dirty="0" smtClean="0"/>
          </a:p>
          <a:p>
            <a:endParaRPr lang="en-US" dirty="0" smtClean="0"/>
          </a:p>
          <a:p>
            <a:endParaRPr lang="en-US" dirty="0" smtClean="0"/>
          </a:p>
          <a:p>
            <a:r>
              <a:rPr lang="en-US" dirty="0" smtClean="0"/>
              <a:t>Photo permission</a:t>
            </a:r>
            <a:r>
              <a:rPr lang="en-US" baseline="0" dirty="0" smtClean="0"/>
              <a:t> by RKI. </a:t>
            </a:r>
          </a:p>
          <a:p>
            <a:r>
              <a:rPr lang="en-US" sz="1200" b="1" kern="1200" dirty="0" smtClean="0">
                <a:solidFill>
                  <a:schemeClr val="tx1"/>
                </a:solidFill>
                <a:effectLst/>
                <a:latin typeface="+mn-lt"/>
                <a:ea typeface="+mn-ea"/>
                <a:cs typeface="+mn-cs"/>
              </a:rPr>
              <a:t>Mike Johnson</a:t>
            </a:r>
            <a:endParaRPr lang="en-US" dirty="0" smtClean="0"/>
          </a:p>
          <a:p>
            <a:r>
              <a:rPr lang="en-US" sz="1200" kern="1200" dirty="0" smtClean="0">
                <a:solidFill>
                  <a:schemeClr val="tx1"/>
                </a:solidFill>
                <a:effectLst/>
                <a:latin typeface="+mn-lt"/>
                <a:ea typeface="+mn-ea"/>
                <a:cs typeface="+mn-cs"/>
              </a:rPr>
              <a:t>Marketing Manager</a:t>
            </a:r>
            <a:endParaRPr lang="en-US" sz="1200" dirty="0" smtClean="0">
              <a:effectLst/>
            </a:endParaRPr>
          </a:p>
          <a:p>
            <a:r>
              <a:rPr lang="en-US" sz="1200" b="1" kern="1200" dirty="0" smtClean="0">
                <a:solidFill>
                  <a:schemeClr val="tx1"/>
                </a:solidFill>
                <a:effectLst/>
                <a:latin typeface="+mn-lt"/>
                <a:ea typeface="+mn-ea"/>
                <a:cs typeface="+mn-cs"/>
              </a:rPr>
              <a:t>(510) 441-5656  |  (800) 754-5165</a:t>
            </a:r>
            <a:endParaRPr lang="en-US" sz="1200" dirty="0" smtClean="0">
              <a:effectLst/>
            </a:endParaRPr>
          </a:p>
          <a:p>
            <a:r>
              <a:rPr lang="en-US" sz="1200" kern="1200" dirty="0" smtClean="0">
                <a:solidFill>
                  <a:schemeClr val="tx1"/>
                </a:solidFill>
                <a:effectLst/>
                <a:latin typeface="+mn-lt"/>
                <a:ea typeface="+mn-ea"/>
                <a:cs typeface="+mn-cs"/>
              </a:rPr>
              <a:t>Gas Detection for Life</a:t>
            </a:r>
            <a:endParaRPr lang="en-US" dirty="0" smtClean="0"/>
          </a:p>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40</a:t>
            </a:fld>
            <a:endParaRPr lang="en-US"/>
          </a:p>
        </p:txBody>
      </p:sp>
    </p:spTree>
    <p:extLst>
      <p:ext uri="{BB962C8B-B14F-4D97-AF65-F5344CB8AC3E}">
        <p14:creationId xmlns:p14="http://schemas.microsoft.com/office/powerpoint/2010/main" val="1116507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 instrument is truly instantaneous- Some respond in 5 to 10 seconds, others require 30-60 seconds. Read the owners manual for the exact response time.  Discuss the importance</a:t>
            </a:r>
            <a:r>
              <a:rPr lang="en-US" sz="1200" baseline="0" dirty="0" smtClean="0"/>
              <a:t> of calibrating (and bump test) the gas monitor before each use.</a:t>
            </a:r>
            <a:endParaRPr lang="en-US" sz="1200" dirty="0" smtClean="0"/>
          </a:p>
          <a:p>
            <a:endParaRPr lang="en-US" dirty="0" smtClean="0"/>
          </a:p>
          <a:p>
            <a:endParaRPr lang="en-US" dirty="0" smtClean="0"/>
          </a:p>
          <a:p>
            <a:endParaRPr lang="en-US" dirty="0" smtClean="0"/>
          </a:p>
          <a:p>
            <a:endParaRPr lang="en-US" dirty="0" smtClean="0"/>
          </a:p>
          <a:p>
            <a:r>
              <a:rPr lang="en-US" dirty="0" smtClean="0"/>
              <a:t>Photo permission</a:t>
            </a:r>
            <a:r>
              <a:rPr lang="en-US" baseline="0" dirty="0" smtClean="0"/>
              <a:t> by RKI. </a:t>
            </a:r>
          </a:p>
          <a:p>
            <a:r>
              <a:rPr lang="en-US" sz="1200" b="1" kern="1200" dirty="0" smtClean="0">
                <a:solidFill>
                  <a:schemeClr val="tx1"/>
                </a:solidFill>
                <a:effectLst/>
                <a:latin typeface="+mn-lt"/>
                <a:ea typeface="+mn-ea"/>
                <a:cs typeface="+mn-cs"/>
              </a:rPr>
              <a:t>Mike Johnson</a:t>
            </a:r>
            <a:endParaRPr lang="en-US" dirty="0" smtClean="0"/>
          </a:p>
          <a:p>
            <a:r>
              <a:rPr lang="en-US" sz="1200" kern="1200" dirty="0" smtClean="0">
                <a:solidFill>
                  <a:schemeClr val="tx1"/>
                </a:solidFill>
                <a:effectLst/>
                <a:latin typeface="+mn-lt"/>
                <a:ea typeface="+mn-ea"/>
                <a:cs typeface="+mn-cs"/>
              </a:rPr>
              <a:t>Marketing Manager</a:t>
            </a:r>
            <a:endParaRPr lang="en-US" sz="1200" dirty="0" smtClean="0">
              <a:effectLst/>
            </a:endParaRPr>
          </a:p>
          <a:p>
            <a:r>
              <a:rPr lang="en-US" sz="1200" b="1" kern="1200" dirty="0" smtClean="0">
                <a:solidFill>
                  <a:schemeClr val="tx1"/>
                </a:solidFill>
                <a:effectLst/>
                <a:latin typeface="+mn-lt"/>
                <a:ea typeface="+mn-ea"/>
                <a:cs typeface="+mn-cs"/>
              </a:rPr>
              <a:t>(510) 441-5656  |  (800) 754-5165</a:t>
            </a:r>
            <a:endParaRPr lang="en-US" sz="1200" dirty="0" smtClean="0">
              <a:effectLst/>
            </a:endParaRPr>
          </a:p>
          <a:p>
            <a:r>
              <a:rPr lang="en-US" sz="1200" kern="1200" dirty="0" smtClean="0">
                <a:solidFill>
                  <a:schemeClr val="tx1"/>
                </a:solidFill>
                <a:effectLst/>
                <a:latin typeface="+mn-lt"/>
                <a:ea typeface="+mn-ea"/>
                <a:cs typeface="+mn-cs"/>
              </a:rPr>
              <a:t>Gas Detection for Life</a:t>
            </a:r>
            <a:endParaRPr lang="en-US" dirty="0" smtClean="0"/>
          </a:p>
          <a:p>
            <a:endParaRPr lang="en-US" dirty="0"/>
          </a:p>
        </p:txBody>
      </p:sp>
      <p:sp>
        <p:nvSpPr>
          <p:cNvPr id="4" name="Slide Number Placeholder 3"/>
          <p:cNvSpPr>
            <a:spLocks noGrp="1"/>
          </p:cNvSpPr>
          <p:nvPr>
            <p:ph type="sldNum" sz="quarter" idx="10"/>
          </p:nvPr>
        </p:nvSpPr>
        <p:spPr/>
        <p:txBody>
          <a:bodyPr/>
          <a:lstStyle/>
          <a:p>
            <a:fld id="{E5976B56-BE8C-41A2-A449-F5293FA79AE3}" type="slidenum">
              <a:rPr lang="en-US" smtClean="0"/>
              <a:t>41</a:t>
            </a:fld>
            <a:endParaRPr lang="en-US"/>
          </a:p>
        </p:txBody>
      </p:sp>
    </p:spTree>
    <p:extLst>
      <p:ext uri="{BB962C8B-B14F-4D97-AF65-F5344CB8AC3E}">
        <p14:creationId xmlns:p14="http://schemas.microsoft.com/office/powerpoint/2010/main" val="3958708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42</a:t>
            </a:fld>
            <a:endParaRPr lang="en-US"/>
          </a:p>
        </p:txBody>
      </p:sp>
    </p:spTree>
    <p:extLst>
      <p:ext uri="{BB962C8B-B14F-4D97-AF65-F5344CB8AC3E}">
        <p14:creationId xmlns:p14="http://schemas.microsoft.com/office/powerpoint/2010/main" val="2898436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you exit the space for lunch or a break you need to retest</a:t>
            </a:r>
            <a:r>
              <a:rPr lang="en-US" baseline="0" dirty="0" smtClean="0"/>
              <a:t> before entry. </a:t>
            </a: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43</a:t>
            </a:fld>
            <a:endParaRPr lang="en-US"/>
          </a:p>
        </p:txBody>
      </p:sp>
    </p:spTree>
    <p:extLst>
      <p:ext uri="{BB962C8B-B14F-4D97-AF65-F5344CB8AC3E}">
        <p14:creationId xmlns:p14="http://schemas.microsoft.com/office/powerpoint/2010/main" val="134490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95102C-EEDB-4DC2-AC80-C2276127A679}" type="slidenum">
              <a:rPr lang="de-DE" altLang="en-US" smtClean="0">
                <a:latin typeface="ISOCTEUR" pitchFamily="49" charset="0"/>
              </a:rPr>
              <a:pPr>
                <a:spcBef>
                  <a:spcPct val="0"/>
                </a:spcBef>
              </a:pPr>
              <a:t>4</a:t>
            </a:fld>
            <a:endParaRPr lang="de-DE" altLang="en-US" smtClean="0">
              <a:latin typeface="ISOCTEUR" pitchFamily="49" charset="0"/>
            </a:endParaRPr>
          </a:p>
        </p:txBody>
      </p:sp>
      <p:sp>
        <p:nvSpPr>
          <p:cNvPr id="15363" name="Rectangle 2"/>
          <p:cNvSpPr>
            <a:spLocks noChangeArrowheads="1"/>
          </p:cNvSpPr>
          <p:nvPr/>
        </p:nvSpPr>
        <p:spPr bwMode="auto">
          <a:xfrm>
            <a:off x="3972560" y="0"/>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pitchFamily="49" charset="0"/>
            </a:endParaRPr>
          </a:p>
        </p:txBody>
      </p:sp>
      <p:sp>
        <p:nvSpPr>
          <p:cNvPr id="15364" name="Rectangle 3"/>
          <p:cNvSpPr>
            <a:spLocks noChangeArrowheads="1"/>
          </p:cNvSpPr>
          <p:nvPr/>
        </p:nvSpPr>
        <p:spPr bwMode="auto">
          <a:xfrm>
            <a:off x="3972560" y="8831264"/>
            <a:ext cx="303784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r>
              <a:rPr lang="en-US" altLang="en-US">
                <a:latin typeface="Times New Roman" panose="02020603050405020304" pitchFamily="18" charset="0"/>
              </a:rPr>
              <a:t>7</a:t>
            </a:r>
          </a:p>
        </p:txBody>
      </p:sp>
      <p:sp>
        <p:nvSpPr>
          <p:cNvPr id="15365" name="Rectangle 4"/>
          <p:cNvSpPr>
            <a:spLocks noChangeArrowheads="1"/>
          </p:cNvSpPr>
          <p:nvPr/>
        </p:nvSpPr>
        <p:spPr bwMode="auto">
          <a:xfrm>
            <a:off x="0" y="8831264"/>
            <a:ext cx="303784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pitchFamily="49" charset="0"/>
            </a:endParaRPr>
          </a:p>
        </p:txBody>
      </p:sp>
      <p:sp>
        <p:nvSpPr>
          <p:cNvPr id="15366" name="Rectangle 5"/>
          <p:cNvSpPr>
            <a:spLocks noChangeArrowheads="1"/>
          </p:cNvSpPr>
          <p:nvPr/>
        </p:nvSpPr>
        <p:spPr bwMode="auto">
          <a:xfrm>
            <a:off x="0" y="0"/>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pitchFamily="49" charset="0"/>
            </a:endParaRPr>
          </a:p>
        </p:txBody>
      </p:sp>
      <p:sp>
        <p:nvSpPr>
          <p:cNvPr id="15367" name="Rectangle 6"/>
          <p:cNvSpPr>
            <a:spLocks noGrp="1" noRot="1" noChangeAspect="1" noChangeArrowheads="1" noTextEdit="1"/>
          </p:cNvSpPr>
          <p:nvPr>
            <p:ph type="sldImg"/>
          </p:nvPr>
        </p:nvSpPr>
        <p:spPr bwMode="auto">
          <a:xfrm>
            <a:off x="419100" y="703263"/>
            <a:ext cx="6173788" cy="3473450"/>
          </a:xfrm>
          <a:solidFill>
            <a:srgbClr val="FFFFFF"/>
          </a:solidFill>
          <a:ln cap="flat">
            <a:solidFill>
              <a:srgbClr val="000000"/>
            </a:solidFill>
            <a:miter lim="800000"/>
            <a:headEnd/>
            <a:tailEnd/>
          </a:ln>
        </p:spPr>
      </p:sp>
      <p:sp>
        <p:nvSpPr>
          <p:cNvPr id="15368"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data is nationwide for Agriculture</a:t>
            </a:r>
          </a:p>
          <a:p>
            <a:pPr eaLnBrk="1" hangingPunct="1"/>
            <a:endParaRPr lang="en-US" altLang="en-US" dirty="0" smtClean="0"/>
          </a:p>
          <a:p>
            <a:pPr eaLnBrk="1" hangingPunct="1"/>
            <a:r>
              <a:rPr lang="en-US" altLang="en-US" dirty="0" smtClean="0"/>
              <a:t>24.9 deaths per 100,000 workers for Agriculture</a:t>
            </a:r>
          </a:p>
          <a:p>
            <a:pPr eaLnBrk="1" hangingPunct="1"/>
            <a:r>
              <a:rPr lang="en-US" altLang="en-US" dirty="0" smtClean="0"/>
              <a:t>2014 CFOI-BLS</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282102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1100" cy="3522662"/>
          </a:xfrm>
          <a:prstGeom prst="rect">
            <a:avLst/>
          </a:prstGeom>
          <a:noFill/>
          <a:ln w="12700">
            <a:solidFill>
              <a:prstClr val="black"/>
            </a:solidFill>
          </a:ln>
        </p:spPr>
      </p:sp>
      <p:sp>
        <p:nvSpPr>
          <p:cNvPr id="3" name="Notes Placeholder 2"/>
          <p:cNvSpPr>
            <a:spLocks noGrp="1"/>
          </p:cNvSpPr>
          <p:nvPr>
            <p:ph type="body" idx="1"/>
          </p:nvPr>
        </p:nvSpPr>
        <p:spPr>
          <a:xfrm>
            <a:off x="717263" y="4459932"/>
            <a:ext cx="5731663" cy="4226477"/>
          </a:xfrm>
          <a:prstGeom prst="rect">
            <a:avLst/>
          </a:prstGeom>
        </p:spPr>
        <p:txBody>
          <a:bodyPr/>
          <a:lstStyle/>
          <a:p>
            <a:r>
              <a:rPr lang="en-US" dirty="0" smtClean="0"/>
              <a:t>The 4 gas detector needs to be tested regularly</a:t>
            </a:r>
            <a:r>
              <a:rPr lang="en-US" baseline="0" dirty="0" smtClean="0"/>
              <a:t>. Bump test (Calibration) before every use. Follow manufactures recommendation. </a:t>
            </a:r>
            <a:endParaRPr lang="en-US" dirty="0"/>
          </a:p>
        </p:txBody>
      </p:sp>
    </p:spTree>
    <p:extLst>
      <p:ext uri="{BB962C8B-B14F-4D97-AF65-F5344CB8AC3E}">
        <p14:creationId xmlns:p14="http://schemas.microsoft.com/office/powerpoint/2010/main" val="2884259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45</a:t>
            </a:fld>
            <a:endParaRPr lang="en-US" dirty="0"/>
          </a:p>
        </p:txBody>
      </p:sp>
    </p:spTree>
    <p:extLst>
      <p:ext uri="{BB962C8B-B14F-4D97-AF65-F5344CB8AC3E}">
        <p14:creationId xmlns:p14="http://schemas.microsoft.com/office/powerpoint/2010/main" val="962557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Instructor Notes:</a:t>
            </a:r>
          </a:p>
          <a:p>
            <a:endParaRPr lang="en-US" altLang="en-US" dirty="0" smtClean="0"/>
          </a:p>
          <a:p>
            <a:r>
              <a:rPr lang="en-US" altLang="en-US" dirty="0" smtClean="0"/>
              <a:t>Every worker in and around a grain storage and handling facility should be able to communicate with co-workers, especially in the event of an emergency. They also help make workers more efficient.</a:t>
            </a:r>
          </a:p>
          <a:p>
            <a:endParaRPr lang="en-US" altLang="en-US" dirty="0" smtClean="0"/>
          </a:p>
          <a:p>
            <a:r>
              <a:rPr lang="en-US" altLang="en-US" dirty="0" smtClean="0"/>
              <a:t>No one should ever enter any confined space in an emergency situation without the ability to communicate or be directly observed by an attendant outside the structure.</a:t>
            </a:r>
          </a:p>
          <a:p>
            <a:endParaRPr lang="en-US" altLang="en-US" dirty="0" smtClean="0"/>
          </a:p>
          <a:p>
            <a:r>
              <a:rPr lang="en-US" altLang="en-US" dirty="0" smtClean="0"/>
              <a:t>In some cases, standard wireless communication devices have been found to not function inside a steel storage bin.</a:t>
            </a:r>
          </a:p>
          <a:p>
            <a:endParaRPr lang="en-US" altLang="en-US" dirty="0" smtClean="0"/>
          </a:p>
          <a:p>
            <a:r>
              <a:rPr lang="en-US" altLang="en-US" dirty="0" smtClean="0"/>
              <a:t>Used with permission from Purdue University, Susan Harwood grant </a:t>
            </a:r>
            <a:r>
              <a:rPr lang="en-US" altLang="en-US" b="1" i="1" dirty="0" smtClean="0"/>
              <a:t>SH23575SH3</a:t>
            </a:r>
            <a:endParaRPr lang="en-US" altLang="en-US" dirty="0" smtClean="0"/>
          </a:p>
          <a:p>
            <a:endParaRPr lang="en-US" altLang="en-US" dirty="0" smtClean="0"/>
          </a:p>
          <a:p>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F35BD0-D0CD-4D18-9DAB-9D23E0704BA8}" type="slidenum">
              <a:rPr lang="en-US" altLang="en-US" smtClean="0"/>
              <a:pPr/>
              <a:t>46</a:t>
            </a:fld>
            <a:endParaRPr lang="en-US" altLang="en-US" smtClean="0"/>
          </a:p>
        </p:txBody>
      </p:sp>
      <p:sp>
        <p:nvSpPr>
          <p:cNvPr id="450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Tree>
    <p:extLst>
      <p:ext uri="{BB962C8B-B14F-4D97-AF65-F5344CB8AC3E}">
        <p14:creationId xmlns:p14="http://schemas.microsoft.com/office/powerpoint/2010/main" val="768510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47</a:t>
            </a:fld>
            <a:endParaRPr lang="en-US"/>
          </a:p>
        </p:txBody>
      </p:sp>
    </p:spTree>
    <p:extLst>
      <p:ext uri="{BB962C8B-B14F-4D97-AF65-F5344CB8AC3E}">
        <p14:creationId xmlns:p14="http://schemas.microsoft.com/office/powerpoint/2010/main" val="674134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708025"/>
            <a:ext cx="6302375" cy="3544888"/>
          </a:xfrm>
          <a:prstGeom prst="rect">
            <a:avLst/>
          </a:prstGeom>
          <a:noFill/>
          <a:ln w="12700">
            <a:solidFill>
              <a:prstClr val="black"/>
            </a:solidFill>
          </a:ln>
        </p:spPr>
      </p:sp>
      <p:sp>
        <p:nvSpPr>
          <p:cNvPr id="3" name="Notes Placeholder 2"/>
          <p:cNvSpPr>
            <a:spLocks noGrp="1"/>
          </p:cNvSpPr>
          <p:nvPr>
            <p:ph type="body" idx="1"/>
          </p:nvPr>
        </p:nvSpPr>
        <p:spPr>
          <a:xfrm>
            <a:off x="701670" y="4489061"/>
            <a:ext cx="5607062" cy="4254082"/>
          </a:xfrm>
          <a:prstGeom prst="rect">
            <a:avLst/>
          </a:prstGeom>
        </p:spPr>
        <p:txBody>
          <a:bodyPr/>
          <a:lstStyle/>
          <a:p>
            <a:r>
              <a:rPr lang="en-US" dirty="0" smtClean="0"/>
              <a:t>Picture is from the National Education Center for Agricultural Safety. Permission given to use photo</a:t>
            </a:r>
            <a:endParaRPr lang="en-US" dirty="0"/>
          </a:p>
        </p:txBody>
      </p:sp>
    </p:spTree>
    <p:extLst>
      <p:ext uri="{BB962C8B-B14F-4D97-AF65-F5344CB8AC3E}">
        <p14:creationId xmlns:p14="http://schemas.microsoft.com/office/powerpoint/2010/main" val="1308272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5707" indent="-294502">
              <a:defRPr>
                <a:solidFill>
                  <a:schemeClr val="tx1"/>
                </a:solidFill>
                <a:latin typeface="Arial" panose="020B0604020202020204" pitchFamily="34" charset="0"/>
              </a:defRPr>
            </a:lvl2pPr>
            <a:lvl3pPr marL="1178012" indent="-235603">
              <a:defRPr>
                <a:solidFill>
                  <a:schemeClr val="tx1"/>
                </a:solidFill>
                <a:latin typeface="Arial" panose="020B0604020202020204" pitchFamily="34" charset="0"/>
              </a:defRPr>
            </a:lvl3pPr>
            <a:lvl4pPr marL="1649216" indent="-235603">
              <a:defRPr>
                <a:solidFill>
                  <a:schemeClr val="tx1"/>
                </a:solidFill>
                <a:latin typeface="Arial" panose="020B0604020202020204" pitchFamily="34" charset="0"/>
              </a:defRPr>
            </a:lvl4pPr>
            <a:lvl5pPr marL="2120420" indent="-235603">
              <a:defRPr>
                <a:solidFill>
                  <a:schemeClr val="tx1"/>
                </a:solidFill>
                <a:latin typeface="Arial" panose="020B0604020202020204" pitchFamily="34" charset="0"/>
              </a:defRPr>
            </a:lvl5pPr>
            <a:lvl6pPr marL="2591625" indent="-235603" eaLnBrk="0" fontAlgn="base" hangingPunct="0">
              <a:spcBef>
                <a:spcPct val="0"/>
              </a:spcBef>
              <a:spcAft>
                <a:spcPct val="0"/>
              </a:spcAft>
              <a:defRPr>
                <a:solidFill>
                  <a:schemeClr val="tx1"/>
                </a:solidFill>
                <a:latin typeface="Arial" panose="020B0604020202020204" pitchFamily="34" charset="0"/>
              </a:defRPr>
            </a:lvl6pPr>
            <a:lvl7pPr marL="3062829" indent="-235603" eaLnBrk="0" fontAlgn="base" hangingPunct="0">
              <a:spcBef>
                <a:spcPct val="0"/>
              </a:spcBef>
              <a:spcAft>
                <a:spcPct val="0"/>
              </a:spcAft>
              <a:defRPr>
                <a:solidFill>
                  <a:schemeClr val="tx1"/>
                </a:solidFill>
                <a:latin typeface="Arial" panose="020B0604020202020204" pitchFamily="34" charset="0"/>
              </a:defRPr>
            </a:lvl7pPr>
            <a:lvl8pPr marL="3534034" indent="-235603" eaLnBrk="0" fontAlgn="base" hangingPunct="0">
              <a:spcBef>
                <a:spcPct val="0"/>
              </a:spcBef>
              <a:spcAft>
                <a:spcPct val="0"/>
              </a:spcAft>
              <a:defRPr>
                <a:solidFill>
                  <a:schemeClr val="tx1"/>
                </a:solidFill>
                <a:latin typeface="Arial" panose="020B0604020202020204" pitchFamily="34" charset="0"/>
              </a:defRPr>
            </a:lvl8pPr>
            <a:lvl9pPr marL="4005238" indent="-235603" eaLnBrk="0" fontAlgn="base" hangingPunct="0">
              <a:spcBef>
                <a:spcPct val="0"/>
              </a:spcBef>
              <a:spcAft>
                <a:spcPct val="0"/>
              </a:spcAft>
              <a:defRPr>
                <a:solidFill>
                  <a:schemeClr val="tx1"/>
                </a:solidFill>
                <a:latin typeface="Arial" panose="020B0604020202020204" pitchFamily="34" charset="0"/>
              </a:defRPr>
            </a:lvl9pPr>
          </a:lstStyle>
          <a:p>
            <a:fld id="{0D6D1B7D-34EF-48F4-8C0B-73AB057F9307}" type="slidenum">
              <a:rPr lang="en-US"/>
              <a:pPr/>
              <a:t>49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pPr eaLnBrk="1" hangingPunct="1"/>
            <a:endParaRPr lang="en-US" dirty="0" smtClean="0"/>
          </a:p>
        </p:txBody>
      </p:sp>
    </p:spTree>
    <p:extLst>
      <p:ext uri="{BB962C8B-B14F-4D97-AF65-F5344CB8AC3E}">
        <p14:creationId xmlns:p14="http://schemas.microsoft.com/office/powerpoint/2010/main" val="35326792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5707" indent="-294502">
              <a:defRPr>
                <a:solidFill>
                  <a:schemeClr val="tx1"/>
                </a:solidFill>
                <a:latin typeface="Arial" panose="020B0604020202020204" pitchFamily="34" charset="0"/>
              </a:defRPr>
            </a:lvl2pPr>
            <a:lvl3pPr marL="1178012" indent="-235603">
              <a:defRPr>
                <a:solidFill>
                  <a:schemeClr val="tx1"/>
                </a:solidFill>
                <a:latin typeface="Arial" panose="020B0604020202020204" pitchFamily="34" charset="0"/>
              </a:defRPr>
            </a:lvl3pPr>
            <a:lvl4pPr marL="1649216" indent="-235603">
              <a:defRPr>
                <a:solidFill>
                  <a:schemeClr val="tx1"/>
                </a:solidFill>
                <a:latin typeface="Arial" panose="020B0604020202020204" pitchFamily="34" charset="0"/>
              </a:defRPr>
            </a:lvl4pPr>
            <a:lvl5pPr marL="2120420" indent="-235603">
              <a:defRPr>
                <a:solidFill>
                  <a:schemeClr val="tx1"/>
                </a:solidFill>
                <a:latin typeface="Arial" panose="020B0604020202020204" pitchFamily="34" charset="0"/>
              </a:defRPr>
            </a:lvl5pPr>
            <a:lvl6pPr marL="2591625" indent="-235603" eaLnBrk="0" fontAlgn="base" hangingPunct="0">
              <a:spcBef>
                <a:spcPct val="0"/>
              </a:spcBef>
              <a:spcAft>
                <a:spcPct val="0"/>
              </a:spcAft>
              <a:defRPr>
                <a:solidFill>
                  <a:schemeClr val="tx1"/>
                </a:solidFill>
                <a:latin typeface="Arial" panose="020B0604020202020204" pitchFamily="34" charset="0"/>
              </a:defRPr>
            </a:lvl6pPr>
            <a:lvl7pPr marL="3062829" indent="-235603" eaLnBrk="0" fontAlgn="base" hangingPunct="0">
              <a:spcBef>
                <a:spcPct val="0"/>
              </a:spcBef>
              <a:spcAft>
                <a:spcPct val="0"/>
              </a:spcAft>
              <a:defRPr>
                <a:solidFill>
                  <a:schemeClr val="tx1"/>
                </a:solidFill>
                <a:latin typeface="Arial" panose="020B0604020202020204" pitchFamily="34" charset="0"/>
              </a:defRPr>
            </a:lvl7pPr>
            <a:lvl8pPr marL="3534034" indent="-235603" eaLnBrk="0" fontAlgn="base" hangingPunct="0">
              <a:spcBef>
                <a:spcPct val="0"/>
              </a:spcBef>
              <a:spcAft>
                <a:spcPct val="0"/>
              </a:spcAft>
              <a:defRPr>
                <a:solidFill>
                  <a:schemeClr val="tx1"/>
                </a:solidFill>
                <a:latin typeface="Arial" panose="020B0604020202020204" pitchFamily="34" charset="0"/>
              </a:defRPr>
            </a:lvl8pPr>
            <a:lvl9pPr marL="4005238" indent="-235603" eaLnBrk="0" fontAlgn="base" hangingPunct="0">
              <a:spcBef>
                <a:spcPct val="0"/>
              </a:spcBef>
              <a:spcAft>
                <a:spcPct val="0"/>
              </a:spcAft>
              <a:defRPr>
                <a:solidFill>
                  <a:schemeClr val="tx1"/>
                </a:solidFill>
                <a:latin typeface="Arial" panose="020B0604020202020204" pitchFamily="34" charset="0"/>
              </a:defRPr>
            </a:lvl9pPr>
          </a:lstStyle>
          <a:p>
            <a:fld id="{686AED33-FD71-46AC-95C9-2C63D32AEA3A}" type="slidenum">
              <a:rPr lang="en-US"/>
              <a:pPr/>
              <a:t>50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588405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5707" indent="-294502">
              <a:defRPr>
                <a:solidFill>
                  <a:schemeClr val="tx1"/>
                </a:solidFill>
                <a:latin typeface="Arial" panose="020B0604020202020204" pitchFamily="34" charset="0"/>
              </a:defRPr>
            </a:lvl2pPr>
            <a:lvl3pPr marL="1178012" indent="-235603">
              <a:defRPr>
                <a:solidFill>
                  <a:schemeClr val="tx1"/>
                </a:solidFill>
                <a:latin typeface="Arial" panose="020B0604020202020204" pitchFamily="34" charset="0"/>
              </a:defRPr>
            </a:lvl3pPr>
            <a:lvl4pPr marL="1649216" indent="-235603">
              <a:defRPr>
                <a:solidFill>
                  <a:schemeClr val="tx1"/>
                </a:solidFill>
                <a:latin typeface="Arial" panose="020B0604020202020204" pitchFamily="34" charset="0"/>
              </a:defRPr>
            </a:lvl4pPr>
            <a:lvl5pPr marL="2120420" indent="-235603">
              <a:defRPr>
                <a:solidFill>
                  <a:schemeClr val="tx1"/>
                </a:solidFill>
                <a:latin typeface="Arial" panose="020B0604020202020204" pitchFamily="34" charset="0"/>
              </a:defRPr>
            </a:lvl5pPr>
            <a:lvl6pPr marL="2591625" indent="-235603" eaLnBrk="0" fontAlgn="base" hangingPunct="0">
              <a:spcBef>
                <a:spcPct val="0"/>
              </a:spcBef>
              <a:spcAft>
                <a:spcPct val="0"/>
              </a:spcAft>
              <a:defRPr>
                <a:solidFill>
                  <a:schemeClr val="tx1"/>
                </a:solidFill>
                <a:latin typeface="Arial" panose="020B0604020202020204" pitchFamily="34" charset="0"/>
              </a:defRPr>
            </a:lvl6pPr>
            <a:lvl7pPr marL="3062829" indent="-235603" eaLnBrk="0" fontAlgn="base" hangingPunct="0">
              <a:spcBef>
                <a:spcPct val="0"/>
              </a:spcBef>
              <a:spcAft>
                <a:spcPct val="0"/>
              </a:spcAft>
              <a:defRPr>
                <a:solidFill>
                  <a:schemeClr val="tx1"/>
                </a:solidFill>
                <a:latin typeface="Arial" panose="020B0604020202020204" pitchFamily="34" charset="0"/>
              </a:defRPr>
            </a:lvl7pPr>
            <a:lvl8pPr marL="3534034" indent="-235603" eaLnBrk="0" fontAlgn="base" hangingPunct="0">
              <a:spcBef>
                <a:spcPct val="0"/>
              </a:spcBef>
              <a:spcAft>
                <a:spcPct val="0"/>
              </a:spcAft>
              <a:defRPr>
                <a:solidFill>
                  <a:schemeClr val="tx1"/>
                </a:solidFill>
                <a:latin typeface="Arial" panose="020B0604020202020204" pitchFamily="34" charset="0"/>
              </a:defRPr>
            </a:lvl8pPr>
            <a:lvl9pPr marL="4005238" indent="-235603" eaLnBrk="0" fontAlgn="base" hangingPunct="0">
              <a:spcBef>
                <a:spcPct val="0"/>
              </a:spcBef>
              <a:spcAft>
                <a:spcPct val="0"/>
              </a:spcAft>
              <a:defRPr>
                <a:solidFill>
                  <a:schemeClr val="tx1"/>
                </a:solidFill>
                <a:latin typeface="Arial" panose="020B0604020202020204" pitchFamily="34" charset="0"/>
              </a:defRPr>
            </a:lvl9pPr>
          </a:lstStyle>
          <a:p>
            <a:fld id="{CAF915BF-2F26-4866-B113-3FB787CA9457}" type="slidenum">
              <a:rPr lang="en-US"/>
              <a:pPr/>
              <a:t>51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11850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5707" indent="-294502">
              <a:defRPr>
                <a:solidFill>
                  <a:schemeClr val="tx1"/>
                </a:solidFill>
                <a:latin typeface="Arial" panose="020B0604020202020204" pitchFamily="34" charset="0"/>
              </a:defRPr>
            </a:lvl2pPr>
            <a:lvl3pPr marL="1178012" indent="-235603">
              <a:defRPr>
                <a:solidFill>
                  <a:schemeClr val="tx1"/>
                </a:solidFill>
                <a:latin typeface="Arial" panose="020B0604020202020204" pitchFamily="34" charset="0"/>
              </a:defRPr>
            </a:lvl3pPr>
            <a:lvl4pPr marL="1649216" indent="-235603">
              <a:defRPr>
                <a:solidFill>
                  <a:schemeClr val="tx1"/>
                </a:solidFill>
                <a:latin typeface="Arial" panose="020B0604020202020204" pitchFamily="34" charset="0"/>
              </a:defRPr>
            </a:lvl4pPr>
            <a:lvl5pPr marL="2120420" indent="-235603">
              <a:defRPr>
                <a:solidFill>
                  <a:schemeClr val="tx1"/>
                </a:solidFill>
                <a:latin typeface="Arial" panose="020B0604020202020204" pitchFamily="34" charset="0"/>
              </a:defRPr>
            </a:lvl5pPr>
            <a:lvl6pPr marL="2591625" indent="-235603" eaLnBrk="0" fontAlgn="base" hangingPunct="0">
              <a:spcBef>
                <a:spcPct val="0"/>
              </a:spcBef>
              <a:spcAft>
                <a:spcPct val="0"/>
              </a:spcAft>
              <a:defRPr>
                <a:solidFill>
                  <a:schemeClr val="tx1"/>
                </a:solidFill>
                <a:latin typeface="Arial" panose="020B0604020202020204" pitchFamily="34" charset="0"/>
              </a:defRPr>
            </a:lvl6pPr>
            <a:lvl7pPr marL="3062829" indent="-235603" eaLnBrk="0" fontAlgn="base" hangingPunct="0">
              <a:spcBef>
                <a:spcPct val="0"/>
              </a:spcBef>
              <a:spcAft>
                <a:spcPct val="0"/>
              </a:spcAft>
              <a:defRPr>
                <a:solidFill>
                  <a:schemeClr val="tx1"/>
                </a:solidFill>
                <a:latin typeface="Arial" panose="020B0604020202020204" pitchFamily="34" charset="0"/>
              </a:defRPr>
            </a:lvl7pPr>
            <a:lvl8pPr marL="3534034" indent="-235603" eaLnBrk="0" fontAlgn="base" hangingPunct="0">
              <a:spcBef>
                <a:spcPct val="0"/>
              </a:spcBef>
              <a:spcAft>
                <a:spcPct val="0"/>
              </a:spcAft>
              <a:defRPr>
                <a:solidFill>
                  <a:schemeClr val="tx1"/>
                </a:solidFill>
                <a:latin typeface="Arial" panose="020B0604020202020204" pitchFamily="34" charset="0"/>
              </a:defRPr>
            </a:lvl8pPr>
            <a:lvl9pPr marL="4005238" indent="-235603" eaLnBrk="0" fontAlgn="base" hangingPunct="0">
              <a:spcBef>
                <a:spcPct val="0"/>
              </a:spcBef>
              <a:spcAft>
                <a:spcPct val="0"/>
              </a:spcAft>
              <a:defRPr>
                <a:solidFill>
                  <a:schemeClr val="tx1"/>
                </a:solidFill>
                <a:latin typeface="Arial" panose="020B0604020202020204" pitchFamily="34" charset="0"/>
              </a:defRPr>
            </a:lvl9pPr>
          </a:lstStyle>
          <a:p>
            <a:fld id="{00F98E58-B57F-44EF-A304-582CA919C6E2}" type="slidenum">
              <a:rPr lang="en-US"/>
              <a:pPr/>
              <a:t>52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48657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NECAS</a:t>
            </a:r>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53</a:t>
            </a:fld>
            <a:endParaRPr lang="en-US" dirty="0"/>
          </a:p>
        </p:txBody>
      </p:sp>
    </p:spTree>
    <p:extLst>
      <p:ext uri="{BB962C8B-B14F-4D97-AF65-F5344CB8AC3E}">
        <p14:creationId xmlns:p14="http://schemas.microsoft.com/office/powerpoint/2010/main" val="348311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b="1" dirty="0" smtClean="0"/>
              <a:t>Instructor Notes:</a:t>
            </a:r>
          </a:p>
          <a:p>
            <a:pPr>
              <a:defRPr/>
            </a:pPr>
            <a:endParaRPr lang="en-US" dirty="0" smtClean="0"/>
          </a:p>
          <a:p>
            <a:pPr>
              <a:defRPr/>
            </a:pPr>
            <a:r>
              <a:rPr lang="en-US" dirty="0" smtClean="0"/>
              <a:t>There is no comprehensive listing of all types of confined spaces that could potentially be encountered on agricultural production sites or at grain storage and handling facilities. </a:t>
            </a:r>
          </a:p>
          <a:p>
            <a:pPr>
              <a:defRPr/>
            </a:pPr>
            <a:endParaRPr lang="en-US" dirty="0" smtClean="0"/>
          </a:p>
          <a:p>
            <a:pPr>
              <a:defRPr/>
            </a:pPr>
            <a:r>
              <a:rPr lang="en-US" dirty="0" smtClean="0"/>
              <a:t>The Department of Labor provides a list of examples of 23 industry types of confined spaces, but does not include spaces generally found in agriculture. As will be described later, agricultural workplaces are generally exempt from having to comply with the provisions of the OSHA Confined Space Entry Standards.</a:t>
            </a:r>
          </a:p>
          <a:p>
            <a:pPr>
              <a:defRPr/>
            </a:pPr>
            <a:endParaRPr lang="en-US" dirty="0" smtClean="0"/>
          </a:p>
          <a:p>
            <a:pPr>
              <a:defRPr/>
            </a:pPr>
            <a:r>
              <a:rPr lang="en-US" dirty="0" smtClean="0"/>
              <a:t>The general categories of agricultural confined spaces include:</a:t>
            </a:r>
          </a:p>
          <a:p>
            <a:pPr marL="228600" indent="-228600">
              <a:buFont typeface="Wingdings" panose="05000000000000000000" pitchFamily="2" charset="2"/>
              <a:buChar char="§"/>
              <a:defRPr/>
            </a:pPr>
            <a:r>
              <a:rPr lang="en-US" dirty="0" smtClean="0"/>
              <a:t>Grain and feed storage facilities</a:t>
            </a:r>
          </a:p>
          <a:p>
            <a:pPr marL="228600" indent="-228600">
              <a:buFont typeface="Wingdings" panose="05000000000000000000" pitchFamily="2" charset="2"/>
              <a:buChar char="§"/>
              <a:defRPr/>
            </a:pPr>
            <a:r>
              <a:rPr lang="en-US" dirty="0" smtClean="0"/>
              <a:t>Forage storage structures and silos</a:t>
            </a:r>
          </a:p>
          <a:p>
            <a:pPr marL="228600" indent="-228600">
              <a:buFont typeface="Wingdings" panose="05000000000000000000" pitchFamily="2" charset="2"/>
              <a:buChar char="§"/>
              <a:defRPr/>
            </a:pPr>
            <a:r>
              <a:rPr lang="en-US" dirty="0" smtClean="0"/>
              <a:t>Manure storage structures</a:t>
            </a:r>
          </a:p>
          <a:p>
            <a:pPr marL="228600" indent="-228600">
              <a:buFont typeface="Wingdings" panose="05000000000000000000" pitchFamily="2" charset="2"/>
              <a:buChar char="§"/>
              <a:defRPr/>
            </a:pPr>
            <a:r>
              <a:rPr lang="en-US" dirty="0" smtClean="0"/>
              <a:t>Agricultural grain transport vehicles</a:t>
            </a:r>
          </a:p>
          <a:p>
            <a:pPr marL="228600" indent="-228600">
              <a:buFont typeface="Wingdings" panose="05000000000000000000" pitchFamily="2" charset="2"/>
              <a:buChar char="§"/>
              <a:defRPr/>
            </a:pPr>
            <a:r>
              <a:rPr lang="en-US" dirty="0" smtClean="0"/>
              <a:t>Agricultural equipment</a:t>
            </a:r>
          </a:p>
          <a:p>
            <a:pPr marL="228600" indent="-228600">
              <a:buFont typeface="Wingdings" panose="05000000000000000000" pitchFamily="2" charset="2"/>
              <a:buChar char="§"/>
              <a:defRPr/>
            </a:pPr>
            <a:r>
              <a:rPr lang="en-US" dirty="0" smtClean="0"/>
              <a:t>Sewage and septic systems</a:t>
            </a:r>
          </a:p>
          <a:p>
            <a:pPr marL="228600" indent="-228600">
              <a:buFont typeface="Wingdings" panose="05000000000000000000" pitchFamily="2" charset="2"/>
              <a:buChar char="§"/>
              <a:defRPr/>
            </a:pPr>
            <a:r>
              <a:rPr lang="en-US" dirty="0" smtClean="0"/>
              <a:t>Liquid storage structures for water, fuel, fertilizers, and pesticides</a:t>
            </a:r>
          </a:p>
          <a:p>
            <a:pPr marL="228600" indent="-228600">
              <a:buFont typeface="Wingdings" panose="05000000000000000000" pitchFamily="2" charset="2"/>
              <a:buChar char="§"/>
              <a:defRPr/>
            </a:pPr>
            <a:r>
              <a:rPr lang="en-US" dirty="0" smtClean="0"/>
              <a:t>In ground structures – wells, cisterns, culverts, ditches</a:t>
            </a:r>
          </a:p>
          <a:p>
            <a:pPr marL="228600" indent="-228600">
              <a:buFont typeface="Wingdings" panose="05000000000000000000" pitchFamily="2" charset="2"/>
              <a:buChar char="§"/>
              <a:defRPr/>
            </a:pPr>
            <a:r>
              <a:rPr lang="en-US" dirty="0" smtClean="0"/>
              <a:t>Biological processing and food storage equipment/facilities</a:t>
            </a:r>
          </a:p>
          <a:p>
            <a:pPr>
              <a:buFont typeface="Arial" pitchFamily="34" charset="0"/>
              <a:buNone/>
              <a:defRPr/>
            </a:pPr>
            <a:endParaRPr lang="en-US" dirty="0" smtClean="0"/>
          </a:p>
          <a:p>
            <a:pPr>
              <a:buFont typeface="Arial" pitchFamily="34" charset="0"/>
              <a:buNone/>
              <a:defRPr/>
            </a:pPr>
            <a:r>
              <a:rPr lang="en-US" dirty="0" smtClean="0"/>
              <a:t>Ask participants to identify specific examples of agricultural confined spaces that they are aware of where they live or work. If available, list identified spaces on the board.</a:t>
            </a:r>
          </a:p>
          <a:p>
            <a:pPr eaLnBrk="1" hangingPunct="1">
              <a:spcBef>
                <a:spcPct val="0"/>
              </a:spcBef>
            </a:pPr>
            <a:r>
              <a:rPr lang="en-US" altLang="en-US" dirty="0" smtClean="0"/>
              <a:t>Used with permission from Purdue University, Susan Harwood grant </a:t>
            </a:r>
            <a:r>
              <a:rPr lang="en-US" altLang="en-US" b="1" i="1" dirty="0" smtClean="0"/>
              <a:t>SH23575SH3</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2B4AE0-2C46-4C37-896D-A97829EC64F9}" type="slidenum">
              <a:rPr lang="en-US" altLang="en-US" smtClean="0"/>
              <a:pPr/>
              <a:t>5</a:t>
            </a:fld>
            <a:endParaRPr lang="en-US" altLang="en-US" smtClean="0"/>
          </a:p>
        </p:txBody>
      </p:sp>
      <p:sp>
        <p:nvSpPr>
          <p:cNvPr id="215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11/21/14</a:t>
            </a:r>
          </a:p>
        </p:txBody>
      </p:sp>
    </p:spTree>
    <p:extLst>
      <p:ext uri="{BB962C8B-B14F-4D97-AF65-F5344CB8AC3E}">
        <p14:creationId xmlns:p14="http://schemas.microsoft.com/office/powerpoint/2010/main" val="14316908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E1135-E3E1-45FA-B126-831279701FF5}" type="slidenum">
              <a:rPr lang="en-US" smtClean="0"/>
              <a:t>54</a:t>
            </a:fld>
            <a:endParaRPr lang="en-US"/>
          </a:p>
        </p:txBody>
      </p:sp>
    </p:spTree>
    <p:extLst>
      <p:ext uri="{BB962C8B-B14F-4D97-AF65-F5344CB8AC3E}">
        <p14:creationId xmlns:p14="http://schemas.microsoft.com/office/powerpoint/2010/main" val="2728055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E1135-E3E1-45FA-B126-831279701FF5}" type="slidenum">
              <a:rPr lang="en-US" smtClean="0"/>
              <a:t>55</a:t>
            </a:fld>
            <a:endParaRPr lang="en-US"/>
          </a:p>
        </p:txBody>
      </p:sp>
    </p:spTree>
    <p:extLst>
      <p:ext uri="{BB962C8B-B14F-4D97-AF65-F5344CB8AC3E}">
        <p14:creationId xmlns:p14="http://schemas.microsoft.com/office/powerpoint/2010/main" val="4229418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NIOSH</a:t>
            </a:r>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56</a:t>
            </a:fld>
            <a:endParaRPr lang="en-US" dirty="0"/>
          </a:p>
        </p:txBody>
      </p:sp>
    </p:spTree>
    <p:extLst>
      <p:ext uri="{BB962C8B-B14F-4D97-AF65-F5344CB8AC3E}">
        <p14:creationId xmlns:p14="http://schemas.microsoft.com/office/powerpoint/2010/main" val="18366958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E1135-E3E1-45FA-B126-831279701FF5}" type="slidenum">
              <a:rPr lang="en-US" smtClean="0"/>
              <a:t>57</a:t>
            </a:fld>
            <a:endParaRPr lang="en-US"/>
          </a:p>
        </p:txBody>
      </p:sp>
    </p:spTree>
    <p:extLst>
      <p:ext uri="{BB962C8B-B14F-4D97-AF65-F5344CB8AC3E}">
        <p14:creationId xmlns:p14="http://schemas.microsoft.com/office/powerpoint/2010/main" val="2525248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3970938" y="8977133"/>
            <a:ext cx="3037840"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eaLnBrk="0" hangingPunct="0">
              <a:defRPr>
                <a:solidFill>
                  <a:schemeClr val="tx1"/>
                </a:solidFill>
                <a:latin typeface="Arial" charset="0"/>
              </a:defRPr>
            </a:lvl1pPr>
            <a:lvl2pPr marL="766763" indent="-294908" eaLnBrk="0" hangingPunct="0">
              <a:defRPr>
                <a:solidFill>
                  <a:schemeClr val="tx1"/>
                </a:solidFill>
                <a:latin typeface="Arial" charset="0"/>
              </a:defRPr>
            </a:lvl2pPr>
            <a:lvl3pPr marL="1179636" indent="-235927" eaLnBrk="0" hangingPunct="0">
              <a:defRPr>
                <a:solidFill>
                  <a:schemeClr val="tx1"/>
                </a:solidFill>
                <a:latin typeface="Arial" charset="0"/>
              </a:defRPr>
            </a:lvl3pPr>
            <a:lvl4pPr marL="1651490" indent="-235927" eaLnBrk="0" hangingPunct="0">
              <a:defRPr>
                <a:solidFill>
                  <a:schemeClr val="tx1"/>
                </a:solidFill>
                <a:latin typeface="Arial" charset="0"/>
              </a:defRPr>
            </a:lvl4pPr>
            <a:lvl5pPr marL="2123345" indent="-235927" eaLnBrk="0" hangingPunct="0">
              <a:defRPr>
                <a:solidFill>
                  <a:schemeClr val="tx1"/>
                </a:solidFill>
                <a:latin typeface="Arial" charset="0"/>
              </a:defRPr>
            </a:lvl5pPr>
            <a:lvl6pPr marL="2595198" indent="-235927" eaLnBrk="0" fontAlgn="base" hangingPunct="0">
              <a:spcBef>
                <a:spcPct val="0"/>
              </a:spcBef>
              <a:spcAft>
                <a:spcPct val="0"/>
              </a:spcAft>
              <a:defRPr>
                <a:solidFill>
                  <a:schemeClr val="tx1"/>
                </a:solidFill>
                <a:latin typeface="Arial" charset="0"/>
              </a:defRPr>
            </a:lvl6pPr>
            <a:lvl7pPr marL="3067053" indent="-235927" eaLnBrk="0" fontAlgn="base" hangingPunct="0">
              <a:spcBef>
                <a:spcPct val="0"/>
              </a:spcBef>
              <a:spcAft>
                <a:spcPct val="0"/>
              </a:spcAft>
              <a:defRPr>
                <a:solidFill>
                  <a:schemeClr val="tx1"/>
                </a:solidFill>
                <a:latin typeface="Arial" charset="0"/>
              </a:defRPr>
            </a:lvl7pPr>
            <a:lvl8pPr marL="3538907" indent="-235927" eaLnBrk="0" fontAlgn="base" hangingPunct="0">
              <a:spcBef>
                <a:spcPct val="0"/>
              </a:spcBef>
              <a:spcAft>
                <a:spcPct val="0"/>
              </a:spcAft>
              <a:defRPr>
                <a:solidFill>
                  <a:schemeClr val="tx1"/>
                </a:solidFill>
                <a:latin typeface="Arial" charset="0"/>
              </a:defRPr>
            </a:lvl8pPr>
            <a:lvl9pPr marL="4010762" indent="-235927" eaLnBrk="0" fontAlgn="base" hangingPunct="0">
              <a:spcBef>
                <a:spcPct val="0"/>
              </a:spcBef>
              <a:spcAft>
                <a:spcPct val="0"/>
              </a:spcAft>
              <a:defRPr>
                <a:solidFill>
                  <a:schemeClr val="tx1"/>
                </a:solidFill>
                <a:latin typeface="Arial" charset="0"/>
              </a:defRPr>
            </a:lvl9pPr>
          </a:lstStyle>
          <a:p>
            <a:pPr eaLnBrk="1" hangingPunct="1"/>
            <a:fld id="{0F6F67D0-6D55-4736-9A12-B0DA94B5241E}" type="slidenum">
              <a:rPr lang="en-US" smtClean="0"/>
              <a:pPr eaLnBrk="1" hangingPunct="1"/>
              <a:t>58</a:t>
            </a:fld>
            <a:endParaRPr lang="en-US" smtClean="0"/>
          </a:p>
        </p:txBody>
      </p:sp>
      <p:sp>
        <p:nvSpPr>
          <p:cNvPr id="7171" name="Slide Image Placeholder 1"/>
          <p:cNvSpPr>
            <a:spLocks noGrp="1" noRot="1" noChangeAspect="1" noTextEdit="1"/>
          </p:cNvSpPr>
          <p:nvPr>
            <p:ph type="sldImg"/>
          </p:nvPr>
        </p:nvSpPr>
        <p:spPr>
          <a:xfrm>
            <a:off x="354013" y="708025"/>
            <a:ext cx="6302375" cy="3544888"/>
          </a:xfrm>
          <a:prstGeom prst="rect">
            <a:avLst/>
          </a:prstGeom>
          <a:ln/>
        </p:spPr>
      </p:sp>
      <p:sp>
        <p:nvSpPr>
          <p:cNvPr id="7172" name="Notes Placeholder 2"/>
          <p:cNvSpPr>
            <a:spLocks noGrp="1"/>
          </p:cNvSpPr>
          <p:nvPr>
            <p:ph type="body" idx="1"/>
          </p:nvPr>
        </p:nvSpPr>
        <p:spPr>
          <a:xfrm>
            <a:off x="701040" y="4489387"/>
            <a:ext cx="5608320" cy="42531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7173" name="Slide Number Placeholder 3"/>
          <p:cNvSpPr txBox="1">
            <a:spLocks noGrp="1"/>
          </p:cNvSpPr>
          <p:nvPr/>
        </p:nvSpPr>
        <p:spPr bwMode="auto">
          <a:xfrm>
            <a:off x="3970938" y="8977133"/>
            <a:ext cx="3037840"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B33FEE04-6BD7-4D19-B23E-28E47E8C9DF1}" type="slidenum">
              <a:rPr lang="en-US" sz="1200">
                <a:solidFill>
                  <a:srgbClr val="000000"/>
                </a:solidFill>
                <a:latin typeface="Times New Roman" pitchFamily="18" charset="0"/>
              </a:rPr>
              <a:pPr algn="r" eaLnBrk="1" hangingPunct="1"/>
              <a:t>58</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36743324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3970938" y="8977133"/>
            <a:ext cx="3037840"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eaLnBrk="0" hangingPunct="0">
              <a:defRPr>
                <a:solidFill>
                  <a:schemeClr val="tx1"/>
                </a:solidFill>
                <a:latin typeface="Arial" charset="0"/>
              </a:defRPr>
            </a:lvl1pPr>
            <a:lvl2pPr marL="766763" indent="-294908" eaLnBrk="0" hangingPunct="0">
              <a:defRPr>
                <a:solidFill>
                  <a:schemeClr val="tx1"/>
                </a:solidFill>
                <a:latin typeface="Arial" charset="0"/>
              </a:defRPr>
            </a:lvl2pPr>
            <a:lvl3pPr marL="1179636" indent="-235927" eaLnBrk="0" hangingPunct="0">
              <a:defRPr>
                <a:solidFill>
                  <a:schemeClr val="tx1"/>
                </a:solidFill>
                <a:latin typeface="Arial" charset="0"/>
              </a:defRPr>
            </a:lvl3pPr>
            <a:lvl4pPr marL="1651490" indent="-235927" eaLnBrk="0" hangingPunct="0">
              <a:defRPr>
                <a:solidFill>
                  <a:schemeClr val="tx1"/>
                </a:solidFill>
                <a:latin typeface="Arial" charset="0"/>
              </a:defRPr>
            </a:lvl4pPr>
            <a:lvl5pPr marL="2123345" indent="-235927" eaLnBrk="0" hangingPunct="0">
              <a:defRPr>
                <a:solidFill>
                  <a:schemeClr val="tx1"/>
                </a:solidFill>
                <a:latin typeface="Arial" charset="0"/>
              </a:defRPr>
            </a:lvl5pPr>
            <a:lvl6pPr marL="2595198" indent="-235927" eaLnBrk="0" fontAlgn="base" hangingPunct="0">
              <a:spcBef>
                <a:spcPct val="0"/>
              </a:spcBef>
              <a:spcAft>
                <a:spcPct val="0"/>
              </a:spcAft>
              <a:defRPr>
                <a:solidFill>
                  <a:schemeClr val="tx1"/>
                </a:solidFill>
                <a:latin typeface="Arial" charset="0"/>
              </a:defRPr>
            </a:lvl6pPr>
            <a:lvl7pPr marL="3067053" indent="-235927" eaLnBrk="0" fontAlgn="base" hangingPunct="0">
              <a:spcBef>
                <a:spcPct val="0"/>
              </a:spcBef>
              <a:spcAft>
                <a:spcPct val="0"/>
              </a:spcAft>
              <a:defRPr>
                <a:solidFill>
                  <a:schemeClr val="tx1"/>
                </a:solidFill>
                <a:latin typeface="Arial" charset="0"/>
              </a:defRPr>
            </a:lvl7pPr>
            <a:lvl8pPr marL="3538907" indent="-235927" eaLnBrk="0" fontAlgn="base" hangingPunct="0">
              <a:spcBef>
                <a:spcPct val="0"/>
              </a:spcBef>
              <a:spcAft>
                <a:spcPct val="0"/>
              </a:spcAft>
              <a:defRPr>
                <a:solidFill>
                  <a:schemeClr val="tx1"/>
                </a:solidFill>
                <a:latin typeface="Arial" charset="0"/>
              </a:defRPr>
            </a:lvl8pPr>
            <a:lvl9pPr marL="4010762" indent="-235927" eaLnBrk="0" fontAlgn="base" hangingPunct="0">
              <a:spcBef>
                <a:spcPct val="0"/>
              </a:spcBef>
              <a:spcAft>
                <a:spcPct val="0"/>
              </a:spcAft>
              <a:defRPr>
                <a:solidFill>
                  <a:schemeClr val="tx1"/>
                </a:solidFill>
                <a:latin typeface="Arial" charset="0"/>
              </a:defRPr>
            </a:lvl9pPr>
          </a:lstStyle>
          <a:p>
            <a:pPr eaLnBrk="1" hangingPunct="1"/>
            <a:fld id="{F3C82053-C57C-4E0B-928D-3ACB48698F00}" type="slidenum">
              <a:rPr lang="en-US" smtClean="0"/>
              <a:pPr eaLnBrk="1" hangingPunct="1"/>
              <a:t>59</a:t>
            </a:fld>
            <a:endParaRPr lang="en-US" smtClean="0"/>
          </a:p>
        </p:txBody>
      </p:sp>
      <p:sp>
        <p:nvSpPr>
          <p:cNvPr id="8195" name="Slide Image Placeholder 1"/>
          <p:cNvSpPr>
            <a:spLocks noGrp="1" noRot="1" noChangeAspect="1" noTextEdit="1"/>
          </p:cNvSpPr>
          <p:nvPr>
            <p:ph type="sldImg"/>
          </p:nvPr>
        </p:nvSpPr>
        <p:spPr>
          <a:xfrm>
            <a:off x="354013" y="708025"/>
            <a:ext cx="6302375" cy="3544888"/>
          </a:xfrm>
          <a:prstGeom prst="rect">
            <a:avLst/>
          </a:prstGeom>
          <a:ln/>
        </p:spPr>
      </p:sp>
      <p:sp>
        <p:nvSpPr>
          <p:cNvPr id="8196" name="Notes Placeholder 2"/>
          <p:cNvSpPr>
            <a:spLocks noGrp="1"/>
          </p:cNvSpPr>
          <p:nvPr>
            <p:ph type="body" idx="1"/>
          </p:nvPr>
        </p:nvSpPr>
        <p:spPr>
          <a:xfrm>
            <a:off x="701040" y="4489387"/>
            <a:ext cx="5608320" cy="42531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lstStyle/>
          <a:p>
            <a:pPr eaLnBrk="1" hangingPunct="1">
              <a:spcBef>
                <a:spcPct val="0"/>
              </a:spcBef>
            </a:pPr>
            <a:endParaRPr lang="en-US" dirty="0" smtClean="0"/>
          </a:p>
        </p:txBody>
      </p:sp>
      <p:sp>
        <p:nvSpPr>
          <p:cNvPr id="8197" name="Slide Number Placeholder 3"/>
          <p:cNvSpPr txBox="1">
            <a:spLocks noGrp="1"/>
          </p:cNvSpPr>
          <p:nvPr/>
        </p:nvSpPr>
        <p:spPr bwMode="auto">
          <a:xfrm>
            <a:off x="3970938" y="8977133"/>
            <a:ext cx="3037840"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16DE3925-E614-4232-84AF-9942741C9FE9}" type="slidenum">
              <a:rPr lang="en-US" sz="1200">
                <a:latin typeface="Times New Roman" pitchFamily="18" charset="0"/>
              </a:rPr>
              <a:pPr algn="r" eaLnBrk="1" hangingPunct="1"/>
              <a:t>59</a:t>
            </a:fld>
            <a:endParaRPr lang="en-US" sz="1200">
              <a:latin typeface="Times New Roman" pitchFamily="18" charset="0"/>
            </a:endParaRPr>
          </a:p>
        </p:txBody>
      </p:sp>
    </p:spTree>
    <p:extLst>
      <p:ext uri="{BB962C8B-B14F-4D97-AF65-F5344CB8AC3E}">
        <p14:creationId xmlns:p14="http://schemas.microsoft.com/office/powerpoint/2010/main" val="645168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3970938" y="8977133"/>
            <a:ext cx="3037840"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eaLnBrk="0" hangingPunct="0">
              <a:defRPr>
                <a:solidFill>
                  <a:schemeClr val="tx1"/>
                </a:solidFill>
                <a:latin typeface="Arial" charset="0"/>
              </a:defRPr>
            </a:lvl1pPr>
            <a:lvl2pPr marL="766763" indent="-294908" eaLnBrk="0" hangingPunct="0">
              <a:defRPr>
                <a:solidFill>
                  <a:schemeClr val="tx1"/>
                </a:solidFill>
                <a:latin typeface="Arial" charset="0"/>
              </a:defRPr>
            </a:lvl2pPr>
            <a:lvl3pPr marL="1179636" indent="-235927" eaLnBrk="0" hangingPunct="0">
              <a:defRPr>
                <a:solidFill>
                  <a:schemeClr val="tx1"/>
                </a:solidFill>
                <a:latin typeface="Arial" charset="0"/>
              </a:defRPr>
            </a:lvl3pPr>
            <a:lvl4pPr marL="1651490" indent="-235927" eaLnBrk="0" hangingPunct="0">
              <a:defRPr>
                <a:solidFill>
                  <a:schemeClr val="tx1"/>
                </a:solidFill>
                <a:latin typeface="Arial" charset="0"/>
              </a:defRPr>
            </a:lvl4pPr>
            <a:lvl5pPr marL="2123345" indent="-235927" eaLnBrk="0" hangingPunct="0">
              <a:defRPr>
                <a:solidFill>
                  <a:schemeClr val="tx1"/>
                </a:solidFill>
                <a:latin typeface="Arial" charset="0"/>
              </a:defRPr>
            </a:lvl5pPr>
            <a:lvl6pPr marL="2595198" indent="-235927" eaLnBrk="0" fontAlgn="base" hangingPunct="0">
              <a:spcBef>
                <a:spcPct val="0"/>
              </a:spcBef>
              <a:spcAft>
                <a:spcPct val="0"/>
              </a:spcAft>
              <a:defRPr>
                <a:solidFill>
                  <a:schemeClr val="tx1"/>
                </a:solidFill>
                <a:latin typeface="Arial" charset="0"/>
              </a:defRPr>
            </a:lvl6pPr>
            <a:lvl7pPr marL="3067053" indent="-235927" eaLnBrk="0" fontAlgn="base" hangingPunct="0">
              <a:spcBef>
                <a:spcPct val="0"/>
              </a:spcBef>
              <a:spcAft>
                <a:spcPct val="0"/>
              </a:spcAft>
              <a:defRPr>
                <a:solidFill>
                  <a:schemeClr val="tx1"/>
                </a:solidFill>
                <a:latin typeface="Arial" charset="0"/>
              </a:defRPr>
            </a:lvl7pPr>
            <a:lvl8pPr marL="3538907" indent="-235927" eaLnBrk="0" fontAlgn="base" hangingPunct="0">
              <a:spcBef>
                <a:spcPct val="0"/>
              </a:spcBef>
              <a:spcAft>
                <a:spcPct val="0"/>
              </a:spcAft>
              <a:defRPr>
                <a:solidFill>
                  <a:schemeClr val="tx1"/>
                </a:solidFill>
                <a:latin typeface="Arial" charset="0"/>
              </a:defRPr>
            </a:lvl8pPr>
            <a:lvl9pPr marL="4010762" indent="-235927" eaLnBrk="0" fontAlgn="base" hangingPunct="0">
              <a:spcBef>
                <a:spcPct val="0"/>
              </a:spcBef>
              <a:spcAft>
                <a:spcPct val="0"/>
              </a:spcAft>
              <a:defRPr>
                <a:solidFill>
                  <a:schemeClr val="tx1"/>
                </a:solidFill>
                <a:latin typeface="Arial" charset="0"/>
              </a:defRPr>
            </a:lvl9pPr>
          </a:lstStyle>
          <a:p>
            <a:pPr eaLnBrk="1" hangingPunct="1"/>
            <a:fld id="{48FFB65E-14E8-41BA-9BF3-E4C61B275422}" type="slidenum">
              <a:rPr lang="en-US" smtClean="0"/>
              <a:pPr eaLnBrk="1" hangingPunct="1"/>
              <a:t>60</a:t>
            </a:fld>
            <a:endParaRPr lang="en-US" smtClean="0"/>
          </a:p>
        </p:txBody>
      </p:sp>
      <p:sp>
        <p:nvSpPr>
          <p:cNvPr id="9219" name="Slide Image Placeholder 1"/>
          <p:cNvSpPr>
            <a:spLocks noGrp="1" noRot="1" noChangeAspect="1" noTextEdit="1"/>
          </p:cNvSpPr>
          <p:nvPr>
            <p:ph type="sldImg"/>
          </p:nvPr>
        </p:nvSpPr>
        <p:spPr>
          <a:xfrm>
            <a:off x="354013" y="708025"/>
            <a:ext cx="6302375" cy="3544888"/>
          </a:xfrm>
          <a:prstGeom prst="rect">
            <a:avLst/>
          </a:prstGeom>
          <a:ln/>
        </p:spPr>
      </p:sp>
      <p:sp>
        <p:nvSpPr>
          <p:cNvPr id="9220" name="Notes Placeholder 2"/>
          <p:cNvSpPr>
            <a:spLocks noGrp="1"/>
          </p:cNvSpPr>
          <p:nvPr>
            <p:ph type="body" idx="1"/>
          </p:nvPr>
        </p:nvSpPr>
        <p:spPr>
          <a:xfrm>
            <a:off x="701040" y="4489387"/>
            <a:ext cx="5608320" cy="42531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lstStyle/>
          <a:p>
            <a:pPr eaLnBrk="1" hangingPunct="1">
              <a:spcBef>
                <a:spcPct val="0"/>
              </a:spcBef>
            </a:pPr>
            <a:endParaRPr lang="en-US" dirty="0" smtClean="0"/>
          </a:p>
        </p:txBody>
      </p:sp>
      <p:sp>
        <p:nvSpPr>
          <p:cNvPr id="9221" name="Slide Number Placeholder 3"/>
          <p:cNvSpPr txBox="1">
            <a:spLocks noGrp="1"/>
          </p:cNvSpPr>
          <p:nvPr/>
        </p:nvSpPr>
        <p:spPr bwMode="auto">
          <a:xfrm>
            <a:off x="3970938" y="8977133"/>
            <a:ext cx="3037840"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72523336-A254-4733-BA89-B6466DCC0412}" type="slidenum">
              <a:rPr lang="en-US" sz="1200">
                <a:solidFill>
                  <a:srgbClr val="000000"/>
                </a:solidFill>
                <a:latin typeface="Times New Roman" pitchFamily="18" charset="0"/>
              </a:rPr>
              <a:pPr algn="r" eaLnBrk="1" hangingPunct="1"/>
              <a:t>60</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21763341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 Employee Rights – OSHA Publication Fact Sheet (FS) 3638</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61</a:t>
            </a:fld>
            <a:endParaRPr lang="en-US"/>
          </a:p>
        </p:txBody>
      </p:sp>
    </p:spTree>
    <p:extLst>
      <p:ext uri="{BB962C8B-B14F-4D97-AF65-F5344CB8AC3E}">
        <p14:creationId xmlns:p14="http://schemas.microsoft.com/office/powerpoint/2010/main" val="8882831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With in OSHA is the whistle blower program</a:t>
            </a:r>
          </a:p>
          <a:p>
            <a:r>
              <a:rPr lang="en-US" altLang="en-US" smtClean="0"/>
              <a:t>Website resources</a:t>
            </a:r>
          </a:p>
          <a:p>
            <a:r>
              <a:rPr lang="en-US" altLang="en-US" smtClean="0"/>
              <a:t>22 statutes </a:t>
            </a:r>
          </a:p>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E186D6-2D65-4CA7-B2F9-3999173E5E70}" type="slidenum">
              <a:rPr lang="en-US" altLang="en-US"/>
              <a:pPr/>
              <a:t>62</a:t>
            </a:fld>
            <a:endParaRPr lang="en-US" altLang="en-US"/>
          </a:p>
        </p:txBody>
      </p:sp>
    </p:spTree>
    <p:extLst>
      <p:ext uri="{BB962C8B-B14F-4D97-AF65-F5344CB8AC3E}">
        <p14:creationId xmlns:p14="http://schemas.microsoft.com/office/powerpoint/2010/main" val="19846974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With in OSHA is the whistle blower program</a:t>
            </a:r>
          </a:p>
          <a:p>
            <a:r>
              <a:rPr lang="en-US" altLang="en-US" smtClean="0"/>
              <a:t>Website resources</a:t>
            </a:r>
          </a:p>
          <a:p>
            <a:r>
              <a:rPr lang="en-US" altLang="en-US" smtClean="0"/>
              <a:t>22 statutes </a:t>
            </a:r>
          </a:p>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E186D6-2D65-4CA7-B2F9-3999173E5E70}" type="slidenum">
              <a:rPr lang="en-US" altLang="en-US"/>
              <a:pPr/>
              <a:t>63</a:t>
            </a:fld>
            <a:endParaRPr lang="en-US" altLang="en-US"/>
          </a:p>
        </p:txBody>
      </p:sp>
    </p:spTree>
    <p:extLst>
      <p:ext uri="{BB962C8B-B14F-4D97-AF65-F5344CB8AC3E}">
        <p14:creationId xmlns:p14="http://schemas.microsoft.com/office/powerpoint/2010/main" val="413310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Instructor Notes:</a:t>
            </a:r>
          </a:p>
          <a:p>
            <a:endParaRPr lang="en-US" altLang="en-US" dirty="0" smtClean="0"/>
          </a:p>
          <a:p>
            <a:r>
              <a:rPr lang="en-US" altLang="en-US" dirty="0" smtClean="0"/>
              <a:t>Manure storage facilities have accounted for several hundred incidents resulting in deaths and injuries, including at least two cases in which there were five fatalities in each incident. It is estimated that nearly one-third of all fatalities in manure storage facilities have been first responders, including both untrained employees or family members, and trained emergency personnel.</a:t>
            </a:r>
          </a:p>
          <a:p>
            <a:endParaRPr lang="en-US" altLang="en-US" dirty="0" smtClean="0"/>
          </a:p>
          <a:p>
            <a:r>
              <a:rPr lang="en-US" altLang="en-US" dirty="0" smtClean="0"/>
              <a:t>All manure releases toxic or flammable gases as it decomposes during storage. These include methane, carbon dioxide, hydrogen sulfide, and ammonia. Each has the potential of reducing the oxygen level below the acceptable level of 19% needed to sustain life. No one should enter a manure storage facility to perform any tasks or attempt a rescue without full respiratory protection and compliance with all permit-required confined space entry requirements.</a:t>
            </a:r>
          </a:p>
          <a:p>
            <a:endParaRPr lang="en-US" altLang="en-US" dirty="0" smtClean="0"/>
          </a:p>
          <a:p>
            <a:r>
              <a:rPr lang="en-US" altLang="en-US" dirty="0" smtClean="0"/>
              <a:t>Because of the generation of methane, there is a potential for fires and explosions to occur if the right concentrations develop. Before accessing any facility built over a manure storage structure, the facility should be well ventilated to ensure that methane levels are not excessive.</a:t>
            </a:r>
          </a:p>
          <a:p>
            <a:endParaRPr lang="en-US" altLang="en-US" dirty="0" smtClean="0"/>
          </a:p>
          <a:p>
            <a:pPr eaLnBrk="1" hangingPunct="1">
              <a:spcBef>
                <a:spcPct val="0"/>
              </a:spcBef>
            </a:pPr>
            <a:r>
              <a:rPr lang="en-US" altLang="en-US" dirty="0" smtClean="0"/>
              <a:t>Used with permission from Purdue University, Susan Harwood grant </a:t>
            </a:r>
            <a:r>
              <a:rPr lang="en-US" altLang="en-US" b="1" i="1" dirty="0" smtClean="0"/>
              <a:t>SH23575SH3</a:t>
            </a:r>
            <a:endParaRPr lang="en-US" altLang="en-US" dirty="0" smtClean="0"/>
          </a:p>
          <a:p>
            <a:pPr eaLnBrk="1" hangingPunct="1">
              <a:spcBef>
                <a:spcPct val="0"/>
              </a:spcBef>
            </a:pPr>
            <a:endParaRPr lang="en-US" altLang="en-US" dirty="0" smtClean="0"/>
          </a:p>
          <a:p>
            <a:endParaRPr lang="en-US" altLang="en-US" dirty="0" smtClean="0"/>
          </a:p>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264524-6197-4C31-B372-24519563A276}" type="slidenum">
              <a:rPr lang="en-US" altLang="en-US" smtClean="0"/>
              <a:pPr/>
              <a:t>6</a:t>
            </a:fld>
            <a:endParaRPr lang="en-US" altLang="en-US" smtClean="0"/>
          </a:p>
        </p:txBody>
      </p:sp>
      <p:sp>
        <p:nvSpPr>
          <p:cNvPr id="276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11/21/14</a:t>
            </a:r>
          </a:p>
        </p:txBody>
      </p:sp>
    </p:spTree>
    <p:extLst>
      <p:ext uri="{BB962C8B-B14F-4D97-AF65-F5344CB8AC3E}">
        <p14:creationId xmlns:p14="http://schemas.microsoft.com/office/powerpoint/2010/main" val="31425965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With in OSHA is the whistle blower program</a:t>
            </a:r>
          </a:p>
          <a:p>
            <a:r>
              <a:rPr lang="en-US" altLang="en-US" smtClean="0"/>
              <a:t>Website resources</a:t>
            </a:r>
          </a:p>
          <a:p>
            <a:r>
              <a:rPr lang="en-US" altLang="en-US" smtClean="0"/>
              <a:t>22 statutes </a:t>
            </a:r>
          </a:p>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E186D6-2D65-4CA7-B2F9-3999173E5E70}" type="slidenum">
              <a:rPr lang="en-US" altLang="en-US"/>
              <a:pPr/>
              <a:t>64</a:t>
            </a:fld>
            <a:endParaRPr lang="en-US" altLang="en-US"/>
          </a:p>
        </p:txBody>
      </p:sp>
    </p:spTree>
    <p:extLst>
      <p:ext uri="{BB962C8B-B14F-4D97-AF65-F5344CB8AC3E}">
        <p14:creationId xmlns:p14="http://schemas.microsoft.com/office/powerpoint/2010/main" val="41331000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With in OSHA is the whistle blower program</a:t>
            </a:r>
          </a:p>
          <a:p>
            <a:r>
              <a:rPr lang="en-US" altLang="en-US" smtClean="0"/>
              <a:t>Website resources</a:t>
            </a:r>
          </a:p>
          <a:p>
            <a:r>
              <a:rPr lang="en-US" altLang="en-US" smtClean="0"/>
              <a:t>22 statutes </a:t>
            </a:r>
          </a:p>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E186D6-2D65-4CA7-B2F9-3999173E5E70}" type="slidenum">
              <a:rPr lang="en-US" altLang="en-US"/>
              <a:pPr/>
              <a:t>65</a:t>
            </a:fld>
            <a:endParaRPr lang="en-US" altLang="en-US"/>
          </a:p>
        </p:txBody>
      </p:sp>
    </p:spTree>
    <p:extLst>
      <p:ext uri="{BB962C8B-B14F-4D97-AF65-F5344CB8AC3E}">
        <p14:creationId xmlns:p14="http://schemas.microsoft.com/office/powerpoint/2010/main" val="413310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These pictures show a (CAFO) Confined Animal</a:t>
            </a:r>
            <a:r>
              <a:rPr lang="en-US" baseline="0" dirty="0" smtClean="0"/>
              <a:t> Feeding Operation (top right and left photo)</a:t>
            </a:r>
          </a:p>
          <a:p>
            <a:pPr defTabSz="928299">
              <a:defRPr/>
            </a:pPr>
            <a:r>
              <a:rPr lang="en-US" baseline="0" dirty="0" smtClean="0"/>
              <a:t>Above ground manure storage facility (bottom left and right photo)</a:t>
            </a:r>
            <a:endParaRPr lang="en-US" dirty="0" smtClean="0"/>
          </a:p>
          <a:p>
            <a:pPr defTabSz="928299">
              <a:defRPr/>
            </a:pPr>
            <a:endParaRPr lang="en-US" dirty="0" smtClean="0"/>
          </a:p>
          <a:p>
            <a:pPr defTabSz="928299">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7</a:t>
            </a:fld>
            <a:endParaRPr lang="en-US" dirty="0"/>
          </a:p>
        </p:txBody>
      </p:sp>
    </p:spTree>
    <p:extLst>
      <p:ext uri="{BB962C8B-B14F-4D97-AF65-F5344CB8AC3E}">
        <p14:creationId xmlns:p14="http://schemas.microsoft.com/office/powerpoint/2010/main" val="283751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Top left picture, Manure spreader</a:t>
            </a:r>
          </a:p>
          <a:p>
            <a:r>
              <a:rPr lang="en-US" baseline="0" dirty="0" smtClean="0"/>
              <a:t>Top Right, Manure pump in action</a:t>
            </a:r>
          </a:p>
          <a:p>
            <a:r>
              <a:rPr lang="en-US" baseline="0" dirty="0" smtClean="0"/>
              <a:t>Bottom left photo, new manure pump</a:t>
            </a:r>
          </a:p>
          <a:p>
            <a:r>
              <a:rPr lang="en-US" baseline="0" dirty="0" smtClean="0"/>
              <a:t>Bottom right photo, spreading manure in the field</a:t>
            </a:r>
          </a:p>
          <a:p>
            <a:r>
              <a:rPr lang="en-US" baseline="0" dirty="0" smtClean="0"/>
              <a:t>Permission granted from </a:t>
            </a:r>
            <a:r>
              <a:rPr lang="en-US" baseline="0" dirty="0" err="1" smtClean="0"/>
              <a:t>Jamesway</a:t>
            </a:r>
            <a:r>
              <a:rPr lang="en-US" baseline="0" dirty="0" smtClean="0"/>
              <a:t> Farm Equipment</a:t>
            </a:r>
          </a:p>
          <a:p>
            <a:r>
              <a:rPr lang="fr-FR" sz="1200" kern="1200" dirty="0" smtClean="0">
                <a:solidFill>
                  <a:schemeClr val="tx1"/>
                </a:solidFill>
                <a:latin typeface="+mn-lt"/>
                <a:ea typeface="+mn-ea"/>
                <a:cs typeface="+mn-cs"/>
              </a:rPr>
              <a:t>12 Route 249</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St-</a:t>
            </a:r>
            <a:r>
              <a:rPr lang="fr-FR" sz="1200" kern="1200" dirty="0" err="1" smtClean="0">
                <a:solidFill>
                  <a:schemeClr val="tx1"/>
                </a:solidFill>
                <a:latin typeface="+mn-lt"/>
                <a:ea typeface="+mn-ea"/>
                <a:cs typeface="+mn-cs"/>
              </a:rPr>
              <a:t>Francois</a:t>
            </a:r>
            <a:r>
              <a:rPr lang="fr-FR" sz="1200" kern="1200" dirty="0" smtClean="0">
                <a:solidFill>
                  <a:schemeClr val="tx1"/>
                </a:solidFill>
                <a:latin typeface="+mn-lt"/>
                <a:ea typeface="+mn-ea"/>
                <a:cs typeface="+mn-cs"/>
              </a:rPr>
              <a:t>-Xavier QC</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Canada J0B 2V0</a:t>
            </a:r>
            <a:endParaRPr lang="en-US" baseline="0" dirty="0" smtClean="0"/>
          </a:p>
        </p:txBody>
      </p:sp>
      <p:sp>
        <p:nvSpPr>
          <p:cNvPr id="4" name="Slide Number Placeholder 3"/>
          <p:cNvSpPr>
            <a:spLocks noGrp="1"/>
          </p:cNvSpPr>
          <p:nvPr>
            <p:ph type="sldNum" sz="quarter" idx="10"/>
          </p:nvPr>
        </p:nvSpPr>
        <p:spPr/>
        <p:txBody>
          <a:bodyPr/>
          <a:lstStyle/>
          <a:p>
            <a:fld id="{6184BF39-4619-4C83-A6FB-577BD3A2018F}" type="slidenum">
              <a:rPr lang="en-US" smtClean="0"/>
              <a:t>8</a:t>
            </a:fld>
            <a:endParaRPr lang="en-US" dirty="0"/>
          </a:p>
        </p:txBody>
      </p:sp>
    </p:spTree>
    <p:extLst>
      <p:ext uri="{BB962C8B-B14F-4D97-AF65-F5344CB8AC3E}">
        <p14:creationId xmlns:p14="http://schemas.microsoft.com/office/powerpoint/2010/main" val="418450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Instructor Notes:</a:t>
            </a:r>
            <a:r>
              <a:rPr lang="en-US" altLang="en-US" dirty="0" smtClean="0"/>
              <a:t> </a:t>
            </a:r>
          </a:p>
          <a:p>
            <a:endParaRPr lang="en-US" altLang="en-US" dirty="0" smtClean="0"/>
          </a:p>
          <a:p>
            <a:r>
              <a:rPr lang="en-US" altLang="en-US" dirty="0" smtClean="0"/>
              <a:t>Throughout these training materials, students will be reminded of their rights to safe working conditions. They need to be encouraged to speak up if they are uncomfortable about performing unfamiliar tasks that they believe or know pose a risk of serious harm.</a:t>
            </a:r>
          </a:p>
          <a:p>
            <a:endParaRPr lang="en-US" altLang="en-US" i="1" dirty="0" smtClean="0"/>
          </a:p>
          <a:p>
            <a:r>
              <a:rPr lang="en-US" altLang="en-US" dirty="0" smtClean="0"/>
              <a:t>This does not mean that they can pick and chose what their employer assigns to them, but rather have the judgment/maturity to ask questions and raise concerns about tasks they see as potentially dangerous.</a:t>
            </a:r>
          </a:p>
          <a:p>
            <a:pPr eaLnBrk="1" hangingPunct="1">
              <a:spcBef>
                <a:spcPct val="0"/>
              </a:spcBef>
            </a:pPr>
            <a:r>
              <a:rPr lang="en-US" altLang="en-US" dirty="0" smtClean="0"/>
              <a:t>Used with permission from Purdue University, Susan Harwood grant </a:t>
            </a:r>
            <a:r>
              <a:rPr lang="en-US" altLang="en-US" b="1" i="1" dirty="0" smtClean="0"/>
              <a:t>SH23575SH3</a:t>
            </a:r>
            <a:endParaRPr lang="en-US" altLang="en-US" dirty="0" smtClean="0"/>
          </a:p>
          <a:p>
            <a:pPr eaLnBrk="1" hangingPunct="1">
              <a:spcBef>
                <a:spcPct val="0"/>
              </a:spcBef>
            </a:pPr>
            <a:endParaRPr lang="en-US" altLang="en-US" dirty="0" smtClean="0"/>
          </a:p>
          <a:p>
            <a:pPr>
              <a:defRPr/>
            </a:pPr>
            <a:r>
              <a:rPr lang="en-US" altLang="en-US" dirty="0" smtClean="0"/>
              <a:t>Refusal to do work is conditional – see the OSHA link:  </a:t>
            </a:r>
            <a:r>
              <a:rPr lang="en-US" altLang="en-US" u="sng" dirty="0" smtClean="0">
                <a:hlinkClick r:id="rId3"/>
              </a:rPr>
              <a:t>https://www.osha.gov/right-to-refuse.html</a:t>
            </a:r>
            <a:r>
              <a:rPr lang="en-US" altLang="en-US" u="sng" dirty="0" smtClean="0"/>
              <a:t>. </a:t>
            </a:r>
            <a:r>
              <a:rPr lang="en-US" altLang="en-US" dirty="0" smtClean="0"/>
              <a:t>At the link you will find:</a:t>
            </a:r>
            <a:endParaRPr lang="en-US" altLang="en-US" u="sng" dirty="0" smtClean="0"/>
          </a:p>
          <a:p>
            <a:pPr>
              <a:defRPr/>
            </a:pPr>
            <a:r>
              <a:rPr lang="en-US" altLang="en-US" b="1" dirty="0" smtClean="0"/>
              <a:t>Workers' Right to Refuse Dangerous Work</a:t>
            </a:r>
          </a:p>
          <a:p>
            <a:pPr>
              <a:defRPr/>
            </a:pPr>
            <a:r>
              <a:rPr lang="en-US" altLang="en-US" dirty="0" smtClean="0"/>
              <a:t>If you believe working conditions are unsafe or unhealthful, we recommend that you bring the conditions to your employer's attention, if possible.</a:t>
            </a:r>
          </a:p>
          <a:p>
            <a:pPr>
              <a:defRPr/>
            </a:pPr>
            <a:r>
              <a:rPr lang="en-US" altLang="en-US" dirty="0" smtClean="0"/>
              <a:t>You may file a complaint with OSHA concerning a hazardous working condition at any time. However, you should not leave the worksite merely because you have filed a complaint. If the condition clearly presents a risk of death or serious physical harm, there is not sufficient time for OSHA to inspect, and, where possible, you have brought the condition to the attention of your employer, you may have a legal right to refuse to work in a situation in which you would be exposed to the hazard. (OSHA cannot enforce union contracts that give employees the right to refuse to work.)</a:t>
            </a:r>
          </a:p>
          <a:p>
            <a:pPr>
              <a:defRPr/>
            </a:pPr>
            <a:r>
              <a:rPr lang="en-US" altLang="en-US" dirty="0" smtClean="0"/>
              <a:t>Your right to refuse to do a task is protected if </a:t>
            </a:r>
            <a:r>
              <a:rPr lang="en-US" altLang="en-US" b="1" dirty="0" smtClean="0"/>
              <a:t>all</a:t>
            </a:r>
            <a:r>
              <a:rPr lang="en-US" altLang="en-US" dirty="0" smtClean="0"/>
              <a:t> of the following conditions are met: </a:t>
            </a:r>
          </a:p>
          <a:p>
            <a:pPr lvl="1">
              <a:defRPr/>
            </a:pPr>
            <a:r>
              <a:rPr lang="en-US" altLang="en-US" dirty="0" smtClean="0"/>
              <a:t>Where possible, you have asked the employer to eliminate the danger, and the employer failed to do so; and </a:t>
            </a:r>
          </a:p>
          <a:p>
            <a:pPr lvl="1">
              <a:defRPr/>
            </a:pPr>
            <a:r>
              <a:rPr lang="en-US" altLang="en-US" dirty="0" smtClean="0"/>
              <a:t>You refused to work in "good faith." This means that you must genuinely believe that an imminent danger exists; and </a:t>
            </a:r>
          </a:p>
          <a:p>
            <a:pPr lvl="1">
              <a:defRPr/>
            </a:pPr>
            <a:r>
              <a:rPr lang="en-US" altLang="en-US" dirty="0" smtClean="0"/>
              <a:t>A reasonable person would agree that there is a real danger of death or serious injury; and</a:t>
            </a:r>
          </a:p>
          <a:p>
            <a:pPr lvl="1">
              <a:defRPr/>
            </a:pPr>
            <a:r>
              <a:rPr lang="en-US" altLang="en-US" dirty="0" smtClean="0"/>
              <a:t>There isn't enough time, due to the urgency of the hazard, to get it corrected through regular enforcement channels, such as requesting an OSHA inspection. </a:t>
            </a:r>
          </a:p>
          <a:p>
            <a:pPr>
              <a:defRPr/>
            </a:pPr>
            <a:r>
              <a:rPr lang="en-US" altLang="en-US" dirty="0" smtClean="0"/>
              <a:t>You should take the following steps: </a:t>
            </a:r>
          </a:p>
          <a:p>
            <a:pPr lvl="1">
              <a:defRPr/>
            </a:pPr>
            <a:r>
              <a:rPr lang="en-US" altLang="en-US" dirty="0" smtClean="0"/>
              <a:t>Ask your employer to correct the hazard, or to assign other work; </a:t>
            </a:r>
          </a:p>
          <a:p>
            <a:pPr lvl="1">
              <a:defRPr/>
            </a:pPr>
            <a:r>
              <a:rPr lang="en-US" altLang="en-US" dirty="0" smtClean="0"/>
              <a:t>Tell your employer that you won't perform the work unless and until the hazard is corrected; and </a:t>
            </a:r>
          </a:p>
          <a:p>
            <a:pPr lvl="1">
              <a:defRPr/>
            </a:pPr>
            <a:r>
              <a:rPr lang="en-US" altLang="en-US" dirty="0" smtClean="0"/>
              <a:t>Remain at the worksite until ordered to leave by your employer. </a:t>
            </a:r>
          </a:p>
          <a:p>
            <a:pPr>
              <a:defRPr/>
            </a:pPr>
            <a:r>
              <a:rPr lang="en-US" altLang="en-US" dirty="0" smtClean="0"/>
              <a:t>If your employer retaliates against you for refusing to perform the dangerous work, contact OSHA immediately. Complaints of retaliation must be made to OSHA within 30 days of the alleged reprisal. To contact OSHA call 1-800-321-OSHA (6742) and ask to be connected to your closest area office. No form is required to file a discrimination complaint, but you must call OSHA.</a:t>
            </a:r>
          </a:p>
          <a:p>
            <a:pPr>
              <a:defRPr/>
            </a:pPr>
            <a:endParaRPr lang="en-US" altLang="en-US" dirty="0" smtClean="0"/>
          </a:p>
          <a:p>
            <a:pPr>
              <a:defRPr/>
            </a:pPr>
            <a:endParaRPr lang="en-US" altLang="en-US" i="1"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45465C-C324-4CD6-B215-4C79428B3B01}" type="slidenum">
              <a:rPr lang="en-US" altLang="en-US" smtClean="0"/>
              <a:pPr/>
              <a:t>9</a:t>
            </a:fld>
            <a:endParaRPr lang="en-US" altLang="en-US" smtClean="0"/>
          </a:p>
        </p:txBody>
      </p:sp>
      <p:sp>
        <p:nvSpPr>
          <p:cNvPr id="5018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11/21/14</a:t>
            </a:r>
          </a:p>
        </p:txBody>
      </p:sp>
    </p:spTree>
    <p:extLst>
      <p:ext uri="{BB962C8B-B14F-4D97-AF65-F5344CB8AC3E}">
        <p14:creationId xmlns:p14="http://schemas.microsoft.com/office/powerpoint/2010/main" val="108402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51EF82-CD0C-4838-9C30-176646F74899}"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B93E6-3E8D-43A8-B1E8-124FF29CAD07}" type="slidenum">
              <a:rPr lang="en-US" smtClean="0"/>
              <a:t>‹#›</a:t>
            </a:fld>
            <a:endParaRPr lang="en-US"/>
          </a:p>
        </p:txBody>
      </p:sp>
    </p:spTree>
    <p:extLst>
      <p:ext uri="{BB962C8B-B14F-4D97-AF65-F5344CB8AC3E}">
        <p14:creationId xmlns:p14="http://schemas.microsoft.com/office/powerpoint/2010/main" val="101675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1EF82-CD0C-4838-9C30-176646F74899}"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B93E6-3E8D-43A8-B1E8-124FF29CAD07}" type="slidenum">
              <a:rPr lang="en-US" smtClean="0"/>
              <a:t>‹#›</a:t>
            </a:fld>
            <a:endParaRPr lang="en-US"/>
          </a:p>
        </p:txBody>
      </p:sp>
    </p:spTree>
    <p:extLst>
      <p:ext uri="{BB962C8B-B14F-4D97-AF65-F5344CB8AC3E}">
        <p14:creationId xmlns:p14="http://schemas.microsoft.com/office/powerpoint/2010/main" val="110453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1EF82-CD0C-4838-9C30-176646F74899}"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B93E6-3E8D-43A8-B1E8-124FF29CAD07}" type="slidenum">
              <a:rPr lang="en-US" smtClean="0"/>
              <a:t>‹#›</a:t>
            </a:fld>
            <a:endParaRPr lang="en-US"/>
          </a:p>
        </p:txBody>
      </p:sp>
    </p:spTree>
    <p:extLst>
      <p:ext uri="{BB962C8B-B14F-4D97-AF65-F5344CB8AC3E}">
        <p14:creationId xmlns:p14="http://schemas.microsoft.com/office/powerpoint/2010/main" val="28216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291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7770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533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83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232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676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0412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783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1EF82-CD0C-4838-9C30-176646F74899}"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B93E6-3E8D-43A8-B1E8-124FF29CAD07}" type="slidenum">
              <a:rPr lang="en-US" smtClean="0"/>
              <a:t>‹#›</a:t>
            </a:fld>
            <a:endParaRPr lang="en-US"/>
          </a:p>
        </p:txBody>
      </p:sp>
    </p:spTree>
    <p:extLst>
      <p:ext uri="{BB962C8B-B14F-4D97-AF65-F5344CB8AC3E}">
        <p14:creationId xmlns:p14="http://schemas.microsoft.com/office/powerpoint/2010/main" val="178936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780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2302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87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2B94D6CA-F820-4EB8-8EA0-80E4696F0091}" type="datetime1">
              <a:rPr lang="en-US">
                <a:solidFill>
                  <a:prstClr val="black">
                    <a:tint val="75000"/>
                  </a:prstClr>
                </a:solidFill>
              </a:rPr>
              <a:pPr>
                <a:defRPr/>
              </a:pPr>
              <a:t>11/15/2017</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E57C4E17-EFCC-44DB-9120-94B9EEBD8E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81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52"/>
          <p:cNvSpPr>
            <a:spLocks/>
          </p:cNvSpPr>
          <p:nvPr/>
        </p:nvSpPr>
        <p:spPr bwMode="hidden">
          <a:xfrm rot="5400000">
            <a:off x="5317332" y="-2510631"/>
            <a:ext cx="1595438" cy="10121900"/>
          </a:xfrm>
          <a:custGeom>
            <a:avLst/>
            <a:gdLst>
              <a:gd name="T0" fmla="*/ 0 w 290"/>
              <a:gd name="T1" fmla="*/ 2147483647 h 1250"/>
              <a:gd name="T2" fmla="*/ 2147483647 w 290"/>
              <a:gd name="T3" fmla="*/ 2147483647 h 1250"/>
              <a:gd name="T4" fmla="*/ 2147483647 w 290"/>
              <a:gd name="T5" fmla="*/ 2147483647 h 1250"/>
              <a:gd name="T6" fmla="*/ 2147483647 w 290"/>
              <a:gd name="T7" fmla="*/ 2147483647 h 1250"/>
              <a:gd name="T8" fmla="*/ 2147483647 w 290"/>
              <a:gd name="T9" fmla="*/ 2147483647 h 1250"/>
              <a:gd name="T10" fmla="*/ 0 w 290"/>
              <a:gd name="T11" fmla="*/ 2147483647 h 1250"/>
              <a:gd name="T12" fmla="*/ 0 w 290"/>
              <a:gd name="T13" fmla="*/ 2147483647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dirty="0">
              <a:solidFill>
                <a:srgbClr val="000000"/>
              </a:solidFill>
              <a:latin typeface="ISOCTEUR"/>
              <a:cs typeface="Arial" pitchFamily="34" charset="0"/>
            </a:endParaRPr>
          </a:p>
        </p:txBody>
      </p:sp>
      <p:sp>
        <p:nvSpPr>
          <p:cNvPr id="6191" name="Rectangle 47"/>
          <p:cNvSpPr>
            <a:spLocks noGrp="1" noChangeArrowheads="1"/>
          </p:cNvSpPr>
          <p:nvPr>
            <p:ph type="ctrTitle"/>
          </p:nvPr>
        </p:nvSpPr>
        <p:spPr>
          <a:xfrm>
            <a:off x="914400" y="2057400"/>
            <a:ext cx="10363200" cy="1143000"/>
          </a:xfrm>
          <a:effectLst/>
        </p:spPr>
        <p:txBody>
          <a:bodyPr/>
          <a:lstStyle>
            <a:lvl1pPr>
              <a:defRPr/>
            </a:lvl1pPr>
          </a:lstStyle>
          <a:p>
            <a:r>
              <a:rPr lang="de-DE"/>
              <a:t>Klicken Sie, um das Titelformat zu bearbeiten</a:t>
            </a:r>
          </a:p>
        </p:txBody>
      </p:sp>
      <p:sp>
        <p:nvSpPr>
          <p:cNvPr id="6192" name="Rectangle 48"/>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de-DE"/>
              <a:t>Klicken Sie, um das Format des Untertitelmasters zu bearbeiten</a:t>
            </a:r>
          </a:p>
        </p:txBody>
      </p:sp>
      <p:sp>
        <p:nvSpPr>
          <p:cNvPr id="5" name="Rectangle 49"/>
          <p:cNvSpPr>
            <a:spLocks noGrp="1" noChangeArrowheads="1"/>
          </p:cNvSpPr>
          <p:nvPr>
            <p:ph type="dt" sz="half" idx="10"/>
          </p:nvPr>
        </p:nvSpPr>
        <p:spPr>
          <a:xfrm>
            <a:off x="914400" y="6248400"/>
            <a:ext cx="2540000" cy="457200"/>
          </a:xfrm>
        </p:spPr>
        <p:txBody>
          <a:bodyPr/>
          <a:lstStyle>
            <a:lvl1pPr>
              <a:defRPr>
                <a:solidFill>
                  <a:schemeClr val="tx1"/>
                </a:solidFill>
              </a:defRPr>
            </a:lvl1pPr>
          </a:lstStyle>
          <a:p>
            <a:pPr>
              <a:defRPr/>
            </a:pPr>
            <a:endParaRPr lang="de-DE">
              <a:solidFill>
                <a:srgbClr val="000000"/>
              </a:solidFill>
            </a:endParaRPr>
          </a:p>
        </p:txBody>
      </p:sp>
      <p:sp>
        <p:nvSpPr>
          <p:cNvPr id="6" name="Rectangle 50"/>
          <p:cNvSpPr>
            <a:spLocks noGrp="1" noChangeArrowheads="1"/>
          </p:cNvSpPr>
          <p:nvPr>
            <p:ph type="ftr" sz="quarter" idx="11"/>
          </p:nvPr>
        </p:nvSpPr>
        <p:spPr>
          <a:xfrm>
            <a:off x="4165600" y="6248400"/>
            <a:ext cx="3860800" cy="457200"/>
          </a:xfrm>
        </p:spPr>
        <p:txBody>
          <a:bodyPr/>
          <a:lstStyle>
            <a:lvl1pPr>
              <a:defRPr>
                <a:solidFill>
                  <a:schemeClr val="tx1"/>
                </a:solidFill>
              </a:defRPr>
            </a:lvl1pPr>
          </a:lstStyle>
          <a:p>
            <a:pPr>
              <a:defRPr/>
            </a:pPr>
            <a:endParaRPr lang="de-DE">
              <a:solidFill>
                <a:srgbClr val="000000"/>
              </a:solidFill>
            </a:endParaRPr>
          </a:p>
        </p:txBody>
      </p:sp>
      <p:sp>
        <p:nvSpPr>
          <p:cNvPr id="7" name="Rectangle 51"/>
          <p:cNvSpPr>
            <a:spLocks noGrp="1" noChangeArrowheads="1"/>
          </p:cNvSpPr>
          <p:nvPr>
            <p:ph type="sldNum" sz="quarter" idx="12"/>
          </p:nvPr>
        </p:nvSpPr>
        <p:spPr>
          <a:xfrm>
            <a:off x="8737600" y="6248400"/>
            <a:ext cx="2540000" cy="457200"/>
          </a:xfrm>
        </p:spPr>
        <p:txBody>
          <a:bodyPr/>
          <a:lstStyle>
            <a:lvl1pPr>
              <a:defRPr>
                <a:solidFill>
                  <a:schemeClr val="tx1"/>
                </a:solidFill>
              </a:defRPr>
            </a:lvl1pPr>
          </a:lstStyle>
          <a:p>
            <a:pPr>
              <a:defRPr/>
            </a:pPr>
            <a:fld id="{E5712448-A69D-4ACD-B235-7D1915379C43}"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82389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E1374F-517B-43F0-8817-7EAA0E79B9F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19545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E68553-8976-4372-A7D5-33B932615B83}"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623938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DB27E-FAE5-4796-9A06-3B229B61232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5584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6137B5-7E05-4950-8ED2-3690EBF48BEF}"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47103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002ED2-FA87-4EB4-BD50-844F4A974844}"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421787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1EF82-CD0C-4838-9C30-176646F74899}"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B93E6-3E8D-43A8-B1E8-124FF29CAD07}" type="slidenum">
              <a:rPr lang="en-US" smtClean="0"/>
              <a:t>‹#›</a:t>
            </a:fld>
            <a:endParaRPr lang="en-US"/>
          </a:p>
        </p:txBody>
      </p:sp>
    </p:spTree>
    <p:extLst>
      <p:ext uri="{BB962C8B-B14F-4D97-AF65-F5344CB8AC3E}">
        <p14:creationId xmlns:p14="http://schemas.microsoft.com/office/powerpoint/2010/main" val="316744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F1F187-8361-4234-872B-22CCCF6B71AB}"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00605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D43840-A45B-4DE9-9634-965F994731B7}"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3394147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0D37A9-D91E-4824-9237-C1EC7A6EFF5A}"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65847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B5EE7-481E-49B7-94CB-AE9D71A4ECB9}"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944281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85E60E-6E4D-4D39-98DC-741F79ED0C6E}"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18199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D0E33D-FCF5-455A-AB6E-ACC454067C31}"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71615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492CCA-ED22-4D9B-A49B-6083FCA8BD8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59897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BE045-8267-430D-8895-A4C249B65633}"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92528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99CCCC"/>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99CCCC"/>
              </a:solidFill>
            </a:endParaRPr>
          </a:p>
        </p:txBody>
      </p:sp>
      <p:sp>
        <p:nvSpPr>
          <p:cNvPr id="8" name="Rectangle 6"/>
          <p:cNvSpPr>
            <a:spLocks noGrp="1" noChangeArrowheads="1"/>
          </p:cNvSpPr>
          <p:nvPr>
            <p:ph type="sldNum" sz="quarter" idx="12"/>
          </p:nvPr>
        </p:nvSpPr>
        <p:spPr/>
        <p:txBody>
          <a:bodyPr/>
          <a:lstStyle>
            <a:lvl1pPr>
              <a:defRPr/>
            </a:lvl1pPr>
          </a:lstStyle>
          <a:p>
            <a:pPr>
              <a:defRPr/>
            </a:pPr>
            <a:fld id="{3F667477-9BD3-42CB-B3A5-33B487659EB4}" type="slidenum">
              <a:rPr lang="en-US">
                <a:solidFill>
                  <a:srgbClr val="99CCCC"/>
                </a:solidFill>
              </a:rPr>
              <a:pPr>
                <a:defRPr/>
              </a:pPr>
              <a:t>‹#›</a:t>
            </a:fld>
            <a:endParaRPr lang="en-US" dirty="0">
              <a:solidFill>
                <a:srgbClr val="99CCCC"/>
              </a:solidFill>
            </a:endParaRPr>
          </a:p>
        </p:txBody>
      </p:sp>
    </p:spTree>
    <p:extLst>
      <p:ext uri="{BB962C8B-B14F-4D97-AF65-F5344CB8AC3E}">
        <p14:creationId xmlns:p14="http://schemas.microsoft.com/office/powerpoint/2010/main" val="82026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52"/>
          <p:cNvSpPr>
            <a:spLocks/>
          </p:cNvSpPr>
          <p:nvPr/>
        </p:nvSpPr>
        <p:spPr bwMode="hidden">
          <a:xfrm rot="5400000">
            <a:off x="5317332" y="-2510631"/>
            <a:ext cx="1595438" cy="10121900"/>
          </a:xfrm>
          <a:custGeom>
            <a:avLst/>
            <a:gdLst>
              <a:gd name="T0" fmla="*/ 0 w 290"/>
              <a:gd name="T1" fmla="*/ 2147483647 h 1250"/>
              <a:gd name="T2" fmla="*/ 2147483647 w 290"/>
              <a:gd name="T3" fmla="*/ 2147483647 h 1250"/>
              <a:gd name="T4" fmla="*/ 2147483647 w 290"/>
              <a:gd name="T5" fmla="*/ 2147483647 h 1250"/>
              <a:gd name="T6" fmla="*/ 2147483647 w 290"/>
              <a:gd name="T7" fmla="*/ 2147483647 h 1250"/>
              <a:gd name="T8" fmla="*/ 2147483647 w 290"/>
              <a:gd name="T9" fmla="*/ 2147483647 h 1250"/>
              <a:gd name="T10" fmla="*/ 0 w 290"/>
              <a:gd name="T11" fmla="*/ 2147483647 h 1250"/>
              <a:gd name="T12" fmla="*/ 0 w 290"/>
              <a:gd name="T13" fmla="*/ 2147483647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dirty="0">
              <a:solidFill>
                <a:srgbClr val="000000"/>
              </a:solidFill>
              <a:latin typeface="ISOCTEUR"/>
              <a:cs typeface="Arial" pitchFamily="34" charset="0"/>
            </a:endParaRPr>
          </a:p>
        </p:txBody>
      </p:sp>
      <p:sp>
        <p:nvSpPr>
          <p:cNvPr id="6191" name="Rectangle 47"/>
          <p:cNvSpPr>
            <a:spLocks noGrp="1" noChangeArrowheads="1"/>
          </p:cNvSpPr>
          <p:nvPr>
            <p:ph type="ctrTitle"/>
          </p:nvPr>
        </p:nvSpPr>
        <p:spPr>
          <a:xfrm>
            <a:off x="914400" y="2057400"/>
            <a:ext cx="10363200" cy="1143000"/>
          </a:xfrm>
          <a:effectLst/>
        </p:spPr>
        <p:txBody>
          <a:bodyPr/>
          <a:lstStyle>
            <a:lvl1pPr>
              <a:defRPr/>
            </a:lvl1pPr>
          </a:lstStyle>
          <a:p>
            <a:r>
              <a:rPr lang="de-DE"/>
              <a:t>Klicken Sie, um das Titelformat zu bearbeiten</a:t>
            </a:r>
          </a:p>
        </p:txBody>
      </p:sp>
      <p:sp>
        <p:nvSpPr>
          <p:cNvPr id="6192" name="Rectangle 48"/>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de-DE"/>
              <a:t>Klicken Sie, um das Format des Untertitelmasters zu bearbeiten</a:t>
            </a:r>
          </a:p>
        </p:txBody>
      </p:sp>
      <p:sp>
        <p:nvSpPr>
          <p:cNvPr id="5" name="Rectangle 49"/>
          <p:cNvSpPr>
            <a:spLocks noGrp="1" noChangeArrowheads="1"/>
          </p:cNvSpPr>
          <p:nvPr>
            <p:ph type="dt" sz="half" idx="10"/>
          </p:nvPr>
        </p:nvSpPr>
        <p:spPr>
          <a:xfrm>
            <a:off x="914400" y="6248400"/>
            <a:ext cx="2540000" cy="457200"/>
          </a:xfrm>
        </p:spPr>
        <p:txBody>
          <a:bodyPr/>
          <a:lstStyle>
            <a:lvl1pPr>
              <a:defRPr>
                <a:solidFill>
                  <a:schemeClr val="tx1"/>
                </a:solidFill>
              </a:defRPr>
            </a:lvl1pPr>
          </a:lstStyle>
          <a:p>
            <a:pPr>
              <a:defRPr/>
            </a:pPr>
            <a:endParaRPr lang="de-DE">
              <a:solidFill>
                <a:srgbClr val="000000"/>
              </a:solidFill>
            </a:endParaRPr>
          </a:p>
        </p:txBody>
      </p:sp>
      <p:sp>
        <p:nvSpPr>
          <p:cNvPr id="6" name="Rectangle 50"/>
          <p:cNvSpPr>
            <a:spLocks noGrp="1" noChangeArrowheads="1"/>
          </p:cNvSpPr>
          <p:nvPr>
            <p:ph type="ftr" sz="quarter" idx="11"/>
          </p:nvPr>
        </p:nvSpPr>
        <p:spPr>
          <a:xfrm>
            <a:off x="4165600" y="6248400"/>
            <a:ext cx="3860800" cy="457200"/>
          </a:xfrm>
        </p:spPr>
        <p:txBody>
          <a:bodyPr/>
          <a:lstStyle>
            <a:lvl1pPr>
              <a:defRPr>
                <a:solidFill>
                  <a:schemeClr val="tx1"/>
                </a:solidFill>
              </a:defRPr>
            </a:lvl1pPr>
          </a:lstStyle>
          <a:p>
            <a:pPr>
              <a:defRPr/>
            </a:pPr>
            <a:endParaRPr lang="de-DE">
              <a:solidFill>
                <a:srgbClr val="000000"/>
              </a:solidFill>
            </a:endParaRPr>
          </a:p>
        </p:txBody>
      </p:sp>
      <p:sp>
        <p:nvSpPr>
          <p:cNvPr id="7" name="Rectangle 51"/>
          <p:cNvSpPr>
            <a:spLocks noGrp="1" noChangeArrowheads="1"/>
          </p:cNvSpPr>
          <p:nvPr>
            <p:ph type="sldNum" sz="quarter" idx="12"/>
          </p:nvPr>
        </p:nvSpPr>
        <p:spPr>
          <a:xfrm>
            <a:off x="8737600" y="6248400"/>
            <a:ext cx="2540000" cy="457200"/>
          </a:xfrm>
        </p:spPr>
        <p:txBody>
          <a:bodyPr/>
          <a:lstStyle>
            <a:lvl1pPr>
              <a:defRPr>
                <a:solidFill>
                  <a:schemeClr val="tx1"/>
                </a:solidFill>
              </a:defRPr>
            </a:lvl1pPr>
          </a:lstStyle>
          <a:p>
            <a:pPr>
              <a:defRPr/>
            </a:pPr>
            <a:fld id="{E5712448-A69D-4ACD-B235-7D1915379C43}"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58174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51EF82-CD0C-4838-9C30-176646F74899}"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B93E6-3E8D-43A8-B1E8-124FF29CAD07}" type="slidenum">
              <a:rPr lang="en-US" smtClean="0"/>
              <a:t>‹#›</a:t>
            </a:fld>
            <a:endParaRPr lang="en-US"/>
          </a:p>
        </p:txBody>
      </p:sp>
    </p:spTree>
    <p:extLst>
      <p:ext uri="{BB962C8B-B14F-4D97-AF65-F5344CB8AC3E}">
        <p14:creationId xmlns:p14="http://schemas.microsoft.com/office/powerpoint/2010/main" val="135023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E1374F-517B-43F0-8817-7EAA0E79B9F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69762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E68553-8976-4372-A7D5-33B932615B83}"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04752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DB27E-FAE5-4796-9A06-3B229B61232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44369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6137B5-7E05-4950-8ED2-3690EBF48BEF}"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464793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002ED2-FA87-4EB4-BD50-844F4A974844}"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4507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F1F187-8361-4234-872B-22CCCF6B71AB}"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850874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D43840-A45B-4DE9-9634-965F994731B7}"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99022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0D37A9-D91E-4824-9237-C1EC7A6EFF5A}"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307947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B5EE7-481E-49B7-94CB-AE9D71A4ECB9}"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408149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85E60E-6E4D-4D39-98DC-741F79ED0C6E}"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3560119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51EF82-CD0C-4838-9C30-176646F74899}"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B93E6-3E8D-43A8-B1E8-124FF29CAD07}" type="slidenum">
              <a:rPr lang="en-US" smtClean="0"/>
              <a:t>‹#›</a:t>
            </a:fld>
            <a:endParaRPr lang="en-US"/>
          </a:p>
        </p:txBody>
      </p:sp>
    </p:spTree>
    <p:extLst>
      <p:ext uri="{BB962C8B-B14F-4D97-AF65-F5344CB8AC3E}">
        <p14:creationId xmlns:p14="http://schemas.microsoft.com/office/powerpoint/2010/main" val="354001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D0E33D-FCF5-455A-AB6E-ACC454067C31}"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17320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492CCA-ED22-4D9B-A49B-6083FCA8BD8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358165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BE045-8267-430D-8895-A4C249B65633}"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98039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51EF82-CD0C-4838-9C30-176646F74899}"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B93E6-3E8D-43A8-B1E8-124FF29CAD07}" type="slidenum">
              <a:rPr lang="en-US" smtClean="0"/>
              <a:t>‹#›</a:t>
            </a:fld>
            <a:endParaRPr lang="en-US"/>
          </a:p>
        </p:txBody>
      </p:sp>
    </p:spTree>
    <p:extLst>
      <p:ext uri="{BB962C8B-B14F-4D97-AF65-F5344CB8AC3E}">
        <p14:creationId xmlns:p14="http://schemas.microsoft.com/office/powerpoint/2010/main" val="425422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1EF82-CD0C-4838-9C30-176646F74899}"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B93E6-3E8D-43A8-B1E8-124FF29CAD07}" type="slidenum">
              <a:rPr lang="en-US" smtClean="0"/>
              <a:t>‹#›</a:t>
            </a:fld>
            <a:endParaRPr lang="en-US"/>
          </a:p>
        </p:txBody>
      </p:sp>
    </p:spTree>
    <p:extLst>
      <p:ext uri="{BB962C8B-B14F-4D97-AF65-F5344CB8AC3E}">
        <p14:creationId xmlns:p14="http://schemas.microsoft.com/office/powerpoint/2010/main" val="231764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1EF82-CD0C-4838-9C30-176646F74899}"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B93E6-3E8D-43A8-B1E8-124FF29CAD07}" type="slidenum">
              <a:rPr lang="en-US" smtClean="0"/>
              <a:t>‹#›</a:t>
            </a:fld>
            <a:endParaRPr lang="en-US"/>
          </a:p>
        </p:txBody>
      </p:sp>
    </p:spTree>
    <p:extLst>
      <p:ext uri="{BB962C8B-B14F-4D97-AF65-F5344CB8AC3E}">
        <p14:creationId xmlns:p14="http://schemas.microsoft.com/office/powerpoint/2010/main" val="17790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1EF82-CD0C-4838-9C30-176646F74899}"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B93E6-3E8D-43A8-B1E8-124FF29CAD07}" type="slidenum">
              <a:rPr lang="en-US" smtClean="0"/>
              <a:t>‹#›</a:t>
            </a:fld>
            <a:endParaRPr lang="en-US"/>
          </a:p>
        </p:txBody>
      </p:sp>
    </p:spTree>
    <p:extLst>
      <p:ext uri="{BB962C8B-B14F-4D97-AF65-F5344CB8AC3E}">
        <p14:creationId xmlns:p14="http://schemas.microsoft.com/office/powerpoint/2010/main" val="312471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1EF82-CD0C-4838-9C30-176646F74899}" type="datetimeFigureOut">
              <a:rPr lang="en-US" smtClean="0"/>
              <a:t>11/15/2017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B93E6-3E8D-43A8-B1E8-124FF29CAD07}" type="slidenum">
              <a:rPr lang="en-US" smtClean="0"/>
              <a:t>‹#›</a:t>
            </a:fld>
            <a:endParaRPr lang="en-US"/>
          </a:p>
        </p:txBody>
      </p:sp>
    </p:spTree>
    <p:extLst>
      <p:ext uri="{BB962C8B-B14F-4D97-AF65-F5344CB8AC3E}">
        <p14:creationId xmlns:p14="http://schemas.microsoft.com/office/powerpoint/2010/main" val="385957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BD8F4"/>
            </a:gs>
            <a:gs pos="100000">
              <a:srgbClr val="A89AAE"/>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AAC9C-49DE-456D-9C80-F4AB546FCB67}" type="datetimeFigureOut">
              <a:rPr lang="en-US" smtClean="0">
                <a:solidFill>
                  <a:prstClr val="black">
                    <a:tint val="75000"/>
                  </a:prstClr>
                </a:solidFill>
              </a:rPr>
              <a:pPr/>
              <a:t>11/15/2017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9103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BD8F4"/>
            </a:gs>
            <a:gs pos="100000">
              <a:srgbClr val="A89AAE"/>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914400" y="6283325"/>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folHlink"/>
                </a:solidFill>
                <a:latin typeface="+mn-lt"/>
                <a:cs typeface="+mn-cs"/>
              </a:defRPr>
            </a:lvl1pPr>
          </a:lstStyle>
          <a:p>
            <a:pPr fontAlgn="base">
              <a:spcBef>
                <a:spcPct val="0"/>
              </a:spcBef>
              <a:spcAft>
                <a:spcPct val="0"/>
              </a:spcAft>
              <a:defRPr/>
            </a:pPr>
            <a:endParaRPr lang="de-DE">
              <a:solidFill>
                <a:srgbClr val="99CCCC"/>
              </a:solidFill>
            </a:endParaRPr>
          </a:p>
        </p:txBody>
      </p:sp>
      <p:sp>
        <p:nvSpPr>
          <p:cNvPr id="1029" name="Rectangle 5"/>
          <p:cNvSpPr>
            <a:spLocks noGrp="1" noChangeArrowheads="1"/>
          </p:cNvSpPr>
          <p:nvPr>
            <p:ph type="ftr" sz="quarter" idx="3"/>
          </p:nvPr>
        </p:nvSpPr>
        <p:spPr bwMode="auto">
          <a:xfrm>
            <a:off x="4165600" y="6283325"/>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endParaRPr lang="de-DE">
              <a:solidFill>
                <a:srgbClr val="99CCCC"/>
              </a:solidFill>
            </a:endParaRPr>
          </a:p>
        </p:txBody>
      </p:sp>
      <p:sp>
        <p:nvSpPr>
          <p:cNvPr id="1030" name="Rectangle 6"/>
          <p:cNvSpPr>
            <a:spLocks noGrp="1" noChangeArrowheads="1"/>
          </p:cNvSpPr>
          <p:nvPr>
            <p:ph type="sldNum" sz="quarter" idx="4"/>
          </p:nvPr>
        </p:nvSpPr>
        <p:spPr bwMode="auto">
          <a:xfrm>
            <a:off x="8737600" y="6283325"/>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CF8FBD96-987F-49AE-BE23-5B41CDFCB87E}" type="slidenum">
              <a:rPr lang="de-DE">
                <a:solidFill>
                  <a:srgbClr val="99CCCC"/>
                </a:solidFill>
              </a:rPr>
              <a:pPr fontAlgn="base">
                <a:spcBef>
                  <a:spcPct val="0"/>
                </a:spcBef>
                <a:spcAft>
                  <a:spcPct val="0"/>
                </a:spcAft>
                <a:defRPr/>
              </a:pPr>
              <a:t>‹#›</a:t>
            </a:fld>
            <a:endParaRPr lang="de-DE">
              <a:solidFill>
                <a:srgbClr val="99CCCC"/>
              </a:solidFill>
            </a:endParaRPr>
          </a:p>
        </p:txBody>
      </p:sp>
    </p:spTree>
    <p:extLst>
      <p:ext uri="{BB962C8B-B14F-4D97-AF65-F5344CB8AC3E}">
        <p14:creationId xmlns:p14="http://schemas.microsoft.com/office/powerpoint/2010/main" val="17859573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34" charset="0"/>
        </a:defRPr>
      </a:lvl2pPr>
      <a:lvl3pPr algn="ctr" rtl="0" eaLnBrk="0" fontAlgn="base" hangingPunct="0">
        <a:spcBef>
          <a:spcPct val="0"/>
        </a:spcBef>
        <a:spcAft>
          <a:spcPct val="0"/>
        </a:spcAft>
        <a:defRPr sz="4400">
          <a:solidFill>
            <a:schemeClr val="tx2"/>
          </a:solidFill>
          <a:latin typeface="Impact" pitchFamily="34" charset="0"/>
        </a:defRPr>
      </a:lvl3pPr>
      <a:lvl4pPr algn="ctr" rtl="0" eaLnBrk="0" fontAlgn="base" hangingPunct="0">
        <a:spcBef>
          <a:spcPct val="0"/>
        </a:spcBef>
        <a:spcAft>
          <a:spcPct val="0"/>
        </a:spcAft>
        <a:defRPr sz="4400">
          <a:solidFill>
            <a:schemeClr val="tx2"/>
          </a:solidFill>
          <a:latin typeface="Impact" pitchFamily="34" charset="0"/>
        </a:defRPr>
      </a:lvl4pPr>
      <a:lvl5pPr algn="ctr" rtl="0" eaLnBrk="0" fontAlgn="base" hangingPunct="0">
        <a:spcBef>
          <a:spcPct val="0"/>
        </a:spcBef>
        <a:spcAft>
          <a:spcPct val="0"/>
        </a:spcAft>
        <a:defRPr sz="4400">
          <a:solidFill>
            <a:schemeClr val="tx2"/>
          </a:solidFill>
          <a:latin typeface="Impact" pitchFamily="34" charset="0"/>
        </a:defRPr>
      </a:lvl5pPr>
      <a:lvl6pPr marL="457200" algn="ctr" rtl="0" fontAlgn="base">
        <a:spcBef>
          <a:spcPct val="0"/>
        </a:spcBef>
        <a:spcAft>
          <a:spcPct val="0"/>
        </a:spcAft>
        <a:defRPr sz="4400">
          <a:solidFill>
            <a:schemeClr val="tx2"/>
          </a:solidFill>
          <a:latin typeface="Impact" pitchFamily="34" charset="0"/>
        </a:defRPr>
      </a:lvl6pPr>
      <a:lvl7pPr marL="914400" algn="ctr" rtl="0" fontAlgn="base">
        <a:spcBef>
          <a:spcPct val="0"/>
        </a:spcBef>
        <a:spcAft>
          <a:spcPct val="0"/>
        </a:spcAft>
        <a:defRPr sz="4400">
          <a:solidFill>
            <a:schemeClr val="tx2"/>
          </a:solidFill>
          <a:latin typeface="Impact" pitchFamily="34" charset="0"/>
        </a:defRPr>
      </a:lvl7pPr>
      <a:lvl8pPr marL="1371600" algn="ctr" rtl="0" fontAlgn="base">
        <a:spcBef>
          <a:spcPct val="0"/>
        </a:spcBef>
        <a:spcAft>
          <a:spcPct val="0"/>
        </a:spcAft>
        <a:defRPr sz="4400">
          <a:solidFill>
            <a:schemeClr val="tx2"/>
          </a:solidFill>
          <a:latin typeface="Impact" pitchFamily="34" charset="0"/>
        </a:defRPr>
      </a:lvl8pPr>
      <a:lvl9pPr marL="1828800" algn="ctr" rtl="0" fontAlgn="base">
        <a:spcBef>
          <a:spcPct val="0"/>
        </a:spcBef>
        <a:spcAft>
          <a:spcPct val="0"/>
        </a:spcAft>
        <a:defRPr sz="4400">
          <a:solidFill>
            <a:schemeClr val="tx2"/>
          </a:solidFill>
          <a:latin typeface="Impact" pitchFamily="34" charset="0"/>
        </a:defRPr>
      </a:lvl9pPr>
    </p:titleStyle>
    <p:bodyStyle>
      <a:lvl1pPr marL="231775" indent="-231775" algn="l" rtl="0" eaLnBrk="0" fontAlgn="base" hangingPunct="0">
        <a:spcBef>
          <a:spcPct val="20000"/>
        </a:spcBef>
        <a:spcAft>
          <a:spcPct val="0"/>
        </a:spcAft>
        <a:buClr>
          <a:schemeClr val="tx2"/>
        </a:buClr>
        <a:buSzPct val="75000"/>
        <a:buFont typeface="Wingdings" pitchFamily="2" charset="2"/>
        <a:buChar char="t"/>
        <a:defRPr sz="3200">
          <a:solidFill>
            <a:schemeClr val="tx1"/>
          </a:solidFill>
          <a:latin typeface="+mn-lt"/>
          <a:ea typeface="+mn-ea"/>
          <a:cs typeface="+mn-cs"/>
        </a:defRPr>
      </a:lvl1pPr>
      <a:lvl2pPr marL="630238" indent="-173038" algn="l" rtl="0" eaLnBrk="0" fontAlgn="base" hangingPunct="0">
        <a:spcBef>
          <a:spcPct val="20000"/>
        </a:spcBef>
        <a:spcAft>
          <a:spcPct val="0"/>
        </a:spcAft>
        <a:buClr>
          <a:schemeClr val="accent1"/>
        </a:buClr>
        <a:buSzPct val="70000"/>
        <a:buFont typeface="Wingdings" pitchFamily="2" charset="2"/>
        <a:buChar char="t"/>
        <a:defRPr sz="2800">
          <a:solidFill>
            <a:schemeClr val="tx1"/>
          </a:solidFill>
          <a:latin typeface="+mn-lt"/>
        </a:defRPr>
      </a:lvl2pPr>
      <a:lvl3pPr marL="1081088" indent="-166688" algn="l" rtl="0" eaLnBrk="0" fontAlgn="base" hangingPunct="0">
        <a:spcBef>
          <a:spcPct val="20000"/>
        </a:spcBef>
        <a:spcAft>
          <a:spcPct val="0"/>
        </a:spcAft>
        <a:buClr>
          <a:schemeClr val="folHlink"/>
        </a:buClr>
        <a:buSzPct val="70000"/>
        <a:buFont typeface="Wingdings" pitchFamily="2" charset="2"/>
        <a:buChar char="t"/>
        <a:defRPr sz="2400">
          <a:solidFill>
            <a:schemeClr val="tx1"/>
          </a:solidFill>
          <a:latin typeface="+mn-lt"/>
        </a:defRPr>
      </a:lvl3pPr>
      <a:lvl4pPr marL="1600200" indent="-228600" algn="l" rtl="0" eaLnBrk="0" fontAlgn="base" hangingPunct="0">
        <a:spcBef>
          <a:spcPct val="20000"/>
        </a:spcBef>
        <a:spcAft>
          <a:spcPct val="0"/>
        </a:spcAft>
        <a:buChar char="&g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BD8F4"/>
            </a:gs>
            <a:gs pos="100000">
              <a:srgbClr val="A89AAE"/>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914400" y="6283325"/>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folHlink"/>
                </a:solidFill>
                <a:latin typeface="+mn-lt"/>
                <a:cs typeface="+mn-cs"/>
              </a:defRPr>
            </a:lvl1pPr>
          </a:lstStyle>
          <a:p>
            <a:pPr fontAlgn="base">
              <a:spcBef>
                <a:spcPct val="0"/>
              </a:spcBef>
              <a:spcAft>
                <a:spcPct val="0"/>
              </a:spcAft>
              <a:defRPr/>
            </a:pPr>
            <a:endParaRPr lang="de-DE">
              <a:solidFill>
                <a:srgbClr val="99CCCC"/>
              </a:solidFill>
            </a:endParaRPr>
          </a:p>
        </p:txBody>
      </p:sp>
      <p:sp>
        <p:nvSpPr>
          <p:cNvPr id="1029" name="Rectangle 5"/>
          <p:cNvSpPr>
            <a:spLocks noGrp="1" noChangeArrowheads="1"/>
          </p:cNvSpPr>
          <p:nvPr>
            <p:ph type="ftr" sz="quarter" idx="3"/>
          </p:nvPr>
        </p:nvSpPr>
        <p:spPr bwMode="auto">
          <a:xfrm>
            <a:off x="4165600" y="6283325"/>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endParaRPr lang="de-DE">
              <a:solidFill>
                <a:srgbClr val="99CCCC"/>
              </a:solidFill>
            </a:endParaRPr>
          </a:p>
        </p:txBody>
      </p:sp>
      <p:sp>
        <p:nvSpPr>
          <p:cNvPr id="1030" name="Rectangle 6"/>
          <p:cNvSpPr>
            <a:spLocks noGrp="1" noChangeArrowheads="1"/>
          </p:cNvSpPr>
          <p:nvPr>
            <p:ph type="sldNum" sz="quarter" idx="4"/>
          </p:nvPr>
        </p:nvSpPr>
        <p:spPr bwMode="auto">
          <a:xfrm>
            <a:off x="8737600" y="6283325"/>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CF8FBD96-987F-49AE-BE23-5B41CDFCB87E}" type="slidenum">
              <a:rPr lang="de-DE">
                <a:solidFill>
                  <a:srgbClr val="99CCCC"/>
                </a:solidFill>
              </a:rPr>
              <a:pPr fontAlgn="base">
                <a:spcBef>
                  <a:spcPct val="0"/>
                </a:spcBef>
                <a:spcAft>
                  <a:spcPct val="0"/>
                </a:spcAft>
                <a:defRPr/>
              </a:pPr>
              <a:t>‹#›</a:t>
            </a:fld>
            <a:endParaRPr lang="de-DE">
              <a:solidFill>
                <a:srgbClr val="99CCCC"/>
              </a:solidFill>
            </a:endParaRPr>
          </a:p>
        </p:txBody>
      </p:sp>
    </p:spTree>
    <p:extLst>
      <p:ext uri="{BB962C8B-B14F-4D97-AF65-F5344CB8AC3E}">
        <p14:creationId xmlns:p14="http://schemas.microsoft.com/office/powerpoint/2010/main" val="376592501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34" charset="0"/>
        </a:defRPr>
      </a:lvl2pPr>
      <a:lvl3pPr algn="ctr" rtl="0" eaLnBrk="0" fontAlgn="base" hangingPunct="0">
        <a:spcBef>
          <a:spcPct val="0"/>
        </a:spcBef>
        <a:spcAft>
          <a:spcPct val="0"/>
        </a:spcAft>
        <a:defRPr sz="4400">
          <a:solidFill>
            <a:schemeClr val="tx2"/>
          </a:solidFill>
          <a:latin typeface="Impact" pitchFamily="34" charset="0"/>
        </a:defRPr>
      </a:lvl3pPr>
      <a:lvl4pPr algn="ctr" rtl="0" eaLnBrk="0" fontAlgn="base" hangingPunct="0">
        <a:spcBef>
          <a:spcPct val="0"/>
        </a:spcBef>
        <a:spcAft>
          <a:spcPct val="0"/>
        </a:spcAft>
        <a:defRPr sz="4400">
          <a:solidFill>
            <a:schemeClr val="tx2"/>
          </a:solidFill>
          <a:latin typeface="Impact" pitchFamily="34" charset="0"/>
        </a:defRPr>
      </a:lvl4pPr>
      <a:lvl5pPr algn="ctr" rtl="0" eaLnBrk="0" fontAlgn="base" hangingPunct="0">
        <a:spcBef>
          <a:spcPct val="0"/>
        </a:spcBef>
        <a:spcAft>
          <a:spcPct val="0"/>
        </a:spcAft>
        <a:defRPr sz="4400">
          <a:solidFill>
            <a:schemeClr val="tx2"/>
          </a:solidFill>
          <a:latin typeface="Impact" pitchFamily="34" charset="0"/>
        </a:defRPr>
      </a:lvl5pPr>
      <a:lvl6pPr marL="457200" algn="ctr" rtl="0" fontAlgn="base">
        <a:spcBef>
          <a:spcPct val="0"/>
        </a:spcBef>
        <a:spcAft>
          <a:spcPct val="0"/>
        </a:spcAft>
        <a:defRPr sz="4400">
          <a:solidFill>
            <a:schemeClr val="tx2"/>
          </a:solidFill>
          <a:latin typeface="Impact" pitchFamily="34" charset="0"/>
        </a:defRPr>
      </a:lvl6pPr>
      <a:lvl7pPr marL="914400" algn="ctr" rtl="0" fontAlgn="base">
        <a:spcBef>
          <a:spcPct val="0"/>
        </a:spcBef>
        <a:spcAft>
          <a:spcPct val="0"/>
        </a:spcAft>
        <a:defRPr sz="4400">
          <a:solidFill>
            <a:schemeClr val="tx2"/>
          </a:solidFill>
          <a:latin typeface="Impact" pitchFamily="34" charset="0"/>
        </a:defRPr>
      </a:lvl7pPr>
      <a:lvl8pPr marL="1371600" algn="ctr" rtl="0" fontAlgn="base">
        <a:spcBef>
          <a:spcPct val="0"/>
        </a:spcBef>
        <a:spcAft>
          <a:spcPct val="0"/>
        </a:spcAft>
        <a:defRPr sz="4400">
          <a:solidFill>
            <a:schemeClr val="tx2"/>
          </a:solidFill>
          <a:latin typeface="Impact" pitchFamily="34" charset="0"/>
        </a:defRPr>
      </a:lvl8pPr>
      <a:lvl9pPr marL="1828800" algn="ctr" rtl="0" fontAlgn="base">
        <a:spcBef>
          <a:spcPct val="0"/>
        </a:spcBef>
        <a:spcAft>
          <a:spcPct val="0"/>
        </a:spcAft>
        <a:defRPr sz="4400">
          <a:solidFill>
            <a:schemeClr val="tx2"/>
          </a:solidFill>
          <a:latin typeface="Impact" pitchFamily="34" charset="0"/>
        </a:defRPr>
      </a:lvl9pPr>
    </p:titleStyle>
    <p:bodyStyle>
      <a:lvl1pPr marL="231775" indent="-231775" algn="l" rtl="0" eaLnBrk="0" fontAlgn="base" hangingPunct="0">
        <a:spcBef>
          <a:spcPct val="20000"/>
        </a:spcBef>
        <a:spcAft>
          <a:spcPct val="0"/>
        </a:spcAft>
        <a:buClr>
          <a:schemeClr val="tx2"/>
        </a:buClr>
        <a:buSzPct val="75000"/>
        <a:buFont typeface="Wingdings" pitchFamily="2" charset="2"/>
        <a:buChar char="t"/>
        <a:defRPr sz="3200">
          <a:solidFill>
            <a:schemeClr val="tx1"/>
          </a:solidFill>
          <a:latin typeface="+mn-lt"/>
          <a:ea typeface="+mn-ea"/>
          <a:cs typeface="+mn-cs"/>
        </a:defRPr>
      </a:lvl1pPr>
      <a:lvl2pPr marL="630238" indent="-173038" algn="l" rtl="0" eaLnBrk="0" fontAlgn="base" hangingPunct="0">
        <a:spcBef>
          <a:spcPct val="20000"/>
        </a:spcBef>
        <a:spcAft>
          <a:spcPct val="0"/>
        </a:spcAft>
        <a:buClr>
          <a:schemeClr val="accent1"/>
        </a:buClr>
        <a:buSzPct val="70000"/>
        <a:buFont typeface="Wingdings" pitchFamily="2" charset="2"/>
        <a:buChar char="t"/>
        <a:defRPr sz="2800">
          <a:solidFill>
            <a:schemeClr val="tx1"/>
          </a:solidFill>
          <a:latin typeface="+mn-lt"/>
        </a:defRPr>
      </a:lvl2pPr>
      <a:lvl3pPr marL="1081088" indent="-166688" algn="l" rtl="0" eaLnBrk="0" fontAlgn="base" hangingPunct="0">
        <a:spcBef>
          <a:spcPct val="20000"/>
        </a:spcBef>
        <a:spcAft>
          <a:spcPct val="0"/>
        </a:spcAft>
        <a:buClr>
          <a:schemeClr val="folHlink"/>
        </a:buClr>
        <a:buSzPct val="70000"/>
        <a:buFont typeface="Wingdings" pitchFamily="2" charset="2"/>
        <a:buChar char="t"/>
        <a:defRPr sz="2400">
          <a:solidFill>
            <a:schemeClr val="tx1"/>
          </a:solidFill>
          <a:latin typeface="+mn-lt"/>
        </a:defRPr>
      </a:lvl3pPr>
      <a:lvl4pPr marL="1600200" indent="-228600" algn="l" rtl="0" eaLnBrk="0" fontAlgn="base" hangingPunct="0">
        <a:spcBef>
          <a:spcPct val="20000"/>
        </a:spcBef>
        <a:spcAft>
          <a:spcPct val="0"/>
        </a:spcAft>
        <a:buChar char="&g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26.pn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9.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40.xml"/><Relationship Id="rId5" Type="http://schemas.openxmlformats.org/officeDocument/2006/relationships/image" Target="../media/image36.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4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40.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48.wmf"/><Relationship Id="rId2" Type="http://schemas.openxmlformats.org/officeDocument/2006/relationships/slideLayout" Target="../slideLayouts/slideLayout44.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7.wmf"/><Relationship Id="rId4" Type="http://schemas.openxmlformats.org/officeDocument/2006/relationships/oleObject" Target="../embeddings/oleObject4.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4.xml"/><Relationship Id="rId1" Type="http://schemas.openxmlformats.org/officeDocument/2006/relationships/vmlDrawing" Target="../drawings/vmlDrawing5.vml"/><Relationship Id="rId5" Type="http://schemas.openxmlformats.org/officeDocument/2006/relationships/image" Target="../media/image49.wmf"/><Relationship Id="rId4" Type="http://schemas.openxmlformats.org/officeDocument/2006/relationships/oleObject" Target="../embeddings/oleObject6.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56.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7A8BD"/>
        </a:solidFill>
        <a:effectLst/>
      </p:bgPr>
    </p:bg>
    <p:spTree>
      <p:nvGrpSpPr>
        <p:cNvPr id="1" name=""/>
        <p:cNvGrpSpPr/>
        <p:nvPr/>
      </p:nvGrpSpPr>
      <p:grpSpPr>
        <a:xfrm>
          <a:off x="0" y="0"/>
          <a:ext cx="0" cy="0"/>
          <a:chOff x="0" y="0"/>
          <a:chExt cx="0" cy="0"/>
        </a:xfrm>
      </p:grpSpPr>
      <p:pic>
        <p:nvPicPr>
          <p:cNvPr id="6" name="Picture 5" title="Title Page - Manure Pit Safety for Youth. This material was produced under a grant (SH-27642-SH5) from the Occupational Safety and Health Administration, U.S. Department of Labor. It does not necessarily  reflect the views or policies of the U.S. Department of Labor, nor does the mention of trade names, commercial products, or organization imply endorsement by the U.S. Govern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0" y="0"/>
            <a:ext cx="9144000" cy="6858000"/>
          </a:xfrm>
          <a:prstGeom prst="rect">
            <a:avLst/>
          </a:prstGeom>
        </p:spPr>
      </p:pic>
      <p:sp>
        <p:nvSpPr>
          <p:cNvPr id="5" name="Rectangle 3"/>
          <p:cNvSpPr txBox="1">
            <a:spLocks noChangeArrowheads="1"/>
          </p:cNvSpPr>
          <p:nvPr/>
        </p:nvSpPr>
        <p:spPr bwMode="auto">
          <a:xfrm>
            <a:off x="2930878" y="0"/>
            <a:ext cx="7696200" cy="1981200"/>
          </a:xfrm>
          <a:prstGeom prst="rect">
            <a:avLst/>
          </a:prstGeom>
          <a:gradFill rotWithShape="0">
            <a:gsLst>
              <a:gs pos="0">
                <a:srgbClr val="FFCC00"/>
              </a:gs>
              <a:gs pos="100000">
                <a:srgbClr val="FFFBEA"/>
              </a:gs>
            </a:gsLst>
            <a:lin ang="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34" charset="0"/>
              </a:defRPr>
            </a:lvl2pPr>
            <a:lvl3pPr algn="ctr" rtl="0" eaLnBrk="0" fontAlgn="base" hangingPunct="0">
              <a:spcBef>
                <a:spcPct val="0"/>
              </a:spcBef>
              <a:spcAft>
                <a:spcPct val="0"/>
              </a:spcAft>
              <a:defRPr sz="4400">
                <a:solidFill>
                  <a:schemeClr val="tx2"/>
                </a:solidFill>
                <a:latin typeface="Impact" pitchFamily="34" charset="0"/>
              </a:defRPr>
            </a:lvl3pPr>
            <a:lvl4pPr algn="ctr" rtl="0" eaLnBrk="0" fontAlgn="base" hangingPunct="0">
              <a:spcBef>
                <a:spcPct val="0"/>
              </a:spcBef>
              <a:spcAft>
                <a:spcPct val="0"/>
              </a:spcAft>
              <a:defRPr sz="4400">
                <a:solidFill>
                  <a:schemeClr val="tx2"/>
                </a:solidFill>
                <a:latin typeface="Impact" pitchFamily="34" charset="0"/>
              </a:defRPr>
            </a:lvl4pPr>
            <a:lvl5pPr algn="ctr" rtl="0" eaLnBrk="0" fontAlgn="base" hangingPunct="0">
              <a:spcBef>
                <a:spcPct val="0"/>
              </a:spcBef>
              <a:spcAft>
                <a:spcPct val="0"/>
              </a:spcAft>
              <a:defRPr sz="4400">
                <a:solidFill>
                  <a:schemeClr val="tx2"/>
                </a:solidFill>
                <a:latin typeface="Impact" pitchFamily="34" charset="0"/>
              </a:defRPr>
            </a:lvl5pPr>
            <a:lvl6pPr marL="457200" algn="ctr" rtl="0" fontAlgn="base">
              <a:spcBef>
                <a:spcPct val="0"/>
              </a:spcBef>
              <a:spcAft>
                <a:spcPct val="0"/>
              </a:spcAft>
              <a:defRPr sz="4400">
                <a:solidFill>
                  <a:schemeClr val="tx2"/>
                </a:solidFill>
                <a:latin typeface="Impact" pitchFamily="34" charset="0"/>
              </a:defRPr>
            </a:lvl6pPr>
            <a:lvl7pPr marL="914400" algn="ctr" rtl="0" fontAlgn="base">
              <a:spcBef>
                <a:spcPct val="0"/>
              </a:spcBef>
              <a:spcAft>
                <a:spcPct val="0"/>
              </a:spcAft>
              <a:defRPr sz="4400">
                <a:solidFill>
                  <a:schemeClr val="tx2"/>
                </a:solidFill>
                <a:latin typeface="Impact" pitchFamily="34" charset="0"/>
              </a:defRPr>
            </a:lvl7pPr>
            <a:lvl8pPr marL="1371600" algn="ctr" rtl="0" fontAlgn="base">
              <a:spcBef>
                <a:spcPct val="0"/>
              </a:spcBef>
              <a:spcAft>
                <a:spcPct val="0"/>
              </a:spcAft>
              <a:defRPr sz="4400">
                <a:solidFill>
                  <a:schemeClr val="tx2"/>
                </a:solidFill>
                <a:latin typeface="Impact" pitchFamily="34" charset="0"/>
              </a:defRPr>
            </a:lvl8pPr>
            <a:lvl9pPr marL="1828800" algn="ctr" rtl="0" fontAlgn="base">
              <a:spcBef>
                <a:spcPct val="0"/>
              </a:spcBef>
              <a:spcAft>
                <a:spcPct val="0"/>
              </a:spcAft>
              <a:defRPr sz="4400">
                <a:solidFill>
                  <a:schemeClr val="tx2"/>
                </a:solidFill>
                <a:latin typeface="Impact" pitchFamily="34" charset="0"/>
              </a:defRPr>
            </a:lvl9pPr>
          </a:lstStyle>
          <a:p>
            <a:pPr eaLnBrk="1" hangingPunct="1"/>
            <a:r>
              <a:rPr lang="en-US" kern="0" dirty="0">
                <a:solidFill>
                  <a:schemeClr val="tx1"/>
                </a:solidFill>
              </a:rPr>
              <a:t>Manure Pit </a:t>
            </a:r>
            <a:r>
              <a:rPr lang="en-US" kern="0" dirty="0" smtClean="0">
                <a:solidFill>
                  <a:schemeClr val="tx1"/>
                </a:solidFill>
              </a:rPr>
              <a:t>Safety for Youth</a:t>
            </a:r>
            <a:endParaRPr lang="en-US" kern="0" dirty="0">
              <a:solidFill>
                <a:schemeClr val="tx1"/>
              </a:solidFill>
            </a:endParaRPr>
          </a:p>
        </p:txBody>
      </p:sp>
      <p:sp>
        <p:nvSpPr>
          <p:cNvPr id="2" name="Rectangle 1"/>
          <p:cNvSpPr/>
          <p:nvPr/>
        </p:nvSpPr>
        <p:spPr>
          <a:xfrm>
            <a:off x="1756410" y="3637548"/>
            <a:ext cx="8809990" cy="1477328"/>
          </a:xfrm>
          <a:prstGeom prst="rect">
            <a:avLst/>
          </a:prstGeom>
        </p:spPr>
        <p:txBody>
          <a:bodyPr wrap="square">
            <a:spAutoFit/>
          </a:bodyPr>
          <a:lstStyle/>
          <a:p>
            <a:pPr>
              <a:buClr>
                <a:srgbClr val="FFFF00"/>
              </a:buClr>
              <a:defRPr/>
            </a:pPr>
            <a:r>
              <a:rPr lang="en-US" b="1" kern="0" dirty="0">
                <a:solidFill>
                  <a:schemeClr val="bg1"/>
                </a:solidFill>
                <a:latin typeface="Arial" panose="020B0604020202020204" pitchFamily="34" charset="0"/>
                <a:cs typeface="Arial" panose="020B0604020202020204" pitchFamily="34" charset="0"/>
              </a:rPr>
              <a:t>This material was produced under a grant (</a:t>
            </a:r>
            <a:r>
              <a:rPr lang="en-US" dirty="0">
                <a:solidFill>
                  <a:schemeClr val="bg1"/>
                </a:solidFill>
                <a:latin typeface="Arial" panose="020B0604020202020204" pitchFamily="34" charset="0"/>
                <a:cs typeface="Arial" panose="020B0604020202020204" pitchFamily="34" charset="0"/>
              </a:rPr>
              <a:t>SH-27642-SH5</a:t>
            </a:r>
            <a:r>
              <a:rPr lang="en-US" b="1" kern="0" dirty="0">
                <a:solidFill>
                  <a:schemeClr val="bg1"/>
                </a:solidFill>
                <a:latin typeface="Arial" panose="020B0604020202020204" pitchFamily="34" charset="0"/>
                <a:cs typeface="Arial" panose="020B0604020202020204" pitchFamily="34" charset="0"/>
              </a:rPr>
              <a:t>)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
        <p:nvSpPr>
          <p:cNvPr id="3" name="Title 2" hidden="1"/>
          <p:cNvSpPr>
            <a:spLocks noGrp="1"/>
          </p:cNvSpPr>
          <p:nvPr>
            <p:ph type="title"/>
          </p:nvPr>
        </p:nvSpPr>
        <p:spPr/>
        <p:txBody>
          <a:bodyPr/>
          <a:lstStyle/>
          <a:p>
            <a:r>
              <a:rPr lang="en-US" dirty="0" smtClean="0"/>
              <a:t>Manure Pit Safety for Youth</a:t>
            </a:r>
            <a:endParaRPr lang="en-US" dirty="0"/>
          </a:p>
        </p:txBody>
      </p:sp>
    </p:spTree>
    <p:extLst>
      <p:ext uri="{BB962C8B-B14F-4D97-AF65-F5344CB8AC3E}">
        <p14:creationId xmlns:p14="http://schemas.microsoft.com/office/powerpoint/2010/main" val="284077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09800" y="0"/>
            <a:ext cx="7772400" cy="990600"/>
          </a:xfrm>
        </p:spPr>
        <p:txBody>
          <a:bodyPr/>
          <a:lstStyle/>
          <a:p>
            <a:pPr eaLnBrk="1" hangingPunct="1"/>
            <a:r>
              <a:rPr lang="en-US" dirty="0" smtClean="0"/>
              <a:t>Confined Space Entry</a:t>
            </a:r>
          </a:p>
        </p:txBody>
      </p:sp>
      <p:sp>
        <p:nvSpPr>
          <p:cNvPr id="40963" name="Rectangle 3"/>
          <p:cNvSpPr>
            <a:spLocks noGrp="1" noChangeArrowheads="1"/>
          </p:cNvSpPr>
          <p:nvPr>
            <p:ph type="body" idx="1"/>
          </p:nvPr>
        </p:nvSpPr>
        <p:spPr>
          <a:xfrm>
            <a:off x="2133600" y="2209800"/>
            <a:ext cx="8077200" cy="4508500"/>
          </a:xfrm>
        </p:spPr>
        <p:txBody>
          <a:bodyPr/>
          <a:lstStyle/>
          <a:p>
            <a:pPr marL="0" indent="0" algn="ctr" eaLnBrk="1" hangingPunct="1">
              <a:lnSpc>
                <a:spcPct val="125000"/>
              </a:lnSpc>
              <a:buNone/>
              <a:tabLst>
                <a:tab pos="2457450" algn="l"/>
              </a:tabLst>
            </a:pPr>
            <a:r>
              <a:rPr lang="en-US" sz="2600" dirty="0"/>
              <a:t>"Confined space" means a space that: </a:t>
            </a:r>
            <a:br>
              <a:rPr lang="en-US" sz="2600" dirty="0"/>
            </a:br>
            <a:r>
              <a:rPr lang="en-US" sz="2600" dirty="0" smtClean="0"/>
              <a:t>(</a:t>
            </a:r>
            <a:r>
              <a:rPr lang="en-US" sz="2600" dirty="0"/>
              <a:t>1) Is large enough and so configured that an employee can bodily enter and perform assigned work; and </a:t>
            </a:r>
            <a:br>
              <a:rPr lang="en-US" sz="2600" dirty="0"/>
            </a:br>
            <a:r>
              <a:rPr lang="en-US" sz="2600" dirty="0" smtClean="0"/>
              <a:t>(</a:t>
            </a:r>
            <a:r>
              <a:rPr lang="en-US" sz="2600" dirty="0"/>
              <a:t>2) Has limited or restricted means for entry or exit (for example, tanks, vessels, silos, storage bins, hoppers, vaults, and pits are spaces that may have limited means of entry.); and </a:t>
            </a:r>
            <a:br>
              <a:rPr lang="en-US" sz="2600" dirty="0"/>
            </a:br>
            <a:r>
              <a:rPr lang="en-US" sz="2600" dirty="0" smtClean="0"/>
              <a:t>(</a:t>
            </a:r>
            <a:r>
              <a:rPr lang="en-US" sz="2600" dirty="0"/>
              <a:t>3) Is not designed for continuous employee occupancy. </a:t>
            </a:r>
          </a:p>
        </p:txBody>
      </p:sp>
      <p:sp>
        <p:nvSpPr>
          <p:cNvPr id="40964" name="Line 4" title="Blue line underlying the slide title &quot;Confined Space Entry&quot;"/>
          <p:cNvSpPr>
            <a:spLocks noChangeShapeType="1"/>
          </p:cNvSpPr>
          <p:nvPr/>
        </p:nvSpPr>
        <p:spPr bwMode="auto">
          <a:xfrm>
            <a:off x="3810000" y="914400"/>
            <a:ext cx="46482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dirty="0">
              <a:solidFill>
                <a:srgbClr val="000000"/>
              </a:solidFill>
              <a:latin typeface="ISOCTEUR"/>
              <a:cs typeface="Arial" pitchFamily="34" charset="0"/>
            </a:endParaRPr>
          </a:p>
        </p:txBody>
      </p:sp>
      <p:sp>
        <p:nvSpPr>
          <p:cNvPr id="40965" name="Text Box 5"/>
          <p:cNvSpPr txBox="1">
            <a:spLocks noChangeArrowheads="1"/>
          </p:cNvSpPr>
          <p:nvPr/>
        </p:nvSpPr>
        <p:spPr bwMode="auto">
          <a:xfrm>
            <a:off x="1905000" y="12192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ISOCTEUR"/>
                <a:cs typeface="Arial" pitchFamily="34" charset="0"/>
              </a:defRPr>
            </a:lvl1pPr>
            <a:lvl2pPr marL="742950" indent="-285750" eaLnBrk="0" hangingPunct="0">
              <a:defRPr sz="2400">
                <a:solidFill>
                  <a:schemeClr val="tx1"/>
                </a:solidFill>
                <a:latin typeface="ISOCTEUR"/>
                <a:cs typeface="Arial" pitchFamily="34" charset="0"/>
              </a:defRPr>
            </a:lvl2pPr>
            <a:lvl3pPr marL="1143000" indent="-228600" eaLnBrk="0" hangingPunct="0">
              <a:defRPr sz="2400">
                <a:solidFill>
                  <a:schemeClr val="tx1"/>
                </a:solidFill>
                <a:latin typeface="ISOCTEUR"/>
                <a:cs typeface="Arial" pitchFamily="34" charset="0"/>
              </a:defRPr>
            </a:lvl3pPr>
            <a:lvl4pPr marL="1600200" indent="-228600" eaLnBrk="0" hangingPunct="0">
              <a:defRPr sz="2400">
                <a:solidFill>
                  <a:schemeClr val="tx1"/>
                </a:solidFill>
                <a:latin typeface="ISOCTEUR"/>
                <a:cs typeface="Arial" pitchFamily="34" charset="0"/>
              </a:defRPr>
            </a:lvl4pPr>
            <a:lvl5pPr marL="2057400" indent="-228600" eaLnBrk="0" hangingPunct="0">
              <a:defRPr sz="2400">
                <a:solidFill>
                  <a:schemeClr val="tx1"/>
                </a:solidFill>
                <a:latin typeface="ISOCTEUR"/>
                <a:cs typeface="Arial" pitchFamily="34" charset="0"/>
              </a:defRPr>
            </a:lvl5pPr>
            <a:lvl6pPr marL="2514600" indent="-228600" eaLnBrk="0" fontAlgn="base" hangingPunct="0">
              <a:spcBef>
                <a:spcPct val="0"/>
              </a:spcBef>
              <a:spcAft>
                <a:spcPct val="0"/>
              </a:spcAft>
              <a:defRPr sz="2400">
                <a:solidFill>
                  <a:schemeClr val="tx1"/>
                </a:solidFill>
                <a:latin typeface="ISOCTEUR"/>
                <a:cs typeface="Arial" pitchFamily="34" charset="0"/>
              </a:defRPr>
            </a:lvl6pPr>
            <a:lvl7pPr marL="2971800" indent="-228600" eaLnBrk="0" fontAlgn="base" hangingPunct="0">
              <a:spcBef>
                <a:spcPct val="0"/>
              </a:spcBef>
              <a:spcAft>
                <a:spcPct val="0"/>
              </a:spcAft>
              <a:defRPr sz="2400">
                <a:solidFill>
                  <a:schemeClr val="tx1"/>
                </a:solidFill>
                <a:latin typeface="ISOCTEUR"/>
                <a:cs typeface="Arial" pitchFamily="34" charset="0"/>
              </a:defRPr>
            </a:lvl7pPr>
            <a:lvl8pPr marL="3429000" indent="-228600" eaLnBrk="0" fontAlgn="base" hangingPunct="0">
              <a:spcBef>
                <a:spcPct val="0"/>
              </a:spcBef>
              <a:spcAft>
                <a:spcPct val="0"/>
              </a:spcAft>
              <a:defRPr sz="2400">
                <a:solidFill>
                  <a:schemeClr val="tx1"/>
                </a:solidFill>
                <a:latin typeface="ISOCTEUR"/>
                <a:cs typeface="Arial" pitchFamily="34" charset="0"/>
              </a:defRPr>
            </a:lvl8pPr>
            <a:lvl9pPr marL="3886200" indent="-228600" eaLnBrk="0" fontAlgn="base" hangingPunct="0">
              <a:spcBef>
                <a:spcPct val="0"/>
              </a:spcBef>
              <a:spcAft>
                <a:spcPct val="0"/>
              </a:spcAft>
              <a:defRPr sz="2400">
                <a:solidFill>
                  <a:schemeClr val="tx1"/>
                </a:solidFill>
                <a:latin typeface="ISOCTEUR"/>
                <a:cs typeface="Arial" pitchFamily="34" charset="0"/>
              </a:defRPr>
            </a:lvl9pPr>
          </a:lstStyle>
          <a:p>
            <a:pPr algn="ctr" fontAlgn="base">
              <a:spcBef>
                <a:spcPct val="50000"/>
              </a:spcBef>
              <a:spcAft>
                <a:spcPct val="0"/>
              </a:spcAft>
              <a:buFontTx/>
              <a:buChar char=" "/>
            </a:pPr>
            <a:r>
              <a:rPr lang="en-US" sz="3600" b="1" dirty="0">
                <a:solidFill>
                  <a:srgbClr val="000000"/>
                </a:solidFill>
                <a:latin typeface="Arial" pitchFamily="34" charset="0"/>
              </a:rPr>
              <a:t>OSHA Regulation 29 CFR </a:t>
            </a:r>
            <a:r>
              <a:rPr lang="en-US" sz="3600" b="1" dirty="0" smtClean="0">
                <a:solidFill>
                  <a:srgbClr val="000000"/>
                </a:solidFill>
                <a:latin typeface="Arial" pitchFamily="34" charset="0"/>
              </a:rPr>
              <a:t>1910.146</a:t>
            </a:r>
            <a:endParaRPr lang="en-US" sz="2800" b="1" dirty="0">
              <a:solidFill>
                <a:srgbClr val="000000"/>
              </a:solidFill>
              <a:latin typeface="Arial" pitchFamily="34" charset="0"/>
            </a:endParaRPr>
          </a:p>
        </p:txBody>
      </p:sp>
      <p:sp>
        <p:nvSpPr>
          <p:cNvPr id="40966" name="Rectangle 6" title="Yellow rectangular frame around &quot;OSHA Regulation 29 CFR 1910.146&quot;"/>
          <p:cNvSpPr>
            <a:spLocks noChangeArrowheads="1"/>
          </p:cNvSpPr>
          <p:nvPr/>
        </p:nvSpPr>
        <p:spPr bwMode="auto">
          <a:xfrm>
            <a:off x="2133600" y="1143000"/>
            <a:ext cx="8001000" cy="8382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sz="2400" dirty="0">
              <a:solidFill>
                <a:srgbClr val="000000"/>
              </a:solidFill>
              <a:latin typeface="ISOCTEUR"/>
              <a:cs typeface="Arial" pitchFamily="34" charset="0"/>
            </a:endParaRPr>
          </a:p>
        </p:txBody>
      </p:sp>
    </p:spTree>
    <p:extLst>
      <p:ext uri="{BB962C8B-B14F-4D97-AF65-F5344CB8AC3E}">
        <p14:creationId xmlns:p14="http://schemas.microsoft.com/office/powerpoint/2010/main" val="14327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58200" cy="1143000"/>
          </a:xfrm>
        </p:spPr>
        <p:txBody>
          <a:bodyPr rtlCol="0">
            <a:noAutofit/>
          </a:bodyPr>
          <a:lstStyle/>
          <a:p>
            <a:pPr fontAlgn="auto">
              <a:spcAft>
                <a:spcPts val="0"/>
              </a:spcAft>
              <a:defRPr/>
            </a:pPr>
            <a:r>
              <a:rPr lang="en-US" sz="3600" b="1" dirty="0">
                <a:effectLst>
                  <a:outerShdw blurRad="38100" dist="38100" dir="2700000" algn="tl">
                    <a:srgbClr val="000000">
                      <a:alpha val="43137"/>
                    </a:srgbClr>
                  </a:outerShdw>
                </a:effectLst>
                <a:latin typeface="Corbel" pitchFamily="34" charset="0"/>
              </a:rPr>
              <a:t>Permit Required Confined Space </a:t>
            </a:r>
            <a:br>
              <a:rPr lang="en-US" sz="3600" b="1" dirty="0">
                <a:effectLst>
                  <a:outerShdw blurRad="38100" dist="38100" dir="2700000" algn="tl">
                    <a:srgbClr val="000000">
                      <a:alpha val="43137"/>
                    </a:srgbClr>
                  </a:outerShdw>
                </a:effectLst>
                <a:latin typeface="Corbel" pitchFamily="34" charset="0"/>
              </a:rPr>
            </a:br>
            <a:r>
              <a:rPr lang="en-US" sz="3600" b="1" dirty="0">
                <a:effectLst>
                  <a:outerShdw blurRad="38100" dist="38100" dir="2700000" algn="tl">
                    <a:srgbClr val="000000">
                      <a:alpha val="43137"/>
                    </a:srgbClr>
                  </a:outerShdw>
                </a:effectLst>
                <a:latin typeface="Corbel" pitchFamily="34" charset="0"/>
              </a:rPr>
              <a:t>OSHA Definition</a:t>
            </a:r>
          </a:p>
        </p:txBody>
      </p:sp>
      <p:sp>
        <p:nvSpPr>
          <p:cNvPr id="12290" name="Rectangle 5"/>
          <p:cNvSpPr>
            <a:spLocks noGrp="1" noChangeArrowheads="1"/>
          </p:cNvSpPr>
          <p:nvPr>
            <p:ph idx="1"/>
          </p:nvPr>
        </p:nvSpPr>
        <p:spPr>
          <a:xfrm>
            <a:off x="3581400" y="1600200"/>
            <a:ext cx="6934200" cy="4343400"/>
          </a:xfrm>
        </p:spPr>
        <p:txBody>
          <a:bodyPr rtlCol="0">
            <a:normAutofit fontScale="85000" lnSpcReduction="20000"/>
          </a:bodyPr>
          <a:lstStyle/>
          <a:p>
            <a:pPr fontAlgn="auto">
              <a:spcAft>
                <a:spcPts val="0"/>
              </a:spcAft>
              <a:buSzPct val="100000"/>
              <a:buFont typeface="Wingdings" pitchFamily="2" charset="2"/>
              <a:buChar char="§"/>
              <a:defRPr/>
            </a:pPr>
            <a:r>
              <a:rPr lang="en-US" sz="2600" dirty="0">
                <a:latin typeface="Corbel" pitchFamily="34" charset="0"/>
                <a:cs typeface="Arial" charset="0"/>
              </a:rPr>
              <a:t>A </a:t>
            </a:r>
            <a:r>
              <a:rPr lang="en-US" sz="2600" b="1" i="1" dirty="0">
                <a:latin typeface="Corbel" pitchFamily="34" charset="0"/>
                <a:cs typeface="Arial" charset="0"/>
              </a:rPr>
              <a:t>Permit-Required Confined Space </a:t>
            </a:r>
            <a:r>
              <a:rPr lang="en-US" sz="2600" dirty="0">
                <a:latin typeface="Corbel" pitchFamily="34" charset="0"/>
                <a:cs typeface="Arial" charset="0"/>
              </a:rPr>
              <a:t>– has one or more of the following: </a:t>
            </a:r>
          </a:p>
          <a:p>
            <a:pPr marL="0" indent="0" fontAlgn="auto">
              <a:spcAft>
                <a:spcPts val="0"/>
              </a:spcAft>
              <a:buSzPct val="100000"/>
              <a:buNone/>
              <a:defRPr/>
            </a:pPr>
            <a:endParaRPr lang="en-US" sz="2600" dirty="0">
              <a:latin typeface="Corbel" pitchFamily="34" charset="0"/>
              <a:cs typeface="Arial" charset="0"/>
            </a:endParaRPr>
          </a:p>
          <a:p>
            <a:pPr lvl="3" fontAlgn="auto">
              <a:spcAft>
                <a:spcPts val="0"/>
              </a:spcAft>
              <a:buClr>
                <a:schemeClr val="accent1"/>
              </a:buClr>
              <a:buSzPct val="50000"/>
              <a:buFont typeface="Wingdings" pitchFamily="2" charset="2"/>
              <a:buChar char="q"/>
              <a:defRPr/>
            </a:pPr>
            <a:r>
              <a:rPr lang="en-US" sz="2600" dirty="0">
                <a:latin typeface="Corbel" pitchFamily="34" charset="0"/>
                <a:cs typeface="Arial" charset="0"/>
              </a:rPr>
              <a:t>Contains or has the potential to contain a hazardous atmosphere</a:t>
            </a:r>
          </a:p>
          <a:p>
            <a:pPr lvl="3" fontAlgn="auto">
              <a:spcAft>
                <a:spcPts val="0"/>
              </a:spcAft>
              <a:buClr>
                <a:schemeClr val="accent1"/>
              </a:buClr>
              <a:buSzPct val="50000"/>
              <a:buFont typeface="Wingdings" pitchFamily="2" charset="2"/>
              <a:buChar char="q"/>
              <a:defRPr/>
            </a:pPr>
            <a:r>
              <a:rPr lang="en-US" sz="2600" dirty="0">
                <a:latin typeface="Corbel" pitchFamily="34" charset="0"/>
                <a:cs typeface="Arial" charset="0"/>
              </a:rPr>
              <a:t>Contains a material with the potential to engulf someone</a:t>
            </a:r>
          </a:p>
          <a:p>
            <a:pPr lvl="3" fontAlgn="auto">
              <a:spcAft>
                <a:spcPts val="0"/>
              </a:spcAft>
              <a:buClr>
                <a:schemeClr val="accent1"/>
              </a:buClr>
              <a:buSzPct val="50000"/>
              <a:buFont typeface="Wingdings" pitchFamily="2" charset="2"/>
              <a:buChar char="q"/>
              <a:defRPr/>
            </a:pPr>
            <a:r>
              <a:rPr lang="en-US" sz="2600" dirty="0">
                <a:latin typeface="Corbel" pitchFamily="34" charset="0"/>
                <a:cs typeface="Arial" charset="0"/>
              </a:rPr>
              <a:t>Has an internal configuration that might cause an entrant to be trapped or asphyxiated by inwardly converging walls or by a floor that slopes downward and tapers to a smaller cross section</a:t>
            </a:r>
          </a:p>
          <a:p>
            <a:pPr lvl="3" fontAlgn="auto">
              <a:spcAft>
                <a:spcPts val="0"/>
              </a:spcAft>
              <a:buClr>
                <a:schemeClr val="accent1"/>
              </a:buClr>
              <a:buSzPct val="50000"/>
              <a:buFont typeface="Wingdings" pitchFamily="2" charset="2"/>
              <a:buChar char="q"/>
              <a:defRPr/>
            </a:pPr>
            <a:r>
              <a:rPr lang="en-US" sz="2600" dirty="0">
                <a:latin typeface="Corbel" pitchFamily="34" charset="0"/>
                <a:cs typeface="Arial" charset="0"/>
              </a:rPr>
              <a:t>Contains any other recognized serious safety or health concerns</a:t>
            </a:r>
          </a:p>
          <a:p>
            <a:pPr fontAlgn="auto">
              <a:spcAft>
                <a:spcPts val="0"/>
              </a:spcAft>
              <a:buSzPct val="95000"/>
              <a:buNone/>
              <a:defRPr/>
            </a:pPr>
            <a:endParaRPr lang="en-US" sz="2400" dirty="0">
              <a:latin typeface="Arial" charset="0"/>
              <a:cs typeface="Arial" charset="0"/>
            </a:endParaRPr>
          </a:p>
          <a:p>
            <a:pPr lvl="3" fontAlgn="auto">
              <a:spcAft>
                <a:spcPts val="0"/>
              </a:spcAft>
              <a:buSzPct val="95000"/>
              <a:buNone/>
              <a:defRPr/>
            </a:pPr>
            <a:endParaRPr lang="en-US" sz="2400" dirty="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6532E46D-C227-4A05-8EEC-A038F8BB47A3}" type="slidenum">
              <a:rPr lang="en-US"/>
              <a:pPr>
                <a:defRPr/>
              </a:pPr>
              <a:t>11</a:t>
            </a:fld>
            <a:endParaRPr lang="en-US" dirty="0"/>
          </a:p>
        </p:txBody>
      </p:sp>
      <p:pic>
        <p:nvPicPr>
          <p:cNvPr id="18437" name="Picture 4" descr="https://encrypted-tbn3.gstatic.com/images?q=tbn:ANd9GcS0CDupo2LPsCkbSWSvwupXZQ_OVZPUan6DSuJYHk4hKhWk4cE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24100" y="2571750"/>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179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97100" y="139700"/>
            <a:ext cx="7772400" cy="990600"/>
          </a:xfrm>
        </p:spPr>
        <p:txBody>
          <a:bodyPr/>
          <a:lstStyle/>
          <a:p>
            <a:pPr>
              <a:defRPr/>
            </a:pPr>
            <a:r>
              <a:rPr lang="en-US" b="1" dirty="0" smtClean="0"/>
              <a:t>Complete Entry Permit Form</a:t>
            </a:r>
          </a:p>
        </p:txBody>
      </p:sp>
      <p:sp>
        <p:nvSpPr>
          <p:cNvPr id="62467" name="Rectangle 3"/>
          <p:cNvSpPr>
            <a:spLocks noGrp="1" noChangeArrowheads="1"/>
          </p:cNvSpPr>
          <p:nvPr>
            <p:ph type="body" sz="half" idx="1"/>
          </p:nvPr>
        </p:nvSpPr>
        <p:spPr>
          <a:xfrm>
            <a:off x="2044700" y="1256538"/>
            <a:ext cx="3810000" cy="5181600"/>
          </a:xfrm>
          <a:noFill/>
        </p:spPr>
        <p:txBody>
          <a:bodyPr/>
          <a:lstStyle/>
          <a:p>
            <a:pPr>
              <a:lnSpc>
                <a:spcPct val="90000"/>
              </a:lnSpc>
              <a:buClr>
                <a:schemeClr val="hlink"/>
              </a:buClr>
              <a:buFont typeface="Wingdings" pitchFamily="2" charset="2"/>
              <a:buChar char="Ø"/>
            </a:pPr>
            <a:r>
              <a:rPr lang="en-US" sz="2400" b="1" dirty="0"/>
              <a:t>Permit must be correctly and completely filled out prior to entry.</a:t>
            </a:r>
          </a:p>
          <a:p>
            <a:pPr>
              <a:lnSpc>
                <a:spcPct val="90000"/>
              </a:lnSpc>
              <a:buClr>
                <a:schemeClr val="hlink"/>
              </a:buClr>
              <a:buFont typeface="Wingdings" pitchFamily="2" charset="2"/>
              <a:buChar char="Ø"/>
            </a:pPr>
            <a:r>
              <a:rPr lang="en-US" sz="2400" b="1" dirty="0"/>
              <a:t>Permit must be activated by Entry Supervisor’s signature to be valid.</a:t>
            </a:r>
          </a:p>
          <a:p>
            <a:pPr>
              <a:lnSpc>
                <a:spcPct val="90000"/>
              </a:lnSpc>
              <a:buClr>
                <a:schemeClr val="hlink"/>
              </a:buClr>
              <a:buFont typeface="Wingdings" pitchFamily="2" charset="2"/>
              <a:buChar char="Ø"/>
            </a:pPr>
            <a:r>
              <a:rPr lang="en-US" sz="2400" b="1" dirty="0"/>
              <a:t>No entry is allowed without a valid permit.</a:t>
            </a:r>
          </a:p>
          <a:p>
            <a:pPr>
              <a:lnSpc>
                <a:spcPct val="90000"/>
              </a:lnSpc>
              <a:buClr>
                <a:schemeClr val="hlink"/>
              </a:buClr>
              <a:buFont typeface="Wingdings" pitchFamily="2" charset="2"/>
              <a:buChar char="Ø"/>
            </a:pPr>
            <a:r>
              <a:rPr lang="en-US" sz="2400" b="1" dirty="0"/>
              <a:t>When work is completed, permit and evaluation form should be returned to your Safety Dept.</a:t>
            </a:r>
          </a:p>
          <a:p>
            <a:pPr>
              <a:lnSpc>
                <a:spcPct val="90000"/>
              </a:lnSpc>
              <a:buClr>
                <a:schemeClr val="hlink"/>
              </a:buClr>
              <a:buFont typeface="Wingdings" pitchFamily="2" charset="2"/>
              <a:buChar char="Ø"/>
            </a:pPr>
            <a:r>
              <a:rPr lang="en-US" sz="2400" b="1" dirty="0"/>
              <a:t>Cancelled permits must be kept on file for at least one year.</a:t>
            </a:r>
          </a:p>
        </p:txBody>
      </p:sp>
      <p:pic>
        <p:nvPicPr>
          <p:cNvPr id="62468" name="Picture 11" descr="permit"/>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6172200" y="1447800"/>
            <a:ext cx="4229100" cy="4990338"/>
          </a:xfrm>
        </p:spPr>
      </p:pic>
    </p:spTree>
    <p:extLst>
      <p:ext uri="{BB962C8B-B14F-4D97-AF65-F5344CB8AC3E}">
        <p14:creationId xmlns:p14="http://schemas.microsoft.com/office/powerpoint/2010/main" val="183080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sz="3600" dirty="0">
                <a:effectLst>
                  <a:outerShdw blurRad="38100" dist="38100" dir="2700000" algn="tl">
                    <a:srgbClr val="000000">
                      <a:alpha val="43137"/>
                    </a:srgbClr>
                  </a:outerShdw>
                </a:effectLst>
              </a:rPr>
              <a:t>Relevant Federal OSHA Standards</a:t>
            </a:r>
          </a:p>
        </p:txBody>
      </p:sp>
      <p:sp>
        <p:nvSpPr>
          <p:cNvPr id="5" name="Content Placeholder 4"/>
          <p:cNvSpPr>
            <a:spLocks noGrp="1"/>
          </p:cNvSpPr>
          <p:nvPr>
            <p:ph idx="1"/>
          </p:nvPr>
        </p:nvSpPr>
        <p:spPr>
          <a:xfrm>
            <a:off x="2514600" y="1417638"/>
            <a:ext cx="8229600" cy="4525962"/>
          </a:xfrm>
        </p:spPr>
        <p:txBody>
          <a:bodyPr rtlCol="0">
            <a:normAutofit/>
          </a:bodyPr>
          <a:lstStyle/>
          <a:p>
            <a:pPr eaLnBrk="1" fontAlgn="auto" hangingPunct="1">
              <a:spcAft>
                <a:spcPts val="0"/>
              </a:spcAft>
              <a:buSzPct val="100000"/>
              <a:buFont typeface="Wingdings" pitchFamily="2" charset="2"/>
              <a:buChar char="§"/>
              <a:defRPr/>
            </a:pPr>
            <a:r>
              <a:rPr lang="en-US" dirty="0" smtClean="0"/>
              <a:t>29 CFR 1910.146 – Permit-required confined space standard</a:t>
            </a:r>
          </a:p>
          <a:p>
            <a:pPr marL="1147762" lvl="1" indent="-342900" eaLnBrk="1" fontAlgn="auto" hangingPunct="1">
              <a:spcAft>
                <a:spcPts val="0"/>
              </a:spcAft>
              <a:buSzPct val="100000"/>
              <a:buFont typeface="Wingdings" pitchFamily="2" charset="2"/>
              <a:buChar char="q"/>
              <a:defRPr/>
            </a:pPr>
            <a:r>
              <a:rPr lang="en-US" dirty="0" smtClean="0"/>
              <a:t>Exempts agriculture</a:t>
            </a:r>
          </a:p>
          <a:p>
            <a:pPr marL="804862" lvl="1" indent="0" eaLnBrk="1" fontAlgn="auto" hangingPunct="1">
              <a:spcAft>
                <a:spcPts val="0"/>
              </a:spcAft>
              <a:buSzPct val="100000"/>
              <a:buNone/>
              <a:defRPr/>
            </a:pPr>
            <a:endParaRPr lang="en-US" dirty="0" smtClean="0"/>
          </a:p>
        </p:txBody>
      </p:sp>
      <p:sp>
        <p:nvSpPr>
          <p:cNvPr id="2" name="Slide Number Placeholder 1"/>
          <p:cNvSpPr>
            <a:spLocks noGrp="1"/>
          </p:cNvSpPr>
          <p:nvPr>
            <p:ph type="sldNum" sz="quarter" idx="12"/>
          </p:nvPr>
        </p:nvSpPr>
        <p:spPr/>
        <p:txBody>
          <a:bodyPr/>
          <a:lstStyle/>
          <a:p>
            <a:pPr>
              <a:defRPr/>
            </a:pPr>
            <a:fld id="{A2176F4C-8E42-438A-8329-5F1492EBE113}" type="slidenum">
              <a:rPr lang="en-US"/>
              <a:pPr>
                <a:defRPr/>
              </a:pPr>
              <a:t>13</a:t>
            </a:fld>
            <a:endParaRPr lang="en-US" dirty="0"/>
          </a:p>
        </p:txBody>
      </p:sp>
    </p:spTree>
    <p:extLst>
      <p:ext uri="{BB962C8B-B14F-4D97-AF65-F5344CB8AC3E}">
        <p14:creationId xmlns:p14="http://schemas.microsoft.com/office/powerpoint/2010/main" val="41984560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1" y="1600200"/>
            <a:ext cx="7364413" cy="4343400"/>
          </a:xfrm>
        </p:spPr>
        <p:txBody>
          <a:bodyPr>
            <a:normAutofit fontScale="62500" lnSpcReduction="20000"/>
          </a:bodyPr>
          <a:lstStyle/>
          <a:p>
            <a:pPr marL="0" indent="0">
              <a:buNone/>
              <a:defRPr/>
            </a:pPr>
            <a:r>
              <a:rPr lang="en-US" b="1" dirty="0" smtClean="0"/>
              <a:t>Enforcement Guidance for Small Farming Operations</a:t>
            </a:r>
          </a:p>
          <a:p>
            <a:pPr>
              <a:buFontTx/>
              <a:buNone/>
              <a:defRPr/>
            </a:pPr>
            <a:r>
              <a:rPr lang="en-US" dirty="0" smtClean="0"/>
              <a:t>The Appropriations Act exempts small farming operations from enforcement of </a:t>
            </a:r>
            <a:r>
              <a:rPr lang="en-US" u="sng" dirty="0" smtClean="0"/>
              <a:t>all</a:t>
            </a:r>
            <a:r>
              <a:rPr lang="en-US" dirty="0" smtClean="0"/>
              <a:t> rules, regulations, standards or orders under the Occupational Safety and Health Act. A farming operation is </a:t>
            </a:r>
            <a:r>
              <a:rPr lang="en-US" b="1" dirty="0" smtClean="0"/>
              <a:t>exempt</a:t>
            </a:r>
            <a:r>
              <a:rPr lang="en-US" dirty="0" smtClean="0"/>
              <a:t> from </a:t>
            </a:r>
            <a:r>
              <a:rPr lang="en-US" b="1" dirty="0" smtClean="0"/>
              <a:t>all</a:t>
            </a:r>
            <a:r>
              <a:rPr lang="en-US" dirty="0" smtClean="0"/>
              <a:t> OSHA activities if it: </a:t>
            </a:r>
          </a:p>
          <a:p>
            <a:pPr>
              <a:defRPr/>
            </a:pPr>
            <a:endParaRPr lang="en-US" dirty="0" smtClean="0"/>
          </a:p>
          <a:p>
            <a:pPr>
              <a:defRPr/>
            </a:pPr>
            <a:r>
              <a:rPr lang="en-US" dirty="0" smtClean="0"/>
              <a:t>Employs </a:t>
            </a:r>
            <a:r>
              <a:rPr lang="en-US" b="1" u="sng" dirty="0" smtClean="0"/>
              <a:t>10 or fewer employees </a:t>
            </a:r>
            <a:r>
              <a:rPr lang="en-US" dirty="0" smtClean="0"/>
              <a:t>currently and at all times during the last 12 months; and </a:t>
            </a:r>
          </a:p>
          <a:p>
            <a:pPr>
              <a:defRPr/>
            </a:pPr>
            <a:r>
              <a:rPr lang="en-US" dirty="0" smtClean="0"/>
              <a:t>Has not had an active temporary labor camp during the proceeding 12 months.</a:t>
            </a:r>
          </a:p>
          <a:p>
            <a:pPr lvl="1">
              <a:buFontTx/>
              <a:buNone/>
              <a:defRPr/>
            </a:pPr>
            <a:endParaRPr lang="en-US" dirty="0" smtClean="0"/>
          </a:p>
          <a:p>
            <a:pPr lvl="1">
              <a:buFontTx/>
              <a:buNone/>
              <a:defRPr/>
            </a:pPr>
            <a:r>
              <a:rPr lang="en-US" dirty="0" smtClean="0"/>
              <a:t>Note: Family members of farm employers are not counted when determining the number of employees. </a:t>
            </a:r>
          </a:p>
          <a:p>
            <a:pPr lvl="1">
              <a:defRPr/>
            </a:pPr>
            <a:r>
              <a:rPr lang="en-US" b="1" i="1" dirty="0" smtClean="0"/>
              <a:t>Important to check with your state OSHA  since there are 22 states that match or exceed this OSHA Instruction</a:t>
            </a:r>
            <a:r>
              <a:rPr lang="en-US" dirty="0" smtClean="0"/>
              <a:t/>
            </a:r>
            <a:br>
              <a:rPr lang="en-US" dirty="0" smtClean="0"/>
            </a:br>
            <a:endParaRPr lang="en-US" dirty="0" smtClean="0"/>
          </a:p>
          <a:p>
            <a:pPr>
              <a:defRPr/>
            </a:pPr>
            <a:endParaRPr lang="en-US" dirty="0" smtClean="0"/>
          </a:p>
          <a:p>
            <a:pPr marL="0" indent="0">
              <a:buNone/>
              <a:defRPr/>
            </a:pPr>
            <a:endParaRPr lang="en-US" dirty="0"/>
          </a:p>
        </p:txBody>
      </p:sp>
      <p:sp>
        <p:nvSpPr>
          <p:cNvPr id="37893" name="Title 8"/>
          <p:cNvSpPr>
            <a:spLocks noGrp="1"/>
          </p:cNvSpPr>
          <p:nvPr>
            <p:ph type="title"/>
          </p:nvPr>
        </p:nvSpPr>
        <p:spPr>
          <a:xfrm>
            <a:off x="2209800" y="0"/>
            <a:ext cx="8229600" cy="1143000"/>
          </a:xfrm>
        </p:spPr>
        <p:txBody>
          <a:bodyPr/>
          <a:lstStyle/>
          <a:p>
            <a:r>
              <a:rPr lang="en-US" smtClean="0"/>
              <a:t>Agriculture Exemption</a:t>
            </a:r>
          </a:p>
        </p:txBody>
      </p:sp>
      <p:sp>
        <p:nvSpPr>
          <p:cNvPr id="37894" name="TextBox 6"/>
          <p:cNvSpPr txBox="1">
            <a:spLocks noChangeArrowheads="1"/>
          </p:cNvSpPr>
          <p:nvPr/>
        </p:nvSpPr>
        <p:spPr bwMode="auto">
          <a:xfrm>
            <a:off x="4114800" y="6096000"/>
            <a:ext cx="4913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panose="020B0604020202020204" pitchFamily="34" charset="0"/>
              </a:defRPr>
            </a:lvl1pPr>
            <a:lvl2pPr marL="742950" indent="-285750" eaLnBrk="0" hangingPunct="0">
              <a:defRPr sz="2000" i="1">
                <a:solidFill>
                  <a:schemeClr val="tx1"/>
                </a:solidFill>
                <a:latin typeface="Arial" panose="020B0604020202020204" pitchFamily="34" charset="0"/>
              </a:defRPr>
            </a:lvl2pPr>
            <a:lvl3pPr marL="1143000" indent="-228600" eaLnBrk="0" hangingPunct="0">
              <a:defRPr sz="2000" i="1">
                <a:solidFill>
                  <a:schemeClr val="tx1"/>
                </a:solidFill>
                <a:latin typeface="Arial" panose="020B0604020202020204" pitchFamily="34" charset="0"/>
              </a:defRPr>
            </a:lvl3pPr>
            <a:lvl4pPr marL="1600200" indent="-228600" eaLnBrk="0" hangingPunct="0">
              <a:defRPr sz="2000" i="1">
                <a:solidFill>
                  <a:schemeClr val="tx1"/>
                </a:solidFill>
                <a:latin typeface="Arial" panose="020B0604020202020204" pitchFamily="34" charset="0"/>
              </a:defRPr>
            </a:lvl4pPr>
            <a:lvl5pPr marL="2057400" indent="-228600" eaLnBrk="0" hangingPunct="0">
              <a:defRPr sz="2000" i="1">
                <a:solidFill>
                  <a:schemeClr val="tx1"/>
                </a:solidFill>
                <a:latin typeface="Arial" panose="020B0604020202020204" pitchFamily="34" charset="0"/>
              </a:defRPr>
            </a:lvl5pPr>
            <a:lvl6pPr marL="2514600" indent="-228600" eaLnBrk="0" fontAlgn="base" hangingPunct="0">
              <a:spcBef>
                <a:spcPct val="50000"/>
              </a:spcBef>
              <a:spcAft>
                <a:spcPct val="0"/>
              </a:spcAft>
              <a:defRPr sz="2000" i="1">
                <a:solidFill>
                  <a:schemeClr val="tx1"/>
                </a:solidFill>
                <a:latin typeface="Arial" panose="020B0604020202020204" pitchFamily="34" charset="0"/>
              </a:defRPr>
            </a:lvl6pPr>
            <a:lvl7pPr marL="2971800" indent="-228600" eaLnBrk="0" fontAlgn="base" hangingPunct="0">
              <a:spcBef>
                <a:spcPct val="50000"/>
              </a:spcBef>
              <a:spcAft>
                <a:spcPct val="0"/>
              </a:spcAft>
              <a:defRPr sz="2000" i="1">
                <a:solidFill>
                  <a:schemeClr val="tx1"/>
                </a:solidFill>
                <a:latin typeface="Arial" panose="020B0604020202020204" pitchFamily="34" charset="0"/>
              </a:defRPr>
            </a:lvl7pPr>
            <a:lvl8pPr marL="3429000" indent="-228600" eaLnBrk="0" fontAlgn="base" hangingPunct="0">
              <a:spcBef>
                <a:spcPct val="50000"/>
              </a:spcBef>
              <a:spcAft>
                <a:spcPct val="0"/>
              </a:spcAft>
              <a:defRPr sz="2000" i="1">
                <a:solidFill>
                  <a:schemeClr val="tx1"/>
                </a:solidFill>
                <a:latin typeface="Arial" panose="020B0604020202020204" pitchFamily="34" charset="0"/>
              </a:defRPr>
            </a:lvl8pPr>
            <a:lvl9pPr marL="3886200" indent="-228600" eaLnBrk="0" fontAlgn="base" hangingPunct="0">
              <a:spcBef>
                <a:spcPct val="50000"/>
              </a:spcBef>
              <a:spcAft>
                <a:spcPct val="0"/>
              </a:spcAft>
              <a:defRPr sz="2000" i="1">
                <a:solidFill>
                  <a:schemeClr val="tx1"/>
                </a:solidFill>
                <a:latin typeface="Arial" panose="020B0604020202020204" pitchFamily="34" charset="0"/>
              </a:defRPr>
            </a:lvl9pPr>
          </a:lstStyle>
          <a:p>
            <a:pPr eaLnBrk="1" hangingPunct="1"/>
            <a:r>
              <a:rPr lang="en-US" dirty="0">
                <a:solidFill>
                  <a:srgbClr val="000000"/>
                </a:solidFill>
              </a:rPr>
              <a:t>Source: OSHA Instruction CPL 02-00-051</a:t>
            </a:r>
          </a:p>
        </p:txBody>
      </p:sp>
    </p:spTree>
    <p:extLst>
      <p:ext uri="{BB962C8B-B14F-4D97-AF65-F5344CB8AC3E}">
        <p14:creationId xmlns:p14="http://schemas.microsoft.com/office/powerpoint/2010/main" val="403612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0" y="609600"/>
            <a:ext cx="7772400" cy="762000"/>
          </a:xfrm>
        </p:spPr>
        <p:txBody>
          <a:bodyPr/>
          <a:lstStyle/>
          <a:p>
            <a:pPr>
              <a:defRPr/>
            </a:pPr>
            <a:r>
              <a:rPr lang="en-US" b="1" dirty="0" smtClean="0"/>
              <a:t>Conduct a Pre-Entry Briefing</a:t>
            </a:r>
          </a:p>
        </p:txBody>
      </p:sp>
      <p:sp>
        <p:nvSpPr>
          <p:cNvPr id="61443" name="Rectangle 3"/>
          <p:cNvSpPr>
            <a:spLocks noGrp="1" noChangeArrowheads="1"/>
          </p:cNvSpPr>
          <p:nvPr>
            <p:ph idx="1"/>
          </p:nvPr>
        </p:nvSpPr>
        <p:spPr/>
        <p:txBody>
          <a:bodyPr/>
          <a:lstStyle/>
          <a:p>
            <a:pPr>
              <a:buClr>
                <a:schemeClr val="hlink"/>
              </a:buClr>
              <a:buSzTx/>
              <a:buFont typeface="Wingdings" pitchFamily="2" charset="2"/>
              <a:buChar char="Ø"/>
            </a:pPr>
            <a:r>
              <a:rPr lang="en-US" dirty="0" smtClean="0"/>
              <a:t>Entire crew must attend</a:t>
            </a:r>
          </a:p>
          <a:p>
            <a:pPr lvl="1">
              <a:buClr>
                <a:schemeClr val="hlink"/>
              </a:buClr>
              <a:buFont typeface="Wingdings" pitchFamily="2" charset="2"/>
              <a:buChar char="§"/>
            </a:pPr>
            <a:r>
              <a:rPr lang="en-US" dirty="0" smtClean="0"/>
              <a:t>Attendants, entrants, entry supervisor</a:t>
            </a:r>
          </a:p>
          <a:p>
            <a:pPr>
              <a:buClr>
                <a:schemeClr val="hlink"/>
              </a:buClr>
              <a:buSzTx/>
              <a:buFont typeface="Wingdings" pitchFamily="2" charset="2"/>
              <a:buChar char="Ø"/>
            </a:pPr>
            <a:r>
              <a:rPr lang="en-US" dirty="0" smtClean="0"/>
              <a:t>Review hazards of entry and work</a:t>
            </a:r>
          </a:p>
          <a:p>
            <a:pPr>
              <a:buClr>
                <a:schemeClr val="hlink"/>
              </a:buClr>
              <a:buSzTx/>
              <a:buFont typeface="Wingdings" pitchFamily="2" charset="2"/>
              <a:buChar char="Ø"/>
            </a:pPr>
            <a:r>
              <a:rPr lang="en-US" dirty="0" smtClean="0"/>
              <a:t>Review personal protective equipment (PPE)</a:t>
            </a:r>
          </a:p>
          <a:p>
            <a:pPr>
              <a:buClr>
                <a:schemeClr val="hlink"/>
              </a:buClr>
              <a:buSzTx/>
              <a:buFont typeface="Wingdings" pitchFamily="2" charset="2"/>
              <a:buChar char="Ø"/>
            </a:pPr>
            <a:r>
              <a:rPr lang="en-US" dirty="0" smtClean="0"/>
              <a:t>Review procedure for contacting rescue</a:t>
            </a:r>
          </a:p>
          <a:p>
            <a:pPr lvl="1">
              <a:buClr>
                <a:schemeClr val="hlink"/>
              </a:buClr>
              <a:buFont typeface="Wingdings" pitchFamily="2" charset="2"/>
              <a:buChar char="§"/>
            </a:pPr>
            <a:r>
              <a:rPr lang="en-US" dirty="0" smtClean="0"/>
              <a:t>verify rescue is available</a:t>
            </a:r>
          </a:p>
          <a:p>
            <a:pPr>
              <a:buClr>
                <a:schemeClr val="hlink"/>
              </a:buClr>
              <a:buSzTx/>
              <a:buFont typeface="Wingdings" pitchFamily="2" charset="2"/>
              <a:buChar char="Ø"/>
            </a:pPr>
            <a:r>
              <a:rPr lang="en-US" dirty="0" smtClean="0"/>
              <a:t>Complete all items for the permit</a:t>
            </a:r>
          </a:p>
        </p:txBody>
      </p:sp>
    </p:spTree>
    <p:extLst>
      <p:ext uri="{BB962C8B-B14F-4D97-AF65-F5344CB8AC3E}">
        <p14:creationId xmlns:p14="http://schemas.microsoft.com/office/powerpoint/2010/main" val="2335822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09800" y="152400"/>
            <a:ext cx="7772400" cy="1524000"/>
          </a:xfrm>
        </p:spPr>
        <p:txBody>
          <a:bodyPr/>
          <a:lstStyle/>
          <a:p>
            <a:pPr>
              <a:defRPr/>
            </a:pPr>
            <a:r>
              <a:rPr lang="en-US" b="1" dirty="0" smtClean="0"/>
              <a:t>Enter the Space and Proceed with work:</a:t>
            </a:r>
          </a:p>
        </p:txBody>
      </p:sp>
      <p:sp>
        <p:nvSpPr>
          <p:cNvPr id="63491" name="Rectangle 3"/>
          <p:cNvSpPr>
            <a:spLocks noGrp="1" noChangeArrowheads="1"/>
          </p:cNvSpPr>
          <p:nvPr>
            <p:ph idx="1"/>
          </p:nvPr>
        </p:nvSpPr>
        <p:spPr>
          <a:xfrm>
            <a:off x="2082800" y="2374900"/>
            <a:ext cx="7772400" cy="3886200"/>
          </a:xfrm>
          <a:noFill/>
        </p:spPr>
        <p:txBody>
          <a:bodyPr/>
          <a:lstStyle/>
          <a:p>
            <a:pPr>
              <a:buClr>
                <a:schemeClr val="hlink"/>
              </a:buClr>
              <a:buFont typeface="Wingdings" pitchFamily="2" charset="2"/>
              <a:buChar char="Ø"/>
            </a:pPr>
            <a:r>
              <a:rPr lang="en-US" sz="2800" b="1" dirty="0"/>
              <a:t>An attendant shall be posted near the entrance for the duration of the work. </a:t>
            </a:r>
            <a:r>
              <a:rPr lang="en-US" sz="2800" b="1" dirty="0" smtClean="0"/>
              <a:t>They </a:t>
            </a:r>
            <a:r>
              <a:rPr lang="en-US" sz="2800" b="1" dirty="0"/>
              <a:t>shall be in constant communication with the entrants while the job is in progress.</a:t>
            </a:r>
          </a:p>
          <a:p>
            <a:pPr>
              <a:buClr>
                <a:schemeClr val="hlink"/>
              </a:buClr>
              <a:buFont typeface="Wingdings" pitchFamily="2" charset="2"/>
              <a:buChar char="Ø"/>
            </a:pPr>
            <a:r>
              <a:rPr lang="en-US" sz="2800" b="1" dirty="0"/>
              <a:t>All entrants shall sign a sign-in-log when entering the space and sign out when exiting.</a:t>
            </a:r>
          </a:p>
          <a:p>
            <a:pPr>
              <a:buClr>
                <a:schemeClr val="hlink"/>
              </a:buClr>
              <a:buFont typeface="Wingdings" pitchFamily="2" charset="2"/>
              <a:buChar char="Ø"/>
            </a:pPr>
            <a:r>
              <a:rPr lang="en-US" sz="2800" b="1" dirty="0"/>
              <a:t>The attendant shall maintain the permit and sign in log for the duration of the work.</a:t>
            </a:r>
          </a:p>
        </p:txBody>
      </p:sp>
    </p:spTree>
    <p:extLst>
      <p:ext uri="{BB962C8B-B14F-4D97-AF65-F5344CB8AC3E}">
        <p14:creationId xmlns:p14="http://schemas.microsoft.com/office/powerpoint/2010/main" val="47930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09800" y="457200"/>
            <a:ext cx="7848600" cy="838200"/>
          </a:xfrm>
        </p:spPr>
        <p:txBody>
          <a:bodyPr/>
          <a:lstStyle/>
          <a:p>
            <a:pPr>
              <a:defRPr/>
            </a:pPr>
            <a:r>
              <a:rPr lang="en-US" b="1" dirty="0" smtClean="0"/>
              <a:t>When the Job is Done:</a:t>
            </a:r>
          </a:p>
        </p:txBody>
      </p:sp>
      <p:sp>
        <p:nvSpPr>
          <p:cNvPr id="64515" name="Rectangle 3"/>
          <p:cNvSpPr>
            <a:spLocks noGrp="1" noChangeArrowheads="1"/>
          </p:cNvSpPr>
          <p:nvPr>
            <p:ph idx="1"/>
          </p:nvPr>
        </p:nvSpPr>
        <p:spPr>
          <a:xfrm>
            <a:off x="2286000" y="2133600"/>
            <a:ext cx="7772400" cy="3886200"/>
          </a:xfrm>
          <a:noFill/>
        </p:spPr>
        <p:txBody>
          <a:bodyPr/>
          <a:lstStyle/>
          <a:p>
            <a:pPr>
              <a:buClr>
                <a:schemeClr val="hlink"/>
              </a:buClr>
              <a:buFont typeface="Wingdings" pitchFamily="2" charset="2"/>
              <a:buChar char="Ø"/>
            </a:pPr>
            <a:r>
              <a:rPr lang="en-US" b="1" dirty="0" smtClean="0"/>
              <a:t>Remove all personnel, tools, and debris from the space. Sign off the permit.</a:t>
            </a:r>
          </a:p>
          <a:p>
            <a:pPr>
              <a:buClr>
                <a:schemeClr val="hlink"/>
              </a:buClr>
              <a:buFont typeface="Wingdings" pitchFamily="2" charset="2"/>
              <a:buChar char="Ø"/>
            </a:pPr>
            <a:r>
              <a:rPr lang="en-US" b="1" dirty="0" smtClean="0"/>
              <a:t>Close the space.</a:t>
            </a:r>
          </a:p>
          <a:p>
            <a:pPr>
              <a:buClr>
                <a:schemeClr val="hlink"/>
              </a:buClr>
              <a:buFont typeface="Wingdings" pitchFamily="2" charset="2"/>
              <a:buChar char="Ø"/>
            </a:pPr>
            <a:r>
              <a:rPr lang="en-US" b="1" dirty="0" smtClean="0"/>
              <a:t>Cancel the permit.</a:t>
            </a:r>
          </a:p>
          <a:p>
            <a:pPr>
              <a:buClr>
                <a:schemeClr val="hlink"/>
              </a:buClr>
              <a:buFont typeface="Wingdings" pitchFamily="2" charset="2"/>
              <a:buChar char="Ø"/>
            </a:pPr>
            <a:r>
              <a:rPr lang="en-US" b="1" dirty="0" smtClean="0"/>
              <a:t>Review the job with all personnel (hazards, problems, etc.)</a:t>
            </a:r>
          </a:p>
        </p:txBody>
      </p:sp>
    </p:spTree>
    <p:extLst>
      <p:ext uri="{BB962C8B-B14F-4D97-AF65-F5344CB8AC3E}">
        <p14:creationId xmlns:p14="http://schemas.microsoft.com/office/powerpoint/2010/main" val="36043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86000" y="228600"/>
            <a:ext cx="7772400" cy="1143000"/>
          </a:xfrm>
        </p:spPr>
        <p:txBody>
          <a:bodyPr/>
          <a:lstStyle/>
          <a:p>
            <a:pPr>
              <a:defRPr/>
            </a:pPr>
            <a:r>
              <a:rPr lang="en-US" dirty="0" smtClean="0"/>
              <a:t>General Requirements</a:t>
            </a:r>
          </a:p>
        </p:txBody>
      </p:sp>
      <p:sp>
        <p:nvSpPr>
          <p:cNvPr id="38915" name="Rectangle 3"/>
          <p:cNvSpPr>
            <a:spLocks noGrp="1" noChangeArrowheads="1"/>
          </p:cNvSpPr>
          <p:nvPr>
            <p:ph idx="1"/>
          </p:nvPr>
        </p:nvSpPr>
        <p:spPr>
          <a:xfrm>
            <a:off x="2209800" y="1600200"/>
            <a:ext cx="7772400" cy="4495800"/>
          </a:xfrm>
        </p:spPr>
        <p:txBody>
          <a:bodyPr/>
          <a:lstStyle/>
          <a:p>
            <a:pPr>
              <a:lnSpc>
                <a:spcPct val="90000"/>
              </a:lnSpc>
              <a:buFont typeface="Monotype Sorts" pitchFamily="2" charset="2"/>
              <a:buNone/>
            </a:pPr>
            <a:r>
              <a:rPr lang="en-US" dirty="0" smtClean="0">
                <a:solidFill>
                  <a:schemeClr val="bg2"/>
                </a:solidFill>
              </a:rPr>
              <a:t>	</a:t>
            </a:r>
            <a:endParaRPr lang="en-US" sz="2800" dirty="0"/>
          </a:p>
          <a:p>
            <a:pPr>
              <a:lnSpc>
                <a:spcPct val="90000"/>
              </a:lnSpc>
              <a:buFont typeface="Monotype Sorts" pitchFamily="2" charset="2"/>
              <a:buNone/>
            </a:pPr>
            <a:r>
              <a:rPr lang="en-US" sz="2800" dirty="0"/>
              <a:t>	</a:t>
            </a:r>
            <a:r>
              <a:rPr lang="en-US" sz="2800" dirty="0" smtClean="0"/>
              <a:t>The </a:t>
            </a:r>
            <a:r>
              <a:rPr lang="en-US" sz="2800" dirty="0"/>
              <a:t>atmosphere within a pit or tank shall be tested for oxygen </a:t>
            </a:r>
            <a:r>
              <a:rPr lang="en-US" sz="2800" dirty="0" smtClean="0"/>
              <a:t>content prior to and during entry.</a:t>
            </a:r>
          </a:p>
          <a:p>
            <a:pPr>
              <a:lnSpc>
                <a:spcPct val="90000"/>
              </a:lnSpc>
              <a:buFont typeface="Monotype Sorts" pitchFamily="2" charset="2"/>
              <a:buNone/>
            </a:pPr>
            <a:endParaRPr lang="en-US" sz="2800" dirty="0"/>
          </a:p>
          <a:p>
            <a:pPr>
              <a:lnSpc>
                <a:spcPct val="90000"/>
              </a:lnSpc>
              <a:buNone/>
            </a:pPr>
            <a:r>
              <a:rPr lang="en-US" sz="2800" dirty="0" smtClean="0"/>
              <a:t>   Additionally the </a:t>
            </a:r>
            <a:r>
              <a:rPr lang="en-US" sz="2800" dirty="0"/>
              <a:t>atmosphere within a pit or tank shall be tested for the presence of combustible gases, vapors and toxic agents when the employer has reason to believe they may be present.</a:t>
            </a:r>
          </a:p>
          <a:p>
            <a:pPr>
              <a:lnSpc>
                <a:spcPct val="90000"/>
              </a:lnSpc>
              <a:buFont typeface="Monotype Sorts" pitchFamily="2" charset="2"/>
              <a:buNone/>
            </a:pPr>
            <a:endParaRPr lang="en-US" sz="2800" dirty="0"/>
          </a:p>
        </p:txBody>
      </p:sp>
    </p:spTree>
    <p:extLst>
      <p:ext uri="{BB962C8B-B14F-4D97-AF65-F5344CB8AC3E}">
        <p14:creationId xmlns:p14="http://schemas.microsoft.com/office/powerpoint/2010/main" val="68569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t>General </a:t>
            </a:r>
            <a:r>
              <a:rPr lang="en-US" dirty="0" smtClean="0"/>
              <a:t>Requirements </a:t>
            </a:r>
            <a:endParaRPr lang="en-US" dirty="0" smtClean="0"/>
          </a:p>
        </p:txBody>
      </p:sp>
      <p:sp>
        <p:nvSpPr>
          <p:cNvPr id="39939" name="Rectangle 3"/>
          <p:cNvSpPr>
            <a:spLocks noGrp="1" noChangeArrowheads="1"/>
          </p:cNvSpPr>
          <p:nvPr>
            <p:ph idx="1"/>
          </p:nvPr>
        </p:nvSpPr>
        <p:spPr>
          <a:xfrm>
            <a:off x="2209800" y="1981200"/>
            <a:ext cx="7772400" cy="3352800"/>
          </a:xfrm>
        </p:spPr>
        <p:txBody>
          <a:bodyPr>
            <a:normAutofit/>
          </a:bodyPr>
          <a:lstStyle/>
          <a:p>
            <a:pPr>
              <a:buFont typeface="Monotype Sorts" pitchFamily="2" charset="2"/>
              <a:buNone/>
            </a:pPr>
            <a:r>
              <a:rPr lang="en-US" dirty="0" smtClean="0"/>
              <a:t>	</a:t>
            </a:r>
            <a:r>
              <a:rPr lang="en-US" sz="2800" dirty="0"/>
              <a:t>If the oxygen level is less than 19.5</a:t>
            </a:r>
            <a:r>
              <a:rPr lang="en-US" sz="2800" dirty="0" smtClean="0"/>
              <a:t>%, or </a:t>
            </a:r>
            <a:r>
              <a:rPr lang="en-US" sz="2800" dirty="0"/>
              <a:t>if combustible gas or vapor is detected in access of 10% of the lower flammable limit, or if toxic agents are present in excess of ceiling limits or present in concentrations that will cause health effects which prevent employees from effecting self-rescue or communication to obtain </a:t>
            </a:r>
            <a:r>
              <a:rPr lang="en-US" sz="2800" dirty="0" smtClean="0"/>
              <a:t>assistance, </a:t>
            </a:r>
            <a:r>
              <a:rPr lang="en-US" sz="2800" dirty="0"/>
              <a:t>then the following apply: </a:t>
            </a:r>
          </a:p>
        </p:txBody>
      </p:sp>
    </p:spTree>
    <p:extLst>
      <p:ext uri="{BB962C8B-B14F-4D97-AF65-F5344CB8AC3E}">
        <p14:creationId xmlns:p14="http://schemas.microsoft.com/office/powerpoint/2010/main" val="267958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Objectives</a:t>
            </a:r>
            <a:endParaRPr lang="en-US" dirty="0"/>
          </a:p>
        </p:txBody>
      </p:sp>
      <p:sp>
        <p:nvSpPr>
          <p:cNvPr id="3" name="Content Placeholder 2"/>
          <p:cNvSpPr>
            <a:spLocks noGrp="1"/>
          </p:cNvSpPr>
          <p:nvPr>
            <p:ph idx="1"/>
          </p:nvPr>
        </p:nvSpPr>
        <p:spPr/>
        <p:txBody>
          <a:bodyPr>
            <a:normAutofit/>
          </a:bodyPr>
          <a:lstStyle/>
          <a:p>
            <a:r>
              <a:rPr lang="en-US" dirty="0" smtClean="0"/>
              <a:t>At the conclusion of this presentation, participants will:</a:t>
            </a:r>
          </a:p>
          <a:p>
            <a:pPr lvl="1">
              <a:buFont typeface="Wingdings" pitchFamily="2" charset="2"/>
              <a:buChar char="Ø"/>
            </a:pPr>
            <a:r>
              <a:rPr lang="en-US" dirty="0" smtClean="0"/>
              <a:t>Be able to identify hazards associated with confined space work associated with manure pits</a:t>
            </a:r>
          </a:p>
          <a:p>
            <a:pPr lvl="1">
              <a:buFont typeface="Wingdings" pitchFamily="2" charset="2"/>
              <a:buChar char="Ø"/>
            </a:pPr>
            <a:r>
              <a:rPr lang="en-US" dirty="0" smtClean="0"/>
              <a:t>Understand  the process for confined space entry and lock out/tag out procedures </a:t>
            </a:r>
          </a:p>
          <a:p>
            <a:pPr lvl="1">
              <a:buFont typeface="Wingdings" pitchFamily="2" charset="2"/>
              <a:buChar char="Ø"/>
            </a:pPr>
            <a:r>
              <a:rPr lang="en-US" dirty="0" smtClean="0"/>
              <a:t>Know where to look for OSHA references and resources related to confined space entry in the agricultural industry </a:t>
            </a:r>
          </a:p>
          <a:p>
            <a:pPr marL="457200" lvl="1" indent="0">
              <a:buNone/>
            </a:pPr>
            <a:endParaRPr lang="en-US" dirty="0" smtClean="0"/>
          </a:p>
          <a:p>
            <a:pPr lvl="1">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solidFill>
                  <a:prstClr val="black">
                    <a:tint val="75000"/>
                  </a:prstClr>
                </a:solidFill>
              </a:rPr>
              <a:pPr>
                <a:defRPr/>
              </a:pPr>
              <a:t>2</a:t>
            </a:fld>
            <a:endParaRPr lang="en-US">
              <a:solidFill>
                <a:prstClr val="black">
                  <a:tint val="75000"/>
                </a:prstClr>
              </a:solidFill>
            </a:endParaRPr>
          </a:p>
        </p:txBody>
      </p:sp>
    </p:spTree>
    <p:extLst>
      <p:ext uri="{BB962C8B-B14F-4D97-AF65-F5344CB8AC3E}">
        <p14:creationId xmlns:p14="http://schemas.microsoft.com/office/powerpoint/2010/main" val="3506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286000" y="476250"/>
            <a:ext cx="7772400" cy="1143000"/>
          </a:xfrm>
        </p:spPr>
        <p:txBody>
          <a:bodyPr/>
          <a:lstStyle/>
          <a:p>
            <a:pPr>
              <a:defRPr/>
            </a:pPr>
            <a:r>
              <a:rPr lang="en-US" dirty="0" smtClean="0">
                <a:effectLst>
                  <a:outerShdw blurRad="38100" dist="38100" dir="2700000" algn="tl">
                    <a:srgbClr val="FFFFFF"/>
                  </a:outerShdw>
                </a:effectLst>
              </a:rPr>
              <a:t>General </a:t>
            </a:r>
            <a:r>
              <a:rPr lang="en-US" dirty="0" smtClean="0">
                <a:effectLst>
                  <a:outerShdw blurRad="38100" dist="38100" dir="2700000" algn="tl">
                    <a:srgbClr val="FFFFFF"/>
                  </a:outerShdw>
                </a:effectLst>
              </a:rPr>
              <a:t>Requirements</a:t>
            </a:r>
            <a:br>
              <a:rPr lang="en-US" dirty="0" smtClean="0">
                <a:effectLst>
                  <a:outerShdw blurRad="38100" dist="38100" dir="2700000" algn="tl">
                    <a:srgbClr val="FFFFFF"/>
                  </a:outerShdw>
                </a:effectLst>
              </a:rPr>
            </a:br>
            <a:endParaRPr lang="en-US" dirty="0" smtClean="0">
              <a:effectLst>
                <a:outerShdw blurRad="38100" dist="38100" dir="2700000" algn="tl">
                  <a:srgbClr val="FFFFFF"/>
                </a:outerShdw>
              </a:effectLst>
            </a:endParaRPr>
          </a:p>
        </p:txBody>
      </p:sp>
      <p:sp>
        <p:nvSpPr>
          <p:cNvPr id="14339" name="Rectangle 3"/>
          <p:cNvSpPr>
            <a:spLocks noGrp="1" noChangeArrowheads="1"/>
          </p:cNvSpPr>
          <p:nvPr>
            <p:ph idx="1"/>
          </p:nvPr>
        </p:nvSpPr>
        <p:spPr>
          <a:xfrm>
            <a:off x="2152650" y="1866900"/>
            <a:ext cx="7772400" cy="3352800"/>
          </a:xfrm>
        </p:spPr>
        <p:txBody>
          <a:bodyPr>
            <a:normAutofit lnSpcReduction="10000"/>
          </a:bodyPr>
          <a:lstStyle/>
          <a:p>
            <a:pPr marL="457200" indent="-457200">
              <a:buClr>
                <a:srgbClr val="FF0000"/>
              </a:buClr>
              <a:buSzPct val="100000"/>
              <a:buNone/>
              <a:defRPr/>
            </a:pPr>
            <a:r>
              <a:rPr lang="en-US" sz="2400" dirty="0"/>
              <a:t>A - Ventilation shall be provided until the unsafe condition or conditions are eliminated, and the ventilation shall be continued as long as there is a possibility of recurrence of the unsafe condition while </a:t>
            </a:r>
            <a:r>
              <a:rPr lang="en-US" sz="2400" dirty="0" smtClean="0"/>
              <a:t>the tank </a:t>
            </a:r>
            <a:r>
              <a:rPr lang="en-US" sz="2400" dirty="0"/>
              <a:t>is occupied by employees.</a:t>
            </a:r>
          </a:p>
          <a:p>
            <a:pPr marL="457200" indent="-457200">
              <a:buClr>
                <a:srgbClr val="FF0000"/>
              </a:buClr>
              <a:buSzPct val="100000"/>
              <a:buFont typeface="Monotype Sorts" pitchFamily="2" charset="2"/>
              <a:buAutoNum type="alphaUcPeriod"/>
              <a:defRPr/>
            </a:pPr>
            <a:endParaRPr lang="en-US" sz="2400" dirty="0"/>
          </a:p>
          <a:p>
            <a:pPr>
              <a:buClr>
                <a:srgbClr val="FF0000"/>
              </a:buClr>
              <a:buSzPct val="100000"/>
              <a:buFont typeface="Monotype Sorts" pitchFamily="2" charset="2"/>
              <a:buNone/>
              <a:defRPr/>
            </a:pPr>
            <a:r>
              <a:rPr lang="en-US" sz="2400" dirty="0"/>
              <a:t>B - If toxic or oxygen deficiency cannot be eliminated by ventilation, employees entering the </a:t>
            </a:r>
            <a:r>
              <a:rPr lang="en-US" sz="2400" dirty="0" smtClean="0"/>
              <a:t>tank </a:t>
            </a:r>
            <a:r>
              <a:rPr lang="en-US" sz="2400" dirty="0"/>
              <a:t>shall wear an appropriate respirator.  Respirator use shall be in accordance with the requirements of 29 CFR.1910.134.	</a:t>
            </a:r>
          </a:p>
        </p:txBody>
      </p:sp>
    </p:spTree>
    <p:extLst>
      <p:ext uri="{BB962C8B-B14F-4D97-AF65-F5344CB8AC3E}">
        <p14:creationId xmlns:p14="http://schemas.microsoft.com/office/powerpoint/2010/main" val="128329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09800" y="0"/>
            <a:ext cx="7772400" cy="990600"/>
          </a:xfrm>
        </p:spPr>
        <p:txBody>
          <a:bodyPr/>
          <a:lstStyle/>
          <a:p>
            <a:pPr eaLnBrk="1" hangingPunct="1"/>
            <a:r>
              <a:rPr lang="en-US" dirty="0" smtClean="0"/>
              <a:t>Lockout/Tagout</a:t>
            </a:r>
          </a:p>
        </p:txBody>
      </p:sp>
      <p:sp>
        <p:nvSpPr>
          <p:cNvPr id="40963" name="Rectangle 3"/>
          <p:cNvSpPr>
            <a:spLocks noGrp="1" noChangeArrowheads="1"/>
          </p:cNvSpPr>
          <p:nvPr>
            <p:ph type="body" idx="1"/>
          </p:nvPr>
        </p:nvSpPr>
        <p:spPr>
          <a:xfrm>
            <a:off x="2133600" y="2209800"/>
            <a:ext cx="8077200" cy="4038600"/>
          </a:xfrm>
        </p:spPr>
        <p:txBody>
          <a:bodyPr/>
          <a:lstStyle/>
          <a:p>
            <a:pPr marL="342900" indent="-342900" eaLnBrk="1" hangingPunct="1">
              <a:lnSpc>
                <a:spcPct val="125000"/>
              </a:lnSpc>
              <a:tabLst>
                <a:tab pos="2457450" algn="l"/>
              </a:tabLst>
            </a:pPr>
            <a:r>
              <a:rPr lang="en-US" sz="2400" i="1" dirty="0"/>
              <a:t>“</a:t>
            </a:r>
            <a:r>
              <a:rPr lang="en-US" sz="2400" i="1" u="sng" dirty="0"/>
              <a:t>Lockout</a:t>
            </a:r>
            <a:r>
              <a:rPr lang="en-US" sz="2400" i="1" dirty="0"/>
              <a:t>”</a:t>
            </a:r>
            <a:r>
              <a:rPr lang="en-US" sz="2400" dirty="0"/>
              <a:t>  To physically insure that all mechanical or electrical systems, that can be energized or started up, or release stored energy, are secured, isolated, disabled, or rendered inoperative.</a:t>
            </a:r>
          </a:p>
          <a:p>
            <a:pPr marL="342900" indent="-342900" eaLnBrk="1" hangingPunct="1">
              <a:lnSpc>
                <a:spcPct val="125000"/>
              </a:lnSpc>
              <a:tabLst>
                <a:tab pos="2457450" algn="l"/>
              </a:tabLst>
            </a:pPr>
            <a:endParaRPr lang="en-US" sz="2400" dirty="0"/>
          </a:p>
          <a:p>
            <a:pPr marL="342900" indent="-342900" eaLnBrk="1" hangingPunct="1">
              <a:lnSpc>
                <a:spcPct val="125000"/>
              </a:lnSpc>
              <a:tabLst>
                <a:tab pos="2457450" algn="l"/>
              </a:tabLst>
            </a:pPr>
            <a:r>
              <a:rPr lang="en-US" sz="2400" i="1" dirty="0"/>
              <a:t>“</a:t>
            </a:r>
            <a:r>
              <a:rPr lang="en-US" sz="2400" i="1" u="sng" dirty="0"/>
              <a:t>Tagout</a:t>
            </a:r>
            <a:r>
              <a:rPr lang="en-US" sz="2400" i="1" dirty="0"/>
              <a:t>”</a:t>
            </a:r>
            <a:r>
              <a:rPr lang="en-US" sz="2400" dirty="0"/>
              <a:t>  The placement of a device to indicate that the energy isolating device and the equipment being controlled may not be operated until the tagout device is removed.</a:t>
            </a:r>
          </a:p>
        </p:txBody>
      </p:sp>
      <p:sp>
        <p:nvSpPr>
          <p:cNvPr id="40964" name="Line 4" title="Blue line underlying the slide title &quot;Lockout/Tagout&quot;"/>
          <p:cNvSpPr>
            <a:spLocks noChangeShapeType="1"/>
          </p:cNvSpPr>
          <p:nvPr/>
        </p:nvSpPr>
        <p:spPr bwMode="auto">
          <a:xfrm>
            <a:off x="3810000" y="914400"/>
            <a:ext cx="46482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dirty="0">
              <a:solidFill>
                <a:srgbClr val="000000"/>
              </a:solidFill>
              <a:latin typeface="ISOCTEUR"/>
              <a:cs typeface="Arial" pitchFamily="34" charset="0"/>
            </a:endParaRPr>
          </a:p>
        </p:txBody>
      </p:sp>
      <p:sp>
        <p:nvSpPr>
          <p:cNvPr id="40965" name="Text Box 5"/>
          <p:cNvSpPr txBox="1">
            <a:spLocks noChangeArrowheads="1"/>
          </p:cNvSpPr>
          <p:nvPr/>
        </p:nvSpPr>
        <p:spPr bwMode="auto">
          <a:xfrm>
            <a:off x="1905000" y="12192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ISOCTEUR"/>
                <a:cs typeface="Arial" pitchFamily="34" charset="0"/>
              </a:defRPr>
            </a:lvl1pPr>
            <a:lvl2pPr marL="742950" indent="-285750" eaLnBrk="0" hangingPunct="0">
              <a:defRPr sz="2400">
                <a:solidFill>
                  <a:schemeClr val="tx1"/>
                </a:solidFill>
                <a:latin typeface="ISOCTEUR"/>
                <a:cs typeface="Arial" pitchFamily="34" charset="0"/>
              </a:defRPr>
            </a:lvl2pPr>
            <a:lvl3pPr marL="1143000" indent="-228600" eaLnBrk="0" hangingPunct="0">
              <a:defRPr sz="2400">
                <a:solidFill>
                  <a:schemeClr val="tx1"/>
                </a:solidFill>
                <a:latin typeface="ISOCTEUR"/>
                <a:cs typeface="Arial" pitchFamily="34" charset="0"/>
              </a:defRPr>
            </a:lvl3pPr>
            <a:lvl4pPr marL="1600200" indent="-228600" eaLnBrk="0" hangingPunct="0">
              <a:defRPr sz="2400">
                <a:solidFill>
                  <a:schemeClr val="tx1"/>
                </a:solidFill>
                <a:latin typeface="ISOCTEUR"/>
                <a:cs typeface="Arial" pitchFamily="34" charset="0"/>
              </a:defRPr>
            </a:lvl4pPr>
            <a:lvl5pPr marL="2057400" indent="-228600" eaLnBrk="0" hangingPunct="0">
              <a:defRPr sz="2400">
                <a:solidFill>
                  <a:schemeClr val="tx1"/>
                </a:solidFill>
                <a:latin typeface="ISOCTEUR"/>
                <a:cs typeface="Arial" pitchFamily="34" charset="0"/>
              </a:defRPr>
            </a:lvl5pPr>
            <a:lvl6pPr marL="2514600" indent="-228600" eaLnBrk="0" fontAlgn="base" hangingPunct="0">
              <a:spcBef>
                <a:spcPct val="0"/>
              </a:spcBef>
              <a:spcAft>
                <a:spcPct val="0"/>
              </a:spcAft>
              <a:defRPr sz="2400">
                <a:solidFill>
                  <a:schemeClr val="tx1"/>
                </a:solidFill>
                <a:latin typeface="ISOCTEUR"/>
                <a:cs typeface="Arial" pitchFamily="34" charset="0"/>
              </a:defRPr>
            </a:lvl6pPr>
            <a:lvl7pPr marL="2971800" indent="-228600" eaLnBrk="0" fontAlgn="base" hangingPunct="0">
              <a:spcBef>
                <a:spcPct val="0"/>
              </a:spcBef>
              <a:spcAft>
                <a:spcPct val="0"/>
              </a:spcAft>
              <a:defRPr sz="2400">
                <a:solidFill>
                  <a:schemeClr val="tx1"/>
                </a:solidFill>
                <a:latin typeface="ISOCTEUR"/>
                <a:cs typeface="Arial" pitchFamily="34" charset="0"/>
              </a:defRPr>
            </a:lvl7pPr>
            <a:lvl8pPr marL="3429000" indent="-228600" eaLnBrk="0" fontAlgn="base" hangingPunct="0">
              <a:spcBef>
                <a:spcPct val="0"/>
              </a:spcBef>
              <a:spcAft>
                <a:spcPct val="0"/>
              </a:spcAft>
              <a:defRPr sz="2400">
                <a:solidFill>
                  <a:schemeClr val="tx1"/>
                </a:solidFill>
                <a:latin typeface="ISOCTEUR"/>
                <a:cs typeface="Arial" pitchFamily="34" charset="0"/>
              </a:defRPr>
            </a:lvl8pPr>
            <a:lvl9pPr marL="3886200" indent="-228600" eaLnBrk="0" fontAlgn="base" hangingPunct="0">
              <a:spcBef>
                <a:spcPct val="0"/>
              </a:spcBef>
              <a:spcAft>
                <a:spcPct val="0"/>
              </a:spcAft>
              <a:defRPr sz="2400">
                <a:solidFill>
                  <a:schemeClr val="tx1"/>
                </a:solidFill>
                <a:latin typeface="ISOCTEUR"/>
                <a:cs typeface="Arial" pitchFamily="34" charset="0"/>
              </a:defRPr>
            </a:lvl9pPr>
          </a:lstStyle>
          <a:p>
            <a:pPr algn="ctr" fontAlgn="base">
              <a:spcBef>
                <a:spcPct val="50000"/>
              </a:spcBef>
              <a:spcAft>
                <a:spcPct val="0"/>
              </a:spcAft>
              <a:buFontTx/>
              <a:buChar char=" "/>
            </a:pPr>
            <a:r>
              <a:rPr lang="en-US" sz="3600" b="1" dirty="0">
                <a:solidFill>
                  <a:srgbClr val="000000"/>
                </a:solidFill>
                <a:latin typeface="Arial" pitchFamily="34" charset="0"/>
              </a:rPr>
              <a:t>OSHA Regulation 29 CFR 1910.147</a:t>
            </a:r>
            <a:endParaRPr lang="en-US" sz="2800" b="1" dirty="0">
              <a:solidFill>
                <a:srgbClr val="000000"/>
              </a:solidFill>
              <a:latin typeface="Arial" pitchFamily="34" charset="0"/>
            </a:endParaRPr>
          </a:p>
        </p:txBody>
      </p:sp>
      <p:sp>
        <p:nvSpPr>
          <p:cNvPr id="40966" name="Rectangle 6" title="Yellow rectangular frame around &quot;OSHA Regulation 29 CFR 1910.147&quot;"/>
          <p:cNvSpPr>
            <a:spLocks noChangeArrowheads="1"/>
          </p:cNvSpPr>
          <p:nvPr/>
        </p:nvSpPr>
        <p:spPr bwMode="auto">
          <a:xfrm>
            <a:off x="2133600" y="1143000"/>
            <a:ext cx="8001000" cy="8382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sz="2400" dirty="0">
              <a:solidFill>
                <a:srgbClr val="000000"/>
              </a:solidFill>
              <a:latin typeface="ISOCTEUR"/>
              <a:cs typeface="Arial" pitchFamily="34" charset="0"/>
            </a:endParaRPr>
          </a:p>
        </p:txBody>
      </p:sp>
    </p:spTree>
    <p:extLst>
      <p:ext uri="{BB962C8B-B14F-4D97-AF65-F5344CB8AC3E}">
        <p14:creationId xmlns:p14="http://schemas.microsoft.com/office/powerpoint/2010/main" val="215113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2565400" y="203200"/>
            <a:ext cx="7106659" cy="1143000"/>
          </a:xfrm>
        </p:spPr>
        <p:txBody>
          <a:bodyPr/>
          <a:lstStyle/>
          <a:p>
            <a:pPr>
              <a:defRPr/>
            </a:pPr>
            <a:r>
              <a:rPr lang="en-US" dirty="0" smtClean="0"/>
              <a:t>General </a:t>
            </a:r>
            <a:r>
              <a:rPr lang="en-US" dirty="0" smtClean="0"/>
              <a:t>Requirements  </a:t>
            </a:r>
            <a:endParaRPr lang="en-US" dirty="0" smtClean="0"/>
          </a:p>
        </p:txBody>
      </p:sp>
      <p:sp>
        <p:nvSpPr>
          <p:cNvPr id="37891" name="Rectangle 3"/>
          <p:cNvSpPr>
            <a:spLocks noGrp="1" noChangeArrowheads="1"/>
          </p:cNvSpPr>
          <p:nvPr>
            <p:ph sz="half" idx="4294967295"/>
          </p:nvPr>
        </p:nvSpPr>
        <p:spPr>
          <a:xfrm>
            <a:off x="1752600" y="1549400"/>
            <a:ext cx="4191000" cy="4465320"/>
          </a:xfrm>
        </p:spPr>
        <p:txBody>
          <a:bodyPr/>
          <a:lstStyle/>
          <a:p>
            <a:pPr>
              <a:lnSpc>
                <a:spcPct val="90000"/>
              </a:lnSpc>
              <a:buFont typeface="Monotype Sorts" pitchFamily="2" charset="2"/>
              <a:buNone/>
            </a:pPr>
            <a:r>
              <a:rPr lang="en-US" dirty="0" smtClean="0">
                <a:solidFill>
                  <a:schemeClr val="bg2"/>
                </a:solidFill>
              </a:rPr>
              <a:t>	</a:t>
            </a:r>
            <a:r>
              <a:rPr lang="en-US" sz="2800" dirty="0"/>
              <a:t>All mechanical, electrical, hydraulic and pneumatic </a:t>
            </a:r>
            <a:r>
              <a:rPr lang="en-US" sz="2800" dirty="0" smtClean="0"/>
              <a:t>energy which </a:t>
            </a:r>
            <a:r>
              <a:rPr lang="en-US" sz="2800" dirty="0"/>
              <a:t>presents a danger to employees inside </a:t>
            </a:r>
            <a:r>
              <a:rPr lang="en-US" sz="2800" dirty="0" smtClean="0"/>
              <a:t>of the storage </a:t>
            </a:r>
            <a:r>
              <a:rPr lang="en-US" sz="2800" dirty="0"/>
              <a:t>structures shall be de-energized and shall be disconnected, locked-out and tagged, blocked off, or otherwise prevented from operating from other equally effective means or methods.</a:t>
            </a:r>
            <a:r>
              <a:rPr lang="en-US" sz="2400" dirty="0"/>
              <a:t>	</a:t>
            </a:r>
          </a:p>
        </p:txBody>
      </p:sp>
      <p:pic>
        <p:nvPicPr>
          <p:cNvPr id="16386" name="Picture 2" descr="Lockout/tagout device attach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64395" y="1549400"/>
            <a:ext cx="2407664"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8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lect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0"/>
            <a:ext cx="77724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elect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68614" y="3124200"/>
            <a:ext cx="25415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Lockout Ta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5000" y="4248150"/>
            <a:ext cx="15811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8153400" y="5226050"/>
            <a:ext cx="228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ISOCTEUR"/>
                <a:cs typeface="Arial" pitchFamily="34" charset="0"/>
              </a:defRPr>
            </a:lvl1pPr>
            <a:lvl2pPr marL="742950" indent="-285750" eaLnBrk="0" hangingPunct="0">
              <a:defRPr sz="2400">
                <a:solidFill>
                  <a:schemeClr val="tx1"/>
                </a:solidFill>
                <a:latin typeface="ISOCTEUR"/>
                <a:cs typeface="Arial" pitchFamily="34" charset="0"/>
              </a:defRPr>
            </a:lvl2pPr>
            <a:lvl3pPr marL="1143000" indent="-228600" eaLnBrk="0" hangingPunct="0">
              <a:defRPr sz="2400">
                <a:solidFill>
                  <a:schemeClr val="tx1"/>
                </a:solidFill>
                <a:latin typeface="ISOCTEUR"/>
                <a:cs typeface="Arial" pitchFamily="34" charset="0"/>
              </a:defRPr>
            </a:lvl3pPr>
            <a:lvl4pPr marL="1600200" indent="-228600" eaLnBrk="0" hangingPunct="0">
              <a:defRPr sz="2400">
                <a:solidFill>
                  <a:schemeClr val="tx1"/>
                </a:solidFill>
                <a:latin typeface="ISOCTEUR"/>
                <a:cs typeface="Arial" pitchFamily="34" charset="0"/>
              </a:defRPr>
            </a:lvl4pPr>
            <a:lvl5pPr marL="2057400" indent="-228600" eaLnBrk="0" hangingPunct="0">
              <a:defRPr sz="2400">
                <a:solidFill>
                  <a:schemeClr val="tx1"/>
                </a:solidFill>
                <a:latin typeface="ISOCTEUR"/>
                <a:cs typeface="Arial" pitchFamily="34" charset="0"/>
              </a:defRPr>
            </a:lvl5pPr>
            <a:lvl6pPr marL="2514600" indent="-228600" eaLnBrk="0" fontAlgn="base" hangingPunct="0">
              <a:spcBef>
                <a:spcPct val="0"/>
              </a:spcBef>
              <a:spcAft>
                <a:spcPct val="0"/>
              </a:spcAft>
              <a:defRPr sz="2400">
                <a:solidFill>
                  <a:schemeClr val="tx1"/>
                </a:solidFill>
                <a:latin typeface="ISOCTEUR"/>
                <a:cs typeface="Arial" pitchFamily="34" charset="0"/>
              </a:defRPr>
            </a:lvl6pPr>
            <a:lvl7pPr marL="2971800" indent="-228600" eaLnBrk="0" fontAlgn="base" hangingPunct="0">
              <a:spcBef>
                <a:spcPct val="0"/>
              </a:spcBef>
              <a:spcAft>
                <a:spcPct val="0"/>
              </a:spcAft>
              <a:defRPr sz="2400">
                <a:solidFill>
                  <a:schemeClr val="tx1"/>
                </a:solidFill>
                <a:latin typeface="ISOCTEUR"/>
                <a:cs typeface="Arial" pitchFamily="34" charset="0"/>
              </a:defRPr>
            </a:lvl7pPr>
            <a:lvl8pPr marL="3429000" indent="-228600" eaLnBrk="0" fontAlgn="base" hangingPunct="0">
              <a:spcBef>
                <a:spcPct val="0"/>
              </a:spcBef>
              <a:spcAft>
                <a:spcPct val="0"/>
              </a:spcAft>
              <a:defRPr sz="2400">
                <a:solidFill>
                  <a:schemeClr val="tx1"/>
                </a:solidFill>
                <a:latin typeface="ISOCTEUR"/>
                <a:cs typeface="Arial" pitchFamily="34" charset="0"/>
              </a:defRPr>
            </a:lvl8pPr>
            <a:lvl9pPr marL="3886200" indent="-228600" eaLnBrk="0" fontAlgn="base" hangingPunct="0">
              <a:spcBef>
                <a:spcPct val="0"/>
              </a:spcBef>
              <a:spcAft>
                <a:spcPct val="0"/>
              </a:spcAft>
              <a:defRPr sz="2400">
                <a:solidFill>
                  <a:schemeClr val="tx1"/>
                </a:solidFill>
                <a:latin typeface="ISOCTEUR"/>
                <a:cs typeface="Arial" pitchFamily="34" charset="0"/>
              </a:defRPr>
            </a:lvl9pPr>
          </a:lstStyle>
          <a:p>
            <a:pPr fontAlgn="base">
              <a:spcBef>
                <a:spcPct val="50000"/>
              </a:spcBef>
              <a:spcAft>
                <a:spcPct val="0"/>
              </a:spcAft>
            </a:pPr>
            <a:r>
              <a:rPr kumimoji="1" lang="en-US" sz="2800" b="1" dirty="0">
                <a:solidFill>
                  <a:srgbClr val="000000"/>
                </a:solidFill>
                <a:latin typeface="Times New Roman" pitchFamily="18" charset="0"/>
              </a:rPr>
              <a:t>Where? How?</a:t>
            </a:r>
          </a:p>
        </p:txBody>
      </p:sp>
      <p:sp>
        <p:nvSpPr>
          <p:cNvPr id="41990" name="Text Box 6"/>
          <p:cNvSpPr txBox="1">
            <a:spLocks noChangeArrowheads="1"/>
          </p:cNvSpPr>
          <p:nvPr/>
        </p:nvSpPr>
        <p:spPr bwMode="auto">
          <a:xfrm>
            <a:off x="7391400" y="44196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ISOCTEUR"/>
                <a:cs typeface="Arial" pitchFamily="34" charset="0"/>
              </a:defRPr>
            </a:lvl1pPr>
            <a:lvl2pPr marL="742950" indent="-285750" eaLnBrk="0" hangingPunct="0">
              <a:defRPr sz="2400">
                <a:solidFill>
                  <a:schemeClr val="tx1"/>
                </a:solidFill>
                <a:latin typeface="ISOCTEUR"/>
                <a:cs typeface="Arial" pitchFamily="34" charset="0"/>
              </a:defRPr>
            </a:lvl2pPr>
            <a:lvl3pPr marL="1143000" indent="-228600" eaLnBrk="0" hangingPunct="0">
              <a:defRPr sz="2400">
                <a:solidFill>
                  <a:schemeClr val="tx1"/>
                </a:solidFill>
                <a:latin typeface="ISOCTEUR"/>
                <a:cs typeface="Arial" pitchFamily="34" charset="0"/>
              </a:defRPr>
            </a:lvl3pPr>
            <a:lvl4pPr marL="1600200" indent="-228600" eaLnBrk="0" hangingPunct="0">
              <a:defRPr sz="2400">
                <a:solidFill>
                  <a:schemeClr val="tx1"/>
                </a:solidFill>
                <a:latin typeface="ISOCTEUR"/>
                <a:cs typeface="Arial" pitchFamily="34" charset="0"/>
              </a:defRPr>
            </a:lvl4pPr>
            <a:lvl5pPr marL="2057400" indent="-228600" eaLnBrk="0" hangingPunct="0">
              <a:defRPr sz="2400">
                <a:solidFill>
                  <a:schemeClr val="tx1"/>
                </a:solidFill>
                <a:latin typeface="ISOCTEUR"/>
                <a:cs typeface="Arial" pitchFamily="34" charset="0"/>
              </a:defRPr>
            </a:lvl5pPr>
            <a:lvl6pPr marL="2514600" indent="-228600" eaLnBrk="0" fontAlgn="base" hangingPunct="0">
              <a:spcBef>
                <a:spcPct val="0"/>
              </a:spcBef>
              <a:spcAft>
                <a:spcPct val="0"/>
              </a:spcAft>
              <a:defRPr sz="2400">
                <a:solidFill>
                  <a:schemeClr val="tx1"/>
                </a:solidFill>
                <a:latin typeface="ISOCTEUR"/>
                <a:cs typeface="Arial" pitchFamily="34" charset="0"/>
              </a:defRPr>
            </a:lvl6pPr>
            <a:lvl7pPr marL="2971800" indent="-228600" eaLnBrk="0" fontAlgn="base" hangingPunct="0">
              <a:spcBef>
                <a:spcPct val="0"/>
              </a:spcBef>
              <a:spcAft>
                <a:spcPct val="0"/>
              </a:spcAft>
              <a:defRPr sz="2400">
                <a:solidFill>
                  <a:schemeClr val="tx1"/>
                </a:solidFill>
                <a:latin typeface="ISOCTEUR"/>
                <a:cs typeface="Arial" pitchFamily="34" charset="0"/>
              </a:defRPr>
            </a:lvl7pPr>
            <a:lvl8pPr marL="3429000" indent="-228600" eaLnBrk="0" fontAlgn="base" hangingPunct="0">
              <a:spcBef>
                <a:spcPct val="0"/>
              </a:spcBef>
              <a:spcAft>
                <a:spcPct val="0"/>
              </a:spcAft>
              <a:defRPr sz="2400">
                <a:solidFill>
                  <a:schemeClr val="tx1"/>
                </a:solidFill>
                <a:latin typeface="ISOCTEUR"/>
                <a:cs typeface="Arial" pitchFamily="34" charset="0"/>
              </a:defRPr>
            </a:lvl8pPr>
            <a:lvl9pPr marL="3886200" indent="-228600" eaLnBrk="0" fontAlgn="base" hangingPunct="0">
              <a:spcBef>
                <a:spcPct val="0"/>
              </a:spcBef>
              <a:spcAft>
                <a:spcPct val="0"/>
              </a:spcAft>
              <a:defRPr sz="2400">
                <a:solidFill>
                  <a:schemeClr val="tx1"/>
                </a:solidFill>
                <a:latin typeface="ISOCTEUR"/>
                <a:cs typeface="Arial" pitchFamily="34" charset="0"/>
              </a:defRPr>
            </a:lvl9pPr>
          </a:lstStyle>
          <a:p>
            <a:pPr fontAlgn="base">
              <a:spcBef>
                <a:spcPct val="50000"/>
              </a:spcBef>
              <a:spcAft>
                <a:spcPct val="0"/>
              </a:spcAft>
            </a:pPr>
            <a:r>
              <a:rPr kumimoji="1" lang="en-US" sz="3200" b="1" dirty="0">
                <a:solidFill>
                  <a:srgbClr val="FF0000"/>
                </a:solidFill>
                <a:latin typeface="Times New Roman" pitchFamily="18" charset="0"/>
              </a:rPr>
              <a:t>Lockout / Tagout</a:t>
            </a:r>
          </a:p>
        </p:txBody>
      </p:sp>
      <p:sp>
        <p:nvSpPr>
          <p:cNvPr id="2" name="Title 1" hidden="1"/>
          <p:cNvSpPr>
            <a:spLocks noGrp="1"/>
          </p:cNvSpPr>
          <p:nvPr>
            <p:ph type="title"/>
          </p:nvPr>
        </p:nvSpPr>
        <p:spPr/>
        <p:txBody>
          <a:bodyPr/>
          <a:lstStyle/>
          <a:p>
            <a:r>
              <a:rPr lang="en-US" dirty="0" smtClean="0"/>
              <a:t>Lockout/</a:t>
            </a:r>
            <a:r>
              <a:rPr lang="en-US" dirty="0" err="1" smtClean="0"/>
              <a:t>Tagout</a:t>
            </a:r>
            <a:r>
              <a:rPr lang="en-US" dirty="0" smtClean="0"/>
              <a:t>. Where? How?</a:t>
            </a:r>
            <a:endParaRPr lang="en-US" dirty="0"/>
          </a:p>
        </p:txBody>
      </p:sp>
    </p:spTree>
    <p:extLst>
      <p:ext uri="{BB962C8B-B14F-4D97-AF65-F5344CB8AC3E}">
        <p14:creationId xmlns:p14="http://schemas.microsoft.com/office/powerpoint/2010/main" val="561336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Tractor</a:t>
            </a:r>
            <a:endParaRPr lang="en-US" dirty="0"/>
          </a:p>
        </p:txBody>
      </p:sp>
      <p:graphicFrame>
        <p:nvGraphicFramePr>
          <p:cNvPr id="7" name="Object 5" title="Photo - Shut off the tractor and power eqipment. Keep ventilation fans operating"/>
          <p:cNvGraphicFramePr>
            <a:graphicFrameLocks noGrp="1" noChangeAspect="1"/>
          </p:cNvGraphicFramePr>
          <p:nvPr>
            <p:ph type="pic" idx="4294967295"/>
            <p:extLst>
              <p:ext uri="{D42A27DB-BD31-4B8C-83A1-F6EECF244321}">
                <p14:modId xmlns:p14="http://schemas.microsoft.com/office/powerpoint/2010/main" val="688843167"/>
              </p:ext>
            </p:extLst>
          </p:nvPr>
        </p:nvGraphicFramePr>
        <p:xfrm>
          <a:off x="3702731" y="892175"/>
          <a:ext cx="4876800" cy="3657600"/>
        </p:xfrm>
        <a:graphic>
          <a:graphicData uri="http://schemas.openxmlformats.org/presentationml/2006/ole">
            <mc:AlternateContent xmlns:mc="http://schemas.openxmlformats.org/markup-compatibility/2006">
              <mc:Choice xmlns:v="urn:schemas-microsoft-com:vml" Requires="v">
                <p:oleObj spid="_x0000_s12426" name="Photo Editor Photo" r:id="rId4" imgW="4877223" imgH="3657917" progId="MSPhotoEd.3">
                  <p:embed/>
                </p:oleObj>
              </mc:Choice>
              <mc:Fallback>
                <p:oleObj name="Photo Editor Photo" r:id="rId4" imgW="4877223" imgH="365791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2731" y="892175"/>
                        <a:ext cx="4876800" cy="3657600"/>
                      </a:xfrm>
                      <a:prstGeom prst="rect">
                        <a:avLst/>
                      </a:prstGeom>
                    </p:spPr>
                  </p:pic>
                </p:oleObj>
              </mc:Fallback>
            </mc:AlternateContent>
          </a:graphicData>
        </a:graphic>
      </p:graphicFrame>
      <p:sp>
        <p:nvSpPr>
          <p:cNvPr id="2" name="TextBox 1"/>
          <p:cNvSpPr txBox="1"/>
          <p:nvPr/>
        </p:nvSpPr>
        <p:spPr>
          <a:xfrm>
            <a:off x="3621088" y="4822371"/>
            <a:ext cx="5040086" cy="1569660"/>
          </a:xfrm>
          <a:prstGeom prst="rect">
            <a:avLst/>
          </a:prstGeom>
          <a:noFill/>
        </p:spPr>
        <p:txBody>
          <a:bodyPr wrap="square" rtlCol="0">
            <a:spAutoFit/>
          </a:bodyPr>
          <a:lstStyle/>
          <a:p>
            <a:pPr algn="ctr"/>
            <a:r>
              <a:rPr lang="en-US" sz="3200" dirty="0" smtClean="0">
                <a:solidFill>
                  <a:schemeClr val="accent1">
                    <a:lumMod val="75000"/>
                  </a:schemeClr>
                </a:solidFill>
              </a:rPr>
              <a:t>Shut of the tractor and power equipment.</a:t>
            </a:r>
          </a:p>
          <a:p>
            <a:pPr algn="ctr"/>
            <a:r>
              <a:rPr lang="en-US" sz="3200" dirty="0" smtClean="0">
                <a:solidFill>
                  <a:schemeClr val="accent1">
                    <a:lumMod val="75000"/>
                  </a:schemeClr>
                </a:solidFill>
              </a:rPr>
              <a:t>Keep ventilation fans operating.</a:t>
            </a:r>
            <a:endParaRPr lang="en-US" sz="3200" dirty="0">
              <a:solidFill>
                <a:schemeClr val="accent1">
                  <a:lumMod val="75000"/>
                </a:schemeClr>
              </a:solidFill>
            </a:endParaRPr>
          </a:p>
        </p:txBody>
      </p:sp>
    </p:spTree>
    <p:extLst>
      <p:ext uri="{BB962C8B-B14F-4D97-AF65-F5344CB8AC3E}">
        <p14:creationId xmlns:p14="http://schemas.microsoft.com/office/powerpoint/2010/main" val="400968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ln>
            <a:solidFill>
              <a:schemeClr val="bg2"/>
            </a:solidFill>
          </a:ln>
        </p:spPr>
        <p:txBody>
          <a:bodyPr/>
          <a:lstStyle/>
          <a:p>
            <a:pPr>
              <a:defRPr/>
            </a:pPr>
            <a:r>
              <a:rPr lang="en-US" dirty="0" smtClean="0"/>
              <a:t>Confined Space - Hazards</a:t>
            </a:r>
            <a:endParaRPr lang="en-US" dirty="0" smtClean="0">
              <a:effectLst>
                <a:outerShdw blurRad="38100" dist="38100" dir="2700000" algn="tl">
                  <a:srgbClr val="FFFFFF"/>
                </a:outerShdw>
              </a:effectLst>
            </a:endParaRPr>
          </a:p>
        </p:txBody>
      </p:sp>
      <p:sp>
        <p:nvSpPr>
          <p:cNvPr id="23555" name="Rectangle 3"/>
          <p:cNvSpPr>
            <a:spLocks noGrp="1" noChangeArrowheads="1"/>
          </p:cNvSpPr>
          <p:nvPr>
            <p:ph sz="half" idx="1"/>
          </p:nvPr>
        </p:nvSpPr>
        <p:spPr/>
        <p:txBody>
          <a:bodyPr/>
          <a:lstStyle/>
          <a:p>
            <a:pPr algn="ctr">
              <a:buFont typeface="Monotype Sorts" pitchFamily="2" charset="2"/>
              <a:buNone/>
            </a:pPr>
            <a:r>
              <a:rPr lang="en-US" sz="5400" dirty="0">
                <a:solidFill>
                  <a:srgbClr val="339933"/>
                </a:solidFill>
              </a:rPr>
              <a:t>O</a:t>
            </a:r>
            <a:r>
              <a:rPr lang="en-US" sz="4000" dirty="0">
                <a:solidFill>
                  <a:srgbClr val="339933"/>
                </a:solidFill>
              </a:rPr>
              <a:t>2</a:t>
            </a:r>
            <a:endParaRPr lang="en-US" sz="4000" dirty="0">
              <a:solidFill>
                <a:schemeClr val="bg2"/>
              </a:solidFill>
            </a:endParaRPr>
          </a:p>
          <a:p>
            <a:pPr>
              <a:buFont typeface="Monotype Sorts" pitchFamily="2" charset="2"/>
              <a:buNone/>
            </a:pPr>
            <a:r>
              <a:rPr lang="en-US" sz="3200" dirty="0">
                <a:solidFill>
                  <a:schemeClr val="bg2"/>
                </a:solidFill>
              </a:rPr>
              <a:t>	</a:t>
            </a:r>
            <a:r>
              <a:rPr lang="en-US" dirty="0" smtClean="0"/>
              <a:t>All living creatures require oxygen to live.  One of the primary hazards of entering confined spaces is oxygen deficiency.</a:t>
            </a:r>
            <a:endParaRPr lang="en-US" sz="5400" dirty="0"/>
          </a:p>
        </p:txBody>
      </p:sp>
      <p:sp>
        <p:nvSpPr>
          <p:cNvPr id="23556" name="Rectangle 4"/>
          <p:cNvSpPr>
            <a:spLocks noGrp="1" noChangeArrowheads="1"/>
          </p:cNvSpPr>
          <p:nvPr>
            <p:ph sz="half" idx="2"/>
          </p:nvPr>
        </p:nvSpPr>
        <p:spPr/>
        <p:txBody>
          <a:bodyPr/>
          <a:lstStyle/>
          <a:p>
            <a:pPr>
              <a:buFont typeface="Monotype Sorts" pitchFamily="2" charset="2"/>
              <a:buNone/>
            </a:pPr>
            <a:r>
              <a:rPr lang="en-US" dirty="0" smtClean="0"/>
              <a:t>	When oxygen is present in concentrations less than 19.5% the atmosphere is said to be oxygen deficient.</a:t>
            </a:r>
          </a:p>
          <a:p>
            <a:pPr algn="ctr">
              <a:buFont typeface="Monotype Sorts" pitchFamily="2" charset="2"/>
              <a:buNone/>
            </a:pPr>
            <a:r>
              <a:rPr lang="en-US" sz="5400" dirty="0">
                <a:solidFill>
                  <a:srgbClr val="00B050"/>
                </a:solidFill>
              </a:rPr>
              <a:t>O</a:t>
            </a:r>
            <a:r>
              <a:rPr lang="en-US" sz="4000" dirty="0">
                <a:solidFill>
                  <a:srgbClr val="00B050"/>
                </a:solidFill>
              </a:rPr>
              <a:t>2</a:t>
            </a:r>
          </a:p>
        </p:txBody>
      </p:sp>
    </p:spTree>
    <p:extLst>
      <p:ext uri="{BB962C8B-B14F-4D97-AF65-F5344CB8AC3E}">
        <p14:creationId xmlns:p14="http://schemas.microsoft.com/office/powerpoint/2010/main" val="350202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133600" y="304800"/>
            <a:ext cx="7772400" cy="762000"/>
          </a:xfrm>
        </p:spPr>
        <p:txBody>
          <a:bodyPr/>
          <a:lstStyle/>
          <a:p>
            <a:pPr>
              <a:defRPr/>
            </a:pPr>
            <a:r>
              <a:rPr lang="en-US" dirty="0" smtClean="0"/>
              <a:t>Toxic Atmospheres</a:t>
            </a:r>
          </a:p>
        </p:txBody>
      </p:sp>
      <p:sp>
        <p:nvSpPr>
          <p:cNvPr id="29699" name="Rectangle 3"/>
          <p:cNvSpPr>
            <a:spLocks noGrp="1" noChangeArrowheads="1"/>
          </p:cNvSpPr>
          <p:nvPr>
            <p:ph idx="1"/>
          </p:nvPr>
        </p:nvSpPr>
        <p:spPr>
          <a:xfrm>
            <a:off x="2133600" y="1143000"/>
            <a:ext cx="7772400" cy="4648200"/>
          </a:xfrm>
        </p:spPr>
        <p:txBody>
          <a:bodyPr/>
          <a:lstStyle/>
          <a:p>
            <a:pPr algn="ctr">
              <a:buFont typeface="Monotype Sorts" pitchFamily="2" charset="2"/>
              <a:buNone/>
            </a:pPr>
            <a:r>
              <a:rPr lang="en-US" dirty="0" smtClean="0"/>
              <a:t>Toxic atmospheres can be caused by:</a:t>
            </a:r>
          </a:p>
          <a:p>
            <a:pPr lvl="1">
              <a:buClr>
                <a:schemeClr val="hlink"/>
              </a:buClr>
              <a:buFont typeface="Wingdings" pitchFamily="2" charset="2"/>
              <a:buNone/>
            </a:pPr>
            <a:r>
              <a:rPr lang="en-US" dirty="0" smtClean="0"/>
              <a:t>		Product stored in a confined space.</a:t>
            </a:r>
          </a:p>
          <a:p>
            <a:pPr lvl="3">
              <a:buClr>
                <a:schemeClr val="hlink"/>
              </a:buClr>
              <a:buFont typeface="Wingdings" pitchFamily="2" charset="2"/>
              <a:buChar char="§"/>
            </a:pPr>
            <a:r>
              <a:rPr lang="en-US" dirty="0" smtClean="0"/>
              <a:t>Gases released by decomposing manure.</a:t>
            </a:r>
          </a:p>
          <a:p>
            <a:pPr lvl="3">
              <a:buClr>
                <a:schemeClr val="hlink"/>
              </a:buClr>
              <a:buFont typeface="Wingdings" pitchFamily="2" charset="2"/>
              <a:buChar char="§"/>
            </a:pPr>
            <a:r>
              <a:rPr lang="en-US" dirty="0" smtClean="0"/>
              <a:t>Decomposition of materials stored.</a:t>
            </a:r>
          </a:p>
          <a:p>
            <a:pPr lvl="3">
              <a:buClr>
                <a:schemeClr val="hlink"/>
              </a:buClr>
              <a:buFont typeface="Wingdings" pitchFamily="2" charset="2"/>
              <a:buChar char="§"/>
            </a:pPr>
            <a:r>
              <a:rPr lang="en-US" dirty="0" smtClean="0"/>
              <a:t>Gases released when cleaning.</a:t>
            </a:r>
          </a:p>
          <a:p>
            <a:pPr lvl="3">
              <a:buClr>
                <a:schemeClr val="hlink"/>
              </a:buClr>
              <a:buFont typeface="Wingdings" pitchFamily="2" charset="2"/>
              <a:buChar char="§"/>
            </a:pPr>
            <a:r>
              <a:rPr lang="en-US" dirty="0" smtClean="0"/>
              <a:t>Oxidation of metals</a:t>
            </a:r>
          </a:p>
          <a:p>
            <a:pPr lvl="3">
              <a:buClr>
                <a:schemeClr val="hlink"/>
              </a:buClr>
              <a:buFont typeface="Wingdings" pitchFamily="2" charset="2"/>
              <a:buNone/>
            </a:pPr>
            <a:endParaRPr lang="en-US" sz="1000" dirty="0"/>
          </a:p>
          <a:p>
            <a:pPr lvl="1">
              <a:buClr>
                <a:schemeClr val="hlink"/>
              </a:buClr>
              <a:buFont typeface="Wingdings" pitchFamily="2" charset="2"/>
              <a:buNone/>
            </a:pPr>
            <a:r>
              <a:rPr lang="en-US" dirty="0" smtClean="0"/>
              <a:t>		Work Performed in a confined space.</a:t>
            </a:r>
          </a:p>
          <a:p>
            <a:pPr lvl="3">
              <a:buClr>
                <a:schemeClr val="hlink"/>
              </a:buClr>
              <a:buFont typeface="Wingdings" pitchFamily="2" charset="2"/>
              <a:buChar char="§"/>
            </a:pPr>
            <a:r>
              <a:rPr lang="en-US" dirty="0" smtClean="0"/>
              <a:t>Welding, cutting, painting, scraping, sanding, etc.</a:t>
            </a:r>
          </a:p>
          <a:p>
            <a:pPr lvl="3">
              <a:buClr>
                <a:schemeClr val="hlink"/>
              </a:buClr>
              <a:buFont typeface="Wingdings" pitchFamily="2" charset="2"/>
              <a:buNone/>
            </a:pPr>
            <a:endParaRPr lang="en-US" sz="1000" dirty="0"/>
          </a:p>
          <a:p>
            <a:pPr lvl="2">
              <a:buClr>
                <a:schemeClr val="hlink"/>
              </a:buClr>
              <a:buFont typeface="Wingdings" pitchFamily="2" charset="2"/>
              <a:buNone/>
            </a:pPr>
            <a:r>
              <a:rPr lang="en-US" sz="2800" dirty="0"/>
              <a:t>Toxic materials adjacent to a confined space.</a:t>
            </a:r>
          </a:p>
          <a:p>
            <a:pPr lvl="1"/>
            <a:endParaRPr lang="en-US" dirty="0" smtClean="0"/>
          </a:p>
          <a:p>
            <a:pPr lvl="1">
              <a:buFontTx/>
              <a:buNone/>
            </a:pPr>
            <a:endParaRPr lang="en-US" dirty="0" smtClean="0"/>
          </a:p>
        </p:txBody>
      </p:sp>
    </p:spTree>
    <p:extLst>
      <p:ext uri="{BB962C8B-B14F-4D97-AF65-F5344CB8AC3E}">
        <p14:creationId xmlns:p14="http://schemas.microsoft.com/office/powerpoint/2010/main" val="102547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09800" y="228600"/>
            <a:ext cx="7772400" cy="1143000"/>
          </a:xfrm>
        </p:spPr>
        <p:txBody>
          <a:bodyPr/>
          <a:lstStyle/>
          <a:p>
            <a:pPr>
              <a:defRPr/>
            </a:pPr>
            <a:r>
              <a:rPr lang="en-US" sz="4000" dirty="0"/>
              <a:t>Oxygen Deficient Atmospheres</a:t>
            </a:r>
          </a:p>
        </p:txBody>
      </p:sp>
      <p:sp>
        <p:nvSpPr>
          <p:cNvPr id="24579" name="Rectangle 3"/>
          <p:cNvSpPr>
            <a:spLocks noGrp="1" noChangeArrowheads="1"/>
          </p:cNvSpPr>
          <p:nvPr>
            <p:ph idx="1"/>
          </p:nvPr>
        </p:nvSpPr>
        <p:spPr>
          <a:xfrm>
            <a:off x="2209800" y="1524000"/>
            <a:ext cx="7772400" cy="4572000"/>
          </a:xfrm>
        </p:spPr>
        <p:txBody>
          <a:bodyPr>
            <a:normAutofit lnSpcReduction="10000"/>
          </a:bodyPr>
          <a:lstStyle/>
          <a:p>
            <a:pPr>
              <a:lnSpc>
                <a:spcPct val="90000"/>
              </a:lnSpc>
              <a:buFont typeface="Monotype Sorts" pitchFamily="2" charset="2"/>
              <a:buNone/>
            </a:pPr>
            <a:r>
              <a:rPr lang="en-US" sz="2800" dirty="0"/>
              <a:t>19.5%   	Minimum acceptable oxygen level.</a:t>
            </a:r>
          </a:p>
          <a:p>
            <a:pPr>
              <a:lnSpc>
                <a:spcPct val="90000"/>
              </a:lnSpc>
              <a:buFont typeface="Monotype Sorts" pitchFamily="2" charset="2"/>
              <a:buNone/>
            </a:pPr>
            <a:r>
              <a:rPr lang="en-US" sz="2800" dirty="0"/>
              <a:t>15 –19%	Decreased ability to work strenuously.</a:t>
            </a:r>
          </a:p>
          <a:p>
            <a:pPr>
              <a:lnSpc>
                <a:spcPct val="90000"/>
              </a:lnSpc>
              <a:buFont typeface="Monotype Sorts" pitchFamily="2" charset="2"/>
              <a:buNone/>
            </a:pPr>
            <a:r>
              <a:rPr lang="en-US" sz="2800" dirty="0"/>
              <a:t>			Impaired coordination.</a:t>
            </a:r>
          </a:p>
          <a:p>
            <a:pPr>
              <a:lnSpc>
                <a:spcPct val="90000"/>
              </a:lnSpc>
              <a:buFont typeface="Monotype Sorts" pitchFamily="2" charset="2"/>
              <a:buNone/>
            </a:pPr>
            <a:r>
              <a:rPr lang="en-US" sz="2800" dirty="0"/>
              <a:t>12 –14%	Respiration increases - Poor Judgment.</a:t>
            </a:r>
          </a:p>
          <a:p>
            <a:pPr>
              <a:lnSpc>
                <a:spcPct val="90000"/>
              </a:lnSpc>
              <a:buFont typeface="Monotype Sorts" pitchFamily="2" charset="2"/>
              <a:buNone/>
            </a:pPr>
            <a:r>
              <a:rPr lang="en-US" sz="2800" dirty="0"/>
              <a:t>10 –12% 	Respiration increases – Lips Blue.</a:t>
            </a:r>
          </a:p>
          <a:p>
            <a:pPr>
              <a:lnSpc>
                <a:spcPct val="90000"/>
              </a:lnSpc>
              <a:buFont typeface="Monotype Sorts" pitchFamily="2" charset="2"/>
              <a:buNone/>
            </a:pPr>
            <a:r>
              <a:rPr lang="en-US" sz="2800" dirty="0"/>
              <a:t>  8 –10%	Mental failure – Fainting, Nausea, 			           Unconscious, Vomiting.</a:t>
            </a:r>
          </a:p>
          <a:p>
            <a:pPr>
              <a:lnSpc>
                <a:spcPct val="90000"/>
              </a:lnSpc>
              <a:buFont typeface="Monotype Sorts" pitchFamily="2" charset="2"/>
              <a:buNone/>
            </a:pPr>
            <a:r>
              <a:rPr lang="en-US" sz="2800" dirty="0"/>
              <a:t>  6 – 8%	Possible recovery 4-5 minutes, 50    			percent fatal after 6 minutes, fatal after 		           8 minutes 		</a:t>
            </a:r>
          </a:p>
          <a:p>
            <a:pPr>
              <a:lnSpc>
                <a:spcPct val="90000"/>
              </a:lnSpc>
              <a:buFont typeface="Monotype Sorts" pitchFamily="2" charset="2"/>
              <a:buNone/>
            </a:pPr>
            <a:r>
              <a:rPr lang="en-US" sz="2800" dirty="0"/>
              <a:t>  4 – 6%         Coma in 40 seconds – Death.</a:t>
            </a:r>
          </a:p>
        </p:txBody>
      </p:sp>
      <p:sp>
        <p:nvSpPr>
          <p:cNvPr id="2" name="TextBox 1"/>
          <p:cNvSpPr txBox="1"/>
          <p:nvPr/>
        </p:nvSpPr>
        <p:spPr>
          <a:xfrm>
            <a:off x="1981200" y="6324600"/>
            <a:ext cx="5943600" cy="369332"/>
          </a:xfrm>
          <a:prstGeom prst="rect">
            <a:avLst/>
          </a:prstGeom>
          <a:noFill/>
        </p:spPr>
        <p:txBody>
          <a:bodyPr wrap="square" rtlCol="0">
            <a:spAutoFit/>
          </a:bodyPr>
          <a:lstStyle/>
          <a:p>
            <a:r>
              <a:rPr lang="en-US" dirty="0"/>
              <a:t>Source: NIOSH Datasheet</a:t>
            </a:r>
          </a:p>
        </p:txBody>
      </p:sp>
    </p:spTree>
    <p:extLst>
      <p:ext uri="{BB962C8B-B14F-4D97-AF65-F5344CB8AC3E}">
        <p14:creationId xmlns:p14="http://schemas.microsoft.com/office/powerpoint/2010/main" val="1804918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066800" y="1469572"/>
            <a:ext cx="3956050" cy="4533900"/>
          </a:xfrm>
        </p:spPr>
        <p:txBody>
          <a:bodyPr>
            <a:normAutofit/>
          </a:bodyPr>
          <a:lstStyle/>
          <a:p>
            <a:r>
              <a:rPr lang="en-US" sz="3000" dirty="0" smtClean="0"/>
              <a:t>Hydrogen Sulfide</a:t>
            </a:r>
          </a:p>
          <a:p>
            <a:r>
              <a:rPr lang="en-US" sz="3000" dirty="0" smtClean="0"/>
              <a:t>Carbon Dioxide</a:t>
            </a:r>
          </a:p>
          <a:p>
            <a:r>
              <a:rPr lang="en-US" sz="3000" dirty="0" smtClean="0"/>
              <a:t>Ammonia</a:t>
            </a:r>
          </a:p>
          <a:p>
            <a:r>
              <a:rPr lang="en-US" sz="3000" dirty="0" smtClean="0"/>
              <a:t>Carbon Monoxide</a:t>
            </a:r>
          </a:p>
          <a:p>
            <a:r>
              <a:rPr lang="en-US" sz="3000" dirty="0" smtClean="0"/>
              <a:t>Methane</a:t>
            </a:r>
            <a:endParaRPr lang="en-US" sz="3000" dirty="0"/>
          </a:p>
        </p:txBody>
      </p:sp>
      <p:sp>
        <p:nvSpPr>
          <p:cNvPr id="2" name="Title 1"/>
          <p:cNvSpPr>
            <a:spLocks noGrp="1"/>
          </p:cNvSpPr>
          <p:nvPr>
            <p:ph type="title" idx="4294967295"/>
          </p:nvPr>
        </p:nvSpPr>
        <p:spPr>
          <a:xfrm>
            <a:off x="619125" y="227919"/>
            <a:ext cx="10868025" cy="731837"/>
          </a:xfrm>
        </p:spPr>
        <p:txBody>
          <a:bodyPr>
            <a:normAutofit/>
          </a:bodyPr>
          <a:lstStyle/>
          <a:p>
            <a:pPr algn="ctr"/>
            <a:r>
              <a:rPr lang="en-US" sz="4000" kern="0" dirty="0">
                <a:solidFill>
                  <a:srgbClr val="FFC545"/>
                </a:solidFill>
                <a:latin typeface="Impact"/>
              </a:rPr>
              <a:t>Oxygen Deficient </a:t>
            </a:r>
            <a:r>
              <a:rPr lang="en-US" sz="4000" kern="0" dirty="0" smtClean="0">
                <a:solidFill>
                  <a:srgbClr val="FFC545"/>
                </a:solidFill>
                <a:latin typeface="Impact"/>
              </a:rPr>
              <a:t>Atmospheres </a:t>
            </a:r>
            <a:endParaRPr lang="en-US" sz="4000" dirty="0">
              <a:solidFill>
                <a:srgbClr val="B7A8BD"/>
              </a:solidFill>
            </a:endParaRPr>
          </a:p>
        </p:txBody>
      </p:sp>
      <p:pic>
        <p:nvPicPr>
          <p:cNvPr id="6" name="Picture 5" title="Photo - oxygen deficient atmosphe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0032" y="1285102"/>
            <a:ext cx="4511040" cy="3383280"/>
          </a:xfrm>
          <a:prstGeom prst="rect">
            <a:avLst/>
          </a:prstGeom>
        </p:spPr>
      </p:pic>
    </p:spTree>
    <p:extLst>
      <p:ext uri="{BB962C8B-B14F-4D97-AF65-F5344CB8AC3E}">
        <p14:creationId xmlns:p14="http://schemas.microsoft.com/office/powerpoint/2010/main" val="196314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8524"/>
            <a:ext cx="10363200" cy="1143000"/>
          </a:xfrm>
        </p:spPr>
        <p:txBody>
          <a:bodyPr/>
          <a:lstStyle/>
          <a:p>
            <a:pPr algn="ctr"/>
            <a:r>
              <a:rPr lang="en-US" dirty="0" smtClean="0"/>
              <a:t>Hydrogen Sulfide (H2S)</a:t>
            </a:r>
            <a:endParaRPr lang="en-US" dirty="0"/>
          </a:p>
        </p:txBody>
      </p:sp>
      <p:sp>
        <p:nvSpPr>
          <p:cNvPr id="3" name="Rectangle 2"/>
          <p:cNvSpPr/>
          <p:nvPr/>
        </p:nvSpPr>
        <p:spPr>
          <a:xfrm>
            <a:off x="914400" y="1421524"/>
            <a:ext cx="10363200" cy="3323987"/>
          </a:xfrm>
          <a:prstGeom prst="rect">
            <a:avLst/>
          </a:prstGeom>
        </p:spPr>
        <p:txBody>
          <a:bodyPr wrap="square">
            <a:spAutoFit/>
          </a:bodyPr>
          <a:lstStyle/>
          <a:p>
            <a:r>
              <a:rPr lang="en-US" sz="3000" dirty="0"/>
              <a:t>Hydrogen sulfide (H</a:t>
            </a:r>
            <a:r>
              <a:rPr lang="en-US" sz="3000" baseline="-25000" dirty="0"/>
              <a:t>2</a:t>
            </a:r>
            <a:r>
              <a:rPr lang="en-US" sz="3000" dirty="0"/>
              <a:t>S) is a highly toxic gas with a "rotten egg" odor at low concentrations [NIOSH/OSHA 1981</a:t>
            </a:r>
            <a:r>
              <a:rPr lang="en-US" sz="3000" dirty="0" smtClean="0"/>
              <a:t>].</a:t>
            </a:r>
          </a:p>
          <a:p>
            <a:endParaRPr lang="en-US" sz="3000" dirty="0" smtClean="0"/>
          </a:p>
          <a:p>
            <a:r>
              <a:rPr lang="en-US" sz="3000" dirty="0" smtClean="0"/>
              <a:t> </a:t>
            </a:r>
            <a:r>
              <a:rPr lang="en-US" sz="3000" dirty="0"/>
              <a:t>At high concentrations, hydrogen sulfide can </a:t>
            </a:r>
            <a:r>
              <a:rPr lang="en-US" sz="3000" i="1" dirty="0"/>
              <a:t>paralyze </a:t>
            </a:r>
            <a:r>
              <a:rPr lang="en-US" sz="3000" dirty="0"/>
              <a:t>the olfactory senses [NIOSH 1979]. Because this gas is heavier than air, </a:t>
            </a:r>
            <a:r>
              <a:rPr lang="en-US" sz="3000" i="1" u="sng" dirty="0"/>
              <a:t>it can settle near the bottom of the manure pit</a:t>
            </a:r>
            <a:r>
              <a:rPr lang="en-US" sz="3000" dirty="0"/>
              <a:t>. Hydrogen sulfide is a severe eye irritant and may cause tissue damage [NIOSH/OSHA </a:t>
            </a:r>
            <a:r>
              <a:rPr lang="en-US" sz="3000" dirty="0" smtClean="0"/>
              <a:t>1981].</a:t>
            </a:r>
            <a:endParaRPr lang="en-US" sz="3000" dirty="0"/>
          </a:p>
        </p:txBody>
      </p:sp>
    </p:spTree>
    <p:extLst>
      <p:ext uri="{BB962C8B-B14F-4D97-AF65-F5344CB8AC3E}">
        <p14:creationId xmlns:p14="http://schemas.microsoft.com/office/powerpoint/2010/main" val="100429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3910013" y="858355"/>
            <a:ext cx="4457700" cy="942975"/>
          </a:xfrm>
        </p:spPr>
        <p:txBody>
          <a:bodyPr vert="horz" lIns="50900" tIns="25004" rIns="50900" bIns="25004" rtlCol="0" anchor="ctr">
            <a:normAutofit/>
          </a:bodyPr>
          <a:lstStyle/>
          <a:p>
            <a:pPr eaLnBrk="1" hangingPunct="1">
              <a:defRPr/>
            </a:pPr>
            <a:r>
              <a:rPr lang="en-US" sz="3713" u="sng" dirty="0">
                <a:effectLst>
                  <a:outerShdw blurRad="38100" dist="38100" dir="2700000" algn="tl">
                    <a:srgbClr val="000000"/>
                  </a:outerShdw>
                </a:effectLst>
                <a:latin typeface="Palatino Linotype" panose="02040502050505030304" pitchFamily="18" charset="0"/>
              </a:rPr>
              <a:t>Statistics:</a:t>
            </a:r>
            <a:r>
              <a:rPr lang="en-US" sz="3713" u="sng" dirty="0">
                <a:effectLst>
                  <a:outerShdw blurRad="38100" dist="38100" dir="2700000" algn="tl">
                    <a:srgbClr val="000000"/>
                  </a:outerShdw>
                </a:effectLst>
              </a:rPr>
              <a:t/>
            </a:r>
            <a:br>
              <a:rPr lang="en-US" sz="3713" u="sng" dirty="0">
                <a:effectLst>
                  <a:outerShdw blurRad="38100" dist="38100" dir="2700000" algn="tl">
                    <a:srgbClr val="000000"/>
                  </a:outerShdw>
                </a:effectLst>
              </a:rPr>
            </a:br>
            <a:r>
              <a:rPr lang="en-US" sz="2025" dirty="0">
                <a:latin typeface="Palatino Linotype" panose="02040502050505030304" pitchFamily="18" charset="0"/>
              </a:rPr>
              <a:t>Involvement in Farming in the U.S.</a:t>
            </a:r>
          </a:p>
        </p:txBody>
      </p:sp>
      <p:sp>
        <p:nvSpPr>
          <p:cNvPr id="71685" name="Rectangle 5"/>
          <p:cNvSpPr>
            <a:spLocks noGrp="1" noChangeArrowheads="1"/>
          </p:cNvSpPr>
          <p:nvPr>
            <p:ph type="body" idx="1"/>
          </p:nvPr>
        </p:nvSpPr>
        <p:spPr>
          <a:xfrm>
            <a:off x="3910014" y="3171826"/>
            <a:ext cx="2357437" cy="942975"/>
          </a:xfrm>
        </p:spPr>
        <p:txBody>
          <a:bodyPr vert="horz" lIns="50900" tIns="25004" rIns="50900" bIns="25004" rtlCol="0">
            <a:noAutofit/>
          </a:bodyPr>
          <a:lstStyle/>
          <a:p>
            <a:pPr eaLnBrk="1" hangingPunct="1">
              <a:defRPr/>
            </a:pPr>
            <a:r>
              <a:rPr lang="en-US" sz="2000" dirty="0" smtClean="0">
                <a:latin typeface="Palatino Linotype" panose="02040502050505030304" pitchFamily="18" charset="0"/>
              </a:rPr>
              <a:t>2.1 Million farmers</a:t>
            </a:r>
          </a:p>
          <a:p>
            <a:pPr eaLnBrk="1" hangingPunct="1">
              <a:defRPr/>
            </a:pPr>
            <a:r>
              <a:rPr lang="en-US" sz="2000" dirty="0" smtClean="0">
                <a:latin typeface="Palatino Linotype" panose="02040502050505030304" pitchFamily="18" charset="0"/>
              </a:rPr>
              <a:t>2% of the population</a:t>
            </a:r>
          </a:p>
        </p:txBody>
      </p:sp>
      <p:graphicFrame>
        <p:nvGraphicFramePr>
          <p:cNvPr id="12292" name="Object 6" title="Photo - Color 3-D map of the U.S.">
            <a:hlinkClick r:id="" action="ppaction://ole?verb=0"/>
          </p:cNvPr>
          <p:cNvGraphicFramePr>
            <a:graphicFrameLocks/>
          </p:cNvGraphicFramePr>
          <p:nvPr>
            <p:extLst>
              <p:ext uri="{D42A27DB-BD31-4B8C-83A1-F6EECF244321}">
                <p14:modId xmlns:p14="http://schemas.microsoft.com/office/powerpoint/2010/main" val="2177862883"/>
              </p:ext>
            </p:extLst>
          </p:nvPr>
        </p:nvGraphicFramePr>
        <p:xfrm>
          <a:off x="5838826" y="3043238"/>
          <a:ext cx="2614613" cy="1757362"/>
        </p:xfrm>
        <a:graphic>
          <a:graphicData uri="http://schemas.openxmlformats.org/presentationml/2006/ole">
            <mc:AlternateContent xmlns:mc="http://schemas.openxmlformats.org/markup-compatibility/2006">
              <mc:Choice xmlns:v="urn:schemas-microsoft-com:vml" Requires="v">
                <p:oleObj spid="_x0000_s13345" name="Clip" r:id="rId4" imgW="3543300" imgH="1968500" progId="MS_ClipArt_Gallery.5">
                  <p:embed/>
                </p:oleObj>
              </mc:Choice>
              <mc:Fallback>
                <p:oleObj name="Clip" r:id="rId4" imgW="3543300" imgH="19685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826" y="3043238"/>
                        <a:ext cx="2614613"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TextBox 1"/>
          <p:cNvSpPr txBox="1">
            <a:spLocks noChangeArrowheads="1"/>
          </p:cNvSpPr>
          <p:nvPr/>
        </p:nvSpPr>
        <p:spPr bwMode="auto">
          <a:xfrm>
            <a:off x="1004835" y="6022930"/>
            <a:ext cx="7683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Palatino Linotype" panose="02040502050505030304" pitchFamily="18" charset="0"/>
              </a:rPr>
              <a:t>Reference: http://www.epa.gov/oecaagct/ag101/demographics.html</a:t>
            </a:r>
          </a:p>
        </p:txBody>
      </p:sp>
    </p:spTree>
    <p:extLst>
      <p:ext uri="{BB962C8B-B14F-4D97-AF65-F5344CB8AC3E}">
        <p14:creationId xmlns:p14="http://schemas.microsoft.com/office/powerpoint/2010/main" val="143560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Hydrogen Sulfide</a:t>
            </a:r>
          </a:p>
        </p:txBody>
      </p:sp>
      <p:sp>
        <p:nvSpPr>
          <p:cNvPr id="3" name="Rectangle 2"/>
          <p:cNvSpPr/>
          <p:nvPr/>
        </p:nvSpPr>
        <p:spPr>
          <a:xfrm>
            <a:off x="838200" y="2029322"/>
            <a:ext cx="10515600" cy="2862322"/>
          </a:xfrm>
          <a:prstGeom prst="rect">
            <a:avLst/>
          </a:prstGeom>
        </p:spPr>
        <p:txBody>
          <a:bodyPr wrap="square">
            <a:spAutoFit/>
          </a:bodyPr>
          <a:lstStyle/>
          <a:p>
            <a:r>
              <a:rPr lang="en-US" sz="3000" dirty="0" smtClean="0"/>
              <a:t>At </a:t>
            </a:r>
            <a:r>
              <a:rPr lang="en-US" sz="3000" dirty="0"/>
              <a:t>low concentrations, gas can cause dizziness, headache, nausea, and irritation of the respiratory tract. At high concentrations, hydrogen sulfide can cause unconsciousness, respiratory failure, and death within minutes. In addition, </a:t>
            </a:r>
            <a:r>
              <a:rPr lang="en-US" sz="3000" b="1" i="1" u="sng" dirty="0"/>
              <a:t>hydrogen sulfide may be explosive at a wide range of concentrations in air--4.3% to 46% by volume [NIOSH 1985a]. </a:t>
            </a:r>
          </a:p>
        </p:txBody>
      </p:sp>
    </p:spTree>
    <p:extLst>
      <p:ext uri="{BB962C8B-B14F-4D97-AF65-F5344CB8AC3E}">
        <p14:creationId xmlns:p14="http://schemas.microsoft.com/office/powerpoint/2010/main" val="236627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9550"/>
            <a:ext cx="10363200" cy="1143000"/>
          </a:xfrm>
        </p:spPr>
        <p:txBody>
          <a:bodyPr/>
          <a:lstStyle/>
          <a:p>
            <a:pPr algn="ctr"/>
            <a:r>
              <a:rPr lang="en-US" dirty="0"/>
              <a:t>Hydrogen </a:t>
            </a:r>
            <a:r>
              <a:rPr lang="en-US" dirty="0" smtClean="0"/>
              <a:t>Sulfide </a:t>
            </a:r>
            <a:endParaRPr lang="en-US" dirty="0"/>
          </a:p>
        </p:txBody>
      </p:sp>
      <p:sp>
        <p:nvSpPr>
          <p:cNvPr id="4" name="Content Placeholder 3"/>
          <p:cNvSpPr>
            <a:spLocks noGrp="1"/>
          </p:cNvSpPr>
          <p:nvPr>
            <p:ph sz="half" idx="1"/>
          </p:nvPr>
        </p:nvSpPr>
        <p:spPr/>
        <p:txBody>
          <a:bodyPr>
            <a:normAutofit/>
          </a:bodyPr>
          <a:lstStyle/>
          <a:p>
            <a:r>
              <a:rPr lang="en-US" sz="3000" dirty="0" smtClean="0"/>
              <a:t>H2S poisons the mitochondria</a:t>
            </a:r>
          </a:p>
          <a:p>
            <a:r>
              <a:rPr lang="en-US" sz="3000" dirty="0" smtClean="0"/>
              <a:t>Mitochondria loses the ability to use oxygen to create energy to power the cells of the body- </a:t>
            </a:r>
            <a:r>
              <a:rPr lang="en-US" sz="3000" i="1" dirty="0" smtClean="0"/>
              <a:t>most notably the brain</a:t>
            </a:r>
            <a:endParaRPr lang="en-US" sz="3000" i="1" dirty="0"/>
          </a:p>
        </p:txBody>
      </p:sp>
      <p:pic>
        <p:nvPicPr>
          <p:cNvPr id="10242" name="Picture 2" descr="https://s-media-cache-ak0.pinimg.com/736x/58/b5/cd/58b5cd8849af90192ede1f630a731e6d.jpg" title="Diagram showing cellular Respiration: Energy for Life"/>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172200" y="1825625"/>
            <a:ext cx="5491692" cy="411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5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Carbon Dioxide</a:t>
            </a:r>
            <a:endParaRPr lang="en-US" dirty="0"/>
          </a:p>
        </p:txBody>
      </p:sp>
      <p:sp>
        <p:nvSpPr>
          <p:cNvPr id="5" name="Content Placeholder 4"/>
          <p:cNvSpPr>
            <a:spLocks noGrp="1"/>
          </p:cNvSpPr>
          <p:nvPr>
            <p:ph idx="1"/>
          </p:nvPr>
        </p:nvSpPr>
        <p:spPr/>
        <p:txBody>
          <a:bodyPr>
            <a:normAutofit/>
          </a:bodyPr>
          <a:lstStyle/>
          <a:p>
            <a:r>
              <a:rPr lang="en-US" sz="3000" dirty="0"/>
              <a:t>Carbon dioxide (CO</a:t>
            </a:r>
            <a:r>
              <a:rPr lang="en-US" sz="3000" baseline="-25000" dirty="0"/>
              <a:t>2</a:t>
            </a:r>
            <a:r>
              <a:rPr lang="en-US" sz="3000" dirty="0"/>
              <a:t>) is an odorless </a:t>
            </a:r>
            <a:r>
              <a:rPr lang="en-US" sz="3000" dirty="0" smtClean="0"/>
              <a:t>gas that </a:t>
            </a:r>
            <a:r>
              <a:rPr lang="en-US" sz="3000" dirty="0"/>
              <a:t>is normally in the atmosphere [NIOSH/OSHA 1981]. </a:t>
            </a:r>
            <a:r>
              <a:rPr lang="en-US" sz="3000" i="1" u="sng" dirty="0"/>
              <a:t>Because this gas is heavier than air, it can settle near the bottom of the manure pit. </a:t>
            </a:r>
            <a:r>
              <a:rPr lang="en-US" sz="3000" dirty="0"/>
              <a:t>At low concentrations, carbon dioxide can result in labored breathing, drowsiness, and headache. At high concentrations, carbon dioxide can displace enough oxygen to cause death by suffocation. </a:t>
            </a:r>
          </a:p>
        </p:txBody>
      </p:sp>
    </p:spTree>
    <p:extLst>
      <p:ext uri="{BB962C8B-B14F-4D97-AF65-F5344CB8AC3E}">
        <p14:creationId xmlns:p14="http://schemas.microsoft.com/office/powerpoint/2010/main" val="109624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03388" y="344489"/>
            <a:ext cx="8150225" cy="731837"/>
          </a:xfrm>
        </p:spPr>
        <p:txBody>
          <a:bodyPr>
            <a:normAutofit fontScale="90000"/>
          </a:bodyPr>
          <a:lstStyle/>
          <a:p>
            <a:pPr algn="ctr"/>
            <a:r>
              <a:rPr lang="en-US" dirty="0" smtClean="0"/>
              <a:t>Ammonia (NH</a:t>
            </a:r>
            <a:r>
              <a:rPr lang="en-US" baseline="-25000" dirty="0" smtClean="0"/>
              <a:t>3</a:t>
            </a:r>
            <a:r>
              <a:rPr lang="en-US" dirty="0" smtClean="0"/>
              <a:t>)</a:t>
            </a:r>
            <a:endParaRPr lang="en-US" baseline="25000" dirty="0"/>
          </a:p>
        </p:txBody>
      </p:sp>
      <p:sp>
        <p:nvSpPr>
          <p:cNvPr id="3" name="Content Placeholder 2"/>
          <p:cNvSpPr>
            <a:spLocks noGrp="1"/>
          </p:cNvSpPr>
          <p:nvPr>
            <p:ph idx="4294967295"/>
          </p:nvPr>
        </p:nvSpPr>
        <p:spPr>
          <a:xfrm>
            <a:off x="510988" y="1485901"/>
            <a:ext cx="10157013" cy="5237628"/>
          </a:xfrm>
        </p:spPr>
        <p:txBody>
          <a:bodyPr/>
          <a:lstStyle/>
          <a:p>
            <a:pPr>
              <a:buNone/>
            </a:pPr>
            <a:r>
              <a:rPr lang="en-US" dirty="0" smtClean="0"/>
              <a:t>	</a:t>
            </a:r>
            <a:r>
              <a:rPr lang="en-US" sz="3000" dirty="0"/>
              <a:t>Ammonia (NH</a:t>
            </a:r>
            <a:r>
              <a:rPr lang="en-US" sz="3000" baseline="-25000" dirty="0"/>
              <a:t>3</a:t>
            </a:r>
            <a:r>
              <a:rPr lang="en-US" sz="3000" dirty="0"/>
              <a:t>) has the sharp odor characteristic of household ammonia [NIOSH/OSHA 1981]. This gas can severely irritate the eyes, nose, throat, and lungs</a:t>
            </a:r>
            <a:r>
              <a:rPr lang="en-US" sz="3000" dirty="0" smtClean="0"/>
              <a:t>. </a:t>
            </a:r>
            <a:r>
              <a:rPr lang="en-US" sz="3000" i="1" u="sng" dirty="0" smtClean="0"/>
              <a:t>Ammonia is lighter than air.</a:t>
            </a:r>
            <a:r>
              <a:rPr lang="en-US" sz="3000" dirty="0" smtClean="0"/>
              <a:t> </a:t>
            </a:r>
            <a:r>
              <a:rPr lang="en-US" sz="3000" dirty="0"/>
              <a:t>Exposure to high concentrations can be fatal. </a:t>
            </a:r>
            <a:endParaRPr lang="en-US" sz="3000" dirty="0" smtClean="0"/>
          </a:p>
        </p:txBody>
      </p:sp>
    </p:spTree>
    <p:extLst>
      <p:ext uri="{BB962C8B-B14F-4D97-AF65-F5344CB8AC3E}">
        <p14:creationId xmlns:p14="http://schemas.microsoft.com/office/powerpoint/2010/main" val="108002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Ammonia</a:t>
            </a:r>
            <a:endParaRPr lang="en-US" b="1" dirty="0"/>
          </a:p>
        </p:txBody>
      </p:sp>
      <p:sp>
        <p:nvSpPr>
          <p:cNvPr id="3" name="Content Placeholder 2"/>
          <p:cNvSpPr>
            <a:spLocks noGrp="1"/>
          </p:cNvSpPr>
          <p:nvPr>
            <p:ph idx="1"/>
          </p:nvPr>
        </p:nvSpPr>
        <p:spPr/>
        <p:txBody>
          <a:bodyPr/>
          <a:lstStyle/>
          <a:p>
            <a:pPr>
              <a:buNone/>
            </a:pPr>
            <a:r>
              <a:rPr lang="en-US" b="1" dirty="0" smtClean="0"/>
              <a:t>IDLH: 300 ppm</a:t>
            </a:r>
          </a:p>
          <a:p>
            <a:pPr>
              <a:buNone/>
            </a:pPr>
            <a:r>
              <a:rPr lang="en-US" b="1" dirty="0" smtClean="0"/>
              <a:t>Physical </a:t>
            </a:r>
            <a:r>
              <a:rPr lang="en-US" b="1" dirty="0"/>
              <a:t>Description</a:t>
            </a:r>
            <a:r>
              <a:rPr lang="en-US" dirty="0"/>
              <a:t>: Colorless</a:t>
            </a:r>
          </a:p>
          <a:p>
            <a:pPr>
              <a:buNone/>
            </a:pPr>
            <a:r>
              <a:rPr lang="en-US" b="1" dirty="0" smtClean="0"/>
              <a:t>Exposure Limits: </a:t>
            </a:r>
            <a:r>
              <a:rPr lang="en-US" dirty="0" smtClean="0"/>
              <a:t>NIOSH (REL</a:t>
            </a:r>
            <a:r>
              <a:rPr lang="en-US" dirty="0"/>
              <a:t>) 35 OSHA (PEL) 50 ppm</a:t>
            </a:r>
          </a:p>
          <a:p>
            <a:pPr>
              <a:buNone/>
            </a:pPr>
            <a:r>
              <a:rPr lang="en-US" b="1" dirty="0"/>
              <a:t>Exposure Routes</a:t>
            </a:r>
            <a:r>
              <a:rPr lang="en-US" dirty="0"/>
              <a:t>: inhalation, ingestion, ski or eye contact</a:t>
            </a:r>
          </a:p>
          <a:p>
            <a:pPr>
              <a:buNone/>
            </a:pPr>
            <a:r>
              <a:rPr lang="en-US" b="1" dirty="0"/>
              <a:t>Symptoms:</a:t>
            </a:r>
            <a:r>
              <a:rPr lang="en-US" dirty="0"/>
              <a:t> irritation eyes, nose, throat; dyspnea (breathing difficulty), wheezing, chest pain; pulmonary edema; pink frothy sputum; skin burns, </a:t>
            </a:r>
            <a:r>
              <a:rPr lang="en-US" dirty="0" err="1"/>
              <a:t>vesiculation</a:t>
            </a:r>
            <a:r>
              <a:rPr lang="en-US" dirty="0"/>
              <a:t>; liquid: frostbite </a:t>
            </a:r>
          </a:p>
          <a:p>
            <a:endParaRPr lang="en-US" dirty="0"/>
          </a:p>
        </p:txBody>
      </p:sp>
    </p:spTree>
    <p:extLst>
      <p:ext uri="{BB962C8B-B14F-4D97-AF65-F5344CB8AC3E}">
        <p14:creationId xmlns:p14="http://schemas.microsoft.com/office/powerpoint/2010/main" val="96363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Carbon Monoxide (CO) </a:t>
            </a:r>
            <a:endParaRPr lang="en-US" dirty="0"/>
          </a:p>
        </p:txBody>
      </p:sp>
      <p:sp>
        <p:nvSpPr>
          <p:cNvPr id="4" name="Content Placeholder 3"/>
          <p:cNvSpPr>
            <a:spLocks noGrp="1"/>
          </p:cNvSpPr>
          <p:nvPr>
            <p:ph idx="1"/>
          </p:nvPr>
        </p:nvSpPr>
        <p:spPr/>
        <p:txBody>
          <a:bodyPr/>
          <a:lstStyle/>
          <a:p>
            <a:r>
              <a:rPr lang="en-US" sz="3000" dirty="0" smtClean="0"/>
              <a:t>Odorless, cannot see or taste</a:t>
            </a:r>
          </a:p>
          <a:p>
            <a:r>
              <a:rPr lang="en-US" sz="3000" dirty="0" smtClean="0"/>
              <a:t>By-product of combustion</a:t>
            </a:r>
          </a:p>
          <a:p>
            <a:r>
              <a:rPr lang="en-US" sz="3000" dirty="0" smtClean="0"/>
              <a:t>Found in the operation of gas/oil furnaces, engines and small motors.</a:t>
            </a:r>
          </a:p>
          <a:p>
            <a:endParaRPr lang="en-US" dirty="0"/>
          </a:p>
        </p:txBody>
      </p:sp>
    </p:spTree>
    <p:extLst>
      <p:ext uri="{BB962C8B-B14F-4D97-AF65-F5344CB8AC3E}">
        <p14:creationId xmlns:p14="http://schemas.microsoft.com/office/powerpoint/2010/main" val="216886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Carbon Monoxide</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IDLH: 1200 ppm</a:t>
            </a:r>
          </a:p>
          <a:p>
            <a:r>
              <a:rPr lang="en-US" sz="3000" dirty="0" smtClean="0"/>
              <a:t>Exposure Limits: NIOSH REL- TWA 35 ppm, OSHA PEL- TWA 50 ppm</a:t>
            </a:r>
          </a:p>
          <a:p>
            <a:r>
              <a:rPr lang="en-US" sz="3000" dirty="0" smtClean="0"/>
              <a:t>Physical Description: Colorless, odorless gas. Roughly the same specific gravity as oxygen</a:t>
            </a:r>
          </a:p>
          <a:p>
            <a:r>
              <a:rPr lang="en-US" sz="3000" dirty="0" smtClean="0"/>
              <a:t>Exposure Routes: Inhalation, skin &amp;/or eye contact. CO attaches to Hemoglobin taking a receptor from Oxygen.</a:t>
            </a:r>
          </a:p>
          <a:p>
            <a:r>
              <a:rPr lang="en-US" sz="3000" dirty="0" smtClean="0"/>
              <a:t>Symptoms: Headache, Tachypnea, Nausea, Weakness, Exhaustion, Dizziness, Confusion, Hallucinations, Cyanosis, Depressed S-T segment of electrocardiogram, Angina, Syncope</a:t>
            </a:r>
            <a:endParaRPr lang="en-US" sz="3000" dirty="0"/>
          </a:p>
        </p:txBody>
      </p:sp>
    </p:spTree>
    <p:extLst>
      <p:ext uri="{BB962C8B-B14F-4D97-AF65-F5344CB8AC3E}">
        <p14:creationId xmlns:p14="http://schemas.microsoft.com/office/powerpoint/2010/main" val="240731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Methane (CH4)</a:t>
            </a:r>
            <a:endParaRPr lang="en-US" dirty="0"/>
          </a:p>
        </p:txBody>
      </p:sp>
      <p:sp>
        <p:nvSpPr>
          <p:cNvPr id="3" name="Content Placeholder 2"/>
          <p:cNvSpPr>
            <a:spLocks noGrp="1"/>
          </p:cNvSpPr>
          <p:nvPr>
            <p:ph idx="1"/>
          </p:nvPr>
        </p:nvSpPr>
        <p:spPr/>
        <p:txBody>
          <a:bodyPr>
            <a:normAutofit/>
          </a:bodyPr>
          <a:lstStyle/>
          <a:p>
            <a:r>
              <a:rPr lang="en-US" sz="3000" dirty="0"/>
              <a:t>Methane (CH</a:t>
            </a:r>
            <a:r>
              <a:rPr lang="en-US" sz="3000" baseline="-25000" dirty="0"/>
              <a:t>4</a:t>
            </a:r>
            <a:r>
              <a:rPr lang="en-US" sz="3000" dirty="0"/>
              <a:t>), </a:t>
            </a:r>
            <a:r>
              <a:rPr lang="en-US" sz="3000" b="1" i="1" u="sng" dirty="0"/>
              <a:t>is an odorless gas that is flammable or explosive at concentrations of 5% to 15% by volume of air </a:t>
            </a:r>
            <a:r>
              <a:rPr lang="en-US" sz="3000" dirty="0"/>
              <a:t>[NIOSH 1985b]. At high concentrations, methane can displace enough oxygen to cause death by suffocation. </a:t>
            </a:r>
            <a:r>
              <a:rPr lang="en-US" sz="3000" i="1" u="sng" dirty="0"/>
              <a:t>Because this gas is lighter than air, it occurs near the top of the pit.</a:t>
            </a:r>
            <a:r>
              <a:rPr lang="en-US" sz="3000" dirty="0"/>
              <a:t> Methane should be expected to be present in manure pits. </a:t>
            </a:r>
          </a:p>
        </p:txBody>
      </p:sp>
    </p:spTree>
    <p:extLst>
      <p:ext uri="{BB962C8B-B14F-4D97-AF65-F5344CB8AC3E}">
        <p14:creationId xmlns:p14="http://schemas.microsoft.com/office/powerpoint/2010/main" val="370589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Methane</a:t>
            </a:r>
            <a:endParaRPr lang="en-US" dirty="0"/>
          </a:p>
        </p:txBody>
      </p:sp>
      <p:sp>
        <p:nvSpPr>
          <p:cNvPr id="3" name="Content Placeholder 2"/>
          <p:cNvSpPr>
            <a:spLocks noGrp="1"/>
          </p:cNvSpPr>
          <p:nvPr>
            <p:ph idx="1"/>
          </p:nvPr>
        </p:nvSpPr>
        <p:spPr/>
        <p:txBody>
          <a:bodyPr/>
          <a:lstStyle/>
          <a:p>
            <a:r>
              <a:rPr lang="en-US" b="1" dirty="0" smtClean="0"/>
              <a:t>IDLH:</a:t>
            </a:r>
            <a:r>
              <a:rPr lang="en-US" dirty="0" smtClean="0"/>
              <a:t> 2100 ppm (10%LEL)</a:t>
            </a:r>
          </a:p>
          <a:p>
            <a:r>
              <a:rPr lang="en-US" b="1" dirty="0"/>
              <a:t>Physical Description: </a:t>
            </a:r>
            <a:r>
              <a:rPr lang="en-US" dirty="0"/>
              <a:t>Colorless, odorless gas. [Note: A foul-smelling odorant is often added when used for fuel purposes. Shipped as a liquefied compressed gas.] </a:t>
            </a:r>
            <a:endParaRPr lang="en-US" dirty="0" smtClean="0"/>
          </a:p>
          <a:p>
            <a:r>
              <a:rPr lang="en-US" b="1" dirty="0" smtClean="0"/>
              <a:t>Exposure Limits: </a:t>
            </a:r>
            <a:r>
              <a:rPr lang="en-US" dirty="0" smtClean="0"/>
              <a:t>NIOSH (REL) 1000ppm OSHA (PEL) 1000ppm</a:t>
            </a:r>
          </a:p>
          <a:p>
            <a:r>
              <a:rPr lang="en-US" b="1" dirty="0"/>
              <a:t>Exposure Routes: </a:t>
            </a:r>
            <a:r>
              <a:rPr lang="en-US" dirty="0"/>
              <a:t>inhalation, skin and/or eye contact (liquid</a:t>
            </a:r>
            <a:r>
              <a:rPr lang="en-US" dirty="0" smtClean="0"/>
              <a:t>)</a:t>
            </a:r>
          </a:p>
          <a:p>
            <a:r>
              <a:rPr lang="en-US" b="1" dirty="0" smtClean="0"/>
              <a:t>Symptoms:</a:t>
            </a:r>
            <a:r>
              <a:rPr lang="en-US" dirty="0" smtClean="0"/>
              <a:t> </a:t>
            </a:r>
            <a:r>
              <a:rPr lang="fr-FR" dirty="0" err="1"/>
              <a:t>dizziness</a:t>
            </a:r>
            <a:r>
              <a:rPr lang="fr-FR" dirty="0"/>
              <a:t>, confusion, excitation, asphyxia; </a:t>
            </a:r>
            <a:r>
              <a:rPr lang="fr-FR" dirty="0" err="1"/>
              <a:t>liquid</a:t>
            </a:r>
            <a:r>
              <a:rPr lang="fr-FR" dirty="0"/>
              <a:t>: </a:t>
            </a:r>
            <a:r>
              <a:rPr lang="fr-FR" dirty="0" err="1"/>
              <a:t>frostbite</a:t>
            </a:r>
            <a:endParaRPr lang="en-US" dirty="0"/>
          </a:p>
        </p:txBody>
      </p:sp>
    </p:spTree>
    <p:extLst>
      <p:ext uri="{BB962C8B-B14F-4D97-AF65-F5344CB8AC3E}">
        <p14:creationId xmlns:p14="http://schemas.microsoft.com/office/powerpoint/2010/main" val="38692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7059" y="2622176"/>
            <a:ext cx="8982635" cy="1107996"/>
          </a:xfrm>
          <a:prstGeom prst="rect">
            <a:avLst/>
          </a:prstGeom>
          <a:noFill/>
        </p:spPr>
        <p:txBody>
          <a:bodyPr wrap="square" rtlCol="0">
            <a:spAutoFit/>
          </a:bodyPr>
          <a:lstStyle/>
          <a:p>
            <a:pPr algn="ctr"/>
            <a:r>
              <a:rPr lang="en-US" sz="6600" dirty="0" smtClean="0"/>
              <a:t>Air monitoring</a:t>
            </a:r>
            <a:endParaRPr lang="en-US" sz="6600" dirty="0"/>
          </a:p>
        </p:txBody>
      </p:sp>
      <p:sp>
        <p:nvSpPr>
          <p:cNvPr id="2" name="Title 1" hidden="1"/>
          <p:cNvSpPr>
            <a:spLocks noGrp="1"/>
          </p:cNvSpPr>
          <p:nvPr>
            <p:ph type="title"/>
          </p:nvPr>
        </p:nvSpPr>
        <p:spPr/>
        <p:txBody>
          <a:bodyPr/>
          <a:lstStyle/>
          <a:p>
            <a:r>
              <a:rPr lang="en-US" dirty="0" smtClean="0"/>
              <a:t>Air monitoring</a:t>
            </a:r>
            <a:endParaRPr lang="en-US" dirty="0"/>
          </a:p>
        </p:txBody>
      </p:sp>
    </p:spTree>
    <p:extLst>
      <p:ext uri="{BB962C8B-B14F-4D97-AF65-F5344CB8AC3E}">
        <p14:creationId xmlns:p14="http://schemas.microsoft.com/office/powerpoint/2010/main" val="406886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3181350" y="1314450"/>
            <a:ext cx="6229350" cy="1028700"/>
          </a:xfrm>
        </p:spPr>
        <p:txBody>
          <a:bodyPr vert="horz" lIns="67866" tIns="33338" rIns="67866" bIns="33338" rtlCol="0" anchor="ctr">
            <a:normAutofit fontScale="90000"/>
          </a:bodyPr>
          <a:lstStyle/>
          <a:p>
            <a:pPr eaLnBrk="1" hangingPunct="1">
              <a:defRPr/>
            </a:pPr>
            <a:r>
              <a:rPr lang="en-US" sz="3600" u="sng" dirty="0">
                <a:effectLst>
                  <a:outerShdw blurRad="38100" dist="38100" dir="2700000" algn="tl">
                    <a:srgbClr val="000000"/>
                  </a:outerShdw>
                </a:effectLst>
                <a:latin typeface="Palatino Linotype" panose="02040502050505030304" pitchFamily="18" charset="0"/>
              </a:rPr>
              <a:t>Statistics of Injury/Mortality</a:t>
            </a:r>
            <a:r>
              <a:rPr lang="en-US" sz="3600" u="sng" dirty="0">
                <a:effectLst>
                  <a:outerShdw blurRad="38100" dist="38100" dir="2700000" algn="tl">
                    <a:srgbClr val="000000"/>
                  </a:outerShdw>
                </a:effectLst>
              </a:rPr>
              <a:t>:</a:t>
            </a:r>
            <a:br>
              <a:rPr lang="en-US" sz="3600" u="sng" dirty="0">
                <a:effectLst>
                  <a:outerShdw blurRad="38100" dist="38100" dir="2700000" algn="tl">
                    <a:srgbClr val="000000"/>
                  </a:outerShdw>
                </a:effectLst>
              </a:rPr>
            </a:br>
            <a:r>
              <a:rPr lang="en-US" dirty="0" smtClean="0">
                <a:latin typeface="Palatino Linotype" panose="02040502050505030304" pitchFamily="18" charset="0"/>
              </a:rPr>
              <a:t>U.S.</a:t>
            </a:r>
          </a:p>
        </p:txBody>
      </p:sp>
      <p:sp>
        <p:nvSpPr>
          <p:cNvPr id="75781" name="Rectangle 5"/>
          <p:cNvSpPr>
            <a:spLocks noGrp="1" noChangeArrowheads="1"/>
          </p:cNvSpPr>
          <p:nvPr>
            <p:ph type="body" idx="1"/>
          </p:nvPr>
        </p:nvSpPr>
        <p:spPr>
          <a:xfrm>
            <a:off x="3124200" y="2400300"/>
            <a:ext cx="2800350" cy="3028950"/>
          </a:xfrm>
        </p:spPr>
        <p:txBody>
          <a:bodyPr vert="horz" lIns="67866" tIns="33338" rIns="67866" bIns="33338" rtlCol="0">
            <a:normAutofit fontScale="85000" lnSpcReduction="20000"/>
          </a:bodyPr>
          <a:lstStyle/>
          <a:p>
            <a:pPr eaLnBrk="1" hangingPunct="1">
              <a:defRPr/>
            </a:pPr>
            <a:r>
              <a:rPr lang="en-US" altLang="en-US" dirty="0" smtClean="0">
                <a:latin typeface="Palatino Linotype" panose="02040502050505030304" pitchFamily="18" charset="0"/>
              </a:rPr>
              <a:t>70,000 Disabling Injuries</a:t>
            </a:r>
          </a:p>
          <a:p>
            <a:pPr eaLnBrk="1" hangingPunct="1">
              <a:defRPr/>
            </a:pPr>
            <a:r>
              <a:rPr lang="en-US" altLang="en-US" dirty="0" smtClean="0">
                <a:latin typeface="Palatino Linotype" panose="02040502050505030304" pitchFamily="18" charset="0"/>
              </a:rPr>
              <a:t>568 Fatalities (2014)</a:t>
            </a:r>
          </a:p>
          <a:p>
            <a:pPr eaLnBrk="1" hangingPunct="1">
              <a:defRPr/>
            </a:pPr>
            <a:r>
              <a:rPr lang="en-US" altLang="en-US" dirty="0" smtClean="0">
                <a:latin typeface="Palatino Linotype" panose="02040502050505030304" pitchFamily="18" charset="0"/>
              </a:rPr>
              <a:t>24.9 deaths per 100,000 workers</a:t>
            </a:r>
          </a:p>
        </p:txBody>
      </p:sp>
      <p:graphicFrame>
        <p:nvGraphicFramePr>
          <p:cNvPr id="14340" name="Object 6" title="Photo - Color map of the U.S. by State">
            <a:hlinkClick r:id="" action="ppaction://ole?verb=0"/>
          </p:cNvPr>
          <p:cNvGraphicFramePr>
            <a:graphicFrameLocks/>
          </p:cNvGraphicFramePr>
          <p:nvPr>
            <p:extLst>
              <p:ext uri="{D42A27DB-BD31-4B8C-83A1-F6EECF244321}">
                <p14:modId xmlns:p14="http://schemas.microsoft.com/office/powerpoint/2010/main" val="3628670108"/>
              </p:ext>
            </p:extLst>
          </p:nvPr>
        </p:nvGraphicFramePr>
        <p:xfrm>
          <a:off x="5975350" y="2559051"/>
          <a:ext cx="3486150" cy="2219325"/>
        </p:xfrm>
        <a:graphic>
          <a:graphicData uri="http://schemas.openxmlformats.org/presentationml/2006/ole">
            <mc:AlternateContent xmlns:mc="http://schemas.openxmlformats.org/markup-compatibility/2006">
              <mc:Choice xmlns:v="urn:schemas-microsoft-com:vml" Requires="v">
                <p:oleObj spid="_x0000_s14369" name="Clip" r:id="rId4" imgW="4838700" imgH="2806700" progId="MS_ClipArt_Gallery.5">
                  <p:embed/>
                </p:oleObj>
              </mc:Choice>
              <mc:Fallback>
                <p:oleObj name="Clip" r:id="rId4" imgW="4838700" imgH="28067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350" y="2559051"/>
                        <a:ext cx="348615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08176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0-#ppt_w/2"/>
                                          </p:val>
                                        </p:tav>
                                        <p:tav tm="100000">
                                          <p:val>
                                            <p:strVal val="#ppt_x"/>
                                          </p:val>
                                        </p:tav>
                                      </p:tavLst>
                                    </p:anim>
                                    <p:anim calcmode="lin" valueType="num">
                                      <p:cBhvr additive="base">
                                        <p:cTn id="8" dur="500" fill="hold"/>
                                        <p:tgtEl>
                                          <p:spTgt spid="7578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5781"/>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idx="4294967295"/>
          </p:nvPr>
        </p:nvSpPr>
        <p:spPr>
          <a:xfrm>
            <a:off x="0" y="609600"/>
            <a:ext cx="10363200" cy="1143000"/>
          </a:xfrm>
        </p:spPr>
        <p:txBody>
          <a:bodyPr>
            <a:normAutofit/>
          </a:bodyPr>
          <a:lstStyle/>
          <a:p>
            <a:pPr algn="ctr" eaLnBrk="1" hangingPunct="1"/>
            <a:r>
              <a:rPr lang="en-US" sz="4800" dirty="0">
                <a:solidFill>
                  <a:schemeClr val="accent6">
                    <a:lumMod val="60000"/>
                    <a:lumOff val="40000"/>
                  </a:schemeClr>
                </a:solidFill>
                <a:latin typeface="Verdana" panose="020B0604030504040204" pitchFamily="34" charset="0"/>
              </a:rPr>
              <a:t>Multiple</a:t>
            </a:r>
            <a:r>
              <a:rPr lang="en-US" sz="2400" dirty="0">
                <a:solidFill>
                  <a:schemeClr val="bg1"/>
                </a:solidFill>
                <a:latin typeface="Verdana" panose="020B0604030504040204" pitchFamily="34" charset="0"/>
              </a:rPr>
              <a:t> </a:t>
            </a:r>
            <a:r>
              <a:rPr lang="en-US" sz="4800" dirty="0" smtClean="0">
                <a:latin typeface="Verdana" panose="020B0604030504040204" pitchFamily="34" charset="0"/>
              </a:rPr>
              <a:t>Gas Monitors</a:t>
            </a:r>
            <a:endParaRPr lang="en-US" sz="4800" dirty="0">
              <a:latin typeface="Verdana" panose="020B0604030504040204" pitchFamily="34" charset="0"/>
            </a:endParaRPr>
          </a:p>
        </p:txBody>
      </p:sp>
      <p:sp>
        <p:nvSpPr>
          <p:cNvPr id="7" name="Content Placeholder 2"/>
          <p:cNvSpPr txBox="1">
            <a:spLocks/>
          </p:cNvSpPr>
          <p:nvPr/>
        </p:nvSpPr>
        <p:spPr bwMode="auto">
          <a:xfrm>
            <a:off x="932334" y="1972232"/>
            <a:ext cx="4572000" cy="40386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latin typeface="Verdana" pitchFamily="34" charset="0"/>
              </a:rPr>
              <a:t>Visual and audible alarms</a:t>
            </a:r>
          </a:p>
          <a:p>
            <a:pPr marL="228600" indent="-228600" eaLnBrk="0" hangingPunct="0">
              <a:spcBef>
                <a:spcPct val="20000"/>
              </a:spcBef>
              <a:buFont typeface="Arial" pitchFamily="34" charset="0"/>
              <a:buChar char="•"/>
              <a:defRPr/>
            </a:pPr>
            <a:r>
              <a:rPr lang="en-US" sz="2400" kern="0" dirty="0">
                <a:latin typeface="Verdana" pitchFamily="34" charset="0"/>
              </a:rPr>
              <a:t>Specific detector heads may be incorporated based on your hazards</a:t>
            </a:r>
          </a:p>
          <a:p>
            <a:pPr marL="228600" indent="-228600" eaLnBrk="0" hangingPunct="0">
              <a:spcBef>
                <a:spcPct val="20000"/>
              </a:spcBef>
              <a:buFont typeface="Arial" pitchFamily="34" charset="0"/>
              <a:buChar char="•"/>
              <a:defRPr/>
            </a:pPr>
            <a:r>
              <a:rPr lang="en-US" sz="2400" kern="0" dirty="0">
                <a:latin typeface="Verdana" pitchFamily="34" charset="0"/>
              </a:rPr>
              <a:t>This one detects:</a:t>
            </a:r>
          </a:p>
          <a:p>
            <a:pPr eaLnBrk="0" hangingPunct="0">
              <a:spcBef>
                <a:spcPct val="20000"/>
              </a:spcBef>
              <a:defRPr/>
            </a:pPr>
            <a:endParaRPr lang="en-US" sz="2400" kern="0" dirty="0">
              <a:latin typeface="Verdana" pitchFamily="34" charset="0"/>
            </a:endParaRPr>
          </a:p>
          <a:p>
            <a:pPr marL="228600" indent="-228600" eaLnBrk="0" hangingPunct="0">
              <a:spcBef>
                <a:spcPct val="20000"/>
              </a:spcBef>
              <a:buFont typeface="Arial" pitchFamily="34" charset="0"/>
              <a:buChar char="•"/>
              <a:defRPr/>
            </a:pPr>
            <a:r>
              <a:rPr lang="en-US" sz="2000" kern="0" dirty="0">
                <a:latin typeface="Verdana" pitchFamily="34" charset="0"/>
              </a:rPr>
              <a:t>Oxygen content</a:t>
            </a:r>
          </a:p>
          <a:p>
            <a:pPr marL="228600" lvl="1" indent="-228600" eaLnBrk="0" hangingPunct="0">
              <a:spcBef>
                <a:spcPct val="20000"/>
              </a:spcBef>
              <a:buFont typeface="Arial" pitchFamily="34" charset="0"/>
              <a:buChar char="•"/>
              <a:defRPr/>
            </a:pPr>
            <a:r>
              <a:rPr lang="en-US" sz="2000" kern="0" dirty="0">
                <a:latin typeface="Verdana" pitchFamily="34" charset="0"/>
              </a:rPr>
              <a:t>Percent LEL</a:t>
            </a:r>
          </a:p>
          <a:p>
            <a:pPr marL="228600" lvl="1" indent="-228600" eaLnBrk="0" hangingPunct="0">
              <a:spcBef>
                <a:spcPct val="20000"/>
              </a:spcBef>
              <a:buFont typeface="Arial" pitchFamily="34" charset="0"/>
              <a:buChar char="•"/>
              <a:defRPr/>
            </a:pPr>
            <a:r>
              <a:rPr lang="en-US" sz="2000" kern="0" dirty="0">
                <a:latin typeface="Verdana" pitchFamily="34" charset="0"/>
              </a:rPr>
              <a:t>Carbon monoxide</a:t>
            </a:r>
          </a:p>
          <a:p>
            <a:pPr marL="228600" lvl="1" indent="-228600" eaLnBrk="0" hangingPunct="0">
              <a:spcBef>
                <a:spcPct val="20000"/>
              </a:spcBef>
              <a:buFont typeface="Arial" pitchFamily="34" charset="0"/>
              <a:buChar char="•"/>
              <a:defRPr/>
            </a:pPr>
            <a:r>
              <a:rPr lang="en-US" sz="2000" kern="0" dirty="0">
                <a:latin typeface="Verdana" pitchFamily="34" charset="0"/>
              </a:rPr>
              <a:t>Hydrogen sulfide</a:t>
            </a:r>
          </a:p>
          <a:p>
            <a:pPr marL="228600" lvl="1" indent="-228600" algn="ctr" eaLnBrk="0" hangingPunct="0">
              <a:spcBef>
                <a:spcPct val="20000"/>
              </a:spcBef>
              <a:defRPr/>
            </a:pPr>
            <a:endParaRPr lang="en-US" sz="2000" kern="0" dirty="0"/>
          </a:p>
          <a:p>
            <a:pPr marL="228600" lvl="1" indent="-228600" algn="ctr" eaLnBrk="0" hangingPunct="0">
              <a:spcBef>
                <a:spcPct val="20000"/>
              </a:spcBef>
              <a:defRPr/>
            </a:pPr>
            <a:endParaRPr lang="en-US" sz="2000" kern="0" dirty="0"/>
          </a:p>
        </p:txBody>
      </p:sp>
      <p:pic>
        <p:nvPicPr>
          <p:cNvPr id="51208" name="Picture 2" descr="C:\Documents and Settings\stlane\My Documents\My Pictures\air monitoring\rki multi gas detector.jpg" title="Photo - rki muti gas detector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1981200"/>
            <a:ext cx="37719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23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idx="4294967295"/>
          </p:nvPr>
        </p:nvSpPr>
        <p:spPr>
          <a:xfrm>
            <a:off x="0" y="609600"/>
            <a:ext cx="10363200" cy="1143000"/>
          </a:xfrm>
        </p:spPr>
        <p:txBody>
          <a:bodyPr>
            <a:normAutofit/>
          </a:bodyPr>
          <a:lstStyle/>
          <a:p>
            <a:pPr algn="ctr" eaLnBrk="1" hangingPunct="1"/>
            <a:r>
              <a:rPr lang="en-US" sz="5400" dirty="0" smtClean="0">
                <a:latin typeface="Verdana" panose="020B0604030504040204" pitchFamily="34" charset="0"/>
              </a:rPr>
              <a:t>Gas Monitors</a:t>
            </a:r>
            <a:endParaRPr lang="en-US" sz="5400" dirty="0">
              <a:latin typeface="Verdana" panose="020B0604030504040204" pitchFamily="34" charset="0"/>
            </a:endParaRPr>
          </a:p>
        </p:txBody>
      </p:sp>
      <p:sp>
        <p:nvSpPr>
          <p:cNvPr id="7" name="Content Placeholder 2"/>
          <p:cNvSpPr txBox="1">
            <a:spLocks/>
          </p:cNvSpPr>
          <p:nvPr/>
        </p:nvSpPr>
        <p:spPr bwMode="auto">
          <a:xfrm>
            <a:off x="1308851" y="2285998"/>
            <a:ext cx="3810000" cy="3124200"/>
          </a:xfrm>
          <a:prstGeom prst="rect">
            <a:avLst/>
          </a:prstGeom>
          <a:noFill/>
          <a:ln w="9525">
            <a:noFill/>
            <a:miter lim="800000"/>
            <a:headEnd/>
            <a:tailEnd/>
          </a:ln>
        </p:spPr>
        <p:txBody>
          <a:bodyPr/>
          <a:lstStyle/>
          <a:p>
            <a:pPr marL="228600" indent="-228600" eaLnBrk="0" hangingPunct="0">
              <a:spcBef>
                <a:spcPct val="20000"/>
              </a:spcBef>
              <a:buFont typeface="Arial" pitchFamily="34" charset="0"/>
              <a:buChar char="•"/>
              <a:defRPr/>
            </a:pPr>
            <a:r>
              <a:rPr lang="en-US" sz="2400" kern="0" dirty="0">
                <a:latin typeface="Verdana" pitchFamily="34" charset="0"/>
              </a:rPr>
              <a:t>Read oxygen level first to verify correct level between 19.5 percent to 23.5 percent or reading for LEL will be incorrect for the challenge gas/vapor</a:t>
            </a:r>
          </a:p>
          <a:p>
            <a:pPr marL="228600" indent="-228600" algn="ctr" eaLnBrk="0" hangingPunct="0">
              <a:spcBef>
                <a:spcPct val="20000"/>
              </a:spcBef>
              <a:defRPr/>
            </a:pPr>
            <a:endParaRPr lang="en-US" sz="3200" kern="0" dirty="0"/>
          </a:p>
        </p:txBody>
      </p:sp>
      <p:pic>
        <p:nvPicPr>
          <p:cNvPr id="2" name="Picture 1" title="Photo - gas monitor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3477" y="2377045"/>
            <a:ext cx="3571875" cy="3152775"/>
          </a:xfrm>
          <a:prstGeom prst="rect">
            <a:avLst/>
          </a:prstGeom>
        </p:spPr>
      </p:pic>
    </p:spTree>
    <p:extLst>
      <p:ext uri="{BB962C8B-B14F-4D97-AF65-F5344CB8AC3E}">
        <p14:creationId xmlns:p14="http://schemas.microsoft.com/office/powerpoint/2010/main" val="225176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title="Top blue box titled &quot;GOOD AIR&quot;"/>
          <p:cNvSpPr>
            <a:spLocks noChangeArrowheads="1"/>
          </p:cNvSpPr>
          <p:nvPr/>
        </p:nvSpPr>
        <p:spPr bwMode="auto">
          <a:xfrm>
            <a:off x="9093200" y="1797049"/>
            <a:ext cx="1955800" cy="1022351"/>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Text Box 3"/>
          <p:cNvSpPr txBox="1">
            <a:spLocks noChangeArrowheads="1"/>
          </p:cNvSpPr>
          <p:nvPr/>
        </p:nvSpPr>
        <p:spPr bwMode="auto">
          <a:xfrm>
            <a:off x="9578181" y="2118914"/>
            <a:ext cx="985837" cy="37861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5B9BD5"/>
                </a:solidFill>
                <a:effectLst/>
                <a:latin typeface="Calibri" panose="020F0502020204030204" pitchFamily="34" charset="0"/>
              </a:rPr>
              <a:t>GOOD AIR</a:t>
            </a:r>
            <a:endParaRPr kumimoji="0" lang="en-US" sz="1400" b="0" i="0" u="none" strike="noStrike" cap="none" normalizeH="0" baseline="0" dirty="0" smtClean="0">
              <a:ln>
                <a:noFill/>
              </a:ln>
              <a:solidFill>
                <a:schemeClr val="tx1"/>
              </a:solidFill>
              <a:effectLst/>
              <a:latin typeface="Arial" panose="020B0604020202020204" pitchFamily="34" charset="0"/>
            </a:endParaRPr>
          </a:p>
        </p:txBody>
      </p:sp>
      <p:sp>
        <p:nvSpPr>
          <p:cNvPr id="4" name="Rectangle 4" title="Middle yellow box titled &quot;BAD AIR&quot;"/>
          <p:cNvSpPr>
            <a:spLocks noChangeArrowheads="1"/>
          </p:cNvSpPr>
          <p:nvPr/>
        </p:nvSpPr>
        <p:spPr bwMode="auto">
          <a:xfrm>
            <a:off x="9093200" y="2819400"/>
            <a:ext cx="1955800" cy="1133475"/>
          </a:xfrm>
          <a:prstGeom prst="rect">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5"/>
          <p:cNvSpPr txBox="1">
            <a:spLocks noChangeArrowheads="1"/>
          </p:cNvSpPr>
          <p:nvPr/>
        </p:nvSpPr>
        <p:spPr bwMode="auto">
          <a:xfrm>
            <a:off x="9578181" y="3081336"/>
            <a:ext cx="985836" cy="434976"/>
          </a:xfrm>
          <a:prstGeom prst="rect">
            <a:avLst/>
          </a:prstGeom>
          <a:solidFill>
            <a:srgbClr val="FFFFFF"/>
          </a:solidFill>
          <a:ln w="2540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Calibri" panose="020F0502020204030204" pitchFamily="34" charset="0"/>
              </a:rPr>
              <a:t>BAD AIR</a:t>
            </a: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title="Bottom red box titled &quot;DEADLY AIR&quot;"/>
          <p:cNvSpPr>
            <a:spLocks noChangeArrowheads="1"/>
          </p:cNvSpPr>
          <p:nvPr/>
        </p:nvSpPr>
        <p:spPr bwMode="auto">
          <a:xfrm>
            <a:off x="9093200" y="3952875"/>
            <a:ext cx="1955800" cy="1393825"/>
          </a:xfrm>
          <a:prstGeom prst="rect">
            <a:avLst/>
          </a:prstGeom>
          <a:solidFill>
            <a:srgbClr val="FF0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7"/>
          <p:cNvSpPr txBox="1">
            <a:spLocks noChangeArrowheads="1"/>
          </p:cNvSpPr>
          <p:nvPr/>
        </p:nvSpPr>
        <p:spPr bwMode="auto">
          <a:xfrm>
            <a:off x="9578181" y="4430315"/>
            <a:ext cx="1130299" cy="438944"/>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Calibri" panose="020F0502020204030204" pitchFamily="34" charset="0"/>
              </a:rPr>
              <a:t>DEADLY AIR</a:t>
            </a: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1587500" y="1797049"/>
            <a:ext cx="6286500" cy="2062103"/>
          </a:xfrm>
          <a:prstGeom prst="rect">
            <a:avLst/>
          </a:prstGeom>
          <a:noFill/>
        </p:spPr>
        <p:txBody>
          <a:bodyPr wrap="square" rtlCol="0">
            <a:spAutoFit/>
          </a:bodyPr>
          <a:lstStyle/>
          <a:p>
            <a:r>
              <a:rPr lang="en-US" sz="3200" dirty="0" smtClean="0"/>
              <a:t>Always test the air at different levels of the structure to make sure it is safe. The air might be clear at the top and deadly at the bottom.</a:t>
            </a:r>
            <a:endParaRPr lang="en-US" sz="3200" dirty="0"/>
          </a:p>
        </p:txBody>
      </p:sp>
      <p:sp>
        <p:nvSpPr>
          <p:cNvPr id="8" name="Title 7"/>
          <p:cNvSpPr>
            <a:spLocks noGrp="1"/>
          </p:cNvSpPr>
          <p:nvPr>
            <p:ph type="title"/>
          </p:nvPr>
        </p:nvSpPr>
        <p:spPr>
          <a:xfrm>
            <a:off x="685800" y="176608"/>
            <a:ext cx="10363200" cy="1143000"/>
          </a:xfrm>
        </p:spPr>
        <p:txBody>
          <a:bodyPr/>
          <a:lstStyle/>
          <a:p>
            <a:r>
              <a:rPr lang="en-US" dirty="0" smtClean="0"/>
              <a:t>Air quality</a:t>
            </a:r>
            <a:endParaRPr lang="en-US" dirty="0"/>
          </a:p>
        </p:txBody>
      </p:sp>
    </p:spTree>
    <p:extLst>
      <p:ext uri="{BB962C8B-B14F-4D97-AF65-F5344CB8AC3E}">
        <p14:creationId xmlns:p14="http://schemas.microsoft.com/office/powerpoint/2010/main" val="26621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57400" y="304800"/>
            <a:ext cx="7848600" cy="1371600"/>
          </a:xfrm>
        </p:spPr>
        <p:txBody>
          <a:bodyPr>
            <a:normAutofit fontScale="90000"/>
          </a:bodyPr>
          <a:lstStyle/>
          <a:p>
            <a:pPr>
              <a:defRPr/>
            </a:pPr>
            <a:r>
              <a:rPr lang="en-US" b="1" dirty="0" smtClean="0"/>
              <a:t>Atmosphere Testing Shall Be Performed:</a:t>
            </a:r>
          </a:p>
        </p:txBody>
      </p:sp>
      <p:sp>
        <p:nvSpPr>
          <p:cNvPr id="57347" name="Rectangle 3"/>
          <p:cNvSpPr>
            <a:spLocks noGrp="1" noChangeArrowheads="1"/>
          </p:cNvSpPr>
          <p:nvPr>
            <p:ph idx="1"/>
          </p:nvPr>
        </p:nvSpPr>
        <p:spPr>
          <a:noFill/>
        </p:spPr>
        <p:txBody>
          <a:bodyPr/>
          <a:lstStyle/>
          <a:p>
            <a:pPr>
              <a:buClr>
                <a:schemeClr val="hlink"/>
              </a:buClr>
              <a:buFont typeface="Wingdings" pitchFamily="2" charset="2"/>
              <a:buChar char="Ø"/>
            </a:pPr>
            <a:r>
              <a:rPr lang="en-US" b="1" dirty="0" smtClean="0"/>
              <a:t>Prior to every entry when the space is vacant;</a:t>
            </a:r>
          </a:p>
          <a:p>
            <a:pPr>
              <a:buClr>
                <a:schemeClr val="hlink"/>
              </a:buClr>
              <a:buFont typeface="Wingdings" pitchFamily="2" charset="2"/>
              <a:buChar char="Ø"/>
            </a:pPr>
            <a:r>
              <a:rPr lang="en-US" b="1" dirty="0" smtClean="0"/>
              <a:t>At least hourly for permit-required confined spaces.</a:t>
            </a:r>
          </a:p>
          <a:p>
            <a:pPr>
              <a:buClr>
                <a:schemeClr val="hlink"/>
              </a:buClr>
              <a:buFont typeface="Wingdings" pitchFamily="2" charset="2"/>
              <a:buChar char="Ø"/>
            </a:pPr>
            <a:r>
              <a:rPr lang="en-US" b="1" dirty="0" smtClean="0"/>
              <a:t>More frequently, if conditions or suspicions warrant.</a:t>
            </a:r>
          </a:p>
        </p:txBody>
      </p:sp>
    </p:spTree>
    <p:extLst>
      <p:ext uri="{BB962C8B-B14F-4D97-AF65-F5344CB8AC3E}">
        <p14:creationId xmlns:p14="http://schemas.microsoft.com/office/powerpoint/2010/main" val="135238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76200"/>
            <a:ext cx="7772400" cy="1143000"/>
          </a:xfrm>
        </p:spPr>
        <p:txBody>
          <a:bodyPr/>
          <a:lstStyle/>
          <a:p>
            <a:pPr>
              <a:defRPr/>
            </a:pPr>
            <a:r>
              <a:rPr lang="en-US" sz="4800" b="1" dirty="0"/>
              <a:t>Test the Atmosphere</a:t>
            </a:r>
          </a:p>
        </p:txBody>
      </p:sp>
      <p:sp>
        <p:nvSpPr>
          <p:cNvPr id="56323" name="Rectangle 3"/>
          <p:cNvSpPr>
            <a:spLocks noGrp="1" noChangeArrowheads="1"/>
          </p:cNvSpPr>
          <p:nvPr>
            <p:ph idx="1"/>
          </p:nvPr>
        </p:nvSpPr>
        <p:spPr>
          <a:xfrm>
            <a:off x="2209800" y="1978026"/>
            <a:ext cx="7772400" cy="4422775"/>
          </a:xfrm>
          <a:noFill/>
        </p:spPr>
        <p:txBody>
          <a:bodyPr/>
          <a:lstStyle/>
          <a:p>
            <a:pPr>
              <a:lnSpc>
                <a:spcPct val="90000"/>
              </a:lnSpc>
              <a:buClr>
                <a:schemeClr val="hlink"/>
              </a:buClr>
              <a:buSzTx/>
              <a:buFont typeface="Wingdings" pitchFamily="2" charset="2"/>
              <a:buChar char="Ø"/>
            </a:pPr>
            <a:r>
              <a:rPr lang="en-US" sz="2800" b="1" dirty="0"/>
              <a:t>Check for Oxygen Content:</a:t>
            </a:r>
          </a:p>
          <a:p>
            <a:pPr lvl="1">
              <a:lnSpc>
                <a:spcPct val="90000"/>
              </a:lnSpc>
              <a:buClr>
                <a:schemeClr val="hlink"/>
              </a:buClr>
              <a:buFont typeface="Wingdings" pitchFamily="2" charset="2"/>
              <a:buChar char="§"/>
            </a:pPr>
            <a:r>
              <a:rPr lang="en-US" dirty="0" smtClean="0"/>
              <a:t>At least 19.5% and less than 23.5%</a:t>
            </a:r>
          </a:p>
          <a:p>
            <a:pPr>
              <a:lnSpc>
                <a:spcPct val="90000"/>
              </a:lnSpc>
              <a:buClr>
                <a:schemeClr val="hlink"/>
              </a:buClr>
              <a:buSzTx/>
              <a:buFont typeface="Wingdings" pitchFamily="2" charset="2"/>
              <a:buChar char="Ø"/>
            </a:pPr>
            <a:r>
              <a:rPr lang="en-US" sz="2800" b="1" dirty="0"/>
              <a:t>Check for Combustibles:</a:t>
            </a:r>
          </a:p>
          <a:p>
            <a:pPr lvl="1">
              <a:lnSpc>
                <a:spcPct val="90000"/>
              </a:lnSpc>
              <a:buClr>
                <a:schemeClr val="hlink"/>
              </a:buClr>
              <a:buFont typeface="Wingdings" pitchFamily="2" charset="2"/>
              <a:buChar char="§"/>
            </a:pPr>
            <a:r>
              <a:rPr lang="en-US" dirty="0" smtClean="0"/>
              <a:t>Less than 10% of the LEL</a:t>
            </a:r>
          </a:p>
          <a:p>
            <a:pPr>
              <a:lnSpc>
                <a:spcPct val="90000"/>
              </a:lnSpc>
              <a:buClr>
                <a:schemeClr val="hlink"/>
              </a:buClr>
              <a:buSzTx/>
              <a:buFont typeface="Wingdings" pitchFamily="2" charset="2"/>
              <a:buChar char="Ø"/>
            </a:pPr>
            <a:r>
              <a:rPr lang="en-US" sz="2800" b="1" dirty="0"/>
              <a:t>Check for Toxic Gases:</a:t>
            </a:r>
            <a:endParaRPr lang="en-US" sz="2800" dirty="0"/>
          </a:p>
          <a:p>
            <a:pPr lvl="1">
              <a:lnSpc>
                <a:spcPct val="90000"/>
              </a:lnSpc>
              <a:buClr>
                <a:schemeClr val="hlink"/>
              </a:buClr>
              <a:buFont typeface="Wingdings" pitchFamily="2" charset="2"/>
              <a:buChar char="§"/>
            </a:pPr>
            <a:r>
              <a:rPr lang="en-US" dirty="0" smtClean="0"/>
              <a:t>Most commonly carbon monoxide (OSHA PEL 50 ppm)</a:t>
            </a:r>
          </a:p>
          <a:p>
            <a:pPr lvl="1">
              <a:lnSpc>
                <a:spcPct val="90000"/>
              </a:lnSpc>
              <a:buClr>
                <a:schemeClr val="hlink"/>
              </a:buClr>
              <a:buFont typeface="Wingdings" pitchFamily="2" charset="2"/>
              <a:buChar char="§"/>
            </a:pPr>
            <a:r>
              <a:rPr lang="en-US" dirty="0" smtClean="0"/>
              <a:t>or any other hazardous materials as determined by the use of the space.</a:t>
            </a:r>
          </a:p>
        </p:txBody>
      </p:sp>
      <p:sp>
        <p:nvSpPr>
          <p:cNvPr id="56324" name="Rectangle 4"/>
          <p:cNvSpPr>
            <a:spLocks noChangeArrowheads="1"/>
          </p:cNvSpPr>
          <p:nvPr/>
        </p:nvSpPr>
        <p:spPr bwMode="auto">
          <a:xfrm>
            <a:off x="2514600" y="1295401"/>
            <a:ext cx="7162800" cy="519113"/>
          </a:xfrm>
          <a:prstGeom prst="rect">
            <a:avLst/>
          </a:prstGeom>
          <a:noFill/>
          <a:ln w="9525">
            <a:noFill/>
            <a:miter lim="800000"/>
            <a:headEnd/>
            <a:tailEnd/>
          </a:ln>
        </p:spPr>
        <p:txBody>
          <a:bodyPr lIns="92075" tIns="46038" rIns="92075" bIns="46038">
            <a:spAutoFit/>
          </a:bodyPr>
          <a:lstStyle/>
          <a:p>
            <a:pPr>
              <a:spcBef>
                <a:spcPct val="50000"/>
              </a:spcBef>
              <a:buClrTx/>
              <a:buSzTx/>
              <a:buFontTx/>
              <a:buNone/>
            </a:pPr>
            <a:r>
              <a:rPr lang="en-US" sz="2800" b="1" dirty="0">
                <a:latin typeface="Arial" charset="0"/>
              </a:rPr>
              <a:t>In this order:</a:t>
            </a:r>
            <a:endParaRPr lang="en-US" sz="2400" b="1" dirty="0">
              <a:latin typeface="Arial" charset="0"/>
            </a:endParaRPr>
          </a:p>
        </p:txBody>
      </p:sp>
      <p:pic>
        <p:nvPicPr>
          <p:cNvPr id="56325" name="Picture 5" descr="GASMON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1" y="2362200"/>
            <a:ext cx="2409825" cy="2057400"/>
          </a:xfrm>
          <a:prstGeom prst="rect">
            <a:avLst/>
          </a:prstGeom>
          <a:noFill/>
          <a:ln w="9525">
            <a:noFill/>
            <a:miter lim="800000"/>
            <a:headEnd/>
            <a:tailEnd/>
          </a:ln>
        </p:spPr>
      </p:pic>
    </p:spTree>
    <p:extLst>
      <p:ext uri="{BB962C8B-B14F-4D97-AF65-F5344CB8AC3E}">
        <p14:creationId xmlns:p14="http://schemas.microsoft.com/office/powerpoint/2010/main" val="3272685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8286" y="185057"/>
            <a:ext cx="7772400" cy="1001486"/>
          </a:xfrm>
        </p:spPr>
        <p:txBody>
          <a:bodyPr/>
          <a:lstStyle/>
          <a:p>
            <a:pPr>
              <a:defRPr/>
            </a:pPr>
            <a:r>
              <a:rPr lang="en-US" sz="4800" b="1" dirty="0"/>
              <a:t>Ventilate the Space</a:t>
            </a:r>
          </a:p>
        </p:txBody>
      </p:sp>
      <p:sp>
        <p:nvSpPr>
          <p:cNvPr id="55299" name="Rectangle 3"/>
          <p:cNvSpPr>
            <a:spLocks noGrp="1" noChangeArrowheads="1"/>
          </p:cNvSpPr>
          <p:nvPr>
            <p:ph type="body" sz="half" idx="1"/>
          </p:nvPr>
        </p:nvSpPr>
        <p:spPr>
          <a:xfrm>
            <a:off x="794657" y="1186543"/>
            <a:ext cx="3962400" cy="5029200"/>
          </a:xfrm>
          <a:noFill/>
        </p:spPr>
        <p:txBody>
          <a:bodyPr/>
          <a:lstStyle/>
          <a:p>
            <a:pPr>
              <a:buClr>
                <a:schemeClr val="hlink"/>
              </a:buClr>
              <a:buSzTx/>
              <a:buFont typeface="Wingdings" pitchFamily="2" charset="2"/>
              <a:buChar char="Ø"/>
            </a:pPr>
            <a:r>
              <a:rPr lang="en-US" sz="2400" b="1" dirty="0"/>
              <a:t>Use mechanical ventilation</a:t>
            </a:r>
            <a:endParaRPr lang="en-US" sz="2400" dirty="0"/>
          </a:p>
          <a:p>
            <a:pPr lvl="1">
              <a:buClr>
                <a:schemeClr val="hlink"/>
              </a:buClr>
              <a:buFont typeface="Wingdings" pitchFamily="2" charset="2"/>
              <a:buChar char="§"/>
            </a:pPr>
            <a:r>
              <a:rPr lang="en-US" sz="2000" dirty="0"/>
              <a:t>Fans</a:t>
            </a:r>
          </a:p>
          <a:p>
            <a:pPr>
              <a:buClr>
                <a:schemeClr val="hlink"/>
              </a:buClr>
              <a:buSzTx/>
              <a:buFont typeface="Wingdings" pitchFamily="2" charset="2"/>
              <a:buChar char="Ø"/>
            </a:pPr>
            <a:r>
              <a:rPr lang="en-US" sz="2400" b="1" dirty="0"/>
              <a:t>Ventilate at the rate of at least four (4) volumes per hour</a:t>
            </a:r>
          </a:p>
          <a:p>
            <a:pPr lvl="1">
              <a:buClr>
                <a:schemeClr val="hlink"/>
              </a:buClr>
              <a:buFont typeface="Wingdings" pitchFamily="2" charset="2"/>
              <a:buChar char="§"/>
            </a:pPr>
            <a:r>
              <a:rPr lang="en-US" sz="2000" dirty="0"/>
              <a:t>Larger spaces require more ventilation</a:t>
            </a:r>
          </a:p>
          <a:p>
            <a:pPr>
              <a:buClr>
                <a:schemeClr val="hlink"/>
              </a:buClr>
              <a:buSzTx/>
              <a:buFont typeface="Wingdings" pitchFamily="2" charset="2"/>
              <a:buChar char="Ø"/>
            </a:pPr>
            <a:r>
              <a:rPr lang="en-US" sz="2400" b="1" dirty="0"/>
              <a:t>Make sure air supply is not contaminated</a:t>
            </a:r>
          </a:p>
          <a:p>
            <a:pPr lvl="1">
              <a:buClr>
                <a:schemeClr val="hlink"/>
              </a:buClr>
              <a:buFont typeface="Wingdings" pitchFamily="2" charset="2"/>
              <a:buChar char="§"/>
            </a:pPr>
            <a:r>
              <a:rPr lang="en-US" sz="1800" dirty="0"/>
              <a:t>Ventilation air supply must be from fresh air uncontaminated with flammables, toxins, etc.</a:t>
            </a:r>
          </a:p>
          <a:p>
            <a:pPr lvl="1">
              <a:buClr>
                <a:schemeClr val="hlink"/>
              </a:buClr>
              <a:buFont typeface="Wingdings" pitchFamily="2" charset="2"/>
              <a:buChar char="§"/>
            </a:pPr>
            <a:r>
              <a:rPr lang="en-US" sz="1800" b="1" dirty="0"/>
              <a:t>Gas powered fans can be Dangerous</a:t>
            </a:r>
          </a:p>
        </p:txBody>
      </p:sp>
      <p:pic>
        <p:nvPicPr>
          <p:cNvPr id="2" name="Picture 1" title="Photo - ventilation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7586" y="1643743"/>
            <a:ext cx="6096000" cy="4572000"/>
          </a:xfrm>
          <a:prstGeom prst="rect">
            <a:avLst/>
          </a:prstGeom>
        </p:spPr>
      </p:pic>
    </p:spTree>
    <p:extLst>
      <p:ext uri="{BB962C8B-B14F-4D97-AF65-F5344CB8AC3E}">
        <p14:creationId xmlns:p14="http://schemas.microsoft.com/office/powerpoint/2010/main" val="230267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057400" y="381000"/>
            <a:ext cx="8305800" cy="914400"/>
          </a:xfrm>
        </p:spPr>
        <p:txBody>
          <a:bodyPr rtlCol="0">
            <a:normAutofit/>
          </a:bodyPr>
          <a:lstStyle/>
          <a:p>
            <a:pPr eaLnBrk="1" fontAlgn="auto" hangingPunct="1">
              <a:spcAft>
                <a:spcPts val="0"/>
              </a:spcAft>
              <a:defRPr/>
            </a:pPr>
            <a:r>
              <a:rPr lang="en-US" sz="3600" b="1" dirty="0">
                <a:latin typeface="+mn-lt"/>
              </a:rPr>
              <a:t>Communication Equipment</a:t>
            </a:r>
          </a:p>
        </p:txBody>
      </p:sp>
      <p:sp>
        <p:nvSpPr>
          <p:cNvPr id="4" name="Slide Number Placeholder 3"/>
          <p:cNvSpPr>
            <a:spLocks noGrp="1"/>
          </p:cNvSpPr>
          <p:nvPr>
            <p:ph type="sldNum" sz="quarter" idx="12"/>
          </p:nvPr>
        </p:nvSpPr>
        <p:spPr/>
        <p:txBody>
          <a:bodyPr/>
          <a:lstStyle/>
          <a:p>
            <a:pPr>
              <a:defRPr/>
            </a:pPr>
            <a:fld id="{79545186-C665-4BD8-AC19-76E63F9A7B99}" type="slidenum">
              <a:rPr lang="en-US"/>
              <a:pPr>
                <a:defRPr/>
              </a:pPr>
              <a:t>46</a:t>
            </a:fld>
            <a:endParaRPr lang="en-US" dirty="0"/>
          </a:p>
        </p:txBody>
      </p:sp>
      <p:pic>
        <p:nvPicPr>
          <p:cNvPr id="44036" name="Picture 3" title="Photo - wireless communication devices exa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3676" y="1524000"/>
            <a:ext cx="25241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4" title="Photo - wireless communication devices examp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81288" y="3962400"/>
            <a:ext cx="349091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8" name="Picture 2" title="Photo - wireless communication devices examp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00" y="1295400"/>
            <a:ext cx="28384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626151"/>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209800" y="228600"/>
            <a:ext cx="7772400" cy="1143000"/>
          </a:xfrm>
        </p:spPr>
        <p:txBody>
          <a:bodyPr/>
          <a:lstStyle/>
          <a:p>
            <a:pPr>
              <a:defRPr/>
            </a:pPr>
            <a:r>
              <a:rPr lang="en-US" dirty="0" smtClean="0">
                <a:effectLst>
                  <a:outerShdw blurRad="38100" dist="38100" dir="2700000" algn="tl">
                    <a:srgbClr val="FFFFFF"/>
                  </a:outerShdw>
                </a:effectLst>
              </a:rPr>
              <a:t>Personal Protective Equipment</a:t>
            </a:r>
          </a:p>
        </p:txBody>
      </p:sp>
      <p:sp>
        <p:nvSpPr>
          <p:cNvPr id="59395" name="Rectangle 3"/>
          <p:cNvSpPr>
            <a:spLocks noGrp="1" noChangeArrowheads="1"/>
          </p:cNvSpPr>
          <p:nvPr>
            <p:ph sz="half" idx="1"/>
          </p:nvPr>
        </p:nvSpPr>
        <p:spPr>
          <a:xfrm>
            <a:off x="2209800" y="1752600"/>
            <a:ext cx="3810000" cy="4114800"/>
          </a:xfrm>
        </p:spPr>
        <p:txBody>
          <a:bodyPr/>
          <a:lstStyle/>
          <a:p>
            <a:pPr>
              <a:buFont typeface="Monotype Sorts" pitchFamily="2" charset="2"/>
              <a:buNone/>
            </a:pPr>
            <a:r>
              <a:rPr lang="en-US" dirty="0" smtClean="0">
                <a:solidFill>
                  <a:schemeClr val="bg2"/>
                </a:solidFill>
              </a:rPr>
              <a:t>	</a:t>
            </a:r>
            <a:r>
              <a:rPr lang="en-US" dirty="0" smtClean="0"/>
              <a:t>Once all the hazards are identified, the space has been ventilated and the atmosphere checked, determine what personal protective equipment will be necessary.</a:t>
            </a:r>
          </a:p>
        </p:txBody>
      </p:sp>
      <p:sp>
        <p:nvSpPr>
          <p:cNvPr id="59396" name="Rectangle 4"/>
          <p:cNvSpPr>
            <a:spLocks noGrp="1" noChangeArrowheads="1"/>
          </p:cNvSpPr>
          <p:nvPr>
            <p:ph sz="half" idx="2"/>
          </p:nvPr>
        </p:nvSpPr>
        <p:spPr>
          <a:xfrm>
            <a:off x="6172200" y="1600200"/>
            <a:ext cx="3810000" cy="4419600"/>
          </a:xfrm>
        </p:spPr>
        <p:txBody>
          <a:bodyPr/>
          <a:lstStyle/>
          <a:p>
            <a:pPr>
              <a:buClr>
                <a:schemeClr val="hlink"/>
              </a:buClr>
            </a:pPr>
            <a:r>
              <a:rPr lang="en-US" dirty="0" smtClean="0"/>
              <a:t>Hard Hats</a:t>
            </a:r>
          </a:p>
          <a:p>
            <a:pPr>
              <a:buClr>
                <a:schemeClr val="hlink"/>
              </a:buClr>
            </a:pPr>
            <a:r>
              <a:rPr lang="en-US" dirty="0" smtClean="0"/>
              <a:t>Eye Protection</a:t>
            </a:r>
          </a:p>
          <a:p>
            <a:pPr>
              <a:buClr>
                <a:schemeClr val="hlink"/>
              </a:buClr>
            </a:pPr>
            <a:r>
              <a:rPr lang="en-US" dirty="0" smtClean="0"/>
              <a:t>Hearing Protection</a:t>
            </a:r>
          </a:p>
          <a:p>
            <a:pPr>
              <a:buClr>
                <a:schemeClr val="hlink"/>
              </a:buClr>
            </a:pPr>
            <a:r>
              <a:rPr lang="en-US" dirty="0" smtClean="0"/>
              <a:t>Respirator</a:t>
            </a:r>
          </a:p>
          <a:p>
            <a:pPr>
              <a:buClr>
                <a:schemeClr val="hlink"/>
              </a:buClr>
            </a:pPr>
            <a:r>
              <a:rPr lang="en-US" dirty="0" smtClean="0"/>
              <a:t>Protective Coveralls</a:t>
            </a:r>
          </a:p>
          <a:p>
            <a:pPr>
              <a:buClr>
                <a:schemeClr val="hlink"/>
              </a:buClr>
            </a:pPr>
            <a:r>
              <a:rPr lang="en-US" dirty="0" smtClean="0"/>
              <a:t>Gloves</a:t>
            </a:r>
          </a:p>
          <a:p>
            <a:pPr>
              <a:buClr>
                <a:schemeClr val="hlink"/>
              </a:buClr>
            </a:pPr>
            <a:r>
              <a:rPr lang="en-US" dirty="0" smtClean="0"/>
              <a:t>Footwear</a:t>
            </a:r>
          </a:p>
          <a:p>
            <a:pPr>
              <a:buClr>
                <a:schemeClr val="hlink"/>
              </a:buClr>
            </a:pPr>
            <a:r>
              <a:rPr lang="en-US" dirty="0" smtClean="0"/>
              <a:t>Safety Harness</a:t>
            </a:r>
          </a:p>
        </p:txBody>
      </p:sp>
      <p:pic>
        <p:nvPicPr>
          <p:cNvPr id="59397" name="Picture 7" descr="Workboo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63000" y="4819650"/>
            <a:ext cx="762000" cy="571500"/>
          </a:xfrm>
          <a:prstGeom prst="rect">
            <a:avLst/>
          </a:prstGeom>
          <a:noFill/>
          <a:ln w="9525">
            <a:noFill/>
            <a:miter lim="800000"/>
            <a:headEnd/>
            <a:tailEnd/>
          </a:ln>
        </p:spPr>
      </p:pic>
      <p:pic>
        <p:nvPicPr>
          <p:cNvPr id="59398" name="Picture 8" descr="Hard Ha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1295400"/>
            <a:ext cx="838200" cy="628650"/>
          </a:xfrm>
          <a:prstGeom prst="rect">
            <a:avLst/>
          </a:prstGeom>
          <a:noFill/>
          <a:ln w="9525">
            <a:noFill/>
            <a:miter lim="800000"/>
            <a:headEnd/>
            <a:tailEnd/>
          </a:ln>
        </p:spPr>
      </p:pic>
      <p:pic>
        <p:nvPicPr>
          <p:cNvPr id="59399" name="Picture 9" descr="Eye Face Protec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39200" y="2057400"/>
            <a:ext cx="914400" cy="685800"/>
          </a:xfrm>
          <a:prstGeom prst="rect">
            <a:avLst/>
          </a:prstGeom>
          <a:noFill/>
          <a:ln w="9525">
            <a:noFill/>
            <a:miter lim="800000"/>
            <a:headEnd/>
            <a:tailEnd/>
          </a:ln>
        </p:spPr>
      </p:pic>
      <p:pic>
        <p:nvPicPr>
          <p:cNvPr id="59400" name="Picture 10" descr="Respirators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0" y="3124200"/>
            <a:ext cx="914400" cy="685800"/>
          </a:xfrm>
          <a:prstGeom prst="rect">
            <a:avLst/>
          </a:prstGeom>
          <a:noFill/>
          <a:ln w="9525">
            <a:noFill/>
            <a:miter lim="800000"/>
            <a:headEnd/>
            <a:tailEnd/>
          </a:ln>
        </p:spPr>
      </p:pic>
      <p:pic>
        <p:nvPicPr>
          <p:cNvPr id="59401" name="Picture 11" descr="hearing protection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525000" y="2819400"/>
            <a:ext cx="914400" cy="685800"/>
          </a:xfrm>
          <a:prstGeom prst="rect">
            <a:avLst/>
          </a:prstGeom>
          <a:noFill/>
          <a:ln w="9525">
            <a:noFill/>
            <a:miter lim="800000"/>
            <a:headEnd/>
            <a:tailEnd/>
          </a:ln>
        </p:spPr>
      </p:pic>
      <p:pic>
        <p:nvPicPr>
          <p:cNvPr id="59402" name="Picture 12" descr="gloves 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01000" y="4133850"/>
            <a:ext cx="838200" cy="628650"/>
          </a:xfrm>
          <a:prstGeom prst="rect">
            <a:avLst/>
          </a:prstGeom>
          <a:noFill/>
          <a:ln w="9525">
            <a:noFill/>
            <a:miter lim="800000"/>
            <a:headEnd/>
            <a:tailEnd/>
          </a:ln>
        </p:spPr>
      </p:pic>
      <p:pic>
        <p:nvPicPr>
          <p:cNvPr id="12" name="Picture 2" title="Photo - man wearing safety harnes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65720" y="5770245"/>
            <a:ext cx="109728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819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752600" y="152400"/>
            <a:ext cx="8610600" cy="1219200"/>
          </a:xfrm>
        </p:spPr>
        <p:txBody>
          <a:bodyPr/>
          <a:lstStyle/>
          <a:p>
            <a:pPr>
              <a:defRPr/>
            </a:pPr>
            <a:r>
              <a:rPr lang="en-US" dirty="0" smtClean="0">
                <a:effectLst>
                  <a:outerShdw blurRad="38100" dist="38100" dir="2700000" algn="tl">
                    <a:srgbClr val="FFFFFF"/>
                  </a:outerShdw>
                </a:effectLst>
              </a:rPr>
              <a:t>Personal Protective </a:t>
            </a:r>
            <a:r>
              <a:rPr lang="en-US" dirty="0" smtClean="0">
                <a:effectLst>
                  <a:outerShdw blurRad="38100" dist="38100" dir="2700000" algn="tl">
                    <a:srgbClr val="FFFFFF"/>
                  </a:outerShdw>
                </a:effectLst>
              </a:rPr>
              <a:t>Equipment </a:t>
            </a:r>
            <a:endParaRPr lang="en-US" dirty="0" smtClean="0">
              <a:effectLst>
                <a:outerShdw blurRad="38100" dist="38100" dir="2700000" algn="tl">
                  <a:srgbClr val="FFFFFF"/>
                </a:outerShdw>
              </a:effectLst>
            </a:endParaRPr>
          </a:p>
        </p:txBody>
      </p:sp>
      <p:sp>
        <p:nvSpPr>
          <p:cNvPr id="60419" name="Rectangle 4"/>
          <p:cNvSpPr>
            <a:spLocks noGrp="1" noChangeArrowheads="1"/>
          </p:cNvSpPr>
          <p:nvPr>
            <p:ph type="body" sz="half" idx="1"/>
          </p:nvPr>
        </p:nvSpPr>
        <p:spPr>
          <a:xfrm>
            <a:off x="2057400" y="1447800"/>
            <a:ext cx="3810000" cy="2819400"/>
          </a:xfrm>
        </p:spPr>
        <p:txBody>
          <a:bodyPr>
            <a:normAutofit fontScale="92500"/>
          </a:bodyPr>
          <a:lstStyle/>
          <a:p>
            <a:pPr>
              <a:lnSpc>
                <a:spcPct val="90000"/>
              </a:lnSpc>
              <a:buFont typeface="Monotype Sorts" pitchFamily="2" charset="2"/>
              <a:buNone/>
            </a:pPr>
            <a:r>
              <a:rPr lang="en-US" sz="2800" dirty="0">
                <a:solidFill>
                  <a:schemeClr val="bg2"/>
                </a:solidFill>
              </a:rPr>
              <a:t>	</a:t>
            </a:r>
            <a:r>
              <a:rPr lang="en-US" dirty="0" smtClean="0"/>
              <a:t>Each entrant shall use a chest or full body harness or a boatswain’s chair, with a retrieval line attached to assist in removal. </a:t>
            </a:r>
          </a:p>
        </p:txBody>
      </p:sp>
      <p:sp>
        <p:nvSpPr>
          <p:cNvPr id="60421" name="Rectangle 10"/>
          <p:cNvSpPr>
            <a:spLocks noChangeArrowheads="1"/>
          </p:cNvSpPr>
          <p:nvPr/>
        </p:nvSpPr>
        <p:spPr bwMode="auto">
          <a:xfrm>
            <a:off x="2438400" y="4419601"/>
            <a:ext cx="7467600" cy="2246769"/>
          </a:xfrm>
          <a:prstGeom prst="rect">
            <a:avLst/>
          </a:prstGeom>
          <a:noFill/>
          <a:ln w="9525">
            <a:noFill/>
            <a:miter lim="800000"/>
            <a:headEnd/>
            <a:tailEnd/>
          </a:ln>
        </p:spPr>
        <p:txBody>
          <a:bodyPr>
            <a:spAutoFit/>
          </a:bodyPr>
          <a:lstStyle/>
          <a:p>
            <a:r>
              <a:rPr lang="en-US" sz="2800" dirty="0">
                <a:solidFill>
                  <a:srgbClr val="FF0000"/>
                </a:solidFill>
                <a:latin typeface="Brush Script MT" pitchFamily="66" charset="0"/>
              </a:rPr>
              <a:t>Exception – </a:t>
            </a:r>
            <a:r>
              <a:rPr lang="en-US" sz="2800" dirty="0">
                <a:solidFill>
                  <a:srgbClr val="0070C0"/>
                </a:solidFill>
                <a:latin typeface="Brush Script MT" pitchFamily="66" charset="0"/>
              </a:rPr>
              <a:t>Where the employer can demonstrate that the protection required is not feasible or creates a greater hazard, the employer shall provide an alternative means of protection which is demonstrated  to prevent the employee from sinking further than waist-deep in the grain.</a:t>
            </a:r>
          </a:p>
        </p:txBody>
      </p:sp>
      <p:pic>
        <p:nvPicPr>
          <p:cNvPr id="10242" name="Picture 2" title="Photo - man wearing safety harness"/>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172200" y="13716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66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283206"/>
            <a:ext cx="10363200" cy="1143000"/>
          </a:xfrm>
        </p:spPr>
        <p:txBody>
          <a:bodyPr/>
          <a:lstStyle/>
          <a:p>
            <a:pPr eaLnBrk="1" hangingPunct="1"/>
            <a:r>
              <a:rPr lang="en-US" dirty="0" smtClean="0"/>
              <a:t>Definitions</a:t>
            </a:r>
          </a:p>
        </p:txBody>
      </p:sp>
      <p:sp>
        <p:nvSpPr>
          <p:cNvPr id="43011" name="Rectangle 3"/>
          <p:cNvSpPr>
            <a:spLocks noGrp="1" noChangeArrowheads="1"/>
          </p:cNvSpPr>
          <p:nvPr>
            <p:ph type="body" idx="1"/>
          </p:nvPr>
        </p:nvSpPr>
        <p:spPr>
          <a:xfrm>
            <a:off x="1981200" y="1426206"/>
            <a:ext cx="8229600" cy="2392363"/>
          </a:xfrm>
        </p:spPr>
        <p:txBody>
          <a:bodyPr/>
          <a:lstStyle/>
          <a:p>
            <a:pPr eaLnBrk="1" hangingPunct="1"/>
            <a:r>
              <a:rPr lang="en-US" dirty="0" smtClean="0"/>
              <a:t>Retrieval system</a:t>
            </a:r>
          </a:p>
          <a:p>
            <a:pPr lvl="1" eaLnBrk="1" hangingPunct="1"/>
            <a:r>
              <a:rPr lang="en-US" dirty="0" smtClean="0"/>
              <a:t>Equipment (including retrieval line, chest or full-body harness, wristlets, if appropriate, &amp; lifting device or anchor) used for non-entry rescue of persons from permit spaces</a:t>
            </a:r>
          </a:p>
        </p:txBody>
      </p:sp>
      <p:pic>
        <p:nvPicPr>
          <p:cNvPr id="2" name="Picture 1" title="Photo - retrieval system equipmne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06703" y="3818569"/>
            <a:ext cx="2545104" cy="2926080"/>
          </a:xfrm>
          <a:prstGeom prst="rect">
            <a:avLst/>
          </a:prstGeom>
        </p:spPr>
      </p:pic>
      <p:pic>
        <p:nvPicPr>
          <p:cNvPr id="5" name="Picture 4" title="Photo - man performning a retrieval"/>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32157" y="3468049"/>
            <a:ext cx="2208029" cy="3276600"/>
          </a:xfrm>
          <a:prstGeom prst="rect">
            <a:avLst/>
          </a:prstGeom>
        </p:spPr>
      </p:pic>
    </p:spTree>
    <p:extLst>
      <p:ext uri="{BB962C8B-B14F-4D97-AF65-F5344CB8AC3E}">
        <p14:creationId xmlns:p14="http://schemas.microsoft.com/office/powerpoint/2010/main" val="167904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a:xfrm>
            <a:off x="2438400" y="0"/>
            <a:ext cx="8077200" cy="1066800"/>
          </a:xfrm>
        </p:spPr>
        <p:txBody>
          <a:bodyPr rtlCol="0">
            <a:normAutofit/>
          </a:bodyPr>
          <a:lstStyle/>
          <a:p>
            <a:pPr>
              <a:defRPr/>
            </a:pPr>
            <a:r>
              <a:rPr lang="en-US" sz="3600" b="1" dirty="0">
                <a:effectLst>
                  <a:outerShdw blurRad="38100" dist="38100" dir="2700000" algn="tl">
                    <a:srgbClr val="000000">
                      <a:alpha val="43137"/>
                    </a:srgbClr>
                  </a:outerShdw>
                </a:effectLst>
                <a:latin typeface="Corbel" pitchFamily="34" charset="0"/>
              </a:rPr>
              <a:t>Types of Confined Spaces in Agriculture</a:t>
            </a:r>
          </a:p>
        </p:txBody>
      </p:sp>
      <p:sp>
        <p:nvSpPr>
          <p:cNvPr id="14338" name="Rectangle 3"/>
          <p:cNvSpPr>
            <a:spLocks noGrp="1" noChangeArrowheads="1"/>
          </p:cNvSpPr>
          <p:nvPr>
            <p:ph idx="1"/>
          </p:nvPr>
        </p:nvSpPr>
        <p:spPr>
          <a:xfrm>
            <a:off x="7086600" y="838200"/>
            <a:ext cx="3429000" cy="5867400"/>
          </a:xfrm>
        </p:spPr>
        <p:txBody>
          <a:bodyPr rtlCol="0">
            <a:normAutofit fontScale="92500"/>
          </a:bodyPr>
          <a:lstStyle/>
          <a:p>
            <a:pPr>
              <a:buSzPct val="100000"/>
              <a:buFont typeface="Wingdings" pitchFamily="2" charset="2"/>
              <a:buChar char="§"/>
              <a:defRPr/>
            </a:pPr>
            <a:r>
              <a:rPr lang="en-US" sz="2400" dirty="0">
                <a:latin typeface="Corbel" pitchFamily="34" charset="0"/>
                <a:cs typeface="Arial" pitchFamily="34" charset="0"/>
              </a:rPr>
              <a:t>Examples:</a:t>
            </a:r>
          </a:p>
          <a:p>
            <a:pPr marL="573088" lvl="4" indent="-231775">
              <a:buClr>
                <a:schemeClr val="accent1"/>
              </a:buClr>
              <a:buSzPct val="50000"/>
              <a:buFont typeface="Wingdings" pitchFamily="2" charset="2"/>
              <a:buChar char="q"/>
              <a:defRPr/>
            </a:pPr>
            <a:r>
              <a:rPr lang="en-US" sz="2400" dirty="0">
                <a:latin typeface="Corbel" pitchFamily="34" charset="0"/>
                <a:cs typeface="Arial" pitchFamily="34" charset="0"/>
              </a:rPr>
              <a:t>Grain &amp; feed facilities</a:t>
            </a:r>
          </a:p>
          <a:p>
            <a:pPr marL="573088" lvl="4" indent="-231775">
              <a:buClr>
                <a:schemeClr val="accent1"/>
              </a:buClr>
              <a:buSzPct val="50000"/>
              <a:buFont typeface="Wingdings" pitchFamily="2" charset="2"/>
              <a:buChar char="q"/>
              <a:defRPr/>
            </a:pPr>
            <a:r>
              <a:rPr lang="en-US" sz="2400" dirty="0">
                <a:latin typeface="Corbel" pitchFamily="34" charset="0"/>
                <a:cs typeface="Arial" pitchFamily="34" charset="0"/>
              </a:rPr>
              <a:t>Silo</a:t>
            </a:r>
          </a:p>
          <a:p>
            <a:pPr marL="573088" lvl="4" indent="-231775">
              <a:buClr>
                <a:schemeClr val="accent1"/>
              </a:buClr>
              <a:buSzPct val="50000"/>
              <a:buFont typeface="Wingdings" pitchFamily="2" charset="2"/>
              <a:buChar char="q"/>
              <a:defRPr/>
            </a:pPr>
            <a:r>
              <a:rPr lang="en-US" sz="2400" dirty="0">
                <a:latin typeface="Corbel" pitchFamily="34" charset="0"/>
                <a:cs typeface="Arial" pitchFamily="34" charset="0"/>
              </a:rPr>
              <a:t>Manure storage </a:t>
            </a:r>
            <a:br>
              <a:rPr lang="en-US" sz="2400" dirty="0">
                <a:latin typeface="Corbel" pitchFamily="34" charset="0"/>
                <a:cs typeface="Arial" pitchFamily="34" charset="0"/>
              </a:rPr>
            </a:br>
            <a:r>
              <a:rPr lang="en-US" sz="2400" dirty="0">
                <a:latin typeface="Corbel" pitchFamily="34" charset="0"/>
                <a:cs typeface="Arial" pitchFamily="34" charset="0"/>
              </a:rPr>
              <a:t>facilities</a:t>
            </a:r>
          </a:p>
          <a:p>
            <a:pPr marL="573088" lvl="4" indent="-231775">
              <a:buClr>
                <a:schemeClr val="accent1"/>
              </a:buClr>
              <a:buSzPct val="50000"/>
              <a:buFont typeface="Wingdings" pitchFamily="2" charset="2"/>
              <a:buChar char="q"/>
              <a:defRPr/>
            </a:pPr>
            <a:r>
              <a:rPr lang="en-US" sz="2400" dirty="0">
                <a:latin typeface="Corbel" pitchFamily="34" charset="0"/>
                <a:cs typeface="Arial" pitchFamily="34" charset="0"/>
              </a:rPr>
              <a:t>Grain transport vehicle</a:t>
            </a:r>
          </a:p>
          <a:p>
            <a:pPr marL="573088" lvl="4" indent="-231775">
              <a:buClr>
                <a:schemeClr val="accent1"/>
              </a:buClr>
              <a:buSzPct val="50000"/>
              <a:buFont typeface="Wingdings" pitchFamily="2" charset="2"/>
              <a:buChar char="q"/>
              <a:defRPr/>
            </a:pPr>
            <a:r>
              <a:rPr lang="en-US" sz="2400" dirty="0">
                <a:latin typeface="Corbel" pitchFamily="34" charset="0"/>
                <a:cs typeface="Arial" pitchFamily="34" charset="0"/>
              </a:rPr>
              <a:t>Agricultural equipment</a:t>
            </a:r>
          </a:p>
          <a:p>
            <a:pPr marL="573088" lvl="4" indent="-231775">
              <a:buClr>
                <a:schemeClr val="accent1"/>
              </a:buClr>
              <a:buSzPct val="50000"/>
              <a:buFont typeface="Wingdings" pitchFamily="2" charset="2"/>
              <a:buChar char="q"/>
              <a:defRPr/>
            </a:pPr>
            <a:r>
              <a:rPr lang="en-US" sz="2400" dirty="0">
                <a:latin typeface="Corbel" pitchFamily="34" charset="0"/>
                <a:cs typeface="Arial" pitchFamily="34" charset="0"/>
              </a:rPr>
              <a:t>Septic tank</a:t>
            </a:r>
          </a:p>
          <a:p>
            <a:pPr marL="573088" lvl="4" indent="-231775">
              <a:buClr>
                <a:schemeClr val="accent1"/>
              </a:buClr>
              <a:buSzPct val="50000"/>
              <a:buFont typeface="Wingdings" pitchFamily="2" charset="2"/>
              <a:buChar char="q"/>
              <a:defRPr/>
            </a:pPr>
            <a:r>
              <a:rPr lang="en-US" sz="2400" dirty="0">
                <a:latin typeface="Corbel" pitchFamily="34" charset="0"/>
                <a:cs typeface="Arial" pitchFamily="34" charset="0"/>
              </a:rPr>
              <a:t>Liquid and fertilizer storage tank</a:t>
            </a:r>
          </a:p>
          <a:p>
            <a:pPr marL="573088" lvl="4" indent="-231775">
              <a:buClr>
                <a:schemeClr val="accent1"/>
              </a:buClr>
              <a:buSzPct val="50000"/>
              <a:buFont typeface="Wingdings" pitchFamily="2" charset="2"/>
              <a:buChar char="q"/>
              <a:defRPr/>
            </a:pPr>
            <a:r>
              <a:rPr lang="en-US" sz="2400" dirty="0">
                <a:latin typeface="Corbel" pitchFamily="34" charset="0"/>
                <a:cs typeface="Arial" pitchFamily="34" charset="0"/>
              </a:rPr>
              <a:t>Wells and cisterns</a:t>
            </a:r>
          </a:p>
          <a:p>
            <a:pPr marL="573088" lvl="4" indent="-231775">
              <a:buClr>
                <a:schemeClr val="accent1"/>
              </a:buClr>
              <a:buSzPct val="50000"/>
              <a:buFont typeface="Wingdings" pitchFamily="2" charset="2"/>
              <a:buChar char="q"/>
              <a:defRPr/>
            </a:pPr>
            <a:r>
              <a:rPr lang="en-US" sz="2400" dirty="0">
                <a:latin typeface="Corbel" pitchFamily="34" charset="0"/>
                <a:cs typeface="Arial" pitchFamily="34" charset="0"/>
              </a:rPr>
              <a:t>Fermentation tank</a:t>
            </a:r>
          </a:p>
          <a:p>
            <a:pPr marL="573088" lvl="4" indent="-231775">
              <a:buClr>
                <a:schemeClr val="accent1"/>
              </a:buClr>
              <a:buSzPct val="50000"/>
              <a:buFont typeface="Wingdings" pitchFamily="2" charset="2"/>
              <a:buChar char="q"/>
              <a:defRPr/>
            </a:pPr>
            <a:r>
              <a:rPr lang="en-US" sz="2400" dirty="0">
                <a:latin typeface="Corbel" pitchFamily="34" charset="0"/>
                <a:cs typeface="Arial" pitchFamily="34" charset="0"/>
              </a:rPr>
              <a:t>Other_________</a:t>
            </a:r>
          </a:p>
          <a:p>
            <a:pPr lvl="3">
              <a:buSzPct val="95000"/>
              <a:buNone/>
              <a:defRPr/>
            </a:pPr>
            <a:endParaRPr lang="en-US" sz="2400" dirty="0">
              <a:latin typeface="Corbel" pitchFamily="34" charset="0"/>
              <a:cs typeface="Arial" pitchFamily="34" charset="0"/>
            </a:endParaRPr>
          </a:p>
          <a:p>
            <a:pPr lvl="4">
              <a:buSzPct val="95000"/>
              <a:buNone/>
              <a:defRPr/>
            </a:pPr>
            <a:endParaRPr lang="en-US" sz="2400" dirty="0">
              <a:latin typeface="Corbe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EEDD95FD-DC01-42ED-ACB3-2E16A5A9FE25}" type="slidenum">
              <a:rPr lang="en-US"/>
              <a:pPr>
                <a:defRPr/>
              </a:pPr>
              <a:t>5</a:t>
            </a:fld>
            <a:endParaRPr lang="en-US" dirty="0"/>
          </a:p>
        </p:txBody>
      </p:sp>
      <p:pic>
        <p:nvPicPr>
          <p:cNvPr id="20485" name="Picture 2" descr="Untitled-3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1875" y="1066800"/>
            <a:ext cx="2406650" cy="180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486" name="Picture 3" descr="Untitled-4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3117850"/>
            <a:ext cx="2406650" cy="180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487" name="Picture 4" descr="Grain bi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43463" y="1212850"/>
            <a:ext cx="2406650" cy="180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488" name="Picture 8" descr="http://www.umequip.com/grain-handling/grain-carts/xtreme/images/xtreme-grain-carts-1115.jpg" title="Photo - Grain transport vehicle and agrucultural equipmen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90750" y="3144838"/>
            <a:ext cx="26289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2" descr="http://today.agrilife.org/wp-content/uploads/2013/05/WaterWellPic3.jpg" title="Photo - Water wel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98850" y="5026026"/>
            <a:ext cx="29083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8930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81050" y="190500"/>
            <a:ext cx="10363200" cy="1143000"/>
          </a:xfrm>
        </p:spPr>
        <p:txBody>
          <a:bodyPr/>
          <a:lstStyle/>
          <a:p>
            <a:pPr eaLnBrk="1" hangingPunct="1"/>
            <a:r>
              <a:rPr lang="en-US" dirty="0" smtClean="0"/>
              <a:t>Definitions </a:t>
            </a:r>
            <a:endParaRPr lang="en-US" dirty="0" smtClean="0"/>
          </a:p>
        </p:txBody>
      </p:sp>
      <p:sp>
        <p:nvSpPr>
          <p:cNvPr id="16387" name="Rectangle 3"/>
          <p:cNvSpPr>
            <a:spLocks noGrp="1" noChangeArrowheads="1"/>
          </p:cNvSpPr>
          <p:nvPr>
            <p:ph type="body" idx="1"/>
          </p:nvPr>
        </p:nvSpPr>
        <p:spPr/>
        <p:txBody>
          <a:bodyPr/>
          <a:lstStyle/>
          <a:p>
            <a:pPr eaLnBrk="1" hangingPunct="1"/>
            <a:r>
              <a:rPr lang="en-US" smtClean="0"/>
              <a:t>Attendant</a:t>
            </a:r>
          </a:p>
          <a:p>
            <a:pPr lvl="1" eaLnBrk="1" hangingPunct="1"/>
            <a:r>
              <a:rPr lang="en-US" smtClean="0"/>
              <a:t>Individual stationed outside one or more permit spaces who monitors authorized entrants &amp; performs all attendant’s duties assigned in employer’s permit space program</a:t>
            </a:r>
          </a:p>
        </p:txBody>
      </p:sp>
    </p:spTree>
    <p:extLst>
      <p:ext uri="{BB962C8B-B14F-4D97-AF65-F5344CB8AC3E}">
        <p14:creationId xmlns:p14="http://schemas.microsoft.com/office/powerpoint/2010/main" val="306317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Duties of Attendants</a:t>
            </a:r>
          </a:p>
        </p:txBody>
      </p:sp>
      <p:sp>
        <p:nvSpPr>
          <p:cNvPr id="17411" name="Rectangle 3"/>
          <p:cNvSpPr>
            <a:spLocks noGrp="1" noChangeArrowheads="1"/>
          </p:cNvSpPr>
          <p:nvPr>
            <p:ph type="body" idx="1"/>
          </p:nvPr>
        </p:nvSpPr>
        <p:spPr>
          <a:xfrm>
            <a:off x="2371726" y="1809750"/>
            <a:ext cx="8296275" cy="5048250"/>
          </a:xfrm>
        </p:spPr>
        <p:txBody>
          <a:bodyPr/>
          <a:lstStyle/>
          <a:p>
            <a:pPr eaLnBrk="1" hangingPunct="1"/>
            <a:r>
              <a:rPr lang="en-US" smtClean="0"/>
              <a:t>Knows hazards that may be faced during entry</a:t>
            </a:r>
          </a:p>
          <a:p>
            <a:pPr eaLnBrk="1" hangingPunct="1"/>
            <a:r>
              <a:rPr lang="en-US" smtClean="0"/>
              <a:t>Aware of possible behavioral effects of hazard exposure in authorized entrants</a:t>
            </a:r>
          </a:p>
          <a:p>
            <a:pPr eaLnBrk="1" hangingPunct="1"/>
            <a:r>
              <a:rPr lang="en-US" smtClean="0"/>
              <a:t>Continuously maintains accurate count of authorized entrants</a:t>
            </a:r>
          </a:p>
          <a:p>
            <a:pPr eaLnBrk="1" hangingPunct="1"/>
            <a:r>
              <a:rPr lang="en-US" smtClean="0"/>
              <a:t>Remains outside permit space during entry operations until relieved by another attendant</a:t>
            </a:r>
          </a:p>
        </p:txBody>
      </p:sp>
    </p:spTree>
    <p:extLst>
      <p:ext uri="{BB962C8B-B14F-4D97-AF65-F5344CB8AC3E}">
        <p14:creationId xmlns:p14="http://schemas.microsoft.com/office/powerpoint/2010/main" val="34665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19150" y="152400"/>
            <a:ext cx="10363200" cy="1143000"/>
          </a:xfrm>
        </p:spPr>
        <p:txBody>
          <a:bodyPr/>
          <a:lstStyle/>
          <a:p>
            <a:pPr eaLnBrk="1" hangingPunct="1"/>
            <a:r>
              <a:rPr lang="en-US" dirty="0" smtClean="0"/>
              <a:t>Duties of </a:t>
            </a:r>
            <a:r>
              <a:rPr lang="en-US" dirty="0" smtClean="0"/>
              <a:t>Attendants </a:t>
            </a:r>
            <a:endParaRPr lang="en-US" dirty="0" smtClean="0"/>
          </a:p>
        </p:txBody>
      </p:sp>
      <p:sp>
        <p:nvSpPr>
          <p:cNvPr id="18435" name="Rectangle 3"/>
          <p:cNvSpPr>
            <a:spLocks noGrp="1" noChangeArrowheads="1"/>
          </p:cNvSpPr>
          <p:nvPr>
            <p:ph type="body" idx="1"/>
          </p:nvPr>
        </p:nvSpPr>
        <p:spPr>
          <a:xfrm>
            <a:off x="2371726" y="1809750"/>
            <a:ext cx="8296275" cy="5048250"/>
          </a:xfrm>
        </p:spPr>
        <p:txBody>
          <a:bodyPr/>
          <a:lstStyle/>
          <a:p>
            <a:pPr eaLnBrk="1" hangingPunct="1"/>
            <a:r>
              <a:rPr lang="en-US" dirty="0" smtClean="0"/>
              <a:t>Communicates with authorized entrants</a:t>
            </a:r>
          </a:p>
          <a:p>
            <a:pPr eaLnBrk="1" hangingPunct="1"/>
            <a:r>
              <a:rPr lang="en-US" dirty="0" smtClean="0"/>
              <a:t>Monitors activities inside &amp; outside space</a:t>
            </a:r>
          </a:p>
          <a:p>
            <a:pPr eaLnBrk="1" hangingPunct="1"/>
            <a:r>
              <a:rPr lang="en-US" dirty="0" smtClean="0"/>
              <a:t>Summons rescue &amp; other emergency services</a:t>
            </a:r>
          </a:p>
          <a:p>
            <a:pPr eaLnBrk="1" hangingPunct="1"/>
            <a:r>
              <a:rPr lang="en-US" dirty="0" smtClean="0"/>
              <a:t>Performs non-entry rescues as specified by employer's rescue procedure</a:t>
            </a:r>
          </a:p>
          <a:p>
            <a:pPr eaLnBrk="1" hangingPunct="1"/>
            <a:r>
              <a:rPr lang="en-US" dirty="0" smtClean="0"/>
              <a:t>Performs no duties that might interfere with primary duty to monitor &amp; protect authorized entrants</a:t>
            </a:r>
          </a:p>
        </p:txBody>
      </p:sp>
    </p:spTree>
    <p:extLst>
      <p:ext uri="{BB962C8B-B14F-4D97-AF65-F5344CB8AC3E}">
        <p14:creationId xmlns:p14="http://schemas.microsoft.com/office/powerpoint/2010/main" val="388468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Medical </a:t>
            </a:r>
            <a:r>
              <a:rPr lang="en-US" dirty="0" smtClean="0"/>
              <a:t>Symptoms to </a:t>
            </a:r>
            <a:r>
              <a:rPr lang="en-US" smtClean="0"/>
              <a:t>watch for.</a:t>
            </a:r>
            <a:endParaRPr lang="en-US" dirty="0"/>
          </a:p>
        </p:txBody>
      </p:sp>
      <p:sp>
        <p:nvSpPr>
          <p:cNvPr id="7" name="Content Placeholder 6"/>
          <p:cNvSpPr>
            <a:spLocks noGrp="1"/>
          </p:cNvSpPr>
          <p:nvPr>
            <p:ph sz="half" idx="1"/>
          </p:nvPr>
        </p:nvSpPr>
        <p:spPr>
          <a:xfrm>
            <a:off x="2209800" y="1981200"/>
            <a:ext cx="3810000" cy="4572000"/>
          </a:xfrm>
        </p:spPr>
        <p:txBody>
          <a:bodyPr/>
          <a:lstStyle/>
          <a:p>
            <a:pPr>
              <a:buFont typeface="Arial" panose="020B0604020202020204" pitchFamily="34" charset="0"/>
              <a:buChar char="•"/>
            </a:pPr>
            <a:r>
              <a:rPr lang="en-US" dirty="0"/>
              <a:t>Falls</a:t>
            </a:r>
          </a:p>
          <a:p>
            <a:pPr>
              <a:buFont typeface="Arial" panose="020B0604020202020204" pitchFamily="34" charset="0"/>
              <a:buChar char="•"/>
            </a:pPr>
            <a:r>
              <a:rPr lang="en-US" dirty="0"/>
              <a:t>Shortness of Breath </a:t>
            </a:r>
          </a:p>
          <a:p>
            <a:pPr>
              <a:buFont typeface="Arial" panose="020B0604020202020204" pitchFamily="34" charset="0"/>
              <a:buChar char="•"/>
            </a:pPr>
            <a:r>
              <a:rPr lang="en-US" dirty="0"/>
              <a:t>Cardiac Emergencies</a:t>
            </a:r>
          </a:p>
          <a:p>
            <a:pPr>
              <a:buFont typeface="Arial" panose="020B0604020202020204" pitchFamily="34" charset="0"/>
              <a:buChar char="•"/>
            </a:pPr>
            <a:r>
              <a:rPr lang="en-US" dirty="0"/>
              <a:t>Headaches</a:t>
            </a:r>
          </a:p>
          <a:p>
            <a:pPr>
              <a:buFont typeface="Arial" panose="020B0604020202020204" pitchFamily="34" charset="0"/>
              <a:buChar char="•"/>
            </a:pPr>
            <a:r>
              <a:rPr lang="en-US" dirty="0"/>
              <a:t>Nervous system depression</a:t>
            </a:r>
          </a:p>
          <a:p>
            <a:pPr>
              <a:buFont typeface="Arial" panose="020B0604020202020204" pitchFamily="34" charset="0"/>
              <a:buChar char="•"/>
            </a:pPr>
            <a:r>
              <a:rPr lang="en-US" dirty="0"/>
              <a:t>Eye, nose, </a:t>
            </a:r>
            <a:r>
              <a:rPr lang="en-US" dirty="0" smtClean="0"/>
              <a:t>throat</a:t>
            </a:r>
          </a:p>
          <a:p>
            <a:pPr>
              <a:buFont typeface="Arial" panose="020B0604020202020204" pitchFamily="34" charset="0"/>
              <a:buChar char="•"/>
            </a:pPr>
            <a:r>
              <a:rPr lang="en-US" dirty="0" smtClean="0"/>
              <a:t>irritation</a:t>
            </a:r>
            <a:r>
              <a:rPr lang="en-US" dirty="0"/>
              <a:t>.</a:t>
            </a:r>
          </a:p>
          <a:p>
            <a:pPr>
              <a:buFont typeface="Arial" panose="020B0604020202020204" pitchFamily="34" charset="0"/>
              <a:buChar char="•"/>
            </a:pPr>
            <a:endParaRPr lang="en-US" dirty="0"/>
          </a:p>
        </p:txBody>
      </p:sp>
      <p:sp>
        <p:nvSpPr>
          <p:cNvPr id="2" name="Content Placeholder 1"/>
          <p:cNvSpPr>
            <a:spLocks noGrp="1"/>
          </p:cNvSpPr>
          <p:nvPr>
            <p:ph sz="half" idx="2"/>
          </p:nvPr>
        </p:nvSpPr>
        <p:spPr>
          <a:xfrm>
            <a:off x="6172200" y="1981200"/>
            <a:ext cx="3810000" cy="4572000"/>
          </a:xfrm>
        </p:spPr>
        <p:txBody>
          <a:bodyPr/>
          <a:lstStyle/>
          <a:p>
            <a:pPr>
              <a:buFont typeface="Arial" panose="020B0604020202020204" pitchFamily="34" charset="0"/>
              <a:buChar char="•"/>
            </a:pPr>
            <a:r>
              <a:rPr lang="en-US" dirty="0"/>
              <a:t>Nausea/Vomiting</a:t>
            </a:r>
          </a:p>
          <a:p>
            <a:pPr>
              <a:buFont typeface="Arial" panose="020B0604020202020204" pitchFamily="34" charset="0"/>
              <a:buChar char="•"/>
            </a:pPr>
            <a:r>
              <a:rPr lang="en-US" dirty="0"/>
              <a:t>Narcotic Effect</a:t>
            </a:r>
          </a:p>
          <a:p>
            <a:pPr>
              <a:buFont typeface="Arial" panose="020B0604020202020204" pitchFamily="34" charset="0"/>
              <a:buChar char="•"/>
            </a:pPr>
            <a:r>
              <a:rPr lang="en-US" dirty="0"/>
              <a:t>Convulsions</a:t>
            </a:r>
          </a:p>
          <a:p>
            <a:pPr>
              <a:buFont typeface="Arial" panose="020B0604020202020204" pitchFamily="34" charset="0"/>
              <a:buChar char="•"/>
            </a:pPr>
            <a:r>
              <a:rPr lang="en-US" dirty="0"/>
              <a:t>Impaired mental ability</a:t>
            </a:r>
          </a:p>
          <a:p>
            <a:pPr>
              <a:buFont typeface="Arial" panose="020B0604020202020204" pitchFamily="34" charset="0"/>
              <a:buChar char="•"/>
            </a:pPr>
            <a:r>
              <a:rPr lang="en-US" dirty="0"/>
              <a:t>Fluid on the lungs</a:t>
            </a:r>
          </a:p>
          <a:p>
            <a:pPr>
              <a:buFont typeface="Arial" panose="020B0604020202020204" pitchFamily="34" charset="0"/>
              <a:buChar char="•"/>
            </a:pPr>
            <a:r>
              <a:rPr lang="en-US" dirty="0"/>
              <a:t>Dizziness</a:t>
            </a:r>
          </a:p>
          <a:p>
            <a:pPr>
              <a:buFont typeface="Arial" panose="020B0604020202020204" pitchFamily="34" charset="0"/>
              <a:buChar char="•"/>
            </a:pPr>
            <a:r>
              <a:rPr lang="en-US" dirty="0"/>
              <a:t>Unresponsive</a:t>
            </a:r>
          </a:p>
          <a:p>
            <a:pPr>
              <a:buFont typeface="Arial" panose="020B0604020202020204" pitchFamily="34" charset="0"/>
              <a:buChar char="•"/>
            </a:pPr>
            <a:r>
              <a:rPr lang="en-US" dirty="0"/>
              <a:t>Fatigue</a:t>
            </a:r>
          </a:p>
          <a:p>
            <a:endParaRPr lang="en-US" dirty="0"/>
          </a:p>
        </p:txBody>
      </p:sp>
    </p:spTree>
    <p:extLst>
      <p:ext uri="{BB962C8B-B14F-4D97-AF65-F5344CB8AC3E}">
        <p14:creationId xmlns:p14="http://schemas.microsoft.com/office/powerpoint/2010/main" val="290551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66700" y="152400"/>
            <a:ext cx="11696700" cy="1524000"/>
          </a:xfrm>
        </p:spPr>
        <p:txBody>
          <a:bodyPr/>
          <a:lstStyle/>
          <a:p>
            <a:pPr>
              <a:defRPr/>
            </a:pPr>
            <a:r>
              <a:rPr lang="en-US" b="1" dirty="0" smtClean="0"/>
              <a:t>Enter the Space and Proceed with work</a:t>
            </a:r>
            <a:r>
              <a:rPr lang="en-US" b="1" dirty="0" smtClean="0"/>
              <a:t>: </a:t>
            </a:r>
            <a:endParaRPr lang="en-US" b="1" dirty="0" smtClean="0"/>
          </a:p>
        </p:txBody>
      </p:sp>
      <p:sp>
        <p:nvSpPr>
          <p:cNvPr id="63491" name="Rectangle 3"/>
          <p:cNvSpPr>
            <a:spLocks noGrp="1" noChangeArrowheads="1"/>
          </p:cNvSpPr>
          <p:nvPr>
            <p:ph idx="1"/>
          </p:nvPr>
        </p:nvSpPr>
        <p:spPr>
          <a:xfrm>
            <a:off x="2133600" y="2362200"/>
            <a:ext cx="7772400" cy="3886200"/>
          </a:xfrm>
          <a:noFill/>
        </p:spPr>
        <p:txBody>
          <a:bodyPr/>
          <a:lstStyle/>
          <a:p>
            <a:pPr>
              <a:buClr>
                <a:schemeClr val="hlink"/>
              </a:buClr>
              <a:buFont typeface="Wingdings" pitchFamily="2" charset="2"/>
              <a:buChar char="Ø"/>
            </a:pPr>
            <a:r>
              <a:rPr lang="en-US" sz="2800" b="1" dirty="0"/>
              <a:t>An attendant shall be posted near the entrance for the duration of the work. He shall be in constant communication with the entrants while the job is in progress.</a:t>
            </a:r>
          </a:p>
          <a:p>
            <a:pPr>
              <a:buClr>
                <a:schemeClr val="hlink"/>
              </a:buClr>
              <a:buFont typeface="Wingdings" pitchFamily="2" charset="2"/>
              <a:buChar char="Ø"/>
            </a:pPr>
            <a:r>
              <a:rPr lang="en-US" sz="2800" b="1" dirty="0"/>
              <a:t>All entrants shall sign a sign-in-log when entering the space and sign out when exiting.</a:t>
            </a:r>
          </a:p>
          <a:p>
            <a:pPr>
              <a:buClr>
                <a:schemeClr val="hlink"/>
              </a:buClr>
              <a:buFont typeface="Wingdings" pitchFamily="2" charset="2"/>
              <a:buChar char="Ø"/>
            </a:pPr>
            <a:r>
              <a:rPr lang="en-US" sz="2800" b="1" dirty="0"/>
              <a:t>The attendant shall maintain the permit and sign in log for the duration of the work.</a:t>
            </a:r>
          </a:p>
        </p:txBody>
      </p:sp>
    </p:spTree>
    <p:extLst>
      <p:ext uri="{BB962C8B-B14F-4D97-AF65-F5344CB8AC3E}">
        <p14:creationId xmlns:p14="http://schemas.microsoft.com/office/powerpoint/2010/main" val="231623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vert="horz" wrap="square" lIns="90488" tIns="44450" rIns="90488" bIns="44450" numCol="1" anchor="ctr" anchorCtr="0" compatLnSpc="1">
            <a:prstTxWarp prst="textNoShape">
              <a:avLst/>
            </a:prstTxWarp>
          </a:bodyPr>
          <a:lstStyle/>
          <a:p>
            <a:pPr>
              <a:defRPr/>
            </a:pPr>
            <a:r>
              <a:rPr lang="en-US" sz="5400" dirty="0"/>
              <a:t>Confined Space Rescue</a:t>
            </a:r>
          </a:p>
        </p:txBody>
      </p:sp>
      <p:graphicFrame>
        <p:nvGraphicFramePr>
          <p:cNvPr id="1026" name="Object 3" title="Photo - an ambulance">
            <a:hlinkClick r:id="" action="ppaction://ole?verb=0"/>
          </p:cNvPr>
          <p:cNvGraphicFramePr>
            <a:graphicFrameLocks/>
          </p:cNvGraphicFramePr>
          <p:nvPr>
            <p:extLst>
              <p:ext uri="{D42A27DB-BD31-4B8C-83A1-F6EECF244321}">
                <p14:modId xmlns:p14="http://schemas.microsoft.com/office/powerpoint/2010/main" val="583267718"/>
              </p:ext>
            </p:extLst>
          </p:nvPr>
        </p:nvGraphicFramePr>
        <p:xfrm>
          <a:off x="6680200" y="4279901"/>
          <a:ext cx="3378200" cy="1757363"/>
        </p:xfrm>
        <a:graphic>
          <a:graphicData uri="http://schemas.openxmlformats.org/presentationml/2006/ole">
            <mc:AlternateContent xmlns:mc="http://schemas.openxmlformats.org/markup-compatibility/2006">
              <mc:Choice xmlns:v="urn:schemas-microsoft-com:vml" Requires="v">
                <p:oleObj spid="_x0000_s9508" name="Clip" r:id="rId4" imgW="4775040" imgH="2490480" progId="">
                  <p:embed/>
                </p:oleObj>
              </mc:Choice>
              <mc:Fallback>
                <p:oleObj name="Clip" r:id="rId4" imgW="4775040" imgH="24904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200" y="4279901"/>
                        <a:ext cx="3378200" cy="175736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1029" name="Rectangle 4"/>
          <p:cNvSpPr>
            <a:spLocks noChangeArrowheads="1"/>
          </p:cNvSpPr>
          <p:nvPr/>
        </p:nvSpPr>
        <p:spPr bwMode="auto">
          <a:xfrm>
            <a:off x="2119314" y="1890714"/>
            <a:ext cx="3377529" cy="2675091"/>
          </a:xfrm>
          <a:prstGeom prst="rect">
            <a:avLst/>
          </a:prstGeom>
          <a:noFill/>
          <a:ln w="12700">
            <a:noFill/>
            <a:miter lim="800000"/>
            <a:headEnd/>
            <a:tailEnd/>
          </a:ln>
        </p:spPr>
        <p:txBody>
          <a:bodyPr wrap="none" lIns="90488" tIns="44450" rIns="90488" bIns="44450">
            <a:spAutoFit/>
          </a:bodyPr>
          <a:lstStyle/>
          <a:p>
            <a:pPr>
              <a:spcBef>
                <a:spcPct val="0"/>
              </a:spcBef>
              <a:buClrTx/>
              <a:buSzTx/>
              <a:buFontTx/>
              <a:buNone/>
            </a:pPr>
            <a:r>
              <a:rPr lang="en-US" sz="2400">
                <a:solidFill>
                  <a:srgbClr val="00279F"/>
                </a:solidFill>
              </a:rPr>
              <a:t>Means of </a:t>
            </a:r>
            <a:r>
              <a:rPr lang="en-US" sz="2400">
                <a:solidFill>
                  <a:schemeClr val="hlink"/>
                </a:solidFill>
              </a:rPr>
              <a:t>emergency rescue</a:t>
            </a:r>
            <a:endParaRPr lang="en-US" sz="2400">
              <a:solidFill>
                <a:srgbClr val="00279F"/>
              </a:solidFill>
            </a:endParaRPr>
          </a:p>
          <a:p>
            <a:pPr>
              <a:spcBef>
                <a:spcPct val="0"/>
              </a:spcBef>
              <a:buClrTx/>
              <a:buSzTx/>
              <a:buFontTx/>
              <a:buNone/>
            </a:pPr>
            <a:r>
              <a:rPr lang="en-US" sz="2400">
                <a:solidFill>
                  <a:srgbClr val="00279F"/>
                </a:solidFill>
              </a:rPr>
              <a:t>must be </a:t>
            </a:r>
            <a:r>
              <a:rPr lang="en-US" sz="2400" u="sng">
                <a:solidFill>
                  <a:schemeClr val="hlink"/>
                </a:solidFill>
              </a:rPr>
              <a:t>readily available</a:t>
            </a:r>
            <a:r>
              <a:rPr lang="en-US" sz="2400">
                <a:solidFill>
                  <a:schemeClr val="hlink"/>
                </a:solidFill>
              </a:rPr>
              <a:t> </a:t>
            </a:r>
            <a:endParaRPr lang="en-US" sz="2400">
              <a:solidFill>
                <a:srgbClr val="00279F"/>
              </a:solidFill>
            </a:endParaRPr>
          </a:p>
          <a:p>
            <a:pPr>
              <a:spcBef>
                <a:spcPct val="0"/>
              </a:spcBef>
              <a:buClrTx/>
              <a:buSzTx/>
              <a:buFontTx/>
              <a:buNone/>
            </a:pPr>
            <a:r>
              <a:rPr lang="en-US" sz="2400">
                <a:solidFill>
                  <a:srgbClr val="00279F"/>
                </a:solidFill>
              </a:rPr>
              <a:t>to the confined space</a:t>
            </a:r>
          </a:p>
          <a:p>
            <a:pPr>
              <a:spcBef>
                <a:spcPct val="0"/>
              </a:spcBef>
              <a:buClrTx/>
              <a:buSzTx/>
              <a:buFontTx/>
              <a:buNone/>
            </a:pPr>
            <a:r>
              <a:rPr lang="en-US" sz="2400">
                <a:solidFill>
                  <a:srgbClr val="00279F"/>
                </a:solidFill>
              </a:rPr>
              <a:t>entry attendant for </a:t>
            </a:r>
          </a:p>
          <a:p>
            <a:pPr>
              <a:spcBef>
                <a:spcPct val="0"/>
              </a:spcBef>
              <a:buClrTx/>
              <a:buSzTx/>
              <a:buFontTx/>
              <a:buNone/>
            </a:pPr>
            <a:r>
              <a:rPr lang="en-US" sz="2400">
                <a:solidFill>
                  <a:srgbClr val="00279F"/>
                </a:solidFill>
              </a:rPr>
              <a:t>emergency </a:t>
            </a:r>
          </a:p>
          <a:p>
            <a:pPr>
              <a:spcBef>
                <a:spcPct val="0"/>
              </a:spcBef>
              <a:buClrTx/>
              <a:buSzTx/>
              <a:buFontTx/>
              <a:buNone/>
            </a:pPr>
            <a:r>
              <a:rPr lang="en-US" sz="2400">
                <a:solidFill>
                  <a:srgbClr val="00279F"/>
                </a:solidFill>
              </a:rPr>
              <a:t>extrication of</a:t>
            </a:r>
          </a:p>
          <a:p>
            <a:pPr>
              <a:spcBef>
                <a:spcPct val="0"/>
              </a:spcBef>
              <a:buClrTx/>
              <a:buSzTx/>
              <a:buFontTx/>
              <a:buNone/>
            </a:pPr>
            <a:r>
              <a:rPr lang="en-US" sz="2400">
                <a:solidFill>
                  <a:srgbClr val="00279F"/>
                </a:solidFill>
              </a:rPr>
              <a:t>entrants.</a:t>
            </a:r>
          </a:p>
        </p:txBody>
      </p:sp>
      <p:graphicFrame>
        <p:nvGraphicFramePr>
          <p:cNvPr id="1027" name="Object 5" title="Photo - Hand holding a phone">
            <a:hlinkClick r:id="" action="ppaction://ole?verb=0"/>
          </p:cNvPr>
          <p:cNvGraphicFramePr>
            <a:graphicFrameLocks/>
          </p:cNvGraphicFramePr>
          <p:nvPr>
            <p:extLst>
              <p:ext uri="{D42A27DB-BD31-4B8C-83A1-F6EECF244321}">
                <p14:modId xmlns:p14="http://schemas.microsoft.com/office/powerpoint/2010/main" val="3037925001"/>
              </p:ext>
            </p:extLst>
          </p:nvPr>
        </p:nvGraphicFramePr>
        <p:xfrm>
          <a:off x="4381501" y="1830389"/>
          <a:ext cx="3419475" cy="4941887"/>
        </p:xfrm>
        <a:graphic>
          <a:graphicData uri="http://schemas.openxmlformats.org/presentationml/2006/ole">
            <mc:AlternateContent xmlns:mc="http://schemas.openxmlformats.org/markup-compatibility/2006">
              <mc:Choice xmlns:v="urn:schemas-microsoft-com:vml" Requires="v">
                <p:oleObj spid="_x0000_s9509" name="Clip" r:id="rId6" imgW="3429000" imgH="4951080" progId="">
                  <p:embed/>
                </p:oleObj>
              </mc:Choice>
              <mc:Fallback>
                <p:oleObj name="Clip" r:id="rId6" imgW="3429000" imgH="495108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1" y="1830389"/>
                        <a:ext cx="3419475" cy="4941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Tree>
    <p:extLst>
      <p:ext uri="{BB962C8B-B14F-4D97-AF65-F5344CB8AC3E}">
        <p14:creationId xmlns:p14="http://schemas.microsoft.com/office/powerpoint/2010/main" val="416449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dirty="0" smtClean="0"/>
              <a:t>Standby/Rescue Personnel</a:t>
            </a:r>
          </a:p>
        </p:txBody>
      </p:sp>
      <p:sp>
        <p:nvSpPr>
          <p:cNvPr id="65539" name="Rectangle 3"/>
          <p:cNvSpPr>
            <a:spLocks noGrp="1" noChangeArrowheads="1"/>
          </p:cNvSpPr>
          <p:nvPr>
            <p:ph idx="1"/>
          </p:nvPr>
        </p:nvSpPr>
        <p:spPr/>
        <p:txBody>
          <a:bodyPr/>
          <a:lstStyle/>
          <a:p>
            <a:pPr>
              <a:buClr>
                <a:srgbClr val="FF0033"/>
              </a:buClr>
              <a:buFont typeface="Wingdings" pitchFamily="2" charset="2"/>
              <a:buNone/>
            </a:pPr>
            <a:r>
              <a:rPr lang="en-US" sz="2800" dirty="0">
                <a:solidFill>
                  <a:schemeClr val="folHlink"/>
                </a:solidFill>
              </a:rPr>
              <a:t>	</a:t>
            </a:r>
            <a:r>
              <a:rPr lang="en-US" sz="2800" dirty="0"/>
              <a:t>A worker who is assigned to remain outside a confined space must be:</a:t>
            </a:r>
          </a:p>
          <a:p>
            <a:pPr>
              <a:buClr>
                <a:srgbClr val="FF0033"/>
              </a:buClr>
              <a:buFont typeface="Wingdings" pitchFamily="2" charset="2"/>
              <a:buChar char="Ø"/>
            </a:pPr>
            <a:r>
              <a:rPr lang="en-US" sz="2800" dirty="0"/>
              <a:t>In constant contact with the workers inside.</a:t>
            </a:r>
          </a:p>
          <a:p>
            <a:pPr>
              <a:buClr>
                <a:srgbClr val="FF0033"/>
              </a:buClr>
              <a:buFont typeface="Wingdings" pitchFamily="2" charset="2"/>
              <a:buChar char="Ø"/>
            </a:pPr>
            <a:r>
              <a:rPr lang="en-US" sz="2800" dirty="0"/>
              <a:t>Know emergency procedures.</a:t>
            </a:r>
          </a:p>
          <a:p>
            <a:pPr>
              <a:buClr>
                <a:srgbClr val="FF0033"/>
              </a:buClr>
              <a:buFont typeface="Wingdings" pitchFamily="2" charset="2"/>
              <a:buChar char="Ø"/>
            </a:pPr>
            <a:r>
              <a:rPr lang="en-US" sz="2800" dirty="0"/>
              <a:t>Be trained in the use of emergency rescue equipment and PPE.</a:t>
            </a:r>
          </a:p>
          <a:p>
            <a:pPr>
              <a:buClr>
                <a:srgbClr val="FF0033"/>
              </a:buClr>
              <a:buFont typeface="Wingdings" pitchFamily="2" charset="2"/>
              <a:buNone/>
            </a:pPr>
            <a:endParaRPr lang="en-US" sz="1200" dirty="0">
              <a:solidFill>
                <a:schemeClr val="folHlink"/>
              </a:solidFill>
            </a:endParaRPr>
          </a:p>
          <a:p>
            <a:pPr>
              <a:buClr>
                <a:srgbClr val="FF0033"/>
              </a:buClr>
              <a:buFont typeface="Wingdings" pitchFamily="2" charset="2"/>
              <a:buNone/>
            </a:pPr>
            <a:r>
              <a:rPr lang="en-US" sz="2800" dirty="0">
                <a:solidFill>
                  <a:schemeClr val="folHlink"/>
                </a:solidFill>
              </a:rPr>
              <a:t>	</a:t>
            </a:r>
            <a:r>
              <a:rPr lang="en-US" sz="2800" i="1" dirty="0" smtClean="0"/>
              <a:t>60% </a:t>
            </a:r>
            <a:r>
              <a:rPr lang="en-US" sz="2800" i="1" dirty="0"/>
              <a:t>of workers who die in confined spaces are would-be rescuers.</a:t>
            </a:r>
            <a:endParaRPr lang="en-US" sz="2800" dirty="0"/>
          </a:p>
        </p:txBody>
      </p:sp>
    </p:spTree>
    <p:extLst>
      <p:ext uri="{BB962C8B-B14F-4D97-AF65-F5344CB8AC3E}">
        <p14:creationId xmlns:p14="http://schemas.microsoft.com/office/powerpoint/2010/main" val="298374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2" title="Oval confined space entry"/>
          <p:cNvSpPr>
            <a:spLocks noChangeArrowheads="1"/>
          </p:cNvSpPr>
          <p:nvPr/>
        </p:nvSpPr>
        <p:spPr bwMode="auto">
          <a:xfrm>
            <a:off x="3130550" y="3884614"/>
            <a:ext cx="1968500" cy="141287"/>
          </a:xfrm>
          <a:prstGeom prst="ellipse">
            <a:avLst/>
          </a:prstGeom>
          <a:noFill/>
          <a:ln w="12700">
            <a:solidFill>
              <a:schemeClr val="tx1"/>
            </a:solidFill>
            <a:round/>
            <a:headEnd/>
            <a:tailEnd/>
          </a:ln>
        </p:spPr>
        <p:txBody>
          <a:bodyPr wrap="none" anchor="ctr"/>
          <a:lstStyle/>
          <a:p>
            <a:endParaRPr lang="en-US"/>
          </a:p>
        </p:txBody>
      </p:sp>
      <p:sp>
        <p:nvSpPr>
          <p:cNvPr id="2052" name="Line 3" title="black horizontal line"/>
          <p:cNvSpPr>
            <a:spLocks noChangeShapeType="1"/>
          </p:cNvSpPr>
          <p:nvPr/>
        </p:nvSpPr>
        <p:spPr bwMode="auto">
          <a:xfrm flipH="1">
            <a:off x="1822450" y="3886200"/>
            <a:ext cx="3822700" cy="0"/>
          </a:xfrm>
          <a:prstGeom prst="line">
            <a:avLst/>
          </a:prstGeom>
          <a:noFill/>
          <a:ln w="12700">
            <a:solidFill>
              <a:schemeClr val="tx1"/>
            </a:solidFill>
            <a:round/>
            <a:headEnd/>
            <a:tailEnd/>
          </a:ln>
        </p:spPr>
        <p:txBody>
          <a:bodyPr wrap="none" anchor="ctr"/>
          <a:lstStyle/>
          <a:p>
            <a:endParaRPr lang="en-US"/>
          </a:p>
        </p:txBody>
      </p:sp>
      <p:sp>
        <p:nvSpPr>
          <p:cNvPr id="2053" name="Oval 4" title="Oval bottom of a confined space "/>
          <p:cNvSpPr>
            <a:spLocks noChangeArrowheads="1"/>
          </p:cNvSpPr>
          <p:nvPr/>
        </p:nvSpPr>
        <p:spPr bwMode="auto">
          <a:xfrm>
            <a:off x="3130550" y="6330950"/>
            <a:ext cx="1968500" cy="139700"/>
          </a:xfrm>
          <a:prstGeom prst="ellipse">
            <a:avLst/>
          </a:prstGeom>
          <a:solidFill>
            <a:schemeClr val="bg2"/>
          </a:solidFill>
          <a:ln w="12700">
            <a:solidFill>
              <a:schemeClr val="tx1"/>
            </a:solidFill>
            <a:round/>
            <a:headEnd/>
            <a:tailEnd/>
          </a:ln>
        </p:spPr>
        <p:txBody>
          <a:bodyPr wrap="none" anchor="ctr"/>
          <a:lstStyle/>
          <a:p>
            <a:endParaRPr lang="en-US"/>
          </a:p>
        </p:txBody>
      </p:sp>
      <p:sp>
        <p:nvSpPr>
          <p:cNvPr id="2054" name="Rectangle 5" title="step in a ladder"/>
          <p:cNvSpPr>
            <a:spLocks noChangeArrowheads="1"/>
          </p:cNvSpPr>
          <p:nvPr/>
        </p:nvSpPr>
        <p:spPr bwMode="auto">
          <a:xfrm>
            <a:off x="3663950" y="5030788"/>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5" name="Rectangle 6" title="Vertical part of the ladder"/>
          <p:cNvSpPr>
            <a:spLocks noChangeArrowheads="1"/>
          </p:cNvSpPr>
          <p:nvPr/>
        </p:nvSpPr>
        <p:spPr bwMode="auto">
          <a:xfrm rot="-1140000">
            <a:off x="3560764" y="3125789"/>
            <a:ext cx="66675" cy="342582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6" name="Rectangle 7" title="Step of the ladder"/>
          <p:cNvSpPr>
            <a:spLocks noChangeArrowheads="1"/>
          </p:cNvSpPr>
          <p:nvPr/>
        </p:nvSpPr>
        <p:spPr bwMode="auto">
          <a:xfrm>
            <a:off x="3359150" y="4019550"/>
            <a:ext cx="3683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7" name="Rectangle 8" title="Step of the ladder"/>
          <p:cNvSpPr>
            <a:spLocks noChangeArrowheads="1"/>
          </p:cNvSpPr>
          <p:nvPr/>
        </p:nvSpPr>
        <p:spPr bwMode="auto">
          <a:xfrm>
            <a:off x="3511550" y="4573588"/>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8" name="Rectangle 9" title="Small element of the drawing of the confined space rescue"/>
          <p:cNvSpPr>
            <a:spLocks noChangeArrowheads="1"/>
          </p:cNvSpPr>
          <p:nvPr/>
        </p:nvSpPr>
        <p:spPr bwMode="auto">
          <a:xfrm>
            <a:off x="3206750" y="3576638"/>
            <a:ext cx="368300" cy="4571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9" name="Rectangle 10" title="Small element of the drawing of the confined space rescue"/>
          <p:cNvSpPr>
            <a:spLocks noChangeArrowheads="1"/>
          </p:cNvSpPr>
          <p:nvPr/>
        </p:nvSpPr>
        <p:spPr bwMode="auto">
          <a:xfrm rot="-1140000">
            <a:off x="3965575" y="3195639"/>
            <a:ext cx="76200" cy="3271837"/>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60" name="Line 11" title="Small element of the drawing of the confined space rescue"/>
          <p:cNvSpPr>
            <a:spLocks noChangeShapeType="1"/>
          </p:cNvSpPr>
          <p:nvPr/>
        </p:nvSpPr>
        <p:spPr bwMode="auto">
          <a:xfrm flipH="1">
            <a:off x="3619500" y="2628900"/>
            <a:ext cx="228600" cy="457200"/>
          </a:xfrm>
          <a:prstGeom prst="line">
            <a:avLst/>
          </a:prstGeom>
          <a:noFill/>
          <a:ln w="76200">
            <a:solidFill>
              <a:srgbClr val="AD6900"/>
            </a:solidFill>
            <a:round/>
            <a:headEnd/>
            <a:tailEnd/>
          </a:ln>
        </p:spPr>
        <p:txBody>
          <a:bodyPr wrap="none" anchor="ctr"/>
          <a:lstStyle/>
          <a:p>
            <a:endParaRPr lang="en-US"/>
          </a:p>
        </p:txBody>
      </p:sp>
      <p:sp>
        <p:nvSpPr>
          <p:cNvPr id="2061" name="Line 12" title="Small element of the drawing of the confined space rescue"/>
          <p:cNvSpPr>
            <a:spLocks noChangeShapeType="1"/>
          </p:cNvSpPr>
          <p:nvPr/>
        </p:nvSpPr>
        <p:spPr bwMode="auto">
          <a:xfrm flipH="1">
            <a:off x="3924300" y="2628900"/>
            <a:ext cx="228600" cy="457200"/>
          </a:xfrm>
          <a:prstGeom prst="line">
            <a:avLst/>
          </a:prstGeom>
          <a:noFill/>
          <a:ln w="76200">
            <a:solidFill>
              <a:srgbClr val="AD6900"/>
            </a:solidFill>
            <a:round/>
            <a:headEnd/>
            <a:tailEnd/>
          </a:ln>
        </p:spPr>
        <p:txBody>
          <a:bodyPr wrap="none" anchor="ctr"/>
          <a:lstStyle/>
          <a:p>
            <a:endParaRPr lang="en-US"/>
          </a:p>
        </p:txBody>
      </p:sp>
      <p:sp>
        <p:nvSpPr>
          <p:cNvPr id="2062" name="Line 13" title="Small element of the drawing of the confined space rescue"/>
          <p:cNvSpPr>
            <a:spLocks noChangeShapeType="1"/>
          </p:cNvSpPr>
          <p:nvPr/>
        </p:nvSpPr>
        <p:spPr bwMode="auto">
          <a:xfrm flipH="1">
            <a:off x="3848100" y="2590800"/>
            <a:ext cx="304800" cy="0"/>
          </a:xfrm>
          <a:prstGeom prst="line">
            <a:avLst/>
          </a:prstGeom>
          <a:noFill/>
          <a:ln w="76200">
            <a:solidFill>
              <a:srgbClr val="AD6900"/>
            </a:solidFill>
            <a:round/>
            <a:headEnd/>
            <a:tailEnd/>
          </a:ln>
        </p:spPr>
        <p:txBody>
          <a:bodyPr wrap="none" anchor="ctr"/>
          <a:lstStyle/>
          <a:p>
            <a:endParaRPr lang="en-US"/>
          </a:p>
        </p:txBody>
      </p:sp>
      <p:sp>
        <p:nvSpPr>
          <p:cNvPr id="2063" name="Line 14" title="Small element of the drawing of the confined space rescue"/>
          <p:cNvSpPr>
            <a:spLocks noChangeShapeType="1"/>
          </p:cNvSpPr>
          <p:nvPr/>
        </p:nvSpPr>
        <p:spPr bwMode="auto">
          <a:xfrm>
            <a:off x="4076700" y="2171700"/>
            <a:ext cx="0" cy="381000"/>
          </a:xfrm>
          <a:prstGeom prst="line">
            <a:avLst/>
          </a:prstGeom>
          <a:noFill/>
          <a:ln w="76200">
            <a:solidFill>
              <a:srgbClr val="AD6900"/>
            </a:solidFill>
            <a:round/>
            <a:headEnd/>
            <a:tailEnd/>
          </a:ln>
        </p:spPr>
        <p:txBody>
          <a:bodyPr wrap="none" anchor="ctr"/>
          <a:lstStyle/>
          <a:p>
            <a:endParaRPr lang="en-US"/>
          </a:p>
        </p:txBody>
      </p:sp>
      <p:sp>
        <p:nvSpPr>
          <p:cNvPr id="2064" name="Line 15" title="Small element of the drawing of the confined space rescue"/>
          <p:cNvSpPr>
            <a:spLocks noChangeShapeType="1"/>
          </p:cNvSpPr>
          <p:nvPr/>
        </p:nvSpPr>
        <p:spPr bwMode="auto">
          <a:xfrm flipH="1">
            <a:off x="3771900" y="2209800"/>
            <a:ext cx="304800" cy="0"/>
          </a:xfrm>
          <a:prstGeom prst="line">
            <a:avLst/>
          </a:prstGeom>
          <a:noFill/>
          <a:ln w="76200">
            <a:solidFill>
              <a:srgbClr val="AD6900"/>
            </a:solidFill>
            <a:round/>
            <a:headEnd/>
            <a:tailEnd/>
          </a:ln>
        </p:spPr>
        <p:txBody>
          <a:bodyPr wrap="none" anchor="ctr"/>
          <a:lstStyle/>
          <a:p>
            <a:endParaRPr lang="en-US"/>
          </a:p>
        </p:txBody>
      </p:sp>
      <p:sp>
        <p:nvSpPr>
          <p:cNvPr id="2065" name="Line 16" title="Small element of the drawing of the confined space rescue"/>
          <p:cNvSpPr>
            <a:spLocks noChangeShapeType="1"/>
          </p:cNvSpPr>
          <p:nvPr/>
        </p:nvSpPr>
        <p:spPr bwMode="auto">
          <a:xfrm flipH="1">
            <a:off x="3771898" y="1828800"/>
            <a:ext cx="180959" cy="266700"/>
          </a:xfrm>
          <a:prstGeom prst="line">
            <a:avLst/>
          </a:prstGeom>
          <a:noFill/>
          <a:ln w="76200">
            <a:solidFill>
              <a:srgbClr val="FE9B03"/>
            </a:solidFill>
            <a:round/>
            <a:headEnd/>
            <a:tailEnd/>
          </a:ln>
        </p:spPr>
        <p:txBody>
          <a:bodyPr wrap="none" anchor="ctr"/>
          <a:lstStyle/>
          <a:p>
            <a:endParaRPr lang="en-US"/>
          </a:p>
        </p:txBody>
      </p:sp>
      <p:sp>
        <p:nvSpPr>
          <p:cNvPr id="2066" name="Line 17" title="Small element of the drawing of the confined space rescue"/>
          <p:cNvSpPr>
            <a:spLocks noChangeShapeType="1"/>
          </p:cNvSpPr>
          <p:nvPr/>
        </p:nvSpPr>
        <p:spPr bwMode="auto">
          <a:xfrm>
            <a:off x="3848100" y="2171700"/>
            <a:ext cx="0" cy="457200"/>
          </a:xfrm>
          <a:prstGeom prst="line">
            <a:avLst/>
          </a:prstGeom>
          <a:noFill/>
          <a:ln w="76200">
            <a:solidFill>
              <a:srgbClr val="AD6900"/>
            </a:solidFill>
            <a:round/>
            <a:headEnd/>
            <a:tailEnd/>
          </a:ln>
        </p:spPr>
        <p:txBody>
          <a:bodyPr wrap="none" anchor="ctr"/>
          <a:lstStyle/>
          <a:p>
            <a:endParaRPr lang="en-US"/>
          </a:p>
        </p:txBody>
      </p:sp>
      <p:sp>
        <p:nvSpPr>
          <p:cNvPr id="2067" name="Line 18" title="Small element of the drawing of the confined space rescue"/>
          <p:cNvSpPr>
            <a:spLocks noChangeShapeType="1"/>
          </p:cNvSpPr>
          <p:nvPr/>
        </p:nvSpPr>
        <p:spPr bwMode="auto">
          <a:xfrm flipH="1">
            <a:off x="3568700" y="2171700"/>
            <a:ext cx="279400" cy="438150"/>
          </a:xfrm>
          <a:prstGeom prst="line">
            <a:avLst/>
          </a:prstGeom>
          <a:noFill/>
          <a:ln w="76200">
            <a:solidFill>
              <a:srgbClr val="FE9B03"/>
            </a:solidFill>
            <a:round/>
            <a:headEnd/>
            <a:tailEnd/>
          </a:ln>
        </p:spPr>
        <p:txBody>
          <a:bodyPr wrap="none" anchor="ctr"/>
          <a:lstStyle/>
          <a:p>
            <a:endParaRPr lang="en-US"/>
          </a:p>
        </p:txBody>
      </p:sp>
      <p:graphicFrame>
        <p:nvGraphicFramePr>
          <p:cNvPr id="2050" name="Object 19" title="man being rescued in the drawing of the confined space rescue">
            <a:hlinkClick r:id="" action="ppaction://ole?verb=0"/>
          </p:cNvPr>
          <p:cNvGraphicFramePr>
            <a:graphicFrameLocks/>
          </p:cNvGraphicFramePr>
          <p:nvPr>
            <p:extLst>
              <p:ext uri="{D42A27DB-BD31-4B8C-83A1-F6EECF244321}">
                <p14:modId xmlns:p14="http://schemas.microsoft.com/office/powerpoint/2010/main" val="3366376337"/>
              </p:ext>
            </p:extLst>
          </p:nvPr>
        </p:nvGraphicFramePr>
        <p:xfrm>
          <a:off x="2819401" y="1719263"/>
          <a:ext cx="1362075" cy="3638550"/>
        </p:xfrm>
        <a:graphic>
          <a:graphicData uri="http://schemas.openxmlformats.org/presentationml/2006/ole">
            <mc:AlternateContent xmlns:mc="http://schemas.openxmlformats.org/markup-compatibility/2006">
              <mc:Choice xmlns:v="urn:schemas-microsoft-com:vml" Requires="v">
                <p:oleObj spid="_x0000_s10389" name="Clip" r:id="rId4" imgW="1371600" imgH="3647880" progId="">
                  <p:embed/>
                </p:oleObj>
              </mc:Choice>
              <mc:Fallback>
                <p:oleObj name="Clip" r:id="rId4" imgW="1371600" imgH="3647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1" y="1719263"/>
                        <a:ext cx="1362075" cy="36385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2068" name="Oval 20" title="Small element of the drawing of the confined space rescue"/>
          <p:cNvSpPr>
            <a:spLocks noChangeArrowheads="1"/>
          </p:cNvSpPr>
          <p:nvPr/>
        </p:nvSpPr>
        <p:spPr bwMode="auto">
          <a:xfrm>
            <a:off x="3905249" y="781050"/>
            <a:ext cx="45719" cy="114300"/>
          </a:xfrm>
          <a:prstGeom prst="ellipse">
            <a:avLst/>
          </a:prstGeom>
          <a:noFill/>
          <a:ln w="38100" cmpd="dbl">
            <a:solidFill>
              <a:schemeClr val="tx1"/>
            </a:solidFill>
            <a:round/>
            <a:headEnd/>
            <a:tailEnd/>
          </a:ln>
        </p:spPr>
        <p:txBody>
          <a:bodyPr wrap="none" anchor="ctr"/>
          <a:lstStyle/>
          <a:p>
            <a:endParaRPr lang="en-US"/>
          </a:p>
        </p:txBody>
      </p:sp>
      <p:sp>
        <p:nvSpPr>
          <p:cNvPr id="2069" name="Oval 21" title="Small element of the drawing of the confined space rescue"/>
          <p:cNvSpPr>
            <a:spLocks noChangeArrowheads="1"/>
          </p:cNvSpPr>
          <p:nvPr/>
        </p:nvSpPr>
        <p:spPr bwMode="auto">
          <a:xfrm>
            <a:off x="3892550" y="615950"/>
            <a:ext cx="63500" cy="139700"/>
          </a:xfrm>
          <a:prstGeom prst="ellipse">
            <a:avLst/>
          </a:prstGeom>
          <a:noFill/>
          <a:ln w="12700">
            <a:solidFill>
              <a:schemeClr val="tx1"/>
            </a:solidFill>
            <a:round/>
            <a:headEnd/>
            <a:tailEnd/>
          </a:ln>
        </p:spPr>
        <p:txBody>
          <a:bodyPr wrap="none" anchor="ctr"/>
          <a:lstStyle/>
          <a:p>
            <a:endParaRPr lang="en-US"/>
          </a:p>
        </p:txBody>
      </p:sp>
      <p:sp>
        <p:nvSpPr>
          <p:cNvPr id="2070" name="Oval 22" title="Small element of the drawing of the confined space rescue"/>
          <p:cNvSpPr>
            <a:spLocks noChangeArrowheads="1"/>
          </p:cNvSpPr>
          <p:nvPr/>
        </p:nvSpPr>
        <p:spPr bwMode="auto">
          <a:xfrm>
            <a:off x="4121150" y="2520950"/>
            <a:ext cx="45719" cy="139700"/>
          </a:xfrm>
          <a:prstGeom prst="ellipse">
            <a:avLst/>
          </a:prstGeom>
          <a:noFill/>
          <a:ln w="12700">
            <a:solidFill>
              <a:schemeClr val="tx1"/>
            </a:solidFill>
            <a:round/>
            <a:headEnd/>
            <a:tailEnd/>
          </a:ln>
        </p:spPr>
        <p:txBody>
          <a:bodyPr wrap="none" anchor="ctr"/>
          <a:lstStyle/>
          <a:p>
            <a:endParaRPr lang="en-US"/>
          </a:p>
        </p:txBody>
      </p:sp>
      <p:sp>
        <p:nvSpPr>
          <p:cNvPr id="2071" name="Oval 23" title="Small element of the drawing of the confined space rescue"/>
          <p:cNvSpPr>
            <a:spLocks noChangeArrowheads="1"/>
          </p:cNvSpPr>
          <p:nvPr/>
        </p:nvSpPr>
        <p:spPr bwMode="auto">
          <a:xfrm>
            <a:off x="3676650" y="3600450"/>
            <a:ext cx="63500" cy="79376"/>
          </a:xfrm>
          <a:prstGeom prst="ellipse">
            <a:avLst/>
          </a:prstGeom>
          <a:noFill/>
          <a:ln w="38100" cmpd="dbl">
            <a:solidFill>
              <a:schemeClr val="tx1"/>
            </a:solidFill>
            <a:round/>
            <a:headEnd/>
            <a:tailEnd/>
          </a:ln>
        </p:spPr>
        <p:txBody>
          <a:bodyPr wrap="none" anchor="ctr"/>
          <a:lstStyle/>
          <a:p>
            <a:endParaRPr lang="en-US"/>
          </a:p>
        </p:txBody>
      </p:sp>
      <p:sp>
        <p:nvSpPr>
          <p:cNvPr id="2072" name="Oval 24" title="Small element of the drawing of the confined space rescue"/>
          <p:cNvSpPr>
            <a:spLocks noChangeArrowheads="1"/>
          </p:cNvSpPr>
          <p:nvPr/>
        </p:nvSpPr>
        <p:spPr bwMode="auto">
          <a:xfrm>
            <a:off x="3981450" y="3600450"/>
            <a:ext cx="57150" cy="79376"/>
          </a:xfrm>
          <a:prstGeom prst="ellipse">
            <a:avLst/>
          </a:prstGeom>
          <a:noFill/>
          <a:ln w="38100" cmpd="dbl">
            <a:solidFill>
              <a:schemeClr val="tx1"/>
            </a:solidFill>
            <a:round/>
            <a:headEnd/>
            <a:tailEnd/>
          </a:ln>
        </p:spPr>
        <p:txBody>
          <a:bodyPr wrap="none" anchor="ctr"/>
          <a:lstStyle/>
          <a:p>
            <a:endParaRPr lang="en-US"/>
          </a:p>
        </p:txBody>
      </p:sp>
      <p:sp>
        <p:nvSpPr>
          <p:cNvPr id="2073" name="Oval 25" title="Small element of the drawing of the confined space rescue"/>
          <p:cNvSpPr>
            <a:spLocks noChangeArrowheads="1"/>
          </p:cNvSpPr>
          <p:nvPr/>
        </p:nvSpPr>
        <p:spPr bwMode="auto">
          <a:xfrm>
            <a:off x="3829050" y="1771650"/>
            <a:ext cx="114300" cy="114300"/>
          </a:xfrm>
          <a:prstGeom prst="ellipse">
            <a:avLst/>
          </a:prstGeom>
          <a:noFill/>
          <a:ln w="38100" cmpd="dbl">
            <a:solidFill>
              <a:schemeClr val="tx1"/>
            </a:solidFill>
            <a:round/>
            <a:headEnd/>
            <a:tailEnd/>
          </a:ln>
        </p:spPr>
        <p:txBody>
          <a:bodyPr wrap="none" anchor="ctr"/>
          <a:lstStyle/>
          <a:p>
            <a:endParaRPr lang="en-US"/>
          </a:p>
        </p:txBody>
      </p:sp>
      <p:sp>
        <p:nvSpPr>
          <p:cNvPr id="2074" name="Line 26" title="Small element of the drawing of the confined space rescue"/>
          <p:cNvSpPr>
            <a:spLocks noChangeShapeType="1"/>
          </p:cNvSpPr>
          <p:nvPr/>
        </p:nvSpPr>
        <p:spPr bwMode="auto">
          <a:xfrm flipH="1">
            <a:off x="2355850" y="4038600"/>
            <a:ext cx="3822700" cy="0"/>
          </a:xfrm>
          <a:prstGeom prst="line">
            <a:avLst/>
          </a:prstGeom>
          <a:noFill/>
          <a:ln w="12700">
            <a:solidFill>
              <a:schemeClr val="tx1"/>
            </a:solidFill>
            <a:round/>
            <a:headEnd/>
            <a:tailEnd/>
          </a:ln>
        </p:spPr>
        <p:txBody>
          <a:bodyPr wrap="none" anchor="ctr"/>
          <a:lstStyle/>
          <a:p>
            <a:endParaRPr lang="en-US"/>
          </a:p>
        </p:txBody>
      </p:sp>
      <p:sp>
        <p:nvSpPr>
          <p:cNvPr id="2075" name="Oval 27" title="Small element of the drawing of the confined space rescue"/>
          <p:cNvSpPr>
            <a:spLocks noChangeArrowheads="1"/>
          </p:cNvSpPr>
          <p:nvPr/>
        </p:nvSpPr>
        <p:spPr bwMode="auto">
          <a:xfrm>
            <a:off x="5264150" y="4197350"/>
            <a:ext cx="368300" cy="1397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1948" name="Rectangle 28"/>
          <p:cNvSpPr>
            <a:spLocks noGrp="1" noChangeArrowheads="1"/>
          </p:cNvSpPr>
          <p:nvPr>
            <p:ph type="title"/>
          </p:nvPr>
        </p:nvSpPr>
        <p:spPr>
          <a:xfrm>
            <a:off x="4419600" y="152400"/>
            <a:ext cx="7772400" cy="1143000"/>
          </a:xfrm>
        </p:spPr>
        <p:txBody>
          <a:bodyPr vert="horz" wrap="square" lIns="90488" tIns="44450" rIns="90488" bIns="44450" numCol="1" anchor="ctr" anchorCtr="0" compatLnSpc="1">
            <a:prstTxWarp prst="textNoShape">
              <a:avLst/>
            </a:prstTxWarp>
          </a:bodyPr>
          <a:lstStyle/>
          <a:p>
            <a:pPr>
              <a:defRPr/>
            </a:pPr>
            <a:r>
              <a:rPr lang="en-US" dirty="0" smtClean="0"/>
              <a:t>Confined Space </a:t>
            </a:r>
            <a:r>
              <a:rPr lang="en-US" dirty="0" smtClean="0"/>
              <a:t>Rescue </a:t>
            </a:r>
            <a:endParaRPr lang="en-US" dirty="0" smtClean="0"/>
          </a:p>
        </p:txBody>
      </p:sp>
      <p:sp>
        <p:nvSpPr>
          <p:cNvPr id="2077" name="Rectangle 29" title="Step in the ladder"/>
          <p:cNvSpPr>
            <a:spLocks noChangeArrowheads="1"/>
          </p:cNvSpPr>
          <p:nvPr/>
        </p:nvSpPr>
        <p:spPr bwMode="auto">
          <a:xfrm>
            <a:off x="4044950" y="6024563"/>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78" name="Rectangle 30" title="Step in the ladder"/>
          <p:cNvSpPr>
            <a:spLocks noChangeArrowheads="1"/>
          </p:cNvSpPr>
          <p:nvPr/>
        </p:nvSpPr>
        <p:spPr bwMode="auto">
          <a:xfrm>
            <a:off x="3892550" y="5565775"/>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79" name="Line 31" title="Small element of the drawing of the confined space rescue"/>
          <p:cNvSpPr>
            <a:spLocks noChangeShapeType="1"/>
          </p:cNvSpPr>
          <p:nvPr/>
        </p:nvSpPr>
        <p:spPr bwMode="auto">
          <a:xfrm>
            <a:off x="3124200" y="3960814"/>
            <a:ext cx="0" cy="2433637"/>
          </a:xfrm>
          <a:prstGeom prst="line">
            <a:avLst/>
          </a:prstGeom>
          <a:noFill/>
          <a:ln w="12700">
            <a:solidFill>
              <a:schemeClr val="tx1"/>
            </a:solidFill>
            <a:round/>
            <a:headEnd/>
            <a:tailEnd/>
          </a:ln>
        </p:spPr>
        <p:txBody>
          <a:bodyPr wrap="none" anchor="ctr"/>
          <a:lstStyle/>
          <a:p>
            <a:endParaRPr lang="en-US"/>
          </a:p>
        </p:txBody>
      </p:sp>
      <p:sp>
        <p:nvSpPr>
          <p:cNvPr id="2080" name="Line 32" title="Small element of the drawing of the confined space rescue"/>
          <p:cNvSpPr>
            <a:spLocks noChangeShapeType="1"/>
          </p:cNvSpPr>
          <p:nvPr/>
        </p:nvSpPr>
        <p:spPr bwMode="auto">
          <a:xfrm>
            <a:off x="5105400" y="3960814"/>
            <a:ext cx="0" cy="2433637"/>
          </a:xfrm>
          <a:prstGeom prst="line">
            <a:avLst/>
          </a:prstGeom>
          <a:noFill/>
          <a:ln w="12700">
            <a:solidFill>
              <a:schemeClr val="tx1"/>
            </a:solidFill>
            <a:round/>
            <a:headEnd/>
            <a:tailEnd/>
          </a:ln>
        </p:spPr>
        <p:txBody>
          <a:bodyPr wrap="none" anchor="ctr"/>
          <a:lstStyle/>
          <a:p>
            <a:endParaRPr lang="en-US"/>
          </a:p>
        </p:txBody>
      </p:sp>
      <p:sp>
        <p:nvSpPr>
          <p:cNvPr id="81953" name="Rectangle 33"/>
          <p:cNvSpPr>
            <a:spLocks noChangeArrowheads="1"/>
          </p:cNvSpPr>
          <p:nvPr/>
        </p:nvSpPr>
        <p:spPr bwMode="auto">
          <a:xfrm>
            <a:off x="6248401" y="1447801"/>
            <a:ext cx="4305299" cy="4521751"/>
          </a:xfrm>
          <a:prstGeom prst="rect">
            <a:avLst/>
          </a:prstGeom>
          <a:solidFill>
            <a:srgbClr val="FFFFFF"/>
          </a:solidFill>
          <a:ln w="12700">
            <a:noFill/>
            <a:miter lim="800000"/>
            <a:headEnd/>
            <a:tailEnd/>
          </a:ln>
          <a:effectLst>
            <a:outerShdw dist="107763" dir="2700000" algn="ctr" rotWithShape="0">
              <a:schemeClr val="bg2"/>
            </a:outerShdw>
          </a:effectLst>
        </p:spPr>
        <p:txBody>
          <a:bodyPr wrap="square" lIns="90488" tIns="44450" rIns="90488" bIns="44450">
            <a:spAutoFit/>
          </a:bodyPr>
          <a:lstStyle/>
          <a:p>
            <a:pPr>
              <a:spcBef>
                <a:spcPct val="0"/>
              </a:spcBef>
              <a:buClrTx/>
              <a:buSzTx/>
              <a:buFontTx/>
              <a:buNone/>
              <a:defRPr/>
            </a:pPr>
            <a:r>
              <a:rPr lang="en-US" sz="2400" u="sng" dirty="0">
                <a:solidFill>
                  <a:srgbClr val="00279F"/>
                </a:solidFill>
              </a:rPr>
              <a:t>The attendant should</a:t>
            </a:r>
          </a:p>
          <a:p>
            <a:pPr>
              <a:spcBef>
                <a:spcPct val="0"/>
              </a:spcBef>
              <a:buClrTx/>
              <a:buSzTx/>
              <a:buFontTx/>
              <a:buNone/>
              <a:defRPr/>
            </a:pPr>
            <a:r>
              <a:rPr lang="en-US" sz="2400" u="sng" dirty="0">
                <a:solidFill>
                  <a:srgbClr val="00279F"/>
                </a:solidFill>
              </a:rPr>
              <a:t>attempt</a:t>
            </a:r>
            <a:r>
              <a:rPr lang="en-US" sz="2400" dirty="0">
                <a:solidFill>
                  <a:srgbClr val="00279F"/>
                </a:solidFill>
              </a:rPr>
              <a:t> to remove the</a:t>
            </a:r>
          </a:p>
          <a:p>
            <a:pPr>
              <a:spcBef>
                <a:spcPct val="0"/>
              </a:spcBef>
              <a:buClrTx/>
              <a:buSzTx/>
              <a:buFontTx/>
              <a:buNone/>
              <a:defRPr/>
            </a:pPr>
            <a:r>
              <a:rPr lang="en-US" sz="2400" dirty="0">
                <a:solidFill>
                  <a:srgbClr val="00279F"/>
                </a:solidFill>
              </a:rPr>
              <a:t>entrant from the confined</a:t>
            </a:r>
          </a:p>
          <a:p>
            <a:pPr>
              <a:spcBef>
                <a:spcPct val="0"/>
              </a:spcBef>
              <a:buClrTx/>
              <a:buSzTx/>
              <a:buFontTx/>
              <a:buNone/>
              <a:defRPr/>
            </a:pPr>
            <a:r>
              <a:rPr lang="en-US" sz="2400" dirty="0">
                <a:solidFill>
                  <a:srgbClr val="00279F"/>
                </a:solidFill>
              </a:rPr>
              <a:t>space using tripods, hoist, and</a:t>
            </a:r>
          </a:p>
          <a:p>
            <a:pPr>
              <a:spcBef>
                <a:spcPct val="0"/>
              </a:spcBef>
              <a:buClrTx/>
              <a:buSzTx/>
              <a:buFontTx/>
              <a:buNone/>
              <a:defRPr/>
            </a:pPr>
            <a:r>
              <a:rPr lang="en-US" sz="2400" dirty="0">
                <a:solidFill>
                  <a:srgbClr val="00279F"/>
                </a:solidFill>
              </a:rPr>
              <a:t>lifelines. </a:t>
            </a:r>
            <a:r>
              <a:rPr lang="en-US" sz="2400" dirty="0">
                <a:solidFill>
                  <a:schemeClr val="hlink"/>
                </a:solidFill>
              </a:rPr>
              <a:t>Attendants are</a:t>
            </a:r>
            <a:r>
              <a:rPr lang="en-US" sz="2400" u="sng" dirty="0">
                <a:solidFill>
                  <a:schemeClr val="hlink"/>
                </a:solidFill>
              </a:rPr>
              <a:t> NOT </a:t>
            </a:r>
          </a:p>
          <a:p>
            <a:pPr>
              <a:spcBef>
                <a:spcPct val="0"/>
              </a:spcBef>
              <a:buClrTx/>
              <a:buSzTx/>
              <a:buFontTx/>
              <a:buNone/>
              <a:defRPr/>
            </a:pPr>
            <a:r>
              <a:rPr lang="en-US" sz="2400" u="sng" dirty="0">
                <a:solidFill>
                  <a:schemeClr val="hlink"/>
                </a:solidFill>
              </a:rPr>
              <a:t>TO ENTER  CONFINED</a:t>
            </a:r>
          </a:p>
          <a:p>
            <a:pPr>
              <a:spcBef>
                <a:spcPct val="0"/>
              </a:spcBef>
              <a:buClrTx/>
              <a:buSzTx/>
              <a:buFontTx/>
              <a:buNone/>
              <a:defRPr/>
            </a:pPr>
            <a:r>
              <a:rPr lang="en-US" sz="2400" u="sng" dirty="0">
                <a:solidFill>
                  <a:schemeClr val="hlink"/>
                </a:solidFill>
              </a:rPr>
              <a:t>SPACES.</a:t>
            </a:r>
            <a:r>
              <a:rPr lang="en-US" sz="2400" dirty="0">
                <a:solidFill>
                  <a:srgbClr val="00279F"/>
                </a:solidFill>
              </a:rPr>
              <a:t>  Lethal hazards may</a:t>
            </a:r>
          </a:p>
          <a:p>
            <a:pPr>
              <a:spcBef>
                <a:spcPct val="0"/>
              </a:spcBef>
              <a:buClrTx/>
              <a:buSzTx/>
              <a:buFontTx/>
              <a:buNone/>
              <a:defRPr/>
            </a:pPr>
            <a:r>
              <a:rPr lang="en-US" sz="2400" dirty="0">
                <a:solidFill>
                  <a:srgbClr val="00279F"/>
                </a:solidFill>
              </a:rPr>
              <a:t>be present within the confined</a:t>
            </a:r>
          </a:p>
          <a:p>
            <a:pPr>
              <a:spcBef>
                <a:spcPct val="0"/>
              </a:spcBef>
              <a:buClrTx/>
              <a:buSzTx/>
              <a:buFontTx/>
              <a:buNone/>
              <a:defRPr/>
            </a:pPr>
            <a:r>
              <a:rPr lang="en-US" sz="2400" dirty="0">
                <a:solidFill>
                  <a:srgbClr val="00279F"/>
                </a:solidFill>
              </a:rPr>
              <a:t>space.  </a:t>
            </a:r>
            <a:r>
              <a:rPr lang="en-US" sz="2400" dirty="0">
                <a:solidFill>
                  <a:schemeClr val="hlink"/>
                </a:solidFill>
              </a:rPr>
              <a:t>Only properly equipped</a:t>
            </a:r>
          </a:p>
          <a:p>
            <a:pPr>
              <a:spcBef>
                <a:spcPct val="0"/>
              </a:spcBef>
              <a:buClrTx/>
              <a:buSzTx/>
              <a:buFontTx/>
              <a:buNone/>
              <a:defRPr/>
            </a:pPr>
            <a:r>
              <a:rPr lang="en-US" sz="2400" dirty="0">
                <a:solidFill>
                  <a:schemeClr val="hlink"/>
                </a:solidFill>
              </a:rPr>
              <a:t>and trained emergency rescue</a:t>
            </a:r>
          </a:p>
          <a:p>
            <a:pPr>
              <a:spcBef>
                <a:spcPct val="0"/>
              </a:spcBef>
              <a:buClrTx/>
              <a:buSzTx/>
              <a:buFontTx/>
              <a:buNone/>
              <a:defRPr/>
            </a:pPr>
            <a:r>
              <a:rPr lang="en-US" sz="2400" dirty="0">
                <a:solidFill>
                  <a:schemeClr val="hlink"/>
                </a:solidFill>
              </a:rPr>
              <a:t>personnel may enter confined</a:t>
            </a:r>
          </a:p>
          <a:p>
            <a:pPr>
              <a:spcBef>
                <a:spcPct val="0"/>
              </a:spcBef>
              <a:buClrTx/>
              <a:buSzTx/>
              <a:buFontTx/>
              <a:buNone/>
              <a:defRPr/>
            </a:pPr>
            <a:r>
              <a:rPr lang="en-US" sz="2400" dirty="0">
                <a:solidFill>
                  <a:schemeClr val="hlink"/>
                </a:solidFill>
              </a:rPr>
              <a:t>spaces to make rescues</a:t>
            </a:r>
            <a:r>
              <a:rPr lang="en-US" sz="2400" dirty="0">
                <a:solidFill>
                  <a:srgbClr val="00279F"/>
                </a:solidFill>
              </a:rPr>
              <a:t>.</a:t>
            </a:r>
          </a:p>
        </p:txBody>
      </p:sp>
      <p:sp>
        <p:nvSpPr>
          <p:cNvPr id="2082" name="Oval 34" title="Small element of the drawing of the confined space rescue"/>
          <p:cNvSpPr>
            <a:spLocks noChangeArrowheads="1"/>
          </p:cNvSpPr>
          <p:nvPr/>
        </p:nvSpPr>
        <p:spPr bwMode="auto">
          <a:xfrm>
            <a:off x="2597150" y="3679826"/>
            <a:ext cx="215900" cy="9366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3" name="Oval 35" title="Small element of the drawing of the confined space rescue"/>
          <p:cNvSpPr>
            <a:spLocks noChangeArrowheads="1"/>
          </p:cNvSpPr>
          <p:nvPr/>
        </p:nvSpPr>
        <p:spPr bwMode="auto">
          <a:xfrm>
            <a:off x="2673350" y="4213226"/>
            <a:ext cx="368300" cy="20002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4" name="Rectangle 36" title="Small element of the drawing of the confined space rescue"/>
          <p:cNvSpPr>
            <a:spLocks noChangeArrowheads="1"/>
          </p:cNvSpPr>
          <p:nvPr/>
        </p:nvSpPr>
        <p:spPr bwMode="auto">
          <a:xfrm rot="1200000">
            <a:off x="3268663" y="396876"/>
            <a:ext cx="31750" cy="3413125"/>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085" name="Oval 37" title="Small element of the drawing of the confined space rescue"/>
          <p:cNvSpPr>
            <a:spLocks noChangeArrowheads="1"/>
          </p:cNvSpPr>
          <p:nvPr/>
        </p:nvSpPr>
        <p:spPr bwMode="auto">
          <a:xfrm>
            <a:off x="3740150" y="539751"/>
            <a:ext cx="368300" cy="6667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6" name="Rectangle 38" title="Small element of the drawing of the confined space rescue"/>
          <p:cNvSpPr>
            <a:spLocks noChangeArrowheads="1"/>
          </p:cNvSpPr>
          <p:nvPr/>
        </p:nvSpPr>
        <p:spPr bwMode="auto">
          <a:xfrm rot="-1260000">
            <a:off x="4657725" y="439739"/>
            <a:ext cx="103188" cy="3952875"/>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087" name="Oval 39" title="Small element of the drawing of the confined space rescue"/>
          <p:cNvSpPr>
            <a:spLocks noChangeArrowheads="1"/>
          </p:cNvSpPr>
          <p:nvPr/>
        </p:nvSpPr>
        <p:spPr bwMode="auto">
          <a:xfrm>
            <a:off x="3740150" y="920750"/>
            <a:ext cx="368300" cy="4445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8" name="Arc 40" title="Small element of the drawing of the confined space rescue"/>
          <p:cNvSpPr>
            <a:spLocks/>
          </p:cNvSpPr>
          <p:nvPr/>
        </p:nvSpPr>
        <p:spPr bwMode="auto">
          <a:xfrm>
            <a:off x="3906838" y="1392238"/>
            <a:ext cx="57150" cy="361950"/>
          </a:xfrm>
          <a:custGeom>
            <a:avLst/>
            <a:gdLst>
              <a:gd name="T0" fmla="*/ 0 w 21600"/>
              <a:gd name="T1" fmla="*/ 6067423 h 21592"/>
              <a:gd name="T2" fmla="*/ 147010 w 21600"/>
              <a:gd name="T3" fmla="*/ 0 h 21592"/>
              <a:gd name="T4" fmla="*/ 151209 w 21600"/>
              <a:gd name="T5" fmla="*/ 6067423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592"/>
                </a:moveTo>
                <a:cubicBezTo>
                  <a:pt x="0" y="9896"/>
                  <a:pt x="9308" y="325"/>
                  <a:pt x="21000" y="0"/>
                </a:cubicBezTo>
              </a:path>
              <a:path w="21600" h="21592" stroke="0" extrusionOk="0">
                <a:moveTo>
                  <a:pt x="0" y="21592"/>
                </a:moveTo>
                <a:cubicBezTo>
                  <a:pt x="0" y="9896"/>
                  <a:pt x="9308" y="325"/>
                  <a:pt x="21000" y="0"/>
                </a:cubicBezTo>
                <a:lnTo>
                  <a:pt x="21600" y="21592"/>
                </a:lnTo>
                <a:close/>
              </a:path>
            </a:pathLst>
          </a:custGeom>
          <a:noFill/>
          <a:ln w="38100" cap="rnd" cmpd="dbl">
            <a:solidFill>
              <a:schemeClr val="tx1"/>
            </a:solidFill>
            <a:round/>
            <a:headEnd/>
            <a:tailEnd/>
          </a:ln>
        </p:spPr>
        <p:txBody>
          <a:bodyPr wrap="none" anchor="ctr"/>
          <a:lstStyle/>
          <a:p>
            <a:endParaRPr lang="en-US"/>
          </a:p>
        </p:txBody>
      </p:sp>
      <p:sp>
        <p:nvSpPr>
          <p:cNvPr id="2089" name="Line 41" title="Small element of the drawing of the confined space rescue"/>
          <p:cNvSpPr>
            <a:spLocks noChangeShapeType="1"/>
          </p:cNvSpPr>
          <p:nvPr/>
        </p:nvSpPr>
        <p:spPr bwMode="auto">
          <a:xfrm flipH="1">
            <a:off x="3467100" y="2705100"/>
            <a:ext cx="152400" cy="304800"/>
          </a:xfrm>
          <a:prstGeom prst="line">
            <a:avLst/>
          </a:prstGeom>
          <a:noFill/>
          <a:ln w="76200">
            <a:solidFill>
              <a:srgbClr val="FE9B03"/>
            </a:solidFill>
            <a:round/>
            <a:headEnd/>
            <a:tailEnd/>
          </a:ln>
        </p:spPr>
        <p:txBody>
          <a:bodyPr wrap="none" anchor="ctr"/>
          <a:lstStyle/>
          <a:p>
            <a:endParaRPr lang="en-US"/>
          </a:p>
        </p:txBody>
      </p:sp>
      <p:sp>
        <p:nvSpPr>
          <p:cNvPr id="2090" name="Line 42" title="Small element of the drawing of the confined space rescue"/>
          <p:cNvSpPr>
            <a:spLocks noChangeShapeType="1"/>
          </p:cNvSpPr>
          <p:nvPr/>
        </p:nvSpPr>
        <p:spPr bwMode="auto">
          <a:xfrm flipH="1">
            <a:off x="3543300" y="2667000"/>
            <a:ext cx="304800" cy="0"/>
          </a:xfrm>
          <a:prstGeom prst="line">
            <a:avLst/>
          </a:prstGeom>
          <a:noFill/>
          <a:ln w="76200">
            <a:solidFill>
              <a:srgbClr val="FE9B03"/>
            </a:solidFill>
            <a:round/>
            <a:headEnd/>
            <a:tailEnd/>
          </a:ln>
        </p:spPr>
        <p:txBody>
          <a:bodyPr wrap="none" anchor="ctr"/>
          <a:lstStyle/>
          <a:p>
            <a:endParaRPr lang="en-US"/>
          </a:p>
        </p:txBody>
      </p:sp>
      <p:sp>
        <p:nvSpPr>
          <p:cNvPr id="2091" name="Line 43" title="Small element of the drawing of the confined space rescue"/>
          <p:cNvSpPr>
            <a:spLocks noChangeShapeType="1"/>
          </p:cNvSpPr>
          <p:nvPr/>
        </p:nvSpPr>
        <p:spPr bwMode="auto">
          <a:xfrm flipH="1">
            <a:off x="3695700" y="3162300"/>
            <a:ext cx="152400" cy="457200"/>
          </a:xfrm>
          <a:prstGeom prst="line">
            <a:avLst/>
          </a:prstGeom>
          <a:noFill/>
          <a:ln w="76200">
            <a:solidFill>
              <a:srgbClr val="FE9B03"/>
            </a:solidFill>
            <a:round/>
            <a:headEnd/>
            <a:tailEnd/>
          </a:ln>
        </p:spPr>
        <p:txBody>
          <a:bodyPr wrap="none" anchor="ctr"/>
          <a:lstStyle/>
          <a:p>
            <a:endParaRPr lang="en-US"/>
          </a:p>
        </p:txBody>
      </p:sp>
      <p:sp>
        <p:nvSpPr>
          <p:cNvPr id="2092" name="Line 44" title="Small element of the drawing of the confined space rescue"/>
          <p:cNvSpPr>
            <a:spLocks noChangeShapeType="1"/>
          </p:cNvSpPr>
          <p:nvPr/>
        </p:nvSpPr>
        <p:spPr bwMode="auto">
          <a:xfrm>
            <a:off x="3543300" y="3086100"/>
            <a:ext cx="76200" cy="533400"/>
          </a:xfrm>
          <a:prstGeom prst="line">
            <a:avLst/>
          </a:prstGeom>
          <a:noFill/>
          <a:ln w="76200">
            <a:solidFill>
              <a:srgbClr val="FE9B03"/>
            </a:solidFill>
            <a:round/>
            <a:headEnd/>
            <a:tailEnd/>
          </a:ln>
        </p:spPr>
        <p:txBody>
          <a:bodyPr wrap="none" anchor="ctr"/>
          <a:lstStyle/>
          <a:p>
            <a:endParaRPr lang="en-US"/>
          </a:p>
        </p:txBody>
      </p:sp>
      <p:sp>
        <p:nvSpPr>
          <p:cNvPr id="2093" name="Line 45" title="Small element of the drawing of the confined space rescue"/>
          <p:cNvSpPr>
            <a:spLocks noChangeShapeType="1"/>
          </p:cNvSpPr>
          <p:nvPr/>
        </p:nvSpPr>
        <p:spPr bwMode="auto">
          <a:xfrm flipH="1">
            <a:off x="3467100" y="3048000"/>
            <a:ext cx="533400" cy="0"/>
          </a:xfrm>
          <a:prstGeom prst="line">
            <a:avLst/>
          </a:prstGeom>
          <a:noFill/>
          <a:ln w="76200">
            <a:solidFill>
              <a:srgbClr val="FE9B03"/>
            </a:solidFill>
            <a:round/>
            <a:headEnd/>
            <a:tailEnd/>
          </a:ln>
        </p:spPr>
        <p:txBody>
          <a:bodyPr wrap="none" anchor="ctr"/>
          <a:lstStyle/>
          <a:p>
            <a:endParaRPr lang="en-US"/>
          </a:p>
        </p:txBody>
      </p:sp>
      <p:sp>
        <p:nvSpPr>
          <p:cNvPr id="2094" name="Line 46" title="Small element of the drawing of the confined space rescue"/>
          <p:cNvSpPr>
            <a:spLocks noChangeShapeType="1"/>
          </p:cNvSpPr>
          <p:nvPr/>
        </p:nvSpPr>
        <p:spPr bwMode="auto">
          <a:xfrm>
            <a:off x="3924300" y="1866900"/>
            <a:ext cx="76200" cy="228600"/>
          </a:xfrm>
          <a:prstGeom prst="line">
            <a:avLst/>
          </a:prstGeom>
          <a:noFill/>
          <a:ln w="76200">
            <a:solidFill>
              <a:srgbClr val="AD6900"/>
            </a:solidFill>
            <a:round/>
            <a:headEnd/>
            <a:tailEnd/>
          </a:ln>
        </p:spPr>
        <p:txBody>
          <a:bodyPr wrap="none" anchor="ctr"/>
          <a:lstStyle/>
          <a:p>
            <a:endParaRPr lang="en-US"/>
          </a:p>
        </p:txBody>
      </p:sp>
      <p:sp>
        <p:nvSpPr>
          <p:cNvPr id="2095" name="Oval 47" title="Small element of the drawing of the confined space rescue"/>
          <p:cNvSpPr>
            <a:spLocks noChangeArrowheads="1"/>
          </p:cNvSpPr>
          <p:nvPr/>
        </p:nvSpPr>
        <p:spPr bwMode="auto">
          <a:xfrm>
            <a:off x="3524249" y="2609850"/>
            <a:ext cx="45719" cy="57150"/>
          </a:xfrm>
          <a:prstGeom prst="ellipse">
            <a:avLst/>
          </a:prstGeom>
          <a:noFill/>
          <a:ln w="38100" cmpd="dbl">
            <a:solidFill>
              <a:schemeClr val="tx1"/>
            </a:solidFill>
            <a:round/>
            <a:headEnd/>
            <a:tailEnd/>
          </a:ln>
        </p:spPr>
        <p:txBody>
          <a:bodyPr wrap="none" anchor="ctr"/>
          <a:lstStyle/>
          <a:p>
            <a:endParaRPr lang="en-US"/>
          </a:p>
        </p:txBody>
      </p:sp>
      <p:sp>
        <p:nvSpPr>
          <p:cNvPr id="2096" name="Line 48" title="Small element of the drawing of the confined space rescue"/>
          <p:cNvSpPr>
            <a:spLocks noChangeShapeType="1"/>
          </p:cNvSpPr>
          <p:nvPr/>
        </p:nvSpPr>
        <p:spPr bwMode="auto">
          <a:xfrm flipH="1">
            <a:off x="3810000" y="2171700"/>
            <a:ext cx="266700" cy="438150"/>
          </a:xfrm>
          <a:prstGeom prst="line">
            <a:avLst/>
          </a:prstGeom>
          <a:noFill/>
          <a:ln w="76200">
            <a:solidFill>
              <a:srgbClr val="FE9B03"/>
            </a:solidFill>
            <a:round/>
            <a:headEnd/>
            <a:tailEnd/>
          </a:ln>
        </p:spPr>
        <p:txBody>
          <a:bodyPr wrap="none" anchor="ctr"/>
          <a:lstStyle/>
          <a:p>
            <a:endParaRPr lang="en-US"/>
          </a:p>
        </p:txBody>
      </p:sp>
      <p:sp>
        <p:nvSpPr>
          <p:cNvPr id="2097" name="Line 49" title="Small element of the drawing of the confined space rescue"/>
          <p:cNvSpPr>
            <a:spLocks noChangeShapeType="1"/>
          </p:cNvSpPr>
          <p:nvPr/>
        </p:nvSpPr>
        <p:spPr bwMode="auto">
          <a:xfrm>
            <a:off x="3810000" y="2705100"/>
            <a:ext cx="0" cy="381000"/>
          </a:xfrm>
          <a:prstGeom prst="line">
            <a:avLst/>
          </a:prstGeom>
          <a:noFill/>
          <a:ln w="76200">
            <a:solidFill>
              <a:srgbClr val="FE9B03"/>
            </a:solidFill>
            <a:round/>
            <a:headEnd/>
            <a:tailEnd/>
          </a:ln>
        </p:spPr>
        <p:txBody>
          <a:bodyPr wrap="none" anchor="ctr"/>
          <a:lstStyle/>
          <a:p>
            <a:endParaRPr lang="en-US"/>
          </a:p>
        </p:txBody>
      </p:sp>
      <p:sp>
        <p:nvSpPr>
          <p:cNvPr id="2098" name="Oval 50" title="Small element of the drawing of the confined space rescue"/>
          <p:cNvSpPr>
            <a:spLocks noChangeArrowheads="1"/>
          </p:cNvSpPr>
          <p:nvPr/>
        </p:nvSpPr>
        <p:spPr bwMode="auto">
          <a:xfrm>
            <a:off x="3821431" y="2638424"/>
            <a:ext cx="45719" cy="45719"/>
          </a:xfrm>
          <a:prstGeom prst="ellipse">
            <a:avLst/>
          </a:prstGeom>
          <a:noFill/>
          <a:ln w="38100" cmpd="dbl">
            <a:solidFill>
              <a:schemeClr val="tx1"/>
            </a:solidFill>
            <a:round/>
            <a:headEnd/>
            <a:tailEnd/>
          </a:ln>
        </p:spPr>
        <p:txBody>
          <a:bodyPr wrap="none" anchor="ctr"/>
          <a:lstStyle/>
          <a:p>
            <a:endParaRPr lang="en-US"/>
          </a:p>
        </p:txBody>
      </p:sp>
      <p:sp>
        <p:nvSpPr>
          <p:cNvPr id="2099" name="Oval 51" title="Small element of the drawing of the confined space rescue"/>
          <p:cNvSpPr>
            <a:spLocks noChangeArrowheads="1"/>
          </p:cNvSpPr>
          <p:nvPr/>
        </p:nvSpPr>
        <p:spPr bwMode="auto">
          <a:xfrm>
            <a:off x="3511550" y="2079626"/>
            <a:ext cx="292100" cy="123825"/>
          </a:xfrm>
          <a:prstGeom prst="ellipse">
            <a:avLst/>
          </a:prstGeom>
          <a:solidFill>
            <a:srgbClr val="AD6900"/>
          </a:solidFill>
          <a:ln w="12700">
            <a:solidFill>
              <a:schemeClr val="bg1"/>
            </a:solidFill>
            <a:round/>
            <a:headEnd/>
            <a:tailEnd/>
          </a:ln>
        </p:spPr>
        <p:txBody>
          <a:bodyPr wrap="none" anchor="ctr"/>
          <a:lstStyle/>
          <a:p>
            <a:endParaRPr lang="en-US"/>
          </a:p>
        </p:txBody>
      </p:sp>
      <p:sp>
        <p:nvSpPr>
          <p:cNvPr id="2100" name="Freeform 52" title="Small element of the drawing of the confined space rescue"/>
          <p:cNvSpPr>
            <a:spLocks/>
          </p:cNvSpPr>
          <p:nvPr/>
        </p:nvSpPr>
        <p:spPr bwMode="auto">
          <a:xfrm>
            <a:off x="3390901" y="1712914"/>
            <a:ext cx="625475" cy="447675"/>
          </a:xfrm>
          <a:custGeom>
            <a:avLst/>
            <a:gdLst>
              <a:gd name="T0" fmla="*/ 114300 w 394"/>
              <a:gd name="T1" fmla="*/ 39687 h 282"/>
              <a:gd name="T2" fmla="*/ 141288 w 394"/>
              <a:gd name="T3" fmla="*/ 80962 h 282"/>
              <a:gd name="T4" fmla="*/ 117475 w 394"/>
              <a:gd name="T5" fmla="*/ 117475 h 282"/>
              <a:gd name="T6" fmla="*/ 95250 w 394"/>
              <a:gd name="T7" fmla="*/ 152400 h 282"/>
              <a:gd name="T8" fmla="*/ 82550 w 394"/>
              <a:gd name="T9" fmla="*/ 187325 h 282"/>
              <a:gd name="T10" fmla="*/ 71438 w 394"/>
              <a:gd name="T11" fmla="*/ 222250 h 282"/>
              <a:gd name="T12" fmla="*/ 58738 w 394"/>
              <a:gd name="T13" fmla="*/ 257175 h 282"/>
              <a:gd name="T14" fmla="*/ 47625 w 394"/>
              <a:gd name="T15" fmla="*/ 293687 h 282"/>
              <a:gd name="T16" fmla="*/ 23812 w 394"/>
              <a:gd name="T17" fmla="*/ 328612 h 282"/>
              <a:gd name="T18" fmla="*/ 0 w 394"/>
              <a:gd name="T19" fmla="*/ 363537 h 282"/>
              <a:gd name="T20" fmla="*/ 0 w 394"/>
              <a:gd name="T21" fmla="*/ 398462 h 282"/>
              <a:gd name="T22" fmla="*/ 36513 w 394"/>
              <a:gd name="T23" fmla="*/ 398462 h 282"/>
              <a:gd name="T24" fmla="*/ 71438 w 394"/>
              <a:gd name="T25" fmla="*/ 411163 h 282"/>
              <a:gd name="T26" fmla="*/ 106363 w 394"/>
              <a:gd name="T27" fmla="*/ 422275 h 282"/>
              <a:gd name="T28" fmla="*/ 141288 w 394"/>
              <a:gd name="T29" fmla="*/ 422275 h 282"/>
              <a:gd name="T30" fmla="*/ 188912 w 394"/>
              <a:gd name="T31" fmla="*/ 434975 h 282"/>
              <a:gd name="T32" fmla="*/ 223838 w 394"/>
              <a:gd name="T33" fmla="*/ 434975 h 282"/>
              <a:gd name="T34" fmla="*/ 258763 w 394"/>
              <a:gd name="T35" fmla="*/ 434975 h 282"/>
              <a:gd name="T36" fmla="*/ 293688 w 394"/>
              <a:gd name="T37" fmla="*/ 434975 h 282"/>
              <a:gd name="T38" fmla="*/ 330200 w 394"/>
              <a:gd name="T39" fmla="*/ 446088 h 282"/>
              <a:gd name="T40" fmla="*/ 365125 w 394"/>
              <a:gd name="T41" fmla="*/ 446088 h 282"/>
              <a:gd name="T42" fmla="*/ 400050 w 394"/>
              <a:gd name="T43" fmla="*/ 446088 h 282"/>
              <a:gd name="T44" fmla="*/ 447675 w 394"/>
              <a:gd name="T45" fmla="*/ 446088 h 282"/>
              <a:gd name="T46" fmla="*/ 482600 w 394"/>
              <a:gd name="T47" fmla="*/ 446088 h 282"/>
              <a:gd name="T48" fmla="*/ 517525 w 394"/>
              <a:gd name="T49" fmla="*/ 434975 h 282"/>
              <a:gd name="T50" fmla="*/ 552450 w 394"/>
              <a:gd name="T51" fmla="*/ 434975 h 282"/>
              <a:gd name="T52" fmla="*/ 588963 w 394"/>
              <a:gd name="T53" fmla="*/ 434975 h 282"/>
              <a:gd name="T54" fmla="*/ 623888 w 394"/>
              <a:gd name="T55" fmla="*/ 398462 h 282"/>
              <a:gd name="T56" fmla="*/ 623888 w 394"/>
              <a:gd name="T57" fmla="*/ 363537 h 282"/>
              <a:gd name="T58" fmla="*/ 611188 w 394"/>
              <a:gd name="T59" fmla="*/ 328612 h 282"/>
              <a:gd name="T60" fmla="*/ 588963 w 394"/>
              <a:gd name="T61" fmla="*/ 293687 h 282"/>
              <a:gd name="T62" fmla="*/ 565150 w 394"/>
              <a:gd name="T63" fmla="*/ 257175 h 282"/>
              <a:gd name="T64" fmla="*/ 541338 w 394"/>
              <a:gd name="T65" fmla="*/ 222250 h 282"/>
              <a:gd name="T66" fmla="*/ 517525 w 394"/>
              <a:gd name="T67" fmla="*/ 187325 h 282"/>
              <a:gd name="T68" fmla="*/ 506413 w 394"/>
              <a:gd name="T69" fmla="*/ 152400 h 282"/>
              <a:gd name="T70" fmla="*/ 482600 w 394"/>
              <a:gd name="T71" fmla="*/ 117475 h 282"/>
              <a:gd name="T72" fmla="*/ 471488 w 394"/>
              <a:gd name="T73" fmla="*/ 80962 h 282"/>
              <a:gd name="T74" fmla="*/ 434975 w 394"/>
              <a:gd name="T75" fmla="*/ 58737 h 282"/>
              <a:gd name="T76" fmla="*/ 400050 w 394"/>
              <a:gd name="T77" fmla="*/ 22225 h 282"/>
              <a:gd name="T78" fmla="*/ 354012 w 394"/>
              <a:gd name="T79" fmla="*/ 0 h 282"/>
              <a:gd name="T80" fmla="*/ 317500 w 394"/>
              <a:gd name="T81" fmla="*/ 0 h 282"/>
              <a:gd name="T82" fmla="*/ 282575 w 394"/>
              <a:gd name="T83" fmla="*/ 0 h 282"/>
              <a:gd name="T84" fmla="*/ 247650 w 394"/>
              <a:gd name="T85" fmla="*/ 0 h 282"/>
              <a:gd name="T86" fmla="*/ 212725 w 394"/>
              <a:gd name="T87" fmla="*/ 11112 h 282"/>
              <a:gd name="T88" fmla="*/ 176212 w 394"/>
              <a:gd name="T89" fmla="*/ 46037 h 282"/>
              <a:gd name="T90" fmla="*/ 141288 w 394"/>
              <a:gd name="T91" fmla="*/ 58737 h 282"/>
              <a:gd name="T92" fmla="*/ 114300 w 394"/>
              <a:gd name="T93" fmla="*/ 39687 h 2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4"/>
              <a:gd name="T142" fmla="*/ 0 h 282"/>
              <a:gd name="T143" fmla="*/ 394 w 394"/>
              <a:gd name="T144" fmla="*/ 282 h 2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4" h="282">
                <a:moveTo>
                  <a:pt x="72" y="25"/>
                </a:moveTo>
                <a:lnTo>
                  <a:pt x="89" y="51"/>
                </a:lnTo>
                <a:lnTo>
                  <a:pt x="74" y="74"/>
                </a:lnTo>
                <a:lnTo>
                  <a:pt x="60" y="96"/>
                </a:lnTo>
                <a:lnTo>
                  <a:pt x="52" y="118"/>
                </a:lnTo>
                <a:lnTo>
                  <a:pt x="45" y="140"/>
                </a:lnTo>
                <a:lnTo>
                  <a:pt x="37" y="162"/>
                </a:lnTo>
                <a:lnTo>
                  <a:pt x="30" y="185"/>
                </a:lnTo>
                <a:lnTo>
                  <a:pt x="15" y="207"/>
                </a:lnTo>
                <a:lnTo>
                  <a:pt x="0" y="229"/>
                </a:lnTo>
                <a:lnTo>
                  <a:pt x="0" y="251"/>
                </a:lnTo>
                <a:lnTo>
                  <a:pt x="23" y="251"/>
                </a:lnTo>
                <a:lnTo>
                  <a:pt x="45" y="259"/>
                </a:lnTo>
                <a:lnTo>
                  <a:pt x="67" y="266"/>
                </a:lnTo>
                <a:lnTo>
                  <a:pt x="89" y="266"/>
                </a:lnTo>
                <a:lnTo>
                  <a:pt x="119" y="274"/>
                </a:lnTo>
                <a:lnTo>
                  <a:pt x="141" y="274"/>
                </a:lnTo>
                <a:lnTo>
                  <a:pt x="163" y="274"/>
                </a:lnTo>
                <a:lnTo>
                  <a:pt x="185" y="274"/>
                </a:lnTo>
                <a:lnTo>
                  <a:pt x="208" y="281"/>
                </a:lnTo>
                <a:lnTo>
                  <a:pt x="230" y="281"/>
                </a:lnTo>
                <a:lnTo>
                  <a:pt x="252" y="281"/>
                </a:lnTo>
                <a:lnTo>
                  <a:pt x="282" y="281"/>
                </a:lnTo>
                <a:lnTo>
                  <a:pt x="304" y="281"/>
                </a:lnTo>
                <a:lnTo>
                  <a:pt x="326" y="274"/>
                </a:lnTo>
                <a:lnTo>
                  <a:pt x="348" y="274"/>
                </a:lnTo>
                <a:lnTo>
                  <a:pt x="371" y="274"/>
                </a:lnTo>
                <a:lnTo>
                  <a:pt x="393" y="251"/>
                </a:lnTo>
                <a:lnTo>
                  <a:pt x="393" y="229"/>
                </a:lnTo>
                <a:lnTo>
                  <a:pt x="385" y="207"/>
                </a:lnTo>
                <a:lnTo>
                  <a:pt x="371" y="185"/>
                </a:lnTo>
                <a:lnTo>
                  <a:pt x="356" y="162"/>
                </a:lnTo>
                <a:lnTo>
                  <a:pt x="341" y="140"/>
                </a:lnTo>
                <a:lnTo>
                  <a:pt x="326" y="118"/>
                </a:lnTo>
                <a:lnTo>
                  <a:pt x="319" y="96"/>
                </a:lnTo>
                <a:lnTo>
                  <a:pt x="304" y="74"/>
                </a:lnTo>
                <a:lnTo>
                  <a:pt x="297" y="51"/>
                </a:lnTo>
                <a:lnTo>
                  <a:pt x="274" y="37"/>
                </a:lnTo>
                <a:lnTo>
                  <a:pt x="252" y="14"/>
                </a:lnTo>
                <a:lnTo>
                  <a:pt x="223" y="0"/>
                </a:lnTo>
                <a:lnTo>
                  <a:pt x="200" y="0"/>
                </a:lnTo>
                <a:lnTo>
                  <a:pt x="178" y="0"/>
                </a:lnTo>
                <a:lnTo>
                  <a:pt x="156" y="0"/>
                </a:lnTo>
                <a:lnTo>
                  <a:pt x="134" y="7"/>
                </a:lnTo>
                <a:lnTo>
                  <a:pt x="111" y="29"/>
                </a:lnTo>
                <a:lnTo>
                  <a:pt x="89" y="37"/>
                </a:lnTo>
                <a:lnTo>
                  <a:pt x="72" y="25"/>
                </a:lnTo>
              </a:path>
            </a:pathLst>
          </a:custGeom>
          <a:gradFill rotWithShape="0">
            <a:gsLst>
              <a:gs pos="0">
                <a:srgbClr val="618FFD"/>
              </a:gs>
              <a:gs pos="100000">
                <a:srgbClr val="5780E3"/>
              </a:gs>
            </a:gsLst>
            <a:lin ang="0" scaled="1"/>
          </a:gradFill>
          <a:ln w="12700" cap="rnd" cmpd="sng">
            <a:solidFill>
              <a:schemeClr val="tx1"/>
            </a:solidFill>
            <a:prstDash val="solid"/>
            <a:round/>
            <a:headEnd type="none" w="med" len="med"/>
            <a:tailEnd type="none" w="med" len="med"/>
          </a:ln>
        </p:spPr>
        <p:txBody>
          <a:bodyPr/>
          <a:lstStyle/>
          <a:p>
            <a:endParaRPr lang="en-US"/>
          </a:p>
        </p:txBody>
      </p:sp>
      <p:sp>
        <p:nvSpPr>
          <p:cNvPr id="2101" name="Rectangle 53" title="Small element of the drawing of the confined space rescue"/>
          <p:cNvSpPr>
            <a:spLocks noChangeArrowheads="1"/>
          </p:cNvSpPr>
          <p:nvPr/>
        </p:nvSpPr>
        <p:spPr bwMode="auto">
          <a:xfrm rot="960000">
            <a:off x="3316288" y="493713"/>
            <a:ext cx="106362" cy="3910012"/>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102" name="Line 54" title="Small element of the drawing of the confined space rescue"/>
          <p:cNvSpPr>
            <a:spLocks noChangeShapeType="1"/>
          </p:cNvSpPr>
          <p:nvPr/>
        </p:nvSpPr>
        <p:spPr bwMode="auto">
          <a:xfrm>
            <a:off x="3543300" y="2400300"/>
            <a:ext cx="3808" cy="152400"/>
          </a:xfrm>
          <a:prstGeom prst="line">
            <a:avLst/>
          </a:prstGeom>
          <a:noFill/>
          <a:ln w="76200">
            <a:solidFill>
              <a:srgbClr val="FE9B03"/>
            </a:solidFill>
            <a:round/>
            <a:headEnd/>
            <a:tailEnd/>
          </a:ln>
        </p:spPr>
        <p:txBody>
          <a:bodyPr wrap="none" anchor="ctr"/>
          <a:lstStyle/>
          <a:p>
            <a:endParaRPr lang="en-US"/>
          </a:p>
        </p:txBody>
      </p:sp>
      <p:sp>
        <p:nvSpPr>
          <p:cNvPr id="2103" name="Line 55" title="Small element of the drawing of the confined space rescue"/>
          <p:cNvSpPr>
            <a:spLocks noChangeShapeType="1"/>
          </p:cNvSpPr>
          <p:nvPr/>
        </p:nvSpPr>
        <p:spPr bwMode="auto">
          <a:xfrm flipH="1" flipV="1">
            <a:off x="3467100" y="3543300"/>
            <a:ext cx="609600" cy="152400"/>
          </a:xfrm>
          <a:prstGeom prst="line">
            <a:avLst/>
          </a:prstGeom>
          <a:noFill/>
          <a:ln w="76200">
            <a:solidFill>
              <a:srgbClr val="FE9B03"/>
            </a:solidFill>
            <a:round/>
            <a:headEnd/>
            <a:tailEnd/>
          </a:ln>
        </p:spPr>
        <p:txBody>
          <a:bodyPr wrap="none" anchor="ctr"/>
          <a:lstStyle/>
          <a:p>
            <a:endParaRPr lang="en-US"/>
          </a:p>
        </p:txBody>
      </p:sp>
    </p:spTree>
    <p:extLst>
      <p:ext uri="{BB962C8B-B14F-4D97-AF65-F5344CB8AC3E}">
        <p14:creationId xmlns:p14="http://schemas.microsoft.com/office/powerpoint/2010/main" val="325242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1"/>
          <p:cNvSpPr>
            <a:spLocks noGrp="1"/>
          </p:cNvSpPr>
          <p:nvPr>
            <p:ph idx="4294967295"/>
          </p:nvPr>
        </p:nvSpPr>
        <p:spPr>
          <a:xfrm>
            <a:off x="3276600" y="1676400"/>
            <a:ext cx="7391400" cy="3733800"/>
          </a:xfrm>
        </p:spPr>
        <p:txBody>
          <a:bodyPr/>
          <a:lstStyle/>
          <a:p>
            <a:pPr eaLnBrk="1" hangingPunct="1">
              <a:buFont typeface="Wingdings 2" pitchFamily="18" charset="2"/>
              <a:buNone/>
            </a:pPr>
            <a:r>
              <a:rPr lang="en-US" dirty="0" smtClean="0"/>
              <a:t>You have the right to:</a:t>
            </a:r>
          </a:p>
          <a:p>
            <a:pPr eaLnBrk="1" hangingPunct="1">
              <a:buFont typeface="Wingdings 2" pitchFamily="18" charset="2"/>
              <a:buNone/>
            </a:pPr>
            <a:endParaRPr lang="en-US" sz="1200" dirty="0"/>
          </a:p>
          <a:p>
            <a:pPr lvl="1" eaLnBrk="1" hangingPunct="1">
              <a:buFont typeface="Wingdings" pitchFamily="2" charset="2"/>
              <a:buChar char="Ø"/>
            </a:pPr>
            <a:r>
              <a:rPr lang="en-US" sz="2400" dirty="0"/>
              <a:t>A safe and healthful workplace </a:t>
            </a:r>
            <a:endParaRPr lang="en-US" sz="2400" b="1" dirty="0"/>
          </a:p>
          <a:p>
            <a:pPr lvl="1" eaLnBrk="1" hangingPunct="1">
              <a:buFont typeface="Wingdings" pitchFamily="2" charset="2"/>
              <a:buChar char="Ø"/>
            </a:pPr>
            <a:r>
              <a:rPr lang="en-US" sz="2400" dirty="0"/>
              <a:t>Know about hazardous chemicals</a:t>
            </a:r>
            <a:endParaRPr lang="en-US" sz="2400" b="1" dirty="0"/>
          </a:p>
          <a:p>
            <a:pPr lvl="1" eaLnBrk="1" hangingPunct="1">
              <a:buFont typeface="Wingdings" pitchFamily="2" charset="2"/>
              <a:buChar char="Ø"/>
            </a:pPr>
            <a:r>
              <a:rPr lang="en-US" sz="2400" dirty="0"/>
              <a:t>Information about injuries and illnesses in your workplace </a:t>
            </a:r>
            <a:endParaRPr lang="en-US" sz="2400" b="1" dirty="0"/>
          </a:p>
          <a:p>
            <a:pPr lvl="1" eaLnBrk="1" hangingPunct="1">
              <a:buFont typeface="Wingdings" pitchFamily="2" charset="2"/>
              <a:buChar char="Ø"/>
            </a:pPr>
            <a:r>
              <a:rPr lang="en-US" sz="2400" dirty="0"/>
              <a:t>Complain or request hazard correction from employer </a:t>
            </a:r>
            <a:endParaRPr lang="en-US" sz="2400" b="1" dirty="0"/>
          </a:p>
          <a:p>
            <a:pPr eaLnBrk="1" hangingPunct="1"/>
            <a:endParaRPr lang="en-US" sz="2400" dirty="0"/>
          </a:p>
        </p:txBody>
      </p:sp>
      <p:sp>
        <p:nvSpPr>
          <p:cNvPr id="2051" name="Title 2"/>
          <p:cNvSpPr>
            <a:spLocks noGrp="1"/>
          </p:cNvSpPr>
          <p:nvPr>
            <p:ph type="title" idx="4294967295"/>
          </p:nvPr>
        </p:nvSpPr>
        <p:spPr>
          <a:xfrm>
            <a:off x="1524000" y="304800"/>
            <a:ext cx="8763000" cy="1143000"/>
          </a:xfrm>
        </p:spPr>
        <p:txBody>
          <a:bodyPr/>
          <a:lstStyle/>
          <a:p>
            <a:pPr eaLnBrk="1" hangingPunct="1"/>
            <a:r>
              <a:rPr lang="en-US" sz="4000" b="1"/>
              <a:t>Employee Rights and Responsibilities</a:t>
            </a:r>
          </a:p>
        </p:txBody>
      </p:sp>
    </p:spTree>
    <p:extLst>
      <p:ext uri="{BB962C8B-B14F-4D97-AF65-F5344CB8AC3E}">
        <p14:creationId xmlns:p14="http://schemas.microsoft.com/office/powerpoint/2010/main" val="345025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1524000" y="1676401"/>
            <a:ext cx="7467600" cy="4525963"/>
          </a:xfrm>
        </p:spPr>
        <p:txBody>
          <a:bodyPr/>
          <a:lstStyle/>
          <a:p>
            <a:pPr eaLnBrk="1" hangingPunct="1">
              <a:buFontTx/>
              <a:buNone/>
            </a:pPr>
            <a:r>
              <a:rPr lang="en-US" sz="2800" dirty="0"/>
              <a:t>You have the right to:</a:t>
            </a:r>
            <a:endParaRPr lang="en-US" dirty="0" smtClean="0"/>
          </a:p>
          <a:p>
            <a:pPr lvl="1" eaLnBrk="1" hangingPunct="1">
              <a:buFont typeface="Wingdings" pitchFamily="2" charset="2"/>
              <a:buChar char="Ø"/>
            </a:pPr>
            <a:r>
              <a:rPr lang="en-US" dirty="0" smtClean="0"/>
              <a:t>Training</a:t>
            </a:r>
            <a:endParaRPr lang="en-US" b="1" dirty="0" smtClean="0"/>
          </a:p>
          <a:p>
            <a:pPr lvl="1" eaLnBrk="1" hangingPunct="1">
              <a:buFont typeface="Wingdings" pitchFamily="2" charset="2"/>
              <a:buChar char="Ø"/>
            </a:pPr>
            <a:r>
              <a:rPr lang="en-US" dirty="0" smtClean="0"/>
              <a:t>Access to Hazard exposure and medical records</a:t>
            </a:r>
            <a:endParaRPr lang="en-US" b="1" dirty="0" smtClean="0"/>
          </a:p>
          <a:p>
            <a:pPr lvl="1" eaLnBrk="1" hangingPunct="1">
              <a:buFont typeface="Wingdings" pitchFamily="2" charset="2"/>
              <a:buChar char="Ø"/>
            </a:pPr>
            <a:r>
              <a:rPr lang="en-US" dirty="0" smtClean="0"/>
              <a:t>File a complaint with OSHA</a:t>
            </a:r>
            <a:endParaRPr lang="en-US" b="1" dirty="0" smtClean="0"/>
          </a:p>
          <a:p>
            <a:pPr lvl="1" eaLnBrk="1" hangingPunct="1">
              <a:buFont typeface="Wingdings" pitchFamily="2" charset="2"/>
              <a:buChar char="Ø"/>
            </a:pPr>
            <a:r>
              <a:rPr lang="en-US" dirty="0" smtClean="0"/>
              <a:t>Participate in an OSHA inspection</a:t>
            </a:r>
            <a:endParaRPr lang="en-US" b="1" dirty="0" smtClean="0"/>
          </a:p>
          <a:p>
            <a:pPr lvl="1" eaLnBrk="1" hangingPunct="1">
              <a:buFont typeface="Wingdings" pitchFamily="2" charset="2"/>
              <a:buChar char="Ø"/>
            </a:pPr>
            <a:r>
              <a:rPr lang="en-US" dirty="0" smtClean="0"/>
              <a:t>Be free from retaliation for exercising safety and health rights</a:t>
            </a:r>
          </a:p>
        </p:txBody>
      </p:sp>
      <p:sp>
        <p:nvSpPr>
          <p:cNvPr id="3075" name="Title 2"/>
          <p:cNvSpPr>
            <a:spLocks noGrp="1"/>
          </p:cNvSpPr>
          <p:nvPr>
            <p:ph type="title" idx="4294967295"/>
          </p:nvPr>
        </p:nvSpPr>
        <p:spPr>
          <a:xfrm>
            <a:off x="0" y="228600"/>
            <a:ext cx="12192000" cy="1143000"/>
          </a:xfrm>
        </p:spPr>
        <p:txBody>
          <a:bodyPr/>
          <a:lstStyle/>
          <a:p>
            <a:pPr eaLnBrk="1" hangingPunct="1"/>
            <a:r>
              <a:rPr lang="en-US" sz="4000" b="1" dirty="0"/>
              <a:t>Employee Rights and </a:t>
            </a:r>
            <a:r>
              <a:rPr lang="en-US" sz="4000" b="1" dirty="0" smtClean="0"/>
              <a:t>Responsibilities </a:t>
            </a:r>
            <a:endParaRPr lang="en-US" sz="4000" b="1" dirty="0"/>
          </a:p>
        </p:txBody>
      </p:sp>
    </p:spTree>
    <p:extLst>
      <p:ext uri="{BB962C8B-B14F-4D97-AF65-F5344CB8AC3E}">
        <p14:creationId xmlns:p14="http://schemas.microsoft.com/office/powerpoint/2010/main" val="3688362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1933575" y="496888"/>
            <a:ext cx="8458200" cy="646112"/>
          </a:xfrm>
          <a:prstGeom prst="rect">
            <a:avLst/>
          </a:prstGeom>
          <a:noFill/>
          <a:ln w="9525">
            <a:noFill/>
            <a:miter lim="800000"/>
            <a:headEnd/>
            <a:tailEnd/>
          </a:ln>
        </p:spPr>
        <p:txBody>
          <a:bodyPr>
            <a:spAutoFit/>
          </a:bodyPr>
          <a:lstStyle/>
          <a:p>
            <a:pPr algn="ctr" eaLnBrk="1" hangingPunct="1">
              <a:defRPr/>
            </a:pPr>
            <a:r>
              <a:rPr lang="en-US" sz="3600" b="1" dirty="0">
                <a:effectLst>
                  <a:outerShdw blurRad="38100" dist="38100" dir="2700000" algn="tl">
                    <a:srgbClr val="000000">
                      <a:alpha val="43137"/>
                    </a:srgbClr>
                  </a:outerShdw>
                </a:effectLst>
                <a:latin typeface="Corbel" pitchFamily="34" charset="0"/>
              </a:rPr>
              <a:t>Manure Storage /Structures</a:t>
            </a:r>
          </a:p>
        </p:txBody>
      </p:sp>
      <p:sp>
        <p:nvSpPr>
          <p:cNvPr id="3" name="Title 2" hidden="1"/>
          <p:cNvSpPr>
            <a:spLocks noGrp="1"/>
          </p:cNvSpPr>
          <p:nvPr>
            <p:ph type="title"/>
          </p:nvPr>
        </p:nvSpPr>
        <p:spPr/>
        <p:txBody>
          <a:bodyPr/>
          <a:lstStyle/>
          <a:p>
            <a:r>
              <a:rPr lang="en-US" b="1" dirty="0">
                <a:effectLst>
                  <a:outerShdw blurRad="38100" dist="38100" dir="2700000" algn="tl">
                    <a:srgbClr val="000000">
                      <a:alpha val="43137"/>
                    </a:srgbClr>
                  </a:outerShdw>
                </a:effectLst>
                <a:latin typeface="Corbel" pitchFamily="34" charset="0"/>
              </a:rPr>
              <a:t>Manure Storage /Structures</a:t>
            </a:r>
            <a:br>
              <a:rPr lang="en-US" b="1" dirty="0">
                <a:effectLst>
                  <a:outerShdw blurRad="38100" dist="38100" dir="2700000" algn="tl">
                    <a:srgbClr val="000000">
                      <a:alpha val="43137"/>
                    </a:srgbClr>
                  </a:outerShdw>
                </a:effectLst>
                <a:latin typeface="Corbel" pitchFamily="34" charset="0"/>
              </a:rPr>
            </a:br>
            <a:endParaRPr lang="en-US" dirty="0"/>
          </a:p>
        </p:txBody>
      </p:sp>
      <p:sp>
        <p:nvSpPr>
          <p:cNvPr id="2" name="Slide Number Placeholder 1"/>
          <p:cNvSpPr>
            <a:spLocks noGrp="1"/>
          </p:cNvSpPr>
          <p:nvPr>
            <p:ph type="sldNum" sz="quarter" idx="12"/>
          </p:nvPr>
        </p:nvSpPr>
        <p:spPr/>
        <p:txBody>
          <a:bodyPr/>
          <a:lstStyle/>
          <a:p>
            <a:pPr>
              <a:defRPr/>
            </a:pPr>
            <a:fld id="{985EEA95-8FB9-4FBE-A3BE-071746AD5A11}" type="slidenum">
              <a:rPr lang="en-US"/>
              <a:pPr>
                <a:defRPr/>
              </a:pPr>
              <a:t>6</a:t>
            </a:fld>
            <a:endParaRPr lang="en-US" dirty="0"/>
          </a:p>
        </p:txBody>
      </p:sp>
      <p:sp>
        <p:nvSpPr>
          <p:cNvPr id="26628" name="Content Placeholder 4"/>
          <p:cNvSpPr>
            <a:spLocks noGrp="1"/>
          </p:cNvSpPr>
          <p:nvPr>
            <p:ph sz="quarter" idx="4294967295"/>
          </p:nvPr>
        </p:nvSpPr>
        <p:spPr>
          <a:xfrm>
            <a:off x="7666038" y="3657600"/>
            <a:ext cx="4525962" cy="482600"/>
          </a:xfrm>
        </p:spPr>
        <p:txBody>
          <a:bodyPr/>
          <a:lstStyle/>
          <a:p>
            <a:pPr marL="109538" indent="0">
              <a:buNone/>
            </a:pPr>
            <a:r>
              <a:rPr lang="en-US" altLang="en-US" sz="2400">
                <a:latin typeface="Corbel" panose="020B0503020204020204" pitchFamily="34" charset="0"/>
              </a:rPr>
              <a:t>Above ground storage tank</a:t>
            </a:r>
          </a:p>
        </p:txBody>
      </p:sp>
      <p:pic>
        <p:nvPicPr>
          <p:cNvPr id="3084" name="Picture 12" descr="http://images-cdn.lancasteronline.com/439003_640.jpg" title="Photo - loago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4170364"/>
            <a:ext cx="34798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Content Placeholder 4"/>
          <p:cNvSpPr txBox="1">
            <a:spLocks/>
          </p:cNvSpPr>
          <p:nvPr/>
        </p:nvSpPr>
        <p:spPr bwMode="auto">
          <a:xfrm>
            <a:off x="2819401" y="6245226"/>
            <a:ext cx="18002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9538">
              <a:spcBef>
                <a:spcPct val="20000"/>
              </a:spcBef>
              <a:buFont typeface="Arial" panose="020B0604020202020204" pitchFamily="34" charset="0"/>
              <a:buChar char="•"/>
              <a:defRPr sz="3200">
                <a:solidFill>
                  <a:schemeClr val="tx1"/>
                </a:solidFill>
                <a:latin typeface="Calibri" panose="020F0502020204030204" pitchFamily="34" charset="0"/>
              </a:defRPr>
            </a:lvl1pPr>
            <a:lvl2pPr marL="620713"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858838"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3716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1828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286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743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2004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400"/>
              </a:spcBef>
              <a:buClr>
                <a:schemeClr val="accent1"/>
              </a:buClr>
              <a:buSzPct val="68000"/>
              <a:buNone/>
            </a:pPr>
            <a:r>
              <a:rPr lang="en-US" altLang="en-US" sz="2400">
                <a:latin typeface="Corbel" panose="020B0503020204020204" pitchFamily="34" charset="0"/>
              </a:rPr>
              <a:t>Lagoon</a:t>
            </a:r>
          </a:p>
        </p:txBody>
      </p:sp>
      <p:sp>
        <p:nvSpPr>
          <p:cNvPr id="26631" name="Content Placeholder 4"/>
          <p:cNvSpPr txBox="1">
            <a:spLocks/>
          </p:cNvSpPr>
          <p:nvPr/>
        </p:nvSpPr>
        <p:spPr bwMode="auto">
          <a:xfrm>
            <a:off x="2571750" y="3654426"/>
            <a:ext cx="36004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9538">
              <a:spcBef>
                <a:spcPct val="20000"/>
              </a:spcBef>
              <a:buFont typeface="Arial" panose="020B0604020202020204" pitchFamily="34" charset="0"/>
              <a:buChar char="•"/>
              <a:defRPr sz="3200">
                <a:solidFill>
                  <a:schemeClr val="tx1"/>
                </a:solidFill>
                <a:latin typeface="Calibri" panose="020F0502020204030204" pitchFamily="34" charset="0"/>
              </a:defRPr>
            </a:lvl1pPr>
            <a:lvl2pPr marL="620713"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858838"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13716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1828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286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743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2004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400"/>
              </a:spcBef>
              <a:buClr>
                <a:schemeClr val="accent1"/>
              </a:buClr>
              <a:buSzPct val="68000"/>
              <a:buNone/>
            </a:pPr>
            <a:r>
              <a:rPr lang="en-US" altLang="en-US" sz="2400">
                <a:latin typeface="Corbel" panose="020B0503020204020204" pitchFamily="34" charset="0"/>
              </a:rPr>
              <a:t>Below ground pit</a:t>
            </a:r>
            <a:r>
              <a:rPr lang="en-US" altLang="en-US" sz="2400"/>
              <a:t>	</a:t>
            </a:r>
          </a:p>
        </p:txBody>
      </p:sp>
      <p:pic>
        <p:nvPicPr>
          <p:cNvPr id="26632" name="Picture 2" descr="B:\Gail Deboy\Pictures\Manure Pictures all untitled by Gail D\Untitled-37.jpg" title="Photo - Above ground storage tan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0450" y="1606551"/>
            <a:ext cx="429895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descr="B:\Gail Deboy\Pictures\Manure Pictures all untitled by Gail D\Untitled-45.jpg" title="Photo - below ground pi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9401" y="1455738"/>
            <a:ext cx="280987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0478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fade">
                                      <p:cBhvr>
                                        <p:cTn id="7" dur="1000"/>
                                        <p:tgtEl>
                                          <p:spTgt spid="3084"/>
                                        </p:tgtEl>
                                      </p:cBhvr>
                                    </p:animEffect>
                                    <p:anim calcmode="lin" valueType="num">
                                      <p:cBhvr>
                                        <p:cTn id="8" dur="1000" fill="hold"/>
                                        <p:tgtEl>
                                          <p:spTgt spid="3084"/>
                                        </p:tgtEl>
                                        <p:attrNameLst>
                                          <p:attrName>ppt_x</p:attrName>
                                        </p:attrNameLst>
                                      </p:cBhvr>
                                      <p:tavLst>
                                        <p:tav tm="0">
                                          <p:val>
                                            <p:strVal val="#ppt_x"/>
                                          </p:val>
                                        </p:tav>
                                        <p:tav tm="100000">
                                          <p:val>
                                            <p:strVal val="#ppt_x"/>
                                          </p:val>
                                        </p:tav>
                                      </p:tavLst>
                                    </p:anim>
                                    <p:anim calcmode="lin" valueType="num">
                                      <p:cBhvr>
                                        <p:cTn id="9"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1524000" y="1828801"/>
            <a:ext cx="8305800" cy="4525963"/>
          </a:xfrm>
        </p:spPr>
        <p:txBody>
          <a:bodyPr/>
          <a:lstStyle/>
          <a:p>
            <a:pPr eaLnBrk="1" hangingPunct="1">
              <a:buFont typeface="Wingdings 2" pitchFamily="18" charset="2"/>
              <a:buChar char=""/>
            </a:pPr>
            <a:r>
              <a:rPr lang="en-US" sz="2600" dirty="0"/>
              <a:t>OSHA website: </a:t>
            </a:r>
            <a:r>
              <a:rPr lang="en-US" sz="2600" dirty="0" smtClean="0">
                <a:hlinkClick r:id="rId3"/>
              </a:rPr>
              <a:t>OSHA.gov Website</a:t>
            </a:r>
            <a:r>
              <a:rPr lang="en-US" sz="2600" dirty="0" smtClean="0"/>
              <a:t> </a:t>
            </a:r>
            <a:r>
              <a:rPr lang="en-US" sz="2600" dirty="0"/>
              <a:t>and OSHA offices: Call or Write (800-321-OSHA) </a:t>
            </a:r>
          </a:p>
          <a:p>
            <a:pPr eaLnBrk="1" hangingPunct="1">
              <a:buFont typeface="Wingdings 2" pitchFamily="18" charset="2"/>
              <a:buChar char=""/>
            </a:pPr>
            <a:r>
              <a:rPr lang="en-US" sz="2600" dirty="0"/>
              <a:t>Compliance Assistance Specialists in the area offices </a:t>
            </a:r>
          </a:p>
          <a:p>
            <a:pPr eaLnBrk="1" hangingPunct="1">
              <a:buFont typeface="Wingdings 2" pitchFamily="18" charset="2"/>
              <a:buChar char=""/>
            </a:pPr>
            <a:r>
              <a:rPr lang="en-US" sz="2600" dirty="0"/>
              <a:t>National Institute for Occupational Safety and Health (NIOSH) – OSHA’s sister agency</a:t>
            </a:r>
          </a:p>
          <a:p>
            <a:pPr eaLnBrk="1" hangingPunct="1">
              <a:buFont typeface="Wingdings 2" pitchFamily="18" charset="2"/>
              <a:buChar char=""/>
            </a:pPr>
            <a:r>
              <a:rPr lang="en-US" sz="2600" dirty="0"/>
              <a:t>OSHA Training Institute Education Centers</a:t>
            </a:r>
          </a:p>
          <a:p>
            <a:pPr eaLnBrk="1" hangingPunct="1">
              <a:buFont typeface="Wingdings 2" pitchFamily="18" charset="2"/>
              <a:buChar char=""/>
            </a:pPr>
            <a:r>
              <a:rPr lang="en-US" sz="2600" dirty="0"/>
              <a:t>Doctors, nurses, other health care providers</a:t>
            </a:r>
          </a:p>
          <a:p>
            <a:pPr eaLnBrk="1" hangingPunct="1">
              <a:buFont typeface="Wingdings 2" pitchFamily="18" charset="2"/>
              <a:buChar char=""/>
            </a:pPr>
            <a:r>
              <a:rPr lang="en-US" sz="2600" dirty="0"/>
              <a:t>Public libraries</a:t>
            </a:r>
          </a:p>
          <a:p>
            <a:pPr eaLnBrk="1" hangingPunct="1">
              <a:buFont typeface="Wingdings 2" pitchFamily="18" charset="2"/>
              <a:buChar char=""/>
            </a:pPr>
            <a:r>
              <a:rPr lang="en-US" sz="2600" dirty="0"/>
              <a:t>Other local, community-based resources</a:t>
            </a:r>
          </a:p>
        </p:txBody>
      </p:sp>
      <p:sp>
        <p:nvSpPr>
          <p:cNvPr id="4099" name="Title 2"/>
          <p:cNvSpPr>
            <a:spLocks noGrp="1"/>
          </p:cNvSpPr>
          <p:nvPr>
            <p:ph type="title" idx="4294967295"/>
          </p:nvPr>
        </p:nvSpPr>
        <p:spPr>
          <a:xfrm>
            <a:off x="361950" y="381000"/>
            <a:ext cx="10629900" cy="1143000"/>
          </a:xfrm>
        </p:spPr>
        <p:txBody>
          <a:bodyPr/>
          <a:lstStyle/>
          <a:p>
            <a:pPr eaLnBrk="1" hangingPunct="1"/>
            <a:r>
              <a:rPr lang="en-US" sz="4000" b="1" dirty="0"/>
              <a:t>Employee Rights and </a:t>
            </a:r>
            <a:r>
              <a:rPr lang="en-US" sz="4000" b="1" dirty="0" smtClean="0"/>
              <a:t>Responsibilities  </a:t>
            </a:r>
            <a:endParaRPr lang="en-US" sz="4000" b="1" dirty="0"/>
          </a:p>
        </p:txBody>
      </p:sp>
    </p:spTree>
    <p:extLst>
      <p:ext uri="{BB962C8B-B14F-4D97-AF65-F5344CB8AC3E}">
        <p14:creationId xmlns:p14="http://schemas.microsoft.com/office/powerpoint/2010/main" val="154331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Front Page of OSHA Whistleblower Fact She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5300" y="179388"/>
            <a:ext cx="5564188"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6400" y="3105835"/>
            <a:ext cx="6096000" cy="1323439"/>
          </a:xfrm>
          <a:prstGeom prst="rect">
            <a:avLst/>
          </a:prstGeom>
        </p:spPr>
        <p:txBody>
          <a:bodyPr>
            <a:spAutoFit/>
          </a:bodyPr>
          <a:lstStyle/>
          <a:p>
            <a:r>
              <a:rPr lang="en-US" sz="4000" dirty="0"/>
              <a:t>Whistle Blower Fact Sheet</a:t>
            </a:r>
            <a:br>
              <a:rPr lang="en-US" sz="4000" dirty="0"/>
            </a:br>
            <a:r>
              <a:rPr lang="en-US" sz="4000" dirty="0"/>
              <a:t>(FS 3638)</a:t>
            </a:r>
          </a:p>
        </p:txBody>
      </p:sp>
      <p:sp>
        <p:nvSpPr>
          <p:cNvPr id="2" name="Title 1" hidden="1"/>
          <p:cNvSpPr>
            <a:spLocks noGrp="1"/>
          </p:cNvSpPr>
          <p:nvPr>
            <p:ph type="title"/>
          </p:nvPr>
        </p:nvSpPr>
        <p:spPr/>
        <p:txBody>
          <a:bodyPr/>
          <a:lstStyle/>
          <a:p>
            <a:r>
              <a:rPr lang="en-US" dirty="0" smtClean="0"/>
              <a:t>OSHA Whistleblower Fact Sheet</a:t>
            </a:r>
            <a:endParaRPr lang="en-US" dirty="0"/>
          </a:p>
        </p:txBody>
      </p:sp>
    </p:spTree>
    <p:extLst>
      <p:ext uri="{BB962C8B-B14F-4D97-AF65-F5344CB8AC3E}">
        <p14:creationId xmlns:p14="http://schemas.microsoft.com/office/powerpoint/2010/main" val="190770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title="Photo - Screenshot of the Whistleblower Protection Program webp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6139" y="1789114"/>
            <a:ext cx="643413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itle 4"/>
          <p:cNvSpPr>
            <a:spLocks noGrp="1"/>
          </p:cNvSpPr>
          <p:nvPr>
            <p:ph type="title"/>
          </p:nvPr>
        </p:nvSpPr>
        <p:spPr/>
        <p:txBody>
          <a:bodyPr/>
          <a:lstStyle/>
          <a:p>
            <a:pPr eaLnBrk="1" hangingPunct="1"/>
            <a:r>
              <a:rPr lang="en-US" altLang="en-US" smtClean="0"/>
              <a:t>Whistle Blower Protection Program </a:t>
            </a:r>
            <a:br>
              <a:rPr lang="en-US" altLang="en-US" smtClean="0"/>
            </a:br>
            <a:endParaRPr lang="en-US" altLang="en-US" smtClean="0"/>
          </a:p>
        </p:txBody>
      </p:sp>
    </p:spTree>
    <p:extLst>
      <p:ext uri="{BB962C8B-B14F-4D97-AF65-F5344CB8AC3E}">
        <p14:creationId xmlns:p14="http://schemas.microsoft.com/office/powerpoint/2010/main" val="46623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4"/>
          <p:cNvSpPr>
            <a:spLocks noGrp="1"/>
          </p:cNvSpPr>
          <p:nvPr>
            <p:ph type="title"/>
          </p:nvPr>
        </p:nvSpPr>
        <p:spPr>
          <a:xfrm>
            <a:off x="952500" y="141514"/>
            <a:ext cx="10363200" cy="698177"/>
          </a:xfrm>
        </p:spPr>
        <p:txBody>
          <a:bodyPr/>
          <a:lstStyle/>
          <a:p>
            <a:pPr eaLnBrk="1" hangingPunct="1"/>
            <a:r>
              <a:rPr lang="en-US" altLang="en-US" dirty="0" smtClean="0"/>
              <a:t>Pre &amp; Post Test </a:t>
            </a:r>
            <a:r>
              <a:rPr lang="en-US" altLang="en-US" dirty="0" smtClean="0"/>
              <a:t>Questions      </a:t>
            </a:r>
            <a:endParaRPr lang="en-US" altLang="en-US" dirty="0" smtClean="0"/>
          </a:p>
        </p:txBody>
      </p:sp>
      <p:sp>
        <p:nvSpPr>
          <p:cNvPr id="2" name="Rectangle 1"/>
          <p:cNvSpPr/>
          <p:nvPr/>
        </p:nvSpPr>
        <p:spPr>
          <a:xfrm>
            <a:off x="283028" y="1001041"/>
            <a:ext cx="5843451" cy="5586466"/>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1. Which one of the definitions is not for a “Confined Space”?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Is large enough and so configured that an employee can bodily enter and perform assigned work.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Has limited or restricted means for entry or exit (for example, tanks, vessels, silos, storage bins, hoppers, vaults, and pits are spaces that may have limited means of entry).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Contains or has the potential to contain a hazardous atmosphere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Is not designed for continuous employee occupancy.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2865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2. What is the minimum acceptable oxygen level?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23.5%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19.5%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30%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900" dirty="0">
                <a:latin typeface="Arial" panose="020B060402020202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768736" y="1001041"/>
            <a:ext cx="5423263" cy="5746060"/>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3. Which gas is one of the 5 gases that may be found in or around a manure pit?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Hydrogen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Sodium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Argon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Carbon Dioxide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4. Medical issues arising from breath pit gases include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Fluid on the lungs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Fatigue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Convulsions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All the above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5. Hydrogen Sulfide is heavier that air.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True</a:t>
            </a:r>
          </a:p>
          <a:p>
            <a:pPr marL="342900" marR="0" lvl="0" indent="-342900">
              <a:lnSpc>
                <a:spcPct val="107000"/>
              </a:lnSpc>
              <a:spcBef>
                <a:spcPts val="0"/>
              </a:spcBef>
              <a:spcAft>
                <a:spcPts val="80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False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4925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4"/>
          <p:cNvSpPr>
            <a:spLocks noGrp="1"/>
          </p:cNvSpPr>
          <p:nvPr>
            <p:ph type="title"/>
          </p:nvPr>
        </p:nvSpPr>
        <p:spPr>
          <a:xfrm>
            <a:off x="952500" y="141514"/>
            <a:ext cx="9730740" cy="669469"/>
          </a:xfrm>
        </p:spPr>
        <p:txBody>
          <a:bodyPr/>
          <a:lstStyle/>
          <a:p>
            <a:pPr eaLnBrk="1" hangingPunct="1"/>
            <a:r>
              <a:rPr lang="en-US" altLang="en-US" dirty="0" smtClean="0"/>
              <a:t>   Pre </a:t>
            </a:r>
            <a:r>
              <a:rPr lang="en-US" altLang="en-US" dirty="0" smtClean="0"/>
              <a:t>&amp; Post Test Questions  </a:t>
            </a:r>
            <a:endParaRPr lang="en-US" altLang="en-US" sz="2800" dirty="0" smtClean="0"/>
          </a:p>
        </p:txBody>
      </p:sp>
      <p:sp>
        <p:nvSpPr>
          <p:cNvPr id="4" name="Rectangle 3"/>
          <p:cNvSpPr/>
          <p:nvPr/>
        </p:nvSpPr>
        <p:spPr>
          <a:xfrm>
            <a:off x="6598920" y="1268183"/>
            <a:ext cx="5593079" cy="4498539"/>
          </a:xfrm>
          <a:prstGeom prst="rect">
            <a:avLst/>
          </a:prstGeom>
        </p:spPr>
        <p:txBody>
          <a:bodyPr wrap="square">
            <a:spAutoFit/>
          </a:bodyPr>
          <a:lstStyle/>
          <a:p>
            <a:pPr marL="45720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9. Which pit gas can paralyze the olfactory senses of the </a:t>
            </a:r>
            <a:r>
              <a:rPr lang="en-US" dirty="0" smtClean="0">
                <a:latin typeface="Arial" panose="020B0604020202020204" pitchFamily="34" charset="0"/>
                <a:ea typeface="Calibri" panose="020F0502020204030204" pitchFamily="34" charset="0"/>
                <a:cs typeface="Times New Roman" panose="02020603050405020304" pitchFamily="18" charset="0"/>
              </a:rPr>
              <a:t>body?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a) Methane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b) Hydrogen Sulfide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c) Carbon Dioxide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d) Ammonia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10) Methane is explosive at what </a:t>
            </a:r>
            <a:r>
              <a:rPr lang="en-US" dirty="0" smtClean="0">
                <a:latin typeface="Arial" panose="020B0604020202020204" pitchFamily="34" charset="0"/>
                <a:ea typeface="Calibri" panose="020F0502020204030204" pitchFamily="34" charset="0"/>
                <a:cs typeface="Times New Roman" panose="02020603050405020304" pitchFamily="18" charset="0"/>
              </a:rPr>
              <a:t>concentration?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a) 0-5%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b) 0-15 %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c) 5-15%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d) 15-30%</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59226" y="1009103"/>
            <a:ext cx="5752014" cy="5837239"/>
          </a:xfrm>
          <a:prstGeom prst="rect">
            <a:avLst/>
          </a:prstGeom>
        </p:spPr>
        <p:txBody>
          <a:bodyPr wrap="square">
            <a:spAutoFit/>
          </a:bodyPr>
          <a:lstStyle/>
          <a:p>
            <a:pPr>
              <a:lnSpc>
                <a:spcPct val="107000"/>
              </a:lnSpc>
              <a:spcAft>
                <a:spcPts val="800"/>
              </a:spcAft>
            </a:pPr>
            <a:r>
              <a:rPr lang="en-US" dirty="0" smtClean="0">
                <a:latin typeface="Arial" panose="020B0604020202020204" pitchFamily="34" charset="0"/>
                <a:ea typeface="Calibri" panose="020F0502020204030204" pitchFamily="34" charset="0"/>
                <a:cs typeface="Times New Roman" panose="02020603050405020304" pitchFamily="18" charset="0"/>
              </a:rPr>
              <a:t>6. </a:t>
            </a:r>
            <a:r>
              <a:rPr lang="en-US" dirty="0">
                <a:latin typeface="Arial" panose="020B0604020202020204" pitchFamily="34" charset="0"/>
                <a:ea typeface="Calibri" panose="020F0502020204030204" pitchFamily="34" charset="0"/>
                <a:cs typeface="Times New Roman" panose="02020603050405020304" pitchFamily="18" charset="0"/>
              </a:rPr>
              <a:t>What gas smells like rotten eggs?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Carbon Monoxide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Methane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Ammonia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Hydrogen Sulfide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7. What position is in charge of “ Calling rescue and other emergency services”?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Entry person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Attendant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Family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smtClean="0">
                <a:latin typeface="Arial" panose="020B0604020202020204" pitchFamily="34" charset="0"/>
                <a:ea typeface="Calibri" panose="020F0502020204030204" pitchFamily="34" charset="0"/>
                <a:cs typeface="Times New Roman" panose="02020603050405020304" pitchFamily="18" charset="0"/>
              </a:rPr>
              <a:t>Friend</a:t>
            </a:r>
          </a:p>
          <a:p>
            <a:pPr marR="0" lvl="0">
              <a:lnSpc>
                <a:spcPct val="107000"/>
              </a:lnSpc>
              <a:spcBef>
                <a:spcPts val="0"/>
              </a:spcBef>
              <a:spcAft>
                <a:spcPts val="0"/>
              </a:spcAft>
            </a:pPr>
            <a:endParaRPr lang="en-US" sz="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8. What gas is produced from </a:t>
            </a:r>
            <a:r>
              <a:rPr lang="en-US" dirty="0" smtClean="0">
                <a:latin typeface="Arial" panose="020B0604020202020204" pitchFamily="34" charset="0"/>
                <a:ea typeface="Calibri" panose="020F0502020204030204" pitchFamily="34" charset="0"/>
                <a:cs typeface="Times New Roman" panose="02020603050405020304" pitchFamily="18" charset="0"/>
              </a:rPr>
              <a:t>combustion?.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Hydrogen Sulfide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Carbon Monoxide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Methane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dirty="0">
                <a:latin typeface="Arial" panose="020B0604020202020204" pitchFamily="34" charset="0"/>
                <a:ea typeface="Calibri" panose="020F0502020204030204" pitchFamily="34" charset="0"/>
                <a:cs typeface="Times New Roman" panose="02020603050405020304" pitchFamily="18" charset="0"/>
              </a:rPr>
              <a:t>Carbon </a:t>
            </a:r>
            <a:r>
              <a:rPr lang="en-US" dirty="0" smtClean="0">
                <a:latin typeface="Arial" panose="020B0604020202020204" pitchFamily="34" charset="0"/>
                <a:ea typeface="Calibri" panose="020F0502020204030204" pitchFamily="34" charset="0"/>
                <a:cs typeface="Times New Roman" panose="02020603050405020304" pitchFamily="18" charset="0"/>
              </a:rPr>
              <a:t>Dioxide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719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4"/>
          <p:cNvSpPr>
            <a:spLocks noGrp="1"/>
          </p:cNvSpPr>
          <p:nvPr>
            <p:ph type="title"/>
          </p:nvPr>
        </p:nvSpPr>
        <p:spPr>
          <a:xfrm>
            <a:off x="952500" y="141514"/>
            <a:ext cx="10363200" cy="1143000"/>
          </a:xfrm>
        </p:spPr>
        <p:txBody>
          <a:bodyPr/>
          <a:lstStyle/>
          <a:p>
            <a:pPr eaLnBrk="1" hangingPunct="1"/>
            <a:r>
              <a:rPr lang="en-US" altLang="en-US" sz="4800" dirty="0" smtClean="0"/>
              <a:t>Pre &amp; Post Test </a:t>
            </a:r>
            <a:r>
              <a:rPr lang="en-US" altLang="en-US" sz="4800" dirty="0" smtClean="0"/>
              <a:t>Answer Key</a:t>
            </a:r>
            <a:endParaRPr lang="en-US" altLang="en-US" sz="4800" dirty="0" smtClean="0"/>
          </a:p>
        </p:txBody>
      </p:sp>
      <p:sp>
        <p:nvSpPr>
          <p:cNvPr id="5" name="Rectangle 4"/>
          <p:cNvSpPr/>
          <p:nvPr/>
        </p:nvSpPr>
        <p:spPr>
          <a:xfrm>
            <a:off x="2699658" y="1393374"/>
            <a:ext cx="6204856" cy="4669099"/>
          </a:xfrm>
          <a:prstGeom prst="rect">
            <a:avLst/>
          </a:prstGeom>
        </p:spPr>
        <p:txBody>
          <a:bodyPr wrap="square">
            <a:spAutoFit/>
          </a:bodyPr>
          <a:lstStyle/>
          <a:p>
            <a:pPr marL="457200" marR="0" algn="ctr">
              <a:lnSpc>
                <a:spcPct val="107000"/>
              </a:lnSpc>
              <a:spcBef>
                <a:spcPts val="0"/>
              </a:spcBef>
              <a:spcAft>
                <a:spcPts val="0"/>
              </a:spcAft>
            </a:pPr>
            <a:r>
              <a:rPr lang="en-US" sz="2800" b="1" dirty="0">
                <a:latin typeface="Arial" panose="020B0604020202020204" pitchFamily="34" charset="0"/>
                <a:ea typeface="Calibri" panose="020F0502020204030204" pitchFamily="34" charset="0"/>
                <a:cs typeface="Arial" panose="020B0604020202020204" pitchFamily="34" charset="0"/>
              </a:rPr>
              <a:t>1. </a:t>
            </a:r>
            <a:r>
              <a:rPr lang="en-US" sz="2800" b="1" dirty="0" smtClean="0">
                <a:latin typeface="Arial" panose="020B0604020202020204" pitchFamily="34" charset="0"/>
                <a:ea typeface="Calibri" panose="020F0502020204030204" pitchFamily="34" charset="0"/>
                <a:cs typeface="Arial" panose="020B0604020202020204" pitchFamily="34" charset="0"/>
              </a:rPr>
              <a:t>  C</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marR="0" algn="ctr">
              <a:lnSpc>
                <a:spcPct val="107000"/>
              </a:lnSpc>
              <a:spcBef>
                <a:spcPts val="0"/>
              </a:spcBef>
              <a:spcAft>
                <a:spcPts val="0"/>
              </a:spcAft>
            </a:pPr>
            <a:r>
              <a:rPr lang="en-US" sz="2800" b="1" dirty="0">
                <a:latin typeface="Arial" panose="020B0604020202020204" pitchFamily="34" charset="0"/>
                <a:ea typeface="Calibri" panose="020F0502020204030204" pitchFamily="34" charset="0"/>
                <a:cs typeface="Arial" panose="020B0604020202020204" pitchFamily="34" charset="0"/>
              </a:rPr>
              <a:t>2</a:t>
            </a:r>
            <a:r>
              <a:rPr lang="en-US" sz="2800" b="1" dirty="0" smtClean="0">
                <a:latin typeface="Arial" panose="020B0604020202020204" pitchFamily="34" charset="0"/>
                <a:ea typeface="Calibri" panose="020F0502020204030204" pitchFamily="34" charset="0"/>
                <a:cs typeface="Arial" panose="020B0604020202020204" pitchFamily="34" charset="0"/>
              </a:rPr>
              <a:t>.   C</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marR="0" algn="ctr">
              <a:lnSpc>
                <a:spcPct val="107000"/>
              </a:lnSpc>
              <a:spcBef>
                <a:spcPts val="0"/>
              </a:spcBef>
              <a:spcAft>
                <a:spcPts val="0"/>
              </a:spcAft>
            </a:pPr>
            <a:r>
              <a:rPr lang="en-US" sz="2800" b="1" dirty="0">
                <a:latin typeface="Arial" panose="020B0604020202020204" pitchFamily="34" charset="0"/>
                <a:ea typeface="Calibri" panose="020F0502020204030204" pitchFamily="34" charset="0"/>
                <a:cs typeface="Arial" panose="020B0604020202020204" pitchFamily="34" charset="0"/>
              </a:rPr>
              <a:t>3. </a:t>
            </a:r>
            <a:r>
              <a:rPr lang="en-US" sz="2800" b="1" dirty="0" smtClean="0">
                <a:latin typeface="Arial" panose="020B0604020202020204" pitchFamily="34" charset="0"/>
                <a:ea typeface="Calibri" panose="020F0502020204030204" pitchFamily="34" charset="0"/>
                <a:cs typeface="Arial" panose="020B0604020202020204" pitchFamily="34" charset="0"/>
              </a:rPr>
              <a:t>  D</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marR="0" algn="ctr">
              <a:lnSpc>
                <a:spcPct val="107000"/>
              </a:lnSpc>
              <a:spcBef>
                <a:spcPts val="0"/>
              </a:spcBef>
              <a:spcAft>
                <a:spcPts val="0"/>
              </a:spcAft>
            </a:pPr>
            <a:r>
              <a:rPr lang="en-US" sz="2800" b="1" dirty="0">
                <a:latin typeface="Arial" panose="020B0604020202020204" pitchFamily="34" charset="0"/>
                <a:ea typeface="Calibri" panose="020F0502020204030204" pitchFamily="34" charset="0"/>
                <a:cs typeface="Arial" panose="020B0604020202020204" pitchFamily="34" charset="0"/>
              </a:rPr>
              <a:t>4</a:t>
            </a:r>
            <a:r>
              <a:rPr lang="en-US" sz="2800" b="1" dirty="0" smtClean="0">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A</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marR="0" algn="ctr">
              <a:lnSpc>
                <a:spcPct val="107000"/>
              </a:lnSpc>
              <a:spcBef>
                <a:spcPts val="0"/>
              </a:spcBef>
              <a:spcAft>
                <a:spcPts val="0"/>
              </a:spcAft>
            </a:pPr>
            <a:r>
              <a:rPr lang="en-US" sz="2800" b="1" dirty="0">
                <a:latin typeface="Arial" panose="020B0604020202020204" pitchFamily="34" charset="0"/>
                <a:ea typeface="Calibri" panose="020F0502020204030204" pitchFamily="34" charset="0"/>
                <a:cs typeface="Arial" panose="020B0604020202020204" pitchFamily="34" charset="0"/>
              </a:rPr>
              <a:t>5. </a:t>
            </a:r>
            <a:r>
              <a:rPr lang="en-US" sz="2800" b="1" dirty="0" smtClean="0">
                <a:latin typeface="Arial" panose="020B0604020202020204" pitchFamily="34" charset="0"/>
                <a:ea typeface="Calibri" panose="020F0502020204030204" pitchFamily="34" charset="0"/>
                <a:cs typeface="Arial" panose="020B0604020202020204" pitchFamily="34" charset="0"/>
              </a:rPr>
              <a:t>  A</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marR="0" algn="ctr">
              <a:lnSpc>
                <a:spcPct val="107000"/>
              </a:lnSpc>
              <a:spcBef>
                <a:spcPts val="0"/>
              </a:spcBef>
              <a:spcAft>
                <a:spcPts val="0"/>
              </a:spcAft>
            </a:pPr>
            <a:r>
              <a:rPr lang="en-US" sz="2800" b="1" dirty="0">
                <a:latin typeface="Arial" panose="020B0604020202020204" pitchFamily="34" charset="0"/>
                <a:ea typeface="Calibri" panose="020F0502020204030204" pitchFamily="34" charset="0"/>
                <a:cs typeface="Arial" panose="020B0604020202020204" pitchFamily="34" charset="0"/>
              </a:rPr>
              <a:t>6</a:t>
            </a:r>
            <a:r>
              <a:rPr lang="en-US" sz="2800" b="1" dirty="0" smtClean="0">
                <a:latin typeface="Arial" panose="020B0604020202020204" pitchFamily="34" charset="0"/>
                <a:ea typeface="Calibri" panose="020F0502020204030204" pitchFamily="34" charset="0"/>
                <a:cs typeface="Arial" panose="020B0604020202020204" pitchFamily="34" charset="0"/>
              </a:rPr>
              <a:t>.   D</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marR="0" algn="ctr">
              <a:lnSpc>
                <a:spcPct val="107000"/>
              </a:lnSpc>
              <a:spcBef>
                <a:spcPts val="0"/>
              </a:spcBef>
              <a:spcAft>
                <a:spcPts val="0"/>
              </a:spcAft>
            </a:pPr>
            <a:r>
              <a:rPr lang="en-US" sz="2800" b="1" dirty="0">
                <a:latin typeface="Arial" panose="020B0604020202020204" pitchFamily="34" charset="0"/>
                <a:ea typeface="Calibri" panose="020F0502020204030204" pitchFamily="34" charset="0"/>
                <a:cs typeface="Arial" panose="020B0604020202020204" pitchFamily="34" charset="0"/>
              </a:rPr>
              <a:t>7. </a:t>
            </a:r>
            <a:r>
              <a:rPr lang="en-US" sz="2800" b="1" dirty="0" smtClean="0">
                <a:latin typeface="Arial" panose="020B0604020202020204" pitchFamily="34" charset="0"/>
                <a:ea typeface="Calibri" panose="020F0502020204030204" pitchFamily="34" charset="0"/>
                <a:cs typeface="Arial" panose="020B0604020202020204" pitchFamily="34" charset="0"/>
              </a:rPr>
              <a:t>  B</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marR="0" algn="ctr">
              <a:lnSpc>
                <a:spcPct val="107000"/>
              </a:lnSpc>
              <a:spcBef>
                <a:spcPts val="0"/>
              </a:spcBef>
              <a:spcAft>
                <a:spcPts val="0"/>
              </a:spcAft>
            </a:pPr>
            <a:r>
              <a:rPr lang="en-US" sz="2800" b="1" dirty="0">
                <a:latin typeface="Arial" panose="020B0604020202020204" pitchFamily="34" charset="0"/>
                <a:ea typeface="Calibri" panose="020F0502020204030204" pitchFamily="34" charset="0"/>
                <a:cs typeface="Arial" panose="020B0604020202020204" pitchFamily="34" charset="0"/>
              </a:rPr>
              <a:t>8</a:t>
            </a:r>
            <a:r>
              <a:rPr lang="en-US" sz="2800" b="1" dirty="0" smtClean="0">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B</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marR="0" algn="ctr">
              <a:lnSpc>
                <a:spcPct val="107000"/>
              </a:lnSpc>
              <a:spcBef>
                <a:spcPts val="0"/>
              </a:spcBef>
              <a:spcAft>
                <a:spcPts val="0"/>
              </a:spcAft>
            </a:pPr>
            <a:r>
              <a:rPr lang="en-US" sz="2800" b="1" dirty="0">
                <a:latin typeface="Arial" panose="020B0604020202020204" pitchFamily="34" charset="0"/>
                <a:ea typeface="Calibri" panose="020F0502020204030204" pitchFamily="34" charset="0"/>
                <a:cs typeface="Arial" panose="020B0604020202020204" pitchFamily="34" charset="0"/>
              </a:rPr>
              <a:t>9. </a:t>
            </a:r>
            <a:r>
              <a:rPr lang="en-US" sz="2800" b="1" dirty="0" smtClean="0">
                <a:latin typeface="Arial" panose="020B0604020202020204" pitchFamily="34" charset="0"/>
                <a:ea typeface="Calibri" panose="020F0502020204030204" pitchFamily="34" charset="0"/>
                <a:cs typeface="Arial" panose="020B0604020202020204" pitchFamily="34" charset="0"/>
              </a:rPr>
              <a:t>  B</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marR="0" algn="ctr">
              <a:lnSpc>
                <a:spcPct val="107000"/>
              </a:lnSpc>
              <a:spcBef>
                <a:spcPts val="0"/>
              </a:spcBef>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10. C</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9985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CAFO) Confined Animal Feeding Operation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032" y="0"/>
            <a:ext cx="4553712" cy="3415284"/>
          </a:xfrm>
          <a:prstGeom prst="rect">
            <a:avLst/>
          </a:prstGeom>
        </p:spPr>
      </p:pic>
      <p:pic>
        <p:nvPicPr>
          <p:cNvPr id="3" name="Picture 2" title="Photo - (CAFO) Confined Animal Feeding Operatio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1644" y="8467"/>
            <a:ext cx="4553712" cy="3415284"/>
          </a:xfrm>
          <a:prstGeom prst="rect">
            <a:avLst/>
          </a:prstGeom>
        </p:spPr>
      </p:pic>
      <p:pic>
        <p:nvPicPr>
          <p:cNvPr id="6" name="Picture 5" title="Photo - Above ground manure storage facility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192" y="3415284"/>
            <a:ext cx="4550552" cy="3383280"/>
          </a:xfrm>
          <a:prstGeom prst="rect">
            <a:avLst/>
          </a:prstGeom>
        </p:spPr>
      </p:pic>
      <p:pic>
        <p:nvPicPr>
          <p:cNvPr id="8" name="Picture 7" title="Photo - Above ground manure storage facility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01644" y="3442716"/>
            <a:ext cx="4553712" cy="3415284"/>
          </a:xfrm>
          <a:prstGeom prst="rect">
            <a:avLst/>
          </a:prstGeom>
        </p:spPr>
      </p:pic>
      <p:sp>
        <p:nvSpPr>
          <p:cNvPr id="4" name="Title 3" hidden="1"/>
          <p:cNvSpPr>
            <a:spLocks noGrp="1"/>
          </p:cNvSpPr>
          <p:nvPr>
            <p:ph type="title"/>
          </p:nvPr>
        </p:nvSpPr>
        <p:spPr/>
        <p:txBody>
          <a:bodyPr/>
          <a:lstStyle/>
          <a:p>
            <a:r>
              <a:rPr lang="en-US" dirty="0" smtClean="0"/>
              <a:t>Confined Animal Feeding Operation and above ground manure storage facility</a:t>
            </a:r>
            <a:endParaRPr lang="en-US" dirty="0"/>
          </a:p>
        </p:txBody>
      </p:sp>
    </p:spTree>
    <p:extLst>
      <p:ext uri="{BB962C8B-B14F-4D97-AF65-F5344CB8AC3E}">
        <p14:creationId xmlns:p14="http://schemas.microsoft.com/office/powerpoint/2010/main" val="45212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 manure spreader (4500-9600 gallons. 51,500-106,500 lb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507" y="228600"/>
            <a:ext cx="4203193" cy="2560320"/>
          </a:xfrm>
          <a:prstGeom prst="rect">
            <a:avLst/>
          </a:prstGeom>
        </p:spPr>
      </p:pic>
      <p:sp>
        <p:nvSpPr>
          <p:cNvPr id="6" name="TextBox 5"/>
          <p:cNvSpPr txBox="1"/>
          <p:nvPr/>
        </p:nvSpPr>
        <p:spPr>
          <a:xfrm>
            <a:off x="1358381" y="2865667"/>
            <a:ext cx="4203193" cy="369332"/>
          </a:xfrm>
          <a:prstGeom prst="rect">
            <a:avLst/>
          </a:prstGeom>
          <a:noFill/>
        </p:spPr>
        <p:txBody>
          <a:bodyPr wrap="square" rtlCol="0">
            <a:spAutoFit/>
          </a:bodyPr>
          <a:lstStyle/>
          <a:p>
            <a:r>
              <a:rPr lang="en-US" dirty="0" smtClean="0"/>
              <a:t>4500-9600 gallons.  51,150-106,500 lbs.</a:t>
            </a:r>
            <a:endParaRPr lang="en-US" dirty="0"/>
          </a:p>
        </p:txBody>
      </p:sp>
      <p:pic>
        <p:nvPicPr>
          <p:cNvPr id="8" name="Picture 7" title="Photo - New manure pump"/>
          <p:cNvPicPr>
            <a:picLocks noChangeAspect="1"/>
          </p:cNvPicPr>
          <p:nvPr/>
        </p:nvPicPr>
        <p:blipFill>
          <a:blip r:embed="rId4"/>
          <a:stretch>
            <a:fillRect/>
          </a:stretch>
        </p:blipFill>
        <p:spPr>
          <a:xfrm>
            <a:off x="491624" y="3509319"/>
            <a:ext cx="4964472" cy="3291840"/>
          </a:xfrm>
          <a:prstGeom prst="rect">
            <a:avLst/>
          </a:prstGeom>
        </p:spPr>
      </p:pic>
      <p:pic>
        <p:nvPicPr>
          <p:cNvPr id="9" name="Picture 2" descr="http://i1.ytimg.com/vi/BEt6OF8XgaU/hqdefault.jpg" title="Photo - Manure pump in actio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09556" y="400359"/>
            <a:ext cx="5029848"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jameswayfarmeq.com/cms/controller/services/Thumbnail.ashx?fileName=/media/jamesway_page.photo/agricultural_machinery_dbl_disc_app_main.jpg" title="Photo - spreading manure in the field"/>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21845" y="3417879"/>
            <a:ext cx="4917559" cy="33832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hidden="1"/>
          <p:cNvSpPr>
            <a:spLocks noGrp="1"/>
          </p:cNvSpPr>
          <p:nvPr>
            <p:ph type="title"/>
          </p:nvPr>
        </p:nvSpPr>
        <p:spPr/>
        <p:txBody>
          <a:bodyPr/>
          <a:lstStyle/>
          <a:p>
            <a:r>
              <a:rPr lang="en-US" dirty="0" smtClean="0"/>
              <a:t>Manure</a:t>
            </a:r>
            <a:endParaRPr lang="en-US" dirty="0"/>
          </a:p>
        </p:txBody>
      </p:sp>
    </p:spTree>
    <p:extLst>
      <p:ext uri="{BB962C8B-B14F-4D97-AF65-F5344CB8AC3E}">
        <p14:creationId xmlns:p14="http://schemas.microsoft.com/office/powerpoint/2010/main" val="301081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81200" y="274638"/>
            <a:ext cx="8382000" cy="1143000"/>
          </a:xfrm>
        </p:spPr>
        <p:txBody>
          <a:bodyPr rtlCol="0">
            <a:normAutofit/>
          </a:bodyPr>
          <a:lstStyle/>
          <a:p>
            <a:pPr fontAlgn="auto">
              <a:spcAft>
                <a:spcPts val="0"/>
              </a:spcAft>
              <a:defRPr/>
            </a:pPr>
            <a:r>
              <a:rPr lang="en-US" sz="3600" b="1" dirty="0">
                <a:effectLst>
                  <a:outerShdw blurRad="38100" dist="38100" dir="2700000" algn="tl">
                    <a:srgbClr val="000000">
                      <a:alpha val="43137"/>
                    </a:srgbClr>
                  </a:outerShdw>
                </a:effectLst>
                <a:latin typeface="Corbel" pitchFamily="34" charset="0"/>
              </a:rPr>
              <a:t>You Have the Right to Say NO!</a:t>
            </a:r>
          </a:p>
        </p:txBody>
      </p:sp>
      <p:sp>
        <p:nvSpPr>
          <p:cNvPr id="24579" name="Content Placeholder 2"/>
          <p:cNvSpPr>
            <a:spLocks noGrp="1"/>
          </p:cNvSpPr>
          <p:nvPr>
            <p:ph idx="1"/>
          </p:nvPr>
        </p:nvSpPr>
        <p:spPr>
          <a:xfrm>
            <a:off x="2667000" y="1493838"/>
            <a:ext cx="7848600" cy="4906962"/>
          </a:xfrm>
        </p:spPr>
        <p:txBody>
          <a:bodyPr rtlCol="0">
            <a:noAutofit/>
          </a:bodyPr>
          <a:lstStyle/>
          <a:p>
            <a:pPr marL="0" indent="0" fontAlgn="auto">
              <a:spcAft>
                <a:spcPts val="0"/>
              </a:spcAft>
              <a:buSzPct val="100000"/>
              <a:buNone/>
              <a:defRPr/>
            </a:pPr>
            <a:r>
              <a:rPr lang="en-US" sz="2400" dirty="0">
                <a:latin typeface="Corbel" pitchFamily="34" charset="0"/>
              </a:rPr>
              <a:t>As a young and beginning worker you have the right to:</a:t>
            </a:r>
          </a:p>
          <a:p>
            <a:pPr fontAlgn="auto">
              <a:spcAft>
                <a:spcPts val="0"/>
              </a:spcAft>
              <a:buSzPct val="100000"/>
              <a:buFont typeface="Wingdings" panose="05000000000000000000" pitchFamily="2" charset="2"/>
              <a:buChar char="§"/>
              <a:defRPr/>
            </a:pPr>
            <a:r>
              <a:rPr lang="en-US" sz="2400" dirty="0">
                <a:latin typeface="Corbel" pitchFamily="34" charset="0"/>
              </a:rPr>
              <a:t>Refuse to perform tasks that you are not trained or equipped to perform safely – without retaliation</a:t>
            </a:r>
          </a:p>
          <a:p>
            <a:pPr fontAlgn="auto">
              <a:spcAft>
                <a:spcPts val="0"/>
              </a:spcAft>
              <a:buSzPct val="100000"/>
              <a:buFont typeface="Wingdings" panose="05000000000000000000" pitchFamily="2" charset="2"/>
              <a:buChar char="§"/>
              <a:defRPr/>
            </a:pPr>
            <a:r>
              <a:rPr lang="en-US" sz="2400" dirty="0">
                <a:latin typeface="Corbel" pitchFamily="34" charset="0"/>
              </a:rPr>
              <a:t>Receive information and training about the hazards you are exposed to in the work place</a:t>
            </a:r>
          </a:p>
          <a:p>
            <a:pPr fontAlgn="auto">
              <a:spcAft>
                <a:spcPts val="0"/>
              </a:spcAft>
              <a:buSzPct val="100000"/>
              <a:buFont typeface="Wingdings" panose="05000000000000000000" pitchFamily="2" charset="2"/>
              <a:buChar char="§"/>
              <a:defRPr/>
            </a:pPr>
            <a:r>
              <a:rPr lang="en-US" sz="2400" dirty="0">
                <a:latin typeface="Corbel" pitchFamily="34" charset="0"/>
              </a:rPr>
              <a:t>Have access to and training regarding emergency action plans</a:t>
            </a:r>
          </a:p>
        </p:txBody>
      </p:sp>
      <p:sp>
        <p:nvSpPr>
          <p:cNvPr id="4" name="Slide Number Placeholder 3"/>
          <p:cNvSpPr>
            <a:spLocks noGrp="1"/>
          </p:cNvSpPr>
          <p:nvPr>
            <p:ph type="sldNum" sz="quarter" idx="12"/>
          </p:nvPr>
        </p:nvSpPr>
        <p:spPr/>
        <p:txBody>
          <a:bodyPr/>
          <a:lstStyle/>
          <a:p>
            <a:pPr>
              <a:defRPr/>
            </a:pPr>
            <a:fld id="{BB6D5EFE-A54E-4D0A-B0D7-3D87DD9DAEB8}" type="slidenum">
              <a:rPr lang="en-US"/>
              <a:pPr>
                <a:defRPr/>
              </a:pPr>
              <a:t>9</a:t>
            </a:fld>
            <a:endParaRPr lang="en-US" dirty="0"/>
          </a:p>
        </p:txBody>
      </p:sp>
      <p:pic>
        <p:nvPicPr>
          <p:cNvPr id="49157" name="Picture 2" descr="http://careergirlnetwork.com/wp-content/uploads/2013/08/Just-say-no.jpg" title="Photo - Word NO! underlined in r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1" y="4191000"/>
            <a:ext cx="3927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7076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Technologie">
  <a:themeElements>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fontScheme name="Technologi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lnDef>
  </a:objectDefaults>
  <a:extraClrSchemeLst>
    <a:extraClrScheme>
      <a:clrScheme name="Technologie 1">
        <a:dk1>
          <a:srgbClr val="264D4C"/>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Technologie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Technologie 4">
        <a:dk1>
          <a:srgbClr val="000000"/>
        </a:dk1>
        <a:lt1>
          <a:srgbClr val="CC99FF"/>
        </a:lt1>
        <a:dk2>
          <a:srgbClr val="000000"/>
        </a:dk2>
        <a:lt2>
          <a:srgbClr val="808080"/>
        </a:lt2>
        <a:accent1>
          <a:srgbClr val="FFCC66"/>
        </a:accent1>
        <a:accent2>
          <a:srgbClr val="0000FF"/>
        </a:accent2>
        <a:accent3>
          <a:srgbClr val="E2CA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Technologie">
  <a:themeElements>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fontScheme name="Technologi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lnDef>
  </a:objectDefaults>
  <a:extraClrSchemeLst>
    <a:extraClrScheme>
      <a:clrScheme name="Technologie 1">
        <a:dk1>
          <a:srgbClr val="264D4C"/>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Technologie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Technologie 4">
        <a:dk1>
          <a:srgbClr val="000000"/>
        </a:dk1>
        <a:lt1>
          <a:srgbClr val="CC99FF"/>
        </a:lt1>
        <a:dk2>
          <a:srgbClr val="000000"/>
        </a:dk2>
        <a:lt2>
          <a:srgbClr val="808080"/>
        </a:lt2>
        <a:accent1>
          <a:srgbClr val="FFCC66"/>
        </a:accent1>
        <a:accent2>
          <a:srgbClr val="0000FF"/>
        </a:accent2>
        <a:accent3>
          <a:srgbClr val="E2CA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4989</Words>
  <Application>Microsoft Office PowerPoint</Application>
  <PresentationFormat>Custom</PresentationFormat>
  <Paragraphs>665</Paragraphs>
  <Slides>65</Slides>
  <Notes>61</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65</vt:i4>
      </vt:variant>
    </vt:vector>
  </HeadingPairs>
  <TitlesOfParts>
    <vt:vector size="71" baseType="lpstr">
      <vt:lpstr>Office Theme</vt:lpstr>
      <vt:lpstr>2_Office Theme</vt:lpstr>
      <vt:lpstr>13_Technologie</vt:lpstr>
      <vt:lpstr>14_Technologie</vt:lpstr>
      <vt:lpstr>Clip</vt:lpstr>
      <vt:lpstr>Photo Editor Photo</vt:lpstr>
      <vt:lpstr>Manure Pit Safety for Youth</vt:lpstr>
      <vt:lpstr>Program Objectives</vt:lpstr>
      <vt:lpstr>Statistics: Involvement in Farming in the U.S.</vt:lpstr>
      <vt:lpstr>Statistics of Injury/Mortality: U.S.</vt:lpstr>
      <vt:lpstr>Types of Confined Spaces in Agriculture</vt:lpstr>
      <vt:lpstr>Manure Storage /Structures </vt:lpstr>
      <vt:lpstr>Confined Animal Feeding Operation and above ground manure storage facility</vt:lpstr>
      <vt:lpstr>Manure</vt:lpstr>
      <vt:lpstr>You Have the Right to Say NO!</vt:lpstr>
      <vt:lpstr>Confined Space Entry</vt:lpstr>
      <vt:lpstr>Permit Required Confined Space  OSHA Definition</vt:lpstr>
      <vt:lpstr>Complete Entry Permit Form</vt:lpstr>
      <vt:lpstr>Relevant Federal OSHA Standards</vt:lpstr>
      <vt:lpstr>Agriculture Exemption</vt:lpstr>
      <vt:lpstr>Conduct a Pre-Entry Briefing</vt:lpstr>
      <vt:lpstr>Enter the Space and Proceed with work:</vt:lpstr>
      <vt:lpstr>When the Job is Done:</vt:lpstr>
      <vt:lpstr>General Requirements</vt:lpstr>
      <vt:lpstr>General Requirements </vt:lpstr>
      <vt:lpstr>General Requirements </vt:lpstr>
      <vt:lpstr>Lockout/Tagout</vt:lpstr>
      <vt:lpstr>General Requirements  </vt:lpstr>
      <vt:lpstr>Lockout/Tagout. Where? How?</vt:lpstr>
      <vt:lpstr>Tractor</vt:lpstr>
      <vt:lpstr>Confined Space - Hazards</vt:lpstr>
      <vt:lpstr>Toxic Atmospheres</vt:lpstr>
      <vt:lpstr>Oxygen Deficient Atmospheres</vt:lpstr>
      <vt:lpstr>Oxygen Deficient Atmospheres </vt:lpstr>
      <vt:lpstr>Hydrogen Sulfide (H2S)</vt:lpstr>
      <vt:lpstr>Hydrogen Sulfide</vt:lpstr>
      <vt:lpstr>Hydrogen Sulfide </vt:lpstr>
      <vt:lpstr>Carbon Dioxide</vt:lpstr>
      <vt:lpstr>Ammonia (NH3)</vt:lpstr>
      <vt:lpstr>Ammonia</vt:lpstr>
      <vt:lpstr>Carbon Monoxide (CO) </vt:lpstr>
      <vt:lpstr>Carbon Monoxide</vt:lpstr>
      <vt:lpstr>Methane (CH4)</vt:lpstr>
      <vt:lpstr>Methane</vt:lpstr>
      <vt:lpstr>Air monitoring</vt:lpstr>
      <vt:lpstr>Multiple Gas Monitors</vt:lpstr>
      <vt:lpstr>Gas Monitors</vt:lpstr>
      <vt:lpstr>Air quality</vt:lpstr>
      <vt:lpstr>Atmosphere Testing Shall Be Performed:</vt:lpstr>
      <vt:lpstr>Test the Atmosphere</vt:lpstr>
      <vt:lpstr>Ventilate the Space</vt:lpstr>
      <vt:lpstr>Communication Equipment</vt:lpstr>
      <vt:lpstr>Personal Protective Equipment</vt:lpstr>
      <vt:lpstr>Personal Protective Equipment </vt:lpstr>
      <vt:lpstr>Definitions</vt:lpstr>
      <vt:lpstr>Definitions </vt:lpstr>
      <vt:lpstr>Duties of Attendants</vt:lpstr>
      <vt:lpstr>Duties of Attendants </vt:lpstr>
      <vt:lpstr>Medical Symptoms to watch for.</vt:lpstr>
      <vt:lpstr>Enter the Space and Proceed with work: </vt:lpstr>
      <vt:lpstr>Confined Space Rescue</vt:lpstr>
      <vt:lpstr>Standby/Rescue Personnel</vt:lpstr>
      <vt:lpstr>Confined Space Rescue </vt:lpstr>
      <vt:lpstr>Employee Rights and Responsibilities</vt:lpstr>
      <vt:lpstr>Employee Rights and Responsibilities </vt:lpstr>
      <vt:lpstr>Employee Rights and Responsibilities  </vt:lpstr>
      <vt:lpstr>OSHA Whistleblower Fact Sheet</vt:lpstr>
      <vt:lpstr>Whistle Blower Protection Program  </vt:lpstr>
      <vt:lpstr>Pre &amp; Post Test Questions      </vt:lpstr>
      <vt:lpstr>   Pre &amp; Post Test Questions  </vt:lpstr>
      <vt:lpstr>Pre &amp; Post Test Answer Key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2017-11-15T20:09:44Z</dcterms:created>
  <dcterms:modified xsi:type="dcterms:W3CDTF">2017-11-15T20:10:20Z</dcterms:modified>
</cp:coreProperties>
</file>