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43.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Lst>
  <p:notesMasterIdLst>
    <p:notesMasterId r:id="rId80"/>
  </p:notesMasterIdLst>
  <p:sldIdLst>
    <p:sldId id="256" r:id="rId6"/>
    <p:sldId id="257" r:id="rId7"/>
    <p:sldId id="258" r:id="rId8"/>
    <p:sldId id="359" r:id="rId9"/>
    <p:sldId id="259" r:id="rId10"/>
    <p:sldId id="260" r:id="rId11"/>
    <p:sldId id="261" r:id="rId12"/>
    <p:sldId id="262" r:id="rId13"/>
    <p:sldId id="277" r:id="rId14"/>
    <p:sldId id="263" r:id="rId15"/>
    <p:sldId id="278" r:id="rId16"/>
    <p:sldId id="266" r:id="rId17"/>
    <p:sldId id="264" r:id="rId18"/>
    <p:sldId id="282" r:id="rId19"/>
    <p:sldId id="342" r:id="rId20"/>
    <p:sldId id="280" r:id="rId21"/>
    <p:sldId id="281" r:id="rId22"/>
    <p:sldId id="285" r:id="rId23"/>
    <p:sldId id="286" r:id="rId24"/>
    <p:sldId id="265" r:id="rId25"/>
    <p:sldId id="344" r:id="rId26"/>
    <p:sldId id="287" r:id="rId27"/>
    <p:sldId id="268" r:id="rId28"/>
    <p:sldId id="269" r:id="rId29"/>
    <p:sldId id="296" r:id="rId30"/>
    <p:sldId id="297" r:id="rId31"/>
    <p:sldId id="343" r:id="rId32"/>
    <p:sldId id="267" r:id="rId33"/>
    <p:sldId id="346" r:id="rId34"/>
    <p:sldId id="348" r:id="rId35"/>
    <p:sldId id="349" r:id="rId36"/>
    <p:sldId id="306" r:id="rId37"/>
    <p:sldId id="333" r:id="rId38"/>
    <p:sldId id="334" r:id="rId39"/>
    <p:sldId id="335" r:id="rId40"/>
    <p:sldId id="336" r:id="rId41"/>
    <p:sldId id="308" r:id="rId42"/>
    <p:sldId id="310" r:id="rId43"/>
    <p:sldId id="311" r:id="rId44"/>
    <p:sldId id="332" r:id="rId45"/>
    <p:sldId id="339" r:id="rId46"/>
    <p:sldId id="356" r:id="rId47"/>
    <p:sldId id="357" r:id="rId48"/>
    <p:sldId id="355" r:id="rId49"/>
    <p:sldId id="313" r:id="rId50"/>
    <p:sldId id="354" r:id="rId51"/>
    <p:sldId id="358" r:id="rId52"/>
    <p:sldId id="309" r:id="rId53"/>
    <p:sldId id="360" r:id="rId54"/>
    <p:sldId id="341" r:id="rId55"/>
    <p:sldId id="315" r:id="rId56"/>
    <p:sldId id="316" r:id="rId57"/>
    <p:sldId id="317" r:id="rId58"/>
    <p:sldId id="318" r:id="rId59"/>
    <p:sldId id="319" r:id="rId60"/>
    <p:sldId id="320" r:id="rId61"/>
    <p:sldId id="321" r:id="rId62"/>
    <p:sldId id="364" r:id="rId63"/>
    <p:sldId id="363" r:id="rId64"/>
    <p:sldId id="322" r:id="rId65"/>
    <p:sldId id="323" r:id="rId66"/>
    <p:sldId id="326" r:id="rId67"/>
    <p:sldId id="327" r:id="rId68"/>
    <p:sldId id="350" r:id="rId69"/>
    <p:sldId id="294" r:id="rId70"/>
    <p:sldId id="328" r:id="rId71"/>
    <p:sldId id="295" r:id="rId72"/>
    <p:sldId id="290" r:id="rId73"/>
    <p:sldId id="291" r:id="rId74"/>
    <p:sldId id="292" r:id="rId75"/>
    <p:sldId id="352" r:id="rId76"/>
    <p:sldId id="288" r:id="rId77"/>
    <p:sldId id="366" r:id="rId78"/>
    <p:sldId id="367" r:id="rId7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57B"/>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94699" autoAdjust="0"/>
  </p:normalViewPr>
  <p:slideViewPr>
    <p:cSldViewPr>
      <p:cViewPr varScale="1">
        <p:scale>
          <a:sx n="70" d="100"/>
          <a:sy n="70" d="100"/>
        </p:scale>
        <p:origin x="-9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8:28.1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8520 3440 0,'0'17'234,"-18"1"-218,18 0 0,0-1-1,-18-17 17,18 18-17,-17-1 32,-1-17-31,0 0-1,18 18 1,-17-18 0,17 18-1,-18-18 16,0 17 1,1-17-17,-1 18 1,1 0 0,-19-1-1,19 1 1,-1-18-1,0 18 157,1-1-156,-1-17 0,0 0-16,1 0 15,-18 18 1,17-18-1,-17 17 1,17-17 0,0 0-1,1 0 1,17 18 0,-18-18-1,0 0 1,1 0-1,-1 0-15,1 0 16,-1 0 0,0 0 359,-35 0-360,0 0-15,18 0 16,0 0-16,0 0 16,17 0-1,-17-18 188,-89 1-203,54-1 16,-36-17-16,18 35 16,-159-35-1,88-1 1,53 1-1,88 35-15,1 0 188,-1 0-172,-35 0-16,-35 0 15,17 0-15,1 0 16,-54 0-1,-17 0 1,88 0 15,36 0 94,-18 0-125,-1 0 16,-17 0-16,0 0 16,-35 0-1,18 0 1,17 0-1,35 0 1,0 0 0,1 18 93,-1-18-93,1 17-1,-1-17 1,0 18 140,18 0-125,0-1 48,-17-17-64,17 18-15,-18 0 31,0-1-15,18 1-16,-17-1 31,17 1 94,-18-18-62,36 0 93,17 0-156,18 0 16,0 0-16,0 0 15,88 18 1,-35-1 0,-18 1-1,-53-18 1,-17 0 93,-1 0-31,1 0-78,17 0 16,1 0-16,-1 18 16,106 17-1,-35-17 1,-53-18-16,17 0 15,-52 0 1,17 17 0,-17-17-1,0 0 32,34 0-31,54 0-1,-35 18 1,-36-18 0,0 0-1,-17 0 1,0 0 46,-1 0-62,19 0 16,-19 17-16,71 1 16,18 0 15,53-1-15,-71 1-1,-70-18 1,-1 0 46,1 0-46,0 0-16,-1 0 16,1 0-1,0 0-15,-1 0 31,1 0 1,0 0-17,-1 0 1,1 0 0,17 0-1,-17 0-15,17 0 16,-17 0 62,-1 0-62,1 0-1,0 0-15,17 0 16,0 0-16,71 0 15,-53 18 1,-18-18-16,36 17 31,-54-17-15,1 0 187,0 0 188,-1 0-360,1-17 250,0 17-265,-1 0-1,1 0 1,-18-18 62</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0.2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1640 6015 0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0.5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1640 6015 0,'0'18'109,"-17"-18"-62,-19 0-47,1 0 16</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0.8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1393 6015 0</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1.0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1393 6015 0,'-52'-18'156</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1.8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723 5821 0,'0'17'31,"0"1"1,0 0-1,-17-18-31,17 17 16,0 1-1</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2.9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1076 6068 0,'18'0'16,"17"0"46,18 0-46,-36 0-16,36 0 16,-17 0-1,17-18 1,-36 18-16</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3.2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1376 6278 0,'13'0'16,"16"-101"62,-15 101-62,0 0-16,-14-102 15,28 102 1,-14 0 0,0-95-16</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3.5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1693 5838 0</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4.7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2244 5803 0,'0'126'109,"-40"-126"-62,-46 0-47</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5.2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2469 5821 0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8:48.8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4974 4586 0,'-17'0'296,"-1"0"-280,0 0 0,1 0 46,-19 0-46,19 0-16,-1 0 15,-17-18-15,0 18 16,-1 0 0,19 0-1,-1 0 1,18-17-16,-18 17 62,-17 0-46,17 0 0,-35-18-1,18 18 1,18-17 0,-1 17-1,0 0 126,1-18-141,-1 18 31,0 0-31,-17-18 16,17 1-1,1 17 1,-18 0 0,-18-18-1,35 18 1,18-18-1,-35 18 1,-18 0 0,0-17-1,-35-1 1,70 18-16,-53-18 16,36 18-1,0-17-15,-18 17 16,18 0-1,-1-18 17,1 18-17,0-17 1,0 17 0,-89 0-1,71 0 1,18 0-1,0 0 1,-1 0 0,1 0-1,0 0 1,0 0-16,-18 0 16,17-18-1,1 18-15,-18 0 16,0 0-1,18 0 17,0-18-17,-1 18 1,1 0 0,0 0-1,17 0 1,-17 0-1,17 0 1,-52 18 0,34-18-1,1 0 1,0 0-16,17 18 16,1-18-1,-1 0 1,0 0-1,1 17 1,-1-17-16,-17 0 31,0 18-15,-1-18 0,19 0-1,-1 17 1,-17-17-1,17 0 1,-35 18 0,-17-18-1,-1 18 1,36-1-16,-53-17 16,70 0-1,-17 18-15,-18-18 16,35 18-1,-17-18 1,17 0 15,-35 0-15,36 0 0,-1 0-1,0 0 1,-17 0-1,17 0 1,1 0 0,-19 0-1,1 0 1,18 0-16,-19 0 16,1-18-1,17 18 1,1 0 15,-1 0-15,0 0 15,1 0-15,-18 0-1,17 0 1,-17 0-1,35-18 1,-18 18 0,0 0 15,1 0-15,-1 0-1,-17 0 1,17 0-1,-17 0 1,17 0 15,1 0-31,17-17 16,-18 17 62,-17 0-31,17 0-31,0 0-1,1 0 1,-1 0 31,0 0-32,1 0 1,-1 0 0,1-18-1,-1 18 1,-17 0-1,17 0 1,18-18 0,-18 18 77,1 0-77,-1 0-16,0 0 16,1 0-1,-1 0 267,1 0-189,-1 0-93,0 0 32,18 18 61,-17 0-15,17-1 79,-18-17-142,18 18 79,0 0-78,0-1-1,0 1 1,0 0 15,-18-18-15,18 17 15,0 1 16,18-18-31,17 0-1,36 0 1,-1 0-1,1 0 1,35 0 0,-53 0-1,-18 0 1,0 0 0,18 0-1,-18 0 1,54 0-1,16 0 17,1 0-17,-18 0 1,-52 0 0,-1 0-1,0 0 1,-17 0-1,17 0 1,1 0 0,34 0-1,1 0 1,-1 0 0,1 0-1,-18 0 1,0 0-1,-36 0 17,1 0-17,-1 0 1,19 0 0,34 17-1,1-17 1,-18 18-1,17-18 1,1 0 0,-1 0-1,-34 0 1,-1 0 0,18 18-1,0-18 1,0 0-1,-18 0 17,18 0-17,-35 17-15,-1-17 16,1 0-16,0 0 16,52 0-1,36 18 1,-18 0-1,-17-1 1,35-17 0,-54 0-1,37 18 1,-54-18 0,-17 0-1,17 0 1,0 0-1,-17 0 17,17 0-17,0 0 1,-17 0 0,0 0-1,-1 0 1,1 0-1,-1 0 1,1 0 0,0 0-16,-1 0 15,1 0 1,0 0 0,-1 0-16,1 0 15,0 0 1,-1 0-1,1 0 17,0 0-17,-1 0 1,18-18 0,-17 18-1,17 0 1,-17 0-1,0 0 1,-1 0 47,1 0-63,17 0 15,-17 0-15,-1 0 16,36 0-1,-35 0 1,0 0 93,-18-17-93,17 17-16,1 0 31,0-18 1,-1 18-17,1-18-15,-1 1 16,1 17-1,0-18 17,17 0-17,-35 1 1,18-1 0,-1 1-1,1-19 1,-18 19-1,18-1 1,-18 0-16,17-35 16,1 36-1,-18-18 1,0 17-16,0 0 16,18-17-1,-18 0 1,0-18-1,0 0 1,0 0 15,0 18-15,0-18 0,0 35-1,0 0 1,0 1-1,0-1 1,0 1 15,0-1 1,0 0-32,0 1 31,0-1 63,0-17-79,0 17 1,0 0-1,0 1 48,17 17-47,-17-18 30,0 1-14,0-1-1,18 18-15,-53 0 374,-36-18-374,0 18-1,18-17-15,-35-1 16,18 18 0,-142-35-1,142 35 1,-19-18 0,36 18-1,-70 0 1,35 0-1,-36 0 1,89-18-16,-71 18 16,71 0-1,-18 0-15,0-17 16,0 17 0,18 0-1,0 0 1,-18 0-1,-18 0 17,1 0-17,-19 0 1,19 0 0,-1 0-1,54 0 1,-36 0-1,35 0-15,-17 0 16,-36 17 0,36-17-1,17 0-15,-52 18 16,17 0 0,-18-18-1,36 0 1,17 0-1,-17 17 17,0-17-17,17 0 1,-17 0 0,0 0-1,-18 0 1,17 0-1,1 0 1,0 0 0,17 0-1,-17 0 1,-18-17 0,18 17-1,-1 0 1,-69 0-1,52 0 17,0-18-17,35 18 1,0 0 0,1 0-1,-1 0 1,-17-18-1,-18 18 1,18 0 0,17 0-1,0 0 1,-17 0 0,0 0-1,0 0 1,-54-17-1,54 17 1,-53-18 15,70 18-15,1 0 0,17-17-1,-18-1 110,0 18-125,-17 0 16,17-18-16,-52 1 15,17 17 17,18-18-17,17 18 1,0 0 31,1 0-47,-18-18 15,-54 1 1,1-1 0,53 18-1,35-18 204,-18 18-94,1 18-109,-1 0-1,18-1 1,0 1 0,-18 0-1,18-1 1,0 1 15,-17 0-15,17-1-1,0 1 1,0-1 0,-18 1-1,18 17 1,0-17-1,-18-18 1,18 18 15,0-1-15,0 1 15,0 0 0,0-1 1,0 1-1,36-18 266,52 0-282,-35 17-15,-18-17 16,-17 0-16,17 0 31,-17 0-15,-1 0 62,1 0-62,17 0-16,0 0 15,1 0-15,-1 0 16,0 0 0,1 18-1,-19-18 16,18 0 1,18 0-17,18 35 1,17-35 0,-35 18-1,18-18 1,-54 0-1,1 0 1,17 18 0,-17-18-1,-1 0 1,36 17 0,18 1-1,-18-18-15,35 0 16,-35 18-1,0-18-15,0 0 32,17 0-17,-52 0 1,53 0 0,-36 0-1,0 0 1,36 0-1,34 0 1,1 0 0,-17-18-1,-19 18 1,1 0 0,52-18-1,-70 18 1,18 0-1,-36 0 17,35 0-17,-17 0 1,18 0 0,17 18-1,18 0 1,123 17-1,-123-18 1,-71-17 0,-17 0 46,17 0-46,1 0-16,52 18 15,-35-18 17,-18 0-17,-17 0 1,-18 18 0,17-18-1,18 0 1,-17 0-1,35 17 1,18-17 0,-36 18-1,0 0 1,0-18 0,18 0-1,-53 17 63,18-17-62,0 0-16,-1 18 16,19-18-1,34 18 1,-35-18-1,-17 0 1,0 0 62,-1 0-62,1 0-16,35 17 15,-36-17 1,36 18-16,-35-18 219,17 0-204,18 0-15,-35 0 16,0 0 0,-36 18 765,0-1-765,-52 1-16,52-18 15,-17 0-15,17 0 16,-17 17-16,17 1 172,-17-18-157,-18 0-15,18 18 16,-18-18-16,0 17 16,-18 1-16,-34-18 15,34 18-15,18-18 16,0 0-16,0 0 15,0 0-15,0 0 16,0 0-16,1 0 16,-37 0-16,1 17 15,35-17-15,0 0 16,0 0-16,0 0 16,1 0-16,-1 0 15,0 0-15,-53 0 16,53 0-16,-18 0 15,19 0-15,-1 0 16,0 0-16,17 18 16,1-18-16,0 0 15,-18 18-15,18-18 16,-18 17-16,17-17 16,-16 0-16,16 0 15,1 0-15,-18 0 16,35 0-16,-17 0 15,-18 0-15,0 0 16,36 0-16,-1 0 16,-17 0-16,-1 0 15,-16 0-15,16 0 16,-17 0-16,-17 0 16,17 0-16,0 0 15,18 0-15,-18 0 16,35-17-16,-17 17 15,0 0-15,-1 0 16,1-18-16,17 18 16,1 0-16,-19 0 15,19 0-15,-1 0 16,-17 0-16,0 0 16,-1 0-16,1 0 15,0 0-15,17 0 16,-35 0-16,36 0 15,-1 0-15,0 0 16,1 0-16,-1 0 16,-17 0-16,17 0 15,0 0 1,1 0-16,-1 0 16,-17 18-16,17-18 15,1 0-15,-1 0 16,0 35-16,1-35 15,-1 0-15,0 0 16,18 17-16,-17-17 16,-1 18-1,1-18 1,-1 18-16,18-1 16,-18-17-16,1 18 15,-1 0 1,0-1-1,1 1 1,17 0 31,0-1 0,-18-17-32,18 18 1407,0-1-1422,-18-17 16,18 18 109,-17-18-125,17-18 141,0 1-141,0-1 15,-18 1-15,18-1 16,0-35-16,0 18 15,0-1-15,0 19 16,0-1-16,0-17 16,0 17-16,0 1 15,0-1-15,0 0 16,0 1-16,0-1 16,0 0-1,0 1-15,0-1 31,0 1-15,0-1 15,0 0-31,0 1 16,0-1 31,0 0-16,0 1-31,18 17 16,-18-18-1,0 0 17,0 1-17,0-1 1,0 0-1,0 1-15,0-1 16,0 1 0,0-1-1,0 0 1,0 1 15,0-1-31,0 0 31,17 18-15,-17 36 250,18-1-251,-18-17-15,18 17 16,-1-18-16,1 19 16,-18-1-16,0-17 15,18-1-15,-18 1 16,0 17-1,0-17 1,17 0 0,-17-1-16,18-17 31,-18 18-31,18-1 187,-1-17-171,36 18-16,0 0 16,18-18-16,17 17 15,-18 1-15,1 0 16,52-1-16,-70-17 16,0 18-16,-18-18 15,1 0-15,-19 0 16,1 0-16,0 0 78,-18-18-78,17 18 16,1-17-16,0 17 15,-18-18 48,0 0 62,0 1-110,-18 17 32,0-18-31,1 18-1,-1 0 1,0-18 0,1 18-1,34 0 63,36 0-62,18 0-16,-18 0 16,35 0-16,0 0 15,-17 0-15,-18 0 16,0 0-16,-18 0 16,0 0-16,-35-17 125,0-1-94,-53 1 63,18-1-94,-18 18 15,0-18-15,0 1 16,-35-1-16,-36-17 15,54-1-15,17 36 16,0-35-16,18 17 16,17 18-16,1 0 15,17 18 110,35-18-109,35 35-16,19-17 16,-1 0-16,71-1 15,-71 1-15,-35-18 16,0 18-16,-18-1 15,0-17-15,-17 18 16,-1-18-16,1 0 16,-18 18 31,53 17-32,70 71 1,-34-89-16,16 36 15,-34-18-15,17 1 16,-35-19-16,-18-17 16,-17 0-16,-18-17 109,-35-19-109,-36 1 16,-17-18-16,-18 0 15,-53 0-15,18-17 16,-17-1-16,-125-35 16,142 36-16,18 35 15,17-18-15,53 53 16,18-18-16,17 18 15,0-18-15,1 18 63,-1 0-63,1 0 16,-1 0-16,-35 0 15,35 0 1,1 0-16,-1 0 125,18 18-125,0 0 31,0-1-31,0 19 16,18-19-1,-18 1-15,17 17 16,1-35-16,-18 18 16,18-1-16,-18 1 15,0 0-15,17-18 16,-17 17-1,18-17 1,-18 18 31,0 0-31,18-18-16,-18 17 31,0 1 31,17 0-46,-17-1 0,0 1-1,0 0 16</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5.4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2469 5821 0,'18'17'31,"0"1"-15,-1 0-16,19-1 16,-19-17-1,54 36 1,-18-19 0,0-17-1</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5.78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2769 5944 0,'0'126'110,"31"-126"-95,0 0-15,-2 0 16,32 0-16</inkml:trace>
</inkml:ink>
</file>

<file path=ppt/ink/ink2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16.00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2981 5962 0,'32'0'15,"-2"126"79,34-126-94</inkml:trace>
</inkml:ink>
</file>

<file path=ppt/ink/ink2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26.3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4815 5838 0,'-17'18'188,"-1"-18"-173,18 18 1,-17-18 15,-1 0-15,0 0 0,1 0-16,-1 0 15,0 0 16,1 17-15,-1-17 0,-17 0-1,17 0 1,-35 0 0,18 0-1,-18 0 1,35 0-1,-70 0 1,71 0 0,-36 0-1,35 0-15,0 0 16,1 0 0,-1 0-16,-52 0 15,-54 0 16,18 0-15,0-17 0,71 17-16,-35-18 15,34 18-15,19 0 16,-19 0 0,19 0-1,-19 0 1,19 0-1,-36 0 1,-18 0 0,18 0-1,18 0-15,-53 0 16,53 0 0,-36 0-16,18 18 15,-17-18 16,34 0-15,19 0-16,-19 0 16,1 0-16,18 0 0,-1 0 15,-53 0 1,36 0 0,0 0-1,17 0 1,-17 0-1,-18 0 1,18 0 0,-18 35-1,17-35-15,-16 35 16,34-35 0,-17 0-16,-1 18 15,1 0 16,17-18-15,1 0 0,17 17-1,-18-17 1,0 36 0,18-19-1,0 1 1,-17-18 15,17 17-15,0 1 31,0 0-16,88-1-16,-35 1 1,106 53 0,88-36-1,-177-18-15,36-17 16,-71 0-16,1 18 16,-1-18-1,-17 0 1,-1 0-1,36 0 1,53 18 0,-18-18-1,-35 0 1,0 0 0,-18 0-1,-17 0 48,0 0-48,-1 0-15,18 0 16,89 0 0,-36 0-1,0 0 1,-52 17-1,-1-17 1,0 0 0,18 18-1,53 0 1,-18-18 0,-53 0-1,-17 0 16,17 17 298,36 36-329,35-35 15,-18 17-15,-35-17 16,70 17-1,-52-35 1,-54 0 109,-34 18-62,17-1-63,-18 1 15,1 17 1,-1-17-16,0-18 15,-35 35 1,36-17 0,-19-18-1,19 0 1,-19 0 0,1 0 15,0 0-16,-36 0 1,18 0-16,36 17 16,-71-17-16,52 0 15,-69-17 1,-54-1 0,71-17-1,52 17 1,-17 18-1,18 0 1,17 0 0,-17 0-1,-35 0 1,-1-17 0,18 17-1,18 0 16,0 0-15,17-18 0,-17 18-1,17 0 1,0 0 0,18-18 30,-35 18-46,-106-70 16,53 34 0,-53-16-1,70 16 1,71 19 0,0-1-1,0 0 16,0 1 1,-17-1-17,17-17 1,0-18 0,0 18-1,0-1 1,0 1-1,0 17 17,0 1-1,17 17-31,18 0 16,54-18-1,34 18 16,18 0-15,141-17 0,-140 17-1,-107 0 1,-18 0 0,1 0 15,17 0-31,71 0 15,18 0 1,-18 17 0,-36-17-1,-17 0 1,-35 0 0,-1 0 15,1 0-16,0 0 1,-1 0-16,1 0 16,-1 0-1,1 0-15,0 0 16,-1 0 78,1 0-79,0 0-15,17 0 16,-17 0-16,17 0 16,-18 0-1,1 0 63,0 0-62,-1 0 0,1 0-1,0 0 1,-1 0 249,-17-17-265,0-19 16,0 1 0,0 17-1,0-17-15,-17 0 16,-1-1 0,18 19-1,0-1 16,0-17-15,0 17 0,0-17-1,0 17 1,-18 18 0,18-17-1,0-1 1,0 0-1,0 1 1,-17 34 187,-19-17-187,-16 36-16,34-19 15,-17-17-15,-18 36 16,-18-36 0,18 0-1,-17 17 1,-18-17 0,-1 0 15,-17 0-16,-140 0 1,104-17 0,-34-19-1,53 19 1,-1-1 0,18 18-1,36 0 1,34 0-16,-52 0 15,53 0 1,-18 0-16,-53 0 16,71 0-1,0 0 1,17 0 0,0 0 30,-17 0-30,-53 0 0,-36-18-1,-17 1 1,53-1 0,53 18-1,17 0 1,-17 0-1,17 0-15,-52 0 16,34 0 0,1-17-16,-53 17 15,-18 0 1,36-18 0,34 18 15,19 0-16,-19 0 1,19-18 0,-19 18-1,1 0 1,0 0 0,17 0-1,1 0 1,17-17 124,-18 17-124,0-18 0,-17 18-16,0 0 15,17 0 1,-35 0 0,0-18-1,36 18 1,-1 0-16,0 0 15,18-17 64,-17 17-79,-19 0 15,19 0 1,-18 0-16,17 0 15,0 0 1,18-18 31,-17 18-31,-1 0-1,0 0-15,1-18 31,-1 18-31,0 0 16,1 0 265,-1 0-281,18-17 94,-17 17 187,-1 0-281,0 0 110,1 0-95,17 17-15,-18-17 16,18 18 15,-18-18 32,18 18-32,0-1 0,0 1-31,0 17 16,-17-17-1,17 0 1,0 17 0,0-18-1,0 1 1,0 17 0,0-17 15,0 0-16,0-1 1,0 1 93,0 0-93,0-1 0,0 1-1,0-1 1,0 1 0,0 0-1,0-1 16,0 1-15,0 0 0,0-1-1,0 1 32,-18-18 31,18 18-62,53-18 125,0 0-141,0 0 15,17 0-15,54 0 16,-89-18-1,0 18 1,-17 0 0,0 0-1,35 0 1,0 0 0,-36 0-1,54 18 1,-36-18-16,18 0 15,53 35 1,-53-35 0,0 18-1,-36-18 1,1 0 0,-1 0-1,19 0 1,-1 0-1,0 0 1,-17 17 0</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32.7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3193 6703 0,'-36'0'297,"19"0"-297,-19 0 15,1 0-15,-18 0 16,36 0 0,-19 0-1,19 0 1,-36 0 0,35 0-1,-52 0-15,34 0 16,1 0-1,-53 0 1,0 0 0,17 0-1,1 0 1,52 0-16,-17 0 16,17 0-16,0 0 15,-17 0 1,17 0-1,-52 0 1,-1 0 0,1 0-1,34-18 1,-34 1 0,-1 17 15,-34-18-16,52 18 1,0-18 0,35 18-1,-17 0 1,17 0-16,-35-17 16,36 17-1,-19 0 1,19 0-1,-36 0 1,35 0 0,0-18-1,1 18 1,-18 0 0,17 0-1,0-18 16,-35 18-15,36 0 0,-1 0-1,0 0 1,1 0 0,-1 0-1,-17 0 1,0 0-1,17-17 1,0 17 0,-17 0-1,17 0 1,-17 0 0,17 0-1,-17 0 16,18 0 1,-1 0-1,0 0-15,1 0-1,-1 0 1,0 0-1,1 0 1,-1 0 0,0 0-1,1 0 63,-1 0-62,1 0 0,-1 0-1,0 0 48,1-18-48,-1 18-15,0 0 16,1 0-16,-1 0 16,-17-53 327,17 35-327,1 1-16,17-18 16,-18 35-1,18-18 1,0 0 0,0 1-1,-18 17 16,18-18 32,-17 18-32,-1 0 0,18-18 16,0 1-31,0-1 0,0 0-1,0 1 1,0-18-16,0 17 15,0 0 1,0-35 0,0-17-1,0-1 1,0 36 0,0 0 15,18-1-16,-18 1 1,0 0 0,0 17-1,17-17 1,-17 17-16,18-17 16,-18 17-16,0 1 15,0-1 1,18 0-1,-18 1 1,0-1 0,0 1-1,0-1 17,17 0-17,-17 1 1,18-1-1,-18 0 1,0 1 93,0-1-109,0 0 16,17 18 0,-17-17-16,0-1 468,0 1-452,0-1 156,18 18-172,-18 35 266,0-17-266,0 17 15,0 53-15,0-52 16,0 52-1,-18-35 1,18-18 0,0 18-1,0-18 1,0 0 0,0-17-1,0 17 16,0-17-15,0 0 0,0-1-1,0 1 1,0 0 62,0-1-62,0 1-16,0-1 15,0 1-15,0 0 16,0 17 0,0-17 15,0-1 0,0 1-15,0 17-1,0 0 1,0-17 0,18 0-1,-18-1 1,0 1-1,0 0 1,18-18 0,-18 17-1,0 1 1,0 0 0,0-1 15,17-17 109,-17-17 48</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43.1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8467 5592 0,'-18'0'203,"0"0"-188,1 0-15,-19 0 16,-16 0-16,34 17 16,-70-17-1,17 18 1,-35-18 0,-70 0-1,123 0-15,-70 0 16,52 0-1,0 0-15,-34 0 16,-1-18 0,18 1-1,35 17 1,35 0 15,-17 0-15,-36 0-1,54 0 1,-36 0 0,-18 17-1,18 1 1,-17-18 0,-19 0-1,54 0-15,-35 17 16,52-17-1,-35 0-15,-18 0 16,36 0 0,-18 0-1,18 0 1,-53 0 15,53 0-15,-1 0-1,19 0 17,-19 0-17,19 0 1,-19 0 0,-16 0-1,16 0-15,-34 0 16,34 0-16,19 0 15,-1 0 1,0 0 0,-17 0 234,0 0-250,17 0 15,1 0-15,-1 0 16,0 0-16,1 0 78,-1 0-62,0 0-1,1 0 32,-18-35 188,17 18-235,-17-19 15,35 19-15,-36-19 0,19 19 16,17-1-1,0 0 1,0 1 281,17-18-281,1 35-1,17-18 1,1 0-1,-19 1 1,18-1 0,-17 18-1,17-18 1,-17 18 0,53 0-1,-1-17 1,36 17-1,-18-18 1,-35 18 0,0 0-1,-35 0 1,17 0 125,0 0-141,53 0 15,1 0-15,-19 0 16,54 18-1,-19-18 1,-34 0 0,-18 0-1,-35 0 1,-1 0 31,1 0-47,17 0 15,36 0 1,34 0 0,-16 0-1,-19 0 1,18 0 0,-52 0-1,-19 0 1,19 0-1,17 0 1,-1 0 0,-16 0-1,17 0 1,-18 0 15,0 0-15,-17 0-1,-1 0 1,36 0 0,-17 0-1,17 0 1,-36 0 0,1 0-1,0 0 79,-1 0-78,1 0-1,-1 0 1,1 0-1,0 0 1,-1 0 0,1 0 15,0 0 31,-1 0-46,1 0-16,0 0 16,17 0-1,-18 0 142,1 0-142</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40:35.4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10019 16598 0,'-53'0'218,"0"0"-202,0 0-16,18 0 16,-53-17-16,35 17 15,35 0-15,-35 0 16,18 0-16,17-18 15,-17 18-15,-18 0 16,18 0 0,0 0 15,-18 0-15,0 0-1,-88 0 1,70 0-1,36 0 1,-18 0 0,0 0-1,18 0 1,-36 0 0,18 0-1,0 0 1,18 0-16,-71 0 15,71 0 1,0 0-16,-36 0 31,-17-18-15,-36 18 0,54 0-1,-54-17 1,54-1-1,-18 0 1,17 18 0,0 0-1,19 0 1,-1 0 0,0 0-1,0 0 1,35 0-16,-52 0 15,17 0 1,17 0-16,-87-17 16,52 17 15,1 0-15,35 0-1,17 0-15,-53 0 16,54 0-16,-1 0 15,-35 0 1,0 0 0,-35-18-1,-18 18 1,0 0 0,1-18-1,-1 18 1,88 0-16,-88 0 15,71 0 1,17 0 0,-17 0-1,17 0 1,-17 0 0,18 0-1,-1 0-15,0 0 16,1 0-16,-1 0 31,18 18-15,-18-18-1,1 0 1,-1 0 0,0 0-1,1 0 1,-1 0 78,0 0-79,-17 0-15,-18 0 16,36 0-16,-19 0 15,1 0 1,0 0 0,17 0-1,1 0 17,-1 0-17,-17 0 1,-1 0-1,-17 0 1,36 0 0,-1 0 15,18-18 47,-17 18 203</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40:45.1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5151 16404 0,'-18'-17'140,"-35"-1"-140,0 0 16,18 1-16,0-1 16,-18 0-1,-18 1-15,-17-1 16,53 0-16,17 18 15,0 0 17,1 0-17,-1 0 1,-53 0 0,1 0-1,35 18 1,-1-18-1,19 0 1,-1 18 0,0-18 15,-17 0-15,18 17-1,-1-17-15,-17 0 16,-1 0-16,19 18 15,-36-18 1,0 0 0,0 0-1,18 0 1,-18 18 0,35-18-1,0 17 1,-17 1-1,0-18 1,0 0 15,17 0-15,-17 18 0,-1-18-1,19 0 1,-18 0-1,-1 0 1,-34 0 0,-1 0-1,-35-18 1,36 18 0,17-18-1,-53 1 1,53 17-1,18 0 1,0 0 0,-36-18 15,18 18-15,-35 0-1,17-18 1,36 18-1,-18 0 1,35 0 0,-17 0-1,0 0 1,0-17-16,-1 17 16,19 0-1,-1 0-15,-17 0 16,0 0-1,-36-18 1,0-17 15,1 35-15,-1-18 0,36 1-16,-18 17 15,18 0-15,17 0 16,1 0-1,-1 0 1,-53 0 0,1 0-1,17 0 1,18 0-16,-1 0 16,19 0-1,-1 0-15,-35 0 16,35 0-1,-34 0 1,-1 0 15,-18 0-15,18 0 0,36 0-16,-19 0 15,19 0-15,-1 0 16,0 0-1,1 0 1,-19 0 0,19 0-1,-18 0 1,17 17-16,0-17 16,18 18-1,-17-18-15,17 17 16,-36-17-1,1 18 1,0-18 15,-1 0-15,-16 0 0,34 18-16,-53-18 15,18 0-15,36 0 16,-36 17-1,35-17 1,-17 0 0,0 0-1,-1 0 1,19 0 0,-18 0-1,-1 0 1,19 0-1,-19 0 1,19 0 15,-19 0-15,19 0 0,34 0 374,36 18-374,36-18-16,-37 18 15,19-1-15,105 36 16,-87-35 15,-19-1-15,-17-17 0,18 18-1,-54-18 1,54 0-1,-1 0 1,1 0 0,35 18-1,-89-1-15,19-17 16,34 18 0,-52-18-16,35 0 15,0 0 1,0 0-1,-18 18 1,0-18 15,71 17-15,-71-17 0,53 18-1,-52 0 1,34-18-1,1 35 1,-1-35 0,-17 17-1,71 1 1,-54 17 0,1-35-1,17 36 1,18-19-1,0 19 1,35-19 15,-35-17-15,-53 0 0,-18 18-1,18 0 1,17-18-1,19 17 1,-19 1 0,36-1-1,-53-17 1,-35 0-16,17 18 16,-18-18-1,1 0 1,0 0 15,17 18-15,-17-18-1,52 17 1,54 1 0,-54-18-1,1 18 1,-1-1-1,-17-17 1,-17 0 0,-1 0-1,-18 0 1,1 0-16,0 0 16,-1 0-1,1 0-15,17 0 16,18 0-1,0 0 1,0 0 0,-53-17-1,18-1 1,-1 18-16,1 0 16,-18-18 15,18 18-31,-1 0 15,19 0 1,-19 0 15,-17-17-15,18 17 15,-1 0-15,1-18-1,17 18-15,-17-18 16,0 1 0,-1 17-1,1-18-15,-18 1 16,18-1 0,17 0-1,-18 18 1,-17-17-1,18-1 1,-18 0 0,18 18 15,-18-17-31,17 17 16,-17-18-1,18 0 1,-18 1-1,18 17 95,-18-18-95,-71 18 110,18 0-109,0 0-16,-17 0 16,-36-18-1,0-17 1,0 18 0,71 17-1,17 0 1,1 0-1,-1-18 1,-35 18 0,0 0-1,0 0 1,36 0 0,-19 0-1,1 0 1,0 0-1,0 0 1,17 0-16,-17 0 31,-1 0-31,19 0 16,-19 0 0,-17 0-1,1 0 1,-37 0-1,19 0 1,-1 0 0,-70 0-1,-35 0 1,52 0 0,-17 0-1,18 0 1,-36 0-1,53-18 1,53 18-16,-17-17 31,34 17-31,1 0 16,-53 0 0,17 0-1,1 0 1,17 0-1,0 0 1,-35-18 0,52 18-1,1 0 1,-18 0 0,18 0-1,0 0 1,17 0-1,0 0 1,1 0 15,-1 0-15,1 0 0,-19 0-1,-17 0 1,18 0-1,0 0 1,17 0 0,0 0-1,-17 0 1,0 0 0,0 18-1,17-18 1,0 0-1,1 0 1,-1 17 15,-17-17-15,0 18 0,17 0-1,0-18 1,1 0-1,-1 17 1,-17-17 0,17 0-1,0 0 32,1 0 0,-1 0-31,1 0-1,-1 0 1,-17 0 0,17 0-1,-17 0 1,-18 0-1,17 0 1,19 0 0,-1 0 15,1 0 16,-1 0-32,0 0-15,1 0 16,-1 0 0,0 0-1,1 0-15,-1 0 47,0 0-16,-17 0-31,18 0 16,-1 0 0,0 0-1,1 0 1,-1 0 343,18 18-124,0-1-220,0 1-15,0 0 32,18-1-17,-1 1 1,19-18-16,-19 18 15,1-1-15,88-17 16,-89 18-16,19-18 16,34 18-1,1-18 1,17 17 0,-35-17-1,35 0 1,-35 0-1,0 0 1,17 18 15,1 0-15,-36-18 0,0 0-1,18 0 1,-35 0-1,17 0 1,1 17 0,-1 1-1,18-18 1,-18 17 0,36 1-1,-1-18 1,18 0-1,1 0 1,-54 18 0,0-18 15,36 17-15,-1-17-1,18 0 1,-17 18-1,35-18 1,-53 18 0,-18-18-1,18 0 1,0 0 0,0 0-1,0 0 1,-36 0-1,54 0 1,-18 0 15,-18 0-15,18 0 0,-18 0-1,18-36 1,-35 36-1,-1 0-15,19-17 16,-19 17-16,1 0 31,0-18-31,-1 18 16,1 0 0,-18-18-1,35 18 1,1 0-1,16 0 1,-34 0 15,17-17-15,36-1 0,-36 18-1,18 0 1,0 0-1,0-17 1,-18-1 0,-17 18-1,-1 0 1,1 0 0,0 0-1,17 0 1,0-18-1,-17 18 1,17 0 15,-17 0-15,0 0 0,-1 0 15,1 0-16,-18-17 1,17 17 93,1 0-109,0 17 16,17-17-16,18 18 16,-18-18-1,18 18 1,18-1 0,-18 1-1,-71-18 173,18-18-173,0 1 32</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40:00.491"/>
    </inkml:context>
    <inkml:brush xml:id="br0">
      <inkml:brushProperty name="width" value="0.05292" units="cm"/>
      <inkml:brushProperty name="height" value="0.05292" units="cm"/>
      <inkml:brushProperty name="color" value="#FF0000"/>
    </inkml:brush>
  </inkml:definitions>
  <inkml:trace contextRef="#ctx0" brushRef="#br0">17727 4039 0,'18'-17'188,"-18"-19"-188,35 36 16,-35-35-16,18 17 15,-18 1 1,17-18-1,-17 17 1,18 0 0,-18 1-1,0-19 1,18 1 0,-18 17-1,0-17 1,0 18-1,0-1 1,0 0 0,0 1-1,0-1-15,0 0 16,0 1 0,0-1 15,0 0 0,-18 1 0,18-1-15,0 1 0,0-1-1,-18 0 1,18 1 15,-17-1-15,17 0-1,-18 18-15,0-17 16,-35-36 0,18 35 15,18 0-16,-1 18 17,-35-35-17,0-18 1,18 36 0,0 17-1,-1-36 1,1 36-1,17-17 1,1 17 0,-19-18-1,19 18-15,-19-18 16,1 18 0,0-17-1,17 17 1,-17 0-1,-18-18 1,-17 18 0,34 0-16,1-17 15,17 17-15,-17 0 16,0-18 0,17 18-1,-17 0 1,0 0-1,-36-18 1,-17 1 0,0 17-1,52-18-15,-34 0 16,35 18 0,-1 0-1,-34-17 1,-1 17-1,1 0 1,-1 0 0,53 0-16,-52 0 15,17 0-15,18 0 16,-36 0 0,1 0-1,17 0 1,-18 0-1,1 0 1,34 0 0,-34 0-1,-1 0 1,36 0 15,0 0-15,-1 17-1,19-17 1,-36 18 0,0 17-1,18-35 1,17 36 0,-17-1-1,-1-35 1,19 17-1,-19 1 1,19 0 0,-1 17-1,1-35 1,-1 18 15,0-1-15,18 1-1,0 0 1,-17-18 0,17 17-1,-18 18 1,0 1 0,18-19-1,0 19 1,-17-1-1,17 18 1,0-18 0,0 36-1,0-36 1,0 18 15,0-18-15,0 0-1,0-17 1,0 17-16,17 1 16,-17-1-16,0-17 15,18 34 1,0-34 0,-18 35-1,17-18 1,1 1-1,0-19 1,-1 1 0,1 17-1,-1-17 17,1-18-17,0 35 1,35 0-1,-18-35 1,-17 36 0,-1-36-16,18 17 15,1 1 1,-19 0 0,1-18-16,0 17 15,17-17 1,0 18-1,36-1 1,-36 1 0,18 0-1,0-18 1,-18 0 15,18 17-15,-18-17-1,-17 18 1,17-18 0,-17 0-16,0 0 15,-1 18-15,1-18 16,17 17 0,0-17-1,18 0 1,0 18-1,-35-18-15,35 0 16,-36 18 0,19-18-16,17 0 15,0 0 1,-18 0 15,0 0-15,18 0-1,-18 0 1,18 0 0,-35 0-16,-1-18 15,19 18 1,-1 0-16,0 0 16,18-18-1,0 18 1,0-17-1,18 17 1,-36-18 0,0 0-1,0 18 1,-17-17 15,0 17-15,17-36-1,-17 36 1,-1-17-16,1 17 16,0-18-16,-1 1 0,1-1 31,-1 18-31,1 0 16,-18-18-1,35 1 1,-17-19-1,0 19-15,-1-1 16,1 18 0,-18-18-16,18 1 15,-1-1 1,1 18 15,17-35-15,0 17-1,-17 18 1,-18-17 0,18 17-16,-1 0 15,1-18 1,0 0 0,-1 18-1,1 0 1,0-17-1,17 17 1,-18 0 0,1 0-1,0 0 1,-1 0 0,1 0 15,0 0-16,17 0 1,0 0 0,0-18-1,-17 18 1,0 0 78,-18-18-94,17 18 15,1 0-15,0 0 32</inkml:trace>
  <inkml:trace contextRef="#ctx0" brushRef="#br0" timeOffset="8227.8798">16510 5203 0,'0'-17'156,"-35"-1"-47,17 18-93,0 0-16,1 0 15,-1-17-15,-17 17 16,17 0 15,-17 0-15,17-18 15,1 18-15,-1 0-1,0 0 1,1 0 0,-36 0-1,35 0 1,1 0 0,-1 0-1,0 0 1,1 0-1,-1 0-15,0 0 16,1 0 0,-19 0-1,19 0 1,-1 0 0,1 0-1,-1 0 1,0 0-1,-35 0 1,18 0 0,0 0-1,0 0 1,-1 0 0,1 0-1,17 0 1,1 0-1,-1 0 1,-17 0 0,17 0-1,1 18 1,-36-18 15,35 0-15,0 17-16,1-17 15,-1 18-15,0-18 16,1 17 0,-1-17-1,0 18 1,-17 17 0,35-17-1,-17 35 1,-1-35-1,18 17 1,0-17 0,-18 17-1,18-18 1,0 19 15,0-19-15,0 1-1,0 35 1,0-18 0,18 0-1,0 1 1,17 34 0,-18-34-1,1-1 1,-18-18-1,18-17 1,-1 36 0,1-19-1,17 19 1,-17-1 15,0-17-31,17 17 16,-17-35-16,-1 18 15,1-1 1,17 1 0,-17-1-1,35 19 1,0-1 0,-18-17-1,0-18 1,0 17-1,18 1 1,0-18 0,0 0-1,18 0 1,-1 0 15,-34 0-31,34 0 16,-52 0-16,35 0 15,17 0 1,-17-18 0,0 18-1,0 0 1,17 0 0,-52 0-16,88 0 15,-71 0 1,18 0-16,18 0 15,-18 0 1,35 0 0,-18 0-1,-17 0 17,18 0-17,-54 0-15,1 0 16,70 0-16,-52 0 15,17 0 1,17 0 0,36 0-1,35 18 1,282 52 0,-317-70-1,159 53 1,-177-35-16,18-18 62,776 0-46,-794 0 0,35-18 46,318-17-62,-405 35 16,69 0-1,-69 0-15,-1 0 16,53 0 0,-35-18 62,1394 36-63,-1395-18-15,37 0 0,-54 0 16,0 0 0,36 0-1,-18-18 1,-18 18-1,-17-17 1,17-1 0,18 18-1,-18-17 1,18-1 0,0 18-16,0 0 15,-18 0 1,18 0-16,18 0 15,-36 0 1,35 0 0,-34 0-1,-19-18 17,1 18-17,-18-17 1,18-1-1,-1 18 1,1-18 0,0 1-1,17 17 1,18-36 0,-36 36-1,1 0 1,-18-17-1,18-1 1,-1 18 0,1 0-1,35-17 1,-36 17 15,1-18-15,0 0-1,-1 1 1,1 17 0,-18-18-1,18 18 1,-18-18 0,17 1-1,-17-1 1,0 0-1,18 18 1,-18-17 0,0-19-1,0 19 17,0-1-17,0 1 1,0-1-1,0 0 1,0 1 15,0-1-15,0 0 0,0 1 15,0-1 0,0 0-15,0 1-1,0-1 17,0 1 14,0-1-30,0 0 0,0 1-1,0-1 1,-18 0 0,1 1-1,17-1 1,0 0-1,-18 18 1,18-17 47,-18-1-63,18 1 15,-17-1 1,-1 18-1,18-18 1,-18 1 0,18-1 109,-17 0-125,-1 1 15,1 17-15,-1-18 16,0 0 15,1 18-15,17-17-1,-18-1 1,0 18 0,-17-18-1,17 18 1,-34-17 0,16-1-1,-17 18 1,0-17-1,36-1 1,-1 18 0,0 0-1,1 0 32,-1 0-31,18-18-1,-70 18 1,34 0-16,-17 0 16,18 0-16,0 0 15,17-17 1,-52 17 0,34 0-1,-34 0 1,17 0-1,-18 0 1,36 0 0,17 0-16,-52 0 15,35 0 1,-1-18-16,-34 18 31,-18 0-15,35 0-1,-18 0 1,54 0-16,-36 0 16,35 0-16,0 0 15,-52-18 1,17 18 0,-18-17-1,36 17 1,0 0-1,-1-18 1,-16 18 0,16 0-1,-34 0 17,-1-18-17,1 1 1,-1 17-1,53 0 1,-70-18 0,71 18-1,-1 0 1,0 0 0,-17 0-1,-18 0 1,0-17-1,-70 17 1,17-18 0,35 18-1,1 0 17,17 0-17,-35-18 1,52 1-1,-34 17 1,52 0-16,-35 0 16,18-18-16,-18 0 15,0 18 1,0-17 0,0 17-1,-35-18 1,-53-17-1,-35 0 1,52 17 0,36 0-1,0 18 17,35-17-17,35 17 1,-17 0-1,17 0 1,-70 0 0,18 0-1,17 0 1,-18-18 0,18 18-1,-17 0 1,17 0-1,35 0-15,-53 0 16,36 0 0,0 0-16,-18 0 15,-35 18 17,17-1-17,-17 19 1,-35-19-1,34 36 1,54-53-16,-53 53 16,53-53-16,-1 18 15,-52 17 1,53-17 0,0-1-1,17 1 1,-53-1-1,36 1 1,-18 0 0,18-1-1,17-17 17,-17 0-17,0 18 1,-18 0-1,18-18 1,-54 0 0,36 17-16,1-17 15,16 18-15,1-18 16,-36 0 0,19 0-1,16 0 1,19 0-1,-1 0 1,0 0 0,-35 18-1,18-18 1,-18 17 15,18-17-15,0 0-1,-18 0 1,-18 0 0,18 0-1,-17-17 1,-1-19 0,1 36-1,52-17 1,0 17-1,1 0-15,-1 0 16,18-18 31,-35 18 62,-1-18-93,-16 18-16,16 0 16,-17-17-16,0 17 15,-35-18 1,71 18-16,-1-18 15,18 1 79,0-1-63,0 1 16,18 17-47</inkml:trace>
  <inkml:trace contextRef="#ctx0" brushRef="#br0" timeOffset="20998.0911">16051 16828 0,'18'0'172,"0"0"-156,-1 0 0,-17-18-16,36 18 15,-1-18 1,0 1-1,0-1 1,-17 18 0,0-18-1,17 1 17,-17 17-1,17-18 0,-17 18-15,-18-18-1,35 18 1,0 0 0,0 0-1,18 0 1,18 0-1,17 0 1,-70 0-16,17 0 16,0 0-1,-17 0-15,35 0 32,0-17-17,17 17 1,1 0-1,-18 0 1,35 0 0,-18 0-1,-17 0 1,0-18 0,0 18-1,0 0 1,-18 0-1,1 0 1,-1 0-16,0 0 16,-17 0-1,35 0 1,0 0 0,17 0-1,18 0 1,18 0-1,-35 0 1,17 18 0,-17-18-1,52 17 1,-35-17 0,18 0-1,-18 0 1,1 0-1,52 0 1,-88 18-16,70 0 16,-35-1-1,-17 1-15,35-18 32,35 18-17,-35-1 1,-36-17-1,-17 0 1,18 18 0,-36-18-1,-18 0 1,19 0 0,-19 0-1,19 0 1,105 0-1,-88 0 1,-18 0-16,18 0 16,-35 0-1,-1 0-15,18 0 32,-17 0-17,0 0 1,17 0-1,-17 0 1,-18-18 0,17 18-1,1 0 17,-18-17-32,18 17 15,-1-18 1,1 0 15,-18 1 0,17 17-31,1-18 32,-18 0-17,18 1 1,-1-1-1,-17 0-15,36 18 16,-36-17-16,17 17 16,-17-18-1,18 18 1,-18-17 15,18 17 0,-18-18-15,0 0 0,0 1 15,0-1 0,0 0 0,0 1 1,0-1-17,0 0 1,0 1 0,0-1-1,0 1 63,-18-1-62,18 0 0,-18 18-16,18-17 15,-17 17 1,-1-36-1,-17 19-15,17 17 16,18-18-16,-18 18 78,-17-35-62,0 35-1,0-35-15,-18 17 16,-18 0-16,-35-35 31,36 36-31,35 17 0,-54-18 32,36 0-17,18 18 1,35-17-1,-18 17-15,1 0 110,-1 0-110,1 0 15,-36-18-15,17 18 16,19 0-16,-54-18 16,36 18-1,17 0 17,1 0-17,-19 0 1,19 0-1,-89 0 1,88 0 0,1 0-1,-19 0 1,19-17 0,-54 17-1,36 0 1,-89-18-1,71 18 1,1 0 0,34 0-1,0 0 17,1 0-17,-1 0 1,-17 0-1,17 0-15,-52 0 16,17 0-16,35 0 16,-53 0-1,18 0 1,1 0 0,-37 0-1,19 18 1,-36-18-1,53 17 1,18-17-16,-36 0 16,18 0-1,36 0-15,-72 0 32,37 0-17,-1 18 1,-18-18-1,36 0-15,-18 18 16,35-18-16,1 0 16,-36 0-1,0 0 1,0 0 0,0 0-1,-35 0 1,52 0-1,1 0 1,-18 0 0,18 17-1,-18-17 17,-35 18-17,35-18 1,0 18-1,35-18-15,-17 0 16,18 0-16,-19 0 16,1 0-1,-18 0 1,0 0 0,0 17-1,-53 1 1,89-18-1,-19 0 1,-16 0 0,16 0-1,19 0 17,-1 0-17,0 0 1,1 18-1,-1-18-15,-17 0 16,17 0-16,-17 0 16,17 0-1,-17 0 1,0 17 0,-71-17-1,53 18 1,-18-18-1,1 0 1,-1 0 0,36 18-1,17-18 17,-17 17-17,-18-17 1,0 0-1,36 18-15,-36-18 16,35 0-16,0 0 16,-17 0-1,0 0 1,0 0 0,17 0-1,0 0 1,1 0-1,17 17 17,-18-17-32,18 18 47,-18 0-32,18-1 1,0 1-1,-17-18-15,17 18 16,0-1 0,0 1-1,0 0 1,0-1 0,0 1-1,0-1-15,0 1 16,0 0 15,17-1 0,1 1 1,-18 0-17,18-18 1,-1 0-1,1 17 1,52 1 0,19-18-1,-36 18 1,-18-18 0,-17 0-1,-1 0-15,18 0 16,-17 0-1,0 0-15,-1 0 16,1 0 0,17 0 15,-17 0-15,0 0-1,-1 0 16,1 0-15,-1 0 140,54 17-140,0 1-16,34-1 16,-34 1-16,17 0 15,18-1 1,-53-17-1,-53 18 157,18 0-156,17 17-16,-18-35 16,-17 18-16,18-18 15,17 35 1,-35-17 312</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3:11.5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13653 7726 0,'-18'0'437,"0"0"-406,1 0-15,-1 0 0,0 0 46,1 0-31,-1 0-15,0 0 46,18-18-46,-17 18 0,-1 0-1,0-17 1,1 17 31,-1 0 15,1 0-46,17-18 0,-18 18-16,0 0 15,1 0 1,-1 0 62,0 0-31,1 0-32,-1 0 17,0 0-32,1 0 31,-1 0-31,1 0 31,-1 0 0,0-18 1,1 18-32,-1 0 15,0 0 1,1 0 0,-1 0 15,0 0 109,-17 0-140,18 0 16,-1 0-16,-17 0 16,-1 0-1,1 0 1,0 18 0,17-18-1,0 0 1,1 0-1,-1 0 17,1 0-32,-1 0 15,0 0 1,1 0 0,-19 0-1,1 0 1,-18 18 15,18-18-15,-18 0-1,-35 0 1,17 0 0,1 17-1,17-17 1,17 0-1,1 0 1,18 18 0,-19-18-1,-17 0 1,18 0 0,-35 0-1,-19 17 1,54-17-1,0 0 1,0 0 0,17 0 15,0 0-15,-17 18-1,0-18 1,-1 0-1,19 0 1,-19 0 0,1 0-1,0 0 1,17 0 0,1 0-1,-19 0 1,19 0 15,-1 0-15,0 0 15,1 0-31,-1 0 16,-17 0-1,0 0 1,-1 0-1,1 0 1,17 0 0,-17 0-1,18 0 1,-1 0 15,-17 0-15,-1 0-1,19 0 1,-1 0 0,0 0 15,1 0 63,-1 0-94,0 0 0,1 0 15,-18 0-15,17 0 16,-17 0 0,17 0-1,0 0 32,1 0-31,-1 0-1,0 0 1,1 0 0,-1 0-1,1 0 16,-1 0-15,0 0 15,1 0-15,-1 0 15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8:59.8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1729 6244 0,'13'0'62,"1"0"-46,26 42-16,0-2 16,0-40-16,94 43 15</inkml:trace>
</inkml:ink>
</file>

<file path=ppt/ink/ink3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3:29.8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2328 8925 0,'0'0'0,"-17"0"156,-1 0-124,0 0 15,1 0-16,-1 0 63,0 0-63,1 0 109,-1 0-124,1-17-16,-1 17 156,0-18-140,1 18 0,-1 0 15,18-18-16,-18 18 32,1 0-31,-1-17 0,-17 17 15,35-18-16,-18 18 1,1 0 62,-19-18-62,19 18-1,-19 0 1,19-17 0,-1-1-1,-17 1 345,17-1-360,1 18 15,-1-18-15,0 18 16,1-17 0,-19-1-16,36 0 62,-17 18-46,-1 0-16,0-35 31,-17 35-31,-18-53 16,18 53-1,-18-35 1,0 17-16,53 1 15,-18 17 1,1-18 78,-1 0-79,1 1-15,-1 17 16,0 0-16,1-18 16,-1 18 15,0 0-15,18 53 374,0-18-390,0 1 16,0-19-16,0 1 31,0-1-31,0 19 16,0-1-1,18-17 17,-18-1-1,18-17-31,-1 18 15,1 0 1,17-18 0,18 35 15,-35-35-31,105 70 16,-70-52-16,-18 0 0,54-1 15,-19 19 1,18-19-1,-35-17 1,-35 0 31,-53 0 484,-36 0-531,-17 0 16,-18-17-16,0 17 15,36-18-15,-71 0 16,88 1-16,0 17 16,35 0-16,0 0 0,1-18 15,-1 18 95,-17 0-110,17 0 15,1 0 1,-1 0 0,0 0 171,1 0-171,-1 0-16,-17 0 15,-1 0 1,1-18-16,0 18 0,0-17 0,17 17 16,0 0 734,1 0-750,34 0 140,19 0-140,-1 0 16,35 17-16,1 1 15,0-18-15,52 35 16,-17-17-16,0 17 16</inkml:trace>
</inkml:ink>
</file>

<file path=ppt/ink/ink3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3:36.6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2434 9013 0,'-17'-17'47,"-1"-1"-31,0 18-16,1 0 16,-1 0-1,-70-17 1,35 17-1,-18-18 1,-35 18 15,18 0-15,71-18-16,-72 1 16,54 17-16,18 0 15,-1 0 1,0 0-1,1 0 1,-36 0 0,0 0-1,-35 0 1,-36-18 0,54 18-1,17-18 16,35 18-15,-17 0 156,17 0-156,0 0-16,1 0 15,-36 0 1,18 0-1,17 0 142,0-17-157,-17 17 15,17 0 1,1 0-16,-1 0 16,0 0-1,1 0 16,-1 0-15,1 0 0,-1 0-1,0 0 17,1 0-17,-1 0-15,0 0 16,1 0-1,-19 0 79,19-18-78,-1 18-1,1 0 17,-1 0-1,0 0 516,1 0-547,-1 0 15,0 0 1,18-18 390,-17 1-390,17-1-16,0 1 31,0-1-15,0 0 46,-18 18-46,18-17 0,0-1-1,0 0 1,0 1 46,0-1 63,0 0-93,0 1-17,0-1-15,0 1 16,0-1 31,0 0-32,0 1 32,0-1-16,0 0 1,0 1-1,0-1 0,0 0 0,0 1-15,0-1 0,0 0 15,0 1-15,0-1 15,0 1 31,0-1-30,0 0-32,0 1 31,0-1 484,0 0-155,0 1-32,18 17-312,-1 0 77,1 0-77,-18-18 15,18 18-15,-1 0-16,1 0 15,0 0 1,-1 0 0,-17-18-16,18 18 15,-1 0-15,1 0 16,0 0-16,17 0 16,-17 0-1,-1 0-15,1 0 16,17 0-16,-17 0 15,-1 0-15,1 0 16,0 0 0,-1 0-16,19 0 31,-19 0-31,1 0 16,17 0-16,1 0 15,-1 0-15,0 0 16,0 0-16,-17 0 15,17 0-15,1 0 16,34 0-16,-35 0 16,-17 0-16,17 0 0,1 0 15,-19 0-15,18 0 16,-17 0 0,0 0-1,-1 0 1,1 0-1,0 0-15,-1 0 0,19 18 16,17-18-16,17 18 16,-17-18-16,18 17 15,-19-17-15,1 0 16,0 0-16,0 18 16,-18-18-16,18 0 31,18 18-31,-36-1 15,18-17-15,-18 0 0,1 0 16,-19 0-16,1 0 16,17 0-16,-17 0 15,0 18 1,-1-18 0,1 0-16,-1 0 15,1 0-15,17 0 16,-17 0-1,35 18-15,-35-18 16,17 0-16,0 0 16,-17 0-16,-1 0 31,1 0-31,0 0 47,17 0-32,-17 0 1,-1 0-16,1 17 16,17-17-16,-17 18 15,-1-18 1,1 0 46,17 0-62,1 17 0,-1 1 16,18 0-16,0-1 16,70 36-16,-70-35 15,35 17-15,-17-17 16,-18-18-16,-18 18 16,0-1-16,-17-17 31,0 0 47,-1 0-78,-17 18 16,36-18-16,-1 17 0,-18-17 15,1 0-15,35 18 16,-35-18-16,-1 18 15,1-18 1,0 0-16,-1 0 0,1 0 219,-18 17-219,35-17 15</inkml:trace>
</inkml:ink>
</file>

<file path=ppt/ink/ink3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3:39.1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4692 8696 0,'0'-18'62,"0"1"-15,-18 17-47,1 0 16,17-18 0,-18 18-1,0 0-15,1-18 16,-1 1-16,0 17 15,1 0 1,-1-18 0,-17 18-1,17 0 1,1 0 0,-1 0-1,-35-17 1,35 17 15,1 0-15,-36-18-1,18 18 1,-1 0 0,-17 0-1,36 0-15,-89 0 16,71 0-16,-18 0 15,-35 0 1,17 0 0,0 0-1,-17 0 1,53 0 15,-36 0-15,19-18-1,-37 18 1,36 0 0,-35 0-1,0 0 1,-18 0-16,71 0 16,-18 0-1,18 0-15,-1 0 16,1 0-1,-18 0 1,36 0 0,-19 0-1,1 0 17,0 0-17,-36 0 1,18 0-1,0 0 1,-17 0-16,-1 0 31,1 0-15,-19 0 0,37 0-1,16 0-15,-34 0 16,34 0-16,1 0 0,0 0 31,0 0-15,-1 0-1,1 0 1,0 0 15,17 0-31,-17 0 16,17 0 15,1 18-15,-1-18 77,0 0-77,18 18 62</inkml:trace>
</inkml:ink>
</file>

<file path=ppt/ink/ink3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3:42.8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2081 8608 0,'0'0'0,"0"-18"16,0 1-16,-17 17 15,-1-18 16,0 18-31,1-18 16,-18 1 0,17-1-1,0 18 17,1-18-17,-1 18-15,0-17 16,1 17-1,-19 0 1,19-18 15,-18 18-15,17 0-16,0 0 16,1 0-1,-19 0 1,1 0-1,0 0 17,-1-18-17,19 18 1,-18 0 0,-1 0-1,19 0 1,-1 0 15,-70 0-31,53-17 16,-54 17-1,54 0 1,-18 0 0,36 0 15,-1-18-16,0 18 1,-35 0 0,18 0-1,0 0 1,17 0-16,18-18 31,-18 18 329,-34 0-360,34 18 15,-17-18-15,17 0 31,0 0-31,-17 18 16,17-18 15,1 17 141,-1-17-156,18 18-16,0 0 15,-17-18-15,17 17 16,-18-17 15,18 18-31,-18-18 125,18 18-109,0-1 15,0 1 0,0 0 48,0-1-17,0 1-46,18-18 31,-18 17-1,18-17-30,17 0 15,-35 18-31,17-18 16,1 0-16,17 0 16,-17 18-16,0-18 15,35 17 1,-36-17-1,1 0 1,-1 0 62,19 0-47,-36 18-31,17-18 0,1 0 157,0 0-157,-1 0 15,1 0 17,0 0-17,-1 0 1,36 0-1,-35 0 1,-18 18 0</inkml:trace>
</inkml:ink>
</file>

<file path=ppt/ink/ink3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3:46.4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3581 8079 0,'-18'0'62,"0"0"17,1 0 30,-1 0-93,1 0 15,-1 0 0,-17 17-15,17-17 15,0 0-15,1 0-1,-1 18 1,0-18-1,1 0 1,-1 0 0,0 0-1,1 0 17,-1 0-17,1 0 1,-1 0-16,0 0 31,1 0-31,-1 0 31,0 0-15,18 18 0,-17-18-16,-1 0 15,0 0 1,1 0 15,-1 0-31,1 0 16,-1 0-1,0 0 1,1 0 0,-1 0-1,-17 0 1,17 0-1,0 0 1,1 0 0,-1 0-16,-17 0 15,17 0 1,1 0 0,-19 0 15,19 0-16,-19 0 1,19 0 15,-1 0-31,0 0 16,-34 0 15,16 0-15,-17 0-16,-17 0 15,-1 0 1,54 0 0,-1 0 15,0 0-15,1 0-16,-1 0 15,-17 0 1,17 0-1,0 0-15,1 0 32,-1 0-32,1 0 31,-1 0-15</inkml:trace>
</inkml:ink>
</file>

<file path=ppt/ink/ink3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5:13.568"/>
    </inkml:context>
    <inkml:brush xml:id="br0">
      <inkml:brushProperty name="width" value="0.05292" units="cm"/>
      <inkml:brushProperty name="height" value="0.05292" units="cm"/>
      <inkml:brushProperty name="color" value="#FF0000"/>
    </inkml:brush>
  </inkml:definitions>
  <inkml:trace contextRef="#ctx0" brushRef="#br0">17604 8308 0,'0'-18'657,"0"1"-564,0-1-15,0 0-15,0 1-47,0-1 46,0 0 47,0 1-15,0-1-78,-18 18-1,18-17 1,-18 17-16,18-18 16,-17 18-1,-1 0 1,18-18-16,-18 1 16,1 17-1,-1-18 16,1 18-15,-1 0-16,18-18 16,-18 18-1,-17 0 17,35-17-32,-18-1 15,1 18 1,-1 0-1,0-18 17,1 18-17,-19 0 17,36-17-32,-17-1 0,-36 18 15,35 0-15,1-17 16,-36 17-16,17-18 15,19 18-15,-1 0 16,-17-18-16,-18 18 16,0-35-1,18 35-15,17 0 16,-17-18-16,0 18 0,-1 0 16,19-17-1,-19 17-15,19 0 0,-19 0 16,19 0-16,-1 0 15,1 0 1,-1 0 0,-17-18-16,17 18 0,0 0 15,1 0 1,-1 0-16,0 0 16,1-18-16,-18 18 15,17 0-15,0 0 16,-17 0-16,17 0 0,1 0 15,-19 0-15,19 0 16,-18 0 0,17 0-1,0 0 1,1 0 31,-1 0-32,-17 0 1,17 0-16,0 0 16,1 0-16,-19 0 15,19 0 17,-1 0-32,1 0 78,-1 0-63,-17 0-15,17 18 16,-35-18-16,35 0 16,-17 0-16,0 0 15,17 0-15,1 0 16,-19 18-16,19-18 15,-1 0-15,-17 0 16,17 17 0,-17-17-1,17 0-15,1 0 16,-19 0-16,19 18 16,-1-18-16,-35 18 15,18-18-15,0 0 16,17 0-16,0 0 15,-17 0-15,17 0 16,1 0-16,-1 17 16,-17-17-1,17 0-15,18 18 16,-17-18-16,-1 0 0,0 0 16,1 0-1,-1 0-15,0 0 16,-17 18-1,17-18 1,1 0 0,17 17-16,-18-17 15,1 0-15,-1 0 32,-17 0-17,35 18-15,-18-18 16,0 0-1,-17 0 1,35 17 0,-18-17-16,1 18 15,-1-18 17,18 18-32,0-1 15,-18 1 16,18 17 1,-17 1-17,17-19 1,0 18 78,0-17-79,0 0 1,35-1-16,-17-17 47,-18 18-47,17-18 15,1 18 1,0-18-16,-1 0 16,-17 17-16,36-17 0,-19 18 15,19-18 1,-1 18-16,88-1 16,-87 1-16,-1-1 15,-18-17-15,19 0 16,-1 0-16,0 18 15,53 0 1,-52-1-16,-1-17 16,0 0-1,-17 0-15,0 0 0,17 0 16,0 18-16,-17-18 16,17 18-16,18-18 15,0 0-15,-18 0 16,18 0-16,-18 0 15,1 0-15,-19 0 16,19 0 0,16 0-16,19 0 15,-18 0-15,0 0 16,0 0-16,0 0 16,17 0-16,1 0 15,17 17-15,-17-17 16,52 0-16,-70 0 15,0 0-15,0 0 0,-18 0 16,0 0-16,1 0 16,-1 0-16,0 0 15,0 0-15,36 0 16,-18 0-16,0 18 16,0-18-16,17 0 15,-17 0 1,0 0-16,0 0 15,0 0-15,0 0 16,-18 0-16,-17 0 16,-1 0-1,1 0 17,0 0 30,-18-18 79,0 1-110,0-1-15,0 0-1,-18 1 16,0 17-31,1-18 32</inkml:trace>
</inkml:ink>
</file>

<file path=ppt/ink/ink3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04:27.8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13988 8043 0,'-18'0'390,"0"0"-358,1 0-17,-1 0-15,0 0 16,1 0 0,-1 0-1,1 0 1,-1 0-1,0 0 1,1 0 0,-1 0-1,-17 0 1,-18 0 0,18 18 15,-1-18-16,-34 18 1,-1-1 0,18-17-1,18 0 1,-18 18 0,35 0-16,1-18 15,-36 0-15,35 0 16,-35 17-1,0-17 1,-17 18 0,35-18-1,-1 0 1,-52 17 0,17-17-1,1 0 1,17 18-1,-35 0 17,17-18-17,-17 0 1,35 17 0,0-17-1,18 18-15,0-18 16,-18 0-16,17 0 15,-52 18 1,0-18 0,-18 17-1,0-17 1,-70 0 0,105 0 15,1 0-16,17 0 1,-18 0 0,1 0-1,35 0 1,-1 0 0,19 0-16,-36 0 15,35 0-15,1 0 16,-19 0-1,1 0 1,-18 0 0,18 0 15,-18 0-15,18 18-1,-18-18 1,0 18-1,17-18 1,1 0 0,-18 0-1,0 0 1,18 0 0,-35 0-1,17 0 1,17 0-1,1 0 1,0 0 0,-18 0-1,35 0-15,-17 0 16,-18 0-16,35 0 16,-35 0 15,-17 17-16,17-17 1,-18 0 0,1 0-1,17 0 1,-18 0 0,-17 0-1,-18 0 1,36 0-1,17 0 1,-18 0 0,-17 0 15,71 0-31,-36 0 16,0 0-16,17 0 15,-17 0 1,-35 0-1,35 0 1,0 0 0,18 0-1,0 0 1,0 0 0,-18 0-1,35 0 1,-35 0-1,18 0 1,0 0 0,17 0-1,-53 0 1,36 0 0,0 0 15,17 0-16,-17 0 1,0 0 0,-18 0-1,35 0 1,-52 0 0,34 0-1,-17 0 1,18 0-1,17 0 1,-17 0 0,18 0 15,-1 0-31,-17 0 16,17 0-16,-17 0 15,-1-17 1,19 17-1,-1 0 1,-17 0 0,0 0-16,-1 0 31,1 0-15,0 0-1,-1 0 1,19 0-1,-18 0 1,-1 0 15,19 0-31,-1-18 16,0 18-16,1 0 0,-1 0 16,0 0-1,1 0 1,-1 0-16,1-18 31,-36 18-15,-18 0-1,36 0 1,17-17 0,-17 17-16,17 0 31,-35-18-16,18 18 1,0-18 0,-1 18 15,19 0-31,-71 0 0,70 0 16,-17 0-16,-36-17 31,36 17-16,0 0 1,17-18 0,0 18-16,1 0 15,-1 0 17,0 0-17,1 0 1,-1 0-1,-17 0 1,17 0 0,-17 0 15,17 0-15,1 0-1,-1 0 1,0 0-1,1 0-15,-1 0 32,0 0-17,1 0 1,-1 0 0,1 0-16,-1 0 15,0 0 1,1 0 15,-19 0-15,19 0 15,-1 0-31,0 0 31,1 0-15,-1 0-1,1 0 1,-1 0 0,0 0-16,1 0 0,-1 0 15,0 0 1,1 0 0,-1 0-1,0 0 1,1 0 15,-1 0-31,0 0 16,-17-18-1,0 18 1,17 0 15,1 0-15,-1 0-16,0 0 15,1 0 1,-19-17 15,19 17-15,-18 0 0,17 0-1,0 0 1,1 0-1,-1 0 17,0 0-1,1 0 0,-1 0-31,0 0 47,1 0 0,-1 0-16,1 0-15,17-18 15,-18 18-31,0 0 16,1 0 171,-1 0-156,0 0 16,1 0-15,-1 0 61,18 18-93,-18-18 16,18 17 0,0 1 46,-17-18-46,17 18-1,-18-1 17,18 1-17,0 0 1,0 17-1,-18-17 1,18-1 31,0 1-16,0-1-15,0 1 31,0 0-16,0-1 0,0 1 0,0 0-15,0-1 47,0 1-32,0 0 0,0-1-31,0 1 16,0 0 15,0-1 16,0 1 15,0-1-15,0 1-16,36-18 157,-19 0-188,1 0 16,0 0-16,17 0 15,0 18 1,1-18-1,-19 0-15,36 17 16,-35-17-16,-1 0 16,19 0-1,-19 0 1,1 0 0,0 0-1,-1 0 16,1 0 1,-1 0-17,1 0 1,0 0 15,-1 0 0,1 0 1,0-17-17,-1 17 1,1-18 0,0 0-1,-1 18 1,1 0-1,-18-17 1,17 17-16,1 0 31,-18-18-31,18 18 16,-1-17 0,1-1-1,0 0 1,-1 1-1,1-1 1,17-17 0,-35 17 15,18 18-31,-18-18 16,18 18-1,-18-17 48,17-1-48,1 18 17,-18-18-17,17 18 1,1-17-1,17 17 1,-35-18 0,18 1-1,0 17 1,-1 0 15,-17-18-15,18 18-16,0 0 15,-1-18 1,1 18 15,-1 0-15,1-17 0,0 17-1,-1-18 1,1 18-1,0 0 1,-1 0 47,19 0-63,-1 0 15,0 18 16,-17-18-15,17 17 0,-17 1-1,-1 0 17,19-1-17,-36 1 1,17-18-1,1 17-15,17 1 16,-35 0-16,18-18 16,-1 17-1,1-17 17,-18 18 30,18-18-62,17 18 31,-35-1-31,18-17 16,-1 18 0,19 0-1,-19-18 1,1 0-1,-1 0-15,1 0 47,-18-18 63,-18 18 124,1 0-234,-18-18 16,17 18-16,-17 0 15,-18 0 1,17 0 0,-16 0-1,-19 0 1,36-17-1,-1 17 1,19 0 0,-1 0 15,0 0-15,1 0-16,-1 0 15,-17 0 16,17 0-15,1 0 0,-1 0-1,0 0 1,1 0 15,-1 0-15,0 0-1,18-18 1,-17 18 0,-36 0-1,35-18 17,-17 1-17,0 17 1,17 0-16,0 0 62,1 0-62,-1-18 16,-17 18 0,0-18-1,-1 18 1,19 0-1,17-17 17,-18 17-1,0 0-15,1 0-1,-1 0 1,0-18-1,1 18 1,-1 0 0,1 0 31,-19 0-32,19 0 1,-1 0-16,0 0 15,-17 0 1,0 0 0,35 18 46,-18-18 79,18 17 62,0-34-62</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00.2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2417 6444 0,'0'0'0,"36"-61"94,0 61-78,-18 0-16,0-65 15,0 65-15</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00.5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2752 6385 0,'0'16'32,"7"-16"-17,1 16 1,21 16 0,-7 15-1,8-47 1,-8 15-1,-14-15 1</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03.0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3193 6441 0,'17'0'31,"-52"0"156,17-16-171,1 16-16,-19 0 16,1 0-16,18 0 15,-36 0 1,35 0 0,-17-15-16,-36 15 15,36 0 1,0-16-16,-36 0 31,-17 0-15,35 0-1,0 16 1,35 0-16,-35 0 16,18-16-16,-18 16 15,0 0 1,18-15-1,17 15 1,-17 0 0,0 0-1,17 0 1,1 0-16,-1 0 16,-17 0-1,17 0 1,0 0-16,-17 0 31,0 0-15,17 0-1,-17 0-15,-18 0 16,35 0-16,1 0 16,-19 0-1,1 15 1,18-15-1,-36 0 1,17 0 0,1 0-1,-18 0 1,35 0-16,-52-15 16,52 15-1,1 0 1,-1 0-1,0 0 1,-17 0 0,17 0-1,-34 0 1,34 0 0,-17 0-1,17 0 1,0 0-1,1 0 1,-1 0 0,-17 0-1,0 0 1,17 0 0,0 0-1,-17 0 1,17 0 15,1 0-15,-1 0-1,0 0 1,1 0 0,-1 0-1,-17 0 1,17 0-1,1 0 1,-1 0 125,-17 0-126,17 0 1,0 0 0,1 0 140,-1 0-156,0 0 31,1 0 16,-1 0-31,1 0 46,-1 0-46,0 0-1</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06.3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4851 5468 0,'-18'0'312,"-17"0"-296,17 0 0,-17 0-1,17 0 1,-35 0 0,18 0-1,-71 0 16,36 0-15,-19 0 0,-52 0-1,36 0 1,-1 0 0,-18 0-1,-87 0 1,17 0-1,-18 0 1,106-18-16,-88 18 16,123 0-1,-70 0-15,0 0 16,18 0 0,17 0-1,18 0 1,-36 0 15,-70 0-15,106 18-1,17 0 1,-34-18 0,34 0-1,36 0 1,-1 0-1,19 0 1,-18 0 0,-1 0 15,19 0-15,-1 0-16,-53 0 15,36 0 1,0 0 15,17 0 110,-17 0-141,17 0 15,1 0-15,-19 0 16,-16 0-16,-1 17 16,17-17-1,19 0 1,-1 0 124</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07.5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3722 6332 0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2" units="1/cm"/>
          <inkml:channelProperty channel="Y" name="resolution" value="31.76471" units="1/cm"/>
          <inkml:channelProperty channel="T" name="resolution" value="1" units="1/dev"/>
        </inkml:channelProperties>
      </inkml:inkSource>
      <inkml:timestamp xml:id="ts0" timeString="2016-06-30T03:39:09.8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1852 5874 0,'-13'0'94,"0"0"-47,0 15-47,-13 1 0,0 0 16,1 0-16,12-16 15,-26 47 1,13-31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2E0C82A-21ED-4CC0-910D-DFFE87AF3F57}" type="datetimeFigureOut">
              <a:rPr lang="en-US" smtClean="0"/>
              <a:t>11/15/2017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F6415D2-87E2-4D1E-BA01-ABEA87D3A758}" type="slidenum">
              <a:rPr lang="en-US" smtClean="0"/>
              <a:t>‹#›</a:t>
            </a:fld>
            <a:endParaRPr lang="en-US"/>
          </a:p>
        </p:txBody>
      </p:sp>
    </p:spTree>
    <p:extLst>
      <p:ext uri="{BB962C8B-B14F-4D97-AF65-F5344CB8AC3E}">
        <p14:creationId xmlns:p14="http://schemas.microsoft.com/office/powerpoint/2010/main" val="2940066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1</a:t>
            </a:fld>
            <a:endParaRPr lang="en-US"/>
          </a:p>
        </p:txBody>
      </p:sp>
    </p:spTree>
    <p:extLst>
      <p:ext uri="{BB962C8B-B14F-4D97-AF65-F5344CB8AC3E}">
        <p14:creationId xmlns:p14="http://schemas.microsoft.com/office/powerpoint/2010/main" val="428877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11</a:t>
            </a:fld>
            <a:endParaRPr lang="en-US"/>
          </a:p>
        </p:txBody>
      </p:sp>
    </p:spTree>
    <p:extLst>
      <p:ext uri="{BB962C8B-B14F-4D97-AF65-F5344CB8AC3E}">
        <p14:creationId xmlns:p14="http://schemas.microsoft.com/office/powerpoint/2010/main" val="219046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12</a:t>
            </a:fld>
            <a:endParaRPr lang="en-US"/>
          </a:p>
        </p:txBody>
      </p:sp>
    </p:spTree>
    <p:extLst>
      <p:ext uri="{BB962C8B-B14F-4D97-AF65-F5344CB8AC3E}">
        <p14:creationId xmlns:p14="http://schemas.microsoft.com/office/powerpoint/2010/main" val="167477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F6415D2-87E2-4D1E-BA01-ABEA87D3A758}" type="slidenum">
              <a:rPr lang="en-US" smtClean="0"/>
              <a:t>13</a:t>
            </a:fld>
            <a:endParaRPr lang="en-US"/>
          </a:p>
        </p:txBody>
      </p:sp>
    </p:spTree>
    <p:extLst>
      <p:ext uri="{BB962C8B-B14F-4D97-AF65-F5344CB8AC3E}">
        <p14:creationId xmlns:p14="http://schemas.microsoft.com/office/powerpoint/2010/main" val="2437836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14</a:t>
            </a:fld>
            <a:endParaRPr lang="en-US"/>
          </a:p>
        </p:txBody>
      </p:sp>
    </p:spTree>
    <p:extLst>
      <p:ext uri="{BB962C8B-B14F-4D97-AF65-F5344CB8AC3E}">
        <p14:creationId xmlns:p14="http://schemas.microsoft.com/office/powerpoint/2010/main" val="239102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solidFill>
                  <a:srgbClr val="000000"/>
                </a:solidFill>
                <a:latin typeface="Trebuchet MS" panose="020B0603020202020204" pitchFamily="34" charset="0"/>
              </a:rPr>
              <a:t>*David C. Schwebel PhD &amp; William Pickett PhD (2012): The Role of Child and Adolescent Development</a:t>
            </a:r>
          </a:p>
          <a:p>
            <a:pPr algn="l"/>
            <a:r>
              <a:rPr lang="en-US" sz="1000" dirty="0">
                <a:solidFill>
                  <a:srgbClr val="000000"/>
                </a:solidFill>
                <a:latin typeface="Trebuchet MS" panose="020B0603020202020204" pitchFamily="34" charset="0"/>
              </a:rPr>
              <a:t>in the Occurrence of Agricultural Injuries: An Illustration Using Tractor-Related Injuries, Journal of Agromedicine, 17:2,214-224</a:t>
            </a:r>
          </a:p>
          <a:p>
            <a:pPr algn="l"/>
            <a:r>
              <a:rPr lang="en-US" sz="1000" b="1" dirty="0">
                <a:solidFill>
                  <a:srgbClr val="000000"/>
                </a:solidFill>
                <a:latin typeface="Trebuchet MS" panose="020B0603020202020204" pitchFamily="34" charset="0"/>
              </a:rPr>
              <a:t>To link to this article: </a:t>
            </a:r>
            <a:r>
              <a:rPr lang="en-US" sz="1000" dirty="0">
                <a:solidFill>
                  <a:srgbClr val="0000FF"/>
                </a:solidFill>
                <a:latin typeface="Trebuchet MS" panose="020B0603020202020204" pitchFamily="34" charset="0"/>
              </a:rPr>
              <a:t>http://dx.doi.org/10.1080/1059924X.2012.655120</a:t>
            </a:r>
            <a:endParaRPr lang="en-US" sz="1000" dirty="0"/>
          </a:p>
        </p:txBody>
      </p:sp>
      <p:sp>
        <p:nvSpPr>
          <p:cNvPr id="4" name="Slide Number Placeholder 3"/>
          <p:cNvSpPr>
            <a:spLocks noGrp="1"/>
          </p:cNvSpPr>
          <p:nvPr>
            <p:ph type="sldNum" sz="quarter" idx="10"/>
          </p:nvPr>
        </p:nvSpPr>
        <p:spPr/>
        <p:txBody>
          <a:bodyPr/>
          <a:lstStyle/>
          <a:p>
            <a:fld id="{FF6415D2-87E2-4D1E-BA01-ABEA87D3A758}" type="slidenum">
              <a:rPr lang="en-US" smtClean="0"/>
              <a:t>15</a:t>
            </a:fld>
            <a:endParaRPr lang="en-US"/>
          </a:p>
        </p:txBody>
      </p:sp>
    </p:spTree>
    <p:extLst>
      <p:ext uri="{BB962C8B-B14F-4D97-AF65-F5344CB8AC3E}">
        <p14:creationId xmlns:p14="http://schemas.microsoft.com/office/powerpoint/2010/main" val="1135736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a:t>
            </a:r>
            <a:r>
              <a:rPr lang="en-US" baseline="0" dirty="0"/>
              <a:t> Network photo</a:t>
            </a:r>
            <a:endParaRPr lang="en-US" dirty="0"/>
          </a:p>
        </p:txBody>
      </p:sp>
      <p:sp>
        <p:nvSpPr>
          <p:cNvPr id="4" name="Slide Number Placeholder 3"/>
          <p:cNvSpPr>
            <a:spLocks noGrp="1"/>
          </p:cNvSpPr>
          <p:nvPr>
            <p:ph type="sldNum" sz="quarter" idx="10"/>
          </p:nvPr>
        </p:nvSpPr>
        <p:spPr/>
        <p:txBody>
          <a:bodyPr/>
          <a:lstStyle/>
          <a:p>
            <a:fld id="{FF6415D2-87E2-4D1E-BA01-ABEA87D3A758}" type="slidenum">
              <a:rPr lang="en-US" smtClean="0"/>
              <a:t>16</a:t>
            </a:fld>
            <a:endParaRPr lang="en-US"/>
          </a:p>
        </p:txBody>
      </p:sp>
    </p:spTree>
    <p:extLst>
      <p:ext uri="{BB962C8B-B14F-4D97-AF65-F5344CB8AC3E}">
        <p14:creationId xmlns:p14="http://schemas.microsoft.com/office/powerpoint/2010/main" val="26622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courtesy of Migrant Clinicians</a:t>
            </a:r>
            <a:r>
              <a:rPr lang="en-US" baseline="0" dirty="0"/>
              <a:t> Network</a:t>
            </a:r>
            <a:endParaRPr lang="en-US" dirty="0"/>
          </a:p>
        </p:txBody>
      </p:sp>
      <p:sp>
        <p:nvSpPr>
          <p:cNvPr id="4" name="Slide Number Placeholder 3"/>
          <p:cNvSpPr>
            <a:spLocks noGrp="1"/>
          </p:cNvSpPr>
          <p:nvPr>
            <p:ph type="sldNum" sz="quarter" idx="10"/>
          </p:nvPr>
        </p:nvSpPr>
        <p:spPr/>
        <p:txBody>
          <a:bodyPr/>
          <a:lstStyle/>
          <a:p>
            <a:fld id="{FF6415D2-87E2-4D1E-BA01-ABEA87D3A758}" type="slidenum">
              <a:rPr lang="en-US" smtClean="0"/>
              <a:t>17</a:t>
            </a:fld>
            <a:endParaRPr lang="en-US"/>
          </a:p>
        </p:txBody>
      </p:sp>
    </p:spTree>
    <p:extLst>
      <p:ext uri="{BB962C8B-B14F-4D97-AF65-F5344CB8AC3E}">
        <p14:creationId xmlns:p14="http://schemas.microsoft.com/office/powerpoint/2010/main" val="207503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18</a:t>
            </a:fld>
            <a:endParaRPr lang="en-US"/>
          </a:p>
        </p:txBody>
      </p:sp>
    </p:spTree>
    <p:extLst>
      <p:ext uri="{BB962C8B-B14F-4D97-AF65-F5344CB8AC3E}">
        <p14:creationId xmlns:p14="http://schemas.microsoft.com/office/powerpoint/2010/main" val="2260739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Property of AgriSafe Network</a:t>
            </a:r>
          </a:p>
        </p:txBody>
      </p:sp>
      <p:sp>
        <p:nvSpPr>
          <p:cNvPr id="4" name="Slide Number Placeholder 3"/>
          <p:cNvSpPr>
            <a:spLocks noGrp="1"/>
          </p:cNvSpPr>
          <p:nvPr>
            <p:ph type="sldNum" sz="quarter" idx="10"/>
          </p:nvPr>
        </p:nvSpPr>
        <p:spPr/>
        <p:txBody>
          <a:bodyPr/>
          <a:lstStyle/>
          <a:p>
            <a:fld id="{FF6415D2-87E2-4D1E-BA01-ABEA87D3A758}" type="slidenum">
              <a:rPr lang="en-US" smtClean="0"/>
              <a:t>19</a:t>
            </a:fld>
            <a:endParaRPr lang="en-US"/>
          </a:p>
        </p:txBody>
      </p:sp>
    </p:spTree>
    <p:extLst>
      <p:ext uri="{BB962C8B-B14F-4D97-AF65-F5344CB8AC3E}">
        <p14:creationId xmlns:p14="http://schemas.microsoft.com/office/powerpoint/2010/main" val="69477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20</a:t>
            </a:fld>
            <a:endParaRPr lang="en-US"/>
          </a:p>
        </p:txBody>
      </p:sp>
    </p:spTree>
    <p:extLst>
      <p:ext uri="{BB962C8B-B14F-4D97-AF65-F5344CB8AC3E}">
        <p14:creationId xmlns:p14="http://schemas.microsoft.com/office/powerpoint/2010/main" val="78130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a:t>
            </a:fld>
            <a:endParaRPr lang="en-US"/>
          </a:p>
        </p:txBody>
      </p:sp>
    </p:spTree>
    <p:extLst>
      <p:ext uri="{BB962C8B-B14F-4D97-AF65-F5344CB8AC3E}">
        <p14:creationId xmlns:p14="http://schemas.microsoft.com/office/powerpoint/2010/main" val="978668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 Network photo</a:t>
            </a:r>
          </a:p>
        </p:txBody>
      </p:sp>
      <p:sp>
        <p:nvSpPr>
          <p:cNvPr id="4" name="Slide Number Placeholder 3"/>
          <p:cNvSpPr>
            <a:spLocks noGrp="1"/>
          </p:cNvSpPr>
          <p:nvPr>
            <p:ph type="sldNum" sz="quarter" idx="10"/>
          </p:nvPr>
        </p:nvSpPr>
        <p:spPr/>
        <p:txBody>
          <a:bodyPr/>
          <a:lstStyle/>
          <a:p>
            <a:fld id="{FF6415D2-87E2-4D1E-BA01-ABEA87D3A758}" type="slidenum">
              <a:rPr lang="en-US" smtClean="0"/>
              <a:t>21</a:t>
            </a:fld>
            <a:endParaRPr lang="en-US"/>
          </a:p>
        </p:txBody>
      </p:sp>
    </p:spTree>
    <p:extLst>
      <p:ext uri="{BB962C8B-B14F-4D97-AF65-F5344CB8AC3E}">
        <p14:creationId xmlns:p14="http://schemas.microsoft.com/office/powerpoint/2010/main" val="965591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22</a:t>
            </a:fld>
            <a:endParaRPr lang="en-US"/>
          </a:p>
        </p:txBody>
      </p:sp>
    </p:spTree>
    <p:extLst>
      <p:ext uri="{BB962C8B-B14F-4D97-AF65-F5344CB8AC3E}">
        <p14:creationId xmlns:p14="http://schemas.microsoft.com/office/powerpoint/2010/main" val="1104785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23</a:t>
            </a:fld>
            <a:endParaRPr lang="en-US"/>
          </a:p>
        </p:txBody>
      </p:sp>
    </p:spTree>
    <p:extLst>
      <p:ext uri="{BB962C8B-B14F-4D97-AF65-F5344CB8AC3E}">
        <p14:creationId xmlns:p14="http://schemas.microsoft.com/office/powerpoint/2010/main" val="2740667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24</a:t>
            </a:fld>
            <a:endParaRPr lang="en-US"/>
          </a:p>
        </p:txBody>
      </p:sp>
    </p:spTree>
    <p:extLst>
      <p:ext uri="{BB962C8B-B14F-4D97-AF65-F5344CB8AC3E}">
        <p14:creationId xmlns:p14="http://schemas.microsoft.com/office/powerpoint/2010/main" val="494386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a:t>
            </a:r>
            <a:r>
              <a:rPr lang="en-US" baseline="0" dirty="0"/>
              <a:t> Network photo</a:t>
            </a:r>
            <a:endParaRPr lang="en-US" dirty="0"/>
          </a:p>
        </p:txBody>
      </p:sp>
      <p:sp>
        <p:nvSpPr>
          <p:cNvPr id="4" name="Slide Number Placeholder 3"/>
          <p:cNvSpPr>
            <a:spLocks noGrp="1"/>
          </p:cNvSpPr>
          <p:nvPr>
            <p:ph type="sldNum" sz="quarter" idx="10"/>
          </p:nvPr>
        </p:nvSpPr>
        <p:spPr/>
        <p:txBody>
          <a:bodyPr/>
          <a:lstStyle/>
          <a:p>
            <a:fld id="{FF6415D2-87E2-4D1E-BA01-ABEA87D3A758}" type="slidenum">
              <a:rPr lang="en-US" smtClean="0"/>
              <a:t>25</a:t>
            </a:fld>
            <a:endParaRPr lang="en-US"/>
          </a:p>
        </p:txBody>
      </p:sp>
    </p:spTree>
    <p:extLst>
      <p:ext uri="{BB962C8B-B14F-4D97-AF65-F5344CB8AC3E}">
        <p14:creationId xmlns:p14="http://schemas.microsoft.com/office/powerpoint/2010/main" val="1383330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26</a:t>
            </a:fld>
            <a:endParaRPr lang="en-US"/>
          </a:p>
        </p:txBody>
      </p:sp>
    </p:spTree>
    <p:extLst>
      <p:ext uri="{BB962C8B-B14F-4D97-AF65-F5344CB8AC3E}">
        <p14:creationId xmlns:p14="http://schemas.microsoft.com/office/powerpoint/2010/main" val="3630538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1000" dirty="0">
                <a:solidFill>
                  <a:srgbClr val="000000"/>
                </a:solidFill>
                <a:latin typeface="Trebuchet MS" panose="020B0603020202020204" pitchFamily="34" charset="0"/>
              </a:rPr>
              <a:t>*David C. Schwebel PhD &amp; William Pickett PhD (2012): The Role of Child and Adolescent Development</a:t>
            </a:r>
          </a:p>
          <a:p>
            <a:pPr defTabSz="939363">
              <a:defRPr/>
            </a:pPr>
            <a:r>
              <a:rPr lang="en-US" sz="1000" dirty="0">
                <a:solidFill>
                  <a:srgbClr val="000000"/>
                </a:solidFill>
                <a:latin typeface="Trebuchet MS" panose="020B0603020202020204" pitchFamily="34" charset="0"/>
              </a:rPr>
              <a:t>in the Occurrence of Agricultural Injuries: An Illustration Using Tractor-Related Injuries, Journal of Agromedicine, 17:2,214-224</a:t>
            </a:r>
          </a:p>
          <a:p>
            <a:pPr defTabSz="939363">
              <a:defRPr/>
            </a:pPr>
            <a:r>
              <a:rPr lang="en-US" sz="1000" b="1" dirty="0">
                <a:solidFill>
                  <a:srgbClr val="000000"/>
                </a:solidFill>
                <a:latin typeface="Trebuchet MS" panose="020B0603020202020204" pitchFamily="34" charset="0"/>
              </a:rPr>
              <a:t>To link to this article: </a:t>
            </a:r>
            <a:r>
              <a:rPr lang="en-US" sz="1000" dirty="0">
                <a:solidFill>
                  <a:srgbClr val="0000FF"/>
                </a:solidFill>
                <a:latin typeface="Trebuchet MS" panose="020B0603020202020204" pitchFamily="34" charset="0"/>
              </a:rPr>
              <a:t>http://dx.doi.org/10.1080/1059924X.2012.655120</a:t>
            </a:r>
            <a:endParaRPr lang="en-US" sz="1000" dirty="0">
              <a:solidFill>
                <a:prstClr val="black"/>
              </a:solidFill>
            </a:endParaRPr>
          </a:p>
          <a:p>
            <a:r>
              <a:rPr lang="en-US" dirty="0"/>
              <a:t>Photo – AgriSafe photo rights granted</a:t>
            </a:r>
          </a:p>
        </p:txBody>
      </p:sp>
      <p:sp>
        <p:nvSpPr>
          <p:cNvPr id="4" name="Slide Number Placeholder 3"/>
          <p:cNvSpPr>
            <a:spLocks noGrp="1"/>
          </p:cNvSpPr>
          <p:nvPr>
            <p:ph type="sldNum" sz="quarter" idx="10"/>
          </p:nvPr>
        </p:nvSpPr>
        <p:spPr/>
        <p:txBody>
          <a:bodyPr/>
          <a:lstStyle/>
          <a:p>
            <a:fld id="{FF6415D2-87E2-4D1E-BA01-ABEA87D3A758}" type="slidenum">
              <a:rPr lang="en-US" smtClean="0"/>
              <a:t>27</a:t>
            </a:fld>
            <a:endParaRPr lang="en-US"/>
          </a:p>
        </p:txBody>
      </p:sp>
    </p:spTree>
    <p:extLst>
      <p:ext uri="{BB962C8B-B14F-4D97-AF65-F5344CB8AC3E}">
        <p14:creationId xmlns:p14="http://schemas.microsoft.com/office/powerpoint/2010/main" val="1214586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28</a:t>
            </a:fld>
            <a:endParaRPr lang="en-US"/>
          </a:p>
        </p:txBody>
      </p:sp>
    </p:spTree>
    <p:extLst>
      <p:ext uri="{BB962C8B-B14F-4D97-AF65-F5344CB8AC3E}">
        <p14:creationId xmlns:p14="http://schemas.microsoft.com/office/powerpoint/2010/main" val="1160593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 Network photo</a:t>
            </a:r>
          </a:p>
          <a:p>
            <a:r>
              <a:rPr lang="en-US" dirty="0"/>
              <a:t>www.compliance.gov</a:t>
            </a:r>
          </a:p>
        </p:txBody>
      </p:sp>
      <p:sp>
        <p:nvSpPr>
          <p:cNvPr id="4" name="Slide Number Placeholder 3"/>
          <p:cNvSpPr>
            <a:spLocks noGrp="1"/>
          </p:cNvSpPr>
          <p:nvPr>
            <p:ph type="sldNum" sz="quarter" idx="10"/>
          </p:nvPr>
        </p:nvSpPr>
        <p:spPr/>
        <p:txBody>
          <a:bodyPr/>
          <a:lstStyle/>
          <a:p>
            <a:fld id="{FF6415D2-87E2-4D1E-BA01-ABEA87D3A758}" type="slidenum">
              <a:rPr lang="en-US" smtClean="0"/>
              <a:t>29</a:t>
            </a:fld>
            <a:endParaRPr lang="en-US"/>
          </a:p>
        </p:txBody>
      </p:sp>
    </p:spTree>
    <p:extLst>
      <p:ext uri="{BB962C8B-B14F-4D97-AF65-F5344CB8AC3E}">
        <p14:creationId xmlns:p14="http://schemas.microsoft.com/office/powerpoint/2010/main" val="3371944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 Network photo</a:t>
            </a:r>
          </a:p>
        </p:txBody>
      </p:sp>
      <p:sp>
        <p:nvSpPr>
          <p:cNvPr id="4" name="Slide Number Placeholder 3"/>
          <p:cNvSpPr>
            <a:spLocks noGrp="1"/>
          </p:cNvSpPr>
          <p:nvPr>
            <p:ph type="sldNum" sz="quarter" idx="10"/>
          </p:nvPr>
        </p:nvSpPr>
        <p:spPr/>
        <p:txBody>
          <a:bodyPr/>
          <a:lstStyle/>
          <a:p>
            <a:fld id="{FF6415D2-87E2-4D1E-BA01-ABEA87D3A758}" type="slidenum">
              <a:rPr lang="en-US" smtClean="0"/>
              <a:t>30</a:t>
            </a:fld>
            <a:endParaRPr lang="en-US"/>
          </a:p>
        </p:txBody>
      </p:sp>
    </p:spTree>
    <p:extLst>
      <p:ext uri="{BB962C8B-B14F-4D97-AF65-F5344CB8AC3E}">
        <p14:creationId xmlns:p14="http://schemas.microsoft.com/office/powerpoint/2010/main" val="318015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3</a:t>
            </a:fld>
            <a:endParaRPr lang="en-US"/>
          </a:p>
        </p:txBody>
      </p:sp>
    </p:spTree>
    <p:extLst>
      <p:ext uri="{BB962C8B-B14F-4D97-AF65-F5344CB8AC3E}">
        <p14:creationId xmlns:p14="http://schemas.microsoft.com/office/powerpoint/2010/main" val="1175720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415D2-87E2-4D1E-BA01-ABEA87D3A758}" type="slidenum">
              <a:rPr lang="en-US" smtClean="0"/>
              <a:t>31</a:t>
            </a:fld>
            <a:endParaRPr lang="en-US"/>
          </a:p>
        </p:txBody>
      </p:sp>
    </p:spTree>
    <p:extLst>
      <p:ext uri="{BB962C8B-B14F-4D97-AF65-F5344CB8AC3E}">
        <p14:creationId xmlns:p14="http://schemas.microsoft.com/office/powerpoint/2010/main" val="1299302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 Network photo</a:t>
            </a:r>
          </a:p>
        </p:txBody>
      </p:sp>
      <p:sp>
        <p:nvSpPr>
          <p:cNvPr id="4" name="Slide Number Placeholder 3"/>
          <p:cNvSpPr>
            <a:spLocks noGrp="1"/>
          </p:cNvSpPr>
          <p:nvPr>
            <p:ph type="sldNum" sz="quarter" idx="10"/>
          </p:nvPr>
        </p:nvSpPr>
        <p:spPr/>
        <p:txBody>
          <a:bodyPr/>
          <a:lstStyle/>
          <a:p>
            <a:fld id="{FF6415D2-87E2-4D1E-BA01-ABEA87D3A758}" type="slidenum">
              <a:rPr lang="en-US" smtClean="0"/>
              <a:t>32</a:t>
            </a:fld>
            <a:endParaRPr lang="en-US"/>
          </a:p>
        </p:txBody>
      </p:sp>
    </p:spTree>
    <p:extLst>
      <p:ext uri="{BB962C8B-B14F-4D97-AF65-F5344CB8AC3E}">
        <p14:creationId xmlns:p14="http://schemas.microsoft.com/office/powerpoint/2010/main" val="1621896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solidFill>
                  <a:srgbClr val="FF0000"/>
                </a:solidFill>
              </a:rPr>
              <a:t>*  Workers cannot wait until they are thirsty to drink water.   </a:t>
            </a:r>
            <a:r>
              <a:rPr lang="en-US" sz="1600" b="1" dirty="0"/>
              <a:t>Signs of dehydration – thirst; concentrated urine output</a:t>
            </a:r>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716396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18850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487064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1397789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37</a:t>
            </a:fld>
            <a:endParaRPr lang="en-US"/>
          </a:p>
        </p:txBody>
      </p:sp>
    </p:spTree>
    <p:extLst>
      <p:ext uri="{BB962C8B-B14F-4D97-AF65-F5344CB8AC3E}">
        <p14:creationId xmlns:p14="http://schemas.microsoft.com/office/powerpoint/2010/main" val="2980756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and</a:t>
            </a:r>
            <a:r>
              <a:rPr lang="en-US" b="1" baseline="0" dirty="0"/>
              <a:t> ***</a:t>
            </a:r>
            <a:r>
              <a:rPr lang="en-US" b="1" dirty="0"/>
              <a:t> New WPS provision as of Sept. 2015</a:t>
            </a:r>
          </a:p>
        </p:txBody>
      </p:sp>
      <p:sp>
        <p:nvSpPr>
          <p:cNvPr id="4" name="Slide Number Placeholder 3"/>
          <p:cNvSpPr>
            <a:spLocks noGrp="1"/>
          </p:cNvSpPr>
          <p:nvPr>
            <p:ph type="sldNum" sz="quarter" idx="10"/>
          </p:nvPr>
        </p:nvSpPr>
        <p:spPr/>
        <p:txBody>
          <a:bodyPr/>
          <a:lstStyle/>
          <a:p>
            <a:fld id="{FF6415D2-87E2-4D1E-BA01-ABEA87D3A758}" type="slidenum">
              <a:rPr lang="en-US" smtClean="0"/>
              <a:t>38</a:t>
            </a:fld>
            <a:endParaRPr lang="en-US"/>
          </a:p>
        </p:txBody>
      </p:sp>
    </p:spTree>
    <p:extLst>
      <p:ext uri="{BB962C8B-B14F-4D97-AF65-F5344CB8AC3E}">
        <p14:creationId xmlns:p14="http://schemas.microsoft.com/office/powerpoint/2010/main" val="3999102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39</a:t>
            </a:fld>
            <a:endParaRPr lang="en-US"/>
          </a:p>
        </p:txBody>
      </p:sp>
    </p:spTree>
    <p:extLst>
      <p:ext uri="{BB962C8B-B14F-4D97-AF65-F5344CB8AC3E}">
        <p14:creationId xmlns:p14="http://schemas.microsoft.com/office/powerpoint/2010/main" val="2750732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 Network photo</a:t>
            </a:r>
          </a:p>
        </p:txBody>
      </p:sp>
      <p:sp>
        <p:nvSpPr>
          <p:cNvPr id="4" name="Slide Number Placeholder 3"/>
          <p:cNvSpPr>
            <a:spLocks noGrp="1"/>
          </p:cNvSpPr>
          <p:nvPr>
            <p:ph type="sldNum" sz="quarter" idx="10"/>
          </p:nvPr>
        </p:nvSpPr>
        <p:spPr/>
        <p:txBody>
          <a:bodyPr/>
          <a:lstStyle/>
          <a:p>
            <a:fld id="{FF6415D2-87E2-4D1E-BA01-ABEA87D3A758}" type="slidenum">
              <a:rPr lang="en-US" smtClean="0"/>
              <a:t>40</a:t>
            </a:fld>
            <a:endParaRPr lang="en-US"/>
          </a:p>
        </p:txBody>
      </p:sp>
    </p:spTree>
    <p:extLst>
      <p:ext uri="{BB962C8B-B14F-4D97-AF65-F5344CB8AC3E}">
        <p14:creationId xmlns:p14="http://schemas.microsoft.com/office/powerpoint/2010/main" val="175336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5</a:t>
            </a:fld>
            <a:endParaRPr lang="en-US"/>
          </a:p>
        </p:txBody>
      </p:sp>
    </p:spTree>
    <p:extLst>
      <p:ext uri="{BB962C8B-B14F-4D97-AF65-F5344CB8AC3E}">
        <p14:creationId xmlns:p14="http://schemas.microsoft.com/office/powerpoint/2010/main" val="78584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41</a:t>
            </a:fld>
            <a:endParaRPr lang="en-US"/>
          </a:p>
        </p:txBody>
      </p:sp>
    </p:spTree>
    <p:extLst>
      <p:ext uri="{BB962C8B-B14F-4D97-AF65-F5344CB8AC3E}">
        <p14:creationId xmlns:p14="http://schemas.microsoft.com/office/powerpoint/2010/main" val="32564352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42</a:t>
            </a:fld>
            <a:endParaRPr lang="en-US"/>
          </a:p>
        </p:txBody>
      </p:sp>
    </p:spTree>
    <p:extLst>
      <p:ext uri="{BB962C8B-B14F-4D97-AF65-F5344CB8AC3E}">
        <p14:creationId xmlns:p14="http://schemas.microsoft.com/office/powerpoint/2010/main" val="16267590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43</a:t>
            </a:fld>
            <a:endParaRPr lang="en-US"/>
          </a:p>
        </p:txBody>
      </p:sp>
    </p:spTree>
    <p:extLst>
      <p:ext uri="{BB962C8B-B14F-4D97-AF65-F5344CB8AC3E}">
        <p14:creationId xmlns:p14="http://schemas.microsoft.com/office/powerpoint/2010/main" val="714655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44</a:t>
            </a:fld>
            <a:endParaRPr lang="en-US"/>
          </a:p>
        </p:txBody>
      </p:sp>
    </p:spTree>
    <p:extLst>
      <p:ext uri="{BB962C8B-B14F-4D97-AF65-F5344CB8AC3E}">
        <p14:creationId xmlns:p14="http://schemas.microsoft.com/office/powerpoint/2010/main" val="3967694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https://www.dol.gov/whd/regs/compliance/whdfs40.htm</a:t>
            </a:r>
          </a:p>
        </p:txBody>
      </p:sp>
      <p:sp>
        <p:nvSpPr>
          <p:cNvPr id="4" name="Slide Number Placeholder 3"/>
          <p:cNvSpPr>
            <a:spLocks noGrp="1"/>
          </p:cNvSpPr>
          <p:nvPr>
            <p:ph type="sldNum" sz="quarter" idx="10"/>
          </p:nvPr>
        </p:nvSpPr>
        <p:spPr/>
        <p:txBody>
          <a:bodyPr/>
          <a:lstStyle/>
          <a:p>
            <a:fld id="{FF6415D2-87E2-4D1E-BA01-ABEA87D3A758}" type="slidenum">
              <a:rPr lang="en-US" smtClean="0"/>
              <a:t>45</a:t>
            </a:fld>
            <a:endParaRPr lang="en-US"/>
          </a:p>
        </p:txBody>
      </p:sp>
    </p:spTree>
    <p:extLst>
      <p:ext uri="{BB962C8B-B14F-4D97-AF65-F5344CB8AC3E}">
        <p14:creationId xmlns:p14="http://schemas.microsoft.com/office/powerpoint/2010/main" val="720744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46</a:t>
            </a:fld>
            <a:endParaRPr lang="en-US"/>
          </a:p>
        </p:txBody>
      </p:sp>
    </p:spTree>
    <p:extLst>
      <p:ext uri="{BB962C8B-B14F-4D97-AF65-F5344CB8AC3E}">
        <p14:creationId xmlns:p14="http://schemas.microsoft.com/office/powerpoint/2010/main" val="28717712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AgriSafe Network photo</a:t>
            </a:r>
          </a:p>
        </p:txBody>
      </p:sp>
      <p:sp>
        <p:nvSpPr>
          <p:cNvPr id="4" name="Slide Number Placeholder 3"/>
          <p:cNvSpPr>
            <a:spLocks noGrp="1"/>
          </p:cNvSpPr>
          <p:nvPr>
            <p:ph type="sldNum" sz="quarter" idx="10"/>
          </p:nvPr>
        </p:nvSpPr>
        <p:spPr/>
        <p:txBody>
          <a:bodyPr/>
          <a:lstStyle/>
          <a:p>
            <a:fld id="{FF6415D2-87E2-4D1E-BA01-ABEA87D3A758}" type="slidenum">
              <a:rPr lang="en-US" smtClean="0"/>
              <a:t>48</a:t>
            </a:fld>
            <a:endParaRPr lang="en-US"/>
          </a:p>
        </p:txBody>
      </p:sp>
    </p:spTree>
    <p:extLst>
      <p:ext uri="{BB962C8B-B14F-4D97-AF65-F5344CB8AC3E}">
        <p14:creationId xmlns:p14="http://schemas.microsoft.com/office/powerpoint/2010/main" val="641760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415D2-87E2-4D1E-BA01-ABEA87D3A758}" type="slidenum">
              <a:rPr lang="en-US" smtClean="0"/>
              <a:t>49</a:t>
            </a:fld>
            <a:endParaRPr lang="en-US"/>
          </a:p>
        </p:txBody>
      </p:sp>
    </p:spTree>
    <p:extLst>
      <p:ext uri="{BB962C8B-B14F-4D97-AF65-F5344CB8AC3E}">
        <p14:creationId xmlns:p14="http://schemas.microsoft.com/office/powerpoint/2010/main" val="3857264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50</a:t>
            </a:fld>
            <a:endParaRPr lang="en-US"/>
          </a:p>
        </p:txBody>
      </p:sp>
    </p:spTree>
    <p:extLst>
      <p:ext uri="{BB962C8B-B14F-4D97-AF65-F5344CB8AC3E}">
        <p14:creationId xmlns:p14="http://schemas.microsoft.com/office/powerpoint/2010/main" val="22929349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articles obtained in PubMed literature search</a:t>
            </a:r>
          </a:p>
        </p:txBody>
      </p:sp>
      <p:sp>
        <p:nvSpPr>
          <p:cNvPr id="4" name="Slide Number Placeholder 3"/>
          <p:cNvSpPr>
            <a:spLocks noGrp="1"/>
          </p:cNvSpPr>
          <p:nvPr>
            <p:ph type="sldNum" sz="quarter" idx="10"/>
          </p:nvPr>
        </p:nvSpPr>
        <p:spPr/>
        <p:txBody>
          <a:bodyPr/>
          <a:lstStyle/>
          <a:p>
            <a:fld id="{FF6415D2-87E2-4D1E-BA01-ABEA87D3A758}" type="slidenum">
              <a:rPr lang="en-US" smtClean="0"/>
              <a:t>51</a:t>
            </a:fld>
            <a:endParaRPr lang="en-US"/>
          </a:p>
        </p:txBody>
      </p:sp>
    </p:spTree>
    <p:extLst>
      <p:ext uri="{BB962C8B-B14F-4D97-AF65-F5344CB8AC3E}">
        <p14:creationId xmlns:p14="http://schemas.microsoft.com/office/powerpoint/2010/main" val="139519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6</a:t>
            </a:fld>
            <a:endParaRPr lang="en-US"/>
          </a:p>
        </p:txBody>
      </p:sp>
    </p:spTree>
    <p:extLst>
      <p:ext uri="{BB962C8B-B14F-4D97-AF65-F5344CB8AC3E}">
        <p14:creationId xmlns:p14="http://schemas.microsoft.com/office/powerpoint/2010/main" val="25288598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https://www.cdph.ca.gov/programs/CBDMP/Documents/MO-CBDMP-Pesticides.pdf</a:t>
            </a:r>
          </a:p>
        </p:txBody>
      </p:sp>
      <p:sp>
        <p:nvSpPr>
          <p:cNvPr id="4" name="Slide Number Placeholder 3"/>
          <p:cNvSpPr>
            <a:spLocks noGrp="1"/>
          </p:cNvSpPr>
          <p:nvPr>
            <p:ph type="sldNum" sz="quarter" idx="10"/>
          </p:nvPr>
        </p:nvSpPr>
        <p:spPr/>
        <p:txBody>
          <a:bodyPr/>
          <a:lstStyle/>
          <a:p>
            <a:fld id="{FF6415D2-87E2-4D1E-BA01-ABEA87D3A758}" type="slidenum">
              <a:rPr lang="en-US" smtClean="0"/>
              <a:t>52</a:t>
            </a:fld>
            <a:endParaRPr lang="en-US"/>
          </a:p>
        </p:txBody>
      </p:sp>
    </p:spTree>
    <p:extLst>
      <p:ext uri="{BB962C8B-B14F-4D97-AF65-F5344CB8AC3E}">
        <p14:creationId xmlns:p14="http://schemas.microsoft.com/office/powerpoint/2010/main" val="844929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53</a:t>
            </a:fld>
            <a:endParaRPr lang="en-US"/>
          </a:p>
        </p:txBody>
      </p:sp>
    </p:spTree>
    <p:extLst>
      <p:ext uri="{BB962C8B-B14F-4D97-AF65-F5344CB8AC3E}">
        <p14:creationId xmlns:p14="http://schemas.microsoft.com/office/powerpoint/2010/main" val="3182485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54</a:t>
            </a:fld>
            <a:endParaRPr lang="en-US"/>
          </a:p>
        </p:txBody>
      </p:sp>
    </p:spTree>
    <p:extLst>
      <p:ext uri="{BB962C8B-B14F-4D97-AF65-F5344CB8AC3E}">
        <p14:creationId xmlns:p14="http://schemas.microsoft.com/office/powerpoint/2010/main" val="9693450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55</a:t>
            </a:fld>
            <a:endParaRPr lang="en-US"/>
          </a:p>
        </p:txBody>
      </p:sp>
    </p:spTree>
    <p:extLst>
      <p:ext uri="{BB962C8B-B14F-4D97-AF65-F5344CB8AC3E}">
        <p14:creationId xmlns:p14="http://schemas.microsoft.com/office/powerpoint/2010/main" val="4036377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56</a:t>
            </a:fld>
            <a:endParaRPr lang="en-US"/>
          </a:p>
        </p:txBody>
      </p:sp>
    </p:spTree>
    <p:extLst>
      <p:ext uri="{BB962C8B-B14F-4D97-AF65-F5344CB8AC3E}">
        <p14:creationId xmlns:p14="http://schemas.microsoft.com/office/powerpoint/2010/main" val="17159072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aid training standards generally apply throughout the</a:t>
            </a:r>
            <a:r>
              <a:rPr lang="en-US" baseline="0" dirty="0"/>
              <a:t> industries they cover – which means it is usually expected that emergency care can be available in 3 – 4 minutes…if not, it is common practice to have someone trained in first aid and CPR(mandatory in logging and electrical power industry).</a:t>
            </a:r>
            <a:r>
              <a:rPr lang="en-US" b="1" baseline="0" dirty="0">
                <a:solidFill>
                  <a:srgbClr val="0070C0"/>
                </a:solidFill>
              </a:rPr>
              <a:t> In most agricultural settings – this is a different story – services may be several minutes or hours away.</a:t>
            </a:r>
            <a:endParaRPr lang="en-US" b="1" dirty="0">
              <a:solidFill>
                <a:srgbClr val="0070C0"/>
              </a:solidFill>
            </a:endParaRPr>
          </a:p>
        </p:txBody>
      </p:sp>
      <p:sp>
        <p:nvSpPr>
          <p:cNvPr id="4" name="Slide Number Placeholder 3"/>
          <p:cNvSpPr>
            <a:spLocks noGrp="1"/>
          </p:cNvSpPr>
          <p:nvPr>
            <p:ph type="sldNum" sz="quarter" idx="10"/>
          </p:nvPr>
        </p:nvSpPr>
        <p:spPr/>
        <p:txBody>
          <a:bodyPr/>
          <a:lstStyle/>
          <a:p>
            <a:fld id="{FF6415D2-87E2-4D1E-BA01-ABEA87D3A758}" type="slidenum">
              <a:rPr lang="en-US" smtClean="0"/>
              <a:t>57</a:t>
            </a:fld>
            <a:endParaRPr lang="en-US"/>
          </a:p>
        </p:txBody>
      </p:sp>
    </p:spTree>
    <p:extLst>
      <p:ext uri="{BB962C8B-B14F-4D97-AF65-F5344CB8AC3E}">
        <p14:creationId xmlns:p14="http://schemas.microsoft.com/office/powerpoint/2010/main" val="26895096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aid training standards generally apply throughout the industries they cover – which means it is usually expected that emergency care can be available in 3 – 4 minutes…if not, it is common practice to have someone trained in first aid and CPR(mandatory in logging and electrical power industry). In most agricultural settings – this is a different story – services may be several minutes or hours away.</a:t>
            </a:r>
          </a:p>
          <a:p>
            <a:endParaRPr lang="en-US" dirty="0"/>
          </a:p>
        </p:txBody>
      </p:sp>
      <p:sp>
        <p:nvSpPr>
          <p:cNvPr id="4" name="Slide Number Placeholder 3"/>
          <p:cNvSpPr>
            <a:spLocks noGrp="1"/>
          </p:cNvSpPr>
          <p:nvPr>
            <p:ph type="sldNum" sz="quarter" idx="10"/>
          </p:nvPr>
        </p:nvSpPr>
        <p:spPr/>
        <p:txBody>
          <a:bodyPr/>
          <a:lstStyle/>
          <a:p>
            <a:fld id="{FF6415D2-87E2-4D1E-BA01-ABEA87D3A758}" type="slidenum">
              <a:rPr lang="en-US" smtClean="0"/>
              <a:t>59</a:t>
            </a:fld>
            <a:endParaRPr lang="en-US"/>
          </a:p>
        </p:txBody>
      </p:sp>
    </p:spTree>
    <p:extLst>
      <p:ext uri="{BB962C8B-B14F-4D97-AF65-F5344CB8AC3E}">
        <p14:creationId xmlns:p14="http://schemas.microsoft.com/office/powerpoint/2010/main" val="1011798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60</a:t>
            </a:fld>
            <a:endParaRPr lang="en-US"/>
          </a:p>
        </p:txBody>
      </p:sp>
    </p:spTree>
    <p:extLst>
      <p:ext uri="{BB962C8B-B14F-4D97-AF65-F5344CB8AC3E}">
        <p14:creationId xmlns:p14="http://schemas.microsoft.com/office/powerpoint/2010/main" val="1888189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61</a:t>
            </a:fld>
            <a:endParaRPr lang="en-US"/>
          </a:p>
        </p:txBody>
      </p:sp>
    </p:spTree>
    <p:extLst>
      <p:ext uri="{BB962C8B-B14F-4D97-AF65-F5344CB8AC3E}">
        <p14:creationId xmlns:p14="http://schemas.microsoft.com/office/powerpoint/2010/main" val="20979445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62</a:t>
            </a:fld>
            <a:endParaRPr lang="en-US"/>
          </a:p>
        </p:txBody>
      </p:sp>
    </p:spTree>
    <p:extLst>
      <p:ext uri="{BB962C8B-B14F-4D97-AF65-F5344CB8AC3E}">
        <p14:creationId xmlns:p14="http://schemas.microsoft.com/office/powerpoint/2010/main" val="1610787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7</a:t>
            </a:fld>
            <a:endParaRPr lang="en-US"/>
          </a:p>
        </p:txBody>
      </p:sp>
    </p:spTree>
    <p:extLst>
      <p:ext uri="{BB962C8B-B14F-4D97-AF65-F5344CB8AC3E}">
        <p14:creationId xmlns:p14="http://schemas.microsoft.com/office/powerpoint/2010/main" val="32521633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63</a:t>
            </a:fld>
            <a:endParaRPr lang="en-US"/>
          </a:p>
        </p:txBody>
      </p:sp>
    </p:spTree>
    <p:extLst>
      <p:ext uri="{BB962C8B-B14F-4D97-AF65-F5344CB8AC3E}">
        <p14:creationId xmlns:p14="http://schemas.microsoft.com/office/powerpoint/2010/main" val="1301080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64</a:t>
            </a:fld>
            <a:endParaRPr lang="en-US"/>
          </a:p>
        </p:txBody>
      </p:sp>
    </p:spTree>
    <p:extLst>
      <p:ext uri="{BB962C8B-B14F-4D97-AF65-F5344CB8AC3E}">
        <p14:creationId xmlns:p14="http://schemas.microsoft.com/office/powerpoint/2010/main" val="1418583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1F0BC-3DA7-449F-A914-4152BA88836A}"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0696509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66</a:t>
            </a:fld>
            <a:endParaRPr lang="en-US"/>
          </a:p>
        </p:txBody>
      </p:sp>
    </p:spTree>
    <p:extLst>
      <p:ext uri="{BB962C8B-B14F-4D97-AF65-F5344CB8AC3E}">
        <p14:creationId xmlns:p14="http://schemas.microsoft.com/office/powerpoint/2010/main" val="25486428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Many states have different OSHA Instruction</a:t>
            </a:r>
          </a:p>
          <a:p>
            <a:r>
              <a:rPr lang="en-US" dirty="0"/>
              <a:t>Could require</a:t>
            </a:r>
            <a:r>
              <a:rPr lang="en-US" baseline="0" dirty="0"/>
              <a:t> more under each state plan – be sure to check with your state</a:t>
            </a:r>
          </a:p>
          <a:p>
            <a:r>
              <a:rPr lang="en-US" baseline="0" dirty="0"/>
              <a:t>State OSHA can be a resource</a:t>
            </a:r>
          </a:p>
          <a:p>
            <a:endParaRPr lang="en-US" dirty="0"/>
          </a:p>
          <a:p>
            <a:endParaRPr lang="en-US" dirty="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i="1">
                <a:solidFill>
                  <a:schemeClr val="tx1"/>
                </a:solidFill>
                <a:latin typeface="Arial" charset="0"/>
              </a:defRPr>
            </a:lvl1pPr>
            <a:lvl2pPr marL="798863" indent="-307254" eaLnBrk="0" hangingPunct="0">
              <a:defRPr sz="2200" i="1">
                <a:solidFill>
                  <a:schemeClr val="tx1"/>
                </a:solidFill>
                <a:latin typeface="Arial" charset="0"/>
              </a:defRPr>
            </a:lvl2pPr>
            <a:lvl3pPr marL="1229021" indent="-245804" eaLnBrk="0" hangingPunct="0">
              <a:defRPr sz="2200" i="1">
                <a:solidFill>
                  <a:schemeClr val="tx1"/>
                </a:solidFill>
                <a:latin typeface="Arial" charset="0"/>
              </a:defRPr>
            </a:lvl3pPr>
            <a:lvl4pPr marL="1720628" indent="-245804" eaLnBrk="0" hangingPunct="0">
              <a:defRPr sz="2200" i="1">
                <a:solidFill>
                  <a:schemeClr val="tx1"/>
                </a:solidFill>
                <a:latin typeface="Arial" charset="0"/>
              </a:defRPr>
            </a:lvl4pPr>
            <a:lvl5pPr marL="2212237" indent="-245804" eaLnBrk="0" hangingPunct="0">
              <a:defRPr sz="2200" i="1">
                <a:solidFill>
                  <a:schemeClr val="tx1"/>
                </a:solidFill>
                <a:latin typeface="Arial" charset="0"/>
              </a:defRPr>
            </a:lvl5pPr>
            <a:lvl6pPr marL="2703844" indent="-245804" eaLnBrk="0" fontAlgn="base" hangingPunct="0">
              <a:spcBef>
                <a:spcPct val="50000"/>
              </a:spcBef>
              <a:spcAft>
                <a:spcPct val="0"/>
              </a:spcAft>
              <a:defRPr sz="2200" i="1">
                <a:solidFill>
                  <a:schemeClr val="tx1"/>
                </a:solidFill>
                <a:latin typeface="Arial" charset="0"/>
              </a:defRPr>
            </a:lvl6pPr>
            <a:lvl7pPr marL="3195453" indent="-245804" eaLnBrk="0" fontAlgn="base" hangingPunct="0">
              <a:spcBef>
                <a:spcPct val="50000"/>
              </a:spcBef>
              <a:spcAft>
                <a:spcPct val="0"/>
              </a:spcAft>
              <a:defRPr sz="2200" i="1">
                <a:solidFill>
                  <a:schemeClr val="tx1"/>
                </a:solidFill>
                <a:latin typeface="Arial" charset="0"/>
              </a:defRPr>
            </a:lvl7pPr>
            <a:lvl8pPr marL="3687060" indent="-245804" eaLnBrk="0" fontAlgn="base" hangingPunct="0">
              <a:spcBef>
                <a:spcPct val="50000"/>
              </a:spcBef>
              <a:spcAft>
                <a:spcPct val="0"/>
              </a:spcAft>
              <a:defRPr sz="2200" i="1">
                <a:solidFill>
                  <a:schemeClr val="tx1"/>
                </a:solidFill>
                <a:latin typeface="Arial" charset="0"/>
              </a:defRPr>
            </a:lvl8pPr>
            <a:lvl9pPr marL="4178668" indent="-245804" eaLnBrk="0" fontAlgn="base" hangingPunct="0">
              <a:spcBef>
                <a:spcPct val="50000"/>
              </a:spcBef>
              <a:spcAft>
                <a:spcPct val="0"/>
              </a:spcAft>
              <a:defRPr sz="2200" i="1">
                <a:solidFill>
                  <a:schemeClr val="tx1"/>
                </a:solidFill>
                <a:latin typeface="Arial" charset="0"/>
              </a:defRPr>
            </a:lvl9pPr>
          </a:lstStyle>
          <a:p>
            <a:fld id="{18E3930E-545A-4E97-B637-4AF9CB361E2A}" type="slidenum">
              <a:rPr lang="en-US" sz="1200" i="0">
                <a:solidFill>
                  <a:srgbClr val="000000"/>
                </a:solidFill>
                <a:latin typeface="Times New Roman" pitchFamily="18" charset="0"/>
              </a:rPr>
              <a:pPr/>
              <a:t>67</a:t>
            </a:fld>
            <a:endParaRPr lang="en-US" sz="1200" i="0" dirty="0">
              <a:solidFill>
                <a:srgbClr val="000000"/>
              </a:solidFill>
              <a:latin typeface="Times New Roman" pitchFamily="18" charset="0"/>
            </a:endParaRPr>
          </a:p>
        </p:txBody>
      </p:sp>
    </p:spTree>
    <p:extLst>
      <p:ext uri="{BB962C8B-B14F-4D97-AF65-F5344CB8AC3E}">
        <p14:creationId xmlns:p14="http://schemas.microsoft.com/office/powerpoint/2010/main" val="16191038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a:t>Review Employee Rights www.osha.gov</a:t>
            </a:r>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68</a:t>
            </a:fld>
            <a:endParaRPr lang="en-US" dirty="0">
              <a:solidFill>
                <a:srgbClr val="000000"/>
              </a:solidFill>
            </a:endParaRPr>
          </a:p>
        </p:txBody>
      </p:sp>
    </p:spTree>
    <p:extLst>
      <p:ext uri="{BB962C8B-B14F-4D97-AF65-F5344CB8AC3E}">
        <p14:creationId xmlns:p14="http://schemas.microsoft.com/office/powerpoint/2010/main" val="11109980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a:t>Review Employee Rights  www.osha.gov</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69</a:t>
            </a:fld>
            <a:endParaRPr lang="en-US" dirty="0">
              <a:solidFill>
                <a:srgbClr val="000000"/>
              </a:solidFill>
            </a:endParaRPr>
          </a:p>
        </p:txBody>
      </p:sp>
    </p:spTree>
    <p:extLst>
      <p:ext uri="{BB962C8B-B14F-4D97-AF65-F5344CB8AC3E}">
        <p14:creationId xmlns:p14="http://schemas.microsoft.com/office/powerpoint/2010/main" val="21905035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386049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99A56-93F4-40C0-AAFC-B66DB3A051FB}"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8615768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a:t>Provide AgriSafe Network with valuable Evaluation information to help improve our presentations</a:t>
            </a:r>
          </a:p>
        </p:txBody>
      </p:sp>
      <p:sp>
        <p:nvSpPr>
          <p:cNvPr id="96260" name="Slide Number Placeholder 3"/>
          <p:cNvSpPr>
            <a:spLocks noGrp="1"/>
          </p:cNvSpPr>
          <p:nvPr>
            <p:ph type="sldNum" sz="quarter" idx="5"/>
          </p:nvPr>
        </p:nvSpPr>
        <p:spPr>
          <a:noFill/>
        </p:spPr>
        <p:txBody>
          <a:bodyPr/>
          <a:lstStyle/>
          <a:p>
            <a:fld id="{D29E5959-0D55-468C-A9D8-61F6D19DA710}"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val="4051057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8</a:t>
            </a:fld>
            <a:endParaRPr lang="en-US"/>
          </a:p>
        </p:txBody>
      </p:sp>
    </p:spTree>
    <p:extLst>
      <p:ext uri="{BB962C8B-B14F-4D97-AF65-F5344CB8AC3E}">
        <p14:creationId xmlns:p14="http://schemas.microsoft.com/office/powerpoint/2010/main" val="3362390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r>
              <a:rPr lang="en-US" dirty="0"/>
              <a:t>Review contact information</a:t>
            </a:r>
          </a:p>
        </p:txBody>
      </p:sp>
      <p:sp>
        <p:nvSpPr>
          <p:cNvPr id="263172" name="Slide Number Placeholder 3"/>
          <p:cNvSpPr>
            <a:spLocks noGrp="1"/>
          </p:cNvSpPr>
          <p:nvPr>
            <p:ph type="sldNum" sz="quarter" idx="5"/>
          </p:nvPr>
        </p:nvSpPr>
        <p:spPr>
          <a:noFill/>
        </p:spPr>
        <p:txBody>
          <a:bodyPr/>
          <a:lstStyle/>
          <a:p>
            <a:fld id="{1F1F7E01-D527-4F1C-87A8-102B512A97D9}" type="slidenum">
              <a:rPr lang="en-US" smtClean="0">
                <a:solidFill>
                  <a:srgbClr val="000000"/>
                </a:solidFill>
              </a:rPr>
              <a:pPr/>
              <a:t>73</a:t>
            </a:fld>
            <a:endParaRPr lang="en-US" dirty="0">
              <a:solidFill>
                <a:srgbClr val="000000"/>
              </a:solidFill>
            </a:endParaRPr>
          </a:p>
        </p:txBody>
      </p:sp>
    </p:spTree>
    <p:extLst>
      <p:ext uri="{BB962C8B-B14F-4D97-AF65-F5344CB8AC3E}">
        <p14:creationId xmlns:p14="http://schemas.microsoft.com/office/powerpoint/2010/main" val="6323802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p:spPr>
        <p:txBody>
          <a:bodyPr/>
          <a:lstStyle/>
          <a:p>
            <a:r>
              <a:rPr lang="en-US" dirty="0"/>
              <a:t>Review contact information</a:t>
            </a:r>
          </a:p>
        </p:txBody>
      </p:sp>
      <p:sp>
        <p:nvSpPr>
          <p:cNvPr id="263172" name="Slide Number Placeholder 3"/>
          <p:cNvSpPr>
            <a:spLocks noGrp="1"/>
          </p:cNvSpPr>
          <p:nvPr>
            <p:ph type="sldNum" sz="quarter" idx="5"/>
          </p:nvPr>
        </p:nvSpPr>
        <p:spPr>
          <a:noFill/>
        </p:spPr>
        <p:txBody>
          <a:bodyPr/>
          <a:lstStyle/>
          <a:p>
            <a:fld id="{1F1F7E01-D527-4F1C-87A8-102B512A97D9}" type="slidenum">
              <a:rPr lang="en-US" smtClean="0">
                <a:solidFill>
                  <a:srgbClr val="000000"/>
                </a:solidFill>
              </a:rPr>
              <a:pPr/>
              <a:t>74</a:t>
            </a:fld>
            <a:endParaRPr lang="en-US" dirty="0">
              <a:solidFill>
                <a:srgbClr val="000000"/>
              </a:solidFill>
            </a:endParaRPr>
          </a:p>
        </p:txBody>
      </p:sp>
    </p:spTree>
    <p:extLst>
      <p:ext uri="{BB962C8B-B14F-4D97-AF65-F5344CB8AC3E}">
        <p14:creationId xmlns:p14="http://schemas.microsoft.com/office/powerpoint/2010/main" val="325766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9</a:t>
            </a:fld>
            <a:endParaRPr lang="en-US"/>
          </a:p>
        </p:txBody>
      </p:sp>
    </p:spTree>
    <p:extLst>
      <p:ext uri="{BB962C8B-B14F-4D97-AF65-F5344CB8AC3E}">
        <p14:creationId xmlns:p14="http://schemas.microsoft.com/office/powerpoint/2010/main" val="2654680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415D2-87E2-4D1E-BA01-ABEA87D3A758}" type="slidenum">
              <a:rPr lang="en-US" smtClean="0"/>
              <a:t>10</a:t>
            </a:fld>
            <a:endParaRPr lang="en-US"/>
          </a:p>
        </p:txBody>
      </p:sp>
    </p:spTree>
    <p:extLst>
      <p:ext uri="{BB962C8B-B14F-4D97-AF65-F5344CB8AC3E}">
        <p14:creationId xmlns:p14="http://schemas.microsoft.com/office/powerpoint/2010/main" val="279357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A2B007-00A0-49BB-86EE-B4DF269AFCB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986336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1987387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14690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A39A777-A69C-4C2F-8C9C-E5A98B9C8397}"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779FA8F-F2F0-439F-9E18-884234A2DA83}" type="slidenum">
              <a:rPr lang="en-US"/>
              <a:pPr>
                <a:defRPr/>
              </a:pPr>
              <a:t>‹#›</a:t>
            </a:fld>
            <a:endParaRPr lang="en-US"/>
          </a:p>
        </p:txBody>
      </p:sp>
    </p:spTree>
    <p:extLst>
      <p:ext uri="{BB962C8B-B14F-4D97-AF65-F5344CB8AC3E}">
        <p14:creationId xmlns:p14="http://schemas.microsoft.com/office/powerpoint/2010/main" val="790577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50000"/>
              </a:spcBef>
              <a:spcAft>
                <a:spcPct val="0"/>
              </a:spcAft>
              <a:defRPr i="1">
                <a:latin typeface="Arial" charset="0"/>
              </a:defRPr>
            </a:lvl1pPr>
          </a:lstStyle>
          <a:p>
            <a:pPr>
              <a:defRPr/>
            </a:pPr>
            <a:fld id="{6F9785F3-E61C-4C30-AC9A-02AF948D0603}" type="datetimeFigureOut">
              <a:rPr lang="en-US"/>
              <a:pPr>
                <a:defRPr/>
              </a:pPr>
              <a:t>11/15/2017</a:t>
            </a:fld>
            <a:endParaRPr lang="en-US"/>
          </a:p>
        </p:txBody>
      </p:sp>
      <p:sp>
        <p:nvSpPr>
          <p:cNvPr id="5" name="Footer Placeholder 4"/>
          <p:cNvSpPr>
            <a:spLocks noGrp="1"/>
          </p:cNvSpPr>
          <p:nvPr>
            <p:ph type="ftr" sz="quarter" idx="11"/>
          </p:nvPr>
        </p:nvSpPr>
        <p:spPr/>
        <p:txBody>
          <a:bodyPr/>
          <a:lstStyle>
            <a:lvl1pPr fontAlgn="base">
              <a:spcBef>
                <a:spcPct val="50000"/>
              </a:spcBef>
              <a:spcAft>
                <a:spcPct val="0"/>
              </a:spcAft>
              <a:defRPr i="1">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50000"/>
              </a:spcBef>
              <a:spcAft>
                <a:spcPct val="0"/>
              </a:spcAft>
              <a:defRPr i="1">
                <a:latin typeface="Arial" charset="0"/>
              </a:defRPr>
            </a:lvl1pPr>
          </a:lstStyle>
          <a:p>
            <a:pPr>
              <a:defRPr/>
            </a:pPr>
            <a:fld id="{E56808E2-03B0-44E9-B940-BCC2A878D8E4}" type="slidenum">
              <a:rPr lang="en-US"/>
              <a:pPr>
                <a:defRPr/>
              </a:pPr>
              <a:t>‹#›</a:t>
            </a:fld>
            <a:endParaRPr lang="en-US"/>
          </a:p>
        </p:txBody>
      </p:sp>
    </p:spTree>
    <p:extLst>
      <p:ext uri="{BB962C8B-B14F-4D97-AF65-F5344CB8AC3E}">
        <p14:creationId xmlns:p14="http://schemas.microsoft.com/office/powerpoint/2010/main" val="2069207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A2B007-00A0-49BB-86EE-B4DF269AFCB4}" type="datetimeFigureOut">
              <a:rPr lang="en-US" smtClean="0">
                <a:solidFill>
                  <a:prstClr val="black">
                    <a:tint val="75000"/>
                  </a:prstClr>
                </a:solidFill>
              </a:rPr>
              <a:pPr/>
              <a:t>11/15/2017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46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D5B043-41EF-474C-B17E-24D16ACAD2A3}" type="datetime1">
              <a:rPr lang="en-US" smtClean="0"/>
              <a:t>11/15/2017</a:t>
            </a:fld>
            <a:endParaRPr lang="en-US"/>
          </a:p>
        </p:txBody>
      </p:sp>
      <p:sp>
        <p:nvSpPr>
          <p:cNvPr id="5" name="Footer Placeholder 4"/>
          <p:cNvSpPr>
            <a:spLocks noGrp="1"/>
          </p:cNvSpPr>
          <p:nvPr>
            <p:ph type="ftr" sz="quarter" idx="11"/>
          </p:nvPr>
        </p:nvSpPr>
        <p:spPr/>
        <p:txBody>
          <a:bodyPr/>
          <a:lstStyle/>
          <a:p>
            <a:r>
              <a:rPr lang="en-US"/>
              <a:t>Copyright @2016 </a:t>
            </a:r>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031748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6DC4D4-68CE-4C35-9CCA-311B51699B95}" type="datetime1">
              <a:rPr lang="en-US" smtClean="0"/>
              <a:t>11/15/2017</a:t>
            </a:fld>
            <a:endParaRPr lang="en-US"/>
          </a:p>
        </p:txBody>
      </p:sp>
      <p:sp>
        <p:nvSpPr>
          <p:cNvPr id="5" name="Footer Placeholder 4"/>
          <p:cNvSpPr>
            <a:spLocks noGrp="1"/>
          </p:cNvSpPr>
          <p:nvPr>
            <p:ph type="ftr" sz="quarter" idx="11"/>
          </p:nvPr>
        </p:nvSpPr>
        <p:spPr/>
        <p:txBody>
          <a:bodyPr/>
          <a:lstStyle/>
          <a:p>
            <a:r>
              <a:rPr lang="en-US"/>
              <a:t>Copyright @2016 </a:t>
            </a:r>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816840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81BD97-6E58-4869-BC48-0B00D4465AB6}" type="datetime1">
              <a:rPr lang="en-US" smtClean="0"/>
              <a:t>11/15/2017</a:t>
            </a:fld>
            <a:endParaRPr lang="en-US"/>
          </a:p>
        </p:txBody>
      </p:sp>
      <p:sp>
        <p:nvSpPr>
          <p:cNvPr id="5" name="Footer Placeholder 4"/>
          <p:cNvSpPr>
            <a:spLocks noGrp="1"/>
          </p:cNvSpPr>
          <p:nvPr>
            <p:ph type="ftr" sz="quarter" idx="11"/>
          </p:nvPr>
        </p:nvSpPr>
        <p:spPr/>
        <p:txBody>
          <a:bodyPr/>
          <a:lstStyle/>
          <a:p>
            <a:r>
              <a:rPr lang="en-US"/>
              <a:t>Copyright @2016 </a:t>
            </a:r>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509245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A27B0A-95F9-47CE-8486-A5CC574086C0}" type="datetime1">
              <a:rPr lang="en-US" smtClean="0"/>
              <a:t>11/15/2017</a:t>
            </a:fld>
            <a:endParaRPr lang="en-US"/>
          </a:p>
        </p:txBody>
      </p:sp>
      <p:sp>
        <p:nvSpPr>
          <p:cNvPr id="6" name="Footer Placeholder 5"/>
          <p:cNvSpPr>
            <a:spLocks noGrp="1"/>
          </p:cNvSpPr>
          <p:nvPr>
            <p:ph type="ftr" sz="quarter" idx="11"/>
          </p:nvPr>
        </p:nvSpPr>
        <p:spPr/>
        <p:txBody>
          <a:bodyPr/>
          <a:lstStyle/>
          <a:p>
            <a:r>
              <a:rPr lang="en-US"/>
              <a:t>Copyright @2016 </a:t>
            </a:r>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1724604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A88F3E-A68E-4933-9251-0FFD225E2334}" type="datetime1">
              <a:rPr lang="en-US" smtClean="0"/>
              <a:t>11/15/2017</a:t>
            </a:fld>
            <a:endParaRPr lang="en-US"/>
          </a:p>
        </p:txBody>
      </p:sp>
      <p:sp>
        <p:nvSpPr>
          <p:cNvPr id="8" name="Footer Placeholder 7"/>
          <p:cNvSpPr>
            <a:spLocks noGrp="1"/>
          </p:cNvSpPr>
          <p:nvPr>
            <p:ph type="ftr" sz="quarter" idx="11"/>
          </p:nvPr>
        </p:nvSpPr>
        <p:spPr/>
        <p:txBody>
          <a:bodyPr/>
          <a:lstStyle/>
          <a:p>
            <a:r>
              <a:rPr lang="en-US"/>
              <a:t>Copyright @2016 </a:t>
            </a:r>
          </a:p>
        </p:txBody>
      </p:sp>
      <p:sp>
        <p:nvSpPr>
          <p:cNvPr id="9" name="Slide Number Placeholder 8"/>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99413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2B007-00A0-49BB-86EE-B4DF269AFCB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65927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A810F6-636A-4F41-B323-50D00AF6D03F}" type="datetime1">
              <a:rPr lang="en-US" smtClean="0"/>
              <a:t>11/15/2017</a:t>
            </a:fld>
            <a:endParaRPr lang="en-US"/>
          </a:p>
        </p:txBody>
      </p:sp>
      <p:sp>
        <p:nvSpPr>
          <p:cNvPr id="4" name="Footer Placeholder 3"/>
          <p:cNvSpPr>
            <a:spLocks noGrp="1"/>
          </p:cNvSpPr>
          <p:nvPr>
            <p:ph type="ftr" sz="quarter" idx="11"/>
          </p:nvPr>
        </p:nvSpPr>
        <p:spPr/>
        <p:txBody>
          <a:bodyPr/>
          <a:lstStyle/>
          <a:p>
            <a:r>
              <a:rPr lang="en-US"/>
              <a:t>Copyright @2016 </a:t>
            </a:r>
          </a:p>
        </p:txBody>
      </p:sp>
      <p:sp>
        <p:nvSpPr>
          <p:cNvPr id="5" name="Slide Number Placeholder 4"/>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1927049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C3FF3-6A1E-4330-856A-874FD8A7420D}" type="datetime1">
              <a:rPr lang="en-US" smtClean="0"/>
              <a:t>11/15/2017</a:t>
            </a:fld>
            <a:endParaRPr lang="en-US"/>
          </a:p>
        </p:txBody>
      </p:sp>
      <p:sp>
        <p:nvSpPr>
          <p:cNvPr id="3" name="Footer Placeholder 2"/>
          <p:cNvSpPr>
            <a:spLocks noGrp="1"/>
          </p:cNvSpPr>
          <p:nvPr>
            <p:ph type="ftr" sz="quarter" idx="11"/>
          </p:nvPr>
        </p:nvSpPr>
        <p:spPr/>
        <p:txBody>
          <a:bodyPr/>
          <a:lstStyle/>
          <a:p>
            <a:r>
              <a:rPr lang="en-US"/>
              <a:t>Copyright @2016 </a:t>
            </a:r>
          </a:p>
        </p:txBody>
      </p:sp>
      <p:sp>
        <p:nvSpPr>
          <p:cNvPr id="4" name="Slide Number Placeholder 3"/>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617873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48A67B-97A0-4DFC-AFA8-81264B502E68}" type="datetime1">
              <a:rPr lang="en-US" smtClean="0"/>
              <a:t>11/15/2017</a:t>
            </a:fld>
            <a:endParaRPr lang="en-US"/>
          </a:p>
        </p:txBody>
      </p:sp>
      <p:sp>
        <p:nvSpPr>
          <p:cNvPr id="6" name="Footer Placeholder 5"/>
          <p:cNvSpPr>
            <a:spLocks noGrp="1"/>
          </p:cNvSpPr>
          <p:nvPr>
            <p:ph type="ftr" sz="quarter" idx="11"/>
          </p:nvPr>
        </p:nvSpPr>
        <p:spPr/>
        <p:txBody>
          <a:bodyPr/>
          <a:lstStyle/>
          <a:p>
            <a:r>
              <a:rPr lang="en-US"/>
              <a:t>Copyright @2016 </a:t>
            </a:r>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172998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56A70F-49DD-463C-BE98-39E3E54F330E}" type="datetime1">
              <a:rPr lang="en-US" smtClean="0"/>
              <a:t>11/15/2017</a:t>
            </a:fld>
            <a:endParaRPr lang="en-US"/>
          </a:p>
        </p:txBody>
      </p:sp>
      <p:sp>
        <p:nvSpPr>
          <p:cNvPr id="6" name="Footer Placeholder 5"/>
          <p:cNvSpPr>
            <a:spLocks noGrp="1"/>
          </p:cNvSpPr>
          <p:nvPr>
            <p:ph type="ftr" sz="quarter" idx="11"/>
          </p:nvPr>
        </p:nvSpPr>
        <p:spPr/>
        <p:txBody>
          <a:bodyPr/>
          <a:lstStyle/>
          <a:p>
            <a:r>
              <a:rPr lang="en-US"/>
              <a:t>Copyright @2016 </a:t>
            </a:r>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368809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F0CFA-EDF4-4A44-B457-CD6F8CB90D95}" type="datetime1">
              <a:rPr lang="en-US" smtClean="0"/>
              <a:t>11/15/2017</a:t>
            </a:fld>
            <a:endParaRPr lang="en-US"/>
          </a:p>
        </p:txBody>
      </p:sp>
      <p:sp>
        <p:nvSpPr>
          <p:cNvPr id="5" name="Footer Placeholder 4"/>
          <p:cNvSpPr>
            <a:spLocks noGrp="1"/>
          </p:cNvSpPr>
          <p:nvPr>
            <p:ph type="ftr" sz="quarter" idx="11"/>
          </p:nvPr>
        </p:nvSpPr>
        <p:spPr/>
        <p:txBody>
          <a:bodyPr/>
          <a:lstStyle/>
          <a:p>
            <a:r>
              <a:rPr lang="en-US"/>
              <a:t>Copyright @2016 </a:t>
            </a:r>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955732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D1CEB-F1BF-4800-9365-A12F1CE5B4B3}" type="datetime1">
              <a:rPr lang="en-US" smtClean="0"/>
              <a:t>11/15/2017</a:t>
            </a:fld>
            <a:endParaRPr lang="en-US"/>
          </a:p>
        </p:txBody>
      </p:sp>
      <p:sp>
        <p:nvSpPr>
          <p:cNvPr id="5" name="Footer Placeholder 4"/>
          <p:cNvSpPr>
            <a:spLocks noGrp="1"/>
          </p:cNvSpPr>
          <p:nvPr>
            <p:ph type="ftr" sz="quarter" idx="11"/>
          </p:nvPr>
        </p:nvSpPr>
        <p:spPr/>
        <p:txBody>
          <a:bodyPr/>
          <a:lstStyle/>
          <a:p>
            <a:r>
              <a:rPr lang="en-US"/>
              <a:t>Copyright @2016 </a:t>
            </a:r>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01250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A2B007-00A0-49BB-86EE-B4DF269AFCB4}"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135977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A2B007-00A0-49BB-86EE-B4DF269AFCB4}"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406316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2B007-00A0-49BB-86EE-B4DF269AFCB4}"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42423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A2B007-00A0-49BB-86EE-B4DF269AFCB4}"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61075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A2B007-00A0-49BB-86EE-B4DF269AFCB4}"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0593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364566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A2B007-00A0-49BB-86EE-B4DF269AFCB4}"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77D122-9487-45F1-8AE3-04CEF5FADF6A}" type="slidenum">
              <a:rPr lang="en-US" smtClean="0"/>
              <a:t>‹#›</a:t>
            </a:fld>
            <a:endParaRPr lang="en-US"/>
          </a:p>
        </p:txBody>
      </p:sp>
    </p:spTree>
    <p:extLst>
      <p:ext uri="{BB962C8B-B14F-4D97-AF65-F5344CB8AC3E}">
        <p14:creationId xmlns:p14="http://schemas.microsoft.com/office/powerpoint/2010/main" val="286760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t>‹#›</a:t>
            </a:fld>
            <a:endParaRPr lang="en-US"/>
          </a:p>
        </p:txBody>
      </p:sp>
    </p:spTree>
    <p:extLst>
      <p:ext uri="{BB962C8B-B14F-4D97-AF65-F5344CB8AC3E}">
        <p14:creationId xmlns:p14="http://schemas.microsoft.com/office/powerpoint/2010/main" val="268865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27BFE51B-167D-4D29-9277-80BF2B938522}" type="datetimeFigureOut">
              <a:rPr lang="en-US"/>
              <a:pPr>
                <a:defRPr/>
              </a:pPr>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C4BBFB6A-3089-4925-B4F9-D418654F7B2F}" type="slidenum">
              <a:rPr lang="en-US"/>
              <a:pPr>
                <a:defRPr/>
              </a:pPr>
              <a:t>‹#›</a:t>
            </a:fld>
            <a:endParaRPr lang="en-US"/>
          </a:p>
        </p:txBody>
      </p:sp>
    </p:spTree>
    <p:extLst>
      <p:ext uri="{BB962C8B-B14F-4D97-AF65-F5344CB8AC3E}">
        <p14:creationId xmlns:p14="http://schemas.microsoft.com/office/powerpoint/2010/main" val="409298791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i="0">
                <a:solidFill>
                  <a:prstClr val="black">
                    <a:tint val="75000"/>
                  </a:prstClr>
                </a:solidFill>
                <a:latin typeface="Calibri"/>
                <a:cs typeface="+mn-cs"/>
              </a:defRPr>
            </a:lvl1pPr>
          </a:lstStyle>
          <a:p>
            <a:pPr>
              <a:defRPr/>
            </a:pPr>
            <a:fld id="{8A98F2FF-1B51-4343-A9B2-85CB5360001C}" type="datetimeFigureOut">
              <a:rPr lang="en-US"/>
              <a:pPr>
                <a:defRPr/>
              </a:pPr>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i="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i="0">
                <a:solidFill>
                  <a:prstClr val="black">
                    <a:tint val="75000"/>
                  </a:prstClr>
                </a:solidFill>
                <a:latin typeface="Calibri"/>
                <a:cs typeface="+mn-cs"/>
              </a:defRPr>
            </a:lvl1pPr>
          </a:lstStyle>
          <a:p>
            <a:pPr>
              <a:defRPr/>
            </a:pPr>
            <a:fld id="{9DFB5D6A-A8BE-4578-B237-7F3E5B83D938}" type="slidenum">
              <a:rPr lang="en-US"/>
              <a:pPr>
                <a:defRPr/>
              </a:pPr>
              <a:t>‹#›</a:t>
            </a:fld>
            <a:endParaRPr lang="en-US"/>
          </a:p>
        </p:txBody>
      </p:sp>
    </p:spTree>
    <p:extLst>
      <p:ext uri="{BB962C8B-B14F-4D97-AF65-F5344CB8AC3E}">
        <p14:creationId xmlns:p14="http://schemas.microsoft.com/office/powerpoint/2010/main" val="2383676774"/>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2B007-00A0-49BB-86EE-B4DF269AFCB4}" type="datetimeFigureOut">
              <a:rPr lang="en-US" smtClean="0">
                <a:solidFill>
                  <a:prstClr val="black">
                    <a:tint val="75000"/>
                  </a:prstClr>
                </a:solidFill>
              </a:rPr>
              <a:pPr/>
              <a:t>11/15/2017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1655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98D46-86B4-4CA7-8CB6-DA9481D6A239}" type="datetime1">
              <a:rPr lang="en-US" smtClean="0"/>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@2016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7D122-9487-45F1-8AE3-04CEF5FADF6A}" type="slidenum">
              <a:rPr lang="en-US" smtClean="0"/>
              <a:t>‹#›</a:t>
            </a:fld>
            <a:endParaRPr lang="en-US"/>
          </a:p>
        </p:txBody>
      </p:sp>
    </p:spTree>
    <p:extLst>
      <p:ext uri="{BB962C8B-B14F-4D97-AF65-F5344CB8AC3E}">
        <p14:creationId xmlns:p14="http://schemas.microsoft.com/office/powerpoint/2010/main" val="38572459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hrweb.mit.edu/worklife/youngadult/brain.html" TargetMode="External"/><Relationship Id="rId4" Type="http://schemas.openxmlformats.org/officeDocument/2006/relationships/hyperlink" Target="http://www.nimh.nih.gov/health/publications/the-teen-brain-still-under-construction/index.shtml#pub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osha.gov/SLTC/heatillnes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s://www.osha.gov/Publications/OSHA3156.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epa.gov/pesticide-worker-safety/worker-protection-standard-wps-comparison-chart" TargetMode="External"/><Relationship Id="rId4" Type="http://schemas.openxmlformats.org/officeDocument/2006/relationships/hyperlink" Target="http://www.epa.gov/pesticides/safety/workers/PART170.htm#170.13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osha.gov/SLTC/youth/agriculture/chemicals.html" TargetMode="External"/><Relationship Id="rId4" Type="http://schemas.openxmlformats.org/officeDocument/2006/relationships/hyperlink" Target="http://www.epa.gov/pesticides/safety/workers/PART170.htm#170.11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epa.gov/"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3" Type="http://schemas.openxmlformats.org/officeDocument/2006/relationships/image" Target="../media/image43.emf"/><Relationship Id="rId18" Type="http://schemas.openxmlformats.org/officeDocument/2006/relationships/customXml" Target="../ink/ink8.xml"/><Relationship Id="rId26" Type="http://schemas.openxmlformats.org/officeDocument/2006/relationships/customXml" Target="../ink/ink13.xml"/><Relationship Id="rId39" Type="http://schemas.openxmlformats.org/officeDocument/2006/relationships/image" Target="../media/image54.emf"/><Relationship Id="rId21" Type="http://schemas.openxmlformats.org/officeDocument/2006/relationships/image" Target="../media/image47.emf"/><Relationship Id="rId34" Type="http://schemas.openxmlformats.org/officeDocument/2006/relationships/customXml" Target="../ink/ink17.xml"/><Relationship Id="rId42" Type="http://schemas.openxmlformats.org/officeDocument/2006/relationships/customXml" Target="../ink/ink22.xml"/><Relationship Id="rId47" Type="http://schemas.openxmlformats.org/officeDocument/2006/relationships/image" Target="../media/image58.emf"/><Relationship Id="rId50" Type="http://schemas.openxmlformats.org/officeDocument/2006/relationships/customXml" Target="../ink/ink26.xml"/><Relationship Id="rId55" Type="http://schemas.openxmlformats.org/officeDocument/2006/relationships/image" Target="../media/image62.emf"/><Relationship Id="rId7" Type="http://schemas.openxmlformats.org/officeDocument/2006/relationships/image" Target="../media/image40.emf"/><Relationship Id="rId12" Type="http://schemas.openxmlformats.org/officeDocument/2006/relationships/customXml" Target="../ink/ink5.xml"/><Relationship Id="rId17" Type="http://schemas.openxmlformats.org/officeDocument/2006/relationships/image" Target="../media/image45.emf"/><Relationship Id="rId25" Type="http://schemas.openxmlformats.org/officeDocument/2006/relationships/customXml" Target="../ink/ink12.xml"/><Relationship Id="rId33" Type="http://schemas.openxmlformats.org/officeDocument/2006/relationships/image" Target="../media/image52.emf"/><Relationship Id="rId38" Type="http://schemas.openxmlformats.org/officeDocument/2006/relationships/customXml" Target="../ink/ink20.xml"/><Relationship Id="rId46" Type="http://schemas.openxmlformats.org/officeDocument/2006/relationships/customXml" Target="../ink/ink24.xml"/><Relationship Id="rId2" Type="http://schemas.openxmlformats.org/officeDocument/2006/relationships/notesSlide" Target="../notesSlides/notesSlide42.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50.emf"/><Relationship Id="rId41" Type="http://schemas.openxmlformats.org/officeDocument/2006/relationships/image" Target="../media/image55.emf"/><Relationship Id="rId54" Type="http://schemas.openxmlformats.org/officeDocument/2006/relationships/customXml" Target="../ink/ink28.xml"/><Relationship Id="rId1" Type="http://schemas.openxmlformats.org/officeDocument/2006/relationships/slideLayout" Target="../slideLayouts/slideLayout6.xml"/><Relationship Id="rId6" Type="http://schemas.openxmlformats.org/officeDocument/2006/relationships/customXml" Target="../ink/ink2.xml"/><Relationship Id="rId11" Type="http://schemas.openxmlformats.org/officeDocument/2006/relationships/image" Target="../media/image42.emf"/><Relationship Id="rId24" Type="http://schemas.openxmlformats.org/officeDocument/2006/relationships/image" Target="../media/image48.emf"/><Relationship Id="rId32" Type="http://schemas.openxmlformats.org/officeDocument/2006/relationships/customXml" Target="../ink/ink16.xml"/><Relationship Id="rId37" Type="http://schemas.openxmlformats.org/officeDocument/2006/relationships/customXml" Target="../ink/ink19.xml"/><Relationship Id="rId40" Type="http://schemas.openxmlformats.org/officeDocument/2006/relationships/customXml" Target="../ink/ink21.xml"/><Relationship Id="rId45" Type="http://schemas.openxmlformats.org/officeDocument/2006/relationships/image" Target="../media/image57.emf"/><Relationship Id="rId53" Type="http://schemas.openxmlformats.org/officeDocument/2006/relationships/image" Target="../media/image61.emf"/><Relationship Id="rId5" Type="http://schemas.openxmlformats.org/officeDocument/2006/relationships/image" Target="../media/image39.emf"/><Relationship Id="rId15" Type="http://schemas.openxmlformats.org/officeDocument/2006/relationships/image" Target="../media/image44.emf"/><Relationship Id="rId23" Type="http://schemas.openxmlformats.org/officeDocument/2006/relationships/customXml" Target="../ink/ink11.xml"/><Relationship Id="rId28" Type="http://schemas.openxmlformats.org/officeDocument/2006/relationships/customXml" Target="../ink/ink14.xml"/><Relationship Id="rId36" Type="http://schemas.openxmlformats.org/officeDocument/2006/relationships/image" Target="../media/image53.emf"/><Relationship Id="rId49" Type="http://schemas.openxmlformats.org/officeDocument/2006/relationships/image" Target="../media/image59.emf"/><Relationship Id="rId10" Type="http://schemas.openxmlformats.org/officeDocument/2006/relationships/customXml" Target="../ink/ink4.xml"/><Relationship Id="rId19" Type="http://schemas.openxmlformats.org/officeDocument/2006/relationships/image" Target="../media/image46.emf"/><Relationship Id="rId31" Type="http://schemas.openxmlformats.org/officeDocument/2006/relationships/image" Target="../media/image51.emf"/><Relationship Id="rId44" Type="http://schemas.openxmlformats.org/officeDocument/2006/relationships/customXml" Target="../ink/ink23.xml"/><Relationship Id="rId52" Type="http://schemas.openxmlformats.org/officeDocument/2006/relationships/customXml" Target="../ink/ink27.xml"/><Relationship Id="rId4" Type="http://schemas.openxmlformats.org/officeDocument/2006/relationships/customXml" Target="../ink/ink1.xml"/><Relationship Id="rId9" Type="http://schemas.openxmlformats.org/officeDocument/2006/relationships/image" Target="../media/image41.emf"/><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49.emf"/><Relationship Id="rId30" Type="http://schemas.openxmlformats.org/officeDocument/2006/relationships/customXml" Target="../ink/ink15.xml"/><Relationship Id="rId35" Type="http://schemas.openxmlformats.org/officeDocument/2006/relationships/customXml" Target="../ink/ink18.xml"/><Relationship Id="rId43" Type="http://schemas.openxmlformats.org/officeDocument/2006/relationships/image" Target="../media/image56.emf"/><Relationship Id="rId48" Type="http://schemas.openxmlformats.org/officeDocument/2006/relationships/customXml" Target="../ink/ink25.xml"/><Relationship Id="rId8" Type="http://schemas.openxmlformats.org/officeDocument/2006/relationships/customXml" Target="../ink/ink3.xml"/><Relationship Id="rId51" Type="http://schemas.openxmlformats.org/officeDocument/2006/relationships/image" Target="../media/image60.emf"/><Relationship Id="rId3" Type="http://schemas.openxmlformats.org/officeDocument/2006/relationships/image" Target="../media/image38.png"/></Relationships>
</file>

<file path=ppt/slides/_rels/slide44.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68.emf"/><Relationship Id="rId18" Type="http://schemas.openxmlformats.org/officeDocument/2006/relationships/customXml" Target="../ink/ink36.xml"/><Relationship Id="rId3" Type="http://schemas.openxmlformats.org/officeDocument/2006/relationships/image" Target="../media/image39.png"/><Relationship Id="rId7" Type="http://schemas.openxmlformats.org/officeDocument/2006/relationships/image" Target="../media/image65.emf"/><Relationship Id="rId12" Type="http://schemas.openxmlformats.org/officeDocument/2006/relationships/customXml" Target="../ink/ink33.xml"/><Relationship Id="rId17" Type="http://schemas.openxmlformats.org/officeDocument/2006/relationships/image" Target="../media/image70.emf"/><Relationship Id="rId2" Type="http://schemas.openxmlformats.org/officeDocument/2006/relationships/notesSlide" Target="../notesSlides/notesSlide43.xml"/><Relationship Id="rId16"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30.xml"/><Relationship Id="rId11" Type="http://schemas.openxmlformats.org/officeDocument/2006/relationships/image" Target="../media/image67.emf"/><Relationship Id="rId5" Type="http://schemas.openxmlformats.org/officeDocument/2006/relationships/image" Target="../media/image64.emf"/><Relationship Id="rId15" Type="http://schemas.openxmlformats.org/officeDocument/2006/relationships/image" Target="../media/image69.emf"/><Relationship Id="rId10" Type="http://schemas.openxmlformats.org/officeDocument/2006/relationships/customXml" Target="../ink/ink32.xml"/><Relationship Id="rId19" Type="http://schemas.openxmlformats.org/officeDocument/2006/relationships/image" Target="../media/image71.emf"/><Relationship Id="rId4" Type="http://schemas.openxmlformats.org/officeDocument/2006/relationships/customXml" Target="../ink/ink29.xml"/><Relationship Id="rId9" Type="http://schemas.openxmlformats.org/officeDocument/2006/relationships/image" Target="../media/image66.emf"/><Relationship Id="rId14" Type="http://schemas.openxmlformats.org/officeDocument/2006/relationships/customXml" Target="../ink/ink3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image" Target="../media/image46.png"/><Relationship Id="rId5" Type="http://schemas.openxmlformats.org/officeDocument/2006/relationships/hyperlink" Target="http://www.cdc.gov/niosh/twh/totalhealth.html" TargetMode="External"/><Relationship Id="rId4" Type="http://schemas.openxmlformats.org/officeDocument/2006/relationships/hyperlink" Target="http://www.osh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www.osha.gov/pls/oshaweb/owastand.display_standard_group?p_toc_level=1&amp;p_part_number=1928" TargetMode="External"/><Relationship Id="rId4" Type="http://schemas.openxmlformats.org/officeDocument/2006/relationships/hyperlink" Target="http://www.osha.gov/pls/oshaweb/owastand.display_standard_group?p_toc_level=1&amp;p_part_number=1928"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www.osha.gov/pls/oshaweb/owadisp.show_document?p_table=OSHACT&amp;p_id=3359" TargetMode="External"/><Relationship Id="rId4" Type="http://schemas.openxmlformats.org/officeDocument/2006/relationships/hyperlink" Target="http://www.osha.gov/pls/oshaweb/owadisp.show_document?p_table=OSHACT&amp;p_id=3359"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aghealth.usask.ca/resources/farmsafetyplan/Farm_Safety_Plan-Growing_Forward.pdf" TargetMode="External"/><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jpeg"/><Relationship Id="rId7"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hyperlink" Target="http://www.agrisafe.org/" TargetMode="External"/><Relationship Id="rId9"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hyperlink" Target="http://www.epa.gov/pesticide-worker-safety/agricultural-worker-protection-standard-wps" TargetMode="External"/><Relationship Id="rId3" Type="http://schemas.openxmlformats.org/officeDocument/2006/relationships/image" Target="../media/image19.jpeg"/><Relationship Id="rId7" Type="http://schemas.openxmlformats.org/officeDocument/2006/relationships/hyperlink" Target="https://www.osha.gov/stopfalls/" TargetMode="External"/><Relationship Id="rId12" Type="http://schemas.openxmlformats.org/officeDocument/2006/relationships/hyperlink" Target="http://youngworkers.org/our-materials/employer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s://www.osha.gov/SLTC/heatillness/" TargetMode="External"/><Relationship Id="rId11" Type="http://schemas.openxmlformats.org/officeDocument/2006/relationships/hyperlink" Target="http://www.marshfieldresearch.org/nccrahs" TargetMode="External"/><Relationship Id="rId5" Type="http://schemas.openxmlformats.org/officeDocument/2006/relationships/hyperlink" Target="https://www.dol.gov/whd/regs/compliance/whdfs40.htm" TargetMode="External"/><Relationship Id="rId10" Type="http://schemas.openxmlformats.org/officeDocument/2006/relationships/hyperlink" Target="http://www.migrantclinician.org/" TargetMode="External"/><Relationship Id="rId4" Type="http://schemas.openxmlformats.org/officeDocument/2006/relationships/hyperlink" Target="https://www.osha.gov/SLTC/youth/agriculture/index.html" TargetMode="External"/><Relationship Id="rId9" Type="http://schemas.openxmlformats.org/officeDocument/2006/relationships/hyperlink" Target="https://www.epa.gov/pesticide-worker-safety/worker-protection-standard-wps-comparison-chart"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79.jpeg"/></Relationships>
</file>

<file path=ppt/slides/_rels/slide6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image" Target="../media/image83.png"/><Relationship Id="rId5" Type="http://schemas.openxmlformats.org/officeDocument/2006/relationships/hyperlink" Target="http://www.whistleblowers.gov/" TargetMode="External"/><Relationship Id="rId4" Type="http://schemas.openxmlformats.org/officeDocument/2006/relationships/image" Target="../media/image82.png"/></Relationships>
</file>

<file path=ppt/slides/_rels/slide7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87.emf"/></Relationships>
</file>

<file path=ppt/slides/_rels/slide7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1.xml"/><Relationship Id="rId1" Type="http://schemas.openxmlformats.org/officeDocument/2006/relationships/slideLayout" Target="../slideLayouts/slideLayout12.xml"/><Relationship Id="rId4" Type="http://schemas.openxmlformats.org/officeDocument/2006/relationships/image" Target="../media/image88.e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57400"/>
            <a:ext cx="7772400" cy="1470025"/>
          </a:xfrm>
        </p:spPr>
        <p:txBody>
          <a:bodyPr>
            <a:normAutofit fontScale="90000"/>
          </a:bodyPr>
          <a:lstStyle/>
          <a:p>
            <a:r>
              <a:rPr lang="en-US" b="1" dirty="0"/>
              <a:t>Protecting Young Adults in the Agricultural Workforce</a:t>
            </a:r>
            <a:br>
              <a:rPr lang="en-US" b="1" dirty="0"/>
            </a:br>
            <a:endParaRPr lang="en-US" dirty="0"/>
          </a:p>
        </p:txBody>
      </p:sp>
      <p:sp>
        <p:nvSpPr>
          <p:cNvPr id="3" name="Subtitle 2"/>
          <p:cNvSpPr>
            <a:spLocks noGrp="1"/>
          </p:cNvSpPr>
          <p:nvPr>
            <p:ph type="subTitle" idx="1"/>
          </p:nvPr>
        </p:nvSpPr>
        <p:spPr>
          <a:xfrm>
            <a:off x="2057400" y="4191000"/>
            <a:ext cx="5791200" cy="1371600"/>
          </a:xfrm>
        </p:spPr>
        <p:txBody>
          <a:bodyPr>
            <a:normAutofit/>
          </a:bodyPr>
          <a:lstStyle/>
          <a:p>
            <a:r>
              <a:rPr lang="en-US" sz="2800" dirty="0"/>
              <a:t>AgriSafe Network</a:t>
            </a:r>
          </a:p>
          <a:p>
            <a:endParaRPr lang="en-US" sz="2400" dirty="0"/>
          </a:p>
          <a:p>
            <a:endParaRPr lang="en-US" sz="2400" dirty="0"/>
          </a:p>
        </p:txBody>
      </p:sp>
    </p:spTree>
    <p:extLst>
      <p:ext uri="{BB962C8B-B14F-4D97-AF65-F5344CB8AC3E}">
        <p14:creationId xmlns:p14="http://schemas.microsoft.com/office/powerpoint/2010/main" val="4154732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8077200" cy="914400"/>
          </a:xfrm>
        </p:spPr>
        <p:txBody>
          <a:bodyPr>
            <a:normAutofit fontScale="90000"/>
          </a:bodyPr>
          <a:lstStyle/>
          <a:p>
            <a:r>
              <a:rPr lang="en-US" sz="3100" b="1" dirty="0"/>
              <a:t>Developmental Factors in Young Workers</a:t>
            </a:r>
            <a:r>
              <a:rPr lang="en-US" dirty="0"/>
              <a:t/>
            </a:r>
            <a:br>
              <a:rPr lang="en-US" dirty="0"/>
            </a:br>
            <a:endParaRPr lang="en-US" dirty="0"/>
          </a:p>
        </p:txBody>
      </p:sp>
      <p:sp>
        <p:nvSpPr>
          <p:cNvPr id="3" name="Content Placeholder 2"/>
          <p:cNvSpPr>
            <a:spLocks noGrp="1"/>
          </p:cNvSpPr>
          <p:nvPr>
            <p:ph idx="1"/>
          </p:nvPr>
        </p:nvSpPr>
        <p:spPr>
          <a:xfrm>
            <a:off x="2089731" y="1937266"/>
            <a:ext cx="6705600" cy="4800600"/>
          </a:xfrm>
        </p:spPr>
        <p:txBody>
          <a:bodyPr>
            <a:normAutofit/>
          </a:bodyPr>
          <a:lstStyle/>
          <a:p>
            <a:pPr marL="0" indent="0">
              <a:buNone/>
            </a:pPr>
            <a:r>
              <a:rPr lang="en-US" sz="2800" dirty="0"/>
              <a:t>Young people in the work force are still developing and maturing into their mid – twenties. </a:t>
            </a:r>
          </a:p>
          <a:p>
            <a:pPr marL="0" indent="0">
              <a:buNone/>
            </a:pPr>
            <a:endParaRPr lang="en-US" dirty="0"/>
          </a:p>
          <a:p>
            <a:r>
              <a:rPr lang="en-US" sz="2400" dirty="0"/>
              <a:t>Physical development (muscle, bone, weight, height) are the more obvious factors</a:t>
            </a:r>
          </a:p>
          <a:p>
            <a:pPr marL="0" indent="0">
              <a:buNone/>
            </a:pPr>
            <a:r>
              <a:rPr lang="en-US" sz="2400" dirty="0"/>
              <a:t>		</a:t>
            </a:r>
          </a:p>
          <a:p>
            <a:r>
              <a:rPr lang="en-US" sz="2400" dirty="0"/>
              <a:t>Teens and young adults tend to grow and develop physically at different rates</a:t>
            </a:r>
          </a:p>
          <a:p>
            <a:endParaRPr lang="en-US" dirty="0"/>
          </a:p>
        </p:txBody>
      </p:sp>
      <p:sp>
        <p:nvSpPr>
          <p:cNvPr id="5" name="TextBox 4" title="White background"/>
          <p:cNvSpPr txBox="1"/>
          <p:nvPr/>
        </p:nvSpPr>
        <p:spPr>
          <a:xfrm>
            <a:off x="7620000" y="6553200"/>
            <a:ext cx="15240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965744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92427" y="304800"/>
            <a:ext cx="7010400" cy="990600"/>
          </a:xfrm>
        </p:spPr>
        <p:txBody>
          <a:bodyPr>
            <a:normAutofit fontScale="90000"/>
          </a:bodyPr>
          <a:lstStyle/>
          <a:p>
            <a:pPr algn="l"/>
            <a:r>
              <a:rPr lang="en-US" sz="3100" b="1" dirty="0"/>
              <a:t>Developmental Factors in  Young Workers</a:t>
            </a:r>
            <a:r>
              <a:rPr lang="en-US" dirty="0"/>
              <a:t/>
            </a:r>
            <a:br>
              <a:rPr lang="en-US" dirty="0"/>
            </a:br>
            <a:endParaRPr lang="en-US" dirty="0"/>
          </a:p>
        </p:txBody>
      </p:sp>
      <p:sp>
        <p:nvSpPr>
          <p:cNvPr id="3" name="Content Placeholder 2" title="Text box - We may be much less aware of psychological/mental / neurological development. We often have a tendency to judge ability to perform a task on what we see.  -  Youth may appear to have all of the same physical capabilities as full grown adult "/>
          <p:cNvSpPr>
            <a:spLocks noGrp="1"/>
          </p:cNvSpPr>
          <p:nvPr>
            <p:ph idx="1"/>
          </p:nvPr>
        </p:nvSpPr>
        <p:spPr>
          <a:xfrm>
            <a:off x="1676400" y="1905000"/>
            <a:ext cx="6934200" cy="4800600"/>
          </a:xfrm>
        </p:spPr>
        <p:txBody>
          <a:bodyPr>
            <a:normAutofit/>
          </a:bodyPr>
          <a:lstStyle/>
          <a:p>
            <a:pPr marL="0" indent="0">
              <a:buNone/>
            </a:pPr>
            <a:endParaRPr lang="en-US" dirty="0"/>
          </a:p>
          <a:p>
            <a:pPr marL="457200" lvl="1" indent="0">
              <a:buNone/>
            </a:pPr>
            <a:r>
              <a:rPr lang="en-US" dirty="0"/>
              <a:t>	</a:t>
            </a:r>
          </a:p>
        </p:txBody>
      </p:sp>
      <p:sp>
        <p:nvSpPr>
          <p:cNvPr id="4" name="Rectangle 3"/>
          <p:cNvSpPr/>
          <p:nvPr/>
        </p:nvSpPr>
        <p:spPr>
          <a:xfrm>
            <a:off x="2286000" y="2397949"/>
            <a:ext cx="6477000" cy="4610493"/>
          </a:xfrm>
          <a:prstGeom prst="rect">
            <a:avLst/>
          </a:prstGeom>
        </p:spPr>
        <p:txBody>
          <a:bodyPr wrap="square">
            <a:spAutoFit/>
          </a:bodyPr>
          <a:lstStyle/>
          <a:p>
            <a:pPr marL="342900" lvl="0" indent="-342900">
              <a:spcBef>
                <a:spcPct val="20000"/>
              </a:spcBef>
              <a:buFont typeface="Arial" pitchFamily="34" charset="0"/>
              <a:buChar char="•"/>
            </a:pPr>
            <a:endParaRPr lang="en-US" sz="2400" dirty="0">
              <a:solidFill>
                <a:prstClr val="black"/>
              </a:solidFill>
            </a:endParaRPr>
          </a:p>
          <a:p>
            <a:pPr marL="342900" lvl="0" indent="-342900">
              <a:spcBef>
                <a:spcPct val="20000"/>
              </a:spcBef>
              <a:buFont typeface="Arial" pitchFamily="34" charset="0"/>
              <a:buChar char="•"/>
            </a:pPr>
            <a:r>
              <a:rPr lang="en-US" sz="2400" dirty="0">
                <a:solidFill>
                  <a:prstClr val="black"/>
                </a:solidFill>
              </a:rPr>
              <a:t>We may be </a:t>
            </a:r>
            <a:r>
              <a:rPr lang="en-US" sz="2400" u="sng" dirty="0">
                <a:solidFill>
                  <a:prstClr val="black"/>
                </a:solidFill>
              </a:rPr>
              <a:t>much less aware </a:t>
            </a:r>
            <a:r>
              <a:rPr lang="en-US" sz="2400" dirty="0">
                <a:solidFill>
                  <a:prstClr val="black"/>
                </a:solidFill>
              </a:rPr>
              <a:t>of psychological/mental / neurological development</a:t>
            </a:r>
          </a:p>
          <a:p>
            <a:pPr lvl="0">
              <a:spcBef>
                <a:spcPct val="20000"/>
              </a:spcBef>
            </a:pPr>
            <a:endParaRPr lang="en-US" sz="2400" dirty="0">
              <a:solidFill>
                <a:prstClr val="black"/>
              </a:solidFill>
            </a:endParaRPr>
          </a:p>
          <a:p>
            <a:pPr marL="342900" lvl="0" indent="-342900">
              <a:spcBef>
                <a:spcPct val="20000"/>
              </a:spcBef>
              <a:buFont typeface="Arial" pitchFamily="34" charset="0"/>
              <a:buChar char="•"/>
            </a:pPr>
            <a:r>
              <a:rPr lang="en-US" sz="2400" dirty="0">
                <a:solidFill>
                  <a:prstClr val="black"/>
                </a:solidFill>
              </a:rPr>
              <a:t>We often </a:t>
            </a:r>
            <a:r>
              <a:rPr lang="en-US" sz="2400" u="sng" dirty="0">
                <a:solidFill>
                  <a:prstClr val="black"/>
                </a:solidFill>
              </a:rPr>
              <a:t>have a tendency to judge ability </a:t>
            </a:r>
            <a:r>
              <a:rPr lang="en-US" sz="2400" dirty="0">
                <a:solidFill>
                  <a:prstClr val="black"/>
                </a:solidFill>
              </a:rPr>
              <a:t>to perform a task on </a:t>
            </a:r>
            <a:r>
              <a:rPr lang="en-US" sz="2400" u="sng" dirty="0">
                <a:solidFill>
                  <a:prstClr val="black"/>
                </a:solidFill>
              </a:rPr>
              <a:t>what we see</a:t>
            </a:r>
          </a:p>
          <a:p>
            <a:pPr lvl="0">
              <a:spcBef>
                <a:spcPct val="20000"/>
              </a:spcBef>
            </a:pPr>
            <a:r>
              <a:rPr lang="en-US" sz="2000" dirty="0">
                <a:solidFill>
                  <a:prstClr val="black"/>
                </a:solidFill>
              </a:rPr>
              <a:t>	 -  Youth may appear to have all of the same 	     physical capabilities as full grown adult </a:t>
            </a:r>
          </a:p>
          <a:p>
            <a:pPr lvl="0">
              <a:spcBef>
                <a:spcPct val="20000"/>
              </a:spcBef>
            </a:pPr>
            <a:endParaRPr lang="en-US" sz="2400" dirty="0">
              <a:solidFill>
                <a:prstClr val="black"/>
              </a:solidFill>
            </a:endParaRPr>
          </a:p>
          <a:p>
            <a:pPr marL="342900" lvl="0" indent="-342900">
              <a:spcBef>
                <a:spcPct val="20000"/>
              </a:spcBef>
              <a:buFont typeface="Arial" pitchFamily="34" charset="0"/>
              <a:buChar char="•"/>
            </a:pPr>
            <a:endParaRPr lang="en-US" sz="3200" dirty="0">
              <a:solidFill>
                <a:prstClr val="black"/>
              </a:solidFill>
            </a:endParaRPr>
          </a:p>
        </p:txBody>
      </p:sp>
      <p:sp>
        <p:nvSpPr>
          <p:cNvPr id="6" name="TextBox 5" title="White background"/>
          <p:cNvSpPr txBox="1"/>
          <p:nvPr/>
        </p:nvSpPr>
        <p:spPr>
          <a:xfrm>
            <a:off x="7848600" y="6574795"/>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796240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6624" y="0"/>
            <a:ext cx="8229600" cy="1143000"/>
          </a:xfrm>
        </p:spPr>
        <p:txBody>
          <a:bodyPr/>
          <a:lstStyle/>
          <a:p>
            <a:r>
              <a:rPr lang="en-US" b="1" dirty="0"/>
              <a:t>A Brain in Progress </a:t>
            </a:r>
            <a:endParaRPr lang="en-US" dirty="0"/>
          </a:p>
        </p:txBody>
      </p:sp>
      <p:sp>
        <p:nvSpPr>
          <p:cNvPr id="3" name="Content Placeholder 2"/>
          <p:cNvSpPr>
            <a:spLocks noGrp="1"/>
          </p:cNvSpPr>
          <p:nvPr>
            <p:ph idx="1"/>
          </p:nvPr>
        </p:nvSpPr>
        <p:spPr>
          <a:xfrm>
            <a:off x="1600200" y="1981200"/>
            <a:ext cx="6858000" cy="4648200"/>
          </a:xfrm>
        </p:spPr>
        <p:txBody>
          <a:bodyPr>
            <a:normAutofit/>
          </a:bodyPr>
          <a:lstStyle/>
          <a:p>
            <a:pPr marL="0" indent="0">
              <a:buNone/>
            </a:pPr>
            <a:r>
              <a:rPr lang="en-US" sz="2000" dirty="0"/>
              <a:t>According to recent findings, the human brain does not reach full maturity until at least the </a:t>
            </a:r>
            <a:r>
              <a:rPr lang="en-US" sz="2000" b="1" u="sng" dirty="0"/>
              <a:t>mid-20s </a:t>
            </a:r>
            <a:r>
              <a:rPr lang="en-US" sz="2000" dirty="0"/>
              <a:t>(20 – 25 y/o) </a:t>
            </a:r>
            <a:endParaRPr lang="en-US" sz="2000" b="1" dirty="0">
              <a:solidFill>
                <a:srgbClr val="FF0000"/>
              </a:solidFill>
            </a:endParaRPr>
          </a:p>
          <a:p>
            <a:endParaRPr lang="en-US" sz="2000" b="1" dirty="0">
              <a:solidFill>
                <a:srgbClr val="FF0000"/>
              </a:solidFill>
            </a:endParaRPr>
          </a:p>
          <a:p>
            <a:pPr marL="0" indent="0">
              <a:buNone/>
            </a:pPr>
            <a:endParaRPr lang="en-US" sz="2000" b="1" dirty="0">
              <a:solidFill>
                <a:srgbClr val="FF0000"/>
              </a:solidFill>
            </a:endParaRPr>
          </a:p>
          <a:p>
            <a:endParaRPr lang="en-US" sz="2000" b="1" dirty="0">
              <a:solidFill>
                <a:srgbClr val="FF0000"/>
              </a:solidFill>
            </a:endParaRPr>
          </a:p>
          <a:p>
            <a:pPr marL="0" indent="0">
              <a:buNone/>
            </a:pPr>
            <a:endParaRPr lang="en-US" sz="2000" dirty="0">
              <a:solidFill>
                <a:srgbClr val="FF0000"/>
              </a:solidFill>
            </a:endParaRPr>
          </a:p>
          <a:p>
            <a:pPr marL="0" indent="0">
              <a:buNone/>
            </a:pPr>
            <a:endParaRPr lang="en-US" sz="1300" dirty="0">
              <a:solidFill>
                <a:srgbClr val="FF0000"/>
              </a:solidFill>
            </a:endParaRPr>
          </a:p>
          <a:p>
            <a:pPr marL="0" indent="0">
              <a:buNone/>
            </a:pPr>
            <a:endParaRPr lang="en-US" sz="1300" dirty="0">
              <a:solidFill>
                <a:srgbClr val="FF0000"/>
              </a:solidFill>
            </a:endParaRPr>
          </a:p>
          <a:p>
            <a:pPr marL="0" indent="0">
              <a:buNone/>
            </a:pPr>
            <a:endParaRPr lang="en-US" sz="1300" dirty="0">
              <a:solidFill>
                <a:srgbClr val="FF0000"/>
              </a:solidFill>
            </a:endParaRPr>
          </a:p>
          <a:p>
            <a:pPr marL="0" indent="0">
              <a:buNone/>
            </a:pPr>
            <a:endParaRPr lang="en-US" sz="1300" dirty="0">
              <a:solidFill>
                <a:srgbClr val="FF0000"/>
              </a:solidFill>
            </a:endParaRPr>
          </a:p>
          <a:p>
            <a:pPr marL="0" indent="0">
              <a:buNone/>
            </a:pPr>
            <a:endParaRPr lang="en-US" sz="1300" dirty="0">
              <a:solidFill>
                <a:srgbClr val="FF0000"/>
              </a:solidFill>
            </a:endParaRPr>
          </a:p>
          <a:p>
            <a:r>
              <a:rPr lang="en-US" sz="1400" dirty="0">
                <a:hlinkClick r:id="rId4" tooltip="Link to NIH publication"/>
              </a:rPr>
              <a:t>http://www.nimh.nih.gov/health/publications/the-teen-brain-still-under-construction/index.shtml#pub7</a:t>
            </a:r>
            <a:r>
              <a:rPr lang="en-US" sz="1400" dirty="0"/>
              <a:t>  </a:t>
            </a:r>
          </a:p>
          <a:p>
            <a:r>
              <a:rPr lang="en-US" sz="1400" dirty="0">
                <a:hlinkClick r:id="rId5" tooltip="Link to MIT's Young adult brain"/>
              </a:rPr>
              <a:t>http://hrweb.mit.edu/worklife/youngadult/brain.html</a:t>
            </a:r>
            <a:endParaRPr lang="en-US" dirty="0"/>
          </a:p>
        </p:txBody>
      </p:sp>
      <p:pic>
        <p:nvPicPr>
          <p:cNvPr id="5" name="Picture 4" title="Photo - Driver behing a wheel"/>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06710" y="2667000"/>
            <a:ext cx="2989290" cy="2681569"/>
          </a:xfrm>
          <a:prstGeom prst="rect">
            <a:avLst/>
          </a:prstGeom>
        </p:spPr>
      </p:pic>
      <p:sp>
        <p:nvSpPr>
          <p:cNvPr id="4" name="TextBox 3" title="White background"/>
          <p:cNvSpPr txBox="1"/>
          <p:nvPr/>
        </p:nvSpPr>
        <p:spPr>
          <a:xfrm>
            <a:off x="7848600" y="6596390"/>
            <a:ext cx="1287624"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86593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905000"/>
            <a:ext cx="6934200" cy="4221163"/>
          </a:xfrm>
        </p:spPr>
        <p:txBody>
          <a:bodyPr>
            <a:normAutofit/>
          </a:bodyPr>
          <a:lstStyle/>
          <a:p>
            <a:pPr marL="0" indent="0">
              <a:buNone/>
            </a:pPr>
            <a:r>
              <a:rPr lang="en-US" sz="2400" dirty="0"/>
              <a:t> Studies have shown that the brain’s ability to make decisions and make good judgement calls is still developing in the early twenties:</a:t>
            </a:r>
          </a:p>
          <a:p>
            <a:pPr lvl="1"/>
            <a:r>
              <a:rPr lang="en-US" sz="2000" dirty="0"/>
              <a:t>Attention span – easily distracted </a:t>
            </a:r>
          </a:p>
          <a:p>
            <a:pPr lvl="2"/>
            <a:r>
              <a:rPr lang="en-US" sz="2000" dirty="0"/>
              <a:t>other workers</a:t>
            </a:r>
          </a:p>
          <a:p>
            <a:pPr lvl="2"/>
            <a:r>
              <a:rPr lang="en-US" sz="2000" dirty="0"/>
              <a:t>cell phones</a:t>
            </a:r>
          </a:p>
          <a:p>
            <a:pPr lvl="2"/>
            <a:r>
              <a:rPr lang="en-US" sz="2000" dirty="0"/>
              <a:t>music (ear buds in )</a:t>
            </a:r>
          </a:p>
          <a:p>
            <a:pPr lvl="1"/>
            <a:r>
              <a:rPr lang="en-US" sz="2000" dirty="0"/>
              <a:t>Cause &amp; effect relationship not fully developed –</a:t>
            </a:r>
          </a:p>
          <a:p>
            <a:pPr lvl="2"/>
            <a:r>
              <a:rPr lang="en-US" sz="1800" dirty="0"/>
              <a:t> how fast is safe/ how far from danger/ short cuts lead to  mishaps</a:t>
            </a:r>
          </a:p>
          <a:p>
            <a:pPr lvl="1"/>
            <a:r>
              <a:rPr lang="en-US" sz="2000" dirty="0"/>
              <a:t>Often impatient</a:t>
            </a:r>
          </a:p>
          <a:p>
            <a:endParaRPr lang="en-US" dirty="0"/>
          </a:p>
          <a:p>
            <a:pPr marL="0" indent="0">
              <a:buNone/>
            </a:pPr>
            <a:endParaRPr lang="en-US" dirty="0"/>
          </a:p>
        </p:txBody>
      </p:sp>
      <p:sp>
        <p:nvSpPr>
          <p:cNvPr id="5" name="Title 4"/>
          <p:cNvSpPr>
            <a:spLocks noGrp="1"/>
          </p:cNvSpPr>
          <p:nvPr>
            <p:ph type="title"/>
          </p:nvPr>
        </p:nvSpPr>
        <p:spPr>
          <a:xfrm>
            <a:off x="1295400" y="-152400"/>
            <a:ext cx="8229600" cy="1143000"/>
          </a:xfrm>
        </p:spPr>
        <p:txBody>
          <a:bodyPr>
            <a:normAutofit/>
          </a:bodyPr>
          <a:lstStyle/>
          <a:p>
            <a:r>
              <a:rPr lang="en-US" sz="3200" b="1" dirty="0"/>
              <a:t>How young employees think </a:t>
            </a:r>
            <a:r>
              <a:rPr lang="en-US" sz="3200" dirty="0"/>
              <a:t/>
            </a:r>
            <a:br>
              <a:rPr lang="en-US" sz="3200" dirty="0"/>
            </a:br>
            <a:r>
              <a:rPr lang="en-US" sz="2400" dirty="0"/>
              <a:t>(cognitive growth &amp;development)</a:t>
            </a:r>
          </a:p>
        </p:txBody>
      </p:sp>
      <p:sp>
        <p:nvSpPr>
          <p:cNvPr id="2" name="TextBox 1" title="White background"/>
          <p:cNvSpPr txBox="1"/>
          <p:nvPr/>
        </p:nvSpPr>
        <p:spPr>
          <a:xfrm>
            <a:off x="7543800" y="6596390"/>
            <a:ext cx="1600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786211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52401"/>
            <a:ext cx="6324600" cy="685799"/>
          </a:xfrm>
        </p:spPr>
        <p:txBody>
          <a:bodyPr>
            <a:normAutofit fontScale="90000"/>
          </a:bodyPr>
          <a:lstStyle/>
          <a:p>
            <a:r>
              <a:rPr lang="en-US" sz="4000" b="1" dirty="0">
                <a:solidFill>
                  <a:prstClr val="black"/>
                </a:solidFill>
              </a:rPr>
              <a:t>How young employees </a:t>
            </a:r>
            <a:r>
              <a:rPr lang="en-US" sz="4000" b="1" dirty="0" smtClean="0">
                <a:solidFill>
                  <a:prstClr val="black"/>
                </a:solidFill>
              </a:rPr>
              <a:t>think  </a:t>
            </a:r>
            <a:r>
              <a:rPr lang="en-US" sz="4000" b="1" dirty="0">
                <a:solidFill>
                  <a:prstClr val="black"/>
                </a:solidFill>
              </a:rPr>
              <a:t/>
            </a:r>
            <a:br>
              <a:rPr lang="en-US" sz="4000" b="1" dirty="0">
                <a:solidFill>
                  <a:prstClr val="black"/>
                </a:solidFill>
              </a:rPr>
            </a:br>
            <a:r>
              <a:rPr lang="en-US" sz="2000" b="1" dirty="0">
                <a:solidFill>
                  <a:prstClr val="black"/>
                </a:solidFill>
              </a:rPr>
              <a:t>(cognitive growth &amp;development)</a:t>
            </a:r>
            <a:endParaRPr lang="en-US" dirty="0"/>
          </a:p>
        </p:txBody>
      </p:sp>
      <p:sp>
        <p:nvSpPr>
          <p:cNvPr id="3" name="Subtitle 2"/>
          <p:cNvSpPr>
            <a:spLocks noGrp="1"/>
          </p:cNvSpPr>
          <p:nvPr>
            <p:ph type="subTitle" idx="1"/>
          </p:nvPr>
        </p:nvSpPr>
        <p:spPr>
          <a:xfrm>
            <a:off x="2209800" y="1981200"/>
            <a:ext cx="5562600" cy="3657600"/>
          </a:xfrm>
        </p:spPr>
        <p:txBody>
          <a:bodyPr>
            <a:normAutofit/>
          </a:bodyPr>
          <a:lstStyle/>
          <a:p>
            <a:pPr marL="342900" lvl="0" indent="-342900" algn="l">
              <a:buFont typeface="Arial" pitchFamily="34" charset="0"/>
              <a:buChar char="•"/>
            </a:pPr>
            <a:r>
              <a:rPr lang="en-US" sz="2200" dirty="0">
                <a:solidFill>
                  <a:prstClr val="black"/>
                </a:solidFill>
              </a:rPr>
              <a:t>Ability to make good decisions may still be developing</a:t>
            </a:r>
          </a:p>
          <a:p>
            <a:pPr marL="800100" lvl="1" indent="-342900" algn="l">
              <a:buFont typeface="Arial" pitchFamily="34" charset="0"/>
              <a:buChar char="•"/>
            </a:pPr>
            <a:r>
              <a:rPr lang="en-US" sz="1800" dirty="0">
                <a:solidFill>
                  <a:prstClr val="black"/>
                </a:solidFill>
              </a:rPr>
              <a:t>Time management</a:t>
            </a:r>
          </a:p>
          <a:p>
            <a:pPr marL="800100" lvl="1" indent="-342900" algn="l">
              <a:buFont typeface="Arial" pitchFamily="34" charset="0"/>
              <a:buChar char="•"/>
            </a:pPr>
            <a:r>
              <a:rPr lang="en-US" sz="1800" dirty="0">
                <a:solidFill>
                  <a:prstClr val="black"/>
                </a:solidFill>
              </a:rPr>
              <a:t>Following instructions</a:t>
            </a:r>
          </a:p>
          <a:p>
            <a:pPr lvl="1" algn="l"/>
            <a:endParaRPr lang="en-US" sz="1800" dirty="0">
              <a:solidFill>
                <a:prstClr val="black"/>
              </a:solidFill>
            </a:endParaRPr>
          </a:p>
          <a:p>
            <a:pPr marL="342900" lvl="0" indent="-342900" algn="l">
              <a:buFont typeface="Arial" pitchFamily="34" charset="0"/>
              <a:buChar char="•"/>
            </a:pPr>
            <a:r>
              <a:rPr lang="en-US" sz="2200" dirty="0">
                <a:solidFill>
                  <a:prstClr val="black"/>
                </a:solidFill>
              </a:rPr>
              <a:t>May not be fully aware of ability/ inability – thinking they can do more than they really  are capable of doing – Perceptive skills still developing</a:t>
            </a:r>
          </a:p>
          <a:p>
            <a:pPr marL="342900" lvl="0" indent="-342900" algn="l">
              <a:buFont typeface="Arial" pitchFamily="34" charset="0"/>
              <a:buChar char="•"/>
            </a:pPr>
            <a:r>
              <a:rPr lang="en-US" sz="2200" dirty="0">
                <a:solidFill>
                  <a:prstClr val="black"/>
                </a:solidFill>
              </a:rPr>
              <a:t>May have a distorted sense of immortality </a:t>
            </a:r>
          </a:p>
          <a:p>
            <a:endParaRPr lang="en-US" dirty="0"/>
          </a:p>
        </p:txBody>
      </p:sp>
      <p:sp>
        <p:nvSpPr>
          <p:cNvPr id="4" name="TextBox 3" title="White background"/>
          <p:cNvSpPr txBox="1"/>
          <p:nvPr/>
        </p:nvSpPr>
        <p:spPr>
          <a:xfrm>
            <a:off x="7467600" y="6553200"/>
            <a:ext cx="1676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60106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Developmental Factors</a:t>
            </a:r>
          </a:p>
        </p:txBody>
      </p:sp>
      <p:sp>
        <p:nvSpPr>
          <p:cNvPr id="3" name="Content Placeholder 2"/>
          <p:cNvSpPr>
            <a:spLocks noGrp="1"/>
          </p:cNvSpPr>
          <p:nvPr>
            <p:ph idx="1"/>
          </p:nvPr>
        </p:nvSpPr>
        <p:spPr>
          <a:xfrm>
            <a:off x="457200" y="1981200"/>
            <a:ext cx="8229600" cy="4876800"/>
          </a:xfrm>
        </p:spPr>
        <p:txBody>
          <a:bodyP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400" dirty="0"/>
          </a:p>
          <a:p>
            <a:pPr marL="0" indent="0">
              <a:buNone/>
            </a:pPr>
            <a:endParaRPr lang="en-US" sz="2000" dirty="0"/>
          </a:p>
          <a:p>
            <a:pPr marL="0" indent="0">
              <a:buNone/>
            </a:pPr>
            <a:endParaRPr lang="en-US" sz="2000" dirty="0"/>
          </a:p>
          <a:p>
            <a:pPr marL="0" indent="0">
              <a:buNone/>
            </a:pPr>
            <a:endParaRPr lang="en-US" sz="1900" dirty="0"/>
          </a:p>
          <a:p>
            <a:pPr marL="0" indent="0">
              <a:buNone/>
            </a:pPr>
            <a:r>
              <a:rPr lang="en-US" sz="1900" dirty="0"/>
              <a:t>Perceptual and cognitive development may not reach adult levels until several years post adolescence.*</a:t>
            </a:r>
          </a:p>
        </p:txBody>
      </p:sp>
      <p:pic>
        <p:nvPicPr>
          <p:cNvPr id="4" name="Picture 3" title="Chart - a conceptual model"/>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0" y="1600199"/>
            <a:ext cx="6553200" cy="4624611"/>
          </a:xfrm>
          <a:prstGeom prst="rect">
            <a:avLst/>
          </a:prstGeom>
        </p:spPr>
      </p:pic>
      <p:sp>
        <p:nvSpPr>
          <p:cNvPr id="6" name="TextBox 5" title="White background"/>
          <p:cNvSpPr txBox="1"/>
          <p:nvPr/>
        </p:nvSpPr>
        <p:spPr>
          <a:xfrm>
            <a:off x="7874726" y="6520934"/>
            <a:ext cx="1219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
            <a:ext cx="6781800" cy="990599"/>
          </a:xfrm>
        </p:spPr>
        <p:txBody>
          <a:bodyPr/>
          <a:lstStyle/>
          <a:p>
            <a:r>
              <a:rPr lang="en-US" b="1" dirty="0">
                <a:solidFill>
                  <a:prstClr val="black"/>
                </a:solidFill>
              </a:rPr>
              <a:t>Time Constraints</a:t>
            </a:r>
            <a:endParaRPr lang="en-US" dirty="0"/>
          </a:p>
        </p:txBody>
      </p:sp>
      <p:sp>
        <p:nvSpPr>
          <p:cNvPr id="3" name="Subtitle 2"/>
          <p:cNvSpPr>
            <a:spLocks noGrp="1"/>
          </p:cNvSpPr>
          <p:nvPr>
            <p:ph type="subTitle" idx="1"/>
          </p:nvPr>
        </p:nvSpPr>
        <p:spPr>
          <a:xfrm>
            <a:off x="2057400" y="1828800"/>
            <a:ext cx="6781800" cy="4343400"/>
          </a:xfrm>
        </p:spPr>
        <p:txBody>
          <a:bodyPr>
            <a:normAutofit/>
          </a:bodyPr>
          <a:lstStyle/>
          <a:p>
            <a:pPr lvl="0" algn="l"/>
            <a:r>
              <a:rPr lang="en-US" sz="2400" dirty="0">
                <a:solidFill>
                  <a:prstClr val="black"/>
                </a:solidFill>
              </a:rPr>
              <a:t>For many young workers, we need to keep in mind that they likely come to the job with several other time commitments in their lives – especially if they are part time or seasonal workers. </a:t>
            </a:r>
          </a:p>
          <a:p>
            <a:pPr lvl="0" algn="l"/>
            <a:r>
              <a:rPr lang="en-US" sz="2600" dirty="0">
                <a:solidFill>
                  <a:prstClr val="black"/>
                </a:solidFill>
              </a:rPr>
              <a:t>	</a:t>
            </a:r>
            <a:r>
              <a:rPr lang="en-US" sz="2000" dirty="0">
                <a:solidFill>
                  <a:prstClr val="black"/>
                </a:solidFill>
              </a:rPr>
              <a:t>- school</a:t>
            </a:r>
          </a:p>
          <a:p>
            <a:pPr lvl="0" algn="l"/>
            <a:r>
              <a:rPr lang="en-US" sz="2000" dirty="0">
                <a:solidFill>
                  <a:prstClr val="black"/>
                </a:solidFill>
              </a:rPr>
              <a:t>	- family                                        </a:t>
            </a:r>
          </a:p>
          <a:p>
            <a:pPr lvl="0" algn="l"/>
            <a:r>
              <a:rPr lang="en-US" sz="2000" dirty="0">
                <a:solidFill>
                  <a:prstClr val="black"/>
                </a:solidFill>
              </a:rPr>
              <a:t>	- sports</a:t>
            </a:r>
          </a:p>
          <a:p>
            <a:pPr lvl="0" algn="l"/>
            <a:r>
              <a:rPr lang="en-US" sz="2000" dirty="0">
                <a:solidFill>
                  <a:prstClr val="black"/>
                </a:solidFill>
              </a:rPr>
              <a:t>	- another part time job and work  		commitments at home</a:t>
            </a:r>
          </a:p>
          <a:p>
            <a:endParaRPr lang="en-US" dirty="0"/>
          </a:p>
        </p:txBody>
      </p:sp>
      <p:pic>
        <p:nvPicPr>
          <p:cNvPr id="4" name="Picture 3" title="Photo - young people in a ban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3962400"/>
            <a:ext cx="2129795" cy="2362200"/>
          </a:xfrm>
          <a:prstGeom prst="rect">
            <a:avLst/>
          </a:prstGeom>
        </p:spPr>
      </p:pic>
      <p:sp>
        <p:nvSpPr>
          <p:cNvPr id="5" name="TextBox 4" title="White background"/>
          <p:cNvSpPr txBox="1"/>
          <p:nvPr/>
        </p:nvSpPr>
        <p:spPr>
          <a:xfrm>
            <a:off x="7848600" y="6596390"/>
            <a:ext cx="1219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367581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934200" cy="639762"/>
          </a:xfrm>
        </p:spPr>
        <p:txBody>
          <a:bodyPr>
            <a:normAutofit fontScale="90000"/>
          </a:bodyPr>
          <a:lstStyle/>
          <a:p>
            <a:r>
              <a:rPr lang="en-US" dirty="0"/>
              <a:t>Cultural Diversity</a:t>
            </a:r>
          </a:p>
        </p:txBody>
      </p:sp>
      <p:sp>
        <p:nvSpPr>
          <p:cNvPr id="3" name="Content Placeholder 2"/>
          <p:cNvSpPr>
            <a:spLocks noGrp="1"/>
          </p:cNvSpPr>
          <p:nvPr>
            <p:ph idx="1"/>
          </p:nvPr>
        </p:nvSpPr>
        <p:spPr>
          <a:xfrm>
            <a:off x="2133600" y="2514600"/>
            <a:ext cx="6553200" cy="4191000"/>
          </a:xfrm>
        </p:spPr>
        <p:txBody>
          <a:bodyPr/>
          <a:lstStyle/>
          <a:p>
            <a:pPr marL="0" lvl="0" indent="0">
              <a:buNone/>
            </a:pPr>
            <a:r>
              <a:rPr lang="en-US" sz="2800" dirty="0">
                <a:solidFill>
                  <a:prstClr val="black"/>
                </a:solidFill>
              </a:rPr>
              <a:t>Young workers can be culturally diverse:</a:t>
            </a:r>
          </a:p>
          <a:p>
            <a:r>
              <a:rPr lang="en-US" sz="2000" dirty="0">
                <a:solidFill>
                  <a:prstClr val="black"/>
                </a:solidFill>
              </a:rPr>
              <a:t>Language</a:t>
            </a:r>
          </a:p>
          <a:p>
            <a:r>
              <a:rPr lang="en-US" sz="2000" dirty="0">
                <a:solidFill>
                  <a:prstClr val="black"/>
                </a:solidFill>
              </a:rPr>
              <a:t>Clothing preferences</a:t>
            </a:r>
          </a:p>
          <a:p>
            <a:r>
              <a:rPr lang="en-US" sz="2000" dirty="0">
                <a:solidFill>
                  <a:prstClr val="black"/>
                </a:solidFill>
              </a:rPr>
              <a:t>Food preferences</a:t>
            </a:r>
          </a:p>
          <a:p>
            <a:r>
              <a:rPr lang="en-US" sz="2000" dirty="0">
                <a:solidFill>
                  <a:prstClr val="black"/>
                </a:solidFill>
              </a:rPr>
              <a:t>Religious customs</a:t>
            </a:r>
          </a:p>
          <a:p>
            <a:r>
              <a:rPr lang="en-US" sz="2000" dirty="0">
                <a:solidFill>
                  <a:prstClr val="black"/>
                </a:solidFill>
              </a:rPr>
              <a:t>Familial roles</a:t>
            </a:r>
          </a:p>
          <a:p>
            <a:r>
              <a:rPr lang="en-US" sz="2000" dirty="0">
                <a:solidFill>
                  <a:prstClr val="black"/>
                </a:solidFill>
              </a:rPr>
              <a:t>Gender roles</a:t>
            </a:r>
          </a:p>
          <a:p>
            <a:r>
              <a:rPr lang="en-US" sz="2000" dirty="0">
                <a:solidFill>
                  <a:prstClr val="black"/>
                </a:solidFill>
              </a:rPr>
              <a:t>Acclimatization </a:t>
            </a:r>
          </a:p>
          <a:p>
            <a:pPr marL="0" lvl="0" indent="0">
              <a:buNone/>
            </a:pPr>
            <a:endParaRPr lang="en-US" sz="2400" dirty="0">
              <a:solidFill>
                <a:prstClr val="black"/>
              </a:solidFill>
            </a:endParaRPr>
          </a:p>
          <a:p>
            <a:pPr marL="0" lvl="0" indent="0">
              <a:buNone/>
            </a:pPr>
            <a:endParaRPr lang="en-US" b="1" dirty="0">
              <a:solidFill>
                <a:prstClr val="black"/>
              </a:solidFill>
            </a:endParaRPr>
          </a:p>
          <a:p>
            <a:pPr marL="0" lvl="0" indent="0">
              <a:buNone/>
            </a:pPr>
            <a:endParaRPr lang="en-US" dirty="0"/>
          </a:p>
        </p:txBody>
      </p:sp>
      <p:pic>
        <p:nvPicPr>
          <p:cNvPr id="4" name="Picture 3" title="Photo - young worker with a container on his shoulder"/>
          <p:cNvPicPr>
            <a:picLocks noChangeAspect="1"/>
          </p:cNvPicPr>
          <p:nvPr/>
        </p:nvPicPr>
        <p:blipFill rotWithShape="1">
          <a:blip r:embed="rId4" cstate="email">
            <a:extLst>
              <a:ext uri="{28A0092B-C50C-407E-A947-70E740481C1C}">
                <a14:useLocalDpi xmlns:a14="http://schemas.microsoft.com/office/drawing/2010/main"/>
              </a:ext>
            </a:extLst>
          </a:blip>
          <a:srcRect b="-140"/>
          <a:stretch/>
        </p:blipFill>
        <p:spPr>
          <a:xfrm>
            <a:off x="5181600" y="3352800"/>
            <a:ext cx="2207624" cy="2945674"/>
          </a:xfrm>
          <a:prstGeom prst="rect">
            <a:avLst/>
          </a:prstGeom>
        </p:spPr>
      </p:pic>
      <p:sp>
        <p:nvSpPr>
          <p:cNvPr id="5" name="TextBox 4" title="White background"/>
          <p:cNvSpPr txBox="1"/>
          <p:nvPr/>
        </p:nvSpPr>
        <p:spPr>
          <a:xfrm>
            <a:off x="7848600" y="6574795"/>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53451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8229600" cy="1143000"/>
          </a:xfrm>
        </p:spPr>
        <p:txBody>
          <a:bodyPr>
            <a:normAutofit fontScale="90000"/>
          </a:bodyPr>
          <a:lstStyle/>
          <a:p>
            <a:r>
              <a:rPr lang="en-US" dirty="0"/>
              <a:t>  </a:t>
            </a:r>
            <a:r>
              <a:rPr lang="en-US" b="1" dirty="0"/>
              <a:t>Is there any language barrier?</a:t>
            </a:r>
            <a:r>
              <a:rPr lang="en-US" dirty="0"/>
              <a:t/>
            </a:r>
            <a:br>
              <a:rPr lang="en-US" dirty="0"/>
            </a:br>
            <a:endParaRPr lang="en-US" dirty="0"/>
          </a:p>
        </p:txBody>
      </p:sp>
      <p:sp>
        <p:nvSpPr>
          <p:cNvPr id="3" name="Content Placeholder 2"/>
          <p:cNvSpPr>
            <a:spLocks noGrp="1"/>
          </p:cNvSpPr>
          <p:nvPr>
            <p:ph idx="1"/>
          </p:nvPr>
        </p:nvSpPr>
        <p:spPr>
          <a:xfrm>
            <a:off x="1714500" y="1981200"/>
            <a:ext cx="6896100" cy="4724400"/>
          </a:xfrm>
        </p:spPr>
        <p:txBody>
          <a:bodyPr>
            <a:normAutofit/>
          </a:bodyPr>
          <a:lstStyle/>
          <a:p>
            <a:r>
              <a:rPr lang="en-US" sz="2000" dirty="0"/>
              <a:t>Many hired workers do not use English as their primary language.</a:t>
            </a:r>
          </a:p>
          <a:p>
            <a:endParaRPr lang="en-US" sz="2000" dirty="0"/>
          </a:p>
          <a:p>
            <a:pPr lvl="0"/>
            <a:r>
              <a:rPr lang="en-US" sz="2000" dirty="0"/>
              <a:t>Workers may not want to indicate they do not understand instructions.*</a:t>
            </a:r>
          </a:p>
          <a:p>
            <a:pPr marL="0" lvl="0" indent="0">
              <a:buNone/>
            </a:pPr>
            <a:endParaRPr lang="en-US" sz="2000" dirty="0"/>
          </a:p>
          <a:p>
            <a:pPr lvl="0"/>
            <a:r>
              <a:rPr lang="en-US" sz="2000" dirty="0"/>
              <a:t>There may be a lack of instructions or safety materials in youth’s language.</a:t>
            </a:r>
          </a:p>
          <a:p>
            <a:pPr marL="0" lvl="0" indent="0">
              <a:buNone/>
            </a:pPr>
            <a:endParaRPr lang="en-US" sz="2000" dirty="0"/>
          </a:p>
          <a:p>
            <a:pPr lvl="0"/>
            <a:r>
              <a:rPr lang="en-US" sz="2000" dirty="0"/>
              <a:t>Farmers also use their own language – make sure the employer uses language or terminology that hired youth understand. </a:t>
            </a:r>
          </a:p>
          <a:p>
            <a:endParaRPr lang="en-US" dirty="0"/>
          </a:p>
        </p:txBody>
      </p:sp>
      <p:sp>
        <p:nvSpPr>
          <p:cNvPr id="4" name="TextBox 3" title="White background"/>
          <p:cNvSpPr txBox="1"/>
          <p:nvPr/>
        </p:nvSpPr>
        <p:spPr>
          <a:xfrm>
            <a:off x="7889966" y="6574795"/>
            <a:ext cx="1219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564596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8077200" cy="944562"/>
          </a:xfrm>
        </p:spPr>
        <p:txBody>
          <a:bodyPr>
            <a:normAutofit/>
          </a:bodyPr>
          <a:lstStyle/>
          <a:p>
            <a:r>
              <a:rPr lang="en-US" sz="3600" b="1" dirty="0"/>
              <a:t>Is there any language barrier?</a:t>
            </a:r>
          </a:p>
        </p:txBody>
      </p:sp>
      <p:sp>
        <p:nvSpPr>
          <p:cNvPr id="3" name="Content Placeholder 2"/>
          <p:cNvSpPr>
            <a:spLocks noGrp="1"/>
          </p:cNvSpPr>
          <p:nvPr>
            <p:ph idx="1"/>
          </p:nvPr>
        </p:nvSpPr>
        <p:spPr>
          <a:xfrm>
            <a:off x="1828800" y="1524000"/>
            <a:ext cx="6858000" cy="5029200"/>
          </a:xfrm>
        </p:spPr>
        <p:txBody>
          <a:bodyPr/>
          <a:lstStyle/>
          <a:p>
            <a:pPr marL="0" lvl="0" indent="0">
              <a:buNone/>
            </a:pPr>
            <a:r>
              <a:rPr lang="en-US" sz="2200" b="1" u="sng" dirty="0">
                <a:solidFill>
                  <a:prstClr val="black"/>
                </a:solidFill>
              </a:rPr>
              <a:t>Solutions:    </a:t>
            </a:r>
            <a:endParaRPr lang="en-US" sz="2200" dirty="0">
              <a:solidFill>
                <a:prstClr val="black"/>
              </a:solidFill>
            </a:endParaRPr>
          </a:p>
          <a:p>
            <a:pPr lvl="0"/>
            <a:r>
              <a:rPr lang="en-US" sz="2200" dirty="0">
                <a:solidFill>
                  <a:prstClr val="black"/>
                </a:solidFill>
              </a:rPr>
              <a:t>Keep slang terms to a minimum – or </a:t>
            </a:r>
            <a:r>
              <a:rPr lang="en-US" sz="2200" u="sng" dirty="0">
                <a:solidFill>
                  <a:prstClr val="black"/>
                </a:solidFill>
              </a:rPr>
              <a:t>be sure </a:t>
            </a:r>
            <a:r>
              <a:rPr lang="en-US" sz="2200" dirty="0">
                <a:solidFill>
                  <a:prstClr val="black"/>
                </a:solidFill>
              </a:rPr>
              <a:t>they are understood </a:t>
            </a:r>
          </a:p>
          <a:p>
            <a:pPr lvl="0"/>
            <a:endParaRPr lang="en-US" sz="2200" dirty="0">
              <a:solidFill>
                <a:prstClr val="black"/>
              </a:solidFill>
            </a:endParaRPr>
          </a:p>
          <a:p>
            <a:pPr lvl="0"/>
            <a:r>
              <a:rPr lang="en-US" sz="2200" dirty="0">
                <a:solidFill>
                  <a:prstClr val="black"/>
                </a:solidFill>
              </a:rPr>
              <a:t>Provide written materials and training videos in worker’s first language</a:t>
            </a:r>
          </a:p>
          <a:p>
            <a:pPr lvl="0"/>
            <a:endParaRPr lang="en-US" sz="2200" dirty="0">
              <a:solidFill>
                <a:prstClr val="black"/>
              </a:solidFill>
            </a:endParaRPr>
          </a:p>
          <a:p>
            <a:pPr lvl="0"/>
            <a:r>
              <a:rPr lang="en-US" sz="2200" dirty="0">
                <a:solidFill>
                  <a:prstClr val="black"/>
                </a:solidFill>
              </a:rPr>
              <a:t>Require return demonstrations</a:t>
            </a:r>
          </a:p>
          <a:p>
            <a:pPr marL="0" lvl="0" indent="0">
              <a:buNone/>
            </a:pPr>
            <a:r>
              <a:rPr lang="en-US" sz="2200" dirty="0">
                <a:solidFill>
                  <a:prstClr val="black"/>
                </a:solidFill>
              </a:rPr>
              <a:t>    </a:t>
            </a:r>
          </a:p>
          <a:p>
            <a:pPr lvl="0"/>
            <a:r>
              <a:rPr lang="en-US" sz="2200" dirty="0">
                <a:solidFill>
                  <a:prstClr val="black"/>
                </a:solidFill>
              </a:rPr>
              <a:t>Is a buddy system possible?</a:t>
            </a:r>
          </a:p>
          <a:p>
            <a:pPr lvl="0"/>
            <a:endParaRPr lang="en-US" sz="2200" dirty="0">
              <a:solidFill>
                <a:prstClr val="black"/>
              </a:solidFill>
            </a:endParaRPr>
          </a:p>
          <a:p>
            <a:pPr marL="0" lvl="0" indent="0">
              <a:buNone/>
            </a:pPr>
            <a:endParaRPr lang="en-US" sz="2200" dirty="0">
              <a:solidFill>
                <a:prstClr val="black"/>
              </a:solidFill>
            </a:endParaRPr>
          </a:p>
        </p:txBody>
      </p:sp>
      <p:pic>
        <p:nvPicPr>
          <p:cNvPr id="6" name="Picture 5" title="Photo - demonstratio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600" y="4267200"/>
            <a:ext cx="2971800" cy="1600937"/>
          </a:xfrm>
          <a:prstGeom prst="rect">
            <a:avLst/>
          </a:prstGeom>
        </p:spPr>
      </p:pic>
      <p:sp>
        <p:nvSpPr>
          <p:cNvPr id="12" name="Down Arrow 11" title="Blue right arrow ponting to a demonstration photo "/>
          <p:cNvSpPr/>
          <p:nvPr/>
        </p:nvSpPr>
        <p:spPr>
          <a:xfrm rot="16200000">
            <a:off x="5480304" y="4501896"/>
            <a:ext cx="152400"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title="White background"/>
          <p:cNvSpPr txBox="1"/>
          <p:nvPr/>
        </p:nvSpPr>
        <p:spPr>
          <a:xfrm>
            <a:off x="7848600" y="6596390"/>
            <a:ext cx="1295400"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3865932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The Disclaimer</a:t>
            </a:r>
            <a:endParaRPr lang="en-US" dirty="0"/>
          </a:p>
        </p:txBody>
      </p:sp>
      <p:sp>
        <p:nvSpPr>
          <p:cNvPr id="3" name="Content Placeholder 2"/>
          <p:cNvSpPr>
            <a:spLocks noGrp="1"/>
          </p:cNvSpPr>
          <p:nvPr>
            <p:ph idx="4294967295"/>
          </p:nvPr>
        </p:nvSpPr>
        <p:spPr>
          <a:xfrm>
            <a:off x="2362200" y="2667000"/>
            <a:ext cx="6781800" cy="3840163"/>
          </a:xfrm>
        </p:spPr>
        <p:txBody>
          <a:bodyPr>
            <a:normAutofit/>
          </a:bodyPr>
          <a:lstStyle/>
          <a:p>
            <a:pPr marL="0" indent="0">
              <a:buNone/>
            </a:pPr>
            <a:r>
              <a:rPr lang="en-US" sz="2400" i="1" dirty="0"/>
              <a:t>This material was produced under grant</a:t>
            </a:r>
          </a:p>
          <a:p>
            <a:pPr marL="0" indent="0">
              <a:buNone/>
            </a:pPr>
            <a:r>
              <a:rPr lang="en-US" sz="2400" i="1" dirty="0"/>
              <a:t> (SH- 27642-SH5)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endParaRPr lang="en-US" dirty="0"/>
          </a:p>
        </p:txBody>
      </p:sp>
      <p:sp>
        <p:nvSpPr>
          <p:cNvPr id="2" name="TextBox 1" title="White background"/>
          <p:cNvSpPr txBox="1"/>
          <p:nvPr/>
        </p:nvSpPr>
        <p:spPr>
          <a:xfrm>
            <a:off x="7924800" y="6596390"/>
            <a:ext cx="1219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386681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391400" cy="1066800"/>
          </a:xfrm>
        </p:spPr>
        <p:txBody>
          <a:bodyPr>
            <a:noAutofit/>
          </a:bodyPr>
          <a:lstStyle/>
          <a:p>
            <a:r>
              <a:rPr lang="en-US" sz="4000" b="1" dirty="0"/>
              <a:t>Solutions – Be Creative:</a:t>
            </a:r>
            <a:r>
              <a:rPr lang="en-US" sz="4000" dirty="0"/>
              <a:t/>
            </a:r>
            <a:br>
              <a:rPr lang="en-US" sz="4000" dirty="0"/>
            </a:br>
            <a:endParaRPr lang="en-US" sz="4000" dirty="0"/>
          </a:p>
        </p:txBody>
      </p:sp>
      <p:sp>
        <p:nvSpPr>
          <p:cNvPr id="3" name="Content Placeholder 2"/>
          <p:cNvSpPr>
            <a:spLocks noGrp="1"/>
          </p:cNvSpPr>
          <p:nvPr>
            <p:ph idx="1"/>
          </p:nvPr>
        </p:nvSpPr>
        <p:spPr>
          <a:xfrm>
            <a:off x="1828800" y="2590800"/>
            <a:ext cx="6934200" cy="4068763"/>
          </a:xfrm>
        </p:spPr>
        <p:txBody>
          <a:bodyPr/>
          <a:lstStyle/>
          <a:p>
            <a:pPr lvl="0"/>
            <a:r>
              <a:rPr lang="en-US" sz="2400" dirty="0"/>
              <a:t>Providing training </a:t>
            </a:r>
          </a:p>
          <a:p>
            <a:pPr marL="0" lvl="0" indent="0">
              <a:buNone/>
            </a:pPr>
            <a:r>
              <a:rPr lang="en-US" sz="2400" dirty="0"/>
              <a:t>	– </a:t>
            </a:r>
            <a:r>
              <a:rPr lang="en-US" sz="2000" dirty="0"/>
              <a:t>utilize resources and experienced employees</a:t>
            </a:r>
          </a:p>
          <a:p>
            <a:pPr marL="0" lvl="0" indent="0">
              <a:buNone/>
            </a:pPr>
            <a:endParaRPr lang="en-US" sz="2400" dirty="0"/>
          </a:p>
          <a:p>
            <a:pPr lvl="0"/>
            <a:r>
              <a:rPr lang="en-US" sz="2400" i="1" dirty="0"/>
              <a:t>Responsibilities </a:t>
            </a:r>
            <a:r>
              <a:rPr lang="en-US" sz="2400" dirty="0"/>
              <a:t>should be appropriate to </a:t>
            </a:r>
            <a:r>
              <a:rPr lang="en-US" sz="2400" i="1" dirty="0"/>
              <a:t>abilities</a:t>
            </a:r>
          </a:p>
          <a:p>
            <a:pPr marL="0" lvl="0" indent="0">
              <a:buNone/>
            </a:pPr>
            <a:r>
              <a:rPr lang="en-US" sz="2400" dirty="0"/>
              <a:t>  </a:t>
            </a:r>
          </a:p>
          <a:p>
            <a:pPr lvl="0"/>
            <a:r>
              <a:rPr lang="en-US" sz="2400" dirty="0"/>
              <a:t>Giving ownership of a chore or  task </a:t>
            </a:r>
          </a:p>
          <a:p>
            <a:pPr lvl="1"/>
            <a:r>
              <a:rPr lang="en-US" sz="2000" dirty="0"/>
              <a:t>if an employee </a:t>
            </a:r>
            <a:r>
              <a:rPr lang="en-US" sz="2000" u="sng" dirty="0"/>
              <a:t>owns</a:t>
            </a:r>
            <a:r>
              <a:rPr lang="en-US" sz="2000" dirty="0"/>
              <a:t> a task or chore, he/she is more likely to think through the process </a:t>
            </a:r>
          </a:p>
          <a:p>
            <a:pPr marL="0" indent="0">
              <a:buNone/>
            </a:pPr>
            <a:endParaRPr lang="en-US" dirty="0"/>
          </a:p>
          <a:p>
            <a:pPr marL="0" indent="0">
              <a:buNone/>
            </a:pPr>
            <a:endParaRPr lang="en-US" dirty="0"/>
          </a:p>
        </p:txBody>
      </p:sp>
      <p:sp>
        <p:nvSpPr>
          <p:cNvPr id="4" name="TextBox 3" title="White background"/>
          <p:cNvSpPr txBox="1"/>
          <p:nvPr/>
        </p:nvSpPr>
        <p:spPr>
          <a:xfrm>
            <a:off x="7848600" y="6528758"/>
            <a:ext cx="1295400"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2039801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6082" y="-304800"/>
            <a:ext cx="7772400" cy="1470025"/>
          </a:xfrm>
        </p:spPr>
        <p:txBody>
          <a:bodyPr/>
          <a:lstStyle/>
          <a:p>
            <a:r>
              <a:rPr lang="en-US" b="1" dirty="0"/>
              <a:t>Electronic Era</a:t>
            </a:r>
            <a:r>
              <a:rPr lang="en-US" dirty="0"/>
              <a:t> </a:t>
            </a:r>
          </a:p>
        </p:txBody>
      </p:sp>
      <p:sp>
        <p:nvSpPr>
          <p:cNvPr id="4" name="Rectangle 3"/>
          <p:cNvSpPr/>
          <p:nvPr/>
        </p:nvSpPr>
        <p:spPr>
          <a:xfrm>
            <a:off x="1600200" y="1940756"/>
            <a:ext cx="7239000" cy="4685770"/>
          </a:xfrm>
          <a:prstGeom prst="rect">
            <a:avLst/>
          </a:prstGeom>
        </p:spPr>
        <p:txBody>
          <a:bodyPr wrap="square">
            <a:spAutoFit/>
          </a:bodyPr>
          <a:lstStyle/>
          <a:p>
            <a:pPr>
              <a:lnSpc>
                <a:spcPct val="107000"/>
              </a:lnSpc>
            </a:pPr>
            <a:r>
              <a:rPr lang="en-US" sz="2400" b="1" dirty="0">
                <a:solidFill>
                  <a:prstClr val="black"/>
                </a:solidFill>
                <a:ea typeface="Calibri" panose="020F0502020204030204" pitchFamily="34" charset="0"/>
                <a:cs typeface="Times New Roman" panose="02020603050405020304" pitchFamily="18" charset="0"/>
              </a:rPr>
              <a:t>Many young workers are proficient in use of electronics and  applications:</a:t>
            </a:r>
          </a:p>
          <a:p>
            <a:pPr marL="342900" indent="-342900">
              <a:lnSpc>
                <a:spcPct val="107000"/>
              </a:lnSpc>
              <a:buFont typeface="Symbol" panose="05050102010706020507" pitchFamily="18" charset="2"/>
              <a:buChar char=""/>
            </a:pPr>
            <a:r>
              <a:rPr lang="en-US" dirty="0">
                <a:solidFill>
                  <a:prstClr val="black"/>
                </a:solidFill>
                <a:ea typeface="Calibri" panose="020F0502020204030204" pitchFamily="34" charset="0"/>
                <a:cs typeface="Times New Roman" panose="02020603050405020304" pitchFamily="18" charset="0"/>
              </a:rPr>
              <a:t>Pros – computer and social media savvy can potentially  bring value to your operation </a:t>
            </a:r>
          </a:p>
          <a:p>
            <a:pPr marL="342900" indent="-342900">
              <a:lnSpc>
                <a:spcPct val="107000"/>
              </a:lnSpc>
              <a:spcAft>
                <a:spcPts val="800"/>
              </a:spcAft>
              <a:buFont typeface="Symbol" panose="05050102010706020507" pitchFamily="18" charset="2"/>
              <a:buChar char=""/>
            </a:pPr>
            <a:r>
              <a:rPr lang="en-US" dirty="0">
                <a:solidFill>
                  <a:prstClr val="black"/>
                </a:solidFill>
                <a:ea typeface="Calibri" panose="020F0502020204030204" pitchFamily="34" charset="0"/>
                <a:cs typeface="Times New Roman" panose="02020603050405020304" pitchFamily="18" charset="0"/>
              </a:rPr>
              <a:t>Cons-  distractions can put them at a higher risk for injury</a:t>
            </a:r>
          </a:p>
          <a:p>
            <a:pPr>
              <a:lnSpc>
                <a:spcPct val="107000"/>
              </a:lnSpc>
              <a:spcAft>
                <a:spcPts val="800"/>
              </a:spcAft>
            </a:pPr>
            <a:r>
              <a:rPr lang="en-US" sz="1200" dirty="0">
                <a:solidFill>
                  <a:prstClr val="black"/>
                </a:solidFill>
                <a:ea typeface="Calibri" panose="020F0502020204030204" pitchFamily="34" charset="0"/>
                <a:cs typeface="Times New Roman" panose="02020603050405020304" pitchFamily="18" charset="0"/>
              </a:rPr>
              <a:t>http://www.safetyandhealthmagazine.com/articles/print/10787-keep-young-workers-safe</a:t>
            </a:r>
          </a:p>
          <a:p>
            <a:r>
              <a:rPr lang="en-US" b="1" dirty="0">
                <a:solidFill>
                  <a:prstClr val="black"/>
                </a:solidFill>
              </a:rPr>
              <a:t> </a:t>
            </a:r>
          </a:p>
          <a:p>
            <a:endParaRPr lang="en-US" sz="2000" dirty="0">
              <a:solidFill>
                <a:prstClr val="black"/>
              </a:solidFill>
            </a:endParaRPr>
          </a:p>
          <a:p>
            <a:r>
              <a:rPr lang="en-US" sz="2400" b="1" dirty="0">
                <a:solidFill>
                  <a:prstClr val="black"/>
                </a:solidFill>
              </a:rPr>
              <a:t>Solutions:</a:t>
            </a:r>
          </a:p>
          <a:p>
            <a:r>
              <a:rPr lang="en-US" sz="2000" b="1" dirty="0">
                <a:solidFill>
                  <a:prstClr val="black"/>
                </a:solidFill>
              </a:rPr>
              <a:t>Get to know employee strengths – </a:t>
            </a:r>
            <a:r>
              <a:rPr lang="en-US" sz="2000" b="1" i="1" dirty="0">
                <a:solidFill>
                  <a:prstClr val="black"/>
                </a:solidFill>
              </a:rPr>
              <a:t>then…</a:t>
            </a:r>
            <a:endParaRPr lang="en-US" b="1" dirty="0">
              <a:solidFill>
                <a:prstClr val="black"/>
              </a:solidFill>
            </a:endParaRPr>
          </a:p>
          <a:p>
            <a:pPr marL="285750" indent="-285750">
              <a:buFont typeface="Arial" panose="020B0604020202020204" pitchFamily="34" charset="0"/>
              <a:buChar char="•"/>
            </a:pPr>
            <a:r>
              <a:rPr lang="en-US" dirty="0">
                <a:solidFill>
                  <a:prstClr val="black"/>
                </a:solidFill>
              </a:rPr>
              <a:t>Give them ownership of tasks. </a:t>
            </a:r>
          </a:p>
          <a:p>
            <a:pPr marL="285750" indent="-285750">
              <a:buFont typeface="Arial" panose="020B0604020202020204" pitchFamily="34" charset="0"/>
              <a:buChar char="•"/>
            </a:pPr>
            <a:r>
              <a:rPr lang="en-US" dirty="0">
                <a:solidFill>
                  <a:prstClr val="black"/>
                </a:solidFill>
              </a:rPr>
              <a:t>Use technology in their job when possible. </a:t>
            </a:r>
          </a:p>
          <a:p>
            <a:pPr>
              <a:lnSpc>
                <a:spcPct val="107000"/>
              </a:lnSpc>
              <a:spcAft>
                <a:spcPts val="800"/>
              </a:spcAft>
            </a:pPr>
            <a:endParaRPr lang="en-US" b="1" dirty="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endParaRPr lang="en-US" dirty="0">
              <a:solidFill>
                <a:prstClr val="black"/>
              </a:solidFill>
              <a:ea typeface="Calibri" panose="020F0502020204030204" pitchFamily="34" charset="0"/>
              <a:cs typeface="Times New Roman" panose="02020603050405020304" pitchFamily="18" charset="0"/>
            </a:endParaRPr>
          </a:p>
        </p:txBody>
      </p:sp>
      <p:pic>
        <p:nvPicPr>
          <p:cNvPr id="3" name="Picture 2" title="White background"/>
          <p:cNvPicPr>
            <a:picLocks noChangeAspect="1"/>
          </p:cNvPicPr>
          <p:nvPr/>
        </p:nvPicPr>
        <p:blipFill>
          <a:blip/>
          <a:stretch>
            <a:fillRect/>
          </a:stretch>
        </p:blipFill>
        <p:spPr>
          <a:xfrm>
            <a:off x="6248400" y="4191497"/>
            <a:ext cx="2828868" cy="2358926"/>
          </a:xfrm>
          <a:prstGeom prst="rect">
            <a:avLst/>
          </a:prstGeom>
        </p:spPr>
      </p:pic>
      <p:sp>
        <p:nvSpPr>
          <p:cNvPr id="5" name="TextBox 4" title="White background"/>
          <p:cNvSpPr txBox="1"/>
          <p:nvPr/>
        </p:nvSpPr>
        <p:spPr>
          <a:xfrm>
            <a:off x="7781868" y="6575852"/>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092235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077200" cy="1295400"/>
          </a:xfrm>
        </p:spPr>
        <p:txBody>
          <a:bodyPr>
            <a:normAutofit fontScale="90000"/>
          </a:bodyPr>
          <a:lstStyle/>
          <a:p>
            <a:r>
              <a:rPr lang="en-US" sz="4000" b="1" dirty="0"/>
              <a:t>Personal growth in the workplace</a:t>
            </a:r>
            <a:r>
              <a:rPr lang="en-US" dirty="0"/>
              <a:t/>
            </a:r>
            <a:br>
              <a:rPr lang="en-US" dirty="0"/>
            </a:br>
            <a:endParaRPr lang="en-US" dirty="0"/>
          </a:p>
        </p:txBody>
      </p:sp>
      <p:sp>
        <p:nvSpPr>
          <p:cNvPr id="3" name="Content Placeholder 2"/>
          <p:cNvSpPr>
            <a:spLocks noGrp="1"/>
          </p:cNvSpPr>
          <p:nvPr>
            <p:ph idx="1"/>
          </p:nvPr>
        </p:nvSpPr>
        <p:spPr>
          <a:xfrm>
            <a:off x="1828800" y="2362199"/>
            <a:ext cx="6629400" cy="3687763"/>
          </a:xfrm>
        </p:spPr>
        <p:txBody>
          <a:bodyPr>
            <a:normAutofit/>
          </a:bodyPr>
          <a:lstStyle/>
          <a:p>
            <a:pPr marL="0" lvl="0" indent="0">
              <a:buNone/>
            </a:pPr>
            <a:r>
              <a:rPr lang="en-US" sz="2400" b="1" dirty="0"/>
              <a:t>Fostering young worker development includes:</a:t>
            </a:r>
          </a:p>
          <a:p>
            <a:r>
              <a:rPr lang="en-US" sz="2000" u="sng" dirty="0"/>
              <a:t>Respecting the employee </a:t>
            </a:r>
            <a:r>
              <a:rPr lang="en-US" sz="2000" dirty="0"/>
              <a:t>– at any age …</a:t>
            </a:r>
          </a:p>
          <a:p>
            <a:pPr lvl="1">
              <a:buFont typeface="Wingdings" panose="05000000000000000000" pitchFamily="2" charset="2"/>
              <a:buChar char="Ø"/>
            </a:pPr>
            <a:r>
              <a:rPr lang="en-US" sz="1800" dirty="0"/>
              <a:t>This will help in developing respect and willingness to please you – the employer</a:t>
            </a:r>
          </a:p>
          <a:p>
            <a:pPr marL="457200" lvl="1" indent="0">
              <a:buNone/>
            </a:pPr>
            <a:endParaRPr lang="en-US" sz="2000" dirty="0"/>
          </a:p>
          <a:p>
            <a:pPr lvl="0"/>
            <a:r>
              <a:rPr lang="en-US" sz="2000" u="sng" dirty="0"/>
              <a:t>Communication</a:t>
            </a:r>
            <a:r>
              <a:rPr lang="en-US" sz="2000" dirty="0"/>
              <a:t> – “keep them in the loop”</a:t>
            </a:r>
          </a:p>
          <a:p>
            <a:pPr marL="0" lvl="0" indent="0">
              <a:buNone/>
            </a:pPr>
            <a:endParaRPr lang="en-US" sz="2400" dirty="0"/>
          </a:p>
          <a:p>
            <a:pPr lvl="0"/>
            <a:r>
              <a:rPr lang="en-US" sz="2000" u="sng" dirty="0"/>
              <a:t>Inclusiveness</a:t>
            </a:r>
            <a:r>
              <a:rPr lang="en-US" sz="2000" dirty="0"/>
              <a:t> - when appropriate – ask their opinion/input </a:t>
            </a:r>
            <a:r>
              <a:rPr lang="en-US" sz="1600" dirty="0"/>
              <a:t>Example:  computer programming, mapping, etc.</a:t>
            </a:r>
          </a:p>
          <a:p>
            <a:pPr marL="0" indent="0">
              <a:buNone/>
            </a:pPr>
            <a:endParaRPr lang="en-US" sz="1500" b="1" i="1" dirty="0">
              <a:solidFill>
                <a:srgbClr val="FF0000"/>
              </a:solidFill>
            </a:endParaRPr>
          </a:p>
          <a:p>
            <a:pPr marL="0" indent="0">
              <a:buNone/>
            </a:pPr>
            <a:endParaRPr lang="en-US" dirty="0"/>
          </a:p>
        </p:txBody>
      </p:sp>
      <p:sp>
        <p:nvSpPr>
          <p:cNvPr id="4" name="TextBox 3" title="White background"/>
          <p:cNvSpPr txBox="1"/>
          <p:nvPr/>
        </p:nvSpPr>
        <p:spPr>
          <a:xfrm>
            <a:off x="7696200" y="655320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773485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010400" cy="990600"/>
          </a:xfrm>
        </p:spPr>
        <p:txBody>
          <a:bodyPr>
            <a:normAutofit fontScale="90000"/>
          </a:bodyPr>
          <a:lstStyle/>
          <a:p>
            <a:r>
              <a:rPr lang="en-US" sz="3600" b="1" dirty="0"/>
              <a:t>Interpersonal / Social</a:t>
            </a:r>
            <a:br>
              <a:rPr lang="en-US" sz="3600" b="1" dirty="0"/>
            </a:br>
            <a:r>
              <a:rPr lang="en-US" sz="3600" b="1" dirty="0"/>
              <a:t> Growth &amp; Development</a:t>
            </a:r>
            <a:r>
              <a:rPr lang="en-US" dirty="0"/>
              <a:t/>
            </a:r>
            <a:br>
              <a:rPr lang="en-US" dirty="0"/>
            </a:br>
            <a:endParaRPr lang="en-US" dirty="0"/>
          </a:p>
        </p:txBody>
      </p:sp>
      <p:sp>
        <p:nvSpPr>
          <p:cNvPr id="3" name="Content Placeholder 2"/>
          <p:cNvSpPr>
            <a:spLocks noGrp="1"/>
          </p:cNvSpPr>
          <p:nvPr>
            <p:ph idx="1"/>
          </p:nvPr>
        </p:nvSpPr>
        <p:spPr>
          <a:xfrm>
            <a:off x="1828800" y="1600200"/>
            <a:ext cx="6858000" cy="4953000"/>
          </a:xfrm>
        </p:spPr>
        <p:txBody>
          <a:bodyPr>
            <a:normAutofit fontScale="92500" lnSpcReduction="10000"/>
          </a:bodyPr>
          <a:lstStyle/>
          <a:p>
            <a:pPr marL="0" indent="0">
              <a:buNone/>
            </a:pPr>
            <a:r>
              <a:rPr lang="en-US" sz="3000" dirty="0"/>
              <a:t>Safety behavior is based on:</a:t>
            </a:r>
          </a:p>
          <a:p>
            <a:pPr lvl="0"/>
            <a:r>
              <a:rPr lang="en-US" sz="2600" dirty="0">
                <a:solidFill>
                  <a:schemeClr val="accent5">
                    <a:lumMod val="75000"/>
                  </a:schemeClr>
                </a:solidFill>
              </a:rPr>
              <a:t>Experience</a:t>
            </a:r>
          </a:p>
          <a:p>
            <a:pPr lvl="0"/>
            <a:r>
              <a:rPr lang="en-US" sz="2600" dirty="0">
                <a:solidFill>
                  <a:schemeClr val="accent5">
                    <a:lumMod val="75000"/>
                  </a:schemeClr>
                </a:solidFill>
              </a:rPr>
              <a:t>What has been learned at home</a:t>
            </a:r>
          </a:p>
          <a:p>
            <a:pPr lvl="1"/>
            <a:r>
              <a:rPr lang="en-US" sz="2200" dirty="0"/>
              <a:t>Level of emphasis on safe practices</a:t>
            </a:r>
          </a:p>
          <a:p>
            <a:pPr lvl="1"/>
            <a:r>
              <a:rPr lang="en-US" sz="2200" dirty="0"/>
              <a:t>Age appropriate tasks </a:t>
            </a:r>
          </a:p>
          <a:p>
            <a:pPr lvl="2"/>
            <a:r>
              <a:rPr lang="en-US" sz="1800" dirty="0"/>
              <a:t>Did parents take pride in the fact that he/she did grown up things at an early age?</a:t>
            </a:r>
          </a:p>
          <a:p>
            <a:pPr lvl="0"/>
            <a:r>
              <a:rPr lang="en-US" sz="2600" dirty="0">
                <a:solidFill>
                  <a:schemeClr val="accent5">
                    <a:lumMod val="75000"/>
                  </a:schemeClr>
                </a:solidFill>
              </a:rPr>
              <a:t>Cultural orientation -  </a:t>
            </a:r>
          </a:p>
          <a:p>
            <a:pPr lvl="1"/>
            <a:r>
              <a:rPr lang="en-US" sz="2200" dirty="0"/>
              <a:t>salutations / greetings     </a:t>
            </a:r>
            <a:endParaRPr lang="en-US" sz="2200" dirty="0">
              <a:solidFill>
                <a:srgbClr val="FF0000"/>
              </a:solidFill>
            </a:endParaRPr>
          </a:p>
          <a:p>
            <a:pPr lvl="1"/>
            <a:r>
              <a:rPr lang="en-US" sz="2200" dirty="0"/>
              <a:t>food preferences </a:t>
            </a:r>
          </a:p>
          <a:p>
            <a:pPr lvl="1"/>
            <a:r>
              <a:rPr lang="en-US" sz="2200" dirty="0"/>
              <a:t>length of hair  </a:t>
            </a:r>
          </a:p>
          <a:p>
            <a:pPr lvl="1"/>
            <a:r>
              <a:rPr lang="en-US" sz="2200" dirty="0"/>
              <a:t>religious interpretation </a:t>
            </a:r>
          </a:p>
          <a:p>
            <a:pPr lvl="1"/>
            <a:r>
              <a:rPr lang="en-US" sz="2200" dirty="0"/>
              <a:t>clothing preferences</a:t>
            </a:r>
          </a:p>
          <a:p>
            <a:pPr marL="0" indent="0">
              <a:buNone/>
            </a:pPr>
            <a:endParaRPr lang="en-US" dirty="0"/>
          </a:p>
          <a:p>
            <a:endParaRPr lang="en-US" dirty="0"/>
          </a:p>
        </p:txBody>
      </p:sp>
      <p:sp>
        <p:nvSpPr>
          <p:cNvPr id="4" name="TextBox 3" title="White background"/>
          <p:cNvSpPr txBox="1"/>
          <p:nvPr/>
        </p:nvSpPr>
        <p:spPr>
          <a:xfrm>
            <a:off x="7212874" y="6566263"/>
            <a:ext cx="19050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711400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3200" b="1" dirty="0">
                <a:solidFill>
                  <a:prstClr val="black"/>
                </a:solidFill>
              </a:rPr>
              <a:t>Interpersonal / Social</a:t>
            </a:r>
            <a:br>
              <a:rPr lang="en-US" sz="3200" b="1" dirty="0">
                <a:solidFill>
                  <a:prstClr val="black"/>
                </a:solidFill>
              </a:rPr>
            </a:br>
            <a:r>
              <a:rPr lang="en-US" sz="3200" b="1" dirty="0">
                <a:solidFill>
                  <a:prstClr val="black"/>
                </a:solidFill>
              </a:rPr>
              <a:t> Growth &amp; Development</a:t>
            </a:r>
            <a:endParaRPr lang="en-US" dirty="0"/>
          </a:p>
        </p:txBody>
      </p:sp>
      <p:sp>
        <p:nvSpPr>
          <p:cNvPr id="3" name="Content Placeholder 2"/>
          <p:cNvSpPr>
            <a:spLocks noGrp="1"/>
          </p:cNvSpPr>
          <p:nvPr>
            <p:ph idx="1"/>
          </p:nvPr>
        </p:nvSpPr>
        <p:spPr>
          <a:xfrm>
            <a:off x="609600" y="2438400"/>
            <a:ext cx="8229600" cy="3916363"/>
          </a:xfrm>
        </p:spPr>
        <p:txBody>
          <a:bodyPr>
            <a:normAutofit/>
          </a:bodyPr>
          <a:lstStyle/>
          <a:p>
            <a:pPr lvl="0"/>
            <a:r>
              <a:rPr lang="en-US" sz="2500" dirty="0">
                <a:solidFill>
                  <a:prstClr val="black"/>
                </a:solidFill>
              </a:rPr>
              <a:t>Mobile workers may have a fear of reporting illness or injury</a:t>
            </a:r>
          </a:p>
          <a:p>
            <a:pPr marL="0" indent="0">
              <a:buNone/>
            </a:pPr>
            <a:r>
              <a:rPr lang="en-US" sz="2500" dirty="0">
                <a:solidFill>
                  <a:prstClr val="black"/>
                </a:solidFill>
              </a:rPr>
              <a:t>			</a:t>
            </a:r>
          </a:p>
          <a:p>
            <a:r>
              <a:rPr lang="en-US" sz="2500" dirty="0">
                <a:solidFill>
                  <a:prstClr val="black"/>
                </a:solidFill>
              </a:rPr>
              <a:t>Peer influence – cannot be underestimated!</a:t>
            </a:r>
            <a:r>
              <a:rPr lang="en-US" sz="1200" b="1" dirty="0">
                <a:solidFill>
                  <a:srgbClr val="FF0000"/>
                </a:solidFill>
              </a:rPr>
              <a:t> </a:t>
            </a:r>
          </a:p>
          <a:p>
            <a:pPr lvl="0"/>
            <a:endParaRPr lang="en-US" sz="2500" dirty="0">
              <a:solidFill>
                <a:prstClr val="black"/>
              </a:solidFill>
            </a:endParaRPr>
          </a:p>
          <a:p>
            <a:pPr lvl="0"/>
            <a:endParaRPr lang="en-US" sz="2500" dirty="0">
              <a:solidFill>
                <a:prstClr val="black"/>
              </a:solidFill>
            </a:endParaRPr>
          </a:p>
          <a:p>
            <a:pPr lvl="0"/>
            <a:r>
              <a:rPr lang="en-US" sz="2500" b="1" dirty="0">
                <a:solidFill>
                  <a:prstClr val="black"/>
                </a:solidFill>
              </a:rPr>
              <a:t>Remember! </a:t>
            </a:r>
            <a:r>
              <a:rPr lang="en-US" sz="2500" dirty="0">
                <a:solidFill>
                  <a:prstClr val="black"/>
                </a:solidFill>
              </a:rPr>
              <a:t>Reward/praise employee for doing a good job!</a:t>
            </a:r>
          </a:p>
          <a:p>
            <a:pPr marL="0" indent="0">
              <a:buNone/>
            </a:pPr>
            <a:r>
              <a:rPr lang="en-US" dirty="0"/>
              <a:t>					</a:t>
            </a:r>
            <a:endParaRPr lang="en-US" sz="1200" b="1" dirty="0"/>
          </a:p>
        </p:txBody>
      </p:sp>
      <p:sp>
        <p:nvSpPr>
          <p:cNvPr id="4" name="TextBox 3" title="White background"/>
          <p:cNvSpPr txBox="1"/>
          <p:nvPr/>
        </p:nvSpPr>
        <p:spPr>
          <a:xfrm>
            <a:off x="7924800" y="6553200"/>
            <a:ext cx="1219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05600" cy="609600"/>
          </a:xfrm>
        </p:spPr>
        <p:txBody>
          <a:bodyPr>
            <a:noAutofit/>
          </a:bodyPr>
          <a:lstStyle/>
          <a:p>
            <a:r>
              <a:rPr lang="en-US" sz="3200" dirty="0"/>
              <a:t>Physical Development in Young Adults</a:t>
            </a:r>
          </a:p>
        </p:txBody>
      </p:sp>
      <p:sp>
        <p:nvSpPr>
          <p:cNvPr id="3" name="Content Placeholder 2"/>
          <p:cNvSpPr>
            <a:spLocks noGrp="1"/>
          </p:cNvSpPr>
          <p:nvPr>
            <p:ph idx="1"/>
          </p:nvPr>
        </p:nvSpPr>
        <p:spPr>
          <a:xfrm>
            <a:off x="2133600" y="1905000"/>
            <a:ext cx="6553200" cy="4221163"/>
          </a:xfrm>
        </p:spPr>
        <p:txBody>
          <a:bodyPr>
            <a:normAutofit/>
          </a:bodyPr>
          <a:lstStyle/>
          <a:p>
            <a:pPr marL="0" indent="0">
              <a:buNone/>
            </a:pPr>
            <a:r>
              <a:rPr lang="en-US" sz="2800" dirty="0"/>
              <a:t>Teens and young adults are continuing to grow physically along with their emotional and psychological development</a:t>
            </a:r>
          </a:p>
          <a:p>
            <a:pPr marL="0" indent="0" algn="ctr">
              <a:buNone/>
            </a:pPr>
            <a:endParaRPr lang="en-US" sz="2800" dirty="0"/>
          </a:p>
        </p:txBody>
      </p:sp>
      <p:pic>
        <p:nvPicPr>
          <p:cNvPr id="5" name="Picture 4" title="Photo - two young men on a break sitting by a fence"/>
          <p:cNvPicPr>
            <a:picLocks noChangeAspect="1"/>
          </p:cNvPicPr>
          <p:nvPr/>
        </p:nvPicPr>
        <p:blipFill rotWithShape="1">
          <a:blip r:embed="rId4" cstate="email">
            <a:extLst>
              <a:ext uri="{28A0092B-C50C-407E-A947-70E740481C1C}">
                <a14:useLocalDpi xmlns:a14="http://schemas.microsoft.com/office/drawing/2010/main"/>
              </a:ext>
            </a:extLst>
          </a:blip>
          <a:srcRect r="-3379"/>
          <a:stretch/>
        </p:blipFill>
        <p:spPr>
          <a:xfrm>
            <a:off x="3276600" y="4038600"/>
            <a:ext cx="4529681" cy="2412274"/>
          </a:xfrm>
          <a:prstGeom prst="rect">
            <a:avLst/>
          </a:prstGeom>
        </p:spPr>
      </p:pic>
      <p:sp>
        <p:nvSpPr>
          <p:cNvPr id="4" name="TextBox 3" title="White background"/>
          <p:cNvSpPr txBox="1"/>
          <p:nvPr/>
        </p:nvSpPr>
        <p:spPr>
          <a:xfrm>
            <a:off x="7772400" y="6596390"/>
            <a:ext cx="1337719"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039801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934200" cy="1143000"/>
          </a:xfrm>
        </p:spPr>
        <p:txBody>
          <a:bodyPr>
            <a:normAutofit/>
          </a:bodyPr>
          <a:lstStyle/>
          <a:p>
            <a:r>
              <a:rPr lang="en-US" sz="2800" b="1" dirty="0"/>
              <a:t>Musculoskeletal Development Factors in</a:t>
            </a:r>
            <a:br>
              <a:rPr lang="en-US" sz="2800" b="1" dirty="0"/>
            </a:br>
            <a:r>
              <a:rPr lang="en-US" sz="2800" b="1" dirty="0"/>
              <a:t> Young Adult Workers</a:t>
            </a:r>
            <a:endParaRPr lang="en-US" sz="2800" dirty="0"/>
          </a:p>
        </p:txBody>
      </p:sp>
      <p:sp>
        <p:nvSpPr>
          <p:cNvPr id="3" name="Content Placeholder 2"/>
          <p:cNvSpPr>
            <a:spLocks noGrp="1"/>
          </p:cNvSpPr>
          <p:nvPr>
            <p:ph idx="1"/>
          </p:nvPr>
        </p:nvSpPr>
        <p:spPr>
          <a:xfrm>
            <a:off x="2057400" y="1600200"/>
            <a:ext cx="6629400" cy="4525963"/>
          </a:xfrm>
        </p:spPr>
        <p:txBody>
          <a:bodyPr>
            <a:normAutofit/>
          </a:bodyPr>
          <a:lstStyle/>
          <a:p>
            <a:pPr marL="0" indent="0">
              <a:buNone/>
            </a:pPr>
            <a:r>
              <a:rPr lang="en-US" dirty="0"/>
              <a:t>Musculoskeletal growth:</a:t>
            </a:r>
          </a:p>
          <a:p>
            <a:pPr marL="0" indent="0">
              <a:buNone/>
            </a:pPr>
            <a:endParaRPr lang="en-US" dirty="0"/>
          </a:p>
          <a:p>
            <a:r>
              <a:rPr lang="en-US" sz="2400" dirty="0"/>
              <a:t>bone growth is more rapid than muscle development </a:t>
            </a:r>
          </a:p>
          <a:p>
            <a:endParaRPr lang="en-US" sz="2400" dirty="0"/>
          </a:p>
          <a:p>
            <a:pPr lvl="0"/>
            <a:r>
              <a:rPr lang="en-US" sz="2400" dirty="0"/>
              <a:t>can cause lack of coordination and limited muscle coverage over bones.</a:t>
            </a:r>
          </a:p>
          <a:p>
            <a:pPr marL="0" lvl="0" indent="0">
              <a:buNone/>
            </a:pPr>
            <a:endParaRPr lang="en-US" sz="2400" dirty="0"/>
          </a:p>
          <a:p>
            <a:r>
              <a:rPr lang="en-US" sz="2400" dirty="0"/>
              <a:t>can result in joint instability  (example: patella)</a:t>
            </a:r>
          </a:p>
          <a:p>
            <a:endParaRPr lang="en-US" dirty="0"/>
          </a:p>
        </p:txBody>
      </p:sp>
      <p:sp>
        <p:nvSpPr>
          <p:cNvPr id="4" name="TextBox 3" title="White background"/>
          <p:cNvSpPr txBox="1"/>
          <p:nvPr/>
        </p:nvSpPr>
        <p:spPr>
          <a:xfrm>
            <a:off x="7561217" y="6528758"/>
            <a:ext cx="1524000" cy="261610"/>
          </a:xfrm>
          <a:prstGeom prst="rect">
            <a:avLst/>
          </a:prstGeom>
          <a:solidFill>
            <a:schemeClr val="bg1"/>
          </a:solidFill>
          <a:ln>
            <a:solidFill>
              <a:schemeClr val="bg1"/>
            </a:solidFill>
          </a:ln>
        </p:spPr>
        <p:txBody>
          <a:bodyPr wrap="square" rtlCol="0">
            <a:spAutoFit/>
          </a:bodyPr>
          <a:lstStyle/>
          <a:p>
            <a:pPr algn="r"/>
            <a:endParaRPr lang="en-US" sz="1100" dirty="0"/>
          </a:p>
        </p:txBody>
      </p:sp>
    </p:spTree>
    <p:extLst>
      <p:ext uri="{BB962C8B-B14F-4D97-AF65-F5344CB8AC3E}">
        <p14:creationId xmlns:p14="http://schemas.microsoft.com/office/powerpoint/2010/main" val="540091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solidFill>
                  <a:prstClr val="black"/>
                </a:solidFill>
              </a:rPr>
              <a:t>Sleep Deprivation</a:t>
            </a:r>
            <a:endParaRPr lang="en-US" dirty="0"/>
          </a:p>
        </p:txBody>
      </p:sp>
      <p:sp>
        <p:nvSpPr>
          <p:cNvPr id="3" name="Content Placeholder 2"/>
          <p:cNvSpPr>
            <a:spLocks noGrp="1"/>
          </p:cNvSpPr>
          <p:nvPr>
            <p:ph idx="1"/>
          </p:nvPr>
        </p:nvSpPr>
        <p:spPr>
          <a:xfrm>
            <a:off x="609600" y="2057400"/>
            <a:ext cx="8153400" cy="4373563"/>
          </a:xfrm>
        </p:spPr>
        <p:txBody>
          <a:bodyPr/>
          <a:lstStyle/>
          <a:p>
            <a:pPr marL="0" lvl="0" indent="0" eaLnBrk="0" fontAlgn="base" hangingPunct="0">
              <a:spcBef>
                <a:spcPct val="0"/>
              </a:spcBef>
              <a:spcAft>
                <a:spcPct val="0"/>
              </a:spcAft>
              <a:buNone/>
            </a:pPr>
            <a:r>
              <a:rPr lang="en-US" alt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Young workers may be chronically sleep deprived – teens and young adults need more restorative sleep than young children.</a:t>
            </a:r>
          </a:p>
          <a:p>
            <a:pPr marL="0" lvl="0" indent="0" eaLnBrk="0" fontAlgn="base" hangingPunct="0">
              <a:spcBef>
                <a:spcPct val="0"/>
              </a:spcBef>
              <a:spcAft>
                <a:spcPct val="0"/>
              </a:spcAft>
              <a:buNone/>
            </a:pPr>
            <a:endParaRPr lang="en-US" altLang="en-US" sz="2400" dirty="0">
              <a:solidFill>
                <a:prstClr val="black"/>
              </a:solidFill>
            </a:endParaRPr>
          </a:p>
          <a:p>
            <a:pPr lvl="1">
              <a:spcBef>
                <a:spcPts val="0"/>
              </a:spcBef>
              <a:buFont typeface="Wingdings" panose="05000000000000000000" pitchFamily="2" charset="2"/>
              <a:buChar char="Ø"/>
            </a:pPr>
            <a:r>
              <a:rPr lang="en-US" alt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Lack of sleep can have an obvious effect on workplace  awareness and function. Sleep deprivation can be affected by:</a:t>
            </a:r>
          </a:p>
          <a:p>
            <a:pPr marL="1257300" lvl="2" indent="-342900">
              <a:spcBef>
                <a:spcPts val="0"/>
              </a:spcBef>
              <a:buFont typeface="Wingdings" panose="05000000000000000000" pitchFamily="2" charset="2"/>
              <a:buChar char="§"/>
            </a:pPr>
            <a:r>
              <a:rPr lang="en-US" alt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biological circadian rhythms</a:t>
            </a:r>
          </a:p>
          <a:p>
            <a:pPr marL="1257300" lvl="2" indent="-342900">
              <a:spcBef>
                <a:spcPts val="0"/>
              </a:spcBef>
              <a:buFont typeface="Wingdings" panose="05000000000000000000" pitchFamily="2" charset="2"/>
              <a:buChar char="§"/>
            </a:pPr>
            <a:r>
              <a:rPr lang="en-US" alt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fatigue</a:t>
            </a:r>
          </a:p>
          <a:p>
            <a:pPr marL="1257300" lvl="2" indent="-342900">
              <a:spcBef>
                <a:spcPts val="0"/>
              </a:spcBef>
              <a:buFont typeface="Wingdings" panose="05000000000000000000" pitchFamily="2" charset="2"/>
              <a:buChar char="§"/>
            </a:pPr>
            <a:r>
              <a:rPr lang="en-US" alt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sleep habits</a:t>
            </a:r>
          </a:p>
          <a:p>
            <a:pPr marL="1257300" lvl="2" indent="-342900">
              <a:spcBef>
                <a:spcPts val="0"/>
              </a:spcBef>
              <a:buFont typeface="Wingdings" panose="05000000000000000000" pitchFamily="2" charset="2"/>
              <a:buChar char="§"/>
            </a:pPr>
            <a:r>
              <a:rPr lang="en-US" altLang="en-US" sz="2000" dirty="0">
                <a:solidFill>
                  <a:prstClr val="black"/>
                </a:solidFill>
                <a:latin typeface="Calibri" panose="020F0502020204030204" pitchFamily="34" charset="0"/>
                <a:ea typeface="Calibri" panose="020F0502020204030204" pitchFamily="34" charset="0"/>
                <a:cs typeface="Times New Roman" panose="02020603050405020304" pitchFamily="18" charset="0"/>
              </a:rPr>
              <a:t>media &amp; technology</a:t>
            </a:r>
          </a:p>
          <a:p>
            <a:endParaRPr lang="en-US" dirty="0"/>
          </a:p>
        </p:txBody>
      </p:sp>
      <p:pic>
        <p:nvPicPr>
          <p:cNvPr id="5" name="Picture 4" title="Photo - young men asleep on top of books and notebook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3961874"/>
            <a:ext cx="3701078" cy="2469089"/>
          </a:xfrm>
          <a:prstGeom prst="rect">
            <a:avLst/>
          </a:prstGeom>
        </p:spPr>
      </p:pic>
      <p:sp>
        <p:nvSpPr>
          <p:cNvPr id="4" name="TextBox 3" title="White background"/>
          <p:cNvSpPr txBox="1"/>
          <p:nvPr/>
        </p:nvSpPr>
        <p:spPr>
          <a:xfrm>
            <a:off x="7731034" y="6592036"/>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143000"/>
          </a:xfrm>
        </p:spPr>
        <p:txBody>
          <a:bodyPr/>
          <a:lstStyle/>
          <a:p>
            <a:r>
              <a:rPr lang="en-US" b="1" dirty="0"/>
              <a:t>Solutions  to Sleep Deprived</a:t>
            </a:r>
            <a:endParaRPr lang="en-US" dirty="0"/>
          </a:p>
        </p:txBody>
      </p:sp>
      <p:sp>
        <p:nvSpPr>
          <p:cNvPr id="3" name="Content Placeholder 2"/>
          <p:cNvSpPr>
            <a:spLocks noGrp="1"/>
          </p:cNvSpPr>
          <p:nvPr>
            <p:ph idx="1"/>
          </p:nvPr>
        </p:nvSpPr>
        <p:spPr>
          <a:xfrm>
            <a:off x="2057400" y="2286000"/>
            <a:ext cx="6629400" cy="3840163"/>
          </a:xfrm>
        </p:spPr>
        <p:txBody>
          <a:bodyPr>
            <a:normAutofit/>
          </a:bodyPr>
          <a:lstStyle/>
          <a:p>
            <a:pPr lvl="0"/>
            <a:r>
              <a:rPr lang="en-US" sz="2800" b="1" dirty="0"/>
              <a:t>Recognize this is an issue!</a:t>
            </a:r>
          </a:p>
          <a:p>
            <a:pPr marL="0" lvl="0" indent="0">
              <a:buNone/>
            </a:pPr>
            <a:endParaRPr lang="en-US" sz="2400" dirty="0"/>
          </a:p>
          <a:p>
            <a:pPr lvl="0"/>
            <a:r>
              <a:rPr lang="en-US" sz="2400" dirty="0"/>
              <a:t>Employer/supervisor needs to recognize behaviors of sleep deprivation and make adjustments in work schedule or tasks if possible</a:t>
            </a:r>
          </a:p>
          <a:p>
            <a:pPr marL="0" lvl="0" indent="0">
              <a:buNone/>
            </a:pPr>
            <a:endParaRPr lang="en-US" sz="2800" dirty="0"/>
          </a:p>
          <a:p>
            <a:pPr lvl="0"/>
            <a:r>
              <a:rPr lang="en-US" sz="2400" dirty="0"/>
              <a:t>Make sure young workers know </a:t>
            </a:r>
            <a:r>
              <a:rPr lang="en-US" sz="2400" u="sng" dirty="0"/>
              <a:t>they need to let you know if they are sleep deprived</a:t>
            </a:r>
          </a:p>
          <a:p>
            <a:endParaRPr lang="en-US" dirty="0"/>
          </a:p>
        </p:txBody>
      </p:sp>
      <p:sp>
        <p:nvSpPr>
          <p:cNvPr id="4" name="TextBox 3" title="White background"/>
          <p:cNvSpPr txBox="1"/>
          <p:nvPr/>
        </p:nvSpPr>
        <p:spPr>
          <a:xfrm>
            <a:off x="7696200" y="6553200"/>
            <a:ext cx="14478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493633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a:lstStyle/>
          <a:p>
            <a:r>
              <a:rPr lang="en-US" sz="4000" b="1" dirty="0">
                <a:solidFill>
                  <a:prstClr val="black"/>
                </a:solidFill>
              </a:rPr>
              <a:t>Mitigate Causative Factors</a:t>
            </a:r>
            <a:endParaRPr lang="en-US" dirty="0"/>
          </a:p>
        </p:txBody>
      </p:sp>
      <p:sp>
        <p:nvSpPr>
          <p:cNvPr id="3" name="Content Placeholder 2"/>
          <p:cNvSpPr>
            <a:spLocks noGrp="1"/>
          </p:cNvSpPr>
          <p:nvPr>
            <p:ph idx="1"/>
          </p:nvPr>
        </p:nvSpPr>
        <p:spPr>
          <a:xfrm>
            <a:off x="533400" y="1600200"/>
            <a:ext cx="8229600" cy="4525963"/>
          </a:xfrm>
        </p:spPr>
        <p:txBody>
          <a:bodyPr/>
          <a:lstStyle/>
          <a:p>
            <a:pPr lvl="0">
              <a:buFont typeface="Wingdings" panose="05000000000000000000" pitchFamily="2" charset="2"/>
              <a:buChar char="Ø"/>
            </a:pPr>
            <a:r>
              <a:rPr lang="en-US" sz="2400" b="1" dirty="0">
                <a:solidFill>
                  <a:prstClr val="black"/>
                </a:solidFill>
              </a:rPr>
              <a:t>Injuries can manifest due to improper techniques</a:t>
            </a:r>
          </a:p>
          <a:p>
            <a:pPr marL="0" lvl="0" indent="0">
              <a:buNone/>
            </a:pPr>
            <a:endParaRPr lang="en-US" sz="1400" b="1" dirty="0">
              <a:solidFill>
                <a:prstClr val="black"/>
              </a:solidFill>
            </a:endParaRPr>
          </a:p>
          <a:p>
            <a:pPr lvl="0">
              <a:buFont typeface="Wingdings" panose="05000000000000000000" pitchFamily="2" charset="2"/>
              <a:buChar char="Ø"/>
            </a:pPr>
            <a:r>
              <a:rPr lang="en-US" sz="2000" b="1" dirty="0">
                <a:solidFill>
                  <a:srgbClr val="00B0F0"/>
                </a:solidFill>
              </a:rPr>
              <a:t>Solution:  Teach and </a:t>
            </a:r>
            <a:r>
              <a:rPr lang="en-US" sz="2000" b="1" u="sng" dirty="0">
                <a:solidFill>
                  <a:srgbClr val="00B0F0"/>
                </a:solidFill>
              </a:rPr>
              <a:t>demonstrate</a:t>
            </a:r>
            <a:r>
              <a:rPr lang="en-US" sz="2000" b="1" dirty="0">
                <a:solidFill>
                  <a:srgbClr val="00B0F0"/>
                </a:solidFill>
              </a:rPr>
              <a:t> proper use of equipment:</a:t>
            </a:r>
          </a:p>
        </p:txBody>
      </p:sp>
      <p:sp>
        <p:nvSpPr>
          <p:cNvPr id="6" name="Rectangle 5"/>
          <p:cNvSpPr/>
          <p:nvPr/>
        </p:nvSpPr>
        <p:spPr>
          <a:xfrm>
            <a:off x="914400" y="2667001"/>
            <a:ext cx="4114800" cy="4062651"/>
          </a:xfrm>
          <a:prstGeom prst="rect">
            <a:avLst/>
          </a:prstGeom>
        </p:spPr>
        <p:txBody>
          <a:bodyPr wrap="square">
            <a:spAutoFit/>
          </a:bodyPr>
          <a:lstStyle/>
          <a:p>
            <a:endParaRPr lang="en-US" dirty="0"/>
          </a:p>
          <a:p>
            <a:pPr marL="285750" indent="-285750">
              <a:buFont typeface="Wingdings" panose="05000000000000000000" pitchFamily="2" charset="2"/>
              <a:buChar char="q"/>
            </a:pPr>
            <a:r>
              <a:rPr lang="en-US" sz="1600" dirty="0"/>
              <a:t>Ladders</a:t>
            </a:r>
          </a:p>
          <a:p>
            <a:pPr marL="742950" lvl="1" indent="-285750">
              <a:buFont typeface="Wingdings" panose="05000000000000000000" pitchFamily="2" charset="2"/>
              <a:buChar char="Ø"/>
            </a:pPr>
            <a:r>
              <a:rPr lang="en-US" sz="1600" dirty="0"/>
              <a:t>4 to 1 ratio –Up 4 feet out 1 foot</a:t>
            </a:r>
          </a:p>
          <a:p>
            <a:pPr marL="742950" lvl="1" indent="-285750">
              <a:buFont typeface="Wingdings" panose="05000000000000000000" pitchFamily="2" charset="2"/>
              <a:buChar char="Ø"/>
            </a:pPr>
            <a:r>
              <a:rPr lang="en-US" sz="1600" dirty="0"/>
              <a:t>Appropriate training</a:t>
            </a:r>
          </a:p>
          <a:p>
            <a:pPr marL="285750" indent="-285750">
              <a:buFont typeface="Wingdings" panose="05000000000000000000" pitchFamily="2" charset="2"/>
              <a:buChar char="q"/>
            </a:pPr>
            <a:r>
              <a:rPr lang="en-US" sz="1600" dirty="0"/>
              <a:t>High &amp; low elevations</a:t>
            </a:r>
          </a:p>
          <a:p>
            <a:pPr marL="742950" lvl="1" indent="-285750">
              <a:buFont typeface="Wingdings" panose="05000000000000000000" pitchFamily="2" charset="2"/>
              <a:buChar char="Ø"/>
            </a:pPr>
            <a:r>
              <a:rPr lang="en-US" sz="1600" dirty="0"/>
              <a:t>Fall protection, fall restraint; fall arrest</a:t>
            </a:r>
          </a:p>
          <a:p>
            <a:pPr marL="742950" lvl="1" indent="-285750">
              <a:buFont typeface="Wingdings" panose="05000000000000000000" pitchFamily="2" charset="2"/>
              <a:buChar char="Ø"/>
            </a:pPr>
            <a:r>
              <a:rPr lang="en-US" sz="1600" dirty="0"/>
              <a:t>Appropriate training</a:t>
            </a:r>
          </a:p>
          <a:p>
            <a:pPr marL="285750" indent="-285750">
              <a:buFont typeface="Wingdings" panose="05000000000000000000" pitchFamily="2" charset="2"/>
              <a:buChar char="q"/>
            </a:pPr>
            <a:r>
              <a:rPr lang="en-US" sz="1600" dirty="0"/>
              <a:t>Tractors</a:t>
            </a:r>
          </a:p>
          <a:p>
            <a:pPr marL="742950" lvl="1" indent="-285750">
              <a:buFont typeface="Wingdings" panose="05000000000000000000" pitchFamily="2" charset="2"/>
              <a:buChar char="Ø"/>
            </a:pPr>
            <a:r>
              <a:rPr lang="en-US" sz="1600" dirty="0"/>
              <a:t>Face equipment</a:t>
            </a:r>
          </a:p>
          <a:p>
            <a:pPr marL="742950" lvl="1" indent="-285750">
              <a:buFont typeface="Wingdings" panose="05000000000000000000" pitchFamily="2" charset="2"/>
              <a:buChar char="Ø"/>
            </a:pPr>
            <a:r>
              <a:rPr lang="en-US" sz="1600" dirty="0"/>
              <a:t>3 points of contact                          </a:t>
            </a:r>
          </a:p>
          <a:p>
            <a:pPr marL="742950" lvl="1" indent="-285750">
              <a:buFont typeface="Wingdings" panose="05000000000000000000" pitchFamily="2" charset="2"/>
              <a:buChar char="Ø"/>
            </a:pPr>
            <a:r>
              <a:rPr lang="en-US" sz="1600" dirty="0"/>
              <a:t>Appropriate training </a:t>
            </a:r>
          </a:p>
          <a:p>
            <a:pPr marL="285750" indent="-285750">
              <a:buFont typeface="Wingdings" panose="05000000000000000000" pitchFamily="2" charset="2"/>
              <a:buChar char="q"/>
            </a:pPr>
            <a:r>
              <a:rPr lang="en-US" sz="1600" dirty="0"/>
              <a:t>ATV’s </a:t>
            </a:r>
          </a:p>
          <a:p>
            <a:pPr marL="742950" lvl="1" indent="-285750">
              <a:buFont typeface="Wingdings" panose="05000000000000000000" pitchFamily="2" charset="2"/>
              <a:buChar char="Ø"/>
            </a:pPr>
            <a:r>
              <a:rPr lang="en-US" sz="1600" dirty="0"/>
              <a:t>PPE</a:t>
            </a:r>
          </a:p>
          <a:p>
            <a:pPr marL="742950" lvl="1" indent="-285750">
              <a:buFont typeface="Wingdings" panose="05000000000000000000" pitchFamily="2" charset="2"/>
              <a:buChar char="Ø"/>
            </a:pPr>
            <a:r>
              <a:rPr lang="en-US" sz="1600" dirty="0"/>
              <a:t>Appropriate training</a:t>
            </a:r>
          </a:p>
          <a:p>
            <a:pPr marL="742950" lvl="1" indent="-285750">
              <a:buFont typeface="Wingdings" panose="05000000000000000000" pitchFamily="2" charset="2"/>
              <a:buChar char="Ø"/>
            </a:pPr>
            <a:r>
              <a:rPr lang="en-US" sz="1600" dirty="0"/>
              <a:t>No seat – No Rider!</a:t>
            </a:r>
          </a:p>
          <a:p>
            <a:pPr marL="285750" indent="-285750">
              <a:buFont typeface="Wingdings" panose="05000000000000000000" pitchFamily="2" charset="2"/>
              <a:buChar char="ü"/>
            </a:pPr>
            <a:r>
              <a:rPr lang="en-US" b="1" dirty="0">
                <a:solidFill>
                  <a:srgbClr val="00B0F0"/>
                </a:solidFill>
              </a:rPr>
              <a:t>Require return demonstrations</a:t>
            </a:r>
          </a:p>
        </p:txBody>
      </p:sp>
      <p:pic>
        <p:nvPicPr>
          <p:cNvPr id="8" name="Picture 7" title="Photo - young person climbing a ladd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95257" y="2971800"/>
            <a:ext cx="2133785" cy="3843010"/>
          </a:xfrm>
          <a:prstGeom prst="rect">
            <a:avLst/>
          </a:prstGeom>
        </p:spPr>
      </p:pic>
      <p:sp>
        <p:nvSpPr>
          <p:cNvPr id="4" name="TextBox 3" title="White background"/>
          <p:cNvSpPr txBox="1"/>
          <p:nvPr/>
        </p:nvSpPr>
        <p:spPr>
          <a:xfrm>
            <a:off x="7848600" y="6553200"/>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8554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Objectives</a:t>
            </a:r>
            <a:r>
              <a:rPr lang="en-US" dirty="0"/>
              <a:t/>
            </a:r>
            <a:br>
              <a:rPr lang="en-US" dirty="0"/>
            </a:br>
            <a:endParaRPr lang="en-US" dirty="0"/>
          </a:p>
        </p:txBody>
      </p:sp>
      <p:sp>
        <p:nvSpPr>
          <p:cNvPr id="3" name="Content Placeholder 2"/>
          <p:cNvSpPr>
            <a:spLocks noGrp="1"/>
          </p:cNvSpPr>
          <p:nvPr>
            <p:ph idx="1"/>
          </p:nvPr>
        </p:nvSpPr>
        <p:spPr>
          <a:xfrm>
            <a:off x="1828800" y="1981200"/>
            <a:ext cx="6781800" cy="4144963"/>
          </a:xfrm>
        </p:spPr>
        <p:txBody>
          <a:bodyPr>
            <a:normAutofit fontScale="62500" lnSpcReduction="20000"/>
          </a:bodyPr>
          <a:lstStyle/>
          <a:p>
            <a:pPr marL="0" indent="0">
              <a:buNone/>
            </a:pPr>
            <a:r>
              <a:rPr lang="en-US" dirty="0"/>
              <a:t>At the conclusion of this program, participants will be able to:</a:t>
            </a:r>
          </a:p>
          <a:p>
            <a:pPr marL="0" indent="0">
              <a:buNone/>
            </a:pPr>
            <a:endParaRPr lang="en-US" dirty="0"/>
          </a:p>
          <a:p>
            <a:pPr marL="514350" indent="-514350">
              <a:buFont typeface="+mj-lt"/>
              <a:buAutoNum type="arabicPeriod"/>
            </a:pPr>
            <a:r>
              <a:rPr lang="en-US" dirty="0"/>
              <a:t>Identify physical and psychological developmental factors to consider when training and employing young adults in the agricultural sector.</a:t>
            </a:r>
          </a:p>
          <a:p>
            <a:pPr marL="514350" indent="-514350">
              <a:buFont typeface="+mj-lt"/>
              <a:buAutoNum type="arabicPeriod"/>
            </a:pPr>
            <a:endParaRPr lang="en-US" dirty="0"/>
          </a:p>
          <a:p>
            <a:pPr marL="514350" indent="-514350">
              <a:buFont typeface="+mj-lt"/>
              <a:buAutoNum type="arabicPeriod"/>
            </a:pPr>
            <a:r>
              <a:rPr lang="en-US" dirty="0"/>
              <a:t>Define agricultural hazards and exposures that increase the risk  of injury and illness among the young worker.  </a:t>
            </a:r>
          </a:p>
          <a:p>
            <a:pPr marL="514350" indent="-514350">
              <a:buFont typeface="+mj-lt"/>
              <a:buAutoNum type="arabicPeriod"/>
            </a:pPr>
            <a:endParaRPr lang="en-US" dirty="0"/>
          </a:p>
          <a:p>
            <a:pPr marL="514350" indent="-514350">
              <a:buFont typeface="+mj-lt"/>
              <a:buAutoNum type="arabicPeriod"/>
            </a:pPr>
            <a:r>
              <a:rPr lang="en-US" dirty="0"/>
              <a:t>Describe regulatory standards that can promote a safe work environment for young employees. </a:t>
            </a:r>
          </a:p>
          <a:p>
            <a:pPr marL="514350" indent="-514350">
              <a:buFont typeface="+mj-lt"/>
              <a:buAutoNum type="arabicPeriod"/>
            </a:pPr>
            <a:endParaRPr lang="en-US" dirty="0"/>
          </a:p>
          <a:p>
            <a:pPr marL="514350" indent="-514350">
              <a:buFont typeface="+mj-lt"/>
              <a:buAutoNum type="arabicPeriod"/>
            </a:pPr>
            <a:r>
              <a:rPr lang="en-US" dirty="0"/>
              <a:t>Create action steps that can reduce agricultural injury and   illness. </a:t>
            </a:r>
          </a:p>
          <a:p>
            <a:endParaRPr lang="en-US" dirty="0"/>
          </a:p>
        </p:txBody>
      </p:sp>
      <p:sp>
        <p:nvSpPr>
          <p:cNvPr id="4" name="TextBox 3" title="White background"/>
          <p:cNvSpPr txBox="1"/>
          <p:nvPr/>
        </p:nvSpPr>
        <p:spPr>
          <a:xfrm>
            <a:off x="7696200" y="6558920"/>
            <a:ext cx="14478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370881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t>Mitigate Causative </a:t>
            </a:r>
            <a:r>
              <a:rPr lang="en-US" sz="3600" dirty="0" smtClean="0"/>
              <a:t>Factors </a:t>
            </a:r>
            <a:endParaRPr lang="en-US" sz="3600" dirty="0"/>
          </a:p>
        </p:txBody>
      </p:sp>
      <p:sp>
        <p:nvSpPr>
          <p:cNvPr id="3" name="Content Placeholder 2"/>
          <p:cNvSpPr>
            <a:spLocks noGrp="1"/>
          </p:cNvSpPr>
          <p:nvPr>
            <p:ph idx="1"/>
          </p:nvPr>
        </p:nvSpPr>
        <p:spPr>
          <a:xfrm>
            <a:off x="609600" y="1828800"/>
            <a:ext cx="8077200" cy="4297363"/>
          </a:xfrm>
        </p:spPr>
        <p:txBody>
          <a:bodyPr>
            <a:normAutofit fontScale="92500" lnSpcReduction="20000"/>
          </a:bodyPr>
          <a:lstStyle/>
          <a:p>
            <a:pPr>
              <a:buFont typeface="Wingdings" panose="05000000000000000000" pitchFamily="2" charset="2"/>
              <a:buChar char="Ø"/>
            </a:pPr>
            <a:r>
              <a:rPr lang="en-US" sz="2400" b="1" dirty="0"/>
              <a:t>Injuries can manifest due to improper techniques</a:t>
            </a:r>
          </a:p>
          <a:p>
            <a:pPr>
              <a:buFont typeface="Wingdings" panose="05000000000000000000" pitchFamily="2" charset="2"/>
              <a:buChar char="Ø"/>
            </a:pPr>
            <a:r>
              <a:rPr lang="en-US" sz="2400" b="1" dirty="0">
                <a:solidFill>
                  <a:srgbClr val="00B0F0"/>
                </a:solidFill>
              </a:rPr>
              <a:t>Teach and </a:t>
            </a:r>
            <a:r>
              <a:rPr lang="en-US" sz="2400" b="1" u="sng" dirty="0">
                <a:solidFill>
                  <a:srgbClr val="00B0F0"/>
                </a:solidFill>
              </a:rPr>
              <a:t>demonstrate </a:t>
            </a:r>
            <a:r>
              <a:rPr lang="en-US" sz="2400" b="1" dirty="0">
                <a:solidFill>
                  <a:srgbClr val="00B0F0"/>
                </a:solidFill>
              </a:rPr>
              <a:t>proper use of equipment:</a:t>
            </a:r>
          </a:p>
          <a:p>
            <a:pPr>
              <a:buFont typeface="Wingdings" panose="05000000000000000000" pitchFamily="2" charset="2"/>
              <a:buChar char="q"/>
            </a:pPr>
            <a:r>
              <a:rPr lang="en-US" sz="2400" b="1" dirty="0"/>
              <a:t>Lawn &amp; garden</a:t>
            </a:r>
          </a:p>
          <a:p>
            <a:pPr marL="0" indent="0">
              <a:buNone/>
            </a:pPr>
            <a:r>
              <a:rPr lang="en-US" sz="2400" b="1" dirty="0"/>
              <a:t>	</a:t>
            </a:r>
            <a:r>
              <a:rPr lang="en-US" sz="2400" dirty="0"/>
              <a:t>- Receive training</a:t>
            </a:r>
          </a:p>
          <a:p>
            <a:pPr marL="0" indent="0">
              <a:buNone/>
            </a:pPr>
            <a:r>
              <a:rPr lang="en-US" sz="2400" dirty="0"/>
              <a:t>	- Use appropriate PPE</a:t>
            </a:r>
          </a:p>
          <a:p>
            <a:pPr>
              <a:buFont typeface="Wingdings" panose="05000000000000000000" pitchFamily="2" charset="2"/>
              <a:buChar char="q"/>
            </a:pPr>
            <a:r>
              <a:rPr lang="en-US" sz="2400" dirty="0"/>
              <a:t>Hand tools (include vibration injuries)</a:t>
            </a:r>
          </a:p>
          <a:p>
            <a:pPr marL="457200" lvl="1" indent="0">
              <a:buNone/>
            </a:pPr>
            <a:r>
              <a:rPr lang="en-US" sz="2000" dirty="0"/>
              <a:t>	- Receive training</a:t>
            </a:r>
          </a:p>
          <a:p>
            <a:pPr marL="457200" lvl="1" indent="0">
              <a:buNone/>
            </a:pPr>
            <a:r>
              <a:rPr lang="en-US" sz="2000" dirty="0"/>
              <a:t>	- Use appropriate PPE</a:t>
            </a:r>
          </a:p>
          <a:p>
            <a:pPr marL="400050">
              <a:buFont typeface="Wingdings" panose="05000000000000000000" pitchFamily="2" charset="2"/>
              <a:buChar char="q"/>
            </a:pPr>
            <a:r>
              <a:rPr lang="en-US" sz="2400" dirty="0"/>
              <a:t>Chain saws</a:t>
            </a:r>
          </a:p>
          <a:p>
            <a:pPr marL="57150" indent="0">
              <a:buNone/>
            </a:pPr>
            <a:r>
              <a:rPr lang="en-US" sz="2400" dirty="0"/>
              <a:t>	- Receive training</a:t>
            </a:r>
          </a:p>
          <a:p>
            <a:pPr marL="57150" indent="0">
              <a:buNone/>
            </a:pPr>
            <a:r>
              <a:rPr lang="en-US" sz="2400" dirty="0"/>
              <a:t>	- Use appropriate </a:t>
            </a:r>
            <a:r>
              <a:rPr lang="en-US" sz="2400" dirty="0" err="1"/>
              <a:t>ppe</a:t>
            </a:r>
            <a:endParaRPr lang="en-US" sz="2400" dirty="0"/>
          </a:p>
          <a:p>
            <a:pPr marL="0" indent="0">
              <a:buNone/>
            </a:pPr>
            <a:endParaRPr lang="en-US" sz="2400" b="1" dirty="0"/>
          </a:p>
          <a:p>
            <a:pPr lvl="1">
              <a:buFont typeface="Wingdings" panose="05000000000000000000" pitchFamily="2" charset="2"/>
              <a:buChar char="ü"/>
            </a:pPr>
            <a:r>
              <a:rPr lang="en-US" sz="2000" dirty="0">
                <a:solidFill>
                  <a:srgbClr val="00B0F0"/>
                </a:solidFill>
              </a:rPr>
              <a:t>Require return demonstrations</a:t>
            </a:r>
          </a:p>
        </p:txBody>
      </p:sp>
      <p:pic>
        <p:nvPicPr>
          <p:cNvPr id="4" name="Picture 3" title="Photo - young man in a protective shiel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20580" y="1219201"/>
            <a:ext cx="6851020" cy="4495800"/>
          </a:xfrm>
          <a:prstGeom prst="rect">
            <a:avLst/>
          </a:prstGeom>
        </p:spPr>
      </p:pic>
      <p:sp>
        <p:nvSpPr>
          <p:cNvPr id="5" name="TextBox 4" title="White background"/>
          <p:cNvSpPr txBox="1"/>
          <p:nvPr/>
        </p:nvSpPr>
        <p:spPr>
          <a:xfrm>
            <a:off x="7620000" y="6553200"/>
            <a:ext cx="15240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451067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13063"/>
            <a:ext cx="6629400" cy="1143000"/>
          </a:xfrm>
        </p:spPr>
        <p:txBody>
          <a:bodyPr>
            <a:normAutofit/>
          </a:bodyPr>
          <a:lstStyle/>
          <a:p>
            <a:r>
              <a:rPr lang="en-US" sz="3600" b="1" dirty="0"/>
              <a:t>Animal Handling Injury Potential</a:t>
            </a:r>
          </a:p>
        </p:txBody>
      </p:sp>
      <p:sp>
        <p:nvSpPr>
          <p:cNvPr id="3" name="Content Placeholder 2"/>
          <p:cNvSpPr>
            <a:spLocks noGrp="1"/>
          </p:cNvSpPr>
          <p:nvPr>
            <p:ph idx="1"/>
          </p:nvPr>
        </p:nvSpPr>
        <p:spPr>
          <a:xfrm>
            <a:off x="457200" y="1676400"/>
            <a:ext cx="8229600" cy="4525963"/>
          </a:xfrm>
        </p:spPr>
        <p:txBody>
          <a:bodyPr/>
          <a:lstStyle/>
          <a:p>
            <a:endParaRPr lang="en-US" sz="2000" dirty="0"/>
          </a:p>
          <a:p>
            <a:r>
              <a:rPr lang="en-US" sz="2000" dirty="0"/>
              <a:t>Large animals – cattle, dairy, hogs</a:t>
            </a:r>
          </a:p>
          <a:p>
            <a:r>
              <a:rPr lang="en-US" sz="2000" dirty="0"/>
              <a:t>Small animals</a:t>
            </a:r>
          </a:p>
          <a:p>
            <a:r>
              <a:rPr lang="en-US" sz="2000" dirty="0"/>
              <a:t>Fowl</a:t>
            </a:r>
          </a:p>
          <a:p>
            <a:r>
              <a:rPr lang="en-US" sz="2000" dirty="0"/>
              <a:t>Horse related injuries – ropes, saddles, footwear</a:t>
            </a:r>
          </a:p>
          <a:p>
            <a:pPr lvl="1"/>
            <a:r>
              <a:rPr lang="en-US" sz="1200" dirty="0">
                <a:solidFill>
                  <a:srgbClr val="000099"/>
                </a:solidFill>
              </a:rPr>
              <a:t>saddleupSAFELY.org</a:t>
            </a:r>
            <a:r>
              <a:rPr lang="en-US" sz="1600" dirty="0"/>
              <a:t>  </a:t>
            </a:r>
          </a:p>
          <a:p>
            <a:r>
              <a:rPr lang="en-US" sz="2000" dirty="0"/>
              <a:t>Needle stick injuries i.e.: antibiotics/vaccinations</a:t>
            </a:r>
          </a:p>
        </p:txBody>
      </p:sp>
      <p:sp>
        <p:nvSpPr>
          <p:cNvPr id="4" name="Rectangle 3"/>
          <p:cNvSpPr/>
          <p:nvPr/>
        </p:nvSpPr>
        <p:spPr>
          <a:xfrm>
            <a:off x="533400" y="4191000"/>
            <a:ext cx="5562600" cy="2554545"/>
          </a:xfrm>
          <a:prstGeom prst="rect">
            <a:avLst/>
          </a:prstGeom>
        </p:spPr>
        <p:txBody>
          <a:bodyPr wrap="square">
            <a:spAutoFit/>
          </a:bodyPr>
          <a:lstStyle/>
          <a:p>
            <a:r>
              <a:rPr lang="en-US" sz="2000" b="1" u="sng" dirty="0"/>
              <a:t>Solutions:</a:t>
            </a:r>
          </a:p>
          <a:p>
            <a:pPr marL="342900" indent="-342900">
              <a:buFont typeface="Arial" panose="020B0604020202020204" pitchFamily="34" charset="0"/>
              <a:buChar char="•"/>
            </a:pPr>
            <a:r>
              <a:rPr lang="en-US" sz="2000" b="1" dirty="0"/>
              <a:t>Conduct safe animal handling training that addresses the wide variety of hazards related to livestock work. </a:t>
            </a:r>
          </a:p>
          <a:p>
            <a:pPr marL="342900" indent="-342900">
              <a:buFont typeface="Arial" panose="020B0604020202020204" pitchFamily="34" charset="0"/>
              <a:buChar char="•"/>
            </a:pPr>
            <a:r>
              <a:rPr lang="en-US" sz="2000" b="1" dirty="0"/>
              <a:t>Have job specific health and safety information available.</a:t>
            </a:r>
          </a:p>
          <a:p>
            <a:endParaRPr lang="en-US" sz="2000" b="1" dirty="0"/>
          </a:p>
          <a:p>
            <a:pPr marL="342900" indent="-342900">
              <a:buFont typeface="Wingdings" panose="05000000000000000000" pitchFamily="2" charset="2"/>
              <a:buChar char="ü"/>
            </a:pPr>
            <a:r>
              <a:rPr lang="en-US" sz="2000" b="1" dirty="0">
                <a:solidFill>
                  <a:srgbClr val="00B0F0"/>
                </a:solidFill>
              </a:rPr>
              <a:t>Require return demonstrations</a:t>
            </a:r>
          </a:p>
        </p:txBody>
      </p:sp>
      <p:pic>
        <p:nvPicPr>
          <p:cNvPr id="5" name="Picture 4" title="Photo - woman with a hors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799" y="3962400"/>
            <a:ext cx="1976659" cy="2286172"/>
          </a:xfrm>
          <a:prstGeom prst="rect">
            <a:avLst/>
          </a:prstGeom>
        </p:spPr>
      </p:pic>
      <p:sp>
        <p:nvSpPr>
          <p:cNvPr id="6" name="TextBox 5" title="White background"/>
          <p:cNvSpPr txBox="1"/>
          <p:nvPr/>
        </p:nvSpPr>
        <p:spPr>
          <a:xfrm>
            <a:off x="7848600" y="6560879"/>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159896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8229600" cy="1143000"/>
          </a:xfrm>
        </p:spPr>
        <p:txBody>
          <a:bodyPr/>
          <a:lstStyle/>
          <a:p>
            <a:r>
              <a:rPr lang="en-US" b="1" dirty="0"/>
              <a:t>Heat Exposure Issues</a:t>
            </a:r>
            <a:endParaRPr lang="en-US" dirty="0"/>
          </a:p>
        </p:txBody>
      </p:sp>
      <p:sp>
        <p:nvSpPr>
          <p:cNvPr id="3" name="Content Placeholder 2"/>
          <p:cNvSpPr>
            <a:spLocks noGrp="1"/>
          </p:cNvSpPr>
          <p:nvPr>
            <p:ph idx="1"/>
          </p:nvPr>
        </p:nvSpPr>
        <p:spPr>
          <a:xfrm>
            <a:off x="1828800" y="1981200"/>
            <a:ext cx="6934200" cy="4525963"/>
          </a:xfrm>
        </p:spPr>
        <p:txBody>
          <a:bodyPr/>
          <a:lstStyle/>
          <a:p>
            <a:pPr marL="0" lvl="0" indent="0">
              <a:buNone/>
            </a:pPr>
            <a:r>
              <a:rPr lang="en-US" b="1" dirty="0"/>
              <a:t>Consider:</a:t>
            </a:r>
          </a:p>
          <a:p>
            <a:pPr lvl="0"/>
            <a:r>
              <a:rPr lang="en-US" sz="2800" dirty="0"/>
              <a:t>Workers may not be acclimated to heat conditions.</a:t>
            </a:r>
            <a:endParaRPr lang="en-US" dirty="0"/>
          </a:p>
          <a:p>
            <a:pPr lvl="0"/>
            <a:r>
              <a:rPr lang="en-US" sz="2800" dirty="0"/>
              <a:t>Workers may be a long distance from shade and water supplies.</a:t>
            </a:r>
          </a:p>
          <a:p>
            <a:pPr marL="0" indent="0">
              <a:buNone/>
            </a:pPr>
            <a:endParaRPr lang="en-US" dirty="0"/>
          </a:p>
        </p:txBody>
      </p:sp>
      <p:pic>
        <p:nvPicPr>
          <p:cNvPr id="4" name="Picture 3" title="Photo - Young man drinking water under a tre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8600" y="4419600"/>
            <a:ext cx="3648725" cy="2286001"/>
          </a:xfrm>
          <a:prstGeom prst="rect">
            <a:avLst/>
          </a:prstGeom>
        </p:spPr>
      </p:pic>
      <p:sp>
        <p:nvSpPr>
          <p:cNvPr id="5" name="TextBox 4" title="White background"/>
          <p:cNvSpPr txBox="1"/>
          <p:nvPr/>
        </p:nvSpPr>
        <p:spPr>
          <a:xfrm>
            <a:off x="7924800" y="6553200"/>
            <a:ext cx="1219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537185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0099"/>
            <a:ext cx="7315200" cy="838200"/>
          </a:xfrm>
        </p:spPr>
        <p:txBody>
          <a:bodyPr>
            <a:normAutofit fontScale="90000"/>
          </a:bodyPr>
          <a:lstStyle/>
          <a:p>
            <a:r>
              <a:rPr lang="en-US" sz="3600" b="1" dirty="0"/>
              <a:t>Contributing Factors to Heat Related Illness</a:t>
            </a:r>
          </a:p>
        </p:txBody>
      </p:sp>
      <p:sp>
        <p:nvSpPr>
          <p:cNvPr id="3" name="Content Placeholder 2"/>
          <p:cNvSpPr>
            <a:spLocks noGrp="1"/>
          </p:cNvSpPr>
          <p:nvPr>
            <p:ph idx="1"/>
          </p:nvPr>
        </p:nvSpPr>
        <p:spPr>
          <a:xfrm>
            <a:off x="2133600" y="1752600"/>
            <a:ext cx="7010400" cy="4648200"/>
          </a:xfrm>
        </p:spPr>
        <p:txBody>
          <a:bodyPr>
            <a:normAutofit/>
          </a:bodyPr>
          <a:lstStyle/>
          <a:p>
            <a:r>
              <a:rPr lang="en-US" sz="2400" b="1" dirty="0">
                <a:solidFill>
                  <a:schemeClr val="accent2">
                    <a:lumMod val="75000"/>
                  </a:schemeClr>
                </a:solidFill>
              </a:rPr>
              <a:t>Dehydration</a:t>
            </a:r>
          </a:p>
          <a:p>
            <a:pPr marL="0" indent="0">
              <a:buNone/>
            </a:pPr>
            <a:endParaRPr lang="en-US" sz="400" b="1" dirty="0"/>
          </a:p>
          <a:p>
            <a:r>
              <a:rPr lang="en-US" sz="2400" dirty="0"/>
              <a:t>Intestinal illnesses</a:t>
            </a:r>
          </a:p>
          <a:p>
            <a:pPr marL="0" indent="0">
              <a:buNone/>
            </a:pPr>
            <a:endParaRPr lang="en-US" sz="400" dirty="0"/>
          </a:p>
          <a:p>
            <a:r>
              <a:rPr lang="en-US" sz="2400" dirty="0"/>
              <a:t>Decreased sodium intake</a:t>
            </a:r>
            <a:endParaRPr lang="en-US" sz="400" dirty="0"/>
          </a:p>
          <a:p>
            <a:r>
              <a:rPr lang="en-US" sz="2400" dirty="0"/>
              <a:t>High caffeine or sugar intake</a:t>
            </a:r>
          </a:p>
          <a:p>
            <a:pPr marL="0" indent="0">
              <a:buNone/>
            </a:pPr>
            <a:endParaRPr lang="en-US" sz="400" dirty="0"/>
          </a:p>
          <a:p>
            <a:r>
              <a:rPr lang="en-US" sz="2400" dirty="0"/>
              <a:t>Alcohol consumption</a:t>
            </a:r>
          </a:p>
          <a:p>
            <a:pPr marL="0" indent="0">
              <a:buNone/>
            </a:pPr>
            <a:endParaRPr lang="en-US" sz="400" dirty="0"/>
          </a:p>
          <a:p>
            <a:r>
              <a:rPr lang="en-US" sz="2400" dirty="0"/>
              <a:t>Use of contraindicated prescription or over the counter (otc)medications</a:t>
            </a:r>
          </a:p>
          <a:p>
            <a:pPr marL="0" indent="0">
              <a:buNone/>
            </a:pPr>
            <a:endParaRPr lang="en-US" sz="400" dirty="0"/>
          </a:p>
          <a:p>
            <a:r>
              <a:rPr lang="en-US" sz="2400" dirty="0"/>
              <a:t>Use of illegal substances</a:t>
            </a:r>
          </a:p>
          <a:p>
            <a:pPr marL="0" indent="0">
              <a:buNone/>
            </a:pPr>
            <a:endParaRPr lang="en-US" sz="400" dirty="0"/>
          </a:p>
          <a:p>
            <a:r>
              <a:rPr lang="en-US" sz="2400" dirty="0"/>
              <a:t>Language or other communication barriers</a:t>
            </a:r>
          </a:p>
          <a:p>
            <a:endParaRPr lang="en-US" dirty="0"/>
          </a:p>
        </p:txBody>
      </p:sp>
      <p:sp>
        <p:nvSpPr>
          <p:cNvPr id="4" name="TextBox 3" title="White background"/>
          <p:cNvSpPr txBox="1"/>
          <p:nvPr/>
        </p:nvSpPr>
        <p:spPr>
          <a:xfrm>
            <a:off x="7772400" y="655320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960495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45040" cy="914400"/>
          </a:xfrm>
        </p:spPr>
        <p:txBody>
          <a:bodyPr>
            <a:normAutofit/>
          </a:bodyPr>
          <a:lstStyle/>
          <a:p>
            <a:r>
              <a:rPr lang="en-US" sz="3600" b="1" dirty="0"/>
              <a:t>Heat Related Illnesses (HRI)</a:t>
            </a:r>
          </a:p>
        </p:txBody>
      </p:sp>
      <p:sp>
        <p:nvSpPr>
          <p:cNvPr id="3" name="Content Placeholder 2"/>
          <p:cNvSpPr>
            <a:spLocks noGrp="1"/>
          </p:cNvSpPr>
          <p:nvPr>
            <p:ph idx="1"/>
          </p:nvPr>
        </p:nvSpPr>
        <p:spPr>
          <a:xfrm>
            <a:off x="685800" y="1981200"/>
            <a:ext cx="7924800" cy="4678363"/>
          </a:xfrm>
        </p:spPr>
        <p:txBody>
          <a:bodyPr>
            <a:normAutofit/>
          </a:bodyPr>
          <a:lstStyle/>
          <a:p>
            <a:pPr marL="0" indent="0">
              <a:buNone/>
            </a:pPr>
            <a:r>
              <a:rPr lang="en-US" u="sng" dirty="0"/>
              <a:t>Heat Stress </a:t>
            </a:r>
            <a:r>
              <a:rPr lang="en-US" dirty="0"/>
              <a:t>– </a:t>
            </a:r>
            <a:r>
              <a:rPr lang="en-US" sz="2600" i="1" dirty="0"/>
              <a:t>an umbrella term used to describe a condition or process that can raise the deep core body temperature:</a:t>
            </a:r>
            <a:r>
              <a:rPr lang="en-US" dirty="0">
                <a:solidFill>
                  <a:schemeClr val="accent6">
                    <a:lumMod val="50000"/>
                  </a:schemeClr>
                </a:solidFill>
              </a:rPr>
              <a:t> </a:t>
            </a:r>
            <a:endParaRPr lang="en-US" sz="800" dirty="0">
              <a:solidFill>
                <a:schemeClr val="accent6">
                  <a:lumMod val="50000"/>
                </a:schemeClr>
              </a:solidFill>
            </a:endParaRPr>
          </a:p>
          <a:p>
            <a:pPr lvl="2" indent="-342900"/>
            <a:r>
              <a:rPr lang="en-US" dirty="0">
                <a:solidFill>
                  <a:schemeClr val="accent6">
                    <a:lumMod val="50000"/>
                  </a:schemeClr>
                </a:solidFill>
              </a:rPr>
              <a:t>Heat Exhaustion</a:t>
            </a:r>
          </a:p>
          <a:p>
            <a:pPr lvl="2" indent="-342900"/>
            <a:r>
              <a:rPr lang="en-US" b="1" dirty="0">
                <a:solidFill>
                  <a:srgbClr val="FF0000"/>
                </a:solidFill>
              </a:rPr>
              <a:t>Heat Stroke </a:t>
            </a:r>
            <a:r>
              <a:rPr lang="en-US" dirty="0">
                <a:solidFill>
                  <a:srgbClr val="FF0000"/>
                </a:solidFill>
              </a:rPr>
              <a:t>– </a:t>
            </a:r>
            <a:r>
              <a:rPr lang="en-US" i="1" u="sng" dirty="0">
                <a:solidFill>
                  <a:srgbClr val="FF0000"/>
                </a:solidFill>
              </a:rPr>
              <a:t>the most severe condition</a:t>
            </a:r>
          </a:p>
          <a:p>
            <a:pPr lvl="2" indent="-342900"/>
            <a:r>
              <a:rPr lang="en-US" dirty="0">
                <a:solidFill>
                  <a:schemeClr val="accent6">
                    <a:lumMod val="75000"/>
                  </a:schemeClr>
                </a:solidFill>
              </a:rPr>
              <a:t>Heat Syncope</a:t>
            </a:r>
          </a:p>
          <a:p>
            <a:pPr lvl="2" indent="-342900"/>
            <a:r>
              <a:rPr lang="en-US" dirty="0">
                <a:solidFill>
                  <a:schemeClr val="accent4">
                    <a:lumMod val="75000"/>
                  </a:schemeClr>
                </a:solidFill>
              </a:rPr>
              <a:t>Heat Cramps</a:t>
            </a:r>
          </a:p>
          <a:p>
            <a:pPr lvl="2" indent="-342900"/>
            <a:r>
              <a:rPr lang="en-US" dirty="0">
                <a:solidFill>
                  <a:schemeClr val="bg2">
                    <a:lumMod val="50000"/>
                  </a:schemeClr>
                </a:solidFill>
              </a:rPr>
              <a:t>Heat Rash</a:t>
            </a:r>
          </a:p>
          <a:p>
            <a:pPr marL="0" indent="0">
              <a:buNone/>
            </a:pPr>
            <a:endParaRPr lang="en-US" sz="1500" dirty="0">
              <a:solidFill>
                <a:schemeClr val="bg2">
                  <a:lumMod val="50000"/>
                </a:schemeClr>
              </a:solidFill>
            </a:endParaRPr>
          </a:p>
          <a:p>
            <a:pPr marL="0" indent="0" algn="ctr">
              <a:buNone/>
            </a:pPr>
            <a:r>
              <a:rPr lang="en-US" sz="1500" dirty="0">
                <a:solidFill>
                  <a:srgbClr val="000000"/>
                </a:solidFill>
              </a:rPr>
              <a:t>Sources: OSHA Campaign to Prevent Heat Illnesses in Outdoor Workers / Using the Heat Index Guide</a:t>
            </a:r>
          </a:p>
        </p:txBody>
      </p:sp>
      <p:sp>
        <p:nvSpPr>
          <p:cNvPr id="4" name="TextBox 3" title="White background"/>
          <p:cNvSpPr txBox="1"/>
          <p:nvPr/>
        </p:nvSpPr>
        <p:spPr>
          <a:xfrm>
            <a:off x="7506789" y="6529717"/>
            <a:ext cx="1600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106859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Info sheet on signs and symptoms of heat stroke and heart exhaus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52400"/>
            <a:ext cx="8534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normAutofit fontScale="90000"/>
          </a:bodyPr>
          <a:lstStyle/>
          <a:p>
            <a:r>
              <a:rPr lang="en-US" dirty="0" smtClean="0"/>
              <a:t>Signs and symptoms of heat stroke and heat exhaustion</a:t>
            </a:r>
            <a:endParaRPr lang="en-US" dirty="0"/>
          </a:p>
        </p:txBody>
      </p:sp>
    </p:spTree>
    <p:extLst>
      <p:ext uri="{BB962C8B-B14F-4D97-AF65-F5344CB8AC3E}">
        <p14:creationId xmlns:p14="http://schemas.microsoft.com/office/powerpoint/2010/main" val="79548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696200" cy="914400"/>
          </a:xfrm>
        </p:spPr>
        <p:txBody>
          <a:bodyPr>
            <a:normAutofit fontScale="90000"/>
          </a:bodyPr>
          <a:lstStyle/>
          <a:p>
            <a:r>
              <a:rPr lang="en-US" sz="3600" b="1" dirty="0"/>
              <a:t>Water. Rest. Shade. </a:t>
            </a:r>
            <a:r>
              <a:rPr lang="en-US" sz="2700" b="1" dirty="0">
                <a:solidFill>
                  <a:schemeClr val="bg1">
                    <a:lumMod val="50000"/>
                  </a:schemeClr>
                </a:solidFill>
              </a:rPr>
              <a:t>(recommended resource)</a:t>
            </a:r>
            <a:r>
              <a:rPr lang="en-US" sz="3600" b="1" dirty="0"/>
              <a:t/>
            </a:r>
            <a:br>
              <a:rPr lang="en-US" sz="3600" b="1" dirty="0"/>
            </a:br>
            <a:r>
              <a:rPr lang="en-US" sz="2700" b="1" dirty="0">
                <a:hlinkClick r:id="rId4" tooltip="Link to OSHA.gov Heat Illness source"/>
              </a:rPr>
              <a:t>https://www.osha.gov/SLTC/heatillness/</a:t>
            </a:r>
            <a:r>
              <a:rPr lang="en-US" sz="2700" b="1" dirty="0"/>
              <a:t>  </a:t>
            </a:r>
          </a:p>
        </p:txBody>
      </p:sp>
      <p:pic>
        <p:nvPicPr>
          <p:cNvPr id="4" name="Content Placeholder 3" title="PHoto - Cover for a Guide for Employers to Carry Out Heat Safety Training for Workers"/>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685800" y="1066801"/>
            <a:ext cx="4648200" cy="5609896"/>
          </a:xfrm>
        </p:spPr>
      </p:pic>
      <p:pic>
        <p:nvPicPr>
          <p:cNvPr id="3" name="Picture 2" title="Photo - Heat Index Document"/>
          <p:cNvPicPr>
            <a:picLocks noChangeAspect="1"/>
          </p:cNvPicPr>
          <p:nvPr/>
        </p:nvPicPr>
        <p:blipFill>
          <a:blip r:embed="rId6"/>
          <a:stretch>
            <a:fillRect/>
          </a:stretch>
        </p:blipFill>
        <p:spPr>
          <a:xfrm>
            <a:off x="5354568" y="1441822"/>
            <a:ext cx="3735672" cy="4349378"/>
          </a:xfrm>
          <a:prstGeom prst="rect">
            <a:avLst/>
          </a:prstGeom>
        </p:spPr>
      </p:pic>
      <p:sp>
        <p:nvSpPr>
          <p:cNvPr id="5" name="TextBox 4" title="White background"/>
          <p:cNvSpPr txBox="1"/>
          <p:nvPr/>
        </p:nvSpPr>
        <p:spPr>
          <a:xfrm>
            <a:off x="7239000" y="6545892"/>
            <a:ext cx="19050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671341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
            </a:r>
            <a:br>
              <a:rPr lang="en-US" sz="3600" b="1" dirty="0"/>
            </a:br>
            <a:r>
              <a:rPr lang="en-US" sz="3600" b="1" dirty="0"/>
              <a:t/>
            </a:r>
            <a:br>
              <a:rPr lang="en-US" sz="3600" b="1" dirty="0"/>
            </a:br>
            <a:r>
              <a:rPr lang="en-US" sz="3600" b="1" dirty="0"/>
              <a:t>Cold Weather Conditions</a:t>
            </a:r>
            <a:r>
              <a:rPr lang="en-US" b="1" dirty="0"/>
              <a:t/>
            </a:r>
            <a:br>
              <a:rPr lang="en-US" b="1" dirty="0"/>
            </a:br>
            <a:r>
              <a:rPr lang="en-US" dirty="0"/>
              <a:t/>
            </a:r>
            <a:br>
              <a:rPr lang="en-US" dirty="0"/>
            </a:br>
            <a:endParaRPr lang="en-US" dirty="0"/>
          </a:p>
        </p:txBody>
      </p:sp>
      <p:sp>
        <p:nvSpPr>
          <p:cNvPr id="8" name="Rectangle 7"/>
          <p:cNvSpPr/>
          <p:nvPr/>
        </p:nvSpPr>
        <p:spPr>
          <a:xfrm>
            <a:off x="5486400" y="1981200"/>
            <a:ext cx="4572000" cy="783869"/>
          </a:xfrm>
          <a:prstGeom prst="rect">
            <a:avLst/>
          </a:prstGeom>
        </p:spPr>
        <p:txBody>
          <a:bodyPr>
            <a:spAutoFit/>
          </a:bodyPr>
          <a:lstStyle/>
          <a:p>
            <a:pPr marL="342900" indent="-342900">
              <a:lnSpc>
                <a:spcPct val="107000"/>
              </a:lnSpc>
              <a:buFont typeface="Arial" panose="020B0604020202020204" pitchFamily="34" charset="0"/>
              <a:buChar char="•"/>
            </a:pPr>
            <a:r>
              <a:rPr lang="en-US" sz="1400" b="1" dirty="0">
                <a:solidFill>
                  <a:prstClr val="black"/>
                </a:solidFill>
                <a:ea typeface="Calibri" panose="020F0502020204030204" pitchFamily="34" charset="0"/>
                <a:cs typeface="Times New Roman" panose="02020603050405020304" pitchFamily="18" charset="0"/>
              </a:rPr>
              <a:t>Frost nip                                         </a:t>
            </a:r>
          </a:p>
          <a:p>
            <a:pPr marL="342900" indent="-342900">
              <a:lnSpc>
                <a:spcPct val="107000"/>
              </a:lnSpc>
              <a:buFont typeface="Arial" panose="020B0604020202020204" pitchFamily="34" charset="0"/>
              <a:buChar char="•"/>
            </a:pPr>
            <a:r>
              <a:rPr lang="en-US" sz="1400" b="1" dirty="0">
                <a:solidFill>
                  <a:prstClr val="black"/>
                </a:solidFill>
                <a:ea typeface="Calibri" panose="020F0502020204030204" pitchFamily="34" charset="0"/>
                <a:cs typeface="Times New Roman" panose="02020603050405020304" pitchFamily="18" charset="0"/>
              </a:rPr>
              <a:t>Frost bite</a:t>
            </a:r>
          </a:p>
          <a:p>
            <a:pPr marL="342900" indent="-342900">
              <a:lnSpc>
                <a:spcPct val="107000"/>
              </a:lnSpc>
              <a:buFont typeface="Arial" panose="020B0604020202020204" pitchFamily="34" charset="0"/>
              <a:buChar char="•"/>
            </a:pPr>
            <a:r>
              <a:rPr lang="en-US" sz="1400" b="1" dirty="0">
                <a:solidFill>
                  <a:prstClr val="black"/>
                </a:solidFill>
                <a:ea typeface="Calibri" panose="020F0502020204030204" pitchFamily="34" charset="0"/>
                <a:cs typeface="Times New Roman" panose="02020603050405020304" pitchFamily="18" charset="0"/>
              </a:rPr>
              <a:t>Driving conditions</a:t>
            </a:r>
          </a:p>
        </p:txBody>
      </p:sp>
      <p:pic>
        <p:nvPicPr>
          <p:cNvPr id="12" name="Picture 11" descr="Stages of frostbite"/>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1295400"/>
            <a:ext cx="4191000" cy="3342145"/>
          </a:xfrm>
          <a:prstGeom prst="rect">
            <a:avLst/>
          </a:prstGeom>
          <a:noFill/>
          <a:ln>
            <a:noFill/>
          </a:ln>
        </p:spPr>
      </p:pic>
      <p:sp>
        <p:nvSpPr>
          <p:cNvPr id="9" name="Rectangle 8"/>
          <p:cNvSpPr/>
          <p:nvPr/>
        </p:nvSpPr>
        <p:spPr>
          <a:xfrm>
            <a:off x="381000" y="5257800"/>
            <a:ext cx="8382000" cy="820609"/>
          </a:xfrm>
          <a:prstGeom prst="rect">
            <a:avLst/>
          </a:prstGeom>
        </p:spPr>
        <p:txBody>
          <a:bodyPr wrap="square">
            <a:spAutoFit/>
          </a:bodyPr>
          <a:lstStyle/>
          <a:p>
            <a:pPr>
              <a:lnSpc>
                <a:spcPct val="107000"/>
              </a:lnSpc>
              <a:spcAft>
                <a:spcPts val="800"/>
              </a:spcAft>
            </a:pPr>
            <a:r>
              <a:rPr lang="en-US" sz="2400" b="1" u="sng" dirty="0">
                <a:solidFill>
                  <a:srgbClr val="00B0F0"/>
                </a:solidFill>
                <a:ea typeface="Calibri" panose="020F0502020204030204" pitchFamily="34" charset="0"/>
                <a:cs typeface="Times New Roman" panose="02020603050405020304" pitchFamily="18" charset="0"/>
              </a:rPr>
              <a:t>Solution</a:t>
            </a:r>
            <a:r>
              <a:rPr lang="en-US" sz="2400" b="1" dirty="0">
                <a:solidFill>
                  <a:srgbClr val="00B0F0"/>
                </a:solidFill>
                <a:ea typeface="Calibri" panose="020F0502020204030204" pitchFamily="34" charset="0"/>
                <a:cs typeface="Times New Roman" panose="02020603050405020304" pitchFamily="18" charset="0"/>
              </a:rPr>
              <a:t> for Cold Weather Issues</a:t>
            </a:r>
            <a:endParaRPr lang="en-US" sz="2400" dirty="0">
              <a:solidFill>
                <a:srgbClr val="00B0F0"/>
              </a:solidFill>
              <a:ea typeface="Calibri" panose="020F0502020204030204" pitchFamily="34" charset="0"/>
              <a:cs typeface="Times New Roman" panose="02020603050405020304" pitchFamily="18" charset="0"/>
            </a:endParaRPr>
          </a:p>
          <a:p>
            <a:pPr>
              <a:lnSpc>
                <a:spcPct val="107000"/>
              </a:lnSpc>
              <a:spcAft>
                <a:spcPts val="800"/>
              </a:spcAft>
            </a:pPr>
            <a:r>
              <a:rPr lang="en-US" sz="1400" b="1" dirty="0">
                <a:solidFill>
                  <a:prstClr val="black"/>
                </a:solidFill>
                <a:ea typeface="Calibri" panose="020F0502020204030204" pitchFamily="34" charset="0"/>
                <a:cs typeface="Times New Roman" panose="02020603050405020304" pitchFamily="18" charset="0"/>
              </a:rPr>
              <a:t>Look at the OSHA Quick Card </a:t>
            </a:r>
            <a:r>
              <a:rPr lang="en-US" sz="1400" b="1" dirty="0">
                <a:solidFill>
                  <a:prstClr val="black"/>
                </a:solidFill>
                <a:ea typeface="Calibri" panose="020F0502020204030204" pitchFamily="34" charset="0"/>
                <a:cs typeface="Times New Roman" panose="02020603050405020304" pitchFamily="18" charset="0"/>
                <a:hlinkClick r:id="rId4" tooltip="Link to OSHA Publication on Cold Weather Issues"/>
              </a:rPr>
              <a:t>https://www.osha.gov/Publications/OSHA3156.pdf</a:t>
            </a:r>
            <a:r>
              <a:rPr lang="en-US" sz="1400" b="1" dirty="0">
                <a:solidFill>
                  <a:prstClr val="black"/>
                </a:solidFill>
                <a:ea typeface="Calibri" panose="020F0502020204030204" pitchFamily="34" charset="0"/>
                <a:cs typeface="Times New Roman" panose="02020603050405020304" pitchFamily="18" charset="0"/>
              </a:rPr>
              <a:t> </a:t>
            </a:r>
            <a:endParaRPr lang="en-US" sz="1400" dirty="0">
              <a:solidFill>
                <a:prstClr val="black"/>
              </a:solidFill>
              <a:ea typeface="Calibri" panose="020F0502020204030204" pitchFamily="34" charset="0"/>
              <a:cs typeface="Times New Roman" panose="02020603050405020304" pitchFamily="18" charset="0"/>
            </a:endParaRPr>
          </a:p>
        </p:txBody>
      </p:sp>
      <p:pic>
        <p:nvPicPr>
          <p:cNvPr id="6" name="Picture 5" descr="C:\Users\James\Pictures\Screenshots\Screenshot (39).png" title="Logo for OSHA Quick Card Protecting Workers from Cold Stress"/>
          <p:cNvPicPr/>
          <p:nvPr/>
        </p:nvPicPr>
        <p:blipFill rotWithShape="1">
          <a:blip r:embed="rId5" cstate="email">
            <a:extLst>
              <a:ext uri="{28A0092B-C50C-407E-A947-70E740481C1C}">
                <a14:useLocalDpi xmlns:a14="http://schemas.microsoft.com/office/drawing/2010/main"/>
              </a:ext>
            </a:extLst>
          </a:blip>
          <a:srcRect/>
          <a:stretch/>
        </p:blipFill>
        <p:spPr bwMode="auto">
          <a:xfrm>
            <a:off x="6934200" y="5257800"/>
            <a:ext cx="1447800" cy="762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26662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685800"/>
          </a:xfrm>
        </p:spPr>
        <p:txBody>
          <a:bodyPr>
            <a:normAutofit fontScale="90000"/>
          </a:bodyPr>
          <a:lstStyle/>
          <a:p>
            <a:r>
              <a:rPr lang="en-US" sz="3600" b="1" dirty="0"/>
              <a:t>Chemical/Pesticide Exposures</a:t>
            </a:r>
            <a:r>
              <a:rPr lang="en-US" sz="2800" b="1" dirty="0"/>
              <a:t/>
            </a:r>
            <a:br>
              <a:rPr lang="en-US" sz="2800" b="1" dirty="0"/>
            </a:br>
            <a:r>
              <a:rPr lang="en-US" sz="2800" b="1" dirty="0"/>
              <a:t>Follow EPA and OSHA Standards</a:t>
            </a:r>
            <a:endParaRPr lang="en-US" sz="2800" dirty="0"/>
          </a:p>
        </p:txBody>
      </p:sp>
      <p:sp>
        <p:nvSpPr>
          <p:cNvPr id="3" name="Content Placeholder 2"/>
          <p:cNvSpPr>
            <a:spLocks noGrp="1"/>
          </p:cNvSpPr>
          <p:nvPr>
            <p:ph idx="1"/>
          </p:nvPr>
        </p:nvSpPr>
        <p:spPr>
          <a:xfrm>
            <a:off x="1905000" y="1752600"/>
            <a:ext cx="6705600" cy="4373563"/>
          </a:xfrm>
        </p:spPr>
        <p:txBody>
          <a:bodyPr>
            <a:normAutofit fontScale="77500" lnSpcReduction="20000"/>
          </a:bodyPr>
          <a:lstStyle/>
          <a:p>
            <a:pPr lvl="0"/>
            <a:r>
              <a:rPr lang="en-US" sz="2600" b="1" dirty="0"/>
              <a:t>Employers must provide training</a:t>
            </a:r>
            <a:r>
              <a:rPr lang="en-US" sz="2600" dirty="0"/>
              <a:t> as specified by the </a:t>
            </a:r>
            <a:r>
              <a:rPr lang="en-US" sz="2600" u="sng" dirty="0"/>
              <a:t>E</a:t>
            </a:r>
            <a:r>
              <a:rPr lang="en-US" sz="2600" dirty="0"/>
              <a:t>nvironmental </a:t>
            </a:r>
            <a:r>
              <a:rPr lang="en-US" sz="2600" u="sng" dirty="0"/>
              <a:t>P</a:t>
            </a:r>
            <a:r>
              <a:rPr lang="en-US" sz="2600" dirty="0"/>
              <a:t>rotection </a:t>
            </a:r>
            <a:r>
              <a:rPr lang="en-US" sz="2600" u="sng" dirty="0"/>
              <a:t>A</a:t>
            </a:r>
            <a:r>
              <a:rPr lang="en-US" sz="2600" dirty="0"/>
              <a:t>gency </a:t>
            </a:r>
            <a:r>
              <a:rPr lang="en-US" sz="2200" dirty="0"/>
              <a:t>[</a:t>
            </a:r>
            <a:r>
              <a:rPr lang="en-US" sz="2200" u="sng" dirty="0">
                <a:hlinkClick r:id="rId4" tooltip="EPA 170.130"/>
              </a:rPr>
              <a:t>EPA 170.130</a:t>
            </a:r>
            <a:r>
              <a:rPr lang="en-US" sz="2200" dirty="0"/>
              <a:t>]</a:t>
            </a:r>
          </a:p>
          <a:p>
            <a:pPr marL="0" lvl="0" indent="0">
              <a:buNone/>
            </a:pPr>
            <a:endParaRPr lang="en-US" sz="2100" dirty="0">
              <a:hlinkClick r:id="rId5" tooltip="Link to EPA for Pesticide Protection"/>
            </a:endParaRPr>
          </a:p>
          <a:p>
            <a:pPr marL="0" lvl="0" indent="0">
              <a:buNone/>
            </a:pPr>
            <a:r>
              <a:rPr lang="en-US" sz="2100" dirty="0">
                <a:hlinkClick r:id="rId5" tooltip="Link to EPA for Pesticide Protection"/>
              </a:rPr>
              <a:t>https://www.epa.gov/pesticide-worker-safety/worker-protection-standard-wps-comparison-chart</a:t>
            </a:r>
            <a:r>
              <a:rPr lang="en-US" sz="2100" dirty="0"/>
              <a:t> </a:t>
            </a:r>
          </a:p>
          <a:p>
            <a:pPr marL="0" lvl="0" indent="0">
              <a:buNone/>
            </a:pPr>
            <a:endParaRPr lang="en-US" sz="2300" b="1" dirty="0">
              <a:solidFill>
                <a:srgbClr val="00B050"/>
              </a:solidFill>
            </a:endParaRPr>
          </a:p>
          <a:p>
            <a:pPr marL="0" lvl="0" indent="0">
              <a:buNone/>
            </a:pPr>
            <a:r>
              <a:rPr lang="en-US" sz="2300" b="1" dirty="0">
                <a:solidFill>
                  <a:srgbClr val="00B050"/>
                </a:solidFill>
              </a:rPr>
              <a:t>These changes will be fully in effect on January 2, 2017</a:t>
            </a:r>
          </a:p>
          <a:p>
            <a:pPr marL="0" lvl="0" indent="0">
              <a:buNone/>
            </a:pPr>
            <a:endParaRPr lang="en-US" sz="2100" dirty="0"/>
          </a:p>
          <a:p>
            <a:pPr marL="0" lvl="0" indent="0">
              <a:buNone/>
            </a:pPr>
            <a:r>
              <a:rPr lang="en-US" sz="2400" dirty="0"/>
              <a:t>This standard will  include:</a:t>
            </a:r>
          </a:p>
          <a:p>
            <a:r>
              <a:rPr lang="en-US" sz="2400" dirty="0"/>
              <a:t>pesticide safety training</a:t>
            </a:r>
          </a:p>
          <a:p>
            <a:r>
              <a:rPr lang="en-US" sz="2400" dirty="0"/>
              <a:t>the 5 day grace period with abbreviated training will </a:t>
            </a:r>
            <a:r>
              <a:rPr lang="en-US" sz="2400" b="1" dirty="0"/>
              <a:t>no longer exist *</a:t>
            </a:r>
          </a:p>
          <a:p>
            <a:r>
              <a:rPr lang="en-US" sz="2400" dirty="0"/>
              <a:t>ensure all workers and handlers are trained </a:t>
            </a:r>
            <a:r>
              <a:rPr lang="en-US" sz="2400" b="1" dirty="0"/>
              <a:t>annually**</a:t>
            </a:r>
          </a:p>
          <a:p>
            <a:r>
              <a:rPr lang="en-US" sz="2400" b="1" dirty="0"/>
              <a:t>Handlers and early entry workers must be 18 years of age***</a:t>
            </a:r>
          </a:p>
          <a:p>
            <a:r>
              <a:rPr lang="en-US" sz="2600" dirty="0"/>
              <a:t> </a:t>
            </a:r>
            <a:r>
              <a:rPr lang="en-US" sz="2600" u="sng" dirty="0"/>
              <a:t>including training on the use of PPE </a:t>
            </a:r>
            <a:endParaRPr lang="en-US" sz="2600" dirty="0"/>
          </a:p>
          <a:p>
            <a:pPr lvl="3"/>
            <a:r>
              <a:rPr lang="en-US" sz="1800" dirty="0">
                <a:solidFill>
                  <a:srgbClr val="00B0F0"/>
                </a:solidFill>
              </a:rPr>
              <a:t>Also in the OSHA standards 1910.132-138</a:t>
            </a:r>
          </a:p>
          <a:p>
            <a:endParaRPr lang="en-US" dirty="0"/>
          </a:p>
        </p:txBody>
      </p:sp>
      <p:sp>
        <p:nvSpPr>
          <p:cNvPr id="4" name="TextBox 3" title="White background"/>
          <p:cNvSpPr txBox="1"/>
          <p:nvPr/>
        </p:nvSpPr>
        <p:spPr>
          <a:xfrm>
            <a:off x="7467600" y="6553200"/>
            <a:ext cx="1676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903119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6126"/>
            <a:ext cx="8229600" cy="1143000"/>
          </a:xfrm>
        </p:spPr>
        <p:txBody>
          <a:bodyPr>
            <a:normAutofit/>
          </a:bodyPr>
          <a:lstStyle/>
          <a:p>
            <a:r>
              <a:rPr lang="en-US" sz="3600" b="1" dirty="0"/>
              <a:t>Follow EPA and OSHA Standards</a:t>
            </a:r>
          </a:p>
        </p:txBody>
      </p:sp>
      <p:sp>
        <p:nvSpPr>
          <p:cNvPr id="3" name="Content Placeholder 2"/>
          <p:cNvSpPr>
            <a:spLocks noGrp="1"/>
          </p:cNvSpPr>
          <p:nvPr>
            <p:ph idx="1"/>
          </p:nvPr>
        </p:nvSpPr>
        <p:spPr>
          <a:xfrm>
            <a:off x="1524000" y="1828800"/>
            <a:ext cx="7086600" cy="4297363"/>
          </a:xfrm>
        </p:spPr>
        <p:txBody>
          <a:bodyPr>
            <a:normAutofit fontScale="62500" lnSpcReduction="20000"/>
          </a:bodyPr>
          <a:lstStyle/>
          <a:p>
            <a:pPr lvl="1"/>
            <a:r>
              <a:rPr lang="en-US" dirty="0"/>
              <a:t>Pesticide handlers </a:t>
            </a:r>
            <a:r>
              <a:rPr lang="en-US" u="sng" dirty="0"/>
              <a:t>must</a:t>
            </a:r>
            <a:r>
              <a:rPr lang="en-US" dirty="0"/>
              <a:t> wear the personal protective equipment (PPE) specified on the pesticide container label. </a:t>
            </a:r>
          </a:p>
          <a:p>
            <a:pPr marL="0" indent="0">
              <a:buNone/>
            </a:pPr>
            <a:r>
              <a:rPr lang="en-US" dirty="0"/>
              <a:t> </a:t>
            </a:r>
          </a:p>
          <a:p>
            <a:pPr lvl="1"/>
            <a:r>
              <a:rPr lang="en-US" dirty="0"/>
              <a:t>Employer's responsibilities include [</a:t>
            </a:r>
            <a:r>
              <a:rPr lang="en-US" u="sng" dirty="0">
                <a:hlinkClick r:id="rId4" tooltip="EPA 170.112"/>
              </a:rPr>
              <a:t>EPA 170.112</a:t>
            </a:r>
            <a:r>
              <a:rPr lang="en-US" dirty="0"/>
              <a:t>]: </a:t>
            </a:r>
          </a:p>
          <a:p>
            <a:pPr lvl="2"/>
            <a:r>
              <a:rPr lang="en-US" dirty="0"/>
              <a:t>Providing PPE to each worker.</a:t>
            </a:r>
          </a:p>
          <a:p>
            <a:pPr lvl="2"/>
            <a:r>
              <a:rPr lang="en-US" dirty="0"/>
              <a:t>Cleaning and maintaining PPE.</a:t>
            </a:r>
          </a:p>
          <a:p>
            <a:pPr lvl="2"/>
            <a:r>
              <a:rPr lang="en-US" dirty="0"/>
              <a:t>Ensuring that each worker wears and uses PPE correctly.</a:t>
            </a:r>
          </a:p>
          <a:p>
            <a:pPr lvl="2"/>
            <a:r>
              <a:rPr lang="en-US" dirty="0"/>
              <a:t>Preventing heat stress if the work and PPE could cause it.</a:t>
            </a:r>
          </a:p>
          <a:p>
            <a:pPr lvl="2"/>
            <a:endParaRPr lang="en-US" dirty="0"/>
          </a:p>
          <a:p>
            <a:pPr marL="514350" lvl="1" indent="0">
              <a:buNone/>
            </a:pPr>
            <a:r>
              <a:rPr lang="en-US" dirty="0"/>
              <a:t>Also in OSHA General Requirements -  Standard </a:t>
            </a:r>
            <a:r>
              <a:rPr lang="en-US" u="sng" dirty="0">
                <a:solidFill>
                  <a:srgbClr val="000099"/>
                </a:solidFill>
              </a:rPr>
              <a:t>(1910.132 – 138</a:t>
            </a:r>
            <a:r>
              <a:rPr lang="en-US" dirty="0"/>
              <a:t>)  </a:t>
            </a:r>
          </a:p>
          <a:p>
            <a:pPr marL="914400" lvl="2" indent="0">
              <a:buNone/>
            </a:pPr>
            <a:endParaRPr lang="en-US" dirty="0"/>
          </a:p>
          <a:p>
            <a:pPr marL="0" indent="0">
              <a:buNone/>
            </a:pPr>
            <a:r>
              <a:rPr lang="en-US" sz="2600" u="sng" dirty="0">
                <a:hlinkClick r:id="rId5" tooltip="Link to OSHA Youth and Chemical in Agriculture information"/>
              </a:rPr>
              <a:t>https://www.osha.gov/SLTC/youth/agriculture/chemicals.html</a:t>
            </a:r>
            <a:endParaRPr lang="en-US" sz="2600" u="sng" dirty="0"/>
          </a:p>
          <a:p>
            <a:pPr marL="0" indent="0">
              <a:buNone/>
            </a:pPr>
            <a:endParaRPr lang="en-US" sz="2600" dirty="0"/>
          </a:p>
          <a:p>
            <a:endParaRPr lang="en-US" b="1" i="1" dirty="0">
              <a:solidFill>
                <a:srgbClr val="00B050"/>
              </a:solidFill>
            </a:endParaRPr>
          </a:p>
          <a:p>
            <a:r>
              <a:rPr lang="en-US" b="1" i="1" u="sng" dirty="0">
                <a:solidFill>
                  <a:srgbClr val="00B050"/>
                </a:solidFill>
              </a:rPr>
              <a:t>Remember:  as an employer, you hold primary responsibility for the safety and health of workers and safe work practices!!</a:t>
            </a:r>
            <a:endParaRPr lang="en-US" sz="2400" u="sng" dirty="0">
              <a:solidFill>
                <a:srgbClr val="00B050"/>
              </a:solidFill>
            </a:endParaRPr>
          </a:p>
          <a:p>
            <a:pPr marL="0" indent="0">
              <a:buNone/>
            </a:pPr>
            <a:endParaRPr lang="en-US" dirty="0"/>
          </a:p>
        </p:txBody>
      </p:sp>
      <p:sp>
        <p:nvSpPr>
          <p:cNvPr id="4" name="TextBox 3" title="White background"/>
          <p:cNvSpPr txBox="1"/>
          <p:nvPr/>
        </p:nvSpPr>
        <p:spPr>
          <a:xfrm>
            <a:off x="7848600" y="6553200"/>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05522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CDC/NIOSH Total Worker Health® Affiliate</a:t>
            </a:r>
          </a:p>
        </p:txBody>
      </p:sp>
      <p:pic>
        <p:nvPicPr>
          <p:cNvPr id="4" name="Content Placeholder 3" title="Picture - Diagram - Total Farmer Health (Includes fitness, social, finances, diet, hazard, cognition, sleep, weather, healthcare)"/>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76400" y="1219894"/>
            <a:ext cx="5410200" cy="5548874"/>
          </a:xfrm>
          <a:prstGeom prst="rect">
            <a:avLst/>
          </a:prstGeom>
        </p:spPr>
      </p:pic>
      <p:sp>
        <p:nvSpPr>
          <p:cNvPr id="3" name="TextBox 2"/>
          <p:cNvSpPr txBox="1"/>
          <p:nvPr/>
        </p:nvSpPr>
        <p:spPr>
          <a:xfrm>
            <a:off x="7391400" y="6553200"/>
            <a:ext cx="1600200" cy="261610"/>
          </a:xfrm>
          <a:prstGeom prst="rect">
            <a:avLst/>
          </a:prstGeom>
          <a:noFill/>
        </p:spPr>
        <p:txBody>
          <a:bodyPr wrap="square" rtlCol="0">
            <a:spAutoFit/>
          </a:bodyPr>
          <a:lstStyle/>
          <a:p>
            <a:pPr algn="r"/>
            <a:r>
              <a:rPr lang="en-US" sz="1100" dirty="0" smtClean="0"/>
              <a:t>Image Copyright@2016 </a:t>
            </a:r>
            <a:endParaRPr lang="en-US" sz="1100" dirty="0"/>
          </a:p>
        </p:txBody>
      </p:sp>
    </p:spTree>
    <p:extLst>
      <p:ext uri="{BB962C8B-B14F-4D97-AF65-F5344CB8AC3E}">
        <p14:creationId xmlns:p14="http://schemas.microsoft.com/office/powerpoint/2010/main" val="1647022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8229600" cy="1143000"/>
          </a:xfrm>
        </p:spPr>
        <p:txBody>
          <a:bodyPr>
            <a:normAutofit fontScale="90000"/>
          </a:bodyPr>
          <a:lstStyle/>
          <a:p>
            <a:r>
              <a:rPr lang="en-US" b="1" dirty="0"/>
              <a:t>Chemical Exposure Training </a:t>
            </a:r>
            <a:r>
              <a:rPr lang="en-US" dirty="0"/>
              <a:t/>
            </a:r>
            <a:br>
              <a:rPr lang="en-US" dirty="0"/>
            </a:br>
            <a:endParaRPr lang="en-US" dirty="0"/>
          </a:p>
        </p:txBody>
      </p:sp>
      <p:sp>
        <p:nvSpPr>
          <p:cNvPr id="3" name="Content Placeholder 2"/>
          <p:cNvSpPr>
            <a:spLocks noGrp="1"/>
          </p:cNvSpPr>
          <p:nvPr>
            <p:ph idx="1"/>
          </p:nvPr>
        </p:nvSpPr>
        <p:spPr>
          <a:xfrm>
            <a:off x="1676400" y="1524000"/>
            <a:ext cx="7010400" cy="5105400"/>
          </a:xfrm>
        </p:spPr>
        <p:txBody>
          <a:bodyPr>
            <a:normAutofit fontScale="47500" lnSpcReduction="20000"/>
          </a:bodyPr>
          <a:lstStyle/>
          <a:p>
            <a:pPr lvl="0"/>
            <a:r>
              <a:rPr lang="en-US" b="1" dirty="0"/>
              <a:t>Pesticides</a:t>
            </a:r>
          </a:p>
          <a:p>
            <a:pPr lvl="1"/>
            <a:r>
              <a:rPr lang="en-US" sz="2900" dirty="0"/>
              <a:t>EPA regulations</a:t>
            </a:r>
          </a:p>
          <a:p>
            <a:pPr lvl="1"/>
            <a:r>
              <a:rPr lang="en-US" sz="2900" dirty="0"/>
              <a:t>PPE &amp; labeling</a:t>
            </a:r>
          </a:p>
          <a:p>
            <a:pPr lvl="1"/>
            <a:r>
              <a:rPr lang="en-US" sz="2900" dirty="0"/>
              <a:t>Safety Data Sheet ( formerly called MSDS)  </a:t>
            </a:r>
          </a:p>
          <a:p>
            <a:pPr lvl="0"/>
            <a:endParaRPr lang="en-US" dirty="0"/>
          </a:p>
          <a:p>
            <a:pPr lvl="0"/>
            <a:r>
              <a:rPr lang="en-US" b="1" dirty="0"/>
              <a:t>Other Chemicals </a:t>
            </a:r>
          </a:p>
          <a:p>
            <a:pPr marL="0" lvl="0" indent="0">
              <a:buNone/>
            </a:pPr>
            <a:r>
              <a:rPr lang="en-US" dirty="0"/>
              <a:t>     	   - Paints</a:t>
            </a:r>
          </a:p>
          <a:p>
            <a:pPr marL="0" lvl="0" indent="0">
              <a:buNone/>
            </a:pPr>
            <a:r>
              <a:rPr lang="en-US" dirty="0"/>
              <a:t>       	   - Sprays</a:t>
            </a:r>
          </a:p>
          <a:p>
            <a:pPr marL="0" lvl="0" indent="0">
              <a:buNone/>
            </a:pPr>
            <a:r>
              <a:rPr lang="en-US" dirty="0"/>
              <a:t>     	   - Pipeline cleaners</a:t>
            </a:r>
          </a:p>
          <a:p>
            <a:pPr marL="0" lvl="0" indent="0">
              <a:buNone/>
            </a:pPr>
            <a:r>
              <a:rPr lang="en-US" dirty="0"/>
              <a:t>       	   - Oils</a:t>
            </a:r>
          </a:p>
          <a:p>
            <a:pPr marL="0" lvl="0" indent="0">
              <a:buNone/>
            </a:pPr>
            <a:r>
              <a:rPr lang="en-US" dirty="0"/>
              <a:t>	   -  Other products</a:t>
            </a:r>
          </a:p>
          <a:p>
            <a:pPr marL="0" lvl="0" indent="0">
              <a:buNone/>
            </a:pPr>
            <a:endParaRPr lang="en-US" dirty="0"/>
          </a:p>
          <a:p>
            <a:r>
              <a:rPr lang="en-US" sz="2900" b="1" dirty="0">
                <a:solidFill>
                  <a:prstClr val="black"/>
                </a:solidFill>
              </a:rPr>
              <a:t>PPE &amp; Labeling</a:t>
            </a:r>
          </a:p>
          <a:p>
            <a:pPr marL="0" indent="0">
              <a:buNone/>
            </a:pPr>
            <a:r>
              <a:rPr lang="en-US" sz="2900" dirty="0">
                <a:solidFill>
                  <a:prstClr val="black"/>
                </a:solidFill>
              </a:rPr>
              <a:t>         -- Safety Data Sheet ( formerly called MSDS)  </a:t>
            </a:r>
          </a:p>
          <a:p>
            <a:pPr marL="0" lvl="0" indent="0">
              <a:buNone/>
            </a:pPr>
            <a:endParaRPr lang="en-US" dirty="0"/>
          </a:p>
          <a:p>
            <a:pPr marL="0" lvl="0" indent="0">
              <a:buNone/>
            </a:pPr>
            <a:endParaRPr lang="en-US" sz="3400" b="1" dirty="0"/>
          </a:p>
          <a:p>
            <a:pPr marL="0" lvl="0" indent="0">
              <a:buNone/>
            </a:pPr>
            <a:r>
              <a:rPr lang="en-US" sz="3400" b="1" dirty="0"/>
              <a:t>Train &amp; Demonstrate  the Use of:</a:t>
            </a:r>
            <a:endParaRPr lang="en-US" sz="3400" dirty="0"/>
          </a:p>
          <a:p>
            <a:pPr lvl="1"/>
            <a:r>
              <a:rPr lang="en-US" dirty="0"/>
              <a:t>PPE</a:t>
            </a:r>
          </a:p>
          <a:p>
            <a:pPr lvl="1"/>
            <a:r>
              <a:rPr lang="en-US" dirty="0"/>
              <a:t>Labeling / original containers</a:t>
            </a:r>
          </a:p>
          <a:p>
            <a:pPr lvl="1"/>
            <a:r>
              <a:rPr lang="en-US" dirty="0"/>
              <a:t>Storage protocol</a:t>
            </a:r>
          </a:p>
          <a:p>
            <a:pPr lvl="1"/>
            <a:r>
              <a:rPr lang="en-US" dirty="0"/>
              <a:t>Poison control</a:t>
            </a:r>
          </a:p>
          <a:p>
            <a:pPr lvl="1"/>
            <a:r>
              <a:rPr lang="en-US" dirty="0"/>
              <a:t>Field entry/exit</a:t>
            </a:r>
          </a:p>
          <a:p>
            <a:pPr marL="514350" indent="-457200">
              <a:buFont typeface="Wingdings" panose="05000000000000000000" pitchFamily="2" charset="2"/>
              <a:buChar char="ü"/>
            </a:pPr>
            <a:r>
              <a:rPr lang="en-US" b="1" dirty="0">
                <a:solidFill>
                  <a:srgbClr val="00B0F0"/>
                </a:solidFill>
              </a:rPr>
              <a:t>Require return demonstrations</a:t>
            </a:r>
          </a:p>
          <a:p>
            <a:pPr marL="0" indent="0">
              <a:buNone/>
            </a:pPr>
            <a:endParaRPr lang="en-US" dirty="0"/>
          </a:p>
        </p:txBody>
      </p:sp>
      <p:pic>
        <p:nvPicPr>
          <p:cNvPr id="4" name="Picture 3" title="Photo - demonstration of safety glov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35040" y="4763589"/>
            <a:ext cx="2333897" cy="1818186"/>
          </a:xfrm>
          <a:prstGeom prst="rect">
            <a:avLst/>
          </a:prstGeom>
        </p:spPr>
      </p:pic>
      <p:pic>
        <p:nvPicPr>
          <p:cNvPr id="7" name="Picture 6" title="Photo - screenshot of Safety Data Shee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0" y="1828800"/>
            <a:ext cx="2895600" cy="2778030"/>
          </a:xfrm>
          <a:prstGeom prst="rect">
            <a:avLst/>
          </a:prstGeom>
        </p:spPr>
      </p:pic>
      <p:sp>
        <p:nvSpPr>
          <p:cNvPr id="5" name="TextBox 4" title="White background"/>
          <p:cNvSpPr txBox="1"/>
          <p:nvPr/>
        </p:nvSpPr>
        <p:spPr>
          <a:xfrm>
            <a:off x="7924800" y="6596390"/>
            <a:ext cx="12192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676665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412"/>
            <a:ext cx="8229600" cy="1143000"/>
          </a:xfrm>
        </p:spPr>
        <p:txBody>
          <a:bodyPr>
            <a:normAutofit/>
          </a:bodyPr>
          <a:lstStyle/>
          <a:p>
            <a:r>
              <a:rPr lang="en-US" sz="3600" b="1" dirty="0"/>
              <a:t>Environmental Protection Agency    </a:t>
            </a:r>
            <a:endParaRPr lang="en-US" sz="3600" dirty="0"/>
          </a:p>
        </p:txBody>
      </p:sp>
      <p:sp>
        <p:nvSpPr>
          <p:cNvPr id="3" name="Content Placeholder 2"/>
          <p:cNvSpPr>
            <a:spLocks noGrp="1"/>
          </p:cNvSpPr>
          <p:nvPr>
            <p:ph idx="1"/>
          </p:nvPr>
        </p:nvSpPr>
        <p:spPr>
          <a:xfrm>
            <a:off x="1676400" y="1600200"/>
            <a:ext cx="7315200" cy="5029200"/>
          </a:xfrm>
        </p:spPr>
        <p:txBody>
          <a:bodyPr>
            <a:normAutofit/>
          </a:bodyPr>
          <a:lstStyle/>
          <a:p>
            <a:pPr marL="0" indent="0">
              <a:buNone/>
            </a:pPr>
            <a:r>
              <a:rPr lang="en-US" b="1" dirty="0"/>
              <a:t>    Worker Protection Standard:</a:t>
            </a:r>
            <a:r>
              <a:rPr lang="en-US" sz="2500" b="1" dirty="0"/>
              <a:t>	</a:t>
            </a:r>
            <a:endParaRPr lang="en-US" sz="2500" b="1" i="1" dirty="0">
              <a:solidFill>
                <a:srgbClr val="FF0000"/>
              </a:solidFill>
            </a:endParaRPr>
          </a:p>
          <a:p>
            <a:pPr marL="0" indent="0">
              <a:buNone/>
            </a:pPr>
            <a:endParaRPr lang="en-US" sz="2500" b="1" i="1" dirty="0">
              <a:solidFill>
                <a:srgbClr val="FF0000"/>
              </a:solidFill>
            </a:endParaRPr>
          </a:p>
          <a:p>
            <a:pPr marL="0" indent="0">
              <a:buNone/>
            </a:pPr>
            <a:endParaRPr lang="en-US" sz="2500" b="1" i="1" dirty="0">
              <a:solidFill>
                <a:srgbClr val="FF0000"/>
              </a:solidFill>
            </a:endParaRPr>
          </a:p>
          <a:p>
            <a:pPr marL="0" indent="0">
              <a:buNone/>
            </a:pPr>
            <a:endParaRPr lang="en-US" sz="2500" b="1" dirty="0">
              <a:solidFill>
                <a:srgbClr val="FF0000"/>
              </a:solidFill>
            </a:endParaRPr>
          </a:p>
          <a:p>
            <a:pPr marL="0" indent="0">
              <a:buNone/>
            </a:pPr>
            <a:endParaRPr lang="en-US" sz="2500" b="1" dirty="0">
              <a:solidFill>
                <a:srgbClr val="FF0000"/>
              </a:solidFill>
            </a:endParaRPr>
          </a:p>
          <a:p>
            <a:pPr marL="0" indent="0">
              <a:buNone/>
            </a:pPr>
            <a:endParaRPr lang="en-US" sz="2500" b="1" dirty="0">
              <a:solidFill>
                <a:srgbClr val="FF0000"/>
              </a:solidFill>
            </a:endParaRPr>
          </a:p>
          <a:p>
            <a:pPr marL="0" indent="0">
              <a:buNone/>
            </a:pPr>
            <a:endParaRPr lang="en-US" sz="2500" b="1" dirty="0">
              <a:solidFill>
                <a:srgbClr val="FF0000"/>
              </a:solidFill>
            </a:endParaRPr>
          </a:p>
          <a:p>
            <a:pPr lvl="0"/>
            <a:r>
              <a:rPr lang="en-US" sz="2000" b="1" i="1" u="sng" dirty="0">
                <a:solidFill>
                  <a:srgbClr val="00B050"/>
                </a:solidFill>
              </a:rPr>
              <a:t>EPA’s</a:t>
            </a:r>
            <a:r>
              <a:rPr lang="en-US" sz="2000" b="1" i="1" dirty="0"/>
              <a:t> Regulation aimed at reducing the risk of pesticides and injuries among agricultural workers and pesticide handlers.</a:t>
            </a:r>
            <a:endParaRPr lang="en-US" sz="2000" dirty="0"/>
          </a:p>
          <a:p>
            <a:r>
              <a:rPr lang="en-US" sz="2000" b="1" dirty="0"/>
              <a:t>Recognition and Management of Pesticide Poisonings Manual   </a:t>
            </a:r>
            <a:r>
              <a:rPr lang="en-US" sz="2000" b="1" u="sng" dirty="0">
                <a:hlinkClick r:id="rId4" tooltip="Link to EPA"/>
              </a:rPr>
              <a:t>www.epa.gov</a:t>
            </a:r>
            <a:endParaRPr lang="en-US" sz="2000" dirty="0"/>
          </a:p>
        </p:txBody>
      </p:sp>
      <p:pic>
        <p:nvPicPr>
          <p:cNvPr id="4" name="Picture 3" title="Photo - EPA How to Comply With the Worker Protection Standard for Agricultural Pesticides. What Employers Need to Know. Revised September 2005. Reprinted June 200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90800" y="2133600"/>
            <a:ext cx="4359729" cy="2743200"/>
          </a:xfrm>
          <a:prstGeom prst="rect">
            <a:avLst/>
          </a:prstGeom>
        </p:spPr>
      </p:pic>
      <p:sp>
        <p:nvSpPr>
          <p:cNvPr id="5" name="TextBox 4" title="White background"/>
          <p:cNvSpPr txBox="1"/>
          <p:nvPr/>
        </p:nvSpPr>
        <p:spPr>
          <a:xfrm>
            <a:off x="7848600" y="6629400"/>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3593939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Text: Revised Worker Protection (WSP) Standard. https://wwwepa.gov/sites/production/files/2015-09/documents/comparison-chart-wps.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801" y="457200"/>
            <a:ext cx="7730398" cy="902286"/>
          </a:xfrm>
          <a:prstGeom prst="rect">
            <a:avLst/>
          </a:prstGeom>
        </p:spPr>
      </p:pic>
      <p:sp>
        <p:nvSpPr>
          <p:cNvPr id="3" name="Title 2" hidden="1"/>
          <p:cNvSpPr>
            <a:spLocks noGrp="1"/>
          </p:cNvSpPr>
          <p:nvPr>
            <p:ph type="title"/>
          </p:nvPr>
        </p:nvSpPr>
        <p:spPr/>
        <p:txBody>
          <a:bodyPr>
            <a:normAutofit fontScale="90000"/>
          </a:bodyPr>
          <a:lstStyle/>
          <a:p>
            <a:r>
              <a:rPr lang="en-US" dirty="0" smtClean="0"/>
              <a:t>Revised Worker Protection Standard</a:t>
            </a:r>
            <a:endParaRPr lang="en-US" dirty="0"/>
          </a:p>
        </p:txBody>
      </p:sp>
      <p:pic>
        <p:nvPicPr>
          <p:cNvPr id="4" name="Content Placeholder 3" title="Photo with text: Agricultural Worker Protection Standard (WPS). Comparison of the New Protections to the Existing Protections October 2015 US EPA"/>
          <p:cNvPicPr>
            <a:picLocks noGrp="1" noChangeAspect="1"/>
          </p:cNvPicPr>
          <p:nvPr>
            <p:ph idx="4294967295"/>
          </p:nvPr>
        </p:nvPicPr>
        <p:blipFill rotWithShape="1">
          <a:blip r:embed="rId4" cstate="email">
            <a:extLst>
              <a:ext uri="{28A0092B-C50C-407E-A947-70E740481C1C}">
                <a14:useLocalDpi xmlns:a14="http://schemas.microsoft.com/office/drawing/2010/main"/>
              </a:ext>
            </a:extLst>
          </a:blip>
          <a:srcRect/>
          <a:stretch/>
        </p:blipFill>
        <p:spPr>
          <a:xfrm>
            <a:off x="1600200" y="2209800"/>
            <a:ext cx="5943600" cy="3360738"/>
          </a:xfrm>
        </p:spPr>
      </p:pic>
    </p:spTree>
    <p:extLst>
      <p:ext uri="{BB962C8B-B14F-4D97-AF65-F5344CB8AC3E}">
        <p14:creationId xmlns:p14="http://schemas.microsoft.com/office/powerpoint/2010/main" val="18011648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fontScale="90000"/>
          </a:bodyPr>
          <a:lstStyle/>
          <a:p>
            <a:r>
              <a:rPr lang="en-US" dirty="0" smtClean="0"/>
              <a:t>Revised Worker Protection Standard Details</a:t>
            </a:r>
            <a:endParaRPr lang="en-US" dirty="0"/>
          </a:p>
        </p:txBody>
      </p:sp>
      <p:pic>
        <p:nvPicPr>
          <p:cNvPr id="4" name="Content Placeholder 3" title="Table - WPS Standard"/>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39688" y="152400"/>
            <a:ext cx="9104312" cy="6400800"/>
          </a:xfrm>
        </p:spPr>
      </p:pic>
      <mc:AlternateContent xmlns:mc="http://schemas.openxmlformats.org/markup-compatibility/2006" xmlns:p14="http://schemas.microsoft.com/office/powerpoint/2010/main">
        <mc:Choice Requires="p14">
          <p:contentPart p14:bwMode="auto" r:id="rId4">
            <p14:nvContentPartPr>
              <p14:cNvPr id="7" name="Ink 6" title="Highlighted annual training in New 2015 Provision column"/>
              <p14:cNvContentPartPr/>
              <p14:nvPr/>
            </p14:nvContentPartPr>
            <p14:xfrm>
              <a:off x="1968480" y="1238400"/>
              <a:ext cx="1099080" cy="216000"/>
            </p14:xfrm>
          </p:contentPart>
        </mc:Choice>
        <mc:Fallback xmlns="">
          <p:pic>
            <p:nvPicPr>
              <p:cNvPr id="7" name="Ink 6" title="Highlighted annual training in New 2015 Provision column"/>
              <p:cNvPicPr/>
              <p:nvPr/>
            </p:nvPicPr>
            <p:blipFill>
              <a:blip r:embed="rId5"/>
              <a:stretch>
                <a:fillRect/>
              </a:stretch>
            </p:blipFill>
            <p:spPr>
              <a:xfrm>
                <a:off x="1952640" y="1175040"/>
                <a:ext cx="113076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title="Highlighted &quot;Frequency of full training for workers and handlers in Requrement colums"/>
              <p14:cNvContentPartPr/>
              <p14:nvPr/>
            </p14:nvContentPartPr>
            <p14:xfrm>
              <a:off x="133200" y="1206360"/>
              <a:ext cx="1657800" cy="483120"/>
            </p14:xfrm>
          </p:contentPart>
        </mc:Choice>
        <mc:Fallback xmlns="">
          <p:pic>
            <p:nvPicPr>
              <p:cNvPr id="8" name="Ink 7" title="Highlighted &quot;Frequency of full training for workers and handlers in Requrement colums"/>
              <p:cNvPicPr/>
              <p:nvPr/>
            </p:nvPicPr>
            <p:blipFill>
              <a:blip r:embed="rId7"/>
              <a:stretch>
                <a:fillRect/>
              </a:stretch>
            </p:blipFill>
            <p:spPr>
              <a:xfrm>
                <a:off x="117360" y="1143000"/>
                <a:ext cx="168948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title="Highligted in bright yellow: Training grace period for worker training"/>
              <p14:cNvContentPartPr/>
              <p14:nvPr/>
            </p14:nvContentPartPr>
            <p14:xfrm>
              <a:off x="622440" y="2247839"/>
              <a:ext cx="101520" cy="45719"/>
            </p14:xfrm>
          </p:contentPart>
        </mc:Choice>
        <mc:Fallback xmlns="">
          <p:pic>
            <p:nvPicPr>
              <p:cNvPr id="17" name="Ink 16" title="Highligted in bright yellow: Training grace period for worker training"/>
              <p:cNvPicPr/>
              <p:nvPr/>
            </p:nvPicPr>
            <p:blipFill>
              <a:blip r:embed="rId9"/>
              <a:stretch>
                <a:fillRect/>
              </a:stretch>
            </p:blipFill>
            <p:spPr>
              <a:xfrm>
                <a:off x="606600" y="2183978"/>
                <a:ext cx="133200" cy="17344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title="Highligted in bright yellow: Training grace period for worker training"/>
              <p14:cNvContentPartPr/>
              <p14:nvPr/>
            </p14:nvContentPartPr>
            <p14:xfrm flipV="1">
              <a:off x="870119" y="2227681"/>
              <a:ext cx="45719" cy="45719"/>
            </p14:xfrm>
          </p:contentPart>
        </mc:Choice>
        <mc:Fallback xmlns="">
          <p:pic>
            <p:nvPicPr>
              <p:cNvPr id="18" name="Ink 17" title="Highligted in bright yellow: Training grace period for worker training"/>
              <p:cNvPicPr/>
              <p:nvPr/>
            </p:nvPicPr>
            <p:blipFill>
              <a:blip r:embed="rId11"/>
              <a:stretch>
                <a:fillRect/>
              </a:stretch>
            </p:blipFill>
            <p:spPr>
              <a:xfrm flipV="1">
                <a:off x="854279" y="2163962"/>
                <a:ext cx="77398" cy="17279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title="Highligted in bright yellow: Training grace period for worker training"/>
              <p14:cNvContentPartPr/>
              <p14:nvPr/>
            </p14:nvContentPartPr>
            <p14:xfrm>
              <a:off x="1029240" y="2304000"/>
              <a:ext cx="45719" cy="45719"/>
            </p14:xfrm>
          </p:contentPart>
        </mc:Choice>
        <mc:Fallback xmlns="">
          <p:pic>
            <p:nvPicPr>
              <p:cNvPr id="19" name="Ink 18" title="Highligted in bright yellow: Training grace period for worker training"/>
              <p:cNvPicPr/>
              <p:nvPr/>
            </p:nvPicPr>
            <p:blipFill>
              <a:blip r:embed="rId13"/>
              <a:stretch>
                <a:fillRect/>
              </a:stretch>
            </p:blipFill>
            <p:spPr>
              <a:xfrm>
                <a:off x="1013400" y="2240641"/>
                <a:ext cx="77398" cy="17243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title="Highligted in bright yellow: Training grace period for worker training"/>
              <p14:cNvContentPartPr/>
              <p14:nvPr/>
            </p14:nvContentPartPr>
            <p14:xfrm>
              <a:off x="241200" y="2270698"/>
              <a:ext cx="914760" cy="45719"/>
            </p14:xfrm>
          </p:contentPart>
        </mc:Choice>
        <mc:Fallback xmlns="">
          <p:pic>
            <p:nvPicPr>
              <p:cNvPr id="20" name="Ink 19" title="Highligted in bright yellow: Training grace period for worker training"/>
              <p:cNvPicPr/>
              <p:nvPr/>
            </p:nvPicPr>
            <p:blipFill>
              <a:blip r:embed="rId15"/>
              <a:stretch>
                <a:fillRect/>
              </a:stretch>
            </p:blipFill>
            <p:spPr>
              <a:xfrm>
                <a:off x="225360" y="2207339"/>
                <a:ext cx="946440" cy="17243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title="Highligted in bright yellow: Training grace period for worker training"/>
              <p14:cNvContentPartPr/>
              <p14:nvPr/>
            </p14:nvContentPartPr>
            <p14:xfrm>
              <a:off x="368280" y="1962000"/>
              <a:ext cx="1378440" cy="19440"/>
            </p14:xfrm>
          </p:contentPart>
        </mc:Choice>
        <mc:Fallback xmlns="">
          <p:pic>
            <p:nvPicPr>
              <p:cNvPr id="21" name="Ink 20" title="Highligted in bright yellow: Training grace period for worker training"/>
              <p:cNvPicPr/>
              <p:nvPr/>
            </p:nvPicPr>
            <p:blipFill>
              <a:blip r:embed="rId17"/>
              <a:stretch>
                <a:fillRect/>
              </a:stretch>
            </p:blipFill>
            <p:spPr>
              <a:xfrm>
                <a:off x="352440" y="1898640"/>
                <a:ext cx="1410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title="Highligted in bright yellow: Training grace period for worker training"/>
              <p14:cNvContentPartPr/>
              <p14:nvPr/>
            </p14:nvContentPartPr>
            <p14:xfrm>
              <a:off x="1339920" y="2279520"/>
              <a:ext cx="360" cy="360"/>
            </p14:xfrm>
          </p:contentPart>
        </mc:Choice>
        <mc:Fallback xmlns="">
          <p:pic>
            <p:nvPicPr>
              <p:cNvPr id="22" name="Ink 21" title="Highligted in bright yellow: Training grace period for worker training"/>
              <p:cNvPicPr/>
              <p:nvPr/>
            </p:nvPicPr>
            <p:blipFill>
              <a:blip r:embed="rId19"/>
              <a:stretch>
                <a:fillRect/>
              </a:stretch>
            </p:blipFill>
            <p:spPr>
              <a:xfrm>
                <a:off x="1324080" y="221616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title="Highligted in bright yellow: Training grace period for worker training"/>
              <p14:cNvContentPartPr/>
              <p14:nvPr/>
            </p14:nvContentPartPr>
            <p14:xfrm>
              <a:off x="622440" y="2120040"/>
              <a:ext cx="70200" cy="45719"/>
            </p14:xfrm>
          </p:contentPart>
        </mc:Choice>
        <mc:Fallback xmlns="">
          <p:pic>
            <p:nvPicPr>
              <p:cNvPr id="23" name="Ink 22" title="Highligted in bright yellow: Training grace period for worker training"/>
              <p:cNvPicPr/>
              <p:nvPr/>
            </p:nvPicPr>
            <p:blipFill>
              <a:blip r:embed="rId21"/>
              <a:stretch>
                <a:fillRect/>
              </a:stretch>
            </p:blipFill>
            <p:spPr>
              <a:xfrm>
                <a:off x="606600" y="2056681"/>
                <a:ext cx="101880" cy="172436"/>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title="Highligted in bright yellow: Training grace period for worker training"/>
              <p14:cNvContentPartPr/>
              <p14:nvPr/>
            </p14:nvContentPartPr>
            <p14:xfrm>
              <a:off x="590400" y="2165400"/>
              <a:ext cx="360" cy="360"/>
            </p14:xfrm>
          </p:contentPart>
        </mc:Choice>
        <mc:Fallback xmlns="">
          <p:pic>
            <p:nvPicPr>
              <p:cNvPr id="24" name="Ink 23" title="Highligted in bright yellow: Training grace period for worker training"/>
              <p:cNvPicPr/>
              <p:nvPr/>
            </p:nvPicPr>
            <p:blipFill>
              <a:blip r:embed="rId19"/>
              <a:stretch>
                <a:fillRect/>
              </a:stretch>
            </p:blipFill>
            <p:spPr>
              <a:xfrm>
                <a:off x="574560" y="210204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title="Highligted in bright yellow: Training grace period for worker training"/>
              <p14:cNvContentPartPr/>
              <p14:nvPr/>
            </p14:nvContentPartPr>
            <p14:xfrm>
              <a:off x="558720" y="2165400"/>
              <a:ext cx="32040" cy="6840"/>
            </p14:xfrm>
          </p:contentPart>
        </mc:Choice>
        <mc:Fallback xmlns="">
          <p:pic>
            <p:nvPicPr>
              <p:cNvPr id="25" name="Ink 24" title="Highligted in bright yellow: Training grace period for worker training"/>
              <p:cNvPicPr/>
              <p:nvPr/>
            </p:nvPicPr>
            <p:blipFill>
              <a:blip r:embed="rId24"/>
              <a:stretch>
                <a:fillRect/>
              </a:stretch>
            </p:blipFill>
            <p:spPr>
              <a:xfrm>
                <a:off x="542880" y="2102040"/>
                <a:ext cx="63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title="Highligted in bright yellow: Training grace period for worker training"/>
              <p14:cNvContentPartPr/>
              <p14:nvPr/>
            </p14:nvContentPartPr>
            <p14:xfrm>
              <a:off x="501480" y="2165400"/>
              <a:ext cx="360" cy="360"/>
            </p14:xfrm>
          </p:contentPart>
        </mc:Choice>
        <mc:Fallback xmlns="">
          <p:pic>
            <p:nvPicPr>
              <p:cNvPr id="26" name="Ink 25" title="Highligted in bright yellow: Training grace period for worker training"/>
              <p:cNvPicPr/>
              <p:nvPr/>
            </p:nvPicPr>
            <p:blipFill>
              <a:blip r:embed="rId19"/>
              <a:stretch>
                <a:fillRect/>
              </a:stretch>
            </p:blipFill>
            <p:spPr>
              <a:xfrm>
                <a:off x="485640" y="210204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title="Highligted in bright yellow: Training grace period for worker training"/>
              <p14:cNvContentPartPr/>
              <p14:nvPr/>
            </p14:nvContentPartPr>
            <p14:xfrm>
              <a:off x="482760" y="2158920"/>
              <a:ext cx="19080" cy="6840"/>
            </p14:xfrm>
          </p:contentPart>
        </mc:Choice>
        <mc:Fallback xmlns="">
          <p:pic>
            <p:nvPicPr>
              <p:cNvPr id="27" name="Ink 26" title="Highligted in bright yellow: Training grace period for worker training"/>
              <p:cNvPicPr/>
              <p:nvPr/>
            </p:nvPicPr>
            <p:blipFill>
              <a:blip r:embed="rId27"/>
              <a:stretch>
                <a:fillRect/>
              </a:stretch>
            </p:blipFill>
            <p:spPr>
              <a:xfrm>
                <a:off x="466920" y="2095560"/>
                <a:ext cx="50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title="Highligted in bright yellow: Training grace period for worker training"/>
              <p14:cNvContentPartPr/>
              <p14:nvPr/>
            </p14:nvContentPartPr>
            <p14:xfrm>
              <a:off x="254160" y="2095560"/>
              <a:ext cx="6480" cy="32040"/>
            </p14:xfrm>
          </p:contentPart>
        </mc:Choice>
        <mc:Fallback xmlns="">
          <p:pic>
            <p:nvPicPr>
              <p:cNvPr id="30" name="Ink 29" title="Highligted in bright yellow: Training grace period for worker training"/>
              <p:cNvPicPr/>
              <p:nvPr/>
            </p:nvPicPr>
            <p:blipFill>
              <a:blip r:embed="rId29"/>
              <a:stretch>
                <a:fillRect/>
              </a:stretch>
            </p:blipFill>
            <p:spPr>
              <a:xfrm>
                <a:off x="238320" y="2032200"/>
                <a:ext cx="38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title="Highligted in bright yellow: Training grace period for worker training"/>
              <p14:cNvContentPartPr/>
              <p14:nvPr/>
            </p14:nvContentPartPr>
            <p14:xfrm>
              <a:off x="387360" y="2178000"/>
              <a:ext cx="101880" cy="6840"/>
            </p14:xfrm>
          </p:contentPart>
        </mc:Choice>
        <mc:Fallback xmlns="">
          <p:pic>
            <p:nvPicPr>
              <p:cNvPr id="33" name="Ink 32" title="Highligted in bright yellow: Training grace period for worker training"/>
              <p:cNvPicPr/>
              <p:nvPr/>
            </p:nvPicPr>
            <p:blipFill>
              <a:blip r:embed="rId31"/>
              <a:stretch>
                <a:fillRect/>
              </a:stretch>
            </p:blipFill>
            <p:spPr>
              <a:xfrm>
                <a:off x="371520" y="2114640"/>
                <a:ext cx="133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title="Highligted in bright yellow: Training grace period for worker training"/>
              <p14:cNvContentPartPr/>
              <p14:nvPr/>
            </p14:nvContentPartPr>
            <p14:xfrm>
              <a:off x="482760" y="2120040"/>
              <a:ext cx="45719" cy="107641"/>
            </p14:xfrm>
          </p:contentPart>
        </mc:Choice>
        <mc:Fallback xmlns="">
          <p:pic>
            <p:nvPicPr>
              <p:cNvPr id="34" name="Ink 33" title="Highligted in bright yellow: Training grace period for worker training"/>
              <p:cNvPicPr/>
              <p:nvPr/>
            </p:nvPicPr>
            <p:blipFill>
              <a:blip r:embed="rId33"/>
              <a:stretch>
                <a:fillRect/>
              </a:stretch>
            </p:blipFill>
            <p:spPr>
              <a:xfrm>
                <a:off x="466920" y="2056679"/>
                <a:ext cx="77398" cy="23436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title="Highligted in bright yellow: Training grace period for worker training"/>
              <p14:cNvContentPartPr/>
              <p14:nvPr/>
            </p14:nvContentPartPr>
            <p14:xfrm>
              <a:off x="609480" y="2101680"/>
              <a:ext cx="360" cy="360"/>
            </p14:xfrm>
          </p:contentPart>
        </mc:Choice>
        <mc:Fallback xmlns="">
          <p:pic>
            <p:nvPicPr>
              <p:cNvPr id="35" name="Ink 34" title="Highligted in bright yellow: Training grace period for worker training"/>
              <p:cNvPicPr/>
              <p:nvPr/>
            </p:nvPicPr>
            <p:blipFill>
              <a:blip r:embed="rId19"/>
              <a:stretch>
                <a:fillRect/>
              </a:stretch>
            </p:blipFill>
            <p:spPr>
              <a:xfrm>
                <a:off x="593640" y="203832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 name="Ink 37" title="Highligted in bright yellow: Training grace period for worker training"/>
              <p14:cNvContentPartPr/>
              <p14:nvPr/>
            </p14:nvContentPartPr>
            <p14:xfrm flipH="1">
              <a:off x="716400" y="2089079"/>
              <a:ext cx="45719" cy="45719"/>
            </p14:xfrm>
          </p:contentPart>
        </mc:Choice>
        <mc:Fallback xmlns="">
          <p:pic>
            <p:nvPicPr>
              <p:cNvPr id="38" name="Ink 37" title="Highligted in bright yellow: Training grace period for worker training"/>
              <p:cNvPicPr/>
              <p:nvPr/>
            </p:nvPicPr>
            <p:blipFill>
              <a:blip r:embed="rId36"/>
              <a:stretch>
                <a:fillRect/>
              </a:stretch>
            </p:blipFill>
            <p:spPr>
              <a:xfrm flipH="1">
                <a:off x="700560" y="2025720"/>
                <a:ext cx="77398" cy="172796"/>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0" name="Ink 39" title="Highligted in bright yellow: Training grace period for worker training"/>
              <p14:cNvContentPartPr/>
              <p14:nvPr/>
            </p14:nvContentPartPr>
            <p14:xfrm>
              <a:off x="888840" y="2095560"/>
              <a:ext cx="360" cy="360"/>
            </p14:xfrm>
          </p:contentPart>
        </mc:Choice>
        <mc:Fallback xmlns="">
          <p:pic>
            <p:nvPicPr>
              <p:cNvPr id="40" name="Ink 39" title="Highligted in bright yellow: Training grace period for worker training"/>
              <p:cNvPicPr/>
              <p:nvPr/>
            </p:nvPicPr>
            <p:blipFill>
              <a:blip r:embed="rId19"/>
              <a:stretch>
                <a:fillRect/>
              </a:stretch>
            </p:blipFill>
            <p:spPr>
              <a:xfrm>
                <a:off x="873000" y="2032200"/>
                <a:ext cx="32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1" name="Ink 40" title="Highligted in bright yellow: Training grace period for worker training"/>
              <p14:cNvContentPartPr/>
              <p14:nvPr/>
            </p14:nvContentPartPr>
            <p14:xfrm>
              <a:off x="888840" y="2095560"/>
              <a:ext cx="102240" cy="44640"/>
            </p14:xfrm>
          </p:contentPart>
        </mc:Choice>
        <mc:Fallback xmlns="">
          <p:pic>
            <p:nvPicPr>
              <p:cNvPr id="41" name="Ink 40" title="Highligted in bright yellow: Training grace period for worker training"/>
              <p:cNvPicPr/>
              <p:nvPr/>
            </p:nvPicPr>
            <p:blipFill>
              <a:blip r:embed="rId39"/>
              <a:stretch>
                <a:fillRect/>
              </a:stretch>
            </p:blipFill>
            <p:spPr>
              <a:xfrm>
                <a:off x="873000" y="2032200"/>
                <a:ext cx="1339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Ink 41" title="Highligted in bright yellow: Training grace period for worker training"/>
              <p14:cNvContentPartPr/>
              <p14:nvPr/>
            </p14:nvContentPartPr>
            <p14:xfrm>
              <a:off x="996839" y="2139839"/>
              <a:ext cx="55259" cy="45719"/>
            </p14:xfrm>
          </p:contentPart>
        </mc:Choice>
        <mc:Fallback xmlns="">
          <p:pic>
            <p:nvPicPr>
              <p:cNvPr id="42" name="Ink 41" title="Highligted in bright yellow: Training grace period for worker training"/>
              <p:cNvPicPr/>
              <p:nvPr/>
            </p:nvPicPr>
            <p:blipFill>
              <a:blip r:embed="rId41"/>
              <a:stretch>
                <a:fillRect/>
              </a:stretch>
            </p:blipFill>
            <p:spPr>
              <a:xfrm>
                <a:off x="980948" y="2076480"/>
                <a:ext cx="87042" cy="17279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Ink 42" title="Highligted in bright yellow: Training grace period for worker training"/>
              <p14:cNvContentPartPr/>
              <p14:nvPr/>
            </p14:nvContentPartPr>
            <p14:xfrm>
              <a:off x="1073159" y="2146319"/>
              <a:ext cx="45719" cy="45719"/>
            </p14:xfrm>
          </p:contentPart>
        </mc:Choice>
        <mc:Fallback xmlns="">
          <p:pic>
            <p:nvPicPr>
              <p:cNvPr id="43" name="Ink 42" title="Highligted in bright yellow: Training grace period for worker training"/>
              <p:cNvPicPr/>
              <p:nvPr/>
            </p:nvPicPr>
            <p:blipFill>
              <a:blip r:embed="rId43"/>
              <a:stretch>
                <a:fillRect/>
              </a:stretch>
            </p:blipFill>
            <p:spPr>
              <a:xfrm>
                <a:off x="1057319" y="2082960"/>
                <a:ext cx="77398" cy="172796"/>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9" name="Ink 48" title="Highligted in bright yellow: Training grace period for worker training"/>
              <p14:cNvContentPartPr/>
              <p14:nvPr/>
            </p14:nvContentPartPr>
            <p14:xfrm>
              <a:off x="209520" y="1955880"/>
              <a:ext cx="1524240" cy="463680"/>
            </p14:xfrm>
          </p:contentPart>
        </mc:Choice>
        <mc:Fallback xmlns="">
          <p:pic>
            <p:nvPicPr>
              <p:cNvPr id="49" name="Ink 48" title="Highligted in bright yellow: Training grace period for worker training"/>
              <p:cNvPicPr/>
              <p:nvPr/>
            </p:nvPicPr>
            <p:blipFill>
              <a:blip r:embed="rId45"/>
              <a:stretch>
                <a:fillRect/>
              </a:stretch>
            </p:blipFill>
            <p:spPr>
              <a:xfrm>
                <a:off x="193680" y="1892520"/>
                <a:ext cx="155592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0" name="Ink 49" title="Highligted in bright yellow: Training grace period for worker training"/>
              <p14:cNvContentPartPr/>
              <p14:nvPr/>
            </p14:nvContentPartPr>
            <p14:xfrm>
              <a:off x="158760" y="1936800"/>
              <a:ext cx="991080" cy="476640"/>
            </p14:xfrm>
          </p:contentPart>
        </mc:Choice>
        <mc:Fallback xmlns="">
          <p:pic>
            <p:nvPicPr>
              <p:cNvPr id="50" name="Ink 49" title="Highligted in bright yellow: Training grace period for worker training"/>
              <p:cNvPicPr/>
              <p:nvPr/>
            </p:nvPicPr>
            <p:blipFill>
              <a:blip r:embed="rId47"/>
              <a:stretch>
                <a:fillRect/>
              </a:stretch>
            </p:blipFill>
            <p:spPr>
              <a:xfrm>
                <a:off x="142920" y="1873440"/>
                <a:ext cx="102276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k 50" title="Highligted in bright yellow: No grace period"/>
              <p14:cNvContentPartPr/>
              <p14:nvPr/>
            </p14:nvContentPartPr>
            <p14:xfrm>
              <a:off x="1974960" y="1898640"/>
              <a:ext cx="1073520" cy="133560"/>
            </p14:xfrm>
          </p:contentPart>
        </mc:Choice>
        <mc:Fallback xmlns="">
          <p:pic>
            <p:nvPicPr>
              <p:cNvPr id="51" name="Ink 50" title="Highligted in bright yellow: No grace period"/>
              <p:cNvPicPr/>
              <p:nvPr/>
            </p:nvPicPr>
            <p:blipFill>
              <a:blip r:embed="rId49"/>
              <a:stretch>
                <a:fillRect/>
              </a:stretch>
            </p:blipFill>
            <p:spPr>
              <a:xfrm>
                <a:off x="1959120" y="1835280"/>
                <a:ext cx="11052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2" name="Ink 51" title="Highligted in bright yellow: Keep record for 2 years"/>
              <p14:cNvContentPartPr/>
              <p14:nvPr/>
            </p14:nvContentPartPr>
            <p14:xfrm>
              <a:off x="1943280" y="5918040"/>
              <a:ext cx="1663920" cy="57600"/>
            </p14:xfrm>
          </p:contentPart>
        </mc:Choice>
        <mc:Fallback xmlns="">
          <p:pic>
            <p:nvPicPr>
              <p:cNvPr id="52" name="Ink 51" title="Highligted in bright yellow: Keep record for 2 years"/>
              <p:cNvPicPr/>
              <p:nvPr/>
            </p:nvPicPr>
            <p:blipFill>
              <a:blip r:embed="rId51"/>
              <a:stretch>
                <a:fillRect/>
              </a:stretch>
            </p:blipFill>
            <p:spPr>
              <a:xfrm>
                <a:off x="1927440" y="5854680"/>
                <a:ext cx="1695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Ink 52" title="Highligted in bright yellow: Recordkeeping of training"/>
              <p14:cNvContentPartPr/>
              <p14:nvPr/>
            </p14:nvContentPartPr>
            <p14:xfrm>
              <a:off x="127080" y="5829480"/>
              <a:ext cx="1727640" cy="285840"/>
            </p14:xfrm>
          </p:contentPart>
        </mc:Choice>
        <mc:Fallback xmlns="">
          <p:pic>
            <p:nvPicPr>
              <p:cNvPr id="53" name="Ink 52" title="Highligted in bright yellow: Recordkeeping of training"/>
              <p:cNvPicPr/>
              <p:nvPr/>
            </p:nvPicPr>
            <p:blipFill>
              <a:blip r:embed="rId53"/>
              <a:stretch>
                <a:fillRect/>
              </a:stretch>
            </p:blipFill>
            <p:spPr>
              <a:xfrm>
                <a:off x="111240" y="5766120"/>
                <a:ext cx="175932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Ink 53" title="Cirled in red: Every 5 years, 5-day grace period with abbreviated training, No recordkeeping of training"/>
              <p14:cNvContentPartPr/>
              <p14:nvPr/>
            </p14:nvContentPartPr>
            <p14:xfrm>
              <a:off x="5334120" y="1060560"/>
              <a:ext cx="3143520" cy="4997880"/>
            </p14:xfrm>
          </p:contentPart>
        </mc:Choice>
        <mc:Fallback xmlns="">
          <p:pic>
            <p:nvPicPr>
              <p:cNvPr id="54" name="Ink 53" title="Cirled in red: Every 5 years, 5-day grace period with abbreviated training, No recordkeeping of training"/>
              <p:cNvPicPr/>
              <p:nvPr/>
            </p:nvPicPr>
            <p:blipFill>
              <a:blip r:embed="rId55"/>
              <a:stretch>
                <a:fillRect/>
              </a:stretch>
            </p:blipFill>
            <p:spPr>
              <a:xfrm>
                <a:off x="5324760" y="1051200"/>
                <a:ext cx="3162240" cy="5016600"/>
              </a:xfrm>
              <a:prstGeom prst="rect">
                <a:avLst/>
              </a:prstGeom>
            </p:spPr>
          </p:pic>
        </mc:Fallback>
      </mc:AlternateContent>
    </p:spTree>
    <p:extLst>
      <p:ext uri="{BB962C8B-B14F-4D97-AF65-F5344CB8AC3E}">
        <p14:creationId xmlns:p14="http://schemas.microsoft.com/office/powerpoint/2010/main" val="14465145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n-US" dirty="0"/>
              <a:t>Revised Worker Protection Standard </a:t>
            </a:r>
            <a:r>
              <a:rPr lang="en-US" dirty="0" err="1" smtClean="0"/>
              <a:t>DetailsContinued</a:t>
            </a:r>
            <a:endParaRPr lang="en-US" dirty="0"/>
          </a:p>
        </p:txBody>
      </p:sp>
      <p:pic>
        <p:nvPicPr>
          <p:cNvPr id="4" name="Content Placeholder 3" title="Table - WPS Standards Continued"/>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9520" y="29359"/>
            <a:ext cx="8839200" cy="6828641"/>
          </a:xfrm>
        </p:spPr>
      </p:pic>
      <p:sp>
        <p:nvSpPr>
          <p:cNvPr id="6" name="Down Arrow 5" title="Blue arrow pointing to &quot;No minimum age&quot; in the current provision column"/>
          <p:cNvSpPr/>
          <p:nvPr/>
        </p:nvSpPr>
        <p:spPr>
          <a:xfrm rot="15535967" flipV="1">
            <a:off x="6558282" y="2457197"/>
            <a:ext cx="457200" cy="697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7" name="Ink 6" title="Highlighted in bright yellow: minimum age"/>
              <p14:cNvContentPartPr/>
              <p14:nvPr/>
            </p14:nvContentPartPr>
            <p14:xfrm>
              <a:off x="3816360" y="2755800"/>
              <a:ext cx="1099080" cy="38520"/>
            </p14:xfrm>
          </p:contentPart>
        </mc:Choice>
        <mc:Fallback xmlns="">
          <p:pic>
            <p:nvPicPr>
              <p:cNvPr id="7" name="Ink 6" title="Highlighted in bright yellow: minimum age"/>
              <p:cNvPicPr/>
              <p:nvPr/>
            </p:nvPicPr>
            <p:blipFill>
              <a:blip r:embed="rId5"/>
              <a:stretch>
                <a:fillRect/>
              </a:stretch>
            </p:blipFill>
            <p:spPr>
              <a:xfrm>
                <a:off x="3800520" y="2692440"/>
                <a:ext cx="1130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title="Highlighted in bright yellow: &quot;Minimum age for handlers and early-entry workers&quot;"/>
              <p14:cNvContentPartPr/>
              <p14:nvPr/>
            </p14:nvContentPartPr>
            <p14:xfrm>
              <a:off x="285840" y="3041640"/>
              <a:ext cx="552600" cy="190800"/>
            </p14:xfrm>
          </p:contentPart>
        </mc:Choice>
        <mc:Fallback xmlns="">
          <p:pic>
            <p:nvPicPr>
              <p:cNvPr id="8" name="Ink 7" title="Highlighted in bright yellow: &quot;Minimum age for handlers and early-entry workers&quot;"/>
              <p:cNvPicPr/>
              <p:nvPr/>
            </p:nvPicPr>
            <p:blipFill>
              <a:blip r:embed="rId7"/>
              <a:stretch>
                <a:fillRect/>
              </a:stretch>
            </p:blipFill>
            <p:spPr>
              <a:xfrm>
                <a:off x="270000" y="2978280"/>
                <a:ext cx="5842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title="Highlighted in bright yellow: &quot;Minimum age for handlers and early-entry workers&quot;"/>
              <p14:cNvContentPartPr/>
              <p14:nvPr/>
            </p14:nvContentPartPr>
            <p14:xfrm>
              <a:off x="209520" y="2946240"/>
              <a:ext cx="1283040" cy="298800"/>
            </p14:xfrm>
          </p:contentPart>
        </mc:Choice>
        <mc:Fallback xmlns="">
          <p:pic>
            <p:nvPicPr>
              <p:cNvPr id="9" name="Ink 8" title="Highlighted in bright yellow: &quot;Minimum age for handlers and early-entry workers&quot;"/>
              <p:cNvPicPr/>
              <p:nvPr/>
            </p:nvPicPr>
            <p:blipFill>
              <a:blip r:embed="rId9"/>
              <a:stretch>
                <a:fillRect/>
              </a:stretch>
            </p:blipFill>
            <p:spPr>
              <a:xfrm>
                <a:off x="193680" y="2882880"/>
                <a:ext cx="13147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title="Highlighted in bright yellow: &quot;Minimum age for handlers and early-entry workers&quot;"/>
              <p14:cNvContentPartPr/>
              <p14:nvPr/>
            </p14:nvContentPartPr>
            <p14:xfrm>
              <a:off x="609480" y="3073320"/>
              <a:ext cx="1080000" cy="57600"/>
            </p14:xfrm>
          </p:contentPart>
        </mc:Choice>
        <mc:Fallback xmlns="">
          <p:pic>
            <p:nvPicPr>
              <p:cNvPr id="10" name="Ink 9" title="Highlighted in bright yellow: &quot;Minimum age for handlers and early-entry workers&quot;"/>
              <p:cNvPicPr/>
              <p:nvPr/>
            </p:nvPicPr>
            <p:blipFill>
              <a:blip r:embed="rId11"/>
              <a:stretch>
                <a:fillRect/>
              </a:stretch>
            </p:blipFill>
            <p:spPr>
              <a:xfrm>
                <a:off x="593640" y="3009960"/>
                <a:ext cx="1111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title="Highlighted in bright yellow: &quot;Minimum age for handlers and early-entry workers&quot;"/>
              <p14:cNvContentPartPr/>
              <p14:nvPr/>
            </p14:nvContentPartPr>
            <p14:xfrm>
              <a:off x="241200" y="3016080"/>
              <a:ext cx="508320" cy="121320"/>
            </p14:xfrm>
          </p:contentPart>
        </mc:Choice>
        <mc:Fallback xmlns="">
          <p:pic>
            <p:nvPicPr>
              <p:cNvPr id="11" name="Ink 10" title="Highlighted in bright yellow: &quot;Minimum age for handlers and early-entry workers&quot;"/>
              <p:cNvPicPr/>
              <p:nvPr/>
            </p:nvPicPr>
            <p:blipFill>
              <a:blip r:embed="rId13"/>
              <a:stretch>
                <a:fillRect/>
              </a:stretch>
            </p:blipFill>
            <p:spPr>
              <a:xfrm>
                <a:off x="225360" y="2952720"/>
                <a:ext cx="5400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title="Highlighted in bright yellow: &quot;Minimum age for handlers and early-entry workers&quot;"/>
              <p14:cNvContentPartPr/>
              <p14:nvPr/>
            </p14:nvContentPartPr>
            <p14:xfrm>
              <a:off x="774720" y="2908440"/>
              <a:ext cx="514800" cy="19440"/>
            </p14:xfrm>
          </p:contentPart>
        </mc:Choice>
        <mc:Fallback xmlns="">
          <p:pic>
            <p:nvPicPr>
              <p:cNvPr id="12" name="Ink 11" title="Highlighted in bright yellow: &quot;Minimum age for handlers and early-entry workers&quot;"/>
              <p:cNvPicPr/>
              <p:nvPr/>
            </p:nvPicPr>
            <p:blipFill>
              <a:blip r:embed="rId15"/>
              <a:stretch>
                <a:fillRect/>
              </a:stretch>
            </p:blipFill>
            <p:spPr>
              <a:xfrm>
                <a:off x="758880" y="2845080"/>
                <a:ext cx="546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title="Circled in red&quot; No minimum age&quot;"/>
              <p14:cNvContentPartPr/>
              <p14:nvPr/>
            </p14:nvContentPartPr>
            <p14:xfrm>
              <a:off x="5295960" y="2806560"/>
              <a:ext cx="1092600" cy="254520"/>
            </p14:xfrm>
          </p:contentPart>
        </mc:Choice>
        <mc:Fallback xmlns="">
          <p:pic>
            <p:nvPicPr>
              <p:cNvPr id="14" name="Ink 13" title="Circled in red&quot; No minimum age&quot;"/>
              <p:cNvPicPr/>
              <p:nvPr/>
            </p:nvPicPr>
            <p:blipFill>
              <a:blip r:embed="rId17"/>
              <a:stretch>
                <a:fillRect/>
              </a:stretch>
            </p:blipFill>
            <p:spPr>
              <a:xfrm>
                <a:off x="5286600" y="2797200"/>
                <a:ext cx="11113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title="Highlighted in bright yellow: &quot;Handlers and early-entry workers must be at least 18 years old&quot; in New 2015 Provision column"/>
              <p14:cNvContentPartPr/>
              <p14:nvPr/>
            </p14:nvContentPartPr>
            <p14:xfrm>
              <a:off x="1873080" y="2895480"/>
              <a:ext cx="3162960" cy="228960"/>
            </p14:xfrm>
          </p:contentPart>
        </mc:Choice>
        <mc:Fallback xmlns="">
          <p:pic>
            <p:nvPicPr>
              <p:cNvPr id="13" name="Ink 12" title="Highlighted in bright yellow: &quot;Handlers and early-entry workers must be at least 18 years old&quot; in New 2015 Provision column"/>
              <p:cNvPicPr/>
              <p:nvPr/>
            </p:nvPicPr>
            <p:blipFill>
              <a:blip r:embed="rId19"/>
              <a:stretch>
                <a:fillRect/>
              </a:stretch>
            </p:blipFill>
            <p:spPr>
              <a:xfrm>
                <a:off x="1857240" y="2832120"/>
                <a:ext cx="3194640" cy="355680"/>
              </a:xfrm>
              <a:prstGeom prst="rect">
                <a:avLst/>
              </a:prstGeom>
            </p:spPr>
          </p:pic>
        </mc:Fallback>
      </mc:AlternateContent>
    </p:spTree>
    <p:extLst>
      <p:ext uri="{BB962C8B-B14F-4D97-AF65-F5344CB8AC3E}">
        <p14:creationId xmlns:p14="http://schemas.microsoft.com/office/powerpoint/2010/main" val="474276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543" y="274820"/>
            <a:ext cx="6477000" cy="671915"/>
          </a:xfrm>
          <a:prstGeom prst="rect">
            <a:avLst/>
          </a:prstGeom>
        </p:spPr>
        <p:txBody>
          <a:bodyPr wrap="square">
            <a:spAutoFit/>
          </a:bodyPr>
          <a:lstStyle/>
          <a:p>
            <a:pPr>
              <a:lnSpc>
                <a:spcPct val="107000"/>
              </a:lnSpc>
              <a:spcAft>
                <a:spcPts val="800"/>
              </a:spcAft>
            </a:pPr>
            <a:r>
              <a:rPr lang="en-US" dirty="0">
                <a:solidFill>
                  <a:prstClr val="black"/>
                </a:solidFill>
                <a:ea typeface="Calibri" panose="020F0502020204030204" pitchFamily="34" charset="0"/>
                <a:cs typeface="Times New Roman" panose="02020603050405020304" pitchFamily="18" charset="0"/>
              </a:rPr>
              <a:t>The</a:t>
            </a:r>
            <a:r>
              <a:rPr lang="en-US" b="1" dirty="0">
                <a:solidFill>
                  <a:prstClr val="black"/>
                </a:solidFill>
                <a:ea typeface="Calibri" panose="020F0502020204030204" pitchFamily="34" charset="0"/>
                <a:cs typeface="Times New Roman" panose="02020603050405020304" pitchFamily="18" charset="0"/>
              </a:rPr>
              <a:t> OSHA Young Worker Program </a:t>
            </a:r>
            <a:r>
              <a:rPr lang="en-US" dirty="0">
                <a:solidFill>
                  <a:prstClr val="black"/>
                </a:solidFill>
                <a:ea typeface="Calibri" panose="020F0502020204030204" pitchFamily="34" charset="0"/>
                <a:cs typeface="Times New Roman" panose="02020603050405020304" pitchFamily="18" charset="0"/>
              </a:rPr>
              <a:t>has excellent materials to guide you in establishing a training program</a:t>
            </a:r>
            <a:endParaRPr lang="en-US" sz="1400" dirty="0">
              <a:solidFill>
                <a:prstClr val="black"/>
              </a:solidFill>
              <a:ea typeface="Calibri" panose="020F0502020204030204" pitchFamily="34" charset="0"/>
              <a:cs typeface="Times New Roman" panose="02020603050405020304" pitchFamily="18" charset="0"/>
            </a:endParaRPr>
          </a:p>
        </p:txBody>
      </p:sp>
      <p:pic>
        <p:nvPicPr>
          <p:cNvPr id="3" name="Picture 2" descr="C:\Users\James\Pictures\Screenshots\Screenshot (37).png" title="Photo - Screenshot of OSHA website"/>
          <p:cNvPicPr/>
          <p:nvPr/>
        </p:nvPicPr>
        <p:blipFill rotWithShape="1">
          <a:blip r:embed="rId3" cstate="email">
            <a:extLst>
              <a:ext uri="{28A0092B-C50C-407E-A947-70E740481C1C}">
                <a14:useLocalDpi xmlns:a14="http://schemas.microsoft.com/office/drawing/2010/main"/>
              </a:ext>
            </a:extLst>
          </a:blip>
          <a:srcRect/>
          <a:stretch/>
        </p:blipFill>
        <p:spPr bwMode="auto">
          <a:xfrm>
            <a:off x="1219200" y="1282693"/>
            <a:ext cx="6934200" cy="4876801"/>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1143000" y="6190870"/>
            <a:ext cx="7772400" cy="388696"/>
          </a:xfrm>
          <a:prstGeom prst="rect">
            <a:avLst/>
          </a:prstGeom>
        </p:spPr>
        <p:txBody>
          <a:bodyPr wrap="square">
            <a:spAutoFit/>
          </a:bodyPr>
          <a:lstStyle/>
          <a:p>
            <a:pPr>
              <a:lnSpc>
                <a:spcPct val="107000"/>
              </a:lnSpc>
              <a:spcAft>
                <a:spcPts val="800"/>
              </a:spcAft>
            </a:pPr>
            <a:r>
              <a:rPr lang="en-US" b="1" dirty="0">
                <a:solidFill>
                  <a:prstClr val="black"/>
                </a:solidFill>
                <a:ea typeface="Calibri" panose="020F0502020204030204" pitchFamily="34" charset="0"/>
                <a:cs typeface="Times New Roman" panose="02020603050405020304" pitchFamily="18" charset="0"/>
              </a:rPr>
              <a:t>This  site describes hazards, solutions, and location of related standards</a:t>
            </a:r>
            <a:r>
              <a:rPr lang="en-US" b="1" dirty="0">
                <a:solidFill>
                  <a:srgbClr val="FF0000"/>
                </a:solidFill>
                <a:ea typeface="Calibri" panose="020F0502020204030204" pitchFamily="34" charset="0"/>
                <a:cs typeface="Times New Roman" panose="02020603050405020304" pitchFamily="18" charset="0"/>
              </a:rPr>
              <a:t>.</a:t>
            </a:r>
            <a:endParaRPr lang="en-US" sz="1400" b="1" dirty="0">
              <a:solidFill>
                <a:prstClr val="black"/>
              </a:solidFill>
              <a:ea typeface="Calibri" panose="020F0502020204030204" pitchFamily="34" charset="0"/>
              <a:cs typeface="Times New Roman" panose="02020603050405020304" pitchFamily="18" charset="0"/>
            </a:endParaRPr>
          </a:p>
        </p:txBody>
      </p:sp>
      <p:sp>
        <p:nvSpPr>
          <p:cNvPr id="5" name="Title 4" hidden="1"/>
          <p:cNvSpPr>
            <a:spLocks noGrp="1"/>
          </p:cNvSpPr>
          <p:nvPr>
            <p:ph type="title"/>
          </p:nvPr>
        </p:nvSpPr>
        <p:spPr/>
        <p:txBody>
          <a:bodyPr/>
          <a:lstStyle/>
          <a:p>
            <a:r>
              <a:rPr lang="en-US" dirty="0" smtClean="0"/>
              <a:t>The OSHA Young Worker Program</a:t>
            </a:r>
            <a:endParaRPr lang="en-US" dirty="0"/>
          </a:p>
        </p:txBody>
      </p:sp>
    </p:spTree>
    <p:extLst>
      <p:ext uri="{BB962C8B-B14F-4D97-AF65-F5344CB8AC3E}">
        <p14:creationId xmlns:p14="http://schemas.microsoft.com/office/powerpoint/2010/main" val="2903395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normAutofit fontScale="90000"/>
          </a:bodyPr>
          <a:lstStyle/>
          <a:p>
            <a:r>
              <a:rPr lang="en-US" dirty="0"/>
              <a:t>The OSHA Young Worker </a:t>
            </a:r>
            <a:r>
              <a:rPr lang="en-US" dirty="0" smtClean="0"/>
              <a:t>Program</a:t>
            </a:r>
            <a:br>
              <a:rPr lang="en-US" dirty="0" smtClean="0"/>
            </a:br>
            <a:r>
              <a:rPr lang="en-US" dirty="0" smtClean="0"/>
              <a:t>Continued</a:t>
            </a:r>
            <a:endParaRPr lang="en-US" dirty="0"/>
          </a:p>
        </p:txBody>
      </p:sp>
      <p:pic>
        <p:nvPicPr>
          <p:cNvPr id="4" name="Content Placeholder 3" title="Photo - Screenshot of OSHA website - Young Workers. Landscaping: Plant Your Feet on Safe Ground"/>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2545" y="31595"/>
            <a:ext cx="9124950" cy="6751638"/>
          </a:xfrm>
        </p:spPr>
      </p:pic>
    </p:spTree>
    <p:extLst>
      <p:ext uri="{BB962C8B-B14F-4D97-AF65-F5344CB8AC3E}">
        <p14:creationId xmlns:p14="http://schemas.microsoft.com/office/powerpoint/2010/main" val="1695809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Youngworkers.org</a:t>
            </a:r>
            <a:endParaRPr lang="en-US" dirty="0"/>
          </a:p>
        </p:txBody>
      </p:sp>
      <p:pic>
        <p:nvPicPr>
          <p:cNvPr id="4" name="Content Placeholder 3" title="Photo - screenshot of youngworkers.or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7434"/>
            <a:ext cx="9220200" cy="7010400"/>
          </a:xfrm>
        </p:spPr>
      </p:pic>
    </p:spTree>
    <p:extLst>
      <p:ext uri="{BB962C8B-B14F-4D97-AF65-F5344CB8AC3E}">
        <p14:creationId xmlns:p14="http://schemas.microsoft.com/office/powerpoint/2010/main" val="3303447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0125" y="304800"/>
            <a:ext cx="5426550" cy="584775"/>
          </a:xfrm>
          <a:prstGeom prst="rect">
            <a:avLst/>
          </a:prstGeom>
        </p:spPr>
        <p:txBody>
          <a:bodyPr wrap="none">
            <a:spAutoFit/>
          </a:bodyPr>
          <a:lstStyle/>
          <a:p>
            <a:r>
              <a:rPr lang="en-US" sz="3200" b="1" dirty="0">
                <a:solidFill>
                  <a:prstClr val="black"/>
                </a:solidFill>
                <a:ea typeface="Calibri" panose="020F0502020204030204" pitchFamily="34" charset="0"/>
                <a:cs typeface="Times New Roman" panose="02020603050405020304" pitchFamily="18" charset="0"/>
              </a:rPr>
              <a:t>Personal Protective Equipment</a:t>
            </a:r>
            <a:endParaRPr lang="en-US" sz="3200" dirty="0">
              <a:solidFill>
                <a:prstClr val="black"/>
              </a:solidFill>
            </a:endParaRPr>
          </a:p>
        </p:txBody>
      </p:sp>
      <p:sp>
        <p:nvSpPr>
          <p:cNvPr id="3" name="Rectangle 2"/>
          <p:cNvSpPr/>
          <p:nvPr/>
        </p:nvSpPr>
        <p:spPr>
          <a:xfrm>
            <a:off x="381000" y="1371600"/>
            <a:ext cx="7772400" cy="5529719"/>
          </a:xfrm>
          <a:prstGeom prst="rect">
            <a:avLst/>
          </a:prstGeom>
        </p:spPr>
        <p:txBody>
          <a:bodyPr wrap="square">
            <a:spAutoFit/>
          </a:bodyPr>
          <a:lstStyle/>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a:lnSpc>
                <a:spcPct val="107000"/>
              </a:lnSpc>
            </a:pPr>
            <a:endParaRPr lang="en-US" sz="2400" dirty="0">
              <a:solidFill>
                <a:prstClr val="black"/>
              </a:solidFill>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000" i="1" dirty="0">
                <a:solidFill>
                  <a:schemeClr val="accent6">
                    <a:lumMod val="75000"/>
                  </a:schemeClr>
                </a:solidFill>
                <a:ea typeface="Calibri" panose="020F0502020204030204" pitchFamily="34" charset="0"/>
                <a:cs typeface="Times New Roman" panose="02020603050405020304" pitchFamily="18" charset="0"/>
              </a:rPr>
              <a:t>The last line of defense when a hazardous exposure cannot be eliminated  or a barrier in place</a:t>
            </a:r>
          </a:p>
          <a:p>
            <a:pPr>
              <a:lnSpc>
                <a:spcPct val="107000"/>
              </a:lnSpc>
            </a:pPr>
            <a:r>
              <a:rPr lang="en-US" sz="2000" b="1" dirty="0">
                <a:solidFill>
                  <a:srgbClr val="00B0F0"/>
                </a:solidFill>
                <a:ea typeface="Calibri" panose="020F0502020204030204" pitchFamily="34" charset="0"/>
                <a:cs typeface="Times New Roman" panose="02020603050405020304" pitchFamily="18" charset="0"/>
              </a:rPr>
              <a:t>In order to work, it has to fit!</a:t>
            </a:r>
            <a:endParaRPr lang="en-US" dirty="0">
              <a:solidFill>
                <a:prstClr val="black"/>
              </a:solidFill>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 Young workers may have a difficult time putting on and taking off</a:t>
            </a:r>
            <a:r>
              <a:rPr lang="en-US" strike="sngStrike" dirty="0">
                <a:solidFill>
                  <a:prstClr val="black"/>
                </a:solidFill>
                <a:ea typeface="Calibri" panose="020F0502020204030204" pitchFamily="34" charset="0"/>
                <a:cs typeface="Times New Roman" panose="02020603050405020304" pitchFamily="18" charset="0"/>
              </a:rPr>
              <a:t> </a:t>
            </a:r>
            <a:r>
              <a:rPr lang="en-US" dirty="0">
                <a:solidFill>
                  <a:prstClr val="black"/>
                </a:solidFill>
                <a:ea typeface="Calibri" panose="020F0502020204030204" pitchFamily="34" charset="0"/>
                <a:cs typeface="Times New Roman" panose="02020603050405020304" pitchFamily="18" charset="0"/>
              </a:rPr>
              <a:t> PPE equipment</a:t>
            </a:r>
          </a:p>
          <a:p>
            <a:pPr marL="742950" lvl="1" indent="-285750">
              <a:lnSpc>
                <a:spcPct val="107000"/>
              </a:lnSpc>
              <a:spcAft>
                <a:spcPts val="800"/>
              </a:spcAft>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Make sure you have the right sizes for all workers (male and female) </a:t>
            </a:r>
          </a:p>
          <a:p>
            <a:pPr marL="742950" lvl="1" indent="-285750">
              <a:lnSpc>
                <a:spcPct val="107000"/>
              </a:lnSpc>
              <a:spcAft>
                <a:spcPts val="800"/>
              </a:spcAft>
              <a:buFont typeface="Courier New" panose="02070309020205020404" pitchFamily="49" charset="0"/>
              <a:buChar char="o"/>
            </a:pPr>
            <a:r>
              <a:rPr lang="en-US" dirty="0">
                <a:solidFill>
                  <a:prstClr val="black"/>
                </a:solidFill>
                <a:ea typeface="Calibri" panose="020F0502020204030204" pitchFamily="34" charset="0"/>
                <a:cs typeface="Times New Roman" panose="02020603050405020304" pitchFamily="18" charset="0"/>
              </a:rPr>
              <a:t>Most ppe is designed for adult males</a:t>
            </a:r>
          </a:p>
        </p:txBody>
      </p:sp>
      <p:pic>
        <p:nvPicPr>
          <p:cNvPr id="4" name="Picture 3" title="Photo - Woman wearing a respirato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 y="1371600"/>
            <a:ext cx="3352800" cy="3199415"/>
          </a:xfrm>
          <a:prstGeom prst="rect">
            <a:avLst/>
          </a:prstGeom>
        </p:spPr>
      </p:pic>
      <p:pic>
        <p:nvPicPr>
          <p:cNvPr id="5" name="Picture 4" title="Photo - Choosing the right eye protection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3400" y="1447800"/>
            <a:ext cx="3962400" cy="3065212"/>
          </a:xfrm>
          <a:prstGeom prst="rect">
            <a:avLst/>
          </a:prstGeom>
        </p:spPr>
      </p:pic>
      <p:sp>
        <p:nvSpPr>
          <p:cNvPr id="6" name="Title 5" hidden="1"/>
          <p:cNvSpPr>
            <a:spLocks noGrp="1"/>
          </p:cNvSpPr>
          <p:nvPr>
            <p:ph type="title"/>
          </p:nvPr>
        </p:nvSpPr>
        <p:spPr/>
        <p:txBody>
          <a:bodyPr/>
          <a:lstStyle/>
          <a:p>
            <a:r>
              <a:rPr lang="en-US" dirty="0" smtClean="0"/>
              <a:t>Personal Protective Equipment</a:t>
            </a:r>
            <a:endParaRPr lang="en-US" dirty="0"/>
          </a:p>
        </p:txBody>
      </p:sp>
    </p:spTree>
    <p:extLst>
      <p:ext uri="{BB962C8B-B14F-4D97-AF65-F5344CB8AC3E}">
        <p14:creationId xmlns:p14="http://schemas.microsoft.com/office/powerpoint/2010/main" val="3356604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553200" cy="838200"/>
          </a:xfrm>
        </p:spPr>
        <p:txBody>
          <a:bodyPr>
            <a:normAutofit/>
          </a:bodyPr>
          <a:lstStyle/>
          <a:p>
            <a:r>
              <a:rPr lang="en-US" sz="3600" dirty="0"/>
              <a:t>Eliminating or Mitigating Hazards</a:t>
            </a:r>
          </a:p>
        </p:txBody>
      </p:sp>
      <p:sp>
        <p:nvSpPr>
          <p:cNvPr id="3" name="Content Placeholder 2"/>
          <p:cNvSpPr>
            <a:spLocks noGrp="1"/>
          </p:cNvSpPr>
          <p:nvPr>
            <p:ph idx="1"/>
          </p:nvPr>
        </p:nvSpPr>
        <p:spPr>
          <a:xfrm>
            <a:off x="76201" y="1981200"/>
            <a:ext cx="5715000" cy="4342403"/>
          </a:xfrm>
        </p:spPr>
        <p:txBody>
          <a:bodyPr>
            <a:normAutofit/>
          </a:bodyPr>
          <a:lstStyle/>
          <a:p>
            <a:pPr marL="457200" indent="-457200">
              <a:buFont typeface="+mj-lt"/>
              <a:buAutoNum type="arabicPeriod"/>
            </a:pPr>
            <a:r>
              <a:rPr lang="en-US" sz="1600" dirty="0"/>
              <a:t>Eliminate  – remove or design hazard out</a:t>
            </a:r>
          </a:p>
          <a:p>
            <a:pPr marL="1885950" lvl="4" indent="-171450">
              <a:buFont typeface="Wingdings" panose="05000000000000000000" pitchFamily="2" charset="2"/>
              <a:buChar char="Ø"/>
            </a:pPr>
            <a:r>
              <a:rPr lang="en-US" sz="1600" u="sng" dirty="0"/>
              <a:t>The first line of defense!                                             </a:t>
            </a:r>
          </a:p>
          <a:p>
            <a:pPr marL="0" indent="0">
              <a:buNone/>
            </a:pPr>
            <a:endParaRPr lang="en-US" sz="1600" dirty="0"/>
          </a:p>
          <a:p>
            <a:pPr marL="0" indent="0">
              <a:buNone/>
            </a:pPr>
            <a:r>
              <a:rPr lang="en-US" sz="1600" dirty="0"/>
              <a:t>2.      Substitute – replace hazard with a non- hazard</a:t>
            </a:r>
          </a:p>
          <a:p>
            <a:pPr marL="0" indent="0">
              <a:buNone/>
            </a:pPr>
            <a:endParaRPr lang="en-US" sz="1600" dirty="0"/>
          </a:p>
          <a:p>
            <a:pPr marL="0" indent="0">
              <a:buNone/>
            </a:pPr>
            <a:r>
              <a:rPr lang="en-US" sz="1600" dirty="0"/>
              <a:t>3.     Engineering control – isolate/ diminish hazard</a:t>
            </a:r>
          </a:p>
          <a:p>
            <a:pPr marL="0" indent="0">
              <a:buNone/>
            </a:pPr>
            <a:endParaRPr lang="en-US" sz="1600" dirty="0"/>
          </a:p>
          <a:p>
            <a:pPr marL="0" indent="0">
              <a:buNone/>
            </a:pPr>
            <a:r>
              <a:rPr lang="en-US" sz="1600" dirty="0"/>
              <a:t>4.     Administrative control – training, work schedule, signage</a:t>
            </a:r>
          </a:p>
          <a:p>
            <a:pPr marL="457200" indent="-457200">
              <a:buFont typeface="+mj-lt"/>
              <a:buAutoNum type="arabicPeriod"/>
            </a:pPr>
            <a:endParaRPr lang="en-US" sz="1600" dirty="0"/>
          </a:p>
          <a:p>
            <a:pPr>
              <a:buAutoNum type="arabicPeriod" startAt="5"/>
            </a:pPr>
            <a:r>
              <a:rPr lang="en-US" sz="1600" dirty="0"/>
              <a:t>Personal protective equipment – may be only feasible </a:t>
            </a:r>
          </a:p>
          <a:p>
            <a:pPr marL="0" indent="0">
              <a:buNone/>
            </a:pPr>
            <a:r>
              <a:rPr lang="en-US" sz="1600" dirty="0"/>
              <a:t>        solution</a:t>
            </a:r>
          </a:p>
          <a:p>
            <a:pPr marL="0" indent="0">
              <a:buNone/>
            </a:pPr>
            <a:endParaRPr lang="en-US" sz="1600" dirty="0"/>
          </a:p>
          <a:p>
            <a:pPr marL="0" indent="0">
              <a:buNone/>
            </a:pPr>
            <a:r>
              <a:rPr lang="en-US" sz="1600" dirty="0">
                <a:hlinkClick r:id="rId4" tooltip="Link to OSHA"/>
              </a:rPr>
              <a:t>www.osha.gov</a:t>
            </a:r>
            <a:r>
              <a:rPr lang="en-US" sz="1600" dirty="0"/>
              <a:t>              </a:t>
            </a:r>
            <a:r>
              <a:rPr lang="en-US" sz="1600" dirty="0">
                <a:hlinkClick r:id="rId5" tooltip="Link to CDC Total Health"/>
              </a:rPr>
              <a:t>http://www.cdc.gov/niosh/twh/totalhealth.html</a:t>
            </a:r>
            <a:r>
              <a:rPr lang="en-US" sz="1600" dirty="0"/>
              <a:t> </a:t>
            </a:r>
            <a:endParaRPr lang="en-US" sz="2400" dirty="0"/>
          </a:p>
        </p:txBody>
      </p:sp>
      <p:pic>
        <p:nvPicPr>
          <p:cNvPr id="6" name="Picture 5" title="Photo - Pyramid of eliminating or mitigating hazard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0953" y="2971800"/>
            <a:ext cx="3712293" cy="2655130"/>
          </a:xfrm>
          <a:prstGeom prst="rect">
            <a:avLst/>
          </a:prstGeom>
        </p:spPr>
      </p:pic>
    </p:spTree>
    <p:extLst>
      <p:ext uri="{BB962C8B-B14F-4D97-AF65-F5344CB8AC3E}">
        <p14:creationId xmlns:p14="http://schemas.microsoft.com/office/powerpoint/2010/main" val="402475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965"/>
            <a:ext cx="8229600" cy="1143000"/>
          </a:xfrm>
        </p:spPr>
        <p:txBody>
          <a:bodyPr/>
          <a:lstStyle/>
          <a:p>
            <a:r>
              <a:rPr lang="en-US" b="1" dirty="0"/>
              <a:t>A Few Facts:</a:t>
            </a:r>
            <a:r>
              <a:rPr lang="en-US" dirty="0"/>
              <a:t> </a:t>
            </a:r>
          </a:p>
        </p:txBody>
      </p:sp>
      <p:sp>
        <p:nvSpPr>
          <p:cNvPr id="3" name="Content Placeholder 2"/>
          <p:cNvSpPr>
            <a:spLocks noGrp="1"/>
          </p:cNvSpPr>
          <p:nvPr>
            <p:ph idx="1"/>
          </p:nvPr>
        </p:nvSpPr>
        <p:spPr>
          <a:xfrm>
            <a:off x="1676400" y="2133600"/>
            <a:ext cx="7010400" cy="4525963"/>
          </a:xfrm>
        </p:spPr>
        <p:txBody>
          <a:bodyPr>
            <a:normAutofit fontScale="62500" lnSpcReduction="20000"/>
          </a:bodyPr>
          <a:lstStyle/>
          <a:p>
            <a:pPr lvl="0"/>
            <a:r>
              <a:rPr lang="en-US" dirty="0"/>
              <a:t>U.S. farms contributed $166.9 billion (about 1%) to the GNP in 2013 (USDA)</a:t>
            </a:r>
          </a:p>
          <a:p>
            <a:pPr lvl="0"/>
            <a:endParaRPr lang="en-US" dirty="0"/>
          </a:p>
          <a:p>
            <a:pPr lvl="0"/>
            <a:r>
              <a:rPr lang="en-US" dirty="0"/>
              <a:t>Direct on-farm employment provided 2.6 million jobs in 2013  (USDA)</a:t>
            </a:r>
          </a:p>
          <a:p>
            <a:pPr lvl="0"/>
            <a:endParaRPr lang="en-US" dirty="0"/>
          </a:p>
          <a:p>
            <a:pPr lvl="0"/>
            <a:r>
              <a:rPr lang="en-US" dirty="0">
                <a:solidFill>
                  <a:srgbClr val="00B050"/>
                </a:solidFill>
              </a:rPr>
              <a:t>In 2014, </a:t>
            </a:r>
            <a:r>
              <a:rPr lang="en-US" u="sng" dirty="0">
                <a:solidFill>
                  <a:srgbClr val="00B050"/>
                </a:solidFill>
              </a:rPr>
              <a:t>253,000</a:t>
            </a:r>
            <a:r>
              <a:rPr lang="en-US" dirty="0">
                <a:solidFill>
                  <a:srgbClr val="00B050"/>
                </a:solidFill>
              </a:rPr>
              <a:t> young workers between the ages of 16 and 24 were employed in agriculture (BLS data February 2015).</a:t>
            </a:r>
          </a:p>
          <a:p>
            <a:pPr lvl="0"/>
            <a:endParaRPr lang="en-US" u="sng" dirty="0"/>
          </a:p>
          <a:p>
            <a:pPr lvl="0"/>
            <a:r>
              <a:rPr lang="en-US" dirty="0">
                <a:solidFill>
                  <a:srgbClr val="00B050"/>
                </a:solidFill>
              </a:rPr>
              <a:t>In 2014, </a:t>
            </a:r>
            <a:r>
              <a:rPr lang="en-US" u="sng" dirty="0">
                <a:solidFill>
                  <a:srgbClr val="00B050"/>
                </a:solidFill>
              </a:rPr>
              <a:t>50,000</a:t>
            </a:r>
            <a:r>
              <a:rPr lang="en-US" dirty="0">
                <a:solidFill>
                  <a:srgbClr val="00B050"/>
                </a:solidFill>
              </a:rPr>
              <a:t> workers between the ages of 16 and 24 were female.  (BLS  2015)</a:t>
            </a:r>
          </a:p>
          <a:p>
            <a:pPr marL="0" lvl="0" indent="0">
              <a:buNone/>
            </a:pPr>
            <a:endParaRPr lang="en-US" dirty="0"/>
          </a:p>
          <a:p>
            <a:pPr marL="0" indent="0">
              <a:buNone/>
            </a:pPr>
            <a:r>
              <a:rPr lang="en-US" dirty="0"/>
              <a:t>*Note the U.S. Census Bureau age group category – </a:t>
            </a:r>
            <a:r>
              <a:rPr lang="en-US" i="1" u="sng" dirty="0"/>
              <a:t>under 25</a:t>
            </a:r>
            <a:r>
              <a:rPr lang="en-US" dirty="0"/>
              <a:t>.</a:t>
            </a:r>
          </a:p>
        </p:txBody>
      </p:sp>
      <p:sp>
        <p:nvSpPr>
          <p:cNvPr id="4" name="TextBox 3" title="White background"/>
          <p:cNvSpPr txBox="1"/>
          <p:nvPr/>
        </p:nvSpPr>
        <p:spPr>
          <a:xfrm>
            <a:off x="7772400" y="6583327"/>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8412513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324600" cy="685800"/>
          </a:xfrm>
        </p:spPr>
        <p:txBody>
          <a:bodyPr>
            <a:normAutofit fontScale="90000"/>
          </a:bodyPr>
          <a:lstStyle/>
          <a:p>
            <a:r>
              <a:rPr lang="en-US" dirty="0"/>
              <a:t>PPE Access and Storage</a:t>
            </a:r>
          </a:p>
        </p:txBody>
      </p:sp>
      <p:sp>
        <p:nvSpPr>
          <p:cNvPr id="3" name="Content Placeholder 2"/>
          <p:cNvSpPr>
            <a:spLocks noGrp="1"/>
          </p:cNvSpPr>
          <p:nvPr>
            <p:ph idx="1"/>
          </p:nvPr>
        </p:nvSpPr>
        <p:spPr>
          <a:xfrm>
            <a:off x="457200" y="1828800"/>
            <a:ext cx="7924800" cy="4297363"/>
          </a:xfrm>
        </p:spPr>
        <p:txBody>
          <a:bodyPr/>
          <a:lstStyle/>
          <a:p>
            <a:pPr marL="0" lvl="0" indent="0">
              <a:lnSpc>
                <a:spcPct val="107000"/>
              </a:lnSpc>
              <a:spcBef>
                <a:spcPts val="0"/>
              </a:spcBef>
              <a:spcAft>
                <a:spcPts val="800"/>
              </a:spcAft>
              <a:buNone/>
            </a:pPr>
            <a:r>
              <a:rPr lang="en-US" sz="1800" dirty="0">
                <a:solidFill>
                  <a:prstClr val="black"/>
                </a:solidFill>
                <a:ea typeface="Calibri" panose="020F0502020204030204" pitchFamily="34" charset="0"/>
                <a:cs typeface="Times New Roman" panose="02020603050405020304" pitchFamily="18" charset="0"/>
              </a:rPr>
              <a:t>If you have several worksite locations:</a:t>
            </a:r>
          </a:p>
          <a:p>
            <a:pPr lvl="0">
              <a:lnSpc>
                <a:spcPct val="107000"/>
              </a:lnSpc>
              <a:spcBef>
                <a:spcPts val="0"/>
              </a:spcBef>
              <a:spcAft>
                <a:spcPts val="800"/>
              </a:spcAft>
            </a:pPr>
            <a:r>
              <a:rPr lang="en-US" sz="1800" dirty="0">
                <a:solidFill>
                  <a:prstClr val="black"/>
                </a:solidFill>
                <a:cs typeface="Times New Roman" panose="02020603050405020304" pitchFamily="18" charset="0"/>
              </a:rPr>
              <a:t>Organize one main or central storage unit for supplies</a:t>
            </a:r>
            <a:endParaRPr lang="en-US" sz="1800" dirty="0">
              <a:solidFill>
                <a:prstClr val="black"/>
              </a:solidFill>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sz="1800" dirty="0">
                <a:solidFill>
                  <a:prstClr val="black"/>
                </a:solidFill>
                <a:ea typeface="Calibri" panose="020F0502020204030204" pitchFamily="34" charset="0"/>
                <a:cs typeface="Times New Roman" panose="02020603050405020304" pitchFamily="18" charset="0"/>
              </a:rPr>
              <a:t>have multiple smaller PPE storage sites in accessible locations</a:t>
            </a:r>
          </a:p>
          <a:p>
            <a:pPr lvl="1">
              <a:lnSpc>
                <a:spcPct val="107000"/>
              </a:lnSpc>
              <a:spcBef>
                <a:spcPts val="0"/>
              </a:spcBef>
              <a:spcAft>
                <a:spcPts val="800"/>
              </a:spcAft>
            </a:pPr>
            <a:r>
              <a:rPr lang="en-US" sz="1800" dirty="0">
                <a:solidFill>
                  <a:prstClr val="black"/>
                </a:solidFill>
                <a:ea typeface="Calibri" panose="020F0502020204030204" pitchFamily="34" charset="0"/>
                <a:cs typeface="Times New Roman" panose="02020603050405020304" pitchFamily="18" charset="0"/>
              </a:rPr>
              <a:t>store personal protective equipment in dust and moisture proof containers</a:t>
            </a:r>
          </a:p>
          <a:p>
            <a:pPr lvl="2">
              <a:lnSpc>
                <a:spcPct val="107000"/>
              </a:lnSpc>
              <a:spcBef>
                <a:spcPts val="0"/>
              </a:spcBef>
              <a:spcAft>
                <a:spcPts val="800"/>
              </a:spcAft>
              <a:buFont typeface="Wingdings" panose="05000000000000000000" pitchFamily="2" charset="2"/>
              <a:buChar char="ü"/>
            </a:pPr>
            <a:r>
              <a:rPr lang="en-US" sz="1400" dirty="0">
                <a:solidFill>
                  <a:prstClr val="black"/>
                </a:solidFill>
                <a:ea typeface="Calibri" panose="020F0502020204030204" pitchFamily="34" charset="0"/>
                <a:cs typeface="Times New Roman" panose="02020603050405020304" pitchFamily="18" charset="0"/>
              </a:rPr>
              <a:t>Disposable face pieces that will be re-used by individuals should be in loose containers that will not retain moisture</a:t>
            </a:r>
          </a:p>
          <a:p>
            <a:pPr lvl="2">
              <a:lnSpc>
                <a:spcPct val="107000"/>
              </a:lnSpc>
              <a:spcBef>
                <a:spcPts val="0"/>
              </a:spcBef>
              <a:spcAft>
                <a:spcPts val="800"/>
              </a:spcAft>
            </a:pPr>
            <a:endParaRPr lang="en-US" sz="1400" dirty="0">
              <a:solidFill>
                <a:prstClr val="black"/>
              </a:solidFill>
              <a:ea typeface="Calibri" panose="020F0502020204030204" pitchFamily="34" charset="0"/>
              <a:cs typeface="Times New Roman" panose="02020603050405020304" pitchFamily="18" charset="0"/>
            </a:endParaRPr>
          </a:p>
          <a:p>
            <a:pPr lvl="1">
              <a:lnSpc>
                <a:spcPct val="107000"/>
              </a:lnSpc>
              <a:spcBef>
                <a:spcPts val="0"/>
              </a:spcBef>
              <a:spcAft>
                <a:spcPts val="800"/>
              </a:spcAft>
            </a:pPr>
            <a:endParaRPr lang="en-US" sz="1800" dirty="0">
              <a:solidFill>
                <a:prstClr val="black"/>
              </a:solidFill>
              <a:ea typeface="Calibri" panose="020F0502020204030204" pitchFamily="34" charset="0"/>
              <a:cs typeface="Times New Roman" panose="02020603050405020304" pitchFamily="18" charset="0"/>
            </a:endParaRPr>
          </a:p>
        </p:txBody>
      </p:sp>
      <p:pic>
        <p:nvPicPr>
          <p:cNvPr id="4" name="Picture 3" title="2 Photos showing storage units for PPE supplie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98004" y="4114800"/>
            <a:ext cx="6389944" cy="2286000"/>
          </a:xfrm>
          <a:prstGeom prst="rect">
            <a:avLst/>
          </a:prstGeom>
        </p:spPr>
      </p:pic>
      <p:sp>
        <p:nvSpPr>
          <p:cNvPr id="5" name="TextBox 4" title="White background"/>
          <p:cNvSpPr txBox="1"/>
          <p:nvPr/>
        </p:nvSpPr>
        <p:spPr>
          <a:xfrm>
            <a:off x="7772400" y="655320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870636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2412"/>
            <a:ext cx="8229600" cy="1143000"/>
          </a:xfrm>
        </p:spPr>
        <p:txBody>
          <a:bodyPr/>
          <a:lstStyle/>
          <a:p>
            <a:r>
              <a:rPr lang="en-US" b="1" dirty="0"/>
              <a:t>Young Women in Agriculture </a:t>
            </a:r>
            <a:endParaRPr lang="en-US" dirty="0"/>
          </a:p>
        </p:txBody>
      </p:sp>
      <p:sp>
        <p:nvSpPr>
          <p:cNvPr id="3" name="Content Placeholder 2"/>
          <p:cNvSpPr>
            <a:spLocks noGrp="1"/>
          </p:cNvSpPr>
          <p:nvPr>
            <p:ph idx="1"/>
          </p:nvPr>
        </p:nvSpPr>
        <p:spPr>
          <a:xfrm>
            <a:off x="1676400" y="1905000"/>
            <a:ext cx="7315200" cy="4525963"/>
          </a:xfrm>
        </p:spPr>
        <p:txBody>
          <a:bodyPr>
            <a:normAutofit fontScale="70000" lnSpcReduction="20000"/>
          </a:bodyPr>
          <a:lstStyle/>
          <a:p>
            <a:r>
              <a:rPr lang="en-US" dirty="0"/>
              <a:t>Women have anatomical and physiological differences that may place them at risk for farm injuries. Females are, on average, shorter than men and have more adipose tissue.</a:t>
            </a:r>
          </a:p>
          <a:p>
            <a:endParaRPr lang="en-US" dirty="0"/>
          </a:p>
          <a:p>
            <a:pPr lvl="0"/>
            <a:r>
              <a:rPr lang="en-US" dirty="0"/>
              <a:t>Females also have narrower shoulders, wider hips and proportionally have shorter legs and arms than their male counterparts</a:t>
            </a:r>
          </a:p>
          <a:p>
            <a:pPr lvl="0"/>
            <a:endParaRPr lang="en-US" dirty="0"/>
          </a:p>
          <a:p>
            <a:pPr lvl="0"/>
            <a:r>
              <a:rPr lang="en-US" dirty="0"/>
              <a:t>On average, upper body strength is 40% - 75% less in females than in males, while lower body strength is 5% - 30% less in females</a:t>
            </a:r>
          </a:p>
          <a:p>
            <a:pPr lvl="0"/>
            <a:endParaRPr lang="en-US" dirty="0"/>
          </a:p>
          <a:p>
            <a:pPr lvl="0"/>
            <a:r>
              <a:rPr lang="en-US" dirty="0"/>
              <a:t>Safety education and protective equipment is primarily geared toward men</a:t>
            </a:r>
          </a:p>
          <a:p>
            <a:endParaRPr lang="en-US" dirty="0"/>
          </a:p>
        </p:txBody>
      </p:sp>
      <p:sp>
        <p:nvSpPr>
          <p:cNvPr id="4" name="TextBox 3" title="White background"/>
          <p:cNvSpPr txBox="1"/>
          <p:nvPr/>
        </p:nvSpPr>
        <p:spPr>
          <a:xfrm>
            <a:off x="7772400" y="659639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4040884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43800" cy="1143000"/>
          </a:xfrm>
        </p:spPr>
        <p:txBody>
          <a:bodyPr/>
          <a:lstStyle/>
          <a:p>
            <a:r>
              <a:rPr lang="en-US" b="1" dirty="0"/>
              <a:t>Young Women in </a:t>
            </a:r>
            <a:r>
              <a:rPr lang="en-US" b="1" dirty="0" smtClean="0"/>
              <a:t>Agriculture  </a:t>
            </a:r>
            <a:endParaRPr lang="en-US" dirty="0"/>
          </a:p>
        </p:txBody>
      </p:sp>
      <p:sp>
        <p:nvSpPr>
          <p:cNvPr id="3" name="Content Placeholder 2"/>
          <p:cNvSpPr>
            <a:spLocks noGrp="1"/>
          </p:cNvSpPr>
          <p:nvPr>
            <p:ph idx="1"/>
          </p:nvPr>
        </p:nvSpPr>
        <p:spPr>
          <a:xfrm>
            <a:off x="1905000" y="1905000"/>
            <a:ext cx="6629400" cy="4648200"/>
          </a:xfrm>
        </p:spPr>
        <p:txBody>
          <a:bodyPr>
            <a:normAutofit lnSpcReduction="10000"/>
          </a:bodyPr>
          <a:lstStyle/>
          <a:p>
            <a:pPr lvl="0"/>
            <a:r>
              <a:rPr lang="en-US" sz="3000" dirty="0"/>
              <a:t>Women using pesticides have </a:t>
            </a:r>
            <a:r>
              <a:rPr lang="en-US" sz="3000" u="sng" dirty="0">
                <a:solidFill>
                  <a:srgbClr val="00B050"/>
                </a:solidFill>
              </a:rPr>
              <a:t>1.5 x increased risk </a:t>
            </a:r>
            <a:r>
              <a:rPr lang="en-US" sz="3000" dirty="0"/>
              <a:t>of: </a:t>
            </a:r>
          </a:p>
          <a:p>
            <a:pPr lvl="1"/>
            <a:r>
              <a:rPr lang="en-US" sz="2200" dirty="0"/>
              <a:t> Longer menstrual cycles</a:t>
            </a:r>
          </a:p>
          <a:p>
            <a:pPr lvl="1"/>
            <a:r>
              <a:rPr lang="en-US" sz="2200" dirty="0"/>
              <a:t>Missing a period</a:t>
            </a:r>
          </a:p>
          <a:p>
            <a:pPr lvl="1"/>
            <a:r>
              <a:rPr lang="en-US" sz="2200" dirty="0"/>
              <a:t>Irregular cycles with break through bleeding   </a:t>
            </a:r>
          </a:p>
          <a:p>
            <a:r>
              <a:rPr lang="en-US" sz="3000" dirty="0"/>
              <a:t>Safety education protective equipment is primarily geared toward men</a:t>
            </a:r>
          </a:p>
          <a:p>
            <a:pPr lvl="1"/>
            <a:endParaRPr lang="en-US" sz="2600" dirty="0"/>
          </a:p>
          <a:p>
            <a:r>
              <a:rPr lang="en-US" sz="3000" dirty="0"/>
              <a:t>Tools and equipment are made more for men as well </a:t>
            </a:r>
          </a:p>
          <a:p>
            <a:endParaRPr lang="en-US" dirty="0"/>
          </a:p>
        </p:txBody>
      </p:sp>
      <p:sp>
        <p:nvSpPr>
          <p:cNvPr id="4" name="TextBox 3" title="White background"/>
          <p:cNvSpPr txBox="1"/>
          <p:nvPr/>
        </p:nvSpPr>
        <p:spPr>
          <a:xfrm>
            <a:off x="7315200" y="6551023"/>
            <a:ext cx="18288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471748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229600" cy="914400"/>
          </a:xfrm>
        </p:spPr>
        <p:txBody>
          <a:bodyPr>
            <a:normAutofit fontScale="90000"/>
          </a:bodyPr>
          <a:lstStyle/>
          <a:p>
            <a:r>
              <a:rPr lang="en-US" sz="3600" b="1" dirty="0"/>
              <a:t>OSHA Agriculture Standard </a:t>
            </a:r>
            <a:r>
              <a:rPr lang="en-US" b="1" dirty="0"/>
              <a:t/>
            </a:r>
            <a:br>
              <a:rPr lang="en-US" b="1" dirty="0"/>
            </a:br>
            <a:r>
              <a:rPr lang="en-US" sz="2200" b="1" dirty="0"/>
              <a:t>(</a:t>
            </a:r>
            <a:r>
              <a:rPr lang="en-US" sz="2200" b="1" u="sng" dirty="0">
                <a:hlinkClick r:id="rId4"/>
              </a:rPr>
              <a:t>29 CFR 1928</a:t>
            </a:r>
            <a:r>
              <a:rPr lang="en-US" sz="2200" b="1" dirty="0"/>
              <a:t>) </a:t>
            </a:r>
            <a:endParaRPr lang="en-US" sz="2200" dirty="0"/>
          </a:p>
        </p:txBody>
      </p:sp>
      <p:sp>
        <p:nvSpPr>
          <p:cNvPr id="3" name="Content Placeholder 2"/>
          <p:cNvSpPr>
            <a:spLocks noGrp="1"/>
          </p:cNvSpPr>
          <p:nvPr>
            <p:ph idx="1"/>
          </p:nvPr>
        </p:nvSpPr>
        <p:spPr>
          <a:xfrm>
            <a:off x="304800" y="1981200"/>
            <a:ext cx="8686799" cy="4449763"/>
          </a:xfrm>
        </p:spPr>
        <p:txBody>
          <a:bodyPr>
            <a:normAutofit fontScale="47500" lnSpcReduction="20000"/>
          </a:bodyPr>
          <a:lstStyle/>
          <a:p>
            <a:pPr marL="0" indent="0">
              <a:buNone/>
            </a:pPr>
            <a:r>
              <a:rPr lang="en-US" b="1" dirty="0"/>
              <a:t> Occupational Safety &amp; Health Act of 1970 – Federal Laws &amp; Regulations Affecting Agricultural Employers</a:t>
            </a:r>
          </a:p>
          <a:p>
            <a:pPr marL="0" indent="0">
              <a:buNone/>
            </a:pPr>
            <a:r>
              <a:rPr lang="en-US" b="1" dirty="0"/>
              <a:t>           </a:t>
            </a:r>
            <a:endParaRPr lang="en-US" dirty="0"/>
          </a:p>
          <a:p>
            <a:pPr lvl="0">
              <a:buFont typeface="Wingdings" panose="05000000000000000000" pitchFamily="2" charset="2"/>
              <a:buChar char="q"/>
            </a:pPr>
            <a:r>
              <a:rPr lang="en-US" b="1" dirty="0"/>
              <a:t>8 sections</a:t>
            </a:r>
            <a:endParaRPr lang="en-US" dirty="0"/>
          </a:p>
          <a:p>
            <a:r>
              <a:rPr lang="en-US" sz="3400" dirty="0"/>
              <a:t>Purpose and Scope</a:t>
            </a:r>
          </a:p>
          <a:p>
            <a:r>
              <a:rPr lang="en-US" sz="3400" dirty="0"/>
              <a:t>Applicability &amp; Standards</a:t>
            </a:r>
          </a:p>
          <a:p>
            <a:endParaRPr lang="en-US" sz="3400" b="1" dirty="0"/>
          </a:p>
          <a:p>
            <a:pPr>
              <a:buFont typeface="Wingdings" panose="05000000000000000000" pitchFamily="2" charset="2"/>
              <a:buChar char="q"/>
            </a:pPr>
            <a:r>
              <a:rPr lang="en-US" sz="3400" b="1" dirty="0"/>
              <a:t>Followed by 6 specific Agriculture standards</a:t>
            </a:r>
            <a:endParaRPr lang="en-US" sz="3400" dirty="0"/>
          </a:p>
          <a:p>
            <a:pPr lvl="0"/>
            <a:r>
              <a:rPr lang="en-US" sz="3400" dirty="0"/>
              <a:t> Roll over protective structures (ROPS) for agricultural tractors </a:t>
            </a:r>
          </a:p>
          <a:p>
            <a:pPr lvl="0"/>
            <a:r>
              <a:rPr lang="en-US" sz="3400" dirty="0"/>
              <a:t>Protective frames for wheel-type agricultural tractors</a:t>
            </a:r>
          </a:p>
          <a:p>
            <a:pPr lvl="0"/>
            <a:r>
              <a:rPr lang="en-US" sz="3400" dirty="0"/>
              <a:t>Protective enclosures for wheel-type agricultural tractors</a:t>
            </a:r>
          </a:p>
          <a:p>
            <a:pPr lvl="0"/>
            <a:r>
              <a:rPr lang="en-US" sz="3400" dirty="0"/>
              <a:t>Guarding of farm field equipment, farmstead equipment, and cotton gins</a:t>
            </a:r>
          </a:p>
          <a:p>
            <a:pPr lvl="0"/>
            <a:r>
              <a:rPr lang="en-US" sz="3400" dirty="0"/>
              <a:t>Field Sanitation – refers to provision of drinking water, hand washing and toilet facilities for hand labor workers.</a:t>
            </a:r>
          </a:p>
          <a:p>
            <a:pPr lvl="0"/>
            <a:r>
              <a:rPr lang="en-US" sz="3400" dirty="0"/>
              <a:t>Cadmium – refers to exposure to toxic metal fumes; some phosphate sources in fertilizer may contain cadmium(*also identified under General Industry 29 CFR 1910.1027)</a:t>
            </a:r>
          </a:p>
          <a:p>
            <a:pPr marL="0" lvl="0" indent="0">
              <a:buNone/>
            </a:pPr>
            <a:endParaRPr lang="en-US" sz="3400" dirty="0"/>
          </a:p>
          <a:p>
            <a:pPr>
              <a:buFont typeface="Wingdings" panose="05000000000000000000" pitchFamily="2" charset="2"/>
              <a:buChar char="q"/>
            </a:pPr>
            <a:r>
              <a:rPr lang="en-US" sz="2500" b="1" u="sng" dirty="0">
                <a:hlinkClick r:id="rId5" tooltip="Link to OSHA Agricultural Standards"/>
              </a:rPr>
              <a:t>https://www.osha.gov/pls/oshaweb/owastand.display_standard_group?p_toc_level=1&amp;p_part_number=1928</a:t>
            </a:r>
            <a:r>
              <a:rPr lang="en-US" sz="2500" b="1" dirty="0"/>
              <a:t> </a:t>
            </a:r>
            <a:endParaRPr lang="en-US" sz="2500" dirty="0"/>
          </a:p>
        </p:txBody>
      </p:sp>
      <p:sp>
        <p:nvSpPr>
          <p:cNvPr id="4" name="TextBox 3" title="White background"/>
          <p:cNvSpPr txBox="1"/>
          <p:nvPr/>
        </p:nvSpPr>
        <p:spPr>
          <a:xfrm>
            <a:off x="7620000" y="6548176"/>
            <a:ext cx="15240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805742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229600" cy="914400"/>
          </a:xfrm>
        </p:spPr>
        <p:txBody>
          <a:bodyPr>
            <a:normAutofit fontScale="90000"/>
          </a:bodyPr>
          <a:lstStyle/>
          <a:p>
            <a:r>
              <a:rPr lang="en-US" sz="3600" b="1" dirty="0"/>
              <a:t>General Industry Standard</a:t>
            </a:r>
            <a:r>
              <a:rPr lang="en-US" sz="2500" b="1" dirty="0">
                <a:solidFill>
                  <a:srgbClr val="000099"/>
                </a:solidFill>
              </a:rPr>
              <a:t> </a:t>
            </a:r>
            <a:br>
              <a:rPr lang="en-US" sz="2500" b="1" dirty="0">
                <a:solidFill>
                  <a:srgbClr val="000099"/>
                </a:solidFill>
              </a:rPr>
            </a:br>
            <a:r>
              <a:rPr lang="en-US" sz="2500" b="1" dirty="0">
                <a:solidFill>
                  <a:srgbClr val="000099"/>
                </a:solidFill>
              </a:rPr>
              <a:t>(29 CFR 1910) </a:t>
            </a:r>
            <a:endParaRPr lang="en-US" sz="3600" dirty="0"/>
          </a:p>
        </p:txBody>
      </p:sp>
      <p:sp>
        <p:nvSpPr>
          <p:cNvPr id="3" name="Content Placeholder 2"/>
          <p:cNvSpPr>
            <a:spLocks noGrp="1"/>
          </p:cNvSpPr>
          <p:nvPr>
            <p:ph idx="1"/>
          </p:nvPr>
        </p:nvSpPr>
        <p:spPr>
          <a:xfrm>
            <a:off x="475129" y="2057400"/>
            <a:ext cx="8229600" cy="4373563"/>
          </a:xfrm>
        </p:spPr>
        <p:txBody>
          <a:bodyPr>
            <a:normAutofit/>
          </a:bodyPr>
          <a:lstStyle/>
          <a:p>
            <a:pPr marL="0" indent="0">
              <a:buNone/>
            </a:pPr>
            <a:r>
              <a:rPr lang="en-US" sz="2600" b="1" dirty="0"/>
              <a:t>If the hazard cannot be addressed in the Agriculture Standard (29 CFR 1928), OSHA defers to the</a:t>
            </a:r>
          </a:p>
          <a:p>
            <a:pPr marL="0" indent="0">
              <a:buNone/>
            </a:pPr>
            <a:r>
              <a:rPr lang="en-US" sz="2600" b="1" dirty="0"/>
              <a:t>	 </a:t>
            </a:r>
            <a:r>
              <a:rPr lang="en-US" sz="2600" b="1" u="sng" dirty="0"/>
              <a:t>General Industry Standard(29 CFR 1910)</a:t>
            </a:r>
          </a:p>
          <a:p>
            <a:pPr marL="0" indent="0">
              <a:buNone/>
            </a:pPr>
            <a:endParaRPr lang="en-US" sz="2600" dirty="0">
              <a:solidFill>
                <a:srgbClr val="000099"/>
              </a:solidFill>
            </a:endParaRPr>
          </a:p>
          <a:p>
            <a:pPr>
              <a:buFont typeface="Wingdings" panose="05000000000000000000" pitchFamily="2" charset="2"/>
              <a:buChar char="q"/>
            </a:pPr>
            <a:r>
              <a:rPr lang="en-US" sz="2000" b="1" dirty="0"/>
              <a:t>General Industry Applicable Standards</a:t>
            </a:r>
            <a:endParaRPr lang="en-US" sz="2000" dirty="0"/>
          </a:p>
          <a:p>
            <a:pPr lvl="1">
              <a:buFont typeface="Arial" panose="020B0604020202020204" pitchFamily="34" charset="0"/>
              <a:buChar char="•"/>
            </a:pPr>
            <a:r>
              <a:rPr lang="en-US" sz="1600" dirty="0"/>
              <a:t>Temporary Labor Camps</a:t>
            </a:r>
          </a:p>
          <a:p>
            <a:pPr lvl="1">
              <a:buFont typeface="Arial" panose="020B0604020202020204" pitchFamily="34" charset="0"/>
              <a:buChar char="•"/>
            </a:pPr>
            <a:r>
              <a:rPr lang="en-US" sz="1600" dirty="0"/>
              <a:t>Storage &amp; Handling of Anhydrous Ammonia</a:t>
            </a:r>
          </a:p>
          <a:p>
            <a:pPr lvl="1">
              <a:buFont typeface="Arial" panose="020B0604020202020204" pitchFamily="34" charset="0"/>
              <a:buChar char="•"/>
            </a:pPr>
            <a:r>
              <a:rPr lang="en-US" sz="1600" dirty="0"/>
              <a:t>Logging Operations</a:t>
            </a:r>
          </a:p>
          <a:p>
            <a:pPr lvl="1">
              <a:buFont typeface="Arial" panose="020B0604020202020204" pitchFamily="34" charset="0"/>
              <a:buChar char="•"/>
            </a:pPr>
            <a:r>
              <a:rPr lang="en-US" sz="1600" dirty="0"/>
              <a:t>Slow Moving Vehicles</a:t>
            </a:r>
          </a:p>
          <a:p>
            <a:pPr lvl="1">
              <a:buFont typeface="Arial" panose="020B0604020202020204" pitchFamily="34" charset="0"/>
              <a:buChar char="•"/>
            </a:pPr>
            <a:r>
              <a:rPr lang="en-US" sz="1600" dirty="0"/>
              <a:t>DOT Markings</a:t>
            </a:r>
          </a:p>
          <a:p>
            <a:pPr lvl="1">
              <a:buFont typeface="Arial" panose="020B0604020202020204" pitchFamily="34" charset="0"/>
              <a:buChar char="•"/>
            </a:pPr>
            <a:r>
              <a:rPr lang="en-US" sz="1600" dirty="0"/>
              <a:t>Hazard Communication </a:t>
            </a:r>
          </a:p>
          <a:p>
            <a:pPr lvl="1">
              <a:buFont typeface="Arial" panose="020B0604020202020204" pitchFamily="34" charset="0"/>
              <a:buChar char="•"/>
            </a:pPr>
            <a:r>
              <a:rPr lang="en-US" sz="1600" dirty="0"/>
              <a:t>Cadmium  (welding, grinding, painting)</a:t>
            </a:r>
          </a:p>
        </p:txBody>
      </p:sp>
      <p:sp>
        <p:nvSpPr>
          <p:cNvPr id="4" name="TextBox 3" title="White background"/>
          <p:cNvSpPr txBox="1"/>
          <p:nvPr/>
        </p:nvSpPr>
        <p:spPr>
          <a:xfrm>
            <a:off x="7772400" y="659639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1554973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229600" cy="838200"/>
          </a:xfrm>
        </p:spPr>
        <p:txBody>
          <a:bodyPr>
            <a:normAutofit fontScale="90000"/>
          </a:bodyPr>
          <a:lstStyle/>
          <a:p>
            <a:r>
              <a:rPr lang="en-US" sz="3600" b="1" dirty="0"/>
              <a:t>General Duty Clause</a:t>
            </a:r>
            <a:br>
              <a:rPr lang="en-US" sz="3600" b="1" dirty="0"/>
            </a:br>
            <a:r>
              <a:rPr lang="en-US" sz="3600" b="1" dirty="0">
                <a:solidFill>
                  <a:srgbClr val="000099"/>
                </a:solidFill>
              </a:rPr>
              <a:t>Section</a:t>
            </a:r>
            <a:r>
              <a:rPr lang="en-US" sz="3600" b="1" dirty="0"/>
              <a:t> </a:t>
            </a:r>
            <a:r>
              <a:rPr lang="en-US" sz="3100" b="1" dirty="0">
                <a:solidFill>
                  <a:srgbClr val="000099"/>
                </a:solidFill>
              </a:rPr>
              <a:t>5 (a) (1)</a:t>
            </a:r>
            <a:endParaRPr lang="en-US" sz="3100" dirty="0">
              <a:solidFill>
                <a:srgbClr val="000099"/>
              </a:solidFill>
            </a:endParaRPr>
          </a:p>
        </p:txBody>
      </p:sp>
      <p:sp>
        <p:nvSpPr>
          <p:cNvPr id="3" name="Content Placeholder 2"/>
          <p:cNvSpPr>
            <a:spLocks noGrp="1"/>
          </p:cNvSpPr>
          <p:nvPr>
            <p:ph idx="1"/>
          </p:nvPr>
        </p:nvSpPr>
        <p:spPr>
          <a:xfrm>
            <a:off x="475129" y="1905000"/>
            <a:ext cx="8229600" cy="4525963"/>
          </a:xfrm>
        </p:spPr>
        <p:txBody>
          <a:bodyPr>
            <a:normAutofit lnSpcReduction="10000"/>
          </a:bodyPr>
          <a:lstStyle/>
          <a:p>
            <a:pPr marL="0" indent="0">
              <a:buNone/>
            </a:pPr>
            <a:r>
              <a:rPr lang="en-US" sz="2800" dirty="0"/>
              <a:t>If there is not a standard that is applicable to agriculture in the General Industry Standards - then go to the</a:t>
            </a:r>
          </a:p>
          <a:p>
            <a:pPr marL="0" indent="0">
              <a:buNone/>
            </a:pPr>
            <a:r>
              <a:rPr lang="en-US" sz="2800" dirty="0"/>
              <a:t>	 </a:t>
            </a:r>
            <a:r>
              <a:rPr lang="en-US" sz="2800" b="1" u="sng" dirty="0"/>
              <a:t>General Duty Clause</a:t>
            </a:r>
            <a:r>
              <a:rPr lang="en-US" sz="2800" b="1" dirty="0"/>
              <a:t> </a:t>
            </a:r>
            <a:r>
              <a:rPr lang="en-US" sz="2800" u="sng" dirty="0">
                <a:hlinkClick r:id="rId4"/>
              </a:rPr>
              <a:t>Section 5(a)(1)</a:t>
            </a:r>
            <a:r>
              <a:rPr lang="en-US" sz="2800" dirty="0"/>
              <a:t>  </a:t>
            </a:r>
          </a:p>
          <a:p>
            <a:pPr marL="0" indent="0">
              <a:buNone/>
            </a:pPr>
            <a:endParaRPr lang="en-US" sz="2800" dirty="0"/>
          </a:p>
          <a:p>
            <a:pPr lvl="1"/>
            <a:r>
              <a:rPr lang="en-US" sz="2200" dirty="0"/>
              <a:t>Each employer shall furnish to each employee a place of employment which is free from recognized hazards that are causing or are likely to cause death or serious harm</a:t>
            </a:r>
          </a:p>
          <a:p>
            <a:pPr marL="457200" lvl="1" indent="0">
              <a:buNone/>
            </a:pPr>
            <a:endParaRPr lang="en-US" sz="2200" dirty="0"/>
          </a:p>
          <a:p>
            <a:pPr lvl="1"/>
            <a:r>
              <a:rPr lang="en-US" sz="2200" dirty="0"/>
              <a:t>Each employer shall comply with defined OSHA standards</a:t>
            </a:r>
          </a:p>
          <a:p>
            <a:pPr marL="457200" lvl="1" indent="0">
              <a:buNone/>
            </a:pPr>
            <a:endParaRPr lang="en-US" sz="2200" dirty="0"/>
          </a:p>
          <a:p>
            <a:r>
              <a:rPr lang="en-US" sz="1400" b="1" u="sng" dirty="0">
                <a:hlinkClick r:id="rId5" tooltip="Link to OSHA' General Duty Clause"/>
              </a:rPr>
              <a:t>https://www.osha.gov/pls/oshaweb/owadisp.show_document?p_table=OSHACT&amp;p_id=3359</a:t>
            </a:r>
            <a:r>
              <a:rPr lang="en-US" sz="1400" b="1" dirty="0"/>
              <a:t> </a:t>
            </a:r>
            <a:endParaRPr lang="en-US" sz="1400" dirty="0"/>
          </a:p>
          <a:p>
            <a:endParaRPr lang="en-US" dirty="0"/>
          </a:p>
        </p:txBody>
      </p:sp>
      <p:sp>
        <p:nvSpPr>
          <p:cNvPr id="4" name="TextBox 3" title="White background"/>
          <p:cNvSpPr txBox="1"/>
          <p:nvPr/>
        </p:nvSpPr>
        <p:spPr>
          <a:xfrm>
            <a:off x="7848600" y="6596390"/>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9664123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467600" cy="914400"/>
          </a:xfrm>
        </p:spPr>
        <p:txBody>
          <a:bodyPr>
            <a:noAutofit/>
          </a:bodyPr>
          <a:lstStyle/>
          <a:p>
            <a:r>
              <a:rPr lang="en-US" sz="2800" b="1" dirty="0"/>
              <a:t>Other OSHA Standards </a:t>
            </a:r>
            <a:r>
              <a:rPr lang="en-US" sz="2800" b="1" i="1" u="sng" dirty="0"/>
              <a:t>related</a:t>
            </a:r>
            <a:r>
              <a:rPr lang="en-US" sz="2800" b="1" dirty="0"/>
              <a:t> to Agriculture</a:t>
            </a:r>
            <a:endParaRPr lang="en-US" sz="2800" dirty="0"/>
          </a:p>
        </p:txBody>
      </p:sp>
      <p:sp>
        <p:nvSpPr>
          <p:cNvPr id="3" name="Content Placeholder 2"/>
          <p:cNvSpPr>
            <a:spLocks noGrp="1"/>
          </p:cNvSpPr>
          <p:nvPr>
            <p:ph idx="1"/>
          </p:nvPr>
        </p:nvSpPr>
        <p:spPr>
          <a:xfrm>
            <a:off x="475129" y="2057400"/>
            <a:ext cx="8229600" cy="4373563"/>
          </a:xfrm>
        </p:spPr>
        <p:txBody>
          <a:bodyPr>
            <a:normAutofit/>
          </a:bodyPr>
          <a:lstStyle/>
          <a:p>
            <a:pPr marL="1371600" lvl="3" indent="0">
              <a:buNone/>
            </a:pPr>
            <a:r>
              <a:rPr lang="en-US" sz="2400" dirty="0">
                <a:solidFill>
                  <a:srgbClr val="000099"/>
                </a:solidFill>
              </a:rPr>
              <a:t>  </a:t>
            </a:r>
            <a:r>
              <a:rPr lang="en-US" sz="2400" dirty="0"/>
              <a:t>These are also </a:t>
            </a:r>
            <a:r>
              <a:rPr lang="en-US" sz="2400" dirty="0">
                <a:solidFill>
                  <a:srgbClr val="000099"/>
                </a:solidFill>
              </a:rPr>
              <a:t>29 CFR 1910 </a:t>
            </a:r>
            <a:r>
              <a:rPr lang="en-US" sz="2400" dirty="0"/>
              <a:t>Standards</a:t>
            </a:r>
          </a:p>
          <a:p>
            <a:pPr marL="1371600" lvl="3" indent="0">
              <a:buNone/>
            </a:pPr>
            <a:endParaRPr lang="en-US" sz="2400" dirty="0"/>
          </a:p>
          <a:p>
            <a:pPr lvl="0"/>
            <a:r>
              <a:rPr lang="en-US" sz="2200" dirty="0"/>
              <a:t>General  Requirements for Personal Protective Equipment </a:t>
            </a:r>
          </a:p>
          <a:p>
            <a:pPr lvl="0"/>
            <a:r>
              <a:rPr lang="en-US" sz="2200" dirty="0"/>
              <a:t>Respiratory Protection</a:t>
            </a:r>
          </a:p>
          <a:p>
            <a:pPr lvl="0"/>
            <a:r>
              <a:rPr lang="en-US" sz="2200" dirty="0"/>
              <a:t>Hearing Conservation  &amp; Noise Exposure</a:t>
            </a:r>
          </a:p>
          <a:p>
            <a:pPr lvl="0"/>
            <a:r>
              <a:rPr lang="en-US" sz="2200" dirty="0"/>
              <a:t>Eye &amp; Face Protection</a:t>
            </a:r>
          </a:p>
          <a:p>
            <a:pPr lvl="0"/>
            <a:r>
              <a:rPr lang="en-US" sz="2200" dirty="0"/>
              <a:t>Slips, Trips, &amp; Falls – refers to walking surfaces, working surfaces, ladders, and scaffolding.</a:t>
            </a:r>
          </a:p>
          <a:p>
            <a:pPr lvl="0"/>
            <a:r>
              <a:rPr lang="en-US" sz="2200" dirty="0"/>
              <a:t>Confined Space Entry – refers to definition of confined space, hazards, lock out/tag out</a:t>
            </a:r>
          </a:p>
          <a:p>
            <a:pPr marL="0" indent="0">
              <a:buNone/>
            </a:pPr>
            <a:endParaRPr lang="en-US" sz="2600" dirty="0"/>
          </a:p>
        </p:txBody>
      </p:sp>
      <p:sp>
        <p:nvSpPr>
          <p:cNvPr id="4" name="TextBox 3" title="White background"/>
          <p:cNvSpPr txBox="1"/>
          <p:nvPr/>
        </p:nvSpPr>
        <p:spPr>
          <a:xfrm>
            <a:off x="7772400" y="659639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446204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8001000" cy="1143000"/>
          </a:xfrm>
        </p:spPr>
        <p:txBody>
          <a:bodyPr>
            <a:normAutofit/>
          </a:bodyPr>
          <a:lstStyle/>
          <a:p>
            <a:r>
              <a:rPr lang="en-US" sz="2800" b="1" dirty="0"/>
              <a:t>Hazard Communication Standard</a:t>
            </a:r>
            <a:endParaRPr lang="en-US" sz="2800" dirty="0"/>
          </a:p>
        </p:txBody>
      </p:sp>
      <p:sp>
        <p:nvSpPr>
          <p:cNvPr id="3" name="Content Placeholder 2"/>
          <p:cNvSpPr>
            <a:spLocks noGrp="1"/>
          </p:cNvSpPr>
          <p:nvPr>
            <p:ph idx="1"/>
          </p:nvPr>
        </p:nvSpPr>
        <p:spPr>
          <a:xfrm>
            <a:off x="475129" y="2133600"/>
            <a:ext cx="8135471" cy="4297363"/>
          </a:xfrm>
        </p:spPr>
        <p:txBody>
          <a:bodyPr>
            <a:normAutofit fontScale="85000" lnSpcReduction="20000"/>
          </a:bodyPr>
          <a:lstStyle/>
          <a:p>
            <a:pPr lvl="0"/>
            <a:r>
              <a:rPr lang="en-US" sz="2400" u="sng" dirty="0"/>
              <a:t>Changes</a:t>
            </a:r>
            <a:r>
              <a:rPr lang="en-US" sz="2400" dirty="0"/>
              <a:t> to the Occupational Safety and Health Administration's (OSHA) Hazard Communication Standard are bringing the United States into alignment with the</a:t>
            </a:r>
            <a:r>
              <a:rPr lang="en-US" sz="2400" u="sng" dirty="0"/>
              <a:t> </a:t>
            </a:r>
            <a:r>
              <a:rPr lang="en-US" sz="2400" i="1" u="sng" dirty="0"/>
              <a:t>Globally Harmonized System of Classification and Labeling of Chemicals </a:t>
            </a:r>
            <a:r>
              <a:rPr lang="en-US" sz="2400" u="sng" dirty="0">
                <a:solidFill>
                  <a:srgbClr val="000099"/>
                </a:solidFill>
              </a:rPr>
              <a:t>(GHS)</a:t>
            </a:r>
            <a:endParaRPr lang="en-US" sz="2400" dirty="0">
              <a:solidFill>
                <a:srgbClr val="000099"/>
              </a:solidFill>
            </a:endParaRPr>
          </a:p>
          <a:p>
            <a:pPr lvl="0"/>
            <a:r>
              <a:rPr lang="en-US" sz="2400" dirty="0"/>
              <a:t>The Hazard Communication Standard in 1983 gave the workers the ‘right to know' …but the new Globally Harmonized System gives workers the </a:t>
            </a:r>
            <a:r>
              <a:rPr lang="en-US" sz="2400" b="1" u="sng" dirty="0">
                <a:solidFill>
                  <a:srgbClr val="000099"/>
                </a:solidFill>
              </a:rPr>
              <a:t>‘right to understand.’  </a:t>
            </a:r>
          </a:p>
          <a:p>
            <a:pPr lvl="0"/>
            <a:r>
              <a:rPr lang="en-US" sz="2400" dirty="0"/>
              <a:t>The revised standard requires that information about chemical hazards be conveyed on labels </a:t>
            </a:r>
          </a:p>
          <a:p>
            <a:pPr lvl="0"/>
            <a:r>
              <a:rPr lang="en-US" sz="2400" dirty="0"/>
              <a:t>Labels for a hazardous chemical must contain: • Name, Address and Telephone Number • Product Identifier • Signal Word • Hazard Statement(s) • Precautionary Statement(s) • Pictogram(s)</a:t>
            </a:r>
          </a:p>
          <a:p>
            <a:pPr lvl="0"/>
            <a:r>
              <a:rPr lang="en-US" sz="2400" dirty="0"/>
              <a:t>It is important to note that the OSHA pictograms do not replace the </a:t>
            </a:r>
            <a:r>
              <a:rPr lang="en-US" sz="2400" dirty="0" err="1"/>
              <a:t>diamondshaped</a:t>
            </a:r>
            <a:r>
              <a:rPr lang="en-US" sz="2400" dirty="0"/>
              <a:t> labels that the U.S. Department of Transportation (DOT) requires for the transport of chemicals</a:t>
            </a:r>
            <a:endParaRPr lang="en-US" sz="2400" b="1" u="sng" dirty="0">
              <a:solidFill>
                <a:srgbClr val="000099"/>
              </a:solidFill>
            </a:endParaRPr>
          </a:p>
          <a:p>
            <a:pPr lvl="0"/>
            <a:endParaRPr lang="en-US" sz="2400" b="1" dirty="0">
              <a:solidFill>
                <a:srgbClr val="000099"/>
              </a:solidFill>
            </a:endParaRPr>
          </a:p>
          <a:p>
            <a:pPr marL="0" indent="0">
              <a:buNone/>
            </a:pPr>
            <a:endParaRPr lang="en-US" dirty="0"/>
          </a:p>
        </p:txBody>
      </p:sp>
      <p:sp>
        <p:nvSpPr>
          <p:cNvPr id="4" name="TextBox 3" title="White background"/>
          <p:cNvSpPr txBox="1"/>
          <p:nvPr/>
        </p:nvSpPr>
        <p:spPr>
          <a:xfrm>
            <a:off x="7820297" y="6553200"/>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2951572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OSHA Pictograms</a:t>
            </a:r>
            <a:br>
              <a:rPr lang="en-US" dirty="0"/>
            </a:br>
            <a:endParaRPr lang="en-US" sz="1600" dirty="0"/>
          </a:p>
        </p:txBody>
      </p:sp>
      <p:pic>
        <p:nvPicPr>
          <p:cNvPr id="4" name="Content Placeholder 3" title="Photo - OSHA pictograms"/>
          <p:cNvPicPr>
            <a:picLocks noGrp="1" noChangeAspect="1"/>
          </p:cNvPicPr>
          <p:nvPr>
            <p:ph idx="1"/>
          </p:nvPr>
        </p:nvPicPr>
        <p:blipFill>
          <a:blip r:embed="rId2"/>
          <a:stretch>
            <a:fillRect/>
          </a:stretch>
        </p:blipFill>
        <p:spPr>
          <a:xfrm>
            <a:off x="2438400" y="1504442"/>
            <a:ext cx="4311049" cy="4896358"/>
          </a:xfrm>
          <a:prstGeom prst="rect">
            <a:avLst/>
          </a:prstGeom>
        </p:spPr>
      </p:pic>
      <p:pic>
        <p:nvPicPr>
          <p:cNvPr id="5" name="Picture 4" title="webiste link: https://osha.gov/Publications/OSHA3636.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4038600"/>
            <a:ext cx="2002217" cy="304800"/>
          </a:xfrm>
          <a:prstGeom prst="rect">
            <a:avLst/>
          </a:prstGeom>
        </p:spPr>
      </p:pic>
    </p:spTree>
    <p:extLst>
      <p:ext uri="{BB962C8B-B14F-4D97-AF65-F5344CB8AC3E}">
        <p14:creationId xmlns:p14="http://schemas.microsoft.com/office/powerpoint/2010/main" val="31596204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858000" cy="792162"/>
          </a:xfrm>
        </p:spPr>
        <p:txBody>
          <a:bodyPr>
            <a:normAutofit fontScale="90000"/>
          </a:bodyPr>
          <a:lstStyle/>
          <a:p>
            <a:r>
              <a:rPr lang="en-US" sz="3200" dirty="0"/>
              <a:t>Additional Standards </a:t>
            </a:r>
            <a:r>
              <a:rPr lang="en-US" sz="3200" i="1" dirty="0"/>
              <a:t>related</a:t>
            </a:r>
            <a:r>
              <a:rPr lang="en-US" sz="3200" dirty="0"/>
              <a:t> to Agriculture</a:t>
            </a:r>
          </a:p>
        </p:txBody>
      </p:sp>
      <p:sp>
        <p:nvSpPr>
          <p:cNvPr id="3" name="Content Placeholder 2"/>
          <p:cNvSpPr>
            <a:spLocks noGrp="1"/>
          </p:cNvSpPr>
          <p:nvPr>
            <p:ph idx="1"/>
          </p:nvPr>
        </p:nvSpPr>
        <p:spPr>
          <a:xfrm>
            <a:off x="2057400" y="2057400"/>
            <a:ext cx="6629400" cy="4068763"/>
          </a:xfrm>
        </p:spPr>
        <p:txBody>
          <a:bodyPr/>
          <a:lstStyle/>
          <a:p>
            <a:pPr lvl="0"/>
            <a:r>
              <a:rPr lang="en-US" sz="2400" b="1" dirty="0">
                <a:solidFill>
                  <a:prstClr val="black"/>
                </a:solidFill>
              </a:rPr>
              <a:t>Sanitation Standards –</a:t>
            </a:r>
            <a:r>
              <a:rPr lang="en-US" sz="2400" dirty="0">
                <a:solidFill>
                  <a:prstClr val="black"/>
                </a:solidFill>
              </a:rPr>
              <a:t>Sanitation standards require employers to provide potable water.</a:t>
            </a:r>
          </a:p>
          <a:p>
            <a:pPr marL="0" lvl="0" indent="0">
              <a:buNone/>
            </a:pPr>
            <a:endParaRPr lang="en-US" sz="1700" dirty="0">
              <a:solidFill>
                <a:prstClr val="black"/>
              </a:solidFill>
            </a:endParaRPr>
          </a:p>
          <a:p>
            <a:pPr lvl="0"/>
            <a:r>
              <a:rPr lang="en-US" sz="2400" b="1" dirty="0">
                <a:solidFill>
                  <a:prstClr val="black"/>
                </a:solidFill>
              </a:rPr>
              <a:t>Medical Services &amp; First Aid Standards </a:t>
            </a:r>
            <a:r>
              <a:rPr lang="en-US" sz="2400" dirty="0">
                <a:solidFill>
                  <a:prstClr val="black"/>
                </a:solidFill>
              </a:rPr>
              <a:t>- Medical Services and First Aid standards </a:t>
            </a:r>
            <a:r>
              <a:rPr lang="en-US" sz="2400" b="1" dirty="0">
                <a:solidFill>
                  <a:srgbClr val="000099"/>
                </a:solidFill>
              </a:rPr>
              <a:t>require that persons onsite be adequately trained.*</a:t>
            </a:r>
          </a:p>
          <a:p>
            <a:pPr marL="0" indent="0">
              <a:buNone/>
            </a:pPr>
            <a:endParaRPr lang="en-US" dirty="0"/>
          </a:p>
        </p:txBody>
      </p:sp>
      <p:sp>
        <p:nvSpPr>
          <p:cNvPr id="6" name="Rectangle 5"/>
          <p:cNvSpPr/>
          <p:nvPr/>
        </p:nvSpPr>
        <p:spPr>
          <a:xfrm rot="10800000" flipV="1">
            <a:off x="2286000" y="4922714"/>
            <a:ext cx="6172200" cy="1015663"/>
          </a:xfrm>
          <a:prstGeom prst="rect">
            <a:avLst/>
          </a:prstGeom>
        </p:spPr>
        <p:txBody>
          <a:bodyPr wrap="square">
            <a:spAutoFit/>
          </a:bodyPr>
          <a:lstStyle/>
          <a:p>
            <a:pPr lvl="0"/>
            <a:r>
              <a:rPr lang="en-US" sz="1200" dirty="0">
                <a:solidFill>
                  <a:prstClr val="black"/>
                </a:solidFill>
              </a:rPr>
              <a:t>*The first aid training standards generally apply throughout the industries they cover – which means it is usually expected that emergency care can be available in 3 – 4 minutes…if not, it is common practice to have someone trained in first aid and CPR(mandatory in logging and electrical power industry</a:t>
            </a:r>
            <a:r>
              <a:rPr lang="en-US" sz="1200" b="1" dirty="0">
                <a:solidFill>
                  <a:prstClr val="black"/>
                </a:solidFill>
              </a:rPr>
              <a:t>). </a:t>
            </a:r>
            <a:r>
              <a:rPr lang="en-US" sz="1200" b="1" dirty="0">
                <a:solidFill>
                  <a:srgbClr val="000099"/>
                </a:solidFill>
              </a:rPr>
              <a:t>In most agricultural settings – this is a different story – services may be several minutes or hours away</a:t>
            </a:r>
            <a:r>
              <a:rPr lang="en-US" sz="1200" dirty="0">
                <a:solidFill>
                  <a:srgbClr val="000099"/>
                </a:solidFill>
              </a:rPr>
              <a:t>.</a:t>
            </a:r>
          </a:p>
        </p:txBody>
      </p:sp>
    </p:spTree>
    <p:extLst>
      <p:ext uri="{BB962C8B-B14F-4D97-AF65-F5344CB8AC3E}">
        <p14:creationId xmlns:p14="http://schemas.microsoft.com/office/powerpoint/2010/main" val="3791229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a:t>MCN Report</a:t>
            </a:r>
          </a:p>
        </p:txBody>
      </p:sp>
      <p:sp>
        <p:nvSpPr>
          <p:cNvPr id="3" name="Content Placeholder 2"/>
          <p:cNvSpPr>
            <a:spLocks noGrp="1"/>
          </p:cNvSpPr>
          <p:nvPr>
            <p:ph idx="1"/>
          </p:nvPr>
        </p:nvSpPr>
        <p:spPr>
          <a:xfrm>
            <a:off x="2133600" y="2438400"/>
            <a:ext cx="6553200" cy="3687763"/>
          </a:xfrm>
        </p:spPr>
        <p:txBody>
          <a:bodyPr/>
          <a:lstStyle/>
          <a:p>
            <a:pPr marL="0" indent="0">
              <a:buNone/>
            </a:pPr>
            <a:r>
              <a:rPr lang="en-US" sz="2800" dirty="0"/>
              <a:t>A 2014 </a:t>
            </a:r>
            <a:r>
              <a:rPr lang="en-US" sz="2800" i="1" dirty="0"/>
              <a:t>Migrant Clinicians Network </a:t>
            </a:r>
            <a:r>
              <a:rPr lang="en-US" sz="2800" dirty="0"/>
              <a:t>report indicates there may be between 1 and 2.5 million hired workers in the U.S. and about half a million are under the age of 18. MCN reports that about one-half of these workers are authorized to work in the U.S. </a:t>
            </a:r>
          </a:p>
          <a:p>
            <a:endParaRPr lang="en-US" dirty="0"/>
          </a:p>
        </p:txBody>
      </p:sp>
      <p:sp>
        <p:nvSpPr>
          <p:cNvPr id="4" name="TextBox 3" title="White background"/>
          <p:cNvSpPr txBox="1"/>
          <p:nvPr/>
        </p:nvSpPr>
        <p:spPr>
          <a:xfrm>
            <a:off x="7848600" y="6585504"/>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38788466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United States"/>
          <p:cNvPicPr/>
          <p:nvPr/>
        </p:nvPicPr>
        <p:blipFill rotWithShape="1">
          <a:blip r:embed="rId3" cstate="email">
            <a:extLst>
              <a:ext uri="{28A0092B-C50C-407E-A947-70E740481C1C}">
                <a14:useLocalDpi xmlns:a14="http://schemas.microsoft.com/office/drawing/2010/main"/>
              </a:ext>
            </a:extLst>
          </a:blip>
          <a:srcRect l="-1777" t="-1195" r="-1333"/>
          <a:stretch/>
        </p:blipFill>
        <p:spPr bwMode="auto">
          <a:xfrm>
            <a:off x="3200400" y="2209800"/>
            <a:ext cx="5638800" cy="4433887"/>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0" y="76200"/>
            <a:ext cx="4572000" cy="2208297"/>
          </a:xfrm>
          <a:prstGeom prst="rect">
            <a:avLst/>
          </a:prstGeom>
        </p:spPr>
        <p:txBody>
          <a:bodyPr>
            <a:spAutoFit/>
          </a:bodyPr>
          <a:lstStyle/>
          <a:p>
            <a:pPr>
              <a:lnSpc>
                <a:spcPts val="1680"/>
              </a:lnSpc>
              <a:spcAft>
                <a:spcPts val="1200"/>
              </a:spcAft>
            </a:pPr>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All states have rules regarding the </a:t>
            </a:r>
            <a:r>
              <a:rPr lang="en-US" b="1" u="sng"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employment</a:t>
            </a:r>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of young workers.</a:t>
            </a:r>
          </a:p>
          <a:p>
            <a:pPr>
              <a:lnSpc>
                <a:spcPts val="1680"/>
              </a:lnSpc>
              <a:spcAft>
                <a:spcPts val="1200"/>
              </a:spcAft>
            </a:pPr>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US"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But</a:t>
            </a:r>
            <a:r>
              <a:rPr lang="en-US"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US" b="1" u="sng"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only</a:t>
            </a:r>
            <a:r>
              <a:rPr lang="en-US"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a:t>
            </a:r>
            <a:r>
              <a:rPr lang="en-US" b="1" u="sng"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some</a:t>
            </a:r>
            <a:r>
              <a:rPr lang="en-US"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 states have separate </a:t>
            </a:r>
            <a:r>
              <a:rPr lang="en-US" b="1" u="sng"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minimum wage </a:t>
            </a:r>
            <a:r>
              <a:rPr lang="en-US" b="1"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requirements</a:t>
            </a:r>
            <a:r>
              <a:rPr lang="en-US" dirty="0">
                <a:solidFill>
                  <a:srgbClr val="00B050"/>
                </a:solidFill>
                <a:latin typeface="Verdana" panose="020B0604030504040204" pitchFamily="34" charset="0"/>
                <a:ea typeface="Times New Roman" panose="02020603050405020304" pitchFamily="18" charset="0"/>
                <a:cs typeface="Times New Roman" panose="02020603050405020304" pitchFamily="18" charset="0"/>
              </a:rPr>
              <a:t>.</a:t>
            </a:r>
            <a:r>
              <a:rPr lang="en-US"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en-US" sz="16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When federal and state rules are different, the rules that provide the most protection will apply. Be sure to find out about the rules in your state.</a:t>
            </a:r>
            <a:endParaRPr lang="en-US" sz="1600" dirty="0">
              <a:solidFill>
                <a:prstClr val="black"/>
              </a:solidFill>
              <a:ea typeface="Calibri" panose="020F0502020204030204" pitchFamily="34" charset="0"/>
              <a:cs typeface="Times New Roman" panose="02020603050405020304" pitchFamily="18" charset="0"/>
            </a:endParaRPr>
          </a:p>
        </p:txBody>
      </p:sp>
      <p:sp>
        <p:nvSpPr>
          <p:cNvPr id="4" name="Rectangle 3"/>
          <p:cNvSpPr/>
          <p:nvPr/>
        </p:nvSpPr>
        <p:spPr>
          <a:xfrm>
            <a:off x="5029200" y="228600"/>
            <a:ext cx="3787896" cy="470000"/>
          </a:xfrm>
          <a:prstGeom prst="rect">
            <a:avLst/>
          </a:prstGeom>
          <a:solidFill>
            <a:schemeClr val="accent1">
              <a:lumMod val="40000"/>
              <a:lumOff val="60000"/>
            </a:schemeClr>
          </a:solidFill>
        </p:spPr>
        <p:txBody>
          <a:bodyPr wrap="none">
            <a:spAutoFit/>
          </a:bodyPr>
          <a:lstStyle/>
          <a:p>
            <a:pPr marL="457200">
              <a:lnSpc>
                <a:spcPct val="107000"/>
              </a:lnSpc>
              <a:spcAft>
                <a:spcPts val="800"/>
              </a:spcAft>
            </a:pPr>
            <a:r>
              <a:rPr lang="en-US" sz="2400" b="1" dirty="0"/>
              <a:t>State to State Standards</a:t>
            </a:r>
            <a:r>
              <a:rPr lang="en-US" sz="2400" b="1" dirty="0">
                <a:solidFill>
                  <a:schemeClr val="tx2">
                    <a:lumMod val="75000"/>
                  </a:schemeClr>
                </a:solidFill>
                <a:ea typeface="Calibri" panose="020F0502020204030204" pitchFamily="34" charset="0"/>
                <a:cs typeface="Times New Roman" panose="02020603050405020304" pitchFamily="18" charset="0"/>
              </a:rPr>
              <a:t> </a:t>
            </a:r>
          </a:p>
        </p:txBody>
      </p:sp>
      <p:sp>
        <p:nvSpPr>
          <p:cNvPr id="5" name="Title 4" hidden="1"/>
          <p:cNvSpPr>
            <a:spLocks noGrp="1"/>
          </p:cNvSpPr>
          <p:nvPr>
            <p:ph type="title"/>
          </p:nvPr>
        </p:nvSpPr>
        <p:spPr/>
        <p:txBody>
          <a:bodyPr/>
          <a:lstStyle/>
          <a:p>
            <a:r>
              <a:rPr lang="en-US" dirty="0" smtClean="0"/>
              <a:t>State to State Standards</a:t>
            </a:r>
            <a:endParaRPr lang="en-US" dirty="0"/>
          </a:p>
        </p:txBody>
      </p:sp>
    </p:spTree>
    <p:extLst>
      <p:ext uri="{BB962C8B-B14F-4D97-AF65-F5344CB8AC3E}">
        <p14:creationId xmlns:p14="http://schemas.microsoft.com/office/powerpoint/2010/main" val="41007129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4482"/>
            <a:ext cx="8229600" cy="1143000"/>
          </a:xfrm>
        </p:spPr>
        <p:txBody>
          <a:bodyPr>
            <a:normAutofit/>
          </a:bodyPr>
          <a:lstStyle/>
          <a:p>
            <a:r>
              <a:rPr lang="en-US" sz="3600" b="1" dirty="0"/>
              <a:t>Small Farm Exemption </a:t>
            </a:r>
            <a:endParaRPr lang="en-US" sz="3600" dirty="0"/>
          </a:p>
        </p:txBody>
      </p:sp>
      <p:sp>
        <p:nvSpPr>
          <p:cNvPr id="3" name="Content Placeholder 2"/>
          <p:cNvSpPr>
            <a:spLocks noGrp="1"/>
          </p:cNvSpPr>
          <p:nvPr>
            <p:ph idx="1"/>
          </p:nvPr>
        </p:nvSpPr>
        <p:spPr>
          <a:xfrm>
            <a:off x="1828800" y="1981200"/>
            <a:ext cx="6781800" cy="4800600"/>
          </a:xfrm>
        </p:spPr>
        <p:txBody>
          <a:bodyPr>
            <a:normAutofit/>
          </a:bodyPr>
          <a:lstStyle/>
          <a:p>
            <a:pPr marL="0" indent="0">
              <a:buNone/>
            </a:pPr>
            <a:r>
              <a:rPr lang="en-US" sz="2000" dirty="0"/>
              <a:t>The Appropriations Act exempts small farming operations from enforcement of </a:t>
            </a:r>
            <a:r>
              <a:rPr lang="en-US" sz="2000" u="sng" dirty="0"/>
              <a:t>all</a:t>
            </a:r>
            <a:r>
              <a:rPr lang="en-US" sz="2000" dirty="0"/>
              <a:t> rules, regulations, standards or orders under the Occupational Safety and Health Act. A farming operation is </a:t>
            </a:r>
            <a:r>
              <a:rPr lang="en-US" sz="2000" b="1" dirty="0"/>
              <a:t>exempt</a:t>
            </a:r>
            <a:r>
              <a:rPr lang="en-US" sz="2000" dirty="0"/>
              <a:t> from </a:t>
            </a:r>
            <a:r>
              <a:rPr lang="en-US" sz="2000" b="1" dirty="0"/>
              <a:t>all</a:t>
            </a:r>
            <a:r>
              <a:rPr lang="en-US" sz="2000" dirty="0"/>
              <a:t> OSHA activities if it: </a:t>
            </a:r>
          </a:p>
          <a:p>
            <a:pPr lvl="1"/>
            <a:r>
              <a:rPr lang="en-US" sz="2000" dirty="0"/>
              <a:t>Employs </a:t>
            </a:r>
            <a:r>
              <a:rPr lang="en-US" sz="2000" b="1" u="sng" dirty="0"/>
              <a:t>10 or fewer employees </a:t>
            </a:r>
            <a:r>
              <a:rPr lang="en-US" sz="2000" dirty="0"/>
              <a:t>currently and at all 	times during the last 12 months; and </a:t>
            </a:r>
          </a:p>
          <a:p>
            <a:pPr lvl="1"/>
            <a:r>
              <a:rPr lang="en-US" sz="2000" dirty="0"/>
              <a:t>Has not had an active temporary labor camp during the preceding 12 months.</a:t>
            </a:r>
          </a:p>
          <a:p>
            <a:pPr lvl="1"/>
            <a:r>
              <a:rPr lang="en-US" sz="2000" dirty="0"/>
              <a:t>Immediate family members are considered exempt</a:t>
            </a:r>
          </a:p>
          <a:p>
            <a:pPr marL="0" indent="0" fontAlgn="base">
              <a:buNone/>
            </a:pPr>
            <a:r>
              <a:rPr lang="en-US" sz="1600" b="1" i="1" dirty="0"/>
              <a:t>Source</a:t>
            </a:r>
            <a:r>
              <a:rPr lang="en-US" sz="1600" i="1" dirty="0"/>
              <a:t>: OSHA Instruction CPL 02-00-051</a:t>
            </a:r>
          </a:p>
          <a:p>
            <a:pPr marL="0" indent="0" fontAlgn="base">
              <a:buNone/>
            </a:pPr>
            <a:endParaRPr lang="en-US" sz="1600" dirty="0"/>
          </a:p>
          <a:p>
            <a:pPr fontAlgn="base"/>
            <a:r>
              <a:rPr lang="en-US" sz="2400" i="1" dirty="0">
                <a:solidFill>
                  <a:srgbClr val="FF0000"/>
                </a:solidFill>
              </a:rPr>
              <a:t>Must still provide a safe work place</a:t>
            </a:r>
            <a:endParaRPr lang="en-US" sz="2400" dirty="0"/>
          </a:p>
        </p:txBody>
      </p:sp>
      <p:sp>
        <p:nvSpPr>
          <p:cNvPr id="4" name="TextBox 3" title="White background"/>
          <p:cNvSpPr txBox="1"/>
          <p:nvPr/>
        </p:nvSpPr>
        <p:spPr>
          <a:xfrm>
            <a:off x="7772400" y="652019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0818780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a:solidFill>
            <a:schemeClr val="accent3">
              <a:lumMod val="60000"/>
              <a:lumOff val="40000"/>
            </a:schemeClr>
          </a:solidFill>
        </p:spPr>
        <p:txBody>
          <a:bodyPr/>
          <a:lstStyle/>
          <a:p>
            <a:r>
              <a:rPr lang="en-US" b="1" dirty="0"/>
              <a:t>Education &amp; Training </a:t>
            </a:r>
            <a:endParaRPr lang="en-US" dirty="0"/>
          </a:p>
        </p:txBody>
      </p:sp>
      <p:pic>
        <p:nvPicPr>
          <p:cNvPr id="4" name="Content Placeholder 3" descr="C:\Users\James\Pictures\Screenshots\Screenshot (38).png" title="Screenshot - Growing forward with a Farm Safety Plan"/>
          <p:cNvPicPr>
            <a:picLocks noGrp="1"/>
          </p:cNvPicPr>
          <p:nvPr>
            <p:ph idx="1"/>
          </p:nvPr>
        </p:nvPicPr>
        <p:blipFill rotWithShape="1">
          <a:blip r:embed="rId4" cstate="email">
            <a:extLst>
              <a:ext uri="{28A0092B-C50C-407E-A947-70E740481C1C}">
                <a14:useLocalDpi xmlns:a14="http://schemas.microsoft.com/office/drawing/2010/main"/>
              </a:ext>
            </a:extLst>
          </a:blip>
          <a:srcRect/>
          <a:stretch/>
        </p:blipFill>
        <p:spPr bwMode="auto">
          <a:xfrm>
            <a:off x="990600" y="2209800"/>
            <a:ext cx="1672956" cy="2535758"/>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2895600" y="1981200"/>
            <a:ext cx="6019800" cy="4644541"/>
          </a:xfrm>
          <a:prstGeom prst="rect">
            <a:avLst/>
          </a:prstGeom>
        </p:spPr>
        <p:txBody>
          <a:bodyPr wrap="square">
            <a:spAutoFit/>
          </a:bodyPr>
          <a:lstStyle/>
          <a:p>
            <a:pPr marL="342900" indent="-342900">
              <a:lnSpc>
                <a:spcPct val="107000"/>
              </a:lnSpc>
              <a:buSzPts val="1000"/>
              <a:buFont typeface="Wingdings" panose="05000000000000000000" pitchFamily="2" charset="2"/>
              <a:buChar char=""/>
              <a:tabLst>
                <a:tab pos="457200" algn="l"/>
              </a:tabLst>
            </a:pPr>
            <a:r>
              <a:rPr lang="en-US" sz="2000" dirty="0">
                <a:solidFill>
                  <a:prstClr val="black"/>
                </a:solidFill>
                <a:ea typeface="Calibri" panose="020F0502020204030204" pitchFamily="34" charset="0"/>
                <a:cs typeface="Times New Roman" panose="02020603050405020304" pitchFamily="18" charset="0"/>
              </a:rPr>
              <a:t>Assess worker’s level of understanding – know your audience</a:t>
            </a:r>
          </a:p>
          <a:p>
            <a:pPr marL="342900" indent="-342900">
              <a:lnSpc>
                <a:spcPct val="107000"/>
              </a:lnSpc>
              <a:buSzPts val="1000"/>
              <a:buFont typeface="Wingdings" panose="05000000000000000000" pitchFamily="2" charset="2"/>
              <a:buChar char=""/>
              <a:tabLst>
                <a:tab pos="457200" algn="l"/>
              </a:tabLst>
            </a:pPr>
            <a:r>
              <a:rPr lang="en-US" sz="2000" dirty="0">
                <a:solidFill>
                  <a:prstClr val="black"/>
                </a:solidFill>
                <a:ea typeface="Calibri" panose="020F0502020204030204" pitchFamily="34" charset="0"/>
                <a:cs typeface="Times New Roman" panose="02020603050405020304" pitchFamily="18" charset="0"/>
              </a:rPr>
              <a:t>Consider peer – to – peer training </a:t>
            </a:r>
          </a:p>
          <a:p>
            <a:pPr marL="342900" indent="-342900">
              <a:lnSpc>
                <a:spcPct val="107000"/>
              </a:lnSpc>
              <a:buSzPts val="1000"/>
              <a:buFont typeface="Wingdings" panose="05000000000000000000" pitchFamily="2" charset="2"/>
              <a:buChar char=""/>
              <a:tabLst>
                <a:tab pos="457200" algn="l"/>
              </a:tabLst>
            </a:pPr>
            <a:r>
              <a:rPr lang="en-US" sz="2000" dirty="0">
                <a:solidFill>
                  <a:prstClr val="black"/>
                </a:solidFill>
                <a:ea typeface="Calibri" panose="020F0502020204030204" pitchFamily="34" charset="0"/>
                <a:cs typeface="Times New Roman" panose="02020603050405020304" pitchFamily="18" charset="0"/>
              </a:rPr>
              <a:t>Clarify your expectations – Orientation Checklist</a:t>
            </a:r>
          </a:p>
          <a:p>
            <a:pPr marL="342900" indent="-342900">
              <a:lnSpc>
                <a:spcPct val="107000"/>
              </a:lnSpc>
              <a:buSzPts val="1000"/>
              <a:buFont typeface="Wingdings" panose="05000000000000000000" pitchFamily="2" charset="2"/>
              <a:buChar char=""/>
              <a:tabLst>
                <a:tab pos="457200" algn="l"/>
              </a:tabLst>
            </a:pPr>
            <a:r>
              <a:rPr lang="en-US" sz="2000" dirty="0">
                <a:solidFill>
                  <a:prstClr val="black"/>
                </a:solidFill>
                <a:ea typeface="Calibri" panose="020F0502020204030204" pitchFamily="34" charset="0"/>
                <a:cs typeface="Times New Roman" panose="02020603050405020304" pitchFamily="18" charset="0"/>
              </a:rPr>
              <a:t>Identify areas of training                                                        </a:t>
            </a:r>
          </a:p>
          <a:p>
            <a:pPr marL="342900" indent="-342900">
              <a:lnSpc>
                <a:spcPct val="107000"/>
              </a:lnSpc>
              <a:buSzPts val="1000"/>
              <a:buFont typeface="Wingdings" panose="05000000000000000000" pitchFamily="2" charset="2"/>
              <a:buChar char=""/>
              <a:tabLst>
                <a:tab pos="457200" algn="l"/>
              </a:tabLst>
            </a:pPr>
            <a:r>
              <a:rPr lang="en-US" sz="2000" dirty="0">
                <a:solidFill>
                  <a:prstClr val="black"/>
                </a:solidFill>
                <a:ea typeface="Calibri" panose="020F0502020204030204" pitchFamily="34" charset="0"/>
                <a:cs typeface="Times New Roman" panose="02020603050405020304" pitchFamily="18" charset="0"/>
              </a:rPr>
              <a:t>Allow sufficient time for training</a:t>
            </a:r>
          </a:p>
          <a:p>
            <a:pPr marL="742950" lvl="1" indent="-285750">
              <a:lnSpc>
                <a:spcPct val="107000"/>
              </a:lnSpc>
              <a:buSzPts val="1000"/>
              <a:buFont typeface="Wingdings" panose="05000000000000000000" pitchFamily="2" charset="2"/>
              <a:buChar char=""/>
              <a:tabLst>
                <a:tab pos="914400" algn="l"/>
              </a:tabLst>
            </a:pPr>
            <a:r>
              <a:rPr lang="en-US" sz="2000" dirty="0">
                <a:solidFill>
                  <a:prstClr val="black"/>
                </a:solidFill>
                <a:ea typeface="Calibri" panose="020F0502020204030204" pitchFamily="34" charset="0"/>
                <a:cs typeface="Times New Roman" panose="02020603050405020304" pitchFamily="18" charset="0"/>
              </a:rPr>
              <a:t>Would a buddy plan work in your operation?</a:t>
            </a:r>
          </a:p>
          <a:p>
            <a:pPr marL="342900" indent="-342900">
              <a:lnSpc>
                <a:spcPct val="107000"/>
              </a:lnSpc>
              <a:spcAft>
                <a:spcPts val="800"/>
              </a:spcAft>
              <a:buSzPts val="1000"/>
              <a:buFont typeface="Wingdings" panose="05000000000000000000" pitchFamily="2" charset="2"/>
              <a:buChar char=""/>
              <a:tabLst>
                <a:tab pos="457200" algn="l"/>
              </a:tabLst>
            </a:pPr>
            <a:r>
              <a:rPr lang="en-US" sz="2000" dirty="0">
                <a:solidFill>
                  <a:prstClr val="black"/>
                </a:solidFill>
                <a:ea typeface="Calibri" panose="020F0502020204030204" pitchFamily="34" charset="0"/>
                <a:cs typeface="Times New Roman" panose="02020603050405020304" pitchFamily="18" charset="0"/>
              </a:rPr>
              <a:t>Utilize visual aids/ demonstration/ return demonstration</a:t>
            </a:r>
          </a:p>
          <a:p>
            <a:pPr>
              <a:lnSpc>
                <a:spcPct val="107000"/>
              </a:lnSpc>
              <a:spcAft>
                <a:spcPts val="800"/>
              </a:spcAft>
            </a:pPr>
            <a:r>
              <a:rPr lang="en-US" sz="2400" b="1" dirty="0">
                <a:solidFill>
                  <a:prstClr val="black"/>
                </a:solidFill>
                <a:ea typeface="Calibri" panose="020F0502020204030204" pitchFamily="34" charset="0"/>
                <a:cs typeface="Times New Roman" panose="02020603050405020304" pitchFamily="18" charset="0"/>
              </a:rPr>
              <a:t>Growing Forward </a:t>
            </a:r>
            <a:r>
              <a:rPr lang="en-US" sz="2000" dirty="0">
                <a:solidFill>
                  <a:prstClr val="black"/>
                </a:solidFill>
                <a:ea typeface="Calibri" panose="020F0502020204030204" pitchFamily="34" charset="0"/>
                <a:cs typeface="Times New Roman" panose="02020603050405020304" pitchFamily="18" charset="0"/>
              </a:rPr>
              <a:t>- information and examples of planning templates</a:t>
            </a:r>
          </a:p>
          <a:p>
            <a:pPr>
              <a:lnSpc>
                <a:spcPct val="107000"/>
              </a:lnSpc>
              <a:spcAft>
                <a:spcPts val="800"/>
              </a:spcAft>
            </a:pPr>
            <a:r>
              <a:rPr lang="en-US" sz="2000" u="sng" dirty="0">
                <a:solidFill>
                  <a:srgbClr val="0563C1"/>
                </a:solidFill>
                <a:ea typeface="Calibri" panose="020F0502020204030204" pitchFamily="34" charset="0"/>
                <a:cs typeface="Times New Roman" panose="02020603050405020304" pitchFamily="18" charset="0"/>
                <a:hlinkClick r:id="rId5" tooltip="Link to Farm safety plan"/>
              </a:rPr>
              <a:t>http://</a:t>
            </a:r>
            <a:r>
              <a:rPr lang="en-US" sz="2000" u="sng" dirty="0" smtClean="0">
                <a:solidFill>
                  <a:srgbClr val="0563C1"/>
                </a:solidFill>
                <a:ea typeface="Calibri" panose="020F0502020204030204" pitchFamily="34" charset="0"/>
                <a:cs typeface="Times New Roman" panose="02020603050405020304" pitchFamily="18" charset="0"/>
                <a:hlinkClick r:id="rId5" tooltip="Link to Farm safety plan"/>
              </a:rPr>
              <a:t>aghealth.usask.ca/resources/farmsafetyplan/Farm_Safety_Plan-Growing_Forward.pdf</a:t>
            </a:r>
            <a:r>
              <a:rPr lang="en-US" sz="2000" dirty="0" smtClean="0">
                <a:solidFill>
                  <a:prstClr val="black"/>
                </a:solidFill>
                <a:ea typeface="Calibri" panose="020F0502020204030204" pitchFamily="34" charset="0"/>
                <a:cs typeface="Times New Roman" panose="02020603050405020304" pitchFamily="18" charset="0"/>
              </a:rPr>
              <a:t> </a:t>
            </a:r>
            <a:endParaRPr lang="en-US" sz="2000" dirty="0">
              <a:solidFill>
                <a:prstClr val="black"/>
              </a:solidFill>
              <a:ea typeface="Calibri" panose="020F0502020204030204" pitchFamily="34" charset="0"/>
              <a:cs typeface="Times New Roman" panose="02020603050405020304" pitchFamily="18" charset="0"/>
            </a:endParaRPr>
          </a:p>
        </p:txBody>
      </p:sp>
      <p:sp>
        <p:nvSpPr>
          <p:cNvPr id="3" name="TextBox 2" title="White background"/>
          <p:cNvSpPr txBox="1"/>
          <p:nvPr/>
        </p:nvSpPr>
        <p:spPr>
          <a:xfrm>
            <a:off x="7990114" y="6488668"/>
            <a:ext cx="11430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549015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Education &amp; </a:t>
            </a:r>
            <a:r>
              <a:rPr lang="en-US" b="1" dirty="0" smtClean="0"/>
              <a:t>Training  </a:t>
            </a:r>
            <a:endParaRPr lang="en-US" dirty="0"/>
          </a:p>
        </p:txBody>
      </p:sp>
      <p:sp>
        <p:nvSpPr>
          <p:cNvPr id="3" name="Content Placeholder 2"/>
          <p:cNvSpPr>
            <a:spLocks noGrp="1"/>
          </p:cNvSpPr>
          <p:nvPr>
            <p:ph idx="1"/>
          </p:nvPr>
        </p:nvSpPr>
        <p:spPr>
          <a:solidFill>
            <a:schemeClr val="accent3">
              <a:lumMod val="60000"/>
              <a:lumOff val="40000"/>
            </a:schemeClr>
          </a:solidFill>
        </p:spPr>
        <p:txBody>
          <a:bodyPr>
            <a:normAutofit lnSpcReduction="10000"/>
          </a:bodyPr>
          <a:lstStyle/>
          <a:p>
            <a:pPr lvl="0"/>
            <a:r>
              <a:rPr lang="en-US" sz="2800" dirty="0"/>
              <a:t>Document all new and repeat training programs and attendance                    </a:t>
            </a:r>
          </a:p>
          <a:p>
            <a:pPr lvl="0"/>
            <a:r>
              <a:rPr lang="en-US" sz="2800" dirty="0"/>
              <a:t> Repeat trainings on a regular schedule – annually </a:t>
            </a:r>
          </a:p>
          <a:p>
            <a:pPr lvl="0"/>
            <a:r>
              <a:rPr lang="en-US" sz="2800" dirty="0"/>
              <a:t>Provide regular updates</a:t>
            </a:r>
          </a:p>
          <a:p>
            <a:pPr lvl="0"/>
            <a:r>
              <a:rPr lang="en-US" sz="2800" dirty="0"/>
              <a:t>Keep educational materials and all SDS information in an accessible location.</a:t>
            </a:r>
          </a:p>
          <a:p>
            <a:pPr lvl="0"/>
            <a:r>
              <a:rPr lang="en-US" sz="2800" dirty="0"/>
              <a:t>Maintain an ongoing Safety Training Action Plan</a:t>
            </a:r>
          </a:p>
          <a:p>
            <a:pPr lvl="0"/>
            <a:r>
              <a:rPr lang="en-US" sz="2800" dirty="0">
                <a:solidFill>
                  <a:srgbClr val="FF0000"/>
                </a:solidFill>
              </a:rPr>
              <a:t>Practice what you preach! </a:t>
            </a:r>
            <a:r>
              <a:rPr lang="en-US" sz="2200" dirty="0"/>
              <a:t>(example: talking to employees about a safe working environment while in a cluttered shop area or on a tractor without a ROPS is not a good idea).</a:t>
            </a:r>
          </a:p>
          <a:p>
            <a:pPr marL="0" indent="0">
              <a:buNone/>
            </a:pPr>
            <a:endParaRPr lang="en-US" b="1" dirty="0"/>
          </a:p>
          <a:p>
            <a:endParaRPr lang="en-US" dirty="0">
              <a:solidFill>
                <a:schemeClr val="accent3">
                  <a:lumMod val="60000"/>
                  <a:lumOff val="40000"/>
                </a:schemeClr>
              </a:solidFill>
            </a:endParaRPr>
          </a:p>
        </p:txBody>
      </p:sp>
      <p:sp>
        <p:nvSpPr>
          <p:cNvPr id="5" name="TextBox 4" title="Green background"/>
          <p:cNvSpPr txBox="1"/>
          <p:nvPr/>
        </p:nvSpPr>
        <p:spPr>
          <a:xfrm>
            <a:off x="7315200" y="6553200"/>
            <a:ext cx="1828800" cy="261610"/>
          </a:xfrm>
          <a:prstGeom prst="rect">
            <a:avLst/>
          </a:prstGeom>
          <a:solidFill>
            <a:schemeClr val="accent3"/>
          </a:solidFill>
        </p:spPr>
        <p:txBody>
          <a:bodyPr wrap="square" rtlCol="0">
            <a:spAutoFit/>
          </a:bodyPr>
          <a:lstStyle/>
          <a:p>
            <a:pPr algn="r"/>
            <a:endParaRPr lang="en-US" sz="1100" dirty="0"/>
          </a:p>
        </p:txBody>
      </p:sp>
    </p:spTree>
    <p:extLst>
      <p:ext uri="{BB962C8B-B14F-4D97-AF65-F5344CB8AC3E}">
        <p14:creationId xmlns:p14="http://schemas.microsoft.com/office/powerpoint/2010/main" val="30802304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162800" cy="1524000"/>
          </a:xfrm>
        </p:spPr>
        <p:txBody>
          <a:bodyPr>
            <a:normAutofit/>
          </a:bodyPr>
          <a:lstStyle/>
          <a:p>
            <a:r>
              <a:rPr lang="en-US" sz="3600" dirty="0"/>
              <a:t>Recommended Resources</a:t>
            </a:r>
            <a:r>
              <a:rPr lang="en-US" dirty="0"/>
              <a:t/>
            </a:r>
            <a:br>
              <a:rPr lang="en-US" dirty="0"/>
            </a:br>
            <a:r>
              <a:rPr lang="en-US" sz="3100" dirty="0">
                <a:hlinkClick r:id="rId4" tooltip="Link to AgriSafe Network"/>
              </a:rPr>
              <a:t>www.agrisafe.org</a:t>
            </a:r>
            <a:r>
              <a:rPr lang="en-US" sz="3100" dirty="0"/>
              <a:t> </a:t>
            </a:r>
          </a:p>
        </p:txBody>
      </p:sp>
      <p:pic>
        <p:nvPicPr>
          <p:cNvPr id="6" name="Content Placeholder 5" title="Photo - screenshot &quot;Head to Toe Protection. Swine&quot;"/>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152400" y="5029200"/>
            <a:ext cx="2227218" cy="1602377"/>
          </a:xfrm>
        </p:spPr>
      </p:pic>
      <p:pic>
        <p:nvPicPr>
          <p:cNvPr id="9" name="Picture 8" title="Photo - screenshot - Understanding OSHA Agricultural Standard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638800" y="2667000"/>
            <a:ext cx="3276600" cy="3954517"/>
          </a:xfrm>
          <a:prstGeom prst="rect">
            <a:avLst/>
          </a:prstGeom>
        </p:spPr>
      </p:pic>
      <p:pic>
        <p:nvPicPr>
          <p:cNvPr id="10" name="Picture 9" title="Photo - screenshot &quot;Head to Toe Protection. Pesticides&quot;"/>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52400" y="1295401"/>
            <a:ext cx="2164337" cy="1676400"/>
          </a:xfrm>
          <a:prstGeom prst="rect">
            <a:avLst/>
          </a:prstGeom>
        </p:spPr>
      </p:pic>
      <p:pic>
        <p:nvPicPr>
          <p:cNvPr id="11" name="Picture 10" title="Photo - screenshot &quot;Agricultural Respirator Selection Guide&quot;"/>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590800" y="3048000"/>
            <a:ext cx="2831023" cy="1828800"/>
          </a:xfrm>
          <a:prstGeom prst="rect">
            <a:avLst/>
          </a:prstGeom>
        </p:spPr>
      </p:pic>
      <p:pic>
        <p:nvPicPr>
          <p:cNvPr id="12" name="Picture 11" title="Photo - &quot;Welcome to AgriSafe Health Rish Assessment...&quot;"/>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590800" y="5334000"/>
            <a:ext cx="2908662" cy="1280161"/>
          </a:xfrm>
          <a:prstGeom prst="rect">
            <a:avLst/>
          </a:prstGeom>
        </p:spPr>
      </p:pic>
      <p:pic>
        <p:nvPicPr>
          <p:cNvPr id="14" name="Picture 13" title="Photo - screenshot &quot;Head to Toe Protection. Pesticides&quot;"/>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2400" y="3124200"/>
            <a:ext cx="2230580" cy="1752600"/>
          </a:xfrm>
          <a:prstGeom prst="rect">
            <a:avLst/>
          </a:prstGeom>
        </p:spPr>
      </p:pic>
      <p:sp>
        <p:nvSpPr>
          <p:cNvPr id="3" name="TextBox 2" title="Green background"/>
          <p:cNvSpPr txBox="1"/>
          <p:nvPr/>
        </p:nvSpPr>
        <p:spPr>
          <a:xfrm>
            <a:off x="7684577" y="6596390"/>
            <a:ext cx="1447800" cy="261610"/>
          </a:xfrm>
          <a:prstGeom prst="rect">
            <a:avLst/>
          </a:prstGeom>
          <a:solidFill>
            <a:srgbClr val="92D050"/>
          </a:solidFill>
        </p:spPr>
        <p:txBody>
          <a:bodyPr wrap="square" rtlCol="0">
            <a:spAutoFit/>
          </a:bodyPr>
          <a:lstStyle/>
          <a:p>
            <a:pPr algn="r"/>
            <a:endParaRPr lang="en-US" sz="1100" dirty="0"/>
          </a:p>
        </p:txBody>
      </p:sp>
    </p:spTree>
    <p:extLst>
      <p:ext uri="{BB962C8B-B14F-4D97-AF65-F5344CB8AC3E}">
        <p14:creationId xmlns:p14="http://schemas.microsoft.com/office/powerpoint/2010/main" val="3761911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AgriSafe</a:t>
            </a:r>
            <a:r>
              <a:rPr lang="en-US" dirty="0" smtClean="0"/>
              <a:t> Website</a:t>
            </a:r>
            <a:endParaRPr lang="en-US" dirty="0"/>
          </a:p>
        </p:txBody>
      </p:sp>
      <p:pic>
        <p:nvPicPr>
          <p:cNvPr id="4" name="Content Placeholder 3" title="Photo - AgriSafe Network website"/>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b="-868"/>
          <a:stretch/>
        </p:blipFill>
        <p:spPr>
          <a:xfrm>
            <a:off x="984250" y="990600"/>
            <a:ext cx="8159750" cy="5486400"/>
          </a:xfrm>
        </p:spPr>
      </p:pic>
    </p:spTree>
    <p:extLst>
      <p:ext uri="{BB962C8B-B14F-4D97-AF65-F5344CB8AC3E}">
        <p14:creationId xmlns:p14="http://schemas.microsoft.com/office/powerpoint/2010/main" val="22098990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229600" cy="1143000"/>
          </a:xfrm>
        </p:spPr>
        <p:txBody>
          <a:bodyPr/>
          <a:lstStyle/>
          <a:p>
            <a:r>
              <a:rPr lang="en-US" b="1" dirty="0"/>
              <a:t>Recommended Resources</a:t>
            </a:r>
            <a:endParaRPr lang="en-US" dirty="0"/>
          </a:p>
        </p:txBody>
      </p:sp>
      <p:sp>
        <p:nvSpPr>
          <p:cNvPr id="3" name="Content Placeholder 2"/>
          <p:cNvSpPr>
            <a:spLocks noGrp="1"/>
          </p:cNvSpPr>
          <p:nvPr>
            <p:ph idx="1"/>
          </p:nvPr>
        </p:nvSpPr>
        <p:spPr>
          <a:xfrm>
            <a:off x="1828800" y="1752600"/>
            <a:ext cx="6934200" cy="4648200"/>
          </a:xfrm>
        </p:spPr>
        <p:txBody>
          <a:bodyPr>
            <a:normAutofit fontScale="70000" lnSpcReduction="20000"/>
          </a:bodyPr>
          <a:lstStyle/>
          <a:p>
            <a:pPr marL="0" lvl="0" indent="0">
              <a:buNone/>
            </a:pPr>
            <a:r>
              <a:rPr lang="en-US" sz="2800" b="1" dirty="0">
                <a:solidFill>
                  <a:prstClr val="black"/>
                </a:solidFill>
              </a:rPr>
              <a:t>Occupational Safety &amp; Health Administration</a:t>
            </a:r>
            <a:r>
              <a:rPr lang="en-US" sz="2800" b="1" dirty="0"/>
              <a:t> </a:t>
            </a:r>
            <a:endParaRPr lang="en-US" sz="2800" dirty="0"/>
          </a:p>
          <a:p>
            <a:pPr lvl="1"/>
            <a:r>
              <a:rPr lang="en-US" sz="1800" b="1" u="sng" dirty="0">
                <a:hlinkClick r:id="rId4" tooltip="Link to to OSHA Ag Youth"/>
              </a:rPr>
              <a:t>https://www.osha.gov/SLTC/youth/agriculture/index.html</a:t>
            </a:r>
            <a:r>
              <a:rPr lang="en-US" sz="1800" b="1" dirty="0"/>
              <a:t> </a:t>
            </a:r>
          </a:p>
          <a:p>
            <a:pPr lvl="1"/>
            <a:r>
              <a:rPr lang="en-US" sz="1800" b="1" dirty="0">
                <a:hlinkClick r:id="rId5" tooltip="Link to DOL regulations"/>
              </a:rPr>
              <a:t>https://www.dol.gov/whd/regs/compliance/whdfs40.htm</a:t>
            </a:r>
            <a:r>
              <a:rPr lang="en-US" sz="1800" dirty="0"/>
              <a:t> </a:t>
            </a:r>
          </a:p>
          <a:p>
            <a:pPr lvl="1"/>
            <a:r>
              <a:rPr lang="en-US" sz="1800" b="1" u="sng" dirty="0">
                <a:hlinkClick r:id="rId6" tooltip="Link to OSHA Heat illness"/>
              </a:rPr>
              <a:t>https://www.osha.gov/SLTC/heatillness/</a:t>
            </a:r>
            <a:r>
              <a:rPr lang="en-US" sz="1800" b="1" dirty="0"/>
              <a:t> </a:t>
            </a:r>
            <a:endParaRPr lang="en-US" sz="1800" dirty="0"/>
          </a:p>
          <a:p>
            <a:pPr lvl="1"/>
            <a:r>
              <a:rPr lang="en-US" sz="1800" b="1" u="sng" dirty="0">
                <a:hlinkClick r:id="rId7" tooltip="Link to OSHA Stop Falls"/>
              </a:rPr>
              <a:t>https://www.osha.gov/stopfalls/</a:t>
            </a:r>
            <a:r>
              <a:rPr lang="en-US" sz="1800" b="1" dirty="0"/>
              <a:t> </a:t>
            </a:r>
          </a:p>
          <a:p>
            <a:pPr marL="457200" lvl="1" indent="0">
              <a:buNone/>
            </a:pPr>
            <a:endParaRPr lang="en-US" sz="1800" dirty="0"/>
          </a:p>
          <a:p>
            <a:pPr marL="0" indent="0">
              <a:buNone/>
            </a:pPr>
            <a:r>
              <a:rPr lang="en-US" sz="2800" b="1" dirty="0"/>
              <a:t>EPA Worker Protection Standard</a:t>
            </a:r>
            <a:endParaRPr lang="en-US" sz="2800" dirty="0"/>
          </a:p>
          <a:p>
            <a:pPr lvl="1"/>
            <a:r>
              <a:rPr lang="en-US" sz="1800" b="1" u="sng" dirty="0">
                <a:hlinkClick r:id="rId8" tooltip="Link to EPA Pesticides"/>
              </a:rPr>
              <a:t>http://www.epa.gov/pesticide-worker-safety/agricultural-worker-protection-standard-wps</a:t>
            </a:r>
            <a:endParaRPr lang="en-US" sz="1800" b="1" u="sng" dirty="0"/>
          </a:p>
          <a:p>
            <a:pPr lvl="1"/>
            <a:r>
              <a:rPr lang="en-US" sz="1800" b="1" dirty="0">
                <a:hlinkClick r:id="rId9" tooltip="Link to Workers Protection Standard"/>
              </a:rPr>
              <a:t>https://www.epa.gov/pesticide-worker-safety/worker-protection-standard-wps-comparison-chart</a:t>
            </a:r>
            <a:r>
              <a:rPr lang="en-US" sz="1800" b="1" dirty="0"/>
              <a:t>   </a:t>
            </a:r>
          </a:p>
          <a:p>
            <a:pPr marL="57150" indent="0">
              <a:buNone/>
            </a:pPr>
            <a:r>
              <a:rPr lang="en-US" sz="2800" b="1" dirty="0"/>
              <a:t>Migrant Clinicians Network (MCN) </a:t>
            </a:r>
            <a:endParaRPr lang="en-US" sz="2400" b="1" dirty="0"/>
          </a:p>
          <a:p>
            <a:pPr marL="57150" indent="0">
              <a:buNone/>
            </a:pPr>
            <a:r>
              <a:rPr lang="en-US" sz="1600" b="1" dirty="0"/>
              <a:t>--   </a:t>
            </a:r>
            <a:r>
              <a:rPr lang="en-US" sz="1600" b="1" dirty="0">
                <a:hlinkClick r:id="rId10" tooltip="Link to Link to Migrant Clinicians Network"/>
              </a:rPr>
              <a:t>http://www.migrantclinician.org</a:t>
            </a:r>
            <a:r>
              <a:rPr lang="en-US" sz="1600" dirty="0">
                <a:hlinkClick r:id="rId10" tooltip="Link to Link to Migrant Clinicians Network"/>
              </a:rPr>
              <a:t>/</a:t>
            </a:r>
            <a:r>
              <a:rPr lang="en-US" sz="1600" dirty="0"/>
              <a:t> </a:t>
            </a:r>
          </a:p>
          <a:p>
            <a:pPr marL="57150" indent="0">
              <a:buNone/>
            </a:pPr>
            <a:r>
              <a:rPr lang="en-US" sz="1900" dirty="0"/>
              <a:t/>
            </a:r>
            <a:br>
              <a:rPr lang="en-US" sz="1900" dirty="0"/>
            </a:br>
            <a:r>
              <a:rPr lang="en-US" sz="2900" b="1" dirty="0"/>
              <a:t>National Children's Center for Rural &amp; Agricultural Health &amp; Safety</a:t>
            </a:r>
          </a:p>
          <a:p>
            <a:pPr indent="-285750">
              <a:buFontTx/>
              <a:buChar char="-"/>
            </a:pPr>
            <a:r>
              <a:rPr lang="en-US" sz="1600" b="1" dirty="0">
                <a:hlinkClick r:id="rId11" tooltip="Link to to Marshfield Research.org"/>
              </a:rPr>
              <a:t>http://www.marshfieldresearch.org/nccrahs</a:t>
            </a:r>
            <a:endParaRPr lang="en-US" sz="1600" b="1" dirty="0"/>
          </a:p>
          <a:p>
            <a:pPr indent="-285750">
              <a:buFontTx/>
              <a:buChar char="-"/>
            </a:pPr>
            <a:endParaRPr lang="en-US" sz="1600" b="1" dirty="0"/>
          </a:p>
          <a:p>
            <a:pPr marL="57150" indent="0">
              <a:buNone/>
            </a:pPr>
            <a:r>
              <a:rPr lang="en-US" sz="2900" b="1" dirty="0"/>
              <a:t>Young Workers.org    </a:t>
            </a:r>
            <a:r>
              <a:rPr lang="en-US" sz="1600" b="1" dirty="0"/>
              <a:t>Young Workers Project/U.C. Berkeley</a:t>
            </a:r>
            <a:endParaRPr lang="en-US" sz="1600" dirty="0"/>
          </a:p>
          <a:p>
            <a:pPr marL="57150" indent="0">
              <a:buNone/>
            </a:pPr>
            <a:r>
              <a:rPr lang="en-US" sz="1900" b="1" u="sng" dirty="0">
                <a:hlinkClick r:id="rId12"/>
              </a:rPr>
              <a:t>-  </a:t>
            </a:r>
            <a:r>
              <a:rPr lang="en-US" sz="1900" b="1" dirty="0">
                <a:hlinkClick r:id="rId12"/>
              </a:rPr>
              <a:t>http://youngworkers.org/our-materials/employers/</a:t>
            </a:r>
            <a:r>
              <a:rPr lang="en-US" sz="1900" b="1" dirty="0"/>
              <a:t> </a:t>
            </a:r>
          </a:p>
        </p:txBody>
      </p:sp>
      <p:sp>
        <p:nvSpPr>
          <p:cNvPr id="4" name="TextBox 3" title="White background"/>
          <p:cNvSpPr txBox="1"/>
          <p:nvPr/>
        </p:nvSpPr>
        <p:spPr>
          <a:xfrm>
            <a:off x="7696200" y="6596390"/>
            <a:ext cx="1371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9323623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0114" name="Title 1"/>
          <p:cNvSpPr>
            <a:spLocks noGrp="1"/>
          </p:cNvSpPr>
          <p:nvPr>
            <p:ph type="title"/>
          </p:nvPr>
        </p:nvSpPr>
        <p:spPr>
          <a:xfrm>
            <a:off x="1524000" y="0"/>
            <a:ext cx="7620000" cy="914400"/>
          </a:xfrm>
        </p:spPr>
        <p:txBody>
          <a:bodyPr/>
          <a:lstStyle/>
          <a:p>
            <a:pPr eaLnBrk="1" hangingPunct="1"/>
            <a:r>
              <a:rPr lang="en-US" sz="3600" b="1" dirty="0"/>
              <a:t>State to State</a:t>
            </a:r>
          </a:p>
        </p:txBody>
      </p:sp>
      <p:sp>
        <p:nvSpPr>
          <p:cNvPr id="90115" name="Content Placeholder 2"/>
          <p:cNvSpPr>
            <a:spLocks noGrp="1"/>
          </p:cNvSpPr>
          <p:nvPr>
            <p:ph idx="1"/>
          </p:nvPr>
        </p:nvSpPr>
        <p:spPr>
          <a:xfrm>
            <a:off x="1524000" y="1524000"/>
            <a:ext cx="7162800" cy="4449763"/>
          </a:xfrm>
        </p:spPr>
        <p:txBody>
          <a:bodyPr/>
          <a:lstStyle/>
          <a:p>
            <a:pPr eaLnBrk="1" hangingPunct="1">
              <a:buFont typeface="Arial" charset="0"/>
              <a:buNone/>
            </a:pPr>
            <a:r>
              <a:rPr lang="en-US" i="1" dirty="0"/>
              <a:t>	</a:t>
            </a:r>
            <a:r>
              <a:rPr lang="en-US" sz="2400" dirty="0"/>
              <a:t>Important to check with your state OSHA since </a:t>
            </a:r>
          </a:p>
          <a:p>
            <a:pPr eaLnBrk="1" hangingPunct="1">
              <a:buFont typeface="Arial" charset="0"/>
              <a:buNone/>
            </a:pPr>
            <a:r>
              <a:rPr lang="en-US" sz="2400" dirty="0"/>
              <a:t>     there are 25 states that match or exceed this OSHA Instruction</a:t>
            </a:r>
          </a:p>
        </p:txBody>
      </p:sp>
      <p:pic>
        <p:nvPicPr>
          <p:cNvPr id="90116" name="Picture 2" descr="Map with Lege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09800" y="2971800"/>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title="White background"/>
          <p:cNvSpPr txBox="1"/>
          <p:nvPr/>
        </p:nvSpPr>
        <p:spPr>
          <a:xfrm>
            <a:off x="7820297" y="6583363"/>
            <a:ext cx="12954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25517671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rtlCol="0">
            <a:noAutofit/>
          </a:bodyPr>
          <a:lstStyle/>
          <a:p>
            <a:pPr eaLnBrk="1" fontAlgn="auto" hangingPunct="1">
              <a:spcAft>
                <a:spcPts val="0"/>
              </a:spcAft>
              <a:defRPr/>
            </a:pPr>
            <a:r>
              <a:rPr lang="en-US" sz="3600" b="1" dirty="0"/>
              <a:t>Employee Rights </a:t>
            </a:r>
            <a:br>
              <a:rPr lang="en-US" sz="3600" b="1" dirty="0"/>
            </a:br>
            <a:r>
              <a:rPr lang="en-US" sz="3600" b="1" dirty="0"/>
              <a:t>and Responsibilities</a:t>
            </a:r>
          </a:p>
        </p:txBody>
      </p:sp>
      <p:sp>
        <p:nvSpPr>
          <p:cNvPr id="131075" name="Content Placeholder 2"/>
          <p:cNvSpPr>
            <a:spLocks noGrp="1"/>
          </p:cNvSpPr>
          <p:nvPr>
            <p:ph idx="1"/>
          </p:nvPr>
        </p:nvSpPr>
        <p:spPr>
          <a:xfrm>
            <a:off x="762000" y="2133600"/>
            <a:ext cx="7924800" cy="4297363"/>
          </a:xfrm>
          <a:solidFill>
            <a:schemeClr val="accent3">
              <a:lumMod val="60000"/>
              <a:lumOff val="40000"/>
            </a:schemeClr>
          </a:solidFill>
        </p:spPr>
        <p:txBody>
          <a:bodyPr/>
          <a:lstStyle/>
          <a:p>
            <a:pPr eaLnBrk="1" hangingPunct="1">
              <a:buFont typeface="Arial" charset="0"/>
              <a:buNone/>
            </a:pPr>
            <a:r>
              <a:rPr lang="en-US" sz="2800" dirty="0">
                <a:latin typeface="Arial" charset="0"/>
                <a:cs typeface="Arial" charset="0"/>
              </a:rPr>
              <a:t>You have the right to:</a:t>
            </a:r>
          </a:p>
          <a:p>
            <a:pPr eaLnBrk="1" hangingPunct="1">
              <a:buFont typeface="Arial" charset="0"/>
              <a:buNone/>
            </a:pPr>
            <a:endParaRPr lang="en-US" sz="800" dirty="0">
              <a:latin typeface="Arial" charset="0"/>
              <a:cs typeface="Arial" charset="0"/>
            </a:endParaRPr>
          </a:p>
          <a:p>
            <a:pPr lvl="1" eaLnBrk="1" hangingPunct="1">
              <a:buFont typeface="Arial" charset="0"/>
              <a:buChar char="•"/>
            </a:pPr>
            <a:r>
              <a:rPr lang="en-US" sz="2000" dirty="0">
                <a:latin typeface="Arial" charset="0"/>
                <a:cs typeface="Arial" charset="0"/>
              </a:rPr>
              <a:t>A safe and healthful workplace </a:t>
            </a:r>
          </a:p>
          <a:p>
            <a:pPr marL="457200" lvl="1" indent="0" eaLnBrk="1" hangingPunct="1">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Know about hazardous chemicals</a:t>
            </a:r>
          </a:p>
          <a:p>
            <a:pPr marL="457200" lvl="1" indent="0" eaLnBrk="1" hangingPunct="1">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Information about injuries and illnesses in your workplace </a:t>
            </a:r>
          </a:p>
          <a:p>
            <a:pPr marL="457200" lvl="1" indent="0" eaLnBrk="1" hangingPunct="1">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Complain or request hazard correction from employer </a:t>
            </a:r>
            <a:endParaRPr lang="en-US" sz="2000" b="1" dirty="0">
              <a:latin typeface="Arial" charset="0"/>
              <a:cs typeface="Arial" charset="0"/>
            </a:endParaRPr>
          </a:p>
          <a:p>
            <a:pPr eaLnBrk="1" hangingPunct="1"/>
            <a:endParaRPr lang="en-US" dirty="0"/>
          </a:p>
        </p:txBody>
      </p:sp>
      <p:sp>
        <p:nvSpPr>
          <p:cNvPr id="3" name="TextBox 2" title="Green background"/>
          <p:cNvSpPr txBox="1"/>
          <p:nvPr/>
        </p:nvSpPr>
        <p:spPr>
          <a:xfrm>
            <a:off x="7670074" y="6553200"/>
            <a:ext cx="1447800" cy="261610"/>
          </a:xfrm>
          <a:prstGeom prst="rect">
            <a:avLst/>
          </a:prstGeom>
          <a:solidFill>
            <a:schemeClr val="accent3"/>
          </a:solidFill>
        </p:spPr>
        <p:txBody>
          <a:bodyPr wrap="square" rtlCol="0">
            <a:spAutoFit/>
          </a:bodyPr>
          <a:lstStyle/>
          <a:p>
            <a:pPr algn="r"/>
            <a:endParaRPr lang="en-US" sz="1100" dirty="0"/>
          </a:p>
        </p:txBody>
      </p:sp>
    </p:spTree>
    <p:extLst>
      <p:ext uri="{BB962C8B-B14F-4D97-AF65-F5344CB8AC3E}">
        <p14:creationId xmlns:p14="http://schemas.microsoft.com/office/powerpoint/2010/main" val="1985870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34300" cy="1143000"/>
          </a:xfrm>
        </p:spPr>
        <p:txBody>
          <a:bodyPr rtlCol="0">
            <a:noAutofit/>
          </a:bodyPr>
          <a:lstStyle/>
          <a:p>
            <a:pPr eaLnBrk="1" fontAlgn="auto" hangingPunct="1">
              <a:spcAft>
                <a:spcPts val="0"/>
              </a:spcAft>
              <a:defRPr/>
            </a:pPr>
            <a:r>
              <a:rPr lang="en-US" sz="3600" b="1" dirty="0"/>
              <a:t>Employee </a:t>
            </a:r>
            <a:r>
              <a:rPr lang="en-US" sz="3600" b="1" dirty="0" smtClean="0"/>
              <a:t>Rights  </a:t>
            </a:r>
            <a:r>
              <a:rPr lang="en-US" sz="3600" b="1" dirty="0"/>
              <a:t/>
            </a:r>
            <a:br>
              <a:rPr lang="en-US" sz="3600" b="1" dirty="0"/>
            </a:br>
            <a:r>
              <a:rPr lang="en-US" sz="3600" b="1" dirty="0"/>
              <a:t>and Responsibilities</a:t>
            </a:r>
          </a:p>
        </p:txBody>
      </p:sp>
      <p:sp>
        <p:nvSpPr>
          <p:cNvPr id="132099" name="Content Placeholder 2"/>
          <p:cNvSpPr>
            <a:spLocks noGrp="1"/>
          </p:cNvSpPr>
          <p:nvPr>
            <p:ph idx="1"/>
          </p:nvPr>
        </p:nvSpPr>
        <p:spPr>
          <a:xfrm>
            <a:off x="609600" y="2133600"/>
            <a:ext cx="7696200" cy="4495800"/>
          </a:xfrm>
          <a:solidFill>
            <a:schemeClr val="accent3">
              <a:lumMod val="60000"/>
              <a:lumOff val="40000"/>
            </a:schemeClr>
          </a:solidFill>
        </p:spPr>
        <p:txBody>
          <a:bodyPr/>
          <a:lstStyle/>
          <a:p>
            <a:pPr eaLnBrk="1" hangingPunct="1">
              <a:buFont typeface="Arial" charset="0"/>
              <a:buNone/>
            </a:pPr>
            <a:r>
              <a:rPr lang="en-US" sz="2800" dirty="0">
                <a:latin typeface="Arial" charset="0"/>
                <a:cs typeface="Arial" charset="0"/>
              </a:rPr>
              <a:t>You have the right to:</a:t>
            </a:r>
          </a:p>
          <a:p>
            <a:pPr eaLnBrk="1" hangingPunct="1">
              <a:buFont typeface="Arial" charset="0"/>
              <a:buNone/>
            </a:pPr>
            <a:endParaRPr lang="en-US" sz="800" dirty="0">
              <a:latin typeface="Arial" charset="0"/>
              <a:cs typeface="Arial" charset="0"/>
            </a:endParaRPr>
          </a:p>
          <a:p>
            <a:pPr lvl="1" eaLnBrk="1" hangingPunct="1">
              <a:buFont typeface="Arial" charset="0"/>
              <a:buChar char="•"/>
            </a:pPr>
            <a:r>
              <a:rPr lang="en-US" sz="2000" dirty="0">
                <a:latin typeface="Arial" charset="0"/>
                <a:cs typeface="Arial" charset="0"/>
              </a:rPr>
              <a:t>Training</a:t>
            </a:r>
          </a:p>
          <a:p>
            <a:pPr marL="457200" lvl="1" indent="0" eaLnBrk="1" hangingPunct="1">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Access to hazard exposure and medical records</a:t>
            </a:r>
          </a:p>
          <a:p>
            <a:pPr marL="457200" lvl="1" indent="0" eaLnBrk="1" hangingPunct="1">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File a complaint with OSHA</a:t>
            </a:r>
          </a:p>
          <a:p>
            <a:pPr marL="457200" lvl="1" indent="0" eaLnBrk="1" hangingPunct="1">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Participate in an OSHA inspection</a:t>
            </a:r>
          </a:p>
          <a:p>
            <a:pPr marL="457200" lvl="1" indent="0" eaLnBrk="1" hangingPunct="1">
              <a:buNone/>
            </a:pPr>
            <a:endParaRPr lang="en-US" sz="2000" b="1" dirty="0">
              <a:latin typeface="Arial" charset="0"/>
              <a:cs typeface="Arial" charset="0"/>
            </a:endParaRPr>
          </a:p>
          <a:p>
            <a:pPr lvl="1" eaLnBrk="1" hangingPunct="1">
              <a:buFont typeface="Arial" charset="0"/>
              <a:buChar char="•"/>
            </a:pPr>
            <a:r>
              <a:rPr lang="en-US" sz="2000" dirty="0">
                <a:latin typeface="Arial" charset="0"/>
                <a:cs typeface="Arial" charset="0"/>
              </a:rPr>
              <a:t>Be free from retaliation for exercising safety and health rights</a:t>
            </a:r>
          </a:p>
          <a:p>
            <a:pPr eaLnBrk="1" hangingPunct="1"/>
            <a:endParaRPr lang="en-US" dirty="0"/>
          </a:p>
        </p:txBody>
      </p:sp>
      <p:sp>
        <p:nvSpPr>
          <p:cNvPr id="3" name="TextBox 2" title="Green background"/>
          <p:cNvSpPr txBox="1"/>
          <p:nvPr/>
        </p:nvSpPr>
        <p:spPr>
          <a:xfrm>
            <a:off x="8153400" y="6629400"/>
            <a:ext cx="990600" cy="228600"/>
          </a:xfrm>
          <a:prstGeom prst="rect">
            <a:avLst/>
          </a:prstGeom>
          <a:solidFill>
            <a:schemeClr val="accent3"/>
          </a:solidFill>
        </p:spPr>
        <p:txBody>
          <a:bodyPr wrap="square" rtlCol="0">
            <a:spAutoFit/>
          </a:bodyPr>
          <a:lstStyle/>
          <a:p>
            <a:endParaRPr lang="en-US" dirty="0"/>
          </a:p>
        </p:txBody>
      </p:sp>
    </p:spTree>
    <p:extLst>
      <p:ext uri="{BB962C8B-B14F-4D97-AF65-F5344CB8AC3E}">
        <p14:creationId xmlns:p14="http://schemas.microsoft.com/office/powerpoint/2010/main" val="1997959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b="1" dirty="0"/>
              <a:t>Multiple Tasks</a:t>
            </a:r>
            <a:endParaRPr lang="en-US" dirty="0"/>
          </a:p>
        </p:txBody>
      </p:sp>
      <p:sp>
        <p:nvSpPr>
          <p:cNvPr id="3" name="Content Placeholder 2"/>
          <p:cNvSpPr>
            <a:spLocks noGrp="1"/>
          </p:cNvSpPr>
          <p:nvPr>
            <p:ph idx="1"/>
          </p:nvPr>
        </p:nvSpPr>
        <p:spPr>
          <a:xfrm>
            <a:off x="1676400" y="1905000"/>
            <a:ext cx="7086600" cy="4800600"/>
          </a:xfrm>
        </p:spPr>
        <p:txBody>
          <a:bodyPr>
            <a:normAutofit fontScale="55000" lnSpcReduction="20000"/>
          </a:bodyPr>
          <a:lstStyle/>
          <a:p>
            <a:pPr marL="0" indent="0">
              <a:buNone/>
            </a:pPr>
            <a:r>
              <a:rPr lang="en-US" dirty="0"/>
              <a:t>It is a fair statement to describe agricultural work as multi-disciplinary: doing more than one type of work in a day (shift); working varied hours and varied conditions. </a:t>
            </a:r>
          </a:p>
          <a:p>
            <a:pPr marL="0" indent="0">
              <a:buNone/>
            </a:pPr>
            <a:endParaRPr lang="en-US" dirty="0"/>
          </a:p>
          <a:p>
            <a:pPr marL="0" indent="0">
              <a:buNone/>
            </a:pPr>
            <a:r>
              <a:rPr lang="en-US" dirty="0"/>
              <a:t>Agricultural work involves:</a:t>
            </a:r>
          </a:p>
          <a:p>
            <a:endParaRPr lang="en-US" dirty="0"/>
          </a:p>
          <a:p>
            <a:r>
              <a:rPr lang="en-US" dirty="0"/>
              <a:t>ergonomics – potential for injury resulting from  lifting, climbing, twisting, etc.</a:t>
            </a:r>
          </a:p>
          <a:p>
            <a:pPr lvl="0"/>
            <a:endParaRPr lang="en-US" dirty="0"/>
          </a:p>
          <a:p>
            <a:pPr lvl="0"/>
            <a:r>
              <a:rPr lang="en-US" dirty="0"/>
              <a:t>working with animals (large &amp; small) </a:t>
            </a:r>
          </a:p>
          <a:p>
            <a:pPr lvl="1"/>
            <a:r>
              <a:rPr lang="en-US" dirty="0"/>
              <a:t>potential for zoonotic  disease exposure </a:t>
            </a:r>
          </a:p>
          <a:p>
            <a:pPr lvl="1"/>
            <a:r>
              <a:rPr lang="en-US" dirty="0"/>
              <a:t>injuries resulting from bites and ‘struck by’ hazards</a:t>
            </a:r>
          </a:p>
          <a:p>
            <a:pPr lvl="0"/>
            <a:endParaRPr lang="en-US" dirty="0"/>
          </a:p>
          <a:p>
            <a:pPr lvl="0"/>
            <a:r>
              <a:rPr lang="en-US" dirty="0"/>
              <a:t>heavy machinery – potential for acute and chronic  injury</a:t>
            </a:r>
          </a:p>
          <a:p>
            <a:pPr lvl="0"/>
            <a:endParaRPr lang="en-US" dirty="0"/>
          </a:p>
          <a:p>
            <a:pPr lvl="0"/>
            <a:r>
              <a:rPr lang="en-US" dirty="0"/>
              <a:t>hand tools – potential for vibration injury, eye injury, etc.</a:t>
            </a:r>
          </a:p>
          <a:p>
            <a:pPr lvl="0"/>
            <a:endParaRPr lang="en-US" dirty="0"/>
          </a:p>
          <a:p>
            <a:r>
              <a:rPr lang="en-US" dirty="0"/>
              <a:t>pesticide &amp; other chemical exposures (also needle sticks)</a:t>
            </a:r>
          </a:p>
          <a:p>
            <a:endParaRPr lang="en-US" dirty="0"/>
          </a:p>
        </p:txBody>
      </p:sp>
      <p:sp>
        <p:nvSpPr>
          <p:cNvPr id="4" name="TextBox 3" title="White background"/>
          <p:cNvSpPr txBox="1"/>
          <p:nvPr/>
        </p:nvSpPr>
        <p:spPr>
          <a:xfrm>
            <a:off x="7467600" y="6477000"/>
            <a:ext cx="1676400" cy="369332"/>
          </a:xfrm>
          <a:prstGeom prst="rect">
            <a:avLst/>
          </a:prstGeom>
          <a:solidFill>
            <a:schemeClr val="bg1"/>
          </a:solidFill>
        </p:spPr>
        <p:txBody>
          <a:bodyPr wrap="square" rtlCol="0">
            <a:spAutoFit/>
          </a:bodyPr>
          <a:lstStyle/>
          <a:p>
            <a:pPr algn="r"/>
            <a:endParaRPr lang="en-US" dirty="0"/>
          </a:p>
        </p:txBody>
      </p:sp>
    </p:spTree>
    <p:extLst>
      <p:ext uri="{BB962C8B-B14F-4D97-AF65-F5344CB8AC3E}">
        <p14:creationId xmlns:p14="http://schemas.microsoft.com/office/powerpoint/2010/main" val="34717528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57200" y="1371601"/>
            <a:ext cx="2362200" cy="707886"/>
          </a:xfrm>
          <a:prstGeom prst="rect">
            <a:avLst/>
          </a:prstGeom>
        </p:spPr>
        <p:txBody>
          <a:bodyPr wrap="square">
            <a:spAutoFit/>
          </a:bodyPr>
          <a:lstStyle/>
          <a:p>
            <a:r>
              <a:rPr lang="en-US" sz="2000" dirty="0">
                <a:solidFill>
                  <a:prstClr val="black"/>
                </a:solidFill>
              </a:rPr>
              <a:t>Whistle Blower Protection Program </a:t>
            </a:r>
          </a:p>
        </p:txBody>
      </p:sp>
      <p:pic>
        <p:nvPicPr>
          <p:cNvPr id="7" name="Picture 2" title="Photo - screenshot - OSHA Fact Sheet - Your Rights as a Whistleblow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816887" y="609600"/>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hidden="1"/>
          <p:cNvSpPr>
            <a:spLocks noGrp="1"/>
          </p:cNvSpPr>
          <p:nvPr>
            <p:ph type="title"/>
          </p:nvPr>
        </p:nvSpPr>
        <p:spPr/>
        <p:txBody>
          <a:bodyPr>
            <a:normAutofit fontScale="90000"/>
          </a:bodyPr>
          <a:lstStyle/>
          <a:p>
            <a:r>
              <a:rPr lang="en-US" dirty="0" smtClean="0"/>
              <a:t>OSHA Whistleblower Protection Program</a:t>
            </a:r>
            <a:endParaRPr lang="en-US" dirty="0"/>
          </a:p>
        </p:txBody>
      </p:sp>
      <p:pic>
        <p:nvPicPr>
          <p:cNvPr id="4" name="Picture 2" title="Screenshot of OSHA Whistleblower Protection Program website">
            <a:hlinkClick r:id="rId5"/>
          </p:cNvPr>
          <p:cNvPicPr>
            <a:picLocks noGrp="1" noChangeAspect="1" noChangeArrowheads="1"/>
          </p:cNvPicPr>
          <p:nvPr>
            <p:ph idx="4294967295"/>
          </p:nvPr>
        </p:nvPicPr>
        <p:blipFill rotWithShape="1">
          <a:blip r:embed="rId6" cstate="email">
            <a:extLst>
              <a:ext uri="{28A0092B-C50C-407E-A947-70E740481C1C}">
                <a14:useLocalDpi xmlns:a14="http://schemas.microsoft.com/office/drawing/2010/main"/>
              </a:ext>
            </a:extLst>
          </a:blip>
          <a:srcRect/>
          <a:stretch/>
        </p:blipFill>
        <p:spPr bwMode="auto">
          <a:xfrm>
            <a:off x="152400" y="2286000"/>
            <a:ext cx="3478213"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5749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971800"/>
            <a:ext cx="6858000" cy="1828800"/>
          </a:xfrm>
          <a:solidFill>
            <a:schemeClr val="accent1">
              <a:lumMod val="40000"/>
              <a:lumOff val="60000"/>
            </a:schemeClr>
          </a:solidFill>
        </p:spPr>
        <p:txBody>
          <a:bodyPr>
            <a:normAutofit/>
          </a:bodyPr>
          <a:lstStyle/>
          <a:p>
            <a:r>
              <a:rPr lang="en-US" sz="4800" i="1" dirty="0"/>
              <a:t>What is Your Action Plan??</a:t>
            </a:r>
          </a:p>
        </p:txBody>
      </p:sp>
      <p:sp>
        <p:nvSpPr>
          <p:cNvPr id="3" name="Subtitle 2" title="White background"/>
          <p:cNvSpPr>
            <a:spLocks noGrp="1"/>
          </p:cNvSpPr>
          <p:nvPr>
            <p:ph type="subTitle" idx="1"/>
          </p:nvPr>
        </p:nvSpPr>
        <p:spPr>
          <a:xfrm>
            <a:off x="1447800" y="4343400"/>
            <a:ext cx="6400800" cy="1752600"/>
          </a:xfrm>
        </p:spPr>
        <p:txBody>
          <a:bodyPr/>
          <a:lstStyle/>
          <a:p>
            <a:endParaRPr lang="en-US" dirty="0"/>
          </a:p>
          <a:p>
            <a:endParaRPr lang="en-US" dirty="0"/>
          </a:p>
          <a:p>
            <a:endParaRPr lang="en-US" dirty="0"/>
          </a:p>
        </p:txBody>
      </p:sp>
      <p:sp>
        <p:nvSpPr>
          <p:cNvPr id="4" name="TextBox 3" title="White background"/>
          <p:cNvSpPr txBox="1"/>
          <p:nvPr/>
        </p:nvSpPr>
        <p:spPr>
          <a:xfrm>
            <a:off x="7391400" y="6568087"/>
            <a:ext cx="17526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41547327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0"/>
            <a:ext cx="8229600" cy="1143000"/>
          </a:xfrm>
        </p:spPr>
        <p:txBody>
          <a:bodyPr/>
          <a:lstStyle/>
          <a:p>
            <a:pPr eaLnBrk="1" hangingPunct="1"/>
            <a:r>
              <a:rPr lang="en-US" sz="4000" dirty="0"/>
              <a:t>Evaluation</a:t>
            </a:r>
          </a:p>
        </p:txBody>
      </p:sp>
      <p:sp>
        <p:nvSpPr>
          <p:cNvPr id="3" name="Content Placeholder 2"/>
          <p:cNvSpPr>
            <a:spLocks noGrp="1"/>
          </p:cNvSpPr>
          <p:nvPr>
            <p:ph idx="1"/>
          </p:nvPr>
        </p:nvSpPr>
        <p:spPr>
          <a:xfrm>
            <a:off x="2057400" y="2209800"/>
            <a:ext cx="6629400" cy="4495800"/>
          </a:xfrm>
        </p:spPr>
        <p:txBody>
          <a:bodyPr rtlCol="0">
            <a:normAutofit fontScale="85000" lnSpcReduction="20000"/>
          </a:bodyPr>
          <a:lstStyle/>
          <a:p>
            <a:pPr marL="0" indent="0" eaLnBrk="1" fontAlgn="auto" hangingPunct="1">
              <a:spcAft>
                <a:spcPts val="0"/>
              </a:spcAft>
              <a:buFontTx/>
              <a:buNone/>
              <a:defRPr/>
            </a:pPr>
            <a:r>
              <a:rPr lang="en-US" dirty="0"/>
              <a:t>It is the goal of AgriSafe to provide information and education that is vital and pertinent to your agricultural operation. </a:t>
            </a:r>
          </a:p>
          <a:p>
            <a:pPr marL="0" indent="0" eaLnBrk="1" fontAlgn="auto" hangingPunct="1">
              <a:spcAft>
                <a:spcPts val="0"/>
              </a:spcAft>
              <a:buFontTx/>
              <a:buNone/>
              <a:defRPr/>
            </a:pPr>
            <a:r>
              <a:rPr lang="en-US" dirty="0"/>
              <a:t> </a:t>
            </a:r>
          </a:p>
          <a:p>
            <a:pPr marL="0" indent="0" eaLnBrk="1" fontAlgn="auto" hangingPunct="1">
              <a:spcAft>
                <a:spcPts val="0"/>
              </a:spcAft>
              <a:buFontTx/>
              <a:buNone/>
              <a:defRPr/>
            </a:pPr>
            <a:r>
              <a:rPr lang="en-US" i="1" dirty="0"/>
              <a:t>Please take  a few minutes to honestly evaluate this program. Your input and suggestions will help us in our effort to continually improve  our work on behalf of the agricultural community.</a:t>
            </a:r>
          </a:p>
          <a:p>
            <a:pPr marL="0" indent="0" eaLnBrk="1" fontAlgn="auto" hangingPunct="1">
              <a:spcAft>
                <a:spcPts val="0"/>
              </a:spcAft>
              <a:buNone/>
              <a:defRPr/>
            </a:pPr>
            <a:endParaRPr lang="en-US" sz="2400" dirty="0"/>
          </a:p>
          <a:p>
            <a:pPr marL="0" indent="0" eaLnBrk="1" fontAlgn="auto" hangingPunct="1">
              <a:spcAft>
                <a:spcPts val="0"/>
              </a:spcAft>
              <a:buNone/>
              <a:defRPr/>
            </a:pPr>
            <a:endParaRPr lang="en-US" sz="2400" dirty="0"/>
          </a:p>
          <a:p>
            <a:pPr marL="0" indent="0" eaLnBrk="1" fontAlgn="auto" hangingPunct="1">
              <a:spcAft>
                <a:spcPts val="0"/>
              </a:spcAft>
              <a:buNone/>
              <a:defRPr/>
            </a:pPr>
            <a:endParaRPr lang="en-US" sz="2400" dirty="0"/>
          </a:p>
          <a:p>
            <a:pPr marL="0" indent="0" eaLnBrk="1" fontAlgn="auto" hangingPunct="1">
              <a:spcAft>
                <a:spcPts val="0"/>
              </a:spcAft>
              <a:buNone/>
              <a:defRPr/>
            </a:pPr>
            <a:r>
              <a:rPr lang="en-US" sz="2400" i="1" dirty="0"/>
              <a:t>	</a:t>
            </a:r>
          </a:p>
        </p:txBody>
      </p:sp>
      <p:sp>
        <p:nvSpPr>
          <p:cNvPr id="2" name="TextBox 1" title="White background"/>
          <p:cNvSpPr txBox="1"/>
          <p:nvPr/>
        </p:nvSpPr>
        <p:spPr>
          <a:xfrm>
            <a:off x="7239000" y="6574795"/>
            <a:ext cx="1905000" cy="261610"/>
          </a:xfrm>
          <a:prstGeom prst="rect">
            <a:avLst/>
          </a:prstGeom>
          <a:solidFill>
            <a:schemeClr val="bg1"/>
          </a:solidFill>
        </p:spPr>
        <p:txBody>
          <a:bodyPr wrap="square" rtlCol="0">
            <a:spAutoFit/>
          </a:bodyPr>
          <a:lstStyle/>
          <a:p>
            <a:pPr algn="r"/>
            <a:endParaRPr lang="en-US" sz="11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62" name="Title 3"/>
          <p:cNvSpPr>
            <a:spLocks noGrp="1"/>
          </p:cNvSpPr>
          <p:nvPr>
            <p:ph type="title"/>
          </p:nvPr>
        </p:nvSpPr>
        <p:spPr>
          <a:xfrm>
            <a:off x="1219200" y="0"/>
            <a:ext cx="7924800" cy="914400"/>
          </a:xfrm>
        </p:spPr>
        <p:txBody>
          <a:bodyPr/>
          <a:lstStyle/>
          <a:p>
            <a:pPr eaLnBrk="1" hangingPunct="1"/>
            <a:r>
              <a:rPr lang="en-US" sz="3600" b="1" dirty="0" smtClean="0"/>
              <a:t>Pre/Post Questions </a:t>
            </a:r>
            <a:endParaRPr lang="en-US" sz="3600" b="1" dirty="0"/>
          </a:p>
        </p:txBody>
      </p:sp>
      <p:pic>
        <p:nvPicPr>
          <p:cNvPr id="4" name="Content Placeholder 3" title="Screenshot - Pre/Post Question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524000" y="1676400"/>
            <a:ext cx="6781799" cy="5100000"/>
          </a:xfrm>
          <a:prstGeom prst="rect">
            <a:avLst/>
          </a:prstGeom>
        </p:spPr>
      </p:pic>
      <p:sp>
        <p:nvSpPr>
          <p:cNvPr id="2" name="TextBox 1" title="White background"/>
          <p:cNvSpPr txBox="1"/>
          <p:nvPr/>
        </p:nvSpPr>
        <p:spPr>
          <a:xfrm>
            <a:off x="7615646" y="6553200"/>
            <a:ext cx="1524000" cy="261610"/>
          </a:xfrm>
          <a:prstGeom prst="rect">
            <a:avLst/>
          </a:prstGeom>
          <a:solidFill>
            <a:schemeClr val="bg1"/>
          </a:solidFill>
        </p:spPr>
        <p:txBody>
          <a:bodyPr wrap="square" rtlCol="0">
            <a:spAutoFit/>
          </a:bodyPr>
          <a:lstStyle/>
          <a:p>
            <a:pPr algn="r"/>
            <a:endParaRPr lang="en-US" sz="1100" dirty="0"/>
          </a:p>
        </p:txBody>
      </p:sp>
    </p:spTree>
    <p:extLst>
      <p:ext uri="{BB962C8B-B14F-4D97-AF65-F5344CB8AC3E}">
        <p14:creationId xmlns:p14="http://schemas.microsoft.com/office/powerpoint/2010/main" val="18086131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4562" name="Title 3"/>
          <p:cNvSpPr>
            <a:spLocks noGrp="1"/>
          </p:cNvSpPr>
          <p:nvPr>
            <p:ph type="title"/>
          </p:nvPr>
        </p:nvSpPr>
        <p:spPr>
          <a:xfrm>
            <a:off x="1219200" y="0"/>
            <a:ext cx="7010400" cy="914400"/>
          </a:xfrm>
        </p:spPr>
        <p:txBody>
          <a:bodyPr/>
          <a:lstStyle/>
          <a:p>
            <a:pPr eaLnBrk="1" hangingPunct="1"/>
            <a:r>
              <a:rPr lang="en-US" sz="3600" b="1" dirty="0" smtClean="0"/>
              <a:t>Pre/Post Questions </a:t>
            </a:r>
            <a:r>
              <a:rPr lang="en-US" sz="3600" b="1" dirty="0" smtClean="0"/>
              <a:t>  </a:t>
            </a:r>
            <a:endParaRPr lang="en-US" sz="3600" b="1" dirty="0"/>
          </a:p>
        </p:txBody>
      </p:sp>
      <p:sp>
        <p:nvSpPr>
          <p:cNvPr id="2" name="TextBox 1" title="White background"/>
          <p:cNvSpPr txBox="1"/>
          <p:nvPr/>
        </p:nvSpPr>
        <p:spPr>
          <a:xfrm>
            <a:off x="7615646" y="6553200"/>
            <a:ext cx="1524000" cy="261610"/>
          </a:xfrm>
          <a:prstGeom prst="rect">
            <a:avLst/>
          </a:prstGeom>
          <a:solidFill>
            <a:schemeClr val="bg1"/>
          </a:solidFill>
        </p:spPr>
        <p:txBody>
          <a:bodyPr wrap="square" rtlCol="0">
            <a:spAutoFit/>
          </a:bodyPr>
          <a:lstStyle/>
          <a:p>
            <a:pPr algn="r"/>
            <a:endParaRPr lang="en-US" sz="1100" dirty="0"/>
          </a:p>
        </p:txBody>
      </p:sp>
      <p:pic>
        <p:nvPicPr>
          <p:cNvPr id="6" name="Content Placeholder 5" title="Screenshot - Pre/Post Question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447800" y="1356405"/>
            <a:ext cx="7086600" cy="5480176"/>
          </a:xfrm>
          <a:prstGeom prst="rect">
            <a:avLst/>
          </a:prstGeom>
        </p:spPr>
      </p:pic>
    </p:spTree>
    <p:extLst>
      <p:ext uri="{BB962C8B-B14F-4D97-AF65-F5344CB8AC3E}">
        <p14:creationId xmlns:p14="http://schemas.microsoft.com/office/powerpoint/2010/main" val="2779909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You …The Employer</a:t>
            </a:r>
            <a:r>
              <a:rPr lang="en-US" dirty="0"/>
              <a:t> </a:t>
            </a:r>
            <a:br>
              <a:rPr lang="en-US" dirty="0"/>
            </a:br>
            <a:endParaRPr lang="en-US" dirty="0"/>
          </a:p>
        </p:txBody>
      </p:sp>
      <p:sp>
        <p:nvSpPr>
          <p:cNvPr id="3" name="Content Placeholder 2"/>
          <p:cNvSpPr>
            <a:spLocks noGrp="1"/>
          </p:cNvSpPr>
          <p:nvPr>
            <p:ph idx="1"/>
          </p:nvPr>
        </p:nvSpPr>
        <p:spPr>
          <a:xfrm>
            <a:off x="1828800" y="2209800"/>
            <a:ext cx="7086600" cy="4495800"/>
          </a:xfrm>
        </p:spPr>
        <p:txBody>
          <a:bodyPr>
            <a:normAutofit/>
          </a:bodyPr>
          <a:lstStyle/>
          <a:p>
            <a:pPr marL="0" indent="0">
              <a:buNone/>
            </a:pPr>
            <a:r>
              <a:rPr lang="en-US" sz="2800" dirty="0"/>
              <a:t>As an employer of young adult workers </a:t>
            </a:r>
            <a:r>
              <a:rPr lang="en-US" sz="2800" i="1" dirty="0"/>
              <a:t>(usually referred to as between the ages of 16 – 24), </a:t>
            </a:r>
            <a:r>
              <a:rPr lang="en-US" sz="2800" dirty="0"/>
              <a:t>you are not only hiring someone to do a particular job…</a:t>
            </a:r>
          </a:p>
          <a:p>
            <a:pPr marL="0" indent="0">
              <a:buNone/>
            </a:pPr>
            <a:endParaRPr lang="en-US" sz="2800" dirty="0"/>
          </a:p>
          <a:p>
            <a:pPr marL="0" lvl="0" indent="0">
              <a:buNone/>
            </a:pPr>
            <a:r>
              <a:rPr lang="en-US" sz="2800" i="1" dirty="0"/>
              <a:t>….  but also preparing workers in agriculture  	production for the future</a:t>
            </a:r>
          </a:p>
          <a:p>
            <a:endParaRPr lang="en-US" dirty="0"/>
          </a:p>
          <a:p>
            <a:pPr marL="0" indent="0">
              <a:buNone/>
            </a:pPr>
            <a:endParaRPr lang="en-US" dirty="0"/>
          </a:p>
        </p:txBody>
      </p:sp>
      <p:sp>
        <p:nvSpPr>
          <p:cNvPr id="4" name="TextBox 3" title="White background"/>
          <p:cNvSpPr txBox="1"/>
          <p:nvPr/>
        </p:nvSpPr>
        <p:spPr>
          <a:xfrm>
            <a:off x="7848600" y="6574795"/>
            <a:ext cx="1295400"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1418447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You …The </a:t>
            </a:r>
            <a:r>
              <a:rPr lang="en-US" b="1" dirty="0" smtClean="0"/>
              <a:t>Employer </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1981200" y="1981200"/>
            <a:ext cx="6705600" cy="4876800"/>
          </a:xfrm>
        </p:spPr>
        <p:txBody>
          <a:bodyPr>
            <a:normAutofit/>
          </a:bodyPr>
          <a:lstStyle/>
          <a:p>
            <a:pPr marL="0" lvl="0" indent="0">
              <a:buNone/>
            </a:pPr>
            <a:r>
              <a:rPr lang="en-US" sz="2800" i="1" dirty="0"/>
              <a:t>You are </a:t>
            </a:r>
          </a:p>
          <a:p>
            <a:pPr lvl="0"/>
            <a:r>
              <a:rPr lang="en-US" sz="2800" dirty="0"/>
              <a:t>providing mentoring and guidance</a:t>
            </a:r>
          </a:p>
          <a:p>
            <a:pPr lvl="0"/>
            <a:r>
              <a:rPr lang="en-US" sz="2800" dirty="0"/>
              <a:t>providing valued work experience </a:t>
            </a:r>
          </a:p>
          <a:p>
            <a:pPr lvl="0"/>
            <a:r>
              <a:rPr lang="en-US" sz="2800" dirty="0"/>
              <a:t>protecting young worker from work related illness, injury or death</a:t>
            </a:r>
          </a:p>
          <a:p>
            <a:pPr marL="0" lvl="0" indent="0">
              <a:buNone/>
            </a:pPr>
            <a:r>
              <a:rPr lang="en-US" sz="2800" dirty="0"/>
              <a:t> </a:t>
            </a:r>
          </a:p>
          <a:p>
            <a:pPr>
              <a:buFont typeface="Wingdings" panose="05000000000000000000" pitchFamily="2" charset="2"/>
              <a:buChar char="Ø"/>
            </a:pPr>
            <a:r>
              <a:rPr lang="en-US" sz="2800" dirty="0"/>
              <a:t>Many young employees plan on working in agriculture throughout the life continuum. </a:t>
            </a:r>
          </a:p>
          <a:p>
            <a:endParaRPr lang="en-US" dirty="0"/>
          </a:p>
        </p:txBody>
      </p:sp>
      <p:sp>
        <p:nvSpPr>
          <p:cNvPr id="4" name="TextBox 3" title="White background"/>
          <p:cNvSpPr txBox="1"/>
          <p:nvPr/>
        </p:nvSpPr>
        <p:spPr>
          <a:xfrm>
            <a:off x="7924800" y="6576796"/>
            <a:ext cx="1219200" cy="261610"/>
          </a:xfrm>
          <a:prstGeom prst="rect">
            <a:avLst/>
          </a:prstGeom>
          <a:solidFill>
            <a:schemeClr val="bg1"/>
          </a:solidFill>
        </p:spPr>
        <p:txBody>
          <a:bodyPr wrap="square" rtlCol="0">
            <a:spAutoFit/>
          </a:bodyPr>
          <a:lstStyle/>
          <a:p>
            <a:endParaRPr lang="en-US" sz="1100" dirty="0"/>
          </a:p>
        </p:txBody>
      </p:sp>
    </p:spTree>
    <p:extLst>
      <p:ext uri="{BB962C8B-B14F-4D97-AF65-F5344CB8AC3E}">
        <p14:creationId xmlns:p14="http://schemas.microsoft.com/office/powerpoint/2010/main" val="2795243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2723</TotalTime>
  <Words>3327</Words>
  <Application>Microsoft Office PowerPoint</Application>
  <PresentationFormat>On-screen Show (4:3)</PresentationFormat>
  <Paragraphs>670</Paragraphs>
  <Slides>74</Slides>
  <Notes>71</Notes>
  <HiddenSlides>0</HiddenSlides>
  <MMClips>0</MMClips>
  <ScaleCrop>false</ScaleCrop>
  <HeadingPairs>
    <vt:vector size="4" baseType="variant">
      <vt:variant>
        <vt:lpstr>Theme</vt:lpstr>
      </vt:variant>
      <vt:variant>
        <vt:i4>5</vt:i4>
      </vt:variant>
      <vt:variant>
        <vt:lpstr>Slide Titles</vt:lpstr>
      </vt:variant>
      <vt:variant>
        <vt:i4>74</vt:i4>
      </vt:variant>
    </vt:vector>
  </HeadingPairs>
  <TitlesOfParts>
    <vt:vector size="79" baseType="lpstr">
      <vt:lpstr>Office Theme</vt:lpstr>
      <vt:lpstr>3_Office Theme</vt:lpstr>
      <vt:lpstr>6_Office Theme</vt:lpstr>
      <vt:lpstr>2_Office Theme</vt:lpstr>
      <vt:lpstr>1_Office Theme</vt:lpstr>
      <vt:lpstr>Protecting Young Adults in the Agricultural Workforce </vt:lpstr>
      <vt:lpstr>The Disclaimer</vt:lpstr>
      <vt:lpstr>Objectives </vt:lpstr>
      <vt:lpstr>CDC/NIOSH Total Worker Health® Affiliate</vt:lpstr>
      <vt:lpstr>A Few Facts: </vt:lpstr>
      <vt:lpstr>MCN Report</vt:lpstr>
      <vt:lpstr>Multiple Tasks</vt:lpstr>
      <vt:lpstr>You …The Employer  </vt:lpstr>
      <vt:lpstr>You …The Employer   </vt:lpstr>
      <vt:lpstr>Developmental Factors in Young Workers </vt:lpstr>
      <vt:lpstr>Developmental Factors in  Young Workers </vt:lpstr>
      <vt:lpstr>A Brain in Progress </vt:lpstr>
      <vt:lpstr>How young employees think  (cognitive growth &amp;development)</vt:lpstr>
      <vt:lpstr>How young employees think   (cognitive growth &amp;development)</vt:lpstr>
      <vt:lpstr>Developmental Factors</vt:lpstr>
      <vt:lpstr>Time Constraints</vt:lpstr>
      <vt:lpstr>Cultural Diversity</vt:lpstr>
      <vt:lpstr>  Is there any language barrier? </vt:lpstr>
      <vt:lpstr>Is there any language barrier?</vt:lpstr>
      <vt:lpstr>Solutions – Be Creative: </vt:lpstr>
      <vt:lpstr>Electronic Era </vt:lpstr>
      <vt:lpstr>Personal growth in the workplace </vt:lpstr>
      <vt:lpstr>Interpersonal / Social  Growth &amp; Development </vt:lpstr>
      <vt:lpstr>Interpersonal / Social  Growth &amp; Development</vt:lpstr>
      <vt:lpstr>Physical Development in Young Adults</vt:lpstr>
      <vt:lpstr>Musculoskeletal Development Factors in  Young Adult Workers</vt:lpstr>
      <vt:lpstr>Sleep Deprivation</vt:lpstr>
      <vt:lpstr>Solutions  to Sleep Deprived</vt:lpstr>
      <vt:lpstr>Mitigate Causative Factors</vt:lpstr>
      <vt:lpstr>Mitigate Causative Factors </vt:lpstr>
      <vt:lpstr>Animal Handling Injury Potential</vt:lpstr>
      <vt:lpstr>Heat Exposure Issues</vt:lpstr>
      <vt:lpstr>Contributing Factors to Heat Related Illness</vt:lpstr>
      <vt:lpstr>Heat Related Illnesses (HRI)</vt:lpstr>
      <vt:lpstr>Signs and symptoms of heat stroke and heat exhaustion</vt:lpstr>
      <vt:lpstr>Water. Rest. Shade. (recommended resource) https://www.osha.gov/SLTC/heatillness/  </vt:lpstr>
      <vt:lpstr>  Cold Weather Conditions  </vt:lpstr>
      <vt:lpstr>Chemical/Pesticide Exposures Follow EPA and OSHA Standards</vt:lpstr>
      <vt:lpstr>Follow EPA and OSHA Standards</vt:lpstr>
      <vt:lpstr>Chemical Exposure Training  </vt:lpstr>
      <vt:lpstr>Environmental Protection Agency    </vt:lpstr>
      <vt:lpstr>Revised Worker Protection Standard</vt:lpstr>
      <vt:lpstr>Revised Worker Protection Standard Details</vt:lpstr>
      <vt:lpstr>Revised Worker Protection Standard DetailsContinued</vt:lpstr>
      <vt:lpstr>The OSHA Young Worker Program</vt:lpstr>
      <vt:lpstr>The OSHA Young Worker Program Continued</vt:lpstr>
      <vt:lpstr>Youngworkers.org</vt:lpstr>
      <vt:lpstr>Personal Protective Equipment</vt:lpstr>
      <vt:lpstr>Eliminating or Mitigating Hazards</vt:lpstr>
      <vt:lpstr>PPE Access and Storage</vt:lpstr>
      <vt:lpstr>Young Women in Agriculture </vt:lpstr>
      <vt:lpstr>Young Women in Agriculture  </vt:lpstr>
      <vt:lpstr>OSHA Agriculture Standard  (29 CFR 1928) </vt:lpstr>
      <vt:lpstr>General Industry Standard  (29 CFR 1910) </vt:lpstr>
      <vt:lpstr>General Duty Clause Section 5 (a) (1)</vt:lpstr>
      <vt:lpstr>Other OSHA Standards related to Agriculture</vt:lpstr>
      <vt:lpstr>Hazard Communication Standard</vt:lpstr>
      <vt:lpstr>OSHA Pictograms </vt:lpstr>
      <vt:lpstr>Additional Standards related to Agriculture</vt:lpstr>
      <vt:lpstr>State to State Standards</vt:lpstr>
      <vt:lpstr>Small Farm Exemption </vt:lpstr>
      <vt:lpstr>Education &amp; Training </vt:lpstr>
      <vt:lpstr>Education &amp; Training  </vt:lpstr>
      <vt:lpstr>Recommended Resources www.agrisafe.org </vt:lpstr>
      <vt:lpstr>AgriSafe Website</vt:lpstr>
      <vt:lpstr>Recommended Resources</vt:lpstr>
      <vt:lpstr>State to State</vt:lpstr>
      <vt:lpstr>Employee Rights  and Responsibilities</vt:lpstr>
      <vt:lpstr>Employee Rights   and Responsibilities</vt:lpstr>
      <vt:lpstr>OSHA Whistleblower Protection Program</vt:lpstr>
      <vt:lpstr>What is Your Action Plan??</vt:lpstr>
      <vt:lpstr>Evaluation</vt:lpstr>
      <vt:lpstr>Pre/Post Questions </vt:lpstr>
      <vt:lpstr>Pre/Post Questions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Euvonnne</dc:creator>
  <cp:lastModifiedBy>Robertson, Donna - OSHA</cp:lastModifiedBy>
  <cp:revision>221</cp:revision>
  <cp:lastPrinted>2016-06-30T03:46:34Z</cp:lastPrinted>
  <dcterms:created xsi:type="dcterms:W3CDTF">2011-11-16T17:02:10Z</dcterms:created>
  <dcterms:modified xsi:type="dcterms:W3CDTF">2017-11-15T20:40:27Z</dcterms:modified>
</cp:coreProperties>
</file>