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238"/>
    <p:restoredTop sz="91977" autoAdjust="0"/>
  </p:normalViewPr>
  <p:slideViewPr>
    <p:cSldViewPr>
      <p:cViewPr varScale="1">
        <p:scale>
          <a:sx n="106" d="100"/>
          <a:sy n="106" d="100"/>
        </p:scale>
        <p:origin x="136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slide" Target="slides/slide114.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title>
      <c:tx>
        <c:rich>
          <a:bodyPr rot="0"/>
          <a:lstStyle/>
          <a:p>
            <a:pPr>
              <a:defRPr sz="1800" b="0" i="0" u="none" strike="noStrike">
                <a:solidFill>
                  <a:schemeClr val="bg1"/>
                </a:solidFill>
                <a:latin typeface="Calibri"/>
              </a:defRPr>
            </a:pPr>
            <a:r>
              <a:rPr lang="en-US" sz="1800" b="0" i="0" u="none" strike="noStrike">
                <a:solidFill>
                  <a:schemeClr val="bg1"/>
                </a:solidFill>
                <a:latin typeface="Calibri"/>
              </a:rPr>
              <a:t>Feet</a:t>
            </a:r>
          </a:p>
        </c:rich>
      </c:tx>
      <c:layout>
        <c:manualLayout>
          <c:xMode val="edge"/>
          <c:yMode val="edge"/>
          <c:x val="0.47722100000000001"/>
          <c:y val="0"/>
          <c:w val="4.5557800000000002E-2"/>
          <c:h val="0.16095799999999999"/>
        </c:manualLayout>
      </c:layout>
      <c:overlay val="1"/>
      <c:spPr>
        <a:noFill/>
        <a:effectLst/>
      </c:spPr>
    </c:title>
    <c:autoTitleDeleted val="0"/>
    <c:plotArea>
      <c:layout>
        <c:manualLayout>
          <c:layoutTarget val="inner"/>
          <c:xMode val="edge"/>
          <c:yMode val="edge"/>
          <c:x val="5.4684499999999997E-2"/>
          <c:y val="0.16095799999999999"/>
          <c:w val="0.88708500000000001"/>
          <c:h val="0.67885499999999999"/>
        </c:manualLayout>
      </c:layout>
      <c:barChart>
        <c:barDir val="col"/>
        <c:grouping val="clustered"/>
        <c:varyColors val="0"/>
        <c:ser>
          <c:idx val="0"/>
          <c:order val="0"/>
          <c:tx>
            <c:v>Feet</c:v>
          </c:tx>
          <c:spPr>
            <a:solidFill>
              <a:srgbClr val="953735"/>
            </a:solidFill>
            <a:ln w="12700" cap="flat">
              <a:noFill/>
              <a:miter lim="400000"/>
            </a:ln>
            <a:effectLst/>
          </c:spPr>
          <c:invertIfNegative val="0"/>
          <c:dPt>
            <c:idx val="0"/>
            <c:invertIfNegative val="1"/>
            <c:bubble3D val="0"/>
            <c:extLst>
              <c:ext xmlns:c16="http://schemas.microsoft.com/office/drawing/2014/chart" uri="{C3380CC4-5D6E-409C-BE32-E72D297353CC}">
                <c16:uniqueId val="{00000000-EF98-47DF-8FDC-3A9AB9CC2BFD}"/>
              </c:ext>
            </c:extLst>
          </c:dPt>
          <c:dPt>
            <c:idx val="1"/>
            <c:invertIfNegative val="1"/>
            <c:bubble3D val="0"/>
            <c:extLst>
              <c:ext xmlns:c16="http://schemas.microsoft.com/office/drawing/2014/chart" uri="{C3380CC4-5D6E-409C-BE32-E72D297353CC}">
                <c16:uniqueId val="{00000001-EF98-47DF-8FDC-3A9AB9CC2BFD}"/>
              </c:ext>
            </c:extLst>
          </c:dPt>
          <c:dPt>
            <c:idx val="2"/>
            <c:invertIfNegative val="1"/>
            <c:bubble3D val="0"/>
            <c:extLst>
              <c:ext xmlns:c16="http://schemas.microsoft.com/office/drawing/2014/chart" uri="{C3380CC4-5D6E-409C-BE32-E72D297353CC}">
                <c16:uniqueId val="{00000002-EF98-47DF-8FDC-3A9AB9CC2BFD}"/>
              </c:ext>
            </c:extLst>
          </c:dPt>
          <c:dPt>
            <c:idx val="3"/>
            <c:invertIfNegative val="1"/>
            <c:bubble3D val="0"/>
            <c:extLst>
              <c:ext xmlns:c16="http://schemas.microsoft.com/office/drawing/2014/chart" uri="{C3380CC4-5D6E-409C-BE32-E72D297353CC}">
                <c16:uniqueId val="{00000003-EF98-47DF-8FDC-3A9AB9CC2BFD}"/>
              </c:ext>
            </c:extLst>
          </c:dPt>
          <c:cat>
            <c:strLit>
              <c:ptCount val="4"/>
              <c:pt idx="0">
                <c:v>Construcción</c:v>
              </c:pt>
              <c:pt idx="1">
                <c:v>Andamios</c:v>
              </c:pt>
              <c:pt idx="2">
                <c:v>Erección Vigas de Acero  </c:v>
              </c:pt>
              <c:pt idx="3">
                <c:v>Industria en General</c:v>
              </c:pt>
            </c:strLit>
          </c:cat>
          <c:val>
            <c:numLit>
              <c:formatCode>General</c:formatCode>
              <c:ptCount val="4"/>
              <c:pt idx="0">
                <c:v>6</c:v>
              </c:pt>
              <c:pt idx="1">
                <c:v>10</c:v>
              </c:pt>
              <c:pt idx="2">
                <c:v>15</c:v>
              </c:pt>
              <c:pt idx="3">
                <c:v>4</c:v>
              </c:pt>
            </c:numLit>
          </c:val>
          <c:extLst>
            <c:ext xmlns:c16="http://schemas.microsoft.com/office/drawing/2014/chart" uri="{C3380CC4-5D6E-409C-BE32-E72D297353CC}">
              <c16:uniqueId val="{00000004-EF98-47DF-8FDC-3A9AB9CC2BFD}"/>
            </c:ext>
          </c:extLst>
        </c:ser>
        <c:dLbls>
          <c:showLegendKey val="0"/>
          <c:showVal val="0"/>
          <c:showCatName val="0"/>
          <c:showSerName val="0"/>
          <c:showPercent val="0"/>
          <c:showBubbleSize val="0"/>
        </c:dLbls>
        <c:gapWidth val="100"/>
        <c:axId val="37075968"/>
        <c:axId val="37077760"/>
      </c:barChart>
      <c:catAx>
        <c:axId val="37075968"/>
        <c:scaling>
          <c:orientation val="minMax"/>
        </c:scaling>
        <c:delete val="0"/>
        <c:axPos val="b"/>
        <c:numFmt formatCode="General" sourceLinked="0"/>
        <c:majorTickMark val="out"/>
        <c:minorTickMark val="none"/>
        <c:tickLblPos val="low"/>
        <c:spPr>
          <a:ln w="12700" cap="flat">
            <a:solidFill>
              <a:srgbClr val="808080"/>
            </a:solidFill>
            <a:prstDash val="solid"/>
            <a:round/>
          </a:ln>
        </c:spPr>
        <c:txPr>
          <a:bodyPr rot="0"/>
          <a:lstStyle/>
          <a:p>
            <a:pPr>
              <a:defRPr sz="2000" b="1" i="0" u="none" strike="noStrike">
                <a:solidFill>
                  <a:srgbClr val="000000"/>
                </a:solidFill>
                <a:latin typeface="Calibri"/>
              </a:defRPr>
            </a:pPr>
            <a:endParaRPr lang="en-US"/>
          </a:p>
        </c:txPr>
        <c:crossAx val="37077760"/>
        <c:crosses val="autoZero"/>
        <c:auto val="1"/>
        <c:lblAlgn val="ctr"/>
        <c:lblOffset val="100"/>
        <c:noMultiLvlLbl val="1"/>
      </c:catAx>
      <c:valAx>
        <c:axId val="37077760"/>
        <c:scaling>
          <c:orientation val="minMax"/>
        </c:scaling>
        <c:delete val="0"/>
        <c:axPos val="l"/>
        <c:majorGridlines>
          <c:spPr>
            <a:ln w="12700" cap="flat">
              <a:solidFill>
                <a:srgbClr val="808080"/>
              </a:solidFill>
              <a:prstDash val="solid"/>
              <a:round/>
            </a:ln>
          </c:spPr>
        </c:majorGridlines>
        <c:numFmt formatCode="0" sourceLinked="0"/>
        <c:majorTickMark val="out"/>
        <c:minorTickMark val="none"/>
        <c:tickLblPos val="nextTo"/>
        <c:spPr>
          <a:ln w="12700" cap="flat">
            <a:solidFill>
              <a:srgbClr val="808080"/>
            </a:solidFill>
            <a:prstDash val="solid"/>
            <a:round/>
          </a:ln>
        </c:spPr>
        <c:txPr>
          <a:bodyPr rot="0"/>
          <a:lstStyle/>
          <a:p>
            <a:pPr>
              <a:defRPr sz="1800" b="0" i="0" u="none" strike="noStrike">
                <a:solidFill>
                  <a:srgbClr val="000000"/>
                </a:solidFill>
                <a:latin typeface="Calibri"/>
              </a:defRPr>
            </a:pPr>
            <a:endParaRPr lang="en-US"/>
          </a:p>
        </c:txPr>
        <c:crossAx val="37075968"/>
        <c:crosses val="autoZero"/>
        <c:crossBetween val="between"/>
        <c:majorUnit val="4"/>
        <c:minorUnit val="2"/>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4" name="Shape 34"/>
          <p:cNvSpPr>
            <a:spLocks noGrp="1" noRot="1" noChangeAspect="1"/>
          </p:cNvSpPr>
          <p:nvPr>
            <p:ph type="sldImg"/>
          </p:nvPr>
        </p:nvSpPr>
        <p:spPr>
          <a:xfrm>
            <a:off x="1143000" y="685800"/>
            <a:ext cx="4572000" cy="3429000"/>
          </a:xfrm>
          <a:prstGeom prst="rect">
            <a:avLst/>
          </a:prstGeom>
        </p:spPr>
        <p:txBody>
          <a:bodyPr/>
          <a:lstStyle/>
          <a:p>
            <a:endParaRPr/>
          </a:p>
        </p:txBody>
      </p:sp>
      <p:sp>
        <p:nvSpPr>
          <p:cNvPr id="35" name="Shape 35"/>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000747414"/>
      </p:ext>
    </p:extLst>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Calibri"/>
      </a:defRPr>
    </a:lvl1pPr>
    <a:lvl2pPr indent="228600" latinLnBrk="0">
      <a:spcBef>
        <a:spcPts val="400"/>
      </a:spcBef>
      <a:defRPr sz="1200">
        <a:latin typeface="+mj-lt"/>
        <a:ea typeface="+mj-ea"/>
        <a:cs typeface="+mj-cs"/>
        <a:sym typeface="Calibri"/>
      </a:defRPr>
    </a:lvl2pPr>
    <a:lvl3pPr indent="457200" latinLnBrk="0">
      <a:spcBef>
        <a:spcPts val="400"/>
      </a:spcBef>
      <a:defRPr sz="1200">
        <a:latin typeface="+mj-lt"/>
        <a:ea typeface="+mj-ea"/>
        <a:cs typeface="+mj-cs"/>
        <a:sym typeface="Calibri"/>
      </a:defRPr>
    </a:lvl3pPr>
    <a:lvl4pPr indent="685800" latinLnBrk="0">
      <a:spcBef>
        <a:spcPts val="400"/>
      </a:spcBef>
      <a:defRPr sz="1200">
        <a:latin typeface="+mj-lt"/>
        <a:ea typeface="+mj-ea"/>
        <a:cs typeface="+mj-cs"/>
        <a:sym typeface="Calibri"/>
      </a:defRPr>
    </a:lvl4pPr>
    <a:lvl5pPr indent="914400" latinLnBrk="0">
      <a:spcBef>
        <a:spcPts val="400"/>
      </a:spcBef>
      <a:defRPr sz="1200">
        <a:latin typeface="+mj-lt"/>
        <a:ea typeface="+mj-ea"/>
        <a:cs typeface="+mj-cs"/>
        <a:sym typeface="Calibri"/>
      </a:defRPr>
    </a:lvl5pPr>
    <a:lvl6pPr indent="1143000" latinLnBrk="0">
      <a:spcBef>
        <a:spcPts val="400"/>
      </a:spcBef>
      <a:defRPr sz="1200">
        <a:latin typeface="+mj-lt"/>
        <a:ea typeface="+mj-ea"/>
        <a:cs typeface="+mj-cs"/>
        <a:sym typeface="Calibri"/>
      </a:defRPr>
    </a:lvl6pPr>
    <a:lvl7pPr indent="1371600" latinLnBrk="0">
      <a:spcBef>
        <a:spcPts val="400"/>
      </a:spcBef>
      <a:defRPr sz="1200">
        <a:latin typeface="+mj-lt"/>
        <a:ea typeface="+mj-ea"/>
        <a:cs typeface="+mj-cs"/>
        <a:sym typeface="Calibri"/>
      </a:defRPr>
    </a:lvl7pPr>
    <a:lvl8pPr indent="1600200" latinLnBrk="0">
      <a:spcBef>
        <a:spcPts val="400"/>
      </a:spcBef>
      <a:defRPr sz="1200">
        <a:latin typeface="+mj-lt"/>
        <a:ea typeface="+mj-ea"/>
        <a:cs typeface="+mj-cs"/>
        <a:sym typeface="Calibri"/>
      </a:defRPr>
    </a:lvl8pPr>
    <a:lvl9pPr indent="1828800" latinLnBrk="0">
      <a:spcBef>
        <a:spcPts val="400"/>
      </a:spcBef>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afetytrainingguru.blogspot.com/2010/08/i-call-this-one-ladder-safety_11.html"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curiosidadeterra.blogspot.com/2014/04/10-flagras-de-pessoas-que-nao-ligam.html"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theodysseyonline.com/open-questionnaire-feminist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venturepacificcontractors.com/?lightbox=dataItem-iq9hlrnt3"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amanecertumbesino.blogspot.com/2015/10/amanecer-tumbesino_24.html"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larryray.com/the-beyond---behind-the.html"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honeywellsafety.com/BR/Training_and_Support/Exames_f%C3%ADsicos_e_testes_de_resist%C3%AAncia_para_colaboradores_que_utilizam_equipamentos_contra_queda_.aspx"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tabswindowcleaning.com/?lightbox=dataItem-ievj62wi1"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www.owenahearn.com/blog"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www.esglobalsolutions.com/scaffold/"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www.esglobalsolutions.com/scaffold/" TargetMode="External"/><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gondola-bacha.com/-dich-vu/p_15.html" TargetMode="External"/><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3" Type="http://schemas.openxmlformats.org/officeDocument/2006/relationships/hyperlink" Target="https://www.osha.gov/dte/library/scaffolds/scaffolding/handout.html" TargetMode="External"/><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3" Type="http://schemas.openxmlformats.org/officeDocument/2006/relationships/hyperlink" Target="http://www.shreeprabhatlifters.com/about-us.html" TargetMode="External"/><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3" Type="http://schemas.openxmlformats.org/officeDocument/2006/relationships/hyperlink" Target="https://zh.wikipedia.org/wiki/File:Crane_flip.jpg" TargetMode="External"/><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3" Type="http://schemas.openxmlformats.org/officeDocument/2006/relationships/hyperlink" Target="http://www.contractlumber.com/blog/2015/6/17/part-2-exploring-the-true-cost-of-jobsite-safety" TargetMode="External"/><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3" Type="http://schemas.openxmlformats.org/officeDocument/2006/relationships/hyperlink" Target="http://www.honeywellsafety.com/BR/Training___Support.aspx" TargetMode="External"/><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3" Type="http://schemas.openxmlformats.org/officeDocument/2006/relationships/hyperlink" Target="http://www.coatingspromag.com/articles/safety/2014/10/inspecting-personal-fall-protection-equipment" TargetMode="External"/><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3" Type="http://schemas.openxmlformats.org/officeDocument/2006/relationships/hyperlink" Target="http://www.coatingspromag.com/articles/safety/2014/10/inspecting-personal-fall-protection-equipment" TargetMode="External"/><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ecuama.com/inv-fotos-n-p2.htm"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3" Type="http://schemas.openxmlformats.org/officeDocument/2006/relationships/hyperlink" Target="http://amanecertumbesino.blogspot.com/2015/10/amanecer-tumbesino_24.html" TargetMode="External"/><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hape 40"/>
          <p:cNvSpPr>
            <a:spLocks noGrp="1" noRot="1" noChangeAspect="1"/>
          </p:cNvSpPr>
          <p:nvPr>
            <p:ph type="sldImg"/>
          </p:nvPr>
        </p:nvSpPr>
        <p:spPr>
          <a:prstGeom prst="rect">
            <a:avLst/>
          </a:prstGeom>
        </p:spPr>
        <p:txBody>
          <a:bodyPr/>
          <a:lstStyle/>
          <a:p>
            <a:endParaRPr/>
          </a:p>
        </p:txBody>
      </p:sp>
      <p:sp>
        <p:nvSpPr>
          <p:cNvPr id="41" name="Shape 41"/>
          <p:cNvSpPr>
            <a:spLocks noGrp="1"/>
          </p:cNvSpPr>
          <p:nvPr>
            <p:ph type="body" sz="quarter" idx="1"/>
          </p:nvPr>
        </p:nvSpPr>
        <p:spPr>
          <a:prstGeom prst="rect">
            <a:avLst/>
          </a:prstGeom>
        </p:spPr>
        <p:txBody>
          <a:bodyPr/>
          <a:lstStyle/>
          <a:p>
            <a:r>
              <a:t>Imagen: http://www.metrosafety.ca/fall-protection-training/</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Shape 111"/>
          <p:cNvSpPr>
            <a:spLocks noGrp="1" noRot="1" noChangeAspect="1"/>
          </p:cNvSpPr>
          <p:nvPr>
            <p:ph type="sldImg"/>
          </p:nvPr>
        </p:nvSpPr>
        <p:spPr>
          <a:prstGeom prst="rect">
            <a:avLst/>
          </a:prstGeom>
        </p:spPr>
        <p:txBody>
          <a:bodyPr/>
          <a:lstStyle/>
          <a:p>
            <a:endParaRPr/>
          </a:p>
        </p:txBody>
      </p:sp>
      <p:sp>
        <p:nvSpPr>
          <p:cNvPr id="112" name="Shape 112"/>
          <p:cNvSpPr>
            <a:spLocks noGrp="1"/>
          </p:cNvSpPr>
          <p:nvPr>
            <p:ph type="body" sz="quarter" idx="1"/>
          </p:nvPr>
        </p:nvSpPr>
        <p:spPr>
          <a:prstGeom prst="rect">
            <a:avLst/>
          </a:prstGeom>
        </p:spPr>
        <p:txBody>
          <a:bodyPr/>
          <a:lstStyle/>
          <a:p>
            <a:r>
              <a:t>La percepción del peligro no está allí  </a:t>
            </a:r>
          </a:p>
          <a:p>
            <a:r>
              <a:t>¡Esta caída no me matará a mí!</a:t>
            </a:r>
          </a:p>
          <a:p>
            <a:r>
              <a:t>Yo me he caído antes y no he sido lesionado</a:t>
            </a:r>
          </a:p>
          <a:p>
            <a:endParaRPr/>
          </a:p>
          <a:p>
            <a:r>
              <a:t>Pregúnteles por otros ejemplos o respecto a si ellos están de acuerdo</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hape 120"/>
          <p:cNvSpPr>
            <a:spLocks noGrp="1" noRot="1" noChangeAspect="1"/>
          </p:cNvSpPr>
          <p:nvPr>
            <p:ph type="sldImg"/>
          </p:nvPr>
        </p:nvSpPr>
        <p:spPr>
          <a:prstGeom prst="rect">
            <a:avLst/>
          </a:prstGeom>
        </p:spPr>
        <p:txBody>
          <a:bodyPr/>
          <a:lstStyle/>
          <a:p>
            <a:endParaRPr/>
          </a:p>
        </p:txBody>
      </p:sp>
      <p:sp>
        <p:nvSpPr>
          <p:cNvPr id="121" name="Shape 121"/>
          <p:cNvSpPr>
            <a:spLocks noGrp="1"/>
          </p:cNvSpPr>
          <p:nvPr>
            <p:ph type="body" sz="quarter" idx="1"/>
          </p:nvPr>
        </p:nvSpPr>
        <p:spPr>
          <a:prstGeom prst="rect">
            <a:avLst/>
          </a:prstGeom>
        </p:spPr>
        <p:txBody>
          <a:bodyPr/>
          <a:lstStyle/>
          <a:p>
            <a:r>
              <a:t>Esto no me causará ningún daño</a:t>
            </a:r>
          </a:p>
          <a:p>
            <a:r>
              <a:t>Si me caigo, no resultaré lesionado</a:t>
            </a:r>
          </a:p>
          <a:p>
            <a:endParaRPr/>
          </a:p>
          <a:p>
            <a:r>
              <a:t>¿Y qué tal una caída desde 20 pies o menos golpeándose la cabeza?</a:t>
            </a:r>
          </a:p>
          <a:p>
            <a:endParaRPr/>
          </a:p>
          <a:p>
            <a:r>
              <a:t>Una baja percepción del riesgo</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noRot="1" noChangeAspect="1"/>
          </p:cNvSpPr>
          <p:nvPr>
            <p:ph type="sldImg"/>
          </p:nvPr>
        </p:nvSpPr>
        <p:spPr>
          <a:prstGeom prst="rect">
            <a:avLst/>
          </a:prstGeom>
        </p:spPr>
        <p:txBody>
          <a:bodyPr/>
          <a:lstStyle/>
          <a:p>
            <a:endParaRPr/>
          </a:p>
        </p:txBody>
      </p:sp>
      <p:sp>
        <p:nvSpPr>
          <p:cNvPr id="127" name="Shape 127"/>
          <p:cNvSpPr>
            <a:spLocks noGrp="1"/>
          </p:cNvSpPr>
          <p:nvPr>
            <p:ph type="body" sz="quarter" idx="1"/>
          </p:nvPr>
        </p:nvSpPr>
        <p:spPr>
          <a:prstGeom prst="rect">
            <a:avLst/>
          </a:prstGeom>
        </p:spPr>
        <p:txBody>
          <a:bodyPr/>
          <a:lstStyle/>
          <a:p>
            <a:r>
              <a:t>El riesgo/peligro siempre existe, no importa la edad.</a:t>
            </a:r>
          </a:p>
          <a:p>
            <a:endParaRPr/>
          </a:p>
          <a:p>
            <a:r>
              <a:t>La gente joven toma riesgos más frecuentemente – ellos se sienten/creen “a prueba de balas”, mal juzgan los riesgos/peligros, y no saben que otra cosa hacer mejor.</a:t>
            </a:r>
          </a:p>
          <a:p>
            <a:endParaRPr/>
          </a:p>
          <a:p>
            <a:r>
              <a:t>Por otra parte, los trabajadores experimentados a veces toman una actitud displicente/de sobre confiados, y a medida que envejecemos estamos más propensos a sufrir lesiones mayores o requerimos de más tiempo para recuperarnos.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noRot="1" noChangeAspect="1"/>
          </p:cNvSpPr>
          <p:nvPr>
            <p:ph type="sldImg"/>
          </p:nvPr>
        </p:nvSpPr>
        <p:spPr>
          <a:prstGeom prst="rect">
            <a:avLst/>
          </a:prstGeom>
        </p:spPr>
        <p:txBody>
          <a:bodyPr/>
          <a:lstStyle/>
          <a:p>
            <a:endParaRPr/>
          </a:p>
        </p:txBody>
      </p:sp>
      <p:sp>
        <p:nvSpPr>
          <p:cNvPr id="137" name="Shape 137"/>
          <p:cNvSpPr>
            <a:spLocks noGrp="1"/>
          </p:cNvSpPr>
          <p:nvPr>
            <p:ph type="body" sz="quarter" idx="1"/>
          </p:nvPr>
        </p:nvSpPr>
        <p:spPr>
          <a:prstGeom prst="rect">
            <a:avLst/>
          </a:prstGeom>
        </p:spPr>
        <p:txBody>
          <a:bodyPr/>
          <a:lstStyle/>
          <a:p>
            <a:r>
              <a:t>El riesgo/peligro siempre existe, no importa la edad.</a:t>
            </a:r>
          </a:p>
          <a:p>
            <a:endParaRPr/>
          </a:p>
          <a:p>
            <a:r>
              <a:t>La gente joven toma riesgos más frecuentemente – ellos se sienten/creen “a prueba de balas”, mal juzgan los riesgos/peligros, y no saben que otra cosa hacer mejor</a:t>
            </a:r>
          </a:p>
          <a:p>
            <a:endParaRPr/>
          </a:p>
          <a:p>
            <a:r>
              <a:t>Por otra parte, los trabajadores experimentados a veces toman una actitud displicente/de sobre confiados, y a medida que envejecemos estamos más propensos a sufrir lesiones mayores o requerimos de más tiempo para recuperarnos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hape 143"/>
          <p:cNvSpPr>
            <a:spLocks noGrp="1" noRot="1" noChangeAspect="1"/>
          </p:cNvSpPr>
          <p:nvPr>
            <p:ph type="sldImg"/>
          </p:nvPr>
        </p:nvSpPr>
        <p:spPr>
          <a:prstGeom prst="rect">
            <a:avLst/>
          </a:prstGeom>
        </p:spPr>
        <p:txBody>
          <a:bodyPr/>
          <a:lstStyle/>
          <a:p>
            <a:endParaRPr/>
          </a:p>
        </p:txBody>
      </p:sp>
      <p:sp>
        <p:nvSpPr>
          <p:cNvPr id="144" name="Shape 144"/>
          <p:cNvSpPr>
            <a:spLocks noGrp="1"/>
          </p:cNvSpPr>
          <p:nvPr>
            <p:ph type="body" sz="quarter" idx="1"/>
          </p:nvPr>
        </p:nvSpPr>
        <p:spPr>
          <a:prstGeom prst="rect">
            <a:avLst/>
          </a:prstGeom>
        </p:spPr>
        <p:txBody>
          <a:bodyPr/>
          <a:lstStyle/>
          <a:p>
            <a:r>
              <a:t>Las lesiones por caídas son graves, no simplemente golpes y raspones</a:t>
            </a:r>
          </a:p>
          <a:p>
            <a:r>
              <a:t>Las lesiones a la cabeza son fatales en muchas ocasiones</a:t>
            </a:r>
          </a:p>
          <a:p>
            <a:r>
              <a:t>Pero si usted logra recuperarse de una caída, ¿ será su calidad de vida la misma?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a:spLocks noGrp="1" noRot="1" noChangeAspect="1"/>
          </p:cNvSpPr>
          <p:nvPr>
            <p:ph type="sldImg"/>
          </p:nvPr>
        </p:nvSpPr>
        <p:spPr>
          <a:prstGeom prst="rect">
            <a:avLst/>
          </a:prstGeom>
        </p:spPr>
        <p:txBody>
          <a:bodyPr/>
          <a:lstStyle/>
          <a:p>
            <a:endParaRPr/>
          </a:p>
        </p:txBody>
      </p:sp>
      <p:sp>
        <p:nvSpPr>
          <p:cNvPr id="153" name="Shape 153"/>
          <p:cNvSpPr>
            <a:spLocks noGrp="1"/>
          </p:cNvSpPr>
          <p:nvPr>
            <p:ph type="body" sz="quarter" idx="1"/>
          </p:nvPr>
        </p:nvSpPr>
        <p:spPr>
          <a:prstGeom prst="rect">
            <a:avLst/>
          </a:prstGeom>
        </p:spPr>
        <p:txBody>
          <a:bodyPr/>
          <a:lstStyle/>
          <a:p>
            <a:r>
              <a:t>¿Por qué están dispuestas las personas a exponerse ellas mismas a riesgos una y otra vez/de manera repetitiva?</a:t>
            </a:r>
          </a:p>
          <a:p>
            <a:endParaRPr/>
          </a:p>
          <a:p>
            <a:r>
              <a:t>Observe este ejemplo.</a:t>
            </a:r>
          </a:p>
          <a:p>
            <a:r>
              <a:t>¿Quién tomó la decisión de que éste era un procedimiento seguro? ¿Cuál fue el proceso de ideas/opiniones/reflexiones?</a:t>
            </a:r>
          </a:p>
          <a:p>
            <a:r>
              <a:t>¿Cómo pudieron pensar/considerar ellos que era seguro o estaba bien trabajar así?</a:t>
            </a:r>
          </a:p>
          <a:p>
            <a:endParaRPr/>
          </a:p>
          <a:p>
            <a:r>
              <a:t>Imagenes: </a:t>
            </a:r>
            <a:r>
              <a:rPr u="sng">
                <a:solidFill>
                  <a:srgbClr val="0000FF"/>
                </a:solidFill>
                <a:uFill>
                  <a:solidFill>
                    <a:srgbClr val="0000FF"/>
                  </a:solidFill>
                </a:uFill>
                <a:hlinkClick r:id="rId3"/>
              </a:rPr>
              <a:t>http://safetytrainingguru.blogspot.com/2010/08/i-call-this-one-ladder-safety_11.html</a:t>
            </a:r>
          </a:p>
          <a:p>
            <a:r>
              <a:rPr u="sng">
                <a:solidFill>
                  <a:srgbClr val="0000FF"/>
                </a:solidFill>
                <a:uFill>
                  <a:solidFill>
                    <a:srgbClr val="0000FF"/>
                  </a:solidFill>
                </a:uFill>
                <a:hlinkClick r:id="rId4"/>
              </a:rPr>
              <a:t>http://curiosidadeterra.blogspot.com/2014/04/10-flagras-de-pessoas-que-nao-ligam.html</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prstGeom prst="rect">
            <a:avLst/>
          </a:prstGeom>
        </p:spPr>
        <p:txBody>
          <a:bodyPr/>
          <a:lstStyle/>
          <a:p>
            <a:endParaRPr/>
          </a:p>
        </p:txBody>
      </p:sp>
      <p:sp>
        <p:nvSpPr>
          <p:cNvPr id="164" name="Shape 164"/>
          <p:cNvSpPr>
            <a:spLocks noGrp="1"/>
          </p:cNvSpPr>
          <p:nvPr>
            <p:ph type="body" sz="quarter" idx="1"/>
          </p:nvPr>
        </p:nvSpPr>
        <p:spPr>
          <a:prstGeom prst="rect">
            <a:avLst/>
          </a:prstGeom>
        </p:spPr>
        <p:txBody>
          <a:bodyPr/>
          <a:lstStyle/>
          <a:p>
            <a:r>
              <a:t>¿Enseña/adiestra usted a las personas sobre cómo machucarse correctamente un dedo con un martillo? ¿Cómo agarrar/atrapar correctamente con las manos agua en movimiento?    ¡NO!</a:t>
            </a:r>
          </a:p>
          <a:p>
            <a:r>
              <a:t>Debemos detener la caída, y no considerar/convertir la caída como algo aceptable o normal.</a:t>
            </a:r>
          </a:p>
          <a:p>
            <a:r>
              <a:t>¿Cuál es la forma correcta de caer?</a:t>
            </a:r>
          </a:p>
          <a:p>
            <a:r>
              <a:t>¿Quién de los presentes en este salón ha sufrido una caída anteriormente?</a:t>
            </a:r>
          </a:p>
          <a:p>
            <a:endParaRPr/>
          </a:p>
          <a:p>
            <a:r>
              <a:t>Imagen: https://holanoticias.com/crece-demanda-de-trabajadores-de-la-construccion-certificados/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a:spLocks noGrp="1" noRot="1" noChangeAspect="1"/>
          </p:cNvSpPr>
          <p:nvPr>
            <p:ph type="sldImg"/>
          </p:nvPr>
        </p:nvSpPr>
        <p:spPr>
          <a:prstGeom prst="rect">
            <a:avLst/>
          </a:prstGeom>
        </p:spPr>
        <p:txBody>
          <a:bodyPr/>
          <a:lstStyle/>
          <a:p>
            <a:endParaRPr/>
          </a:p>
        </p:txBody>
      </p:sp>
      <p:sp>
        <p:nvSpPr>
          <p:cNvPr id="170" name="Shape 170"/>
          <p:cNvSpPr>
            <a:spLocks noGrp="1"/>
          </p:cNvSpPr>
          <p:nvPr>
            <p:ph type="body" sz="quarter" idx="1"/>
          </p:nvPr>
        </p:nvSpPr>
        <p:spPr>
          <a:prstGeom prst="rect">
            <a:avLst/>
          </a:prstGeom>
        </p:spPr>
        <p:txBody>
          <a:bodyPr/>
          <a:lstStyle/>
          <a:p>
            <a:r>
              <a:t>Ejemplos de nuestra experiencia.</a:t>
            </a:r>
          </a:p>
          <a:p>
            <a:endParaRPr/>
          </a:p>
          <a:p>
            <a:r>
              <a:t>Imagen: http://www.24-horas.mx/impulsan-trabajo-digno-para-los-discapacitados-en-magdalena-contreras/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a:spLocks noGrp="1" noRot="1" noChangeAspect="1"/>
          </p:cNvSpPr>
          <p:nvPr>
            <p:ph type="sldImg"/>
          </p:nvPr>
        </p:nvSpPr>
        <p:spPr>
          <a:prstGeom prst="rect">
            <a:avLst/>
          </a:prstGeom>
        </p:spPr>
        <p:txBody>
          <a:bodyPr/>
          <a:lstStyle/>
          <a:p>
            <a:endParaRPr/>
          </a:p>
        </p:txBody>
      </p:sp>
      <p:sp>
        <p:nvSpPr>
          <p:cNvPr id="184" name="Shape 184"/>
          <p:cNvSpPr>
            <a:spLocks noGrp="1"/>
          </p:cNvSpPr>
          <p:nvPr>
            <p:ph type="body" sz="quarter" idx="1"/>
          </p:nvPr>
        </p:nvSpPr>
        <p:spPr>
          <a:prstGeom prst="rect">
            <a:avLst/>
          </a:prstGeom>
        </p:spPr>
        <p:txBody>
          <a:bodyPr/>
          <a:lstStyle/>
          <a:p>
            <a:r>
              <a:t>Estas dos, seguridad por diseño (ingeniería) o realizar la actividad a nivel del suelo, son preguntas que utilizaremos a medida que tratemos/estudiemos el sistema de seguridad del cual estaremos hablando en las siguientes secciones/láminas</a:t>
            </a:r>
          </a:p>
          <a:p>
            <a:endParaRPr/>
          </a:p>
          <a:p>
            <a:r>
              <a:t>Primero, trataremos de evitar que ocurra la caída, antes de tratar evitar que los trabajadores caigan al suelo y se golpeen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Shape 189"/>
          <p:cNvSpPr>
            <a:spLocks noGrp="1" noRot="1" noChangeAspect="1"/>
          </p:cNvSpPr>
          <p:nvPr>
            <p:ph type="sldImg"/>
          </p:nvPr>
        </p:nvSpPr>
        <p:spPr>
          <a:prstGeom prst="rect">
            <a:avLst/>
          </a:prstGeom>
        </p:spPr>
        <p:txBody>
          <a:bodyPr/>
          <a:lstStyle/>
          <a:p>
            <a:endParaRPr/>
          </a:p>
        </p:txBody>
      </p:sp>
      <p:sp>
        <p:nvSpPr>
          <p:cNvPr id="190" name="Shape 190"/>
          <p:cNvSpPr>
            <a:spLocks noGrp="1"/>
          </p:cNvSpPr>
          <p:nvPr>
            <p:ph type="body" sz="quarter" idx="1"/>
          </p:nvPr>
        </p:nvSpPr>
        <p:spPr>
          <a:prstGeom prst="rect">
            <a:avLst/>
          </a:prstGeom>
        </p:spPr>
        <p:txBody>
          <a:bodyPr/>
          <a:lstStyle/>
          <a:p>
            <a:r>
              <a:t>Según Datos de Lesiones 2004 del Consejo Nacional de Seguridad, los Costos por Seguro de Compensación a los trabajadores involucrados en caídas, tienen un promedio aproximado de $ 20.000 por caso.</a:t>
            </a:r>
          </a:p>
          <a:p>
            <a:endParaRPr/>
          </a:p>
          <a:p>
            <a:r>
              <a:t>Las sanciones/multas por parte de OSHA por graves riesgos de caídas, pueden alcanzar los cientos de miles de dólares, si se comprueba que el empleador fue negligente o de manera deliberada/intencional hizo caso omiso a los riesgos/peligros existentes.</a:t>
            </a:r>
          </a:p>
          <a:p>
            <a:endParaRPr/>
          </a:p>
          <a:p>
            <a:r>
              <a:t>Las demandas legales por parte de terceros normalmente alcanzan los millones de dólares.</a:t>
            </a:r>
          </a:p>
          <a:p>
            <a:endParaRPr/>
          </a:p>
          <a:p>
            <a:r>
              <a:t>Las pérdidas en la producción y en tiempo de trabajo  -  ???</a:t>
            </a:r>
          </a:p>
          <a:p>
            <a:endParaRPr/>
          </a:p>
          <a:p>
            <a:r>
              <a:t>Imagen: </a:t>
            </a:r>
            <a:r>
              <a:rPr u="sng">
                <a:solidFill>
                  <a:srgbClr val="0000FF"/>
                </a:solidFill>
                <a:uFill>
                  <a:solidFill>
                    <a:srgbClr val="0000FF"/>
                  </a:solidFill>
                </a:uFill>
                <a:hlinkClick r:id="rId3"/>
              </a:rPr>
              <a:t>https://www.theodysseyonline.com/open-questionnaire-feminists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hape 49"/>
          <p:cNvSpPr>
            <a:spLocks noGrp="1" noRot="1" noChangeAspect="1"/>
          </p:cNvSpPr>
          <p:nvPr>
            <p:ph type="sldImg"/>
          </p:nvPr>
        </p:nvSpPr>
        <p:spPr>
          <a:prstGeom prst="rect">
            <a:avLst/>
          </a:prstGeom>
        </p:spPr>
        <p:txBody>
          <a:bodyPr/>
          <a:lstStyle/>
          <a:p>
            <a:endParaRPr/>
          </a:p>
        </p:txBody>
      </p:sp>
      <p:sp>
        <p:nvSpPr>
          <p:cNvPr id="50" name="Shape 50"/>
          <p:cNvSpPr>
            <a:spLocks noGrp="1"/>
          </p:cNvSpPr>
          <p:nvPr>
            <p:ph type="body" sz="quarter" idx="1"/>
          </p:nvPr>
        </p:nvSpPr>
        <p:spPr>
          <a:prstGeom prst="rect">
            <a:avLst/>
          </a:prstGeom>
        </p:spPr>
        <p:txBody>
          <a:bodyPr/>
          <a:lstStyle/>
          <a:p>
            <a:r>
              <a:rPr dirty="0"/>
              <a:t>La </a:t>
            </a:r>
            <a:r>
              <a:rPr dirty="0" err="1"/>
              <a:t>Protección</a:t>
            </a:r>
            <a:r>
              <a:rPr dirty="0"/>
              <a:t> Contra </a:t>
            </a:r>
            <a:r>
              <a:rPr dirty="0" err="1"/>
              <a:t>Caídas</a:t>
            </a:r>
            <a:r>
              <a:rPr dirty="0"/>
              <a:t> 2017:</a:t>
            </a:r>
          </a:p>
          <a:p>
            <a:r>
              <a:rPr dirty="0"/>
              <a:t>Este material </a:t>
            </a:r>
            <a:r>
              <a:rPr dirty="0" err="1"/>
              <a:t>fue</a:t>
            </a:r>
            <a:r>
              <a:rPr dirty="0"/>
              <a:t> </a:t>
            </a:r>
            <a:r>
              <a:rPr dirty="0" err="1"/>
              <a:t>producido</a:t>
            </a:r>
            <a:r>
              <a:rPr dirty="0"/>
              <a:t> </a:t>
            </a:r>
            <a:r>
              <a:rPr dirty="0" err="1"/>
              <a:t>bajo</a:t>
            </a:r>
            <a:r>
              <a:rPr dirty="0"/>
              <a:t> la </a:t>
            </a:r>
            <a:r>
              <a:rPr dirty="0" err="1"/>
              <a:t>subvención</a:t>
            </a:r>
            <a:r>
              <a:rPr dirty="0"/>
              <a:t> de Susan Harwood </a:t>
            </a:r>
            <a:r>
              <a:rPr dirty="0" err="1"/>
              <a:t>numero</a:t>
            </a:r>
            <a:r>
              <a:rPr dirty="0"/>
              <a:t> SH-21006-10 y </a:t>
            </a:r>
            <a:r>
              <a:rPr dirty="0" err="1"/>
              <a:t>revisado</a:t>
            </a:r>
            <a:r>
              <a:rPr dirty="0"/>
              <a:t> </a:t>
            </a:r>
            <a:r>
              <a:rPr dirty="0" err="1"/>
              <a:t>bajo</a:t>
            </a:r>
            <a:r>
              <a:rPr dirty="0"/>
              <a:t> la </a:t>
            </a:r>
            <a:r>
              <a:rPr dirty="0" err="1"/>
              <a:t>subvención</a:t>
            </a:r>
            <a:r>
              <a:rPr dirty="0"/>
              <a:t> </a:t>
            </a:r>
            <a:r>
              <a:rPr dirty="0" err="1"/>
              <a:t>numero</a:t>
            </a:r>
            <a:r>
              <a:rPr dirty="0"/>
              <a:t> SH-27643-SH5 de la </a:t>
            </a:r>
            <a:r>
              <a:rPr dirty="0" err="1"/>
              <a:t>Administración</a:t>
            </a:r>
            <a:r>
              <a:rPr dirty="0"/>
              <a:t> de </a:t>
            </a:r>
            <a:r>
              <a:rPr dirty="0" err="1"/>
              <a:t>Seguridad</a:t>
            </a:r>
            <a:r>
              <a:rPr dirty="0"/>
              <a:t> y </a:t>
            </a:r>
            <a:r>
              <a:rPr dirty="0" err="1"/>
              <a:t>Salud</a:t>
            </a:r>
            <a:r>
              <a:rPr dirty="0"/>
              <a:t> </a:t>
            </a:r>
            <a:r>
              <a:rPr dirty="0" err="1"/>
              <a:t>Ocupacional</a:t>
            </a:r>
            <a:r>
              <a:rPr dirty="0"/>
              <a:t> del </a:t>
            </a:r>
            <a:r>
              <a:rPr dirty="0" err="1"/>
              <a:t>Departamento</a:t>
            </a:r>
            <a:r>
              <a:rPr dirty="0"/>
              <a:t> de </a:t>
            </a:r>
            <a:r>
              <a:rPr dirty="0" err="1"/>
              <a:t>Trabajo</a:t>
            </a:r>
            <a:r>
              <a:rPr dirty="0"/>
              <a:t> de </a:t>
            </a:r>
            <a:r>
              <a:rPr dirty="0" err="1"/>
              <a:t>los</a:t>
            </a:r>
            <a:r>
              <a:rPr dirty="0"/>
              <a:t> </a:t>
            </a:r>
            <a:r>
              <a:rPr dirty="0" err="1"/>
              <a:t>Estados</a:t>
            </a:r>
            <a:r>
              <a:rPr dirty="0"/>
              <a:t> </a:t>
            </a:r>
            <a:r>
              <a:rPr dirty="0" err="1"/>
              <a:t>Unidos</a:t>
            </a:r>
            <a:r>
              <a:rPr dirty="0"/>
              <a:t>. No </a:t>
            </a:r>
            <a:r>
              <a:rPr dirty="0" err="1"/>
              <a:t>refleja</a:t>
            </a:r>
            <a:r>
              <a:rPr dirty="0"/>
              <a:t> </a:t>
            </a:r>
            <a:r>
              <a:rPr dirty="0" err="1"/>
              <a:t>necesariamente</a:t>
            </a:r>
            <a:r>
              <a:rPr dirty="0"/>
              <a:t> </a:t>
            </a:r>
            <a:r>
              <a:rPr dirty="0" err="1"/>
              <a:t>los</a:t>
            </a:r>
            <a:r>
              <a:rPr dirty="0"/>
              <a:t> </a:t>
            </a:r>
            <a:r>
              <a:rPr dirty="0" err="1"/>
              <a:t>puntos</a:t>
            </a:r>
            <a:r>
              <a:rPr dirty="0"/>
              <a:t> de vista o las </a:t>
            </a:r>
            <a:r>
              <a:rPr dirty="0" err="1"/>
              <a:t>políticas</a:t>
            </a:r>
            <a:r>
              <a:rPr dirty="0"/>
              <a:t> del </a:t>
            </a:r>
            <a:r>
              <a:rPr dirty="0" err="1"/>
              <a:t>Departamento</a:t>
            </a:r>
            <a:r>
              <a:rPr dirty="0"/>
              <a:t> de Labor de </a:t>
            </a:r>
            <a:r>
              <a:rPr dirty="0" err="1"/>
              <a:t>los</a:t>
            </a:r>
            <a:r>
              <a:rPr dirty="0"/>
              <a:t> </a:t>
            </a:r>
            <a:r>
              <a:rPr dirty="0" err="1"/>
              <a:t>Estados</a:t>
            </a:r>
            <a:r>
              <a:rPr dirty="0"/>
              <a:t> </a:t>
            </a:r>
            <a:r>
              <a:rPr dirty="0" err="1"/>
              <a:t>Unidos</a:t>
            </a:r>
            <a:r>
              <a:rPr dirty="0"/>
              <a:t>, </a:t>
            </a:r>
            <a:r>
              <a:rPr dirty="0" err="1"/>
              <a:t>ni</a:t>
            </a:r>
            <a:r>
              <a:rPr dirty="0"/>
              <a:t> la </a:t>
            </a:r>
            <a:r>
              <a:rPr dirty="0" err="1"/>
              <a:t>mención</a:t>
            </a:r>
            <a:r>
              <a:rPr dirty="0"/>
              <a:t> de </a:t>
            </a:r>
            <a:r>
              <a:rPr dirty="0" err="1"/>
              <a:t>nombres</a:t>
            </a:r>
            <a:r>
              <a:rPr dirty="0"/>
              <a:t> </a:t>
            </a:r>
            <a:r>
              <a:rPr dirty="0" err="1"/>
              <a:t>comerciales</a:t>
            </a:r>
            <a:r>
              <a:rPr dirty="0"/>
              <a:t>, </a:t>
            </a:r>
            <a:r>
              <a:rPr dirty="0" err="1"/>
              <a:t>productos</a:t>
            </a:r>
            <a:r>
              <a:rPr dirty="0"/>
              <a:t> </a:t>
            </a:r>
            <a:r>
              <a:rPr dirty="0" err="1"/>
              <a:t>comerciales</a:t>
            </a:r>
            <a:r>
              <a:rPr dirty="0"/>
              <a:t>, u </a:t>
            </a:r>
            <a:r>
              <a:rPr dirty="0" err="1"/>
              <a:t>organizaciones</a:t>
            </a:r>
            <a:r>
              <a:rPr dirty="0"/>
              <a:t> </a:t>
            </a:r>
            <a:r>
              <a:rPr dirty="0" err="1"/>
              <a:t>implica</a:t>
            </a:r>
            <a:r>
              <a:rPr dirty="0"/>
              <a:t> </a:t>
            </a:r>
            <a:r>
              <a:rPr dirty="0" err="1"/>
              <a:t>aprobación</a:t>
            </a:r>
            <a:r>
              <a:rPr dirty="0"/>
              <a:t> </a:t>
            </a:r>
            <a:r>
              <a:rPr dirty="0" err="1"/>
              <a:t>por</a:t>
            </a:r>
            <a:r>
              <a:rPr dirty="0"/>
              <a:t> parte del </a:t>
            </a:r>
            <a:r>
              <a:rPr dirty="0" err="1"/>
              <a:t>Gobierno</a:t>
            </a:r>
            <a:r>
              <a:rPr dirty="0"/>
              <a:t> de </a:t>
            </a:r>
            <a:r>
              <a:rPr dirty="0" err="1"/>
              <a:t>los</a:t>
            </a:r>
            <a:r>
              <a:rPr dirty="0"/>
              <a:t> </a:t>
            </a:r>
            <a:r>
              <a:rPr dirty="0" err="1"/>
              <a:t>Estados</a:t>
            </a:r>
            <a:r>
              <a:rPr dirty="0"/>
              <a:t> </a:t>
            </a:r>
            <a:r>
              <a:rPr dirty="0" err="1"/>
              <a:t>Unidos</a:t>
            </a:r>
            <a:r>
              <a:rPr dirty="0"/>
              <a:t>.</a:t>
            </a:r>
          </a:p>
          <a:p>
            <a:r>
              <a:rPr dirty="0" err="1"/>
              <a:t>Esta</a:t>
            </a:r>
            <a:r>
              <a:rPr dirty="0"/>
              <a:t> </a:t>
            </a:r>
            <a:r>
              <a:rPr dirty="0" err="1"/>
              <a:t>presentación</a:t>
            </a:r>
            <a:r>
              <a:rPr dirty="0"/>
              <a:t> </a:t>
            </a:r>
            <a:r>
              <a:rPr dirty="0" err="1"/>
              <a:t>fue</a:t>
            </a:r>
            <a:r>
              <a:rPr dirty="0"/>
              <a:t> </a:t>
            </a:r>
            <a:r>
              <a:rPr dirty="0" err="1"/>
              <a:t>desarrollada</a:t>
            </a:r>
            <a:r>
              <a:rPr dirty="0"/>
              <a:t> </a:t>
            </a:r>
            <a:r>
              <a:rPr dirty="0" err="1"/>
              <a:t>por</a:t>
            </a:r>
            <a:r>
              <a:rPr dirty="0"/>
              <a:t> Sunflower Community Action </a:t>
            </a:r>
            <a:r>
              <a:rPr dirty="0" err="1"/>
              <a:t>en</a:t>
            </a:r>
            <a:r>
              <a:rPr dirty="0"/>
              <a:t> Wichita, KS y El Centro </a:t>
            </a:r>
            <a:r>
              <a:rPr dirty="0" err="1"/>
              <a:t>en</a:t>
            </a:r>
            <a:r>
              <a:rPr dirty="0"/>
              <a:t> Kansas City, KS. Nos </a:t>
            </a:r>
            <a:r>
              <a:rPr dirty="0" err="1"/>
              <a:t>gustaría</a:t>
            </a:r>
            <a:r>
              <a:rPr dirty="0"/>
              <a:t> </a:t>
            </a:r>
            <a:r>
              <a:rPr dirty="0" err="1"/>
              <a:t>reconocer</a:t>
            </a:r>
            <a:r>
              <a:rPr dirty="0"/>
              <a:t> y </a:t>
            </a:r>
            <a:r>
              <a:rPr dirty="0" err="1"/>
              <a:t>agradecer</a:t>
            </a:r>
            <a:r>
              <a:rPr dirty="0"/>
              <a:t> a la Universidad de Alabama </a:t>
            </a:r>
            <a:r>
              <a:rPr dirty="0" err="1"/>
              <a:t>por</a:t>
            </a:r>
            <a:r>
              <a:rPr dirty="0"/>
              <a:t> </a:t>
            </a:r>
            <a:r>
              <a:rPr dirty="0" err="1"/>
              <a:t>permitirnos</a:t>
            </a:r>
            <a:r>
              <a:rPr dirty="0"/>
              <a:t> </a:t>
            </a:r>
            <a:r>
              <a:rPr dirty="0" err="1"/>
              <a:t>usar</a:t>
            </a:r>
            <a:r>
              <a:rPr dirty="0"/>
              <a:t> </a:t>
            </a:r>
            <a:r>
              <a:rPr dirty="0" err="1"/>
              <a:t>su</a:t>
            </a:r>
            <a:r>
              <a:rPr dirty="0"/>
              <a:t> material original de la que se </a:t>
            </a:r>
            <a:r>
              <a:rPr dirty="0" err="1"/>
              <a:t>desarrolló</a:t>
            </a:r>
            <a:r>
              <a:rPr dirty="0"/>
              <a:t> </a:t>
            </a:r>
            <a:r>
              <a:rPr dirty="0" err="1"/>
              <a:t>este</a:t>
            </a:r>
            <a:r>
              <a:rPr dirty="0"/>
              <a:t> plan de </a:t>
            </a:r>
            <a:r>
              <a:rPr dirty="0" err="1"/>
              <a:t>estudios</a:t>
            </a:r>
            <a:r>
              <a:rPr dirty="0"/>
              <a:t>.</a:t>
            </a:r>
          </a:p>
          <a:p>
            <a:endParaRPr dirty="0"/>
          </a:p>
          <a:p>
            <a:r>
              <a:rPr dirty="0"/>
              <a:t>Sunflower Community Action</a:t>
            </a:r>
          </a:p>
          <a:p>
            <a:r>
              <a:rPr dirty="0"/>
              <a:t>1751 N. Ash St.</a:t>
            </a:r>
          </a:p>
          <a:p>
            <a:r>
              <a:rPr dirty="0"/>
              <a:t>Wichita, KS 67214</a:t>
            </a:r>
          </a:p>
          <a:p>
            <a:r>
              <a:rPr dirty="0"/>
              <a:t>316-264-9972</a:t>
            </a:r>
          </a:p>
          <a:p>
            <a:endParaRPr dirty="0"/>
          </a:p>
          <a:p>
            <a:r>
              <a:rPr dirty="0"/>
              <a:t>El Centro, Inc.</a:t>
            </a:r>
          </a:p>
          <a:p>
            <a:r>
              <a:rPr dirty="0"/>
              <a:t>650 Minnesota Ave. </a:t>
            </a:r>
          </a:p>
          <a:p>
            <a:r>
              <a:rPr dirty="0"/>
              <a:t>Kansas City, KS 66101</a:t>
            </a:r>
          </a:p>
          <a:p>
            <a:r>
              <a:rPr dirty="0"/>
              <a:t>(913) 677-0100</a:t>
            </a:r>
          </a:p>
          <a:p>
            <a:endParaRPr dirty="0"/>
          </a:p>
          <a:p>
            <a:r>
              <a:rPr dirty="0"/>
              <a:t>University of Alabama</a:t>
            </a:r>
          </a:p>
          <a:p>
            <a:r>
              <a:rPr dirty="0"/>
              <a:t>College of Continuing Studies</a:t>
            </a:r>
          </a:p>
          <a:p>
            <a:r>
              <a:rPr dirty="0"/>
              <a:t>Box 870388</a:t>
            </a:r>
          </a:p>
          <a:p>
            <a:r>
              <a:rPr dirty="0"/>
              <a:t>Tuscaloosa, AL 35487</a:t>
            </a:r>
          </a:p>
          <a:p>
            <a:r>
              <a:rPr dirty="0"/>
              <a:t>1-866-307-3917</a:t>
            </a:r>
          </a:p>
          <a:p>
            <a:endParaRPr dirty="0"/>
          </a:p>
          <a:p>
            <a:endParaRPr dirty="0"/>
          </a:p>
          <a:p>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Shape 199"/>
          <p:cNvSpPr>
            <a:spLocks noGrp="1" noRot="1" noChangeAspect="1"/>
          </p:cNvSpPr>
          <p:nvPr>
            <p:ph type="sldImg"/>
          </p:nvPr>
        </p:nvSpPr>
        <p:spPr>
          <a:prstGeom prst="rect">
            <a:avLst/>
          </a:prstGeom>
        </p:spPr>
        <p:txBody>
          <a:bodyPr/>
          <a:lstStyle/>
          <a:p>
            <a:endParaRPr/>
          </a:p>
        </p:txBody>
      </p:sp>
      <p:sp>
        <p:nvSpPr>
          <p:cNvPr id="200" name="Shape 200"/>
          <p:cNvSpPr>
            <a:spLocks noGrp="1"/>
          </p:cNvSpPr>
          <p:nvPr>
            <p:ph type="body" sz="quarter" idx="1"/>
          </p:nvPr>
        </p:nvSpPr>
        <p:spPr>
          <a:prstGeom prst="rect">
            <a:avLst/>
          </a:prstGeom>
        </p:spPr>
        <p:txBody>
          <a:bodyPr/>
          <a:lstStyle/>
          <a:p>
            <a:r>
              <a:t>El cable que estaba levantando un cubo de concreto se quedó flojo. La grúa que estaba levantándolo cayó hacia el interior de la torre. Siguió el andamio. El concreto del día anterior, Lift 28, comenzó a desplomarse.  El concreto empezó a desenvolverse en la parte superior de la torre. Primero, se peló en sentido contrario a las agujas del reloj, y luego en ambas direcciones. Un desastre de concreto, formas de madera, y andamios metálicos se desmoronaron al suelo, aplastando a los 51 trabajadores.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Shape 206"/>
          <p:cNvSpPr>
            <a:spLocks noGrp="1" noRot="1" noChangeAspect="1"/>
          </p:cNvSpPr>
          <p:nvPr>
            <p:ph type="sldImg"/>
          </p:nvPr>
        </p:nvSpPr>
        <p:spPr>
          <a:prstGeom prst="rect">
            <a:avLst/>
          </a:prstGeom>
        </p:spPr>
        <p:txBody>
          <a:bodyPr/>
          <a:lstStyle/>
          <a:p>
            <a:endParaRPr/>
          </a:p>
        </p:txBody>
      </p:sp>
      <p:sp>
        <p:nvSpPr>
          <p:cNvPr id="207" name="Shape 207"/>
          <p:cNvSpPr>
            <a:spLocks noGrp="1"/>
          </p:cNvSpPr>
          <p:nvPr>
            <p:ph type="body" sz="quarter" idx="1"/>
          </p:nvPr>
        </p:nvSpPr>
        <p:spPr>
          <a:prstGeom prst="rect">
            <a:avLst/>
          </a:prstGeom>
        </p:spPr>
        <p:txBody>
          <a:bodyPr/>
          <a:lstStyle/>
          <a:p>
            <a:r>
              <a:t>De esta manera, debemos buscar la raíz/origen de la causa, no las causas intermedias o la primera cosa que se mencionó o dijo.</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Shape 211"/>
          <p:cNvSpPr>
            <a:spLocks noGrp="1" noRot="1" noChangeAspect="1"/>
          </p:cNvSpPr>
          <p:nvPr>
            <p:ph type="sldImg"/>
          </p:nvPr>
        </p:nvSpPr>
        <p:spPr>
          <a:prstGeom prst="rect">
            <a:avLst/>
          </a:prstGeom>
        </p:spPr>
        <p:txBody>
          <a:bodyPr/>
          <a:lstStyle/>
          <a:p>
            <a:endParaRPr/>
          </a:p>
        </p:txBody>
      </p:sp>
      <p:sp>
        <p:nvSpPr>
          <p:cNvPr id="212" name="Shape 212"/>
          <p:cNvSpPr>
            <a:spLocks noGrp="1"/>
          </p:cNvSpPr>
          <p:nvPr>
            <p:ph type="body" sz="quarter" idx="1"/>
          </p:nvPr>
        </p:nvSpPr>
        <p:spPr>
          <a:prstGeom prst="rect">
            <a:avLst/>
          </a:prstGeom>
        </p:spPr>
        <p:txBody>
          <a:bodyPr/>
          <a:lstStyle/>
          <a:p>
            <a:r>
              <a:t>¿Por cuanto tiempo ha sido la Protección contra Caídas un programa importante?</a:t>
            </a:r>
          </a:p>
          <a:p>
            <a:r>
              <a:t>La mayoría de los incidentes ocurren cuando una regulación/norma fue violada/no cumplida.</a:t>
            </a:r>
          </a:p>
          <a:p>
            <a:r>
              <a:t>Demostraremos que existen abundantes incentivos financieros para la protección contra caídas </a:t>
            </a:r>
          </a:p>
          <a:p>
            <a:r>
              <a:t>¿Quién de los presentes piensa/cree que no hay suficiente protección contra caídas?  </a:t>
            </a:r>
          </a:p>
          <a:p>
            <a:r>
              <a:t>¿Cuáles tecnologías hay en el mercado para hacer esa protección mejor?</a:t>
            </a:r>
          </a:p>
          <a:p>
            <a:endParaRPr/>
          </a:p>
          <a:p>
            <a:r>
              <a:t>Estas son todas las cosas que podrían ayudar con la protección contra caídas, ¿pero son ellas la respuesta?</a:t>
            </a:r>
          </a:p>
          <a:p>
            <a:r>
              <a:t>Pero todas ellas pueden fallar, si usted no tiene un…(pase a la siguiente lámina)</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Shape 217"/>
          <p:cNvSpPr>
            <a:spLocks noGrp="1" noRot="1" noChangeAspect="1"/>
          </p:cNvSpPr>
          <p:nvPr>
            <p:ph type="sldImg"/>
          </p:nvPr>
        </p:nvSpPr>
        <p:spPr>
          <a:prstGeom prst="rect">
            <a:avLst/>
          </a:prstGeom>
        </p:spPr>
        <p:txBody>
          <a:bodyPr/>
          <a:lstStyle/>
          <a:p>
            <a:endParaRPr/>
          </a:p>
        </p:txBody>
      </p:sp>
      <p:sp>
        <p:nvSpPr>
          <p:cNvPr id="218" name="Shape 218"/>
          <p:cNvSpPr>
            <a:spLocks noGrp="1"/>
          </p:cNvSpPr>
          <p:nvPr>
            <p:ph type="body" sz="quarter" idx="1"/>
          </p:nvPr>
        </p:nvSpPr>
        <p:spPr>
          <a:prstGeom prst="rect">
            <a:avLst/>
          </a:prstGeom>
        </p:spPr>
        <p:txBody>
          <a:bodyPr/>
          <a:lstStyle/>
          <a:p>
            <a:r>
              <a:t>¿Por cuanto tiempo ha sido la Protección contra Caídas un programa importante?</a:t>
            </a:r>
          </a:p>
          <a:p>
            <a:r>
              <a:t>La mayoría de los incidentes ocurren cuando una regulación/norma fue violada/no cumplida.</a:t>
            </a:r>
          </a:p>
          <a:p>
            <a:r>
              <a:t>Demostraremos que existen abundantes incentivos financieros para la protección contra caídas </a:t>
            </a:r>
          </a:p>
          <a:p>
            <a:r>
              <a:t>¿Quién de los presentes piensa/cree que no hay suficiente protección contra caídas?  </a:t>
            </a:r>
          </a:p>
          <a:p>
            <a:r>
              <a:t>¿Cuáles tecnologías hay en el mercado para hacer esa protección mejor?</a:t>
            </a:r>
          </a:p>
          <a:p>
            <a:endParaRPr/>
          </a:p>
          <a:p>
            <a:r>
              <a:t>Estas son todas las cosas que podrían ayudar con la protección contra caídas, ¿pero son ellas la respuesta?</a:t>
            </a:r>
          </a:p>
          <a:p>
            <a:r>
              <a:t>Pero todas ellas pueden fallar, si usted no tiene un…(pase a la siguiente lámina)</a:t>
            </a:r>
          </a:p>
          <a:p>
            <a:endParaRPr/>
          </a:p>
          <a:p>
            <a:r>
              <a:t>Imagen: </a:t>
            </a:r>
            <a:r>
              <a:rPr u="sng">
                <a:solidFill>
                  <a:srgbClr val="0000FF"/>
                </a:solidFill>
                <a:uFill>
                  <a:solidFill>
                    <a:srgbClr val="0000FF"/>
                  </a:solidFill>
                </a:uFill>
                <a:hlinkClick r:id="rId3"/>
              </a:rPr>
              <a:t>https://www.venturepacificcontractors.com/?lightbox=dataItem-iq9hlrnt3</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Shape 225"/>
          <p:cNvSpPr>
            <a:spLocks noGrp="1" noRot="1" noChangeAspect="1"/>
          </p:cNvSpPr>
          <p:nvPr>
            <p:ph type="sldImg"/>
          </p:nvPr>
        </p:nvSpPr>
        <p:spPr>
          <a:prstGeom prst="rect">
            <a:avLst/>
          </a:prstGeom>
        </p:spPr>
        <p:txBody>
          <a:bodyPr/>
          <a:lstStyle/>
          <a:p>
            <a:endParaRPr/>
          </a:p>
        </p:txBody>
      </p:sp>
      <p:sp>
        <p:nvSpPr>
          <p:cNvPr id="226" name="Shape 226"/>
          <p:cNvSpPr>
            <a:spLocks noGrp="1"/>
          </p:cNvSpPr>
          <p:nvPr>
            <p:ph type="body" sz="quarter" idx="1"/>
          </p:nvPr>
        </p:nvSpPr>
        <p:spPr>
          <a:prstGeom prst="rect">
            <a:avLst/>
          </a:prstGeom>
        </p:spPr>
        <p:txBody>
          <a:bodyPr/>
          <a:lstStyle/>
          <a:p>
            <a:pPr defTabSz="923925">
              <a:defRPr b="1"/>
            </a:pPr>
            <a:r>
              <a:t>Una Cultura de Seguridad  </a:t>
            </a:r>
            <a:r>
              <a:rPr b="0"/>
              <a:t>– ¿Cómo va a saber la gente lo que tiene que hacer sin un sistema funcionando en el sitio? ¿Podemos desarrollar una cultura sin conocer lo que éso es?  </a:t>
            </a:r>
          </a:p>
          <a:p>
            <a:pPr defTabSz="923925">
              <a:defRPr b="1"/>
            </a:pPr>
            <a:r>
              <a:t>Un aumento de la  moral  </a:t>
            </a:r>
            <a:r>
              <a:rPr b="0"/>
              <a:t>– Cuando un empleado sabe/tiene conocimiento que la compañía se preocupa por él y no sólo por hacer dinero, él se siente como parte de una familia la cual se preocupa por su bienestar, y observa/valora la cantidad de programas para su bienestar que se implementarán.</a:t>
            </a:r>
          </a:p>
          <a:p>
            <a:pPr defTabSz="923925">
              <a:defRPr b="1"/>
            </a:pPr>
            <a:r>
              <a:t>Un buen nombre comercial</a:t>
            </a:r>
            <a:r>
              <a:rPr b="0"/>
              <a:t> – La mayoría de nuestras compañías trabajan para otra persona, ¿correcto? Una compañía con sistemas en funcionamiento, está más propensa a tener buenas relaciones con el Contratista General, porque a esas grandes compañías les gusta trabajar con otras empresas que estén bien organizadas.</a:t>
            </a:r>
          </a:p>
          <a:p>
            <a:pPr defTabSz="923925"/>
            <a:r>
              <a:t>Ciertamente, que las tasas/porcentajes de accidentes de esas compañías bien organizadas serán más bajos, y las que tengan los porcentajes más altos serán incluidas en “la lista negra” por el gobierno u otras grandes empresas, y no se les permitirá participar en licitaciones/ofertas presupuestarias de proyectos.</a:t>
            </a:r>
          </a:p>
          <a:p>
            <a:pPr defTabSz="923925">
              <a:defRPr b="1"/>
            </a:pPr>
            <a:r>
              <a:t>Costos  más bajos del seguro de Compensación para los trabajadores </a:t>
            </a:r>
            <a:r>
              <a:rPr b="0"/>
              <a:t>– Si usted paga su propio seguro médico, esto no requiere de mucha inteligencia para entenderse. A través de sistemas, las personas conocen/saben a que atenerse, y ellos saben/conocen las condiciones seguras de trabajo, y eso conduce a menos accidentes y menos dinero que irá para las facturas médicas, menos pérdida de salarios y menos gastos legales.</a:t>
            </a:r>
          </a:p>
          <a:p>
            <a:pPr defTabSz="923925"/>
            <a:r>
              <a:t>Si usted tiene un seguro, éste funciona exactamente como el seguro de un carro o el de un propietario de un inmueble; mientras más lo use más costoso será la próxima vez, y a la vez, su índice/modificador de la experiencia puede subir, lo que obligaría a las grandes compañías a incluirlo a usted “en la lista negra” como un contratista peligroso/con muchos riesgos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Shape 235"/>
          <p:cNvSpPr>
            <a:spLocks noGrp="1" noRot="1" noChangeAspect="1"/>
          </p:cNvSpPr>
          <p:nvPr>
            <p:ph type="sldImg"/>
          </p:nvPr>
        </p:nvSpPr>
        <p:spPr>
          <a:prstGeom prst="rect">
            <a:avLst/>
          </a:prstGeom>
        </p:spPr>
        <p:txBody>
          <a:bodyPr/>
          <a:lstStyle/>
          <a:p>
            <a:endParaRPr/>
          </a:p>
        </p:txBody>
      </p:sp>
      <p:sp>
        <p:nvSpPr>
          <p:cNvPr id="236" name="Shape 236"/>
          <p:cNvSpPr>
            <a:spLocks noGrp="1"/>
          </p:cNvSpPr>
          <p:nvPr>
            <p:ph type="body" sz="quarter" idx="1"/>
          </p:nvPr>
        </p:nvSpPr>
        <p:spPr>
          <a:prstGeom prst="rect">
            <a:avLst/>
          </a:prstGeom>
        </p:spPr>
        <p:txBody>
          <a:bodyPr/>
          <a:lstStyle/>
          <a:p>
            <a:r>
              <a:t>Estas son nuestras guías.</a:t>
            </a:r>
          </a:p>
          <a:p>
            <a:endParaRPr/>
          </a:p>
          <a:p>
            <a:r>
              <a:t>¿Por qué queremos que las personas estén seguras?</a:t>
            </a:r>
          </a:p>
          <a:p>
            <a:endParaRPr/>
          </a:p>
          <a:p>
            <a:r>
              <a:t>Imagen: </a:t>
            </a:r>
            <a:r>
              <a:rPr u="sng">
                <a:solidFill>
                  <a:srgbClr val="0000FF"/>
                </a:solidFill>
                <a:uFill>
                  <a:solidFill>
                    <a:srgbClr val="0000FF"/>
                  </a:solidFill>
                </a:uFill>
                <a:hlinkClick r:id="rId3"/>
              </a:rPr>
              <a:t>http://amanecertumbesino.blogspot.com/2015/10/amanecer-tumbesino_24.html</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Shape 242"/>
          <p:cNvSpPr>
            <a:spLocks noGrp="1" noRot="1" noChangeAspect="1"/>
          </p:cNvSpPr>
          <p:nvPr>
            <p:ph type="sldImg"/>
          </p:nvPr>
        </p:nvSpPr>
        <p:spPr>
          <a:prstGeom prst="rect">
            <a:avLst/>
          </a:prstGeom>
        </p:spPr>
        <p:txBody>
          <a:bodyPr/>
          <a:lstStyle/>
          <a:p>
            <a:endParaRPr/>
          </a:p>
        </p:txBody>
      </p:sp>
      <p:sp>
        <p:nvSpPr>
          <p:cNvPr id="243" name="Shape 243"/>
          <p:cNvSpPr>
            <a:spLocks noGrp="1"/>
          </p:cNvSpPr>
          <p:nvPr>
            <p:ph type="body" sz="quarter" idx="1"/>
          </p:nvPr>
        </p:nvSpPr>
        <p:spPr>
          <a:prstGeom prst="rect">
            <a:avLst/>
          </a:prstGeom>
        </p:spPr>
        <p:txBody>
          <a:bodyPr/>
          <a:lstStyle/>
          <a:p>
            <a:r>
              <a:t>“¿Dónde puedo conseguir yo una de esas culturas de la seguridad?”</a:t>
            </a:r>
          </a:p>
          <a:p>
            <a:r>
              <a:t>Usted no puede conseguir/encontrar una, ella debe crecer/surgir de sus propios valores</a:t>
            </a:r>
          </a:p>
          <a:p>
            <a:pPr>
              <a:buSzPct val="100000"/>
              <a:buAutoNum type="arabicPeriod"/>
            </a:pPr>
            <a:r>
              <a:t>Es un derecho y un requisito legal</a:t>
            </a:r>
          </a:p>
          <a:p>
            <a:r>
              <a:t>Todas las personas en este salón de clases tienen ese derecho, nadie debe renunciar a su seguridad , no estamos en una guerra o en funciones de servicio público (actuando como policias, bomberos, etc), siempre conservamos ese derecho.</a:t>
            </a:r>
          </a:p>
          <a:p>
            <a:pPr>
              <a:buSzPct val="100000"/>
              <a:buAutoNum type="arabicPeriod" startAt="2"/>
            </a:pPr>
            <a:r>
              <a:t>Yo me cuidaré por mí mismo, yo cumpliré las normas/estándares y acataré/respetaré las regulaciones por mi propia iniciativa.</a:t>
            </a:r>
          </a:p>
          <a:p>
            <a:pPr>
              <a:buSzPct val="100000"/>
              <a:buAutoNum type="arabicPeriod" startAt="2"/>
            </a:pPr>
            <a:r>
              <a:t>El valor más alto, y el cual muestra una cultura de la seguridad madura y totalmente desarrollada.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Shape 256"/>
          <p:cNvSpPr>
            <a:spLocks noGrp="1" noRot="1" noChangeAspect="1"/>
          </p:cNvSpPr>
          <p:nvPr>
            <p:ph type="sldImg"/>
          </p:nvPr>
        </p:nvSpPr>
        <p:spPr>
          <a:prstGeom prst="rect">
            <a:avLst/>
          </a:prstGeom>
        </p:spPr>
        <p:txBody>
          <a:bodyPr/>
          <a:lstStyle/>
          <a:p>
            <a:endParaRPr/>
          </a:p>
        </p:txBody>
      </p:sp>
      <p:sp>
        <p:nvSpPr>
          <p:cNvPr id="257" name="Shape 257"/>
          <p:cNvSpPr>
            <a:spLocks noGrp="1"/>
          </p:cNvSpPr>
          <p:nvPr>
            <p:ph type="body" sz="quarter" idx="1"/>
          </p:nvPr>
        </p:nvSpPr>
        <p:spPr>
          <a:prstGeom prst="rect">
            <a:avLst/>
          </a:prstGeom>
        </p:spPr>
        <p:txBody>
          <a:bodyPr/>
          <a:lstStyle/>
          <a:p>
            <a:r>
              <a:t>Imagenes: http://www.contractlumber.com/blog/2015/6/17/part-2-exploring-the-true-cost-of-jobsite-safety</a:t>
            </a:r>
          </a:p>
          <a:p>
            <a:r>
              <a:t>Imagen: http://www.metrosafety.ca/fall-protection-training/</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Shape 263"/>
          <p:cNvSpPr>
            <a:spLocks noGrp="1" noRot="1" noChangeAspect="1"/>
          </p:cNvSpPr>
          <p:nvPr>
            <p:ph type="sldImg"/>
          </p:nvPr>
        </p:nvSpPr>
        <p:spPr>
          <a:prstGeom prst="rect">
            <a:avLst/>
          </a:prstGeom>
        </p:spPr>
        <p:txBody>
          <a:bodyPr/>
          <a:lstStyle/>
          <a:p>
            <a:endParaRPr/>
          </a:p>
        </p:txBody>
      </p:sp>
      <p:sp>
        <p:nvSpPr>
          <p:cNvPr id="264" name="Shape 264"/>
          <p:cNvSpPr>
            <a:spLocks noGrp="1"/>
          </p:cNvSpPr>
          <p:nvPr>
            <p:ph type="body" sz="quarter" idx="1"/>
          </p:nvPr>
        </p:nvSpPr>
        <p:spPr>
          <a:prstGeom prst="rect">
            <a:avLst/>
          </a:prstGeom>
        </p:spPr>
        <p:txBody>
          <a:bodyPr/>
          <a:lstStyle/>
          <a:p>
            <a:r>
              <a:t>Imagen: </a:t>
            </a:r>
            <a:r>
              <a:rPr u="sng">
                <a:solidFill>
                  <a:srgbClr val="0000FF"/>
                </a:solidFill>
                <a:uFill>
                  <a:solidFill>
                    <a:srgbClr val="0000FF"/>
                  </a:solidFill>
                </a:uFill>
                <a:hlinkClick r:id="rId3"/>
              </a:rPr>
              <a:t>http://www.larryray.com/the-beyond---behind-the.html</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Shape 270"/>
          <p:cNvSpPr>
            <a:spLocks noGrp="1" noRot="1" noChangeAspect="1"/>
          </p:cNvSpPr>
          <p:nvPr>
            <p:ph type="sldImg"/>
          </p:nvPr>
        </p:nvSpPr>
        <p:spPr>
          <a:prstGeom prst="rect">
            <a:avLst/>
          </a:prstGeom>
        </p:spPr>
        <p:txBody>
          <a:bodyPr/>
          <a:lstStyle/>
          <a:p>
            <a:endParaRPr/>
          </a:p>
        </p:txBody>
      </p:sp>
      <p:sp>
        <p:nvSpPr>
          <p:cNvPr id="271" name="Shape 271"/>
          <p:cNvSpPr>
            <a:spLocks noGrp="1"/>
          </p:cNvSpPr>
          <p:nvPr>
            <p:ph type="body" sz="quarter" idx="1"/>
          </p:nvPr>
        </p:nvSpPr>
        <p:spPr>
          <a:prstGeom prst="rect">
            <a:avLst/>
          </a:prstGeom>
        </p:spPr>
        <p:txBody>
          <a:bodyPr/>
          <a:lstStyle>
            <a:lvl1pPr>
              <a:spcBef>
                <a:spcPts val="0"/>
              </a:spcBef>
            </a:lvl1pPr>
          </a:lstStyle>
          <a:p>
            <a:r>
              <a:t>Tenemos que proteger a nuestros trabajadores de la construcción en todo momento, cuando ellos estén trabajando sobre un borde o lado desprotegido, tal como un techo, cualquier borde/orilla móvil, pasarelas, inclusive en sitios de excavaciones, donde ellos  pueden caer en un hoyo/hueco que tenga más de 6 pies de profundidad.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Shape 56"/>
          <p:cNvSpPr>
            <a:spLocks noGrp="1" noRot="1" noChangeAspect="1"/>
          </p:cNvSpPr>
          <p:nvPr>
            <p:ph type="sldImg"/>
          </p:nvPr>
        </p:nvSpPr>
        <p:spPr>
          <a:prstGeom prst="rect">
            <a:avLst/>
          </a:prstGeom>
        </p:spPr>
        <p:txBody>
          <a:bodyPr/>
          <a:lstStyle/>
          <a:p>
            <a:endParaRPr/>
          </a:p>
        </p:txBody>
      </p:sp>
      <p:sp>
        <p:nvSpPr>
          <p:cNvPr id="57" name="Shape 57"/>
          <p:cNvSpPr>
            <a:spLocks noGrp="1"/>
          </p:cNvSpPr>
          <p:nvPr>
            <p:ph type="body" sz="quarter" idx="1"/>
          </p:nvPr>
        </p:nvSpPr>
        <p:spPr>
          <a:prstGeom prst="rect">
            <a:avLst/>
          </a:prstGeom>
        </p:spPr>
        <p:txBody>
          <a:bodyPr/>
          <a:lstStyle/>
          <a:p>
            <a:r>
              <a:t>¡Bienvenidos!</a:t>
            </a:r>
          </a:p>
          <a:p>
            <a:endParaRPr/>
          </a:p>
          <a:p>
            <a:r>
              <a:t>Hacer énfasis sobre el Sistema de Seguridad, y no sobre el mismo y viejo tipo de adiestramiento en Protección contra Caídas </a:t>
            </a:r>
          </a:p>
          <a:p>
            <a:endParaRPr/>
          </a:p>
          <a:p>
            <a:r>
              <a:t>¿Por qué enfocarse en estos aspectos? </a:t>
            </a:r>
          </a:p>
          <a:p>
            <a:endParaRPr/>
          </a:p>
          <a:p>
            <a:r>
              <a:t>Imagen: </a:t>
            </a:r>
            <a:r>
              <a:rPr u="sng">
                <a:solidFill>
                  <a:srgbClr val="0000FF"/>
                </a:solidFill>
                <a:uFill>
                  <a:solidFill>
                    <a:srgbClr val="0000FF"/>
                  </a:solidFill>
                </a:uFill>
                <a:hlinkClick r:id="rId3"/>
              </a:rPr>
              <a:t>http://www.honeywellsafety.com/BR/Training_and_Support/Exames_f%C3%ADsicos_e_testes_de_resist%C3%AAncia_para_colaboradores_que_utilizam_equipamentos_contra_queda_.aspx</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Shape 290"/>
          <p:cNvSpPr>
            <a:spLocks noGrp="1" noRot="1" noChangeAspect="1"/>
          </p:cNvSpPr>
          <p:nvPr>
            <p:ph type="sldImg"/>
          </p:nvPr>
        </p:nvSpPr>
        <p:spPr>
          <a:prstGeom prst="rect">
            <a:avLst/>
          </a:prstGeom>
        </p:spPr>
        <p:txBody>
          <a:bodyPr/>
          <a:lstStyle/>
          <a:p>
            <a:endParaRPr/>
          </a:p>
        </p:txBody>
      </p:sp>
      <p:sp>
        <p:nvSpPr>
          <p:cNvPr id="291" name="Shape 291"/>
          <p:cNvSpPr>
            <a:spLocks noGrp="1"/>
          </p:cNvSpPr>
          <p:nvPr>
            <p:ph type="body" sz="quarter" idx="1"/>
          </p:nvPr>
        </p:nvSpPr>
        <p:spPr>
          <a:prstGeom prst="rect">
            <a:avLst/>
          </a:prstGeom>
        </p:spPr>
        <p:txBody>
          <a:bodyPr/>
          <a:lstStyle/>
          <a:p>
            <a:pPr>
              <a:spcBef>
                <a:spcPts val="0"/>
              </a:spcBef>
            </a:pPr>
            <a:r>
              <a:t>O si decidimos que debemos colocar el sistema sobre el techo, diseñemos un conjunto de barandas protectoras dentro del edificio mismo , para evitar que el trabajador se caiga.  En una construcción normal, nosotros podemos levantar barandas protectoras temporales alrededor del sitio, para que el trabajador golpee la baranda protectora y rebote de regreso hacia el área de trabajo.  Una baranda protectora está diseñada para soportar/resistir una fuerza de 200 libras y desviar/regresar esa fuerza para el área segura.</a:t>
            </a:r>
          </a:p>
          <a:p>
            <a:pPr>
              <a:spcBef>
                <a:spcPts val="0"/>
              </a:spcBef>
            </a:pPr>
            <a:endParaRPr/>
          </a:p>
          <a:p>
            <a:pPr>
              <a:spcBef>
                <a:spcPts val="0"/>
              </a:spcBef>
            </a:pPr>
            <a:r>
              <a:t>Imagen: © Dessiree Monnott 2017</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Shape 297"/>
          <p:cNvSpPr>
            <a:spLocks noGrp="1" noRot="1" noChangeAspect="1"/>
          </p:cNvSpPr>
          <p:nvPr>
            <p:ph type="sldImg"/>
          </p:nvPr>
        </p:nvSpPr>
        <p:spPr>
          <a:prstGeom prst="rect">
            <a:avLst/>
          </a:prstGeom>
        </p:spPr>
        <p:txBody>
          <a:bodyPr/>
          <a:lstStyle/>
          <a:p>
            <a:endParaRPr/>
          </a:p>
        </p:txBody>
      </p:sp>
      <p:sp>
        <p:nvSpPr>
          <p:cNvPr id="298" name="Shape 298"/>
          <p:cNvSpPr>
            <a:spLocks noGrp="1"/>
          </p:cNvSpPr>
          <p:nvPr>
            <p:ph type="body" sz="quarter" idx="1"/>
          </p:nvPr>
        </p:nvSpPr>
        <p:spPr>
          <a:prstGeom prst="rect">
            <a:avLst/>
          </a:prstGeom>
        </p:spPr>
        <p:txBody>
          <a:bodyPr/>
          <a:lstStyle>
            <a:lvl1pPr>
              <a:spcBef>
                <a:spcPts val="0"/>
              </a:spcBef>
            </a:lvl1pPr>
          </a:lstStyle>
          <a:p>
            <a:r>
              <a:t>Una línea de advertencia es un sistema que escasamente advierte al trabajador que él se está acercando al borde/orilla desprotegido.  No confunda esta línea de advertencia con el sistema de barandas de protección, que evita que el trabajador se caiga. ¡Esta línea es únicamente un sistema para alertar al trabajador que se está acercando al borde!  Y esta línea tiene que estar colocada alrededor de todo el borde.  ¡No le ayudará a usted en nada, si los trabajadores  están del lado afuera de la línea!</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Shape 310"/>
          <p:cNvSpPr>
            <a:spLocks noGrp="1" noRot="1" noChangeAspect="1"/>
          </p:cNvSpPr>
          <p:nvPr>
            <p:ph type="sldImg"/>
          </p:nvPr>
        </p:nvSpPr>
        <p:spPr>
          <a:prstGeom prst="rect">
            <a:avLst/>
          </a:prstGeom>
        </p:spPr>
        <p:txBody>
          <a:bodyPr/>
          <a:lstStyle/>
          <a:p>
            <a:endParaRPr/>
          </a:p>
        </p:txBody>
      </p:sp>
      <p:sp>
        <p:nvSpPr>
          <p:cNvPr id="311" name="Shape 311"/>
          <p:cNvSpPr>
            <a:spLocks noGrp="1"/>
          </p:cNvSpPr>
          <p:nvPr>
            <p:ph type="body" sz="quarter" idx="1"/>
          </p:nvPr>
        </p:nvSpPr>
        <p:spPr>
          <a:prstGeom prst="rect">
            <a:avLst/>
          </a:prstGeom>
        </p:spPr>
        <p:txBody>
          <a:bodyPr/>
          <a:lstStyle/>
          <a:p>
            <a:pPr>
              <a:spcBef>
                <a:spcPts val="0"/>
              </a:spcBef>
              <a:defRPr>
                <a:latin typeface="Arial"/>
                <a:ea typeface="Arial"/>
                <a:cs typeface="Arial"/>
                <a:sym typeface="Arial"/>
              </a:defRPr>
            </a:pPr>
            <a:r>
              <a:t>Las líneas de advertencia deberán consistir de cuerdas, cables (guayas) o cadenas y sostenidas por montantes/puntales verticales,  de la forma siguiente:</a:t>
            </a:r>
          </a:p>
          <a:p>
            <a:pPr>
              <a:spcBef>
                <a:spcPts val="0"/>
              </a:spcBef>
              <a:defRPr>
                <a:latin typeface="Arial"/>
                <a:ea typeface="Arial"/>
                <a:cs typeface="Arial"/>
                <a:sym typeface="Arial"/>
              </a:defRPr>
            </a:pPr>
            <a:r>
              <a:t>La cuerda, cable o cadena deberá estar señalizada con banderines de un material de alta visibilidad, separados a intérvalos no mayores  de 6 pies   (1.8 m);</a:t>
            </a:r>
          </a:p>
          <a:p>
            <a:pPr>
              <a:spcBef>
                <a:spcPts val="0"/>
              </a:spcBef>
              <a:defRPr>
                <a:latin typeface="Arial"/>
                <a:ea typeface="Arial"/>
                <a:cs typeface="Arial"/>
                <a:sym typeface="Arial"/>
              </a:defRPr>
            </a:pPr>
            <a:r>
              <a:t>La cuerda, cable o cadena deberá ser instalada y sostenida de forma tal que su punto más bajo  (incluyendo su hundimiento/combadura) no esté a menos de 34 pulgadas de la superficie de trabajo/para caminar, y su punto más alto no esté a más de 39 pulgadas de la misma superficie.</a:t>
            </a:r>
          </a:p>
          <a:p>
            <a:pPr>
              <a:spcBef>
                <a:spcPts val="0"/>
              </a:spcBef>
              <a:defRPr>
                <a:latin typeface="Arial"/>
                <a:ea typeface="Arial"/>
                <a:cs typeface="Arial"/>
                <a:sym typeface="Arial"/>
              </a:defRPr>
            </a:pPr>
            <a:r>
              <a:t>Después de haber sido levantada/posicionada con la cuerda, cable o cadena; los montantes/puntales deben estár en capacidad de resistir --sin voltearse/caerse– una fuerza de por lo menos 16 libras, aplicada horizontalmente contra el montante/puntal y a 30 pulgadas por encima de su base, perpendicular a la línea de advertencia, y en dirección al piso, al techo o al borde de la  plataforma;</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Shape 334"/>
          <p:cNvSpPr>
            <a:spLocks noGrp="1" noRot="1" noChangeAspect="1"/>
          </p:cNvSpPr>
          <p:nvPr>
            <p:ph type="sldImg"/>
          </p:nvPr>
        </p:nvSpPr>
        <p:spPr>
          <a:prstGeom prst="rect">
            <a:avLst/>
          </a:prstGeom>
        </p:spPr>
        <p:txBody>
          <a:bodyPr/>
          <a:lstStyle/>
          <a:p>
            <a:endParaRPr/>
          </a:p>
        </p:txBody>
      </p:sp>
      <p:sp>
        <p:nvSpPr>
          <p:cNvPr id="335" name="Shape 335"/>
          <p:cNvSpPr>
            <a:spLocks noGrp="1"/>
          </p:cNvSpPr>
          <p:nvPr>
            <p:ph type="body" sz="quarter" idx="1"/>
          </p:nvPr>
        </p:nvSpPr>
        <p:spPr>
          <a:prstGeom prst="rect">
            <a:avLst/>
          </a:prstGeom>
        </p:spPr>
        <p:txBody>
          <a:bodyPr/>
          <a:lstStyle>
            <a:lvl1pPr defTabSz="923925">
              <a:spcBef>
                <a:spcPts val="0"/>
              </a:spcBef>
              <a:defRPr>
                <a:latin typeface="Arial"/>
                <a:ea typeface="Arial"/>
                <a:cs typeface="Arial"/>
                <a:sym typeface="Arial"/>
              </a:defRPr>
            </a:lvl1pPr>
          </a:lstStyle>
          <a:p>
            <a:r>
              <a:t>Cuando la ruta/camino hacia un punto de acceso no está en uso, se deberá colocar –a lo largo de éste y en el punto donde dicho camino/ruta intersecta la línea de advertencia colocada alrededor del área de trabajo-- una cuerda, cable, cadena u otro tipo de barricada, equivalente en resistencia y altura a la línea de advertencia; o el camino/ruta deberá ser proyectado/ señalizado/indicado para que ninguna persona camine de forma directa hacia el área de trabajo.</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Shape 340"/>
          <p:cNvSpPr>
            <a:spLocks noGrp="1" noRot="1" noChangeAspect="1"/>
          </p:cNvSpPr>
          <p:nvPr>
            <p:ph type="sldImg"/>
          </p:nvPr>
        </p:nvSpPr>
        <p:spPr>
          <a:prstGeom prst="rect">
            <a:avLst/>
          </a:prstGeom>
        </p:spPr>
        <p:txBody>
          <a:bodyPr/>
          <a:lstStyle/>
          <a:p>
            <a:endParaRPr/>
          </a:p>
        </p:txBody>
      </p:sp>
      <p:sp>
        <p:nvSpPr>
          <p:cNvPr id="341" name="Shape 341"/>
          <p:cNvSpPr>
            <a:spLocks noGrp="1"/>
          </p:cNvSpPr>
          <p:nvPr>
            <p:ph type="body" sz="quarter" idx="1"/>
          </p:nvPr>
        </p:nvSpPr>
        <p:spPr>
          <a:prstGeom prst="rect">
            <a:avLst/>
          </a:prstGeom>
        </p:spPr>
        <p:txBody>
          <a:bodyPr/>
          <a:lstStyle>
            <a:lvl1pPr>
              <a:spcBef>
                <a:spcPts val="0"/>
              </a:spcBef>
            </a:lvl1pPr>
          </a:lstStyle>
          <a:p>
            <a:r>
              <a:t>Un monitor de la seguridad es otro sistema de advertencia/alerta.  En este caso, usted se le permitirá ordenarle a una persona, designada como el monitor de la seguridad, que se coloque/se pare sobre el techo.  Él o ella no deberá tener ninguna otra función o responsabilidad sobre el techo, la cual pueda interferir con sus obligación como monitor. Básicamente, el monitor se para/ubica por los alrededores y advierte a los trabajadores cuando ellos se están acercando demasiado al borde/orilla, y les ordena que retrocedan.</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Shape 345"/>
          <p:cNvSpPr>
            <a:spLocks noGrp="1" noRot="1" noChangeAspect="1"/>
          </p:cNvSpPr>
          <p:nvPr>
            <p:ph type="sldImg"/>
          </p:nvPr>
        </p:nvSpPr>
        <p:spPr>
          <a:prstGeom prst="rect">
            <a:avLst/>
          </a:prstGeom>
        </p:spPr>
        <p:txBody>
          <a:bodyPr/>
          <a:lstStyle/>
          <a:p>
            <a:endParaRPr/>
          </a:p>
        </p:txBody>
      </p:sp>
      <p:sp>
        <p:nvSpPr>
          <p:cNvPr id="346" name="Shape 346"/>
          <p:cNvSpPr>
            <a:spLocks noGrp="1"/>
          </p:cNvSpPr>
          <p:nvPr>
            <p:ph type="body" sz="quarter" idx="1"/>
          </p:nvPr>
        </p:nvSpPr>
        <p:spPr>
          <a:prstGeom prst="rect">
            <a:avLst/>
          </a:prstGeom>
        </p:spPr>
        <p:txBody>
          <a:bodyPr/>
          <a:lstStyle/>
          <a:p>
            <a:r>
              <a:t>Respuestas posibles:</a:t>
            </a:r>
          </a:p>
          <a:p>
            <a:r>
              <a:t>Para que podamos proteger nuestra salud y seguridad.</a:t>
            </a:r>
          </a:p>
          <a:p>
            <a:r>
              <a:t>Para que podamos seguir trabajando y proveer para nuestras familias.</a:t>
            </a:r>
          </a:p>
          <a:p>
            <a:r>
              <a:t>Para que los empleadores conozcan sus responsabilidades con respecto a la seguridad de los trabajadores.</a:t>
            </a:r>
          </a:p>
          <a:p>
            <a:r>
              <a:t>Para que la próxima generación aprenda la importancia de la seguridad en el trabajo.</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Shape 365"/>
          <p:cNvSpPr>
            <a:spLocks noGrp="1" noRot="1" noChangeAspect="1"/>
          </p:cNvSpPr>
          <p:nvPr>
            <p:ph type="sldImg"/>
          </p:nvPr>
        </p:nvSpPr>
        <p:spPr>
          <a:prstGeom prst="rect">
            <a:avLst/>
          </a:prstGeom>
        </p:spPr>
        <p:txBody>
          <a:bodyPr/>
          <a:lstStyle/>
          <a:p>
            <a:endParaRPr/>
          </a:p>
        </p:txBody>
      </p:sp>
      <p:sp>
        <p:nvSpPr>
          <p:cNvPr id="366" name="Shape 366"/>
          <p:cNvSpPr>
            <a:spLocks noGrp="1"/>
          </p:cNvSpPr>
          <p:nvPr>
            <p:ph type="body" sz="quarter" idx="1"/>
          </p:nvPr>
        </p:nvSpPr>
        <p:spPr>
          <a:prstGeom prst="rect">
            <a:avLst/>
          </a:prstGeom>
        </p:spPr>
        <p:txBody>
          <a:bodyPr/>
          <a:lstStyle/>
          <a:p>
            <a:r>
              <a:t>Hay apropiados usos para las escaleras portátiles (armazón o cuerpo plegable) y para las escaleras de extensión, pero la selección de la escalera incorrecta para un trabajo en particular, puede colocar al usuario ante un mayor riego de una caída.</a:t>
            </a:r>
          </a:p>
          <a:p>
            <a:r>
              <a:t>La s escaleras son generalmente utilizadas con mínima protección contra caídas, basándose/confiándose únicamente en el equilibrio y coordinación de los trabajadores para evitar caídas.</a:t>
            </a:r>
          </a:p>
          <a:p>
            <a:endParaRPr/>
          </a:p>
          <a:p>
            <a:r>
              <a:t>Imagen arriba: http://www.drtombrownchiro.com/workplace-injury/</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 name="Shape 384"/>
          <p:cNvSpPr>
            <a:spLocks noGrp="1" noRot="1" noChangeAspect="1"/>
          </p:cNvSpPr>
          <p:nvPr>
            <p:ph type="sldImg"/>
          </p:nvPr>
        </p:nvSpPr>
        <p:spPr>
          <a:prstGeom prst="rect">
            <a:avLst/>
          </a:prstGeom>
        </p:spPr>
        <p:txBody>
          <a:bodyPr/>
          <a:lstStyle/>
          <a:p>
            <a:endParaRPr/>
          </a:p>
        </p:txBody>
      </p:sp>
      <p:sp>
        <p:nvSpPr>
          <p:cNvPr id="385" name="Shape 385"/>
          <p:cNvSpPr>
            <a:spLocks noGrp="1"/>
          </p:cNvSpPr>
          <p:nvPr>
            <p:ph type="body" sz="quarter" idx="1"/>
          </p:nvPr>
        </p:nvSpPr>
        <p:spPr>
          <a:prstGeom prst="rect">
            <a:avLst/>
          </a:prstGeom>
        </p:spPr>
        <p:txBody>
          <a:bodyPr/>
          <a:lstStyle/>
          <a:p>
            <a:pPr defTabSz="923925">
              <a:defRPr>
                <a:latin typeface="Arial"/>
                <a:ea typeface="Arial"/>
                <a:cs typeface="Arial"/>
                <a:sym typeface="Arial"/>
              </a:defRPr>
            </a:pPr>
            <a:r>
              <a:t>Aplique la norma/regla de los tres puntos de contacto: Cuando esté subiendo, use o bien use las dos manos y un pie, o bien dos pies y una mano.</a:t>
            </a:r>
          </a:p>
          <a:p>
            <a:pPr defTabSz="923925">
              <a:defRPr>
                <a:latin typeface="Arial"/>
                <a:ea typeface="Arial"/>
                <a:cs typeface="Arial"/>
                <a:sym typeface="Arial"/>
              </a:defRPr>
            </a:pPr>
            <a:endParaRPr/>
          </a:p>
          <a:p>
            <a:pPr defTabSz="923925">
              <a:defRPr>
                <a:latin typeface="Arial"/>
                <a:ea typeface="Arial"/>
                <a:cs typeface="Arial"/>
                <a:sym typeface="Arial"/>
              </a:defRPr>
            </a:pPr>
            <a:r>
              <a:t>Cuando esté trabajando, mantenga al menos ambos pies y una mano en la escalera (de lo contrario, se requerirá de protección contra caídas)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 name="Shape 390"/>
          <p:cNvSpPr>
            <a:spLocks noGrp="1" noRot="1" noChangeAspect="1"/>
          </p:cNvSpPr>
          <p:nvPr>
            <p:ph type="sldImg"/>
          </p:nvPr>
        </p:nvSpPr>
        <p:spPr>
          <a:prstGeom prst="rect">
            <a:avLst/>
          </a:prstGeom>
        </p:spPr>
        <p:txBody>
          <a:bodyPr/>
          <a:lstStyle/>
          <a:p>
            <a:endParaRPr/>
          </a:p>
        </p:txBody>
      </p:sp>
      <p:sp>
        <p:nvSpPr>
          <p:cNvPr id="391" name="Shape 391"/>
          <p:cNvSpPr>
            <a:spLocks noGrp="1"/>
          </p:cNvSpPr>
          <p:nvPr>
            <p:ph type="body" sz="quarter" idx="1"/>
          </p:nvPr>
        </p:nvSpPr>
        <p:spPr>
          <a:prstGeom prst="rect">
            <a:avLst/>
          </a:prstGeom>
        </p:spPr>
        <p:txBody>
          <a:bodyPr/>
          <a:lstStyle/>
          <a:p>
            <a:pPr>
              <a:defRPr b="1"/>
            </a:pPr>
            <a:r>
              <a:t>1926.1060(a)</a:t>
            </a:r>
            <a:r>
              <a:rPr b="0"/>
              <a:t> El empleador deberá suministrar, según se requiera,  un programa de adiestramiento para cada trabajador que estará utilizando escaleras  portátiles y las fijas de escalinatas. El programa deberá permitirle a todo trabajador reconocer/identificar los riesgos/peligros relacionados con los diferentes tipos de escaleras, y deberá adiestrar a cada uno de ellos sobre los procedimientos a seguir para minimizar esos riesgos.</a:t>
            </a:r>
          </a:p>
          <a:p>
            <a:endParaRPr b="0"/>
          </a:p>
          <a:p>
            <a:pPr>
              <a:defRPr b="1"/>
            </a:pPr>
            <a:r>
              <a:t>1926.1060(a)(1)</a:t>
            </a:r>
            <a:r>
              <a:rPr b="0"/>
              <a:t> El empleador deberá asegurarse de que todo trabajador ha sido adiestrado por una persona competente en las siguientes áreas, según sea el caso:</a:t>
            </a:r>
          </a:p>
          <a:p>
            <a:pPr>
              <a:defRPr b="1"/>
            </a:pPr>
            <a:r>
              <a:t>1926.1060(a)(1)(i)</a:t>
            </a:r>
            <a:r>
              <a:rPr b="0"/>
              <a:t> La naturaleza de los riesgos de caídas en el área de trabajo;</a:t>
            </a:r>
          </a:p>
          <a:p>
            <a:pPr>
              <a:defRPr b="1"/>
            </a:pPr>
            <a:r>
              <a:t>1926.1060(a)(1)(ii)</a:t>
            </a:r>
            <a:r>
              <a:rPr b="0"/>
              <a:t> Los procedimientos correctos para instalar/colocar, mantener/conservar en buenas condiciones, y desmantelar los sistemas de protección contra caídas que serán utilizados;</a:t>
            </a:r>
          </a:p>
          <a:p>
            <a:pPr>
              <a:defRPr b="1"/>
            </a:pPr>
            <a:r>
              <a:t>1926.1060(a)(1)(iii)</a:t>
            </a:r>
            <a:r>
              <a:rPr b="0"/>
              <a:t> La correcta construcción, uso, ubicación/instalación y cuidado en la manipulación de todas las escaleras portátiles y las fijas de escalinatas;</a:t>
            </a:r>
          </a:p>
          <a:p>
            <a:pPr>
              <a:defRPr b="1"/>
            </a:pPr>
            <a:r>
              <a:t>1926.1060(a)(1)(iv)</a:t>
            </a:r>
            <a:r>
              <a:rPr b="0"/>
              <a:t> La máxima capacidad de carga/peso prevista que podrán soportar las escaleras, y</a:t>
            </a:r>
          </a:p>
          <a:p>
            <a:pPr>
              <a:defRPr b="1"/>
            </a:pPr>
            <a:r>
              <a:t>1926.1060(a)(1)(v) </a:t>
            </a:r>
            <a:r>
              <a:rPr b="0"/>
              <a:t>Los estándares/normas contenidas en esta Sub-parte.</a:t>
            </a:r>
          </a:p>
          <a:p>
            <a:endParaRPr b="0"/>
          </a:p>
          <a:p>
            <a:pPr>
              <a:defRPr b="1"/>
            </a:pPr>
            <a:r>
              <a:t>1926.1060(b)</a:t>
            </a:r>
            <a:r>
              <a:rPr b="0"/>
              <a:t> Se deberá suminstrar readiestramiento a todo empleado, según sea requerido, para que éste conserve el ainformación/comprensión y el conocimiento adquirido a través del cumplimiento de ésta sección.</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Shape 396"/>
          <p:cNvSpPr>
            <a:spLocks noGrp="1" noRot="1" noChangeAspect="1"/>
          </p:cNvSpPr>
          <p:nvPr>
            <p:ph type="sldImg"/>
          </p:nvPr>
        </p:nvSpPr>
        <p:spPr>
          <a:prstGeom prst="rect">
            <a:avLst/>
          </a:prstGeom>
        </p:spPr>
        <p:txBody>
          <a:bodyPr/>
          <a:lstStyle/>
          <a:p>
            <a:endParaRPr/>
          </a:p>
        </p:txBody>
      </p:sp>
      <p:sp>
        <p:nvSpPr>
          <p:cNvPr id="397" name="Shape 397"/>
          <p:cNvSpPr>
            <a:spLocks noGrp="1"/>
          </p:cNvSpPr>
          <p:nvPr>
            <p:ph type="body" sz="quarter" idx="1"/>
          </p:nvPr>
        </p:nvSpPr>
        <p:spPr>
          <a:prstGeom prst="rect">
            <a:avLst/>
          </a:prstGeom>
        </p:spPr>
        <p:txBody>
          <a:bodyPr/>
          <a:lstStyle/>
          <a:p>
            <a:pPr defTabSz="923925">
              <a:spcBef>
                <a:spcPts val="0"/>
              </a:spcBef>
            </a:pPr>
            <a:r>
              <a:t>La tarde del 22/ENERO/09, la víctima estaba a punto de comenzar a limpiar las ventanas de un recientemente terminado vestíbulo/pasillo de espera del ascensor, en un nuevo y lujoso edificio de apartamentos.  El punto más alto a ser limpiado estaba a 9 pies sobre el nivel del piso/suelo.   Cuando efectuaba limpieza, él normalmente utilizaba una escalera portátil de seis pies, que tenía un soporte para colocar un cubo/recipiente, un balde con capacidad para 2 galones de líquido y una escobilla limpiadora exprimible de 7 pulgadas. Sin embargo, esa mañana él utilizó un balde con capacidad de 5 galones y una escalera portátil de 8 pies que no tenía el soporte para colocar el cubo/balde. Eso no era ningún problema para él, porque tenía pedazos de trapo/tela con los cuales podría amarrar el cubo/balde a la escalera.</a:t>
            </a:r>
          </a:p>
          <a:p>
            <a:pPr defTabSz="923925">
              <a:spcBef>
                <a:spcPts val="0"/>
              </a:spcBef>
            </a:pPr>
            <a:endParaRPr/>
          </a:p>
          <a:p>
            <a:pPr defTabSz="923925">
              <a:spcBef>
                <a:spcPts val="0"/>
              </a:spcBef>
            </a:pPr>
            <a:r>
              <a:t>Imagen: </a:t>
            </a:r>
            <a:r>
              <a:rPr u="sng">
                <a:solidFill>
                  <a:srgbClr val="0000FF"/>
                </a:solidFill>
                <a:uFill>
                  <a:solidFill>
                    <a:srgbClr val="0000FF"/>
                  </a:solidFill>
                </a:uFill>
                <a:hlinkClick r:id="rId3"/>
              </a:rPr>
              <a:t>https://www.tabswindowcleaning.com/?lightbox=dataItem-ievj62wi1</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Shape 61"/>
          <p:cNvSpPr>
            <a:spLocks noGrp="1" noRot="1" noChangeAspect="1"/>
          </p:cNvSpPr>
          <p:nvPr>
            <p:ph type="sldImg"/>
          </p:nvPr>
        </p:nvSpPr>
        <p:spPr>
          <a:prstGeom prst="rect">
            <a:avLst/>
          </a:prstGeom>
        </p:spPr>
        <p:txBody>
          <a:bodyPr/>
          <a:lstStyle/>
          <a:p>
            <a:endParaRPr/>
          </a:p>
        </p:txBody>
      </p:sp>
      <p:sp>
        <p:nvSpPr>
          <p:cNvPr id="62" name="Shape 62"/>
          <p:cNvSpPr>
            <a:spLocks noGrp="1"/>
          </p:cNvSpPr>
          <p:nvPr>
            <p:ph type="body" sz="quarter" idx="1"/>
          </p:nvPr>
        </p:nvSpPr>
        <p:spPr>
          <a:prstGeom prst="rect">
            <a:avLst/>
          </a:prstGeom>
        </p:spPr>
        <p:txBody>
          <a:bodyPr/>
          <a:lstStyle/>
          <a:p>
            <a:r>
              <a:t>Imagen: http://www.susquehannafire.com/industrial-safety-solutions/square-osha-logo/</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Shape 403"/>
          <p:cNvSpPr>
            <a:spLocks noGrp="1" noRot="1" noChangeAspect="1"/>
          </p:cNvSpPr>
          <p:nvPr>
            <p:ph type="sldImg"/>
          </p:nvPr>
        </p:nvSpPr>
        <p:spPr>
          <a:prstGeom prst="rect">
            <a:avLst/>
          </a:prstGeom>
        </p:spPr>
        <p:txBody>
          <a:bodyPr/>
          <a:lstStyle/>
          <a:p>
            <a:endParaRPr/>
          </a:p>
        </p:txBody>
      </p:sp>
      <p:sp>
        <p:nvSpPr>
          <p:cNvPr id="404" name="Shape 404"/>
          <p:cNvSpPr>
            <a:spLocks noGrp="1"/>
          </p:cNvSpPr>
          <p:nvPr>
            <p:ph type="body" sz="quarter" idx="1"/>
          </p:nvPr>
        </p:nvSpPr>
        <p:spPr>
          <a:prstGeom prst="rect">
            <a:avLst/>
          </a:prstGeom>
        </p:spPr>
        <p:txBody>
          <a:bodyPr/>
          <a:lstStyle>
            <a:lvl1pPr defTabSz="923925">
              <a:spcBef>
                <a:spcPts val="0"/>
              </a:spcBef>
            </a:lvl1pPr>
          </a:lstStyle>
          <a:p>
            <a:r>
              <a:t>Apróximadamente a las 12:25, un capataz de pisos, que trabajaba para otro sub-contratista, vió a la víctima subirse a la escalera con una esponja y el exprimidor en la mano derecha y un pedazo de tela en la mano izquierda.  El contratista informó que la víctima subió hasta el sexto peldaño (el penúltimo, contándolos de abajo hacia arriba) y comenzó a trabajar limpiando las ventanas de vidrio.  El capataz de piso informó que la escalera estaba totalmente abierta/extendida y de frente a la ventana, y la víctima trabajaba de frente a la escalera.  El capataz no observó si la víctima estaba utilizando un balde.</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Shape 410"/>
          <p:cNvSpPr>
            <a:spLocks noGrp="1" noRot="1" noChangeAspect="1"/>
          </p:cNvSpPr>
          <p:nvPr>
            <p:ph type="sldImg"/>
          </p:nvPr>
        </p:nvSpPr>
        <p:spPr>
          <a:prstGeom prst="rect">
            <a:avLst/>
          </a:prstGeom>
        </p:spPr>
        <p:txBody>
          <a:bodyPr/>
          <a:lstStyle/>
          <a:p>
            <a:endParaRPr/>
          </a:p>
        </p:txBody>
      </p:sp>
      <p:sp>
        <p:nvSpPr>
          <p:cNvPr id="411" name="Shape 411"/>
          <p:cNvSpPr>
            <a:spLocks noGrp="1"/>
          </p:cNvSpPr>
          <p:nvPr>
            <p:ph type="body" sz="quarter" idx="1"/>
          </p:nvPr>
        </p:nvSpPr>
        <p:spPr>
          <a:prstGeom prst="rect">
            <a:avLst/>
          </a:prstGeom>
        </p:spPr>
        <p:txBody>
          <a:bodyPr/>
          <a:lstStyle/>
          <a:p>
            <a:pPr defTabSz="923925">
              <a:spcBef>
                <a:spcPts val="0"/>
              </a:spcBef>
            </a:pPr>
            <a:r>
              <a:t>Apróximadamente a las 13:00 horas, cuando el mismo capataz de piso estaba entrando al ascensor en el segundo piso, él escuchó un fuerte ruido/golpe.  Cuando la puerta del ascensor se abrió en el primer piso, el capataz vió a la víctima a un lado del vestíbulo, tirado en el piso , temblando y tratando de levantarse; y en el otro lado del salón estaba volteada la escalera. En ese momento, él vió el balde/cubo amarrado a la escalera.  El telefoneó al 911 y trató de que la  víctima permaneciera en el suelo.  Cuando los servicios de emergencia (EMS) se presentaron </a:t>
            </a:r>
          </a:p>
          <a:p>
            <a:pPr defTabSz="923925">
              <a:spcBef>
                <a:spcPts val="0"/>
              </a:spcBef>
            </a:pPr>
            <a:r>
              <a:t>a las 13:14, la víctima no daba señales de respuesta y tenía convulsiones. Él fue trasladado inmediatamente a un hospital local. La víctima falleció en el hospital al día siguiente.</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 name="Shape 417"/>
          <p:cNvSpPr>
            <a:spLocks noGrp="1" noRot="1" noChangeAspect="1"/>
          </p:cNvSpPr>
          <p:nvPr>
            <p:ph type="sldImg"/>
          </p:nvPr>
        </p:nvSpPr>
        <p:spPr>
          <a:prstGeom prst="rect">
            <a:avLst/>
          </a:prstGeom>
        </p:spPr>
        <p:txBody>
          <a:bodyPr/>
          <a:lstStyle/>
          <a:p>
            <a:endParaRPr/>
          </a:p>
        </p:txBody>
      </p:sp>
      <p:sp>
        <p:nvSpPr>
          <p:cNvPr id="418" name="Shape 418"/>
          <p:cNvSpPr>
            <a:spLocks noGrp="1"/>
          </p:cNvSpPr>
          <p:nvPr>
            <p:ph type="body" sz="quarter" idx="1"/>
          </p:nvPr>
        </p:nvSpPr>
        <p:spPr>
          <a:prstGeom prst="rect">
            <a:avLst/>
          </a:prstGeom>
        </p:spPr>
        <p:txBody>
          <a:bodyPr/>
          <a:lstStyle>
            <a:lvl1pPr defTabSz="923925">
              <a:spcBef>
                <a:spcPts val="0"/>
              </a:spcBef>
            </a:lvl1pPr>
          </a:lstStyle>
          <a:p>
            <a:r>
              <a:t>El funcionario encargado de la investigación, basado en las fotografías tomadas después del accidente y de acuerdo con la ubicación final de la víctima y de la escalera, emitió la opinión de que la víctima había reposicionado la escalera portátil, con los travesaños de frente a la ventana.  Seguidamente, la víctima se paró de espaldas a la escalera sobre un travesaño y se agarró del mismo con los tacones de sus zapatos mientras limpiaba una parte de la ventanas. Se concluyó que la víctima estando trabajando de espaldas a la escalera, de frente a la ventanas y parado aproximadamente sobre el sexto o séptimo travesaño, todo lo cual se combinó con un peso/fuerza dinámica proveniente del líquido en el balde y el movimiento del trabajador por la limpieza con la esponja exprimible sobre el vidrio de la ventana, la cual finalmente se transformó en una fuerza lateral aplicada sobre la escalera portátil  la cual la  hizo voltearse de un lado.</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 name="Shape 424"/>
          <p:cNvSpPr>
            <a:spLocks noGrp="1" noRot="1" noChangeAspect="1"/>
          </p:cNvSpPr>
          <p:nvPr>
            <p:ph type="sldImg"/>
          </p:nvPr>
        </p:nvSpPr>
        <p:spPr>
          <a:prstGeom prst="rect">
            <a:avLst/>
          </a:prstGeom>
        </p:spPr>
        <p:txBody>
          <a:bodyPr/>
          <a:lstStyle/>
          <a:p>
            <a:endParaRPr/>
          </a:p>
        </p:txBody>
      </p:sp>
      <p:sp>
        <p:nvSpPr>
          <p:cNvPr id="425" name="Shape 425"/>
          <p:cNvSpPr>
            <a:spLocks noGrp="1"/>
          </p:cNvSpPr>
          <p:nvPr>
            <p:ph type="body" sz="quarter" idx="1"/>
          </p:nvPr>
        </p:nvSpPr>
        <p:spPr>
          <a:prstGeom prst="rect">
            <a:avLst/>
          </a:prstGeom>
        </p:spPr>
        <p:txBody>
          <a:bodyPr/>
          <a:lstStyle/>
          <a:p>
            <a:r>
              <a:t>Continue hablando sobre la seguridad y sobre la eliminaci[on del riesgo. Este trabajo pudo haberse hecho usando simplemente un palo largo conectado a una escobilla/esponja limpiadora exprimible , y entonces la víctima no hubiese tenido la oportunidad de caerse.</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 name="Shape 433"/>
          <p:cNvSpPr>
            <a:spLocks noGrp="1" noRot="1" noChangeAspect="1"/>
          </p:cNvSpPr>
          <p:nvPr>
            <p:ph type="sldImg"/>
          </p:nvPr>
        </p:nvSpPr>
        <p:spPr>
          <a:prstGeom prst="rect">
            <a:avLst/>
          </a:prstGeom>
        </p:spPr>
        <p:txBody>
          <a:bodyPr/>
          <a:lstStyle/>
          <a:p>
            <a:endParaRPr/>
          </a:p>
        </p:txBody>
      </p:sp>
      <p:sp>
        <p:nvSpPr>
          <p:cNvPr id="434" name="Shape 434"/>
          <p:cNvSpPr>
            <a:spLocks noGrp="1"/>
          </p:cNvSpPr>
          <p:nvPr>
            <p:ph type="body" sz="quarter" idx="1"/>
          </p:nvPr>
        </p:nvSpPr>
        <p:spPr>
          <a:prstGeom prst="rect">
            <a:avLst/>
          </a:prstGeom>
        </p:spPr>
        <p:txBody>
          <a:bodyPr/>
          <a:lstStyle/>
          <a:p>
            <a:pPr>
              <a:lnSpc>
                <a:spcPct val="80000"/>
              </a:lnSpc>
              <a:spcBef>
                <a:spcPts val="300"/>
              </a:spcBef>
              <a:defRPr sz="900"/>
            </a:pPr>
            <a:r>
              <a:t>Hable sobre los diferentes tipos de escaleras. Explique cuándo utilizar una portátil cuyas secciones plegables se separan, en vez de usar una escalera  recta (una escalera portátil plegable debe ser extendida/abierta totalmente y trancada/asegurada, y no debe ser usada inclinándola/apoyándola contra algo.</a:t>
            </a:r>
          </a:p>
          <a:p>
            <a:pPr>
              <a:lnSpc>
                <a:spcPct val="80000"/>
              </a:lnSpc>
              <a:defRPr sz="900"/>
            </a:pPr>
            <a:endParaRPr/>
          </a:p>
          <a:p>
            <a:pPr>
              <a:lnSpc>
                <a:spcPct val="80000"/>
              </a:lnSpc>
              <a:spcBef>
                <a:spcPts val="300"/>
              </a:spcBef>
              <a:defRPr sz="900"/>
            </a:pPr>
            <a:r>
              <a:t>Un escalera recta o una de extensión debe ser utilizada cuando se trabaja apoyado contra una superficie, y la escalera debe ser asegurada para evitar que se voltee o se ruede/deslice.</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 name="Shape 439"/>
          <p:cNvSpPr>
            <a:spLocks noGrp="1" noRot="1" noChangeAspect="1"/>
          </p:cNvSpPr>
          <p:nvPr>
            <p:ph type="sldImg"/>
          </p:nvPr>
        </p:nvSpPr>
        <p:spPr>
          <a:prstGeom prst="rect">
            <a:avLst/>
          </a:prstGeom>
        </p:spPr>
        <p:txBody>
          <a:bodyPr/>
          <a:lstStyle/>
          <a:p>
            <a:endParaRPr/>
          </a:p>
        </p:txBody>
      </p:sp>
      <p:sp>
        <p:nvSpPr>
          <p:cNvPr id="440" name="Shape 440"/>
          <p:cNvSpPr>
            <a:spLocks noGrp="1"/>
          </p:cNvSpPr>
          <p:nvPr>
            <p:ph type="body" sz="quarter" idx="1"/>
          </p:nvPr>
        </p:nvSpPr>
        <p:spPr>
          <a:prstGeom prst="rect">
            <a:avLst/>
          </a:prstGeom>
        </p:spPr>
        <p:txBody>
          <a:bodyPr/>
          <a:lstStyle/>
          <a:p>
            <a:r>
              <a:t>Explique los diferentes tipos de escaleras y las máximas alturas para cada una tipo.</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 name="Shape 448"/>
          <p:cNvSpPr>
            <a:spLocks noGrp="1" noRot="1" noChangeAspect="1"/>
          </p:cNvSpPr>
          <p:nvPr>
            <p:ph type="sldImg"/>
          </p:nvPr>
        </p:nvSpPr>
        <p:spPr>
          <a:prstGeom prst="rect">
            <a:avLst/>
          </a:prstGeom>
        </p:spPr>
        <p:txBody>
          <a:bodyPr/>
          <a:lstStyle/>
          <a:p>
            <a:endParaRPr/>
          </a:p>
        </p:txBody>
      </p:sp>
      <p:sp>
        <p:nvSpPr>
          <p:cNvPr id="449" name="Shape 449"/>
          <p:cNvSpPr>
            <a:spLocks noGrp="1"/>
          </p:cNvSpPr>
          <p:nvPr>
            <p:ph type="body" sz="quarter" idx="1"/>
          </p:nvPr>
        </p:nvSpPr>
        <p:spPr>
          <a:prstGeom prst="rect">
            <a:avLst/>
          </a:prstGeom>
        </p:spPr>
        <p:txBody>
          <a:bodyPr/>
          <a:lstStyle/>
          <a:p>
            <a:pPr>
              <a:spcBef>
                <a:spcPts val="300"/>
              </a:spcBef>
              <a:defRPr sz="1000" i="1"/>
            </a:pPr>
            <a:r>
              <a:t>Inspección</a:t>
            </a:r>
            <a:r>
              <a:rPr i="0"/>
              <a:t> </a:t>
            </a:r>
            <a:br>
              <a:rPr i="0"/>
            </a:br>
            <a:r>
              <a:rPr i="0"/>
              <a:t>De acuerdo con ANSI A14.1-2000, una escalera debe ser totalmente inspeccionada cada vez que se deba utilizar. Los travesaños deben estar firmes y sin fracturas, los soportes/sujetadores conectados de manera segura, y las cuerdas, poleas y otras partes móviles funcionando correctamente. Si la inspección detecta daños, la escalera debe ser reparada. Si las reparaciones no pueden hacerse/no son factibles, la escalera defectuosa debe ser sacada del servicio y una nueva escalera debe ser utilizada en su lugar. Para asegurarse de que las escaleras están siendo inspeccionadas, se deben llenar/completar y anexar a las escaleras las etiquetas de inspección. </a:t>
            </a:r>
          </a:p>
          <a:p>
            <a:pPr>
              <a:spcBef>
                <a:spcPts val="300"/>
              </a:spcBef>
              <a:defRPr sz="1000" b="1"/>
            </a:pPr>
            <a:r>
              <a:t>Uso de la escalera</a:t>
            </a:r>
          </a:p>
          <a:p>
            <a:pPr>
              <a:spcBef>
                <a:spcPts val="300"/>
              </a:spcBef>
              <a:defRPr sz="1000"/>
            </a:pPr>
            <a:r>
              <a:t>Antes de trabajar con una escalera por primera vez, lea las instrucciones del fabricante. No use una escalera si usted está adormecido/con sueño o enfermo, si usted está tomando alguna medicina, o si existen malas condiciones atmosféricas. No use las escaleras en las entradas bloqueadas con puertas o en áreas con alto tráfico peatonal. Si se debe utilizar una escalera cerca de una puerta, asegúrese de que la puerta esta trancada/manivela con el seguro pasado. Si la puerta debe ser abierta o si la escalera está en una posición elevada/alta, pídale a un compañero de trabajo que permanezca al lado de la escalera para asegurarse de que no ocurra un accidente. Use escaleras de fibra de vidrio o de madera, en vez de las de metal, cerca de las líneas/cables eléctricos aéreos o de otras fuentes de electricidad, para evitar los riesgos de corrientazos/descargas eléctricas.</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 name="Shape 458"/>
          <p:cNvSpPr>
            <a:spLocks noGrp="1" noRot="1" noChangeAspect="1"/>
          </p:cNvSpPr>
          <p:nvPr>
            <p:ph type="sldImg"/>
          </p:nvPr>
        </p:nvSpPr>
        <p:spPr>
          <a:prstGeom prst="rect">
            <a:avLst/>
          </a:prstGeom>
        </p:spPr>
        <p:txBody>
          <a:bodyPr/>
          <a:lstStyle/>
          <a:p>
            <a:endParaRPr/>
          </a:p>
        </p:txBody>
      </p:sp>
      <p:sp>
        <p:nvSpPr>
          <p:cNvPr id="459" name="Shape 459"/>
          <p:cNvSpPr>
            <a:spLocks noGrp="1"/>
          </p:cNvSpPr>
          <p:nvPr>
            <p:ph type="body" sz="quarter" idx="1"/>
          </p:nvPr>
        </p:nvSpPr>
        <p:spPr>
          <a:prstGeom prst="rect">
            <a:avLst/>
          </a:prstGeom>
        </p:spPr>
        <p:txBody>
          <a:bodyPr/>
          <a:lstStyle/>
          <a:p>
            <a:pPr>
              <a:defRPr b="1"/>
            </a:pPr>
            <a:r>
              <a:t>INSPECCIONE SU ESCALERA:</a:t>
            </a:r>
          </a:p>
          <a:p>
            <a:pPr>
              <a:defRPr i="1"/>
            </a:pPr>
            <a:r>
              <a:t>Correcta  posición o colocación </a:t>
            </a:r>
          </a:p>
          <a:p>
            <a:r>
              <a:t> </a:t>
            </a:r>
            <a:br/>
            <a:r>
              <a:t>Los pies de la escalera deben estar nivelados y firmemente apoyados sobre el suelo. Si el suelo es blando o irregular/no nivelado, coloque tablones debajo de las patas como soporte.  Someta a una prueba a la escalera, para verificar que es segurano hay riesgo para encaramarse a ella. Para estabilidad, ambos lados/rieles de la escalera deben estar contra la pared u otro soporte/punto de apoyo. Las patas de una escalera portátil deben estar separadas totalmente y trancadas/aseguradas en esa posición. </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 name="Shape 472"/>
          <p:cNvSpPr>
            <a:spLocks noGrp="1" noRot="1" noChangeAspect="1"/>
          </p:cNvSpPr>
          <p:nvPr>
            <p:ph type="sldImg"/>
          </p:nvPr>
        </p:nvSpPr>
        <p:spPr>
          <a:prstGeom prst="rect">
            <a:avLst/>
          </a:prstGeom>
        </p:spPr>
        <p:txBody>
          <a:bodyPr/>
          <a:lstStyle/>
          <a:p>
            <a:endParaRPr/>
          </a:p>
        </p:txBody>
      </p:sp>
      <p:sp>
        <p:nvSpPr>
          <p:cNvPr id="473" name="Shape 473"/>
          <p:cNvSpPr>
            <a:spLocks noGrp="1"/>
          </p:cNvSpPr>
          <p:nvPr>
            <p:ph type="body" sz="quarter" idx="1"/>
          </p:nvPr>
        </p:nvSpPr>
        <p:spPr>
          <a:prstGeom prst="rect">
            <a:avLst/>
          </a:prstGeom>
        </p:spPr>
        <p:txBody>
          <a:bodyPr/>
          <a:lstStyle/>
          <a:p>
            <a:pPr>
              <a:defRPr>
                <a:latin typeface="Arial"/>
                <a:ea typeface="Arial"/>
                <a:cs typeface="Arial"/>
                <a:sym typeface="Arial"/>
              </a:defRPr>
            </a:pPr>
            <a:r>
              <a:t>Referencia 1926.1053(b)(14)</a:t>
            </a:r>
          </a:p>
          <a:p>
            <a:pPr>
              <a:defRPr>
                <a:latin typeface="Arial"/>
                <a:ea typeface="Arial"/>
                <a:cs typeface="Arial"/>
                <a:sym typeface="Arial"/>
              </a:defRPr>
            </a:pPr>
            <a:endParaRPr/>
          </a:p>
          <a:p>
            <a:pPr>
              <a:defRPr>
                <a:latin typeface="Arial"/>
                <a:ea typeface="Arial"/>
                <a:cs typeface="Arial"/>
                <a:sym typeface="Arial"/>
              </a:defRPr>
            </a:pPr>
            <a:r>
              <a:t>Un espaciador/separador de metal o dispositivo de cierre/seguro debe estar instalado y disponible en toda escalera portátil, para mantener las secciones frontal y posterior en posición abierta/separadas cuando la escalera está siendo utilizada.</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 name="Shape 484"/>
          <p:cNvSpPr>
            <a:spLocks noGrp="1" noRot="1" noChangeAspect="1"/>
          </p:cNvSpPr>
          <p:nvPr>
            <p:ph type="sldImg"/>
          </p:nvPr>
        </p:nvSpPr>
        <p:spPr>
          <a:prstGeom prst="rect">
            <a:avLst/>
          </a:prstGeom>
        </p:spPr>
        <p:txBody>
          <a:bodyPr/>
          <a:lstStyle/>
          <a:p>
            <a:endParaRPr/>
          </a:p>
        </p:txBody>
      </p:sp>
      <p:sp>
        <p:nvSpPr>
          <p:cNvPr id="485" name="Shape 485"/>
          <p:cNvSpPr>
            <a:spLocks noGrp="1"/>
          </p:cNvSpPr>
          <p:nvPr>
            <p:ph type="body" sz="quarter" idx="1"/>
          </p:nvPr>
        </p:nvSpPr>
        <p:spPr>
          <a:prstGeom prst="rect">
            <a:avLst/>
          </a:prstGeom>
        </p:spPr>
        <p:txBody>
          <a:bodyPr/>
          <a:lstStyle/>
          <a:p>
            <a:pPr>
              <a:defRPr b="1"/>
            </a:pPr>
            <a:r>
              <a:t>INSPECCIONE SU ESCALERA:</a:t>
            </a:r>
          </a:p>
          <a:p>
            <a:r>
              <a:t> Solicite ayuda para mover o colocar/ubicar/posicionar escaleras pesadas y dificiles de mover y transportar por su tamaño.</a:t>
            </a:r>
          </a:p>
          <a:p>
            <a:r>
              <a:t>Levante/ubique la escalera sobre una superficie sólida y nivelada, y utilice un nivelador de escalera comercialmente aprobado, si usted está usando la escalera sobre superficies desniveladas.</a:t>
            </a:r>
          </a:p>
          <a:p>
            <a:r>
              <a:t> Asegure la base cuando esté alargando una escalera de extensión, y nunca la levante/ubique/posicione estando la misma ya extendida/alargada. Tenga cuidado con superficies mojadas o con barro.</a:t>
            </a:r>
          </a:p>
          <a:p>
            <a:r>
              <a:t> Verifique el ángulo de la escalera. Como se indica en las disposiciones de regulación arriba, las escaleras deben ser colocadas con un ángulo de 75 grados.</a:t>
            </a:r>
          </a:p>
          <a:p>
            <a:r>
              <a:t> Amarre y extienda la escalera de 36 a 42" por encima del nivel superior para desmontarse de la misma, si es que usted debe desmontarse a un nivel elevado; o en su defecto, use una barra de apoyo/agarre para montarse o desmontarse.</a:t>
            </a:r>
          </a:p>
          <a:p>
            <a:r>
              <a:t> Asegure la escalera para que no se desplace lateralmente, amarrándola en su parte superior, o  en su base, o en ambos extremos/puntas; dependiendo de las condiciones.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hape 67"/>
          <p:cNvSpPr>
            <a:spLocks noGrp="1" noRot="1" noChangeAspect="1"/>
          </p:cNvSpPr>
          <p:nvPr>
            <p:ph type="sldImg"/>
          </p:nvPr>
        </p:nvSpPr>
        <p:spPr>
          <a:prstGeom prst="rect">
            <a:avLst/>
          </a:prstGeom>
        </p:spPr>
        <p:txBody>
          <a:bodyPr/>
          <a:lstStyle/>
          <a:p>
            <a:endParaRPr/>
          </a:p>
        </p:txBody>
      </p:sp>
      <p:sp>
        <p:nvSpPr>
          <p:cNvPr id="68" name="Shape 68"/>
          <p:cNvSpPr>
            <a:spLocks noGrp="1"/>
          </p:cNvSpPr>
          <p:nvPr>
            <p:ph type="body" sz="quarter" idx="1"/>
          </p:nvPr>
        </p:nvSpPr>
        <p:spPr>
          <a:prstGeom prst="rect">
            <a:avLst/>
          </a:prstGeom>
        </p:spPr>
        <p:txBody>
          <a:bodyPr/>
          <a:lstStyle/>
          <a:p>
            <a:r>
              <a:t>De todos los peligros, ¿por qué las caídas matan más trabajadores de la construcción que otros riesgos/peligros?</a:t>
            </a:r>
          </a:p>
          <a:p>
            <a:r>
              <a:t>¿Más altos niveles de exposición ?</a:t>
            </a:r>
          </a:p>
          <a:p>
            <a:r>
              <a:t>¿Cuántas veces ha encontrado usted trabajadores quienes acaban de recibir adiestramiento sobre la protección contra caídas, pero aún así no cumplen con las normas?</a:t>
            </a:r>
          </a:p>
          <a:p>
            <a:r>
              <a:t>¿Una baja percepción del riesgo?</a:t>
            </a:r>
          </a:p>
          <a:p>
            <a:r>
              <a:t>Negativa/Rechazo – Yo no me caeré</a:t>
            </a:r>
          </a:p>
          <a:p>
            <a:r>
              <a:t>A las personas se les enseña/entrena a hacer el trabajo de manera incorrecta</a:t>
            </a:r>
          </a:p>
          <a:p>
            <a:r>
              <a:t>Esa es la única manera que ellos saben/conocen </a:t>
            </a:r>
          </a:p>
          <a:p>
            <a:r>
              <a:t>“No podemos hacer el trabajo si seguimos todas esa reglas”</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 name="Shape 497"/>
          <p:cNvSpPr>
            <a:spLocks noGrp="1" noRot="1" noChangeAspect="1"/>
          </p:cNvSpPr>
          <p:nvPr>
            <p:ph type="sldImg"/>
          </p:nvPr>
        </p:nvSpPr>
        <p:spPr>
          <a:prstGeom prst="rect">
            <a:avLst/>
          </a:prstGeom>
        </p:spPr>
        <p:txBody>
          <a:bodyPr/>
          <a:lstStyle/>
          <a:p>
            <a:endParaRPr/>
          </a:p>
        </p:txBody>
      </p:sp>
      <p:sp>
        <p:nvSpPr>
          <p:cNvPr id="498" name="Shape 498"/>
          <p:cNvSpPr>
            <a:spLocks noGrp="1"/>
          </p:cNvSpPr>
          <p:nvPr>
            <p:ph type="body" sz="quarter" idx="1"/>
          </p:nvPr>
        </p:nvSpPr>
        <p:spPr>
          <a:prstGeom prst="rect">
            <a:avLst/>
          </a:prstGeom>
        </p:spPr>
        <p:txBody>
          <a:bodyPr/>
          <a:lstStyle/>
          <a:p>
            <a:r>
              <a:t>Imagen izquierda: https://nikawa.vn/tag/su-dung-thang-an-toan/</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 name="Shape 503"/>
          <p:cNvSpPr>
            <a:spLocks noGrp="1" noRot="1" noChangeAspect="1"/>
          </p:cNvSpPr>
          <p:nvPr>
            <p:ph type="sldImg"/>
          </p:nvPr>
        </p:nvSpPr>
        <p:spPr>
          <a:prstGeom prst="rect">
            <a:avLst/>
          </a:prstGeom>
        </p:spPr>
        <p:txBody>
          <a:bodyPr/>
          <a:lstStyle/>
          <a:p>
            <a:endParaRPr/>
          </a:p>
        </p:txBody>
      </p:sp>
      <p:sp>
        <p:nvSpPr>
          <p:cNvPr id="504" name="Shape 504"/>
          <p:cNvSpPr>
            <a:spLocks noGrp="1"/>
          </p:cNvSpPr>
          <p:nvPr>
            <p:ph type="body" sz="quarter" idx="1"/>
          </p:nvPr>
        </p:nvSpPr>
        <p:spPr>
          <a:prstGeom prst="rect">
            <a:avLst/>
          </a:prstGeom>
        </p:spPr>
        <p:txBody>
          <a:bodyPr/>
          <a:lstStyle/>
          <a:p>
            <a:pPr>
              <a:defRPr b="1"/>
            </a:pPr>
            <a:r>
              <a:t>USE LAS TÉCNICAS SEGURAS PARA SUBIRSE A UNA ESCALERA:</a:t>
            </a:r>
          </a:p>
          <a:p>
            <a:r>
              <a:t> Despeje de escombros y materiales el área alrededor de la escalera  </a:t>
            </a:r>
          </a:p>
          <a:p>
            <a:r>
              <a:t> Limpie/retire el lodo y la grasa de sus zapatos antes de subirse a la escalera</a:t>
            </a:r>
          </a:p>
          <a:p>
            <a:pPr>
              <a:spcBef>
                <a:spcPts val="0"/>
              </a:spcBef>
            </a:pPr>
            <a:r>
              <a:t>Lleve las herramientas en el bolsillo, el cinturón o hágalas subir por cuerda</a:t>
            </a:r>
          </a:p>
          <a:p>
            <a:r>
              <a:t>Tómese su tiempo, no tenga prisa</a:t>
            </a:r>
          </a:p>
          <a:p>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 name="Shape 510"/>
          <p:cNvSpPr>
            <a:spLocks noGrp="1" noRot="1" noChangeAspect="1"/>
          </p:cNvSpPr>
          <p:nvPr>
            <p:ph type="sldImg"/>
          </p:nvPr>
        </p:nvSpPr>
        <p:spPr>
          <a:prstGeom prst="rect">
            <a:avLst/>
          </a:prstGeom>
        </p:spPr>
        <p:txBody>
          <a:bodyPr/>
          <a:lstStyle/>
          <a:p>
            <a:endParaRPr/>
          </a:p>
        </p:txBody>
      </p:sp>
      <p:sp>
        <p:nvSpPr>
          <p:cNvPr id="511" name="Shape 511"/>
          <p:cNvSpPr>
            <a:spLocks noGrp="1"/>
          </p:cNvSpPr>
          <p:nvPr>
            <p:ph type="body" sz="quarter" idx="1"/>
          </p:nvPr>
        </p:nvSpPr>
        <p:spPr>
          <a:prstGeom prst="rect">
            <a:avLst/>
          </a:prstGeom>
        </p:spPr>
        <p:txBody>
          <a:bodyPr/>
          <a:lstStyle/>
          <a:p>
            <a:r>
              <a:t>Imagen: </a:t>
            </a:r>
            <a:r>
              <a:rPr u="sng">
                <a:solidFill>
                  <a:srgbClr val="0000FF"/>
                </a:solidFill>
                <a:uFill>
                  <a:solidFill>
                    <a:srgbClr val="0000FF"/>
                  </a:solidFill>
                </a:uFill>
                <a:hlinkClick r:id="rId3"/>
              </a:rPr>
              <a:t>https://www.owenahearn.com/blog</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 name="Shape 525"/>
          <p:cNvSpPr>
            <a:spLocks noGrp="1" noRot="1" noChangeAspect="1"/>
          </p:cNvSpPr>
          <p:nvPr>
            <p:ph type="sldImg"/>
          </p:nvPr>
        </p:nvSpPr>
        <p:spPr>
          <a:prstGeom prst="rect">
            <a:avLst/>
          </a:prstGeom>
        </p:spPr>
        <p:txBody>
          <a:bodyPr/>
          <a:lstStyle/>
          <a:p>
            <a:endParaRPr/>
          </a:p>
        </p:txBody>
      </p:sp>
      <p:sp>
        <p:nvSpPr>
          <p:cNvPr id="526" name="Shape 526"/>
          <p:cNvSpPr>
            <a:spLocks noGrp="1"/>
          </p:cNvSpPr>
          <p:nvPr>
            <p:ph type="body" sz="quarter" idx="1"/>
          </p:nvPr>
        </p:nvSpPr>
        <p:spPr>
          <a:prstGeom prst="rect">
            <a:avLst/>
          </a:prstGeom>
        </p:spPr>
        <p:txBody>
          <a:bodyPr/>
          <a:lstStyle/>
          <a:p>
            <a:pPr>
              <a:defRPr b="1"/>
            </a:pPr>
            <a:r>
              <a:t>Andamio Apoyado sobre una superficie</a:t>
            </a:r>
            <a:r>
              <a:rPr b="0"/>
              <a:t> – una o más plataformas sostenidas por estabilizadores, soportes, mástiles, patas,  montantes, postes, estructuras/secciones/marcos, o soportes rígidos similares.</a:t>
            </a:r>
          </a:p>
          <a:p>
            <a:pPr>
              <a:defRPr b="1"/>
            </a:pPr>
            <a:r>
              <a:t>Andamios suspendidos</a:t>
            </a:r>
            <a:r>
              <a:rPr b="0"/>
              <a:t> – una o más plataformas suspendidas por cuerdas u otros soportes aéreos no rígidos ubicados en estructuras elevadas/por encima de la cabeza.</a:t>
            </a:r>
          </a:p>
          <a:p>
            <a:pPr>
              <a:defRPr b="1"/>
            </a:pPr>
            <a:r>
              <a:t>Las plataformas aéreas  elevadoras/levantadoras (también llamadas “jirafas” o “canastas” )</a:t>
            </a:r>
            <a:r>
              <a:rPr b="0"/>
              <a:t>– Son dispositivos instalados/montados en vehículos utilizados para posicionar a un trabajador en un sitio o lugar elevado, — conocidos como “recogedores de cerezas” o “camiones con brazo/pluma”</a:t>
            </a:r>
          </a:p>
          <a:p>
            <a:pPr>
              <a:defRPr b="1"/>
            </a:pPr>
            <a:r>
              <a:t>Andamios móviles -- </a:t>
            </a:r>
            <a:r>
              <a:rPr b="0"/>
              <a:t>energizados o no, portátiles, con rolineras o con ruedas montadas en el soporte /base del andamio apoyado sobre el suelo/superficie</a:t>
            </a:r>
          </a:p>
          <a:p>
            <a:endParaRPr b="0"/>
          </a:p>
          <a:p>
            <a:pPr lvl="1" indent="457200"/>
            <a:r>
              <a:t>Hay que tener presente que los levantadores/elevadores son cubiertos/incluidos bajo la norma para andamios 1926.453</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 name="Shape 533"/>
          <p:cNvSpPr>
            <a:spLocks noGrp="1" noRot="1" noChangeAspect="1"/>
          </p:cNvSpPr>
          <p:nvPr>
            <p:ph type="sldImg"/>
          </p:nvPr>
        </p:nvSpPr>
        <p:spPr>
          <a:prstGeom prst="rect">
            <a:avLst/>
          </a:prstGeom>
        </p:spPr>
        <p:txBody>
          <a:bodyPr/>
          <a:lstStyle/>
          <a:p>
            <a:endParaRPr/>
          </a:p>
        </p:txBody>
      </p:sp>
      <p:sp>
        <p:nvSpPr>
          <p:cNvPr id="534" name="Shape 534"/>
          <p:cNvSpPr>
            <a:spLocks noGrp="1"/>
          </p:cNvSpPr>
          <p:nvPr>
            <p:ph type="body" sz="quarter" idx="1"/>
          </p:nvPr>
        </p:nvSpPr>
        <p:spPr>
          <a:prstGeom prst="rect">
            <a:avLst/>
          </a:prstGeom>
        </p:spPr>
        <p:txBody>
          <a:bodyPr/>
          <a:lstStyle/>
          <a:p>
            <a:r>
              <a:rPr dirty="0"/>
              <a:t>Apróximadamente 2 de cada 3 trabajadores de la construcción (2.3 millones) trabajan frecuentemente montados sobre andamios.   </a:t>
            </a:r>
          </a:p>
          <a:p>
            <a:endParaRPr dirty="0"/>
          </a:p>
          <a:p>
            <a:r>
              <a:rPr dirty="0"/>
              <a:t>La protección de esos trabajadores contra accidentes relacionados con andamios evitaría 4.500 lesiones y 50 muertes cada año, con un ahorro  de 90 millones de dólares por días laborables no perdidos. </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 name="Shape 562"/>
          <p:cNvSpPr>
            <a:spLocks noGrp="1" noRot="1" noChangeAspect="1"/>
          </p:cNvSpPr>
          <p:nvPr>
            <p:ph type="sldImg"/>
          </p:nvPr>
        </p:nvSpPr>
        <p:spPr>
          <a:prstGeom prst="rect">
            <a:avLst/>
          </a:prstGeom>
        </p:spPr>
        <p:txBody>
          <a:bodyPr/>
          <a:lstStyle/>
          <a:p>
            <a:endParaRPr/>
          </a:p>
        </p:txBody>
      </p:sp>
      <p:sp>
        <p:nvSpPr>
          <p:cNvPr id="563" name="Shape 563"/>
          <p:cNvSpPr>
            <a:spLocks noGrp="1"/>
          </p:cNvSpPr>
          <p:nvPr>
            <p:ph type="body" sz="quarter" idx="1"/>
          </p:nvPr>
        </p:nvSpPr>
        <p:spPr>
          <a:prstGeom prst="rect">
            <a:avLst/>
          </a:prstGeom>
        </p:spPr>
        <p:txBody>
          <a:bodyPr/>
          <a:lstStyle/>
          <a:p>
            <a:pPr>
              <a:spcBef>
                <a:spcPts val="700"/>
              </a:spcBef>
            </a:pPr>
            <a:r>
              <a:t>Todo plataforma de un andamio y pasarela/puente debe tener por lo menos 18 pulgadas de anchura. </a:t>
            </a:r>
          </a:p>
          <a:p>
            <a:pPr>
              <a:spcBef>
                <a:spcPts val="700"/>
              </a:spcBef>
            </a:pPr>
            <a:r>
              <a:t>Cuando el área de trabajo es menos de 18 pulgadas en anchura, se deberán utilizar barandas protectoras  y/o  sistemas personales para la detención de caídas. </a:t>
            </a:r>
          </a:p>
          <a:p>
            <a:pPr>
              <a:spcBef>
                <a:spcPts val="700"/>
              </a:spcBef>
            </a:pPr>
            <a:r>
              <a:t>Los trabajadores montados sobre una pasarela/puente ubicada dentro del andamio, deben ser protegidos por un sistema de barandas protectoras  instaladas a no más de 9 1/2 pulgadas de la pasarela y a lo largo de al menos uno de los lados de la misma.</a:t>
            </a:r>
          </a:p>
          <a:p>
            <a:pPr>
              <a:spcBef>
                <a:spcPts val="700"/>
              </a:spcBef>
            </a:pPr>
            <a:r>
              <a:t>Los tablones deben ser clasificados y marcados como tablones para andamios. </a:t>
            </a:r>
          </a:p>
          <a:p>
            <a:pPr>
              <a:spcBef>
                <a:spcPts val="700"/>
              </a:spcBef>
            </a:pPr>
            <a:endParaRPr/>
          </a:p>
          <a:p>
            <a:pPr>
              <a:spcBef>
                <a:spcPts val="700"/>
              </a:spcBef>
            </a:pPr>
            <a:r>
              <a:t>Imagenes: </a:t>
            </a:r>
            <a:r>
              <a:rPr u="sng">
                <a:solidFill>
                  <a:srgbClr val="0000FF"/>
                </a:solidFill>
                <a:uFill>
                  <a:solidFill>
                    <a:srgbClr val="0000FF"/>
                  </a:solidFill>
                </a:uFill>
                <a:hlinkClick r:id="rId3"/>
              </a:rPr>
              <a:t>http://www.esglobalsolutions.com/scaffold/</a:t>
            </a:r>
          </a:p>
          <a:p>
            <a:pPr>
              <a:spcBef>
                <a:spcPts val="700"/>
              </a:spcBef>
            </a:pPr>
            <a:r>
              <a:t>http://thecontractorscouncil.com/2012/08/</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 name="Shape 575"/>
          <p:cNvSpPr>
            <a:spLocks noGrp="1" noRot="1" noChangeAspect="1"/>
          </p:cNvSpPr>
          <p:nvPr>
            <p:ph type="sldImg"/>
          </p:nvPr>
        </p:nvSpPr>
        <p:spPr>
          <a:prstGeom prst="rect">
            <a:avLst/>
          </a:prstGeom>
        </p:spPr>
        <p:txBody>
          <a:bodyPr/>
          <a:lstStyle/>
          <a:p>
            <a:endParaRPr/>
          </a:p>
        </p:txBody>
      </p:sp>
      <p:sp>
        <p:nvSpPr>
          <p:cNvPr id="576" name="Shape 576"/>
          <p:cNvSpPr>
            <a:spLocks noGrp="1"/>
          </p:cNvSpPr>
          <p:nvPr>
            <p:ph type="body" sz="quarter" idx="1"/>
          </p:nvPr>
        </p:nvSpPr>
        <p:spPr>
          <a:prstGeom prst="rect">
            <a:avLst/>
          </a:prstGeom>
        </p:spPr>
        <p:txBody>
          <a:bodyPr/>
          <a:lstStyle/>
          <a:p>
            <a:pPr>
              <a:spcBef>
                <a:spcPts val="700"/>
              </a:spcBef>
            </a:pPr>
            <a:r>
              <a:t>Imagenes: </a:t>
            </a:r>
            <a:r>
              <a:rPr u="sng">
                <a:solidFill>
                  <a:srgbClr val="0000FF"/>
                </a:solidFill>
                <a:uFill>
                  <a:solidFill>
                    <a:srgbClr val="0000FF"/>
                  </a:solidFill>
                </a:uFill>
                <a:hlinkClick r:id="rId3"/>
              </a:rPr>
              <a:t>http://www.esglobalsolutions.com/scaffold/</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 name="Shape 582"/>
          <p:cNvSpPr>
            <a:spLocks noGrp="1" noRot="1" noChangeAspect="1"/>
          </p:cNvSpPr>
          <p:nvPr>
            <p:ph type="sldImg"/>
          </p:nvPr>
        </p:nvSpPr>
        <p:spPr>
          <a:prstGeom prst="rect">
            <a:avLst/>
          </a:prstGeom>
        </p:spPr>
        <p:txBody>
          <a:bodyPr/>
          <a:lstStyle/>
          <a:p>
            <a:endParaRPr/>
          </a:p>
        </p:txBody>
      </p:sp>
      <p:sp>
        <p:nvSpPr>
          <p:cNvPr id="583" name="Shape 583"/>
          <p:cNvSpPr>
            <a:spLocks noGrp="1"/>
          </p:cNvSpPr>
          <p:nvPr>
            <p:ph type="body" sz="quarter" idx="1"/>
          </p:nvPr>
        </p:nvSpPr>
        <p:spPr>
          <a:prstGeom prst="rect">
            <a:avLst/>
          </a:prstGeom>
        </p:spPr>
        <p:txBody>
          <a:bodyPr/>
          <a:lstStyle/>
          <a:p>
            <a:r>
              <a:t>Imagen: http://www.realworkersofnewyork.com/news-blog/</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 name="Shape 591"/>
          <p:cNvSpPr>
            <a:spLocks noGrp="1" noRot="1" noChangeAspect="1"/>
          </p:cNvSpPr>
          <p:nvPr>
            <p:ph type="sldImg"/>
          </p:nvPr>
        </p:nvSpPr>
        <p:spPr>
          <a:prstGeom prst="rect">
            <a:avLst/>
          </a:prstGeom>
        </p:spPr>
        <p:txBody>
          <a:bodyPr/>
          <a:lstStyle/>
          <a:p>
            <a:endParaRPr/>
          </a:p>
        </p:txBody>
      </p:sp>
      <p:sp>
        <p:nvSpPr>
          <p:cNvPr id="592" name="Shape 592"/>
          <p:cNvSpPr>
            <a:spLocks noGrp="1"/>
          </p:cNvSpPr>
          <p:nvPr>
            <p:ph type="body" sz="quarter" idx="1"/>
          </p:nvPr>
        </p:nvSpPr>
        <p:spPr>
          <a:prstGeom prst="rect">
            <a:avLst/>
          </a:prstGeom>
        </p:spPr>
        <p:txBody>
          <a:bodyPr/>
          <a:lstStyle/>
          <a:p>
            <a:pPr>
              <a:defRPr b="1"/>
            </a:pPr>
            <a:r>
              <a:t>El borde frontal de todas las plataformas  </a:t>
            </a:r>
            <a:r>
              <a:rPr b="0"/>
              <a:t> </a:t>
            </a:r>
          </a:p>
          <a:p>
            <a:r>
              <a:t>No debe estar a más de 14" de la faz/cara de la obra /pared de trabajo </a:t>
            </a:r>
          </a:p>
          <a:p>
            <a:r>
              <a:t>-  3" de la faz/cara para los estabilizadores de andamios</a:t>
            </a:r>
          </a:p>
          <a:p>
            <a:pPr>
              <a:buSzPct val="100000"/>
              <a:buChar char="-"/>
            </a:pPr>
            <a:r>
              <a:t>18" de la faz/cara para trabajos de enyesado y colocación de listones</a:t>
            </a:r>
          </a:p>
          <a:p>
            <a:r>
              <a:t>Las plataformas/tablones de 10' o menos deben extenderse/sobresalir por lo menos 6“ pero no más de 12" por encima de su soporte, a menos que estén diseñadas e instaladas y/o aseguradas apropiadamente</a:t>
            </a:r>
          </a:p>
          <a:p>
            <a:r>
              <a:t>Las plataformas de más de 10' deben extenderse/sobresalir no más de 18" por encima de su soporte, a menos que estén diseñadas e instaladas y/o aseguradas apropiadamente</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 name="Shape 606"/>
          <p:cNvSpPr>
            <a:spLocks noGrp="1" noRot="1" noChangeAspect="1"/>
          </p:cNvSpPr>
          <p:nvPr>
            <p:ph type="sldImg"/>
          </p:nvPr>
        </p:nvSpPr>
        <p:spPr>
          <a:prstGeom prst="rect">
            <a:avLst/>
          </a:prstGeom>
        </p:spPr>
        <p:txBody>
          <a:bodyPr/>
          <a:lstStyle/>
          <a:p>
            <a:endParaRPr/>
          </a:p>
        </p:txBody>
      </p:sp>
      <p:sp>
        <p:nvSpPr>
          <p:cNvPr id="607" name="Shape 607"/>
          <p:cNvSpPr>
            <a:spLocks noGrp="1"/>
          </p:cNvSpPr>
          <p:nvPr>
            <p:ph type="body" sz="quarter" idx="1"/>
          </p:nvPr>
        </p:nvSpPr>
        <p:spPr>
          <a:prstGeom prst="rect">
            <a:avLst/>
          </a:prstGeom>
        </p:spPr>
        <p:txBody>
          <a:bodyPr/>
          <a:lstStyle/>
          <a:p>
            <a:pPr>
              <a:defRPr i="1"/>
            </a:pPr>
            <a:r>
              <a:t>Aquí es importante hacer énfasis no sólo en tener barandas protectoras , sino también en </a:t>
            </a:r>
            <a:r>
              <a:rPr b="1"/>
              <a:t>mantenerlas en su sitio</a:t>
            </a:r>
            <a:r>
              <a:t>.</a:t>
            </a:r>
          </a:p>
          <a:p>
            <a:pPr>
              <a:defRPr i="1"/>
            </a:pPr>
            <a:endParaRPr/>
          </a:p>
          <a:p>
            <a:pPr>
              <a:defRPr i="1"/>
            </a:pPr>
            <a:r>
              <a:t>Mencione que la cruceta (barras de fijación en forma de X) puede ser utilizada como riel superior/pasamanos o larguero/riel intermedio, siempre y cuando el punto de cruce de las barras esté a:</a:t>
            </a:r>
          </a:p>
          <a:p>
            <a:pPr>
              <a:defRPr i="1"/>
            </a:pPr>
            <a:r>
              <a:t>	-  20-30  pulgadas por encima de la plataforma de trabajo,  para ser usada como larguero/riel intermedio, o</a:t>
            </a:r>
          </a:p>
          <a:p>
            <a:pPr>
              <a:defRPr i="1"/>
            </a:pPr>
            <a:r>
              <a:t>	- 38 – 48  pulgadas por encima de la plataforma de trabajo,  para ser usada como pasamanos/riel superior.</a:t>
            </a:r>
          </a:p>
          <a:p>
            <a:pPr>
              <a:defRPr i="1"/>
            </a:pPr>
            <a:endParaRPr/>
          </a:p>
          <a:p>
            <a:pPr>
              <a:defRPr i="1"/>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hape 74"/>
          <p:cNvSpPr>
            <a:spLocks noGrp="1" noRot="1" noChangeAspect="1"/>
          </p:cNvSpPr>
          <p:nvPr>
            <p:ph type="sldImg"/>
          </p:nvPr>
        </p:nvSpPr>
        <p:spPr>
          <a:prstGeom prst="rect">
            <a:avLst/>
          </a:prstGeom>
        </p:spPr>
        <p:txBody>
          <a:bodyPr/>
          <a:lstStyle/>
          <a:p>
            <a:endParaRPr/>
          </a:p>
        </p:txBody>
      </p:sp>
      <p:sp>
        <p:nvSpPr>
          <p:cNvPr id="75" name="Shape 75"/>
          <p:cNvSpPr>
            <a:spLocks noGrp="1"/>
          </p:cNvSpPr>
          <p:nvPr>
            <p:ph type="body" sz="quarter" idx="1"/>
          </p:nvPr>
        </p:nvSpPr>
        <p:spPr>
          <a:prstGeom prst="rect">
            <a:avLst/>
          </a:prstGeom>
        </p:spPr>
        <p:txBody>
          <a:bodyPr/>
          <a:lstStyle/>
          <a:p>
            <a:r>
              <a:t>Nos concentraremos/enfocaremos en las caídas que ocurren en tres áreas</a:t>
            </a:r>
          </a:p>
          <a:p>
            <a:endParaRPr/>
          </a:p>
          <a:p>
            <a:r>
              <a:t>A los trabajadores se les enseña/adiestra de forma incorrecta; observan a otros haciendo las cosas de manera incorrecta</a:t>
            </a:r>
          </a:p>
          <a:p>
            <a:endParaRPr/>
          </a:p>
          <a:p>
            <a:r>
              <a:t>Haciendo las cosas de la manera más rápida </a:t>
            </a:r>
          </a:p>
          <a:p>
            <a:endParaRPr/>
          </a:p>
          <a:p>
            <a:r>
              <a:t>El Comportamiento / La Cultura  –  Son seguidas por las normas/reglas </a:t>
            </a:r>
          </a:p>
          <a:p>
            <a:endParaRPr/>
          </a:p>
          <a:p>
            <a:r>
              <a:t>Pregúntele a los alumnos ¿por qué?</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 name="Shape 631"/>
          <p:cNvSpPr>
            <a:spLocks noGrp="1" noRot="1" noChangeAspect="1"/>
          </p:cNvSpPr>
          <p:nvPr>
            <p:ph type="sldImg"/>
          </p:nvPr>
        </p:nvSpPr>
        <p:spPr>
          <a:prstGeom prst="rect">
            <a:avLst/>
          </a:prstGeom>
        </p:spPr>
        <p:txBody>
          <a:bodyPr/>
          <a:lstStyle/>
          <a:p>
            <a:endParaRPr/>
          </a:p>
        </p:txBody>
      </p:sp>
      <p:sp>
        <p:nvSpPr>
          <p:cNvPr id="632" name="Shape 632"/>
          <p:cNvSpPr>
            <a:spLocks noGrp="1"/>
          </p:cNvSpPr>
          <p:nvPr>
            <p:ph type="body" sz="quarter" idx="1"/>
          </p:nvPr>
        </p:nvSpPr>
        <p:spPr>
          <a:prstGeom prst="rect">
            <a:avLst/>
          </a:prstGeom>
        </p:spPr>
        <p:txBody>
          <a:bodyPr/>
          <a:lstStyle/>
          <a:p>
            <a:pPr>
              <a:defRPr b="1"/>
            </a:pPr>
            <a:r>
              <a:t>Durmiente/Tablón de Apoyo: </a:t>
            </a:r>
          </a:p>
          <a:p>
            <a:pPr>
              <a:buSzPct val="100000"/>
              <a:buChar char="•"/>
            </a:pPr>
            <a:r>
              <a:t>El tamaño del durmiente es determinado por la carga/peso a ser aplicada sobre un área de terreno en particular y por la naturaleza del suelo que aguantará esos durmientes/tablones de apoyo.</a:t>
            </a:r>
          </a:p>
          <a:p>
            <a:pPr>
              <a:buSzPct val="100000"/>
              <a:buChar char="•"/>
            </a:pPr>
            <a:r>
              <a:t>Está prohibido el uso de secciones o paquetes constituidos por ladrillos, piezas cortas de madera o material de desecho, colocados o bien debajo de los platos base, o bien debajo de los durmientes. La vibración puede causar que el bulto/paquete/sección se mueva o cambie de posición y deje una pata del andamio sin soporte. Bajo esas condiciones, el andamio puede voltearse cuando está sometido a fuertes cargas/pesos. </a:t>
            </a:r>
          </a:p>
          <a:p>
            <a:pPr>
              <a:defRPr b="1"/>
            </a:pPr>
            <a:r>
              <a:t>Nota/Observación : se deben siempre utilizar platos base con gatos  atornillables, de forma que posteriormente usted tenga la capacidad de efectuar ajustes de nivelación. Comience en terreno elevado, trate de mantener al mínimo la extensión del gato atornillable. Asegúrese de que las asas/mangos del gato se mantienen firmemente en contacto con la estructura de la pierna.</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 name="Shape 638"/>
          <p:cNvSpPr>
            <a:spLocks noGrp="1" noRot="1" noChangeAspect="1"/>
          </p:cNvSpPr>
          <p:nvPr>
            <p:ph type="sldImg"/>
          </p:nvPr>
        </p:nvSpPr>
        <p:spPr>
          <a:prstGeom prst="rect">
            <a:avLst/>
          </a:prstGeom>
        </p:spPr>
        <p:txBody>
          <a:bodyPr/>
          <a:lstStyle/>
          <a:p>
            <a:endParaRPr/>
          </a:p>
        </p:txBody>
      </p:sp>
      <p:sp>
        <p:nvSpPr>
          <p:cNvPr id="639" name="Shape 639"/>
          <p:cNvSpPr>
            <a:spLocks noGrp="1"/>
          </p:cNvSpPr>
          <p:nvPr>
            <p:ph type="body" sz="quarter" idx="1"/>
          </p:nvPr>
        </p:nvSpPr>
        <p:spPr>
          <a:prstGeom prst="rect">
            <a:avLst/>
          </a:prstGeom>
        </p:spPr>
        <p:txBody>
          <a:bodyPr/>
          <a:lstStyle/>
          <a:p>
            <a:r>
              <a:t>Notas para el instructor:</a:t>
            </a:r>
          </a:p>
          <a:p>
            <a:pPr>
              <a:defRPr i="1"/>
            </a:pPr>
            <a:r>
              <a:t>Si los andamios móviles están siendo utilizados – un buen momento para una discusión de procedimientos incorrectos, “malos actuaciones/acciones” y serias consecuencias con andamios móviles, especialmente volcamiento de estos debido a movimientos del usuario desde arriba . </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 name="Shape 645"/>
          <p:cNvSpPr>
            <a:spLocks noGrp="1" noRot="1" noChangeAspect="1"/>
          </p:cNvSpPr>
          <p:nvPr>
            <p:ph type="sldImg"/>
          </p:nvPr>
        </p:nvSpPr>
        <p:spPr>
          <a:prstGeom prst="rect">
            <a:avLst/>
          </a:prstGeom>
        </p:spPr>
        <p:txBody>
          <a:bodyPr/>
          <a:lstStyle/>
          <a:p>
            <a:endParaRPr/>
          </a:p>
        </p:txBody>
      </p:sp>
      <p:sp>
        <p:nvSpPr>
          <p:cNvPr id="646" name="Shape 646"/>
          <p:cNvSpPr>
            <a:spLocks noGrp="1"/>
          </p:cNvSpPr>
          <p:nvPr>
            <p:ph type="body" sz="quarter" idx="1"/>
          </p:nvPr>
        </p:nvSpPr>
        <p:spPr>
          <a:prstGeom prst="rect">
            <a:avLst/>
          </a:prstGeom>
        </p:spPr>
        <p:txBody>
          <a:bodyPr/>
          <a:lstStyle>
            <a:lvl1pPr>
              <a:spcBef>
                <a:spcPts val="700"/>
              </a:spcBef>
            </a:lvl1pPr>
          </a:lstStyle>
          <a:p>
            <a:r>
              <a:t>Necesita explicar que inclusive con los andamios móviles motorizados, usted sólo los puede/debe movilizar de la forma correcta, ¡ no con un montacargas !</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 name="Shape 658"/>
          <p:cNvSpPr>
            <a:spLocks noGrp="1" noRot="1" noChangeAspect="1"/>
          </p:cNvSpPr>
          <p:nvPr>
            <p:ph type="sldImg"/>
          </p:nvPr>
        </p:nvSpPr>
        <p:spPr>
          <a:prstGeom prst="rect">
            <a:avLst/>
          </a:prstGeom>
        </p:spPr>
        <p:txBody>
          <a:bodyPr/>
          <a:lstStyle/>
          <a:p>
            <a:endParaRPr/>
          </a:p>
        </p:txBody>
      </p:sp>
      <p:sp>
        <p:nvSpPr>
          <p:cNvPr id="659" name="Shape 659"/>
          <p:cNvSpPr>
            <a:spLocks noGrp="1"/>
          </p:cNvSpPr>
          <p:nvPr>
            <p:ph type="body" sz="quarter" idx="1"/>
          </p:nvPr>
        </p:nvSpPr>
        <p:spPr>
          <a:prstGeom prst="rect">
            <a:avLst/>
          </a:prstGeom>
        </p:spPr>
        <p:txBody>
          <a:bodyPr/>
          <a:lstStyle>
            <a:lvl1pPr>
              <a:spcBef>
                <a:spcPts val="700"/>
              </a:spcBef>
            </a:lvl1pPr>
          </a:lstStyle>
          <a:p>
            <a:r>
              <a:t>Referencia 1926.451(e)</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 name="Shape 667"/>
          <p:cNvSpPr>
            <a:spLocks noGrp="1" noRot="1" noChangeAspect="1"/>
          </p:cNvSpPr>
          <p:nvPr>
            <p:ph type="sldImg"/>
          </p:nvPr>
        </p:nvSpPr>
        <p:spPr>
          <a:prstGeom prst="rect">
            <a:avLst/>
          </a:prstGeom>
        </p:spPr>
        <p:txBody>
          <a:bodyPr/>
          <a:lstStyle/>
          <a:p>
            <a:endParaRPr/>
          </a:p>
        </p:txBody>
      </p:sp>
      <p:sp>
        <p:nvSpPr>
          <p:cNvPr id="668" name="Shape 668"/>
          <p:cNvSpPr>
            <a:spLocks noGrp="1"/>
          </p:cNvSpPr>
          <p:nvPr>
            <p:ph type="body" sz="quarter" idx="1"/>
          </p:nvPr>
        </p:nvSpPr>
        <p:spPr>
          <a:prstGeom prst="rect">
            <a:avLst/>
          </a:prstGeom>
        </p:spPr>
        <p:txBody>
          <a:bodyPr/>
          <a:lstStyle/>
          <a:p>
            <a:pPr>
              <a:defRPr>
                <a:latin typeface="Arial"/>
                <a:ea typeface="Arial"/>
                <a:cs typeface="Arial"/>
                <a:sym typeface="Arial"/>
              </a:defRPr>
            </a:pPr>
            <a:r>
              <a:t>Asegurados contra movimiento por cuerdas/vientos de amarre instaladas en ángulo recto a la cara del edificio o estructura, o de lo contrario, se deberán instalar cuerdas/vientos de amarre con ángulos opuestos y aseguradas a un punto estructural de anclaje en buenas condiciones del edificio o estructura. Entre los puntos de anclaje en buenas condicones/apropiados se incluyen los miembros estructurales, pero no se incluyen las tuberías de agua, ductos de ventilación, otros sistemas de tuberías o tubos protectores de cables eléctricos.</a:t>
            </a:r>
          </a:p>
          <a:p>
            <a:pPr>
              <a:defRPr>
                <a:latin typeface="Arial"/>
                <a:ea typeface="Arial"/>
                <a:cs typeface="Arial"/>
                <a:sym typeface="Arial"/>
              </a:defRPr>
            </a:pPr>
            <a:r>
              <a:t>La resistencia/fuerza de las cuerdas/vientos de amarre deberá ser equivalente a la de la cuerda de izamiento del andamio.</a:t>
            </a:r>
          </a:p>
          <a:p>
            <a:pPr>
              <a:defRPr>
                <a:latin typeface="Arial"/>
                <a:ea typeface="Arial"/>
                <a:cs typeface="Arial"/>
                <a:sym typeface="Arial"/>
              </a:defRPr>
            </a:pPr>
            <a:endParaRPr/>
          </a:p>
          <a:p>
            <a:pPr>
              <a:defRPr>
                <a:latin typeface="Arial"/>
                <a:ea typeface="Arial"/>
                <a:cs typeface="Arial"/>
                <a:sym typeface="Arial"/>
              </a:defRPr>
            </a:pPr>
            <a:r>
              <a:t>Imagen: </a:t>
            </a:r>
            <a:r>
              <a:rPr u="sng">
                <a:solidFill>
                  <a:srgbClr val="0000FF"/>
                </a:solidFill>
                <a:uFill>
                  <a:solidFill>
                    <a:srgbClr val="0000FF"/>
                  </a:solidFill>
                </a:uFill>
                <a:hlinkClick r:id="rId3"/>
              </a:rPr>
              <a:t>http://gondola-bacha.com/-dich-vu/p_15.html</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 name="Shape 675"/>
          <p:cNvSpPr>
            <a:spLocks noGrp="1" noRot="1" noChangeAspect="1"/>
          </p:cNvSpPr>
          <p:nvPr>
            <p:ph type="sldImg"/>
          </p:nvPr>
        </p:nvSpPr>
        <p:spPr>
          <a:prstGeom prst="rect">
            <a:avLst/>
          </a:prstGeom>
        </p:spPr>
        <p:txBody>
          <a:bodyPr/>
          <a:lstStyle/>
          <a:p>
            <a:endParaRPr/>
          </a:p>
        </p:txBody>
      </p:sp>
      <p:sp>
        <p:nvSpPr>
          <p:cNvPr id="676" name="Shape 676"/>
          <p:cNvSpPr>
            <a:spLocks noGrp="1"/>
          </p:cNvSpPr>
          <p:nvPr>
            <p:ph type="body" sz="quarter" idx="1"/>
          </p:nvPr>
        </p:nvSpPr>
        <p:spPr>
          <a:prstGeom prst="rect">
            <a:avLst/>
          </a:prstGeom>
        </p:spPr>
        <p:txBody>
          <a:bodyPr/>
          <a:lstStyle/>
          <a:p>
            <a:r>
              <a:t>Debe existir una distancia de 10’ </a:t>
            </a:r>
          </a:p>
          <a:p>
            <a:endParaRPr/>
          </a:p>
          <a:p>
            <a:r>
              <a:t>¿Qué sucede si usted no puede cumplir con esa norma?  Debe suspender temporalmente todo el flujo de corriente eléctrica y usar un sistema de trancado/asegurado en el punto de corte de la electricidad.</a:t>
            </a:r>
          </a:p>
          <a:p>
            <a:endParaRPr/>
          </a:p>
          <a:p>
            <a:r>
              <a:t>Imagen Abajo: http://www.carcanyon.com/cartoon-character-getting-electrocuted_SdisM3kBCDm0honn5z0OK38GBZ4cA1okLmXS84J*CltCSpFHuHlbOmikRbaNAnTo3SRf*w1nEwdjLUUlRFeY0w/</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2" name="Shape 682"/>
          <p:cNvSpPr>
            <a:spLocks noGrp="1" noRot="1" noChangeAspect="1"/>
          </p:cNvSpPr>
          <p:nvPr>
            <p:ph type="sldImg"/>
          </p:nvPr>
        </p:nvSpPr>
        <p:spPr>
          <a:prstGeom prst="rect">
            <a:avLst/>
          </a:prstGeom>
        </p:spPr>
        <p:txBody>
          <a:bodyPr/>
          <a:lstStyle/>
          <a:p>
            <a:endParaRPr/>
          </a:p>
        </p:txBody>
      </p:sp>
      <p:sp>
        <p:nvSpPr>
          <p:cNvPr id="683" name="Shape 683"/>
          <p:cNvSpPr>
            <a:spLocks noGrp="1"/>
          </p:cNvSpPr>
          <p:nvPr>
            <p:ph type="body" sz="quarter" idx="1"/>
          </p:nvPr>
        </p:nvSpPr>
        <p:spPr>
          <a:prstGeom prst="rect">
            <a:avLst/>
          </a:prstGeom>
        </p:spPr>
        <p:txBody>
          <a:bodyPr/>
          <a:lstStyle/>
          <a:p>
            <a:r>
              <a:t>Imagen: </a:t>
            </a:r>
            <a:r>
              <a:rPr u="sng">
                <a:solidFill>
                  <a:srgbClr val="0000FF"/>
                </a:solidFill>
                <a:uFill>
                  <a:solidFill>
                    <a:srgbClr val="0000FF"/>
                  </a:solidFill>
                </a:uFill>
                <a:hlinkClick r:id="rId3"/>
              </a:rPr>
              <a:t>https://www.osha.gov/dte/library/scaffolds/scaffolding/handout.html</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 name="Shape 689"/>
          <p:cNvSpPr>
            <a:spLocks noGrp="1" noRot="1" noChangeAspect="1"/>
          </p:cNvSpPr>
          <p:nvPr>
            <p:ph type="sldImg"/>
          </p:nvPr>
        </p:nvSpPr>
        <p:spPr>
          <a:prstGeom prst="rect">
            <a:avLst/>
          </a:prstGeom>
        </p:spPr>
        <p:txBody>
          <a:bodyPr/>
          <a:lstStyle/>
          <a:p>
            <a:endParaRPr/>
          </a:p>
        </p:txBody>
      </p:sp>
      <p:sp>
        <p:nvSpPr>
          <p:cNvPr id="690" name="Shape 690"/>
          <p:cNvSpPr>
            <a:spLocks noGrp="1"/>
          </p:cNvSpPr>
          <p:nvPr>
            <p:ph type="body" sz="quarter" idx="1"/>
          </p:nvPr>
        </p:nvSpPr>
        <p:spPr>
          <a:prstGeom prst="rect">
            <a:avLst/>
          </a:prstGeom>
        </p:spPr>
        <p:txBody>
          <a:bodyPr/>
          <a:lstStyle/>
          <a:p>
            <a:r>
              <a:t>Imagen: http://www.lifesafetysystems-lss.com/author/admin223/</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 name="Shape 732"/>
          <p:cNvSpPr>
            <a:spLocks noGrp="1" noRot="1" noChangeAspect="1"/>
          </p:cNvSpPr>
          <p:nvPr>
            <p:ph type="sldImg"/>
          </p:nvPr>
        </p:nvSpPr>
        <p:spPr>
          <a:prstGeom prst="rect">
            <a:avLst/>
          </a:prstGeom>
        </p:spPr>
        <p:txBody>
          <a:bodyPr/>
          <a:lstStyle/>
          <a:p>
            <a:endParaRPr/>
          </a:p>
        </p:txBody>
      </p:sp>
      <p:sp>
        <p:nvSpPr>
          <p:cNvPr id="733" name="Shape 733"/>
          <p:cNvSpPr>
            <a:spLocks noGrp="1"/>
          </p:cNvSpPr>
          <p:nvPr>
            <p:ph type="body" sz="quarter" idx="1"/>
          </p:nvPr>
        </p:nvSpPr>
        <p:spPr>
          <a:prstGeom prst="rect">
            <a:avLst/>
          </a:prstGeom>
        </p:spPr>
        <p:txBody>
          <a:bodyPr/>
          <a:lstStyle/>
          <a:p>
            <a:r>
              <a:t>Ésto es cuando usted está entrando al andamio suspendido desde el techo u otras áreas elevadas.</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 name="Shape 743"/>
          <p:cNvSpPr>
            <a:spLocks noGrp="1" noRot="1" noChangeAspect="1"/>
          </p:cNvSpPr>
          <p:nvPr>
            <p:ph type="sldImg"/>
          </p:nvPr>
        </p:nvSpPr>
        <p:spPr>
          <a:prstGeom prst="rect">
            <a:avLst/>
          </a:prstGeom>
        </p:spPr>
        <p:txBody>
          <a:bodyPr/>
          <a:lstStyle/>
          <a:p>
            <a:endParaRPr/>
          </a:p>
        </p:txBody>
      </p:sp>
      <p:sp>
        <p:nvSpPr>
          <p:cNvPr id="744" name="Shape 744"/>
          <p:cNvSpPr>
            <a:spLocks noGrp="1"/>
          </p:cNvSpPr>
          <p:nvPr>
            <p:ph type="body" sz="quarter" idx="1"/>
          </p:nvPr>
        </p:nvSpPr>
        <p:spPr>
          <a:prstGeom prst="rect">
            <a:avLst/>
          </a:prstGeom>
        </p:spPr>
        <p:txBody>
          <a:bodyPr/>
          <a:lstStyle/>
          <a:p>
            <a:r>
              <a:t>Imagen: http://www.realworkersofnewyork.com/news-blog/</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a:spLocks noGrp="1" noRot="1" noChangeAspect="1"/>
          </p:cNvSpPr>
          <p:nvPr>
            <p:ph type="sldImg"/>
          </p:nvPr>
        </p:nvSpPr>
        <p:spPr>
          <a:prstGeom prst="rect">
            <a:avLst/>
          </a:prstGeom>
        </p:spPr>
        <p:txBody>
          <a:bodyPr/>
          <a:lstStyle/>
          <a:p>
            <a:endParaRPr/>
          </a:p>
        </p:txBody>
      </p:sp>
      <p:sp>
        <p:nvSpPr>
          <p:cNvPr id="87" name="Shape 87"/>
          <p:cNvSpPr>
            <a:spLocks noGrp="1"/>
          </p:cNvSpPr>
          <p:nvPr>
            <p:ph type="body" sz="quarter" idx="1"/>
          </p:nvPr>
        </p:nvSpPr>
        <p:spPr>
          <a:prstGeom prst="rect">
            <a:avLst/>
          </a:prstGeom>
        </p:spPr>
        <p:txBody>
          <a:bodyPr/>
          <a:lstStyle/>
          <a:p>
            <a:r>
              <a:t>A las personas se les enseña/adiestra a hacer el trabajo de manera incorrecta</a:t>
            </a:r>
          </a:p>
          <a:p>
            <a:r>
              <a:t>Así es cómo ellos ven/observan a otros hacer el trabajo </a:t>
            </a:r>
          </a:p>
          <a:p>
            <a:r>
              <a:t>Se les dice que no es de “hombres / machos” el utilizar protección contra caídas</a:t>
            </a:r>
          </a:p>
          <a:p>
            <a:r>
              <a:t>Eso es todo lo que sabemos hacer</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3" name="Shape 763"/>
          <p:cNvSpPr>
            <a:spLocks noGrp="1" noRot="1" noChangeAspect="1"/>
          </p:cNvSpPr>
          <p:nvPr>
            <p:ph type="sldImg"/>
          </p:nvPr>
        </p:nvSpPr>
        <p:spPr>
          <a:prstGeom prst="rect">
            <a:avLst/>
          </a:prstGeom>
        </p:spPr>
        <p:txBody>
          <a:bodyPr/>
          <a:lstStyle/>
          <a:p>
            <a:endParaRPr/>
          </a:p>
        </p:txBody>
      </p:sp>
      <p:sp>
        <p:nvSpPr>
          <p:cNvPr id="764" name="Shape 764"/>
          <p:cNvSpPr>
            <a:spLocks noGrp="1"/>
          </p:cNvSpPr>
          <p:nvPr>
            <p:ph type="body" sz="quarter" idx="1"/>
          </p:nvPr>
        </p:nvSpPr>
        <p:spPr>
          <a:prstGeom prst="rect">
            <a:avLst/>
          </a:prstGeom>
        </p:spPr>
        <p:txBody>
          <a:bodyPr/>
          <a:lstStyle/>
          <a:p>
            <a:r>
              <a:t>Imagen abajo: </a:t>
            </a:r>
            <a:r>
              <a:rPr u="sng">
                <a:solidFill>
                  <a:srgbClr val="0000FF"/>
                </a:solidFill>
                <a:uFill>
                  <a:solidFill>
                    <a:srgbClr val="0000FF"/>
                  </a:solidFill>
                </a:uFill>
                <a:hlinkClick r:id="rId3"/>
              </a:rPr>
              <a:t>http://www.shreeprabhatlifters.com/about-us.html</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 name="Shape 780"/>
          <p:cNvSpPr>
            <a:spLocks noGrp="1" noRot="1" noChangeAspect="1"/>
          </p:cNvSpPr>
          <p:nvPr>
            <p:ph type="sldImg"/>
          </p:nvPr>
        </p:nvSpPr>
        <p:spPr>
          <a:prstGeom prst="rect">
            <a:avLst/>
          </a:prstGeom>
        </p:spPr>
        <p:txBody>
          <a:bodyPr/>
          <a:lstStyle/>
          <a:p>
            <a:endParaRPr/>
          </a:p>
        </p:txBody>
      </p:sp>
      <p:sp>
        <p:nvSpPr>
          <p:cNvPr id="781" name="Shape 781"/>
          <p:cNvSpPr>
            <a:spLocks noGrp="1"/>
          </p:cNvSpPr>
          <p:nvPr>
            <p:ph type="body" sz="quarter" idx="1"/>
          </p:nvPr>
        </p:nvSpPr>
        <p:spPr>
          <a:prstGeom prst="rect">
            <a:avLst/>
          </a:prstGeom>
        </p:spPr>
        <p:txBody>
          <a:bodyPr/>
          <a:lstStyle/>
          <a:p>
            <a:r>
              <a:t>Imagenes: </a:t>
            </a:r>
            <a:r>
              <a:rPr u="sng">
                <a:solidFill>
                  <a:srgbClr val="0000FF"/>
                </a:solidFill>
                <a:uFill>
                  <a:solidFill>
                    <a:srgbClr val="0000FF"/>
                  </a:solidFill>
                </a:uFill>
                <a:hlinkClick r:id="rId3"/>
              </a:rPr>
              <a:t>https://zh.wikipedia.org/wiki/File:Crane_flip.jpg</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 name="Shape 787"/>
          <p:cNvSpPr>
            <a:spLocks noGrp="1" noRot="1" noChangeAspect="1"/>
          </p:cNvSpPr>
          <p:nvPr>
            <p:ph type="sldImg"/>
          </p:nvPr>
        </p:nvSpPr>
        <p:spPr>
          <a:prstGeom prst="rect">
            <a:avLst/>
          </a:prstGeom>
        </p:spPr>
        <p:txBody>
          <a:bodyPr/>
          <a:lstStyle/>
          <a:p>
            <a:endParaRPr/>
          </a:p>
        </p:txBody>
      </p:sp>
      <p:sp>
        <p:nvSpPr>
          <p:cNvPr id="788" name="Shape 788"/>
          <p:cNvSpPr>
            <a:spLocks noGrp="1"/>
          </p:cNvSpPr>
          <p:nvPr>
            <p:ph type="body" sz="quarter" idx="1"/>
          </p:nvPr>
        </p:nvSpPr>
        <p:spPr>
          <a:prstGeom prst="rect">
            <a:avLst/>
          </a:prstGeom>
        </p:spPr>
        <p:txBody>
          <a:bodyPr/>
          <a:lstStyle/>
          <a:p>
            <a:pPr defTabSz="923925"/>
            <a:r>
              <a:t>Conversaremos más sobre los Sistemas Personales para la Detención de Caídas </a:t>
            </a:r>
            <a:r>
              <a:rPr b="1"/>
              <a:t>(PFAS) </a:t>
            </a:r>
            <a:r>
              <a:t>en la sección sobre Trabajo en Alturas  y Techos</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 name="Shape 812"/>
          <p:cNvSpPr>
            <a:spLocks noGrp="1" noRot="1" noChangeAspect="1"/>
          </p:cNvSpPr>
          <p:nvPr>
            <p:ph type="sldImg"/>
          </p:nvPr>
        </p:nvSpPr>
        <p:spPr>
          <a:prstGeom prst="rect">
            <a:avLst/>
          </a:prstGeom>
        </p:spPr>
        <p:txBody>
          <a:bodyPr/>
          <a:lstStyle/>
          <a:p>
            <a:endParaRPr/>
          </a:p>
        </p:txBody>
      </p:sp>
      <p:sp>
        <p:nvSpPr>
          <p:cNvPr id="813" name="Shape 813"/>
          <p:cNvSpPr>
            <a:spLocks noGrp="1"/>
          </p:cNvSpPr>
          <p:nvPr>
            <p:ph type="body" sz="quarter" idx="1"/>
          </p:nvPr>
        </p:nvSpPr>
        <p:spPr>
          <a:prstGeom prst="rect">
            <a:avLst/>
          </a:prstGeom>
        </p:spPr>
        <p:txBody>
          <a:bodyPr/>
          <a:lstStyle/>
          <a:p>
            <a:r>
              <a:t>Un techo plano es lo mismo que un techo con una inclinación/pendiente suave; tienen una pendiente menor o igual a 4 en 12 </a:t>
            </a:r>
          </a:p>
          <a:p>
            <a:endParaRPr/>
          </a:p>
          <a:p>
            <a:r>
              <a:t>Un techo empinado tiene una pendiente mayor de 4 en 12</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 name="Shape 819"/>
          <p:cNvSpPr>
            <a:spLocks noGrp="1" noRot="1" noChangeAspect="1"/>
          </p:cNvSpPr>
          <p:nvPr>
            <p:ph type="sldImg"/>
          </p:nvPr>
        </p:nvSpPr>
        <p:spPr>
          <a:prstGeom prst="rect">
            <a:avLst/>
          </a:prstGeom>
        </p:spPr>
        <p:txBody>
          <a:bodyPr/>
          <a:lstStyle/>
          <a:p>
            <a:endParaRPr/>
          </a:p>
        </p:txBody>
      </p:sp>
      <p:sp>
        <p:nvSpPr>
          <p:cNvPr id="820" name="Shape 820"/>
          <p:cNvSpPr>
            <a:spLocks noGrp="1"/>
          </p:cNvSpPr>
          <p:nvPr>
            <p:ph type="body" sz="quarter" idx="1"/>
          </p:nvPr>
        </p:nvSpPr>
        <p:spPr>
          <a:prstGeom prst="rect">
            <a:avLst/>
          </a:prstGeom>
        </p:spPr>
        <p:txBody>
          <a:bodyPr/>
          <a:lstStyle/>
          <a:p>
            <a:r>
              <a:t>Cambios</a:t>
            </a:r>
          </a:p>
          <a:p>
            <a:endParaRPr/>
          </a:p>
          <a:p>
            <a:r>
              <a:t>Tablas contra deslizamiento no puede usarse como el único medio de protección contra caídas</a:t>
            </a:r>
          </a:p>
          <a:p>
            <a:r>
              <a:t>Debemos probar/demostrar que la protección contra caídas convencional no funcionará/no es factible, para poder utilizar algún otro método alternativo.</a:t>
            </a:r>
          </a:p>
          <a:p>
            <a:r>
              <a:t>El nivel de acción para decidir cuándo usted debe utilizar una protección contra caídas convencional, ha cambiado de 8 en 12 para 4 en 12.</a:t>
            </a:r>
          </a:p>
          <a:p>
            <a:endParaRPr/>
          </a:p>
          <a:p>
            <a:r>
              <a:t>Imagen: http://simplifiedsafety.com/blog/positioning-devices-how-do-they-differ-from-personal-fall-arrest/</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 name="Shape 827"/>
          <p:cNvSpPr>
            <a:spLocks noGrp="1" noRot="1" noChangeAspect="1"/>
          </p:cNvSpPr>
          <p:nvPr>
            <p:ph type="sldImg"/>
          </p:nvPr>
        </p:nvSpPr>
        <p:spPr>
          <a:prstGeom prst="rect">
            <a:avLst/>
          </a:prstGeom>
        </p:spPr>
        <p:txBody>
          <a:bodyPr/>
          <a:lstStyle/>
          <a:p>
            <a:endParaRPr/>
          </a:p>
        </p:txBody>
      </p:sp>
      <p:sp>
        <p:nvSpPr>
          <p:cNvPr id="828" name="Shape 828"/>
          <p:cNvSpPr>
            <a:spLocks noGrp="1"/>
          </p:cNvSpPr>
          <p:nvPr>
            <p:ph type="body" sz="quarter" idx="1"/>
          </p:nvPr>
        </p:nvSpPr>
        <p:spPr>
          <a:prstGeom prst="rect">
            <a:avLst/>
          </a:prstGeom>
        </p:spPr>
        <p:txBody>
          <a:bodyPr/>
          <a:lstStyle/>
          <a:p>
            <a:r>
              <a:t>Imagen derecha: Imagenes: </a:t>
            </a:r>
            <a:r>
              <a:rPr u="sng">
                <a:solidFill>
                  <a:srgbClr val="0000FF"/>
                </a:solidFill>
                <a:uFill>
                  <a:solidFill>
                    <a:srgbClr val="0000FF"/>
                  </a:solidFill>
                </a:uFill>
                <a:hlinkClick r:id="rId3"/>
              </a:rPr>
              <a:t>http://www.contractlumber.com/blog/2015/6/17/part-2-exploring-the-true-cost-of-jobsite-safety</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7" name="Shape 837"/>
          <p:cNvSpPr>
            <a:spLocks noGrp="1" noRot="1" noChangeAspect="1"/>
          </p:cNvSpPr>
          <p:nvPr>
            <p:ph type="sldImg"/>
          </p:nvPr>
        </p:nvSpPr>
        <p:spPr>
          <a:prstGeom prst="rect">
            <a:avLst/>
          </a:prstGeom>
        </p:spPr>
        <p:txBody>
          <a:bodyPr/>
          <a:lstStyle/>
          <a:p>
            <a:endParaRPr/>
          </a:p>
        </p:txBody>
      </p:sp>
      <p:sp>
        <p:nvSpPr>
          <p:cNvPr id="838" name="Shape 838"/>
          <p:cNvSpPr>
            <a:spLocks noGrp="1"/>
          </p:cNvSpPr>
          <p:nvPr>
            <p:ph type="body" sz="quarter" idx="1"/>
          </p:nvPr>
        </p:nvSpPr>
        <p:spPr>
          <a:prstGeom prst="rect">
            <a:avLst/>
          </a:prstGeom>
        </p:spPr>
        <p:txBody>
          <a:bodyPr/>
          <a:lstStyle>
            <a:lvl1pPr>
              <a:spcBef>
                <a:spcPts val="0"/>
              </a:spcBef>
            </a:lvl1pPr>
          </a:lstStyle>
          <a:p>
            <a:r>
              <a:t>Los requerimientos/requisitos para las barandas de protección están claramente indicados en la regulación/estándares.  Esas barandas deben resistir 200 libras de presión en cualquier dirección, y deberán tener un riel superior/pasamanos y un riel intermedio/larguero intermedio.  Entonces, usted puede colocar un riel superior/pasamanos de madera  de 2 x 4 a 42 pulgadas (más o menos 3 pulgadas) y un riel intermedio/larguero intermedio a 21 pulgadas, para construir su baranda protectora.  Los miembros intermedios no deben estar separados más de 20 pulgadas.</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 name="Shape 848"/>
          <p:cNvSpPr>
            <a:spLocks noGrp="1" noRot="1" noChangeAspect="1"/>
          </p:cNvSpPr>
          <p:nvPr>
            <p:ph type="sldImg"/>
          </p:nvPr>
        </p:nvSpPr>
        <p:spPr>
          <a:prstGeom prst="rect">
            <a:avLst/>
          </a:prstGeom>
        </p:spPr>
        <p:txBody>
          <a:bodyPr/>
          <a:lstStyle/>
          <a:p>
            <a:endParaRPr/>
          </a:p>
        </p:txBody>
      </p:sp>
      <p:sp>
        <p:nvSpPr>
          <p:cNvPr id="849" name="Shape 849"/>
          <p:cNvSpPr>
            <a:spLocks noGrp="1"/>
          </p:cNvSpPr>
          <p:nvPr>
            <p:ph type="body" sz="quarter" idx="1"/>
          </p:nvPr>
        </p:nvSpPr>
        <p:spPr>
          <a:prstGeom prst="rect">
            <a:avLst/>
          </a:prstGeom>
        </p:spPr>
        <p:txBody>
          <a:bodyPr/>
          <a:lstStyle/>
          <a:p>
            <a:pPr>
              <a:spcBef>
                <a:spcPts val="0"/>
              </a:spcBef>
              <a:defRPr>
                <a:latin typeface="Arial"/>
                <a:ea typeface="Arial"/>
                <a:cs typeface="Arial"/>
                <a:sym typeface="Arial"/>
              </a:defRPr>
            </a:pPr>
            <a:r>
              <a:t>Los rieles intermedios, las pantallas/mamparas, las mallas metálicas, y los miembros verticales intermedios (balaustres) deben ser colocados entre el borde superior del sistema de barandas protectoras y la superficie de trabajo/para caminar, cuando no hay una pared o una pared de parapeto de por lo menos 21 pulgadas de altura.</a:t>
            </a:r>
          </a:p>
          <a:p>
            <a:pPr>
              <a:spcBef>
                <a:spcPts val="0"/>
              </a:spcBef>
              <a:defRPr>
                <a:latin typeface="Arial"/>
                <a:ea typeface="Arial"/>
                <a:cs typeface="Arial"/>
                <a:sym typeface="Arial"/>
              </a:defRPr>
            </a:pPr>
            <a:r>
              <a:t>Los rieles intermedios, las pantallas/mamparas, las mallas metálicas, los miembros verticales intermedios (balaustres), los paneles sólidos y los miembros estructurales equivalentes deberán ser capaces de resistir, sin ceder/partirse, una fuerza de por lo menos 150 libras (666 Newtons), aplicada en cualquier dirección –hacia abajo o hacia afuera– sobre cualquier punto a lo largo del riel intermedio u otro miembro.</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7" name="Shape 857"/>
          <p:cNvSpPr>
            <a:spLocks noGrp="1" noRot="1" noChangeAspect="1"/>
          </p:cNvSpPr>
          <p:nvPr>
            <p:ph type="sldImg"/>
          </p:nvPr>
        </p:nvSpPr>
        <p:spPr>
          <a:prstGeom prst="rect">
            <a:avLst/>
          </a:prstGeom>
        </p:spPr>
        <p:txBody>
          <a:bodyPr/>
          <a:lstStyle/>
          <a:p>
            <a:endParaRPr/>
          </a:p>
        </p:txBody>
      </p:sp>
      <p:sp>
        <p:nvSpPr>
          <p:cNvPr id="858" name="Shape 858"/>
          <p:cNvSpPr>
            <a:spLocks noGrp="1"/>
          </p:cNvSpPr>
          <p:nvPr>
            <p:ph type="body" sz="quarter" idx="1"/>
          </p:nvPr>
        </p:nvSpPr>
        <p:spPr>
          <a:prstGeom prst="rect">
            <a:avLst/>
          </a:prstGeom>
        </p:spPr>
        <p:txBody>
          <a:bodyPr/>
          <a:lstStyle/>
          <a:p>
            <a:r>
              <a:t>Tenga presente la jerarquía de la protección contra caídas</a:t>
            </a:r>
          </a:p>
          <a:p>
            <a:pPr marL="457200" lvl="1" indent="0">
              <a:lnSpc>
                <a:spcPct val="70000"/>
              </a:lnSpc>
              <a:spcBef>
                <a:spcPts val="200"/>
              </a:spcBef>
              <a:buSzPct val="100000"/>
              <a:buChar char="•"/>
            </a:pPr>
            <a:r>
              <a:t>Eliminar</a:t>
            </a:r>
          </a:p>
          <a:p>
            <a:pPr marL="457200" lvl="1" indent="0">
              <a:lnSpc>
                <a:spcPct val="70000"/>
              </a:lnSpc>
              <a:spcBef>
                <a:spcPts val="200"/>
              </a:spcBef>
              <a:buSzPct val="100000"/>
              <a:buChar char="•"/>
            </a:pPr>
            <a:r>
              <a:t>Ingeniería/Prevención</a:t>
            </a:r>
          </a:p>
          <a:p>
            <a:pPr marL="457200" lvl="1" indent="0">
              <a:lnSpc>
                <a:spcPct val="70000"/>
              </a:lnSpc>
              <a:spcBef>
                <a:spcPts val="200"/>
              </a:spcBef>
              <a:buSzPct val="100000"/>
              <a:buChar char="•"/>
            </a:pPr>
            <a:r>
              <a:t>Detención de Caída</a:t>
            </a:r>
          </a:p>
          <a:p>
            <a:pPr marL="457200" lvl="1" indent="0">
              <a:lnSpc>
                <a:spcPct val="70000"/>
              </a:lnSpc>
              <a:spcBef>
                <a:spcPts val="200"/>
              </a:spcBef>
              <a:buSzPct val="100000"/>
              <a:buChar char="•"/>
            </a:pPr>
            <a:r>
              <a:t>Líneas/cuerdas de advertencia</a:t>
            </a:r>
          </a:p>
          <a:p>
            <a:pPr marL="457200" lvl="1" indent="0">
              <a:lnSpc>
                <a:spcPct val="70000"/>
              </a:lnSpc>
              <a:spcBef>
                <a:spcPts val="200"/>
              </a:spcBef>
              <a:buSzPct val="100000"/>
              <a:buChar char="•"/>
            </a:pPr>
            <a:r>
              <a:t>Seguridad – Monitoreo/Administración</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5" name="Shape 865"/>
          <p:cNvSpPr>
            <a:spLocks noGrp="1" noRot="1" noChangeAspect="1"/>
          </p:cNvSpPr>
          <p:nvPr>
            <p:ph type="sldImg"/>
          </p:nvPr>
        </p:nvSpPr>
        <p:spPr>
          <a:prstGeom prst="rect">
            <a:avLst/>
          </a:prstGeom>
        </p:spPr>
        <p:txBody>
          <a:bodyPr/>
          <a:lstStyle/>
          <a:p>
            <a:endParaRPr/>
          </a:p>
        </p:txBody>
      </p:sp>
      <p:sp>
        <p:nvSpPr>
          <p:cNvPr id="866" name="Shape 866"/>
          <p:cNvSpPr>
            <a:spLocks noGrp="1"/>
          </p:cNvSpPr>
          <p:nvPr>
            <p:ph type="body" sz="quarter" idx="1"/>
          </p:nvPr>
        </p:nvSpPr>
        <p:spPr>
          <a:prstGeom prst="rect">
            <a:avLst/>
          </a:prstGeom>
        </p:spPr>
        <p:txBody>
          <a:bodyPr/>
          <a:lstStyle/>
          <a:p>
            <a:r>
              <a:t>Imagen izquierda: </a:t>
            </a:r>
            <a:r>
              <a:rPr u="sng">
                <a:solidFill>
                  <a:srgbClr val="0000FF"/>
                </a:solidFill>
                <a:uFill>
                  <a:solidFill>
                    <a:srgbClr val="0000FF"/>
                  </a:solidFill>
                </a:uFill>
                <a:hlinkClick r:id="rId3"/>
              </a:rPr>
              <a:t>http://www.honeywellsafety.com/BR/Training___Support.aspx</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hape 93"/>
          <p:cNvSpPr>
            <a:spLocks noGrp="1" noRot="1" noChangeAspect="1"/>
          </p:cNvSpPr>
          <p:nvPr>
            <p:ph type="sldImg"/>
          </p:nvPr>
        </p:nvSpPr>
        <p:spPr>
          <a:prstGeom prst="rect">
            <a:avLst/>
          </a:prstGeom>
        </p:spPr>
        <p:txBody>
          <a:bodyPr/>
          <a:lstStyle/>
          <a:p>
            <a:endParaRPr/>
          </a:p>
        </p:txBody>
      </p:sp>
      <p:sp>
        <p:nvSpPr>
          <p:cNvPr id="94" name="Shape 94"/>
          <p:cNvSpPr>
            <a:spLocks noGrp="1"/>
          </p:cNvSpPr>
          <p:nvPr>
            <p:ph type="body" sz="quarter" idx="1"/>
          </p:nvPr>
        </p:nvSpPr>
        <p:spPr>
          <a:prstGeom prst="rect">
            <a:avLst/>
          </a:prstGeom>
        </p:spPr>
        <p:txBody>
          <a:bodyPr/>
          <a:lstStyle/>
          <a:p>
            <a:r>
              <a:t>¡Hágales la pregunta! – ¡Sáqueles la respuesta!</a:t>
            </a:r>
          </a:p>
          <a:p>
            <a:r>
              <a:t>Cuando los contratistas están presentando sus ofertas o licitaciones por trabajos de bajos presupuestos/costos, ¿escatiman /no le dan importancia las compañías a la seguridad?</a:t>
            </a:r>
          </a:p>
          <a:p>
            <a:r>
              <a:t>  </a:t>
            </a:r>
          </a:p>
          <a:p>
            <a:r>
              <a:t>Los trabajos que requieren de grandes licitaciones/presupuestos, normalmente incluyen una cláusula de seguridad  o requisitos para satisfacer ciertos TRIR (Total Recordable Incident Rate = Tasas o Porcentajes Totales de Incidentes Registrables/Reportables) u otras mediciones/evaluaciones.</a:t>
            </a:r>
          </a:p>
          <a:p>
            <a:r>
              <a:t>¿Quiere usted ser parte de esa estadística?</a:t>
            </a:r>
          </a:p>
          <a:p>
            <a:endParaRPr/>
          </a:p>
          <a:p>
            <a:r>
              <a:t>¿Estamos realmente ahorrándonos dinero al reducir costos en medidas de seguridad?</a:t>
            </a:r>
          </a:p>
          <a:p>
            <a:endParaRPr/>
          </a:p>
          <a:p>
            <a:r>
              <a:t>Imagen: http://mainer.co.uk/construction-workers-share-mental-health-experiences/</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 name="Shape 883"/>
          <p:cNvSpPr>
            <a:spLocks noGrp="1" noRot="1" noChangeAspect="1"/>
          </p:cNvSpPr>
          <p:nvPr>
            <p:ph type="sldImg"/>
          </p:nvPr>
        </p:nvSpPr>
        <p:spPr>
          <a:prstGeom prst="rect">
            <a:avLst/>
          </a:prstGeom>
        </p:spPr>
        <p:txBody>
          <a:bodyPr/>
          <a:lstStyle/>
          <a:p>
            <a:endParaRPr/>
          </a:p>
        </p:txBody>
      </p:sp>
      <p:sp>
        <p:nvSpPr>
          <p:cNvPr id="884" name="Shape 884"/>
          <p:cNvSpPr>
            <a:spLocks noGrp="1"/>
          </p:cNvSpPr>
          <p:nvPr>
            <p:ph type="body" sz="quarter" idx="1"/>
          </p:nvPr>
        </p:nvSpPr>
        <p:spPr>
          <a:prstGeom prst="rect">
            <a:avLst/>
          </a:prstGeom>
        </p:spPr>
        <p:txBody>
          <a:bodyPr/>
          <a:lstStyle>
            <a:lvl1pPr>
              <a:spcBef>
                <a:spcPts val="0"/>
              </a:spcBef>
            </a:lvl1pPr>
          </a:lstStyle>
          <a:p>
            <a:r>
              <a:t>El sistema personal para la detención de una caída incluye: el cordón de seguridad, el arnés y el punto de anclaje.  Los anillos “D” también pueden ser incluidos como parte del sistema.  Tenga presente/recuerde, ¡ usted no puede utilizar los cinturones/correas de seguridad ni los ganchos que no son de cierre rápido, en un sitio con trabajos de construcción!</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 name="Shape 890"/>
          <p:cNvSpPr>
            <a:spLocks noGrp="1" noRot="1" noChangeAspect="1"/>
          </p:cNvSpPr>
          <p:nvPr>
            <p:ph type="sldImg"/>
          </p:nvPr>
        </p:nvSpPr>
        <p:spPr>
          <a:prstGeom prst="rect">
            <a:avLst/>
          </a:prstGeom>
        </p:spPr>
        <p:txBody>
          <a:bodyPr/>
          <a:lstStyle/>
          <a:p>
            <a:endParaRPr/>
          </a:p>
        </p:txBody>
      </p:sp>
      <p:sp>
        <p:nvSpPr>
          <p:cNvPr id="891" name="Shape 891"/>
          <p:cNvSpPr>
            <a:spLocks noGrp="1"/>
          </p:cNvSpPr>
          <p:nvPr>
            <p:ph type="body" sz="quarter" idx="1"/>
          </p:nvPr>
        </p:nvSpPr>
        <p:spPr>
          <a:prstGeom prst="rect">
            <a:avLst/>
          </a:prstGeom>
        </p:spPr>
        <p:txBody>
          <a:bodyPr/>
          <a:lstStyle/>
          <a:p>
            <a:pPr>
              <a:spcBef>
                <a:spcPts val="0"/>
              </a:spcBef>
            </a:pPr>
            <a:r>
              <a:t>Una vez que el trabajador haya avanzado más allá del borde, podemos detener su caída.  Podemos atraparlo a él.  Podemos hacerlo con un sistema para detención de caídas, el cual consiste de un punto de anclaje, un cordón con absorción de la sacudidad/templonazo y un arnés de cuerpo.  Cuando usted salta/cae desde un edificio, recuerde que la velocidad de la gravedad será de 32 pies por segundos.  Esto significa que usted acelerará en su caída/trayectoria hacia abajo, hasta alcanzar una velocidad a la cual se requerirá de aproximadamente una fuerza de detención de 5.000 libras para atraparlo/detenerlo a usted.</a:t>
            </a:r>
          </a:p>
          <a:p>
            <a:pPr>
              <a:spcBef>
                <a:spcPts val="0"/>
              </a:spcBef>
            </a:pPr>
            <a:endParaRPr/>
          </a:p>
          <a:p>
            <a:pPr>
              <a:spcBef>
                <a:spcPts val="0"/>
              </a:spcBef>
            </a:pPr>
            <a:r>
              <a:t>Si usted se amarró a la baranda de protección, usted no podrá detener esa caída, ¿no es verdad?  Los rieles de una baranda protectora sólo resísten 200 libras.  Por lo tanto, cuando usted se caiga del techo y someta a la baranda a sus 5.000 libras de fuerza/peso en movimiento, </a:t>
            </a:r>
            <a:r>
              <a:rPr b="1"/>
              <a:t>¡la misma no las soportará/resistirá!</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 name="Shape 900"/>
          <p:cNvSpPr>
            <a:spLocks noGrp="1" noRot="1" noChangeAspect="1"/>
          </p:cNvSpPr>
          <p:nvPr>
            <p:ph type="sldImg"/>
          </p:nvPr>
        </p:nvSpPr>
        <p:spPr>
          <a:prstGeom prst="rect">
            <a:avLst/>
          </a:prstGeom>
        </p:spPr>
        <p:txBody>
          <a:bodyPr/>
          <a:lstStyle/>
          <a:p>
            <a:endParaRPr/>
          </a:p>
        </p:txBody>
      </p:sp>
      <p:sp>
        <p:nvSpPr>
          <p:cNvPr id="901" name="Shape 901"/>
          <p:cNvSpPr>
            <a:spLocks noGrp="1"/>
          </p:cNvSpPr>
          <p:nvPr>
            <p:ph type="body" sz="quarter" idx="1"/>
          </p:nvPr>
        </p:nvSpPr>
        <p:spPr>
          <a:prstGeom prst="rect">
            <a:avLst/>
          </a:prstGeom>
        </p:spPr>
        <p:txBody>
          <a:bodyPr/>
          <a:lstStyle/>
          <a:p>
            <a:r>
              <a:t>Imagen: http://simplifiedsafety.com/blog/positioning-devices-how-do-they-differ-from-personal-fall-arrest/</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9" name="Shape 909"/>
          <p:cNvSpPr>
            <a:spLocks noGrp="1" noRot="1" noChangeAspect="1"/>
          </p:cNvSpPr>
          <p:nvPr>
            <p:ph type="sldImg"/>
          </p:nvPr>
        </p:nvSpPr>
        <p:spPr>
          <a:prstGeom prst="rect">
            <a:avLst/>
          </a:prstGeom>
        </p:spPr>
        <p:txBody>
          <a:bodyPr/>
          <a:lstStyle/>
          <a:p>
            <a:endParaRPr/>
          </a:p>
        </p:txBody>
      </p:sp>
      <p:sp>
        <p:nvSpPr>
          <p:cNvPr id="910" name="Shape 910"/>
          <p:cNvSpPr>
            <a:spLocks noGrp="1"/>
          </p:cNvSpPr>
          <p:nvPr>
            <p:ph type="body" sz="quarter" idx="1"/>
          </p:nvPr>
        </p:nvSpPr>
        <p:spPr>
          <a:prstGeom prst="rect">
            <a:avLst/>
          </a:prstGeom>
        </p:spPr>
        <p:txBody>
          <a:bodyPr/>
          <a:lstStyle/>
          <a:p>
            <a:r>
              <a:t>Imagen: http://www.lifesafetysystems-lss.com/author/admin223/</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9" name="Shape 939"/>
          <p:cNvSpPr>
            <a:spLocks noGrp="1" noRot="1" noChangeAspect="1"/>
          </p:cNvSpPr>
          <p:nvPr>
            <p:ph type="sldImg"/>
          </p:nvPr>
        </p:nvSpPr>
        <p:spPr>
          <a:prstGeom prst="rect">
            <a:avLst/>
          </a:prstGeom>
        </p:spPr>
        <p:txBody>
          <a:bodyPr/>
          <a:lstStyle/>
          <a:p>
            <a:endParaRPr/>
          </a:p>
        </p:txBody>
      </p:sp>
      <p:sp>
        <p:nvSpPr>
          <p:cNvPr id="940" name="Shape 940"/>
          <p:cNvSpPr>
            <a:spLocks noGrp="1"/>
          </p:cNvSpPr>
          <p:nvPr>
            <p:ph type="body" sz="quarter" idx="1"/>
          </p:nvPr>
        </p:nvSpPr>
        <p:spPr>
          <a:prstGeom prst="rect">
            <a:avLst/>
          </a:prstGeom>
        </p:spPr>
        <p:txBody>
          <a:bodyPr/>
          <a:lstStyle/>
          <a:p>
            <a:pPr>
              <a:spcBef>
                <a:spcPts val="0"/>
              </a:spcBef>
            </a:pPr>
            <a:r>
              <a:t>Una persona calificada </a:t>
            </a:r>
            <a:r>
              <a:rPr b="1"/>
              <a:t>(tiene una certifcación o título universitario, además de extensos conocimiento, adiestramiento y experiencia)  </a:t>
            </a:r>
            <a:r>
              <a:t>debe instalar estos sistemas, y el sistema debe estar en capacidad de resistir una presión/fuerza de 5.000 libras.  ¡Usted ya no puede utilizar cinturones de seguridad, y todos los ganchos de cierre rápido tienen que ser del tipo de cierre y bloqueo automático !</a:t>
            </a:r>
          </a:p>
          <a:p>
            <a:pPr>
              <a:spcBef>
                <a:spcPts val="0"/>
              </a:spcBef>
            </a:pPr>
            <a:endParaRPr/>
          </a:p>
          <a:p>
            <a:pPr>
              <a:spcBef>
                <a:spcPts val="0"/>
              </a:spcBef>
            </a:pPr>
            <a:r>
              <a:t>Imagen izquierda: </a:t>
            </a:r>
            <a:r>
              <a:rPr u="sng">
                <a:solidFill>
                  <a:srgbClr val="0000FF"/>
                </a:solidFill>
                <a:uFill>
                  <a:solidFill>
                    <a:srgbClr val="0000FF"/>
                  </a:solidFill>
                </a:uFill>
                <a:hlinkClick r:id="rId3"/>
              </a:rPr>
              <a:t>http://www.coatingspromag.com/articles/safety/2014/10/inspecting-personal-fall-protection-equipment</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 name="Shape 952"/>
          <p:cNvSpPr>
            <a:spLocks noGrp="1" noRot="1" noChangeAspect="1"/>
          </p:cNvSpPr>
          <p:nvPr>
            <p:ph type="sldImg"/>
          </p:nvPr>
        </p:nvSpPr>
        <p:spPr>
          <a:prstGeom prst="rect">
            <a:avLst/>
          </a:prstGeom>
        </p:spPr>
        <p:txBody>
          <a:bodyPr/>
          <a:lstStyle/>
          <a:p>
            <a:endParaRPr/>
          </a:p>
        </p:txBody>
      </p:sp>
      <p:sp>
        <p:nvSpPr>
          <p:cNvPr id="953" name="Shape 953"/>
          <p:cNvSpPr>
            <a:spLocks noGrp="1"/>
          </p:cNvSpPr>
          <p:nvPr>
            <p:ph type="body" sz="quarter" idx="1"/>
          </p:nvPr>
        </p:nvSpPr>
        <p:spPr>
          <a:prstGeom prst="rect">
            <a:avLst/>
          </a:prstGeom>
        </p:spPr>
        <p:txBody>
          <a:bodyPr/>
          <a:lstStyle/>
          <a:p>
            <a:r>
              <a:t>Imagenes: </a:t>
            </a:r>
            <a:r>
              <a:rPr u="sng">
                <a:solidFill>
                  <a:srgbClr val="0000FF"/>
                </a:solidFill>
                <a:uFill>
                  <a:solidFill>
                    <a:srgbClr val="0000FF"/>
                  </a:solidFill>
                </a:uFill>
                <a:hlinkClick r:id="rId3"/>
              </a:rPr>
              <a:t>http://www.coatingspromag.com/articles/safety/2014/10/inspecting-personal-fall-protection-equipment</a:t>
            </a:r>
          </a:p>
          <a:p>
            <a:r>
              <a:t>https://www.fallproof.com/faqs/when-inspecting-my-fall-protection-harness-before-each-use-what-should-i-look-for/</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9" name="Shape 959"/>
          <p:cNvSpPr>
            <a:spLocks noGrp="1" noRot="1" noChangeAspect="1"/>
          </p:cNvSpPr>
          <p:nvPr>
            <p:ph type="sldImg"/>
          </p:nvPr>
        </p:nvSpPr>
        <p:spPr>
          <a:prstGeom prst="rect">
            <a:avLst/>
          </a:prstGeom>
        </p:spPr>
        <p:txBody>
          <a:bodyPr/>
          <a:lstStyle/>
          <a:p>
            <a:endParaRPr/>
          </a:p>
        </p:txBody>
      </p:sp>
      <p:sp>
        <p:nvSpPr>
          <p:cNvPr id="960" name="Shape 960"/>
          <p:cNvSpPr>
            <a:spLocks noGrp="1"/>
          </p:cNvSpPr>
          <p:nvPr>
            <p:ph type="body" sz="quarter" idx="1"/>
          </p:nvPr>
        </p:nvSpPr>
        <p:spPr>
          <a:prstGeom prst="rect">
            <a:avLst/>
          </a:prstGeom>
        </p:spPr>
        <p:txBody>
          <a:bodyPr/>
          <a:lstStyle>
            <a:lvl1pPr>
              <a:spcBef>
                <a:spcPts val="0"/>
              </a:spcBef>
              <a:defRPr>
                <a:latin typeface="Arial"/>
                <a:ea typeface="Arial"/>
                <a:cs typeface="Arial"/>
                <a:sym typeface="Arial"/>
              </a:defRPr>
            </a:lvl1pPr>
          </a:lstStyle>
          <a:p>
            <a:r>
              <a:t>El punto de conexión/enganche del cinturón/correa de seguridad, deberá estar localizado en el centro de la espalda del usuario. El punto de conexión del arnés de cuerpo deberá estar localizado en el centro de la espalda del usuario, cerca del nivel de los hombros, o por encima de la cabeza del usuario.</a:t>
            </a: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4" name="Shape 964"/>
          <p:cNvSpPr>
            <a:spLocks noGrp="1" noRot="1" noChangeAspect="1"/>
          </p:cNvSpPr>
          <p:nvPr>
            <p:ph type="sldImg"/>
          </p:nvPr>
        </p:nvSpPr>
        <p:spPr>
          <a:prstGeom prst="rect">
            <a:avLst/>
          </a:prstGeom>
        </p:spPr>
        <p:txBody>
          <a:bodyPr/>
          <a:lstStyle/>
          <a:p>
            <a:endParaRPr/>
          </a:p>
        </p:txBody>
      </p:sp>
      <p:sp>
        <p:nvSpPr>
          <p:cNvPr id="965" name="Shape 965"/>
          <p:cNvSpPr>
            <a:spLocks noGrp="1"/>
          </p:cNvSpPr>
          <p:nvPr>
            <p:ph type="body" sz="quarter" idx="1"/>
          </p:nvPr>
        </p:nvSpPr>
        <p:spPr>
          <a:prstGeom prst="rect">
            <a:avLst/>
          </a:prstGeom>
        </p:spPr>
        <p:txBody>
          <a:bodyPr/>
          <a:lstStyle>
            <a:lvl1pPr>
              <a:spcBef>
                <a:spcPts val="0"/>
              </a:spcBef>
            </a:lvl1pPr>
          </a:lstStyle>
          <a:p>
            <a:r>
              <a:t>Para usar un sistema de monitoreo de la seguridad, el monitor debe recibir un adiestramiento especial sobre los riesgos.  Él tiene que estar a la vista de todos los trabajadores  y estár al  mismo nivel de ubicación de los trabajadores.  Él tiene que estár en capacidad de hablar con los trabajadores, por lo que no debe haber ningún equipo mecánico en uso en el área.  Todos los que están sobre el techo deben estár bajo el control de la persona competente, bien porque ellos trabajan para su compañía o porque él ha sido designado como el contratista  controlador/encargado en el sitio de trabajo.  Naturalmente, el único propósito/función por el cual el monitor está montado allí, es para evitar que los trabajadores se caigan del techo, por lo que  ¡ él no puede tener ninguna otra responsabilidad/función!</a:t>
            </a: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3" name="Shape 973"/>
          <p:cNvSpPr>
            <a:spLocks noGrp="1" noRot="1" noChangeAspect="1"/>
          </p:cNvSpPr>
          <p:nvPr>
            <p:ph type="sldImg"/>
          </p:nvPr>
        </p:nvSpPr>
        <p:spPr>
          <a:prstGeom prst="rect">
            <a:avLst/>
          </a:prstGeom>
        </p:spPr>
        <p:txBody>
          <a:bodyPr/>
          <a:lstStyle/>
          <a:p>
            <a:endParaRPr/>
          </a:p>
        </p:txBody>
      </p:sp>
      <p:sp>
        <p:nvSpPr>
          <p:cNvPr id="974" name="Shape 974"/>
          <p:cNvSpPr>
            <a:spLocks noGrp="1"/>
          </p:cNvSpPr>
          <p:nvPr>
            <p:ph type="body" sz="quarter" idx="1"/>
          </p:nvPr>
        </p:nvSpPr>
        <p:spPr>
          <a:prstGeom prst="rect">
            <a:avLst/>
          </a:prstGeom>
        </p:spPr>
        <p:txBody>
          <a:bodyPr/>
          <a:lstStyle/>
          <a:p>
            <a:pPr defTabSz="923925">
              <a:defRPr b="1"/>
            </a:pPr>
            <a:r>
              <a:t>Una Cultura de Seguridad  </a:t>
            </a:r>
            <a:r>
              <a:rPr b="0"/>
              <a:t>– ¿Cómo va a saber la gente lo que tiene que hacer sin un sistema funcionando en el sitio? ¿Podemos desarrollar una cultura sin conocer lo que éso es?  </a:t>
            </a:r>
          </a:p>
          <a:p>
            <a:pPr defTabSz="923925">
              <a:defRPr b="1"/>
            </a:pPr>
            <a:r>
              <a:t>Un aumento de la  moral  </a:t>
            </a:r>
            <a:r>
              <a:rPr b="0"/>
              <a:t>– Cuando un empleado sabe/tiene conocimiento que la compañía se preocupa por él y no sólo por hacer dinero, él se siente como parte de una familia la cual se preocupa por su bienestar, y observa/valora la cantidad de programas para su bienestar que se implementarán.</a:t>
            </a:r>
          </a:p>
          <a:p>
            <a:pPr defTabSz="923925">
              <a:defRPr b="1"/>
            </a:pPr>
            <a:r>
              <a:t>Un buen nombre comercial</a:t>
            </a:r>
            <a:r>
              <a:rPr b="0"/>
              <a:t> – La mayoría de nuestras compañías trabajan para otra persona, ¿correcto? Una compañía con sistemas en funcionamiento, está más propensa a tener buenas relaciones con el Contratista General, porque a esas grandes compañías les gusta trabajar con otras empresas que estén bien organizadas.</a:t>
            </a:r>
          </a:p>
          <a:p>
            <a:pPr defTabSz="923925"/>
            <a:r>
              <a:t>Ciertamente, que las tasas/porcentajes de accidentes de esas compañías bien organizadas serán más bajos, y las que tengan los porcentajes más altos serán incluidas en “la lista negra” por el gobierno u otras grandes empresas, y no se les permitirá participar en licitaciones/ofertas presupuestarias de proyectos.</a:t>
            </a:r>
          </a:p>
          <a:p>
            <a:pPr defTabSz="923925">
              <a:defRPr b="1"/>
            </a:pPr>
            <a:r>
              <a:t>Costos  más bajos del seguro de Compensación para los trabajadores </a:t>
            </a:r>
            <a:r>
              <a:rPr b="0"/>
              <a:t>– Si usted paga su propio seguro médico, esto no requiere de mucha inteligencia para entenderse. A través de sistemas, las personas conocen/saben a que atenerse, y ellos saben/conocen las condiciones seguras de trabajo, y eso conduce a menos accidentes y menos dinero que irá para las facturas médicas, menos pérdida de salarios y menos gastos legales.</a:t>
            </a:r>
          </a:p>
          <a:p>
            <a:pPr defTabSz="923925"/>
            <a:r>
              <a:t>Si usted tiene un seguro, éste funciona exactamente como el seguro de un carro o el de un propietario de un inmueble; mientras más lo use más costoso será la próxima vez, y a la vez, su índice/modificador de la experiencia puede subir, lo que obligaría a las grandes compañías a incluirlo a usted “en la lista negra” como un contratista peligroso/con muchos riesgos</a:t>
            </a: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9" name="Shape 979"/>
          <p:cNvSpPr>
            <a:spLocks noGrp="1" noRot="1" noChangeAspect="1"/>
          </p:cNvSpPr>
          <p:nvPr>
            <p:ph type="sldImg"/>
          </p:nvPr>
        </p:nvSpPr>
        <p:spPr>
          <a:prstGeom prst="rect">
            <a:avLst/>
          </a:prstGeom>
        </p:spPr>
        <p:txBody>
          <a:bodyPr/>
          <a:lstStyle/>
          <a:p>
            <a:endParaRPr/>
          </a:p>
        </p:txBody>
      </p:sp>
      <p:sp>
        <p:nvSpPr>
          <p:cNvPr id="980" name="Shape 980"/>
          <p:cNvSpPr>
            <a:spLocks noGrp="1"/>
          </p:cNvSpPr>
          <p:nvPr>
            <p:ph type="body" sz="quarter" idx="1"/>
          </p:nvPr>
        </p:nvSpPr>
        <p:spPr>
          <a:prstGeom prst="rect">
            <a:avLst/>
          </a:prstGeom>
        </p:spPr>
        <p:txBody>
          <a:bodyPr/>
          <a:lstStyle/>
          <a:p>
            <a:r>
              <a:t>Diminuir los Accidentes - ¿Puede hacerse esto sin que la gente/las personas entiendan que ellos tienen derecho a la seguridad? NO</a:t>
            </a:r>
          </a:p>
          <a:p>
            <a:r>
              <a:t>Que mejor manera de hacer que toda persona sea el gerente de su propia seguridad y de la de sus vecinos; él/ella en vez de tener sólo un par de ojos, tendrá muchos.</a:t>
            </a:r>
          </a:p>
          <a:p>
            <a:r>
              <a:t>La seguridad es una responsabilidad de todos.</a:t>
            </a:r>
          </a:p>
          <a:p>
            <a:r>
              <a:t>¿Cómo podemos mantener a todos y cada uno en sintonía, de forma que podamos hacer de la CULTURA una realidad?  Yo espero que hoy, nosotros hayamos comprobado que los sistemas pueden lograr eso.</a:t>
            </a:r>
          </a:p>
          <a:p>
            <a:r>
              <a:t>¡La seguridad es una parte componente del trabajo, no es algo que lo retarda u obstaculiza!</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Shape 102"/>
          <p:cNvSpPr>
            <a:spLocks noGrp="1" noRot="1" noChangeAspect="1"/>
          </p:cNvSpPr>
          <p:nvPr>
            <p:ph type="sldImg"/>
          </p:nvPr>
        </p:nvSpPr>
        <p:spPr>
          <a:prstGeom prst="rect">
            <a:avLst/>
          </a:prstGeom>
        </p:spPr>
        <p:txBody>
          <a:bodyPr/>
          <a:lstStyle/>
          <a:p>
            <a:endParaRPr/>
          </a:p>
        </p:txBody>
      </p:sp>
      <p:sp>
        <p:nvSpPr>
          <p:cNvPr id="103" name="Shape 103"/>
          <p:cNvSpPr>
            <a:spLocks noGrp="1"/>
          </p:cNvSpPr>
          <p:nvPr>
            <p:ph type="body" sz="quarter" idx="1"/>
          </p:nvPr>
        </p:nvSpPr>
        <p:spPr>
          <a:prstGeom prst="rect">
            <a:avLst/>
          </a:prstGeom>
        </p:spPr>
        <p:txBody>
          <a:bodyPr/>
          <a:lstStyle/>
          <a:p>
            <a:r>
              <a:t>Accidentes fatales involucrando escaleras y andamios, reportados por OSHA en sus Reportes Semanales de Muertes Laborales.</a:t>
            </a:r>
          </a:p>
          <a:p>
            <a:endParaRPr/>
          </a:p>
          <a:p>
            <a:r>
              <a:t>Esto muestra que aún continuámos teniendo accidentes,  inclusive con un énfasis en la Protección contra Caídas, a través de los programas de la industria y los programas de OSHA.</a:t>
            </a:r>
          </a:p>
          <a:p>
            <a:endParaRPr/>
          </a:p>
          <a:p>
            <a:r>
              <a:t>Imagen: </a:t>
            </a:r>
            <a:r>
              <a:rPr u="sng">
                <a:solidFill>
                  <a:srgbClr val="0000FF"/>
                </a:solidFill>
                <a:uFill>
                  <a:solidFill>
                    <a:srgbClr val="0000FF"/>
                  </a:solidFill>
                </a:uFill>
                <a:hlinkClick r:id="rId3"/>
              </a:rPr>
              <a:t>http://www.ecuama.com/inv-fotos-n-p2.htm</a:t>
            </a: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5" name="Shape 985"/>
          <p:cNvSpPr>
            <a:spLocks noGrp="1" noRot="1" noChangeAspect="1"/>
          </p:cNvSpPr>
          <p:nvPr>
            <p:ph type="sldImg"/>
          </p:nvPr>
        </p:nvSpPr>
        <p:spPr>
          <a:prstGeom prst="rect">
            <a:avLst/>
          </a:prstGeom>
        </p:spPr>
        <p:txBody>
          <a:bodyPr/>
          <a:lstStyle/>
          <a:p>
            <a:endParaRPr/>
          </a:p>
        </p:txBody>
      </p:sp>
      <p:sp>
        <p:nvSpPr>
          <p:cNvPr id="986" name="Shape 986"/>
          <p:cNvSpPr>
            <a:spLocks noGrp="1"/>
          </p:cNvSpPr>
          <p:nvPr>
            <p:ph type="body" sz="quarter" idx="1"/>
          </p:nvPr>
        </p:nvSpPr>
        <p:spPr>
          <a:prstGeom prst="rect">
            <a:avLst/>
          </a:prstGeom>
        </p:spPr>
        <p:txBody>
          <a:bodyPr/>
          <a:lstStyle/>
          <a:p>
            <a:r>
              <a:t>Imagen: </a:t>
            </a:r>
            <a:r>
              <a:rPr u="sng">
                <a:solidFill>
                  <a:srgbClr val="0000FF"/>
                </a:solidFill>
                <a:uFill>
                  <a:solidFill>
                    <a:srgbClr val="0000FF"/>
                  </a:solidFill>
                </a:uFill>
                <a:hlinkClick r:id="rId3"/>
              </a:rPr>
              <a:t>http://amanecertumbesino.blogspot.com/2015/10/amanecer-tumbesino_24.html</a:t>
            </a: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6" name="Shape 1006"/>
          <p:cNvSpPr>
            <a:spLocks noGrp="1" noRot="1" noChangeAspect="1"/>
          </p:cNvSpPr>
          <p:nvPr>
            <p:ph type="sldImg"/>
          </p:nvPr>
        </p:nvSpPr>
        <p:spPr>
          <a:prstGeom prst="rect">
            <a:avLst/>
          </a:prstGeom>
        </p:spPr>
        <p:txBody>
          <a:bodyPr/>
          <a:lstStyle/>
          <a:p>
            <a:endParaRPr/>
          </a:p>
        </p:txBody>
      </p:sp>
      <p:sp>
        <p:nvSpPr>
          <p:cNvPr id="1007" name="Shape 1007"/>
          <p:cNvSpPr>
            <a:spLocks noGrp="1"/>
          </p:cNvSpPr>
          <p:nvPr>
            <p:ph type="body" sz="quarter" idx="1"/>
          </p:nvPr>
        </p:nvSpPr>
        <p:spPr>
          <a:prstGeom prst="rect">
            <a:avLst/>
          </a:prstGeom>
        </p:spPr>
        <p:txBody>
          <a:bodyPr/>
          <a:lstStyle/>
          <a:p>
            <a:r>
              <a:t>Imagen: http://www.metrosafety.ca/fall-protection-training/</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SCA/EC">
    <p:spTree>
      <p:nvGrpSpPr>
        <p:cNvPr id="1" name=""/>
        <p:cNvGrpSpPr/>
        <p:nvPr/>
      </p:nvGrpSpPr>
      <p:grpSpPr>
        <a:xfrm>
          <a:off x="0" y="0"/>
          <a:ext cx="0" cy="0"/>
          <a:chOff x="0" y="0"/>
          <a:chExt cx="0" cy="0"/>
        </a:xfrm>
      </p:grpSpPr>
      <p:sp>
        <p:nvSpPr>
          <p:cNvPr id="14" name="Shape 14"/>
          <p:cNvSpPr>
            <a:spLocks noGrp="1"/>
          </p:cNvSpPr>
          <p:nvPr>
            <p:ph type="sldNum" sz="quarter" idx="2"/>
          </p:nvPr>
        </p:nvSpPr>
        <p:spPr>
          <a:prstGeom prst="rect">
            <a:avLst/>
          </a:prstGeom>
        </p:spPr>
        <p:txBody>
          <a:bodyPr/>
          <a:lstStyle/>
          <a:p>
            <a:fld id="{86CB4B4D-7CA3-9044-876B-883B54F8677D}" type="slidenum">
              <a:t>‹#›</a:t>
            </a:fld>
            <a:endParaRPr/>
          </a:p>
        </p:txBody>
      </p:sp>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21" name="Shape 2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28" name="Shape 2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
          <a:srcRect/>
          <a:stretch>
            <a:fillRect/>
          </a:stretch>
        </a:blipFill>
        <a:effectLst/>
      </p:bgPr>
    </p:bg>
    <p:spTree>
      <p:nvGrpSpPr>
        <p:cNvPr id="1" name=""/>
        <p:cNvGrpSpPr/>
        <p:nvPr/>
      </p:nvGrpSpPr>
      <p:grpSpPr>
        <a:xfrm>
          <a:off x="0" y="0"/>
          <a:ext cx="0" cy="0"/>
          <a:chOff x="0" y="0"/>
          <a:chExt cx="0" cy="0"/>
        </a:xfrm>
      </p:grpSpPr>
      <p:pic>
        <p:nvPicPr>
          <p:cNvPr id="2" name="SCA for powerpoint.jpg"/>
          <p:cNvPicPr>
            <a:picLocks noChangeAspect="1"/>
          </p:cNvPicPr>
          <p:nvPr/>
        </p:nvPicPr>
        <p:blipFill>
          <a:blip r:embed="rId6">
            <a:extLst/>
          </a:blip>
          <a:stretch>
            <a:fillRect/>
          </a:stretch>
        </p:blipFill>
        <p:spPr>
          <a:xfrm>
            <a:off x="-19050" y="8017"/>
            <a:ext cx="9182100" cy="817323"/>
          </a:xfrm>
          <a:prstGeom prst="rect">
            <a:avLst/>
          </a:prstGeom>
          <a:ln w="12700">
            <a:miter lim="400000"/>
          </a:ln>
        </p:spPr>
      </p:pic>
      <p:pic>
        <p:nvPicPr>
          <p:cNvPr id="3" name="el Centro logo.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60819" y="-32511"/>
            <a:ext cx="1616681" cy="817323"/>
          </a:xfrm>
          <a:prstGeom prst="rect">
            <a:avLst/>
          </a:prstGeom>
          <a:ln w="12700">
            <a:miter lim="400000"/>
          </a:ln>
        </p:spPr>
      </p:pic>
      <p:sp>
        <p:nvSpPr>
          <p:cNvPr id="4" name="Shape 4"/>
          <p:cNvSpPr/>
          <p:nvPr/>
        </p:nvSpPr>
        <p:spPr>
          <a:xfrm>
            <a:off x="18950" y="6323161"/>
            <a:ext cx="9144001" cy="548333"/>
          </a:xfrm>
          <a:prstGeom prst="rect">
            <a:avLst/>
          </a:prstGeom>
          <a:solidFill>
            <a:srgbClr val="DDDCDE"/>
          </a:solidFill>
          <a:ln w="12700">
            <a:miter lim="400000"/>
          </a:ln>
        </p:spPr>
        <p:txBody>
          <a:bodyPr lIns="45718" tIns="45718" rIns="45718" bIns="45718"/>
          <a:lstStyle/>
          <a:p>
            <a:endParaRPr/>
          </a:p>
        </p:txBody>
      </p:sp>
      <p:sp>
        <p:nvSpPr>
          <p:cNvPr id="5" name="Shape 5"/>
          <p:cNvSpPr>
            <a:spLocks noGrp="1"/>
          </p:cNvSpPr>
          <p:nvPr>
            <p:ph type="title"/>
          </p:nvPr>
        </p:nvSpPr>
        <p:spPr>
          <a:xfrm>
            <a:off x="1370012" y="769937"/>
            <a:ext cx="7315201" cy="1668463"/>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lstStyle/>
          <a:p>
            <a:r>
              <a:t>Title Text</a:t>
            </a:r>
          </a:p>
        </p:txBody>
      </p:sp>
      <p:sp>
        <p:nvSpPr>
          <p:cNvPr id="6" name="Shape 6"/>
          <p:cNvSpPr>
            <a:spLocks noGrp="1"/>
          </p:cNvSpPr>
          <p:nvPr>
            <p:ph type="body" idx="1"/>
          </p:nvPr>
        </p:nvSpPr>
        <p:spPr>
          <a:xfrm>
            <a:off x="5103812" y="2438400"/>
            <a:ext cx="3581401" cy="44196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lstStyle/>
          <a:p>
            <a:r>
              <a:t>Body Level One</a:t>
            </a:r>
          </a:p>
          <a:p>
            <a:pPr lvl="1"/>
            <a:r>
              <a:t>Body Level Two</a:t>
            </a:r>
          </a:p>
          <a:p>
            <a:pPr lvl="2"/>
            <a:r>
              <a:t>Body Level Three</a:t>
            </a:r>
          </a:p>
          <a:p>
            <a:pPr lvl="3"/>
            <a:r>
              <a:t>Body Level Four</a:t>
            </a:r>
          </a:p>
          <a:p>
            <a:pPr lvl="4"/>
            <a:r>
              <a:t>Body Level Five</a:t>
            </a:r>
          </a:p>
        </p:txBody>
      </p:sp>
      <p:sp>
        <p:nvSpPr>
          <p:cNvPr id="7" name="Shape 7"/>
          <p:cNvSpPr>
            <a:spLocks noGrp="1"/>
          </p:cNvSpPr>
          <p:nvPr>
            <p:ph type="sldNum" sz="quarter" idx="2"/>
          </p:nvPr>
        </p:nvSpPr>
        <p:spPr>
          <a:xfrm>
            <a:off x="5456378" y="6404293"/>
            <a:ext cx="258623" cy="269239"/>
          </a:xfrm>
          <a:prstGeom prst="rect">
            <a:avLst/>
          </a:prstGeom>
          <a:ln w="12700">
            <a:miter lim="400000"/>
          </a:ln>
        </p:spPr>
        <p:txBody>
          <a:bodyPr wrap="none" lIns="45718" tIns="45718" rIns="45718" bIns="45718" anchor="ctr">
            <a:spAutoFit/>
          </a:bodyPr>
          <a:lstStyle>
            <a:lvl1pPr algn="r" defTabSz="457200">
              <a:defRPr sz="1200">
                <a:solidFill>
                  <a:srgbClr val="898989"/>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med"/>
  <p:txStyles>
    <p:titleStyle>
      <a:lvl1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5pPr>
      <a:lvl6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6pPr>
      <a:lvl7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7pPr>
      <a:lvl8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8pPr>
      <a:lvl9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9pPr>
    </p:titleStyle>
    <p:bodyStyle>
      <a:lvl1pPr marL="246459" marR="0" indent="-246459" algn="l" defTabSz="457200" rtl="0" latinLnBrk="0">
        <a:lnSpc>
          <a:spcPct val="100000"/>
        </a:lnSpc>
        <a:spcBef>
          <a:spcPts val="1000"/>
        </a:spcBef>
        <a:spcAft>
          <a:spcPts val="0"/>
        </a:spcAft>
        <a:buClrTx/>
        <a:buSzPct val="100000"/>
        <a:buFont typeface="Arial"/>
        <a:buChar char="»"/>
        <a:tabLst/>
        <a:defRPr sz="2300" b="0" i="0" u="none" strike="noStrike" cap="none" spc="0" baseline="0">
          <a:ln>
            <a:noFill/>
          </a:ln>
          <a:solidFill>
            <a:srgbClr val="000000"/>
          </a:solidFill>
          <a:uFillTx/>
          <a:latin typeface="+mj-lt"/>
          <a:ea typeface="+mj-ea"/>
          <a:cs typeface="+mj-cs"/>
          <a:sym typeface="Calibri"/>
        </a:defRPr>
      </a:lvl1pPr>
      <a:lvl2pPr marL="691922" marR="0" indent="-234722" algn="l" defTabSz="457200" rtl="0" latinLnBrk="0">
        <a:lnSpc>
          <a:spcPct val="100000"/>
        </a:lnSpc>
        <a:spcBef>
          <a:spcPts val="1000"/>
        </a:spcBef>
        <a:spcAft>
          <a:spcPts val="0"/>
        </a:spcAft>
        <a:buClrTx/>
        <a:buSzPct val="100000"/>
        <a:buFont typeface="Arial"/>
        <a:buChar char="–"/>
        <a:tabLst/>
        <a:defRPr sz="2300" b="0" i="0" u="none" strike="noStrike" cap="none" spc="0" baseline="0">
          <a:ln>
            <a:noFill/>
          </a:ln>
          <a:solidFill>
            <a:srgbClr val="000000"/>
          </a:solidFill>
          <a:uFillTx/>
          <a:latin typeface="+mj-lt"/>
          <a:ea typeface="+mj-ea"/>
          <a:cs typeface="+mj-cs"/>
          <a:sym typeface="Calibri"/>
        </a:defRPr>
      </a:lvl2pPr>
      <a:lvl3pPr marL="1133475" marR="0" indent="-219075" algn="l" defTabSz="457200" rtl="0" latinLnBrk="0">
        <a:lnSpc>
          <a:spcPct val="100000"/>
        </a:lnSpc>
        <a:spcBef>
          <a:spcPts val="1000"/>
        </a:spcBef>
        <a:spcAft>
          <a:spcPts val="0"/>
        </a:spcAft>
        <a:buClrTx/>
        <a:buSzPct val="100000"/>
        <a:buFont typeface="Arial"/>
        <a:buChar char="•"/>
        <a:tabLst/>
        <a:defRPr sz="2300" b="0" i="0" u="none" strike="noStrike" cap="none" spc="0" baseline="0">
          <a:ln>
            <a:noFill/>
          </a:ln>
          <a:solidFill>
            <a:srgbClr val="000000"/>
          </a:solidFill>
          <a:uFillTx/>
          <a:latin typeface="+mj-lt"/>
          <a:ea typeface="+mj-ea"/>
          <a:cs typeface="+mj-cs"/>
          <a:sym typeface="Calibri"/>
        </a:defRPr>
      </a:lvl3pPr>
      <a:lvl4pPr marL="1634489" marR="0" indent="-262889" algn="l" defTabSz="457200" rtl="0" latinLnBrk="0">
        <a:lnSpc>
          <a:spcPct val="100000"/>
        </a:lnSpc>
        <a:spcBef>
          <a:spcPts val="1000"/>
        </a:spcBef>
        <a:spcAft>
          <a:spcPts val="0"/>
        </a:spcAft>
        <a:buClrTx/>
        <a:buSzPct val="100000"/>
        <a:buFont typeface="Arial"/>
        <a:buChar char="–"/>
        <a:tabLst/>
        <a:defRPr sz="2300" b="0" i="0" u="none" strike="noStrike" cap="none" spc="0" baseline="0">
          <a:ln>
            <a:noFill/>
          </a:ln>
          <a:solidFill>
            <a:srgbClr val="000000"/>
          </a:solidFill>
          <a:uFillTx/>
          <a:latin typeface="+mj-lt"/>
          <a:ea typeface="+mj-ea"/>
          <a:cs typeface="+mj-cs"/>
          <a:sym typeface="Calibri"/>
        </a:defRPr>
      </a:lvl4pPr>
      <a:lvl5pPr marL="2120900" marR="0" indent="-292100" algn="l" defTabSz="457200" rtl="0" latinLnBrk="0">
        <a:lnSpc>
          <a:spcPct val="100000"/>
        </a:lnSpc>
        <a:spcBef>
          <a:spcPts val="1000"/>
        </a:spcBef>
        <a:spcAft>
          <a:spcPts val="0"/>
        </a:spcAft>
        <a:buClrTx/>
        <a:buSzPct val="100000"/>
        <a:buFont typeface="Arial"/>
        <a:buChar char="»"/>
        <a:tabLst/>
        <a:defRPr sz="2300" b="0" i="0" u="none" strike="noStrike" cap="none" spc="0" baseline="0">
          <a:ln>
            <a:noFill/>
          </a:ln>
          <a:solidFill>
            <a:srgbClr val="000000"/>
          </a:solidFill>
          <a:uFillTx/>
          <a:latin typeface="+mj-lt"/>
          <a:ea typeface="+mj-ea"/>
          <a:cs typeface="+mj-cs"/>
          <a:sym typeface="Calibri"/>
        </a:defRPr>
      </a:lvl5pPr>
      <a:lvl6pPr marL="2578100" marR="0" indent="-292100" algn="l" defTabSz="457200" rtl="0" latinLnBrk="0">
        <a:lnSpc>
          <a:spcPct val="100000"/>
        </a:lnSpc>
        <a:spcBef>
          <a:spcPts val="1000"/>
        </a:spcBef>
        <a:spcAft>
          <a:spcPts val="0"/>
        </a:spcAft>
        <a:buClrTx/>
        <a:buSzPct val="100000"/>
        <a:buFont typeface="Arial"/>
        <a:buChar char="•"/>
        <a:tabLst/>
        <a:defRPr sz="2300" b="0" i="0" u="none" strike="noStrike" cap="none" spc="0" baseline="0">
          <a:ln>
            <a:noFill/>
          </a:ln>
          <a:solidFill>
            <a:srgbClr val="000000"/>
          </a:solidFill>
          <a:uFillTx/>
          <a:latin typeface="+mj-lt"/>
          <a:ea typeface="+mj-ea"/>
          <a:cs typeface="+mj-cs"/>
          <a:sym typeface="Calibri"/>
        </a:defRPr>
      </a:lvl6pPr>
      <a:lvl7pPr marL="3035300" marR="0" indent="-292100" algn="l" defTabSz="457200" rtl="0" latinLnBrk="0">
        <a:lnSpc>
          <a:spcPct val="100000"/>
        </a:lnSpc>
        <a:spcBef>
          <a:spcPts val="1000"/>
        </a:spcBef>
        <a:spcAft>
          <a:spcPts val="0"/>
        </a:spcAft>
        <a:buClrTx/>
        <a:buSzPct val="100000"/>
        <a:buFont typeface="Arial"/>
        <a:buChar char="•"/>
        <a:tabLst/>
        <a:defRPr sz="2300" b="0" i="0" u="none" strike="noStrike" cap="none" spc="0" baseline="0">
          <a:ln>
            <a:noFill/>
          </a:ln>
          <a:solidFill>
            <a:srgbClr val="000000"/>
          </a:solidFill>
          <a:uFillTx/>
          <a:latin typeface="+mj-lt"/>
          <a:ea typeface="+mj-ea"/>
          <a:cs typeface="+mj-cs"/>
          <a:sym typeface="Calibri"/>
        </a:defRPr>
      </a:lvl7pPr>
      <a:lvl8pPr marL="3492500" marR="0" indent="-292100" algn="l" defTabSz="457200" rtl="0" latinLnBrk="0">
        <a:lnSpc>
          <a:spcPct val="100000"/>
        </a:lnSpc>
        <a:spcBef>
          <a:spcPts val="1000"/>
        </a:spcBef>
        <a:spcAft>
          <a:spcPts val="0"/>
        </a:spcAft>
        <a:buClrTx/>
        <a:buSzPct val="100000"/>
        <a:buFont typeface="Arial"/>
        <a:buChar char="•"/>
        <a:tabLst/>
        <a:defRPr sz="2300" b="0" i="0" u="none" strike="noStrike" cap="none" spc="0" baseline="0">
          <a:ln>
            <a:noFill/>
          </a:ln>
          <a:solidFill>
            <a:srgbClr val="000000"/>
          </a:solidFill>
          <a:uFillTx/>
          <a:latin typeface="+mj-lt"/>
          <a:ea typeface="+mj-ea"/>
          <a:cs typeface="+mj-cs"/>
          <a:sym typeface="Calibri"/>
        </a:defRPr>
      </a:lvl8pPr>
      <a:lvl9pPr marL="3949700" marR="0" indent="-292100" algn="l" defTabSz="457200" rtl="0" latinLnBrk="0">
        <a:lnSpc>
          <a:spcPct val="100000"/>
        </a:lnSpc>
        <a:spcBef>
          <a:spcPts val="1000"/>
        </a:spcBef>
        <a:spcAft>
          <a:spcPts val="0"/>
        </a:spcAft>
        <a:buClrTx/>
        <a:buSzPct val="100000"/>
        <a:buFont typeface="Arial"/>
        <a:buChar char="•"/>
        <a:tabLst/>
        <a:defRPr sz="2300" b="0" i="0" u="none" strike="noStrike" cap="none" spc="0" baseline="0">
          <a:ln>
            <a:noFill/>
          </a:ln>
          <a:solidFill>
            <a:srgbClr val="000000"/>
          </a:solidFill>
          <a:uFillTx/>
          <a:latin typeface="+mj-lt"/>
          <a:ea typeface="+mj-ea"/>
          <a:cs typeface="+mj-cs"/>
          <a:sym typeface="Calibri"/>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172.jpeg"/><Relationship Id="rId2" Type="http://schemas.openxmlformats.org/officeDocument/2006/relationships/notesSlide" Target="../notesSlides/notesSlide81.xml"/><Relationship Id="rId1" Type="http://schemas.openxmlformats.org/officeDocument/2006/relationships/slideLayout" Target="../slideLayouts/slideLayout1.xml"/><Relationship Id="rId4" Type="http://schemas.openxmlformats.org/officeDocument/2006/relationships/image" Target="../media/image173.png"/></Relationships>
</file>

<file path=ppt/slides/_rels/slide101.xml.rels><?xml version="1.0" encoding="UTF-8" standalone="yes"?>
<Relationships xmlns="http://schemas.openxmlformats.org/package/2006/relationships"><Relationship Id="rId3" Type="http://schemas.openxmlformats.org/officeDocument/2006/relationships/image" Target="../media/image174.jpeg"/><Relationship Id="rId7" Type="http://schemas.openxmlformats.org/officeDocument/2006/relationships/image" Target="../media/image178.png"/><Relationship Id="rId2" Type="http://schemas.openxmlformats.org/officeDocument/2006/relationships/notesSlide" Target="../notesSlides/notesSlide82.xml"/><Relationship Id="rId1" Type="http://schemas.openxmlformats.org/officeDocument/2006/relationships/slideLayout" Target="../slideLayouts/slideLayout1.xml"/><Relationship Id="rId6" Type="http://schemas.openxmlformats.org/officeDocument/2006/relationships/image" Target="../media/image177.jpeg"/><Relationship Id="rId5" Type="http://schemas.openxmlformats.org/officeDocument/2006/relationships/image" Target="../media/image176.png"/><Relationship Id="rId4" Type="http://schemas.openxmlformats.org/officeDocument/2006/relationships/image" Target="../media/image175.png"/></Relationships>
</file>

<file path=ppt/slides/_rels/slide102.xml.rels><?xml version="1.0" encoding="UTF-8" standalone="yes"?>
<Relationships xmlns="http://schemas.openxmlformats.org/package/2006/relationships"><Relationship Id="rId3" Type="http://schemas.openxmlformats.org/officeDocument/2006/relationships/image" Target="../media/image179.jpeg"/><Relationship Id="rId2" Type="http://schemas.openxmlformats.org/officeDocument/2006/relationships/notesSlide" Target="../notesSlides/notesSlide83.xm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103.xml.rels><?xml version="1.0" encoding="UTF-8" standalone="yes"?>
<Relationships xmlns="http://schemas.openxmlformats.org/package/2006/relationships"><Relationship Id="rId3" Type="http://schemas.openxmlformats.org/officeDocument/2006/relationships/image" Target="../media/image181.jpeg"/><Relationship Id="rId2" Type="http://schemas.openxmlformats.org/officeDocument/2006/relationships/image" Target="../media/image180.png"/><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3" Type="http://schemas.openxmlformats.org/officeDocument/2006/relationships/image" Target="../media/image183.png"/><Relationship Id="rId7" Type="http://schemas.openxmlformats.org/officeDocument/2006/relationships/image" Target="../media/image187.png"/><Relationship Id="rId2" Type="http://schemas.openxmlformats.org/officeDocument/2006/relationships/image" Target="../media/image182.png"/><Relationship Id="rId1" Type="http://schemas.openxmlformats.org/officeDocument/2006/relationships/slideLayout" Target="../slideLayouts/slideLayout1.xml"/><Relationship Id="rId6" Type="http://schemas.openxmlformats.org/officeDocument/2006/relationships/image" Target="../media/image186.png"/><Relationship Id="rId5" Type="http://schemas.openxmlformats.org/officeDocument/2006/relationships/image" Target="../media/image185.png"/><Relationship Id="rId4" Type="http://schemas.openxmlformats.org/officeDocument/2006/relationships/image" Target="../media/image184.png"/></Relationships>
</file>

<file path=ppt/slides/_rels/slide105.xml.rels><?xml version="1.0" encoding="UTF-8" standalone="yes"?>
<Relationships xmlns="http://schemas.openxmlformats.org/package/2006/relationships"><Relationship Id="rId3" Type="http://schemas.openxmlformats.org/officeDocument/2006/relationships/image" Target="../media/image188.jpeg"/><Relationship Id="rId2" Type="http://schemas.openxmlformats.org/officeDocument/2006/relationships/notesSlide" Target="../notesSlides/notesSlide84.xml"/><Relationship Id="rId1" Type="http://schemas.openxmlformats.org/officeDocument/2006/relationships/slideLayout" Target="../slideLayouts/slideLayout1.xml"/><Relationship Id="rId5" Type="http://schemas.openxmlformats.org/officeDocument/2006/relationships/image" Target="../media/image189.jpeg"/><Relationship Id="rId4" Type="http://schemas.openxmlformats.org/officeDocument/2006/relationships/image" Target="../media/image42.png"/></Relationships>
</file>

<file path=ppt/slides/_rels/slide106.xml.rels><?xml version="1.0" encoding="UTF-8" standalone="yes"?>
<Relationships xmlns="http://schemas.openxmlformats.org/package/2006/relationships"><Relationship Id="rId3" Type="http://schemas.openxmlformats.org/officeDocument/2006/relationships/image" Target="../media/image190.jpeg"/><Relationship Id="rId7" Type="http://schemas.openxmlformats.org/officeDocument/2006/relationships/image" Target="../media/image22.png"/><Relationship Id="rId2" Type="http://schemas.openxmlformats.org/officeDocument/2006/relationships/notesSlide" Target="../notesSlides/notesSlide85.xml"/><Relationship Id="rId1" Type="http://schemas.openxmlformats.org/officeDocument/2006/relationships/slideLayout" Target="../slideLayouts/slideLayout1.xml"/><Relationship Id="rId6" Type="http://schemas.openxmlformats.org/officeDocument/2006/relationships/image" Target="../media/image192.jpeg"/><Relationship Id="rId5" Type="http://schemas.openxmlformats.org/officeDocument/2006/relationships/image" Target="../media/image47.png"/><Relationship Id="rId4" Type="http://schemas.openxmlformats.org/officeDocument/2006/relationships/image" Target="../media/image191.jpeg"/></Relationships>
</file>

<file path=ppt/slides/_rels/slide107.xml.rels><?xml version="1.0" encoding="UTF-8" standalone="yes"?>
<Relationships xmlns="http://schemas.openxmlformats.org/package/2006/relationships"><Relationship Id="rId3" Type="http://schemas.openxmlformats.org/officeDocument/2006/relationships/image" Target="../media/image193.jpeg"/><Relationship Id="rId2" Type="http://schemas.openxmlformats.org/officeDocument/2006/relationships/notesSlide" Target="../notesSlides/notesSlide86.xm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8.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10.xml.rels><?xml version="1.0" encoding="UTF-8" standalone="yes"?>
<Relationships xmlns="http://schemas.openxmlformats.org/package/2006/relationships"><Relationship Id="rId3" Type="http://schemas.openxmlformats.org/officeDocument/2006/relationships/image" Target="../media/image194.png"/><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image" Target="../media/image195.png"/><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96.jpeg"/><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43.jpeg"/><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3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54.png"/><Relationship Id="rId4" Type="http://schemas.openxmlformats.org/officeDocument/2006/relationships/image" Target="../media/image53.png"/></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54.png"/><Relationship Id="rId4" Type="http://schemas.openxmlformats.org/officeDocument/2006/relationships/image" Target="../media/image53.png"/></Relationships>
</file>

<file path=ppt/slides/_rels/slide3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jpeg"/></Relationships>
</file>

<file path=ppt/slides/_rels/slide41.xml.rels><?xml version="1.0" encoding="UTF-8" standalone="yes"?>
<Relationships xmlns="http://schemas.openxmlformats.org/package/2006/relationships"><Relationship Id="rId3" Type="http://schemas.openxmlformats.org/officeDocument/2006/relationships/image" Target="../media/image62.jpeg"/><Relationship Id="rId7" Type="http://schemas.openxmlformats.org/officeDocument/2006/relationships/image" Target="../media/image66.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4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1.xml"/><Relationship Id="rId4" Type="http://schemas.openxmlformats.org/officeDocument/2006/relationships/image" Target="../media/image69.png"/></Relationships>
</file>

<file path=ppt/slides/_rels/slide43.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73.png"/><Relationship Id="rId4" Type="http://schemas.openxmlformats.org/officeDocument/2006/relationships/image" Target="../media/image72.jpeg"/></Relationships>
</file>

<file path=ppt/slides/_rels/slide45.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48.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4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79.png"/></Relationships>
</file>

<file path=ppt/slides/_rels/slide5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52.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86.jpeg"/></Relationships>
</file>

<file path=ppt/slides/_rels/slide5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88.png"/></Relationships>
</file>

<file path=ppt/slides/_rels/slide5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90.png"/></Relationships>
</file>

<file path=ppt/slides/_rels/slide5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92.png"/></Relationships>
</file>

<file path=ppt/slides/_rels/slide57.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image" Target="../media/image95.jpeg"/><Relationship Id="rId4" Type="http://schemas.openxmlformats.org/officeDocument/2006/relationships/image" Target="../media/image94.png"/></Relationships>
</file>

<file path=ppt/slides/_rels/slide58.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94.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99.png"/><Relationship Id="rId7" Type="http://schemas.openxmlformats.org/officeDocument/2006/relationships/image" Target="../media/image103.png"/><Relationship Id="rId2" Type="http://schemas.openxmlformats.org/officeDocument/2006/relationships/notesSlide" Target="../notesSlides/notesSlide53.xml"/><Relationship Id="rId1" Type="http://schemas.openxmlformats.org/officeDocument/2006/relationships/slideLayout" Target="../slideLayouts/slideLayout1.xml"/><Relationship Id="rId6" Type="http://schemas.openxmlformats.org/officeDocument/2006/relationships/image" Target="../media/image102.jpeg"/><Relationship Id="rId5" Type="http://schemas.openxmlformats.org/officeDocument/2006/relationships/image" Target="../media/image101.jpeg"/><Relationship Id="rId4" Type="http://schemas.openxmlformats.org/officeDocument/2006/relationships/image" Target="../media/image100.png"/></Relationships>
</file>

<file path=ppt/slides/_rels/slide62.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105.png"/></Relationships>
</file>

<file path=ppt/slides/_rels/slide63.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10.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11.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image" Target="../media/image49.png"/><Relationship Id="rId4" Type="http://schemas.openxmlformats.org/officeDocument/2006/relationships/image" Target="../media/image113.jpeg"/></Relationships>
</file>

<file path=ppt/slides/_rels/slide68.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image" Target="../media/image115.png"/></Relationships>
</file>

<file path=ppt/slides/_rels/slide69.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notesSlide" Target="../notesSlides/notesSlide57.xml"/><Relationship Id="rId1" Type="http://schemas.openxmlformats.org/officeDocument/2006/relationships/slideLayout" Target="../slideLayouts/slideLayout1.xml"/><Relationship Id="rId4" Type="http://schemas.openxmlformats.org/officeDocument/2006/relationships/image" Target="../media/image115.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image" Target="../media/image49.png"/><Relationship Id="rId4" Type="http://schemas.openxmlformats.org/officeDocument/2006/relationships/image" Target="../media/image118.png"/></Relationships>
</file>

<file path=ppt/slides/_rels/slide71.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7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20.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60.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122.jpeg"/><Relationship Id="rId4" Type="http://schemas.openxmlformats.org/officeDocument/2006/relationships/image" Target="../media/image49.png"/></Relationships>
</file>

<file path=ppt/slides/_rels/slide74.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notesSlide" Target="../notesSlides/notesSlide61.xml"/><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75.xml.rels><?xml version="1.0" encoding="UTF-8" standalone="yes"?>
<Relationships xmlns="http://schemas.openxmlformats.org/package/2006/relationships"><Relationship Id="rId3" Type="http://schemas.openxmlformats.org/officeDocument/2006/relationships/image" Target="../media/image124.jpe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76.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notesSlide" Target="../notesSlides/notesSlide63.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126.jpeg"/><Relationship Id="rId4" Type="http://schemas.openxmlformats.org/officeDocument/2006/relationships/image" Target="../media/image49.png"/></Relationships>
</file>

<file path=ppt/slides/_rels/slide77.xml.rels><?xml version="1.0" encoding="UTF-8" standalone="yes"?>
<Relationships xmlns="http://schemas.openxmlformats.org/package/2006/relationships"><Relationship Id="rId3" Type="http://schemas.openxmlformats.org/officeDocument/2006/relationships/image" Target="../media/image127.jpe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image" Target="../media/image49.png"/><Relationship Id="rId4" Type="http://schemas.openxmlformats.org/officeDocument/2006/relationships/image" Target="../media/image128.jpeg"/></Relationships>
</file>

<file path=ppt/slides/_rels/slide78.xml.rels><?xml version="1.0" encoding="UTF-8" standalone="yes"?>
<Relationships xmlns="http://schemas.openxmlformats.org/package/2006/relationships"><Relationship Id="rId3" Type="http://schemas.openxmlformats.org/officeDocument/2006/relationships/image" Target="../media/image129.jpe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130.png"/></Relationships>
</file>

<file path=ppt/slides/_rels/slide79.xml.rels><?xml version="1.0" encoding="UTF-8" standalone="yes"?>
<Relationships xmlns="http://schemas.openxmlformats.org/package/2006/relationships"><Relationship Id="rId3" Type="http://schemas.openxmlformats.org/officeDocument/2006/relationships/image" Target="../media/image131.gif"/><Relationship Id="rId2" Type="http://schemas.openxmlformats.org/officeDocument/2006/relationships/notesSlide" Target="../notesSlides/notesSlide66.xml"/><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0.xml.rels><?xml version="1.0" encoding="UTF-8" standalone="yes"?>
<Relationships xmlns="http://schemas.openxmlformats.org/package/2006/relationships"><Relationship Id="rId3" Type="http://schemas.openxmlformats.org/officeDocument/2006/relationships/image" Target="../media/image132.jpeg"/><Relationship Id="rId2" Type="http://schemas.openxmlformats.org/officeDocument/2006/relationships/notesSlide" Target="../notesSlides/notesSlide67.xml"/><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81.xml.rels><?xml version="1.0" encoding="UTF-8" standalone="yes"?>
<Relationships xmlns="http://schemas.openxmlformats.org/package/2006/relationships"><Relationship Id="rId3" Type="http://schemas.openxmlformats.org/officeDocument/2006/relationships/image" Target="../media/image133.png"/><Relationship Id="rId7" Type="http://schemas.openxmlformats.org/officeDocument/2006/relationships/image" Target="../media/image49.png"/><Relationship Id="rId2" Type="http://schemas.openxmlformats.org/officeDocument/2006/relationships/notesSlide" Target="../notesSlides/notesSlide68.xml"/><Relationship Id="rId1" Type="http://schemas.openxmlformats.org/officeDocument/2006/relationships/slideLayout" Target="../slideLayouts/slideLayout1.xml"/><Relationship Id="rId6" Type="http://schemas.openxmlformats.org/officeDocument/2006/relationships/image" Target="../media/image136.png"/><Relationship Id="rId5" Type="http://schemas.openxmlformats.org/officeDocument/2006/relationships/image" Target="../media/image135.png"/><Relationship Id="rId4" Type="http://schemas.openxmlformats.org/officeDocument/2006/relationships/image" Target="../media/image134.png"/></Relationships>
</file>

<file path=ppt/slides/_rels/slide82.xml.rels><?xml version="1.0" encoding="UTF-8" standalone="yes"?>
<Relationships xmlns="http://schemas.openxmlformats.org/package/2006/relationships"><Relationship Id="rId2" Type="http://schemas.openxmlformats.org/officeDocument/2006/relationships/image" Target="../media/image137.jpe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138.jpeg"/><Relationship Id="rId2" Type="http://schemas.openxmlformats.org/officeDocument/2006/relationships/notesSlide" Target="../notesSlides/notesSlide69.xml"/><Relationship Id="rId1" Type="http://schemas.openxmlformats.org/officeDocument/2006/relationships/slideLayout" Target="../slideLayouts/slideLayout1.xml"/><Relationship Id="rId4" Type="http://schemas.openxmlformats.org/officeDocument/2006/relationships/image" Target="../media/image139.png"/></Relationships>
</file>

<file path=ppt/slides/_rels/slide84.xml.rels><?xml version="1.0" encoding="UTF-8" standalone="yes"?>
<Relationships xmlns="http://schemas.openxmlformats.org/package/2006/relationships"><Relationship Id="rId3" Type="http://schemas.openxmlformats.org/officeDocument/2006/relationships/image" Target="../media/image141.jpeg"/><Relationship Id="rId2" Type="http://schemas.openxmlformats.org/officeDocument/2006/relationships/image" Target="../media/image140.jpe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142.jpe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143.jpeg"/><Relationship Id="rId2" Type="http://schemas.openxmlformats.org/officeDocument/2006/relationships/notesSlide" Target="../notesSlides/notesSlide70.xml"/><Relationship Id="rId1" Type="http://schemas.openxmlformats.org/officeDocument/2006/relationships/slideLayout" Target="../slideLayouts/slideLayout1.xml"/><Relationship Id="rId4" Type="http://schemas.openxmlformats.org/officeDocument/2006/relationships/image" Target="../media/image144.jpeg"/></Relationships>
</file>

<file path=ppt/slides/_rels/slide87.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image" Target="../media/image145.jpe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147.jpeg"/><Relationship Id="rId2" Type="http://schemas.openxmlformats.org/officeDocument/2006/relationships/notesSlide" Target="../notesSlides/notesSlide71.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148.jpeg"/></Relationships>
</file>

<file path=ppt/slides/_rels/slide89.xml.rels><?xml version="1.0" encoding="UTF-8" standalone="yes"?>
<Relationships xmlns="http://schemas.openxmlformats.org/package/2006/relationships"><Relationship Id="rId3" Type="http://schemas.openxmlformats.org/officeDocument/2006/relationships/image" Target="../media/image149.jpeg"/><Relationship Id="rId2" Type="http://schemas.openxmlformats.org/officeDocument/2006/relationships/notesSlide" Target="../notesSlides/notesSlide72.xml"/><Relationship Id="rId1" Type="http://schemas.openxmlformats.org/officeDocument/2006/relationships/slideLayout" Target="../slideLayouts/slideLayout1.xml"/><Relationship Id="rId4" Type="http://schemas.openxmlformats.org/officeDocument/2006/relationships/image" Target="../media/image150.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90.xml.rels><?xml version="1.0" encoding="UTF-8" standalone="yes"?>
<Relationships xmlns="http://schemas.openxmlformats.org/package/2006/relationships"><Relationship Id="rId2" Type="http://schemas.openxmlformats.org/officeDocument/2006/relationships/image" Target="../media/image151.jpe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152.jpeg"/><Relationship Id="rId2" Type="http://schemas.openxmlformats.org/officeDocument/2006/relationships/notesSlide" Target="../notesSlides/notesSlide73.xml"/><Relationship Id="rId1" Type="http://schemas.openxmlformats.org/officeDocument/2006/relationships/slideLayout" Target="../slideLayouts/slideLayout1.xml"/><Relationship Id="rId5" Type="http://schemas.openxmlformats.org/officeDocument/2006/relationships/image" Target="../media/image150.png"/><Relationship Id="rId4" Type="http://schemas.openxmlformats.org/officeDocument/2006/relationships/image" Target="../media/image153.jpeg"/></Relationships>
</file>

<file path=ppt/slides/_rels/slide92.xml.rels><?xml version="1.0" encoding="UTF-8" standalone="yes"?>
<Relationships xmlns="http://schemas.openxmlformats.org/package/2006/relationships"><Relationship Id="rId3" Type="http://schemas.openxmlformats.org/officeDocument/2006/relationships/image" Target="../media/image154.jpeg"/><Relationship Id="rId2" Type="http://schemas.openxmlformats.org/officeDocument/2006/relationships/notesSlide" Target="../notesSlides/notesSlide74.xml"/><Relationship Id="rId1" Type="http://schemas.openxmlformats.org/officeDocument/2006/relationships/slideLayout" Target="../slideLayouts/slideLayout1.xml"/><Relationship Id="rId4" Type="http://schemas.openxmlformats.org/officeDocument/2006/relationships/image" Target="../media/image146.png"/></Relationships>
</file>

<file path=ppt/slides/_rels/slide93.xml.rels><?xml version="1.0" encoding="UTF-8" standalone="yes"?>
<Relationships xmlns="http://schemas.openxmlformats.org/package/2006/relationships"><Relationship Id="rId3" Type="http://schemas.openxmlformats.org/officeDocument/2006/relationships/image" Target="../media/image155.jpe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image" Target="../media/image156.png"/><Relationship Id="rId4" Type="http://schemas.openxmlformats.org/officeDocument/2006/relationships/image" Target="../media/image41.png"/></Relationships>
</file>

<file path=ppt/slides/_rels/slide94.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notesSlide" Target="../notesSlides/notesSlide76.xml"/><Relationship Id="rId1" Type="http://schemas.openxmlformats.org/officeDocument/2006/relationships/slideLayout" Target="../slideLayouts/slideLayout1.xml"/><Relationship Id="rId4" Type="http://schemas.openxmlformats.org/officeDocument/2006/relationships/image" Target="../media/image146.png"/></Relationships>
</file>

<file path=ppt/slides/_rels/slide95.xml.rels><?xml version="1.0" encoding="UTF-8" standalone="yes"?>
<Relationships xmlns="http://schemas.openxmlformats.org/package/2006/relationships"><Relationship Id="rId3" Type="http://schemas.openxmlformats.org/officeDocument/2006/relationships/image" Target="../media/image158.png"/><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image" Target="../media/image146.png"/><Relationship Id="rId4" Type="http://schemas.openxmlformats.org/officeDocument/2006/relationships/image" Target="../media/image159.png"/></Relationships>
</file>

<file path=ppt/slides/_rels/slide96.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161.jpeg"/><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image" Target="../media/image164.png"/><Relationship Id="rId4" Type="http://schemas.openxmlformats.org/officeDocument/2006/relationships/image" Target="../media/image163.png"/></Relationships>
</file>

<file path=ppt/slides/_rels/slide99.xml.rels><?xml version="1.0" encoding="UTF-8" standalone="yes"?>
<Relationships xmlns="http://schemas.openxmlformats.org/package/2006/relationships"><Relationship Id="rId8" Type="http://schemas.openxmlformats.org/officeDocument/2006/relationships/image" Target="../media/image170.png"/><Relationship Id="rId3" Type="http://schemas.openxmlformats.org/officeDocument/2006/relationships/image" Target="../media/image165.png"/><Relationship Id="rId7" Type="http://schemas.openxmlformats.org/officeDocument/2006/relationships/image" Target="../media/image169.png"/><Relationship Id="rId2" Type="http://schemas.openxmlformats.org/officeDocument/2006/relationships/notesSlide" Target="../notesSlides/notesSlide80.xml"/><Relationship Id="rId1" Type="http://schemas.openxmlformats.org/officeDocument/2006/relationships/slideLayout" Target="../slideLayouts/slideLayout1.xml"/><Relationship Id="rId6" Type="http://schemas.openxmlformats.org/officeDocument/2006/relationships/image" Target="../media/image168.png"/><Relationship Id="rId5" Type="http://schemas.openxmlformats.org/officeDocument/2006/relationships/image" Target="../media/image167.jpeg"/><Relationship Id="rId4" Type="http://schemas.openxmlformats.org/officeDocument/2006/relationships/image" Target="../media/image166.png"/><Relationship Id="rId9" Type="http://schemas.openxmlformats.org/officeDocument/2006/relationships/image" Target="../media/image17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0600"/>
            <a:ext cx="9144000" cy="1254490"/>
          </a:xfrm>
        </p:spPr>
        <p:txBody>
          <a:bodyPr/>
          <a:lstStyle/>
          <a:p>
            <a:r>
              <a:rPr lang="es-ES" sz="3200" dirty="0"/>
              <a:t>La Protección Contra Caídas – Llevándola a un Nivel Completamente Nuevo </a:t>
            </a:r>
            <a:r>
              <a:rPr lang="es-ES" sz="3200" dirty="0">
                <a:solidFill>
                  <a:srgbClr val="FFFFFF"/>
                </a:solidFill>
              </a:rPr>
              <a:t>1</a:t>
            </a:r>
            <a:br>
              <a:rPr lang="es-ES" sz="3200" dirty="0">
                <a:solidFill>
                  <a:srgbClr val="FFFFFF"/>
                </a:solidFill>
              </a:rPr>
            </a:br>
            <a:endParaRPr lang="en-US" sz="3200" dirty="0"/>
          </a:p>
        </p:txBody>
      </p:sp>
      <p:pic>
        <p:nvPicPr>
          <p:cNvPr id="38" name="harness lifeline_scaffolding.jpg" descr="Trabajadores en un andamio suspendido, trabajando en un edificio mientras llevaba arneses atados a líneas de vida."/>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230411" y="1844200"/>
            <a:ext cx="6720989" cy="5008672"/>
          </a:xfrm>
          <a:prstGeom prst="rect">
            <a:avLst/>
          </a:prstGeom>
          <a:ln w="12700">
            <a:miter lim="400000"/>
          </a:ln>
        </p:spPr>
      </p:pic>
      <p:pic>
        <p:nvPicPr>
          <p:cNvPr id="39" name="check mark 2000px-Checkmark_green.svg.png" descr="La marca de verificación verde indica que el contenido de esta foto es aprobado por OSHA."/>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05747" y="2024427"/>
            <a:ext cx="2368067" cy="2055482"/>
          </a:xfrm>
          <a:prstGeom prst="rect">
            <a:avLst/>
          </a:prstGeom>
          <a:ln w="12700">
            <a:miter lim="400000"/>
          </a:ln>
          <a:effectLst>
            <a:outerShdw blurRad="101600" dist="25400" dir="5400000" rotWithShape="0">
              <a:srgbClr val="000000">
                <a:alpha val="75000"/>
              </a:srgbClr>
            </a:outerShdw>
          </a:effec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Shape 96"/>
          <p:cNvSpPr>
            <a:spLocks noGrp="1"/>
          </p:cNvSpPr>
          <p:nvPr>
            <p:ph type="title"/>
          </p:nvPr>
        </p:nvSpPr>
        <p:spPr>
          <a:xfrm>
            <a:off x="-2" y="914400"/>
            <a:ext cx="9144004" cy="990600"/>
          </a:xfrm>
          <a:prstGeom prst="rect">
            <a:avLst/>
          </a:prstGeom>
        </p:spPr>
        <p:txBody>
          <a:bodyPr>
            <a:normAutofit/>
          </a:bodyPr>
          <a:lstStyle>
            <a:lvl1pPr defTabSz="370331">
              <a:defRPr sz="3200" b="1"/>
            </a:lvl1pPr>
          </a:lstStyle>
          <a:p>
            <a:r>
              <a:rPr dirty="0" err="1"/>
              <a:t>Reportes</a:t>
            </a:r>
            <a:r>
              <a:rPr dirty="0"/>
              <a:t> de </a:t>
            </a:r>
            <a:r>
              <a:rPr dirty="0" err="1"/>
              <a:t>Muertes</a:t>
            </a:r>
            <a:r>
              <a:rPr dirty="0"/>
              <a:t> </a:t>
            </a:r>
            <a:r>
              <a:rPr dirty="0" err="1"/>
              <a:t>por</a:t>
            </a:r>
            <a:r>
              <a:rPr dirty="0"/>
              <a:t> </a:t>
            </a:r>
            <a:r>
              <a:rPr dirty="0" err="1"/>
              <a:t>Caídas</a:t>
            </a:r>
            <a:r>
              <a:rPr dirty="0"/>
              <a:t> de OSHA</a:t>
            </a:r>
          </a:p>
        </p:txBody>
      </p:sp>
      <p:sp>
        <p:nvSpPr>
          <p:cNvPr id="99" name="Shape 99"/>
          <p:cNvSpPr/>
          <p:nvPr/>
        </p:nvSpPr>
        <p:spPr>
          <a:xfrm>
            <a:off x="387324" y="1994061"/>
            <a:ext cx="6217891" cy="2747814"/>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lstStyle/>
          <a:p>
            <a:pPr marL="190500" indent="-190500" defTabSz="457200">
              <a:spcBef>
                <a:spcPts val="1000"/>
              </a:spcBef>
              <a:buSzPct val="100000"/>
              <a:buFont typeface="Arial"/>
              <a:buChar char="•"/>
              <a:defRPr sz="2300"/>
            </a:pPr>
            <a:r>
              <a:t>En 2015 hubo 903 accidentes mortales con trabajadores hispánicos.</a:t>
            </a:r>
          </a:p>
          <a:p>
            <a:pPr marL="190500" indent="-190500" defTabSz="457200">
              <a:spcBef>
                <a:spcPts val="1000"/>
              </a:spcBef>
              <a:buSzPct val="100000"/>
              <a:buFont typeface="Arial"/>
              <a:buChar char="•"/>
              <a:defRPr sz="2300"/>
            </a:pPr>
            <a:r>
              <a:t>Esto es equivalente a 4 trabajados en 100,000.*</a:t>
            </a:r>
          </a:p>
          <a:p>
            <a:pPr marL="190500" indent="-190500" defTabSz="457200">
              <a:spcBef>
                <a:spcPts val="1000"/>
              </a:spcBef>
              <a:buSzPct val="100000"/>
              <a:buFont typeface="Arial"/>
              <a:buChar char="•"/>
              <a:defRPr sz="2300"/>
            </a:pPr>
            <a:r>
              <a:t>Para hispanos esta es la tasa más alta de accidentes mortales desde que estas tasas comenzaron a ser registradas.</a:t>
            </a:r>
          </a:p>
        </p:txBody>
      </p:sp>
      <p:sp>
        <p:nvSpPr>
          <p:cNvPr id="97" name="Shape 97"/>
          <p:cNvSpPr>
            <a:spLocks noGrp="1"/>
          </p:cNvSpPr>
          <p:nvPr>
            <p:ph type="body" sz="half" idx="4294967295"/>
          </p:nvPr>
        </p:nvSpPr>
        <p:spPr>
          <a:xfrm>
            <a:off x="377626" y="4617322"/>
            <a:ext cx="8414148" cy="1666082"/>
          </a:xfrm>
          <a:prstGeom prst="rect">
            <a:avLst/>
          </a:prstGeom>
        </p:spPr>
        <p:txBody>
          <a:bodyPr/>
          <a:lstStyle/>
          <a:p>
            <a:pPr marL="190500" indent="-190500">
              <a:spcBef>
                <a:spcPts val="1500"/>
              </a:spcBef>
              <a:buChar char="•"/>
            </a:pPr>
            <a:r>
              <a:t>Un Ejemplo: En 2010 en Iowa City, IA un trabajador sufrió lesiones fatales al perder su balance y caer desde 24 pies de altura  sobre una losa de concreto. </a:t>
            </a:r>
            <a:r>
              <a:rPr b="1"/>
              <a:t>Él estaba usando una sierra de vaivén montado en una escalera.</a:t>
            </a:r>
          </a:p>
        </p:txBody>
      </p:sp>
      <p:sp>
        <p:nvSpPr>
          <p:cNvPr id="98" name="Shape 98"/>
          <p:cNvSpPr/>
          <p:nvPr/>
        </p:nvSpPr>
        <p:spPr>
          <a:xfrm>
            <a:off x="915388" y="6310631"/>
            <a:ext cx="3221195" cy="3581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1700">
                <a:solidFill>
                  <a:srgbClr val="535353"/>
                </a:solidFill>
              </a:defRPr>
            </a:lvl1pPr>
          </a:lstStyle>
          <a:p>
            <a:r>
              <a:t>*Trabajadores de tiempo completo.</a:t>
            </a:r>
          </a:p>
        </p:txBody>
      </p:sp>
      <p:pic>
        <p:nvPicPr>
          <p:cNvPr id="100" name="sierra de vaiven 2-48-1550-0000.jpg" descr="Una sierra de vaivé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55771" y="1994061"/>
            <a:ext cx="2830609" cy="2637354"/>
          </a:xfrm>
          <a:prstGeom prst="rect">
            <a:avLst/>
          </a:prstGeom>
          <a:ln w="12700">
            <a:miter lim="400000"/>
          </a:ln>
        </p:spPr>
      </p:pic>
      <p:sp>
        <p:nvSpPr>
          <p:cNvPr id="101" name="Shape 101"/>
          <p:cNvSpPr/>
          <p:nvPr/>
        </p:nvSpPr>
        <p:spPr>
          <a:xfrm>
            <a:off x="6543450" y="1643114"/>
            <a:ext cx="2455252" cy="426773"/>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2000">
                <a:solidFill>
                  <a:srgbClr val="535353"/>
                </a:solidFill>
                <a:latin typeface="Futura"/>
                <a:ea typeface="Futura"/>
                <a:cs typeface="Futura"/>
                <a:sym typeface="Futura"/>
              </a:defRPr>
            </a:lvl1pPr>
          </a:lstStyle>
          <a:p>
            <a:r>
              <a:t>una sierra de vaivén</a:t>
            </a:r>
          </a:p>
        </p:txBody>
      </p:sp>
    </p:spTree>
  </p:cSld>
  <p:clrMapOvr>
    <a:masterClrMapping/>
  </p:clrMapOvr>
  <p:transition spd="slow"/>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7" name="Shape 887"/>
          <p:cNvSpPr>
            <a:spLocks noGrp="1"/>
          </p:cNvSpPr>
          <p:nvPr>
            <p:ph type="title"/>
          </p:nvPr>
        </p:nvSpPr>
        <p:spPr>
          <a:xfrm>
            <a:off x="685800" y="831769"/>
            <a:ext cx="7772400" cy="762001"/>
          </a:xfrm>
          <a:prstGeom prst="rect">
            <a:avLst/>
          </a:prstGeom>
        </p:spPr>
        <p:txBody>
          <a:bodyPr/>
          <a:lstStyle>
            <a:lvl1pPr defTabSz="452627">
              <a:defRPr sz="4000"/>
            </a:lvl1pPr>
          </a:lstStyle>
          <a:p>
            <a:r>
              <a:rPr dirty="0" err="1"/>
              <a:t>Detención</a:t>
            </a:r>
            <a:r>
              <a:rPr dirty="0"/>
              <a:t> de </a:t>
            </a:r>
            <a:r>
              <a:rPr dirty="0" err="1"/>
              <a:t>Caída</a:t>
            </a:r>
            <a:endParaRPr dirty="0"/>
          </a:p>
        </p:txBody>
      </p:sp>
      <p:sp>
        <p:nvSpPr>
          <p:cNvPr id="888" name="Shape 888"/>
          <p:cNvSpPr>
            <a:spLocks noGrp="1"/>
          </p:cNvSpPr>
          <p:nvPr>
            <p:ph type="body" sz="quarter" idx="4294967295"/>
          </p:nvPr>
        </p:nvSpPr>
        <p:spPr>
          <a:xfrm>
            <a:off x="5121870" y="1799705"/>
            <a:ext cx="3379283" cy="2587913"/>
          </a:xfrm>
          <a:prstGeom prst="rect">
            <a:avLst/>
          </a:prstGeom>
        </p:spPr>
        <p:txBody>
          <a:bodyPr/>
          <a:lstStyle>
            <a:lvl1pPr marL="0" indent="0">
              <a:buSzTx/>
              <a:buFontTx/>
              <a:buNone/>
              <a:defRPr sz="2500"/>
            </a:lvl1pPr>
          </a:lstStyle>
          <a:p>
            <a:r>
              <a:rPr dirty="0"/>
              <a:t>Los </a:t>
            </a:r>
            <a:r>
              <a:rPr dirty="0" err="1"/>
              <a:t>sistemas</a:t>
            </a:r>
            <a:r>
              <a:rPr dirty="0"/>
              <a:t> para la </a:t>
            </a:r>
            <a:r>
              <a:rPr dirty="0" err="1"/>
              <a:t>detención</a:t>
            </a:r>
            <a:r>
              <a:rPr dirty="0"/>
              <a:t> de </a:t>
            </a:r>
            <a:r>
              <a:rPr dirty="0" err="1"/>
              <a:t>caídas</a:t>
            </a:r>
            <a:r>
              <a:rPr dirty="0"/>
              <a:t>, </a:t>
            </a:r>
            <a:r>
              <a:rPr dirty="0" err="1"/>
              <a:t>los</a:t>
            </a:r>
            <a:r>
              <a:rPr dirty="0"/>
              <a:t> </a:t>
            </a:r>
            <a:r>
              <a:rPr dirty="0" err="1"/>
              <a:t>arneses</a:t>
            </a:r>
            <a:r>
              <a:rPr dirty="0"/>
              <a:t> y </a:t>
            </a:r>
            <a:r>
              <a:rPr dirty="0" err="1"/>
              <a:t>cordones</a:t>
            </a:r>
            <a:r>
              <a:rPr dirty="0"/>
              <a:t> </a:t>
            </a:r>
            <a:r>
              <a:rPr dirty="0" err="1"/>
              <a:t>salvavidas</a:t>
            </a:r>
            <a:r>
              <a:rPr dirty="0"/>
              <a:t> </a:t>
            </a:r>
            <a:r>
              <a:rPr dirty="0" err="1"/>
              <a:t>atraparán</a:t>
            </a:r>
            <a:r>
              <a:rPr dirty="0"/>
              <a:t> al </a:t>
            </a:r>
            <a:r>
              <a:rPr dirty="0" err="1"/>
              <a:t>trabajador</a:t>
            </a:r>
            <a:r>
              <a:rPr dirty="0"/>
              <a:t>, antes de que </a:t>
            </a:r>
            <a:r>
              <a:rPr dirty="0" err="1"/>
              <a:t>él</a:t>
            </a:r>
            <a:r>
              <a:rPr dirty="0"/>
              <a:t> </a:t>
            </a:r>
            <a:r>
              <a:rPr dirty="0" err="1"/>
              <a:t>haya</a:t>
            </a:r>
            <a:r>
              <a:rPr dirty="0"/>
              <a:t> </a:t>
            </a:r>
            <a:r>
              <a:rPr dirty="0" err="1"/>
              <a:t>caído</a:t>
            </a:r>
            <a:r>
              <a:rPr dirty="0"/>
              <a:t> 6 pies. </a:t>
            </a:r>
          </a:p>
        </p:txBody>
      </p:sp>
      <p:pic>
        <p:nvPicPr>
          <p:cNvPr id="886" name="image35.jpeg" descr="Foto de un hombre que trabaja cerca de un borde. Él usa el equipo personal de la protección de caídas, incluyendo un arnés, y un acollador que se conecta a un dispositivo de la cuerda que se retrae auto-retractando sobre él. Detrás de él hay una línea de advertencia que marca las áreas de trabajo seguras."/>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48388" y="1661210"/>
            <a:ext cx="4610576" cy="5190097"/>
          </a:xfrm>
          <a:prstGeom prst="rect">
            <a:avLst/>
          </a:prstGeom>
          <a:ln w="12700">
            <a:miter lim="400000"/>
          </a:ln>
        </p:spPr>
      </p:pic>
      <p:pic>
        <p:nvPicPr>
          <p:cNvPr id="889" name="check mark 2000px-Checkmark_green.svg.png" descr="La marca de verificación verde indica que el contenido de esta foto es aprobado por OSHA.&#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372" y="4422144"/>
            <a:ext cx="1804717" cy="1566494"/>
          </a:xfrm>
          <a:prstGeom prst="rect">
            <a:avLst/>
          </a:prstGeom>
          <a:ln w="12700">
            <a:miter lim="400000"/>
          </a:ln>
          <a:effectLst>
            <a:outerShdw blurRad="38100" dist="20000" dir="2487689" rotWithShape="0">
              <a:srgbClr val="000000"/>
            </a:outerShdw>
          </a:effectLst>
        </p:spPr>
      </p:pic>
    </p:spTree>
  </p:cSld>
  <p:clrMapOvr>
    <a:masterClrMapping/>
  </p:clrMapOvr>
  <p:transition advClick="0" advTm="2000"/>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 name="Shape 896"/>
          <p:cNvSpPr>
            <a:spLocks noGrp="1"/>
          </p:cNvSpPr>
          <p:nvPr>
            <p:ph type="title"/>
          </p:nvPr>
        </p:nvSpPr>
        <p:spPr>
          <a:xfrm>
            <a:off x="-2" y="1007994"/>
            <a:ext cx="9144004" cy="685801"/>
          </a:xfrm>
          <a:prstGeom prst="rect">
            <a:avLst/>
          </a:prstGeom>
        </p:spPr>
        <p:txBody>
          <a:bodyPr>
            <a:normAutofit/>
          </a:bodyPr>
          <a:lstStyle/>
          <a:p>
            <a:pPr defTabSz="443483">
              <a:defRPr sz="3800"/>
            </a:pPr>
            <a:r>
              <a:rPr dirty="0"/>
              <a:t>La </a:t>
            </a:r>
            <a:r>
              <a:rPr dirty="0" err="1"/>
              <a:t>Protección</a:t>
            </a:r>
            <a:r>
              <a:rPr dirty="0"/>
              <a:t> contra </a:t>
            </a:r>
            <a:r>
              <a:rPr dirty="0" err="1"/>
              <a:t>Caídas</a:t>
            </a:r>
            <a:r>
              <a:rPr dirty="0"/>
              <a:t> – El </a:t>
            </a:r>
            <a:r>
              <a:rPr dirty="0" err="1"/>
              <a:t>Anclaje</a:t>
            </a:r>
            <a:r>
              <a:rPr dirty="0"/>
              <a:t> </a:t>
            </a:r>
            <a:r>
              <a:rPr dirty="0">
                <a:solidFill>
                  <a:srgbClr val="FFFFFF"/>
                </a:solidFill>
              </a:rPr>
              <a:t>1</a:t>
            </a:r>
          </a:p>
        </p:txBody>
      </p:sp>
      <p:sp>
        <p:nvSpPr>
          <p:cNvPr id="897" name="Shape 897"/>
          <p:cNvSpPr>
            <a:spLocks noGrp="1"/>
          </p:cNvSpPr>
          <p:nvPr>
            <p:ph type="body" sz="quarter" idx="4294967295"/>
          </p:nvPr>
        </p:nvSpPr>
        <p:spPr>
          <a:xfrm>
            <a:off x="608983" y="1655897"/>
            <a:ext cx="8287892" cy="817323"/>
          </a:xfrm>
          <a:prstGeom prst="rect">
            <a:avLst/>
          </a:prstGeom>
        </p:spPr>
        <p:txBody>
          <a:bodyPr>
            <a:normAutofit/>
          </a:bodyPr>
          <a:lstStyle>
            <a:lvl1pPr marL="0" indent="0" defTabSz="429768">
              <a:buSzTx/>
              <a:buFontTx/>
              <a:buNone/>
              <a:defRPr sz="2200"/>
            </a:lvl1pPr>
          </a:lstStyle>
          <a:p>
            <a:r>
              <a:rPr dirty="0"/>
              <a:t>“</a:t>
            </a:r>
            <a:r>
              <a:rPr dirty="0" err="1"/>
              <a:t>Anclaje</a:t>
            </a:r>
            <a:r>
              <a:rPr dirty="0"/>
              <a:t>" </a:t>
            </a:r>
            <a:r>
              <a:rPr dirty="0" err="1"/>
              <a:t>significa</a:t>
            </a:r>
            <a:r>
              <a:rPr dirty="0"/>
              <a:t> un </a:t>
            </a:r>
            <a:r>
              <a:rPr dirty="0" err="1"/>
              <a:t>punto</a:t>
            </a:r>
            <a:r>
              <a:rPr dirty="0"/>
              <a:t> </a:t>
            </a:r>
            <a:r>
              <a:rPr dirty="0" err="1"/>
              <a:t>seguro</a:t>
            </a:r>
            <a:r>
              <a:rPr dirty="0"/>
              <a:t> de </a:t>
            </a:r>
            <a:r>
              <a:rPr dirty="0" err="1"/>
              <a:t>conexión</a:t>
            </a:r>
            <a:r>
              <a:rPr dirty="0"/>
              <a:t>/</a:t>
            </a:r>
            <a:r>
              <a:rPr dirty="0" err="1"/>
              <a:t>amarre</a:t>
            </a:r>
            <a:r>
              <a:rPr dirty="0"/>
              <a:t> para las </a:t>
            </a:r>
            <a:r>
              <a:rPr dirty="0" err="1"/>
              <a:t>líneas</a:t>
            </a:r>
            <a:r>
              <a:rPr dirty="0"/>
              <a:t> de </a:t>
            </a:r>
            <a:r>
              <a:rPr dirty="0" err="1"/>
              <a:t>vida</a:t>
            </a:r>
            <a:r>
              <a:rPr dirty="0"/>
              <a:t>, </a:t>
            </a:r>
            <a:r>
              <a:rPr dirty="0" err="1"/>
              <a:t>los</a:t>
            </a:r>
            <a:r>
              <a:rPr dirty="0"/>
              <a:t> </a:t>
            </a:r>
            <a:r>
              <a:rPr dirty="0" err="1"/>
              <a:t>cordones</a:t>
            </a:r>
            <a:r>
              <a:rPr dirty="0"/>
              <a:t> de </a:t>
            </a:r>
            <a:r>
              <a:rPr dirty="0" err="1"/>
              <a:t>seguridad</a:t>
            </a:r>
            <a:r>
              <a:rPr dirty="0"/>
              <a:t> o </a:t>
            </a:r>
            <a:r>
              <a:rPr dirty="0" err="1"/>
              <a:t>los</a:t>
            </a:r>
            <a:r>
              <a:rPr dirty="0"/>
              <a:t> </a:t>
            </a:r>
            <a:r>
              <a:rPr dirty="0" err="1"/>
              <a:t>dispositivos</a:t>
            </a:r>
            <a:r>
              <a:rPr dirty="0"/>
              <a:t> de </a:t>
            </a:r>
            <a:r>
              <a:rPr dirty="0" err="1"/>
              <a:t>desaceleración</a:t>
            </a:r>
            <a:r>
              <a:rPr dirty="0"/>
              <a:t>.</a:t>
            </a:r>
          </a:p>
        </p:txBody>
      </p:sp>
      <p:pic>
        <p:nvPicPr>
          <p:cNvPr id="898" name="harness roofing Fall-Protection-for-Roofers-thumb.jpg" descr="Dos hombres que trabajan en un techo con la protección apropiada contra caídas, los arneses y las líneas de la vida atadas a puntos de anclaj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6083" y="3824012"/>
            <a:ext cx="5108629" cy="3051371"/>
          </a:xfrm>
          <a:prstGeom prst="rect">
            <a:avLst/>
          </a:prstGeom>
          <a:ln w="12700">
            <a:miter lim="400000"/>
          </a:ln>
        </p:spPr>
      </p:pic>
      <p:pic>
        <p:nvPicPr>
          <p:cNvPr id="894" name="image70.png" descr="Foto de un punto de anclaje simple con un anillo D en él."/>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7328" y="2486121"/>
            <a:ext cx="1385053" cy="1271547"/>
          </a:xfrm>
          <a:prstGeom prst="rect">
            <a:avLst/>
          </a:prstGeom>
          <a:ln w="12700">
            <a:miter lim="400000"/>
          </a:ln>
        </p:spPr>
      </p:pic>
      <p:pic>
        <p:nvPicPr>
          <p:cNvPr id="893" name="image69.png" descr="Foto de un punto de anclaje con una placa base y un anillo circula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87315" y="2480426"/>
            <a:ext cx="2784415" cy="1282938"/>
          </a:xfrm>
          <a:prstGeom prst="rect">
            <a:avLst/>
          </a:prstGeom>
          <a:ln w="12700">
            <a:miter lim="400000"/>
          </a:ln>
        </p:spPr>
      </p:pic>
      <p:pic>
        <p:nvPicPr>
          <p:cNvPr id="895" name="image96.jpeg" descr="Foto de dos puntos de anclaje unidos a un techo con cordones de seguridad conectado a los anillos."/>
          <p:cNvPicPr>
            <a:picLocks noChangeAspect="1"/>
          </p:cNvPicPr>
          <p:nvPr/>
        </p:nvPicPr>
        <p:blipFill>
          <a:blip r:embed="rId6">
            <a:extLst/>
          </a:blip>
          <a:stretch>
            <a:fillRect/>
          </a:stretch>
        </p:blipFill>
        <p:spPr>
          <a:xfrm>
            <a:off x="6218689" y="2474730"/>
            <a:ext cx="2586039" cy="2074864"/>
          </a:xfrm>
          <a:prstGeom prst="rect">
            <a:avLst/>
          </a:prstGeom>
          <a:ln w="12700">
            <a:miter lim="400000"/>
          </a:ln>
        </p:spPr>
      </p:pic>
      <p:pic>
        <p:nvPicPr>
          <p:cNvPr id="899" name="check mark 2000px-Checkmark_green.svg.png" descr="La marca de verificación verde indica que el contenido de esta foto es aprobado por OSHA.&#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106954" y="4369137"/>
            <a:ext cx="2259357" cy="1961121"/>
          </a:xfrm>
          <a:prstGeom prst="rect">
            <a:avLst/>
          </a:prstGeom>
          <a:ln w="12700">
            <a:miter lim="400000"/>
          </a:ln>
          <a:effectLst>
            <a:outerShdw blurRad="38100" dist="20000" dir="2487689" rotWithShape="0">
              <a:srgbClr val="000000"/>
            </a:outerShdw>
          </a:effectLst>
        </p:spPr>
      </p:pic>
    </p:spTree>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 name="Shape 903"/>
          <p:cNvSpPr>
            <a:spLocks noGrp="1"/>
          </p:cNvSpPr>
          <p:nvPr>
            <p:ph type="title"/>
          </p:nvPr>
        </p:nvSpPr>
        <p:spPr>
          <a:xfrm>
            <a:off x="685800" y="872990"/>
            <a:ext cx="7772400" cy="914401"/>
          </a:xfrm>
          <a:prstGeom prst="rect">
            <a:avLst/>
          </a:prstGeom>
        </p:spPr>
        <p:txBody>
          <a:bodyPr>
            <a:normAutofit/>
          </a:bodyPr>
          <a:lstStyle/>
          <a:p>
            <a:pPr>
              <a:defRPr sz="3600"/>
            </a:pPr>
            <a:r>
              <a:rPr dirty="0"/>
              <a:t>La </a:t>
            </a:r>
            <a:r>
              <a:rPr dirty="0" err="1"/>
              <a:t>Protección</a:t>
            </a:r>
            <a:r>
              <a:rPr dirty="0"/>
              <a:t> contra </a:t>
            </a:r>
            <a:r>
              <a:rPr dirty="0" err="1"/>
              <a:t>Caídas</a:t>
            </a:r>
            <a:r>
              <a:rPr dirty="0"/>
              <a:t> – El </a:t>
            </a:r>
            <a:r>
              <a:rPr dirty="0" err="1"/>
              <a:t>Anclaje</a:t>
            </a:r>
            <a:r>
              <a:rPr dirty="0"/>
              <a:t> </a:t>
            </a:r>
            <a:r>
              <a:rPr dirty="0">
                <a:solidFill>
                  <a:srgbClr val="FFFFFF"/>
                </a:solidFill>
              </a:rPr>
              <a:t>2</a:t>
            </a:r>
          </a:p>
        </p:txBody>
      </p:sp>
      <p:sp>
        <p:nvSpPr>
          <p:cNvPr id="904" name="Shape 904"/>
          <p:cNvSpPr>
            <a:spLocks noGrp="1"/>
          </p:cNvSpPr>
          <p:nvPr>
            <p:ph type="body" sz="half" idx="4294967295"/>
          </p:nvPr>
        </p:nvSpPr>
        <p:spPr>
          <a:xfrm>
            <a:off x="4391346" y="1618211"/>
            <a:ext cx="4644887" cy="5034275"/>
          </a:xfrm>
          <a:prstGeom prst="rect">
            <a:avLst/>
          </a:prstGeom>
        </p:spPr>
        <p:txBody>
          <a:bodyPr/>
          <a:lstStyle/>
          <a:p>
            <a:pPr marL="190500" indent="-190500">
              <a:buChar char="•"/>
            </a:pPr>
            <a:r>
              <a:rPr dirty="0" err="1"/>
              <a:t>Lineas</a:t>
            </a:r>
            <a:r>
              <a:rPr dirty="0"/>
              <a:t> de </a:t>
            </a:r>
            <a:r>
              <a:rPr dirty="0" err="1"/>
              <a:t>vida</a:t>
            </a:r>
            <a:r>
              <a:rPr dirty="0"/>
              <a:t> </a:t>
            </a:r>
            <a:r>
              <a:rPr dirty="0" err="1"/>
              <a:t>deben</a:t>
            </a:r>
            <a:r>
              <a:rPr dirty="0"/>
              <a:t> </a:t>
            </a:r>
            <a:r>
              <a:rPr dirty="0" err="1"/>
              <a:t>ser</a:t>
            </a:r>
            <a:r>
              <a:rPr dirty="0"/>
              <a:t> </a:t>
            </a:r>
            <a:r>
              <a:rPr dirty="0" err="1"/>
              <a:t>independiente</a:t>
            </a:r>
            <a:r>
              <a:rPr dirty="0"/>
              <a:t> de </a:t>
            </a:r>
            <a:r>
              <a:rPr dirty="0" err="1"/>
              <a:t>cualquier</a:t>
            </a:r>
            <a:r>
              <a:rPr dirty="0"/>
              <a:t> </a:t>
            </a:r>
            <a:r>
              <a:rPr dirty="0" err="1"/>
              <a:t>punto</a:t>
            </a:r>
            <a:r>
              <a:rPr dirty="0"/>
              <a:t> de </a:t>
            </a:r>
            <a:r>
              <a:rPr dirty="0" err="1"/>
              <a:t>anclaje</a:t>
            </a:r>
            <a:r>
              <a:rPr dirty="0"/>
              <a:t> que </a:t>
            </a:r>
            <a:r>
              <a:rPr dirty="0" err="1"/>
              <a:t>esté</a:t>
            </a:r>
            <a:r>
              <a:rPr dirty="0"/>
              <a:t> </a:t>
            </a:r>
            <a:r>
              <a:rPr dirty="0" err="1"/>
              <a:t>siendo</a:t>
            </a:r>
            <a:r>
              <a:rPr dirty="0"/>
              <a:t> </a:t>
            </a:r>
            <a:r>
              <a:rPr dirty="0" err="1"/>
              <a:t>utilizado</a:t>
            </a:r>
            <a:r>
              <a:rPr dirty="0"/>
              <a:t> para </a:t>
            </a:r>
            <a:r>
              <a:rPr dirty="0" err="1"/>
              <a:t>sostener</a:t>
            </a:r>
            <a:r>
              <a:rPr dirty="0"/>
              <a:t> </a:t>
            </a:r>
            <a:r>
              <a:rPr dirty="0" err="1"/>
              <a:t>plataformas</a:t>
            </a:r>
            <a:r>
              <a:rPr dirty="0"/>
              <a:t> </a:t>
            </a:r>
            <a:r>
              <a:rPr dirty="0" err="1"/>
              <a:t>suspendidas</a:t>
            </a:r>
            <a:r>
              <a:rPr dirty="0"/>
              <a:t>.</a:t>
            </a:r>
          </a:p>
          <a:p>
            <a:pPr marL="190500" indent="-190500">
              <a:buChar char="•"/>
            </a:pPr>
            <a:r>
              <a:rPr dirty="0" err="1"/>
              <a:t>Nunca</a:t>
            </a:r>
            <a:r>
              <a:rPr dirty="0"/>
              <a:t> lo </a:t>
            </a:r>
            <a:r>
              <a:rPr dirty="0" err="1"/>
              <a:t>conecte</a:t>
            </a:r>
            <a:r>
              <a:rPr dirty="0"/>
              <a:t>/</a:t>
            </a:r>
            <a:r>
              <a:rPr dirty="0" err="1"/>
              <a:t>enganche</a:t>
            </a:r>
            <a:r>
              <a:rPr dirty="0"/>
              <a:t> a un riel de la </a:t>
            </a:r>
            <a:r>
              <a:rPr dirty="0" err="1"/>
              <a:t>baranda</a:t>
            </a:r>
            <a:r>
              <a:rPr dirty="0"/>
              <a:t> </a:t>
            </a:r>
            <a:r>
              <a:rPr dirty="0" err="1"/>
              <a:t>protectora</a:t>
            </a:r>
            <a:r>
              <a:rPr dirty="0"/>
              <a:t> </a:t>
            </a:r>
            <a:r>
              <a:rPr dirty="0" err="1"/>
              <a:t>ni</a:t>
            </a:r>
            <a:r>
              <a:rPr dirty="0"/>
              <a:t> de un </a:t>
            </a:r>
            <a:r>
              <a:rPr dirty="0" err="1"/>
              <a:t>elevador</a:t>
            </a:r>
            <a:r>
              <a:rPr dirty="0"/>
              <a:t>/</a:t>
            </a:r>
            <a:r>
              <a:rPr dirty="0" err="1"/>
              <a:t>plataforma</a:t>
            </a:r>
            <a:r>
              <a:rPr dirty="0"/>
              <a:t> </a:t>
            </a:r>
            <a:r>
              <a:rPr dirty="0" err="1"/>
              <a:t>aérea</a:t>
            </a:r>
            <a:r>
              <a:rPr dirty="0"/>
              <a:t>, a </a:t>
            </a:r>
            <a:r>
              <a:rPr dirty="0" err="1"/>
              <a:t>menos</a:t>
            </a:r>
            <a:r>
              <a:rPr dirty="0"/>
              <a:t> que </a:t>
            </a:r>
            <a:r>
              <a:rPr dirty="0" err="1"/>
              <a:t>esté</a:t>
            </a:r>
            <a:r>
              <a:rPr dirty="0"/>
              <a:t> </a:t>
            </a:r>
            <a:r>
              <a:rPr dirty="0" err="1"/>
              <a:t>diseñado</a:t>
            </a:r>
            <a:r>
              <a:rPr dirty="0"/>
              <a:t> para </a:t>
            </a:r>
            <a:r>
              <a:rPr dirty="0" err="1"/>
              <a:t>eso</a:t>
            </a:r>
            <a:r>
              <a:rPr dirty="0"/>
              <a:t>.</a:t>
            </a:r>
          </a:p>
          <a:p>
            <a:pPr marL="190500" indent="-190500">
              <a:buChar char="•"/>
            </a:pPr>
            <a:r>
              <a:rPr dirty="0" err="1"/>
              <a:t>Puntos</a:t>
            </a:r>
            <a:r>
              <a:rPr dirty="0"/>
              <a:t> de </a:t>
            </a:r>
            <a:r>
              <a:rPr dirty="0" err="1"/>
              <a:t>anclaje</a:t>
            </a:r>
            <a:r>
              <a:rPr dirty="0"/>
              <a:t> o las </a:t>
            </a:r>
            <a:r>
              <a:rPr dirty="0" err="1"/>
              <a:t>líneas</a:t>
            </a:r>
            <a:r>
              <a:rPr dirty="0"/>
              <a:t> de </a:t>
            </a:r>
            <a:r>
              <a:rPr dirty="0" err="1"/>
              <a:t>vida</a:t>
            </a:r>
            <a:r>
              <a:rPr dirty="0"/>
              <a:t> </a:t>
            </a:r>
            <a:r>
              <a:rPr dirty="0" err="1"/>
              <a:t>horizontales</a:t>
            </a:r>
            <a:r>
              <a:rPr dirty="0"/>
              <a:t> </a:t>
            </a:r>
            <a:r>
              <a:rPr dirty="0" err="1"/>
              <a:t>deben</a:t>
            </a:r>
            <a:r>
              <a:rPr dirty="0"/>
              <a:t> </a:t>
            </a:r>
            <a:r>
              <a:rPr dirty="0" err="1"/>
              <a:t>ser</a:t>
            </a:r>
            <a:r>
              <a:rPr dirty="0"/>
              <a:t> </a:t>
            </a:r>
            <a:r>
              <a:rPr dirty="0" err="1"/>
              <a:t>instalado</a:t>
            </a:r>
            <a:r>
              <a:rPr dirty="0"/>
              <a:t> </a:t>
            </a:r>
            <a:r>
              <a:rPr dirty="0" err="1"/>
              <a:t>por</a:t>
            </a:r>
            <a:r>
              <a:rPr dirty="0"/>
              <a:t> </a:t>
            </a:r>
            <a:r>
              <a:rPr dirty="0" err="1"/>
              <a:t>una</a:t>
            </a:r>
            <a:r>
              <a:rPr dirty="0"/>
              <a:t> persona </a:t>
            </a:r>
            <a:r>
              <a:rPr dirty="0" err="1"/>
              <a:t>calificada</a:t>
            </a:r>
            <a:r>
              <a:rPr dirty="0"/>
              <a:t>.</a:t>
            </a:r>
          </a:p>
        </p:txBody>
      </p:sp>
      <p:pic>
        <p:nvPicPr>
          <p:cNvPr id="905" name="harness lifeline_scaffolding.jpg" descr="Trabajadores en un andamio suspendido, trabajando en un edificio mientras llevaba arneses atados a líneas de vida."/>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27426" y="1765954"/>
            <a:ext cx="4070475" cy="3821127"/>
          </a:xfrm>
          <a:prstGeom prst="rect">
            <a:avLst/>
          </a:prstGeom>
          <a:ln w="12700">
            <a:miter lim="400000"/>
          </a:ln>
        </p:spPr>
      </p:pic>
      <p:sp>
        <p:nvSpPr>
          <p:cNvPr id="906" name="Shape 906"/>
          <p:cNvSpPr/>
          <p:nvPr/>
        </p:nvSpPr>
        <p:spPr>
          <a:xfrm>
            <a:off x="1227351" y="1710308"/>
            <a:ext cx="1665197" cy="459739"/>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p>
            <a:r>
              <a:rPr dirty="0" err="1"/>
              <a:t>linea</a:t>
            </a:r>
            <a:r>
              <a:rPr dirty="0"/>
              <a:t> de </a:t>
            </a:r>
            <a:r>
              <a:rPr dirty="0" err="1"/>
              <a:t>vida</a:t>
            </a:r>
            <a:endParaRPr dirty="0"/>
          </a:p>
        </p:txBody>
      </p:sp>
      <p:sp>
        <p:nvSpPr>
          <p:cNvPr id="907" name="Shape 907" title="linea"/>
          <p:cNvSpPr/>
          <p:nvPr/>
        </p:nvSpPr>
        <p:spPr>
          <a:xfrm flipH="1">
            <a:off x="737839" y="2082570"/>
            <a:ext cx="606528" cy="292062"/>
          </a:xfrm>
          <a:prstGeom prst="line">
            <a:avLst/>
          </a:prstGeom>
          <a:ln w="25400">
            <a:solidFill>
              <a:srgbClr val="D52C26"/>
            </a:solidFill>
            <a:tailEnd type="triangle"/>
          </a:ln>
        </p:spPr>
        <p:txBody>
          <a:bodyPr lIns="45718" tIns="45718" rIns="45718" bIns="45718"/>
          <a:lstStyle/>
          <a:p>
            <a:endParaRPr/>
          </a:p>
        </p:txBody>
      </p:sp>
      <p:pic>
        <p:nvPicPr>
          <p:cNvPr id="908" name="check mark 2000px-Checkmark_green.svg.png" descr="La marca de verificación verde indica que el contenido de esta foto es aprobado por OSHA.&#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63042" y="1536296"/>
            <a:ext cx="1842824" cy="1599572"/>
          </a:xfrm>
          <a:prstGeom prst="rect">
            <a:avLst/>
          </a:prstGeom>
          <a:ln w="12700">
            <a:miter lim="400000"/>
          </a:ln>
          <a:effectLst>
            <a:outerShdw blurRad="38100" dist="20000" dir="2487689" rotWithShape="0">
              <a:srgbClr val="000000"/>
            </a:outerShdw>
          </a:effectLst>
        </p:spPr>
      </p:pic>
    </p:spTree>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4" name="Shape 914"/>
          <p:cNvSpPr>
            <a:spLocks noGrp="1"/>
          </p:cNvSpPr>
          <p:nvPr>
            <p:ph type="title"/>
          </p:nvPr>
        </p:nvSpPr>
        <p:spPr>
          <a:xfrm>
            <a:off x="-2" y="1007686"/>
            <a:ext cx="9144004" cy="838201"/>
          </a:xfrm>
          <a:prstGeom prst="rect">
            <a:avLst/>
          </a:prstGeom>
        </p:spPr>
        <p:txBody>
          <a:bodyPr>
            <a:normAutofit/>
          </a:bodyPr>
          <a:lstStyle>
            <a:lvl1pPr>
              <a:defRPr sz="3600"/>
            </a:lvl1pPr>
          </a:lstStyle>
          <a:p>
            <a:r>
              <a:rPr dirty="0"/>
              <a:t>La </a:t>
            </a:r>
            <a:r>
              <a:rPr dirty="0" err="1"/>
              <a:t>Protección</a:t>
            </a:r>
            <a:r>
              <a:rPr dirty="0"/>
              <a:t> contra </a:t>
            </a:r>
            <a:r>
              <a:rPr dirty="0" err="1"/>
              <a:t>Caídas</a:t>
            </a:r>
            <a:r>
              <a:rPr dirty="0"/>
              <a:t>– Los </a:t>
            </a:r>
            <a:r>
              <a:rPr dirty="0" err="1"/>
              <a:t>Conectores</a:t>
            </a:r>
            <a:endParaRPr dirty="0"/>
          </a:p>
        </p:txBody>
      </p:sp>
      <p:sp>
        <p:nvSpPr>
          <p:cNvPr id="915" name="Shape 915"/>
          <p:cNvSpPr>
            <a:spLocks noGrp="1"/>
          </p:cNvSpPr>
          <p:nvPr>
            <p:ph type="body" idx="4294967295"/>
          </p:nvPr>
        </p:nvSpPr>
        <p:spPr>
          <a:xfrm>
            <a:off x="404090" y="1865823"/>
            <a:ext cx="5225278" cy="4831101"/>
          </a:xfrm>
          <a:prstGeom prst="rect">
            <a:avLst/>
          </a:prstGeom>
        </p:spPr>
        <p:txBody>
          <a:bodyPr/>
          <a:lstStyle/>
          <a:p>
            <a:pPr marL="190500" indent="-190500">
              <a:buChar char="•"/>
            </a:pPr>
            <a:r>
              <a:rPr dirty="0"/>
              <a:t>Los </a:t>
            </a:r>
            <a:r>
              <a:rPr dirty="0" err="1"/>
              <a:t>ganchos</a:t>
            </a:r>
            <a:r>
              <a:rPr dirty="0"/>
              <a:t> de </a:t>
            </a:r>
            <a:r>
              <a:rPr dirty="0" err="1"/>
              <a:t>cierre</a:t>
            </a:r>
            <a:r>
              <a:rPr dirty="0"/>
              <a:t> y </a:t>
            </a:r>
            <a:r>
              <a:rPr dirty="0" err="1"/>
              <a:t>trancado</a:t>
            </a:r>
            <a:r>
              <a:rPr dirty="0"/>
              <a:t> </a:t>
            </a:r>
            <a:r>
              <a:rPr dirty="0" err="1"/>
              <a:t>rápido</a:t>
            </a:r>
            <a:r>
              <a:rPr dirty="0"/>
              <a:t> </a:t>
            </a:r>
            <a:r>
              <a:rPr dirty="0" err="1"/>
              <a:t>utilizados</a:t>
            </a:r>
            <a:r>
              <a:rPr dirty="0"/>
              <a:t> para </a:t>
            </a:r>
            <a:r>
              <a:rPr dirty="0" err="1"/>
              <a:t>conectarse</a:t>
            </a:r>
            <a:r>
              <a:rPr dirty="0"/>
              <a:t> a </a:t>
            </a:r>
            <a:r>
              <a:rPr dirty="0" err="1"/>
              <a:t>los</a:t>
            </a:r>
            <a:r>
              <a:rPr dirty="0"/>
              <a:t> </a:t>
            </a:r>
            <a:r>
              <a:rPr dirty="0" err="1"/>
              <a:t>anillos</a:t>
            </a:r>
            <a:r>
              <a:rPr dirty="0"/>
              <a:t> “D”, a </a:t>
            </a:r>
            <a:r>
              <a:rPr dirty="0" err="1"/>
              <a:t>los</a:t>
            </a:r>
            <a:r>
              <a:rPr dirty="0"/>
              <a:t> </a:t>
            </a:r>
            <a:r>
              <a:rPr dirty="0" err="1"/>
              <a:t>arneses</a:t>
            </a:r>
            <a:r>
              <a:rPr dirty="0"/>
              <a:t> o las </a:t>
            </a:r>
            <a:r>
              <a:rPr dirty="0" err="1"/>
              <a:t>líneas</a:t>
            </a:r>
            <a:r>
              <a:rPr dirty="0"/>
              <a:t> de </a:t>
            </a:r>
            <a:r>
              <a:rPr dirty="0" err="1"/>
              <a:t>vida</a:t>
            </a:r>
            <a:r>
              <a:rPr dirty="0"/>
              <a:t>  </a:t>
            </a:r>
            <a:r>
              <a:rPr dirty="0" err="1"/>
              <a:t>horizontales</a:t>
            </a:r>
            <a:r>
              <a:rPr dirty="0"/>
              <a:t>, </a:t>
            </a:r>
            <a:r>
              <a:rPr dirty="0" err="1"/>
              <a:t>deben</a:t>
            </a:r>
            <a:r>
              <a:rPr dirty="0"/>
              <a:t> </a:t>
            </a:r>
            <a:r>
              <a:rPr dirty="0" err="1"/>
              <a:t>ser</a:t>
            </a:r>
            <a:r>
              <a:rPr dirty="0"/>
              <a:t> del </a:t>
            </a:r>
            <a:r>
              <a:rPr dirty="0" err="1"/>
              <a:t>tipo</a:t>
            </a:r>
            <a:r>
              <a:rPr dirty="0"/>
              <a:t> de </a:t>
            </a:r>
            <a:r>
              <a:rPr dirty="0" err="1"/>
              <a:t>cierre</a:t>
            </a:r>
            <a:r>
              <a:rPr dirty="0"/>
              <a:t> y </a:t>
            </a:r>
            <a:r>
              <a:rPr dirty="0" err="1"/>
              <a:t>trancado</a:t>
            </a:r>
            <a:r>
              <a:rPr dirty="0"/>
              <a:t> </a:t>
            </a:r>
            <a:r>
              <a:rPr dirty="0" err="1"/>
              <a:t>automático</a:t>
            </a:r>
            <a:r>
              <a:rPr dirty="0"/>
              <a:t>/</a:t>
            </a:r>
            <a:r>
              <a:rPr dirty="0" err="1"/>
              <a:t>aseguran</a:t>
            </a:r>
            <a:r>
              <a:rPr dirty="0"/>
              <a:t> </a:t>
            </a:r>
            <a:r>
              <a:rPr dirty="0" err="1"/>
              <a:t>por</a:t>
            </a:r>
            <a:r>
              <a:rPr dirty="0"/>
              <a:t> </a:t>
            </a:r>
            <a:r>
              <a:rPr dirty="0" err="1"/>
              <a:t>sí</a:t>
            </a:r>
            <a:r>
              <a:rPr dirty="0"/>
              <a:t> </a:t>
            </a:r>
            <a:r>
              <a:rPr dirty="0" err="1"/>
              <a:t>mismos</a:t>
            </a:r>
            <a:r>
              <a:rPr dirty="0"/>
              <a:t>.</a:t>
            </a:r>
          </a:p>
          <a:p>
            <a:pPr marL="190500" indent="-190500">
              <a:buChar char="•"/>
            </a:pPr>
            <a:r>
              <a:rPr dirty="0" err="1"/>
              <a:t>Asegúrese</a:t>
            </a:r>
            <a:r>
              <a:rPr dirty="0"/>
              <a:t> de que el </a:t>
            </a:r>
            <a:r>
              <a:rPr dirty="0" err="1"/>
              <a:t>pestillo</a:t>
            </a:r>
            <a:r>
              <a:rPr dirty="0"/>
              <a:t> de </a:t>
            </a:r>
            <a:r>
              <a:rPr dirty="0" err="1"/>
              <a:t>seguridad</a:t>
            </a:r>
            <a:r>
              <a:rPr dirty="0"/>
              <a:t> </a:t>
            </a:r>
            <a:r>
              <a:rPr dirty="0" err="1"/>
              <a:t>está</a:t>
            </a:r>
            <a:r>
              <a:rPr dirty="0"/>
              <a:t> </a:t>
            </a:r>
            <a:r>
              <a:rPr dirty="0" err="1"/>
              <a:t>en</a:t>
            </a:r>
            <a:r>
              <a:rPr dirty="0"/>
              <a:t> </a:t>
            </a:r>
            <a:r>
              <a:rPr dirty="0" err="1"/>
              <a:t>buen</a:t>
            </a:r>
            <a:r>
              <a:rPr dirty="0"/>
              <a:t> </a:t>
            </a:r>
            <a:r>
              <a:rPr dirty="0" err="1"/>
              <a:t>estado</a:t>
            </a:r>
            <a:r>
              <a:rPr dirty="0"/>
              <a:t> de </a:t>
            </a:r>
            <a:r>
              <a:rPr dirty="0" err="1"/>
              <a:t>funcionamiento</a:t>
            </a:r>
            <a:r>
              <a:rPr dirty="0"/>
              <a:t>.</a:t>
            </a:r>
          </a:p>
          <a:p>
            <a:pPr marL="190500" indent="-190500">
              <a:buChar char="•"/>
            </a:pPr>
            <a:r>
              <a:rPr dirty="0"/>
              <a:t>No </a:t>
            </a:r>
            <a:r>
              <a:rPr dirty="0" err="1"/>
              <a:t>conecte</a:t>
            </a:r>
            <a:r>
              <a:rPr dirty="0"/>
              <a:t> </a:t>
            </a:r>
            <a:r>
              <a:rPr dirty="0" err="1"/>
              <a:t>más</a:t>
            </a:r>
            <a:r>
              <a:rPr dirty="0"/>
              <a:t> de un </a:t>
            </a:r>
            <a:r>
              <a:rPr dirty="0" err="1"/>
              <a:t>gancho</a:t>
            </a:r>
            <a:r>
              <a:rPr dirty="0"/>
              <a:t> de </a:t>
            </a:r>
            <a:r>
              <a:rPr dirty="0" err="1"/>
              <a:t>cierre</a:t>
            </a:r>
            <a:r>
              <a:rPr dirty="0"/>
              <a:t> y </a:t>
            </a:r>
            <a:r>
              <a:rPr dirty="0" err="1"/>
              <a:t>trancado</a:t>
            </a:r>
            <a:r>
              <a:rPr dirty="0"/>
              <a:t> </a:t>
            </a:r>
            <a:r>
              <a:rPr dirty="0" err="1"/>
              <a:t>rápido</a:t>
            </a:r>
            <a:r>
              <a:rPr dirty="0"/>
              <a:t>, a un </a:t>
            </a:r>
            <a:r>
              <a:rPr dirty="0" err="1"/>
              <a:t>sólo</a:t>
            </a:r>
            <a:r>
              <a:rPr dirty="0"/>
              <a:t> e individual </a:t>
            </a:r>
            <a:r>
              <a:rPr dirty="0" err="1"/>
              <a:t>anillo</a:t>
            </a:r>
            <a:r>
              <a:rPr dirty="0"/>
              <a:t> “D.”</a:t>
            </a:r>
          </a:p>
        </p:txBody>
      </p:sp>
      <p:pic>
        <p:nvPicPr>
          <p:cNvPr id="912" name="image72.png" descr="Un anilo D."/>
          <p:cNvPicPr>
            <a:picLocks noChangeAspect="1"/>
          </p:cNvPicPr>
          <p:nvPr/>
        </p:nvPicPr>
        <p:blipFill>
          <a:blip r:embed="rId2">
            <a:extLst/>
          </a:blip>
          <a:stretch>
            <a:fillRect/>
          </a:stretch>
        </p:blipFill>
        <p:spPr>
          <a:xfrm>
            <a:off x="6262370" y="4550294"/>
            <a:ext cx="1784351" cy="1773239"/>
          </a:xfrm>
          <a:prstGeom prst="rect">
            <a:avLst/>
          </a:prstGeom>
          <a:ln w="12700">
            <a:miter lim="400000"/>
          </a:ln>
        </p:spPr>
      </p:pic>
      <p:pic>
        <p:nvPicPr>
          <p:cNvPr id="913" name="image98.jpeg" descr="Foto de 2 tipos de ganchos de cierre rápido. Asegúrese de que los ganchos están funcionando correctamente y no han perdido el mecanismo de enclavamiento. "/>
          <p:cNvPicPr>
            <a:picLocks noChangeAspect="1"/>
          </p:cNvPicPr>
          <p:nvPr/>
        </p:nvPicPr>
        <p:blipFill>
          <a:blip r:embed="rId3">
            <a:extLst/>
          </a:blip>
          <a:stretch>
            <a:fillRect/>
          </a:stretch>
        </p:blipFill>
        <p:spPr>
          <a:xfrm>
            <a:off x="6049818" y="1740592"/>
            <a:ext cx="2438401" cy="2619376"/>
          </a:xfrm>
          <a:prstGeom prst="rect">
            <a:avLst/>
          </a:prstGeom>
          <a:ln w="12700">
            <a:miter lim="400000"/>
          </a:ln>
        </p:spPr>
      </p:pic>
      <p:sp>
        <p:nvSpPr>
          <p:cNvPr id="916" name="Shape 916" descr="Un círculo rojo alrededor del mecanismo de retención, le recuerda que debe comprobar que está funcionando correctamente."/>
          <p:cNvSpPr/>
          <p:nvPr/>
        </p:nvSpPr>
        <p:spPr>
          <a:xfrm>
            <a:off x="6022612" y="2086000"/>
            <a:ext cx="847109" cy="1467491"/>
          </a:xfrm>
          <a:prstGeom prst="ellipse">
            <a:avLst/>
          </a:prstGeom>
          <a:ln w="63500">
            <a:solidFill>
              <a:srgbClr val="D52C26"/>
            </a:solidFill>
          </a:ln>
        </p:spPr>
        <p:txBody>
          <a:bodyPr lIns="45718" tIns="45718" rIns="45718" bIns="45718"/>
          <a:lstStyle/>
          <a:p>
            <a:endParaRPr/>
          </a:p>
        </p:txBody>
      </p:sp>
      <p:sp>
        <p:nvSpPr>
          <p:cNvPr id="917" name="Shape 917" descr="Un círculo rojo alrededor del mecanismo de retención, le recuerda que debe comprobar que está funcionando correctamente."/>
          <p:cNvSpPr/>
          <p:nvPr/>
        </p:nvSpPr>
        <p:spPr>
          <a:xfrm>
            <a:off x="7140660" y="2086000"/>
            <a:ext cx="624356" cy="1270001"/>
          </a:xfrm>
          <a:prstGeom prst="ellipse">
            <a:avLst/>
          </a:prstGeom>
          <a:ln w="63500">
            <a:solidFill>
              <a:srgbClr val="D52C26"/>
            </a:solidFill>
          </a:ln>
        </p:spPr>
        <p:txBody>
          <a:bodyPr lIns="45718" tIns="45718" rIns="45718" bIns="45718"/>
          <a:lstStyle/>
          <a:p>
            <a:endParaRPr/>
          </a:p>
        </p:txBody>
      </p:sp>
    </p:spTree>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 name="Shape 931"/>
          <p:cNvSpPr>
            <a:spLocks noGrp="1"/>
          </p:cNvSpPr>
          <p:nvPr>
            <p:ph type="title"/>
          </p:nvPr>
        </p:nvSpPr>
        <p:spPr>
          <a:xfrm>
            <a:off x="-2" y="685800"/>
            <a:ext cx="9144004" cy="990600"/>
          </a:xfrm>
          <a:prstGeom prst="rect">
            <a:avLst/>
          </a:prstGeom>
        </p:spPr>
        <p:txBody>
          <a:bodyPr>
            <a:normAutofit/>
          </a:bodyPr>
          <a:lstStyle>
            <a:lvl1pPr>
              <a:defRPr sz="3200"/>
            </a:lvl1pPr>
          </a:lstStyle>
          <a:p>
            <a:r>
              <a:rPr dirty="0"/>
              <a:t>La </a:t>
            </a:r>
            <a:r>
              <a:rPr dirty="0" err="1"/>
              <a:t>Protección</a:t>
            </a:r>
            <a:r>
              <a:rPr dirty="0"/>
              <a:t> contra </a:t>
            </a:r>
            <a:r>
              <a:rPr dirty="0" err="1"/>
              <a:t>Caídas</a:t>
            </a:r>
            <a:r>
              <a:rPr dirty="0"/>
              <a:t> – El </a:t>
            </a:r>
            <a:r>
              <a:rPr dirty="0" err="1"/>
              <a:t>Cordón</a:t>
            </a:r>
            <a:r>
              <a:rPr dirty="0"/>
              <a:t> de </a:t>
            </a:r>
            <a:r>
              <a:rPr dirty="0" err="1"/>
              <a:t>Seguridad</a:t>
            </a:r>
            <a:endParaRPr dirty="0"/>
          </a:p>
        </p:txBody>
      </p:sp>
      <p:pic>
        <p:nvPicPr>
          <p:cNvPr id="929" name="image78.png" descr="Foto de un cordón limitador de caída conectado a la espalda.&#10;"/>
          <p:cNvPicPr>
            <a:picLocks noChangeAspect="1"/>
          </p:cNvPicPr>
          <p:nvPr/>
        </p:nvPicPr>
        <p:blipFill>
          <a:blip r:embed="rId2">
            <a:extLst/>
          </a:blip>
          <a:stretch>
            <a:fillRect/>
          </a:stretch>
        </p:blipFill>
        <p:spPr>
          <a:xfrm>
            <a:off x="304800" y="1371600"/>
            <a:ext cx="1624013" cy="2155825"/>
          </a:xfrm>
          <a:prstGeom prst="rect">
            <a:avLst/>
          </a:prstGeom>
          <a:ln w="12700">
            <a:miter lim="400000"/>
          </a:ln>
        </p:spPr>
      </p:pic>
      <p:sp>
        <p:nvSpPr>
          <p:cNvPr id="930" name="Shape 930"/>
          <p:cNvSpPr/>
          <p:nvPr/>
        </p:nvSpPr>
        <p:spPr>
          <a:xfrm>
            <a:off x="0" y="3390900"/>
            <a:ext cx="3124200" cy="7010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defTabSz="457200">
              <a:defRPr sz="2000"/>
            </a:lvl1pPr>
          </a:lstStyle>
          <a:p>
            <a:r>
              <a:rPr dirty="0" err="1"/>
              <a:t>Cordón</a:t>
            </a:r>
            <a:r>
              <a:rPr dirty="0"/>
              <a:t> </a:t>
            </a:r>
            <a:r>
              <a:rPr dirty="0" err="1"/>
              <a:t>limitador</a:t>
            </a:r>
            <a:r>
              <a:rPr dirty="0"/>
              <a:t> de </a:t>
            </a:r>
            <a:r>
              <a:rPr dirty="0" err="1"/>
              <a:t>caída</a:t>
            </a:r>
            <a:r>
              <a:rPr dirty="0"/>
              <a:t> </a:t>
            </a:r>
            <a:r>
              <a:rPr dirty="0" err="1"/>
              <a:t>conectado</a:t>
            </a:r>
            <a:r>
              <a:rPr dirty="0"/>
              <a:t> a la </a:t>
            </a:r>
            <a:r>
              <a:rPr dirty="0" err="1"/>
              <a:t>espalda</a:t>
            </a:r>
            <a:r>
              <a:rPr dirty="0"/>
              <a:t> </a:t>
            </a:r>
          </a:p>
        </p:txBody>
      </p:sp>
      <p:pic>
        <p:nvPicPr>
          <p:cNvPr id="922" name="image76.png" descr="Foto de un cordón de posicionamiento.&#10;"/>
          <p:cNvPicPr>
            <a:picLocks noChangeAspect="1"/>
          </p:cNvPicPr>
          <p:nvPr/>
        </p:nvPicPr>
        <p:blipFill>
          <a:blip r:embed="rId3">
            <a:extLst/>
          </a:blip>
          <a:stretch>
            <a:fillRect/>
          </a:stretch>
        </p:blipFill>
        <p:spPr>
          <a:xfrm>
            <a:off x="2705100" y="1719261"/>
            <a:ext cx="3067050" cy="1176339"/>
          </a:xfrm>
          <a:prstGeom prst="rect">
            <a:avLst/>
          </a:prstGeom>
          <a:ln w="12700">
            <a:miter lim="400000"/>
          </a:ln>
        </p:spPr>
      </p:pic>
      <p:sp>
        <p:nvSpPr>
          <p:cNvPr id="924" name="Shape 924"/>
          <p:cNvSpPr/>
          <p:nvPr/>
        </p:nvSpPr>
        <p:spPr>
          <a:xfrm>
            <a:off x="2787650" y="2846386"/>
            <a:ext cx="3003550" cy="7772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defTabSz="457200">
              <a:defRPr sz="2200"/>
            </a:lvl1pPr>
          </a:lstStyle>
          <a:p>
            <a:r>
              <a:rPr dirty="0" err="1"/>
              <a:t>Cordón</a:t>
            </a:r>
            <a:r>
              <a:rPr dirty="0"/>
              <a:t> de </a:t>
            </a:r>
            <a:r>
              <a:rPr dirty="0" err="1"/>
              <a:t>posicionamiento</a:t>
            </a:r>
            <a:endParaRPr dirty="0"/>
          </a:p>
        </p:txBody>
      </p:sp>
      <p:pic>
        <p:nvPicPr>
          <p:cNvPr id="919" name="image73.png" descr="Foto de un cordón de amortiguación.&#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54712" y="1531937"/>
            <a:ext cx="2911477" cy="1316038"/>
          </a:xfrm>
          <a:prstGeom prst="rect">
            <a:avLst/>
          </a:prstGeom>
          <a:ln w="12700">
            <a:miter lim="400000"/>
          </a:ln>
        </p:spPr>
      </p:pic>
      <p:sp>
        <p:nvSpPr>
          <p:cNvPr id="925" name="Shape 925"/>
          <p:cNvSpPr/>
          <p:nvPr/>
        </p:nvSpPr>
        <p:spPr>
          <a:xfrm>
            <a:off x="5948362" y="2801936"/>
            <a:ext cx="2917827" cy="7772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defTabSz="457200">
              <a:defRPr sz="2200"/>
            </a:lvl1pPr>
          </a:lstStyle>
          <a:p>
            <a:r>
              <a:rPr dirty="0" err="1"/>
              <a:t>Cordón</a:t>
            </a:r>
            <a:r>
              <a:rPr dirty="0"/>
              <a:t> de </a:t>
            </a:r>
            <a:r>
              <a:rPr dirty="0" err="1"/>
              <a:t>amortiguación</a:t>
            </a:r>
            <a:endParaRPr dirty="0"/>
          </a:p>
        </p:txBody>
      </p:sp>
      <p:pic>
        <p:nvPicPr>
          <p:cNvPr id="921" name="image75.png" descr="Foto de un cordón de seguridad auto retráctil.&#10;"/>
          <p:cNvPicPr>
            <a:picLocks noChangeAspect="1"/>
          </p:cNvPicPr>
          <p:nvPr/>
        </p:nvPicPr>
        <p:blipFill>
          <a:blip r:embed="rId5">
            <a:extLst/>
          </a:blip>
          <a:stretch>
            <a:fillRect/>
          </a:stretch>
        </p:blipFill>
        <p:spPr>
          <a:xfrm>
            <a:off x="1828800" y="4114800"/>
            <a:ext cx="1214438" cy="2584450"/>
          </a:xfrm>
          <a:prstGeom prst="rect">
            <a:avLst/>
          </a:prstGeom>
          <a:ln w="12700">
            <a:miter lim="400000"/>
          </a:ln>
        </p:spPr>
      </p:pic>
      <p:sp>
        <p:nvSpPr>
          <p:cNvPr id="928" name="Shape 928" descr="Foto de un "/>
          <p:cNvSpPr/>
          <p:nvPr/>
        </p:nvSpPr>
        <p:spPr>
          <a:xfrm>
            <a:off x="304800" y="4938712"/>
            <a:ext cx="1474788" cy="14630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defTabSz="457200">
              <a:defRPr sz="2200"/>
            </a:lvl1pPr>
          </a:lstStyle>
          <a:p>
            <a:r>
              <a:rPr dirty="0" err="1"/>
              <a:t>Cordón</a:t>
            </a:r>
            <a:r>
              <a:rPr dirty="0"/>
              <a:t> de </a:t>
            </a:r>
            <a:r>
              <a:rPr dirty="0" err="1"/>
              <a:t>seguridad</a:t>
            </a:r>
            <a:r>
              <a:rPr dirty="0"/>
              <a:t> auto </a:t>
            </a:r>
            <a:r>
              <a:rPr dirty="0" err="1"/>
              <a:t>retráctil</a:t>
            </a:r>
            <a:r>
              <a:rPr dirty="0"/>
              <a:t> </a:t>
            </a:r>
          </a:p>
        </p:txBody>
      </p:sp>
      <p:pic>
        <p:nvPicPr>
          <p:cNvPr id="920" name="image74.png" descr="Foto de un cordón de costura/ bordado tipo rasgado.&#10;&#10;"/>
          <p:cNvPicPr>
            <a:picLocks noChangeAspect="1"/>
          </p:cNvPicPr>
          <p:nvPr/>
        </p:nvPicPr>
        <p:blipFill>
          <a:blip r:embed="rId6">
            <a:extLst/>
          </a:blip>
          <a:stretch>
            <a:fillRect/>
          </a:stretch>
        </p:blipFill>
        <p:spPr>
          <a:xfrm>
            <a:off x="3282950" y="3697287"/>
            <a:ext cx="3181350" cy="1636714"/>
          </a:xfrm>
          <a:prstGeom prst="rect">
            <a:avLst/>
          </a:prstGeom>
          <a:ln w="12700">
            <a:miter lim="400000"/>
          </a:ln>
        </p:spPr>
      </p:pic>
      <p:sp>
        <p:nvSpPr>
          <p:cNvPr id="927" name="Shape 927"/>
          <p:cNvSpPr/>
          <p:nvPr/>
        </p:nvSpPr>
        <p:spPr>
          <a:xfrm>
            <a:off x="3282950" y="5284787"/>
            <a:ext cx="3181351" cy="7772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defTabSz="457200">
              <a:defRPr sz="2200"/>
            </a:lvl1pPr>
          </a:lstStyle>
          <a:p>
            <a:r>
              <a:rPr dirty="0" err="1"/>
              <a:t>Cordón</a:t>
            </a:r>
            <a:r>
              <a:rPr dirty="0"/>
              <a:t> de </a:t>
            </a:r>
            <a:r>
              <a:rPr dirty="0" err="1"/>
              <a:t>costura</a:t>
            </a:r>
            <a:r>
              <a:rPr dirty="0"/>
              <a:t>/ </a:t>
            </a:r>
            <a:r>
              <a:rPr dirty="0" err="1"/>
              <a:t>bordado</a:t>
            </a:r>
            <a:r>
              <a:rPr dirty="0"/>
              <a:t> </a:t>
            </a:r>
            <a:r>
              <a:rPr dirty="0" err="1"/>
              <a:t>tipo</a:t>
            </a:r>
            <a:r>
              <a:rPr dirty="0"/>
              <a:t> </a:t>
            </a:r>
            <a:r>
              <a:rPr dirty="0" err="1"/>
              <a:t>rasgado</a:t>
            </a:r>
            <a:r>
              <a:rPr dirty="0"/>
              <a:t> </a:t>
            </a:r>
          </a:p>
        </p:txBody>
      </p:sp>
      <p:pic>
        <p:nvPicPr>
          <p:cNvPr id="923" name="image77.png" descr="Foto de un cordón individual.&#10;"/>
          <p:cNvPicPr>
            <a:picLocks noChangeAspect="1"/>
          </p:cNvPicPr>
          <p:nvPr/>
        </p:nvPicPr>
        <p:blipFill>
          <a:blip r:embed="rId7">
            <a:extLst/>
          </a:blip>
          <a:stretch>
            <a:fillRect/>
          </a:stretch>
        </p:blipFill>
        <p:spPr>
          <a:xfrm>
            <a:off x="6659561" y="3733800"/>
            <a:ext cx="2219327" cy="1714500"/>
          </a:xfrm>
          <a:prstGeom prst="rect">
            <a:avLst/>
          </a:prstGeom>
          <a:ln w="12700">
            <a:miter lim="400000"/>
          </a:ln>
        </p:spPr>
      </p:pic>
      <p:sp>
        <p:nvSpPr>
          <p:cNvPr id="926" name="Shape 926"/>
          <p:cNvSpPr/>
          <p:nvPr/>
        </p:nvSpPr>
        <p:spPr>
          <a:xfrm>
            <a:off x="6659561" y="5448300"/>
            <a:ext cx="2206627" cy="4343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defTabSz="457200">
              <a:defRPr sz="2200"/>
            </a:lvl1pPr>
          </a:lstStyle>
          <a:p>
            <a:r>
              <a:rPr dirty="0" err="1"/>
              <a:t>Cordón</a:t>
            </a:r>
            <a:r>
              <a:rPr dirty="0"/>
              <a:t> individual </a:t>
            </a:r>
          </a:p>
        </p:txBody>
      </p:sp>
    </p:spTree>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5" name="Shape 935"/>
          <p:cNvSpPr>
            <a:spLocks noGrp="1"/>
          </p:cNvSpPr>
          <p:nvPr>
            <p:ph type="title"/>
          </p:nvPr>
        </p:nvSpPr>
        <p:spPr>
          <a:xfrm>
            <a:off x="-2" y="865712"/>
            <a:ext cx="9144004" cy="1099272"/>
          </a:xfrm>
          <a:prstGeom prst="rect">
            <a:avLst/>
          </a:prstGeom>
        </p:spPr>
        <p:txBody>
          <a:bodyPr/>
          <a:lstStyle>
            <a:lvl1pPr defTabSz="274320">
              <a:defRPr sz="3000" b="1"/>
            </a:lvl1pPr>
          </a:lstStyle>
          <a:p>
            <a:r>
              <a:rPr dirty="0"/>
              <a:t>Los </a:t>
            </a:r>
            <a:r>
              <a:rPr dirty="0" err="1"/>
              <a:t>Sistemas</a:t>
            </a:r>
            <a:r>
              <a:rPr dirty="0"/>
              <a:t> </a:t>
            </a:r>
            <a:r>
              <a:rPr dirty="0" err="1"/>
              <a:t>Personales</a:t>
            </a:r>
            <a:r>
              <a:rPr dirty="0"/>
              <a:t> para la </a:t>
            </a:r>
            <a:r>
              <a:rPr dirty="0" err="1"/>
              <a:t>Detención</a:t>
            </a:r>
            <a:r>
              <a:rPr dirty="0"/>
              <a:t> de </a:t>
            </a:r>
            <a:r>
              <a:rPr dirty="0" err="1"/>
              <a:t>Caídas</a:t>
            </a:r>
            <a:r>
              <a:rPr dirty="0"/>
              <a:t>  </a:t>
            </a:r>
          </a:p>
        </p:txBody>
      </p:sp>
      <p:sp>
        <p:nvSpPr>
          <p:cNvPr id="934" name="Shape 934"/>
          <p:cNvSpPr>
            <a:spLocks noGrp="1"/>
          </p:cNvSpPr>
          <p:nvPr>
            <p:ph type="body" sz="quarter" idx="4294967295"/>
          </p:nvPr>
        </p:nvSpPr>
        <p:spPr>
          <a:xfrm>
            <a:off x="924250" y="1743542"/>
            <a:ext cx="6906429" cy="972409"/>
          </a:xfrm>
          <a:prstGeom prst="rect">
            <a:avLst/>
          </a:prstGeom>
        </p:spPr>
        <p:txBody>
          <a:bodyPr/>
          <a:lstStyle>
            <a:lvl1pPr marL="0" indent="0" algn="ctr" defTabSz="443483">
              <a:lnSpc>
                <a:spcPct val="90000"/>
              </a:lnSpc>
              <a:buSzTx/>
              <a:buFontTx/>
              <a:buNone/>
              <a:defRPr sz="2500"/>
            </a:lvl1pPr>
          </a:lstStyle>
          <a:p>
            <a:r>
              <a:rPr dirty="0"/>
              <a:t>IMPORTANTE: </a:t>
            </a:r>
            <a:r>
              <a:rPr dirty="0" err="1"/>
              <a:t>Inspeccionar</a:t>
            </a:r>
            <a:r>
              <a:rPr dirty="0"/>
              <a:t> el </a:t>
            </a:r>
            <a:r>
              <a:rPr dirty="0" err="1"/>
              <a:t>arnés</a:t>
            </a:r>
            <a:r>
              <a:rPr dirty="0"/>
              <a:t> y </a:t>
            </a:r>
            <a:r>
              <a:rPr dirty="0" err="1"/>
              <a:t>los</a:t>
            </a:r>
            <a:r>
              <a:rPr dirty="0"/>
              <a:t> </a:t>
            </a:r>
            <a:r>
              <a:rPr dirty="0" err="1"/>
              <a:t>sistemas</a:t>
            </a:r>
            <a:r>
              <a:rPr dirty="0"/>
              <a:t> contra </a:t>
            </a:r>
            <a:r>
              <a:rPr dirty="0" err="1"/>
              <a:t>caídas</a:t>
            </a:r>
            <a:r>
              <a:rPr dirty="0"/>
              <a:t> antes de </a:t>
            </a:r>
            <a:r>
              <a:rPr dirty="0" err="1"/>
              <a:t>cada</a:t>
            </a:r>
            <a:r>
              <a:rPr dirty="0"/>
              <a:t> </a:t>
            </a:r>
            <a:r>
              <a:rPr dirty="0" err="1"/>
              <a:t>uso</a:t>
            </a:r>
            <a:r>
              <a:rPr dirty="0"/>
              <a:t>. </a:t>
            </a:r>
          </a:p>
        </p:txBody>
      </p:sp>
      <p:pic>
        <p:nvPicPr>
          <p:cNvPr id="936" name="harness CSA-104 T.jpg" descr="Dos hombres llevan cascos y arneses. Ellos inspeccionan los arneses del otro para asegurarse de que están seguros y libres de defectos."/>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952886" y="2731373"/>
            <a:ext cx="3591620" cy="4157236"/>
          </a:xfrm>
          <a:prstGeom prst="rect">
            <a:avLst/>
          </a:prstGeom>
          <a:ln w="12700">
            <a:miter lim="400000"/>
          </a:ln>
        </p:spPr>
      </p:pic>
      <p:pic>
        <p:nvPicPr>
          <p:cNvPr id="937" name="check mark 2000px-Checkmark_green.svg.png" descr="La marca de verificación verde indica que el contenido de esta foto es aprobado por OSHA.&#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1197" y="2509111"/>
            <a:ext cx="1842825" cy="1599573"/>
          </a:xfrm>
          <a:prstGeom prst="rect">
            <a:avLst/>
          </a:prstGeom>
          <a:ln w="12700">
            <a:miter lim="400000"/>
          </a:ln>
          <a:effectLst>
            <a:outerShdw blurRad="38100" dist="20000" dir="2487689" rotWithShape="0">
              <a:srgbClr val="000000"/>
            </a:outerShdw>
          </a:effectLst>
        </p:spPr>
      </p:pic>
      <p:pic>
        <p:nvPicPr>
          <p:cNvPr id="933" name="image95.jpeg" descr="Dibujo de un hombre que se cae de un vigo de acero. Lleva un arnés y al caer se le quita el casco y deja caer su llave inglesa, pero su caída es detenida por el equipo de protección contra caídas personal y evita lesiones graves."/>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28622" y="3491616"/>
            <a:ext cx="4087223" cy="2307011"/>
          </a:xfrm>
          <a:prstGeom prst="rect">
            <a:avLst/>
          </a:prstGeom>
          <a:ln w="12700">
            <a:miter lim="400000"/>
          </a:ln>
        </p:spPr>
      </p:pic>
      <p:pic>
        <p:nvPicPr>
          <p:cNvPr id="938" name="check mark 2000px-Checkmark_green.svg.png" descr="La marca de verificación verde indica que el contenido de esta foto es aprobado por OSHA.&#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47747" y="5021712"/>
            <a:ext cx="1842825" cy="1599572"/>
          </a:xfrm>
          <a:prstGeom prst="rect">
            <a:avLst/>
          </a:prstGeom>
          <a:ln w="12700">
            <a:miter lim="400000"/>
          </a:ln>
          <a:effectLst>
            <a:outerShdw blurRad="38100" dist="20000" dir="2487689" rotWithShape="0">
              <a:srgbClr val="000000"/>
            </a:outerShdw>
          </a:effectLst>
        </p:spPr>
      </p:pic>
    </p:spTree>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 name="Shape 942"/>
          <p:cNvSpPr>
            <a:spLocks noGrp="1"/>
          </p:cNvSpPr>
          <p:nvPr>
            <p:ph type="title"/>
          </p:nvPr>
        </p:nvSpPr>
        <p:spPr>
          <a:xfrm>
            <a:off x="-2" y="927100"/>
            <a:ext cx="9144004" cy="990600"/>
          </a:xfrm>
          <a:prstGeom prst="rect">
            <a:avLst/>
          </a:prstGeom>
        </p:spPr>
        <p:txBody>
          <a:bodyPr>
            <a:normAutofit/>
          </a:bodyPr>
          <a:lstStyle>
            <a:lvl1pPr>
              <a:defRPr sz="3200"/>
            </a:lvl1pPr>
          </a:lstStyle>
          <a:p>
            <a:r>
              <a:rPr dirty="0"/>
              <a:t>La </a:t>
            </a:r>
            <a:r>
              <a:rPr dirty="0" err="1"/>
              <a:t>protección</a:t>
            </a:r>
            <a:r>
              <a:rPr dirty="0"/>
              <a:t> contra </a:t>
            </a:r>
            <a:r>
              <a:rPr dirty="0" err="1"/>
              <a:t>Caídas</a:t>
            </a:r>
            <a:r>
              <a:rPr dirty="0"/>
              <a:t> – </a:t>
            </a:r>
            <a:r>
              <a:rPr dirty="0" err="1"/>
              <a:t>Cordón</a:t>
            </a:r>
            <a:r>
              <a:rPr dirty="0"/>
              <a:t> de </a:t>
            </a:r>
            <a:r>
              <a:rPr dirty="0" err="1"/>
              <a:t>Seguridad</a:t>
            </a:r>
            <a:endParaRPr dirty="0"/>
          </a:p>
        </p:txBody>
      </p:sp>
      <p:sp>
        <p:nvSpPr>
          <p:cNvPr id="943" name="Shape 943"/>
          <p:cNvSpPr>
            <a:spLocks noGrp="1"/>
          </p:cNvSpPr>
          <p:nvPr>
            <p:ph type="body" sz="half" idx="4294967295"/>
          </p:nvPr>
        </p:nvSpPr>
        <p:spPr>
          <a:xfrm>
            <a:off x="383385" y="1747520"/>
            <a:ext cx="8915401" cy="1777973"/>
          </a:xfrm>
          <a:prstGeom prst="rect">
            <a:avLst/>
          </a:prstGeom>
        </p:spPr>
        <p:txBody>
          <a:bodyPr>
            <a:normAutofit/>
          </a:bodyPr>
          <a:lstStyle/>
          <a:p>
            <a:pPr marL="186690" indent="-186690" defTabSz="448055">
              <a:spcBef>
                <a:spcPts val="900"/>
              </a:spcBef>
              <a:buChar char="•"/>
              <a:defRPr sz="2352"/>
            </a:pPr>
            <a:r>
              <a:rPr dirty="0"/>
              <a:t>No </a:t>
            </a:r>
            <a:r>
              <a:rPr dirty="0" err="1"/>
              <a:t>puede</a:t>
            </a:r>
            <a:r>
              <a:rPr dirty="0"/>
              <a:t> </a:t>
            </a:r>
            <a:r>
              <a:rPr dirty="0" err="1"/>
              <a:t>ser</a:t>
            </a:r>
            <a:r>
              <a:rPr dirty="0"/>
              <a:t> </a:t>
            </a:r>
            <a:r>
              <a:rPr dirty="0" err="1"/>
              <a:t>hecho</a:t>
            </a:r>
            <a:r>
              <a:rPr dirty="0"/>
              <a:t> de </a:t>
            </a:r>
            <a:r>
              <a:rPr dirty="0" err="1"/>
              <a:t>cuerda</a:t>
            </a:r>
            <a:r>
              <a:rPr dirty="0"/>
              <a:t> de </a:t>
            </a:r>
            <a:r>
              <a:rPr dirty="0" err="1"/>
              <a:t>fibra</a:t>
            </a:r>
            <a:r>
              <a:rPr dirty="0"/>
              <a:t> natural. </a:t>
            </a:r>
            <a:endParaRPr sz="784" dirty="0"/>
          </a:p>
          <a:p>
            <a:pPr marL="186690" indent="-186690" defTabSz="448055">
              <a:spcBef>
                <a:spcPts val="900"/>
              </a:spcBef>
              <a:buChar char="•"/>
              <a:defRPr sz="2352"/>
            </a:pPr>
            <a:r>
              <a:rPr dirty="0" err="1"/>
              <a:t>Debe</a:t>
            </a:r>
            <a:r>
              <a:rPr dirty="0"/>
              <a:t> </a:t>
            </a:r>
            <a:r>
              <a:rPr dirty="0" err="1"/>
              <a:t>ser</a:t>
            </a:r>
            <a:r>
              <a:rPr dirty="0"/>
              <a:t> </a:t>
            </a:r>
            <a:r>
              <a:rPr dirty="0" err="1"/>
              <a:t>protegido</a:t>
            </a:r>
            <a:r>
              <a:rPr dirty="0"/>
              <a:t> contra </a:t>
            </a:r>
            <a:r>
              <a:rPr dirty="0" err="1"/>
              <a:t>daños</a:t>
            </a:r>
            <a:r>
              <a:rPr dirty="0"/>
              <a:t> </a:t>
            </a:r>
            <a:r>
              <a:rPr dirty="0" err="1"/>
              <a:t>por</a:t>
            </a:r>
            <a:r>
              <a:rPr dirty="0"/>
              <a:t> </a:t>
            </a:r>
            <a:r>
              <a:rPr dirty="0" err="1"/>
              <a:t>cortes</a:t>
            </a:r>
            <a:r>
              <a:rPr dirty="0"/>
              <a:t> y </a:t>
            </a:r>
            <a:r>
              <a:rPr dirty="0" err="1"/>
              <a:t>abrasiones</a:t>
            </a:r>
            <a:r>
              <a:rPr dirty="0"/>
              <a:t>.</a:t>
            </a:r>
            <a:endParaRPr sz="784" dirty="0"/>
          </a:p>
          <a:p>
            <a:pPr marL="186690" indent="-186690" defTabSz="448055">
              <a:spcBef>
                <a:spcPts val="900"/>
              </a:spcBef>
              <a:buChar char="•"/>
              <a:defRPr sz="2352"/>
            </a:pPr>
            <a:r>
              <a:rPr dirty="0"/>
              <a:t>A </a:t>
            </a:r>
            <a:r>
              <a:rPr dirty="0" err="1"/>
              <a:t>todo</a:t>
            </a:r>
            <a:r>
              <a:rPr dirty="0"/>
              <a:t> </a:t>
            </a:r>
            <a:r>
              <a:rPr dirty="0" err="1"/>
              <a:t>trabajador</a:t>
            </a:r>
            <a:r>
              <a:rPr dirty="0"/>
              <a:t> se le </a:t>
            </a:r>
            <a:r>
              <a:rPr dirty="0" err="1"/>
              <a:t>debe</a:t>
            </a:r>
            <a:r>
              <a:rPr dirty="0"/>
              <a:t> </a:t>
            </a:r>
            <a:r>
              <a:rPr dirty="0" err="1"/>
              <a:t>suministrar</a:t>
            </a:r>
            <a:r>
              <a:rPr dirty="0"/>
              <a:t> un </a:t>
            </a:r>
            <a:r>
              <a:rPr dirty="0" err="1"/>
              <a:t>cordón</a:t>
            </a:r>
            <a:r>
              <a:rPr dirty="0"/>
              <a:t> de </a:t>
            </a:r>
            <a:r>
              <a:rPr dirty="0" err="1"/>
              <a:t>seguridad</a:t>
            </a:r>
            <a:r>
              <a:rPr dirty="0"/>
              <a:t>  individual/</a:t>
            </a:r>
            <a:r>
              <a:rPr dirty="0" err="1"/>
              <a:t>por</a:t>
            </a:r>
            <a:r>
              <a:rPr dirty="0"/>
              <a:t> </a:t>
            </a:r>
            <a:r>
              <a:rPr dirty="0" err="1"/>
              <a:t>separado</a:t>
            </a:r>
            <a:r>
              <a:rPr dirty="0"/>
              <a:t>. </a:t>
            </a:r>
          </a:p>
        </p:txBody>
      </p:sp>
      <p:pic>
        <p:nvPicPr>
          <p:cNvPr id="947" name="strap harness strap Picture2.jpg" descr="Foto de un cordón hecho de fibras naturales que se está deshilachand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462" y="3405604"/>
            <a:ext cx="4267833" cy="1592208"/>
          </a:xfrm>
          <a:custGeom>
            <a:avLst/>
            <a:gdLst/>
            <a:ahLst/>
            <a:cxnLst>
              <a:cxn ang="0">
                <a:pos x="wd2" y="hd2"/>
              </a:cxn>
              <a:cxn ang="5400000">
                <a:pos x="wd2" y="hd2"/>
              </a:cxn>
              <a:cxn ang="10800000">
                <a:pos x="wd2" y="hd2"/>
              </a:cxn>
              <a:cxn ang="16200000">
                <a:pos x="wd2" y="hd2"/>
              </a:cxn>
            </a:cxnLst>
            <a:rect l="0" t="0" r="r" b="b"/>
            <a:pathLst>
              <a:path w="21600" h="21600" extrusionOk="0">
                <a:moveTo>
                  <a:pt x="8741" y="0"/>
                </a:moveTo>
                <a:lnTo>
                  <a:pt x="8741" y="695"/>
                </a:lnTo>
                <a:cubicBezTo>
                  <a:pt x="8741" y="1266"/>
                  <a:pt x="8724" y="1397"/>
                  <a:pt x="8643" y="1454"/>
                </a:cubicBezTo>
                <a:cubicBezTo>
                  <a:pt x="8588" y="1492"/>
                  <a:pt x="8537" y="1654"/>
                  <a:pt x="8528" y="1814"/>
                </a:cubicBezTo>
                <a:cubicBezTo>
                  <a:pt x="8514" y="2085"/>
                  <a:pt x="8478" y="2106"/>
                  <a:pt x="8054" y="2143"/>
                </a:cubicBezTo>
                <a:cubicBezTo>
                  <a:pt x="7803" y="2165"/>
                  <a:pt x="7577" y="2244"/>
                  <a:pt x="7550" y="2315"/>
                </a:cubicBezTo>
                <a:cubicBezTo>
                  <a:pt x="7486" y="2487"/>
                  <a:pt x="7028" y="2483"/>
                  <a:pt x="6988" y="2310"/>
                </a:cubicBezTo>
                <a:cubicBezTo>
                  <a:pt x="6937" y="2092"/>
                  <a:pt x="6876" y="2151"/>
                  <a:pt x="6847" y="2444"/>
                </a:cubicBezTo>
                <a:cubicBezTo>
                  <a:pt x="6827" y="2652"/>
                  <a:pt x="6777" y="2719"/>
                  <a:pt x="6638" y="2719"/>
                </a:cubicBezTo>
                <a:cubicBezTo>
                  <a:pt x="6501" y="2719"/>
                  <a:pt x="6436" y="2801"/>
                  <a:pt x="6373" y="3058"/>
                </a:cubicBezTo>
                <a:cubicBezTo>
                  <a:pt x="6327" y="3245"/>
                  <a:pt x="6250" y="3397"/>
                  <a:pt x="6200" y="3397"/>
                </a:cubicBezTo>
                <a:cubicBezTo>
                  <a:pt x="6151" y="3397"/>
                  <a:pt x="6099" y="3517"/>
                  <a:pt x="6084" y="3666"/>
                </a:cubicBezTo>
                <a:cubicBezTo>
                  <a:pt x="6069" y="3823"/>
                  <a:pt x="6016" y="3941"/>
                  <a:pt x="5957" y="3941"/>
                </a:cubicBezTo>
                <a:cubicBezTo>
                  <a:pt x="5902" y="3941"/>
                  <a:pt x="5841" y="4033"/>
                  <a:pt x="5825" y="4146"/>
                </a:cubicBezTo>
                <a:cubicBezTo>
                  <a:pt x="5803" y="4297"/>
                  <a:pt x="5715" y="4345"/>
                  <a:pt x="5471" y="4345"/>
                </a:cubicBezTo>
                <a:cubicBezTo>
                  <a:pt x="5228" y="4345"/>
                  <a:pt x="5138" y="4397"/>
                  <a:pt x="5116" y="4549"/>
                </a:cubicBezTo>
                <a:cubicBezTo>
                  <a:pt x="5100" y="4661"/>
                  <a:pt x="5041" y="4754"/>
                  <a:pt x="4987" y="4754"/>
                </a:cubicBezTo>
                <a:cubicBezTo>
                  <a:pt x="4933" y="4754"/>
                  <a:pt x="4880" y="4876"/>
                  <a:pt x="4865" y="5029"/>
                </a:cubicBezTo>
                <a:cubicBezTo>
                  <a:pt x="4840" y="5284"/>
                  <a:pt x="4794" y="5298"/>
                  <a:pt x="4114" y="5298"/>
                </a:cubicBezTo>
                <a:cubicBezTo>
                  <a:pt x="3709" y="5298"/>
                  <a:pt x="3304" y="5365"/>
                  <a:pt x="3194" y="5454"/>
                </a:cubicBezTo>
                <a:cubicBezTo>
                  <a:pt x="3043" y="5575"/>
                  <a:pt x="2982" y="5575"/>
                  <a:pt x="2937" y="5454"/>
                </a:cubicBezTo>
                <a:cubicBezTo>
                  <a:pt x="2904" y="5367"/>
                  <a:pt x="2776" y="5298"/>
                  <a:pt x="2653" y="5298"/>
                </a:cubicBezTo>
                <a:cubicBezTo>
                  <a:pt x="2473" y="5298"/>
                  <a:pt x="2426" y="5248"/>
                  <a:pt x="2404" y="5029"/>
                </a:cubicBezTo>
                <a:cubicBezTo>
                  <a:pt x="2366" y="4635"/>
                  <a:pt x="2005" y="4635"/>
                  <a:pt x="1966" y="5029"/>
                </a:cubicBezTo>
                <a:cubicBezTo>
                  <a:pt x="1950" y="5196"/>
                  <a:pt x="1898" y="5298"/>
                  <a:pt x="1830" y="5298"/>
                </a:cubicBezTo>
                <a:cubicBezTo>
                  <a:pt x="1761" y="5298"/>
                  <a:pt x="1708" y="5196"/>
                  <a:pt x="1691" y="5029"/>
                </a:cubicBezTo>
                <a:cubicBezTo>
                  <a:pt x="1670" y="4816"/>
                  <a:pt x="1623" y="4754"/>
                  <a:pt x="1468" y="4754"/>
                </a:cubicBezTo>
                <a:cubicBezTo>
                  <a:pt x="1325" y="4754"/>
                  <a:pt x="1271" y="4813"/>
                  <a:pt x="1271" y="4964"/>
                </a:cubicBezTo>
                <a:cubicBezTo>
                  <a:pt x="1271" y="5078"/>
                  <a:pt x="1230" y="5207"/>
                  <a:pt x="1181" y="5249"/>
                </a:cubicBezTo>
                <a:cubicBezTo>
                  <a:pt x="1132" y="5291"/>
                  <a:pt x="1040" y="5389"/>
                  <a:pt x="976" y="5470"/>
                </a:cubicBezTo>
                <a:cubicBezTo>
                  <a:pt x="891" y="5579"/>
                  <a:pt x="846" y="5577"/>
                  <a:pt x="801" y="5459"/>
                </a:cubicBezTo>
                <a:cubicBezTo>
                  <a:pt x="768" y="5371"/>
                  <a:pt x="688" y="5298"/>
                  <a:pt x="621" y="5298"/>
                </a:cubicBezTo>
                <a:cubicBezTo>
                  <a:pt x="543" y="5298"/>
                  <a:pt x="491" y="5203"/>
                  <a:pt x="474" y="5034"/>
                </a:cubicBezTo>
                <a:cubicBezTo>
                  <a:pt x="460" y="4889"/>
                  <a:pt x="397" y="4750"/>
                  <a:pt x="337" y="4727"/>
                </a:cubicBezTo>
                <a:cubicBezTo>
                  <a:pt x="269" y="4701"/>
                  <a:pt x="223" y="4568"/>
                  <a:pt x="213" y="4377"/>
                </a:cubicBezTo>
                <a:cubicBezTo>
                  <a:pt x="202" y="4181"/>
                  <a:pt x="161" y="4076"/>
                  <a:pt x="98" y="4076"/>
                </a:cubicBezTo>
                <a:cubicBezTo>
                  <a:pt x="3" y="4076"/>
                  <a:pt x="0" y="4269"/>
                  <a:pt x="0" y="12835"/>
                </a:cubicBezTo>
                <a:lnTo>
                  <a:pt x="0" y="21600"/>
                </a:lnTo>
                <a:lnTo>
                  <a:pt x="5383" y="21600"/>
                </a:lnTo>
                <a:cubicBezTo>
                  <a:pt x="10729" y="21600"/>
                  <a:pt x="10764" y="21599"/>
                  <a:pt x="10738" y="21331"/>
                </a:cubicBezTo>
                <a:cubicBezTo>
                  <a:pt x="10707" y="21012"/>
                  <a:pt x="10852" y="20804"/>
                  <a:pt x="10941" y="21040"/>
                </a:cubicBezTo>
                <a:cubicBezTo>
                  <a:pt x="11023" y="21260"/>
                  <a:pt x="11062" y="21229"/>
                  <a:pt x="11091" y="20932"/>
                </a:cubicBezTo>
                <a:cubicBezTo>
                  <a:pt x="11114" y="20703"/>
                  <a:pt x="11170" y="20670"/>
                  <a:pt x="11587" y="20658"/>
                </a:cubicBezTo>
                <a:cubicBezTo>
                  <a:pt x="11884" y="20649"/>
                  <a:pt x="12086" y="20706"/>
                  <a:pt x="12132" y="20809"/>
                </a:cubicBezTo>
                <a:cubicBezTo>
                  <a:pt x="12188" y="20935"/>
                  <a:pt x="12228" y="20935"/>
                  <a:pt x="12306" y="20803"/>
                </a:cubicBezTo>
                <a:cubicBezTo>
                  <a:pt x="12384" y="20674"/>
                  <a:pt x="12998" y="20636"/>
                  <a:pt x="14895" y="20636"/>
                </a:cubicBezTo>
                <a:cubicBezTo>
                  <a:pt x="16263" y="20637"/>
                  <a:pt x="17408" y="20678"/>
                  <a:pt x="17438" y="20728"/>
                </a:cubicBezTo>
                <a:cubicBezTo>
                  <a:pt x="17468" y="20778"/>
                  <a:pt x="17482" y="20992"/>
                  <a:pt x="17470" y="21207"/>
                </a:cubicBezTo>
                <a:lnTo>
                  <a:pt x="17448" y="21600"/>
                </a:lnTo>
                <a:lnTo>
                  <a:pt x="21600" y="21600"/>
                </a:lnTo>
                <a:lnTo>
                  <a:pt x="21600" y="12523"/>
                </a:lnTo>
                <a:cubicBezTo>
                  <a:pt x="21600" y="3312"/>
                  <a:pt x="21589" y="2722"/>
                  <a:pt x="21415" y="2719"/>
                </a:cubicBezTo>
                <a:cubicBezTo>
                  <a:pt x="21399" y="2719"/>
                  <a:pt x="21380" y="2749"/>
                  <a:pt x="21365" y="2800"/>
                </a:cubicBezTo>
                <a:cubicBezTo>
                  <a:pt x="21350" y="2851"/>
                  <a:pt x="21336" y="2922"/>
                  <a:pt x="21329" y="2999"/>
                </a:cubicBezTo>
                <a:cubicBezTo>
                  <a:pt x="21309" y="3202"/>
                  <a:pt x="21269" y="3268"/>
                  <a:pt x="21184" y="3236"/>
                </a:cubicBezTo>
                <a:cubicBezTo>
                  <a:pt x="21147" y="3222"/>
                  <a:pt x="21123" y="3192"/>
                  <a:pt x="21104" y="3144"/>
                </a:cubicBezTo>
                <a:cubicBezTo>
                  <a:pt x="21098" y="3130"/>
                  <a:pt x="21090" y="3120"/>
                  <a:pt x="21086" y="3101"/>
                </a:cubicBezTo>
                <a:cubicBezTo>
                  <a:pt x="21076" y="3060"/>
                  <a:pt x="21067" y="3009"/>
                  <a:pt x="21062" y="2940"/>
                </a:cubicBezTo>
                <a:cubicBezTo>
                  <a:pt x="21056" y="2871"/>
                  <a:pt x="21053" y="2785"/>
                  <a:pt x="21050" y="2681"/>
                </a:cubicBezTo>
                <a:cubicBezTo>
                  <a:pt x="21046" y="2558"/>
                  <a:pt x="21043" y="2466"/>
                  <a:pt x="21038" y="2396"/>
                </a:cubicBezTo>
                <a:cubicBezTo>
                  <a:pt x="21032" y="2325"/>
                  <a:pt x="21023" y="2278"/>
                  <a:pt x="21009" y="2245"/>
                </a:cubicBezTo>
                <a:cubicBezTo>
                  <a:pt x="20982" y="2180"/>
                  <a:pt x="20930" y="2175"/>
                  <a:pt x="20833" y="2175"/>
                </a:cubicBezTo>
                <a:cubicBezTo>
                  <a:pt x="20620" y="2175"/>
                  <a:pt x="20556" y="2398"/>
                  <a:pt x="20748" y="2471"/>
                </a:cubicBezTo>
                <a:cubicBezTo>
                  <a:pt x="20838" y="2505"/>
                  <a:pt x="20863" y="2599"/>
                  <a:pt x="20863" y="2918"/>
                </a:cubicBezTo>
                <a:cubicBezTo>
                  <a:pt x="20863" y="3307"/>
                  <a:pt x="20851" y="3331"/>
                  <a:pt x="20626" y="3370"/>
                </a:cubicBezTo>
                <a:cubicBezTo>
                  <a:pt x="20537" y="3386"/>
                  <a:pt x="20476" y="3411"/>
                  <a:pt x="20435" y="3456"/>
                </a:cubicBezTo>
                <a:cubicBezTo>
                  <a:pt x="20415" y="3479"/>
                  <a:pt x="20400" y="3504"/>
                  <a:pt x="20389" y="3537"/>
                </a:cubicBezTo>
                <a:cubicBezTo>
                  <a:pt x="20377" y="3571"/>
                  <a:pt x="20369" y="3614"/>
                  <a:pt x="20365" y="3661"/>
                </a:cubicBezTo>
                <a:cubicBezTo>
                  <a:pt x="20339" y="3928"/>
                  <a:pt x="19985" y="4069"/>
                  <a:pt x="19236" y="4119"/>
                </a:cubicBezTo>
                <a:cubicBezTo>
                  <a:pt x="19060" y="4130"/>
                  <a:pt x="18972" y="4136"/>
                  <a:pt x="18925" y="4092"/>
                </a:cubicBezTo>
                <a:cubicBezTo>
                  <a:pt x="18878" y="4048"/>
                  <a:pt x="18872" y="3954"/>
                  <a:pt x="18864" y="3769"/>
                </a:cubicBezTo>
                <a:cubicBezTo>
                  <a:pt x="18860" y="3673"/>
                  <a:pt x="18848" y="3595"/>
                  <a:pt x="18832" y="3532"/>
                </a:cubicBezTo>
                <a:cubicBezTo>
                  <a:pt x="18800" y="3406"/>
                  <a:pt x="18754" y="3353"/>
                  <a:pt x="18726" y="3413"/>
                </a:cubicBezTo>
                <a:cubicBezTo>
                  <a:pt x="18719" y="3428"/>
                  <a:pt x="18714" y="3448"/>
                  <a:pt x="18710" y="3478"/>
                </a:cubicBezTo>
                <a:cubicBezTo>
                  <a:pt x="18705" y="3508"/>
                  <a:pt x="18702" y="3544"/>
                  <a:pt x="18702" y="3591"/>
                </a:cubicBezTo>
                <a:cubicBezTo>
                  <a:pt x="18702" y="3699"/>
                  <a:pt x="18683" y="3816"/>
                  <a:pt x="18659" y="3855"/>
                </a:cubicBezTo>
                <a:cubicBezTo>
                  <a:pt x="18650" y="3870"/>
                  <a:pt x="18585" y="3889"/>
                  <a:pt x="18479" y="3903"/>
                </a:cubicBezTo>
                <a:cubicBezTo>
                  <a:pt x="18159" y="3947"/>
                  <a:pt x="17463" y="3984"/>
                  <a:pt x="16745" y="4006"/>
                </a:cubicBezTo>
                <a:cubicBezTo>
                  <a:pt x="15789" y="4034"/>
                  <a:pt x="14795" y="4034"/>
                  <a:pt x="14610" y="3979"/>
                </a:cubicBezTo>
                <a:lnTo>
                  <a:pt x="14257" y="3871"/>
                </a:lnTo>
                <a:lnTo>
                  <a:pt x="14241" y="3295"/>
                </a:lnTo>
                <a:cubicBezTo>
                  <a:pt x="14234" y="3037"/>
                  <a:pt x="14232" y="2887"/>
                  <a:pt x="14249" y="2789"/>
                </a:cubicBezTo>
                <a:cubicBezTo>
                  <a:pt x="14257" y="2739"/>
                  <a:pt x="14269" y="2703"/>
                  <a:pt x="14287" y="2670"/>
                </a:cubicBezTo>
                <a:cubicBezTo>
                  <a:pt x="14304" y="2639"/>
                  <a:pt x="14328" y="2609"/>
                  <a:pt x="14357" y="2579"/>
                </a:cubicBezTo>
                <a:cubicBezTo>
                  <a:pt x="14430" y="2504"/>
                  <a:pt x="14546" y="2444"/>
                  <a:pt x="14614" y="2444"/>
                </a:cubicBezTo>
                <a:cubicBezTo>
                  <a:pt x="14673" y="2444"/>
                  <a:pt x="14704" y="2435"/>
                  <a:pt x="14721" y="2331"/>
                </a:cubicBezTo>
                <a:cubicBezTo>
                  <a:pt x="14729" y="2280"/>
                  <a:pt x="14734" y="2201"/>
                  <a:pt x="14737" y="2094"/>
                </a:cubicBezTo>
                <a:cubicBezTo>
                  <a:pt x="14739" y="1985"/>
                  <a:pt x="14739" y="1844"/>
                  <a:pt x="14739" y="1658"/>
                </a:cubicBezTo>
                <a:cubicBezTo>
                  <a:pt x="14739" y="1080"/>
                  <a:pt x="14736" y="924"/>
                  <a:pt x="14666" y="829"/>
                </a:cubicBezTo>
                <a:cubicBezTo>
                  <a:pt x="14643" y="797"/>
                  <a:pt x="14613" y="775"/>
                  <a:pt x="14572" y="743"/>
                </a:cubicBezTo>
                <a:cubicBezTo>
                  <a:pt x="14503" y="689"/>
                  <a:pt x="14434" y="566"/>
                  <a:pt x="14391" y="436"/>
                </a:cubicBezTo>
                <a:cubicBezTo>
                  <a:pt x="14377" y="393"/>
                  <a:pt x="14364" y="349"/>
                  <a:pt x="14357" y="307"/>
                </a:cubicBezTo>
                <a:lnTo>
                  <a:pt x="14309" y="0"/>
                </a:lnTo>
                <a:lnTo>
                  <a:pt x="10800" y="0"/>
                </a:lnTo>
                <a:lnTo>
                  <a:pt x="8741" y="0"/>
                </a:lnTo>
                <a:close/>
                <a:moveTo>
                  <a:pt x="20096" y="0"/>
                </a:moveTo>
                <a:cubicBezTo>
                  <a:pt x="19485" y="0"/>
                  <a:pt x="19278" y="16"/>
                  <a:pt x="19208" y="97"/>
                </a:cubicBezTo>
                <a:cubicBezTo>
                  <a:pt x="19203" y="102"/>
                  <a:pt x="19189" y="102"/>
                  <a:pt x="19186" y="108"/>
                </a:cubicBezTo>
                <a:cubicBezTo>
                  <a:pt x="19168" y="140"/>
                  <a:pt x="19166" y="182"/>
                  <a:pt x="19170" y="237"/>
                </a:cubicBezTo>
                <a:cubicBezTo>
                  <a:pt x="19179" y="368"/>
                  <a:pt x="19233" y="474"/>
                  <a:pt x="19288" y="474"/>
                </a:cubicBezTo>
                <a:cubicBezTo>
                  <a:pt x="19343" y="474"/>
                  <a:pt x="19395" y="580"/>
                  <a:pt x="19405" y="711"/>
                </a:cubicBezTo>
                <a:cubicBezTo>
                  <a:pt x="19426" y="1004"/>
                  <a:pt x="19483" y="1012"/>
                  <a:pt x="19640" y="738"/>
                </a:cubicBezTo>
                <a:cubicBezTo>
                  <a:pt x="19712" y="611"/>
                  <a:pt x="19841" y="545"/>
                  <a:pt x="19957" y="571"/>
                </a:cubicBezTo>
                <a:cubicBezTo>
                  <a:pt x="20036" y="588"/>
                  <a:pt x="20084" y="610"/>
                  <a:pt x="20116" y="662"/>
                </a:cubicBezTo>
                <a:cubicBezTo>
                  <a:pt x="20131" y="688"/>
                  <a:pt x="20142" y="718"/>
                  <a:pt x="20150" y="759"/>
                </a:cubicBezTo>
                <a:cubicBezTo>
                  <a:pt x="20150" y="760"/>
                  <a:pt x="20150" y="764"/>
                  <a:pt x="20150" y="765"/>
                </a:cubicBezTo>
                <a:cubicBezTo>
                  <a:pt x="20158" y="806"/>
                  <a:pt x="20163" y="854"/>
                  <a:pt x="20166" y="915"/>
                </a:cubicBezTo>
                <a:cubicBezTo>
                  <a:pt x="20175" y="1083"/>
                  <a:pt x="20204" y="1222"/>
                  <a:pt x="20228" y="1222"/>
                </a:cubicBezTo>
                <a:cubicBezTo>
                  <a:pt x="20240" y="1222"/>
                  <a:pt x="20252" y="1186"/>
                  <a:pt x="20262" y="1131"/>
                </a:cubicBezTo>
                <a:cubicBezTo>
                  <a:pt x="20273" y="1075"/>
                  <a:pt x="20282" y="999"/>
                  <a:pt x="20286" y="915"/>
                </a:cubicBezTo>
                <a:cubicBezTo>
                  <a:pt x="20290" y="845"/>
                  <a:pt x="20296" y="791"/>
                  <a:pt x="20306" y="748"/>
                </a:cubicBezTo>
                <a:cubicBezTo>
                  <a:pt x="20327" y="663"/>
                  <a:pt x="20370" y="627"/>
                  <a:pt x="20471" y="603"/>
                </a:cubicBezTo>
                <a:cubicBezTo>
                  <a:pt x="20522" y="591"/>
                  <a:pt x="20588" y="580"/>
                  <a:pt x="20672" y="571"/>
                </a:cubicBezTo>
                <a:cubicBezTo>
                  <a:pt x="20835" y="553"/>
                  <a:pt x="20926" y="538"/>
                  <a:pt x="20977" y="495"/>
                </a:cubicBezTo>
                <a:cubicBezTo>
                  <a:pt x="21029" y="453"/>
                  <a:pt x="21040" y="382"/>
                  <a:pt x="21040" y="264"/>
                </a:cubicBezTo>
                <a:cubicBezTo>
                  <a:pt x="21040" y="200"/>
                  <a:pt x="21037" y="155"/>
                  <a:pt x="21020" y="118"/>
                </a:cubicBezTo>
                <a:cubicBezTo>
                  <a:pt x="21002" y="82"/>
                  <a:pt x="20968" y="55"/>
                  <a:pt x="20907" y="38"/>
                </a:cubicBezTo>
                <a:cubicBezTo>
                  <a:pt x="20846" y="20"/>
                  <a:pt x="20756" y="11"/>
                  <a:pt x="20626" y="5"/>
                </a:cubicBezTo>
                <a:cubicBezTo>
                  <a:pt x="20626" y="5"/>
                  <a:pt x="20624" y="5"/>
                  <a:pt x="20624" y="5"/>
                </a:cubicBezTo>
                <a:cubicBezTo>
                  <a:pt x="20493" y="0"/>
                  <a:pt x="20321" y="0"/>
                  <a:pt x="20096" y="0"/>
                </a:cubicBezTo>
                <a:close/>
                <a:moveTo>
                  <a:pt x="12222" y="21325"/>
                </a:moveTo>
                <a:cubicBezTo>
                  <a:pt x="12183" y="21325"/>
                  <a:pt x="12139" y="21385"/>
                  <a:pt x="12122" y="21460"/>
                </a:cubicBezTo>
                <a:cubicBezTo>
                  <a:pt x="12104" y="21537"/>
                  <a:pt x="12146" y="21600"/>
                  <a:pt x="12222" y="21600"/>
                </a:cubicBezTo>
                <a:cubicBezTo>
                  <a:pt x="12298" y="21600"/>
                  <a:pt x="12342" y="21537"/>
                  <a:pt x="12324" y="21460"/>
                </a:cubicBezTo>
                <a:cubicBezTo>
                  <a:pt x="12307" y="21385"/>
                  <a:pt x="12261" y="21325"/>
                  <a:pt x="12222" y="21325"/>
                </a:cubicBezTo>
                <a:close/>
                <a:moveTo>
                  <a:pt x="12959" y="21482"/>
                </a:moveTo>
                <a:cubicBezTo>
                  <a:pt x="12936" y="21482"/>
                  <a:pt x="12912" y="21490"/>
                  <a:pt x="12895" y="21508"/>
                </a:cubicBezTo>
                <a:cubicBezTo>
                  <a:pt x="12860" y="21546"/>
                  <a:pt x="12889" y="21578"/>
                  <a:pt x="12959" y="21578"/>
                </a:cubicBezTo>
                <a:cubicBezTo>
                  <a:pt x="13029" y="21578"/>
                  <a:pt x="13058" y="21546"/>
                  <a:pt x="13023" y="21508"/>
                </a:cubicBezTo>
                <a:cubicBezTo>
                  <a:pt x="13006" y="21490"/>
                  <a:pt x="12982" y="21482"/>
                  <a:pt x="12959" y="21482"/>
                </a:cubicBezTo>
                <a:close/>
              </a:path>
            </a:pathLst>
          </a:custGeom>
          <a:ln w="12700">
            <a:miter lim="400000"/>
          </a:ln>
        </p:spPr>
      </p:pic>
      <p:pic>
        <p:nvPicPr>
          <p:cNvPr id="945" name="harness NEW MANUAL- ch. 2 damaged webbing- weld slag (holes) GVs CMYK.jpg" descr="Foto de un cordón que tiene agujeros quemados en él de fuego o ácido / químicos."/>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312540" y="4966165"/>
            <a:ext cx="5622364" cy="1913726"/>
          </a:xfrm>
          <a:prstGeom prst="rect">
            <a:avLst/>
          </a:prstGeom>
          <a:ln w="12700">
            <a:miter lim="400000"/>
          </a:ln>
        </p:spPr>
      </p:pic>
      <p:pic>
        <p:nvPicPr>
          <p:cNvPr id="948" name="no-symbol-39767_640.png" descr="Símbolo rojo de No (círculo con una barra diagonal) indica que el contenido de esta foto no está aprobado por OSHA."/>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710" y="4073910"/>
            <a:ext cx="1592263" cy="1592264"/>
          </a:xfrm>
          <a:prstGeom prst="rect">
            <a:avLst/>
          </a:prstGeom>
          <a:ln w="12700">
            <a:miter lim="400000"/>
          </a:ln>
        </p:spPr>
      </p:pic>
      <p:pic>
        <p:nvPicPr>
          <p:cNvPr id="944" name="harnes QA10-fall-protection-equipment-inspection-showing-a-fall-arrest-harness-that-is-broken-and-stretched-and-should-be-removed-from-service.jpg" descr="Foto de un cordón y una hebilla de plástico que se ha roto y estirado." title="Caja de texto"/>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16556" y="3258631"/>
            <a:ext cx="3818106" cy="3865945"/>
          </a:xfrm>
          <a:prstGeom prst="rect">
            <a:avLst/>
          </a:prstGeom>
          <a:ln w="12700">
            <a:miter lim="400000"/>
          </a:ln>
        </p:spPr>
      </p:pic>
      <p:sp>
        <p:nvSpPr>
          <p:cNvPr id="949" name="Shape 949" title="Caja de texto"/>
          <p:cNvSpPr/>
          <p:nvPr/>
        </p:nvSpPr>
        <p:spPr>
          <a:xfrm>
            <a:off x="5330149" y="6030520"/>
            <a:ext cx="3818106" cy="635000"/>
          </a:xfrm>
          <a:prstGeom prst="rect">
            <a:avLst/>
          </a:prstGeom>
          <a:solidFill>
            <a:srgbClr val="FFFFFF"/>
          </a:solidFill>
          <a:ln w="12700">
            <a:miter lim="400000"/>
          </a:ln>
        </p:spPr>
        <p:txBody>
          <a:bodyPr lIns="45718" tIns="45718" rIns="45718" bIns="45718"/>
          <a:lstStyle/>
          <a:p>
            <a:endParaRPr/>
          </a:p>
        </p:txBody>
      </p:sp>
      <p:sp>
        <p:nvSpPr>
          <p:cNvPr id="950" name="Shape 950"/>
          <p:cNvSpPr/>
          <p:nvPr/>
        </p:nvSpPr>
        <p:spPr>
          <a:xfrm>
            <a:off x="5568813" y="6030519"/>
            <a:ext cx="604332" cy="4470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2300"/>
            </a:lvl1pPr>
          </a:lstStyle>
          <a:p>
            <a:r>
              <a:rPr dirty="0"/>
              <a:t>roto</a:t>
            </a:r>
          </a:p>
        </p:txBody>
      </p:sp>
      <p:sp>
        <p:nvSpPr>
          <p:cNvPr id="951" name="Shape 951"/>
          <p:cNvSpPr/>
          <p:nvPr/>
        </p:nvSpPr>
        <p:spPr>
          <a:xfrm>
            <a:off x="7121142" y="6030519"/>
            <a:ext cx="1068583" cy="4470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2300"/>
            </a:lvl1pPr>
          </a:lstStyle>
          <a:p>
            <a:r>
              <a:t>estirado</a:t>
            </a:r>
          </a:p>
        </p:txBody>
      </p:sp>
      <p:pic>
        <p:nvPicPr>
          <p:cNvPr id="946" name="no-symbol-39767_640.png" descr="Símbolo rojo de No (círculo con una barra diagonal) indica que el contenido de esta foto no está aprobado por OSHA.&#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177002" y="3209850"/>
            <a:ext cx="1409701" cy="1409701"/>
          </a:xfrm>
          <a:prstGeom prst="rect">
            <a:avLst/>
          </a:prstGeom>
          <a:ln w="12700">
            <a:miter lim="400000"/>
          </a:ln>
        </p:spPr>
      </p:pic>
    </p:spTree>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6" name="Shape 956"/>
          <p:cNvSpPr>
            <a:spLocks noGrp="1"/>
          </p:cNvSpPr>
          <p:nvPr>
            <p:ph type="title"/>
          </p:nvPr>
        </p:nvSpPr>
        <p:spPr>
          <a:xfrm>
            <a:off x="-2" y="990291"/>
            <a:ext cx="9144004" cy="685801"/>
          </a:xfrm>
          <a:prstGeom prst="rect">
            <a:avLst/>
          </a:prstGeom>
        </p:spPr>
        <p:txBody>
          <a:bodyPr>
            <a:normAutofit/>
          </a:bodyPr>
          <a:lstStyle>
            <a:lvl1pPr>
              <a:defRPr sz="3600"/>
            </a:lvl1pPr>
          </a:lstStyle>
          <a:p>
            <a:r>
              <a:rPr dirty="0"/>
              <a:t>La </a:t>
            </a:r>
            <a:r>
              <a:rPr dirty="0" err="1"/>
              <a:t>Protección</a:t>
            </a:r>
            <a:r>
              <a:rPr dirty="0"/>
              <a:t> contra </a:t>
            </a:r>
            <a:r>
              <a:rPr dirty="0" err="1"/>
              <a:t>Caídas</a:t>
            </a:r>
            <a:r>
              <a:rPr dirty="0"/>
              <a:t> - El </a:t>
            </a:r>
            <a:r>
              <a:rPr dirty="0" err="1"/>
              <a:t>Arnés</a:t>
            </a:r>
            <a:endParaRPr dirty="0"/>
          </a:p>
        </p:txBody>
      </p:sp>
      <p:sp>
        <p:nvSpPr>
          <p:cNvPr id="957" name="Shape 957"/>
          <p:cNvSpPr>
            <a:spLocks noGrp="1"/>
          </p:cNvSpPr>
          <p:nvPr>
            <p:ph type="body" idx="4294967295"/>
          </p:nvPr>
        </p:nvSpPr>
        <p:spPr>
          <a:xfrm>
            <a:off x="408477" y="1547398"/>
            <a:ext cx="5104012" cy="5334001"/>
          </a:xfrm>
          <a:prstGeom prst="rect">
            <a:avLst/>
          </a:prstGeom>
        </p:spPr>
        <p:txBody>
          <a:bodyPr/>
          <a:lstStyle/>
          <a:p>
            <a:pPr marL="190500" indent="-190500" defTabSz="448055">
              <a:buChar char="•"/>
            </a:pPr>
            <a:r>
              <a:rPr dirty="0" err="1"/>
              <a:t>Sólo</a:t>
            </a:r>
            <a:r>
              <a:rPr dirty="0"/>
              <a:t> </a:t>
            </a:r>
            <a:r>
              <a:rPr dirty="0" err="1"/>
              <a:t>deberá</a:t>
            </a:r>
            <a:r>
              <a:rPr dirty="0"/>
              <a:t> </a:t>
            </a:r>
            <a:r>
              <a:rPr dirty="0" err="1"/>
              <a:t>ser</a:t>
            </a:r>
            <a:r>
              <a:rPr dirty="0"/>
              <a:t> </a:t>
            </a:r>
            <a:r>
              <a:rPr dirty="0" err="1"/>
              <a:t>utilizado</a:t>
            </a:r>
            <a:r>
              <a:rPr dirty="0"/>
              <a:t> para </a:t>
            </a:r>
            <a:r>
              <a:rPr dirty="0" err="1"/>
              <a:t>protección</a:t>
            </a:r>
            <a:r>
              <a:rPr dirty="0"/>
              <a:t> contra </a:t>
            </a:r>
            <a:r>
              <a:rPr dirty="0" err="1"/>
              <a:t>caídas</a:t>
            </a:r>
            <a:r>
              <a:rPr dirty="0"/>
              <a:t> y no para </a:t>
            </a:r>
            <a:r>
              <a:rPr dirty="0" err="1"/>
              <a:t>izar</a:t>
            </a:r>
            <a:r>
              <a:rPr dirty="0"/>
              <a:t> </a:t>
            </a:r>
            <a:r>
              <a:rPr dirty="0" err="1"/>
              <a:t>materiales</a:t>
            </a:r>
            <a:r>
              <a:rPr dirty="0"/>
              <a:t>.</a:t>
            </a:r>
          </a:p>
          <a:p>
            <a:pPr marL="190500" indent="-190500" defTabSz="448055">
              <a:buChar char="•"/>
            </a:pPr>
            <a:r>
              <a:rPr dirty="0"/>
              <a:t>El </a:t>
            </a:r>
            <a:r>
              <a:rPr dirty="0" err="1"/>
              <a:t>arnés</a:t>
            </a:r>
            <a:r>
              <a:rPr dirty="0"/>
              <a:t> </a:t>
            </a:r>
            <a:r>
              <a:rPr dirty="0" err="1"/>
              <a:t>debe</a:t>
            </a:r>
            <a:r>
              <a:rPr dirty="0"/>
              <a:t> </a:t>
            </a:r>
            <a:r>
              <a:rPr dirty="0" err="1"/>
              <a:t>ser</a:t>
            </a:r>
            <a:r>
              <a:rPr dirty="0"/>
              <a:t> </a:t>
            </a:r>
            <a:r>
              <a:rPr dirty="0" err="1"/>
              <a:t>inspeccionado</a:t>
            </a:r>
            <a:r>
              <a:rPr dirty="0"/>
              <a:t> </a:t>
            </a:r>
            <a:r>
              <a:rPr dirty="0" err="1"/>
              <a:t>cada</a:t>
            </a:r>
            <a:r>
              <a:rPr dirty="0"/>
              <a:t> </a:t>
            </a:r>
            <a:r>
              <a:rPr dirty="0" err="1"/>
              <a:t>vez</a:t>
            </a:r>
            <a:r>
              <a:rPr dirty="0"/>
              <a:t> que se </a:t>
            </a:r>
            <a:r>
              <a:rPr dirty="0" err="1"/>
              <a:t>vaya</a:t>
            </a:r>
            <a:r>
              <a:rPr dirty="0"/>
              <a:t> a </a:t>
            </a:r>
            <a:r>
              <a:rPr dirty="0" err="1"/>
              <a:t>utilizar</a:t>
            </a:r>
            <a:r>
              <a:rPr dirty="0"/>
              <a:t>. </a:t>
            </a:r>
          </a:p>
          <a:p>
            <a:pPr marL="190500" indent="-190500" defTabSz="448055">
              <a:buChar char="•"/>
            </a:pPr>
            <a:r>
              <a:rPr dirty="0"/>
              <a:t>Los </a:t>
            </a:r>
            <a:r>
              <a:rPr dirty="0" err="1"/>
              <a:t>cordones</a:t>
            </a:r>
            <a:r>
              <a:rPr dirty="0"/>
              <a:t> de </a:t>
            </a:r>
            <a:r>
              <a:rPr dirty="0" err="1"/>
              <a:t>seguridad</a:t>
            </a:r>
            <a:r>
              <a:rPr dirty="0"/>
              <a:t> </a:t>
            </a:r>
            <a:r>
              <a:rPr dirty="0" err="1"/>
              <a:t>deben</a:t>
            </a:r>
            <a:r>
              <a:rPr dirty="0"/>
              <a:t> </a:t>
            </a:r>
            <a:r>
              <a:rPr dirty="0" err="1"/>
              <a:t>estar</a:t>
            </a:r>
            <a:r>
              <a:rPr dirty="0"/>
              <a:t> </a:t>
            </a:r>
            <a:r>
              <a:rPr dirty="0" err="1"/>
              <a:t>enganchados</a:t>
            </a:r>
            <a:r>
              <a:rPr dirty="0"/>
              <a:t>/</a:t>
            </a:r>
            <a:r>
              <a:rPr dirty="0" err="1"/>
              <a:t>conectados</a:t>
            </a:r>
            <a:r>
              <a:rPr dirty="0"/>
              <a:t> </a:t>
            </a:r>
            <a:r>
              <a:rPr dirty="0" err="1"/>
              <a:t>en</a:t>
            </a:r>
            <a:r>
              <a:rPr dirty="0"/>
              <a:t> la parte  central de la </a:t>
            </a:r>
            <a:r>
              <a:rPr dirty="0" err="1"/>
              <a:t>espalda</a:t>
            </a:r>
            <a:r>
              <a:rPr dirty="0"/>
              <a:t>.</a:t>
            </a:r>
          </a:p>
          <a:p>
            <a:pPr marL="190500" indent="-190500" defTabSz="448055">
              <a:buChar char="•"/>
            </a:pPr>
            <a:r>
              <a:rPr dirty="0"/>
              <a:t>Los </a:t>
            </a:r>
            <a:r>
              <a:rPr dirty="0" err="1"/>
              <a:t>cinturones</a:t>
            </a:r>
            <a:r>
              <a:rPr dirty="0"/>
              <a:t> del </a:t>
            </a:r>
            <a:r>
              <a:rPr dirty="0" err="1"/>
              <a:t>cuerpo</a:t>
            </a:r>
            <a:r>
              <a:rPr dirty="0"/>
              <a:t>/</a:t>
            </a:r>
            <a:r>
              <a:rPr dirty="0" err="1"/>
              <a:t>correas</a:t>
            </a:r>
            <a:r>
              <a:rPr dirty="0"/>
              <a:t> de </a:t>
            </a:r>
            <a:r>
              <a:rPr dirty="0" err="1"/>
              <a:t>seguridad</a:t>
            </a:r>
            <a:r>
              <a:rPr dirty="0"/>
              <a:t> no </a:t>
            </a:r>
            <a:r>
              <a:rPr dirty="0" err="1"/>
              <a:t>pueden</a:t>
            </a:r>
            <a:r>
              <a:rPr dirty="0"/>
              <a:t> </a:t>
            </a:r>
            <a:r>
              <a:rPr dirty="0" err="1"/>
              <a:t>ser</a:t>
            </a:r>
            <a:r>
              <a:rPr dirty="0"/>
              <a:t> </a:t>
            </a:r>
            <a:r>
              <a:rPr dirty="0" err="1"/>
              <a:t>utilizadas</a:t>
            </a:r>
            <a:r>
              <a:rPr dirty="0"/>
              <a:t> </a:t>
            </a:r>
            <a:r>
              <a:rPr dirty="0" err="1"/>
              <a:t>como</a:t>
            </a:r>
            <a:r>
              <a:rPr dirty="0"/>
              <a:t> </a:t>
            </a:r>
            <a:r>
              <a:rPr dirty="0" err="1"/>
              <a:t>dispositivos</a:t>
            </a:r>
            <a:r>
              <a:rPr dirty="0"/>
              <a:t> de </a:t>
            </a:r>
            <a:r>
              <a:rPr dirty="0" err="1"/>
              <a:t>protección</a:t>
            </a:r>
            <a:r>
              <a:rPr dirty="0"/>
              <a:t> contra </a:t>
            </a:r>
            <a:r>
              <a:rPr dirty="0" err="1"/>
              <a:t>caídas</a:t>
            </a:r>
            <a:r>
              <a:rPr dirty="0"/>
              <a:t>, </a:t>
            </a:r>
            <a:r>
              <a:rPr dirty="0" err="1"/>
              <a:t>sólo</a:t>
            </a:r>
            <a:r>
              <a:rPr dirty="0"/>
              <a:t> </a:t>
            </a:r>
            <a:r>
              <a:rPr dirty="0" err="1"/>
              <a:t>como</a:t>
            </a:r>
            <a:r>
              <a:rPr dirty="0"/>
              <a:t> </a:t>
            </a:r>
            <a:r>
              <a:rPr dirty="0" err="1"/>
              <a:t>dispositivos</a:t>
            </a:r>
            <a:r>
              <a:rPr dirty="0"/>
              <a:t> de </a:t>
            </a:r>
            <a:r>
              <a:rPr dirty="0" err="1"/>
              <a:t>posicionamiento</a:t>
            </a:r>
            <a:r>
              <a:rPr dirty="0"/>
              <a:t>.</a:t>
            </a:r>
          </a:p>
        </p:txBody>
      </p:sp>
      <p:pic>
        <p:nvPicPr>
          <p:cNvPr id="955" name="image101.jpeg" descr="Foto de un hombre que llevaba un arnés. Él está mirando hacia fuera de nosotros, y una flecha apunta hacia el anillo D situado en el centro de su espalda."/>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614394" y="1642155"/>
            <a:ext cx="3081585" cy="4656015"/>
          </a:xfrm>
          <a:prstGeom prst="rect">
            <a:avLst/>
          </a:prstGeom>
          <a:ln w="12700">
            <a:miter lim="400000"/>
          </a:ln>
        </p:spPr>
      </p:pic>
      <p:pic>
        <p:nvPicPr>
          <p:cNvPr id="958" name="check mark 2000px-Checkmark_green.svg.png" descr="La marca de verificación verde indica que el contenido de esta foto es aprobado por OSHA.&#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29915" y="4869312"/>
            <a:ext cx="1842825" cy="1599572"/>
          </a:xfrm>
          <a:prstGeom prst="rect">
            <a:avLst/>
          </a:prstGeom>
          <a:ln w="12700">
            <a:miter lim="400000"/>
          </a:ln>
          <a:effectLst>
            <a:outerShdw blurRad="38100" dist="20000" dir="2487689" rotWithShape="0">
              <a:srgbClr val="000000"/>
            </a:outerShdw>
          </a:effectLst>
        </p:spPr>
      </p:pic>
    </p:spTree>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 name="Shape 962"/>
          <p:cNvSpPr>
            <a:spLocks noGrp="1"/>
          </p:cNvSpPr>
          <p:nvPr>
            <p:ph type="title"/>
          </p:nvPr>
        </p:nvSpPr>
        <p:spPr>
          <a:xfrm>
            <a:off x="-2" y="914400"/>
            <a:ext cx="9144004" cy="838200"/>
          </a:xfrm>
          <a:prstGeom prst="rect">
            <a:avLst/>
          </a:prstGeom>
        </p:spPr>
        <p:txBody>
          <a:bodyPr/>
          <a:lstStyle>
            <a:lvl1pPr defTabSz="315468">
              <a:defRPr sz="3000"/>
            </a:lvl1pPr>
          </a:lstStyle>
          <a:p>
            <a:r>
              <a:rPr dirty="0"/>
              <a:t>El Sistema para </a:t>
            </a:r>
            <a:r>
              <a:rPr dirty="0" err="1"/>
              <a:t>Monitorear</a:t>
            </a:r>
            <a:r>
              <a:rPr dirty="0"/>
              <a:t> la </a:t>
            </a:r>
            <a:r>
              <a:rPr dirty="0" err="1"/>
              <a:t>Seguridad</a:t>
            </a:r>
            <a:r>
              <a:rPr dirty="0"/>
              <a:t> </a:t>
            </a:r>
          </a:p>
        </p:txBody>
      </p:sp>
      <p:sp>
        <p:nvSpPr>
          <p:cNvPr id="963" name="Shape 963"/>
          <p:cNvSpPr>
            <a:spLocks noGrp="1"/>
          </p:cNvSpPr>
          <p:nvPr>
            <p:ph type="body" idx="4294967295"/>
          </p:nvPr>
        </p:nvSpPr>
        <p:spPr>
          <a:xfrm>
            <a:off x="374686" y="1653309"/>
            <a:ext cx="8559088" cy="4729514"/>
          </a:xfrm>
          <a:prstGeom prst="rect">
            <a:avLst/>
          </a:prstGeom>
        </p:spPr>
        <p:txBody>
          <a:bodyPr/>
          <a:lstStyle/>
          <a:p>
            <a:pPr marL="0" indent="0">
              <a:buSzTx/>
              <a:buFontTx/>
              <a:buNone/>
            </a:pPr>
            <a:r>
              <a:rPr dirty="0"/>
              <a:t>La persona </a:t>
            </a:r>
            <a:r>
              <a:rPr dirty="0" err="1"/>
              <a:t>competente</a:t>
            </a:r>
            <a:r>
              <a:rPr dirty="0"/>
              <a:t> </a:t>
            </a:r>
            <a:r>
              <a:rPr dirty="0" err="1"/>
              <a:t>designada</a:t>
            </a:r>
            <a:r>
              <a:rPr dirty="0"/>
              <a:t> </a:t>
            </a:r>
            <a:r>
              <a:rPr dirty="0" err="1"/>
              <a:t>por</a:t>
            </a:r>
            <a:r>
              <a:rPr dirty="0"/>
              <a:t> el </a:t>
            </a:r>
            <a:r>
              <a:rPr dirty="0" err="1"/>
              <a:t>empleador</a:t>
            </a:r>
            <a:r>
              <a:rPr dirty="0"/>
              <a:t> </a:t>
            </a:r>
            <a:r>
              <a:rPr dirty="0" err="1"/>
              <a:t>debe</a:t>
            </a:r>
            <a:r>
              <a:rPr dirty="0"/>
              <a:t>:</a:t>
            </a:r>
          </a:p>
          <a:p>
            <a:pPr marL="603250" lvl="1" indent="-285750"/>
            <a:r>
              <a:rPr dirty="0" err="1"/>
              <a:t>Estar</a:t>
            </a:r>
            <a:r>
              <a:rPr dirty="0"/>
              <a:t> </a:t>
            </a:r>
            <a:r>
              <a:rPr dirty="0" err="1"/>
              <a:t>ubicada</a:t>
            </a:r>
            <a:r>
              <a:rPr dirty="0"/>
              <a:t> al </a:t>
            </a:r>
            <a:r>
              <a:rPr dirty="0" err="1"/>
              <a:t>mismo</a:t>
            </a:r>
            <a:r>
              <a:rPr dirty="0"/>
              <a:t> </a:t>
            </a:r>
            <a:r>
              <a:rPr dirty="0" err="1"/>
              <a:t>nivel</a:t>
            </a:r>
            <a:r>
              <a:rPr dirty="0"/>
              <a:t> y a la vista.</a:t>
            </a:r>
          </a:p>
          <a:p>
            <a:pPr marL="603250" lvl="1" indent="-285750"/>
            <a:r>
              <a:rPr dirty="0" err="1"/>
              <a:t>Comunicarse</a:t>
            </a:r>
            <a:r>
              <a:rPr dirty="0"/>
              <a:t>  </a:t>
            </a:r>
            <a:r>
              <a:rPr dirty="0" err="1"/>
              <a:t>oralmente</a:t>
            </a:r>
            <a:r>
              <a:rPr dirty="0"/>
              <a:t>  y </a:t>
            </a:r>
            <a:r>
              <a:rPr dirty="0" err="1"/>
              <a:t>estar</a:t>
            </a:r>
            <a:r>
              <a:rPr dirty="0"/>
              <a:t> </a:t>
            </a:r>
            <a:r>
              <a:rPr dirty="0" err="1"/>
              <a:t>bastante</a:t>
            </a:r>
            <a:r>
              <a:rPr dirty="0"/>
              <a:t> </a:t>
            </a:r>
            <a:r>
              <a:rPr dirty="0" err="1"/>
              <a:t>cerca</a:t>
            </a:r>
            <a:r>
              <a:rPr dirty="0"/>
              <a:t> para </a:t>
            </a:r>
            <a:r>
              <a:rPr dirty="0" err="1"/>
              <a:t>ser</a:t>
            </a:r>
            <a:r>
              <a:rPr dirty="0"/>
              <a:t> </a:t>
            </a:r>
            <a:r>
              <a:rPr dirty="0" err="1"/>
              <a:t>escuchado</a:t>
            </a:r>
            <a:r>
              <a:rPr dirty="0"/>
              <a:t>.</a:t>
            </a:r>
          </a:p>
          <a:p>
            <a:pPr marL="603250" lvl="1" indent="-285750"/>
            <a:r>
              <a:rPr dirty="0"/>
              <a:t>No </a:t>
            </a:r>
            <a:r>
              <a:rPr dirty="0" err="1"/>
              <a:t>puede</a:t>
            </a:r>
            <a:r>
              <a:rPr dirty="0"/>
              <a:t> </a:t>
            </a:r>
            <a:r>
              <a:rPr dirty="0" err="1"/>
              <a:t>tener</a:t>
            </a:r>
            <a:r>
              <a:rPr dirty="0"/>
              <a:t> </a:t>
            </a:r>
            <a:r>
              <a:rPr dirty="0" err="1"/>
              <a:t>otras</a:t>
            </a:r>
            <a:r>
              <a:rPr dirty="0"/>
              <a:t> </a:t>
            </a:r>
            <a:r>
              <a:rPr dirty="0" err="1"/>
              <a:t>responsabilidades</a:t>
            </a:r>
            <a:r>
              <a:rPr dirty="0"/>
              <a:t> que </a:t>
            </a:r>
            <a:r>
              <a:rPr dirty="0" err="1"/>
              <a:t>interfieran</a:t>
            </a:r>
            <a:r>
              <a:rPr dirty="0"/>
              <a:t>.</a:t>
            </a:r>
          </a:p>
          <a:p>
            <a:pPr marL="603250" lvl="1" indent="-285750"/>
            <a:r>
              <a:rPr dirty="0" err="1"/>
              <a:t>Estar</a:t>
            </a:r>
            <a:r>
              <a:rPr dirty="0"/>
              <a:t> </a:t>
            </a:r>
            <a:r>
              <a:rPr dirty="0" err="1"/>
              <a:t>en</a:t>
            </a:r>
            <a:r>
              <a:rPr dirty="0"/>
              <a:t> control de </a:t>
            </a:r>
            <a:r>
              <a:rPr dirty="0" err="1"/>
              <a:t>todos</a:t>
            </a:r>
            <a:r>
              <a:rPr dirty="0"/>
              <a:t> </a:t>
            </a:r>
            <a:r>
              <a:rPr dirty="0" err="1"/>
              <a:t>los</a:t>
            </a:r>
            <a:r>
              <a:rPr dirty="0"/>
              <a:t> </a:t>
            </a:r>
            <a:r>
              <a:rPr dirty="0" err="1"/>
              <a:t>trabajadores</a:t>
            </a:r>
            <a:r>
              <a:rPr dirty="0"/>
              <a:t> que </a:t>
            </a:r>
            <a:r>
              <a:rPr dirty="0" err="1"/>
              <a:t>laboran</a:t>
            </a:r>
            <a:r>
              <a:rPr dirty="0"/>
              <a:t> </a:t>
            </a:r>
            <a:r>
              <a:rPr dirty="0" err="1"/>
              <a:t>sobre</a:t>
            </a:r>
            <a:r>
              <a:rPr dirty="0"/>
              <a:t> el </a:t>
            </a:r>
            <a:r>
              <a:rPr dirty="0" err="1"/>
              <a:t>techo</a:t>
            </a:r>
            <a:r>
              <a:rPr dirty="0"/>
              <a:t>.</a:t>
            </a:r>
          </a:p>
          <a:p>
            <a:pPr marL="603250" lvl="1" indent="-285750"/>
            <a:r>
              <a:rPr dirty="0" err="1"/>
              <a:t>Advierte</a:t>
            </a:r>
            <a:r>
              <a:rPr dirty="0"/>
              <a:t> a </a:t>
            </a:r>
            <a:r>
              <a:rPr dirty="0" err="1"/>
              <a:t>los</a:t>
            </a:r>
            <a:r>
              <a:rPr dirty="0"/>
              <a:t> </a:t>
            </a:r>
            <a:r>
              <a:rPr dirty="0" err="1"/>
              <a:t>trabajadores</a:t>
            </a:r>
            <a:r>
              <a:rPr dirty="0"/>
              <a:t> </a:t>
            </a:r>
            <a:r>
              <a:rPr dirty="0" err="1"/>
              <a:t>cuando</a:t>
            </a:r>
            <a:r>
              <a:rPr dirty="0"/>
              <a:t> </a:t>
            </a:r>
            <a:r>
              <a:rPr dirty="0" err="1"/>
              <a:t>ellos</a:t>
            </a:r>
            <a:r>
              <a:rPr dirty="0"/>
              <a:t> no </a:t>
            </a:r>
            <a:r>
              <a:rPr dirty="0" err="1"/>
              <a:t>están</a:t>
            </a:r>
            <a:r>
              <a:rPr dirty="0"/>
              <a:t> </a:t>
            </a:r>
            <a:r>
              <a:rPr dirty="0" err="1"/>
              <a:t>en</a:t>
            </a:r>
            <a:r>
              <a:rPr dirty="0"/>
              <a:t> </a:t>
            </a:r>
            <a:r>
              <a:rPr dirty="0" err="1"/>
              <a:t>conocimiento</a:t>
            </a:r>
            <a:r>
              <a:rPr dirty="0"/>
              <a:t> de </a:t>
            </a:r>
            <a:r>
              <a:rPr dirty="0" err="1"/>
              <a:t>riesgos</a:t>
            </a:r>
            <a:r>
              <a:rPr dirty="0"/>
              <a:t> o </a:t>
            </a:r>
            <a:r>
              <a:rPr dirty="0" err="1"/>
              <a:t>actuando</a:t>
            </a:r>
            <a:r>
              <a:rPr dirty="0"/>
              <a:t> de </a:t>
            </a:r>
            <a:r>
              <a:rPr dirty="0" err="1"/>
              <a:t>manera</a:t>
            </a:r>
            <a:r>
              <a:rPr dirty="0"/>
              <a:t> </a:t>
            </a:r>
            <a:r>
              <a:rPr dirty="0" err="1"/>
              <a:t>insegura</a:t>
            </a:r>
            <a:r>
              <a:rPr dirty="0"/>
              <a:t>. </a:t>
            </a:r>
          </a:p>
          <a:p>
            <a:pPr marL="603250" lvl="1" indent="-285750"/>
            <a:r>
              <a:rPr dirty="0"/>
              <a:t>Se </a:t>
            </a:r>
            <a:r>
              <a:rPr dirty="0" err="1"/>
              <a:t>asegura</a:t>
            </a:r>
            <a:r>
              <a:rPr dirty="0"/>
              <a:t> que no se </a:t>
            </a:r>
            <a:r>
              <a:rPr dirty="0" err="1"/>
              <a:t>esté</a:t>
            </a:r>
            <a:r>
              <a:rPr dirty="0"/>
              <a:t> </a:t>
            </a:r>
            <a:r>
              <a:rPr dirty="0" err="1"/>
              <a:t>utilizando</a:t>
            </a:r>
            <a:r>
              <a:rPr dirty="0"/>
              <a:t> </a:t>
            </a:r>
            <a:r>
              <a:rPr dirty="0" err="1"/>
              <a:t>equipo</a:t>
            </a:r>
            <a:r>
              <a:rPr dirty="0"/>
              <a:t> </a:t>
            </a:r>
            <a:r>
              <a:rPr dirty="0" err="1"/>
              <a:t>mecánico</a:t>
            </a:r>
            <a:r>
              <a:rPr dirty="0"/>
              <a:t> </a:t>
            </a:r>
            <a:r>
              <a:rPr dirty="0" err="1"/>
              <a:t>en</a:t>
            </a:r>
            <a:r>
              <a:rPr dirty="0"/>
              <a:t> el </a:t>
            </a:r>
            <a:r>
              <a:rPr dirty="0" err="1"/>
              <a:t>área</a:t>
            </a:r>
            <a:r>
              <a:rPr dirty="0"/>
              <a:t>.</a:t>
            </a:r>
          </a:p>
        </p:txBody>
      </p:sp>
    </p:spTree>
  </p:cSld>
  <p:clrMapOvr>
    <a:masterClrMapping/>
  </p:clrMapOvr>
  <p:transition spd="slow"/>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1" name="Shape 971"/>
          <p:cNvSpPr>
            <a:spLocks noGrp="1"/>
          </p:cNvSpPr>
          <p:nvPr>
            <p:ph type="title"/>
          </p:nvPr>
        </p:nvSpPr>
        <p:spPr>
          <a:xfrm>
            <a:off x="114298" y="1002991"/>
            <a:ext cx="9144004" cy="685801"/>
          </a:xfrm>
          <a:prstGeom prst="rect">
            <a:avLst/>
          </a:prstGeom>
        </p:spPr>
        <p:txBody>
          <a:bodyPr/>
          <a:lstStyle/>
          <a:p>
            <a:pPr>
              <a:spcBef>
                <a:spcPts val="1000"/>
              </a:spcBef>
              <a:defRPr sz="3500" b="1"/>
            </a:pPr>
            <a:r>
              <a:rPr dirty="0"/>
              <a:t>¿</a:t>
            </a:r>
            <a:r>
              <a:rPr dirty="0" err="1"/>
              <a:t>Por</a:t>
            </a:r>
            <a:r>
              <a:rPr dirty="0"/>
              <a:t> </a:t>
            </a:r>
            <a:r>
              <a:rPr dirty="0" err="1"/>
              <a:t>qué</a:t>
            </a:r>
            <a:r>
              <a:rPr dirty="0"/>
              <a:t> </a:t>
            </a:r>
            <a:r>
              <a:rPr dirty="0" err="1"/>
              <a:t>desarrollar</a:t>
            </a:r>
            <a:r>
              <a:rPr dirty="0"/>
              <a:t> </a:t>
            </a:r>
            <a:r>
              <a:rPr dirty="0" err="1"/>
              <a:t>sistemas</a:t>
            </a:r>
            <a:r>
              <a:rPr dirty="0"/>
              <a:t> de </a:t>
            </a:r>
            <a:r>
              <a:rPr dirty="0" err="1"/>
              <a:t>seguridad</a:t>
            </a:r>
            <a:r>
              <a:rPr dirty="0"/>
              <a:t>? </a:t>
            </a:r>
            <a:r>
              <a:rPr b="0" dirty="0">
                <a:solidFill>
                  <a:srgbClr val="FFFFFF"/>
                </a:solidFill>
              </a:rPr>
              <a:t>2</a:t>
            </a:r>
          </a:p>
        </p:txBody>
      </p:sp>
      <p:sp>
        <p:nvSpPr>
          <p:cNvPr id="972" name="Shape 972"/>
          <p:cNvSpPr>
            <a:spLocks noGrp="1"/>
          </p:cNvSpPr>
          <p:nvPr>
            <p:ph type="body" sz="half" idx="4294967295"/>
          </p:nvPr>
        </p:nvSpPr>
        <p:spPr>
          <a:xfrm>
            <a:off x="484293" y="1663700"/>
            <a:ext cx="3793664" cy="3992563"/>
          </a:xfrm>
          <a:prstGeom prst="rect">
            <a:avLst/>
          </a:prstGeom>
        </p:spPr>
        <p:txBody>
          <a:bodyPr>
            <a:normAutofit/>
          </a:bodyPr>
          <a:lstStyle/>
          <a:p>
            <a:pPr marL="190500" indent="-190500">
              <a:buChar char="•"/>
            </a:pPr>
            <a:r>
              <a:rPr dirty="0"/>
              <a:t>Para </a:t>
            </a:r>
            <a:r>
              <a:rPr dirty="0" err="1"/>
              <a:t>crear</a:t>
            </a:r>
            <a:r>
              <a:rPr dirty="0"/>
              <a:t> </a:t>
            </a:r>
            <a:r>
              <a:rPr dirty="0" err="1"/>
              <a:t>una</a:t>
            </a:r>
            <a:r>
              <a:rPr dirty="0"/>
              <a:t> </a:t>
            </a:r>
            <a:r>
              <a:rPr dirty="0" err="1"/>
              <a:t>cultura</a:t>
            </a:r>
            <a:r>
              <a:rPr dirty="0"/>
              <a:t>                                                                      de </a:t>
            </a:r>
            <a:r>
              <a:rPr dirty="0" err="1"/>
              <a:t>seguridad</a:t>
            </a:r>
            <a:r>
              <a:rPr dirty="0"/>
              <a:t>.</a:t>
            </a:r>
          </a:p>
          <a:p>
            <a:pPr marL="190500" indent="-190500">
              <a:buChar char="•"/>
            </a:pPr>
            <a:r>
              <a:rPr dirty="0"/>
              <a:t>Para </a:t>
            </a:r>
            <a:r>
              <a:rPr dirty="0" err="1"/>
              <a:t>aumentar</a:t>
            </a:r>
            <a:r>
              <a:rPr dirty="0"/>
              <a:t> la moral.</a:t>
            </a:r>
          </a:p>
          <a:p>
            <a:pPr marL="190500" indent="-190500">
              <a:buChar char="•"/>
            </a:pPr>
            <a:r>
              <a:rPr dirty="0" err="1"/>
              <a:t>Por</a:t>
            </a:r>
            <a:r>
              <a:rPr dirty="0"/>
              <a:t> </a:t>
            </a:r>
            <a:r>
              <a:rPr dirty="0" err="1"/>
              <a:t>una</a:t>
            </a:r>
            <a:r>
              <a:rPr dirty="0"/>
              <a:t> </a:t>
            </a:r>
            <a:r>
              <a:rPr dirty="0" err="1"/>
              <a:t>buena</a:t>
            </a:r>
            <a:r>
              <a:rPr dirty="0"/>
              <a:t> </a:t>
            </a:r>
            <a:r>
              <a:rPr dirty="0" err="1"/>
              <a:t>reputación</a:t>
            </a:r>
            <a:r>
              <a:rPr dirty="0"/>
              <a:t> </a:t>
            </a:r>
          </a:p>
          <a:p>
            <a:pPr marL="190500" indent="-190500">
              <a:buChar char="•"/>
            </a:pPr>
            <a:r>
              <a:rPr dirty="0"/>
              <a:t>Para </a:t>
            </a:r>
            <a:r>
              <a:rPr dirty="0" err="1"/>
              <a:t>bajar</a:t>
            </a:r>
            <a:r>
              <a:rPr dirty="0"/>
              <a:t> el </a:t>
            </a:r>
            <a:r>
              <a:rPr dirty="0" err="1"/>
              <a:t>seguro</a:t>
            </a:r>
            <a:r>
              <a:rPr dirty="0"/>
              <a:t> de                                                                                                </a:t>
            </a:r>
            <a:r>
              <a:rPr dirty="0" err="1"/>
              <a:t>compensación</a:t>
            </a:r>
            <a:r>
              <a:rPr dirty="0"/>
              <a:t> a </a:t>
            </a:r>
            <a:r>
              <a:rPr dirty="0" err="1"/>
              <a:t>los</a:t>
            </a:r>
            <a:r>
              <a:rPr dirty="0"/>
              <a:t>                                                                            </a:t>
            </a:r>
            <a:r>
              <a:rPr dirty="0" err="1"/>
              <a:t>trabajadores</a:t>
            </a:r>
            <a:r>
              <a:rPr dirty="0"/>
              <a:t>.</a:t>
            </a:r>
          </a:p>
        </p:txBody>
      </p:sp>
      <p:pic>
        <p:nvPicPr>
          <p:cNvPr id="967" name="image4.png" descr="La foto de un casco amarillo con las palabras &quot;seguridad no es NINGÚN accidente.&quot;"/>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101702" y="1669969"/>
            <a:ext cx="2341271" cy="3019823"/>
          </a:xfrm>
          <a:custGeom>
            <a:avLst/>
            <a:gdLst/>
            <a:ahLst/>
            <a:cxnLst>
              <a:cxn ang="0">
                <a:pos x="wd2" y="hd2"/>
              </a:cxn>
              <a:cxn ang="5400000">
                <a:pos x="wd2" y="hd2"/>
              </a:cxn>
              <a:cxn ang="10800000">
                <a:pos x="wd2" y="hd2"/>
              </a:cxn>
              <a:cxn ang="16200000">
                <a:pos x="wd2" y="hd2"/>
              </a:cxn>
            </a:cxnLst>
            <a:rect l="0" t="0" r="r" b="b"/>
            <a:pathLst>
              <a:path w="21533" h="21579" extrusionOk="0">
                <a:moveTo>
                  <a:pt x="6828" y="0"/>
                </a:moveTo>
                <a:cubicBezTo>
                  <a:pt x="6589" y="0"/>
                  <a:pt x="6358" y="30"/>
                  <a:pt x="6280" y="91"/>
                </a:cubicBezTo>
                <a:cubicBezTo>
                  <a:pt x="6223" y="135"/>
                  <a:pt x="6168" y="266"/>
                  <a:pt x="6156" y="383"/>
                </a:cubicBezTo>
                <a:cubicBezTo>
                  <a:pt x="6145" y="500"/>
                  <a:pt x="6038" y="615"/>
                  <a:pt x="5923" y="638"/>
                </a:cubicBezTo>
                <a:cubicBezTo>
                  <a:pt x="5797" y="664"/>
                  <a:pt x="5715" y="769"/>
                  <a:pt x="5715" y="896"/>
                </a:cubicBezTo>
                <a:cubicBezTo>
                  <a:pt x="5715" y="1014"/>
                  <a:pt x="5660" y="1137"/>
                  <a:pt x="5594" y="1169"/>
                </a:cubicBezTo>
                <a:cubicBezTo>
                  <a:pt x="5411" y="1257"/>
                  <a:pt x="5295" y="949"/>
                  <a:pt x="5255" y="267"/>
                </a:cubicBezTo>
                <a:cubicBezTo>
                  <a:pt x="5240" y="16"/>
                  <a:pt x="5232" y="14"/>
                  <a:pt x="4419" y="14"/>
                </a:cubicBezTo>
                <a:cubicBezTo>
                  <a:pt x="4193" y="14"/>
                  <a:pt x="3979" y="25"/>
                  <a:pt x="3817" y="43"/>
                </a:cubicBezTo>
                <a:cubicBezTo>
                  <a:pt x="3654" y="60"/>
                  <a:pt x="3542" y="84"/>
                  <a:pt x="3521" y="111"/>
                </a:cubicBezTo>
                <a:cubicBezTo>
                  <a:pt x="3468" y="178"/>
                  <a:pt x="3397" y="177"/>
                  <a:pt x="3295" y="111"/>
                </a:cubicBezTo>
                <a:cubicBezTo>
                  <a:pt x="3091" y="-21"/>
                  <a:pt x="2976" y="96"/>
                  <a:pt x="3112" y="295"/>
                </a:cubicBezTo>
                <a:cubicBezTo>
                  <a:pt x="3184" y="400"/>
                  <a:pt x="3179" y="555"/>
                  <a:pt x="3101" y="729"/>
                </a:cubicBezTo>
                <a:cubicBezTo>
                  <a:pt x="3034" y="879"/>
                  <a:pt x="2994" y="1058"/>
                  <a:pt x="3014" y="1129"/>
                </a:cubicBezTo>
                <a:cubicBezTo>
                  <a:pt x="3036" y="1211"/>
                  <a:pt x="2926" y="1271"/>
                  <a:pt x="2711" y="1291"/>
                </a:cubicBezTo>
                <a:cubicBezTo>
                  <a:pt x="2391" y="1319"/>
                  <a:pt x="2375" y="1338"/>
                  <a:pt x="2440" y="1651"/>
                </a:cubicBezTo>
                <a:cubicBezTo>
                  <a:pt x="2482" y="1848"/>
                  <a:pt x="2453" y="2039"/>
                  <a:pt x="2371" y="2116"/>
                </a:cubicBezTo>
                <a:cubicBezTo>
                  <a:pt x="2262" y="2218"/>
                  <a:pt x="2275" y="2263"/>
                  <a:pt x="2433" y="2331"/>
                </a:cubicBezTo>
                <a:cubicBezTo>
                  <a:pt x="2693" y="2445"/>
                  <a:pt x="2694" y="2855"/>
                  <a:pt x="2433" y="3080"/>
                </a:cubicBezTo>
                <a:cubicBezTo>
                  <a:pt x="2272" y="3219"/>
                  <a:pt x="2266" y="3248"/>
                  <a:pt x="2404" y="3225"/>
                </a:cubicBezTo>
                <a:cubicBezTo>
                  <a:pt x="2675" y="3178"/>
                  <a:pt x="2711" y="4036"/>
                  <a:pt x="2448" y="4263"/>
                </a:cubicBezTo>
                <a:cubicBezTo>
                  <a:pt x="2285" y="4403"/>
                  <a:pt x="2276" y="4462"/>
                  <a:pt x="2397" y="4575"/>
                </a:cubicBezTo>
                <a:cubicBezTo>
                  <a:pt x="2519" y="4689"/>
                  <a:pt x="2509" y="4723"/>
                  <a:pt x="2327" y="4768"/>
                </a:cubicBezTo>
                <a:cubicBezTo>
                  <a:pt x="2206" y="4797"/>
                  <a:pt x="2018" y="4856"/>
                  <a:pt x="1915" y="4898"/>
                </a:cubicBezTo>
                <a:cubicBezTo>
                  <a:pt x="1811" y="4940"/>
                  <a:pt x="1658" y="4942"/>
                  <a:pt x="1572" y="4901"/>
                </a:cubicBezTo>
                <a:cubicBezTo>
                  <a:pt x="1390" y="4813"/>
                  <a:pt x="867" y="4977"/>
                  <a:pt x="853" y="5125"/>
                </a:cubicBezTo>
                <a:cubicBezTo>
                  <a:pt x="847" y="5180"/>
                  <a:pt x="829" y="5347"/>
                  <a:pt x="812" y="5499"/>
                </a:cubicBezTo>
                <a:cubicBezTo>
                  <a:pt x="796" y="5651"/>
                  <a:pt x="854" y="5845"/>
                  <a:pt x="944" y="5927"/>
                </a:cubicBezTo>
                <a:cubicBezTo>
                  <a:pt x="1086" y="6057"/>
                  <a:pt x="1068" y="6117"/>
                  <a:pt x="798" y="6367"/>
                </a:cubicBezTo>
                <a:cubicBezTo>
                  <a:pt x="627" y="6525"/>
                  <a:pt x="386" y="6653"/>
                  <a:pt x="261" y="6653"/>
                </a:cubicBezTo>
                <a:cubicBezTo>
                  <a:pt x="56" y="6653"/>
                  <a:pt x="31" y="6727"/>
                  <a:pt x="31" y="7476"/>
                </a:cubicBezTo>
                <a:cubicBezTo>
                  <a:pt x="31" y="8260"/>
                  <a:pt x="44" y="8301"/>
                  <a:pt x="298" y="8329"/>
                </a:cubicBezTo>
                <a:cubicBezTo>
                  <a:pt x="518" y="8354"/>
                  <a:pt x="584" y="8439"/>
                  <a:pt x="663" y="8820"/>
                </a:cubicBezTo>
                <a:cubicBezTo>
                  <a:pt x="715" y="9074"/>
                  <a:pt x="795" y="9385"/>
                  <a:pt x="845" y="9512"/>
                </a:cubicBezTo>
                <a:cubicBezTo>
                  <a:pt x="895" y="9639"/>
                  <a:pt x="894" y="9868"/>
                  <a:pt x="838" y="10020"/>
                </a:cubicBezTo>
                <a:cubicBezTo>
                  <a:pt x="782" y="10172"/>
                  <a:pt x="766" y="10513"/>
                  <a:pt x="805" y="10780"/>
                </a:cubicBezTo>
                <a:cubicBezTo>
                  <a:pt x="870" y="11217"/>
                  <a:pt x="907" y="11265"/>
                  <a:pt x="1170" y="11265"/>
                </a:cubicBezTo>
                <a:cubicBezTo>
                  <a:pt x="1521" y="11265"/>
                  <a:pt x="1604" y="11401"/>
                  <a:pt x="1473" y="11769"/>
                </a:cubicBezTo>
                <a:cubicBezTo>
                  <a:pt x="1436" y="11874"/>
                  <a:pt x="1399" y="11943"/>
                  <a:pt x="1345" y="11982"/>
                </a:cubicBezTo>
                <a:cubicBezTo>
                  <a:pt x="1319" y="12002"/>
                  <a:pt x="1286" y="12013"/>
                  <a:pt x="1251" y="12019"/>
                </a:cubicBezTo>
                <a:cubicBezTo>
                  <a:pt x="1215" y="12025"/>
                  <a:pt x="1177" y="12024"/>
                  <a:pt x="1130" y="12019"/>
                </a:cubicBezTo>
                <a:cubicBezTo>
                  <a:pt x="797" y="11982"/>
                  <a:pt x="740" y="12081"/>
                  <a:pt x="729" y="12734"/>
                </a:cubicBezTo>
                <a:cubicBezTo>
                  <a:pt x="719" y="13266"/>
                  <a:pt x="610" y="13494"/>
                  <a:pt x="455" y="13298"/>
                </a:cubicBezTo>
                <a:cubicBezTo>
                  <a:pt x="416" y="13249"/>
                  <a:pt x="302" y="13233"/>
                  <a:pt x="207" y="13261"/>
                </a:cubicBezTo>
                <a:cubicBezTo>
                  <a:pt x="13" y="13319"/>
                  <a:pt x="-21" y="13724"/>
                  <a:pt x="148" y="13933"/>
                </a:cubicBezTo>
                <a:cubicBezTo>
                  <a:pt x="219" y="14021"/>
                  <a:pt x="207" y="14116"/>
                  <a:pt x="115" y="14203"/>
                </a:cubicBezTo>
                <a:cubicBezTo>
                  <a:pt x="2" y="14310"/>
                  <a:pt x="9" y="14324"/>
                  <a:pt x="152" y="14285"/>
                </a:cubicBezTo>
                <a:cubicBezTo>
                  <a:pt x="249" y="14258"/>
                  <a:pt x="419" y="14300"/>
                  <a:pt x="531" y="14376"/>
                </a:cubicBezTo>
                <a:cubicBezTo>
                  <a:pt x="723" y="14506"/>
                  <a:pt x="721" y="14528"/>
                  <a:pt x="491" y="14756"/>
                </a:cubicBezTo>
                <a:cubicBezTo>
                  <a:pt x="357" y="14889"/>
                  <a:pt x="213" y="14987"/>
                  <a:pt x="170" y="14974"/>
                </a:cubicBezTo>
                <a:cubicBezTo>
                  <a:pt x="78" y="14946"/>
                  <a:pt x="-45" y="16612"/>
                  <a:pt x="17" y="17047"/>
                </a:cubicBezTo>
                <a:cubicBezTo>
                  <a:pt x="53" y="17305"/>
                  <a:pt x="103" y="17348"/>
                  <a:pt x="385" y="17348"/>
                </a:cubicBezTo>
                <a:cubicBezTo>
                  <a:pt x="759" y="17348"/>
                  <a:pt x="965" y="17504"/>
                  <a:pt x="915" y="17748"/>
                </a:cubicBezTo>
                <a:cubicBezTo>
                  <a:pt x="887" y="17879"/>
                  <a:pt x="947" y="17906"/>
                  <a:pt x="1196" y="17884"/>
                </a:cubicBezTo>
                <a:cubicBezTo>
                  <a:pt x="1500" y="17856"/>
                  <a:pt x="1511" y="17874"/>
                  <a:pt x="1521" y="18318"/>
                </a:cubicBezTo>
                <a:cubicBezTo>
                  <a:pt x="1526" y="18571"/>
                  <a:pt x="1550" y="18817"/>
                  <a:pt x="1568" y="18868"/>
                </a:cubicBezTo>
                <a:cubicBezTo>
                  <a:pt x="1586" y="18919"/>
                  <a:pt x="1596" y="18992"/>
                  <a:pt x="1590" y="19027"/>
                </a:cubicBezTo>
                <a:cubicBezTo>
                  <a:pt x="1584" y="19061"/>
                  <a:pt x="1671" y="19090"/>
                  <a:pt x="1783" y="19092"/>
                </a:cubicBezTo>
                <a:cubicBezTo>
                  <a:pt x="2566" y="19101"/>
                  <a:pt x="3569" y="19175"/>
                  <a:pt x="3685" y="19231"/>
                </a:cubicBezTo>
                <a:cubicBezTo>
                  <a:pt x="3762" y="19268"/>
                  <a:pt x="3819" y="19409"/>
                  <a:pt x="3817" y="19546"/>
                </a:cubicBezTo>
                <a:cubicBezTo>
                  <a:pt x="3814" y="19682"/>
                  <a:pt x="3814" y="20189"/>
                  <a:pt x="3813" y="20674"/>
                </a:cubicBezTo>
                <a:lnTo>
                  <a:pt x="3809" y="21556"/>
                </a:lnTo>
                <a:lnTo>
                  <a:pt x="11500" y="21568"/>
                </a:lnTo>
                <a:lnTo>
                  <a:pt x="19195" y="21579"/>
                </a:lnTo>
                <a:lnTo>
                  <a:pt x="19198" y="21148"/>
                </a:lnTo>
                <a:cubicBezTo>
                  <a:pt x="19199" y="20910"/>
                  <a:pt x="19197" y="20397"/>
                  <a:pt x="19198" y="20008"/>
                </a:cubicBezTo>
                <a:cubicBezTo>
                  <a:pt x="19200" y="19537"/>
                  <a:pt x="19252" y="19274"/>
                  <a:pt x="19352" y="19225"/>
                </a:cubicBezTo>
                <a:cubicBezTo>
                  <a:pt x="19434" y="19185"/>
                  <a:pt x="19771" y="19150"/>
                  <a:pt x="20096" y="19149"/>
                </a:cubicBezTo>
                <a:cubicBezTo>
                  <a:pt x="20743" y="19146"/>
                  <a:pt x="20765" y="19119"/>
                  <a:pt x="20746" y="18383"/>
                </a:cubicBezTo>
                <a:cubicBezTo>
                  <a:pt x="20740" y="18140"/>
                  <a:pt x="20808" y="18051"/>
                  <a:pt x="21096" y="17923"/>
                </a:cubicBezTo>
                <a:cubicBezTo>
                  <a:pt x="21176" y="17888"/>
                  <a:pt x="21241" y="17857"/>
                  <a:pt x="21290" y="17824"/>
                </a:cubicBezTo>
                <a:cubicBezTo>
                  <a:pt x="21437" y="17727"/>
                  <a:pt x="21457" y="17612"/>
                  <a:pt x="21465" y="17302"/>
                </a:cubicBezTo>
                <a:cubicBezTo>
                  <a:pt x="21498" y="16046"/>
                  <a:pt x="21459" y="15481"/>
                  <a:pt x="21330" y="15360"/>
                </a:cubicBezTo>
                <a:cubicBezTo>
                  <a:pt x="21230" y="15265"/>
                  <a:pt x="21225" y="15195"/>
                  <a:pt x="21315" y="15110"/>
                </a:cubicBezTo>
                <a:cubicBezTo>
                  <a:pt x="21385" y="15045"/>
                  <a:pt x="21443" y="14679"/>
                  <a:pt x="21443" y="14296"/>
                </a:cubicBezTo>
                <a:cubicBezTo>
                  <a:pt x="21443" y="13914"/>
                  <a:pt x="21450" y="13560"/>
                  <a:pt x="21461" y="13514"/>
                </a:cubicBezTo>
                <a:cubicBezTo>
                  <a:pt x="21473" y="13467"/>
                  <a:pt x="21476" y="13130"/>
                  <a:pt x="21469" y="12762"/>
                </a:cubicBezTo>
                <a:cubicBezTo>
                  <a:pt x="21456" y="12163"/>
                  <a:pt x="21429" y="12096"/>
                  <a:pt x="21220" y="12096"/>
                </a:cubicBezTo>
                <a:cubicBezTo>
                  <a:pt x="21039" y="12096"/>
                  <a:pt x="20830" y="11916"/>
                  <a:pt x="20782" y="11769"/>
                </a:cubicBezTo>
                <a:cubicBezTo>
                  <a:pt x="20767" y="11721"/>
                  <a:pt x="20769" y="11677"/>
                  <a:pt x="20797" y="11642"/>
                </a:cubicBezTo>
                <a:cubicBezTo>
                  <a:pt x="20832" y="11598"/>
                  <a:pt x="20784" y="11508"/>
                  <a:pt x="20688" y="11446"/>
                </a:cubicBezTo>
                <a:cubicBezTo>
                  <a:pt x="20591" y="11384"/>
                  <a:pt x="20545" y="11292"/>
                  <a:pt x="20585" y="11242"/>
                </a:cubicBezTo>
                <a:cubicBezTo>
                  <a:pt x="20731" y="11058"/>
                  <a:pt x="20631" y="10379"/>
                  <a:pt x="20407" y="10020"/>
                </a:cubicBezTo>
                <a:cubicBezTo>
                  <a:pt x="20345" y="9922"/>
                  <a:pt x="20299" y="9836"/>
                  <a:pt x="20271" y="9767"/>
                </a:cubicBezTo>
                <a:cubicBezTo>
                  <a:pt x="20188" y="9560"/>
                  <a:pt x="20254" y="9487"/>
                  <a:pt x="20472" y="9552"/>
                </a:cubicBezTo>
                <a:cubicBezTo>
                  <a:pt x="20534" y="9570"/>
                  <a:pt x="20574" y="9574"/>
                  <a:pt x="20593" y="9560"/>
                </a:cubicBezTo>
                <a:cubicBezTo>
                  <a:pt x="20611" y="9547"/>
                  <a:pt x="20608" y="9516"/>
                  <a:pt x="20585" y="9470"/>
                </a:cubicBezTo>
                <a:cubicBezTo>
                  <a:pt x="20548" y="9394"/>
                  <a:pt x="20571" y="9309"/>
                  <a:pt x="20633" y="9279"/>
                </a:cubicBezTo>
                <a:cubicBezTo>
                  <a:pt x="20695" y="9250"/>
                  <a:pt x="20746" y="9038"/>
                  <a:pt x="20746" y="8812"/>
                </a:cubicBezTo>
                <a:cubicBezTo>
                  <a:pt x="20746" y="8469"/>
                  <a:pt x="20787" y="8386"/>
                  <a:pt x="21009" y="8321"/>
                </a:cubicBezTo>
                <a:cubicBezTo>
                  <a:pt x="21155" y="8278"/>
                  <a:pt x="21319" y="8260"/>
                  <a:pt x="21370" y="8284"/>
                </a:cubicBezTo>
                <a:cubicBezTo>
                  <a:pt x="21422" y="8308"/>
                  <a:pt x="21458" y="7992"/>
                  <a:pt x="21447" y="7584"/>
                </a:cubicBezTo>
                <a:cubicBezTo>
                  <a:pt x="21436" y="7175"/>
                  <a:pt x="21379" y="6861"/>
                  <a:pt x="21326" y="6886"/>
                </a:cubicBezTo>
                <a:cubicBezTo>
                  <a:pt x="21274" y="6911"/>
                  <a:pt x="21189" y="6874"/>
                  <a:pt x="21137" y="6801"/>
                </a:cubicBezTo>
                <a:cubicBezTo>
                  <a:pt x="21084" y="6728"/>
                  <a:pt x="20853" y="6651"/>
                  <a:pt x="20626" y="6631"/>
                </a:cubicBezTo>
                <a:cubicBezTo>
                  <a:pt x="20276" y="6600"/>
                  <a:pt x="20205" y="6556"/>
                  <a:pt x="20173" y="6341"/>
                </a:cubicBezTo>
                <a:cubicBezTo>
                  <a:pt x="20128" y="6045"/>
                  <a:pt x="20333" y="5813"/>
                  <a:pt x="20574" y="5885"/>
                </a:cubicBezTo>
                <a:cubicBezTo>
                  <a:pt x="20624" y="5900"/>
                  <a:pt x="20663" y="5894"/>
                  <a:pt x="20691" y="5876"/>
                </a:cubicBezTo>
                <a:cubicBezTo>
                  <a:pt x="20776" y="5823"/>
                  <a:pt x="20763" y="5659"/>
                  <a:pt x="20618" y="5590"/>
                </a:cubicBezTo>
                <a:cubicBezTo>
                  <a:pt x="20450" y="5509"/>
                  <a:pt x="20858" y="5155"/>
                  <a:pt x="21053" y="5213"/>
                </a:cubicBezTo>
                <a:cubicBezTo>
                  <a:pt x="21132" y="5236"/>
                  <a:pt x="21232" y="5167"/>
                  <a:pt x="21279" y="5057"/>
                </a:cubicBezTo>
                <a:cubicBezTo>
                  <a:pt x="21325" y="4946"/>
                  <a:pt x="21375" y="4825"/>
                  <a:pt x="21392" y="4787"/>
                </a:cubicBezTo>
                <a:cubicBezTo>
                  <a:pt x="21465" y="4623"/>
                  <a:pt x="21480" y="4569"/>
                  <a:pt x="21498" y="4439"/>
                </a:cubicBezTo>
                <a:cubicBezTo>
                  <a:pt x="21508" y="4362"/>
                  <a:pt x="21480" y="4208"/>
                  <a:pt x="21432" y="4095"/>
                </a:cubicBezTo>
                <a:cubicBezTo>
                  <a:pt x="21382" y="3978"/>
                  <a:pt x="21397" y="3869"/>
                  <a:pt x="21469" y="3834"/>
                </a:cubicBezTo>
                <a:cubicBezTo>
                  <a:pt x="21555" y="3793"/>
                  <a:pt x="21555" y="3743"/>
                  <a:pt x="21469" y="3676"/>
                </a:cubicBezTo>
                <a:cubicBezTo>
                  <a:pt x="21383" y="3609"/>
                  <a:pt x="21293" y="3616"/>
                  <a:pt x="21169" y="3696"/>
                </a:cubicBezTo>
                <a:cubicBezTo>
                  <a:pt x="21072" y="3759"/>
                  <a:pt x="20926" y="3780"/>
                  <a:pt x="20845" y="3741"/>
                </a:cubicBezTo>
                <a:cubicBezTo>
                  <a:pt x="20763" y="3702"/>
                  <a:pt x="20560" y="3658"/>
                  <a:pt x="20396" y="3644"/>
                </a:cubicBezTo>
                <a:cubicBezTo>
                  <a:pt x="20068" y="3617"/>
                  <a:pt x="19764" y="3361"/>
                  <a:pt x="19881" y="3213"/>
                </a:cubicBezTo>
                <a:cubicBezTo>
                  <a:pt x="19922" y="3162"/>
                  <a:pt x="19892" y="3150"/>
                  <a:pt x="19819" y="3185"/>
                </a:cubicBezTo>
                <a:cubicBezTo>
                  <a:pt x="19667" y="3258"/>
                  <a:pt x="19206" y="2931"/>
                  <a:pt x="19206" y="2751"/>
                </a:cubicBezTo>
                <a:cubicBezTo>
                  <a:pt x="19206" y="2685"/>
                  <a:pt x="19285" y="2549"/>
                  <a:pt x="19381" y="2451"/>
                </a:cubicBezTo>
                <a:cubicBezTo>
                  <a:pt x="19476" y="2352"/>
                  <a:pt x="19554" y="2158"/>
                  <a:pt x="19556" y="2017"/>
                </a:cubicBezTo>
                <a:cubicBezTo>
                  <a:pt x="19557" y="1946"/>
                  <a:pt x="19579" y="1877"/>
                  <a:pt x="19611" y="1821"/>
                </a:cubicBezTo>
                <a:cubicBezTo>
                  <a:pt x="19643" y="1765"/>
                  <a:pt x="19687" y="1722"/>
                  <a:pt x="19735" y="1708"/>
                </a:cubicBezTo>
                <a:cubicBezTo>
                  <a:pt x="19859" y="1670"/>
                  <a:pt x="19905" y="1513"/>
                  <a:pt x="19899" y="1149"/>
                </a:cubicBezTo>
                <a:cubicBezTo>
                  <a:pt x="19891" y="593"/>
                  <a:pt x="19949" y="506"/>
                  <a:pt x="20377" y="460"/>
                </a:cubicBezTo>
                <a:cubicBezTo>
                  <a:pt x="20535" y="443"/>
                  <a:pt x="20686" y="378"/>
                  <a:pt x="20713" y="315"/>
                </a:cubicBezTo>
                <a:cubicBezTo>
                  <a:pt x="20784" y="147"/>
                  <a:pt x="20393" y="61"/>
                  <a:pt x="20133" y="187"/>
                </a:cubicBezTo>
                <a:cubicBezTo>
                  <a:pt x="19954" y="274"/>
                  <a:pt x="19900" y="270"/>
                  <a:pt x="19848" y="165"/>
                </a:cubicBezTo>
                <a:cubicBezTo>
                  <a:pt x="19793" y="53"/>
                  <a:pt x="18936" y="33"/>
                  <a:pt x="14139" y="46"/>
                </a:cubicBezTo>
                <a:cubicBezTo>
                  <a:pt x="8749" y="60"/>
                  <a:pt x="8497" y="69"/>
                  <a:pt x="8533" y="230"/>
                </a:cubicBezTo>
                <a:cubicBezTo>
                  <a:pt x="8553" y="323"/>
                  <a:pt x="8506" y="454"/>
                  <a:pt x="8430" y="525"/>
                </a:cubicBezTo>
                <a:cubicBezTo>
                  <a:pt x="8338" y="612"/>
                  <a:pt x="8320" y="835"/>
                  <a:pt x="8376" y="1206"/>
                </a:cubicBezTo>
                <a:cubicBezTo>
                  <a:pt x="8471" y="1843"/>
                  <a:pt x="8404" y="1994"/>
                  <a:pt x="8084" y="1861"/>
                </a:cubicBezTo>
                <a:cubicBezTo>
                  <a:pt x="7911" y="1789"/>
                  <a:pt x="7849" y="1623"/>
                  <a:pt x="7799" y="1098"/>
                </a:cubicBezTo>
                <a:cubicBezTo>
                  <a:pt x="7720" y="269"/>
                  <a:pt x="7690" y="104"/>
                  <a:pt x="7624" y="156"/>
                </a:cubicBezTo>
                <a:cubicBezTo>
                  <a:pt x="7595" y="179"/>
                  <a:pt x="7495" y="149"/>
                  <a:pt x="7405" y="91"/>
                </a:cubicBezTo>
                <a:cubicBezTo>
                  <a:pt x="7311" y="30"/>
                  <a:pt x="7067" y="0"/>
                  <a:pt x="6828" y="0"/>
                </a:cubicBezTo>
                <a:close/>
                <a:moveTo>
                  <a:pt x="1867" y="3888"/>
                </a:moveTo>
                <a:cubicBezTo>
                  <a:pt x="1705" y="3888"/>
                  <a:pt x="1572" y="3928"/>
                  <a:pt x="1572" y="3979"/>
                </a:cubicBezTo>
                <a:cubicBezTo>
                  <a:pt x="1572" y="4030"/>
                  <a:pt x="1705" y="4070"/>
                  <a:pt x="1867" y="4070"/>
                </a:cubicBezTo>
                <a:cubicBezTo>
                  <a:pt x="2030" y="4070"/>
                  <a:pt x="2163" y="4030"/>
                  <a:pt x="2163" y="3979"/>
                </a:cubicBezTo>
                <a:cubicBezTo>
                  <a:pt x="2163" y="3928"/>
                  <a:pt x="2030" y="3888"/>
                  <a:pt x="1867" y="3888"/>
                </a:cubicBezTo>
                <a:close/>
              </a:path>
            </a:pathLst>
          </a:custGeom>
          <a:ln w="12700">
            <a:miter lim="400000"/>
          </a:ln>
        </p:spPr>
      </p:pic>
      <p:pic>
        <p:nvPicPr>
          <p:cNvPr id="969" name="image5.png" descr="Gráfico de aumento del valor del stock y un pulgar hacia arriba."/>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29400" y="2514600"/>
            <a:ext cx="2203450" cy="1935164"/>
          </a:xfrm>
          <a:prstGeom prst="rect">
            <a:avLst/>
          </a:prstGeom>
          <a:ln w="12700">
            <a:miter lim="400000"/>
          </a:ln>
        </p:spPr>
      </p:pic>
      <p:pic>
        <p:nvPicPr>
          <p:cNvPr id="970" name="image6.png" descr="Un formulario de reclamación de lesiones laborales y un bolígrafo."/>
          <p:cNvPicPr>
            <a:picLocks noChangeAspect="1"/>
          </p:cNvPicPr>
          <p:nvPr/>
        </p:nvPicPr>
        <p:blipFill>
          <a:blip r:embed="rId5">
            <a:extLst/>
          </a:blip>
          <a:stretch>
            <a:fillRect/>
          </a:stretch>
        </p:blipFill>
        <p:spPr>
          <a:xfrm>
            <a:off x="756304" y="4701001"/>
            <a:ext cx="2943769" cy="1964344"/>
          </a:xfrm>
          <a:prstGeom prst="rect">
            <a:avLst/>
          </a:prstGeom>
          <a:ln w="12700">
            <a:miter lim="400000"/>
          </a:ln>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a:spLocks noGrp="1"/>
          </p:cNvSpPr>
          <p:nvPr>
            <p:ph type="title"/>
          </p:nvPr>
        </p:nvSpPr>
        <p:spPr>
          <a:xfrm>
            <a:off x="223212" y="957754"/>
            <a:ext cx="8229601" cy="762001"/>
          </a:xfrm>
          <a:prstGeom prst="rect">
            <a:avLst/>
          </a:prstGeom>
        </p:spPr>
        <p:txBody>
          <a:bodyPr>
            <a:normAutofit/>
          </a:bodyPr>
          <a:lstStyle/>
          <a:p>
            <a:pPr defTabSz="397763">
              <a:defRPr sz="3800" b="1"/>
            </a:pPr>
            <a:r>
              <a:t>¿Sabía usted que… </a:t>
            </a:r>
            <a:r>
              <a:rPr>
                <a:solidFill>
                  <a:srgbClr val="FFFFFF"/>
                </a:solidFill>
              </a:rPr>
              <a:t>6</a:t>
            </a:r>
          </a:p>
        </p:txBody>
      </p:sp>
      <p:sp>
        <p:nvSpPr>
          <p:cNvPr id="108" name="Shape 108"/>
          <p:cNvSpPr>
            <a:spLocks noGrp="1"/>
          </p:cNvSpPr>
          <p:nvPr>
            <p:ph type="body" sz="half" idx="4294967295"/>
          </p:nvPr>
        </p:nvSpPr>
        <p:spPr>
          <a:xfrm>
            <a:off x="326822" y="1852170"/>
            <a:ext cx="3211011" cy="4800601"/>
          </a:xfrm>
          <a:prstGeom prst="rect">
            <a:avLst/>
          </a:prstGeom>
        </p:spPr>
        <p:txBody>
          <a:bodyPr/>
          <a:lstStyle/>
          <a:p>
            <a:pPr marL="190500" indent="-190500" defTabSz="448055">
              <a:spcBef>
                <a:spcPts val="1500"/>
              </a:spcBef>
              <a:buChar char="•"/>
              <a:defRPr sz="2500"/>
            </a:pPr>
            <a:r>
              <a:t>65% de las caídas ocurren a menos de 30’ (pies)?</a:t>
            </a:r>
          </a:p>
          <a:p>
            <a:pPr marL="190500" indent="-190500" defTabSz="448055">
              <a:spcBef>
                <a:spcPts val="1500"/>
              </a:spcBef>
              <a:buChar char="•"/>
              <a:defRPr sz="2500"/>
            </a:pPr>
            <a:r>
              <a:t>En trabajos de techado, el 45% de las caídas ocurren a menos que 20’ (pies)?</a:t>
            </a:r>
          </a:p>
          <a:p>
            <a:pPr marL="190500" indent="-190500" defTabSz="448055">
              <a:spcBef>
                <a:spcPts val="1500"/>
              </a:spcBef>
              <a:buChar char="•"/>
              <a:defRPr sz="2500"/>
            </a:pPr>
            <a:r>
              <a:t>¿Por qué?</a:t>
            </a:r>
          </a:p>
        </p:txBody>
      </p:sp>
      <p:pic>
        <p:nvPicPr>
          <p:cNvPr id="105" name="image8.jpeg" descr="Hombre caminando sobre un techo sin protección contra caída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22518" y="1982681"/>
            <a:ext cx="5163788" cy="3457644"/>
          </a:xfrm>
          <a:prstGeom prst="rect">
            <a:avLst/>
          </a:prstGeom>
          <a:ln w="12700">
            <a:miter lim="400000"/>
          </a:ln>
        </p:spPr>
      </p:pic>
      <p:sp>
        <p:nvSpPr>
          <p:cNvPr id="106" name="Shape 106" descr="Burbuja de pensamiento."/>
          <p:cNvSpPr/>
          <p:nvPr/>
        </p:nvSpPr>
        <p:spPr>
          <a:xfrm>
            <a:off x="6378575" y="1087437"/>
            <a:ext cx="2590800" cy="1023938"/>
          </a:xfrm>
          <a:prstGeom prst="wedgeEllipseCallout">
            <a:avLst>
              <a:gd name="adj1" fmla="val -20833"/>
              <a:gd name="adj2" fmla="val 62500"/>
            </a:avLst>
          </a:prstGeom>
          <a:gradFill>
            <a:gsLst>
              <a:gs pos="0">
                <a:srgbClr val="3F80CD"/>
              </a:gs>
              <a:gs pos="100000">
                <a:srgbClr val="9BC1FF"/>
              </a:gs>
            </a:gsLst>
            <a:lin ang="16200000"/>
          </a:gradFill>
          <a:ln>
            <a:solidFill>
              <a:srgbClr val="4A7EBB"/>
            </a:solidFill>
          </a:ln>
          <a:effectLst>
            <a:outerShdw blurRad="38100" dist="23000" dir="5400000" rotWithShape="0">
              <a:srgbClr val="808080">
                <a:alpha val="34997"/>
              </a:srgbClr>
            </a:outerShdw>
          </a:effectLst>
        </p:spPr>
        <p:txBody>
          <a:bodyPr lIns="45718" tIns="45718" rIns="45718" bIns="45718" anchor="ctr"/>
          <a:lstStyle/>
          <a:p>
            <a:pPr algn="ctr" defTabSz="457200">
              <a:defRPr sz="1800">
                <a:solidFill>
                  <a:srgbClr val="FFFFFF"/>
                </a:solidFill>
              </a:defRPr>
            </a:pPr>
            <a:endParaRPr/>
          </a:p>
        </p:txBody>
      </p:sp>
      <p:sp>
        <p:nvSpPr>
          <p:cNvPr id="107" name="Shape 107"/>
          <p:cNvSpPr/>
          <p:nvPr/>
        </p:nvSpPr>
        <p:spPr>
          <a:xfrm>
            <a:off x="6549018" y="1274886"/>
            <a:ext cx="2249913" cy="6502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defTabSz="457200">
              <a:defRPr sz="1800" b="1"/>
            </a:lvl1pPr>
          </a:lstStyle>
          <a:p>
            <a:r>
              <a:t>Yo estoy seguro. Sólo estoy a 15’ del suelo </a:t>
            </a:r>
          </a:p>
        </p:txBody>
      </p:sp>
      <p:pic>
        <p:nvPicPr>
          <p:cNvPr id="110" name="no-symbol-39767_640.png" descr="Símbolo rojo de No (círculo con una barra diagonal) indica que el contenido de esta foto no está aprobado por OSHA."/>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79864" y="3857099"/>
            <a:ext cx="1717908" cy="1717908"/>
          </a:xfrm>
          <a:prstGeom prst="rect">
            <a:avLst/>
          </a:prstGeom>
          <a:ln w="12700">
            <a:miter lim="400000"/>
          </a:ln>
        </p:spPr>
      </p:pic>
    </p:spTree>
  </p:cSld>
  <p:clrMapOvr>
    <a:masterClrMapping/>
  </p:clrMapOvr>
  <p:transition spd="slow"/>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7" name="Shape 977"/>
          <p:cNvSpPr>
            <a:spLocks noGrp="1"/>
          </p:cNvSpPr>
          <p:nvPr>
            <p:ph type="title"/>
          </p:nvPr>
        </p:nvSpPr>
        <p:spPr>
          <a:xfrm>
            <a:off x="457200" y="846137"/>
            <a:ext cx="8229600" cy="1143001"/>
          </a:xfrm>
          <a:prstGeom prst="rect">
            <a:avLst/>
          </a:prstGeom>
        </p:spPr>
        <p:txBody>
          <a:bodyPr/>
          <a:lstStyle>
            <a:lvl1pPr>
              <a:defRPr sz="4000"/>
            </a:lvl1pPr>
          </a:lstStyle>
          <a:p>
            <a:r>
              <a:rPr dirty="0"/>
              <a:t>Una </a:t>
            </a:r>
            <a:r>
              <a:rPr dirty="0" err="1"/>
              <a:t>Cultura</a:t>
            </a:r>
            <a:r>
              <a:rPr dirty="0"/>
              <a:t> de </a:t>
            </a:r>
            <a:r>
              <a:rPr dirty="0" err="1"/>
              <a:t>Seguridad</a:t>
            </a:r>
            <a:endParaRPr dirty="0"/>
          </a:p>
        </p:txBody>
      </p:sp>
      <p:sp>
        <p:nvSpPr>
          <p:cNvPr id="978" name="Shape 978"/>
          <p:cNvSpPr>
            <a:spLocks noGrp="1"/>
          </p:cNvSpPr>
          <p:nvPr>
            <p:ph type="body" sz="half" idx="4294967295"/>
          </p:nvPr>
        </p:nvSpPr>
        <p:spPr>
          <a:xfrm>
            <a:off x="540480" y="1946173"/>
            <a:ext cx="4859281" cy="4724402"/>
          </a:xfrm>
          <a:prstGeom prst="rect">
            <a:avLst/>
          </a:prstGeom>
        </p:spPr>
        <p:txBody>
          <a:bodyPr/>
          <a:lstStyle/>
          <a:p>
            <a:pPr marL="190500" indent="-190500">
              <a:buChar char="•"/>
              <a:defRPr sz="2500"/>
            </a:pPr>
            <a:r>
              <a:rPr dirty="0" err="1"/>
              <a:t>Disminuir</a:t>
            </a:r>
            <a:r>
              <a:rPr dirty="0"/>
              <a:t> </a:t>
            </a:r>
            <a:r>
              <a:rPr dirty="0" err="1"/>
              <a:t>Accidentes</a:t>
            </a:r>
            <a:endParaRPr dirty="0"/>
          </a:p>
          <a:p>
            <a:pPr marL="190500" indent="-190500">
              <a:buChar char="•"/>
              <a:defRPr sz="2500"/>
            </a:pPr>
            <a:r>
              <a:rPr dirty="0" err="1"/>
              <a:t>Yo</a:t>
            </a:r>
            <a:r>
              <a:rPr dirty="0"/>
              <a:t> soy </a:t>
            </a:r>
            <a:r>
              <a:rPr dirty="0" err="1"/>
              <a:t>responsable</a:t>
            </a:r>
            <a:r>
              <a:rPr dirty="0"/>
              <a:t> </a:t>
            </a:r>
            <a:r>
              <a:rPr dirty="0" err="1"/>
              <a:t>por</a:t>
            </a:r>
            <a:r>
              <a:rPr dirty="0"/>
              <a:t> la </a:t>
            </a:r>
            <a:r>
              <a:rPr dirty="0" err="1"/>
              <a:t>seguridad</a:t>
            </a:r>
            <a:r>
              <a:rPr dirty="0"/>
              <a:t> de </a:t>
            </a:r>
            <a:r>
              <a:rPr dirty="0" err="1"/>
              <a:t>mis</a:t>
            </a:r>
            <a:r>
              <a:rPr dirty="0"/>
              <a:t> </a:t>
            </a:r>
            <a:r>
              <a:rPr dirty="0" err="1"/>
              <a:t>compañeros</a:t>
            </a:r>
            <a:r>
              <a:rPr dirty="0"/>
              <a:t>.</a:t>
            </a:r>
          </a:p>
          <a:p>
            <a:pPr marL="190500" indent="-190500">
              <a:buChar char="•"/>
              <a:defRPr sz="2500"/>
            </a:pPr>
            <a:r>
              <a:rPr dirty="0"/>
              <a:t>¿</a:t>
            </a:r>
            <a:r>
              <a:rPr dirty="0" err="1"/>
              <a:t>Quién</a:t>
            </a:r>
            <a:r>
              <a:rPr dirty="0"/>
              <a:t> </a:t>
            </a:r>
            <a:r>
              <a:rPr dirty="0" err="1"/>
              <a:t>está</a:t>
            </a:r>
            <a:r>
              <a:rPr dirty="0"/>
              <a:t> </a:t>
            </a:r>
            <a:r>
              <a:rPr dirty="0" err="1"/>
              <a:t>encargado</a:t>
            </a:r>
            <a:r>
              <a:rPr dirty="0"/>
              <a:t> de la </a:t>
            </a:r>
            <a:r>
              <a:rPr dirty="0" err="1"/>
              <a:t>seguridad</a:t>
            </a:r>
            <a:r>
              <a:rPr dirty="0"/>
              <a:t>?…. </a:t>
            </a:r>
            <a:r>
              <a:rPr dirty="0" err="1"/>
              <a:t>Yo</a:t>
            </a:r>
            <a:r>
              <a:rPr dirty="0"/>
              <a:t> </a:t>
            </a:r>
            <a:r>
              <a:rPr dirty="0" err="1"/>
              <a:t>estoy</a:t>
            </a:r>
            <a:r>
              <a:rPr dirty="0"/>
              <a:t>.</a:t>
            </a:r>
          </a:p>
          <a:p>
            <a:pPr marL="190500" indent="-190500">
              <a:buChar char="•"/>
              <a:defRPr sz="2500"/>
            </a:pPr>
            <a:r>
              <a:rPr dirty="0"/>
              <a:t>La </a:t>
            </a:r>
            <a:r>
              <a:rPr dirty="0" err="1"/>
              <a:t>seguridad</a:t>
            </a:r>
            <a:r>
              <a:rPr dirty="0"/>
              <a:t> no </a:t>
            </a:r>
            <a:r>
              <a:rPr dirty="0" err="1"/>
              <a:t>nos</a:t>
            </a:r>
            <a:r>
              <a:rPr dirty="0"/>
              <a:t> </a:t>
            </a:r>
            <a:r>
              <a:rPr dirty="0" err="1"/>
              <a:t>frena</a:t>
            </a:r>
            <a:r>
              <a:rPr dirty="0"/>
              <a:t>/</a:t>
            </a:r>
            <a:r>
              <a:rPr dirty="0" err="1"/>
              <a:t>retarda</a:t>
            </a:r>
            <a:r>
              <a:rPr dirty="0"/>
              <a:t>, </a:t>
            </a:r>
            <a:r>
              <a:rPr dirty="0" err="1"/>
              <a:t>ella</a:t>
            </a:r>
            <a:r>
              <a:rPr dirty="0"/>
              <a:t> </a:t>
            </a:r>
            <a:r>
              <a:rPr dirty="0" err="1"/>
              <a:t>nos</a:t>
            </a:r>
            <a:r>
              <a:rPr dirty="0"/>
              <a:t> </a:t>
            </a:r>
            <a:r>
              <a:rPr dirty="0" err="1"/>
              <a:t>impulsa</a:t>
            </a:r>
            <a:r>
              <a:rPr dirty="0"/>
              <a:t> </a:t>
            </a:r>
            <a:r>
              <a:rPr dirty="0" err="1"/>
              <a:t>hacia</a:t>
            </a:r>
            <a:r>
              <a:rPr dirty="0"/>
              <a:t> </a:t>
            </a:r>
            <a:r>
              <a:rPr dirty="0" err="1"/>
              <a:t>adelante</a:t>
            </a:r>
            <a:r>
              <a:rPr dirty="0"/>
              <a:t>.</a:t>
            </a:r>
          </a:p>
        </p:txBody>
      </p:sp>
      <p:pic>
        <p:nvPicPr>
          <p:cNvPr id="976" name="image84.png" descr="Gráfico de acrónimo: CULTURA&#10;Comunicación&#10;Urgencia&#10;Liderazgo&#10;Trabajo en equipo&#10;Uniformidad&#10;Reconocimiento&#10;Autorida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79472" y="1861271"/>
            <a:ext cx="3444877" cy="4364040"/>
          </a:xfrm>
          <a:prstGeom prst="rect">
            <a:avLst/>
          </a:prstGeom>
          <a:ln w="12700">
            <a:miter lim="400000"/>
          </a:ln>
        </p:spPr>
      </p:pic>
    </p:spTree>
  </p:cSld>
  <p:clrMapOvr>
    <a:masterClrMapping/>
  </p:clrMapOvr>
  <p:transition spd="slow"/>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2" name="Shape 982"/>
          <p:cNvSpPr>
            <a:spLocks noGrp="1"/>
          </p:cNvSpPr>
          <p:nvPr>
            <p:ph type="title"/>
          </p:nvPr>
        </p:nvSpPr>
        <p:spPr>
          <a:xfrm>
            <a:off x="-2" y="869535"/>
            <a:ext cx="9144004" cy="1143002"/>
          </a:xfrm>
          <a:prstGeom prst="rect">
            <a:avLst/>
          </a:prstGeom>
        </p:spPr>
        <p:txBody>
          <a:bodyPr>
            <a:normAutofit/>
          </a:bodyPr>
          <a:lstStyle>
            <a:lvl1pPr>
              <a:defRPr sz="4000"/>
            </a:lvl1pPr>
          </a:lstStyle>
          <a:p>
            <a:r>
              <a:rPr dirty="0" err="1"/>
              <a:t>Mejorar</a:t>
            </a:r>
            <a:r>
              <a:rPr dirty="0"/>
              <a:t> la Moral </a:t>
            </a:r>
            <a:r>
              <a:rPr dirty="0" err="1"/>
              <a:t>Laboral</a:t>
            </a:r>
            <a:r>
              <a:rPr dirty="0"/>
              <a:t> (</a:t>
            </a:r>
            <a:r>
              <a:rPr dirty="0" err="1"/>
              <a:t>Ánimo</a:t>
            </a:r>
            <a:r>
              <a:rPr dirty="0"/>
              <a:t>)</a:t>
            </a:r>
          </a:p>
        </p:txBody>
      </p:sp>
      <p:sp>
        <p:nvSpPr>
          <p:cNvPr id="983" name="Shape 983"/>
          <p:cNvSpPr>
            <a:spLocks noGrp="1"/>
          </p:cNvSpPr>
          <p:nvPr>
            <p:ph type="body" sz="half" idx="4294967295"/>
          </p:nvPr>
        </p:nvSpPr>
        <p:spPr>
          <a:xfrm>
            <a:off x="635156" y="1682353"/>
            <a:ext cx="8762840" cy="2171610"/>
          </a:xfrm>
          <a:prstGeom prst="rect">
            <a:avLst/>
          </a:prstGeom>
        </p:spPr>
        <p:txBody>
          <a:bodyPr/>
          <a:lstStyle/>
          <a:p>
            <a:pPr marL="0" indent="0">
              <a:spcBef>
                <a:spcPts val="300"/>
              </a:spcBef>
              <a:buSzTx/>
              <a:buNone/>
            </a:pPr>
            <a:r>
              <a:rPr dirty="0"/>
              <a:t>Una </a:t>
            </a:r>
            <a:r>
              <a:rPr dirty="0" err="1"/>
              <a:t>preocupación</a:t>
            </a:r>
            <a:r>
              <a:rPr dirty="0"/>
              <a:t> </a:t>
            </a:r>
            <a:r>
              <a:rPr dirty="0" err="1"/>
              <a:t>por</a:t>
            </a:r>
            <a:r>
              <a:rPr dirty="0"/>
              <a:t> la </a:t>
            </a:r>
            <a:r>
              <a:rPr dirty="0" err="1"/>
              <a:t>seguridad</a:t>
            </a:r>
            <a:r>
              <a:rPr dirty="0"/>
              <a:t> </a:t>
            </a:r>
            <a:r>
              <a:rPr dirty="0" err="1"/>
              <a:t>demuestra</a:t>
            </a:r>
            <a:r>
              <a:rPr dirty="0"/>
              <a:t> que hay:</a:t>
            </a:r>
          </a:p>
          <a:p>
            <a:pPr marL="742950" lvl="1" indent="-285750">
              <a:spcBef>
                <a:spcPts val="300"/>
              </a:spcBef>
            </a:pPr>
            <a:r>
              <a:rPr dirty="0" err="1"/>
              <a:t>Interés</a:t>
            </a:r>
            <a:r>
              <a:rPr dirty="0"/>
              <a:t>  </a:t>
            </a:r>
            <a:r>
              <a:rPr dirty="0" err="1"/>
              <a:t>por</a:t>
            </a:r>
            <a:r>
              <a:rPr dirty="0"/>
              <a:t> el </a:t>
            </a:r>
            <a:r>
              <a:rPr dirty="0" err="1"/>
              <a:t>trabajador</a:t>
            </a:r>
            <a:endParaRPr dirty="0"/>
          </a:p>
          <a:p>
            <a:pPr marL="742950" lvl="1" indent="-285750">
              <a:spcBef>
                <a:spcPts val="300"/>
              </a:spcBef>
            </a:pPr>
            <a:r>
              <a:rPr dirty="0"/>
              <a:t>Un </a:t>
            </a:r>
            <a:r>
              <a:rPr dirty="0" err="1"/>
              <a:t>compromiso</a:t>
            </a:r>
            <a:r>
              <a:rPr dirty="0"/>
              <a:t> con la </a:t>
            </a:r>
            <a:r>
              <a:rPr dirty="0" err="1"/>
              <a:t>fuerza</a:t>
            </a:r>
            <a:r>
              <a:rPr dirty="0"/>
              <a:t> </a:t>
            </a:r>
            <a:r>
              <a:rPr dirty="0" err="1"/>
              <a:t>laboral</a:t>
            </a:r>
            <a:endParaRPr dirty="0"/>
          </a:p>
          <a:p>
            <a:pPr marL="742950" lvl="1" indent="-285750">
              <a:spcBef>
                <a:spcPts val="300"/>
              </a:spcBef>
            </a:pPr>
            <a:r>
              <a:rPr dirty="0" err="1"/>
              <a:t>Respeto</a:t>
            </a:r>
            <a:r>
              <a:rPr dirty="0"/>
              <a:t> </a:t>
            </a:r>
            <a:r>
              <a:rPr dirty="0" err="1"/>
              <a:t>por</a:t>
            </a:r>
            <a:r>
              <a:rPr dirty="0"/>
              <a:t> el </a:t>
            </a:r>
            <a:r>
              <a:rPr dirty="0" err="1"/>
              <a:t>trabajador</a:t>
            </a:r>
            <a:r>
              <a:rPr dirty="0"/>
              <a:t>, y </a:t>
            </a:r>
            <a:r>
              <a:rPr dirty="0" err="1"/>
              <a:t>él</a:t>
            </a:r>
            <a:r>
              <a:rPr dirty="0"/>
              <a:t>/</a:t>
            </a:r>
            <a:r>
              <a:rPr dirty="0" err="1"/>
              <a:t>ella</a:t>
            </a:r>
            <a:r>
              <a:rPr dirty="0"/>
              <a:t> lo </a:t>
            </a:r>
            <a:r>
              <a:rPr dirty="0" err="1"/>
              <a:t>percibe</a:t>
            </a:r>
            <a:endParaRPr dirty="0"/>
          </a:p>
          <a:p>
            <a:pPr marL="742950" lvl="1" indent="-285750">
              <a:spcBef>
                <a:spcPts val="300"/>
              </a:spcBef>
            </a:pPr>
            <a:r>
              <a:rPr dirty="0"/>
              <a:t>Buena </a:t>
            </a:r>
            <a:r>
              <a:rPr dirty="0" err="1"/>
              <a:t>comunicación</a:t>
            </a:r>
            <a:r>
              <a:rPr dirty="0"/>
              <a:t> entre la </a:t>
            </a:r>
            <a:r>
              <a:rPr dirty="0" err="1"/>
              <a:t>gerencia</a:t>
            </a:r>
            <a:r>
              <a:rPr dirty="0"/>
              <a:t> y </a:t>
            </a:r>
            <a:r>
              <a:rPr dirty="0" err="1"/>
              <a:t>los</a:t>
            </a:r>
            <a:r>
              <a:rPr dirty="0"/>
              <a:t> </a:t>
            </a:r>
            <a:r>
              <a:rPr dirty="0" err="1"/>
              <a:t>trabajadores</a:t>
            </a:r>
            <a:r>
              <a:rPr dirty="0"/>
              <a:t> </a:t>
            </a:r>
          </a:p>
        </p:txBody>
      </p:sp>
      <p:pic>
        <p:nvPicPr>
          <p:cNvPr id="984" name="culture construccion1.jpg" descr="Trece trabajadores de la construcción con buena moral, abrazándose unos a otros con los puños levantados en la unidad."/>
          <p:cNvPicPr>
            <a:picLocks noChangeAspect="1"/>
          </p:cNvPicPr>
          <p:nvPr/>
        </p:nvPicPr>
        <p:blipFill>
          <a:blip r:embed="rId3">
            <a:extLst/>
          </a:blip>
          <a:stretch>
            <a:fillRect/>
          </a:stretch>
        </p:blipFill>
        <p:spPr>
          <a:xfrm>
            <a:off x="-1" y="3658033"/>
            <a:ext cx="9144001" cy="3206607"/>
          </a:xfrm>
          <a:prstGeom prst="rect">
            <a:avLst/>
          </a:prstGeom>
          <a:ln w="12700">
            <a:miter lim="400000"/>
          </a:ln>
        </p:spPr>
      </p:pic>
    </p:spTree>
  </p:cSld>
  <p:clrMapOvr>
    <a:masterClrMapping/>
  </p:clrMapOvr>
  <p:transition spd="slow"/>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 name="Shape 993"/>
          <p:cNvSpPr>
            <a:spLocks noGrp="1"/>
          </p:cNvSpPr>
          <p:nvPr>
            <p:ph type="title"/>
          </p:nvPr>
        </p:nvSpPr>
        <p:spPr>
          <a:xfrm>
            <a:off x="457200" y="831768"/>
            <a:ext cx="8229600" cy="1143002"/>
          </a:xfrm>
          <a:prstGeom prst="rect">
            <a:avLst/>
          </a:prstGeom>
        </p:spPr>
        <p:txBody>
          <a:bodyPr/>
          <a:lstStyle>
            <a:lvl1pPr>
              <a:spcBef>
                <a:spcPts val="1000"/>
              </a:spcBef>
              <a:defRPr sz="4000"/>
            </a:lvl1pPr>
          </a:lstStyle>
          <a:p>
            <a:r>
              <a:rPr dirty="0"/>
              <a:t>Una Buena </a:t>
            </a:r>
            <a:r>
              <a:rPr dirty="0" err="1"/>
              <a:t>Reputación</a:t>
            </a:r>
            <a:r>
              <a:rPr dirty="0"/>
              <a:t> </a:t>
            </a:r>
            <a:r>
              <a:rPr dirty="0" err="1"/>
              <a:t>Comercial</a:t>
            </a:r>
            <a:endParaRPr dirty="0"/>
          </a:p>
        </p:txBody>
      </p:sp>
      <p:sp>
        <p:nvSpPr>
          <p:cNvPr id="994" name="Shape 994"/>
          <p:cNvSpPr>
            <a:spLocks noGrp="1"/>
          </p:cNvSpPr>
          <p:nvPr>
            <p:ph type="body" sz="half" idx="4294967295"/>
          </p:nvPr>
        </p:nvSpPr>
        <p:spPr>
          <a:xfrm>
            <a:off x="5497791" y="1969500"/>
            <a:ext cx="3352948" cy="4191001"/>
          </a:xfrm>
          <a:prstGeom prst="rect">
            <a:avLst/>
          </a:prstGeom>
        </p:spPr>
        <p:txBody>
          <a:bodyPr/>
          <a:lstStyle/>
          <a:p>
            <a:pPr marL="190500" indent="-190500">
              <a:buChar char="•"/>
              <a:defRPr sz="2000"/>
            </a:pPr>
            <a:r>
              <a:rPr dirty="0"/>
              <a:t>La </a:t>
            </a:r>
            <a:r>
              <a:rPr dirty="0" err="1"/>
              <a:t>mayoría</a:t>
            </a:r>
            <a:r>
              <a:rPr dirty="0"/>
              <a:t> de las </a:t>
            </a:r>
            <a:r>
              <a:rPr dirty="0" err="1"/>
              <a:t>grandes</a:t>
            </a:r>
            <a:r>
              <a:rPr dirty="0"/>
              <a:t> </a:t>
            </a:r>
            <a:r>
              <a:rPr dirty="0" err="1"/>
              <a:t>compañías</a:t>
            </a:r>
            <a:r>
              <a:rPr dirty="0"/>
              <a:t> y </a:t>
            </a:r>
            <a:r>
              <a:rPr dirty="0" err="1"/>
              <a:t>contratistas</a:t>
            </a:r>
            <a:r>
              <a:rPr dirty="0"/>
              <a:t> </a:t>
            </a:r>
            <a:r>
              <a:rPr dirty="0" err="1"/>
              <a:t>en</a:t>
            </a:r>
            <a:r>
              <a:rPr dirty="0"/>
              <a:t> general, </a:t>
            </a:r>
            <a:r>
              <a:rPr dirty="0" err="1"/>
              <a:t>requieren</a:t>
            </a:r>
            <a:r>
              <a:rPr dirty="0"/>
              <a:t>/</a:t>
            </a:r>
            <a:r>
              <a:rPr dirty="0" err="1"/>
              <a:t>exigen</a:t>
            </a:r>
            <a:r>
              <a:rPr dirty="0"/>
              <a:t> </a:t>
            </a:r>
            <a:r>
              <a:rPr dirty="0" err="1"/>
              <a:t>sistemas</a:t>
            </a:r>
            <a:r>
              <a:rPr dirty="0"/>
              <a:t> de </a:t>
            </a:r>
            <a:r>
              <a:rPr dirty="0" err="1"/>
              <a:t>seguridad</a:t>
            </a:r>
            <a:r>
              <a:rPr dirty="0"/>
              <a:t> </a:t>
            </a:r>
            <a:r>
              <a:rPr dirty="0" err="1"/>
              <a:t>como</a:t>
            </a:r>
            <a:r>
              <a:rPr dirty="0"/>
              <a:t> parte de </a:t>
            </a:r>
            <a:r>
              <a:rPr dirty="0" err="1"/>
              <a:t>los</a:t>
            </a:r>
            <a:r>
              <a:rPr dirty="0"/>
              <a:t> </a:t>
            </a:r>
            <a:r>
              <a:rPr dirty="0" err="1"/>
              <a:t>tramites</a:t>
            </a:r>
            <a:r>
              <a:rPr dirty="0"/>
              <a:t> para la </a:t>
            </a:r>
            <a:r>
              <a:rPr dirty="0" err="1"/>
              <a:t>calificación</a:t>
            </a:r>
            <a:r>
              <a:rPr dirty="0"/>
              <a:t>/</a:t>
            </a:r>
            <a:r>
              <a:rPr dirty="0" err="1"/>
              <a:t>selección</a:t>
            </a:r>
            <a:r>
              <a:rPr dirty="0"/>
              <a:t>. </a:t>
            </a:r>
          </a:p>
          <a:p>
            <a:pPr marL="190500" indent="-190500">
              <a:buChar char="•"/>
              <a:defRPr sz="2000"/>
            </a:pPr>
            <a:r>
              <a:rPr dirty="0" err="1"/>
              <a:t>Usted</a:t>
            </a:r>
            <a:r>
              <a:rPr dirty="0"/>
              <a:t> </a:t>
            </a:r>
            <a:r>
              <a:rPr dirty="0" err="1"/>
              <a:t>puede</a:t>
            </a:r>
            <a:r>
              <a:rPr dirty="0"/>
              <a:t> </a:t>
            </a:r>
            <a:r>
              <a:rPr dirty="0" err="1"/>
              <a:t>ser</a:t>
            </a:r>
            <a:r>
              <a:rPr dirty="0"/>
              <a:t> </a:t>
            </a:r>
            <a:r>
              <a:rPr dirty="0" err="1"/>
              <a:t>descalificado</a:t>
            </a:r>
            <a:r>
              <a:rPr dirty="0"/>
              <a:t>, </a:t>
            </a:r>
            <a:r>
              <a:rPr dirty="0" err="1"/>
              <a:t>si</a:t>
            </a:r>
            <a:r>
              <a:rPr dirty="0"/>
              <a:t> </a:t>
            </a:r>
            <a:r>
              <a:rPr dirty="0" err="1"/>
              <a:t>su</a:t>
            </a:r>
            <a:r>
              <a:rPr dirty="0"/>
              <a:t> </a:t>
            </a:r>
            <a:r>
              <a:rPr dirty="0" err="1"/>
              <a:t>porcentaje</a:t>
            </a:r>
            <a:r>
              <a:rPr dirty="0"/>
              <a:t> de </a:t>
            </a:r>
            <a:r>
              <a:rPr dirty="0" err="1"/>
              <a:t>accidentes</a:t>
            </a:r>
            <a:r>
              <a:rPr dirty="0"/>
              <a:t> o </a:t>
            </a:r>
            <a:r>
              <a:rPr dirty="0" err="1"/>
              <a:t>su</a:t>
            </a:r>
            <a:r>
              <a:rPr dirty="0"/>
              <a:t> </a:t>
            </a:r>
            <a:r>
              <a:rPr dirty="0" err="1"/>
              <a:t>modificador</a:t>
            </a:r>
            <a:r>
              <a:rPr dirty="0"/>
              <a:t> de </a:t>
            </a:r>
            <a:r>
              <a:rPr dirty="0" err="1"/>
              <a:t>experiencia</a:t>
            </a:r>
            <a:r>
              <a:rPr dirty="0"/>
              <a:t> </a:t>
            </a:r>
            <a:r>
              <a:rPr dirty="0" err="1"/>
              <a:t>es</a:t>
            </a:r>
            <a:r>
              <a:rPr dirty="0"/>
              <a:t> </a:t>
            </a:r>
            <a:r>
              <a:rPr dirty="0" err="1"/>
              <a:t>muy</a:t>
            </a:r>
            <a:r>
              <a:rPr dirty="0"/>
              <a:t> alto. </a:t>
            </a:r>
          </a:p>
        </p:txBody>
      </p:sp>
      <p:pic>
        <p:nvPicPr>
          <p:cNvPr id="988" name="image85.png" descr="Gráfico de un embudo invertido, más grande en la parte superior y menor en la parte inferior, con las siguientes palabras: Cuestionario para determinar la competencia del Contratista según su record de seguridad, Reunión para la entrega de pre-ofertas/licitaciones, Evaluación de las ofertas / licitaciones, Contacto con los ofertantes seleccionados, y Otorgamiento del contrato.&#10;"/>
          <p:cNvPicPr>
            <a:picLocks noChangeAspect="1"/>
          </p:cNvPicPr>
          <p:nvPr/>
        </p:nvPicPr>
        <p:blipFill>
          <a:blip r:embed="rId2">
            <a:extLst/>
          </a:blip>
          <a:stretch>
            <a:fillRect/>
          </a:stretch>
        </p:blipFill>
        <p:spPr>
          <a:xfrm>
            <a:off x="228600" y="2057400"/>
            <a:ext cx="5305425" cy="4572000"/>
          </a:xfrm>
          <a:prstGeom prst="rect">
            <a:avLst/>
          </a:prstGeom>
          <a:ln w="12700">
            <a:miter lim="400000"/>
          </a:ln>
        </p:spPr>
      </p:pic>
      <p:sp>
        <p:nvSpPr>
          <p:cNvPr id="989" name="Shape 989"/>
          <p:cNvSpPr/>
          <p:nvPr/>
        </p:nvSpPr>
        <p:spPr>
          <a:xfrm>
            <a:off x="930275" y="2286000"/>
            <a:ext cx="3962400" cy="548638"/>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defTabSz="457200">
              <a:defRPr sz="1500" b="1"/>
            </a:lvl1pPr>
          </a:lstStyle>
          <a:p>
            <a:r>
              <a:rPr dirty="0" err="1"/>
              <a:t>Cuestionario</a:t>
            </a:r>
            <a:r>
              <a:rPr dirty="0"/>
              <a:t> para </a:t>
            </a:r>
            <a:r>
              <a:rPr dirty="0" err="1"/>
              <a:t>determinar</a:t>
            </a:r>
            <a:r>
              <a:rPr dirty="0"/>
              <a:t> la </a:t>
            </a:r>
            <a:r>
              <a:rPr dirty="0" err="1"/>
              <a:t>competencia</a:t>
            </a:r>
            <a:r>
              <a:rPr dirty="0"/>
              <a:t> del </a:t>
            </a:r>
            <a:r>
              <a:rPr dirty="0" err="1"/>
              <a:t>Contratista</a:t>
            </a:r>
            <a:r>
              <a:rPr dirty="0"/>
              <a:t> </a:t>
            </a:r>
            <a:r>
              <a:rPr dirty="0" err="1"/>
              <a:t>según</a:t>
            </a:r>
            <a:r>
              <a:rPr dirty="0"/>
              <a:t> </a:t>
            </a:r>
            <a:r>
              <a:rPr dirty="0" err="1"/>
              <a:t>su</a:t>
            </a:r>
            <a:r>
              <a:rPr dirty="0"/>
              <a:t> record de </a:t>
            </a:r>
            <a:r>
              <a:rPr dirty="0" err="1"/>
              <a:t>seguridad</a:t>
            </a:r>
            <a:endParaRPr dirty="0"/>
          </a:p>
        </p:txBody>
      </p:sp>
      <p:sp>
        <p:nvSpPr>
          <p:cNvPr id="990" name="Shape 990"/>
          <p:cNvSpPr/>
          <p:nvPr/>
        </p:nvSpPr>
        <p:spPr>
          <a:xfrm>
            <a:off x="1524000" y="3048000"/>
            <a:ext cx="2743200" cy="574038"/>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defTabSz="457200">
              <a:defRPr sz="1600" b="1"/>
            </a:lvl1pPr>
          </a:lstStyle>
          <a:p>
            <a:r>
              <a:rPr dirty="0"/>
              <a:t>Reunión para la entrega de           pre-ofertas/licitaciones</a:t>
            </a:r>
          </a:p>
        </p:txBody>
      </p:sp>
      <p:sp>
        <p:nvSpPr>
          <p:cNvPr id="991" name="Shape 991"/>
          <p:cNvSpPr/>
          <p:nvPr/>
        </p:nvSpPr>
        <p:spPr>
          <a:xfrm>
            <a:off x="1957386" y="4127500"/>
            <a:ext cx="1852614" cy="548638"/>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defTabSz="457200">
              <a:defRPr sz="1500" b="1"/>
            </a:lvl1pPr>
          </a:lstStyle>
          <a:p>
            <a:r>
              <a:rPr dirty="0"/>
              <a:t>Evaluación de las ofertas / licitaciones</a:t>
            </a:r>
          </a:p>
        </p:txBody>
      </p:sp>
      <p:sp>
        <p:nvSpPr>
          <p:cNvPr id="992" name="Shape 992"/>
          <p:cNvSpPr/>
          <p:nvPr/>
        </p:nvSpPr>
        <p:spPr>
          <a:xfrm>
            <a:off x="2171700" y="5114925"/>
            <a:ext cx="1409700" cy="662938"/>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defTabSz="457200">
              <a:defRPr sz="1300" b="1"/>
            </a:lvl1pPr>
          </a:lstStyle>
          <a:p>
            <a:r>
              <a:rPr dirty="0"/>
              <a:t>Contacto con los ofertantes seleccionados</a:t>
            </a:r>
          </a:p>
        </p:txBody>
      </p:sp>
      <p:sp>
        <p:nvSpPr>
          <p:cNvPr id="995" name="Shape 995" title="Caja de texto"/>
          <p:cNvSpPr/>
          <p:nvPr/>
        </p:nvSpPr>
        <p:spPr>
          <a:xfrm>
            <a:off x="2344444" y="5931856"/>
            <a:ext cx="979607" cy="640492"/>
          </a:xfrm>
          <a:custGeom>
            <a:avLst/>
            <a:gdLst/>
            <a:ahLst/>
            <a:cxnLst>
              <a:cxn ang="0">
                <a:pos x="wd2" y="hd2"/>
              </a:cxn>
              <a:cxn ang="5400000">
                <a:pos x="wd2" y="hd2"/>
              </a:cxn>
              <a:cxn ang="10800000">
                <a:pos x="wd2" y="hd2"/>
              </a:cxn>
              <a:cxn ang="16200000">
                <a:pos x="wd2" y="hd2"/>
              </a:cxn>
            </a:cxnLst>
            <a:rect l="0" t="0" r="r" b="b"/>
            <a:pathLst>
              <a:path w="21600" h="21600" extrusionOk="0">
                <a:moveTo>
                  <a:pt x="0" y="7570"/>
                </a:moveTo>
                <a:lnTo>
                  <a:pt x="4962" y="0"/>
                </a:lnTo>
                <a:lnTo>
                  <a:pt x="20403" y="1177"/>
                </a:lnTo>
                <a:lnTo>
                  <a:pt x="21545" y="13156"/>
                </a:lnTo>
                <a:lnTo>
                  <a:pt x="21600" y="20726"/>
                </a:lnTo>
                <a:lnTo>
                  <a:pt x="3870" y="21600"/>
                </a:lnTo>
                <a:lnTo>
                  <a:pt x="0" y="7570"/>
                </a:lnTo>
                <a:close/>
              </a:path>
            </a:pathLst>
          </a:custGeom>
          <a:solidFill>
            <a:srgbClr val="FFFFFF"/>
          </a:solidFill>
          <a:ln w="12700">
            <a:miter lim="400000"/>
          </a:ln>
        </p:spPr>
        <p:txBody>
          <a:bodyPr lIns="45718" tIns="45718" rIns="45718" bIns="45718"/>
          <a:lstStyle/>
          <a:p>
            <a:endParaRPr/>
          </a:p>
        </p:txBody>
      </p:sp>
      <p:sp>
        <p:nvSpPr>
          <p:cNvPr id="996" name="Shape 996"/>
          <p:cNvSpPr/>
          <p:nvPr/>
        </p:nvSpPr>
        <p:spPr>
          <a:xfrm>
            <a:off x="2297906" y="6041283"/>
            <a:ext cx="1166814" cy="472439"/>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defTabSz="457200">
              <a:defRPr sz="1300" b="1"/>
            </a:lvl1pPr>
          </a:lstStyle>
          <a:p>
            <a:r>
              <a:rPr dirty="0"/>
              <a:t>Otorgamiento del contrato</a:t>
            </a:r>
          </a:p>
        </p:txBody>
      </p:sp>
    </p:spTree>
  </p:cSld>
  <p:clrMapOvr>
    <a:masterClrMapping/>
  </p:clrMapOvr>
  <p:transition spd="slow"/>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0937"/>
            <a:ext cx="9144000" cy="677863"/>
          </a:xfrm>
        </p:spPr>
        <p:txBody>
          <a:bodyPr/>
          <a:lstStyle/>
          <a:p>
            <a:r>
              <a:rPr lang="en-US" dirty="0"/>
              <a:t>¿</a:t>
            </a:r>
            <a:r>
              <a:rPr lang="en-US" dirty="0" err="1"/>
              <a:t>Sabía</a:t>
            </a:r>
            <a:r>
              <a:rPr lang="en-US" dirty="0"/>
              <a:t> </a:t>
            </a:r>
            <a:r>
              <a:rPr lang="en-US" dirty="0" err="1"/>
              <a:t>usted</a:t>
            </a:r>
            <a:r>
              <a:rPr lang="en-US" dirty="0"/>
              <a:t> que</a:t>
            </a:r>
            <a:r>
              <a:rPr lang="en-US" dirty="0" smtClean="0"/>
              <a:t>…</a:t>
            </a:r>
            <a:endParaRPr lang="en-US" dirty="0"/>
          </a:p>
        </p:txBody>
      </p:sp>
      <p:sp>
        <p:nvSpPr>
          <p:cNvPr id="999" name="Shape 999"/>
          <p:cNvSpPr/>
          <p:nvPr/>
        </p:nvSpPr>
        <p:spPr>
          <a:xfrm>
            <a:off x="-2" y="1869017"/>
            <a:ext cx="9144004" cy="688646"/>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defTabSz="457200">
              <a:lnSpc>
                <a:spcPct val="70000"/>
              </a:lnSpc>
              <a:defRPr sz="7200">
                <a:effectLst>
                  <a:outerShdw blurRad="12700" dist="38100" dir="2700000" rotWithShape="0">
                    <a:srgbClr val="FFFFFF"/>
                  </a:outerShdw>
                </a:effectLst>
                <a:latin typeface="Palace Script MT"/>
                <a:ea typeface="Palace Script MT"/>
                <a:cs typeface="Palace Script MT"/>
                <a:sym typeface="Palace Script MT"/>
              </a:defRPr>
            </a:lvl1pPr>
          </a:lstStyle>
          <a:p>
            <a:r>
              <a:rPr sz="5000" dirty="0" err="1">
                <a:latin typeface="Pristina" panose="03060402040406080204" pitchFamily="66" charset="0"/>
              </a:rPr>
              <a:t>es</a:t>
            </a:r>
            <a:r>
              <a:rPr sz="5000" dirty="0">
                <a:latin typeface="Pristina" panose="03060402040406080204" pitchFamily="66" charset="0"/>
              </a:rPr>
              <a:t> </a:t>
            </a:r>
            <a:r>
              <a:rPr sz="5000" dirty="0" err="1">
                <a:latin typeface="Pristina" panose="03060402040406080204" pitchFamily="66" charset="0"/>
              </a:rPr>
              <a:t>mejor</a:t>
            </a:r>
            <a:r>
              <a:rPr sz="5000" dirty="0">
                <a:latin typeface="Pristina" panose="03060402040406080204" pitchFamily="66" charset="0"/>
              </a:rPr>
              <a:t> </a:t>
            </a:r>
            <a:r>
              <a:rPr sz="5000" dirty="0" err="1" smtClean="0">
                <a:latin typeface="Pristina" panose="03060402040406080204" pitchFamily="66" charset="0"/>
              </a:rPr>
              <a:t>amarrarse</a:t>
            </a:r>
            <a:r>
              <a:rPr lang="en-US" sz="5000" dirty="0" smtClean="0">
                <a:latin typeface="Pristina" panose="03060402040406080204" pitchFamily="66" charset="0"/>
              </a:rPr>
              <a:t> </a:t>
            </a:r>
            <a:r>
              <a:rPr sz="5000" dirty="0" smtClean="0">
                <a:latin typeface="Pristina" panose="03060402040406080204" pitchFamily="66" charset="0"/>
              </a:rPr>
              <a:t>que</a:t>
            </a:r>
            <a:r>
              <a:rPr lang="en-US" sz="5000" dirty="0" smtClean="0">
                <a:latin typeface="Pristina" panose="03060402040406080204" pitchFamily="66" charset="0"/>
              </a:rPr>
              <a:t>…</a:t>
            </a:r>
            <a:endParaRPr sz="5000" dirty="0">
              <a:latin typeface="Pristina" panose="03060402040406080204" pitchFamily="66" charset="0"/>
            </a:endParaRPr>
          </a:p>
        </p:txBody>
      </p:sp>
      <p:pic>
        <p:nvPicPr>
          <p:cNvPr id="1000" name="image103.jpeg" descr="Ilustración de una persona que cae de un edificio muy alto."/>
          <p:cNvPicPr>
            <a:picLocks noChangeAspect="1"/>
          </p:cNvPicPr>
          <p:nvPr/>
        </p:nvPicPr>
        <p:blipFill>
          <a:blip r:embed="rId2">
            <a:extLst/>
          </a:blip>
          <a:stretch>
            <a:fillRect/>
          </a:stretch>
        </p:blipFill>
        <p:spPr>
          <a:xfrm>
            <a:off x="1104900" y="2581275"/>
            <a:ext cx="6934200" cy="3638550"/>
          </a:xfrm>
          <a:prstGeom prst="rect">
            <a:avLst/>
          </a:prstGeom>
          <a:ln w="12700">
            <a:miter lim="400000"/>
          </a:ln>
        </p:spPr>
      </p:pic>
      <p:pic>
        <p:nvPicPr>
          <p:cNvPr id="1001" name="no-symbol-39767_640.png" descr="Símbolo rojo de No (círculo con una barra diagonal) indica que el contenido de esta foto no está aprobado por OSHA."/>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78123" y="2775280"/>
            <a:ext cx="1592263" cy="1592263"/>
          </a:xfrm>
          <a:prstGeom prst="rect">
            <a:avLst/>
          </a:prstGeom>
          <a:ln w="12700">
            <a:miter lim="400000"/>
          </a:ln>
        </p:spPr>
      </p:pic>
    </p:spTree>
  </p:cSld>
  <p:clrMapOvr>
    <a:masterClrMapping/>
  </p:clrMapOvr>
  <p:transition spd="slow"/>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9937"/>
            <a:ext cx="8915400" cy="1668463"/>
          </a:xfrm>
        </p:spPr>
        <p:txBody>
          <a:bodyPr/>
          <a:lstStyle/>
          <a:p>
            <a:r>
              <a:rPr lang="es-ES" sz="3000" dirty="0"/>
              <a:t>La Protección Contra Caídas – Llevándola a un Nivel Completamente Nuevo </a:t>
            </a:r>
            <a:r>
              <a:rPr lang="es-ES" sz="3000" dirty="0">
                <a:solidFill>
                  <a:srgbClr val="FFFFFF"/>
                </a:solidFill>
              </a:rPr>
              <a:t>2</a:t>
            </a:r>
            <a:br>
              <a:rPr lang="es-ES" sz="3000" dirty="0">
                <a:solidFill>
                  <a:srgbClr val="FFFFFF"/>
                </a:solidFill>
              </a:rPr>
            </a:br>
            <a:endParaRPr lang="en-US" sz="3000" dirty="0"/>
          </a:p>
        </p:txBody>
      </p:sp>
      <p:pic>
        <p:nvPicPr>
          <p:cNvPr id="1004" name="harness lifeline_scaffolding.jpg" descr="Trabajadores en un andamio suspendido, trabajando en un edificio mientras llevaba arneses atados a líneas de vida."/>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230411" y="1844200"/>
            <a:ext cx="6720989" cy="5008672"/>
          </a:xfrm>
          <a:prstGeom prst="rect">
            <a:avLst/>
          </a:prstGeom>
          <a:ln w="12700">
            <a:miter lim="400000"/>
          </a:ln>
        </p:spPr>
      </p:pic>
      <p:pic>
        <p:nvPicPr>
          <p:cNvPr id="1005" name="check mark 2000px-Checkmark_green.svg.png" descr="La marca de verificación verde indica que el contenido de esta foto es aprobado por OSHA.&#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58981" y="2184127"/>
            <a:ext cx="2368067" cy="2055482"/>
          </a:xfrm>
          <a:prstGeom prst="rect">
            <a:avLst/>
          </a:prstGeom>
          <a:ln w="12700">
            <a:miter lim="400000"/>
          </a:ln>
          <a:effectLst>
            <a:outerShdw blurRad="101600" dist="25400" dir="5400000" rotWithShape="0">
              <a:srgbClr val="000000">
                <a:alpha val="75000"/>
              </a:srgbClr>
            </a:outerShdw>
          </a:effectLst>
        </p:spPr>
      </p:pic>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title"/>
          </p:nvPr>
        </p:nvSpPr>
        <p:spPr>
          <a:xfrm>
            <a:off x="457200" y="937490"/>
            <a:ext cx="8229600" cy="762001"/>
          </a:xfrm>
          <a:prstGeom prst="rect">
            <a:avLst/>
          </a:prstGeom>
        </p:spPr>
        <p:txBody>
          <a:bodyPr>
            <a:normAutofit/>
          </a:bodyPr>
          <a:lstStyle/>
          <a:p>
            <a:pPr defTabSz="397763">
              <a:defRPr sz="3800" b="1"/>
            </a:pPr>
            <a:r>
              <a:rPr dirty="0"/>
              <a:t>¿</a:t>
            </a:r>
            <a:r>
              <a:rPr dirty="0" err="1"/>
              <a:t>Sabía</a:t>
            </a:r>
            <a:r>
              <a:rPr dirty="0"/>
              <a:t> </a:t>
            </a:r>
            <a:r>
              <a:rPr dirty="0" err="1"/>
              <a:t>usted</a:t>
            </a:r>
            <a:r>
              <a:rPr dirty="0"/>
              <a:t> que… </a:t>
            </a:r>
            <a:r>
              <a:rPr dirty="0">
                <a:solidFill>
                  <a:srgbClr val="FFFFFF"/>
                </a:solidFill>
              </a:rPr>
              <a:t>7</a:t>
            </a:r>
          </a:p>
        </p:txBody>
      </p:sp>
      <p:sp>
        <p:nvSpPr>
          <p:cNvPr id="117" name="Shape 117"/>
          <p:cNvSpPr>
            <a:spLocks noGrp="1"/>
          </p:cNvSpPr>
          <p:nvPr>
            <p:ph type="body" sz="half" idx="4294967295"/>
          </p:nvPr>
        </p:nvSpPr>
        <p:spPr>
          <a:xfrm>
            <a:off x="533400" y="1679680"/>
            <a:ext cx="8077200" cy="2293927"/>
          </a:xfrm>
          <a:prstGeom prst="rect">
            <a:avLst/>
          </a:prstGeom>
        </p:spPr>
        <p:txBody>
          <a:bodyPr/>
          <a:lstStyle/>
          <a:p>
            <a:pPr marL="0" indent="0">
              <a:lnSpc>
                <a:spcPts val="3200"/>
              </a:lnSpc>
              <a:spcBef>
                <a:spcPts val="2500"/>
              </a:spcBef>
              <a:buSzTx/>
              <a:buFontTx/>
              <a:buNone/>
              <a:defRPr sz="2800"/>
            </a:pPr>
            <a:r>
              <a:t>usted está más propenso a juzgar mal el peligro de una caída cuando trabaja a alturas de menos que 20’? </a:t>
            </a:r>
          </a:p>
          <a:p>
            <a:pPr marL="0" indent="0">
              <a:spcBef>
                <a:spcPts val="2500"/>
              </a:spcBef>
              <a:buSzTx/>
              <a:buFontTx/>
              <a:buNone/>
              <a:defRPr sz="2800"/>
            </a:pPr>
            <a:r>
              <a:t>¿Por qué?</a:t>
            </a:r>
          </a:p>
        </p:txBody>
      </p:sp>
      <p:pic>
        <p:nvPicPr>
          <p:cNvPr id="114" name="image9.jpeg" descr="Hombre de pie en una encimera en la cocina para trabajar en los gabinetes superiores."/>
          <p:cNvPicPr>
            <a:picLocks noChangeAspect="1"/>
          </p:cNvPicPr>
          <p:nvPr/>
        </p:nvPicPr>
        <p:blipFill>
          <a:blip r:embed="rId3">
            <a:extLst/>
          </a:blip>
          <a:stretch>
            <a:fillRect/>
          </a:stretch>
        </p:blipFill>
        <p:spPr>
          <a:xfrm>
            <a:off x="3189286" y="2895600"/>
            <a:ext cx="2525714" cy="3789363"/>
          </a:xfrm>
          <a:prstGeom prst="rect">
            <a:avLst/>
          </a:prstGeom>
          <a:ln w="12700">
            <a:miter lim="400000"/>
          </a:ln>
        </p:spPr>
      </p:pic>
      <p:sp>
        <p:nvSpPr>
          <p:cNvPr id="115" name="Shape 115" descr="Burbuja de pensamiento"/>
          <p:cNvSpPr/>
          <p:nvPr/>
        </p:nvSpPr>
        <p:spPr>
          <a:xfrm>
            <a:off x="5118100" y="2613146"/>
            <a:ext cx="3124200" cy="1509273"/>
          </a:xfrm>
          <a:prstGeom prst="wedgeEllipseCallout">
            <a:avLst>
              <a:gd name="adj1" fmla="val -57014"/>
              <a:gd name="adj2" fmla="val 11947"/>
            </a:avLst>
          </a:prstGeom>
          <a:gradFill>
            <a:gsLst>
              <a:gs pos="0">
                <a:srgbClr val="3F80CD"/>
              </a:gs>
              <a:gs pos="100000">
                <a:srgbClr val="9BC1FF"/>
              </a:gs>
            </a:gsLst>
            <a:lin ang="16200000"/>
          </a:gradFill>
          <a:ln>
            <a:solidFill>
              <a:srgbClr val="4A7EBB"/>
            </a:solidFill>
          </a:ln>
          <a:effectLst>
            <a:outerShdw blurRad="38100" dist="23000" dir="5400000" rotWithShape="0">
              <a:srgbClr val="808080">
                <a:alpha val="34997"/>
              </a:srgbClr>
            </a:outerShdw>
          </a:effectLst>
        </p:spPr>
        <p:txBody>
          <a:bodyPr lIns="45718" tIns="45718" rIns="45718" bIns="45718" anchor="ctr"/>
          <a:lstStyle/>
          <a:p>
            <a:pPr algn="ctr" defTabSz="457200">
              <a:defRPr sz="1800">
                <a:solidFill>
                  <a:srgbClr val="FFFFFF"/>
                </a:solidFill>
              </a:defRPr>
            </a:pPr>
            <a:endParaRPr/>
          </a:p>
        </p:txBody>
      </p:sp>
      <p:sp>
        <p:nvSpPr>
          <p:cNvPr id="116" name="Shape 116"/>
          <p:cNvSpPr/>
          <p:nvPr/>
        </p:nvSpPr>
        <p:spPr>
          <a:xfrm>
            <a:off x="5359400" y="2908300"/>
            <a:ext cx="2743200" cy="7518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defTabSz="457200">
              <a:defRPr sz="2100" b="1"/>
            </a:lvl1pPr>
          </a:lstStyle>
          <a:p>
            <a:r>
              <a:rPr dirty="0"/>
              <a:t>Yo sólo tengo que hacer algo rápidamente aquí.</a:t>
            </a:r>
          </a:p>
        </p:txBody>
      </p:sp>
      <p:pic>
        <p:nvPicPr>
          <p:cNvPr id="119" name="no-symbol-39767_640.png" title="No hagas Symbol"/>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79864" y="3857099"/>
            <a:ext cx="1717908" cy="1717908"/>
          </a:xfrm>
          <a:prstGeom prst="rect">
            <a:avLst/>
          </a:prstGeom>
          <a:ln w="12700">
            <a:miter lim="400000"/>
          </a:ln>
        </p:spPr>
      </p:pic>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p:cNvSpPr>
          <p:nvPr>
            <p:ph type="title"/>
          </p:nvPr>
        </p:nvSpPr>
        <p:spPr>
          <a:xfrm>
            <a:off x="457200" y="937490"/>
            <a:ext cx="8229600" cy="762001"/>
          </a:xfrm>
          <a:prstGeom prst="rect">
            <a:avLst/>
          </a:prstGeom>
        </p:spPr>
        <p:txBody>
          <a:bodyPr>
            <a:normAutofit/>
          </a:bodyPr>
          <a:lstStyle/>
          <a:p>
            <a:pPr defTabSz="397763">
              <a:defRPr sz="3800" b="1"/>
            </a:pPr>
            <a:r>
              <a:t>¿Piensa usted que… </a:t>
            </a:r>
            <a:r>
              <a:rPr>
                <a:solidFill>
                  <a:srgbClr val="FFFFFF"/>
                </a:solidFill>
              </a:rPr>
              <a:t>1</a:t>
            </a:r>
          </a:p>
        </p:txBody>
      </p:sp>
      <p:sp>
        <p:nvSpPr>
          <p:cNvPr id="124" name="Shape 124"/>
          <p:cNvSpPr>
            <a:spLocks noGrp="1"/>
          </p:cNvSpPr>
          <p:nvPr>
            <p:ph type="body" sz="half" idx="4294967295"/>
          </p:nvPr>
        </p:nvSpPr>
        <p:spPr>
          <a:xfrm>
            <a:off x="587883" y="1811642"/>
            <a:ext cx="5257802" cy="4343401"/>
          </a:xfrm>
          <a:prstGeom prst="rect">
            <a:avLst/>
          </a:prstGeom>
        </p:spPr>
        <p:txBody>
          <a:bodyPr/>
          <a:lstStyle/>
          <a:p>
            <a:pPr marL="0" indent="0" defTabSz="443483">
              <a:lnSpc>
                <a:spcPts val="3100"/>
              </a:lnSpc>
              <a:spcBef>
                <a:spcPts val="2500"/>
              </a:spcBef>
              <a:buSzTx/>
              <a:buFontTx/>
              <a:buNone/>
              <a:defRPr sz="3000"/>
            </a:pPr>
            <a:r>
              <a:t>la edad y la experiencia reducen significativamente el riesgo de caídas? </a:t>
            </a:r>
          </a:p>
          <a:p>
            <a:pPr marL="0" indent="0" defTabSz="443483">
              <a:spcBef>
                <a:spcPts val="2500"/>
              </a:spcBef>
              <a:buSzTx/>
              <a:buFontTx/>
              <a:buNone/>
              <a:defRPr sz="3000"/>
            </a:pPr>
            <a:r>
              <a:t>¿Por qué?</a:t>
            </a:r>
          </a:p>
        </p:txBody>
      </p:sp>
      <p:pic>
        <p:nvPicPr>
          <p:cNvPr id="123" name="image10.jpeg" descr="Un hombre anciano llevando un reloj de la hora y la hoz."/>
          <p:cNvPicPr>
            <a:picLocks noChangeAspect="1"/>
          </p:cNvPicPr>
          <p:nvPr/>
        </p:nvPicPr>
        <p:blipFill>
          <a:blip r:embed="rId3">
            <a:extLst/>
          </a:blip>
          <a:stretch>
            <a:fillRect/>
          </a:stretch>
        </p:blipFill>
        <p:spPr>
          <a:xfrm>
            <a:off x="5651500" y="1849599"/>
            <a:ext cx="3302000" cy="2984501"/>
          </a:xfrm>
          <a:prstGeom prst="rect">
            <a:avLst/>
          </a:prstGeom>
          <a:ln w="12700">
            <a:miter lim="400000"/>
          </a:ln>
        </p:spPr>
      </p:pic>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a:spLocks noGrp="1"/>
          </p:cNvSpPr>
          <p:nvPr>
            <p:ph type="title"/>
          </p:nvPr>
        </p:nvSpPr>
        <p:spPr>
          <a:xfrm>
            <a:off x="457200" y="998537"/>
            <a:ext cx="8229600" cy="677865"/>
          </a:xfrm>
          <a:prstGeom prst="rect">
            <a:avLst/>
          </a:prstGeom>
        </p:spPr>
        <p:txBody>
          <a:bodyPr>
            <a:normAutofit/>
          </a:bodyPr>
          <a:lstStyle/>
          <a:p>
            <a:pPr defTabSz="397763">
              <a:defRPr sz="3800" b="1"/>
            </a:pPr>
            <a:r>
              <a:rPr dirty="0"/>
              <a:t>¿</a:t>
            </a:r>
            <a:r>
              <a:rPr dirty="0" err="1"/>
              <a:t>Sabía</a:t>
            </a:r>
            <a:r>
              <a:rPr dirty="0"/>
              <a:t> </a:t>
            </a:r>
            <a:r>
              <a:rPr dirty="0" err="1"/>
              <a:t>usted</a:t>
            </a:r>
            <a:r>
              <a:rPr dirty="0"/>
              <a:t> que… </a:t>
            </a:r>
            <a:r>
              <a:rPr dirty="0">
                <a:solidFill>
                  <a:srgbClr val="FFFFFF"/>
                </a:solidFill>
              </a:rPr>
              <a:t>8</a:t>
            </a:r>
          </a:p>
        </p:txBody>
      </p:sp>
      <p:sp>
        <p:nvSpPr>
          <p:cNvPr id="129" name="Shape 129"/>
          <p:cNvSpPr>
            <a:spLocks noGrp="1"/>
          </p:cNvSpPr>
          <p:nvPr>
            <p:ph type="body" sz="half" idx="4294967295"/>
          </p:nvPr>
        </p:nvSpPr>
        <p:spPr>
          <a:xfrm>
            <a:off x="587575" y="1849598"/>
            <a:ext cx="4550081" cy="2984502"/>
          </a:xfrm>
          <a:prstGeom prst="rect">
            <a:avLst/>
          </a:prstGeom>
        </p:spPr>
        <p:txBody>
          <a:bodyPr/>
          <a:lstStyle/>
          <a:p>
            <a:pPr marL="0" indent="0" defTabSz="443483">
              <a:lnSpc>
                <a:spcPts val="3100"/>
              </a:lnSpc>
              <a:spcBef>
                <a:spcPts val="2200"/>
              </a:spcBef>
              <a:buSzTx/>
              <a:buFontTx/>
              <a:buNone/>
              <a:defRPr sz="3000"/>
            </a:pPr>
            <a:r>
              <a:rPr dirty="0" err="1"/>
              <a:t>los</a:t>
            </a:r>
            <a:r>
              <a:rPr dirty="0"/>
              <a:t> </a:t>
            </a:r>
            <a:r>
              <a:rPr dirty="0" err="1"/>
              <a:t>trabajadores</a:t>
            </a:r>
            <a:r>
              <a:rPr dirty="0"/>
              <a:t> entre </a:t>
            </a:r>
            <a:r>
              <a:rPr dirty="0" err="1"/>
              <a:t>los</a:t>
            </a:r>
            <a:r>
              <a:rPr dirty="0"/>
              <a:t> 45 y 64 </a:t>
            </a:r>
            <a:r>
              <a:rPr dirty="0" err="1"/>
              <a:t>años</a:t>
            </a:r>
            <a:r>
              <a:rPr dirty="0"/>
              <a:t> </a:t>
            </a:r>
            <a:r>
              <a:rPr dirty="0" err="1"/>
              <a:t>experimentan</a:t>
            </a:r>
            <a:r>
              <a:rPr dirty="0"/>
              <a:t> </a:t>
            </a:r>
            <a:r>
              <a:rPr dirty="0" err="1"/>
              <a:t>accidentes</a:t>
            </a:r>
            <a:r>
              <a:rPr dirty="0"/>
              <a:t> </a:t>
            </a:r>
            <a:r>
              <a:rPr dirty="0" err="1"/>
              <a:t>mortales</a:t>
            </a:r>
            <a:r>
              <a:rPr dirty="0"/>
              <a:t> con </a:t>
            </a:r>
            <a:r>
              <a:rPr b="1" dirty="0" err="1"/>
              <a:t>más</a:t>
            </a:r>
            <a:r>
              <a:rPr b="1" dirty="0"/>
              <a:t> </a:t>
            </a:r>
            <a:r>
              <a:rPr b="1" dirty="0" err="1"/>
              <a:t>frecuencia</a:t>
            </a:r>
            <a:r>
              <a:rPr dirty="0"/>
              <a:t> que </a:t>
            </a:r>
            <a:r>
              <a:rPr dirty="0" err="1"/>
              <a:t>los</a:t>
            </a:r>
            <a:r>
              <a:rPr dirty="0"/>
              <a:t> </a:t>
            </a:r>
            <a:r>
              <a:rPr dirty="0" err="1"/>
              <a:t>trabajadores</a:t>
            </a:r>
            <a:r>
              <a:rPr dirty="0"/>
              <a:t> </a:t>
            </a:r>
            <a:r>
              <a:rPr dirty="0" err="1"/>
              <a:t>más</a:t>
            </a:r>
            <a:r>
              <a:rPr dirty="0"/>
              <a:t> </a:t>
            </a:r>
            <a:r>
              <a:rPr dirty="0" err="1"/>
              <a:t>jóvenes</a:t>
            </a:r>
            <a:r>
              <a:rPr dirty="0"/>
              <a:t>. </a:t>
            </a:r>
          </a:p>
          <a:p>
            <a:pPr marL="0" indent="0" defTabSz="443483">
              <a:lnSpc>
                <a:spcPts val="3100"/>
              </a:lnSpc>
              <a:spcBef>
                <a:spcPts val="2200"/>
              </a:spcBef>
              <a:buSzTx/>
              <a:buFontTx/>
              <a:buNone/>
              <a:defRPr sz="3000"/>
            </a:pPr>
            <a:r>
              <a:rPr dirty="0"/>
              <a:t>¿</a:t>
            </a:r>
            <a:r>
              <a:rPr dirty="0" err="1"/>
              <a:t>Por</a:t>
            </a:r>
            <a:r>
              <a:rPr dirty="0"/>
              <a:t> </a:t>
            </a:r>
            <a:r>
              <a:rPr dirty="0" err="1"/>
              <a:t>qué</a:t>
            </a:r>
            <a:r>
              <a:rPr dirty="0"/>
              <a:t>?</a:t>
            </a:r>
          </a:p>
        </p:txBody>
      </p:sp>
      <p:sp>
        <p:nvSpPr>
          <p:cNvPr id="133" name="Shape 133"/>
          <p:cNvSpPr/>
          <p:nvPr/>
        </p:nvSpPr>
        <p:spPr>
          <a:xfrm>
            <a:off x="267688" y="4801442"/>
            <a:ext cx="1823699" cy="4597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b="1"/>
            </a:lvl1pPr>
          </a:lstStyle>
          <a:p>
            <a:r>
              <a:t>Años de edad</a:t>
            </a:r>
          </a:p>
        </p:txBody>
      </p:sp>
      <p:sp>
        <p:nvSpPr>
          <p:cNvPr id="134" name="Shape 134"/>
          <p:cNvSpPr/>
          <p:nvPr/>
        </p:nvSpPr>
        <p:spPr>
          <a:xfrm>
            <a:off x="5640944" y="4801442"/>
            <a:ext cx="1870878" cy="4597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b="1"/>
            </a:lvl1pPr>
          </a:lstStyle>
          <a:p>
            <a:r>
              <a:t>Muertos 2014</a:t>
            </a:r>
          </a:p>
        </p:txBody>
      </p:sp>
      <p:sp>
        <p:nvSpPr>
          <p:cNvPr id="135" name="Shape 135"/>
          <p:cNvSpPr/>
          <p:nvPr/>
        </p:nvSpPr>
        <p:spPr>
          <a:xfrm>
            <a:off x="8090888" y="4801442"/>
            <a:ext cx="722073" cy="4597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b="1"/>
            </a:lvl1pPr>
          </a:lstStyle>
          <a:p>
            <a:r>
              <a:t>2015</a:t>
            </a:r>
          </a:p>
        </p:txBody>
      </p:sp>
      <p:pic>
        <p:nvPicPr>
          <p:cNvPr id="131" name="pasted-image.png" descr="Gráfico que muestra que los trabajadores entre las edades de 45 y 64 años experimentan más accidentes mortales que los trabajadores más jóvenes."/>
          <p:cNvPicPr>
            <a:picLocks noChangeAspect="1"/>
          </p:cNvPicPr>
          <p:nvPr/>
        </p:nvPicPr>
        <p:blipFill>
          <a:blip r:embed="rId3">
            <a:extLst/>
          </a:blip>
          <a:stretch>
            <a:fillRect/>
          </a:stretch>
        </p:blipFill>
        <p:spPr>
          <a:xfrm>
            <a:off x="0" y="5158542"/>
            <a:ext cx="9144000" cy="1341516"/>
          </a:xfrm>
          <a:prstGeom prst="rect">
            <a:avLst/>
          </a:prstGeom>
          <a:ln w="12700">
            <a:miter lim="400000"/>
          </a:ln>
        </p:spPr>
      </p:pic>
      <p:pic>
        <p:nvPicPr>
          <p:cNvPr id="132" name="image10.jpeg" descr="Un hombre anciano llevando un reloj de la hora y la hoz."/>
          <p:cNvPicPr>
            <a:picLocks noChangeAspect="1"/>
          </p:cNvPicPr>
          <p:nvPr/>
        </p:nvPicPr>
        <p:blipFill>
          <a:blip r:embed="rId4">
            <a:extLst/>
          </a:blip>
          <a:stretch>
            <a:fillRect/>
          </a:stretch>
        </p:blipFill>
        <p:spPr>
          <a:xfrm>
            <a:off x="5651500" y="1849599"/>
            <a:ext cx="3302000" cy="2984501"/>
          </a:xfrm>
          <a:prstGeom prst="rect">
            <a:avLst/>
          </a:prstGeom>
          <a:ln w="12700">
            <a:miter lim="400000"/>
          </a:ln>
        </p:spPr>
      </p:pic>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hape 140"/>
          <p:cNvSpPr>
            <a:spLocks noGrp="1"/>
          </p:cNvSpPr>
          <p:nvPr>
            <p:ph type="title"/>
          </p:nvPr>
        </p:nvSpPr>
        <p:spPr>
          <a:xfrm>
            <a:off x="457200" y="785089"/>
            <a:ext cx="8229600" cy="1143003"/>
          </a:xfrm>
          <a:prstGeom prst="rect">
            <a:avLst/>
          </a:prstGeom>
        </p:spPr>
        <p:txBody>
          <a:bodyPr/>
          <a:lstStyle/>
          <a:p>
            <a:r>
              <a:t>El Peligro es Real</a:t>
            </a:r>
          </a:p>
        </p:txBody>
      </p:sp>
      <p:sp>
        <p:nvSpPr>
          <p:cNvPr id="142" name="Shape 142"/>
          <p:cNvSpPr/>
          <p:nvPr/>
        </p:nvSpPr>
        <p:spPr>
          <a:xfrm>
            <a:off x="369300" y="1718213"/>
            <a:ext cx="8229601" cy="4470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marL="190500" indent="-190500" defTabSz="457200">
              <a:buSzPct val="100000"/>
              <a:buFont typeface="Arial"/>
              <a:buChar char="•"/>
              <a:defRPr sz="2300"/>
            </a:lvl1pPr>
          </a:lstStyle>
          <a:p>
            <a:r>
              <a:t>La mayoría de las caídas involucra fracturas u otras lesiones en: </a:t>
            </a:r>
          </a:p>
        </p:txBody>
      </p:sp>
      <p:sp>
        <p:nvSpPr>
          <p:cNvPr id="141" name="Shape 141"/>
          <p:cNvSpPr>
            <a:spLocks noGrp="1"/>
          </p:cNvSpPr>
          <p:nvPr>
            <p:ph type="body" idx="4294967295"/>
          </p:nvPr>
        </p:nvSpPr>
        <p:spPr>
          <a:xfrm>
            <a:off x="357293" y="2151851"/>
            <a:ext cx="5791201" cy="4648202"/>
          </a:xfrm>
          <a:prstGeom prst="rect">
            <a:avLst/>
          </a:prstGeom>
        </p:spPr>
        <p:txBody>
          <a:bodyPr/>
          <a:lstStyle/>
          <a:p>
            <a:pPr marL="742950" lvl="1" indent="-285750"/>
            <a:r>
              <a:t>La cabeza  (un objetivo principal y frecuentemente fatal)</a:t>
            </a:r>
          </a:p>
          <a:p>
            <a:pPr marL="742950" lvl="1" indent="-285750"/>
            <a:r>
              <a:t>El pecho</a:t>
            </a:r>
          </a:p>
          <a:p>
            <a:pPr marL="742950" lvl="1" indent="-285750"/>
            <a:r>
              <a:t>El cuello</a:t>
            </a:r>
          </a:p>
          <a:p>
            <a:pPr marL="742950" lvl="1" indent="-285750"/>
            <a:r>
              <a:t>La espalda</a:t>
            </a:r>
          </a:p>
          <a:p>
            <a:pPr marL="742950" lvl="1" indent="-285750"/>
            <a:r>
              <a:t>El abdomen</a:t>
            </a:r>
          </a:p>
          <a:p>
            <a:pPr marL="742950" lvl="1" indent="-285750"/>
            <a:r>
              <a:t>Los brazos y las piernas</a:t>
            </a:r>
          </a:p>
          <a:p>
            <a:pPr marL="190500" indent="-190500">
              <a:buChar char="•"/>
            </a:pPr>
            <a:r>
              <a:t>Los resultados comunes son la muerte, un daño cerebral, una parálisis y graves lesiones internas.</a:t>
            </a:r>
          </a:p>
        </p:txBody>
      </p:sp>
      <p:pic>
        <p:nvPicPr>
          <p:cNvPr id="139" name="image11.jpeg" descr="Foto de un esqueleto humano, el sistema muscular, el sistema vascular y el sistema nervioso."/>
          <p:cNvPicPr>
            <a:picLocks noChangeAspect="1"/>
          </p:cNvPicPr>
          <p:nvPr/>
        </p:nvPicPr>
        <p:blipFill>
          <a:blip r:embed="rId3">
            <a:extLst/>
          </a:blip>
          <a:stretch>
            <a:fillRect/>
          </a:stretch>
        </p:blipFill>
        <p:spPr>
          <a:xfrm>
            <a:off x="5295372" y="2080762"/>
            <a:ext cx="3417664" cy="3440449"/>
          </a:xfrm>
          <a:prstGeom prst="rect">
            <a:avLst/>
          </a:prstGeom>
          <a:ln w="12700">
            <a:miter lim="400000"/>
          </a:ln>
        </p:spPr>
      </p:pic>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p:cNvSpPr>
          <p:nvPr>
            <p:ph type="title"/>
          </p:nvPr>
        </p:nvSpPr>
        <p:spPr>
          <a:xfrm>
            <a:off x="457200" y="767694"/>
            <a:ext cx="8229600" cy="1143003"/>
          </a:xfrm>
          <a:prstGeom prst="rect">
            <a:avLst/>
          </a:prstGeom>
        </p:spPr>
        <p:txBody>
          <a:bodyPr/>
          <a:lstStyle>
            <a:lvl1pPr>
              <a:defRPr sz="3200"/>
            </a:lvl1pPr>
          </a:lstStyle>
          <a:p>
            <a:r>
              <a:rPr dirty="0"/>
              <a:t>¿</a:t>
            </a:r>
            <a:r>
              <a:rPr dirty="0" err="1"/>
              <a:t>Cuál</a:t>
            </a:r>
            <a:r>
              <a:rPr dirty="0"/>
              <a:t> </a:t>
            </a:r>
            <a:r>
              <a:rPr dirty="0" err="1"/>
              <a:t>es</a:t>
            </a:r>
            <a:r>
              <a:rPr dirty="0"/>
              <a:t> la </a:t>
            </a:r>
            <a:r>
              <a:rPr dirty="0" err="1"/>
              <a:t>verdadera</a:t>
            </a:r>
            <a:r>
              <a:rPr dirty="0"/>
              <a:t> </a:t>
            </a:r>
            <a:r>
              <a:rPr dirty="0" err="1"/>
              <a:t>historia</a:t>
            </a:r>
            <a:r>
              <a:rPr dirty="0"/>
              <a:t> </a:t>
            </a:r>
            <a:r>
              <a:rPr dirty="0" err="1"/>
              <a:t>aquí</a:t>
            </a:r>
            <a:r>
              <a:rPr dirty="0"/>
              <a:t>?</a:t>
            </a:r>
          </a:p>
        </p:txBody>
      </p:sp>
      <p:sp>
        <p:nvSpPr>
          <p:cNvPr id="147" name="Shape 147"/>
          <p:cNvSpPr>
            <a:spLocks noGrp="1"/>
          </p:cNvSpPr>
          <p:nvPr>
            <p:ph type="body" sz="half" idx="4294967295"/>
          </p:nvPr>
        </p:nvSpPr>
        <p:spPr>
          <a:xfrm>
            <a:off x="427489" y="1695103"/>
            <a:ext cx="8686801" cy="2209802"/>
          </a:xfrm>
          <a:prstGeom prst="rect">
            <a:avLst/>
          </a:prstGeom>
        </p:spPr>
        <p:txBody>
          <a:bodyPr/>
          <a:lstStyle/>
          <a:p>
            <a:pPr marL="190500" indent="-190500">
              <a:lnSpc>
                <a:spcPct val="90000"/>
              </a:lnSpc>
              <a:spcBef>
                <a:spcPts val="1500"/>
              </a:spcBef>
              <a:buChar char="•"/>
              <a:defRPr sz="2500"/>
            </a:pPr>
            <a:r>
              <a:t>El riesgo para la vida y las extremidades está por todas partes, pero las personas continúan trabajando en alturas, sin la protección adecuada contra caídas.</a:t>
            </a:r>
          </a:p>
          <a:p>
            <a:pPr marL="190500" indent="-190500">
              <a:lnSpc>
                <a:spcPct val="90000"/>
              </a:lnSpc>
              <a:spcBef>
                <a:spcPts val="1500"/>
              </a:spcBef>
              <a:buChar char="•"/>
              <a:defRPr sz="2500"/>
            </a:pPr>
            <a:r>
              <a:t>¿Por qué?</a:t>
            </a:r>
          </a:p>
        </p:txBody>
      </p:sp>
      <p:pic>
        <p:nvPicPr>
          <p:cNvPr id="148" name="stupid 454c5f94228736c1ca6dbdb951b3eb3b.jpg" descr="Dos hombres que trabajan en el lado de una casa, ambos hombres de pie en la misma escalera."/>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44203" y="2917386"/>
            <a:ext cx="3647994" cy="376655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0799"/>
                </a:lnTo>
                <a:lnTo>
                  <a:pt x="0" y="21600"/>
                </a:lnTo>
                <a:lnTo>
                  <a:pt x="10800" y="21600"/>
                </a:lnTo>
                <a:lnTo>
                  <a:pt x="21600" y="21600"/>
                </a:lnTo>
                <a:lnTo>
                  <a:pt x="21600" y="15430"/>
                </a:lnTo>
                <a:lnTo>
                  <a:pt x="21600" y="9263"/>
                </a:lnTo>
                <a:lnTo>
                  <a:pt x="21154" y="9244"/>
                </a:lnTo>
                <a:lnTo>
                  <a:pt x="20709" y="9231"/>
                </a:lnTo>
                <a:lnTo>
                  <a:pt x="20691" y="9008"/>
                </a:lnTo>
                <a:cubicBezTo>
                  <a:pt x="20678" y="8842"/>
                  <a:pt x="20696" y="8779"/>
                  <a:pt x="20759" y="8760"/>
                </a:cubicBezTo>
                <a:cubicBezTo>
                  <a:pt x="20805" y="8746"/>
                  <a:pt x="20885" y="8717"/>
                  <a:pt x="20937" y="8698"/>
                </a:cubicBezTo>
                <a:cubicBezTo>
                  <a:pt x="20989" y="8679"/>
                  <a:pt x="21051" y="8669"/>
                  <a:pt x="21074" y="8673"/>
                </a:cubicBezTo>
                <a:cubicBezTo>
                  <a:pt x="21138" y="8686"/>
                  <a:pt x="21120" y="8378"/>
                  <a:pt x="21055" y="8339"/>
                </a:cubicBezTo>
                <a:cubicBezTo>
                  <a:pt x="21013" y="8313"/>
                  <a:pt x="21013" y="8289"/>
                  <a:pt x="21055" y="8248"/>
                </a:cubicBezTo>
                <a:cubicBezTo>
                  <a:pt x="21174" y="8132"/>
                  <a:pt x="21121" y="8018"/>
                  <a:pt x="20944" y="8013"/>
                </a:cubicBezTo>
                <a:cubicBezTo>
                  <a:pt x="20714" y="8007"/>
                  <a:pt x="20689" y="7972"/>
                  <a:pt x="20669" y="7610"/>
                </a:cubicBezTo>
                <a:cubicBezTo>
                  <a:pt x="20653" y="7311"/>
                  <a:pt x="20649" y="7303"/>
                  <a:pt x="20585" y="7444"/>
                </a:cubicBezTo>
                <a:cubicBezTo>
                  <a:pt x="20548" y="7526"/>
                  <a:pt x="20488" y="7581"/>
                  <a:pt x="20451" y="7569"/>
                </a:cubicBezTo>
                <a:cubicBezTo>
                  <a:pt x="20364" y="7542"/>
                  <a:pt x="20334" y="7230"/>
                  <a:pt x="20404" y="7089"/>
                </a:cubicBezTo>
                <a:cubicBezTo>
                  <a:pt x="20433" y="7030"/>
                  <a:pt x="20467" y="6929"/>
                  <a:pt x="20481" y="6864"/>
                </a:cubicBezTo>
                <a:cubicBezTo>
                  <a:pt x="20503" y="6768"/>
                  <a:pt x="20486" y="6746"/>
                  <a:pt x="20383" y="6746"/>
                </a:cubicBezTo>
                <a:cubicBezTo>
                  <a:pt x="20285" y="6746"/>
                  <a:pt x="20253" y="6781"/>
                  <a:pt x="20239" y="6891"/>
                </a:cubicBezTo>
                <a:cubicBezTo>
                  <a:pt x="20222" y="7039"/>
                  <a:pt x="20104" y="7097"/>
                  <a:pt x="19943" y="7037"/>
                </a:cubicBezTo>
                <a:cubicBezTo>
                  <a:pt x="19866" y="7008"/>
                  <a:pt x="19866" y="6997"/>
                  <a:pt x="19946" y="6912"/>
                </a:cubicBezTo>
                <a:cubicBezTo>
                  <a:pt x="20081" y="6767"/>
                  <a:pt x="20056" y="6746"/>
                  <a:pt x="19739" y="6746"/>
                </a:cubicBezTo>
                <a:cubicBezTo>
                  <a:pt x="19420" y="6746"/>
                  <a:pt x="19368" y="6705"/>
                  <a:pt x="19375" y="6472"/>
                </a:cubicBezTo>
                <a:cubicBezTo>
                  <a:pt x="19379" y="6337"/>
                  <a:pt x="19362" y="6323"/>
                  <a:pt x="19234" y="6336"/>
                </a:cubicBezTo>
                <a:cubicBezTo>
                  <a:pt x="19025" y="6357"/>
                  <a:pt x="18954" y="6295"/>
                  <a:pt x="18954" y="6090"/>
                </a:cubicBezTo>
                <a:cubicBezTo>
                  <a:pt x="18954" y="5920"/>
                  <a:pt x="18944" y="5910"/>
                  <a:pt x="18768" y="5910"/>
                </a:cubicBezTo>
                <a:cubicBezTo>
                  <a:pt x="18565" y="5910"/>
                  <a:pt x="18502" y="5851"/>
                  <a:pt x="18498" y="5651"/>
                </a:cubicBezTo>
                <a:cubicBezTo>
                  <a:pt x="18496" y="5553"/>
                  <a:pt x="18465" y="5516"/>
                  <a:pt x="18378" y="5512"/>
                </a:cubicBezTo>
                <a:cubicBezTo>
                  <a:pt x="18150" y="5501"/>
                  <a:pt x="18089" y="5449"/>
                  <a:pt x="18089" y="5259"/>
                </a:cubicBezTo>
                <a:lnTo>
                  <a:pt x="18089" y="5075"/>
                </a:lnTo>
                <a:lnTo>
                  <a:pt x="17716" y="5080"/>
                </a:lnTo>
                <a:cubicBezTo>
                  <a:pt x="17509" y="5082"/>
                  <a:pt x="17314" y="5066"/>
                  <a:pt x="17283" y="5048"/>
                </a:cubicBezTo>
                <a:cubicBezTo>
                  <a:pt x="17252" y="5029"/>
                  <a:pt x="17225" y="4933"/>
                  <a:pt x="17225" y="4834"/>
                </a:cubicBezTo>
                <a:cubicBezTo>
                  <a:pt x="17225" y="4704"/>
                  <a:pt x="17202" y="4654"/>
                  <a:pt x="17140" y="4654"/>
                </a:cubicBezTo>
                <a:cubicBezTo>
                  <a:pt x="17093" y="4654"/>
                  <a:pt x="17042" y="4610"/>
                  <a:pt x="17027" y="4554"/>
                </a:cubicBezTo>
                <a:cubicBezTo>
                  <a:pt x="17012" y="4498"/>
                  <a:pt x="16948" y="4444"/>
                  <a:pt x="16884" y="4436"/>
                </a:cubicBezTo>
                <a:cubicBezTo>
                  <a:pt x="16810" y="4425"/>
                  <a:pt x="16773" y="4387"/>
                  <a:pt x="16783" y="4331"/>
                </a:cubicBezTo>
                <a:cubicBezTo>
                  <a:pt x="16794" y="4263"/>
                  <a:pt x="16749" y="4239"/>
                  <a:pt x="16592" y="4226"/>
                </a:cubicBezTo>
                <a:cubicBezTo>
                  <a:pt x="16399" y="4211"/>
                  <a:pt x="16387" y="4200"/>
                  <a:pt x="16372" y="4015"/>
                </a:cubicBezTo>
                <a:cubicBezTo>
                  <a:pt x="16356" y="3835"/>
                  <a:pt x="16341" y="3819"/>
                  <a:pt x="16191" y="3819"/>
                </a:cubicBezTo>
                <a:cubicBezTo>
                  <a:pt x="16026" y="3819"/>
                  <a:pt x="15714" y="3591"/>
                  <a:pt x="15714" y="3473"/>
                </a:cubicBezTo>
                <a:cubicBezTo>
                  <a:pt x="15714" y="3440"/>
                  <a:pt x="15595" y="3412"/>
                  <a:pt x="15436" y="3407"/>
                </a:cubicBezTo>
                <a:cubicBezTo>
                  <a:pt x="15087" y="3395"/>
                  <a:pt x="15065" y="3380"/>
                  <a:pt x="15065" y="3161"/>
                </a:cubicBezTo>
                <a:cubicBezTo>
                  <a:pt x="15065" y="2991"/>
                  <a:pt x="15055" y="2981"/>
                  <a:pt x="14879" y="2981"/>
                </a:cubicBezTo>
                <a:cubicBezTo>
                  <a:pt x="14668" y="2981"/>
                  <a:pt x="14627" y="2941"/>
                  <a:pt x="14621" y="2720"/>
                </a:cubicBezTo>
                <a:cubicBezTo>
                  <a:pt x="14617" y="2579"/>
                  <a:pt x="14600" y="2563"/>
                  <a:pt x="14440" y="2563"/>
                </a:cubicBezTo>
                <a:cubicBezTo>
                  <a:pt x="14252" y="2563"/>
                  <a:pt x="14195" y="2512"/>
                  <a:pt x="14174" y="2333"/>
                </a:cubicBezTo>
                <a:cubicBezTo>
                  <a:pt x="14168" y="2272"/>
                  <a:pt x="14157" y="2204"/>
                  <a:pt x="14153" y="2180"/>
                </a:cubicBezTo>
                <a:cubicBezTo>
                  <a:pt x="14149" y="2157"/>
                  <a:pt x="14069" y="2144"/>
                  <a:pt x="13972" y="2153"/>
                </a:cubicBezTo>
                <a:cubicBezTo>
                  <a:pt x="13802" y="2169"/>
                  <a:pt x="13796" y="2164"/>
                  <a:pt x="13780" y="1950"/>
                </a:cubicBezTo>
                <a:cubicBezTo>
                  <a:pt x="13763" y="1733"/>
                  <a:pt x="13762" y="1732"/>
                  <a:pt x="13538" y="1716"/>
                </a:cubicBezTo>
                <a:cubicBezTo>
                  <a:pt x="13311" y="1700"/>
                  <a:pt x="13311" y="1699"/>
                  <a:pt x="13326" y="1502"/>
                </a:cubicBezTo>
                <a:cubicBezTo>
                  <a:pt x="13341" y="1315"/>
                  <a:pt x="13334" y="1307"/>
                  <a:pt x="13190" y="1318"/>
                </a:cubicBezTo>
                <a:cubicBezTo>
                  <a:pt x="12973" y="1334"/>
                  <a:pt x="12905" y="1274"/>
                  <a:pt x="12905" y="1070"/>
                </a:cubicBezTo>
                <a:lnTo>
                  <a:pt x="12905" y="892"/>
                </a:lnTo>
                <a:lnTo>
                  <a:pt x="12532" y="897"/>
                </a:lnTo>
                <a:cubicBezTo>
                  <a:pt x="12325" y="899"/>
                  <a:pt x="12131" y="883"/>
                  <a:pt x="12099" y="865"/>
                </a:cubicBezTo>
                <a:cubicBezTo>
                  <a:pt x="12068" y="846"/>
                  <a:pt x="12041" y="753"/>
                  <a:pt x="12041" y="658"/>
                </a:cubicBezTo>
                <a:cubicBezTo>
                  <a:pt x="12041" y="528"/>
                  <a:pt x="12013" y="476"/>
                  <a:pt x="11933" y="455"/>
                </a:cubicBezTo>
                <a:cubicBezTo>
                  <a:pt x="11788" y="419"/>
                  <a:pt x="11788" y="207"/>
                  <a:pt x="11933" y="171"/>
                </a:cubicBezTo>
                <a:cubicBezTo>
                  <a:pt x="11992" y="156"/>
                  <a:pt x="12041" y="113"/>
                  <a:pt x="12041" y="73"/>
                </a:cubicBezTo>
                <a:cubicBezTo>
                  <a:pt x="12041" y="12"/>
                  <a:pt x="11111" y="0"/>
                  <a:pt x="6020" y="0"/>
                </a:cubicBezTo>
                <a:lnTo>
                  <a:pt x="3085" y="0"/>
                </a:lnTo>
                <a:lnTo>
                  <a:pt x="3069" y="118"/>
                </a:lnTo>
                <a:cubicBezTo>
                  <a:pt x="3054" y="220"/>
                  <a:pt x="3019" y="234"/>
                  <a:pt x="2808" y="234"/>
                </a:cubicBezTo>
                <a:cubicBezTo>
                  <a:pt x="2597" y="234"/>
                  <a:pt x="2562" y="220"/>
                  <a:pt x="2547" y="118"/>
                </a:cubicBezTo>
                <a:lnTo>
                  <a:pt x="2531" y="0"/>
                </a:lnTo>
                <a:lnTo>
                  <a:pt x="0" y="0"/>
                </a:lnTo>
                <a:close/>
                <a:moveTo>
                  <a:pt x="17170" y="4235"/>
                </a:moveTo>
                <a:cubicBezTo>
                  <a:pt x="17141" y="4235"/>
                  <a:pt x="17116" y="4259"/>
                  <a:pt x="17116" y="4288"/>
                </a:cubicBezTo>
                <a:cubicBezTo>
                  <a:pt x="17116" y="4316"/>
                  <a:pt x="17141" y="4340"/>
                  <a:pt x="17170" y="4340"/>
                </a:cubicBezTo>
                <a:cubicBezTo>
                  <a:pt x="17200" y="4340"/>
                  <a:pt x="17225" y="4316"/>
                  <a:pt x="17225" y="4288"/>
                </a:cubicBezTo>
                <a:cubicBezTo>
                  <a:pt x="17225" y="4259"/>
                  <a:pt x="17200" y="4235"/>
                  <a:pt x="17170" y="4235"/>
                </a:cubicBezTo>
                <a:close/>
              </a:path>
            </a:pathLst>
          </a:custGeom>
          <a:ln w="12700">
            <a:miter lim="400000"/>
          </a:ln>
        </p:spPr>
      </p:pic>
      <p:pic>
        <p:nvPicPr>
          <p:cNvPr id="150" name="no-symbol-39767_640.png" descr="Símbolo rojo de No (círculo con una barra diagonal) indica que el contenido de esta foto no está aprobado por OSHA.&#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56047" y="3225418"/>
            <a:ext cx="1409701" cy="1409701"/>
          </a:xfrm>
          <a:prstGeom prst="rect">
            <a:avLst/>
          </a:prstGeom>
          <a:ln w="12700">
            <a:miter lim="400000"/>
          </a:ln>
        </p:spPr>
      </p:pic>
      <p:pic>
        <p:nvPicPr>
          <p:cNvPr id="149" name="stupid c83aba49511bf2bf99e34b11f2fe6436.jpg" descr="Hombre que trabaja en la parte superior de un andamio, que está encima de una pila de paletas de madera, que está encima de un elevador elevado de la horquilla."/>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38798" y="2737701"/>
            <a:ext cx="3256357" cy="4126111"/>
          </a:xfrm>
          <a:prstGeom prst="rect">
            <a:avLst/>
          </a:prstGeom>
          <a:ln w="12700">
            <a:miter lim="400000"/>
          </a:ln>
        </p:spPr>
      </p:pic>
      <p:pic>
        <p:nvPicPr>
          <p:cNvPr id="151" name="no-symbol-39767_640.png" descr="Símbolo rojo de No (círculo con una barra diagonal) indica que el contenido de esta foto no está aprobado por OSHA.&#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98154" y="2893355"/>
            <a:ext cx="1599678" cy="1599679"/>
          </a:xfrm>
          <a:prstGeom prst="rect">
            <a:avLst/>
          </a:prstGeom>
          <a:ln w="12700">
            <a:miter lim="400000"/>
          </a:ln>
        </p:spPr>
      </p:pic>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p:cNvSpPr>
          <p:nvPr>
            <p:ph type="title"/>
          </p:nvPr>
        </p:nvSpPr>
        <p:spPr>
          <a:xfrm>
            <a:off x="457200" y="847137"/>
            <a:ext cx="8229600" cy="1143002"/>
          </a:xfrm>
          <a:prstGeom prst="rect">
            <a:avLst/>
          </a:prstGeom>
        </p:spPr>
        <p:txBody>
          <a:bodyPr/>
          <a:lstStyle/>
          <a:p>
            <a:pPr>
              <a:defRPr b="1"/>
            </a:pPr>
            <a:r>
              <a:rPr dirty="0"/>
              <a:t>Los “</a:t>
            </a:r>
            <a:r>
              <a:rPr dirty="0" err="1"/>
              <a:t>Fulanos</a:t>
            </a:r>
            <a:r>
              <a:rPr dirty="0"/>
              <a:t>” </a:t>
            </a:r>
            <a:r>
              <a:rPr dirty="0" err="1"/>
              <a:t>Mitos</a:t>
            </a:r>
            <a:r>
              <a:rPr dirty="0"/>
              <a:t> </a:t>
            </a:r>
            <a:r>
              <a:rPr dirty="0">
                <a:solidFill>
                  <a:srgbClr val="FFFFFF"/>
                </a:solidFill>
              </a:rPr>
              <a:t>1</a:t>
            </a:r>
          </a:p>
        </p:txBody>
      </p:sp>
      <p:sp>
        <p:nvSpPr>
          <p:cNvPr id="157" name="Shape 157"/>
          <p:cNvSpPr/>
          <p:nvPr/>
        </p:nvSpPr>
        <p:spPr>
          <a:xfrm>
            <a:off x="348026" y="1939505"/>
            <a:ext cx="5939102" cy="260463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noAutofit/>
          </a:bodyPr>
          <a:lstStyle/>
          <a:p>
            <a:pPr defTabSz="457200">
              <a:lnSpc>
                <a:spcPct val="90000"/>
              </a:lnSpc>
              <a:spcBef>
                <a:spcPts val="1000"/>
              </a:spcBef>
              <a:defRPr sz="2300" b="1"/>
            </a:pPr>
            <a:r>
              <a:t>Mito #1:</a:t>
            </a:r>
          </a:p>
          <a:p>
            <a:pPr marL="190500" indent="-190500" defTabSz="457200">
              <a:lnSpc>
                <a:spcPct val="90000"/>
              </a:lnSpc>
              <a:spcBef>
                <a:spcPts val="1000"/>
              </a:spcBef>
              <a:buSzPct val="100000"/>
              <a:buFont typeface="Arial"/>
              <a:buChar char="•"/>
              <a:defRPr sz="2300"/>
            </a:pPr>
            <a:r>
              <a:t> La protección contra caídas es para los débiles.  </a:t>
            </a:r>
          </a:p>
          <a:p>
            <a:pPr marL="635000" lvl="1" indent="-190500" defTabSz="457200">
              <a:lnSpc>
                <a:spcPct val="90000"/>
              </a:lnSpc>
              <a:spcBef>
                <a:spcPts val="1000"/>
              </a:spcBef>
              <a:buSzPct val="100000"/>
              <a:buFont typeface="Arial"/>
              <a:buChar char="-"/>
              <a:defRPr sz="2300"/>
            </a:pPr>
            <a:r>
              <a:t>“Hay una forma correcta de caer… Uno sólo necesita saber cómo hacerlo.”</a:t>
            </a:r>
          </a:p>
          <a:p>
            <a:pPr marL="635000" lvl="1" indent="-190500" defTabSz="457200">
              <a:lnSpc>
                <a:spcPct val="90000"/>
              </a:lnSpc>
              <a:spcBef>
                <a:spcPts val="1000"/>
              </a:spcBef>
              <a:buSzPct val="100000"/>
              <a:buFont typeface="Arial"/>
              <a:buChar char="-"/>
              <a:defRPr sz="2300"/>
            </a:pPr>
            <a:r>
              <a:t>“Yo me he caído y todavía no estoy muerta."</a:t>
            </a:r>
          </a:p>
        </p:txBody>
      </p:sp>
      <p:sp>
        <p:nvSpPr>
          <p:cNvPr id="161" name="Shape 161"/>
          <p:cNvSpPr/>
          <p:nvPr/>
        </p:nvSpPr>
        <p:spPr>
          <a:xfrm>
            <a:off x="434284" y="4438914"/>
            <a:ext cx="8690440" cy="395299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noAutofit/>
          </a:bodyPr>
          <a:lstStyle/>
          <a:p>
            <a:pPr defTabSz="457200">
              <a:lnSpc>
                <a:spcPts val="2800"/>
              </a:lnSpc>
              <a:spcBef>
                <a:spcPts val="600"/>
              </a:spcBef>
              <a:defRPr sz="2300" b="1"/>
            </a:pPr>
            <a:r>
              <a:t>Una realidad: </a:t>
            </a:r>
          </a:p>
          <a:p>
            <a:pPr marL="190500" indent="-190500" defTabSz="457200">
              <a:lnSpc>
                <a:spcPts val="2800"/>
              </a:lnSpc>
              <a:spcBef>
                <a:spcPts val="600"/>
              </a:spcBef>
              <a:buSzPct val="100000"/>
              <a:buFont typeface="Arial"/>
              <a:buChar char="•"/>
              <a:defRPr sz="2300"/>
            </a:pPr>
            <a:r>
              <a:t>Caídas libres desde alturas de 6’ pueden resultar en graves lesiones, porque la mayoría de las caídas son inesperadas.</a:t>
            </a:r>
          </a:p>
          <a:p>
            <a:pPr marL="635000" lvl="1" indent="-190500" defTabSz="457200">
              <a:lnSpc>
                <a:spcPct val="90000"/>
              </a:lnSpc>
              <a:spcBef>
                <a:spcPts val="500"/>
              </a:spcBef>
              <a:buSzPct val="100000"/>
              <a:buFont typeface="Arial"/>
              <a:buChar char="-"/>
              <a:defRPr sz="2300"/>
            </a:pPr>
            <a:r>
              <a:t>En 2/3 (dos tercios) de un segundo, ya ha caído 7’.</a:t>
            </a:r>
          </a:p>
        </p:txBody>
      </p:sp>
      <p:pic>
        <p:nvPicPr>
          <p:cNvPr id="159" name="driver Pag14_construccion2.jpg" descr="Trabajador de la construcción que conduce mientras que parece pensativo."/>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410431" y="2103421"/>
            <a:ext cx="2775998" cy="2506434"/>
          </a:xfrm>
          <a:prstGeom prst="rect">
            <a:avLst/>
          </a:prstGeom>
          <a:ln w="12700">
            <a:miter lim="400000"/>
          </a:ln>
        </p:spPr>
      </p:pic>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p:cNvSpPr>
          <p:nvPr>
            <p:ph type="title"/>
          </p:nvPr>
        </p:nvSpPr>
        <p:spPr>
          <a:xfrm>
            <a:off x="457200" y="852223"/>
            <a:ext cx="8229600" cy="995564"/>
          </a:xfrm>
          <a:prstGeom prst="rect">
            <a:avLst/>
          </a:prstGeom>
        </p:spPr>
        <p:txBody>
          <a:bodyPr>
            <a:normAutofit/>
          </a:bodyPr>
          <a:lstStyle>
            <a:lvl1pPr>
              <a:defRPr sz="3700"/>
            </a:lvl1pPr>
          </a:lstStyle>
          <a:p>
            <a:r>
              <a:t>Compruebe con la Realidad </a:t>
            </a:r>
          </a:p>
        </p:txBody>
      </p:sp>
      <p:sp>
        <p:nvSpPr>
          <p:cNvPr id="168" name="Shape 168"/>
          <p:cNvSpPr/>
          <p:nvPr/>
        </p:nvSpPr>
        <p:spPr>
          <a:xfrm>
            <a:off x="151399" y="1740697"/>
            <a:ext cx="5794102" cy="41554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marL="190500" indent="-190500" defTabSz="457200">
              <a:spcBef>
                <a:spcPts val="1000"/>
              </a:spcBef>
              <a:buSzPct val="100000"/>
              <a:buFont typeface="Arial"/>
              <a:buChar char="•"/>
              <a:defRPr sz="2300"/>
            </a:pPr>
            <a:r>
              <a:t>Asumiendo que usted no muere después de una caída, usted debe estar preparado para:</a:t>
            </a:r>
          </a:p>
          <a:p>
            <a:pPr marL="571500" lvl="1" indent="-190500" defTabSz="457200">
              <a:spcBef>
                <a:spcPts val="1000"/>
              </a:spcBef>
              <a:buSzPct val="100000"/>
              <a:buFont typeface="Arial"/>
              <a:buChar char="-"/>
              <a:defRPr sz="2300"/>
            </a:pPr>
            <a:r>
              <a:t>La pérdida de su capacidad personal/ medio de subsistencia.</a:t>
            </a:r>
          </a:p>
          <a:p>
            <a:pPr marL="571500" lvl="1" indent="-190500" defTabSz="457200">
              <a:spcBef>
                <a:spcPts val="1000"/>
              </a:spcBef>
              <a:buSzPct val="100000"/>
              <a:buFont typeface="Arial"/>
              <a:buChar char="-"/>
              <a:defRPr sz="2300"/>
            </a:pPr>
            <a:r>
              <a:t>La pérdida de su libertad e independencia.</a:t>
            </a:r>
          </a:p>
          <a:p>
            <a:pPr marL="571500" lvl="1" indent="-190500" defTabSz="457200">
              <a:spcBef>
                <a:spcPts val="1000"/>
              </a:spcBef>
              <a:buSzPct val="100000"/>
              <a:buFont typeface="Arial"/>
              <a:buChar char="-"/>
              <a:defRPr sz="2300"/>
            </a:pPr>
            <a:r>
              <a:t>Depender de la ayuda de otros por el resto de su vida.</a:t>
            </a:r>
          </a:p>
          <a:p>
            <a:pPr marL="571500" lvl="1" indent="-190500" defTabSz="457200">
              <a:spcBef>
                <a:spcPts val="1000"/>
              </a:spcBef>
              <a:buSzPct val="100000"/>
              <a:buFont typeface="Arial"/>
              <a:buChar char="-"/>
              <a:defRPr sz="2300"/>
            </a:pPr>
            <a:r>
              <a:t>Los consecuencias mentales y emocionales asociadas con su discapacidad para usted y su familia.</a:t>
            </a:r>
          </a:p>
        </p:txBody>
      </p:sp>
      <p:pic>
        <p:nvPicPr>
          <p:cNvPr id="166" name="image14.jpeg" descr="Hombre en una silla de ruedas con su madre y su hermano detrás de él."/>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091614" y="1915198"/>
            <a:ext cx="2733652" cy="3496811"/>
          </a:xfrm>
          <a:prstGeom prst="rect">
            <a:avLst/>
          </a:prstGeom>
          <a:ln w="12700">
            <a:miter lim="400000"/>
          </a:ln>
        </p:spPr>
      </p:pic>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Shape 173"/>
          <p:cNvSpPr>
            <a:spLocks noGrp="1"/>
          </p:cNvSpPr>
          <p:nvPr>
            <p:ph type="title"/>
          </p:nvPr>
        </p:nvSpPr>
        <p:spPr>
          <a:xfrm>
            <a:off x="457200" y="987530"/>
            <a:ext cx="8229600" cy="862730"/>
          </a:xfrm>
          <a:prstGeom prst="rect">
            <a:avLst/>
          </a:prstGeom>
        </p:spPr>
        <p:txBody>
          <a:bodyPr/>
          <a:lstStyle/>
          <a:p>
            <a:pPr defTabSz="452627">
              <a:defRPr b="1"/>
            </a:pPr>
            <a:r>
              <a:rPr dirty="0"/>
              <a:t>Los “</a:t>
            </a:r>
            <a:r>
              <a:rPr dirty="0" err="1"/>
              <a:t>Fulanos</a:t>
            </a:r>
            <a:r>
              <a:rPr dirty="0"/>
              <a:t>” </a:t>
            </a:r>
            <a:r>
              <a:rPr dirty="0" err="1"/>
              <a:t>Mitos</a:t>
            </a:r>
            <a:r>
              <a:rPr dirty="0"/>
              <a:t> </a:t>
            </a:r>
            <a:r>
              <a:rPr dirty="0">
                <a:solidFill>
                  <a:srgbClr val="FFFFFF"/>
                </a:solidFill>
              </a:rPr>
              <a:t>2</a:t>
            </a:r>
          </a:p>
        </p:txBody>
      </p:sp>
      <p:sp>
        <p:nvSpPr>
          <p:cNvPr id="172" name="Shape 172"/>
          <p:cNvSpPr>
            <a:spLocks noGrp="1"/>
          </p:cNvSpPr>
          <p:nvPr>
            <p:ph type="body" sz="half" idx="4294967295"/>
          </p:nvPr>
        </p:nvSpPr>
        <p:spPr>
          <a:xfrm>
            <a:off x="573885" y="1585003"/>
            <a:ext cx="8534401" cy="2283489"/>
          </a:xfrm>
          <a:prstGeom prst="rect">
            <a:avLst/>
          </a:prstGeom>
        </p:spPr>
        <p:txBody>
          <a:bodyPr/>
          <a:lstStyle/>
          <a:p>
            <a:pPr marL="0" indent="0">
              <a:lnSpc>
                <a:spcPct val="90000"/>
              </a:lnSpc>
              <a:buSzTx/>
              <a:buFontTx/>
              <a:buNone/>
              <a:defRPr sz="2500" b="1"/>
            </a:pPr>
            <a:r>
              <a:t>Mito #2: </a:t>
            </a:r>
          </a:p>
          <a:p>
            <a:pPr marL="0" lvl="1" indent="228600">
              <a:lnSpc>
                <a:spcPct val="90000"/>
              </a:lnSpc>
              <a:buSzTx/>
              <a:buFontTx/>
              <a:buNone/>
              <a:defRPr sz="2500"/>
            </a:pPr>
            <a:r>
              <a:t>– Los arneses son la mejor manera de evitar una caída.</a:t>
            </a:r>
          </a:p>
          <a:p>
            <a:pPr marL="0" indent="0">
              <a:lnSpc>
                <a:spcPct val="90000"/>
              </a:lnSpc>
              <a:buSzTx/>
              <a:buFontTx/>
              <a:buNone/>
              <a:defRPr sz="2500" b="1"/>
            </a:pPr>
            <a:r>
              <a:t>Una realidad: </a:t>
            </a:r>
          </a:p>
          <a:p>
            <a:pPr marL="0" lvl="1" indent="228600">
              <a:lnSpc>
                <a:spcPct val="90000"/>
              </a:lnSpc>
              <a:buSzTx/>
              <a:buFontTx/>
              <a:buNone/>
              <a:defRPr sz="2500"/>
            </a:pPr>
            <a:r>
              <a:t>– Los arneses deben considerarse como la última opción; si fallan, usted está “frito”(muerto).</a:t>
            </a:r>
          </a:p>
        </p:txBody>
      </p:sp>
      <p:sp>
        <p:nvSpPr>
          <p:cNvPr id="182" name="Shape 182"/>
          <p:cNvSpPr/>
          <p:nvPr/>
        </p:nvSpPr>
        <p:spPr>
          <a:xfrm>
            <a:off x="598054" y="3992012"/>
            <a:ext cx="5411271" cy="275335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marL="190500" lvl="1" indent="-190500" defTabSz="457200">
              <a:lnSpc>
                <a:spcPct val="90000"/>
              </a:lnSpc>
              <a:spcBef>
                <a:spcPts val="800"/>
              </a:spcBef>
              <a:buSzPct val="100000"/>
              <a:buFont typeface="Arial"/>
              <a:buChar char="•"/>
            </a:pPr>
            <a:r>
              <a:t>Elimine el riesgo.</a:t>
            </a:r>
          </a:p>
          <a:p>
            <a:pPr marL="635000" lvl="2" indent="-190500" defTabSz="457200">
              <a:lnSpc>
                <a:spcPct val="90000"/>
              </a:lnSpc>
              <a:spcBef>
                <a:spcPts val="800"/>
              </a:spcBef>
              <a:buSzPct val="100000"/>
              <a:buFont typeface="Arial"/>
              <a:buChar char="•"/>
            </a:pPr>
            <a:r>
              <a:t>Hacer trabajos a nivel del suelo es la                                                      opción más segura. </a:t>
            </a:r>
          </a:p>
          <a:p>
            <a:pPr marL="190500" lvl="1" indent="-190500" defTabSz="457200">
              <a:lnSpc>
                <a:spcPct val="90000"/>
              </a:lnSpc>
              <a:spcBef>
                <a:spcPts val="800"/>
              </a:spcBef>
              <a:buSzPct val="100000"/>
              <a:buFont typeface="Arial"/>
              <a:buChar char="•"/>
            </a:pPr>
            <a:r>
              <a:t>Logre cambios de ingeniería  para eliminar el riesgo.</a:t>
            </a:r>
          </a:p>
          <a:p>
            <a:pPr marL="635000" lvl="2" indent="-190500" defTabSz="457200">
              <a:lnSpc>
                <a:spcPct val="90000"/>
              </a:lnSpc>
              <a:spcBef>
                <a:spcPts val="800"/>
              </a:spcBef>
              <a:buSzPct val="100000"/>
              <a:buFont typeface="Arial"/>
              <a:buChar char="•"/>
            </a:pPr>
            <a:r>
              <a:t>Protección contra caídas que no                                                                                          dependa del EPP?</a:t>
            </a:r>
          </a:p>
        </p:txBody>
      </p:sp>
      <p:grpSp>
        <p:nvGrpSpPr>
          <p:cNvPr id="181" name="Group 181" descr="Triángulo con 3 secciones que representan eliminación, ingeniería y equipo de protección personal."/>
          <p:cNvGrpSpPr/>
          <p:nvPr/>
        </p:nvGrpSpPr>
        <p:grpSpPr>
          <a:xfrm>
            <a:off x="5609652" y="3822677"/>
            <a:ext cx="3163493" cy="2283432"/>
            <a:chOff x="0" y="188"/>
            <a:chExt cx="3163491" cy="2283431"/>
          </a:xfrm>
        </p:grpSpPr>
        <p:pic>
          <p:nvPicPr>
            <p:cNvPr id="174" name="image3.png" title="Piramide"/>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88"/>
              <a:ext cx="3163491" cy="2283431"/>
            </a:xfrm>
            <a:custGeom>
              <a:avLst/>
              <a:gdLst/>
              <a:ahLst/>
              <a:cxnLst>
                <a:cxn ang="0">
                  <a:pos x="wd2" y="hd2"/>
                </a:cxn>
                <a:cxn ang="5400000">
                  <a:pos x="wd2" y="hd2"/>
                </a:cxn>
                <a:cxn ang="10800000">
                  <a:pos x="wd2" y="hd2"/>
                </a:cxn>
                <a:cxn ang="16200000">
                  <a:pos x="wd2" y="hd2"/>
                </a:cxn>
              </a:cxnLst>
              <a:rect l="0" t="0" r="r" b="b"/>
              <a:pathLst>
                <a:path w="21600" h="21580" extrusionOk="0">
                  <a:moveTo>
                    <a:pt x="10815" y="2"/>
                  </a:moveTo>
                  <a:cubicBezTo>
                    <a:pt x="10732" y="41"/>
                    <a:pt x="10452" y="575"/>
                    <a:pt x="8886" y="3719"/>
                  </a:cubicBezTo>
                  <a:cubicBezTo>
                    <a:pt x="8508" y="4477"/>
                    <a:pt x="8019" y="5444"/>
                    <a:pt x="7799" y="5868"/>
                  </a:cubicBezTo>
                  <a:cubicBezTo>
                    <a:pt x="7578" y="6293"/>
                    <a:pt x="7166" y="7111"/>
                    <a:pt x="6883" y="7687"/>
                  </a:cubicBezTo>
                  <a:cubicBezTo>
                    <a:pt x="6600" y="8263"/>
                    <a:pt x="6066" y="9330"/>
                    <a:pt x="5699" y="10058"/>
                  </a:cubicBezTo>
                  <a:cubicBezTo>
                    <a:pt x="5064" y="11315"/>
                    <a:pt x="4552" y="12338"/>
                    <a:pt x="3244" y="14964"/>
                  </a:cubicBezTo>
                  <a:cubicBezTo>
                    <a:pt x="2926" y="15600"/>
                    <a:pt x="2398" y="16641"/>
                    <a:pt x="2070" y="17278"/>
                  </a:cubicBezTo>
                  <a:cubicBezTo>
                    <a:pt x="991" y="19375"/>
                    <a:pt x="0" y="21405"/>
                    <a:pt x="0" y="21516"/>
                  </a:cubicBezTo>
                  <a:cubicBezTo>
                    <a:pt x="0" y="21551"/>
                    <a:pt x="4859" y="21580"/>
                    <a:pt x="10799" y="21580"/>
                  </a:cubicBezTo>
                  <a:cubicBezTo>
                    <a:pt x="19836" y="21580"/>
                    <a:pt x="21600" y="21555"/>
                    <a:pt x="21600" y="21430"/>
                  </a:cubicBezTo>
                  <a:cubicBezTo>
                    <a:pt x="21600" y="21348"/>
                    <a:pt x="21481" y="21063"/>
                    <a:pt x="21337" y="20796"/>
                  </a:cubicBezTo>
                  <a:cubicBezTo>
                    <a:pt x="21193" y="20530"/>
                    <a:pt x="20906" y="19964"/>
                    <a:pt x="20698" y="19540"/>
                  </a:cubicBezTo>
                  <a:cubicBezTo>
                    <a:pt x="20489" y="19115"/>
                    <a:pt x="20095" y="18322"/>
                    <a:pt x="19820" y="17777"/>
                  </a:cubicBezTo>
                  <a:cubicBezTo>
                    <a:pt x="19345" y="16837"/>
                    <a:pt x="19123" y="16400"/>
                    <a:pt x="18435" y="15046"/>
                  </a:cubicBezTo>
                  <a:cubicBezTo>
                    <a:pt x="18159" y="14504"/>
                    <a:pt x="17856" y="13893"/>
                    <a:pt x="16855" y="11877"/>
                  </a:cubicBezTo>
                  <a:cubicBezTo>
                    <a:pt x="16629" y="11422"/>
                    <a:pt x="16181" y="10529"/>
                    <a:pt x="15861" y="9893"/>
                  </a:cubicBezTo>
                  <a:cubicBezTo>
                    <a:pt x="14319" y="6834"/>
                    <a:pt x="13872" y="5945"/>
                    <a:pt x="13430" y="5047"/>
                  </a:cubicBezTo>
                  <a:cubicBezTo>
                    <a:pt x="13167" y="4513"/>
                    <a:pt x="12574" y="3338"/>
                    <a:pt x="12113" y="2436"/>
                  </a:cubicBezTo>
                  <a:cubicBezTo>
                    <a:pt x="11651" y="1535"/>
                    <a:pt x="11191" y="607"/>
                    <a:pt x="11089" y="377"/>
                  </a:cubicBezTo>
                  <a:cubicBezTo>
                    <a:pt x="10986" y="147"/>
                    <a:pt x="10863" y="-20"/>
                    <a:pt x="10815" y="2"/>
                  </a:cubicBezTo>
                  <a:close/>
                </a:path>
              </a:pathLst>
            </a:custGeom>
            <a:ln w="12700" cap="flat">
              <a:noFill/>
              <a:miter lim="400000"/>
            </a:ln>
            <a:effectLst/>
          </p:spPr>
        </p:pic>
        <p:sp>
          <p:nvSpPr>
            <p:cNvPr id="175" name="Shape 175"/>
            <p:cNvSpPr/>
            <p:nvPr/>
          </p:nvSpPr>
          <p:spPr>
            <a:xfrm>
              <a:off x="1048344" y="677199"/>
              <a:ext cx="1066802" cy="285836"/>
            </a:xfrm>
            <a:custGeom>
              <a:avLst/>
              <a:gdLst/>
              <a:ahLst/>
              <a:cxnLst>
                <a:cxn ang="0">
                  <a:pos x="wd2" y="hd2"/>
                </a:cxn>
                <a:cxn ang="5400000">
                  <a:pos x="wd2" y="hd2"/>
                </a:cxn>
                <a:cxn ang="10800000">
                  <a:pos x="wd2" y="hd2"/>
                </a:cxn>
                <a:cxn ang="16200000">
                  <a:pos x="wd2" y="hd2"/>
                </a:cxn>
              </a:cxnLst>
              <a:rect l="0" t="0" r="r" b="b"/>
              <a:pathLst>
                <a:path w="21600" h="21600" extrusionOk="0">
                  <a:moveTo>
                    <a:pt x="3016" y="0"/>
                  </a:moveTo>
                  <a:lnTo>
                    <a:pt x="281" y="10209"/>
                  </a:lnTo>
                  <a:lnTo>
                    <a:pt x="0" y="21600"/>
                  </a:lnTo>
                  <a:lnTo>
                    <a:pt x="21600" y="17684"/>
                  </a:lnTo>
                  <a:lnTo>
                    <a:pt x="19254" y="824"/>
                  </a:lnTo>
                  <a:lnTo>
                    <a:pt x="3016" y="0"/>
                  </a:lnTo>
                  <a:close/>
                </a:path>
              </a:pathLst>
            </a:custGeom>
            <a:solidFill>
              <a:srgbClr val="FFFFFF"/>
            </a:solidFill>
            <a:ln w="12700" cap="flat">
              <a:noFill/>
              <a:miter lim="400000"/>
            </a:ln>
            <a:effectLst/>
          </p:spPr>
          <p:txBody>
            <a:bodyPr wrap="square" lIns="45718" tIns="45718" rIns="45718" bIns="45718" numCol="1" anchor="t">
              <a:noAutofit/>
            </a:bodyPr>
            <a:lstStyle/>
            <a:p>
              <a:endParaRPr/>
            </a:p>
          </p:txBody>
        </p:sp>
        <p:sp>
          <p:nvSpPr>
            <p:cNvPr id="176" name="Shape 176"/>
            <p:cNvSpPr/>
            <p:nvPr/>
          </p:nvSpPr>
          <p:spPr>
            <a:xfrm>
              <a:off x="797472" y="1166880"/>
              <a:ext cx="1390683" cy="428148"/>
            </a:xfrm>
            <a:custGeom>
              <a:avLst/>
              <a:gdLst/>
              <a:ahLst/>
              <a:cxnLst>
                <a:cxn ang="0">
                  <a:pos x="wd2" y="hd2"/>
                </a:cxn>
                <a:cxn ang="5400000">
                  <a:pos x="wd2" y="hd2"/>
                </a:cxn>
                <a:cxn ang="10800000">
                  <a:pos x="wd2" y="hd2"/>
                </a:cxn>
                <a:cxn ang="16200000">
                  <a:pos x="wd2" y="hd2"/>
                </a:cxn>
              </a:cxnLst>
              <a:rect l="0" t="0" r="r" b="b"/>
              <a:pathLst>
                <a:path w="21600" h="21600" extrusionOk="0">
                  <a:moveTo>
                    <a:pt x="3016" y="0"/>
                  </a:moveTo>
                  <a:lnTo>
                    <a:pt x="281" y="10209"/>
                  </a:lnTo>
                  <a:lnTo>
                    <a:pt x="0" y="21600"/>
                  </a:lnTo>
                  <a:lnTo>
                    <a:pt x="21600" y="17684"/>
                  </a:lnTo>
                  <a:lnTo>
                    <a:pt x="19254" y="824"/>
                  </a:lnTo>
                  <a:lnTo>
                    <a:pt x="3016" y="0"/>
                  </a:lnTo>
                  <a:close/>
                </a:path>
              </a:pathLst>
            </a:custGeom>
            <a:solidFill>
              <a:srgbClr val="FFFFFF"/>
            </a:solidFill>
            <a:ln w="12700" cap="flat">
              <a:noFill/>
              <a:miter lim="400000"/>
            </a:ln>
            <a:effectLst/>
          </p:spPr>
          <p:txBody>
            <a:bodyPr wrap="square" lIns="45718" tIns="45718" rIns="45718" bIns="45718" numCol="1" anchor="t">
              <a:noAutofit/>
            </a:bodyPr>
            <a:lstStyle/>
            <a:p>
              <a:endParaRPr/>
            </a:p>
          </p:txBody>
        </p:sp>
        <p:sp>
          <p:nvSpPr>
            <p:cNvPr id="177" name="Shape 177"/>
            <p:cNvSpPr/>
            <p:nvPr/>
          </p:nvSpPr>
          <p:spPr>
            <a:xfrm>
              <a:off x="199111" y="1798872"/>
              <a:ext cx="2866266" cy="428148"/>
            </a:xfrm>
            <a:custGeom>
              <a:avLst/>
              <a:gdLst/>
              <a:ahLst/>
              <a:cxnLst>
                <a:cxn ang="0">
                  <a:pos x="wd2" y="hd2"/>
                </a:cxn>
                <a:cxn ang="5400000">
                  <a:pos x="wd2" y="hd2"/>
                </a:cxn>
                <a:cxn ang="10800000">
                  <a:pos x="wd2" y="hd2"/>
                </a:cxn>
                <a:cxn ang="16200000">
                  <a:pos x="wd2" y="hd2"/>
                </a:cxn>
              </a:cxnLst>
              <a:rect l="0" t="0" r="r" b="b"/>
              <a:pathLst>
                <a:path w="21600" h="21600" extrusionOk="0">
                  <a:moveTo>
                    <a:pt x="3016" y="0"/>
                  </a:moveTo>
                  <a:lnTo>
                    <a:pt x="281" y="10209"/>
                  </a:lnTo>
                  <a:lnTo>
                    <a:pt x="0" y="21600"/>
                  </a:lnTo>
                  <a:lnTo>
                    <a:pt x="21600" y="17684"/>
                  </a:lnTo>
                  <a:lnTo>
                    <a:pt x="19254" y="824"/>
                  </a:lnTo>
                  <a:lnTo>
                    <a:pt x="3016" y="0"/>
                  </a:lnTo>
                  <a:close/>
                </a:path>
              </a:pathLst>
            </a:custGeom>
            <a:solidFill>
              <a:srgbClr val="FFFFFF"/>
            </a:solidFill>
            <a:ln w="12700" cap="flat">
              <a:noFill/>
              <a:miter lim="400000"/>
            </a:ln>
            <a:effectLst/>
          </p:spPr>
          <p:txBody>
            <a:bodyPr wrap="square" lIns="45718" tIns="45718" rIns="45718" bIns="45718" numCol="1" anchor="t">
              <a:noAutofit/>
            </a:bodyPr>
            <a:lstStyle/>
            <a:p>
              <a:endParaRPr/>
            </a:p>
          </p:txBody>
        </p:sp>
        <p:sp>
          <p:nvSpPr>
            <p:cNvPr id="178" name="Shape 178"/>
            <p:cNvSpPr/>
            <p:nvPr/>
          </p:nvSpPr>
          <p:spPr>
            <a:xfrm>
              <a:off x="1025241" y="642996"/>
              <a:ext cx="1113010" cy="3200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ctr" defTabSz="457200">
                <a:defRPr sz="1500" b="1"/>
              </a:lvl1pPr>
            </a:lstStyle>
            <a:p>
              <a:r>
                <a:t>Eliminación</a:t>
              </a:r>
            </a:p>
          </p:txBody>
        </p:sp>
        <p:sp>
          <p:nvSpPr>
            <p:cNvPr id="179" name="Shape 179"/>
            <p:cNvSpPr/>
            <p:nvPr/>
          </p:nvSpPr>
          <p:spPr>
            <a:xfrm>
              <a:off x="1010244" y="1214584"/>
              <a:ext cx="1143002" cy="3327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ctr" defTabSz="457200">
                <a:defRPr sz="1600" b="1"/>
              </a:lvl1pPr>
            </a:lstStyle>
            <a:p>
              <a:r>
                <a:t>Ingeniería</a:t>
              </a:r>
            </a:p>
          </p:txBody>
        </p:sp>
        <p:sp>
          <p:nvSpPr>
            <p:cNvPr id="180" name="Shape 180"/>
            <p:cNvSpPr/>
            <p:nvPr/>
          </p:nvSpPr>
          <p:spPr>
            <a:xfrm>
              <a:off x="233249" y="1852927"/>
              <a:ext cx="2696992" cy="3200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ctr" defTabSz="457200">
                <a:defRPr sz="1500" b="1"/>
              </a:lvl1pPr>
            </a:lstStyle>
            <a:p>
              <a:r>
                <a:t>Equipo de Protección Personal</a:t>
              </a:r>
            </a:p>
          </p:txBody>
        </p:sp>
      </p:gr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3299" y="886742"/>
            <a:ext cx="6598102" cy="789658"/>
          </a:xfrm>
        </p:spPr>
        <p:txBody>
          <a:bodyPr/>
          <a:lstStyle/>
          <a:p>
            <a:pPr algn="l"/>
            <a:r>
              <a:rPr lang="es-ES" sz="3500" dirty="0"/>
              <a:t>La Protección Contra Caídas </a:t>
            </a:r>
            <a:r>
              <a:rPr lang="es-ES" sz="3500" dirty="0" smtClean="0"/>
              <a:t>2017</a:t>
            </a:r>
            <a:endParaRPr lang="en-US" sz="3500" dirty="0"/>
          </a:p>
        </p:txBody>
      </p:sp>
      <p:sp>
        <p:nvSpPr>
          <p:cNvPr id="44" name="Shape 44"/>
          <p:cNvSpPr/>
          <p:nvPr/>
        </p:nvSpPr>
        <p:spPr>
          <a:xfrm>
            <a:off x="788388" y="1559595"/>
            <a:ext cx="7354015" cy="20472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800"/>
            </a:lvl1pPr>
          </a:lstStyle>
          <a:p>
            <a:r>
              <a:t>Este material fue producido bajo la subvención de Susan Harwood numero SH-21006-10 y revisado bajo la subvención numero SH-27643-SH5 de la Administración de Seguridad y Salud Ocupacional del Departamento de Trabajo de los Estados Unidos. No refleja necesariamente los puntos de vista o las políticas del Departamento de Labor de los Estados Unidos, ni la mención de nombres comerciales, productos comerciales, u organizaciones implica aprobación por parte del Gobierno de los Estados Unidos.</a:t>
            </a:r>
          </a:p>
        </p:txBody>
      </p:sp>
      <p:sp>
        <p:nvSpPr>
          <p:cNvPr id="45" name="Shape 45"/>
          <p:cNvSpPr/>
          <p:nvPr/>
        </p:nvSpPr>
        <p:spPr>
          <a:xfrm>
            <a:off x="793299" y="3731521"/>
            <a:ext cx="7567225" cy="12090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800"/>
            </a:lvl1pPr>
          </a:lstStyle>
          <a:p>
            <a:r>
              <a:rPr dirty="0" err="1"/>
              <a:t>Esta</a:t>
            </a:r>
            <a:r>
              <a:rPr dirty="0"/>
              <a:t> </a:t>
            </a:r>
            <a:r>
              <a:rPr dirty="0" err="1"/>
              <a:t>presentación</a:t>
            </a:r>
            <a:r>
              <a:rPr dirty="0"/>
              <a:t> </a:t>
            </a:r>
            <a:r>
              <a:rPr dirty="0" err="1"/>
              <a:t>fue</a:t>
            </a:r>
            <a:r>
              <a:rPr dirty="0"/>
              <a:t> </a:t>
            </a:r>
            <a:r>
              <a:rPr dirty="0" err="1"/>
              <a:t>desarrollada</a:t>
            </a:r>
            <a:r>
              <a:rPr dirty="0"/>
              <a:t> </a:t>
            </a:r>
            <a:r>
              <a:rPr dirty="0" err="1"/>
              <a:t>por</a:t>
            </a:r>
            <a:r>
              <a:rPr dirty="0"/>
              <a:t> Sunflower Community Action </a:t>
            </a:r>
            <a:r>
              <a:rPr dirty="0" err="1"/>
              <a:t>en</a:t>
            </a:r>
            <a:r>
              <a:rPr dirty="0"/>
              <a:t> Wichita, KS y El Centro </a:t>
            </a:r>
            <a:r>
              <a:rPr dirty="0" err="1"/>
              <a:t>en</a:t>
            </a:r>
            <a:r>
              <a:rPr dirty="0"/>
              <a:t> Kansas City, KS. Nos </a:t>
            </a:r>
            <a:r>
              <a:rPr dirty="0" err="1"/>
              <a:t>gustaría</a:t>
            </a:r>
            <a:r>
              <a:rPr dirty="0"/>
              <a:t> </a:t>
            </a:r>
            <a:r>
              <a:rPr dirty="0" err="1"/>
              <a:t>reconocer</a:t>
            </a:r>
            <a:r>
              <a:rPr dirty="0"/>
              <a:t> y </a:t>
            </a:r>
            <a:r>
              <a:rPr dirty="0" err="1"/>
              <a:t>agradecer</a:t>
            </a:r>
            <a:r>
              <a:rPr dirty="0"/>
              <a:t> a la Universidad de Alabama </a:t>
            </a:r>
            <a:r>
              <a:rPr dirty="0" err="1"/>
              <a:t>por</a:t>
            </a:r>
            <a:r>
              <a:rPr dirty="0"/>
              <a:t> </a:t>
            </a:r>
            <a:r>
              <a:rPr dirty="0" err="1"/>
              <a:t>permitirnos</a:t>
            </a:r>
            <a:r>
              <a:rPr dirty="0"/>
              <a:t> </a:t>
            </a:r>
            <a:r>
              <a:rPr dirty="0" err="1"/>
              <a:t>usar</a:t>
            </a:r>
            <a:r>
              <a:rPr dirty="0"/>
              <a:t> </a:t>
            </a:r>
            <a:r>
              <a:rPr dirty="0" err="1"/>
              <a:t>su</a:t>
            </a:r>
            <a:r>
              <a:rPr dirty="0"/>
              <a:t> material original de la que se </a:t>
            </a:r>
            <a:r>
              <a:rPr dirty="0" err="1"/>
              <a:t>desarrolló</a:t>
            </a:r>
            <a:r>
              <a:rPr dirty="0"/>
              <a:t> </a:t>
            </a:r>
            <a:r>
              <a:rPr dirty="0" err="1"/>
              <a:t>este</a:t>
            </a:r>
            <a:r>
              <a:rPr dirty="0"/>
              <a:t> plan de </a:t>
            </a:r>
            <a:r>
              <a:rPr dirty="0" err="1"/>
              <a:t>estudios</a:t>
            </a:r>
            <a:r>
              <a:rPr dirty="0"/>
              <a:t>.</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hape 187"/>
          <p:cNvSpPr>
            <a:spLocks noGrp="1"/>
          </p:cNvSpPr>
          <p:nvPr>
            <p:ph type="title"/>
          </p:nvPr>
        </p:nvSpPr>
        <p:spPr>
          <a:xfrm>
            <a:off x="457200" y="987530"/>
            <a:ext cx="8229600" cy="862730"/>
          </a:xfrm>
          <a:prstGeom prst="rect">
            <a:avLst/>
          </a:prstGeom>
        </p:spPr>
        <p:txBody>
          <a:bodyPr/>
          <a:lstStyle/>
          <a:p>
            <a:pPr defTabSz="297179">
              <a:defRPr b="1"/>
            </a:pPr>
            <a:r>
              <a:rPr dirty="0"/>
              <a:t>Los “</a:t>
            </a:r>
            <a:r>
              <a:rPr dirty="0" err="1"/>
              <a:t>Fulanos</a:t>
            </a:r>
            <a:r>
              <a:rPr dirty="0"/>
              <a:t>” </a:t>
            </a:r>
            <a:r>
              <a:rPr dirty="0" err="1"/>
              <a:t>Mitos</a:t>
            </a:r>
            <a:r>
              <a:rPr dirty="0"/>
              <a:t> </a:t>
            </a:r>
            <a:r>
              <a:rPr dirty="0">
                <a:solidFill>
                  <a:srgbClr val="FFFFFF"/>
                </a:solidFill>
              </a:rPr>
              <a:t>3</a:t>
            </a:r>
          </a:p>
        </p:txBody>
      </p:sp>
      <p:sp>
        <p:nvSpPr>
          <p:cNvPr id="186" name="Shape 186"/>
          <p:cNvSpPr>
            <a:spLocks noGrp="1"/>
          </p:cNvSpPr>
          <p:nvPr>
            <p:ph type="body" idx="4294967295"/>
          </p:nvPr>
        </p:nvSpPr>
        <p:spPr>
          <a:xfrm>
            <a:off x="369300" y="1787080"/>
            <a:ext cx="8229601" cy="4953003"/>
          </a:xfrm>
          <a:prstGeom prst="rect">
            <a:avLst/>
          </a:prstGeom>
        </p:spPr>
        <p:txBody>
          <a:bodyPr>
            <a:normAutofit/>
          </a:bodyPr>
          <a:lstStyle/>
          <a:p>
            <a:pPr marL="308609" indent="-308609" defTabSz="411479">
              <a:spcBef>
                <a:spcPts val="900"/>
              </a:spcBef>
              <a:buChar char="•"/>
              <a:defRPr sz="2700"/>
            </a:pPr>
            <a:r>
              <a:rPr b="1"/>
              <a:t>Mito # 3</a:t>
            </a:r>
            <a:r>
              <a:t> – “El tiempo es dinero.” </a:t>
            </a:r>
          </a:p>
          <a:p>
            <a:pPr marL="668654" lvl="1" indent="-257175" defTabSz="411479">
              <a:spcBef>
                <a:spcPts val="900"/>
              </a:spcBef>
              <a:defRPr sz="2340"/>
            </a:pPr>
            <a:r>
              <a:t>La protección contra caídas quita mucho tiempo y es costosa.</a:t>
            </a:r>
          </a:p>
          <a:p>
            <a:pPr marL="308609" indent="-308609" defTabSz="411479">
              <a:spcBef>
                <a:spcPts val="900"/>
              </a:spcBef>
              <a:buChar char="•"/>
              <a:defRPr sz="2700"/>
            </a:pPr>
            <a:r>
              <a:rPr b="1"/>
              <a:t>La realidad</a:t>
            </a:r>
            <a:r>
              <a:t> – La protección contra caídas es altamente económica.</a:t>
            </a:r>
          </a:p>
          <a:p>
            <a:pPr marL="668654" lvl="1" indent="-257175" defTabSz="411479">
              <a:spcBef>
                <a:spcPts val="900"/>
              </a:spcBef>
              <a:defRPr sz="2159"/>
            </a:pPr>
            <a:r>
              <a:t>Cuando se le compara con </a:t>
            </a:r>
            <a:r>
              <a:rPr b="1" u="sng"/>
              <a:t>los costos reales de una caída</a:t>
            </a:r>
            <a:r>
              <a:t>:</a:t>
            </a:r>
          </a:p>
          <a:p>
            <a:pPr marL="1028700" lvl="2" indent="-205739" defTabSz="411479">
              <a:spcBef>
                <a:spcPts val="900"/>
              </a:spcBef>
              <a:defRPr sz="1800"/>
            </a:pPr>
            <a:r>
              <a:t>Costos por Seguro de Compensación para los trabajadores </a:t>
            </a:r>
          </a:p>
          <a:p>
            <a:pPr marL="1028700" lvl="2" indent="-205739" defTabSz="411479">
              <a:spcBef>
                <a:spcPts val="900"/>
              </a:spcBef>
              <a:defRPr sz="1800"/>
            </a:pPr>
            <a:r>
              <a:t>Demandas de terceros </a:t>
            </a:r>
          </a:p>
          <a:p>
            <a:pPr marL="1028700" lvl="2" indent="-205739" defTabSz="411479">
              <a:spcBef>
                <a:spcPts val="900"/>
              </a:spcBef>
              <a:defRPr sz="1800"/>
            </a:pPr>
            <a:r>
              <a:t>Las multas de OSHA  </a:t>
            </a:r>
          </a:p>
          <a:p>
            <a:pPr marL="1028700" lvl="2" indent="-205739" defTabSz="411479">
              <a:spcBef>
                <a:spcPts val="900"/>
              </a:spcBef>
              <a:defRPr sz="1800"/>
            </a:pPr>
            <a:r>
              <a:t>Pérdidas en la producción y en  tiempo de trabajo perdido</a:t>
            </a:r>
          </a:p>
          <a:p>
            <a:pPr marL="1028700" lvl="2" indent="-205739" defTabSz="411479">
              <a:spcBef>
                <a:spcPts val="900"/>
              </a:spcBef>
              <a:defRPr sz="1800"/>
            </a:pPr>
            <a:r>
              <a:t>Daños a la imagen de la compañía</a:t>
            </a:r>
          </a:p>
          <a:p>
            <a:pPr marL="1028700" lvl="2" indent="-205739" defTabSz="411479">
              <a:spcBef>
                <a:spcPts val="900"/>
              </a:spcBef>
              <a:defRPr sz="1800"/>
            </a:pPr>
            <a:r>
              <a:t>Pérdida de oportunidades de trabajo </a:t>
            </a:r>
          </a:p>
        </p:txBody>
      </p:sp>
      <p:pic>
        <p:nvPicPr>
          <p:cNvPr id="188" name="thinking man membayangkan.png" descr="Un hombre pensand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6357763" y="4166346"/>
            <a:ext cx="2956471" cy="2706948"/>
          </a:xfrm>
          <a:prstGeom prst="rect">
            <a:avLst/>
          </a:prstGeom>
          <a:ln w="12700">
            <a:miter lim="400000"/>
          </a:ln>
        </p:spPr>
      </p:pic>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Shape 193"/>
          <p:cNvSpPr>
            <a:spLocks noGrp="1"/>
          </p:cNvSpPr>
          <p:nvPr>
            <p:ph type="title"/>
          </p:nvPr>
        </p:nvSpPr>
        <p:spPr>
          <a:xfrm>
            <a:off x="-1310332" y="1042171"/>
            <a:ext cx="9144004" cy="609601"/>
          </a:xfrm>
          <a:prstGeom prst="rect">
            <a:avLst/>
          </a:prstGeom>
        </p:spPr>
        <p:txBody>
          <a:bodyPr/>
          <a:lstStyle/>
          <a:p>
            <a:pPr defTabSz="352042">
              <a:defRPr sz="3500"/>
            </a:pPr>
            <a:r>
              <a:rPr dirty="0"/>
              <a:t>El </a:t>
            </a:r>
            <a:r>
              <a:rPr dirty="0" err="1"/>
              <a:t>Desastre</a:t>
            </a:r>
            <a:r>
              <a:rPr dirty="0"/>
              <a:t> </a:t>
            </a:r>
            <a:r>
              <a:rPr dirty="0" err="1"/>
              <a:t>en</a:t>
            </a:r>
            <a:r>
              <a:rPr dirty="0"/>
              <a:t> Willow Island </a:t>
            </a:r>
            <a:r>
              <a:rPr dirty="0">
                <a:solidFill>
                  <a:srgbClr val="FFFFFF"/>
                </a:solidFill>
              </a:rPr>
              <a:t>1</a:t>
            </a:r>
          </a:p>
        </p:txBody>
      </p:sp>
      <p:sp>
        <p:nvSpPr>
          <p:cNvPr id="194" name="Shape 194"/>
          <p:cNvSpPr/>
          <p:nvPr/>
        </p:nvSpPr>
        <p:spPr>
          <a:xfrm>
            <a:off x="2018265" y="1688345"/>
            <a:ext cx="1533434" cy="3835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defTabSz="457200">
              <a:defRPr sz="1900" b="1"/>
            </a:lvl1pPr>
          </a:lstStyle>
          <a:p>
            <a:r>
              <a:t>Mayo 1978</a:t>
            </a:r>
          </a:p>
        </p:txBody>
      </p:sp>
      <p:sp>
        <p:nvSpPr>
          <p:cNvPr id="195" name="Shape 195"/>
          <p:cNvSpPr/>
          <p:nvPr/>
        </p:nvSpPr>
        <p:spPr>
          <a:xfrm>
            <a:off x="384522" y="2071232"/>
            <a:ext cx="5754296" cy="32156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marL="190500" indent="-190500" defTabSz="457200">
              <a:spcBef>
                <a:spcPts val="1500"/>
              </a:spcBef>
              <a:buSzPct val="100000"/>
              <a:buFont typeface="Arial"/>
              <a:buChar char="•"/>
              <a:defRPr sz="2200"/>
            </a:pPr>
            <a:r>
              <a:t>Una compañía estaba construyendo una torre de enfriamiento de 400 pies.</a:t>
            </a:r>
          </a:p>
          <a:p>
            <a:pPr marL="190500" indent="-190500" defTabSz="457200">
              <a:spcBef>
                <a:spcPts val="1500"/>
              </a:spcBef>
              <a:buSzPct val="100000"/>
              <a:buFont typeface="Arial"/>
              <a:buChar char="•"/>
              <a:defRPr sz="2200"/>
            </a:pPr>
            <a:r>
              <a:t>Mientras se vertía concreto a 170’ de altura, el andamio comenzó a desprenderse/ caerse del concreto.</a:t>
            </a:r>
          </a:p>
          <a:p>
            <a:pPr marL="190500" indent="-190500" defTabSz="457200">
              <a:spcBef>
                <a:spcPts val="1500"/>
              </a:spcBef>
              <a:buSzPct val="100000"/>
              <a:buFont typeface="Arial"/>
              <a:buChar char="•"/>
              <a:defRPr sz="2200"/>
            </a:pPr>
            <a:r>
              <a:t>Cuando la estructura de andamios colapsó       51 trabajadores se murieron, 10 de la misma familia, y nadie sobrevivió.</a:t>
            </a:r>
          </a:p>
        </p:txBody>
      </p:sp>
      <p:sp>
        <p:nvSpPr>
          <p:cNvPr id="197" name="Shape 197" title="Caja de texto"/>
          <p:cNvSpPr/>
          <p:nvPr/>
        </p:nvSpPr>
        <p:spPr>
          <a:xfrm>
            <a:off x="1066801" y="6038608"/>
            <a:ext cx="5105440" cy="574039"/>
          </a:xfrm>
          <a:prstGeom prst="rect">
            <a:avLst/>
          </a:prstGeom>
          <a:solidFill>
            <a:srgbClr val="FFFFFF"/>
          </a:solidFill>
          <a:ln w="12700">
            <a:miter lim="400000"/>
          </a:ln>
        </p:spPr>
        <p:txBody>
          <a:bodyPr lIns="45718" tIns="45718" rIns="45718" bIns="45718"/>
          <a:lstStyle/>
          <a:p>
            <a:endParaRPr/>
          </a:p>
        </p:txBody>
      </p:sp>
      <p:sp>
        <p:nvSpPr>
          <p:cNvPr id="198" name="Shape 198"/>
          <p:cNvSpPr/>
          <p:nvPr/>
        </p:nvSpPr>
        <p:spPr>
          <a:xfrm>
            <a:off x="1066801" y="6038608"/>
            <a:ext cx="4867563" cy="584771"/>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lgn="r" defTabSz="457200">
              <a:defRPr sz="1600" b="1"/>
            </a:lvl1pPr>
          </a:lstStyle>
          <a:p>
            <a:r>
              <a:rPr dirty="0"/>
              <a:t>Sra. Lillie Steele, </a:t>
            </a:r>
            <a:r>
              <a:rPr dirty="0" err="1"/>
              <a:t>matriarca</a:t>
            </a:r>
            <a:r>
              <a:rPr dirty="0"/>
              <a:t> de la </a:t>
            </a:r>
            <a:r>
              <a:rPr dirty="0" err="1"/>
              <a:t>familia</a:t>
            </a:r>
            <a:r>
              <a:rPr dirty="0"/>
              <a:t> Steele, </a:t>
            </a:r>
            <a:r>
              <a:rPr dirty="0" err="1"/>
              <a:t>perdió</a:t>
            </a:r>
            <a:r>
              <a:rPr dirty="0"/>
              <a:t> un </a:t>
            </a:r>
            <a:r>
              <a:rPr dirty="0" err="1"/>
              <a:t>hijo</a:t>
            </a:r>
            <a:r>
              <a:rPr dirty="0"/>
              <a:t>, 4 </a:t>
            </a:r>
            <a:r>
              <a:rPr dirty="0" err="1"/>
              <a:t>nietos</a:t>
            </a:r>
            <a:r>
              <a:rPr dirty="0"/>
              <a:t> y 2 </a:t>
            </a:r>
            <a:r>
              <a:rPr dirty="0" err="1"/>
              <a:t>bisnietos</a:t>
            </a:r>
            <a:r>
              <a:rPr dirty="0"/>
              <a:t> </a:t>
            </a:r>
            <a:r>
              <a:rPr dirty="0" err="1"/>
              <a:t>en</a:t>
            </a:r>
            <a:r>
              <a:rPr dirty="0"/>
              <a:t> la </a:t>
            </a:r>
            <a:r>
              <a:rPr dirty="0" err="1"/>
              <a:t>tragedia</a:t>
            </a:r>
            <a:r>
              <a:rPr dirty="0"/>
              <a:t>.</a:t>
            </a:r>
          </a:p>
        </p:txBody>
      </p:sp>
      <p:pic>
        <p:nvPicPr>
          <p:cNvPr id="196" name="image17.jpeg" descr="Sra. Lillie Steele sentado debajo de una foto de la Última Cena."/>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181714" y="3388143"/>
            <a:ext cx="2734062" cy="3457589"/>
          </a:xfrm>
          <a:prstGeom prst="rect">
            <a:avLst/>
          </a:prstGeom>
          <a:ln w="12700">
            <a:miter lim="400000"/>
          </a:ln>
        </p:spPr>
      </p:pic>
      <p:pic>
        <p:nvPicPr>
          <p:cNvPr id="192" name="image15.jpeg" descr="Foto exterior de la torre de enfriamiento con andamios."/>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6181713" y="1004071"/>
            <a:ext cx="2733959" cy="2305750"/>
          </a:xfrm>
          <a:prstGeom prst="rect">
            <a:avLst/>
          </a:prstGeom>
          <a:ln w="12700">
            <a:miter lim="400000"/>
          </a:ln>
        </p:spPr>
      </p:pic>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Shape 203"/>
          <p:cNvSpPr>
            <a:spLocks noGrp="1"/>
          </p:cNvSpPr>
          <p:nvPr>
            <p:ph type="title"/>
          </p:nvPr>
        </p:nvSpPr>
        <p:spPr>
          <a:xfrm>
            <a:off x="-2" y="1035082"/>
            <a:ext cx="9144004" cy="609601"/>
          </a:xfrm>
          <a:prstGeom prst="rect">
            <a:avLst/>
          </a:prstGeom>
        </p:spPr>
        <p:txBody>
          <a:bodyPr>
            <a:normAutofit/>
          </a:bodyPr>
          <a:lstStyle/>
          <a:p>
            <a:pPr defTabSz="352042">
              <a:defRPr sz="3300"/>
            </a:pPr>
            <a:r>
              <a:rPr dirty="0"/>
              <a:t>El </a:t>
            </a:r>
            <a:r>
              <a:rPr dirty="0" err="1"/>
              <a:t>Desastre</a:t>
            </a:r>
            <a:r>
              <a:rPr dirty="0"/>
              <a:t> de Willow Island </a:t>
            </a:r>
            <a:r>
              <a:rPr dirty="0">
                <a:solidFill>
                  <a:srgbClr val="FFFFFF"/>
                </a:solidFill>
              </a:rPr>
              <a:t>2</a:t>
            </a:r>
          </a:p>
        </p:txBody>
      </p:sp>
      <p:sp>
        <p:nvSpPr>
          <p:cNvPr id="205" name="Shape 205"/>
          <p:cNvSpPr/>
          <p:nvPr/>
        </p:nvSpPr>
        <p:spPr>
          <a:xfrm>
            <a:off x="243281" y="1776885"/>
            <a:ext cx="5598842" cy="4470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defTabSz="457200">
              <a:spcBef>
                <a:spcPts val="1000"/>
              </a:spcBef>
              <a:defRPr sz="2300" b="1"/>
            </a:lvl1pPr>
          </a:lstStyle>
          <a:p>
            <a:r>
              <a:rPr dirty="0" err="1"/>
              <a:t>Después</a:t>
            </a:r>
            <a:r>
              <a:rPr dirty="0"/>
              <a:t>, la </a:t>
            </a:r>
            <a:r>
              <a:rPr dirty="0" err="1"/>
              <a:t>investigación</a:t>
            </a:r>
            <a:r>
              <a:rPr dirty="0"/>
              <a:t> de OSHA </a:t>
            </a:r>
            <a:r>
              <a:rPr dirty="0" err="1"/>
              <a:t>descubrió</a:t>
            </a:r>
            <a:r>
              <a:rPr dirty="0"/>
              <a:t>:</a:t>
            </a:r>
          </a:p>
        </p:txBody>
      </p:sp>
      <p:sp>
        <p:nvSpPr>
          <p:cNvPr id="204" name="Shape 204"/>
          <p:cNvSpPr/>
          <p:nvPr/>
        </p:nvSpPr>
        <p:spPr>
          <a:xfrm>
            <a:off x="187189" y="2356125"/>
            <a:ext cx="4994584" cy="36728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marL="381000" lvl="1" indent="-190500" defTabSz="457200">
              <a:spcBef>
                <a:spcPts val="1000"/>
              </a:spcBef>
              <a:buSzPct val="80000"/>
              <a:buChar char="•"/>
              <a:defRPr sz="2300"/>
            </a:pPr>
            <a:r>
              <a:t>El andamio fue conectado a concreto no curado (no seco y sólido).</a:t>
            </a:r>
          </a:p>
          <a:p>
            <a:pPr marL="381000" lvl="1" indent="-190500" defTabSz="457200">
              <a:spcBef>
                <a:spcPts val="1000"/>
              </a:spcBef>
              <a:buSzPct val="80000"/>
              <a:buChar char="•"/>
              <a:defRPr sz="2300"/>
            </a:pPr>
            <a:r>
              <a:t>Sólo una escalera, capacidad limitada de escape.</a:t>
            </a:r>
          </a:p>
          <a:p>
            <a:pPr marL="381000" lvl="1" indent="-190500" defTabSz="457200">
              <a:spcBef>
                <a:spcPts val="1000"/>
              </a:spcBef>
              <a:buSzPct val="80000"/>
              <a:buChar char="•"/>
              <a:defRPr sz="2300"/>
            </a:pPr>
            <a:r>
              <a:t>Los contratistas estaban interesados en  </a:t>
            </a:r>
            <a:r>
              <a:rPr b="1"/>
              <a:t>acelerar el ritmo de la construcción</a:t>
            </a:r>
            <a:r>
              <a:t>.</a:t>
            </a:r>
          </a:p>
          <a:p>
            <a:pPr marL="381000" lvl="1" indent="-190500" defTabSz="457200">
              <a:spcBef>
                <a:spcPts val="1000"/>
              </a:spcBef>
              <a:buSzPct val="80000"/>
              <a:buChar char="•"/>
              <a:defRPr sz="2300"/>
            </a:pPr>
            <a:r>
              <a:t>La construcción se detuvo por 17 meses, casi un año y medio.</a:t>
            </a:r>
          </a:p>
        </p:txBody>
      </p:sp>
      <p:pic>
        <p:nvPicPr>
          <p:cNvPr id="202" name="image18.jpeg" descr="Interior de la torre de enfriamiento con el andamio colapsado en una pila enorme."/>
          <p:cNvPicPr>
            <a:picLocks noChangeAspect="1"/>
          </p:cNvPicPr>
          <p:nvPr/>
        </p:nvPicPr>
        <p:blipFill>
          <a:blip r:embed="rId3">
            <a:extLst/>
          </a:blip>
          <a:stretch>
            <a:fillRect/>
          </a:stretch>
        </p:blipFill>
        <p:spPr>
          <a:xfrm>
            <a:off x="5134186" y="2438708"/>
            <a:ext cx="4017705" cy="3014093"/>
          </a:xfrm>
          <a:prstGeom prst="rect">
            <a:avLst/>
          </a:prstGeom>
          <a:ln w="12700">
            <a:miter lim="400000"/>
          </a:ln>
        </p:spPr>
      </p:pic>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Shape 210"/>
          <p:cNvSpPr/>
          <p:nvPr/>
        </p:nvSpPr>
        <p:spPr>
          <a:xfrm>
            <a:off x="-2" y="1035082"/>
            <a:ext cx="9144004" cy="609601"/>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rmAutofit/>
          </a:bodyPr>
          <a:lstStyle/>
          <a:p>
            <a:pPr algn="ctr" defTabSz="352042">
              <a:defRPr sz="3300" b="1"/>
            </a:pPr>
            <a:r>
              <a:t>Pregunta: </a:t>
            </a:r>
            <a:r>
              <a:rPr>
                <a:solidFill>
                  <a:srgbClr val="FFFFFF"/>
                </a:solidFill>
              </a:rPr>
              <a:t>1</a:t>
            </a:r>
          </a:p>
        </p:txBody>
      </p:sp>
      <p:sp>
        <p:nvSpPr>
          <p:cNvPr id="209" name="Shape 209"/>
          <p:cNvSpPr>
            <a:spLocks noGrp="1"/>
          </p:cNvSpPr>
          <p:nvPr>
            <p:ph type="title"/>
          </p:nvPr>
        </p:nvSpPr>
        <p:spPr>
          <a:xfrm>
            <a:off x="639240" y="2114972"/>
            <a:ext cx="7865520" cy="2999484"/>
          </a:xfrm>
          <a:prstGeom prst="rect">
            <a:avLst/>
          </a:prstGeom>
        </p:spPr>
        <p:txBody>
          <a:bodyPr/>
          <a:lstStyle/>
          <a:p>
            <a:pPr defTabSz="429768">
              <a:defRPr sz="3000" b="1"/>
            </a:pPr>
            <a:endParaRPr/>
          </a:p>
          <a:p>
            <a:pPr defTabSz="429768">
              <a:defRPr sz="3000"/>
            </a:pPr>
            <a:r>
              <a:t>¿Qué se podría haber hecho los trabajadores para evitar este accidente?</a:t>
            </a: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Shape 215"/>
          <p:cNvSpPr>
            <a:spLocks noGrp="1"/>
          </p:cNvSpPr>
          <p:nvPr>
            <p:ph type="title"/>
          </p:nvPr>
        </p:nvSpPr>
        <p:spPr>
          <a:xfrm>
            <a:off x="437040" y="926404"/>
            <a:ext cx="8269920" cy="906393"/>
          </a:xfrm>
          <a:prstGeom prst="rect">
            <a:avLst/>
          </a:prstGeom>
        </p:spPr>
        <p:txBody>
          <a:bodyPr/>
          <a:lstStyle>
            <a:lvl1pPr defTabSz="429768">
              <a:defRPr sz="3500" b="1"/>
            </a:lvl1pPr>
          </a:lstStyle>
          <a:p>
            <a:r>
              <a:t>¿Cómo mejorar nuestro procedimiento?</a:t>
            </a:r>
          </a:p>
        </p:txBody>
      </p:sp>
      <p:sp>
        <p:nvSpPr>
          <p:cNvPr id="214" name="Shape 214"/>
          <p:cNvSpPr>
            <a:spLocks noGrp="1"/>
          </p:cNvSpPr>
          <p:nvPr>
            <p:ph type="body" sz="half" idx="4294967295"/>
          </p:nvPr>
        </p:nvSpPr>
        <p:spPr>
          <a:xfrm>
            <a:off x="392698" y="1711266"/>
            <a:ext cx="8763003" cy="2655305"/>
          </a:xfrm>
          <a:prstGeom prst="rect">
            <a:avLst/>
          </a:prstGeom>
        </p:spPr>
        <p:txBody>
          <a:bodyPr>
            <a:normAutofit/>
          </a:bodyPr>
          <a:lstStyle/>
          <a:p>
            <a:pPr marL="342899" indent="-342899">
              <a:buChar char="•"/>
            </a:pPr>
            <a:r>
              <a:t>Más regulaciones de protección contra caídas/ haciendo que se cumplan las mismas.</a:t>
            </a:r>
          </a:p>
          <a:p>
            <a:pPr marL="342899" indent="-342899">
              <a:buChar char="•"/>
            </a:pPr>
            <a:r>
              <a:t>Más incentivos financieros para la protección contra caídas.</a:t>
            </a:r>
          </a:p>
          <a:p>
            <a:pPr marL="342899" indent="-342899">
              <a:buChar char="•"/>
            </a:pPr>
            <a:r>
              <a:t>Más adiestramiento en protección contra caídas.</a:t>
            </a:r>
          </a:p>
          <a:p>
            <a:pPr marL="342899" indent="-342899">
              <a:buChar char="•"/>
            </a:pPr>
            <a:r>
              <a:rPr b="1"/>
              <a:t>Capacitar a los trabajadores</a:t>
            </a:r>
            <a:r>
              <a:t> para crear una </a:t>
            </a:r>
            <a:r>
              <a:rPr b="1"/>
              <a:t>cultura de seguridad</a:t>
            </a:r>
            <a:r>
              <a:t>.</a:t>
            </a:r>
          </a:p>
        </p:txBody>
      </p:sp>
      <p:pic>
        <p:nvPicPr>
          <p:cNvPr id="216" name="team construction culture iStock_89059503_MEDIUM.jpg" descr="Cinco trabajadores de la construcción que miran planes juntos."/>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711993" y="4119057"/>
            <a:ext cx="7719882" cy="2776274"/>
          </a:xfrm>
          <a:prstGeom prst="rect">
            <a:avLst/>
          </a:prstGeom>
          <a:ln w="12700">
            <a:miter lim="400000"/>
          </a:ln>
        </p:spPr>
      </p:pic>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Shape 223"/>
          <p:cNvSpPr>
            <a:spLocks noGrp="1"/>
          </p:cNvSpPr>
          <p:nvPr>
            <p:ph type="title"/>
          </p:nvPr>
        </p:nvSpPr>
        <p:spPr>
          <a:xfrm>
            <a:off x="139698" y="1041091"/>
            <a:ext cx="9144004" cy="685801"/>
          </a:xfrm>
          <a:prstGeom prst="rect">
            <a:avLst/>
          </a:prstGeom>
        </p:spPr>
        <p:txBody>
          <a:bodyPr>
            <a:normAutofit/>
          </a:bodyPr>
          <a:lstStyle/>
          <a:p>
            <a:pPr>
              <a:defRPr sz="3600" b="1"/>
            </a:pPr>
            <a:r>
              <a:rPr dirty="0"/>
              <a:t>¿</a:t>
            </a:r>
            <a:r>
              <a:rPr dirty="0" err="1"/>
              <a:t>Por</a:t>
            </a:r>
            <a:r>
              <a:rPr dirty="0"/>
              <a:t> </a:t>
            </a:r>
            <a:r>
              <a:rPr dirty="0" err="1"/>
              <a:t>qué</a:t>
            </a:r>
            <a:r>
              <a:rPr dirty="0"/>
              <a:t> </a:t>
            </a:r>
            <a:r>
              <a:rPr dirty="0" err="1"/>
              <a:t>desarrollar</a:t>
            </a:r>
            <a:r>
              <a:rPr dirty="0"/>
              <a:t> </a:t>
            </a:r>
            <a:r>
              <a:rPr dirty="0" err="1"/>
              <a:t>sistemas</a:t>
            </a:r>
            <a:r>
              <a:rPr dirty="0"/>
              <a:t> de </a:t>
            </a:r>
            <a:r>
              <a:rPr dirty="0" err="1"/>
              <a:t>seguridad</a:t>
            </a:r>
            <a:r>
              <a:rPr dirty="0"/>
              <a:t>? </a:t>
            </a:r>
            <a:r>
              <a:rPr dirty="0">
                <a:solidFill>
                  <a:srgbClr val="FFFFFF"/>
                </a:solidFill>
              </a:rPr>
              <a:t>1</a:t>
            </a:r>
          </a:p>
        </p:txBody>
      </p:sp>
      <p:sp>
        <p:nvSpPr>
          <p:cNvPr id="224" name="Shape 224"/>
          <p:cNvSpPr>
            <a:spLocks noGrp="1"/>
          </p:cNvSpPr>
          <p:nvPr>
            <p:ph type="body" sz="quarter" idx="4294967295"/>
          </p:nvPr>
        </p:nvSpPr>
        <p:spPr>
          <a:xfrm>
            <a:off x="381000" y="1663700"/>
            <a:ext cx="3715150" cy="3205643"/>
          </a:xfrm>
          <a:prstGeom prst="rect">
            <a:avLst/>
          </a:prstGeom>
        </p:spPr>
        <p:txBody>
          <a:bodyPr/>
          <a:lstStyle/>
          <a:p>
            <a:pPr marL="190500" indent="-190500">
              <a:buChar char="•"/>
            </a:pPr>
            <a:r>
              <a:rPr dirty="0"/>
              <a:t>Para </a:t>
            </a:r>
            <a:r>
              <a:rPr dirty="0" err="1"/>
              <a:t>crear</a:t>
            </a:r>
            <a:r>
              <a:rPr dirty="0"/>
              <a:t> </a:t>
            </a:r>
            <a:r>
              <a:rPr dirty="0" err="1"/>
              <a:t>una</a:t>
            </a:r>
            <a:r>
              <a:rPr dirty="0"/>
              <a:t> </a:t>
            </a:r>
            <a:r>
              <a:rPr dirty="0" err="1"/>
              <a:t>cultura</a:t>
            </a:r>
            <a:r>
              <a:rPr dirty="0"/>
              <a:t>                                                                      de </a:t>
            </a:r>
            <a:r>
              <a:rPr dirty="0" err="1"/>
              <a:t>seguridad</a:t>
            </a:r>
            <a:r>
              <a:rPr dirty="0"/>
              <a:t>.</a:t>
            </a:r>
          </a:p>
          <a:p>
            <a:pPr marL="190500" indent="-190500">
              <a:buChar char="•"/>
            </a:pPr>
            <a:r>
              <a:rPr dirty="0"/>
              <a:t>Para </a:t>
            </a:r>
            <a:r>
              <a:rPr dirty="0" err="1"/>
              <a:t>aumentar</a:t>
            </a:r>
            <a:r>
              <a:rPr dirty="0"/>
              <a:t> la moral.</a:t>
            </a:r>
          </a:p>
          <a:p>
            <a:pPr marL="190500" indent="-190500">
              <a:buChar char="•"/>
            </a:pPr>
            <a:r>
              <a:rPr dirty="0" err="1"/>
              <a:t>Por</a:t>
            </a:r>
            <a:r>
              <a:rPr dirty="0"/>
              <a:t> </a:t>
            </a:r>
            <a:r>
              <a:rPr dirty="0" err="1"/>
              <a:t>una</a:t>
            </a:r>
            <a:r>
              <a:rPr dirty="0"/>
              <a:t> </a:t>
            </a:r>
            <a:r>
              <a:rPr dirty="0" err="1"/>
              <a:t>buena</a:t>
            </a:r>
            <a:r>
              <a:rPr dirty="0"/>
              <a:t> </a:t>
            </a:r>
            <a:r>
              <a:rPr dirty="0" err="1"/>
              <a:t>reputación</a:t>
            </a:r>
            <a:r>
              <a:rPr dirty="0"/>
              <a:t> </a:t>
            </a:r>
          </a:p>
          <a:p>
            <a:pPr marL="190500" indent="-190500">
              <a:buChar char="•"/>
            </a:pPr>
            <a:r>
              <a:rPr dirty="0"/>
              <a:t>Para </a:t>
            </a:r>
            <a:r>
              <a:rPr dirty="0" err="1"/>
              <a:t>bajar</a:t>
            </a:r>
            <a:r>
              <a:rPr dirty="0"/>
              <a:t> el </a:t>
            </a:r>
            <a:r>
              <a:rPr dirty="0" err="1"/>
              <a:t>seguro</a:t>
            </a:r>
            <a:r>
              <a:rPr dirty="0"/>
              <a:t> de                                                                                                </a:t>
            </a:r>
            <a:r>
              <a:rPr dirty="0" err="1"/>
              <a:t>compensación</a:t>
            </a:r>
            <a:r>
              <a:rPr dirty="0"/>
              <a:t> a </a:t>
            </a:r>
            <a:r>
              <a:rPr dirty="0" err="1"/>
              <a:t>los</a:t>
            </a:r>
            <a:r>
              <a:rPr dirty="0"/>
              <a:t>                                                                            </a:t>
            </a:r>
            <a:r>
              <a:rPr dirty="0" err="1"/>
              <a:t>trabajadores</a:t>
            </a:r>
            <a:r>
              <a:rPr dirty="0"/>
              <a:t>.</a:t>
            </a:r>
          </a:p>
        </p:txBody>
      </p:sp>
      <p:pic>
        <p:nvPicPr>
          <p:cNvPr id="220" name="image4.png" descr="La foto de un casco amarillo con las palabras &quot;seguridad no es NINGÚN accidente.&quot;"/>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3961309" y="1733438"/>
            <a:ext cx="2341272" cy="3019823"/>
          </a:xfrm>
          <a:custGeom>
            <a:avLst/>
            <a:gdLst/>
            <a:ahLst/>
            <a:cxnLst>
              <a:cxn ang="0">
                <a:pos x="wd2" y="hd2"/>
              </a:cxn>
              <a:cxn ang="5400000">
                <a:pos x="wd2" y="hd2"/>
              </a:cxn>
              <a:cxn ang="10800000">
                <a:pos x="wd2" y="hd2"/>
              </a:cxn>
              <a:cxn ang="16200000">
                <a:pos x="wd2" y="hd2"/>
              </a:cxn>
            </a:cxnLst>
            <a:rect l="0" t="0" r="r" b="b"/>
            <a:pathLst>
              <a:path w="21533" h="21579" extrusionOk="0">
                <a:moveTo>
                  <a:pt x="6828" y="0"/>
                </a:moveTo>
                <a:cubicBezTo>
                  <a:pt x="6589" y="0"/>
                  <a:pt x="6358" y="30"/>
                  <a:pt x="6280" y="91"/>
                </a:cubicBezTo>
                <a:cubicBezTo>
                  <a:pt x="6223" y="135"/>
                  <a:pt x="6168" y="266"/>
                  <a:pt x="6156" y="383"/>
                </a:cubicBezTo>
                <a:cubicBezTo>
                  <a:pt x="6145" y="500"/>
                  <a:pt x="6038" y="615"/>
                  <a:pt x="5923" y="638"/>
                </a:cubicBezTo>
                <a:cubicBezTo>
                  <a:pt x="5797" y="664"/>
                  <a:pt x="5715" y="769"/>
                  <a:pt x="5715" y="896"/>
                </a:cubicBezTo>
                <a:cubicBezTo>
                  <a:pt x="5715" y="1014"/>
                  <a:pt x="5660" y="1137"/>
                  <a:pt x="5594" y="1169"/>
                </a:cubicBezTo>
                <a:cubicBezTo>
                  <a:pt x="5411" y="1257"/>
                  <a:pt x="5295" y="949"/>
                  <a:pt x="5255" y="267"/>
                </a:cubicBezTo>
                <a:cubicBezTo>
                  <a:pt x="5240" y="16"/>
                  <a:pt x="5232" y="14"/>
                  <a:pt x="4419" y="14"/>
                </a:cubicBezTo>
                <a:cubicBezTo>
                  <a:pt x="4193" y="14"/>
                  <a:pt x="3979" y="25"/>
                  <a:pt x="3817" y="43"/>
                </a:cubicBezTo>
                <a:cubicBezTo>
                  <a:pt x="3654" y="60"/>
                  <a:pt x="3542" y="84"/>
                  <a:pt x="3521" y="111"/>
                </a:cubicBezTo>
                <a:cubicBezTo>
                  <a:pt x="3468" y="178"/>
                  <a:pt x="3397" y="177"/>
                  <a:pt x="3295" y="111"/>
                </a:cubicBezTo>
                <a:cubicBezTo>
                  <a:pt x="3091" y="-21"/>
                  <a:pt x="2976" y="96"/>
                  <a:pt x="3112" y="295"/>
                </a:cubicBezTo>
                <a:cubicBezTo>
                  <a:pt x="3184" y="400"/>
                  <a:pt x="3179" y="555"/>
                  <a:pt x="3101" y="729"/>
                </a:cubicBezTo>
                <a:cubicBezTo>
                  <a:pt x="3034" y="879"/>
                  <a:pt x="2994" y="1058"/>
                  <a:pt x="3014" y="1129"/>
                </a:cubicBezTo>
                <a:cubicBezTo>
                  <a:pt x="3036" y="1211"/>
                  <a:pt x="2926" y="1271"/>
                  <a:pt x="2711" y="1291"/>
                </a:cubicBezTo>
                <a:cubicBezTo>
                  <a:pt x="2391" y="1319"/>
                  <a:pt x="2375" y="1338"/>
                  <a:pt x="2440" y="1651"/>
                </a:cubicBezTo>
                <a:cubicBezTo>
                  <a:pt x="2482" y="1848"/>
                  <a:pt x="2453" y="2039"/>
                  <a:pt x="2371" y="2116"/>
                </a:cubicBezTo>
                <a:cubicBezTo>
                  <a:pt x="2262" y="2218"/>
                  <a:pt x="2275" y="2263"/>
                  <a:pt x="2433" y="2331"/>
                </a:cubicBezTo>
                <a:cubicBezTo>
                  <a:pt x="2693" y="2445"/>
                  <a:pt x="2694" y="2855"/>
                  <a:pt x="2433" y="3080"/>
                </a:cubicBezTo>
                <a:cubicBezTo>
                  <a:pt x="2272" y="3219"/>
                  <a:pt x="2266" y="3248"/>
                  <a:pt x="2404" y="3225"/>
                </a:cubicBezTo>
                <a:cubicBezTo>
                  <a:pt x="2675" y="3178"/>
                  <a:pt x="2711" y="4036"/>
                  <a:pt x="2448" y="4263"/>
                </a:cubicBezTo>
                <a:cubicBezTo>
                  <a:pt x="2285" y="4403"/>
                  <a:pt x="2276" y="4462"/>
                  <a:pt x="2397" y="4575"/>
                </a:cubicBezTo>
                <a:cubicBezTo>
                  <a:pt x="2519" y="4689"/>
                  <a:pt x="2509" y="4723"/>
                  <a:pt x="2327" y="4768"/>
                </a:cubicBezTo>
                <a:cubicBezTo>
                  <a:pt x="2206" y="4797"/>
                  <a:pt x="2018" y="4856"/>
                  <a:pt x="1915" y="4898"/>
                </a:cubicBezTo>
                <a:cubicBezTo>
                  <a:pt x="1811" y="4940"/>
                  <a:pt x="1658" y="4942"/>
                  <a:pt x="1572" y="4901"/>
                </a:cubicBezTo>
                <a:cubicBezTo>
                  <a:pt x="1390" y="4813"/>
                  <a:pt x="867" y="4977"/>
                  <a:pt x="853" y="5125"/>
                </a:cubicBezTo>
                <a:cubicBezTo>
                  <a:pt x="847" y="5180"/>
                  <a:pt x="829" y="5347"/>
                  <a:pt x="812" y="5499"/>
                </a:cubicBezTo>
                <a:cubicBezTo>
                  <a:pt x="796" y="5651"/>
                  <a:pt x="854" y="5845"/>
                  <a:pt x="944" y="5927"/>
                </a:cubicBezTo>
                <a:cubicBezTo>
                  <a:pt x="1086" y="6057"/>
                  <a:pt x="1068" y="6117"/>
                  <a:pt x="798" y="6367"/>
                </a:cubicBezTo>
                <a:cubicBezTo>
                  <a:pt x="627" y="6525"/>
                  <a:pt x="386" y="6653"/>
                  <a:pt x="261" y="6653"/>
                </a:cubicBezTo>
                <a:cubicBezTo>
                  <a:pt x="56" y="6653"/>
                  <a:pt x="31" y="6727"/>
                  <a:pt x="31" y="7476"/>
                </a:cubicBezTo>
                <a:cubicBezTo>
                  <a:pt x="31" y="8260"/>
                  <a:pt x="44" y="8301"/>
                  <a:pt x="298" y="8329"/>
                </a:cubicBezTo>
                <a:cubicBezTo>
                  <a:pt x="518" y="8354"/>
                  <a:pt x="584" y="8439"/>
                  <a:pt x="663" y="8820"/>
                </a:cubicBezTo>
                <a:cubicBezTo>
                  <a:pt x="715" y="9074"/>
                  <a:pt x="795" y="9385"/>
                  <a:pt x="845" y="9512"/>
                </a:cubicBezTo>
                <a:cubicBezTo>
                  <a:pt x="895" y="9639"/>
                  <a:pt x="894" y="9868"/>
                  <a:pt x="838" y="10020"/>
                </a:cubicBezTo>
                <a:cubicBezTo>
                  <a:pt x="782" y="10172"/>
                  <a:pt x="766" y="10513"/>
                  <a:pt x="805" y="10780"/>
                </a:cubicBezTo>
                <a:cubicBezTo>
                  <a:pt x="870" y="11217"/>
                  <a:pt x="907" y="11265"/>
                  <a:pt x="1170" y="11265"/>
                </a:cubicBezTo>
                <a:cubicBezTo>
                  <a:pt x="1521" y="11265"/>
                  <a:pt x="1604" y="11401"/>
                  <a:pt x="1473" y="11769"/>
                </a:cubicBezTo>
                <a:cubicBezTo>
                  <a:pt x="1436" y="11874"/>
                  <a:pt x="1399" y="11943"/>
                  <a:pt x="1345" y="11982"/>
                </a:cubicBezTo>
                <a:cubicBezTo>
                  <a:pt x="1319" y="12002"/>
                  <a:pt x="1286" y="12013"/>
                  <a:pt x="1251" y="12019"/>
                </a:cubicBezTo>
                <a:cubicBezTo>
                  <a:pt x="1215" y="12025"/>
                  <a:pt x="1177" y="12024"/>
                  <a:pt x="1130" y="12019"/>
                </a:cubicBezTo>
                <a:cubicBezTo>
                  <a:pt x="797" y="11982"/>
                  <a:pt x="740" y="12081"/>
                  <a:pt x="729" y="12734"/>
                </a:cubicBezTo>
                <a:cubicBezTo>
                  <a:pt x="719" y="13266"/>
                  <a:pt x="610" y="13494"/>
                  <a:pt x="455" y="13298"/>
                </a:cubicBezTo>
                <a:cubicBezTo>
                  <a:pt x="416" y="13249"/>
                  <a:pt x="302" y="13233"/>
                  <a:pt x="207" y="13261"/>
                </a:cubicBezTo>
                <a:cubicBezTo>
                  <a:pt x="13" y="13319"/>
                  <a:pt x="-21" y="13724"/>
                  <a:pt x="148" y="13933"/>
                </a:cubicBezTo>
                <a:cubicBezTo>
                  <a:pt x="219" y="14021"/>
                  <a:pt x="207" y="14116"/>
                  <a:pt x="115" y="14203"/>
                </a:cubicBezTo>
                <a:cubicBezTo>
                  <a:pt x="2" y="14310"/>
                  <a:pt x="9" y="14324"/>
                  <a:pt x="152" y="14285"/>
                </a:cubicBezTo>
                <a:cubicBezTo>
                  <a:pt x="249" y="14258"/>
                  <a:pt x="419" y="14300"/>
                  <a:pt x="531" y="14376"/>
                </a:cubicBezTo>
                <a:cubicBezTo>
                  <a:pt x="723" y="14506"/>
                  <a:pt x="721" y="14528"/>
                  <a:pt x="491" y="14756"/>
                </a:cubicBezTo>
                <a:cubicBezTo>
                  <a:pt x="357" y="14889"/>
                  <a:pt x="213" y="14987"/>
                  <a:pt x="170" y="14974"/>
                </a:cubicBezTo>
                <a:cubicBezTo>
                  <a:pt x="78" y="14946"/>
                  <a:pt x="-45" y="16612"/>
                  <a:pt x="17" y="17047"/>
                </a:cubicBezTo>
                <a:cubicBezTo>
                  <a:pt x="53" y="17305"/>
                  <a:pt x="103" y="17348"/>
                  <a:pt x="385" y="17348"/>
                </a:cubicBezTo>
                <a:cubicBezTo>
                  <a:pt x="759" y="17348"/>
                  <a:pt x="965" y="17504"/>
                  <a:pt x="915" y="17748"/>
                </a:cubicBezTo>
                <a:cubicBezTo>
                  <a:pt x="887" y="17879"/>
                  <a:pt x="947" y="17906"/>
                  <a:pt x="1196" y="17884"/>
                </a:cubicBezTo>
                <a:cubicBezTo>
                  <a:pt x="1500" y="17856"/>
                  <a:pt x="1511" y="17874"/>
                  <a:pt x="1521" y="18318"/>
                </a:cubicBezTo>
                <a:cubicBezTo>
                  <a:pt x="1526" y="18571"/>
                  <a:pt x="1550" y="18817"/>
                  <a:pt x="1568" y="18868"/>
                </a:cubicBezTo>
                <a:cubicBezTo>
                  <a:pt x="1586" y="18919"/>
                  <a:pt x="1596" y="18992"/>
                  <a:pt x="1590" y="19027"/>
                </a:cubicBezTo>
                <a:cubicBezTo>
                  <a:pt x="1584" y="19061"/>
                  <a:pt x="1671" y="19090"/>
                  <a:pt x="1783" y="19092"/>
                </a:cubicBezTo>
                <a:cubicBezTo>
                  <a:pt x="2566" y="19101"/>
                  <a:pt x="3569" y="19175"/>
                  <a:pt x="3685" y="19231"/>
                </a:cubicBezTo>
                <a:cubicBezTo>
                  <a:pt x="3762" y="19268"/>
                  <a:pt x="3819" y="19409"/>
                  <a:pt x="3817" y="19546"/>
                </a:cubicBezTo>
                <a:cubicBezTo>
                  <a:pt x="3814" y="19682"/>
                  <a:pt x="3814" y="20189"/>
                  <a:pt x="3813" y="20674"/>
                </a:cubicBezTo>
                <a:lnTo>
                  <a:pt x="3809" y="21556"/>
                </a:lnTo>
                <a:lnTo>
                  <a:pt x="11500" y="21568"/>
                </a:lnTo>
                <a:lnTo>
                  <a:pt x="19195" y="21579"/>
                </a:lnTo>
                <a:lnTo>
                  <a:pt x="19198" y="21148"/>
                </a:lnTo>
                <a:cubicBezTo>
                  <a:pt x="19199" y="20910"/>
                  <a:pt x="19197" y="20397"/>
                  <a:pt x="19198" y="20008"/>
                </a:cubicBezTo>
                <a:cubicBezTo>
                  <a:pt x="19200" y="19537"/>
                  <a:pt x="19252" y="19274"/>
                  <a:pt x="19352" y="19225"/>
                </a:cubicBezTo>
                <a:cubicBezTo>
                  <a:pt x="19434" y="19185"/>
                  <a:pt x="19771" y="19150"/>
                  <a:pt x="20096" y="19149"/>
                </a:cubicBezTo>
                <a:cubicBezTo>
                  <a:pt x="20743" y="19146"/>
                  <a:pt x="20765" y="19119"/>
                  <a:pt x="20746" y="18383"/>
                </a:cubicBezTo>
                <a:cubicBezTo>
                  <a:pt x="20740" y="18140"/>
                  <a:pt x="20808" y="18051"/>
                  <a:pt x="21096" y="17923"/>
                </a:cubicBezTo>
                <a:cubicBezTo>
                  <a:pt x="21176" y="17888"/>
                  <a:pt x="21241" y="17857"/>
                  <a:pt x="21290" y="17824"/>
                </a:cubicBezTo>
                <a:cubicBezTo>
                  <a:pt x="21437" y="17727"/>
                  <a:pt x="21457" y="17612"/>
                  <a:pt x="21465" y="17302"/>
                </a:cubicBezTo>
                <a:cubicBezTo>
                  <a:pt x="21498" y="16046"/>
                  <a:pt x="21459" y="15481"/>
                  <a:pt x="21330" y="15360"/>
                </a:cubicBezTo>
                <a:cubicBezTo>
                  <a:pt x="21230" y="15265"/>
                  <a:pt x="21225" y="15195"/>
                  <a:pt x="21315" y="15110"/>
                </a:cubicBezTo>
                <a:cubicBezTo>
                  <a:pt x="21385" y="15045"/>
                  <a:pt x="21443" y="14679"/>
                  <a:pt x="21443" y="14296"/>
                </a:cubicBezTo>
                <a:cubicBezTo>
                  <a:pt x="21443" y="13914"/>
                  <a:pt x="21450" y="13560"/>
                  <a:pt x="21461" y="13514"/>
                </a:cubicBezTo>
                <a:cubicBezTo>
                  <a:pt x="21473" y="13467"/>
                  <a:pt x="21476" y="13130"/>
                  <a:pt x="21469" y="12762"/>
                </a:cubicBezTo>
                <a:cubicBezTo>
                  <a:pt x="21456" y="12163"/>
                  <a:pt x="21429" y="12096"/>
                  <a:pt x="21220" y="12096"/>
                </a:cubicBezTo>
                <a:cubicBezTo>
                  <a:pt x="21039" y="12096"/>
                  <a:pt x="20830" y="11916"/>
                  <a:pt x="20782" y="11769"/>
                </a:cubicBezTo>
                <a:cubicBezTo>
                  <a:pt x="20767" y="11721"/>
                  <a:pt x="20769" y="11677"/>
                  <a:pt x="20797" y="11642"/>
                </a:cubicBezTo>
                <a:cubicBezTo>
                  <a:pt x="20832" y="11598"/>
                  <a:pt x="20784" y="11508"/>
                  <a:pt x="20688" y="11446"/>
                </a:cubicBezTo>
                <a:cubicBezTo>
                  <a:pt x="20591" y="11384"/>
                  <a:pt x="20545" y="11292"/>
                  <a:pt x="20585" y="11242"/>
                </a:cubicBezTo>
                <a:cubicBezTo>
                  <a:pt x="20731" y="11058"/>
                  <a:pt x="20631" y="10379"/>
                  <a:pt x="20407" y="10020"/>
                </a:cubicBezTo>
                <a:cubicBezTo>
                  <a:pt x="20345" y="9922"/>
                  <a:pt x="20299" y="9836"/>
                  <a:pt x="20271" y="9767"/>
                </a:cubicBezTo>
                <a:cubicBezTo>
                  <a:pt x="20188" y="9560"/>
                  <a:pt x="20254" y="9487"/>
                  <a:pt x="20472" y="9552"/>
                </a:cubicBezTo>
                <a:cubicBezTo>
                  <a:pt x="20534" y="9570"/>
                  <a:pt x="20574" y="9574"/>
                  <a:pt x="20593" y="9560"/>
                </a:cubicBezTo>
                <a:cubicBezTo>
                  <a:pt x="20611" y="9547"/>
                  <a:pt x="20608" y="9516"/>
                  <a:pt x="20585" y="9470"/>
                </a:cubicBezTo>
                <a:cubicBezTo>
                  <a:pt x="20548" y="9394"/>
                  <a:pt x="20571" y="9309"/>
                  <a:pt x="20633" y="9279"/>
                </a:cubicBezTo>
                <a:cubicBezTo>
                  <a:pt x="20695" y="9250"/>
                  <a:pt x="20746" y="9038"/>
                  <a:pt x="20746" y="8812"/>
                </a:cubicBezTo>
                <a:cubicBezTo>
                  <a:pt x="20746" y="8469"/>
                  <a:pt x="20787" y="8386"/>
                  <a:pt x="21009" y="8321"/>
                </a:cubicBezTo>
                <a:cubicBezTo>
                  <a:pt x="21155" y="8278"/>
                  <a:pt x="21319" y="8260"/>
                  <a:pt x="21370" y="8284"/>
                </a:cubicBezTo>
                <a:cubicBezTo>
                  <a:pt x="21422" y="8308"/>
                  <a:pt x="21458" y="7992"/>
                  <a:pt x="21447" y="7584"/>
                </a:cubicBezTo>
                <a:cubicBezTo>
                  <a:pt x="21436" y="7175"/>
                  <a:pt x="21379" y="6861"/>
                  <a:pt x="21326" y="6886"/>
                </a:cubicBezTo>
                <a:cubicBezTo>
                  <a:pt x="21274" y="6911"/>
                  <a:pt x="21189" y="6874"/>
                  <a:pt x="21137" y="6801"/>
                </a:cubicBezTo>
                <a:cubicBezTo>
                  <a:pt x="21084" y="6728"/>
                  <a:pt x="20853" y="6651"/>
                  <a:pt x="20626" y="6631"/>
                </a:cubicBezTo>
                <a:cubicBezTo>
                  <a:pt x="20276" y="6600"/>
                  <a:pt x="20205" y="6556"/>
                  <a:pt x="20173" y="6341"/>
                </a:cubicBezTo>
                <a:cubicBezTo>
                  <a:pt x="20128" y="6045"/>
                  <a:pt x="20333" y="5813"/>
                  <a:pt x="20574" y="5885"/>
                </a:cubicBezTo>
                <a:cubicBezTo>
                  <a:pt x="20624" y="5900"/>
                  <a:pt x="20663" y="5894"/>
                  <a:pt x="20691" y="5876"/>
                </a:cubicBezTo>
                <a:cubicBezTo>
                  <a:pt x="20776" y="5823"/>
                  <a:pt x="20763" y="5659"/>
                  <a:pt x="20618" y="5590"/>
                </a:cubicBezTo>
                <a:cubicBezTo>
                  <a:pt x="20450" y="5509"/>
                  <a:pt x="20858" y="5155"/>
                  <a:pt x="21053" y="5213"/>
                </a:cubicBezTo>
                <a:cubicBezTo>
                  <a:pt x="21132" y="5236"/>
                  <a:pt x="21232" y="5167"/>
                  <a:pt x="21279" y="5057"/>
                </a:cubicBezTo>
                <a:cubicBezTo>
                  <a:pt x="21325" y="4946"/>
                  <a:pt x="21375" y="4825"/>
                  <a:pt x="21392" y="4787"/>
                </a:cubicBezTo>
                <a:cubicBezTo>
                  <a:pt x="21465" y="4623"/>
                  <a:pt x="21480" y="4569"/>
                  <a:pt x="21498" y="4439"/>
                </a:cubicBezTo>
                <a:cubicBezTo>
                  <a:pt x="21508" y="4362"/>
                  <a:pt x="21480" y="4208"/>
                  <a:pt x="21432" y="4095"/>
                </a:cubicBezTo>
                <a:cubicBezTo>
                  <a:pt x="21382" y="3978"/>
                  <a:pt x="21397" y="3869"/>
                  <a:pt x="21469" y="3834"/>
                </a:cubicBezTo>
                <a:cubicBezTo>
                  <a:pt x="21555" y="3793"/>
                  <a:pt x="21555" y="3743"/>
                  <a:pt x="21469" y="3676"/>
                </a:cubicBezTo>
                <a:cubicBezTo>
                  <a:pt x="21383" y="3609"/>
                  <a:pt x="21293" y="3616"/>
                  <a:pt x="21169" y="3696"/>
                </a:cubicBezTo>
                <a:cubicBezTo>
                  <a:pt x="21072" y="3759"/>
                  <a:pt x="20926" y="3780"/>
                  <a:pt x="20845" y="3741"/>
                </a:cubicBezTo>
                <a:cubicBezTo>
                  <a:pt x="20763" y="3702"/>
                  <a:pt x="20560" y="3658"/>
                  <a:pt x="20396" y="3644"/>
                </a:cubicBezTo>
                <a:cubicBezTo>
                  <a:pt x="20068" y="3617"/>
                  <a:pt x="19764" y="3361"/>
                  <a:pt x="19881" y="3213"/>
                </a:cubicBezTo>
                <a:cubicBezTo>
                  <a:pt x="19922" y="3162"/>
                  <a:pt x="19892" y="3150"/>
                  <a:pt x="19819" y="3185"/>
                </a:cubicBezTo>
                <a:cubicBezTo>
                  <a:pt x="19667" y="3258"/>
                  <a:pt x="19206" y="2931"/>
                  <a:pt x="19206" y="2751"/>
                </a:cubicBezTo>
                <a:cubicBezTo>
                  <a:pt x="19206" y="2685"/>
                  <a:pt x="19285" y="2549"/>
                  <a:pt x="19381" y="2451"/>
                </a:cubicBezTo>
                <a:cubicBezTo>
                  <a:pt x="19476" y="2352"/>
                  <a:pt x="19554" y="2158"/>
                  <a:pt x="19556" y="2017"/>
                </a:cubicBezTo>
                <a:cubicBezTo>
                  <a:pt x="19557" y="1946"/>
                  <a:pt x="19579" y="1877"/>
                  <a:pt x="19611" y="1821"/>
                </a:cubicBezTo>
                <a:cubicBezTo>
                  <a:pt x="19643" y="1765"/>
                  <a:pt x="19687" y="1722"/>
                  <a:pt x="19735" y="1708"/>
                </a:cubicBezTo>
                <a:cubicBezTo>
                  <a:pt x="19859" y="1670"/>
                  <a:pt x="19905" y="1513"/>
                  <a:pt x="19899" y="1149"/>
                </a:cubicBezTo>
                <a:cubicBezTo>
                  <a:pt x="19891" y="593"/>
                  <a:pt x="19949" y="506"/>
                  <a:pt x="20377" y="460"/>
                </a:cubicBezTo>
                <a:cubicBezTo>
                  <a:pt x="20535" y="443"/>
                  <a:pt x="20686" y="378"/>
                  <a:pt x="20713" y="315"/>
                </a:cubicBezTo>
                <a:cubicBezTo>
                  <a:pt x="20784" y="147"/>
                  <a:pt x="20393" y="61"/>
                  <a:pt x="20133" y="187"/>
                </a:cubicBezTo>
                <a:cubicBezTo>
                  <a:pt x="19954" y="274"/>
                  <a:pt x="19900" y="270"/>
                  <a:pt x="19848" y="165"/>
                </a:cubicBezTo>
                <a:cubicBezTo>
                  <a:pt x="19793" y="53"/>
                  <a:pt x="18936" y="33"/>
                  <a:pt x="14139" y="46"/>
                </a:cubicBezTo>
                <a:cubicBezTo>
                  <a:pt x="8749" y="60"/>
                  <a:pt x="8497" y="69"/>
                  <a:pt x="8533" y="230"/>
                </a:cubicBezTo>
                <a:cubicBezTo>
                  <a:pt x="8553" y="323"/>
                  <a:pt x="8506" y="454"/>
                  <a:pt x="8430" y="525"/>
                </a:cubicBezTo>
                <a:cubicBezTo>
                  <a:pt x="8338" y="612"/>
                  <a:pt x="8320" y="835"/>
                  <a:pt x="8376" y="1206"/>
                </a:cubicBezTo>
                <a:cubicBezTo>
                  <a:pt x="8471" y="1843"/>
                  <a:pt x="8404" y="1994"/>
                  <a:pt x="8084" y="1861"/>
                </a:cubicBezTo>
                <a:cubicBezTo>
                  <a:pt x="7911" y="1789"/>
                  <a:pt x="7849" y="1623"/>
                  <a:pt x="7799" y="1098"/>
                </a:cubicBezTo>
                <a:cubicBezTo>
                  <a:pt x="7720" y="269"/>
                  <a:pt x="7690" y="104"/>
                  <a:pt x="7624" y="156"/>
                </a:cubicBezTo>
                <a:cubicBezTo>
                  <a:pt x="7595" y="179"/>
                  <a:pt x="7495" y="149"/>
                  <a:pt x="7405" y="91"/>
                </a:cubicBezTo>
                <a:cubicBezTo>
                  <a:pt x="7311" y="30"/>
                  <a:pt x="7067" y="0"/>
                  <a:pt x="6828" y="0"/>
                </a:cubicBezTo>
                <a:close/>
                <a:moveTo>
                  <a:pt x="1867" y="3888"/>
                </a:moveTo>
                <a:cubicBezTo>
                  <a:pt x="1705" y="3888"/>
                  <a:pt x="1572" y="3928"/>
                  <a:pt x="1572" y="3979"/>
                </a:cubicBezTo>
                <a:cubicBezTo>
                  <a:pt x="1572" y="4030"/>
                  <a:pt x="1705" y="4070"/>
                  <a:pt x="1867" y="4070"/>
                </a:cubicBezTo>
                <a:cubicBezTo>
                  <a:pt x="2030" y="4070"/>
                  <a:pt x="2163" y="4030"/>
                  <a:pt x="2163" y="3979"/>
                </a:cubicBezTo>
                <a:cubicBezTo>
                  <a:pt x="2163" y="3928"/>
                  <a:pt x="2030" y="3888"/>
                  <a:pt x="1867" y="3888"/>
                </a:cubicBezTo>
                <a:close/>
              </a:path>
            </a:pathLst>
          </a:custGeom>
          <a:ln w="12700">
            <a:miter lim="400000"/>
          </a:ln>
        </p:spPr>
      </p:pic>
      <p:pic>
        <p:nvPicPr>
          <p:cNvPr id="221" name="image5.png" descr="Gráfico de aumento del valor del stock y un pulgar hacia arriba."/>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29053" y="2175318"/>
            <a:ext cx="2203451" cy="1935164"/>
          </a:xfrm>
          <a:prstGeom prst="rect">
            <a:avLst/>
          </a:prstGeom>
          <a:ln w="12700">
            <a:miter lim="400000"/>
          </a:ln>
        </p:spPr>
      </p:pic>
      <p:pic>
        <p:nvPicPr>
          <p:cNvPr id="222" name="image6.png" descr="Un formulario de reclamación de lesiones laborales y un bolígrafo."/>
          <p:cNvPicPr>
            <a:picLocks noChangeAspect="1"/>
          </p:cNvPicPr>
          <p:nvPr/>
        </p:nvPicPr>
        <p:blipFill>
          <a:blip r:embed="rId5">
            <a:extLst/>
          </a:blip>
          <a:stretch>
            <a:fillRect/>
          </a:stretch>
        </p:blipFill>
        <p:spPr>
          <a:xfrm>
            <a:off x="604212" y="4665903"/>
            <a:ext cx="3268726" cy="2181184"/>
          </a:xfrm>
          <a:prstGeom prst="rect">
            <a:avLst/>
          </a:prstGeom>
          <a:ln w="12700">
            <a:miter lim="400000"/>
          </a:ln>
        </p:spPr>
      </p:pic>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Shape 229"/>
          <p:cNvSpPr>
            <a:spLocks noGrp="1"/>
          </p:cNvSpPr>
          <p:nvPr>
            <p:ph type="title"/>
          </p:nvPr>
        </p:nvSpPr>
        <p:spPr>
          <a:xfrm>
            <a:off x="457200" y="1104582"/>
            <a:ext cx="8229600" cy="830264"/>
          </a:xfrm>
          <a:prstGeom prst="rect">
            <a:avLst/>
          </a:prstGeom>
        </p:spPr>
        <p:txBody>
          <a:bodyPr>
            <a:normAutofit/>
          </a:bodyPr>
          <a:lstStyle/>
          <a:p>
            <a:r>
              <a:t>El Componente Cultural </a:t>
            </a:r>
            <a:r>
              <a:rPr>
                <a:solidFill>
                  <a:srgbClr val="FFFFFF"/>
                </a:solidFill>
              </a:rPr>
              <a:t>1</a:t>
            </a:r>
          </a:p>
        </p:txBody>
      </p:sp>
      <p:sp>
        <p:nvSpPr>
          <p:cNvPr id="230" name="Shape 230"/>
          <p:cNvSpPr>
            <a:spLocks noGrp="1"/>
          </p:cNvSpPr>
          <p:nvPr>
            <p:ph type="body" sz="half" idx="4294967295"/>
          </p:nvPr>
        </p:nvSpPr>
        <p:spPr>
          <a:xfrm>
            <a:off x="439496" y="2214089"/>
            <a:ext cx="4745754" cy="3429001"/>
          </a:xfrm>
          <a:prstGeom prst="rect">
            <a:avLst/>
          </a:prstGeom>
        </p:spPr>
        <p:txBody>
          <a:bodyPr/>
          <a:lstStyle/>
          <a:p>
            <a:pPr marL="190500" indent="-190500">
              <a:buChar char="•"/>
              <a:defRPr sz="2500"/>
            </a:pPr>
            <a:r>
              <a:t>Una cultura organizacional es un conjunto de </a:t>
            </a:r>
            <a:r>
              <a:rPr b="1"/>
              <a:t>valores compartidos</a:t>
            </a:r>
            <a:r>
              <a:t> por los miembros de la organización y los trabajadores. </a:t>
            </a:r>
          </a:p>
          <a:p>
            <a:pPr marL="190500" indent="-190500">
              <a:buChar char="•"/>
              <a:defRPr sz="2500"/>
            </a:pPr>
            <a:r>
              <a:t>Es la corazón y el alma de la organización.</a:t>
            </a:r>
          </a:p>
        </p:txBody>
      </p:sp>
      <p:pic>
        <p:nvPicPr>
          <p:cNvPr id="228" name="image20.jpeg" descr="Dos manos que hacen la forma de un corazón delante de una puesta del sol."/>
          <p:cNvPicPr>
            <a:picLocks noChangeAspect="1"/>
          </p:cNvPicPr>
          <p:nvPr/>
        </p:nvPicPr>
        <p:blipFill>
          <a:blip r:embed="rId2">
            <a:extLst/>
          </a:blip>
          <a:stretch>
            <a:fillRect/>
          </a:stretch>
        </p:blipFill>
        <p:spPr>
          <a:xfrm>
            <a:off x="5506796" y="2347439"/>
            <a:ext cx="3162301" cy="3162301"/>
          </a:xfrm>
          <a:prstGeom prst="rect">
            <a:avLst/>
          </a:prstGeom>
          <a:ln w="12700">
            <a:miter lim="400000"/>
          </a:ln>
        </p:spPr>
      </p:pic>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Shape 234"/>
          <p:cNvSpPr>
            <a:spLocks noGrp="1"/>
          </p:cNvSpPr>
          <p:nvPr>
            <p:ph type="title"/>
          </p:nvPr>
        </p:nvSpPr>
        <p:spPr>
          <a:xfrm>
            <a:off x="457200" y="1104582"/>
            <a:ext cx="8229600" cy="830264"/>
          </a:xfrm>
          <a:prstGeom prst="rect">
            <a:avLst/>
          </a:prstGeom>
        </p:spPr>
        <p:txBody>
          <a:bodyPr>
            <a:normAutofit/>
          </a:bodyPr>
          <a:lstStyle/>
          <a:p>
            <a:pPr defTabSz="402336"/>
            <a:r>
              <a:rPr dirty="0"/>
              <a:t>El </a:t>
            </a:r>
            <a:r>
              <a:rPr dirty="0" err="1"/>
              <a:t>Componente</a:t>
            </a:r>
            <a:r>
              <a:rPr dirty="0"/>
              <a:t> Cultural </a:t>
            </a:r>
            <a:r>
              <a:rPr dirty="0">
                <a:solidFill>
                  <a:srgbClr val="FFFFFF"/>
                </a:solidFill>
              </a:rPr>
              <a:t>2</a:t>
            </a:r>
          </a:p>
        </p:txBody>
      </p:sp>
      <p:sp>
        <p:nvSpPr>
          <p:cNvPr id="232" name="Shape 232"/>
          <p:cNvSpPr>
            <a:spLocks noGrp="1"/>
          </p:cNvSpPr>
          <p:nvPr>
            <p:ph type="body" sz="quarter" idx="4294967295"/>
          </p:nvPr>
        </p:nvSpPr>
        <p:spPr>
          <a:xfrm>
            <a:off x="527796" y="1899303"/>
            <a:ext cx="8088409" cy="1494058"/>
          </a:xfrm>
          <a:prstGeom prst="rect">
            <a:avLst/>
          </a:prstGeom>
        </p:spPr>
        <p:txBody>
          <a:bodyPr>
            <a:normAutofit/>
          </a:bodyPr>
          <a:lstStyle>
            <a:lvl1pPr marL="0" indent="0" algn="ctr">
              <a:buSzTx/>
              <a:buNone/>
              <a:defRPr sz="2500"/>
            </a:lvl1pPr>
          </a:lstStyle>
          <a:p>
            <a:r>
              <a:t>Los valores son creencias o principios profundamente arraigadas, que guían nuestras decisiones y comportamiento.</a:t>
            </a:r>
          </a:p>
        </p:txBody>
      </p:sp>
      <p:pic>
        <p:nvPicPr>
          <p:cNvPr id="233" name="culture construccion1.jpg" descr="Trece trabajadores de la construcción con buena moral, abrazándose unos a otros con los puños levantados en la unidad."/>
          <p:cNvPicPr>
            <a:picLocks noChangeAspect="1"/>
          </p:cNvPicPr>
          <p:nvPr/>
        </p:nvPicPr>
        <p:blipFill>
          <a:blip r:embed="rId3">
            <a:extLst/>
          </a:blip>
          <a:stretch>
            <a:fillRect/>
          </a:stretch>
        </p:blipFill>
        <p:spPr>
          <a:xfrm>
            <a:off x="-1" y="2957898"/>
            <a:ext cx="9144001" cy="3206608"/>
          </a:xfrm>
          <a:prstGeom prst="rect">
            <a:avLst/>
          </a:prstGeom>
          <a:ln w="12700">
            <a:miter lim="400000"/>
          </a:ln>
        </p:spPr>
      </p:pic>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Shape 239"/>
          <p:cNvSpPr>
            <a:spLocks noGrp="1"/>
          </p:cNvSpPr>
          <p:nvPr>
            <p:ph type="title"/>
          </p:nvPr>
        </p:nvSpPr>
        <p:spPr>
          <a:xfrm>
            <a:off x="457199" y="965157"/>
            <a:ext cx="8229602" cy="685802"/>
          </a:xfrm>
          <a:prstGeom prst="rect">
            <a:avLst/>
          </a:prstGeom>
        </p:spPr>
        <p:txBody>
          <a:bodyPr>
            <a:normAutofit/>
          </a:bodyPr>
          <a:lstStyle/>
          <a:p>
            <a:pPr defTabSz="402336">
              <a:defRPr sz="3800" b="1"/>
            </a:pPr>
            <a:r>
              <a:rPr dirty="0"/>
              <a:t>El </a:t>
            </a:r>
            <a:r>
              <a:rPr dirty="0" err="1"/>
              <a:t>Componente</a:t>
            </a:r>
            <a:r>
              <a:rPr dirty="0"/>
              <a:t> Cultural </a:t>
            </a:r>
            <a:r>
              <a:rPr dirty="0">
                <a:solidFill>
                  <a:srgbClr val="FFFFFF"/>
                </a:solidFill>
              </a:rPr>
              <a:t>3</a:t>
            </a:r>
          </a:p>
        </p:txBody>
      </p:sp>
      <p:sp>
        <p:nvSpPr>
          <p:cNvPr id="240" name="Shape 240"/>
          <p:cNvSpPr>
            <a:spLocks noGrp="1"/>
          </p:cNvSpPr>
          <p:nvPr>
            <p:ph type="body" idx="4294967295"/>
          </p:nvPr>
        </p:nvSpPr>
        <p:spPr>
          <a:xfrm>
            <a:off x="285480" y="1650383"/>
            <a:ext cx="5748087" cy="4973960"/>
          </a:xfrm>
          <a:prstGeom prst="rect">
            <a:avLst/>
          </a:prstGeom>
        </p:spPr>
        <p:txBody>
          <a:bodyPr>
            <a:normAutofit/>
          </a:bodyPr>
          <a:lstStyle/>
          <a:p>
            <a:pPr marL="0" indent="0">
              <a:lnSpc>
                <a:spcPct val="90000"/>
              </a:lnSpc>
              <a:spcBef>
                <a:spcPts val="1300"/>
              </a:spcBef>
              <a:buSzTx/>
              <a:buFontTx/>
              <a:buNone/>
              <a:defRPr sz="2500"/>
            </a:pPr>
            <a:r>
              <a:t>¿Cuáles son los valores del cultura de seguridad?</a:t>
            </a:r>
          </a:p>
          <a:p>
            <a:pPr marL="723900" lvl="1" indent="-304800">
              <a:lnSpc>
                <a:spcPct val="90000"/>
              </a:lnSpc>
              <a:spcBef>
                <a:spcPts val="1300"/>
              </a:spcBef>
              <a:buFontTx/>
              <a:buAutoNum type="arabicPeriod"/>
              <a:defRPr sz="2500"/>
            </a:pPr>
            <a:r>
              <a:t>Yo tengo derecho a trabajar con  seguridad. </a:t>
            </a:r>
          </a:p>
          <a:p>
            <a:pPr marL="723900" lvl="1" indent="-304800">
              <a:lnSpc>
                <a:spcPct val="90000"/>
              </a:lnSpc>
              <a:spcBef>
                <a:spcPts val="1300"/>
              </a:spcBef>
              <a:buFontTx/>
              <a:buAutoNum type="arabicPeriod" startAt="2"/>
              <a:defRPr sz="2500"/>
            </a:pPr>
            <a:r>
              <a:t>Yo tengo una responsabilidad con mi propia seguridad.</a:t>
            </a:r>
          </a:p>
          <a:p>
            <a:pPr marL="723900" lvl="1" indent="-304800">
              <a:lnSpc>
                <a:spcPct val="90000"/>
              </a:lnSpc>
              <a:spcBef>
                <a:spcPts val="1300"/>
              </a:spcBef>
              <a:buFontTx/>
              <a:buAutoNum type="arabicPeriod" startAt="3"/>
              <a:defRPr sz="2500"/>
            </a:pPr>
            <a:r>
              <a:t>Yo tengo una obligación para la seguridad de mis compañeros de trabajo.</a:t>
            </a:r>
          </a:p>
          <a:p>
            <a:pPr marL="723900" lvl="1" indent="-304800">
              <a:lnSpc>
                <a:spcPct val="90000"/>
              </a:lnSpc>
              <a:spcBef>
                <a:spcPts val="1300"/>
              </a:spcBef>
              <a:buFontTx/>
              <a:buAutoNum type="arabicPeriod" startAt="3"/>
              <a:defRPr sz="2500"/>
            </a:pPr>
            <a:r>
              <a:t>Yo tengo la responsabilidad de proveer para mi familia.</a:t>
            </a:r>
          </a:p>
        </p:txBody>
      </p:sp>
      <p:pic>
        <p:nvPicPr>
          <p:cNvPr id="238" name="image22.jpeg" descr="Trabajador pintando un techo, mientras que está de pie en 3 cubos de pintura."/>
          <p:cNvPicPr>
            <a:picLocks noChangeAspect="1"/>
          </p:cNvPicPr>
          <p:nvPr/>
        </p:nvPicPr>
        <p:blipFill>
          <a:blip r:embed="rId3">
            <a:extLst/>
          </a:blip>
          <a:stretch>
            <a:fillRect/>
          </a:stretch>
        </p:blipFill>
        <p:spPr>
          <a:xfrm>
            <a:off x="6065000" y="1664700"/>
            <a:ext cx="2400475" cy="4513358"/>
          </a:xfrm>
          <a:prstGeom prst="rect">
            <a:avLst/>
          </a:prstGeom>
          <a:ln w="12700">
            <a:miter lim="400000"/>
          </a:ln>
        </p:spPr>
      </p:pic>
      <p:pic>
        <p:nvPicPr>
          <p:cNvPr id="241" name="no-symbol-39767_640.png" descr="Símbolo rojo de No (círculo con una barra diagonal) indica que el contenido de esta foto no está aprobado por OSHA."/>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47755" y="2724150"/>
            <a:ext cx="1409701" cy="1409700"/>
          </a:xfrm>
          <a:prstGeom prst="rect">
            <a:avLst/>
          </a:prstGeom>
          <a:ln w="12700">
            <a:miter lim="400000"/>
          </a:ln>
        </p:spPr>
      </p:pic>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Shape 247"/>
          <p:cNvSpPr>
            <a:spLocks noGrp="1"/>
          </p:cNvSpPr>
          <p:nvPr>
            <p:ph type="title"/>
          </p:nvPr>
        </p:nvSpPr>
        <p:spPr>
          <a:xfrm>
            <a:off x="609600" y="838200"/>
            <a:ext cx="8229600" cy="1143001"/>
          </a:xfrm>
          <a:prstGeom prst="rect">
            <a:avLst/>
          </a:prstGeom>
        </p:spPr>
        <p:txBody>
          <a:bodyPr>
            <a:normAutofit/>
          </a:bodyPr>
          <a:lstStyle/>
          <a:p>
            <a:r>
              <a:t>Responsabilidad Compartida</a:t>
            </a:r>
          </a:p>
        </p:txBody>
      </p:sp>
      <p:sp>
        <p:nvSpPr>
          <p:cNvPr id="248" name="Shape 248"/>
          <p:cNvSpPr>
            <a:spLocks noGrp="1"/>
          </p:cNvSpPr>
          <p:nvPr>
            <p:ph type="body" sz="half" idx="4294967295"/>
          </p:nvPr>
        </p:nvSpPr>
        <p:spPr>
          <a:xfrm>
            <a:off x="418406" y="1913393"/>
            <a:ext cx="4103886" cy="5069038"/>
          </a:xfrm>
          <a:prstGeom prst="rect">
            <a:avLst/>
          </a:prstGeom>
        </p:spPr>
        <p:txBody>
          <a:bodyPr/>
          <a:lstStyle/>
          <a:p>
            <a:pPr marL="190500" indent="-190500">
              <a:buChar char="•"/>
              <a:defRPr sz="2500"/>
            </a:pPr>
            <a:r>
              <a:t>Ustedes representan “las manos y los pies” de la organización.</a:t>
            </a:r>
          </a:p>
          <a:p>
            <a:pPr marL="190500" indent="-190500">
              <a:buChar char="•"/>
              <a:defRPr sz="2500"/>
            </a:pPr>
            <a:r>
              <a:t>Ustedes hacen el trabajo que enriquece a la empresa.</a:t>
            </a:r>
          </a:p>
          <a:p>
            <a:pPr marL="190500" indent="-190500">
              <a:buChar char="•"/>
              <a:defRPr sz="2500"/>
            </a:pPr>
            <a:r>
              <a:t>Asimismo, la empresa tiene la responsabilidad de proporcionar un ambiente de trabajo seguro para ustedes.</a:t>
            </a:r>
          </a:p>
        </p:txBody>
      </p:sp>
      <p:pic>
        <p:nvPicPr>
          <p:cNvPr id="246" name="image9.png" descr="Guantes de cuero."/>
          <p:cNvPicPr>
            <a:picLocks noChangeAspect="1"/>
          </p:cNvPicPr>
          <p:nvPr/>
        </p:nvPicPr>
        <p:blipFill>
          <a:blip r:embed="rId2">
            <a:extLst/>
          </a:blip>
          <a:stretch>
            <a:fillRect/>
          </a:stretch>
        </p:blipFill>
        <p:spPr>
          <a:xfrm>
            <a:off x="4532282" y="1700645"/>
            <a:ext cx="2325690" cy="2333627"/>
          </a:xfrm>
          <a:prstGeom prst="rect">
            <a:avLst/>
          </a:prstGeom>
          <a:ln w="12700">
            <a:miter lim="400000"/>
          </a:ln>
        </p:spPr>
      </p:pic>
      <p:pic>
        <p:nvPicPr>
          <p:cNvPr id="245" name="image8.png" descr="Botas de cuero."/>
          <p:cNvPicPr>
            <a:picLocks noChangeAspect="1"/>
          </p:cNvPicPr>
          <p:nvPr/>
        </p:nvPicPr>
        <p:blipFill>
          <a:blip r:embed="rId3">
            <a:extLst/>
          </a:blip>
          <a:stretch>
            <a:fillRect/>
          </a:stretch>
        </p:blipFill>
        <p:spPr>
          <a:xfrm>
            <a:off x="6414654" y="3110345"/>
            <a:ext cx="2409827" cy="1895477"/>
          </a:xfrm>
          <a:prstGeom prst="rect">
            <a:avLst/>
          </a:prstGeom>
          <a:ln w="12700">
            <a:miter lim="400000"/>
          </a:ln>
        </p:spPr>
      </p:pic>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hape 52"/>
          <p:cNvSpPr>
            <a:spLocks noGrp="1"/>
          </p:cNvSpPr>
          <p:nvPr>
            <p:ph type="title"/>
          </p:nvPr>
        </p:nvSpPr>
        <p:spPr>
          <a:xfrm>
            <a:off x="-622300" y="990437"/>
            <a:ext cx="8229600" cy="851064"/>
          </a:xfrm>
          <a:prstGeom prst="rect">
            <a:avLst/>
          </a:prstGeom>
        </p:spPr>
        <p:txBody>
          <a:bodyPr>
            <a:normAutofit/>
          </a:bodyPr>
          <a:lstStyle>
            <a:lvl1pPr>
              <a:defRPr b="1"/>
            </a:lvl1pPr>
          </a:lstStyle>
          <a:p>
            <a:r>
              <a:t>¡Bienvenidos!</a:t>
            </a:r>
          </a:p>
        </p:txBody>
      </p:sp>
      <p:sp>
        <p:nvSpPr>
          <p:cNvPr id="53" name="Shape 53"/>
          <p:cNvSpPr>
            <a:spLocks noGrp="1"/>
          </p:cNvSpPr>
          <p:nvPr>
            <p:ph type="body" idx="4294967295"/>
          </p:nvPr>
        </p:nvSpPr>
        <p:spPr>
          <a:xfrm>
            <a:off x="116993" y="1805401"/>
            <a:ext cx="6220517" cy="4482984"/>
          </a:xfrm>
          <a:prstGeom prst="rect">
            <a:avLst/>
          </a:prstGeom>
        </p:spPr>
        <p:txBody>
          <a:bodyPr/>
          <a:lstStyle/>
          <a:p>
            <a:pPr marL="0" indent="0">
              <a:buSzTx/>
              <a:buNone/>
              <a:defRPr sz="2500"/>
            </a:pPr>
            <a:r>
              <a:t>El propósito de este adiestramiento es informarles a ustedes respecto a: </a:t>
            </a:r>
          </a:p>
          <a:p>
            <a:pPr marL="635000" lvl="1" indent="-190500">
              <a:buChar char="•"/>
              <a:defRPr sz="2500"/>
            </a:pPr>
            <a:r>
              <a:t>Los Riesgos de Caídas.</a:t>
            </a:r>
          </a:p>
          <a:p>
            <a:pPr marL="635000" lvl="1" indent="-190500">
              <a:buChar char="•"/>
              <a:defRPr sz="2500"/>
            </a:pPr>
            <a:r>
              <a:t>La Prevención de Caídas.</a:t>
            </a:r>
          </a:p>
          <a:p>
            <a:pPr marL="635000" lvl="1" indent="-190500">
              <a:buChar char="•"/>
              <a:defRPr sz="2500"/>
            </a:pPr>
            <a:r>
              <a:t>Cómo la creación de un sistema de seguridad básico, impedirá que usted  se convierta en una víctima de las caídas.</a:t>
            </a:r>
          </a:p>
          <a:p>
            <a:pPr marL="635000" lvl="1" indent="-190500">
              <a:buChar char="•"/>
              <a:defRPr sz="2500"/>
            </a:pPr>
            <a:r>
              <a:t>Procedimientos en el uso de escaleras, andamios, y elevadoras aéreas.</a:t>
            </a:r>
          </a:p>
        </p:txBody>
      </p:sp>
      <p:pic>
        <p:nvPicPr>
          <p:cNvPr id="54" name="harness 500 Exames físicos e testes de resistência para colaboradores que utilizam equipamentos contra queda.jpg" descr="Hombre que trabaja en la construcción del I-beam en las alturas, llevando un casco y arnés atados a un cordón retráctil, atado a un punto de anclaje."/>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164661" y="1209634"/>
            <a:ext cx="2612523" cy="4890207"/>
          </a:xfrm>
          <a:prstGeom prst="rect">
            <a:avLst/>
          </a:prstGeom>
          <a:ln w="12700">
            <a:miter lim="400000"/>
          </a:ln>
        </p:spPr>
      </p:pic>
      <p:pic>
        <p:nvPicPr>
          <p:cNvPr id="55" name="check mark 2000px-Checkmark_green.svg.png" descr="La marca de verificación verde indica que el contenido de esta foto es aprobado por OSHA."/>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23415" y="1280528"/>
            <a:ext cx="2368066" cy="2055483"/>
          </a:xfrm>
          <a:prstGeom prst="rect">
            <a:avLst/>
          </a:prstGeom>
          <a:ln w="12700">
            <a:miter lim="400000"/>
          </a:ln>
        </p:spPr>
      </p:pic>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Shape 251"/>
          <p:cNvSpPr>
            <a:spLocks noGrp="1"/>
          </p:cNvSpPr>
          <p:nvPr>
            <p:ph type="title"/>
          </p:nvPr>
        </p:nvSpPr>
        <p:spPr>
          <a:xfrm>
            <a:off x="609600" y="838200"/>
            <a:ext cx="8229600" cy="1143001"/>
          </a:xfrm>
          <a:prstGeom prst="rect">
            <a:avLst/>
          </a:prstGeom>
        </p:spPr>
        <p:txBody>
          <a:bodyPr>
            <a:normAutofit/>
          </a:bodyPr>
          <a:lstStyle/>
          <a:p>
            <a:r>
              <a:rPr dirty="0"/>
              <a:t>El </a:t>
            </a:r>
            <a:r>
              <a:rPr dirty="0" err="1"/>
              <a:t>Componente</a:t>
            </a:r>
            <a:r>
              <a:rPr dirty="0"/>
              <a:t> </a:t>
            </a:r>
            <a:r>
              <a:rPr dirty="0" err="1"/>
              <a:t>Operacional</a:t>
            </a:r>
            <a:r>
              <a:rPr dirty="0"/>
              <a:t> </a:t>
            </a:r>
          </a:p>
        </p:txBody>
      </p:sp>
      <p:sp>
        <p:nvSpPr>
          <p:cNvPr id="250" name="Shape 250"/>
          <p:cNvSpPr>
            <a:spLocks noGrp="1"/>
          </p:cNvSpPr>
          <p:nvPr>
            <p:ph type="body" sz="half" idx="4294967295"/>
          </p:nvPr>
        </p:nvSpPr>
        <p:spPr>
          <a:xfrm>
            <a:off x="340206" y="1884295"/>
            <a:ext cx="4177413" cy="4051136"/>
          </a:xfrm>
          <a:prstGeom prst="rect">
            <a:avLst/>
          </a:prstGeom>
        </p:spPr>
        <p:txBody>
          <a:bodyPr/>
          <a:lstStyle/>
          <a:p>
            <a:pPr marL="190500" indent="-190500">
              <a:buChar char="•"/>
              <a:defRPr sz="2500"/>
            </a:pPr>
            <a:r>
              <a:t>Eliminando los riesgos por:</a:t>
            </a:r>
          </a:p>
          <a:p>
            <a:pPr marL="712333" lvl="1" indent="-255133">
              <a:defRPr sz="2500"/>
            </a:pPr>
            <a:r>
              <a:t>Orden y limpieza. </a:t>
            </a:r>
          </a:p>
          <a:p>
            <a:pPr marL="712333" lvl="1" indent="-255133">
              <a:defRPr sz="2500"/>
            </a:pPr>
            <a:r>
              <a:t>Mantenimiento apropriado.</a:t>
            </a:r>
          </a:p>
          <a:p>
            <a:pPr marL="712333" lvl="1" indent="-255133">
              <a:defRPr sz="2500"/>
            </a:pPr>
            <a:r>
              <a:t>Controles de seguridad:</a:t>
            </a:r>
          </a:p>
          <a:p>
            <a:pPr marL="1152525" lvl="2" indent="-238125">
              <a:defRPr sz="2500"/>
            </a:pPr>
            <a:r>
              <a:t>Cubiertas y rieles.</a:t>
            </a:r>
          </a:p>
          <a:p>
            <a:pPr marL="1152525" lvl="2" indent="-238125">
              <a:defRPr sz="2500"/>
            </a:pPr>
            <a:r>
              <a:t>Equipo de Protection Personal.</a:t>
            </a:r>
          </a:p>
        </p:txBody>
      </p:sp>
      <p:pic>
        <p:nvPicPr>
          <p:cNvPr id="252" name="kickboard hole in floor static1.squarespace.com.png" descr="Agujero en el suelo ha sido protegido con rieles de seguridad alrededor. Tiene un pasamano superior, un riel mediano y una tabla de puntas instalada en las alturas correctas."/>
          <p:cNvPicPr>
            <a:picLocks noChangeAspect="1"/>
          </p:cNvPicPr>
          <p:nvPr/>
        </p:nvPicPr>
        <p:blipFill>
          <a:blip r:embed="rId3" cstate="email">
            <a:extLst>
              <a:ext uri="{28A0092B-C50C-407E-A947-70E740481C1C}">
                <a14:useLocalDpi xmlns:a14="http://schemas.microsoft.com/office/drawing/2010/main"/>
              </a:ext>
            </a:extLst>
          </a:blip>
          <a:srcRect t="7490"/>
          <a:stretch>
            <a:fillRect/>
          </a:stretch>
        </p:blipFill>
        <p:spPr>
          <a:xfrm>
            <a:off x="4552571" y="1807423"/>
            <a:ext cx="3970481" cy="2519189"/>
          </a:xfrm>
          <a:prstGeom prst="rect">
            <a:avLst/>
          </a:prstGeom>
          <a:ln w="12700">
            <a:miter lim="400000"/>
          </a:ln>
        </p:spPr>
      </p:pic>
      <p:pic>
        <p:nvPicPr>
          <p:cNvPr id="255" name="check mark 2000px-Checkmark_green.svg.png" descr="La marca de verificación verde indica que el contenido de esta foto es aprobado por OSHA.&#10;&#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02628" y="1498905"/>
            <a:ext cx="1844242" cy="1600802"/>
          </a:xfrm>
          <a:prstGeom prst="rect">
            <a:avLst/>
          </a:prstGeom>
          <a:ln w="12700">
            <a:miter lim="400000"/>
          </a:ln>
        </p:spPr>
      </p:pic>
      <p:pic>
        <p:nvPicPr>
          <p:cNvPr id="253" name="fall-pro-Training.jpg" descr="Hombre que trabaja en un andamio mientras que usa la protección personal contra caídas."/>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52548" y="4334160"/>
            <a:ext cx="3970484" cy="3320347"/>
          </a:xfrm>
          <a:prstGeom prst="rect">
            <a:avLst/>
          </a:prstGeom>
          <a:ln w="12700">
            <a:miter lim="400000"/>
          </a:ln>
        </p:spPr>
      </p:pic>
      <p:pic>
        <p:nvPicPr>
          <p:cNvPr id="254" name="check mark 2000px-Checkmark_green.svg.png" descr="La marca de verificación verde indica que el contenido de esta foto es aprobado por OSHA.&#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61708" y="5045509"/>
            <a:ext cx="1844241" cy="1600801"/>
          </a:xfrm>
          <a:prstGeom prst="rect">
            <a:avLst/>
          </a:prstGeom>
          <a:ln w="12700">
            <a:miter lim="400000"/>
          </a:ln>
        </p:spPr>
      </p:pic>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Shape 260"/>
          <p:cNvSpPr>
            <a:spLocks noGrp="1"/>
          </p:cNvSpPr>
          <p:nvPr>
            <p:ph type="title"/>
          </p:nvPr>
        </p:nvSpPr>
        <p:spPr>
          <a:xfrm>
            <a:off x="304800" y="1104900"/>
            <a:ext cx="8229601" cy="1143001"/>
          </a:xfrm>
          <a:prstGeom prst="rect">
            <a:avLst/>
          </a:prstGeom>
        </p:spPr>
        <p:txBody>
          <a:bodyPr>
            <a:normAutofit/>
          </a:bodyPr>
          <a:lstStyle>
            <a:lvl1pPr defTabSz="388620">
              <a:defRPr sz="3400"/>
            </a:lvl1pPr>
          </a:lstStyle>
          <a:p>
            <a:r>
              <a:t>El Funcionamiento del Sistema de Seguridad para la Protección contra Caídas</a:t>
            </a:r>
          </a:p>
        </p:txBody>
      </p:sp>
      <p:sp>
        <p:nvSpPr>
          <p:cNvPr id="259" name="Shape 259"/>
          <p:cNvSpPr>
            <a:spLocks noGrp="1"/>
          </p:cNvSpPr>
          <p:nvPr>
            <p:ph type="body" sz="half" idx="4294967295"/>
          </p:nvPr>
        </p:nvSpPr>
        <p:spPr>
          <a:xfrm>
            <a:off x="316499" y="2292311"/>
            <a:ext cx="7566164" cy="3037237"/>
          </a:xfrm>
          <a:prstGeom prst="rect">
            <a:avLst/>
          </a:prstGeom>
        </p:spPr>
        <p:txBody>
          <a:bodyPr/>
          <a:lstStyle/>
          <a:p>
            <a:pPr>
              <a:buChar char="•"/>
              <a:defRPr sz="2500"/>
            </a:pPr>
            <a:r>
              <a:t>Las áreas en la construcción que causan la mayoría de las lesiones y las multas, por fallas en la protección contra caídas son:</a:t>
            </a:r>
          </a:p>
          <a:p>
            <a:pPr marL="742950" lvl="1" indent="-285750">
              <a:defRPr sz="2500"/>
            </a:pPr>
            <a:r>
              <a:t>Las Escaleras</a:t>
            </a:r>
          </a:p>
          <a:p>
            <a:pPr marL="742950" lvl="1" indent="-285750">
              <a:defRPr sz="2500"/>
            </a:pPr>
            <a:r>
              <a:t>Los Andamios</a:t>
            </a:r>
          </a:p>
          <a:p>
            <a:pPr marL="742950" lvl="1" indent="-285750">
              <a:defRPr sz="2500"/>
            </a:pPr>
            <a:r>
              <a:t>El trabajo en techos o en alturas</a:t>
            </a:r>
          </a:p>
        </p:txBody>
      </p:sp>
      <p:pic>
        <p:nvPicPr>
          <p:cNvPr id="261" name="fall id6571367_med-40.jpeg" descr="Trabajador cayendo de un andami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58667" y="3221645"/>
            <a:ext cx="2872359" cy="4152238"/>
          </a:xfrm>
          <a:prstGeom prst="rect">
            <a:avLst/>
          </a:prstGeom>
          <a:ln w="12700">
            <a:miter lim="400000"/>
          </a:ln>
        </p:spPr>
      </p:pic>
      <p:pic>
        <p:nvPicPr>
          <p:cNvPr id="262" name="no-symbol-39767_640.png" descr="Símbolo rojo de No (círculo con una barra diagonal) indica que el contenido de esta foto no está aprobado por OSHA."/>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42701" y="4775558"/>
            <a:ext cx="1923441" cy="1923440"/>
          </a:xfrm>
          <a:prstGeom prst="rect">
            <a:avLst/>
          </a:prstGeom>
          <a:ln w="12700">
            <a:miter lim="400000"/>
          </a:ln>
        </p:spPr>
      </p:pic>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Shape 266"/>
          <p:cNvSpPr>
            <a:spLocks noGrp="1"/>
          </p:cNvSpPr>
          <p:nvPr>
            <p:ph type="title"/>
          </p:nvPr>
        </p:nvSpPr>
        <p:spPr>
          <a:xfrm>
            <a:off x="-2" y="1136322"/>
            <a:ext cx="9144004" cy="973563"/>
          </a:xfrm>
          <a:prstGeom prst="rect">
            <a:avLst/>
          </a:prstGeom>
        </p:spPr>
        <p:txBody>
          <a:bodyPr anchor="b"/>
          <a:lstStyle/>
          <a:p>
            <a:pPr defTabSz="365759">
              <a:defRPr sz="3000"/>
            </a:pPr>
            <a:r>
              <a:rPr dirty="0"/>
              <a:t>La </a:t>
            </a:r>
            <a:r>
              <a:rPr dirty="0" err="1"/>
              <a:t>Obligación</a:t>
            </a:r>
            <a:r>
              <a:rPr dirty="0"/>
              <a:t> de </a:t>
            </a:r>
            <a:r>
              <a:rPr dirty="0" err="1"/>
              <a:t>Suministrar</a:t>
            </a:r>
            <a:r>
              <a:rPr dirty="0"/>
              <a:t> </a:t>
            </a:r>
            <a:r>
              <a:rPr dirty="0" err="1"/>
              <a:t>Protección</a:t>
            </a:r>
            <a:r>
              <a:rPr dirty="0"/>
              <a:t> contra </a:t>
            </a:r>
            <a:r>
              <a:rPr dirty="0" err="1"/>
              <a:t>Caídas</a:t>
            </a:r>
            <a:r>
              <a:rPr dirty="0"/>
              <a:t/>
            </a:r>
            <a:br>
              <a:rPr dirty="0"/>
            </a:br>
            <a:endParaRPr dirty="0"/>
          </a:p>
        </p:txBody>
      </p:sp>
      <p:sp>
        <p:nvSpPr>
          <p:cNvPr id="267" name="Shape 267"/>
          <p:cNvSpPr>
            <a:spLocks noGrp="1"/>
          </p:cNvSpPr>
          <p:nvPr>
            <p:ph type="body" sz="half" idx="4294967295"/>
          </p:nvPr>
        </p:nvSpPr>
        <p:spPr>
          <a:xfrm>
            <a:off x="280784" y="1831435"/>
            <a:ext cx="5324623" cy="4648201"/>
          </a:xfrm>
          <a:prstGeom prst="rect">
            <a:avLst/>
          </a:prstGeom>
        </p:spPr>
        <p:txBody>
          <a:bodyPr>
            <a:normAutofit/>
          </a:bodyPr>
          <a:lstStyle/>
          <a:p>
            <a:pPr marL="0" indent="0">
              <a:spcBef>
                <a:spcPts val="900"/>
              </a:spcBef>
              <a:buSzTx/>
              <a:buFontTx/>
              <a:buNone/>
              <a:defRPr b="1"/>
            </a:pPr>
            <a:r>
              <a:t>  Se requiere protección para:</a:t>
            </a:r>
          </a:p>
          <a:p>
            <a:pPr marL="742950" lvl="1" indent="-285750">
              <a:spcBef>
                <a:spcPts val="900"/>
              </a:spcBef>
            </a:pPr>
            <a:r>
              <a:t>Lados y bordes desprotegidos </a:t>
            </a:r>
          </a:p>
          <a:p>
            <a:pPr marL="742950" lvl="1" indent="-285750">
              <a:spcBef>
                <a:spcPts val="900"/>
              </a:spcBef>
            </a:pPr>
            <a:r>
              <a:t>Bordes/orillas móviles </a:t>
            </a:r>
          </a:p>
          <a:p>
            <a:pPr marL="742950" lvl="1" indent="-285750">
              <a:spcBef>
                <a:spcPts val="900"/>
              </a:spcBef>
            </a:pPr>
            <a:r>
              <a:t>Rampas, pasillos, pasarelas </a:t>
            </a:r>
          </a:p>
          <a:p>
            <a:pPr marL="742950" lvl="1" indent="-285750">
              <a:spcBef>
                <a:spcPts val="900"/>
              </a:spcBef>
            </a:pPr>
            <a:r>
              <a:t>Techos con pendiente excesiva</a:t>
            </a:r>
          </a:p>
          <a:p>
            <a:pPr marL="742950" lvl="1" indent="-285750">
              <a:spcBef>
                <a:spcPts val="900"/>
              </a:spcBef>
            </a:pPr>
            <a:r>
              <a:t>Construcción residencial  </a:t>
            </a:r>
          </a:p>
          <a:p>
            <a:pPr marL="742950" lvl="1" indent="-285750">
              <a:spcBef>
                <a:spcPts val="900"/>
              </a:spcBef>
            </a:pPr>
            <a:r>
              <a:t>Trabajo de techado</a:t>
            </a:r>
          </a:p>
          <a:p>
            <a:pPr marL="742950" lvl="1" indent="-285750">
              <a:spcBef>
                <a:spcPts val="900"/>
              </a:spcBef>
            </a:pPr>
            <a:r>
              <a:t>Excavaciones, pozos, fosas y huecos</a:t>
            </a:r>
          </a:p>
        </p:txBody>
      </p:sp>
      <p:pic>
        <p:nvPicPr>
          <p:cNvPr id="268" name="image26.jpeg" descr="Hombre trabajando en un balcón sin ningunos rieles de protección o protección contra caídas."/>
          <p:cNvPicPr>
            <a:picLocks noChangeAspect="1"/>
          </p:cNvPicPr>
          <p:nvPr/>
        </p:nvPicPr>
        <p:blipFill>
          <a:blip r:embed="rId3">
            <a:extLst/>
          </a:blip>
          <a:stretch>
            <a:fillRect/>
          </a:stretch>
        </p:blipFill>
        <p:spPr>
          <a:xfrm>
            <a:off x="5640340" y="1834495"/>
            <a:ext cx="2777371" cy="4363093"/>
          </a:xfrm>
          <a:prstGeom prst="rect">
            <a:avLst/>
          </a:prstGeom>
          <a:ln w="12700">
            <a:miter lim="400000"/>
          </a:ln>
        </p:spPr>
      </p:pic>
      <p:pic>
        <p:nvPicPr>
          <p:cNvPr id="269" name="no-symbol-39767_640.png" descr="Símbolo rojo de No (círculo con una barra diagonal) indica que el contenido de esta foto no está aprobado por OSHA."/>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27688" y="1669401"/>
            <a:ext cx="1594355" cy="1594355"/>
          </a:xfrm>
          <a:prstGeom prst="rect">
            <a:avLst/>
          </a:prstGeom>
          <a:ln w="12700">
            <a:miter lim="400000"/>
          </a:ln>
        </p:spPr>
      </p:pic>
    </p:spTree>
  </p:cSld>
  <p:clrMapOvr>
    <a:masterClrMapping/>
  </p:clrMapOvr>
  <p:transition advClick="0" advTm="200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Shape 277"/>
          <p:cNvSpPr>
            <a:spLocks noGrp="1"/>
          </p:cNvSpPr>
          <p:nvPr>
            <p:ph type="title"/>
          </p:nvPr>
        </p:nvSpPr>
        <p:spPr>
          <a:xfrm>
            <a:off x="-2" y="972896"/>
            <a:ext cx="9144004" cy="838201"/>
          </a:xfrm>
          <a:prstGeom prst="rect">
            <a:avLst/>
          </a:prstGeom>
        </p:spPr>
        <p:txBody>
          <a:bodyPr/>
          <a:lstStyle>
            <a:lvl1pPr>
              <a:defRPr sz="3000" b="1"/>
            </a:lvl1pPr>
          </a:lstStyle>
          <a:p>
            <a:r>
              <a:rPr dirty="0"/>
              <a:t>¿</a:t>
            </a:r>
            <a:r>
              <a:rPr dirty="0" err="1"/>
              <a:t>Cuándo</a:t>
            </a:r>
            <a:r>
              <a:rPr dirty="0"/>
              <a:t> </a:t>
            </a:r>
            <a:r>
              <a:rPr dirty="0" err="1"/>
              <a:t>es</a:t>
            </a:r>
            <a:r>
              <a:rPr dirty="0"/>
              <a:t> </a:t>
            </a:r>
            <a:r>
              <a:rPr dirty="0" err="1"/>
              <a:t>requerida</a:t>
            </a:r>
            <a:r>
              <a:rPr dirty="0"/>
              <a:t> la </a:t>
            </a:r>
            <a:r>
              <a:rPr dirty="0" err="1"/>
              <a:t>protección</a:t>
            </a:r>
            <a:r>
              <a:rPr dirty="0"/>
              <a:t> contra </a:t>
            </a:r>
            <a:r>
              <a:rPr dirty="0" err="1"/>
              <a:t>caídas</a:t>
            </a:r>
            <a:r>
              <a:rPr dirty="0"/>
              <a:t>?</a:t>
            </a:r>
          </a:p>
        </p:txBody>
      </p:sp>
      <p:graphicFrame>
        <p:nvGraphicFramePr>
          <p:cNvPr id="273" name="Chart 273" descr="Gráfico que representa las alturas en las que cada industria debe usar protección contra caídas. En la construcción, la protección contra caídas se debe usar por encima de 6 pies, en andamios por encima de 10 pies, en erección de viga de acero por encima de 15 pies, y en la industria en general por encima de 4 pies."/>
          <p:cNvGraphicFramePr/>
          <p:nvPr>
            <p:extLst>
              <p:ext uri="{D42A27DB-BD31-4B8C-83A1-F6EECF244321}">
                <p14:modId xmlns:p14="http://schemas.microsoft.com/office/powerpoint/2010/main" val="877638482"/>
              </p:ext>
            </p:extLst>
          </p:nvPr>
        </p:nvGraphicFramePr>
        <p:xfrm>
          <a:off x="148168" y="1614245"/>
          <a:ext cx="8879150" cy="3629511"/>
        </p:xfrm>
        <a:graphic>
          <a:graphicData uri="http://schemas.openxmlformats.org/drawingml/2006/chart">
            <c:chart xmlns:c="http://schemas.openxmlformats.org/drawingml/2006/chart" xmlns:r="http://schemas.openxmlformats.org/officeDocument/2006/relationships" r:id="rId2"/>
          </a:graphicData>
        </a:graphic>
      </p:graphicFrame>
      <p:sp>
        <p:nvSpPr>
          <p:cNvPr id="275" name="Shape 275"/>
          <p:cNvSpPr/>
          <p:nvPr/>
        </p:nvSpPr>
        <p:spPr>
          <a:xfrm>
            <a:off x="302679" y="4829092"/>
            <a:ext cx="8725649" cy="358139"/>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defTabSz="457200">
              <a:defRPr sz="1700" b="1"/>
            </a:lvl1pPr>
          </a:lstStyle>
          <a:p>
            <a:r>
              <a:t>      Construcción                        Andamios                 Erección Vigas de Acero      Industria en General </a:t>
            </a:r>
          </a:p>
        </p:txBody>
      </p:sp>
      <p:sp>
        <p:nvSpPr>
          <p:cNvPr id="278" name="Shape 278"/>
          <p:cNvSpPr/>
          <p:nvPr/>
        </p:nvSpPr>
        <p:spPr>
          <a:xfrm>
            <a:off x="1460975" y="3200400"/>
            <a:ext cx="444025" cy="6248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3500" b="1"/>
            </a:lvl1pPr>
          </a:lstStyle>
          <a:p>
            <a:r>
              <a:t>6’</a:t>
            </a:r>
          </a:p>
        </p:txBody>
      </p:sp>
      <p:sp>
        <p:nvSpPr>
          <p:cNvPr id="279" name="Shape 279"/>
          <p:cNvSpPr/>
          <p:nvPr/>
        </p:nvSpPr>
        <p:spPr>
          <a:xfrm>
            <a:off x="3293086" y="2623668"/>
            <a:ext cx="669314" cy="6248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3500" b="1"/>
            </a:lvl1pPr>
          </a:lstStyle>
          <a:p>
            <a:r>
              <a:t>10’</a:t>
            </a:r>
          </a:p>
        </p:txBody>
      </p:sp>
      <p:sp>
        <p:nvSpPr>
          <p:cNvPr id="280" name="Shape 280"/>
          <p:cNvSpPr/>
          <p:nvPr/>
        </p:nvSpPr>
        <p:spPr>
          <a:xfrm>
            <a:off x="5334000" y="1828800"/>
            <a:ext cx="669314" cy="6248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3500" b="1"/>
            </a:lvl1pPr>
          </a:lstStyle>
          <a:p>
            <a:r>
              <a:t>15’</a:t>
            </a:r>
          </a:p>
        </p:txBody>
      </p:sp>
      <p:sp>
        <p:nvSpPr>
          <p:cNvPr id="281" name="Shape 281"/>
          <p:cNvSpPr/>
          <p:nvPr/>
        </p:nvSpPr>
        <p:spPr>
          <a:xfrm>
            <a:off x="7391400" y="3556232"/>
            <a:ext cx="444025" cy="6248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3500" b="1"/>
            </a:lvl1pPr>
          </a:lstStyle>
          <a:p>
            <a:r>
              <a:t>4’</a:t>
            </a:r>
          </a:p>
        </p:txBody>
      </p:sp>
      <p:sp>
        <p:nvSpPr>
          <p:cNvPr id="274" name="Shape 274"/>
          <p:cNvSpPr/>
          <p:nvPr/>
        </p:nvSpPr>
        <p:spPr>
          <a:xfrm>
            <a:off x="261428" y="5308598"/>
            <a:ext cx="8259147" cy="10058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marL="342899" indent="-342899" defTabSz="457200">
              <a:buSzPct val="100000"/>
              <a:buFont typeface="Wingdings"/>
              <a:buChar char="➢"/>
              <a:defRPr sz="2000"/>
            </a:lvl1pPr>
          </a:lstStyle>
          <a:p>
            <a:r>
              <a:t>Si los trabajadores de construction están laborando por encima de materiales peligrosos, ellos deben usar protección contra caídas por debajo de los 6 pies.</a:t>
            </a:r>
          </a:p>
        </p:txBody>
      </p:sp>
    </p:spTree>
  </p:cSld>
  <p:clrMapOvr>
    <a:masterClrMapping/>
  </p:clrMapOvr>
  <p:transition advClick="0" advTm="200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Shape 283"/>
          <p:cNvSpPr>
            <a:spLocks noGrp="1"/>
          </p:cNvSpPr>
          <p:nvPr>
            <p:ph type="title"/>
          </p:nvPr>
        </p:nvSpPr>
        <p:spPr>
          <a:xfrm>
            <a:off x="588962" y="1089890"/>
            <a:ext cx="7772401" cy="533401"/>
          </a:xfrm>
          <a:prstGeom prst="rect">
            <a:avLst/>
          </a:prstGeom>
        </p:spPr>
        <p:txBody>
          <a:bodyPr/>
          <a:lstStyle>
            <a:lvl1pPr defTabSz="297179">
              <a:defRPr sz="3500" b="1"/>
            </a:lvl1pPr>
          </a:lstStyle>
          <a:p>
            <a:r>
              <a:rPr dirty="0"/>
              <a:t>La </a:t>
            </a:r>
            <a:r>
              <a:rPr dirty="0" err="1"/>
              <a:t>Prevención</a:t>
            </a:r>
            <a:r>
              <a:rPr dirty="0"/>
              <a:t> de </a:t>
            </a:r>
            <a:r>
              <a:rPr dirty="0" err="1"/>
              <a:t>Caídas</a:t>
            </a:r>
            <a:endParaRPr dirty="0"/>
          </a:p>
        </p:txBody>
      </p:sp>
      <p:sp>
        <p:nvSpPr>
          <p:cNvPr id="284" name="Shape 284"/>
          <p:cNvSpPr>
            <a:spLocks noGrp="1"/>
          </p:cNvSpPr>
          <p:nvPr>
            <p:ph type="body" sz="half" idx="4294967295"/>
          </p:nvPr>
        </p:nvSpPr>
        <p:spPr>
          <a:xfrm>
            <a:off x="609600" y="1646690"/>
            <a:ext cx="8196080" cy="1062670"/>
          </a:xfrm>
          <a:prstGeom prst="rect">
            <a:avLst/>
          </a:prstGeom>
        </p:spPr>
        <p:txBody>
          <a:bodyPr/>
          <a:lstStyle/>
          <a:p>
            <a:pPr marL="190500" indent="-190500">
              <a:buChar char="•"/>
            </a:pPr>
            <a:r>
              <a:t>Use barandas protectoras para evitar que el trabajador se caiga.</a:t>
            </a:r>
          </a:p>
          <a:p>
            <a:pPr marL="190500" indent="-190500">
              <a:buChar char="•"/>
            </a:pPr>
            <a:r>
              <a:t>Este es la 2da mejor opción, después de la eliminación del riesgo.</a:t>
            </a:r>
          </a:p>
        </p:txBody>
      </p:sp>
      <p:grpSp>
        <p:nvGrpSpPr>
          <p:cNvPr id="288" name="Group 288" descr="Foto de un edificio con los carriles apropiados del gaurd instalados en un tejado plano."/>
          <p:cNvGrpSpPr/>
          <p:nvPr/>
        </p:nvGrpSpPr>
        <p:grpSpPr>
          <a:xfrm>
            <a:off x="621908" y="2709359"/>
            <a:ext cx="8171463" cy="3645020"/>
            <a:chOff x="0" y="0"/>
            <a:chExt cx="8171462" cy="3645018"/>
          </a:xfrm>
        </p:grpSpPr>
        <p:pic>
          <p:nvPicPr>
            <p:cNvPr id="285" name="photo from Desire Dessiree.jpg" title="foto"/>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39492" y="0"/>
              <a:ext cx="6770497" cy="3645019"/>
            </a:xfrm>
            <a:prstGeom prst="rect">
              <a:avLst/>
            </a:prstGeom>
            <a:ln w="12700" cap="flat">
              <a:noFill/>
              <a:miter lim="400000"/>
            </a:ln>
            <a:effectLst/>
          </p:spPr>
        </p:pic>
        <p:sp>
          <p:nvSpPr>
            <p:cNvPr id="286" name="Shape 286" descr="Flecha"/>
            <p:cNvSpPr/>
            <p:nvPr/>
          </p:nvSpPr>
          <p:spPr>
            <a:xfrm>
              <a:off x="0" y="119094"/>
              <a:ext cx="769239" cy="522542"/>
            </a:xfrm>
            <a:prstGeom prst="line">
              <a:avLst/>
            </a:prstGeom>
            <a:noFill/>
            <a:ln w="114300" cap="flat">
              <a:solidFill>
                <a:srgbClr val="D52C26"/>
              </a:solidFill>
              <a:prstDash val="solid"/>
              <a:round/>
              <a:tailEnd type="triangle" w="med" len="med"/>
            </a:ln>
            <a:effectLst/>
          </p:spPr>
          <p:txBody>
            <a:bodyPr wrap="square" lIns="45718" tIns="45718" rIns="45718" bIns="45718" numCol="1" anchor="t">
              <a:noAutofit/>
            </a:bodyPr>
            <a:lstStyle/>
            <a:p>
              <a:endParaRPr/>
            </a:p>
          </p:txBody>
        </p:sp>
        <p:sp>
          <p:nvSpPr>
            <p:cNvPr id="287" name="Shape 287" descr="Flecha"/>
            <p:cNvSpPr/>
            <p:nvPr/>
          </p:nvSpPr>
          <p:spPr>
            <a:xfrm flipH="1">
              <a:off x="7237299" y="993397"/>
              <a:ext cx="934164" cy="338734"/>
            </a:xfrm>
            <a:prstGeom prst="line">
              <a:avLst/>
            </a:prstGeom>
            <a:noFill/>
            <a:ln w="114300" cap="flat">
              <a:solidFill>
                <a:srgbClr val="D52C26"/>
              </a:solidFill>
              <a:prstDash val="solid"/>
              <a:round/>
              <a:tailEnd type="triangle" w="med" len="med"/>
            </a:ln>
            <a:effectLst/>
          </p:spPr>
          <p:txBody>
            <a:bodyPr wrap="square" lIns="45718" tIns="45718" rIns="45718" bIns="45718" numCol="1" anchor="t">
              <a:noAutofit/>
            </a:bodyPr>
            <a:lstStyle/>
            <a:p>
              <a:endParaRPr/>
            </a:p>
          </p:txBody>
        </p:sp>
      </p:grpSp>
      <p:pic>
        <p:nvPicPr>
          <p:cNvPr id="289" name="check mark 2000px-Checkmark_green.svg.png" descr="La marca de verificación verde indica que el contenido de esta foto es aprobado por OSHA.&#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19835" y="2543482"/>
            <a:ext cx="1616681" cy="1403279"/>
          </a:xfrm>
          <a:prstGeom prst="rect">
            <a:avLst/>
          </a:prstGeom>
          <a:ln w="12700">
            <a:miter lim="400000"/>
          </a:ln>
        </p:spPr>
      </p:pic>
    </p:spTree>
  </p:cSld>
  <p:clrMapOvr>
    <a:masterClrMapping/>
  </p:clrMapOvr>
  <p:transition advClick="0" advTm="200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Shape 294"/>
          <p:cNvSpPr>
            <a:spLocks noGrp="1"/>
          </p:cNvSpPr>
          <p:nvPr>
            <p:ph type="title"/>
          </p:nvPr>
        </p:nvSpPr>
        <p:spPr>
          <a:xfrm>
            <a:off x="685799" y="796803"/>
            <a:ext cx="7772402" cy="1143003"/>
          </a:xfrm>
          <a:prstGeom prst="rect">
            <a:avLst/>
          </a:prstGeom>
        </p:spPr>
        <p:txBody>
          <a:bodyPr/>
          <a:lstStyle>
            <a:lvl1pPr>
              <a:defRPr sz="3500"/>
            </a:lvl1pPr>
          </a:lstStyle>
          <a:p>
            <a:r>
              <a:t>Las Líneas/Cuerdas de Advertencia</a:t>
            </a:r>
          </a:p>
        </p:txBody>
      </p:sp>
      <p:sp>
        <p:nvSpPr>
          <p:cNvPr id="295" name="Shape 295"/>
          <p:cNvSpPr>
            <a:spLocks noGrp="1"/>
          </p:cNvSpPr>
          <p:nvPr>
            <p:ph type="body" sz="quarter" idx="4294967295"/>
          </p:nvPr>
        </p:nvSpPr>
        <p:spPr>
          <a:xfrm>
            <a:off x="685799" y="1951797"/>
            <a:ext cx="7772402" cy="1432893"/>
          </a:xfrm>
          <a:prstGeom prst="rect">
            <a:avLst/>
          </a:prstGeom>
        </p:spPr>
        <p:txBody>
          <a:bodyPr>
            <a:normAutofit/>
          </a:bodyPr>
          <a:lstStyle>
            <a:lvl1pPr marL="0" indent="0">
              <a:buSzTx/>
              <a:buFontTx/>
              <a:buNone/>
            </a:lvl1pPr>
          </a:lstStyle>
          <a:p>
            <a:r>
              <a:rPr dirty="0" err="1"/>
              <a:t>En</a:t>
            </a:r>
            <a:r>
              <a:rPr dirty="0"/>
              <a:t> </a:t>
            </a:r>
            <a:r>
              <a:rPr dirty="0" err="1"/>
              <a:t>algunos</a:t>
            </a:r>
            <a:r>
              <a:rPr dirty="0"/>
              <a:t> </a:t>
            </a:r>
            <a:r>
              <a:rPr dirty="0" err="1"/>
              <a:t>trabajos</a:t>
            </a:r>
            <a:r>
              <a:rPr dirty="0"/>
              <a:t>, </a:t>
            </a:r>
            <a:r>
              <a:rPr dirty="0" err="1"/>
              <a:t>usted</a:t>
            </a:r>
            <a:r>
              <a:rPr dirty="0"/>
              <a:t> </a:t>
            </a:r>
            <a:r>
              <a:rPr dirty="0" err="1"/>
              <a:t>puede</a:t>
            </a:r>
            <a:r>
              <a:rPr dirty="0"/>
              <a:t> </a:t>
            </a:r>
            <a:r>
              <a:rPr dirty="0" err="1"/>
              <a:t>colocar</a:t>
            </a:r>
            <a:r>
              <a:rPr dirty="0"/>
              <a:t> </a:t>
            </a:r>
            <a:r>
              <a:rPr dirty="0" err="1"/>
              <a:t>una</a:t>
            </a:r>
            <a:r>
              <a:rPr dirty="0"/>
              <a:t> </a:t>
            </a:r>
            <a:r>
              <a:rPr dirty="0" err="1"/>
              <a:t>cuerda</a:t>
            </a:r>
            <a:r>
              <a:rPr dirty="0"/>
              <a:t> o cable </a:t>
            </a:r>
            <a:r>
              <a:rPr dirty="0" err="1"/>
              <a:t>metálico</a:t>
            </a:r>
            <a:r>
              <a:rPr dirty="0"/>
              <a:t> (</a:t>
            </a:r>
            <a:r>
              <a:rPr dirty="0" err="1"/>
              <a:t>guaya</a:t>
            </a:r>
            <a:r>
              <a:rPr dirty="0"/>
              <a:t>) </a:t>
            </a:r>
            <a:r>
              <a:rPr dirty="0" err="1"/>
              <a:t>como</a:t>
            </a:r>
            <a:r>
              <a:rPr dirty="0"/>
              <a:t> </a:t>
            </a:r>
            <a:r>
              <a:rPr dirty="0" err="1"/>
              <a:t>barrera</a:t>
            </a:r>
            <a:r>
              <a:rPr dirty="0"/>
              <a:t> </a:t>
            </a:r>
            <a:r>
              <a:rPr dirty="0" err="1"/>
              <a:t>alrededor</a:t>
            </a:r>
            <a:r>
              <a:rPr dirty="0"/>
              <a:t> del </a:t>
            </a:r>
            <a:r>
              <a:rPr dirty="0" err="1"/>
              <a:t>techo</a:t>
            </a:r>
            <a:r>
              <a:rPr dirty="0"/>
              <a:t>, para </a:t>
            </a:r>
            <a:r>
              <a:rPr dirty="0" err="1"/>
              <a:t>advertirles</a:t>
            </a:r>
            <a:r>
              <a:rPr dirty="0"/>
              <a:t> a </a:t>
            </a:r>
            <a:r>
              <a:rPr dirty="0" err="1"/>
              <a:t>los</a:t>
            </a:r>
            <a:r>
              <a:rPr dirty="0"/>
              <a:t> </a:t>
            </a:r>
            <a:r>
              <a:rPr dirty="0" err="1"/>
              <a:t>trabajadores</a:t>
            </a:r>
            <a:r>
              <a:rPr dirty="0"/>
              <a:t> que se </a:t>
            </a:r>
            <a:r>
              <a:rPr dirty="0" err="1"/>
              <a:t>están</a:t>
            </a:r>
            <a:r>
              <a:rPr dirty="0"/>
              <a:t> </a:t>
            </a:r>
            <a:r>
              <a:rPr dirty="0" err="1"/>
              <a:t>acercando</a:t>
            </a:r>
            <a:r>
              <a:rPr dirty="0"/>
              <a:t> al </a:t>
            </a:r>
            <a:r>
              <a:rPr dirty="0" err="1"/>
              <a:t>borde</a:t>
            </a:r>
            <a:r>
              <a:rPr dirty="0"/>
              <a:t>.</a:t>
            </a:r>
          </a:p>
        </p:txBody>
      </p:sp>
      <p:pic>
        <p:nvPicPr>
          <p:cNvPr id="293" name="image18.png" descr="Gráfico de líneas de advertencia con soportes verticales."/>
          <p:cNvPicPr>
            <a:picLocks noChangeAspect="1"/>
          </p:cNvPicPr>
          <p:nvPr/>
        </p:nvPicPr>
        <p:blipFill>
          <a:blip r:embed="rId3">
            <a:extLst/>
          </a:blip>
          <a:stretch>
            <a:fillRect/>
          </a:stretch>
        </p:blipFill>
        <p:spPr>
          <a:xfrm>
            <a:off x="152400" y="4724400"/>
            <a:ext cx="8804275" cy="1319213"/>
          </a:xfrm>
          <a:prstGeom prst="rect">
            <a:avLst/>
          </a:prstGeom>
          <a:ln w="12700">
            <a:miter lim="400000"/>
          </a:ln>
        </p:spPr>
      </p:pic>
      <p:pic>
        <p:nvPicPr>
          <p:cNvPr id="296" name="check mark 2000px-Checkmark_green.svg.png" descr="La marca de verificación verde indica que el contenido de esta foto es aprobado por OSHA.&#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02841" y="3673812"/>
            <a:ext cx="1999276" cy="1735371"/>
          </a:xfrm>
          <a:prstGeom prst="rect">
            <a:avLst/>
          </a:prstGeom>
          <a:ln w="12700">
            <a:miter lim="400000"/>
          </a:ln>
        </p:spPr>
      </p:pic>
    </p:spTree>
  </p:cSld>
  <p:clrMapOvr>
    <a:masterClrMapping/>
  </p:clrMapOvr>
  <p:transition advClick="0" advTm="200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2337"/>
            <a:ext cx="9144000" cy="906463"/>
          </a:xfrm>
        </p:spPr>
        <p:txBody>
          <a:bodyPr/>
          <a:lstStyle/>
          <a:p>
            <a:pPr>
              <a:defRPr sz="2700"/>
            </a:pPr>
            <a:r>
              <a:rPr lang="es-ES" dirty="0"/>
              <a:t>La Protección contra Caídas </a:t>
            </a:r>
            <a:br>
              <a:rPr lang="es-ES" dirty="0"/>
            </a:br>
            <a:r>
              <a:rPr lang="es-ES" dirty="0"/>
              <a:t>Los Sistemas de Líneas de Advertencia </a:t>
            </a:r>
            <a:r>
              <a:rPr lang="es-ES" dirty="0" smtClean="0">
                <a:solidFill>
                  <a:srgbClr val="FFFFFF"/>
                </a:solidFill>
              </a:rPr>
              <a:t>1</a:t>
            </a:r>
            <a:endParaRPr lang="en-US" dirty="0"/>
          </a:p>
        </p:txBody>
      </p:sp>
      <p:sp>
        <p:nvSpPr>
          <p:cNvPr id="306" name="Shape 306"/>
          <p:cNvSpPr>
            <a:spLocks noGrp="1"/>
          </p:cNvSpPr>
          <p:nvPr>
            <p:ph type="body" sz="half" idx="4294967295"/>
          </p:nvPr>
        </p:nvSpPr>
        <p:spPr>
          <a:xfrm>
            <a:off x="369300" y="1746250"/>
            <a:ext cx="8165100" cy="2620963"/>
          </a:xfrm>
          <a:prstGeom prst="rect">
            <a:avLst/>
          </a:prstGeom>
        </p:spPr>
        <p:txBody>
          <a:bodyPr/>
          <a:lstStyle/>
          <a:p>
            <a:pPr marL="190500" indent="-190500">
              <a:lnSpc>
                <a:spcPct val="130000"/>
              </a:lnSpc>
              <a:buChar char="•"/>
              <a:defRPr sz="2100"/>
            </a:pPr>
            <a:r>
              <a:rPr dirty="0" err="1"/>
              <a:t>Consisten</a:t>
            </a:r>
            <a:r>
              <a:rPr dirty="0"/>
              <a:t> de </a:t>
            </a:r>
            <a:r>
              <a:rPr dirty="0" err="1"/>
              <a:t>cuerdas</a:t>
            </a:r>
            <a:r>
              <a:rPr dirty="0"/>
              <a:t> o cables </a:t>
            </a:r>
            <a:r>
              <a:rPr dirty="0" err="1"/>
              <a:t>montantes</a:t>
            </a:r>
            <a:r>
              <a:rPr dirty="0"/>
              <a:t> para </a:t>
            </a:r>
            <a:r>
              <a:rPr dirty="0" err="1"/>
              <a:t>sostenerlas</a:t>
            </a:r>
            <a:r>
              <a:rPr dirty="0"/>
              <a:t>.</a:t>
            </a:r>
          </a:p>
          <a:p>
            <a:pPr marL="190500" indent="-190500">
              <a:lnSpc>
                <a:spcPct val="120000"/>
              </a:lnSpc>
              <a:buChar char="•"/>
              <a:defRPr sz="2100"/>
            </a:pPr>
            <a:r>
              <a:rPr dirty="0" err="1"/>
              <a:t>Resiste</a:t>
            </a:r>
            <a:r>
              <a:rPr dirty="0"/>
              <a:t> </a:t>
            </a:r>
            <a:r>
              <a:rPr dirty="0" err="1"/>
              <a:t>una</a:t>
            </a:r>
            <a:r>
              <a:rPr dirty="0"/>
              <a:t> </a:t>
            </a:r>
            <a:r>
              <a:rPr dirty="0" err="1"/>
              <a:t>fuerza</a:t>
            </a:r>
            <a:r>
              <a:rPr dirty="0"/>
              <a:t> de 16 </a:t>
            </a:r>
            <a:r>
              <a:rPr dirty="0" err="1"/>
              <a:t>libras</a:t>
            </a:r>
            <a:r>
              <a:rPr dirty="0"/>
              <a:t> </a:t>
            </a:r>
            <a:r>
              <a:rPr dirty="0" err="1"/>
              <a:t>dirigida</a:t>
            </a:r>
            <a:r>
              <a:rPr dirty="0"/>
              <a:t> </a:t>
            </a:r>
            <a:r>
              <a:rPr dirty="0" err="1"/>
              <a:t>hacia</a:t>
            </a:r>
            <a:r>
              <a:rPr dirty="0"/>
              <a:t> </a:t>
            </a:r>
            <a:r>
              <a:rPr dirty="0" err="1"/>
              <a:t>afuera</a:t>
            </a:r>
            <a:r>
              <a:rPr dirty="0"/>
              <a:t> y </a:t>
            </a:r>
            <a:r>
              <a:rPr dirty="0" err="1"/>
              <a:t>aplicada</a:t>
            </a:r>
            <a:r>
              <a:rPr dirty="0"/>
              <a:t> a 30.”</a:t>
            </a:r>
          </a:p>
          <a:p>
            <a:pPr marL="190500" indent="-190500">
              <a:lnSpc>
                <a:spcPct val="120000"/>
              </a:lnSpc>
              <a:buChar char="•"/>
              <a:defRPr sz="2100"/>
            </a:pPr>
            <a:r>
              <a:rPr dirty="0" err="1"/>
              <a:t>Mínima</a:t>
            </a:r>
            <a:r>
              <a:rPr dirty="0"/>
              <a:t> </a:t>
            </a:r>
            <a:r>
              <a:rPr dirty="0" err="1"/>
              <a:t>fuerza</a:t>
            </a:r>
            <a:r>
              <a:rPr dirty="0"/>
              <a:t> de </a:t>
            </a:r>
            <a:r>
              <a:rPr dirty="0" err="1"/>
              <a:t>tensión</a:t>
            </a:r>
            <a:r>
              <a:rPr dirty="0"/>
              <a:t> de 500 </a:t>
            </a:r>
            <a:r>
              <a:rPr dirty="0" err="1"/>
              <a:t>libras</a:t>
            </a:r>
            <a:r>
              <a:rPr dirty="0"/>
              <a:t>.</a:t>
            </a:r>
          </a:p>
          <a:p>
            <a:pPr marL="190500" indent="-190500">
              <a:lnSpc>
                <a:spcPct val="120000"/>
              </a:lnSpc>
              <a:buChar char="•"/>
              <a:defRPr sz="2100"/>
            </a:pPr>
            <a:r>
              <a:rPr dirty="0"/>
              <a:t>Si se </a:t>
            </a:r>
            <a:r>
              <a:rPr dirty="0" err="1"/>
              <a:t>está</a:t>
            </a:r>
            <a:r>
              <a:rPr dirty="0"/>
              <a:t> </a:t>
            </a:r>
            <a:r>
              <a:rPr dirty="0" err="1"/>
              <a:t>trabajando</a:t>
            </a:r>
            <a:r>
              <a:rPr dirty="0"/>
              <a:t> entre el </a:t>
            </a:r>
            <a:r>
              <a:rPr dirty="0" err="1"/>
              <a:t>borde</a:t>
            </a:r>
            <a:r>
              <a:rPr dirty="0"/>
              <a:t> del </a:t>
            </a:r>
            <a:r>
              <a:rPr dirty="0" err="1"/>
              <a:t>techo</a:t>
            </a:r>
            <a:r>
              <a:rPr dirty="0"/>
              <a:t> y la </a:t>
            </a:r>
            <a:r>
              <a:rPr dirty="0" err="1"/>
              <a:t>línea</a:t>
            </a:r>
            <a:r>
              <a:rPr dirty="0"/>
              <a:t> de </a:t>
            </a:r>
            <a:r>
              <a:rPr dirty="0" err="1"/>
              <a:t>advertencia</a:t>
            </a:r>
            <a:r>
              <a:rPr dirty="0"/>
              <a:t>, se </a:t>
            </a:r>
            <a:r>
              <a:rPr dirty="0" err="1"/>
              <a:t>deberán</a:t>
            </a:r>
            <a:r>
              <a:rPr dirty="0"/>
              <a:t> </a:t>
            </a:r>
            <a:r>
              <a:rPr dirty="0" err="1"/>
              <a:t>tomar</a:t>
            </a:r>
            <a:r>
              <a:rPr dirty="0"/>
              <a:t> </a:t>
            </a:r>
            <a:r>
              <a:rPr dirty="0" err="1"/>
              <a:t>otras</a:t>
            </a:r>
            <a:r>
              <a:rPr dirty="0"/>
              <a:t> </a:t>
            </a:r>
            <a:r>
              <a:rPr dirty="0" err="1"/>
              <a:t>precauciones</a:t>
            </a:r>
            <a:r>
              <a:rPr dirty="0"/>
              <a:t>.</a:t>
            </a:r>
          </a:p>
        </p:txBody>
      </p:sp>
      <p:pic>
        <p:nvPicPr>
          <p:cNvPr id="300" name="image80.png" descr="Vista del plan de un techo con líneas de advertencia alejadas del borde del techo. Un trabajador está dentro de las líneas de advertencia y está trabajando con seguridad. Un trabajador está fuera de las líneas de advertencia y está demasiado cerca del borde del techo."/>
          <p:cNvPicPr>
            <a:picLocks noChangeAspect="1"/>
          </p:cNvPicPr>
          <p:nvPr/>
        </p:nvPicPr>
        <p:blipFill>
          <a:blip r:embed="rId3">
            <a:extLst/>
          </a:blip>
          <a:stretch>
            <a:fillRect/>
          </a:stretch>
        </p:blipFill>
        <p:spPr>
          <a:xfrm>
            <a:off x="369300" y="4343400"/>
            <a:ext cx="8048626" cy="1924050"/>
          </a:xfrm>
          <a:prstGeom prst="rect">
            <a:avLst/>
          </a:prstGeom>
          <a:ln w="12700">
            <a:miter lim="400000"/>
          </a:ln>
        </p:spPr>
      </p:pic>
      <p:sp>
        <p:nvSpPr>
          <p:cNvPr id="301" name="Shape 301" title="flecha"/>
          <p:cNvSpPr/>
          <p:nvPr/>
        </p:nvSpPr>
        <p:spPr>
          <a:xfrm>
            <a:off x="3200400" y="5810250"/>
            <a:ext cx="609602" cy="228600"/>
          </a:xfrm>
          <a:prstGeom prst="line">
            <a:avLst/>
          </a:prstGeom>
          <a:ln w="25400">
            <a:solidFill>
              <a:schemeClr val="accent1"/>
            </a:solidFill>
            <a:tailEnd type="triangle"/>
          </a:ln>
          <a:effectLst>
            <a:outerShdw blurRad="38100" dist="20000" dir="5400000" rotWithShape="0">
              <a:srgbClr val="808080">
                <a:alpha val="37998"/>
              </a:srgbClr>
            </a:outerShdw>
          </a:effectLst>
        </p:spPr>
        <p:txBody>
          <a:bodyPr lIns="45718" tIns="45718" rIns="45718" bIns="45718"/>
          <a:lstStyle/>
          <a:p>
            <a:endParaRPr/>
          </a:p>
        </p:txBody>
      </p:sp>
      <p:sp>
        <p:nvSpPr>
          <p:cNvPr id="302" name="Shape 302"/>
          <p:cNvSpPr/>
          <p:nvPr/>
        </p:nvSpPr>
        <p:spPr>
          <a:xfrm>
            <a:off x="3059118" y="4708687"/>
            <a:ext cx="2668990" cy="3835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defTabSz="457200">
              <a:defRPr sz="1900" b="1"/>
            </a:lvl1pPr>
          </a:lstStyle>
          <a:p>
            <a:r>
              <a:t>Línea de Advertencia </a:t>
            </a:r>
          </a:p>
        </p:txBody>
      </p:sp>
      <p:sp>
        <p:nvSpPr>
          <p:cNvPr id="303" name="Shape 303"/>
          <p:cNvSpPr/>
          <p:nvPr/>
        </p:nvSpPr>
        <p:spPr>
          <a:xfrm>
            <a:off x="2245206" y="5526606"/>
            <a:ext cx="1676401" cy="3708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defTabSz="457200">
              <a:defRPr sz="1800" b="1"/>
            </a:lvl1pPr>
          </a:lstStyle>
          <a:p>
            <a:r>
              <a:t>Borde del techo </a:t>
            </a:r>
          </a:p>
        </p:txBody>
      </p:sp>
      <p:pic>
        <p:nvPicPr>
          <p:cNvPr id="304" name="image81.png" title="palillo"/>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10200" y="5330825"/>
            <a:ext cx="334964" cy="550863"/>
          </a:xfrm>
          <a:prstGeom prst="rect">
            <a:avLst/>
          </a:prstGeom>
          <a:ln w="12700">
            <a:miter lim="400000"/>
          </a:ln>
        </p:spPr>
      </p:pic>
      <p:sp>
        <p:nvSpPr>
          <p:cNvPr id="305" name="Shape 305" title="No hagas Symbol"/>
          <p:cNvSpPr/>
          <p:nvPr/>
        </p:nvSpPr>
        <p:spPr>
          <a:xfrm>
            <a:off x="5222891" y="5292407"/>
            <a:ext cx="709582" cy="628652"/>
          </a:xfrm>
          <a:custGeom>
            <a:avLst/>
            <a:gdLst/>
            <a:ahLst/>
            <a:cxnLst>
              <a:cxn ang="0">
                <a:pos x="wd2" y="hd2"/>
              </a:cxn>
              <a:cxn ang="5400000">
                <a:pos x="wd2" y="hd2"/>
              </a:cxn>
              <a:cxn ang="10800000">
                <a:pos x="wd2" y="hd2"/>
              </a:cxn>
              <a:cxn ang="16200000">
                <a:pos x="wd2" y="hd2"/>
              </a:cxn>
            </a:cxnLst>
            <a:rect l="0" t="0" r="r" b="b"/>
            <a:pathLst>
              <a:path w="21350" h="21600" extrusionOk="0">
                <a:moveTo>
                  <a:pt x="0" y="10800"/>
                </a:moveTo>
                <a:cubicBezTo>
                  <a:pt x="0" y="4835"/>
                  <a:pt x="4779" y="0"/>
                  <a:pt x="10675" y="0"/>
                </a:cubicBezTo>
                <a:cubicBezTo>
                  <a:pt x="16571" y="0"/>
                  <a:pt x="21350" y="4835"/>
                  <a:pt x="21350" y="10800"/>
                </a:cubicBezTo>
                <a:cubicBezTo>
                  <a:pt x="21350" y="16765"/>
                  <a:pt x="16571" y="21600"/>
                  <a:pt x="10675" y="21600"/>
                </a:cubicBezTo>
                <a:cubicBezTo>
                  <a:pt x="4779" y="21600"/>
                  <a:pt x="0" y="16765"/>
                  <a:pt x="0" y="10800"/>
                </a:cubicBezTo>
                <a:close/>
                <a:moveTo>
                  <a:pt x="17791" y="17126"/>
                </a:moveTo>
                <a:cubicBezTo>
                  <a:pt x="21475" y="13014"/>
                  <a:pt x="20885" y="6652"/>
                  <a:pt x="16507" y="3282"/>
                </a:cubicBezTo>
                <a:cubicBezTo>
                  <a:pt x="12913" y="516"/>
                  <a:pt x="7860" y="658"/>
                  <a:pt x="4428" y="3621"/>
                </a:cubicBezTo>
                <a:lnTo>
                  <a:pt x="17791" y="17126"/>
                </a:lnTo>
                <a:close/>
                <a:moveTo>
                  <a:pt x="3559" y="4474"/>
                </a:moveTo>
                <a:cubicBezTo>
                  <a:pt x="-125" y="8586"/>
                  <a:pt x="465" y="14948"/>
                  <a:pt x="4843" y="18318"/>
                </a:cubicBezTo>
                <a:cubicBezTo>
                  <a:pt x="8437" y="21084"/>
                  <a:pt x="13490" y="20942"/>
                  <a:pt x="16922" y="17979"/>
                </a:cubicBezTo>
                <a:lnTo>
                  <a:pt x="3559" y="4474"/>
                </a:lnTo>
                <a:close/>
              </a:path>
            </a:pathLst>
          </a:custGeom>
          <a:solidFill>
            <a:srgbClr val="FF0000"/>
          </a:solidFill>
          <a:ln>
            <a:solidFill>
              <a:srgbClr val="FF0000"/>
            </a:solidFill>
          </a:ln>
          <a:effectLst>
            <a:outerShdw blurRad="38100" dist="23000" dir="5400000" rotWithShape="0">
              <a:srgbClr val="000000">
                <a:alpha val="34997"/>
              </a:srgbClr>
            </a:outerShdw>
          </a:effectLst>
        </p:spPr>
        <p:txBody>
          <a:bodyPr lIns="45718" tIns="45718" rIns="45718" bIns="45718" anchor="ctr"/>
          <a:lstStyle/>
          <a:p>
            <a:pPr>
              <a:defRPr>
                <a:latin typeface="Arial"/>
                <a:ea typeface="Arial"/>
                <a:cs typeface="Arial"/>
                <a:sym typeface="Arial"/>
              </a:defRPr>
            </a:pPr>
            <a:endParaRPr/>
          </a:p>
        </p:txBody>
      </p:sp>
      <p:pic>
        <p:nvPicPr>
          <p:cNvPr id="308" name="image81.png" title="palillo"/>
          <p:cNvPicPr>
            <a:picLocks noChangeAspect="1"/>
          </p:cNvPicPr>
          <p:nvPr/>
        </p:nvPicPr>
        <p:blipFill>
          <a:blip r:embed="rId4">
            <a:extLst/>
          </a:blip>
          <a:stretch>
            <a:fillRect/>
          </a:stretch>
        </p:blipFill>
        <p:spPr>
          <a:xfrm>
            <a:off x="5952082" y="4159194"/>
            <a:ext cx="388056" cy="638177"/>
          </a:xfrm>
          <a:prstGeom prst="rect">
            <a:avLst/>
          </a:prstGeom>
          <a:ln w="12700">
            <a:miter lim="400000"/>
          </a:ln>
        </p:spPr>
      </p:pic>
      <p:pic>
        <p:nvPicPr>
          <p:cNvPr id="309" name="check mark 2000px-Checkmark_green.svg.png" title="Marca de verificación"/>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87777" y="4025965"/>
            <a:ext cx="941616" cy="817322"/>
          </a:xfrm>
          <a:prstGeom prst="rect">
            <a:avLst/>
          </a:prstGeom>
          <a:ln w="12700">
            <a:miter lim="400000"/>
          </a:ln>
          <a:effectLst>
            <a:outerShdw blurRad="38100" dist="20000" dir="2487689" rotWithShape="0">
              <a:srgbClr val="000000"/>
            </a:outerShdw>
          </a:effectLst>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9938"/>
            <a:ext cx="9144000" cy="1133474"/>
          </a:xfrm>
        </p:spPr>
        <p:txBody>
          <a:bodyPr/>
          <a:lstStyle/>
          <a:p>
            <a:pPr>
              <a:lnSpc>
                <a:spcPts val="2800"/>
              </a:lnSpc>
            </a:pPr>
            <a:r>
              <a:rPr lang="es-ES" sz="2500" dirty="0"/>
              <a:t>La Protección contra Caídas – </a:t>
            </a:r>
            <a:r>
              <a:rPr lang="es-ES" sz="2500" dirty="0" smtClean="0"/>
              <a:t/>
            </a:r>
            <a:br>
              <a:rPr lang="es-ES" sz="2500" dirty="0" smtClean="0"/>
            </a:br>
            <a:r>
              <a:rPr lang="es-ES" sz="2500" dirty="0" smtClean="0"/>
              <a:t>Los </a:t>
            </a:r>
            <a:r>
              <a:rPr lang="es-ES" sz="2500" dirty="0"/>
              <a:t>Sistemas de Líneas de Advertencia </a:t>
            </a:r>
            <a:r>
              <a:rPr lang="es-ES" sz="2500" dirty="0" smtClean="0">
                <a:solidFill>
                  <a:srgbClr val="FFFFFF"/>
                </a:solidFill>
              </a:rPr>
              <a:t>2</a:t>
            </a:r>
            <a:endParaRPr lang="en-US" sz="2500" dirty="0"/>
          </a:p>
        </p:txBody>
      </p:sp>
      <p:sp>
        <p:nvSpPr>
          <p:cNvPr id="326" name="Shape 326"/>
          <p:cNvSpPr>
            <a:spLocks noGrp="1"/>
          </p:cNvSpPr>
          <p:nvPr>
            <p:ph type="body" sz="half" idx="4294967295"/>
          </p:nvPr>
        </p:nvSpPr>
        <p:spPr>
          <a:xfrm>
            <a:off x="5815013" y="1587500"/>
            <a:ext cx="3328987" cy="4587875"/>
          </a:xfrm>
          <a:prstGeom prst="rect">
            <a:avLst/>
          </a:prstGeom>
        </p:spPr>
        <p:txBody>
          <a:bodyPr/>
          <a:lstStyle/>
          <a:p>
            <a:pPr marL="190500" lvl="1" indent="-190500">
              <a:spcBef>
                <a:spcPts val="800"/>
              </a:spcBef>
              <a:buChar char="•"/>
              <a:defRPr sz="1900"/>
            </a:pPr>
            <a:r>
              <a:rPr dirty="0" err="1"/>
              <a:t>Líneas</a:t>
            </a:r>
            <a:r>
              <a:rPr dirty="0"/>
              <a:t> de </a:t>
            </a:r>
            <a:r>
              <a:rPr dirty="0" err="1"/>
              <a:t>advertencia</a:t>
            </a:r>
            <a:r>
              <a:rPr dirty="0"/>
              <a:t> </a:t>
            </a:r>
            <a:r>
              <a:rPr dirty="0" err="1"/>
              <a:t>deben</a:t>
            </a:r>
            <a:r>
              <a:rPr dirty="0"/>
              <a:t> </a:t>
            </a:r>
            <a:r>
              <a:rPr dirty="0" err="1"/>
              <a:t>estar</a:t>
            </a:r>
            <a:r>
              <a:rPr dirty="0"/>
              <a:t> </a:t>
            </a:r>
            <a:r>
              <a:rPr dirty="0" err="1"/>
              <a:t>levantadas</a:t>
            </a:r>
            <a:r>
              <a:rPr dirty="0"/>
              <a:t> </a:t>
            </a:r>
            <a:r>
              <a:rPr dirty="0" err="1"/>
              <a:t>alrededor</a:t>
            </a:r>
            <a:r>
              <a:rPr dirty="0"/>
              <a:t> de </a:t>
            </a:r>
            <a:r>
              <a:rPr dirty="0" err="1"/>
              <a:t>todos</a:t>
            </a:r>
            <a:r>
              <a:rPr dirty="0"/>
              <a:t> </a:t>
            </a:r>
            <a:r>
              <a:rPr dirty="0" err="1"/>
              <a:t>los</a:t>
            </a:r>
            <a:r>
              <a:rPr dirty="0"/>
              <a:t> </a:t>
            </a:r>
            <a:r>
              <a:rPr dirty="0" err="1"/>
              <a:t>lados</a:t>
            </a:r>
            <a:r>
              <a:rPr dirty="0"/>
              <a:t> del </a:t>
            </a:r>
            <a:r>
              <a:rPr dirty="0" err="1"/>
              <a:t>área</a:t>
            </a:r>
            <a:r>
              <a:rPr dirty="0"/>
              <a:t> de </a:t>
            </a:r>
            <a:r>
              <a:rPr dirty="0" err="1"/>
              <a:t>trabajo</a:t>
            </a:r>
            <a:r>
              <a:rPr dirty="0"/>
              <a:t> </a:t>
            </a:r>
            <a:r>
              <a:rPr dirty="0" err="1"/>
              <a:t>en</a:t>
            </a:r>
            <a:r>
              <a:rPr dirty="0"/>
              <a:t> el </a:t>
            </a:r>
            <a:r>
              <a:rPr dirty="0" err="1"/>
              <a:t>techo</a:t>
            </a:r>
            <a:r>
              <a:rPr dirty="0"/>
              <a:t>, y al </a:t>
            </a:r>
            <a:r>
              <a:rPr dirty="0" err="1"/>
              <a:t>menos</a:t>
            </a:r>
            <a:r>
              <a:rPr dirty="0"/>
              <a:t> a 6</a:t>
            </a:r>
            <a:r>
              <a:rPr dirty="0">
                <a:latin typeface="Arial"/>
                <a:ea typeface="Arial"/>
                <a:cs typeface="Arial"/>
                <a:sym typeface="Arial"/>
              </a:rPr>
              <a:t>ꞌ</a:t>
            </a:r>
            <a:r>
              <a:rPr dirty="0"/>
              <a:t> del </a:t>
            </a:r>
            <a:r>
              <a:rPr dirty="0" err="1"/>
              <a:t>borde</a:t>
            </a:r>
            <a:r>
              <a:rPr dirty="0"/>
              <a:t> del </a:t>
            </a:r>
            <a:r>
              <a:rPr dirty="0" err="1"/>
              <a:t>mismo</a:t>
            </a:r>
            <a:r>
              <a:rPr dirty="0"/>
              <a:t>. </a:t>
            </a:r>
          </a:p>
          <a:p>
            <a:pPr marL="190500" lvl="1" indent="-190500">
              <a:spcBef>
                <a:spcPts val="800"/>
              </a:spcBef>
              <a:buChar char="•"/>
              <a:defRPr sz="1900"/>
            </a:pPr>
            <a:r>
              <a:rPr dirty="0"/>
              <a:t>Si se </a:t>
            </a:r>
            <a:r>
              <a:rPr dirty="0" err="1"/>
              <a:t>usa</a:t>
            </a:r>
            <a:r>
              <a:rPr dirty="0"/>
              <a:t> </a:t>
            </a:r>
            <a:r>
              <a:rPr dirty="0" err="1"/>
              <a:t>equipo</a:t>
            </a:r>
            <a:r>
              <a:rPr dirty="0"/>
              <a:t> </a:t>
            </a:r>
            <a:r>
              <a:rPr dirty="0" err="1"/>
              <a:t>mecánico</a:t>
            </a:r>
            <a:r>
              <a:rPr dirty="0"/>
              <a:t>, </a:t>
            </a:r>
            <a:r>
              <a:rPr dirty="0" err="1"/>
              <a:t>éste</a:t>
            </a:r>
            <a:r>
              <a:rPr dirty="0"/>
              <a:t> </a:t>
            </a:r>
            <a:r>
              <a:rPr dirty="0" err="1"/>
              <a:t>deberá</a:t>
            </a:r>
            <a:r>
              <a:rPr dirty="0"/>
              <a:t> </a:t>
            </a:r>
            <a:r>
              <a:rPr dirty="0" err="1"/>
              <a:t>estar</a:t>
            </a:r>
            <a:r>
              <a:rPr dirty="0"/>
              <a:t> al </a:t>
            </a:r>
            <a:r>
              <a:rPr dirty="0" err="1"/>
              <a:t>menos</a:t>
            </a:r>
            <a:r>
              <a:rPr dirty="0"/>
              <a:t> a 10’ del </a:t>
            </a:r>
            <a:r>
              <a:rPr dirty="0" err="1"/>
              <a:t>borde</a:t>
            </a:r>
            <a:r>
              <a:rPr dirty="0"/>
              <a:t>.</a:t>
            </a:r>
          </a:p>
          <a:p>
            <a:pPr marL="190500" lvl="1" indent="-190500">
              <a:spcBef>
                <a:spcPts val="800"/>
              </a:spcBef>
              <a:buChar char="•"/>
              <a:defRPr sz="1900"/>
            </a:pPr>
            <a:r>
              <a:rPr dirty="0" err="1"/>
              <a:t>Cuando</a:t>
            </a:r>
            <a:r>
              <a:rPr dirty="0"/>
              <a:t> el </a:t>
            </a:r>
            <a:r>
              <a:rPr dirty="0" err="1"/>
              <a:t>punto</a:t>
            </a:r>
            <a:r>
              <a:rPr dirty="0"/>
              <a:t> de </a:t>
            </a:r>
            <a:r>
              <a:rPr dirty="0" err="1"/>
              <a:t>acceso</a:t>
            </a:r>
            <a:r>
              <a:rPr dirty="0"/>
              <a:t> no </a:t>
            </a:r>
            <a:r>
              <a:rPr dirty="0" err="1"/>
              <a:t>está</a:t>
            </a:r>
            <a:r>
              <a:rPr dirty="0"/>
              <a:t> </a:t>
            </a:r>
            <a:r>
              <a:rPr dirty="0" err="1"/>
              <a:t>en</a:t>
            </a:r>
            <a:r>
              <a:rPr dirty="0"/>
              <a:t> </a:t>
            </a:r>
            <a:r>
              <a:rPr dirty="0" err="1"/>
              <a:t>uso</a:t>
            </a:r>
            <a:r>
              <a:rPr dirty="0"/>
              <a:t>, </a:t>
            </a:r>
            <a:r>
              <a:rPr dirty="0" err="1"/>
              <a:t>deberá</a:t>
            </a:r>
            <a:r>
              <a:rPr dirty="0"/>
              <a:t> </a:t>
            </a:r>
            <a:r>
              <a:rPr dirty="0" err="1"/>
              <a:t>estar</a:t>
            </a:r>
            <a:r>
              <a:rPr dirty="0"/>
              <a:t> </a:t>
            </a:r>
            <a:r>
              <a:rPr dirty="0" err="1"/>
              <a:t>cerrado</a:t>
            </a:r>
            <a:r>
              <a:rPr dirty="0"/>
              <a:t>.</a:t>
            </a:r>
          </a:p>
          <a:p>
            <a:pPr marL="190500" lvl="1" indent="-190500">
              <a:spcBef>
                <a:spcPts val="800"/>
              </a:spcBef>
              <a:buChar char="•"/>
              <a:defRPr sz="1900"/>
            </a:pPr>
            <a:r>
              <a:rPr dirty="0"/>
              <a:t>Las </a:t>
            </a:r>
            <a:r>
              <a:rPr dirty="0" err="1"/>
              <a:t>líneas</a:t>
            </a:r>
            <a:r>
              <a:rPr dirty="0"/>
              <a:t> no </a:t>
            </a:r>
            <a:r>
              <a:rPr dirty="0" err="1"/>
              <a:t>deben</a:t>
            </a:r>
            <a:r>
              <a:rPr dirty="0"/>
              <a:t> </a:t>
            </a:r>
            <a:r>
              <a:rPr dirty="0" err="1"/>
              <a:t>estar</a:t>
            </a:r>
            <a:r>
              <a:rPr dirty="0"/>
              <a:t> </a:t>
            </a:r>
            <a:r>
              <a:rPr dirty="0" err="1"/>
              <a:t>más</a:t>
            </a:r>
            <a:r>
              <a:rPr dirty="0"/>
              <a:t> </a:t>
            </a:r>
            <a:r>
              <a:rPr dirty="0" err="1"/>
              <a:t>elevadas</a:t>
            </a:r>
            <a:r>
              <a:rPr dirty="0"/>
              <a:t> de 39,” no </a:t>
            </a:r>
            <a:r>
              <a:rPr dirty="0" err="1"/>
              <a:t>más</a:t>
            </a:r>
            <a:r>
              <a:rPr dirty="0"/>
              <a:t> </a:t>
            </a:r>
            <a:r>
              <a:rPr dirty="0" err="1"/>
              <a:t>bajas</a:t>
            </a:r>
            <a:r>
              <a:rPr dirty="0"/>
              <a:t> de 34”.</a:t>
            </a:r>
          </a:p>
        </p:txBody>
      </p:sp>
      <p:pic>
        <p:nvPicPr>
          <p:cNvPr id="313" name="image82.png" descr="Vista del plan de un techo con líneas de advertencia establecidas a 6 pies del borde del techo. El gráfico representa 2 trabajadores dentro de las líneas de advertencia y el punto de acceso, que debe cerrarse cuando no está en uso."/>
          <p:cNvPicPr>
            <a:picLocks noChangeAspect="1"/>
          </p:cNvPicPr>
          <p:nvPr/>
        </p:nvPicPr>
        <p:blipFill>
          <a:blip r:embed="rId3">
            <a:extLst/>
          </a:blip>
          <a:stretch>
            <a:fillRect/>
          </a:stretch>
        </p:blipFill>
        <p:spPr>
          <a:xfrm>
            <a:off x="261937" y="1692275"/>
            <a:ext cx="5338763" cy="4506913"/>
          </a:xfrm>
          <a:prstGeom prst="rect">
            <a:avLst/>
          </a:prstGeom>
          <a:ln w="12700">
            <a:miter lim="400000"/>
          </a:ln>
        </p:spPr>
      </p:pic>
      <p:sp>
        <p:nvSpPr>
          <p:cNvPr id="314" name="Shape 314"/>
          <p:cNvSpPr/>
          <p:nvPr/>
        </p:nvSpPr>
        <p:spPr>
          <a:xfrm>
            <a:off x="260349" y="6246419"/>
            <a:ext cx="5341939" cy="417843"/>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defTabSz="457200">
              <a:defRPr sz="2000"/>
            </a:pPr>
            <a:r>
              <a:t>Trabaje al menos que 6</a:t>
            </a:r>
            <a:r>
              <a:rPr>
                <a:latin typeface="ＭＳ Ｐゴシック"/>
                <a:ea typeface="ＭＳ Ｐゴシック"/>
                <a:cs typeface="ＭＳ Ｐゴシック"/>
                <a:sym typeface="ＭＳ Ｐゴシック"/>
              </a:rPr>
              <a:t>ꞌ </a:t>
            </a:r>
            <a:r>
              <a:t>desde el borde.</a:t>
            </a:r>
          </a:p>
        </p:txBody>
      </p:sp>
      <p:sp>
        <p:nvSpPr>
          <p:cNvPr id="315" name="Shape 315" title="Flecha 6'"/>
          <p:cNvSpPr/>
          <p:nvPr/>
        </p:nvSpPr>
        <p:spPr>
          <a:xfrm flipH="1">
            <a:off x="4813300" y="3951287"/>
            <a:ext cx="685800" cy="1"/>
          </a:xfrm>
          <a:prstGeom prst="line">
            <a:avLst/>
          </a:prstGeom>
          <a:ln w="25400">
            <a:solidFill>
              <a:schemeClr val="accent1"/>
            </a:solidFill>
            <a:headEnd type="triangle"/>
            <a:tailEnd type="triangle"/>
          </a:ln>
          <a:effectLst>
            <a:outerShdw blurRad="38100" dist="20000" dir="5400000" rotWithShape="0">
              <a:srgbClr val="808080">
                <a:alpha val="37998"/>
              </a:srgbClr>
            </a:outerShdw>
          </a:effectLst>
        </p:spPr>
        <p:txBody>
          <a:bodyPr lIns="45718" tIns="45718" rIns="45718" bIns="45718"/>
          <a:lstStyle/>
          <a:p>
            <a:endParaRPr/>
          </a:p>
        </p:txBody>
      </p:sp>
      <p:sp>
        <p:nvSpPr>
          <p:cNvPr id="316" name="Shape 316" title="Flecha 6'"/>
          <p:cNvSpPr/>
          <p:nvPr/>
        </p:nvSpPr>
        <p:spPr>
          <a:xfrm>
            <a:off x="2965450" y="5448300"/>
            <a:ext cx="0" cy="685800"/>
          </a:xfrm>
          <a:prstGeom prst="line">
            <a:avLst/>
          </a:prstGeom>
          <a:ln w="25400">
            <a:solidFill>
              <a:schemeClr val="accent1"/>
            </a:solidFill>
            <a:headEnd type="triangle"/>
            <a:tailEnd type="triangle"/>
          </a:ln>
          <a:effectLst>
            <a:outerShdw blurRad="38100" dist="20000" dir="5400000" rotWithShape="0">
              <a:srgbClr val="808080">
                <a:alpha val="37998"/>
              </a:srgbClr>
            </a:outerShdw>
          </a:effectLst>
        </p:spPr>
        <p:txBody>
          <a:bodyPr lIns="45718" tIns="45718" rIns="45718" bIns="45718"/>
          <a:lstStyle/>
          <a:p>
            <a:endParaRPr/>
          </a:p>
        </p:txBody>
      </p:sp>
      <p:sp>
        <p:nvSpPr>
          <p:cNvPr id="317" name="Shape 317" title="Flecha 6'"/>
          <p:cNvSpPr/>
          <p:nvPr/>
        </p:nvSpPr>
        <p:spPr>
          <a:xfrm flipH="1">
            <a:off x="342900" y="4876800"/>
            <a:ext cx="685800" cy="0"/>
          </a:xfrm>
          <a:prstGeom prst="line">
            <a:avLst/>
          </a:prstGeom>
          <a:ln w="25400">
            <a:solidFill>
              <a:schemeClr val="accent1"/>
            </a:solidFill>
            <a:headEnd type="triangle"/>
            <a:tailEnd type="triangle"/>
          </a:ln>
          <a:effectLst>
            <a:outerShdw blurRad="38100" dist="20000" dir="5400000" rotWithShape="0">
              <a:srgbClr val="808080">
                <a:alpha val="37998"/>
              </a:srgbClr>
            </a:outerShdw>
          </a:effectLst>
        </p:spPr>
        <p:txBody>
          <a:bodyPr lIns="45718" tIns="45718" rIns="45718" bIns="45718"/>
          <a:lstStyle/>
          <a:p>
            <a:endParaRPr/>
          </a:p>
        </p:txBody>
      </p:sp>
      <p:sp>
        <p:nvSpPr>
          <p:cNvPr id="318" name="Shape 318" title="flecha 10&quot;"/>
          <p:cNvSpPr/>
          <p:nvPr/>
        </p:nvSpPr>
        <p:spPr>
          <a:xfrm>
            <a:off x="2965450" y="1773236"/>
            <a:ext cx="1" cy="914402"/>
          </a:xfrm>
          <a:prstGeom prst="line">
            <a:avLst/>
          </a:prstGeom>
          <a:ln w="25400">
            <a:solidFill>
              <a:schemeClr val="accent1"/>
            </a:solidFill>
            <a:headEnd type="triangle"/>
            <a:tailEnd type="triangle"/>
          </a:ln>
          <a:effectLst>
            <a:outerShdw blurRad="38100" dist="20000" dir="5400000" rotWithShape="0">
              <a:srgbClr val="808080">
                <a:alpha val="37998"/>
              </a:srgbClr>
            </a:outerShdw>
          </a:effectLst>
        </p:spPr>
        <p:txBody>
          <a:bodyPr lIns="45718" tIns="45718" rIns="45718" bIns="45718"/>
          <a:lstStyle/>
          <a:p>
            <a:endParaRPr/>
          </a:p>
        </p:txBody>
      </p:sp>
      <p:sp>
        <p:nvSpPr>
          <p:cNvPr id="319" name="Shape 319"/>
          <p:cNvSpPr/>
          <p:nvPr/>
        </p:nvSpPr>
        <p:spPr>
          <a:xfrm>
            <a:off x="387350" y="4892675"/>
            <a:ext cx="425450" cy="394093"/>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defTabSz="457200">
              <a:defRPr sz="1800"/>
            </a:pPr>
            <a:r>
              <a:t>6</a:t>
            </a:r>
            <a:r>
              <a:rPr>
                <a:latin typeface="ＭＳ Ｐゴシック"/>
                <a:ea typeface="ＭＳ Ｐゴシック"/>
                <a:cs typeface="ＭＳ Ｐゴシック"/>
                <a:sym typeface="ＭＳ Ｐゴシック"/>
              </a:rPr>
              <a:t>ꞌ</a:t>
            </a:r>
          </a:p>
        </p:txBody>
      </p:sp>
      <p:sp>
        <p:nvSpPr>
          <p:cNvPr id="320" name="Shape 320"/>
          <p:cNvSpPr/>
          <p:nvPr/>
        </p:nvSpPr>
        <p:spPr>
          <a:xfrm>
            <a:off x="5045075" y="3419475"/>
            <a:ext cx="425450" cy="394093"/>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defTabSz="457200">
              <a:defRPr sz="1800"/>
            </a:pPr>
            <a:r>
              <a:t>6</a:t>
            </a:r>
            <a:r>
              <a:rPr>
                <a:latin typeface="ＭＳ Ｐゴシック"/>
                <a:ea typeface="ＭＳ Ｐゴシック"/>
                <a:cs typeface="ＭＳ Ｐゴシック"/>
                <a:sym typeface="ＭＳ Ｐゴシック"/>
              </a:rPr>
              <a:t>ꞌ</a:t>
            </a:r>
          </a:p>
        </p:txBody>
      </p:sp>
      <p:sp>
        <p:nvSpPr>
          <p:cNvPr id="321" name="Shape 321"/>
          <p:cNvSpPr/>
          <p:nvPr/>
        </p:nvSpPr>
        <p:spPr>
          <a:xfrm>
            <a:off x="3067050" y="5599112"/>
            <a:ext cx="423863" cy="394093"/>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defTabSz="457200">
              <a:defRPr sz="1800"/>
            </a:pPr>
            <a:r>
              <a:t>6</a:t>
            </a:r>
            <a:r>
              <a:rPr>
                <a:latin typeface="ＭＳ Ｐゴシック"/>
                <a:ea typeface="ＭＳ Ｐゴシック"/>
                <a:cs typeface="ＭＳ Ｐゴシック"/>
                <a:sym typeface="ＭＳ Ｐゴシック"/>
              </a:rPr>
              <a:t>ꞌ</a:t>
            </a:r>
          </a:p>
        </p:txBody>
      </p:sp>
      <p:sp>
        <p:nvSpPr>
          <p:cNvPr id="322" name="Shape 322"/>
          <p:cNvSpPr/>
          <p:nvPr/>
        </p:nvSpPr>
        <p:spPr>
          <a:xfrm>
            <a:off x="2973386" y="1903411"/>
            <a:ext cx="609602" cy="394094"/>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defTabSz="457200">
              <a:defRPr sz="1800"/>
            </a:pPr>
            <a:r>
              <a:t>10</a:t>
            </a:r>
            <a:r>
              <a:rPr>
                <a:latin typeface="ＭＳ Ｐゴシック"/>
                <a:ea typeface="ＭＳ Ｐゴシック"/>
                <a:cs typeface="ＭＳ Ｐゴシック"/>
                <a:sym typeface="ＭＳ Ｐゴシック"/>
              </a:rPr>
              <a:t>ꞌ</a:t>
            </a:r>
          </a:p>
        </p:txBody>
      </p:sp>
      <p:sp>
        <p:nvSpPr>
          <p:cNvPr id="323" name="Shape 323"/>
          <p:cNvSpPr/>
          <p:nvPr/>
        </p:nvSpPr>
        <p:spPr>
          <a:xfrm>
            <a:off x="600075" y="1838325"/>
            <a:ext cx="2173289" cy="7010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defTabSz="457200">
              <a:defRPr sz="2000"/>
            </a:lvl1pPr>
          </a:lstStyle>
          <a:p>
            <a:r>
              <a:t>Si se utiliza equipo mecánico </a:t>
            </a:r>
          </a:p>
        </p:txBody>
      </p:sp>
      <p:sp>
        <p:nvSpPr>
          <p:cNvPr id="324" name="Shape 324" title="Flecha"/>
          <p:cNvSpPr/>
          <p:nvPr/>
        </p:nvSpPr>
        <p:spPr>
          <a:xfrm flipH="1">
            <a:off x="754062" y="3881437"/>
            <a:ext cx="509814" cy="1"/>
          </a:xfrm>
          <a:prstGeom prst="line">
            <a:avLst/>
          </a:prstGeom>
          <a:ln w="25400">
            <a:solidFill>
              <a:schemeClr val="accent1"/>
            </a:solidFill>
            <a:tailEnd type="triangle"/>
          </a:ln>
          <a:effectLst>
            <a:outerShdw blurRad="38100" dist="20000" dir="5400000" rotWithShape="0">
              <a:srgbClr val="808080">
                <a:alpha val="37998"/>
              </a:srgbClr>
            </a:outerShdw>
          </a:effectLst>
        </p:spPr>
        <p:txBody>
          <a:bodyPr lIns="45718" tIns="45718" rIns="45718" bIns="45718"/>
          <a:lstStyle/>
          <a:p>
            <a:endParaRPr/>
          </a:p>
        </p:txBody>
      </p:sp>
      <p:sp>
        <p:nvSpPr>
          <p:cNvPr id="325" name="Shape 325"/>
          <p:cNvSpPr/>
          <p:nvPr/>
        </p:nvSpPr>
        <p:spPr>
          <a:xfrm>
            <a:off x="1067593" y="3673195"/>
            <a:ext cx="2173289" cy="10058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defTabSz="457200">
              <a:defRPr sz="2000"/>
            </a:lvl1pPr>
          </a:lstStyle>
          <a:p>
            <a:r>
              <a:t>Punto de Acceso (cerrado cuando no se usa)</a:t>
            </a:r>
          </a:p>
        </p:txBody>
      </p:sp>
      <p:pic>
        <p:nvPicPr>
          <p:cNvPr id="328" name="image81.png" title="palillo"/>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70288" y="3534568"/>
            <a:ext cx="334964" cy="550864"/>
          </a:xfrm>
          <a:prstGeom prst="rect">
            <a:avLst/>
          </a:prstGeom>
          <a:ln w="12700">
            <a:miter lim="400000"/>
          </a:ln>
        </p:spPr>
      </p:pic>
      <p:pic>
        <p:nvPicPr>
          <p:cNvPr id="329" name="image81.png" title="palillo"/>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52862" y="3445350"/>
            <a:ext cx="334964" cy="550864"/>
          </a:xfrm>
          <a:prstGeom prst="rect">
            <a:avLst/>
          </a:prstGeom>
          <a:ln w="12700">
            <a:miter lim="400000"/>
          </a:ln>
        </p:spPr>
      </p:pic>
      <p:sp>
        <p:nvSpPr>
          <p:cNvPr id="330" name="Shape 330"/>
          <p:cNvSpPr/>
          <p:nvPr/>
        </p:nvSpPr>
        <p:spPr>
          <a:xfrm>
            <a:off x="1892753" y="5106466"/>
            <a:ext cx="2668990" cy="3835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defTabSz="457200">
              <a:defRPr sz="1900" b="1"/>
            </a:lvl1pPr>
          </a:lstStyle>
          <a:p>
            <a:r>
              <a:t>Línea de Advertencia </a:t>
            </a:r>
          </a:p>
        </p:txBody>
      </p:sp>
      <p:sp>
        <p:nvSpPr>
          <p:cNvPr id="331" name="Shape 331"/>
          <p:cNvSpPr/>
          <p:nvPr/>
        </p:nvSpPr>
        <p:spPr>
          <a:xfrm>
            <a:off x="712588" y="5815774"/>
            <a:ext cx="1676401" cy="3708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defTabSz="457200">
              <a:defRPr sz="1800" b="1"/>
            </a:lvl1pPr>
          </a:lstStyle>
          <a:p>
            <a:r>
              <a:t>Borde del techo </a:t>
            </a:r>
          </a:p>
        </p:txBody>
      </p:sp>
      <p:sp>
        <p:nvSpPr>
          <p:cNvPr id="332" name="Shape 332" title="No hagas Symbol"/>
          <p:cNvSpPr/>
          <p:nvPr/>
        </p:nvSpPr>
        <p:spPr>
          <a:xfrm>
            <a:off x="3829702" y="5541109"/>
            <a:ext cx="564573" cy="500182"/>
          </a:xfrm>
          <a:custGeom>
            <a:avLst/>
            <a:gdLst/>
            <a:ahLst/>
            <a:cxnLst>
              <a:cxn ang="0">
                <a:pos x="wd2" y="hd2"/>
              </a:cxn>
              <a:cxn ang="5400000">
                <a:pos x="wd2" y="hd2"/>
              </a:cxn>
              <a:cxn ang="10800000">
                <a:pos x="wd2" y="hd2"/>
              </a:cxn>
              <a:cxn ang="16200000">
                <a:pos x="wd2" y="hd2"/>
              </a:cxn>
            </a:cxnLst>
            <a:rect l="0" t="0" r="r" b="b"/>
            <a:pathLst>
              <a:path w="21350" h="21600" extrusionOk="0">
                <a:moveTo>
                  <a:pt x="0" y="10800"/>
                </a:moveTo>
                <a:cubicBezTo>
                  <a:pt x="0" y="4835"/>
                  <a:pt x="4779" y="0"/>
                  <a:pt x="10675" y="0"/>
                </a:cubicBezTo>
                <a:cubicBezTo>
                  <a:pt x="16571" y="0"/>
                  <a:pt x="21350" y="4835"/>
                  <a:pt x="21350" y="10800"/>
                </a:cubicBezTo>
                <a:cubicBezTo>
                  <a:pt x="21350" y="16765"/>
                  <a:pt x="16571" y="21600"/>
                  <a:pt x="10675" y="21600"/>
                </a:cubicBezTo>
                <a:cubicBezTo>
                  <a:pt x="4779" y="21600"/>
                  <a:pt x="0" y="16765"/>
                  <a:pt x="0" y="10800"/>
                </a:cubicBezTo>
                <a:close/>
                <a:moveTo>
                  <a:pt x="17791" y="17126"/>
                </a:moveTo>
                <a:cubicBezTo>
                  <a:pt x="21475" y="13014"/>
                  <a:pt x="20885" y="6652"/>
                  <a:pt x="16507" y="3282"/>
                </a:cubicBezTo>
                <a:cubicBezTo>
                  <a:pt x="12913" y="516"/>
                  <a:pt x="7860" y="658"/>
                  <a:pt x="4428" y="3621"/>
                </a:cubicBezTo>
                <a:lnTo>
                  <a:pt x="17791" y="17126"/>
                </a:lnTo>
                <a:close/>
                <a:moveTo>
                  <a:pt x="3559" y="4474"/>
                </a:moveTo>
                <a:cubicBezTo>
                  <a:pt x="-125" y="8586"/>
                  <a:pt x="465" y="14948"/>
                  <a:pt x="4843" y="18318"/>
                </a:cubicBezTo>
                <a:cubicBezTo>
                  <a:pt x="8437" y="21084"/>
                  <a:pt x="13490" y="20942"/>
                  <a:pt x="16922" y="17979"/>
                </a:cubicBezTo>
                <a:lnTo>
                  <a:pt x="3559" y="4474"/>
                </a:lnTo>
                <a:close/>
              </a:path>
            </a:pathLst>
          </a:custGeom>
          <a:solidFill>
            <a:srgbClr val="FF0000"/>
          </a:solidFill>
          <a:ln>
            <a:solidFill>
              <a:srgbClr val="FF0000"/>
            </a:solidFill>
          </a:ln>
          <a:effectLst>
            <a:outerShdw blurRad="38100" dist="23000" dir="5400000" rotWithShape="0">
              <a:srgbClr val="000000">
                <a:alpha val="34997"/>
              </a:srgbClr>
            </a:outerShdw>
          </a:effectLst>
        </p:spPr>
        <p:txBody>
          <a:bodyPr lIns="45718" tIns="45718" rIns="45718" bIns="45718" anchor="ctr"/>
          <a:lstStyle/>
          <a:p>
            <a:pPr>
              <a:defRPr>
                <a:latin typeface="Arial"/>
                <a:ea typeface="Arial"/>
                <a:cs typeface="Arial"/>
                <a:sym typeface="Arial"/>
              </a:defRPr>
            </a:pPr>
            <a:endParaRPr/>
          </a:p>
        </p:txBody>
      </p:sp>
      <p:pic>
        <p:nvPicPr>
          <p:cNvPr id="333" name="check mark 2000px-Checkmark_green.svg.png" title="Marca de verificación"/>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29089" y="3673195"/>
            <a:ext cx="941616" cy="817323"/>
          </a:xfrm>
          <a:prstGeom prst="rect">
            <a:avLst/>
          </a:prstGeom>
          <a:ln w="12700">
            <a:miter lim="400000"/>
          </a:ln>
          <a:effectLst>
            <a:outerShdw blurRad="38100" dist="20000" dir="2487689" rotWithShape="0">
              <a:srgbClr val="000000"/>
            </a:outerShdw>
          </a:effectLst>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Shape 338"/>
          <p:cNvSpPr>
            <a:spLocks noGrp="1"/>
          </p:cNvSpPr>
          <p:nvPr>
            <p:ph type="title"/>
          </p:nvPr>
        </p:nvSpPr>
        <p:spPr>
          <a:xfrm>
            <a:off x="685800" y="900405"/>
            <a:ext cx="7772400" cy="914401"/>
          </a:xfrm>
          <a:prstGeom prst="rect">
            <a:avLst/>
          </a:prstGeom>
        </p:spPr>
        <p:txBody>
          <a:bodyPr>
            <a:normAutofit/>
          </a:bodyPr>
          <a:lstStyle/>
          <a:p>
            <a:r>
              <a:rPr dirty="0"/>
              <a:t>El Monitor de la </a:t>
            </a:r>
            <a:r>
              <a:rPr dirty="0" err="1"/>
              <a:t>Seguridad</a:t>
            </a:r>
            <a:r>
              <a:rPr dirty="0"/>
              <a:t> </a:t>
            </a:r>
          </a:p>
        </p:txBody>
      </p:sp>
      <p:sp>
        <p:nvSpPr>
          <p:cNvPr id="339" name="Shape 339"/>
          <p:cNvSpPr>
            <a:spLocks noGrp="1"/>
          </p:cNvSpPr>
          <p:nvPr>
            <p:ph type="body" sz="half" idx="4294967295"/>
          </p:nvPr>
        </p:nvSpPr>
        <p:spPr>
          <a:xfrm>
            <a:off x="702578" y="1930400"/>
            <a:ext cx="4484077" cy="4191000"/>
          </a:xfrm>
          <a:prstGeom prst="rect">
            <a:avLst/>
          </a:prstGeom>
        </p:spPr>
        <p:txBody>
          <a:bodyPr/>
          <a:lstStyle>
            <a:lvl1pPr marL="0" indent="0">
              <a:buSzTx/>
              <a:buFontTx/>
              <a:buNone/>
            </a:lvl1pPr>
          </a:lstStyle>
          <a:p>
            <a:r>
              <a:t>En algunos trabajos, usted puede tener la capacidad de designar una persona, para que se pare en el sitio y verbalmente alerte a los trabajadores, cuando ellos están cerca del borde/orilla.</a:t>
            </a:r>
          </a:p>
        </p:txBody>
      </p:sp>
      <p:pic>
        <p:nvPicPr>
          <p:cNvPr id="337" name="image36.jpeg" descr="Hombre que lleva un chaleco brillante de seguridad con las palabras &quot;monitor de seguridad&quot; en la parte posterior."/>
          <p:cNvPicPr>
            <a:picLocks noChangeAspect="1"/>
          </p:cNvPicPr>
          <p:nvPr/>
        </p:nvPicPr>
        <p:blipFill>
          <a:blip r:embed="rId3">
            <a:extLst/>
          </a:blip>
          <a:stretch>
            <a:fillRect/>
          </a:stretch>
        </p:blipFill>
        <p:spPr>
          <a:xfrm>
            <a:off x="5443701" y="2027997"/>
            <a:ext cx="3111501" cy="3576639"/>
          </a:xfrm>
          <a:prstGeom prst="rect">
            <a:avLst/>
          </a:prstGeom>
          <a:ln w="12700">
            <a:miter lim="400000"/>
          </a:ln>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922337"/>
            <a:ext cx="8915400" cy="982663"/>
          </a:xfrm>
        </p:spPr>
        <p:txBody>
          <a:bodyPr/>
          <a:lstStyle/>
          <a:p>
            <a:r>
              <a:rPr lang="en-US" b="1" dirty="0" err="1"/>
              <a:t>Pregunta</a:t>
            </a:r>
            <a:r>
              <a:rPr lang="en-US" b="1" dirty="0"/>
              <a:t>: </a:t>
            </a:r>
            <a:r>
              <a:rPr lang="en-US" b="1" dirty="0" smtClean="0">
                <a:solidFill>
                  <a:srgbClr val="FFFFFF"/>
                </a:solidFill>
              </a:rPr>
              <a:t>2</a:t>
            </a:r>
            <a:endParaRPr lang="en-US" b="1" dirty="0"/>
          </a:p>
        </p:txBody>
      </p:sp>
      <p:sp>
        <p:nvSpPr>
          <p:cNvPr id="343" name="Shape 343"/>
          <p:cNvSpPr>
            <a:spLocks noGrp="1"/>
          </p:cNvSpPr>
          <p:nvPr>
            <p:ph type="body" sz="half" idx="4294967295"/>
          </p:nvPr>
        </p:nvSpPr>
        <p:spPr>
          <a:xfrm>
            <a:off x="1143000" y="2286000"/>
            <a:ext cx="6858000" cy="2719388"/>
          </a:xfrm>
          <a:prstGeom prst="rect">
            <a:avLst/>
          </a:prstGeom>
        </p:spPr>
        <p:txBody>
          <a:bodyPr/>
          <a:lstStyle>
            <a:lvl1pPr marL="0" indent="0" algn="ctr">
              <a:lnSpc>
                <a:spcPct val="90000"/>
              </a:lnSpc>
              <a:spcBef>
                <a:spcPts val="1100"/>
              </a:spcBef>
              <a:buSzTx/>
              <a:buNone/>
              <a:defRPr sz="4400"/>
            </a:lvl1pPr>
          </a:lstStyle>
          <a:p>
            <a:r>
              <a:rPr dirty="0"/>
              <a:t>¿</a:t>
            </a:r>
            <a:r>
              <a:rPr dirty="0" err="1"/>
              <a:t>Por</a:t>
            </a:r>
            <a:r>
              <a:rPr dirty="0"/>
              <a:t> </a:t>
            </a:r>
            <a:r>
              <a:rPr dirty="0" err="1"/>
              <a:t>qué</a:t>
            </a:r>
            <a:r>
              <a:rPr dirty="0"/>
              <a:t> </a:t>
            </a:r>
            <a:r>
              <a:rPr dirty="0" err="1"/>
              <a:t>debemos</a:t>
            </a:r>
            <a:r>
              <a:rPr dirty="0"/>
              <a:t> </a:t>
            </a:r>
            <a:r>
              <a:rPr dirty="0" err="1"/>
              <a:t>tener</a:t>
            </a:r>
            <a:r>
              <a:rPr dirty="0"/>
              <a:t> </a:t>
            </a:r>
            <a:r>
              <a:rPr dirty="0" err="1"/>
              <a:t>todas</a:t>
            </a:r>
            <a:r>
              <a:rPr dirty="0"/>
              <a:t> </a:t>
            </a:r>
            <a:r>
              <a:rPr dirty="0" err="1"/>
              <a:t>éstas</a:t>
            </a:r>
            <a:r>
              <a:rPr dirty="0"/>
              <a:t> </a:t>
            </a:r>
            <a:r>
              <a:rPr dirty="0" err="1"/>
              <a:t>reglas</a:t>
            </a:r>
            <a:r>
              <a:rPr dirty="0"/>
              <a:t>/</a:t>
            </a:r>
            <a:r>
              <a:rPr dirty="0" err="1"/>
              <a:t>normas</a:t>
            </a:r>
            <a:r>
              <a:rPr dirty="0"/>
              <a:t>?</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Shape 59"/>
          <p:cNvSpPr>
            <a:spLocks noGrp="1"/>
          </p:cNvSpPr>
          <p:nvPr>
            <p:ph type="title"/>
          </p:nvPr>
        </p:nvSpPr>
        <p:spPr>
          <a:xfrm>
            <a:off x="457200" y="976737"/>
            <a:ext cx="8229600" cy="851064"/>
          </a:xfrm>
          <a:prstGeom prst="rect">
            <a:avLst/>
          </a:prstGeom>
        </p:spPr>
        <p:txBody>
          <a:bodyPr>
            <a:normAutofit/>
          </a:bodyPr>
          <a:lstStyle>
            <a:lvl1pPr>
              <a:defRPr b="1"/>
            </a:lvl1pPr>
          </a:lstStyle>
          <a:p>
            <a:r>
              <a:t>Conozca Sus Derechos</a:t>
            </a:r>
          </a:p>
        </p:txBody>
      </p:sp>
      <p:sp>
        <p:nvSpPr>
          <p:cNvPr id="60" name="Shape 60"/>
          <p:cNvSpPr>
            <a:spLocks noGrp="1"/>
          </p:cNvSpPr>
          <p:nvPr>
            <p:ph type="body" idx="4294967295"/>
          </p:nvPr>
        </p:nvSpPr>
        <p:spPr>
          <a:xfrm>
            <a:off x="210588" y="1614901"/>
            <a:ext cx="8229601" cy="5357923"/>
          </a:xfrm>
          <a:prstGeom prst="rect">
            <a:avLst/>
          </a:prstGeom>
        </p:spPr>
        <p:txBody>
          <a:bodyPr/>
          <a:lstStyle/>
          <a:p>
            <a:pPr marL="403860" indent="-190500">
              <a:lnSpc>
                <a:spcPct val="90000"/>
              </a:lnSpc>
              <a:buChar char="•"/>
            </a:pPr>
            <a:r>
              <a:t>¿Qué es OSHA?</a:t>
            </a:r>
          </a:p>
          <a:p>
            <a:pPr marL="403860" indent="-190500">
              <a:lnSpc>
                <a:spcPct val="90000"/>
              </a:lnSpc>
              <a:buChar char="•"/>
            </a:pPr>
            <a:r>
              <a:t>¿Quién está cubierto por OSHA?</a:t>
            </a:r>
          </a:p>
          <a:p>
            <a:pPr marL="403860" indent="-190500">
              <a:lnSpc>
                <a:spcPct val="90000"/>
              </a:lnSpc>
              <a:buChar char="•"/>
            </a:pPr>
            <a:r>
              <a:t>Usted tiene derecho de un sitio de trabajo seguro.</a:t>
            </a:r>
          </a:p>
          <a:p>
            <a:pPr marL="403860" indent="-190500">
              <a:lnSpc>
                <a:spcPct val="90000"/>
              </a:lnSpc>
              <a:buChar char="•"/>
            </a:pPr>
            <a:r>
              <a:t>¿Qué puedo hacer si existe un peligro en mi lugar de trabajo?</a:t>
            </a:r>
          </a:p>
          <a:p>
            <a:pPr marL="403860" indent="-190500">
              <a:lnSpc>
                <a:spcPct val="90000"/>
              </a:lnSpc>
              <a:buChar char="•"/>
            </a:pPr>
            <a:r>
              <a:t>¿Qué puedo hacer si estoy lesionado?</a:t>
            </a:r>
          </a:p>
          <a:p>
            <a:pPr marL="403860" indent="-190500">
              <a:lnSpc>
                <a:spcPct val="90000"/>
              </a:lnSpc>
              <a:buChar char="•"/>
            </a:pPr>
            <a:r>
              <a:t>Usted tiene el derecho de presentar una queja con su empleador u OSHA.</a:t>
            </a:r>
          </a:p>
          <a:p>
            <a:pPr marL="403860" indent="-190500">
              <a:lnSpc>
                <a:spcPct val="90000"/>
              </a:lnSpc>
              <a:buChar char="•"/>
            </a:pPr>
            <a:r>
              <a:t>Usted tiene </a:t>
            </a:r>
            <a:r>
              <a:rPr b="1"/>
              <a:t>30 días para hacer una queja</a:t>
            </a:r>
            <a:r>
              <a:t> </a:t>
            </a:r>
            <a:r>
              <a:rPr b="1"/>
              <a:t>de represalias </a:t>
            </a:r>
            <a:r>
              <a:t>de una lastimadura.</a:t>
            </a:r>
          </a:p>
          <a:p>
            <a:pPr marL="403860" indent="-190500">
              <a:lnSpc>
                <a:spcPct val="90000"/>
              </a:lnSpc>
              <a:buChar char="•"/>
            </a:pPr>
            <a:r>
              <a:t>Llame </a:t>
            </a:r>
            <a:r>
              <a:rPr b="1"/>
              <a:t>1-800-321-OSHA (6742)</a:t>
            </a:r>
            <a:r>
              <a:t> para solicitar que le envíen el formato de queja. </a:t>
            </a:r>
          </a:p>
          <a:p>
            <a:pPr marL="403860" indent="-190500">
              <a:lnSpc>
                <a:spcPct val="90000"/>
              </a:lnSpc>
              <a:buChar char="•"/>
            </a:pPr>
            <a:r>
              <a:t>Pida a OSHA mantener </a:t>
            </a:r>
            <a:r>
              <a:rPr b="1"/>
              <a:t>su identidad confidencial</a:t>
            </a:r>
            <a:r>
              <a:t>.</a:t>
            </a:r>
          </a:p>
        </p:txBody>
      </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Shape 351"/>
          <p:cNvSpPr>
            <a:spLocks noGrp="1"/>
          </p:cNvSpPr>
          <p:nvPr>
            <p:ph type="title"/>
          </p:nvPr>
        </p:nvSpPr>
        <p:spPr>
          <a:xfrm>
            <a:off x="457200" y="846137"/>
            <a:ext cx="8229600" cy="1143001"/>
          </a:xfrm>
          <a:prstGeom prst="rect">
            <a:avLst/>
          </a:prstGeom>
        </p:spPr>
        <p:txBody>
          <a:bodyPr>
            <a:normAutofit/>
          </a:bodyPr>
          <a:lstStyle/>
          <a:p>
            <a:pPr>
              <a:defRPr b="1"/>
            </a:pPr>
            <a:r>
              <a:rPr dirty="0"/>
              <a:t>Las </a:t>
            </a:r>
            <a:r>
              <a:rPr dirty="0" err="1"/>
              <a:t>Escaleras</a:t>
            </a:r>
            <a:r>
              <a:rPr dirty="0"/>
              <a:t> </a:t>
            </a:r>
            <a:r>
              <a:rPr b="0" dirty="0">
                <a:solidFill>
                  <a:srgbClr val="FFFFFF"/>
                </a:solidFill>
              </a:rPr>
              <a:t>1</a:t>
            </a:r>
          </a:p>
        </p:txBody>
      </p:sp>
      <p:pic>
        <p:nvPicPr>
          <p:cNvPr id="348" name="image20.png" descr="Dos personas sostienen una escalera verticalmente. La escalera no está apoyado por nada más que estas 2 personas. Una tercera persona ha subido la escalera para trabajar en algo."/>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391341" y="2530973"/>
            <a:ext cx="2474945" cy="3761192"/>
          </a:xfrm>
          <a:prstGeom prst="rect">
            <a:avLst/>
          </a:prstGeom>
          <a:ln w="12700">
            <a:miter lim="400000"/>
          </a:ln>
        </p:spPr>
      </p:pic>
      <p:pic>
        <p:nvPicPr>
          <p:cNvPr id="353" name="no-symbol-39767_640.png" descr="Símbolo rojo de No (círculo con una barra diagonal) indica que el contenido de esta foto no está aprobado por OSHA."/>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7106" y="2429821"/>
            <a:ext cx="1350486" cy="1350485"/>
          </a:xfrm>
          <a:prstGeom prst="rect">
            <a:avLst/>
          </a:prstGeom>
          <a:ln w="12700">
            <a:miter lim="400000"/>
          </a:ln>
        </p:spPr>
      </p:pic>
      <p:pic>
        <p:nvPicPr>
          <p:cNvPr id="349" name="image38.jpeg" descr="Una escalera que ha sido colocada apropiadamente contra un piso superior con pasamanos que se extienden 3 pies más allá de la superficie."/>
          <p:cNvPicPr>
            <a:picLocks noChangeAspect="1"/>
          </p:cNvPicPr>
          <p:nvPr/>
        </p:nvPicPr>
        <p:blipFill>
          <a:blip r:embed="rId4">
            <a:extLst/>
          </a:blip>
          <a:stretch>
            <a:fillRect/>
          </a:stretch>
        </p:blipFill>
        <p:spPr>
          <a:xfrm>
            <a:off x="3056456" y="2050463"/>
            <a:ext cx="2968626" cy="4239430"/>
          </a:xfrm>
          <a:prstGeom prst="rect">
            <a:avLst/>
          </a:prstGeom>
          <a:ln w="12700">
            <a:miter lim="400000"/>
          </a:ln>
        </p:spPr>
      </p:pic>
      <p:pic>
        <p:nvPicPr>
          <p:cNvPr id="350" name="image21.png" descr="La marca de verificación verde indica que el contenido de esta foto es aprobado por OSHA.&#10;"/>
          <p:cNvPicPr>
            <a:picLocks noChangeAspect="1"/>
          </p:cNvPicPr>
          <p:nvPr/>
        </p:nvPicPr>
        <p:blipFill>
          <a:blip r:embed="rId5">
            <a:extLst/>
          </a:blip>
          <a:stretch>
            <a:fillRect/>
          </a:stretch>
        </p:blipFill>
        <p:spPr>
          <a:xfrm>
            <a:off x="2532611" y="1586528"/>
            <a:ext cx="1782764" cy="1782764"/>
          </a:xfrm>
          <a:prstGeom prst="rect">
            <a:avLst/>
          </a:prstGeom>
          <a:ln w="12700">
            <a:miter lim="400000"/>
          </a:ln>
        </p:spPr>
      </p:pic>
      <p:pic>
        <p:nvPicPr>
          <p:cNvPr id="352" name="fall man-falling-from-roof-and-ladder-3-v2..png" descr="Un hombre que se cae de un techo como él intenta montar la parte superior de una escalera. La escalera no se extiende 3 pies más allá de la superficie del techo."/>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6185938" y="2514600"/>
            <a:ext cx="2217420" cy="3795670"/>
          </a:xfrm>
          <a:prstGeom prst="rect">
            <a:avLst/>
          </a:prstGeom>
          <a:ln w="12700">
            <a:miter lim="400000"/>
          </a:ln>
        </p:spPr>
      </p:pic>
      <p:pic>
        <p:nvPicPr>
          <p:cNvPr id="354" name="no-symbol-39767_640.png" descr="Símbolo rojo de No (círculo con una barra diagonal) indica que el contenido de esta foto no está aprobado por OSHA."/>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99454" y="2184503"/>
            <a:ext cx="1350486" cy="1350486"/>
          </a:xfrm>
          <a:prstGeom prst="rect">
            <a:avLst/>
          </a:prstGeom>
          <a:ln w="12700">
            <a:miter lim="400000"/>
          </a:ln>
        </p:spPr>
      </p:pic>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Shape 357"/>
          <p:cNvSpPr>
            <a:spLocks noGrp="1"/>
          </p:cNvSpPr>
          <p:nvPr>
            <p:ph type="title"/>
          </p:nvPr>
        </p:nvSpPr>
        <p:spPr>
          <a:xfrm>
            <a:off x="0" y="1169171"/>
            <a:ext cx="5716085" cy="583429"/>
          </a:xfrm>
          <a:prstGeom prst="rect">
            <a:avLst/>
          </a:prstGeom>
        </p:spPr>
        <p:txBody>
          <a:bodyPr/>
          <a:lstStyle/>
          <a:p>
            <a:pPr defTabSz="429768">
              <a:defRPr sz="4000"/>
            </a:pPr>
            <a:r>
              <a:rPr dirty="0"/>
              <a:t>Las </a:t>
            </a:r>
            <a:r>
              <a:rPr dirty="0" err="1"/>
              <a:t>Escaleras</a:t>
            </a:r>
            <a:r>
              <a:rPr dirty="0"/>
              <a:t> </a:t>
            </a:r>
            <a:r>
              <a:rPr dirty="0">
                <a:solidFill>
                  <a:srgbClr val="FFFFFF"/>
                </a:solidFill>
              </a:rPr>
              <a:t>2</a:t>
            </a:r>
          </a:p>
        </p:txBody>
      </p:sp>
      <p:sp>
        <p:nvSpPr>
          <p:cNvPr id="362" name="Shape 362"/>
          <p:cNvSpPr>
            <a:spLocks noGrp="1"/>
          </p:cNvSpPr>
          <p:nvPr>
            <p:ph type="body" idx="4294967295"/>
          </p:nvPr>
        </p:nvSpPr>
        <p:spPr>
          <a:xfrm>
            <a:off x="327582" y="1886231"/>
            <a:ext cx="6477001" cy="4990651"/>
          </a:xfrm>
          <a:prstGeom prst="rect">
            <a:avLst/>
          </a:prstGeom>
        </p:spPr>
        <p:txBody>
          <a:bodyPr/>
          <a:lstStyle/>
          <a:p>
            <a:pPr marL="0" indent="0">
              <a:spcBef>
                <a:spcPts val="1400"/>
              </a:spcBef>
              <a:buSzTx/>
              <a:buFontTx/>
              <a:buNone/>
              <a:defRPr sz="2500"/>
            </a:pPr>
            <a:r>
              <a:rPr dirty="0"/>
              <a:t>Los </a:t>
            </a:r>
            <a:r>
              <a:rPr dirty="0" err="1"/>
              <a:t>riesgos</a:t>
            </a:r>
            <a:r>
              <a:rPr dirty="0"/>
              <a:t> </a:t>
            </a:r>
            <a:r>
              <a:rPr dirty="0" err="1"/>
              <a:t>cuando</a:t>
            </a:r>
            <a:r>
              <a:rPr dirty="0"/>
              <a:t> se </a:t>
            </a:r>
            <a:r>
              <a:rPr dirty="0" err="1"/>
              <a:t>trabaja</a:t>
            </a:r>
            <a:r>
              <a:rPr dirty="0"/>
              <a:t> con              </a:t>
            </a:r>
            <a:r>
              <a:rPr dirty="0" err="1"/>
              <a:t>escaleras</a:t>
            </a:r>
            <a:r>
              <a:rPr dirty="0"/>
              <a:t>:</a:t>
            </a:r>
          </a:p>
          <a:p>
            <a:pPr marL="508000" lvl="1" indent="-254000">
              <a:spcBef>
                <a:spcPts val="1400"/>
              </a:spcBef>
              <a:defRPr sz="2500"/>
            </a:pPr>
            <a:r>
              <a:rPr dirty="0" err="1"/>
              <a:t>Incorrecta</a:t>
            </a:r>
            <a:r>
              <a:rPr dirty="0"/>
              <a:t> </a:t>
            </a:r>
            <a:r>
              <a:rPr dirty="0" err="1"/>
              <a:t>colocación</a:t>
            </a:r>
            <a:r>
              <a:rPr dirty="0"/>
              <a:t>/</a:t>
            </a:r>
            <a:r>
              <a:rPr dirty="0" err="1"/>
              <a:t>posición</a:t>
            </a:r>
            <a:endParaRPr dirty="0"/>
          </a:p>
          <a:p>
            <a:pPr marL="508000" lvl="1" indent="-254000">
              <a:spcBef>
                <a:spcPts val="1400"/>
              </a:spcBef>
              <a:defRPr sz="2500"/>
            </a:pPr>
            <a:r>
              <a:rPr dirty="0" err="1"/>
              <a:t>Escalera</a:t>
            </a:r>
            <a:r>
              <a:rPr dirty="0"/>
              <a:t> </a:t>
            </a:r>
            <a:r>
              <a:rPr dirty="0" err="1"/>
              <a:t>resbala</a:t>
            </a:r>
            <a:r>
              <a:rPr dirty="0"/>
              <a:t> (</a:t>
            </a:r>
            <a:r>
              <a:rPr dirty="0" err="1"/>
              <a:t>arriba</a:t>
            </a:r>
            <a:r>
              <a:rPr dirty="0"/>
              <a:t> o </a:t>
            </a:r>
            <a:r>
              <a:rPr dirty="0" err="1"/>
              <a:t>abajo</a:t>
            </a:r>
            <a:r>
              <a:rPr dirty="0"/>
              <a:t>)</a:t>
            </a:r>
          </a:p>
          <a:p>
            <a:pPr marL="508000" lvl="1" indent="-254000">
              <a:spcBef>
                <a:spcPts val="1400"/>
              </a:spcBef>
              <a:defRPr sz="2500"/>
            </a:pPr>
            <a:r>
              <a:rPr dirty="0" err="1"/>
              <a:t>Pérdida</a:t>
            </a:r>
            <a:r>
              <a:rPr dirty="0"/>
              <a:t> del </a:t>
            </a:r>
            <a:r>
              <a:rPr dirty="0" err="1"/>
              <a:t>equilibrio</a:t>
            </a:r>
            <a:r>
              <a:rPr dirty="0"/>
              <a:t> del </a:t>
            </a:r>
            <a:r>
              <a:rPr dirty="0" err="1"/>
              <a:t>usuario</a:t>
            </a:r>
            <a:endParaRPr dirty="0"/>
          </a:p>
          <a:p>
            <a:pPr marL="508000" lvl="1" indent="-254000">
              <a:spcBef>
                <a:spcPts val="1400"/>
              </a:spcBef>
              <a:defRPr sz="2500"/>
            </a:pPr>
            <a:r>
              <a:rPr dirty="0" err="1"/>
              <a:t>Sobre-estiramiento</a:t>
            </a:r>
            <a:r>
              <a:rPr dirty="0"/>
              <a:t> del </a:t>
            </a:r>
            <a:r>
              <a:rPr dirty="0" err="1"/>
              <a:t>cuerpo</a:t>
            </a:r>
            <a:endParaRPr dirty="0"/>
          </a:p>
          <a:p>
            <a:pPr marL="508000" lvl="1" indent="-254000">
              <a:spcBef>
                <a:spcPts val="1400"/>
              </a:spcBef>
              <a:defRPr sz="2500"/>
            </a:pPr>
            <a:r>
              <a:rPr dirty="0" err="1"/>
              <a:t>Resbalón</a:t>
            </a:r>
            <a:r>
              <a:rPr dirty="0"/>
              <a:t> al </a:t>
            </a:r>
            <a:r>
              <a:rPr dirty="0" err="1"/>
              <a:t>pisar</a:t>
            </a:r>
            <a:r>
              <a:rPr dirty="0"/>
              <a:t> </a:t>
            </a:r>
            <a:r>
              <a:rPr dirty="0" err="1"/>
              <a:t>los</a:t>
            </a:r>
            <a:r>
              <a:rPr dirty="0"/>
              <a:t> </a:t>
            </a:r>
            <a:r>
              <a:rPr dirty="0" err="1"/>
              <a:t>peldaños</a:t>
            </a:r>
            <a:endParaRPr dirty="0"/>
          </a:p>
          <a:p>
            <a:pPr marL="508000" lvl="1" indent="-254000">
              <a:spcBef>
                <a:spcPts val="1400"/>
              </a:spcBef>
              <a:defRPr sz="2500"/>
            </a:pPr>
            <a:r>
              <a:rPr dirty="0" err="1"/>
              <a:t>Escalera</a:t>
            </a:r>
            <a:r>
              <a:rPr dirty="0"/>
              <a:t> </a:t>
            </a:r>
            <a:r>
              <a:rPr dirty="0" err="1"/>
              <a:t>defectuosa</a:t>
            </a:r>
            <a:r>
              <a:rPr dirty="0"/>
              <a:t>/</a:t>
            </a:r>
            <a:r>
              <a:rPr dirty="0" err="1"/>
              <a:t>dañada</a:t>
            </a:r>
            <a:endParaRPr dirty="0"/>
          </a:p>
          <a:p>
            <a:pPr marL="508000" lvl="1" indent="-254000">
              <a:spcBef>
                <a:spcPts val="1400"/>
              </a:spcBef>
              <a:defRPr sz="2500" b="1"/>
            </a:pPr>
            <a:r>
              <a:rPr dirty="0" err="1"/>
              <a:t>Escalera</a:t>
            </a:r>
            <a:r>
              <a:rPr dirty="0"/>
              <a:t> </a:t>
            </a:r>
            <a:r>
              <a:rPr dirty="0" err="1"/>
              <a:t>inadecuada</a:t>
            </a:r>
            <a:r>
              <a:rPr dirty="0"/>
              <a:t> para </a:t>
            </a:r>
            <a:r>
              <a:rPr dirty="0" err="1"/>
              <a:t>hacer</a:t>
            </a:r>
            <a:r>
              <a:rPr dirty="0"/>
              <a:t> el </a:t>
            </a:r>
            <a:r>
              <a:rPr dirty="0" err="1"/>
              <a:t>trabajo</a:t>
            </a:r>
            <a:endParaRPr dirty="0"/>
          </a:p>
        </p:txBody>
      </p:sp>
      <p:pic>
        <p:nvPicPr>
          <p:cNvPr id="356" name="image39.jpeg" descr="Gráfico mostrando 2 escaleras de diferentes alturas apoyadas contra un lado de un edificio. La escalera alta llega a la parte superior del techo, mientras que la escalera más corta llega a la parte inferior del techo. Ambas escalas se colocan en el ángulo correcto."/>
          <p:cNvPicPr>
            <a:picLocks noChangeAspect="1"/>
          </p:cNvPicPr>
          <p:nvPr/>
        </p:nvPicPr>
        <p:blipFill>
          <a:blip r:embed="rId3">
            <a:extLst/>
          </a:blip>
          <a:stretch>
            <a:fillRect/>
          </a:stretch>
        </p:blipFill>
        <p:spPr>
          <a:xfrm>
            <a:off x="5603701" y="2461182"/>
            <a:ext cx="3208339" cy="3709989"/>
          </a:xfrm>
          <a:prstGeom prst="rect">
            <a:avLst/>
          </a:prstGeom>
          <a:ln w="12700">
            <a:miter lim="400000"/>
          </a:ln>
        </p:spPr>
      </p:pic>
      <p:pic>
        <p:nvPicPr>
          <p:cNvPr id="363" name="check mark 2000px-Checkmark_green.svg.png" descr="La marca de verificación verde indica que el contenido de esta foto es aprobado por OSHA.&#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20596" y="3854429"/>
            <a:ext cx="1456712" cy="1264426"/>
          </a:xfrm>
          <a:prstGeom prst="rect">
            <a:avLst/>
          </a:prstGeom>
          <a:ln w="12700">
            <a:miter lim="400000"/>
          </a:ln>
          <a:effectLst>
            <a:outerShdw blurRad="38100" dist="20000" dir="2487689" rotWithShape="0">
              <a:srgbClr val="000000"/>
            </a:outerShdw>
          </a:effectLst>
        </p:spPr>
      </p:pic>
      <p:pic>
        <p:nvPicPr>
          <p:cNvPr id="358" name="fall man-falling-from-roof-and-ladder-3-v2..png" descr="Un hombre que se cae de un techo como él intenta montar la parte superior de una escalera. La escalera no se extiende 3 pies más allá de la superficie del techo."/>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5615671" y="-8498"/>
            <a:ext cx="1954826" cy="2461597"/>
          </a:xfrm>
          <a:prstGeom prst="rect">
            <a:avLst/>
          </a:prstGeom>
          <a:ln w="12700">
            <a:miter lim="400000"/>
          </a:ln>
        </p:spPr>
      </p:pic>
      <p:pic>
        <p:nvPicPr>
          <p:cNvPr id="364" name="no-symbol-39767_640.png" title="No hagas Symbol"/>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34369" y="1254018"/>
            <a:ext cx="1264426" cy="1264426"/>
          </a:xfrm>
          <a:prstGeom prst="rect">
            <a:avLst/>
          </a:prstGeom>
          <a:ln w="12700">
            <a:miter lim="400000"/>
          </a:ln>
        </p:spPr>
      </p:pic>
      <p:grpSp>
        <p:nvGrpSpPr>
          <p:cNvPr id="361" name="Group 361" descr="Nota recordando a los trabajadores que deben extender las escaleras 3 pies más allá de la superficie de destino."/>
          <p:cNvGrpSpPr/>
          <p:nvPr/>
        </p:nvGrpSpPr>
        <p:grpSpPr>
          <a:xfrm>
            <a:off x="7220570" y="851975"/>
            <a:ext cx="2169060" cy="2017713"/>
            <a:chOff x="0" y="0"/>
            <a:chExt cx="2169059" cy="2017712"/>
          </a:xfrm>
        </p:grpSpPr>
        <p:pic>
          <p:nvPicPr>
            <p:cNvPr id="359" name="pasted-image.png" title="Caja de texto"/>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0" y="0"/>
              <a:ext cx="2169060" cy="2017713"/>
            </a:xfrm>
            <a:custGeom>
              <a:avLst/>
              <a:gdLst/>
              <a:ahLst/>
              <a:cxnLst>
                <a:cxn ang="0">
                  <a:pos x="wd2" y="hd2"/>
                </a:cxn>
                <a:cxn ang="5400000">
                  <a:pos x="wd2" y="hd2"/>
                </a:cxn>
                <a:cxn ang="10800000">
                  <a:pos x="wd2" y="hd2"/>
                </a:cxn>
                <a:cxn ang="16200000">
                  <a:pos x="wd2" y="hd2"/>
                </a:cxn>
              </a:cxnLst>
              <a:rect l="0" t="0" r="r" b="b"/>
              <a:pathLst>
                <a:path w="21598" h="21600" extrusionOk="0">
                  <a:moveTo>
                    <a:pt x="10812" y="0"/>
                  </a:moveTo>
                  <a:cubicBezTo>
                    <a:pt x="10176" y="0"/>
                    <a:pt x="10120" y="12"/>
                    <a:pt x="10120" y="153"/>
                  </a:cubicBezTo>
                  <a:cubicBezTo>
                    <a:pt x="10120" y="237"/>
                    <a:pt x="10089" y="331"/>
                    <a:pt x="10049" y="357"/>
                  </a:cubicBezTo>
                  <a:cubicBezTo>
                    <a:pt x="10010" y="383"/>
                    <a:pt x="7774" y="398"/>
                    <a:pt x="5086" y="395"/>
                  </a:cubicBezTo>
                  <a:cubicBezTo>
                    <a:pt x="3321" y="394"/>
                    <a:pt x="2093" y="398"/>
                    <a:pt x="1296" y="412"/>
                  </a:cubicBezTo>
                  <a:cubicBezTo>
                    <a:pt x="898" y="419"/>
                    <a:pt x="606" y="431"/>
                    <a:pt x="411" y="442"/>
                  </a:cubicBezTo>
                  <a:cubicBezTo>
                    <a:pt x="219" y="453"/>
                    <a:pt x="121" y="468"/>
                    <a:pt x="103" y="484"/>
                  </a:cubicBezTo>
                  <a:cubicBezTo>
                    <a:pt x="66" y="517"/>
                    <a:pt x="40" y="601"/>
                    <a:pt x="24" y="761"/>
                  </a:cubicBezTo>
                  <a:cubicBezTo>
                    <a:pt x="8" y="922"/>
                    <a:pt x="0" y="1158"/>
                    <a:pt x="0" y="1508"/>
                  </a:cubicBezTo>
                  <a:cubicBezTo>
                    <a:pt x="0" y="2432"/>
                    <a:pt x="4" y="2451"/>
                    <a:pt x="182" y="2524"/>
                  </a:cubicBezTo>
                  <a:lnTo>
                    <a:pt x="360" y="2596"/>
                  </a:lnTo>
                  <a:lnTo>
                    <a:pt x="364" y="6008"/>
                  </a:lnTo>
                  <a:lnTo>
                    <a:pt x="368" y="9419"/>
                  </a:lnTo>
                  <a:lnTo>
                    <a:pt x="549" y="9581"/>
                  </a:lnTo>
                  <a:lnTo>
                    <a:pt x="735" y="9742"/>
                  </a:lnTo>
                  <a:lnTo>
                    <a:pt x="735" y="12597"/>
                  </a:lnTo>
                  <a:lnTo>
                    <a:pt x="735" y="15456"/>
                  </a:lnTo>
                  <a:lnTo>
                    <a:pt x="917" y="15529"/>
                  </a:lnTo>
                  <a:cubicBezTo>
                    <a:pt x="967" y="15549"/>
                    <a:pt x="1012" y="15576"/>
                    <a:pt x="1043" y="15601"/>
                  </a:cubicBezTo>
                  <a:cubicBezTo>
                    <a:pt x="1076" y="15626"/>
                    <a:pt x="1093" y="15648"/>
                    <a:pt x="1091" y="15665"/>
                  </a:cubicBezTo>
                  <a:cubicBezTo>
                    <a:pt x="1086" y="15698"/>
                    <a:pt x="1086" y="16800"/>
                    <a:pt x="1091" y="18112"/>
                  </a:cubicBezTo>
                  <a:lnTo>
                    <a:pt x="1099" y="20495"/>
                  </a:lnTo>
                  <a:lnTo>
                    <a:pt x="1830" y="20495"/>
                  </a:lnTo>
                  <a:lnTo>
                    <a:pt x="2561" y="20495"/>
                  </a:lnTo>
                  <a:lnTo>
                    <a:pt x="2707" y="20831"/>
                  </a:lnTo>
                  <a:cubicBezTo>
                    <a:pt x="2787" y="21015"/>
                    <a:pt x="2856" y="21134"/>
                    <a:pt x="2857" y="21094"/>
                  </a:cubicBezTo>
                  <a:cubicBezTo>
                    <a:pt x="2862" y="20957"/>
                    <a:pt x="3153" y="21312"/>
                    <a:pt x="3153" y="21456"/>
                  </a:cubicBezTo>
                  <a:cubicBezTo>
                    <a:pt x="3153" y="21575"/>
                    <a:pt x="3213" y="21600"/>
                    <a:pt x="3478" y="21600"/>
                  </a:cubicBezTo>
                  <a:cubicBezTo>
                    <a:pt x="3688" y="21600"/>
                    <a:pt x="3811" y="21562"/>
                    <a:pt x="3837" y="21490"/>
                  </a:cubicBezTo>
                  <a:cubicBezTo>
                    <a:pt x="3869" y="21399"/>
                    <a:pt x="4135" y="21374"/>
                    <a:pt x="5216" y="21366"/>
                  </a:cubicBezTo>
                  <a:cubicBezTo>
                    <a:pt x="5953" y="21361"/>
                    <a:pt x="6592" y="21323"/>
                    <a:pt x="6639" y="21281"/>
                  </a:cubicBezTo>
                  <a:cubicBezTo>
                    <a:pt x="6728" y="21202"/>
                    <a:pt x="8455" y="21243"/>
                    <a:pt x="8583" y="21328"/>
                  </a:cubicBezTo>
                  <a:cubicBezTo>
                    <a:pt x="8603" y="21341"/>
                    <a:pt x="8621" y="21338"/>
                    <a:pt x="8631" y="21328"/>
                  </a:cubicBezTo>
                  <a:cubicBezTo>
                    <a:pt x="8640" y="21318"/>
                    <a:pt x="8644" y="21302"/>
                    <a:pt x="8639" y="21273"/>
                  </a:cubicBezTo>
                  <a:cubicBezTo>
                    <a:pt x="8632" y="21239"/>
                    <a:pt x="8640" y="21215"/>
                    <a:pt x="8666" y="21201"/>
                  </a:cubicBezTo>
                  <a:cubicBezTo>
                    <a:pt x="8692" y="21187"/>
                    <a:pt x="8732" y="21182"/>
                    <a:pt x="8785" y="21188"/>
                  </a:cubicBezTo>
                  <a:cubicBezTo>
                    <a:pt x="8878" y="21199"/>
                    <a:pt x="8934" y="21173"/>
                    <a:pt x="8911" y="21133"/>
                  </a:cubicBezTo>
                  <a:cubicBezTo>
                    <a:pt x="8888" y="21092"/>
                    <a:pt x="8903" y="21040"/>
                    <a:pt x="8943" y="21014"/>
                  </a:cubicBezTo>
                  <a:cubicBezTo>
                    <a:pt x="8982" y="20988"/>
                    <a:pt x="9701" y="20944"/>
                    <a:pt x="10539" y="20920"/>
                  </a:cubicBezTo>
                  <a:cubicBezTo>
                    <a:pt x="11378" y="20896"/>
                    <a:pt x="12358" y="20868"/>
                    <a:pt x="12721" y="20856"/>
                  </a:cubicBezTo>
                  <a:cubicBezTo>
                    <a:pt x="13084" y="20845"/>
                    <a:pt x="13466" y="20799"/>
                    <a:pt x="13566" y="20755"/>
                  </a:cubicBezTo>
                  <a:cubicBezTo>
                    <a:pt x="13673" y="20708"/>
                    <a:pt x="14097" y="20694"/>
                    <a:pt x="14582" y="20716"/>
                  </a:cubicBezTo>
                  <a:cubicBezTo>
                    <a:pt x="14900" y="20731"/>
                    <a:pt x="15112" y="20731"/>
                    <a:pt x="15250" y="20721"/>
                  </a:cubicBezTo>
                  <a:cubicBezTo>
                    <a:pt x="15388" y="20711"/>
                    <a:pt x="15453" y="20687"/>
                    <a:pt x="15475" y="20648"/>
                  </a:cubicBezTo>
                  <a:cubicBezTo>
                    <a:pt x="15548" y="20521"/>
                    <a:pt x="15641" y="20507"/>
                    <a:pt x="16463" y="20491"/>
                  </a:cubicBezTo>
                  <a:cubicBezTo>
                    <a:pt x="16826" y="20484"/>
                    <a:pt x="17158" y="20448"/>
                    <a:pt x="17202" y="20410"/>
                  </a:cubicBezTo>
                  <a:cubicBezTo>
                    <a:pt x="17224" y="20392"/>
                    <a:pt x="17355" y="20374"/>
                    <a:pt x="17546" y="20359"/>
                  </a:cubicBezTo>
                  <a:cubicBezTo>
                    <a:pt x="17738" y="20345"/>
                    <a:pt x="17994" y="20337"/>
                    <a:pt x="18265" y="20334"/>
                  </a:cubicBezTo>
                  <a:cubicBezTo>
                    <a:pt x="18806" y="20328"/>
                    <a:pt x="19280" y="20300"/>
                    <a:pt x="19320" y="20274"/>
                  </a:cubicBezTo>
                  <a:cubicBezTo>
                    <a:pt x="19434" y="20202"/>
                    <a:pt x="19654" y="20202"/>
                    <a:pt x="19696" y="20274"/>
                  </a:cubicBezTo>
                  <a:cubicBezTo>
                    <a:pt x="19716" y="20311"/>
                    <a:pt x="19957" y="20338"/>
                    <a:pt x="20233" y="20338"/>
                  </a:cubicBezTo>
                  <a:cubicBezTo>
                    <a:pt x="20523" y="20338"/>
                    <a:pt x="20667" y="20322"/>
                    <a:pt x="20735" y="20274"/>
                  </a:cubicBezTo>
                  <a:cubicBezTo>
                    <a:pt x="20757" y="20258"/>
                    <a:pt x="20770" y="20239"/>
                    <a:pt x="20778" y="20215"/>
                  </a:cubicBezTo>
                  <a:cubicBezTo>
                    <a:pt x="20802" y="20147"/>
                    <a:pt x="20853" y="20115"/>
                    <a:pt x="20889" y="20138"/>
                  </a:cubicBezTo>
                  <a:cubicBezTo>
                    <a:pt x="20925" y="20162"/>
                    <a:pt x="20993" y="20127"/>
                    <a:pt x="21043" y="20062"/>
                  </a:cubicBezTo>
                  <a:cubicBezTo>
                    <a:pt x="21093" y="19997"/>
                    <a:pt x="21208" y="19947"/>
                    <a:pt x="21300" y="19947"/>
                  </a:cubicBezTo>
                  <a:cubicBezTo>
                    <a:pt x="21424" y="19947"/>
                    <a:pt x="21517" y="19864"/>
                    <a:pt x="21565" y="19709"/>
                  </a:cubicBezTo>
                  <a:cubicBezTo>
                    <a:pt x="21581" y="19658"/>
                    <a:pt x="21590" y="19602"/>
                    <a:pt x="21596" y="19535"/>
                  </a:cubicBezTo>
                  <a:cubicBezTo>
                    <a:pt x="21600" y="19498"/>
                    <a:pt x="21596" y="19468"/>
                    <a:pt x="21588" y="19450"/>
                  </a:cubicBezTo>
                  <a:cubicBezTo>
                    <a:pt x="21581" y="19432"/>
                    <a:pt x="21572" y="19427"/>
                    <a:pt x="21557" y="19437"/>
                  </a:cubicBezTo>
                  <a:cubicBezTo>
                    <a:pt x="21526" y="19458"/>
                    <a:pt x="21449" y="19384"/>
                    <a:pt x="21383" y="19276"/>
                  </a:cubicBezTo>
                  <a:cubicBezTo>
                    <a:pt x="21317" y="19168"/>
                    <a:pt x="21275" y="19076"/>
                    <a:pt x="21292" y="19076"/>
                  </a:cubicBezTo>
                  <a:cubicBezTo>
                    <a:pt x="21309" y="19076"/>
                    <a:pt x="21294" y="18946"/>
                    <a:pt x="21256" y="18783"/>
                  </a:cubicBezTo>
                  <a:cubicBezTo>
                    <a:pt x="21219" y="18621"/>
                    <a:pt x="21172" y="18416"/>
                    <a:pt x="21154" y="18333"/>
                  </a:cubicBezTo>
                  <a:cubicBezTo>
                    <a:pt x="21136" y="18249"/>
                    <a:pt x="21147" y="18146"/>
                    <a:pt x="21181" y="18099"/>
                  </a:cubicBezTo>
                  <a:cubicBezTo>
                    <a:pt x="21239" y="18019"/>
                    <a:pt x="21254" y="17850"/>
                    <a:pt x="21225" y="17793"/>
                  </a:cubicBezTo>
                  <a:cubicBezTo>
                    <a:pt x="21215" y="17774"/>
                    <a:pt x="21201" y="17768"/>
                    <a:pt x="21181" y="17780"/>
                  </a:cubicBezTo>
                  <a:cubicBezTo>
                    <a:pt x="21150" y="17801"/>
                    <a:pt x="21087" y="17749"/>
                    <a:pt x="21043" y="17662"/>
                  </a:cubicBezTo>
                  <a:cubicBezTo>
                    <a:pt x="20999" y="17574"/>
                    <a:pt x="20989" y="17500"/>
                    <a:pt x="21015" y="17500"/>
                  </a:cubicBezTo>
                  <a:cubicBezTo>
                    <a:pt x="21042" y="17500"/>
                    <a:pt x="21027" y="17451"/>
                    <a:pt x="20980" y="17390"/>
                  </a:cubicBezTo>
                  <a:cubicBezTo>
                    <a:pt x="20933" y="17329"/>
                    <a:pt x="20890" y="17036"/>
                    <a:pt x="20885" y="16740"/>
                  </a:cubicBezTo>
                  <a:cubicBezTo>
                    <a:pt x="20880" y="16443"/>
                    <a:pt x="20841" y="16175"/>
                    <a:pt x="20798" y="16145"/>
                  </a:cubicBezTo>
                  <a:cubicBezTo>
                    <a:pt x="20755" y="16114"/>
                    <a:pt x="20727" y="15970"/>
                    <a:pt x="20739" y="15822"/>
                  </a:cubicBezTo>
                  <a:cubicBezTo>
                    <a:pt x="20753" y="15650"/>
                    <a:pt x="20728" y="15538"/>
                    <a:pt x="20664" y="15512"/>
                  </a:cubicBezTo>
                  <a:cubicBezTo>
                    <a:pt x="20605" y="15487"/>
                    <a:pt x="20552" y="15328"/>
                    <a:pt x="20541" y="15125"/>
                  </a:cubicBezTo>
                  <a:cubicBezTo>
                    <a:pt x="20531" y="14936"/>
                    <a:pt x="20505" y="14677"/>
                    <a:pt x="20482" y="14547"/>
                  </a:cubicBezTo>
                  <a:cubicBezTo>
                    <a:pt x="20459" y="14417"/>
                    <a:pt x="20441" y="14263"/>
                    <a:pt x="20438" y="14207"/>
                  </a:cubicBezTo>
                  <a:cubicBezTo>
                    <a:pt x="20436" y="14151"/>
                    <a:pt x="20392" y="14122"/>
                    <a:pt x="20340" y="14144"/>
                  </a:cubicBezTo>
                  <a:cubicBezTo>
                    <a:pt x="20201" y="14201"/>
                    <a:pt x="20175" y="14119"/>
                    <a:pt x="20158" y="13553"/>
                  </a:cubicBezTo>
                  <a:cubicBezTo>
                    <a:pt x="20150" y="13274"/>
                    <a:pt x="20116" y="12969"/>
                    <a:pt x="20083" y="12873"/>
                  </a:cubicBezTo>
                  <a:cubicBezTo>
                    <a:pt x="20048" y="12771"/>
                    <a:pt x="20053" y="12680"/>
                    <a:pt x="20095" y="12652"/>
                  </a:cubicBezTo>
                  <a:cubicBezTo>
                    <a:pt x="20114" y="12640"/>
                    <a:pt x="20129" y="12577"/>
                    <a:pt x="20138" y="12491"/>
                  </a:cubicBezTo>
                  <a:cubicBezTo>
                    <a:pt x="20138" y="12490"/>
                    <a:pt x="20138" y="12487"/>
                    <a:pt x="20138" y="12487"/>
                  </a:cubicBezTo>
                  <a:cubicBezTo>
                    <a:pt x="20148" y="12399"/>
                    <a:pt x="20155" y="12288"/>
                    <a:pt x="20150" y="12168"/>
                  </a:cubicBezTo>
                  <a:cubicBezTo>
                    <a:pt x="20138" y="11851"/>
                    <a:pt x="20092" y="11685"/>
                    <a:pt x="19980" y="11561"/>
                  </a:cubicBezTo>
                  <a:cubicBezTo>
                    <a:pt x="19821" y="11383"/>
                    <a:pt x="19784" y="11131"/>
                    <a:pt x="19771" y="10171"/>
                  </a:cubicBezTo>
                  <a:cubicBezTo>
                    <a:pt x="19768" y="9957"/>
                    <a:pt x="19759" y="9829"/>
                    <a:pt x="19739" y="9755"/>
                  </a:cubicBezTo>
                  <a:cubicBezTo>
                    <a:pt x="19729" y="9719"/>
                    <a:pt x="19716" y="9693"/>
                    <a:pt x="19699" y="9678"/>
                  </a:cubicBezTo>
                  <a:cubicBezTo>
                    <a:pt x="19683" y="9663"/>
                    <a:pt x="19662" y="9657"/>
                    <a:pt x="19636" y="9657"/>
                  </a:cubicBezTo>
                  <a:cubicBezTo>
                    <a:pt x="19569" y="9657"/>
                    <a:pt x="19494" y="9632"/>
                    <a:pt x="19466" y="9602"/>
                  </a:cubicBezTo>
                  <a:cubicBezTo>
                    <a:pt x="19439" y="9572"/>
                    <a:pt x="19422" y="8947"/>
                    <a:pt x="19427" y="8217"/>
                  </a:cubicBezTo>
                  <a:cubicBezTo>
                    <a:pt x="19436" y="6939"/>
                    <a:pt x="19428" y="6885"/>
                    <a:pt x="19269" y="6700"/>
                  </a:cubicBezTo>
                  <a:cubicBezTo>
                    <a:pt x="19177" y="6595"/>
                    <a:pt x="19111" y="6477"/>
                    <a:pt x="19123" y="6441"/>
                  </a:cubicBezTo>
                  <a:cubicBezTo>
                    <a:pt x="19128" y="6424"/>
                    <a:pt x="19124" y="6414"/>
                    <a:pt x="19115" y="6411"/>
                  </a:cubicBezTo>
                  <a:cubicBezTo>
                    <a:pt x="19104" y="6409"/>
                    <a:pt x="19081" y="6413"/>
                    <a:pt x="19059" y="6428"/>
                  </a:cubicBezTo>
                  <a:cubicBezTo>
                    <a:pt x="19014" y="6459"/>
                    <a:pt x="18918" y="6396"/>
                    <a:pt x="18830" y="6305"/>
                  </a:cubicBezTo>
                  <a:cubicBezTo>
                    <a:pt x="18741" y="6212"/>
                    <a:pt x="18661" y="6088"/>
                    <a:pt x="18648" y="5995"/>
                  </a:cubicBezTo>
                  <a:cubicBezTo>
                    <a:pt x="18639" y="5927"/>
                    <a:pt x="18630" y="5222"/>
                    <a:pt x="18625" y="4427"/>
                  </a:cubicBezTo>
                  <a:cubicBezTo>
                    <a:pt x="18620" y="3632"/>
                    <a:pt x="18595" y="3001"/>
                    <a:pt x="18573" y="3025"/>
                  </a:cubicBezTo>
                  <a:cubicBezTo>
                    <a:pt x="18551" y="3049"/>
                    <a:pt x="18471" y="3037"/>
                    <a:pt x="18399" y="2995"/>
                  </a:cubicBezTo>
                  <a:cubicBezTo>
                    <a:pt x="18341" y="2961"/>
                    <a:pt x="18308" y="2904"/>
                    <a:pt x="18289" y="2702"/>
                  </a:cubicBezTo>
                  <a:cubicBezTo>
                    <a:pt x="18269" y="2500"/>
                    <a:pt x="18265" y="2150"/>
                    <a:pt x="18261" y="1525"/>
                  </a:cubicBezTo>
                  <a:cubicBezTo>
                    <a:pt x="18256" y="759"/>
                    <a:pt x="18235" y="105"/>
                    <a:pt x="18214" y="68"/>
                  </a:cubicBezTo>
                  <a:cubicBezTo>
                    <a:pt x="18193" y="31"/>
                    <a:pt x="16855" y="0"/>
                    <a:pt x="15242" y="0"/>
                  </a:cubicBezTo>
                  <a:cubicBezTo>
                    <a:pt x="13779" y="0"/>
                    <a:pt x="12870" y="13"/>
                    <a:pt x="12519" y="42"/>
                  </a:cubicBezTo>
                  <a:cubicBezTo>
                    <a:pt x="12402" y="52"/>
                    <a:pt x="12350" y="68"/>
                    <a:pt x="12357" y="81"/>
                  </a:cubicBezTo>
                  <a:cubicBezTo>
                    <a:pt x="12382" y="124"/>
                    <a:pt x="12343" y="179"/>
                    <a:pt x="12270" y="204"/>
                  </a:cubicBezTo>
                  <a:cubicBezTo>
                    <a:pt x="12197" y="229"/>
                    <a:pt x="12067" y="288"/>
                    <a:pt x="11982" y="331"/>
                  </a:cubicBezTo>
                  <a:cubicBezTo>
                    <a:pt x="11754" y="448"/>
                    <a:pt x="11554" y="381"/>
                    <a:pt x="11527" y="178"/>
                  </a:cubicBezTo>
                  <a:cubicBezTo>
                    <a:pt x="11522" y="136"/>
                    <a:pt x="11512" y="105"/>
                    <a:pt x="11496" y="81"/>
                  </a:cubicBezTo>
                  <a:cubicBezTo>
                    <a:pt x="11479" y="56"/>
                    <a:pt x="11455" y="37"/>
                    <a:pt x="11409" y="25"/>
                  </a:cubicBezTo>
                  <a:cubicBezTo>
                    <a:pt x="11315" y="2"/>
                    <a:pt x="11142" y="0"/>
                    <a:pt x="10812" y="0"/>
                  </a:cubicBezTo>
                  <a:close/>
                  <a:moveTo>
                    <a:pt x="861" y="14458"/>
                  </a:moveTo>
                  <a:cubicBezTo>
                    <a:pt x="882" y="14463"/>
                    <a:pt x="901" y="14480"/>
                    <a:pt x="913" y="14501"/>
                  </a:cubicBezTo>
                  <a:cubicBezTo>
                    <a:pt x="936" y="14542"/>
                    <a:pt x="923" y="14594"/>
                    <a:pt x="885" y="14620"/>
                  </a:cubicBezTo>
                  <a:cubicBezTo>
                    <a:pt x="847" y="14645"/>
                    <a:pt x="798" y="14635"/>
                    <a:pt x="775" y="14594"/>
                  </a:cubicBezTo>
                  <a:cubicBezTo>
                    <a:pt x="751" y="14553"/>
                    <a:pt x="760" y="14496"/>
                    <a:pt x="798" y="14471"/>
                  </a:cubicBezTo>
                  <a:cubicBezTo>
                    <a:pt x="817" y="14458"/>
                    <a:pt x="841" y="14453"/>
                    <a:pt x="861" y="14458"/>
                  </a:cubicBezTo>
                  <a:close/>
                </a:path>
              </a:pathLst>
            </a:custGeom>
            <a:ln w="12700" cap="flat">
              <a:noFill/>
              <a:miter lim="400000"/>
            </a:ln>
            <a:effectLst/>
          </p:spPr>
        </p:pic>
        <p:sp>
          <p:nvSpPr>
            <p:cNvPr id="360" name="Shape 360"/>
            <p:cNvSpPr/>
            <p:nvPr/>
          </p:nvSpPr>
          <p:spPr>
            <a:xfrm>
              <a:off x="112069" y="410687"/>
              <a:ext cx="1710934" cy="11963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p>
              <a:pPr algn="ctr"/>
              <a:r>
                <a:t>3’ más alta</a:t>
              </a:r>
            </a:p>
            <a:p>
              <a:pPr algn="ctr"/>
              <a:r>
                <a:t>que la superficie.</a:t>
              </a:r>
            </a:p>
          </p:txBody>
        </p:sp>
      </p:grpSp>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66800"/>
            <a:ext cx="9144000" cy="488847"/>
          </a:xfrm>
        </p:spPr>
        <p:txBody>
          <a:bodyPr/>
          <a:lstStyle/>
          <a:p>
            <a:r>
              <a:rPr lang="es-ES" sz="2700" dirty="0" smtClean="0"/>
              <a:t>Los Resultados Críticas para la Seguridad con las Escaleras </a:t>
            </a:r>
            <a:r>
              <a:rPr lang="es-ES" sz="2700" dirty="0" smtClean="0">
                <a:solidFill>
                  <a:srgbClr val="FFFFFF"/>
                </a:solidFill>
              </a:rPr>
              <a:t>1</a:t>
            </a:r>
            <a:endParaRPr lang="en-US" sz="2700" dirty="0"/>
          </a:p>
        </p:txBody>
      </p:sp>
      <p:sp>
        <p:nvSpPr>
          <p:cNvPr id="371" name="Shape 371"/>
          <p:cNvSpPr/>
          <p:nvPr/>
        </p:nvSpPr>
        <p:spPr>
          <a:xfrm>
            <a:off x="392391" y="1860550"/>
            <a:ext cx="5844745" cy="4156075"/>
          </a:xfrm>
          <a:prstGeom prst="rect">
            <a:avLst/>
          </a:prstGeom>
          <a:ln w="12700">
            <a:miter lim="400000"/>
          </a:ln>
          <a:extLst>
            <a:ext uri="{C572A759-6A51-4108-AA02-DFA0A04FC94B}">
              <ma14:wrappingTextBoxFlag xmlns="" xmlns:ma14="http://schemas.microsoft.com/office/mac/drawingml/2011/main" val="1"/>
            </a:ext>
          </a:extLst>
        </p:spPr>
        <p:txBody>
          <a:bodyPr lIns="46037" tIns="46037" rIns="46037" bIns="46037">
            <a:spAutoFit/>
          </a:bodyPr>
          <a:lstStyle/>
          <a:p>
            <a:pPr marL="199159" indent="-199159" defTabSz="457200">
              <a:spcBef>
                <a:spcPts val="1000"/>
              </a:spcBef>
              <a:buSzPct val="100000"/>
              <a:buFont typeface="Arial"/>
              <a:buChar char="•"/>
              <a:defRPr sz="2300"/>
            </a:pPr>
            <a:r>
              <a:t>Use una escalera cuando sea la opción más segura.</a:t>
            </a:r>
            <a:endParaRPr sz="2200"/>
          </a:p>
          <a:p>
            <a:pPr marL="199159" indent="-199159" defTabSz="457200">
              <a:spcBef>
                <a:spcPts val="1000"/>
              </a:spcBef>
              <a:buSzPct val="100000"/>
              <a:buFont typeface="Arial"/>
              <a:buChar char="•"/>
              <a:defRPr sz="2300"/>
            </a:pPr>
            <a:r>
              <a:t>Las áreas alrededor de la parte superior e inferior de la escalera están despejadas.</a:t>
            </a:r>
            <a:endParaRPr sz="2200"/>
          </a:p>
          <a:p>
            <a:pPr marL="199159" indent="-199159" defTabSz="457200">
              <a:spcBef>
                <a:spcPts val="1000"/>
              </a:spcBef>
              <a:buSzPct val="100000"/>
              <a:buFont typeface="Arial"/>
              <a:buChar char="•"/>
              <a:defRPr sz="2300"/>
            </a:pPr>
            <a:r>
              <a:t>Los peldaños, listones, escalones están nivelados y uniformemente separados.</a:t>
            </a:r>
            <a:endParaRPr sz="2200"/>
          </a:p>
          <a:p>
            <a:pPr marL="199159" indent="-199159" defTabSz="457200">
              <a:spcBef>
                <a:spcPts val="1000"/>
              </a:spcBef>
              <a:buSzPct val="100000"/>
              <a:buFont typeface="Arial"/>
              <a:buChar char="•"/>
              <a:defRPr sz="2300"/>
            </a:pPr>
            <a:r>
              <a:t>Escaleras levantadas/colocadas correctamente.</a:t>
            </a:r>
            <a:endParaRPr sz="2200"/>
          </a:p>
          <a:p>
            <a:pPr marL="199159" indent="-199159" defTabSz="457200">
              <a:spcBef>
                <a:spcPts val="1000"/>
              </a:spcBef>
              <a:buSzPct val="100000"/>
              <a:buFont typeface="Arial"/>
              <a:buChar char="•"/>
              <a:defRPr sz="2300"/>
            </a:pPr>
            <a:r>
              <a:t>Use escaleras según los propósitos                 para los cuales fueron diseñadas.</a:t>
            </a:r>
          </a:p>
        </p:txBody>
      </p:sp>
      <p:pic>
        <p:nvPicPr>
          <p:cNvPr id="368" name="image22.png" descr="Una escalera en mal estado que tiene cinta adhesiva."/>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73698" y="1715984"/>
            <a:ext cx="2396025" cy="3426032"/>
          </a:xfrm>
          <a:prstGeom prst="rect">
            <a:avLst/>
          </a:prstGeom>
          <a:ln w="12700">
            <a:miter lim="400000"/>
          </a:ln>
        </p:spPr>
      </p:pic>
      <p:pic>
        <p:nvPicPr>
          <p:cNvPr id="369" name="image23.png" descr="Una escalera rota en el suelo."/>
          <p:cNvPicPr>
            <a:picLocks noChangeAspect="1"/>
          </p:cNvPicPr>
          <p:nvPr/>
        </p:nvPicPr>
        <p:blipFill>
          <a:blip r:embed="rId3">
            <a:extLst/>
          </a:blip>
          <a:stretch>
            <a:fillRect/>
          </a:stretch>
        </p:blipFill>
        <p:spPr>
          <a:xfrm>
            <a:off x="5357706" y="5110171"/>
            <a:ext cx="3457576" cy="1731964"/>
          </a:xfrm>
          <a:prstGeom prst="rect">
            <a:avLst/>
          </a:prstGeom>
          <a:ln w="12700">
            <a:miter lim="400000"/>
          </a:ln>
        </p:spPr>
      </p:pic>
      <p:pic>
        <p:nvPicPr>
          <p:cNvPr id="370" name="image24.png" descr="Símbolo rojo de No (círculo con una barra diagonal) indica que el contenido de estas 2 fotos no están aprobado por OSHA."/>
          <p:cNvPicPr>
            <a:picLocks noChangeAspect="1"/>
          </p:cNvPicPr>
          <p:nvPr/>
        </p:nvPicPr>
        <p:blipFill>
          <a:blip r:embed="rId4">
            <a:extLst/>
          </a:blip>
          <a:stretch>
            <a:fillRect/>
          </a:stretch>
        </p:blipFill>
        <p:spPr>
          <a:xfrm>
            <a:off x="7786122" y="4059900"/>
            <a:ext cx="1395414" cy="1322389"/>
          </a:xfrm>
          <a:prstGeom prst="rect">
            <a:avLst/>
          </a:prstGeom>
          <a:ln w="12700">
            <a:miter lim="400000"/>
          </a:ln>
        </p:spPr>
      </p:pic>
    </p:spTree>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87879"/>
            <a:ext cx="9144000" cy="940921"/>
          </a:xfrm>
        </p:spPr>
        <p:txBody>
          <a:bodyPr/>
          <a:lstStyle/>
          <a:p>
            <a:r>
              <a:rPr lang="es-ES" sz="2700" dirty="0"/>
              <a:t>Los Resultados Críticas para la Seguridad con las Escaleras </a:t>
            </a:r>
            <a:r>
              <a:rPr lang="es-ES" sz="2700" dirty="0" smtClean="0">
                <a:solidFill>
                  <a:srgbClr val="FFFFFF"/>
                </a:solidFill>
              </a:rPr>
              <a:t>2</a:t>
            </a:r>
            <a:endParaRPr lang="en-US" sz="2700" dirty="0"/>
          </a:p>
        </p:txBody>
      </p:sp>
      <p:sp>
        <p:nvSpPr>
          <p:cNvPr id="375" name="Shape 375"/>
          <p:cNvSpPr/>
          <p:nvPr/>
        </p:nvSpPr>
        <p:spPr>
          <a:xfrm>
            <a:off x="386003" y="2029517"/>
            <a:ext cx="5243514" cy="4029075"/>
          </a:xfrm>
          <a:prstGeom prst="rect">
            <a:avLst/>
          </a:prstGeom>
          <a:ln w="12700">
            <a:miter lim="400000"/>
          </a:ln>
          <a:extLst>
            <a:ext uri="{C572A759-6A51-4108-AA02-DFA0A04FC94B}">
              <ma14:wrappingTextBoxFlag xmlns="" xmlns:ma14="http://schemas.microsoft.com/office/mac/drawingml/2011/main" val="1"/>
            </a:ext>
          </a:extLst>
        </p:spPr>
        <p:txBody>
          <a:bodyPr lIns="46037" tIns="46037" rIns="46037" bIns="46037">
            <a:spAutoFit/>
          </a:bodyPr>
          <a:lstStyle/>
          <a:p>
            <a:pPr marL="190500" indent="-190500" defTabSz="457200">
              <a:spcBef>
                <a:spcPts val="1000"/>
              </a:spcBef>
              <a:buSzPct val="100000"/>
              <a:buFont typeface="Arial"/>
              <a:buChar char="•"/>
              <a:defRPr sz="2300"/>
            </a:pPr>
            <a:r>
              <a:t>No unir dos escaleras amarrándolas una a la otra, para hacer una más larga.</a:t>
            </a:r>
          </a:p>
          <a:p>
            <a:pPr marL="190500" indent="-190500" defTabSz="457200">
              <a:spcBef>
                <a:spcPts val="1000"/>
              </a:spcBef>
              <a:buSzPct val="100000"/>
              <a:buFont typeface="Arial"/>
              <a:buChar char="•"/>
              <a:defRPr sz="2300"/>
            </a:pPr>
            <a:r>
              <a:rPr b="1"/>
              <a:t>Las herramientas se llevan en los cinturones</a:t>
            </a:r>
            <a:r>
              <a:t> porta-herramientas o son subidas con una cuerda.</a:t>
            </a:r>
          </a:p>
          <a:p>
            <a:pPr marL="190500" indent="-190500" defTabSz="457200">
              <a:spcBef>
                <a:spcPts val="1000"/>
              </a:spcBef>
              <a:buSzPct val="100000"/>
              <a:buFont typeface="Arial"/>
              <a:buChar char="•"/>
              <a:defRPr sz="2300"/>
            </a:pPr>
            <a:r>
              <a:t>No pintar ni varnizar las escaleras de madera.</a:t>
            </a:r>
          </a:p>
          <a:p>
            <a:pPr marL="190500" indent="-190500" defTabSz="457200">
              <a:spcBef>
                <a:spcPts val="1000"/>
              </a:spcBef>
              <a:buSzPct val="100000"/>
              <a:buFont typeface="Arial"/>
              <a:buChar char="•"/>
              <a:defRPr sz="2300"/>
            </a:pPr>
            <a:r>
              <a:rPr b="1"/>
              <a:t>Agárrese con las manos de los peldaños, listones, escalones</a:t>
            </a:r>
            <a:r>
              <a:t>, no de los rieles verticales.</a:t>
            </a:r>
          </a:p>
        </p:txBody>
      </p:sp>
      <p:pic>
        <p:nvPicPr>
          <p:cNvPr id="374" name="image40.jpeg" descr="Una escalera amarilla de altura con una pequeña escalera de madera y 2 tablas atadas a la parte superior de ella para hacerla más larga. Esta escalera de cambio de mano está apoyada contra una unidad de aire acondicionado en un lado de un edificio."/>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5879099" y="1710858"/>
            <a:ext cx="2806145" cy="4547414"/>
          </a:xfrm>
          <a:prstGeom prst="rect">
            <a:avLst/>
          </a:prstGeom>
          <a:ln w="12700">
            <a:miter lim="400000"/>
          </a:ln>
        </p:spPr>
      </p:pic>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8537"/>
            <a:ext cx="9144000" cy="906463"/>
          </a:xfrm>
        </p:spPr>
        <p:txBody>
          <a:bodyPr/>
          <a:lstStyle/>
          <a:p>
            <a:r>
              <a:rPr lang="es-ES" sz="2700" dirty="0"/>
              <a:t>Los Resultados Críticas para la Seguridad con las Escaleras </a:t>
            </a:r>
            <a:r>
              <a:rPr lang="es-ES" sz="2700" dirty="0" smtClean="0">
                <a:solidFill>
                  <a:srgbClr val="FFFFFF"/>
                </a:solidFill>
              </a:rPr>
              <a:t>3</a:t>
            </a:r>
            <a:endParaRPr lang="en-US" sz="2700" dirty="0"/>
          </a:p>
        </p:txBody>
      </p:sp>
      <p:sp>
        <p:nvSpPr>
          <p:cNvPr id="381" name="Shape 381"/>
          <p:cNvSpPr/>
          <p:nvPr/>
        </p:nvSpPr>
        <p:spPr>
          <a:xfrm>
            <a:off x="351827" y="2037467"/>
            <a:ext cx="4600577" cy="3546475"/>
          </a:xfrm>
          <a:prstGeom prst="rect">
            <a:avLst/>
          </a:prstGeom>
          <a:ln w="12700">
            <a:miter lim="400000"/>
          </a:ln>
          <a:extLst>
            <a:ext uri="{C572A759-6A51-4108-AA02-DFA0A04FC94B}">
              <ma14:wrappingTextBoxFlag xmlns="" xmlns:ma14="http://schemas.microsoft.com/office/mac/drawingml/2011/main" val="1"/>
            </a:ext>
          </a:extLst>
        </p:spPr>
        <p:txBody>
          <a:bodyPr lIns="46037" tIns="46037" rIns="46037" bIns="46037">
            <a:spAutoFit/>
          </a:bodyPr>
          <a:lstStyle/>
          <a:p>
            <a:pPr marL="190500" indent="-190500" defTabSz="457200">
              <a:spcBef>
                <a:spcPts val="1000"/>
              </a:spcBef>
              <a:buSzPct val="100000"/>
              <a:buFont typeface="Arial"/>
              <a:buChar char="•"/>
              <a:defRPr sz="2300"/>
            </a:pPr>
            <a:r>
              <a:rPr dirty="0" err="1"/>
              <a:t>Aplicar</a:t>
            </a:r>
            <a:r>
              <a:rPr dirty="0"/>
              <a:t> la </a:t>
            </a:r>
            <a:r>
              <a:rPr dirty="0" err="1"/>
              <a:t>norma</a:t>
            </a:r>
            <a:r>
              <a:rPr dirty="0"/>
              <a:t> de </a:t>
            </a:r>
            <a:r>
              <a:rPr b="1" dirty="0"/>
              <a:t>3 </a:t>
            </a:r>
            <a:r>
              <a:rPr b="1" dirty="0" err="1"/>
              <a:t>puntos</a:t>
            </a:r>
            <a:r>
              <a:rPr b="1" dirty="0"/>
              <a:t> de </a:t>
            </a:r>
            <a:r>
              <a:rPr b="1" dirty="0" err="1"/>
              <a:t>agarre</a:t>
            </a:r>
            <a:r>
              <a:rPr dirty="0"/>
              <a:t>/</a:t>
            </a:r>
            <a:r>
              <a:rPr dirty="0" err="1"/>
              <a:t>contacto</a:t>
            </a:r>
            <a:r>
              <a:rPr dirty="0"/>
              <a:t>.</a:t>
            </a:r>
            <a:endParaRPr sz="2700" dirty="0"/>
          </a:p>
          <a:p>
            <a:pPr marL="190500" indent="-190500" defTabSz="457200">
              <a:spcBef>
                <a:spcPts val="1000"/>
              </a:spcBef>
              <a:buSzPct val="100000"/>
              <a:buFont typeface="Arial"/>
              <a:buChar char="•"/>
              <a:defRPr sz="2300"/>
            </a:pPr>
            <a:r>
              <a:rPr dirty="0" err="1"/>
              <a:t>Siempre</a:t>
            </a:r>
            <a:r>
              <a:rPr dirty="0"/>
              <a:t> </a:t>
            </a:r>
            <a:r>
              <a:rPr dirty="0" err="1"/>
              <a:t>suba</a:t>
            </a:r>
            <a:r>
              <a:rPr dirty="0"/>
              <a:t> o </a:t>
            </a:r>
            <a:r>
              <a:rPr dirty="0" err="1"/>
              <a:t>baje</a:t>
            </a:r>
            <a:r>
              <a:rPr dirty="0"/>
              <a:t> de </a:t>
            </a:r>
            <a:r>
              <a:rPr dirty="0" err="1"/>
              <a:t>una</a:t>
            </a:r>
            <a:r>
              <a:rPr dirty="0"/>
              <a:t> </a:t>
            </a:r>
            <a:r>
              <a:rPr dirty="0" err="1"/>
              <a:t>escalera</a:t>
            </a:r>
            <a:r>
              <a:rPr dirty="0"/>
              <a:t> de </a:t>
            </a:r>
            <a:r>
              <a:rPr dirty="0" err="1"/>
              <a:t>frente</a:t>
            </a:r>
            <a:r>
              <a:rPr dirty="0"/>
              <a:t> a la </a:t>
            </a:r>
            <a:r>
              <a:rPr dirty="0" err="1"/>
              <a:t>misma</a:t>
            </a:r>
            <a:r>
              <a:rPr dirty="0"/>
              <a:t> y </a:t>
            </a:r>
            <a:r>
              <a:rPr b="1" dirty="0" err="1"/>
              <a:t>usando</a:t>
            </a:r>
            <a:r>
              <a:rPr b="1" dirty="0"/>
              <a:t> </a:t>
            </a:r>
            <a:r>
              <a:rPr b="1" dirty="0" err="1"/>
              <a:t>ambas</a:t>
            </a:r>
            <a:r>
              <a:rPr b="1" dirty="0"/>
              <a:t> </a:t>
            </a:r>
            <a:r>
              <a:rPr b="1" dirty="0" err="1"/>
              <a:t>manos</a:t>
            </a:r>
            <a:r>
              <a:rPr dirty="0"/>
              <a:t>.</a:t>
            </a:r>
            <a:endParaRPr sz="2700" dirty="0"/>
          </a:p>
          <a:p>
            <a:pPr marL="190500" indent="-190500" defTabSz="457200">
              <a:spcBef>
                <a:spcPts val="1000"/>
              </a:spcBef>
              <a:buSzPct val="100000"/>
              <a:buFont typeface="Arial"/>
              <a:buChar char="•"/>
              <a:defRPr sz="2300"/>
            </a:pPr>
            <a:r>
              <a:rPr dirty="0" err="1"/>
              <a:t>Aplicar</a:t>
            </a:r>
            <a:r>
              <a:rPr dirty="0"/>
              <a:t> la </a:t>
            </a:r>
            <a:r>
              <a:rPr dirty="0" err="1"/>
              <a:t>norma</a:t>
            </a:r>
            <a:r>
              <a:rPr dirty="0"/>
              <a:t> de la </a:t>
            </a:r>
            <a:r>
              <a:rPr dirty="0" err="1"/>
              <a:t>hebilla</a:t>
            </a:r>
            <a:r>
              <a:rPr dirty="0"/>
              <a:t> de la </a:t>
            </a:r>
            <a:r>
              <a:rPr dirty="0" err="1"/>
              <a:t>correa</a:t>
            </a:r>
            <a:r>
              <a:rPr dirty="0"/>
              <a:t>/</a:t>
            </a:r>
            <a:r>
              <a:rPr dirty="0" err="1"/>
              <a:t>cinturón</a:t>
            </a:r>
            <a:r>
              <a:rPr dirty="0"/>
              <a:t> del </a:t>
            </a:r>
            <a:r>
              <a:rPr dirty="0" err="1"/>
              <a:t>pantalón</a:t>
            </a:r>
            <a:r>
              <a:rPr dirty="0"/>
              <a:t>: </a:t>
            </a:r>
            <a:r>
              <a:rPr dirty="0" err="1"/>
              <a:t>mantener</a:t>
            </a:r>
            <a:r>
              <a:rPr dirty="0"/>
              <a:t> el </a:t>
            </a:r>
            <a:r>
              <a:rPr dirty="0" err="1"/>
              <a:t>cuerpo</a:t>
            </a:r>
            <a:r>
              <a:rPr dirty="0"/>
              <a:t> </a:t>
            </a:r>
            <a:r>
              <a:rPr b="1" dirty="0" err="1"/>
              <a:t>centrado</a:t>
            </a:r>
            <a:r>
              <a:rPr b="1" dirty="0"/>
              <a:t> entre </a:t>
            </a:r>
            <a:r>
              <a:rPr b="1" dirty="0" err="1"/>
              <a:t>los</a:t>
            </a:r>
            <a:r>
              <a:rPr b="1" dirty="0"/>
              <a:t> </a:t>
            </a:r>
            <a:r>
              <a:rPr b="1" dirty="0" err="1"/>
              <a:t>rieles</a:t>
            </a:r>
            <a:r>
              <a:rPr b="1" dirty="0"/>
              <a:t> </a:t>
            </a:r>
            <a:r>
              <a:rPr b="1" dirty="0" err="1"/>
              <a:t>laterales</a:t>
            </a:r>
            <a:r>
              <a:rPr dirty="0"/>
              <a:t> de la </a:t>
            </a:r>
            <a:r>
              <a:rPr dirty="0" err="1"/>
              <a:t>escalera</a:t>
            </a:r>
            <a:r>
              <a:rPr dirty="0"/>
              <a:t>.</a:t>
            </a:r>
          </a:p>
        </p:txBody>
      </p:sp>
      <p:pic>
        <p:nvPicPr>
          <p:cNvPr id="378" name="image41.jpeg" descr="Gráfico que representa la manera correcta e incorrecta de colocarse en una escalera. El primer trabajador está de pie correctamente con su torso centrado entre los lados verticales de la escalera. El segundo trabajador está utilizando la escalera incorrectamente inclinándose hacia la derecha para alcanzar su trabajo y sosteniéndose solamente con una mano y un pie."/>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326922" y="2060737"/>
            <a:ext cx="2722737" cy="3897278"/>
          </a:xfrm>
          <a:prstGeom prst="rect">
            <a:avLst/>
          </a:prstGeom>
          <a:ln w="12700">
            <a:miter lim="400000"/>
          </a:ln>
        </p:spPr>
      </p:pic>
      <p:pic>
        <p:nvPicPr>
          <p:cNvPr id="379" name="image42.jpeg" descr="Hombre escalando una escalera utilizando la técnica de 3 puntos de agarre al subir. Tiene dos manos y un pie, o dos pies y una mano en la escalera en todo momento."/>
          <p:cNvPicPr>
            <a:picLocks noChangeAspect="1"/>
          </p:cNvPicPr>
          <p:nvPr/>
        </p:nvPicPr>
        <p:blipFill>
          <a:blip r:embed="rId4">
            <a:extLst/>
          </a:blip>
          <a:stretch>
            <a:fillRect/>
          </a:stretch>
        </p:blipFill>
        <p:spPr>
          <a:xfrm>
            <a:off x="4835373" y="2039936"/>
            <a:ext cx="1905002" cy="3524253"/>
          </a:xfrm>
          <a:prstGeom prst="rect">
            <a:avLst/>
          </a:prstGeom>
          <a:ln w="12700">
            <a:miter lim="400000"/>
          </a:ln>
        </p:spPr>
      </p:pic>
      <p:sp>
        <p:nvSpPr>
          <p:cNvPr id="380" name="Shape 380"/>
          <p:cNvSpPr/>
          <p:nvPr/>
        </p:nvSpPr>
        <p:spPr>
          <a:xfrm>
            <a:off x="4835373" y="5339619"/>
            <a:ext cx="1905002" cy="624839"/>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defTabSz="457200">
              <a:defRPr sz="1700" b="1"/>
            </a:lvl1pPr>
          </a:lstStyle>
          <a:p>
            <a:r>
              <a:t>3 Puntos de Agarre al Subir</a:t>
            </a:r>
          </a:p>
        </p:txBody>
      </p:sp>
      <p:pic>
        <p:nvPicPr>
          <p:cNvPr id="383" name="check mark 2000px-Checkmark_green.svg.png" descr="La marca de verificación verde indica que el contenido de esta foto es aprobado por OSHA.&#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92228" y="3051756"/>
            <a:ext cx="1297090" cy="1125874"/>
          </a:xfrm>
          <a:prstGeom prst="rect">
            <a:avLst/>
          </a:prstGeom>
          <a:ln w="12700">
            <a:miter lim="400000"/>
          </a:ln>
          <a:effectLst>
            <a:outerShdw blurRad="38100" dist="20000" dir="2487689" rotWithShape="0">
              <a:srgbClr val="000000"/>
            </a:outerShdw>
          </a:effectLst>
        </p:spPr>
      </p:pic>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Shape 388"/>
          <p:cNvSpPr>
            <a:spLocks noGrp="1"/>
          </p:cNvSpPr>
          <p:nvPr>
            <p:ph type="title"/>
          </p:nvPr>
        </p:nvSpPr>
        <p:spPr>
          <a:xfrm>
            <a:off x="-2" y="1071186"/>
            <a:ext cx="9144004" cy="609601"/>
          </a:xfrm>
          <a:prstGeom prst="rect">
            <a:avLst/>
          </a:prstGeom>
        </p:spPr>
        <p:txBody>
          <a:bodyPr/>
          <a:lstStyle>
            <a:lvl1pPr defTabSz="352042">
              <a:defRPr sz="3500"/>
            </a:lvl1pPr>
          </a:lstStyle>
          <a:p>
            <a:r>
              <a:t>Las Escaleras – Adiestramiento</a:t>
            </a:r>
          </a:p>
        </p:txBody>
      </p:sp>
      <p:sp>
        <p:nvSpPr>
          <p:cNvPr id="389" name="Shape 389"/>
          <p:cNvSpPr>
            <a:spLocks noGrp="1"/>
          </p:cNvSpPr>
          <p:nvPr>
            <p:ph type="body" idx="4294967295"/>
          </p:nvPr>
        </p:nvSpPr>
        <p:spPr>
          <a:xfrm>
            <a:off x="216900" y="1675794"/>
            <a:ext cx="6393681" cy="4827051"/>
          </a:xfrm>
          <a:prstGeom prst="rect">
            <a:avLst/>
          </a:prstGeom>
        </p:spPr>
        <p:txBody>
          <a:bodyPr/>
          <a:lstStyle/>
          <a:p>
            <a:pPr marL="315468" indent="-315468" defTabSz="420623">
              <a:buChar char="•"/>
              <a:defRPr sz="2500"/>
            </a:pPr>
            <a:r>
              <a:t>El empleador debe suministrar un programa de adiestramiento sobre cómo usar las escaleras portátiles/ y las de escalinatas (fijas):</a:t>
            </a:r>
          </a:p>
          <a:p>
            <a:pPr marL="683512" lvl="1" indent="-262890" defTabSz="420623">
              <a:defRPr sz="2200"/>
            </a:pPr>
            <a:r>
              <a:t>El adiestramiento debe ser suministrado en una lengua que el trabajador entiende. </a:t>
            </a:r>
          </a:p>
          <a:p>
            <a:pPr marL="683512" lvl="1" indent="-262890" defTabSz="420623">
              <a:defRPr sz="2200"/>
            </a:pPr>
            <a:r>
              <a:t>El adiestramiento debe ser suministrado por una persona competente.</a:t>
            </a:r>
          </a:p>
          <a:p>
            <a:pPr marL="683512" lvl="1" indent="-262890" defTabSz="420623">
              <a:defRPr sz="2200"/>
            </a:pPr>
            <a:r>
              <a:t>Además, se debe suministrar re-adiestramiento a cada trabajador, según sea necesario, de forma que el trabajador conserve la información/comprensión y el conocimiento adquirido para cumplir con el estándar/norma.</a:t>
            </a:r>
          </a:p>
        </p:txBody>
      </p:sp>
      <p:pic>
        <p:nvPicPr>
          <p:cNvPr id="387" name="image43.jpeg" descr="Foto de un muñeco que se cayó de un techo mientras que intentó instalar luces de la Navidad en el tejado. Una esposa está cerca sonriendo."/>
          <p:cNvPicPr>
            <a:picLocks noChangeAspect="1"/>
          </p:cNvPicPr>
          <p:nvPr/>
        </p:nvPicPr>
        <p:blipFill>
          <a:blip r:embed="rId3">
            <a:extLst/>
          </a:blip>
          <a:stretch>
            <a:fillRect/>
          </a:stretch>
        </p:blipFill>
        <p:spPr>
          <a:xfrm>
            <a:off x="6705600" y="1600200"/>
            <a:ext cx="2073275" cy="4584700"/>
          </a:xfrm>
          <a:prstGeom prst="rect">
            <a:avLst/>
          </a:prstGeom>
          <a:ln w="12700">
            <a:miter lim="400000"/>
          </a:ln>
        </p:spPr>
      </p:pic>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9937"/>
            <a:ext cx="9144000" cy="906463"/>
          </a:xfrm>
        </p:spPr>
        <p:txBody>
          <a:bodyPr/>
          <a:lstStyle/>
          <a:p>
            <a:r>
              <a:rPr lang="en-US" dirty="0"/>
              <a:t>Un </a:t>
            </a:r>
            <a:r>
              <a:rPr lang="en-US" dirty="0" err="1"/>
              <a:t>Ejemplo</a:t>
            </a:r>
            <a:r>
              <a:rPr lang="en-US" dirty="0"/>
              <a:t>: </a:t>
            </a:r>
            <a:r>
              <a:rPr lang="en-US" dirty="0" smtClean="0">
                <a:solidFill>
                  <a:srgbClr val="FFFFFF"/>
                </a:solidFill>
              </a:rPr>
              <a:t>1</a:t>
            </a:r>
            <a:endParaRPr lang="en-US" dirty="0"/>
          </a:p>
        </p:txBody>
      </p:sp>
      <p:sp>
        <p:nvSpPr>
          <p:cNvPr id="393" name="Shape 393"/>
          <p:cNvSpPr>
            <a:spLocks noGrp="1"/>
          </p:cNvSpPr>
          <p:nvPr>
            <p:ph type="body" sz="quarter" idx="4294967295"/>
          </p:nvPr>
        </p:nvSpPr>
        <p:spPr>
          <a:xfrm>
            <a:off x="304800" y="1928813"/>
            <a:ext cx="2819400" cy="3992562"/>
          </a:xfrm>
          <a:prstGeom prst="rect">
            <a:avLst/>
          </a:prstGeom>
        </p:spPr>
        <p:txBody>
          <a:bodyPr>
            <a:normAutofit/>
          </a:bodyPr>
          <a:lstStyle/>
          <a:p>
            <a:pPr marL="190500" indent="-190500">
              <a:lnSpc>
                <a:spcPct val="90000"/>
              </a:lnSpc>
              <a:spcBef>
                <a:spcPts val="1500"/>
              </a:spcBef>
              <a:buChar char="•"/>
              <a:defRPr sz="2400"/>
            </a:pPr>
            <a:r>
              <a:rPr dirty="0"/>
              <a:t>Un hombre </a:t>
            </a:r>
            <a:r>
              <a:rPr dirty="0" err="1"/>
              <a:t>estaba</a:t>
            </a:r>
            <a:r>
              <a:rPr dirty="0"/>
              <a:t> </a:t>
            </a:r>
            <a:r>
              <a:rPr dirty="0" err="1"/>
              <a:t>limpiando</a:t>
            </a:r>
            <a:r>
              <a:rPr dirty="0"/>
              <a:t> </a:t>
            </a:r>
            <a:r>
              <a:rPr dirty="0" err="1"/>
              <a:t>ventanas</a:t>
            </a:r>
            <a:r>
              <a:rPr dirty="0"/>
              <a:t>.</a:t>
            </a:r>
          </a:p>
          <a:p>
            <a:pPr marL="190500" indent="-190500">
              <a:lnSpc>
                <a:spcPct val="90000"/>
              </a:lnSpc>
              <a:spcBef>
                <a:spcPts val="1500"/>
              </a:spcBef>
              <a:buChar char="•"/>
              <a:defRPr sz="2400"/>
            </a:pPr>
            <a:r>
              <a:rPr dirty="0"/>
              <a:t>El </a:t>
            </a:r>
            <a:r>
              <a:rPr dirty="0" err="1"/>
              <a:t>punto</a:t>
            </a:r>
            <a:r>
              <a:rPr dirty="0"/>
              <a:t> </a:t>
            </a:r>
            <a:r>
              <a:rPr dirty="0" err="1"/>
              <a:t>más</a:t>
            </a:r>
            <a:r>
              <a:rPr dirty="0"/>
              <a:t> alto a </a:t>
            </a:r>
            <a:r>
              <a:rPr dirty="0" err="1"/>
              <a:t>limpiar</a:t>
            </a:r>
            <a:r>
              <a:rPr dirty="0"/>
              <a:t> </a:t>
            </a:r>
            <a:r>
              <a:rPr dirty="0" err="1"/>
              <a:t>estaba</a:t>
            </a:r>
            <a:r>
              <a:rPr dirty="0"/>
              <a:t> a 9 pies. </a:t>
            </a:r>
          </a:p>
          <a:p>
            <a:pPr marL="190500" indent="-190500">
              <a:lnSpc>
                <a:spcPct val="90000"/>
              </a:lnSpc>
              <a:spcBef>
                <a:spcPts val="1500"/>
              </a:spcBef>
              <a:buChar char="•"/>
              <a:defRPr sz="2400"/>
            </a:pPr>
            <a:r>
              <a:rPr dirty="0"/>
              <a:t>No </a:t>
            </a:r>
            <a:r>
              <a:rPr dirty="0" err="1"/>
              <a:t>hubo</a:t>
            </a:r>
            <a:r>
              <a:rPr dirty="0"/>
              <a:t> </a:t>
            </a:r>
            <a:r>
              <a:rPr dirty="0" err="1"/>
              <a:t>disponible</a:t>
            </a:r>
            <a:r>
              <a:rPr dirty="0"/>
              <a:t> </a:t>
            </a:r>
            <a:r>
              <a:rPr dirty="0" err="1"/>
              <a:t>una</a:t>
            </a:r>
            <a:r>
              <a:rPr dirty="0"/>
              <a:t> </a:t>
            </a:r>
            <a:r>
              <a:rPr dirty="0" err="1"/>
              <a:t>escalera</a:t>
            </a:r>
            <a:r>
              <a:rPr dirty="0"/>
              <a:t> normal.</a:t>
            </a:r>
          </a:p>
        </p:txBody>
      </p:sp>
      <p:pic>
        <p:nvPicPr>
          <p:cNvPr id="395" name="Window Washer.jpg" descr="Foto de una mano limpiando una ventana cubrido en jabón con una escobilla de goma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06785" y="1929594"/>
            <a:ext cx="5318569" cy="3992564"/>
          </a:xfrm>
          <a:prstGeom prst="rect">
            <a:avLst/>
          </a:prstGeom>
          <a:ln w="12700">
            <a:miter lim="400000"/>
          </a:ln>
        </p:spPr>
      </p:pic>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8537"/>
            <a:ext cx="9144000" cy="830263"/>
          </a:xfrm>
        </p:spPr>
        <p:txBody>
          <a:bodyPr/>
          <a:lstStyle/>
          <a:p>
            <a:r>
              <a:rPr lang="en-US" sz="3500" dirty="0"/>
              <a:t>Un </a:t>
            </a:r>
            <a:r>
              <a:rPr lang="en-US" sz="3500" dirty="0" err="1"/>
              <a:t>Ejemplo</a:t>
            </a:r>
            <a:r>
              <a:rPr lang="en-US" sz="3500" dirty="0"/>
              <a:t>: </a:t>
            </a:r>
            <a:r>
              <a:rPr lang="en-US" sz="3500" dirty="0" smtClean="0">
                <a:solidFill>
                  <a:srgbClr val="FFFFFF"/>
                </a:solidFill>
              </a:rPr>
              <a:t>2</a:t>
            </a:r>
            <a:endParaRPr lang="en-US" sz="3500" dirty="0"/>
          </a:p>
        </p:txBody>
      </p:sp>
      <p:sp>
        <p:nvSpPr>
          <p:cNvPr id="399" name="Shape 399"/>
          <p:cNvSpPr/>
          <p:nvPr/>
        </p:nvSpPr>
        <p:spPr>
          <a:xfrm>
            <a:off x="317500" y="1912220"/>
            <a:ext cx="4195091" cy="40284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marL="190500" indent="-190500" defTabSz="457200">
              <a:spcBef>
                <a:spcPts val="1000"/>
              </a:spcBef>
              <a:buSzPct val="100000"/>
              <a:buFont typeface="Arial"/>
              <a:buChar char="•"/>
              <a:defRPr sz="2300"/>
            </a:pPr>
            <a:r>
              <a:rPr dirty="0"/>
              <a:t>El trabajador estaba trabajando hacia atrás en la escalera.</a:t>
            </a:r>
          </a:p>
          <a:p>
            <a:pPr marL="190500" indent="-190500" defTabSz="457200">
              <a:spcBef>
                <a:spcPts val="1000"/>
              </a:spcBef>
              <a:buSzPct val="100000"/>
              <a:buFont typeface="Arial"/>
              <a:buChar char="•"/>
              <a:defRPr sz="2300"/>
            </a:pPr>
            <a:r>
              <a:rPr dirty="0"/>
              <a:t>La barra espaciadora totalmente extendida y trancada.</a:t>
            </a:r>
          </a:p>
          <a:p>
            <a:pPr marL="190500" indent="-190500" defTabSz="457200">
              <a:spcBef>
                <a:spcPts val="1000"/>
              </a:spcBef>
              <a:buSzPct val="100000"/>
              <a:buFont typeface="Arial"/>
              <a:buChar char="•"/>
              <a:defRPr sz="2300"/>
            </a:pPr>
            <a:r>
              <a:rPr dirty="0"/>
              <a:t>El trabajador se subió con la esponja y el exprimidor en una mano, y un pedazo de tela en la otra mano.</a:t>
            </a:r>
          </a:p>
          <a:p>
            <a:pPr marL="190500" indent="-190500" defTabSz="457200">
              <a:spcBef>
                <a:spcPts val="1000"/>
              </a:spcBef>
              <a:buSzPct val="100000"/>
              <a:buFont typeface="Arial"/>
              <a:buChar char="•"/>
              <a:defRPr sz="2300"/>
            </a:pPr>
            <a:r>
              <a:rPr dirty="0"/>
              <a:t>Él estaba trabajando sobre el 6to  peldaño (el penúltimo peldaño).</a:t>
            </a:r>
          </a:p>
        </p:txBody>
      </p:sp>
      <p:pic>
        <p:nvPicPr>
          <p:cNvPr id="401" name="image36.png" descr="Gráfico de un trabajador que limpia una ventana está trabajando hacia atrás en la escalera. Él está de pie en el el penúltimo peldaño."/>
          <p:cNvPicPr>
            <a:picLocks noChangeAspect="1"/>
          </p:cNvPicPr>
          <p:nvPr/>
        </p:nvPicPr>
        <p:blipFill>
          <a:blip r:embed="rId3">
            <a:extLst/>
          </a:blip>
          <a:stretch>
            <a:fillRect/>
          </a:stretch>
        </p:blipFill>
        <p:spPr>
          <a:xfrm>
            <a:off x="4740250" y="1940433"/>
            <a:ext cx="6635024" cy="4671600"/>
          </a:xfrm>
          <a:prstGeom prst="rect">
            <a:avLst/>
          </a:prstGeom>
          <a:ln w="12700">
            <a:miter lim="400000"/>
          </a:ln>
        </p:spPr>
      </p:pic>
      <p:pic>
        <p:nvPicPr>
          <p:cNvPr id="402" name="no-symbol-39767_640.png" descr="Símbolo rojo de No (círculo con una barra diagonal) indica que el contenido de esta foto no está aprobado por OSHA."/>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32603" y="4046818"/>
            <a:ext cx="1616681" cy="1616681"/>
          </a:xfrm>
          <a:prstGeom prst="rect">
            <a:avLst/>
          </a:prstGeom>
          <a:ln w="12700">
            <a:miter lim="400000"/>
          </a:ln>
        </p:spPr>
      </p:pic>
    </p:spTree>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484" y="990600"/>
            <a:ext cx="6348316" cy="677863"/>
          </a:xfrm>
        </p:spPr>
        <p:txBody>
          <a:bodyPr/>
          <a:lstStyle/>
          <a:p>
            <a:r>
              <a:rPr lang="en-US" sz="4000" dirty="0"/>
              <a:t>35 </a:t>
            </a:r>
            <a:r>
              <a:rPr lang="en-US" sz="4000" dirty="0" err="1"/>
              <a:t>minutos</a:t>
            </a:r>
            <a:r>
              <a:rPr lang="en-US" sz="4000" dirty="0"/>
              <a:t> </a:t>
            </a:r>
            <a:r>
              <a:rPr lang="en-US" sz="4000" dirty="0" err="1"/>
              <a:t>más</a:t>
            </a:r>
            <a:r>
              <a:rPr lang="en-US" sz="4000" dirty="0"/>
              <a:t> </a:t>
            </a:r>
            <a:r>
              <a:rPr lang="en-US" sz="4000" dirty="0" err="1"/>
              <a:t>tarde</a:t>
            </a:r>
            <a:r>
              <a:rPr lang="en-US" sz="4000" dirty="0" smtClean="0"/>
              <a:t>…</a:t>
            </a:r>
            <a:endParaRPr lang="en-US" sz="4000" dirty="0"/>
          </a:p>
        </p:txBody>
      </p:sp>
      <p:sp>
        <p:nvSpPr>
          <p:cNvPr id="407" name="Shape 407"/>
          <p:cNvSpPr/>
          <p:nvPr/>
        </p:nvSpPr>
        <p:spPr>
          <a:xfrm>
            <a:off x="393623" y="1900112"/>
            <a:ext cx="4969226" cy="37490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marL="190499" indent="-190499" defTabSz="457200">
              <a:spcBef>
                <a:spcPts val="1000"/>
              </a:spcBef>
              <a:buSzPct val="100000"/>
              <a:buFont typeface="Arial"/>
              <a:buChar char="•"/>
              <a:defRPr sz="2500"/>
            </a:pPr>
            <a:r>
              <a:t>El capataz se estaba acercando al vestíbulo y escuchó un ruido estrepitoso. </a:t>
            </a:r>
          </a:p>
          <a:p>
            <a:pPr marL="190499" indent="-190499" defTabSz="457200">
              <a:spcBef>
                <a:spcPts val="1000"/>
              </a:spcBef>
              <a:buSzPct val="100000"/>
              <a:buFont typeface="Arial"/>
              <a:buChar char="•"/>
              <a:defRPr sz="2500"/>
            </a:pPr>
            <a:r>
              <a:t>Él vio a la víctima tirada en el piso temblando y tratando de levantarse.</a:t>
            </a:r>
          </a:p>
          <a:p>
            <a:pPr marL="190499" indent="-190499" defTabSz="457200">
              <a:spcBef>
                <a:spcPts val="1000"/>
              </a:spcBef>
              <a:buSzPct val="100000"/>
              <a:buFont typeface="Arial"/>
              <a:buChar char="•"/>
              <a:defRPr sz="2500"/>
            </a:pPr>
            <a:r>
              <a:t>Él capataz telefoneó al 911.</a:t>
            </a:r>
          </a:p>
          <a:p>
            <a:pPr marL="190499" indent="-190499" defTabSz="457200">
              <a:spcBef>
                <a:spcPts val="1000"/>
              </a:spcBef>
              <a:buSzPct val="100000"/>
              <a:buFont typeface="Arial"/>
              <a:buChar char="•"/>
              <a:defRPr sz="2500"/>
            </a:pPr>
            <a:r>
              <a:t>La víctima fue llevada a un  hospital.</a:t>
            </a:r>
          </a:p>
          <a:p>
            <a:pPr marL="190499" indent="-190499" defTabSz="457200">
              <a:spcBef>
                <a:spcPts val="1000"/>
              </a:spcBef>
              <a:buSzPct val="100000"/>
              <a:buFont typeface="Arial"/>
              <a:buChar char="•"/>
              <a:defRPr sz="2500"/>
            </a:pPr>
            <a:r>
              <a:t>La víctima murió al día siguiente.</a:t>
            </a:r>
          </a:p>
        </p:txBody>
      </p:sp>
      <p:pic>
        <p:nvPicPr>
          <p:cNvPr id="406" name="image51.jpeg" descr="Gráfico de un hombre que se cae de una escalera."/>
          <p:cNvPicPr>
            <a:picLocks noChangeAspect="1"/>
          </p:cNvPicPr>
          <p:nvPr/>
        </p:nvPicPr>
        <p:blipFill>
          <a:blip r:embed="rId3">
            <a:extLst/>
          </a:blip>
          <a:stretch>
            <a:fillRect/>
          </a:stretch>
        </p:blipFill>
        <p:spPr>
          <a:xfrm>
            <a:off x="5514878" y="1568141"/>
            <a:ext cx="3038476" cy="4038601"/>
          </a:xfrm>
          <a:prstGeom prst="rect">
            <a:avLst/>
          </a:prstGeom>
          <a:ln w="12700">
            <a:miter lim="400000"/>
          </a:ln>
        </p:spPr>
      </p:pic>
      <p:pic>
        <p:nvPicPr>
          <p:cNvPr id="409" name="no-symbol-39767_640.png" descr="Símbolo rojo de No (círculo con una barra diagonal) indica que el contenido de esta foto no está aprobado por OSHA."/>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13075" y="1748862"/>
            <a:ext cx="1616682" cy="1616682"/>
          </a:xfrm>
          <a:prstGeom prst="rect">
            <a:avLst/>
          </a:prstGeom>
          <a:ln w="12700">
            <a:miter lim="400000"/>
          </a:ln>
        </p:spPr>
      </p:pic>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3" name="image36.png" descr="Gráfico de un trabajador que limpia una ventana está trabajando hacia atrás en la escalera. Él está de pie en el el penúltimo peldaño."/>
          <p:cNvPicPr>
            <a:picLocks noChangeAspect="1"/>
          </p:cNvPicPr>
          <p:nvPr/>
        </p:nvPicPr>
        <p:blipFill>
          <a:blip r:embed="rId3">
            <a:extLst/>
          </a:blip>
          <a:stretch>
            <a:fillRect/>
          </a:stretch>
        </p:blipFill>
        <p:spPr>
          <a:xfrm>
            <a:off x="838200" y="1104900"/>
            <a:ext cx="7467600" cy="5257800"/>
          </a:xfrm>
          <a:prstGeom prst="rect">
            <a:avLst/>
          </a:prstGeom>
          <a:ln w="12700">
            <a:miter lim="400000"/>
          </a:ln>
        </p:spPr>
      </p:pic>
      <p:sp>
        <p:nvSpPr>
          <p:cNvPr id="2" name="Title 1"/>
          <p:cNvSpPr>
            <a:spLocks noGrp="1"/>
          </p:cNvSpPr>
          <p:nvPr>
            <p:ph type="title"/>
          </p:nvPr>
        </p:nvSpPr>
        <p:spPr>
          <a:xfrm>
            <a:off x="2057400" y="1608137"/>
            <a:ext cx="4419600" cy="754063"/>
          </a:xfrm>
        </p:spPr>
        <p:txBody>
          <a:bodyPr/>
          <a:lstStyle/>
          <a:p>
            <a:r>
              <a:rPr lang="en-US" dirty="0"/>
              <a:t>¿</a:t>
            </a:r>
            <a:r>
              <a:rPr lang="en-US" dirty="0" err="1"/>
              <a:t>Qué</a:t>
            </a:r>
            <a:r>
              <a:rPr lang="en-US" dirty="0"/>
              <a:t> </a:t>
            </a:r>
            <a:r>
              <a:rPr lang="en-US" dirty="0" err="1"/>
              <a:t>Sucedió</a:t>
            </a:r>
            <a:r>
              <a:rPr lang="en-US" dirty="0" smtClean="0"/>
              <a:t>?</a:t>
            </a:r>
            <a:endParaRPr lang="en-US" dirty="0"/>
          </a:p>
        </p:txBody>
      </p:sp>
      <p:sp>
        <p:nvSpPr>
          <p:cNvPr id="414" name="Shape 414"/>
          <p:cNvSpPr/>
          <p:nvPr/>
        </p:nvSpPr>
        <p:spPr>
          <a:xfrm>
            <a:off x="2832654" y="2244320"/>
            <a:ext cx="4399626" cy="38887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defTabSz="457200">
              <a:defRPr sz="2500" b="1"/>
            </a:pPr>
            <a:r>
              <a:rPr dirty="0"/>
              <a:t> Observe la escalera:</a:t>
            </a:r>
          </a:p>
          <a:p>
            <a:pPr marL="469900" lvl="1" indent="-152400" defTabSz="457200">
              <a:spcBef>
                <a:spcPts val="1000"/>
              </a:spcBef>
              <a:buSzPct val="100000"/>
              <a:buFont typeface="Arial"/>
              <a:buChar char="•"/>
              <a:defRPr sz="2500"/>
            </a:pPr>
            <a:r>
              <a:rPr dirty="0"/>
              <a:t> Los travesaños de frente a la ventana. </a:t>
            </a:r>
          </a:p>
          <a:p>
            <a:pPr marL="469900" lvl="1" indent="-152400" defTabSz="457200">
              <a:spcBef>
                <a:spcPts val="1000"/>
              </a:spcBef>
              <a:buSzPct val="100000"/>
              <a:buFont typeface="Arial"/>
              <a:buChar char="•"/>
              <a:defRPr sz="2500"/>
            </a:pPr>
            <a:r>
              <a:rPr dirty="0"/>
              <a:t> Las secciones transversales estaban orientadas hacia fuera de la ventana.</a:t>
            </a:r>
          </a:p>
          <a:p>
            <a:pPr marL="469900" lvl="1" indent="-152400" defTabSz="457200">
              <a:spcBef>
                <a:spcPts val="1000"/>
              </a:spcBef>
              <a:buSzPct val="100000"/>
              <a:buFont typeface="Arial"/>
              <a:buChar char="•"/>
              <a:defRPr sz="2500"/>
            </a:pPr>
            <a:r>
              <a:rPr dirty="0"/>
              <a:t> Lo contrario a lo visto por un testigo, durante la preparación para el trabajo.</a:t>
            </a:r>
          </a:p>
        </p:txBody>
      </p:sp>
      <p:pic>
        <p:nvPicPr>
          <p:cNvPr id="416" name="no-symbol-39767_640.png" descr="Símbolo rojo de No (círculo con una barra diagonal) indica que el contenido de esta foto no está aprobado por OSHA."/>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68682" y="3492069"/>
            <a:ext cx="1616682" cy="1616682"/>
          </a:xfrm>
          <a:prstGeom prst="rect">
            <a:avLst/>
          </a:prstGeom>
          <a:ln w="12700">
            <a:miter lim="400000"/>
          </a:ln>
        </p:spPr>
      </p:pic>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Shape 65"/>
          <p:cNvSpPr>
            <a:spLocks noGrp="1"/>
          </p:cNvSpPr>
          <p:nvPr>
            <p:ph type="title"/>
          </p:nvPr>
        </p:nvSpPr>
        <p:spPr>
          <a:xfrm>
            <a:off x="457200" y="937490"/>
            <a:ext cx="8229600" cy="762001"/>
          </a:xfrm>
          <a:prstGeom prst="rect">
            <a:avLst/>
          </a:prstGeom>
        </p:spPr>
        <p:txBody>
          <a:bodyPr>
            <a:normAutofit/>
          </a:bodyPr>
          <a:lstStyle/>
          <a:p>
            <a:pPr defTabSz="448100">
              <a:defRPr sz="4356" b="1"/>
            </a:pPr>
            <a:r>
              <a:t>¿Sabía usted que… </a:t>
            </a:r>
            <a:r>
              <a:rPr>
                <a:solidFill>
                  <a:srgbClr val="FFFFFF"/>
                </a:solidFill>
              </a:rPr>
              <a:t>1</a:t>
            </a:r>
          </a:p>
        </p:txBody>
      </p:sp>
      <p:sp>
        <p:nvSpPr>
          <p:cNvPr id="66" name="Shape 66"/>
          <p:cNvSpPr>
            <a:spLocks noGrp="1"/>
          </p:cNvSpPr>
          <p:nvPr>
            <p:ph type="body" sz="half" idx="4294967295"/>
          </p:nvPr>
        </p:nvSpPr>
        <p:spPr>
          <a:xfrm>
            <a:off x="644389" y="1706347"/>
            <a:ext cx="6909994" cy="2189115"/>
          </a:xfrm>
          <a:prstGeom prst="rect">
            <a:avLst/>
          </a:prstGeom>
        </p:spPr>
        <p:txBody>
          <a:bodyPr>
            <a:normAutofit/>
          </a:bodyPr>
          <a:lstStyle/>
          <a:p>
            <a:pPr marL="0" indent="0">
              <a:lnSpc>
                <a:spcPts val="3200"/>
              </a:lnSpc>
              <a:buSzTx/>
              <a:buFontTx/>
              <a:buNone/>
              <a:defRPr sz="3000"/>
            </a:pPr>
            <a:r>
              <a:t>las caídas matan más trabajadores de la construcción que cualquier otro riesgo en el sitio de trabajo?</a:t>
            </a:r>
          </a:p>
          <a:p>
            <a:pPr marL="0" indent="0">
              <a:buSzTx/>
              <a:buFontTx/>
              <a:buNone/>
              <a:defRPr sz="3000"/>
            </a:pPr>
            <a:r>
              <a:t>¿Por qué?</a:t>
            </a:r>
          </a:p>
        </p:txBody>
      </p:sp>
      <p:pic>
        <p:nvPicPr>
          <p:cNvPr id="64" name="image3.jpeg" descr="Cementerio con un montón de marcadores graves."/>
          <p:cNvPicPr>
            <a:picLocks noChangeAspect="1"/>
          </p:cNvPicPr>
          <p:nvPr/>
        </p:nvPicPr>
        <p:blipFill>
          <a:blip r:embed="rId3">
            <a:extLst/>
          </a:blip>
          <a:stretch>
            <a:fillRect/>
          </a:stretch>
        </p:blipFill>
        <p:spPr>
          <a:xfrm>
            <a:off x="3276600" y="3065395"/>
            <a:ext cx="4710113" cy="3138489"/>
          </a:xfrm>
          <a:prstGeom prst="rect">
            <a:avLst/>
          </a:prstGeom>
          <a:ln w="12700">
            <a:miter lim="400000"/>
          </a:ln>
        </p:spPr>
      </p:pic>
    </p:spTree>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 name="Shape 420"/>
          <p:cNvSpPr>
            <a:spLocks noGrp="1"/>
          </p:cNvSpPr>
          <p:nvPr>
            <p:ph type="title"/>
          </p:nvPr>
        </p:nvSpPr>
        <p:spPr>
          <a:xfrm>
            <a:off x="-2" y="907968"/>
            <a:ext cx="9144004" cy="1143002"/>
          </a:xfrm>
          <a:prstGeom prst="rect">
            <a:avLst/>
          </a:prstGeom>
        </p:spPr>
        <p:txBody>
          <a:bodyPr/>
          <a:lstStyle>
            <a:lvl1pPr defTabSz="397763">
              <a:defRPr sz="3000"/>
            </a:lvl1pPr>
          </a:lstStyle>
          <a:p>
            <a:r>
              <a:t>¿Cuál era la forma más segura de hacer el trabajo?</a:t>
            </a:r>
          </a:p>
        </p:txBody>
      </p:sp>
      <p:sp>
        <p:nvSpPr>
          <p:cNvPr id="421" name="Shape 421"/>
          <p:cNvSpPr>
            <a:spLocks noGrp="1"/>
          </p:cNvSpPr>
          <p:nvPr>
            <p:ph type="body" sz="half" idx="4294967295"/>
          </p:nvPr>
        </p:nvSpPr>
        <p:spPr>
          <a:xfrm>
            <a:off x="960273" y="2174127"/>
            <a:ext cx="4656193" cy="3461744"/>
          </a:xfrm>
          <a:prstGeom prst="rect">
            <a:avLst/>
          </a:prstGeom>
        </p:spPr>
        <p:txBody>
          <a:bodyPr/>
          <a:lstStyle/>
          <a:p>
            <a:pPr marL="190500" indent="-190500">
              <a:buChar char="•"/>
              <a:defRPr sz="2500"/>
            </a:pPr>
            <a:r>
              <a:t>¿Eligió la escalera correcta para el trabajo?</a:t>
            </a:r>
          </a:p>
          <a:p>
            <a:pPr marL="190500" indent="-190500">
              <a:buChar char="•"/>
              <a:defRPr sz="2500"/>
            </a:pPr>
            <a:r>
              <a:t>¿Tenía que hacerse este trabajo montado en una escalera?</a:t>
            </a:r>
          </a:p>
          <a:p>
            <a:pPr marL="0" indent="0">
              <a:buSzTx/>
              <a:buFontTx/>
              <a:buNone/>
              <a:defRPr sz="2500"/>
            </a:pPr>
            <a:r>
              <a:t>O</a:t>
            </a:r>
          </a:p>
          <a:p>
            <a:pPr marL="190500" indent="-190500">
              <a:buChar char="•"/>
              <a:defRPr sz="2500"/>
            </a:pPr>
            <a:r>
              <a:t>¿Hay alguna forma de hacerlo desde el nivel del suelo/piso?</a:t>
            </a:r>
          </a:p>
        </p:txBody>
      </p:sp>
      <p:pic>
        <p:nvPicPr>
          <p:cNvPr id="422" name="image45.jpeg" descr="Hombre de pie en el suelo con un largo polo de extensión para limpiar la ventana."/>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039508" y="1799569"/>
            <a:ext cx="1856000" cy="4435026"/>
          </a:xfrm>
          <a:prstGeom prst="rect">
            <a:avLst/>
          </a:prstGeom>
          <a:ln w="12700">
            <a:miter lim="400000"/>
          </a:ln>
        </p:spPr>
      </p:pic>
      <p:pic>
        <p:nvPicPr>
          <p:cNvPr id="423" name="check mark 2000px-Checkmark_green.svg.png" descr="La marca de verificación verde indica que el contenido de esta foto es aprobado por OSHA.&#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71855" y="1921912"/>
            <a:ext cx="1856186" cy="1611169"/>
          </a:xfrm>
          <a:prstGeom prst="rect">
            <a:avLst/>
          </a:prstGeom>
          <a:ln w="12700">
            <a:miter lim="400000"/>
          </a:ln>
          <a:effectLst>
            <a:outerShdw blurRad="38100" dist="20000" dir="2487689" rotWithShape="0">
              <a:srgbClr val="000000"/>
            </a:outerShdw>
          </a:effectLst>
        </p:spPr>
      </p:pic>
    </p:spTree>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 name="Shape 432"/>
          <p:cNvSpPr>
            <a:spLocks noGrp="1"/>
          </p:cNvSpPr>
          <p:nvPr>
            <p:ph type="title"/>
          </p:nvPr>
        </p:nvSpPr>
        <p:spPr>
          <a:xfrm>
            <a:off x="457200" y="1070687"/>
            <a:ext cx="8229600" cy="685801"/>
          </a:xfrm>
          <a:prstGeom prst="rect">
            <a:avLst/>
          </a:prstGeom>
        </p:spPr>
        <p:txBody>
          <a:bodyPr/>
          <a:lstStyle>
            <a:lvl1pPr defTabSz="402336">
              <a:defRPr sz="4000" b="1"/>
            </a:lvl1pPr>
          </a:lstStyle>
          <a:p>
            <a:r>
              <a:rPr dirty="0" err="1"/>
              <a:t>Tipos</a:t>
            </a:r>
            <a:r>
              <a:rPr dirty="0"/>
              <a:t> de </a:t>
            </a:r>
            <a:r>
              <a:rPr dirty="0" err="1"/>
              <a:t>Escaleras</a:t>
            </a:r>
            <a:endParaRPr dirty="0"/>
          </a:p>
        </p:txBody>
      </p:sp>
      <p:sp>
        <p:nvSpPr>
          <p:cNvPr id="431" name="Shape 431"/>
          <p:cNvSpPr>
            <a:spLocks noGrp="1"/>
          </p:cNvSpPr>
          <p:nvPr>
            <p:ph type="body" idx="4294967295"/>
          </p:nvPr>
        </p:nvSpPr>
        <p:spPr>
          <a:xfrm>
            <a:off x="228599" y="1681951"/>
            <a:ext cx="6396529" cy="5138249"/>
          </a:xfrm>
          <a:prstGeom prst="rect">
            <a:avLst/>
          </a:prstGeom>
        </p:spPr>
        <p:txBody>
          <a:bodyPr/>
          <a:lstStyle/>
          <a:p>
            <a:pPr marL="177799" indent="-177799">
              <a:lnSpc>
                <a:spcPct val="90000"/>
              </a:lnSpc>
              <a:buChar char="•"/>
            </a:pPr>
            <a:r>
              <a:rPr dirty="0"/>
              <a:t>De metal: peso </a:t>
            </a:r>
            <a:r>
              <a:rPr dirty="0" err="1"/>
              <a:t>ligero</a:t>
            </a:r>
            <a:r>
              <a:rPr dirty="0"/>
              <a:t> – NO USARLAS CERCA DE EQUIPOS ELÉCTRICOS DESTAPADOS/SIN CUBIERTAS DE PROTECCIÓN.</a:t>
            </a:r>
          </a:p>
          <a:p>
            <a:pPr marL="177799" indent="-177799">
              <a:lnSpc>
                <a:spcPct val="90000"/>
              </a:lnSpc>
              <a:buChar char="•"/>
            </a:pPr>
            <a:r>
              <a:rPr dirty="0"/>
              <a:t>De </a:t>
            </a:r>
            <a:r>
              <a:rPr dirty="0" err="1"/>
              <a:t>fibra</a:t>
            </a:r>
            <a:r>
              <a:rPr dirty="0"/>
              <a:t> de </a:t>
            </a:r>
            <a:r>
              <a:rPr dirty="0" err="1"/>
              <a:t>vidrio</a:t>
            </a:r>
            <a:r>
              <a:rPr dirty="0"/>
              <a:t>: </a:t>
            </a:r>
            <a:r>
              <a:rPr dirty="0" err="1"/>
              <a:t>duraderas</a:t>
            </a:r>
            <a:r>
              <a:rPr dirty="0"/>
              <a:t>, </a:t>
            </a:r>
            <a:r>
              <a:rPr dirty="0" err="1"/>
              <a:t>úselas</a:t>
            </a:r>
            <a:r>
              <a:rPr dirty="0"/>
              <a:t> para </a:t>
            </a:r>
            <a:r>
              <a:rPr dirty="0" err="1"/>
              <a:t>trabajos</a:t>
            </a:r>
            <a:r>
              <a:rPr dirty="0"/>
              <a:t> con </a:t>
            </a:r>
            <a:r>
              <a:rPr dirty="0" err="1"/>
              <a:t>electricidad</a:t>
            </a:r>
            <a:r>
              <a:rPr dirty="0"/>
              <a:t>.</a:t>
            </a:r>
          </a:p>
          <a:p>
            <a:pPr marL="177799" indent="-177799">
              <a:lnSpc>
                <a:spcPct val="90000"/>
              </a:lnSpc>
              <a:buChar char="•"/>
            </a:pPr>
            <a:r>
              <a:rPr dirty="0"/>
              <a:t>De </a:t>
            </a:r>
            <a:r>
              <a:rPr dirty="0" err="1"/>
              <a:t>madera</a:t>
            </a:r>
            <a:r>
              <a:rPr dirty="0"/>
              <a:t>: no </a:t>
            </a:r>
            <a:r>
              <a:rPr dirty="0" err="1"/>
              <a:t>duran</a:t>
            </a:r>
            <a:r>
              <a:rPr dirty="0"/>
              <a:t> mucho.</a:t>
            </a:r>
          </a:p>
          <a:p>
            <a:pPr marL="177799" indent="-177799">
              <a:lnSpc>
                <a:spcPct val="90000"/>
              </a:lnSpc>
              <a:buChar char="•"/>
            </a:pPr>
            <a:r>
              <a:rPr dirty="0" err="1"/>
              <a:t>Construidas</a:t>
            </a:r>
            <a:r>
              <a:rPr dirty="0"/>
              <a:t> </a:t>
            </a:r>
            <a:r>
              <a:rPr dirty="0" err="1"/>
              <a:t>en</a:t>
            </a:r>
            <a:r>
              <a:rPr dirty="0"/>
              <a:t> el </a:t>
            </a:r>
            <a:r>
              <a:rPr dirty="0" err="1"/>
              <a:t>sitio</a:t>
            </a:r>
            <a:r>
              <a:rPr dirty="0"/>
              <a:t> de </a:t>
            </a:r>
            <a:r>
              <a:rPr dirty="0" err="1"/>
              <a:t>trabajo</a:t>
            </a:r>
            <a:r>
              <a:rPr dirty="0"/>
              <a:t> (</a:t>
            </a:r>
            <a:r>
              <a:rPr dirty="0" err="1"/>
              <a:t>construido</a:t>
            </a:r>
            <a:r>
              <a:rPr dirty="0"/>
              <a:t> </a:t>
            </a:r>
            <a:r>
              <a:rPr dirty="0" err="1"/>
              <a:t>por</a:t>
            </a:r>
            <a:r>
              <a:rPr dirty="0"/>
              <a:t> el </a:t>
            </a:r>
            <a:r>
              <a:rPr dirty="0" err="1"/>
              <a:t>trabajo</a:t>
            </a:r>
            <a:r>
              <a:rPr dirty="0"/>
              <a:t>): </a:t>
            </a:r>
            <a:r>
              <a:rPr dirty="0" err="1"/>
              <a:t>muy</a:t>
            </a:r>
            <a:r>
              <a:rPr dirty="0"/>
              <a:t> </a:t>
            </a:r>
            <a:r>
              <a:rPr dirty="0" err="1"/>
              <a:t>resistentes</a:t>
            </a:r>
            <a:r>
              <a:rPr dirty="0"/>
              <a:t>, </a:t>
            </a:r>
            <a:r>
              <a:rPr dirty="0" err="1"/>
              <a:t>hechas</a:t>
            </a:r>
            <a:r>
              <a:rPr dirty="0"/>
              <a:t> a la </a:t>
            </a:r>
            <a:r>
              <a:rPr dirty="0" err="1"/>
              <a:t>medida</a:t>
            </a:r>
            <a:r>
              <a:rPr dirty="0"/>
              <a:t>/</a:t>
            </a:r>
            <a:r>
              <a:rPr dirty="0" err="1"/>
              <a:t>según</a:t>
            </a:r>
            <a:r>
              <a:rPr dirty="0"/>
              <a:t> las </a:t>
            </a:r>
            <a:r>
              <a:rPr dirty="0" err="1"/>
              <a:t>exigencias</a:t>
            </a:r>
            <a:r>
              <a:rPr dirty="0"/>
              <a:t> del </a:t>
            </a:r>
            <a:r>
              <a:rPr dirty="0" err="1"/>
              <a:t>trabajo</a:t>
            </a:r>
            <a:r>
              <a:rPr dirty="0"/>
              <a:t>. </a:t>
            </a:r>
          </a:p>
          <a:p>
            <a:pPr marL="177799" indent="-177799">
              <a:lnSpc>
                <a:spcPct val="90000"/>
              </a:lnSpc>
              <a:buChar char="•"/>
            </a:pPr>
            <a:r>
              <a:rPr dirty="0" err="1"/>
              <a:t>Escalera</a:t>
            </a:r>
            <a:r>
              <a:rPr dirty="0"/>
              <a:t> recta: </a:t>
            </a:r>
            <a:r>
              <a:rPr dirty="0" err="1"/>
              <a:t>rígida</a:t>
            </a:r>
            <a:r>
              <a:rPr dirty="0"/>
              <a:t>, </a:t>
            </a:r>
            <a:r>
              <a:rPr dirty="0" err="1"/>
              <a:t>una</a:t>
            </a:r>
            <a:r>
              <a:rPr dirty="0"/>
              <a:t> </a:t>
            </a:r>
            <a:r>
              <a:rPr dirty="0" err="1"/>
              <a:t>pieza</a:t>
            </a:r>
            <a:r>
              <a:rPr dirty="0"/>
              <a:t>.</a:t>
            </a:r>
          </a:p>
          <a:p>
            <a:pPr marL="177799" indent="-177799">
              <a:lnSpc>
                <a:spcPct val="90000"/>
              </a:lnSpc>
              <a:buChar char="•"/>
            </a:pPr>
            <a:r>
              <a:rPr dirty="0" err="1"/>
              <a:t>Escalera</a:t>
            </a:r>
            <a:r>
              <a:rPr dirty="0"/>
              <a:t> de </a:t>
            </a:r>
            <a:r>
              <a:rPr dirty="0" err="1"/>
              <a:t>extensión</a:t>
            </a:r>
            <a:r>
              <a:rPr dirty="0"/>
              <a:t>: se </a:t>
            </a:r>
            <a:r>
              <a:rPr dirty="0" err="1"/>
              <a:t>extiende</a:t>
            </a:r>
            <a:r>
              <a:rPr dirty="0"/>
              <a:t> a </a:t>
            </a:r>
            <a:r>
              <a:rPr dirty="0" err="1"/>
              <a:t>varias</a:t>
            </a:r>
            <a:r>
              <a:rPr dirty="0"/>
              <a:t> </a:t>
            </a:r>
            <a:r>
              <a:rPr dirty="0" err="1"/>
              <a:t>alturas</a:t>
            </a:r>
            <a:r>
              <a:rPr dirty="0"/>
              <a:t>.</a:t>
            </a:r>
          </a:p>
          <a:p>
            <a:pPr marL="177799" indent="-177799">
              <a:lnSpc>
                <a:spcPct val="90000"/>
              </a:lnSpc>
              <a:buChar char="•"/>
            </a:pPr>
            <a:r>
              <a:rPr dirty="0" err="1"/>
              <a:t>Escalera</a:t>
            </a:r>
            <a:r>
              <a:rPr dirty="0"/>
              <a:t> </a:t>
            </a:r>
            <a:r>
              <a:rPr dirty="0" err="1"/>
              <a:t>portátil</a:t>
            </a:r>
            <a:r>
              <a:rPr dirty="0"/>
              <a:t>: </a:t>
            </a:r>
            <a:r>
              <a:rPr dirty="0" err="1"/>
              <a:t>secciones</a:t>
            </a:r>
            <a:r>
              <a:rPr dirty="0"/>
              <a:t> </a:t>
            </a:r>
            <a:r>
              <a:rPr dirty="0" err="1"/>
              <a:t>plegables</a:t>
            </a:r>
            <a:r>
              <a:rPr dirty="0"/>
              <a:t>, forma de “A.”</a:t>
            </a:r>
          </a:p>
        </p:txBody>
      </p:sp>
      <p:pic>
        <p:nvPicPr>
          <p:cNvPr id="427" name="image25.png" descr="Escalera portátil de madera."/>
          <p:cNvPicPr>
            <a:picLocks noChangeAspect="1"/>
          </p:cNvPicPr>
          <p:nvPr/>
        </p:nvPicPr>
        <p:blipFill>
          <a:blip r:embed="rId3">
            <a:extLst/>
          </a:blip>
          <a:stretch>
            <a:fillRect/>
          </a:stretch>
        </p:blipFill>
        <p:spPr>
          <a:xfrm>
            <a:off x="7942391" y="1258887"/>
            <a:ext cx="769669" cy="2367799"/>
          </a:xfrm>
          <a:prstGeom prst="rect">
            <a:avLst/>
          </a:prstGeom>
          <a:ln w="12700">
            <a:miter lim="400000"/>
          </a:ln>
        </p:spPr>
      </p:pic>
      <p:pic>
        <p:nvPicPr>
          <p:cNvPr id="428" name="image26.png" descr="Escalera de extensión metálica."/>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77936" y="1073686"/>
            <a:ext cx="1011647" cy="2190597"/>
          </a:xfrm>
          <a:prstGeom prst="rect">
            <a:avLst/>
          </a:prstGeom>
          <a:ln w="12700">
            <a:miter lim="400000"/>
          </a:ln>
        </p:spPr>
      </p:pic>
      <p:pic>
        <p:nvPicPr>
          <p:cNvPr id="429" name="image27.png" descr="Escalera portátil de fibra de vidrio."/>
          <p:cNvPicPr>
            <a:picLocks noChangeAspect="1"/>
          </p:cNvPicPr>
          <p:nvPr/>
        </p:nvPicPr>
        <p:blipFill>
          <a:blip r:embed="rId5">
            <a:extLst/>
          </a:blip>
          <a:stretch>
            <a:fillRect/>
          </a:stretch>
        </p:blipFill>
        <p:spPr>
          <a:xfrm>
            <a:off x="7414708" y="3831051"/>
            <a:ext cx="1908903" cy="1908903"/>
          </a:xfrm>
          <a:prstGeom prst="rect">
            <a:avLst/>
          </a:prstGeom>
          <a:ln w="12700">
            <a:miter lim="400000"/>
          </a:ln>
        </p:spPr>
      </p:pic>
      <p:pic>
        <p:nvPicPr>
          <p:cNvPr id="430" name="image28.png" descr="Escalera de madera construida en el lugar de trabajo."/>
          <p:cNvPicPr>
            <a:picLocks noChangeAspect="1"/>
          </p:cNvPicPr>
          <p:nvPr/>
        </p:nvPicPr>
        <p:blipFill>
          <a:blip r:embed="rId6">
            <a:extLst/>
          </a:blip>
          <a:stretch>
            <a:fillRect/>
          </a:stretch>
        </p:blipFill>
        <p:spPr>
          <a:xfrm>
            <a:off x="6652182" y="3374472"/>
            <a:ext cx="1051843" cy="3615221"/>
          </a:xfrm>
          <a:prstGeom prst="rect">
            <a:avLst/>
          </a:prstGeom>
          <a:ln w="12700">
            <a:miter lim="400000"/>
          </a:ln>
        </p:spPr>
      </p:pic>
    </p:spTree>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 name="Shape 437"/>
          <p:cNvSpPr>
            <a:spLocks noGrp="1"/>
          </p:cNvSpPr>
          <p:nvPr>
            <p:ph type="title"/>
          </p:nvPr>
        </p:nvSpPr>
        <p:spPr>
          <a:xfrm>
            <a:off x="-2" y="914400"/>
            <a:ext cx="9144004" cy="817323"/>
          </a:xfrm>
          <a:prstGeom prst="rect">
            <a:avLst/>
          </a:prstGeom>
        </p:spPr>
        <p:txBody>
          <a:bodyPr/>
          <a:lstStyle>
            <a:lvl1pPr>
              <a:defRPr sz="3500"/>
            </a:lvl1pPr>
          </a:lstStyle>
          <a:p>
            <a:r>
              <a:rPr dirty="0"/>
              <a:t>El </a:t>
            </a:r>
            <a:r>
              <a:rPr dirty="0" err="1"/>
              <a:t>Alcance</a:t>
            </a:r>
            <a:r>
              <a:rPr dirty="0"/>
              <a:t> y La </a:t>
            </a:r>
            <a:r>
              <a:rPr dirty="0" err="1"/>
              <a:t>Capacidad</a:t>
            </a:r>
            <a:r>
              <a:rPr dirty="0"/>
              <a:t> de </a:t>
            </a:r>
            <a:r>
              <a:rPr dirty="0" err="1"/>
              <a:t>una</a:t>
            </a:r>
            <a:r>
              <a:rPr dirty="0"/>
              <a:t> </a:t>
            </a:r>
            <a:r>
              <a:rPr dirty="0" err="1"/>
              <a:t>Escalera</a:t>
            </a:r>
            <a:r>
              <a:rPr dirty="0"/>
              <a:t> </a:t>
            </a:r>
          </a:p>
        </p:txBody>
      </p:sp>
      <p:sp>
        <p:nvSpPr>
          <p:cNvPr id="438" name="Shape 438"/>
          <p:cNvSpPr>
            <a:spLocks noGrp="1"/>
          </p:cNvSpPr>
          <p:nvPr>
            <p:ph type="body" sz="half" idx="4294967295"/>
          </p:nvPr>
        </p:nvSpPr>
        <p:spPr>
          <a:xfrm>
            <a:off x="533090" y="1688791"/>
            <a:ext cx="8763004" cy="2209801"/>
          </a:xfrm>
          <a:prstGeom prst="rect">
            <a:avLst/>
          </a:prstGeom>
        </p:spPr>
        <p:txBody>
          <a:bodyPr>
            <a:normAutofit/>
          </a:bodyPr>
          <a:lstStyle/>
          <a:p>
            <a:pPr marL="0" indent="0">
              <a:lnSpc>
                <a:spcPct val="70000"/>
              </a:lnSpc>
              <a:buSzTx/>
              <a:buNone/>
              <a:defRPr b="1"/>
            </a:pPr>
            <a:r>
              <a:rPr dirty="0"/>
              <a:t>Lea y </a:t>
            </a:r>
            <a:r>
              <a:rPr dirty="0" err="1"/>
              <a:t>cumpla</a:t>
            </a:r>
            <a:r>
              <a:rPr dirty="0"/>
              <a:t> con </a:t>
            </a:r>
            <a:r>
              <a:rPr dirty="0" err="1"/>
              <a:t>todas</a:t>
            </a:r>
            <a:r>
              <a:rPr dirty="0"/>
              <a:t> las </a:t>
            </a:r>
            <a:r>
              <a:rPr dirty="0" err="1"/>
              <a:t>instrucciones</a:t>
            </a:r>
            <a:r>
              <a:rPr dirty="0"/>
              <a:t> del </a:t>
            </a:r>
            <a:r>
              <a:rPr dirty="0" err="1"/>
              <a:t>fabricante</a:t>
            </a:r>
            <a:endParaRPr dirty="0"/>
          </a:p>
          <a:p>
            <a:pPr marL="190500" indent="-190500">
              <a:lnSpc>
                <a:spcPct val="70000"/>
              </a:lnSpc>
              <a:buChar char="•"/>
            </a:pPr>
            <a:r>
              <a:rPr dirty="0" err="1"/>
              <a:t>Escalera</a:t>
            </a:r>
            <a:r>
              <a:rPr dirty="0"/>
              <a:t> </a:t>
            </a:r>
            <a:r>
              <a:rPr dirty="0" err="1"/>
              <a:t>portátil</a:t>
            </a:r>
            <a:r>
              <a:rPr dirty="0"/>
              <a:t>:  max. 20 pies de </a:t>
            </a:r>
            <a:r>
              <a:rPr dirty="0" err="1"/>
              <a:t>alcance</a:t>
            </a:r>
            <a:endParaRPr dirty="0"/>
          </a:p>
          <a:p>
            <a:pPr marL="190500" indent="-190500">
              <a:lnSpc>
                <a:spcPct val="70000"/>
              </a:lnSpc>
              <a:buChar char="•"/>
            </a:pPr>
            <a:r>
              <a:rPr dirty="0" err="1"/>
              <a:t>Escalera</a:t>
            </a:r>
            <a:r>
              <a:rPr dirty="0"/>
              <a:t> individual:  max. 30 pies de </a:t>
            </a:r>
            <a:r>
              <a:rPr dirty="0" err="1"/>
              <a:t>alcance</a:t>
            </a:r>
            <a:endParaRPr dirty="0"/>
          </a:p>
          <a:p>
            <a:pPr marL="190500" indent="-190500">
              <a:lnSpc>
                <a:spcPct val="70000"/>
              </a:lnSpc>
              <a:buChar char="•"/>
            </a:pPr>
            <a:r>
              <a:rPr dirty="0" err="1"/>
              <a:t>Escalera</a:t>
            </a:r>
            <a:r>
              <a:rPr dirty="0"/>
              <a:t> de </a:t>
            </a:r>
            <a:r>
              <a:rPr dirty="0" err="1"/>
              <a:t>extensión</a:t>
            </a:r>
            <a:r>
              <a:rPr dirty="0"/>
              <a:t> (dos </a:t>
            </a:r>
            <a:r>
              <a:rPr dirty="0" err="1"/>
              <a:t>secciones</a:t>
            </a:r>
            <a:r>
              <a:rPr dirty="0"/>
              <a:t>): max. 60 pies de </a:t>
            </a:r>
            <a:r>
              <a:rPr dirty="0" err="1"/>
              <a:t>alcance</a:t>
            </a:r>
            <a:endParaRPr dirty="0"/>
          </a:p>
        </p:txBody>
      </p:sp>
      <p:pic>
        <p:nvPicPr>
          <p:cNvPr id="436" name="image46.jpeg" descr="Gráfico que muestra los 5 tipos de clasificación para escaleras y la carga máxima que cada uno puede soportar."/>
          <p:cNvPicPr>
            <a:picLocks noChangeAspect="1"/>
          </p:cNvPicPr>
          <p:nvPr/>
        </p:nvPicPr>
        <p:blipFill>
          <a:blip r:embed="rId3">
            <a:extLst/>
          </a:blip>
          <a:stretch>
            <a:fillRect/>
          </a:stretch>
        </p:blipFill>
        <p:spPr>
          <a:xfrm>
            <a:off x="750608" y="3346179"/>
            <a:ext cx="6953251" cy="3200401"/>
          </a:xfrm>
          <a:prstGeom prst="rect">
            <a:avLst/>
          </a:prstGeom>
          <a:ln w="12700">
            <a:miter lim="400000"/>
          </a:ln>
        </p:spPr>
      </p:pic>
    </p:spTree>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 name="Shape 446"/>
          <p:cNvSpPr>
            <a:spLocks noGrp="1"/>
          </p:cNvSpPr>
          <p:nvPr>
            <p:ph type="title"/>
          </p:nvPr>
        </p:nvSpPr>
        <p:spPr>
          <a:xfrm>
            <a:off x="76200" y="966584"/>
            <a:ext cx="8991600" cy="990601"/>
          </a:xfrm>
          <a:prstGeom prst="rect">
            <a:avLst/>
          </a:prstGeom>
        </p:spPr>
        <p:txBody>
          <a:bodyPr/>
          <a:lstStyle/>
          <a:p>
            <a:pPr>
              <a:defRPr sz="3500"/>
            </a:pPr>
            <a:r>
              <a:rPr dirty="0" err="1"/>
              <a:t>Inspeccione</a:t>
            </a:r>
            <a:r>
              <a:rPr dirty="0"/>
              <a:t> y </a:t>
            </a:r>
            <a:r>
              <a:rPr dirty="0" err="1"/>
              <a:t>coloque</a:t>
            </a:r>
            <a:r>
              <a:rPr dirty="0"/>
              <a:t> </a:t>
            </a:r>
            <a:r>
              <a:rPr dirty="0" err="1"/>
              <a:t>su</a:t>
            </a:r>
            <a:r>
              <a:rPr dirty="0"/>
              <a:t> </a:t>
            </a:r>
            <a:r>
              <a:rPr dirty="0" err="1"/>
              <a:t>escalera</a:t>
            </a:r>
            <a:r>
              <a:rPr dirty="0"/>
              <a:t>  </a:t>
            </a:r>
            <a:r>
              <a:rPr dirty="0">
                <a:solidFill>
                  <a:srgbClr val="FFFFFF"/>
                </a:solidFill>
              </a:rPr>
              <a:t>1</a:t>
            </a:r>
          </a:p>
        </p:txBody>
      </p:sp>
      <p:sp>
        <p:nvSpPr>
          <p:cNvPr id="447" name="Shape 447"/>
          <p:cNvSpPr>
            <a:spLocks noGrp="1"/>
          </p:cNvSpPr>
          <p:nvPr>
            <p:ph type="body" sz="half" idx="4294967295"/>
          </p:nvPr>
        </p:nvSpPr>
        <p:spPr>
          <a:xfrm>
            <a:off x="403884" y="1793393"/>
            <a:ext cx="6076951" cy="3810001"/>
          </a:xfrm>
          <a:prstGeom prst="rect">
            <a:avLst/>
          </a:prstGeom>
        </p:spPr>
        <p:txBody>
          <a:bodyPr>
            <a:normAutofit/>
          </a:bodyPr>
          <a:lstStyle/>
          <a:p>
            <a:pPr marL="190500" indent="-190500">
              <a:buChar char="•"/>
              <a:defRPr sz="2600"/>
            </a:pPr>
            <a:r>
              <a:rPr dirty="0" err="1"/>
              <a:t>Inspecciónela</a:t>
            </a:r>
            <a:r>
              <a:rPr dirty="0"/>
              <a:t> la </a:t>
            </a:r>
            <a:r>
              <a:rPr dirty="0" err="1"/>
              <a:t>escalera</a:t>
            </a:r>
            <a:r>
              <a:rPr dirty="0"/>
              <a:t> </a:t>
            </a:r>
            <a:r>
              <a:rPr dirty="0" err="1"/>
              <a:t>cada</a:t>
            </a:r>
            <a:r>
              <a:rPr dirty="0"/>
              <a:t> </a:t>
            </a:r>
            <a:r>
              <a:rPr dirty="0" err="1"/>
              <a:t>vez</a:t>
            </a:r>
            <a:r>
              <a:rPr dirty="0"/>
              <a:t> que </a:t>
            </a:r>
            <a:r>
              <a:rPr dirty="0" err="1"/>
              <a:t>deba</a:t>
            </a:r>
            <a:r>
              <a:rPr dirty="0"/>
              <a:t> </a:t>
            </a:r>
            <a:r>
              <a:rPr dirty="0" err="1"/>
              <a:t>usarla</a:t>
            </a:r>
            <a:r>
              <a:rPr dirty="0"/>
              <a:t>. </a:t>
            </a:r>
          </a:p>
          <a:p>
            <a:pPr marL="190500" indent="-190500">
              <a:buChar char="•"/>
              <a:defRPr sz="2600"/>
            </a:pPr>
            <a:r>
              <a:rPr dirty="0"/>
              <a:t>Si </a:t>
            </a:r>
            <a:r>
              <a:rPr dirty="0" err="1"/>
              <a:t>está</a:t>
            </a:r>
            <a:r>
              <a:rPr dirty="0"/>
              <a:t> </a:t>
            </a:r>
            <a:r>
              <a:rPr dirty="0" err="1"/>
              <a:t>dañada</a:t>
            </a:r>
            <a:r>
              <a:rPr dirty="0"/>
              <a:t>, </a:t>
            </a:r>
            <a:r>
              <a:rPr dirty="0" err="1"/>
              <a:t>repárela</a:t>
            </a:r>
            <a:r>
              <a:rPr dirty="0"/>
              <a:t> o </a:t>
            </a:r>
            <a:r>
              <a:rPr dirty="0" err="1"/>
              <a:t>retírela</a:t>
            </a:r>
            <a:r>
              <a:rPr dirty="0"/>
              <a:t> del </a:t>
            </a:r>
            <a:r>
              <a:rPr dirty="0" err="1"/>
              <a:t>servicio</a:t>
            </a:r>
            <a:r>
              <a:rPr dirty="0"/>
              <a:t>.</a:t>
            </a:r>
          </a:p>
          <a:p>
            <a:pPr marL="190500" indent="-190500">
              <a:buChar char="•"/>
              <a:defRPr sz="2600"/>
            </a:pPr>
            <a:r>
              <a:rPr dirty="0"/>
              <a:t>Evite </a:t>
            </a:r>
            <a:r>
              <a:rPr dirty="0" err="1"/>
              <a:t>áreas</a:t>
            </a:r>
            <a:r>
              <a:rPr dirty="0"/>
              <a:t> con </a:t>
            </a:r>
            <a:r>
              <a:rPr dirty="0" err="1"/>
              <a:t>abundante</a:t>
            </a:r>
            <a:r>
              <a:rPr dirty="0"/>
              <a:t> </a:t>
            </a:r>
            <a:r>
              <a:rPr dirty="0" err="1"/>
              <a:t>tráfico</a:t>
            </a:r>
            <a:r>
              <a:rPr dirty="0"/>
              <a:t> </a:t>
            </a:r>
            <a:r>
              <a:rPr dirty="0" err="1"/>
              <a:t>peatonal</a:t>
            </a:r>
            <a:r>
              <a:rPr dirty="0"/>
              <a:t>, o use </a:t>
            </a:r>
            <a:r>
              <a:rPr dirty="0" err="1"/>
              <a:t>barricadas</a:t>
            </a:r>
            <a:r>
              <a:rPr dirty="0"/>
              <a:t>/</a:t>
            </a:r>
            <a:r>
              <a:rPr dirty="0" err="1"/>
              <a:t>barreras</a:t>
            </a:r>
            <a:r>
              <a:rPr dirty="0"/>
              <a:t>.</a:t>
            </a:r>
          </a:p>
          <a:p>
            <a:pPr marL="190500" indent="-190500">
              <a:buChar char="•"/>
              <a:defRPr sz="2600"/>
            </a:pPr>
            <a:r>
              <a:rPr dirty="0"/>
              <a:t>No la </a:t>
            </a:r>
            <a:r>
              <a:rPr dirty="0" err="1"/>
              <a:t>coloque</a:t>
            </a:r>
            <a:r>
              <a:rPr dirty="0"/>
              <a:t>/</a:t>
            </a:r>
            <a:r>
              <a:rPr dirty="0" err="1"/>
              <a:t>ubique</a:t>
            </a:r>
            <a:r>
              <a:rPr dirty="0"/>
              <a:t> a </a:t>
            </a:r>
            <a:r>
              <a:rPr dirty="0" err="1"/>
              <a:t>menos</a:t>
            </a:r>
            <a:r>
              <a:rPr dirty="0"/>
              <a:t> de 10 pies de </a:t>
            </a:r>
            <a:r>
              <a:rPr dirty="0" err="1"/>
              <a:t>cableado</a:t>
            </a:r>
            <a:r>
              <a:rPr dirty="0"/>
              <a:t> </a:t>
            </a:r>
            <a:r>
              <a:rPr dirty="0" err="1"/>
              <a:t>eléctrico</a:t>
            </a:r>
            <a:r>
              <a:rPr dirty="0"/>
              <a:t> </a:t>
            </a:r>
            <a:r>
              <a:rPr dirty="0" err="1"/>
              <a:t>aéreo</a:t>
            </a:r>
            <a:r>
              <a:rPr dirty="0"/>
              <a:t>.</a:t>
            </a:r>
          </a:p>
        </p:txBody>
      </p:sp>
      <p:grpSp>
        <p:nvGrpSpPr>
          <p:cNvPr id="444" name="Group 444" descr="Etiqueta fuera de servicio."/>
          <p:cNvGrpSpPr/>
          <p:nvPr/>
        </p:nvGrpSpPr>
        <p:grpSpPr>
          <a:xfrm>
            <a:off x="3022444" y="5486091"/>
            <a:ext cx="2547939" cy="1293814"/>
            <a:chOff x="0" y="0"/>
            <a:chExt cx="2547938" cy="1293812"/>
          </a:xfrm>
        </p:grpSpPr>
        <p:pic>
          <p:nvPicPr>
            <p:cNvPr id="442" name="image29.png" title="Caja de texto"/>
            <p:cNvPicPr>
              <a:picLocks noChangeAspect="1"/>
            </p:cNvPicPr>
            <p:nvPr/>
          </p:nvPicPr>
          <p:blipFill>
            <a:blip r:embed="rId3">
              <a:extLst/>
            </a:blip>
            <a:stretch>
              <a:fillRect/>
            </a:stretch>
          </p:blipFill>
          <p:spPr>
            <a:xfrm>
              <a:off x="0" y="0"/>
              <a:ext cx="2547939" cy="1293813"/>
            </a:xfrm>
            <a:prstGeom prst="rect">
              <a:avLst/>
            </a:prstGeom>
            <a:ln w="12700" cap="flat">
              <a:noFill/>
              <a:miter lim="400000"/>
            </a:ln>
            <a:effectLst/>
          </p:spPr>
        </p:pic>
        <p:sp>
          <p:nvSpPr>
            <p:cNvPr id="443" name="Shape 443"/>
            <p:cNvSpPr/>
            <p:nvPr/>
          </p:nvSpPr>
          <p:spPr>
            <a:xfrm>
              <a:off x="152400" y="152400"/>
              <a:ext cx="1676400" cy="980438"/>
            </a:xfrm>
            <a:prstGeom prst="rect">
              <a:avLst/>
            </a:prstGeom>
            <a:solidFill>
              <a:srgbClr val="FF0000"/>
            </a:solid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ctr" defTabSz="457200">
                <a:defRPr sz="2800" b="1"/>
              </a:lvl1pPr>
            </a:lstStyle>
            <a:p>
              <a:r>
                <a:t>Fuera de Servicio</a:t>
              </a:r>
            </a:p>
          </p:txBody>
        </p:sp>
      </p:grpSp>
      <p:pic>
        <p:nvPicPr>
          <p:cNvPr id="445" name="image48.jpeg" descr="Gráfico de un hombre que está electrocutado mientras que sostiene una escalera del metal. La escalera está tocando una línea eléctrica arriba."/>
          <p:cNvPicPr>
            <a:picLocks noChangeAspect="1"/>
          </p:cNvPicPr>
          <p:nvPr/>
        </p:nvPicPr>
        <p:blipFill>
          <a:blip r:embed="rId4">
            <a:extLst/>
          </a:blip>
          <a:stretch>
            <a:fillRect/>
          </a:stretch>
        </p:blipFill>
        <p:spPr>
          <a:xfrm>
            <a:off x="6552891" y="1763991"/>
            <a:ext cx="2078039" cy="4370389"/>
          </a:xfrm>
          <a:prstGeom prst="rect">
            <a:avLst/>
          </a:prstGeom>
          <a:ln w="12700">
            <a:miter lim="400000"/>
          </a:ln>
        </p:spPr>
      </p:pic>
    </p:spTree>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 name="Shape 456"/>
          <p:cNvSpPr>
            <a:spLocks noGrp="1"/>
          </p:cNvSpPr>
          <p:nvPr>
            <p:ph type="title"/>
          </p:nvPr>
        </p:nvSpPr>
        <p:spPr>
          <a:xfrm>
            <a:off x="76200" y="1043477"/>
            <a:ext cx="8991600" cy="669462"/>
          </a:xfrm>
          <a:prstGeom prst="rect">
            <a:avLst/>
          </a:prstGeom>
        </p:spPr>
        <p:txBody>
          <a:bodyPr/>
          <a:lstStyle/>
          <a:p>
            <a:pPr>
              <a:defRPr sz="3500"/>
            </a:pPr>
            <a:r>
              <a:rPr dirty="0" err="1"/>
              <a:t>Inspeccione</a:t>
            </a:r>
            <a:r>
              <a:rPr dirty="0"/>
              <a:t> y </a:t>
            </a:r>
            <a:r>
              <a:rPr dirty="0" err="1"/>
              <a:t>coloque</a:t>
            </a:r>
            <a:r>
              <a:rPr dirty="0"/>
              <a:t> </a:t>
            </a:r>
            <a:r>
              <a:rPr dirty="0" err="1"/>
              <a:t>su</a:t>
            </a:r>
            <a:r>
              <a:rPr dirty="0"/>
              <a:t> </a:t>
            </a:r>
            <a:r>
              <a:rPr dirty="0" err="1"/>
              <a:t>escalera</a:t>
            </a:r>
            <a:r>
              <a:rPr dirty="0"/>
              <a:t>  </a:t>
            </a:r>
            <a:r>
              <a:rPr dirty="0">
                <a:solidFill>
                  <a:srgbClr val="FFFFFF"/>
                </a:solidFill>
              </a:rPr>
              <a:t>2</a:t>
            </a:r>
          </a:p>
        </p:txBody>
      </p:sp>
      <p:sp>
        <p:nvSpPr>
          <p:cNvPr id="455" name="Shape 455"/>
          <p:cNvSpPr>
            <a:spLocks noGrp="1"/>
          </p:cNvSpPr>
          <p:nvPr>
            <p:ph type="body" idx="4294967295"/>
          </p:nvPr>
        </p:nvSpPr>
        <p:spPr>
          <a:xfrm>
            <a:off x="391687" y="1671366"/>
            <a:ext cx="5638803" cy="5486402"/>
          </a:xfrm>
          <a:prstGeom prst="rect">
            <a:avLst/>
          </a:prstGeom>
        </p:spPr>
        <p:txBody>
          <a:bodyPr>
            <a:normAutofit/>
          </a:bodyPr>
          <a:lstStyle/>
          <a:p>
            <a:pPr marL="190500" indent="-190500">
              <a:buChar char="•"/>
            </a:pPr>
            <a:r>
              <a:rPr dirty="0" err="1"/>
              <a:t>Solicite</a:t>
            </a:r>
            <a:r>
              <a:rPr dirty="0"/>
              <a:t> </a:t>
            </a:r>
            <a:r>
              <a:rPr dirty="0" err="1"/>
              <a:t>ayuda</a:t>
            </a:r>
            <a:r>
              <a:rPr dirty="0"/>
              <a:t> para mover o </a:t>
            </a:r>
            <a:r>
              <a:rPr dirty="0" err="1"/>
              <a:t>instalar</a:t>
            </a:r>
            <a:r>
              <a:rPr dirty="0"/>
              <a:t>/</a:t>
            </a:r>
            <a:r>
              <a:rPr dirty="0" err="1"/>
              <a:t>colocar</a:t>
            </a:r>
            <a:r>
              <a:rPr dirty="0"/>
              <a:t> </a:t>
            </a:r>
            <a:r>
              <a:rPr dirty="0" err="1"/>
              <a:t>escaleras</a:t>
            </a:r>
            <a:r>
              <a:rPr dirty="0"/>
              <a:t> </a:t>
            </a:r>
            <a:r>
              <a:rPr dirty="0" err="1"/>
              <a:t>pesadas</a:t>
            </a:r>
            <a:r>
              <a:rPr dirty="0"/>
              <a:t>/</a:t>
            </a:r>
            <a:r>
              <a:rPr dirty="0" err="1"/>
              <a:t>muy</a:t>
            </a:r>
            <a:r>
              <a:rPr dirty="0"/>
              <a:t> </a:t>
            </a:r>
            <a:r>
              <a:rPr dirty="0" err="1"/>
              <a:t>grandes</a:t>
            </a:r>
            <a:r>
              <a:rPr dirty="0"/>
              <a:t>.</a:t>
            </a:r>
          </a:p>
          <a:p>
            <a:pPr marL="190500" indent="-190500">
              <a:buChar char="•"/>
            </a:pPr>
            <a:r>
              <a:rPr dirty="0" err="1"/>
              <a:t>Coloque</a:t>
            </a:r>
            <a:r>
              <a:rPr dirty="0"/>
              <a:t> la </a:t>
            </a:r>
            <a:r>
              <a:rPr dirty="0" err="1"/>
              <a:t>escalera</a:t>
            </a:r>
            <a:r>
              <a:rPr dirty="0"/>
              <a:t> </a:t>
            </a:r>
            <a:r>
              <a:rPr dirty="0" err="1"/>
              <a:t>sobre</a:t>
            </a:r>
            <a:r>
              <a:rPr dirty="0"/>
              <a:t> </a:t>
            </a:r>
            <a:r>
              <a:rPr dirty="0" err="1"/>
              <a:t>una</a:t>
            </a:r>
            <a:r>
              <a:rPr dirty="0"/>
              <a:t> </a:t>
            </a:r>
            <a:r>
              <a:rPr dirty="0" err="1"/>
              <a:t>superficie</a:t>
            </a:r>
            <a:r>
              <a:rPr dirty="0"/>
              <a:t> </a:t>
            </a:r>
            <a:r>
              <a:rPr dirty="0" err="1"/>
              <a:t>sólida</a:t>
            </a:r>
            <a:r>
              <a:rPr dirty="0"/>
              <a:t> y </a:t>
            </a:r>
            <a:r>
              <a:rPr dirty="0" err="1"/>
              <a:t>nivelada</a:t>
            </a:r>
            <a:r>
              <a:rPr dirty="0"/>
              <a:t>.</a:t>
            </a:r>
          </a:p>
          <a:p>
            <a:pPr marL="190500" indent="-190500">
              <a:buChar char="•"/>
            </a:pPr>
            <a:r>
              <a:rPr dirty="0" err="1"/>
              <a:t>Tenga</a:t>
            </a:r>
            <a:r>
              <a:rPr dirty="0"/>
              <a:t> </a:t>
            </a:r>
            <a:r>
              <a:rPr dirty="0" err="1"/>
              <a:t>cuidado</a:t>
            </a:r>
            <a:r>
              <a:rPr dirty="0"/>
              <a:t> con las superficies </a:t>
            </a:r>
            <a:r>
              <a:rPr dirty="0" err="1"/>
              <a:t>mojadas</a:t>
            </a:r>
            <a:r>
              <a:rPr dirty="0"/>
              <a:t> o con </a:t>
            </a:r>
            <a:r>
              <a:rPr dirty="0" err="1"/>
              <a:t>barro</a:t>
            </a:r>
            <a:r>
              <a:rPr dirty="0"/>
              <a:t>.</a:t>
            </a:r>
          </a:p>
          <a:p>
            <a:pPr marL="190500" indent="-190500">
              <a:buChar char="•"/>
              <a:defRPr b="1"/>
            </a:pPr>
            <a:r>
              <a:rPr dirty="0"/>
              <a:t>No </a:t>
            </a:r>
            <a:r>
              <a:rPr dirty="0" err="1"/>
              <a:t>pise</a:t>
            </a:r>
            <a:r>
              <a:rPr dirty="0"/>
              <a:t> con </a:t>
            </a:r>
            <a:r>
              <a:rPr dirty="0" err="1"/>
              <a:t>los</a:t>
            </a:r>
            <a:r>
              <a:rPr dirty="0"/>
              <a:t> pies </a:t>
            </a:r>
            <a:r>
              <a:rPr dirty="0" err="1"/>
              <a:t>en</a:t>
            </a:r>
            <a:r>
              <a:rPr dirty="0"/>
              <a:t> el </a:t>
            </a:r>
            <a:r>
              <a:rPr dirty="0" err="1"/>
              <a:t>último</a:t>
            </a:r>
            <a:r>
              <a:rPr dirty="0"/>
              <a:t> </a:t>
            </a:r>
            <a:r>
              <a:rPr dirty="0" err="1"/>
              <a:t>travesaño</a:t>
            </a:r>
            <a:r>
              <a:rPr dirty="0"/>
              <a:t>/</a:t>
            </a:r>
            <a:r>
              <a:rPr dirty="0" err="1"/>
              <a:t>peldaño</a:t>
            </a:r>
            <a:r>
              <a:rPr dirty="0"/>
              <a:t> </a:t>
            </a:r>
            <a:r>
              <a:rPr dirty="0" err="1"/>
              <a:t>ni</a:t>
            </a:r>
            <a:r>
              <a:rPr dirty="0"/>
              <a:t> </a:t>
            </a:r>
            <a:r>
              <a:rPr dirty="0" err="1"/>
              <a:t>en</a:t>
            </a:r>
            <a:r>
              <a:rPr dirty="0"/>
              <a:t> el tope (tapa) de la </a:t>
            </a:r>
            <a:r>
              <a:rPr dirty="0" err="1"/>
              <a:t>escalera</a:t>
            </a:r>
            <a:r>
              <a:rPr dirty="0"/>
              <a:t>.</a:t>
            </a:r>
          </a:p>
          <a:p>
            <a:pPr marL="190500" indent="-190500">
              <a:buChar char="•"/>
            </a:pPr>
            <a:r>
              <a:rPr dirty="0"/>
              <a:t>Use </a:t>
            </a:r>
            <a:r>
              <a:rPr dirty="0" err="1"/>
              <a:t>una</a:t>
            </a:r>
            <a:r>
              <a:rPr dirty="0"/>
              <a:t> </a:t>
            </a:r>
            <a:r>
              <a:rPr dirty="0" err="1"/>
              <a:t>escalera</a:t>
            </a:r>
            <a:r>
              <a:rPr dirty="0"/>
              <a:t> </a:t>
            </a:r>
            <a:r>
              <a:rPr dirty="0" err="1"/>
              <a:t>portátil</a:t>
            </a:r>
            <a:r>
              <a:rPr dirty="0"/>
              <a:t> con </a:t>
            </a:r>
            <a:r>
              <a:rPr dirty="0" err="1"/>
              <a:t>sus</a:t>
            </a:r>
            <a:r>
              <a:rPr dirty="0"/>
              <a:t> </a:t>
            </a:r>
            <a:r>
              <a:rPr dirty="0" err="1"/>
              <a:t>patas</a:t>
            </a:r>
            <a:r>
              <a:rPr dirty="0"/>
              <a:t>/</a:t>
            </a:r>
            <a:r>
              <a:rPr dirty="0" err="1"/>
              <a:t>secciones</a:t>
            </a:r>
            <a:r>
              <a:rPr dirty="0"/>
              <a:t> </a:t>
            </a:r>
            <a:r>
              <a:rPr dirty="0" err="1"/>
              <a:t>totalmente</a:t>
            </a:r>
            <a:r>
              <a:rPr dirty="0"/>
              <a:t>  </a:t>
            </a:r>
            <a:r>
              <a:rPr dirty="0" err="1"/>
              <a:t>separadas</a:t>
            </a:r>
            <a:r>
              <a:rPr dirty="0"/>
              <a:t> y la </a:t>
            </a:r>
            <a:r>
              <a:rPr dirty="0" err="1"/>
              <a:t>barra</a:t>
            </a:r>
            <a:r>
              <a:rPr dirty="0"/>
              <a:t> </a:t>
            </a:r>
            <a:r>
              <a:rPr dirty="0" err="1"/>
              <a:t>espaciadora</a:t>
            </a:r>
            <a:r>
              <a:rPr dirty="0"/>
              <a:t>/ </a:t>
            </a:r>
            <a:r>
              <a:rPr dirty="0" err="1"/>
              <a:t>mecanismo</a:t>
            </a:r>
            <a:r>
              <a:rPr dirty="0"/>
              <a:t> de </a:t>
            </a:r>
            <a:r>
              <a:rPr dirty="0" err="1"/>
              <a:t>aseguramiento</a:t>
            </a:r>
            <a:r>
              <a:rPr dirty="0"/>
              <a:t> </a:t>
            </a:r>
            <a:r>
              <a:rPr dirty="0" err="1"/>
              <a:t>en</a:t>
            </a:r>
            <a:r>
              <a:rPr dirty="0"/>
              <a:t> </a:t>
            </a:r>
            <a:r>
              <a:rPr dirty="0" err="1"/>
              <a:t>uso</a:t>
            </a:r>
            <a:r>
              <a:rPr dirty="0"/>
              <a:t>.  </a:t>
            </a:r>
          </a:p>
        </p:txBody>
      </p:sp>
      <p:pic>
        <p:nvPicPr>
          <p:cNvPr id="451" name="image30.png" descr="Gráfico de 2 trabajadores que llevan una escalera con seguridad."/>
          <p:cNvPicPr>
            <a:picLocks noChangeAspect="1"/>
          </p:cNvPicPr>
          <p:nvPr/>
        </p:nvPicPr>
        <p:blipFill>
          <a:blip r:embed="rId3">
            <a:extLst/>
          </a:blip>
          <a:stretch>
            <a:fillRect/>
          </a:stretch>
        </p:blipFill>
        <p:spPr>
          <a:xfrm>
            <a:off x="5643562" y="1544637"/>
            <a:ext cx="3195639" cy="1960564"/>
          </a:xfrm>
          <a:prstGeom prst="rect">
            <a:avLst/>
          </a:prstGeom>
          <a:ln w="12700">
            <a:miter lim="400000"/>
          </a:ln>
        </p:spPr>
      </p:pic>
      <p:pic>
        <p:nvPicPr>
          <p:cNvPr id="452" name="image31.png" descr="Gráfico de una escalera con las flechas que señalan al penúltimo peldaño y la tapa de la escala donde una persona no debe dar un paso."/>
          <p:cNvPicPr>
            <a:picLocks noChangeAspect="1"/>
          </p:cNvPicPr>
          <p:nvPr/>
        </p:nvPicPr>
        <p:blipFill>
          <a:blip r:embed="rId4">
            <a:extLst/>
          </a:blip>
          <a:stretch>
            <a:fillRect/>
          </a:stretch>
        </p:blipFill>
        <p:spPr>
          <a:xfrm>
            <a:off x="7091987" y="3810000"/>
            <a:ext cx="1919289" cy="2306639"/>
          </a:xfrm>
          <a:prstGeom prst="rect">
            <a:avLst/>
          </a:prstGeom>
          <a:ln w="12700">
            <a:miter lim="400000"/>
          </a:ln>
        </p:spPr>
      </p:pic>
      <p:sp>
        <p:nvSpPr>
          <p:cNvPr id="453" name="Shape 453" descr="Flecha"/>
          <p:cNvSpPr/>
          <p:nvPr/>
        </p:nvSpPr>
        <p:spPr>
          <a:xfrm flipV="1">
            <a:off x="6567282" y="3809998"/>
            <a:ext cx="1356557" cy="643901"/>
          </a:xfrm>
          <a:prstGeom prst="line">
            <a:avLst/>
          </a:prstGeom>
          <a:ln w="41275">
            <a:solidFill>
              <a:srgbClr val="FF0000"/>
            </a:solidFill>
            <a:tailEnd type="triangle"/>
          </a:ln>
          <a:effectLst>
            <a:outerShdw blurRad="38100" dist="20000" dir="5400000" rotWithShape="0">
              <a:srgbClr val="808080">
                <a:alpha val="37998"/>
              </a:srgbClr>
            </a:outerShdw>
          </a:effectLst>
        </p:spPr>
        <p:txBody>
          <a:bodyPr lIns="45718" tIns="45718" rIns="45718" bIns="45718"/>
          <a:lstStyle/>
          <a:p>
            <a:endParaRPr/>
          </a:p>
        </p:txBody>
      </p:sp>
      <p:sp>
        <p:nvSpPr>
          <p:cNvPr id="454" name="Shape 454" descr="Flecha"/>
          <p:cNvSpPr/>
          <p:nvPr/>
        </p:nvSpPr>
        <p:spPr>
          <a:xfrm flipV="1">
            <a:off x="6589107" y="4267199"/>
            <a:ext cx="1197688" cy="305226"/>
          </a:xfrm>
          <a:prstGeom prst="line">
            <a:avLst/>
          </a:prstGeom>
          <a:ln w="41275">
            <a:solidFill>
              <a:srgbClr val="FF0000"/>
            </a:solidFill>
            <a:tailEnd type="triangle"/>
          </a:ln>
          <a:effectLst>
            <a:outerShdw blurRad="38100" dist="20000" dir="5400000" rotWithShape="0">
              <a:srgbClr val="808080">
                <a:alpha val="37998"/>
              </a:srgbClr>
            </a:outerShdw>
          </a:effectLst>
        </p:spPr>
        <p:txBody>
          <a:bodyPr lIns="45718" tIns="45718" rIns="45718" bIns="45718"/>
          <a:lstStyle/>
          <a:p>
            <a:endParaRPr/>
          </a:p>
        </p:txBody>
      </p:sp>
      <p:pic>
        <p:nvPicPr>
          <p:cNvPr id="457" name="no-symbol-39767_640.png" descr="Símbolo rojo de No (círculo con una barra diagonal) indica que el contenido de esta foto no está aprobado por OSHA."/>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67107" y="3827264"/>
            <a:ext cx="1409701" cy="1409701"/>
          </a:xfrm>
          <a:prstGeom prst="rect">
            <a:avLst/>
          </a:prstGeom>
          <a:ln w="12700">
            <a:miter lim="400000"/>
          </a:ln>
        </p:spPr>
      </p:pic>
    </p:spTree>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46853"/>
            <a:ext cx="9144000" cy="958147"/>
          </a:xfrm>
        </p:spPr>
        <p:txBody>
          <a:bodyPr/>
          <a:lstStyle/>
          <a:p>
            <a:r>
              <a:rPr lang="en-US" sz="3000" dirty="0" err="1"/>
              <a:t>Riostras</a:t>
            </a:r>
            <a:r>
              <a:rPr lang="en-US" sz="3000" dirty="0"/>
              <a:t> </a:t>
            </a:r>
            <a:r>
              <a:rPr lang="en-US" sz="3000" dirty="0" err="1"/>
              <a:t>Transversales</a:t>
            </a:r>
            <a:r>
              <a:rPr lang="en-US" sz="3000" dirty="0"/>
              <a:t>/</a:t>
            </a:r>
            <a:r>
              <a:rPr lang="en-US" sz="3000" dirty="0" err="1"/>
              <a:t>Secciónes</a:t>
            </a:r>
            <a:r>
              <a:rPr lang="en-US" sz="3000" dirty="0"/>
              <a:t> </a:t>
            </a:r>
            <a:r>
              <a:rPr lang="en-US" sz="3000" dirty="0" err="1" smtClean="0"/>
              <a:t>Horizontales</a:t>
            </a:r>
            <a:endParaRPr lang="en-US" sz="3000" dirty="0"/>
          </a:p>
        </p:txBody>
      </p:sp>
      <p:sp>
        <p:nvSpPr>
          <p:cNvPr id="461" name="Shape 461"/>
          <p:cNvSpPr/>
          <p:nvPr/>
        </p:nvSpPr>
        <p:spPr>
          <a:xfrm>
            <a:off x="398086" y="2051050"/>
            <a:ext cx="5334001" cy="24155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marL="190499" indent="-190499" defTabSz="457200">
              <a:spcBef>
                <a:spcPts val="1500"/>
              </a:spcBef>
              <a:buSzPct val="100000"/>
              <a:buFont typeface="Arial"/>
              <a:buChar char="•"/>
              <a:defRPr sz="2300"/>
            </a:pPr>
            <a:r>
              <a:rPr dirty="0"/>
              <a:t>No </a:t>
            </a:r>
            <a:r>
              <a:rPr dirty="0" err="1"/>
              <a:t>utilice</a:t>
            </a:r>
            <a:r>
              <a:rPr dirty="0"/>
              <a:t> las </a:t>
            </a:r>
            <a:r>
              <a:rPr dirty="0" err="1"/>
              <a:t>secciones</a:t>
            </a:r>
            <a:r>
              <a:rPr dirty="0"/>
              <a:t> </a:t>
            </a:r>
            <a:r>
              <a:rPr dirty="0" err="1"/>
              <a:t>transversales</a:t>
            </a:r>
            <a:r>
              <a:rPr dirty="0"/>
              <a:t>/</a:t>
            </a:r>
            <a:r>
              <a:rPr dirty="0" err="1"/>
              <a:t>horizontales</a:t>
            </a:r>
            <a:r>
              <a:rPr dirty="0"/>
              <a:t> </a:t>
            </a:r>
            <a:r>
              <a:rPr dirty="0" err="1"/>
              <a:t>en</a:t>
            </a:r>
            <a:r>
              <a:rPr dirty="0"/>
              <a:t> la parte posterior de </a:t>
            </a:r>
            <a:r>
              <a:rPr dirty="0" err="1"/>
              <a:t>una</a:t>
            </a:r>
            <a:r>
              <a:rPr dirty="0"/>
              <a:t> </a:t>
            </a:r>
            <a:r>
              <a:rPr dirty="0" err="1"/>
              <a:t>escalera</a:t>
            </a:r>
            <a:r>
              <a:rPr dirty="0"/>
              <a:t> </a:t>
            </a:r>
            <a:r>
              <a:rPr dirty="0" err="1"/>
              <a:t>portátil</a:t>
            </a:r>
            <a:r>
              <a:rPr dirty="0"/>
              <a:t>, para </a:t>
            </a:r>
            <a:r>
              <a:rPr dirty="0" err="1"/>
              <a:t>subirse</a:t>
            </a:r>
            <a:r>
              <a:rPr dirty="0"/>
              <a:t> a la </a:t>
            </a:r>
            <a:r>
              <a:rPr dirty="0" err="1"/>
              <a:t>misma</a:t>
            </a:r>
            <a:r>
              <a:rPr dirty="0"/>
              <a:t>.</a:t>
            </a:r>
          </a:p>
          <a:p>
            <a:pPr marL="190499" indent="-190499" defTabSz="457200">
              <a:spcBef>
                <a:spcPts val="1500"/>
              </a:spcBef>
              <a:buSzPct val="100000"/>
              <a:buFont typeface="Arial"/>
              <a:buChar char="•"/>
              <a:defRPr sz="2300"/>
            </a:pPr>
            <a:r>
              <a:rPr dirty="0" err="1"/>
              <a:t>Ciertas</a:t>
            </a:r>
            <a:r>
              <a:rPr dirty="0"/>
              <a:t> </a:t>
            </a:r>
            <a:r>
              <a:rPr dirty="0" err="1"/>
              <a:t>escaleras</a:t>
            </a:r>
            <a:r>
              <a:rPr dirty="0"/>
              <a:t> son </a:t>
            </a:r>
            <a:r>
              <a:rPr dirty="0" err="1"/>
              <a:t>diseñadas</a:t>
            </a:r>
            <a:r>
              <a:rPr dirty="0"/>
              <a:t> para </a:t>
            </a:r>
            <a:r>
              <a:rPr dirty="0" err="1"/>
              <a:t>ser</a:t>
            </a:r>
            <a:r>
              <a:rPr dirty="0"/>
              <a:t> </a:t>
            </a:r>
            <a:r>
              <a:rPr dirty="0" err="1"/>
              <a:t>usadas</a:t>
            </a:r>
            <a:r>
              <a:rPr dirty="0"/>
              <a:t> </a:t>
            </a:r>
            <a:r>
              <a:rPr dirty="0" err="1"/>
              <a:t>por</a:t>
            </a:r>
            <a:r>
              <a:rPr dirty="0"/>
              <a:t> las </a:t>
            </a:r>
            <a:r>
              <a:rPr dirty="0" err="1"/>
              <a:t>secciones</a:t>
            </a:r>
            <a:r>
              <a:rPr dirty="0"/>
              <a:t> </a:t>
            </a:r>
            <a:r>
              <a:rPr dirty="0" err="1"/>
              <a:t>delantera</a:t>
            </a:r>
            <a:r>
              <a:rPr dirty="0"/>
              <a:t> y posterior de </a:t>
            </a:r>
            <a:r>
              <a:rPr dirty="0" err="1"/>
              <a:t>ellas</a:t>
            </a:r>
            <a:r>
              <a:rPr dirty="0"/>
              <a:t>.</a:t>
            </a:r>
          </a:p>
        </p:txBody>
      </p:sp>
      <p:pic>
        <p:nvPicPr>
          <p:cNvPr id="463" name="image32.png" descr="Una escalera portátil con peldaños en ambos lados."/>
          <p:cNvPicPr>
            <a:picLocks noChangeAspect="1"/>
          </p:cNvPicPr>
          <p:nvPr/>
        </p:nvPicPr>
        <p:blipFill>
          <a:blip r:embed="rId3">
            <a:extLst/>
          </a:blip>
          <a:stretch>
            <a:fillRect/>
          </a:stretch>
        </p:blipFill>
        <p:spPr>
          <a:xfrm>
            <a:off x="5257800" y="3962400"/>
            <a:ext cx="2265364" cy="2265364"/>
          </a:xfrm>
          <a:prstGeom prst="rect">
            <a:avLst/>
          </a:prstGeom>
          <a:ln w="12700">
            <a:miter lim="400000"/>
          </a:ln>
        </p:spPr>
      </p:pic>
      <p:sp>
        <p:nvSpPr>
          <p:cNvPr id="464" name="Shape 464"/>
          <p:cNvSpPr/>
          <p:nvPr/>
        </p:nvSpPr>
        <p:spPr>
          <a:xfrm>
            <a:off x="2654107" y="5423213"/>
            <a:ext cx="2464435" cy="6502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defTabSz="457200">
              <a:defRPr sz="1800">
                <a:solidFill>
                  <a:srgbClr val="FF0000"/>
                </a:solidFill>
              </a:defRPr>
            </a:lvl1pPr>
          </a:lstStyle>
          <a:p>
            <a:r>
              <a:t>Observe que hay peldaños en ambos lados</a:t>
            </a:r>
          </a:p>
        </p:txBody>
      </p:sp>
      <p:pic>
        <p:nvPicPr>
          <p:cNvPr id="465" name="image34.png" descr="Una escalera portátil con peldaños en un lado y secciones transversales en el otro."/>
          <p:cNvPicPr>
            <a:picLocks noChangeAspect="1"/>
          </p:cNvPicPr>
          <p:nvPr/>
        </p:nvPicPr>
        <p:blipFill>
          <a:blip r:embed="rId4">
            <a:extLst/>
          </a:blip>
          <a:stretch>
            <a:fillRect/>
          </a:stretch>
        </p:blipFill>
        <p:spPr>
          <a:xfrm>
            <a:off x="6621799" y="1728084"/>
            <a:ext cx="1952626" cy="2343151"/>
          </a:xfrm>
          <a:prstGeom prst="rect">
            <a:avLst/>
          </a:prstGeom>
          <a:ln w="12700">
            <a:miter lim="400000"/>
          </a:ln>
        </p:spPr>
      </p:pic>
      <p:sp>
        <p:nvSpPr>
          <p:cNvPr id="466" name="Shape 466" descr="Flecha"/>
          <p:cNvSpPr/>
          <p:nvPr/>
        </p:nvSpPr>
        <p:spPr>
          <a:xfrm flipV="1">
            <a:off x="6677092" y="2490085"/>
            <a:ext cx="678135" cy="344086"/>
          </a:xfrm>
          <a:prstGeom prst="line">
            <a:avLst/>
          </a:prstGeom>
          <a:ln w="38100">
            <a:solidFill>
              <a:srgbClr val="FF0000"/>
            </a:solidFill>
            <a:tailEnd type="triangle"/>
          </a:ln>
          <a:effectLst>
            <a:outerShdw blurRad="38100" dist="20000" dir="5400000" rotWithShape="0">
              <a:srgbClr val="808080">
                <a:alpha val="37998"/>
              </a:srgbClr>
            </a:outerShdw>
          </a:effectLst>
        </p:spPr>
        <p:txBody>
          <a:bodyPr lIns="45718" tIns="45718" rIns="45718" bIns="45718"/>
          <a:lstStyle/>
          <a:p>
            <a:endParaRPr/>
          </a:p>
        </p:txBody>
      </p:sp>
      <p:sp>
        <p:nvSpPr>
          <p:cNvPr id="467" name="Shape 467"/>
          <p:cNvSpPr/>
          <p:nvPr/>
        </p:nvSpPr>
        <p:spPr>
          <a:xfrm>
            <a:off x="5681286" y="2539534"/>
            <a:ext cx="1676401" cy="6502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defTabSz="457200">
              <a:defRPr sz="1800">
                <a:solidFill>
                  <a:srgbClr val="FF0000"/>
                </a:solidFill>
              </a:defRPr>
            </a:lvl1pPr>
          </a:lstStyle>
          <a:p>
            <a:r>
              <a:t>Secciones Transversales</a:t>
            </a:r>
          </a:p>
        </p:txBody>
      </p:sp>
      <p:sp>
        <p:nvSpPr>
          <p:cNvPr id="468" name="Shape 468" descr="Flecha"/>
          <p:cNvSpPr/>
          <p:nvPr/>
        </p:nvSpPr>
        <p:spPr>
          <a:xfrm flipV="1">
            <a:off x="4767003" y="5107729"/>
            <a:ext cx="1274434" cy="639119"/>
          </a:xfrm>
          <a:prstGeom prst="line">
            <a:avLst/>
          </a:prstGeom>
          <a:ln w="25400">
            <a:solidFill>
              <a:srgbClr val="D52C26"/>
            </a:solidFill>
            <a:tailEnd type="triangle"/>
          </a:ln>
        </p:spPr>
        <p:txBody>
          <a:bodyPr lIns="45718" tIns="45718" rIns="45718" bIns="45718"/>
          <a:lstStyle/>
          <a:p>
            <a:endParaRPr/>
          </a:p>
        </p:txBody>
      </p:sp>
      <p:sp>
        <p:nvSpPr>
          <p:cNvPr id="469" name="Shape 469" descr="Flecha"/>
          <p:cNvSpPr/>
          <p:nvPr/>
        </p:nvSpPr>
        <p:spPr>
          <a:xfrm flipV="1">
            <a:off x="4799244" y="4984659"/>
            <a:ext cx="1948266" cy="789995"/>
          </a:xfrm>
          <a:prstGeom prst="line">
            <a:avLst/>
          </a:prstGeom>
          <a:ln w="25400">
            <a:solidFill>
              <a:srgbClr val="D52C26"/>
            </a:solidFill>
            <a:tailEnd type="triangle"/>
          </a:ln>
        </p:spPr>
        <p:txBody>
          <a:bodyPr lIns="45718" tIns="45718" rIns="45718" bIns="45718"/>
          <a:lstStyle/>
          <a:p>
            <a:endParaRPr/>
          </a:p>
        </p:txBody>
      </p:sp>
      <p:sp>
        <p:nvSpPr>
          <p:cNvPr id="470" name="Shape 470"/>
          <p:cNvSpPr/>
          <p:nvPr/>
        </p:nvSpPr>
        <p:spPr>
          <a:xfrm>
            <a:off x="7937910" y="2274935"/>
            <a:ext cx="950429" cy="3708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defTabSz="457200">
              <a:defRPr sz="1800">
                <a:solidFill>
                  <a:srgbClr val="FF0000"/>
                </a:solidFill>
              </a:defRPr>
            </a:lvl1pPr>
          </a:lstStyle>
          <a:p>
            <a:r>
              <a:t>Peldaños</a:t>
            </a:r>
          </a:p>
        </p:txBody>
      </p:sp>
      <p:sp>
        <p:nvSpPr>
          <p:cNvPr id="471" name="Shape 471" descr="Flecha"/>
          <p:cNvSpPr/>
          <p:nvPr/>
        </p:nvSpPr>
        <p:spPr>
          <a:xfrm flipH="1">
            <a:off x="7866437" y="2571180"/>
            <a:ext cx="311134" cy="616155"/>
          </a:xfrm>
          <a:prstGeom prst="line">
            <a:avLst/>
          </a:prstGeom>
          <a:ln w="38100">
            <a:solidFill>
              <a:srgbClr val="FF0000"/>
            </a:solidFill>
            <a:tailEnd type="triangle"/>
          </a:ln>
          <a:effectLst>
            <a:outerShdw blurRad="38100" dist="20000" dir="5400000" rotWithShape="0">
              <a:srgbClr val="808080">
                <a:alpha val="37998"/>
              </a:srgbClr>
            </a:outerShdw>
          </a:effectLst>
        </p:spPr>
        <p:txBody>
          <a:bodyPr lIns="45718" tIns="45718" rIns="45718" bIns="45718"/>
          <a:lstStyle/>
          <a:p>
            <a:endParaRPr/>
          </a:p>
        </p:txBody>
      </p:sp>
    </p:spTree>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Shape 479"/>
          <p:cNvSpPr>
            <a:spLocks noGrp="1"/>
          </p:cNvSpPr>
          <p:nvPr>
            <p:ph type="title"/>
          </p:nvPr>
        </p:nvSpPr>
        <p:spPr>
          <a:xfrm>
            <a:off x="-2" y="922119"/>
            <a:ext cx="9144004" cy="990601"/>
          </a:xfrm>
          <a:prstGeom prst="rect">
            <a:avLst/>
          </a:prstGeom>
        </p:spPr>
        <p:txBody>
          <a:bodyPr>
            <a:normAutofit/>
          </a:bodyPr>
          <a:lstStyle/>
          <a:p>
            <a:pPr>
              <a:defRPr sz="4000"/>
            </a:pPr>
            <a:r>
              <a:rPr dirty="0" err="1"/>
              <a:t>Inspeccione</a:t>
            </a:r>
            <a:r>
              <a:rPr dirty="0"/>
              <a:t> y </a:t>
            </a:r>
            <a:r>
              <a:rPr dirty="0" err="1"/>
              <a:t>Coloque</a:t>
            </a:r>
            <a:r>
              <a:rPr dirty="0"/>
              <a:t> </a:t>
            </a:r>
            <a:r>
              <a:rPr dirty="0" err="1"/>
              <a:t>su</a:t>
            </a:r>
            <a:r>
              <a:rPr dirty="0"/>
              <a:t> </a:t>
            </a:r>
            <a:r>
              <a:rPr dirty="0" err="1"/>
              <a:t>Escalera</a:t>
            </a:r>
            <a:r>
              <a:rPr dirty="0"/>
              <a:t> </a:t>
            </a:r>
            <a:r>
              <a:rPr dirty="0">
                <a:solidFill>
                  <a:srgbClr val="FFFFFF"/>
                </a:solidFill>
              </a:rPr>
              <a:t>3</a:t>
            </a:r>
          </a:p>
        </p:txBody>
      </p:sp>
      <p:sp>
        <p:nvSpPr>
          <p:cNvPr id="478" name="Shape 478"/>
          <p:cNvSpPr>
            <a:spLocks noGrp="1"/>
          </p:cNvSpPr>
          <p:nvPr>
            <p:ph type="body" idx="4294967295"/>
          </p:nvPr>
        </p:nvSpPr>
        <p:spPr>
          <a:xfrm>
            <a:off x="410402" y="1685227"/>
            <a:ext cx="4995286" cy="5105401"/>
          </a:xfrm>
          <a:prstGeom prst="rect">
            <a:avLst/>
          </a:prstGeom>
        </p:spPr>
        <p:txBody>
          <a:bodyPr>
            <a:normAutofit lnSpcReduction="10000"/>
          </a:bodyPr>
          <a:lstStyle/>
          <a:p>
            <a:pPr marL="175260" indent="-175260" defTabSz="420623">
              <a:spcBef>
                <a:spcPts val="900"/>
              </a:spcBef>
              <a:buChar char="•"/>
              <a:defRPr sz="2116"/>
            </a:pPr>
            <a:r>
              <a:rPr dirty="0" err="1"/>
              <a:t>Verifique</a:t>
            </a:r>
            <a:r>
              <a:rPr dirty="0"/>
              <a:t> el </a:t>
            </a:r>
            <a:r>
              <a:rPr dirty="0" err="1"/>
              <a:t>ángulo</a:t>
            </a:r>
            <a:r>
              <a:rPr dirty="0"/>
              <a:t> de la </a:t>
            </a:r>
            <a:r>
              <a:rPr dirty="0" err="1"/>
              <a:t>escalera</a:t>
            </a:r>
            <a:r>
              <a:rPr dirty="0"/>
              <a:t>; </a:t>
            </a:r>
            <a:r>
              <a:rPr dirty="0" err="1"/>
              <a:t>posiciónela</a:t>
            </a:r>
            <a:r>
              <a:rPr dirty="0"/>
              <a:t> a 75  ͦ, o 1’ de </a:t>
            </a:r>
            <a:r>
              <a:rPr dirty="0" err="1"/>
              <a:t>separación</a:t>
            </a:r>
            <a:r>
              <a:rPr dirty="0"/>
              <a:t> horizontal </a:t>
            </a:r>
            <a:r>
              <a:rPr dirty="0" err="1"/>
              <a:t>por</a:t>
            </a:r>
            <a:r>
              <a:rPr dirty="0"/>
              <a:t> </a:t>
            </a:r>
            <a:r>
              <a:rPr dirty="0" err="1"/>
              <a:t>cada</a:t>
            </a:r>
            <a:r>
              <a:rPr dirty="0"/>
              <a:t>  4’ </a:t>
            </a:r>
            <a:r>
              <a:rPr dirty="0" err="1"/>
              <a:t>hacia</a:t>
            </a:r>
            <a:r>
              <a:rPr dirty="0"/>
              <a:t> </a:t>
            </a:r>
            <a:r>
              <a:rPr dirty="0" err="1"/>
              <a:t>arriba</a:t>
            </a:r>
            <a:r>
              <a:rPr dirty="0"/>
              <a:t>.  </a:t>
            </a:r>
          </a:p>
          <a:p>
            <a:pPr marL="175260" indent="-175260" defTabSz="420623">
              <a:spcBef>
                <a:spcPts val="900"/>
              </a:spcBef>
              <a:buChar char="•"/>
              <a:defRPr sz="2116"/>
            </a:pPr>
            <a:r>
              <a:rPr dirty="0" err="1"/>
              <a:t>Amarre</a:t>
            </a:r>
            <a:r>
              <a:rPr dirty="0"/>
              <a:t> y </a:t>
            </a:r>
            <a:r>
              <a:rPr dirty="0" err="1"/>
              <a:t>extienda</a:t>
            </a:r>
            <a:r>
              <a:rPr dirty="0"/>
              <a:t> la </a:t>
            </a:r>
            <a:r>
              <a:rPr dirty="0" err="1"/>
              <a:t>escalera</a:t>
            </a:r>
            <a:r>
              <a:rPr dirty="0"/>
              <a:t>  36” o </a:t>
            </a:r>
            <a:r>
              <a:rPr b="1" dirty="0"/>
              <a:t>3’  </a:t>
            </a:r>
            <a:r>
              <a:rPr b="1" dirty="0" err="1"/>
              <a:t>por</a:t>
            </a:r>
            <a:r>
              <a:rPr b="1" dirty="0"/>
              <a:t> </a:t>
            </a:r>
            <a:r>
              <a:rPr b="1" dirty="0" err="1"/>
              <a:t>encima</a:t>
            </a:r>
            <a:r>
              <a:rPr b="1" dirty="0"/>
              <a:t> del </a:t>
            </a:r>
            <a:r>
              <a:rPr b="1" dirty="0" err="1"/>
              <a:t>nivel</a:t>
            </a:r>
            <a:r>
              <a:rPr b="1" dirty="0"/>
              <a:t> superior </a:t>
            </a:r>
            <a:r>
              <a:rPr b="1" dirty="0" err="1"/>
              <a:t>donde</a:t>
            </a:r>
            <a:r>
              <a:rPr b="1" dirty="0"/>
              <a:t> se </a:t>
            </a:r>
            <a:r>
              <a:rPr b="1" dirty="0" err="1"/>
              <a:t>desmontará</a:t>
            </a:r>
            <a:r>
              <a:rPr b="1" dirty="0"/>
              <a:t> el </a:t>
            </a:r>
            <a:r>
              <a:rPr b="1" dirty="0" err="1"/>
              <a:t>trabajador</a:t>
            </a:r>
            <a:r>
              <a:rPr dirty="0"/>
              <a:t>.</a:t>
            </a:r>
          </a:p>
          <a:p>
            <a:pPr marL="175260" indent="-175260" defTabSz="420623">
              <a:spcBef>
                <a:spcPts val="900"/>
              </a:spcBef>
              <a:buChar char="•"/>
              <a:defRPr sz="2116"/>
            </a:pPr>
            <a:r>
              <a:rPr b="1" dirty="0"/>
              <a:t>Los </a:t>
            </a:r>
            <a:r>
              <a:rPr b="1" dirty="0" err="1"/>
              <a:t>peldaños</a:t>
            </a:r>
            <a:r>
              <a:rPr b="1" dirty="0"/>
              <a:t>/</a:t>
            </a:r>
            <a:r>
              <a:rPr b="1" dirty="0" err="1"/>
              <a:t>escaleras</a:t>
            </a:r>
            <a:r>
              <a:rPr b="1" dirty="0"/>
              <a:t> </a:t>
            </a:r>
            <a:r>
              <a:rPr b="1" dirty="0" err="1"/>
              <a:t>deben</a:t>
            </a:r>
            <a:r>
              <a:rPr b="1" dirty="0"/>
              <a:t> </a:t>
            </a:r>
            <a:r>
              <a:rPr b="1" dirty="0" err="1"/>
              <a:t>ser</a:t>
            </a:r>
            <a:r>
              <a:rPr b="1" dirty="0"/>
              <a:t> </a:t>
            </a:r>
            <a:r>
              <a:rPr b="1" dirty="0" err="1"/>
              <a:t>inspeccionadas</a:t>
            </a:r>
            <a:r>
              <a:rPr dirty="0"/>
              <a:t> </a:t>
            </a:r>
            <a:r>
              <a:rPr dirty="0" err="1"/>
              <a:t>por</a:t>
            </a:r>
            <a:r>
              <a:rPr dirty="0"/>
              <a:t> </a:t>
            </a:r>
            <a:r>
              <a:rPr dirty="0" err="1"/>
              <a:t>una</a:t>
            </a:r>
            <a:r>
              <a:rPr dirty="0"/>
              <a:t> persona </a:t>
            </a:r>
            <a:r>
              <a:rPr dirty="0" err="1"/>
              <a:t>competente</a:t>
            </a:r>
            <a:r>
              <a:rPr dirty="0"/>
              <a:t> de forma </a:t>
            </a:r>
            <a:r>
              <a:rPr dirty="0" err="1"/>
              <a:t>periódica</a:t>
            </a:r>
            <a:r>
              <a:rPr dirty="0"/>
              <a:t>, y </a:t>
            </a:r>
            <a:r>
              <a:rPr b="1" dirty="0" err="1"/>
              <a:t>después</a:t>
            </a:r>
            <a:r>
              <a:rPr b="1" dirty="0"/>
              <a:t> de </a:t>
            </a:r>
            <a:r>
              <a:rPr b="1" dirty="0" err="1"/>
              <a:t>cualquier</a:t>
            </a:r>
            <a:r>
              <a:rPr b="1" dirty="0"/>
              <a:t> </a:t>
            </a:r>
            <a:r>
              <a:rPr b="1" dirty="0" err="1"/>
              <a:t>incidente</a:t>
            </a:r>
            <a:r>
              <a:rPr dirty="0"/>
              <a:t> que </a:t>
            </a:r>
            <a:r>
              <a:rPr dirty="0" err="1"/>
              <a:t>podría</a:t>
            </a:r>
            <a:r>
              <a:rPr dirty="0"/>
              <a:t> </a:t>
            </a:r>
            <a:r>
              <a:rPr dirty="0" err="1"/>
              <a:t>afectar</a:t>
            </a:r>
            <a:r>
              <a:rPr dirty="0"/>
              <a:t> </a:t>
            </a:r>
            <a:r>
              <a:rPr dirty="0" err="1"/>
              <a:t>su</a:t>
            </a:r>
            <a:r>
              <a:rPr dirty="0"/>
              <a:t> </a:t>
            </a:r>
            <a:r>
              <a:rPr dirty="0" err="1"/>
              <a:t>uso</a:t>
            </a:r>
            <a:r>
              <a:rPr dirty="0"/>
              <a:t> </a:t>
            </a:r>
            <a:r>
              <a:rPr dirty="0" err="1"/>
              <a:t>seguro</a:t>
            </a:r>
            <a:r>
              <a:rPr dirty="0"/>
              <a:t>. </a:t>
            </a:r>
          </a:p>
          <a:p>
            <a:pPr marL="175260" indent="-175260" defTabSz="420623">
              <a:spcBef>
                <a:spcPts val="900"/>
              </a:spcBef>
              <a:buChar char="•"/>
              <a:defRPr sz="2116"/>
            </a:pPr>
            <a:r>
              <a:rPr dirty="0" err="1"/>
              <a:t>Asegure</a:t>
            </a:r>
            <a:r>
              <a:rPr dirty="0"/>
              <a:t> la base </a:t>
            </a:r>
            <a:r>
              <a:rPr dirty="0" err="1"/>
              <a:t>cuando</a:t>
            </a:r>
            <a:r>
              <a:rPr dirty="0"/>
              <a:t> </a:t>
            </a:r>
            <a:r>
              <a:rPr dirty="0" err="1"/>
              <a:t>esté</a:t>
            </a:r>
            <a:r>
              <a:rPr dirty="0"/>
              <a:t> </a:t>
            </a:r>
            <a:r>
              <a:rPr dirty="0" err="1"/>
              <a:t>alargando</a:t>
            </a:r>
            <a:r>
              <a:rPr dirty="0"/>
              <a:t> </a:t>
            </a:r>
            <a:r>
              <a:rPr dirty="0" err="1"/>
              <a:t>una</a:t>
            </a:r>
            <a:r>
              <a:rPr dirty="0"/>
              <a:t> </a:t>
            </a:r>
            <a:r>
              <a:rPr dirty="0" err="1"/>
              <a:t>escalera</a:t>
            </a:r>
            <a:r>
              <a:rPr dirty="0"/>
              <a:t> de </a:t>
            </a:r>
            <a:r>
              <a:rPr dirty="0" err="1"/>
              <a:t>extensión</a:t>
            </a:r>
            <a:r>
              <a:rPr dirty="0"/>
              <a:t>, y </a:t>
            </a:r>
            <a:r>
              <a:rPr dirty="0" err="1"/>
              <a:t>nunca</a:t>
            </a:r>
            <a:r>
              <a:rPr dirty="0"/>
              <a:t> la </a:t>
            </a:r>
            <a:r>
              <a:rPr dirty="0" err="1"/>
              <a:t>coloque</a:t>
            </a:r>
            <a:r>
              <a:rPr dirty="0"/>
              <a:t>/</a:t>
            </a:r>
            <a:r>
              <a:rPr dirty="0" err="1"/>
              <a:t>ubique</a:t>
            </a:r>
            <a:r>
              <a:rPr dirty="0"/>
              <a:t> </a:t>
            </a:r>
            <a:r>
              <a:rPr dirty="0" err="1"/>
              <a:t>si</a:t>
            </a:r>
            <a:r>
              <a:rPr dirty="0"/>
              <a:t> la </a:t>
            </a:r>
            <a:r>
              <a:rPr dirty="0" err="1"/>
              <a:t>misma</a:t>
            </a:r>
            <a:r>
              <a:rPr dirty="0"/>
              <a:t> </a:t>
            </a:r>
            <a:r>
              <a:rPr dirty="0" err="1"/>
              <a:t>ya</a:t>
            </a:r>
            <a:r>
              <a:rPr dirty="0"/>
              <a:t> </a:t>
            </a:r>
            <a:r>
              <a:rPr dirty="0" err="1"/>
              <a:t>está</a:t>
            </a:r>
            <a:r>
              <a:rPr dirty="0"/>
              <a:t> </a:t>
            </a:r>
            <a:r>
              <a:rPr dirty="0" err="1"/>
              <a:t>extendida</a:t>
            </a:r>
            <a:r>
              <a:rPr dirty="0"/>
              <a:t>. </a:t>
            </a:r>
          </a:p>
        </p:txBody>
      </p:sp>
      <p:pic>
        <p:nvPicPr>
          <p:cNvPr id="475" name="image35.png" descr="Gráfico de una escalera que se inclina contra un edificio en el ángulo correcto y que se extiende 3 pies más allá de la superficie del techo. Para lograr el ángulo correcto coloque el base de la escalera lejos de la pared un cuarto de la altura de la escalera."/>
          <p:cNvPicPr>
            <a:picLocks noChangeAspect="1"/>
          </p:cNvPicPr>
          <p:nvPr/>
        </p:nvPicPr>
        <p:blipFill>
          <a:blip r:embed="rId3">
            <a:extLst/>
          </a:blip>
          <a:stretch>
            <a:fillRect/>
          </a:stretch>
        </p:blipFill>
        <p:spPr>
          <a:xfrm>
            <a:off x="5334000" y="1676400"/>
            <a:ext cx="2743200" cy="4567238"/>
          </a:xfrm>
          <a:prstGeom prst="rect">
            <a:avLst/>
          </a:prstGeom>
          <a:ln w="12700">
            <a:miter lim="400000"/>
          </a:ln>
        </p:spPr>
      </p:pic>
      <p:sp>
        <p:nvSpPr>
          <p:cNvPr id="476" name="Shape 476" title="caja"/>
          <p:cNvSpPr/>
          <p:nvPr/>
        </p:nvSpPr>
        <p:spPr>
          <a:xfrm>
            <a:off x="7397403" y="2582198"/>
            <a:ext cx="1545579" cy="3467244"/>
          </a:xfrm>
          <a:prstGeom prst="rect">
            <a:avLst/>
          </a:prstGeom>
          <a:solidFill>
            <a:srgbClr val="A7A7A7">
              <a:alpha val="85951"/>
            </a:srgbClr>
          </a:solidFill>
          <a:ln w="12700">
            <a:miter lim="400000"/>
          </a:ln>
        </p:spPr>
        <p:txBody>
          <a:bodyPr lIns="45718" tIns="45718" rIns="45718" bIns="45718"/>
          <a:lstStyle/>
          <a:p>
            <a:endParaRPr/>
          </a:p>
        </p:txBody>
      </p:sp>
      <p:sp>
        <p:nvSpPr>
          <p:cNvPr id="477" name="Shape 477" title="caja"/>
          <p:cNvSpPr/>
          <p:nvPr/>
        </p:nvSpPr>
        <p:spPr>
          <a:xfrm>
            <a:off x="5327303" y="6044480"/>
            <a:ext cx="3618159" cy="291307"/>
          </a:xfrm>
          <a:prstGeom prst="rect">
            <a:avLst/>
          </a:prstGeom>
          <a:solidFill>
            <a:srgbClr val="A7A7A7">
              <a:alpha val="85951"/>
            </a:srgbClr>
          </a:solidFill>
          <a:ln w="12700">
            <a:miter lim="400000"/>
          </a:ln>
        </p:spPr>
        <p:txBody>
          <a:bodyPr lIns="45718" tIns="45718" rIns="45718" bIns="45718"/>
          <a:lstStyle/>
          <a:p>
            <a:endParaRPr/>
          </a:p>
        </p:txBody>
      </p:sp>
      <p:sp>
        <p:nvSpPr>
          <p:cNvPr id="480" name="Shape 480" descr="Flecha"/>
          <p:cNvSpPr/>
          <p:nvPr/>
        </p:nvSpPr>
        <p:spPr>
          <a:xfrm flipH="1" flipV="1">
            <a:off x="7391398" y="2628899"/>
            <a:ext cx="685802" cy="190502"/>
          </a:xfrm>
          <a:prstGeom prst="line">
            <a:avLst/>
          </a:prstGeom>
          <a:ln w="25400">
            <a:solidFill>
              <a:srgbClr val="D52C26"/>
            </a:solidFill>
            <a:tailEnd type="triangle"/>
          </a:ln>
          <a:effectLst>
            <a:outerShdw blurRad="38100" dist="20000" dir="5400000" rotWithShape="0">
              <a:srgbClr val="808080">
                <a:alpha val="37998"/>
              </a:srgbClr>
            </a:outerShdw>
          </a:effectLst>
        </p:spPr>
        <p:txBody>
          <a:bodyPr lIns="45718" tIns="45718" rIns="45718" bIns="45718"/>
          <a:lstStyle/>
          <a:p>
            <a:endParaRPr/>
          </a:p>
        </p:txBody>
      </p:sp>
      <p:sp>
        <p:nvSpPr>
          <p:cNvPr id="481" name="Shape 481"/>
          <p:cNvSpPr/>
          <p:nvPr/>
        </p:nvSpPr>
        <p:spPr>
          <a:xfrm>
            <a:off x="7548148" y="2752378"/>
            <a:ext cx="1104901" cy="10820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defTabSz="457200">
              <a:defRPr sz="2100" b="1">
                <a:solidFill>
                  <a:srgbClr val="B51A00"/>
                </a:solidFill>
              </a:defRPr>
            </a:lvl1pPr>
          </a:lstStyle>
          <a:p>
            <a:r>
              <a:rPr dirty="0"/>
              <a:t>Punto de </a:t>
            </a:r>
            <a:r>
              <a:rPr dirty="0" err="1"/>
              <a:t>amarre</a:t>
            </a:r>
            <a:r>
              <a:rPr dirty="0"/>
              <a:t> o </a:t>
            </a:r>
            <a:r>
              <a:rPr dirty="0" err="1"/>
              <a:t>fijación</a:t>
            </a:r>
            <a:r>
              <a:rPr dirty="0"/>
              <a:t> </a:t>
            </a:r>
          </a:p>
        </p:txBody>
      </p:sp>
      <p:sp>
        <p:nvSpPr>
          <p:cNvPr id="482" name="Shape 482"/>
          <p:cNvSpPr/>
          <p:nvPr/>
        </p:nvSpPr>
        <p:spPr>
          <a:xfrm>
            <a:off x="7548148" y="4762977"/>
            <a:ext cx="1104901" cy="4216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defTabSz="457200">
              <a:defRPr sz="2100" b="1"/>
            </a:lvl1pPr>
          </a:lstStyle>
          <a:p>
            <a:r>
              <a:t>Edificio</a:t>
            </a:r>
          </a:p>
        </p:txBody>
      </p:sp>
      <p:pic>
        <p:nvPicPr>
          <p:cNvPr id="483" name="check mark 2000px-Checkmark_green.svg.png" descr="La marca de verificación verde indica que el contenido de esta foto es aprobado por OSHA.&#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13206" y="1627241"/>
            <a:ext cx="1141245" cy="990601"/>
          </a:xfrm>
          <a:prstGeom prst="rect">
            <a:avLst/>
          </a:prstGeom>
          <a:ln w="12700">
            <a:miter lim="400000"/>
          </a:ln>
          <a:effectLst>
            <a:outerShdw blurRad="38100" dist="20000" dir="2487689" rotWithShape="0">
              <a:srgbClr val="000000"/>
            </a:outerShdw>
          </a:effectLst>
        </p:spPr>
      </p:pic>
    </p:spTree>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 name="Shape 488"/>
          <p:cNvSpPr>
            <a:spLocks noGrp="1"/>
          </p:cNvSpPr>
          <p:nvPr>
            <p:ph type="title"/>
          </p:nvPr>
        </p:nvSpPr>
        <p:spPr>
          <a:xfrm>
            <a:off x="457200" y="927098"/>
            <a:ext cx="8229600" cy="812865"/>
          </a:xfrm>
          <a:prstGeom prst="rect">
            <a:avLst/>
          </a:prstGeom>
        </p:spPr>
        <p:txBody>
          <a:bodyPr>
            <a:normAutofit/>
          </a:bodyPr>
          <a:lstStyle>
            <a:lvl1pPr>
              <a:defRPr sz="4000"/>
            </a:lvl1pPr>
          </a:lstStyle>
          <a:p>
            <a:r>
              <a:rPr dirty="0"/>
              <a:t>Las </a:t>
            </a:r>
            <a:r>
              <a:rPr dirty="0" err="1"/>
              <a:t>Escaleras</a:t>
            </a:r>
            <a:r>
              <a:rPr dirty="0"/>
              <a:t> </a:t>
            </a:r>
            <a:r>
              <a:rPr dirty="0" err="1"/>
              <a:t>Rectas</a:t>
            </a:r>
            <a:r>
              <a:rPr dirty="0"/>
              <a:t> </a:t>
            </a:r>
          </a:p>
        </p:txBody>
      </p:sp>
      <p:sp>
        <p:nvSpPr>
          <p:cNvPr id="489" name="Shape 489"/>
          <p:cNvSpPr>
            <a:spLocks noGrp="1"/>
          </p:cNvSpPr>
          <p:nvPr>
            <p:ph type="body" sz="half" idx="4294967295"/>
          </p:nvPr>
        </p:nvSpPr>
        <p:spPr>
          <a:xfrm>
            <a:off x="383673" y="1554485"/>
            <a:ext cx="8427454" cy="1605269"/>
          </a:xfrm>
          <a:prstGeom prst="rect">
            <a:avLst/>
          </a:prstGeom>
        </p:spPr>
        <p:txBody>
          <a:bodyPr/>
          <a:lstStyle/>
          <a:p>
            <a:pPr marL="190500" indent="-190500">
              <a:buChar char="•"/>
              <a:defRPr sz="2200"/>
            </a:pPr>
            <a:r>
              <a:rPr dirty="0" err="1"/>
              <a:t>Haga</a:t>
            </a:r>
            <a:r>
              <a:rPr dirty="0"/>
              <a:t> que </a:t>
            </a:r>
            <a:r>
              <a:rPr dirty="0" err="1"/>
              <a:t>alguien</a:t>
            </a:r>
            <a:r>
              <a:rPr dirty="0"/>
              <a:t> </a:t>
            </a:r>
            <a:r>
              <a:rPr dirty="0" err="1"/>
              <a:t>sostenga</a:t>
            </a:r>
            <a:r>
              <a:rPr dirty="0"/>
              <a:t> la </a:t>
            </a:r>
            <a:r>
              <a:rPr dirty="0" err="1"/>
              <a:t>escalera</a:t>
            </a:r>
            <a:r>
              <a:rPr dirty="0"/>
              <a:t> </a:t>
            </a:r>
            <a:r>
              <a:rPr dirty="0" err="1"/>
              <a:t>en</a:t>
            </a:r>
            <a:r>
              <a:rPr dirty="0"/>
              <a:t> </a:t>
            </a:r>
            <a:r>
              <a:rPr dirty="0" err="1"/>
              <a:t>posición</a:t>
            </a:r>
            <a:r>
              <a:rPr dirty="0"/>
              <a:t> y de </a:t>
            </a:r>
            <a:r>
              <a:rPr dirty="0" err="1"/>
              <a:t>manera</a:t>
            </a:r>
            <a:r>
              <a:rPr dirty="0"/>
              <a:t> </a:t>
            </a:r>
            <a:r>
              <a:rPr dirty="0" err="1"/>
              <a:t>segura</a:t>
            </a:r>
            <a:r>
              <a:rPr dirty="0"/>
              <a:t> hasta que </a:t>
            </a:r>
            <a:r>
              <a:rPr dirty="0" err="1"/>
              <a:t>haya</a:t>
            </a:r>
            <a:r>
              <a:rPr dirty="0"/>
              <a:t> </a:t>
            </a:r>
            <a:r>
              <a:rPr dirty="0" err="1"/>
              <a:t>sido</a:t>
            </a:r>
            <a:r>
              <a:rPr dirty="0"/>
              <a:t> </a:t>
            </a:r>
            <a:r>
              <a:rPr dirty="0" err="1"/>
              <a:t>amarrada</a:t>
            </a:r>
            <a:r>
              <a:rPr dirty="0"/>
              <a:t>.</a:t>
            </a:r>
          </a:p>
          <a:p>
            <a:pPr marL="190500" indent="-190500">
              <a:buChar char="•"/>
              <a:defRPr sz="2200"/>
            </a:pPr>
            <a:r>
              <a:rPr dirty="0" err="1"/>
              <a:t>También</a:t>
            </a:r>
            <a:r>
              <a:rPr dirty="0"/>
              <a:t>, </a:t>
            </a:r>
            <a:r>
              <a:rPr dirty="0" err="1"/>
              <a:t>haga</a:t>
            </a:r>
            <a:r>
              <a:rPr dirty="0"/>
              <a:t> que </a:t>
            </a:r>
            <a:r>
              <a:rPr dirty="0" err="1"/>
              <a:t>alguien</a:t>
            </a:r>
            <a:r>
              <a:rPr dirty="0"/>
              <a:t> </a:t>
            </a:r>
            <a:r>
              <a:rPr dirty="0" err="1"/>
              <a:t>sostenga</a:t>
            </a:r>
            <a:r>
              <a:rPr dirty="0"/>
              <a:t> la </a:t>
            </a:r>
            <a:r>
              <a:rPr dirty="0" err="1"/>
              <a:t>escalera</a:t>
            </a:r>
            <a:r>
              <a:rPr dirty="0"/>
              <a:t> </a:t>
            </a:r>
            <a:r>
              <a:rPr dirty="0" err="1"/>
              <a:t>cuando</a:t>
            </a:r>
            <a:r>
              <a:rPr dirty="0"/>
              <a:t> </a:t>
            </a:r>
            <a:r>
              <a:rPr dirty="0" err="1"/>
              <a:t>deba</a:t>
            </a:r>
            <a:r>
              <a:rPr dirty="0"/>
              <a:t> descender el </a:t>
            </a:r>
            <a:r>
              <a:rPr dirty="0" err="1"/>
              <a:t>trabajador</a:t>
            </a:r>
            <a:r>
              <a:rPr dirty="0"/>
              <a:t> al </a:t>
            </a:r>
            <a:r>
              <a:rPr dirty="0" err="1"/>
              <a:t>terminar</a:t>
            </a:r>
            <a:r>
              <a:rPr dirty="0"/>
              <a:t> el </a:t>
            </a:r>
            <a:r>
              <a:rPr dirty="0" err="1"/>
              <a:t>trabajo</a:t>
            </a:r>
            <a:r>
              <a:rPr dirty="0"/>
              <a:t> y la </a:t>
            </a:r>
            <a:r>
              <a:rPr dirty="0" err="1"/>
              <a:t>haya</a:t>
            </a:r>
            <a:r>
              <a:rPr dirty="0"/>
              <a:t> </a:t>
            </a:r>
            <a:r>
              <a:rPr dirty="0" err="1"/>
              <a:t>desamarrado</a:t>
            </a:r>
            <a:r>
              <a:rPr dirty="0"/>
              <a:t>.</a:t>
            </a:r>
          </a:p>
        </p:txBody>
      </p:sp>
      <p:pic>
        <p:nvPicPr>
          <p:cNvPr id="487" name="image49.jpeg" descr="Foto de una escalera atada a la base de la pared para que no se mueva."/>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230647" y="3192870"/>
            <a:ext cx="2710877" cy="3619091"/>
          </a:xfrm>
          <a:prstGeom prst="rect">
            <a:avLst/>
          </a:prstGeom>
          <a:ln w="12700">
            <a:miter lim="400000"/>
          </a:ln>
        </p:spPr>
      </p:pic>
      <p:pic>
        <p:nvPicPr>
          <p:cNvPr id="490" name="check mark 2000px-Checkmark_green.svg.png" descr="La marca de verificación verde indica que el contenido de esta foto es aprobado por OSHA.&#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71807" y="3486684"/>
            <a:ext cx="1849388" cy="1605269"/>
          </a:xfrm>
          <a:prstGeom prst="rect">
            <a:avLst/>
          </a:prstGeom>
          <a:ln w="12700">
            <a:miter lim="400000"/>
          </a:ln>
          <a:effectLst>
            <a:outerShdw blurRad="38100" dist="20000" dir="2487689" rotWithShape="0">
              <a:srgbClr val="000000"/>
            </a:outerShdw>
          </a:effectLst>
        </p:spPr>
      </p:pic>
      <p:grpSp>
        <p:nvGrpSpPr>
          <p:cNvPr id="496" name="Group 496" title="Imagen de la colocación de la escalera"/>
          <p:cNvGrpSpPr/>
          <p:nvPr/>
        </p:nvGrpSpPr>
        <p:grpSpPr>
          <a:xfrm>
            <a:off x="1204418" y="3154681"/>
            <a:ext cx="2976751" cy="3705777"/>
            <a:chOff x="0" y="0"/>
            <a:chExt cx="2976750" cy="3705775"/>
          </a:xfrm>
        </p:grpSpPr>
        <p:pic>
          <p:nvPicPr>
            <p:cNvPr id="491" name="ladder holder 20030901_Using_Tools_page002img001.jpg" descr="Hombre que sostiene una escalera correctamente para que otro trabajador pueda descender. Se coloca con los dedos en la base de la escalera. Sostiene la escalera con los brazos rectos y las dos manos en los peldaños."/>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236772" y="41760"/>
              <a:ext cx="2739979" cy="3611860"/>
            </a:xfrm>
            <a:prstGeom prst="rect">
              <a:avLst/>
            </a:prstGeom>
            <a:ln w="12700" cap="flat">
              <a:noFill/>
              <a:miter lim="400000"/>
            </a:ln>
            <a:effectLst/>
          </p:spPr>
        </p:pic>
        <p:sp>
          <p:nvSpPr>
            <p:cNvPr id="492" name="Shape 492"/>
            <p:cNvSpPr/>
            <p:nvPr/>
          </p:nvSpPr>
          <p:spPr>
            <a:xfrm>
              <a:off x="1089094" y="0"/>
              <a:ext cx="1035383" cy="548638"/>
            </a:xfrm>
            <a:prstGeom prst="rect">
              <a:avLst/>
            </a:prstGeom>
            <a:solidFill>
              <a:srgbClr val="FFFFFF"/>
            </a:solid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ctr">
                <a:defRPr sz="1500"/>
              </a:lvl1pPr>
            </a:lstStyle>
            <a:p>
              <a:r>
                <a:t>brazos extendidos</a:t>
              </a:r>
            </a:p>
          </p:txBody>
        </p:sp>
        <p:sp>
          <p:nvSpPr>
            <p:cNvPr id="493" name="Shape 493"/>
            <p:cNvSpPr/>
            <p:nvPr/>
          </p:nvSpPr>
          <p:spPr>
            <a:xfrm>
              <a:off x="116353" y="3157137"/>
              <a:ext cx="1616681" cy="548639"/>
            </a:xfrm>
            <a:prstGeom prst="rect">
              <a:avLst/>
            </a:prstGeom>
            <a:solidFill>
              <a:srgbClr val="FFFFFF"/>
            </a:solid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ctr">
                <a:defRPr sz="1500"/>
              </a:lvl1pPr>
            </a:lstStyle>
            <a:p>
              <a:r>
                <a:t>pies tocando el base de la escalera</a:t>
              </a:r>
            </a:p>
          </p:txBody>
        </p:sp>
        <p:sp>
          <p:nvSpPr>
            <p:cNvPr id="494" name="Shape 494"/>
            <p:cNvSpPr/>
            <p:nvPr/>
          </p:nvSpPr>
          <p:spPr>
            <a:xfrm>
              <a:off x="82747" y="823119"/>
              <a:ext cx="1035383" cy="1056639"/>
            </a:xfrm>
            <a:prstGeom prst="rect">
              <a:avLst/>
            </a:prstGeom>
            <a:solidFill>
              <a:srgbClr val="FFFFFF"/>
            </a:solid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ctr">
                <a:defRPr sz="1600"/>
              </a:lvl1pPr>
            </a:lstStyle>
            <a:p>
              <a:r>
                <a:t>palmas agarrando los peldaños</a:t>
              </a:r>
            </a:p>
          </p:txBody>
        </p:sp>
        <p:pic>
          <p:nvPicPr>
            <p:cNvPr id="495" name="check mark 2000px-Checkmark_green.svg.png" descr="La marca de verificación verde indica que el contenido de esta foto es aprobado por OSHA.&#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539925"/>
              <a:ext cx="1849387" cy="1605269"/>
            </a:xfrm>
            <a:prstGeom prst="rect">
              <a:avLst/>
            </a:prstGeom>
            <a:ln w="12700" cap="flat">
              <a:noFill/>
              <a:miter lim="400000"/>
            </a:ln>
            <a:effectLst>
              <a:outerShdw blurRad="38100" dist="20000" dir="2487689" rotWithShape="0">
                <a:srgbClr val="000000"/>
              </a:outerShdw>
            </a:effectLst>
          </p:spPr>
        </p:pic>
      </p:grpSp>
    </p:spTree>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 name="Shape 501"/>
          <p:cNvSpPr>
            <a:spLocks noGrp="1"/>
          </p:cNvSpPr>
          <p:nvPr>
            <p:ph type="title"/>
          </p:nvPr>
        </p:nvSpPr>
        <p:spPr>
          <a:xfrm>
            <a:off x="-2" y="779085"/>
            <a:ext cx="9144004" cy="1143003"/>
          </a:xfrm>
          <a:prstGeom prst="rect">
            <a:avLst/>
          </a:prstGeom>
        </p:spPr>
        <p:txBody>
          <a:bodyPr>
            <a:normAutofit/>
          </a:bodyPr>
          <a:lstStyle/>
          <a:p>
            <a:r>
              <a:rPr dirty="0" err="1"/>
              <a:t>Todas</a:t>
            </a:r>
            <a:r>
              <a:rPr dirty="0"/>
              <a:t> las </a:t>
            </a:r>
            <a:r>
              <a:rPr dirty="0" err="1"/>
              <a:t>Escaleras</a:t>
            </a:r>
            <a:endParaRPr dirty="0"/>
          </a:p>
        </p:txBody>
      </p:sp>
      <p:sp>
        <p:nvSpPr>
          <p:cNvPr id="502" name="Shape 502"/>
          <p:cNvSpPr>
            <a:spLocks noGrp="1"/>
          </p:cNvSpPr>
          <p:nvPr>
            <p:ph type="body" idx="4294967295"/>
          </p:nvPr>
        </p:nvSpPr>
        <p:spPr>
          <a:xfrm>
            <a:off x="390081" y="1672089"/>
            <a:ext cx="4797961" cy="5410201"/>
          </a:xfrm>
          <a:prstGeom prst="rect">
            <a:avLst/>
          </a:prstGeom>
        </p:spPr>
        <p:txBody>
          <a:bodyPr/>
          <a:lstStyle/>
          <a:p>
            <a:pPr marL="190500" indent="-190500">
              <a:buChar char="•"/>
            </a:pPr>
            <a:r>
              <a:t>Limpie/retire el lodo y la grasa de sus zapatos antes de subirse a la escalera.</a:t>
            </a:r>
          </a:p>
          <a:p>
            <a:pPr marL="190500" indent="-190500">
              <a:buChar char="•"/>
            </a:pPr>
            <a:r>
              <a:t>Despeje de escombros y materiales  el área alrededor de la escalera.</a:t>
            </a:r>
          </a:p>
          <a:p>
            <a:pPr marL="190500" indent="-190500">
              <a:buChar char="•"/>
            </a:pPr>
            <a:r>
              <a:t>Agárrese/sosténgase de la escalera para desmontarse o montarse otra vez, si usted está en una plataforma o un techo.</a:t>
            </a:r>
          </a:p>
          <a:p>
            <a:pPr marL="190500" indent="-190500">
              <a:buChar char="•"/>
            </a:pPr>
            <a:r>
              <a:t>Lleve las herramientas en el bolsillo, el cinturón o hágalas subir por cuerda.</a:t>
            </a:r>
          </a:p>
          <a:p>
            <a:pPr marL="190500" indent="-190500">
              <a:buChar char="•"/>
            </a:pPr>
            <a:r>
              <a:t>Tómese su tiempo, </a:t>
            </a:r>
            <a:r>
              <a:rPr b="1"/>
              <a:t>no tenga prisa!</a:t>
            </a:r>
          </a:p>
        </p:txBody>
      </p:sp>
      <p:pic>
        <p:nvPicPr>
          <p:cNvPr id="500" name="image50.jpeg" descr="La foto muestra el pie de un hombre que está desmontando del último peldaño de una escalera y está a punto de pesar en una pipa del metal que podría causarle caer."/>
          <p:cNvPicPr>
            <a:picLocks noChangeAspect="1"/>
          </p:cNvPicPr>
          <p:nvPr/>
        </p:nvPicPr>
        <p:blipFill>
          <a:blip r:embed="rId3">
            <a:extLst/>
          </a:blip>
          <a:stretch>
            <a:fillRect/>
          </a:stretch>
        </p:blipFill>
        <p:spPr>
          <a:xfrm>
            <a:off x="5334000" y="1600200"/>
            <a:ext cx="3590925" cy="4291013"/>
          </a:xfrm>
          <a:prstGeom prst="rect">
            <a:avLst/>
          </a:prstGeom>
          <a:ln w="12700">
            <a:miter lim="400000"/>
          </a:ln>
        </p:spPr>
      </p:pic>
    </p:spTree>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8537"/>
            <a:ext cx="9144000" cy="982663"/>
          </a:xfrm>
        </p:spPr>
        <p:txBody>
          <a:bodyPr/>
          <a:lstStyle/>
          <a:p>
            <a:pPr>
              <a:spcBef>
                <a:spcPts val="200"/>
              </a:spcBef>
              <a:defRPr sz="3500"/>
            </a:pPr>
            <a:r>
              <a:rPr lang="es-ES" dirty="0"/>
              <a:t>Los Componentes Claves para </a:t>
            </a:r>
            <a:r>
              <a:rPr lang="es-ES" dirty="0" smtClean="0"/>
              <a:t/>
            </a:r>
            <a:br>
              <a:rPr lang="es-ES" dirty="0" smtClean="0"/>
            </a:br>
            <a:r>
              <a:rPr lang="es-ES" dirty="0" smtClean="0"/>
              <a:t>la Seguridad </a:t>
            </a:r>
            <a:r>
              <a:rPr lang="es-ES" dirty="0"/>
              <a:t>con las </a:t>
            </a:r>
            <a:r>
              <a:rPr lang="es-ES" dirty="0" smtClean="0"/>
              <a:t>Escaleras</a:t>
            </a:r>
            <a:endParaRPr lang="en-US" dirty="0"/>
          </a:p>
        </p:txBody>
      </p:sp>
      <p:sp>
        <p:nvSpPr>
          <p:cNvPr id="507" name="Shape 507"/>
          <p:cNvSpPr/>
          <p:nvPr/>
        </p:nvSpPr>
        <p:spPr>
          <a:xfrm>
            <a:off x="415789" y="2016086"/>
            <a:ext cx="5658652" cy="42824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marL="190500" indent="-190500" defTabSz="457200">
              <a:spcBef>
                <a:spcPts val="1000"/>
              </a:spcBef>
              <a:buSzPct val="100000"/>
              <a:buFont typeface="Arial"/>
              <a:buChar char="•"/>
              <a:tabLst>
                <a:tab pos="914400" algn="l"/>
              </a:tabLst>
              <a:defRPr sz="2300" b="1"/>
            </a:pPr>
            <a:r>
              <a:rPr dirty="0"/>
              <a:t>Use la </a:t>
            </a:r>
            <a:r>
              <a:rPr dirty="0" err="1"/>
              <a:t>escalera</a:t>
            </a:r>
            <a:r>
              <a:rPr dirty="0"/>
              <a:t> </a:t>
            </a:r>
            <a:r>
              <a:rPr dirty="0" err="1"/>
              <a:t>correcta</a:t>
            </a:r>
            <a:r>
              <a:rPr dirty="0"/>
              <a:t> para el </a:t>
            </a:r>
            <a:r>
              <a:rPr dirty="0" err="1"/>
              <a:t>trabajo</a:t>
            </a:r>
            <a:r>
              <a:rPr dirty="0"/>
              <a:t>.</a:t>
            </a:r>
          </a:p>
          <a:p>
            <a:pPr marL="190500" indent="-190500" defTabSz="457200">
              <a:spcBef>
                <a:spcPts val="1000"/>
              </a:spcBef>
              <a:buSzPct val="100000"/>
              <a:buFont typeface="Arial"/>
              <a:buChar char="•"/>
              <a:tabLst>
                <a:tab pos="914400" algn="l"/>
              </a:tabLst>
              <a:defRPr sz="2300"/>
            </a:pPr>
            <a:r>
              <a:rPr dirty="0" err="1"/>
              <a:t>Adecuada</a:t>
            </a:r>
            <a:r>
              <a:rPr dirty="0"/>
              <a:t> </a:t>
            </a:r>
            <a:r>
              <a:rPr dirty="0" err="1"/>
              <a:t>colocación</a:t>
            </a:r>
            <a:r>
              <a:rPr dirty="0"/>
              <a:t>/</a:t>
            </a:r>
            <a:r>
              <a:rPr dirty="0" err="1"/>
              <a:t>ubicación</a:t>
            </a:r>
            <a:r>
              <a:rPr dirty="0"/>
              <a:t> y </a:t>
            </a:r>
            <a:r>
              <a:rPr dirty="0" err="1"/>
              <a:t>uso</a:t>
            </a:r>
            <a:r>
              <a:rPr dirty="0"/>
              <a:t> de la </a:t>
            </a:r>
            <a:r>
              <a:rPr dirty="0" err="1"/>
              <a:t>escalera</a:t>
            </a:r>
            <a:r>
              <a:rPr dirty="0"/>
              <a:t>.</a:t>
            </a:r>
          </a:p>
          <a:p>
            <a:pPr marL="190500" indent="-190500" defTabSz="457200">
              <a:spcBef>
                <a:spcPts val="1000"/>
              </a:spcBef>
              <a:buSzPct val="100000"/>
              <a:buFont typeface="Arial"/>
              <a:buChar char="•"/>
              <a:tabLst>
                <a:tab pos="914400" algn="l"/>
              </a:tabLst>
              <a:defRPr sz="2300"/>
            </a:pPr>
            <a:r>
              <a:rPr dirty="0" err="1"/>
              <a:t>Adiestramiento</a:t>
            </a:r>
            <a:r>
              <a:rPr dirty="0"/>
              <a:t> a </a:t>
            </a:r>
            <a:r>
              <a:rPr dirty="0" err="1"/>
              <a:t>los</a:t>
            </a:r>
            <a:r>
              <a:rPr dirty="0"/>
              <a:t> </a:t>
            </a:r>
            <a:r>
              <a:rPr dirty="0" err="1"/>
              <a:t>trabajadores</a:t>
            </a:r>
            <a:r>
              <a:rPr dirty="0"/>
              <a:t> </a:t>
            </a:r>
            <a:r>
              <a:rPr dirty="0" err="1"/>
              <a:t>sobre</a:t>
            </a:r>
            <a:r>
              <a:rPr dirty="0"/>
              <a:t> el </a:t>
            </a:r>
            <a:r>
              <a:rPr dirty="0" err="1"/>
              <a:t>correcto</a:t>
            </a:r>
            <a:r>
              <a:rPr dirty="0"/>
              <a:t> </a:t>
            </a:r>
            <a:r>
              <a:rPr dirty="0" err="1"/>
              <a:t>uso</a:t>
            </a:r>
            <a:r>
              <a:rPr dirty="0"/>
              <a:t> de </a:t>
            </a:r>
            <a:r>
              <a:rPr dirty="0" err="1"/>
              <a:t>los</a:t>
            </a:r>
            <a:r>
              <a:rPr dirty="0"/>
              <a:t> </a:t>
            </a:r>
            <a:r>
              <a:rPr dirty="0" err="1"/>
              <a:t>peldaños</a:t>
            </a:r>
            <a:r>
              <a:rPr dirty="0"/>
              <a:t>/</a:t>
            </a:r>
            <a:r>
              <a:rPr dirty="0" err="1"/>
              <a:t>escaleras</a:t>
            </a:r>
            <a:r>
              <a:rPr dirty="0"/>
              <a:t>, </a:t>
            </a:r>
            <a:r>
              <a:rPr dirty="0" err="1"/>
              <a:t>por</a:t>
            </a:r>
            <a:r>
              <a:rPr dirty="0"/>
              <a:t> parte del </a:t>
            </a:r>
            <a:r>
              <a:rPr dirty="0" err="1"/>
              <a:t>empleador</a:t>
            </a:r>
            <a:r>
              <a:rPr dirty="0"/>
              <a:t>.</a:t>
            </a:r>
          </a:p>
          <a:p>
            <a:pPr marL="190500" indent="-190500" defTabSz="457200">
              <a:spcBef>
                <a:spcPts val="1000"/>
              </a:spcBef>
              <a:buSzPct val="100000"/>
              <a:buFont typeface="Arial"/>
              <a:buChar char="•"/>
              <a:tabLst>
                <a:tab pos="914400" algn="l"/>
              </a:tabLst>
              <a:defRPr sz="2300"/>
            </a:pPr>
            <a:r>
              <a:rPr dirty="0" err="1"/>
              <a:t>Uso</a:t>
            </a:r>
            <a:r>
              <a:rPr dirty="0"/>
              <a:t> de </a:t>
            </a:r>
            <a:r>
              <a:rPr dirty="0" err="1"/>
              <a:t>los</a:t>
            </a:r>
            <a:r>
              <a:rPr dirty="0"/>
              <a:t> </a:t>
            </a:r>
            <a:r>
              <a:rPr dirty="0" err="1"/>
              <a:t>procedimientos</a:t>
            </a:r>
            <a:r>
              <a:rPr dirty="0"/>
              <a:t> </a:t>
            </a:r>
            <a:r>
              <a:rPr dirty="0" err="1"/>
              <a:t>correctos</a:t>
            </a:r>
            <a:r>
              <a:rPr dirty="0"/>
              <a:t> para </a:t>
            </a:r>
            <a:r>
              <a:rPr dirty="0" err="1"/>
              <a:t>subirse</a:t>
            </a:r>
            <a:r>
              <a:rPr dirty="0"/>
              <a:t> a </a:t>
            </a:r>
            <a:r>
              <a:rPr dirty="0" err="1"/>
              <a:t>una</a:t>
            </a:r>
            <a:r>
              <a:rPr dirty="0"/>
              <a:t> </a:t>
            </a:r>
            <a:r>
              <a:rPr dirty="0" err="1"/>
              <a:t>escalera</a:t>
            </a:r>
            <a:r>
              <a:rPr dirty="0"/>
              <a:t>.</a:t>
            </a:r>
          </a:p>
          <a:p>
            <a:pPr marL="190500" indent="-190500" defTabSz="457200">
              <a:spcBef>
                <a:spcPts val="1000"/>
              </a:spcBef>
              <a:buSzPct val="100000"/>
              <a:buFont typeface="Arial"/>
              <a:buChar char="•"/>
              <a:tabLst>
                <a:tab pos="914400" algn="l"/>
              </a:tabLst>
              <a:defRPr sz="2300"/>
            </a:pPr>
            <a:r>
              <a:rPr b="1" dirty="0" err="1"/>
              <a:t>Inspección</a:t>
            </a:r>
            <a:r>
              <a:rPr b="1" dirty="0"/>
              <a:t> de la </a:t>
            </a:r>
            <a:r>
              <a:rPr b="1" dirty="0" err="1"/>
              <a:t>escalera</a:t>
            </a:r>
            <a:r>
              <a:rPr b="1" dirty="0"/>
              <a:t> antes de </a:t>
            </a:r>
            <a:r>
              <a:rPr b="1" dirty="0" err="1"/>
              <a:t>usarla</a:t>
            </a:r>
            <a:r>
              <a:rPr dirty="0"/>
              <a:t>. </a:t>
            </a:r>
          </a:p>
          <a:p>
            <a:pPr marL="190500" indent="-190500" defTabSz="457200">
              <a:spcBef>
                <a:spcPts val="1000"/>
              </a:spcBef>
              <a:buSzPct val="100000"/>
              <a:buFont typeface="Arial"/>
              <a:buChar char="•"/>
              <a:tabLst>
                <a:tab pos="914400" algn="l"/>
              </a:tabLst>
              <a:defRPr sz="2300"/>
            </a:pPr>
            <a:r>
              <a:rPr dirty="0"/>
              <a:t>No </a:t>
            </a:r>
            <a:r>
              <a:rPr dirty="0" err="1"/>
              <a:t>sobrecargarla</a:t>
            </a:r>
            <a:r>
              <a:rPr dirty="0"/>
              <a:t> (no </a:t>
            </a:r>
            <a:r>
              <a:rPr dirty="0" err="1"/>
              <a:t>excesivo</a:t>
            </a:r>
            <a:r>
              <a:rPr dirty="0"/>
              <a:t> peso).</a:t>
            </a:r>
          </a:p>
        </p:txBody>
      </p:sp>
      <p:pic>
        <p:nvPicPr>
          <p:cNvPr id="508" name="ladder Workman-Climbing-A-Ladder-4006555.jpg" descr="Un trabajador sube una escalera correctamente mientras lleva un casco, un chaleco de seguridad y un cinturón de herramientas para llevar sus herramientas."/>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396927" y="2111216"/>
            <a:ext cx="1783935" cy="4092253"/>
          </a:xfrm>
          <a:prstGeom prst="rect">
            <a:avLst/>
          </a:prstGeom>
          <a:ln w="12700">
            <a:miter lim="400000"/>
          </a:ln>
        </p:spPr>
      </p:pic>
      <p:pic>
        <p:nvPicPr>
          <p:cNvPr id="509" name="check mark 2000px-Checkmark_green.svg.png" descr="La marca de verificación verde indica que el contenido de esta foto es aprobado por OSHA.&#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60959" y="4212045"/>
            <a:ext cx="1849388" cy="1605269"/>
          </a:xfrm>
          <a:prstGeom prst="rect">
            <a:avLst/>
          </a:prstGeom>
          <a:ln w="12700">
            <a:miter lim="400000"/>
          </a:ln>
          <a:effectLst>
            <a:outerShdw blurRad="38100" dist="20000" dir="2487689" rotWithShape="0">
              <a:srgbClr val="000000"/>
            </a:outerShdw>
          </a:effectLst>
        </p:spPr>
      </p:pic>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hape 72"/>
          <p:cNvSpPr>
            <a:spLocks noGrp="1"/>
          </p:cNvSpPr>
          <p:nvPr>
            <p:ph type="title"/>
          </p:nvPr>
        </p:nvSpPr>
        <p:spPr>
          <a:xfrm>
            <a:off x="457200" y="937490"/>
            <a:ext cx="8229600" cy="762001"/>
          </a:xfrm>
          <a:prstGeom prst="rect">
            <a:avLst/>
          </a:prstGeom>
        </p:spPr>
        <p:txBody>
          <a:bodyPr>
            <a:normAutofit/>
          </a:bodyPr>
          <a:lstStyle/>
          <a:p>
            <a:pPr defTabSz="452627">
              <a:defRPr sz="4356" b="1"/>
            </a:pPr>
            <a:r>
              <a:t>¿Sabía usted que… </a:t>
            </a:r>
            <a:r>
              <a:rPr>
                <a:solidFill>
                  <a:srgbClr val="FFFFFF"/>
                </a:solidFill>
              </a:rPr>
              <a:t>2</a:t>
            </a:r>
          </a:p>
        </p:txBody>
      </p:sp>
      <p:sp>
        <p:nvSpPr>
          <p:cNvPr id="71" name="Shape 71"/>
          <p:cNvSpPr>
            <a:spLocks noGrp="1"/>
          </p:cNvSpPr>
          <p:nvPr>
            <p:ph type="body" sz="quarter" idx="4294967295"/>
          </p:nvPr>
        </p:nvSpPr>
        <p:spPr>
          <a:xfrm>
            <a:off x="457200" y="1663700"/>
            <a:ext cx="8229600" cy="1320801"/>
          </a:xfrm>
          <a:prstGeom prst="rect">
            <a:avLst/>
          </a:prstGeom>
        </p:spPr>
        <p:txBody>
          <a:bodyPr/>
          <a:lstStyle>
            <a:lvl1pPr marL="0" indent="0" algn="ctr">
              <a:buSzTx/>
              <a:buFontTx/>
              <a:buNone/>
              <a:defRPr sz="3000"/>
            </a:lvl1pPr>
          </a:lstStyle>
          <a:p>
            <a:r>
              <a:t>la mayoría de las caídas son desde techos?</a:t>
            </a:r>
          </a:p>
        </p:txBody>
      </p:sp>
      <p:pic>
        <p:nvPicPr>
          <p:cNvPr id="70" name="image4.jpeg" descr="Hombre caminando sobre trusses de techo sin ninguna protección contra caídas."/>
          <p:cNvPicPr>
            <a:picLocks noChangeAspect="1"/>
          </p:cNvPicPr>
          <p:nvPr/>
        </p:nvPicPr>
        <p:blipFill>
          <a:blip r:embed="rId3">
            <a:extLst/>
          </a:blip>
          <a:stretch>
            <a:fillRect/>
          </a:stretch>
        </p:blipFill>
        <p:spPr>
          <a:xfrm>
            <a:off x="2093118" y="2468495"/>
            <a:ext cx="4957764" cy="3468688"/>
          </a:xfrm>
          <a:prstGeom prst="rect">
            <a:avLst/>
          </a:prstGeom>
          <a:ln w="12700">
            <a:miter lim="400000"/>
          </a:ln>
        </p:spPr>
      </p:pic>
      <p:pic>
        <p:nvPicPr>
          <p:cNvPr id="73" name="no-symbol-39767_640.png" descr="Símbolo rojo de No (círculo con una barra diagonal) indica que el contenido de esta foto no está aprobado por OSHA."/>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53028" y="2349813"/>
            <a:ext cx="1774760" cy="1774760"/>
          </a:xfrm>
          <a:prstGeom prst="rect">
            <a:avLst/>
          </a:prstGeom>
          <a:ln w="12700">
            <a:miter lim="400000"/>
          </a:ln>
        </p:spPr>
      </p:pic>
    </p:spTree>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8537"/>
            <a:ext cx="9144000" cy="830263"/>
          </a:xfrm>
        </p:spPr>
        <p:txBody>
          <a:bodyPr/>
          <a:lstStyle/>
          <a:p>
            <a:r>
              <a:rPr lang="en-US" dirty="0"/>
              <a:t>Los </a:t>
            </a:r>
            <a:r>
              <a:rPr lang="en-US" dirty="0" err="1" smtClean="0"/>
              <a:t>Andamios</a:t>
            </a:r>
            <a:endParaRPr lang="en-US" dirty="0"/>
          </a:p>
        </p:txBody>
      </p:sp>
      <p:pic>
        <p:nvPicPr>
          <p:cNvPr id="513" name="image53.jpeg" descr="Gráfico que contiene 3 fotos:&#10;1. Foto de un hombre de pie en un tablero que se ha colocado encima de dos barriles de metal de petróleo colocado en sus lados.&#10;2. Foto de andamios correctamente instalados con malla para evitar que caigan las herramientas.&#10;3. Foto de un andamio mal construido que tiene tablones que se extienden demasiado más allá de sus soportes."/>
          <p:cNvPicPr>
            <a:picLocks noChangeAspect="1"/>
          </p:cNvPicPr>
          <p:nvPr/>
        </p:nvPicPr>
        <p:blipFill>
          <a:blip r:embed="rId2">
            <a:extLst/>
          </a:blip>
          <a:stretch>
            <a:fillRect/>
          </a:stretch>
        </p:blipFill>
        <p:spPr>
          <a:xfrm>
            <a:off x="209026" y="1905000"/>
            <a:ext cx="8725948" cy="3951526"/>
          </a:xfrm>
          <a:prstGeom prst="rect">
            <a:avLst/>
          </a:prstGeom>
          <a:ln w="12700">
            <a:miter lim="400000"/>
          </a:ln>
        </p:spPr>
      </p:pic>
    </p:spTree>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6" name="image37.png" descr="Elevador de tijera."/>
          <p:cNvPicPr>
            <a:picLocks noChangeAspect="1"/>
          </p:cNvPicPr>
          <p:nvPr/>
        </p:nvPicPr>
        <p:blipFill>
          <a:blip r:embed="rId3">
            <a:extLst/>
          </a:blip>
          <a:stretch>
            <a:fillRect/>
          </a:stretch>
        </p:blipFill>
        <p:spPr>
          <a:xfrm>
            <a:off x="7162800" y="4343400"/>
            <a:ext cx="990600" cy="1419225"/>
          </a:xfrm>
          <a:prstGeom prst="rect">
            <a:avLst/>
          </a:prstGeom>
          <a:ln w="12700">
            <a:miter lim="400000"/>
          </a:ln>
        </p:spPr>
      </p:pic>
      <p:pic>
        <p:nvPicPr>
          <p:cNvPr id="517" name="image38.png" title="Elavadoras"/>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2521270" y="5045594"/>
            <a:ext cx="2159001" cy="15351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4255"/>
                </a:lnTo>
                <a:lnTo>
                  <a:pt x="0" y="8505"/>
                </a:lnTo>
                <a:lnTo>
                  <a:pt x="421" y="8505"/>
                </a:lnTo>
                <a:cubicBezTo>
                  <a:pt x="741" y="8505"/>
                  <a:pt x="851" y="8587"/>
                  <a:pt x="897" y="8834"/>
                </a:cubicBezTo>
                <a:cubicBezTo>
                  <a:pt x="954" y="9141"/>
                  <a:pt x="1052" y="9160"/>
                  <a:pt x="2633" y="9136"/>
                </a:cubicBezTo>
                <a:cubicBezTo>
                  <a:pt x="3856" y="9118"/>
                  <a:pt x="4327" y="9052"/>
                  <a:pt x="4368" y="8901"/>
                </a:cubicBezTo>
                <a:cubicBezTo>
                  <a:pt x="4443" y="8628"/>
                  <a:pt x="5584" y="8690"/>
                  <a:pt x="5710" y="8974"/>
                </a:cubicBezTo>
                <a:cubicBezTo>
                  <a:pt x="5773" y="9117"/>
                  <a:pt x="6027" y="9169"/>
                  <a:pt x="6504" y="9136"/>
                </a:cubicBezTo>
                <a:cubicBezTo>
                  <a:pt x="7162" y="9090"/>
                  <a:pt x="7225" y="9051"/>
                  <a:pt x="7536" y="8471"/>
                </a:cubicBezTo>
                <a:cubicBezTo>
                  <a:pt x="7718" y="8132"/>
                  <a:pt x="7932" y="7857"/>
                  <a:pt x="8009" y="7857"/>
                </a:cubicBezTo>
                <a:cubicBezTo>
                  <a:pt x="8086" y="7857"/>
                  <a:pt x="8178" y="7746"/>
                  <a:pt x="8215" y="7611"/>
                </a:cubicBezTo>
                <a:cubicBezTo>
                  <a:pt x="8252" y="7476"/>
                  <a:pt x="8363" y="7366"/>
                  <a:pt x="8461" y="7366"/>
                </a:cubicBezTo>
                <a:cubicBezTo>
                  <a:pt x="8560" y="7366"/>
                  <a:pt x="8640" y="7259"/>
                  <a:pt x="8640" y="7131"/>
                </a:cubicBezTo>
                <a:cubicBezTo>
                  <a:pt x="8640" y="6774"/>
                  <a:pt x="9225" y="5875"/>
                  <a:pt x="9379" y="5998"/>
                </a:cubicBezTo>
                <a:cubicBezTo>
                  <a:pt x="9453" y="6057"/>
                  <a:pt x="9478" y="6049"/>
                  <a:pt x="9430" y="5975"/>
                </a:cubicBezTo>
                <a:cubicBezTo>
                  <a:pt x="9283" y="5748"/>
                  <a:pt x="9588" y="5400"/>
                  <a:pt x="9934" y="5400"/>
                </a:cubicBezTo>
                <a:cubicBezTo>
                  <a:pt x="10138" y="5400"/>
                  <a:pt x="10327" y="5536"/>
                  <a:pt x="10435" y="5752"/>
                </a:cubicBezTo>
                <a:cubicBezTo>
                  <a:pt x="10554" y="5991"/>
                  <a:pt x="10686" y="6071"/>
                  <a:pt x="10856" y="6009"/>
                </a:cubicBezTo>
                <a:cubicBezTo>
                  <a:pt x="11039" y="5941"/>
                  <a:pt x="11141" y="6022"/>
                  <a:pt x="11237" y="6316"/>
                </a:cubicBezTo>
                <a:cubicBezTo>
                  <a:pt x="11308" y="6534"/>
                  <a:pt x="11439" y="6707"/>
                  <a:pt x="11531" y="6707"/>
                </a:cubicBezTo>
                <a:cubicBezTo>
                  <a:pt x="11623" y="6707"/>
                  <a:pt x="11726" y="6862"/>
                  <a:pt x="11761" y="7047"/>
                </a:cubicBezTo>
                <a:cubicBezTo>
                  <a:pt x="11796" y="7233"/>
                  <a:pt x="11889" y="7343"/>
                  <a:pt x="11971" y="7299"/>
                </a:cubicBezTo>
                <a:cubicBezTo>
                  <a:pt x="12053" y="7255"/>
                  <a:pt x="12212" y="7365"/>
                  <a:pt x="12325" y="7539"/>
                </a:cubicBezTo>
                <a:cubicBezTo>
                  <a:pt x="12437" y="7713"/>
                  <a:pt x="12629" y="7857"/>
                  <a:pt x="12754" y="7857"/>
                </a:cubicBezTo>
                <a:cubicBezTo>
                  <a:pt x="12879" y="7857"/>
                  <a:pt x="13006" y="7998"/>
                  <a:pt x="13039" y="8175"/>
                </a:cubicBezTo>
                <a:cubicBezTo>
                  <a:pt x="13076" y="8370"/>
                  <a:pt x="13220" y="8508"/>
                  <a:pt x="13409" y="8538"/>
                </a:cubicBezTo>
                <a:cubicBezTo>
                  <a:pt x="13600" y="8569"/>
                  <a:pt x="13717" y="8693"/>
                  <a:pt x="13718" y="8857"/>
                </a:cubicBezTo>
                <a:cubicBezTo>
                  <a:pt x="13719" y="9002"/>
                  <a:pt x="13795" y="9241"/>
                  <a:pt x="13881" y="9387"/>
                </a:cubicBezTo>
                <a:cubicBezTo>
                  <a:pt x="14013" y="9610"/>
                  <a:pt x="14011" y="9660"/>
                  <a:pt x="13877" y="9717"/>
                </a:cubicBezTo>
                <a:cubicBezTo>
                  <a:pt x="13790" y="9754"/>
                  <a:pt x="13617" y="9839"/>
                  <a:pt x="13488" y="9907"/>
                </a:cubicBezTo>
                <a:cubicBezTo>
                  <a:pt x="13360" y="9974"/>
                  <a:pt x="13171" y="10017"/>
                  <a:pt x="13075" y="10001"/>
                </a:cubicBezTo>
                <a:cubicBezTo>
                  <a:pt x="12909" y="9975"/>
                  <a:pt x="12217" y="10993"/>
                  <a:pt x="12186" y="11308"/>
                </a:cubicBezTo>
                <a:cubicBezTo>
                  <a:pt x="12178" y="11390"/>
                  <a:pt x="12158" y="11492"/>
                  <a:pt x="12142" y="11537"/>
                </a:cubicBezTo>
                <a:cubicBezTo>
                  <a:pt x="12126" y="11582"/>
                  <a:pt x="12099" y="11693"/>
                  <a:pt x="12082" y="11783"/>
                </a:cubicBezTo>
                <a:cubicBezTo>
                  <a:pt x="12066" y="11873"/>
                  <a:pt x="12043" y="11967"/>
                  <a:pt x="12031" y="11989"/>
                </a:cubicBezTo>
                <a:cubicBezTo>
                  <a:pt x="11949" y="12141"/>
                  <a:pt x="11949" y="13208"/>
                  <a:pt x="12031" y="13346"/>
                </a:cubicBezTo>
                <a:cubicBezTo>
                  <a:pt x="12086" y="13440"/>
                  <a:pt x="12147" y="13916"/>
                  <a:pt x="12166" y="14407"/>
                </a:cubicBezTo>
                <a:lnTo>
                  <a:pt x="12202" y="15301"/>
                </a:lnTo>
                <a:lnTo>
                  <a:pt x="10574" y="15346"/>
                </a:lnTo>
                <a:cubicBezTo>
                  <a:pt x="9679" y="15371"/>
                  <a:pt x="8891" y="15457"/>
                  <a:pt x="8823" y="15535"/>
                </a:cubicBezTo>
                <a:cubicBezTo>
                  <a:pt x="8626" y="15759"/>
                  <a:pt x="3511" y="15828"/>
                  <a:pt x="3411" y="15608"/>
                </a:cubicBezTo>
                <a:cubicBezTo>
                  <a:pt x="3357" y="15490"/>
                  <a:pt x="2741" y="15418"/>
                  <a:pt x="1664" y="15401"/>
                </a:cubicBezTo>
                <a:lnTo>
                  <a:pt x="0" y="15374"/>
                </a:lnTo>
                <a:lnTo>
                  <a:pt x="0" y="18490"/>
                </a:lnTo>
                <a:lnTo>
                  <a:pt x="0" y="21600"/>
                </a:lnTo>
                <a:lnTo>
                  <a:pt x="10800" y="21600"/>
                </a:lnTo>
                <a:lnTo>
                  <a:pt x="21600" y="21600"/>
                </a:lnTo>
                <a:lnTo>
                  <a:pt x="21572" y="10761"/>
                </a:lnTo>
                <a:cubicBezTo>
                  <a:pt x="21547" y="1165"/>
                  <a:pt x="21540" y="815"/>
                  <a:pt x="21513" y="7695"/>
                </a:cubicBezTo>
                <a:cubicBezTo>
                  <a:pt x="21496" y="11970"/>
                  <a:pt x="21454" y="15574"/>
                  <a:pt x="21417" y="15709"/>
                </a:cubicBezTo>
                <a:cubicBezTo>
                  <a:pt x="21361" y="15915"/>
                  <a:pt x="21325" y="15903"/>
                  <a:pt x="21191" y="15647"/>
                </a:cubicBezTo>
                <a:cubicBezTo>
                  <a:pt x="21057" y="15392"/>
                  <a:pt x="20907" y="15352"/>
                  <a:pt x="20242" y="15401"/>
                </a:cubicBezTo>
                <a:lnTo>
                  <a:pt x="19452" y="15463"/>
                </a:lnTo>
                <a:lnTo>
                  <a:pt x="19484" y="14703"/>
                </a:lnTo>
                <a:cubicBezTo>
                  <a:pt x="19509" y="14097"/>
                  <a:pt x="19464" y="13873"/>
                  <a:pt x="19261" y="13609"/>
                </a:cubicBezTo>
                <a:cubicBezTo>
                  <a:pt x="19122" y="13426"/>
                  <a:pt x="19036" y="13211"/>
                  <a:pt x="19075" y="13123"/>
                </a:cubicBezTo>
                <a:cubicBezTo>
                  <a:pt x="19162" y="12924"/>
                  <a:pt x="18792" y="12706"/>
                  <a:pt x="18666" y="12883"/>
                </a:cubicBezTo>
                <a:cubicBezTo>
                  <a:pt x="18615" y="12954"/>
                  <a:pt x="18334" y="12983"/>
                  <a:pt x="18038" y="12950"/>
                </a:cubicBezTo>
                <a:cubicBezTo>
                  <a:pt x="17588" y="12900"/>
                  <a:pt x="17479" y="12822"/>
                  <a:pt x="17383" y="12470"/>
                </a:cubicBezTo>
                <a:cubicBezTo>
                  <a:pt x="17227" y="11895"/>
                  <a:pt x="17317" y="11669"/>
                  <a:pt x="17745" y="11537"/>
                </a:cubicBezTo>
                <a:cubicBezTo>
                  <a:pt x="18041" y="11446"/>
                  <a:pt x="18082" y="11384"/>
                  <a:pt x="17971" y="11196"/>
                </a:cubicBezTo>
                <a:cubicBezTo>
                  <a:pt x="17879" y="11041"/>
                  <a:pt x="17872" y="10899"/>
                  <a:pt x="17951" y="10761"/>
                </a:cubicBezTo>
                <a:cubicBezTo>
                  <a:pt x="18015" y="10648"/>
                  <a:pt x="18033" y="10405"/>
                  <a:pt x="17987" y="10225"/>
                </a:cubicBezTo>
                <a:cubicBezTo>
                  <a:pt x="17918" y="9960"/>
                  <a:pt x="17761" y="9883"/>
                  <a:pt x="17177" y="9817"/>
                </a:cubicBezTo>
                <a:cubicBezTo>
                  <a:pt x="16780" y="9772"/>
                  <a:pt x="16461" y="9673"/>
                  <a:pt x="16466" y="9594"/>
                </a:cubicBezTo>
                <a:cubicBezTo>
                  <a:pt x="16471" y="9515"/>
                  <a:pt x="16356" y="9362"/>
                  <a:pt x="16208" y="9253"/>
                </a:cubicBezTo>
                <a:cubicBezTo>
                  <a:pt x="16059" y="9145"/>
                  <a:pt x="15950" y="8967"/>
                  <a:pt x="15966" y="8862"/>
                </a:cubicBezTo>
                <a:cubicBezTo>
                  <a:pt x="15982" y="8757"/>
                  <a:pt x="15886" y="8672"/>
                  <a:pt x="15751" y="8672"/>
                </a:cubicBezTo>
                <a:cubicBezTo>
                  <a:pt x="15615" y="8672"/>
                  <a:pt x="15484" y="8546"/>
                  <a:pt x="15454" y="8382"/>
                </a:cubicBezTo>
                <a:cubicBezTo>
                  <a:pt x="15423" y="8221"/>
                  <a:pt x="15294" y="8077"/>
                  <a:pt x="15168" y="8064"/>
                </a:cubicBezTo>
                <a:cubicBezTo>
                  <a:pt x="14908" y="8036"/>
                  <a:pt x="14170" y="7224"/>
                  <a:pt x="14215" y="7014"/>
                </a:cubicBezTo>
                <a:cubicBezTo>
                  <a:pt x="14231" y="6938"/>
                  <a:pt x="14095" y="6874"/>
                  <a:pt x="13913" y="6874"/>
                </a:cubicBezTo>
                <a:cubicBezTo>
                  <a:pt x="13506" y="6874"/>
                  <a:pt x="13388" y="6728"/>
                  <a:pt x="13560" y="6439"/>
                </a:cubicBezTo>
                <a:cubicBezTo>
                  <a:pt x="13662" y="6266"/>
                  <a:pt x="13631" y="6221"/>
                  <a:pt x="13429" y="6221"/>
                </a:cubicBezTo>
                <a:cubicBezTo>
                  <a:pt x="13150" y="6221"/>
                  <a:pt x="12491" y="5448"/>
                  <a:pt x="12491" y="5121"/>
                </a:cubicBezTo>
                <a:cubicBezTo>
                  <a:pt x="12491" y="5011"/>
                  <a:pt x="12416" y="4960"/>
                  <a:pt x="12325" y="5009"/>
                </a:cubicBezTo>
                <a:cubicBezTo>
                  <a:pt x="12233" y="5058"/>
                  <a:pt x="12053" y="4945"/>
                  <a:pt x="11920" y="4758"/>
                </a:cubicBezTo>
                <a:cubicBezTo>
                  <a:pt x="11786" y="4571"/>
                  <a:pt x="11589" y="4417"/>
                  <a:pt x="11487" y="4417"/>
                </a:cubicBezTo>
                <a:cubicBezTo>
                  <a:pt x="11385" y="4417"/>
                  <a:pt x="11277" y="4282"/>
                  <a:pt x="11245" y="4110"/>
                </a:cubicBezTo>
                <a:cubicBezTo>
                  <a:pt x="11195" y="3843"/>
                  <a:pt x="10951" y="3626"/>
                  <a:pt x="10594" y="3540"/>
                </a:cubicBezTo>
                <a:cubicBezTo>
                  <a:pt x="10543" y="3528"/>
                  <a:pt x="10465" y="3436"/>
                  <a:pt x="10419" y="3334"/>
                </a:cubicBezTo>
                <a:cubicBezTo>
                  <a:pt x="10373" y="3232"/>
                  <a:pt x="10230" y="3115"/>
                  <a:pt x="10101" y="3077"/>
                </a:cubicBezTo>
                <a:cubicBezTo>
                  <a:pt x="9973" y="3039"/>
                  <a:pt x="9879" y="2916"/>
                  <a:pt x="9895" y="2809"/>
                </a:cubicBezTo>
                <a:cubicBezTo>
                  <a:pt x="9943" y="2483"/>
                  <a:pt x="9243" y="2587"/>
                  <a:pt x="8989" y="2943"/>
                </a:cubicBezTo>
                <a:cubicBezTo>
                  <a:pt x="8861" y="3123"/>
                  <a:pt x="8755" y="3342"/>
                  <a:pt x="8755" y="3429"/>
                </a:cubicBezTo>
                <a:cubicBezTo>
                  <a:pt x="8755" y="3611"/>
                  <a:pt x="8349" y="3957"/>
                  <a:pt x="8267" y="3842"/>
                </a:cubicBezTo>
                <a:cubicBezTo>
                  <a:pt x="8237" y="3800"/>
                  <a:pt x="8113" y="3913"/>
                  <a:pt x="7997" y="4093"/>
                </a:cubicBezTo>
                <a:cubicBezTo>
                  <a:pt x="7880" y="4274"/>
                  <a:pt x="7714" y="4417"/>
                  <a:pt x="7628" y="4417"/>
                </a:cubicBezTo>
                <a:cubicBezTo>
                  <a:pt x="7541" y="4417"/>
                  <a:pt x="7473" y="4517"/>
                  <a:pt x="7473" y="4635"/>
                </a:cubicBezTo>
                <a:cubicBezTo>
                  <a:pt x="7473" y="4949"/>
                  <a:pt x="6828" y="5562"/>
                  <a:pt x="6500" y="5562"/>
                </a:cubicBezTo>
                <a:cubicBezTo>
                  <a:pt x="6345" y="5562"/>
                  <a:pt x="6155" y="5456"/>
                  <a:pt x="6079" y="5327"/>
                </a:cubicBezTo>
                <a:cubicBezTo>
                  <a:pt x="5968" y="5140"/>
                  <a:pt x="5989" y="5059"/>
                  <a:pt x="6182" y="4914"/>
                </a:cubicBezTo>
                <a:cubicBezTo>
                  <a:pt x="6315" y="4815"/>
                  <a:pt x="6420" y="4782"/>
                  <a:pt x="6420" y="4842"/>
                </a:cubicBezTo>
                <a:cubicBezTo>
                  <a:pt x="6420" y="4901"/>
                  <a:pt x="6493" y="4869"/>
                  <a:pt x="6579" y="4769"/>
                </a:cubicBezTo>
                <a:cubicBezTo>
                  <a:pt x="6665" y="4669"/>
                  <a:pt x="6781" y="4641"/>
                  <a:pt x="6833" y="4708"/>
                </a:cubicBezTo>
                <a:cubicBezTo>
                  <a:pt x="6886" y="4774"/>
                  <a:pt x="6893" y="4741"/>
                  <a:pt x="6849" y="4635"/>
                </a:cubicBezTo>
                <a:cubicBezTo>
                  <a:pt x="6806" y="4529"/>
                  <a:pt x="6819" y="4399"/>
                  <a:pt x="6881" y="4345"/>
                </a:cubicBezTo>
                <a:cubicBezTo>
                  <a:pt x="7053" y="4196"/>
                  <a:pt x="6903" y="3806"/>
                  <a:pt x="6635" y="3708"/>
                </a:cubicBezTo>
                <a:cubicBezTo>
                  <a:pt x="6504" y="3660"/>
                  <a:pt x="6428" y="3547"/>
                  <a:pt x="6468" y="3457"/>
                </a:cubicBezTo>
                <a:cubicBezTo>
                  <a:pt x="6508" y="3367"/>
                  <a:pt x="6496" y="3259"/>
                  <a:pt x="6440" y="3211"/>
                </a:cubicBezTo>
                <a:cubicBezTo>
                  <a:pt x="6385" y="3163"/>
                  <a:pt x="6375" y="2842"/>
                  <a:pt x="6416" y="2502"/>
                </a:cubicBezTo>
                <a:cubicBezTo>
                  <a:pt x="6471" y="2053"/>
                  <a:pt x="6546" y="1888"/>
                  <a:pt x="6690" y="1904"/>
                </a:cubicBezTo>
                <a:cubicBezTo>
                  <a:pt x="6843" y="1922"/>
                  <a:pt x="6889" y="1797"/>
                  <a:pt x="6889" y="1374"/>
                </a:cubicBezTo>
                <a:cubicBezTo>
                  <a:pt x="6889" y="1053"/>
                  <a:pt x="6827" y="808"/>
                  <a:pt x="6742" y="793"/>
                </a:cubicBezTo>
                <a:cubicBezTo>
                  <a:pt x="6662" y="779"/>
                  <a:pt x="6459" y="754"/>
                  <a:pt x="6289" y="737"/>
                </a:cubicBezTo>
                <a:cubicBezTo>
                  <a:pt x="5828" y="690"/>
                  <a:pt x="5602" y="531"/>
                  <a:pt x="5603" y="251"/>
                </a:cubicBezTo>
                <a:cubicBezTo>
                  <a:pt x="5603" y="33"/>
                  <a:pt x="5242" y="0"/>
                  <a:pt x="2803" y="0"/>
                </a:cubicBezTo>
                <a:lnTo>
                  <a:pt x="0" y="0"/>
                </a:lnTo>
                <a:close/>
              </a:path>
            </a:pathLst>
          </a:custGeom>
          <a:ln w="12700">
            <a:miter lim="400000"/>
          </a:ln>
        </p:spPr>
      </p:pic>
      <p:sp>
        <p:nvSpPr>
          <p:cNvPr id="521" name="Shape 521"/>
          <p:cNvSpPr>
            <a:spLocks noGrp="1"/>
          </p:cNvSpPr>
          <p:nvPr>
            <p:ph type="title"/>
          </p:nvPr>
        </p:nvSpPr>
        <p:spPr>
          <a:xfrm>
            <a:off x="-2" y="914400"/>
            <a:ext cx="9144004" cy="515697"/>
          </a:xfrm>
          <a:prstGeom prst="rect">
            <a:avLst/>
          </a:prstGeom>
        </p:spPr>
        <p:txBody>
          <a:bodyPr/>
          <a:lstStyle>
            <a:lvl1pPr defTabSz="274320">
              <a:defRPr sz="3000" b="1"/>
            </a:lvl1pPr>
          </a:lstStyle>
          <a:p>
            <a:r>
              <a:rPr dirty="0"/>
              <a:t>¿</a:t>
            </a:r>
            <a:r>
              <a:rPr dirty="0" err="1"/>
              <a:t>Qué</a:t>
            </a:r>
            <a:r>
              <a:rPr dirty="0"/>
              <a:t> </a:t>
            </a:r>
            <a:r>
              <a:rPr dirty="0" err="1"/>
              <a:t>es</a:t>
            </a:r>
            <a:r>
              <a:rPr dirty="0"/>
              <a:t> un </a:t>
            </a:r>
            <a:r>
              <a:rPr dirty="0" err="1"/>
              <a:t>andamio</a:t>
            </a:r>
            <a:r>
              <a:rPr dirty="0"/>
              <a:t>?</a:t>
            </a:r>
          </a:p>
        </p:txBody>
      </p:sp>
      <p:sp>
        <p:nvSpPr>
          <p:cNvPr id="522" name="Shape 522"/>
          <p:cNvSpPr>
            <a:spLocks noGrp="1"/>
          </p:cNvSpPr>
          <p:nvPr>
            <p:ph type="body" sz="half" idx="4294967295"/>
          </p:nvPr>
        </p:nvSpPr>
        <p:spPr>
          <a:xfrm>
            <a:off x="116993" y="1303612"/>
            <a:ext cx="6622255" cy="3741335"/>
          </a:xfrm>
          <a:prstGeom prst="rect">
            <a:avLst/>
          </a:prstGeom>
        </p:spPr>
        <p:txBody>
          <a:bodyPr/>
          <a:lstStyle/>
          <a:p>
            <a:pPr marL="346075" indent="-346075">
              <a:buSzTx/>
              <a:buNone/>
            </a:pPr>
            <a:r>
              <a:rPr dirty="0" err="1"/>
              <a:t>Es</a:t>
            </a:r>
            <a:r>
              <a:rPr dirty="0"/>
              <a:t> </a:t>
            </a:r>
            <a:r>
              <a:rPr dirty="0" err="1"/>
              <a:t>una</a:t>
            </a:r>
            <a:r>
              <a:rPr dirty="0"/>
              <a:t> </a:t>
            </a:r>
            <a:r>
              <a:rPr dirty="0" err="1"/>
              <a:t>plataforma</a:t>
            </a:r>
            <a:r>
              <a:rPr dirty="0"/>
              <a:t> </a:t>
            </a:r>
            <a:r>
              <a:rPr dirty="0" err="1"/>
              <a:t>elevada</a:t>
            </a:r>
            <a:r>
              <a:rPr dirty="0"/>
              <a:t>, para </a:t>
            </a:r>
            <a:r>
              <a:rPr dirty="0" err="1"/>
              <a:t>realizar</a:t>
            </a:r>
            <a:r>
              <a:rPr dirty="0"/>
              <a:t> </a:t>
            </a:r>
            <a:r>
              <a:rPr dirty="0" err="1"/>
              <a:t>trabajos</a:t>
            </a:r>
            <a:r>
              <a:rPr dirty="0"/>
              <a:t> de </a:t>
            </a:r>
            <a:r>
              <a:rPr dirty="0" err="1"/>
              <a:t>manera</a:t>
            </a:r>
            <a:r>
              <a:rPr dirty="0"/>
              <a:t> temporal. Hay 4 </a:t>
            </a:r>
            <a:r>
              <a:rPr dirty="0" err="1"/>
              <a:t>tipos</a:t>
            </a:r>
            <a:r>
              <a:rPr dirty="0"/>
              <a:t> </a:t>
            </a:r>
            <a:r>
              <a:rPr dirty="0" err="1"/>
              <a:t>básicos</a:t>
            </a:r>
            <a:r>
              <a:rPr dirty="0"/>
              <a:t>:</a:t>
            </a:r>
          </a:p>
          <a:p>
            <a:pPr marL="346075" indent="-346075">
              <a:buFont typeface="Wingdings"/>
              <a:buChar char="➢"/>
              <a:defRPr b="1"/>
            </a:pPr>
            <a:r>
              <a:rPr dirty="0" err="1"/>
              <a:t>Andamios</a:t>
            </a:r>
            <a:r>
              <a:rPr dirty="0"/>
              <a:t> </a:t>
            </a:r>
            <a:r>
              <a:rPr dirty="0" err="1"/>
              <a:t>apoyados</a:t>
            </a:r>
            <a:r>
              <a:rPr dirty="0"/>
              <a:t> </a:t>
            </a:r>
            <a:r>
              <a:rPr dirty="0" err="1"/>
              <a:t>sobre</a:t>
            </a:r>
            <a:r>
              <a:rPr dirty="0"/>
              <a:t> el </a:t>
            </a:r>
            <a:r>
              <a:rPr dirty="0" err="1"/>
              <a:t>suelo</a:t>
            </a:r>
            <a:r>
              <a:rPr dirty="0"/>
              <a:t>/</a:t>
            </a:r>
            <a:r>
              <a:rPr dirty="0" err="1"/>
              <a:t>superficie</a:t>
            </a:r>
            <a:r>
              <a:rPr b="0" dirty="0"/>
              <a:t>– son </a:t>
            </a:r>
            <a:r>
              <a:rPr b="0" dirty="0" err="1"/>
              <a:t>plataformas</a:t>
            </a:r>
            <a:r>
              <a:rPr b="0" dirty="0"/>
              <a:t> </a:t>
            </a:r>
            <a:r>
              <a:rPr b="0" dirty="0" err="1"/>
              <a:t>sostenidas</a:t>
            </a:r>
            <a:r>
              <a:rPr b="0" dirty="0"/>
              <a:t> </a:t>
            </a:r>
            <a:r>
              <a:rPr b="0" dirty="0" err="1"/>
              <a:t>por</a:t>
            </a:r>
            <a:r>
              <a:rPr b="0" dirty="0"/>
              <a:t> </a:t>
            </a:r>
            <a:r>
              <a:rPr b="0" dirty="0" err="1"/>
              <a:t>miembros</a:t>
            </a:r>
            <a:r>
              <a:rPr b="0" dirty="0"/>
              <a:t> </a:t>
            </a:r>
            <a:r>
              <a:rPr b="0" dirty="0" err="1"/>
              <a:t>rígidos</a:t>
            </a:r>
            <a:r>
              <a:rPr b="0" dirty="0"/>
              <a:t> que </a:t>
            </a:r>
            <a:r>
              <a:rPr b="0" dirty="0" err="1"/>
              <a:t>resisten</a:t>
            </a:r>
            <a:r>
              <a:rPr b="0" dirty="0"/>
              <a:t> la </a:t>
            </a:r>
            <a:r>
              <a:rPr b="0" dirty="0" err="1"/>
              <a:t>carga</a:t>
            </a:r>
            <a:r>
              <a:rPr b="0" dirty="0"/>
              <a:t>, tales </a:t>
            </a:r>
            <a:r>
              <a:rPr b="0" dirty="0" err="1"/>
              <a:t>como</a:t>
            </a:r>
            <a:r>
              <a:rPr b="0" dirty="0"/>
              <a:t> </a:t>
            </a:r>
            <a:r>
              <a:rPr b="0" dirty="0" err="1"/>
              <a:t>mástiles</a:t>
            </a:r>
            <a:r>
              <a:rPr b="0" dirty="0"/>
              <a:t>/</a:t>
            </a:r>
            <a:r>
              <a:rPr b="0" dirty="0" err="1"/>
              <a:t>postes</a:t>
            </a:r>
            <a:r>
              <a:rPr b="0" dirty="0"/>
              <a:t>, </a:t>
            </a:r>
            <a:r>
              <a:rPr b="0" dirty="0" err="1"/>
              <a:t>patas</a:t>
            </a:r>
            <a:r>
              <a:rPr b="0" dirty="0"/>
              <a:t>, </a:t>
            </a:r>
            <a:r>
              <a:rPr b="0" dirty="0" err="1"/>
              <a:t>estructuras</a:t>
            </a:r>
            <a:r>
              <a:rPr b="0" dirty="0"/>
              <a:t>/</a:t>
            </a:r>
            <a:r>
              <a:rPr b="0" dirty="0" err="1"/>
              <a:t>secciones</a:t>
            </a:r>
            <a:r>
              <a:rPr b="0" dirty="0"/>
              <a:t> y </a:t>
            </a:r>
            <a:r>
              <a:rPr b="0" dirty="0" err="1"/>
              <a:t>estabilizadores</a:t>
            </a:r>
            <a:r>
              <a:rPr b="0" dirty="0"/>
              <a:t>. </a:t>
            </a:r>
          </a:p>
          <a:p>
            <a:pPr marL="346075" indent="-346075">
              <a:buFont typeface="Wingdings"/>
              <a:buChar char="➢"/>
              <a:defRPr b="1"/>
            </a:pPr>
            <a:r>
              <a:rPr dirty="0" err="1"/>
              <a:t>Andamios</a:t>
            </a:r>
            <a:r>
              <a:rPr dirty="0"/>
              <a:t> </a:t>
            </a:r>
            <a:r>
              <a:rPr dirty="0" err="1"/>
              <a:t>suspendidos</a:t>
            </a:r>
            <a:r>
              <a:rPr dirty="0"/>
              <a:t> </a:t>
            </a:r>
            <a:r>
              <a:rPr b="0" dirty="0"/>
              <a:t>–  son </a:t>
            </a:r>
            <a:r>
              <a:rPr b="0" dirty="0" err="1"/>
              <a:t>plataformas</a:t>
            </a:r>
            <a:r>
              <a:rPr b="0" dirty="0"/>
              <a:t> </a:t>
            </a:r>
            <a:r>
              <a:rPr b="0" dirty="0" err="1"/>
              <a:t>suspendidas</a:t>
            </a:r>
            <a:r>
              <a:rPr b="0" dirty="0"/>
              <a:t> </a:t>
            </a:r>
            <a:r>
              <a:rPr b="0" dirty="0" err="1"/>
              <a:t>por</a:t>
            </a:r>
            <a:r>
              <a:rPr b="0" dirty="0"/>
              <a:t> </a:t>
            </a:r>
            <a:r>
              <a:rPr b="0" dirty="0" err="1"/>
              <a:t>cuerdas</a:t>
            </a:r>
            <a:r>
              <a:rPr b="0" dirty="0"/>
              <a:t> u </a:t>
            </a:r>
            <a:r>
              <a:rPr b="0" dirty="0" err="1"/>
              <a:t>otros</a:t>
            </a:r>
            <a:r>
              <a:rPr b="0" dirty="0"/>
              <a:t> </a:t>
            </a:r>
            <a:r>
              <a:rPr b="0" dirty="0" err="1"/>
              <a:t>soportes</a:t>
            </a:r>
            <a:r>
              <a:rPr b="0" dirty="0"/>
              <a:t> </a:t>
            </a:r>
            <a:r>
              <a:rPr b="0" dirty="0" err="1"/>
              <a:t>aéreos</a:t>
            </a:r>
            <a:r>
              <a:rPr b="0" dirty="0"/>
              <a:t> no </a:t>
            </a:r>
            <a:r>
              <a:rPr b="0" dirty="0" err="1"/>
              <a:t>rígidos</a:t>
            </a:r>
            <a:r>
              <a:rPr b="0" dirty="0"/>
              <a:t> </a:t>
            </a:r>
            <a:r>
              <a:rPr b="0" dirty="0" err="1"/>
              <a:t>ubicados</a:t>
            </a:r>
            <a:r>
              <a:rPr b="0" dirty="0"/>
              <a:t> </a:t>
            </a:r>
            <a:r>
              <a:rPr b="0" dirty="0" err="1"/>
              <a:t>más</a:t>
            </a:r>
            <a:r>
              <a:rPr b="0" dirty="0"/>
              <a:t> </a:t>
            </a:r>
            <a:r>
              <a:rPr b="0" dirty="0" err="1"/>
              <a:t>arriba</a:t>
            </a:r>
            <a:r>
              <a:rPr b="0" dirty="0"/>
              <a:t>.</a:t>
            </a:r>
          </a:p>
        </p:txBody>
      </p:sp>
      <p:sp>
        <p:nvSpPr>
          <p:cNvPr id="523" name="Shape 523" descr="Elevadoras Aéreas o “recogedores  de cerezas.”"/>
          <p:cNvSpPr/>
          <p:nvPr/>
        </p:nvSpPr>
        <p:spPr>
          <a:xfrm>
            <a:off x="-5630" y="4857903"/>
            <a:ext cx="2884496" cy="16916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marL="342900" indent="-342900" defTabSz="457200">
              <a:buSzPct val="100000"/>
              <a:buFont typeface="Wingdings"/>
              <a:buChar char="➢"/>
              <a:defRPr sz="2200" b="1"/>
            </a:pPr>
            <a:r>
              <a:rPr dirty="0" err="1"/>
              <a:t>Plataformas</a:t>
            </a:r>
            <a:r>
              <a:rPr dirty="0"/>
              <a:t> </a:t>
            </a:r>
            <a:r>
              <a:rPr dirty="0" err="1"/>
              <a:t>Aéreas</a:t>
            </a:r>
            <a:r>
              <a:rPr dirty="0"/>
              <a:t>/</a:t>
            </a:r>
            <a:r>
              <a:rPr dirty="0" err="1"/>
              <a:t>Elevadoras</a:t>
            </a:r>
            <a:r>
              <a:rPr b="0" dirty="0"/>
              <a:t>– </a:t>
            </a:r>
            <a:r>
              <a:rPr sz="2000" b="0" dirty="0"/>
              <a:t>tales </a:t>
            </a:r>
            <a:r>
              <a:rPr sz="2000" b="0" dirty="0" err="1"/>
              <a:t>como</a:t>
            </a:r>
            <a:r>
              <a:rPr sz="2000" b="0" dirty="0"/>
              <a:t> </a:t>
            </a:r>
            <a:r>
              <a:rPr sz="2000" b="0" dirty="0" err="1"/>
              <a:t>los</a:t>
            </a:r>
            <a:r>
              <a:rPr sz="2000" b="0" dirty="0"/>
              <a:t> “</a:t>
            </a:r>
            <a:r>
              <a:rPr sz="2000" b="0" dirty="0" err="1"/>
              <a:t>recogedores</a:t>
            </a:r>
            <a:r>
              <a:rPr sz="2000" b="0" dirty="0"/>
              <a:t>  de </a:t>
            </a:r>
            <a:r>
              <a:rPr sz="2000" b="0" dirty="0" err="1"/>
              <a:t>cerezas</a:t>
            </a:r>
            <a:r>
              <a:rPr sz="2000" b="0" dirty="0"/>
              <a:t>” o “</a:t>
            </a:r>
            <a:r>
              <a:rPr sz="2000" b="0" dirty="0" err="1"/>
              <a:t>camiones</a:t>
            </a:r>
            <a:r>
              <a:rPr sz="2000" b="0" dirty="0"/>
              <a:t> con </a:t>
            </a:r>
            <a:r>
              <a:rPr sz="2000" b="0" dirty="0" err="1"/>
              <a:t>brazo</a:t>
            </a:r>
            <a:r>
              <a:rPr sz="2000" b="0" dirty="0"/>
              <a:t>.” </a:t>
            </a:r>
          </a:p>
        </p:txBody>
      </p:sp>
      <p:sp>
        <p:nvSpPr>
          <p:cNvPr id="524" name="Shape 524"/>
          <p:cNvSpPr/>
          <p:nvPr/>
        </p:nvSpPr>
        <p:spPr>
          <a:xfrm>
            <a:off x="4284595" y="4472092"/>
            <a:ext cx="3149610" cy="15519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marL="342900" indent="-342900" defTabSz="457200">
              <a:buSzPct val="100000"/>
              <a:buFont typeface="Wingdings"/>
              <a:buChar char="➢"/>
              <a:defRPr sz="2200" b="1"/>
            </a:pPr>
            <a:r>
              <a:rPr dirty="0" err="1"/>
              <a:t>Andamios</a:t>
            </a:r>
            <a:r>
              <a:rPr dirty="0"/>
              <a:t> </a:t>
            </a:r>
            <a:r>
              <a:rPr dirty="0" err="1"/>
              <a:t>móviles</a:t>
            </a:r>
            <a:r>
              <a:rPr dirty="0"/>
              <a:t> </a:t>
            </a:r>
            <a:r>
              <a:rPr sz="1800" b="0" dirty="0" err="1"/>
              <a:t>energizados</a:t>
            </a:r>
            <a:r>
              <a:rPr sz="1800" b="0" dirty="0"/>
              <a:t> o no, </a:t>
            </a:r>
            <a:r>
              <a:rPr sz="1800" b="0" dirty="0" err="1"/>
              <a:t>portátiles</a:t>
            </a:r>
            <a:r>
              <a:rPr sz="1800" b="0" dirty="0"/>
              <a:t>, con </a:t>
            </a:r>
            <a:r>
              <a:rPr sz="1800" b="0" dirty="0" err="1"/>
              <a:t>rolineras</a:t>
            </a:r>
            <a:r>
              <a:rPr sz="1800" b="0" dirty="0"/>
              <a:t> o </a:t>
            </a:r>
            <a:r>
              <a:rPr sz="1800" b="0" dirty="0" err="1"/>
              <a:t>ruedas</a:t>
            </a:r>
            <a:r>
              <a:rPr sz="1800" b="0" dirty="0"/>
              <a:t> </a:t>
            </a:r>
            <a:r>
              <a:rPr sz="1800" b="0" dirty="0" err="1"/>
              <a:t>montadas</a:t>
            </a:r>
            <a:r>
              <a:rPr sz="1800" b="0" dirty="0"/>
              <a:t> </a:t>
            </a:r>
            <a:r>
              <a:rPr sz="1800" b="0" dirty="0" err="1"/>
              <a:t>en</a:t>
            </a:r>
            <a:r>
              <a:rPr sz="1800" b="0" dirty="0"/>
              <a:t> </a:t>
            </a:r>
            <a:r>
              <a:rPr sz="1800" b="0" dirty="0" err="1"/>
              <a:t>andamios</a:t>
            </a:r>
            <a:r>
              <a:rPr sz="1800" b="0" dirty="0"/>
              <a:t> </a:t>
            </a:r>
            <a:r>
              <a:rPr sz="1800" b="0" dirty="0" err="1"/>
              <a:t>sobre</a:t>
            </a:r>
            <a:r>
              <a:rPr sz="1800" b="0" dirty="0"/>
              <a:t> el </a:t>
            </a:r>
            <a:r>
              <a:rPr sz="1800" b="0" dirty="0" err="1"/>
              <a:t>suelo</a:t>
            </a:r>
            <a:r>
              <a:rPr sz="1800" b="0" dirty="0"/>
              <a:t>.  </a:t>
            </a:r>
          </a:p>
        </p:txBody>
      </p:sp>
      <p:pic>
        <p:nvPicPr>
          <p:cNvPr id="518" name="image54.jpeg" descr="Andamios correctamente instalados."/>
          <p:cNvPicPr>
            <a:picLocks noChangeAspect="1"/>
          </p:cNvPicPr>
          <p:nvPr/>
        </p:nvPicPr>
        <p:blipFill>
          <a:blip r:embed="rId5">
            <a:extLst/>
          </a:blip>
          <a:stretch>
            <a:fillRect/>
          </a:stretch>
        </p:blipFill>
        <p:spPr>
          <a:xfrm>
            <a:off x="6717299" y="881919"/>
            <a:ext cx="2484387" cy="1614489"/>
          </a:xfrm>
          <a:prstGeom prst="rect">
            <a:avLst/>
          </a:prstGeom>
          <a:ln w="12700">
            <a:miter lim="400000"/>
          </a:ln>
        </p:spPr>
      </p:pic>
      <p:pic>
        <p:nvPicPr>
          <p:cNvPr id="519" name="image55.jpeg" descr="Andamios suspendidos correctamente instalados."/>
          <p:cNvPicPr>
            <a:picLocks noChangeAspect="1"/>
          </p:cNvPicPr>
          <p:nvPr/>
        </p:nvPicPr>
        <p:blipFill>
          <a:blip r:embed="rId6">
            <a:extLst/>
          </a:blip>
          <a:stretch>
            <a:fillRect/>
          </a:stretch>
        </p:blipFill>
        <p:spPr>
          <a:xfrm>
            <a:off x="6712604" y="2486121"/>
            <a:ext cx="2537458" cy="1691639"/>
          </a:xfrm>
          <a:prstGeom prst="rect">
            <a:avLst/>
          </a:prstGeom>
          <a:ln w="12700">
            <a:miter lim="400000"/>
          </a:ln>
        </p:spPr>
      </p:pic>
      <p:pic>
        <p:nvPicPr>
          <p:cNvPr id="520" name="image39.png" descr="Andamio portátil con ruedas."/>
          <p:cNvPicPr>
            <a:picLocks noChangeAspect="1"/>
          </p:cNvPicPr>
          <p:nvPr/>
        </p:nvPicPr>
        <p:blipFill>
          <a:blip r:embed="rId7">
            <a:extLst/>
          </a:blip>
          <a:stretch>
            <a:fillRect/>
          </a:stretch>
        </p:blipFill>
        <p:spPr>
          <a:xfrm>
            <a:off x="8183561" y="4343400"/>
            <a:ext cx="808039" cy="1614488"/>
          </a:xfrm>
          <a:prstGeom prst="rect">
            <a:avLst/>
          </a:prstGeom>
          <a:ln w="12700">
            <a:miter lim="400000"/>
          </a:ln>
        </p:spPr>
      </p:pic>
    </p:spTree>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 name="Shape 530"/>
          <p:cNvSpPr>
            <a:spLocks noGrp="1"/>
          </p:cNvSpPr>
          <p:nvPr>
            <p:ph type="title"/>
          </p:nvPr>
        </p:nvSpPr>
        <p:spPr>
          <a:xfrm>
            <a:off x="-2" y="969894"/>
            <a:ext cx="9144004" cy="714350"/>
          </a:xfrm>
          <a:prstGeom prst="rect">
            <a:avLst/>
          </a:prstGeom>
        </p:spPr>
        <p:txBody>
          <a:bodyPr/>
          <a:lstStyle>
            <a:lvl1pPr defTabSz="274320">
              <a:defRPr sz="4000" b="1"/>
            </a:lvl1pPr>
          </a:lstStyle>
          <a:p>
            <a:r>
              <a:rPr dirty="0"/>
              <a:t>Los </a:t>
            </a:r>
            <a:r>
              <a:rPr dirty="0" err="1"/>
              <a:t>Riesgos</a:t>
            </a:r>
            <a:r>
              <a:rPr dirty="0"/>
              <a:t> con </a:t>
            </a:r>
            <a:r>
              <a:rPr dirty="0" err="1"/>
              <a:t>los</a:t>
            </a:r>
            <a:r>
              <a:rPr dirty="0"/>
              <a:t> </a:t>
            </a:r>
            <a:r>
              <a:rPr dirty="0" err="1"/>
              <a:t>Andamios</a:t>
            </a:r>
            <a:endParaRPr dirty="0"/>
          </a:p>
        </p:txBody>
      </p:sp>
      <p:sp>
        <p:nvSpPr>
          <p:cNvPr id="531" name="Shape 531"/>
          <p:cNvSpPr/>
          <p:nvPr/>
        </p:nvSpPr>
        <p:spPr>
          <a:xfrm>
            <a:off x="393700" y="1797472"/>
            <a:ext cx="4870590" cy="46888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marL="190500" indent="-190500" defTabSz="457200">
              <a:spcBef>
                <a:spcPts val="1000"/>
              </a:spcBef>
              <a:buSzPct val="100000"/>
              <a:buFont typeface="Arial"/>
              <a:buChar char="•"/>
              <a:defRPr sz="2000"/>
            </a:pPr>
            <a:r>
              <a:rPr dirty="0" err="1"/>
              <a:t>Caída</a:t>
            </a:r>
            <a:r>
              <a:rPr dirty="0"/>
              <a:t> del </a:t>
            </a:r>
            <a:r>
              <a:rPr dirty="0" err="1"/>
              <a:t>trabajador</a:t>
            </a:r>
            <a:r>
              <a:rPr dirty="0"/>
              <a:t> </a:t>
            </a:r>
            <a:r>
              <a:rPr dirty="0" err="1"/>
              <a:t>causada</a:t>
            </a:r>
            <a:r>
              <a:rPr dirty="0"/>
              <a:t> </a:t>
            </a:r>
            <a:r>
              <a:rPr dirty="0" err="1"/>
              <a:t>por</a:t>
            </a:r>
            <a:r>
              <a:rPr dirty="0"/>
              <a:t> un </a:t>
            </a:r>
            <a:r>
              <a:rPr dirty="0" err="1"/>
              <a:t>resbalón</a:t>
            </a:r>
            <a:r>
              <a:rPr dirty="0"/>
              <a:t>, un </a:t>
            </a:r>
            <a:r>
              <a:rPr dirty="0" err="1"/>
              <a:t>acceso</a:t>
            </a:r>
            <a:r>
              <a:rPr dirty="0"/>
              <a:t> </a:t>
            </a:r>
            <a:r>
              <a:rPr dirty="0" err="1"/>
              <a:t>inseguro</a:t>
            </a:r>
            <a:r>
              <a:rPr dirty="0"/>
              <a:t>, y la </a:t>
            </a:r>
            <a:r>
              <a:rPr dirty="0" err="1"/>
              <a:t>falta</a:t>
            </a:r>
            <a:r>
              <a:rPr dirty="0"/>
              <a:t> de </a:t>
            </a:r>
            <a:r>
              <a:rPr dirty="0" err="1"/>
              <a:t>protección</a:t>
            </a:r>
            <a:r>
              <a:rPr dirty="0"/>
              <a:t> contra </a:t>
            </a:r>
            <a:r>
              <a:rPr dirty="0" err="1"/>
              <a:t>caídas</a:t>
            </a:r>
            <a:r>
              <a:rPr dirty="0"/>
              <a:t>.</a:t>
            </a:r>
          </a:p>
          <a:p>
            <a:pPr marL="190500" indent="-190500" defTabSz="457200">
              <a:spcBef>
                <a:spcPts val="1000"/>
              </a:spcBef>
              <a:buSzPct val="100000"/>
              <a:buFont typeface="Arial"/>
              <a:buChar char="•"/>
              <a:defRPr sz="2000"/>
            </a:pPr>
            <a:r>
              <a:rPr dirty="0" err="1"/>
              <a:t>Golpes</a:t>
            </a:r>
            <a:r>
              <a:rPr dirty="0"/>
              <a:t> </a:t>
            </a:r>
            <a:r>
              <a:rPr dirty="0" err="1"/>
              <a:t>por</a:t>
            </a:r>
            <a:r>
              <a:rPr dirty="0"/>
              <a:t> </a:t>
            </a:r>
            <a:r>
              <a:rPr dirty="0" err="1"/>
              <a:t>herramientas</a:t>
            </a:r>
            <a:r>
              <a:rPr dirty="0"/>
              <a:t>/ </a:t>
            </a:r>
            <a:r>
              <a:rPr dirty="0" err="1"/>
              <a:t>escombros</a:t>
            </a:r>
            <a:r>
              <a:rPr dirty="0"/>
              <a:t> </a:t>
            </a:r>
            <a:r>
              <a:rPr dirty="0" err="1"/>
              <a:t>en</a:t>
            </a:r>
            <a:r>
              <a:rPr dirty="0"/>
              <a:t> </a:t>
            </a:r>
            <a:r>
              <a:rPr dirty="0" err="1"/>
              <a:t>caída</a:t>
            </a:r>
            <a:r>
              <a:rPr dirty="0"/>
              <a:t> </a:t>
            </a:r>
            <a:r>
              <a:rPr dirty="0" err="1"/>
              <a:t>libre</a:t>
            </a:r>
            <a:r>
              <a:rPr dirty="0"/>
              <a:t>. </a:t>
            </a:r>
            <a:endParaRPr b="1" dirty="0"/>
          </a:p>
          <a:p>
            <a:pPr marL="190500" indent="-190500" defTabSz="457200">
              <a:spcBef>
                <a:spcPts val="1000"/>
              </a:spcBef>
              <a:buSzPct val="100000"/>
              <a:buFont typeface="Arial"/>
              <a:buChar char="•"/>
              <a:defRPr sz="2000"/>
            </a:pPr>
            <a:r>
              <a:rPr dirty="0" err="1"/>
              <a:t>Electrocutamiento</a:t>
            </a:r>
            <a:r>
              <a:rPr dirty="0"/>
              <a:t> </a:t>
            </a:r>
            <a:r>
              <a:rPr dirty="0" err="1"/>
              <a:t>por</a:t>
            </a:r>
            <a:r>
              <a:rPr dirty="0"/>
              <a:t> </a:t>
            </a:r>
            <a:r>
              <a:rPr dirty="0" err="1"/>
              <a:t>hacer</a:t>
            </a:r>
            <a:r>
              <a:rPr dirty="0"/>
              <a:t> </a:t>
            </a:r>
            <a:r>
              <a:rPr dirty="0" err="1"/>
              <a:t>contacto</a:t>
            </a:r>
            <a:r>
              <a:rPr dirty="0"/>
              <a:t> con cables </a:t>
            </a:r>
            <a:r>
              <a:rPr dirty="0" err="1"/>
              <a:t>eléctricos</a:t>
            </a:r>
            <a:r>
              <a:rPr dirty="0"/>
              <a:t> </a:t>
            </a:r>
            <a:r>
              <a:rPr dirty="0" err="1"/>
              <a:t>aéreos</a:t>
            </a:r>
            <a:r>
              <a:rPr dirty="0"/>
              <a:t>.</a:t>
            </a:r>
            <a:endParaRPr b="1" dirty="0"/>
          </a:p>
          <a:p>
            <a:pPr marL="190500" indent="-190500" defTabSz="457200">
              <a:spcBef>
                <a:spcPts val="1000"/>
              </a:spcBef>
              <a:buSzPct val="100000"/>
              <a:buFont typeface="Arial"/>
              <a:buChar char="•"/>
              <a:defRPr sz="2000"/>
            </a:pPr>
            <a:r>
              <a:rPr dirty="0" err="1"/>
              <a:t>Desplome</a:t>
            </a:r>
            <a:r>
              <a:rPr dirty="0"/>
              <a:t>/</a:t>
            </a:r>
            <a:r>
              <a:rPr dirty="0" err="1"/>
              <a:t>colapso</a:t>
            </a:r>
            <a:r>
              <a:rPr dirty="0"/>
              <a:t> del </a:t>
            </a:r>
            <a:r>
              <a:rPr dirty="0" err="1"/>
              <a:t>andamio</a:t>
            </a:r>
            <a:r>
              <a:rPr dirty="0"/>
              <a:t> </a:t>
            </a:r>
            <a:r>
              <a:rPr dirty="0" err="1"/>
              <a:t>debido</a:t>
            </a:r>
            <a:r>
              <a:rPr dirty="0"/>
              <a:t> a </a:t>
            </a:r>
            <a:r>
              <a:rPr dirty="0" err="1"/>
              <a:t>su</a:t>
            </a:r>
            <a:r>
              <a:rPr dirty="0"/>
              <a:t> </a:t>
            </a:r>
            <a:r>
              <a:rPr dirty="0" err="1"/>
              <a:t>inestabilidad</a:t>
            </a:r>
            <a:r>
              <a:rPr dirty="0"/>
              <a:t> o </a:t>
            </a:r>
            <a:r>
              <a:rPr dirty="0" err="1"/>
              <a:t>exceso</a:t>
            </a:r>
            <a:r>
              <a:rPr dirty="0"/>
              <a:t> de </a:t>
            </a:r>
            <a:r>
              <a:rPr dirty="0" err="1"/>
              <a:t>cargas</a:t>
            </a:r>
            <a:r>
              <a:rPr dirty="0"/>
              <a:t>. </a:t>
            </a:r>
            <a:endParaRPr b="1" dirty="0"/>
          </a:p>
          <a:p>
            <a:pPr marL="190500" indent="-190500" defTabSz="457200">
              <a:spcBef>
                <a:spcPts val="1000"/>
              </a:spcBef>
              <a:buSzPct val="100000"/>
              <a:buFont typeface="Arial"/>
              <a:buChar char="•"/>
              <a:defRPr sz="2000"/>
            </a:pPr>
            <a:r>
              <a:rPr dirty="0" err="1"/>
              <a:t>Tablones</a:t>
            </a:r>
            <a:r>
              <a:rPr dirty="0"/>
              <a:t> </a:t>
            </a:r>
            <a:r>
              <a:rPr dirty="0" err="1"/>
              <a:t>en</a:t>
            </a:r>
            <a:r>
              <a:rPr dirty="0"/>
              <a:t> </a:t>
            </a:r>
            <a:r>
              <a:rPr dirty="0" err="1"/>
              <a:t>malas</a:t>
            </a:r>
            <a:r>
              <a:rPr dirty="0"/>
              <a:t> </a:t>
            </a:r>
            <a:r>
              <a:rPr dirty="0" err="1"/>
              <a:t>condiciones</a:t>
            </a:r>
            <a:r>
              <a:rPr dirty="0"/>
              <a:t> que </a:t>
            </a:r>
            <a:r>
              <a:rPr dirty="0" err="1"/>
              <a:t>ceden</a:t>
            </a:r>
            <a:r>
              <a:rPr dirty="0"/>
              <a:t>/se </a:t>
            </a:r>
            <a:r>
              <a:rPr dirty="0" err="1"/>
              <a:t>parten</a:t>
            </a:r>
            <a:r>
              <a:rPr dirty="0"/>
              <a:t>.</a:t>
            </a:r>
          </a:p>
          <a:p>
            <a:pPr marL="190500" indent="-190500" defTabSz="457200">
              <a:spcBef>
                <a:spcPts val="1000"/>
              </a:spcBef>
              <a:buSzPct val="100000"/>
              <a:buFont typeface="Arial"/>
              <a:buChar char="•"/>
              <a:defRPr sz="2000"/>
            </a:pPr>
            <a:r>
              <a:rPr dirty="0" err="1"/>
              <a:t>Vientos</a:t>
            </a:r>
            <a:r>
              <a:rPr dirty="0"/>
              <a:t> </a:t>
            </a:r>
            <a:r>
              <a:rPr dirty="0" err="1"/>
              <a:t>muy</a:t>
            </a:r>
            <a:r>
              <a:rPr dirty="0"/>
              <a:t> </a:t>
            </a:r>
            <a:r>
              <a:rPr dirty="0" err="1"/>
              <a:t>fuertes</a:t>
            </a:r>
            <a:r>
              <a:rPr dirty="0"/>
              <a:t> </a:t>
            </a:r>
            <a:r>
              <a:rPr dirty="0" err="1"/>
              <a:t>pueden</a:t>
            </a:r>
            <a:r>
              <a:rPr dirty="0"/>
              <a:t> </a:t>
            </a:r>
            <a:r>
              <a:rPr dirty="0" err="1"/>
              <a:t>causar</a:t>
            </a:r>
            <a:r>
              <a:rPr dirty="0"/>
              <a:t> </a:t>
            </a:r>
            <a:r>
              <a:rPr dirty="0" err="1"/>
              <a:t>caídas</a:t>
            </a:r>
            <a:r>
              <a:rPr dirty="0"/>
              <a:t> </a:t>
            </a:r>
            <a:r>
              <a:rPr dirty="0" err="1"/>
              <a:t>desde</a:t>
            </a:r>
            <a:r>
              <a:rPr dirty="0"/>
              <a:t> </a:t>
            </a:r>
            <a:r>
              <a:rPr dirty="0" err="1"/>
              <a:t>andamios</a:t>
            </a:r>
            <a:r>
              <a:rPr dirty="0"/>
              <a:t>.</a:t>
            </a:r>
          </a:p>
        </p:txBody>
      </p:sp>
      <p:pic>
        <p:nvPicPr>
          <p:cNvPr id="528" name="image40.png" title="Imagen"/>
          <p:cNvPicPr>
            <a:picLocks noChangeAspect="1"/>
          </p:cNvPicPr>
          <p:nvPr/>
        </p:nvPicPr>
        <p:blipFill>
          <a:blip r:embed="rId3">
            <a:extLst/>
          </a:blip>
          <a:stretch>
            <a:fillRect/>
          </a:stretch>
        </p:blipFill>
        <p:spPr>
          <a:xfrm>
            <a:off x="5280031" y="1991298"/>
            <a:ext cx="3886203" cy="4016377"/>
          </a:xfrm>
          <a:prstGeom prst="rect">
            <a:avLst/>
          </a:prstGeom>
          <a:ln w="12700">
            <a:miter lim="400000"/>
          </a:ln>
        </p:spPr>
      </p:pic>
      <p:pic>
        <p:nvPicPr>
          <p:cNvPr id="529" name="image41.png" title="No hagas Symbol"/>
          <p:cNvPicPr>
            <a:picLocks noChangeAspect="1"/>
          </p:cNvPicPr>
          <p:nvPr/>
        </p:nvPicPr>
        <p:blipFill>
          <a:blip r:embed="rId4">
            <a:extLst/>
          </a:blip>
          <a:stretch>
            <a:fillRect/>
          </a:stretch>
        </p:blipFill>
        <p:spPr>
          <a:xfrm>
            <a:off x="7591425" y="1752600"/>
            <a:ext cx="1427163" cy="1500188"/>
          </a:xfrm>
          <a:prstGeom prst="rect">
            <a:avLst/>
          </a:prstGeom>
          <a:ln w="12700">
            <a:miter lim="400000"/>
          </a:ln>
        </p:spPr>
      </p:pic>
      <p:sp>
        <p:nvSpPr>
          <p:cNvPr id="532" name="Shape 532" descr="Símbolo rojo de No (círculo con una barra diagonal) indica que el contenido de esta foto no está aprobado por OSHA."/>
          <p:cNvSpPr/>
          <p:nvPr/>
        </p:nvSpPr>
        <p:spPr>
          <a:xfrm>
            <a:off x="7529810" y="1737374"/>
            <a:ext cx="1509900" cy="1490664"/>
          </a:xfrm>
          <a:custGeom>
            <a:avLst/>
            <a:gdLst/>
            <a:ahLst/>
            <a:cxnLst>
              <a:cxn ang="0">
                <a:pos x="wd2" y="hd2"/>
              </a:cxn>
              <a:cxn ang="5400000">
                <a:pos x="wd2" y="hd2"/>
              </a:cxn>
              <a:cxn ang="10800000">
                <a:pos x="wd2" y="hd2"/>
              </a:cxn>
              <a:cxn ang="16200000">
                <a:pos x="wd2" y="hd2"/>
              </a:cxn>
            </a:cxnLst>
            <a:rect l="0" t="0" r="r" b="b"/>
            <a:pathLst>
              <a:path w="21350" h="21600" extrusionOk="0">
                <a:moveTo>
                  <a:pt x="0" y="10800"/>
                </a:moveTo>
                <a:cubicBezTo>
                  <a:pt x="0" y="4835"/>
                  <a:pt x="4779" y="0"/>
                  <a:pt x="10675" y="0"/>
                </a:cubicBezTo>
                <a:cubicBezTo>
                  <a:pt x="16571" y="0"/>
                  <a:pt x="21350" y="4835"/>
                  <a:pt x="21350" y="10800"/>
                </a:cubicBezTo>
                <a:cubicBezTo>
                  <a:pt x="21350" y="16765"/>
                  <a:pt x="16571" y="21600"/>
                  <a:pt x="10675" y="21600"/>
                </a:cubicBezTo>
                <a:cubicBezTo>
                  <a:pt x="4779" y="21600"/>
                  <a:pt x="0" y="16765"/>
                  <a:pt x="0" y="10800"/>
                </a:cubicBezTo>
                <a:close/>
                <a:moveTo>
                  <a:pt x="17791" y="17126"/>
                </a:moveTo>
                <a:cubicBezTo>
                  <a:pt x="21475" y="13014"/>
                  <a:pt x="20885" y="6652"/>
                  <a:pt x="16507" y="3282"/>
                </a:cubicBezTo>
                <a:cubicBezTo>
                  <a:pt x="12913" y="516"/>
                  <a:pt x="7860" y="658"/>
                  <a:pt x="4428" y="3621"/>
                </a:cubicBezTo>
                <a:lnTo>
                  <a:pt x="17791" y="17126"/>
                </a:lnTo>
                <a:close/>
                <a:moveTo>
                  <a:pt x="3559" y="4474"/>
                </a:moveTo>
                <a:cubicBezTo>
                  <a:pt x="-125" y="8586"/>
                  <a:pt x="465" y="14948"/>
                  <a:pt x="4843" y="18318"/>
                </a:cubicBezTo>
                <a:cubicBezTo>
                  <a:pt x="8437" y="21084"/>
                  <a:pt x="13490" y="20942"/>
                  <a:pt x="16922" y="17979"/>
                </a:cubicBezTo>
                <a:lnTo>
                  <a:pt x="3559" y="4474"/>
                </a:lnTo>
                <a:close/>
              </a:path>
            </a:pathLst>
          </a:custGeom>
          <a:solidFill>
            <a:srgbClr val="FF0000"/>
          </a:solidFill>
          <a:ln>
            <a:solidFill>
              <a:srgbClr val="FF0000"/>
            </a:solidFill>
          </a:ln>
          <a:effectLst>
            <a:outerShdw blurRad="38100" dist="23000" dir="5400000" rotWithShape="0">
              <a:srgbClr val="000000">
                <a:alpha val="34997"/>
              </a:srgbClr>
            </a:outerShdw>
          </a:effectLst>
        </p:spPr>
        <p:txBody>
          <a:bodyPr lIns="45718" tIns="45718" rIns="45718" bIns="45718" anchor="ctr"/>
          <a:lstStyle/>
          <a:p>
            <a:pPr>
              <a:defRPr>
                <a:latin typeface="Arial"/>
                <a:ea typeface="Arial"/>
                <a:cs typeface="Arial"/>
                <a:sym typeface="Arial"/>
              </a:defRPr>
            </a:pPr>
            <a:endParaRPr/>
          </a:p>
        </p:txBody>
      </p:sp>
    </p:spTree>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 name="Shape 537"/>
          <p:cNvSpPr>
            <a:spLocks noGrp="1"/>
          </p:cNvSpPr>
          <p:nvPr>
            <p:ph type="title"/>
          </p:nvPr>
        </p:nvSpPr>
        <p:spPr>
          <a:xfrm>
            <a:off x="-2" y="1060488"/>
            <a:ext cx="9144004" cy="609601"/>
          </a:xfrm>
          <a:prstGeom prst="rect">
            <a:avLst/>
          </a:prstGeom>
        </p:spPr>
        <p:txBody>
          <a:bodyPr>
            <a:normAutofit/>
          </a:bodyPr>
          <a:lstStyle>
            <a:lvl1pPr defTabSz="388620">
              <a:defRPr sz="3400" b="1"/>
            </a:lvl1pPr>
          </a:lstStyle>
          <a:p>
            <a:r>
              <a:rPr dirty="0"/>
              <a:t>Los </a:t>
            </a:r>
            <a:r>
              <a:rPr dirty="0" err="1"/>
              <a:t>Riesgos</a:t>
            </a:r>
            <a:r>
              <a:rPr dirty="0"/>
              <a:t> de </a:t>
            </a:r>
            <a:r>
              <a:rPr dirty="0" err="1"/>
              <a:t>Caídas</a:t>
            </a:r>
            <a:r>
              <a:rPr dirty="0"/>
              <a:t> </a:t>
            </a:r>
            <a:r>
              <a:rPr dirty="0" err="1"/>
              <a:t>desde</a:t>
            </a:r>
            <a:r>
              <a:rPr dirty="0"/>
              <a:t> </a:t>
            </a:r>
            <a:r>
              <a:rPr dirty="0" err="1"/>
              <a:t>Andamios</a:t>
            </a:r>
            <a:endParaRPr dirty="0"/>
          </a:p>
        </p:txBody>
      </p:sp>
      <p:sp>
        <p:nvSpPr>
          <p:cNvPr id="539" name="Shape 539"/>
          <p:cNvSpPr/>
          <p:nvPr/>
        </p:nvSpPr>
        <p:spPr>
          <a:xfrm>
            <a:off x="573641" y="1706110"/>
            <a:ext cx="4412709" cy="4851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2500" b="1"/>
            </a:lvl1pPr>
          </a:lstStyle>
          <a:p>
            <a:r>
              <a:t>Caídas pueden ocurrir…</a:t>
            </a:r>
          </a:p>
        </p:txBody>
      </p:sp>
      <p:sp>
        <p:nvSpPr>
          <p:cNvPr id="538" name="Shape 538"/>
          <p:cNvSpPr>
            <a:spLocks noGrp="1"/>
          </p:cNvSpPr>
          <p:nvPr>
            <p:ph type="body" idx="4294967295"/>
          </p:nvPr>
        </p:nvSpPr>
        <p:spPr>
          <a:xfrm>
            <a:off x="369299" y="2201871"/>
            <a:ext cx="5461012" cy="5334001"/>
          </a:xfrm>
          <a:prstGeom prst="rect">
            <a:avLst/>
          </a:prstGeom>
        </p:spPr>
        <p:txBody>
          <a:bodyPr>
            <a:normAutofit/>
          </a:bodyPr>
          <a:lstStyle/>
          <a:p>
            <a:pPr marL="190500" indent="-190500">
              <a:buChar char="•"/>
              <a:defRPr sz="2500"/>
            </a:pPr>
            <a:r>
              <a:rPr dirty="0" err="1"/>
              <a:t>Mientras</a:t>
            </a:r>
            <a:r>
              <a:rPr dirty="0"/>
              <a:t> se </a:t>
            </a:r>
            <a:r>
              <a:rPr dirty="0" err="1"/>
              <a:t>está</a:t>
            </a:r>
            <a:r>
              <a:rPr dirty="0"/>
              <a:t> </a:t>
            </a:r>
            <a:r>
              <a:rPr dirty="0" err="1"/>
              <a:t>armando</a:t>
            </a:r>
            <a:r>
              <a:rPr dirty="0"/>
              <a:t> / </a:t>
            </a:r>
            <a:r>
              <a:rPr dirty="0" err="1"/>
              <a:t>levantando</a:t>
            </a:r>
            <a:r>
              <a:rPr dirty="0"/>
              <a:t> o </a:t>
            </a:r>
            <a:r>
              <a:rPr dirty="0" err="1"/>
              <a:t>desmantelando</a:t>
            </a:r>
            <a:r>
              <a:rPr dirty="0"/>
              <a:t> el </a:t>
            </a:r>
            <a:r>
              <a:rPr dirty="0" err="1"/>
              <a:t>andamio</a:t>
            </a:r>
            <a:r>
              <a:rPr dirty="0"/>
              <a:t>.</a:t>
            </a:r>
          </a:p>
          <a:p>
            <a:pPr marL="190500" indent="-190500">
              <a:buChar char="•"/>
              <a:defRPr sz="2500"/>
            </a:pPr>
            <a:r>
              <a:rPr dirty="0" err="1"/>
              <a:t>Mientras</a:t>
            </a:r>
            <a:r>
              <a:rPr dirty="0"/>
              <a:t>  se </a:t>
            </a:r>
            <a:r>
              <a:rPr dirty="0" err="1"/>
              <a:t>está</a:t>
            </a:r>
            <a:r>
              <a:rPr dirty="0"/>
              <a:t> </a:t>
            </a:r>
            <a:r>
              <a:rPr dirty="0" err="1"/>
              <a:t>subiendo</a:t>
            </a:r>
            <a:r>
              <a:rPr dirty="0"/>
              <a:t> o </a:t>
            </a:r>
            <a:r>
              <a:rPr dirty="0" err="1"/>
              <a:t>bajando</a:t>
            </a:r>
            <a:r>
              <a:rPr dirty="0"/>
              <a:t> de un </a:t>
            </a:r>
            <a:r>
              <a:rPr dirty="0" err="1"/>
              <a:t>andamio</a:t>
            </a:r>
            <a:r>
              <a:rPr dirty="0"/>
              <a:t>.</a:t>
            </a:r>
          </a:p>
          <a:p>
            <a:pPr marL="190500" indent="-190500">
              <a:buChar char="•"/>
              <a:defRPr sz="2500"/>
            </a:pPr>
            <a:r>
              <a:rPr dirty="0" err="1"/>
              <a:t>Por</a:t>
            </a:r>
            <a:r>
              <a:rPr dirty="0"/>
              <a:t> </a:t>
            </a:r>
            <a:r>
              <a:rPr dirty="0" err="1"/>
              <a:t>trabajar</a:t>
            </a:r>
            <a:r>
              <a:rPr dirty="0"/>
              <a:t> </a:t>
            </a:r>
            <a:r>
              <a:rPr dirty="0" err="1"/>
              <a:t>sobre</a:t>
            </a:r>
            <a:r>
              <a:rPr dirty="0"/>
              <a:t> </a:t>
            </a:r>
            <a:r>
              <a:rPr dirty="0" err="1"/>
              <a:t>plataformas</a:t>
            </a:r>
            <a:r>
              <a:rPr dirty="0"/>
              <a:t> de un </a:t>
            </a:r>
            <a:r>
              <a:rPr dirty="0" err="1"/>
              <a:t>andamio</a:t>
            </a:r>
            <a:r>
              <a:rPr dirty="0"/>
              <a:t>, que no </a:t>
            </a:r>
            <a:r>
              <a:rPr dirty="0" err="1"/>
              <a:t>tienen</a:t>
            </a:r>
            <a:r>
              <a:rPr dirty="0"/>
              <a:t> </a:t>
            </a:r>
            <a:r>
              <a:rPr dirty="0" err="1"/>
              <a:t>barandas</a:t>
            </a:r>
            <a:r>
              <a:rPr dirty="0"/>
              <a:t> de </a:t>
            </a:r>
            <a:r>
              <a:rPr dirty="0" err="1"/>
              <a:t>protección</a:t>
            </a:r>
            <a:r>
              <a:rPr dirty="0"/>
              <a:t>.</a:t>
            </a:r>
          </a:p>
          <a:p>
            <a:pPr marL="190500" indent="-190500">
              <a:buChar char="•"/>
              <a:defRPr sz="2500"/>
            </a:pPr>
            <a:r>
              <a:rPr dirty="0" err="1"/>
              <a:t>Cuando</a:t>
            </a:r>
            <a:r>
              <a:rPr dirty="0"/>
              <a:t> las </a:t>
            </a:r>
            <a:r>
              <a:rPr dirty="0" err="1"/>
              <a:t>plataformas</a:t>
            </a:r>
            <a:r>
              <a:rPr dirty="0"/>
              <a:t> o </a:t>
            </a:r>
            <a:r>
              <a:rPr dirty="0" err="1"/>
              <a:t>sus</a:t>
            </a:r>
            <a:r>
              <a:rPr dirty="0"/>
              <a:t> </a:t>
            </a:r>
            <a:r>
              <a:rPr dirty="0" err="1"/>
              <a:t>tablones</a:t>
            </a:r>
            <a:r>
              <a:rPr dirty="0"/>
              <a:t>  se </a:t>
            </a:r>
            <a:r>
              <a:rPr dirty="0" err="1"/>
              <a:t>parten</a:t>
            </a:r>
            <a:r>
              <a:rPr dirty="0"/>
              <a:t>/no </a:t>
            </a:r>
            <a:r>
              <a:rPr dirty="0" err="1"/>
              <a:t>resisten</a:t>
            </a:r>
            <a:r>
              <a:rPr dirty="0"/>
              <a:t> el peso.</a:t>
            </a:r>
          </a:p>
        </p:txBody>
      </p:sp>
      <p:pic>
        <p:nvPicPr>
          <p:cNvPr id="536" name="image58.jpeg" descr="Foto de un hombre en un andamio agazapado para alcanzar un cubo que un hombre en el suelo está entregando a él."/>
          <p:cNvPicPr>
            <a:picLocks noChangeAspect="1"/>
          </p:cNvPicPr>
          <p:nvPr/>
        </p:nvPicPr>
        <p:blipFill>
          <a:blip r:embed="rId2">
            <a:extLst/>
          </a:blip>
          <a:stretch>
            <a:fillRect/>
          </a:stretch>
        </p:blipFill>
        <p:spPr>
          <a:xfrm>
            <a:off x="5785504" y="1611899"/>
            <a:ext cx="3048001" cy="4572001"/>
          </a:xfrm>
          <a:prstGeom prst="rect">
            <a:avLst/>
          </a:prstGeom>
          <a:ln w="12700">
            <a:miter lim="400000"/>
          </a:ln>
        </p:spPr>
      </p:pic>
      <p:pic>
        <p:nvPicPr>
          <p:cNvPr id="540" name="no-symbol-39767_640.png" descr="Símbolo rojo de No (círculo con una barra diagonal) indica que el contenido de esta foto no está aprobado por OSHA."/>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53673" y="1534187"/>
            <a:ext cx="1303973" cy="1303972"/>
          </a:xfrm>
          <a:prstGeom prst="rect">
            <a:avLst/>
          </a:prstGeom>
          <a:ln w="12700">
            <a:miter lim="400000"/>
          </a:ln>
        </p:spPr>
      </p:pic>
    </p:spTree>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2337"/>
            <a:ext cx="9144000" cy="830263"/>
          </a:xfrm>
        </p:spPr>
        <p:txBody>
          <a:bodyPr/>
          <a:lstStyle/>
          <a:p>
            <a:r>
              <a:rPr lang="es-ES" sz="2800" dirty="0"/>
              <a:t>Los Resultados Críticas para la Seguridad con los </a:t>
            </a:r>
            <a:r>
              <a:rPr lang="es-ES" sz="2800" dirty="0" smtClean="0"/>
              <a:t>Andamios</a:t>
            </a:r>
            <a:endParaRPr lang="en-US" sz="2800" dirty="0"/>
          </a:p>
        </p:txBody>
      </p:sp>
      <p:sp>
        <p:nvSpPr>
          <p:cNvPr id="543" name="Shape 543"/>
          <p:cNvSpPr/>
          <p:nvPr/>
        </p:nvSpPr>
        <p:spPr>
          <a:xfrm>
            <a:off x="392700" y="1976171"/>
            <a:ext cx="4960216" cy="3317875"/>
          </a:xfrm>
          <a:prstGeom prst="rect">
            <a:avLst/>
          </a:prstGeom>
          <a:ln w="12700">
            <a:miter lim="400000"/>
          </a:ln>
          <a:extLst>
            <a:ext uri="{C572A759-6A51-4108-AA02-DFA0A04FC94B}">
              <ma14:wrappingTextBoxFlag xmlns="" xmlns:ma14="http://schemas.microsoft.com/office/mac/drawingml/2011/main" val="1"/>
            </a:ext>
          </a:extLst>
        </p:spPr>
        <p:txBody>
          <a:bodyPr wrap="square" lIns="46037" tIns="46037" rIns="46037" bIns="46037">
            <a:spAutoFit/>
          </a:bodyPr>
          <a:lstStyle/>
          <a:p>
            <a:pPr marL="190500" indent="-190500" defTabSz="457200">
              <a:spcBef>
                <a:spcPts val="1000"/>
              </a:spcBef>
              <a:buSzPct val="100000"/>
              <a:buFont typeface="Arial"/>
              <a:buChar char="•"/>
              <a:defRPr sz="2300"/>
            </a:pPr>
            <a:r>
              <a:rPr dirty="0"/>
              <a:t>Los </a:t>
            </a:r>
            <a:r>
              <a:rPr dirty="0" err="1"/>
              <a:t>trabajadores</a:t>
            </a:r>
            <a:r>
              <a:rPr dirty="0"/>
              <a:t> </a:t>
            </a:r>
            <a:r>
              <a:rPr dirty="0" err="1"/>
              <a:t>pueden</a:t>
            </a:r>
            <a:r>
              <a:rPr dirty="0"/>
              <a:t> </a:t>
            </a:r>
            <a:r>
              <a:rPr dirty="0" err="1"/>
              <a:t>identificar</a:t>
            </a:r>
            <a:r>
              <a:rPr dirty="0"/>
              <a:t> </a:t>
            </a:r>
            <a:r>
              <a:rPr dirty="0" err="1"/>
              <a:t>los</a:t>
            </a:r>
            <a:r>
              <a:rPr dirty="0"/>
              <a:t> </a:t>
            </a:r>
            <a:r>
              <a:rPr dirty="0" err="1"/>
              <a:t>riesgos</a:t>
            </a:r>
            <a:r>
              <a:rPr dirty="0"/>
              <a:t> con </a:t>
            </a:r>
            <a:r>
              <a:rPr dirty="0" err="1"/>
              <a:t>los</a:t>
            </a:r>
            <a:r>
              <a:rPr dirty="0"/>
              <a:t> </a:t>
            </a:r>
            <a:r>
              <a:rPr dirty="0" err="1"/>
              <a:t>andamios</a:t>
            </a:r>
            <a:r>
              <a:rPr dirty="0"/>
              <a:t> y </a:t>
            </a:r>
            <a:r>
              <a:rPr dirty="0" err="1"/>
              <a:t>cuenta</a:t>
            </a:r>
            <a:r>
              <a:rPr dirty="0"/>
              <a:t> </a:t>
            </a:r>
            <a:r>
              <a:rPr dirty="0" err="1"/>
              <a:t>una</a:t>
            </a:r>
            <a:r>
              <a:rPr dirty="0"/>
              <a:t> persona </a:t>
            </a:r>
            <a:r>
              <a:rPr dirty="0" err="1"/>
              <a:t>compotente</a:t>
            </a:r>
            <a:r>
              <a:rPr dirty="0"/>
              <a:t>.</a:t>
            </a:r>
          </a:p>
          <a:p>
            <a:pPr marL="190500" indent="-190500" defTabSz="457200">
              <a:spcBef>
                <a:spcPts val="1000"/>
              </a:spcBef>
              <a:buSzPct val="100000"/>
              <a:buFont typeface="Arial"/>
              <a:buChar char="•"/>
              <a:defRPr sz="2300"/>
            </a:pPr>
            <a:r>
              <a:rPr dirty="0" err="1"/>
              <a:t>Realizar</a:t>
            </a:r>
            <a:r>
              <a:rPr dirty="0"/>
              <a:t> las </a:t>
            </a:r>
            <a:r>
              <a:rPr dirty="0" err="1"/>
              <a:t>inspecciones</a:t>
            </a:r>
            <a:r>
              <a:rPr dirty="0"/>
              <a:t> </a:t>
            </a:r>
            <a:r>
              <a:rPr dirty="0" err="1"/>
              <a:t>regulares</a:t>
            </a:r>
            <a:r>
              <a:rPr dirty="0"/>
              <a:t>. </a:t>
            </a:r>
          </a:p>
          <a:p>
            <a:pPr marL="190500" indent="-190500" defTabSz="457200">
              <a:spcBef>
                <a:spcPts val="1000"/>
              </a:spcBef>
              <a:buSzPct val="100000"/>
              <a:buFont typeface="Arial"/>
              <a:buChar char="•"/>
              <a:defRPr sz="2300"/>
            </a:pPr>
            <a:r>
              <a:rPr dirty="0" err="1"/>
              <a:t>Usar</a:t>
            </a:r>
            <a:r>
              <a:rPr dirty="0"/>
              <a:t> un </a:t>
            </a:r>
            <a:r>
              <a:rPr dirty="0" err="1"/>
              <a:t>elevador</a:t>
            </a:r>
            <a:r>
              <a:rPr dirty="0"/>
              <a:t> </a:t>
            </a:r>
            <a:r>
              <a:rPr dirty="0" err="1"/>
              <a:t>aéreo</a:t>
            </a:r>
            <a:r>
              <a:rPr dirty="0"/>
              <a:t> </a:t>
            </a:r>
            <a:r>
              <a:rPr dirty="0" err="1"/>
              <a:t>sólo</a:t>
            </a:r>
            <a:r>
              <a:rPr dirty="0"/>
              <a:t> </a:t>
            </a:r>
            <a:r>
              <a:rPr dirty="0" err="1"/>
              <a:t>cuando</a:t>
            </a:r>
            <a:r>
              <a:rPr dirty="0"/>
              <a:t> sea </a:t>
            </a:r>
            <a:r>
              <a:rPr dirty="0" err="1"/>
              <a:t>apropiado</a:t>
            </a:r>
            <a:r>
              <a:rPr dirty="0"/>
              <a:t> y </a:t>
            </a:r>
            <a:r>
              <a:rPr dirty="0" err="1"/>
              <a:t>necesario</a:t>
            </a:r>
            <a:r>
              <a:rPr dirty="0"/>
              <a:t>.</a:t>
            </a:r>
          </a:p>
          <a:p>
            <a:pPr marL="190500" indent="-190500" defTabSz="457200">
              <a:spcBef>
                <a:spcPts val="1000"/>
              </a:spcBef>
              <a:buSzPct val="100000"/>
              <a:buFont typeface="Arial"/>
              <a:buChar char="•"/>
              <a:defRPr sz="2300"/>
            </a:pPr>
            <a:r>
              <a:rPr dirty="0" err="1"/>
              <a:t>Usar</a:t>
            </a:r>
            <a:r>
              <a:rPr dirty="0"/>
              <a:t> el </a:t>
            </a:r>
            <a:r>
              <a:rPr dirty="0" err="1"/>
              <a:t>tipo</a:t>
            </a:r>
            <a:r>
              <a:rPr dirty="0"/>
              <a:t> </a:t>
            </a:r>
            <a:r>
              <a:rPr dirty="0" err="1"/>
              <a:t>correcto</a:t>
            </a:r>
            <a:r>
              <a:rPr dirty="0"/>
              <a:t> de </a:t>
            </a:r>
            <a:r>
              <a:rPr dirty="0" err="1"/>
              <a:t>andamio</a:t>
            </a:r>
            <a:r>
              <a:rPr dirty="0"/>
              <a:t> o </a:t>
            </a:r>
            <a:r>
              <a:rPr dirty="0" err="1"/>
              <a:t>elevador</a:t>
            </a:r>
            <a:r>
              <a:rPr dirty="0"/>
              <a:t> para el </a:t>
            </a:r>
            <a:r>
              <a:rPr dirty="0" err="1"/>
              <a:t>trabajo</a:t>
            </a:r>
            <a:r>
              <a:rPr dirty="0"/>
              <a:t>.</a:t>
            </a:r>
          </a:p>
        </p:txBody>
      </p:sp>
      <p:pic>
        <p:nvPicPr>
          <p:cNvPr id="542" name="image42.png" descr="Gráfico de un andamio bien construido."/>
          <p:cNvPicPr>
            <a:picLocks noChangeAspect="1"/>
          </p:cNvPicPr>
          <p:nvPr/>
        </p:nvPicPr>
        <p:blipFill>
          <a:blip r:embed="rId2">
            <a:extLst/>
          </a:blip>
          <a:stretch>
            <a:fillRect/>
          </a:stretch>
        </p:blipFill>
        <p:spPr>
          <a:xfrm>
            <a:off x="5352915" y="2114870"/>
            <a:ext cx="3626417" cy="2682239"/>
          </a:xfrm>
          <a:prstGeom prst="rect">
            <a:avLst/>
          </a:prstGeom>
          <a:ln w="12700">
            <a:miter lim="400000"/>
          </a:ln>
        </p:spPr>
      </p:pic>
      <p:pic>
        <p:nvPicPr>
          <p:cNvPr id="545" name="check mark 2000px-Checkmark_green.svg.png" descr="La marca de verificación verde indica que el contenido de esta foto es aprobado por OSHA.&#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51233" y="1737934"/>
            <a:ext cx="1435853" cy="1246321"/>
          </a:xfrm>
          <a:prstGeom prst="rect">
            <a:avLst/>
          </a:prstGeom>
          <a:ln w="12700">
            <a:miter lim="400000"/>
          </a:ln>
          <a:effectLst>
            <a:outerShdw blurRad="38100" dist="20000" dir="2487689" rotWithShape="0">
              <a:srgbClr val="000000"/>
            </a:outerShdw>
          </a:effectLst>
        </p:spPr>
      </p:pic>
    </p:spTree>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 name="Shape 548"/>
          <p:cNvSpPr>
            <a:spLocks noGrp="1"/>
          </p:cNvSpPr>
          <p:nvPr>
            <p:ph type="title"/>
          </p:nvPr>
        </p:nvSpPr>
        <p:spPr>
          <a:xfrm>
            <a:off x="-2" y="1014705"/>
            <a:ext cx="9144004" cy="685801"/>
          </a:xfrm>
          <a:prstGeom prst="rect">
            <a:avLst/>
          </a:prstGeom>
        </p:spPr>
        <p:txBody>
          <a:bodyPr/>
          <a:lstStyle>
            <a:lvl1pPr defTabSz="443483">
              <a:defRPr sz="3500"/>
            </a:lvl1pPr>
          </a:lstStyle>
          <a:p>
            <a:r>
              <a:rPr dirty="0" err="1"/>
              <a:t>Adiestramiento</a:t>
            </a:r>
            <a:r>
              <a:rPr dirty="0"/>
              <a:t> – </a:t>
            </a:r>
            <a:r>
              <a:rPr dirty="0" err="1"/>
              <a:t>Andamios</a:t>
            </a:r>
            <a:r>
              <a:rPr dirty="0"/>
              <a:t> </a:t>
            </a:r>
          </a:p>
        </p:txBody>
      </p:sp>
      <p:sp>
        <p:nvSpPr>
          <p:cNvPr id="549" name="Shape 549"/>
          <p:cNvSpPr>
            <a:spLocks noGrp="1"/>
          </p:cNvSpPr>
          <p:nvPr>
            <p:ph type="body" idx="4294967295"/>
          </p:nvPr>
        </p:nvSpPr>
        <p:spPr>
          <a:xfrm>
            <a:off x="368300" y="1520690"/>
            <a:ext cx="5638800" cy="5486401"/>
          </a:xfrm>
          <a:prstGeom prst="rect">
            <a:avLst/>
          </a:prstGeom>
        </p:spPr>
        <p:txBody>
          <a:bodyPr/>
          <a:lstStyle/>
          <a:p>
            <a:pPr marL="190500" indent="-190500">
              <a:buChar char="•"/>
            </a:pPr>
            <a:r>
              <a:rPr dirty="0"/>
              <a:t>El </a:t>
            </a:r>
            <a:r>
              <a:rPr dirty="0" err="1"/>
              <a:t>empleador</a:t>
            </a:r>
            <a:r>
              <a:rPr dirty="0"/>
              <a:t> </a:t>
            </a:r>
            <a:r>
              <a:rPr dirty="0" err="1"/>
              <a:t>debe</a:t>
            </a:r>
            <a:r>
              <a:rPr dirty="0"/>
              <a:t> </a:t>
            </a:r>
            <a:r>
              <a:rPr dirty="0" err="1"/>
              <a:t>adiestrar</a:t>
            </a:r>
            <a:r>
              <a:rPr dirty="0"/>
              <a:t> a </a:t>
            </a:r>
            <a:r>
              <a:rPr dirty="0" err="1"/>
              <a:t>los</a:t>
            </a:r>
            <a:r>
              <a:rPr dirty="0"/>
              <a:t> </a:t>
            </a:r>
            <a:r>
              <a:rPr dirty="0" err="1"/>
              <a:t>trabajadores</a:t>
            </a:r>
            <a:r>
              <a:rPr dirty="0"/>
              <a:t> </a:t>
            </a:r>
            <a:r>
              <a:rPr dirty="0" err="1"/>
              <a:t>sobre</a:t>
            </a:r>
            <a:r>
              <a:rPr dirty="0"/>
              <a:t> </a:t>
            </a:r>
            <a:r>
              <a:rPr dirty="0" err="1"/>
              <a:t>los</a:t>
            </a:r>
            <a:r>
              <a:rPr dirty="0"/>
              <a:t> </a:t>
            </a:r>
            <a:r>
              <a:rPr dirty="0" err="1"/>
              <a:t>riesgos</a:t>
            </a:r>
            <a:r>
              <a:rPr dirty="0"/>
              <a:t> y </a:t>
            </a:r>
            <a:r>
              <a:rPr dirty="0" err="1"/>
              <a:t>los</a:t>
            </a:r>
            <a:r>
              <a:rPr dirty="0"/>
              <a:t> </a:t>
            </a:r>
            <a:r>
              <a:rPr dirty="0" err="1"/>
              <a:t>procedimientos</a:t>
            </a:r>
            <a:r>
              <a:rPr dirty="0"/>
              <a:t> para </a:t>
            </a:r>
            <a:r>
              <a:rPr dirty="0" err="1"/>
              <a:t>controlarlos</a:t>
            </a:r>
            <a:r>
              <a:rPr dirty="0"/>
              <a:t>.</a:t>
            </a:r>
          </a:p>
          <a:p>
            <a:pPr marL="731043" lvl="1" indent="-273843">
              <a:defRPr sz="2100"/>
            </a:pPr>
            <a:r>
              <a:rPr dirty="0" err="1"/>
              <a:t>Armarlos</a:t>
            </a:r>
            <a:r>
              <a:rPr dirty="0"/>
              <a:t>/</a:t>
            </a:r>
            <a:r>
              <a:rPr dirty="0" err="1"/>
              <a:t>desmantelarlos</a:t>
            </a:r>
            <a:endParaRPr dirty="0"/>
          </a:p>
          <a:p>
            <a:pPr marL="731043" lvl="1" indent="-273843">
              <a:defRPr sz="2100"/>
            </a:pPr>
            <a:r>
              <a:rPr dirty="0"/>
              <a:t>EPP y </a:t>
            </a:r>
            <a:r>
              <a:rPr dirty="0" err="1"/>
              <a:t>los</a:t>
            </a:r>
            <a:r>
              <a:rPr dirty="0"/>
              <a:t> </a:t>
            </a:r>
            <a:r>
              <a:rPr dirty="0" err="1"/>
              <a:t>procedimientos</a:t>
            </a:r>
            <a:r>
              <a:rPr dirty="0"/>
              <a:t> </a:t>
            </a:r>
            <a:r>
              <a:rPr dirty="0" err="1"/>
              <a:t>adecuados</a:t>
            </a:r>
            <a:r>
              <a:rPr dirty="0"/>
              <a:t>  </a:t>
            </a:r>
          </a:p>
          <a:p>
            <a:pPr marL="731043" lvl="1" indent="-273843">
              <a:defRPr sz="2100"/>
            </a:pPr>
            <a:r>
              <a:rPr dirty="0"/>
              <a:t>La </a:t>
            </a:r>
            <a:r>
              <a:rPr dirty="0" err="1"/>
              <a:t>protección</a:t>
            </a:r>
            <a:r>
              <a:rPr dirty="0"/>
              <a:t> contra las </a:t>
            </a:r>
            <a:r>
              <a:rPr dirty="0" err="1"/>
              <a:t>caídas</a:t>
            </a:r>
            <a:endParaRPr dirty="0"/>
          </a:p>
          <a:p>
            <a:pPr marL="731043" lvl="1" indent="-273843">
              <a:defRPr sz="2100"/>
            </a:pPr>
            <a:r>
              <a:rPr dirty="0"/>
              <a:t>El </a:t>
            </a:r>
            <a:r>
              <a:rPr dirty="0" err="1"/>
              <a:t>manejo</a:t>
            </a:r>
            <a:r>
              <a:rPr dirty="0"/>
              <a:t> de </a:t>
            </a:r>
            <a:r>
              <a:rPr dirty="0" err="1"/>
              <a:t>materiales</a:t>
            </a:r>
            <a:endParaRPr dirty="0"/>
          </a:p>
          <a:p>
            <a:pPr marL="731043" lvl="1" indent="-273843">
              <a:defRPr sz="2100"/>
            </a:pPr>
            <a:r>
              <a:rPr dirty="0"/>
              <a:t>El </a:t>
            </a:r>
            <a:r>
              <a:rPr dirty="0" err="1"/>
              <a:t>acceso</a:t>
            </a:r>
            <a:endParaRPr dirty="0"/>
          </a:p>
          <a:p>
            <a:pPr marL="731043" lvl="1" indent="-273843">
              <a:defRPr sz="2100"/>
            </a:pPr>
            <a:r>
              <a:rPr dirty="0"/>
              <a:t>El </a:t>
            </a:r>
            <a:r>
              <a:rPr dirty="0" err="1"/>
              <a:t>trabajo</a:t>
            </a:r>
            <a:r>
              <a:rPr dirty="0"/>
              <a:t> </a:t>
            </a:r>
            <a:r>
              <a:rPr dirty="0" err="1"/>
              <a:t>sobre</a:t>
            </a:r>
            <a:r>
              <a:rPr dirty="0"/>
              <a:t> las </a:t>
            </a:r>
            <a:r>
              <a:rPr dirty="0" err="1"/>
              <a:t>plataformas</a:t>
            </a:r>
            <a:endParaRPr dirty="0"/>
          </a:p>
          <a:p>
            <a:pPr marL="731043" lvl="1" indent="-273843">
              <a:defRPr sz="2100"/>
            </a:pPr>
            <a:r>
              <a:rPr dirty="0" err="1"/>
              <a:t>Fundaciones</a:t>
            </a:r>
            <a:r>
              <a:rPr dirty="0"/>
              <a:t>/bases</a:t>
            </a:r>
          </a:p>
          <a:p>
            <a:pPr marL="731043" lvl="1" indent="-273843">
              <a:defRPr sz="2100"/>
            </a:pPr>
            <a:r>
              <a:rPr dirty="0"/>
              <a:t>Cables </a:t>
            </a:r>
            <a:r>
              <a:rPr dirty="0" err="1"/>
              <a:t>tensores</a:t>
            </a:r>
            <a:r>
              <a:rPr dirty="0"/>
              <a:t>,  </a:t>
            </a:r>
            <a:r>
              <a:rPr dirty="0" err="1"/>
              <a:t>amarres</a:t>
            </a:r>
            <a:r>
              <a:rPr dirty="0"/>
              <a:t>/ </a:t>
            </a:r>
            <a:r>
              <a:rPr dirty="0" err="1"/>
              <a:t>ataduras</a:t>
            </a:r>
            <a:r>
              <a:rPr dirty="0"/>
              <a:t>, y </a:t>
            </a:r>
            <a:r>
              <a:rPr dirty="0" err="1"/>
              <a:t>reforzamiento</a:t>
            </a:r>
            <a:r>
              <a:rPr dirty="0"/>
              <a:t> transversal/</a:t>
            </a:r>
            <a:r>
              <a:rPr dirty="0" err="1"/>
              <a:t>crucetas</a:t>
            </a:r>
            <a:endParaRPr dirty="0"/>
          </a:p>
        </p:txBody>
      </p:sp>
      <p:pic>
        <p:nvPicPr>
          <p:cNvPr id="547" name="image63.jpeg" descr="Gráfico de un andamio bien construido."/>
          <p:cNvPicPr>
            <a:picLocks noChangeAspect="1"/>
          </p:cNvPicPr>
          <p:nvPr/>
        </p:nvPicPr>
        <p:blipFill>
          <a:blip r:embed="rId2">
            <a:extLst/>
          </a:blip>
          <a:stretch>
            <a:fillRect/>
          </a:stretch>
        </p:blipFill>
        <p:spPr>
          <a:xfrm>
            <a:off x="5469621" y="1688715"/>
            <a:ext cx="3308655" cy="4410407"/>
          </a:xfrm>
          <a:prstGeom prst="rect">
            <a:avLst/>
          </a:prstGeom>
          <a:ln w="12700">
            <a:miter lim="400000"/>
          </a:ln>
        </p:spPr>
      </p:pic>
      <p:pic>
        <p:nvPicPr>
          <p:cNvPr id="550" name="check mark 2000px-Checkmark_green.svg.png" descr="La marca de verificación verde indica que el contenido de esta foto es aprobado por OSHA.&#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47567" y="1569275"/>
            <a:ext cx="1616682" cy="1403280"/>
          </a:xfrm>
          <a:prstGeom prst="rect">
            <a:avLst/>
          </a:prstGeom>
          <a:ln w="12700">
            <a:miter lim="400000"/>
          </a:ln>
          <a:effectLst>
            <a:outerShdw blurRad="38100" dist="20000" dir="2487689" rotWithShape="0">
              <a:srgbClr val="000000"/>
            </a:outerShdw>
          </a:effectLst>
        </p:spPr>
      </p:pic>
    </p:spTree>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 name="Shape 553"/>
          <p:cNvSpPr>
            <a:spLocks noGrp="1"/>
          </p:cNvSpPr>
          <p:nvPr>
            <p:ph type="title"/>
          </p:nvPr>
        </p:nvSpPr>
        <p:spPr>
          <a:xfrm>
            <a:off x="25400" y="1179805"/>
            <a:ext cx="9093200" cy="609601"/>
          </a:xfrm>
          <a:prstGeom prst="rect">
            <a:avLst/>
          </a:prstGeom>
        </p:spPr>
        <p:txBody>
          <a:bodyPr>
            <a:normAutofit/>
          </a:bodyPr>
          <a:lstStyle>
            <a:lvl1pPr defTabSz="388620">
              <a:defRPr sz="3400"/>
            </a:lvl1pPr>
          </a:lstStyle>
          <a:p>
            <a:r>
              <a:rPr dirty="0" err="1"/>
              <a:t>Adiestramiento</a:t>
            </a:r>
            <a:r>
              <a:rPr dirty="0"/>
              <a:t> – </a:t>
            </a:r>
            <a:r>
              <a:rPr dirty="0" err="1"/>
              <a:t>Andamios</a:t>
            </a:r>
            <a:r>
              <a:rPr dirty="0"/>
              <a:t> </a:t>
            </a:r>
            <a:r>
              <a:rPr dirty="0" err="1"/>
              <a:t>Suspendidos</a:t>
            </a:r>
            <a:endParaRPr dirty="0"/>
          </a:p>
        </p:txBody>
      </p:sp>
      <p:sp>
        <p:nvSpPr>
          <p:cNvPr id="554" name="Shape 554"/>
          <p:cNvSpPr>
            <a:spLocks noGrp="1"/>
          </p:cNvSpPr>
          <p:nvPr>
            <p:ph type="body" sz="half" idx="4294967295"/>
          </p:nvPr>
        </p:nvSpPr>
        <p:spPr>
          <a:xfrm>
            <a:off x="386079" y="1822488"/>
            <a:ext cx="4894103" cy="4876801"/>
          </a:xfrm>
          <a:prstGeom prst="rect">
            <a:avLst/>
          </a:prstGeom>
        </p:spPr>
        <p:txBody>
          <a:bodyPr>
            <a:normAutofit/>
          </a:bodyPr>
          <a:lstStyle/>
          <a:p>
            <a:pPr marL="175260" indent="-175260" defTabSz="420623">
              <a:spcBef>
                <a:spcPts val="1300"/>
              </a:spcBef>
              <a:buChar char="•"/>
              <a:defRPr sz="2116"/>
            </a:pPr>
            <a:r>
              <a:rPr dirty="0"/>
              <a:t>El </a:t>
            </a:r>
            <a:r>
              <a:rPr dirty="0" err="1"/>
              <a:t>adiestramiento</a:t>
            </a:r>
            <a:r>
              <a:rPr dirty="0"/>
              <a:t> </a:t>
            </a:r>
            <a:r>
              <a:rPr dirty="0" err="1"/>
              <a:t>debe</a:t>
            </a:r>
            <a:r>
              <a:rPr dirty="0"/>
              <a:t> </a:t>
            </a:r>
            <a:r>
              <a:rPr dirty="0" err="1"/>
              <a:t>ser</a:t>
            </a:r>
            <a:r>
              <a:rPr dirty="0"/>
              <a:t> </a:t>
            </a:r>
            <a:r>
              <a:rPr dirty="0" err="1"/>
              <a:t>suministrado</a:t>
            </a:r>
            <a:r>
              <a:rPr dirty="0"/>
              <a:t> </a:t>
            </a:r>
            <a:r>
              <a:rPr dirty="0" err="1"/>
              <a:t>en</a:t>
            </a:r>
            <a:r>
              <a:rPr dirty="0"/>
              <a:t> </a:t>
            </a:r>
            <a:r>
              <a:rPr dirty="0" err="1"/>
              <a:t>una</a:t>
            </a:r>
            <a:r>
              <a:rPr dirty="0"/>
              <a:t> </a:t>
            </a:r>
            <a:r>
              <a:rPr dirty="0" err="1"/>
              <a:t>lengua</a:t>
            </a:r>
            <a:r>
              <a:rPr dirty="0"/>
              <a:t> que </a:t>
            </a:r>
            <a:r>
              <a:rPr dirty="0" err="1"/>
              <a:t>los</a:t>
            </a:r>
            <a:r>
              <a:rPr dirty="0"/>
              <a:t> </a:t>
            </a:r>
            <a:r>
              <a:rPr dirty="0" err="1"/>
              <a:t>trabajadores</a:t>
            </a:r>
            <a:r>
              <a:rPr dirty="0"/>
              <a:t> </a:t>
            </a:r>
            <a:r>
              <a:rPr dirty="0" err="1"/>
              <a:t>entienden</a:t>
            </a:r>
            <a:r>
              <a:rPr dirty="0"/>
              <a:t>. </a:t>
            </a:r>
          </a:p>
          <a:p>
            <a:pPr marL="175260" indent="-175260" defTabSz="420623">
              <a:spcBef>
                <a:spcPts val="1300"/>
              </a:spcBef>
              <a:buChar char="•"/>
              <a:defRPr sz="2116"/>
            </a:pPr>
            <a:r>
              <a:rPr dirty="0"/>
              <a:t>Los </a:t>
            </a:r>
            <a:r>
              <a:rPr dirty="0" err="1"/>
              <a:t>andamios</a:t>
            </a:r>
            <a:r>
              <a:rPr dirty="0"/>
              <a:t> </a:t>
            </a:r>
            <a:r>
              <a:rPr dirty="0" err="1"/>
              <a:t>deben</a:t>
            </a:r>
            <a:r>
              <a:rPr dirty="0"/>
              <a:t> </a:t>
            </a:r>
            <a:r>
              <a:rPr dirty="0" err="1"/>
              <a:t>ser</a:t>
            </a:r>
            <a:r>
              <a:rPr dirty="0"/>
              <a:t> </a:t>
            </a:r>
            <a:r>
              <a:rPr dirty="0" err="1"/>
              <a:t>armados</a:t>
            </a:r>
            <a:r>
              <a:rPr dirty="0"/>
              <a:t>, </a:t>
            </a:r>
            <a:r>
              <a:rPr dirty="0" err="1"/>
              <a:t>movidos</a:t>
            </a:r>
            <a:r>
              <a:rPr dirty="0"/>
              <a:t>, </a:t>
            </a:r>
            <a:r>
              <a:rPr dirty="0" err="1"/>
              <a:t>desmantelados</a:t>
            </a:r>
            <a:r>
              <a:rPr dirty="0"/>
              <a:t> o </a:t>
            </a:r>
            <a:r>
              <a:rPr dirty="0" err="1"/>
              <a:t>alterados</a:t>
            </a:r>
            <a:r>
              <a:rPr dirty="0"/>
              <a:t> </a:t>
            </a:r>
            <a:r>
              <a:rPr dirty="0" err="1"/>
              <a:t>sólo</a:t>
            </a:r>
            <a:r>
              <a:rPr dirty="0"/>
              <a:t> </a:t>
            </a:r>
            <a:r>
              <a:rPr dirty="0" err="1"/>
              <a:t>bajo</a:t>
            </a:r>
            <a:r>
              <a:rPr dirty="0"/>
              <a:t> la </a:t>
            </a:r>
            <a:r>
              <a:rPr dirty="0" err="1"/>
              <a:t>supervisión</a:t>
            </a:r>
            <a:r>
              <a:rPr dirty="0"/>
              <a:t> y </a:t>
            </a:r>
            <a:r>
              <a:rPr dirty="0" err="1"/>
              <a:t>dirección</a:t>
            </a:r>
            <a:r>
              <a:rPr dirty="0"/>
              <a:t> de </a:t>
            </a:r>
            <a:r>
              <a:rPr dirty="0" err="1"/>
              <a:t>una</a:t>
            </a:r>
            <a:r>
              <a:rPr dirty="0"/>
              <a:t> persona </a:t>
            </a:r>
            <a:r>
              <a:rPr dirty="0" err="1"/>
              <a:t>competente</a:t>
            </a:r>
            <a:r>
              <a:rPr dirty="0"/>
              <a:t>, </a:t>
            </a:r>
            <a:r>
              <a:rPr dirty="0" err="1"/>
              <a:t>facultada</a:t>
            </a:r>
            <a:r>
              <a:rPr dirty="0"/>
              <a:t> </a:t>
            </a:r>
            <a:r>
              <a:rPr dirty="0" err="1"/>
              <a:t>profesionalmente</a:t>
            </a:r>
            <a:r>
              <a:rPr dirty="0"/>
              <a:t> para </a:t>
            </a:r>
            <a:r>
              <a:rPr dirty="0" err="1"/>
              <a:t>armar</a:t>
            </a:r>
            <a:r>
              <a:rPr dirty="0"/>
              <a:t>, mover, </a:t>
            </a:r>
            <a:r>
              <a:rPr dirty="0" err="1"/>
              <a:t>desmantelar</a:t>
            </a:r>
            <a:r>
              <a:rPr dirty="0"/>
              <a:t> o </a:t>
            </a:r>
            <a:r>
              <a:rPr dirty="0" err="1"/>
              <a:t>alterar</a:t>
            </a:r>
            <a:r>
              <a:rPr dirty="0"/>
              <a:t> </a:t>
            </a:r>
            <a:r>
              <a:rPr dirty="0" err="1"/>
              <a:t>andamios</a:t>
            </a:r>
            <a:r>
              <a:rPr dirty="0"/>
              <a:t>.</a:t>
            </a:r>
          </a:p>
          <a:p>
            <a:pPr marL="175260" indent="-175260" defTabSz="420623">
              <a:spcBef>
                <a:spcPts val="1300"/>
              </a:spcBef>
              <a:buChar char="•"/>
              <a:defRPr sz="2116"/>
            </a:pPr>
            <a:r>
              <a:rPr dirty="0"/>
              <a:t>Tales </a:t>
            </a:r>
            <a:r>
              <a:rPr dirty="0" err="1"/>
              <a:t>actividades</a:t>
            </a:r>
            <a:r>
              <a:rPr dirty="0"/>
              <a:t> </a:t>
            </a:r>
            <a:r>
              <a:rPr dirty="0" err="1"/>
              <a:t>deberán</a:t>
            </a:r>
            <a:r>
              <a:rPr dirty="0"/>
              <a:t> </a:t>
            </a:r>
            <a:r>
              <a:rPr dirty="0" err="1"/>
              <a:t>realizarse</a:t>
            </a:r>
            <a:r>
              <a:rPr dirty="0"/>
              <a:t> </a:t>
            </a:r>
            <a:r>
              <a:rPr dirty="0" err="1"/>
              <a:t>sólo</a:t>
            </a:r>
            <a:r>
              <a:rPr dirty="0"/>
              <a:t> </a:t>
            </a:r>
            <a:r>
              <a:rPr dirty="0" err="1"/>
              <a:t>por</a:t>
            </a:r>
            <a:r>
              <a:rPr dirty="0"/>
              <a:t> </a:t>
            </a:r>
            <a:r>
              <a:rPr dirty="0" err="1"/>
              <a:t>trabajadores</a:t>
            </a:r>
            <a:r>
              <a:rPr dirty="0"/>
              <a:t> con </a:t>
            </a:r>
            <a:r>
              <a:rPr dirty="0" err="1"/>
              <a:t>experiencia</a:t>
            </a:r>
            <a:r>
              <a:rPr dirty="0"/>
              <a:t> y </a:t>
            </a:r>
            <a:r>
              <a:rPr dirty="0" err="1"/>
              <a:t>adiestramiento</a:t>
            </a:r>
            <a:r>
              <a:rPr dirty="0"/>
              <a:t> </a:t>
            </a:r>
            <a:r>
              <a:rPr dirty="0" err="1"/>
              <a:t>en</a:t>
            </a:r>
            <a:r>
              <a:rPr dirty="0"/>
              <a:t> </a:t>
            </a:r>
            <a:r>
              <a:rPr dirty="0" err="1"/>
              <a:t>esas</a:t>
            </a:r>
            <a:r>
              <a:rPr dirty="0"/>
              <a:t> </a:t>
            </a:r>
            <a:r>
              <a:rPr dirty="0" err="1"/>
              <a:t>tareas</a:t>
            </a:r>
            <a:r>
              <a:rPr dirty="0"/>
              <a:t>, y </a:t>
            </a:r>
            <a:r>
              <a:rPr dirty="0" err="1"/>
              <a:t>seleccionados</a:t>
            </a:r>
            <a:r>
              <a:rPr dirty="0"/>
              <a:t> </a:t>
            </a:r>
            <a:r>
              <a:rPr dirty="0" err="1"/>
              <a:t>por</a:t>
            </a:r>
            <a:r>
              <a:rPr dirty="0"/>
              <a:t> la persona </a:t>
            </a:r>
            <a:r>
              <a:rPr dirty="0" err="1"/>
              <a:t>competente</a:t>
            </a:r>
            <a:r>
              <a:rPr dirty="0"/>
              <a:t>. </a:t>
            </a:r>
          </a:p>
        </p:txBody>
      </p:sp>
      <p:pic>
        <p:nvPicPr>
          <p:cNvPr id="552" name="image64.jpeg" descr="Foto de los supervisores dando un entrenamiento a un grupo de trabajadores."/>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5217404" y="2184400"/>
            <a:ext cx="3916972" cy="2900397"/>
          </a:xfrm>
          <a:prstGeom prst="rect">
            <a:avLst/>
          </a:prstGeom>
          <a:ln w="12700">
            <a:miter lim="400000"/>
          </a:ln>
        </p:spPr>
      </p:pic>
    </p:spTree>
  </p:cSld>
  <p:clrMapOvr>
    <a:masterClrMapping/>
  </p:clrMapOvr>
  <p:transition spd="slow"/>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 name="Shape 557"/>
          <p:cNvSpPr>
            <a:spLocks noGrp="1"/>
          </p:cNvSpPr>
          <p:nvPr>
            <p:ph type="title"/>
          </p:nvPr>
        </p:nvSpPr>
        <p:spPr>
          <a:xfrm>
            <a:off x="-2" y="1082193"/>
            <a:ext cx="9144004" cy="596925"/>
          </a:xfrm>
          <a:prstGeom prst="rect">
            <a:avLst/>
          </a:prstGeom>
        </p:spPr>
        <p:txBody>
          <a:bodyPr/>
          <a:lstStyle/>
          <a:p>
            <a:pPr defTabSz="365759">
              <a:defRPr sz="3000"/>
            </a:pPr>
            <a:r>
              <a:rPr dirty="0" err="1"/>
              <a:t>Construcción</a:t>
            </a:r>
            <a:r>
              <a:rPr dirty="0"/>
              <a:t> de la </a:t>
            </a:r>
            <a:r>
              <a:rPr dirty="0" err="1"/>
              <a:t>Plataforma</a:t>
            </a:r>
            <a:r>
              <a:rPr dirty="0"/>
              <a:t> de un </a:t>
            </a:r>
            <a:r>
              <a:rPr dirty="0" err="1"/>
              <a:t>Andamio</a:t>
            </a:r>
            <a:r>
              <a:rPr dirty="0"/>
              <a:t> </a:t>
            </a:r>
            <a:r>
              <a:rPr dirty="0">
                <a:solidFill>
                  <a:srgbClr val="FFFFFF"/>
                </a:solidFill>
              </a:rPr>
              <a:t>1</a:t>
            </a:r>
          </a:p>
        </p:txBody>
      </p:sp>
      <p:sp>
        <p:nvSpPr>
          <p:cNvPr id="558" name="Shape 558"/>
          <p:cNvSpPr>
            <a:spLocks noGrp="1"/>
          </p:cNvSpPr>
          <p:nvPr>
            <p:ph type="body" sz="half" idx="4294967295"/>
          </p:nvPr>
        </p:nvSpPr>
        <p:spPr>
          <a:xfrm>
            <a:off x="316180" y="1677253"/>
            <a:ext cx="4774741" cy="4671102"/>
          </a:xfrm>
          <a:prstGeom prst="rect">
            <a:avLst/>
          </a:prstGeom>
        </p:spPr>
        <p:txBody>
          <a:bodyPr/>
          <a:lstStyle/>
          <a:p>
            <a:pPr marL="190500" lvl="2" indent="-190500">
              <a:buSzPct val="85000"/>
              <a:buFontTx/>
            </a:pPr>
            <a:r>
              <a:rPr dirty="0" err="1"/>
              <a:t>Cada</a:t>
            </a:r>
            <a:r>
              <a:rPr dirty="0"/>
              <a:t> </a:t>
            </a:r>
            <a:r>
              <a:rPr dirty="0" err="1"/>
              <a:t>empleado</a:t>
            </a:r>
            <a:r>
              <a:rPr dirty="0"/>
              <a:t> que </a:t>
            </a:r>
            <a:r>
              <a:rPr dirty="0" err="1"/>
              <a:t>está</a:t>
            </a:r>
            <a:r>
              <a:rPr dirty="0"/>
              <a:t> </a:t>
            </a:r>
            <a:r>
              <a:rPr dirty="0" err="1"/>
              <a:t>más</a:t>
            </a:r>
            <a:r>
              <a:rPr dirty="0"/>
              <a:t> de 10’ pies </a:t>
            </a:r>
            <a:r>
              <a:rPr dirty="0" err="1"/>
              <a:t>por</a:t>
            </a:r>
            <a:r>
              <a:rPr dirty="0"/>
              <a:t> </a:t>
            </a:r>
            <a:r>
              <a:rPr dirty="0" err="1"/>
              <a:t>encima</a:t>
            </a:r>
            <a:r>
              <a:rPr dirty="0"/>
              <a:t> de un </a:t>
            </a:r>
            <a:r>
              <a:rPr dirty="0" err="1"/>
              <a:t>nivel</a:t>
            </a:r>
            <a:r>
              <a:rPr dirty="0"/>
              <a:t> inferior </a:t>
            </a:r>
            <a:r>
              <a:rPr dirty="0" err="1"/>
              <a:t>debe</a:t>
            </a:r>
            <a:r>
              <a:rPr dirty="0"/>
              <a:t> </a:t>
            </a:r>
            <a:r>
              <a:rPr dirty="0" err="1"/>
              <a:t>estar</a:t>
            </a:r>
            <a:r>
              <a:rPr dirty="0"/>
              <a:t> </a:t>
            </a:r>
            <a:r>
              <a:rPr dirty="0" err="1"/>
              <a:t>protegido</a:t>
            </a:r>
            <a:r>
              <a:rPr dirty="0"/>
              <a:t> contra </a:t>
            </a:r>
            <a:r>
              <a:rPr dirty="0" err="1"/>
              <a:t>caídas</a:t>
            </a:r>
            <a:r>
              <a:rPr dirty="0"/>
              <a:t> </a:t>
            </a:r>
            <a:r>
              <a:rPr dirty="0" err="1"/>
              <a:t>por</a:t>
            </a:r>
            <a:r>
              <a:rPr dirty="0"/>
              <a:t> </a:t>
            </a:r>
            <a:r>
              <a:rPr dirty="0" err="1"/>
              <a:t>barandas</a:t>
            </a:r>
            <a:r>
              <a:rPr dirty="0"/>
              <a:t> o un </a:t>
            </a:r>
            <a:r>
              <a:rPr dirty="0" err="1"/>
              <a:t>sistema</a:t>
            </a:r>
            <a:r>
              <a:rPr dirty="0"/>
              <a:t> de </a:t>
            </a:r>
            <a:r>
              <a:rPr dirty="0" err="1"/>
              <a:t>protección</a:t>
            </a:r>
            <a:r>
              <a:rPr dirty="0"/>
              <a:t> personal contra </a:t>
            </a:r>
            <a:r>
              <a:rPr dirty="0" err="1"/>
              <a:t>caídas</a:t>
            </a:r>
            <a:r>
              <a:rPr dirty="0"/>
              <a:t>.</a:t>
            </a:r>
          </a:p>
          <a:p>
            <a:pPr marL="190500" lvl="2" indent="-190500">
              <a:buSzPct val="85000"/>
              <a:buFontTx/>
            </a:pPr>
            <a:r>
              <a:rPr dirty="0"/>
              <a:t>La </a:t>
            </a:r>
            <a:r>
              <a:rPr dirty="0" err="1"/>
              <a:t>plataforma</a:t>
            </a:r>
            <a:r>
              <a:rPr dirty="0"/>
              <a:t> </a:t>
            </a:r>
            <a:r>
              <a:rPr dirty="0" err="1"/>
              <a:t>debe</a:t>
            </a:r>
            <a:r>
              <a:rPr dirty="0"/>
              <a:t> </a:t>
            </a:r>
            <a:r>
              <a:rPr dirty="0" err="1"/>
              <a:t>estar</a:t>
            </a:r>
            <a:r>
              <a:rPr dirty="0"/>
              <a:t> </a:t>
            </a:r>
            <a:r>
              <a:rPr dirty="0" err="1"/>
              <a:t>totalmente</a:t>
            </a:r>
            <a:r>
              <a:rPr dirty="0"/>
              <a:t> </a:t>
            </a:r>
            <a:r>
              <a:rPr dirty="0" err="1"/>
              <a:t>formada</a:t>
            </a:r>
            <a:r>
              <a:rPr dirty="0"/>
              <a:t> </a:t>
            </a:r>
            <a:r>
              <a:rPr dirty="0" err="1"/>
              <a:t>por</a:t>
            </a:r>
            <a:r>
              <a:rPr dirty="0"/>
              <a:t> </a:t>
            </a:r>
            <a:r>
              <a:rPr dirty="0" err="1"/>
              <a:t>tablones</a:t>
            </a:r>
            <a:r>
              <a:rPr dirty="0"/>
              <a:t> y </a:t>
            </a:r>
            <a:r>
              <a:rPr dirty="0" err="1"/>
              <a:t>por</a:t>
            </a:r>
            <a:r>
              <a:rPr dirty="0"/>
              <a:t> </a:t>
            </a:r>
            <a:r>
              <a:rPr dirty="0" err="1"/>
              <a:t>piezas</a:t>
            </a:r>
            <a:r>
              <a:rPr dirty="0"/>
              <a:t> </a:t>
            </a:r>
            <a:r>
              <a:rPr dirty="0" err="1"/>
              <a:t>metálicas</a:t>
            </a:r>
            <a:r>
              <a:rPr dirty="0"/>
              <a:t> </a:t>
            </a:r>
            <a:r>
              <a:rPr dirty="0" err="1"/>
              <a:t>prefabricadas</a:t>
            </a:r>
            <a:r>
              <a:rPr dirty="0"/>
              <a:t>.</a:t>
            </a:r>
          </a:p>
          <a:p>
            <a:pPr marL="190500" lvl="2" indent="-190500">
              <a:buSzPct val="85000"/>
              <a:buFontTx/>
            </a:pPr>
            <a:r>
              <a:rPr dirty="0"/>
              <a:t>El </a:t>
            </a:r>
            <a:r>
              <a:rPr dirty="0" err="1"/>
              <a:t>andamio</a:t>
            </a:r>
            <a:r>
              <a:rPr dirty="0"/>
              <a:t> </a:t>
            </a:r>
            <a:r>
              <a:rPr dirty="0" err="1"/>
              <a:t>debe</a:t>
            </a:r>
            <a:r>
              <a:rPr dirty="0"/>
              <a:t> </a:t>
            </a:r>
            <a:r>
              <a:rPr dirty="0" err="1"/>
              <a:t>ser</a:t>
            </a:r>
            <a:r>
              <a:rPr dirty="0"/>
              <a:t> </a:t>
            </a:r>
            <a:r>
              <a:rPr dirty="0" err="1"/>
              <a:t>por</a:t>
            </a:r>
            <a:r>
              <a:rPr dirty="0"/>
              <a:t> lo </a:t>
            </a:r>
            <a:r>
              <a:rPr dirty="0" err="1"/>
              <a:t>menos</a:t>
            </a:r>
            <a:r>
              <a:rPr dirty="0"/>
              <a:t> de 18” </a:t>
            </a:r>
            <a:r>
              <a:rPr dirty="0" err="1"/>
              <a:t>en</a:t>
            </a:r>
            <a:r>
              <a:rPr dirty="0"/>
              <a:t> </a:t>
            </a:r>
            <a:r>
              <a:rPr dirty="0" err="1"/>
              <a:t>anchura</a:t>
            </a:r>
            <a:r>
              <a:rPr dirty="0"/>
              <a:t>.</a:t>
            </a:r>
          </a:p>
        </p:txBody>
      </p:sp>
      <p:pic>
        <p:nvPicPr>
          <p:cNvPr id="556" name="scaffolding andamios ELEVATION.jpg" descr="Un trabajador que está en un andamio con los reiles de seguridad instalados en las alturas correctas."/>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493111" y="1538635"/>
            <a:ext cx="2784839" cy="2937173"/>
          </a:xfrm>
          <a:prstGeom prst="rect">
            <a:avLst/>
          </a:prstGeom>
          <a:ln w="12700">
            <a:miter lim="400000"/>
          </a:ln>
        </p:spPr>
      </p:pic>
      <p:pic>
        <p:nvPicPr>
          <p:cNvPr id="559" name="EPP titan-fall-protection-national-ladder.jpg" descr="Un hombre está trabajando en un andamio, mientras que él está usando un arnés que se adjunta a un cordón retráctil que se asegura a un punto de anclaj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06066" y="4301747"/>
            <a:ext cx="3758964" cy="2601908"/>
          </a:xfrm>
          <a:prstGeom prst="rect">
            <a:avLst/>
          </a:prstGeom>
          <a:ln w="12700">
            <a:miter lim="400000"/>
          </a:ln>
        </p:spPr>
      </p:pic>
      <p:pic>
        <p:nvPicPr>
          <p:cNvPr id="560" name="check mark 2000px-Checkmark_green.svg.png" descr="La marca de verificación verde indica que el contenido de esta foto es aprobado por OSHA.&#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89309" y="2590146"/>
            <a:ext cx="1616682" cy="1403280"/>
          </a:xfrm>
          <a:prstGeom prst="rect">
            <a:avLst/>
          </a:prstGeom>
          <a:ln w="12700">
            <a:miter lim="400000"/>
          </a:ln>
          <a:effectLst>
            <a:outerShdw blurRad="38100" dist="20000" dir="2487689" rotWithShape="0">
              <a:srgbClr val="000000"/>
            </a:outerShdw>
          </a:effectLst>
        </p:spPr>
      </p:pic>
      <p:pic>
        <p:nvPicPr>
          <p:cNvPr id="561" name="check mark 2000px-Checkmark_green.svg.png" descr="La marca de verificación verde indica que el contenido de esta foto es aprobado por OSHA.&#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36411" y="5189203"/>
            <a:ext cx="1616682" cy="1403280"/>
          </a:xfrm>
          <a:prstGeom prst="rect">
            <a:avLst/>
          </a:prstGeom>
          <a:ln w="12700">
            <a:miter lim="400000"/>
          </a:ln>
          <a:effectLst>
            <a:outerShdw blurRad="38100" dist="20000" dir="2487689" rotWithShape="0">
              <a:srgbClr val="000000"/>
            </a:outerShdw>
          </a:effectLst>
        </p:spPr>
      </p:pic>
    </p:spTree>
  </p:cSld>
  <p:clrMapOvr>
    <a:masterClrMapping/>
  </p:clrMapOvr>
  <p:transition spd="slow"/>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 name="Shape 566"/>
          <p:cNvSpPr>
            <a:spLocks noGrp="1"/>
          </p:cNvSpPr>
          <p:nvPr>
            <p:ph type="title"/>
          </p:nvPr>
        </p:nvSpPr>
        <p:spPr>
          <a:xfrm>
            <a:off x="-2" y="914400"/>
            <a:ext cx="9144004" cy="533400"/>
          </a:xfrm>
          <a:prstGeom prst="rect">
            <a:avLst/>
          </a:prstGeom>
        </p:spPr>
        <p:txBody>
          <a:bodyPr>
            <a:normAutofit/>
          </a:bodyPr>
          <a:lstStyle/>
          <a:p>
            <a:pPr defTabSz="365759">
              <a:defRPr sz="2800"/>
            </a:pPr>
            <a:r>
              <a:rPr dirty="0" err="1"/>
              <a:t>Construcción</a:t>
            </a:r>
            <a:r>
              <a:rPr dirty="0"/>
              <a:t> de la </a:t>
            </a:r>
            <a:r>
              <a:rPr dirty="0" err="1"/>
              <a:t>Plataforma</a:t>
            </a:r>
            <a:r>
              <a:rPr dirty="0"/>
              <a:t> de un </a:t>
            </a:r>
            <a:r>
              <a:rPr dirty="0" err="1"/>
              <a:t>Andamio</a:t>
            </a:r>
            <a:r>
              <a:rPr dirty="0"/>
              <a:t> </a:t>
            </a:r>
            <a:r>
              <a:rPr dirty="0">
                <a:solidFill>
                  <a:srgbClr val="FFFFFF"/>
                </a:solidFill>
              </a:rPr>
              <a:t>2</a:t>
            </a:r>
          </a:p>
        </p:txBody>
      </p:sp>
      <p:sp>
        <p:nvSpPr>
          <p:cNvPr id="568" name="Shape 568"/>
          <p:cNvSpPr/>
          <p:nvPr/>
        </p:nvSpPr>
        <p:spPr>
          <a:xfrm>
            <a:off x="369924" y="1577388"/>
            <a:ext cx="3126816" cy="9677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defTabSz="457200">
              <a:defRPr sz="1900"/>
            </a:lvl1pPr>
          </a:lstStyle>
          <a:p>
            <a:r>
              <a:rPr dirty="0" err="1"/>
              <a:t>Deberán</a:t>
            </a:r>
            <a:r>
              <a:rPr dirty="0"/>
              <a:t> </a:t>
            </a:r>
            <a:r>
              <a:rPr dirty="0" err="1"/>
              <a:t>instalarse</a:t>
            </a:r>
            <a:r>
              <a:rPr dirty="0"/>
              <a:t> </a:t>
            </a:r>
            <a:r>
              <a:rPr dirty="0" err="1"/>
              <a:t>barandas</a:t>
            </a:r>
            <a:r>
              <a:rPr dirty="0"/>
              <a:t> </a:t>
            </a:r>
            <a:r>
              <a:rPr dirty="0" err="1"/>
              <a:t>protectoras</a:t>
            </a:r>
            <a:r>
              <a:rPr dirty="0"/>
              <a:t> o </a:t>
            </a:r>
            <a:r>
              <a:rPr dirty="0" err="1"/>
              <a:t>sistema</a:t>
            </a:r>
            <a:r>
              <a:rPr dirty="0"/>
              <a:t> personal para </a:t>
            </a:r>
            <a:r>
              <a:rPr dirty="0" err="1"/>
              <a:t>detención</a:t>
            </a:r>
            <a:r>
              <a:rPr dirty="0"/>
              <a:t> de </a:t>
            </a:r>
            <a:r>
              <a:rPr dirty="0" err="1"/>
              <a:t>caídas</a:t>
            </a:r>
            <a:r>
              <a:rPr dirty="0"/>
              <a:t>.  </a:t>
            </a:r>
          </a:p>
        </p:txBody>
      </p:sp>
      <p:sp>
        <p:nvSpPr>
          <p:cNvPr id="567" name="Shape 567"/>
          <p:cNvSpPr/>
          <p:nvPr/>
        </p:nvSpPr>
        <p:spPr>
          <a:xfrm>
            <a:off x="-45173" y="2684159"/>
            <a:ext cx="3126815" cy="134366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r">
              <a:lnSpc>
                <a:spcPct val="80000"/>
              </a:lnSpc>
            </a:lvl1pPr>
          </a:lstStyle>
          <a:p>
            <a:r>
              <a:rPr dirty="0"/>
              <a:t>La </a:t>
            </a:r>
            <a:r>
              <a:rPr dirty="0" err="1"/>
              <a:t>altura</a:t>
            </a:r>
            <a:r>
              <a:rPr dirty="0"/>
              <a:t> del riel superior </a:t>
            </a:r>
            <a:r>
              <a:rPr dirty="0" err="1"/>
              <a:t>debe</a:t>
            </a:r>
            <a:r>
              <a:rPr dirty="0"/>
              <a:t> </a:t>
            </a:r>
            <a:r>
              <a:rPr dirty="0" err="1"/>
              <a:t>estar</a:t>
            </a:r>
            <a:r>
              <a:rPr dirty="0"/>
              <a:t> entre 38” y 45” </a:t>
            </a:r>
            <a:r>
              <a:rPr dirty="0" err="1"/>
              <a:t>pulgadas</a:t>
            </a:r>
            <a:r>
              <a:rPr dirty="0"/>
              <a:t>.</a:t>
            </a:r>
          </a:p>
        </p:txBody>
      </p:sp>
      <p:sp>
        <p:nvSpPr>
          <p:cNvPr id="571" name="Shape 571"/>
          <p:cNvSpPr/>
          <p:nvPr/>
        </p:nvSpPr>
        <p:spPr>
          <a:xfrm>
            <a:off x="65697" y="4185417"/>
            <a:ext cx="3015945" cy="163829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r">
              <a:lnSpc>
                <a:spcPct val="80000"/>
              </a:lnSpc>
            </a:lvl1pPr>
          </a:lstStyle>
          <a:p>
            <a:r>
              <a:rPr dirty="0"/>
              <a:t>El riel </a:t>
            </a:r>
            <a:r>
              <a:rPr dirty="0" err="1"/>
              <a:t>mediano</a:t>
            </a:r>
            <a:r>
              <a:rPr dirty="0"/>
              <a:t> </a:t>
            </a:r>
            <a:r>
              <a:rPr dirty="0" err="1"/>
              <a:t>debe</a:t>
            </a:r>
            <a:r>
              <a:rPr dirty="0"/>
              <a:t> </a:t>
            </a:r>
            <a:r>
              <a:rPr dirty="0" err="1"/>
              <a:t>ser</a:t>
            </a:r>
            <a:r>
              <a:rPr dirty="0"/>
              <a:t> </a:t>
            </a:r>
            <a:r>
              <a:rPr dirty="0" err="1"/>
              <a:t>instalado</a:t>
            </a:r>
            <a:r>
              <a:rPr dirty="0"/>
              <a:t> a </a:t>
            </a:r>
            <a:r>
              <a:rPr dirty="0" err="1"/>
              <a:t>medio</a:t>
            </a:r>
            <a:r>
              <a:rPr dirty="0"/>
              <a:t> entre el riel superior y la </a:t>
            </a:r>
            <a:r>
              <a:rPr dirty="0" err="1"/>
              <a:t>superficie</a:t>
            </a:r>
            <a:r>
              <a:rPr dirty="0"/>
              <a:t> de la </a:t>
            </a:r>
            <a:r>
              <a:rPr dirty="0" err="1"/>
              <a:t>plataforma</a:t>
            </a:r>
            <a:r>
              <a:rPr dirty="0"/>
              <a:t>.</a:t>
            </a:r>
          </a:p>
        </p:txBody>
      </p:sp>
      <p:sp>
        <p:nvSpPr>
          <p:cNvPr id="573" name="Shape 573"/>
          <p:cNvSpPr/>
          <p:nvPr/>
        </p:nvSpPr>
        <p:spPr>
          <a:xfrm>
            <a:off x="369924" y="5981315"/>
            <a:ext cx="3126816" cy="6502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defTabSz="457200">
              <a:defRPr sz="1800"/>
            </a:lvl1pPr>
          </a:lstStyle>
          <a:p>
            <a:r>
              <a:rPr dirty="0"/>
              <a:t>El </a:t>
            </a:r>
            <a:r>
              <a:rPr dirty="0" err="1"/>
              <a:t>espacio</a:t>
            </a:r>
            <a:r>
              <a:rPr dirty="0"/>
              <a:t> entre </a:t>
            </a:r>
            <a:r>
              <a:rPr dirty="0" err="1"/>
              <a:t>tablones</a:t>
            </a:r>
            <a:r>
              <a:rPr dirty="0"/>
              <a:t> no </a:t>
            </a:r>
            <a:r>
              <a:rPr dirty="0" err="1"/>
              <a:t>debe</a:t>
            </a:r>
            <a:r>
              <a:rPr dirty="0"/>
              <a:t> </a:t>
            </a:r>
            <a:r>
              <a:rPr dirty="0" err="1"/>
              <a:t>estar</a:t>
            </a:r>
            <a:r>
              <a:rPr dirty="0"/>
              <a:t> </a:t>
            </a:r>
            <a:r>
              <a:rPr dirty="0" err="1"/>
              <a:t>más</a:t>
            </a:r>
            <a:r>
              <a:rPr dirty="0"/>
              <a:t> que 1” </a:t>
            </a:r>
            <a:r>
              <a:rPr dirty="0" err="1"/>
              <a:t>pulgada</a:t>
            </a:r>
            <a:r>
              <a:rPr dirty="0"/>
              <a:t>.</a:t>
            </a:r>
          </a:p>
        </p:txBody>
      </p:sp>
      <p:pic>
        <p:nvPicPr>
          <p:cNvPr id="565" name="scaffolding andamios ELEVATION.jpg" descr="Un trabajador que está en un andamio con los reiles de seguridad instalados en las alturas correctas."/>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3625314" y="1377442"/>
            <a:ext cx="5255379" cy="5542856"/>
          </a:xfrm>
          <a:prstGeom prst="rect">
            <a:avLst/>
          </a:prstGeom>
          <a:ln w="12700">
            <a:miter lim="400000"/>
          </a:ln>
        </p:spPr>
      </p:pic>
      <p:sp>
        <p:nvSpPr>
          <p:cNvPr id="570" name="Shape 570"/>
          <p:cNvSpPr/>
          <p:nvPr/>
        </p:nvSpPr>
        <p:spPr>
          <a:xfrm>
            <a:off x="4623180" y="4293291"/>
            <a:ext cx="2824028" cy="12090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defTabSz="457200">
              <a:defRPr sz="1800"/>
            </a:lvl1pPr>
          </a:lstStyle>
          <a:p>
            <a:r>
              <a:t>Los andamios y sus componentes deben soportar al menos 4 veces la carga máxima prevista.</a:t>
            </a:r>
          </a:p>
        </p:txBody>
      </p:sp>
      <p:sp>
        <p:nvSpPr>
          <p:cNvPr id="569" name="Shape 569" title="Flecha del riel superior"/>
          <p:cNvSpPr/>
          <p:nvPr/>
        </p:nvSpPr>
        <p:spPr>
          <a:xfrm>
            <a:off x="3063285" y="2941018"/>
            <a:ext cx="531588" cy="1"/>
          </a:xfrm>
          <a:prstGeom prst="line">
            <a:avLst/>
          </a:prstGeom>
          <a:ln w="25400">
            <a:solidFill>
              <a:srgbClr val="006D8F"/>
            </a:solidFill>
            <a:tailEnd type="triangle"/>
          </a:ln>
        </p:spPr>
        <p:txBody>
          <a:bodyPr lIns="45718" tIns="45718" rIns="45718" bIns="45718"/>
          <a:lstStyle/>
          <a:p>
            <a:endParaRPr/>
          </a:p>
        </p:txBody>
      </p:sp>
      <p:sp>
        <p:nvSpPr>
          <p:cNvPr id="572" name="Shape 572" title="Flecha mediano"/>
          <p:cNvSpPr/>
          <p:nvPr/>
        </p:nvSpPr>
        <p:spPr>
          <a:xfrm flipV="1">
            <a:off x="3077040" y="3542488"/>
            <a:ext cx="515234" cy="923571"/>
          </a:xfrm>
          <a:prstGeom prst="line">
            <a:avLst/>
          </a:prstGeom>
          <a:ln w="25400">
            <a:solidFill>
              <a:srgbClr val="006D8F"/>
            </a:solidFill>
            <a:tailEnd type="triangle"/>
          </a:ln>
        </p:spPr>
        <p:txBody>
          <a:bodyPr lIns="45718" tIns="45718" rIns="45718" bIns="45718"/>
          <a:lstStyle/>
          <a:p>
            <a:endParaRPr/>
          </a:p>
        </p:txBody>
      </p:sp>
      <p:pic>
        <p:nvPicPr>
          <p:cNvPr id="574" name="check mark 2000px-Checkmark_green.svg.png" descr="La marca de verificación verde indica que el contenido de esta foto es aprobado por OSHA.&#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07413" y="2261532"/>
            <a:ext cx="1887441" cy="1638299"/>
          </a:xfrm>
          <a:prstGeom prst="rect">
            <a:avLst/>
          </a:prstGeom>
          <a:ln w="12700">
            <a:miter lim="400000"/>
          </a:ln>
          <a:effectLst>
            <a:outerShdw blurRad="38100" dist="20000" dir="2487689" rotWithShape="0">
              <a:srgbClr val="000000"/>
            </a:outerShdw>
          </a:effectLst>
        </p:spPr>
      </p:pic>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 name="Shape 578"/>
          <p:cNvSpPr>
            <a:spLocks noGrp="1"/>
          </p:cNvSpPr>
          <p:nvPr>
            <p:ph type="title"/>
          </p:nvPr>
        </p:nvSpPr>
        <p:spPr>
          <a:xfrm>
            <a:off x="-2" y="1130300"/>
            <a:ext cx="9144004" cy="533400"/>
          </a:xfrm>
          <a:prstGeom prst="rect">
            <a:avLst/>
          </a:prstGeom>
        </p:spPr>
        <p:txBody>
          <a:bodyPr/>
          <a:lstStyle>
            <a:lvl1pPr defTabSz="365759">
              <a:defRPr sz="2800"/>
            </a:lvl1pPr>
          </a:lstStyle>
          <a:p>
            <a:r>
              <a:rPr dirty="0" err="1"/>
              <a:t>Construcción</a:t>
            </a:r>
            <a:r>
              <a:rPr dirty="0"/>
              <a:t> de la </a:t>
            </a:r>
            <a:r>
              <a:rPr dirty="0" err="1"/>
              <a:t>Plataforma</a:t>
            </a:r>
            <a:r>
              <a:rPr dirty="0"/>
              <a:t> de un </a:t>
            </a:r>
            <a:r>
              <a:rPr dirty="0" err="1"/>
              <a:t>Andamio</a:t>
            </a:r>
            <a:endParaRPr dirty="0"/>
          </a:p>
        </p:txBody>
      </p:sp>
      <p:sp>
        <p:nvSpPr>
          <p:cNvPr id="580" name="Shape 580"/>
          <p:cNvSpPr/>
          <p:nvPr/>
        </p:nvSpPr>
        <p:spPr>
          <a:xfrm>
            <a:off x="1021915" y="1600361"/>
            <a:ext cx="7100170" cy="130047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a:lnSpc>
                <a:spcPct val="80000"/>
              </a:lnSpc>
              <a:defRPr sz="2300"/>
            </a:lvl1pPr>
          </a:lstStyle>
          <a:p>
            <a:r>
              <a:rPr dirty="0"/>
              <a:t>Una persona </a:t>
            </a:r>
            <a:r>
              <a:rPr dirty="0" err="1"/>
              <a:t>competente</a:t>
            </a:r>
            <a:r>
              <a:rPr dirty="0"/>
              <a:t> </a:t>
            </a:r>
            <a:r>
              <a:rPr dirty="0" err="1"/>
              <a:t>debe</a:t>
            </a:r>
            <a:r>
              <a:rPr dirty="0"/>
              <a:t> </a:t>
            </a:r>
            <a:r>
              <a:rPr dirty="0" err="1"/>
              <a:t>inspeccionar</a:t>
            </a:r>
            <a:r>
              <a:rPr dirty="0"/>
              <a:t> el </a:t>
            </a:r>
            <a:r>
              <a:rPr dirty="0" err="1"/>
              <a:t>andamio</a:t>
            </a:r>
            <a:r>
              <a:rPr dirty="0"/>
              <a:t> y </a:t>
            </a:r>
            <a:r>
              <a:rPr dirty="0" err="1"/>
              <a:t>los</a:t>
            </a:r>
            <a:r>
              <a:rPr dirty="0"/>
              <a:t> </a:t>
            </a:r>
            <a:r>
              <a:rPr dirty="0" err="1"/>
              <a:t>componentes</a:t>
            </a:r>
            <a:r>
              <a:rPr dirty="0"/>
              <a:t> del </a:t>
            </a:r>
            <a:r>
              <a:rPr dirty="0" err="1"/>
              <a:t>andamio</a:t>
            </a:r>
            <a:r>
              <a:rPr dirty="0"/>
              <a:t> para </a:t>
            </a:r>
            <a:r>
              <a:rPr dirty="0" err="1"/>
              <a:t>detectar</a:t>
            </a:r>
            <a:r>
              <a:rPr dirty="0"/>
              <a:t> </a:t>
            </a:r>
            <a:r>
              <a:rPr dirty="0" err="1"/>
              <a:t>defectos</a:t>
            </a:r>
            <a:r>
              <a:rPr dirty="0"/>
              <a:t> </a:t>
            </a:r>
            <a:r>
              <a:rPr dirty="0" err="1"/>
              <a:t>visibles</a:t>
            </a:r>
            <a:r>
              <a:rPr dirty="0"/>
              <a:t> </a:t>
            </a:r>
            <a:r>
              <a:rPr dirty="0" err="1"/>
              <a:t>después</a:t>
            </a:r>
            <a:r>
              <a:rPr dirty="0"/>
              <a:t> de </a:t>
            </a:r>
            <a:r>
              <a:rPr dirty="0" err="1"/>
              <a:t>cualquier</a:t>
            </a:r>
            <a:r>
              <a:rPr dirty="0"/>
              <a:t> </a:t>
            </a:r>
            <a:r>
              <a:rPr dirty="0" err="1"/>
              <a:t>cambio</a:t>
            </a:r>
            <a:r>
              <a:rPr dirty="0"/>
              <a:t> </a:t>
            </a:r>
            <a:r>
              <a:rPr dirty="0" err="1"/>
              <a:t>en</a:t>
            </a:r>
            <a:r>
              <a:rPr dirty="0"/>
              <a:t> el </a:t>
            </a:r>
            <a:r>
              <a:rPr dirty="0" err="1"/>
              <a:t>andamio</a:t>
            </a:r>
            <a:r>
              <a:rPr dirty="0"/>
              <a:t> y antes de </a:t>
            </a:r>
            <a:r>
              <a:rPr dirty="0" err="1"/>
              <a:t>cada</a:t>
            </a:r>
            <a:r>
              <a:rPr dirty="0"/>
              <a:t> </a:t>
            </a:r>
            <a:r>
              <a:rPr dirty="0" err="1"/>
              <a:t>turno</a:t>
            </a:r>
            <a:r>
              <a:rPr dirty="0"/>
              <a:t> de </a:t>
            </a:r>
            <a:r>
              <a:rPr dirty="0" err="1"/>
              <a:t>trabajo</a:t>
            </a:r>
            <a:r>
              <a:rPr dirty="0"/>
              <a:t>.</a:t>
            </a:r>
          </a:p>
        </p:txBody>
      </p:sp>
      <p:pic>
        <p:nvPicPr>
          <p:cNvPr id="579" name="EPP inspection SM flickr_-_official_u.s._navy_imagery_-_construction_workers_assemble_bleachers_aboard_uss_bataan..jpg" descr="Foto de un trabajador comprobar un andamio para asegurarse de que se mantiene en buenas condicione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49161" y="2830640"/>
            <a:ext cx="5789748" cy="4079843"/>
          </a:xfrm>
          <a:prstGeom prst="rect">
            <a:avLst/>
          </a:prstGeom>
          <a:ln w="12700">
            <a:miter lim="400000"/>
          </a:ln>
        </p:spPr>
      </p:pic>
      <p:pic>
        <p:nvPicPr>
          <p:cNvPr id="581" name="check mark 2000px-Checkmark_green.svg.png" descr="La marca de verificación verde indica que el contenido de esta foto es aprobado por OSHA.&#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30665" y="2729932"/>
            <a:ext cx="1887441" cy="1638299"/>
          </a:xfrm>
          <a:prstGeom prst="rect">
            <a:avLst/>
          </a:prstGeom>
          <a:ln w="12700">
            <a:miter lim="400000"/>
          </a:ln>
          <a:effectLst>
            <a:outerShdw blurRad="38100" dist="20000" dir="2487689" rotWithShape="0">
              <a:srgbClr val="000000"/>
            </a:outerShdw>
          </a:effec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Shape 79"/>
          <p:cNvSpPr>
            <a:spLocks noGrp="1"/>
          </p:cNvSpPr>
          <p:nvPr>
            <p:ph type="title"/>
          </p:nvPr>
        </p:nvSpPr>
        <p:spPr>
          <a:xfrm>
            <a:off x="457200" y="937490"/>
            <a:ext cx="8229600" cy="762001"/>
          </a:xfrm>
          <a:prstGeom prst="rect">
            <a:avLst/>
          </a:prstGeom>
        </p:spPr>
        <p:txBody>
          <a:bodyPr>
            <a:normAutofit/>
          </a:bodyPr>
          <a:lstStyle/>
          <a:p>
            <a:pPr defTabSz="452627">
              <a:defRPr sz="4356" b="1"/>
            </a:pPr>
            <a:r>
              <a:t>¿Sabía usted que… </a:t>
            </a:r>
            <a:r>
              <a:rPr>
                <a:solidFill>
                  <a:srgbClr val="FFFFFF"/>
                </a:solidFill>
              </a:rPr>
              <a:t>3</a:t>
            </a:r>
          </a:p>
        </p:txBody>
      </p:sp>
      <p:sp>
        <p:nvSpPr>
          <p:cNvPr id="78" name="Shape 78"/>
          <p:cNvSpPr>
            <a:spLocks noGrp="1"/>
          </p:cNvSpPr>
          <p:nvPr>
            <p:ph type="body" sz="half" idx="4294967295"/>
          </p:nvPr>
        </p:nvSpPr>
        <p:spPr>
          <a:xfrm>
            <a:off x="524116" y="1600200"/>
            <a:ext cx="8095768" cy="1607946"/>
          </a:xfrm>
          <a:prstGeom prst="rect">
            <a:avLst/>
          </a:prstGeom>
        </p:spPr>
        <p:txBody>
          <a:bodyPr/>
          <a:lstStyle>
            <a:lvl1pPr marL="0" indent="0" algn="ctr">
              <a:buSzTx/>
              <a:buFontTx/>
              <a:buNone/>
              <a:defRPr sz="3000"/>
            </a:lvl1pPr>
          </a:lstStyle>
          <a:p>
            <a:r>
              <a:t>las caídas desde andamios o el desplome de andamios son el segundo tipo más común de caída.</a:t>
            </a:r>
          </a:p>
        </p:txBody>
      </p:sp>
      <p:pic>
        <p:nvPicPr>
          <p:cNvPr id="77" name="image5.jpeg" descr="Un andamio mal construido."/>
          <p:cNvPicPr>
            <a:picLocks noChangeAspect="1"/>
          </p:cNvPicPr>
          <p:nvPr/>
        </p:nvPicPr>
        <p:blipFill>
          <a:blip r:embed="rId2">
            <a:extLst/>
          </a:blip>
          <a:stretch>
            <a:fillRect/>
          </a:stretch>
        </p:blipFill>
        <p:spPr>
          <a:xfrm>
            <a:off x="2287586" y="2738196"/>
            <a:ext cx="4673603" cy="3505201"/>
          </a:xfrm>
          <a:prstGeom prst="rect">
            <a:avLst/>
          </a:prstGeom>
          <a:ln w="12700">
            <a:miter lim="400000"/>
          </a:ln>
        </p:spPr>
      </p:pic>
      <p:pic>
        <p:nvPicPr>
          <p:cNvPr id="80" name="no-symbol-39767_640.png" descr="Símbolo rojo de No (círculo con una barra diagonal) indica que el contenido de esta foto no está aprobado por OSHA."/>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47734" y="2630598"/>
            <a:ext cx="1774759" cy="1774760"/>
          </a:xfrm>
          <a:prstGeom prst="rect">
            <a:avLst/>
          </a:prstGeom>
          <a:ln w="12700">
            <a:miter lim="400000"/>
          </a:ln>
        </p:spPr>
      </p:pic>
    </p:spTree>
  </p:cSld>
  <p:clrMapOvr>
    <a:masterClrMapping/>
  </p:clrMapOvr>
  <p:transition spd="slow"/>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73125"/>
            <a:ext cx="9220200" cy="803275"/>
          </a:xfrm>
        </p:spPr>
        <p:txBody>
          <a:bodyPr/>
          <a:lstStyle/>
          <a:p>
            <a:r>
              <a:rPr lang="es-ES" sz="3000" dirty="0"/>
              <a:t>Construcción de la Plataforma de un Andamio </a:t>
            </a:r>
            <a:r>
              <a:rPr lang="es-ES" sz="3000" dirty="0" smtClean="0">
                <a:solidFill>
                  <a:srgbClr val="FFFFFF"/>
                </a:solidFill>
              </a:rPr>
              <a:t>3</a:t>
            </a:r>
            <a:endParaRPr lang="en-US" sz="3000" dirty="0"/>
          </a:p>
        </p:txBody>
      </p:sp>
      <p:sp>
        <p:nvSpPr>
          <p:cNvPr id="588" name="Shape 588"/>
          <p:cNvSpPr>
            <a:spLocks noGrp="1"/>
          </p:cNvSpPr>
          <p:nvPr>
            <p:ph type="body" idx="4294967295"/>
          </p:nvPr>
        </p:nvSpPr>
        <p:spPr>
          <a:xfrm>
            <a:off x="381000" y="1600200"/>
            <a:ext cx="5029200" cy="5486400"/>
          </a:xfrm>
          <a:prstGeom prst="rect">
            <a:avLst/>
          </a:prstGeom>
        </p:spPr>
        <p:txBody>
          <a:bodyPr>
            <a:normAutofit/>
          </a:bodyPr>
          <a:lstStyle/>
          <a:p>
            <a:pPr marL="190500" lvl="2" indent="-190500">
              <a:buSzPct val="85000"/>
              <a:buFontTx/>
              <a:defRPr sz="2400"/>
            </a:pPr>
            <a:r>
              <a:t>Cada extremo/punta colindante de un tablón debe apoyarse por separado, sobre una superficie de soporte.</a:t>
            </a:r>
          </a:p>
          <a:p>
            <a:pPr marL="190500" lvl="2" indent="-190500">
              <a:buSzPct val="85000"/>
              <a:buFontTx/>
              <a:defRPr sz="2400"/>
            </a:pPr>
            <a:r>
              <a:t>Superposicione los tablones por lo menos 12 pulgadas sobre sus soportes, a menos que las mismas sean fijadas/restringido para evitar que se muevan.</a:t>
            </a:r>
          </a:p>
          <a:p>
            <a:pPr marL="190500" lvl="2" indent="-190500">
              <a:buSzPct val="85000"/>
              <a:buFontTx/>
              <a:defRPr sz="2400"/>
            </a:pPr>
            <a:r>
              <a:t>No grandes espacios de separación en el borde frontal de la plataforma, entre el andamio y el edificio/superficie de trabajo. </a:t>
            </a:r>
          </a:p>
        </p:txBody>
      </p:sp>
      <p:pic>
        <p:nvPicPr>
          <p:cNvPr id="585" name="image50.png" descr="Una vista en sección transversal de un andamio que muestra 2 tablones que se superponen 12 pulgadas mientras que están soportados por una barra horizontal."/>
          <p:cNvPicPr>
            <a:picLocks noChangeAspect="1"/>
          </p:cNvPicPr>
          <p:nvPr/>
        </p:nvPicPr>
        <p:blipFill>
          <a:blip r:embed="rId3">
            <a:extLst/>
          </a:blip>
          <a:stretch>
            <a:fillRect/>
          </a:stretch>
        </p:blipFill>
        <p:spPr>
          <a:xfrm>
            <a:off x="6019800" y="1573212"/>
            <a:ext cx="3074989" cy="2452689"/>
          </a:xfrm>
          <a:prstGeom prst="rect">
            <a:avLst/>
          </a:prstGeom>
          <a:ln w="12700">
            <a:miter lim="400000"/>
          </a:ln>
        </p:spPr>
      </p:pic>
      <p:pic>
        <p:nvPicPr>
          <p:cNvPr id="586" name="image51.png" descr="Gráfico de un andamio colocado a no más de 14 pulgadas de distancia de una pared o edificio."/>
          <p:cNvPicPr>
            <a:picLocks noChangeAspect="1"/>
          </p:cNvPicPr>
          <p:nvPr/>
        </p:nvPicPr>
        <p:blipFill>
          <a:blip r:embed="rId4">
            <a:extLst/>
          </a:blip>
          <a:stretch>
            <a:fillRect/>
          </a:stretch>
        </p:blipFill>
        <p:spPr>
          <a:xfrm>
            <a:off x="5252363" y="3700866"/>
            <a:ext cx="2715756" cy="2601635"/>
          </a:xfrm>
          <a:prstGeom prst="rect">
            <a:avLst/>
          </a:prstGeom>
          <a:ln w="12700">
            <a:miter lim="400000"/>
          </a:ln>
        </p:spPr>
      </p:pic>
      <p:sp>
        <p:nvSpPr>
          <p:cNvPr id="587" name="Shape 587" descr="Flecha"/>
          <p:cNvSpPr/>
          <p:nvPr/>
        </p:nvSpPr>
        <p:spPr>
          <a:xfrm rot="10800000" flipH="1">
            <a:off x="5174312" y="2686050"/>
            <a:ext cx="2286939" cy="7302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00" y="0"/>
                </a:lnTo>
                <a:lnTo>
                  <a:pt x="10800" y="21600"/>
                </a:lnTo>
                <a:lnTo>
                  <a:pt x="21600" y="21600"/>
                </a:lnTo>
              </a:path>
            </a:pathLst>
          </a:custGeom>
          <a:ln w="50800">
            <a:solidFill>
              <a:srgbClr val="006D8F"/>
            </a:solidFill>
            <a:tailEnd type="triangle"/>
          </a:ln>
          <a:effectLst>
            <a:outerShdw blurRad="38100" dist="20000" dir="5400000" rotWithShape="0">
              <a:srgbClr val="808080">
                <a:alpha val="37998"/>
              </a:srgbClr>
            </a:outerShdw>
          </a:effectLst>
        </p:spPr>
        <p:txBody>
          <a:bodyPr lIns="45718" tIns="45718" rIns="45718" bIns="45718"/>
          <a:lstStyle/>
          <a:p>
            <a:endParaRPr/>
          </a:p>
        </p:txBody>
      </p:sp>
      <p:pic>
        <p:nvPicPr>
          <p:cNvPr id="590" name="check mark 2000px-Checkmark_green.svg.png" descr="La marca de verificación verde indica que el contenido de esta foto es aprobado por OSHA.&#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45835" y="2950164"/>
            <a:ext cx="1616682" cy="1403280"/>
          </a:xfrm>
          <a:prstGeom prst="rect">
            <a:avLst/>
          </a:prstGeom>
          <a:ln w="12700">
            <a:miter lim="400000"/>
          </a:ln>
          <a:effectLst>
            <a:outerShdw blurRad="38100" dist="20000" dir="2487689" rotWithShape="0">
              <a:srgbClr val="000000"/>
            </a:outerShdw>
          </a:effectLst>
        </p:spPr>
      </p:pic>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7" name="Shape 597"/>
          <p:cNvSpPr>
            <a:spLocks noGrp="1"/>
          </p:cNvSpPr>
          <p:nvPr>
            <p:ph type="title"/>
          </p:nvPr>
        </p:nvSpPr>
        <p:spPr>
          <a:xfrm>
            <a:off x="-2" y="1076190"/>
            <a:ext cx="9144004" cy="609601"/>
          </a:xfrm>
          <a:prstGeom prst="rect">
            <a:avLst/>
          </a:prstGeom>
        </p:spPr>
        <p:txBody>
          <a:bodyPr>
            <a:normAutofit/>
          </a:bodyPr>
          <a:lstStyle>
            <a:lvl1pPr defTabSz="429768">
              <a:defRPr sz="3300"/>
            </a:lvl1pPr>
          </a:lstStyle>
          <a:p>
            <a:r>
              <a:rPr dirty="0" err="1"/>
              <a:t>Andamios</a:t>
            </a:r>
            <a:r>
              <a:rPr dirty="0"/>
              <a:t> </a:t>
            </a:r>
            <a:r>
              <a:rPr dirty="0" err="1"/>
              <a:t>Apoyados</a:t>
            </a:r>
            <a:r>
              <a:rPr dirty="0"/>
              <a:t> </a:t>
            </a:r>
            <a:r>
              <a:rPr dirty="0" err="1"/>
              <a:t>sobre</a:t>
            </a:r>
            <a:r>
              <a:rPr dirty="0"/>
              <a:t> el </a:t>
            </a:r>
            <a:r>
              <a:rPr dirty="0" err="1"/>
              <a:t>Suelo</a:t>
            </a:r>
            <a:r>
              <a:rPr dirty="0"/>
              <a:t>/</a:t>
            </a:r>
            <a:r>
              <a:rPr dirty="0" err="1"/>
              <a:t>Superficie</a:t>
            </a:r>
            <a:endParaRPr dirty="0"/>
          </a:p>
        </p:txBody>
      </p:sp>
      <p:pic>
        <p:nvPicPr>
          <p:cNvPr id="594" name="image52.png" descr="Gráfico de un andamio bien construido con flechas apuntando a varias partes del andamio."/>
          <p:cNvPicPr>
            <a:picLocks noChangeAspect="1"/>
          </p:cNvPicPr>
          <p:nvPr/>
        </p:nvPicPr>
        <p:blipFill>
          <a:blip r:embed="rId3">
            <a:extLst/>
          </a:blip>
          <a:stretch>
            <a:fillRect/>
          </a:stretch>
        </p:blipFill>
        <p:spPr>
          <a:xfrm>
            <a:off x="2730500" y="1752600"/>
            <a:ext cx="5410200" cy="4254500"/>
          </a:xfrm>
          <a:prstGeom prst="rect">
            <a:avLst/>
          </a:prstGeom>
          <a:ln w="12700">
            <a:miter lim="400000"/>
          </a:ln>
        </p:spPr>
      </p:pic>
      <p:sp>
        <p:nvSpPr>
          <p:cNvPr id="598" name="Shape 598"/>
          <p:cNvSpPr>
            <a:spLocks noGrp="1"/>
          </p:cNvSpPr>
          <p:nvPr>
            <p:ph type="body" sz="quarter" idx="4294967295"/>
          </p:nvPr>
        </p:nvSpPr>
        <p:spPr>
          <a:xfrm>
            <a:off x="301203" y="1739900"/>
            <a:ext cx="2975397" cy="2222500"/>
          </a:xfrm>
          <a:prstGeom prst="rect">
            <a:avLst/>
          </a:prstGeom>
        </p:spPr>
        <p:txBody>
          <a:bodyPr>
            <a:normAutofit/>
          </a:bodyPr>
          <a:lstStyle>
            <a:lvl1pPr marL="0" indent="0" defTabSz="448055">
              <a:buSzTx/>
              <a:buNone/>
            </a:lvl1pPr>
          </a:lstStyle>
          <a:p>
            <a:r>
              <a:rPr dirty="0"/>
              <a:t>La </a:t>
            </a:r>
            <a:r>
              <a:rPr dirty="0" err="1"/>
              <a:t>protección</a:t>
            </a:r>
            <a:r>
              <a:rPr dirty="0"/>
              <a:t> contra </a:t>
            </a:r>
            <a:r>
              <a:rPr dirty="0" err="1"/>
              <a:t>caídas</a:t>
            </a:r>
            <a:r>
              <a:rPr dirty="0"/>
              <a:t> </a:t>
            </a:r>
            <a:r>
              <a:rPr dirty="0" err="1"/>
              <a:t>puede</a:t>
            </a:r>
            <a:r>
              <a:rPr dirty="0"/>
              <a:t> </a:t>
            </a:r>
            <a:r>
              <a:rPr dirty="0" err="1"/>
              <a:t>ser</a:t>
            </a:r>
            <a:r>
              <a:rPr dirty="0"/>
              <a:t> </a:t>
            </a:r>
            <a:r>
              <a:rPr dirty="0" err="1"/>
              <a:t>por</a:t>
            </a:r>
            <a:r>
              <a:rPr dirty="0"/>
              <a:t>: </a:t>
            </a:r>
            <a:r>
              <a:rPr dirty="0" err="1"/>
              <a:t>barandas</a:t>
            </a:r>
            <a:r>
              <a:rPr dirty="0"/>
              <a:t> </a:t>
            </a:r>
            <a:r>
              <a:rPr dirty="0" err="1"/>
              <a:t>protectoras</a:t>
            </a:r>
            <a:r>
              <a:rPr dirty="0"/>
              <a:t> o </a:t>
            </a:r>
            <a:r>
              <a:rPr dirty="0" err="1"/>
              <a:t>sistemas</a:t>
            </a:r>
            <a:r>
              <a:rPr dirty="0"/>
              <a:t> </a:t>
            </a:r>
            <a:r>
              <a:rPr dirty="0" err="1"/>
              <a:t>personales</a:t>
            </a:r>
            <a:r>
              <a:rPr dirty="0"/>
              <a:t> para </a:t>
            </a:r>
            <a:r>
              <a:rPr dirty="0" err="1"/>
              <a:t>detención</a:t>
            </a:r>
            <a:r>
              <a:rPr dirty="0"/>
              <a:t> de </a:t>
            </a:r>
            <a:r>
              <a:rPr dirty="0" err="1"/>
              <a:t>caídas</a:t>
            </a:r>
            <a:r>
              <a:rPr dirty="0"/>
              <a:t>.</a:t>
            </a:r>
          </a:p>
        </p:txBody>
      </p:sp>
      <p:sp>
        <p:nvSpPr>
          <p:cNvPr id="600" name="Shape 600"/>
          <p:cNvSpPr/>
          <p:nvPr/>
        </p:nvSpPr>
        <p:spPr>
          <a:xfrm>
            <a:off x="369300" y="4267200"/>
            <a:ext cx="2438401" cy="16154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defTabSz="457200">
              <a:defRPr sz="2000"/>
            </a:lvl1pPr>
          </a:lstStyle>
          <a:p>
            <a:r>
              <a:rPr dirty="0"/>
              <a:t>Se </a:t>
            </a:r>
            <a:r>
              <a:rPr dirty="0" err="1"/>
              <a:t>requiere</a:t>
            </a:r>
            <a:r>
              <a:rPr dirty="0"/>
              <a:t> de </a:t>
            </a:r>
            <a:r>
              <a:rPr dirty="0" err="1"/>
              <a:t>rodapies</a:t>
            </a:r>
            <a:r>
              <a:rPr dirty="0"/>
              <a:t>/</a:t>
            </a:r>
            <a:r>
              <a:rPr dirty="0" err="1"/>
              <a:t>tablas</a:t>
            </a:r>
            <a:r>
              <a:rPr dirty="0"/>
              <a:t> para pie </a:t>
            </a:r>
            <a:r>
              <a:rPr dirty="0" err="1"/>
              <a:t>en</a:t>
            </a:r>
            <a:r>
              <a:rPr dirty="0"/>
              <a:t> las </a:t>
            </a:r>
            <a:r>
              <a:rPr dirty="0" err="1"/>
              <a:t>plataformas</a:t>
            </a:r>
            <a:r>
              <a:rPr dirty="0"/>
              <a:t>, para </a:t>
            </a:r>
            <a:r>
              <a:rPr dirty="0" err="1"/>
              <a:t>evitar</a:t>
            </a:r>
            <a:r>
              <a:rPr dirty="0"/>
              <a:t> la </a:t>
            </a:r>
            <a:r>
              <a:rPr dirty="0" err="1"/>
              <a:t>caída</a:t>
            </a:r>
            <a:r>
              <a:rPr dirty="0"/>
              <a:t> de </a:t>
            </a:r>
            <a:r>
              <a:rPr dirty="0" err="1"/>
              <a:t>objetos</a:t>
            </a:r>
            <a:r>
              <a:rPr dirty="0"/>
              <a:t>.</a:t>
            </a:r>
          </a:p>
        </p:txBody>
      </p:sp>
      <p:sp>
        <p:nvSpPr>
          <p:cNvPr id="601" name="Shape 601" title="Caja de texto"/>
          <p:cNvSpPr/>
          <p:nvPr/>
        </p:nvSpPr>
        <p:spPr>
          <a:xfrm>
            <a:off x="6686353" y="2819400"/>
            <a:ext cx="1638759" cy="345437"/>
          </a:xfrm>
          <a:prstGeom prst="rect">
            <a:avLst/>
          </a:prstGeom>
          <a:solidFill>
            <a:srgbClr val="FFFFFF"/>
          </a:solidFill>
          <a:ln w="12700">
            <a:miter lim="400000"/>
          </a:ln>
        </p:spPr>
        <p:txBody>
          <a:bodyPr lIns="45718" tIns="45718" rIns="45718" bIns="45718"/>
          <a:lstStyle/>
          <a:p>
            <a:endParaRPr/>
          </a:p>
        </p:txBody>
      </p:sp>
      <p:sp>
        <p:nvSpPr>
          <p:cNvPr id="603" name="Shape 603"/>
          <p:cNvSpPr/>
          <p:nvPr/>
        </p:nvSpPr>
        <p:spPr>
          <a:xfrm>
            <a:off x="6691503" y="1706365"/>
            <a:ext cx="2452497" cy="1323435"/>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defTabSz="457200">
              <a:defRPr sz="2000"/>
            </a:lvl1pPr>
          </a:lstStyle>
          <a:p>
            <a:r>
              <a:rPr dirty="0"/>
              <a:t>Las </a:t>
            </a:r>
            <a:r>
              <a:rPr dirty="0" err="1"/>
              <a:t>plataformas</a:t>
            </a:r>
            <a:r>
              <a:rPr dirty="0"/>
              <a:t> de </a:t>
            </a:r>
            <a:r>
              <a:rPr dirty="0" err="1"/>
              <a:t>andamios</a:t>
            </a:r>
            <a:r>
              <a:rPr dirty="0"/>
              <a:t> </a:t>
            </a:r>
            <a:r>
              <a:rPr dirty="0" err="1"/>
              <a:t>deben</a:t>
            </a:r>
            <a:r>
              <a:rPr dirty="0"/>
              <a:t> </a:t>
            </a:r>
            <a:r>
              <a:rPr dirty="0" err="1"/>
              <a:t>ser</a:t>
            </a:r>
            <a:r>
              <a:rPr dirty="0"/>
              <a:t> </a:t>
            </a:r>
            <a:r>
              <a:rPr dirty="0" err="1"/>
              <a:t>completamente</a:t>
            </a:r>
            <a:r>
              <a:rPr dirty="0"/>
              <a:t> </a:t>
            </a:r>
            <a:r>
              <a:rPr dirty="0" err="1"/>
              <a:t>tabladas</a:t>
            </a:r>
            <a:r>
              <a:rPr dirty="0"/>
              <a:t>.</a:t>
            </a:r>
          </a:p>
        </p:txBody>
      </p:sp>
      <p:sp>
        <p:nvSpPr>
          <p:cNvPr id="599" name="Shape 599"/>
          <p:cNvSpPr/>
          <p:nvPr/>
        </p:nvSpPr>
        <p:spPr>
          <a:xfrm>
            <a:off x="6833600" y="4002404"/>
            <a:ext cx="2057401" cy="13106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defTabSz="457200">
              <a:defRPr sz="2000"/>
            </a:lvl1pPr>
          </a:lstStyle>
          <a:p>
            <a:r>
              <a:t>Se requiere de protección contra caídas a 10’ de altura y más alta.  </a:t>
            </a:r>
          </a:p>
        </p:txBody>
      </p:sp>
      <p:sp>
        <p:nvSpPr>
          <p:cNvPr id="595" name="Shape 595" descr="Corchete que muestra 10 pies de altura."/>
          <p:cNvSpPr/>
          <p:nvPr/>
        </p:nvSpPr>
        <p:spPr>
          <a:xfrm>
            <a:off x="6540500" y="3657600"/>
            <a:ext cx="360363" cy="19240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965" y="0"/>
                  <a:pt x="10800" y="397"/>
                  <a:pt x="10800" y="887"/>
                </a:cubicBezTo>
                <a:lnTo>
                  <a:pt x="10800" y="10736"/>
                </a:lnTo>
                <a:cubicBezTo>
                  <a:pt x="10800" y="11226"/>
                  <a:pt x="15635" y="11623"/>
                  <a:pt x="21600" y="11623"/>
                </a:cubicBezTo>
                <a:cubicBezTo>
                  <a:pt x="15635" y="11623"/>
                  <a:pt x="10800" y="12020"/>
                  <a:pt x="10800" y="12510"/>
                </a:cubicBezTo>
                <a:lnTo>
                  <a:pt x="10800" y="20713"/>
                </a:lnTo>
                <a:cubicBezTo>
                  <a:pt x="10800" y="21203"/>
                  <a:pt x="5965" y="21600"/>
                  <a:pt x="0" y="21600"/>
                </a:cubicBezTo>
              </a:path>
            </a:pathLst>
          </a:custGeom>
          <a:ln w="25400">
            <a:solidFill>
              <a:schemeClr val="accent1"/>
            </a:solidFill>
          </a:ln>
          <a:effectLst>
            <a:outerShdw blurRad="38100" dist="20000" dir="5400000" rotWithShape="0">
              <a:srgbClr val="808080">
                <a:alpha val="37998"/>
              </a:srgbClr>
            </a:outerShdw>
          </a:effectLst>
        </p:spPr>
        <p:txBody>
          <a:bodyPr lIns="45718" tIns="45718" rIns="45718" bIns="45718" anchor="ctr"/>
          <a:lstStyle/>
          <a:p>
            <a:pPr algn="ctr" defTabSz="457200">
              <a:defRPr sz="1800"/>
            </a:pPr>
            <a:endParaRPr/>
          </a:p>
        </p:txBody>
      </p:sp>
      <p:sp>
        <p:nvSpPr>
          <p:cNvPr id="596" name="Shape 596" descr="Flecha"/>
          <p:cNvSpPr/>
          <p:nvPr/>
        </p:nvSpPr>
        <p:spPr>
          <a:xfrm flipV="1">
            <a:off x="2593341" y="2655300"/>
            <a:ext cx="1889759" cy="2113921"/>
          </a:xfrm>
          <a:prstGeom prst="line">
            <a:avLst/>
          </a:prstGeom>
          <a:ln w="38100">
            <a:solidFill>
              <a:srgbClr val="FF0000"/>
            </a:solidFill>
            <a:tailEnd type="triangle"/>
          </a:ln>
          <a:effectLst>
            <a:outerShdw blurRad="38100" dist="20000" dir="5400000" rotWithShape="0">
              <a:srgbClr val="808080">
                <a:alpha val="37998"/>
              </a:srgbClr>
            </a:outerShdw>
          </a:effectLst>
        </p:spPr>
        <p:txBody>
          <a:bodyPr lIns="45718" tIns="45718" rIns="45718" bIns="45718"/>
          <a:lstStyle/>
          <a:p>
            <a:endParaRPr/>
          </a:p>
        </p:txBody>
      </p:sp>
      <p:sp>
        <p:nvSpPr>
          <p:cNvPr id="602" name="Shape 602"/>
          <p:cNvSpPr/>
          <p:nvPr/>
        </p:nvSpPr>
        <p:spPr>
          <a:xfrm>
            <a:off x="7276309" y="3037579"/>
            <a:ext cx="822011" cy="370839"/>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defTabSz="457200">
              <a:defRPr sz="1800" b="1"/>
            </a:lvl1pPr>
          </a:lstStyle>
          <a:p>
            <a:r>
              <a:t>Cruceta</a:t>
            </a:r>
          </a:p>
        </p:txBody>
      </p:sp>
      <p:sp>
        <p:nvSpPr>
          <p:cNvPr id="604" name="Shape 604" descr="Flecha"/>
          <p:cNvSpPr/>
          <p:nvPr/>
        </p:nvSpPr>
        <p:spPr>
          <a:xfrm flipH="1">
            <a:off x="6124206" y="2031638"/>
            <a:ext cx="600620" cy="600621"/>
          </a:xfrm>
          <a:prstGeom prst="line">
            <a:avLst/>
          </a:prstGeom>
          <a:ln w="25400">
            <a:solidFill>
              <a:srgbClr val="D52C26"/>
            </a:solidFill>
            <a:tailEnd type="triangle"/>
          </a:ln>
        </p:spPr>
        <p:txBody>
          <a:bodyPr lIns="45718" tIns="45718" rIns="45718" bIns="45718"/>
          <a:lstStyle/>
          <a:p>
            <a:endParaRPr/>
          </a:p>
        </p:txBody>
      </p:sp>
      <p:pic>
        <p:nvPicPr>
          <p:cNvPr id="605" name="check mark 2000px-Checkmark_green.svg.png" descr="La marca de verificación verde indica que el contenido de esta foto es aprobado por OSHA.&#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05519" y="3346502"/>
            <a:ext cx="1616682" cy="1403280"/>
          </a:xfrm>
          <a:prstGeom prst="rect">
            <a:avLst/>
          </a:prstGeom>
          <a:ln w="12700">
            <a:miter lim="400000"/>
          </a:ln>
          <a:effectLst>
            <a:outerShdw blurRad="38100" dist="20000" dir="2487689" rotWithShape="0">
              <a:srgbClr val="000000"/>
            </a:outerShdw>
          </a:effectLst>
        </p:spPr>
      </p:pic>
    </p:spTree>
  </p:cSld>
  <p:clrMapOvr>
    <a:masterClrMapping/>
  </p:clrMapOvr>
  <p:transition spd="slow"/>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 name="Shape 612"/>
          <p:cNvSpPr>
            <a:spLocks noGrp="1"/>
          </p:cNvSpPr>
          <p:nvPr>
            <p:ph type="title"/>
          </p:nvPr>
        </p:nvSpPr>
        <p:spPr>
          <a:xfrm>
            <a:off x="713843" y="1028700"/>
            <a:ext cx="7716314" cy="1081169"/>
          </a:xfrm>
          <a:prstGeom prst="rect">
            <a:avLst/>
          </a:prstGeom>
        </p:spPr>
        <p:txBody>
          <a:bodyPr/>
          <a:lstStyle>
            <a:lvl1pPr defTabSz="269747">
              <a:defRPr sz="3000" b="1"/>
            </a:lvl1pPr>
          </a:lstStyle>
          <a:p>
            <a:r>
              <a:rPr dirty="0" err="1"/>
              <a:t>Andamio</a:t>
            </a:r>
            <a:r>
              <a:rPr dirty="0"/>
              <a:t> </a:t>
            </a:r>
            <a:r>
              <a:rPr dirty="0" err="1"/>
              <a:t>Apoyado</a:t>
            </a:r>
            <a:r>
              <a:rPr dirty="0"/>
              <a:t> </a:t>
            </a:r>
            <a:r>
              <a:rPr dirty="0" err="1"/>
              <a:t>sobre</a:t>
            </a:r>
            <a:r>
              <a:rPr dirty="0"/>
              <a:t> el </a:t>
            </a:r>
            <a:r>
              <a:rPr dirty="0" err="1"/>
              <a:t>Suelo</a:t>
            </a:r>
            <a:r>
              <a:rPr dirty="0"/>
              <a:t>/</a:t>
            </a:r>
            <a:r>
              <a:rPr dirty="0" err="1"/>
              <a:t>Superficie</a:t>
            </a:r>
            <a:r>
              <a:rPr dirty="0"/>
              <a:t> – </a:t>
            </a:r>
            <a:r>
              <a:rPr dirty="0" err="1"/>
              <a:t>Altura</a:t>
            </a:r>
            <a:r>
              <a:rPr dirty="0"/>
              <a:t> y Base</a:t>
            </a:r>
          </a:p>
        </p:txBody>
      </p:sp>
      <p:sp>
        <p:nvSpPr>
          <p:cNvPr id="613" name="Shape 613"/>
          <p:cNvSpPr>
            <a:spLocks noGrp="1"/>
          </p:cNvSpPr>
          <p:nvPr>
            <p:ph type="body" sz="half" idx="4294967295"/>
          </p:nvPr>
        </p:nvSpPr>
        <p:spPr>
          <a:xfrm>
            <a:off x="4332008" y="2248693"/>
            <a:ext cx="4354792" cy="3261543"/>
          </a:xfrm>
          <a:prstGeom prst="rect">
            <a:avLst/>
          </a:prstGeom>
        </p:spPr>
        <p:txBody>
          <a:bodyPr>
            <a:normAutofit/>
          </a:bodyPr>
          <a:lstStyle/>
          <a:p>
            <a:pPr marL="0" lvl="1" indent="0" defTabSz="452627">
              <a:buSzTx/>
              <a:buFontTx/>
              <a:buNone/>
              <a:defRPr sz="2500"/>
            </a:pPr>
            <a:r>
              <a:rPr dirty="0"/>
              <a:t>La </a:t>
            </a:r>
            <a:r>
              <a:rPr dirty="0" err="1"/>
              <a:t>altura</a:t>
            </a:r>
            <a:r>
              <a:rPr dirty="0"/>
              <a:t> del </a:t>
            </a:r>
            <a:r>
              <a:rPr dirty="0" err="1"/>
              <a:t>andamio</a:t>
            </a:r>
            <a:r>
              <a:rPr dirty="0"/>
              <a:t> no </a:t>
            </a:r>
            <a:r>
              <a:rPr dirty="0" err="1"/>
              <a:t>debe</a:t>
            </a:r>
            <a:r>
              <a:rPr dirty="0"/>
              <a:t> </a:t>
            </a:r>
            <a:r>
              <a:rPr dirty="0" err="1"/>
              <a:t>ser</a:t>
            </a:r>
            <a:r>
              <a:rPr dirty="0"/>
              <a:t> </a:t>
            </a:r>
            <a:r>
              <a:rPr dirty="0" err="1"/>
              <a:t>más</a:t>
            </a:r>
            <a:r>
              <a:rPr dirty="0"/>
              <a:t> de 4 </a:t>
            </a:r>
            <a:r>
              <a:rPr dirty="0" err="1"/>
              <a:t>veces</a:t>
            </a:r>
            <a:r>
              <a:rPr dirty="0"/>
              <a:t> la </a:t>
            </a:r>
            <a:r>
              <a:rPr dirty="0" err="1"/>
              <a:t>dimensión</a:t>
            </a:r>
            <a:r>
              <a:rPr dirty="0"/>
              <a:t> </a:t>
            </a:r>
            <a:r>
              <a:rPr dirty="0" err="1"/>
              <a:t>mínima</a:t>
            </a:r>
            <a:r>
              <a:rPr dirty="0"/>
              <a:t> de </a:t>
            </a:r>
            <a:r>
              <a:rPr dirty="0" err="1"/>
              <a:t>su</a:t>
            </a:r>
            <a:r>
              <a:rPr dirty="0"/>
              <a:t> base, a </a:t>
            </a:r>
            <a:r>
              <a:rPr dirty="0" err="1"/>
              <a:t>menos</a:t>
            </a:r>
            <a:r>
              <a:rPr dirty="0"/>
              <a:t> que </a:t>
            </a:r>
            <a:r>
              <a:rPr dirty="0" err="1"/>
              <a:t>sean</a:t>
            </a:r>
            <a:r>
              <a:rPr dirty="0"/>
              <a:t> </a:t>
            </a:r>
            <a:r>
              <a:rPr dirty="0" err="1"/>
              <a:t>utilizados</a:t>
            </a:r>
            <a:r>
              <a:rPr dirty="0"/>
              <a:t> cables </a:t>
            </a:r>
            <a:r>
              <a:rPr dirty="0" err="1"/>
              <a:t>tensores</a:t>
            </a:r>
            <a:r>
              <a:rPr dirty="0"/>
              <a:t> (guys),  </a:t>
            </a:r>
            <a:r>
              <a:rPr dirty="0" err="1"/>
              <a:t>amarres</a:t>
            </a:r>
            <a:r>
              <a:rPr dirty="0"/>
              <a:t>, y </a:t>
            </a:r>
            <a:r>
              <a:rPr dirty="0" err="1"/>
              <a:t>reforzamiento</a:t>
            </a:r>
            <a:r>
              <a:rPr dirty="0"/>
              <a:t> transversal/</a:t>
            </a:r>
            <a:r>
              <a:rPr dirty="0" err="1"/>
              <a:t>crucetas</a:t>
            </a:r>
            <a:r>
              <a:rPr dirty="0"/>
              <a:t>.</a:t>
            </a:r>
          </a:p>
        </p:txBody>
      </p:sp>
      <p:sp>
        <p:nvSpPr>
          <p:cNvPr id="616" name="Shape 616"/>
          <p:cNvSpPr/>
          <p:nvPr/>
        </p:nvSpPr>
        <p:spPr>
          <a:xfrm>
            <a:off x="2755820" y="5966461"/>
            <a:ext cx="6142394" cy="5867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defTabSz="457200">
              <a:defRPr sz="3200" b="1">
                <a:solidFill>
                  <a:srgbClr val="800080"/>
                </a:solidFill>
              </a:defRPr>
            </a:lvl1pPr>
          </a:lstStyle>
          <a:p>
            <a:r>
              <a:rPr dirty="0"/>
              <a:t>5’ de ancho x 4 = 20’ </a:t>
            </a:r>
            <a:r>
              <a:rPr dirty="0" err="1"/>
              <a:t>altura</a:t>
            </a:r>
            <a:r>
              <a:rPr dirty="0"/>
              <a:t> maxima </a:t>
            </a:r>
          </a:p>
        </p:txBody>
      </p:sp>
      <p:pic>
        <p:nvPicPr>
          <p:cNvPr id="609" name="image69.jpeg" descr="Un andamio bien construido que mide 5 pies de ancho y 20 pies de alto."/>
          <p:cNvPicPr>
            <a:picLocks noChangeAspect="1"/>
          </p:cNvPicPr>
          <p:nvPr/>
        </p:nvPicPr>
        <p:blipFill>
          <a:blip r:embed="rId2">
            <a:extLst/>
          </a:blip>
          <a:stretch>
            <a:fillRect/>
          </a:stretch>
        </p:blipFill>
        <p:spPr>
          <a:xfrm>
            <a:off x="533400" y="2057400"/>
            <a:ext cx="3411538" cy="3963988"/>
          </a:xfrm>
          <a:prstGeom prst="rect">
            <a:avLst/>
          </a:prstGeom>
          <a:ln w="12700">
            <a:miter lim="400000"/>
          </a:ln>
        </p:spPr>
      </p:pic>
      <p:sp>
        <p:nvSpPr>
          <p:cNvPr id="610" name="Shape 610" descr="Flecha"/>
          <p:cNvSpPr/>
          <p:nvPr/>
        </p:nvSpPr>
        <p:spPr>
          <a:xfrm flipV="1">
            <a:off x="2684010" y="2577051"/>
            <a:ext cx="1" cy="2742249"/>
          </a:xfrm>
          <a:prstGeom prst="line">
            <a:avLst/>
          </a:prstGeom>
          <a:ln w="57150">
            <a:solidFill>
              <a:srgbClr val="F60802"/>
            </a:solidFill>
            <a:tailEnd type="triangle"/>
          </a:ln>
        </p:spPr>
        <p:txBody>
          <a:bodyPr lIns="45718" tIns="45718" rIns="45718" bIns="45718"/>
          <a:lstStyle/>
          <a:p>
            <a:endParaRPr/>
          </a:p>
        </p:txBody>
      </p:sp>
      <p:sp>
        <p:nvSpPr>
          <p:cNvPr id="611" name="Shape 611" descr="Flecha"/>
          <p:cNvSpPr/>
          <p:nvPr/>
        </p:nvSpPr>
        <p:spPr>
          <a:xfrm flipH="1" flipV="1">
            <a:off x="914399" y="5638799"/>
            <a:ext cx="533402" cy="304802"/>
          </a:xfrm>
          <a:prstGeom prst="line">
            <a:avLst/>
          </a:prstGeom>
          <a:ln w="57150">
            <a:solidFill>
              <a:srgbClr val="F60802"/>
            </a:solidFill>
            <a:tailEnd type="triangle"/>
          </a:ln>
        </p:spPr>
        <p:txBody>
          <a:bodyPr lIns="45718" tIns="45718" rIns="45718" bIns="45718"/>
          <a:lstStyle/>
          <a:p>
            <a:endParaRPr/>
          </a:p>
        </p:txBody>
      </p:sp>
      <p:sp>
        <p:nvSpPr>
          <p:cNvPr id="614" name="Shape 614"/>
          <p:cNvSpPr/>
          <p:nvPr/>
        </p:nvSpPr>
        <p:spPr>
          <a:xfrm>
            <a:off x="2332104" y="2070261"/>
            <a:ext cx="620871" cy="5867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defTabSz="457200">
              <a:defRPr sz="3200" b="1">
                <a:solidFill>
                  <a:srgbClr val="800080"/>
                </a:solidFill>
              </a:defRPr>
            </a:lvl1pPr>
          </a:lstStyle>
          <a:p>
            <a:r>
              <a:t>20’</a:t>
            </a:r>
          </a:p>
        </p:txBody>
      </p:sp>
      <p:sp>
        <p:nvSpPr>
          <p:cNvPr id="615" name="Shape 615"/>
          <p:cNvSpPr/>
          <p:nvPr/>
        </p:nvSpPr>
        <p:spPr>
          <a:xfrm>
            <a:off x="1143000" y="5281506"/>
            <a:ext cx="414892" cy="5867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defTabSz="457200">
              <a:defRPr sz="3200" b="1">
                <a:solidFill>
                  <a:srgbClr val="800080"/>
                </a:solidFill>
              </a:defRPr>
            </a:lvl1pPr>
          </a:lstStyle>
          <a:p>
            <a:r>
              <a:t>5’</a:t>
            </a:r>
          </a:p>
        </p:txBody>
      </p:sp>
      <p:pic>
        <p:nvPicPr>
          <p:cNvPr id="10" name="check mark 2000px-Checkmark_green.svg.png" descr="La marca de verificación verde indica que el contenido de esta foto es aprobado por OSHA.&#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659" y="2827433"/>
            <a:ext cx="1616682" cy="1403280"/>
          </a:xfrm>
          <a:prstGeom prst="rect">
            <a:avLst/>
          </a:prstGeom>
          <a:ln w="12700">
            <a:miter lim="400000"/>
          </a:ln>
          <a:effectLst>
            <a:outerShdw blurRad="38100" dist="20000" dir="2487689" rotWithShape="0">
              <a:srgbClr val="000000"/>
            </a:outerShdw>
          </a:effectLst>
        </p:spPr>
      </p:pic>
    </p:spTree>
  </p:cSld>
  <p:clrMapOvr>
    <a:masterClrMapping/>
  </p:clrMapOvr>
  <p:transition spd="slow"/>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 name="Shape 620"/>
          <p:cNvSpPr>
            <a:spLocks noGrp="1"/>
          </p:cNvSpPr>
          <p:nvPr>
            <p:ph type="title"/>
          </p:nvPr>
        </p:nvSpPr>
        <p:spPr>
          <a:xfrm>
            <a:off x="-2" y="1125965"/>
            <a:ext cx="9144004" cy="533401"/>
          </a:xfrm>
          <a:prstGeom prst="rect">
            <a:avLst/>
          </a:prstGeom>
        </p:spPr>
        <p:txBody>
          <a:bodyPr/>
          <a:lstStyle>
            <a:lvl1pPr defTabSz="365759">
              <a:defRPr sz="3000" b="1"/>
            </a:lvl1pPr>
          </a:lstStyle>
          <a:p>
            <a:r>
              <a:rPr dirty="0" err="1"/>
              <a:t>Andamios</a:t>
            </a:r>
            <a:r>
              <a:rPr dirty="0"/>
              <a:t> </a:t>
            </a:r>
            <a:r>
              <a:rPr dirty="0" err="1"/>
              <a:t>Apoyados</a:t>
            </a:r>
            <a:r>
              <a:rPr dirty="0"/>
              <a:t> </a:t>
            </a:r>
            <a:r>
              <a:rPr dirty="0" err="1"/>
              <a:t>sobre</a:t>
            </a:r>
            <a:r>
              <a:rPr dirty="0"/>
              <a:t> el </a:t>
            </a:r>
            <a:r>
              <a:rPr dirty="0" err="1"/>
              <a:t>Suelo</a:t>
            </a:r>
            <a:r>
              <a:rPr dirty="0"/>
              <a:t>  - Base</a:t>
            </a:r>
          </a:p>
        </p:txBody>
      </p:sp>
      <p:sp>
        <p:nvSpPr>
          <p:cNvPr id="621" name="Shape 621"/>
          <p:cNvSpPr>
            <a:spLocks noGrp="1"/>
          </p:cNvSpPr>
          <p:nvPr>
            <p:ph type="body" sz="half" idx="4294967295"/>
          </p:nvPr>
        </p:nvSpPr>
        <p:spPr>
          <a:xfrm>
            <a:off x="350981" y="1593769"/>
            <a:ext cx="4987926" cy="2667001"/>
          </a:xfrm>
          <a:prstGeom prst="rect">
            <a:avLst/>
          </a:prstGeom>
        </p:spPr>
        <p:txBody>
          <a:bodyPr>
            <a:normAutofit/>
          </a:bodyPr>
          <a:lstStyle/>
          <a:p>
            <a:pPr marL="190500" indent="-190500" defTabSz="448055">
              <a:buChar char="•"/>
            </a:pPr>
            <a:r>
              <a:rPr dirty="0"/>
              <a:t>La </a:t>
            </a:r>
            <a:r>
              <a:rPr dirty="0" err="1"/>
              <a:t>fundación</a:t>
            </a:r>
            <a:r>
              <a:rPr dirty="0"/>
              <a:t>/base de un </a:t>
            </a:r>
            <a:r>
              <a:rPr dirty="0" err="1"/>
              <a:t>andamio</a:t>
            </a:r>
            <a:r>
              <a:rPr dirty="0"/>
              <a:t> </a:t>
            </a:r>
            <a:r>
              <a:rPr dirty="0" err="1"/>
              <a:t>debe</a:t>
            </a:r>
            <a:r>
              <a:rPr dirty="0"/>
              <a:t> </a:t>
            </a:r>
            <a:r>
              <a:rPr dirty="0" err="1"/>
              <a:t>estar</a:t>
            </a:r>
            <a:r>
              <a:rPr dirty="0"/>
              <a:t> </a:t>
            </a:r>
            <a:r>
              <a:rPr dirty="0" err="1"/>
              <a:t>nivelada</a:t>
            </a:r>
            <a:r>
              <a:rPr dirty="0"/>
              <a:t> y </a:t>
            </a:r>
            <a:r>
              <a:rPr dirty="0" err="1"/>
              <a:t>ser</a:t>
            </a:r>
            <a:r>
              <a:rPr dirty="0"/>
              <a:t> </a:t>
            </a:r>
            <a:r>
              <a:rPr dirty="0" err="1"/>
              <a:t>capaz</a:t>
            </a:r>
            <a:r>
              <a:rPr dirty="0"/>
              <a:t> de </a:t>
            </a:r>
            <a:r>
              <a:rPr dirty="0" err="1"/>
              <a:t>resistir</a:t>
            </a:r>
            <a:r>
              <a:rPr dirty="0"/>
              <a:t> al </a:t>
            </a:r>
            <a:r>
              <a:rPr dirty="0" err="1"/>
              <a:t>andamio</a:t>
            </a:r>
            <a:r>
              <a:rPr dirty="0"/>
              <a:t> </a:t>
            </a:r>
            <a:r>
              <a:rPr dirty="0" err="1"/>
              <a:t>cargado</a:t>
            </a:r>
            <a:r>
              <a:rPr dirty="0"/>
              <a:t>.</a:t>
            </a:r>
          </a:p>
          <a:p>
            <a:pPr marL="190500" indent="-190500" defTabSz="448055">
              <a:buChar char="•"/>
            </a:pPr>
            <a:r>
              <a:rPr dirty="0"/>
              <a:t>Las </a:t>
            </a:r>
            <a:r>
              <a:rPr dirty="0" err="1"/>
              <a:t>patas</a:t>
            </a:r>
            <a:r>
              <a:rPr dirty="0"/>
              <a:t>, </a:t>
            </a:r>
            <a:r>
              <a:rPr dirty="0" err="1"/>
              <a:t>postes</a:t>
            </a:r>
            <a:r>
              <a:rPr dirty="0"/>
              <a:t>, </a:t>
            </a:r>
            <a:r>
              <a:rPr dirty="0" err="1"/>
              <a:t>secciones</a:t>
            </a:r>
            <a:r>
              <a:rPr dirty="0"/>
              <a:t>, y </a:t>
            </a:r>
            <a:r>
              <a:rPr dirty="0" err="1"/>
              <a:t>los</a:t>
            </a:r>
            <a:r>
              <a:rPr dirty="0"/>
              <a:t> </a:t>
            </a:r>
            <a:r>
              <a:rPr dirty="0" err="1"/>
              <a:t>montantes</a:t>
            </a:r>
            <a:r>
              <a:rPr dirty="0"/>
              <a:t> </a:t>
            </a:r>
            <a:r>
              <a:rPr dirty="0" err="1"/>
              <a:t>deberán</a:t>
            </a:r>
            <a:r>
              <a:rPr dirty="0"/>
              <a:t> </a:t>
            </a:r>
            <a:r>
              <a:rPr dirty="0" err="1"/>
              <a:t>apoyarse</a:t>
            </a:r>
            <a:r>
              <a:rPr dirty="0"/>
              <a:t> </a:t>
            </a:r>
            <a:r>
              <a:rPr dirty="0" err="1"/>
              <a:t>sobre</a:t>
            </a:r>
            <a:r>
              <a:rPr dirty="0"/>
              <a:t>   </a:t>
            </a:r>
            <a:r>
              <a:rPr dirty="0" err="1"/>
              <a:t>los</a:t>
            </a:r>
            <a:r>
              <a:rPr dirty="0"/>
              <a:t> </a:t>
            </a:r>
            <a:r>
              <a:rPr dirty="0" err="1"/>
              <a:t>platos</a:t>
            </a:r>
            <a:r>
              <a:rPr dirty="0"/>
              <a:t> base y </a:t>
            </a:r>
            <a:r>
              <a:rPr dirty="0" err="1"/>
              <a:t>los</a:t>
            </a:r>
            <a:r>
              <a:rPr dirty="0"/>
              <a:t> </a:t>
            </a:r>
            <a:r>
              <a:rPr dirty="0" err="1"/>
              <a:t>durmientes</a:t>
            </a:r>
            <a:r>
              <a:rPr dirty="0"/>
              <a:t>. </a:t>
            </a:r>
          </a:p>
        </p:txBody>
      </p:sp>
      <p:grpSp>
        <p:nvGrpSpPr>
          <p:cNvPr id="627" name="Group 627" descr="Gráfico de una base de andamios con platos bases apoyadas sobre un durmiente o tablón de apoyo, que está sobre el suelo."/>
          <p:cNvGrpSpPr/>
          <p:nvPr/>
        </p:nvGrpSpPr>
        <p:grpSpPr>
          <a:xfrm>
            <a:off x="512695" y="4230100"/>
            <a:ext cx="4572001" cy="2362201"/>
            <a:chOff x="0" y="0"/>
            <a:chExt cx="4572000" cy="2362200"/>
          </a:xfrm>
        </p:grpSpPr>
        <p:pic>
          <p:nvPicPr>
            <p:cNvPr id="622" name="image54.png" title="dibujo"/>
            <p:cNvPicPr>
              <a:picLocks noChangeAspect="1"/>
            </p:cNvPicPr>
            <p:nvPr/>
          </p:nvPicPr>
          <p:blipFill>
            <a:blip r:embed="rId3">
              <a:extLst/>
            </a:blip>
            <a:stretch>
              <a:fillRect/>
            </a:stretch>
          </p:blipFill>
          <p:spPr>
            <a:xfrm>
              <a:off x="0" y="0"/>
              <a:ext cx="4572000" cy="2362200"/>
            </a:xfrm>
            <a:prstGeom prst="rect">
              <a:avLst/>
            </a:prstGeom>
            <a:ln w="12700" cap="flat">
              <a:noFill/>
              <a:miter lim="400000"/>
            </a:ln>
            <a:effectLst/>
          </p:spPr>
        </p:pic>
        <p:sp>
          <p:nvSpPr>
            <p:cNvPr id="623" name="Shape 623" descr="Flecha"/>
            <p:cNvSpPr/>
            <p:nvPr/>
          </p:nvSpPr>
          <p:spPr>
            <a:xfrm flipH="1" flipV="1">
              <a:off x="3124200" y="838199"/>
              <a:ext cx="762002" cy="533402"/>
            </a:xfrm>
            <a:prstGeom prst="line">
              <a:avLst/>
            </a:prstGeom>
            <a:noFill/>
            <a:ln w="25400" cap="flat">
              <a:solidFill>
                <a:srgbClr val="FF0000"/>
              </a:solidFill>
              <a:prstDash val="solid"/>
              <a:round/>
              <a:tailEnd type="triangle" w="med" len="med"/>
            </a:ln>
            <a:effectLst>
              <a:outerShdw blurRad="38100" dist="20000" dir="5400000" rotWithShape="0">
                <a:srgbClr val="808080">
                  <a:alpha val="37998"/>
                </a:srgbClr>
              </a:outerShdw>
            </a:effectLst>
          </p:spPr>
          <p:txBody>
            <a:bodyPr wrap="square" lIns="45718" tIns="45718" rIns="45718" bIns="45718" numCol="1" anchor="t">
              <a:noAutofit/>
            </a:bodyPr>
            <a:lstStyle/>
            <a:p>
              <a:endParaRPr/>
            </a:p>
          </p:txBody>
        </p:sp>
        <p:sp>
          <p:nvSpPr>
            <p:cNvPr id="624" name="Shape 624" descr="Flecha"/>
            <p:cNvSpPr/>
            <p:nvPr/>
          </p:nvSpPr>
          <p:spPr>
            <a:xfrm flipH="1" flipV="1">
              <a:off x="1055099" y="1664699"/>
              <a:ext cx="762002" cy="228603"/>
            </a:xfrm>
            <a:prstGeom prst="line">
              <a:avLst/>
            </a:prstGeom>
            <a:noFill/>
            <a:ln w="25400" cap="flat">
              <a:solidFill>
                <a:srgbClr val="FF0000"/>
              </a:solidFill>
              <a:prstDash val="solid"/>
              <a:round/>
              <a:tailEnd type="triangle" w="med" len="med"/>
            </a:ln>
            <a:effectLst>
              <a:outerShdw blurRad="38100" dist="20000" dir="5400000" rotWithShape="0">
                <a:srgbClr val="808080">
                  <a:alpha val="37998"/>
                </a:srgbClr>
              </a:outerShdw>
            </a:effectLst>
          </p:spPr>
          <p:txBody>
            <a:bodyPr wrap="square" lIns="45718" tIns="45718" rIns="45718" bIns="45718" numCol="1" anchor="t">
              <a:noAutofit/>
            </a:bodyPr>
            <a:lstStyle/>
            <a:p>
              <a:endParaRPr/>
            </a:p>
          </p:txBody>
        </p:sp>
        <p:sp>
          <p:nvSpPr>
            <p:cNvPr id="625" name="Shape 625"/>
            <p:cNvSpPr/>
            <p:nvPr/>
          </p:nvSpPr>
          <p:spPr>
            <a:xfrm>
              <a:off x="1295400" y="1905000"/>
              <a:ext cx="1766889" cy="37083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ctr" defTabSz="457200">
                <a:defRPr sz="1800"/>
              </a:lvl1pPr>
            </a:lstStyle>
            <a:p>
              <a:r>
                <a:rPr dirty="0"/>
                <a:t>Plato Base </a:t>
              </a:r>
            </a:p>
          </p:txBody>
        </p:sp>
        <p:sp>
          <p:nvSpPr>
            <p:cNvPr id="626" name="Shape 626"/>
            <p:cNvSpPr/>
            <p:nvPr/>
          </p:nvSpPr>
          <p:spPr>
            <a:xfrm>
              <a:off x="2438400" y="1295400"/>
              <a:ext cx="2057400" cy="65023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ctr" defTabSz="457200">
                <a:defRPr sz="1800"/>
              </a:lvl1pPr>
            </a:lstStyle>
            <a:p>
              <a:r>
                <a:rPr dirty="0" err="1"/>
                <a:t>Durmiente</a:t>
              </a:r>
              <a:r>
                <a:rPr dirty="0"/>
                <a:t>/</a:t>
              </a:r>
              <a:r>
                <a:rPr dirty="0" err="1"/>
                <a:t>tablón</a:t>
              </a:r>
              <a:r>
                <a:rPr dirty="0"/>
                <a:t> de </a:t>
              </a:r>
              <a:r>
                <a:rPr dirty="0" err="1"/>
                <a:t>apoyo</a:t>
              </a:r>
              <a:r>
                <a:rPr dirty="0"/>
                <a:t> </a:t>
              </a:r>
            </a:p>
          </p:txBody>
        </p:sp>
      </p:grpSp>
      <p:pic>
        <p:nvPicPr>
          <p:cNvPr id="629" name="check mark 2000px-Checkmark_green.svg.png" descr="La marca de verificación verde indica que el contenido de esta foto es aprobado por OSHA.&#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60350" y="3954869"/>
            <a:ext cx="1616682" cy="1403281"/>
          </a:xfrm>
          <a:prstGeom prst="rect">
            <a:avLst/>
          </a:prstGeom>
          <a:ln w="12700">
            <a:miter lim="400000"/>
          </a:ln>
          <a:effectLst>
            <a:outerShdw blurRad="38100" dist="20000" dir="2487689" rotWithShape="0">
              <a:srgbClr val="000000"/>
            </a:outerShdw>
          </a:effectLst>
        </p:spPr>
      </p:pic>
      <p:pic>
        <p:nvPicPr>
          <p:cNvPr id="618" name="image70.jpeg" descr="Foto de una plato base de un andamio que está encima de un bloque de hormigón roto."/>
          <p:cNvPicPr>
            <a:picLocks noChangeAspect="1"/>
          </p:cNvPicPr>
          <p:nvPr/>
        </p:nvPicPr>
        <p:blipFill>
          <a:blip r:embed="rId5">
            <a:extLst/>
          </a:blip>
          <a:stretch>
            <a:fillRect/>
          </a:stretch>
        </p:blipFill>
        <p:spPr>
          <a:xfrm>
            <a:off x="5061673" y="2076719"/>
            <a:ext cx="3844926" cy="2508251"/>
          </a:xfrm>
          <a:prstGeom prst="rect">
            <a:avLst/>
          </a:prstGeom>
          <a:ln w="12700">
            <a:miter lim="400000"/>
          </a:ln>
        </p:spPr>
      </p:pic>
      <p:sp>
        <p:nvSpPr>
          <p:cNvPr id="628" name="Shape 628"/>
          <p:cNvSpPr/>
          <p:nvPr/>
        </p:nvSpPr>
        <p:spPr>
          <a:xfrm>
            <a:off x="5155268" y="4574542"/>
            <a:ext cx="3844926" cy="9296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defTabSz="457200">
              <a:defRPr sz="1800"/>
            </a:lvl1pPr>
          </a:lstStyle>
          <a:p>
            <a:r>
              <a:t>Objetos inestables no deben ser usados para sostener/apoyar andamios o  módulos de plataformas.</a:t>
            </a:r>
          </a:p>
        </p:txBody>
      </p:sp>
      <p:sp>
        <p:nvSpPr>
          <p:cNvPr id="619" name="Shape 619" title="No hagas Symbol"/>
          <p:cNvSpPr/>
          <p:nvPr/>
        </p:nvSpPr>
        <p:spPr>
          <a:xfrm>
            <a:off x="7679601" y="1887585"/>
            <a:ext cx="1371601" cy="1295401"/>
          </a:xfrm>
          <a:custGeom>
            <a:avLst/>
            <a:gdLst/>
            <a:ahLst/>
            <a:cxnLst>
              <a:cxn ang="0">
                <a:pos x="wd2" y="hd2"/>
              </a:cxn>
              <a:cxn ang="5400000">
                <a:pos x="wd2" y="hd2"/>
              </a:cxn>
              <a:cxn ang="10800000">
                <a:pos x="wd2" y="hd2"/>
              </a:cxn>
              <a:cxn ang="16200000">
                <a:pos x="wd2" y="hd2"/>
              </a:cxn>
            </a:cxnLst>
            <a:rect l="0" t="0" r="r" b="b"/>
            <a:pathLst>
              <a:path w="21460" h="21600" extrusionOk="0">
                <a:moveTo>
                  <a:pt x="0" y="10800"/>
                </a:moveTo>
                <a:cubicBezTo>
                  <a:pt x="0" y="4835"/>
                  <a:pt x="4804" y="0"/>
                  <a:pt x="10730" y="0"/>
                </a:cubicBezTo>
                <a:cubicBezTo>
                  <a:pt x="16656" y="0"/>
                  <a:pt x="21460" y="4835"/>
                  <a:pt x="21460" y="10800"/>
                </a:cubicBezTo>
                <a:cubicBezTo>
                  <a:pt x="21460" y="16765"/>
                  <a:pt x="16656" y="21600"/>
                  <a:pt x="10730" y="21600"/>
                </a:cubicBezTo>
                <a:cubicBezTo>
                  <a:pt x="4804" y="21600"/>
                  <a:pt x="0" y="16765"/>
                  <a:pt x="0" y="10800"/>
                </a:cubicBezTo>
                <a:close/>
                <a:moveTo>
                  <a:pt x="17931" y="17283"/>
                </a:moveTo>
                <a:cubicBezTo>
                  <a:pt x="21530" y="13284"/>
                  <a:pt x="21182" y="7117"/>
                  <a:pt x="17156" y="3548"/>
                </a:cubicBezTo>
                <a:cubicBezTo>
                  <a:pt x="13484" y="293"/>
                  <a:pt x="7958" y="298"/>
                  <a:pt x="4291" y="3560"/>
                </a:cubicBezTo>
                <a:lnTo>
                  <a:pt x="17931" y="17283"/>
                </a:lnTo>
                <a:close/>
                <a:moveTo>
                  <a:pt x="3529" y="4317"/>
                </a:moveTo>
                <a:cubicBezTo>
                  <a:pt x="-70" y="8316"/>
                  <a:pt x="278" y="14483"/>
                  <a:pt x="4304" y="18052"/>
                </a:cubicBezTo>
                <a:cubicBezTo>
                  <a:pt x="7976" y="21307"/>
                  <a:pt x="13502" y="21302"/>
                  <a:pt x="17169" y="18040"/>
                </a:cubicBezTo>
                <a:lnTo>
                  <a:pt x="3529" y="4317"/>
                </a:lnTo>
                <a:close/>
              </a:path>
            </a:pathLst>
          </a:custGeom>
          <a:solidFill>
            <a:srgbClr val="FF0000"/>
          </a:solidFill>
          <a:ln w="25400">
            <a:solidFill>
              <a:srgbClr val="000000"/>
            </a:solidFill>
          </a:ln>
        </p:spPr>
        <p:txBody>
          <a:bodyPr lIns="45718" tIns="45718" rIns="45718" bIns="45718" anchor="ctr"/>
          <a:lstStyle/>
          <a:p>
            <a:pPr>
              <a:defRPr>
                <a:latin typeface="Arial"/>
                <a:ea typeface="Arial"/>
                <a:cs typeface="Arial"/>
                <a:sym typeface="Arial"/>
              </a:defRPr>
            </a:pPr>
            <a:endParaRPr/>
          </a:p>
        </p:txBody>
      </p:sp>
      <p:pic>
        <p:nvPicPr>
          <p:cNvPr id="630" name="no-symbol-39767_640.png" descr="Símbolo rojo de No (círculo con una barra diagonal) indica que el contenido de esta foto no está aprobado por OSHA."/>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64309" y="1830435"/>
            <a:ext cx="1409701" cy="1409701"/>
          </a:xfrm>
          <a:prstGeom prst="rect">
            <a:avLst/>
          </a:prstGeom>
          <a:ln w="12700">
            <a:miter lim="400000"/>
          </a:ln>
        </p:spPr>
      </p:pic>
    </p:spTree>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 name="Shape 635"/>
          <p:cNvSpPr>
            <a:spLocks noGrp="1"/>
          </p:cNvSpPr>
          <p:nvPr>
            <p:ph type="title"/>
          </p:nvPr>
        </p:nvSpPr>
        <p:spPr>
          <a:xfrm>
            <a:off x="457200" y="1107285"/>
            <a:ext cx="8229600" cy="685801"/>
          </a:xfrm>
          <a:prstGeom prst="rect">
            <a:avLst/>
          </a:prstGeom>
        </p:spPr>
        <p:txBody>
          <a:bodyPr>
            <a:normAutofit/>
          </a:bodyPr>
          <a:lstStyle>
            <a:lvl1pPr defTabSz="443483">
              <a:defRPr sz="3800"/>
            </a:lvl1pPr>
          </a:lstStyle>
          <a:p>
            <a:r>
              <a:rPr dirty="0" err="1"/>
              <a:t>Andamios</a:t>
            </a:r>
            <a:r>
              <a:rPr dirty="0"/>
              <a:t> </a:t>
            </a:r>
            <a:r>
              <a:rPr dirty="0" err="1"/>
              <a:t>Móviles</a:t>
            </a:r>
            <a:endParaRPr dirty="0"/>
          </a:p>
        </p:txBody>
      </p:sp>
      <p:sp>
        <p:nvSpPr>
          <p:cNvPr id="636" name="Shape 636"/>
          <p:cNvSpPr>
            <a:spLocks noGrp="1"/>
          </p:cNvSpPr>
          <p:nvPr>
            <p:ph type="body" idx="4294967295"/>
          </p:nvPr>
        </p:nvSpPr>
        <p:spPr>
          <a:xfrm>
            <a:off x="406399" y="1663699"/>
            <a:ext cx="5108385" cy="5042445"/>
          </a:xfrm>
          <a:prstGeom prst="rect">
            <a:avLst/>
          </a:prstGeom>
        </p:spPr>
        <p:txBody>
          <a:bodyPr/>
          <a:lstStyle/>
          <a:p>
            <a:pPr marL="190500" indent="-190500">
              <a:buChar char="•"/>
            </a:pPr>
            <a:r>
              <a:rPr dirty="0" err="1"/>
              <a:t>Aplomado</a:t>
            </a:r>
            <a:r>
              <a:rPr dirty="0"/>
              <a:t>; </a:t>
            </a:r>
            <a:r>
              <a:rPr dirty="0" err="1"/>
              <a:t>nivelado</a:t>
            </a:r>
            <a:r>
              <a:rPr dirty="0"/>
              <a:t> </a:t>
            </a:r>
            <a:r>
              <a:rPr dirty="0" err="1"/>
              <a:t>en</a:t>
            </a:r>
            <a:r>
              <a:rPr dirty="0"/>
              <a:t> las </a:t>
            </a:r>
            <a:r>
              <a:rPr dirty="0" err="1"/>
              <a:t>cuatro</a:t>
            </a:r>
            <a:r>
              <a:rPr dirty="0"/>
              <a:t> </a:t>
            </a:r>
            <a:r>
              <a:rPr dirty="0" err="1"/>
              <a:t>esquinas</a:t>
            </a:r>
            <a:r>
              <a:rPr dirty="0"/>
              <a:t>; </a:t>
            </a:r>
            <a:r>
              <a:rPr dirty="0" err="1"/>
              <a:t>soportes</a:t>
            </a:r>
            <a:r>
              <a:rPr dirty="0"/>
              <a:t> </a:t>
            </a:r>
            <a:r>
              <a:rPr dirty="0" err="1"/>
              <a:t>transversales</a:t>
            </a:r>
            <a:r>
              <a:rPr dirty="0"/>
              <a:t> </a:t>
            </a:r>
            <a:r>
              <a:rPr dirty="0" err="1"/>
              <a:t>asegurados</a:t>
            </a:r>
            <a:r>
              <a:rPr dirty="0"/>
              <a:t>. </a:t>
            </a:r>
          </a:p>
          <a:p>
            <a:pPr marL="190500" indent="-190500">
              <a:buChar char="•"/>
            </a:pPr>
            <a:r>
              <a:rPr dirty="0"/>
              <a:t>Las </a:t>
            </a:r>
            <a:r>
              <a:rPr dirty="0" err="1"/>
              <a:t>crucetas</a:t>
            </a:r>
            <a:r>
              <a:rPr dirty="0"/>
              <a:t> y </a:t>
            </a:r>
            <a:r>
              <a:rPr dirty="0" err="1"/>
              <a:t>los</a:t>
            </a:r>
            <a:r>
              <a:rPr dirty="0"/>
              <a:t> </a:t>
            </a:r>
            <a:r>
              <a:rPr dirty="0" err="1"/>
              <a:t>refuerzos</a:t>
            </a:r>
            <a:r>
              <a:rPr dirty="0"/>
              <a:t> </a:t>
            </a:r>
            <a:r>
              <a:rPr dirty="0" err="1"/>
              <a:t>horizontales</a:t>
            </a:r>
            <a:r>
              <a:rPr dirty="0"/>
              <a:t> y </a:t>
            </a:r>
            <a:r>
              <a:rPr dirty="0" err="1"/>
              <a:t>diagonales</a:t>
            </a:r>
            <a:r>
              <a:rPr dirty="0"/>
              <a:t> para </a:t>
            </a:r>
            <a:r>
              <a:rPr dirty="0" err="1"/>
              <a:t>evitar</a:t>
            </a:r>
            <a:r>
              <a:rPr dirty="0"/>
              <a:t> </a:t>
            </a:r>
            <a:r>
              <a:rPr dirty="0" err="1"/>
              <a:t>sacudidas</a:t>
            </a:r>
            <a:r>
              <a:rPr dirty="0"/>
              <a:t> o </a:t>
            </a:r>
            <a:r>
              <a:rPr dirty="0" err="1"/>
              <a:t>colapso</a:t>
            </a:r>
            <a:r>
              <a:rPr dirty="0"/>
              <a:t>.</a:t>
            </a:r>
          </a:p>
          <a:p>
            <a:pPr marL="190500" indent="-190500">
              <a:buChar char="•"/>
            </a:pPr>
            <a:r>
              <a:rPr dirty="0"/>
              <a:t>Los </a:t>
            </a:r>
            <a:r>
              <a:rPr dirty="0" err="1"/>
              <a:t>andamios</a:t>
            </a:r>
            <a:r>
              <a:rPr dirty="0"/>
              <a:t> </a:t>
            </a:r>
            <a:r>
              <a:rPr dirty="0" err="1"/>
              <a:t>móviles</a:t>
            </a:r>
            <a:r>
              <a:rPr dirty="0"/>
              <a:t> </a:t>
            </a:r>
            <a:r>
              <a:rPr dirty="0" err="1"/>
              <a:t>deben</a:t>
            </a:r>
            <a:r>
              <a:rPr dirty="0"/>
              <a:t> </a:t>
            </a:r>
            <a:r>
              <a:rPr dirty="0" err="1"/>
              <a:t>cumplir</a:t>
            </a:r>
            <a:r>
              <a:rPr dirty="0"/>
              <a:t> con </a:t>
            </a:r>
            <a:r>
              <a:rPr dirty="0" err="1"/>
              <a:t>otros</a:t>
            </a:r>
            <a:r>
              <a:rPr dirty="0"/>
              <a:t> </a:t>
            </a:r>
            <a:r>
              <a:rPr dirty="0" err="1"/>
              <a:t>requisitos</a:t>
            </a:r>
            <a:r>
              <a:rPr dirty="0"/>
              <a:t> de </a:t>
            </a:r>
            <a:r>
              <a:rPr dirty="0" err="1"/>
              <a:t>su</a:t>
            </a:r>
            <a:r>
              <a:rPr dirty="0"/>
              <a:t> </a:t>
            </a:r>
            <a:r>
              <a:rPr dirty="0" err="1"/>
              <a:t>estructura</a:t>
            </a:r>
            <a:r>
              <a:rPr dirty="0"/>
              <a:t>/</a:t>
            </a:r>
            <a:r>
              <a:rPr dirty="0" err="1"/>
              <a:t>armazón</a:t>
            </a:r>
            <a:r>
              <a:rPr dirty="0"/>
              <a:t>.</a:t>
            </a:r>
          </a:p>
          <a:p>
            <a:pPr marL="190500" indent="-190500">
              <a:buChar char="•"/>
            </a:pPr>
            <a:r>
              <a:rPr dirty="0" err="1"/>
              <a:t>Rolineras</a:t>
            </a:r>
            <a:r>
              <a:rPr dirty="0"/>
              <a:t>/</a:t>
            </a:r>
            <a:r>
              <a:rPr dirty="0" err="1"/>
              <a:t>rueditas</a:t>
            </a:r>
            <a:r>
              <a:rPr dirty="0"/>
              <a:t>/</a:t>
            </a:r>
            <a:r>
              <a:rPr dirty="0" err="1"/>
              <a:t>redecillas</a:t>
            </a:r>
            <a:r>
              <a:rPr dirty="0"/>
              <a:t> –  </a:t>
            </a:r>
            <a:r>
              <a:rPr dirty="0" err="1"/>
              <a:t>trancadas</a:t>
            </a:r>
            <a:r>
              <a:rPr dirty="0"/>
              <a:t>/ </a:t>
            </a:r>
            <a:r>
              <a:rPr dirty="0" err="1"/>
              <a:t>inmovilización</a:t>
            </a:r>
            <a:r>
              <a:rPr dirty="0"/>
              <a:t> </a:t>
            </a:r>
            <a:r>
              <a:rPr dirty="0" err="1"/>
              <a:t>positiva</a:t>
            </a:r>
            <a:r>
              <a:rPr dirty="0"/>
              <a:t>  y/o </a:t>
            </a:r>
            <a:r>
              <a:rPr dirty="0" err="1"/>
              <a:t>giratorias</a:t>
            </a:r>
            <a:r>
              <a:rPr dirty="0"/>
              <a:t>. Deben </a:t>
            </a:r>
            <a:r>
              <a:rPr dirty="0" err="1"/>
              <a:t>ser</a:t>
            </a:r>
            <a:r>
              <a:rPr dirty="0"/>
              <a:t> </a:t>
            </a:r>
            <a:r>
              <a:rPr dirty="0" err="1"/>
              <a:t>inmovilizados</a:t>
            </a:r>
            <a:r>
              <a:rPr dirty="0"/>
              <a:t> antes de </a:t>
            </a:r>
            <a:r>
              <a:rPr dirty="0" err="1"/>
              <a:t>usar</a:t>
            </a:r>
            <a:r>
              <a:rPr dirty="0"/>
              <a:t> el </a:t>
            </a:r>
            <a:r>
              <a:rPr dirty="0" err="1"/>
              <a:t>andamio</a:t>
            </a:r>
            <a:r>
              <a:rPr dirty="0"/>
              <a:t>.</a:t>
            </a:r>
          </a:p>
        </p:txBody>
      </p:sp>
      <p:pic>
        <p:nvPicPr>
          <p:cNvPr id="634" name="image71.jpeg" descr="Un andamio móvil bien construido con ruedas."/>
          <p:cNvPicPr>
            <a:picLocks noChangeAspect="1"/>
          </p:cNvPicPr>
          <p:nvPr/>
        </p:nvPicPr>
        <p:blipFill>
          <a:blip r:embed="rId3">
            <a:extLst/>
          </a:blip>
          <a:stretch>
            <a:fillRect/>
          </a:stretch>
        </p:blipFill>
        <p:spPr>
          <a:xfrm>
            <a:off x="5443263" y="1829369"/>
            <a:ext cx="3914778" cy="3914778"/>
          </a:xfrm>
          <a:prstGeom prst="rect">
            <a:avLst/>
          </a:prstGeom>
          <a:ln w="12700">
            <a:miter lim="400000"/>
          </a:ln>
        </p:spPr>
      </p:pic>
      <p:pic>
        <p:nvPicPr>
          <p:cNvPr id="637" name="check mark 2000px-Checkmark_green.svg.png" descr="La marca de verificación verde indica que el contenido de esta foto es aprobado por OSHA.&#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60819" y="2727360"/>
            <a:ext cx="1616681" cy="1403280"/>
          </a:xfrm>
          <a:prstGeom prst="rect">
            <a:avLst/>
          </a:prstGeom>
          <a:ln w="12700">
            <a:miter lim="400000"/>
          </a:ln>
          <a:effectLst>
            <a:outerShdw blurRad="38100" dist="20000" dir="2487689" rotWithShape="0">
              <a:srgbClr val="000000"/>
            </a:outerShdw>
          </a:effectLst>
        </p:spPr>
      </p:pic>
    </p:spTree>
  </p:cSld>
  <p:clrMapOvr>
    <a:masterClrMapping/>
  </p:clrMapOvr>
  <p:transition spd="slow"/>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 name="Shape 642"/>
          <p:cNvSpPr>
            <a:spLocks noGrp="1"/>
          </p:cNvSpPr>
          <p:nvPr>
            <p:ph type="title"/>
          </p:nvPr>
        </p:nvSpPr>
        <p:spPr>
          <a:xfrm>
            <a:off x="33337" y="990600"/>
            <a:ext cx="9144001" cy="839788"/>
          </a:xfrm>
          <a:prstGeom prst="rect">
            <a:avLst/>
          </a:prstGeom>
        </p:spPr>
        <p:txBody>
          <a:bodyPr>
            <a:normAutofit/>
          </a:bodyPr>
          <a:lstStyle/>
          <a:p>
            <a:r>
              <a:rPr dirty="0"/>
              <a:t>El </a:t>
            </a:r>
            <a:r>
              <a:rPr dirty="0" err="1"/>
              <a:t>Acceso</a:t>
            </a:r>
            <a:r>
              <a:rPr dirty="0"/>
              <a:t> a un </a:t>
            </a:r>
            <a:r>
              <a:rPr dirty="0" err="1"/>
              <a:t>Andamio</a:t>
            </a:r>
            <a:r>
              <a:rPr dirty="0"/>
              <a:t> </a:t>
            </a:r>
            <a:r>
              <a:rPr dirty="0" err="1"/>
              <a:t>Móvil</a:t>
            </a:r>
            <a:endParaRPr dirty="0"/>
          </a:p>
        </p:txBody>
      </p:sp>
      <p:sp>
        <p:nvSpPr>
          <p:cNvPr id="643" name="Shape 643"/>
          <p:cNvSpPr>
            <a:spLocks noGrp="1"/>
          </p:cNvSpPr>
          <p:nvPr>
            <p:ph type="body" sz="half" idx="4294967295"/>
          </p:nvPr>
        </p:nvSpPr>
        <p:spPr>
          <a:xfrm>
            <a:off x="479673" y="2211763"/>
            <a:ext cx="5431029" cy="2800351"/>
          </a:xfrm>
          <a:prstGeom prst="rect">
            <a:avLst/>
          </a:prstGeom>
        </p:spPr>
        <p:txBody>
          <a:bodyPr>
            <a:normAutofit/>
          </a:bodyPr>
          <a:lstStyle/>
          <a:p>
            <a:pPr marL="190500" lvl="2" indent="-190500" defTabSz="452627">
              <a:buSzPct val="85000"/>
              <a:defRPr sz="2700"/>
            </a:pPr>
            <a:r>
              <a:rPr dirty="0"/>
              <a:t>Se </a:t>
            </a:r>
            <a:r>
              <a:rPr dirty="0" err="1"/>
              <a:t>deben</a:t>
            </a:r>
            <a:r>
              <a:rPr dirty="0"/>
              <a:t> </a:t>
            </a:r>
            <a:r>
              <a:rPr dirty="0" err="1"/>
              <a:t>asegurar</a:t>
            </a:r>
            <a:r>
              <a:rPr dirty="0"/>
              <a:t>/</a:t>
            </a:r>
            <a:r>
              <a:rPr dirty="0" err="1"/>
              <a:t>bloquear</a:t>
            </a:r>
            <a:r>
              <a:rPr dirty="0"/>
              <a:t> las </a:t>
            </a:r>
            <a:r>
              <a:rPr dirty="0" err="1"/>
              <a:t>ruedas</a:t>
            </a:r>
            <a:r>
              <a:rPr dirty="0"/>
              <a:t> </a:t>
            </a:r>
            <a:r>
              <a:rPr dirty="0" err="1"/>
              <a:t>cuando</a:t>
            </a:r>
            <a:r>
              <a:rPr dirty="0"/>
              <a:t> se </a:t>
            </a:r>
            <a:r>
              <a:rPr dirty="0" err="1"/>
              <a:t>esté</a:t>
            </a:r>
            <a:r>
              <a:rPr dirty="0"/>
              <a:t> </a:t>
            </a:r>
            <a:r>
              <a:rPr dirty="0" err="1"/>
              <a:t>utilizando</a:t>
            </a:r>
            <a:r>
              <a:rPr dirty="0"/>
              <a:t>.</a:t>
            </a:r>
          </a:p>
          <a:p>
            <a:pPr marL="190500" lvl="2" indent="-190500" defTabSz="452627">
              <a:buSzPct val="85000"/>
              <a:defRPr sz="2700"/>
            </a:pPr>
            <a:r>
              <a:rPr dirty="0" err="1"/>
              <a:t>Cuando</a:t>
            </a:r>
            <a:r>
              <a:rPr dirty="0"/>
              <a:t> se </a:t>
            </a:r>
            <a:r>
              <a:rPr dirty="0" err="1"/>
              <a:t>mueve</a:t>
            </a:r>
            <a:r>
              <a:rPr dirty="0"/>
              <a:t>/cambia de </a:t>
            </a:r>
            <a:r>
              <a:rPr dirty="0" err="1"/>
              <a:t>sitio</a:t>
            </a:r>
            <a:r>
              <a:rPr dirty="0"/>
              <a:t>, no </a:t>
            </a:r>
            <a:r>
              <a:rPr dirty="0" err="1"/>
              <a:t>debe</a:t>
            </a:r>
            <a:r>
              <a:rPr dirty="0"/>
              <a:t> </a:t>
            </a:r>
            <a:r>
              <a:rPr dirty="0" err="1"/>
              <a:t>haber</a:t>
            </a:r>
            <a:r>
              <a:rPr dirty="0"/>
              <a:t> personas </a:t>
            </a:r>
            <a:r>
              <a:rPr dirty="0" err="1"/>
              <a:t>montadas</a:t>
            </a:r>
            <a:r>
              <a:rPr dirty="0"/>
              <a:t>. </a:t>
            </a:r>
          </a:p>
        </p:txBody>
      </p:sp>
      <p:pic>
        <p:nvPicPr>
          <p:cNvPr id="641" name="image82.jpeg" descr="Un andamio móvil bien construido con ruedas y una escalera unida al lado por el cual los trabajadores podían ascender."/>
          <p:cNvPicPr>
            <a:picLocks noChangeAspect="1"/>
          </p:cNvPicPr>
          <p:nvPr/>
        </p:nvPicPr>
        <p:blipFill>
          <a:blip r:embed="rId3">
            <a:extLst/>
          </a:blip>
          <a:stretch>
            <a:fillRect/>
          </a:stretch>
        </p:blipFill>
        <p:spPr>
          <a:xfrm>
            <a:off x="6114627" y="2174528"/>
            <a:ext cx="2203451" cy="3225801"/>
          </a:xfrm>
          <a:prstGeom prst="rect">
            <a:avLst/>
          </a:prstGeom>
          <a:ln w="12700">
            <a:miter lim="400000"/>
          </a:ln>
        </p:spPr>
      </p:pic>
      <p:pic>
        <p:nvPicPr>
          <p:cNvPr id="644" name="check mark 2000px-Checkmark_green.svg.png" descr="La marca de verificación verde indica que el contenido de esta foto es aprobado por OSHA.&#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60819" y="2727360"/>
            <a:ext cx="1616681" cy="1403280"/>
          </a:xfrm>
          <a:prstGeom prst="rect">
            <a:avLst/>
          </a:prstGeom>
          <a:ln w="12700">
            <a:miter lim="400000"/>
          </a:ln>
          <a:effectLst>
            <a:outerShdw blurRad="38100" dist="20000" dir="2487689" rotWithShape="0">
              <a:srgbClr val="000000"/>
            </a:outerShdw>
          </a:effectLst>
        </p:spPr>
      </p:pic>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 name="Shape 651"/>
          <p:cNvSpPr>
            <a:spLocks noGrp="1"/>
          </p:cNvSpPr>
          <p:nvPr>
            <p:ph type="title"/>
          </p:nvPr>
        </p:nvSpPr>
        <p:spPr>
          <a:xfrm>
            <a:off x="-2" y="1028700"/>
            <a:ext cx="9144004" cy="609600"/>
          </a:xfrm>
          <a:prstGeom prst="rect">
            <a:avLst/>
          </a:prstGeom>
        </p:spPr>
        <p:txBody>
          <a:bodyPr/>
          <a:lstStyle>
            <a:lvl1pPr>
              <a:defRPr sz="3000"/>
            </a:lvl1pPr>
          </a:lstStyle>
          <a:p>
            <a:r>
              <a:rPr dirty="0"/>
              <a:t>    El </a:t>
            </a:r>
            <a:r>
              <a:rPr dirty="0" err="1"/>
              <a:t>Acceso</a:t>
            </a:r>
            <a:r>
              <a:rPr dirty="0"/>
              <a:t> a un </a:t>
            </a:r>
            <a:r>
              <a:rPr dirty="0" err="1"/>
              <a:t>Andamio</a:t>
            </a:r>
            <a:r>
              <a:rPr dirty="0"/>
              <a:t> </a:t>
            </a:r>
            <a:r>
              <a:rPr dirty="0" err="1"/>
              <a:t>Apoyado</a:t>
            </a:r>
            <a:r>
              <a:rPr dirty="0"/>
              <a:t> </a:t>
            </a:r>
            <a:r>
              <a:rPr dirty="0" err="1"/>
              <a:t>sobre</a:t>
            </a:r>
            <a:r>
              <a:rPr dirty="0"/>
              <a:t> el </a:t>
            </a:r>
            <a:r>
              <a:rPr dirty="0" err="1"/>
              <a:t>Suelo</a:t>
            </a:r>
            <a:endParaRPr dirty="0"/>
          </a:p>
        </p:txBody>
      </p:sp>
      <p:sp>
        <p:nvSpPr>
          <p:cNvPr id="652" name="Shape 652"/>
          <p:cNvSpPr>
            <a:spLocks noGrp="1"/>
          </p:cNvSpPr>
          <p:nvPr>
            <p:ph type="body" sz="half" idx="4294967295"/>
          </p:nvPr>
        </p:nvSpPr>
        <p:spPr>
          <a:xfrm>
            <a:off x="390080" y="1656117"/>
            <a:ext cx="9144004" cy="1905001"/>
          </a:xfrm>
          <a:prstGeom prst="rect">
            <a:avLst/>
          </a:prstGeom>
        </p:spPr>
        <p:txBody>
          <a:bodyPr/>
          <a:lstStyle/>
          <a:p>
            <a:pPr marL="190500" lvl="2" indent="-190500" defTabSz="425194"/>
            <a:r>
              <a:rPr dirty="0"/>
              <a:t>Se </a:t>
            </a:r>
            <a:r>
              <a:rPr dirty="0" err="1"/>
              <a:t>puede</a:t>
            </a:r>
            <a:r>
              <a:rPr dirty="0"/>
              <a:t> </a:t>
            </a:r>
            <a:r>
              <a:rPr dirty="0" err="1"/>
              <a:t>accesar</a:t>
            </a:r>
            <a:r>
              <a:rPr dirty="0"/>
              <a:t> </a:t>
            </a:r>
            <a:r>
              <a:rPr dirty="0" err="1"/>
              <a:t>desde</a:t>
            </a:r>
            <a:r>
              <a:rPr dirty="0"/>
              <a:t> </a:t>
            </a:r>
            <a:r>
              <a:rPr dirty="0" err="1"/>
              <a:t>otro</a:t>
            </a:r>
            <a:r>
              <a:rPr dirty="0"/>
              <a:t> </a:t>
            </a:r>
            <a:r>
              <a:rPr dirty="0" err="1"/>
              <a:t>andamio</a:t>
            </a:r>
            <a:r>
              <a:rPr dirty="0"/>
              <a:t>, </a:t>
            </a:r>
            <a:r>
              <a:rPr dirty="0" err="1"/>
              <a:t>estructura</a:t>
            </a:r>
            <a:r>
              <a:rPr dirty="0"/>
              <a:t> o </a:t>
            </a:r>
            <a:r>
              <a:rPr dirty="0" err="1"/>
              <a:t>punto</a:t>
            </a:r>
            <a:r>
              <a:rPr dirty="0"/>
              <a:t> </a:t>
            </a:r>
            <a:r>
              <a:rPr dirty="0" err="1"/>
              <a:t>elevado</a:t>
            </a:r>
            <a:r>
              <a:rPr dirty="0"/>
              <a:t>.</a:t>
            </a:r>
          </a:p>
          <a:p>
            <a:pPr marL="190500" lvl="2" indent="-190500" defTabSz="425194"/>
            <a:r>
              <a:rPr dirty="0"/>
              <a:t>Se </a:t>
            </a:r>
            <a:r>
              <a:rPr dirty="0" err="1"/>
              <a:t>pueden</a:t>
            </a:r>
            <a:r>
              <a:rPr dirty="0"/>
              <a:t> </a:t>
            </a:r>
            <a:r>
              <a:rPr dirty="0" err="1"/>
              <a:t>usar</a:t>
            </a:r>
            <a:r>
              <a:rPr dirty="0"/>
              <a:t> </a:t>
            </a:r>
            <a:r>
              <a:rPr dirty="0" err="1"/>
              <a:t>algunas</a:t>
            </a:r>
            <a:r>
              <a:rPr dirty="0"/>
              <a:t> </a:t>
            </a:r>
            <a:r>
              <a:rPr dirty="0" err="1"/>
              <a:t>estructuras</a:t>
            </a:r>
            <a:r>
              <a:rPr dirty="0"/>
              <a:t> </a:t>
            </a:r>
            <a:r>
              <a:rPr dirty="0" err="1"/>
              <a:t>laterales</a:t>
            </a:r>
            <a:r>
              <a:rPr dirty="0"/>
              <a:t>/</a:t>
            </a:r>
            <a:r>
              <a:rPr dirty="0" err="1"/>
              <a:t>extremos</a:t>
            </a:r>
            <a:r>
              <a:rPr dirty="0"/>
              <a:t> para </a:t>
            </a:r>
            <a:r>
              <a:rPr dirty="0" err="1"/>
              <a:t>acceso</a:t>
            </a:r>
            <a:r>
              <a:rPr dirty="0"/>
              <a:t>. </a:t>
            </a:r>
          </a:p>
          <a:p>
            <a:pPr marL="190500" lvl="2" indent="-190500" defTabSz="425194"/>
            <a:r>
              <a:rPr dirty="0"/>
              <a:t>No se </a:t>
            </a:r>
            <a:r>
              <a:rPr dirty="0" err="1"/>
              <a:t>suba</a:t>
            </a:r>
            <a:r>
              <a:rPr dirty="0"/>
              <a:t> </a:t>
            </a:r>
            <a:r>
              <a:rPr dirty="0" err="1"/>
              <a:t>apoyándose</a:t>
            </a:r>
            <a:r>
              <a:rPr dirty="0"/>
              <a:t> </a:t>
            </a:r>
            <a:r>
              <a:rPr dirty="0" err="1"/>
              <a:t>sobre</a:t>
            </a:r>
            <a:r>
              <a:rPr dirty="0"/>
              <a:t> la </a:t>
            </a:r>
            <a:r>
              <a:rPr dirty="0" err="1"/>
              <a:t>cruceta</a:t>
            </a:r>
            <a:r>
              <a:rPr dirty="0"/>
              <a:t> (</a:t>
            </a:r>
            <a:r>
              <a:rPr dirty="0" err="1"/>
              <a:t>barras</a:t>
            </a:r>
            <a:r>
              <a:rPr dirty="0"/>
              <a:t> </a:t>
            </a:r>
            <a:r>
              <a:rPr dirty="0" err="1"/>
              <a:t>en</a:t>
            </a:r>
            <a:r>
              <a:rPr dirty="0"/>
              <a:t> X). </a:t>
            </a:r>
          </a:p>
        </p:txBody>
      </p:sp>
      <p:sp>
        <p:nvSpPr>
          <p:cNvPr id="653" name="Shape 653"/>
          <p:cNvSpPr/>
          <p:nvPr/>
        </p:nvSpPr>
        <p:spPr>
          <a:xfrm>
            <a:off x="3527674" y="3924646"/>
            <a:ext cx="3352801" cy="112521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lvl="2" indent="346075" defTabSz="457200">
              <a:lnSpc>
                <a:spcPct val="90000"/>
              </a:lnSpc>
              <a:spcBef>
                <a:spcPts val="800"/>
              </a:spcBef>
              <a:defRPr sz="1800"/>
            </a:pPr>
            <a:r>
              <a:rPr dirty="0" err="1"/>
              <a:t>Cuando</a:t>
            </a:r>
            <a:r>
              <a:rPr dirty="0"/>
              <a:t> se </a:t>
            </a:r>
            <a:r>
              <a:rPr dirty="0" err="1"/>
              <a:t>usan</a:t>
            </a:r>
            <a:r>
              <a:rPr dirty="0"/>
              <a:t> </a:t>
            </a:r>
            <a:r>
              <a:rPr dirty="0" err="1"/>
              <a:t>escaleras</a:t>
            </a:r>
            <a:r>
              <a:rPr dirty="0"/>
              <a:t>, el </a:t>
            </a:r>
            <a:r>
              <a:rPr dirty="0" err="1"/>
              <a:t>peldaño</a:t>
            </a:r>
            <a:r>
              <a:rPr dirty="0"/>
              <a:t> inferior no </a:t>
            </a:r>
            <a:r>
              <a:rPr dirty="0" err="1"/>
              <a:t>debe</a:t>
            </a:r>
            <a:r>
              <a:rPr dirty="0"/>
              <a:t> </a:t>
            </a:r>
            <a:r>
              <a:rPr dirty="0" err="1"/>
              <a:t>estar</a:t>
            </a:r>
            <a:r>
              <a:rPr dirty="0"/>
              <a:t> a </a:t>
            </a:r>
            <a:r>
              <a:rPr dirty="0" err="1"/>
              <a:t>más</a:t>
            </a:r>
            <a:r>
              <a:rPr dirty="0"/>
              <a:t> de 24 </a:t>
            </a:r>
            <a:r>
              <a:rPr dirty="0" err="1"/>
              <a:t>pulgadas</a:t>
            </a:r>
            <a:r>
              <a:rPr dirty="0"/>
              <a:t> de </a:t>
            </a:r>
            <a:r>
              <a:rPr dirty="0" err="1"/>
              <a:t>altura</a:t>
            </a:r>
            <a:r>
              <a:rPr dirty="0"/>
              <a:t> </a:t>
            </a:r>
            <a:r>
              <a:rPr dirty="0" err="1"/>
              <a:t>desde</a:t>
            </a:r>
            <a:r>
              <a:rPr dirty="0"/>
              <a:t> el </a:t>
            </a:r>
            <a:r>
              <a:rPr dirty="0" err="1"/>
              <a:t>piso</a:t>
            </a:r>
            <a:r>
              <a:rPr dirty="0"/>
              <a:t>/</a:t>
            </a:r>
            <a:r>
              <a:rPr dirty="0" err="1"/>
              <a:t>suelo</a:t>
            </a:r>
            <a:r>
              <a:rPr dirty="0"/>
              <a:t>. </a:t>
            </a:r>
          </a:p>
        </p:txBody>
      </p:sp>
      <p:pic>
        <p:nvPicPr>
          <p:cNvPr id="648" name="image80.jpeg" descr="Gráfico de un andamio con una flecha apuntando al último peldaño."/>
          <p:cNvPicPr>
            <a:picLocks noChangeAspect="1"/>
          </p:cNvPicPr>
          <p:nvPr/>
        </p:nvPicPr>
        <p:blipFill>
          <a:blip r:embed="rId3">
            <a:extLst/>
          </a:blip>
          <a:stretch>
            <a:fillRect/>
          </a:stretch>
        </p:blipFill>
        <p:spPr>
          <a:xfrm>
            <a:off x="6821486" y="3429000"/>
            <a:ext cx="2322514" cy="2667000"/>
          </a:xfrm>
          <a:prstGeom prst="rect">
            <a:avLst/>
          </a:prstGeom>
          <a:ln w="12700">
            <a:miter lim="400000"/>
          </a:ln>
        </p:spPr>
      </p:pic>
      <p:sp>
        <p:nvSpPr>
          <p:cNvPr id="649" name="Shape 649" descr="Flecha"/>
          <p:cNvSpPr/>
          <p:nvPr/>
        </p:nvSpPr>
        <p:spPr>
          <a:xfrm>
            <a:off x="5943598" y="4876799"/>
            <a:ext cx="1752602" cy="609602"/>
          </a:xfrm>
          <a:prstGeom prst="line">
            <a:avLst/>
          </a:prstGeom>
          <a:ln w="50800">
            <a:solidFill>
              <a:schemeClr val="accent1"/>
            </a:solidFill>
            <a:tailEnd type="triangle"/>
          </a:ln>
          <a:effectLst>
            <a:outerShdw blurRad="38100" dist="20000" dir="5400000" rotWithShape="0">
              <a:srgbClr val="808080">
                <a:alpha val="37998"/>
              </a:srgbClr>
            </a:outerShdw>
          </a:effectLst>
        </p:spPr>
        <p:txBody>
          <a:bodyPr lIns="45718" tIns="45718" rIns="45718" bIns="45718"/>
          <a:lstStyle/>
          <a:p>
            <a:endParaRPr/>
          </a:p>
        </p:txBody>
      </p:sp>
      <p:pic>
        <p:nvPicPr>
          <p:cNvPr id="656" name="check mark 2000px-Checkmark_green.svg.png" descr="La marca de verificación verde indica que el contenido de esta foto es aprobado por OSHA.&#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73124" y="2727360"/>
            <a:ext cx="1616682" cy="1403280"/>
          </a:xfrm>
          <a:prstGeom prst="rect">
            <a:avLst/>
          </a:prstGeom>
          <a:ln w="12700">
            <a:miter lim="400000"/>
          </a:ln>
          <a:effectLst>
            <a:outerShdw blurRad="38100" dist="20000" dir="2487689" rotWithShape="0">
              <a:srgbClr val="000000"/>
            </a:outerShdw>
          </a:effectLst>
        </p:spPr>
      </p:pic>
      <p:pic>
        <p:nvPicPr>
          <p:cNvPr id="650" name="image81.jpeg" descr="Foto de un trabajador que sube incorrectamente un andamio pisando en la cruceta."/>
          <p:cNvPicPr>
            <a:picLocks noChangeAspect="1"/>
          </p:cNvPicPr>
          <p:nvPr/>
        </p:nvPicPr>
        <p:blipFill>
          <a:blip r:embed="rId5">
            <a:extLst/>
          </a:blip>
          <a:stretch>
            <a:fillRect/>
          </a:stretch>
        </p:blipFill>
        <p:spPr>
          <a:xfrm>
            <a:off x="381000" y="3505200"/>
            <a:ext cx="2654024" cy="3582933"/>
          </a:xfrm>
          <a:prstGeom prst="rect">
            <a:avLst/>
          </a:prstGeom>
          <a:ln w="12700">
            <a:miter lim="400000"/>
          </a:ln>
        </p:spPr>
      </p:pic>
      <p:sp>
        <p:nvSpPr>
          <p:cNvPr id="654" name="Shape 654" descr="Cruceta"/>
          <p:cNvSpPr/>
          <p:nvPr/>
        </p:nvSpPr>
        <p:spPr>
          <a:xfrm flipV="1">
            <a:off x="1503575" y="5928210"/>
            <a:ext cx="1098441" cy="891690"/>
          </a:xfrm>
          <a:prstGeom prst="line">
            <a:avLst/>
          </a:prstGeom>
          <a:ln w="25400">
            <a:solidFill>
              <a:srgbClr val="D52C26"/>
            </a:solidFill>
          </a:ln>
        </p:spPr>
        <p:txBody>
          <a:bodyPr lIns="45718" tIns="45718" rIns="45718" bIns="45718"/>
          <a:lstStyle/>
          <a:p>
            <a:endParaRPr/>
          </a:p>
        </p:txBody>
      </p:sp>
      <p:sp>
        <p:nvSpPr>
          <p:cNvPr id="655" name="Shape 655" descr="Cruceta"/>
          <p:cNvSpPr/>
          <p:nvPr/>
        </p:nvSpPr>
        <p:spPr>
          <a:xfrm>
            <a:off x="1482162" y="6133774"/>
            <a:ext cx="1141268" cy="293372"/>
          </a:xfrm>
          <a:prstGeom prst="line">
            <a:avLst/>
          </a:prstGeom>
          <a:ln w="25400">
            <a:solidFill>
              <a:srgbClr val="D52C26"/>
            </a:solidFill>
          </a:ln>
        </p:spPr>
        <p:txBody>
          <a:bodyPr lIns="45718" tIns="45718" rIns="45718" bIns="45718"/>
          <a:lstStyle/>
          <a:p>
            <a:endParaRPr/>
          </a:p>
        </p:txBody>
      </p:sp>
      <p:pic>
        <p:nvPicPr>
          <p:cNvPr id="657" name="no-symbol-39767_640.png" descr="Símbolo rojo de No (círculo con una barra diagonal) indica que el contenido de esta foto no está aprobado por OSHA."/>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823" y="3175037"/>
            <a:ext cx="1409701" cy="1409701"/>
          </a:xfrm>
          <a:prstGeom prst="rect">
            <a:avLst/>
          </a:prstGeom>
          <a:ln w="12700">
            <a:miter lim="400000"/>
          </a:ln>
        </p:spPr>
      </p:pic>
    </p:spTree>
  </p:cSld>
  <p:clrMapOvr>
    <a:masterClrMapping/>
  </p:clrMapOvr>
  <p:transition spd="slow"/>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 name="Shape 662"/>
          <p:cNvSpPr>
            <a:spLocks noGrp="1"/>
          </p:cNvSpPr>
          <p:nvPr>
            <p:ph type="title"/>
          </p:nvPr>
        </p:nvSpPr>
        <p:spPr>
          <a:xfrm>
            <a:off x="-1" y="962043"/>
            <a:ext cx="9144002" cy="501945"/>
          </a:xfrm>
          <a:prstGeom prst="rect">
            <a:avLst/>
          </a:prstGeom>
        </p:spPr>
        <p:txBody>
          <a:bodyPr anchor="t">
            <a:normAutofit fontScale="90000"/>
          </a:bodyPr>
          <a:lstStyle>
            <a:lvl1pPr defTabSz="288036">
              <a:defRPr sz="2700" b="1"/>
            </a:lvl1pPr>
          </a:lstStyle>
          <a:p>
            <a:r>
              <a:rPr dirty="0" err="1"/>
              <a:t>Andamios</a:t>
            </a:r>
            <a:r>
              <a:rPr dirty="0"/>
              <a:t> </a:t>
            </a:r>
            <a:r>
              <a:rPr dirty="0" err="1"/>
              <a:t>Suspendidos</a:t>
            </a:r>
            <a:r>
              <a:rPr dirty="0"/>
              <a:t> – </a:t>
            </a:r>
            <a:r>
              <a:rPr dirty="0" err="1"/>
              <a:t>Cuerdas</a:t>
            </a:r>
            <a:r>
              <a:rPr dirty="0"/>
              <a:t> de </a:t>
            </a:r>
            <a:r>
              <a:rPr dirty="0" err="1"/>
              <a:t>Amarre</a:t>
            </a:r>
            <a:r>
              <a:rPr dirty="0"/>
              <a:t> </a:t>
            </a:r>
          </a:p>
        </p:txBody>
      </p:sp>
      <p:sp>
        <p:nvSpPr>
          <p:cNvPr id="663" name="Shape 663"/>
          <p:cNvSpPr>
            <a:spLocks noGrp="1"/>
          </p:cNvSpPr>
          <p:nvPr>
            <p:ph type="body" sz="half" idx="4294967295"/>
          </p:nvPr>
        </p:nvSpPr>
        <p:spPr>
          <a:xfrm>
            <a:off x="415791" y="1463420"/>
            <a:ext cx="4689610" cy="4586301"/>
          </a:xfrm>
          <a:prstGeom prst="rect">
            <a:avLst/>
          </a:prstGeom>
        </p:spPr>
        <p:txBody>
          <a:bodyPr/>
          <a:lstStyle/>
          <a:p>
            <a:pPr marL="190500" indent="-190500" defTabSz="448055">
              <a:buChar char="•"/>
              <a:defRPr sz="2100"/>
            </a:pPr>
            <a:r>
              <a:rPr dirty="0" err="1"/>
              <a:t>Asegure</a:t>
            </a:r>
            <a:r>
              <a:rPr dirty="0"/>
              <a:t> un </a:t>
            </a:r>
            <a:r>
              <a:rPr dirty="0" err="1"/>
              <a:t>andamio</a:t>
            </a:r>
            <a:r>
              <a:rPr dirty="0"/>
              <a:t> </a:t>
            </a:r>
            <a:r>
              <a:rPr dirty="0" err="1"/>
              <a:t>suspendido</a:t>
            </a:r>
            <a:r>
              <a:rPr dirty="0"/>
              <a:t> a </a:t>
            </a:r>
            <a:r>
              <a:rPr dirty="0" err="1"/>
              <a:t>puntos</a:t>
            </a:r>
            <a:r>
              <a:rPr dirty="0"/>
              <a:t> de </a:t>
            </a:r>
            <a:r>
              <a:rPr dirty="0" err="1"/>
              <a:t>anclaje</a:t>
            </a:r>
            <a:r>
              <a:rPr dirty="0"/>
              <a:t> </a:t>
            </a:r>
            <a:r>
              <a:rPr dirty="0" err="1"/>
              <a:t>estructurales</a:t>
            </a:r>
            <a:r>
              <a:rPr dirty="0"/>
              <a:t>. </a:t>
            </a:r>
          </a:p>
          <a:p>
            <a:pPr marL="190500" indent="-190500" defTabSz="448055">
              <a:buChar char="•"/>
              <a:defRPr sz="2100"/>
            </a:pPr>
            <a:r>
              <a:rPr b="1" dirty="0"/>
              <a:t>No </a:t>
            </a:r>
            <a:r>
              <a:rPr b="1" dirty="0" err="1"/>
              <a:t>sujetadas</a:t>
            </a:r>
            <a:r>
              <a:rPr dirty="0"/>
              <a:t> a </a:t>
            </a:r>
            <a:r>
              <a:rPr dirty="0" err="1"/>
              <a:t>tuberías</a:t>
            </a:r>
            <a:r>
              <a:rPr dirty="0"/>
              <a:t>, </a:t>
            </a:r>
            <a:r>
              <a:rPr dirty="0" err="1"/>
              <a:t>ductos</a:t>
            </a:r>
            <a:r>
              <a:rPr dirty="0"/>
              <a:t> de </a:t>
            </a:r>
            <a:r>
              <a:rPr dirty="0" err="1"/>
              <a:t>ventilación</a:t>
            </a:r>
            <a:r>
              <a:rPr dirty="0"/>
              <a:t> o </a:t>
            </a:r>
            <a:r>
              <a:rPr dirty="0" err="1"/>
              <a:t>tubos</a:t>
            </a:r>
            <a:r>
              <a:rPr dirty="0"/>
              <a:t> </a:t>
            </a:r>
            <a:r>
              <a:rPr dirty="0" err="1"/>
              <a:t>protectores</a:t>
            </a:r>
            <a:r>
              <a:rPr dirty="0"/>
              <a:t> de cables </a:t>
            </a:r>
            <a:r>
              <a:rPr dirty="0" err="1"/>
              <a:t>eléctricos</a:t>
            </a:r>
            <a:r>
              <a:rPr dirty="0"/>
              <a:t>.</a:t>
            </a:r>
          </a:p>
          <a:p>
            <a:pPr marL="190500" indent="-190500" defTabSz="448055">
              <a:buChar char="•"/>
              <a:defRPr sz="2100"/>
            </a:pPr>
            <a:r>
              <a:rPr dirty="0"/>
              <a:t>Deben </a:t>
            </a:r>
            <a:r>
              <a:rPr dirty="0" err="1"/>
              <a:t>ser</a:t>
            </a:r>
            <a:r>
              <a:rPr dirty="0"/>
              <a:t> </a:t>
            </a:r>
            <a:r>
              <a:rPr dirty="0" err="1"/>
              <a:t>aseguradas</a:t>
            </a:r>
            <a:r>
              <a:rPr dirty="0"/>
              <a:t> a un </a:t>
            </a:r>
            <a:r>
              <a:rPr dirty="0" err="1"/>
              <a:t>punto</a:t>
            </a:r>
            <a:r>
              <a:rPr dirty="0"/>
              <a:t> de </a:t>
            </a:r>
            <a:r>
              <a:rPr dirty="0" err="1"/>
              <a:t>anclaje</a:t>
            </a:r>
            <a:r>
              <a:rPr dirty="0"/>
              <a:t> del </a:t>
            </a:r>
            <a:r>
              <a:rPr dirty="0" err="1"/>
              <a:t>edificio</a:t>
            </a:r>
            <a:r>
              <a:rPr dirty="0"/>
              <a:t> o </a:t>
            </a:r>
            <a:r>
              <a:rPr dirty="0" err="1"/>
              <a:t>estructura</a:t>
            </a:r>
            <a:r>
              <a:rPr dirty="0"/>
              <a:t>, que </a:t>
            </a:r>
            <a:r>
              <a:rPr dirty="0" err="1"/>
              <a:t>esté</a:t>
            </a:r>
            <a:r>
              <a:rPr dirty="0"/>
              <a:t> </a:t>
            </a:r>
            <a:r>
              <a:rPr dirty="0" err="1"/>
              <a:t>en</a:t>
            </a:r>
            <a:r>
              <a:rPr dirty="0"/>
              <a:t> </a:t>
            </a:r>
            <a:r>
              <a:rPr dirty="0" err="1"/>
              <a:t>buenas</a:t>
            </a:r>
            <a:r>
              <a:rPr dirty="0"/>
              <a:t> </a:t>
            </a:r>
            <a:r>
              <a:rPr dirty="0" err="1"/>
              <a:t>condiciones</a:t>
            </a:r>
            <a:r>
              <a:rPr dirty="0"/>
              <a:t> </a:t>
            </a:r>
            <a:r>
              <a:rPr dirty="0" err="1"/>
              <a:t>estructurales</a:t>
            </a:r>
            <a:r>
              <a:rPr dirty="0"/>
              <a:t>.</a:t>
            </a:r>
          </a:p>
          <a:p>
            <a:pPr marL="190500" indent="-190500" defTabSz="448055">
              <a:buChar char="•"/>
              <a:defRPr sz="2100"/>
            </a:pPr>
            <a:r>
              <a:rPr dirty="0"/>
              <a:t>Los cables de </a:t>
            </a:r>
            <a:r>
              <a:rPr dirty="0" err="1"/>
              <a:t>suspensión</a:t>
            </a:r>
            <a:r>
              <a:rPr dirty="0"/>
              <a:t> </a:t>
            </a:r>
            <a:r>
              <a:rPr dirty="0" err="1"/>
              <a:t>deben</a:t>
            </a:r>
            <a:r>
              <a:rPr dirty="0"/>
              <a:t> </a:t>
            </a:r>
            <a:r>
              <a:rPr dirty="0" err="1"/>
              <a:t>ser</a:t>
            </a:r>
            <a:r>
              <a:rPr dirty="0"/>
              <a:t> </a:t>
            </a:r>
            <a:r>
              <a:rPr dirty="0" err="1"/>
              <a:t>instaladas</a:t>
            </a:r>
            <a:r>
              <a:rPr dirty="0"/>
              <a:t> </a:t>
            </a:r>
            <a:r>
              <a:rPr dirty="0" err="1"/>
              <a:t>perpendicularmente</a:t>
            </a:r>
            <a:r>
              <a:rPr dirty="0"/>
              <a:t> a la </a:t>
            </a:r>
            <a:r>
              <a:rPr dirty="0" err="1"/>
              <a:t>cara</a:t>
            </a:r>
            <a:r>
              <a:rPr dirty="0"/>
              <a:t> de la </a:t>
            </a:r>
            <a:r>
              <a:rPr dirty="0" err="1"/>
              <a:t>estructura</a:t>
            </a:r>
            <a:r>
              <a:rPr dirty="0"/>
              <a:t>. </a:t>
            </a:r>
          </a:p>
        </p:txBody>
      </p:sp>
      <p:sp>
        <p:nvSpPr>
          <p:cNvPr id="664" name="Shape 664"/>
          <p:cNvSpPr/>
          <p:nvPr/>
        </p:nvSpPr>
        <p:spPr>
          <a:xfrm>
            <a:off x="404089" y="5775961"/>
            <a:ext cx="5434885" cy="1005839"/>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marL="190500" indent="-190500" defTabSz="457200">
              <a:buSzPct val="100000"/>
              <a:buFont typeface="Arial"/>
              <a:buChar char="•"/>
              <a:defRPr sz="2000"/>
            </a:lvl1pPr>
          </a:lstStyle>
          <a:p>
            <a:r>
              <a:rPr dirty="0" err="1"/>
              <a:t>Cuerdas</a:t>
            </a:r>
            <a:r>
              <a:rPr dirty="0"/>
              <a:t> de </a:t>
            </a:r>
            <a:r>
              <a:rPr dirty="0" err="1"/>
              <a:t>amare</a:t>
            </a:r>
            <a:r>
              <a:rPr dirty="0"/>
              <a:t> </a:t>
            </a:r>
            <a:r>
              <a:rPr dirty="0" err="1"/>
              <a:t>deben</a:t>
            </a:r>
            <a:r>
              <a:rPr dirty="0"/>
              <a:t> </a:t>
            </a:r>
            <a:r>
              <a:rPr dirty="0" err="1"/>
              <a:t>tener</a:t>
            </a:r>
            <a:r>
              <a:rPr dirty="0"/>
              <a:t> </a:t>
            </a:r>
            <a:r>
              <a:rPr dirty="0" err="1"/>
              <a:t>una</a:t>
            </a:r>
            <a:r>
              <a:rPr dirty="0"/>
              <a:t> </a:t>
            </a:r>
            <a:r>
              <a:rPr dirty="0" err="1"/>
              <a:t>resistencia</a:t>
            </a:r>
            <a:r>
              <a:rPr dirty="0"/>
              <a:t>/</a:t>
            </a:r>
            <a:r>
              <a:rPr dirty="0" err="1"/>
              <a:t>fuerza</a:t>
            </a:r>
            <a:r>
              <a:rPr dirty="0"/>
              <a:t> </a:t>
            </a:r>
            <a:r>
              <a:rPr dirty="0" err="1"/>
              <a:t>equivalente</a:t>
            </a:r>
            <a:r>
              <a:rPr dirty="0"/>
              <a:t> a la de las </a:t>
            </a:r>
            <a:r>
              <a:rPr dirty="0" err="1"/>
              <a:t>cuerdas</a:t>
            </a:r>
            <a:r>
              <a:rPr dirty="0"/>
              <a:t> de </a:t>
            </a:r>
            <a:r>
              <a:rPr dirty="0" err="1"/>
              <a:t>suspensión</a:t>
            </a:r>
            <a:r>
              <a:rPr dirty="0"/>
              <a:t> y la </a:t>
            </a:r>
            <a:r>
              <a:rPr dirty="0" err="1"/>
              <a:t>cuerda</a:t>
            </a:r>
            <a:r>
              <a:rPr dirty="0"/>
              <a:t> </a:t>
            </a:r>
            <a:r>
              <a:rPr dirty="0" err="1"/>
              <a:t>deslizamiento</a:t>
            </a:r>
            <a:r>
              <a:rPr dirty="0"/>
              <a:t>. </a:t>
            </a:r>
          </a:p>
        </p:txBody>
      </p:sp>
      <p:pic>
        <p:nvPicPr>
          <p:cNvPr id="661" name="image72.jpeg" descr="Foto de un viejo pilar en la parte superior de un edificio con una cuerda atada a su alrededor. Una nota dice que este pilar tenía 97 años."/>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184695" y="1414913"/>
            <a:ext cx="3660812" cy="2357367"/>
          </a:xfrm>
          <a:prstGeom prst="rect">
            <a:avLst/>
          </a:prstGeom>
          <a:ln w="12700">
            <a:miter lim="400000"/>
          </a:ln>
        </p:spPr>
      </p:pic>
      <p:pic>
        <p:nvPicPr>
          <p:cNvPr id="665" name="suspended rooftop anchor san treo gondola 4.jpg" descr="Foto que muestra la manera correcta de asegurar los cables de soporte a un techo."/>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5838975" y="3764340"/>
            <a:ext cx="2869937" cy="3172280"/>
          </a:xfrm>
          <a:prstGeom prst="rect">
            <a:avLst/>
          </a:prstGeom>
          <a:ln w="12700">
            <a:miter lim="400000"/>
          </a:ln>
        </p:spPr>
      </p:pic>
      <p:pic>
        <p:nvPicPr>
          <p:cNvPr id="666" name="check mark 2000px-Checkmark_green.svg.png" descr="La marca de verificación verde indica que el contenido de esta foto es aprobado por OSHA.&#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60819" y="4224880"/>
            <a:ext cx="1616681" cy="1403280"/>
          </a:xfrm>
          <a:prstGeom prst="rect">
            <a:avLst/>
          </a:prstGeom>
          <a:ln w="12700">
            <a:miter lim="400000"/>
          </a:ln>
          <a:effectLst>
            <a:outerShdw blurRad="38100" dist="20000" dir="2487689" rotWithShape="0">
              <a:srgbClr val="000000"/>
            </a:outerShdw>
          </a:effectLst>
        </p:spPr>
      </p:pic>
    </p:spTree>
  </p:cSld>
  <p:clrMapOvr>
    <a:masterClrMapping/>
  </p:clrMapOvr>
  <p:transition spd="slow"/>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Shape 671"/>
          <p:cNvSpPr>
            <a:spLocks noGrp="1"/>
          </p:cNvSpPr>
          <p:nvPr>
            <p:ph type="title"/>
          </p:nvPr>
        </p:nvSpPr>
        <p:spPr>
          <a:xfrm>
            <a:off x="-2" y="1024535"/>
            <a:ext cx="9144004" cy="604055"/>
          </a:xfrm>
          <a:prstGeom prst="rect">
            <a:avLst/>
          </a:prstGeom>
        </p:spPr>
        <p:txBody>
          <a:bodyPr/>
          <a:lstStyle/>
          <a:p>
            <a:pPr>
              <a:defRPr sz="3800"/>
            </a:pPr>
            <a:r>
              <a:rPr dirty="0" err="1"/>
              <a:t>Andamios</a:t>
            </a:r>
            <a:r>
              <a:rPr dirty="0"/>
              <a:t> </a:t>
            </a:r>
            <a:r>
              <a:rPr dirty="0" err="1"/>
              <a:t>Suspendidos</a:t>
            </a:r>
            <a:r>
              <a:rPr dirty="0"/>
              <a:t> </a:t>
            </a:r>
            <a:r>
              <a:rPr dirty="0">
                <a:solidFill>
                  <a:srgbClr val="FFFFFF"/>
                </a:solidFill>
              </a:rPr>
              <a:t>1</a:t>
            </a:r>
          </a:p>
        </p:txBody>
      </p:sp>
      <p:sp>
        <p:nvSpPr>
          <p:cNvPr id="672" name="Shape 672"/>
          <p:cNvSpPr>
            <a:spLocks noGrp="1"/>
          </p:cNvSpPr>
          <p:nvPr>
            <p:ph type="body" sz="half" idx="4294967295"/>
          </p:nvPr>
        </p:nvSpPr>
        <p:spPr>
          <a:xfrm>
            <a:off x="381312" y="1702479"/>
            <a:ext cx="4495802" cy="4876802"/>
          </a:xfrm>
          <a:prstGeom prst="rect">
            <a:avLst/>
          </a:prstGeom>
        </p:spPr>
        <p:txBody>
          <a:bodyPr/>
          <a:lstStyle/>
          <a:p>
            <a:pPr marL="190500" indent="-190500">
              <a:buChar char="•"/>
            </a:pPr>
            <a:r>
              <a:rPr dirty="0"/>
              <a:t>Los </a:t>
            </a:r>
            <a:r>
              <a:rPr dirty="0" err="1"/>
              <a:t>andamios</a:t>
            </a:r>
            <a:r>
              <a:rPr dirty="0"/>
              <a:t> </a:t>
            </a:r>
            <a:r>
              <a:rPr dirty="0" err="1"/>
              <a:t>deben</a:t>
            </a:r>
            <a:r>
              <a:rPr dirty="0"/>
              <a:t> </a:t>
            </a:r>
            <a:r>
              <a:rPr dirty="0" err="1"/>
              <a:t>estar</a:t>
            </a:r>
            <a:r>
              <a:rPr dirty="0"/>
              <a:t> lo </a:t>
            </a:r>
            <a:r>
              <a:rPr dirty="0" err="1"/>
              <a:t>suficientemente</a:t>
            </a:r>
            <a:r>
              <a:rPr dirty="0"/>
              <a:t> </a:t>
            </a:r>
            <a:r>
              <a:rPr dirty="0" err="1"/>
              <a:t>separados</a:t>
            </a:r>
            <a:r>
              <a:rPr dirty="0"/>
              <a:t> o </a:t>
            </a:r>
            <a:r>
              <a:rPr dirty="0" err="1"/>
              <a:t>alejados</a:t>
            </a:r>
            <a:r>
              <a:rPr dirty="0"/>
              <a:t> de cables de </a:t>
            </a:r>
            <a:r>
              <a:rPr dirty="0" err="1"/>
              <a:t>alta</a:t>
            </a:r>
            <a:r>
              <a:rPr dirty="0"/>
              <a:t> </a:t>
            </a:r>
            <a:r>
              <a:rPr dirty="0" err="1"/>
              <a:t>tensión</a:t>
            </a:r>
            <a:r>
              <a:rPr dirty="0"/>
              <a:t>.</a:t>
            </a:r>
          </a:p>
          <a:p>
            <a:pPr marL="190500" indent="-190500">
              <a:buChar char="•"/>
            </a:pPr>
            <a:r>
              <a:rPr dirty="0" err="1"/>
              <a:t>Evitar</a:t>
            </a:r>
            <a:r>
              <a:rPr dirty="0"/>
              <a:t> que </a:t>
            </a:r>
            <a:r>
              <a:rPr dirty="0" err="1"/>
              <a:t>los</a:t>
            </a:r>
            <a:r>
              <a:rPr dirty="0"/>
              <a:t> cables de suspension o </a:t>
            </a:r>
            <a:r>
              <a:rPr dirty="0" err="1"/>
              <a:t>cualquier</a:t>
            </a:r>
            <a:r>
              <a:rPr dirty="0"/>
              <a:t> material conductor de </a:t>
            </a:r>
            <a:r>
              <a:rPr dirty="0" err="1"/>
              <a:t>electricidad</a:t>
            </a:r>
            <a:r>
              <a:rPr dirty="0"/>
              <a:t> </a:t>
            </a:r>
            <a:r>
              <a:rPr dirty="0" err="1"/>
              <a:t>pueda</a:t>
            </a:r>
            <a:r>
              <a:rPr dirty="0"/>
              <a:t> </a:t>
            </a:r>
            <a:r>
              <a:rPr dirty="0" err="1"/>
              <a:t>ser</a:t>
            </a:r>
            <a:r>
              <a:rPr dirty="0"/>
              <a:t> </a:t>
            </a:r>
            <a:r>
              <a:rPr dirty="0" err="1"/>
              <a:t>usado</a:t>
            </a:r>
            <a:r>
              <a:rPr dirty="0"/>
              <a:t> </a:t>
            </a:r>
            <a:r>
              <a:rPr dirty="0" err="1"/>
              <a:t>sobre</a:t>
            </a:r>
            <a:r>
              <a:rPr dirty="0"/>
              <a:t> el </a:t>
            </a:r>
            <a:r>
              <a:rPr dirty="0" err="1"/>
              <a:t>andamio</a:t>
            </a:r>
            <a:r>
              <a:rPr dirty="0"/>
              <a:t> a </a:t>
            </a:r>
            <a:r>
              <a:rPr dirty="0" err="1"/>
              <a:t>menos</a:t>
            </a:r>
            <a:r>
              <a:rPr dirty="0"/>
              <a:t> de 10 pies de </a:t>
            </a:r>
            <a:r>
              <a:rPr dirty="0" err="1"/>
              <a:t>los</a:t>
            </a:r>
            <a:r>
              <a:rPr dirty="0"/>
              <a:t> cables </a:t>
            </a:r>
            <a:r>
              <a:rPr dirty="0" err="1"/>
              <a:t>eléctricos</a:t>
            </a:r>
            <a:r>
              <a:rPr dirty="0"/>
              <a:t>.</a:t>
            </a:r>
          </a:p>
          <a:p>
            <a:pPr marL="190500" indent="-190500">
              <a:buChar char="•"/>
            </a:pPr>
            <a:r>
              <a:rPr dirty="0" err="1"/>
              <a:t>Por</a:t>
            </a:r>
            <a:r>
              <a:rPr dirty="0"/>
              <a:t> </a:t>
            </a:r>
            <a:r>
              <a:rPr dirty="0" err="1"/>
              <a:t>ejemplo</a:t>
            </a:r>
            <a:r>
              <a:rPr dirty="0"/>
              <a:t>: </a:t>
            </a:r>
            <a:r>
              <a:rPr dirty="0" err="1"/>
              <a:t>extensiones</a:t>
            </a:r>
            <a:r>
              <a:rPr dirty="0"/>
              <a:t> para </a:t>
            </a:r>
            <a:r>
              <a:rPr dirty="0" err="1"/>
              <a:t>rodillos</a:t>
            </a:r>
            <a:r>
              <a:rPr dirty="0"/>
              <a:t> de </a:t>
            </a:r>
            <a:r>
              <a:rPr dirty="0" err="1"/>
              <a:t>pintar</a:t>
            </a:r>
            <a:r>
              <a:rPr dirty="0"/>
              <a:t> o </a:t>
            </a:r>
            <a:r>
              <a:rPr dirty="0" err="1"/>
              <a:t>componentes</a:t>
            </a:r>
            <a:r>
              <a:rPr dirty="0"/>
              <a:t> del </a:t>
            </a:r>
            <a:r>
              <a:rPr dirty="0" err="1"/>
              <a:t>andamio</a:t>
            </a:r>
            <a:r>
              <a:rPr dirty="0"/>
              <a:t>.</a:t>
            </a:r>
          </a:p>
        </p:txBody>
      </p:sp>
      <p:pic>
        <p:nvPicPr>
          <p:cNvPr id="670" name="image73.jpeg" descr="Foto que muestra un andamio instalado demasiado cerca de líneas aéreas eléctrica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14877" y="1571370"/>
            <a:ext cx="3696290" cy="3334634"/>
          </a:xfrm>
          <a:prstGeom prst="rect">
            <a:avLst/>
          </a:prstGeom>
          <a:ln w="12700">
            <a:miter lim="400000"/>
          </a:ln>
        </p:spPr>
      </p:pic>
      <p:pic>
        <p:nvPicPr>
          <p:cNvPr id="673" name="electricuted tumblr_inline_mqtp1vIIWL1qz4rgp.png" descr="Una caricatura de un hombre que está electrocutado."/>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5760170" y="4841834"/>
            <a:ext cx="2958095" cy="2403967"/>
          </a:xfrm>
          <a:prstGeom prst="rect">
            <a:avLst/>
          </a:prstGeom>
          <a:ln w="12700">
            <a:miter lim="400000"/>
          </a:ln>
        </p:spPr>
      </p:pic>
      <p:pic>
        <p:nvPicPr>
          <p:cNvPr id="674" name="no-symbol-39767_640.png" descr="Símbolo rojo de No (círculo con una barra diagonal) indica que el contenido de esta foto no está aprobado por OSHA."/>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24104" y="4051785"/>
            <a:ext cx="1409701" cy="1409701"/>
          </a:xfrm>
          <a:prstGeom prst="rect">
            <a:avLst/>
          </a:prstGeom>
          <a:ln w="12700">
            <a:miter lim="400000"/>
          </a:ln>
        </p:spPr>
      </p:pic>
    </p:spTree>
  </p:cSld>
  <p:clrMapOvr>
    <a:masterClrMapping/>
  </p:clrMapOvr>
  <p:transition spd="slow"/>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 name="Shape 678"/>
          <p:cNvSpPr>
            <a:spLocks noGrp="1"/>
          </p:cNvSpPr>
          <p:nvPr>
            <p:ph type="title"/>
          </p:nvPr>
        </p:nvSpPr>
        <p:spPr>
          <a:xfrm>
            <a:off x="-2" y="1047750"/>
            <a:ext cx="9144004" cy="609600"/>
          </a:xfrm>
          <a:prstGeom prst="rect">
            <a:avLst/>
          </a:prstGeom>
        </p:spPr>
        <p:txBody>
          <a:bodyPr>
            <a:normAutofit/>
          </a:bodyPr>
          <a:lstStyle/>
          <a:p>
            <a:pPr>
              <a:defRPr sz="3200"/>
            </a:pPr>
            <a:r>
              <a:rPr dirty="0"/>
              <a:t>Los </a:t>
            </a:r>
            <a:r>
              <a:rPr dirty="0" err="1"/>
              <a:t>Andamios</a:t>
            </a:r>
            <a:r>
              <a:rPr dirty="0"/>
              <a:t> </a:t>
            </a:r>
            <a:r>
              <a:rPr dirty="0" err="1"/>
              <a:t>Suspendidos</a:t>
            </a:r>
            <a:r>
              <a:rPr dirty="0"/>
              <a:t> </a:t>
            </a:r>
            <a:r>
              <a:rPr dirty="0">
                <a:solidFill>
                  <a:srgbClr val="FFFFFF"/>
                </a:solidFill>
              </a:rPr>
              <a:t>2</a:t>
            </a:r>
          </a:p>
        </p:txBody>
      </p:sp>
      <p:sp>
        <p:nvSpPr>
          <p:cNvPr id="680" name="Shape 680"/>
          <p:cNvSpPr>
            <a:spLocks noGrp="1"/>
          </p:cNvSpPr>
          <p:nvPr>
            <p:ph type="body" sz="half" idx="4294967295"/>
          </p:nvPr>
        </p:nvSpPr>
        <p:spPr>
          <a:xfrm>
            <a:off x="301798" y="1879761"/>
            <a:ext cx="4115137" cy="4598914"/>
          </a:xfrm>
          <a:prstGeom prst="rect">
            <a:avLst/>
          </a:prstGeom>
        </p:spPr>
        <p:txBody>
          <a:bodyPr>
            <a:normAutofit/>
          </a:bodyPr>
          <a:lstStyle/>
          <a:p>
            <a:pPr marL="0" indent="0" defTabSz="420623">
              <a:buSzTx/>
              <a:buFontTx/>
              <a:buNone/>
              <a:defRPr sz="2500"/>
            </a:pPr>
            <a:r>
              <a:rPr dirty="0"/>
              <a:t>Los </a:t>
            </a:r>
            <a:r>
              <a:rPr dirty="0" err="1"/>
              <a:t>andamios</a:t>
            </a:r>
            <a:r>
              <a:rPr dirty="0"/>
              <a:t> </a:t>
            </a:r>
            <a:r>
              <a:rPr dirty="0" err="1"/>
              <a:t>suspendidos</a:t>
            </a:r>
            <a:r>
              <a:rPr dirty="0"/>
              <a:t> </a:t>
            </a:r>
            <a:r>
              <a:rPr dirty="0" err="1"/>
              <a:t>también</a:t>
            </a:r>
            <a:r>
              <a:rPr dirty="0"/>
              <a:t> </a:t>
            </a:r>
            <a:r>
              <a:rPr dirty="0" err="1"/>
              <a:t>requieren</a:t>
            </a:r>
            <a:r>
              <a:rPr dirty="0"/>
              <a:t> de:</a:t>
            </a:r>
            <a:endParaRPr sz="2200" dirty="0"/>
          </a:p>
          <a:p>
            <a:pPr marL="381000" lvl="1" indent="-190500" defTabSz="420623">
              <a:defRPr sz="2200"/>
            </a:pPr>
            <a:r>
              <a:rPr dirty="0" err="1"/>
              <a:t>Evaluación</a:t>
            </a:r>
            <a:r>
              <a:rPr dirty="0"/>
              <a:t> de las </a:t>
            </a:r>
            <a:r>
              <a:rPr dirty="0" err="1"/>
              <a:t>conexiones</a:t>
            </a:r>
            <a:r>
              <a:rPr dirty="0"/>
              <a:t> </a:t>
            </a:r>
            <a:r>
              <a:rPr dirty="0" err="1"/>
              <a:t>directas</a:t>
            </a:r>
            <a:r>
              <a:rPr dirty="0"/>
              <a:t> que </a:t>
            </a:r>
            <a:r>
              <a:rPr dirty="0" err="1"/>
              <a:t>sostienen</a:t>
            </a:r>
            <a:r>
              <a:rPr dirty="0"/>
              <a:t> la </a:t>
            </a:r>
            <a:r>
              <a:rPr dirty="0" err="1"/>
              <a:t>carga</a:t>
            </a:r>
            <a:r>
              <a:rPr dirty="0"/>
              <a:t>/peso. </a:t>
            </a:r>
          </a:p>
          <a:p>
            <a:pPr marL="381000" lvl="1" indent="-190500" defTabSz="420623">
              <a:defRPr sz="2200"/>
            </a:pPr>
            <a:r>
              <a:rPr dirty="0" err="1"/>
              <a:t>Evaluación</a:t>
            </a:r>
            <a:r>
              <a:rPr dirty="0"/>
              <a:t> de la </a:t>
            </a:r>
            <a:r>
              <a:rPr dirty="0" err="1"/>
              <a:t>necesidad</a:t>
            </a:r>
            <a:r>
              <a:rPr dirty="0"/>
              <a:t> de </a:t>
            </a:r>
            <a:r>
              <a:rPr dirty="0" err="1"/>
              <a:t>asegurar</a:t>
            </a:r>
            <a:r>
              <a:rPr dirty="0"/>
              <a:t> </a:t>
            </a:r>
            <a:r>
              <a:rPr dirty="0" err="1"/>
              <a:t>los</a:t>
            </a:r>
            <a:r>
              <a:rPr dirty="0"/>
              <a:t> </a:t>
            </a:r>
            <a:r>
              <a:rPr dirty="0" err="1"/>
              <a:t>andamios</a:t>
            </a:r>
            <a:r>
              <a:rPr dirty="0"/>
              <a:t> </a:t>
            </a:r>
            <a:r>
              <a:rPr dirty="0" err="1"/>
              <a:t>en</a:t>
            </a:r>
            <a:r>
              <a:rPr dirty="0"/>
              <a:t> dos </a:t>
            </a:r>
            <a:r>
              <a:rPr dirty="0" err="1"/>
              <a:t>puntos</a:t>
            </a:r>
            <a:r>
              <a:rPr dirty="0"/>
              <a:t> o </a:t>
            </a:r>
            <a:r>
              <a:rPr dirty="0" err="1"/>
              <a:t>varios</a:t>
            </a:r>
            <a:r>
              <a:rPr dirty="0"/>
              <a:t> </a:t>
            </a:r>
            <a:r>
              <a:rPr dirty="0" err="1"/>
              <a:t>puntos</a:t>
            </a:r>
            <a:r>
              <a:rPr dirty="0"/>
              <a:t> para </a:t>
            </a:r>
            <a:r>
              <a:rPr dirty="0" err="1"/>
              <a:t>evitar</a:t>
            </a:r>
            <a:r>
              <a:rPr dirty="0"/>
              <a:t> </a:t>
            </a:r>
            <a:r>
              <a:rPr dirty="0" err="1"/>
              <a:t>su</a:t>
            </a:r>
            <a:r>
              <a:rPr dirty="0"/>
              <a:t> </a:t>
            </a:r>
            <a:r>
              <a:rPr dirty="0" err="1"/>
              <a:t>bamboleo</a:t>
            </a:r>
            <a:r>
              <a:rPr dirty="0"/>
              <a:t>. </a:t>
            </a:r>
          </a:p>
        </p:txBody>
      </p:sp>
      <p:pic>
        <p:nvPicPr>
          <p:cNvPr id="679" name="suspended scaffold handout_25.gif" descr="Gráfico de un andamio suspendido instalado correctamente."/>
          <p:cNvPicPr>
            <a:picLocks noChangeAspect="1"/>
          </p:cNvPicPr>
          <p:nvPr/>
        </p:nvPicPr>
        <p:blipFill>
          <a:blip r:embed="rId3" cstate="email">
            <a:extLst>
              <a:ext uri="{28A0092B-C50C-407E-A947-70E740481C1C}">
                <a14:useLocalDpi xmlns:a14="http://schemas.microsoft.com/office/drawing/2010/main"/>
              </a:ext>
            </a:extLst>
          </a:blip>
          <a:srcRect t="9518"/>
          <a:stretch>
            <a:fillRect/>
          </a:stretch>
        </p:blipFill>
        <p:spPr>
          <a:xfrm>
            <a:off x="4275205" y="1526830"/>
            <a:ext cx="5080001" cy="4665421"/>
          </a:xfrm>
          <a:prstGeom prst="rect">
            <a:avLst/>
          </a:prstGeom>
          <a:ln w="12700">
            <a:miter lim="400000"/>
          </a:ln>
        </p:spPr>
      </p:pic>
      <p:pic>
        <p:nvPicPr>
          <p:cNvPr id="681" name="check mark 2000px-Checkmark_green.svg.png" title="Marca de verificació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224" y="4014291"/>
            <a:ext cx="1616681" cy="1403280"/>
          </a:xfrm>
          <a:prstGeom prst="rect">
            <a:avLst/>
          </a:prstGeom>
          <a:ln w="12700">
            <a:miter lim="400000"/>
          </a:ln>
          <a:effectLst>
            <a:outerShdw blurRad="38100" dist="20000" dir="2487689" rotWithShape="0">
              <a:srgbClr val="000000"/>
            </a:outerShdw>
          </a:effectLst>
        </p:spPr>
      </p:pic>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a:spLocks noGrp="1"/>
          </p:cNvSpPr>
          <p:nvPr>
            <p:ph type="body" sz="quarter" idx="4294967295"/>
          </p:nvPr>
        </p:nvSpPr>
        <p:spPr>
          <a:xfrm>
            <a:off x="457200" y="1671249"/>
            <a:ext cx="8229600" cy="1523654"/>
          </a:xfrm>
          <a:prstGeom prst="rect">
            <a:avLst/>
          </a:prstGeom>
        </p:spPr>
        <p:txBody>
          <a:bodyPr/>
          <a:lstStyle>
            <a:lvl1pPr marL="0" indent="0" algn="ctr">
              <a:buSzTx/>
              <a:buFontTx/>
              <a:buNone/>
              <a:defRPr sz="3000"/>
            </a:lvl1pPr>
          </a:lstStyle>
          <a:p>
            <a:r>
              <a:t>las caídas desde escaleras ocupan el tercer lugar?</a:t>
            </a:r>
          </a:p>
        </p:txBody>
      </p:sp>
      <p:sp>
        <p:nvSpPr>
          <p:cNvPr id="84" name="Shape 84"/>
          <p:cNvSpPr>
            <a:spLocks noGrp="1"/>
          </p:cNvSpPr>
          <p:nvPr>
            <p:ph type="title"/>
          </p:nvPr>
        </p:nvSpPr>
        <p:spPr>
          <a:xfrm>
            <a:off x="457200" y="937490"/>
            <a:ext cx="8229600" cy="762001"/>
          </a:xfrm>
          <a:prstGeom prst="rect">
            <a:avLst/>
          </a:prstGeom>
        </p:spPr>
        <p:txBody>
          <a:bodyPr>
            <a:normAutofit/>
          </a:bodyPr>
          <a:lstStyle/>
          <a:p>
            <a:pPr defTabSz="452627">
              <a:defRPr sz="4356" b="1"/>
            </a:pPr>
            <a:r>
              <a:rPr dirty="0"/>
              <a:t>¿</a:t>
            </a:r>
            <a:r>
              <a:rPr dirty="0" err="1"/>
              <a:t>Sabía</a:t>
            </a:r>
            <a:r>
              <a:rPr dirty="0"/>
              <a:t> </a:t>
            </a:r>
            <a:r>
              <a:rPr dirty="0" err="1"/>
              <a:t>usted</a:t>
            </a:r>
            <a:r>
              <a:rPr dirty="0"/>
              <a:t> que… </a:t>
            </a:r>
            <a:r>
              <a:rPr dirty="0">
                <a:solidFill>
                  <a:srgbClr val="FFFFFF"/>
                </a:solidFill>
              </a:rPr>
              <a:t>4</a:t>
            </a:r>
          </a:p>
        </p:txBody>
      </p:sp>
      <p:pic>
        <p:nvPicPr>
          <p:cNvPr id="82" name="image6.jpeg" descr="Hombre de pie en la parte superior de una escalera."/>
          <p:cNvPicPr>
            <a:picLocks noChangeAspect="1"/>
          </p:cNvPicPr>
          <p:nvPr/>
        </p:nvPicPr>
        <p:blipFill>
          <a:blip r:embed="rId3">
            <a:extLst/>
          </a:blip>
          <a:stretch>
            <a:fillRect/>
          </a:stretch>
        </p:blipFill>
        <p:spPr>
          <a:xfrm>
            <a:off x="2077033" y="2420559"/>
            <a:ext cx="4989934" cy="3743309"/>
          </a:xfrm>
          <a:prstGeom prst="rect">
            <a:avLst/>
          </a:prstGeom>
          <a:ln w="12700">
            <a:miter lim="400000"/>
          </a:ln>
        </p:spPr>
      </p:pic>
      <p:pic>
        <p:nvPicPr>
          <p:cNvPr id="85" name="no-symbol-39767_640.png" descr="Símbolo rojo de No (círculo con una barra diagonal) indica que el contenido de esta foto no está aprobado por OSHA."/>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66614" y="2232819"/>
            <a:ext cx="1774760" cy="1774760"/>
          </a:xfrm>
          <a:prstGeom prst="rect">
            <a:avLst/>
          </a:prstGeom>
          <a:ln w="12700">
            <a:miter lim="400000"/>
          </a:ln>
        </p:spPr>
      </p:pic>
    </p:spTree>
  </p:cSld>
  <p:clrMapOvr>
    <a:masterClrMapping/>
  </p:clrMapOvr>
  <p:transition spd="slow"/>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 name="Shape 685"/>
          <p:cNvSpPr>
            <a:spLocks noGrp="1"/>
          </p:cNvSpPr>
          <p:nvPr>
            <p:ph type="title"/>
          </p:nvPr>
        </p:nvSpPr>
        <p:spPr>
          <a:xfrm>
            <a:off x="-2" y="1047750"/>
            <a:ext cx="9144004" cy="609600"/>
          </a:xfrm>
          <a:prstGeom prst="rect">
            <a:avLst/>
          </a:prstGeom>
        </p:spPr>
        <p:txBody>
          <a:bodyPr>
            <a:normAutofit/>
          </a:bodyPr>
          <a:lstStyle/>
          <a:p>
            <a:pPr>
              <a:defRPr sz="3200"/>
            </a:pPr>
            <a:r>
              <a:rPr dirty="0"/>
              <a:t>Los </a:t>
            </a:r>
            <a:r>
              <a:rPr dirty="0" err="1"/>
              <a:t>Andamios</a:t>
            </a:r>
            <a:r>
              <a:rPr dirty="0"/>
              <a:t> </a:t>
            </a:r>
            <a:r>
              <a:rPr dirty="0" err="1"/>
              <a:t>Suspendidos</a:t>
            </a:r>
            <a:r>
              <a:rPr dirty="0"/>
              <a:t> </a:t>
            </a:r>
            <a:r>
              <a:rPr dirty="0">
                <a:solidFill>
                  <a:srgbClr val="FFFFFF"/>
                </a:solidFill>
              </a:rPr>
              <a:t>3</a:t>
            </a:r>
          </a:p>
        </p:txBody>
      </p:sp>
      <p:sp>
        <p:nvSpPr>
          <p:cNvPr id="686" name="Shape 686"/>
          <p:cNvSpPr/>
          <p:nvPr/>
        </p:nvSpPr>
        <p:spPr>
          <a:xfrm>
            <a:off x="631451" y="1920288"/>
            <a:ext cx="3392586" cy="32918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defTabSz="448055">
              <a:spcBef>
                <a:spcPts val="1000"/>
              </a:spcBef>
              <a:defRPr sz="2300"/>
            </a:lvl1pPr>
          </a:lstStyle>
          <a:p>
            <a:r>
              <a:rPr dirty="0" err="1"/>
              <a:t>Todo</a:t>
            </a:r>
            <a:r>
              <a:rPr dirty="0"/>
              <a:t> </a:t>
            </a:r>
            <a:r>
              <a:rPr dirty="0" err="1"/>
              <a:t>trabajador</a:t>
            </a:r>
            <a:r>
              <a:rPr dirty="0"/>
              <a:t> </a:t>
            </a:r>
            <a:r>
              <a:rPr dirty="0" err="1"/>
              <a:t>montado</a:t>
            </a:r>
            <a:r>
              <a:rPr dirty="0"/>
              <a:t> </a:t>
            </a:r>
            <a:r>
              <a:rPr dirty="0" err="1"/>
              <a:t>en</a:t>
            </a:r>
            <a:r>
              <a:rPr dirty="0"/>
              <a:t> un </a:t>
            </a:r>
            <a:r>
              <a:rPr dirty="0" err="1"/>
              <a:t>andamio</a:t>
            </a:r>
            <a:r>
              <a:rPr dirty="0"/>
              <a:t> </a:t>
            </a:r>
            <a:r>
              <a:rPr dirty="0" err="1"/>
              <a:t>suspendido</a:t>
            </a:r>
            <a:r>
              <a:rPr dirty="0"/>
              <a:t>, que </a:t>
            </a:r>
            <a:r>
              <a:rPr dirty="0" err="1"/>
              <a:t>tenga</a:t>
            </a:r>
            <a:r>
              <a:rPr dirty="0"/>
              <a:t> </a:t>
            </a:r>
            <a:r>
              <a:rPr dirty="0" err="1"/>
              <a:t>uno</a:t>
            </a:r>
            <a:r>
              <a:rPr dirty="0"/>
              <a:t> o dos </a:t>
            </a:r>
            <a:r>
              <a:rPr dirty="0" err="1"/>
              <a:t>puntos</a:t>
            </a:r>
            <a:r>
              <a:rPr dirty="0"/>
              <a:t> de </a:t>
            </a:r>
            <a:r>
              <a:rPr dirty="0" err="1"/>
              <a:t>ajuste</a:t>
            </a:r>
            <a:r>
              <a:rPr dirty="0"/>
              <a:t>, </a:t>
            </a:r>
            <a:r>
              <a:rPr dirty="0" err="1"/>
              <a:t>deberá</a:t>
            </a:r>
            <a:r>
              <a:rPr dirty="0"/>
              <a:t> </a:t>
            </a:r>
            <a:r>
              <a:rPr dirty="0" err="1"/>
              <a:t>estar</a:t>
            </a:r>
            <a:r>
              <a:rPr dirty="0"/>
              <a:t> </a:t>
            </a:r>
            <a:r>
              <a:rPr dirty="0" err="1"/>
              <a:t>protegido</a:t>
            </a:r>
            <a:r>
              <a:rPr dirty="0"/>
              <a:t> </a:t>
            </a:r>
            <a:r>
              <a:rPr dirty="0" err="1"/>
              <a:t>tanto</a:t>
            </a:r>
            <a:r>
              <a:rPr dirty="0"/>
              <a:t> </a:t>
            </a:r>
            <a:r>
              <a:rPr dirty="0" err="1"/>
              <a:t>por</a:t>
            </a:r>
            <a:r>
              <a:rPr dirty="0"/>
              <a:t> un </a:t>
            </a:r>
            <a:r>
              <a:rPr dirty="0" err="1"/>
              <a:t>sistema</a:t>
            </a:r>
            <a:r>
              <a:rPr dirty="0"/>
              <a:t> personal para </a:t>
            </a:r>
            <a:r>
              <a:rPr dirty="0" err="1"/>
              <a:t>detención</a:t>
            </a:r>
            <a:r>
              <a:rPr dirty="0"/>
              <a:t> de </a:t>
            </a:r>
            <a:r>
              <a:rPr dirty="0" err="1"/>
              <a:t>caídas</a:t>
            </a:r>
            <a:r>
              <a:rPr dirty="0"/>
              <a:t>, </a:t>
            </a:r>
            <a:r>
              <a:rPr dirty="0" err="1"/>
              <a:t>como</a:t>
            </a:r>
            <a:r>
              <a:rPr dirty="0"/>
              <a:t> </a:t>
            </a:r>
            <a:r>
              <a:rPr dirty="0" err="1"/>
              <a:t>por</a:t>
            </a:r>
            <a:r>
              <a:rPr dirty="0"/>
              <a:t> un </a:t>
            </a:r>
            <a:r>
              <a:rPr dirty="0" err="1"/>
              <a:t>sistema</a:t>
            </a:r>
            <a:r>
              <a:rPr dirty="0"/>
              <a:t> de </a:t>
            </a:r>
            <a:r>
              <a:rPr dirty="0" err="1"/>
              <a:t>barandas</a:t>
            </a:r>
            <a:r>
              <a:rPr dirty="0"/>
              <a:t> </a:t>
            </a:r>
            <a:r>
              <a:rPr dirty="0" err="1"/>
              <a:t>protectoras</a:t>
            </a:r>
            <a:r>
              <a:rPr dirty="0"/>
              <a:t>. </a:t>
            </a:r>
          </a:p>
        </p:txBody>
      </p:sp>
      <p:pic>
        <p:nvPicPr>
          <p:cNvPr id="687" name="harness lifeline_scaffolding.jpg" descr="Trabajadores en un andamio suspendido, trabajando en un edificio mientras llevaba arneses atados a líneas de vida."/>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228613" y="1920288"/>
            <a:ext cx="5083475" cy="3821127"/>
          </a:xfrm>
          <a:prstGeom prst="rect">
            <a:avLst/>
          </a:prstGeom>
          <a:ln w="12700">
            <a:miter lim="400000"/>
          </a:ln>
        </p:spPr>
      </p:pic>
      <p:pic>
        <p:nvPicPr>
          <p:cNvPr id="688" name="check mark 2000px-Checkmark_green.svg.png" descr="La marca de verificación verde indica que el contenido de esta foto es aprobado por OSHA.&#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27942" y="1639318"/>
            <a:ext cx="1616682" cy="1403280"/>
          </a:xfrm>
          <a:prstGeom prst="rect">
            <a:avLst/>
          </a:prstGeom>
          <a:ln w="12700">
            <a:miter lim="400000"/>
          </a:ln>
          <a:effectLst>
            <a:outerShdw blurRad="38100" dist="20000" dir="2487689" rotWithShape="0">
              <a:srgbClr val="000000"/>
            </a:outerShdw>
          </a:effectLst>
        </p:spPr>
      </p:pic>
    </p:spTree>
  </p:cSld>
  <p:clrMapOvr>
    <a:masterClrMapping/>
  </p:clrMapOvr>
  <p:transition spd="slow"/>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 name="Shape 724"/>
          <p:cNvSpPr>
            <a:spLocks noGrp="1"/>
          </p:cNvSpPr>
          <p:nvPr>
            <p:ph type="title"/>
          </p:nvPr>
        </p:nvSpPr>
        <p:spPr>
          <a:xfrm>
            <a:off x="-2" y="1042987"/>
            <a:ext cx="9144004" cy="609601"/>
          </a:xfrm>
          <a:prstGeom prst="rect">
            <a:avLst/>
          </a:prstGeom>
        </p:spPr>
        <p:txBody>
          <a:bodyPr/>
          <a:lstStyle>
            <a:lvl1pPr defTabSz="388620">
              <a:defRPr sz="3500"/>
            </a:lvl1pPr>
          </a:lstStyle>
          <a:p>
            <a:r>
              <a:rPr dirty="0"/>
              <a:t>El </a:t>
            </a:r>
            <a:r>
              <a:rPr dirty="0" err="1"/>
              <a:t>Acceso</a:t>
            </a:r>
            <a:r>
              <a:rPr dirty="0"/>
              <a:t> a un </a:t>
            </a:r>
            <a:r>
              <a:rPr dirty="0" err="1"/>
              <a:t>Andamio</a:t>
            </a:r>
            <a:r>
              <a:rPr dirty="0"/>
              <a:t> </a:t>
            </a:r>
            <a:r>
              <a:rPr dirty="0" err="1"/>
              <a:t>Suspendido</a:t>
            </a:r>
            <a:r>
              <a:rPr dirty="0"/>
              <a:t> </a:t>
            </a:r>
          </a:p>
        </p:txBody>
      </p:sp>
      <p:sp>
        <p:nvSpPr>
          <p:cNvPr id="725" name="Shape 725"/>
          <p:cNvSpPr>
            <a:spLocks noGrp="1"/>
          </p:cNvSpPr>
          <p:nvPr>
            <p:ph type="body" sz="quarter" idx="4294967295"/>
          </p:nvPr>
        </p:nvSpPr>
        <p:spPr>
          <a:xfrm>
            <a:off x="832813" y="1677986"/>
            <a:ext cx="7415837" cy="1600202"/>
          </a:xfrm>
          <a:prstGeom prst="rect">
            <a:avLst/>
          </a:prstGeom>
        </p:spPr>
        <p:txBody>
          <a:bodyPr/>
          <a:lstStyle>
            <a:lvl1pPr marL="0" indent="0">
              <a:buSzTx/>
              <a:buFontTx/>
              <a:buNone/>
              <a:defRPr sz="2000"/>
            </a:lvl1pPr>
          </a:lstStyle>
          <a:p>
            <a:r>
              <a:rPr dirty="0" err="1"/>
              <a:t>Sólo</a:t>
            </a:r>
            <a:r>
              <a:rPr dirty="0"/>
              <a:t> </a:t>
            </a:r>
            <a:r>
              <a:rPr dirty="0" err="1"/>
              <a:t>es</a:t>
            </a:r>
            <a:r>
              <a:rPr dirty="0"/>
              <a:t> </a:t>
            </a:r>
            <a:r>
              <a:rPr dirty="0" err="1"/>
              <a:t>permitido</a:t>
            </a:r>
            <a:r>
              <a:rPr dirty="0"/>
              <a:t> el </a:t>
            </a:r>
            <a:r>
              <a:rPr dirty="0" err="1"/>
              <a:t>acceso</a:t>
            </a:r>
            <a:r>
              <a:rPr dirty="0"/>
              <a:t> </a:t>
            </a:r>
            <a:r>
              <a:rPr dirty="0" err="1"/>
              <a:t>directo</a:t>
            </a:r>
            <a:r>
              <a:rPr dirty="0"/>
              <a:t> a la </a:t>
            </a:r>
            <a:r>
              <a:rPr dirty="0" err="1"/>
              <a:t>plataforma</a:t>
            </a:r>
            <a:r>
              <a:rPr dirty="0"/>
              <a:t> </a:t>
            </a:r>
            <a:r>
              <a:rPr dirty="0" err="1"/>
              <a:t>desde</a:t>
            </a:r>
            <a:r>
              <a:rPr dirty="0"/>
              <a:t> </a:t>
            </a:r>
            <a:r>
              <a:rPr dirty="0" err="1"/>
              <a:t>otra</a:t>
            </a:r>
            <a:r>
              <a:rPr dirty="0"/>
              <a:t> </a:t>
            </a:r>
            <a:r>
              <a:rPr dirty="0" err="1"/>
              <a:t>superficie</a:t>
            </a:r>
            <a:r>
              <a:rPr dirty="0"/>
              <a:t> </a:t>
            </a:r>
            <a:r>
              <a:rPr dirty="0" err="1"/>
              <a:t>cuando</a:t>
            </a:r>
            <a:r>
              <a:rPr dirty="0"/>
              <a:t> el </a:t>
            </a:r>
            <a:r>
              <a:rPr dirty="0" err="1"/>
              <a:t>andamio</a:t>
            </a:r>
            <a:r>
              <a:rPr dirty="0"/>
              <a:t> no </a:t>
            </a:r>
            <a:r>
              <a:rPr dirty="0" err="1"/>
              <a:t>está</a:t>
            </a:r>
            <a:r>
              <a:rPr dirty="0"/>
              <a:t> </a:t>
            </a:r>
            <a:r>
              <a:rPr dirty="0" err="1"/>
              <a:t>separado</a:t>
            </a:r>
            <a:r>
              <a:rPr dirty="0"/>
              <a:t> </a:t>
            </a:r>
            <a:r>
              <a:rPr dirty="0" err="1"/>
              <a:t>más</a:t>
            </a:r>
            <a:r>
              <a:rPr dirty="0"/>
              <a:t> de 14 </a:t>
            </a:r>
            <a:r>
              <a:rPr dirty="0" err="1"/>
              <a:t>pulgadas</a:t>
            </a:r>
            <a:r>
              <a:rPr dirty="0"/>
              <a:t> </a:t>
            </a:r>
            <a:r>
              <a:rPr dirty="0" err="1"/>
              <a:t>horizontalmente</a:t>
            </a:r>
            <a:r>
              <a:rPr dirty="0"/>
              <a:t>, </a:t>
            </a:r>
            <a:r>
              <a:rPr dirty="0" err="1"/>
              <a:t>ni</a:t>
            </a:r>
            <a:r>
              <a:rPr dirty="0"/>
              <a:t> </a:t>
            </a:r>
            <a:r>
              <a:rPr dirty="0" err="1"/>
              <a:t>más</a:t>
            </a:r>
            <a:r>
              <a:rPr dirty="0"/>
              <a:t> de 24 </a:t>
            </a:r>
            <a:r>
              <a:rPr dirty="0" err="1"/>
              <a:t>pulgadas</a:t>
            </a:r>
            <a:r>
              <a:rPr dirty="0"/>
              <a:t> </a:t>
            </a:r>
            <a:r>
              <a:rPr dirty="0" err="1"/>
              <a:t>verticalmente</a:t>
            </a:r>
            <a:r>
              <a:rPr dirty="0"/>
              <a:t> de </a:t>
            </a:r>
            <a:r>
              <a:rPr dirty="0" err="1"/>
              <a:t>otras</a:t>
            </a:r>
            <a:r>
              <a:rPr dirty="0"/>
              <a:t> superficies.</a:t>
            </a:r>
          </a:p>
        </p:txBody>
      </p:sp>
      <p:grpSp>
        <p:nvGrpSpPr>
          <p:cNvPr id="42" name="Group 41" descr="Vista en plan de techo con un andamio suspendido correctamente instalado a no más de 14 pulgadas de distancia desde el lado del edificio."/>
          <p:cNvGrpSpPr/>
          <p:nvPr/>
        </p:nvGrpSpPr>
        <p:grpSpPr>
          <a:xfrm>
            <a:off x="685800" y="3200400"/>
            <a:ext cx="3352800" cy="2286000"/>
            <a:chOff x="685800" y="3200400"/>
            <a:chExt cx="3352800" cy="2286000"/>
          </a:xfrm>
        </p:grpSpPr>
        <p:sp>
          <p:nvSpPr>
            <p:cNvPr id="43" name="Shape 683"/>
            <p:cNvSpPr/>
            <p:nvPr/>
          </p:nvSpPr>
          <p:spPr>
            <a:xfrm>
              <a:off x="838200" y="3200400"/>
              <a:ext cx="3200400" cy="1752600"/>
            </a:xfrm>
            <a:prstGeom prst="rect">
              <a:avLst/>
            </a:prstGeom>
            <a:solidFill>
              <a:srgbClr val="000000"/>
            </a:solidFill>
            <a:ln>
              <a:solidFill>
                <a:srgbClr val="000000"/>
              </a:solidFill>
            </a:ln>
            <a:effectLst>
              <a:outerShdw blurRad="38100" dist="23000" dir="5400000" rotWithShape="0">
                <a:srgbClr val="808080">
                  <a:alpha val="34997"/>
                </a:srgbClr>
              </a:outerShdw>
            </a:effectLst>
          </p:spPr>
          <p:txBody>
            <a:bodyPr lIns="45718" tIns="45718" rIns="45718" bIns="45718" anchor="ctr"/>
            <a:lstStyle/>
            <a:p>
              <a:pPr algn="ctr" defTabSz="457200">
                <a:defRPr sz="1800">
                  <a:solidFill>
                    <a:srgbClr val="FFFFFF"/>
                  </a:solidFill>
                </a:defRPr>
              </a:pPr>
              <a:endParaRPr/>
            </a:p>
          </p:txBody>
        </p:sp>
        <p:sp>
          <p:nvSpPr>
            <p:cNvPr id="44" name="Shape 684"/>
            <p:cNvSpPr/>
            <p:nvPr/>
          </p:nvSpPr>
          <p:spPr>
            <a:xfrm>
              <a:off x="990600" y="3429000"/>
              <a:ext cx="2895600" cy="1371600"/>
            </a:xfrm>
            <a:prstGeom prst="rect">
              <a:avLst/>
            </a:prstGeom>
            <a:solidFill>
              <a:srgbClr val="7F7F7F"/>
            </a:solidFill>
            <a:ln>
              <a:solidFill>
                <a:srgbClr val="000000"/>
              </a:solidFill>
            </a:ln>
            <a:effectLst>
              <a:outerShdw blurRad="38100" dist="23000" dir="5400000" rotWithShape="0">
                <a:srgbClr val="808080">
                  <a:alpha val="34997"/>
                </a:srgbClr>
              </a:outerShdw>
            </a:effectLst>
          </p:spPr>
          <p:txBody>
            <a:bodyPr lIns="45718" tIns="45718" rIns="45718" bIns="45718" anchor="ctr"/>
            <a:lstStyle/>
            <a:p>
              <a:pPr algn="ctr" defTabSz="457200">
                <a:defRPr sz="1800">
                  <a:solidFill>
                    <a:srgbClr val="FFFFFF"/>
                  </a:solidFill>
                </a:defRPr>
              </a:pPr>
              <a:endParaRPr/>
            </a:p>
          </p:txBody>
        </p:sp>
        <p:sp>
          <p:nvSpPr>
            <p:cNvPr id="45" name="Shape 685"/>
            <p:cNvSpPr/>
            <p:nvPr/>
          </p:nvSpPr>
          <p:spPr>
            <a:xfrm>
              <a:off x="838200" y="5067300"/>
              <a:ext cx="3200400" cy="419100"/>
            </a:xfrm>
            <a:prstGeom prst="rect">
              <a:avLst/>
            </a:prstGeom>
            <a:solidFill>
              <a:srgbClr val="A6A6A6"/>
            </a:solidFill>
            <a:ln>
              <a:solidFill>
                <a:srgbClr val="BFBFBF"/>
              </a:solidFill>
            </a:ln>
            <a:effectLst>
              <a:outerShdw blurRad="38100" dist="23000" dir="5400000" rotWithShape="0">
                <a:srgbClr val="808080">
                  <a:alpha val="34997"/>
                </a:srgbClr>
              </a:outerShdw>
            </a:effectLst>
          </p:spPr>
          <p:txBody>
            <a:bodyPr lIns="45718" tIns="45718" rIns="45718" bIns="45718" anchor="ctr"/>
            <a:lstStyle/>
            <a:p>
              <a:pPr algn="ctr" defTabSz="457200">
                <a:defRPr sz="1800">
                  <a:solidFill>
                    <a:srgbClr val="FFFFFF"/>
                  </a:solidFill>
                </a:defRPr>
              </a:pPr>
              <a:endParaRPr/>
            </a:p>
          </p:txBody>
        </p:sp>
        <p:sp>
          <p:nvSpPr>
            <p:cNvPr id="46" name="Shape 686"/>
            <p:cNvSpPr/>
            <p:nvPr/>
          </p:nvSpPr>
          <p:spPr>
            <a:xfrm>
              <a:off x="920746" y="5162550"/>
              <a:ext cx="3041654" cy="247650"/>
            </a:xfrm>
            <a:prstGeom prst="rect">
              <a:avLst/>
            </a:prstGeom>
            <a:solidFill>
              <a:srgbClr val="FFC000"/>
            </a:solidFill>
            <a:ln>
              <a:solidFill>
                <a:srgbClr val="FFC000"/>
              </a:solidFill>
            </a:ln>
            <a:effectLst>
              <a:outerShdw blurRad="38100" dist="23000" dir="5400000" rotWithShape="0">
                <a:srgbClr val="808080">
                  <a:alpha val="34997"/>
                </a:srgbClr>
              </a:outerShdw>
            </a:effectLst>
          </p:spPr>
          <p:txBody>
            <a:bodyPr lIns="45718" tIns="45718" rIns="45718" bIns="45718" anchor="ctr"/>
            <a:lstStyle/>
            <a:p>
              <a:pPr algn="ctr" defTabSz="457200">
                <a:defRPr sz="1800">
                  <a:solidFill>
                    <a:srgbClr val="FFFFFF"/>
                  </a:solidFill>
                </a:defRPr>
              </a:pPr>
              <a:endParaRPr/>
            </a:p>
          </p:txBody>
        </p:sp>
        <p:sp>
          <p:nvSpPr>
            <p:cNvPr id="47" name="Shape 687"/>
            <p:cNvSpPr/>
            <p:nvPr/>
          </p:nvSpPr>
          <p:spPr>
            <a:xfrm>
              <a:off x="1371600" y="4195762"/>
              <a:ext cx="76200" cy="1081089"/>
            </a:xfrm>
            <a:prstGeom prst="rect">
              <a:avLst/>
            </a:prstGeom>
            <a:solidFill>
              <a:srgbClr val="A6A6A6"/>
            </a:solidFill>
            <a:ln>
              <a:solidFill>
                <a:srgbClr val="BFBFBF"/>
              </a:solidFill>
            </a:ln>
            <a:effectLst>
              <a:outerShdw blurRad="38100" dist="23000" dir="5400000" rotWithShape="0">
                <a:srgbClr val="808080">
                  <a:alpha val="34997"/>
                </a:srgbClr>
              </a:outerShdw>
            </a:effectLst>
          </p:spPr>
          <p:txBody>
            <a:bodyPr lIns="45718" tIns="45718" rIns="45718" bIns="45718" anchor="ctr"/>
            <a:lstStyle/>
            <a:p>
              <a:pPr algn="ctr" defTabSz="457200">
                <a:defRPr sz="1800">
                  <a:solidFill>
                    <a:srgbClr val="FFFFFF"/>
                  </a:solidFill>
                </a:defRPr>
              </a:pPr>
              <a:endParaRPr/>
            </a:p>
          </p:txBody>
        </p:sp>
        <p:pic>
          <p:nvPicPr>
            <p:cNvPr id="48" name="image55.png" title="dibujo"/>
            <p:cNvPicPr>
              <a:picLocks noChangeAspect="1"/>
            </p:cNvPicPr>
            <p:nvPr/>
          </p:nvPicPr>
          <p:blipFill>
            <a:blip r:embed="rId3">
              <a:extLst/>
            </a:blip>
            <a:stretch>
              <a:fillRect/>
            </a:stretch>
          </p:blipFill>
          <p:spPr>
            <a:xfrm>
              <a:off x="3352800" y="4170362"/>
              <a:ext cx="176213" cy="1184277"/>
            </a:xfrm>
            <a:prstGeom prst="rect">
              <a:avLst/>
            </a:prstGeom>
            <a:ln w="12700">
              <a:miter lim="400000"/>
            </a:ln>
          </p:spPr>
        </p:pic>
        <p:sp>
          <p:nvSpPr>
            <p:cNvPr id="49" name="Shape 689"/>
            <p:cNvSpPr/>
            <p:nvPr/>
          </p:nvSpPr>
          <p:spPr>
            <a:xfrm>
              <a:off x="1219200" y="4195762"/>
              <a:ext cx="381000" cy="223839"/>
            </a:xfrm>
            <a:prstGeom prst="rect">
              <a:avLst/>
            </a:prstGeom>
            <a:solidFill>
              <a:srgbClr val="A6A6A6"/>
            </a:solidFill>
            <a:ln>
              <a:solidFill>
                <a:srgbClr val="BFBFBF"/>
              </a:solidFill>
            </a:ln>
            <a:effectLst>
              <a:outerShdw blurRad="38100" dist="23000" dir="5400000" rotWithShape="0">
                <a:srgbClr val="808080">
                  <a:alpha val="34997"/>
                </a:srgbClr>
              </a:outerShdw>
            </a:effectLst>
          </p:spPr>
          <p:txBody>
            <a:bodyPr lIns="45718" tIns="45718" rIns="45718" bIns="45718" anchor="ctr"/>
            <a:lstStyle/>
            <a:p>
              <a:pPr algn="ctr" defTabSz="457200">
                <a:defRPr sz="1800">
                  <a:solidFill>
                    <a:srgbClr val="FFFFFF"/>
                  </a:solidFill>
                </a:defRPr>
              </a:pPr>
              <a:endParaRPr/>
            </a:p>
          </p:txBody>
        </p:sp>
        <p:pic>
          <p:nvPicPr>
            <p:cNvPr id="50" name="image56.png" title="dibujo"/>
            <p:cNvPicPr>
              <a:picLocks noChangeAspect="1"/>
            </p:cNvPicPr>
            <p:nvPr/>
          </p:nvPicPr>
          <p:blipFill>
            <a:blip r:embed="rId4">
              <a:extLst/>
            </a:blip>
            <a:stretch>
              <a:fillRect/>
            </a:stretch>
          </p:blipFill>
          <p:spPr>
            <a:xfrm>
              <a:off x="3200400" y="4151312"/>
              <a:ext cx="481013" cy="323852"/>
            </a:xfrm>
            <a:prstGeom prst="rect">
              <a:avLst/>
            </a:prstGeom>
            <a:ln w="12700">
              <a:miter lim="400000"/>
            </a:ln>
          </p:spPr>
        </p:pic>
        <p:sp>
          <p:nvSpPr>
            <p:cNvPr id="51" name="Shape 691"/>
            <p:cNvSpPr/>
            <p:nvPr/>
          </p:nvSpPr>
          <p:spPr>
            <a:xfrm>
              <a:off x="1219200" y="4591050"/>
              <a:ext cx="381000" cy="46038"/>
            </a:xfrm>
            <a:prstGeom prst="rect">
              <a:avLst/>
            </a:prstGeom>
            <a:solidFill>
              <a:srgbClr val="A6A6A6"/>
            </a:solidFill>
            <a:ln>
              <a:solidFill>
                <a:srgbClr val="BFBFBF"/>
              </a:solidFill>
            </a:ln>
            <a:effectLst>
              <a:outerShdw blurRad="38100" dist="23000" dir="5400000" rotWithShape="0">
                <a:srgbClr val="808080">
                  <a:alpha val="34997"/>
                </a:srgbClr>
              </a:outerShdw>
            </a:effectLst>
          </p:spPr>
          <p:txBody>
            <a:bodyPr lIns="45718" tIns="45718" rIns="45718" bIns="45718" anchor="ctr"/>
            <a:lstStyle/>
            <a:p>
              <a:pPr algn="ctr" defTabSz="457200">
                <a:defRPr sz="1800">
                  <a:solidFill>
                    <a:srgbClr val="FFFFFF"/>
                  </a:solidFill>
                </a:defRPr>
              </a:pPr>
              <a:endParaRPr/>
            </a:p>
          </p:txBody>
        </p:sp>
        <p:pic>
          <p:nvPicPr>
            <p:cNvPr id="52" name="image57.png" title="dibujo"/>
            <p:cNvPicPr>
              <a:picLocks noChangeAspect="1"/>
            </p:cNvPicPr>
            <p:nvPr/>
          </p:nvPicPr>
          <p:blipFill>
            <a:blip r:embed="rId5">
              <a:extLst/>
            </a:blip>
            <a:stretch>
              <a:fillRect/>
            </a:stretch>
          </p:blipFill>
          <p:spPr>
            <a:xfrm>
              <a:off x="3200400" y="4564062"/>
              <a:ext cx="481013" cy="146052"/>
            </a:xfrm>
            <a:prstGeom prst="rect">
              <a:avLst/>
            </a:prstGeom>
            <a:ln w="12700">
              <a:miter lim="400000"/>
            </a:ln>
          </p:spPr>
        </p:pic>
        <p:sp>
          <p:nvSpPr>
            <p:cNvPr id="53" name="Shape 693"/>
            <p:cNvSpPr/>
            <p:nvPr/>
          </p:nvSpPr>
          <p:spPr>
            <a:xfrm>
              <a:off x="3681412" y="5138737"/>
              <a:ext cx="204789" cy="247652"/>
            </a:xfrm>
            <a:prstGeom prst="rect">
              <a:avLst/>
            </a:prstGeom>
            <a:solidFill>
              <a:srgbClr val="000000"/>
            </a:solidFill>
            <a:ln>
              <a:solidFill>
                <a:srgbClr val="000000"/>
              </a:solidFill>
            </a:ln>
            <a:effectLst>
              <a:outerShdw blurRad="38100" dist="23000" dir="5400000" rotWithShape="0">
                <a:srgbClr val="808080">
                  <a:alpha val="34997"/>
                </a:srgbClr>
              </a:outerShdw>
            </a:effectLst>
          </p:spPr>
          <p:txBody>
            <a:bodyPr lIns="45718" tIns="45718" rIns="45718" bIns="45718" anchor="ctr"/>
            <a:lstStyle/>
            <a:p>
              <a:pPr algn="ctr" defTabSz="457200">
                <a:defRPr sz="1800">
                  <a:solidFill>
                    <a:srgbClr val="FFFFFF"/>
                  </a:solidFill>
                </a:defRPr>
              </a:pPr>
              <a:endParaRPr/>
            </a:p>
          </p:txBody>
        </p:sp>
        <p:sp>
          <p:nvSpPr>
            <p:cNvPr id="54" name="Shape 694"/>
            <p:cNvSpPr/>
            <p:nvPr/>
          </p:nvSpPr>
          <p:spPr>
            <a:xfrm>
              <a:off x="685800" y="4875212"/>
              <a:ext cx="152400" cy="2635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466"/>
                    <a:pt x="10800" y="1041"/>
                  </a:cubicBezTo>
                  <a:lnTo>
                    <a:pt x="10800" y="9759"/>
                  </a:lnTo>
                  <a:cubicBezTo>
                    <a:pt x="10800" y="10334"/>
                    <a:pt x="5965" y="10800"/>
                    <a:pt x="0" y="10800"/>
                  </a:cubicBezTo>
                  <a:cubicBezTo>
                    <a:pt x="5965" y="10800"/>
                    <a:pt x="10800" y="11266"/>
                    <a:pt x="10800" y="11841"/>
                  </a:cubicBezTo>
                  <a:lnTo>
                    <a:pt x="10800" y="20559"/>
                  </a:lnTo>
                  <a:cubicBezTo>
                    <a:pt x="10800" y="21134"/>
                    <a:pt x="15635" y="21600"/>
                    <a:pt x="21600" y="21600"/>
                  </a:cubicBezTo>
                </a:path>
              </a:pathLst>
            </a:custGeom>
            <a:ln w="50800">
              <a:solidFill>
                <a:srgbClr val="D52C26"/>
              </a:solidFill>
            </a:ln>
            <a:effectLst>
              <a:outerShdw blurRad="38100" dist="20000" dir="5400000" rotWithShape="0">
                <a:srgbClr val="808080">
                  <a:alpha val="37998"/>
                </a:srgbClr>
              </a:outerShdw>
            </a:effectLst>
          </p:spPr>
          <p:txBody>
            <a:bodyPr lIns="45718" tIns="45718" rIns="45718" bIns="45718" anchor="ctr"/>
            <a:lstStyle/>
            <a:p>
              <a:pPr algn="ctr" defTabSz="457200">
                <a:defRPr sz="1800"/>
              </a:pPr>
              <a:endParaRPr/>
            </a:p>
          </p:txBody>
        </p:sp>
      </p:grpSp>
      <p:grpSp>
        <p:nvGrpSpPr>
          <p:cNvPr id="55" name="Group 54" descr="Vista de elevación de un edificio con un andamio suspendido instalado correctamente a no más de 24 pulgadas verticales del techo cuando los trabajadores montan y desmontan el andamio."/>
          <p:cNvGrpSpPr/>
          <p:nvPr/>
        </p:nvGrpSpPr>
        <p:grpSpPr>
          <a:xfrm>
            <a:off x="4648200" y="2954336"/>
            <a:ext cx="3884614" cy="3144839"/>
            <a:chOff x="4648200" y="2954336"/>
            <a:chExt cx="3884614" cy="3144839"/>
          </a:xfrm>
        </p:grpSpPr>
        <p:sp>
          <p:nvSpPr>
            <p:cNvPr id="56" name="Shape 682"/>
            <p:cNvSpPr/>
            <p:nvPr/>
          </p:nvSpPr>
          <p:spPr>
            <a:xfrm>
              <a:off x="8216900" y="3278186"/>
              <a:ext cx="315914" cy="3"/>
            </a:xfrm>
            <a:prstGeom prst="line">
              <a:avLst/>
            </a:prstGeom>
            <a:ln w="63500">
              <a:solidFill>
                <a:srgbClr val="D52C26"/>
              </a:solidFill>
            </a:ln>
            <a:effectLst>
              <a:outerShdw blurRad="38100" dist="20000" dir="5400000" rotWithShape="0">
                <a:srgbClr val="808080">
                  <a:alpha val="37998"/>
                </a:srgbClr>
              </a:outerShdw>
            </a:effectLst>
          </p:spPr>
          <p:txBody>
            <a:bodyPr lIns="45718" tIns="45718" rIns="45718" bIns="45718"/>
            <a:lstStyle/>
            <a:p>
              <a:endParaRPr/>
            </a:p>
          </p:txBody>
        </p:sp>
        <p:sp>
          <p:nvSpPr>
            <p:cNvPr id="57" name="Shape 695"/>
            <p:cNvSpPr/>
            <p:nvPr/>
          </p:nvSpPr>
          <p:spPr>
            <a:xfrm>
              <a:off x="4648200" y="3127375"/>
              <a:ext cx="3429000" cy="2971800"/>
            </a:xfrm>
            <a:prstGeom prst="rect">
              <a:avLst/>
            </a:prstGeom>
            <a:solidFill>
              <a:srgbClr val="984807"/>
            </a:solidFill>
            <a:ln>
              <a:solidFill>
                <a:srgbClr val="4A7EBB"/>
              </a:solidFill>
            </a:ln>
            <a:effectLst>
              <a:outerShdw blurRad="38100" dist="23000" dir="5400000" rotWithShape="0">
                <a:srgbClr val="808080">
                  <a:alpha val="34997"/>
                </a:srgbClr>
              </a:outerShdw>
            </a:effectLst>
          </p:spPr>
          <p:txBody>
            <a:bodyPr lIns="45718" tIns="45718" rIns="45718" bIns="45718" anchor="ctr"/>
            <a:lstStyle/>
            <a:p>
              <a:pPr algn="ctr" defTabSz="457200">
                <a:defRPr sz="1800">
                  <a:solidFill>
                    <a:srgbClr val="FFFFFF"/>
                  </a:solidFill>
                </a:defRPr>
              </a:pPr>
              <a:endParaRPr/>
            </a:p>
          </p:txBody>
        </p:sp>
        <p:sp>
          <p:nvSpPr>
            <p:cNvPr id="58" name="Shape 696"/>
            <p:cNvSpPr/>
            <p:nvPr/>
          </p:nvSpPr>
          <p:spPr>
            <a:xfrm>
              <a:off x="4724400" y="3390900"/>
              <a:ext cx="3276600" cy="419100"/>
            </a:xfrm>
            <a:prstGeom prst="rect">
              <a:avLst/>
            </a:prstGeom>
            <a:solidFill>
              <a:srgbClr val="A6A6A6"/>
            </a:solidFill>
            <a:ln>
              <a:solidFill>
                <a:srgbClr val="A6A6A6"/>
              </a:solidFill>
            </a:ln>
            <a:effectLst>
              <a:outerShdw blurRad="38100" dist="23000" dir="5400000" rotWithShape="0">
                <a:srgbClr val="808080">
                  <a:alpha val="34997"/>
                </a:srgbClr>
              </a:outerShdw>
            </a:effectLst>
          </p:spPr>
          <p:txBody>
            <a:bodyPr lIns="45718" tIns="45718" rIns="45718" bIns="45718" anchor="ctr"/>
            <a:lstStyle/>
            <a:p>
              <a:pPr algn="ctr" defTabSz="457200">
                <a:defRPr sz="1800">
                  <a:solidFill>
                    <a:srgbClr val="FFFFFF"/>
                  </a:solidFill>
                </a:defRPr>
              </a:pPr>
              <a:endParaRPr/>
            </a:p>
          </p:txBody>
        </p:sp>
        <p:sp>
          <p:nvSpPr>
            <p:cNvPr id="59" name="Shape 697"/>
            <p:cNvSpPr/>
            <p:nvPr/>
          </p:nvSpPr>
          <p:spPr>
            <a:xfrm>
              <a:off x="8064500" y="3125786"/>
              <a:ext cx="152400" cy="3048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403"/>
                    <a:pt x="21600" y="900"/>
                  </a:cubicBezTo>
                  <a:lnTo>
                    <a:pt x="21600" y="20700"/>
                  </a:lnTo>
                  <a:cubicBezTo>
                    <a:pt x="21600" y="21197"/>
                    <a:pt x="11929" y="21600"/>
                    <a:pt x="0" y="21600"/>
                  </a:cubicBezTo>
                </a:path>
              </a:pathLst>
            </a:custGeom>
            <a:ln w="63500">
              <a:solidFill>
                <a:srgbClr val="D52C26"/>
              </a:solidFill>
            </a:ln>
            <a:effectLst>
              <a:outerShdw blurRad="38100" dist="20000" dir="5400000" rotWithShape="0">
                <a:srgbClr val="808080">
                  <a:alpha val="37998"/>
                </a:srgbClr>
              </a:outerShdw>
            </a:effectLst>
          </p:spPr>
          <p:txBody>
            <a:bodyPr lIns="45718" tIns="45718" rIns="45718" bIns="45718" anchor="ctr"/>
            <a:lstStyle/>
            <a:p>
              <a:pPr algn="ctr" defTabSz="457200">
                <a:defRPr sz="1800"/>
              </a:pPr>
              <a:endParaRPr/>
            </a:p>
          </p:txBody>
        </p:sp>
        <p:sp>
          <p:nvSpPr>
            <p:cNvPr id="60" name="Shape 698"/>
            <p:cNvSpPr/>
            <p:nvPr/>
          </p:nvSpPr>
          <p:spPr>
            <a:xfrm>
              <a:off x="4808537" y="3449637"/>
              <a:ext cx="3124202" cy="303214"/>
            </a:xfrm>
            <a:prstGeom prst="rect">
              <a:avLst/>
            </a:prstGeom>
            <a:solidFill>
              <a:srgbClr val="984807"/>
            </a:solidFill>
            <a:ln>
              <a:solidFill>
                <a:srgbClr val="984807"/>
              </a:solidFill>
            </a:ln>
            <a:effectLst>
              <a:outerShdw blurRad="38100" dist="23000" dir="5400000" rotWithShape="0">
                <a:srgbClr val="808080">
                  <a:alpha val="34997"/>
                </a:srgbClr>
              </a:outerShdw>
            </a:effectLst>
          </p:spPr>
          <p:txBody>
            <a:bodyPr lIns="45718" tIns="45718" rIns="45718" bIns="45718" anchor="ctr"/>
            <a:lstStyle/>
            <a:p>
              <a:pPr algn="ctr" defTabSz="457200">
                <a:defRPr sz="1800">
                  <a:solidFill>
                    <a:srgbClr val="FFFFFF"/>
                  </a:solidFill>
                </a:defRPr>
              </a:pPr>
              <a:endParaRPr/>
            </a:p>
          </p:txBody>
        </p:sp>
        <p:sp>
          <p:nvSpPr>
            <p:cNvPr id="61" name="Shape 699"/>
            <p:cNvSpPr/>
            <p:nvPr/>
          </p:nvSpPr>
          <p:spPr>
            <a:xfrm>
              <a:off x="4724400" y="3763012"/>
              <a:ext cx="3276600" cy="46038"/>
            </a:xfrm>
            <a:prstGeom prst="rect">
              <a:avLst/>
            </a:prstGeom>
            <a:solidFill>
              <a:srgbClr val="A6A6A6"/>
            </a:solidFill>
            <a:ln>
              <a:solidFill>
                <a:srgbClr val="A6A6A6"/>
              </a:solidFill>
            </a:ln>
            <a:effectLst>
              <a:outerShdw blurRad="38100" dist="23000" dir="5400000" rotWithShape="0">
                <a:srgbClr val="808080">
                  <a:alpha val="34997"/>
                </a:srgbClr>
              </a:outerShdw>
            </a:effectLst>
          </p:spPr>
          <p:txBody>
            <a:bodyPr lIns="45718" tIns="45718" rIns="45718" bIns="45718" anchor="ctr"/>
            <a:lstStyle/>
            <a:p>
              <a:pPr algn="ctr" defTabSz="457200">
                <a:defRPr sz="1800">
                  <a:solidFill>
                    <a:srgbClr val="FFFFFF"/>
                  </a:solidFill>
                </a:defRPr>
              </a:pPr>
              <a:endParaRPr/>
            </a:p>
          </p:txBody>
        </p:sp>
        <p:sp>
          <p:nvSpPr>
            <p:cNvPr id="62" name="Shape 700"/>
            <p:cNvSpPr/>
            <p:nvPr/>
          </p:nvSpPr>
          <p:spPr>
            <a:xfrm flipV="1">
              <a:off x="5105400" y="3048000"/>
              <a:ext cx="0" cy="342900"/>
            </a:xfrm>
            <a:prstGeom prst="line">
              <a:avLst/>
            </a:prstGeom>
            <a:ln w="50800">
              <a:solidFill>
                <a:srgbClr val="000000"/>
              </a:solidFill>
            </a:ln>
            <a:effectLst>
              <a:outerShdw blurRad="38100" dist="20000" dir="5400000" rotWithShape="0">
                <a:srgbClr val="808080">
                  <a:alpha val="37998"/>
                </a:srgbClr>
              </a:outerShdw>
            </a:effectLst>
          </p:spPr>
          <p:txBody>
            <a:bodyPr lIns="45718" tIns="45718" rIns="45718" bIns="45718"/>
            <a:lstStyle/>
            <a:p>
              <a:endParaRPr/>
            </a:p>
          </p:txBody>
        </p:sp>
        <p:sp>
          <p:nvSpPr>
            <p:cNvPr id="63" name="Shape 701"/>
            <p:cNvSpPr/>
            <p:nvPr/>
          </p:nvSpPr>
          <p:spPr>
            <a:xfrm flipV="1">
              <a:off x="7620000" y="3041650"/>
              <a:ext cx="0" cy="342900"/>
            </a:xfrm>
            <a:prstGeom prst="line">
              <a:avLst/>
            </a:prstGeom>
            <a:ln w="50800">
              <a:solidFill>
                <a:srgbClr val="000000"/>
              </a:solidFill>
            </a:ln>
            <a:effectLst>
              <a:outerShdw blurRad="38100" dist="20000" dir="5400000" rotWithShape="0">
                <a:srgbClr val="808080">
                  <a:alpha val="37998"/>
                </a:srgbClr>
              </a:outerShdw>
            </a:effectLst>
          </p:spPr>
          <p:txBody>
            <a:bodyPr lIns="45718" tIns="45718" rIns="45718" bIns="45718"/>
            <a:lstStyle/>
            <a:p>
              <a:endParaRPr/>
            </a:p>
          </p:txBody>
        </p:sp>
        <p:sp>
          <p:nvSpPr>
            <p:cNvPr id="64" name="Shape 702"/>
            <p:cNvSpPr/>
            <p:nvPr/>
          </p:nvSpPr>
          <p:spPr>
            <a:xfrm>
              <a:off x="4953000" y="2968625"/>
              <a:ext cx="304800" cy="73026"/>
            </a:xfrm>
            <a:prstGeom prst="rect">
              <a:avLst/>
            </a:prstGeom>
            <a:solidFill>
              <a:srgbClr val="A6A6A6"/>
            </a:solidFill>
            <a:ln>
              <a:solidFill>
                <a:srgbClr val="A6A6A6"/>
              </a:solidFill>
            </a:ln>
            <a:effectLst>
              <a:outerShdw blurRad="38100" dist="23000" dir="5400000" rotWithShape="0">
                <a:srgbClr val="808080">
                  <a:alpha val="34997"/>
                </a:srgbClr>
              </a:outerShdw>
            </a:effectLst>
          </p:spPr>
          <p:txBody>
            <a:bodyPr lIns="45718" tIns="45718" rIns="45718" bIns="45718" anchor="ctr"/>
            <a:lstStyle/>
            <a:p>
              <a:pPr algn="ctr" defTabSz="457200">
                <a:defRPr sz="1800">
                  <a:solidFill>
                    <a:srgbClr val="FFFFFF"/>
                  </a:solidFill>
                </a:defRPr>
              </a:pPr>
              <a:endParaRPr/>
            </a:p>
          </p:txBody>
        </p:sp>
        <p:pic>
          <p:nvPicPr>
            <p:cNvPr id="65" name="image58.png" title="dibujo"/>
            <p:cNvPicPr>
              <a:picLocks noChangeAspect="1"/>
            </p:cNvPicPr>
            <p:nvPr/>
          </p:nvPicPr>
          <p:blipFill>
            <a:blip r:embed="rId6">
              <a:extLst/>
            </a:blip>
            <a:stretch>
              <a:fillRect/>
            </a:stretch>
          </p:blipFill>
          <p:spPr>
            <a:xfrm>
              <a:off x="7418386" y="2954336"/>
              <a:ext cx="401639" cy="171452"/>
            </a:xfrm>
            <a:prstGeom prst="rect">
              <a:avLst/>
            </a:prstGeom>
            <a:ln w="12700">
              <a:miter lim="400000"/>
            </a:ln>
          </p:spPr>
        </p:pic>
        <p:sp>
          <p:nvSpPr>
            <p:cNvPr id="66" name="Shape 704"/>
            <p:cNvSpPr/>
            <p:nvPr/>
          </p:nvSpPr>
          <p:spPr>
            <a:xfrm>
              <a:off x="5029200" y="5383212"/>
              <a:ext cx="457200" cy="576264"/>
            </a:xfrm>
            <a:prstGeom prst="rect">
              <a:avLst/>
            </a:prstGeom>
            <a:solidFill>
              <a:srgbClr val="B9CDE5"/>
            </a:solidFill>
            <a:ln>
              <a:solidFill>
                <a:srgbClr val="4A7EBB"/>
              </a:solidFill>
            </a:ln>
            <a:effectLst>
              <a:outerShdw blurRad="38100" dist="23000" dir="5400000" rotWithShape="0">
                <a:srgbClr val="808080">
                  <a:alpha val="34997"/>
                </a:srgbClr>
              </a:outerShdw>
            </a:effectLst>
          </p:spPr>
          <p:txBody>
            <a:bodyPr lIns="45718" tIns="45718" rIns="45718" bIns="45718" anchor="ctr"/>
            <a:lstStyle/>
            <a:p>
              <a:pPr algn="ctr" defTabSz="457200">
                <a:defRPr sz="1800">
                  <a:solidFill>
                    <a:srgbClr val="FFFFFF"/>
                  </a:solidFill>
                </a:defRPr>
              </a:pPr>
              <a:endParaRPr/>
            </a:p>
          </p:txBody>
        </p:sp>
        <p:sp>
          <p:nvSpPr>
            <p:cNvPr id="67" name="Shape 705"/>
            <p:cNvSpPr/>
            <p:nvPr/>
          </p:nvSpPr>
          <p:spPr>
            <a:xfrm>
              <a:off x="6154737" y="5383212"/>
              <a:ext cx="457202" cy="576264"/>
            </a:xfrm>
            <a:prstGeom prst="rect">
              <a:avLst/>
            </a:prstGeom>
            <a:solidFill>
              <a:srgbClr val="B9CDE5"/>
            </a:solidFill>
            <a:ln>
              <a:solidFill>
                <a:srgbClr val="4A7EBB"/>
              </a:solidFill>
            </a:ln>
            <a:effectLst>
              <a:outerShdw blurRad="38100" dist="23000" dir="5400000" rotWithShape="0">
                <a:srgbClr val="808080">
                  <a:alpha val="34997"/>
                </a:srgbClr>
              </a:outerShdw>
            </a:effectLst>
          </p:spPr>
          <p:txBody>
            <a:bodyPr lIns="45718" tIns="45718" rIns="45718" bIns="45718" anchor="ctr"/>
            <a:lstStyle/>
            <a:p>
              <a:pPr algn="ctr" defTabSz="457200">
                <a:defRPr sz="1800">
                  <a:solidFill>
                    <a:srgbClr val="FFFFFF"/>
                  </a:solidFill>
                </a:defRPr>
              </a:pPr>
              <a:endParaRPr/>
            </a:p>
          </p:txBody>
        </p:sp>
        <p:sp>
          <p:nvSpPr>
            <p:cNvPr id="68" name="Shape 706"/>
            <p:cNvSpPr/>
            <p:nvPr/>
          </p:nvSpPr>
          <p:spPr>
            <a:xfrm>
              <a:off x="7221536" y="5386387"/>
              <a:ext cx="457202" cy="576264"/>
            </a:xfrm>
            <a:prstGeom prst="rect">
              <a:avLst/>
            </a:prstGeom>
            <a:solidFill>
              <a:srgbClr val="B9CDE5"/>
            </a:solidFill>
            <a:ln>
              <a:solidFill>
                <a:srgbClr val="4A7EBB"/>
              </a:solidFill>
            </a:ln>
            <a:effectLst>
              <a:outerShdw blurRad="38100" dist="23000" dir="5400000" rotWithShape="0">
                <a:srgbClr val="808080">
                  <a:alpha val="34997"/>
                </a:srgbClr>
              </a:outerShdw>
            </a:effectLst>
          </p:spPr>
          <p:txBody>
            <a:bodyPr lIns="45718" tIns="45718" rIns="45718" bIns="45718" anchor="ctr"/>
            <a:lstStyle/>
            <a:p>
              <a:pPr algn="ctr" defTabSz="457200">
                <a:defRPr sz="1800">
                  <a:solidFill>
                    <a:srgbClr val="FFFFFF"/>
                  </a:solidFill>
                </a:defRPr>
              </a:pPr>
              <a:endParaRPr/>
            </a:p>
          </p:txBody>
        </p:sp>
        <p:sp>
          <p:nvSpPr>
            <p:cNvPr id="69" name="Shape 707"/>
            <p:cNvSpPr/>
            <p:nvPr/>
          </p:nvSpPr>
          <p:spPr>
            <a:xfrm>
              <a:off x="5032375" y="4432300"/>
              <a:ext cx="457200" cy="576263"/>
            </a:xfrm>
            <a:prstGeom prst="rect">
              <a:avLst/>
            </a:prstGeom>
            <a:solidFill>
              <a:srgbClr val="B9CDE5"/>
            </a:solidFill>
            <a:ln>
              <a:solidFill>
                <a:srgbClr val="4A7EBB"/>
              </a:solidFill>
            </a:ln>
            <a:effectLst>
              <a:outerShdw blurRad="38100" dist="23000" dir="5400000" rotWithShape="0">
                <a:srgbClr val="808080">
                  <a:alpha val="34997"/>
                </a:srgbClr>
              </a:outerShdw>
            </a:effectLst>
          </p:spPr>
          <p:txBody>
            <a:bodyPr lIns="45718" tIns="45718" rIns="45718" bIns="45718" anchor="ctr"/>
            <a:lstStyle/>
            <a:p>
              <a:pPr algn="ctr" defTabSz="457200">
                <a:defRPr sz="1800">
                  <a:solidFill>
                    <a:srgbClr val="FFFFFF"/>
                  </a:solidFill>
                </a:defRPr>
              </a:pPr>
              <a:endParaRPr/>
            </a:p>
          </p:txBody>
        </p:sp>
        <p:sp>
          <p:nvSpPr>
            <p:cNvPr id="70" name="Shape 708"/>
            <p:cNvSpPr/>
            <p:nvPr/>
          </p:nvSpPr>
          <p:spPr>
            <a:xfrm>
              <a:off x="6134100" y="4419600"/>
              <a:ext cx="457200" cy="576263"/>
            </a:xfrm>
            <a:prstGeom prst="rect">
              <a:avLst/>
            </a:prstGeom>
            <a:solidFill>
              <a:srgbClr val="B9CDE5"/>
            </a:solidFill>
            <a:ln>
              <a:solidFill>
                <a:srgbClr val="4A7EBB"/>
              </a:solidFill>
            </a:ln>
            <a:effectLst>
              <a:outerShdw blurRad="38100" dist="23000" dir="5400000" rotWithShape="0">
                <a:srgbClr val="808080">
                  <a:alpha val="34997"/>
                </a:srgbClr>
              </a:outerShdw>
            </a:effectLst>
          </p:spPr>
          <p:txBody>
            <a:bodyPr lIns="45718" tIns="45718" rIns="45718" bIns="45718" anchor="ctr"/>
            <a:lstStyle/>
            <a:p>
              <a:pPr algn="ctr" defTabSz="457200">
                <a:defRPr sz="1800">
                  <a:solidFill>
                    <a:srgbClr val="FFFFFF"/>
                  </a:solidFill>
                </a:defRPr>
              </a:pPr>
              <a:endParaRPr/>
            </a:p>
          </p:txBody>
        </p:sp>
        <p:sp>
          <p:nvSpPr>
            <p:cNvPr id="71" name="Shape 709"/>
            <p:cNvSpPr/>
            <p:nvPr/>
          </p:nvSpPr>
          <p:spPr>
            <a:xfrm>
              <a:off x="7221536" y="4432300"/>
              <a:ext cx="457202" cy="576263"/>
            </a:xfrm>
            <a:prstGeom prst="rect">
              <a:avLst/>
            </a:prstGeom>
            <a:solidFill>
              <a:srgbClr val="B9CDE5"/>
            </a:solidFill>
            <a:ln>
              <a:solidFill>
                <a:srgbClr val="4A7EBB"/>
              </a:solidFill>
            </a:ln>
            <a:effectLst>
              <a:outerShdw blurRad="38100" dist="23000" dir="5400000" rotWithShape="0">
                <a:srgbClr val="808080">
                  <a:alpha val="34997"/>
                </a:srgbClr>
              </a:outerShdw>
            </a:effectLst>
          </p:spPr>
          <p:txBody>
            <a:bodyPr lIns="45718" tIns="45718" rIns="45718" bIns="45718" anchor="ctr"/>
            <a:lstStyle/>
            <a:p>
              <a:pPr algn="ctr" defTabSz="457200">
                <a:defRPr sz="1800">
                  <a:solidFill>
                    <a:srgbClr val="FFFFFF"/>
                  </a:solidFill>
                </a:defRPr>
              </a:pPr>
              <a:endParaRPr/>
            </a:p>
          </p:txBody>
        </p:sp>
        <p:sp>
          <p:nvSpPr>
            <p:cNvPr id="72" name="Shape 710"/>
            <p:cNvSpPr/>
            <p:nvPr/>
          </p:nvSpPr>
          <p:spPr>
            <a:xfrm>
              <a:off x="5348287" y="3413125"/>
              <a:ext cx="79377" cy="379414"/>
            </a:xfrm>
            <a:prstGeom prst="rect">
              <a:avLst/>
            </a:prstGeom>
            <a:solidFill>
              <a:srgbClr val="A6A6A6"/>
            </a:solidFill>
            <a:ln>
              <a:solidFill>
                <a:srgbClr val="A6A6A6"/>
              </a:solidFill>
            </a:ln>
            <a:effectLst>
              <a:outerShdw blurRad="38100" dist="23000" dir="5400000" rotWithShape="0">
                <a:srgbClr val="808080">
                  <a:alpha val="34997"/>
                </a:srgbClr>
              </a:outerShdw>
            </a:effectLst>
          </p:spPr>
          <p:txBody>
            <a:bodyPr lIns="45718" tIns="45718" rIns="45718" bIns="45718" anchor="ctr"/>
            <a:lstStyle/>
            <a:p>
              <a:pPr algn="ctr" defTabSz="457200">
                <a:defRPr sz="1800">
                  <a:solidFill>
                    <a:srgbClr val="FFFFFF"/>
                  </a:solidFill>
                </a:defRPr>
              </a:pPr>
              <a:endParaRPr/>
            </a:p>
          </p:txBody>
        </p:sp>
        <p:sp>
          <p:nvSpPr>
            <p:cNvPr id="73" name="Shape 711"/>
            <p:cNvSpPr/>
            <p:nvPr/>
          </p:nvSpPr>
          <p:spPr>
            <a:xfrm>
              <a:off x="5972175" y="3394075"/>
              <a:ext cx="80964" cy="379414"/>
            </a:xfrm>
            <a:prstGeom prst="rect">
              <a:avLst/>
            </a:prstGeom>
            <a:solidFill>
              <a:srgbClr val="A6A6A6"/>
            </a:solidFill>
            <a:ln>
              <a:solidFill>
                <a:srgbClr val="A6A6A6"/>
              </a:solidFill>
            </a:ln>
            <a:effectLst>
              <a:outerShdw blurRad="38100" dist="23000" dir="5400000" rotWithShape="0">
                <a:srgbClr val="808080">
                  <a:alpha val="34997"/>
                </a:srgbClr>
              </a:outerShdw>
            </a:effectLst>
          </p:spPr>
          <p:txBody>
            <a:bodyPr lIns="45718" tIns="45718" rIns="45718" bIns="45718" anchor="ctr"/>
            <a:lstStyle/>
            <a:p>
              <a:pPr algn="ctr" defTabSz="457200">
                <a:defRPr sz="1800">
                  <a:solidFill>
                    <a:srgbClr val="FFFFFF"/>
                  </a:solidFill>
                </a:defRPr>
              </a:pPr>
              <a:endParaRPr/>
            </a:p>
          </p:txBody>
        </p:sp>
        <p:sp>
          <p:nvSpPr>
            <p:cNvPr id="74" name="Shape 712"/>
            <p:cNvSpPr/>
            <p:nvPr/>
          </p:nvSpPr>
          <p:spPr>
            <a:xfrm>
              <a:off x="6710361" y="3394075"/>
              <a:ext cx="80964" cy="379414"/>
            </a:xfrm>
            <a:prstGeom prst="rect">
              <a:avLst/>
            </a:prstGeom>
            <a:solidFill>
              <a:srgbClr val="A6A6A6"/>
            </a:solidFill>
            <a:ln>
              <a:solidFill>
                <a:srgbClr val="A6A6A6"/>
              </a:solidFill>
            </a:ln>
            <a:effectLst>
              <a:outerShdw blurRad="38100" dist="23000" dir="5400000" rotWithShape="0">
                <a:srgbClr val="808080">
                  <a:alpha val="34997"/>
                </a:srgbClr>
              </a:outerShdw>
            </a:effectLst>
          </p:spPr>
          <p:txBody>
            <a:bodyPr lIns="45718" tIns="45718" rIns="45718" bIns="45718" anchor="ctr"/>
            <a:lstStyle/>
            <a:p>
              <a:pPr algn="ctr" defTabSz="457200">
                <a:defRPr sz="1800">
                  <a:solidFill>
                    <a:srgbClr val="FFFFFF"/>
                  </a:solidFill>
                </a:defRPr>
              </a:pPr>
              <a:endParaRPr/>
            </a:p>
          </p:txBody>
        </p:sp>
        <p:sp>
          <p:nvSpPr>
            <p:cNvPr id="75" name="Shape 713"/>
            <p:cNvSpPr/>
            <p:nvPr/>
          </p:nvSpPr>
          <p:spPr>
            <a:xfrm>
              <a:off x="7339011" y="3409950"/>
              <a:ext cx="79377" cy="379414"/>
            </a:xfrm>
            <a:prstGeom prst="rect">
              <a:avLst/>
            </a:prstGeom>
            <a:solidFill>
              <a:srgbClr val="A6A6A6"/>
            </a:solidFill>
            <a:ln>
              <a:solidFill>
                <a:srgbClr val="A6A6A6"/>
              </a:solidFill>
            </a:ln>
            <a:effectLst>
              <a:outerShdw blurRad="38100" dist="23000" dir="5400000" rotWithShape="0">
                <a:srgbClr val="808080">
                  <a:alpha val="34997"/>
                </a:srgbClr>
              </a:outerShdw>
            </a:effectLst>
          </p:spPr>
          <p:txBody>
            <a:bodyPr lIns="45718" tIns="45718" rIns="45718" bIns="45718" anchor="ctr"/>
            <a:lstStyle/>
            <a:p>
              <a:pPr algn="ctr" defTabSz="457200">
                <a:defRPr sz="1800">
                  <a:solidFill>
                    <a:srgbClr val="FFFFFF"/>
                  </a:solidFill>
                </a:defRPr>
              </a:pPr>
              <a:endParaRPr/>
            </a:p>
          </p:txBody>
        </p:sp>
      </p:grpSp>
      <p:pic>
        <p:nvPicPr>
          <p:cNvPr id="76" name="check mark 2000px-Checkmark_green.svg.png" descr="La marca de verificación verde indica que el contenido de esta foto es aprobado por OSHA.&#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323629" y="3517141"/>
            <a:ext cx="1616682" cy="1403281"/>
          </a:xfrm>
          <a:prstGeom prst="rect">
            <a:avLst/>
          </a:prstGeom>
          <a:ln w="12700">
            <a:miter lim="400000"/>
          </a:ln>
          <a:effectLst>
            <a:outerShdw blurRad="38100" dist="20000" dir="2487689" rotWithShape="0">
              <a:srgbClr val="000000"/>
            </a:outerShdw>
          </a:effectLst>
        </p:spPr>
      </p:pic>
      <p:pic>
        <p:nvPicPr>
          <p:cNvPr id="77" name="check mark 2000px-Checkmark_green.svg.png" descr="La marca de verificación verde indica que el contenido de esta foto es aprobado por OSHA.&#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75619" y="2823949"/>
            <a:ext cx="1616681" cy="1403280"/>
          </a:xfrm>
          <a:prstGeom prst="rect">
            <a:avLst/>
          </a:prstGeom>
          <a:ln w="12700">
            <a:miter lim="400000"/>
          </a:ln>
          <a:effectLst>
            <a:outerShdw blurRad="38100" dist="20000" dir="2487689" rotWithShape="0">
              <a:srgbClr val="000000"/>
            </a:outerShdw>
          </a:effectLst>
        </p:spPr>
      </p:pic>
      <p:sp>
        <p:nvSpPr>
          <p:cNvPr id="727" name="Shape 727"/>
          <p:cNvSpPr/>
          <p:nvPr/>
        </p:nvSpPr>
        <p:spPr>
          <a:xfrm>
            <a:off x="990600" y="3886200"/>
            <a:ext cx="2895600" cy="3708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defTabSz="457200">
              <a:defRPr sz="1800">
                <a:solidFill>
                  <a:srgbClr val="FFFFFF"/>
                </a:solidFill>
              </a:defRPr>
            </a:lvl1pPr>
          </a:lstStyle>
          <a:p>
            <a:r>
              <a:rPr dirty="0"/>
              <a:t>Techo</a:t>
            </a:r>
          </a:p>
        </p:txBody>
      </p:sp>
      <p:sp>
        <p:nvSpPr>
          <p:cNvPr id="729" name="Shape 729"/>
          <p:cNvSpPr/>
          <p:nvPr/>
        </p:nvSpPr>
        <p:spPr>
          <a:xfrm>
            <a:off x="4895850" y="3962400"/>
            <a:ext cx="2895600" cy="3708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defTabSz="457200">
              <a:defRPr sz="1800">
                <a:solidFill>
                  <a:srgbClr val="FFFFFF"/>
                </a:solidFill>
              </a:defRPr>
            </a:lvl1pPr>
          </a:lstStyle>
          <a:p>
            <a:r>
              <a:t>Edificio</a:t>
            </a:r>
          </a:p>
        </p:txBody>
      </p:sp>
      <p:sp>
        <p:nvSpPr>
          <p:cNvPr id="78" name="Shape 718"/>
          <p:cNvSpPr/>
          <p:nvPr/>
        </p:nvSpPr>
        <p:spPr>
          <a:xfrm>
            <a:off x="228600" y="4747261"/>
            <a:ext cx="497869" cy="434339"/>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defTabSz="457200">
              <a:defRPr sz="2200"/>
            </a:lvl1pPr>
          </a:lstStyle>
          <a:p>
            <a:r>
              <a:rPr dirty="0"/>
              <a:t>14”</a:t>
            </a:r>
          </a:p>
        </p:txBody>
      </p:sp>
      <p:sp>
        <p:nvSpPr>
          <p:cNvPr id="79" name="Shape 716"/>
          <p:cNvSpPr/>
          <p:nvPr/>
        </p:nvSpPr>
        <p:spPr>
          <a:xfrm>
            <a:off x="8493125" y="3048000"/>
            <a:ext cx="481013" cy="4216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defTabSz="457200">
              <a:defRPr sz="2100"/>
            </a:lvl1pPr>
          </a:lstStyle>
          <a:p>
            <a:r>
              <a:rPr dirty="0"/>
              <a:t>24”</a:t>
            </a:r>
          </a:p>
        </p:txBody>
      </p:sp>
    </p:spTree>
  </p:cSld>
  <p:clrMapOvr>
    <a:masterClrMapping/>
  </p:clrMapOvr>
  <p:transition spd="slow"/>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 name="Shape 736"/>
          <p:cNvSpPr>
            <a:spLocks noGrp="1"/>
          </p:cNvSpPr>
          <p:nvPr>
            <p:ph type="title"/>
          </p:nvPr>
        </p:nvSpPr>
        <p:spPr>
          <a:xfrm>
            <a:off x="-2" y="1095586"/>
            <a:ext cx="9144004" cy="533401"/>
          </a:xfrm>
          <a:prstGeom prst="rect">
            <a:avLst/>
          </a:prstGeom>
        </p:spPr>
        <p:txBody>
          <a:bodyPr/>
          <a:lstStyle>
            <a:lvl1pPr defTabSz="329184">
              <a:defRPr sz="3000"/>
            </a:lvl1pPr>
          </a:lstStyle>
          <a:p>
            <a:r>
              <a:rPr dirty="0"/>
              <a:t>Los </a:t>
            </a:r>
            <a:r>
              <a:rPr dirty="0" err="1"/>
              <a:t>Andamios</a:t>
            </a:r>
            <a:r>
              <a:rPr dirty="0"/>
              <a:t> – El </a:t>
            </a:r>
            <a:r>
              <a:rPr dirty="0" err="1"/>
              <a:t>Trabajo</a:t>
            </a:r>
            <a:r>
              <a:rPr dirty="0"/>
              <a:t> </a:t>
            </a:r>
            <a:r>
              <a:rPr dirty="0" err="1"/>
              <a:t>sobre</a:t>
            </a:r>
            <a:r>
              <a:rPr dirty="0"/>
              <a:t> </a:t>
            </a:r>
            <a:r>
              <a:rPr dirty="0" err="1"/>
              <a:t>Andamios</a:t>
            </a:r>
            <a:r>
              <a:rPr dirty="0"/>
              <a:t> </a:t>
            </a:r>
          </a:p>
        </p:txBody>
      </p:sp>
      <p:sp>
        <p:nvSpPr>
          <p:cNvPr id="737" name="Shape 737"/>
          <p:cNvSpPr>
            <a:spLocks noGrp="1"/>
          </p:cNvSpPr>
          <p:nvPr>
            <p:ph type="body" sz="half" idx="4294967295"/>
          </p:nvPr>
        </p:nvSpPr>
        <p:spPr>
          <a:xfrm>
            <a:off x="678563" y="1899233"/>
            <a:ext cx="4241950" cy="4995834"/>
          </a:xfrm>
          <a:prstGeom prst="rect">
            <a:avLst/>
          </a:prstGeom>
        </p:spPr>
        <p:txBody>
          <a:bodyPr/>
          <a:lstStyle>
            <a:lvl1pPr marL="0" indent="0" defTabSz="448055">
              <a:buSzTx/>
              <a:buFontTx/>
              <a:buNone/>
            </a:lvl1pPr>
          </a:lstStyle>
          <a:p>
            <a:r>
              <a:rPr dirty="0"/>
              <a:t>Los </a:t>
            </a:r>
            <a:r>
              <a:rPr dirty="0" err="1"/>
              <a:t>dispositivos</a:t>
            </a:r>
            <a:r>
              <a:rPr dirty="0"/>
              <a:t> </a:t>
            </a:r>
            <a:r>
              <a:rPr dirty="0" err="1"/>
              <a:t>improvisados</a:t>
            </a:r>
            <a:r>
              <a:rPr dirty="0"/>
              <a:t>, tales </a:t>
            </a:r>
            <a:r>
              <a:rPr dirty="0" err="1"/>
              <a:t>como</a:t>
            </a:r>
            <a:r>
              <a:rPr dirty="0"/>
              <a:t> </a:t>
            </a:r>
            <a:r>
              <a:rPr dirty="0" err="1"/>
              <a:t>cajas</a:t>
            </a:r>
            <a:r>
              <a:rPr dirty="0"/>
              <a:t>, </a:t>
            </a:r>
            <a:r>
              <a:rPr dirty="0" err="1"/>
              <a:t>barriles</a:t>
            </a:r>
            <a:r>
              <a:rPr dirty="0"/>
              <a:t>/</a:t>
            </a:r>
            <a:r>
              <a:rPr dirty="0" err="1"/>
              <a:t>toneles</a:t>
            </a:r>
            <a:r>
              <a:rPr dirty="0"/>
              <a:t> o </a:t>
            </a:r>
            <a:r>
              <a:rPr dirty="0" err="1"/>
              <a:t>cubetas</a:t>
            </a:r>
            <a:r>
              <a:rPr dirty="0"/>
              <a:t>, no </a:t>
            </a:r>
            <a:r>
              <a:rPr dirty="0" err="1"/>
              <a:t>deben</a:t>
            </a:r>
            <a:r>
              <a:rPr dirty="0"/>
              <a:t> </a:t>
            </a:r>
            <a:r>
              <a:rPr dirty="0" err="1"/>
              <a:t>ser</a:t>
            </a:r>
            <a:r>
              <a:rPr dirty="0"/>
              <a:t> </a:t>
            </a:r>
            <a:r>
              <a:rPr dirty="0" err="1"/>
              <a:t>utilizados</a:t>
            </a:r>
            <a:r>
              <a:rPr dirty="0"/>
              <a:t> </a:t>
            </a:r>
            <a:r>
              <a:rPr dirty="0" err="1"/>
              <a:t>sobre</a:t>
            </a:r>
            <a:r>
              <a:rPr dirty="0"/>
              <a:t> las </a:t>
            </a:r>
            <a:r>
              <a:rPr dirty="0" err="1"/>
              <a:t>plataformas</a:t>
            </a:r>
            <a:r>
              <a:rPr dirty="0"/>
              <a:t> de </a:t>
            </a:r>
            <a:r>
              <a:rPr dirty="0" err="1"/>
              <a:t>los</a:t>
            </a:r>
            <a:r>
              <a:rPr dirty="0"/>
              <a:t> </a:t>
            </a:r>
            <a:r>
              <a:rPr dirty="0" err="1"/>
              <a:t>andamios</a:t>
            </a:r>
            <a:r>
              <a:rPr dirty="0"/>
              <a:t>, para </a:t>
            </a:r>
            <a:r>
              <a:rPr dirty="0" err="1"/>
              <a:t>aumentar</a:t>
            </a:r>
            <a:r>
              <a:rPr dirty="0"/>
              <a:t> la </a:t>
            </a:r>
            <a:r>
              <a:rPr dirty="0" err="1"/>
              <a:t>altura</a:t>
            </a:r>
            <a:r>
              <a:rPr dirty="0"/>
              <a:t> del </a:t>
            </a:r>
            <a:r>
              <a:rPr dirty="0" err="1"/>
              <a:t>nivel</a:t>
            </a:r>
            <a:r>
              <a:rPr dirty="0"/>
              <a:t> de </a:t>
            </a:r>
            <a:r>
              <a:rPr dirty="0" err="1"/>
              <a:t>trabajo</a:t>
            </a:r>
            <a:r>
              <a:rPr dirty="0"/>
              <a:t> de </a:t>
            </a:r>
            <a:r>
              <a:rPr dirty="0" err="1"/>
              <a:t>los</a:t>
            </a:r>
            <a:r>
              <a:rPr dirty="0"/>
              <a:t> </a:t>
            </a:r>
            <a:r>
              <a:rPr dirty="0" err="1"/>
              <a:t>trabajadores</a:t>
            </a:r>
            <a:r>
              <a:rPr dirty="0"/>
              <a:t>.</a:t>
            </a:r>
          </a:p>
        </p:txBody>
      </p:sp>
      <p:pic>
        <p:nvPicPr>
          <p:cNvPr id="735" name="image84.jpeg" descr="Un hombre está trabajando desde un andamio, a pie sobre un cubo que ha colocado en un tablón de andamio para elevarse un poco más. Está trabajando sin los rieles de protección adecuados o equipo de protección contra caídas."/>
          <p:cNvPicPr>
            <a:picLocks noChangeAspect="1"/>
          </p:cNvPicPr>
          <p:nvPr/>
        </p:nvPicPr>
        <p:blipFill>
          <a:blip r:embed="rId2">
            <a:extLst/>
          </a:blip>
          <a:stretch>
            <a:fillRect/>
          </a:stretch>
        </p:blipFill>
        <p:spPr>
          <a:xfrm>
            <a:off x="5144049" y="1647020"/>
            <a:ext cx="5240944" cy="4608784"/>
          </a:xfrm>
          <a:prstGeom prst="rect">
            <a:avLst/>
          </a:prstGeom>
          <a:ln w="12700">
            <a:miter lim="400000"/>
          </a:ln>
        </p:spPr>
      </p:pic>
    </p:spTree>
  </p:cSld>
  <p:clrMapOvr>
    <a:masterClrMapping/>
  </p:clrMapOvr>
  <p:transition spd="slow"/>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 name="Shape 739"/>
          <p:cNvSpPr>
            <a:spLocks noGrp="1"/>
          </p:cNvSpPr>
          <p:nvPr>
            <p:ph type="title"/>
          </p:nvPr>
        </p:nvSpPr>
        <p:spPr>
          <a:xfrm>
            <a:off x="685800" y="793787"/>
            <a:ext cx="7772400" cy="1143003"/>
          </a:xfrm>
          <a:prstGeom prst="rect">
            <a:avLst/>
          </a:prstGeom>
        </p:spPr>
        <p:txBody>
          <a:bodyPr/>
          <a:lstStyle>
            <a:lvl1pPr>
              <a:defRPr sz="3500"/>
            </a:lvl1pPr>
          </a:lstStyle>
          <a:p>
            <a:r>
              <a:rPr dirty="0" err="1"/>
              <a:t>Inspecciones</a:t>
            </a:r>
            <a:r>
              <a:rPr dirty="0"/>
              <a:t> de </a:t>
            </a:r>
            <a:r>
              <a:rPr dirty="0" err="1"/>
              <a:t>los</a:t>
            </a:r>
            <a:r>
              <a:rPr dirty="0"/>
              <a:t> </a:t>
            </a:r>
            <a:r>
              <a:rPr dirty="0" err="1"/>
              <a:t>Andamios</a:t>
            </a:r>
            <a:endParaRPr dirty="0"/>
          </a:p>
        </p:txBody>
      </p:sp>
      <p:sp>
        <p:nvSpPr>
          <p:cNvPr id="740" name="Shape 740"/>
          <p:cNvSpPr>
            <a:spLocks noGrp="1"/>
          </p:cNvSpPr>
          <p:nvPr>
            <p:ph type="body" idx="4294967295"/>
          </p:nvPr>
        </p:nvSpPr>
        <p:spPr>
          <a:xfrm>
            <a:off x="392391" y="1547398"/>
            <a:ext cx="7772401" cy="3763204"/>
          </a:xfrm>
          <a:prstGeom prst="rect">
            <a:avLst/>
          </a:prstGeom>
        </p:spPr>
        <p:txBody>
          <a:bodyPr>
            <a:normAutofit/>
          </a:bodyPr>
          <a:lstStyle/>
          <a:p>
            <a:pPr marL="190500" indent="-190500">
              <a:buChar char="•"/>
            </a:pPr>
            <a:r>
              <a:rPr dirty="0" err="1"/>
              <a:t>Inspeccione</a:t>
            </a:r>
            <a:r>
              <a:rPr dirty="0"/>
              <a:t> la </a:t>
            </a:r>
            <a:r>
              <a:rPr dirty="0" err="1"/>
              <a:t>estructura</a:t>
            </a:r>
            <a:r>
              <a:rPr dirty="0"/>
              <a:t> del </a:t>
            </a:r>
            <a:r>
              <a:rPr dirty="0" err="1"/>
              <a:t>andamio</a:t>
            </a:r>
            <a:r>
              <a:rPr dirty="0"/>
              <a:t> </a:t>
            </a:r>
            <a:r>
              <a:rPr dirty="0" err="1"/>
              <a:t>una</a:t>
            </a:r>
            <a:r>
              <a:rPr dirty="0"/>
              <a:t> </a:t>
            </a:r>
            <a:r>
              <a:rPr dirty="0" err="1"/>
              <a:t>vez</a:t>
            </a:r>
            <a:r>
              <a:rPr dirty="0"/>
              <a:t> que </a:t>
            </a:r>
            <a:r>
              <a:rPr dirty="0" err="1"/>
              <a:t>haya</a:t>
            </a:r>
            <a:r>
              <a:rPr dirty="0"/>
              <a:t> </a:t>
            </a:r>
            <a:r>
              <a:rPr dirty="0" err="1"/>
              <a:t>sido</a:t>
            </a:r>
            <a:r>
              <a:rPr dirty="0"/>
              <a:t> </a:t>
            </a:r>
            <a:r>
              <a:rPr dirty="0" err="1"/>
              <a:t>armado</a:t>
            </a:r>
            <a:r>
              <a:rPr dirty="0"/>
              <a:t>, y </a:t>
            </a:r>
            <a:r>
              <a:rPr dirty="0" err="1"/>
              <a:t>diariamente</a:t>
            </a:r>
            <a:r>
              <a:rPr dirty="0"/>
              <a:t> </a:t>
            </a:r>
            <a:r>
              <a:rPr dirty="0" err="1"/>
              <a:t>cuando</a:t>
            </a:r>
            <a:r>
              <a:rPr dirty="0"/>
              <a:t> se </a:t>
            </a:r>
            <a:r>
              <a:rPr dirty="0" err="1"/>
              <a:t>esté</a:t>
            </a:r>
            <a:r>
              <a:rPr dirty="0"/>
              <a:t> </a:t>
            </a:r>
            <a:r>
              <a:rPr dirty="0" err="1"/>
              <a:t>utilizando</a:t>
            </a:r>
            <a:r>
              <a:rPr dirty="0"/>
              <a:t>.  </a:t>
            </a:r>
          </a:p>
          <a:p>
            <a:pPr marL="190500" indent="-190500">
              <a:buChar char="•"/>
            </a:pPr>
            <a:r>
              <a:rPr dirty="0" err="1"/>
              <a:t>Cualquier</a:t>
            </a:r>
            <a:r>
              <a:rPr dirty="0"/>
              <a:t> parte </a:t>
            </a:r>
            <a:r>
              <a:rPr dirty="0" err="1"/>
              <a:t>dañada</a:t>
            </a:r>
            <a:r>
              <a:rPr dirty="0"/>
              <a:t> o </a:t>
            </a:r>
            <a:r>
              <a:rPr dirty="0" err="1"/>
              <a:t>debilitada</a:t>
            </a:r>
            <a:r>
              <a:rPr dirty="0"/>
              <a:t> del </a:t>
            </a:r>
            <a:r>
              <a:rPr dirty="0" err="1"/>
              <a:t>andamio</a:t>
            </a:r>
            <a:r>
              <a:rPr dirty="0"/>
              <a:t> </a:t>
            </a:r>
            <a:r>
              <a:rPr dirty="0" err="1"/>
              <a:t>debe</a:t>
            </a:r>
            <a:r>
              <a:rPr dirty="0"/>
              <a:t> </a:t>
            </a:r>
            <a:r>
              <a:rPr dirty="0" err="1"/>
              <a:t>ser</a:t>
            </a:r>
            <a:r>
              <a:rPr dirty="0"/>
              <a:t> </a:t>
            </a:r>
            <a:r>
              <a:rPr dirty="0" err="1"/>
              <a:t>inmediatamente</a:t>
            </a:r>
            <a:r>
              <a:rPr dirty="0"/>
              <a:t> </a:t>
            </a:r>
            <a:r>
              <a:rPr dirty="0" err="1"/>
              <a:t>reparada</a:t>
            </a:r>
            <a:r>
              <a:rPr dirty="0"/>
              <a:t> o </a:t>
            </a:r>
            <a:r>
              <a:rPr dirty="0" err="1"/>
              <a:t>reemplazada</a:t>
            </a:r>
            <a:r>
              <a:rPr dirty="0"/>
              <a:t>, o </a:t>
            </a:r>
            <a:r>
              <a:rPr dirty="0" err="1"/>
              <a:t>retirada</a:t>
            </a:r>
            <a:r>
              <a:rPr dirty="0"/>
              <a:t> del </a:t>
            </a:r>
            <a:r>
              <a:rPr dirty="0" err="1"/>
              <a:t>servicio</a:t>
            </a:r>
            <a:r>
              <a:rPr dirty="0"/>
              <a:t> hasta que </a:t>
            </a:r>
            <a:r>
              <a:rPr dirty="0" err="1"/>
              <a:t>haya</a:t>
            </a:r>
            <a:r>
              <a:rPr dirty="0"/>
              <a:t> </a:t>
            </a:r>
            <a:r>
              <a:rPr dirty="0" err="1"/>
              <a:t>sido</a:t>
            </a:r>
            <a:r>
              <a:rPr dirty="0"/>
              <a:t> </a:t>
            </a:r>
            <a:r>
              <a:rPr dirty="0" err="1"/>
              <a:t>reparada</a:t>
            </a:r>
            <a:r>
              <a:rPr dirty="0"/>
              <a:t>.</a:t>
            </a:r>
          </a:p>
          <a:p>
            <a:pPr marL="190500" indent="-190500">
              <a:buChar char="•"/>
            </a:pPr>
            <a:r>
              <a:rPr dirty="0"/>
              <a:t>Pero no retire </a:t>
            </a:r>
            <a:r>
              <a:rPr dirty="0" err="1"/>
              <a:t>ni</a:t>
            </a:r>
            <a:r>
              <a:rPr dirty="0"/>
              <a:t> </a:t>
            </a:r>
            <a:r>
              <a:rPr dirty="0" err="1"/>
              <a:t>permita</a:t>
            </a:r>
            <a:r>
              <a:rPr dirty="0"/>
              <a:t> que </a:t>
            </a:r>
            <a:r>
              <a:rPr dirty="0" err="1"/>
              <a:t>sean</a:t>
            </a:r>
            <a:r>
              <a:rPr dirty="0"/>
              <a:t> </a:t>
            </a:r>
            <a:r>
              <a:rPr dirty="0" err="1"/>
              <a:t>retiradas</a:t>
            </a:r>
            <a:r>
              <a:rPr dirty="0"/>
              <a:t> </a:t>
            </a:r>
            <a:r>
              <a:rPr dirty="0" err="1"/>
              <a:t>partes</a:t>
            </a:r>
            <a:r>
              <a:rPr dirty="0"/>
              <a:t> </a:t>
            </a:r>
            <a:r>
              <a:rPr dirty="0" err="1"/>
              <a:t>componentes</a:t>
            </a:r>
            <a:r>
              <a:rPr dirty="0"/>
              <a:t> del </a:t>
            </a:r>
            <a:r>
              <a:rPr dirty="0" err="1"/>
              <a:t>andamio</a:t>
            </a:r>
            <a:r>
              <a:rPr dirty="0"/>
              <a:t>, sin la </a:t>
            </a:r>
            <a:r>
              <a:rPr dirty="0" err="1"/>
              <a:t>debida</a:t>
            </a:r>
            <a:r>
              <a:rPr dirty="0"/>
              <a:t> </a:t>
            </a:r>
            <a:r>
              <a:rPr dirty="0" err="1"/>
              <a:t>aprobación</a:t>
            </a:r>
            <a:r>
              <a:rPr dirty="0"/>
              <a:t>.</a:t>
            </a:r>
          </a:p>
          <a:p>
            <a:pPr marL="190500" indent="-190500">
              <a:buChar char="•"/>
            </a:pPr>
            <a:r>
              <a:rPr dirty="0"/>
              <a:t>Las </a:t>
            </a:r>
            <a:r>
              <a:rPr dirty="0" err="1"/>
              <a:t>conexiones</a:t>
            </a:r>
            <a:r>
              <a:rPr dirty="0"/>
              <a:t> </a:t>
            </a:r>
            <a:r>
              <a:rPr dirty="0" err="1"/>
              <a:t>directas</a:t>
            </a:r>
            <a:r>
              <a:rPr dirty="0"/>
              <a:t> de </a:t>
            </a:r>
            <a:r>
              <a:rPr dirty="0" err="1"/>
              <a:t>los</a:t>
            </a:r>
            <a:r>
              <a:rPr dirty="0"/>
              <a:t> </a:t>
            </a:r>
            <a:r>
              <a:rPr dirty="0" err="1"/>
              <a:t>andamios</a:t>
            </a:r>
            <a:r>
              <a:rPr dirty="0"/>
              <a:t> </a:t>
            </a:r>
            <a:r>
              <a:rPr dirty="0" err="1"/>
              <a:t>suspendidos</a:t>
            </a:r>
            <a:r>
              <a:rPr dirty="0"/>
              <a:t> </a:t>
            </a:r>
            <a:r>
              <a:rPr dirty="0" err="1"/>
              <a:t>deben</a:t>
            </a:r>
            <a:r>
              <a:rPr dirty="0"/>
              <a:t> </a:t>
            </a:r>
            <a:r>
              <a:rPr dirty="0" err="1"/>
              <a:t>ser</a:t>
            </a:r>
            <a:r>
              <a:rPr dirty="0"/>
              <a:t> </a:t>
            </a:r>
            <a:r>
              <a:rPr dirty="0" err="1"/>
              <a:t>evaluadas</a:t>
            </a:r>
            <a:r>
              <a:rPr dirty="0"/>
              <a:t>.</a:t>
            </a:r>
          </a:p>
        </p:txBody>
      </p:sp>
      <p:pic>
        <p:nvPicPr>
          <p:cNvPr id="741" name="EPP inspection SM flickr_-_official_u.s._navy_imagery_-_construction_workers_assemble_bleachers_aboard_uss_bataan..jpg" descr="Foto de un trabajador comprobar un andamio para asegurarse de que se mantiene en buenas condicione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33058" y="4827447"/>
            <a:ext cx="2891066" cy="2037239"/>
          </a:xfrm>
          <a:prstGeom prst="rect">
            <a:avLst/>
          </a:prstGeom>
          <a:ln w="12700">
            <a:miter lim="400000"/>
          </a:ln>
        </p:spPr>
      </p:pic>
      <p:pic>
        <p:nvPicPr>
          <p:cNvPr id="742" name="check mark 2000px-Checkmark_green.svg.png" descr="La marca de verificación verde indica que el contenido de esta foto es aprobado por OSHA.&#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41380" y="4861671"/>
            <a:ext cx="1316823" cy="1143003"/>
          </a:xfrm>
          <a:prstGeom prst="rect">
            <a:avLst/>
          </a:prstGeom>
          <a:ln w="12700">
            <a:miter lim="400000"/>
          </a:ln>
          <a:effectLst>
            <a:outerShdw blurRad="38100" dist="20000" dir="2487689" rotWithShape="0">
              <a:srgbClr val="000000"/>
            </a:outerShdw>
          </a:effectLst>
        </p:spPr>
      </p:pic>
    </p:spTree>
  </p:cSld>
  <p:clrMapOvr>
    <a:masterClrMapping/>
  </p:clrMapOvr>
  <p:transition spd="slow"/>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 name="Shape 748"/>
          <p:cNvSpPr>
            <a:spLocks noGrp="1"/>
          </p:cNvSpPr>
          <p:nvPr>
            <p:ph type="title"/>
          </p:nvPr>
        </p:nvSpPr>
        <p:spPr>
          <a:xfrm>
            <a:off x="26987" y="869950"/>
            <a:ext cx="9144001" cy="1143001"/>
          </a:xfrm>
          <a:prstGeom prst="rect">
            <a:avLst/>
          </a:prstGeom>
        </p:spPr>
        <p:txBody>
          <a:bodyPr/>
          <a:lstStyle>
            <a:lvl1pPr>
              <a:defRPr sz="3500" b="1"/>
            </a:lvl1pPr>
          </a:lstStyle>
          <a:p>
            <a:r>
              <a:rPr dirty="0" err="1"/>
              <a:t>Andamios</a:t>
            </a:r>
            <a:r>
              <a:rPr dirty="0"/>
              <a:t> – Las </a:t>
            </a:r>
            <a:r>
              <a:rPr dirty="0" err="1"/>
              <a:t>Etiquetas</a:t>
            </a:r>
            <a:r>
              <a:rPr dirty="0"/>
              <a:t> de </a:t>
            </a:r>
            <a:r>
              <a:rPr dirty="0" err="1"/>
              <a:t>Inspección</a:t>
            </a:r>
            <a:endParaRPr dirty="0"/>
          </a:p>
        </p:txBody>
      </p:sp>
      <p:sp>
        <p:nvSpPr>
          <p:cNvPr id="753" name="Shape 753"/>
          <p:cNvSpPr/>
          <p:nvPr/>
        </p:nvSpPr>
        <p:spPr>
          <a:xfrm>
            <a:off x="1924473" y="1836923"/>
            <a:ext cx="1196723" cy="561339"/>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3000" b="1"/>
            </a:lvl1pPr>
          </a:lstStyle>
          <a:p>
            <a:r>
              <a:rPr dirty="0" err="1"/>
              <a:t>Seguro</a:t>
            </a:r>
            <a:endParaRPr dirty="0"/>
          </a:p>
        </p:txBody>
      </p:sp>
      <p:sp>
        <p:nvSpPr>
          <p:cNvPr id="754" name="Shape 754"/>
          <p:cNvSpPr/>
          <p:nvPr/>
        </p:nvSpPr>
        <p:spPr>
          <a:xfrm>
            <a:off x="6051363" y="1836923"/>
            <a:ext cx="1738644" cy="561339"/>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3000" b="1"/>
            </a:lvl1pPr>
          </a:lstStyle>
          <a:p>
            <a:r>
              <a:rPr dirty="0"/>
              <a:t>No </a:t>
            </a:r>
            <a:r>
              <a:rPr dirty="0" err="1"/>
              <a:t>Seguro</a:t>
            </a:r>
            <a:endParaRPr dirty="0"/>
          </a:p>
        </p:txBody>
      </p:sp>
      <p:pic>
        <p:nvPicPr>
          <p:cNvPr id="747" name="image79.jpeg" descr="Gráfico de una etiqueta de identificación de andamio verde, que indica que el andamio es seguro para su uso."/>
          <p:cNvPicPr>
            <a:picLocks noChangeAspect="1"/>
          </p:cNvPicPr>
          <p:nvPr/>
        </p:nvPicPr>
        <p:blipFill>
          <a:blip r:embed="rId2">
            <a:extLst/>
          </a:blip>
          <a:stretch>
            <a:fillRect/>
          </a:stretch>
        </p:blipFill>
        <p:spPr>
          <a:xfrm>
            <a:off x="381000" y="2438400"/>
            <a:ext cx="4083050" cy="3657600"/>
          </a:xfrm>
          <a:prstGeom prst="rect">
            <a:avLst/>
          </a:prstGeom>
          <a:ln w="12700">
            <a:miter lim="400000"/>
          </a:ln>
        </p:spPr>
      </p:pic>
      <p:pic>
        <p:nvPicPr>
          <p:cNvPr id="746" name="image78.jpeg" descr="Gráfico de una etiqueta roja de identificación de andamio, que dice &quot;Peligro&quot; e indica que el andamio no es seguro para su uso."/>
          <p:cNvPicPr>
            <a:picLocks noChangeAspect="1"/>
          </p:cNvPicPr>
          <p:nvPr/>
        </p:nvPicPr>
        <p:blipFill>
          <a:blip r:embed="rId3">
            <a:extLst/>
          </a:blip>
          <a:stretch>
            <a:fillRect/>
          </a:stretch>
        </p:blipFill>
        <p:spPr>
          <a:xfrm>
            <a:off x="4724400" y="2438400"/>
            <a:ext cx="4084638" cy="3681413"/>
          </a:xfrm>
          <a:prstGeom prst="rect">
            <a:avLst/>
          </a:prstGeom>
          <a:ln w="12700">
            <a:miter lim="400000"/>
          </a:ln>
        </p:spPr>
      </p:pic>
      <p:sp>
        <p:nvSpPr>
          <p:cNvPr id="749" name="Shape 749"/>
          <p:cNvSpPr/>
          <p:nvPr/>
        </p:nvSpPr>
        <p:spPr>
          <a:xfrm>
            <a:off x="1062559" y="5736201"/>
            <a:ext cx="884594" cy="447039"/>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2300" b="1"/>
            </a:lvl1pPr>
          </a:lstStyle>
          <a:p>
            <a:r>
              <a:rPr dirty="0" err="1"/>
              <a:t>Frente</a:t>
            </a:r>
            <a:endParaRPr dirty="0"/>
          </a:p>
        </p:txBody>
      </p:sp>
      <p:sp>
        <p:nvSpPr>
          <p:cNvPr id="751" name="Shape 751"/>
          <p:cNvSpPr/>
          <p:nvPr/>
        </p:nvSpPr>
        <p:spPr>
          <a:xfrm>
            <a:off x="2905179" y="5736201"/>
            <a:ext cx="1066300" cy="447039"/>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2300" b="1"/>
            </a:lvl1pPr>
          </a:lstStyle>
          <a:p>
            <a:r>
              <a:rPr dirty="0" err="1"/>
              <a:t>Reverso</a:t>
            </a:r>
            <a:endParaRPr dirty="0"/>
          </a:p>
        </p:txBody>
      </p:sp>
      <p:sp>
        <p:nvSpPr>
          <p:cNvPr id="750" name="Shape 750"/>
          <p:cNvSpPr/>
          <p:nvPr/>
        </p:nvSpPr>
        <p:spPr>
          <a:xfrm>
            <a:off x="5319438" y="5829796"/>
            <a:ext cx="884594" cy="447039"/>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2300" b="1"/>
            </a:lvl1pPr>
          </a:lstStyle>
          <a:p>
            <a:r>
              <a:rPr dirty="0" err="1"/>
              <a:t>Frente</a:t>
            </a:r>
            <a:endParaRPr dirty="0"/>
          </a:p>
        </p:txBody>
      </p:sp>
      <p:sp>
        <p:nvSpPr>
          <p:cNvPr id="752" name="Shape 752"/>
          <p:cNvSpPr/>
          <p:nvPr/>
        </p:nvSpPr>
        <p:spPr>
          <a:xfrm>
            <a:off x="7161020" y="5778996"/>
            <a:ext cx="1066300" cy="447039"/>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2300" b="1"/>
            </a:lvl1pPr>
          </a:lstStyle>
          <a:p>
            <a:r>
              <a:rPr dirty="0" err="1"/>
              <a:t>Reverso</a:t>
            </a:r>
            <a:endParaRPr dirty="0"/>
          </a:p>
        </p:txBody>
      </p:sp>
    </p:spTree>
  </p:cSld>
  <p:clrMapOvr>
    <a:masterClrMapping/>
  </p:clrMapOvr>
  <p:transition spd="slow"/>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 name="Shape 756"/>
          <p:cNvSpPr>
            <a:spLocks noGrp="1"/>
          </p:cNvSpPr>
          <p:nvPr>
            <p:ph type="title"/>
          </p:nvPr>
        </p:nvSpPr>
        <p:spPr>
          <a:xfrm>
            <a:off x="-2" y="748288"/>
            <a:ext cx="9144004" cy="1143002"/>
          </a:xfrm>
          <a:prstGeom prst="rect">
            <a:avLst/>
          </a:prstGeom>
        </p:spPr>
        <p:txBody>
          <a:bodyPr/>
          <a:lstStyle/>
          <a:p>
            <a:pPr>
              <a:defRPr sz="4000"/>
            </a:pPr>
            <a:r>
              <a:rPr dirty="0" err="1"/>
              <a:t>Plataformas</a:t>
            </a:r>
            <a:r>
              <a:rPr dirty="0"/>
              <a:t> </a:t>
            </a:r>
            <a:r>
              <a:rPr dirty="0" err="1"/>
              <a:t>Aéreas</a:t>
            </a:r>
            <a:r>
              <a:rPr dirty="0"/>
              <a:t> </a:t>
            </a:r>
            <a:r>
              <a:rPr dirty="0">
                <a:solidFill>
                  <a:srgbClr val="FFFFFF"/>
                </a:solidFill>
              </a:rPr>
              <a:t>1</a:t>
            </a:r>
          </a:p>
        </p:txBody>
      </p:sp>
      <p:pic>
        <p:nvPicPr>
          <p:cNvPr id="757" name="aerial-work-platforms.jpg" descr="Foto de 3 tipos de elevadores aéreos."/>
          <p:cNvPicPr>
            <a:picLocks noChangeAspect="1"/>
          </p:cNvPicPr>
          <p:nvPr/>
        </p:nvPicPr>
        <p:blipFill>
          <a:blip r:embed="rId2">
            <a:extLst/>
          </a:blip>
          <a:stretch>
            <a:fillRect/>
          </a:stretch>
        </p:blipFill>
        <p:spPr>
          <a:xfrm>
            <a:off x="1868179" y="1893395"/>
            <a:ext cx="5407642" cy="4376809"/>
          </a:xfrm>
          <a:prstGeom prst="rect">
            <a:avLst/>
          </a:prstGeom>
          <a:ln w="12700">
            <a:miter lim="400000"/>
          </a:ln>
        </p:spPr>
      </p:pic>
    </p:spTree>
  </p:cSld>
  <p:clrMapOvr>
    <a:masterClrMapping/>
  </p:clrMapOvr>
  <p:transition spd="slow"/>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 name="Shape 759"/>
          <p:cNvSpPr>
            <a:spLocks noGrp="1"/>
          </p:cNvSpPr>
          <p:nvPr>
            <p:ph type="title"/>
          </p:nvPr>
        </p:nvSpPr>
        <p:spPr>
          <a:xfrm>
            <a:off x="-2" y="990600"/>
            <a:ext cx="9144004" cy="1215083"/>
          </a:xfrm>
          <a:prstGeom prst="rect">
            <a:avLst/>
          </a:prstGeom>
        </p:spPr>
        <p:txBody>
          <a:bodyPr/>
          <a:lstStyle/>
          <a:p>
            <a:pPr defTabSz="283463">
              <a:defRPr sz="2800"/>
            </a:pPr>
            <a:r>
              <a:rPr dirty="0" err="1"/>
              <a:t>Adiestramiento</a:t>
            </a:r>
            <a:r>
              <a:rPr dirty="0"/>
              <a:t> del </a:t>
            </a:r>
            <a:r>
              <a:rPr dirty="0" err="1"/>
              <a:t>Operador</a:t>
            </a:r>
            <a:r>
              <a:rPr dirty="0"/>
              <a:t> de </a:t>
            </a:r>
            <a:r>
              <a:rPr dirty="0" err="1"/>
              <a:t>una</a:t>
            </a:r>
            <a:r>
              <a:rPr dirty="0"/>
              <a:t> </a:t>
            </a:r>
            <a:r>
              <a:rPr dirty="0" err="1"/>
              <a:t>Plataforma</a:t>
            </a:r>
            <a:r>
              <a:rPr dirty="0"/>
              <a:t> </a:t>
            </a:r>
            <a:r>
              <a:rPr dirty="0" err="1"/>
              <a:t>Aérea</a:t>
            </a:r>
            <a:r>
              <a:rPr dirty="0"/>
              <a:t> </a:t>
            </a:r>
          </a:p>
          <a:p>
            <a:pPr defTabSz="283463">
              <a:defRPr sz="2800"/>
            </a:pPr>
            <a:r>
              <a:rPr dirty="0"/>
              <a:t>(“</a:t>
            </a:r>
            <a:r>
              <a:rPr dirty="0" err="1"/>
              <a:t>jirafas</a:t>
            </a:r>
            <a:r>
              <a:rPr dirty="0"/>
              <a:t>” o “canastas”)     </a:t>
            </a:r>
          </a:p>
        </p:txBody>
      </p:sp>
      <p:sp>
        <p:nvSpPr>
          <p:cNvPr id="760" name="Shape 760"/>
          <p:cNvSpPr>
            <a:spLocks noGrp="1"/>
          </p:cNvSpPr>
          <p:nvPr>
            <p:ph type="body" sz="half" idx="4294967295"/>
          </p:nvPr>
        </p:nvSpPr>
        <p:spPr>
          <a:xfrm>
            <a:off x="391082" y="2209481"/>
            <a:ext cx="6201669" cy="3300717"/>
          </a:xfrm>
          <a:prstGeom prst="rect">
            <a:avLst/>
          </a:prstGeom>
        </p:spPr>
        <p:txBody>
          <a:bodyPr/>
          <a:lstStyle/>
          <a:p>
            <a:pPr marL="190500" lvl="1" indent="-190500">
              <a:buChar char="•"/>
            </a:pPr>
            <a:r>
              <a:rPr dirty="0"/>
              <a:t>Use </a:t>
            </a:r>
            <a:r>
              <a:rPr dirty="0" err="1"/>
              <a:t>una</a:t>
            </a:r>
            <a:r>
              <a:rPr dirty="0"/>
              <a:t> </a:t>
            </a:r>
            <a:r>
              <a:rPr dirty="0" err="1"/>
              <a:t>plataforma</a:t>
            </a:r>
            <a:r>
              <a:rPr dirty="0"/>
              <a:t> </a:t>
            </a:r>
            <a:r>
              <a:rPr dirty="0" err="1"/>
              <a:t>aérea</a:t>
            </a:r>
            <a:r>
              <a:rPr dirty="0"/>
              <a:t> (</a:t>
            </a:r>
            <a:r>
              <a:rPr dirty="0" err="1"/>
              <a:t>elevadora</a:t>
            </a:r>
            <a:r>
              <a:rPr dirty="0"/>
              <a:t>) </a:t>
            </a:r>
            <a:r>
              <a:rPr dirty="0" err="1"/>
              <a:t>bajo</a:t>
            </a:r>
            <a:r>
              <a:rPr dirty="0"/>
              <a:t> la </a:t>
            </a:r>
            <a:r>
              <a:rPr dirty="0" err="1"/>
              <a:t>dirección</a:t>
            </a:r>
            <a:r>
              <a:rPr dirty="0"/>
              <a:t> de </a:t>
            </a:r>
            <a:r>
              <a:rPr dirty="0" err="1"/>
              <a:t>una</a:t>
            </a:r>
            <a:r>
              <a:rPr dirty="0"/>
              <a:t> persona </a:t>
            </a:r>
            <a:r>
              <a:rPr dirty="0" err="1"/>
              <a:t>calificada</a:t>
            </a:r>
            <a:r>
              <a:rPr dirty="0"/>
              <a:t>  </a:t>
            </a:r>
            <a:r>
              <a:rPr dirty="0" err="1"/>
              <a:t>profesionalmente</a:t>
            </a:r>
            <a:r>
              <a:rPr dirty="0"/>
              <a:t>.</a:t>
            </a:r>
          </a:p>
          <a:p>
            <a:pPr marL="190500" lvl="1" indent="-190500">
              <a:buChar char="•"/>
            </a:pPr>
            <a:r>
              <a:rPr dirty="0"/>
              <a:t>El </a:t>
            </a:r>
            <a:r>
              <a:rPr dirty="0" err="1"/>
              <a:t>alumno</a:t>
            </a:r>
            <a:r>
              <a:rPr dirty="0"/>
              <a:t> </a:t>
            </a:r>
            <a:r>
              <a:rPr dirty="0" err="1"/>
              <a:t>debe</a:t>
            </a:r>
            <a:r>
              <a:rPr dirty="0"/>
              <a:t> </a:t>
            </a:r>
            <a:r>
              <a:rPr dirty="0" err="1"/>
              <a:t>demostrar</a:t>
            </a:r>
            <a:r>
              <a:rPr dirty="0"/>
              <a:t> </a:t>
            </a:r>
            <a:r>
              <a:rPr dirty="0" err="1"/>
              <a:t>su</a:t>
            </a:r>
            <a:r>
              <a:rPr dirty="0"/>
              <a:t> </a:t>
            </a:r>
            <a:r>
              <a:rPr dirty="0" err="1"/>
              <a:t>nivel</a:t>
            </a:r>
            <a:r>
              <a:rPr dirty="0"/>
              <a:t> de </a:t>
            </a:r>
            <a:r>
              <a:rPr dirty="0" err="1"/>
              <a:t>competencia</a:t>
            </a:r>
            <a:r>
              <a:rPr dirty="0"/>
              <a:t> para </a:t>
            </a:r>
            <a:r>
              <a:rPr dirty="0" err="1"/>
              <a:t>operar</a:t>
            </a:r>
            <a:r>
              <a:rPr dirty="0"/>
              <a:t> la </a:t>
            </a:r>
            <a:r>
              <a:rPr dirty="0" err="1"/>
              <a:t>plataforma</a:t>
            </a:r>
            <a:r>
              <a:rPr dirty="0"/>
              <a:t> </a:t>
            </a:r>
            <a:r>
              <a:rPr dirty="0" err="1"/>
              <a:t>aérea</a:t>
            </a:r>
            <a:r>
              <a:rPr dirty="0"/>
              <a:t>.</a:t>
            </a:r>
          </a:p>
          <a:p>
            <a:pPr marL="190500" lvl="1" indent="-190500">
              <a:buChar char="•"/>
            </a:pPr>
            <a:r>
              <a:rPr dirty="0" err="1"/>
              <a:t>Es</a:t>
            </a:r>
            <a:r>
              <a:rPr dirty="0"/>
              <a:t> fundamental la </a:t>
            </a:r>
            <a:r>
              <a:rPr dirty="0" err="1"/>
              <a:t>familiarización</a:t>
            </a:r>
            <a:r>
              <a:rPr dirty="0"/>
              <a:t> con </a:t>
            </a:r>
            <a:r>
              <a:rPr dirty="0" err="1"/>
              <a:t>todas</a:t>
            </a:r>
            <a:r>
              <a:rPr dirty="0"/>
              <a:t> las </a:t>
            </a:r>
            <a:r>
              <a:rPr dirty="0" err="1"/>
              <a:t>partes</a:t>
            </a:r>
            <a:r>
              <a:rPr dirty="0"/>
              <a:t> del </a:t>
            </a:r>
            <a:r>
              <a:rPr dirty="0" err="1"/>
              <a:t>equipo</a:t>
            </a:r>
            <a:r>
              <a:rPr dirty="0"/>
              <a:t>.</a:t>
            </a:r>
          </a:p>
        </p:txBody>
      </p:sp>
      <p:pic>
        <p:nvPicPr>
          <p:cNvPr id="762" name="aerial Hard-Hat-Labels-HD654-ba.jpg" descr="Gráfico circular con un elevador aéreo y las palabras &quot;Operador calificado elevador aéreo.&quot;"/>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174524" y="1779501"/>
            <a:ext cx="2782095" cy="2784873"/>
          </a:xfrm>
          <a:custGeom>
            <a:avLst/>
            <a:gdLst/>
            <a:ahLst/>
            <a:cxnLst>
              <a:cxn ang="0">
                <a:pos x="wd2" y="hd2"/>
              </a:cxn>
              <a:cxn ang="5400000">
                <a:pos x="wd2" y="hd2"/>
              </a:cxn>
              <a:cxn ang="10800000">
                <a:pos x="wd2" y="hd2"/>
              </a:cxn>
              <a:cxn ang="16200000">
                <a:pos x="wd2" y="hd2"/>
              </a:cxn>
            </a:cxnLst>
            <a:rect l="0" t="0" r="r" b="b"/>
            <a:pathLst>
              <a:path w="21600" h="21600" extrusionOk="0">
                <a:moveTo>
                  <a:pt x="14276" y="0"/>
                </a:moveTo>
                <a:cubicBezTo>
                  <a:pt x="10326" y="3"/>
                  <a:pt x="7169" y="32"/>
                  <a:pt x="7256" y="68"/>
                </a:cubicBezTo>
                <a:cubicBezTo>
                  <a:pt x="7470" y="154"/>
                  <a:pt x="7634" y="363"/>
                  <a:pt x="7571" y="465"/>
                </a:cubicBezTo>
                <a:cubicBezTo>
                  <a:pt x="7543" y="510"/>
                  <a:pt x="7422" y="545"/>
                  <a:pt x="7303" y="545"/>
                </a:cubicBezTo>
                <a:cubicBezTo>
                  <a:pt x="7184" y="545"/>
                  <a:pt x="6937" y="617"/>
                  <a:pt x="6754" y="705"/>
                </a:cubicBezTo>
                <a:cubicBezTo>
                  <a:pt x="6572" y="793"/>
                  <a:pt x="6379" y="839"/>
                  <a:pt x="6326" y="806"/>
                </a:cubicBezTo>
                <a:cubicBezTo>
                  <a:pt x="6171" y="710"/>
                  <a:pt x="5966" y="700"/>
                  <a:pt x="5913" y="785"/>
                </a:cubicBezTo>
                <a:cubicBezTo>
                  <a:pt x="5886" y="828"/>
                  <a:pt x="5828" y="839"/>
                  <a:pt x="5781" y="810"/>
                </a:cubicBezTo>
                <a:cubicBezTo>
                  <a:pt x="5725" y="776"/>
                  <a:pt x="5708" y="812"/>
                  <a:pt x="5734" y="914"/>
                </a:cubicBezTo>
                <a:cubicBezTo>
                  <a:pt x="5805" y="1182"/>
                  <a:pt x="5662" y="1333"/>
                  <a:pt x="5331" y="1333"/>
                </a:cubicBezTo>
                <a:cubicBezTo>
                  <a:pt x="5091" y="1333"/>
                  <a:pt x="5029" y="1359"/>
                  <a:pt x="5038" y="1468"/>
                </a:cubicBezTo>
                <a:cubicBezTo>
                  <a:pt x="5044" y="1547"/>
                  <a:pt x="5001" y="1598"/>
                  <a:pt x="4939" y="1585"/>
                </a:cubicBezTo>
                <a:cubicBezTo>
                  <a:pt x="4880" y="1573"/>
                  <a:pt x="4765" y="1623"/>
                  <a:pt x="4684" y="1696"/>
                </a:cubicBezTo>
                <a:cubicBezTo>
                  <a:pt x="4602" y="1769"/>
                  <a:pt x="4539" y="1797"/>
                  <a:pt x="4539" y="1761"/>
                </a:cubicBezTo>
                <a:cubicBezTo>
                  <a:pt x="4539" y="1724"/>
                  <a:pt x="4487" y="1763"/>
                  <a:pt x="4425" y="1847"/>
                </a:cubicBezTo>
                <a:cubicBezTo>
                  <a:pt x="4334" y="1969"/>
                  <a:pt x="4292" y="1981"/>
                  <a:pt x="4212" y="1902"/>
                </a:cubicBezTo>
                <a:cubicBezTo>
                  <a:pt x="4039" y="1732"/>
                  <a:pt x="3830" y="1782"/>
                  <a:pt x="3830" y="1995"/>
                </a:cubicBezTo>
                <a:cubicBezTo>
                  <a:pt x="3830" y="2100"/>
                  <a:pt x="3867" y="2209"/>
                  <a:pt x="3913" y="2238"/>
                </a:cubicBezTo>
                <a:cubicBezTo>
                  <a:pt x="4056" y="2326"/>
                  <a:pt x="3748" y="2589"/>
                  <a:pt x="3500" y="2589"/>
                </a:cubicBezTo>
                <a:cubicBezTo>
                  <a:pt x="3362" y="2589"/>
                  <a:pt x="3278" y="2628"/>
                  <a:pt x="3288" y="2687"/>
                </a:cubicBezTo>
                <a:cubicBezTo>
                  <a:pt x="3297" y="2741"/>
                  <a:pt x="3263" y="2882"/>
                  <a:pt x="3214" y="3001"/>
                </a:cubicBezTo>
                <a:cubicBezTo>
                  <a:pt x="3144" y="3171"/>
                  <a:pt x="3072" y="3220"/>
                  <a:pt x="2881" y="3220"/>
                </a:cubicBezTo>
                <a:cubicBezTo>
                  <a:pt x="2748" y="3220"/>
                  <a:pt x="2662" y="3253"/>
                  <a:pt x="2687" y="3294"/>
                </a:cubicBezTo>
                <a:cubicBezTo>
                  <a:pt x="2712" y="3334"/>
                  <a:pt x="2694" y="3387"/>
                  <a:pt x="2650" y="3414"/>
                </a:cubicBezTo>
                <a:cubicBezTo>
                  <a:pt x="2606" y="3441"/>
                  <a:pt x="2570" y="3529"/>
                  <a:pt x="2570" y="3611"/>
                </a:cubicBezTo>
                <a:cubicBezTo>
                  <a:pt x="2570" y="3812"/>
                  <a:pt x="2438" y="3881"/>
                  <a:pt x="2083" y="3860"/>
                </a:cubicBezTo>
                <a:cubicBezTo>
                  <a:pt x="1791" y="3843"/>
                  <a:pt x="1784" y="3848"/>
                  <a:pt x="1784" y="4116"/>
                </a:cubicBezTo>
                <a:cubicBezTo>
                  <a:pt x="1784" y="4406"/>
                  <a:pt x="1674" y="4525"/>
                  <a:pt x="1448" y="4488"/>
                </a:cubicBezTo>
                <a:cubicBezTo>
                  <a:pt x="1372" y="4476"/>
                  <a:pt x="1310" y="4505"/>
                  <a:pt x="1310" y="4553"/>
                </a:cubicBezTo>
                <a:cubicBezTo>
                  <a:pt x="1310" y="4601"/>
                  <a:pt x="1371" y="4630"/>
                  <a:pt x="1442" y="4617"/>
                </a:cubicBezTo>
                <a:cubicBezTo>
                  <a:pt x="1637" y="4583"/>
                  <a:pt x="1668" y="4795"/>
                  <a:pt x="1476" y="4845"/>
                </a:cubicBezTo>
                <a:cubicBezTo>
                  <a:pt x="1337" y="4882"/>
                  <a:pt x="1310" y="4949"/>
                  <a:pt x="1310" y="5264"/>
                </a:cubicBezTo>
                <a:cubicBezTo>
                  <a:pt x="1310" y="5680"/>
                  <a:pt x="1193" y="5831"/>
                  <a:pt x="931" y="5762"/>
                </a:cubicBezTo>
                <a:cubicBezTo>
                  <a:pt x="753" y="5716"/>
                  <a:pt x="692" y="5841"/>
                  <a:pt x="844" y="5935"/>
                </a:cubicBezTo>
                <a:cubicBezTo>
                  <a:pt x="900" y="5969"/>
                  <a:pt x="883" y="6035"/>
                  <a:pt x="798" y="6129"/>
                </a:cubicBezTo>
                <a:cubicBezTo>
                  <a:pt x="717" y="6218"/>
                  <a:pt x="701" y="6288"/>
                  <a:pt x="752" y="6320"/>
                </a:cubicBezTo>
                <a:cubicBezTo>
                  <a:pt x="803" y="6351"/>
                  <a:pt x="806" y="6435"/>
                  <a:pt x="761" y="6554"/>
                </a:cubicBezTo>
                <a:cubicBezTo>
                  <a:pt x="722" y="6656"/>
                  <a:pt x="707" y="6755"/>
                  <a:pt x="727" y="6775"/>
                </a:cubicBezTo>
                <a:cubicBezTo>
                  <a:pt x="747" y="6795"/>
                  <a:pt x="710" y="6856"/>
                  <a:pt x="644" y="6911"/>
                </a:cubicBezTo>
                <a:cubicBezTo>
                  <a:pt x="578" y="6965"/>
                  <a:pt x="524" y="7130"/>
                  <a:pt x="524" y="7274"/>
                </a:cubicBezTo>
                <a:cubicBezTo>
                  <a:pt x="524" y="7417"/>
                  <a:pt x="489" y="7557"/>
                  <a:pt x="444" y="7585"/>
                </a:cubicBezTo>
                <a:cubicBezTo>
                  <a:pt x="342" y="7648"/>
                  <a:pt x="133" y="7484"/>
                  <a:pt x="46" y="7271"/>
                </a:cubicBezTo>
                <a:cubicBezTo>
                  <a:pt x="28" y="7225"/>
                  <a:pt x="13" y="8121"/>
                  <a:pt x="0" y="9509"/>
                </a:cubicBezTo>
                <a:lnTo>
                  <a:pt x="12" y="14345"/>
                </a:lnTo>
                <a:lnTo>
                  <a:pt x="265" y="14345"/>
                </a:lnTo>
                <a:cubicBezTo>
                  <a:pt x="624" y="14348"/>
                  <a:pt x="698" y="14459"/>
                  <a:pt x="718" y="15025"/>
                </a:cubicBezTo>
                <a:cubicBezTo>
                  <a:pt x="738" y="15584"/>
                  <a:pt x="820" y="15955"/>
                  <a:pt x="924" y="15955"/>
                </a:cubicBezTo>
                <a:cubicBezTo>
                  <a:pt x="1019" y="15955"/>
                  <a:pt x="1016" y="15846"/>
                  <a:pt x="915" y="15745"/>
                </a:cubicBezTo>
                <a:cubicBezTo>
                  <a:pt x="858" y="15688"/>
                  <a:pt x="867" y="15636"/>
                  <a:pt x="943" y="15573"/>
                </a:cubicBezTo>
                <a:cubicBezTo>
                  <a:pt x="1150" y="15401"/>
                  <a:pt x="1308" y="15710"/>
                  <a:pt x="1331" y="16327"/>
                </a:cubicBezTo>
                <a:cubicBezTo>
                  <a:pt x="1352" y="16883"/>
                  <a:pt x="1349" y="16887"/>
                  <a:pt x="1568" y="16881"/>
                </a:cubicBezTo>
                <a:cubicBezTo>
                  <a:pt x="1843" y="16873"/>
                  <a:pt x="1962" y="16983"/>
                  <a:pt x="1972" y="17266"/>
                </a:cubicBezTo>
                <a:cubicBezTo>
                  <a:pt x="1979" y="17456"/>
                  <a:pt x="2018" y="17494"/>
                  <a:pt x="2256" y="17527"/>
                </a:cubicBezTo>
                <a:cubicBezTo>
                  <a:pt x="2526" y="17566"/>
                  <a:pt x="2531" y="17574"/>
                  <a:pt x="2570" y="17998"/>
                </a:cubicBezTo>
                <a:cubicBezTo>
                  <a:pt x="2593" y="18249"/>
                  <a:pt x="2641" y="18415"/>
                  <a:pt x="2687" y="18392"/>
                </a:cubicBezTo>
                <a:cubicBezTo>
                  <a:pt x="2730" y="18371"/>
                  <a:pt x="2778" y="18449"/>
                  <a:pt x="2792" y="18568"/>
                </a:cubicBezTo>
                <a:cubicBezTo>
                  <a:pt x="2816" y="18777"/>
                  <a:pt x="2831" y="18786"/>
                  <a:pt x="3285" y="18786"/>
                </a:cubicBezTo>
                <a:cubicBezTo>
                  <a:pt x="3663" y="18786"/>
                  <a:pt x="3764" y="18811"/>
                  <a:pt x="3799" y="18922"/>
                </a:cubicBezTo>
                <a:cubicBezTo>
                  <a:pt x="3914" y="19280"/>
                  <a:pt x="4020" y="19414"/>
                  <a:pt x="4197" y="19414"/>
                </a:cubicBezTo>
                <a:cubicBezTo>
                  <a:pt x="4390" y="19414"/>
                  <a:pt x="4467" y="19525"/>
                  <a:pt x="4486" y="19833"/>
                </a:cubicBezTo>
                <a:cubicBezTo>
                  <a:pt x="4495" y="19966"/>
                  <a:pt x="4552" y="20018"/>
                  <a:pt x="4696" y="20030"/>
                </a:cubicBezTo>
                <a:cubicBezTo>
                  <a:pt x="5227" y="20076"/>
                  <a:pt x="5292" y="20153"/>
                  <a:pt x="5130" y="20535"/>
                </a:cubicBezTo>
                <a:cubicBezTo>
                  <a:pt x="5045" y="20737"/>
                  <a:pt x="5295" y="20714"/>
                  <a:pt x="5405" y="20510"/>
                </a:cubicBezTo>
                <a:cubicBezTo>
                  <a:pt x="5494" y="20343"/>
                  <a:pt x="5679" y="20340"/>
                  <a:pt x="5679" y="20504"/>
                </a:cubicBezTo>
                <a:cubicBezTo>
                  <a:pt x="5679" y="20647"/>
                  <a:pt x="6123" y="20851"/>
                  <a:pt x="6221" y="20753"/>
                </a:cubicBezTo>
                <a:cubicBezTo>
                  <a:pt x="6327" y="20648"/>
                  <a:pt x="6558" y="20649"/>
                  <a:pt x="6625" y="20757"/>
                </a:cubicBezTo>
                <a:cubicBezTo>
                  <a:pt x="6654" y="20803"/>
                  <a:pt x="6602" y="20918"/>
                  <a:pt x="6511" y="21015"/>
                </a:cubicBezTo>
                <a:cubicBezTo>
                  <a:pt x="6420" y="21112"/>
                  <a:pt x="6348" y="21216"/>
                  <a:pt x="6348" y="21246"/>
                </a:cubicBezTo>
                <a:cubicBezTo>
                  <a:pt x="6348" y="21336"/>
                  <a:pt x="7042" y="21307"/>
                  <a:pt x="7099" y="21215"/>
                </a:cubicBezTo>
                <a:cubicBezTo>
                  <a:pt x="7137" y="21154"/>
                  <a:pt x="7176" y="21154"/>
                  <a:pt x="7238" y="21215"/>
                </a:cubicBezTo>
                <a:cubicBezTo>
                  <a:pt x="7285" y="21262"/>
                  <a:pt x="7550" y="21301"/>
                  <a:pt x="7827" y="21301"/>
                </a:cubicBezTo>
                <a:cubicBezTo>
                  <a:pt x="8264" y="21301"/>
                  <a:pt x="8336" y="21322"/>
                  <a:pt x="8372" y="21458"/>
                </a:cubicBezTo>
                <a:cubicBezTo>
                  <a:pt x="8398" y="21557"/>
                  <a:pt x="9100" y="21586"/>
                  <a:pt x="10763" y="21600"/>
                </a:cubicBezTo>
                <a:cubicBezTo>
                  <a:pt x="12415" y="21586"/>
                  <a:pt x="13113" y="21557"/>
                  <a:pt x="13139" y="21458"/>
                </a:cubicBezTo>
                <a:cubicBezTo>
                  <a:pt x="13177" y="21312"/>
                  <a:pt x="13248" y="21300"/>
                  <a:pt x="14152" y="21298"/>
                </a:cubicBezTo>
                <a:cubicBezTo>
                  <a:pt x="15088" y="21297"/>
                  <a:pt x="15115" y="21291"/>
                  <a:pt x="14947" y="21160"/>
                </a:cubicBezTo>
                <a:lnTo>
                  <a:pt x="14772" y="21027"/>
                </a:lnTo>
                <a:lnTo>
                  <a:pt x="14960" y="20846"/>
                </a:lnTo>
                <a:cubicBezTo>
                  <a:pt x="15102" y="20710"/>
                  <a:pt x="15244" y="20668"/>
                  <a:pt x="15564" y="20661"/>
                </a:cubicBezTo>
                <a:cubicBezTo>
                  <a:pt x="16055" y="20650"/>
                  <a:pt x="16263" y="20544"/>
                  <a:pt x="16263" y="20304"/>
                </a:cubicBezTo>
                <a:cubicBezTo>
                  <a:pt x="16263" y="20064"/>
                  <a:pt x="16347" y="20033"/>
                  <a:pt x="16978" y="20027"/>
                </a:cubicBezTo>
                <a:lnTo>
                  <a:pt x="17527" y="20021"/>
                </a:lnTo>
                <a:lnTo>
                  <a:pt x="17511" y="19716"/>
                </a:lnTo>
                <a:cubicBezTo>
                  <a:pt x="17488" y="19318"/>
                  <a:pt x="17595" y="19213"/>
                  <a:pt x="17909" y="19322"/>
                </a:cubicBezTo>
                <a:cubicBezTo>
                  <a:pt x="18132" y="19400"/>
                  <a:pt x="18140" y="19395"/>
                  <a:pt x="18053" y="19257"/>
                </a:cubicBezTo>
                <a:cubicBezTo>
                  <a:pt x="17928" y="19057"/>
                  <a:pt x="18157" y="18804"/>
                  <a:pt x="18494" y="18771"/>
                </a:cubicBezTo>
                <a:cubicBezTo>
                  <a:pt x="18718" y="18749"/>
                  <a:pt x="18745" y="18717"/>
                  <a:pt x="18781" y="18436"/>
                </a:cubicBezTo>
                <a:cubicBezTo>
                  <a:pt x="18819" y="18135"/>
                  <a:pt x="18832" y="18125"/>
                  <a:pt x="19110" y="18131"/>
                </a:cubicBezTo>
                <a:cubicBezTo>
                  <a:pt x="19345" y="18136"/>
                  <a:pt x="19389" y="18111"/>
                  <a:pt x="19351" y="18008"/>
                </a:cubicBezTo>
                <a:cubicBezTo>
                  <a:pt x="19324" y="17938"/>
                  <a:pt x="19249" y="17841"/>
                  <a:pt x="19184" y="17792"/>
                </a:cubicBezTo>
                <a:cubicBezTo>
                  <a:pt x="19083" y="17717"/>
                  <a:pt x="19090" y="17693"/>
                  <a:pt x="19234" y="17617"/>
                </a:cubicBezTo>
                <a:cubicBezTo>
                  <a:pt x="19325" y="17568"/>
                  <a:pt x="19546" y="17527"/>
                  <a:pt x="19720" y="17527"/>
                </a:cubicBezTo>
                <a:lnTo>
                  <a:pt x="20035" y="17527"/>
                </a:lnTo>
                <a:lnTo>
                  <a:pt x="20059" y="16918"/>
                </a:lnTo>
                <a:cubicBezTo>
                  <a:pt x="20082" y="16316"/>
                  <a:pt x="20082" y="16309"/>
                  <a:pt x="20300" y="16284"/>
                </a:cubicBezTo>
                <a:cubicBezTo>
                  <a:pt x="20470" y="16264"/>
                  <a:pt x="20510" y="16227"/>
                  <a:pt x="20475" y="16118"/>
                </a:cubicBezTo>
                <a:cubicBezTo>
                  <a:pt x="20451" y="16040"/>
                  <a:pt x="20480" y="15937"/>
                  <a:pt x="20537" y="15890"/>
                </a:cubicBezTo>
                <a:cubicBezTo>
                  <a:pt x="20594" y="15842"/>
                  <a:pt x="20646" y="15657"/>
                  <a:pt x="20657" y="15474"/>
                </a:cubicBezTo>
                <a:cubicBezTo>
                  <a:pt x="20683" y="15035"/>
                  <a:pt x="20723" y="14991"/>
                  <a:pt x="21036" y="15028"/>
                </a:cubicBezTo>
                <a:lnTo>
                  <a:pt x="21301" y="15059"/>
                </a:lnTo>
                <a:lnTo>
                  <a:pt x="21301" y="14126"/>
                </a:lnTo>
                <a:cubicBezTo>
                  <a:pt x="21301" y="13257"/>
                  <a:pt x="21312" y="13185"/>
                  <a:pt x="21458" y="13147"/>
                </a:cubicBezTo>
                <a:cubicBezTo>
                  <a:pt x="21557" y="13121"/>
                  <a:pt x="21586" y="12425"/>
                  <a:pt x="21600" y="10774"/>
                </a:cubicBezTo>
                <a:cubicBezTo>
                  <a:pt x="21586" y="9113"/>
                  <a:pt x="21557" y="8411"/>
                  <a:pt x="21458" y="8385"/>
                </a:cubicBezTo>
                <a:cubicBezTo>
                  <a:pt x="21311" y="8347"/>
                  <a:pt x="21301" y="8278"/>
                  <a:pt x="21301" y="7354"/>
                </a:cubicBezTo>
                <a:cubicBezTo>
                  <a:pt x="21301" y="6707"/>
                  <a:pt x="21273" y="6363"/>
                  <a:pt x="21218" y="6363"/>
                </a:cubicBezTo>
                <a:cubicBezTo>
                  <a:pt x="21172" y="6363"/>
                  <a:pt x="21144" y="6426"/>
                  <a:pt x="21156" y="6501"/>
                </a:cubicBezTo>
                <a:cubicBezTo>
                  <a:pt x="21199" y="6764"/>
                  <a:pt x="21075" y="6845"/>
                  <a:pt x="20854" y="6701"/>
                </a:cubicBezTo>
                <a:cubicBezTo>
                  <a:pt x="20670" y="6580"/>
                  <a:pt x="20666" y="6561"/>
                  <a:pt x="20790" y="6470"/>
                </a:cubicBezTo>
                <a:cubicBezTo>
                  <a:pt x="20915" y="6379"/>
                  <a:pt x="20909" y="6345"/>
                  <a:pt x="20713" y="5944"/>
                </a:cubicBezTo>
                <a:cubicBezTo>
                  <a:pt x="20544" y="5600"/>
                  <a:pt x="20519" y="5479"/>
                  <a:pt x="20586" y="5353"/>
                </a:cubicBezTo>
                <a:cubicBezTo>
                  <a:pt x="20695" y="5151"/>
                  <a:pt x="20694" y="5124"/>
                  <a:pt x="20574" y="5128"/>
                </a:cubicBezTo>
                <a:cubicBezTo>
                  <a:pt x="20181" y="5143"/>
                  <a:pt x="20032" y="5092"/>
                  <a:pt x="19970" y="4928"/>
                </a:cubicBezTo>
                <a:cubicBezTo>
                  <a:pt x="19933" y="4831"/>
                  <a:pt x="19931" y="4695"/>
                  <a:pt x="19967" y="4627"/>
                </a:cubicBezTo>
                <a:cubicBezTo>
                  <a:pt x="20017" y="4530"/>
                  <a:pt x="19993" y="4507"/>
                  <a:pt x="19859" y="4519"/>
                </a:cubicBezTo>
                <a:cubicBezTo>
                  <a:pt x="19764" y="4527"/>
                  <a:pt x="19624" y="4499"/>
                  <a:pt x="19548" y="4460"/>
                </a:cubicBezTo>
                <a:cubicBezTo>
                  <a:pt x="19358" y="4363"/>
                  <a:pt x="19373" y="4078"/>
                  <a:pt x="19569" y="4026"/>
                </a:cubicBezTo>
                <a:cubicBezTo>
                  <a:pt x="19864" y="3949"/>
                  <a:pt x="19728" y="3851"/>
                  <a:pt x="19341" y="3860"/>
                </a:cubicBezTo>
                <a:cubicBezTo>
                  <a:pt x="19130" y="3865"/>
                  <a:pt x="18918" y="3844"/>
                  <a:pt x="18870" y="3814"/>
                </a:cubicBezTo>
                <a:cubicBezTo>
                  <a:pt x="18822" y="3784"/>
                  <a:pt x="18781" y="3551"/>
                  <a:pt x="18781" y="3297"/>
                </a:cubicBezTo>
                <a:cubicBezTo>
                  <a:pt x="18781" y="3042"/>
                  <a:pt x="18744" y="2813"/>
                  <a:pt x="18700" y="2786"/>
                </a:cubicBezTo>
                <a:cubicBezTo>
                  <a:pt x="18656" y="2759"/>
                  <a:pt x="18640" y="2704"/>
                  <a:pt x="18664" y="2666"/>
                </a:cubicBezTo>
                <a:cubicBezTo>
                  <a:pt x="18687" y="2627"/>
                  <a:pt x="18452" y="2586"/>
                  <a:pt x="18137" y="2573"/>
                </a:cubicBezTo>
                <a:cubicBezTo>
                  <a:pt x="17592" y="2551"/>
                  <a:pt x="17562" y="2541"/>
                  <a:pt x="17536" y="2355"/>
                </a:cubicBezTo>
                <a:cubicBezTo>
                  <a:pt x="17509" y="2163"/>
                  <a:pt x="17356" y="2024"/>
                  <a:pt x="17135" y="1989"/>
                </a:cubicBezTo>
                <a:cubicBezTo>
                  <a:pt x="17074" y="1979"/>
                  <a:pt x="16953" y="1896"/>
                  <a:pt x="16864" y="1807"/>
                </a:cubicBezTo>
                <a:cubicBezTo>
                  <a:pt x="16737" y="1680"/>
                  <a:pt x="16722" y="1626"/>
                  <a:pt x="16796" y="1551"/>
                </a:cubicBezTo>
                <a:cubicBezTo>
                  <a:pt x="16924" y="1424"/>
                  <a:pt x="16921" y="1288"/>
                  <a:pt x="16793" y="1394"/>
                </a:cubicBezTo>
                <a:cubicBezTo>
                  <a:pt x="16729" y="1448"/>
                  <a:pt x="16651" y="1453"/>
                  <a:pt x="16577" y="1407"/>
                </a:cubicBezTo>
                <a:cubicBezTo>
                  <a:pt x="16514" y="1367"/>
                  <a:pt x="16359" y="1334"/>
                  <a:pt x="16235" y="1333"/>
                </a:cubicBezTo>
                <a:cubicBezTo>
                  <a:pt x="16078" y="1332"/>
                  <a:pt x="15999" y="1286"/>
                  <a:pt x="15970" y="1176"/>
                </a:cubicBezTo>
                <a:cubicBezTo>
                  <a:pt x="15948" y="1089"/>
                  <a:pt x="15881" y="1016"/>
                  <a:pt x="15819" y="1016"/>
                </a:cubicBezTo>
                <a:cubicBezTo>
                  <a:pt x="15758" y="1016"/>
                  <a:pt x="15686" y="967"/>
                  <a:pt x="15662" y="905"/>
                </a:cubicBezTo>
                <a:cubicBezTo>
                  <a:pt x="15638" y="843"/>
                  <a:pt x="15535" y="735"/>
                  <a:pt x="15428" y="665"/>
                </a:cubicBezTo>
                <a:cubicBezTo>
                  <a:pt x="15245" y="545"/>
                  <a:pt x="15225" y="547"/>
                  <a:pt x="15092" y="711"/>
                </a:cubicBezTo>
                <a:cubicBezTo>
                  <a:pt x="14827" y="1039"/>
                  <a:pt x="14276" y="688"/>
                  <a:pt x="14276" y="191"/>
                </a:cubicBezTo>
                <a:lnTo>
                  <a:pt x="14276" y="0"/>
                </a:lnTo>
                <a:close/>
              </a:path>
            </a:pathLst>
          </a:custGeom>
          <a:ln w="12700">
            <a:miter lim="400000"/>
          </a:ln>
        </p:spPr>
      </p:pic>
      <p:pic>
        <p:nvPicPr>
          <p:cNvPr id="761" name="aerials JLG-Line-Up-1024x343.jpg" descr="Foto de 6 tipos de elevadores aéreo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01536" y="5135514"/>
            <a:ext cx="5247111" cy="1757577"/>
          </a:xfrm>
          <a:prstGeom prst="rect">
            <a:avLst/>
          </a:prstGeom>
          <a:ln w="12700">
            <a:miter lim="400000"/>
          </a:ln>
        </p:spPr>
      </p:pic>
    </p:spTree>
  </p:cSld>
  <p:clrMapOvr>
    <a:masterClrMapping/>
  </p:clrMapOvr>
  <p:transition spd="slow"/>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 name="Shape 771"/>
          <p:cNvSpPr>
            <a:spLocks noGrp="1"/>
          </p:cNvSpPr>
          <p:nvPr>
            <p:ph type="title"/>
          </p:nvPr>
        </p:nvSpPr>
        <p:spPr>
          <a:xfrm>
            <a:off x="-2" y="755985"/>
            <a:ext cx="9144004" cy="1143002"/>
          </a:xfrm>
          <a:prstGeom prst="rect">
            <a:avLst/>
          </a:prstGeom>
        </p:spPr>
        <p:txBody>
          <a:bodyPr/>
          <a:lstStyle/>
          <a:p>
            <a:pPr>
              <a:defRPr sz="4000"/>
            </a:pPr>
            <a:r>
              <a:rPr dirty="0" err="1"/>
              <a:t>Plataformas</a:t>
            </a:r>
            <a:r>
              <a:rPr dirty="0"/>
              <a:t> </a:t>
            </a:r>
            <a:r>
              <a:rPr dirty="0" err="1"/>
              <a:t>Aéreales</a:t>
            </a:r>
            <a:r>
              <a:rPr dirty="0"/>
              <a:t> </a:t>
            </a:r>
            <a:r>
              <a:rPr dirty="0">
                <a:solidFill>
                  <a:srgbClr val="FFFFFF"/>
                </a:solidFill>
              </a:rPr>
              <a:t>2</a:t>
            </a:r>
          </a:p>
        </p:txBody>
      </p:sp>
      <p:sp>
        <p:nvSpPr>
          <p:cNvPr id="772" name="Shape 772"/>
          <p:cNvSpPr>
            <a:spLocks noGrp="1"/>
          </p:cNvSpPr>
          <p:nvPr>
            <p:ph type="body" idx="4294967295"/>
          </p:nvPr>
        </p:nvSpPr>
        <p:spPr>
          <a:xfrm>
            <a:off x="285864" y="1582188"/>
            <a:ext cx="5316298" cy="5012913"/>
          </a:xfrm>
          <a:prstGeom prst="rect">
            <a:avLst/>
          </a:prstGeom>
        </p:spPr>
        <p:txBody>
          <a:bodyPr>
            <a:normAutofit/>
          </a:bodyPr>
          <a:lstStyle/>
          <a:p>
            <a:pPr marL="190500" lvl="1" indent="-190500">
              <a:buChar char="•"/>
              <a:defRPr sz="2000"/>
            </a:pPr>
            <a:r>
              <a:rPr dirty="0" err="1"/>
              <a:t>Siempre</a:t>
            </a:r>
            <a:r>
              <a:rPr dirty="0"/>
              <a:t> </a:t>
            </a:r>
            <a:r>
              <a:rPr dirty="0" err="1"/>
              <a:t>utilice</a:t>
            </a:r>
            <a:r>
              <a:rPr dirty="0"/>
              <a:t> </a:t>
            </a:r>
            <a:r>
              <a:rPr dirty="0" err="1"/>
              <a:t>los</a:t>
            </a:r>
            <a:r>
              <a:rPr dirty="0"/>
              <a:t> </a:t>
            </a:r>
            <a:r>
              <a:rPr dirty="0" err="1"/>
              <a:t>estabilizadores</a:t>
            </a:r>
            <a:r>
              <a:rPr dirty="0"/>
              <a:t> y </a:t>
            </a:r>
            <a:r>
              <a:rPr dirty="0" err="1"/>
              <a:t>los</a:t>
            </a:r>
            <a:r>
              <a:rPr dirty="0"/>
              <a:t> </a:t>
            </a:r>
            <a:r>
              <a:rPr dirty="0" err="1"/>
              <a:t>balancines</a:t>
            </a:r>
            <a:r>
              <a:rPr dirty="0"/>
              <a:t>. </a:t>
            </a:r>
          </a:p>
          <a:p>
            <a:pPr marL="190500" lvl="1" indent="-190500">
              <a:buChar char="•"/>
              <a:defRPr sz="2000"/>
            </a:pPr>
            <a:r>
              <a:rPr dirty="0"/>
              <a:t>Los </a:t>
            </a:r>
            <a:r>
              <a:rPr dirty="0" err="1"/>
              <a:t>estabilizadores</a:t>
            </a:r>
            <a:r>
              <a:rPr dirty="0"/>
              <a:t> y </a:t>
            </a:r>
            <a:r>
              <a:rPr dirty="0" err="1"/>
              <a:t>los</a:t>
            </a:r>
            <a:r>
              <a:rPr dirty="0"/>
              <a:t> </a:t>
            </a:r>
            <a:r>
              <a:rPr dirty="0" err="1"/>
              <a:t>balancines</a:t>
            </a:r>
            <a:r>
              <a:rPr dirty="0"/>
              <a:t> </a:t>
            </a:r>
            <a:r>
              <a:rPr dirty="0" err="1"/>
              <a:t>deben</a:t>
            </a:r>
            <a:r>
              <a:rPr dirty="0"/>
              <a:t> </a:t>
            </a:r>
            <a:r>
              <a:rPr dirty="0" err="1"/>
              <a:t>estar</a:t>
            </a:r>
            <a:r>
              <a:rPr dirty="0"/>
              <a:t> </a:t>
            </a:r>
            <a:r>
              <a:rPr dirty="0" err="1"/>
              <a:t>sobre</a:t>
            </a:r>
            <a:r>
              <a:rPr dirty="0"/>
              <a:t> superficies </a:t>
            </a:r>
            <a:r>
              <a:rPr dirty="0" err="1"/>
              <a:t>sólidas</a:t>
            </a:r>
            <a:r>
              <a:rPr dirty="0"/>
              <a:t>.</a:t>
            </a:r>
          </a:p>
          <a:p>
            <a:pPr marL="190500" lvl="1" indent="-190500">
              <a:buChar char="•"/>
              <a:defRPr sz="2000"/>
            </a:pPr>
            <a:r>
              <a:rPr dirty="0" err="1"/>
              <a:t>Sólo</a:t>
            </a:r>
            <a:r>
              <a:rPr dirty="0"/>
              <a:t> </a:t>
            </a:r>
            <a:r>
              <a:rPr dirty="0" err="1"/>
              <a:t>eleve</a:t>
            </a:r>
            <a:r>
              <a:rPr dirty="0"/>
              <a:t> la </a:t>
            </a:r>
            <a:r>
              <a:rPr dirty="0" err="1"/>
              <a:t>plataforma</a:t>
            </a:r>
            <a:r>
              <a:rPr dirty="0"/>
              <a:t> </a:t>
            </a:r>
            <a:r>
              <a:rPr dirty="0" err="1"/>
              <a:t>aérea</a:t>
            </a:r>
            <a:r>
              <a:rPr dirty="0"/>
              <a:t> </a:t>
            </a:r>
            <a:r>
              <a:rPr dirty="0" err="1"/>
              <a:t>cuando</a:t>
            </a:r>
            <a:r>
              <a:rPr dirty="0"/>
              <a:t> la base </a:t>
            </a:r>
            <a:r>
              <a:rPr dirty="0" err="1"/>
              <a:t>esté</a:t>
            </a:r>
            <a:r>
              <a:rPr dirty="0"/>
              <a:t> </a:t>
            </a:r>
            <a:r>
              <a:rPr dirty="0" err="1"/>
              <a:t>sobre</a:t>
            </a:r>
            <a:r>
              <a:rPr dirty="0"/>
              <a:t> </a:t>
            </a:r>
            <a:r>
              <a:rPr dirty="0" err="1"/>
              <a:t>una</a:t>
            </a:r>
            <a:r>
              <a:rPr dirty="0"/>
              <a:t> </a:t>
            </a:r>
            <a:r>
              <a:rPr dirty="0" err="1"/>
              <a:t>superficie</a:t>
            </a:r>
            <a:r>
              <a:rPr dirty="0"/>
              <a:t> </a:t>
            </a:r>
            <a:r>
              <a:rPr dirty="0" err="1"/>
              <a:t>sólida</a:t>
            </a:r>
            <a:r>
              <a:rPr dirty="0"/>
              <a:t> y </a:t>
            </a:r>
            <a:r>
              <a:rPr dirty="0" err="1"/>
              <a:t>nivelada</a:t>
            </a:r>
            <a:r>
              <a:rPr dirty="0"/>
              <a:t>, o </a:t>
            </a:r>
            <a:r>
              <a:rPr dirty="0" err="1"/>
              <a:t>dentro</a:t>
            </a:r>
            <a:r>
              <a:rPr dirty="0"/>
              <a:t> de </a:t>
            </a:r>
            <a:r>
              <a:rPr dirty="0" err="1"/>
              <a:t>los</a:t>
            </a:r>
            <a:r>
              <a:rPr dirty="0"/>
              <a:t> </a:t>
            </a:r>
            <a:r>
              <a:rPr dirty="0" err="1"/>
              <a:t>límites</a:t>
            </a:r>
            <a:r>
              <a:rPr dirty="0"/>
              <a:t> de </a:t>
            </a:r>
            <a:r>
              <a:rPr dirty="0" err="1"/>
              <a:t>inclinación</a:t>
            </a:r>
            <a:r>
              <a:rPr dirty="0"/>
              <a:t> </a:t>
            </a:r>
            <a:r>
              <a:rPr dirty="0" err="1"/>
              <a:t>establecidos</a:t>
            </a:r>
            <a:r>
              <a:rPr dirty="0"/>
              <a:t> </a:t>
            </a:r>
            <a:r>
              <a:rPr dirty="0" err="1"/>
              <a:t>por</a:t>
            </a:r>
            <a:r>
              <a:rPr dirty="0"/>
              <a:t> el </a:t>
            </a:r>
            <a:r>
              <a:rPr dirty="0" err="1"/>
              <a:t>fabricante</a:t>
            </a:r>
            <a:r>
              <a:rPr dirty="0"/>
              <a:t>.</a:t>
            </a:r>
          </a:p>
          <a:p>
            <a:pPr marL="190500" lvl="1" indent="-190500">
              <a:buChar char="•"/>
              <a:defRPr sz="2000"/>
            </a:pPr>
            <a:r>
              <a:rPr dirty="0" err="1"/>
              <a:t>Plataformas</a:t>
            </a:r>
            <a:r>
              <a:rPr dirty="0"/>
              <a:t> </a:t>
            </a:r>
            <a:r>
              <a:rPr dirty="0" err="1"/>
              <a:t>aéreas</a:t>
            </a:r>
            <a:r>
              <a:rPr dirty="0"/>
              <a:t> </a:t>
            </a:r>
            <a:r>
              <a:rPr dirty="0" err="1"/>
              <a:t>instaladas</a:t>
            </a:r>
            <a:r>
              <a:rPr dirty="0"/>
              <a:t> </a:t>
            </a:r>
            <a:r>
              <a:rPr dirty="0" err="1"/>
              <a:t>sobre</a:t>
            </a:r>
            <a:r>
              <a:rPr dirty="0"/>
              <a:t> </a:t>
            </a:r>
            <a:r>
              <a:rPr dirty="0" err="1"/>
              <a:t>vehículos</a:t>
            </a:r>
            <a:r>
              <a:rPr dirty="0"/>
              <a:t>:</a:t>
            </a:r>
          </a:p>
          <a:p>
            <a:pPr marL="508000" lvl="2" indent="-190500">
              <a:buChar char="-"/>
              <a:defRPr sz="2000"/>
            </a:pPr>
            <a:r>
              <a:rPr dirty="0"/>
              <a:t>Active/</a:t>
            </a:r>
            <a:r>
              <a:rPr dirty="0" err="1"/>
              <a:t>aplique</a:t>
            </a:r>
            <a:r>
              <a:rPr dirty="0"/>
              <a:t> </a:t>
            </a:r>
            <a:r>
              <a:rPr dirty="0" err="1"/>
              <a:t>los</a:t>
            </a:r>
            <a:r>
              <a:rPr dirty="0"/>
              <a:t> </a:t>
            </a:r>
            <a:r>
              <a:rPr dirty="0" err="1"/>
              <a:t>frenos</a:t>
            </a:r>
            <a:r>
              <a:rPr dirty="0"/>
              <a:t> del </a:t>
            </a:r>
            <a:r>
              <a:rPr dirty="0" err="1"/>
              <a:t>vehículo</a:t>
            </a:r>
            <a:r>
              <a:rPr dirty="0"/>
              <a:t> antes de </a:t>
            </a:r>
            <a:r>
              <a:rPr dirty="0" err="1"/>
              <a:t>elevar</a:t>
            </a:r>
            <a:r>
              <a:rPr dirty="0"/>
              <a:t> la </a:t>
            </a:r>
            <a:r>
              <a:rPr dirty="0" err="1"/>
              <a:t>plataforma</a:t>
            </a:r>
            <a:r>
              <a:rPr dirty="0"/>
              <a:t>.</a:t>
            </a:r>
          </a:p>
          <a:p>
            <a:pPr marL="518026" lvl="2" indent="-200526">
              <a:buChar char="-"/>
              <a:defRPr sz="2000"/>
            </a:pPr>
            <a:r>
              <a:rPr dirty="0" err="1"/>
              <a:t>Cuando</a:t>
            </a:r>
            <a:r>
              <a:rPr dirty="0"/>
              <a:t> el </a:t>
            </a:r>
            <a:r>
              <a:rPr dirty="0" err="1"/>
              <a:t>vehículo</a:t>
            </a:r>
            <a:r>
              <a:rPr dirty="0"/>
              <a:t> </a:t>
            </a:r>
            <a:r>
              <a:rPr dirty="0" err="1"/>
              <a:t>está</a:t>
            </a:r>
            <a:r>
              <a:rPr dirty="0"/>
              <a:t> </a:t>
            </a:r>
            <a:r>
              <a:rPr dirty="0" err="1"/>
              <a:t>en</a:t>
            </a:r>
            <a:r>
              <a:rPr dirty="0"/>
              <a:t> </a:t>
            </a:r>
            <a:r>
              <a:rPr dirty="0" err="1"/>
              <a:t>una</a:t>
            </a:r>
            <a:r>
              <a:rPr dirty="0"/>
              <a:t> </a:t>
            </a:r>
            <a:r>
              <a:rPr dirty="0" err="1"/>
              <a:t>inclinación</a:t>
            </a:r>
            <a:r>
              <a:rPr dirty="0"/>
              <a:t> </a:t>
            </a:r>
            <a:r>
              <a:rPr dirty="0" err="1"/>
              <a:t>utilice</a:t>
            </a:r>
            <a:r>
              <a:rPr dirty="0"/>
              <a:t> </a:t>
            </a:r>
            <a:r>
              <a:rPr dirty="0" err="1"/>
              <a:t>cuñas</a:t>
            </a:r>
            <a:r>
              <a:rPr dirty="0"/>
              <a:t> </a:t>
            </a:r>
            <a:r>
              <a:rPr dirty="0" err="1"/>
              <a:t>en</a:t>
            </a:r>
            <a:r>
              <a:rPr dirty="0"/>
              <a:t> las </a:t>
            </a:r>
            <a:r>
              <a:rPr dirty="0" err="1"/>
              <a:t>ruedas</a:t>
            </a:r>
            <a:r>
              <a:rPr dirty="0"/>
              <a:t> antes de se </a:t>
            </a:r>
            <a:r>
              <a:rPr dirty="0" err="1"/>
              <a:t>eleva</a:t>
            </a:r>
            <a:r>
              <a:rPr dirty="0"/>
              <a:t> la </a:t>
            </a:r>
            <a:r>
              <a:rPr dirty="0" err="1"/>
              <a:t>plataforma</a:t>
            </a:r>
            <a:r>
              <a:rPr dirty="0"/>
              <a:t>.</a:t>
            </a:r>
          </a:p>
        </p:txBody>
      </p:sp>
      <p:sp>
        <p:nvSpPr>
          <p:cNvPr id="767" name="Shape 767"/>
          <p:cNvSpPr/>
          <p:nvPr/>
        </p:nvSpPr>
        <p:spPr>
          <a:xfrm>
            <a:off x="3055236" y="6278110"/>
            <a:ext cx="2209801" cy="3708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defTabSz="457200">
              <a:defRPr sz="1800"/>
            </a:pPr>
            <a:r>
              <a:t>     </a:t>
            </a:r>
            <a:r>
              <a:rPr b="1"/>
              <a:t>Estabilizadores</a:t>
            </a:r>
          </a:p>
        </p:txBody>
      </p:sp>
      <p:pic>
        <p:nvPicPr>
          <p:cNvPr id="766" name="image75.jpeg" descr="Foto de un elevador aéreo montada en un grado leve con sus estabilizadores  completamente extendidos."/>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54747" y="2044775"/>
            <a:ext cx="3489253" cy="4087738"/>
          </a:xfrm>
          <a:prstGeom prst="rect">
            <a:avLst/>
          </a:prstGeom>
          <a:ln w="12700">
            <a:miter lim="400000"/>
          </a:ln>
        </p:spPr>
      </p:pic>
      <p:sp>
        <p:nvSpPr>
          <p:cNvPr id="769" name="Shape 769" descr="Flecha"/>
          <p:cNvSpPr/>
          <p:nvPr/>
        </p:nvSpPr>
        <p:spPr>
          <a:xfrm flipV="1">
            <a:off x="4838699" y="5345016"/>
            <a:ext cx="2070991" cy="1131985"/>
          </a:xfrm>
          <a:prstGeom prst="line">
            <a:avLst/>
          </a:prstGeom>
          <a:ln w="25400">
            <a:solidFill>
              <a:schemeClr val="accent1"/>
            </a:solidFill>
            <a:tailEnd type="triangle"/>
          </a:ln>
          <a:effectLst>
            <a:outerShdw blurRad="38100" dist="20000" dir="5400000" rotWithShape="0">
              <a:srgbClr val="808080">
                <a:alpha val="37998"/>
              </a:srgbClr>
            </a:outerShdw>
          </a:effectLst>
        </p:spPr>
        <p:txBody>
          <a:bodyPr lIns="45718" tIns="45718" rIns="45718" bIns="45718"/>
          <a:lstStyle/>
          <a:p>
            <a:endParaRPr/>
          </a:p>
        </p:txBody>
      </p:sp>
      <p:sp>
        <p:nvSpPr>
          <p:cNvPr id="770" name="Shape 770" descr="Flecha"/>
          <p:cNvSpPr/>
          <p:nvPr/>
        </p:nvSpPr>
        <p:spPr>
          <a:xfrm flipV="1">
            <a:off x="4838698" y="6019799"/>
            <a:ext cx="3944940" cy="457202"/>
          </a:xfrm>
          <a:prstGeom prst="line">
            <a:avLst/>
          </a:prstGeom>
          <a:ln w="25400">
            <a:solidFill>
              <a:schemeClr val="accent1"/>
            </a:solidFill>
            <a:tailEnd type="triangle"/>
          </a:ln>
          <a:effectLst>
            <a:outerShdw blurRad="38100" dist="20000" dir="5400000" rotWithShape="0">
              <a:srgbClr val="808080">
                <a:alpha val="37998"/>
              </a:srgbClr>
            </a:outerShdw>
          </a:effectLst>
        </p:spPr>
        <p:txBody>
          <a:bodyPr lIns="45718" tIns="45718" rIns="45718" bIns="45718"/>
          <a:lstStyle/>
          <a:p>
            <a:endParaRPr/>
          </a:p>
        </p:txBody>
      </p:sp>
      <p:sp>
        <p:nvSpPr>
          <p:cNvPr id="768" name="Shape 768" descr="Flecha"/>
          <p:cNvSpPr/>
          <p:nvPr/>
        </p:nvSpPr>
        <p:spPr>
          <a:xfrm flipV="1">
            <a:off x="4859095" y="5720694"/>
            <a:ext cx="2324102" cy="806453"/>
          </a:xfrm>
          <a:prstGeom prst="line">
            <a:avLst/>
          </a:prstGeom>
          <a:ln w="25400">
            <a:solidFill>
              <a:schemeClr val="accent1"/>
            </a:solidFill>
            <a:tailEnd type="triangle"/>
          </a:ln>
          <a:effectLst>
            <a:outerShdw blurRad="38100" dist="20000" dir="5400000" rotWithShape="0">
              <a:srgbClr val="808080">
                <a:alpha val="37998"/>
              </a:srgbClr>
            </a:outerShdw>
          </a:effectLst>
        </p:spPr>
        <p:txBody>
          <a:bodyPr lIns="45718" tIns="45718" rIns="45718" bIns="45718"/>
          <a:lstStyle/>
          <a:p>
            <a:endParaRPr/>
          </a:p>
        </p:txBody>
      </p:sp>
      <p:pic>
        <p:nvPicPr>
          <p:cNvPr id="773" name="check mark 2000px-Checkmark_green.svg.png" descr="La marca de verificación verde indica que el contenido de esta foto es aprobado por OSHA.&#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45563" y="2868976"/>
            <a:ext cx="1735081" cy="1506051"/>
          </a:xfrm>
          <a:prstGeom prst="rect">
            <a:avLst/>
          </a:prstGeom>
          <a:ln w="12700">
            <a:miter lim="400000"/>
          </a:ln>
          <a:effectLst>
            <a:outerShdw blurRad="38100" dist="20000" dir="2487689" rotWithShape="0">
              <a:srgbClr val="000000"/>
            </a:outerShdw>
          </a:effectLst>
        </p:spPr>
      </p:pic>
    </p:spTree>
  </p:cSld>
  <p:clrMapOvr>
    <a:masterClrMapping/>
  </p:clrMapOvr>
  <p:transition spd="slow"/>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6" name="Shape 776"/>
          <p:cNvSpPr>
            <a:spLocks noGrp="1"/>
          </p:cNvSpPr>
          <p:nvPr>
            <p:ph type="title"/>
          </p:nvPr>
        </p:nvSpPr>
        <p:spPr>
          <a:xfrm>
            <a:off x="-2" y="946068"/>
            <a:ext cx="9144004" cy="838201"/>
          </a:xfrm>
          <a:prstGeom prst="rect">
            <a:avLst/>
          </a:prstGeom>
        </p:spPr>
        <p:txBody>
          <a:bodyPr/>
          <a:lstStyle>
            <a:lvl1pPr defTabSz="393191">
              <a:defRPr sz="3000" b="1"/>
            </a:lvl1pPr>
          </a:lstStyle>
          <a:p>
            <a:r>
              <a:rPr dirty="0"/>
              <a:t>   Los </a:t>
            </a:r>
            <a:r>
              <a:rPr dirty="0" err="1"/>
              <a:t>Riesgos</a:t>
            </a:r>
            <a:r>
              <a:rPr dirty="0"/>
              <a:t> de </a:t>
            </a:r>
            <a:r>
              <a:rPr dirty="0" err="1"/>
              <a:t>los</a:t>
            </a:r>
            <a:r>
              <a:rPr dirty="0"/>
              <a:t> </a:t>
            </a:r>
            <a:r>
              <a:rPr dirty="0" err="1"/>
              <a:t>Elevadores</a:t>
            </a:r>
            <a:r>
              <a:rPr dirty="0"/>
              <a:t> o </a:t>
            </a:r>
            <a:r>
              <a:rPr dirty="0" err="1"/>
              <a:t>Plataformas</a:t>
            </a:r>
            <a:r>
              <a:rPr dirty="0"/>
              <a:t> </a:t>
            </a:r>
            <a:r>
              <a:rPr dirty="0" err="1"/>
              <a:t>Aéreas</a:t>
            </a:r>
            <a:endParaRPr dirty="0"/>
          </a:p>
        </p:txBody>
      </p:sp>
      <p:sp>
        <p:nvSpPr>
          <p:cNvPr id="778" name="Shape 778"/>
          <p:cNvSpPr>
            <a:spLocks noGrp="1"/>
          </p:cNvSpPr>
          <p:nvPr>
            <p:ph type="body" sz="half" idx="4294967295"/>
          </p:nvPr>
        </p:nvSpPr>
        <p:spPr>
          <a:xfrm>
            <a:off x="417174" y="1625907"/>
            <a:ext cx="8839201" cy="2759964"/>
          </a:xfrm>
          <a:prstGeom prst="rect">
            <a:avLst/>
          </a:prstGeom>
        </p:spPr>
        <p:txBody>
          <a:bodyPr/>
          <a:lstStyle/>
          <a:p>
            <a:pPr marL="190500" lvl="1" indent="-190500">
              <a:buChar char="•"/>
            </a:pPr>
            <a:r>
              <a:rPr dirty="0" err="1"/>
              <a:t>Caídas</a:t>
            </a:r>
            <a:r>
              <a:rPr dirty="0"/>
              <a:t> </a:t>
            </a:r>
            <a:r>
              <a:rPr dirty="0" err="1"/>
              <a:t>desde</a:t>
            </a:r>
            <a:r>
              <a:rPr dirty="0"/>
              <a:t> la </a:t>
            </a:r>
            <a:r>
              <a:rPr dirty="0" err="1"/>
              <a:t>plataforma</a:t>
            </a:r>
            <a:endParaRPr i="1" dirty="0"/>
          </a:p>
          <a:p>
            <a:pPr marL="190500" lvl="1" indent="-190500">
              <a:buChar char="•"/>
            </a:pPr>
            <a:r>
              <a:rPr dirty="0" err="1"/>
              <a:t>Volcamiento</a:t>
            </a:r>
            <a:r>
              <a:rPr dirty="0"/>
              <a:t>/ </a:t>
            </a:r>
            <a:r>
              <a:rPr dirty="0" err="1"/>
              <a:t>Volcar</a:t>
            </a:r>
            <a:endParaRPr dirty="0"/>
          </a:p>
          <a:p>
            <a:pPr marL="190500" lvl="1" indent="-190500">
              <a:buChar char="•"/>
            </a:pPr>
            <a:r>
              <a:rPr dirty="0" err="1"/>
              <a:t>Inadecuada</a:t>
            </a:r>
            <a:r>
              <a:rPr dirty="0"/>
              <a:t> </a:t>
            </a:r>
            <a:r>
              <a:rPr dirty="0" err="1"/>
              <a:t>capacitación</a:t>
            </a:r>
            <a:r>
              <a:rPr dirty="0"/>
              <a:t>/</a:t>
            </a:r>
            <a:r>
              <a:rPr dirty="0" err="1"/>
              <a:t>adiestramiento</a:t>
            </a:r>
            <a:r>
              <a:rPr dirty="0"/>
              <a:t> del </a:t>
            </a:r>
            <a:r>
              <a:rPr dirty="0" err="1"/>
              <a:t>operador</a:t>
            </a:r>
            <a:r>
              <a:rPr dirty="0"/>
              <a:t>/</a:t>
            </a:r>
            <a:r>
              <a:rPr dirty="0" err="1"/>
              <a:t>usuario</a:t>
            </a:r>
            <a:endParaRPr dirty="0"/>
          </a:p>
          <a:p>
            <a:pPr marL="190500" lvl="1" indent="-190500">
              <a:buChar char="•"/>
            </a:pPr>
            <a:r>
              <a:rPr dirty="0" err="1"/>
              <a:t>Incumplimiento</a:t>
            </a:r>
            <a:r>
              <a:rPr dirty="0"/>
              <a:t> de </a:t>
            </a:r>
            <a:r>
              <a:rPr dirty="0" err="1"/>
              <a:t>inspecciones</a:t>
            </a:r>
            <a:r>
              <a:rPr dirty="0"/>
              <a:t> al </a:t>
            </a:r>
            <a:r>
              <a:rPr dirty="0" err="1"/>
              <a:t>equipo</a:t>
            </a:r>
            <a:r>
              <a:rPr dirty="0"/>
              <a:t>/ </a:t>
            </a:r>
            <a:r>
              <a:rPr dirty="0" err="1"/>
              <a:t>malfuncionamiento</a:t>
            </a:r>
            <a:r>
              <a:rPr dirty="0"/>
              <a:t> del </a:t>
            </a:r>
            <a:r>
              <a:rPr dirty="0" err="1"/>
              <a:t>equipo</a:t>
            </a:r>
            <a:endParaRPr dirty="0"/>
          </a:p>
          <a:p>
            <a:pPr marL="190500" lvl="1" indent="-190500">
              <a:buChar char="•"/>
            </a:pPr>
            <a:r>
              <a:rPr dirty="0" err="1"/>
              <a:t>Sobrecarga</a:t>
            </a:r>
            <a:r>
              <a:rPr dirty="0"/>
              <a:t> o </a:t>
            </a:r>
            <a:r>
              <a:rPr dirty="0" err="1"/>
              <a:t>utilizar</a:t>
            </a:r>
            <a:r>
              <a:rPr dirty="0"/>
              <a:t> la </a:t>
            </a:r>
            <a:r>
              <a:rPr dirty="0" err="1"/>
              <a:t>plataforma</a:t>
            </a:r>
            <a:r>
              <a:rPr dirty="0"/>
              <a:t> de </a:t>
            </a:r>
            <a:r>
              <a:rPr dirty="0" err="1"/>
              <a:t>trabajo</a:t>
            </a:r>
            <a:r>
              <a:rPr dirty="0"/>
              <a:t> </a:t>
            </a:r>
            <a:r>
              <a:rPr dirty="0" err="1"/>
              <a:t>como</a:t>
            </a:r>
            <a:r>
              <a:rPr dirty="0"/>
              <a:t> </a:t>
            </a:r>
            <a:r>
              <a:rPr dirty="0" err="1"/>
              <a:t>una</a:t>
            </a:r>
            <a:r>
              <a:rPr dirty="0"/>
              <a:t> </a:t>
            </a:r>
            <a:r>
              <a:rPr dirty="0" err="1"/>
              <a:t>grúa</a:t>
            </a:r>
            <a:endParaRPr dirty="0"/>
          </a:p>
        </p:txBody>
      </p:sp>
      <p:pic>
        <p:nvPicPr>
          <p:cNvPr id="775" name="image59.jpeg" descr="Foto de un elevador aéreo que está en su lado, ruedas en el aire."/>
          <p:cNvPicPr>
            <a:picLocks noChangeAspect="1"/>
          </p:cNvPicPr>
          <p:nvPr/>
        </p:nvPicPr>
        <p:blipFill>
          <a:blip r:embed="rId3">
            <a:extLst/>
          </a:blip>
          <a:stretch>
            <a:fillRect/>
          </a:stretch>
        </p:blipFill>
        <p:spPr>
          <a:xfrm>
            <a:off x="417022" y="4242625"/>
            <a:ext cx="4362451" cy="2266951"/>
          </a:xfrm>
          <a:prstGeom prst="rect">
            <a:avLst/>
          </a:prstGeom>
          <a:ln w="12700">
            <a:miter lim="400000"/>
          </a:ln>
        </p:spPr>
      </p:pic>
      <p:pic>
        <p:nvPicPr>
          <p:cNvPr id="777" name="aerial Crane_flip2.jpg" descr="Foto de un elevador aéreo que está en su lado, ruedas en el aire."/>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4885615" y="4242626"/>
            <a:ext cx="3914201" cy="2267144"/>
          </a:xfrm>
          <a:prstGeom prst="rect">
            <a:avLst/>
          </a:prstGeom>
          <a:ln w="12700">
            <a:miter lim="400000"/>
          </a:ln>
        </p:spPr>
      </p:pic>
      <p:pic>
        <p:nvPicPr>
          <p:cNvPr id="779" name="no-symbol-39767_640.png" descr="Símbolo rojo de No (círculo con una barra diagonal) indica que el contenido de esta foto no está aprobado por OSHA.&#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31924" y="4250674"/>
            <a:ext cx="1409701" cy="1409701"/>
          </a:xfrm>
          <a:prstGeom prst="rect">
            <a:avLst/>
          </a:prstGeom>
          <a:ln w="12700">
            <a:miter lim="400000"/>
          </a:ln>
        </p:spPr>
      </p:pic>
    </p:spTree>
  </p:cSld>
  <p:clrMapOvr>
    <a:masterClrMapping/>
  </p:clrMapOvr>
  <p:transition spd="slow"/>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 name="Shape 783"/>
          <p:cNvSpPr>
            <a:spLocks noGrp="1"/>
          </p:cNvSpPr>
          <p:nvPr>
            <p:ph type="title"/>
          </p:nvPr>
        </p:nvSpPr>
        <p:spPr>
          <a:xfrm>
            <a:off x="-2" y="767386"/>
            <a:ext cx="9144004" cy="1143003"/>
          </a:xfrm>
          <a:prstGeom prst="rect">
            <a:avLst/>
          </a:prstGeom>
        </p:spPr>
        <p:txBody>
          <a:bodyPr/>
          <a:lstStyle>
            <a:lvl1pPr>
              <a:defRPr sz="4000"/>
            </a:lvl1pPr>
          </a:lstStyle>
          <a:p>
            <a:r>
              <a:rPr dirty="0"/>
              <a:t>El </a:t>
            </a:r>
            <a:r>
              <a:rPr dirty="0" err="1"/>
              <a:t>Acceso</a:t>
            </a:r>
            <a:r>
              <a:rPr dirty="0"/>
              <a:t> a </a:t>
            </a:r>
            <a:r>
              <a:rPr dirty="0" err="1"/>
              <a:t>una</a:t>
            </a:r>
            <a:r>
              <a:rPr dirty="0"/>
              <a:t> </a:t>
            </a:r>
            <a:r>
              <a:rPr dirty="0" err="1"/>
              <a:t>Plataforma</a:t>
            </a:r>
            <a:r>
              <a:rPr dirty="0"/>
              <a:t> </a:t>
            </a:r>
            <a:r>
              <a:rPr dirty="0" err="1"/>
              <a:t>Aérea</a:t>
            </a:r>
            <a:endParaRPr dirty="0"/>
          </a:p>
        </p:txBody>
      </p:sp>
      <p:sp>
        <p:nvSpPr>
          <p:cNvPr id="784" name="Shape 784"/>
          <p:cNvSpPr>
            <a:spLocks noGrp="1"/>
          </p:cNvSpPr>
          <p:nvPr>
            <p:ph type="body" idx="4294967295"/>
          </p:nvPr>
        </p:nvSpPr>
        <p:spPr>
          <a:xfrm>
            <a:off x="402621" y="1593757"/>
            <a:ext cx="8549102" cy="3330896"/>
          </a:xfrm>
          <a:prstGeom prst="rect">
            <a:avLst/>
          </a:prstGeom>
        </p:spPr>
        <p:txBody>
          <a:bodyPr/>
          <a:lstStyle/>
          <a:p>
            <a:pPr marL="190500" indent="-190500">
              <a:buChar char="•"/>
              <a:defRPr sz="2000"/>
            </a:pPr>
            <a:r>
              <a:rPr dirty="0"/>
              <a:t>Un </a:t>
            </a:r>
            <a:r>
              <a:rPr dirty="0" err="1"/>
              <a:t>trabajador</a:t>
            </a:r>
            <a:r>
              <a:rPr dirty="0"/>
              <a:t> no </a:t>
            </a:r>
            <a:r>
              <a:rPr dirty="0" err="1"/>
              <a:t>debe</a:t>
            </a:r>
            <a:r>
              <a:rPr dirty="0"/>
              <a:t> </a:t>
            </a:r>
            <a:r>
              <a:rPr dirty="0" err="1"/>
              <a:t>desmontarse</a:t>
            </a:r>
            <a:r>
              <a:rPr dirty="0"/>
              <a:t> de un </a:t>
            </a:r>
            <a:r>
              <a:rPr dirty="0" err="1"/>
              <a:t>elevador</a:t>
            </a:r>
            <a:r>
              <a:rPr dirty="0"/>
              <a:t> (</a:t>
            </a:r>
            <a:r>
              <a:rPr dirty="0" err="1"/>
              <a:t>plataforma</a:t>
            </a:r>
            <a:r>
              <a:rPr dirty="0"/>
              <a:t> </a:t>
            </a:r>
            <a:r>
              <a:rPr dirty="0" err="1"/>
              <a:t>aérea</a:t>
            </a:r>
            <a:r>
              <a:rPr dirty="0"/>
              <a:t>) que </a:t>
            </a:r>
            <a:r>
              <a:rPr dirty="0" err="1"/>
              <a:t>esté</a:t>
            </a:r>
            <a:r>
              <a:rPr dirty="0"/>
              <a:t> </a:t>
            </a:r>
            <a:r>
              <a:rPr dirty="0" err="1"/>
              <a:t>en</a:t>
            </a:r>
            <a:r>
              <a:rPr dirty="0"/>
              <a:t> </a:t>
            </a:r>
            <a:r>
              <a:rPr dirty="0" err="1"/>
              <a:t>posición</a:t>
            </a:r>
            <a:r>
              <a:rPr dirty="0"/>
              <a:t> </a:t>
            </a:r>
            <a:r>
              <a:rPr dirty="0" err="1"/>
              <a:t>elevada</a:t>
            </a:r>
            <a:r>
              <a:rPr dirty="0"/>
              <a:t>, a </a:t>
            </a:r>
            <a:r>
              <a:rPr dirty="0" err="1"/>
              <a:t>menos</a:t>
            </a:r>
            <a:r>
              <a:rPr dirty="0"/>
              <a:t> que </a:t>
            </a:r>
            <a:r>
              <a:rPr dirty="0" err="1"/>
              <a:t>ésa</a:t>
            </a:r>
            <a:r>
              <a:rPr dirty="0"/>
              <a:t> sea la forma </a:t>
            </a:r>
            <a:r>
              <a:rPr dirty="0" err="1"/>
              <a:t>más</a:t>
            </a:r>
            <a:r>
              <a:rPr dirty="0"/>
              <a:t> </a:t>
            </a:r>
            <a:r>
              <a:rPr dirty="0" err="1"/>
              <a:t>segura</a:t>
            </a:r>
            <a:r>
              <a:rPr dirty="0"/>
              <a:t>, para </a:t>
            </a:r>
            <a:r>
              <a:rPr dirty="0" err="1"/>
              <a:t>él</a:t>
            </a:r>
            <a:r>
              <a:rPr dirty="0"/>
              <a:t>, de </a:t>
            </a:r>
            <a:r>
              <a:rPr dirty="0" err="1"/>
              <a:t>accesar</a:t>
            </a:r>
            <a:r>
              <a:rPr dirty="0"/>
              <a:t> a </a:t>
            </a:r>
            <a:r>
              <a:rPr dirty="0" err="1"/>
              <a:t>una</a:t>
            </a:r>
            <a:r>
              <a:rPr dirty="0"/>
              <a:t> zona de </a:t>
            </a:r>
            <a:r>
              <a:rPr dirty="0" err="1"/>
              <a:t>trabajo</a:t>
            </a:r>
            <a:r>
              <a:rPr dirty="0"/>
              <a:t>.</a:t>
            </a:r>
          </a:p>
          <a:p>
            <a:pPr marL="190500" indent="-190500">
              <a:buChar char="•"/>
              <a:defRPr sz="2000"/>
            </a:pPr>
            <a:r>
              <a:rPr dirty="0"/>
              <a:t>Se </a:t>
            </a:r>
            <a:r>
              <a:rPr dirty="0" err="1"/>
              <a:t>debe</a:t>
            </a:r>
            <a:r>
              <a:rPr dirty="0"/>
              <a:t> </a:t>
            </a:r>
            <a:r>
              <a:rPr dirty="0" err="1"/>
              <a:t>usar</a:t>
            </a:r>
            <a:r>
              <a:rPr dirty="0"/>
              <a:t> </a:t>
            </a:r>
            <a:r>
              <a:rPr dirty="0" err="1"/>
              <a:t>una</a:t>
            </a:r>
            <a:r>
              <a:rPr dirty="0"/>
              <a:t> </a:t>
            </a:r>
            <a:r>
              <a:rPr dirty="0" err="1"/>
              <a:t>apropiada</a:t>
            </a:r>
            <a:r>
              <a:rPr dirty="0"/>
              <a:t> </a:t>
            </a:r>
            <a:r>
              <a:rPr dirty="0" err="1"/>
              <a:t>protección</a:t>
            </a:r>
            <a:r>
              <a:rPr dirty="0"/>
              <a:t> contra </a:t>
            </a:r>
            <a:r>
              <a:rPr dirty="0" err="1"/>
              <a:t>caídas</a:t>
            </a:r>
            <a:r>
              <a:rPr dirty="0"/>
              <a:t>, </a:t>
            </a:r>
            <a:r>
              <a:rPr dirty="0" err="1"/>
              <a:t>cuando</a:t>
            </a:r>
            <a:r>
              <a:rPr dirty="0"/>
              <a:t> hay que </a:t>
            </a:r>
            <a:r>
              <a:rPr dirty="0" err="1"/>
              <a:t>desmontar</a:t>
            </a:r>
            <a:r>
              <a:rPr dirty="0"/>
              <a:t> de </a:t>
            </a:r>
            <a:r>
              <a:rPr dirty="0" err="1"/>
              <a:t>una</a:t>
            </a:r>
            <a:r>
              <a:rPr dirty="0"/>
              <a:t> </a:t>
            </a:r>
            <a:r>
              <a:rPr dirty="0" err="1"/>
              <a:t>plataforma</a:t>
            </a:r>
            <a:r>
              <a:rPr dirty="0"/>
              <a:t> </a:t>
            </a:r>
            <a:r>
              <a:rPr dirty="0" err="1"/>
              <a:t>aérea</a:t>
            </a:r>
            <a:r>
              <a:rPr dirty="0"/>
              <a:t> que </a:t>
            </a:r>
            <a:r>
              <a:rPr dirty="0" err="1"/>
              <a:t>está</a:t>
            </a:r>
            <a:r>
              <a:rPr dirty="0"/>
              <a:t> </a:t>
            </a:r>
            <a:r>
              <a:rPr dirty="0" err="1"/>
              <a:t>en</a:t>
            </a:r>
            <a:r>
              <a:rPr dirty="0"/>
              <a:t> </a:t>
            </a:r>
            <a:r>
              <a:rPr dirty="0" err="1"/>
              <a:t>posición</a:t>
            </a:r>
            <a:r>
              <a:rPr dirty="0"/>
              <a:t> </a:t>
            </a:r>
            <a:r>
              <a:rPr dirty="0" err="1"/>
              <a:t>elevada</a:t>
            </a:r>
            <a:r>
              <a:rPr dirty="0"/>
              <a:t>.  </a:t>
            </a:r>
          </a:p>
          <a:p>
            <a:pPr marL="190500" indent="-190500">
              <a:buChar char="•"/>
              <a:defRPr sz="2000"/>
            </a:pPr>
            <a:r>
              <a:rPr dirty="0" err="1"/>
              <a:t>Cuando</a:t>
            </a:r>
            <a:r>
              <a:rPr dirty="0"/>
              <a:t> se </a:t>
            </a:r>
            <a:r>
              <a:rPr dirty="0" err="1"/>
              <a:t>maneja</a:t>
            </a:r>
            <a:r>
              <a:rPr dirty="0"/>
              <a:t> un </a:t>
            </a:r>
            <a:r>
              <a:rPr dirty="0" err="1"/>
              <a:t>elevador</a:t>
            </a:r>
            <a:r>
              <a:rPr dirty="0"/>
              <a:t> </a:t>
            </a:r>
            <a:r>
              <a:rPr dirty="0" err="1"/>
              <a:t>aéreo</a:t>
            </a:r>
            <a:r>
              <a:rPr dirty="0"/>
              <a:t> que </a:t>
            </a:r>
            <a:r>
              <a:rPr dirty="0" err="1"/>
              <a:t>está</a:t>
            </a:r>
            <a:r>
              <a:rPr dirty="0"/>
              <a:t> </a:t>
            </a:r>
            <a:r>
              <a:rPr dirty="0" err="1"/>
              <a:t>en</a:t>
            </a:r>
            <a:r>
              <a:rPr dirty="0"/>
              <a:t> </a:t>
            </a:r>
            <a:r>
              <a:rPr dirty="0" err="1"/>
              <a:t>posición</a:t>
            </a:r>
            <a:r>
              <a:rPr dirty="0"/>
              <a:t> </a:t>
            </a:r>
            <a:r>
              <a:rPr dirty="0" err="1"/>
              <a:t>elevada</a:t>
            </a:r>
            <a:r>
              <a:rPr dirty="0"/>
              <a:t>, el </a:t>
            </a:r>
            <a:r>
              <a:rPr dirty="0" err="1"/>
              <a:t>operador</a:t>
            </a:r>
            <a:r>
              <a:rPr dirty="0"/>
              <a:t> </a:t>
            </a:r>
            <a:r>
              <a:rPr dirty="0" err="1"/>
              <a:t>debe</a:t>
            </a:r>
            <a:r>
              <a:rPr dirty="0"/>
              <a:t> </a:t>
            </a:r>
            <a:r>
              <a:rPr dirty="0" err="1"/>
              <a:t>mantener</a:t>
            </a:r>
            <a:r>
              <a:rPr dirty="0"/>
              <a:t> </a:t>
            </a:r>
            <a:r>
              <a:rPr dirty="0" err="1"/>
              <a:t>una</a:t>
            </a:r>
            <a:r>
              <a:rPr dirty="0"/>
              <a:t> </a:t>
            </a:r>
            <a:r>
              <a:rPr dirty="0" err="1"/>
              <a:t>visión</a:t>
            </a:r>
            <a:r>
              <a:rPr dirty="0"/>
              <a:t> </a:t>
            </a:r>
            <a:r>
              <a:rPr dirty="0" err="1"/>
              <a:t>clara</a:t>
            </a:r>
            <a:r>
              <a:rPr dirty="0"/>
              <a:t> de la </a:t>
            </a:r>
            <a:r>
              <a:rPr dirty="0" err="1"/>
              <a:t>trayectoria</a:t>
            </a:r>
            <a:r>
              <a:rPr dirty="0"/>
              <a:t> y </a:t>
            </a:r>
            <a:r>
              <a:rPr dirty="0" err="1"/>
              <a:t>dirección</a:t>
            </a:r>
            <a:r>
              <a:rPr dirty="0"/>
              <a:t>, y </a:t>
            </a:r>
            <a:r>
              <a:rPr dirty="0" err="1"/>
              <a:t>asegurarse</a:t>
            </a:r>
            <a:r>
              <a:rPr dirty="0"/>
              <a:t> de que la </a:t>
            </a:r>
            <a:r>
              <a:rPr dirty="0" err="1"/>
              <a:t>ruta</a:t>
            </a:r>
            <a:r>
              <a:rPr dirty="0"/>
              <a:t> </a:t>
            </a:r>
            <a:r>
              <a:rPr dirty="0" err="1"/>
              <a:t>está</a:t>
            </a:r>
            <a:r>
              <a:rPr dirty="0"/>
              <a:t> </a:t>
            </a:r>
            <a:r>
              <a:rPr dirty="0" err="1"/>
              <a:t>firme</a:t>
            </a:r>
            <a:r>
              <a:rPr dirty="0"/>
              <a:t> y </a:t>
            </a:r>
            <a:r>
              <a:rPr dirty="0" err="1"/>
              <a:t>nivelado</a:t>
            </a:r>
            <a:r>
              <a:rPr dirty="0"/>
              <a:t>. </a:t>
            </a:r>
          </a:p>
        </p:txBody>
      </p:sp>
      <p:pic>
        <p:nvPicPr>
          <p:cNvPr id="785" name="aerial lifts Don't climb out of the lift2.jpg" descr="Un hombre desmontando en una manera inseguro desde un elevador aereo en alturas y montando una viga de acero."/>
          <p:cNvPicPr>
            <a:picLocks noChangeAspect="1"/>
          </p:cNvPicPr>
          <p:nvPr/>
        </p:nvPicPr>
        <p:blipFill>
          <a:blip r:embed="rId3">
            <a:extLst/>
          </a:blip>
          <a:stretch>
            <a:fillRect/>
          </a:stretch>
        </p:blipFill>
        <p:spPr>
          <a:xfrm>
            <a:off x="4082781" y="4037738"/>
            <a:ext cx="4260672" cy="2894882"/>
          </a:xfrm>
          <a:prstGeom prst="rect">
            <a:avLst/>
          </a:prstGeom>
          <a:ln w="12700">
            <a:miter lim="400000"/>
          </a:ln>
        </p:spPr>
      </p:pic>
      <p:pic>
        <p:nvPicPr>
          <p:cNvPr id="786" name="image59.png" descr="Símbolo rojo de No (círculo con una barra diagonal) indica que el contenido de esta foto no está aprobado por OSHA.&#10;"/>
          <p:cNvPicPr>
            <a:picLocks noChangeAspect="1"/>
          </p:cNvPicPr>
          <p:nvPr/>
        </p:nvPicPr>
        <p:blipFill>
          <a:blip r:embed="rId4">
            <a:extLst/>
          </a:blip>
          <a:stretch>
            <a:fillRect/>
          </a:stretch>
        </p:blipFill>
        <p:spPr>
          <a:xfrm>
            <a:off x="7568845" y="4053149"/>
            <a:ext cx="1616682" cy="1509433"/>
          </a:xfrm>
          <a:prstGeom prst="rect">
            <a:avLst/>
          </a:prstGeom>
          <a:ln w="12700">
            <a:miter lim="400000"/>
          </a:ln>
        </p:spPr>
      </p:pic>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Shape 91"/>
          <p:cNvSpPr>
            <a:spLocks noGrp="1"/>
          </p:cNvSpPr>
          <p:nvPr>
            <p:ph type="title"/>
          </p:nvPr>
        </p:nvSpPr>
        <p:spPr>
          <a:xfrm>
            <a:off x="457200" y="937490"/>
            <a:ext cx="8229600" cy="762001"/>
          </a:xfrm>
          <a:prstGeom prst="rect">
            <a:avLst/>
          </a:prstGeom>
        </p:spPr>
        <p:txBody>
          <a:bodyPr>
            <a:normAutofit/>
          </a:bodyPr>
          <a:lstStyle/>
          <a:p>
            <a:pPr defTabSz="443483">
              <a:defRPr sz="4200" b="1"/>
            </a:pPr>
            <a:r>
              <a:t>¿Sabía usted que… </a:t>
            </a:r>
            <a:r>
              <a:rPr>
                <a:solidFill>
                  <a:srgbClr val="FFFFFF"/>
                </a:solidFill>
              </a:rPr>
              <a:t>5</a:t>
            </a:r>
          </a:p>
        </p:txBody>
      </p:sp>
      <p:sp>
        <p:nvSpPr>
          <p:cNvPr id="89" name="Shape 89"/>
          <p:cNvSpPr>
            <a:spLocks noGrp="1"/>
          </p:cNvSpPr>
          <p:nvPr>
            <p:ph type="body" sz="half" idx="4294967295"/>
          </p:nvPr>
        </p:nvSpPr>
        <p:spPr>
          <a:xfrm>
            <a:off x="650393" y="1547398"/>
            <a:ext cx="7843214" cy="1971776"/>
          </a:xfrm>
          <a:prstGeom prst="rect">
            <a:avLst/>
          </a:prstGeom>
        </p:spPr>
        <p:txBody>
          <a:bodyPr/>
          <a:lstStyle/>
          <a:p>
            <a:pPr marL="0" indent="0">
              <a:lnSpc>
                <a:spcPts val="3200"/>
              </a:lnSpc>
              <a:buSzTx/>
              <a:buFontTx/>
              <a:buNone/>
              <a:defRPr sz="3000"/>
            </a:pPr>
            <a:r>
              <a:t>en los proyectos de construcción de </a:t>
            </a:r>
            <a:r>
              <a:rPr b="1"/>
              <a:t>bajo presupuesto</a:t>
            </a:r>
            <a:r>
              <a:t> ocurre el mayor número de caídas?</a:t>
            </a:r>
          </a:p>
          <a:p>
            <a:pPr marL="0" indent="0">
              <a:buSzTx/>
              <a:buFontTx/>
              <a:buNone/>
              <a:defRPr sz="3000"/>
            </a:pPr>
            <a:r>
              <a:t>¿Por qué?</a:t>
            </a:r>
          </a:p>
        </p:txBody>
      </p:sp>
      <p:pic>
        <p:nvPicPr>
          <p:cNvPr id="90" name="silhuette Construction-Workers.jpg" descr="Silueta de los hombres que trabajan en un sitio de construcción sin protección contra caída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07526" y="2548010"/>
            <a:ext cx="5307979" cy="3553276"/>
          </a:xfrm>
          <a:prstGeom prst="rect">
            <a:avLst/>
          </a:prstGeom>
          <a:ln w="12700">
            <a:miter lim="400000"/>
          </a:ln>
        </p:spPr>
      </p:pic>
      <p:pic>
        <p:nvPicPr>
          <p:cNvPr id="92" name="no-symbol-39767_640.png" descr="Símbolo rojo de No (círculo con una barra diagonal) indica que el contenido de esta foto no está aprobado por OSHA."/>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82980" y="2218813"/>
            <a:ext cx="1616681" cy="1616682"/>
          </a:xfrm>
          <a:prstGeom prst="rect">
            <a:avLst/>
          </a:prstGeom>
          <a:ln w="12700">
            <a:miter lim="400000"/>
          </a:ln>
        </p:spPr>
      </p:pic>
    </p:spTree>
  </p:cSld>
  <p:clrMapOvr>
    <a:masterClrMapping/>
  </p:clrMapOvr>
  <p:transition spd="slow"/>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8537"/>
            <a:ext cx="9144000" cy="754063"/>
          </a:xfrm>
        </p:spPr>
        <p:txBody>
          <a:bodyPr/>
          <a:lstStyle/>
          <a:p>
            <a:r>
              <a:rPr lang="es-ES" sz="3500" dirty="0"/>
              <a:t>Las Superficies de Trabajo </a:t>
            </a:r>
            <a:r>
              <a:rPr lang="es-ES" sz="3500" dirty="0" smtClean="0"/>
              <a:t>Elevadas</a:t>
            </a:r>
            <a:endParaRPr lang="en-US" sz="3500" dirty="0"/>
          </a:p>
        </p:txBody>
      </p:sp>
      <p:pic>
        <p:nvPicPr>
          <p:cNvPr id="790" name="image86.jpeg" descr="Gráfico con 3 fotos de trabajadores sobre techos:&#10;1. Un hombre a pie sobre un techo con una escalera que no se extiende 3 pies más allá de la superficie del techo.&#10;2. Un hombre a pie en un techo con el equipo adecuado de prevención de caídas personal.&#10;3. Un hombre que camina sobre un techo sin protección contra caídas."/>
          <p:cNvPicPr>
            <a:picLocks noChangeAspect="1"/>
          </p:cNvPicPr>
          <p:nvPr/>
        </p:nvPicPr>
        <p:blipFill>
          <a:blip r:embed="rId2">
            <a:extLst/>
          </a:blip>
          <a:stretch>
            <a:fillRect/>
          </a:stretch>
        </p:blipFill>
        <p:spPr>
          <a:xfrm>
            <a:off x="533400" y="1752600"/>
            <a:ext cx="8135939" cy="4608513"/>
          </a:xfrm>
          <a:prstGeom prst="rect">
            <a:avLst/>
          </a:prstGeom>
          <a:ln w="12700">
            <a:miter lim="400000"/>
          </a:ln>
        </p:spPr>
      </p:pic>
    </p:spTree>
  </p:cSld>
  <p:clrMapOvr>
    <a:masterClrMapping/>
  </p:clrMapOvr>
  <p:transition spd="slow"/>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 name="Shape 808"/>
          <p:cNvSpPr>
            <a:spLocks noGrp="1"/>
          </p:cNvSpPr>
          <p:nvPr>
            <p:ph type="title"/>
          </p:nvPr>
        </p:nvSpPr>
        <p:spPr>
          <a:xfrm>
            <a:off x="-2" y="838200"/>
            <a:ext cx="9144004" cy="609600"/>
          </a:xfrm>
          <a:prstGeom prst="rect">
            <a:avLst/>
          </a:prstGeom>
        </p:spPr>
        <p:txBody>
          <a:bodyPr>
            <a:normAutofit/>
          </a:bodyPr>
          <a:lstStyle>
            <a:lvl1pPr defTabSz="429768">
              <a:defRPr sz="3300"/>
            </a:lvl1pPr>
          </a:lstStyle>
          <a:p>
            <a:r>
              <a:rPr dirty="0"/>
              <a:t>Los </a:t>
            </a:r>
            <a:r>
              <a:rPr dirty="0" err="1"/>
              <a:t>Tipos</a:t>
            </a:r>
            <a:r>
              <a:rPr dirty="0"/>
              <a:t> de </a:t>
            </a:r>
            <a:r>
              <a:rPr dirty="0" err="1"/>
              <a:t>Trabajos</a:t>
            </a:r>
            <a:r>
              <a:rPr dirty="0"/>
              <a:t> </a:t>
            </a:r>
            <a:r>
              <a:rPr dirty="0" err="1"/>
              <a:t>en</a:t>
            </a:r>
            <a:r>
              <a:rPr dirty="0"/>
              <a:t> Alturas</a:t>
            </a:r>
          </a:p>
        </p:txBody>
      </p:sp>
      <p:sp>
        <p:nvSpPr>
          <p:cNvPr id="809" name="Shape 809"/>
          <p:cNvSpPr>
            <a:spLocks noGrp="1"/>
          </p:cNvSpPr>
          <p:nvPr>
            <p:ph type="body" sz="quarter" idx="4294967295"/>
          </p:nvPr>
        </p:nvSpPr>
        <p:spPr>
          <a:xfrm>
            <a:off x="318501" y="2256822"/>
            <a:ext cx="5458998" cy="2078641"/>
          </a:xfrm>
          <a:prstGeom prst="rect">
            <a:avLst/>
          </a:prstGeom>
        </p:spPr>
        <p:txBody>
          <a:bodyPr/>
          <a:lstStyle/>
          <a:p>
            <a:pPr marL="190500" indent="-190500">
              <a:buChar char="•"/>
            </a:pPr>
            <a:r>
              <a:rPr dirty="0" err="1"/>
              <a:t>Techos</a:t>
            </a:r>
            <a:endParaRPr dirty="0"/>
          </a:p>
          <a:p>
            <a:pPr marL="691923" lvl="1" indent="-234723"/>
            <a:r>
              <a:rPr dirty="0"/>
              <a:t> </a:t>
            </a:r>
            <a:r>
              <a:rPr dirty="0" err="1"/>
              <a:t>Techos</a:t>
            </a:r>
            <a:r>
              <a:rPr dirty="0"/>
              <a:t> </a:t>
            </a:r>
            <a:r>
              <a:rPr dirty="0" err="1"/>
              <a:t>Planos</a:t>
            </a:r>
            <a:r>
              <a:rPr dirty="0"/>
              <a:t> </a:t>
            </a:r>
          </a:p>
          <a:p>
            <a:pPr marL="691923" lvl="1" indent="-234723"/>
            <a:r>
              <a:rPr dirty="0"/>
              <a:t> </a:t>
            </a:r>
            <a:r>
              <a:rPr dirty="0" err="1"/>
              <a:t>Inclinación</a:t>
            </a:r>
            <a:r>
              <a:rPr dirty="0"/>
              <a:t> suave</a:t>
            </a:r>
          </a:p>
          <a:p>
            <a:pPr marL="691923" lvl="1" indent="-234723"/>
            <a:r>
              <a:rPr dirty="0"/>
              <a:t> </a:t>
            </a:r>
            <a:r>
              <a:rPr dirty="0" err="1"/>
              <a:t>Inclinación</a:t>
            </a:r>
            <a:r>
              <a:rPr dirty="0"/>
              <a:t> </a:t>
            </a:r>
            <a:r>
              <a:rPr dirty="0" err="1"/>
              <a:t>alta</a:t>
            </a:r>
            <a:endParaRPr dirty="0"/>
          </a:p>
        </p:txBody>
      </p:sp>
      <p:pic>
        <p:nvPicPr>
          <p:cNvPr id="805" name="image87.jpeg" descr="Un techo plano con varios hombres de pie encima sin ningún tipo de barandillas o protección contra caídas."/>
          <p:cNvPicPr>
            <a:picLocks noChangeAspect="1"/>
          </p:cNvPicPr>
          <p:nvPr/>
        </p:nvPicPr>
        <p:blipFill>
          <a:blip r:embed="rId3">
            <a:extLst/>
          </a:blip>
          <a:stretch>
            <a:fillRect/>
          </a:stretch>
        </p:blipFill>
        <p:spPr>
          <a:xfrm>
            <a:off x="3299224" y="1447800"/>
            <a:ext cx="2390376" cy="1792782"/>
          </a:xfrm>
          <a:prstGeom prst="rect">
            <a:avLst/>
          </a:prstGeom>
          <a:ln w="12700">
            <a:miter lim="400000"/>
          </a:ln>
        </p:spPr>
      </p:pic>
      <p:sp>
        <p:nvSpPr>
          <p:cNvPr id="811" name="Shape 811"/>
          <p:cNvSpPr/>
          <p:nvPr/>
        </p:nvSpPr>
        <p:spPr>
          <a:xfrm>
            <a:off x="3697979" y="2529345"/>
            <a:ext cx="1592867" cy="459739"/>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p>
            <a:r>
              <a:rPr dirty="0" err="1"/>
              <a:t>Techo</a:t>
            </a:r>
            <a:r>
              <a:rPr dirty="0"/>
              <a:t> </a:t>
            </a:r>
            <a:r>
              <a:rPr dirty="0" err="1"/>
              <a:t>plano</a:t>
            </a:r>
            <a:endParaRPr dirty="0"/>
          </a:p>
        </p:txBody>
      </p:sp>
      <p:pic>
        <p:nvPicPr>
          <p:cNvPr id="806" name="image88.jpeg" descr="Un techo con inclinación alta y sólo tableros de deslizamiento utilizados para la protección contra caídas."/>
          <p:cNvPicPr>
            <a:picLocks noChangeAspect="1"/>
          </p:cNvPicPr>
          <p:nvPr/>
        </p:nvPicPr>
        <p:blipFill>
          <a:blip r:embed="rId4">
            <a:extLst/>
          </a:blip>
          <a:stretch>
            <a:fillRect/>
          </a:stretch>
        </p:blipFill>
        <p:spPr>
          <a:xfrm>
            <a:off x="5894387" y="1854200"/>
            <a:ext cx="3021014" cy="2263775"/>
          </a:xfrm>
          <a:prstGeom prst="rect">
            <a:avLst/>
          </a:prstGeom>
          <a:ln w="12700">
            <a:miter lim="400000"/>
          </a:ln>
        </p:spPr>
      </p:pic>
      <p:pic>
        <p:nvPicPr>
          <p:cNvPr id="807" name="image59.png" title="No hagas Symbol"/>
          <p:cNvPicPr>
            <a:picLocks noChangeAspect="1"/>
          </p:cNvPicPr>
          <p:nvPr/>
        </p:nvPicPr>
        <p:blipFill>
          <a:blip r:embed="rId5">
            <a:extLst/>
          </a:blip>
          <a:stretch>
            <a:fillRect/>
          </a:stretch>
        </p:blipFill>
        <p:spPr>
          <a:xfrm>
            <a:off x="5350888" y="1338979"/>
            <a:ext cx="1292227" cy="1206501"/>
          </a:xfrm>
          <a:prstGeom prst="rect">
            <a:avLst/>
          </a:prstGeom>
          <a:ln w="12700">
            <a:miter lim="400000"/>
          </a:ln>
        </p:spPr>
      </p:pic>
      <p:sp>
        <p:nvSpPr>
          <p:cNvPr id="810" name="Shape 810"/>
          <p:cNvSpPr/>
          <p:nvPr/>
        </p:nvSpPr>
        <p:spPr>
          <a:xfrm>
            <a:off x="6354665" y="3010712"/>
            <a:ext cx="1964937" cy="459739"/>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p>
            <a:r>
              <a:rPr dirty="0" err="1"/>
              <a:t>Inclinación</a:t>
            </a:r>
            <a:r>
              <a:rPr dirty="0"/>
              <a:t> </a:t>
            </a:r>
            <a:r>
              <a:rPr dirty="0" err="1"/>
              <a:t>alta</a:t>
            </a:r>
            <a:endParaRPr dirty="0"/>
          </a:p>
        </p:txBody>
      </p:sp>
      <p:sp>
        <p:nvSpPr>
          <p:cNvPr id="797" name="Shape 797" title="linea"/>
          <p:cNvSpPr/>
          <p:nvPr/>
        </p:nvSpPr>
        <p:spPr>
          <a:xfrm>
            <a:off x="1295400" y="6019800"/>
            <a:ext cx="0" cy="304800"/>
          </a:xfrm>
          <a:prstGeom prst="line">
            <a:avLst/>
          </a:prstGeom>
          <a:ln w="25400">
            <a:solidFill>
              <a:srgbClr val="000000"/>
            </a:solidFill>
          </a:ln>
          <a:effectLst>
            <a:outerShdw blurRad="38100" dist="20000" dir="5400000" rotWithShape="0">
              <a:srgbClr val="808080">
                <a:alpha val="37998"/>
              </a:srgbClr>
            </a:outerShdw>
          </a:effectLst>
        </p:spPr>
        <p:txBody>
          <a:bodyPr lIns="45718" tIns="45718" rIns="45718" bIns="45718"/>
          <a:lstStyle/>
          <a:p>
            <a:endParaRPr/>
          </a:p>
        </p:txBody>
      </p:sp>
      <p:sp>
        <p:nvSpPr>
          <p:cNvPr id="798" name="Shape 798" title="linea"/>
          <p:cNvSpPr/>
          <p:nvPr/>
        </p:nvSpPr>
        <p:spPr>
          <a:xfrm>
            <a:off x="6858000" y="6019800"/>
            <a:ext cx="0" cy="304800"/>
          </a:xfrm>
          <a:prstGeom prst="line">
            <a:avLst/>
          </a:prstGeom>
          <a:ln w="25400">
            <a:solidFill>
              <a:srgbClr val="000000"/>
            </a:solidFill>
          </a:ln>
          <a:effectLst>
            <a:outerShdw blurRad="38100" dist="20000" dir="5400000" rotWithShape="0">
              <a:srgbClr val="808080">
                <a:alpha val="37998"/>
              </a:srgbClr>
            </a:outerShdw>
          </a:effectLst>
        </p:spPr>
        <p:txBody>
          <a:bodyPr lIns="45718" tIns="45718" rIns="45718" bIns="45718"/>
          <a:lstStyle/>
          <a:p>
            <a:endParaRPr/>
          </a:p>
        </p:txBody>
      </p:sp>
      <p:sp>
        <p:nvSpPr>
          <p:cNvPr id="799" name="Shape 799" title="linea"/>
          <p:cNvSpPr/>
          <p:nvPr/>
        </p:nvSpPr>
        <p:spPr>
          <a:xfrm>
            <a:off x="1295400" y="6172200"/>
            <a:ext cx="5562600" cy="0"/>
          </a:xfrm>
          <a:prstGeom prst="line">
            <a:avLst/>
          </a:prstGeom>
          <a:ln w="25400">
            <a:solidFill>
              <a:srgbClr val="000000"/>
            </a:solidFill>
          </a:ln>
          <a:effectLst>
            <a:outerShdw blurRad="38100" dist="20000" dir="5400000" rotWithShape="0">
              <a:srgbClr val="808080">
                <a:alpha val="37998"/>
              </a:srgbClr>
            </a:outerShdw>
          </a:effectLst>
        </p:spPr>
        <p:txBody>
          <a:bodyPr lIns="45718" tIns="45718" rIns="45718" bIns="45718"/>
          <a:lstStyle/>
          <a:p>
            <a:endParaRPr/>
          </a:p>
        </p:txBody>
      </p:sp>
      <p:sp>
        <p:nvSpPr>
          <p:cNvPr id="800" name="Shape 800" title="linea"/>
          <p:cNvSpPr/>
          <p:nvPr/>
        </p:nvSpPr>
        <p:spPr>
          <a:xfrm>
            <a:off x="6858000" y="4419600"/>
            <a:ext cx="0" cy="1600200"/>
          </a:xfrm>
          <a:prstGeom prst="line">
            <a:avLst/>
          </a:prstGeom>
          <a:ln w="25400">
            <a:solidFill>
              <a:srgbClr val="000000"/>
            </a:solidFill>
            <a:headEnd type="triangle"/>
            <a:tailEnd type="triangle"/>
          </a:ln>
          <a:effectLst>
            <a:outerShdw blurRad="38100" dist="20000" dir="5400000" rotWithShape="0">
              <a:srgbClr val="808080">
                <a:alpha val="37998"/>
              </a:srgbClr>
            </a:outerShdw>
          </a:effectLst>
        </p:spPr>
        <p:txBody>
          <a:bodyPr lIns="45718" tIns="45718" rIns="45718" bIns="45718"/>
          <a:lstStyle/>
          <a:p>
            <a:endParaRPr/>
          </a:p>
        </p:txBody>
      </p:sp>
      <p:sp>
        <p:nvSpPr>
          <p:cNvPr id="801" name="Shape 801"/>
          <p:cNvSpPr/>
          <p:nvPr/>
        </p:nvSpPr>
        <p:spPr>
          <a:xfrm>
            <a:off x="6738966" y="5034279"/>
            <a:ext cx="1708151" cy="3708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defTabSz="457200">
              <a:defRPr sz="1800" b="1">
                <a:solidFill>
                  <a:schemeClr val="accent2"/>
                </a:solidFill>
              </a:defRPr>
            </a:lvl1pPr>
          </a:lstStyle>
          <a:p>
            <a:r>
              <a:t>Elevación</a:t>
            </a:r>
          </a:p>
        </p:txBody>
      </p:sp>
      <p:sp>
        <p:nvSpPr>
          <p:cNvPr id="802" name="Shape 802"/>
          <p:cNvSpPr/>
          <p:nvPr/>
        </p:nvSpPr>
        <p:spPr>
          <a:xfrm>
            <a:off x="3599297" y="6403628"/>
            <a:ext cx="1026241" cy="3708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lgn="ctr" defTabSz="457200">
              <a:defRPr sz="1800" b="1">
                <a:solidFill>
                  <a:schemeClr val="accent2"/>
                </a:solidFill>
              </a:defRPr>
            </a:lvl1pPr>
          </a:lstStyle>
          <a:p>
            <a:r>
              <a:t>Recorrido</a:t>
            </a:r>
          </a:p>
        </p:txBody>
      </p:sp>
      <p:sp>
        <p:nvSpPr>
          <p:cNvPr id="803" name="Shape 803"/>
          <p:cNvSpPr/>
          <p:nvPr/>
        </p:nvSpPr>
        <p:spPr>
          <a:xfrm>
            <a:off x="6689725" y="5024437"/>
            <a:ext cx="336550" cy="370839"/>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defTabSz="457200">
              <a:defRPr sz="1800" b="1">
                <a:solidFill>
                  <a:srgbClr val="00B050"/>
                </a:solidFill>
              </a:defRPr>
            </a:lvl1pPr>
          </a:lstStyle>
          <a:p>
            <a:r>
              <a:t>4</a:t>
            </a:r>
          </a:p>
        </p:txBody>
      </p:sp>
      <p:sp>
        <p:nvSpPr>
          <p:cNvPr id="804" name="Shape 804"/>
          <p:cNvSpPr/>
          <p:nvPr/>
        </p:nvSpPr>
        <p:spPr>
          <a:xfrm>
            <a:off x="3830637" y="6103937"/>
            <a:ext cx="563564" cy="370839"/>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defTabSz="457200">
              <a:defRPr sz="1800" b="1">
                <a:solidFill>
                  <a:srgbClr val="00B050"/>
                </a:solidFill>
              </a:defRPr>
            </a:lvl1pPr>
          </a:lstStyle>
          <a:p>
            <a:r>
              <a:t>12</a:t>
            </a:r>
          </a:p>
        </p:txBody>
      </p:sp>
      <p:sp>
        <p:nvSpPr>
          <p:cNvPr id="796" name="Shape 796"/>
          <p:cNvSpPr/>
          <p:nvPr/>
        </p:nvSpPr>
        <p:spPr>
          <a:xfrm>
            <a:off x="381000" y="4343400"/>
            <a:ext cx="5334000" cy="6756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defTabSz="457200">
              <a:defRPr sz="1900" b="1">
                <a:solidFill>
                  <a:schemeClr val="accent2"/>
                </a:solidFill>
              </a:defRPr>
            </a:pPr>
            <a:r>
              <a:t>Techos con inclinación baja suben 4 unidades </a:t>
            </a:r>
            <a:r>
              <a:rPr i="1" u="sng"/>
              <a:t>o menos </a:t>
            </a:r>
            <a:r>
              <a:t>por cada recorrido de 12 unidades.</a:t>
            </a:r>
          </a:p>
        </p:txBody>
      </p:sp>
      <p:grpSp>
        <p:nvGrpSpPr>
          <p:cNvPr id="795" name="Group 795" descr="Gráfico que muestra la inclinación máxima que los techos de inclinación bajo pueden tener: 12 unidades de recorrido por cada 4 unidades de subida."/>
          <p:cNvGrpSpPr/>
          <p:nvPr/>
        </p:nvGrpSpPr>
        <p:grpSpPr>
          <a:xfrm>
            <a:off x="1295398" y="4419597"/>
            <a:ext cx="5562603" cy="1600205"/>
            <a:chOff x="0" y="0"/>
            <a:chExt cx="5562601" cy="1600203"/>
          </a:xfrm>
        </p:grpSpPr>
        <p:sp>
          <p:nvSpPr>
            <p:cNvPr id="793" name="Shape 793"/>
            <p:cNvSpPr/>
            <p:nvPr/>
          </p:nvSpPr>
          <p:spPr>
            <a:xfrm>
              <a:off x="-1" y="1600202"/>
              <a:ext cx="5562603" cy="1"/>
            </a:xfrm>
            <a:prstGeom prst="line">
              <a:avLst/>
            </a:prstGeom>
            <a:noFill/>
            <a:ln w="57150" cap="flat">
              <a:solidFill>
                <a:schemeClr val="accent1"/>
              </a:solidFill>
              <a:prstDash val="solid"/>
              <a:round/>
            </a:ln>
            <a:effectLst/>
          </p:spPr>
          <p:txBody>
            <a:bodyPr wrap="square" lIns="45718" tIns="45718" rIns="45718" bIns="45718" numCol="1" anchor="t">
              <a:noAutofit/>
            </a:bodyPr>
            <a:lstStyle/>
            <a:p>
              <a:endParaRPr/>
            </a:p>
          </p:txBody>
        </p:sp>
        <p:sp>
          <p:nvSpPr>
            <p:cNvPr id="794" name="Shape 794"/>
            <p:cNvSpPr/>
            <p:nvPr/>
          </p:nvSpPr>
          <p:spPr>
            <a:xfrm flipV="1">
              <a:off x="-1" y="-1"/>
              <a:ext cx="5562603" cy="1600204"/>
            </a:xfrm>
            <a:prstGeom prst="line">
              <a:avLst/>
            </a:prstGeom>
            <a:noFill/>
            <a:ln w="57150" cap="flat">
              <a:solidFill>
                <a:schemeClr val="accent1"/>
              </a:solidFill>
              <a:prstDash val="solid"/>
              <a:round/>
            </a:ln>
            <a:effectLst/>
          </p:spPr>
          <p:txBody>
            <a:bodyPr wrap="square" lIns="45718" tIns="45718" rIns="45718" bIns="45718" numCol="1" anchor="t">
              <a:noAutofit/>
            </a:bodyPr>
            <a:lstStyle/>
            <a:p>
              <a:endParaRPr/>
            </a:p>
          </p:txBody>
        </p:sp>
      </p:grpSp>
    </p:spTree>
  </p:cSld>
  <p:clrMapOvr>
    <a:masterClrMapping/>
  </p:clrMapOvr>
  <p:transition spd="slow"/>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5" name="Shape 815"/>
          <p:cNvSpPr>
            <a:spLocks noGrp="1"/>
          </p:cNvSpPr>
          <p:nvPr>
            <p:ph type="title"/>
          </p:nvPr>
        </p:nvSpPr>
        <p:spPr>
          <a:xfrm>
            <a:off x="-2" y="1129713"/>
            <a:ext cx="9144004" cy="533401"/>
          </a:xfrm>
          <a:prstGeom prst="rect">
            <a:avLst/>
          </a:prstGeom>
        </p:spPr>
        <p:txBody>
          <a:bodyPr/>
          <a:lstStyle>
            <a:lvl1pPr defTabSz="297179">
              <a:defRPr sz="3500" b="1"/>
            </a:lvl1pPr>
          </a:lstStyle>
          <a:p>
            <a:r>
              <a:rPr dirty="0" err="1"/>
              <a:t>Trabajo</a:t>
            </a:r>
            <a:r>
              <a:rPr dirty="0"/>
              <a:t> </a:t>
            </a:r>
            <a:r>
              <a:rPr dirty="0" err="1"/>
              <a:t>Residencial</a:t>
            </a:r>
            <a:r>
              <a:rPr dirty="0"/>
              <a:t> </a:t>
            </a:r>
            <a:r>
              <a:rPr dirty="0" err="1"/>
              <a:t>Elevado</a:t>
            </a:r>
            <a:r>
              <a:rPr dirty="0"/>
              <a:t>/</a:t>
            </a:r>
            <a:r>
              <a:rPr dirty="0" err="1"/>
              <a:t>en</a:t>
            </a:r>
            <a:r>
              <a:rPr dirty="0"/>
              <a:t> Alturas</a:t>
            </a:r>
          </a:p>
        </p:txBody>
      </p:sp>
      <p:sp>
        <p:nvSpPr>
          <p:cNvPr id="816" name="Shape 816"/>
          <p:cNvSpPr>
            <a:spLocks noGrp="1"/>
          </p:cNvSpPr>
          <p:nvPr>
            <p:ph type="body" sz="half" idx="4294967295"/>
          </p:nvPr>
        </p:nvSpPr>
        <p:spPr>
          <a:xfrm>
            <a:off x="221276" y="1770600"/>
            <a:ext cx="4383570" cy="5029202"/>
          </a:xfrm>
          <a:prstGeom prst="rect">
            <a:avLst/>
          </a:prstGeom>
        </p:spPr>
        <p:txBody>
          <a:bodyPr/>
          <a:lstStyle/>
          <a:p>
            <a:pPr marL="0" indent="0">
              <a:buSzTx/>
              <a:buFontTx/>
              <a:buNone/>
              <a:defRPr b="1"/>
            </a:pPr>
            <a:r>
              <a:rPr dirty="0" err="1"/>
              <a:t>Cambios</a:t>
            </a:r>
            <a:r>
              <a:rPr dirty="0"/>
              <a:t> </a:t>
            </a:r>
            <a:r>
              <a:rPr dirty="0" err="1"/>
              <a:t>en</a:t>
            </a:r>
            <a:r>
              <a:rPr dirty="0"/>
              <a:t> las </a:t>
            </a:r>
            <a:r>
              <a:rPr dirty="0" err="1"/>
              <a:t>regulaciones</a:t>
            </a:r>
            <a:r>
              <a:rPr dirty="0"/>
              <a:t>:</a:t>
            </a:r>
          </a:p>
          <a:p>
            <a:pPr marL="464343" lvl="1" indent="-273843"/>
            <a:r>
              <a:rPr dirty="0" err="1"/>
              <a:t>Tablas</a:t>
            </a:r>
            <a:r>
              <a:rPr dirty="0"/>
              <a:t> contra </a:t>
            </a:r>
            <a:r>
              <a:rPr dirty="0" err="1"/>
              <a:t>deslizamiento</a:t>
            </a:r>
            <a:r>
              <a:rPr dirty="0"/>
              <a:t> no </a:t>
            </a:r>
            <a:r>
              <a:rPr dirty="0" err="1"/>
              <a:t>puede</a:t>
            </a:r>
            <a:r>
              <a:rPr dirty="0"/>
              <a:t> </a:t>
            </a:r>
            <a:r>
              <a:rPr dirty="0" err="1"/>
              <a:t>usarse</a:t>
            </a:r>
            <a:r>
              <a:rPr dirty="0"/>
              <a:t> </a:t>
            </a:r>
            <a:r>
              <a:rPr dirty="0" err="1"/>
              <a:t>como</a:t>
            </a:r>
            <a:r>
              <a:rPr dirty="0"/>
              <a:t> el </a:t>
            </a:r>
            <a:r>
              <a:rPr dirty="0" err="1"/>
              <a:t>único</a:t>
            </a:r>
            <a:r>
              <a:rPr dirty="0"/>
              <a:t> </a:t>
            </a:r>
            <a:r>
              <a:rPr dirty="0" err="1"/>
              <a:t>medio</a:t>
            </a:r>
            <a:r>
              <a:rPr dirty="0"/>
              <a:t> de </a:t>
            </a:r>
            <a:r>
              <a:rPr dirty="0" err="1"/>
              <a:t>protección</a:t>
            </a:r>
            <a:r>
              <a:rPr dirty="0"/>
              <a:t> contra </a:t>
            </a:r>
            <a:r>
              <a:rPr dirty="0" err="1"/>
              <a:t>caídas</a:t>
            </a:r>
            <a:r>
              <a:rPr dirty="0"/>
              <a:t>.</a:t>
            </a:r>
          </a:p>
          <a:p>
            <a:pPr marL="464343" lvl="1" indent="-273843"/>
            <a:r>
              <a:rPr dirty="0"/>
              <a:t>Se </a:t>
            </a:r>
            <a:r>
              <a:rPr dirty="0" err="1"/>
              <a:t>debe</a:t>
            </a:r>
            <a:r>
              <a:rPr dirty="0"/>
              <a:t> </a:t>
            </a:r>
            <a:r>
              <a:rPr dirty="0" err="1"/>
              <a:t>mostrar</a:t>
            </a:r>
            <a:r>
              <a:rPr dirty="0"/>
              <a:t> </a:t>
            </a:r>
            <a:r>
              <a:rPr dirty="0" err="1"/>
              <a:t>pruebas</a:t>
            </a:r>
            <a:r>
              <a:rPr dirty="0"/>
              <a:t> del </a:t>
            </a:r>
            <a:r>
              <a:rPr dirty="0" err="1"/>
              <a:t>uso</a:t>
            </a:r>
            <a:r>
              <a:rPr dirty="0"/>
              <a:t> de </a:t>
            </a:r>
            <a:r>
              <a:rPr dirty="0" err="1"/>
              <a:t>métodos</a:t>
            </a:r>
            <a:r>
              <a:rPr dirty="0"/>
              <a:t> </a:t>
            </a:r>
            <a:r>
              <a:rPr dirty="0" err="1"/>
              <a:t>alternativos</a:t>
            </a:r>
            <a:r>
              <a:rPr dirty="0"/>
              <a:t> de </a:t>
            </a:r>
            <a:r>
              <a:rPr dirty="0" err="1"/>
              <a:t>protección</a:t>
            </a:r>
            <a:r>
              <a:rPr dirty="0"/>
              <a:t> contra </a:t>
            </a:r>
            <a:r>
              <a:rPr dirty="0" err="1"/>
              <a:t>caídas</a:t>
            </a:r>
            <a:r>
              <a:rPr dirty="0"/>
              <a:t>.</a:t>
            </a:r>
          </a:p>
          <a:p>
            <a:pPr marL="464343" lvl="1" indent="-273843"/>
            <a:r>
              <a:rPr dirty="0"/>
              <a:t>La </a:t>
            </a:r>
            <a:r>
              <a:rPr dirty="0" err="1"/>
              <a:t>protección</a:t>
            </a:r>
            <a:r>
              <a:rPr dirty="0"/>
              <a:t> contra </a:t>
            </a:r>
            <a:r>
              <a:rPr dirty="0" err="1"/>
              <a:t>caídas</a:t>
            </a:r>
            <a:r>
              <a:rPr dirty="0"/>
              <a:t> </a:t>
            </a:r>
            <a:r>
              <a:rPr dirty="0" err="1"/>
              <a:t>debe</a:t>
            </a:r>
            <a:r>
              <a:rPr dirty="0"/>
              <a:t> </a:t>
            </a:r>
            <a:r>
              <a:rPr dirty="0" err="1"/>
              <a:t>ser</a:t>
            </a:r>
            <a:r>
              <a:rPr dirty="0"/>
              <a:t> </a:t>
            </a:r>
            <a:r>
              <a:rPr dirty="0" err="1"/>
              <a:t>utilizada</a:t>
            </a:r>
            <a:r>
              <a:rPr dirty="0"/>
              <a:t> </a:t>
            </a:r>
            <a:r>
              <a:rPr dirty="0" err="1"/>
              <a:t>en</a:t>
            </a:r>
            <a:r>
              <a:rPr dirty="0"/>
              <a:t> </a:t>
            </a:r>
            <a:r>
              <a:rPr dirty="0" err="1"/>
              <a:t>cualquier</a:t>
            </a:r>
            <a:r>
              <a:rPr dirty="0"/>
              <a:t> </a:t>
            </a:r>
            <a:r>
              <a:rPr dirty="0" err="1"/>
              <a:t>techo</a:t>
            </a:r>
            <a:r>
              <a:rPr dirty="0"/>
              <a:t> que </a:t>
            </a:r>
            <a:r>
              <a:rPr dirty="0" err="1"/>
              <a:t>tenga</a:t>
            </a:r>
            <a:r>
              <a:rPr dirty="0"/>
              <a:t>  </a:t>
            </a:r>
            <a:r>
              <a:rPr dirty="0" err="1"/>
              <a:t>una</a:t>
            </a:r>
            <a:r>
              <a:rPr dirty="0"/>
              <a:t> </a:t>
            </a:r>
            <a:r>
              <a:rPr dirty="0" err="1"/>
              <a:t>pendiente</a:t>
            </a:r>
            <a:r>
              <a:rPr dirty="0"/>
              <a:t> de 4 </a:t>
            </a:r>
            <a:r>
              <a:rPr dirty="0" err="1"/>
              <a:t>en</a:t>
            </a:r>
            <a:r>
              <a:rPr dirty="0"/>
              <a:t> 12 o </a:t>
            </a:r>
            <a:r>
              <a:rPr dirty="0" err="1"/>
              <a:t>más</a:t>
            </a:r>
            <a:r>
              <a:rPr dirty="0"/>
              <a:t> (anterior </a:t>
            </a:r>
            <a:r>
              <a:rPr dirty="0" err="1"/>
              <a:t>norma</a:t>
            </a:r>
            <a:r>
              <a:rPr dirty="0"/>
              <a:t> era 8 </a:t>
            </a:r>
            <a:r>
              <a:rPr dirty="0" err="1"/>
              <a:t>en</a:t>
            </a:r>
            <a:r>
              <a:rPr dirty="0"/>
              <a:t> 12).</a:t>
            </a:r>
          </a:p>
        </p:txBody>
      </p:sp>
      <p:pic>
        <p:nvPicPr>
          <p:cNvPr id="817" name="harness roofing Fall-Protection-for-Roofers-thumb.jpg" descr="Dos hombres que trabajan en un techo con la protección apropiada contra caídas, los arneses y las líneas de la vida atadas a puntos de anclaje."/>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640291" y="2008016"/>
            <a:ext cx="4922536" cy="3051370"/>
          </a:xfrm>
          <a:prstGeom prst="rect">
            <a:avLst/>
          </a:prstGeom>
          <a:ln w="12700">
            <a:miter lim="400000"/>
          </a:ln>
        </p:spPr>
      </p:pic>
      <p:pic>
        <p:nvPicPr>
          <p:cNvPr id="818" name="check mark 2000px-Checkmark_green.svg.png" descr="La marca de verificación verde indica que el contenido de esta foto es aprobado por OSHA.&#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39682" y="2780676"/>
            <a:ext cx="1735081" cy="1506051"/>
          </a:xfrm>
          <a:prstGeom prst="rect">
            <a:avLst/>
          </a:prstGeom>
          <a:ln w="12700">
            <a:miter lim="400000"/>
          </a:ln>
          <a:effectLst>
            <a:outerShdw blurRad="38100" dist="20000" dir="2487689" rotWithShape="0">
              <a:srgbClr val="000000"/>
            </a:outerShdw>
          </a:effectLst>
        </p:spPr>
      </p:pic>
    </p:spTree>
  </p:cSld>
  <p:clrMapOvr>
    <a:masterClrMapping/>
  </p:clrMapOvr>
  <p:transition spd="slow"/>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 name="Shape 823"/>
          <p:cNvSpPr>
            <a:spLocks noGrp="1"/>
          </p:cNvSpPr>
          <p:nvPr>
            <p:ph type="title"/>
          </p:nvPr>
        </p:nvSpPr>
        <p:spPr>
          <a:xfrm>
            <a:off x="-2" y="1103973"/>
            <a:ext cx="9144004" cy="685801"/>
          </a:xfrm>
          <a:prstGeom prst="rect">
            <a:avLst/>
          </a:prstGeom>
        </p:spPr>
        <p:txBody>
          <a:bodyPr>
            <a:normAutofit/>
          </a:bodyPr>
          <a:lstStyle>
            <a:lvl1pPr defTabSz="443483">
              <a:defRPr sz="3500"/>
            </a:lvl1pPr>
          </a:lstStyle>
          <a:p>
            <a:r>
              <a:rPr dirty="0"/>
              <a:t>Los </a:t>
            </a:r>
            <a:r>
              <a:rPr dirty="0" err="1"/>
              <a:t>Riesgos</a:t>
            </a:r>
            <a:r>
              <a:rPr dirty="0"/>
              <a:t> del </a:t>
            </a:r>
            <a:r>
              <a:rPr dirty="0" err="1"/>
              <a:t>trabajo</a:t>
            </a:r>
            <a:r>
              <a:rPr dirty="0"/>
              <a:t> </a:t>
            </a:r>
            <a:r>
              <a:rPr dirty="0" err="1"/>
              <a:t>en</a:t>
            </a:r>
            <a:r>
              <a:rPr dirty="0"/>
              <a:t> </a:t>
            </a:r>
            <a:r>
              <a:rPr dirty="0" err="1"/>
              <a:t>Altura</a:t>
            </a:r>
            <a:r>
              <a:rPr dirty="0"/>
              <a:t>/</a:t>
            </a:r>
            <a:r>
              <a:rPr dirty="0" err="1"/>
              <a:t>Elevado</a:t>
            </a:r>
            <a:endParaRPr dirty="0"/>
          </a:p>
        </p:txBody>
      </p:sp>
      <p:sp>
        <p:nvSpPr>
          <p:cNvPr id="824" name="Shape 824"/>
          <p:cNvSpPr/>
          <p:nvPr/>
        </p:nvSpPr>
        <p:spPr>
          <a:xfrm>
            <a:off x="1043358" y="1837004"/>
            <a:ext cx="7057284" cy="74929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defTabSz="457200">
              <a:lnSpc>
                <a:spcPct val="85000"/>
              </a:lnSpc>
              <a:spcBef>
                <a:spcPts val="1000"/>
              </a:spcBef>
              <a:defRPr sz="2300"/>
            </a:lvl1pPr>
          </a:lstStyle>
          <a:p>
            <a:r>
              <a:rPr dirty="0"/>
              <a:t>Se </a:t>
            </a:r>
            <a:r>
              <a:rPr dirty="0" err="1"/>
              <a:t>debe</a:t>
            </a:r>
            <a:r>
              <a:rPr dirty="0"/>
              <a:t> </a:t>
            </a:r>
            <a:r>
              <a:rPr dirty="0" err="1"/>
              <a:t>usar</a:t>
            </a:r>
            <a:r>
              <a:rPr dirty="0"/>
              <a:t> </a:t>
            </a:r>
            <a:r>
              <a:rPr dirty="0" err="1"/>
              <a:t>rieles</a:t>
            </a:r>
            <a:r>
              <a:rPr dirty="0"/>
              <a:t> des </a:t>
            </a:r>
            <a:r>
              <a:rPr dirty="0" err="1"/>
              <a:t>seguridad</a:t>
            </a:r>
            <a:r>
              <a:rPr dirty="0"/>
              <a:t> </a:t>
            </a:r>
            <a:r>
              <a:rPr dirty="0" err="1"/>
              <a:t>alrededor</a:t>
            </a:r>
            <a:r>
              <a:rPr dirty="0"/>
              <a:t> de </a:t>
            </a:r>
            <a:r>
              <a:rPr dirty="0" err="1"/>
              <a:t>agujeros</a:t>
            </a:r>
            <a:r>
              <a:rPr dirty="0"/>
              <a:t> </a:t>
            </a:r>
            <a:r>
              <a:rPr dirty="0" err="1"/>
              <a:t>en</a:t>
            </a:r>
            <a:r>
              <a:rPr dirty="0"/>
              <a:t> el </a:t>
            </a:r>
            <a:r>
              <a:rPr dirty="0" err="1"/>
              <a:t>techo</a:t>
            </a:r>
            <a:r>
              <a:rPr dirty="0"/>
              <a:t> o el </a:t>
            </a:r>
            <a:r>
              <a:rPr dirty="0" err="1"/>
              <a:t>piso</a:t>
            </a:r>
            <a:r>
              <a:rPr dirty="0"/>
              <a:t>.</a:t>
            </a:r>
          </a:p>
        </p:txBody>
      </p:sp>
      <p:pic>
        <p:nvPicPr>
          <p:cNvPr id="822" name="image90.jpeg" descr="Foto de un agujero grande en un techo plano sin ningunos carriles del gaurd o líneas de advertencia.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1357" y="2633532"/>
            <a:ext cx="2726811" cy="3497263"/>
          </a:xfrm>
          <a:prstGeom prst="rect">
            <a:avLst/>
          </a:prstGeom>
          <a:ln w="12700">
            <a:miter lim="400000"/>
          </a:ln>
        </p:spPr>
      </p:pic>
      <p:pic>
        <p:nvPicPr>
          <p:cNvPr id="825" name="kickboard hole in floor static1.squarespace.com.png" descr="Foto de un gran agujero en un piso que ha sido debidamente protegido con un carril de guardia superior, medio-carril y tabla de dedos. Una mujer se para en la barandilla mirando hacia abajo."/>
          <p:cNvPicPr>
            <a:picLocks noChangeAspect="1"/>
          </p:cNvPicPr>
          <p:nvPr/>
        </p:nvPicPr>
        <p:blipFill>
          <a:blip r:embed="rId4" cstate="email">
            <a:extLst>
              <a:ext uri="{28A0092B-C50C-407E-A947-70E740481C1C}">
                <a14:useLocalDpi xmlns:a14="http://schemas.microsoft.com/office/drawing/2010/main"/>
              </a:ext>
            </a:extLst>
          </a:blip>
          <a:srcRect t="7490"/>
          <a:stretch>
            <a:fillRect/>
          </a:stretch>
        </p:blipFill>
        <p:spPr>
          <a:xfrm>
            <a:off x="3260445" y="2633532"/>
            <a:ext cx="5512154" cy="3497349"/>
          </a:xfrm>
          <a:prstGeom prst="rect">
            <a:avLst/>
          </a:prstGeom>
          <a:ln w="12700">
            <a:miter lim="400000"/>
          </a:ln>
        </p:spPr>
      </p:pic>
      <p:pic>
        <p:nvPicPr>
          <p:cNvPr id="826" name="check mark 2000px-Checkmark_green.svg.png" descr="La marca de verificación verde indica que el contenido de esta foto es aprobado por OSHA.&#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14249" y="4023566"/>
            <a:ext cx="2402851" cy="2085675"/>
          </a:xfrm>
          <a:prstGeom prst="rect">
            <a:avLst/>
          </a:prstGeom>
          <a:ln w="12700">
            <a:miter lim="400000"/>
          </a:ln>
          <a:effectLst>
            <a:outerShdw blurRad="38100" dist="20000" dir="2487689" rotWithShape="0">
              <a:srgbClr val="000000"/>
            </a:outerShdw>
          </a:effectLst>
        </p:spPr>
      </p:pic>
    </p:spTree>
  </p:cSld>
  <p:clrMapOvr>
    <a:masterClrMapping/>
  </p:clrMapOvr>
  <p:transition spd="slow"/>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1" name="Shape 831"/>
          <p:cNvSpPr>
            <a:spLocks noGrp="1"/>
          </p:cNvSpPr>
          <p:nvPr>
            <p:ph type="title"/>
          </p:nvPr>
        </p:nvSpPr>
        <p:spPr>
          <a:xfrm>
            <a:off x="-2" y="984661"/>
            <a:ext cx="9144004" cy="685801"/>
          </a:xfrm>
          <a:prstGeom prst="rect">
            <a:avLst/>
          </a:prstGeom>
        </p:spPr>
        <p:txBody>
          <a:bodyPr anchor="b">
            <a:normAutofit/>
          </a:bodyPr>
          <a:lstStyle>
            <a:lvl1pPr>
              <a:defRPr sz="3200"/>
            </a:lvl1pPr>
          </a:lstStyle>
          <a:p>
            <a:r>
              <a:rPr dirty="0"/>
              <a:t>La </a:t>
            </a:r>
            <a:r>
              <a:rPr dirty="0" err="1"/>
              <a:t>Protección</a:t>
            </a:r>
            <a:r>
              <a:rPr dirty="0"/>
              <a:t> contra </a:t>
            </a:r>
            <a:r>
              <a:rPr dirty="0" err="1"/>
              <a:t>Caídas</a:t>
            </a:r>
            <a:r>
              <a:rPr dirty="0"/>
              <a:t> - </a:t>
            </a:r>
            <a:r>
              <a:rPr dirty="0" err="1"/>
              <a:t>Barandas</a:t>
            </a:r>
            <a:r>
              <a:rPr dirty="0"/>
              <a:t> </a:t>
            </a:r>
            <a:r>
              <a:rPr dirty="0" err="1"/>
              <a:t>Protectoras</a:t>
            </a:r>
            <a:endParaRPr dirty="0"/>
          </a:p>
        </p:txBody>
      </p:sp>
      <p:pic>
        <p:nvPicPr>
          <p:cNvPr id="830" name="image61.png" descr="Gráfico de la construcción adecuada de la barandilla, mostrando la barandilla superior, un carril medio, y un tablero de dedos."/>
          <p:cNvPicPr>
            <a:picLocks noChangeAspect="1"/>
          </p:cNvPicPr>
          <p:nvPr/>
        </p:nvPicPr>
        <p:blipFill>
          <a:blip r:embed="rId3">
            <a:extLst/>
          </a:blip>
          <a:stretch>
            <a:fillRect/>
          </a:stretch>
        </p:blipFill>
        <p:spPr>
          <a:xfrm>
            <a:off x="762000" y="1685925"/>
            <a:ext cx="7315200" cy="4343400"/>
          </a:xfrm>
          <a:prstGeom prst="rect">
            <a:avLst/>
          </a:prstGeom>
          <a:ln w="12700">
            <a:miter lim="400000"/>
          </a:ln>
        </p:spPr>
      </p:pic>
      <p:sp>
        <p:nvSpPr>
          <p:cNvPr id="833" name="Shape 833"/>
          <p:cNvSpPr/>
          <p:nvPr/>
        </p:nvSpPr>
        <p:spPr>
          <a:xfrm>
            <a:off x="762000" y="2048112"/>
            <a:ext cx="7239000" cy="3708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defTabSz="457200">
              <a:defRPr sz="1800" b="1"/>
            </a:lvl1pPr>
          </a:lstStyle>
          <a:p>
            <a:r>
              <a:rPr dirty="0"/>
              <a:t>Riel Superior/</a:t>
            </a:r>
            <a:r>
              <a:rPr dirty="0" err="1"/>
              <a:t>Pasamanos</a:t>
            </a:r>
            <a:r>
              <a:rPr dirty="0"/>
              <a:t> a 38” hasta 42” de </a:t>
            </a:r>
            <a:r>
              <a:rPr dirty="0" err="1"/>
              <a:t>altura</a:t>
            </a:r>
            <a:endParaRPr dirty="0"/>
          </a:p>
        </p:txBody>
      </p:sp>
      <p:sp>
        <p:nvSpPr>
          <p:cNvPr id="834" name="Shape 834"/>
          <p:cNvSpPr/>
          <p:nvPr/>
        </p:nvSpPr>
        <p:spPr>
          <a:xfrm>
            <a:off x="609600" y="3641725"/>
            <a:ext cx="7620000" cy="7010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defTabSz="457200">
              <a:defRPr sz="2000" b="1"/>
            </a:lvl1pPr>
          </a:lstStyle>
          <a:p>
            <a:r>
              <a:rPr dirty="0"/>
              <a:t>Riel </a:t>
            </a:r>
            <a:r>
              <a:rPr dirty="0" err="1"/>
              <a:t>Intermedio</a:t>
            </a:r>
            <a:r>
              <a:rPr dirty="0"/>
              <a:t> – A media </a:t>
            </a:r>
            <a:r>
              <a:rPr dirty="0" err="1"/>
              <a:t>distancia</a:t>
            </a:r>
            <a:r>
              <a:rPr dirty="0"/>
              <a:t> entre el riel superior y la </a:t>
            </a:r>
            <a:r>
              <a:rPr dirty="0" err="1"/>
              <a:t>superficie</a:t>
            </a:r>
            <a:r>
              <a:rPr dirty="0"/>
              <a:t> de </a:t>
            </a:r>
            <a:r>
              <a:rPr dirty="0" err="1"/>
              <a:t>trabajo</a:t>
            </a:r>
            <a:endParaRPr dirty="0"/>
          </a:p>
        </p:txBody>
      </p:sp>
      <p:sp>
        <p:nvSpPr>
          <p:cNvPr id="835" name="Shape 835"/>
          <p:cNvSpPr/>
          <p:nvPr/>
        </p:nvSpPr>
        <p:spPr>
          <a:xfrm>
            <a:off x="762000" y="5410019"/>
            <a:ext cx="7239000" cy="4216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defTabSz="457200">
              <a:defRPr sz="2100" b="1"/>
            </a:lvl1pPr>
          </a:lstStyle>
          <a:p>
            <a:r>
              <a:rPr dirty="0" err="1"/>
              <a:t>Rodapies</a:t>
            </a:r>
            <a:r>
              <a:rPr dirty="0"/>
              <a:t>/</a:t>
            </a:r>
            <a:r>
              <a:rPr dirty="0" err="1"/>
              <a:t>tabla</a:t>
            </a:r>
            <a:r>
              <a:rPr dirty="0"/>
              <a:t> de pie </a:t>
            </a:r>
            <a:r>
              <a:rPr dirty="0" err="1"/>
              <a:t>debe</a:t>
            </a:r>
            <a:r>
              <a:rPr dirty="0"/>
              <a:t> </a:t>
            </a:r>
            <a:r>
              <a:rPr dirty="0" err="1"/>
              <a:t>tener</a:t>
            </a:r>
            <a:r>
              <a:rPr dirty="0"/>
              <a:t> </a:t>
            </a:r>
            <a:r>
              <a:rPr dirty="0" err="1"/>
              <a:t>una</a:t>
            </a:r>
            <a:r>
              <a:rPr dirty="0"/>
              <a:t> </a:t>
            </a:r>
            <a:r>
              <a:rPr dirty="0" err="1"/>
              <a:t>altura</a:t>
            </a:r>
            <a:r>
              <a:rPr dirty="0"/>
              <a:t> </a:t>
            </a:r>
            <a:r>
              <a:rPr dirty="0" err="1"/>
              <a:t>mínima</a:t>
            </a:r>
            <a:r>
              <a:rPr dirty="0"/>
              <a:t> de 3.5"</a:t>
            </a:r>
          </a:p>
        </p:txBody>
      </p:sp>
      <p:sp>
        <p:nvSpPr>
          <p:cNvPr id="832" name="Shape 832"/>
          <p:cNvSpPr>
            <a:spLocks noGrp="1"/>
          </p:cNvSpPr>
          <p:nvPr>
            <p:ph type="body" sz="half" idx="4294967295"/>
          </p:nvPr>
        </p:nvSpPr>
        <p:spPr>
          <a:xfrm>
            <a:off x="1828800" y="2442974"/>
            <a:ext cx="5105400" cy="2662239"/>
          </a:xfrm>
          <a:prstGeom prst="rect">
            <a:avLst/>
          </a:prstGeom>
        </p:spPr>
        <p:txBody>
          <a:bodyPr>
            <a:normAutofit/>
          </a:bodyPr>
          <a:lstStyle/>
          <a:p>
            <a:pPr marL="0" indent="54291" algn="ctr" defTabSz="434340">
              <a:buSzTx/>
              <a:buNone/>
              <a:defRPr sz="2000"/>
            </a:pPr>
            <a:r>
              <a:t>Riel superior resiste 200 libras de fuerza</a:t>
            </a:r>
          </a:p>
          <a:p>
            <a:pPr marL="0" lvl="1" indent="434340" algn="ctr" defTabSz="434340">
              <a:buSzTx/>
              <a:buNone/>
              <a:defRPr sz="2200"/>
            </a:pPr>
            <a:endParaRPr/>
          </a:p>
          <a:p>
            <a:pPr marL="0" indent="54291" algn="ctr" defTabSz="434340">
              <a:buSzTx/>
              <a:buNone/>
              <a:defRPr sz="2000"/>
            </a:pPr>
            <a:r>
              <a:t>Riel intermedio resiste 150 libras de fuerza</a:t>
            </a:r>
          </a:p>
          <a:p>
            <a:pPr marL="0" indent="54291" algn="ctr" defTabSz="434340">
              <a:buSzTx/>
              <a:buNone/>
              <a:defRPr sz="2000"/>
            </a:pPr>
            <a:endParaRPr/>
          </a:p>
          <a:p>
            <a:pPr marL="0" indent="54291" algn="ctr" defTabSz="434340">
              <a:buSzTx/>
              <a:buNone/>
              <a:defRPr sz="2000"/>
            </a:pPr>
            <a:endParaRPr/>
          </a:p>
          <a:p>
            <a:pPr marL="0" indent="54291" algn="ctr" defTabSz="434340">
              <a:buSzTx/>
              <a:buNone/>
              <a:defRPr sz="2000"/>
            </a:pPr>
            <a:r>
              <a:t>Todos los rieles al menos de 1/4" en diámetro </a:t>
            </a:r>
          </a:p>
        </p:txBody>
      </p:sp>
      <p:pic>
        <p:nvPicPr>
          <p:cNvPr id="836" name="check mark 2000px-Checkmark_green.svg.png" descr="La marca de verificación verde indica que el contenido de esta foto es aprobado por OSHA.&#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82875" y="2048112"/>
            <a:ext cx="1735081" cy="1506050"/>
          </a:xfrm>
          <a:prstGeom prst="rect">
            <a:avLst/>
          </a:prstGeom>
          <a:ln w="12700">
            <a:miter lim="400000"/>
          </a:ln>
          <a:effectLst>
            <a:outerShdw blurRad="38100" dist="20000" dir="2487689" rotWithShape="0">
              <a:srgbClr val="000000"/>
            </a:outerShdw>
          </a:effectLst>
        </p:spPr>
      </p:pic>
    </p:spTree>
  </p:cSld>
  <p:clrMapOvr>
    <a:masterClrMapping/>
  </p:clrMapOvr>
  <p:transition spd="slow"/>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1" name="Shape 841"/>
          <p:cNvSpPr>
            <a:spLocks noGrp="1"/>
          </p:cNvSpPr>
          <p:nvPr>
            <p:ph type="title"/>
          </p:nvPr>
        </p:nvSpPr>
        <p:spPr>
          <a:xfrm>
            <a:off x="-2" y="1048788"/>
            <a:ext cx="9144004" cy="609601"/>
          </a:xfrm>
          <a:prstGeom prst="rect">
            <a:avLst/>
          </a:prstGeom>
        </p:spPr>
        <p:txBody>
          <a:bodyPr anchor="b">
            <a:normAutofit/>
          </a:bodyPr>
          <a:lstStyle>
            <a:lvl1pPr>
              <a:defRPr sz="3200"/>
            </a:lvl1pPr>
          </a:lstStyle>
          <a:p>
            <a:r>
              <a:rPr dirty="0"/>
              <a:t>La </a:t>
            </a:r>
            <a:r>
              <a:rPr dirty="0" err="1"/>
              <a:t>Protección</a:t>
            </a:r>
            <a:r>
              <a:rPr dirty="0"/>
              <a:t> contra </a:t>
            </a:r>
            <a:r>
              <a:rPr dirty="0" err="1"/>
              <a:t>Caídas</a:t>
            </a:r>
            <a:r>
              <a:rPr dirty="0"/>
              <a:t>- Riel </a:t>
            </a:r>
            <a:r>
              <a:rPr dirty="0" err="1"/>
              <a:t>Intermedio</a:t>
            </a:r>
            <a:endParaRPr dirty="0"/>
          </a:p>
        </p:txBody>
      </p:sp>
      <p:sp>
        <p:nvSpPr>
          <p:cNvPr id="840" name="Shape 840"/>
          <p:cNvSpPr>
            <a:spLocks noGrp="1"/>
          </p:cNvSpPr>
          <p:nvPr>
            <p:ph type="body" idx="4294967295"/>
          </p:nvPr>
        </p:nvSpPr>
        <p:spPr>
          <a:xfrm>
            <a:off x="432875" y="1582188"/>
            <a:ext cx="9144004" cy="2971801"/>
          </a:xfrm>
          <a:prstGeom prst="rect">
            <a:avLst/>
          </a:prstGeom>
        </p:spPr>
        <p:txBody>
          <a:bodyPr/>
          <a:lstStyle/>
          <a:p>
            <a:pPr marL="190500" indent="-190500">
              <a:buChar char="•"/>
              <a:defRPr sz="2000"/>
            </a:pPr>
            <a:r>
              <a:rPr dirty="0" err="1"/>
              <a:t>Rieles</a:t>
            </a:r>
            <a:r>
              <a:rPr dirty="0"/>
              <a:t> </a:t>
            </a:r>
            <a:r>
              <a:rPr dirty="0" err="1"/>
              <a:t>Intermedio</a:t>
            </a:r>
            <a:r>
              <a:rPr dirty="0"/>
              <a:t> son </a:t>
            </a:r>
            <a:r>
              <a:rPr dirty="0" err="1"/>
              <a:t>requeridos</a:t>
            </a:r>
            <a:r>
              <a:rPr dirty="0"/>
              <a:t>, </a:t>
            </a:r>
            <a:r>
              <a:rPr dirty="0" err="1"/>
              <a:t>si</a:t>
            </a:r>
            <a:r>
              <a:rPr dirty="0"/>
              <a:t> no hay </a:t>
            </a:r>
            <a:r>
              <a:rPr dirty="0" err="1"/>
              <a:t>una</a:t>
            </a:r>
            <a:r>
              <a:rPr dirty="0"/>
              <a:t> pared de al </a:t>
            </a:r>
            <a:r>
              <a:rPr dirty="0" err="1"/>
              <a:t>menos</a:t>
            </a:r>
            <a:r>
              <a:rPr dirty="0"/>
              <a:t> 21" de </a:t>
            </a:r>
            <a:r>
              <a:rPr dirty="0" err="1"/>
              <a:t>altura</a:t>
            </a:r>
            <a:r>
              <a:rPr dirty="0"/>
              <a:t>.</a:t>
            </a:r>
          </a:p>
          <a:p>
            <a:pPr marL="190500" indent="-190500">
              <a:buChar char="•"/>
              <a:defRPr sz="2000"/>
            </a:pPr>
            <a:r>
              <a:rPr dirty="0" err="1"/>
              <a:t>Instalado</a:t>
            </a:r>
            <a:r>
              <a:rPr dirty="0"/>
              <a:t> a media </a:t>
            </a:r>
            <a:r>
              <a:rPr dirty="0" err="1"/>
              <a:t>distancia</a:t>
            </a:r>
            <a:r>
              <a:rPr dirty="0"/>
              <a:t> entre el riel superior y la </a:t>
            </a:r>
            <a:r>
              <a:rPr dirty="0" err="1"/>
              <a:t>superficie</a:t>
            </a:r>
            <a:r>
              <a:rPr dirty="0"/>
              <a:t> de </a:t>
            </a:r>
            <a:r>
              <a:rPr dirty="0" err="1"/>
              <a:t>trabajo</a:t>
            </a:r>
            <a:r>
              <a:rPr dirty="0"/>
              <a:t>.</a:t>
            </a:r>
          </a:p>
          <a:p>
            <a:pPr marL="190500" indent="-190500">
              <a:buChar char="•"/>
              <a:defRPr sz="2000"/>
            </a:pPr>
            <a:r>
              <a:rPr dirty="0" err="1"/>
              <a:t>Puede</a:t>
            </a:r>
            <a:r>
              <a:rPr dirty="0"/>
              <a:t> </a:t>
            </a:r>
            <a:r>
              <a:rPr dirty="0" err="1"/>
              <a:t>usar</a:t>
            </a:r>
            <a:r>
              <a:rPr dirty="0"/>
              <a:t> mamparas, </a:t>
            </a:r>
            <a:r>
              <a:rPr dirty="0" err="1"/>
              <a:t>mallas</a:t>
            </a:r>
            <a:r>
              <a:rPr dirty="0"/>
              <a:t> o </a:t>
            </a:r>
            <a:r>
              <a:rPr dirty="0" err="1"/>
              <a:t>balaustres</a:t>
            </a:r>
            <a:r>
              <a:rPr dirty="0"/>
              <a:t> </a:t>
            </a:r>
            <a:r>
              <a:rPr dirty="0" err="1"/>
              <a:t>en</a:t>
            </a:r>
            <a:r>
              <a:rPr dirty="0"/>
              <a:t> </a:t>
            </a:r>
            <a:r>
              <a:rPr dirty="0" err="1"/>
              <a:t>vez</a:t>
            </a:r>
            <a:r>
              <a:rPr dirty="0"/>
              <a:t> del riel </a:t>
            </a:r>
            <a:r>
              <a:rPr dirty="0" err="1"/>
              <a:t>intermedio</a:t>
            </a:r>
            <a:r>
              <a:rPr dirty="0"/>
              <a:t>. </a:t>
            </a:r>
          </a:p>
          <a:p>
            <a:pPr marL="742950" lvl="1" indent="-285750">
              <a:defRPr sz="2000"/>
            </a:pPr>
            <a:r>
              <a:rPr dirty="0"/>
              <a:t>Mamparas y </a:t>
            </a:r>
            <a:r>
              <a:rPr dirty="0" err="1"/>
              <a:t>mallas</a:t>
            </a:r>
            <a:r>
              <a:rPr dirty="0"/>
              <a:t> </a:t>
            </a:r>
            <a:r>
              <a:rPr dirty="0" err="1"/>
              <a:t>extendidas</a:t>
            </a:r>
            <a:r>
              <a:rPr dirty="0"/>
              <a:t> a </a:t>
            </a:r>
            <a:r>
              <a:rPr dirty="0" err="1"/>
              <a:t>todo</a:t>
            </a:r>
            <a:r>
              <a:rPr dirty="0"/>
              <a:t> lo largo de la </a:t>
            </a:r>
            <a:r>
              <a:rPr dirty="0" err="1"/>
              <a:t>abertura</a:t>
            </a:r>
            <a:r>
              <a:rPr dirty="0"/>
              <a:t>.</a:t>
            </a:r>
          </a:p>
          <a:p>
            <a:pPr marL="742950" lvl="1" indent="-285750">
              <a:defRPr sz="2000"/>
            </a:pPr>
            <a:r>
              <a:rPr dirty="0" err="1"/>
              <a:t>Balaustres</a:t>
            </a:r>
            <a:r>
              <a:rPr dirty="0"/>
              <a:t> (</a:t>
            </a:r>
            <a:r>
              <a:rPr dirty="0" err="1"/>
              <a:t>rieles</a:t>
            </a:r>
            <a:r>
              <a:rPr dirty="0"/>
              <a:t> </a:t>
            </a:r>
            <a:r>
              <a:rPr dirty="0" err="1"/>
              <a:t>verticales</a:t>
            </a:r>
            <a:r>
              <a:rPr dirty="0"/>
              <a:t>) </a:t>
            </a:r>
            <a:r>
              <a:rPr dirty="0" err="1"/>
              <a:t>cuando</a:t>
            </a:r>
            <a:r>
              <a:rPr dirty="0"/>
              <a:t> </a:t>
            </a:r>
            <a:r>
              <a:rPr dirty="0" err="1"/>
              <a:t>usados</a:t>
            </a:r>
            <a:r>
              <a:rPr dirty="0"/>
              <a:t>, </a:t>
            </a:r>
            <a:r>
              <a:rPr dirty="0" err="1"/>
              <a:t>separados</a:t>
            </a:r>
            <a:r>
              <a:rPr dirty="0"/>
              <a:t> a no </a:t>
            </a:r>
            <a:r>
              <a:rPr dirty="0" err="1"/>
              <a:t>más</a:t>
            </a:r>
            <a:r>
              <a:rPr dirty="0"/>
              <a:t> de 19.”</a:t>
            </a:r>
          </a:p>
        </p:txBody>
      </p:sp>
      <p:grpSp>
        <p:nvGrpSpPr>
          <p:cNvPr id="846" name="Group 846" title="dibujo"/>
          <p:cNvGrpSpPr/>
          <p:nvPr/>
        </p:nvGrpSpPr>
        <p:grpSpPr>
          <a:xfrm>
            <a:off x="304800" y="3750886"/>
            <a:ext cx="8534400" cy="2601915"/>
            <a:chOff x="0" y="0"/>
            <a:chExt cx="8534400" cy="2601913"/>
          </a:xfrm>
        </p:grpSpPr>
        <p:pic>
          <p:nvPicPr>
            <p:cNvPr id="842" name="image62.png" descr="Gráfico de un sistema de barandilla adecuado con una malla entre el riel superior y el tablero de dedos, en lugar de un carril medi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95800" y="152400"/>
              <a:ext cx="4038600" cy="2363789"/>
            </a:xfrm>
            <a:prstGeom prst="rect">
              <a:avLst/>
            </a:prstGeom>
            <a:ln w="12700" cap="flat">
              <a:noFill/>
              <a:miter lim="400000"/>
            </a:ln>
            <a:effectLst/>
          </p:spPr>
        </p:pic>
        <p:pic>
          <p:nvPicPr>
            <p:cNvPr id="843" name="image63.png" descr="Gráfico de un sistema de barandilla adecuado con balaustres verticales establecidos a 19 pulgadas de distancia, en lugar de un carril medio."/>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4265613" cy="2601914"/>
            </a:xfrm>
            <a:prstGeom prst="rect">
              <a:avLst/>
            </a:prstGeom>
            <a:ln w="12700" cap="flat">
              <a:noFill/>
              <a:miter lim="400000"/>
            </a:ln>
            <a:effectLst/>
          </p:spPr>
        </p:pic>
        <p:sp>
          <p:nvSpPr>
            <p:cNvPr id="844" name="Shape 844"/>
            <p:cNvSpPr/>
            <p:nvPr/>
          </p:nvSpPr>
          <p:spPr>
            <a:xfrm>
              <a:off x="990600" y="1790700"/>
              <a:ext cx="685800" cy="0"/>
            </a:xfrm>
            <a:prstGeom prst="line">
              <a:avLst/>
            </a:prstGeom>
            <a:noFill/>
            <a:ln w="34925" cap="flat">
              <a:solidFill>
                <a:srgbClr val="D52C26"/>
              </a:solidFill>
              <a:prstDash val="solid"/>
              <a:round/>
              <a:headEnd type="triangle" w="med" len="med"/>
              <a:tailEnd type="triangle" w="med" len="med"/>
            </a:ln>
            <a:effectLst>
              <a:outerShdw blurRad="38100" dist="20000" dir="5400000" rotWithShape="0">
                <a:srgbClr val="808080">
                  <a:alpha val="37998"/>
                </a:srgbClr>
              </a:outerShdw>
            </a:effectLst>
          </p:spPr>
          <p:txBody>
            <a:bodyPr wrap="square" lIns="45718" tIns="45718" rIns="45718" bIns="45718" numCol="1" anchor="t">
              <a:noAutofit/>
            </a:bodyPr>
            <a:lstStyle/>
            <a:p>
              <a:endParaRPr/>
            </a:p>
          </p:txBody>
        </p:sp>
        <p:sp>
          <p:nvSpPr>
            <p:cNvPr id="845" name="Shape 845"/>
            <p:cNvSpPr/>
            <p:nvPr/>
          </p:nvSpPr>
          <p:spPr>
            <a:xfrm>
              <a:off x="1086196" y="1384460"/>
              <a:ext cx="685801" cy="4851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defTabSz="457200">
                <a:defRPr sz="2200">
                  <a:latin typeface="Arial Black"/>
                  <a:ea typeface="Arial Black"/>
                  <a:cs typeface="Arial Black"/>
                  <a:sym typeface="Arial Black"/>
                </a:defRPr>
              </a:lvl1pPr>
            </a:lstStyle>
            <a:p>
              <a:r>
                <a:t>19”</a:t>
              </a:r>
            </a:p>
          </p:txBody>
        </p:sp>
      </p:grpSp>
      <p:pic>
        <p:nvPicPr>
          <p:cNvPr id="847" name="check mark 2000px-Checkmark_green.svg.png" descr="La marca de verificación verde indica que el contenido de esta foto es aprobado por OSHA.&#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07050" y="4458183"/>
            <a:ext cx="1735081" cy="1506050"/>
          </a:xfrm>
          <a:prstGeom prst="rect">
            <a:avLst/>
          </a:prstGeom>
          <a:ln w="12700">
            <a:miter lim="400000"/>
          </a:ln>
          <a:effectLst>
            <a:outerShdw blurRad="38100" dist="20000" dir="2487689" rotWithShape="0">
              <a:srgbClr val="000000"/>
            </a:outerShdw>
          </a:effectLst>
        </p:spPr>
      </p:pic>
    </p:spTree>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73909"/>
            <a:ext cx="9144000" cy="831091"/>
          </a:xfrm>
        </p:spPr>
        <p:txBody>
          <a:bodyPr/>
          <a:lstStyle/>
          <a:p>
            <a:r>
              <a:rPr lang="en-US" dirty="0"/>
              <a:t>El </a:t>
            </a:r>
            <a:r>
              <a:rPr lang="en-US" dirty="0" err="1"/>
              <a:t>Adiestramiento</a:t>
            </a:r>
            <a:r>
              <a:rPr lang="en-US" dirty="0"/>
              <a:t>/</a:t>
            </a:r>
            <a:r>
              <a:rPr lang="en-US" dirty="0" err="1"/>
              <a:t>Capacitación</a:t>
            </a:r>
            <a:r>
              <a:rPr lang="en-US" dirty="0"/>
              <a:t> </a:t>
            </a:r>
          </a:p>
        </p:txBody>
      </p:sp>
      <p:sp>
        <p:nvSpPr>
          <p:cNvPr id="853" name="Shape 853"/>
          <p:cNvSpPr/>
          <p:nvPr/>
        </p:nvSpPr>
        <p:spPr>
          <a:xfrm>
            <a:off x="290482" y="1811270"/>
            <a:ext cx="7189559" cy="48031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marL="285750" indent="-285750" defTabSz="457200">
              <a:buSzPct val="100000"/>
              <a:buFont typeface="Arial"/>
              <a:buChar char="•"/>
              <a:defRPr sz="2800"/>
            </a:pPr>
            <a:r>
              <a:rPr dirty="0"/>
              <a:t>El </a:t>
            </a:r>
            <a:r>
              <a:rPr dirty="0" err="1"/>
              <a:t>empleador</a:t>
            </a:r>
            <a:r>
              <a:rPr dirty="0"/>
              <a:t> </a:t>
            </a:r>
            <a:r>
              <a:rPr dirty="0" err="1"/>
              <a:t>deberá</a:t>
            </a:r>
            <a:r>
              <a:rPr dirty="0"/>
              <a:t> </a:t>
            </a:r>
            <a:r>
              <a:rPr dirty="0" err="1"/>
              <a:t>suministrar</a:t>
            </a:r>
            <a:r>
              <a:rPr dirty="0"/>
              <a:t> un </a:t>
            </a:r>
            <a:r>
              <a:rPr dirty="0" err="1"/>
              <a:t>programa</a:t>
            </a:r>
            <a:r>
              <a:rPr dirty="0"/>
              <a:t> de </a:t>
            </a:r>
            <a:r>
              <a:rPr dirty="0" err="1"/>
              <a:t>adiestramiento</a:t>
            </a:r>
            <a:r>
              <a:rPr dirty="0"/>
              <a:t>.</a:t>
            </a:r>
          </a:p>
          <a:p>
            <a:pPr marL="285750" indent="-285750" defTabSz="457200">
              <a:buSzPct val="100000"/>
              <a:buFont typeface="Arial"/>
              <a:buChar char="•"/>
              <a:defRPr sz="800"/>
            </a:pPr>
            <a:endParaRPr dirty="0"/>
          </a:p>
          <a:p>
            <a:pPr marL="647700" lvl="1" indent="-190500" defTabSz="457200">
              <a:buSzPct val="100000"/>
              <a:buFont typeface="Arial"/>
              <a:buChar char="-"/>
              <a:defRPr sz="1800"/>
            </a:pPr>
            <a:r>
              <a:rPr dirty="0"/>
              <a:t>El </a:t>
            </a:r>
            <a:r>
              <a:rPr dirty="0" err="1"/>
              <a:t>adiestramiento</a:t>
            </a:r>
            <a:r>
              <a:rPr dirty="0"/>
              <a:t> </a:t>
            </a:r>
            <a:r>
              <a:rPr dirty="0" err="1"/>
              <a:t>debe</a:t>
            </a:r>
            <a:r>
              <a:rPr dirty="0"/>
              <a:t> </a:t>
            </a:r>
            <a:r>
              <a:rPr dirty="0" err="1"/>
              <a:t>ser</a:t>
            </a:r>
            <a:r>
              <a:rPr dirty="0"/>
              <a:t> </a:t>
            </a:r>
            <a:r>
              <a:rPr dirty="0" err="1"/>
              <a:t>suministrado</a:t>
            </a:r>
            <a:r>
              <a:rPr dirty="0"/>
              <a:t> </a:t>
            </a:r>
            <a:r>
              <a:rPr dirty="0" err="1"/>
              <a:t>en</a:t>
            </a:r>
            <a:r>
              <a:rPr dirty="0"/>
              <a:t> </a:t>
            </a:r>
            <a:r>
              <a:rPr dirty="0" err="1"/>
              <a:t>una</a:t>
            </a:r>
            <a:r>
              <a:rPr dirty="0"/>
              <a:t> </a:t>
            </a:r>
            <a:r>
              <a:rPr dirty="0" err="1"/>
              <a:t>lengua</a:t>
            </a:r>
            <a:r>
              <a:rPr dirty="0"/>
              <a:t> que el </a:t>
            </a:r>
            <a:r>
              <a:rPr dirty="0" err="1"/>
              <a:t>trabajador</a:t>
            </a:r>
            <a:r>
              <a:rPr dirty="0"/>
              <a:t> </a:t>
            </a:r>
            <a:r>
              <a:rPr dirty="0" err="1"/>
              <a:t>entiende</a:t>
            </a:r>
            <a:r>
              <a:rPr dirty="0"/>
              <a:t>.</a:t>
            </a:r>
          </a:p>
          <a:p>
            <a:pPr marL="647700" lvl="1" indent="-190500" defTabSz="457200">
              <a:buSzPct val="100000"/>
              <a:buFont typeface="Arial"/>
              <a:buChar char="-"/>
              <a:defRPr sz="1800"/>
            </a:pPr>
            <a:r>
              <a:rPr dirty="0" err="1"/>
              <a:t>Debe</a:t>
            </a:r>
            <a:r>
              <a:rPr dirty="0"/>
              <a:t> </a:t>
            </a:r>
            <a:r>
              <a:rPr dirty="0" err="1"/>
              <a:t>permitirle</a:t>
            </a:r>
            <a:r>
              <a:rPr dirty="0"/>
              <a:t> al </a:t>
            </a:r>
            <a:r>
              <a:rPr dirty="0" err="1"/>
              <a:t>trabajador</a:t>
            </a:r>
            <a:r>
              <a:rPr dirty="0"/>
              <a:t> </a:t>
            </a:r>
            <a:r>
              <a:rPr dirty="0" err="1"/>
              <a:t>reconocer</a:t>
            </a:r>
            <a:r>
              <a:rPr dirty="0"/>
              <a:t> </a:t>
            </a:r>
            <a:r>
              <a:rPr dirty="0" err="1"/>
              <a:t>los</a:t>
            </a:r>
            <a:r>
              <a:rPr dirty="0"/>
              <a:t> </a:t>
            </a:r>
            <a:r>
              <a:rPr dirty="0" err="1"/>
              <a:t>riesgos</a:t>
            </a:r>
            <a:r>
              <a:rPr dirty="0"/>
              <a:t>.</a:t>
            </a:r>
          </a:p>
          <a:p>
            <a:pPr marL="647700" lvl="1" indent="-190500" defTabSz="457200">
              <a:buSzPct val="100000"/>
              <a:buFont typeface="Arial"/>
              <a:buChar char="-"/>
              <a:defRPr sz="1800"/>
            </a:pPr>
            <a:r>
              <a:rPr dirty="0"/>
              <a:t>Y </a:t>
            </a:r>
            <a:r>
              <a:rPr dirty="0" err="1"/>
              <a:t>los</a:t>
            </a:r>
            <a:r>
              <a:rPr dirty="0"/>
              <a:t> </a:t>
            </a:r>
            <a:r>
              <a:rPr dirty="0" err="1"/>
              <a:t>procedimientos</a:t>
            </a:r>
            <a:r>
              <a:rPr dirty="0"/>
              <a:t> a </a:t>
            </a:r>
            <a:r>
              <a:rPr dirty="0" err="1"/>
              <a:t>seguir</a:t>
            </a:r>
            <a:r>
              <a:rPr dirty="0"/>
              <a:t> para </a:t>
            </a:r>
            <a:r>
              <a:rPr dirty="0" err="1"/>
              <a:t>minimizar</a:t>
            </a:r>
            <a:r>
              <a:rPr dirty="0"/>
              <a:t> </a:t>
            </a:r>
            <a:r>
              <a:rPr dirty="0" err="1"/>
              <a:t>esos</a:t>
            </a:r>
            <a:r>
              <a:rPr dirty="0"/>
              <a:t> </a:t>
            </a:r>
            <a:r>
              <a:rPr dirty="0" err="1"/>
              <a:t>riesgos</a:t>
            </a:r>
            <a:r>
              <a:rPr dirty="0"/>
              <a:t>.</a:t>
            </a:r>
          </a:p>
          <a:p>
            <a:pPr marL="285750" indent="-285750" defTabSz="457200">
              <a:buSzPct val="100000"/>
              <a:buFont typeface="Arial"/>
              <a:buChar char="•"/>
              <a:defRPr sz="2800"/>
            </a:pPr>
            <a:r>
              <a:rPr dirty="0"/>
              <a:t>El </a:t>
            </a:r>
            <a:r>
              <a:rPr dirty="0" err="1"/>
              <a:t>empleador</a:t>
            </a:r>
            <a:r>
              <a:rPr dirty="0"/>
              <a:t> </a:t>
            </a:r>
            <a:r>
              <a:rPr dirty="0" err="1"/>
              <a:t>deberá</a:t>
            </a:r>
            <a:r>
              <a:rPr dirty="0"/>
              <a:t> </a:t>
            </a:r>
            <a:r>
              <a:rPr dirty="0" err="1"/>
              <a:t>verificar</a:t>
            </a:r>
            <a:r>
              <a:rPr dirty="0"/>
              <a:t> el </a:t>
            </a:r>
            <a:r>
              <a:rPr dirty="0" err="1"/>
              <a:t>adiestramiento</a:t>
            </a:r>
            <a:r>
              <a:rPr dirty="0"/>
              <a:t> a </a:t>
            </a:r>
            <a:r>
              <a:rPr dirty="0" err="1"/>
              <a:t>través</a:t>
            </a:r>
            <a:r>
              <a:rPr dirty="0"/>
              <a:t> de un </a:t>
            </a:r>
            <a:r>
              <a:rPr dirty="0" err="1"/>
              <a:t>registro</a:t>
            </a:r>
            <a:r>
              <a:rPr dirty="0"/>
              <a:t>/record </a:t>
            </a:r>
            <a:r>
              <a:rPr dirty="0" err="1"/>
              <a:t>escrito</a:t>
            </a:r>
            <a:r>
              <a:rPr dirty="0"/>
              <a:t> que </a:t>
            </a:r>
            <a:r>
              <a:rPr dirty="0" err="1"/>
              <a:t>indique</a:t>
            </a:r>
            <a:r>
              <a:rPr dirty="0"/>
              <a:t>: </a:t>
            </a:r>
          </a:p>
          <a:p>
            <a:pPr marL="285750" indent="-285750" defTabSz="457200">
              <a:buSzPct val="100000"/>
              <a:buFont typeface="Arial"/>
              <a:buChar char="•"/>
              <a:defRPr sz="800"/>
            </a:pPr>
            <a:endParaRPr dirty="0"/>
          </a:p>
          <a:p>
            <a:pPr marL="647700" lvl="1" indent="-190500" defTabSz="457200">
              <a:buSzPct val="100000"/>
              <a:buFont typeface="Arial"/>
              <a:buChar char="-"/>
              <a:defRPr sz="1800"/>
            </a:pPr>
            <a:r>
              <a:rPr dirty="0"/>
              <a:t>El </a:t>
            </a:r>
            <a:r>
              <a:rPr dirty="0" err="1"/>
              <a:t>nombre</a:t>
            </a:r>
            <a:r>
              <a:rPr dirty="0"/>
              <a:t> u </a:t>
            </a:r>
            <a:r>
              <a:rPr dirty="0" err="1"/>
              <a:t>otra</a:t>
            </a:r>
            <a:r>
              <a:rPr dirty="0"/>
              <a:t> </a:t>
            </a:r>
            <a:r>
              <a:rPr dirty="0" err="1"/>
              <a:t>identificación</a:t>
            </a:r>
            <a:r>
              <a:rPr dirty="0"/>
              <a:t> del </a:t>
            </a:r>
            <a:r>
              <a:rPr dirty="0" err="1"/>
              <a:t>trabajador</a:t>
            </a:r>
            <a:r>
              <a:rPr dirty="0"/>
              <a:t> </a:t>
            </a:r>
            <a:r>
              <a:rPr dirty="0" err="1"/>
              <a:t>adiestrado</a:t>
            </a:r>
            <a:r>
              <a:rPr dirty="0"/>
              <a:t>. </a:t>
            </a:r>
          </a:p>
          <a:p>
            <a:pPr marL="647700" lvl="1" indent="-190500" defTabSz="457200">
              <a:buSzPct val="100000"/>
              <a:buFont typeface="Arial"/>
              <a:buChar char="-"/>
              <a:defRPr sz="1800"/>
            </a:pPr>
            <a:r>
              <a:rPr dirty="0"/>
              <a:t>La </a:t>
            </a:r>
            <a:r>
              <a:rPr dirty="0" err="1"/>
              <a:t>fecha</a:t>
            </a:r>
            <a:r>
              <a:rPr dirty="0"/>
              <a:t>(s) del </a:t>
            </a:r>
            <a:r>
              <a:rPr dirty="0" err="1"/>
              <a:t>adiestramiento</a:t>
            </a:r>
            <a:r>
              <a:rPr dirty="0"/>
              <a:t>. </a:t>
            </a:r>
          </a:p>
          <a:p>
            <a:pPr marL="647700" lvl="1" indent="-190500" defTabSz="457200">
              <a:buSzPct val="100000"/>
              <a:buFont typeface="Arial"/>
              <a:buChar char="-"/>
              <a:defRPr sz="1800"/>
            </a:pPr>
            <a:r>
              <a:rPr dirty="0"/>
              <a:t>La firma de la persona que </a:t>
            </a:r>
            <a:r>
              <a:rPr dirty="0" err="1"/>
              <a:t>condujo</a:t>
            </a:r>
            <a:r>
              <a:rPr dirty="0"/>
              <a:t> el </a:t>
            </a:r>
            <a:r>
              <a:rPr dirty="0" err="1"/>
              <a:t>adiestramiento</a:t>
            </a:r>
            <a:r>
              <a:rPr dirty="0"/>
              <a:t> o la del </a:t>
            </a:r>
            <a:r>
              <a:rPr dirty="0" err="1"/>
              <a:t>empleador</a:t>
            </a:r>
            <a:r>
              <a:rPr dirty="0"/>
              <a:t>.</a:t>
            </a:r>
          </a:p>
        </p:txBody>
      </p:sp>
      <p:pic>
        <p:nvPicPr>
          <p:cNvPr id="851" name="image60.png" descr="Gráfico de un profesor que señala en la pizarra mientras que 2 estudiantes se sientan en frente de computadoras en una sala de clas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18727" y="2285172"/>
            <a:ext cx="2231633" cy="1780158"/>
          </a:xfrm>
          <a:prstGeom prst="rect">
            <a:avLst/>
          </a:prstGeom>
          <a:ln w="12700">
            <a:miter lim="400000"/>
          </a:ln>
        </p:spPr>
      </p:pic>
    </p:spTree>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9937"/>
            <a:ext cx="7391400" cy="1668463"/>
          </a:xfrm>
        </p:spPr>
        <p:txBody>
          <a:bodyPr/>
          <a:lstStyle/>
          <a:p>
            <a:r>
              <a:rPr lang="es-ES" sz="3500" dirty="0"/>
              <a:t>¿Están utilizando la mejor forma de protección contra caídas</a:t>
            </a:r>
            <a:r>
              <a:rPr lang="es-ES" sz="3500" dirty="0" smtClean="0"/>
              <a:t>?</a:t>
            </a:r>
            <a:endParaRPr lang="en-US" sz="3500" dirty="0"/>
          </a:p>
        </p:txBody>
      </p:sp>
      <p:pic>
        <p:nvPicPr>
          <p:cNvPr id="855" name="image93.jpeg" descr="En lugar de usar equipo de protección contra caídas, un hombre está tendido sobre su estómago en un techo inclinado y clavando clavos en una tabla, mientras que un segundo hombre sostiene sus pies para que no se deslice por el techo.&#10;La marca de verificación verde indica que el contenido de esta foto es aprobado por OSHA.&#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010965" y="2441033"/>
            <a:ext cx="5122136" cy="3812380"/>
          </a:xfrm>
          <a:prstGeom prst="rect">
            <a:avLst/>
          </a:prstGeom>
          <a:ln w="12700">
            <a:miter lim="400000"/>
          </a:ln>
        </p:spPr>
      </p:pic>
    </p:spTree>
  </p:cSld>
  <p:clrMapOvr>
    <a:masterClrMapping/>
  </p:clrMapOvr>
  <p:transition spd="slow"/>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 name="Shape 861"/>
          <p:cNvSpPr>
            <a:spLocks noGrp="1"/>
          </p:cNvSpPr>
          <p:nvPr>
            <p:ph type="title"/>
          </p:nvPr>
        </p:nvSpPr>
        <p:spPr>
          <a:xfrm>
            <a:off x="-2" y="838200"/>
            <a:ext cx="9144004" cy="578627"/>
          </a:xfrm>
          <a:prstGeom prst="rect">
            <a:avLst/>
          </a:prstGeom>
        </p:spPr>
        <p:txBody>
          <a:bodyPr/>
          <a:lstStyle>
            <a:lvl1pPr defTabSz="306324">
              <a:defRPr sz="2800" b="1"/>
            </a:lvl1pPr>
          </a:lstStyle>
          <a:p>
            <a:r>
              <a:rPr dirty="0"/>
              <a:t>Los </a:t>
            </a:r>
            <a:r>
              <a:rPr dirty="0" err="1"/>
              <a:t>Sistemas</a:t>
            </a:r>
            <a:r>
              <a:rPr dirty="0"/>
              <a:t> </a:t>
            </a:r>
            <a:r>
              <a:rPr dirty="0" err="1"/>
              <a:t>Personales</a:t>
            </a:r>
            <a:r>
              <a:rPr dirty="0"/>
              <a:t> para la </a:t>
            </a:r>
            <a:r>
              <a:rPr dirty="0" err="1"/>
              <a:t>Detención</a:t>
            </a:r>
            <a:r>
              <a:rPr dirty="0"/>
              <a:t> de </a:t>
            </a:r>
            <a:r>
              <a:rPr dirty="0" err="1"/>
              <a:t>Caídas</a:t>
            </a:r>
            <a:endParaRPr dirty="0"/>
          </a:p>
        </p:txBody>
      </p:sp>
      <p:pic>
        <p:nvPicPr>
          <p:cNvPr id="862" name="harness LasClavesDelArnes1.png" descr="Un hombre está subiendo una escalera mientras usa gafas de seguridad, un casco, ropa protectora y un arnés. Él va a conectar su cordón de seguridad a un punto de anclaje tan pronto como llegue a la superficie de trabajo."/>
          <p:cNvPicPr>
            <a:picLocks noChangeAspect="1"/>
          </p:cNvPicPr>
          <p:nvPr/>
        </p:nvPicPr>
        <p:blipFill>
          <a:blip r:embed="rId3">
            <a:extLst/>
          </a:blip>
          <a:stretch>
            <a:fillRect/>
          </a:stretch>
        </p:blipFill>
        <p:spPr>
          <a:xfrm>
            <a:off x="943756" y="1366356"/>
            <a:ext cx="3810001" cy="5753101"/>
          </a:xfrm>
          <a:prstGeom prst="rect">
            <a:avLst/>
          </a:prstGeom>
          <a:ln w="12700">
            <a:miter lim="400000"/>
          </a:ln>
        </p:spPr>
      </p:pic>
      <p:pic>
        <p:nvPicPr>
          <p:cNvPr id="864" name="check mark 2000px-Checkmark_green.svg.png" descr="La marca de verificación verde indica que el contenido de esta foto es aprobado por OSHA.&#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7058" y="1583271"/>
            <a:ext cx="1775842" cy="1541431"/>
          </a:xfrm>
          <a:prstGeom prst="rect">
            <a:avLst/>
          </a:prstGeom>
          <a:ln w="12700">
            <a:miter lim="400000"/>
          </a:ln>
          <a:effectLst>
            <a:outerShdw blurRad="38100" dist="20000" dir="2487689" rotWithShape="0">
              <a:srgbClr val="000000"/>
            </a:outerShdw>
          </a:effectLst>
        </p:spPr>
      </p:pic>
      <p:pic>
        <p:nvPicPr>
          <p:cNvPr id="860" name="image79.png" descr="Un hombre ha caído y está colgado de un arnés que ha detenido su caída. El hombre está seguro y puede haber evitado lesiones graves."/>
          <p:cNvPicPr>
            <a:picLocks noChangeAspect="1"/>
          </p:cNvPicPr>
          <p:nvPr/>
        </p:nvPicPr>
        <p:blipFill>
          <a:blip r:embed="rId5">
            <a:extLst/>
          </a:blip>
          <a:stretch>
            <a:fillRect/>
          </a:stretch>
        </p:blipFill>
        <p:spPr>
          <a:xfrm>
            <a:off x="4724400" y="1371600"/>
            <a:ext cx="3116264" cy="4800600"/>
          </a:xfrm>
          <a:prstGeom prst="rect">
            <a:avLst/>
          </a:prstGeom>
          <a:ln w="12700">
            <a:miter lim="400000"/>
          </a:ln>
        </p:spPr>
      </p:pic>
      <p:pic>
        <p:nvPicPr>
          <p:cNvPr id="863" name="check mark 2000px-Checkmark_green.svg.png" descr="La marca de verificación verde indica que el contenido de esta foto es aprobado por OSHA.&#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77755" y="4434813"/>
            <a:ext cx="1775842" cy="1541431"/>
          </a:xfrm>
          <a:prstGeom prst="rect">
            <a:avLst/>
          </a:prstGeom>
          <a:ln w="12700">
            <a:miter lim="400000"/>
          </a:ln>
          <a:effectLst>
            <a:outerShdw blurRad="38100" dist="20000" dir="2487689" rotWithShape="0">
              <a:srgbClr val="000000"/>
            </a:outerShdw>
          </a:effectLst>
        </p:spPr>
      </p:pic>
    </p:spTree>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 name="Shape 880"/>
          <p:cNvSpPr>
            <a:spLocks noGrp="1"/>
          </p:cNvSpPr>
          <p:nvPr>
            <p:ph type="title"/>
          </p:nvPr>
        </p:nvSpPr>
        <p:spPr>
          <a:xfrm>
            <a:off x="-2" y="805224"/>
            <a:ext cx="9144004" cy="1093697"/>
          </a:xfrm>
          <a:prstGeom prst="rect">
            <a:avLst/>
          </a:prstGeom>
        </p:spPr>
        <p:txBody>
          <a:bodyPr/>
          <a:lstStyle/>
          <a:p>
            <a:pPr defTabSz="274320">
              <a:defRPr sz="3000" b="1"/>
            </a:pPr>
            <a:r>
              <a:rPr dirty="0"/>
              <a:t>La </a:t>
            </a:r>
            <a:r>
              <a:rPr dirty="0" err="1"/>
              <a:t>Protección</a:t>
            </a:r>
            <a:r>
              <a:rPr dirty="0"/>
              <a:t> contra </a:t>
            </a:r>
            <a:r>
              <a:rPr dirty="0" err="1"/>
              <a:t>Caídas</a:t>
            </a:r>
            <a:r>
              <a:rPr dirty="0"/>
              <a:t> - </a:t>
            </a:r>
          </a:p>
          <a:p>
            <a:pPr defTabSz="274320">
              <a:defRPr sz="3000" b="1"/>
            </a:pPr>
            <a:r>
              <a:rPr dirty="0"/>
              <a:t>Los </a:t>
            </a:r>
            <a:r>
              <a:rPr dirty="0" err="1"/>
              <a:t>Sistemas</a:t>
            </a:r>
            <a:r>
              <a:rPr dirty="0"/>
              <a:t> </a:t>
            </a:r>
            <a:r>
              <a:rPr dirty="0" err="1"/>
              <a:t>Personales</a:t>
            </a:r>
            <a:r>
              <a:rPr dirty="0"/>
              <a:t> para la </a:t>
            </a:r>
            <a:r>
              <a:rPr dirty="0" err="1"/>
              <a:t>Detención</a:t>
            </a:r>
            <a:r>
              <a:rPr dirty="0"/>
              <a:t> de </a:t>
            </a:r>
            <a:r>
              <a:rPr dirty="0" err="1"/>
              <a:t>Caídas</a:t>
            </a:r>
            <a:r>
              <a:rPr dirty="0"/>
              <a:t>  </a:t>
            </a:r>
          </a:p>
        </p:txBody>
      </p:sp>
      <p:sp>
        <p:nvSpPr>
          <p:cNvPr id="881" name="Shape 881"/>
          <p:cNvSpPr>
            <a:spLocks noGrp="1"/>
          </p:cNvSpPr>
          <p:nvPr>
            <p:ph type="body" sz="quarter" idx="4294967295"/>
          </p:nvPr>
        </p:nvSpPr>
        <p:spPr>
          <a:xfrm>
            <a:off x="649269" y="2031206"/>
            <a:ext cx="4151331" cy="966789"/>
          </a:xfrm>
          <a:prstGeom prst="rect">
            <a:avLst/>
          </a:prstGeom>
        </p:spPr>
        <p:txBody>
          <a:bodyPr>
            <a:normAutofit/>
          </a:bodyPr>
          <a:lstStyle>
            <a:lvl1pPr marL="0" indent="0" algn="r" defTabSz="425194">
              <a:lnSpc>
                <a:spcPct val="90000"/>
              </a:lnSpc>
              <a:buSzTx/>
              <a:buNone/>
              <a:defRPr sz="2500"/>
            </a:lvl1pPr>
          </a:lstStyle>
          <a:p>
            <a:r>
              <a:rPr dirty="0"/>
              <a:t>Sistema personal para </a:t>
            </a:r>
            <a:r>
              <a:rPr dirty="0" err="1"/>
              <a:t>detención</a:t>
            </a:r>
            <a:r>
              <a:rPr dirty="0"/>
              <a:t> de </a:t>
            </a:r>
            <a:r>
              <a:rPr dirty="0" err="1"/>
              <a:t>caídas</a:t>
            </a:r>
            <a:r>
              <a:rPr dirty="0"/>
              <a:t> </a:t>
            </a:r>
            <a:r>
              <a:rPr dirty="0" err="1"/>
              <a:t>incluye</a:t>
            </a:r>
            <a:r>
              <a:rPr dirty="0"/>
              <a:t>:</a:t>
            </a:r>
          </a:p>
        </p:txBody>
      </p:sp>
      <p:pic>
        <p:nvPicPr>
          <p:cNvPr id="868" name="image64.png" descr="Foto de un cordón con ganchos de cierre rápido en cada extremo."/>
          <p:cNvPicPr>
            <a:picLocks noChangeAspect="1"/>
          </p:cNvPicPr>
          <p:nvPr/>
        </p:nvPicPr>
        <p:blipFill>
          <a:blip r:embed="rId3">
            <a:extLst/>
          </a:blip>
          <a:stretch>
            <a:fillRect/>
          </a:stretch>
        </p:blipFill>
        <p:spPr>
          <a:xfrm>
            <a:off x="4953000" y="1828800"/>
            <a:ext cx="2020889" cy="1733550"/>
          </a:xfrm>
          <a:prstGeom prst="rect">
            <a:avLst/>
          </a:prstGeom>
          <a:ln w="12700">
            <a:miter lim="400000"/>
          </a:ln>
        </p:spPr>
      </p:pic>
      <p:sp>
        <p:nvSpPr>
          <p:cNvPr id="869" name="Shape 869"/>
          <p:cNvSpPr/>
          <p:nvPr/>
        </p:nvSpPr>
        <p:spPr>
          <a:xfrm>
            <a:off x="5029200" y="3505200"/>
            <a:ext cx="2249489" cy="6502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defTabSz="457200">
              <a:defRPr sz="1800"/>
            </a:lvl1pPr>
          </a:lstStyle>
          <a:p>
            <a:r>
              <a:rPr dirty="0" err="1"/>
              <a:t>Cuerda</a:t>
            </a:r>
            <a:r>
              <a:rPr dirty="0"/>
              <a:t>/</a:t>
            </a:r>
            <a:r>
              <a:rPr dirty="0" err="1"/>
              <a:t>cordón</a:t>
            </a:r>
            <a:r>
              <a:rPr dirty="0"/>
              <a:t> de </a:t>
            </a:r>
            <a:r>
              <a:rPr dirty="0" err="1"/>
              <a:t>seguridad</a:t>
            </a:r>
            <a:r>
              <a:rPr dirty="0"/>
              <a:t> </a:t>
            </a:r>
          </a:p>
        </p:txBody>
      </p:sp>
      <p:pic>
        <p:nvPicPr>
          <p:cNvPr id="870" name="image65.png" descr="Un hombre lleva un arnés, que ha sido correctamente sujetado."/>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5800" y="3352800"/>
            <a:ext cx="1619250" cy="2841625"/>
          </a:xfrm>
          <a:prstGeom prst="rect">
            <a:avLst/>
          </a:prstGeom>
          <a:ln w="12700">
            <a:miter lim="400000"/>
          </a:ln>
        </p:spPr>
      </p:pic>
      <p:sp>
        <p:nvSpPr>
          <p:cNvPr id="871" name="Shape 871"/>
          <p:cNvSpPr/>
          <p:nvPr/>
        </p:nvSpPr>
        <p:spPr>
          <a:xfrm>
            <a:off x="457199" y="6172200"/>
            <a:ext cx="2078040" cy="3708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defTabSz="457200">
              <a:defRPr sz="1800"/>
            </a:lvl1pPr>
          </a:lstStyle>
          <a:p>
            <a:r>
              <a:rPr dirty="0" err="1"/>
              <a:t>Arnés</a:t>
            </a:r>
            <a:endParaRPr dirty="0"/>
          </a:p>
        </p:txBody>
      </p:sp>
      <p:pic>
        <p:nvPicPr>
          <p:cNvPr id="872" name="image94.jpeg" descr="La foto proporciona un ejemplo de cómo se ve un punto de anclaje. El punto de anclaje está correctamente conectado a un techo y tiene un gancho de cierre rápido conectado a él."/>
          <p:cNvPicPr>
            <a:picLocks noChangeAspect="1"/>
          </p:cNvPicPr>
          <p:nvPr/>
        </p:nvPicPr>
        <p:blipFill>
          <a:blip r:embed="rId5">
            <a:extLst/>
          </a:blip>
          <a:stretch>
            <a:fillRect/>
          </a:stretch>
        </p:blipFill>
        <p:spPr>
          <a:xfrm>
            <a:off x="2819400" y="3352800"/>
            <a:ext cx="1912939" cy="2630489"/>
          </a:xfrm>
          <a:prstGeom prst="rect">
            <a:avLst/>
          </a:prstGeom>
          <a:ln w="12700">
            <a:miter lim="400000"/>
          </a:ln>
        </p:spPr>
      </p:pic>
      <p:sp>
        <p:nvSpPr>
          <p:cNvPr id="873" name="Shape 873"/>
          <p:cNvSpPr/>
          <p:nvPr/>
        </p:nvSpPr>
        <p:spPr>
          <a:xfrm>
            <a:off x="2667000" y="6027737"/>
            <a:ext cx="2141539" cy="3708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defTabSz="457200">
              <a:defRPr sz="1800"/>
            </a:lvl1pPr>
          </a:lstStyle>
          <a:p>
            <a:r>
              <a:rPr dirty="0"/>
              <a:t>Punto de </a:t>
            </a:r>
            <a:r>
              <a:rPr dirty="0" err="1"/>
              <a:t>Fijación</a:t>
            </a:r>
            <a:endParaRPr dirty="0"/>
          </a:p>
        </p:txBody>
      </p:sp>
      <p:pic>
        <p:nvPicPr>
          <p:cNvPr id="874" name="image66.png" descr="Foto of a mosquetón/gancho de resorte.&#10;"/>
          <p:cNvPicPr>
            <a:picLocks noChangeAspect="1"/>
          </p:cNvPicPr>
          <p:nvPr/>
        </p:nvPicPr>
        <p:blipFill>
          <a:blip r:embed="rId6">
            <a:extLst/>
          </a:blip>
          <a:stretch>
            <a:fillRect/>
          </a:stretch>
        </p:blipFill>
        <p:spPr>
          <a:xfrm>
            <a:off x="7620000" y="3505200"/>
            <a:ext cx="1192213" cy="1619250"/>
          </a:xfrm>
          <a:prstGeom prst="rect">
            <a:avLst/>
          </a:prstGeom>
          <a:ln w="12700">
            <a:miter lim="400000"/>
          </a:ln>
        </p:spPr>
      </p:pic>
      <p:sp>
        <p:nvSpPr>
          <p:cNvPr id="875" name="Shape 875"/>
          <p:cNvSpPr/>
          <p:nvPr/>
        </p:nvSpPr>
        <p:spPr>
          <a:xfrm>
            <a:off x="7313611" y="5181600"/>
            <a:ext cx="1830389" cy="6502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defTabSz="457200">
              <a:defRPr sz="1800"/>
            </a:lvl1pPr>
          </a:lstStyle>
          <a:p>
            <a:r>
              <a:rPr dirty="0" err="1"/>
              <a:t>Mosquetón</a:t>
            </a:r>
            <a:r>
              <a:rPr dirty="0"/>
              <a:t>/</a:t>
            </a:r>
            <a:r>
              <a:rPr dirty="0" err="1"/>
              <a:t>gancho</a:t>
            </a:r>
            <a:r>
              <a:rPr dirty="0"/>
              <a:t> de </a:t>
            </a:r>
            <a:r>
              <a:rPr dirty="0" err="1"/>
              <a:t>resorte</a:t>
            </a:r>
            <a:r>
              <a:rPr dirty="0"/>
              <a:t> </a:t>
            </a:r>
          </a:p>
        </p:txBody>
      </p:sp>
      <p:pic>
        <p:nvPicPr>
          <p:cNvPr id="876" name="image67.png" descr="Foto de un anilo D."/>
          <p:cNvPicPr>
            <a:picLocks noChangeAspect="1"/>
          </p:cNvPicPr>
          <p:nvPr/>
        </p:nvPicPr>
        <p:blipFill>
          <a:blip r:embed="rId7">
            <a:extLst/>
          </a:blip>
          <a:stretch>
            <a:fillRect/>
          </a:stretch>
        </p:blipFill>
        <p:spPr>
          <a:xfrm>
            <a:off x="7696200" y="1752600"/>
            <a:ext cx="909638" cy="1368425"/>
          </a:xfrm>
          <a:prstGeom prst="rect">
            <a:avLst/>
          </a:prstGeom>
          <a:ln w="12700">
            <a:miter lim="400000"/>
          </a:ln>
        </p:spPr>
      </p:pic>
      <p:sp>
        <p:nvSpPr>
          <p:cNvPr id="877" name="Shape 877"/>
          <p:cNvSpPr/>
          <p:nvPr/>
        </p:nvSpPr>
        <p:spPr>
          <a:xfrm>
            <a:off x="7391400" y="3048000"/>
            <a:ext cx="1533525" cy="3708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defTabSz="457200">
              <a:defRPr sz="1800"/>
            </a:lvl1pPr>
          </a:lstStyle>
          <a:p>
            <a:r>
              <a:rPr dirty="0" err="1"/>
              <a:t>Anillo</a:t>
            </a:r>
            <a:r>
              <a:rPr dirty="0"/>
              <a:t> D </a:t>
            </a:r>
          </a:p>
        </p:txBody>
      </p:sp>
      <p:pic>
        <p:nvPicPr>
          <p:cNvPr id="878" name="image68.png" descr="Foto de un cordón con ganchos de cierre rápido."/>
          <p:cNvPicPr>
            <a:picLocks noChangeAspect="1"/>
          </p:cNvPicPr>
          <p:nvPr/>
        </p:nvPicPr>
        <p:blipFill>
          <a:blip r:embed="rId8">
            <a:extLst/>
          </a:blip>
          <a:stretch>
            <a:fillRect/>
          </a:stretch>
        </p:blipFill>
        <p:spPr>
          <a:xfrm>
            <a:off x="5029200" y="4343400"/>
            <a:ext cx="2246314" cy="1009650"/>
          </a:xfrm>
          <a:prstGeom prst="rect">
            <a:avLst/>
          </a:prstGeom>
          <a:ln w="12700">
            <a:miter lim="400000"/>
          </a:ln>
        </p:spPr>
      </p:pic>
      <p:sp>
        <p:nvSpPr>
          <p:cNvPr id="879" name="Shape 879"/>
          <p:cNvSpPr/>
          <p:nvPr/>
        </p:nvSpPr>
        <p:spPr>
          <a:xfrm>
            <a:off x="5029200" y="5334000"/>
            <a:ext cx="2246314" cy="6502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defTabSz="457200">
              <a:defRPr sz="1800"/>
            </a:lvl1pPr>
          </a:lstStyle>
          <a:p>
            <a:r>
              <a:rPr dirty="0" err="1"/>
              <a:t>Gancho</a:t>
            </a:r>
            <a:r>
              <a:rPr dirty="0"/>
              <a:t> de </a:t>
            </a:r>
            <a:r>
              <a:rPr dirty="0" err="1"/>
              <a:t>cierre</a:t>
            </a:r>
            <a:r>
              <a:rPr dirty="0"/>
              <a:t> </a:t>
            </a:r>
            <a:r>
              <a:rPr dirty="0" err="1"/>
              <a:t>rápido</a:t>
            </a:r>
            <a:endParaRPr dirty="0"/>
          </a:p>
        </p:txBody>
      </p:sp>
      <p:pic>
        <p:nvPicPr>
          <p:cNvPr id="882" name="check mark 2000px-Checkmark_green.svg.png" descr="La marca de verificación verde indica que el contenido de esta foto es aprobado por OSHA.&#10;"/>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748135" y="3121160"/>
            <a:ext cx="1113812" cy="966789"/>
          </a:xfrm>
          <a:prstGeom prst="rect">
            <a:avLst/>
          </a:prstGeom>
          <a:ln w="12700">
            <a:miter lim="400000"/>
          </a:ln>
          <a:effectLst>
            <a:outerShdw blurRad="38100" dist="20000" dir="2487689" rotWithShape="0">
              <a:srgbClr val="000000"/>
            </a:outerShdw>
          </a:effectLst>
        </p:spPr>
      </p:pic>
    </p:spTree>
  </p:cSld>
  <p:clrMapOvr>
    <a:masterClrMapping/>
  </p:clrMapOvr>
  <p:transition/>
</p:sld>
</file>

<file path=ppt/theme/theme1.xml><?xml version="1.0" encoding="utf-8"?>
<a:theme xmlns:a="http://schemas.openxmlformats.org/drawingml/2006/main" name="1_Office Theme">
  <a:themeElements>
    <a:clrScheme name="1_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1_Office Theme">
      <a:majorFont>
        <a:latin typeface="Calibri"/>
        <a:ea typeface="Calibri"/>
        <a:cs typeface="Calibri"/>
      </a:majorFont>
      <a:minorFont>
        <a:latin typeface="Helvetica"/>
        <a:ea typeface="Helvetica"/>
        <a:cs typeface="Helvetica"/>
      </a:minorFont>
    </a:fontScheme>
    <a:fmtScheme name="1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Office Theme">
  <a:themeElements>
    <a:clrScheme name="1_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1_Office Theme">
      <a:majorFont>
        <a:latin typeface="Calibri"/>
        <a:ea typeface="Calibri"/>
        <a:cs typeface="Calibri"/>
      </a:majorFont>
      <a:minorFont>
        <a:latin typeface="Helvetica"/>
        <a:ea typeface="Helvetica"/>
        <a:cs typeface="Helvetica"/>
      </a:minorFont>
    </a:fontScheme>
    <a:fmtScheme name="1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12358</Words>
  <Application>Microsoft Office PowerPoint</Application>
  <PresentationFormat>On-screen Show (4:3)</PresentationFormat>
  <Paragraphs>917</Paragraphs>
  <Slides>114</Slides>
  <Notes>91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114</vt:i4>
      </vt:variant>
    </vt:vector>
  </HeadingPairs>
  <TitlesOfParts>
    <vt:vector size="123" baseType="lpstr">
      <vt:lpstr>ＭＳ Ｐゴシック</vt:lpstr>
      <vt:lpstr>Arial</vt:lpstr>
      <vt:lpstr>Arial Black</vt:lpstr>
      <vt:lpstr>Calibri</vt:lpstr>
      <vt:lpstr>Futura</vt:lpstr>
      <vt:lpstr>Palace Script MT</vt:lpstr>
      <vt:lpstr>Pristina</vt:lpstr>
      <vt:lpstr>Wingdings</vt:lpstr>
      <vt:lpstr>1_Office Theme</vt:lpstr>
      <vt:lpstr>La Protección Contra Caídas – Llevándola a un Nivel Completamente Nuevo 1 </vt:lpstr>
      <vt:lpstr>La Protección Contra Caídas 2017</vt:lpstr>
      <vt:lpstr>¡Bienvenidos!</vt:lpstr>
      <vt:lpstr>Conozca Sus Derechos</vt:lpstr>
      <vt:lpstr>¿Sabía usted que… 1</vt:lpstr>
      <vt:lpstr>¿Sabía usted que… 2</vt:lpstr>
      <vt:lpstr>¿Sabía usted que… 3</vt:lpstr>
      <vt:lpstr>¿Sabía usted que… 4</vt:lpstr>
      <vt:lpstr>¿Sabía usted que… 5</vt:lpstr>
      <vt:lpstr>Reportes de Muertes por Caídas de OSHA</vt:lpstr>
      <vt:lpstr>¿Sabía usted que… 6</vt:lpstr>
      <vt:lpstr>¿Sabía usted que… 7</vt:lpstr>
      <vt:lpstr>¿Piensa usted que… 1</vt:lpstr>
      <vt:lpstr>¿Sabía usted que… 8</vt:lpstr>
      <vt:lpstr>El Peligro es Real</vt:lpstr>
      <vt:lpstr>¿Cuál es la verdadera historia aquí?</vt:lpstr>
      <vt:lpstr>Los “Fulanos” Mitos 1</vt:lpstr>
      <vt:lpstr>Compruebe con la Realidad </vt:lpstr>
      <vt:lpstr>Los “Fulanos” Mitos 2</vt:lpstr>
      <vt:lpstr>Los “Fulanos” Mitos 3</vt:lpstr>
      <vt:lpstr>El Desastre en Willow Island 1</vt:lpstr>
      <vt:lpstr>El Desastre de Willow Island 2</vt:lpstr>
      <vt:lpstr> ¿Qué se podría haber hecho los trabajadores para evitar este accidente?</vt:lpstr>
      <vt:lpstr>¿Cómo mejorar nuestro procedimiento?</vt:lpstr>
      <vt:lpstr>¿Por qué desarrollar sistemas de seguridad? 1</vt:lpstr>
      <vt:lpstr>El Componente Cultural 1</vt:lpstr>
      <vt:lpstr>El Componente Cultural 2</vt:lpstr>
      <vt:lpstr>El Componente Cultural 3</vt:lpstr>
      <vt:lpstr>Responsabilidad Compartida</vt:lpstr>
      <vt:lpstr>El Componente Operacional </vt:lpstr>
      <vt:lpstr>El Funcionamiento del Sistema de Seguridad para la Protección contra Caídas</vt:lpstr>
      <vt:lpstr>La Obligación de Suministrar Protección contra Caídas </vt:lpstr>
      <vt:lpstr>¿Cuándo es requerida la protección contra caídas?</vt:lpstr>
      <vt:lpstr>La Prevención de Caídas</vt:lpstr>
      <vt:lpstr>Las Líneas/Cuerdas de Advertencia</vt:lpstr>
      <vt:lpstr>La Protección contra Caídas  Los Sistemas de Líneas de Advertencia 1</vt:lpstr>
      <vt:lpstr>La Protección contra Caídas –  Los Sistemas de Líneas de Advertencia 2</vt:lpstr>
      <vt:lpstr>El Monitor de la Seguridad </vt:lpstr>
      <vt:lpstr>Pregunta: 2</vt:lpstr>
      <vt:lpstr>Las Escaleras 1</vt:lpstr>
      <vt:lpstr>Las Escaleras 2</vt:lpstr>
      <vt:lpstr>Los Resultados Críticas para la Seguridad con las Escaleras 1</vt:lpstr>
      <vt:lpstr>Los Resultados Críticas para la Seguridad con las Escaleras 2</vt:lpstr>
      <vt:lpstr>Los Resultados Críticas para la Seguridad con las Escaleras 3</vt:lpstr>
      <vt:lpstr>Las Escaleras – Adiestramiento</vt:lpstr>
      <vt:lpstr>Un Ejemplo: 1</vt:lpstr>
      <vt:lpstr>Un Ejemplo: 2</vt:lpstr>
      <vt:lpstr>35 minutos más tarde…</vt:lpstr>
      <vt:lpstr>¿Qué Sucedió?</vt:lpstr>
      <vt:lpstr>¿Cuál era la forma más segura de hacer el trabajo?</vt:lpstr>
      <vt:lpstr>Tipos de Escaleras</vt:lpstr>
      <vt:lpstr>El Alcance y La Capacidad de una Escalera </vt:lpstr>
      <vt:lpstr>Inspeccione y coloque su escalera  1</vt:lpstr>
      <vt:lpstr>Inspeccione y coloque su escalera  2</vt:lpstr>
      <vt:lpstr>Riostras Transversales/Secciónes Horizontales</vt:lpstr>
      <vt:lpstr>Inspeccione y Coloque su Escalera 3</vt:lpstr>
      <vt:lpstr>Las Escaleras Rectas </vt:lpstr>
      <vt:lpstr>Todas las Escaleras</vt:lpstr>
      <vt:lpstr>Los Componentes Claves para  la Seguridad con las Escaleras</vt:lpstr>
      <vt:lpstr>Los Andamios</vt:lpstr>
      <vt:lpstr>¿Qué es un andamio?</vt:lpstr>
      <vt:lpstr>Los Riesgos con los Andamios</vt:lpstr>
      <vt:lpstr>Los Riesgos de Caídas desde Andamios</vt:lpstr>
      <vt:lpstr>Los Resultados Críticas para la Seguridad con los Andamios</vt:lpstr>
      <vt:lpstr>Adiestramiento – Andamios </vt:lpstr>
      <vt:lpstr>Adiestramiento – Andamios Suspendidos</vt:lpstr>
      <vt:lpstr>Construcción de la Plataforma de un Andamio 1</vt:lpstr>
      <vt:lpstr>Construcción de la Plataforma de un Andamio 2</vt:lpstr>
      <vt:lpstr>Construcción de la Plataforma de un Andamio</vt:lpstr>
      <vt:lpstr>Construcción de la Plataforma de un Andamio 3</vt:lpstr>
      <vt:lpstr>Andamios Apoyados sobre el Suelo/Superficie</vt:lpstr>
      <vt:lpstr>Andamio Apoyado sobre el Suelo/Superficie – Altura y Base</vt:lpstr>
      <vt:lpstr>Andamios Apoyados sobre el Suelo  - Base</vt:lpstr>
      <vt:lpstr>Andamios Móviles</vt:lpstr>
      <vt:lpstr>El Acceso a un Andamio Móvil</vt:lpstr>
      <vt:lpstr>    El Acceso a un Andamio Apoyado sobre el Suelo</vt:lpstr>
      <vt:lpstr>Andamios Suspendidos – Cuerdas de Amarre </vt:lpstr>
      <vt:lpstr>Andamios Suspendidos 1</vt:lpstr>
      <vt:lpstr>Los Andamios Suspendidos 2</vt:lpstr>
      <vt:lpstr>Los Andamios Suspendidos 3</vt:lpstr>
      <vt:lpstr>El Acceso a un Andamio Suspendido </vt:lpstr>
      <vt:lpstr>Los Andamios – El Trabajo sobre Andamios </vt:lpstr>
      <vt:lpstr>Inspecciones de los Andamios</vt:lpstr>
      <vt:lpstr>Andamios – Las Etiquetas de Inspección</vt:lpstr>
      <vt:lpstr>Plataformas Aéreas 1</vt:lpstr>
      <vt:lpstr>Adiestramiento del Operador de una Plataforma Aérea  (“jirafas” o “canastas”)     </vt:lpstr>
      <vt:lpstr>Plataformas Aéreales 2</vt:lpstr>
      <vt:lpstr>   Los Riesgos de los Elevadores o Plataformas Aéreas</vt:lpstr>
      <vt:lpstr>El Acceso a una Plataforma Aérea</vt:lpstr>
      <vt:lpstr>Las Superficies de Trabajo Elevadas</vt:lpstr>
      <vt:lpstr>Los Tipos de Trabajos en Alturas</vt:lpstr>
      <vt:lpstr>Trabajo Residencial Elevado/en Alturas</vt:lpstr>
      <vt:lpstr>Los Riesgos del trabajo en Altura/Elevado</vt:lpstr>
      <vt:lpstr>La Protección contra Caídas - Barandas Protectoras</vt:lpstr>
      <vt:lpstr>La Protección contra Caídas- Riel Intermedio</vt:lpstr>
      <vt:lpstr>El Adiestramiento/Capacitación </vt:lpstr>
      <vt:lpstr>¿Están utilizando la mejor forma de protección contra caídas?</vt:lpstr>
      <vt:lpstr>Los Sistemas Personales para la Detención de Caídas</vt:lpstr>
      <vt:lpstr>La Protección contra Caídas -  Los Sistemas Personales para la Detención de Caídas  </vt:lpstr>
      <vt:lpstr>Detención de Caída</vt:lpstr>
      <vt:lpstr>La Protección contra Caídas – El Anclaje 1</vt:lpstr>
      <vt:lpstr>La Protección contra Caídas – El Anclaje 2</vt:lpstr>
      <vt:lpstr>La Protección contra Caídas– Los Conectores</vt:lpstr>
      <vt:lpstr>La Protección contra Caídas – El Cordón de Seguridad</vt:lpstr>
      <vt:lpstr>Los Sistemas Personales para la Detención de Caídas  </vt:lpstr>
      <vt:lpstr>La protección contra Caídas – Cordón de Seguridad</vt:lpstr>
      <vt:lpstr>La Protección contra Caídas - El Arnés</vt:lpstr>
      <vt:lpstr>El Sistema para Monitorear la Seguridad </vt:lpstr>
      <vt:lpstr>¿Por qué desarrollar sistemas de seguridad? 2</vt:lpstr>
      <vt:lpstr>Una Cultura de Seguridad</vt:lpstr>
      <vt:lpstr>Mejorar la Moral Laboral (Ánimo)</vt:lpstr>
      <vt:lpstr>Una Buena Reputación Comercial</vt:lpstr>
      <vt:lpstr>¿Sabía usted que…</vt:lpstr>
      <vt:lpstr>La Protección Contra Caídas – Llevándola a un Nivel Completamente Nuevo 2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2018-06-27T20:00:01Z</dcterms:modified>
</cp:coreProperties>
</file>