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348" r:id="rId2"/>
  </p:sldMasterIdLst>
  <p:notesMasterIdLst>
    <p:notesMasterId r:id="rId60"/>
  </p:notesMasterIdLst>
  <p:handoutMasterIdLst>
    <p:handoutMasterId r:id="rId61"/>
  </p:handoutMasterIdLst>
  <p:sldIdLst>
    <p:sldId id="640" r:id="rId3"/>
    <p:sldId id="641" r:id="rId4"/>
    <p:sldId id="642" r:id="rId5"/>
    <p:sldId id="260" r:id="rId6"/>
    <p:sldId id="644" r:id="rId7"/>
    <p:sldId id="643" r:id="rId8"/>
    <p:sldId id="753" r:id="rId9"/>
    <p:sldId id="754" r:id="rId10"/>
    <p:sldId id="755" r:id="rId11"/>
    <p:sldId id="756" r:id="rId12"/>
    <p:sldId id="757" r:id="rId13"/>
    <p:sldId id="758" r:id="rId14"/>
    <p:sldId id="764" r:id="rId15"/>
    <p:sldId id="350" r:id="rId16"/>
    <p:sldId id="763" r:id="rId17"/>
    <p:sldId id="351" r:id="rId18"/>
    <p:sldId id="762" r:id="rId19"/>
    <p:sldId id="761" r:id="rId20"/>
    <p:sldId id="765" r:id="rId21"/>
    <p:sldId id="353" r:id="rId22"/>
    <p:sldId id="354" r:id="rId23"/>
    <p:sldId id="412" r:id="rId24"/>
    <p:sldId id="416" r:id="rId25"/>
    <p:sldId id="417" r:id="rId26"/>
    <p:sldId id="418" r:id="rId27"/>
    <p:sldId id="419" r:id="rId28"/>
    <p:sldId id="421" r:id="rId29"/>
    <p:sldId id="422" r:id="rId30"/>
    <p:sldId id="423" r:id="rId31"/>
    <p:sldId id="424" r:id="rId32"/>
    <p:sldId id="425" r:id="rId33"/>
    <p:sldId id="426" r:id="rId34"/>
    <p:sldId id="427" r:id="rId35"/>
    <p:sldId id="429" r:id="rId36"/>
    <p:sldId id="430" r:id="rId37"/>
    <p:sldId id="432" r:id="rId38"/>
    <p:sldId id="433" r:id="rId39"/>
    <p:sldId id="434" r:id="rId40"/>
    <p:sldId id="435" r:id="rId41"/>
    <p:sldId id="436" r:id="rId42"/>
    <p:sldId id="437" r:id="rId43"/>
    <p:sldId id="438" r:id="rId44"/>
    <p:sldId id="440" r:id="rId45"/>
    <p:sldId id="441" r:id="rId46"/>
    <p:sldId id="442" r:id="rId47"/>
    <p:sldId id="443" r:id="rId48"/>
    <p:sldId id="444" r:id="rId49"/>
    <p:sldId id="445" r:id="rId50"/>
    <p:sldId id="446" r:id="rId51"/>
    <p:sldId id="448" r:id="rId52"/>
    <p:sldId id="449" r:id="rId53"/>
    <p:sldId id="450" r:id="rId54"/>
    <p:sldId id="451" r:id="rId55"/>
    <p:sldId id="649" r:id="rId56"/>
    <p:sldId id="452" r:id="rId57"/>
    <p:sldId id="454" r:id="rId58"/>
    <p:sldId id="455" r:id="rId59"/>
  </p:sldIdLst>
  <p:sldSz cx="9144000" cy="6858000" type="screen4x3"/>
  <p:notesSz cx="7077075" cy="93853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9841" autoAdjust="0"/>
  </p:normalViewPr>
  <p:slideViewPr>
    <p:cSldViewPr>
      <p:cViewPr>
        <p:scale>
          <a:sx n="70" d="100"/>
          <a:sy n="70" d="100"/>
        </p:scale>
        <p:origin x="-888" y="-72"/>
      </p:cViewPr>
      <p:guideLst>
        <p:guide orient="horz" pos="2160"/>
        <p:guide pos="2880"/>
      </p:guideLst>
    </p:cSldViewPr>
  </p:slideViewPr>
  <p:outlineViewPr>
    <p:cViewPr>
      <p:scale>
        <a:sx n="33" d="100"/>
        <a:sy n="33" d="100"/>
      </p:scale>
      <p:origin x="0" y="-1758"/>
    </p:cViewPr>
  </p:outlineViewPr>
  <p:notesTextViewPr>
    <p:cViewPr>
      <p:scale>
        <a:sx n="3" d="2"/>
        <a:sy n="3" d="2"/>
      </p:scale>
      <p:origin x="0" y="1926"/>
    </p:cViewPr>
  </p:notesTextViewPr>
  <p:sorterViewPr>
    <p:cViewPr varScale="1">
      <p:scale>
        <a:sx n="1" d="1"/>
        <a:sy n="1" d="1"/>
      </p:scale>
      <p:origin x="0" y="-8298"/>
    </p:cViewPr>
  </p:sorterViewPr>
  <p:notesViewPr>
    <p:cSldViewPr>
      <p:cViewPr varScale="1">
        <p:scale>
          <a:sx n="69" d="100"/>
          <a:sy n="69" d="100"/>
        </p:scale>
        <p:origin x="-3019" y="-77"/>
      </p:cViewPr>
      <p:guideLst>
        <p:guide orient="horz" pos="2956"/>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jpeg"/></Relationships>
</file>

<file path=ppt/diagrams/_rels/data2.xml.rels><?xml version="1.0" encoding="UTF-8" standalone="yes"?>
<Relationships xmlns="http://schemas.openxmlformats.org/package/2006/relationships"><Relationship Id="rId1" Type="http://schemas.openxmlformats.org/officeDocument/2006/relationships/image" Target="../media/image17.png"/></Relationships>
</file>

<file path=ppt/diagrams/_rels/data3.xml.rels><?xml version="1.0" encoding="UTF-8" standalone="yes"?>
<Relationships xmlns="http://schemas.openxmlformats.org/package/2006/relationships"><Relationship Id="rId1" Type="http://schemas.openxmlformats.org/officeDocument/2006/relationships/image" Target="../media/image45.png"/></Relationships>
</file>

<file path=ppt/diagrams/_rels/data4.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47FE8C-6088-44B6-B6AD-94DB4F2C3ED5}"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83EFFF90-CD26-48D3-A1BF-7EA06F5E3CD9}">
      <dgm:prSet phldrT="[Text]"/>
      <dgm:spPr>
        <a:solidFill>
          <a:schemeClr val="bg1"/>
        </a:solidFill>
        <a:ln>
          <a:solidFill>
            <a:schemeClr val="tx1"/>
          </a:solidFill>
        </a:ln>
      </dgm:spPr>
      <dgm:t>
        <a:bodyPr/>
        <a:lstStyle/>
        <a:p>
          <a:r>
            <a:rPr lang="es-MX" b="1" dirty="0" smtClean="0">
              <a:solidFill>
                <a:schemeClr val="tx1"/>
              </a:solidFill>
            </a:rPr>
            <a:t>PROTECCIÓN </a:t>
          </a:r>
          <a:r>
            <a:rPr lang="en-US" b="1" dirty="0" smtClean="0">
              <a:solidFill>
                <a:schemeClr val="tx1"/>
              </a:solidFill>
            </a:rPr>
            <a:t>CONTRA </a:t>
          </a:r>
          <a:r>
            <a:rPr lang="es-MX" b="1" dirty="0" smtClean="0">
              <a:solidFill>
                <a:schemeClr val="tx1"/>
              </a:solidFill>
            </a:rPr>
            <a:t>CAÍDAS</a:t>
          </a:r>
        </a:p>
        <a:p>
          <a:pPr algn="ctr"/>
          <a:r>
            <a:rPr lang="en-US" b="1" dirty="0" smtClean="0">
              <a:solidFill>
                <a:schemeClr val="tx1"/>
              </a:solidFill>
            </a:rPr>
            <a:t> EN ASTILLEROS</a:t>
          </a:r>
          <a:endParaRPr lang="en-US" b="1" dirty="0">
            <a:solidFill>
              <a:schemeClr val="tx1"/>
            </a:solidFill>
          </a:endParaRPr>
        </a:p>
      </dgm:t>
    </dgm:pt>
    <dgm:pt modelId="{59718033-0D87-442C-A42E-7CCE7E73291B}" type="parTrans" cxnId="{9125127F-2670-47D5-A100-F5FB9C856CA0}">
      <dgm:prSet/>
      <dgm:spPr/>
      <dgm:t>
        <a:bodyPr/>
        <a:lstStyle/>
        <a:p>
          <a:endParaRPr lang="en-US"/>
        </a:p>
      </dgm:t>
    </dgm:pt>
    <dgm:pt modelId="{B74E5C6E-1BAC-4CEB-9766-CA7ABF69EC42}" type="sibTrans" cxnId="{9125127F-2670-47D5-A100-F5FB9C856CA0}">
      <dgm:prSet/>
      <dgm:spPr/>
      <dgm:t>
        <a:bodyPr/>
        <a:lstStyle/>
        <a:p>
          <a:endParaRPr lang="en-US"/>
        </a:p>
      </dgm:t>
    </dgm:pt>
    <dgm:pt modelId="{27F4CC17-3E5B-42F6-BDB7-F3AEF92B2514}">
      <dgm:prSet phldrT="[Text]"/>
      <dgm:spPr>
        <a:solidFill>
          <a:schemeClr val="bg1">
            <a:lumMod val="85000"/>
          </a:schemeClr>
        </a:solidFill>
        <a:ln>
          <a:solidFill>
            <a:schemeClr val="tx1"/>
          </a:solidFill>
        </a:ln>
      </dgm:spPr>
      <dgm:t>
        <a:bodyPr/>
        <a:lstStyle/>
        <a:p>
          <a:pPr algn="ctr">
            <a:lnSpc>
              <a:spcPct val="100000"/>
            </a:lnSpc>
          </a:pPr>
          <a:r>
            <a:rPr lang="es-MX" dirty="0" smtClean="0">
              <a:solidFill>
                <a:schemeClr val="tx1"/>
              </a:solidFill>
            </a:rPr>
            <a:t>Un Curso de 4 Horas de Reconocimiento de Riesgos para los Trabajadores de Astillero</a:t>
          </a:r>
          <a:r>
            <a:rPr lang="en-US" dirty="0" smtClean="0">
              <a:solidFill>
                <a:schemeClr val="tx1"/>
              </a:solidFill>
            </a:rPr>
            <a:t>s</a:t>
          </a:r>
          <a:endParaRPr lang="en-US" dirty="0">
            <a:solidFill>
              <a:schemeClr val="tx1"/>
            </a:solidFill>
          </a:endParaRPr>
        </a:p>
      </dgm:t>
    </dgm:pt>
    <dgm:pt modelId="{38FD792D-6DF6-4A43-8B95-12F4DFAB0775}" type="parTrans" cxnId="{2D2E8154-4DC0-4276-B851-C17D28FA7A8B}">
      <dgm:prSet/>
      <dgm:spPr/>
      <dgm:t>
        <a:bodyPr/>
        <a:lstStyle/>
        <a:p>
          <a:endParaRPr lang="en-US"/>
        </a:p>
      </dgm:t>
    </dgm:pt>
    <dgm:pt modelId="{43DF5C87-AA77-42C5-9B06-96DC863C7C57}" type="sibTrans" cxnId="{2D2E8154-4DC0-4276-B851-C17D28FA7A8B}">
      <dgm:prSet/>
      <dgm:spPr/>
      <dgm:t>
        <a:bodyPr/>
        <a:lstStyle/>
        <a:p>
          <a:endParaRPr lang="en-US"/>
        </a:p>
      </dgm:t>
    </dgm:pt>
    <dgm:pt modelId="{5E9EB92A-1851-409C-93D6-1E0A09FD087F}">
      <dgm:prSet phldrT="[Text]"/>
      <dgm:spPr>
        <a:solidFill>
          <a:schemeClr val="tx1"/>
        </a:solidFill>
      </dgm:spPr>
      <dgm:t>
        <a:bodyPr/>
        <a:lstStyle/>
        <a:p>
          <a:pPr algn="ctr"/>
          <a:r>
            <a:rPr lang="en-US" dirty="0" err="1" smtClean="0"/>
            <a:t>Desarrollado</a:t>
          </a:r>
          <a:r>
            <a:rPr lang="en-US" dirty="0" smtClean="0"/>
            <a:t> por  la </a:t>
          </a:r>
          <a:r>
            <a:rPr lang="en-US" dirty="0" err="1" smtClean="0"/>
            <a:t>Asociación</a:t>
          </a:r>
          <a:r>
            <a:rPr lang="en-US" dirty="0" smtClean="0"/>
            <a:t> de </a:t>
          </a:r>
          <a:r>
            <a:rPr lang="en-US" dirty="0" err="1" smtClean="0"/>
            <a:t>Reparadores</a:t>
          </a:r>
          <a:r>
            <a:rPr lang="en-US" dirty="0" smtClean="0"/>
            <a:t> de Buques del Puerto de San Diego</a:t>
          </a:r>
          <a:endParaRPr lang="en-US" dirty="0"/>
        </a:p>
      </dgm:t>
    </dgm:pt>
    <dgm:pt modelId="{DB10348F-C4E2-4DC7-85C5-6760A61FF5B6}" type="parTrans" cxnId="{44B74F2E-52F7-464A-9ED0-1870D6DA7E31}">
      <dgm:prSet/>
      <dgm:spPr/>
      <dgm:t>
        <a:bodyPr/>
        <a:lstStyle/>
        <a:p>
          <a:endParaRPr lang="en-US"/>
        </a:p>
      </dgm:t>
    </dgm:pt>
    <dgm:pt modelId="{949D9EFE-7218-4620-860A-F903369DF3F1}" type="sibTrans" cxnId="{44B74F2E-52F7-464A-9ED0-1870D6DA7E31}">
      <dgm:prSet/>
      <dgm:spPr/>
      <dgm:t>
        <a:bodyPr/>
        <a:lstStyle/>
        <a:p>
          <a:endParaRPr lang="en-US"/>
        </a:p>
      </dgm:t>
    </dgm:pt>
    <dgm:pt modelId="{170624EE-F5BB-417A-AA74-2E8CB50DA485}" type="pres">
      <dgm:prSet presAssocID="{7447FE8C-6088-44B6-B6AD-94DB4F2C3ED5}" presName="linear" presStyleCnt="0">
        <dgm:presLayoutVars>
          <dgm:dir/>
          <dgm:resizeHandles val="exact"/>
        </dgm:presLayoutVars>
      </dgm:prSet>
      <dgm:spPr/>
      <dgm:t>
        <a:bodyPr/>
        <a:lstStyle/>
        <a:p>
          <a:endParaRPr lang="en-US"/>
        </a:p>
      </dgm:t>
    </dgm:pt>
    <dgm:pt modelId="{2189C01E-9A63-4AA0-A0B6-FE6C2D90D336}" type="pres">
      <dgm:prSet presAssocID="{83EFFF90-CD26-48D3-A1BF-7EA06F5E3CD9}" presName="comp" presStyleCnt="0"/>
      <dgm:spPr/>
    </dgm:pt>
    <dgm:pt modelId="{21461B10-B684-454D-9B98-60731A6C13FF}" type="pres">
      <dgm:prSet presAssocID="{83EFFF90-CD26-48D3-A1BF-7EA06F5E3CD9}" presName="box" presStyleLbl="node1" presStyleIdx="0" presStyleCnt="3" custLinFactNeighborX="990"/>
      <dgm:spPr/>
      <dgm:t>
        <a:bodyPr/>
        <a:lstStyle/>
        <a:p>
          <a:endParaRPr lang="en-US"/>
        </a:p>
      </dgm:t>
    </dgm:pt>
    <dgm:pt modelId="{82237A3E-856B-4100-BA33-B2BE1CBFD6AA}" type="pres">
      <dgm:prSet presAssocID="{83EFFF90-CD26-48D3-A1BF-7EA06F5E3CD9}" presName="img"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chemeClr val="tx1"/>
          </a:solidFill>
        </a:ln>
      </dgm:spPr>
      <dgm:t>
        <a:bodyPr/>
        <a:lstStyle/>
        <a:p>
          <a:endParaRPr lang="en-US"/>
        </a:p>
      </dgm:t>
      <dgm:extLst>
        <a:ext uri="{E40237B7-FDA0-4F09-8148-C483321AD2D9}">
          <dgm14:cNvPr xmlns:dgm14="http://schemas.microsoft.com/office/drawing/2010/diagram" id="0" name="" title="Foto - buque"/>
        </a:ext>
      </dgm:extLst>
    </dgm:pt>
    <dgm:pt modelId="{6BF87C91-3780-4AFD-B575-466D6C7D55E9}" type="pres">
      <dgm:prSet presAssocID="{83EFFF90-CD26-48D3-A1BF-7EA06F5E3CD9}" presName="text" presStyleLbl="node1" presStyleIdx="0" presStyleCnt="3">
        <dgm:presLayoutVars>
          <dgm:bulletEnabled val="1"/>
        </dgm:presLayoutVars>
      </dgm:prSet>
      <dgm:spPr/>
      <dgm:t>
        <a:bodyPr/>
        <a:lstStyle/>
        <a:p>
          <a:endParaRPr lang="en-US"/>
        </a:p>
      </dgm:t>
    </dgm:pt>
    <dgm:pt modelId="{C2A79249-0E92-44ED-A439-E2B8F1E56818}" type="pres">
      <dgm:prSet presAssocID="{B74E5C6E-1BAC-4CEB-9766-CA7ABF69EC42}" presName="spacer" presStyleCnt="0"/>
      <dgm:spPr/>
    </dgm:pt>
    <dgm:pt modelId="{779D56C7-04DF-409E-97F8-3FE32F8BF926}" type="pres">
      <dgm:prSet presAssocID="{27F4CC17-3E5B-42F6-BDB7-F3AEF92B2514}" presName="comp" presStyleCnt="0"/>
      <dgm:spPr/>
    </dgm:pt>
    <dgm:pt modelId="{16DECB4F-F522-4615-B6A8-3EA9F14EAE09}" type="pres">
      <dgm:prSet presAssocID="{27F4CC17-3E5B-42F6-BDB7-F3AEF92B2514}" presName="box" presStyleLbl="node1" presStyleIdx="1" presStyleCnt="3"/>
      <dgm:spPr/>
      <dgm:t>
        <a:bodyPr/>
        <a:lstStyle/>
        <a:p>
          <a:endParaRPr lang="en-US"/>
        </a:p>
      </dgm:t>
    </dgm:pt>
    <dgm:pt modelId="{C25E4C98-9FB1-4766-9B6B-46234360AAF9}" type="pres">
      <dgm:prSet presAssocID="{27F4CC17-3E5B-42F6-BDB7-F3AEF92B2514}" presName="img" presStyleLbl="fgImgPlace1" presStyleIdx="1" presStyleCnt="3"/>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dgm:spPr>
      <dgm:t>
        <a:bodyPr/>
        <a:lstStyle/>
        <a:p>
          <a:endParaRPr lang="en-US"/>
        </a:p>
      </dgm:t>
      <dgm:extLst>
        <a:ext uri="{E40237B7-FDA0-4F09-8148-C483321AD2D9}">
          <dgm14:cNvPr xmlns:dgm14="http://schemas.microsoft.com/office/drawing/2010/diagram" id="0" name="" title="foto - training"/>
        </a:ext>
      </dgm:extLst>
    </dgm:pt>
    <dgm:pt modelId="{96CCCB6A-D33F-4C60-802A-A685EF8FA706}" type="pres">
      <dgm:prSet presAssocID="{27F4CC17-3E5B-42F6-BDB7-F3AEF92B2514}" presName="text" presStyleLbl="node1" presStyleIdx="1" presStyleCnt="3">
        <dgm:presLayoutVars>
          <dgm:bulletEnabled val="1"/>
        </dgm:presLayoutVars>
      </dgm:prSet>
      <dgm:spPr/>
      <dgm:t>
        <a:bodyPr/>
        <a:lstStyle/>
        <a:p>
          <a:endParaRPr lang="en-US"/>
        </a:p>
      </dgm:t>
    </dgm:pt>
    <dgm:pt modelId="{E83C09B1-E4CA-475F-A9F2-DD665CB1B507}" type="pres">
      <dgm:prSet presAssocID="{43DF5C87-AA77-42C5-9B06-96DC863C7C57}" presName="spacer" presStyleCnt="0"/>
      <dgm:spPr/>
    </dgm:pt>
    <dgm:pt modelId="{61F5A321-D1DC-4735-B44A-81D38514D43A}" type="pres">
      <dgm:prSet presAssocID="{5E9EB92A-1851-409C-93D6-1E0A09FD087F}" presName="comp" presStyleCnt="0"/>
      <dgm:spPr/>
    </dgm:pt>
    <dgm:pt modelId="{4DBD8024-6458-4A87-82B5-593F54C87AF1}" type="pres">
      <dgm:prSet presAssocID="{5E9EB92A-1851-409C-93D6-1E0A09FD087F}" presName="box" presStyleLbl="node1" presStyleIdx="2" presStyleCnt="3"/>
      <dgm:spPr/>
      <dgm:t>
        <a:bodyPr/>
        <a:lstStyle/>
        <a:p>
          <a:endParaRPr lang="en-US"/>
        </a:p>
      </dgm:t>
    </dgm:pt>
    <dgm:pt modelId="{A7378F2B-344B-4700-918C-193C6CC82DBB}" type="pres">
      <dgm:prSet presAssocID="{5E9EB92A-1851-409C-93D6-1E0A09FD087F}" presName="img" presStyleLbl="fgImgPlac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t>
        <a:bodyPr/>
        <a:lstStyle/>
        <a:p>
          <a:endParaRPr lang="en-US"/>
        </a:p>
      </dgm:t>
      <dgm:extLst>
        <a:ext uri="{E40237B7-FDA0-4F09-8148-C483321AD2D9}">
          <dgm14:cNvPr xmlns:dgm14="http://schemas.microsoft.com/office/drawing/2010/diagram" id="0" name="" title="logotipo de la Asociacion de Reparadores de Buques del Porto de San Diego"/>
        </a:ext>
      </dgm:extLst>
    </dgm:pt>
    <dgm:pt modelId="{BF9E13FA-DCE2-4AD4-AC17-899F71F78941}" type="pres">
      <dgm:prSet presAssocID="{5E9EB92A-1851-409C-93D6-1E0A09FD087F}" presName="text" presStyleLbl="node1" presStyleIdx="2" presStyleCnt="3">
        <dgm:presLayoutVars>
          <dgm:bulletEnabled val="1"/>
        </dgm:presLayoutVars>
      </dgm:prSet>
      <dgm:spPr/>
      <dgm:t>
        <a:bodyPr/>
        <a:lstStyle/>
        <a:p>
          <a:endParaRPr lang="en-US"/>
        </a:p>
      </dgm:t>
    </dgm:pt>
  </dgm:ptLst>
  <dgm:cxnLst>
    <dgm:cxn modelId="{54AB8BBF-1B37-41DD-89C8-20289109AE9E}" type="presOf" srcId="{5E9EB92A-1851-409C-93D6-1E0A09FD087F}" destId="{BF9E13FA-DCE2-4AD4-AC17-899F71F78941}" srcOrd="1" destOrd="0" presId="urn:microsoft.com/office/officeart/2005/8/layout/vList4"/>
    <dgm:cxn modelId="{491E7D29-4034-4548-86D8-55FCB6D28E61}" type="presOf" srcId="{7447FE8C-6088-44B6-B6AD-94DB4F2C3ED5}" destId="{170624EE-F5BB-417A-AA74-2E8CB50DA485}" srcOrd="0" destOrd="0" presId="urn:microsoft.com/office/officeart/2005/8/layout/vList4"/>
    <dgm:cxn modelId="{071A7A82-92A8-495B-AA43-DF782A5FF127}" type="presOf" srcId="{83EFFF90-CD26-48D3-A1BF-7EA06F5E3CD9}" destId="{21461B10-B684-454D-9B98-60731A6C13FF}" srcOrd="0" destOrd="0" presId="urn:microsoft.com/office/officeart/2005/8/layout/vList4"/>
    <dgm:cxn modelId="{9125127F-2670-47D5-A100-F5FB9C856CA0}" srcId="{7447FE8C-6088-44B6-B6AD-94DB4F2C3ED5}" destId="{83EFFF90-CD26-48D3-A1BF-7EA06F5E3CD9}" srcOrd="0" destOrd="0" parTransId="{59718033-0D87-442C-A42E-7CCE7E73291B}" sibTransId="{B74E5C6E-1BAC-4CEB-9766-CA7ABF69EC42}"/>
    <dgm:cxn modelId="{627C481F-D2EA-46FD-B273-5AFB14714F07}" type="presOf" srcId="{27F4CC17-3E5B-42F6-BDB7-F3AEF92B2514}" destId="{96CCCB6A-D33F-4C60-802A-A685EF8FA706}" srcOrd="1" destOrd="0" presId="urn:microsoft.com/office/officeart/2005/8/layout/vList4"/>
    <dgm:cxn modelId="{6D63FF9B-553C-4427-AA8C-0673A58E6718}" type="presOf" srcId="{5E9EB92A-1851-409C-93D6-1E0A09FD087F}" destId="{4DBD8024-6458-4A87-82B5-593F54C87AF1}" srcOrd="0" destOrd="0" presId="urn:microsoft.com/office/officeart/2005/8/layout/vList4"/>
    <dgm:cxn modelId="{44B74F2E-52F7-464A-9ED0-1870D6DA7E31}" srcId="{7447FE8C-6088-44B6-B6AD-94DB4F2C3ED5}" destId="{5E9EB92A-1851-409C-93D6-1E0A09FD087F}" srcOrd="2" destOrd="0" parTransId="{DB10348F-C4E2-4DC7-85C5-6760A61FF5B6}" sibTransId="{949D9EFE-7218-4620-860A-F903369DF3F1}"/>
    <dgm:cxn modelId="{125DA65F-7E66-44CF-8E69-E9D813A12A0A}" type="presOf" srcId="{83EFFF90-CD26-48D3-A1BF-7EA06F5E3CD9}" destId="{6BF87C91-3780-4AFD-B575-466D6C7D55E9}" srcOrd="1" destOrd="0" presId="urn:microsoft.com/office/officeart/2005/8/layout/vList4"/>
    <dgm:cxn modelId="{2D2E8154-4DC0-4276-B851-C17D28FA7A8B}" srcId="{7447FE8C-6088-44B6-B6AD-94DB4F2C3ED5}" destId="{27F4CC17-3E5B-42F6-BDB7-F3AEF92B2514}" srcOrd="1" destOrd="0" parTransId="{38FD792D-6DF6-4A43-8B95-12F4DFAB0775}" sibTransId="{43DF5C87-AA77-42C5-9B06-96DC863C7C57}"/>
    <dgm:cxn modelId="{9E4C9128-D804-4289-B603-FAAB73226615}" type="presOf" srcId="{27F4CC17-3E5B-42F6-BDB7-F3AEF92B2514}" destId="{16DECB4F-F522-4615-B6A8-3EA9F14EAE09}" srcOrd="0" destOrd="0" presId="urn:microsoft.com/office/officeart/2005/8/layout/vList4"/>
    <dgm:cxn modelId="{E7B07995-FCB9-46D4-8102-7F3D2DA8290A}" type="presParOf" srcId="{170624EE-F5BB-417A-AA74-2E8CB50DA485}" destId="{2189C01E-9A63-4AA0-A0B6-FE6C2D90D336}" srcOrd="0" destOrd="0" presId="urn:microsoft.com/office/officeart/2005/8/layout/vList4"/>
    <dgm:cxn modelId="{E72F03C5-4963-4403-81AC-8AC1C8F28C5E}" type="presParOf" srcId="{2189C01E-9A63-4AA0-A0B6-FE6C2D90D336}" destId="{21461B10-B684-454D-9B98-60731A6C13FF}" srcOrd="0" destOrd="0" presId="urn:microsoft.com/office/officeart/2005/8/layout/vList4"/>
    <dgm:cxn modelId="{EF36062D-A385-4919-A3B4-A1E82445B654}" type="presParOf" srcId="{2189C01E-9A63-4AA0-A0B6-FE6C2D90D336}" destId="{82237A3E-856B-4100-BA33-B2BE1CBFD6AA}" srcOrd="1" destOrd="0" presId="urn:microsoft.com/office/officeart/2005/8/layout/vList4"/>
    <dgm:cxn modelId="{6D81F645-8C4E-4D6D-B2B2-BF21E7E3F58A}" type="presParOf" srcId="{2189C01E-9A63-4AA0-A0B6-FE6C2D90D336}" destId="{6BF87C91-3780-4AFD-B575-466D6C7D55E9}" srcOrd="2" destOrd="0" presId="urn:microsoft.com/office/officeart/2005/8/layout/vList4"/>
    <dgm:cxn modelId="{2427848B-0527-4D7A-BBB4-7EF5A5DE217D}" type="presParOf" srcId="{170624EE-F5BB-417A-AA74-2E8CB50DA485}" destId="{C2A79249-0E92-44ED-A439-E2B8F1E56818}" srcOrd="1" destOrd="0" presId="urn:microsoft.com/office/officeart/2005/8/layout/vList4"/>
    <dgm:cxn modelId="{0D699B7E-1065-46E1-8BE5-7FAB093E1AF7}" type="presParOf" srcId="{170624EE-F5BB-417A-AA74-2E8CB50DA485}" destId="{779D56C7-04DF-409E-97F8-3FE32F8BF926}" srcOrd="2" destOrd="0" presId="urn:microsoft.com/office/officeart/2005/8/layout/vList4"/>
    <dgm:cxn modelId="{6D85193E-F140-4D61-8AEB-14C8191F7178}" type="presParOf" srcId="{779D56C7-04DF-409E-97F8-3FE32F8BF926}" destId="{16DECB4F-F522-4615-B6A8-3EA9F14EAE09}" srcOrd="0" destOrd="0" presId="urn:microsoft.com/office/officeart/2005/8/layout/vList4"/>
    <dgm:cxn modelId="{922433FD-FED9-4291-88E2-574377A72381}" type="presParOf" srcId="{779D56C7-04DF-409E-97F8-3FE32F8BF926}" destId="{C25E4C98-9FB1-4766-9B6B-46234360AAF9}" srcOrd="1" destOrd="0" presId="urn:microsoft.com/office/officeart/2005/8/layout/vList4"/>
    <dgm:cxn modelId="{AE97A236-CD1F-43AE-960C-0E7A89099195}" type="presParOf" srcId="{779D56C7-04DF-409E-97F8-3FE32F8BF926}" destId="{96CCCB6A-D33F-4C60-802A-A685EF8FA706}" srcOrd="2" destOrd="0" presId="urn:microsoft.com/office/officeart/2005/8/layout/vList4"/>
    <dgm:cxn modelId="{33D79686-7620-4C9F-BCB2-AFFF27D460F0}" type="presParOf" srcId="{170624EE-F5BB-417A-AA74-2E8CB50DA485}" destId="{E83C09B1-E4CA-475F-A9F2-DD665CB1B507}" srcOrd="3" destOrd="0" presId="urn:microsoft.com/office/officeart/2005/8/layout/vList4"/>
    <dgm:cxn modelId="{5C39329F-1F4E-4899-A7F1-EEACBB0759A9}" type="presParOf" srcId="{170624EE-F5BB-417A-AA74-2E8CB50DA485}" destId="{61F5A321-D1DC-4735-B44A-81D38514D43A}" srcOrd="4" destOrd="0" presId="urn:microsoft.com/office/officeart/2005/8/layout/vList4"/>
    <dgm:cxn modelId="{6E61749F-0DD0-4B6B-9294-77D08E6EC53D}" type="presParOf" srcId="{61F5A321-D1DC-4735-B44A-81D38514D43A}" destId="{4DBD8024-6458-4A87-82B5-593F54C87AF1}" srcOrd="0" destOrd="0" presId="urn:microsoft.com/office/officeart/2005/8/layout/vList4"/>
    <dgm:cxn modelId="{425302CF-535A-44E7-BE81-9A067D66E852}" type="presParOf" srcId="{61F5A321-D1DC-4735-B44A-81D38514D43A}" destId="{A7378F2B-344B-4700-918C-193C6CC82DBB}" srcOrd="1" destOrd="0" presId="urn:microsoft.com/office/officeart/2005/8/layout/vList4"/>
    <dgm:cxn modelId="{71F5F499-9B34-47D6-A223-0FAB66B58DB6}" type="presParOf" srcId="{61F5A321-D1DC-4735-B44A-81D38514D43A}" destId="{BF9E13FA-DCE2-4AD4-AC17-899F71F78941}"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946C77-9A81-4EB9-A0A0-72F16170E10E}"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en-US"/>
        </a:p>
      </dgm:t>
    </dgm:pt>
    <dgm:pt modelId="{2245F840-4F68-4C0F-A48A-5B10164620EB}">
      <dgm:prSet phldrT="[Text]"/>
      <dgm:spPr>
        <a:solidFill>
          <a:schemeClr val="tx1"/>
        </a:solidFill>
      </dgm:spPr>
      <dgm:t>
        <a:bodyPr/>
        <a:lstStyle/>
        <a:p>
          <a:r>
            <a:rPr lang="en-US" dirty="0" smtClean="0"/>
            <a:t>¡Cuestionario!</a:t>
          </a:r>
          <a:endParaRPr lang="en-US" dirty="0"/>
        </a:p>
      </dgm:t>
      <dgm:extLst>
        <a:ext uri="{E40237B7-FDA0-4F09-8148-C483321AD2D9}">
          <dgm14:cNvPr xmlns:dgm14="http://schemas.microsoft.com/office/drawing/2010/diagram" id="0" name="" title="Foto - ¡Cuestionario!"/>
        </a:ext>
      </dgm:extLst>
    </dgm:pt>
    <dgm:pt modelId="{6563E980-F849-4CFB-BA26-161358AFFD52}" type="parTrans" cxnId="{8AF92E85-EC25-490F-88FD-8EB18DD4A7AA}">
      <dgm:prSet/>
      <dgm:spPr/>
      <dgm:t>
        <a:bodyPr/>
        <a:lstStyle/>
        <a:p>
          <a:endParaRPr lang="en-US"/>
        </a:p>
      </dgm:t>
    </dgm:pt>
    <dgm:pt modelId="{B9BAAC14-1522-47F2-B462-D4E0A9A34C45}" type="sibTrans" cxnId="{8AF92E85-EC25-490F-88FD-8EB18DD4A7AA}">
      <dgm:prSet/>
      <dgm:spPr/>
      <dgm:t>
        <a:bodyPr/>
        <a:lstStyle/>
        <a:p>
          <a:endParaRPr lang="en-US"/>
        </a:p>
      </dgm:t>
    </dgm:pt>
    <dgm:pt modelId="{87A2CE46-5F27-4367-B392-5E3C7936C47C}" type="pres">
      <dgm:prSet presAssocID="{15946C77-9A81-4EB9-A0A0-72F16170E10E}" presName="linear" presStyleCnt="0">
        <dgm:presLayoutVars>
          <dgm:dir/>
          <dgm:resizeHandles val="exact"/>
        </dgm:presLayoutVars>
      </dgm:prSet>
      <dgm:spPr/>
      <dgm:t>
        <a:bodyPr/>
        <a:lstStyle/>
        <a:p>
          <a:endParaRPr lang="en-US"/>
        </a:p>
      </dgm:t>
    </dgm:pt>
    <dgm:pt modelId="{B3DD25E3-F1CE-478B-A6DD-10205C657D2E}" type="pres">
      <dgm:prSet presAssocID="{2245F840-4F68-4C0F-A48A-5B10164620EB}" presName="comp" presStyleCnt="0"/>
      <dgm:spPr/>
    </dgm:pt>
    <dgm:pt modelId="{4E2985C9-EFFF-4328-9E19-AA2AC5402437}" type="pres">
      <dgm:prSet presAssocID="{2245F840-4F68-4C0F-A48A-5B10164620EB}" presName="box" presStyleLbl="node1" presStyleIdx="0" presStyleCnt="1"/>
      <dgm:spPr/>
      <dgm:t>
        <a:bodyPr/>
        <a:lstStyle/>
        <a:p>
          <a:endParaRPr lang="en-US"/>
        </a:p>
      </dgm:t>
    </dgm:pt>
    <dgm:pt modelId="{65AD30C2-0923-4D19-8A23-B2740E56796C}" type="pres">
      <dgm:prSet presAssocID="{2245F840-4F68-4C0F-A48A-5B10164620EB}" presName="img" presStyleLbl="fgImgPlace1" presStyleIdx="0" presStyleCnt="1"/>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n-US"/>
        </a:p>
      </dgm:t>
      <dgm:extLst>
        <a:ext uri="{E40237B7-FDA0-4F09-8148-C483321AD2D9}">
          <dgm14:cNvPr xmlns:dgm14="http://schemas.microsoft.com/office/drawing/2010/diagram" id="0" name="" title="Foto - Signos de interrogacion"/>
        </a:ext>
      </dgm:extLst>
    </dgm:pt>
    <dgm:pt modelId="{16223D43-AF26-4B01-85C3-4D3E0FE320AB}" type="pres">
      <dgm:prSet presAssocID="{2245F840-4F68-4C0F-A48A-5B10164620EB}" presName="text" presStyleLbl="node1" presStyleIdx="0" presStyleCnt="1">
        <dgm:presLayoutVars>
          <dgm:bulletEnabled val="1"/>
        </dgm:presLayoutVars>
      </dgm:prSet>
      <dgm:spPr/>
      <dgm:t>
        <a:bodyPr/>
        <a:lstStyle/>
        <a:p>
          <a:endParaRPr lang="en-US"/>
        </a:p>
      </dgm:t>
    </dgm:pt>
  </dgm:ptLst>
  <dgm:cxnLst>
    <dgm:cxn modelId="{74E1F085-9699-4308-940C-A3FEE6C54E09}" type="presOf" srcId="{2245F840-4F68-4C0F-A48A-5B10164620EB}" destId="{4E2985C9-EFFF-4328-9E19-AA2AC5402437}" srcOrd="0" destOrd="0" presId="urn:microsoft.com/office/officeart/2005/8/layout/vList4#2"/>
    <dgm:cxn modelId="{8AF92E85-EC25-490F-88FD-8EB18DD4A7AA}" srcId="{15946C77-9A81-4EB9-A0A0-72F16170E10E}" destId="{2245F840-4F68-4C0F-A48A-5B10164620EB}" srcOrd="0" destOrd="0" parTransId="{6563E980-F849-4CFB-BA26-161358AFFD52}" sibTransId="{B9BAAC14-1522-47F2-B462-D4E0A9A34C45}"/>
    <dgm:cxn modelId="{469C25CE-F245-4A24-A316-9D59374EF9A7}" type="presOf" srcId="{15946C77-9A81-4EB9-A0A0-72F16170E10E}" destId="{87A2CE46-5F27-4367-B392-5E3C7936C47C}" srcOrd="0" destOrd="0" presId="urn:microsoft.com/office/officeart/2005/8/layout/vList4#2"/>
    <dgm:cxn modelId="{FF7DB97B-2933-4CC8-A5E5-62E7775A092A}" type="presOf" srcId="{2245F840-4F68-4C0F-A48A-5B10164620EB}" destId="{16223D43-AF26-4B01-85C3-4D3E0FE320AB}" srcOrd="1" destOrd="0" presId="urn:microsoft.com/office/officeart/2005/8/layout/vList4#2"/>
    <dgm:cxn modelId="{A90DC163-B7C6-4F99-8886-1A58D5B84BD6}" type="presParOf" srcId="{87A2CE46-5F27-4367-B392-5E3C7936C47C}" destId="{B3DD25E3-F1CE-478B-A6DD-10205C657D2E}" srcOrd="0" destOrd="0" presId="urn:microsoft.com/office/officeart/2005/8/layout/vList4#2"/>
    <dgm:cxn modelId="{23454754-D30C-4301-88CB-AB2085F5057E}" type="presParOf" srcId="{B3DD25E3-F1CE-478B-A6DD-10205C657D2E}" destId="{4E2985C9-EFFF-4328-9E19-AA2AC5402437}" srcOrd="0" destOrd="0" presId="urn:microsoft.com/office/officeart/2005/8/layout/vList4#2"/>
    <dgm:cxn modelId="{97F393E4-BEDF-4799-8343-217B3FFFC63F}" type="presParOf" srcId="{B3DD25E3-F1CE-478B-A6DD-10205C657D2E}" destId="{65AD30C2-0923-4D19-8A23-B2740E56796C}" srcOrd="1" destOrd="0" presId="urn:microsoft.com/office/officeart/2005/8/layout/vList4#2"/>
    <dgm:cxn modelId="{5DC1EF37-98CF-40DF-81F1-003DC7320005}" type="presParOf" srcId="{B3DD25E3-F1CE-478B-A6DD-10205C657D2E}" destId="{16223D43-AF26-4B01-85C3-4D3E0FE320AB}"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946C77-9A81-4EB9-A0A0-72F16170E10E}"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2245F840-4F68-4C0F-A48A-5B10164620EB}">
      <dgm:prSet phldrT="[Text]"/>
      <dgm:spPr>
        <a:solidFill>
          <a:schemeClr val="tx1"/>
        </a:solidFill>
      </dgm:spPr>
      <dgm:t>
        <a:bodyPr/>
        <a:lstStyle/>
        <a:p>
          <a:r>
            <a:rPr lang="en-US" dirty="0" smtClean="0"/>
            <a:t>¡Custionario!</a:t>
          </a:r>
          <a:endParaRPr lang="en-US" dirty="0"/>
        </a:p>
      </dgm:t>
      <dgm:extLst>
        <a:ext uri="{E40237B7-FDA0-4F09-8148-C483321AD2D9}">
          <dgm14:cNvPr xmlns:dgm14="http://schemas.microsoft.com/office/drawing/2010/diagram" id="0" name="" title="Foto - ¡Cuestionario!"/>
        </a:ext>
      </dgm:extLst>
    </dgm:pt>
    <dgm:pt modelId="{6563E980-F849-4CFB-BA26-161358AFFD52}" type="parTrans" cxnId="{8AF92E85-EC25-490F-88FD-8EB18DD4A7AA}">
      <dgm:prSet/>
      <dgm:spPr/>
      <dgm:t>
        <a:bodyPr/>
        <a:lstStyle/>
        <a:p>
          <a:endParaRPr lang="en-US"/>
        </a:p>
      </dgm:t>
    </dgm:pt>
    <dgm:pt modelId="{B9BAAC14-1522-47F2-B462-D4E0A9A34C45}" type="sibTrans" cxnId="{8AF92E85-EC25-490F-88FD-8EB18DD4A7AA}">
      <dgm:prSet/>
      <dgm:spPr/>
      <dgm:t>
        <a:bodyPr/>
        <a:lstStyle/>
        <a:p>
          <a:endParaRPr lang="en-US"/>
        </a:p>
      </dgm:t>
    </dgm:pt>
    <dgm:pt modelId="{87A2CE46-5F27-4367-B392-5E3C7936C47C}" type="pres">
      <dgm:prSet presAssocID="{15946C77-9A81-4EB9-A0A0-72F16170E10E}" presName="linear" presStyleCnt="0">
        <dgm:presLayoutVars>
          <dgm:dir/>
          <dgm:resizeHandles val="exact"/>
        </dgm:presLayoutVars>
      </dgm:prSet>
      <dgm:spPr/>
      <dgm:t>
        <a:bodyPr/>
        <a:lstStyle/>
        <a:p>
          <a:endParaRPr lang="en-US"/>
        </a:p>
      </dgm:t>
    </dgm:pt>
    <dgm:pt modelId="{B3DD25E3-F1CE-478B-A6DD-10205C657D2E}" type="pres">
      <dgm:prSet presAssocID="{2245F840-4F68-4C0F-A48A-5B10164620EB}" presName="comp" presStyleCnt="0"/>
      <dgm:spPr/>
    </dgm:pt>
    <dgm:pt modelId="{4E2985C9-EFFF-4328-9E19-AA2AC5402437}" type="pres">
      <dgm:prSet presAssocID="{2245F840-4F68-4C0F-A48A-5B10164620EB}" presName="box" presStyleLbl="node1" presStyleIdx="0" presStyleCnt="1"/>
      <dgm:spPr/>
      <dgm:t>
        <a:bodyPr/>
        <a:lstStyle/>
        <a:p>
          <a:endParaRPr lang="en-US"/>
        </a:p>
      </dgm:t>
    </dgm:pt>
    <dgm:pt modelId="{65AD30C2-0923-4D19-8A23-B2740E56796C}" type="pres">
      <dgm:prSet presAssocID="{2245F840-4F68-4C0F-A48A-5B10164620EB}" presName="img" presStyleLbl="fgImgPlace1" presStyleIdx="0" presStyleCnt="1"/>
      <dgm:spPr>
        <a:blipFill rotWithShape="1">
          <a:blip xmlns:r="http://schemas.openxmlformats.org/officeDocument/2006/relationships" r:embed="rId1"/>
          <a:stretch>
            <a:fillRect/>
          </a:stretch>
        </a:blipFill>
      </dgm:spPr>
      <dgm:t>
        <a:bodyPr/>
        <a:lstStyle/>
        <a:p>
          <a:endParaRPr lang="en-US"/>
        </a:p>
      </dgm:t>
      <dgm:extLst>
        <a:ext uri="{E40237B7-FDA0-4F09-8148-C483321AD2D9}">
          <dgm14:cNvPr xmlns:dgm14="http://schemas.microsoft.com/office/drawing/2010/diagram" id="0" name="" title="Foto - Signos de interrogacion"/>
        </a:ext>
      </dgm:extLst>
    </dgm:pt>
    <dgm:pt modelId="{16223D43-AF26-4B01-85C3-4D3E0FE320AB}" type="pres">
      <dgm:prSet presAssocID="{2245F840-4F68-4C0F-A48A-5B10164620EB}" presName="text" presStyleLbl="node1" presStyleIdx="0" presStyleCnt="1">
        <dgm:presLayoutVars>
          <dgm:bulletEnabled val="1"/>
        </dgm:presLayoutVars>
      </dgm:prSet>
      <dgm:spPr/>
      <dgm:t>
        <a:bodyPr/>
        <a:lstStyle/>
        <a:p>
          <a:endParaRPr lang="en-US"/>
        </a:p>
      </dgm:t>
    </dgm:pt>
  </dgm:ptLst>
  <dgm:cxnLst>
    <dgm:cxn modelId="{8AF92E85-EC25-490F-88FD-8EB18DD4A7AA}" srcId="{15946C77-9A81-4EB9-A0A0-72F16170E10E}" destId="{2245F840-4F68-4C0F-A48A-5B10164620EB}" srcOrd="0" destOrd="0" parTransId="{6563E980-F849-4CFB-BA26-161358AFFD52}" sibTransId="{B9BAAC14-1522-47F2-B462-D4E0A9A34C45}"/>
    <dgm:cxn modelId="{F0F33F4A-3C80-4105-BFEE-EF16F9E4ED0D}" type="presOf" srcId="{2245F840-4F68-4C0F-A48A-5B10164620EB}" destId="{4E2985C9-EFFF-4328-9E19-AA2AC5402437}" srcOrd="0" destOrd="0" presId="urn:microsoft.com/office/officeart/2005/8/layout/vList4"/>
    <dgm:cxn modelId="{CDCAC9C1-F729-49CE-8943-7483A437273F}" type="presOf" srcId="{2245F840-4F68-4C0F-A48A-5B10164620EB}" destId="{16223D43-AF26-4B01-85C3-4D3E0FE320AB}" srcOrd="1" destOrd="0" presId="urn:microsoft.com/office/officeart/2005/8/layout/vList4"/>
    <dgm:cxn modelId="{3FFDFEFF-8AB7-478F-995E-DC851107E126}" type="presOf" srcId="{15946C77-9A81-4EB9-A0A0-72F16170E10E}" destId="{87A2CE46-5F27-4367-B392-5E3C7936C47C}" srcOrd="0" destOrd="0" presId="urn:microsoft.com/office/officeart/2005/8/layout/vList4"/>
    <dgm:cxn modelId="{2D38393D-55EE-47A8-9A09-2040966B56A7}" type="presParOf" srcId="{87A2CE46-5F27-4367-B392-5E3C7936C47C}" destId="{B3DD25E3-F1CE-478B-A6DD-10205C657D2E}" srcOrd="0" destOrd="0" presId="urn:microsoft.com/office/officeart/2005/8/layout/vList4"/>
    <dgm:cxn modelId="{A32B82D4-990F-4032-AB8C-A10324EB0789}" type="presParOf" srcId="{B3DD25E3-F1CE-478B-A6DD-10205C657D2E}" destId="{4E2985C9-EFFF-4328-9E19-AA2AC5402437}" srcOrd="0" destOrd="0" presId="urn:microsoft.com/office/officeart/2005/8/layout/vList4"/>
    <dgm:cxn modelId="{5538A54D-E3D8-42BA-B1F0-CABC0C6822D2}" type="presParOf" srcId="{B3DD25E3-F1CE-478B-A6DD-10205C657D2E}" destId="{65AD30C2-0923-4D19-8A23-B2740E56796C}" srcOrd="1" destOrd="0" presId="urn:microsoft.com/office/officeart/2005/8/layout/vList4"/>
    <dgm:cxn modelId="{00CBBCFF-2637-4400-9119-03448934ECC2}" type="presParOf" srcId="{B3DD25E3-F1CE-478B-A6DD-10205C657D2E}" destId="{16223D43-AF26-4B01-85C3-4D3E0FE320AB}"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946C77-9A81-4EB9-A0A0-72F16170E10E}"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2245F840-4F68-4C0F-A48A-5B10164620EB}">
      <dgm:prSet phldrT="[Text]"/>
      <dgm:spPr>
        <a:solidFill>
          <a:schemeClr val="tx1"/>
        </a:solidFill>
      </dgm:spPr>
      <dgm:t>
        <a:bodyPr/>
        <a:lstStyle/>
        <a:p>
          <a:r>
            <a:rPr lang="en-US" dirty="0" smtClean="0"/>
            <a:t>¡Custionario!</a:t>
          </a:r>
          <a:endParaRPr lang="en-US" dirty="0"/>
        </a:p>
      </dgm:t>
      <dgm:extLst>
        <a:ext uri="{E40237B7-FDA0-4F09-8148-C483321AD2D9}">
          <dgm14:cNvPr xmlns:dgm14="http://schemas.microsoft.com/office/drawing/2010/diagram" id="0" name="" title="Foto - ¡Cuestionario!"/>
        </a:ext>
      </dgm:extLst>
    </dgm:pt>
    <dgm:pt modelId="{6563E980-F849-4CFB-BA26-161358AFFD52}" type="parTrans" cxnId="{8AF92E85-EC25-490F-88FD-8EB18DD4A7AA}">
      <dgm:prSet/>
      <dgm:spPr/>
      <dgm:t>
        <a:bodyPr/>
        <a:lstStyle/>
        <a:p>
          <a:endParaRPr lang="en-US"/>
        </a:p>
      </dgm:t>
    </dgm:pt>
    <dgm:pt modelId="{B9BAAC14-1522-47F2-B462-D4E0A9A34C45}" type="sibTrans" cxnId="{8AF92E85-EC25-490F-88FD-8EB18DD4A7AA}">
      <dgm:prSet/>
      <dgm:spPr/>
      <dgm:t>
        <a:bodyPr/>
        <a:lstStyle/>
        <a:p>
          <a:endParaRPr lang="en-US"/>
        </a:p>
      </dgm:t>
    </dgm:pt>
    <dgm:pt modelId="{87A2CE46-5F27-4367-B392-5E3C7936C47C}" type="pres">
      <dgm:prSet presAssocID="{15946C77-9A81-4EB9-A0A0-72F16170E10E}" presName="linear" presStyleCnt="0">
        <dgm:presLayoutVars>
          <dgm:dir/>
          <dgm:resizeHandles val="exact"/>
        </dgm:presLayoutVars>
      </dgm:prSet>
      <dgm:spPr/>
      <dgm:t>
        <a:bodyPr/>
        <a:lstStyle/>
        <a:p>
          <a:endParaRPr lang="en-US"/>
        </a:p>
      </dgm:t>
    </dgm:pt>
    <dgm:pt modelId="{B3DD25E3-F1CE-478B-A6DD-10205C657D2E}" type="pres">
      <dgm:prSet presAssocID="{2245F840-4F68-4C0F-A48A-5B10164620EB}" presName="comp" presStyleCnt="0"/>
      <dgm:spPr/>
    </dgm:pt>
    <dgm:pt modelId="{4E2985C9-EFFF-4328-9E19-AA2AC5402437}" type="pres">
      <dgm:prSet presAssocID="{2245F840-4F68-4C0F-A48A-5B10164620EB}" presName="box" presStyleLbl="node1" presStyleIdx="0" presStyleCnt="1"/>
      <dgm:spPr/>
      <dgm:t>
        <a:bodyPr/>
        <a:lstStyle/>
        <a:p>
          <a:endParaRPr lang="en-US"/>
        </a:p>
      </dgm:t>
    </dgm:pt>
    <dgm:pt modelId="{65AD30C2-0923-4D19-8A23-B2740E56796C}" type="pres">
      <dgm:prSet presAssocID="{2245F840-4F68-4C0F-A48A-5B10164620EB}" presName="img" presStyleLbl="fgImgPlace1" presStyleIdx="0" presStyleCnt="1"/>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n-US"/>
        </a:p>
      </dgm:t>
      <dgm:extLst>
        <a:ext uri="{E40237B7-FDA0-4F09-8148-C483321AD2D9}">
          <dgm14:cNvPr xmlns:dgm14="http://schemas.microsoft.com/office/drawing/2010/diagram" id="0" name="" title="Foto - Signos de interrogacion"/>
        </a:ext>
      </dgm:extLst>
    </dgm:pt>
    <dgm:pt modelId="{16223D43-AF26-4B01-85C3-4D3E0FE320AB}" type="pres">
      <dgm:prSet presAssocID="{2245F840-4F68-4C0F-A48A-5B10164620EB}" presName="text" presStyleLbl="node1" presStyleIdx="0" presStyleCnt="1">
        <dgm:presLayoutVars>
          <dgm:bulletEnabled val="1"/>
        </dgm:presLayoutVars>
      </dgm:prSet>
      <dgm:spPr/>
      <dgm:t>
        <a:bodyPr/>
        <a:lstStyle/>
        <a:p>
          <a:endParaRPr lang="en-US"/>
        </a:p>
      </dgm:t>
    </dgm:pt>
  </dgm:ptLst>
  <dgm:cxnLst>
    <dgm:cxn modelId="{8AF92E85-EC25-490F-88FD-8EB18DD4A7AA}" srcId="{15946C77-9A81-4EB9-A0A0-72F16170E10E}" destId="{2245F840-4F68-4C0F-A48A-5B10164620EB}" srcOrd="0" destOrd="0" parTransId="{6563E980-F849-4CFB-BA26-161358AFFD52}" sibTransId="{B9BAAC14-1522-47F2-B462-D4E0A9A34C45}"/>
    <dgm:cxn modelId="{A6336D1B-61B8-40AF-9562-345CB471A09F}" type="presOf" srcId="{15946C77-9A81-4EB9-A0A0-72F16170E10E}" destId="{87A2CE46-5F27-4367-B392-5E3C7936C47C}" srcOrd="0" destOrd="0" presId="urn:microsoft.com/office/officeart/2005/8/layout/vList4"/>
    <dgm:cxn modelId="{C7776A7C-504E-4F2B-8258-075CF82399F3}" type="presOf" srcId="{2245F840-4F68-4C0F-A48A-5B10164620EB}" destId="{16223D43-AF26-4B01-85C3-4D3E0FE320AB}" srcOrd="1" destOrd="0" presId="urn:microsoft.com/office/officeart/2005/8/layout/vList4"/>
    <dgm:cxn modelId="{6580937D-751A-43A1-B62D-F9BEEA441F03}" type="presOf" srcId="{2245F840-4F68-4C0F-A48A-5B10164620EB}" destId="{4E2985C9-EFFF-4328-9E19-AA2AC5402437}" srcOrd="0" destOrd="0" presId="urn:microsoft.com/office/officeart/2005/8/layout/vList4"/>
    <dgm:cxn modelId="{F935960C-A486-4FAB-B227-19472699D53A}" type="presParOf" srcId="{87A2CE46-5F27-4367-B392-5E3C7936C47C}" destId="{B3DD25E3-F1CE-478B-A6DD-10205C657D2E}" srcOrd="0" destOrd="0" presId="urn:microsoft.com/office/officeart/2005/8/layout/vList4"/>
    <dgm:cxn modelId="{E6516832-8D55-43D1-BCFB-5625DA712100}" type="presParOf" srcId="{B3DD25E3-F1CE-478B-A6DD-10205C657D2E}" destId="{4E2985C9-EFFF-4328-9E19-AA2AC5402437}" srcOrd="0" destOrd="0" presId="urn:microsoft.com/office/officeart/2005/8/layout/vList4"/>
    <dgm:cxn modelId="{1D4DB9F5-0948-4D66-AD34-ADE920F3B385}" type="presParOf" srcId="{B3DD25E3-F1CE-478B-A6DD-10205C657D2E}" destId="{65AD30C2-0923-4D19-8A23-B2740E56796C}" srcOrd="1" destOrd="0" presId="urn:microsoft.com/office/officeart/2005/8/layout/vList4"/>
    <dgm:cxn modelId="{5F29309C-BB8A-4C56-82A0-5B113AE1A9D2}" type="presParOf" srcId="{B3DD25E3-F1CE-478B-A6DD-10205C657D2E}" destId="{16223D43-AF26-4B01-85C3-4D3E0FE320AB}"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61B10-B684-454D-9B98-60731A6C13FF}">
      <dsp:nvSpPr>
        <dsp:cNvPr id="0" name=""/>
        <dsp:cNvSpPr/>
      </dsp:nvSpPr>
      <dsp:spPr>
        <a:xfrm>
          <a:off x="0" y="0"/>
          <a:ext cx="7696200" cy="1504605"/>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defTabSz="1289050">
            <a:lnSpc>
              <a:spcPct val="90000"/>
            </a:lnSpc>
            <a:spcBef>
              <a:spcPct val="0"/>
            </a:spcBef>
            <a:spcAft>
              <a:spcPct val="35000"/>
            </a:spcAft>
          </a:pPr>
          <a:r>
            <a:rPr lang="es-MX" sz="2900" b="1" kern="1200" dirty="0" smtClean="0">
              <a:solidFill>
                <a:schemeClr val="tx1"/>
              </a:solidFill>
            </a:rPr>
            <a:t>PROTECCIÓN </a:t>
          </a:r>
          <a:r>
            <a:rPr lang="en-US" sz="2900" b="1" kern="1200" dirty="0" smtClean="0">
              <a:solidFill>
                <a:schemeClr val="tx1"/>
              </a:solidFill>
            </a:rPr>
            <a:t>CONTRA </a:t>
          </a:r>
          <a:r>
            <a:rPr lang="es-MX" sz="2900" b="1" kern="1200" dirty="0" smtClean="0">
              <a:solidFill>
                <a:schemeClr val="tx1"/>
              </a:solidFill>
            </a:rPr>
            <a:t>CAÍDAS</a:t>
          </a:r>
        </a:p>
        <a:p>
          <a:pPr lvl="0" algn="ctr" defTabSz="1289050">
            <a:lnSpc>
              <a:spcPct val="90000"/>
            </a:lnSpc>
            <a:spcBef>
              <a:spcPct val="0"/>
            </a:spcBef>
            <a:spcAft>
              <a:spcPct val="35000"/>
            </a:spcAft>
          </a:pPr>
          <a:r>
            <a:rPr lang="en-US" sz="2900" b="1" kern="1200" dirty="0" smtClean="0">
              <a:solidFill>
                <a:schemeClr val="tx1"/>
              </a:solidFill>
            </a:rPr>
            <a:t> EN ASTILLEROS</a:t>
          </a:r>
          <a:endParaRPr lang="en-US" sz="2900" b="1" kern="1200" dirty="0">
            <a:solidFill>
              <a:schemeClr val="tx1"/>
            </a:solidFill>
          </a:endParaRPr>
        </a:p>
      </dsp:txBody>
      <dsp:txXfrm>
        <a:off x="1689700" y="0"/>
        <a:ext cx="6006499" cy="1504605"/>
      </dsp:txXfrm>
    </dsp:sp>
    <dsp:sp modelId="{82237A3E-856B-4100-BA33-B2BE1CBFD6AA}">
      <dsp:nvSpPr>
        <dsp:cNvPr id="0" name=""/>
        <dsp:cNvSpPr/>
      </dsp:nvSpPr>
      <dsp:spPr>
        <a:xfrm>
          <a:off x="150460" y="150460"/>
          <a:ext cx="1539240" cy="1203684"/>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16DECB4F-F522-4615-B6A8-3EA9F14EAE09}">
      <dsp:nvSpPr>
        <dsp:cNvPr id="0" name=""/>
        <dsp:cNvSpPr/>
      </dsp:nvSpPr>
      <dsp:spPr>
        <a:xfrm>
          <a:off x="0" y="1655066"/>
          <a:ext cx="7696200" cy="1504605"/>
        </a:xfrm>
        <a:prstGeom prst="roundRect">
          <a:avLst>
            <a:gd name="adj" fmla="val 10000"/>
          </a:avLst>
        </a:prstGeom>
        <a:solidFill>
          <a:schemeClr val="bg1">
            <a:lumMod val="8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100000"/>
            </a:lnSpc>
            <a:spcBef>
              <a:spcPct val="0"/>
            </a:spcBef>
            <a:spcAft>
              <a:spcPct val="35000"/>
            </a:spcAft>
          </a:pPr>
          <a:r>
            <a:rPr lang="es-MX" sz="2900" kern="1200" dirty="0" smtClean="0">
              <a:solidFill>
                <a:schemeClr val="tx1"/>
              </a:solidFill>
            </a:rPr>
            <a:t>Un Curso de 4 Horas de Reconocimiento de Riesgos para los Trabajadores de Astillero</a:t>
          </a:r>
          <a:r>
            <a:rPr lang="en-US" sz="2900" kern="1200" dirty="0" smtClean="0">
              <a:solidFill>
                <a:schemeClr val="tx1"/>
              </a:solidFill>
            </a:rPr>
            <a:t>s</a:t>
          </a:r>
          <a:endParaRPr lang="en-US" sz="2900" kern="1200" dirty="0">
            <a:solidFill>
              <a:schemeClr val="tx1"/>
            </a:solidFill>
          </a:endParaRPr>
        </a:p>
      </dsp:txBody>
      <dsp:txXfrm>
        <a:off x="1689700" y="1655066"/>
        <a:ext cx="6006499" cy="1504605"/>
      </dsp:txXfrm>
    </dsp:sp>
    <dsp:sp modelId="{C25E4C98-9FB1-4766-9B6B-46234360AAF9}">
      <dsp:nvSpPr>
        <dsp:cNvPr id="0" name=""/>
        <dsp:cNvSpPr/>
      </dsp:nvSpPr>
      <dsp:spPr>
        <a:xfrm>
          <a:off x="150460" y="1805527"/>
          <a:ext cx="1539240" cy="1203684"/>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4DBD8024-6458-4A87-82B5-593F54C87AF1}">
      <dsp:nvSpPr>
        <dsp:cNvPr id="0" name=""/>
        <dsp:cNvSpPr/>
      </dsp:nvSpPr>
      <dsp:spPr>
        <a:xfrm>
          <a:off x="0" y="3310133"/>
          <a:ext cx="7696200" cy="1504605"/>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err="1" smtClean="0"/>
            <a:t>Desarrollado</a:t>
          </a:r>
          <a:r>
            <a:rPr lang="en-US" sz="2900" kern="1200" dirty="0" smtClean="0"/>
            <a:t> por  la </a:t>
          </a:r>
          <a:r>
            <a:rPr lang="en-US" sz="2900" kern="1200" dirty="0" err="1" smtClean="0"/>
            <a:t>Asociación</a:t>
          </a:r>
          <a:r>
            <a:rPr lang="en-US" sz="2900" kern="1200" dirty="0" smtClean="0"/>
            <a:t> de </a:t>
          </a:r>
          <a:r>
            <a:rPr lang="en-US" sz="2900" kern="1200" dirty="0" err="1" smtClean="0"/>
            <a:t>Reparadores</a:t>
          </a:r>
          <a:r>
            <a:rPr lang="en-US" sz="2900" kern="1200" dirty="0" smtClean="0"/>
            <a:t> de Buques del Puerto de San Diego</a:t>
          </a:r>
          <a:endParaRPr lang="en-US" sz="2900" kern="1200" dirty="0"/>
        </a:p>
      </dsp:txBody>
      <dsp:txXfrm>
        <a:off x="1689700" y="3310133"/>
        <a:ext cx="6006499" cy="1504605"/>
      </dsp:txXfrm>
    </dsp:sp>
    <dsp:sp modelId="{A7378F2B-344B-4700-918C-193C6CC82DBB}">
      <dsp:nvSpPr>
        <dsp:cNvPr id="0" name=""/>
        <dsp:cNvSpPr/>
      </dsp:nvSpPr>
      <dsp:spPr>
        <a:xfrm>
          <a:off x="150460" y="3460593"/>
          <a:ext cx="1539240" cy="1203684"/>
        </a:xfrm>
        <a:prstGeom prst="roundRect">
          <a:avLst>
            <a:gd name="adj" fmla="val 10000"/>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3065463" cy="468313"/>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lvl1pPr eaLnBrk="1" hangingPunct="1">
              <a:defRPr sz="1200">
                <a:latin typeface="Arial" charset="0"/>
              </a:defRPr>
            </a:lvl1pPr>
          </a:lstStyle>
          <a:p>
            <a:pPr>
              <a:defRPr/>
            </a:pPr>
            <a:r>
              <a:rPr lang="en-US"/>
              <a:t>SDSRA-S2P2</a:t>
            </a:r>
          </a:p>
        </p:txBody>
      </p:sp>
      <p:sp>
        <p:nvSpPr>
          <p:cNvPr id="76803" name="Rectangle 3"/>
          <p:cNvSpPr>
            <a:spLocks noGrp="1" noChangeArrowheads="1"/>
          </p:cNvSpPr>
          <p:nvPr>
            <p:ph type="dt" sz="quarter" idx="1"/>
          </p:nvPr>
        </p:nvSpPr>
        <p:spPr bwMode="auto">
          <a:xfrm>
            <a:off x="4010025" y="0"/>
            <a:ext cx="3065463" cy="468313"/>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lvl1pPr algn="r" eaLnBrk="1" hangingPunct="1">
              <a:defRPr sz="1200">
                <a:latin typeface="Arial" charset="0"/>
              </a:defRPr>
            </a:lvl1pPr>
          </a:lstStyle>
          <a:p>
            <a:pPr>
              <a:defRPr/>
            </a:pPr>
            <a:fld id="{0BAAB880-E8C0-4EDB-BE51-3AC2D79A68B2}" type="datetimeFigureOut">
              <a:rPr lang="en-US"/>
              <a:pPr>
                <a:defRPr/>
              </a:pPr>
              <a:t>6/7/2018</a:t>
            </a:fld>
            <a:endParaRPr lang="en-US" dirty="0"/>
          </a:p>
        </p:txBody>
      </p:sp>
      <p:sp>
        <p:nvSpPr>
          <p:cNvPr id="76804" name="Rectangle 4"/>
          <p:cNvSpPr>
            <a:spLocks noGrp="1" noChangeArrowheads="1"/>
          </p:cNvSpPr>
          <p:nvPr>
            <p:ph type="ftr" sz="quarter" idx="2"/>
          </p:nvPr>
        </p:nvSpPr>
        <p:spPr bwMode="auto">
          <a:xfrm>
            <a:off x="0" y="8915400"/>
            <a:ext cx="3065463" cy="468313"/>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6805" name="Rectangle 5"/>
          <p:cNvSpPr>
            <a:spLocks noGrp="1" noChangeArrowheads="1"/>
          </p:cNvSpPr>
          <p:nvPr>
            <p:ph type="sldNum" sz="quarter" idx="3"/>
          </p:nvPr>
        </p:nvSpPr>
        <p:spPr bwMode="auto">
          <a:xfrm>
            <a:off x="4010025" y="8915400"/>
            <a:ext cx="3065463" cy="468313"/>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algn="r" eaLnBrk="1" hangingPunct="1">
              <a:defRPr sz="1200"/>
            </a:lvl1pPr>
          </a:lstStyle>
          <a:p>
            <a:fld id="{D0376E2B-7D72-4E7B-81C2-D2C9BA7919F4}" type="slidenum">
              <a:rPr lang="en-US" altLang="en-US"/>
              <a:pPr/>
              <a:t>‹#›</a:t>
            </a:fld>
            <a:endParaRPr lang="en-US" altLang="en-US"/>
          </a:p>
        </p:txBody>
      </p:sp>
    </p:spTree>
    <p:extLst>
      <p:ext uri="{BB962C8B-B14F-4D97-AF65-F5344CB8AC3E}">
        <p14:creationId xmlns:p14="http://schemas.microsoft.com/office/powerpoint/2010/main" val="41162435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4288"/>
            <a:ext cx="46038" cy="468312"/>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flipH="1">
            <a:off x="7075488" y="0"/>
            <a:ext cx="46037" cy="468313"/>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92213" y="704850"/>
            <a:ext cx="4692650" cy="3519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6438" y="4457700"/>
            <a:ext cx="5664200" cy="4222750"/>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p>
            <a:pPr lvl="0"/>
            <a:r>
              <a:rPr lang="en-US" noProof="0" dirty="0" smtClean="0"/>
              <a:t>Rules!</a:t>
            </a:r>
          </a:p>
          <a:p>
            <a:pPr lvl="0"/>
            <a:endParaRPr lang="en-US" noProof="0" dirty="0" smtClean="0"/>
          </a:p>
          <a:p>
            <a:pPr lvl="0"/>
            <a:r>
              <a:rPr lang="en-US" noProof="0" dirty="0" smtClean="0"/>
              <a:t>Follow these rules to prevent falls in the workplace:</a:t>
            </a:r>
          </a:p>
          <a:p>
            <a:pPr lvl="0"/>
            <a:endParaRPr lang="en-US" noProof="0" dirty="0" smtClean="0"/>
          </a:p>
          <a:p>
            <a:pPr lvl="0"/>
            <a:r>
              <a:rPr lang="en-US" noProof="0" dirty="0" smtClean="0"/>
              <a:t> Stay away from edges, even if they’re guarded, unless you’re performing a   specific task there </a:t>
            </a:r>
          </a:p>
          <a:p>
            <a:pPr lvl="0"/>
            <a:r>
              <a:rPr lang="en-US" noProof="0" dirty="0" smtClean="0"/>
              <a:t> Do not engage in horseplay</a:t>
            </a:r>
          </a:p>
          <a:p>
            <a:pPr lvl="0"/>
            <a:r>
              <a:rPr lang="en-US" noProof="0" dirty="0" smtClean="0"/>
              <a:t> Clean up all spills promptly</a:t>
            </a:r>
          </a:p>
          <a:p>
            <a:pPr lvl="0"/>
            <a:r>
              <a:rPr lang="en-US" noProof="0" dirty="0" smtClean="0"/>
              <a:t> Take special care on icy surfaces</a:t>
            </a:r>
          </a:p>
          <a:p>
            <a:pPr lvl="0"/>
            <a:r>
              <a:rPr lang="en-US" noProof="0" dirty="0" smtClean="0"/>
              <a:t> Don’t carry a stack of materials you can’t see over</a:t>
            </a:r>
          </a:p>
          <a:p>
            <a:pPr lvl="0"/>
            <a:r>
              <a:rPr lang="en-US" noProof="0" dirty="0" smtClean="0"/>
              <a:t> Carry only tools and materials you need to upper work levels</a:t>
            </a:r>
          </a:p>
          <a:p>
            <a:pPr lvl="0"/>
            <a:r>
              <a:rPr lang="en-US" noProof="0" dirty="0" smtClean="0"/>
              <a:t> Keep all tools, equipment, and materials as far away from the edge as possible</a:t>
            </a:r>
          </a:p>
          <a:p>
            <a:pPr lvl="0"/>
            <a:r>
              <a:rPr lang="en-US" noProof="0" dirty="0" smtClean="0"/>
              <a:t> Dispose of trash regularly and properly</a:t>
            </a:r>
          </a:p>
          <a:p>
            <a:pPr lvl="0"/>
            <a:r>
              <a:rPr lang="en-US" noProof="0" dirty="0" smtClean="0"/>
              <a:t> Platforms/scaffolds should have </a:t>
            </a:r>
            <a:r>
              <a:rPr lang="en-US" noProof="0" dirty="0" err="1" smtClean="0"/>
              <a:t>toeboards</a:t>
            </a:r>
            <a:endParaRPr lang="en-US" noProof="0" dirty="0" smtClean="0"/>
          </a:p>
          <a:p>
            <a:pPr lvl="0"/>
            <a:r>
              <a:rPr lang="en-US" noProof="0" dirty="0" smtClean="0"/>
              <a:t> When tying off to a pad eye or cleat be sure that they are labeled to support 5,000 pounds.  When tying off to a hard point be sure it can support 5,000 pounds. </a:t>
            </a:r>
          </a:p>
          <a:p>
            <a:pPr lvl="4"/>
            <a:endParaRPr lang="en-US" noProof="0" dirty="0" smtClean="0"/>
          </a:p>
        </p:txBody>
      </p:sp>
      <p:sp>
        <p:nvSpPr>
          <p:cNvPr id="5126" name="Rectangle 6"/>
          <p:cNvSpPr>
            <a:spLocks noGrp="1" noChangeArrowheads="1"/>
          </p:cNvSpPr>
          <p:nvPr>
            <p:ph type="ftr" sz="quarter" idx="4"/>
          </p:nvPr>
        </p:nvSpPr>
        <p:spPr bwMode="auto">
          <a:xfrm>
            <a:off x="0" y="8915400"/>
            <a:ext cx="3065463" cy="468313"/>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4010025" y="8915400"/>
            <a:ext cx="3065463" cy="468313"/>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algn="r" eaLnBrk="1" hangingPunct="1">
              <a:defRPr sz="1200"/>
            </a:lvl1pPr>
          </a:lstStyle>
          <a:p>
            <a:fld id="{F730F5B5-84C8-4473-8C97-883807B3713B}" type="slidenum">
              <a:rPr lang="en-US" altLang="en-US"/>
              <a:pPr/>
              <a:t>‹#›</a:t>
            </a:fld>
            <a:endParaRPr lang="en-US" altLang="en-US"/>
          </a:p>
        </p:txBody>
      </p:sp>
      <p:pic>
        <p:nvPicPr>
          <p:cNvPr id="1639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925" y="1268413"/>
            <a:ext cx="3349625"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776391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Arial"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CBE662E7-33A5-4FD6-8B16-7F6CD0CBD027}" type="slidenum">
              <a:rPr lang="en-US" altLang="en-US"/>
              <a:pPr>
                <a:spcBef>
                  <a:spcPct val="0"/>
                </a:spcBef>
              </a:pPr>
              <a:t>1</a:t>
            </a:fld>
            <a:endParaRPr lang="en-US" altLang="en-US"/>
          </a:p>
        </p:txBody>
      </p:sp>
      <p:sp>
        <p:nvSpPr>
          <p:cNvPr id="19459" name="Rectangle 7"/>
          <p:cNvSpPr txBox="1">
            <a:spLocks noGrp="1" noChangeArrowheads="1"/>
          </p:cNvSpPr>
          <p:nvPr/>
        </p:nvSpPr>
        <p:spPr bwMode="auto">
          <a:xfrm>
            <a:off x="4010025" y="8915400"/>
            <a:ext cx="30654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872FF4B-9F85-47C8-970F-96130D0E8077}" type="slidenum">
              <a:rPr lang="en-US" altLang="en-US"/>
              <a:pPr algn="r" eaLnBrk="1" hangingPunct="1">
                <a:spcBef>
                  <a:spcPct val="0"/>
                </a:spcBef>
              </a:pPr>
              <a:t>1</a:t>
            </a:fld>
            <a:endParaRPr lang="en-US" altLang="en-US"/>
          </a:p>
        </p:txBody>
      </p:sp>
      <p:sp>
        <p:nvSpPr>
          <p:cNvPr id="19460" name="Rectangle 2"/>
          <p:cNvSpPr>
            <a:spLocks noGrp="1" noRot="1" noChangeAspect="1" noChangeArrowheads="1" noTextEdit="1"/>
          </p:cNvSpPr>
          <p:nvPr>
            <p:ph type="sldImg"/>
          </p:nvPr>
        </p:nvSpPr>
        <p:spPr>
          <a:xfrm>
            <a:off x="1250950" y="838200"/>
            <a:ext cx="4576763" cy="3433763"/>
          </a:xfrm>
          <a:ln w="12700" cap="flat">
            <a:solidFill>
              <a:schemeClr val="tx1"/>
            </a:solidFill>
          </a:ln>
        </p:spPr>
      </p:sp>
      <p:sp>
        <p:nvSpPr>
          <p:cNvPr id="19461" name="Rectangle 3"/>
          <p:cNvSpPr>
            <a:spLocks noGrp="1" noChangeArrowheads="1"/>
          </p:cNvSpPr>
          <p:nvPr>
            <p:ph type="body" idx="1"/>
          </p:nvPr>
        </p:nvSpPr>
        <p:spPr>
          <a:xfrm>
            <a:off x="942975" y="4302125"/>
            <a:ext cx="5191125" cy="4927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91" tIns="47345" rIns="94691" bIns="47345"/>
          <a:lstStyle/>
          <a:p>
            <a:pPr eaLnBrk="1" hangingPunct="1">
              <a:lnSpc>
                <a:spcPct val="90000"/>
              </a:lnSpc>
            </a:pPr>
            <a:r>
              <a:rPr lang="es-MX" altLang="en-US" b="1" dirty="0" smtClean="0"/>
              <a:t>Introducción</a:t>
            </a:r>
            <a:r>
              <a:rPr lang="en-US" altLang="en-US" b="1" dirty="0" smtClean="0"/>
              <a:t> al </a:t>
            </a:r>
            <a:r>
              <a:rPr lang="en-US" altLang="en-US" b="1" dirty="0" err="1" smtClean="0"/>
              <a:t>Curso</a:t>
            </a:r>
            <a:r>
              <a:rPr lang="en-US" altLang="en-US" b="1" dirty="0" smtClean="0"/>
              <a:t>			</a:t>
            </a:r>
            <a:r>
              <a:rPr lang="en-US" altLang="en-US" b="1" dirty="0" err="1" smtClean="0"/>
              <a:t>Página</a:t>
            </a:r>
            <a:r>
              <a:rPr lang="en-US" altLang="en-US" b="1" dirty="0" smtClean="0"/>
              <a:t> 2</a:t>
            </a:r>
          </a:p>
          <a:p>
            <a:pPr eaLnBrk="1" hangingPunct="1">
              <a:lnSpc>
                <a:spcPct val="90000"/>
              </a:lnSpc>
            </a:pPr>
            <a:endParaRPr lang="en-US" altLang="en-US" b="1" dirty="0" smtClean="0"/>
          </a:p>
          <a:p>
            <a:pPr eaLnBrk="1" hangingPunct="1">
              <a:lnSpc>
                <a:spcPct val="90000"/>
              </a:lnSpc>
            </a:pPr>
            <a:r>
              <a:rPr lang="en-US" altLang="en-US" b="1" dirty="0" smtClean="0"/>
              <a:t>OSHA				</a:t>
            </a:r>
            <a:r>
              <a:rPr lang="en-US" altLang="en-US" b="1" dirty="0" err="1" smtClean="0"/>
              <a:t>Página</a:t>
            </a:r>
            <a:r>
              <a:rPr lang="en-US" altLang="en-US" b="1" dirty="0" smtClean="0"/>
              <a:t> 5</a:t>
            </a:r>
          </a:p>
          <a:p>
            <a:pPr eaLnBrk="1" hangingPunct="1">
              <a:lnSpc>
                <a:spcPct val="90000"/>
              </a:lnSpc>
            </a:pPr>
            <a:endParaRPr lang="en-US" altLang="en-US" b="1" dirty="0" smtClean="0"/>
          </a:p>
          <a:p>
            <a:pPr eaLnBrk="1" hangingPunct="1">
              <a:lnSpc>
                <a:spcPct val="90000"/>
              </a:lnSpc>
            </a:pPr>
            <a:r>
              <a:rPr lang="en-US" altLang="en-US" b="1" dirty="0" err="1" smtClean="0"/>
              <a:t>Caídas</a:t>
            </a:r>
            <a:r>
              <a:rPr lang="en-US" altLang="en-US" b="1" dirty="0" smtClean="0"/>
              <a:t>				</a:t>
            </a:r>
            <a:r>
              <a:rPr lang="en-US" altLang="en-US" b="1" dirty="0" err="1" smtClean="0"/>
              <a:t>Página</a:t>
            </a:r>
            <a:r>
              <a:rPr lang="en-US" altLang="en-US" b="1" dirty="0" smtClean="0"/>
              <a:t>  14</a:t>
            </a:r>
          </a:p>
          <a:p>
            <a:pPr eaLnBrk="1" hangingPunct="1">
              <a:lnSpc>
                <a:spcPct val="90000"/>
              </a:lnSpc>
            </a:pPr>
            <a:endParaRPr lang="en-US" altLang="en-US" b="1" dirty="0" smtClean="0"/>
          </a:p>
          <a:p>
            <a:pPr eaLnBrk="1" hangingPunct="1">
              <a:lnSpc>
                <a:spcPct val="90000"/>
              </a:lnSpc>
            </a:pPr>
            <a:r>
              <a:rPr lang="en-US" altLang="en-US" b="1" dirty="0" err="1" smtClean="0"/>
              <a:t>Protección</a:t>
            </a:r>
            <a:r>
              <a:rPr lang="en-US" altLang="en-US" b="1" dirty="0" smtClean="0"/>
              <a:t> Contra </a:t>
            </a:r>
            <a:r>
              <a:rPr lang="en-US" altLang="en-US" b="1" dirty="0" err="1" smtClean="0"/>
              <a:t>Caídas</a:t>
            </a:r>
            <a:r>
              <a:rPr lang="en-US" altLang="en-US" b="1" dirty="0" smtClean="0"/>
              <a:t> 		</a:t>
            </a:r>
            <a:r>
              <a:rPr lang="en-US" altLang="en-US" b="1" dirty="0" err="1" smtClean="0"/>
              <a:t>Página</a:t>
            </a:r>
            <a:r>
              <a:rPr lang="en-US" altLang="en-US" b="1" dirty="0" smtClean="0"/>
              <a:t> 22</a:t>
            </a:r>
          </a:p>
          <a:p>
            <a:pPr eaLnBrk="1" hangingPunct="1">
              <a:lnSpc>
                <a:spcPct val="90000"/>
              </a:lnSpc>
            </a:pPr>
            <a:endParaRPr lang="en-US" altLang="en-US" b="1" dirty="0" smtClean="0"/>
          </a:p>
          <a:p>
            <a:pPr eaLnBrk="1" hangingPunct="1">
              <a:lnSpc>
                <a:spcPct val="90000"/>
              </a:lnSpc>
            </a:pPr>
            <a:r>
              <a:rPr lang="en-US" altLang="en-US" b="1" dirty="0" err="1" smtClean="0"/>
              <a:t>Seguridad</a:t>
            </a:r>
            <a:r>
              <a:rPr lang="en-US" altLang="en-US" b="1" dirty="0" smtClean="0"/>
              <a:t> </a:t>
            </a:r>
            <a:r>
              <a:rPr lang="en-US" altLang="en-US" b="1" dirty="0" err="1" smtClean="0"/>
              <a:t>en</a:t>
            </a:r>
            <a:r>
              <a:rPr lang="en-US" altLang="en-US" b="1" dirty="0" smtClean="0"/>
              <a:t> </a:t>
            </a:r>
            <a:r>
              <a:rPr lang="en-US" altLang="en-US" b="1" dirty="0" err="1" smtClean="0"/>
              <a:t>Escaleras</a:t>
            </a:r>
            <a:r>
              <a:rPr lang="en-US" altLang="en-US" b="1" dirty="0" smtClean="0"/>
              <a:t>			</a:t>
            </a:r>
            <a:r>
              <a:rPr lang="en-US" altLang="en-US" b="1" dirty="0" err="1" smtClean="0"/>
              <a:t>Página</a:t>
            </a:r>
            <a:r>
              <a:rPr lang="en-US" altLang="en-US" b="1" dirty="0" smtClean="0"/>
              <a:t> 28</a:t>
            </a:r>
          </a:p>
          <a:p>
            <a:pPr eaLnBrk="1" hangingPunct="1">
              <a:lnSpc>
                <a:spcPct val="90000"/>
              </a:lnSpc>
            </a:pPr>
            <a:endParaRPr lang="en-US" altLang="en-US" b="1" dirty="0" smtClean="0"/>
          </a:p>
          <a:p>
            <a:pPr eaLnBrk="1" hangingPunct="1">
              <a:lnSpc>
                <a:spcPct val="90000"/>
              </a:lnSpc>
            </a:pPr>
            <a:r>
              <a:rPr lang="en-US" altLang="en-US" b="1" dirty="0" err="1" smtClean="0"/>
              <a:t>Mejores</a:t>
            </a:r>
            <a:r>
              <a:rPr lang="en-US" altLang="en-US" b="1" dirty="0" smtClean="0"/>
              <a:t> </a:t>
            </a:r>
            <a:r>
              <a:rPr lang="en-US" altLang="en-US" b="1" dirty="0" err="1" smtClean="0"/>
              <a:t>Prácticas</a:t>
            </a:r>
            <a:r>
              <a:rPr lang="en-US" altLang="en-US" b="1" dirty="0" smtClean="0"/>
              <a:t> </a:t>
            </a:r>
            <a:r>
              <a:rPr lang="en-US" altLang="en-US" b="1" dirty="0" err="1" smtClean="0"/>
              <a:t>en</a:t>
            </a:r>
            <a:r>
              <a:rPr lang="en-US" altLang="en-US" b="1" dirty="0" smtClean="0"/>
              <a:t> </a:t>
            </a:r>
            <a:r>
              <a:rPr lang="en-US" altLang="en-US" b="1" dirty="0" err="1" smtClean="0"/>
              <a:t>Escaleras</a:t>
            </a:r>
            <a:r>
              <a:rPr lang="en-US" altLang="en-US" b="1" dirty="0" smtClean="0"/>
              <a:t>		</a:t>
            </a:r>
            <a:r>
              <a:rPr lang="en-US" altLang="en-US" b="1" dirty="0" err="1" smtClean="0"/>
              <a:t>Página</a:t>
            </a:r>
            <a:r>
              <a:rPr lang="en-US" altLang="en-US" b="1" dirty="0" smtClean="0"/>
              <a:t> 37</a:t>
            </a:r>
          </a:p>
          <a:p>
            <a:pPr eaLnBrk="1" hangingPunct="1">
              <a:lnSpc>
                <a:spcPct val="90000"/>
              </a:lnSpc>
            </a:pPr>
            <a:endParaRPr lang="en-US" altLang="en-US" b="1" dirty="0" smtClean="0"/>
          </a:p>
          <a:p>
            <a:pPr eaLnBrk="1" hangingPunct="1">
              <a:lnSpc>
                <a:spcPct val="90000"/>
              </a:lnSpc>
            </a:pPr>
            <a:r>
              <a:rPr lang="en-US" altLang="en-US" b="1" dirty="0" err="1" smtClean="0"/>
              <a:t>Andamios</a:t>
            </a:r>
            <a:r>
              <a:rPr lang="en-US" altLang="en-US" b="1" dirty="0" smtClean="0"/>
              <a:t>				</a:t>
            </a:r>
            <a:r>
              <a:rPr lang="en-US" altLang="en-US" b="1" dirty="0" err="1" smtClean="0"/>
              <a:t>Página</a:t>
            </a:r>
            <a:r>
              <a:rPr lang="en-US" altLang="en-US" b="1" dirty="0" smtClean="0"/>
              <a:t> 40</a:t>
            </a:r>
          </a:p>
          <a:p>
            <a:pPr eaLnBrk="1" hangingPunct="1">
              <a:lnSpc>
                <a:spcPct val="90000"/>
              </a:lnSpc>
            </a:pPr>
            <a:endParaRPr lang="en-US" altLang="en-US" b="1" dirty="0" smtClean="0"/>
          </a:p>
          <a:p>
            <a:pPr eaLnBrk="1" hangingPunct="1">
              <a:lnSpc>
                <a:spcPct val="90000"/>
              </a:lnSpc>
            </a:pPr>
            <a:r>
              <a:rPr lang="en-US" altLang="en-US" b="1" dirty="0" err="1" smtClean="0"/>
              <a:t>Mejores</a:t>
            </a:r>
            <a:r>
              <a:rPr lang="en-US" altLang="en-US" b="1" dirty="0" smtClean="0"/>
              <a:t> </a:t>
            </a:r>
            <a:r>
              <a:rPr lang="en-US" altLang="en-US" b="1" dirty="0" err="1" smtClean="0"/>
              <a:t>Prácticas</a:t>
            </a:r>
            <a:r>
              <a:rPr lang="en-US" altLang="en-US" b="1" dirty="0" smtClean="0"/>
              <a:t> </a:t>
            </a:r>
            <a:r>
              <a:rPr lang="en-US" altLang="en-US" b="1" dirty="0" err="1" smtClean="0"/>
              <a:t>en</a:t>
            </a:r>
            <a:r>
              <a:rPr lang="en-US" altLang="en-US" b="1" dirty="0" smtClean="0"/>
              <a:t> </a:t>
            </a:r>
            <a:r>
              <a:rPr lang="en-US" altLang="en-US" b="1" dirty="0" err="1" smtClean="0"/>
              <a:t>Andamios</a:t>
            </a:r>
            <a:r>
              <a:rPr lang="en-US" altLang="en-US" b="1" dirty="0" smtClean="0"/>
              <a:t>		</a:t>
            </a:r>
            <a:r>
              <a:rPr lang="en-US" altLang="en-US" b="1" dirty="0" err="1" smtClean="0"/>
              <a:t>Página</a:t>
            </a:r>
            <a:r>
              <a:rPr lang="en-US" altLang="en-US" b="1" dirty="0" smtClean="0"/>
              <a:t> 53</a:t>
            </a:r>
          </a:p>
          <a:p>
            <a:pPr eaLnBrk="1" hangingPunct="1">
              <a:lnSpc>
                <a:spcPct val="90000"/>
              </a:lnSpc>
            </a:pPr>
            <a:endParaRPr lang="en-US" altLang="en-US" b="1" dirty="0" smtClean="0"/>
          </a:p>
          <a:p>
            <a:pPr eaLnBrk="1" hangingPunct="1">
              <a:lnSpc>
                <a:spcPct val="90000"/>
              </a:lnSpc>
            </a:pPr>
            <a:endParaRPr lang="en-US" altLang="en-US" dirty="0" smtClean="0"/>
          </a:p>
          <a:p>
            <a:pPr eaLnBrk="1" hangingPunct="1">
              <a:lnSpc>
                <a:spcPct val="90000"/>
              </a:lnSpc>
            </a:pPr>
            <a:r>
              <a:rPr lang="es-MX" altLang="ja-JP" sz="800" dirty="0" smtClean="0"/>
              <a:t>Este material fue producido bajo la subvención SH-27645-SH5 de la Administración de Seguridad y Salud Ocupacional, Departamento de Trabajo de Estados Unidos. No refleja necesariamente las opiniones o políticas del Departamento de Trabajo de EE.UU., ni la mención de nombres comerciales, productos comerciales u organizaciones implica la aprobación por el Gobierno de Estados Unidos.</a:t>
            </a:r>
            <a:endParaRPr lang="en-US" altLang="en-US" sz="8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xfrm>
            <a:off x="706438" y="4457700"/>
            <a:ext cx="5664200" cy="43561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s-MX" altLang="en-US" b="1" dirty="0" smtClean="0">
                <a:latin typeface="Arial" panose="020B0604020202020204" pitchFamily="34" charset="0"/>
              </a:rPr>
              <a:t>No Represalias</a:t>
            </a:r>
            <a:r>
              <a:rPr lang="es-MX" altLang="en-US" dirty="0" smtClean="0">
                <a:latin typeface="Arial" panose="020B0604020202020204" pitchFamily="34" charset="0"/>
              </a:rPr>
              <a:t/>
            </a:r>
            <a:br>
              <a:rPr lang="es-MX" altLang="en-US" dirty="0" smtClean="0">
                <a:latin typeface="Arial" panose="020B0604020202020204" pitchFamily="34" charset="0"/>
              </a:rPr>
            </a:br>
            <a:r>
              <a:rPr lang="es-MX" altLang="en-US" dirty="0" smtClean="0">
                <a:latin typeface="Arial" panose="020B0604020202020204" pitchFamily="34" charset="0"/>
              </a:rPr>
              <a:t/>
            </a:r>
            <a:br>
              <a:rPr lang="es-MX" altLang="en-US" dirty="0" smtClean="0">
                <a:latin typeface="Arial" panose="020B0604020202020204" pitchFamily="34" charset="0"/>
              </a:rPr>
            </a:br>
            <a:r>
              <a:rPr lang="es-MX" altLang="en-US" dirty="0" smtClean="0">
                <a:latin typeface="Arial" panose="020B0604020202020204" pitchFamily="34" charset="0"/>
              </a:rPr>
              <a:t>Sección 11 (c) (1) Ninguna persona deberá despedir o de cualquier manera discriminar contra algún empleado porque dicho empleado haya presentado alguna denuncia. </a:t>
            </a:r>
          </a:p>
          <a:p>
            <a:pPr>
              <a:defRPr/>
            </a:pPr>
            <a:r>
              <a:rPr lang="es-MX" altLang="en-US" dirty="0" smtClean="0">
                <a:latin typeface="Arial" panose="020B0604020202020204" pitchFamily="34" charset="0"/>
              </a:rPr>
              <a:t>Discriminación incluye:</a:t>
            </a:r>
          </a:p>
          <a:p>
            <a:pPr marL="171450" indent="-171450">
              <a:buFont typeface="Arial" panose="020B0604020202020204" pitchFamily="34" charset="0"/>
              <a:buChar char="•"/>
              <a:defRPr/>
            </a:pPr>
            <a:r>
              <a:rPr lang="es-MX" altLang="en-US" dirty="0" smtClean="0">
                <a:latin typeface="Arial" panose="020B0604020202020204" pitchFamily="34" charset="0"/>
              </a:rPr>
              <a:t> Despedir o desemplear </a:t>
            </a:r>
          </a:p>
          <a:p>
            <a:pPr marL="171450" indent="-171450">
              <a:buFont typeface="Arial" panose="020B0604020202020204" pitchFamily="34" charset="0"/>
              <a:buChar char="•"/>
              <a:defRPr/>
            </a:pPr>
            <a:r>
              <a:rPr lang="es-MX" altLang="en-US" dirty="0" smtClean="0">
                <a:latin typeface="Arial" panose="020B0604020202020204" pitchFamily="34" charset="0"/>
              </a:rPr>
              <a:t> Listas negras, Bajar de Posición </a:t>
            </a:r>
          </a:p>
          <a:p>
            <a:pPr marL="171450" indent="-171450">
              <a:buFont typeface="Arial" panose="020B0604020202020204" pitchFamily="34" charset="0"/>
              <a:buChar char="•"/>
              <a:defRPr/>
            </a:pPr>
            <a:r>
              <a:rPr lang="es-MX" altLang="en-US" dirty="0" smtClean="0">
                <a:latin typeface="Arial" panose="020B0604020202020204" pitchFamily="34" charset="0"/>
              </a:rPr>
              <a:t> Negar tiempo extra o promoción</a:t>
            </a:r>
          </a:p>
          <a:p>
            <a:pPr marL="171450" indent="-171450">
              <a:buFont typeface="Arial" panose="020B0604020202020204" pitchFamily="34" charset="0"/>
              <a:buChar char="•"/>
              <a:defRPr/>
            </a:pPr>
            <a:r>
              <a:rPr lang="es-MX" altLang="en-US" dirty="0" smtClean="0">
                <a:latin typeface="Arial" panose="020B0604020202020204" pitchFamily="34" charset="0"/>
              </a:rPr>
              <a:t> Disciplinar</a:t>
            </a:r>
          </a:p>
          <a:p>
            <a:pPr marL="171450" indent="-171450">
              <a:buFont typeface="Arial" panose="020B0604020202020204" pitchFamily="34" charset="0"/>
              <a:buChar char="•"/>
              <a:defRPr/>
            </a:pPr>
            <a:r>
              <a:rPr lang="es-MX" altLang="en-US" dirty="0" smtClean="0">
                <a:latin typeface="Arial" panose="020B0604020202020204" pitchFamily="34" charset="0"/>
              </a:rPr>
              <a:t> Denegación de beneficios</a:t>
            </a:r>
          </a:p>
          <a:p>
            <a:pPr marL="171450" indent="-171450">
              <a:buFont typeface="Arial" panose="020B0604020202020204" pitchFamily="34" charset="0"/>
              <a:buChar char="•"/>
              <a:defRPr/>
            </a:pPr>
            <a:r>
              <a:rPr lang="es-MX" altLang="en-US" dirty="0" smtClean="0">
                <a:latin typeface="Arial" panose="020B0604020202020204" pitchFamily="34" charset="0"/>
              </a:rPr>
              <a:t> El incumplimiento de contratar o recontratar</a:t>
            </a:r>
          </a:p>
          <a:p>
            <a:pPr marL="171450" indent="-171450">
              <a:buFont typeface="Arial" panose="020B0604020202020204" pitchFamily="34" charset="0"/>
              <a:buChar char="•"/>
              <a:defRPr/>
            </a:pPr>
            <a:r>
              <a:rPr lang="es-MX" altLang="en-US" dirty="0" smtClean="0">
                <a:latin typeface="Arial" panose="020B0604020202020204" pitchFamily="34" charset="0"/>
              </a:rPr>
              <a:t> Intimidación</a:t>
            </a:r>
          </a:p>
          <a:p>
            <a:pPr marL="171450" indent="-171450">
              <a:buFont typeface="Arial" panose="020B0604020202020204" pitchFamily="34" charset="0"/>
              <a:buChar char="•"/>
              <a:defRPr/>
            </a:pPr>
            <a:r>
              <a:rPr lang="es-MX" altLang="en-US" dirty="0" smtClean="0">
                <a:latin typeface="Arial" panose="020B0604020202020204" pitchFamily="34" charset="0"/>
              </a:rPr>
              <a:t> Reasignaciones que afectan futuras promociones</a:t>
            </a:r>
          </a:p>
          <a:p>
            <a:pPr marL="171450" indent="-171450">
              <a:buFont typeface="Arial" panose="020B0604020202020204" pitchFamily="34" charset="0"/>
              <a:buChar char="•"/>
              <a:defRPr/>
            </a:pPr>
            <a:r>
              <a:rPr lang="es-MX" altLang="en-US" dirty="0" smtClean="0">
                <a:latin typeface="Arial" panose="020B0604020202020204" pitchFamily="34" charset="0"/>
              </a:rPr>
              <a:t> La reducción de pago o de las horas de trabajo</a:t>
            </a:r>
          </a:p>
          <a:p>
            <a:pPr>
              <a:defRPr/>
            </a:pPr>
            <a:endParaRPr lang="en-US" altLang="en-US" dirty="0" smtClean="0">
              <a:latin typeface="Arial" panose="020B0604020202020204" pitchFamily="34"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20B5A404-FE0B-48F1-994F-A3174EF4AE85}" type="slidenum">
              <a:rPr lang="en-US" altLang="en-US"/>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EB209D73-F09C-4801-A165-88610D4D9BC6}" type="slidenum">
              <a:rPr lang="en-US" altLang="en-US"/>
              <a:pPr>
                <a:spcBef>
                  <a:spcPct val="0"/>
                </a:spcBef>
              </a:pPr>
              <a:t>11</a:t>
            </a:fld>
            <a:endParaRPr lang="en-US" altLang="en-US"/>
          </a:p>
        </p:txBody>
      </p:sp>
      <p:sp>
        <p:nvSpPr>
          <p:cNvPr id="26628" name="Content Placeholder 2"/>
          <p:cNvSpPr>
            <a:spLocks noGrp="1"/>
          </p:cNvSpPr>
          <p:nvPr>
            <p:ph type="body" idx="1"/>
          </p:nvPr>
        </p:nvSpPr>
        <p:spPr>
          <a:xfrm>
            <a:off x="719138" y="4311650"/>
            <a:ext cx="2832100" cy="46831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s-MX" altLang="en-US" b="1" dirty="0" smtClean="0">
                <a:latin typeface="Arial" panose="020B0604020202020204" pitchFamily="34" charset="0"/>
              </a:rPr>
              <a:t>Resolver con su empresa </a:t>
            </a:r>
            <a:r>
              <a:rPr lang="es-MX" altLang="en-US" dirty="0" smtClean="0">
                <a:latin typeface="Arial" panose="020B0604020202020204" pitchFamily="34" charset="0"/>
              </a:rPr>
              <a:t>- Siga su cadena de mando. Vaya a su técnico principal, supervisor o técnico de seguridad. Sin embargo, si esto falla, debe presentar una queja válida.</a:t>
            </a:r>
            <a:br>
              <a:rPr lang="es-MX" altLang="en-US" dirty="0" smtClean="0">
                <a:latin typeface="Arial" panose="020B0604020202020204" pitchFamily="34" charset="0"/>
              </a:rPr>
            </a:br>
            <a:r>
              <a:rPr lang="es-MX" altLang="en-US" dirty="0" smtClean="0">
                <a:latin typeface="Arial" panose="020B0604020202020204" pitchFamily="34" charset="0"/>
              </a:rPr>
              <a:t/>
            </a:r>
            <a:br>
              <a:rPr lang="es-MX" altLang="en-US" dirty="0" smtClean="0">
                <a:latin typeface="Arial" panose="020B0604020202020204" pitchFamily="34" charset="0"/>
              </a:rPr>
            </a:br>
            <a:r>
              <a:rPr lang="es-MX" altLang="en-US" b="1" dirty="0" smtClean="0">
                <a:latin typeface="Arial" panose="020B0604020202020204" pitchFamily="34" charset="0"/>
              </a:rPr>
              <a:t>En Línea </a:t>
            </a:r>
            <a:r>
              <a:rPr lang="es-MX" altLang="en-US" dirty="0" smtClean="0">
                <a:latin typeface="Arial" panose="020B0604020202020204" pitchFamily="34" charset="0"/>
              </a:rPr>
              <a:t>- Ir al </a:t>
            </a:r>
            <a:r>
              <a:rPr lang="es-MX" altLang="en-US" u="sng" dirty="0" smtClean="0">
                <a:solidFill>
                  <a:schemeClr val="accent1">
                    <a:lumMod val="75000"/>
                  </a:schemeClr>
                </a:solidFill>
                <a:latin typeface="Arial" panose="020B0604020202020204" pitchFamily="34" charset="0"/>
              </a:rPr>
              <a:t>Formulario de Queja </a:t>
            </a:r>
            <a:r>
              <a:rPr lang="es-MX" altLang="en-US" dirty="0" smtClean="0">
                <a:latin typeface="Arial" panose="020B0604020202020204" pitchFamily="34" charset="0"/>
              </a:rPr>
              <a:t>en línea. Las quejas escritas que están firmados por los trabajadores o sus representantes y a OSHA o la oficina regional tienen más probabilidades de resultar en inspecciones in situ de OSHA.</a:t>
            </a:r>
            <a:br>
              <a:rPr lang="es-MX" altLang="en-US" dirty="0" smtClean="0">
                <a:latin typeface="Arial" panose="020B0604020202020204" pitchFamily="34" charset="0"/>
              </a:rPr>
            </a:br>
            <a:r>
              <a:rPr lang="es-MX" altLang="en-US" dirty="0" smtClean="0">
                <a:latin typeface="Arial" panose="020B0604020202020204" pitchFamily="34" charset="0"/>
              </a:rPr>
              <a:t/>
            </a:r>
            <a:br>
              <a:rPr lang="es-MX" altLang="en-US" dirty="0" smtClean="0">
                <a:latin typeface="Arial" panose="020B0604020202020204" pitchFamily="34" charset="0"/>
              </a:rPr>
            </a:br>
            <a:r>
              <a:rPr lang="es-MX" altLang="en-US" b="1" dirty="0" smtClean="0">
                <a:latin typeface="Arial" panose="020B0604020202020204" pitchFamily="34" charset="0"/>
              </a:rPr>
              <a:t>Teléfono </a:t>
            </a:r>
            <a:r>
              <a:rPr lang="es-MX" altLang="en-US" dirty="0" smtClean="0">
                <a:latin typeface="Arial" panose="020B0604020202020204" pitchFamily="34" charset="0"/>
              </a:rPr>
              <a:t>- su oficina local de </a:t>
            </a:r>
            <a:r>
              <a:rPr lang="es-MX" altLang="en-US" u="sng" dirty="0" smtClean="0">
                <a:solidFill>
                  <a:schemeClr val="accent1">
                    <a:lumMod val="75000"/>
                  </a:schemeClr>
                </a:solidFill>
                <a:latin typeface="Arial" panose="020B0604020202020204" pitchFamily="34" charset="0"/>
              </a:rPr>
              <a:t>OSHA Regional o Oficina de Área.</a:t>
            </a:r>
            <a:r>
              <a:rPr lang="es-MX" altLang="en-US" dirty="0" smtClean="0">
                <a:latin typeface="Arial" panose="020B0604020202020204" pitchFamily="34" charset="0"/>
              </a:rPr>
              <a:t> Un representante de OSHA puede discutir su queja y responder a cualquier pregunta que tenga.</a:t>
            </a:r>
          </a:p>
          <a:p>
            <a:pPr>
              <a:defRPr/>
            </a:pPr>
            <a:r>
              <a:rPr lang="es-MX" altLang="en-US" dirty="0" smtClean="0">
                <a:latin typeface="Arial" panose="020B0604020202020204" pitchFamily="34" charset="0"/>
              </a:rPr>
              <a:t>1-800-321-OSHA</a:t>
            </a:r>
          </a:p>
        </p:txBody>
      </p:sp>
      <p:sp>
        <p:nvSpPr>
          <p:cNvPr id="26629" name="Content Placeholder 3"/>
          <p:cNvSpPr txBox="1">
            <a:spLocks/>
          </p:cNvSpPr>
          <p:nvPr/>
        </p:nvSpPr>
        <p:spPr bwMode="auto">
          <a:xfrm>
            <a:off x="3690938" y="4311650"/>
            <a:ext cx="26670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02" tIns="45851" rIns="91702" bIns="45851"/>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20000"/>
              </a:spcBef>
              <a:defRPr/>
            </a:pPr>
            <a:r>
              <a:rPr lang="es-MX" altLang="en-US" sz="1300" b="1" dirty="0" smtClean="0">
                <a:cs typeface="Arial" panose="020B0604020202020204" pitchFamily="34" charset="0"/>
              </a:rPr>
              <a:t>Descargar y FAX/Correo - </a:t>
            </a:r>
            <a:r>
              <a:rPr lang="es-MX" altLang="en-US" sz="1300" dirty="0" smtClean="0">
                <a:cs typeface="Arial" panose="020B0604020202020204" pitchFamily="34" charset="0"/>
              </a:rPr>
              <a:t>Descargue el </a:t>
            </a:r>
            <a:r>
              <a:rPr lang="es-MX" altLang="en-US" sz="1300" u="sng" dirty="0" smtClean="0">
                <a:solidFill>
                  <a:schemeClr val="accent1">
                    <a:lumMod val="75000"/>
                  </a:schemeClr>
                </a:solidFill>
                <a:cs typeface="Arial" panose="020B0604020202020204" pitchFamily="34" charset="0"/>
              </a:rPr>
              <a:t>Formulario de Queja de OSHA </a:t>
            </a:r>
            <a:r>
              <a:rPr lang="es-MX" altLang="en-US" sz="1300" dirty="0" smtClean="0">
                <a:cs typeface="Arial" panose="020B0604020202020204" pitchFamily="34" charset="0"/>
              </a:rPr>
              <a:t>* [En Español *] (o solicitar una copia a su oficina local de </a:t>
            </a:r>
            <a:r>
              <a:rPr lang="es-MX" altLang="en-US" sz="1300" u="sng" dirty="0" smtClean="0">
                <a:solidFill>
                  <a:schemeClr val="accent1">
                    <a:lumMod val="75000"/>
                  </a:schemeClr>
                </a:solidFill>
                <a:cs typeface="Arial" panose="020B0604020202020204" pitchFamily="34" charset="0"/>
              </a:rPr>
              <a:t>OSHA o Oficina de área</a:t>
            </a:r>
            <a:r>
              <a:rPr lang="es-MX" altLang="en-US" sz="1300" dirty="0" smtClean="0">
                <a:cs typeface="Arial" panose="020B0604020202020204" pitchFamily="34" charset="0"/>
              </a:rPr>
              <a:t>), llenarlo y enviarlo por fax o por correo a su oficina local de OSHA o Oficina de Área. Las quejas por escrito y firmadas por el trabajador o su representante y presentadas a la Oficina de Área de OSHA más cercano tienen más probabilidades de resultar en inspecciones in situ de OSHA. Por favor, incluya su nombre, dirección y número de teléfono para que podamos contactar con usted durante el seguimiento. Esta información es confidencial.</a:t>
            </a:r>
          </a:p>
          <a:p>
            <a:pPr eaLnBrk="1" hangingPunct="1">
              <a:spcBef>
                <a:spcPct val="20000"/>
              </a:spcBef>
              <a:defRPr/>
            </a:pPr>
            <a:endParaRPr lang="en-US" altLang="en-US" sz="1300" b="1" dirty="0" smtClean="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Primera Pregunta:</a:t>
            </a:r>
          </a:p>
          <a:p>
            <a:pPr>
              <a:lnSpc>
                <a:spcPct val="150000"/>
              </a:lnSpc>
            </a:pPr>
            <a:r>
              <a:rPr lang="en-US" altLang="en-US"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altLang="en-US" smtClean="0"/>
          </a:p>
          <a:p>
            <a:r>
              <a:rPr lang="en-US" altLang="en-US" smtClean="0"/>
              <a:t>Segunda Pregunta:</a:t>
            </a:r>
          </a:p>
          <a:p>
            <a:pPr>
              <a:lnSpc>
                <a:spcPct val="150000"/>
              </a:lnSpc>
            </a:pPr>
            <a:r>
              <a:rPr lang="en-US" altLang="en-US"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altLang="en-US"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A758447F-B1C1-4AF0-9964-AD20AA34FAE0}" type="slidenum">
              <a:rPr lang="en-US" altLang="en-US"/>
              <a:pPr>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A237BFF-60C8-4FCB-9678-45583C0E21DD}" type="slidenum">
              <a:rPr lang="en-US" altLang="en-US">
                <a:solidFill>
                  <a:srgbClr val="000000"/>
                </a:solidFill>
              </a:rPr>
              <a:pPr>
                <a:spcBef>
                  <a:spcPct val="0"/>
                </a:spcBef>
              </a:pPr>
              <a:t>13</a:t>
            </a:fld>
            <a:endParaRPr lang="en-US" altLang="en-US">
              <a:solidFill>
                <a:srgbClr val="000000"/>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MX" altLang="en-US" b="1" dirty="0" smtClean="0"/>
              <a:t>Para cada enunciado marque con un circulo. V para verdadero y F para falso</a:t>
            </a:r>
          </a:p>
          <a:p>
            <a:pPr eaLnBrk="1" hangingPunct="1"/>
            <a:endParaRPr lang="es-MX" altLang="en-US" b="1" dirty="0" smtClean="0"/>
          </a:p>
        </p:txBody>
      </p:sp>
      <p:graphicFrame>
        <p:nvGraphicFramePr>
          <p:cNvPr id="328764" name="Group 60"/>
          <p:cNvGraphicFramePr>
            <a:graphicFrameLocks noGrp="1"/>
          </p:cNvGraphicFramePr>
          <p:nvPr/>
        </p:nvGraphicFramePr>
        <p:xfrm>
          <a:off x="684213" y="5111750"/>
          <a:ext cx="5403850" cy="1633538"/>
        </p:xfrm>
        <a:graphic>
          <a:graphicData uri="http://schemas.openxmlformats.org/drawingml/2006/table">
            <a:tbl>
              <a:tblPr/>
              <a:tblGrid>
                <a:gridCol w="304407"/>
                <a:gridCol w="304477"/>
                <a:gridCol w="4794966"/>
              </a:tblGrid>
              <a:tr h="4580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V</a:t>
                      </a:r>
                    </a:p>
                  </a:txBody>
                  <a:tcPr marL="91334" marR="91334" marT="45793" marB="457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a:t>
                      </a:r>
                    </a:p>
                  </a:txBody>
                  <a:tcPr marL="91334" marR="91334" marT="45793" marB="45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noProof="0" dirty="0" smtClean="0">
                          <a:ln>
                            <a:noFill/>
                          </a:ln>
                          <a:solidFill>
                            <a:schemeClr val="tx1"/>
                          </a:solidFill>
                          <a:effectLst/>
                          <a:latin typeface="Arial" charset="0"/>
                        </a:rPr>
                        <a:t>Desde 1970 (la fecha de OSHA fue creado) víctimas mortales relacionadas con el trabajo se han reducido en un 62%</a:t>
                      </a:r>
                    </a:p>
                  </a:txBody>
                  <a:tcPr marL="91323" marR="91323" marT="45798" marB="457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95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V</a:t>
                      </a:r>
                    </a:p>
                  </a:txBody>
                  <a:tcPr marL="91334" marR="91334" marT="45793" marB="457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a:t>
                      </a:r>
                    </a:p>
                  </a:txBody>
                  <a:tcPr marL="91334" marR="91334" marT="45793" marB="45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s-MX" sz="1200" i="0" kern="1200" noProof="0" dirty="0" smtClean="0">
                          <a:solidFill>
                            <a:schemeClr val="tx1"/>
                          </a:solidFill>
                          <a:latin typeface="Arial" panose="020B0604020202020204" pitchFamily="34" charset="0"/>
                          <a:ea typeface="+mn-ea"/>
                          <a:cs typeface="Arial" panose="020B0604020202020204" pitchFamily="34" charset="0"/>
                        </a:rPr>
                        <a:t>Por ley, no puede haber retribución contra</a:t>
                      </a:r>
                      <a:r>
                        <a:rPr lang="es-MX" sz="1200" i="0" kern="1200" baseline="0" noProof="0" dirty="0" smtClean="0">
                          <a:solidFill>
                            <a:schemeClr val="tx1"/>
                          </a:solidFill>
                          <a:latin typeface="Arial" panose="020B0604020202020204" pitchFamily="34" charset="0"/>
                          <a:ea typeface="+mn-ea"/>
                          <a:cs typeface="Arial" panose="020B0604020202020204" pitchFamily="34" charset="0"/>
                        </a:rPr>
                        <a:t> un empleado que ha reportado algún peligro a OSHA</a:t>
                      </a:r>
                      <a:endParaRPr kumimoji="0" lang="es-MX" sz="1200" b="0" i="0" u="none" strike="noStrike" cap="none" normalizeH="0" baseline="0" noProof="0" dirty="0" smtClean="0">
                        <a:ln>
                          <a:noFill/>
                        </a:ln>
                        <a:solidFill>
                          <a:schemeClr val="tx1"/>
                        </a:solidFill>
                        <a:effectLst/>
                        <a:latin typeface="Arial" panose="020B0604020202020204" pitchFamily="34" charset="0"/>
                        <a:cs typeface="Arial" panose="020B0604020202020204" pitchFamily="34" charset="0"/>
                      </a:endParaRPr>
                    </a:p>
                  </a:txBody>
                  <a:tcPr marL="91323" marR="91323" marT="45798" marB="457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58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V</a:t>
                      </a:r>
                    </a:p>
                  </a:txBody>
                  <a:tcPr marL="91334" marR="91334" marT="45793" marB="457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a:t>
                      </a:r>
                    </a:p>
                  </a:txBody>
                  <a:tcPr marL="91334" marR="91334" marT="45793" marB="457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s-MX" sz="1200" i="0" kern="1200" noProof="0" dirty="0" smtClean="0">
                          <a:solidFill>
                            <a:schemeClr val="tx1"/>
                          </a:solidFill>
                          <a:latin typeface="Arial" panose="020B0604020202020204" pitchFamily="34" charset="0"/>
                          <a:ea typeface="+mn-ea"/>
                          <a:cs typeface="Arial" panose="020B0604020202020204" pitchFamily="34" charset="0"/>
                        </a:rPr>
                        <a:t>Bajo ciertas condiciones, los empleados no están obligados a cumplir con las normas de OSHA</a:t>
                      </a:r>
                      <a:endParaRPr kumimoji="0" lang="es-MX" sz="1200" b="0" i="0" u="none" strike="noStrike" cap="none" normalizeH="0" baseline="0" noProof="0" dirty="0" smtClean="0">
                        <a:ln>
                          <a:noFill/>
                        </a:ln>
                        <a:solidFill>
                          <a:schemeClr val="tx1"/>
                        </a:solidFill>
                        <a:effectLst/>
                        <a:latin typeface="Arial" panose="020B0604020202020204" pitchFamily="34" charset="0"/>
                        <a:cs typeface="Arial" panose="020B0604020202020204" pitchFamily="34" charset="0"/>
                      </a:endParaRPr>
                    </a:p>
                  </a:txBody>
                  <a:tcPr marL="91323" marR="91323" marT="45798" marB="457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9C836098-AF87-49F1-BBF5-2BF80D5D4EF2}" type="slidenum">
              <a:rPr lang="en-US" altLang="en-US"/>
              <a:pPr>
                <a:spcBef>
                  <a:spcPct val="0"/>
                </a:spcBef>
              </a:pPr>
              <a:t>14</a:t>
            </a:fld>
            <a:endParaRPr lang="en-US" altLang="en-US"/>
          </a:p>
        </p:txBody>
      </p:sp>
      <p:sp>
        <p:nvSpPr>
          <p:cNvPr id="46083"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706438" y="4457700"/>
            <a:ext cx="5664200" cy="414496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defRPr/>
            </a:pPr>
            <a:r>
              <a:rPr lang="es-MX" altLang="en-US" b="1" dirty="0" smtClean="0">
                <a:solidFill>
                  <a:schemeClr val="tx2"/>
                </a:solidFill>
                <a:latin typeface="Arial" panose="020B0604020202020204" pitchFamily="34" charset="0"/>
              </a:rPr>
              <a:t>Comportamientos que conducen a las Caídas</a:t>
            </a:r>
          </a:p>
          <a:p>
            <a:pPr>
              <a:lnSpc>
                <a:spcPct val="90000"/>
              </a:lnSpc>
              <a:defRPr/>
            </a:pPr>
            <a:r>
              <a:rPr lang="es-MX" altLang="en-US" b="1" dirty="0" smtClean="0">
                <a:solidFill>
                  <a:schemeClr val="tx2"/>
                </a:solidFill>
                <a:latin typeface="Arial" panose="020B0604020202020204" pitchFamily="34" charset="0"/>
              </a:rPr>
              <a:t> </a:t>
            </a:r>
          </a:p>
          <a:p>
            <a:pPr>
              <a:lnSpc>
                <a:spcPct val="90000"/>
              </a:lnSpc>
              <a:defRPr/>
            </a:pPr>
            <a:r>
              <a:rPr lang="es-MX" altLang="en-US" b="1" dirty="0" smtClean="0">
                <a:solidFill>
                  <a:schemeClr val="tx2"/>
                </a:solidFill>
                <a:latin typeface="Arial" panose="020B0604020202020204" pitchFamily="34" charset="0"/>
              </a:rPr>
              <a:t>¡Los siguientes comportamientos pueden llevar a caídas!</a:t>
            </a:r>
          </a:p>
          <a:p>
            <a:pPr>
              <a:lnSpc>
                <a:spcPct val="90000"/>
              </a:lnSpc>
              <a:defRPr/>
            </a:pPr>
            <a:endParaRPr lang="es-MX" altLang="en-US" b="1" dirty="0" smtClean="0">
              <a:solidFill>
                <a:schemeClr val="tx2"/>
              </a:solidFill>
              <a:latin typeface="Arial" panose="020B0604020202020204" pitchFamily="34" charset="0"/>
            </a:endParaRPr>
          </a:p>
          <a:p>
            <a:pPr marL="171450" indent="-171450">
              <a:lnSpc>
                <a:spcPct val="90000"/>
              </a:lnSpc>
              <a:buFont typeface="Arial" panose="020B0604020202020204" pitchFamily="34" charset="0"/>
              <a:buChar char="•"/>
              <a:defRPr/>
            </a:pPr>
            <a:r>
              <a:rPr lang="es-MX" altLang="en-US" b="1" dirty="0" smtClean="0">
                <a:solidFill>
                  <a:schemeClr val="tx2"/>
                </a:solidFill>
                <a:latin typeface="Arial" panose="020B0604020202020204" pitchFamily="34" charset="0"/>
              </a:rPr>
              <a:t> Caminar muy rápido</a:t>
            </a:r>
          </a:p>
          <a:p>
            <a:pPr marL="171450" indent="-171450">
              <a:lnSpc>
                <a:spcPct val="90000"/>
              </a:lnSpc>
              <a:buFont typeface="Arial" panose="020B0604020202020204" pitchFamily="34" charset="0"/>
              <a:buChar char="•"/>
              <a:defRPr/>
            </a:pPr>
            <a:endParaRPr lang="es-MX" altLang="en-US" b="1" dirty="0" smtClean="0">
              <a:solidFill>
                <a:schemeClr val="tx2"/>
              </a:solidFill>
              <a:latin typeface="Arial" panose="020B0604020202020204" pitchFamily="34" charset="0"/>
            </a:endParaRPr>
          </a:p>
          <a:p>
            <a:pPr marL="171450" indent="-171450">
              <a:lnSpc>
                <a:spcPct val="90000"/>
              </a:lnSpc>
              <a:buFont typeface="Arial" panose="020B0604020202020204" pitchFamily="34" charset="0"/>
              <a:buChar char="•"/>
              <a:defRPr/>
            </a:pPr>
            <a:r>
              <a:rPr lang="es-MX" altLang="en-US" b="1" dirty="0" smtClean="0">
                <a:solidFill>
                  <a:schemeClr val="tx2"/>
                </a:solidFill>
                <a:latin typeface="Arial" panose="020B0604020202020204" pitchFamily="34" charset="0"/>
              </a:rPr>
              <a:t> Correr</a:t>
            </a:r>
          </a:p>
          <a:p>
            <a:pPr marL="171450" indent="-171450">
              <a:lnSpc>
                <a:spcPct val="90000"/>
              </a:lnSpc>
              <a:buFont typeface="Arial" panose="020B0604020202020204" pitchFamily="34" charset="0"/>
              <a:buChar char="•"/>
              <a:defRPr/>
            </a:pPr>
            <a:endParaRPr lang="es-MX" altLang="en-US" b="1" dirty="0" smtClean="0">
              <a:solidFill>
                <a:schemeClr val="tx2"/>
              </a:solidFill>
              <a:latin typeface="Arial" panose="020B0604020202020204" pitchFamily="34" charset="0"/>
            </a:endParaRPr>
          </a:p>
          <a:p>
            <a:pPr marL="171450" indent="-171450">
              <a:lnSpc>
                <a:spcPct val="90000"/>
              </a:lnSpc>
              <a:buFont typeface="Arial" panose="020B0604020202020204" pitchFamily="34" charset="0"/>
              <a:buChar char="•"/>
              <a:defRPr/>
            </a:pPr>
            <a:r>
              <a:rPr lang="es-MX" altLang="en-US" b="1" dirty="0" smtClean="0">
                <a:solidFill>
                  <a:schemeClr val="tx2"/>
                </a:solidFill>
                <a:latin typeface="Arial" panose="020B0604020202020204" pitchFamily="34" charset="0"/>
              </a:rPr>
              <a:t> Cambios rápidos de dirección</a:t>
            </a:r>
          </a:p>
          <a:p>
            <a:pPr marL="171450" indent="-171450">
              <a:lnSpc>
                <a:spcPct val="90000"/>
              </a:lnSpc>
              <a:buFont typeface="Arial" panose="020B0604020202020204" pitchFamily="34" charset="0"/>
              <a:buChar char="•"/>
              <a:defRPr/>
            </a:pPr>
            <a:endParaRPr lang="es-MX" altLang="en-US" b="1" dirty="0" smtClean="0">
              <a:solidFill>
                <a:schemeClr val="tx2"/>
              </a:solidFill>
              <a:latin typeface="Arial" panose="020B0604020202020204" pitchFamily="34" charset="0"/>
            </a:endParaRPr>
          </a:p>
          <a:p>
            <a:pPr marL="171450" indent="-171450">
              <a:lnSpc>
                <a:spcPct val="90000"/>
              </a:lnSpc>
              <a:buFont typeface="Arial" panose="020B0604020202020204" pitchFamily="34" charset="0"/>
              <a:buChar char="•"/>
              <a:defRPr/>
            </a:pPr>
            <a:r>
              <a:rPr lang="es-MX" altLang="en-US" b="1" dirty="0" smtClean="0">
                <a:solidFill>
                  <a:schemeClr val="tx2"/>
                </a:solidFill>
                <a:latin typeface="Arial" panose="020B0604020202020204" pitchFamily="34" charset="0"/>
              </a:rPr>
              <a:t> Payasadas</a:t>
            </a:r>
          </a:p>
          <a:p>
            <a:pPr marL="171450" indent="-171450">
              <a:lnSpc>
                <a:spcPct val="90000"/>
              </a:lnSpc>
              <a:buFont typeface="Arial" panose="020B0604020202020204" pitchFamily="34" charset="0"/>
              <a:buChar char="•"/>
              <a:defRPr/>
            </a:pPr>
            <a:endParaRPr lang="es-MX" altLang="en-US" b="1" dirty="0" smtClean="0">
              <a:solidFill>
                <a:schemeClr val="tx2"/>
              </a:solidFill>
              <a:latin typeface="Arial" panose="020B0604020202020204" pitchFamily="34" charset="0"/>
            </a:endParaRPr>
          </a:p>
          <a:p>
            <a:pPr marL="171450" indent="-171450">
              <a:lnSpc>
                <a:spcPct val="90000"/>
              </a:lnSpc>
              <a:buFont typeface="Arial" panose="020B0604020202020204" pitchFamily="34" charset="0"/>
              <a:buChar char="•"/>
              <a:defRPr/>
            </a:pPr>
            <a:r>
              <a:rPr lang="es-MX" altLang="en-US" b="1" dirty="0" smtClean="0">
                <a:solidFill>
                  <a:schemeClr val="tx2"/>
                </a:solidFill>
                <a:latin typeface="Arial" panose="020B0604020202020204" pitchFamily="34" charset="0"/>
              </a:rPr>
              <a:t> Distracciones</a:t>
            </a:r>
          </a:p>
          <a:p>
            <a:pPr marL="171450" indent="-171450">
              <a:lnSpc>
                <a:spcPct val="90000"/>
              </a:lnSpc>
              <a:buFont typeface="Arial" panose="020B0604020202020204" pitchFamily="34" charset="0"/>
              <a:buChar char="•"/>
              <a:defRPr/>
            </a:pPr>
            <a:endParaRPr lang="es-MX" altLang="en-US" b="1" dirty="0" smtClean="0">
              <a:solidFill>
                <a:schemeClr val="tx2"/>
              </a:solidFill>
              <a:latin typeface="Arial" panose="020B0604020202020204" pitchFamily="34" charset="0"/>
            </a:endParaRPr>
          </a:p>
          <a:p>
            <a:pPr marL="171450" indent="-171450">
              <a:lnSpc>
                <a:spcPct val="90000"/>
              </a:lnSpc>
              <a:buFont typeface="Arial" panose="020B0604020202020204" pitchFamily="34" charset="0"/>
              <a:buChar char="•"/>
              <a:defRPr/>
            </a:pPr>
            <a:r>
              <a:rPr lang="es-MX" altLang="en-US" b="1" dirty="0" smtClean="0">
                <a:solidFill>
                  <a:schemeClr val="tx2"/>
                </a:solidFill>
                <a:latin typeface="Arial" panose="020B0604020202020204" pitchFamily="34" charset="0"/>
              </a:rPr>
              <a:t>No  seguir las reglas y regulaciones </a:t>
            </a:r>
          </a:p>
          <a:p>
            <a:pPr>
              <a:lnSpc>
                <a:spcPct val="90000"/>
              </a:lnSpc>
              <a:defRPr/>
            </a:pPr>
            <a:endParaRPr lang="es-MX" altLang="en-US" b="1" dirty="0" smtClean="0">
              <a:solidFill>
                <a:schemeClr val="tx2"/>
              </a:solidFill>
              <a:latin typeface="Arial" panose="020B0604020202020204" pitchFamily="34" charset="0"/>
            </a:endParaRPr>
          </a:p>
          <a:p>
            <a:pPr algn="ctr">
              <a:lnSpc>
                <a:spcPct val="90000"/>
              </a:lnSpc>
              <a:defRPr/>
            </a:pPr>
            <a:r>
              <a:rPr lang="es-MX" altLang="en-US" b="1" dirty="0" smtClean="0">
                <a:solidFill>
                  <a:schemeClr val="tx2"/>
                </a:solidFill>
                <a:latin typeface="Arial" panose="020B0604020202020204" pitchFamily="34" charset="0"/>
              </a:rPr>
              <a:t>¿Qué está mal en esta imagen?</a:t>
            </a:r>
          </a:p>
          <a:p>
            <a:pPr>
              <a:lnSpc>
                <a:spcPct val="90000"/>
              </a:lnSpc>
              <a:defRPr/>
            </a:pPr>
            <a:endParaRPr lang="en-US" altLang="en-US" b="1" dirty="0" smtClean="0">
              <a:solidFill>
                <a:schemeClr val="tx2"/>
              </a:solidFill>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txBox="1">
            <a:spLocks noGrp="1" noChangeArrowheads="1"/>
          </p:cNvSpPr>
          <p:nvPr/>
        </p:nvSpPr>
        <p:spPr bwMode="auto">
          <a:xfrm>
            <a:off x="0" y="0"/>
            <a:ext cx="30654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endParaRPr lang="en-US" altLang="en-US"/>
          </a:p>
        </p:txBody>
      </p:sp>
      <p:sp>
        <p:nvSpPr>
          <p:cNvPr id="48131" name="Rectangle 7"/>
          <p:cNvSpPr txBox="1">
            <a:spLocks noGrp="1" noChangeArrowheads="1"/>
          </p:cNvSpPr>
          <p:nvPr/>
        </p:nvSpPr>
        <p:spPr bwMode="auto">
          <a:xfrm>
            <a:off x="4010025" y="8915400"/>
            <a:ext cx="30654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spcBef>
                <a:spcPct val="0"/>
              </a:spcBef>
            </a:pPr>
            <a:fld id="{23696D0D-5705-4131-B7F1-2450170019DD}" type="slidenum">
              <a:rPr lang="en-US" altLang="en-US"/>
              <a:pPr algn="r">
                <a:spcBef>
                  <a:spcPct val="0"/>
                </a:spcBef>
              </a:pPr>
              <a:t>15</a:t>
            </a:fld>
            <a:endParaRPr lang="en-US" altLang="en-US"/>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a:xfrm>
            <a:off x="706438" y="4379913"/>
            <a:ext cx="5741987" cy="4535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MX" altLang="en-US" b="1" dirty="0" smtClean="0"/>
              <a:t>Prevención de resbalones, tropezones y caídas 1910.22 (a) </a:t>
            </a:r>
          </a:p>
          <a:p>
            <a:pPr eaLnBrk="1" hangingPunct="1"/>
            <a:r>
              <a:rPr lang="es-MX" altLang="en-US" dirty="0" smtClean="0"/>
              <a:t>Plantas permanentes y plataformas deberán estar libres de proyecciones u obstrucciones peligrosas, mantenidas en buen estado y razonablemente libres de aceite, grasa o agua. Cuando el tipo de operación que requiere trabajar en suelos resbaladizos, dichas superficies deberán estar protegidos contra el deslizamiento mediante el uso de tapetes, rejillas, calzado con tacos u otros métodos que aseguren una protección equivalente. Donde se utilizan procesos húmedos se debe mantener drenaje adecuado y pisos falsos, plataformas, tapetes, u otros medios secos para lugares de estar en pie deben ser proporcionados</a:t>
            </a:r>
            <a:endParaRPr lang="en-US" altLang="en-US" dirty="0" smtClean="0"/>
          </a:p>
          <a:p>
            <a:pPr eaLnBrk="1" hangingPunct="1"/>
            <a:r>
              <a:rPr lang="es-MX" altLang="en-US" dirty="0" smtClean="0"/>
              <a:t>Los siguientes son ejemplos de lo que causa que los trabajadores caigan y algunos consejos para la prevención.</a:t>
            </a:r>
          </a:p>
          <a:p>
            <a:pPr eaLnBrk="1" hangingPunct="1"/>
            <a:endParaRPr lang="es-MX" altLang="en-US" dirty="0" smtClean="0"/>
          </a:p>
          <a:p>
            <a:pPr eaLnBrk="1" hangingPunct="1"/>
            <a:r>
              <a:rPr lang="es-MX" altLang="en-US" b="1" dirty="0" smtClean="0"/>
              <a:t>Poca Limpieza OSHA 1915.81 </a:t>
            </a:r>
          </a:p>
          <a:p>
            <a:pPr eaLnBrk="1" hangingPunct="1"/>
            <a:r>
              <a:rPr lang="es-MX" altLang="en-US" dirty="0" smtClean="0"/>
              <a:t>De acuerdo con el Consejo de Seguridad, los trabajadores sufren lesiones de resbalones, tropiezos y caídas más que cualquier otra lesión ocupacional. Estos se pueden evitar si se utilizan procedimientos de limpieza adecuados. La buena limpieza incluye recoger, limpiar y organizar. Incluye la pronta eliminación de desechos y residuos. Si el servicio de limpieza se delega a otros oficios, tales como mano de obra, hay que tener en cuenta que al igual que la "seguridad" en sí, la limpieza es responsabilidad de todos.</a:t>
            </a:r>
            <a:endParaRPr lang="es-ES" altLang="en-US" dirty="0" smtClean="0"/>
          </a:p>
          <a:p>
            <a:pPr eaLnBrk="1" hangingPunct="1"/>
            <a:endParaRPr lang="en-US" altLang="en-US" sz="1000" i="1" dirty="0" smtClean="0">
              <a:latin typeface="Tahoma" pitchFamily="34" charset="0"/>
            </a:endParaRPr>
          </a:p>
          <a:p>
            <a:pPr eaLnBrk="1" hangingPunct="1"/>
            <a:endParaRPr lang="en-US" altLang="en-US" sz="1000" b="1" u="sng"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A66BE1F9-8C82-4942-92B9-45E78FBDEBF5}" type="slidenum">
              <a:rPr lang="en-US" altLang="en-US"/>
              <a:pPr>
                <a:spcBef>
                  <a:spcPct val="0"/>
                </a:spcBef>
              </a:pPr>
              <a:t>16</a:t>
            </a:fld>
            <a:endParaRPr lang="en-US" altLang="en-US"/>
          </a:p>
        </p:txBody>
      </p:sp>
      <p:sp>
        <p:nvSpPr>
          <p:cNvPr id="50179"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719138" y="4311650"/>
            <a:ext cx="5662612" cy="47244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defRPr/>
            </a:pPr>
            <a:r>
              <a:rPr lang="es-MX" altLang="en-US" sz="1150" b="1" dirty="0" smtClean="0">
                <a:solidFill>
                  <a:schemeClr val="tx2"/>
                </a:solidFill>
                <a:latin typeface="Arial" panose="020B0604020202020204" pitchFamily="34" charset="0"/>
              </a:rPr>
              <a:t>La falta de pasarela designada 1915.81 (a) (2) (i)</a:t>
            </a:r>
          </a:p>
          <a:p>
            <a:pPr>
              <a:lnSpc>
                <a:spcPct val="90000"/>
              </a:lnSpc>
              <a:defRPr/>
            </a:pPr>
            <a:r>
              <a:rPr lang="es-MX" altLang="en-US" sz="1150" dirty="0" smtClean="0">
                <a:solidFill>
                  <a:schemeClr val="tx2"/>
                </a:solidFill>
                <a:latin typeface="Arial" panose="020B0604020202020204" pitchFamily="34" charset="0"/>
              </a:rPr>
              <a:t>Pasarelas designadas a que ofrecen vías seguras para los trabajadores que viajan de una parte de la instalación a otra. Evitan que los trabajadores caminen a través de las áreas de producción donde podrían ser heridos por los materiales en movimiento o las operaciones del equipo en el que puedan tropezar con facilidad y caer.</a:t>
            </a:r>
          </a:p>
          <a:p>
            <a:pPr>
              <a:lnSpc>
                <a:spcPct val="90000"/>
              </a:lnSpc>
              <a:defRPr/>
            </a:pPr>
            <a:r>
              <a:rPr lang="es-MX" altLang="en-US" sz="1150" dirty="0" smtClean="0">
                <a:solidFill>
                  <a:schemeClr val="tx2"/>
                </a:solidFill>
                <a:latin typeface="Arial" panose="020B0604020202020204" pitchFamily="34" charset="0"/>
              </a:rPr>
              <a:t>Las pasarelas deben mantenerse en condiciones de trabajo adecuadas. Esto significa no almacenar materiales en la pasarela o correr cables y líneas a través del camino, presentando un peligro de tropiezo, la limpiar los derrames y mantenerse bien iluminado para asegurar que los trabajadores puedan ver por dónde están caminando.</a:t>
            </a:r>
          </a:p>
          <a:p>
            <a:pPr>
              <a:lnSpc>
                <a:spcPct val="90000"/>
              </a:lnSpc>
              <a:defRPr/>
            </a:pPr>
            <a:endParaRPr lang="es-MX" altLang="en-US" sz="1150" dirty="0" smtClean="0">
              <a:solidFill>
                <a:schemeClr val="tx2"/>
              </a:solidFill>
              <a:latin typeface="Arial" panose="020B0604020202020204" pitchFamily="34" charset="0"/>
            </a:endParaRPr>
          </a:p>
          <a:p>
            <a:pPr>
              <a:lnSpc>
                <a:spcPct val="90000"/>
              </a:lnSpc>
              <a:defRPr/>
            </a:pPr>
            <a:r>
              <a:rPr lang="es-MX" altLang="en-US" sz="1150" b="1" dirty="0" smtClean="0">
                <a:solidFill>
                  <a:schemeClr val="tx2"/>
                </a:solidFill>
                <a:latin typeface="Arial" panose="020B0604020202020204" pitchFamily="34" charset="0"/>
              </a:rPr>
              <a:t>Las distracciones</a:t>
            </a:r>
          </a:p>
          <a:p>
            <a:pPr>
              <a:lnSpc>
                <a:spcPct val="90000"/>
              </a:lnSpc>
              <a:defRPr/>
            </a:pPr>
            <a:r>
              <a:rPr lang="es-MX" altLang="en-US" sz="1150" dirty="0" smtClean="0">
                <a:solidFill>
                  <a:schemeClr val="tx2"/>
                </a:solidFill>
                <a:latin typeface="Arial" panose="020B0604020202020204" pitchFamily="34" charset="0"/>
              </a:rPr>
              <a:t>Tan simple como esto puede sonar, es un gran problema. Es común ver a los trabajadores caminando y hablando por celular o el uno al otro y no ser consciente de lo que está delante de ellos. Al no estar alerta, los trabajadores de perder de vista lo que están haciendo y no son conscientes de sus alrededores peligrosos. Estar en un apuro puede dar lugar a caminar muy rápido, incluso corriendo; esto puede requerir cambios rápidos en la dirección de desplazamiento y, a menudo una pérdida de equilibrio. No viendo dónde se va y velocidad, son factores comunes en muchas lesiones en el trabajo.</a:t>
            </a:r>
          </a:p>
          <a:p>
            <a:pPr>
              <a:lnSpc>
                <a:spcPct val="90000"/>
              </a:lnSpc>
              <a:defRPr/>
            </a:pPr>
            <a:r>
              <a:rPr lang="es-MX" altLang="en-US" sz="1150" dirty="0" smtClean="0">
                <a:solidFill>
                  <a:schemeClr val="tx2"/>
                </a:solidFill>
                <a:latin typeface="Arial" panose="020B0604020202020204" pitchFamily="34" charset="0"/>
              </a:rPr>
              <a:t>Los empleados deben ser conscientes de la importancia de ser conscientes de su entorno, esto se puede hacer mediante la publicación de señales, carteles y pancartas en las áreas de trabajo y / o salas de descanso. Además, los supervisores deben estar atentos hacia los empleados que parecen no estar prestando atención e intervenir.</a:t>
            </a:r>
          </a:p>
          <a:p>
            <a:pPr>
              <a:lnSpc>
                <a:spcPct val="90000"/>
              </a:lnSpc>
              <a:defRPr/>
            </a:pPr>
            <a:endParaRPr lang="en-US" altLang="en-US" dirty="0" smtClean="0">
              <a:solidFill>
                <a:schemeClr val="tx2"/>
              </a:solidFill>
              <a:latin typeface="Arial" panose="020B0604020202020204" pitchFamily="34" charset="0"/>
            </a:endParaRPr>
          </a:p>
          <a:p>
            <a:pPr>
              <a:lnSpc>
                <a:spcPct val="90000"/>
              </a:lnSpc>
              <a:defRPr/>
            </a:pPr>
            <a:endParaRPr lang="en-US" altLang="en-US" dirty="0" smtClean="0">
              <a:solidFill>
                <a:schemeClr val="tx2"/>
              </a:solidFill>
              <a:latin typeface="Arial" panose="020B0604020202020204" pitchFamily="34" charset="0"/>
            </a:endParaRPr>
          </a:p>
          <a:p>
            <a:pPr>
              <a:buFontTx/>
              <a:buChar char="•"/>
              <a:defRPr/>
            </a:pPr>
            <a:endParaRPr lang="en-US" altLang="en-US" dirty="0" smtClean="0">
              <a:solidFill>
                <a:schemeClr val="tx2"/>
              </a:solidFill>
              <a:latin typeface="Arial" panose="020B0604020202020204" pitchFamily="34" charset="0"/>
            </a:endParaRPr>
          </a:p>
          <a:p>
            <a:pPr>
              <a:defRPr/>
            </a:pPr>
            <a:r>
              <a:rPr lang="en-US" altLang="en-US" dirty="0" smtClean="0">
                <a:latin typeface="Arial" panose="020B0604020202020204" pitchFamily="34" charset="0"/>
              </a:rPr>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txBox="1">
            <a:spLocks noGrp="1" noChangeArrowheads="1"/>
          </p:cNvSpPr>
          <p:nvPr/>
        </p:nvSpPr>
        <p:spPr bwMode="auto">
          <a:xfrm>
            <a:off x="0" y="0"/>
            <a:ext cx="30654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endParaRPr lang="en-US" altLang="en-US"/>
          </a:p>
        </p:txBody>
      </p:sp>
      <p:sp>
        <p:nvSpPr>
          <p:cNvPr id="52227" name="Rectangle 7"/>
          <p:cNvSpPr txBox="1">
            <a:spLocks noGrp="1" noChangeArrowheads="1"/>
          </p:cNvSpPr>
          <p:nvPr/>
        </p:nvSpPr>
        <p:spPr bwMode="auto">
          <a:xfrm>
            <a:off x="4010025" y="8915400"/>
            <a:ext cx="30654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spcBef>
                <a:spcPct val="0"/>
              </a:spcBef>
            </a:pPr>
            <a:fld id="{D9A99992-A50C-49F8-883E-53744D3547A5}" type="slidenum">
              <a:rPr lang="en-US" altLang="en-US"/>
              <a:pPr algn="r">
                <a:spcBef>
                  <a:spcPct val="0"/>
                </a:spcBef>
              </a:pPr>
              <a:t>17</a:t>
            </a:fld>
            <a:endParaRPr lang="en-US" altLang="en-US"/>
          </a:p>
        </p:txBody>
      </p:sp>
      <p:sp>
        <p:nvSpPr>
          <p:cNvPr id="52228"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xfrm>
            <a:off x="473075" y="4224338"/>
            <a:ext cx="5975350" cy="469106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s-MX" altLang="en-US" sz="1150" b="1" dirty="0" smtClean="0">
                <a:latin typeface="Arial" panose="020B0604020202020204" pitchFamily="34" charset="0"/>
              </a:rPr>
              <a:t>Superficies para caminar/trabajar mojadas y resbaladizas 1910.22 (a) (2) </a:t>
            </a:r>
          </a:p>
          <a:p>
            <a:pPr eaLnBrk="1" hangingPunct="1">
              <a:defRPr/>
            </a:pPr>
            <a:r>
              <a:rPr lang="es-MX" altLang="en-US" sz="1150" dirty="0" smtClean="0">
                <a:latin typeface="Arial" panose="020B0604020202020204" pitchFamily="34" charset="0"/>
              </a:rPr>
              <a:t>Las operaciones al aire libre están a merced de los cambios de clima que puede venir de repente y crear condiciones resbaladizas húmedas que no estaban presentes al inicio de la jornada de trabajo. Este problema puede agravarse cuando los trabajadores pueden estar trabajando en el interior o en zonas protegidas por el clima y de repente salen afuera. Sin saber cuáles son las condiciones, es posible que se deslicen en superficies resbaladizas mojadas. Los peldaños de la escalera pueden estar resbaladizos a igual que los rieles laterales en los que se agarran para mantener el equilibrio. Las operaciones pueden cesar durante los períodos de mal clima; sin embargo, a veces las operaciones deben continuar. Si este es el caso, los trabajadores deben ser alertados a los riesgos de trabajar en tales condiciones meteorológicas.</a:t>
            </a:r>
          </a:p>
          <a:p>
            <a:pPr eaLnBrk="1" hangingPunct="1">
              <a:defRPr/>
            </a:pPr>
            <a:r>
              <a:rPr lang="es-MX" altLang="en-US" sz="1150" b="1" dirty="0" smtClean="0">
                <a:latin typeface="Arial" panose="020B0604020202020204" pitchFamily="34" charset="0"/>
              </a:rPr>
              <a:t>Proporcionar iluminación adecuada 1915.82 (a) (2) </a:t>
            </a:r>
            <a:r>
              <a:rPr lang="es-MX" altLang="en-US" sz="1150" dirty="0" smtClean="0">
                <a:latin typeface="Arial" panose="020B0604020202020204" pitchFamily="34" charset="0"/>
              </a:rPr>
              <a:t>Es extremadamente importante tener la iluminación adecuada en el área de trabajo. Si un trabajador no puede ver correctamente, puede existir la posibilidad de lesiones. Además de las lesiones, la mala iluminación dará lugar a la mala calidad del trabajo. Los procedimientos de trabajo deben incluir la garantía de la iluminación adecuada antes que los trabajadores entren en las áreas de trabajo, la inspección de las luces temporales para asegurarse de que están correctamente instaladas y en buenas condiciones de trabajo y verificar los niveles de iluminación periódicamente para garantizar el nivel adecuado de iluminación.</a:t>
            </a:r>
          </a:p>
          <a:p>
            <a:pPr eaLnBrk="1" hangingPunct="1">
              <a:defRPr/>
            </a:pPr>
            <a:r>
              <a:rPr lang="es-MX" altLang="en-US" sz="1150" b="1" dirty="0" smtClean="0">
                <a:latin typeface="Arial" panose="020B0604020202020204" pitchFamily="34" charset="0"/>
              </a:rPr>
              <a:t>NAVSEA Artículo Estándar  009-74 establece:</a:t>
            </a:r>
          </a:p>
          <a:p>
            <a:pPr eaLnBrk="1" hangingPunct="1">
              <a:defRPr/>
            </a:pPr>
            <a:r>
              <a:rPr lang="es-MX" altLang="en-US" sz="1150" dirty="0" smtClean="0">
                <a:latin typeface="Arial" panose="020B0604020202020204" pitchFamily="34" charset="0"/>
              </a:rPr>
              <a:t>3.12 Cada empleado tendrá una linterna u otra fuente de luz adecuada a bordo de un buque de la Naval.</a:t>
            </a:r>
            <a:endParaRPr lang="es-ES" altLang="en-US" sz="1150" dirty="0" smtClean="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2C6AE761-2D0F-491F-B50E-05B73EBF0BF0}" type="slidenum">
              <a:rPr lang="en-US" altLang="en-US"/>
              <a:pPr>
                <a:spcBef>
                  <a:spcPct val="0"/>
                </a:spcBef>
              </a:pPr>
              <a:t>18</a:t>
            </a:fld>
            <a:endParaRPr lang="en-US" altLang="en-US"/>
          </a:p>
        </p:txBody>
      </p:sp>
      <p:sp>
        <p:nvSpPr>
          <p:cNvPr id="54275" name="Rectangle 2"/>
          <p:cNvSpPr>
            <a:spLocks noGrp="1" noRot="1" noChangeAspect="1" noChangeArrowheads="1" noTextEdit="1"/>
          </p:cNvSpPr>
          <p:nvPr>
            <p:ph type="sldImg"/>
          </p:nvPr>
        </p:nvSpPr>
        <p:spPr>
          <a:ln>
            <a:solidFill>
              <a:schemeClr val="tx1"/>
            </a:solidFill>
          </a:ln>
        </p:spPr>
      </p:sp>
      <p:sp>
        <p:nvSpPr>
          <p:cNvPr id="54276" name="Rectangle 3"/>
          <p:cNvSpPr>
            <a:spLocks noGrp="1" noChangeArrowheads="1"/>
          </p:cNvSpPr>
          <p:nvPr>
            <p:ph type="body" idx="1"/>
          </p:nvPr>
        </p:nvSpPr>
        <p:spPr>
          <a:xfrm>
            <a:off x="706438" y="4457700"/>
            <a:ext cx="5664200" cy="4508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b="1" dirty="0" smtClean="0"/>
              <a:t>Use el calzado apropiado (1910.136)</a:t>
            </a:r>
          </a:p>
          <a:p>
            <a:r>
              <a:rPr lang="es-MX" altLang="en-US" dirty="0" smtClean="0"/>
              <a:t>Los zapatos que usamos juegan un papel importante en la prevención de caídas. La lisura de la planta y el tipo de tacones deben ser evaluados para evitar resbalones, tropezones y caídas. En áreas de trabajo húmedas, se requiere calzado antideslizante. No sólo es importante llevar calzado resistente de buena calidad y resistente al deslizamiento, sino que también debe ser usado correctamente y mantenerse en buenas condiciones. las botas de trabajo que no son adecuadamente atadas pueden causar tropiezos con las propias cintas sueltas. Las botas incorrectamente atada no proporcionan soporte para el tobillo que puede conducir a lesiones de tobillo torcido. Las botas de trabajo en mal estado con suelas desgastadas y tacones pronunciados crean riesgos de deslizamiento y no protegen a los trabajadores contra los peligros que pueden estar presentes como bordes afilados, condiciones de humedad / resbaladizas, etc. </a:t>
            </a:r>
          </a:p>
          <a:p>
            <a:r>
              <a:rPr lang="es-MX" altLang="en-US" dirty="0" smtClean="0"/>
              <a:t>Siga la política de su empleador que requiere el tipo, mantenimiento e inspección de calzado de seguridad. Los supervisores deben inspeccionar periódicamente el calzado de los trabajadores para asegurarse de que están en buenas condiciones de trabajo.</a:t>
            </a:r>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79850" y="8696325"/>
            <a:ext cx="296703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spcBef>
                <a:spcPct val="0"/>
              </a:spcBef>
            </a:pPr>
            <a:fld id="{16D9A2CA-06CF-4FE4-9912-2229D88AE49F}" type="slidenum">
              <a:rPr lang="en-US" altLang="en-US"/>
              <a:pPr algn="r">
                <a:spcBef>
                  <a:spcPct val="0"/>
                </a:spcBef>
              </a:pPr>
              <a:t>19</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533400" y="4349750"/>
            <a:ext cx="5630863" cy="4119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s-MX" altLang="en-US" b="1" dirty="0" smtClean="0"/>
              <a:t>Las aberturas pequeñas (1915.73 (b))</a:t>
            </a:r>
            <a:r>
              <a:rPr lang="es-MX" altLang="en-US" dirty="0" smtClean="0"/>
              <a:t/>
            </a:r>
            <a:br>
              <a:rPr lang="es-MX" altLang="en-US" dirty="0" smtClean="0"/>
            </a:br>
            <a:r>
              <a:rPr lang="es-MX" altLang="en-US" dirty="0" smtClean="0"/>
              <a:t> Cuando los empleados están trabajando en la vecindad de alcantarillas y otras pequeñas aberturas de tamaño comparable, en la cubierta y en otras superficies de trabajo, dichas aberturas deben ser cubiertas o protegidas hasta una altura de no menos de 30 pulgadas. Salvo cuando el uso de tales guardias o barandillas son imprácticas para el trabajo en marcha.</a:t>
            </a:r>
            <a:br>
              <a:rPr lang="es-MX" altLang="en-US" dirty="0" smtClean="0"/>
            </a:br>
            <a:endParaRPr lang="es-MX" altLang="en-US" dirty="0" smtClean="0"/>
          </a:p>
          <a:p>
            <a:pPr lvl="1" eaLnBrk="1" hangingPunct="1"/>
            <a:r>
              <a:rPr lang="es-MX" altLang="en-US" b="1" dirty="0" smtClean="0"/>
              <a:t>Los bordes sin barandillas (1915.73 (d))</a:t>
            </a:r>
            <a:r>
              <a:rPr lang="es-MX" altLang="en-US" dirty="0" smtClean="0"/>
              <a:t/>
            </a:r>
            <a:br>
              <a:rPr lang="es-MX" altLang="en-US" dirty="0" smtClean="0"/>
            </a:br>
            <a:r>
              <a:rPr lang="es-MX" altLang="en-US" dirty="0" smtClean="0"/>
              <a:t>Cuando los empleados están expuestos a los bordes sin protección en las cubiertas, plataformas, pisos y superficies planas similares, a más de 5 pies de altura de un superficie sólida, los bordes deben estar protegidos por barreras adecuadas de protección. A menos que la naturaleza del trabajo en progreso o las condiciones físicas prohíban el uso o la instalación de tales protecciones.</a:t>
            </a:r>
            <a:endParaRPr lang="es-MX" altLang="en-US" i="1" dirty="0" smtClean="0">
              <a:latin typeface="Tahoma" pitchFamily="34" charset="0"/>
            </a:endParaRPr>
          </a:p>
          <a:p>
            <a:pPr lvl="1" eaLnBrk="1" hangingPunct="1"/>
            <a:endParaRPr lang="en-US" altLang="en-US" i="1" dirty="0" smtClean="0">
              <a:solidFill>
                <a:srgbClr val="000000"/>
              </a:solidFill>
              <a:latin typeface="Tahom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txBox="1">
            <a:spLocks noGrp="1" noChangeArrowheads="1"/>
          </p:cNvSpPr>
          <p:nvPr/>
        </p:nvSpPr>
        <p:spPr bwMode="auto">
          <a:xfrm>
            <a:off x="0" y="0"/>
            <a:ext cx="30654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a:p>
        </p:txBody>
      </p:sp>
      <p:sp>
        <p:nvSpPr>
          <p:cNvPr id="21507" name="Rectangle 7"/>
          <p:cNvSpPr txBox="1">
            <a:spLocks noGrp="1" noChangeArrowheads="1"/>
          </p:cNvSpPr>
          <p:nvPr/>
        </p:nvSpPr>
        <p:spPr bwMode="auto">
          <a:xfrm>
            <a:off x="4010025" y="8915400"/>
            <a:ext cx="30654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7865341-4F31-479F-9198-27B848ABB085}" type="slidenum">
              <a:rPr lang="en-US" altLang="en-US"/>
              <a:pPr algn="r" eaLnBrk="1" hangingPunct="1">
                <a:spcBef>
                  <a:spcPct val="0"/>
                </a:spcBef>
              </a:pPr>
              <a:t>2</a:t>
            </a:fld>
            <a:endParaRPr lang="en-US" altLang="en-US"/>
          </a:p>
        </p:txBody>
      </p:sp>
      <p:sp>
        <p:nvSpPr>
          <p:cNvPr id="21508" name="Rectangle 7"/>
          <p:cNvSpPr txBox="1">
            <a:spLocks noGrp="1" noChangeArrowheads="1"/>
          </p:cNvSpPr>
          <p:nvPr/>
        </p:nvSpPr>
        <p:spPr bwMode="auto">
          <a:xfrm>
            <a:off x="4010025" y="8915400"/>
            <a:ext cx="30654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4C50F9C-16E7-4CB1-9BA9-CE6BD56CF0AF}" type="slidenum">
              <a:rPr lang="en-US" altLang="en-US"/>
              <a:pPr algn="r" eaLnBrk="1" hangingPunct="1">
                <a:spcBef>
                  <a:spcPct val="0"/>
                </a:spcBef>
              </a:pPr>
              <a:t>2</a:t>
            </a:fld>
            <a:endParaRPr lang="en-US" altLang="en-US"/>
          </a:p>
        </p:txBody>
      </p:sp>
      <p:sp>
        <p:nvSpPr>
          <p:cNvPr id="21509" name="Rectangle 2"/>
          <p:cNvSpPr>
            <a:spLocks noGrp="1" noRot="1" noChangeAspect="1" noChangeArrowheads="1" noTextEdit="1"/>
          </p:cNvSpPr>
          <p:nvPr>
            <p:ph type="sldImg"/>
          </p:nvPr>
        </p:nvSpPr>
        <p:spPr>
          <a:xfrm>
            <a:off x="1270000" y="782638"/>
            <a:ext cx="4578350" cy="3433762"/>
          </a:xfrm>
          <a:ln w="12700" cap="flat">
            <a:solidFill>
              <a:schemeClr val="tx1"/>
            </a:solidFill>
          </a:ln>
        </p:spPr>
      </p:sp>
      <p:sp>
        <p:nvSpPr>
          <p:cNvPr id="21510" name="Rectangle 3"/>
          <p:cNvSpPr>
            <a:spLocks noGrp="1" noChangeArrowheads="1"/>
          </p:cNvSpPr>
          <p:nvPr>
            <p:ph type="body" idx="1"/>
          </p:nvPr>
        </p:nvSpPr>
        <p:spPr>
          <a:xfrm>
            <a:off x="942975" y="4311650"/>
            <a:ext cx="5191125" cy="419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91" tIns="47345" rIns="94691" bIns="47345"/>
          <a:lstStyle/>
          <a:p>
            <a:pPr eaLnBrk="1" hangingPunct="1">
              <a:lnSpc>
                <a:spcPct val="85000"/>
              </a:lnSpc>
            </a:pPr>
            <a:r>
              <a:rPr lang="es-MX" altLang="en-US" sz="1100" b="1" dirty="0" smtClean="0"/>
              <a:t>Introducción</a:t>
            </a:r>
          </a:p>
          <a:p>
            <a:pPr eaLnBrk="1" hangingPunct="1">
              <a:lnSpc>
                <a:spcPct val="85000"/>
              </a:lnSpc>
            </a:pPr>
            <a:endParaRPr lang="es-MX" altLang="en-US" sz="1100" dirty="0" smtClean="0"/>
          </a:p>
          <a:p>
            <a:pPr eaLnBrk="1" hangingPunct="1">
              <a:lnSpc>
                <a:spcPct val="85000"/>
              </a:lnSpc>
            </a:pPr>
            <a:r>
              <a:rPr lang="es-MX" altLang="en-US" sz="1100" dirty="0" smtClean="0"/>
              <a:t>Bienvenido al curso de capacitación de Protección Contra Caídas.  Este curso está diseñado para proporcionar a sus participantes los conocimientos necesarios para trabajar con seguridad y prevenir caídas en un astillero. La audiencia objetivo de esta capacitación son trabajadores de los astilleros que trabajan a bordo de un buque y por lo tanto el contenido del curso se basa principalmente en las normas Federales de OSHA. Esta clase abarca no sólo las regulaciones de OSHA, sino también las normas y expectativas del astillero anfitrión, así como información específica del astillero.</a:t>
            </a:r>
          </a:p>
          <a:p>
            <a:pPr eaLnBrk="1" hangingPunct="1">
              <a:lnSpc>
                <a:spcPct val="85000"/>
              </a:lnSpc>
            </a:pPr>
            <a:endParaRPr lang="es-MX" altLang="en-US" sz="1100" dirty="0" smtClean="0"/>
          </a:p>
          <a:p>
            <a:pPr eaLnBrk="1" hangingPunct="1">
              <a:lnSpc>
                <a:spcPct val="85000"/>
              </a:lnSpc>
            </a:pPr>
            <a:r>
              <a:rPr lang="es-MX" altLang="en-US" sz="1100" dirty="0" smtClean="0"/>
              <a:t>Las referencias son del 29 CFR, y NAVSEA FY16 Artículos Estándar cuando apropiado. Esta clase abarca no sólo las regulaciones de OSHA, sino también algunos de los requisitos de la Naval, así como las reglas d y expectativas el Astillero anfitrión.</a:t>
            </a:r>
          </a:p>
          <a:p>
            <a:pPr eaLnBrk="1" hangingPunct="1">
              <a:lnSpc>
                <a:spcPct val="85000"/>
              </a:lnSpc>
            </a:pPr>
            <a:r>
              <a:rPr lang="es-MX" altLang="en-US" sz="1100" dirty="0" smtClean="0"/>
              <a:t> </a:t>
            </a:r>
          </a:p>
          <a:p>
            <a:pPr eaLnBrk="1" hangingPunct="1">
              <a:lnSpc>
                <a:spcPct val="85000"/>
              </a:lnSpc>
            </a:pPr>
            <a:r>
              <a:rPr lang="es-MX" altLang="en-US" sz="1100" b="1" dirty="0" smtClean="0"/>
              <a:t>Diseño de Estrategias de Presentación</a:t>
            </a:r>
          </a:p>
          <a:p>
            <a:pPr eaLnBrk="1" hangingPunct="1">
              <a:lnSpc>
                <a:spcPct val="85000"/>
              </a:lnSpc>
            </a:pPr>
            <a:r>
              <a:rPr lang="es-MX" altLang="en-US" sz="1100" dirty="0" smtClean="0"/>
              <a:t>La Presentación será: dirigida por un Instructor, video-apoyada y llevada a cabo en un salón de clases. Se le pedirá participar y demostrar sus conocimientos durante el curso. </a:t>
            </a:r>
          </a:p>
          <a:p>
            <a:pPr eaLnBrk="1" hangingPunct="1">
              <a:lnSpc>
                <a:spcPct val="85000"/>
              </a:lnSpc>
            </a:pPr>
            <a:endParaRPr lang="en-US" altLang="en-US" sz="1100" b="1"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1D6AD82-2BBC-400C-B8CC-5D5309D75A7C}" type="slidenum">
              <a:rPr lang="en-US" altLang="en-US"/>
              <a:pPr>
                <a:spcBef>
                  <a:spcPct val="0"/>
                </a:spcBef>
              </a:pPr>
              <a:t>20</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706438" y="4457700"/>
            <a:ext cx="5664200" cy="3973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lvl="1" indent="0"/>
            <a:endParaRPr lang="en-US" altLang="en-US" i="1" dirty="0" smtClean="0">
              <a:solidFill>
                <a:srgbClr val="000000"/>
              </a:solidFill>
              <a:latin typeface="Tahoma" pitchFamily="34" charset="0"/>
            </a:endParaRPr>
          </a:p>
          <a:p>
            <a:r>
              <a:rPr lang="en-US" altLang="en-US" b="1" dirty="0" smtClean="0"/>
              <a:t>Guardrails (1915.73(f)) </a:t>
            </a:r>
          </a:p>
          <a:p>
            <a:r>
              <a:rPr lang="es-MX" altLang="en-US" dirty="0" smtClean="0"/>
              <a:t>Sistema de barandas es una barrera erigida para evitar que los empleados caigan a niveles más bajos.</a:t>
            </a:r>
            <a:endParaRPr lang="en-US" altLang="en-US" dirty="0" smtClean="0"/>
          </a:p>
          <a:p>
            <a:r>
              <a:rPr lang="es-MX" altLang="en-US" dirty="0" smtClean="0"/>
              <a:t>Las secciones de las sentinas (</a:t>
            </a:r>
            <a:r>
              <a:rPr lang="es-MX" altLang="en-US" dirty="0" err="1" smtClean="0"/>
              <a:t>bilges</a:t>
            </a:r>
            <a:r>
              <a:rPr lang="es-MX" altLang="en-US" dirty="0" smtClean="0"/>
              <a:t>) de las cuales las placas del piso (</a:t>
            </a:r>
            <a:r>
              <a:rPr lang="es-MX" altLang="en-US" dirty="0" err="1" smtClean="0"/>
              <a:t>deck</a:t>
            </a:r>
            <a:r>
              <a:rPr lang="es-MX" altLang="en-US" dirty="0" smtClean="0"/>
              <a:t> </a:t>
            </a:r>
            <a:r>
              <a:rPr lang="es-MX" altLang="en-US" dirty="0" err="1" smtClean="0"/>
              <a:t>plates</a:t>
            </a:r>
            <a:r>
              <a:rPr lang="es-MX" altLang="en-US" dirty="0" smtClean="0"/>
              <a:t>) o rejillas se han retirado, deben ser protegidas por barandas de protección, salvo cuando puedan interferir con el trabajo en progreso.</a:t>
            </a:r>
            <a:br>
              <a:rPr lang="es-MX" altLang="en-US" dirty="0" smtClean="0"/>
            </a:br>
            <a:endParaRPr lang="es-MX" altLang="en-US" dirty="0" smtClean="0"/>
          </a:p>
          <a:p>
            <a:r>
              <a:rPr lang="es-MX" altLang="en-US" dirty="0" smtClean="0"/>
              <a:t>Si estas secciones abiertas se encuentran en una pasarela por lo menos dos tablones de 10 pulgadas colocados lado a lado y asegurados firmemente o su equivalente, deben colocarse a través de la abertura para proporcionar una superficie segura para caminar.</a:t>
            </a:r>
          </a:p>
          <a:p>
            <a:endParaRPr lang="en-US" altLang="en-US" dirty="0" smtClean="0"/>
          </a:p>
          <a:p>
            <a:r>
              <a:rPr lang="es-MX" altLang="en-US" dirty="0" smtClean="0"/>
              <a:t/>
            </a:r>
            <a:br>
              <a:rPr lang="es-MX" altLang="en-US" dirty="0" smtClean="0"/>
            </a:br>
            <a:r>
              <a:rPr lang="es-MX" altLang="en-US" dirty="0" smtClean="0"/>
              <a:t/>
            </a:r>
            <a:br>
              <a:rPr lang="es-MX" altLang="en-US" dirty="0" smtClean="0"/>
            </a:br>
            <a:r>
              <a:rPr lang="es-MX" altLang="en-US" dirty="0" smtClean="0"/>
              <a:t/>
            </a:r>
            <a:br>
              <a:rPr lang="es-MX" altLang="en-US" dirty="0" smtClean="0"/>
            </a:br>
            <a:endParaRPr lang="en-US" altLang="en-US" dirty="0" smtClean="0"/>
          </a:p>
          <a:p>
            <a:endParaRPr lang="en-US" altLang="en-US" b="1" u="sng"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85C31801-87FA-42C2-A50F-D20CE6BFC69B}" type="slidenum">
              <a:rPr lang="en-US" altLang="en-US"/>
              <a:pPr>
                <a:spcBef>
                  <a:spcPct val="0"/>
                </a:spcBef>
              </a:pPr>
              <a:t>21</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706438" y="4457700"/>
            <a:ext cx="5664200" cy="45847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defRPr/>
            </a:pPr>
            <a:r>
              <a:rPr lang="es-MX" altLang="en-US" sz="1150" b="1" dirty="0" smtClean="0">
                <a:latin typeface="Arial" panose="020B0604020202020204" pitchFamily="34" charset="0"/>
              </a:rPr>
              <a:t>Trabajando sobre el agua (1915.73(e), (1915.158(a)) (1915.158 (b)) </a:t>
            </a:r>
            <a:r>
              <a:rPr lang="es-MX" altLang="en-US" sz="1150" dirty="0" smtClean="0">
                <a:latin typeface="Arial" panose="020B0604020202020204" pitchFamily="34" charset="0"/>
              </a:rPr>
              <a:t>Cuando los empleados están trabajando a 5 pies o menos de la orilla de un buque a  flote, deberán estar provistos de dispositivos de flotación personal que cumpla con los requisitos de 1915.158(a).</a:t>
            </a:r>
          </a:p>
          <a:p>
            <a:pPr>
              <a:lnSpc>
                <a:spcPct val="90000"/>
              </a:lnSpc>
              <a:defRPr/>
            </a:pPr>
            <a:r>
              <a:rPr lang="es-MX" altLang="en-US" sz="1150" dirty="0" smtClean="0">
                <a:latin typeface="Arial" panose="020B0604020202020204" pitchFamily="34" charset="0"/>
              </a:rPr>
              <a:t>Antes de cada uso, los dispositivos de flotación personales deberán ser inspeccionados por podredumbre, daños químicos, u otros defectos que puedan afectar su resistencia y flotabilidad. No se utilizarán dispositivos de flotación personal defectuosos.</a:t>
            </a:r>
          </a:p>
          <a:p>
            <a:pPr>
              <a:lnSpc>
                <a:spcPct val="90000"/>
              </a:lnSpc>
              <a:defRPr/>
            </a:pPr>
            <a:r>
              <a:rPr lang="es-MX" altLang="en-US" sz="1150" dirty="0" smtClean="0">
                <a:latin typeface="Arial" panose="020B0604020202020204" pitchFamily="34" charset="0"/>
              </a:rPr>
              <a:t>Cuando el trabajo se está realizando en un buque flotante de 200 pies (61 m) o más de longitud, debe haber anillos salvavidas  de 30 pulgadas (0,76 m) aprobado por la Guardia Costera de Estados Unidos con una cuerda de noventa pies que sea fácilmente visible y accesible. Los anillos salvavidas deben colocarse uno en la popa, oro en la proa y uno en el acceso a la pasarela.</a:t>
            </a:r>
          </a:p>
          <a:p>
            <a:pPr>
              <a:lnSpc>
                <a:spcPct val="90000"/>
              </a:lnSpc>
              <a:defRPr/>
            </a:pPr>
            <a:r>
              <a:rPr lang="es-MX" altLang="en-US" sz="1150" dirty="0" smtClean="0">
                <a:latin typeface="Arial" panose="020B0604020202020204" pitchFamily="34" charset="0"/>
              </a:rPr>
              <a:t>En los buques flotantes de menos de 200 pies (61 m) de longitud, por lo menos un anillo salvavidas  de 30 pulgadas (0.76 m) aprobado por la Guardia Costera de Estados Unidos con una cuerda de noventa pies que sea fácilmente visible y accesible debe ser colocado en la pasarela. Al menos un anillo de 30 pulgadas (0.76 m) con una línea de noventa pies adjunta se pondrá en  cada andamiaje al costado de una embarcación flotante sobre la que se está realizando  trabajo. Habrá por lo menos una escalera portátil o permanente en las proximidades de cada barco flotando mientras se realiza el trabajo.</a:t>
            </a:r>
          </a:p>
          <a:p>
            <a:pPr>
              <a:lnSpc>
                <a:spcPct val="90000"/>
              </a:lnSpc>
              <a:defRPr/>
            </a:pPr>
            <a:r>
              <a:rPr lang="es-MX" altLang="en-US" sz="1150" dirty="0" smtClean="0">
                <a:latin typeface="Arial" panose="020B0604020202020204" pitchFamily="34" charset="0"/>
              </a:rPr>
              <a:t>Cuando los empleados están abordando, saliendo o trabajando  en embarcaciones pequeñas, boyas o barcas, deben estar protegidos por dispositivos de flotación personal.</a:t>
            </a:r>
          </a:p>
          <a:p>
            <a:pPr>
              <a:lnSpc>
                <a:spcPct val="90000"/>
              </a:lnSpc>
              <a:defRPr/>
            </a:pPr>
            <a:r>
              <a:rPr lang="es-MX" altLang="en-US" sz="1150" dirty="0" smtClean="0">
                <a:latin typeface="Arial" panose="020B0604020202020204" pitchFamily="34" charset="0"/>
              </a:rPr>
              <a:t>La distancia entre los anillos salvavidas no debe exceder 200 pies.</a:t>
            </a:r>
          </a:p>
          <a:p>
            <a:pPr>
              <a:lnSpc>
                <a:spcPct val="90000"/>
              </a:lnSpc>
              <a:defRPr/>
            </a:pPr>
            <a:endParaRPr lang="en-US" altLang="en-US" sz="1150" dirty="0" smtClean="0">
              <a:latin typeface="Arial" panose="020B0604020202020204" pitchFamily="34" charset="0"/>
            </a:endParaRPr>
          </a:p>
          <a:p>
            <a:pPr>
              <a:lnSpc>
                <a:spcPct val="90000"/>
              </a:lnSpc>
              <a:defRPr/>
            </a:pPr>
            <a:endParaRPr lang="en-US" altLang="en-US" dirty="0" smtClean="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25C28419-2A26-4A43-8685-D6F8E9CD7CF6}" type="slidenum">
              <a:rPr lang="en-US" altLang="en-US"/>
              <a:pPr>
                <a:spcBef>
                  <a:spcPct val="0"/>
                </a:spcBef>
              </a:pPr>
              <a:t>22</a:t>
            </a:fld>
            <a:endParaRPr lang="en-US" altLang="en-US"/>
          </a:p>
        </p:txBody>
      </p:sp>
      <p:sp>
        <p:nvSpPr>
          <p:cNvPr id="62467" name="Rectangle 7"/>
          <p:cNvSpPr txBox="1">
            <a:spLocks noGrp="1" noChangeArrowheads="1"/>
          </p:cNvSpPr>
          <p:nvPr/>
        </p:nvSpPr>
        <p:spPr bwMode="auto">
          <a:xfrm>
            <a:off x="4010025" y="8915400"/>
            <a:ext cx="30654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2B1340C-0F4F-4AF4-ACEF-06E930A28F49}" type="slidenum">
              <a:rPr lang="en-US" altLang="en-US"/>
              <a:pPr algn="r" eaLnBrk="1" hangingPunct="1">
                <a:spcBef>
                  <a:spcPct val="0"/>
                </a:spcBef>
              </a:pPr>
              <a:t>22</a:t>
            </a:fld>
            <a:endParaRPr lang="en-US" altLang="en-US"/>
          </a:p>
        </p:txBody>
      </p:sp>
      <p:sp>
        <p:nvSpPr>
          <p:cNvPr id="62468" name="Rectangle 7"/>
          <p:cNvSpPr txBox="1">
            <a:spLocks noGrp="1" noChangeArrowheads="1"/>
          </p:cNvSpPr>
          <p:nvPr/>
        </p:nvSpPr>
        <p:spPr bwMode="auto">
          <a:xfrm>
            <a:off x="4010025" y="8915400"/>
            <a:ext cx="30654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A07FF26-654F-4414-9A73-A50E8F786ADD}" type="slidenum">
              <a:rPr lang="en-US" altLang="en-US">
                <a:cs typeface="Arial" charset="0"/>
              </a:rPr>
              <a:pPr algn="r" eaLnBrk="1" hangingPunct="1">
                <a:spcBef>
                  <a:spcPct val="0"/>
                </a:spcBef>
              </a:pPr>
              <a:t>22</a:t>
            </a:fld>
            <a:endParaRPr lang="en-US" altLang="en-US">
              <a:cs typeface="Arial" charset="0"/>
            </a:endParaRPr>
          </a:p>
        </p:txBody>
      </p:sp>
      <p:sp>
        <p:nvSpPr>
          <p:cNvPr id="62469" name="Rectangle 1026"/>
          <p:cNvSpPr>
            <a:spLocks noGrp="1" noRot="1" noChangeAspect="1" noChangeArrowheads="1" noTextEdit="1"/>
          </p:cNvSpPr>
          <p:nvPr>
            <p:ph type="sldImg"/>
          </p:nvPr>
        </p:nvSpPr>
        <p:spPr>
          <a:ln/>
        </p:spPr>
      </p:sp>
      <p:sp>
        <p:nvSpPr>
          <p:cNvPr id="62470" name="Rectangle 1027"/>
          <p:cNvSpPr>
            <a:spLocks noChangeArrowheads="1"/>
          </p:cNvSpPr>
          <p:nvPr/>
        </p:nvSpPr>
        <p:spPr bwMode="auto">
          <a:xfrm>
            <a:off x="628650" y="4457700"/>
            <a:ext cx="5662613"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lstStyle>
            <a:lvl1pPr marL="234950" indent="-234950">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r>
              <a:rPr lang="en-US" altLang="en-US" b="1" dirty="0"/>
              <a:t>     </a:t>
            </a:r>
            <a:r>
              <a:rPr lang="es-MX" altLang="en-US" dirty="0"/>
              <a:t>Al finalizar esta lección, se espera que todos los participantes aprueben el examen al final de esta lección y tengan la capacidad de identificar y tomar acciones apropiadas para mitigar los riesgos de caídas que puedan encontrar en lugares de trabajo, tales como: </a:t>
            </a:r>
          </a:p>
          <a:p>
            <a:pPr eaLnBrk="1" hangingPunct="1"/>
            <a:endParaRPr lang="es-MX" altLang="en-US" dirty="0"/>
          </a:p>
          <a:p>
            <a:pPr eaLnBrk="1" hangingPunct="1">
              <a:spcBef>
                <a:spcPct val="0"/>
              </a:spcBef>
              <a:buFontTx/>
              <a:buChar char="•"/>
            </a:pPr>
            <a:r>
              <a:rPr lang="es-MX" altLang="en-US" dirty="0"/>
              <a:t>Áreas de trabajo elevadas sin protección </a:t>
            </a:r>
          </a:p>
          <a:p>
            <a:pPr eaLnBrk="1" hangingPunct="1">
              <a:spcBef>
                <a:spcPct val="0"/>
              </a:spcBef>
              <a:buFontTx/>
              <a:buChar char="•"/>
            </a:pPr>
            <a:endParaRPr lang="es-MX" altLang="en-US" dirty="0"/>
          </a:p>
          <a:p>
            <a:pPr eaLnBrk="1" hangingPunct="1">
              <a:spcBef>
                <a:spcPct val="0"/>
              </a:spcBef>
              <a:buFontTx/>
              <a:buChar char="•"/>
            </a:pPr>
            <a:r>
              <a:rPr lang="es-MX" altLang="en-US" dirty="0"/>
              <a:t>Aberturas de piso y paredes </a:t>
            </a:r>
          </a:p>
          <a:p>
            <a:pPr eaLnBrk="1" hangingPunct="1">
              <a:spcBef>
                <a:spcPct val="0"/>
              </a:spcBef>
              <a:buFontTx/>
              <a:buChar char="•"/>
            </a:pPr>
            <a:endParaRPr lang="es-MX" altLang="en-US" dirty="0"/>
          </a:p>
          <a:p>
            <a:pPr eaLnBrk="1" hangingPunct="1">
              <a:spcBef>
                <a:spcPct val="0"/>
              </a:spcBef>
              <a:buFontTx/>
              <a:buChar char="•"/>
            </a:pPr>
            <a:r>
              <a:rPr lang="es-MX" altLang="en-US" dirty="0"/>
              <a:t>Superficies resbalosas </a:t>
            </a:r>
          </a:p>
          <a:p>
            <a:pPr eaLnBrk="1" hangingPunct="1">
              <a:spcBef>
                <a:spcPct val="0"/>
              </a:spcBef>
              <a:buFontTx/>
              <a:buChar char="•"/>
            </a:pPr>
            <a:endParaRPr lang="es-MX" altLang="en-US" dirty="0"/>
          </a:p>
          <a:p>
            <a:pPr eaLnBrk="1" hangingPunct="1">
              <a:spcBef>
                <a:spcPct val="0"/>
              </a:spcBef>
              <a:buFontTx/>
              <a:buChar char="•"/>
            </a:pPr>
            <a:r>
              <a:rPr lang="es-MX" altLang="en-US" dirty="0"/>
              <a:t>Peligros de tropiezos  </a:t>
            </a:r>
          </a:p>
          <a:p>
            <a:pPr eaLnBrk="1" hangingPunct="1">
              <a:spcBef>
                <a:spcPct val="0"/>
              </a:spcBef>
              <a:buFontTx/>
              <a:buChar char="•"/>
            </a:pPr>
            <a:endParaRPr lang="es-MX" altLang="en-US" dirty="0"/>
          </a:p>
          <a:p>
            <a:pPr eaLnBrk="1" hangingPunct="1">
              <a:spcBef>
                <a:spcPct val="0"/>
              </a:spcBef>
              <a:buFontTx/>
              <a:buChar char="•"/>
            </a:pPr>
            <a:r>
              <a:rPr lang="es-MX" altLang="en-US" dirty="0"/>
              <a:t>Andamio </a:t>
            </a:r>
          </a:p>
          <a:p>
            <a:pPr eaLnBrk="1" hangingPunct="1">
              <a:spcBef>
                <a:spcPct val="0"/>
              </a:spcBef>
              <a:buFontTx/>
              <a:buChar char="•"/>
            </a:pPr>
            <a:endParaRPr lang="es-MX" altLang="en-US" dirty="0"/>
          </a:p>
          <a:p>
            <a:pPr eaLnBrk="1" hangingPunct="1">
              <a:spcBef>
                <a:spcPct val="0"/>
              </a:spcBef>
              <a:buFontTx/>
              <a:buChar char="•"/>
            </a:pPr>
            <a:r>
              <a:rPr lang="es-MX" altLang="en-US" dirty="0"/>
              <a:t>Plataformas elevadas </a:t>
            </a:r>
          </a:p>
          <a:p>
            <a:pPr eaLnBrk="1" hangingPunct="1">
              <a:spcBef>
                <a:spcPct val="0"/>
              </a:spcBef>
              <a:buFontTx/>
              <a:buChar char="•"/>
            </a:pPr>
            <a:endParaRPr lang="es-MX" altLang="en-US" dirty="0"/>
          </a:p>
          <a:p>
            <a:pPr eaLnBrk="1" hangingPunct="1">
              <a:spcBef>
                <a:spcPct val="0"/>
              </a:spcBef>
              <a:buFontTx/>
              <a:buChar char="•"/>
            </a:pPr>
            <a:r>
              <a:rPr lang="es-MX" altLang="en-US" dirty="0"/>
              <a:t>Escaleras</a:t>
            </a:r>
            <a:endParaRPr lang="en-US" altLang="en-US" dirty="0"/>
          </a:p>
          <a:p>
            <a:pPr eaLnBrk="1" hangingPunct="1">
              <a:spcBef>
                <a:spcPct val="0"/>
              </a:spcBef>
              <a:buFontTx/>
              <a:buChar char="•"/>
            </a:pPr>
            <a:endParaRPr lang="en-US" altLang="en-US" dirty="0"/>
          </a:p>
          <a:p>
            <a:pPr eaLnBrk="1" hangingPunct="1">
              <a:buFontTx/>
              <a:buChar char="•"/>
            </a:pPr>
            <a:endParaRPr lang="en-US" altLang="en-US" dirty="0"/>
          </a:p>
          <a:p>
            <a:pPr eaLnBrk="1" hangingPunct="1"/>
            <a:endParaRPr lang="en-US" altLang="en-US" dirty="0"/>
          </a:p>
          <a:p>
            <a:pPr eaLnBrk="1" hangingPunct="1"/>
            <a:r>
              <a:rPr lang="en-US" altLang="en-US" dirty="0"/>
              <a:t> </a:t>
            </a:r>
          </a:p>
          <a:p>
            <a:pPr eaLnBrk="1" hangingPunct="1"/>
            <a:endParaRPr lang="en-US" altLang="en-US" dirty="0"/>
          </a:p>
          <a:p>
            <a:pPr eaLnBrk="1" hangingPunct="1"/>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B86D8662-9B6A-405C-8635-D8FBDE48A1C1}" type="slidenum">
              <a:rPr lang="en-US" altLang="en-US"/>
              <a:pPr>
                <a:spcBef>
                  <a:spcPct val="0"/>
                </a:spcBef>
              </a:pPr>
              <a:t>23</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642938" y="4235450"/>
            <a:ext cx="5976937" cy="4584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b="1" dirty="0" err="1" smtClean="0"/>
              <a:t>Cuándo</a:t>
            </a:r>
            <a:r>
              <a:rPr lang="en-US" altLang="en-US" b="1" dirty="0" smtClean="0"/>
              <a:t> utilizer un Sistema personal contra </a:t>
            </a:r>
            <a:r>
              <a:rPr lang="en-US" altLang="en-US" b="1" dirty="0" err="1" smtClean="0"/>
              <a:t>caídas</a:t>
            </a:r>
            <a:r>
              <a:rPr lang="en-US" altLang="en-US" b="1" dirty="0" smtClean="0"/>
              <a:t> (PFAS) (1915.77) (1915.159) </a:t>
            </a:r>
          </a:p>
          <a:p>
            <a:pPr>
              <a:lnSpc>
                <a:spcPct val="90000"/>
              </a:lnSpc>
            </a:pPr>
            <a:r>
              <a:rPr lang="en-US" altLang="en-US" b="1" dirty="0" smtClean="0"/>
              <a:t>La </a:t>
            </a:r>
            <a:r>
              <a:rPr lang="en-US" altLang="en-US" b="1" dirty="0" err="1" smtClean="0"/>
              <a:t>protección</a:t>
            </a:r>
            <a:r>
              <a:rPr lang="en-US" altLang="en-US" b="1" dirty="0" smtClean="0"/>
              <a:t> contra </a:t>
            </a:r>
            <a:r>
              <a:rPr lang="en-US" altLang="en-US" b="1" dirty="0" err="1" smtClean="0"/>
              <a:t>caídas</a:t>
            </a:r>
            <a:r>
              <a:rPr lang="en-US" altLang="en-US" b="1" dirty="0" smtClean="0"/>
              <a:t> se require </a:t>
            </a:r>
            <a:r>
              <a:rPr lang="en-US" altLang="en-US" b="1" dirty="0" err="1" smtClean="0"/>
              <a:t>cuando</a:t>
            </a:r>
            <a:r>
              <a:rPr lang="en-US" altLang="en-US" b="1" dirty="0" smtClean="0"/>
              <a:t>:</a:t>
            </a:r>
          </a:p>
          <a:p>
            <a:pPr>
              <a:lnSpc>
                <a:spcPct val="90000"/>
              </a:lnSpc>
              <a:buFontTx/>
              <a:buChar char="•"/>
            </a:pPr>
            <a:r>
              <a:rPr lang="en-US" altLang="en-US" dirty="0" smtClean="0"/>
              <a:t> </a:t>
            </a:r>
            <a:r>
              <a:rPr lang="en-US" altLang="en-US" dirty="0" err="1" smtClean="0"/>
              <a:t>Trabaja</a:t>
            </a:r>
            <a:r>
              <a:rPr lang="en-US" altLang="en-US" dirty="0" smtClean="0"/>
              <a:t> a 5 pies o mas </a:t>
            </a:r>
            <a:r>
              <a:rPr lang="en-US" altLang="en-US" dirty="0" err="1" smtClean="0"/>
              <a:t>por</a:t>
            </a:r>
            <a:r>
              <a:rPr lang="en-US" altLang="en-US" dirty="0" smtClean="0"/>
              <a:t> </a:t>
            </a:r>
            <a:r>
              <a:rPr lang="en-US" altLang="en-US" dirty="0" err="1" smtClean="0"/>
              <a:t>encima</a:t>
            </a:r>
            <a:r>
              <a:rPr lang="en-US" altLang="en-US" dirty="0" smtClean="0"/>
              <a:t> de un </a:t>
            </a:r>
            <a:r>
              <a:rPr lang="en-US" altLang="en-US" dirty="0" err="1" smtClean="0"/>
              <a:t>nivel</a:t>
            </a:r>
            <a:r>
              <a:rPr lang="en-US" altLang="en-US" dirty="0" smtClean="0"/>
              <a:t> inferior </a:t>
            </a:r>
          </a:p>
          <a:p>
            <a:pPr>
              <a:lnSpc>
                <a:spcPct val="90000"/>
              </a:lnSpc>
              <a:buFontTx/>
              <a:buChar char="•"/>
            </a:pPr>
            <a:r>
              <a:rPr lang="en-US" altLang="en-US" dirty="0" smtClean="0"/>
              <a:t> Hay un </a:t>
            </a:r>
            <a:r>
              <a:rPr lang="en-US" altLang="en-US" dirty="0" err="1" smtClean="0"/>
              <a:t>peligro</a:t>
            </a:r>
            <a:r>
              <a:rPr lang="en-US" altLang="en-US" dirty="0" smtClean="0"/>
              <a:t> de </a:t>
            </a:r>
            <a:r>
              <a:rPr lang="en-US" altLang="en-US" dirty="0" err="1" smtClean="0"/>
              <a:t>caer</a:t>
            </a:r>
            <a:r>
              <a:rPr lang="en-US" altLang="en-US" dirty="0" smtClean="0"/>
              <a:t> </a:t>
            </a:r>
            <a:r>
              <a:rPr lang="en-US" altLang="en-US" dirty="0" err="1" smtClean="0"/>
              <a:t>sobre</a:t>
            </a:r>
            <a:r>
              <a:rPr lang="en-US" altLang="en-US" dirty="0" smtClean="0"/>
              <a:t> </a:t>
            </a:r>
            <a:r>
              <a:rPr lang="en-US" altLang="en-US" dirty="0" err="1" smtClean="0"/>
              <a:t>equipo</a:t>
            </a:r>
            <a:r>
              <a:rPr lang="en-US" altLang="en-US" dirty="0" smtClean="0"/>
              <a:t> </a:t>
            </a:r>
            <a:r>
              <a:rPr lang="en-US" altLang="en-US" dirty="0" err="1" smtClean="0"/>
              <a:t>peligroso</a:t>
            </a:r>
            <a:endParaRPr lang="en-US" altLang="en-US" dirty="0" smtClean="0"/>
          </a:p>
          <a:p>
            <a:pPr>
              <a:lnSpc>
                <a:spcPct val="90000"/>
              </a:lnSpc>
              <a:buFontTx/>
              <a:buChar char="•"/>
            </a:pPr>
            <a:r>
              <a:rPr lang="en-US" altLang="en-US" dirty="0" smtClean="0"/>
              <a:t> </a:t>
            </a:r>
            <a:r>
              <a:rPr lang="en-US" altLang="en-US" dirty="0" err="1" smtClean="0"/>
              <a:t>Trabajo</a:t>
            </a:r>
            <a:r>
              <a:rPr lang="en-US" altLang="en-US" dirty="0" smtClean="0"/>
              <a:t> </a:t>
            </a:r>
            <a:r>
              <a:rPr lang="en-US" altLang="en-US" dirty="0" err="1" smtClean="0"/>
              <a:t>en</a:t>
            </a:r>
            <a:r>
              <a:rPr lang="en-US" altLang="en-US" dirty="0" smtClean="0"/>
              <a:t> </a:t>
            </a:r>
            <a:r>
              <a:rPr lang="en-US" altLang="en-US" dirty="0" err="1" smtClean="0"/>
              <a:t>áreas</a:t>
            </a:r>
            <a:r>
              <a:rPr lang="en-US" altLang="en-US" dirty="0" smtClean="0"/>
              <a:t> ó </a:t>
            </a:r>
            <a:r>
              <a:rPr lang="en-US" altLang="en-US" dirty="0" err="1" smtClean="0"/>
              <a:t>actividades</a:t>
            </a:r>
            <a:r>
              <a:rPr lang="en-US" altLang="en-US" dirty="0" smtClean="0"/>
              <a:t> </a:t>
            </a:r>
            <a:r>
              <a:rPr lang="en-US" altLang="en-US" dirty="0" err="1" smtClean="0"/>
              <a:t>específicas</a:t>
            </a:r>
            <a:r>
              <a:rPr lang="en-US" altLang="en-US" dirty="0" smtClean="0"/>
              <a:t> </a:t>
            </a:r>
          </a:p>
          <a:p>
            <a:pPr>
              <a:lnSpc>
                <a:spcPct val="90000"/>
              </a:lnSpc>
              <a:buFontTx/>
              <a:buChar char="•"/>
            </a:pPr>
            <a:r>
              <a:rPr lang="en-US" altLang="en-US" dirty="0" smtClean="0"/>
              <a:t> </a:t>
            </a:r>
            <a:r>
              <a:rPr lang="en-US" altLang="en-US" dirty="0" err="1" smtClean="0"/>
              <a:t>Mientras</a:t>
            </a:r>
            <a:r>
              <a:rPr lang="en-US" altLang="en-US" dirty="0" smtClean="0"/>
              <a:t> </a:t>
            </a:r>
            <a:r>
              <a:rPr lang="en-US" altLang="en-US" dirty="0" err="1" smtClean="0"/>
              <a:t>las</a:t>
            </a:r>
            <a:r>
              <a:rPr lang="en-US" altLang="en-US" dirty="0" smtClean="0"/>
              <a:t> superficies de </a:t>
            </a:r>
            <a:r>
              <a:rPr lang="en-US" altLang="en-US" dirty="0" err="1" smtClean="0"/>
              <a:t>trabajo</a:t>
            </a:r>
            <a:r>
              <a:rPr lang="en-US" altLang="en-US" dirty="0" smtClean="0"/>
              <a:t> y de </a:t>
            </a:r>
            <a:r>
              <a:rPr lang="en-US" altLang="en-US" dirty="0" err="1" smtClean="0"/>
              <a:t>caminar</a:t>
            </a:r>
            <a:r>
              <a:rPr lang="en-US" altLang="en-US" dirty="0" smtClean="0"/>
              <a:t> </a:t>
            </a:r>
            <a:r>
              <a:rPr lang="en-US" altLang="en-US" dirty="0" err="1" smtClean="0"/>
              <a:t>estan</a:t>
            </a:r>
            <a:r>
              <a:rPr lang="en-US" altLang="en-US" dirty="0" smtClean="0"/>
              <a:t> </a:t>
            </a:r>
            <a:r>
              <a:rPr lang="en-US" altLang="en-US" dirty="0" err="1" smtClean="0"/>
              <a:t>siendo</a:t>
            </a:r>
            <a:r>
              <a:rPr lang="en-US" altLang="en-US" dirty="0" smtClean="0"/>
              <a:t> </a:t>
            </a:r>
            <a:r>
              <a:rPr lang="en-US" altLang="en-US" dirty="0" err="1" smtClean="0"/>
              <a:t>inspeccionadas</a:t>
            </a:r>
            <a:endParaRPr lang="en-US" altLang="en-US" dirty="0" smtClean="0"/>
          </a:p>
          <a:p>
            <a:pPr>
              <a:lnSpc>
                <a:spcPct val="90000"/>
              </a:lnSpc>
            </a:pPr>
            <a:r>
              <a:rPr lang="en-US" altLang="en-US" dirty="0" smtClean="0"/>
              <a:t> </a:t>
            </a:r>
            <a:r>
              <a:rPr lang="en-US" altLang="en-US" dirty="0" err="1" smtClean="0"/>
              <a:t>Connecciones</a:t>
            </a:r>
            <a:r>
              <a:rPr lang="en-US" altLang="en-US" dirty="0" smtClean="0"/>
              <a:t>, D-</a:t>
            </a:r>
            <a:r>
              <a:rPr lang="en-US" altLang="en-US" dirty="0" err="1" smtClean="0"/>
              <a:t>anillos</a:t>
            </a:r>
            <a:r>
              <a:rPr lang="en-US" altLang="en-US" dirty="0" smtClean="0"/>
              <a:t>, </a:t>
            </a:r>
            <a:r>
              <a:rPr lang="en-US" altLang="en-US" dirty="0" err="1" smtClean="0"/>
              <a:t>ganchos</a:t>
            </a:r>
            <a:r>
              <a:rPr lang="en-US" altLang="en-US" dirty="0" smtClean="0"/>
              <a:t> de </a:t>
            </a:r>
            <a:r>
              <a:rPr lang="en-US" altLang="en-US" dirty="0" err="1" smtClean="0"/>
              <a:t>seguridad</a:t>
            </a:r>
            <a:r>
              <a:rPr lang="en-US" altLang="en-US" dirty="0" smtClean="0"/>
              <a:t>, </a:t>
            </a:r>
            <a:r>
              <a:rPr lang="en-US" altLang="en-US" dirty="0" err="1" smtClean="0"/>
              <a:t>anclaje</a:t>
            </a:r>
            <a:r>
              <a:rPr lang="en-US" altLang="en-US" dirty="0" smtClean="0"/>
              <a:t>, </a:t>
            </a:r>
            <a:r>
              <a:rPr lang="en-US" altLang="en-US" dirty="0" err="1" smtClean="0"/>
              <a:t>cuerdas</a:t>
            </a:r>
            <a:r>
              <a:rPr lang="en-US" altLang="en-US" dirty="0" smtClean="0"/>
              <a:t> de </a:t>
            </a:r>
            <a:r>
              <a:rPr lang="en-US" altLang="en-US" dirty="0" err="1" smtClean="0"/>
              <a:t>vida</a:t>
            </a:r>
            <a:r>
              <a:rPr lang="en-US" altLang="en-US" dirty="0" smtClean="0"/>
              <a:t>, </a:t>
            </a:r>
            <a:r>
              <a:rPr lang="en-US" altLang="en-US" dirty="0" err="1" smtClean="0"/>
              <a:t>cordones</a:t>
            </a:r>
            <a:r>
              <a:rPr lang="en-US" altLang="en-US" dirty="0" smtClean="0"/>
              <a:t> y </a:t>
            </a:r>
            <a:r>
              <a:rPr lang="en-US" altLang="en-US" dirty="0" err="1" smtClean="0"/>
              <a:t>sistemas</a:t>
            </a:r>
            <a:r>
              <a:rPr lang="en-US" altLang="en-US" dirty="0" smtClean="0"/>
              <a:t> </a:t>
            </a:r>
            <a:r>
              <a:rPr lang="en-US" altLang="en-US" dirty="0" err="1" smtClean="0"/>
              <a:t>personales</a:t>
            </a:r>
            <a:r>
              <a:rPr lang="en-US" altLang="en-US" dirty="0" smtClean="0"/>
              <a:t> contra </a:t>
            </a:r>
            <a:r>
              <a:rPr lang="en-US" altLang="en-US" dirty="0" err="1" smtClean="0"/>
              <a:t>caídas</a:t>
            </a:r>
            <a:r>
              <a:rPr lang="en-US" altLang="en-US" dirty="0" smtClean="0"/>
              <a:t> </a:t>
            </a:r>
            <a:r>
              <a:rPr lang="es-MX" altLang="en-US" dirty="0" smtClean="0"/>
              <a:t>deben estar de acuerdo con 1915.159</a:t>
            </a:r>
          </a:p>
          <a:p>
            <a:pPr>
              <a:lnSpc>
                <a:spcPct val="90000"/>
              </a:lnSpc>
            </a:pPr>
            <a:r>
              <a:rPr lang="en-US" altLang="en-US" dirty="0" smtClean="0"/>
              <a:t> </a:t>
            </a:r>
            <a:r>
              <a:rPr lang="en-US" altLang="en-US" b="1" dirty="0" smtClean="0"/>
              <a:t>NAVSEA </a:t>
            </a:r>
            <a:r>
              <a:rPr lang="en-US" altLang="en-US" b="1" dirty="0" err="1" smtClean="0"/>
              <a:t>Artículo</a:t>
            </a:r>
            <a:r>
              <a:rPr lang="en-US" altLang="en-US" b="1" dirty="0" smtClean="0"/>
              <a:t> </a:t>
            </a:r>
            <a:r>
              <a:rPr lang="en-US" altLang="en-US" b="1" dirty="0" err="1" smtClean="0"/>
              <a:t>Estandard</a:t>
            </a:r>
            <a:r>
              <a:rPr lang="en-US" altLang="en-US" b="1" dirty="0" smtClean="0"/>
              <a:t> FY16 009-74, 3.18.2 </a:t>
            </a:r>
            <a:r>
              <a:rPr lang="en-US" altLang="en-US" b="1" dirty="0" err="1" smtClean="0"/>
              <a:t>índica</a:t>
            </a:r>
            <a:r>
              <a:rPr lang="en-US" altLang="en-US" b="1" dirty="0" smtClean="0"/>
              <a:t>:</a:t>
            </a:r>
          </a:p>
          <a:p>
            <a:pPr>
              <a:lnSpc>
                <a:spcPct val="90000"/>
              </a:lnSpc>
            </a:pPr>
            <a:r>
              <a:rPr lang="es-MX" altLang="en-US" dirty="0" smtClean="0"/>
              <a:t>Proporcionar y utilizar el sistema de detención de caídas (PFAS), cuerda de seguridad y dispositivo de seguridad para el trepador cuando va en alto donde una barandilla de seguridad está instalada. Si una barandilla de seguridad no está instalada, utilice una doble configuración de cordón.</a:t>
            </a:r>
            <a:endParaRPr lang="en-US" altLang="en-US" dirty="0" smtClean="0"/>
          </a:p>
          <a:p>
            <a:pPr>
              <a:lnSpc>
                <a:spcPct val="90000"/>
              </a:lnSpc>
            </a:pPr>
            <a:r>
              <a:rPr lang="es-MX" altLang="en-US" b="1" dirty="0" smtClean="0"/>
              <a:t>Nota</a:t>
            </a:r>
            <a:r>
              <a:rPr lang="es-MX" altLang="en-US" dirty="0" smtClean="0"/>
              <a:t>: Plataforma por encima de 4 pies deben estar protegidas con una barandilla y tablón de pie.</a:t>
            </a:r>
          </a:p>
          <a:p>
            <a:pPr>
              <a:lnSpc>
                <a:spcPct val="90000"/>
              </a:lnSpc>
            </a:pPr>
            <a:r>
              <a:rPr lang="es-MX" altLang="en-US" dirty="0" smtClean="0"/>
              <a:t>Una mejor práctica en los astillero es estar seguro de que usted está usando protección contra caídas cuando se trabaja a 6 pies o menos de una orilla sin vigilancia.</a:t>
            </a:r>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223E8BEC-7299-46AC-BCA7-25EB16AA6556}" type="slidenum">
              <a:rPr lang="en-US" altLang="en-US"/>
              <a:pPr>
                <a:spcBef>
                  <a:spcPct val="0"/>
                </a:spcBef>
              </a:pPr>
              <a:t>24</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s-MX" altLang="en-US" dirty="0" smtClean="0">
                <a:latin typeface="Arial" panose="020B0604020202020204" pitchFamily="34" charset="0"/>
              </a:rPr>
              <a:t>¡Reglas!</a:t>
            </a:r>
            <a:br>
              <a:rPr lang="es-MX" altLang="en-US" dirty="0" smtClean="0">
                <a:latin typeface="Arial" panose="020B0604020202020204" pitchFamily="34" charset="0"/>
              </a:rPr>
            </a:br>
            <a:r>
              <a:rPr lang="es-MX" altLang="en-US" dirty="0" smtClean="0">
                <a:latin typeface="Arial" panose="020B0604020202020204" pitchFamily="34" charset="0"/>
              </a:rPr>
              <a:t/>
            </a:r>
            <a:br>
              <a:rPr lang="es-MX" altLang="en-US" dirty="0" smtClean="0">
                <a:latin typeface="Arial" panose="020B0604020202020204" pitchFamily="34" charset="0"/>
              </a:rPr>
            </a:br>
            <a:r>
              <a:rPr lang="es-MX" altLang="en-US" dirty="0" smtClean="0">
                <a:latin typeface="Arial" panose="020B0604020202020204" pitchFamily="34" charset="0"/>
              </a:rPr>
              <a:t>Siga estas reglas para prevenir las caídas en el lugar de trabajo:</a:t>
            </a:r>
            <a:br>
              <a:rPr lang="es-MX" altLang="en-US" dirty="0" smtClean="0">
                <a:latin typeface="Arial" panose="020B0604020202020204" pitchFamily="34" charset="0"/>
              </a:rPr>
            </a:br>
            <a:endParaRPr lang="es-MX" altLang="en-US" dirty="0" smtClean="0">
              <a:latin typeface="Arial" panose="020B0604020202020204" pitchFamily="34" charset="0"/>
            </a:endParaRPr>
          </a:p>
          <a:p>
            <a:pPr>
              <a:defRPr/>
            </a:pPr>
            <a:r>
              <a:rPr lang="es-MX" altLang="en-US" dirty="0" smtClean="0">
                <a:latin typeface="Arial" panose="020B0604020202020204" pitchFamily="34" charset="0"/>
              </a:rPr>
              <a:t>Manténgase alejado de los bordes, incluso si están protegidas, a menos que usted esté realizando una tarea específica allí.</a:t>
            </a:r>
          </a:p>
          <a:p>
            <a:pPr marL="171450" indent="-171450">
              <a:buFont typeface="Arial" panose="020B0604020202020204" pitchFamily="34" charset="0"/>
              <a:buChar char="•"/>
              <a:defRPr/>
            </a:pPr>
            <a:r>
              <a:rPr lang="es-MX" altLang="en-US" dirty="0" smtClean="0">
                <a:latin typeface="Arial" panose="020B0604020202020204" pitchFamily="34" charset="0"/>
              </a:rPr>
              <a:t> No participe en juegos rudos o payasadas </a:t>
            </a:r>
          </a:p>
          <a:p>
            <a:pPr marL="171450" indent="-171450">
              <a:buFont typeface="Arial" panose="020B0604020202020204" pitchFamily="34" charset="0"/>
              <a:buChar char="•"/>
              <a:defRPr/>
            </a:pPr>
            <a:r>
              <a:rPr lang="es-MX" altLang="en-US" dirty="0" smtClean="0">
                <a:latin typeface="Arial" panose="020B0604020202020204" pitchFamily="34" charset="0"/>
              </a:rPr>
              <a:t> Limpiar todos los derrames con prontitud </a:t>
            </a:r>
          </a:p>
          <a:p>
            <a:pPr marL="171450" indent="-171450">
              <a:buFont typeface="Arial" panose="020B0604020202020204" pitchFamily="34" charset="0"/>
              <a:buChar char="•"/>
              <a:defRPr/>
            </a:pPr>
            <a:r>
              <a:rPr lang="es-MX" altLang="en-US" dirty="0" smtClean="0">
                <a:latin typeface="Arial" panose="020B0604020202020204" pitchFamily="34" charset="0"/>
              </a:rPr>
              <a:t> Tenga especial cuidado en las superficies heladas /escarchadas</a:t>
            </a:r>
          </a:p>
          <a:p>
            <a:pPr marL="171450" indent="-171450">
              <a:buFont typeface="Arial" panose="020B0604020202020204" pitchFamily="34" charset="0"/>
              <a:buChar char="•"/>
              <a:defRPr/>
            </a:pPr>
            <a:r>
              <a:rPr lang="es-MX" altLang="en-US" dirty="0" smtClean="0">
                <a:latin typeface="Arial" panose="020B0604020202020204" pitchFamily="34" charset="0"/>
              </a:rPr>
              <a:t> No llevar una pila de materiales que impidan ver por encima de ellos </a:t>
            </a:r>
          </a:p>
          <a:p>
            <a:pPr marL="171450" indent="-171450">
              <a:buFont typeface="Arial" panose="020B0604020202020204" pitchFamily="34" charset="0"/>
              <a:buChar char="•"/>
              <a:defRPr/>
            </a:pPr>
            <a:r>
              <a:rPr lang="es-MX" altLang="en-US" dirty="0" smtClean="0">
                <a:latin typeface="Arial" panose="020B0604020202020204" pitchFamily="34" charset="0"/>
              </a:rPr>
              <a:t> Lleve solamente las herramientas y materiales necesarios para los niveles de trabajo superiores </a:t>
            </a:r>
          </a:p>
          <a:p>
            <a:pPr marL="171450" indent="-171450">
              <a:buFont typeface="Arial" panose="020B0604020202020204" pitchFamily="34" charset="0"/>
              <a:buChar char="•"/>
              <a:defRPr/>
            </a:pPr>
            <a:r>
              <a:rPr lang="es-MX" altLang="en-US" dirty="0" smtClean="0">
                <a:latin typeface="Arial" panose="020B0604020202020204" pitchFamily="34" charset="0"/>
              </a:rPr>
              <a:t> Mantenga todas las herramientas, equipo y materiales lo más lejos posible del borde </a:t>
            </a:r>
          </a:p>
          <a:p>
            <a:pPr marL="171450" indent="-171450">
              <a:buFont typeface="Arial" panose="020B0604020202020204" pitchFamily="34" charset="0"/>
              <a:buChar char="•"/>
              <a:defRPr/>
            </a:pPr>
            <a:r>
              <a:rPr lang="es-MX" altLang="en-US" dirty="0" smtClean="0">
                <a:latin typeface="Arial" panose="020B0604020202020204" pitchFamily="34" charset="0"/>
              </a:rPr>
              <a:t> Deshacerse de la basura regularmente y en la manera adecuada</a:t>
            </a:r>
          </a:p>
          <a:p>
            <a:pPr marL="171450" indent="-171450">
              <a:buFont typeface="Arial" panose="020B0604020202020204" pitchFamily="34" charset="0"/>
              <a:buChar char="•"/>
              <a:defRPr/>
            </a:pPr>
            <a:r>
              <a:rPr lang="es-MX" altLang="en-US" dirty="0" smtClean="0">
                <a:latin typeface="Arial" panose="020B0604020202020204" pitchFamily="34" charset="0"/>
              </a:rPr>
              <a:t> Plataformas/andamios deben tener tablones de pie</a:t>
            </a:r>
          </a:p>
          <a:p>
            <a:pPr marL="171450" indent="-171450">
              <a:buFont typeface="Arial" panose="020B0604020202020204" pitchFamily="34" charset="0"/>
              <a:buChar char="•"/>
              <a:defRPr/>
            </a:pPr>
            <a:r>
              <a:rPr lang="es-MX" altLang="en-US" dirty="0" smtClean="0">
                <a:latin typeface="Arial" panose="020B0604020202020204" pitchFamily="34" charset="0"/>
              </a:rPr>
              <a:t>Cuando se aten a un cáncamo (pad eye) estén seguros de que estos estén etiquetados para soportar 5000 libras. Cuando aten a un punto firme, estén seguros de que puede soportar 5000 libras.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8467DF3C-328B-484C-868B-E05C0DC02BCA}" type="slidenum">
              <a:rPr lang="en-US" altLang="en-US"/>
              <a:pPr>
                <a:spcBef>
                  <a:spcPct val="0"/>
                </a:spcBef>
              </a:pPr>
              <a:t>25</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smtClean="0"/>
          </a:p>
          <a:p>
            <a:r>
              <a:rPr lang="en-US" altLang="en-US" b="1" smtClean="0"/>
              <a:t>¿Qué está mal en esta imagen?</a:t>
            </a:r>
          </a:p>
          <a:p>
            <a:r>
              <a:rPr lang="en-US" altLang="en-US" sz="1600" b="1"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US" altLang="en-US" sz="1600" b="1"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altLang="en-US" sz="1000" smtClean="0"/>
          </a:p>
          <a:p>
            <a:endParaRPr lang="en-US" altLang="en-US" sz="10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343F5BEA-18BC-43CF-AC19-3B061F0DC606}" type="slidenum">
              <a:rPr lang="en-US" altLang="en-US"/>
              <a:pPr>
                <a:spcBef>
                  <a:spcPct val="0"/>
                </a:spcBef>
              </a:pPr>
              <a:t>26</a:t>
            </a:fld>
            <a:endParaRPr lang="en-US"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s-MX" altLang="en-US" b="1" dirty="0" smtClean="0">
                <a:latin typeface="Arial" panose="020B0604020202020204" pitchFamily="34" charset="0"/>
              </a:rPr>
              <a:t>¡Reglas Continuación!</a:t>
            </a:r>
            <a:r>
              <a:rPr lang="es-MX" altLang="en-US" dirty="0" smtClean="0">
                <a:latin typeface="Arial" panose="020B0604020202020204" pitchFamily="34" charset="0"/>
              </a:rPr>
              <a:t/>
            </a:r>
            <a:br>
              <a:rPr lang="es-MX" altLang="en-US" dirty="0" smtClean="0">
                <a:latin typeface="Arial" panose="020B0604020202020204" pitchFamily="34" charset="0"/>
              </a:rPr>
            </a:br>
            <a:endParaRPr lang="es-MX" altLang="en-US" dirty="0" smtClean="0">
              <a:latin typeface="Arial" panose="020B0604020202020204" pitchFamily="34" charset="0"/>
            </a:endParaRPr>
          </a:p>
          <a:p>
            <a:pPr>
              <a:defRPr/>
            </a:pPr>
            <a:r>
              <a:rPr lang="es-MX" altLang="en-US" dirty="0" smtClean="0">
                <a:latin typeface="Arial" panose="020B0604020202020204" pitchFamily="34" charset="0"/>
              </a:rPr>
              <a:t> Siga estas reglas para prevenir las caídas en el lugar de trabajo: </a:t>
            </a:r>
          </a:p>
          <a:p>
            <a:pPr marL="171450" indent="-171450">
              <a:buFont typeface="Arial" panose="020B0604020202020204" pitchFamily="34" charset="0"/>
              <a:buChar char="•"/>
              <a:defRPr/>
            </a:pPr>
            <a:r>
              <a:rPr lang="es-MX" altLang="en-US" dirty="0" smtClean="0">
                <a:latin typeface="Arial" panose="020B0604020202020204" pitchFamily="34" charset="0"/>
              </a:rPr>
              <a:t> Obedezca las advertencias verbales, señales, líneas de avisos y las barreras </a:t>
            </a:r>
          </a:p>
          <a:p>
            <a:pPr marL="171450" indent="-171450">
              <a:buFont typeface="Arial" panose="020B0604020202020204" pitchFamily="34" charset="0"/>
              <a:buChar char="•"/>
              <a:defRPr/>
            </a:pPr>
            <a:r>
              <a:rPr lang="es-MX" altLang="en-US" dirty="0" smtClean="0">
                <a:latin typeface="Arial" panose="020B0604020202020204" pitchFamily="34" charset="0"/>
              </a:rPr>
              <a:t> No entre en una zona de acceso controlado sin autorización </a:t>
            </a:r>
          </a:p>
          <a:p>
            <a:pPr marL="171450" indent="-171450">
              <a:buFont typeface="Arial" panose="020B0604020202020204" pitchFamily="34" charset="0"/>
              <a:buChar char="•"/>
              <a:defRPr/>
            </a:pPr>
            <a:r>
              <a:rPr lang="es-MX" altLang="en-US" dirty="0" smtClean="0">
                <a:latin typeface="Arial" panose="020B0604020202020204" pitchFamily="34" charset="0"/>
              </a:rPr>
              <a:t> Utilice el equipo de protección personal asignado, como un sistema de detención de caídas personales  (arnés) y un casco</a:t>
            </a:r>
          </a:p>
          <a:p>
            <a:pPr marL="171450" indent="-171450">
              <a:buFont typeface="Arial" panose="020B0604020202020204" pitchFamily="34" charset="0"/>
              <a:buChar char="•"/>
              <a:defRPr/>
            </a:pPr>
            <a:r>
              <a:rPr lang="es-MX" altLang="en-US" dirty="0" smtClean="0">
                <a:latin typeface="Arial" panose="020B0604020202020204" pitchFamily="34" charset="0"/>
              </a:rPr>
              <a:t> Inspeccione su sistema personal de detención de caídas antes de cada uso para asegurarse de que esté en buenas condiciones y seguro de usar </a:t>
            </a:r>
          </a:p>
          <a:p>
            <a:pPr marL="171450" indent="-171450">
              <a:buFont typeface="Arial" panose="020B0604020202020204" pitchFamily="34" charset="0"/>
              <a:buChar char="•"/>
              <a:defRPr/>
            </a:pPr>
            <a:r>
              <a:rPr lang="es-MX" altLang="en-US" dirty="0" smtClean="0">
                <a:latin typeface="Arial" panose="020B0604020202020204" pitchFamily="34" charset="0"/>
              </a:rPr>
              <a:t> Use el sentido común y la precaución en todo momento</a:t>
            </a:r>
          </a:p>
          <a:p>
            <a:pPr marL="171450" indent="-171450">
              <a:buFont typeface="Arial" panose="020B0604020202020204" pitchFamily="34" charset="0"/>
              <a:buChar char="•"/>
              <a:defRPr/>
            </a:pPr>
            <a:r>
              <a:rPr lang="es-MX" altLang="en-US" dirty="0" smtClean="0">
                <a:latin typeface="Arial" panose="020B0604020202020204" pitchFamily="34" charset="0"/>
              </a:rPr>
              <a:t>Use zapatos resistentes con suela antideslizante y agujetas cortas </a:t>
            </a:r>
          </a:p>
          <a:p>
            <a:pPr marL="171450" indent="-171450">
              <a:buFont typeface="Arial" panose="020B0604020202020204" pitchFamily="34" charset="0"/>
              <a:buChar char="•"/>
              <a:defRPr/>
            </a:pPr>
            <a:r>
              <a:rPr lang="es-MX" altLang="en-US" dirty="0" smtClean="0">
                <a:latin typeface="Arial" panose="020B0604020202020204" pitchFamily="34" charset="0"/>
              </a:rPr>
              <a:t> Evite usar pantalones largos, sueltos que lo hagan tropezar </a:t>
            </a:r>
          </a:p>
          <a:p>
            <a:pPr marL="171450" indent="-171450">
              <a:buFont typeface="Arial" panose="020B0604020202020204" pitchFamily="34" charset="0"/>
              <a:buChar char="•"/>
              <a:defRPr/>
            </a:pPr>
            <a:r>
              <a:rPr lang="es-MX" altLang="en-US" dirty="0" smtClean="0">
                <a:latin typeface="Arial" panose="020B0604020202020204" pitchFamily="34" charset="0"/>
              </a:rPr>
              <a:t> Camine lentamente y vea a dónde va ¡No corra! </a:t>
            </a:r>
          </a:p>
          <a:p>
            <a:pPr marL="171450" indent="-171450">
              <a:buFont typeface="Arial" panose="020B0604020202020204" pitchFamily="34" charset="0"/>
              <a:buChar char="•"/>
              <a:defRPr/>
            </a:pPr>
            <a:r>
              <a:rPr lang="es-MX" altLang="en-US" dirty="0" smtClean="0">
                <a:latin typeface="Arial" panose="020B0604020202020204" pitchFamily="34" charset="0"/>
              </a:rPr>
              <a:t> No se apoye en las barandillas</a:t>
            </a:r>
          </a:p>
          <a:p>
            <a:pPr algn="ctr">
              <a:defRPr/>
            </a:pPr>
            <a:r>
              <a:rPr lang="es-MX" altLang="en-US" dirty="0" smtClean="0">
                <a:latin typeface="Arial" panose="020B0604020202020204" pitchFamily="34" charset="0"/>
              </a:rPr>
              <a:t/>
            </a:r>
            <a:br>
              <a:rPr lang="es-MX" altLang="en-US" dirty="0" smtClean="0">
                <a:latin typeface="Arial" panose="020B0604020202020204" pitchFamily="34" charset="0"/>
              </a:rPr>
            </a:br>
            <a:r>
              <a:rPr lang="es-MX" altLang="en-US" dirty="0" smtClean="0">
                <a:latin typeface="Arial" panose="020B0604020202020204" pitchFamily="34" charset="0"/>
              </a:rPr>
              <a:t> </a:t>
            </a:r>
            <a:r>
              <a:rPr lang="es-MX" altLang="en-US" b="1" dirty="0" smtClean="0">
                <a:latin typeface="Arial" panose="020B0604020202020204" pitchFamily="34" charset="0"/>
              </a:rPr>
              <a:t>¡ Asegúrese de que está capacitado!</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5A576151-3E38-41EB-85C5-9B138F667AA8}" type="slidenum">
              <a:rPr lang="en-US" altLang="en-US"/>
              <a:pPr>
                <a:spcBef>
                  <a:spcPct val="0"/>
                </a:spcBef>
              </a:pPr>
              <a:t>27</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706438" y="4457700"/>
            <a:ext cx="5664200" cy="4144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s-MX" altLang="en-US" b="1" smtClean="0"/>
              <a:t>¿Qué salió mal?</a:t>
            </a:r>
          </a:p>
          <a:p>
            <a:pPr>
              <a:lnSpc>
                <a:spcPct val="90000"/>
              </a:lnSpc>
            </a:pPr>
            <a:endParaRPr lang="es-MX" altLang="en-US" smtClean="0"/>
          </a:p>
          <a:p>
            <a:pPr>
              <a:lnSpc>
                <a:spcPct val="90000"/>
              </a:lnSpc>
            </a:pPr>
            <a:r>
              <a:rPr lang="es-MX" altLang="en-US" smtClean="0"/>
              <a:t>Basado en el video que acaba de ver, en colaboración con su compañero, identifique "qué salió mal".</a:t>
            </a:r>
          </a:p>
          <a:p>
            <a:pPr>
              <a:lnSpc>
                <a:spcPct val="90000"/>
              </a:lnSpc>
            </a:pPr>
            <a:r>
              <a:rPr lang="en-US" altLang="en-US" smtClean="0"/>
              <a:t>____________________________________________________________</a:t>
            </a:r>
          </a:p>
          <a:p>
            <a:pPr>
              <a:lnSpc>
                <a:spcPct val="90000"/>
              </a:lnSpc>
              <a:buFontTx/>
              <a:buChar char="•"/>
            </a:pPr>
            <a:endParaRPr lang="en-US" altLang="en-US" smtClean="0"/>
          </a:p>
          <a:p>
            <a:pPr>
              <a:lnSpc>
                <a:spcPct val="90000"/>
              </a:lnSpc>
              <a:buFontTx/>
              <a:buChar char="•"/>
            </a:pPr>
            <a:r>
              <a:rPr lang="en-US" altLang="en-US" smtClean="0"/>
              <a:t> ____________________________________________________________</a:t>
            </a:r>
            <a:endParaRPr lang="en-US" altLang="en-US" i="1" smtClean="0">
              <a:latin typeface="CommonBullets" pitchFamily="34" charset="2"/>
            </a:endParaRPr>
          </a:p>
          <a:p>
            <a:pPr>
              <a:lnSpc>
                <a:spcPct val="90000"/>
              </a:lnSpc>
              <a:buFontTx/>
              <a:buChar char="•"/>
            </a:pPr>
            <a:endParaRPr lang="en-US" altLang="en-US" i="1" smtClean="0">
              <a:latin typeface="CommonBullets" pitchFamily="34" charset="2"/>
            </a:endParaRPr>
          </a:p>
          <a:p>
            <a:pPr>
              <a:lnSpc>
                <a:spcPct val="90000"/>
              </a:lnSpc>
              <a:buFontTx/>
              <a:buChar char="•"/>
            </a:pPr>
            <a:r>
              <a:rPr lang="en-US" altLang="en-US" smtClean="0"/>
              <a:t> ____________________________________________________________</a:t>
            </a:r>
            <a:endParaRPr lang="en-US" altLang="en-US" i="1" smtClean="0">
              <a:latin typeface="CommonBullets" pitchFamily="34" charset="2"/>
            </a:endParaRPr>
          </a:p>
          <a:p>
            <a:pPr>
              <a:lnSpc>
                <a:spcPct val="90000"/>
              </a:lnSpc>
              <a:buFontTx/>
              <a:buChar char="•"/>
            </a:pPr>
            <a:endParaRPr lang="en-US" altLang="en-US" i="1" smtClean="0">
              <a:latin typeface="CommonBullets" pitchFamily="34" charset="2"/>
            </a:endParaRPr>
          </a:p>
          <a:p>
            <a:pPr>
              <a:lnSpc>
                <a:spcPct val="90000"/>
              </a:lnSpc>
              <a:buFontTx/>
              <a:buChar char="•"/>
            </a:pPr>
            <a:r>
              <a:rPr lang="en-US" altLang="en-US" smtClean="0"/>
              <a:t> ____________________________________________________________</a:t>
            </a:r>
            <a:endParaRPr lang="en-US" altLang="en-US" i="1" smtClean="0">
              <a:latin typeface="CommonBullets" pitchFamily="34" charset="2"/>
            </a:endParaRPr>
          </a:p>
          <a:p>
            <a:pPr>
              <a:lnSpc>
                <a:spcPct val="90000"/>
              </a:lnSpc>
              <a:buFontTx/>
              <a:buChar char="•"/>
            </a:pPr>
            <a:endParaRPr lang="en-US" altLang="en-US" i="1" smtClean="0">
              <a:latin typeface="CommonBullets" pitchFamily="34" charset="2"/>
            </a:endParaRPr>
          </a:p>
          <a:p>
            <a:pPr>
              <a:lnSpc>
                <a:spcPct val="90000"/>
              </a:lnSpc>
              <a:buFontTx/>
              <a:buChar char="•"/>
            </a:pPr>
            <a:r>
              <a:rPr lang="en-US" altLang="en-US" smtClean="0"/>
              <a:t> ____________________________________________________________</a:t>
            </a:r>
            <a:endParaRPr lang="en-US" altLang="en-US" i="1" smtClean="0">
              <a:latin typeface="CommonBullets" pitchFamily="34" charset="2"/>
            </a:endParaRPr>
          </a:p>
          <a:p>
            <a:pPr>
              <a:lnSpc>
                <a:spcPct val="90000"/>
              </a:lnSpc>
              <a:buFontTx/>
              <a:buChar char="•"/>
            </a:pPr>
            <a:endParaRPr lang="en-US" altLang="en-US" i="1" smtClean="0">
              <a:latin typeface="CommonBullets" pitchFamily="34" charset="2"/>
            </a:endParaRPr>
          </a:p>
          <a:p>
            <a:pPr>
              <a:lnSpc>
                <a:spcPct val="90000"/>
              </a:lnSpc>
              <a:buFontTx/>
              <a:buChar char="•"/>
            </a:pPr>
            <a:r>
              <a:rPr lang="en-US" altLang="en-US" smtClean="0"/>
              <a:t> ____________________________________________________________</a:t>
            </a:r>
            <a:endParaRPr lang="en-US" altLang="en-US" i="1" smtClean="0">
              <a:latin typeface="CommonBullets" pitchFamily="34" charset="2"/>
            </a:endParaRPr>
          </a:p>
          <a:p>
            <a:pPr>
              <a:lnSpc>
                <a:spcPct val="90000"/>
              </a:lnSpc>
              <a:buFontTx/>
              <a:buChar char="•"/>
            </a:pPr>
            <a:endParaRPr lang="en-US" altLang="en-US" i="1" smtClean="0">
              <a:latin typeface="CommonBullets" pitchFamily="34" charset="2"/>
            </a:endParaRPr>
          </a:p>
          <a:p>
            <a:pPr>
              <a:lnSpc>
                <a:spcPct val="90000"/>
              </a:lnSpc>
              <a:buFontTx/>
              <a:buChar char="•"/>
            </a:pPr>
            <a:r>
              <a:rPr lang="en-US" altLang="en-US" smtClean="0"/>
              <a:t> ____________________________________________________________</a:t>
            </a:r>
            <a:endParaRPr lang="en-US" altLang="en-US" i="1" smtClean="0">
              <a:latin typeface="CommonBullets" pitchFamily="34" charset="2"/>
            </a:endParaRPr>
          </a:p>
          <a:p>
            <a:pPr>
              <a:lnSpc>
                <a:spcPct val="90000"/>
              </a:lnSpc>
              <a:buFontTx/>
              <a:buChar char="•"/>
            </a:pPr>
            <a:endParaRPr lang="en-US" altLang="en-US" i="1" smtClean="0">
              <a:latin typeface="CommonBullets" pitchFamily="34" charset="2"/>
            </a:endParaRPr>
          </a:p>
          <a:p>
            <a:pPr>
              <a:lnSpc>
                <a:spcPct val="90000"/>
              </a:lnSpc>
            </a:pPr>
            <a:endParaRPr lang="en-US" altLang="en-US" smtClean="0"/>
          </a:p>
          <a:p>
            <a:pPr marL="457200" lvl="1" indent="0"/>
            <a:endParaRPr lang="en-US" altLang="en-US" i="1" smtClean="0">
              <a:latin typeface="CommonBullets" pitchFamily="34" charset="2"/>
            </a:endParaRPr>
          </a:p>
          <a:p>
            <a:pPr marL="457200" lvl="1" indent="0"/>
            <a:endParaRPr lang="en-US" altLang="en-US" i="1" smtClean="0">
              <a:solidFill>
                <a:srgbClr val="000000"/>
              </a:solidFill>
              <a:latin typeface="CommonBullets" pitchFamily="34" charset="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E1EBBE17-B946-4C52-B3C2-3EB16EFD9110}" type="slidenum">
              <a:rPr lang="en-US" altLang="en-US"/>
              <a:pPr>
                <a:spcBef>
                  <a:spcPct val="0"/>
                </a:spcBef>
              </a:pPr>
              <a:t>28</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s-MX" altLang="en-US" b="1" dirty="0" smtClean="0">
                <a:latin typeface="Arial" panose="020B0604020202020204" pitchFamily="34" charset="0"/>
              </a:rPr>
              <a:t>Lesiones causadas por escaleras</a:t>
            </a:r>
          </a:p>
          <a:p>
            <a:pPr>
              <a:defRPr/>
            </a:pPr>
            <a:endParaRPr lang="es-MX" altLang="en-US" dirty="0" smtClean="0">
              <a:latin typeface="Arial" panose="020B0604020202020204" pitchFamily="34" charset="0"/>
            </a:endParaRPr>
          </a:p>
          <a:p>
            <a:pPr>
              <a:defRPr/>
            </a:pPr>
            <a:r>
              <a:rPr lang="es-MX" altLang="en-US" dirty="0" smtClean="0">
                <a:latin typeface="Arial" panose="020B0604020202020204" pitchFamily="34" charset="0"/>
              </a:rPr>
              <a:t>Las escaleras se utilizan en la construcción naval y reparación de buques para que los trabajadores tengan acceso a múltiples niveles y en algunos casos para trabajar.</a:t>
            </a:r>
          </a:p>
          <a:p>
            <a:pPr>
              <a:defRPr/>
            </a:pPr>
            <a:r>
              <a:rPr lang="es-MX" altLang="en-US" dirty="0" smtClean="0">
                <a:latin typeface="Arial" panose="020B0604020202020204" pitchFamily="34" charset="0"/>
              </a:rPr>
              <a:t>De acuerdo con The Consumer Product Safety Commission de Estados Unidos se estima que 65.000 personas reciben tratamiento en la sala de emergencia a causa de accidentes en las escaleras. Sin embargo, los riesgos asociados con el uso de escaleras pueden reducirse significativamente cuando se usa la escalera correctamente.</a:t>
            </a:r>
          </a:p>
          <a:p>
            <a:pPr>
              <a:defRPr/>
            </a:pPr>
            <a:endParaRPr lang="es-MX" altLang="en-US" dirty="0" smtClean="0">
              <a:latin typeface="Arial" panose="020B0604020202020204" pitchFamily="34" charset="0"/>
            </a:endParaRPr>
          </a:p>
          <a:p>
            <a:pPr>
              <a:defRPr/>
            </a:pPr>
            <a:r>
              <a:rPr lang="es-MX" altLang="en-US" b="1" dirty="0" smtClean="0">
                <a:latin typeface="Arial" panose="020B0604020202020204" pitchFamily="34" charset="0"/>
              </a:rPr>
              <a:t>Peligros</a:t>
            </a:r>
          </a:p>
          <a:p>
            <a:pPr>
              <a:defRPr/>
            </a:pPr>
            <a:r>
              <a:rPr lang="es-MX" altLang="en-US" dirty="0" smtClean="0">
                <a:latin typeface="Arial" panose="020B0604020202020204" pitchFamily="34" charset="0"/>
              </a:rPr>
              <a:t>Los peligros asociados con el uso de escaleras de mano incluyen:</a:t>
            </a:r>
          </a:p>
          <a:p>
            <a:pPr>
              <a:defRPr/>
            </a:pPr>
            <a:endParaRPr lang="es-MX" altLang="en-US" dirty="0" smtClean="0">
              <a:latin typeface="Arial" panose="020B0604020202020204" pitchFamily="34" charset="0"/>
            </a:endParaRPr>
          </a:p>
          <a:p>
            <a:pPr marL="171450" indent="-171450">
              <a:buFont typeface="Arial" panose="020B0604020202020204" pitchFamily="34" charset="0"/>
              <a:buChar char="•"/>
              <a:defRPr/>
            </a:pPr>
            <a:r>
              <a:rPr lang="es-MX" altLang="en-US" dirty="0" smtClean="0">
                <a:latin typeface="Arial" panose="020B0604020202020204" pitchFamily="34" charset="0"/>
              </a:rPr>
              <a:t>  Las caídas de la escalera causado por falla estructural</a:t>
            </a:r>
          </a:p>
          <a:p>
            <a:pPr marL="171450" indent="-171450">
              <a:buFont typeface="Arial" panose="020B0604020202020204" pitchFamily="34" charset="0"/>
              <a:buChar char="•"/>
              <a:defRPr/>
            </a:pPr>
            <a:endParaRPr lang="es-MX" altLang="en-US" dirty="0" smtClean="0">
              <a:latin typeface="Arial" panose="020B0604020202020204" pitchFamily="34" charset="0"/>
            </a:endParaRPr>
          </a:p>
          <a:p>
            <a:pPr marL="171450" indent="-171450">
              <a:buFont typeface="Arial" panose="020B0604020202020204" pitchFamily="34" charset="0"/>
              <a:buChar char="•"/>
              <a:defRPr/>
            </a:pPr>
            <a:r>
              <a:rPr lang="es-MX" altLang="en-US" dirty="0" smtClean="0">
                <a:latin typeface="Arial" panose="020B0604020202020204" pitchFamily="34" charset="0"/>
              </a:rPr>
              <a:t>  Mala colocación</a:t>
            </a:r>
          </a:p>
          <a:p>
            <a:pPr marL="171450" indent="-171450">
              <a:buFont typeface="Arial" panose="020B0604020202020204" pitchFamily="34" charset="0"/>
              <a:buChar char="•"/>
              <a:defRPr/>
            </a:pPr>
            <a:endParaRPr lang="es-MX" altLang="en-US" dirty="0" smtClean="0">
              <a:latin typeface="Arial" panose="020B0604020202020204" pitchFamily="34" charset="0"/>
            </a:endParaRPr>
          </a:p>
          <a:p>
            <a:pPr marL="171450" indent="-171450">
              <a:buFont typeface="Arial" panose="020B0604020202020204" pitchFamily="34" charset="0"/>
              <a:buChar char="•"/>
              <a:defRPr/>
            </a:pPr>
            <a:r>
              <a:rPr lang="es-MX" altLang="en-US" dirty="0" smtClean="0">
                <a:latin typeface="Arial" panose="020B0604020202020204" pitchFamily="34" charset="0"/>
              </a:rPr>
              <a:t>  Prácticas de trabajo inadecuadas.</a:t>
            </a:r>
            <a:endParaRPr lang="en-US" altLang="en-US" dirty="0" smtClean="0">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E188662-E03F-4E70-A5F6-4FEE5334C036}" type="slidenum">
              <a:rPr lang="en-US" altLang="en-US"/>
              <a:pPr>
                <a:spcBef>
                  <a:spcPct val="0"/>
                </a:spcBef>
              </a:pPr>
              <a:t>29</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706438" y="4457700"/>
            <a:ext cx="5664200" cy="45370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defRPr/>
            </a:pPr>
            <a:r>
              <a:rPr lang="es-MX" altLang="en-US" b="1" dirty="0" smtClean="0">
                <a:latin typeface="Arial" panose="020B0604020202020204" pitchFamily="34" charset="0"/>
              </a:rPr>
              <a:t>Pros y Contras de los materiales de escaleras </a:t>
            </a:r>
            <a:r>
              <a:rPr lang="es-MX" altLang="en-US" dirty="0" smtClean="0">
                <a:latin typeface="Arial" panose="020B0604020202020204" pitchFamily="34" charset="0"/>
              </a:rPr>
              <a:t/>
            </a:r>
            <a:br>
              <a:rPr lang="es-MX" altLang="en-US" dirty="0" smtClean="0">
                <a:latin typeface="Arial" panose="020B0604020202020204" pitchFamily="34" charset="0"/>
              </a:rPr>
            </a:br>
            <a:r>
              <a:rPr lang="es-MX" altLang="en-US" dirty="0" smtClean="0">
                <a:latin typeface="Arial" panose="020B0604020202020204" pitchFamily="34" charset="0"/>
              </a:rPr>
              <a:t/>
            </a:r>
            <a:br>
              <a:rPr lang="es-MX" altLang="en-US" dirty="0" smtClean="0">
                <a:latin typeface="Arial" panose="020B0604020202020204" pitchFamily="34" charset="0"/>
              </a:rPr>
            </a:br>
            <a:r>
              <a:rPr lang="es-MX" altLang="en-US" dirty="0" smtClean="0">
                <a:latin typeface="Arial" panose="020B0604020202020204" pitchFamily="34" charset="0"/>
              </a:rPr>
              <a:t>Hay tres tipos de materiales más comúnmente utilizados:</a:t>
            </a:r>
          </a:p>
          <a:p>
            <a:pPr marL="171450" indent="-171450">
              <a:lnSpc>
                <a:spcPct val="90000"/>
              </a:lnSpc>
              <a:buFont typeface="Arial" panose="020B0604020202020204" pitchFamily="34" charset="0"/>
              <a:buChar char="•"/>
              <a:defRPr/>
            </a:pPr>
            <a:r>
              <a:rPr lang="es-MX" altLang="en-US" dirty="0" smtClean="0">
                <a:latin typeface="Arial" panose="020B0604020202020204" pitchFamily="34" charset="0"/>
              </a:rPr>
              <a:t> Madera</a:t>
            </a:r>
          </a:p>
          <a:p>
            <a:pPr>
              <a:lnSpc>
                <a:spcPct val="90000"/>
              </a:lnSpc>
              <a:defRPr/>
            </a:pPr>
            <a:r>
              <a:rPr lang="es-MX" altLang="en-US" dirty="0" smtClean="0">
                <a:latin typeface="Arial" panose="020B0604020202020204" pitchFamily="34" charset="0"/>
              </a:rPr>
              <a:t>	Pro - no conductor de la electricidad cuando está seca</a:t>
            </a:r>
            <a:br>
              <a:rPr lang="es-MX" altLang="en-US" dirty="0" smtClean="0">
                <a:latin typeface="Arial" panose="020B0604020202020204" pitchFamily="34" charset="0"/>
              </a:rPr>
            </a:br>
            <a:r>
              <a:rPr lang="es-MX" altLang="en-US" dirty="0" smtClean="0">
                <a:latin typeface="Arial" panose="020B0604020202020204" pitchFamily="34" charset="0"/>
              </a:rPr>
              <a:t>	Pro - el mejor aislante natural contra el calor de todos los materiales</a:t>
            </a:r>
            <a:br>
              <a:rPr lang="es-MX" altLang="en-US" dirty="0" smtClean="0">
                <a:latin typeface="Arial" panose="020B0604020202020204" pitchFamily="34" charset="0"/>
              </a:rPr>
            </a:br>
            <a:r>
              <a:rPr lang="es-MX" altLang="en-US" dirty="0" smtClean="0">
                <a:latin typeface="Arial" panose="020B0604020202020204" pitchFamily="34" charset="0"/>
              </a:rPr>
              <a:t>	Contra-se deteriora muy rápido</a:t>
            </a:r>
            <a:br>
              <a:rPr lang="es-MX" altLang="en-US" dirty="0" smtClean="0">
                <a:latin typeface="Arial" panose="020B0604020202020204" pitchFamily="34" charset="0"/>
              </a:rPr>
            </a:br>
            <a:endParaRPr lang="es-MX" altLang="en-US" dirty="0" smtClean="0">
              <a:latin typeface="Arial" panose="020B0604020202020204" pitchFamily="34" charset="0"/>
            </a:endParaRPr>
          </a:p>
          <a:p>
            <a:pPr marL="171450" indent="-171450">
              <a:lnSpc>
                <a:spcPct val="90000"/>
              </a:lnSpc>
              <a:buFont typeface="Arial" panose="020B0604020202020204" pitchFamily="34" charset="0"/>
              <a:buChar char="•"/>
              <a:defRPr/>
            </a:pPr>
            <a:r>
              <a:rPr lang="es-MX" altLang="en-US" dirty="0" smtClean="0">
                <a:latin typeface="Arial" panose="020B0604020202020204" pitchFamily="34" charset="0"/>
              </a:rPr>
              <a:t> Fibra de vidrio</a:t>
            </a:r>
            <a:br>
              <a:rPr lang="es-MX" altLang="en-US" dirty="0" smtClean="0">
                <a:latin typeface="Arial" panose="020B0604020202020204" pitchFamily="34" charset="0"/>
              </a:rPr>
            </a:br>
            <a:r>
              <a:rPr lang="es-MX" altLang="en-US" dirty="0" smtClean="0">
                <a:latin typeface="Arial" panose="020B0604020202020204" pitchFamily="34" charset="0"/>
              </a:rPr>
              <a:t>	Pro - no conductor de la electricidad</a:t>
            </a:r>
            <a:br>
              <a:rPr lang="es-MX" altLang="en-US" dirty="0" smtClean="0">
                <a:latin typeface="Arial" panose="020B0604020202020204" pitchFamily="34" charset="0"/>
              </a:rPr>
            </a:br>
            <a:r>
              <a:rPr lang="es-MX" altLang="en-US" dirty="0" smtClean="0">
                <a:latin typeface="Arial" panose="020B0604020202020204" pitchFamily="34" charset="0"/>
              </a:rPr>
              <a:t>	Pro- material denso  y es más lento para conducir el calor que los metales</a:t>
            </a:r>
            <a:br>
              <a:rPr lang="es-MX" altLang="en-US" dirty="0" smtClean="0">
                <a:latin typeface="Arial" panose="020B0604020202020204" pitchFamily="34" charset="0"/>
              </a:rPr>
            </a:br>
            <a:r>
              <a:rPr lang="es-MX" altLang="en-US" dirty="0" smtClean="0">
                <a:latin typeface="Arial" panose="020B0604020202020204" pitchFamily="34" charset="0"/>
              </a:rPr>
              <a:t>	Pro – deterioro lento</a:t>
            </a:r>
            <a:br>
              <a:rPr lang="es-MX" altLang="en-US" dirty="0" smtClean="0">
                <a:latin typeface="Arial" panose="020B0604020202020204" pitchFamily="34" charset="0"/>
              </a:rPr>
            </a:br>
            <a:r>
              <a:rPr lang="es-MX" altLang="en-US" dirty="0" smtClean="0">
                <a:latin typeface="Arial" panose="020B0604020202020204" pitchFamily="34" charset="0"/>
              </a:rPr>
              <a:t>	Contra - más pesado que los modelos de aluminio o madera </a:t>
            </a:r>
            <a:br>
              <a:rPr lang="es-MX" altLang="en-US" dirty="0" smtClean="0">
                <a:latin typeface="Arial" panose="020B0604020202020204" pitchFamily="34" charset="0"/>
              </a:rPr>
            </a:br>
            <a:r>
              <a:rPr lang="es-MX" altLang="en-US" dirty="0" smtClean="0">
                <a:latin typeface="Arial" panose="020B0604020202020204" pitchFamily="34" charset="0"/>
              </a:rPr>
              <a:t>	Contra- tiende a astillarse y rajarse en caso de colisión severa, o cuando se deja caer sobre los objetos sólidos</a:t>
            </a:r>
            <a:br>
              <a:rPr lang="es-MX" altLang="en-US" dirty="0" smtClean="0">
                <a:latin typeface="Arial" panose="020B0604020202020204" pitchFamily="34" charset="0"/>
              </a:rPr>
            </a:br>
            <a:r>
              <a:rPr lang="es-MX" altLang="en-US" dirty="0" smtClean="0">
                <a:latin typeface="Arial" panose="020B0604020202020204" pitchFamily="34" charset="0"/>
              </a:rPr>
              <a:t> </a:t>
            </a:r>
          </a:p>
          <a:p>
            <a:pPr marL="171450" indent="-171450">
              <a:lnSpc>
                <a:spcPct val="90000"/>
              </a:lnSpc>
              <a:buFont typeface="Arial" panose="020B0604020202020204" pitchFamily="34" charset="0"/>
              <a:buChar char="•"/>
              <a:defRPr/>
            </a:pPr>
            <a:r>
              <a:rPr lang="es-MX" altLang="en-US" dirty="0" smtClean="0">
                <a:latin typeface="Arial" panose="020B0604020202020204" pitchFamily="34" charset="0"/>
              </a:rPr>
              <a:t> Aluminio</a:t>
            </a:r>
            <a:br>
              <a:rPr lang="es-MX" altLang="en-US" dirty="0" smtClean="0">
                <a:latin typeface="Arial" panose="020B0604020202020204" pitchFamily="34" charset="0"/>
              </a:rPr>
            </a:br>
            <a:r>
              <a:rPr lang="es-MX" altLang="en-US" dirty="0" smtClean="0">
                <a:latin typeface="Arial" panose="020B0604020202020204" pitchFamily="34" charset="0"/>
              </a:rPr>
              <a:t>	Pro - en general son resistentes</a:t>
            </a:r>
            <a:br>
              <a:rPr lang="es-MX" altLang="en-US" dirty="0" smtClean="0">
                <a:latin typeface="Arial" panose="020B0604020202020204" pitchFamily="34" charset="0"/>
              </a:rPr>
            </a:br>
            <a:r>
              <a:rPr lang="es-MX" altLang="en-US" dirty="0" smtClean="0">
                <a:latin typeface="Arial" panose="020B0604020202020204" pitchFamily="34" charset="0"/>
              </a:rPr>
              <a:t> 	Pro – deterioro muy lento</a:t>
            </a:r>
            <a:br>
              <a:rPr lang="es-MX" altLang="en-US" dirty="0" smtClean="0">
                <a:latin typeface="Arial" panose="020B0604020202020204" pitchFamily="34" charset="0"/>
              </a:rPr>
            </a:br>
            <a:r>
              <a:rPr lang="es-MX" altLang="en-US" dirty="0" smtClean="0">
                <a:latin typeface="Arial" panose="020B0604020202020204" pitchFamily="34" charset="0"/>
              </a:rPr>
              <a:t>	Pro - no se astilla o raja cuando se someta a fuertes impactos</a:t>
            </a:r>
            <a:br>
              <a:rPr lang="es-MX" altLang="en-US" dirty="0" smtClean="0">
                <a:latin typeface="Arial" panose="020B0604020202020204" pitchFamily="34" charset="0"/>
              </a:rPr>
            </a:br>
            <a:r>
              <a:rPr lang="es-MX" altLang="en-US" dirty="0" smtClean="0">
                <a:latin typeface="Arial" panose="020B0604020202020204" pitchFamily="34" charset="0"/>
              </a:rPr>
              <a:t>	Contra- pueden conducir la electricidad</a:t>
            </a:r>
            <a:br>
              <a:rPr lang="es-MX" altLang="en-US" dirty="0" smtClean="0">
                <a:latin typeface="Arial" panose="020B0604020202020204" pitchFamily="34" charset="0"/>
              </a:rPr>
            </a:br>
            <a:r>
              <a:rPr lang="es-MX" altLang="en-US" dirty="0" smtClean="0">
                <a:latin typeface="Arial" panose="020B0604020202020204" pitchFamily="34" charset="0"/>
              </a:rPr>
              <a:t>	Contra- no es un buen aislante contra el calor</a:t>
            </a:r>
          </a:p>
          <a:p>
            <a:pPr>
              <a:lnSpc>
                <a:spcPct val="90000"/>
              </a:lnSpc>
              <a:defRPr/>
            </a:pPr>
            <a:endParaRPr lang="en-US" altLang="en-US" dirty="0"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txBox="1">
            <a:spLocks noGrp="1" noChangeArrowheads="1"/>
          </p:cNvSpPr>
          <p:nvPr/>
        </p:nvSpPr>
        <p:spPr bwMode="auto">
          <a:xfrm>
            <a:off x="0" y="0"/>
            <a:ext cx="30654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a:p>
        </p:txBody>
      </p:sp>
      <p:sp>
        <p:nvSpPr>
          <p:cNvPr id="23555" name="Rectangle 7"/>
          <p:cNvSpPr txBox="1">
            <a:spLocks noGrp="1" noChangeArrowheads="1"/>
          </p:cNvSpPr>
          <p:nvPr/>
        </p:nvSpPr>
        <p:spPr bwMode="auto">
          <a:xfrm>
            <a:off x="4010025" y="8915400"/>
            <a:ext cx="30654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A9A114E-909C-416E-9C67-F96DEDEA7747}" type="slidenum">
              <a:rPr lang="en-US" altLang="en-US"/>
              <a:pPr algn="r" eaLnBrk="1" hangingPunct="1">
                <a:spcBef>
                  <a:spcPct val="0"/>
                </a:spcBef>
              </a:pPr>
              <a:t>3</a:t>
            </a:fld>
            <a:endParaRPr lang="en-US" altLang="en-US"/>
          </a:p>
        </p:txBody>
      </p:sp>
      <p:sp>
        <p:nvSpPr>
          <p:cNvPr id="23556" name="Rectangle 7"/>
          <p:cNvSpPr txBox="1">
            <a:spLocks noGrp="1" noChangeArrowheads="1"/>
          </p:cNvSpPr>
          <p:nvPr/>
        </p:nvSpPr>
        <p:spPr bwMode="auto">
          <a:xfrm>
            <a:off x="4010025" y="8915400"/>
            <a:ext cx="30654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923B30C-09D9-4A11-A554-A3E2B4732CD0}" type="slidenum">
              <a:rPr lang="en-US" altLang="en-US"/>
              <a:pPr algn="r" eaLnBrk="1" hangingPunct="1">
                <a:spcBef>
                  <a:spcPct val="0"/>
                </a:spcBef>
              </a:pPr>
              <a:t>3</a:t>
            </a:fld>
            <a:endParaRPr lang="en-US" altLang="en-US"/>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MX" altLang="en-US" b="1" dirty="0" smtClean="0"/>
              <a:t>Objetivos del Curso</a:t>
            </a:r>
          </a:p>
          <a:p>
            <a:pPr eaLnBrk="1" hangingPunct="1"/>
            <a:r>
              <a:rPr lang="es-MX" altLang="en-US" dirty="0" smtClean="0"/>
              <a:t>Al finalizar el curso, el participante pasará una prueba de certificación y demostrará las prácticas seguras de trabajo según definidas por las normas de OSHA Federal, estándares de la Naval y los requisitos del astillero anfitrión.</a:t>
            </a:r>
          </a:p>
          <a:p>
            <a:pPr eaLnBrk="1" hangingPunct="1"/>
            <a:endParaRPr lang="es-MX" altLang="en-US" dirty="0" smtClean="0"/>
          </a:p>
          <a:p>
            <a:pPr eaLnBrk="1" hangingPunct="1"/>
            <a:r>
              <a:rPr lang="es-MX" altLang="en-US" b="1" dirty="0" smtClean="0"/>
              <a:t>Progreso del Aprendizaje</a:t>
            </a:r>
          </a:p>
          <a:p>
            <a:pPr eaLnBrk="1" hangingPunct="1"/>
            <a:r>
              <a:rPr lang="es-MX" altLang="en-US" dirty="0" smtClean="0"/>
              <a:t> Al final de la mayoría de las lecciones habrá ejercicios de práctica para ser completados por los participantes.</a:t>
            </a:r>
          </a:p>
          <a:p>
            <a:pPr eaLnBrk="1" hangingPunct="1"/>
            <a:endParaRPr lang="es-MX" altLang="en-US" dirty="0" smtClean="0"/>
          </a:p>
          <a:p>
            <a:pPr eaLnBrk="1" hangingPunct="1"/>
            <a:r>
              <a:rPr lang="es-MX" altLang="en-US" b="1" dirty="0" smtClean="0"/>
              <a:t>Estrategias de Evaluación</a:t>
            </a:r>
          </a:p>
          <a:p>
            <a:pPr eaLnBrk="1" hangingPunct="1"/>
            <a:r>
              <a:rPr lang="es-MX" altLang="en-US" dirty="0" smtClean="0"/>
              <a:t>Habrá un examen para todos los participantes después del curso. Para pasar el curso con éxito su debe ser 70% o más.</a:t>
            </a:r>
          </a:p>
          <a:p>
            <a:pPr eaLnBrk="1" hangingPunct="1"/>
            <a:endParaRPr lang="es-MX" altLang="en-US" dirty="0" smtClean="0"/>
          </a:p>
          <a:p>
            <a:pPr eaLnBrk="1" hangingPunct="1"/>
            <a:r>
              <a:rPr lang="es-MX" altLang="en-US" b="1" dirty="0" smtClean="0"/>
              <a:t>Audiencia de este Entrenamiento</a:t>
            </a:r>
          </a:p>
          <a:p>
            <a:pPr eaLnBrk="1" hangingPunct="1"/>
            <a:r>
              <a:rPr lang="es-MX" altLang="en-US" dirty="0" smtClean="0"/>
              <a:t>Este curso está dirigido a todos los trabajadores de producción del astillero. </a:t>
            </a:r>
          </a:p>
          <a:p>
            <a:pPr eaLnBrk="1" hangingPunct="1"/>
            <a:endParaRPr lang="en-US" altLang="en-US" sz="100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34819CB1-E724-4A5A-B19B-3F6D73C7AD97}" type="slidenum">
              <a:rPr lang="en-US" altLang="en-US"/>
              <a:pPr>
                <a:spcBef>
                  <a:spcPct val="0"/>
                </a:spcBef>
              </a:pPr>
              <a:t>30</a:t>
            </a:fld>
            <a:endParaRPr lang="en-US"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defRPr/>
            </a:pPr>
            <a:r>
              <a:rPr lang="es-MX" altLang="en-US" b="1" dirty="0" smtClean="0">
                <a:latin typeface="Arial" panose="020B0604020202020204" pitchFamily="34" charset="0"/>
              </a:rPr>
              <a:t>Clasificación de servicio</a:t>
            </a:r>
            <a:r>
              <a:rPr lang="es-MX" altLang="en-US" dirty="0" smtClean="0">
                <a:latin typeface="Arial" panose="020B0604020202020204" pitchFamily="34" charset="0"/>
              </a:rPr>
              <a:t/>
            </a:r>
            <a:br>
              <a:rPr lang="es-MX" altLang="en-US" dirty="0" smtClean="0">
                <a:latin typeface="Arial" panose="020B0604020202020204" pitchFamily="34" charset="0"/>
              </a:rPr>
            </a:br>
            <a:r>
              <a:rPr lang="es-MX" altLang="en-US" dirty="0" smtClean="0">
                <a:latin typeface="Arial" panose="020B0604020202020204" pitchFamily="34" charset="0"/>
              </a:rPr>
              <a:t/>
            </a:r>
            <a:br>
              <a:rPr lang="es-MX" altLang="en-US" dirty="0" smtClean="0">
                <a:latin typeface="Arial" panose="020B0604020202020204" pitchFamily="34" charset="0"/>
              </a:rPr>
            </a:br>
            <a:r>
              <a:rPr lang="es-MX" altLang="en-US" dirty="0" smtClean="0">
                <a:latin typeface="Arial" panose="020B0604020202020204" pitchFamily="34" charset="0"/>
              </a:rPr>
              <a:t>La clasificación de servicio de una escalera debe ser claramente visible por una etiqueta con código de color en el barandal lateral de la escalera. Busque la clasificación de servicio adecuado para que coincida con el nivel más alto de uso. Las clasificaciones son las siguientes:</a:t>
            </a:r>
            <a:br>
              <a:rPr lang="es-MX" altLang="en-US" dirty="0" smtClean="0">
                <a:latin typeface="Arial" panose="020B0604020202020204" pitchFamily="34" charset="0"/>
              </a:rPr>
            </a:br>
            <a:r>
              <a:rPr lang="es-MX" altLang="en-US" dirty="0" smtClean="0">
                <a:latin typeface="Arial" panose="020B0604020202020204" pitchFamily="34" charset="0"/>
              </a:rPr>
              <a:t> </a:t>
            </a:r>
          </a:p>
          <a:p>
            <a:pPr marL="171450" indent="-171450">
              <a:lnSpc>
                <a:spcPct val="90000"/>
              </a:lnSpc>
              <a:buFont typeface="Arial" panose="020B0604020202020204" pitchFamily="34" charset="0"/>
              <a:buChar char="•"/>
              <a:defRPr/>
            </a:pPr>
            <a:r>
              <a:rPr lang="es-MX" altLang="en-US" dirty="0" smtClean="0">
                <a:latin typeface="Arial" panose="020B0604020202020204" pitchFamily="34" charset="0"/>
              </a:rPr>
              <a:t> Tipo III escaleras ligeras.</a:t>
            </a:r>
            <a:br>
              <a:rPr lang="es-MX" altLang="en-US" dirty="0" smtClean="0">
                <a:latin typeface="Arial" panose="020B0604020202020204" pitchFamily="34" charset="0"/>
              </a:rPr>
            </a:br>
            <a:r>
              <a:rPr lang="es-MX" altLang="en-US" dirty="0" smtClean="0">
                <a:latin typeface="Arial" panose="020B0604020202020204" pitchFamily="34" charset="0"/>
              </a:rPr>
              <a:t> 	3-6 pies de largo.</a:t>
            </a:r>
            <a:br>
              <a:rPr lang="es-MX" altLang="en-US" dirty="0" smtClean="0">
                <a:latin typeface="Arial" panose="020B0604020202020204" pitchFamily="34" charset="0"/>
              </a:rPr>
            </a:br>
            <a:r>
              <a:rPr lang="es-MX" altLang="en-US" dirty="0" smtClean="0">
                <a:latin typeface="Arial" panose="020B0604020202020204" pitchFamily="34" charset="0"/>
              </a:rPr>
              <a:t> 	Estas han sido diseñadas para una carga máxima de 200 libras 	(usuario más materiales)</a:t>
            </a:r>
            <a:br>
              <a:rPr lang="es-MX" altLang="en-US" dirty="0" smtClean="0">
                <a:latin typeface="Arial" panose="020B0604020202020204" pitchFamily="34" charset="0"/>
              </a:rPr>
            </a:br>
            <a:r>
              <a:rPr lang="es-MX" altLang="en-US" dirty="0" smtClean="0">
                <a:latin typeface="Arial" panose="020B0604020202020204" pitchFamily="34" charset="0"/>
              </a:rPr>
              <a:t/>
            </a:r>
            <a:br>
              <a:rPr lang="es-MX" altLang="en-US" dirty="0" smtClean="0">
                <a:latin typeface="Arial" panose="020B0604020202020204" pitchFamily="34" charset="0"/>
              </a:rPr>
            </a:br>
            <a:r>
              <a:rPr lang="es-MX" altLang="en-US" dirty="0" smtClean="0">
                <a:latin typeface="Arial" panose="020B0604020202020204" pitchFamily="34" charset="0"/>
              </a:rPr>
              <a:t> </a:t>
            </a:r>
          </a:p>
          <a:p>
            <a:pPr marL="171450" indent="-171450">
              <a:lnSpc>
                <a:spcPct val="90000"/>
              </a:lnSpc>
              <a:buFont typeface="Arial" panose="020B0604020202020204" pitchFamily="34" charset="0"/>
              <a:buChar char="•"/>
              <a:defRPr/>
            </a:pPr>
            <a:r>
              <a:rPr lang="es-MX" altLang="en-US" dirty="0" smtClean="0">
                <a:latin typeface="Arial" panose="020B0604020202020204" pitchFamily="34" charset="0"/>
              </a:rPr>
              <a:t> Tipo II escalera de servicio mediano.</a:t>
            </a:r>
            <a:br>
              <a:rPr lang="es-MX" altLang="en-US" dirty="0" smtClean="0">
                <a:latin typeface="Arial" panose="020B0604020202020204" pitchFamily="34" charset="0"/>
              </a:rPr>
            </a:br>
            <a:r>
              <a:rPr lang="es-MX" altLang="en-US" dirty="0" smtClean="0">
                <a:latin typeface="Arial" panose="020B0604020202020204" pitchFamily="34" charset="0"/>
              </a:rPr>
              <a:t> 	3-12 pies de largo.</a:t>
            </a:r>
            <a:br>
              <a:rPr lang="es-MX" altLang="en-US" dirty="0" smtClean="0">
                <a:latin typeface="Arial" panose="020B0604020202020204" pitchFamily="34" charset="0"/>
              </a:rPr>
            </a:br>
            <a:r>
              <a:rPr lang="es-MX" altLang="en-US" dirty="0" smtClean="0">
                <a:latin typeface="Arial" panose="020B0604020202020204" pitchFamily="34" charset="0"/>
              </a:rPr>
              <a:t> 	 225 libras</a:t>
            </a:r>
            <a:br>
              <a:rPr lang="es-MX" altLang="en-US" dirty="0" smtClean="0">
                <a:latin typeface="Arial" panose="020B0604020202020204" pitchFamily="34" charset="0"/>
              </a:rPr>
            </a:br>
            <a:r>
              <a:rPr lang="es-MX" altLang="en-US" dirty="0" smtClean="0">
                <a:latin typeface="Arial" panose="020B0604020202020204" pitchFamily="34" charset="0"/>
              </a:rPr>
              <a:t/>
            </a:r>
            <a:br>
              <a:rPr lang="es-MX" altLang="en-US" dirty="0" smtClean="0">
                <a:latin typeface="Arial" panose="020B0604020202020204" pitchFamily="34" charset="0"/>
              </a:rPr>
            </a:br>
            <a:r>
              <a:rPr lang="es-MX" altLang="en-US" dirty="0" smtClean="0">
                <a:latin typeface="Arial" panose="020B0604020202020204" pitchFamily="34" charset="0"/>
              </a:rPr>
              <a:t> </a:t>
            </a:r>
          </a:p>
          <a:p>
            <a:pPr marL="171450" indent="-171450">
              <a:lnSpc>
                <a:spcPct val="90000"/>
              </a:lnSpc>
              <a:buFont typeface="Arial" panose="020B0604020202020204" pitchFamily="34" charset="0"/>
              <a:buChar char="•"/>
              <a:defRPr/>
            </a:pPr>
            <a:r>
              <a:rPr lang="es-MX" altLang="en-US" dirty="0" smtClean="0">
                <a:latin typeface="Arial" panose="020B0604020202020204" pitchFamily="34" charset="0"/>
              </a:rPr>
              <a:t> Tipo I escalera de clasificación pesada </a:t>
            </a:r>
            <a:br>
              <a:rPr lang="es-MX" altLang="en-US" dirty="0" smtClean="0">
                <a:latin typeface="Arial" panose="020B0604020202020204" pitchFamily="34" charset="0"/>
              </a:rPr>
            </a:br>
            <a:r>
              <a:rPr lang="es-MX" altLang="en-US" dirty="0" smtClean="0">
                <a:latin typeface="Arial" panose="020B0604020202020204" pitchFamily="34" charset="0"/>
              </a:rPr>
              <a:t> 	3-20 pies de largo.</a:t>
            </a:r>
            <a:br>
              <a:rPr lang="es-MX" altLang="en-US" dirty="0" smtClean="0">
                <a:latin typeface="Arial" panose="020B0604020202020204" pitchFamily="34" charset="0"/>
              </a:rPr>
            </a:br>
            <a:r>
              <a:rPr lang="es-MX" altLang="en-US" dirty="0" smtClean="0">
                <a:latin typeface="Arial" panose="020B0604020202020204" pitchFamily="34" charset="0"/>
              </a:rPr>
              <a:t> 	250 libras. </a:t>
            </a:r>
          </a:p>
          <a:p>
            <a:pPr>
              <a:lnSpc>
                <a:spcPct val="90000"/>
              </a:lnSpc>
              <a:defRPr/>
            </a:pPr>
            <a:endParaRPr lang="es-MX" altLang="en-US" dirty="0" smtClean="0">
              <a:latin typeface="Arial" panose="020B0604020202020204" pitchFamily="34" charset="0"/>
            </a:endParaRPr>
          </a:p>
          <a:p>
            <a:pPr>
              <a:lnSpc>
                <a:spcPct val="90000"/>
              </a:lnSpc>
              <a:defRPr/>
            </a:pPr>
            <a:r>
              <a:rPr lang="en-US" altLang="en-US" dirty="0" smtClean="0">
                <a:latin typeface="Arial" panose="020B0604020202020204" pitchFamily="34" charset="0"/>
              </a:rPr>
              <a:t> </a:t>
            </a:r>
          </a:p>
          <a:p>
            <a:pPr>
              <a:lnSpc>
                <a:spcPct val="90000"/>
              </a:lnSpc>
              <a:defRPr/>
            </a:pPr>
            <a:endParaRPr lang="en-US" altLang="en-US" dirty="0" smtClean="0">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E80424F-69EA-4E01-8E79-7F38A7FF9E85}" type="slidenum">
              <a:rPr lang="en-US" altLang="en-US"/>
              <a:pPr>
                <a:spcBef>
                  <a:spcPct val="0"/>
                </a:spcBef>
              </a:pPr>
              <a:t>31</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s-MX" altLang="en-US" b="1" dirty="0" smtClean="0">
                <a:latin typeface="Arial" panose="020B0604020202020204" pitchFamily="34" charset="0"/>
              </a:rPr>
              <a:t>Escaleras de tijera</a:t>
            </a:r>
            <a:r>
              <a:rPr lang="es-MX" altLang="en-US" dirty="0" smtClean="0">
                <a:latin typeface="Arial" panose="020B0604020202020204" pitchFamily="34" charset="0"/>
              </a:rPr>
              <a:t/>
            </a:r>
            <a:br>
              <a:rPr lang="es-MX" altLang="en-US" dirty="0" smtClean="0">
                <a:latin typeface="Arial" panose="020B0604020202020204" pitchFamily="34" charset="0"/>
              </a:rPr>
            </a:br>
            <a:r>
              <a:rPr lang="es-MX" altLang="en-US" dirty="0" smtClean="0">
                <a:latin typeface="Arial" panose="020B0604020202020204" pitchFamily="34" charset="0"/>
              </a:rPr>
              <a:t>Las siguientes reglas se deben seguir cuando se trabaja en una escalera de tijera: </a:t>
            </a:r>
          </a:p>
          <a:p>
            <a:pPr>
              <a:defRPr/>
            </a:pPr>
            <a:endParaRPr lang="es-MX" altLang="en-US" dirty="0" smtClean="0">
              <a:latin typeface="Arial" panose="020B0604020202020204" pitchFamily="34" charset="0"/>
            </a:endParaRPr>
          </a:p>
          <a:p>
            <a:pPr marL="171450" indent="-171450">
              <a:buFont typeface="Arial" panose="020B0604020202020204" pitchFamily="34" charset="0"/>
              <a:buChar char="•"/>
              <a:defRPr/>
            </a:pPr>
            <a:r>
              <a:rPr lang="es-MX" altLang="en-US" dirty="0" smtClean="0">
                <a:latin typeface="Arial" panose="020B0604020202020204" pitchFamily="34" charset="0"/>
              </a:rPr>
              <a:t> La escalera debe ser puesta sobre una superficie plana </a:t>
            </a:r>
          </a:p>
          <a:p>
            <a:pPr marL="171450" indent="-171450">
              <a:buFont typeface="Arial" panose="020B0604020202020204" pitchFamily="34" charset="0"/>
              <a:buChar char="•"/>
              <a:defRPr/>
            </a:pPr>
            <a:r>
              <a:rPr lang="es-MX" altLang="en-US" dirty="0" smtClean="0">
                <a:latin typeface="Arial" panose="020B0604020202020204" pitchFamily="34" charset="0"/>
              </a:rPr>
              <a:t> Extienda totalmente las patas de la escalera antes de subirse a ella </a:t>
            </a:r>
          </a:p>
          <a:p>
            <a:pPr marL="171450" indent="-171450">
              <a:buFont typeface="Arial" panose="020B0604020202020204" pitchFamily="34" charset="0"/>
              <a:buChar char="•"/>
              <a:defRPr/>
            </a:pPr>
            <a:r>
              <a:rPr lang="es-MX" altLang="en-US" dirty="0" smtClean="0">
                <a:latin typeface="Arial" panose="020B0604020202020204" pitchFamily="34" charset="0"/>
              </a:rPr>
              <a:t> Asegure el esparcidor. Esto puede representar un peligro de pellizco, mantenga los dedos alejados!</a:t>
            </a:r>
          </a:p>
          <a:p>
            <a:pPr marL="171450" indent="-171450">
              <a:buFont typeface="Arial" panose="020B0604020202020204" pitchFamily="34" charset="0"/>
              <a:buChar char="•"/>
              <a:defRPr/>
            </a:pPr>
            <a:r>
              <a:rPr lang="es-MX" altLang="en-US" dirty="0" smtClean="0">
                <a:latin typeface="Arial" panose="020B0604020202020204" pitchFamily="34" charset="0"/>
              </a:rPr>
              <a:t> Nunca utilice una escalera de tijera como una escalera recta. </a:t>
            </a:r>
          </a:p>
          <a:p>
            <a:pPr marL="171450" indent="-171450">
              <a:buFont typeface="Arial" panose="020B0604020202020204" pitchFamily="34" charset="0"/>
              <a:buChar char="•"/>
              <a:defRPr/>
            </a:pPr>
            <a:r>
              <a:rPr lang="es-MX" altLang="en-US" dirty="0" smtClean="0">
                <a:latin typeface="Arial" panose="020B0604020202020204" pitchFamily="34" charset="0"/>
              </a:rPr>
              <a:t> Escaleras de tijera no exceden los 20 pies. </a:t>
            </a:r>
          </a:p>
          <a:p>
            <a:pPr marL="171450" indent="-171450">
              <a:buFont typeface="Arial" panose="020B0604020202020204" pitchFamily="34" charset="0"/>
              <a:buChar char="•"/>
              <a:defRPr/>
            </a:pPr>
            <a:r>
              <a:rPr lang="es-MX" altLang="en-US" dirty="0" smtClean="0">
                <a:latin typeface="Arial" panose="020B0604020202020204" pitchFamily="34" charset="0"/>
              </a:rPr>
              <a:t> No se pare en los dos peldaños superiores o en la plataforma  del cubo </a:t>
            </a:r>
          </a:p>
          <a:p>
            <a:pPr marL="171450" indent="-171450">
              <a:buFont typeface="Arial" panose="020B0604020202020204" pitchFamily="34" charset="0"/>
              <a:buChar char="•"/>
              <a:defRPr/>
            </a:pPr>
            <a:r>
              <a:rPr lang="es-MX" altLang="en-US" dirty="0" smtClean="0">
                <a:latin typeface="Arial" panose="020B0604020202020204" pitchFamily="34" charset="0"/>
              </a:rPr>
              <a:t> Los soportes traseros no están diseñados para soportar su peso</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790F5AE-41C6-42EF-8B06-30EA5DEC837D}" type="slidenum">
              <a:rPr lang="en-US" altLang="en-US"/>
              <a:pPr>
                <a:spcBef>
                  <a:spcPct val="0"/>
                </a:spcBef>
              </a:pPr>
              <a:t>32</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a:p>
            <a:r>
              <a:rPr lang="en-US" altLang="en-US" b="1" smtClean="0"/>
              <a:t>¿Qué está mal en esta imagen? </a:t>
            </a:r>
            <a:r>
              <a:rPr lang="en-US" altLang="en-US" sz="1600" b="1"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US" altLang="en-US" sz="1600" b="1"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altLang="en-US" sz="1600" smtClean="0"/>
          </a:p>
          <a:p>
            <a:endParaRPr lang="en-US" altLang="en-US" sz="16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5D3FC38F-5E3C-4FFB-9465-077F877D1093}" type="slidenum">
              <a:rPr lang="en-US" altLang="en-US"/>
              <a:pPr>
                <a:spcBef>
                  <a:spcPct val="0"/>
                </a:spcBef>
              </a:pPr>
              <a:t>33</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s-MX" altLang="en-US" b="1" dirty="0" smtClean="0">
                <a:latin typeface="Arial" panose="020B0604020202020204" pitchFamily="34" charset="0"/>
              </a:rPr>
              <a:t>Las (escaleras de extensión) (1915.72)</a:t>
            </a:r>
            <a:r>
              <a:rPr lang="es-MX" altLang="en-US" dirty="0" smtClean="0">
                <a:latin typeface="Arial" panose="020B0604020202020204" pitchFamily="34" charset="0"/>
              </a:rPr>
              <a:t/>
            </a:r>
            <a:br>
              <a:rPr lang="es-MX" altLang="en-US" dirty="0" smtClean="0">
                <a:latin typeface="Arial" panose="020B0604020202020204" pitchFamily="34" charset="0"/>
              </a:rPr>
            </a:br>
            <a:r>
              <a:rPr lang="es-MX" altLang="en-US" dirty="0" smtClean="0">
                <a:latin typeface="Arial" panose="020B0604020202020204" pitchFamily="34" charset="0"/>
              </a:rPr>
              <a:t>Al utilizar escaleras portátiles recuerde :</a:t>
            </a:r>
            <a:br>
              <a:rPr lang="es-MX" altLang="en-US" dirty="0" smtClean="0">
                <a:latin typeface="Arial" panose="020B0604020202020204" pitchFamily="34" charset="0"/>
              </a:rPr>
            </a:br>
            <a:r>
              <a:rPr lang="es-MX" altLang="en-US" dirty="0" smtClean="0">
                <a:latin typeface="Arial" panose="020B0604020202020204" pitchFamily="34" charset="0"/>
              </a:rPr>
              <a:t> </a:t>
            </a:r>
          </a:p>
          <a:p>
            <a:pPr marL="171450" indent="-171450">
              <a:buFont typeface="Arial" panose="020B0604020202020204" pitchFamily="34" charset="0"/>
              <a:buChar char="•"/>
              <a:defRPr/>
            </a:pPr>
            <a:r>
              <a:rPr lang="es-MX" altLang="en-US" dirty="0" smtClean="0">
                <a:latin typeface="Arial" panose="020B0604020202020204" pitchFamily="34" charset="0"/>
              </a:rPr>
              <a:t> Al elevarlo a la altura deseada verifique que las esclusas engranen con seguridad en ambos lados de la escalera</a:t>
            </a:r>
            <a:br>
              <a:rPr lang="es-MX" altLang="en-US" dirty="0" smtClean="0">
                <a:latin typeface="Arial" panose="020B0604020202020204" pitchFamily="34" charset="0"/>
              </a:rPr>
            </a:br>
            <a:r>
              <a:rPr lang="es-MX" altLang="en-US" dirty="0" smtClean="0">
                <a:latin typeface="Arial" panose="020B0604020202020204" pitchFamily="34" charset="0"/>
              </a:rPr>
              <a:t> </a:t>
            </a:r>
          </a:p>
          <a:p>
            <a:pPr marL="171450" indent="-171450">
              <a:buFont typeface="Arial" panose="020B0604020202020204" pitchFamily="34" charset="0"/>
              <a:buChar char="•"/>
              <a:defRPr/>
            </a:pPr>
            <a:r>
              <a:rPr lang="es-MX" altLang="en-US" dirty="0" smtClean="0">
                <a:latin typeface="Arial" panose="020B0604020202020204" pitchFamily="34" charset="0"/>
              </a:rPr>
              <a:t> No exceden los 44 pies cuando se extienden</a:t>
            </a:r>
            <a:br>
              <a:rPr lang="es-MX" altLang="en-US" dirty="0" smtClean="0">
                <a:latin typeface="Arial" panose="020B0604020202020204" pitchFamily="34" charset="0"/>
              </a:rPr>
            </a:br>
            <a:r>
              <a:rPr lang="es-MX" altLang="en-US" dirty="0" smtClean="0">
                <a:latin typeface="Arial" panose="020B0604020202020204" pitchFamily="34" charset="0"/>
              </a:rPr>
              <a:t> </a:t>
            </a:r>
          </a:p>
          <a:p>
            <a:pPr marL="171450" indent="-171450">
              <a:buFont typeface="Arial" panose="020B0604020202020204" pitchFamily="34" charset="0"/>
              <a:buChar char="•"/>
              <a:defRPr/>
            </a:pPr>
            <a:r>
              <a:rPr lang="es-MX" altLang="en-US" dirty="0" smtClean="0">
                <a:latin typeface="Arial" panose="020B0604020202020204" pitchFamily="34" charset="0"/>
              </a:rPr>
              <a:t> No se debe utilizar completamente extendida. El solapamiento entre las secciones no debe ser inferior al 10% de la longitud de trabajo de la escalera</a:t>
            </a:r>
            <a:br>
              <a:rPr lang="es-MX" altLang="en-US" dirty="0" smtClean="0">
                <a:latin typeface="Arial" panose="020B0604020202020204" pitchFamily="34" charset="0"/>
              </a:rPr>
            </a:br>
            <a:r>
              <a:rPr lang="es-MX" altLang="en-US" dirty="0" smtClean="0">
                <a:latin typeface="Arial" panose="020B0604020202020204" pitchFamily="34" charset="0"/>
              </a:rPr>
              <a:t> </a:t>
            </a:r>
          </a:p>
          <a:p>
            <a:pPr marL="171450" indent="-171450">
              <a:buFont typeface="Arial" panose="020B0604020202020204" pitchFamily="34" charset="0"/>
              <a:buChar char="•"/>
              <a:defRPr/>
            </a:pPr>
            <a:r>
              <a:rPr lang="es-MX" altLang="en-US" dirty="0" smtClean="0">
                <a:latin typeface="Arial" panose="020B0604020202020204" pitchFamily="34" charset="0"/>
              </a:rPr>
              <a:t> Deberán estar atadas, bloqueadas o sujetas para evitar su desplazamiento</a:t>
            </a:r>
            <a:br>
              <a:rPr lang="es-MX" altLang="en-US" dirty="0" smtClean="0">
                <a:latin typeface="Arial" panose="020B0604020202020204" pitchFamily="34" charset="0"/>
              </a:rPr>
            </a:br>
            <a:r>
              <a:rPr lang="es-MX" altLang="en-US" dirty="0" smtClean="0">
                <a:latin typeface="Arial" panose="020B0604020202020204" pitchFamily="34" charset="0"/>
              </a:rPr>
              <a:t> </a:t>
            </a:r>
          </a:p>
          <a:p>
            <a:pPr marL="171450" indent="-171450">
              <a:buFont typeface="Arial" panose="020B0604020202020204" pitchFamily="34" charset="0"/>
              <a:buChar char="•"/>
              <a:defRPr/>
            </a:pPr>
            <a:r>
              <a:rPr lang="es-MX" altLang="en-US" dirty="0" smtClean="0">
                <a:latin typeface="Arial" panose="020B0604020202020204" pitchFamily="34" charset="0"/>
              </a:rPr>
              <a:t> Las barandas laterales de las escaleras usadas para acceso a cualquier nivel deben extenderse por lo menos 36 pulgadas por encima de ese nivel</a:t>
            </a:r>
          </a:p>
          <a:p>
            <a:pPr>
              <a:defRPr/>
            </a:pPr>
            <a:endParaRPr lang="en-US" altLang="en-US" dirty="0" smtClean="0">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31149F2F-67A9-4D66-AE39-803B8B563C6A}" type="slidenum">
              <a:rPr lang="en-US" altLang="en-US"/>
              <a:pPr>
                <a:spcBef>
                  <a:spcPct val="0"/>
                </a:spcBef>
              </a:pPr>
              <a:t>34</a:t>
            </a:fld>
            <a:endParaRPr lang="en-US" altLang="en-US"/>
          </a:p>
        </p:txBody>
      </p:sp>
      <p:sp>
        <p:nvSpPr>
          <p:cNvPr id="87043" name="Rectangle 2"/>
          <p:cNvSpPr>
            <a:spLocks noGrp="1" noRot="1" noChangeAspect="1" noChangeArrowheads="1" noTextEdit="1"/>
          </p:cNvSpPr>
          <p:nvPr>
            <p:ph type="sldImg"/>
          </p:nvPr>
        </p:nvSpPr>
        <p:spPr>
          <a:xfrm>
            <a:off x="1271588" y="782638"/>
            <a:ext cx="4572000" cy="3430587"/>
          </a:xfrm>
          <a:ln/>
        </p:spPr>
      </p:sp>
      <p:sp>
        <p:nvSpPr>
          <p:cNvPr id="87044" name="Rectangle 3"/>
          <p:cNvSpPr>
            <a:spLocks noGrp="1" noChangeArrowheads="1"/>
          </p:cNvSpPr>
          <p:nvPr>
            <p:ph type="body" idx="1"/>
          </p:nvPr>
        </p:nvSpPr>
        <p:spPr>
          <a:xfrm>
            <a:off x="942975" y="4454525"/>
            <a:ext cx="5191125" cy="4224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b="1" dirty="0" smtClean="0"/>
              <a:t>Ángulo de la Escalera  (1.915.72)</a:t>
            </a:r>
            <a:br>
              <a:rPr lang="es-MX" altLang="en-US" b="1" dirty="0" smtClean="0"/>
            </a:br>
            <a:r>
              <a:rPr lang="es-MX" altLang="en-US" b="1" dirty="0" smtClean="0"/>
              <a:t/>
            </a:r>
            <a:br>
              <a:rPr lang="es-MX" altLang="en-US" b="1" dirty="0" smtClean="0"/>
            </a:br>
            <a:r>
              <a:rPr lang="es-MX" altLang="en-US" dirty="0" smtClean="0"/>
              <a:t>Siempre use una escalera portátil en un ángulo donde la distancia horizontal desde la parte superior de apoyo a los pies de la escalera es de ¼ de la longitud de trabajo de la escalera (longitud a lo largo de la escalera entre la sujeción del pie y el soporte de la parte superior).</a:t>
            </a:r>
            <a:br>
              <a:rPr lang="es-MX" altLang="en-US" dirty="0" smtClean="0"/>
            </a:br>
            <a:r>
              <a:rPr lang="es-MX" altLang="en-US" dirty="0" smtClean="0"/>
              <a:t/>
            </a:r>
            <a:br>
              <a:rPr lang="es-MX" altLang="en-US" dirty="0" smtClean="0"/>
            </a:br>
            <a:r>
              <a:rPr lang="es-MX" altLang="en-US" dirty="0" smtClean="0"/>
              <a:t>Recuerde –   1 fuera</a:t>
            </a:r>
            <a:br>
              <a:rPr lang="es-MX" altLang="en-US" dirty="0" smtClean="0"/>
            </a:br>
            <a:r>
              <a:rPr lang="es-MX" altLang="en-US" dirty="0" smtClean="0"/>
              <a:t>	 4 arriba</a:t>
            </a:r>
          </a:p>
          <a:p>
            <a:endParaRPr lang="en-US" altLang="en-US" b="1"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54FC8715-C062-485E-AF71-8D325252FC5A}" type="slidenum">
              <a:rPr lang="en-US" altLang="en-US"/>
              <a:pPr>
                <a:spcBef>
                  <a:spcPct val="0"/>
                </a:spcBef>
              </a:pPr>
              <a:t>35</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s-MX" altLang="en-US" b="1" dirty="0" smtClean="0">
                <a:latin typeface="Arial" panose="020B0604020202020204" pitchFamily="34" charset="0"/>
              </a:rPr>
              <a:t>Haga esto (1915.72)</a:t>
            </a:r>
            <a:r>
              <a:rPr lang="es-MX" altLang="en-US" dirty="0" smtClean="0">
                <a:latin typeface="Arial" panose="020B0604020202020204" pitchFamily="34" charset="0"/>
              </a:rPr>
              <a:t/>
            </a:r>
            <a:br>
              <a:rPr lang="es-MX" altLang="en-US" dirty="0" smtClean="0">
                <a:latin typeface="Arial" panose="020B0604020202020204" pitchFamily="34" charset="0"/>
              </a:rPr>
            </a:br>
            <a:r>
              <a:rPr lang="es-MX" altLang="en-US" dirty="0" smtClean="0">
                <a:latin typeface="Arial" panose="020B0604020202020204" pitchFamily="34" charset="0"/>
              </a:rPr>
              <a:t>A continuación se presentan algunos de los procedimientos que debe hacer: </a:t>
            </a:r>
          </a:p>
          <a:p>
            <a:pPr>
              <a:defRPr/>
            </a:pPr>
            <a:endParaRPr lang="es-MX" altLang="en-US" dirty="0" smtClean="0">
              <a:latin typeface="Arial" panose="020B0604020202020204" pitchFamily="34" charset="0"/>
            </a:endParaRPr>
          </a:p>
          <a:p>
            <a:pPr marL="171450" indent="-171450">
              <a:buFont typeface="Arial" panose="020B0604020202020204" pitchFamily="34" charset="0"/>
              <a:buChar char="•"/>
              <a:defRPr/>
            </a:pPr>
            <a:r>
              <a:rPr lang="es-MX" altLang="en-US" dirty="0" smtClean="0">
                <a:latin typeface="Arial" panose="020B0604020202020204" pitchFamily="34" charset="0"/>
              </a:rPr>
              <a:t> Mire hacia  la escalera al subir o bajar y usa las dos manos </a:t>
            </a:r>
          </a:p>
          <a:p>
            <a:pPr marL="171450" indent="-171450">
              <a:buFont typeface="Arial" panose="020B0604020202020204" pitchFamily="34" charset="0"/>
              <a:buChar char="•"/>
              <a:defRPr/>
            </a:pPr>
            <a:r>
              <a:rPr lang="es-MX" altLang="en-US" dirty="0" smtClean="0">
                <a:latin typeface="Arial" panose="020B0604020202020204" pitchFamily="34" charset="0"/>
              </a:rPr>
              <a:t> Monte la escalera por el centro, no desde el lado </a:t>
            </a:r>
          </a:p>
          <a:p>
            <a:pPr marL="171450" indent="-171450">
              <a:buFont typeface="Arial" panose="020B0604020202020204" pitchFamily="34" charset="0"/>
              <a:buChar char="•"/>
              <a:defRPr/>
            </a:pPr>
            <a:r>
              <a:rPr lang="es-MX" altLang="en-US" dirty="0" smtClean="0">
                <a:latin typeface="Arial" panose="020B0604020202020204" pitchFamily="34" charset="0"/>
              </a:rPr>
              <a:t>Las herramientas deben ser transportadas en los bolsillos, en una bolsa adherida a un cinturón, o subir y bajar por una cuerda </a:t>
            </a:r>
          </a:p>
          <a:p>
            <a:pPr marL="171450" indent="-171450">
              <a:buFont typeface="Arial" panose="020B0604020202020204" pitchFamily="34" charset="0"/>
              <a:buChar char="•"/>
              <a:defRPr/>
            </a:pPr>
            <a:r>
              <a:rPr lang="es-MX" altLang="en-US" dirty="0" smtClean="0">
                <a:latin typeface="Arial" panose="020B0604020202020204" pitchFamily="34" charset="0"/>
              </a:rPr>
              <a:t> Asegúrese de que las suelas de los zapatos estén limpios y secos </a:t>
            </a:r>
          </a:p>
          <a:p>
            <a:pPr marL="171450" indent="-171450">
              <a:buFont typeface="Arial" panose="020B0604020202020204" pitchFamily="34" charset="0"/>
              <a:buChar char="•"/>
              <a:defRPr/>
            </a:pPr>
            <a:r>
              <a:rPr lang="es-MX" altLang="en-US" dirty="0" smtClean="0">
                <a:latin typeface="Arial" panose="020B0604020202020204" pitchFamily="34" charset="0"/>
              </a:rPr>
              <a:t> Trabaje de frente a la escalera, agarrándose con una mano </a:t>
            </a:r>
          </a:p>
          <a:p>
            <a:pPr marL="171450" indent="-171450">
              <a:buFont typeface="Arial" panose="020B0604020202020204" pitchFamily="34" charset="0"/>
              <a:buChar char="•"/>
              <a:defRPr/>
            </a:pPr>
            <a:r>
              <a:rPr lang="es-MX" altLang="en-US" dirty="0" smtClean="0">
                <a:latin typeface="Arial" panose="020B0604020202020204" pitchFamily="34" charset="0"/>
              </a:rPr>
              <a:t> Si alguna vez es necesario trabajar con las dos manos, enganche una pierna por encima del travesaño </a:t>
            </a:r>
          </a:p>
          <a:p>
            <a:pPr marL="171450" indent="-171450">
              <a:buFont typeface="Arial" panose="020B0604020202020204" pitchFamily="34" charset="0"/>
              <a:buChar char="•"/>
              <a:defRPr/>
            </a:pPr>
            <a:r>
              <a:rPr lang="es-MX" altLang="en-US" dirty="0" smtClean="0">
                <a:latin typeface="Arial" panose="020B0604020202020204" pitchFamily="34" charset="0"/>
              </a:rPr>
              <a:t> Remueva de inmediato escaleras con peldaños rotos o faltantes, rieles laterales rotos o partidos o construcción defectuosa  </a:t>
            </a:r>
          </a:p>
          <a:p>
            <a:pPr marL="171450" indent="-171450">
              <a:buFont typeface="Arial" panose="020B0604020202020204" pitchFamily="34" charset="0"/>
              <a:buChar char="•"/>
              <a:defRPr/>
            </a:pPr>
            <a:r>
              <a:rPr lang="es-MX" altLang="en-US" dirty="0" smtClean="0">
                <a:latin typeface="Arial" panose="020B0604020202020204" pitchFamily="34" charset="0"/>
              </a:rPr>
              <a:t> Siempre tenga un contacto de 3 puntos (por ejemplo, una mano y dos pies)</a:t>
            </a:r>
            <a:br>
              <a:rPr lang="es-MX" altLang="en-US" dirty="0" smtClean="0">
                <a:latin typeface="Arial" panose="020B0604020202020204" pitchFamily="34" charset="0"/>
              </a:rPr>
            </a:br>
            <a:endParaRPr lang="es-MX" altLang="en-US" dirty="0" smtClean="0">
              <a:latin typeface="Arial" panose="020B0604020202020204" pitchFamily="34" charset="0"/>
            </a:endParaRPr>
          </a:p>
          <a:p>
            <a:pPr>
              <a:buFontTx/>
              <a:buChar char="•"/>
              <a:defRPr/>
            </a:pPr>
            <a:endParaRPr lang="en-US" altLang="en-US" dirty="0" smtClean="0">
              <a:latin typeface="Arial" panose="020B0604020202020204" pitchFamily="34" charset="0"/>
            </a:endParaRPr>
          </a:p>
          <a:p>
            <a:pPr eaLnBrk="1" hangingPunct="1">
              <a:defRPr/>
            </a:pPr>
            <a:r>
              <a:rPr lang="en-US" altLang="en-US" dirty="0" smtClean="0">
                <a:latin typeface="Arial" panose="020B0604020202020204" pitchFamily="34" charset="0"/>
              </a:rPr>
              <a:t>.</a:t>
            </a:r>
          </a:p>
          <a:p>
            <a:pPr>
              <a:buFontTx/>
              <a:buChar char="•"/>
              <a:defRPr/>
            </a:pPr>
            <a:endParaRPr lang="en-US" altLang="en-US" dirty="0" smtClean="0">
              <a:latin typeface="Arial" panose="020B0604020202020204" pitchFamily="34" charset="0"/>
            </a:endParaRPr>
          </a:p>
          <a:p>
            <a:pPr>
              <a:defRPr/>
            </a:pPr>
            <a:endParaRPr lang="en-US" altLang="en-US" dirty="0" smtClean="0">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B75CC505-ECB6-4A0B-AEA0-8D635DEB802C}" type="slidenum">
              <a:rPr lang="en-US" altLang="en-US"/>
              <a:pPr>
                <a:spcBef>
                  <a:spcPct val="0"/>
                </a:spcBef>
              </a:pPr>
              <a:t>36</a:t>
            </a:fld>
            <a:endParaRPr lang="en-US" altLang="en-US"/>
          </a:p>
        </p:txBody>
      </p:sp>
      <p:sp>
        <p:nvSpPr>
          <p:cNvPr id="91139" name="Rectangle 2"/>
          <p:cNvSpPr>
            <a:spLocks noGrp="1" noRot="1" noChangeAspect="1" noChangeArrowheads="1" noTextEdit="1"/>
          </p:cNvSpPr>
          <p:nvPr>
            <p:ph type="sldImg"/>
          </p:nvPr>
        </p:nvSpPr>
        <p:spPr>
          <a:xfrm>
            <a:off x="1250950" y="749300"/>
            <a:ext cx="4573588" cy="3430588"/>
          </a:xfrm>
          <a:ln/>
        </p:spPr>
      </p:sp>
      <p:sp>
        <p:nvSpPr>
          <p:cNvPr id="91140" name="Rectangle 3"/>
          <p:cNvSpPr>
            <a:spLocks noGrp="1" noChangeArrowheads="1"/>
          </p:cNvSpPr>
          <p:nvPr>
            <p:ph type="body" idx="1"/>
          </p:nvPr>
        </p:nvSpPr>
        <p:spPr>
          <a:xfrm>
            <a:off x="942975" y="4454525"/>
            <a:ext cx="5191125" cy="31369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s-MX" altLang="en-US" b="1" dirty="0" smtClean="0">
                <a:latin typeface="Arial" panose="020B0604020202020204" pitchFamily="34" charset="0"/>
              </a:rPr>
              <a:t>Las escaleras fijas</a:t>
            </a:r>
            <a:br>
              <a:rPr lang="es-MX" altLang="en-US" b="1" dirty="0" smtClean="0">
                <a:latin typeface="Arial" panose="020B0604020202020204" pitchFamily="34" charset="0"/>
              </a:rPr>
            </a:br>
            <a:r>
              <a:rPr lang="es-MX" altLang="en-US" dirty="0" smtClean="0">
                <a:latin typeface="Arial" panose="020B0604020202020204" pitchFamily="34" charset="0"/>
              </a:rPr>
              <a:t/>
            </a:r>
            <a:br>
              <a:rPr lang="es-MX" altLang="en-US" dirty="0" smtClean="0">
                <a:latin typeface="Arial" panose="020B0604020202020204" pitchFamily="34" charset="0"/>
              </a:rPr>
            </a:br>
            <a:r>
              <a:rPr lang="es-MX" altLang="en-US" dirty="0" smtClean="0">
                <a:latin typeface="Arial" panose="020B0604020202020204" pitchFamily="34" charset="0"/>
              </a:rPr>
              <a:t>  Estén permanentemente sujetas a una estructura, edificio o equipo</a:t>
            </a:r>
            <a:br>
              <a:rPr lang="es-MX" altLang="en-US" dirty="0" smtClean="0">
                <a:latin typeface="Arial" panose="020B0604020202020204" pitchFamily="34" charset="0"/>
              </a:rPr>
            </a:br>
            <a:r>
              <a:rPr lang="es-MX" altLang="en-US" dirty="0" smtClean="0">
                <a:latin typeface="Arial" panose="020B0604020202020204" pitchFamily="34" charset="0"/>
              </a:rPr>
              <a:t/>
            </a:r>
            <a:br>
              <a:rPr lang="es-MX" altLang="en-US" dirty="0" smtClean="0">
                <a:latin typeface="Arial" panose="020B0604020202020204" pitchFamily="34" charset="0"/>
              </a:rPr>
            </a:br>
            <a:r>
              <a:rPr lang="es-MX" altLang="en-US" dirty="0" smtClean="0">
                <a:latin typeface="Arial" panose="020B0604020202020204" pitchFamily="34" charset="0"/>
              </a:rPr>
              <a:t> </a:t>
            </a:r>
          </a:p>
          <a:p>
            <a:pPr marL="171450" indent="-171450">
              <a:buFont typeface="Arial" panose="020B0604020202020204" pitchFamily="34" charset="0"/>
              <a:buChar char="•"/>
              <a:defRPr/>
            </a:pPr>
            <a:r>
              <a:rPr lang="es-MX" altLang="en-US" dirty="0" smtClean="0">
                <a:latin typeface="Arial" panose="020B0604020202020204" pitchFamily="34" charset="0"/>
              </a:rPr>
              <a:t> Requieren  jaulas  si son mayores de 20 pies a una longitud máxima ininterrumpida de 30 pies</a:t>
            </a:r>
            <a:br>
              <a:rPr lang="es-MX" altLang="en-US" dirty="0" smtClean="0">
                <a:latin typeface="Arial" panose="020B0604020202020204" pitchFamily="34" charset="0"/>
              </a:rPr>
            </a:br>
            <a:r>
              <a:rPr lang="es-MX" altLang="en-US" dirty="0" smtClean="0">
                <a:latin typeface="Arial" panose="020B0604020202020204" pitchFamily="34" charset="0"/>
              </a:rPr>
              <a:t/>
            </a:r>
            <a:br>
              <a:rPr lang="es-MX" altLang="en-US" dirty="0" smtClean="0">
                <a:latin typeface="Arial" panose="020B0604020202020204" pitchFamily="34" charset="0"/>
              </a:rPr>
            </a:br>
            <a:r>
              <a:rPr lang="es-MX" altLang="en-US" dirty="0" smtClean="0">
                <a:latin typeface="Arial" panose="020B0604020202020204" pitchFamily="34" charset="0"/>
              </a:rPr>
              <a:t> </a:t>
            </a:r>
          </a:p>
          <a:p>
            <a:pPr marL="171450" indent="-171450">
              <a:buFont typeface="Arial" panose="020B0604020202020204" pitchFamily="34" charset="0"/>
              <a:buChar char="•"/>
              <a:defRPr/>
            </a:pPr>
            <a:r>
              <a:rPr lang="es-MX" altLang="en-US" dirty="0" smtClean="0">
                <a:latin typeface="Arial" panose="020B0604020202020204" pitchFamily="34" charset="0"/>
              </a:rPr>
              <a:t> Deben ser inspeccionadas regularmente y mantenerse en una condición segura</a:t>
            </a:r>
            <a:br>
              <a:rPr lang="es-MX" altLang="en-US" dirty="0" smtClean="0">
                <a:latin typeface="Arial" panose="020B0604020202020204" pitchFamily="34" charset="0"/>
              </a:rPr>
            </a:br>
            <a:r>
              <a:rPr lang="es-MX" altLang="en-US" dirty="0" smtClean="0">
                <a:latin typeface="Arial" panose="020B0604020202020204" pitchFamily="34" charset="0"/>
              </a:rPr>
              <a:t/>
            </a:r>
            <a:br>
              <a:rPr lang="es-MX" altLang="en-US" dirty="0" smtClean="0">
                <a:latin typeface="Arial" panose="020B0604020202020204" pitchFamily="34" charset="0"/>
              </a:rPr>
            </a:br>
            <a:r>
              <a:rPr lang="es-MX" altLang="en-US" dirty="0" smtClean="0">
                <a:latin typeface="Arial" panose="020B0604020202020204" pitchFamily="34" charset="0"/>
              </a:rPr>
              <a:t> </a:t>
            </a:r>
          </a:p>
          <a:p>
            <a:pPr marL="171450" indent="-171450">
              <a:buFont typeface="Arial" panose="020B0604020202020204" pitchFamily="34" charset="0"/>
              <a:buChar char="•"/>
              <a:defRPr/>
            </a:pPr>
            <a:r>
              <a:rPr lang="es-MX" altLang="en-US" dirty="0" smtClean="0">
                <a:latin typeface="Arial" panose="020B0604020202020204" pitchFamily="34" charset="0"/>
              </a:rPr>
              <a:t> Tengan preferentemente una inclinación en el rango de 75 a 90 grados con la horizontal</a:t>
            </a:r>
          </a:p>
          <a:p>
            <a:pPr>
              <a:buFontTx/>
              <a:buChar char="•"/>
              <a:defRPr/>
            </a:pPr>
            <a:endParaRPr lang="en-US" altLang="en-US" dirty="0" smtClean="0">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FC94177E-9723-42F9-A71F-6A55A03A187F}" type="slidenum">
              <a:rPr lang="en-US" altLang="en-US"/>
              <a:pPr>
                <a:spcBef>
                  <a:spcPct val="0"/>
                </a:spcBef>
              </a:pPr>
              <a:t>37</a:t>
            </a:fld>
            <a:endParaRPr lang="en-US" altLang="en-US"/>
          </a:p>
        </p:txBody>
      </p:sp>
      <p:sp>
        <p:nvSpPr>
          <p:cNvPr id="93187" name="Rectangle 7"/>
          <p:cNvSpPr txBox="1">
            <a:spLocks noGrp="1" noChangeArrowheads="1"/>
          </p:cNvSpPr>
          <p:nvPr/>
        </p:nvSpPr>
        <p:spPr bwMode="auto">
          <a:xfrm>
            <a:off x="4010025" y="8915400"/>
            <a:ext cx="30654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58FA6AE-720B-498B-8116-909ED4B820E5}" type="slidenum">
              <a:rPr lang="en-US" altLang="en-US"/>
              <a:pPr algn="r" eaLnBrk="1" hangingPunct="1">
                <a:spcBef>
                  <a:spcPct val="0"/>
                </a:spcBef>
              </a:pPr>
              <a:t>37</a:t>
            </a:fld>
            <a:endParaRPr lang="en-US" altLang="en-US"/>
          </a:p>
        </p:txBody>
      </p:sp>
      <p:sp>
        <p:nvSpPr>
          <p:cNvPr id="93188" name="Rectangle 7"/>
          <p:cNvSpPr txBox="1">
            <a:spLocks noGrp="1" noChangeArrowheads="1"/>
          </p:cNvSpPr>
          <p:nvPr/>
        </p:nvSpPr>
        <p:spPr bwMode="auto">
          <a:xfrm>
            <a:off x="4010025" y="8915400"/>
            <a:ext cx="30654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4633A91-EA8E-4263-A47F-4643AAD19201}" type="slidenum">
              <a:rPr lang="en-US" altLang="en-US">
                <a:cs typeface="Arial" charset="0"/>
              </a:rPr>
              <a:pPr algn="r" eaLnBrk="1" hangingPunct="1">
                <a:spcBef>
                  <a:spcPct val="0"/>
                </a:spcBef>
              </a:pPr>
              <a:t>37</a:t>
            </a:fld>
            <a:endParaRPr lang="en-US" altLang="en-US">
              <a:cs typeface="Arial" charset="0"/>
            </a:endParaRPr>
          </a:p>
        </p:txBody>
      </p:sp>
      <p:sp>
        <p:nvSpPr>
          <p:cNvPr id="93189" name="Rectangle 2"/>
          <p:cNvSpPr>
            <a:spLocks noGrp="1" noRot="1" noChangeAspect="1" noChangeArrowheads="1" noTextEdit="1"/>
          </p:cNvSpPr>
          <p:nvPr>
            <p:ph type="sldImg"/>
          </p:nvPr>
        </p:nvSpPr>
        <p:spPr>
          <a:ln/>
        </p:spPr>
      </p:sp>
      <p:sp>
        <p:nvSpPr>
          <p:cNvPr id="93190" name="Rectangle 3"/>
          <p:cNvSpPr>
            <a:spLocks noGrp="1" noChangeArrowheads="1"/>
          </p:cNvSpPr>
          <p:nvPr>
            <p:ph type="body" idx="1"/>
          </p:nvPr>
        </p:nvSpPr>
        <p:spPr>
          <a:xfrm>
            <a:off x="722313" y="4464050"/>
            <a:ext cx="5664200" cy="29749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defRPr/>
            </a:pPr>
            <a:r>
              <a:rPr lang="en-US" altLang="en-US" b="1" dirty="0" smtClean="0">
                <a:latin typeface="Arial" panose="020B0604020202020204" pitchFamily="34" charset="0"/>
              </a:rPr>
              <a:t>Mejores Prácticas</a:t>
            </a:r>
          </a:p>
          <a:p>
            <a:pPr>
              <a:spcBef>
                <a:spcPct val="0"/>
              </a:spcBef>
              <a:defRPr/>
            </a:pPr>
            <a:r>
              <a:rPr lang="es-MX" altLang="en-US" dirty="0" smtClean="0">
                <a:latin typeface="Arial" panose="020B0604020202020204" pitchFamily="34" charset="0"/>
              </a:rPr>
              <a:t> </a:t>
            </a:r>
          </a:p>
          <a:p>
            <a:pPr marL="171450" indent="-171450">
              <a:spcBef>
                <a:spcPct val="0"/>
              </a:spcBef>
              <a:buFont typeface="Arial" panose="020B0604020202020204" pitchFamily="34" charset="0"/>
              <a:buChar char="•"/>
              <a:defRPr/>
            </a:pPr>
            <a:r>
              <a:rPr lang="es-MX" altLang="en-US" dirty="0" smtClean="0">
                <a:latin typeface="Arial" panose="020B0604020202020204" pitchFamily="34" charset="0"/>
              </a:rPr>
              <a:t>Las escaleras de fibra de vidrio deben ser usadas a bordo del buque. No se permiten escaleras de madera o aluminio</a:t>
            </a:r>
            <a:br>
              <a:rPr lang="es-MX" altLang="en-US" dirty="0" smtClean="0">
                <a:latin typeface="Arial" panose="020B0604020202020204" pitchFamily="34" charset="0"/>
              </a:rPr>
            </a:br>
            <a:r>
              <a:rPr lang="es-MX" altLang="en-US" dirty="0" smtClean="0">
                <a:latin typeface="Arial" panose="020B0604020202020204" pitchFamily="34" charset="0"/>
              </a:rPr>
              <a:t> </a:t>
            </a:r>
          </a:p>
          <a:p>
            <a:pPr marL="171450" indent="-171450">
              <a:spcBef>
                <a:spcPct val="0"/>
              </a:spcBef>
              <a:buFont typeface="Arial" panose="020B0604020202020204" pitchFamily="34" charset="0"/>
              <a:buChar char="•"/>
              <a:defRPr/>
            </a:pPr>
            <a:r>
              <a:rPr lang="es-MX" altLang="en-US" dirty="0" smtClean="0">
                <a:latin typeface="Arial" panose="020B0604020202020204" pitchFamily="34" charset="0"/>
              </a:rPr>
              <a:t> Las escaleras de extensión deben estar aseguradas en la parte superior e inferior cuando se usan a bordo</a:t>
            </a:r>
            <a:br>
              <a:rPr lang="es-MX" altLang="en-US" dirty="0" smtClean="0">
                <a:latin typeface="Arial" panose="020B0604020202020204" pitchFamily="34" charset="0"/>
              </a:rPr>
            </a:br>
            <a:r>
              <a:rPr lang="es-MX" altLang="en-US" dirty="0" smtClean="0">
                <a:latin typeface="Arial" panose="020B0604020202020204" pitchFamily="34" charset="0"/>
              </a:rPr>
              <a:t> </a:t>
            </a:r>
          </a:p>
          <a:p>
            <a:pPr marL="171450" indent="-171450">
              <a:spcBef>
                <a:spcPct val="0"/>
              </a:spcBef>
              <a:buFont typeface="Arial" panose="020B0604020202020204" pitchFamily="34" charset="0"/>
              <a:buChar char="•"/>
              <a:defRPr/>
            </a:pPr>
            <a:r>
              <a:rPr lang="es-MX" altLang="en-US" dirty="0" smtClean="0">
                <a:latin typeface="Arial" panose="020B0604020202020204" pitchFamily="34" charset="0"/>
              </a:rPr>
              <a:t> Las vías de evacuación deben ser utilizadas  como una salida de emergencia solamente y mantenerse libres</a:t>
            </a:r>
          </a:p>
          <a:p>
            <a:pPr>
              <a:spcBef>
                <a:spcPct val="0"/>
              </a:spcBef>
              <a:defRPr/>
            </a:pPr>
            <a:endParaRPr lang="en-US" altLang="en-US" dirty="0" smtClean="0">
              <a:latin typeface="Arial" panose="020B0604020202020204" pitchFamily="34" charset="0"/>
            </a:endParaRPr>
          </a:p>
          <a:p>
            <a:pPr>
              <a:spcBef>
                <a:spcPct val="0"/>
              </a:spcBef>
              <a:defRPr/>
            </a:pPr>
            <a:r>
              <a:rPr lang="en-US" altLang="en-US" dirty="0" smtClean="0">
                <a:latin typeface="Arial" panose="020B0604020202020204" pitchFamily="34" charset="0"/>
              </a:rPr>
              <a:t> </a:t>
            </a:r>
            <a:r>
              <a:rPr lang="es-MX" altLang="en-US" dirty="0" smtClean="0">
                <a:latin typeface="Arial" panose="020B0604020202020204" pitchFamily="34" charset="0"/>
              </a:rPr>
              <a:t>Cuando se trabaja desde una escalera de más de 5 pies se debe estar atado (PFAS)!</a:t>
            </a:r>
            <a:endParaRPr lang="en-US" altLang="en-US" dirty="0" smtClean="0">
              <a:latin typeface="Arial" panose="020B0604020202020204" pitchFamily="34" charset="0"/>
            </a:endParaRPr>
          </a:p>
          <a:p>
            <a:pPr>
              <a:buFontTx/>
              <a:buChar char="•"/>
              <a:defRPr/>
            </a:pPr>
            <a:endParaRPr lang="en-US" altLang="en-US" dirty="0" smtClean="0">
              <a:latin typeface="Arial" panose="020B0604020202020204" pitchFamily="34" charset="0"/>
            </a:endParaRPr>
          </a:p>
          <a:p>
            <a:pPr>
              <a:defRPr/>
            </a:pPr>
            <a:endParaRPr lang="en-US" altLang="en-US" dirty="0" smtClean="0">
              <a:latin typeface="Arial" panose="020B0604020202020204" pitchFamily="34" charset="0"/>
            </a:endParaRPr>
          </a:p>
          <a:p>
            <a:pPr>
              <a:defRPr/>
            </a:pPr>
            <a:endParaRPr lang="en-US" altLang="en-US" dirty="0" smtClean="0">
              <a:latin typeface="Arial" panose="020B0604020202020204" pitchFamily="34" charset="0"/>
            </a:endParaRPr>
          </a:p>
          <a:p>
            <a:pPr>
              <a:defRPr/>
            </a:pPr>
            <a:endParaRPr lang="en-US" altLang="en-US" dirty="0" smtClean="0">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828BDDCD-8E9B-4F82-B9C0-74F1A2243F20}" type="slidenum">
              <a:rPr lang="en-US" altLang="en-US"/>
              <a:pPr>
                <a:spcBef>
                  <a:spcPct val="0"/>
                </a:spcBef>
              </a:pPr>
              <a:t>38</a:t>
            </a:fld>
            <a:endParaRPr lang="en-US" altLang="en-US"/>
          </a:p>
        </p:txBody>
      </p:sp>
      <p:sp>
        <p:nvSpPr>
          <p:cNvPr id="95235"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706438" y="4457700"/>
            <a:ext cx="5664200" cy="44577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s-MX" altLang="en-US" sz="1150" dirty="0">
                <a:latin typeface="Arial" panose="020B0604020202020204" pitchFamily="34" charset="0"/>
              </a:rPr>
              <a:t>Usted debe inspeccionar lo siguiente</a:t>
            </a:r>
            <a:r>
              <a:rPr lang="es-MX" altLang="en-US" sz="1150" dirty="0" smtClean="0">
                <a:latin typeface="Arial" panose="020B0604020202020204" pitchFamily="34" charset="0"/>
              </a:rPr>
              <a:t>:</a:t>
            </a:r>
            <a:r>
              <a:rPr lang="es-MX" altLang="en-US" sz="1150" dirty="0">
                <a:latin typeface="Arial" panose="020B0604020202020204" pitchFamily="34" charset="0"/>
              </a:rPr>
              <a:t> </a:t>
            </a:r>
          </a:p>
          <a:p>
            <a:pPr marL="171450" indent="-171450">
              <a:buFont typeface="Arial" panose="020B0604020202020204" pitchFamily="34" charset="0"/>
              <a:buChar char="•"/>
              <a:defRPr/>
            </a:pPr>
            <a:r>
              <a:rPr lang="es-MX" altLang="en-US" sz="1150" dirty="0">
                <a:latin typeface="Arial" panose="020B0604020202020204" pitchFamily="34" charset="0"/>
              </a:rPr>
              <a:t> Las escaleras no tienen clavos, tornillos o astillas salidos </a:t>
            </a:r>
          </a:p>
          <a:p>
            <a:pPr marL="171450" indent="-171450">
              <a:buFont typeface="Arial" panose="020B0604020202020204" pitchFamily="34" charset="0"/>
              <a:buChar char="•"/>
              <a:defRPr/>
            </a:pPr>
            <a:r>
              <a:rPr lang="es-MX" altLang="en-US" sz="1150" dirty="0">
                <a:latin typeface="Arial" panose="020B0604020202020204" pitchFamily="34" charset="0"/>
              </a:rPr>
              <a:t> Los rieles laterales no tienen abolladuras o dobleces</a:t>
            </a:r>
          </a:p>
          <a:p>
            <a:pPr marL="171450" indent="-171450">
              <a:buFont typeface="Arial" panose="020B0604020202020204" pitchFamily="34" charset="0"/>
              <a:buChar char="•"/>
              <a:defRPr/>
            </a:pPr>
            <a:r>
              <a:rPr lang="es-MX" altLang="en-US" sz="1150" dirty="0">
                <a:latin typeface="Arial" panose="020B0604020202020204" pitchFamily="34" charset="0"/>
              </a:rPr>
              <a:t>  Los remaches no están cortados </a:t>
            </a:r>
          </a:p>
          <a:p>
            <a:pPr marL="171450" indent="-171450">
              <a:buFont typeface="Arial" panose="020B0604020202020204" pitchFamily="34" charset="0"/>
              <a:buChar char="•"/>
              <a:defRPr/>
            </a:pPr>
            <a:r>
              <a:rPr lang="es-MX" altLang="en-US" sz="1150" dirty="0">
                <a:latin typeface="Arial" panose="020B0604020202020204" pitchFamily="34" charset="0"/>
              </a:rPr>
              <a:t> Las conexiones de la armadura son seguras </a:t>
            </a:r>
          </a:p>
          <a:p>
            <a:pPr marL="171450" indent="-171450">
              <a:buFont typeface="Arial" panose="020B0604020202020204" pitchFamily="34" charset="0"/>
              <a:buChar char="•"/>
              <a:defRPr/>
            </a:pPr>
            <a:r>
              <a:rPr lang="es-MX" altLang="en-US" sz="1150" dirty="0">
                <a:latin typeface="Arial" panose="020B0604020202020204" pitchFamily="34" charset="0"/>
              </a:rPr>
              <a:t> No hay demasiados peldaños abollados  </a:t>
            </a:r>
          </a:p>
          <a:p>
            <a:pPr marL="171450" indent="-171450">
              <a:buFont typeface="Arial" panose="020B0604020202020204" pitchFamily="34" charset="0"/>
              <a:buChar char="•"/>
              <a:defRPr/>
            </a:pPr>
            <a:r>
              <a:rPr lang="es-MX" altLang="en-US" sz="1150" dirty="0">
                <a:latin typeface="Arial" panose="020B0604020202020204" pitchFamily="34" charset="0"/>
              </a:rPr>
              <a:t> Los peldaños están firmemente sujetados a los laterales</a:t>
            </a:r>
          </a:p>
          <a:p>
            <a:pPr marL="171450" indent="-171450">
              <a:buFont typeface="Arial" panose="020B0604020202020204" pitchFamily="34" charset="0"/>
              <a:buChar char="•"/>
              <a:defRPr/>
            </a:pPr>
            <a:r>
              <a:rPr lang="es-MX" altLang="en-US" sz="1150" dirty="0">
                <a:latin typeface="Arial" panose="020B0604020202020204" pitchFamily="34" charset="0"/>
              </a:rPr>
              <a:t> Los peldaños no tienen aceite o grasa en ellos </a:t>
            </a:r>
          </a:p>
          <a:p>
            <a:pPr marL="171450" indent="-171450">
              <a:buFont typeface="Arial" panose="020B0604020202020204" pitchFamily="34" charset="0"/>
              <a:buChar char="•"/>
              <a:defRPr/>
            </a:pPr>
            <a:r>
              <a:rPr lang="es-MX" altLang="en-US" sz="1150" dirty="0">
                <a:latin typeface="Arial" panose="020B0604020202020204" pitchFamily="34" charset="0"/>
              </a:rPr>
              <a:t> Los escalones de seguridad antideslizantes en las escaleras o las bases están en buenas condiciones </a:t>
            </a:r>
          </a:p>
          <a:p>
            <a:pPr marL="171450" indent="-171450">
              <a:buFont typeface="Arial" panose="020B0604020202020204" pitchFamily="34" charset="0"/>
              <a:buChar char="•"/>
              <a:defRPr/>
            </a:pPr>
            <a:r>
              <a:rPr lang="es-MX" altLang="en-US" sz="1150" dirty="0">
                <a:latin typeface="Arial" panose="020B0604020202020204" pitchFamily="34" charset="0"/>
              </a:rPr>
              <a:t> El material de seguridad antideslizantes en los peldaños está en buenas condiciones </a:t>
            </a:r>
          </a:p>
          <a:p>
            <a:pPr marL="171450" indent="-171450">
              <a:buFont typeface="Arial" panose="020B0604020202020204" pitchFamily="34" charset="0"/>
              <a:buChar char="•"/>
              <a:defRPr/>
            </a:pPr>
            <a:r>
              <a:rPr lang="es-MX" altLang="en-US" sz="1150" dirty="0">
                <a:latin typeface="Arial" panose="020B0604020202020204" pitchFamily="34" charset="0"/>
              </a:rPr>
              <a:t> </a:t>
            </a:r>
            <a:r>
              <a:rPr lang="es-MX" altLang="en-US" sz="1150" dirty="0" smtClean="0">
                <a:latin typeface="Arial" panose="020B0604020202020204" pitchFamily="34" charset="0"/>
              </a:rPr>
              <a:t>Que escalera </a:t>
            </a:r>
            <a:r>
              <a:rPr lang="es-MX" altLang="en-US" sz="1150" dirty="0">
                <a:latin typeface="Arial" panose="020B0604020202020204" pitchFamily="34" charset="0"/>
              </a:rPr>
              <a:t>no </a:t>
            </a:r>
            <a:r>
              <a:rPr lang="es-MX" altLang="en-US" sz="1150" dirty="0" smtClean="0">
                <a:latin typeface="Arial" panose="020B0604020202020204" pitchFamily="34" charset="0"/>
              </a:rPr>
              <a:t>esté </a:t>
            </a:r>
            <a:r>
              <a:rPr lang="es-MX" altLang="en-US" sz="1150" dirty="0">
                <a:latin typeface="Arial" panose="020B0604020202020204" pitchFamily="34" charset="0"/>
              </a:rPr>
              <a:t>inestable y que </a:t>
            </a:r>
            <a:r>
              <a:rPr lang="es-MX" altLang="en-US" sz="1150" dirty="0" smtClean="0">
                <a:latin typeface="Arial" panose="020B0604020202020204" pitchFamily="34" charset="0"/>
              </a:rPr>
              <a:t>los escalones </a:t>
            </a:r>
            <a:r>
              <a:rPr lang="es-MX" altLang="en-US" sz="1150" dirty="0">
                <a:latin typeface="Arial" panose="020B0604020202020204" pitchFamily="34" charset="0"/>
              </a:rPr>
              <a:t>no </a:t>
            </a:r>
            <a:r>
              <a:rPr lang="es-MX" altLang="en-US" sz="1150" dirty="0" smtClean="0">
                <a:latin typeface="Arial" panose="020B0604020202020204" pitchFamily="34" charset="0"/>
              </a:rPr>
              <a:t>estén </a:t>
            </a:r>
            <a:r>
              <a:rPr lang="es-MX" altLang="en-US" sz="1150" dirty="0">
                <a:latin typeface="Arial" panose="020B0604020202020204" pitchFamily="34" charset="0"/>
              </a:rPr>
              <a:t>desgastados o </a:t>
            </a:r>
            <a:r>
              <a:rPr lang="es-MX" altLang="en-US" sz="1150" dirty="0" smtClean="0">
                <a:latin typeface="Arial" panose="020B0604020202020204" pitchFamily="34" charset="0"/>
              </a:rPr>
              <a:t>rotos</a:t>
            </a:r>
            <a:endParaRPr lang="en-US" altLang="en-US" dirty="0">
              <a:latin typeface="Arial" panose="020B0604020202020204" pitchFamily="34" charset="0"/>
            </a:endParaRPr>
          </a:p>
          <a:p>
            <a:pPr marL="171450" indent="-171450">
              <a:buFont typeface="Arial" panose="020B0604020202020204" pitchFamily="34" charset="0"/>
              <a:buChar char="•"/>
              <a:defRPr/>
            </a:pPr>
            <a:r>
              <a:rPr lang="es-MX" altLang="en-US" sz="1150" dirty="0">
                <a:latin typeface="Arial" panose="020B0604020202020204" pitchFamily="34" charset="0"/>
              </a:rPr>
              <a:t>Revestimientos o pintura - Revise si la escalera ha sido pintada o recubierta. Las escaleras de madera no deberán ser pintadas o recubiertas con ningún material opaco a excepción de las etiquetas de identificación o de advertencia que pueden ser colocadas en una sola cara de un carril lateral. Cuando se pintan otros tipos de escaleras es muy difícil que el usuario observe defectos / daños tales como grietas o abolladuras y las zonas pintadas deben ser inspeccionados cuidadosamente por daños </a:t>
            </a:r>
            <a:r>
              <a:rPr lang="es-MX" altLang="en-US" sz="1150" dirty="0" smtClean="0">
                <a:latin typeface="Arial" panose="020B0604020202020204" pitchFamily="34" charset="0"/>
              </a:rPr>
              <a:t>ocultos.</a:t>
            </a:r>
            <a:endParaRPr lang="es-MX" altLang="en-US" sz="1150" dirty="0">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67DDD18C-F28F-46E1-A07C-C1F0709FC118}" type="slidenum">
              <a:rPr lang="en-US" altLang="en-US"/>
              <a:pPr>
                <a:spcBef>
                  <a:spcPct val="0"/>
                </a:spcBef>
              </a:pPr>
              <a:t>39</a:t>
            </a:fld>
            <a:endParaRPr lang="en-US" altLang="en-US"/>
          </a:p>
        </p:txBody>
      </p:sp>
      <p:sp>
        <p:nvSpPr>
          <p:cNvPr id="97283" name="Rectangle 7"/>
          <p:cNvSpPr txBox="1">
            <a:spLocks noGrp="1" noChangeArrowheads="1"/>
          </p:cNvSpPr>
          <p:nvPr/>
        </p:nvSpPr>
        <p:spPr bwMode="auto">
          <a:xfrm>
            <a:off x="4010025" y="8915400"/>
            <a:ext cx="30654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BE7F9CF-5D9B-4E6B-9368-6309D9ED34BC}" type="slidenum">
              <a:rPr lang="en-US" altLang="en-US"/>
              <a:pPr algn="r" eaLnBrk="1" hangingPunct="1">
                <a:spcBef>
                  <a:spcPct val="0"/>
                </a:spcBef>
              </a:pPr>
              <a:t>39</a:t>
            </a:fld>
            <a:endParaRPr lang="en-US" altLang="en-US"/>
          </a:p>
        </p:txBody>
      </p:sp>
      <p:sp>
        <p:nvSpPr>
          <p:cNvPr id="97284" name="Rectangle 2"/>
          <p:cNvSpPr>
            <a:spLocks noGrp="1" noRot="1" noChangeAspect="1" noChangeArrowheads="1" noTextEdit="1"/>
          </p:cNvSpPr>
          <p:nvPr>
            <p:ph type="sldImg"/>
          </p:nvPr>
        </p:nvSpPr>
        <p:spPr>
          <a:ln/>
        </p:spPr>
      </p:sp>
      <p:sp>
        <p:nvSpPr>
          <p:cNvPr id="97285" name="Rectangle 3"/>
          <p:cNvSpPr>
            <a:spLocks noGrp="1" noChangeArrowheads="1"/>
          </p:cNvSpPr>
          <p:nvPr>
            <p:ph type="body" idx="1"/>
          </p:nvPr>
        </p:nvSpPr>
        <p:spPr>
          <a:xfrm>
            <a:off x="706438" y="4379913"/>
            <a:ext cx="5664200" cy="4300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t>Fill in the blank!</a:t>
            </a:r>
          </a:p>
        </p:txBody>
      </p:sp>
      <p:graphicFrame>
        <p:nvGraphicFramePr>
          <p:cNvPr id="283653" name="Group 5"/>
          <p:cNvGraphicFramePr>
            <a:graphicFrameLocks noGrp="1"/>
          </p:cNvGraphicFramePr>
          <p:nvPr/>
        </p:nvGraphicFramePr>
        <p:xfrm>
          <a:off x="706438" y="4792663"/>
          <a:ext cx="5191125" cy="4054476"/>
        </p:xfrm>
        <a:graphic>
          <a:graphicData uri="http://schemas.openxmlformats.org/drawingml/2006/table">
            <a:tbl>
              <a:tblPr/>
              <a:tblGrid>
                <a:gridCol w="5191125"/>
              </a:tblGrid>
              <a:tr h="918076">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La protección contra caídas se require cuando se trabaja a ________pies o más por encima de un nivel inferior</a:t>
                      </a:r>
                    </a:p>
                  </a:txBody>
                  <a:tcPr marL="94385" marR="94385" marT="46922" marB="469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33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kern="1200" dirty="0" smtClean="0">
                          <a:solidFill>
                            <a:schemeClr val="tx1"/>
                          </a:solidFill>
                          <a:effectLst/>
                          <a:latin typeface="Arial" panose="020B0604020202020204" pitchFamily="34" charset="0"/>
                          <a:ea typeface="+mn-ea"/>
                          <a:cs typeface="Arial" panose="020B0604020202020204" pitchFamily="34" charset="0"/>
                        </a:rPr>
                        <a:t>Sólo las escaleras hechas de___________están</a:t>
                      </a:r>
                      <a:r>
                        <a:rPr lang="en-US" sz="1800" kern="1200" baseline="0" dirty="0" smtClean="0">
                          <a:solidFill>
                            <a:schemeClr val="tx1"/>
                          </a:solidFill>
                          <a:effectLst/>
                          <a:latin typeface="Arial" panose="020B0604020202020204" pitchFamily="34" charset="0"/>
                          <a:ea typeface="+mn-ea"/>
                          <a:cs typeface="Arial" panose="020B0604020202020204" pitchFamily="34" charset="0"/>
                        </a:rPr>
                        <a:t> aprovadas para trabajo a bordo del buque</a:t>
                      </a:r>
                      <a:r>
                        <a:rPr lang="en-US" sz="1800" kern="1200" dirty="0" smtClean="0">
                          <a:solidFill>
                            <a:schemeClr val="tx1"/>
                          </a:solidFill>
                          <a:effectLst/>
                          <a:latin typeface="Arial" panose="020B0604020202020204" pitchFamily="34" charset="0"/>
                          <a:ea typeface="+mn-ea"/>
                          <a:cs typeface="Arial" panose="020B0604020202020204" pitchFamily="34" charset="0"/>
                        </a:rPr>
                        <a:t> </a:t>
                      </a:r>
                      <a:endParaRPr kumimoji="0" 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4385" marR="94385" marT="46922" marB="469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69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Un  ____ ______ identifica la carga máxima de una escalera</a:t>
                      </a:r>
                    </a:p>
                  </a:txBody>
                  <a:tcPr marL="94385" marR="94385" marT="46922" marB="469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80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________ _________ (2 palabras) es ua barrera que se erige para prevenir que los trabajadores caigan a niveles inferiores.</a:t>
                      </a:r>
                    </a:p>
                  </a:txBody>
                  <a:tcPr marL="94385" marR="94385" marT="46922" marB="469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80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__________ ________ Proveen transito seguro para los trabajadores que caminan de un lugar a otro en los astilleros.</a:t>
                      </a:r>
                    </a:p>
                  </a:txBody>
                  <a:tcPr marL="94385" marR="94385" marT="46922" marB="469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BB424A38-20C6-46FC-9750-71723702DD46}" type="slidenum">
              <a:rPr lang="en-US" altLang="en-US"/>
              <a:pPr>
                <a:spcBef>
                  <a:spcPct val="0"/>
                </a:spcBef>
              </a:pPr>
              <a:t>4</a:t>
            </a:fld>
            <a:endParaRPr lang="en-US" altLang="en-US"/>
          </a:p>
        </p:txBody>
      </p:sp>
      <p:sp>
        <p:nvSpPr>
          <p:cNvPr id="25603" name="Rectangle 7"/>
          <p:cNvSpPr txBox="1">
            <a:spLocks noGrp="1" noChangeArrowheads="1"/>
          </p:cNvSpPr>
          <p:nvPr/>
        </p:nvSpPr>
        <p:spPr bwMode="auto">
          <a:xfrm>
            <a:off x="4010025" y="8915400"/>
            <a:ext cx="30654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066F216-EF24-41B4-BA0F-72F6BCB69E14}" type="slidenum">
              <a:rPr lang="en-US" altLang="en-US"/>
              <a:pPr algn="r" eaLnBrk="1" hangingPunct="1">
                <a:spcBef>
                  <a:spcPct val="0"/>
                </a:spcBef>
              </a:pPr>
              <a:t>4</a:t>
            </a:fld>
            <a:endParaRPr lang="en-US" altLang="en-US"/>
          </a:p>
        </p:txBody>
      </p:sp>
      <p:sp>
        <p:nvSpPr>
          <p:cNvPr id="25604" name="Rectangle 2"/>
          <p:cNvSpPr>
            <a:spLocks noGrp="1" noRot="1" noChangeAspect="1" noChangeArrowheads="1" noTextEdit="1"/>
          </p:cNvSpPr>
          <p:nvPr>
            <p:ph type="sldImg"/>
          </p:nvPr>
        </p:nvSpPr>
        <p:spPr>
          <a:ln/>
        </p:spPr>
      </p:sp>
      <p:sp>
        <p:nvSpPr>
          <p:cNvPr id="12293" name="Rectangle 3"/>
          <p:cNvSpPr>
            <a:spLocks noGrp="1" noChangeArrowheads="1"/>
          </p:cNvSpPr>
          <p:nvPr>
            <p:ph type="body" idx="1"/>
          </p:nvPr>
        </p:nvSpPr>
        <p:spPr>
          <a:xfrm>
            <a:off x="706438" y="4457700"/>
            <a:ext cx="5664200" cy="43815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s-MX" altLang="en-US" b="1" dirty="0" smtClean="0">
                <a:latin typeface="Arial" panose="020B0604020202020204" pitchFamily="34" charset="0"/>
              </a:rPr>
              <a:t>Las expectativas de los aprendices</a:t>
            </a:r>
          </a:p>
          <a:p>
            <a:pPr eaLnBrk="1" hangingPunct="1">
              <a:defRPr/>
            </a:pPr>
            <a:r>
              <a:rPr lang="es-MX" altLang="en-US" dirty="0" smtClean="0">
                <a:latin typeface="Arial" panose="020B0604020202020204" pitchFamily="34" charset="0"/>
              </a:rPr>
              <a:t>Se espera que todos los participantes:</a:t>
            </a:r>
          </a:p>
          <a:p>
            <a:pPr marL="171450" indent="-171450" eaLnBrk="1" hangingPunct="1">
              <a:buFont typeface="Arial" panose="020B0604020202020204" pitchFamily="34" charset="0"/>
              <a:buChar char="•"/>
              <a:defRPr/>
            </a:pPr>
            <a:r>
              <a:rPr lang="es-MX" altLang="en-US" dirty="0" smtClean="0">
                <a:latin typeface="Arial" panose="020B0604020202020204" pitchFamily="34" charset="0"/>
              </a:rPr>
              <a:t> Presten atención</a:t>
            </a:r>
          </a:p>
          <a:p>
            <a:pPr marL="171450" indent="-171450" eaLnBrk="1" hangingPunct="1">
              <a:buFont typeface="Arial" panose="020B0604020202020204" pitchFamily="34" charset="0"/>
              <a:buChar char="•"/>
              <a:defRPr/>
            </a:pPr>
            <a:r>
              <a:rPr lang="es-MX" altLang="en-US" dirty="0" smtClean="0">
                <a:latin typeface="Arial" panose="020B0604020202020204" pitchFamily="34" charset="0"/>
              </a:rPr>
              <a:t> Eviten interrupciones, incluyendo teléfonos celulares</a:t>
            </a:r>
          </a:p>
          <a:p>
            <a:pPr marL="171450" indent="-171450" eaLnBrk="1" hangingPunct="1">
              <a:buFont typeface="Arial" panose="020B0604020202020204" pitchFamily="34" charset="0"/>
              <a:buChar char="•"/>
              <a:defRPr/>
            </a:pPr>
            <a:r>
              <a:rPr lang="es-MX" altLang="en-US" dirty="0" smtClean="0">
                <a:latin typeface="Arial" panose="020B0604020202020204" pitchFamily="34" charset="0"/>
              </a:rPr>
              <a:t> Participen</a:t>
            </a:r>
          </a:p>
          <a:p>
            <a:pPr marL="171450" indent="-171450" eaLnBrk="1" hangingPunct="1">
              <a:buFont typeface="Arial" panose="020B0604020202020204" pitchFamily="34" charset="0"/>
              <a:buChar char="•"/>
              <a:defRPr/>
            </a:pPr>
            <a:r>
              <a:rPr lang="es-MX" altLang="en-US" dirty="0" smtClean="0">
                <a:latin typeface="Arial" panose="020B0604020202020204" pitchFamily="34" charset="0"/>
              </a:rPr>
              <a:t> Aprueben el examen</a:t>
            </a:r>
          </a:p>
          <a:p>
            <a:pPr marL="171450" indent="-171450" eaLnBrk="1" hangingPunct="1">
              <a:buFont typeface="Arial" panose="020B0604020202020204" pitchFamily="34" charset="0"/>
              <a:buChar char="•"/>
              <a:defRPr/>
            </a:pPr>
            <a:r>
              <a:rPr lang="es-MX" altLang="en-US" dirty="0" smtClean="0">
                <a:latin typeface="Arial" panose="020B0604020202020204" pitchFamily="34" charset="0"/>
              </a:rPr>
              <a:t> Practiquen lo aprendido</a:t>
            </a:r>
          </a:p>
          <a:p>
            <a:pPr marL="171450" indent="-171450" eaLnBrk="1" hangingPunct="1">
              <a:buFont typeface="Arial" panose="020B0604020202020204" pitchFamily="34" charset="0"/>
              <a:buChar char="•"/>
              <a:defRPr/>
            </a:pPr>
            <a:endParaRPr lang="es-MX" altLang="en-US" dirty="0" smtClean="0">
              <a:latin typeface="Arial" panose="020B0604020202020204" pitchFamily="34" charset="0"/>
            </a:endParaRPr>
          </a:p>
          <a:p>
            <a:pPr eaLnBrk="1" hangingPunct="1">
              <a:defRPr/>
            </a:pPr>
            <a:r>
              <a:rPr lang="es-MX" altLang="en-US" b="1" dirty="0" smtClean="0">
                <a:latin typeface="Arial" panose="020B0604020202020204" pitchFamily="34" charset="0"/>
              </a:rPr>
              <a:t>Logística de la capacitación</a:t>
            </a:r>
          </a:p>
          <a:p>
            <a:pPr eaLnBrk="1" hangingPunct="1">
              <a:defRPr/>
            </a:pPr>
            <a:r>
              <a:rPr lang="es-MX" altLang="en-US" dirty="0" smtClean="0">
                <a:latin typeface="Arial" panose="020B0604020202020204" pitchFamily="34" charset="0"/>
              </a:rPr>
              <a:t>Reglas para este programa de entrenamiento:</a:t>
            </a:r>
          </a:p>
          <a:p>
            <a:pPr marL="171450" indent="-171450" eaLnBrk="1" hangingPunct="1">
              <a:buFont typeface="Arial" panose="020B0604020202020204" pitchFamily="34" charset="0"/>
              <a:buChar char="•"/>
              <a:defRPr/>
            </a:pPr>
            <a:r>
              <a:rPr lang="es-MX" altLang="en-US" dirty="0" smtClean="0">
                <a:latin typeface="Arial" panose="020B0604020202020204" pitchFamily="34" charset="0"/>
              </a:rPr>
              <a:t> Duración son 4 horas</a:t>
            </a:r>
          </a:p>
          <a:p>
            <a:pPr marL="171450" indent="-171450" eaLnBrk="1" hangingPunct="1">
              <a:buFont typeface="Arial" panose="020B0604020202020204" pitchFamily="34" charset="0"/>
              <a:buChar char="•"/>
              <a:defRPr/>
            </a:pPr>
            <a:r>
              <a:rPr lang="es-MX" altLang="en-US" dirty="0" smtClean="0">
                <a:latin typeface="Arial" panose="020B0604020202020204" pitchFamily="34" charset="0"/>
              </a:rPr>
              <a:t> Tendrá dos descansos de 10 minutos </a:t>
            </a:r>
          </a:p>
          <a:p>
            <a:pPr marL="171450" indent="-171450" eaLnBrk="1" hangingPunct="1">
              <a:buFont typeface="Arial" panose="020B0604020202020204" pitchFamily="34" charset="0"/>
              <a:buChar char="•"/>
              <a:defRPr/>
            </a:pPr>
            <a:r>
              <a:rPr lang="es-MX" altLang="en-US" dirty="0" smtClean="0">
                <a:latin typeface="Arial" panose="020B0604020202020204" pitchFamily="34" charset="0"/>
              </a:rPr>
              <a:t>  Deberá comenzar y terminar a tiempo</a:t>
            </a:r>
          </a:p>
          <a:p>
            <a:pPr marL="171450" indent="-171450" eaLnBrk="1" hangingPunct="1">
              <a:buFont typeface="Arial" panose="020B0604020202020204" pitchFamily="34" charset="0"/>
              <a:buChar char="•"/>
              <a:defRPr/>
            </a:pPr>
            <a:endParaRPr lang="es-MX" altLang="en-US" dirty="0" smtClean="0">
              <a:latin typeface="Arial" panose="020B0604020202020204" pitchFamily="34" charset="0"/>
            </a:endParaRPr>
          </a:p>
          <a:p>
            <a:pPr eaLnBrk="1" hangingPunct="1">
              <a:defRPr/>
            </a:pPr>
            <a:r>
              <a:rPr lang="es-MX" altLang="en-US" b="1" dirty="0" smtClean="0">
                <a:latin typeface="Arial" panose="020B0604020202020204" pitchFamily="34" charset="0"/>
              </a:rPr>
              <a:t>Sepa Dónde </a:t>
            </a:r>
          </a:p>
          <a:p>
            <a:pPr marL="171450" indent="-171450" eaLnBrk="1" hangingPunct="1">
              <a:buFont typeface="Arial" panose="020B0604020202020204" pitchFamily="34" charset="0"/>
              <a:buChar char="•"/>
              <a:defRPr/>
            </a:pPr>
            <a:r>
              <a:rPr lang="es-MX" altLang="en-US" dirty="0" smtClean="0">
                <a:latin typeface="Arial" panose="020B0604020202020204" pitchFamily="34" charset="0"/>
              </a:rPr>
              <a:t> Se encuentran los sanitarios</a:t>
            </a:r>
          </a:p>
          <a:p>
            <a:pPr marL="171450" indent="-171450" eaLnBrk="1" hangingPunct="1">
              <a:buFont typeface="Arial" panose="020B0604020202020204" pitchFamily="34" charset="0"/>
              <a:buChar char="•"/>
              <a:defRPr/>
            </a:pPr>
            <a:r>
              <a:rPr lang="es-MX" altLang="en-US" dirty="0" smtClean="0">
                <a:latin typeface="Arial" panose="020B0604020202020204" pitchFamily="34" charset="0"/>
              </a:rPr>
              <a:t> Se encuentran las áreas de acopio (y reconocer el sonido de la alarma de emergencia).</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CF100129-7F14-4D5C-BFFC-97A106EA2CC3}" type="slidenum">
              <a:rPr lang="en-US" altLang="en-US"/>
              <a:pPr>
                <a:spcBef>
                  <a:spcPct val="0"/>
                </a:spcBef>
              </a:pPr>
              <a:t>40</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706438" y="4457700"/>
            <a:ext cx="5664200" cy="3668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b="1" smtClean="0"/>
              <a:t>Definición  de Andamios y Plataformas</a:t>
            </a:r>
            <a:r>
              <a:rPr lang="es-MX" altLang="en-US" smtClean="0"/>
              <a:t/>
            </a:r>
            <a:br>
              <a:rPr lang="es-MX" altLang="en-US" smtClean="0"/>
            </a:br>
            <a:r>
              <a:rPr lang="es-MX" altLang="en-US" smtClean="0"/>
              <a:t/>
            </a:r>
            <a:br>
              <a:rPr lang="es-MX" altLang="en-US" smtClean="0"/>
            </a:br>
            <a:r>
              <a:rPr lang="es-MX" altLang="en-US" smtClean="0"/>
              <a:t>Andamios o plataformas son los dispositivos utilizados para proporcionar una elevación sobre la superficie de trabajo. Las plataformas pueden ser de varios diseños diferentes y muchas veces se construye para adaptarse a la nave.</a:t>
            </a:r>
            <a:br>
              <a:rPr lang="es-MX" altLang="en-US" smtClean="0"/>
            </a:br>
            <a:endParaRPr lang="es-MX" altLang="en-US" smtClean="0"/>
          </a:p>
          <a:p>
            <a:r>
              <a:rPr lang="es-MX" altLang="en-US" b="1" smtClean="0"/>
              <a:t>Tipos de andamios</a:t>
            </a:r>
            <a:r>
              <a:rPr lang="es-MX" altLang="en-US" smtClean="0"/>
              <a:t/>
            </a:r>
            <a:br>
              <a:rPr lang="es-MX" altLang="en-US" smtClean="0"/>
            </a:br>
            <a:r>
              <a:rPr lang="es-MX" altLang="en-US" smtClean="0"/>
              <a:t> </a:t>
            </a:r>
          </a:p>
          <a:p>
            <a:r>
              <a:rPr lang="es-MX" altLang="en-US" b="1" smtClean="0"/>
              <a:t>Andamios apoyados  </a:t>
            </a:r>
            <a:r>
              <a:rPr lang="es-MX" altLang="en-US" smtClean="0"/>
              <a:t>- una o más plataformas  apoyadas  de vigas estabilizadoras, soportes, postes, patas, marcos u otro soporte rígido similar.</a:t>
            </a:r>
            <a:br>
              <a:rPr lang="es-MX" altLang="en-US" smtClean="0"/>
            </a:br>
            <a:r>
              <a:rPr lang="es-MX" altLang="en-US" smtClean="0"/>
              <a:t/>
            </a:r>
            <a:br>
              <a:rPr lang="es-MX" altLang="en-US" smtClean="0"/>
            </a:br>
            <a:r>
              <a:rPr lang="es-MX" altLang="en-US" smtClean="0"/>
              <a:t> </a:t>
            </a:r>
          </a:p>
          <a:p>
            <a:r>
              <a:rPr lang="es-MX" altLang="en-US" smtClean="0"/>
              <a:t> </a:t>
            </a:r>
            <a:r>
              <a:rPr lang="es-MX" altLang="en-US" b="1" smtClean="0"/>
              <a:t>Andamio de suspensión </a:t>
            </a:r>
            <a:r>
              <a:rPr lang="es-MX" altLang="en-US" smtClean="0"/>
              <a:t>- una o más plataformas suspendidas con cuerdas, u otros medios no rígidos, de una estructura superior (s)</a:t>
            </a:r>
            <a:br>
              <a:rPr lang="es-MX" altLang="en-US" smtClean="0"/>
            </a:br>
            <a:endParaRPr lang="es-MX" altLang="en-US" smtClean="0"/>
          </a:p>
          <a:p>
            <a:r>
              <a:rPr lang="en-US" altLang="en-US" smtClean="0"/>
              <a:t/>
            </a:r>
            <a:br>
              <a:rPr lang="en-US" altLang="en-US" smtClean="0"/>
            </a:br>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6A8C31C8-D3B8-4CE0-9771-6AD81DC203BD}" type="slidenum">
              <a:rPr lang="en-US" altLang="en-US"/>
              <a:pPr>
                <a:spcBef>
                  <a:spcPct val="0"/>
                </a:spcBef>
              </a:pPr>
              <a:t>41</a:t>
            </a:fld>
            <a:endParaRPr lang="en-US" alt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706438" y="4457700"/>
            <a:ext cx="5664200" cy="43561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defRPr/>
            </a:pPr>
            <a:r>
              <a:rPr lang="es-MX" altLang="en-US" b="1" dirty="0" smtClean="0">
                <a:latin typeface="Arial" panose="020B0604020202020204" pitchFamily="34" charset="0"/>
              </a:rPr>
              <a:t>Posibles Peligros </a:t>
            </a:r>
            <a:r>
              <a:rPr lang="es-MX" altLang="en-US" dirty="0" smtClean="0">
                <a:latin typeface="Arial" panose="020B0604020202020204" pitchFamily="34" charset="0"/>
              </a:rPr>
              <a:t/>
            </a:r>
            <a:br>
              <a:rPr lang="es-MX" altLang="en-US" dirty="0" smtClean="0">
                <a:latin typeface="Arial" panose="020B0604020202020204" pitchFamily="34" charset="0"/>
              </a:rPr>
            </a:br>
            <a:r>
              <a:rPr lang="es-MX" altLang="en-US" dirty="0" smtClean="0">
                <a:latin typeface="Arial" panose="020B0604020202020204" pitchFamily="34" charset="0"/>
              </a:rPr>
              <a:t/>
            </a:r>
            <a:br>
              <a:rPr lang="es-MX" altLang="en-US" dirty="0" smtClean="0">
                <a:latin typeface="Arial" panose="020B0604020202020204" pitchFamily="34" charset="0"/>
              </a:rPr>
            </a:br>
            <a:r>
              <a:rPr lang="es-MX" altLang="en-US" dirty="0" smtClean="0">
                <a:latin typeface="Arial" panose="020B0604020202020204" pitchFamily="34" charset="0"/>
              </a:rPr>
              <a:t>Los andamios deberán ser adecuados para el trabajo realizado, porque las caídas son un importante factor de riesgo en el astillero. Los riesgos de  andamio incluyen:</a:t>
            </a:r>
            <a:br>
              <a:rPr lang="es-MX" altLang="en-US" dirty="0" smtClean="0">
                <a:latin typeface="Arial" panose="020B0604020202020204" pitchFamily="34" charset="0"/>
              </a:rPr>
            </a:br>
            <a:r>
              <a:rPr lang="es-MX" altLang="en-US" dirty="0" smtClean="0">
                <a:latin typeface="Arial" panose="020B0604020202020204" pitchFamily="34" charset="0"/>
              </a:rPr>
              <a:t> </a:t>
            </a:r>
          </a:p>
          <a:p>
            <a:pPr marL="171450" indent="-171450">
              <a:lnSpc>
                <a:spcPct val="90000"/>
              </a:lnSpc>
              <a:buFont typeface="Arial" panose="020B0604020202020204" pitchFamily="34" charset="0"/>
              <a:buChar char="•"/>
              <a:defRPr/>
            </a:pPr>
            <a:r>
              <a:rPr lang="es-MX" altLang="en-US" dirty="0" smtClean="0">
                <a:latin typeface="Arial" panose="020B0604020202020204" pitchFamily="34" charset="0"/>
              </a:rPr>
              <a:t> La falla de los componentes de la plataforma o de la sobrecarga puede resultar en el colapso de la unidad en su totalidad o en parte, haciendo que los trabajadores caigan</a:t>
            </a:r>
          </a:p>
          <a:p>
            <a:pPr>
              <a:lnSpc>
                <a:spcPct val="90000"/>
              </a:lnSpc>
              <a:defRPr/>
            </a:pPr>
            <a:r>
              <a:rPr lang="es-MX" altLang="en-US" dirty="0" smtClean="0">
                <a:latin typeface="Arial" panose="020B0604020202020204" pitchFamily="34" charset="0"/>
              </a:rPr>
              <a:t> </a:t>
            </a:r>
          </a:p>
          <a:p>
            <a:pPr marL="171450" indent="-171450">
              <a:lnSpc>
                <a:spcPct val="90000"/>
              </a:lnSpc>
              <a:buFont typeface="Arial" panose="020B0604020202020204" pitchFamily="34" charset="0"/>
              <a:buChar char="•"/>
              <a:defRPr/>
            </a:pPr>
            <a:r>
              <a:rPr lang="es-MX" altLang="en-US" dirty="0" smtClean="0">
                <a:latin typeface="Arial" panose="020B0604020202020204" pitchFamily="34" charset="0"/>
              </a:rPr>
              <a:t> Caída de los trabajadores de la plataforma debido a la falta de barandillas</a:t>
            </a:r>
            <a:br>
              <a:rPr lang="es-MX" altLang="en-US" dirty="0" smtClean="0">
                <a:latin typeface="Arial" panose="020B0604020202020204" pitchFamily="34" charset="0"/>
              </a:rPr>
            </a:br>
            <a:r>
              <a:rPr lang="es-MX" altLang="en-US" dirty="0" smtClean="0">
                <a:latin typeface="Arial" panose="020B0604020202020204" pitchFamily="34" charset="0"/>
              </a:rPr>
              <a:t> </a:t>
            </a:r>
          </a:p>
          <a:p>
            <a:pPr marL="171450" indent="-171450">
              <a:lnSpc>
                <a:spcPct val="90000"/>
              </a:lnSpc>
              <a:buFont typeface="Arial" panose="020B0604020202020204" pitchFamily="34" charset="0"/>
              <a:buChar char="•"/>
              <a:defRPr/>
            </a:pPr>
            <a:r>
              <a:rPr lang="es-MX" altLang="en-US" dirty="0" smtClean="0">
                <a:latin typeface="Arial" panose="020B0604020202020204" pitchFamily="34" charset="0"/>
              </a:rPr>
              <a:t> Objetos que caen de la plataforma y hieren a los trabajadores de  abajo</a:t>
            </a:r>
            <a:br>
              <a:rPr lang="es-MX" altLang="en-US" dirty="0" smtClean="0">
                <a:latin typeface="Arial" panose="020B0604020202020204" pitchFamily="34" charset="0"/>
              </a:rPr>
            </a:br>
            <a:r>
              <a:rPr lang="es-MX" altLang="en-US" dirty="0" smtClean="0">
                <a:latin typeface="Arial" panose="020B0604020202020204" pitchFamily="34" charset="0"/>
              </a:rPr>
              <a:t> </a:t>
            </a:r>
          </a:p>
          <a:p>
            <a:pPr marL="171450" indent="-171450">
              <a:lnSpc>
                <a:spcPct val="90000"/>
              </a:lnSpc>
              <a:buFont typeface="Arial" panose="020B0604020202020204" pitchFamily="34" charset="0"/>
              <a:buChar char="•"/>
              <a:defRPr/>
            </a:pPr>
            <a:r>
              <a:rPr lang="es-MX" altLang="en-US" dirty="0" smtClean="0">
                <a:latin typeface="Arial" panose="020B0604020202020204" pitchFamily="34" charset="0"/>
              </a:rPr>
              <a:t> Oleadas (por ejemplo el movimiento de la superficie de trabajo) cuando se trabaja en andamios flotantes</a:t>
            </a:r>
            <a:br>
              <a:rPr lang="es-MX" altLang="en-US" dirty="0" smtClean="0">
                <a:latin typeface="Arial" panose="020B0604020202020204" pitchFamily="34" charset="0"/>
              </a:rPr>
            </a:br>
            <a:r>
              <a:rPr lang="es-MX" altLang="en-US" dirty="0" smtClean="0">
                <a:latin typeface="Arial" panose="020B0604020202020204" pitchFamily="34" charset="0"/>
              </a:rPr>
              <a:t> </a:t>
            </a:r>
          </a:p>
          <a:p>
            <a:pPr marL="171450" indent="-171450">
              <a:lnSpc>
                <a:spcPct val="90000"/>
              </a:lnSpc>
              <a:buFont typeface="Arial" panose="020B0604020202020204" pitchFamily="34" charset="0"/>
              <a:buChar char="•"/>
              <a:defRPr/>
            </a:pPr>
            <a:r>
              <a:rPr lang="es-MX" altLang="en-US" dirty="0" smtClean="0">
                <a:latin typeface="Arial" panose="020B0604020202020204" pitchFamily="34" charset="0"/>
              </a:rPr>
              <a:t> Trabajadores de los andamios que caen al nivel inferior</a:t>
            </a:r>
            <a:br>
              <a:rPr lang="es-MX" altLang="en-US" dirty="0" smtClean="0">
                <a:latin typeface="Arial" panose="020B0604020202020204" pitchFamily="34" charset="0"/>
              </a:rPr>
            </a:br>
            <a:r>
              <a:rPr lang="es-MX" altLang="en-US" dirty="0" smtClean="0">
                <a:latin typeface="Arial" panose="020B0604020202020204" pitchFamily="34" charset="0"/>
              </a:rPr>
              <a:t> </a:t>
            </a:r>
          </a:p>
          <a:p>
            <a:pPr marL="171450" indent="-171450">
              <a:lnSpc>
                <a:spcPct val="90000"/>
              </a:lnSpc>
              <a:buFont typeface="Arial" panose="020B0604020202020204" pitchFamily="34" charset="0"/>
              <a:buChar char="•"/>
              <a:defRPr/>
            </a:pPr>
            <a:r>
              <a:rPr lang="es-MX" altLang="en-US" dirty="0" smtClean="0">
                <a:latin typeface="Arial" panose="020B0604020202020204" pitchFamily="34" charset="0"/>
              </a:rPr>
              <a:t> La electrocución por las líneas eléctricas aéreas</a:t>
            </a:r>
          </a:p>
          <a:p>
            <a:pPr>
              <a:lnSpc>
                <a:spcPct val="90000"/>
              </a:lnSpc>
              <a:defRPr/>
            </a:pPr>
            <a:r>
              <a:rPr lang="en-US" altLang="en-US" dirty="0" smtClean="0">
                <a:latin typeface="Arial" panose="020B0604020202020204" pitchFamily="34" charset="0"/>
              </a:rPr>
              <a:t/>
            </a:r>
            <a:br>
              <a:rPr lang="en-US" altLang="en-US" dirty="0" smtClean="0">
                <a:latin typeface="Arial" panose="020B0604020202020204" pitchFamily="34" charset="0"/>
              </a:rPr>
            </a:br>
            <a:endParaRPr lang="en-US" altLang="en-US" dirty="0" smtClean="0">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1A1EE3D7-B72C-44A6-9079-B9CE3DEFC850}" type="slidenum">
              <a:rPr lang="en-US" altLang="en-US"/>
              <a:pPr>
                <a:spcBef>
                  <a:spcPct val="0"/>
                </a:spcBef>
              </a:pPr>
              <a:t>42</a:t>
            </a:fld>
            <a:endParaRPr lang="en-US" alt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706438" y="4457700"/>
            <a:ext cx="5664200" cy="4202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b="1" dirty="0" smtClean="0"/>
              <a:t>Riesgos de caídas</a:t>
            </a:r>
            <a:r>
              <a:rPr lang="es-MX" altLang="en-US" dirty="0" smtClean="0"/>
              <a:t/>
            </a:r>
            <a:br>
              <a:rPr lang="es-MX" altLang="en-US" dirty="0" smtClean="0"/>
            </a:br>
            <a:r>
              <a:rPr lang="es-MX" altLang="en-US" dirty="0" smtClean="0"/>
              <a:t/>
            </a:r>
            <a:br>
              <a:rPr lang="es-MX" altLang="en-US" dirty="0" smtClean="0"/>
            </a:br>
            <a:r>
              <a:rPr lang="es-MX" altLang="en-US" dirty="0" smtClean="0"/>
              <a:t>Las caídas pueden ocurrir:</a:t>
            </a:r>
            <a:br>
              <a:rPr lang="es-MX" altLang="en-US" dirty="0" smtClean="0"/>
            </a:br>
            <a:r>
              <a:rPr lang="es-MX" altLang="en-US" dirty="0" smtClean="0"/>
              <a:t> </a:t>
            </a:r>
          </a:p>
          <a:p>
            <a:pPr>
              <a:buFontTx/>
              <a:buChar char="•"/>
            </a:pPr>
            <a:r>
              <a:rPr lang="es-MX" altLang="en-US" dirty="0" smtClean="0"/>
              <a:t> Al ascender dentro o fuera del andamio</a:t>
            </a:r>
            <a:br>
              <a:rPr lang="es-MX" altLang="en-US" dirty="0" smtClean="0"/>
            </a:br>
            <a:r>
              <a:rPr lang="es-MX" altLang="en-US" dirty="0" smtClean="0"/>
              <a:t/>
            </a:r>
            <a:br>
              <a:rPr lang="es-MX" altLang="en-US" dirty="0" smtClean="0"/>
            </a:br>
            <a:r>
              <a:rPr lang="es-MX" altLang="en-US" dirty="0" smtClean="0"/>
              <a:t> </a:t>
            </a:r>
          </a:p>
          <a:p>
            <a:pPr>
              <a:buFontTx/>
              <a:buChar char="•"/>
            </a:pPr>
            <a:r>
              <a:rPr lang="es-MX" altLang="en-US" dirty="0" smtClean="0"/>
              <a:t> Trabajo sobre las plataformas del andamio sin protección </a:t>
            </a:r>
            <a:br>
              <a:rPr lang="es-MX" altLang="en-US" dirty="0" smtClean="0"/>
            </a:br>
            <a:r>
              <a:rPr lang="es-MX" altLang="en-US" dirty="0" smtClean="0"/>
              <a:t/>
            </a:r>
            <a:br>
              <a:rPr lang="es-MX" altLang="en-US" dirty="0" smtClean="0"/>
            </a:br>
            <a:r>
              <a:rPr lang="es-MX" altLang="en-US" dirty="0" smtClean="0"/>
              <a:t> </a:t>
            </a:r>
          </a:p>
          <a:p>
            <a:pPr>
              <a:buFontTx/>
              <a:buChar char="•"/>
            </a:pPr>
            <a:r>
              <a:rPr lang="es-MX" altLang="en-US" dirty="0" smtClean="0"/>
              <a:t> Cuando las plataformas del andamio o tablones caen</a:t>
            </a:r>
            <a:br>
              <a:rPr lang="es-MX" altLang="en-US" dirty="0" smtClean="0"/>
            </a:br>
            <a:r>
              <a:rPr lang="es-MX" altLang="en-US" dirty="0" smtClean="0"/>
              <a:t/>
            </a:r>
            <a:br>
              <a:rPr lang="es-MX" altLang="en-US" dirty="0" smtClean="0"/>
            </a:br>
            <a:r>
              <a:rPr lang="es-MX" altLang="en-US" dirty="0" smtClean="0"/>
              <a:t> </a:t>
            </a:r>
          </a:p>
          <a:p>
            <a:pPr>
              <a:buFontTx/>
              <a:buChar char="•"/>
            </a:pPr>
            <a:r>
              <a:rPr lang="es-MX" altLang="en-US" dirty="0" smtClean="0"/>
              <a:t> Cuando las tablas están separadas</a:t>
            </a:r>
          </a:p>
          <a:p>
            <a:pPr>
              <a:buFontTx/>
              <a:buChar char="•"/>
            </a:pPr>
            <a:endParaRPr lang="en-US" altLang="en-US" dirty="0" smtClean="0"/>
          </a:p>
          <a:p>
            <a:pPr>
              <a:buFontTx/>
              <a:buChar char="•"/>
            </a:pPr>
            <a:r>
              <a:rPr lang="en-US" altLang="en-US" dirty="0" smtClean="0"/>
              <a:t> Superficies </a:t>
            </a:r>
            <a:r>
              <a:rPr lang="en-US" altLang="en-US" dirty="0" err="1" smtClean="0"/>
              <a:t>resbalosas</a:t>
            </a:r>
            <a:endParaRPr lang="en-US" altLang="en-US" dirty="0" smtClean="0"/>
          </a:p>
          <a:p>
            <a:pPr>
              <a:buFontTx/>
              <a:buChar char="•"/>
            </a:pPr>
            <a:endParaRPr lang="en-US" altLang="en-US" dirty="0" smtClean="0"/>
          </a:p>
          <a:p>
            <a:pPr>
              <a:buFontTx/>
              <a:buChar char="•"/>
            </a:pPr>
            <a:r>
              <a:rPr lang="en-US" altLang="en-US" dirty="0" smtClean="0"/>
              <a:t> </a:t>
            </a:r>
            <a:r>
              <a:rPr lang="en-US" altLang="en-US" dirty="0" err="1" smtClean="0"/>
              <a:t>Escaleras</a:t>
            </a:r>
            <a:r>
              <a:rPr lang="en-US" altLang="en-US" dirty="0" smtClean="0"/>
              <a:t> </a:t>
            </a:r>
            <a:r>
              <a:rPr lang="en-US" altLang="en-US" dirty="0" err="1" smtClean="0"/>
              <a:t>dañadas</a:t>
            </a:r>
            <a:endParaRPr lang="en-US" alt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8DFA0DE5-FC54-4E40-B0D1-90E0F28EA38E}" type="slidenum">
              <a:rPr lang="en-US" altLang="en-US"/>
              <a:pPr>
                <a:spcBef>
                  <a:spcPct val="0"/>
                </a:spcBef>
              </a:pPr>
              <a:t>43</a:t>
            </a:fld>
            <a:endParaRPr lang="en-US" alt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706438" y="4457700"/>
            <a:ext cx="5664200" cy="2828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b="1" dirty="0" smtClean="0"/>
              <a:t>Cuándo se requiere Andamio (1915.71)</a:t>
            </a:r>
            <a:r>
              <a:rPr lang="es-MX" altLang="en-US" dirty="0" smtClean="0"/>
              <a:t/>
            </a:r>
            <a:br>
              <a:rPr lang="es-MX" altLang="en-US" dirty="0" smtClean="0"/>
            </a:br>
            <a:r>
              <a:rPr lang="es-MX" altLang="en-US" dirty="0" smtClean="0"/>
              <a:t/>
            </a:r>
            <a:br>
              <a:rPr lang="es-MX" altLang="en-US" dirty="0" smtClean="0"/>
            </a:br>
            <a:r>
              <a:rPr lang="es-MX" altLang="en-US" dirty="0" smtClean="0"/>
              <a:t> Un andamio es necesario cuando se está trabajando en alto, o en otro lugar a elevaciones de más de 5 pies sobre una superficie sólida. Los andamios o una escalera inclinada se deben utilizar para asegurar una posición estable. O ...</a:t>
            </a:r>
            <a:br>
              <a:rPr lang="es-MX" altLang="en-US" dirty="0" smtClean="0"/>
            </a:br>
            <a:r>
              <a:rPr lang="es-MX" altLang="en-US" dirty="0" smtClean="0"/>
              <a:t/>
            </a:r>
            <a:br>
              <a:rPr lang="es-MX" altLang="en-US" dirty="0" smtClean="0"/>
            </a:br>
            <a:r>
              <a:rPr lang="es-MX" altLang="en-US" dirty="0" smtClean="0"/>
              <a:t>... Los trabajadores deben estar protegidos por un Sistema Personal para Detención de Caídas  (Personal </a:t>
            </a:r>
            <a:r>
              <a:rPr lang="es-MX" altLang="en-US" dirty="0" err="1" smtClean="0"/>
              <a:t>Fall</a:t>
            </a:r>
            <a:r>
              <a:rPr lang="es-MX" altLang="en-US" dirty="0" smtClean="0"/>
              <a:t>  </a:t>
            </a:r>
            <a:r>
              <a:rPr lang="es-MX" altLang="en-US" dirty="0" err="1" smtClean="0"/>
              <a:t>Arrest</a:t>
            </a:r>
            <a:r>
              <a:rPr lang="es-MX" altLang="en-US" dirty="0" smtClean="0"/>
              <a:t> </a:t>
            </a:r>
            <a:r>
              <a:rPr lang="es-MX" altLang="en-US" dirty="0" err="1" smtClean="0"/>
              <a:t>System</a:t>
            </a:r>
            <a:r>
              <a:rPr lang="es-MX" altLang="en-US" dirty="0" smtClean="0"/>
              <a:t>, AFP).</a:t>
            </a:r>
          </a:p>
          <a:p>
            <a:endParaRPr lang="en-US" alt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38644089-53FE-4193-906E-44A5060EAB4C}" type="slidenum">
              <a:rPr lang="en-US" altLang="en-US"/>
              <a:pPr>
                <a:spcBef>
                  <a:spcPct val="0"/>
                </a:spcBef>
              </a:pPr>
              <a:t>44</a:t>
            </a:fld>
            <a:endParaRPr lang="en-US"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706438" y="4457700"/>
            <a:ext cx="5664200" cy="4537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b="1" dirty="0" smtClean="0"/>
              <a:t>Seguros (1915.71)</a:t>
            </a:r>
            <a:br>
              <a:rPr lang="es-MX" altLang="en-US" b="1" dirty="0" smtClean="0"/>
            </a:br>
            <a:r>
              <a:rPr lang="es-MX" altLang="en-US" dirty="0" smtClean="0"/>
              <a:t>Todos los andamiajes y soportes de los mismos ya sea de madera, acero u otro material, serán capaces de soportar la carga para la que están diseñados  con un coeficiente de seguridad de por lo menos cuatro (4).</a:t>
            </a:r>
            <a:br>
              <a:rPr lang="es-MX" altLang="en-US" dirty="0" smtClean="0"/>
            </a:br>
            <a:endParaRPr lang="es-MX" altLang="en-US" dirty="0" smtClean="0"/>
          </a:p>
          <a:p>
            <a:r>
              <a:rPr lang="es-MX" altLang="en-US" b="1" dirty="0" smtClean="0"/>
              <a:t>Firmes (1915.71)</a:t>
            </a:r>
            <a:r>
              <a:rPr lang="es-MX" altLang="en-US" dirty="0" smtClean="0"/>
              <a:t/>
            </a:r>
            <a:br>
              <a:rPr lang="es-MX" altLang="en-US" dirty="0" smtClean="0"/>
            </a:br>
            <a:r>
              <a:rPr lang="es-MX" altLang="en-US" dirty="0" smtClean="0"/>
              <a:t>Los andamios no deben ser erigidos, desmantelados o alterados excepto bajo la supervisión de una persona competente.</a:t>
            </a:r>
            <a:br>
              <a:rPr lang="es-MX" altLang="en-US" dirty="0" smtClean="0"/>
            </a:br>
            <a:r>
              <a:rPr lang="es-MX" altLang="en-US" dirty="0" smtClean="0"/>
              <a:t/>
            </a:r>
            <a:br>
              <a:rPr lang="es-MX" altLang="en-US" dirty="0" smtClean="0"/>
            </a:br>
            <a:r>
              <a:rPr lang="es-MX" altLang="en-US" b="1" i="1" dirty="0" smtClean="0"/>
              <a:t>Si se trabaja desde una plataforma de trabajo suspendida o desde un ascensor, siempre consulte a su supervisor acerca de los requisitos de seguridad.</a:t>
            </a:r>
          </a:p>
          <a:p>
            <a:endParaRPr lang="en-US" alt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6C910ADE-472D-47C6-9D53-4FB21571D697}" type="slidenum">
              <a:rPr lang="en-US" altLang="en-US"/>
              <a:pPr>
                <a:spcBef>
                  <a:spcPct val="0"/>
                </a:spcBef>
              </a:pPr>
              <a:t>45</a:t>
            </a:fld>
            <a:endParaRPr lang="en-US" alt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xfrm>
            <a:off x="706438" y="4235450"/>
            <a:ext cx="5664200" cy="44450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s-MX" altLang="en-US" b="1" dirty="0" smtClean="0">
                <a:latin typeface="Arial" panose="020B0604020202020204" pitchFamily="34" charset="0"/>
              </a:rPr>
              <a:t>Causas de soporte inadecuado</a:t>
            </a:r>
          </a:p>
          <a:p>
            <a:pPr>
              <a:defRPr/>
            </a:pPr>
            <a:r>
              <a:rPr lang="es-MX" altLang="en-US" dirty="0" smtClean="0">
                <a:latin typeface="Arial" panose="020B0604020202020204" pitchFamily="34" charset="0"/>
              </a:rPr>
              <a:t/>
            </a:r>
            <a:br>
              <a:rPr lang="es-MX" altLang="en-US" dirty="0" smtClean="0">
                <a:latin typeface="Arial" panose="020B0604020202020204" pitchFamily="34" charset="0"/>
              </a:rPr>
            </a:br>
            <a:r>
              <a:rPr lang="es-MX" altLang="en-US" sz="1150" dirty="0" smtClean="0">
                <a:latin typeface="Arial" panose="020B0604020202020204" pitchFamily="34" charset="0"/>
              </a:rPr>
              <a:t>Durante un período de siete años, las estadísticas de OSHA informaron que alrededor del 28% de los accidentes que se producen en los andamios son el resultado de deficiencias de construcción. Estas deficiencias incluyen el uso de componentes de calidad inferior, omitiendo elementos esenciales o en no lograr completar el montaje.</a:t>
            </a:r>
          </a:p>
          <a:p>
            <a:pPr>
              <a:defRPr/>
            </a:pPr>
            <a:r>
              <a:rPr lang="es-MX" altLang="en-US" sz="1150" dirty="0" smtClean="0">
                <a:latin typeface="Arial" panose="020B0604020202020204" pitchFamily="34" charset="0"/>
              </a:rPr>
              <a:t>De las víctimas mortales que se produjeron, el 23% se produjo como consecuencia de las deficiencias de construcción.  Alrededor de un 14% se produjo al subir. Otro 8% se produjo durante el montaje y el desmontaje del andamio. Alrededor del 10% de las muertes ocurrieron como  resultado de la falla de la estructura del andamio. Otro 18% de las muertes ocurrió como resultado de las electrocuciones. Aproximadamente el 10% de las muertes fueron por caída de objetos, mientras que el 10% ocurrió debido a caídas mientras se trabaja en la plataforma.</a:t>
            </a:r>
          </a:p>
          <a:p>
            <a:pPr>
              <a:defRPr/>
            </a:pPr>
            <a:r>
              <a:rPr lang="es-MX" altLang="en-US" sz="1150" dirty="0" smtClean="0">
                <a:latin typeface="Arial" panose="020B0604020202020204" pitchFamily="34" charset="0"/>
              </a:rPr>
              <a:t>Un 2.3 millones trabajadores de la construcción, o el 65 % de la industria de la construcción, trabajan en andamios. La protección de estos trabajadores por accidentes relacionados con andamios puede prevenir algunos de los 4.500 heridos y más de 60 muertes cada año (Oficina de Estadísticas Laborales (BLS), los datos de 2003 y 2004 para el sector privado). En un estudio reciente de BLS, el 72 por ciento de los trabajadores lesionados en accidentes de andamios, atribuyó el accidente ya sea al entablado o al desplomarse el apoyo o al resbalarse el empleado o ser golpeado por un objeto que cae. Todos estos accidentes pueden ser controlados por el cumplimiento de las normas de OSHA</a:t>
            </a:r>
          </a:p>
          <a:p>
            <a:pPr>
              <a:defRPr/>
            </a:pPr>
            <a:endParaRPr lang="en-US" altLang="en-US" dirty="0">
              <a:latin typeface="Arial" panose="020B0604020202020204" pitchFamily="34" charset="0"/>
            </a:endParaRPr>
          </a:p>
          <a:p>
            <a:pPr>
              <a:defRPr/>
            </a:pPr>
            <a:endParaRPr lang="en-US" altLang="en-US" dirty="0" smtClean="0">
              <a:latin typeface="Arial" panose="020B0604020202020204" pitchFamily="34" charset="0"/>
            </a:endParaRPr>
          </a:p>
          <a:p>
            <a:pPr>
              <a:defRPr/>
            </a:pPr>
            <a:endParaRPr lang="en-US" altLang="en-US" dirty="0" smtClean="0">
              <a:latin typeface="Arial" panose="020B0604020202020204" pitchFamily="34" charset="0"/>
            </a:endParaRPr>
          </a:p>
          <a:p>
            <a:pPr>
              <a:defRPr/>
            </a:pPr>
            <a:endParaRPr lang="en-US" altLang="en-US" dirty="0" smtClean="0">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D89ACE8-9FE0-47E8-B0F0-32E6B221FF08}" type="slidenum">
              <a:rPr lang="en-US" altLang="en-US"/>
              <a:pPr>
                <a:spcBef>
                  <a:spcPct val="0"/>
                </a:spcBef>
              </a:pPr>
              <a:t>46</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706438" y="4457700"/>
            <a:ext cx="5664200" cy="2676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MX" altLang="en-US" b="1" dirty="0" smtClean="0"/>
              <a:t>Ejemplo de soporte correcto (1915.71)</a:t>
            </a:r>
            <a:endParaRPr lang="es-MX" altLang="en-US" dirty="0" smtClean="0"/>
          </a:p>
          <a:p>
            <a:pPr eaLnBrk="1" hangingPunct="1"/>
            <a:r>
              <a:rPr lang="es-MX" altLang="en-US" dirty="0" smtClean="0"/>
              <a:t>Es imposible que una estructura estable  se construya sobre una base que no se inicia  nivelada. OSHA tiene normas que se aplican específicamente a los pasos que se deben tomar para asegurar una base del andamio estable. La estructura de andamio tiene que tener una placa de base metálica sujeta a una plomada, durmiente.</a:t>
            </a:r>
          </a:p>
          <a:p>
            <a:endParaRPr lang="en-US" alt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F4F0606B-1F99-420E-AE96-B4206DE91AD3}" type="slidenum">
              <a:rPr lang="en-US" altLang="en-US"/>
              <a:pPr>
                <a:spcBef>
                  <a:spcPct val="0"/>
                </a:spcBef>
              </a:pPr>
              <a:t>47</a:t>
            </a:fld>
            <a:endParaRPr lang="en-US" alt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b="1" dirty="0" smtClean="0"/>
              <a:t>Acceso a las Plataformas (1915.71)</a:t>
            </a:r>
            <a:br>
              <a:rPr lang="es-MX" altLang="en-US" b="1" dirty="0" smtClean="0"/>
            </a:br>
            <a:r>
              <a:rPr lang="es-MX" altLang="en-US" dirty="0" smtClean="0"/>
              <a:t>Plataformas de mas de 5 pies de altura requieren un acceso adecuado (por ejemplo escaleras rampas, escalinatas).</a:t>
            </a:r>
            <a:br>
              <a:rPr lang="es-MX" altLang="en-US" dirty="0" smtClean="0"/>
            </a:br>
            <a:r>
              <a:rPr lang="es-MX" altLang="en-US" dirty="0" smtClean="0"/>
              <a:t/>
            </a:r>
            <a:br>
              <a:rPr lang="es-MX" altLang="en-US" dirty="0" smtClean="0"/>
            </a:br>
            <a:r>
              <a:rPr lang="es-MX" altLang="en-US" dirty="0" smtClean="0"/>
              <a:t>Las rampas y escaleras deberán estar provistas de barandillas de 36 pulgadas con barandas.</a:t>
            </a:r>
            <a:br>
              <a:rPr lang="es-MX" altLang="en-US" dirty="0" smtClean="0"/>
            </a:br>
            <a:r>
              <a:rPr lang="es-MX" altLang="en-US" dirty="0" smtClean="0"/>
              <a:t/>
            </a:r>
            <a:br>
              <a:rPr lang="es-MX" altLang="en-US" dirty="0" smtClean="0"/>
            </a:br>
            <a:r>
              <a:rPr lang="es-MX" altLang="en-US" dirty="0" smtClean="0"/>
              <a:t>Las escaleras deben ser posicionadas de tal manera que no sea necesario que los empleados  den un paso de  más de un pie de la escalera para pisar a un lugar  intermedio o plataforma.  Escaleras construidas en plataformas  cumplen  con estos requisitos.  Andamiaje  construido a más de tres pies abajo del punto de acceso requiere una escalera recta, portátil o de Jacobo.</a:t>
            </a:r>
          </a:p>
          <a:p>
            <a:endParaRPr lang="es-MX" altLang="en-US" dirty="0" smtClean="0"/>
          </a:p>
          <a:p>
            <a:r>
              <a:rPr lang="es-MX" altLang="en-US" b="1" i="1" dirty="0" smtClean="0"/>
              <a:t>¡Usted encontrará la etiqueta del andamio en los de puntos de acceso de las plataformas!</a:t>
            </a:r>
            <a:br>
              <a:rPr lang="es-MX" altLang="en-US" b="1" i="1" dirty="0" smtClean="0"/>
            </a:br>
            <a:r>
              <a:rPr lang="es-MX" altLang="en-US" dirty="0" smtClean="0"/>
              <a:t/>
            </a:r>
            <a:br>
              <a:rPr lang="es-MX" altLang="en-US" dirty="0" smtClean="0"/>
            </a:br>
            <a:endParaRPr lang="es-MX" altLang="en-US" dirty="0" smtClean="0"/>
          </a:p>
          <a:p>
            <a:endParaRPr lang="en-US" alt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B208174B-112E-4F08-BBD3-10AF460C5609}" type="slidenum">
              <a:rPr lang="en-US" altLang="en-US"/>
              <a:pPr>
                <a:spcBef>
                  <a:spcPct val="0"/>
                </a:spcBef>
              </a:pPr>
              <a:t>48</a:t>
            </a:fld>
            <a:endParaRPr lang="en-US" alt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706438" y="4457700"/>
            <a:ext cx="5664200" cy="38973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lvl="1" indent="0" eaLnBrk="1" hangingPunct="1">
              <a:buClr>
                <a:schemeClr val="bg2"/>
              </a:buClr>
              <a:defRPr/>
            </a:pPr>
            <a:r>
              <a:rPr lang="es-MX" altLang="en-US" b="1" dirty="0" smtClean="0">
                <a:latin typeface="Arial" panose="020B0604020202020204" pitchFamily="34" charset="0"/>
              </a:rPr>
              <a:t>Barandillas (1915.71) </a:t>
            </a:r>
          </a:p>
          <a:p>
            <a:pPr marL="457200" lvl="1" indent="0" eaLnBrk="1" hangingPunct="1">
              <a:buClr>
                <a:schemeClr val="bg2"/>
              </a:buClr>
              <a:defRPr/>
            </a:pPr>
            <a:r>
              <a:rPr lang="es-MX" altLang="en-US" dirty="0" smtClean="0">
                <a:latin typeface="Arial" panose="020B0604020202020204" pitchFamily="34" charset="0"/>
              </a:rPr>
              <a:t>Andamios, plataformas, pasarelas o plataformas de trabajo que se apoyan o se suspende más de 5 pies sobre una superficie sólida, o en cualquier distancia por encima del agua. Estas barandillas: </a:t>
            </a:r>
          </a:p>
          <a:p>
            <a:pPr marL="457200" lvl="1" indent="0" eaLnBrk="1" hangingPunct="1">
              <a:buClr>
                <a:schemeClr val="bg2"/>
              </a:buClr>
              <a:defRPr/>
            </a:pPr>
            <a:endParaRPr lang="es-MX" altLang="en-US" dirty="0" smtClean="0">
              <a:latin typeface="Arial" panose="020B0604020202020204" pitchFamily="34" charset="0"/>
            </a:endParaRPr>
          </a:p>
          <a:p>
            <a:pPr marL="628650" lvl="1" indent="-171450" eaLnBrk="1" hangingPunct="1">
              <a:buClr>
                <a:schemeClr val="bg2"/>
              </a:buClr>
              <a:buFont typeface="Arial" panose="020B0604020202020204" pitchFamily="34" charset="0"/>
              <a:buChar char="•"/>
              <a:defRPr/>
            </a:pPr>
            <a:r>
              <a:rPr lang="es-MX" altLang="en-US" dirty="0" smtClean="0">
                <a:latin typeface="Arial" panose="020B0604020202020204" pitchFamily="34" charset="0"/>
              </a:rPr>
              <a:t> Deben estar provistas de una barandilla que tiene un riel superior cuya superficie es mayor de 42 a 45 pulgadas sobre la superficie superior de la  plataforma o pista </a:t>
            </a:r>
          </a:p>
          <a:p>
            <a:pPr marL="457200" lvl="1" indent="0" eaLnBrk="1" hangingPunct="1">
              <a:buClr>
                <a:schemeClr val="bg2"/>
              </a:buClr>
              <a:defRPr/>
            </a:pPr>
            <a:endParaRPr lang="es-MX" altLang="en-US" dirty="0" smtClean="0">
              <a:latin typeface="Arial" panose="020B0604020202020204" pitchFamily="34" charset="0"/>
            </a:endParaRPr>
          </a:p>
          <a:p>
            <a:pPr marL="628650" lvl="1" indent="-171450" eaLnBrk="1" hangingPunct="1">
              <a:buClr>
                <a:schemeClr val="bg2"/>
              </a:buClr>
              <a:buFont typeface="Arial" panose="020B0604020202020204" pitchFamily="34" charset="0"/>
              <a:buChar char="•"/>
              <a:defRPr/>
            </a:pPr>
            <a:r>
              <a:rPr lang="es-MX" altLang="en-US" dirty="0" smtClean="0">
                <a:latin typeface="Arial" panose="020B0604020202020204" pitchFamily="34" charset="0"/>
              </a:rPr>
              <a:t> Tener una media   barandilla  situada a medio camino entre el carril superior,  la plataforma o pista </a:t>
            </a:r>
          </a:p>
          <a:p>
            <a:pPr marL="457200" lvl="1" indent="0" eaLnBrk="1" hangingPunct="1">
              <a:buClr>
                <a:schemeClr val="bg2"/>
              </a:buClr>
              <a:defRPr/>
            </a:pPr>
            <a:endParaRPr lang="es-MX" altLang="en-US" dirty="0" smtClean="0">
              <a:latin typeface="Arial" panose="020B0604020202020204" pitchFamily="34" charset="0"/>
            </a:endParaRPr>
          </a:p>
          <a:p>
            <a:pPr marL="628650" lvl="1" indent="-171450" eaLnBrk="1" hangingPunct="1">
              <a:buClr>
                <a:schemeClr val="bg2"/>
              </a:buClr>
              <a:buFont typeface="Arial" panose="020B0604020202020204" pitchFamily="34" charset="0"/>
              <a:buChar char="•"/>
              <a:defRPr/>
            </a:pPr>
            <a:r>
              <a:rPr lang="es-MX" altLang="en-US" dirty="0" smtClean="0">
                <a:latin typeface="Arial" panose="020B0604020202020204" pitchFamily="34" charset="0"/>
              </a:rPr>
              <a:t> Debe ser de madera 2 x 4 de pulgadas , barra plana o pipa f</a:t>
            </a:r>
            <a:r>
              <a:rPr lang="es-MX" altLang="en-US" b="1" dirty="0" smtClean="0">
                <a:latin typeface="Arial" panose="020B0604020202020204" pitchFamily="34" charset="0"/>
              </a:rPr>
              <a:t>irmemente aseguradas</a:t>
            </a:r>
          </a:p>
          <a:p>
            <a:pPr marL="628650" lvl="1" indent="-171450" eaLnBrk="1" hangingPunct="1">
              <a:buClr>
                <a:schemeClr val="bg2"/>
              </a:buClr>
              <a:buFont typeface="Arial" panose="020B0604020202020204" pitchFamily="34" charset="0"/>
              <a:buChar char="•"/>
              <a:defRPr/>
            </a:pPr>
            <a:endParaRPr lang="en-US" altLang="en-US" b="1" dirty="0">
              <a:latin typeface="Arial" panose="020B0604020202020204" pitchFamily="34" charset="0"/>
            </a:endParaRPr>
          </a:p>
          <a:p>
            <a:pPr marL="628650" lvl="1" indent="-171450" eaLnBrk="1" hangingPunct="1">
              <a:buClr>
                <a:schemeClr val="bg2"/>
              </a:buClr>
              <a:buFont typeface="Arial" panose="020B0604020202020204" pitchFamily="34" charset="0"/>
              <a:buChar char="•"/>
              <a:defRPr/>
            </a:pPr>
            <a:r>
              <a:rPr lang="en-US" altLang="en-US" b="1" dirty="0">
                <a:latin typeface="Arial" panose="020B0604020202020204" pitchFamily="34" charset="0"/>
              </a:rPr>
              <a:t>¿</a:t>
            </a:r>
            <a:r>
              <a:rPr lang="en-US" altLang="en-US" b="1" dirty="0" smtClean="0">
                <a:latin typeface="Arial" panose="020B0604020202020204" pitchFamily="34" charset="0"/>
              </a:rPr>
              <a:t>Qué está mal en esta imagen?</a:t>
            </a:r>
            <a:endParaRPr lang="es-MX" altLang="en-US" b="1" dirty="0" smtClean="0">
              <a:latin typeface="Arial" panose="020B0604020202020204" pitchFamily="34" charset="0"/>
            </a:endParaRPr>
          </a:p>
          <a:p>
            <a:pPr marL="457200" lvl="1" indent="0" eaLnBrk="1" hangingPunct="1">
              <a:buClr>
                <a:schemeClr val="bg2"/>
              </a:buClr>
              <a:defRPr/>
            </a:pPr>
            <a:endParaRPr lang="en-US" altLang="en-US" b="1" i="1" dirty="0" smtClean="0">
              <a:latin typeface="Arial" panose="020B0604020202020204" pitchFamily="34" charset="0"/>
            </a:endParaRPr>
          </a:p>
          <a:p>
            <a:pPr marL="457200" lvl="1" indent="0" eaLnBrk="1" hangingPunct="1">
              <a:buClr>
                <a:schemeClr val="bg2"/>
              </a:buClr>
              <a:defRPr/>
            </a:pPr>
            <a:endParaRPr lang="en-US" altLang="en-US" dirty="0" smtClean="0">
              <a:latin typeface="Arial" panose="020B0604020202020204" pitchFamily="34" charset="0"/>
            </a:endParaRPr>
          </a:p>
          <a:p>
            <a:pPr>
              <a:defRPr/>
            </a:pPr>
            <a:endParaRPr lang="en-US" altLang="en-US" dirty="0" smtClean="0">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CCCB2DAE-55A4-42B9-928C-3F928341C88B}" type="slidenum">
              <a:rPr lang="en-US" altLang="en-US"/>
              <a:pPr>
                <a:spcBef>
                  <a:spcPct val="0"/>
                </a:spcBef>
              </a:pPr>
              <a:t>49</a:t>
            </a:fld>
            <a:endParaRPr lang="en-US" alt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706438" y="4457700"/>
            <a:ext cx="5664200" cy="4049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MX" altLang="en-US" b="1" dirty="0" smtClean="0"/>
              <a:t>Continuación Barandillas (1.915.71)</a:t>
            </a:r>
          </a:p>
          <a:p>
            <a:pPr eaLnBrk="1" hangingPunct="1"/>
            <a:r>
              <a:rPr lang="es-MX" altLang="en-US" dirty="0" smtClean="0"/>
              <a:t>Requisitos adicionales para las barandillas:</a:t>
            </a:r>
            <a:br>
              <a:rPr lang="es-MX" altLang="en-US" dirty="0" smtClean="0"/>
            </a:br>
            <a:r>
              <a:rPr lang="es-MX" altLang="en-US" dirty="0" smtClean="0"/>
              <a:t>  Las barandillas se pueden omitir cuando la estructura del buque impide su uso.</a:t>
            </a:r>
            <a:br>
              <a:rPr lang="es-MX" altLang="en-US" dirty="0" smtClean="0"/>
            </a:br>
            <a:r>
              <a:rPr lang="es-MX" altLang="en-US" dirty="0" smtClean="0"/>
              <a:t>  Cuando se omiten las barandillas, los empleados que trabajan a más de 5 pies sobre superficies sólidas estarán protegidos por los cinturones de seguridad y las líneas de la vida. Los empleados que trabajan sobre el agua deben ser protegidos por chalecos salvavidas.</a:t>
            </a:r>
            <a:br>
              <a:rPr lang="es-MX" altLang="en-US" dirty="0" smtClean="0"/>
            </a:br>
            <a:r>
              <a:rPr lang="es-MX" altLang="en-US" dirty="0" smtClean="0"/>
              <a:t>  Cuando se utilizan con soportes rígidos, se pueden utilizar alambre tirante o cuerda de fibra de resistencia adecuada.</a:t>
            </a:r>
            <a:br>
              <a:rPr lang="es-MX" altLang="en-US" dirty="0" smtClean="0"/>
            </a:br>
            <a:r>
              <a:rPr lang="es-MX" altLang="en-US" dirty="0" smtClean="0"/>
              <a:t>  Si la distancia entre soportes es superior a 8 pies, las barandillas deben ser equivalente en resistencia a madera de 2 x 4 pulgadas. </a:t>
            </a:r>
            <a:br>
              <a:rPr lang="es-MX" altLang="en-US" dirty="0" smtClean="0"/>
            </a:br>
            <a:r>
              <a:rPr lang="es-MX" altLang="en-US" dirty="0" smtClean="0"/>
              <a:t>  Las barandillas de cuerda de fibra no deben  ser utilizados cuando se exponen  a trabajo caliente o sustancias químicas. </a:t>
            </a:r>
          </a:p>
          <a:p>
            <a:pPr eaLnBrk="1" hangingPunct="1"/>
            <a:endParaRPr lang="en-US" altLang="en-US" dirty="0" smtClean="0"/>
          </a:p>
          <a:p>
            <a:pPr eaLnBrk="1" hangingPunct="1"/>
            <a:r>
              <a:rPr lang="en-US" altLang="en-US" b="1" dirty="0" smtClean="0"/>
              <a:t>NAVSEA </a:t>
            </a:r>
            <a:r>
              <a:rPr lang="en-US" altLang="en-US" b="1" dirty="0" err="1" smtClean="0"/>
              <a:t>Artículo</a:t>
            </a:r>
            <a:r>
              <a:rPr lang="en-US" altLang="en-US" b="1" dirty="0" smtClean="0"/>
              <a:t> </a:t>
            </a:r>
            <a:r>
              <a:rPr lang="en-US" altLang="en-US" b="1" dirty="0" err="1" smtClean="0"/>
              <a:t>Estandard</a:t>
            </a:r>
            <a:r>
              <a:rPr lang="en-US" altLang="en-US" b="1" dirty="0" smtClean="0"/>
              <a:t> FY16 009-74 </a:t>
            </a:r>
            <a:r>
              <a:rPr lang="en-US" altLang="en-US" b="1" dirty="0" err="1" smtClean="0"/>
              <a:t>indica</a:t>
            </a:r>
            <a:r>
              <a:rPr lang="en-US" altLang="en-US" dirty="0" smtClean="0"/>
              <a:t>:</a:t>
            </a:r>
          </a:p>
          <a:p>
            <a:pPr eaLnBrk="1" hangingPunct="1">
              <a:buFontTx/>
              <a:buChar char="•"/>
            </a:pPr>
            <a:r>
              <a:rPr lang="en-US" altLang="en-US" dirty="0" smtClean="0"/>
              <a:t> </a:t>
            </a:r>
            <a:r>
              <a:rPr lang="es-MX" altLang="en-US" dirty="0" smtClean="0"/>
              <a:t>Proporcionar y utilizar el sistema de detención de caídas (PFAS), cuerda de seguridad y dispositivo de seguridad para el trepador cuando va en alto donde una barandilla de seguridad está instalada. Si una barandilla de seguridad no está instalada, utilice una doble configuración de cordón.</a:t>
            </a:r>
          </a:p>
          <a:p>
            <a:pPr eaLnBrk="1" hangingPunct="1">
              <a:buFontTx/>
              <a:buChar char="•"/>
            </a:pPr>
            <a:endParaRPr lang="en-US" altLang="en-US" dirty="0" smtClean="0"/>
          </a:p>
          <a:p>
            <a:pPr eaLnBrk="1" hangingPunct="1">
              <a:buFontTx/>
              <a:buChar char="•"/>
            </a:pPr>
            <a:endParaRPr lang="en-US" altLang="en-US" dirty="0" smtClean="0"/>
          </a:p>
          <a:p>
            <a:pPr marL="457200" lvl="1" indent="0" eaLnBrk="1" hangingPunct="1"/>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C25F4F7-08CC-4875-AC3B-01FEC38DA272}" type="slidenum">
              <a:rPr lang="en-US" altLang="en-US"/>
              <a:pPr>
                <a:spcBef>
                  <a:spcPct val="0"/>
                </a:spcBef>
              </a:pPr>
              <a:t>5</a:t>
            </a:fld>
            <a:endParaRPr lang="en-US" altLang="en-US"/>
          </a:p>
        </p:txBody>
      </p:sp>
      <p:sp>
        <p:nvSpPr>
          <p:cNvPr id="27651" name="Rectangle 7"/>
          <p:cNvSpPr txBox="1">
            <a:spLocks noGrp="1" noChangeArrowheads="1"/>
          </p:cNvSpPr>
          <p:nvPr/>
        </p:nvSpPr>
        <p:spPr bwMode="auto">
          <a:xfrm>
            <a:off x="4010025" y="8915400"/>
            <a:ext cx="30654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4CD289B-CCC7-470E-8299-F693C55F387E}" type="slidenum">
              <a:rPr lang="en-US" altLang="en-US"/>
              <a:pPr algn="r" eaLnBrk="1" hangingPunct="1">
                <a:spcBef>
                  <a:spcPct val="0"/>
                </a:spcBef>
              </a:pPr>
              <a:t>5</a:t>
            </a:fld>
            <a:endParaRPr lang="en-US" altLang="en-US"/>
          </a:p>
        </p:txBody>
      </p:sp>
      <p:sp>
        <p:nvSpPr>
          <p:cNvPr id="27652" name="Rectangle 7"/>
          <p:cNvSpPr txBox="1">
            <a:spLocks noGrp="1" noChangeArrowheads="1"/>
          </p:cNvSpPr>
          <p:nvPr/>
        </p:nvSpPr>
        <p:spPr bwMode="auto">
          <a:xfrm>
            <a:off x="4010025" y="8915400"/>
            <a:ext cx="30654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CB9AD3B-B937-4630-BA11-E3F44F474013}" type="slidenum">
              <a:rPr lang="en-US" altLang="en-US">
                <a:cs typeface="Arial" charset="0"/>
              </a:rPr>
              <a:pPr algn="r" eaLnBrk="1" hangingPunct="1">
                <a:spcBef>
                  <a:spcPct val="0"/>
                </a:spcBef>
              </a:pPr>
              <a:t>5</a:t>
            </a:fld>
            <a:endParaRPr lang="en-US" altLang="en-US">
              <a:cs typeface="Arial" charset="0"/>
            </a:endParaRPr>
          </a:p>
        </p:txBody>
      </p:sp>
      <p:sp>
        <p:nvSpPr>
          <p:cNvPr id="27653" name="Rectangle 1026"/>
          <p:cNvSpPr>
            <a:spLocks noGrp="1" noRot="1" noChangeAspect="1" noChangeArrowheads="1" noTextEdit="1"/>
          </p:cNvSpPr>
          <p:nvPr>
            <p:ph type="sldImg"/>
          </p:nvPr>
        </p:nvSpPr>
        <p:spPr>
          <a:ln/>
        </p:spPr>
      </p:sp>
      <p:sp>
        <p:nvSpPr>
          <p:cNvPr id="2765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4950" indent="-234950" eaLnBrk="1" hangingPunct="1"/>
            <a:r>
              <a:rPr lang="es-MX" altLang="en-US" b="1" smtClean="0"/>
              <a:t>Objetivos de la Lección Uno </a:t>
            </a:r>
          </a:p>
          <a:p>
            <a:pPr marL="234950" indent="-234950" eaLnBrk="1" hangingPunct="1"/>
            <a:endParaRPr lang="es-MX" altLang="en-US" smtClean="0"/>
          </a:p>
          <a:p>
            <a:pPr marL="234950" indent="-234950" eaLnBrk="1" hangingPunct="1"/>
            <a:r>
              <a:rPr lang="es-MX" altLang="en-US" smtClean="0"/>
              <a:t>Al final de esta lección, todos los participantes deberán:</a:t>
            </a:r>
          </a:p>
          <a:p>
            <a:pPr marL="234950" indent="-234950" eaLnBrk="1" hangingPunct="1"/>
            <a:endParaRPr lang="es-MX" altLang="en-US" smtClean="0"/>
          </a:p>
          <a:p>
            <a:pPr marL="234950" indent="-234950" eaLnBrk="1" hangingPunct="1">
              <a:buFontTx/>
              <a:buChar char="•"/>
            </a:pPr>
            <a:r>
              <a:rPr lang="es-MX" altLang="en-US" smtClean="0"/>
              <a:t>Describir la organización conocida como OSHA</a:t>
            </a:r>
          </a:p>
          <a:p>
            <a:pPr marL="234950" indent="-234950" eaLnBrk="1" hangingPunct="1">
              <a:buFontTx/>
              <a:buChar char="•"/>
            </a:pPr>
            <a:endParaRPr lang="es-MX" altLang="en-US" smtClean="0"/>
          </a:p>
          <a:p>
            <a:pPr marL="234950" indent="-234950" eaLnBrk="1" hangingPunct="1">
              <a:buFontTx/>
              <a:buChar char="•"/>
            </a:pPr>
            <a:r>
              <a:rPr lang="es-MX" altLang="en-US" smtClean="0"/>
              <a:t>Entender sus derechos  </a:t>
            </a:r>
          </a:p>
          <a:p>
            <a:pPr marL="234950" indent="-234950" eaLnBrk="1" hangingPunct="1">
              <a:buFontTx/>
              <a:buChar char="•"/>
            </a:pPr>
            <a:endParaRPr lang="es-MX" altLang="en-US" smtClean="0"/>
          </a:p>
          <a:p>
            <a:pPr marL="234950" indent="-234950" eaLnBrk="1" hangingPunct="1">
              <a:buFontTx/>
              <a:buChar char="•"/>
            </a:pPr>
            <a:r>
              <a:rPr lang="es-MX" altLang="en-US" smtClean="0"/>
              <a:t>Entender lo que significa “No represalias”</a:t>
            </a:r>
          </a:p>
          <a:p>
            <a:pPr marL="234950" indent="-234950" eaLnBrk="1" hangingPunct="1">
              <a:buFontTx/>
              <a:buChar char="•"/>
            </a:pPr>
            <a:endParaRPr lang="es-MX" altLang="en-US" smtClean="0"/>
          </a:p>
          <a:p>
            <a:pPr marL="234950" indent="-234950" eaLnBrk="1" hangingPunct="1">
              <a:buFontTx/>
              <a:buChar char="•"/>
            </a:pPr>
            <a:r>
              <a:rPr lang="es-MX" altLang="en-US" smtClean="0"/>
              <a:t>Saber cómo iniciar una queja</a:t>
            </a:r>
            <a:endParaRPr lang="en-US" altLang="en-US" smtClean="0"/>
          </a:p>
          <a:p>
            <a:pPr marL="234950" indent="-234950" eaLnBrk="1" hangingPunct="1">
              <a:buFontTx/>
              <a:buChar char="•"/>
            </a:pPr>
            <a:endParaRPr lang="en-US" altLang="en-US" smtClean="0"/>
          </a:p>
          <a:p>
            <a:pPr marL="234950" indent="-234950" eaLnBrk="1" hangingPunct="1">
              <a:buFontTx/>
              <a:buChar char="•"/>
            </a:pPr>
            <a:endParaRPr lang="en-US" altLang="en-US" smtClean="0"/>
          </a:p>
          <a:p>
            <a:pPr marL="234950" indent="-234950" eaLnBrk="1" hangingPunct="1"/>
            <a:endParaRPr lang="en-US" altLang="en-US" smtClean="0"/>
          </a:p>
          <a:p>
            <a:pPr marL="234950" indent="-234950" eaLnBrk="1" hangingPunct="1"/>
            <a:r>
              <a:rPr lang="en-US" altLang="en-US" smtClean="0"/>
              <a:t> </a:t>
            </a:r>
          </a:p>
          <a:p>
            <a:pPr marL="234950" indent="-234950" eaLnBrk="1" hangingPunct="1"/>
            <a:endParaRPr lang="en-US" altLang="en-US" smtClean="0"/>
          </a:p>
          <a:p>
            <a:pPr marL="234950" indent="-234950" eaLnBrk="1" hangingPunct="1"/>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540AF74E-EC32-46F2-B5B6-6876373787F4}" type="slidenum">
              <a:rPr lang="en-US" altLang="en-US"/>
              <a:pPr>
                <a:spcBef>
                  <a:spcPct val="0"/>
                </a:spcBef>
              </a:pPr>
              <a:t>50</a:t>
            </a:fld>
            <a:endParaRPr lang="en-US" alt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xfrm>
            <a:off x="706438" y="4457700"/>
            <a:ext cx="5664200" cy="2524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b="1" dirty="0" smtClean="0"/>
              <a:t>Rodapiés (1.915.71)</a:t>
            </a:r>
            <a:br>
              <a:rPr lang="es-MX" altLang="en-US" b="1" dirty="0" smtClean="0"/>
            </a:br>
            <a:r>
              <a:rPr lang="es-MX" altLang="en-US" dirty="0" smtClean="0"/>
              <a:t>Cuando sea necesario, para evitar que las herramientas y materiales caigan a los hombres de abajo, rodapiés de no menos de 1 x 4 pulgadas de madera o metálicos deberán ser provisto.</a:t>
            </a:r>
          </a:p>
          <a:p>
            <a:endParaRPr lang="en-US" alt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CE349B5-815E-4A4F-91D6-1BB0C7D2D839}" type="slidenum">
              <a:rPr lang="en-US" altLang="en-US"/>
              <a:pPr>
                <a:spcBef>
                  <a:spcPct val="0"/>
                </a:spcBef>
              </a:pPr>
              <a:t>51</a:t>
            </a:fld>
            <a:endParaRPr lang="en-US" alt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xfrm>
            <a:off x="706438" y="4302125"/>
            <a:ext cx="5664200" cy="43783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defRPr/>
            </a:pPr>
            <a:r>
              <a:rPr lang="es-MX" altLang="en-US" b="1" dirty="0" smtClean="0">
                <a:latin typeface="Arial" panose="020B0604020202020204" pitchFamily="34" charset="0"/>
              </a:rPr>
              <a:t>¡No Haga esto en Andamios! (1915.71) </a:t>
            </a:r>
          </a:p>
          <a:p>
            <a:pPr eaLnBrk="1" hangingPunct="1">
              <a:lnSpc>
                <a:spcPct val="90000"/>
              </a:lnSpc>
              <a:defRPr/>
            </a:pPr>
            <a:r>
              <a:rPr lang="es-MX" altLang="en-US" dirty="0" smtClean="0">
                <a:latin typeface="Arial" panose="020B0604020202020204" pitchFamily="34" charset="0"/>
              </a:rPr>
              <a:t>Cuando use andamios, no: </a:t>
            </a:r>
          </a:p>
          <a:p>
            <a:pPr marL="171450" indent="-171450" eaLnBrk="1" hangingPunct="1">
              <a:lnSpc>
                <a:spcPct val="90000"/>
              </a:lnSpc>
              <a:buFont typeface="Arial" panose="020B0604020202020204" pitchFamily="34" charset="0"/>
              <a:buChar char="•"/>
              <a:defRPr/>
            </a:pPr>
            <a:r>
              <a:rPr lang="es-MX" altLang="en-US" dirty="0" smtClean="0">
                <a:latin typeface="Arial" panose="020B0604020202020204" pitchFamily="34" charset="0"/>
              </a:rPr>
              <a:t> Use barriles, cajas, latas, ladrillos sueltos, u otros objetos inestables como plataformas de trabajo o para el apoyo de tablones destinados como andamios o plataformas de trabajo </a:t>
            </a:r>
          </a:p>
          <a:p>
            <a:pPr marL="171450" indent="-171450" eaLnBrk="1" hangingPunct="1">
              <a:lnSpc>
                <a:spcPct val="90000"/>
              </a:lnSpc>
              <a:buFont typeface="Arial" panose="020B0604020202020204" pitchFamily="34" charset="0"/>
              <a:buChar char="•"/>
              <a:defRPr/>
            </a:pPr>
            <a:r>
              <a:rPr lang="es-MX" altLang="en-US" dirty="0" smtClean="0">
                <a:latin typeface="Arial" panose="020B0604020202020204" pitchFamily="34" charset="0"/>
              </a:rPr>
              <a:t> Erija, mueva, desmonte o modifique los andamios a menos que esté bajo la supervisión de personas competentes </a:t>
            </a:r>
          </a:p>
          <a:p>
            <a:pPr eaLnBrk="1" hangingPunct="1">
              <a:lnSpc>
                <a:spcPct val="90000"/>
              </a:lnSpc>
              <a:defRPr/>
            </a:pPr>
            <a:r>
              <a:rPr lang="es-MX" altLang="en-US" dirty="0" smtClean="0">
                <a:latin typeface="Arial" panose="020B0604020202020204" pitchFamily="34" charset="0"/>
              </a:rPr>
              <a:t> Plataformas de andamiaje no deberán ser menos de dos tablones de 10 pulgadas de ancho, salvo en casos tales como la estructura del buque o la anchura de las escaleras de caballete hagan imposible proporcionar dicha anchura. Tablones de madera para plataforma deben ser de grano recto, sin nudos grandes o sueltos y pueden ser ásperos o revestidos. Son aceptables los tablones de metal. </a:t>
            </a:r>
          </a:p>
          <a:p>
            <a:pPr marL="171450" indent="-171450" eaLnBrk="1" hangingPunct="1">
              <a:lnSpc>
                <a:spcPct val="90000"/>
              </a:lnSpc>
              <a:buFont typeface="Arial" panose="020B0604020202020204" pitchFamily="34" charset="0"/>
              <a:buChar char="•"/>
              <a:defRPr/>
            </a:pPr>
            <a:r>
              <a:rPr lang="es-MX" altLang="en-US" dirty="0" smtClean="0">
                <a:latin typeface="Arial" panose="020B0604020202020204" pitchFamily="34" charset="0"/>
              </a:rPr>
              <a:t> Use a menos que el tablón de la plataforma se proyecta mas allá de sus miembros de apoyo en cualquier orilla por lo menos 6 pulgadas pero no más de 12 pulgadas( a menos que los tablones estén sujetados a los miembros de apoyo)  </a:t>
            </a:r>
          </a:p>
          <a:p>
            <a:pPr marL="171450" indent="-171450" eaLnBrk="1" hangingPunct="1">
              <a:lnSpc>
                <a:spcPct val="90000"/>
              </a:lnSpc>
              <a:buFont typeface="Arial" panose="020B0604020202020204" pitchFamily="34" charset="0"/>
              <a:buChar char="•"/>
              <a:defRPr/>
            </a:pPr>
            <a:r>
              <a:rPr lang="es-MX" altLang="en-US" dirty="0" smtClean="0">
                <a:latin typeface="Arial" panose="020B0604020202020204" pitchFamily="34" charset="0"/>
              </a:rPr>
              <a:t> Use a menos que haya  un riel medio  y un en riel superior seguro.</a:t>
            </a:r>
          </a:p>
          <a:p>
            <a:pPr>
              <a:lnSpc>
                <a:spcPct val="90000"/>
              </a:lnSpc>
              <a:buFontTx/>
              <a:buNone/>
              <a:defRPr/>
            </a:pPr>
            <a:endParaRPr lang="en-US" altLang="en-US" dirty="0" smtClean="0">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9733C1EB-E409-4CDE-8A67-3E6A9CEB9D78}" type="slidenum">
              <a:rPr lang="en-US" altLang="en-US"/>
              <a:pPr>
                <a:spcBef>
                  <a:spcPct val="0"/>
                </a:spcBef>
              </a:pPr>
              <a:t>52</a:t>
            </a:fld>
            <a:endParaRPr lang="en-US" alt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t>¿Qué está mal en esta imagen?</a:t>
            </a:r>
          </a:p>
          <a:p>
            <a:pPr eaLnBrk="1" hangingPunct="1"/>
            <a:r>
              <a:rPr lang="en-US" altLang="en-US" sz="160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altLang="en-US" sz="1600" b="1" smtClean="0">
              <a:solidFill>
                <a:srgbClr val="000000"/>
              </a:solidFill>
            </a:endParaRPr>
          </a:p>
          <a:p>
            <a:pPr>
              <a:buFontTx/>
              <a:buChar char="•"/>
            </a:pPr>
            <a:endParaRPr lang="en-US" altLang="en-US" smtClean="0"/>
          </a:p>
          <a:p>
            <a:pPr eaLnBrk="1" hangingPunct="1">
              <a:buFontTx/>
              <a:buChar char="•"/>
            </a:pPr>
            <a:endParaRPr lang="en-US" altLang="en-US" smtClean="0"/>
          </a:p>
          <a:p>
            <a:pPr>
              <a:buFontTx/>
              <a:buChar char="•"/>
            </a:pPr>
            <a:endParaRPr lang="en-US"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BBC1305F-9E61-449C-98FD-F0C0037C4136}" type="slidenum">
              <a:rPr lang="en-US" altLang="en-US"/>
              <a:pPr>
                <a:spcBef>
                  <a:spcPct val="0"/>
                </a:spcBef>
              </a:pPr>
              <a:t>53</a:t>
            </a:fld>
            <a:endParaRPr lang="en-US" altLang="en-US"/>
          </a:p>
        </p:txBody>
      </p:sp>
      <p:sp>
        <p:nvSpPr>
          <p:cNvPr id="125955" name="Rectangle 7"/>
          <p:cNvSpPr txBox="1">
            <a:spLocks noGrp="1" noChangeArrowheads="1"/>
          </p:cNvSpPr>
          <p:nvPr/>
        </p:nvSpPr>
        <p:spPr bwMode="auto">
          <a:xfrm>
            <a:off x="4010025" y="8915400"/>
            <a:ext cx="30654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1FFB1B8-BC87-4B9F-AAC6-4F40FD58EC9F}" type="slidenum">
              <a:rPr lang="en-US" altLang="en-US"/>
              <a:pPr algn="r" eaLnBrk="1" hangingPunct="1">
                <a:spcBef>
                  <a:spcPct val="0"/>
                </a:spcBef>
              </a:pPr>
              <a:t>53</a:t>
            </a:fld>
            <a:endParaRPr lang="en-US" altLang="en-US"/>
          </a:p>
        </p:txBody>
      </p:sp>
      <p:sp>
        <p:nvSpPr>
          <p:cNvPr id="125956" name="Rectangle 7"/>
          <p:cNvSpPr txBox="1">
            <a:spLocks noGrp="1" noChangeArrowheads="1"/>
          </p:cNvSpPr>
          <p:nvPr/>
        </p:nvSpPr>
        <p:spPr bwMode="auto">
          <a:xfrm>
            <a:off x="4010025" y="8915400"/>
            <a:ext cx="30654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B0E8EB1-5CB8-446A-9F99-4517C948EFCA}" type="slidenum">
              <a:rPr lang="en-US" altLang="en-US">
                <a:cs typeface="Arial" charset="0"/>
              </a:rPr>
              <a:pPr algn="r" eaLnBrk="1" hangingPunct="1">
                <a:spcBef>
                  <a:spcPct val="0"/>
                </a:spcBef>
              </a:pPr>
              <a:t>53</a:t>
            </a:fld>
            <a:endParaRPr lang="en-US" altLang="en-US">
              <a:cs typeface="Arial" charset="0"/>
            </a:endParaRPr>
          </a:p>
        </p:txBody>
      </p:sp>
      <p:sp>
        <p:nvSpPr>
          <p:cNvPr id="125957" name="Rectangle 2"/>
          <p:cNvSpPr>
            <a:spLocks noGrp="1" noRot="1" noChangeAspect="1" noChangeArrowheads="1" noTextEdit="1"/>
          </p:cNvSpPr>
          <p:nvPr>
            <p:ph type="sldImg"/>
          </p:nvPr>
        </p:nvSpPr>
        <p:spPr>
          <a:ln/>
        </p:spPr>
      </p:sp>
      <p:sp>
        <p:nvSpPr>
          <p:cNvPr id="125958" name="Rectangle 3"/>
          <p:cNvSpPr>
            <a:spLocks noGrp="1" noChangeArrowheads="1"/>
          </p:cNvSpPr>
          <p:nvPr>
            <p:ph type="body" idx="1"/>
          </p:nvPr>
        </p:nvSpPr>
        <p:spPr>
          <a:xfrm>
            <a:off x="706438" y="4537075"/>
            <a:ext cx="5664200" cy="41433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s-MX" altLang="en-US" b="1" dirty="0" smtClean="0">
                <a:latin typeface="Arial" panose="020B0604020202020204" pitchFamily="34" charset="0"/>
              </a:rPr>
              <a:t>Las mejores prácticas en los astilleros:</a:t>
            </a:r>
          </a:p>
          <a:p>
            <a:pPr>
              <a:defRPr/>
            </a:pPr>
            <a:endParaRPr lang="es-MX" altLang="en-US" dirty="0" smtClean="0">
              <a:latin typeface="Arial" panose="020B0604020202020204" pitchFamily="34" charset="0"/>
            </a:endParaRPr>
          </a:p>
          <a:p>
            <a:pPr marL="171450" indent="-171450">
              <a:buFont typeface="Arial" panose="020B0604020202020204" pitchFamily="34" charset="0"/>
              <a:buChar char="•"/>
              <a:defRPr/>
            </a:pPr>
            <a:r>
              <a:rPr lang="es-MX" altLang="en-US" dirty="0" smtClean="0">
                <a:latin typeface="Arial" panose="020B0604020202020204" pitchFamily="34" charset="0"/>
              </a:rPr>
              <a:t> Cada andamio debe ser inspeccionado diariamente</a:t>
            </a:r>
          </a:p>
          <a:p>
            <a:pPr marL="171450" indent="-171450">
              <a:buFont typeface="Arial" panose="020B0604020202020204" pitchFamily="34" charset="0"/>
              <a:buChar char="•"/>
              <a:defRPr/>
            </a:pPr>
            <a:endParaRPr lang="es-MX" altLang="en-US" dirty="0" smtClean="0">
              <a:latin typeface="Arial" panose="020B0604020202020204" pitchFamily="34" charset="0"/>
            </a:endParaRPr>
          </a:p>
          <a:p>
            <a:pPr marL="171450" indent="-171450">
              <a:buFont typeface="Arial" panose="020B0604020202020204" pitchFamily="34" charset="0"/>
              <a:buChar char="•"/>
              <a:defRPr/>
            </a:pPr>
            <a:r>
              <a:rPr lang="es-MX" altLang="en-US" dirty="0" smtClean="0">
                <a:latin typeface="Arial" panose="020B0604020202020204" pitchFamily="34" charset="0"/>
              </a:rPr>
              <a:t> Todos los andamios deben mantener rodapiés</a:t>
            </a:r>
          </a:p>
          <a:p>
            <a:pPr>
              <a:defRPr/>
            </a:pPr>
            <a:endParaRPr lang="es-MX" altLang="en-US" dirty="0" smtClean="0">
              <a:latin typeface="Arial" panose="020B0604020202020204" pitchFamily="34" charset="0"/>
            </a:endParaRPr>
          </a:p>
          <a:p>
            <a:pPr marL="171450" indent="-171450">
              <a:buFont typeface="Arial" panose="020B0604020202020204" pitchFamily="34" charset="0"/>
              <a:buChar char="•"/>
              <a:defRPr/>
            </a:pPr>
            <a:r>
              <a:rPr lang="es-MX" altLang="en-US" dirty="0" smtClean="0">
                <a:latin typeface="Arial" panose="020B0604020202020204" pitchFamily="34" charset="0"/>
              </a:rPr>
              <a:t> Se requiere tablones de metal en todos los andamios y las excepciones deben ser aprobadas por el departamento de seguridad</a:t>
            </a:r>
          </a:p>
          <a:p>
            <a:pPr>
              <a:defRPr/>
            </a:pPr>
            <a:endParaRPr lang="es-MX" altLang="en-US" dirty="0" smtClean="0">
              <a:latin typeface="Arial" panose="020B0604020202020204" pitchFamily="34" charset="0"/>
            </a:endParaRPr>
          </a:p>
          <a:p>
            <a:pPr marL="171450" indent="-171450">
              <a:buFont typeface="Arial" panose="020B0604020202020204" pitchFamily="34" charset="0"/>
              <a:buChar char="•"/>
              <a:defRPr/>
            </a:pPr>
            <a:r>
              <a:rPr lang="es-MX" altLang="en-US" dirty="0" smtClean="0">
                <a:latin typeface="Arial" panose="020B0604020202020204" pitchFamily="34" charset="0"/>
              </a:rPr>
              <a:t> Todos los andamios deben utilizar escalones inclinados en vez de escaleras verticales. Si los escalones inclinados no pueden ser utilizado debido al poco espacio, o la configuración del buque, puertas oscilatorias se utilizarán en cada nivel de acceso.</a:t>
            </a:r>
          </a:p>
          <a:p>
            <a:pPr>
              <a:defRPr/>
            </a:pPr>
            <a:endParaRPr lang="es-MX" altLang="en-US" dirty="0" smtClean="0">
              <a:latin typeface="Arial" panose="020B0604020202020204" pitchFamily="34" charset="0"/>
            </a:endParaRPr>
          </a:p>
          <a:p>
            <a:pPr marL="171450" indent="-171450">
              <a:buFont typeface="Arial" panose="020B0604020202020204" pitchFamily="34" charset="0"/>
              <a:buChar char="•"/>
              <a:defRPr/>
            </a:pPr>
            <a:r>
              <a:rPr lang="es-MX" altLang="en-US" dirty="0" smtClean="0">
                <a:latin typeface="Arial" panose="020B0604020202020204" pitchFamily="34" charset="0"/>
              </a:rPr>
              <a:t>No se ate al andamio. Si usted siente que debe hacerlo, contacte a su supervisor o a al personal de seguridad. Cuando se trabaja en un andamio sobre el agua, incluso con un sistema de barandilla adecuada, usted debe usar un dispositivo personal de flotación (chaleco de vida) y el sistema de detención de caídas (PFAS).</a:t>
            </a:r>
            <a:endParaRPr lang="en-US" altLang="en-US" dirty="0" smtClean="0">
              <a:latin typeface="Arial" panose="020B0604020202020204" pitchFamily="34" charset="0"/>
            </a:endParaRPr>
          </a:p>
          <a:p>
            <a:pPr>
              <a:defRPr/>
            </a:pPr>
            <a:endParaRPr lang="en-US" altLang="en-US" dirty="0" smtClean="0">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BC8B0FCD-3EFE-4A9C-9DAE-695D5987CE0B}" type="slidenum">
              <a:rPr lang="en-US" altLang="en-US"/>
              <a:pPr>
                <a:spcBef>
                  <a:spcPct val="0"/>
                </a:spcBef>
              </a:pPr>
              <a:t>54</a:t>
            </a:fld>
            <a:endParaRPr lang="en-US" alt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xfrm>
            <a:off x="706438" y="4457700"/>
            <a:ext cx="5664200" cy="4508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b="1" smtClean="0"/>
              <a:t>Basado en lo que ha  aprendido, haga una lista de verificación de andamios.</a:t>
            </a:r>
            <a:r>
              <a:rPr lang="en-US" altLang="en-US" b="1" smtClean="0"/>
              <a:t> </a:t>
            </a:r>
            <a:r>
              <a:rPr lang="en-US" altLang="en-US" sz="190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altLang="en-US" sz="190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C806D077-88B6-4C39-8BCC-F18C58C054CC}" type="slidenum">
              <a:rPr lang="en-US" altLang="en-US"/>
              <a:pPr>
                <a:spcBef>
                  <a:spcPct val="0"/>
                </a:spcBef>
              </a:pPr>
              <a:t>55</a:t>
            </a:fld>
            <a:endParaRPr lang="en-US" alt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b="1" dirty="0" smtClean="0"/>
              <a:t>Lista de verificación de andamios</a:t>
            </a:r>
            <a:br>
              <a:rPr lang="es-MX" altLang="en-US" b="1" dirty="0" smtClean="0"/>
            </a:br>
            <a:r>
              <a:rPr lang="es-MX" altLang="en-US" dirty="0" smtClean="0"/>
              <a:t/>
            </a:r>
            <a:br>
              <a:rPr lang="es-MX" altLang="en-US" dirty="0" smtClean="0"/>
            </a:br>
            <a:r>
              <a:rPr lang="es-MX" altLang="en-US" dirty="0" smtClean="0"/>
              <a:t>Antes de trabajar en o cerca de andamios, los trabajadores deben asegurarse de que los andamios : </a:t>
            </a:r>
          </a:p>
          <a:p>
            <a:pPr>
              <a:buFontTx/>
              <a:buChar char="•"/>
            </a:pPr>
            <a:r>
              <a:rPr lang="es-MX" altLang="en-US" dirty="0" smtClean="0"/>
              <a:t> No estén agrietado o partidos más de ¼ de pulgada </a:t>
            </a:r>
          </a:p>
          <a:p>
            <a:pPr>
              <a:buFontTx/>
              <a:buChar char="•"/>
            </a:pPr>
            <a:r>
              <a:rPr lang="es-MX" altLang="en-US" dirty="0" smtClean="0"/>
              <a:t> Nivelados </a:t>
            </a:r>
          </a:p>
          <a:p>
            <a:pPr>
              <a:buFontTx/>
              <a:buChar char="•"/>
            </a:pPr>
            <a:r>
              <a:rPr lang="es-MX" altLang="en-US" dirty="0" smtClean="0"/>
              <a:t> Provisto de un acceso seguro (como escaleras) </a:t>
            </a:r>
          </a:p>
          <a:p>
            <a:pPr>
              <a:buFontTx/>
              <a:buChar char="•"/>
            </a:pPr>
            <a:r>
              <a:rPr lang="es-MX" altLang="en-US" dirty="0" smtClean="0"/>
              <a:t> Con piso adecuado (por ejemplo, tienen una superficie de trabajo y plataforma) </a:t>
            </a:r>
          </a:p>
          <a:p>
            <a:pPr>
              <a:buFontTx/>
              <a:buChar char="•"/>
            </a:pPr>
            <a:r>
              <a:rPr lang="es-MX" altLang="en-US" dirty="0" smtClean="0"/>
              <a:t> Siempre con barandas</a:t>
            </a:r>
            <a:br>
              <a:rPr lang="es-MX" altLang="en-US" dirty="0" smtClean="0"/>
            </a:br>
            <a:r>
              <a:rPr lang="es-MX" altLang="en-US" dirty="0" smtClean="0"/>
              <a:t>• Verifique si hay trabajadores bajo la plataforma y proporcione protección para objetos caídos o barricada </a:t>
            </a:r>
          </a:p>
          <a:p>
            <a:pPr>
              <a:buFontTx/>
              <a:buChar char="•"/>
            </a:pPr>
            <a:r>
              <a:rPr lang="es-MX" altLang="en-US" dirty="0" smtClean="0"/>
              <a:t> Asegúrese de que se usen los cascos de seguridad.</a:t>
            </a:r>
            <a:br>
              <a:rPr lang="es-MX" altLang="en-US" dirty="0" smtClean="0"/>
            </a:br>
            <a:r>
              <a:rPr lang="es-MX" altLang="en-US" dirty="0" smtClean="0"/>
              <a:t>• Compruebe si las líneas eléctricas están cerca de andamios y en caso afirmativo, informe al supervisor.</a:t>
            </a:r>
            <a:br>
              <a:rPr lang="es-MX" altLang="en-US" dirty="0" smtClean="0"/>
            </a:br>
            <a:r>
              <a:rPr lang="es-MX" altLang="en-US" dirty="0" smtClean="0"/>
              <a:t>•  Verifique que el andamio es el tipo correcto para las cargas, los materiales, los empleados y las condiciones meteorológicas.</a:t>
            </a:r>
            <a:br>
              <a:rPr lang="es-MX" altLang="en-US" dirty="0" smtClean="0"/>
            </a:br>
            <a:r>
              <a:rPr lang="es-MX" altLang="en-US" dirty="0" smtClean="0"/>
              <a:t>• Compruebe si el apoyo en el piso está a nivel, fuerte, rígido y capaz de soportar el andamio cargado.</a:t>
            </a:r>
          </a:p>
          <a:p>
            <a:pPr>
              <a:buFontTx/>
              <a:buChar char="•"/>
            </a:pPr>
            <a:endParaRPr lang="es-MX" altLang="en-US" dirty="0" smtClean="0"/>
          </a:p>
          <a:p>
            <a:pPr>
              <a:buFontTx/>
              <a:buChar char="•"/>
            </a:pPr>
            <a:endParaRPr lang="en-US" altLang="en-US" dirty="0" smtClean="0"/>
          </a:p>
          <a:p>
            <a:endParaRPr lang="en-US" altLang="en-US" dirty="0" smtClean="0"/>
          </a:p>
          <a:p>
            <a:endParaRPr lang="en-US" alt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9C3A2F87-1FB5-4ECF-B5E6-76A3F2B8949B}" type="slidenum">
              <a:rPr lang="en-US" altLang="en-US"/>
              <a:pPr>
                <a:spcBef>
                  <a:spcPct val="0"/>
                </a:spcBef>
              </a:pPr>
              <a:t>56</a:t>
            </a:fld>
            <a:endParaRPr lang="en-US" alt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s-MX" altLang="en-US" b="1" dirty="0" smtClean="0">
                <a:latin typeface="Arial" panose="020B0604020202020204" pitchFamily="34" charset="0"/>
              </a:rPr>
              <a:t>¡Recuerde! </a:t>
            </a:r>
          </a:p>
          <a:p>
            <a:pPr>
              <a:defRPr/>
            </a:pPr>
            <a:endParaRPr lang="es-MX" altLang="en-US" dirty="0" smtClean="0">
              <a:latin typeface="Arial" panose="020B0604020202020204" pitchFamily="34" charset="0"/>
            </a:endParaRPr>
          </a:p>
          <a:p>
            <a:pPr marL="171450" indent="-171450">
              <a:buFont typeface="Arial" panose="020B0604020202020204" pitchFamily="34" charset="0"/>
              <a:buChar char="•"/>
              <a:defRPr/>
            </a:pPr>
            <a:r>
              <a:rPr lang="es-MX" altLang="en-US" dirty="0" smtClean="0">
                <a:latin typeface="Arial" panose="020B0604020202020204" pitchFamily="34" charset="0"/>
              </a:rPr>
              <a:t> Andamios deberán cumplir con los estrictos requisitos de OSHA</a:t>
            </a:r>
            <a:br>
              <a:rPr lang="es-MX" altLang="en-US" dirty="0" smtClean="0">
                <a:latin typeface="Arial" panose="020B0604020202020204" pitchFamily="34" charset="0"/>
              </a:rPr>
            </a:br>
            <a:r>
              <a:rPr lang="es-MX" altLang="en-US" dirty="0" smtClean="0">
                <a:latin typeface="Arial" panose="020B0604020202020204" pitchFamily="34" charset="0"/>
              </a:rPr>
              <a:t> </a:t>
            </a:r>
          </a:p>
          <a:p>
            <a:pPr marL="171450" indent="-171450">
              <a:buFont typeface="Arial" panose="020B0604020202020204" pitchFamily="34" charset="0"/>
              <a:buChar char="•"/>
              <a:defRPr/>
            </a:pPr>
            <a:r>
              <a:rPr lang="es-MX" altLang="en-US" dirty="0" smtClean="0">
                <a:latin typeface="Arial" panose="020B0604020202020204" pitchFamily="34" charset="0"/>
              </a:rPr>
              <a:t> Sólo las personas autorizadas pueden instalar y mantener los andamios</a:t>
            </a:r>
            <a:br>
              <a:rPr lang="es-MX" altLang="en-US" dirty="0" smtClean="0">
                <a:latin typeface="Arial" panose="020B0604020202020204" pitchFamily="34" charset="0"/>
              </a:rPr>
            </a:br>
            <a:r>
              <a:rPr lang="es-MX" altLang="en-US" dirty="0" smtClean="0">
                <a:latin typeface="Arial" panose="020B0604020202020204" pitchFamily="34" charset="0"/>
              </a:rPr>
              <a:t> </a:t>
            </a:r>
          </a:p>
          <a:p>
            <a:pPr marL="171450" indent="-171450">
              <a:buFont typeface="Arial" panose="020B0604020202020204" pitchFamily="34" charset="0"/>
              <a:buChar char="•"/>
              <a:defRPr/>
            </a:pPr>
            <a:r>
              <a:rPr lang="es-MX" altLang="en-US" dirty="0" smtClean="0">
                <a:latin typeface="Arial" panose="020B0604020202020204" pitchFamily="34" charset="0"/>
              </a:rPr>
              <a:t> Antes de utilizar un andamio asegúrese de que tenga una etiqueta verde de aprobación</a:t>
            </a:r>
            <a:br>
              <a:rPr lang="es-MX" altLang="en-US" dirty="0" smtClean="0">
                <a:latin typeface="Arial" panose="020B0604020202020204" pitchFamily="34" charset="0"/>
              </a:rPr>
            </a:br>
            <a:r>
              <a:rPr lang="es-MX" altLang="en-US" dirty="0" smtClean="0">
                <a:latin typeface="Arial" panose="020B0604020202020204" pitchFamily="34" charset="0"/>
              </a:rPr>
              <a:t> </a:t>
            </a:r>
          </a:p>
          <a:p>
            <a:pPr marL="171450" indent="-171450">
              <a:buFont typeface="Arial" panose="020B0604020202020204" pitchFamily="34" charset="0"/>
              <a:buChar char="•"/>
              <a:defRPr/>
            </a:pPr>
            <a:r>
              <a:rPr lang="es-MX" altLang="en-US" dirty="0" smtClean="0">
                <a:latin typeface="Arial" panose="020B0604020202020204" pitchFamily="34" charset="0"/>
              </a:rPr>
              <a:t> Si hay una etiqueta roja, o no certificación , ¡no utilice el andamio!</a:t>
            </a:r>
            <a:br>
              <a:rPr lang="es-MX" altLang="en-US" dirty="0" smtClean="0">
                <a:latin typeface="Arial" panose="020B0604020202020204" pitchFamily="34" charset="0"/>
              </a:rPr>
            </a:br>
            <a:r>
              <a:rPr lang="es-MX" altLang="en-US" dirty="0" smtClean="0">
                <a:latin typeface="Arial" panose="020B0604020202020204" pitchFamily="34" charset="0"/>
              </a:rPr>
              <a:t> </a:t>
            </a:r>
          </a:p>
          <a:p>
            <a:pPr marL="171450" indent="-171450">
              <a:buFont typeface="Arial" panose="020B0604020202020204" pitchFamily="34" charset="0"/>
              <a:buChar char="•"/>
              <a:defRPr/>
            </a:pPr>
            <a:r>
              <a:rPr lang="es-MX" altLang="en-US" dirty="0" smtClean="0">
                <a:latin typeface="Arial" panose="020B0604020202020204" pitchFamily="34" charset="0"/>
              </a:rPr>
              <a:t> Si hay una etiqueta amarilla, cheque con su supervisor antes de usar</a:t>
            </a:r>
            <a:br>
              <a:rPr lang="es-MX" altLang="en-US" dirty="0" smtClean="0">
                <a:latin typeface="Arial" panose="020B0604020202020204" pitchFamily="34" charset="0"/>
              </a:rPr>
            </a:br>
            <a:r>
              <a:rPr lang="es-MX" altLang="en-US" dirty="0" smtClean="0">
                <a:latin typeface="Arial" panose="020B0604020202020204" pitchFamily="34" charset="0"/>
              </a:rPr>
              <a:t> </a:t>
            </a:r>
          </a:p>
          <a:p>
            <a:pPr marL="171450" indent="-171450">
              <a:buFont typeface="Arial" panose="020B0604020202020204" pitchFamily="34" charset="0"/>
              <a:buChar char="•"/>
              <a:defRPr/>
            </a:pPr>
            <a:r>
              <a:rPr lang="es-MX" altLang="en-US" dirty="0" smtClean="0">
                <a:latin typeface="Arial" panose="020B0604020202020204" pitchFamily="34" charset="0"/>
              </a:rPr>
              <a:t> Notifique inmediatamente a su supervisor de cualquier condición insegura</a:t>
            </a:r>
          </a:p>
          <a:p>
            <a:pPr>
              <a:defRPr/>
            </a:pPr>
            <a:endParaRPr lang="en-US" altLang="en-US" dirty="0" smtClean="0">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27C3D824-2CCB-42ED-A7A5-3CCD4FC3EDCC}" type="slidenum">
              <a:rPr lang="en-US" altLang="en-US"/>
              <a:pPr>
                <a:spcBef>
                  <a:spcPct val="0"/>
                </a:spcBef>
              </a:pPr>
              <a:t>57</a:t>
            </a:fld>
            <a:endParaRPr lang="en-US" altLang="en-US"/>
          </a:p>
        </p:txBody>
      </p:sp>
      <p:sp>
        <p:nvSpPr>
          <p:cNvPr id="134147" name="Rectangle 7"/>
          <p:cNvSpPr txBox="1">
            <a:spLocks noGrp="1" noChangeArrowheads="1"/>
          </p:cNvSpPr>
          <p:nvPr/>
        </p:nvSpPr>
        <p:spPr bwMode="auto">
          <a:xfrm>
            <a:off x="4010025" y="8915400"/>
            <a:ext cx="30654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FDC1B4F-31DD-414F-99B2-00369A06AE72}" type="slidenum">
              <a:rPr lang="en-US" altLang="en-US"/>
              <a:pPr algn="r" eaLnBrk="1" hangingPunct="1">
                <a:spcBef>
                  <a:spcPct val="0"/>
                </a:spcBef>
              </a:pPr>
              <a:t>57</a:t>
            </a:fld>
            <a:endParaRPr lang="en-US" altLang="en-US"/>
          </a:p>
        </p:txBody>
      </p:sp>
      <p:sp>
        <p:nvSpPr>
          <p:cNvPr id="134148" name="Rectangle 2"/>
          <p:cNvSpPr>
            <a:spLocks noGrp="1" noRot="1" noChangeAspect="1" noChangeArrowheads="1" noTextEdit="1"/>
          </p:cNvSpPr>
          <p:nvPr>
            <p:ph type="sldImg"/>
          </p:nvPr>
        </p:nvSpPr>
        <p:spPr>
          <a:ln/>
        </p:spPr>
      </p:sp>
      <p:sp>
        <p:nvSpPr>
          <p:cNvPr id="1341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MX" altLang="en-US" b="1" smtClean="0"/>
              <a:t>Circule la respuesta correcta o llene los espacios</a:t>
            </a:r>
            <a:r>
              <a:rPr lang="en-US" altLang="en-US" b="1" smtClean="0"/>
              <a:t>.</a:t>
            </a:r>
          </a:p>
        </p:txBody>
      </p:sp>
      <p:graphicFrame>
        <p:nvGraphicFramePr>
          <p:cNvPr id="324613" name="Group 5"/>
          <p:cNvGraphicFramePr>
            <a:graphicFrameLocks noGrp="1"/>
          </p:cNvGraphicFramePr>
          <p:nvPr/>
        </p:nvGraphicFramePr>
        <p:xfrm>
          <a:off x="706438" y="4848225"/>
          <a:ext cx="5427662" cy="4221163"/>
        </p:xfrm>
        <a:graphic>
          <a:graphicData uri="http://schemas.openxmlformats.org/drawingml/2006/table">
            <a:tbl>
              <a:tblPr/>
              <a:tblGrid>
                <a:gridCol w="5427662"/>
              </a:tblGrid>
              <a:tr h="917938">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s-MX" sz="1800" b="0" i="0" u="none" strike="noStrike" cap="none" normalizeH="0" baseline="0" dirty="0" smtClean="0">
                          <a:ln>
                            <a:noFill/>
                          </a:ln>
                          <a:solidFill>
                            <a:schemeClr val="tx1"/>
                          </a:solidFill>
                          <a:effectLst/>
                          <a:latin typeface="Arial" charset="0"/>
                        </a:rPr>
                        <a:t>Usted debe / no debe (marque uno) comprobar la parte posterior de una etiqueta de color verde antes de subir al andamio.</a:t>
                      </a:r>
                      <a:endParaRPr kumimoji="0" lang="en-US" sz="1800" b="0" i="0" u="none" strike="noStrike" cap="none" normalizeH="0" baseline="0" dirty="0" smtClean="0">
                        <a:ln>
                          <a:noFill/>
                        </a:ln>
                        <a:solidFill>
                          <a:schemeClr val="tx1"/>
                        </a:solidFill>
                        <a:effectLst/>
                        <a:latin typeface="Arial" charset="0"/>
                      </a:endParaRPr>
                    </a:p>
                  </a:txBody>
                  <a:tcPr marL="94395" marR="94395" marT="46912" marB="4691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26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chemeClr val="tx1"/>
                          </a:solidFill>
                          <a:effectLst/>
                          <a:latin typeface="Arial" charset="0"/>
                        </a:rPr>
                        <a:t>Si el andamio necesita modificación para realizar su trabajo, la modificación debe estar bajo la supervisión de una persona  _________ en andamios.</a:t>
                      </a:r>
                      <a:endParaRPr kumimoji="0" lang="en-US" sz="1800" b="0" i="0" u="none" strike="noStrike" cap="none" normalizeH="0" baseline="0" dirty="0" smtClean="0">
                        <a:ln>
                          <a:noFill/>
                        </a:ln>
                        <a:solidFill>
                          <a:schemeClr val="tx1"/>
                        </a:solidFill>
                        <a:effectLst/>
                        <a:latin typeface="Arial" charset="0"/>
                      </a:endParaRPr>
                    </a:p>
                  </a:txBody>
                  <a:tcPr marL="94395" marR="94395" marT="46912" marB="4691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7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Usted tiene que usar tanto un PFAS y un __________ ______ cuando se trabaja en un andamio sobre el agua.</a:t>
                      </a:r>
                      <a:endParaRPr kumimoji="0" 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4395" marR="94395" marT="46912" marB="4691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26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chemeClr val="tx1"/>
                          </a:solidFill>
                          <a:effectLst/>
                          <a:latin typeface="Arial" charset="0"/>
                        </a:rPr>
                        <a:t> Un andamio_____________ una o más plataformas suspendidas con cuerdas, u otros medios no rígidos, de una estructura superior (s)</a:t>
                      </a:r>
                      <a:br>
                        <a:rPr kumimoji="0" lang="es-MX" sz="1800" b="0" i="0" u="none" strike="noStrike" cap="none" normalizeH="0" baseline="0" dirty="0" smtClean="0">
                          <a:ln>
                            <a:noFill/>
                          </a:ln>
                          <a:solidFill>
                            <a:schemeClr val="tx1"/>
                          </a:solidFill>
                          <a:effectLst/>
                          <a:latin typeface="Arial" charset="0"/>
                        </a:rPr>
                      </a:br>
                      <a:endParaRPr kumimoji="0" lang="en-US" sz="1800" b="0" i="0" u="none" strike="noStrike" cap="none" normalizeH="0" baseline="0" dirty="0" smtClean="0">
                        <a:ln>
                          <a:noFill/>
                        </a:ln>
                        <a:solidFill>
                          <a:schemeClr val="tx1"/>
                        </a:solidFill>
                        <a:effectLst/>
                        <a:latin typeface="Arial" charset="0"/>
                      </a:endParaRPr>
                    </a:p>
                  </a:txBody>
                  <a:tcPr marL="94395" marR="94395" marT="46912" marB="4691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txBox="1">
            <a:spLocks noGrp="1" noChangeArrowheads="1"/>
          </p:cNvSpPr>
          <p:nvPr/>
        </p:nvSpPr>
        <p:spPr bwMode="auto">
          <a:xfrm>
            <a:off x="0" y="0"/>
            <a:ext cx="30654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SDSRA-S2P2</a:t>
            </a:r>
          </a:p>
        </p:txBody>
      </p:sp>
      <p:sp>
        <p:nvSpPr>
          <p:cNvPr id="29699" name="Rectangle 7"/>
          <p:cNvSpPr txBox="1">
            <a:spLocks noGrp="1" noChangeArrowheads="1"/>
          </p:cNvSpPr>
          <p:nvPr/>
        </p:nvSpPr>
        <p:spPr bwMode="auto">
          <a:xfrm>
            <a:off x="4010025" y="8915400"/>
            <a:ext cx="30654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EA14DBF-D67C-4986-B540-5497698F5226}" type="slidenum">
              <a:rPr lang="en-US" altLang="en-US"/>
              <a:pPr algn="r" eaLnBrk="1" hangingPunct="1">
                <a:spcBef>
                  <a:spcPct val="0"/>
                </a:spcBef>
              </a:pPr>
              <a:t>6</a:t>
            </a:fld>
            <a:endParaRPr lang="en-US" altLang="en-US"/>
          </a:p>
        </p:txBody>
      </p:sp>
      <p:sp>
        <p:nvSpPr>
          <p:cNvPr id="29700" name="Rectangle 7"/>
          <p:cNvSpPr txBox="1">
            <a:spLocks noGrp="1" noChangeArrowheads="1"/>
          </p:cNvSpPr>
          <p:nvPr/>
        </p:nvSpPr>
        <p:spPr bwMode="auto">
          <a:xfrm>
            <a:off x="4010025" y="8915400"/>
            <a:ext cx="30654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80AE363-E4E7-4B89-A819-7AFC4BD6C6AE}" type="slidenum">
              <a:rPr lang="en-US" altLang="en-US"/>
              <a:pPr algn="r" eaLnBrk="1" hangingPunct="1">
                <a:spcBef>
                  <a:spcPct val="0"/>
                </a:spcBef>
              </a:pPr>
              <a:t>6</a:t>
            </a:fld>
            <a:endParaRPr lang="en-US" altLang="en-US"/>
          </a:p>
        </p:txBody>
      </p:sp>
      <p:sp>
        <p:nvSpPr>
          <p:cNvPr id="29701" name="Rectangle 7"/>
          <p:cNvSpPr txBox="1">
            <a:spLocks noGrp="1" noChangeArrowheads="1"/>
          </p:cNvSpPr>
          <p:nvPr/>
        </p:nvSpPr>
        <p:spPr bwMode="auto">
          <a:xfrm>
            <a:off x="4010025" y="8915400"/>
            <a:ext cx="30654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D79FFC7-444F-4E1B-8ABD-2DDCCCFD910C}" type="slidenum">
              <a:rPr lang="en-US" altLang="en-US">
                <a:cs typeface="Arial" charset="0"/>
              </a:rPr>
              <a:pPr algn="r" eaLnBrk="1" hangingPunct="1">
                <a:spcBef>
                  <a:spcPct val="0"/>
                </a:spcBef>
              </a:pPr>
              <a:t>6</a:t>
            </a:fld>
            <a:endParaRPr lang="en-US" altLang="en-US">
              <a:cs typeface="Arial" charset="0"/>
            </a:endParaRPr>
          </a:p>
        </p:txBody>
      </p:sp>
      <p:sp>
        <p:nvSpPr>
          <p:cNvPr id="29702" name="Rectangle 1026"/>
          <p:cNvSpPr>
            <a:spLocks noGrp="1" noRot="1" noChangeAspect="1" noChangeArrowheads="1" noTextEdit="1"/>
          </p:cNvSpPr>
          <p:nvPr>
            <p:ph type="sldImg"/>
          </p:nvPr>
        </p:nvSpPr>
        <p:spPr>
          <a:ln/>
        </p:spPr>
      </p:sp>
      <p:sp>
        <p:nvSpPr>
          <p:cNvPr id="29703" name="Rectangle 1027"/>
          <p:cNvSpPr>
            <a:spLocks noGrp="1" noChangeArrowheads="1"/>
          </p:cNvSpPr>
          <p:nvPr>
            <p:ph type="body" idx="1"/>
          </p:nvPr>
        </p:nvSpPr>
        <p:spPr>
          <a:xfrm>
            <a:off x="706438" y="4457700"/>
            <a:ext cx="5584825" cy="4300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b="1" smtClean="0"/>
              <a:t>La Necesidad de OSHA</a:t>
            </a:r>
          </a:p>
          <a:p>
            <a:pPr eaLnBrk="1" hangingPunct="1"/>
            <a:r>
              <a:rPr lang="es-MX" altLang="en-US" sz="1100" smtClean="0"/>
              <a:t>El 29 de Diciembre de 1970, fue fundada la Administración de Seguridad y Salud Ocupacional (OSHA Federal). OSHA es responsable de la difusión de normas de seguridad y salud que marca la ley para proteger a los trabajadores en el trabajo.</a:t>
            </a:r>
          </a:p>
          <a:p>
            <a:pPr eaLnBrk="1" hangingPunct="1"/>
            <a:endParaRPr lang="es-MX" altLang="en-US" sz="1100" smtClean="0"/>
          </a:p>
          <a:p>
            <a:pPr eaLnBrk="1" hangingPunct="1"/>
            <a:r>
              <a:rPr lang="es-MX" altLang="en-US" sz="1100" b="1" smtClean="0"/>
              <a:t>Estadísticas de la OSHA</a:t>
            </a:r>
          </a:p>
          <a:p>
            <a:pPr eaLnBrk="1" hangingPunct="1"/>
            <a:r>
              <a:rPr lang="es-MX" altLang="en-US" sz="1100" b="1" smtClean="0"/>
              <a:t>Antes de 1970:</a:t>
            </a:r>
          </a:p>
          <a:p>
            <a:pPr eaLnBrk="1" hangingPunct="1"/>
            <a:endParaRPr lang="es-MX" altLang="en-US" sz="1100" smtClean="0"/>
          </a:p>
          <a:p>
            <a:pPr eaLnBrk="1" hangingPunct="1"/>
            <a:r>
              <a:rPr lang="es-MX" altLang="en-US" sz="1100" smtClean="0"/>
              <a:t>• Más de 14,000 accidentes fatal de trabajadores al año</a:t>
            </a:r>
          </a:p>
          <a:p>
            <a:pPr eaLnBrk="1" hangingPunct="1"/>
            <a:r>
              <a:rPr lang="es-MX" altLang="en-US" sz="1100" smtClean="0"/>
              <a:t>• 2.5 millones de trabajadores discapacitados por accidentes de trabajo</a:t>
            </a:r>
          </a:p>
          <a:p>
            <a:pPr eaLnBrk="1" hangingPunct="1"/>
            <a:r>
              <a:rPr lang="es-MX" altLang="en-US" sz="1100" smtClean="0"/>
              <a:t>• 300,000 casos, estimados, de enfermedades relacionadas con el trabajo </a:t>
            </a:r>
          </a:p>
          <a:p>
            <a:pPr eaLnBrk="1" hangingPunct="1"/>
            <a:endParaRPr lang="es-MX" altLang="en-US" sz="1100" smtClean="0"/>
          </a:p>
          <a:p>
            <a:pPr eaLnBrk="1" hangingPunct="1"/>
            <a:r>
              <a:rPr lang="es-MX" altLang="en-US" sz="1100" b="1" smtClean="0"/>
              <a:t>Desde el año 1970: </a:t>
            </a:r>
          </a:p>
          <a:p>
            <a:pPr eaLnBrk="1" hangingPunct="1"/>
            <a:r>
              <a:rPr lang="es-MX" altLang="en-US" sz="1100" smtClean="0"/>
              <a:t>Víctimas mortales relacionadas con el trabajo reducidas a un 62%</a:t>
            </a:r>
          </a:p>
          <a:p>
            <a:pPr eaLnBrk="1" hangingPunct="1"/>
            <a:r>
              <a:rPr lang="es-MX" altLang="en-US" sz="1100" smtClean="0"/>
              <a:t> La tasa total de accidentes y enfermedades se reduce un 42%</a:t>
            </a:r>
          </a:p>
          <a:p>
            <a:pPr eaLnBrk="1" hangingPunct="1"/>
            <a:r>
              <a:rPr lang="es-MX" altLang="en-US" sz="1100" smtClean="0"/>
              <a:t> Enfermedad pulmonar de Brown eliminada</a:t>
            </a:r>
          </a:p>
          <a:p>
            <a:pPr eaLnBrk="1" hangingPunct="1"/>
            <a:r>
              <a:rPr lang="es-MX" altLang="en-US" sz="1100" smtClean="0"/>
              <a:t> Las muertes por caídas en zanjas se redujeron un 35%</a:t>
            </a:r>
          </a:p>
          <a:p>
            <a:pPr eaLnBrk="1" hangingPunct="1"/>
            <a:r>
              <a:rPr lang="es-MX" altLang="en-US" sz="1100" smtClean="0"/>
              <a:t> </a:t>
            </a:r>
            <a:r>
              <a:rPr lang="es-MX" altLang="en-US" sz="1100" b="1" smtClean="0"/>
              <a:t>En el año 2014, 4,679 trabajadores murieron en el sitio de trabajo.</a:t>
            </a:r>
          </a:p>
          <a:p>
            <a:pPr eaLnBrk="1" hangingPunct="1"/>
            <a:r>
              <a:rPr lang="en-US" altLang="en-US" sz="1100" b="1" smtClean="0"/>
              <a:t> En 2</a:t>
            </a:r>
            <a:r>
              <a:rPr lang="es-MX" altLang="en-US" sz="1100" b="1" smtClean="0"/>
              <a:t>014, 793 lesiones laborales fatales por caídas, resbalones y tropiezos (BLS)</a:t>
            </a:r>
            <a:endParaRPr lang="en-US" altLang="en-US" sz="11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s-MX" altLang="en-US" b="1" dirty="0" smtClean="0">
                <a:latin typeface="Arial" panose="020B0604020202020204" pitchFamily="34" charset="0"/>
              </a:rPr>
              <a:t>Responsabilidades y Derechos del Empleado </a:t>
            </a:r>
          </a:p>
          <a:p>
            <a:pPr eaLnBrk="1" hangingPunct="1">
              <a:defRPr/>
            </a:pPr>
            <a:endParaRPr lang="es-MX" altLang="en-US" b="1" dirty="0" smtClean="0">
              <a:latin typeface="Arial" panose="020B0604020202020204" pitchFamily="34" charset="0"/>
            </a:endParaRPr>
          </a:p>
          <a:p>
            <a:pPr eaLnBrk="1" hangingPunct="1">
              <a:defRPr/>
            </a:pPr>
            <a:r>
              <a:rPr lang="es-MX" altLang="en-US" dirty="0" smtClean="0">
                <a:latin typeface="Arial" panose="020B0604020202020204" pitchFamily="34" charset="0"/>
              </a:rPr>
              <a:t>Las responsabilidades incluyen:</a:t>
            </a:r>
          </a:p>
          <a:p>
            <a:pPr marL="171450" indent="-171450" eaLnBrk="1" hangingPunct="1">
              <a:buFont typeface="Arial" panose="020B0604020202020204" pitchFamily="34" charset="0"/>
              <a:buChar char="•"/>
              <a:defRPr/>
            </a:pPr>
            <a:r>
              <a:rPr lang="es-MX" altLang="en-US" dirty="0" smtClean="0">
                <a:latin typeface="Arial" panose="020B0604020202020204" pitchFamily="34" charset="0"/>
              </a:rPr>
              <a:t> El cumplimiento de las normas de OSHA</a:t>
            </a:r>
          </a:p>
          <a:p>
            <a:pPr marL="171450" indent="-171450" eaLnBrk="1" hangingPunct="1">
              <a:buFont typeface="Arial" panose="020B0604020202020204" pitchFamily="34" charset="0"/>
              <a:buChar char="•"/>
              <a:defRPr/>
            </a:pPr>
            <a:r>
              <a:rPr lang="es-MX" altLang="en-US" dirty="0" smtClean="0">
                <a:latin typeface="Arial" panose="020B0604020202020204" pitchFamily="34" charset="0"/>
              </a:rPr>
              <a:t> El uso de PPE requerido</a:t>
            </a:r>
          </a:p>
          <a:p>
            <a:pPr marL="171450" indent="-171450" eaLnBrk="1" hangingPunct="1">
              <a:buFont typeface="Arial" panose="020B0604020202020204" pitchFamily="34" charset="0"/>
              <a:buChar char="•"/>
              <a:defRPr/>
            </a:pPr>
            <a:r>
              <a:rPr lang="es-MX" altLang="en-US" dirty="0" smtClean="0">
                <a:latin typeface="Arial" panose="020B0604020202020204" pitchFamily="34" charset="0"/>
              </a:rPr>
              <a:t> Informar de riesgos al supervisor</a:t>
            </a:r>
          </a:p>
          <a:p>
            <a:pPr marL="171450" indent="-171450" eaLnBrk="1" hangingPunct="1">
              <a:buFont typeface="Arial" panose="020B0604020202020204" pitchFamily="34" charset="0"/>
              <a:buChar char="•"/>
              <a:defRPr/>
            </a:pPr>
            <a:r>
              <a:rPr lang="es-MX" altLang="en-US" dirty="0" smtClean="0">
                <a:latin typeface="Arial" panose="020B0604020202020204" pitchFamily="34" charset="0"/>
              </a:rPr>
              <a:t> Cumplir con las normas y las políticas de su organización </a:t>
            </a:r>
          </a:p>
          <a:p>
            <a:pPr eaLnBrk="1" hangingPunct="1">
              <a:defRPr/>
            </a:pPr>
            <a:endParaRPr lang="es-MX" altLang="en-US" dirty="0" smtClean="0">
              <a:latin typeface="Arial" panose="020B0604020202020204" pitchFamily="34" charset="0"/>
            </a:endParaRPr>
          </a:p>
          <a:p>
            <a:pPr eaLnBrk="1" hangingPunct="1">
              <a:defRPr/>
            </a:pPr>
            <a:r>
              <a:rPr lang="es-MX" altLang="en-US" dirty="0" smtClean="0">
                <a:latin typeface="Arial" panose="020B0604020202020204" pitchFamily="34" charset="0"/>
              </a:rPr>
              <a:t>Los derechos incluyen:</a:t>
            </a:r>
          </a:p>
          <a:p>
            <a:pPr marL="171450" indent="-171450" eaLnBrk="1" hangingPunct="1">
              <a:buFont typeface="Arial" panose="020B0604020202020204" pitchFamily="34" charset="0"/>
              <a:buChar char="•"/>
              <a:defRPr/>
            </a:pPr>
            <a:r>
              <a:rPr lang="es-MX" altLang="en-US" dirty="0" smtClean="0">
                <a:latin typeface="Arial" panose="020B0604020202020204" pitchFamily="34" charset="0"/>
              </a:rPr>
              <a:t> Revisión de las normas</a:t>
            </a:r>
          </a:p>
          <a:p>
            <a:pPr marL="171450" indent="-171450" eaLnBrk="1" hangingPunct="1">
              <a:buFont typeface="Arial" panose="020B0604020202020204" pitchFamily="34" charset="0"/>
              <a:buChar char="•"/>
              <a:defRPr/>
            </a:pPr>
            <a:r>
              <a:rPr lang="es-MX" altLang="en-US" dirty="0" smtClean="0">
                <a:latin typeface="Arial" panose="020B0604020202020204" pitchFamily="34" charset="0"/>
              </a:rPr>
              <a:t> Recibir entrenamiento</a:t>
            </a:r>
          </a:p>
          <a:p>
            <a:pPr marL="171450" indent="-171450" eaLnBrk="1" hangingPunct="1">
              <a:buFont typeface="Arial" panose="020B0604020202020204" pitchFamily="34" charset="0"/>
              <a:buChar char="•"/>
              <a:defRPr/>
            </a:pPr>
            <a:r>
              <a:rPr lang="es-MX" altLang="en-US" dirty="0" smtClean="0">
                <a:latin typeface="Arial" panose="020B0604020202020204" pitchFamily="34" charset="0"/>
              </a:rPr>
              <a:t> Solicitar una investigación de OSHA (empleador o OSHA) y recibir </a:t>
            </a:r>
          </a:p>
          <a:p>
            <a:pPr eaLnBrk="1" hangingPunct="1">
              <a:defRPr/>
            </a:pPr>
            <a:r>
              <a:rPr lang="es-MX" altLang="en-US" dirty="0" smtClean="0">
                <a:latin typeface="Arial" panose="020B0604020202020204" pitchFamily="34" charset="0"/>
              </a:rPr>
              <a:t>   información a petición</a:t>
            </a:r>
          </a:p>
          <a:p>
            <a:pPr marL="171450" indent="-171450" eaLnBrk="1" hangingPunct="1">
              <a:buFont typeface="Arial" panose="020B0604020202020204" pitchFamily="34" charset="0"/>
              <a:buChar char="•"/>
              <a:defRPr/>
            </a:pPr>
            <a:r>
              <a:rPr lang="es-MX" altLang="en-US" dirty="0" smtClean="0">
                <a:latin typeface="Arial" panose="020B0604020202020204" pitchFamily="34" charset="0"/>
              </a:rPr>
              <a:t> Revisar el registro 300 de OSHA</a:t>
            </a:r>
          </a:p>
          <a:p>
            <a:pPr eaLnBrk="1" hangingPunct="1">
              <a:defRPr/>
            </a:pPr>
            <a:endParaRPr lang="en-US" altLang="en-US" b="1" dirty="0" smtClean="0">
              <a:latin typeface="Arial" panose="020B0604020202020204" pitchFamily="34" charset="0"/>
            </a:endParaRPr>
          </a:p>
          <a:p>
            <a:pPr>
              <a:defRPr/>
            </a:pPr>
            <a:endParaRPr lang="en-US" altLang="en-US" dirty="0" smtClean="0">
              <a:latin typeface="Arial" panose="020B0604020202020204" pitchFamily="34"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FC5E2D2C-BAD0-480E-B055-442EF57CFA4F}" type="slidenum">
              <a:rPr lang="en-US" altLang="en-US"/>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06646612-8F43-4ABD-8604-A479AE9F515C}" type="slidenum">
              <a:rPr lang="en-US" altLang="en-US"/>
              <a:pPr>
                <a:spcBef>
                  <a:spcPct val="0"/>
                </a:spcBef>
              </a:pPr>
              <a:t>8</a:t>
            </a:fld>
            <a:endParaRPr lang="en-US" altLang="en-US"/>
          </a:p>
        </p:txBody>
      </p:sp>
      <p:sp>
        <p:nvSpPr>
          <p:cNvPr id="33795" name="Rectangle 7"/>
          <p:cNvSpPr txBox="1">
            <a:spLocks noGrp="1" noChangeArrowheads="1"/>
          </p:cNvSpPr>
          <p:nvPr/>
        </p:nvSpPr>
        <p:spPr bwMode="auto">
          <a:xfrm>
            <a:off x="4010025" y="8915400"/>
            <a:ext cx="30654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8DD8996-026D-478F-852D-BC5728F1A23D}" type="slidenum">
              <a:rPr lang="en-US" altLang="en-US"/>
              <a:pPr algn="r" eaLnBrk="1" hangingPunct="1">
                <a:spcBef>
                  <a:spcPct val="0"/>
                </a:spcBef>
              </a:pPr>
              <a:t>8</a:t>
            </a:fld>
            <a:endParaRPr lang="en-US" altLang="en-US"/>
          </a:p>
        </p:txBody>
      </p:sp>
      <p:sp>
        <p:nvSpPr>
          <p:cNvPr id="33796" name="Rectangle 7"/>
          <p:cNvSpPr txBox="1">
            <a:spLocks noGrp="1" noChangeArrowheads="1"/>
          </p:cNvSpPr>
          <p:nvPr/>
        </p:nvSpPr>
        <p:spPr bwMode="auto">
          <a:xfrm>
            <a:off x="4010025" y="8915400"/>
            <a:ext cx="30654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CB00779-A72E-4372-B943-F973BA48DF35}" type="slidenum">
              <a:rPr lang="en-US" altLang="en-US">
                <a:cs typeface="Arial" charset="0"/>
              </a:rPr>
              <a:pPr algn="r" eaLnBrk="1" hangingPunct="1">
                <a:spcBef>
                  <a:spcPct val="0"/>
                </a:spcBef>
              </a:pPr>
              <a:t>8</a:t>
            </a:fld>
            <a:endParaRPr lang="en-US" altLang="en-US">
              <a:cs typeface="Arial" charset="0"/>
            </a:endParaRPr>
          </a:p>
        </p:txBody>
      </p:sp>
      <p:sp>
        <p:nvSpPr>
          <p:cNvPr id="33797" name="Rectangle 2"/>
          <p:cNvSpPr>
            <a:spLocks noGrp="1" noRot="1" noChangeAspect="1" noChangeArrowheads="1" noTextEdit="1"/>
          </p:cNvSpPr>
          <p:nvPr>
            <p:ph type="sldImg"/>
          </p:nvPr>
        </p:nvSpPr>
        <p:spPr>
          <a:ln/>
        </p:spPr>
      </p:sp>
      <p:sp>
        <p:nvSpPr>
          <p:cNvPr id="368647" name="Rectangle 3"/>
          <p:cNvSpPr>
            <a:spLocks noGrp="1" noChangeArrowheads="1"/>
          </p:cNvSpPr>
          <p:nvPr>
            <p:ph type="body" idx="1"/>
          </p:nvPr>
        </p:nvSpPr>
        <p:spPr>
          <a:xfrm>
            <a:off x="342900" y="4457700"/>
            <a:ext cx="6315075" cy="43561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s-MX" b="1" dirty="0"/>
              <a:t>Responsabilidad del empleador</a:t>
            </a:r>
          </a:p>
          <a:p>
            <a:pPr eaLnBrk="1" hangingPunct="1">
              <a:defRPr/>
            </a:pPr>
            <a:r>
              <a:rPr lang="es-MX" dirty="0" smtClean="0"/>
              <a:t>Los </a:t>
            </a:r>
            <a:r>
              <a:rPr lang="es-MX" dirty="0"/>
              <a:t>empleadores tienen ciertas responsabilidades bajo la Ley OSHA de 1970. La lista siguiente es un resumen de los más importantes.</a:t>
            </a:r>
          </a:p>
          <a:p>
            <a:pPr eaLnBrk="1" hangingPunct="1">
              <a:defRPr/>
            </a:pPr>
            <a:endParaRPr lang="es-MX" dirty="0"/>
          </a:p>
          <a:p>
            <a:pPr marL="171450" indent="-171450" eaLnBrk="1" hangingPunct="1">
              <a:buFont typeface="Arial" panose="020B0604020202020204" pitchFamily="34" charset="0"/>
              <a:buChar char="•"/>
              <a:defRPr/>
            </a:pPr>
            <a:r>
              <a:rPr lang="es-MX" dirty="0"/>
              <a:t>Proporcionar un lugar de trabajo libre de graves peligros reconocidos y cumplir con las normas, reglas y reglamentos emitidos bajo la Ley de OSHA</a:t>
            </a:r>
          </a:p>
          <a:p>
            <a:pPr marL="171450" indent="-171450" eaLnBrk="1" hangingPunct="1">
              <a:buFont typeface="Arial" panose="020B0604020202020204" pitchFamily="34" charset="0"/>
              <a:buChar char="•"/>
              <a:defRPr/>
            </a:pPr>
            <a:r>
              <a:rPr lang="es-MX" dirty="0"/>
              <a:t>Examinar las condiciones del lugar de trabajo para asegurarse de que se ajustan a las normas aplicables de la OSHA</a:t>
            </a:r>
          </a:p>
          <a:p>
            <a:pPr marL="171450" indent="-171450" eaLnBrk="1" hangingPunct="1">
              <a:buFont typeface="Arial" panose="020B0604020202020204" pitchFamily="34" charset="0"/>
              <a:buChar char="•"/>
              <a:defRPr/>
            </a:pPr>
            <a:r>
              <a:rPr lang="es-MX" dirty="0" smtClean="0"/>
              <a:t>Asegurarce </a:t>
            </a:r>
            <a:r>
              <a:rPr lang="es-MX" dirty="0"/>
              <a:t>de que los empleados tienen y utilizan herramientas y equipos seguros y mantener adecuadamente este equipo</a:t>
            </a:r>
          </a:p>
          <a:p>
            <a:pPr marL="171450" indent="-171450" eaLnBrk="1" hangingPunct="1">
              <a:buFont typeface="Arial" panose="020B0604020202020204" pitchFamily="34" charset="0"/>
              <a:buChar char="•"/>
              <a:defRPr/>
            </a:pPr>
            <a:r>
              <a:rPr lang="es-MX" dirty="0"/>
              <a:t>Identificar y reducir los riesgos.</a:t>
            </a:r>
          </a:p>
          <a:p>
            <a:pPr marL="171450" indent="-171450" eaLnBrk="1" hangingPunct="1">
              <a:buFont typeface="Arial" panose="020B0604020202020204" pitchFamily="34" charset="0"/>
              <a:buChar char="•"/>
              <a:defRPr/>
            </a:pPr>
            <a:r>
              <a:rPr lang="es-MX" dirty="0"/>
              <a:t>Utilizar códigos de color, carteles, etiquetas o señales para advertir a los empleados de los peligros potenciales</a:t>
            </a:r>
          </a:p>
          <a:p>
            <a:pPr marL="171450" indent="-171450" eaLnBrk="1" hangingPunct="1">
              <a:buFont typeface="Arial" panose="020B0604020202020204" pitchFamily="34" charset="0"/>
              <a:buChar char="•"/>
              <a:defRPr/>
            </a:pPr>
            <a:r>
              <a:rPr lang="es-MX" dirty="0"/>
              <a:t>Establecer o actualizar los procedimientos operativos y comunicarlos para que los empleados sigan los requisitos de seguridad y salud</a:t>
            </a:r>
          </a:p>
          <a:p>
            <a:pPr marL="171450" indent="-171450" eaLnBrk="1" hangingPunct="1">
              <a:buFont typeface="Arial" panose="020B0604020202020204" pitchFamily="34" charset="0"/>
              <a:buChar char="•"/>
              <a:defRPr/>
            </a:pPr>
            <a:r>
              <a:rPr lang="es-MX" dirty="0" smtClean="0"/>
              <a:t>Proveer </a:t>
            </a:r>
            <a:r>
              <a:rPr lang="es-MX" dirty="0"/>
              <a:t>exámenes médicos y capacitación cuando sea requerido por las normas de OSHA</a:t>
            </a:r>
          </a:p>
          <a:p>
            <a:pPr marL="171450" indent="-171450" eaLnBrk="1" hangingPunct="1">
              <a:buFont typeface="Arial" panose="020B0604020202020204" pitchFamily="34" charset="0"/>
              <a:buChar char="•"/>
              <a:defRPr/>
            </a:pPr>
            <a:r>
              <a:rPr lang="es-MX" dirty="0" smtClean="0"/>
              <a:t>Publicar</a:t>
            </a:r>
            <a:r>
              <a:rPr lang="es-MX" dirty="0"/>
              <a:t>, en un lugar destacado dentro del lugar de trabajo, el cartel de OSHA (o el equivalente </a:t>
            </a:r>
            <a:r>
              <a:rPr lang="es-MX" dirty="0" smtClean="0"/>
              <a:t>del estatal) </a:t>
            </a:r>
            <a:r>
              <a:rPr lang="es-MX" dirty="0"/>
              <a:t>informar a los empleados sobre sus derechos y responsabilidades.</a:t>
            </a:r>
          </a:p>
          <a:p>
            <a:pPr eaLnBrk="1" hangingPunct="1">
              <a:defRPr/>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5DA973D-E37D-48D3-A0F0-421496B3CE5A}" type="slidenum">
              <a:rPr lang="en-US" altLang="en-US"/>
              <a:pPr>
                <a:spcBef>
                  <a:spcPct val="0"/>
                </a:spcBef>
              </a:pPr>
              <a:t>9</a:t>
            </a:fld>
            <a:endParaRPr lang="en-US" altLang="en-US"/>
          </a:p>
        </p:txBody>
      </p:sp>
      <p:sp>
        <p:nvSpPr>
          <p:cNvPr id="35843" name="Rectangle 7"/>
          <p:cNvSpPr txBox="1">
            <a:spLocks noGrp="1" noChangeArrowheads="1"/>
          </p:cNvSpPr>
          <p:nvPr/>
        </p:nvSpPr>
        <p:spPr bwMode="auto">
          <a:xfrm>
            <a:off x="4010025" y="8915400"/>
            <a:ext cx="30654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025B110-840D-4721-A3CB-0A6414EDC680}" type="slidenum">
              <a:rPr lang="en-US" altLang="en-US"/>
              <a:pPr algn="r" eaLnBrk="1" hangingPunct="1">
                <a:spcBef>
                  <a:spcPct val="0"/>
                </a:spcBef>
              </a:pPr>
              <a:t>9</a:t>
            </a:fld>
            <a:endParaRPr lang="en-US" altLang="en-US"/>
          </a:p>
        </p:txBody>
      </p:sp>
      <p:sp>
        <p:nvSpPr>
          <p:cNvPr id="35844" name="Rectangle 7"/>
          <p:cNvSpPr txBox="1">
            <a:spLocks noGrp="1" noChangeArrowheads="1"/>
          </p:cNvSpPr>
          <p:nvPr/>
        </p:nvSpPr>
        <p:spPr bwMode="auto">
          <a:xfrm>
            <a:off x="4010025" y="8915400"/>
            <a:ext cx="30654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0B3BD4F-0FC6-4115-B74F-0209A6D5E548}" type="slidenum">
              <a:rPr lang="en-US" altLang="en-US">
                <a:cs typeface="Arial" charset="0"/>
              </a:rPr>
              <a:pPr algn="r" eaLnBrk="1" hangingPunct="1">
                <a:spcBef>
                  <a:spcPct val="0"/>
                </a:spcBef>
              </a:pPr>
              <a:t>9</a:t>
            </a:fld>
            <a:endParaRPr lang="en-US" altLang="en-US">
              <a:cs typeface="Arial" charset="0"/>
            </a:endParaRPr>
          </a:p>
        </p:txBody>
      </p:sp>
      <p:sp>
        <p:nvSpPr>
          <p:cNvPr id="35845" name="Rectangle 2"/>
          <p:cNvSpPr>
            <a:spLocks noGrp="1" noRot="1" noChangeAspect="1" noChangeArrowheads="1" noTextEdit="1"/>
          </p:cNvSpPr>
          <p:nvPr>
            <p:ph type="sldImg"/>
          </p:nvPr>
        </p:nvSpPr>
        <p:spPr>
          <a:ln/>
        </p:spPr>
      </p:sp>
      <p:sp>
        <p:nvSpPr>
          <p:cNvPr id="368647" name="Rectangle 3"/>
          <p:cNvSpPr>
            <a:spLocks noGrp="1" noChangeArrowheads="1"/>
          </p:cNvSpPr>
          <p:nvPr>
            <p:ph type="body" idx="1"/>
          </p:nvPr>
        </p:nvSpPr>
        <p:spPr>
          <a:xfrm>
            <a:off x="490538" y="4311650"/>
            <a:ext cx="6011862" cy="48371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0"/>
              </a:spcBef>
              <a:defRPr/>
            </a:pPr>
            <a:r>
              <a:rPr lang="es-MX" sz="1050" b="1" dirty="0"/>
              <a:t>Más Responsabilidad del Empleador</a:t>
            </a:r>
          </a:p>
          <a:p>
            <a:pPr eaLnBrk="1" hangingPunct="1">
              <a:spcBef>
                <a:spcPts val="0"/>
              </a:spcBef>
              <a:defRPr/>
            </a:pPr>
            <a:endParaRPr lang="es-MX" sz="1050" b="1" dirty="0"/>
          </a:p>
          <a:p>
            <a:pPr marL="171450" indent="-171450" eaLnBrk="1" hangingPunct="1">
              <a:spcBef>
                <a:spcPts val="0"/>
              </a:spcBef>
              <a:buFont typeface="Arial" panose="020B0604020202020204" pitchFamily="34" charset="0"/>
              <a:buChar char="•"/>
              <a:defRPr/>
            </a:pPr>
            <a:r>
              <a:rPr lang="es-MX" sz="1050" dirty="0"/>
              <a:t> Ir y reportar a la oficina más cercana de OSHA dentro de 8 horas cuando hay algún accidente fatal o que resulta en internar a 3 o mas empleados.</a:t>
            </a:r>
          </a:p>
          <a:p>
            <a:pPr eaLnBrk="1" hangingPunct="1">
              <a:spcBef>
                <a:spcPts val="0"/>
              </a:spcBef>
              <a:defRPr/>
            </a:pPr>
            <a:endParaRPr lang="es-MX" sz="1050" dirty="0"/>
          </a:p>
          <a:p>
            <a:pPr marL="171450" indent="-171450" eaLnBrk="1" hangingPunct="1">
              <a:spcBef>
                <a:spcPts val="0"/>
              </a:spcBef>
              <a:buFont typeface="Arial" panose="020B0604020202020204" pitchFamily="34" charset="0"/>
              <a:buChar char="•"/>
              <a:defRPr/>
            </a:pPr>
            <a:r>
              <a:rPr lang="es-MX" sz="1050" dirty="0"/>
              <a:t>  Mantenga un registro de accidentes laborales y enfermedades </a:t>
            </a:r>
            <a:r>
              <a:rPr lang="es-MX" sz="1050" dirty="0" smtClean="0"/>
              <a:t>laborales. </a:t>
            </a:r>
            <a:r>
              <a:rPr lang="es-MX" sz="1050" dirty="0"/>
              <a:t>(Nota: Los empleadores con 10 o menos empleados y empleadores en ciertas industrias de bajo riesgo están exentos de este requisito)</a:t>
            </a:r>
          </a:p>
          <a:p>
            <a:pPr eaLnBrk="1" hangingPunct="1">
              <a:spcBef>
                <a:spcPts val="0"/>
              </a:spcBef>
              <a:defRPr/>
            </a:pPr>
            <a:endParaRPr lang="es-MX" sz="1050" dirty="0"/>
          </a:p>
          <a:p>
            <a:pPr marL="171450" indent="-171450" eaLnBrk="1" hangingPunct="1">
              <a:spcBef>
                <a:spcPts val="0"/>
              </a:spcBef>
              <a:buFont typeface="Arial" panose="020B0604020202020204" pitchFamily="34" charset="0"/>
              <a:buChar char="•"/>
              <a:defRPr/>
            </a:pPr>
            <a:r>
              <a:rPr lang="es-MX" sz="1050" dirty="0"/>
              <a:t>  Proporcionar a los empleados, ex empleados y sus representantes acceso  al Registro de Lesiones y Enfermedades Relacionadas (OSHA </a:t>
            </a:r>
            <a:r>
              <a:rPr lang="es-MX" sz="1050" dirty="0" smtClean="0"/>
              <a:t>Forma </a:t>
            </a:r>
            <a:r>
              <a:rPr lang="es-MX" sz="1050" dirty="0"/>
              <a:t>300)</a:t>
            </a:r>
          </a:p>
          <a:p>
            <a:pPr eaLnBrk="1" hangingPunct="1">
              <a:spcBef>
                <a:spcPts val="0"/>
              </a:spcBef>
              <a:defRPr/>
            </a:pPr>
            <a:endParaRPr lang="es-MX" sz="1050" dirty="0"/>
          </a:p>
          <a:p>
            <a:pPr marL="171450" indent="-171450" eaLnBrk="1" hangingPunct="1">
              <a:spcBef>
                <a:spcPts val="0"/>
              </a:spcBef>
              <a:buFont typeface="Arial" panose="020B0604020202020204" pitchFamily="34" charset="0"/>
              <a:buChar char="•"/>
              <a:defRPr/>
            </a:pPr>
            <a:r>
              <a:rPr lang="es-MX" sz="1050" dirty="0"/>
              <a:t>   Facilitar el acceso de expedientes médicos de los empleados y registros de exposición, a los empleados o a sus representantes autorizados</a:t>
            </a:r>
          </a:p>
          <a:p>
            <a:pPr eaLnBrk="1" hangingPunct="1">
              <a:spcBef>
                <a:spcPts val="0"/>
              </a:spcBef>
              <a:defRPr/>
            </a:pPr>
            <a:endParaRPr lang="es-MX" sz="1050" dirty="0"/>
          </a:p>
          <a:p>
            <a:pPr marL="171450" indent="-171450" eaLnBrk="1" hangingPunct="1">
              <a:spcBef>
                <a:spcPts val="0"/>
              </a:spcBef>
              <a:buFont typeface="Arial" panose="020B0604020202020204" pitchFamily="34" charset="0"/>
              <a:buChar char="•"/>
              <a:defRPr/>
            </a:pPr>
            <a:r>
              <a:rPr lang="es-MX" sz="1050" dirty="0"/>
              <a:t>  Proporcionar al oficial de cumplimiento de OSHA los nombres de trabajadores autorizados como representantes, en el caso que el oficial selecciona alguien para acompañar durante una inspección</a:t>
            </a:r>
          </a:p>
          <a:p>
            <a:pPr eaLnBrk="1" hangingPunct="1">
              <a:spcBef>
                <a:spcPts val="0"/>
              </a:spcBef>
              <a:defRPr/>
            </a:pPr>
            <a:endParaRPr lang="es-MX" sz="1050" dirty="0"/>
          </a:p>
          <a:p>
            <a:pPr marL="171450" indent="-171450" eaLnBrk="1" hangingPunct="1">
              <a:spcBef>
                <a:spcPts val="0"/>
              </a:spcBef>
              <a:buFont typeface="Arial" panose="020B0604020202020204" pitchFamily="34" charset="0"/>
              <a:buChar char="•"/>
              <a:defRPr/>
            </a:pPr>
            <a:r>
              <a:rPr lang="es-MX" sz="1050" dirty="0"/>
              <a:t> No discriminar contra empleados que ejercen sus derechos bajo la Ley.</a:t>
            </a:r>
          </a:p>
          <a:p>
            <a:pPr eaLnBrk="1" hangingPunct="1">
              <a:spcBef>
                <a:spcPts val="0"/>
              </a:spcBef>
              <a:defRPr/>
            </a:pPr>
            <a:endParaRPr lang="es-MX" sz="1050" dirty="0"/>
          </a:p>
          <a:p>
            <a:pPr marL="171450" indent="-171450" eaLnBrk="1" hangingPunct="1">
              <a:spcBef>
                <a:spcPts val="0"/>
              </a:spcBef>
              <a:buFont typeface="Arial" panose="020B0604020202020204" pitchFamily="34" charset="0"/>
              <a:buChar char="•"/>
              <a:defRPr/>
            </a:pPr>
            <a:r>
              <a:rPr lang="es-MX" sz="1050" dirty="0"/>
              <a:t>Publicar las citaciones de OSHA en o cerca del área de trabajo que implica. Cada cita debe permanecer visible hasta que la violación haya sido corregida, o por tres días de trabajo, lo que sea mayor. Publicar verificaciones de reducción de faltas citadas</a:t>
            </a:r>
          </a:p>
          <a:p>
            <a:pPr eaLnBrk="1" hangingPunct="1">
              <a:defRPr/>
            </a:pPr>
            <a:endParaRPr lang="es-MX" sz="1050" dirty="0"/>
          </a:p>
          <a:p>
            <a:pPr marL="171450" indent="-171450" eaLnBrk="1" hangingPunct="1">
              <a:buFont typeface="Arial" panose="020B0604020202020204" pitchFamily="34" charset="0"/>
              <a:buChar char="•"/>
              <a:defRPr/>
            </a:pPr>
            <a:r>
              <a:rPr lang="es-MX" sz="1050" dirty="0"/>
              <a:t>Corregir violaciones citados antes del plazo establecido en la citación de OSHA y presentar la documentación necesaria  de verificación de la reducción de la falta citada</a:t>
            </a:r>
          </a:p>
          <a:p>
            <a:pPr eaLnBrk="1" hangingPunct="1">
              <a:defRPr/>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462F1E9-29C0-4749-9B16-5B3D7F875B64}" type="datetime1">
              <a:rPr lang="en-US"/>
              <a:pPr>
                <a:defRPr/>
              </a:pPr>
              <a:t>6/7/2018</a:t>
            </a:fld>
            <a:endParaRPr lang="en-US" dirty="0"/>
          </a:p>
        </p:txBody>
      </p:sp>
      <p:sp>
        <p:nvSpPr>
          <p:cNvPr id="5" name="Rectangle 6"/>
          <p:cNvSpPr>
            <a:spLocks noGrp="1" noChangeArrowheads="1"/>
          </p:cNvSpPr>
          <p:nvPr>
            <p:ph type="sldNum" sz="quarter" idx="11"/>
          </p:nvPr>
        </p:nvSpPr>
        <p:spPr>
          <a:ln/>
        </p:spPr>
        <p:txBody>
          <a:bodyPr/>
          <a:lstStyle>
            <a:lvl1pPr>
              <a:defRPr/>
            </a:lvl1pPr>
          </a:lstStyle>
          <a:p>
            <a:fld id="{EFF58F6C-3D97-45AA-8697-2A963909088E}" type="slidenum">
              <a:rPr lang="en-US" altLang="en-US"/>
              <a:pPr/>
              <a:t>‹#›</a:t>
            </a:fld>
            <a:endParaRPr lang="en-US" altLang="en-US"/>
          </a:p>
        </p:txBody>
      </p:sp>
    </p:spTree>
    <p:extLst>
      <p:ext uri="{BB962C8B-B14F-4D97-AF65-F5344CB8AC3E}">
        <p14:creationId xmlns:p14="http://schemas.microsoft.com/office/powerpoint/2010/main" val="4216054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81050FD-E62C-40C4-B1F3-90CAC2C58F3B}" type="datetime1">
              <a:rPr lang="en-US"/>
              <a:pPr>
                <a:defRPr/>
              </a:pPr>
              <a:t>6/7/2018</a:t>
            </a:fld>
            <a:endParaRPr lang="en-US" dirty="0"/>
          </a:p>
        </p:txBody>
      </p:sp>
      <p:sp>
        <p:nvSpPr>
          <p:cNvPr id="5" name="Rectangle 6"/>
          <p:cNvSpPr>
            <a:spLocks noGrp="1" noChangeArrowheads="1"/>
          </p:cNvSpPr>
          <p:nvPr>
            <p:ph type="sldNum" sz="quarter" idx="11"/>
          </p:nvPr>
        </p:nvSpPr>
        <p:spPr>
          <a:ln/>
        </p:spPr>
        <p:txBody>
          <a:bodyPr/>
          <a:lstStyle>
            <a:lvl1pPr>
              <a:defRPr/>
            </a:lvl1pPr>
          </a:lstStyle>
          <a:p>
            <a:fld id="{FDCF97FF-BAFD-45ED-9B19-1EC3C08CA360}" type="slidenum">
              <a:rPr lang="en-US" altLang="en-US"/>
              <a:pPr/>
              <a:t>‹#›</a:t>
            </a:fld>
            <a:endParaRPr lang="en-US" altLang="en-US"/>
          </a:p>
        </p:txBody>
      </p:sp>
    </p:spTree>
    <p:extLst>
      <p:ext uri="{BB962C8B-B14F-4D97-AF65-F5344CB8AC3E}">
        <p14:creationId xmlns:p14="http://schemas.microsoft.com/office/powerpoint/2010/main" val="262768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2AB9FCD-C07F-4F82-9522-0B857D0E4527}" type="datetime1">
              <a:rPr lang="en-US"/>
              <a:pPr>
                <a:defRPr/>
              </a:pPr>
              <a:t>6/7/2018</a:t>
            </a:fld>
            <a:endParaRPr lang="en-US" dirty="0"/>
          </a:p>
        </p:txBody>
      </p:sp>
      <p:sp>
        <p:nvSpPr>
          <p:cNvPr id="5" name="Rectangle 6"/>
          <p:cNvSpPr>
            <a:spLocks noGrp="1" noChangeArrowheads="1"/>
          </p:cNvSpPr>
          <p:nvPr>
            <p:ph type="sldNum" sz="quarter" idx="11"/>
          </p:nvPr>
        </p:nvSpPr>
        <p:spPr>
          <a:ln/>
        </p:spPr>
        <p:txBody>
          <a:bodyPr/>
          <a:lstStyle>
            <a:lvl1pPr>
              <a:defRPr/>
            </a:lvl1pPr>
          </a:lstStyle>
          <a:p>
            <a:fld id="{E4BE17B9-878E-43D2-811D-614C177BB28E}" type="slidenum">
              <a:rPr lang="en-US" altLang="en-US"/>
              <a:pPr/>
              <a:t>‹#›</a:t>
            </a:fld>
            <a:endParaRPr lang="en-US" altLang="en-US"/>
          </a:p>
        </p:txBody>
      </p:sp>
    </p:spTree>
    <p:extLst>
      <p:ext uri="{BB962C8B-B14F-4D97-AF65-F5344CB8AC3E}">
        <p14:creationId xmlns:p14="http://schemas.microsoft.com/office/powerpoint/2010/main" val="2612873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0"/>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D0F158F-966D-454D-97C2-CBCADD681EEE}" type="datetime1">
              <a:rPr lang="en-US"/>
              <a:pPr>
                <a:defRPr/>
              </a:pPr>
              <a:t>6/7/2018</a:t>
            </a:fld>
            <a:endParaRPr lang="en-US" dirty="0"/>
          </a:p>
        </p:txBody>
      </p:sp>
      <p:sp>
        <p:nvSpPr>
          <p:cNvPr id="6" name="Rectangle 6"/>
          <p:cNvSpPr>
            <a:spLocks noGrp="1" noChangeArrowheads="1"/>
          </p:cNvSpPr>
          <p:nvPr>
            <p:ph type="sldNum" sz="quarter" idx="11"/>
          </p:nvPr>
        </p:nvSpPr>
        <p:spPr>
          <a:ln/>
        </p:spPr>
        <p:txBody>
          <a:bodyPr/>
          <a:lstStyle>
            <a:lvl1pPr>
              <a:defRPr/>
            </a:lvl1pPr>
          </a:lstStyle>
          <a:p>
            <a:fld id="{6876E738-F044-42E2-B042-0F459D27F60A}" type="slidenum">
              <a:rPr lang="en-US" altLang="en-US"/>
              <a:pPr/>
              <a:t>‹#›</a:t>
            </a:fld>
            <a:endParaRPr lang="en-US" altLang="en-US"/>
          </a:p>
        </p:txBody>
      </p:sp>
    </p:spTree>
    <p:extLst>
      <p:ext uri="{BB962C8B-B14F-4D97-AF65-F5344CB8AC3E}">
        <p14:creationId xmlns:p14="http://schemas.microsoft.com/office/powerpoint/2010/main" val="3473904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572000" y="1600200"/>
            <a:ext cx="3810000" cy="4114800"/>
          </a:xfrm>
        </p:spPr>
        <p:txBody>
          <a:bodyPr/>
          <a:lstStyle/>
          <a:p>
            <a:pPr lvl="0"/>
            <a:endParaRPr lang="en-US" noProof="0" dirty="0" smtClean="0"/>
          </a:p>
        </p:txBody>
      </p:sp>
      <p:sp>
        <p:nvSpPr>
          <p:cNvPr id="5" name="Footer Placeholder 4"/>
          <p:cNvSpPr>
            <a:spLocks noGrp="1" noChangeArrowheads="1"/>
          </p:cNvSpPr>
          <p:nvPr>
            <p:ph type="ftr" sz="quarter" idx="10"/>
          </p:nvPr>
        </p:nvSpPr>
        <p:spPr>
          <a:xfrm>
            <a:off x="2286000" y="6248400"/>
            <a:ext cx="4495800" cy="457200"/>
          </a:xfrm>
          <a:prstGeom prst="rect">
            <a:avLst/>
          </a:prstGeom>
        </p:spPr>
        <p:txBody>
          <a:bodyPr/>
          <a:lstStyle>
            <a:lvl1pPr eaLnBrk="1" hangingPunct="1">
              <a:defRPr>
                <a:latin typeface="Arial" charset="0"/>
              </a:defRPr>
            </a:lvl1pPr>
          </a:lstStyle>
          <a:p>
            <a:pPr>
              <a:defRPr/>
            </a:pPr>
            <a:endParaRPr lang="en-US"/>
          </a:p>
        </p:txBody>
      </p:sp>
      <p:sp>
        <p:nvSpPr>
          <p:cNvPr id="6" name="Rectangle 5"/>
          <p:cNvSpPr>
            <a:spLocks noGrp="1" noChangeArrowheads="1"/>
          </p:cNvSpPr>
          <p:nvPr>
            <p:ph type="sldNum" sz="quarter" idx="11"/>
          </p:nvPr>
        </p:nvSpPr>
        <p:spPr/>
        <p:txBody>
          <a:bodyPr/>
          <a:lstStyle>
            <a:lvl1pPr>
              <a:defRPr/>
            </a:lvl1pPr>
          </a:lstStyle>
          <a:p>
            <a:fld id="{327F3698-B055-41DD-A303-DA53E5FB1DE1}" type="slidenum">
              <a:rPr lang="en-US" altLang="en-US"/>
              <a:pPr/>
              <a:t>‹#›</a:t>
            </a:fld>
            <a:endParaRPr lang="en-US" altLang="en-US"/>
          </a:p>
        </p:txBody>
      </p:sp>
    </p:spTree>
    <p:extLst>
      <p:ext uri="{BB962C8B-B14F-4D97-AF65-F5344CB8AC3E}">
        <p14:creationId xmlns:p14="http://schemas.microsoft.com/office/powerpoint/2010/main" val="2598206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defRPr>
                <a:latin typeface="Arial" panose="020B0604020202020204" pitchFamily="34" charset="0"/>
              </a:defRPr>
            </a:lvl1pPr>
          </a:lstStyle>
          <a:p>
            <a:pPr>
              <a:defRPr/>
            </a:pPr>
            <a:fld id="{4063FA39-8FA7-46C5-9009-3F93D5F834D0}" type="datetime1">
              <a:rPr lang="en-US"/>
              <a:pPr>
                <a:defRPr/>
              </a:pPr>
              <a:t>6/7/2018</a:t>
            </a:fld>
            <a:endParaRPr lang="en-US" dirty="0"/>
          </a:p>
        </p:txBody>
      </p:sp>
      <p:sp>
        <p:nvSpPr>
          <p:cNvPr id="5" name="Rectangle 4"/>
          <p:cNvSpPr>
            <a:spLocks noGrp="1" noChangeArrowheads="1"/>
          </p:cNvSpPr>
          <p:nvPr>
            <p:ph type="sldNum" sz="quarter" idx="11"/>
          </p:nvPr>
        </p:nvSpPr>
        <p:spPr/>
        <p:txBody>
          <a:bodyPr/>
          <a:lstStyle>
            <a:lvl1pPr eaLnBrk="0" hangingPunct="0">
              <a:defRPr/>
            </a:lvl1pPr>
          </a:lstStyle>
          <a:p>
            <a:fld id="{DC1E2B2E-87A2-4EBE-87B9-0E30797BD614}" type="slidenum">
              <a:rPr lang="en-US" altLang="en-US"/>
              <a:pPr/>
              <a:t>‹#›</a:t>
            </a:fld>
            <a:endParaRPr lang="en-US" altLang="en-US"/>
          </a:p>
        </p:txBody>
      </p:sp>
    </p:spTree>
    <p:extLst>
      <p:ext uri="{BB962C8B-B14F-4D97-AF65-F5344CB8AC3E}">
        <p14:creationId xmlns:p14="http://schemas.microsoft.com/office/powerpoint/2010/main" val="1630810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atin typeface="Arial" panose="020B0604020202020204" pitchFamily="34" charset="0"/>
              </a:defRPr>
            </a:lvl1pPr>
          </a:lstStyle>
          <a:p>
            <a:pPr>
              <a:defRPr/>
            </a:pPr>
            <a:fld id="{55226797-F216-449D-A3AD-9366B02E3BA8}" type="datetime1">
              <a:rPr lang="en-US"/>
              <a:pPr>
                <a:defRPr/>
              </a:pPr>
              <a:t>6/7/2018</a:t>
            </a:fld>
            <a:endParaRPr lang="en-US" dirty="0"/>
          </a:p>
        </p:txBody>
      </p:sp>
      <p:sp>
        <p:nvSpPr>
          <p:cNvPr id="5" name="Rectangle 4"/>
          <p:cNvSpPr>
            <a:spLocks noGrp="1" noChangeArrowheads="1"/>
          </p:cNvSpPr>
          <p:nvPr>
            <p:ph type="sldNum" sz="quarter" idx="11"/>
          </p:nvPr>
        </p:nvSpPr>
        <p:spPr/>
        <p:txBody>
          <a:bodyPr/>
          <a:lstStyle>
            <a:lvl1pPr eaLnBrk="0" hangingPunct="0">
              <a:defRPr/>
            </a:lvl1pPr>
          </a:lstStyle>
          <a:p>
            <a:fld id="{1EA5AD32-A5E7-4E8C-9F59-04E8295AED92}" type="slidenum">
              <a:rPr lang="en-US" altLang="en-US"/>
              <a:pPr/>
              <a:t>‹#›</a:t>
            </a:fld>
            <a:endParaRPr lang="en-US" altLang="en-US"/>
          </a:p>
        </p:txBody>
      </p:sp>
    </p:spTree>
    <p:extLst>
      <p:ext uri="{BB962C8B-B14F-4D97-AF65-F5344CB8AC3E}">
        <p14:creationId xmlns:p14="http://schemas.microsoft.com/office/powerpoint/2010/main" val="314703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latin typeface="Arial" panose="020B0604020202020204" pitchFamily="34" charset="0"/>
              </a:defRPr>
            </a:lvl1pPr>
          </a:lstStyle>
          <a:p>
            <a:pPr>
              <a:defRPr/>
            </a:pPr>
            <a:fld id="{790AEED9-6A98-43F0-9A03-B004270857F3}" type="datetime1">
              <a:rPr lang="en-US"/>
              <a:pPr>
                <a:defRPr/>
              </a:pPr>
              <a:t>6/7/2018</a:t>
            </a:fld>
            <a:endParaRPr lang="en-US" dirty="0"/>
          </a:p>
        </p:txBody>
      </p:sp>
      <p:sp>
        <p:nvSpPr>
          <p:cNvPr id="5" name="Rectangle 4"/>
          <p:cNvSpPr>
            <a:spLocks noGrp="1" noChangeArrowheads="1"/>
          </p:cNvSpPr>
          <p:nvPr>
            <p:ph type="sldNum" sz="quarter" idx="11"/>
          </p:nvPr>
        </p:nvSpPr>
        <p:spPr/>
        <p:txBody>
          <a:bodyPr/>
          <a:lstStyle>
            <a:lvl1pPr eaLnBrk="0" hangingPunct="0">
              <a:defRPr/>
            </a:lvl1pPr>
          </a:lstStyle>
          <a:p>
            <a:fld id="{C3FF4CDE-3531-44CF-A30A-1E0993972293}" type="slidenum">
              <a:rPr lang="en-US" altLang="en-US"/>
              <a:pPr/>
              <a:t>‹#›</a:t>
            </a:fld>
            <a:endParaRPr lang="en-US" altLang="en-US"/>
          </a:p>
        </p:txBody>
      </p:sp>
    </p:spTree>
    <p:extLst>
      <p:ext uri="{BB962C8B-B14F-4D97-AF65-F5344CB8AC3E}">
        <p14:creationId xmlns:p14="http://schemas.microsoft.com/office/powerpoint/2010/main" val="1420161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0" hangingPunct="0">
              <a:defRPr>
                <a:latin typeface="Arial" panose="020B0604020202020204" pitchFamily="34" charset="0"/>
              </a:defRPr>
            </a:lvl1pPr>
          </a:lstStyle>
          <a:p>
            <a:pPr>
              <a:defRPr/>
            </a:pPr>
            <a:fld id="{4EBEFC66-6012-4C46-94EE-73D485D3A232}" type="datetime1">
              <a:rPr lang="en-US"/>
              <a:pPr>
                <a:defRPr/>
              </a:pPr>
              <a:t>6/7/2018</a:t>
            </a:fld>
            <a:endParaRPr lang="en-US" dirty="0"/>
          </a:p>
        </p:txBody>
      </p:sp>
      <p:sp>
        <p:nvSpPr>
          <p:cNvPr id="6" name="Rectangle 5"/>
          <p:cNvSpPr>
            <a:spLocks noGrp="1" noChangeArrowheads="1"/>
          </p:cNvSpPr>
          <p:nvPr>
            <p:ph type="sldNum" sz="quarter" idx="11"/>
          </p:nvPr>
        </p:nvSpPr>
        <p:spPr/>
        <p:txBody>
          <a:bodyPr/>
          <a:lstStyle>
            <a:lvl1pPr eaLnBrk="0" hangingPunct="0">
              <a:defRPr/>
            </a:lvl1pPr>
          </a:lstStyle>
          <a:p>
            <a:fld id="{1FE6CC35-59CC-4F97-89AA-FA9DB555C29C}" type="slidenum">
              <a:rPr lang="en-US" altLang="en-US"/>
              <a:pPr/>
              <a:t>‹#›</a:t>
            </a:fld>
            <a:endParaRPr lang="en-US" altLang="en-US"/>
          </a:p>
        </p:txBody>
      </p:sp>
    </p:spTree>
    <p:extLst>
      <p:ext uri="{BB962C8B-B14F-4D97-AF65-F5344CB8AC3E}">
        <p14:creationId xmlns:p14="http://schemas.microsoft.com/office/powerpoint/2010/main" val="1096377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a:latin typeface="Arial" panose="020B0604020202020204" pitchFamily="34" charset="0"/>
              </a:defRPr>
            </a:lvl1pPr>
          </a:lstStyle>
          <a:p>
            <a:pPr>
              <a:defRPr/>
            </a:pPr>
            <a:fld id="{4EF03DA6-2E7C-4C9F-A6FB-99C5847E6177}" type="datetime1">
              <a:rPr lang="en-US"/>
              <a:pPr>
                <a:defRPr/>
              </a:pPr>
              <a:t>6/7/2018</a:t>
            </a:fld>
            <a:endParaRPr lang="en-US" dirty="0"/>
          </a:p>
        </p:txBody>
      </p:sp>
      <p:sp>
        <p:nvSpPr>
          <p:cNvPr id="8" name="Rectangle 7"/>
          <p:cNvSpPr>
            <a:spLocks noGrp="1" noChangeArrowheads="1"/>
          </p:cNvSpPr>
          <p:nvPr>
            <p:ph type="sldNum" sz="quarter" idx="11"/>
          </p:nvPr>
        </p:nvSpPr>
        <p:spPr/>
        <p:txBody>
          <a:bodyPr/>
          <a:lstStyle>
            <a:lvl1pPr eaLnBrk="0" hangingPunct="0">
              <a:defRPr/>
            </a:lvl1pPr>
          </a:lstStyle>
          <a:p>
            <a:fld id="{1D963CBA-6B91-4704-ADF7-74EA53B8C5A3}" type="slidenum">
              <a:rPr lang="en-US" altLang="en-US"/>
              <a:pPr/>
              <a:t>‹#›</a:t>
            </a:fld>
            <a:endParaRPr lang="en-US" altLang="en-US"/>
          </a:p>
        </p:txBody>
      </p:sp>
    </p:spTree>
    <p:extLst>
      <p:ext uri="{BB962C8B-B14F-4D97-AF65-F5344CB8AC3E}">
        <p14:creationId xmlns:p14="http://schemas.microsoft.com/office/powerpoint/2010/main" val="3642753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a:latin typeface="Arial" panose="020B0604020202020204" pitchFamily="34" charset="0"/>
              </a:defRPr>
            </a:lvl1pPr>
          </a:lstStyle>
          <a:p>
            <a:pPr>
              <a:defRPr/>
            </a:pPr>
            <a:fld id="{237C8DDE-8AC5-4B7A-9771-C1E67B64373D}" type="datetime1">
              <a:rPr lang="en-US"/>
              <a:pPr>
                <a:defRPr/>
              </a:pPr>
              <a:t>6/7/2018</a:t>
            </a:fld>
            <a:endParaRPr lang="en-US" dirty="0"/>
          </a:p>
        </p:txBody>
      </p:sp>
      <p:sp>
        <p:nvSpPr>
          <p:cNvPr id="4" name="Rectangle 3"/>
          <p:cNvSpPr>
            <a:spLocks noGrp="1" noChangeArrowheads="1"/>
          </p:cNvSpPr>
          <p:nvPr>
            <p:ph type="sldNum" sz="quarter" idx="11"/>
          </p:nvPr>
        </p:nvSpPr>
        <p:spPr/>
        <p:txBody>
          <a:bodyPr/>
          <a:lstStyle>
            <a:lvl1pPr eaLnBrk="0" hangingPunct="0">
              <a:defRPr/>
            </a:lvl1pPr>
          </a:lstStyle>
          <a:p>
            <a:fld id="{E344B00E-4917-46A5-AC9C-2097930EE179}" type="slidenum">
              <a:rPr lang="en-US" altLang="en-US"/>
              <a:pPr/>
              <a:t>‹#›</a:t>
            </a:fld>
            <a:endParaRPr lang="en-US" altLang="en-US"/>
          </a:p>
        </p:txBody>
      </p:sp>
    </p:spTree>
    <p:extLst>
      <p:ext uri="{BB962C8B-B14F-4D97-AF65-F5344CB8AC3E}">
        <p14:creationId xmlns:p14="http://schemas.microsoft.com/office/powerpoint/2010/main" val="805450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06AFFE6-A6CD-4B2A-979C-33F8CB1B9AD1}" type="datetime1">
              <a:rPr lang="en-US"/>
              <a:pPr>
                <a:defRPr/>
              </a:pPr>
              <a:t>6/7/2018</a:t>
            </a:fld>
            <a:endParaRPr lang="en-US" dirty="0"/>
          </a:p>
        </p:txBody>
      </p:sp>
      <p:sp>
        <p:nvSpPr>
          <p:cNvPr id="5" name="Rectangle 6"/>
          <p:cNvSpPr>
            <a:spLocks noGrp="1" noChangeArrowheads="1"/>
          </p:cNvSpPr>
          <p:nvPr>
            <p:ph type="sldNum" sz="quarter" idx="11"/>
          </p:nvPr>
        </p:nvSpPr>
        <p:spPr>
          <a:ln/>
        </p:spPr>
        <p:txBody>
          <a:bodyPr/>
          <a:lstStyle>
            <a:lvl1pPr>
              <a:defRPr/>
            </a:lvl1pPr>
          </a:lstStyle>
          <a:p>
            <a:fld id="{1D58E76A-1064-4465-B901-DD783673E384}" type="slidenum">
              <a:rPr lang="en-US" altLang="en-US"/>
              <a:pPr/>
              <a:t>‹#›</a:t>
            </a:fld>
            <a:endParaRPr lang="en-US" altLang="en-US"/>
          </a:p>
        </p:txBody>
      </p:sp>
    </p:spTree>
    <p:extLst>
      <p:ext uri="{BB962C8B-B14F-4D97-AF65-F5344CB8AC3E}">
        <p14:creationId xmlns:p14="http://schemas.microsoft.com/office/powerpoint/2010/main" val="3720591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Arial" panose="020B0604020202020204" pitchFamily="34" charset="0"/>
              </a:defRPr>
            </a:lvl1pPr>
          </a:lstStyle>
          <a:p>
            <a:pPr>
              <a:defRPr/>
            </a:pPr>
            <a:fld id="{03376042-CC0F-412A-BB19-314554DC905E}" type="datetime1">
              <a:rPr lang="en-US"/>
              <a:pPr>
                <a:defRPr/>
              </a:pPr>
              <a:t>6/7/2018</a:t>
            </a:fld>
            <a:endParaRPr lang="en-US" dirty="0"/>
          </a:p>
        </p:txBody>
      </p:sp>
      <p:sp>
        <p:nvSpPr>
          <p:cNvPr id="3" name="Rectangle 2"/>
          <p:cNvSpPr>
            <a:spLocks noGrp="1" noChangeArrowheads="1"/>
          </p:cNvSpPr>
          <p:nvPr>
            <p:ph type="sldNum" sz="quarter" idx="11"/>
          </p:nvPr>
        </p:nvSpPr>
        <p:spPr/>
        <p:txBody>
          <a:bodyPr/>
          <a:lstStyle>
            <a:lvl1pPr eaLnBrk="0" hangingPunct="0">
              <a:defRPr/>
            </a:lvl1pPr>
          </a:lstStyle>
          <a:p>
            <a:fld id="{E5881404-61C3-40A7-832F-4377D9CEF98C}" type="slidenum">
              <a:rPr lang="en-US" altLang="en-US"/>
              <a:pPr/>
              <a:t>‹#›</a:t>
            </a:fld>
            <a:endParaRPr lang="en-US" altLang="en-US"/>
          </a:p>
        </p:txBody>
      </p:sp>
    </p:spTree>
    <p:extLst>
      <p:ext uri="{BB962C8B-B14F-4D97-AF65-F5344CB8AC3E}">
        <p14:creationId xmlns:p14="http://schemas.microsoft.com/office/powerpoint/2010/main" val="4253229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Arial" panose="020B0604020202020204" pitchFamily="34" charset="0"/>
              </a:defRPr>
            </a:lvl1pPr>
          </a:lstStyle>
          <a:p>
            <a:pPr>
              <a:defRPr/>
            </a:pPr>
            <a:fld id="{3510CDC9-E4DC-4C4E-A0BD-3358FF9784C9}" type="datetime1">
              <a:rPr lang="en-US"/>
              <a:pPr>
                <a:defRPr/>
              </a:pPr>
              <a:t>6/7/2018</a:t>
            </a:fld>
            <a:endParaRPr lang="en-US" dirty="0"/>
          </a:p>
        </p:txBody>
      </p:sp>
      <p:sp>
        <p:nvSpPr>
          <p:cNvPr id="6" name="Rectangle 5"/>
          <p:cNvSpPr>
            <a:spLocks noGrp="1" noChangeArrowheads="1"/>
          </p:cNvSpPr>
          <p:nvPr>
            <p:ph type="sldNum" sz="quarter" idx="11"/>
          </p:nvPr>
        </p:nvSpPr>
        <p:spPr/>
        <p:txBody>
          <a:bodyPr/>
          <a:lstStyle>
            <a:lvl1pPr eaLnBrk="0" hangingPunct="0">
              <a:defRPr/>
            </a:lvl1pPr>
          </a:lstStyle>
          <a:p>
            <a:fld id="{786C7FEC-F5C2-45D4-AECF-CECCAF1D9ED5}" type="slidenum">
              <a:rPr lang="en-US" altLang="en-US"/>
              <a:pPr/>
              <a:t>‹#›</a:t>
            </a:fld>
            <a:endParaRPr lang="en-US" altLang="en-US"/>
          </a:p>
        </p:txBody>
      </p:sp>
    </p:spTree>
    <p:extLst>
      <p:ext uri="{BB962C8B-B14F-4D97-AF65-F5344CB8AC3E}">
        <p14:creationId xmlns:p14="http://schemas.microsoft.com/office/powerpoint/2010/main" val="549268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Arial" panose="020B0604020202020204" pitchFamily="34" charset="0"/>
              </a:defRPr>
            </a:lvl1pPr>
          </a:lstStyle>
          <a:p>
            <a:pPr>
              <a:defRPr/>
            </a:pPr>
            <a:fld id="{9DCB0056-E2AB-41A0-9A52-E02E260F0418}" type="datetime1">
              <a:rPr lang="en-US"/>
              <a:pPr>
                <a:defRPr/>
              </a:pPr>
              <a:t>6/7/2018</a:t>
            </a:fld>
            <a:endParaRPr lang="en-US" dirty="0"/>
          </a:p>
        </p:txBody>
      </p:sp>
      <p:sp>
        <p:nvSpPr>
          <p:cNvPr id="6" name="Rectangle 5"/>
          <p:cNvSpPr>
            <a:spLocks noGrp="1" noChangeArrowheads="1"/>
          </p:cNvSpPr>
          <p:nvPr>
            <p:ph type="sldNum" sz="quarter" idx="11"/>
          </p:nvPr>
        </p:nvSpPr>
        <p:spPr/>
        <p:txBody>
          <a:bodyPr/>
          <a:lstStyle>
            <a:lvl1pPr eaLnBrk="0" hangingPunct="0">
              <a:defRPr/>
            </a:lvl1pPr>
          </a:lstStyle>
          <a:p>
            <a:fld id="{51F0E785-8758-466D-8BF3-12CB50133E37}" type="slidenum">
              <a:rPr lang="en-US" altLang="en-US"/>
              <a:pPr/>
              <a:t>‹#›</a:t>
            </a:fld>
            <a:endParaRPr lang="en-US" altLang="en-US"/>
          </a:p>
        </p:txBody>
      </p:sp>
    </p:spTree>
    <p:extLst>
      <p:ext uri="{BB962C8B-B14F-4D97-AF65-F5344CB8AC3E}">
        <p14:creationId xmlns:p14="http://schemas.microsoft.com/office/powerpoint/2010/main" val="3788699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atin typeface="Arial" panose="020B0604020202020204" pitchFamily="34" charset="0"/>
              </a:defRPr>
            </a:lvl1pPr>
          </a:lstStyle>
          <a:p>
            <a:pPr>
              <a:defRPr/>
            </a:pPr>
            <a:fld id="{61D263AA-A450-4AEB-8E8D-FFC6D84FE65F}" type="datetime1">
              <a:rPr lang="en-US"/>
              <a:pPr>
                <a:defRPr/>
              </a:pPr>
              <a:t>6/7/2018</a:t>
            </a:fld>
            <a:endParaRPr lang="en-US" dirty="0"/>
          </a:p>
        </p:txBody>
      </p:sp>
      <p:sp>
        <p:nvSpPr>
          <p:cNvPr id="5" name="Rectangle 4"/>
          <p:cNvSpPr>
            <a:spLocks noGrp="1" noChangeArrowheads="1"/>
          </p:cNvSpPr>
          <p:nvPr>
            <p:ph type="sldNum" sz="quarter" idx="11"/>
          </p:nvPr>
        </p:nvSpPr>
        <p:spPr/>
        <p:txBody>
          <a:bodyPr/>
          <a:lstStyle>
            <a:lvl1pPr eaLnBrk="0" hangingPunct="0">
              <a:defRPr/>
            </a:lvl1pPr>
          </a:lstStyle>
          <a:p>
            <a:fld id="{835DD2EA-1E53-4F82-A5A6-B6B542FDECDC}" type="slidenum">
              <a:rPr lang="en-US" altLang="en-US"/>
              <a:pPr/>
              <a:t>‹#›</a:t>
            </a:fld>
            <a:endParaRPr lang="en-US" altLang="en-US"/>
          </a:p>
        </p:txBody>
      </p:sp>
    </p:spTree>
    <p:extLst>
      <p:ext uri="{BB962C8B-B14F-4D97-AF65-F5344CB8AC3E}">
        <p14:creationId xmlns:p14="http://schemas.microsoft.com/office/powerpoint/2010/main" val="29944466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atin typeface="Arial" panose="020B0604020202020204" pitchFamily="34" charset="0"/>
              </a:defRPr>
            </a:lvl1pPr>
          </a:lstStyle>
          <a:p>
            <a:pPr>
              <a:defRPr/>
            </a:pPr>
            <a:fld id="{88CA1EC6-2F11-4B60-994E-5486B0A5AD89}" type="datetime1">
              <a:rPr lang="en-US"/>
              <a:pPr>
                <a:defRPr/>
              </a:pPr>
              <a:t>6/7/2018</a:t>
            </a:fld>
            <a:endParaRPr lang="en-US" dirty="0"/>
          </a:p>
        </p:txBody>
      </p:sp>
      <p:sp>
        <p:nvSpPr>
          <p:cNvPr id="5" name="Rectangle 4"/>
          <p:cNvSpPr>
            <a:spLocks noGrp="1" noChangeArrowheads="1"/>
          </p:cNvSpPr>
          <p:nvPr>
            <p:ph type="sldNum" sz="quarter" idx="11"/>
          </p:nvPr>
        </p:nvSpPr>
        <p:spPr/>
        <p:txBody>
          <a:bodyPr/>
          <a:lstStyle>
            <a:lvl1pPr eaLnBrk="0" hangingPunct="0">
              <a:defRPr/>
            </a:lvl1pPr>
          </a:lstStyle>
          <a:p>
            <a:fld id="{6DDFA787-4882-4C66-952A-A6954C83ECFB}" type="slidenum">
              <a:rPr lang="en-US" altLang="en-US"/>
              <a:pPr/>
              <a:t>‹#›</a:t>
            </a:fld>
            <a:endParaRPr lang="en-US" altLang="en-US"/>
          </a:p>
        </p:txBody>
      </p:sp>
    </p:spTree>
    <p:extLst>
      <p:ext uri="{BB962C8B-B14F-4D97-AF65-F5344CB8AC3E}">
        <p14:creationId xmlns:p14="http://schemas.microsoft.com/office/powerpoint/2010/main" val="4557817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572000" y="1600200"/>
            <a:ext cx="3810000" cy="4114800"/>
          </a:xfrm>
        </p:spPr>
        <p:txBody>
          <a:bodyPr/>
          <a:lstStyle/>
          <a:p>
            <a:pPr lvl="0"/>
            <a:endParaRPr lang="en-US" noProof="0" dirty="0" smtClean="0"/>
          </a:p>
        </p:txBody>
      </p:sp>
      <p:sp>
        <p:nvSpPr>
          <p:cNvPr id="5" name="Footer Placeholder 4"/>
          <p:cNvSpPr>
            <a:spLocks noGrp="1" noChangeArrowheads="1"/>
          </p:cNvSpPr>
          <p:nvPr>
            <p:ph type="ftr" sz="quarter" idx="10"/>
          </p:nvPr>
        </p:nvSpPr>
        <p:spPr>
          <a:xfrm>
            <a:off x="2286000" y="6248400"/>
            <a:ext cx="4495800" cy="457200"/>
          </a:xfrm>
          <a:prstGeom prst="rect">
            <a:avLst/>
          </a:prstGeom>
        </p:spPr>
        <p:txBody>
          <a:bodyPr/>
          <a:lstStyle>
            <a:lvl1pPr eaLnBrk="1" hangingPunct="1">
              <a:defRPr>
                <a:solidFill>
                  <a:srgbClr val="000000"/>
                </a:solidFill>
                <a:latin typeface="Arial" charset="0"/>
                <a:cs typeface="Arial" charset="0"/>
              </a:defRPr>
            </a:lvl1pPr>
          </a:lstStyle>
          <a:p>
            <a:pPr>
              <a:defRPr/>
            </a:pPr>
            <a:endParaRPr lang="en-US"/>
          </a:p>
        </p:txBody>
      </p:sp>
      <p:sp>
        <p:nvSpPr>
          <p:cNvPr id="6" name="Rectangle 5"/>
          <p:cNvSpPr>
            <a:spLocks noGrp="1" noChangeArrowheads="1"/>
          </p:cNvSpPr>
          <p:nvPr>
            <p:ph type="sldNum" sz="quarter" idx="11"/>
          </p:nvPr>
        </p:nvSpPr>
        <p:spPr/>
        <p:txBody>
          <a:bodyPr/>
          <a:lstStyle>
            <a:lvl1pPr eaLnBrk="0" hangingPunct="0">
              <a:defRPr/>
            </a:lvl1pPr>
          </a:lstStyle>
          <a:p>
            <a:fld id="{1BA21D53-06F4-41C7-80C9-54CB021F1E92}" type="slidenum">
              <a:rPr lang="en-US" altLang="en-US"/>
              <a:pPr/>
              <a:t>‹#›</a:t>
            </a:fld>
            <a:endParaRPr lang="en-US" altLang="en-US"/>
          </a:p>
        </p:txBody>
      </p:sp>
    </p:spTree>
    <p:extLst>
      <p:ext uri="{BB962C8B-B14F-4D97-AF65-F5344CB8AC3E}">
        <p14:creationId xmlns:p14="http://schemas.microsoft.com/office/powerpoint/2010/main" val="4169229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5D42D5C-76BC-446D-8A8B-EDBB1FC002BE}" type="datetime1">
              <a:rPr lang="en-US"/>
              <a:pPr>
                <a:defRPr/>
              </a:pPr>
              <a:t>6/7/2018</a:t>
            </a:fld>
            <a:endParaRPr lang="en-US" dirty="0"/>
          </a:p>
        </p:txBody>
      </p:sp>
      <p:sp>
        <p:nvSpPr>
          <p:cNvPr id="5" name="Rectangle 6"/>
          <p:cNvSpPr>
            <a:spLocks noGrp="1" noChangeArrowheads="1"/>
          </p:cNvSpPr>
          <p:nvPr>
            <p:ph type="sldNum" sz="quarter" idx="11"/>
          </p:nvPr>
        </p:nvSpPr>
        <p:spPr>
          <a:ln/>
        </p:spPr>
        <p:txBody>
          <a:bodyPr/>
          <a:lstStyle>
            <a:lvl1pPr>
              <a:defRPr/>
            </a:lvl1pPr>
          </a:lstStyle>
          <a:p>
            <a:fld id="{5D721F09-33B3-4C76-AD80-FB051F4A9060}" type="slidenum">
              <a:rPr lang="en-US" altLang="en-US"/>
              <a:pPr/>
              <a:t>‹#›</a:t>
            </a:fld>
            <a:endParaRPr lang="en-US" altLang="en-US"/>
          </a:p>
        </p:txBody>
      </p:sp>
    </p:spTree>
    <p:extLst>
      <p:ext uri="{BB962C8B-B14F-4D97-AF65-F5344CB8AC3E}">
        <p14:creationId xmlns:p14="http://schemas.microsoft.com/office/powerpoint/2010/main" val="132504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51CE2B2-58B6-4FE8-BCB4-7B1077126B9E}" type="datetime1">
              <a:rPr lang="en-US"/>
              <a:pPr>
                <a:defRPr/>
              </a:pPr>
              <a:t>6/7/2018</a:t>
            </a:fld>
            <a:endParaRPr lang="en-US" dirty="0"/>
          </a:p>
        </p:txBody>
      </p:sp>
      <p:sp>
        <p:nvSpPr>
          <p:cNvPr id="6" name="Rectangle 6"/>
          <p:cNvSpPr>
            <a:spLocks noGrp="1" noChangeArrowheads="1"/>
          </p:cNvSpPr>
          <p:nvPr>
            <p:ph type="sldNum" sz="quarter" idx="11"/>
          </p:nvPr>
        </p:nvSpPr>
        <p:spPr>
          <a:ln/>
        </p:spPr>
        <p:txBody>
          <a:bodyPr/>
          <a:lstStyle>
            <a:lvl1pPr>
              <a:defRPr/>
            </a:lvl1pPr>
          </a:lstStyle>
          <a:p>
            <a:fld id="{25BBA825-88F5-4F65-9E33-25ECE2B1F5B2}" type="slidenum">
              <a:rPr lang="en-US" altLang="en-US"/>
              <a:pPr/>
              <a:t>‹#›</a:t>
            </a:fld>
            <a:endParaRPr lang="en-US" altLang="en-US"/>
          </a:p>
        </p:txBody>
      </p:sp>
    </p:spTree>
    <p:extLst>
      <p:ext uri="{BB962C8B-B14F-4D97-AF65-F5344CB8AC3E}">
        <p14:creationId xmlns:p14="http://schemas.microsoft.com/office/powerpoint/2010/main" val="1020054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20A2C9E-F4BD-4AA4-A11C-CA120B3C9747}" type="datetime1">
              <a:rPr lang="en-US"/>
              <a:pPr>
                <a:defRPr/>
              </a:pPr>
              <a:t>6/7/2018</a:t>
            </a:fld>
            <a:endParaRPr lang="en-US" dirty="0"/>
          </a:p>
        </p:txBody>
      </p:sp>
      <p:sp>
        <p:nvSpPr>
          <p:cNvPr id="8" name="Rectangle 6"/>
          <p:cNvSpPr>
            <a:spLocks noGrp="1" noChangeArrowheads="1"/>
          </p:cNvSpPr>
          <p:nvPr>
            <p:ph type="sldNum" sz="quarter" idx="11"/>
          </p:nvPr>
        </p:nvSpPr>
        <p:spPr>
          <a:ln/>
        </p:spPr>
        <p:txBody>
          <a:bodyPr/>
          <a:lstStyle>
            <a:lvl1pPr>
              <a:defRPr/>
            </a:lvl1pPr>
          </a:lstStyle>
          <a:p>
            <a:fld id="{CAD4D65D-E92C-4C00-973D-597223CAE902}" type="slidenum">
              <a:rPr lang="en-US" altLang="en-US"/>
              <a:pPr/>
              <a:t>‹#›</a:t>
            </a:fld>
            <a:endParaRPr lang="en-US" altLang="en-US"/>
          </a:p>
        </p:txBody>
      </p:sp>
    </p:spTree>
    <p:extLst>
      <p:ext uri="{BB962C8B-B14F-4D97-AF65-F5344CB8AC3E}">
        <p14:creationId xmlns:p14="http://schemas.microsoft.com/office/powerpoint/2010/main" val="3322731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4F6EAAE-D6C7-4ABD-9BC2-3664CF89C001}" type="datetime1">
              <a:rPr lang="en-US"/>
              <a:pPr>
                <a:defRPr/>
              </a:pPr>
              <a:t>6/7/2018</a:t>
            </a:fld>
            <a:endParaRPr lang="en-US" dirty="0"/>
          </a:p>
        </p:txBody>
      </p:sp>
      <p:sp>
        <p:nvSpPr>
          <p:cNvPr id="4" name="Rectangle 6"/>
          <p:cNvSpPr>
            <a:spLocks noGrp="1" noChangeArrowheads="1"/>
          </p:cNvSpPr>
          <p:nvPr>
            <p:ph type="sldNum" sz="quarter" idx="11"/>
          </p:nvPr>
        </p:nvSpPr>
        <p:spPr>
          <a:ln/>
        </p:spPr>
        <p:txBody>
          <a:bodyPr/>
          <a:lstStyle>
            <a:lvl1pPr>
              <a:defRPr/>
            </a:lvl1pPr>
          </a:lstStyle>
          <a:p>
            <a:fld id="{477B8D90-4F83-41CC-8AAE-81383F6D56DD}" type="slidenum">
              <a:rPr lang="en-US" altLang="en-US"/>
              <a:pPr/>
              <a:t>‹#›</a:t>
            </a:fld>
            <a:endParaRPr lang="en-US" altLang="en-US"/>
          </a:p>
        </p:txBody>
      </p:sp>
    </p:spTree>
    <p:extLst>
      <p:ext uri="{BB962C8B-B14F-4D97-AF65-F5344CB8AC3E}">
        <p14:creationId xmlns:p14="http://schemas.microsoft.com/office/powerpoint/2010/main" val="3161680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FC4F195-6B20-4B17-ACC7-7D2132FF33B2}" type="datetime1">
              <a:rPr lang="en-US"/>
              <a:pPr>
                <a:defRPr/>
              </a:pPr>
              <a:t>6/7/2018</a:t>
            </a:fld>
            <a:endParaRPr lang="en-US" dirty="0"/>
          </a:p>
        </p:txBody>
      </p:sp>
      <p:sp>
        <p:nvSpPr>
          <p:cNvPr id="3" name="Rectangle 6"/>
          <p:cNvSpPr>
            <a:spLocks noGrp="1" noChangeArrowheads="1"/>
          </p:cNvSpPr>
          <p:nvPr>
            <p:ph type="sldNum" sz="quarter" idx="11"/>
          </p:nvPr>
        </p:nvSpPr>
        <p:spPr>
          <a:ln/>
        </p:spPr>
        <p:txBody>
          <a:bodyPr/>
          <a:lstStyle>
            <a:lvl1pPr>
              <a:defRPr/>
            </a:lvl1pPr>
          </a:lstStyle>
          <a:p>
            <a:fld id="{ADECD6AF-009A-4176-81FA-271954C5D147}" type="slidenum">
              <a:rPr lang="en-US" altLang="en-US"/>
              <a:pPr/>
              <a:t>‹#›</a:t>
            </a:fld>
            <a:endParaRPr lang="en-US" altLang="en-US"/>
          </a:p>
        </p:txBody>
      </p:sp>
    </p:spTree>
    <p:extLst>
      <p:ext uri="{BB962C8B-B14F-4D97-AF65-F5344CB8AC3E}">
        <p14:creationId xmlns:p14="http://schemas.microsoft.com/office/powerpoint/2010/main" val="3173087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6BA6FAC-FCB5-4552-A7A8-8E56884D20ED}" type="datetime1">
              <a:rPr lang="en-US"/>
              <a:pPr>
                <a:defRPr/>
              </a:pPr>
              <a:t>6/7/2018</a:t>
            </a:fld>
            <a:endParaRPr lang="en-US" dirty="0"/>
          </a:p>
        </p:txBody>
      </p:sp>
      <p:sp>
        <p:nvSpPr>
          <p:cNvPr id="6" name="Rectangle 6"/>
          <p:cNvSpPr>
            <a:spLocks noGrp="1" noChangeArrowheads="1"/>
          </p:cNvSpPr>
          <p:nvPr>
            <p:ph type="sldNum" sz="quarter" idx="11"/>
          </p:nvPr>
        </p:nvSpPr>
        <p:spPr>
          <a:ln/>
        </p:spPr>
        <p:txBody>
          <a:bodyPr/>
          <a:lstStyle>
            <a:lvl1pPr>
              <a:defRPr/>
            </a:lvl1pPr>
          </a:lstStyle>
          <a:p>
            <a:fld id="{147F3F50-EFE5-4589-8A08-625451C1EA29}" type="slidenum">
              <a:rPr lang="en-US" altLang="en-US"/>
              <a:pPr/>
              <a:t>‹#›</a:t>
            </a:fld>
            <a:endParaRPr lang="en-US" altLang="en-US"/>
          </a:p>
        </p:txBody>
      </p:sp>
    </p:spTree>
    <p:extLst>
      <p:ext uri="{BB962C8B-B14F-4D97-AF65-F5344CB8AC3E}">
        <p14:creationId xmlns:p14="http://schemas.microsoft.com/office/powerpoint/2010/main" val="2144012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66C23EA-8296-434F-AD85-7B60BC718AAD}" type="datetime1">
              <a:rPr lang="en-US"/>
              <a:pPr>
                <a:defRPr/>
              </a:pPr>
              <a:t>6/7/2018</a:t>
            </a:fld>
            <a:endParaRPr lang="en-US" dirty="0"/>
          </a:p>
        </p:txBody>
      </p:sp>
      <p:sp>
        <p:nvSpPr>
          <p:cNvPr id="6" name="Rectangle 6"/>
          <p:cNvSpPr>
            <a:spLocks noGrp="1" noChangeArrowheads="1"/>
          </p:cNvSpPr>
          <p:nvPr>
            <p:ph type="sldNum" sz="quarter" idx="11"/>
          </p:nvPr>
        </p:nvSpPr>
        <p:spPr>
          <a:ln/>
        </p:spPr>
        <p:txBody>
          <a:bodyPr/>
          <a:lstStyle>
            <a:lvl1pPr>
              <a:defRPr/>
            </a:lvl1pPr>
          </a:lstStyle>
          <a:p>
            <a:fld id="{D2E0E783-5029-4B0F-8110-398D5C02D5D4}" type="slidenum">
              <a:rPr lang="en-US" altLang="en-US"/>
              <a:pPr/>
              <a:t>‹#›</a:t>
            </a:fld>
            <a:endParaRPr lang="en-US" altLang="en-US"/>
          </a:p>
        </p:txBody>
      </p:sp>
    </p:spTree>
    <p:extLst>
      <p:ext uri="{BB962C8B-B14F-4D97-AF65-F5344CB8AC3E}">
        <p14:creationId xmlns:p14="http://schemas.microsoft.com/office/powerpoint/2010/main" val="773145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76400"/>
            <a:ext cx="82296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665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800">
                <a:latin typeface="Arial" charset="0"/>
              </a:defRPr>
            </a:lvl1pPr>
          </a:lstStyle>
          <a:p>
            <a:pPr>
              <a:defRPr/>
            </a:pPr>
            <a:fld id="{A5A8582B-00DE-40AD-91AC-5EA98F803D13}" type="datetime1">
              <a:rPr lang="en-US"/>
              <a:pPr>
                <a:defRPr/>
              </a:pPr>
              <a:t>6/7/2018</a:t>
            </a:fld>
            <a:endParaRPr lang="en-US" dirty="0"/>
          </a:p>
        </p:txBody>
      </p:sp>
      <p:sp>
        <p:nvSpPr>
          <p:cNvPr id="1030" name="Rectangle 6"/>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D198C23D-68C2-421A-BC3E-1A7F14C2E1F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678" r:id="rId1"/>
    <p:sldLayoutId id="2147484679" r:id="rId2"/>
    <p:sldLayoutId id="2147484680" r:id="rId3"/>
    <p:sldLayoutId id="2147484681" r:id="rId4"/>
    <p:sldLayoutId id="2147484682" r:id="rId5"/>
    <p:sldLayoutId id="2147484683" r:id="rId6"/>
    <p:sldLayoutId id="2147484684" r:id="rId7"/>
    <p:sldLayoutId id="2147484685" r:id="rId8"/>
    <p:sldLayoutId id="2147484686" r:id="rId9"/>
    <p:sldLayoutId id="2147484687" r:id="rId10"/>
    <p:sldLayoutId id="2147484688" r:id="rId11"/>
    <p:sldLayoutId id="2147484689" r:id="rId12"/>
    <p:sldLayoutId id="2147484690" r:id="rId13"/>
  </p:sldLayoutIdLst>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76400"/>
            <a:ext cx="82296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665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800">
                <a:solidFill>
                  <a:srgbClr val="000000"/>
                </a:solidFill>
                <a:latin typeface="Arial" charset="0"/>
                <a:cs typeface="+mn-cs"/>
              </a:defRPr>
            </a:lvl1pPr>
          </a:lstStyle>
          <a:p>
            <a:pPr>
              <a:defRPr/>
            </a:pPr>
            <a:fld id="{8316E686-2206-4ACF-A534-08E126CC611C}" type="datetime1">
              <a:rPr lang="en-US"/>
              <a:pPr>
                <a:defRPr/>
              </a:pPr>
              <a:t>6/7/2018</a:t>
            </a:fld>
            <a:endParaRPr lang="en-US" dirty="0"/>
          </a:p>
        </p:txBody>
      </p:sp>
      <p:sp>
        <p:nvSpPr>
          <p:cNvPr id="1030" name="Rectangle 6"/>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5BF4CAB3-180A-48C5-9415-77FD7F7EAD0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691" r:id="rId1"/>
    <p:sldLayoutId id="2147484692" r:id="rId2"/>
    <p:sldLayoutId id="2147484693" r:id="rId3"/>
    <p:sldLayoutId id="2147484694" r:id="rId4"/>
    <p:sldLayoutId id="2147484695" r:id="rId5"/>
    <p:sldLayoutId id="2147484696" r:id="rId6"/>
    <p:sldLayoutId id="2147484697" r:id="rId7"/>
    <p:sldLayoutId id="2147484698" r:id="rId8"/>
    <p:sldLayoutId id="2147484699" r:id="rId9"/>
    <p:sldLayoutId id="2147484700" r:id="rId10"/>
    <p:sldLayoutId id="2147484701" r:id="rId11"/>
    <p:sldLayoutId id="2147484702" r:id="rId12"/>
  </p:sldLayoutIdLst>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www.osha.gov/pls/oshaweb/owasrch.search_form?p_doc_type=STANDARDS&amp;p_toc_level=0&amp;p_keyvalue="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Fall%20Guardrail%20barge%20icy%20dock%20page.mpg"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7%20%20bow%20fell%20off.wmv"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7.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err="1" smtClean="0"/>
              <a:t>Pagina</a:t>
            </a:r>
            <a:r>
              <a:rPr lang="en-US" dirty="0" smtClean="0"/>
              <a:t> de </a:t>
            </a:r>
            <a:r>
              <a:rPr lang="en-US" dirty="0" err="1" smtClean="0"/>
              <a:t>titulo</a:t>
            </a:r>
            <a:endParaRPr lang="en-US" dirty="0"/>
          </a:p>
        </p:txBody>
      </p:sp>
      <p:sp>
        <p:nvSpPr>
          <p:cNvPr id="3" name="Content Placeholder 2" hidden="1"/>
          <p:cNvSpPr>
            <a:spLocks noGrp="1"/>
          </p:cNvSpPr>
          <p:nvPr>
            <p:ph idx="1"/>
          </p:nvPr>
        </p:nvSpPr>
        <p:spPr/>
        <p:txBody>
          <a:bodyPr/>
          <a:lstStyle/>
          <a:p>
            <a:endParaRPr lang="en-US"/>
          </a:p>
        </p:txBody>
      </p:sp>
      <p:sp>
        <p:nvSpPr>
          <p:cNvPr id="18434"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C23BCBD2-FD9F-414A-90BD-B5623FDA4DC5}" type="slidenum">
              <a:rPr lang="en-US" altLang="en-US" sz="1400"/>
              <a:pPr>
                <a:spcBef>
                  <a:spcPct val="0"/>
                </a:spcBef>
                <a:buFontTx/>
                <a:buNone/>
              </a:pPr>
              <a:t>1</a:t>
            </a:fld>
            <a:endParaRPr lang="en-US" altLang="en-US" sz="1400"/>
          </a:p>
        </p:txBody>
      </p:sp>
      <p:sp>
        <p:nvSpPr>
          <p:cNvPr id="18435"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C6165B15-4C0F-4EC3-9D93-46CE90337E4E}" type="slidenum">
              <a:rPr lang="en-US" altLang="en-US" sz="1400"/>
              <a:pPr algn="r" eaLnBrk="1" hangingPunct="1">
                <a:spcBef>
                  <a:spcPct val="0"/>
                </a:spcBef>
                <a:buFontTx/>
                <a:buNone/>
              </a:pPr>
              <a:t>1</a:t>
            </a:fld>
            <a:endParaRPr lang="en-US" altLang="en-US" sz="1400"/>
          </a:p>
        </p:txBody>
      </p:sp>
      <p:sp>
        <p:nvSpPr>
          <p:cNvPr id="18439" name="Text Box 10"/>
          <p:cNvSpPr txBox="1">
            <a:spLocks noChangeArrowheads="1"/>
          </p:cNvSpPr>
          <p:nvPr/>
        </p:nvSpPr>
        <p:spPr bwMode="auto">
          <a:xfrm>
            <a:off x="609600" y="5665788"/>
            <a:ext cx="8128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0"/>
              </a:spcBef>
              <a:buFontTx/>
              <a:buNone/>
            </a:pPr>
            <a:r>
              <a:rPr lang="es-MX" altLang="ja-JP" sz="1100" dirty="0">
                <a:ea typeface="ＭＳ Ｐゴシック" pitchFamily="34" charset="-128"/>
              </a:rPr>
              <a:t>Este material fue producido bajo la subvención </a:t>
            </a:r>
            <a:r>
              <a:rPr lang="es-MX" altLang="ja-JP" sz="1100" dirty="0" smtClean="0">
                <a:ea typeface="ＭＳ Ｐゴシック" pitchFamily="34" charset="-128"/>
              </a:rPr>
              <a:t>SH-27645-SH5 </a:t>
            </a:r>
            <a:r>
              <a:rPr lang="es-MX" altLang="ja-JP" sz="1100" dirty="0">
                <a:ea typeface="ＭＳ Ｐゴシック" pitchFamily="34" charset="-128"/>
              </a:rPr>
              <a:t>de la Administración de Seguridad y Salud Ocupacional, Departamento de Trabajo de Estados Unidos. No refleja necesariamente las opiniones o políticas del Departamento de Trabajo de EE.UU., ni la mención de nombres comerciales, productos comerciales u organizaciones implica la aprobación por el Gobierno de Estados Unidos.</a:t>
            </a:r>
            <a:endParaRPr lang="en-US" altLang="en-US" sz="1100" dirty="0"/>
          </a:p>
        </p:txBody>
      </p:sp>
      <p:graphicFrame>
        <p:nvGraphicFramePr>
          <p:cNvPr id="4" name="Diagram 3" title="Pagina de titulo: Proteccion contra caidas en astilleros"/>
          <p:cNvGraphicFramePr/>
          <p:nvPr>
            <p:extLst>
              <p:ext uri="{D42A27DB-BD31-4B8C-83A1-F6EECF244321}">
                <p14:modId xmlns:p14="http://schemas.microsoft.com/office/powerpoint/2010/main" val="239454851"/>
              </p:ext>
            </p:extLst>
          </p:nvPr>
        </p:nvGraphicFramePr>
        <p:xfrm>
          <a:off x="723900" y="728813"/>
          <a:ext cx="7696200" cy="4814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l"/>
            <a:r>
              <a:rPr lang="en-US" altLang="en-US" dirty="0" smtClean="0"/>
              <a:t>OSHA </a:t>
            </a:r>
          </a:p>
        </p:txBody>
      </p:sp>
      <p:sp>
        <p:nvSpPr>
          <p:cNvPr id="36869"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7AC11923-8A0E-4B4A-9D09-5DC1D4C66C74}" type="slidenum">
              <a:rPr lang="en-US" altLang="en-US" sz="1400"/>
              <a:pPr>
                <a:spcBef>
                  <a:spcPct val="0"/>
                </a:spcBef>
                <a:buFontTx/>
                <a:buNone/>
              </a:pPr>
              <a:t>10</a:t>
            </a:fld>
            <a:endParaRPr lang="en-US" altLang="en-US" sz="1400"/>
          </a:p>
        </p:txBody>
      </p:sp>
      <p:pic>
        <p:nvPicPr>
          <p:cNvPr id="36867" name="Picture 2" descr="http://allthingsd.com/files/2012/04/pinkslip-1.jpeg" title="Photo - Hand holding a pink sli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1654175"/>
            <a:ext cx="5489575" cy="3641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6868" name="Picture 8" descr="MCj04325380000[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5163" y="1143000"/>
            <a:ext cx="2665412"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gn="l"/>
            <a:r>
              <a:rPr lang="en-US" altLang="en-US" dirty="0" smtClean="0"/>
              <a:t>OSHA  </a:t>
            </a:r>
          </a:p>
        </p:txBody>
      </p:sp>
      <p:pic>
        <p:nvPicPr>
          <p:cNvPr id="38915" name="Picture 9" title="Photo - OSHA website screensheet ">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t="6735" r="2025" b="4033"/>
          <a:stretch>
            <a:fillRect/>
          </a:stretch>
        </p:blipFill>
        <p:spPr bwMode="auto">
          <a:xfrm>
            <a:off x="1219200" y="1600200"/>
            <a:ext cx="6400800" cy="44688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8916"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F69CA26-EBDB-43AC-88F6-6E3AD87CB3D2}" type="slidenum">
              <a:rPr lang="en-US" altLang="en-US" sz="1400"/>
              <a:pPr>
                <a:spcBef>
                  <a:spcPct val="0"/>
                </a:spcBef>
                <a:buFontTx/>
                <a:buNone/>
              </a:pPr>
              <a:t>11</a:t>
            </a:fld>
            <a:endParaRPr lang="en-US" altLang="en-US" sz="14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609600"/>
            <a:ext cx="8229600" cy="1143000"/>
          </a:xfrm>
        </p:spPr>
        <p:txBody>
          <a:bodyPr/>
          <a:lstStyle/>
          <a:p>
            <a:pPr algn="l" eaLnBrk="1" hangingPunct="1"/>
            <a:r>
              <a:rPr lang="en-US" altLang="en-US" smtClean="0"/>
              <a:t>OSHA Ejercicio</a:t>
            </a:r>
            <a:br>
              <a:rPr lang="en-US" altLang="en-US" smtClean="0"/>
            </a:br>
            <a:endParaRPr lang="en-US" altLang="en-US" smtClean="0"/>
          </a:p>
        </p:txBody>
      </p:sp>
      <p:sp>
        <p:nvSpPr>
          <p:cNvPr id="176131" name="Rectangle 3"/>
          <p:cNvSpPr>
            <a:spLocks noGrp="1" noChangeArrowheads="1"/>
          </p:cNvSpPr>
          <p:nvPr>
            <p:ph idx="1"/>
          </p:nvPr>
        </p:nvSpPr>
        <p:spPr>
          <a:solidFill>
            <a:schemeClr val="bg1"/>
          </a:solidFill>
        </p:spPr>
        <p:txBody>
          <a:bodyPr/>
          <a:lstStyle/>
          <a:p>
            <a:pPr eaLnBrk="1" hangingPunct="1">
              <a:defRPr/>
            </a:pPr>
            <a:r>
              <a:rPr lang="es-MX" sz="2800" dirty="0"/>
              <a:t>¡</a:t>
            </a:r>
            <a:r>
              <a:rPr lang="es-MX" sz="2800" dirty="0" smtClean="0"/>
              <a:t>Desconcierte a la </a:t>
            </a:r>
            <a:r>
              <a:rPr lang="es-MX" sz="2800" dirty="0"/>
              <a:t>clase! </a:t>
            </a:r>
            <a:endParaRPr lang="es-MX" sz="2800" dirty="0" smtClean="0"/>
          </a:p>
          <a:p>
            <a:pPr eaLnBrk="1" hangingPunct="1">
              <a:defRPr/>
            </a:pPr>
            <a:endParaRPr lang="es-MX" sz="2800" dirty="0"/>
          </a:p>
          <a:p>
            <a:pPr marL="0" indent="0" eaLnBrk="1" hangingPunct="1">
              <a:buFontTx/>
              <a:buNone/>
              <a:defRPr/>
            </a:pPr>
            <a:r>
              <a:rPr lang="es-MX" sz="2800" dirty="0" smtClean="0"/>
              <a:t>Con </a:t>
            </a:r>
            <a:r>
              <a:rPr lang="es-MX" sz="2800" dirty="0"/>
              <a:t>un compañero, escriba dos preguntas de esta sección que usted cree que el resto de la clase será desafiado a contestar correctamente. (Las preguntas deben ser razonables! Si el instructor no puede responder, no cuenta!)</a:t>
            </a:r>
            <a:endParaRPr lang="en-US" sz="2800" dirty="0" smtClean="0"/>
          </a:p>
        </p:txBody>
      </p:sp>
      <p:sp>
        <p:nvSpPr>
          <p:cNvPr id="40964"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69751A7-BC9F-4198-8692-C477CC83BD83}" type="slidenum">
              <a:rPr lang="en-US" altLang="en-US" sz="1400"/>
              <a:pPr>
                <a:spcBef>
                  <a:spcPct val="0"/>
                </a:spcBef>
                <a:buFontTx/>
                <a:buNone/>
              </a:pPr>
              <a:t>12</a:t>
            </a:fld>
            <a:endParaRPr lang="en-US" altLang="en-US" sz="14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736EB89D-5B48-4EA5-AD86-AFC0E53CF2FC}" type="slidenum">
              <a:rPr lang="en-US" altLang="en-US" sz="1400">
                <a:solidFill>
                  <a:srgbClr val="000000"/>
                </a:solidFill>
              </a:rPr>
              <a:pPr>
                <a:spcBef>
                  <a:spcPct val="0"/>
                </a:spcBef>
                <a:buFontTx/>
                <a:buNone/>
              </a:pPr>
              <a:t>13</a:t>
            </a:fld>
            <a:endParaRPr lang="en-US" altLang="en-US" sz="1400">
              <a:solidFill>
                <a:srgbClr val="000000"/>
              </a:solidFill>
            </a:endParaRPr>
          </a:p>
        </p:txBody>
      </p:sp>
      <p:sp>
        <p:nvSpPr>
          <p:cNvPr id="43011" name="Slide Number Placeholder 4"/>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A41FF015-FD09-43BE-99D6-03D753262099}" type="slidenum">
              <a:rPr lang="en-US" altLang="en-US" sz="1400">
                <a:solidFill>
                  <a:srgbClr val="000000"/>
                </a:solidFill>
                <a:cs typeface="Arial" charset="0"/>
              </a:rPr>
              <a:pPr algn="r" eaLnBrk="1" hangingPunct="1">
                <a:spcBef>
                  <a:spcPct val="0"/>
                </a:spcBef>
                <a:buFontTx/>
                <a:buNone/>
              </a:pPr>
              <a:t>13</a:t>
            </a:fld>
            <a:endParaRPr lang="en-US" altLang="en-US" sz="1400">
              <a:solidFill>
                <a:srgbClr val="000000"/>
              </a:solidFill>
              <a:cs typeface="Arial" charset="0"/>
            </a:endParaRPr>
          </a:p>
        </p:txBody>
      </p:sp>
      <p:sp>
        <p:nvSpPr>
          <p:cNvPr id="43012" name="Rectangle 2"/>
          <p:cNvSpPr>
            <a:spLocks noGrp="1" noChangeArrowheads="1"/>
          </p:cNvSpPr>
          <p:nvPr>
            <p:ph type="title"/>
          </p:nvPr>
        </p:nvSpPr>
        <p:spPr/>
        <p:txBody>
          <a:bodyPr/>
          <a:lstStyle/>
          <a:p>
            <a:pPr algn="l" eaLnBrk="1" hangingPunct="1"/>
            <a:r>
              <a:rPr lang="en-US" altLang="en-US" dirty="0" smtClean="0"/>
              <a:t>OSHA   </a:t>
            </a:r>
          </a:p>
        </p:txBody>
      </p:sp>
      <p:sp>
        <p:nvSpPr>
          <p:cNvPr id="43013" name="Rectangle 3"/>
          <p:cNvSpPr>
            <a:spLocks noGrp="1" noChangeArrowheads="1"/>
          </p:cNvSpPr>
          <p:nvPr>
            <p:ph type="body" idx="1"/>
          </p:nvPr>
        </p:nvSpPr>
        <p:spPr/>
        <p:txBody>
          <a:bodyPr/>
          <a:lstStyle/>
          <a:p>
            <a:pPr eaLnBrk="1" hangingPunct="1"/>
            <a:endParaRPr lang="es-MX" altLang="en-US" smtClean="0"/>
          </a:p>
        </p:txBody>
      </p:sp>
      <p:graphicFrame>
        <p:nvGraphicFramePr>
          <p:cNvPr id="2" name="Diagram 1" title="Foto - ¡Cuestionario!"/>
          <p:cNvGraphicFramePr/>
          <p:nvPr>
            <p:extLst>
              <p:ext uri="{D42A27DB-BD31-4B8C-83A1-F6EECF244321}">
                <p14:modId xmlns:p14="http://schemas.microsoft.com/office/powerpoint/2010/main" val="156986973"/>
              </p:ext>
            </p:extLst>
          </p:nvPr>
        </p:nvGraphicFramePr>
        <p:xfrm>
          <a:off x="533400" y="1397002"/>
          <a:ext cx="8153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73EF2850-A948-47EE-A6F1-95AE4C207738}" type="slidenum">
              <a:rPr lang="en-US" altLang="en-US" sz="1400"/>
              <a:pPr>
                <a:spcBef>
                  <a:spcPct val="0"/>
                </a:spcBef>
                <a:buFontTx/>
                <a:buNone/>
              </a:pPr>
              <a:t>14</a:t>
            </a:fld>
            <a:endParaRPr lang="en-US" altLang="en-US" sz="1400"/>
          </a:p>
        </p:txBody>
      </p:sp>
      <p:sp>
        <p:nvSpPr>
          <p:cNvPr id="45059" name="Rectangle 2"/>
          <p:cNvSpPr>
            <a:spLocks noGrp="1" noChangeArrowheads="1"/>
          </p:cNvSpPr>
          <p:nvPr>
            <p:ph type="title" idx="4294967295"/>
          </p:nvPr>
        </p:nvSpPr>
        <p:spPr>
          <a:xfrm>
            <a:off x="457200" y="152400"/>
            <a:ext cx="8229600" cy="1143000"/>
          </a:xfrm>
        </p:spPr>
        <p:txBody>
          <a:bodyPr anchor="b"/>
          <a:lstStyle/>
          <a:p>
            <a:pPr algn="l"/>
            <a:r>
              <a:rPr lang="en-US" altLang="en-US" smtClean="0"/>
              <a:t>Caídas</a:t>
            </a:r>
          </a:p>
        </p:txBody>
      </p:sp>
      <p:pic>
        <p:nvPicPr>
          <p:cNvPr id="45060" name="Picture 3" title="Fot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1600200"/>
            <a:ext cx="6477000" cy="4286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a:spcBef>
                <a:spcPct val="0"/>
              </a:spcBef>
              <a:buFontTx/>
              <a:buNone/>
            </a:pPr>
            <a:fld id="{267DDC35-5859-48D5-8EA4-85E8640174CB}" type="slidenum">
              <a:rPr lang="en-US" altLang="en-US" sz="1400"/>
              <a:pPr algn="r">
                <a:spcBef>
                  <a:spcPct val="0"/>
                </a:spcBef>
                <a:buFontTx/>
                <a:buNone/>
              </a:pPr>
              <a:t>15</a:t>
            </a:fld>
            <a:endParaRPr lang="en-US" altLang="en-US" sz="1400"/>
          </a:p>
        </p:txBody>
      </p:sp>
      <p:sp>
        <p:nvSpPr>
          <p:cNvPr id="47107" name="Rectangle 2"/>
          <p:cNvSpPr>
            <a:spLocks noGrp="1" noChangeArrowheads="1"/>
          </p:cNvSpPr>
          <p:nvPr>
            <p:ph type="title" idx="4294967295"/>
          </p:nvPr>
        </p:nvSpPr>
        <p:spPr/>
        <p:txBody>
          <a:bodyPr anchor="b"/>
          <a:lstStyle/>
          <a:p>
            <a:pPr algn="l" eaLnBrk="1" hangingPunct="1"/>
            <a:r>
              <a:rPr lang="en-US" altLang="en-US" smtClean="0"/>
              <a:t>Prevención</a:t>
            </a:r>
          </a:p>
        </p:txBody>
      </p:sp>
      <p:pic>
        <p:nvPicPr>
          <p:cNvPr id="47109" name="Picture 2" descr="C:\Documents and Settings\mark.j.stewart\Desktop\OSHA 10-30 PICS\IMG_0115.JPG" title="Foto - Plantas permanentes y plataformas deberán estar libres de proyecciones u obstrucciones peligrosas, mantenidas en buen estado y razonablemente libres de aceite, grasa o agua. Cuando el tipo de operación que requiere trabajar en suelos resbaladizos, dichas superficies deberán estar protegidos contra el deslizamiento mediante el uso de tapetes, rejillas, calzado con tacos u otros métodos que aseguren una protección equivalente. Donde se utilizan procesos húmedos se debe mantener drenaje adecuado y pisos falsos, plataformas, tapetes, u otros medios secos para lugares de estar en pie deben ser proporcionado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1600200"/>
            <a:ext cx="6629400" cy="41354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7110" name="Text Box 7" title="Gray box covering the date on a photo"/>
          <p:cNvSpPr txBox="1">
            <a:spLocks noChangeArrowheads="1"/>
          </p:cNvSpPr>
          <p:nvPr/>
        </p:nvSpPr>
        <p:spPr bwMode="auto">
          <a:xfrm>
            <a:off x="5699125" y="5065713"/>
            <a:ext cx="1835150" cy="36671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dirty="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C5D0987-F621-417B-98EC-F5156DC9F1C7}" type="slidenum">
              <a:rPr lang="en-US" altLang="en-US" sz="1400"/>
              <a:pPr>
                <a:spcBef>
                  <a:spcPct val="0"/>
                </a:spcBef>
                <a:buFontTx/>
                <a:buNone/>
              </a:pPr>
              <a:t>16</a:t>
            </a:fld>
            <a:endParaRPr lang="en-US" altLang="en-US" sz="1400"/>
          </a:p>
        </p:txBody>
      </p:sp>
      <p:sp>
        <p:nvSpPr>
          <p:cNvPr id="49155" name="Rectangle 2"/>
          <p:cNvSpPr>
            <a:spLocks noGrp="1" noChangeArrowheads="1"/>
          </p:cNvSpPr>
          <p:nvPr>
            <p:ph type="title" idx="4294967295"/>
          </p:nvPr>
        </p:nvSpPr>
        <p:spPr/>
        <p:txBody>
          <a:bodyPr anchor="b"/>
          <a:lstStyle/>
          <a:p>
            <a:pPr algn="l"/>
            <a:r>
              <a:rPr lang="en-US" altLang="en-US" dirty="0" err="1" smtClean="0"/>
              <a:t>Prevención</a:t>
            </a:r>
            <a:r>
              <a:rPr lang="en-US" altLang="en-US" dirty="0" smtClean="0"/>
              <a:t> </a:t>
            </a:r>
          </a:p>
        </p:txBody>
      </p:sp>
      <p:pic>
        <p:nvPicPr>
          <p:cNvPr id="49156" name="Picture 3" descr="Planks used to form a walkway over cabl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50950" y="1600200"/>
            <a:ext cx="6629400" cy="44434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a:spcBef>
                <a:spcPct val="0"/>
              </a:spcBef>
              <a:buFontTx/>
              <a:buNone/>
            </a:pPr>
            <a:fld id="{0F546D66-7B6D-455D-A1C1-C8CC9E2D52BB}" type="slidenum">
              <a:rPr lang="en-US" altLang="en-US" sz="1400"/>
              <a:pPr algn="r">
                <a:spcBef>
                  <a:spcPct val="0"/>
                </a:spcBef>
                <a:buFontTx/>
                <a:buNone/>
              </a:pPr>
              <a:t>17</a:t>
            </a:fld>
            <a:endParaRPr lang="en-US" altLang="en-US" sz="1400"/>
          </a:p>
        </p:txBody>
      </p:sp>
      <p:sp>
        <p:nvSpPr>
          <p:cNvPr id="51203" name="Rectangle 2"/>
          <p:cNvSpPr>
            <a:spLocks noGrp="1" noChangeArrowheads="1"/>
          </p:cNvSpPr>
          <p:nvPr>
            <p:ph type="title" idx="4294967295"/>
          </p:nvPr>
        </p:nvSpPr>
        <p:spPr/>
        <p:txBody>
          <a:bodyPr anchor="b"/>
          <a:lstStyle/>
          <a:p>
            <a:pPr algn="l" eaLnBrk="1" hangingPunct="1"/>
            <a:r>
              <a:rPr lang="en-US" altLang="en-US" dirty="0" err="1" smtClean="0"/>
              <a:t>Prevención</a:t>
            </a:r>
            <a:r>
              <a:rPr lang="en-US" altLang="en-US" dirty="0" smtClean="0"/>
              <a:t>  </a:t>
            </a:r>
          </a:p>
        </p:txBody>
      </p:sp>
      <p:pic>
        <p:nvPicPr>
          <p:cNvPr id="51205" name="Picture 7" descr="Temporary light bulbs protected with bulb globes and suspended out of the wa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71600" y="1524000"/>
            <a:ext cx="5943600" cy="4457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F3E4AE0-2B54-4DAB-B74C-0D4C2F1E158B}" type="slidenum">
              <a:rPr lang="en-US" altLang="en-US" sz="1400"/>
              <a:pPr>
                <a:spcBef>
                  <a:spcPct val="0"/>
                </a:spcBef>
                <a:buFontTx/>
                <a:buNone/>
              </a:pPr>
              <a:t>18</a:t>
            </a:fld>
            <a:endParaRPr lang="en-US" altLang="en-US" sz="1400"/>
          </a:p>
        </p:txBody>
      </p:sp>
      <p:sp>
        <p:nvSpPr>
          <p:cNvPr id="53251" name="Rectangle 2"/>
          <p:cNvSpPr>
            <a:spLocks noGrp="1" noChangeArrowheads="1"/>
          </p:cNvSpPr>
          <p:nvPr>
            <p:ph type="title" idx="4294967295"/>
          </p:nvPr>
        </p:nvSpPr>
        <p:spPr>
          <a:xfrm>
            <a:off x="457200" y="76200"/>
            <a:ext cx="8229600" cy="1201738"/>
          </a:xfrm>
        </p:spPr>
        <p:txBody>
          <a:bodyPr anchor="b"/>
          <a:lstStyle/>
          <a:p>
            <a:pPr algn="l"/>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a:r>
            <a:br>
              <a:rPr lang="en-US" altLang="en-US" dirty="0" smtClean="0">
                <a:solidFill>
                  <a:schemeClr val="tx1"/>
                </a:solidFill>
              </a:rPr>
            </a:br>
            <a:r>
              <a:rPr lang="en-US" altLang="en-US" dirty="0" err="1" smtClean="0">
                <a:solidFill>
                  <a:schemeClr val="tx1"/>
                </a:solidFill>
              </a:rPr>
              <a:t>Prevención</a:t>
            </a:r>
            <a:r>
              <a:rPr lang="en-US" altLang="en-US" dirty="0" smtClean="0">
                <a:solidFill>
                  <a:schemeClr val="tx1"/>
                </a:solidFill>
              </a:rPr>
              <a:t>- </a:t>
            </a:r>
            <a:r>
              <a:rPr lang="en-US" altLang="en-US" dirty="0" err="1" smtClean="0">
                <a:solidFill>
                  <a:schemeClr val="tx1"/>
                </a:solidFill>
              </a:rPr>
              <a:t>Calzado</a:t>
            </a:r>
            <a:r>
              <a:rPr lang="en-US" altLang="en-US" dirty="0" smtClean="0">
                <a:solidFill>
                  <a:schemeClr val="tx1"/>
                </a:solidFill>
              </a:rPr>
              <a:t> </a:t>
            </a:r>
            <a:r>
              <a:rPr lang="en-US" altLang="en-US" dirty="0" err="1" smtClean="0">
                <a:solidFill>
                  <a:schemeClr val="tx1"/>
                </a:solidFill>
              </a:rPr>
              <a:t>Apropiado</a:t>
            </a:r>
            <a:r>
              <a:rPr lang="en-US" altLang="en-US" dirty="0" smtClean="0">
                <a:solidFill>
                  <a:schemeClr val="tx1"/>
                </a:solidFill>
              </a:rPr>
              <a:t/>
            </a:r>
            <a:br>
              <a:rPr lang="en-US" altLang="en-US" dirty="0" smtClean="0">
                <a:solidFill>
                  <a:schemeClr val="tx1"/>
                </a:solidFill>
              </a:rPr>
            </a:br>
            <a:endParaRPr lang="en-US" altLang="en-US" dirty="0" smtClean="0"/>
          </a:p>
        </p:txBody>
      </p:sp>
      <p:pic>
        <p:nvPicPr>
          <p:cNvPr id="53252" name="Picture 1" title="foto - el calzado apropiado "/>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95300" y="1412875"/>
            <a:ext cx="3009900" cy="2328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3253" name="Picture 1" title="Foto - el calzado apropiado "/>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029200" y="1360488"/>
            <a:ext cx="3009900" cy="23447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3254" name="Picture 2" title="Foto - el calzado apropiado "/>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032375" y="4056063"/>
            <a:ext cx="3006725" cy="2292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3255" name="Picture 3" title="Foto - el calzado apropiado "/>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498475" y="4056063"/>
            <a:ext cx="3014663" cy="2292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a:spcBef>
                <a:spcPct val="0"/>
              </a:spcBef>
              <a:buFontTx/>
              <a:buNone/>
            </a:pPr>
            <a:fld id="{2756220C-4040-40B5-AD8C-0C0C49D97B27}" type="slidenum">
              <a:rPr lang="en-US" altLang="en-US" sz="1400"/>
              <a:pPr algn="r">
                <a:spcBef>
                  <a:spcPct val="0"/>
                </a:spcBef>
                <a:buFontTx/>
                <a:buNone/>
              </a:pPr>
              <a:t>19</a:t>
            </a:fld>
            <a:endParaRPr lang="en-US" altLang="en-US" sz="1400"/>
          </a:p>
        </p:txBody>
      </p:sp>
      <p:sp>
        <p:nvSpPr>
          <p:cNvPr id="55299" name="Rectangle 2"/>
          <p:cNvSpPr>
            <a:spLocks noGrp="1" noChangeArrowheads="1"/>
          </p:cNvSpPr>
          <p:nvPr>
            <p:ph type="title" idx="4294967295"/>
          </p:nvPr>
        </p:nvSpPr>
        <p:spPr>
          <a:xfrm>
            <a:off x="457200" y="820738"/>
            <a:ext cx="8839200" cy="685800"/>
          </a:xfrm>
        </p:spPr>
        <p:txBody>
          <a:bodyPr anchor="b"/>
          <a:lstStyle/>
          <a:p>
            <a:pPr algn="l" eaLnBrk="1" hangingPunct="1"/>
            <a:r>
              <a:rPr lang="en-US" altLang="en-US" smtClean="0"/>
              <a:t>Protegiendo Orillas y Aperturas</a:t>
            </a:r>
          </a:p>
        </p:txBody>
      </p:sp>
      <p:pic>
        <p:nvPicPr>
          <p:cNvPr id="55300" name="Picture 5" descr="Properly guarded manho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00200" y="1676400"/>
            <a:ext cx="56388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txBox="1">
            <a:spLocks noGrp="1" noChangeArrowheads="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4889A9DA-8A66-46C7-A658-B21B7658D0B1}" type="slidenum">
              <a:rPr lang="en-US" altLang="en-US" sz="1400"/>
              <a:pPr algn="r" eaLnBrk="1" hangingPunct="1">
                <a:spcBef>
                  <a:spcPct val="0"/>
                </a:spcBef>
                <a:buFontTx/>
                <a:buNone/>
              </a:pPr>
              <a:t>2</a:t>
            </a:fld>
            <a:endParaRPr lang="en-US" altLang="en-US" sz="1400"/>
          </a:p>
        </p:txBody>
      </p:sp>
      <p:sp>
        <p:nvSpPr>
          <p:cNvPr id="20483"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F1B40F09-BC90-40CA-8965-D9C30B9E6B1C}" type="slidenum">
              <a:rPr lang="en-US" altLang="en-US" sz="1400"/>
              <a:pPr algn="r" eaLnBrk="1" hangingPunct="1">
                <a:spcBef>
                  <a:spcPct val="0"/>
                </a:spcBef>
                <a:buFontTx/>
                <a:buNone/>
              </a:pPr>
              <a:t>2</a:t>
            </a:fld>
            <a:endParaRPr lang="en-US" altLang="en-US" sz="1400"/>
          </a:p>
        </p:txBody>
      </p:sp>
      <p:sp>
        <p:nvSpPr>
          <p:cNvPr id="20484" name="Rectangle 4"/>
          <p:cNvSpPr>
            <a:spLocks noChangeArrowheads="1"/>
          </p:cNvSpPr>
          <p:nvPr/>
        </p:nvSpPr>
        <p:spPr bwMode="auto">
          <a:xfrm>
            <a:off x="457200" y="-211138"/>
            <a:ext cx="868680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3600"/>
          </a:p>
          <a:p>
            <a:pPr eaLnBrk="1" hangingPunct="1">
              <a:spcBef>
                <a:spcPct val="0"/>
              </a:spcBef>
              <a:buFontTx/>
              <a:buNone/>
            </a:pPr>
            <a:endParaRPr lang="en-US" altLang="en-US" sz="3600"/>
          </a:p>
          <a:p>
            <a:pPr eaLnBrk="1" hangingPunct="1">
              <a:spcBef>
                <a:spcPct val="0"/>
              </a:spcBef>
              <a:buFontTx/>
              <a:buNone/>
            </a:pPr>
            <a:r>
              <a:rPr lang="en-US" altLang="en-US" sz="4000" b="1">
                <a:solidFill>
                  <a:schemeClr val="tx2"/>
                </a:solidFill>
              </a:rPr>
              <a:t>Introducción</a:t>
            </a:r>
            <a:endParaRPr lang="en-US" altLang="en-US" sz="4000"/>
          </a:p>
          <a:p>
            <a:pPr algn="ctr" eaLnBrk="1" hangingPunct="1">
              <a:spcBef>
                <a:spcPct val="0"/>
              </a:spcBef>
              <a:buFontTx/>
              <a:buNone/>
            </a:pPr>
            <a:endParaRPr lang="en-US" altLang="en-US" sz="4000"/>
          </a:p>
          <a:p>
            <a:pPr algn="ctr" eaLnBrk="1" hangingPunct="1">
              <a:spcBef>
                <a:spcPct val="0"/>
              </a:spcBef>
              <a:buFontTx/>
              <a:buNone/>
            </a:pPr>
            <a:endParaRPr lang="en-US" altLang="en-US"/>
          </a:p>
          <a:p>
            <a:pPr algn="ctr" eaLnBrk="1" hangingPunct="1">
              <a:spcBef>
                <a:spcPct val="0"/>
              </a:spcBef>
              <a:buFontTx/>
              <a:buNone/>
            </a:pPr>
            <a:endParaRPr lang="en-US" altLang="en-US" b="1"/>
          </a:p>
          <a:p>
            <a:pPr algn="ctr" eaLnBrk="1" hangingPunct="1">
              <a:spcBef>
                <a:spcPct val="0"/>
              </a:spcBef>
              <a:buFontTx/>
              <a:buNone/>
            </a:pPr>
            <a:endParaRPr lang="en-US" altLang="en-US" sz="2000" b="1"/>
          </a:p>
        </p:txBody>
      </p:sp>
      <p:pic>
        <p:nvPicPr>
          <p:cNvPr id="20487" name="Picture 8" descr="LOGO-Email-PSDSR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9800" y="3124200"/>
            <a:ext cx="5105400"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p:cNvSpPr>
            <a:spLocks noGrp="1"/>
          </p:cNvSpPr>
          <p:nvPr>
            <p:ph type="title"/>
          </p:nvPr>
        </p:nvSpPr>
        <p:spPr/>
        <p:txBody>
          <a:bodyPr/>
          <a:lstStyle/>
          <a:p>
            <a:r>
              <a:rPr lang="en-US" dirty="0" err="1" smtClean="0"/>
              <a:t>Introduccion</a:t>
            </a:r>
            <a:endParaRPr lang="en-US" dirty="0"/>
          </a:p>
        </p:txBody>
      </p:sp>
      <p:sp>
        <p:nvSpPr>
          <p:cNvPr id="3" name="Content Placeholder 2" hidden="1"/>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dirty="0"/>
              <a:t>Guardrails</a:t>
            </a:r>
            <a:endParaRPr lang="en-US" dirty="0"/>
          </a:p>
        </p:txBody>
      </p:sp>
      <p:sp>
        <p:nvSpPr>
          <p:cNvPr id="3" name="Content Placeholder 2" hidden="1"/>
          <p:cNvSpPr>
            <a:spLocks noGrp="1"/>
          </p:cNvSpPr>
          <p:nvPr>
            <p:ph idx="1"/>
          </p:nvPr>
        </p:nvSpPr>
        <p:spPr/>
        <p:txBody>
          <a:bodyPr/>
          <a:lstStyle/>
          <a:p>
            <a:endParaRPr lang="en-US"/>
          </a:p>
        </p:txBody>
      </p:sp>
      <p:sp>
        <p:nvSpPr>
          <p:cNvPr id="57346"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398402F-A085-45E3-AF51-23EA49C90861}" type="slidenum">
              <a:rPr lang="en-US" altLang="en-US" sz="1400"/>
              <a:pPr>
                <a:spcBef>
                  <a:spcPct val="0"/>
                </a:spcBef>
                <a:buFontTx/>
                <a:buNone/>
              </a:pPr>
              <a:t>20</a:t>
            </a:fld>
            <a:endParaRPr lang="en-US" altLang="en-US" sz="1400"/>
          </a:p>
        </p:txBody>
      </p:sp>
      <p:pic>
        <p:nvPicPr>
          <p:cNvPr id="57348" name="Picture 3" descr="Removed grating causes slip and fall hazard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62200" y="1600200"/>
            <a:ext cx="4038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Rectangle 2"/>
          <p:cNvSpPr>
            <a:spLocks noChangeArrowheads="1"/>
          </p:cNvSpPr>
          <p:nvPr/>
        </p:nvSpPr>
        <p:spPr bwMode="auto">
          <a:xfrm>
            <a:off x="304800" y="685800"/>
            <a:ext cx="853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4000" b="1">
                <a:solidFill>
                  <a:schemeClr val="tx2"/>
                </a:solidFill>
              </a:rPr>
              <a:t>Protegiendo Orillas y Aperturas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05222F5-BCAF-49E6-8B4F-2FB876DBE904}" type="slidenum">
              <a:rPr lang="en-US" altLang="en-US" sz="1400"/>
              <a:pPr>
                <a:spcBef>
                  <a:spcPct val="0"/>
                </a:spcBef>
                <a:buFontTx/>
                <a:buNone/>
              </a:pPr>
              <a:t>21</a:t>
            </a:fld>
            <a:endParaRPr lang="en-US" altLang="en-US" sz="1400"/>
          </a:p>
        </p:txBody>
      </p:sp>
      <p:sp>
        <p:nvSpPr>
          <p:cNvPr id="59395" name="Rectangle 2"/>
          <p:cNvSpPr>
            <a:spLocks noGrp="1" noChangeArrowheads="1"/>
          </p:cNvSpPr>
          <p:nvPr>
            <p:ph type="title" idx="4294967295"/>
          </p:nvPr>
        </p:nvSpPr>
        <p:spPr/>
        <p:txBody>
          <a:bodyPr anchor="b"/>
          <a:lstStyle/>
          <a:p>
            <a:pPr algn="l"/>
            <a:r>
              <a:rPr lang="en-US" altLang="en-US" smtClean="0"/>
              <a:t>Superficies de Trabajo</a:t>
            </a:r>
          </a:p>
        </p:txBody>
      </p:sp>
      <p:pic>
        <p:nvPicPr>
          <p:cNvPr id="59396" name="Picture 5" descr="07"/>
          <p:cNvPicPr>
            <a:picLocks noChangeAspect="1" noChangeArrowheads="1"/>
          </p:cNvPicPr>
          <p:nvPr/>
        </p:nvPicPr>
        <p:blipFill>
          <a:blip r:embed="rId3" cstate="email">
            <a:lum bright="6000"/>
            <a:extLst>
              <a:ext uri="{28A0092B-C50C-407E-A947-70E740481C1C}">
                <a14:useLocalDpi xmlns:a14="http://schemas.microsoft.com/office/drawing/2010/main"/>
              </a:ext>
            </a:extLst>
          </a:blip>
          <a:srcRect/>
          <a:stretch>
            <a:fillRect/>
          </a:stretch>
        </p:blipFill>
        <p:spPr bwMode="auto">
          <a:xfrm>
            <a:off x="1676400" y="1524000"/>
            <a:ext cx="5715000" cy="46370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9397" name="Text Box 4" title="Dark box to cover up a number"/>
          <p:cNvSpPr txBox="1">
            <a:spLocks noChangeArrowheads="1"/>
          </p:cNvSpPr>
          <p:nvPr/>
        </p:nvSpPr>
        <p:spPr bwMode="auto">
          <a:xfrm>
            <a:off x="4191000" y="4572000"/>
            <a:ext cx="2667000" cy="64611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a:p>
            <a:pPr eaLnBrk="1" hangingPunct="1">
              <a:spcBef>
                <a:spcPct val="0"/>
              </a:spcBef>
              <a:buFontTx/>
              <a:buNone/>
            </a:pPr>
            <a:endParaRPr lang="en-US" altLang="en-US" sz="1800"/>
          </a:p>
        </p:txBody>
      </p:sp>
      <p:sp>
        <p:nvSpPr>
          <p:cNvPr id="59398" name="Oval 5" title="Ningun simbolo"/>
          <p:cNvSpPr>
            <a:spLocks noChangeArrowheads="1"/>
          </p:cNvSpPr>
          <p:nvPr/>
        </p:nvSpPr>
        <p:spPr bwMode="auto">
          <a:xfrm>
            <a:off x="3200400" y="1752600"/>
            <a:ext cx="3352800" cy="27432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9399" name="Line 6" title="Linea roja"/>
          <p:cNvSpPr>
            <a:spLocks noChangeShapeType="1"/>
          </p:cNvSpPr>
          <p:nvPr/>
        </p:nvSpPr>
        <p:spPr bwMode="auto">
          <a:xfrm flipH="1">
            <a:off x="3200400" y="1905000"/>
            <a:ext cx="3048000" cy="24384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US" altLang="en-US" dirty="0" err="1"/>
              <a:t>Protección</a:t>
            </a:r>
            <a:r>
              <a:rPr lang="en-US" altLang="en-US" dirty="0"/>
              <a:t> Contra </a:t>
            </a:r>
            <a:r>
              <a:rPr lang="en-US" altLang="en-US" dirty="0" err="1"/>
              <a:t>Caídas</a:t>
            </a:r>
            <a:r>
              <a:rPr lang="en-US" altLang="en-US" dirty="0"/>
              <a:t> </a:t>
            </a:r>
            <a:br>
              <a:rPr lang="en-US" altLang="en-US" dirty="0"/>
            </a:br>
            <a:endParaRPr lang="en-US" dirty="0"/>
          </a:p>
        </p:txBody>
      </p:sp>
      <p:sp>
        <p:nvSpPr>
          <p:cNvPr id="5" name="Content Placeholder 4" hidden="1"/>
          <p:cNvSpPr>
            <a:spLocks noGrp="1"/>
          </p:cNvSpPr>
          <p:nvPr>
            <p:ph idx="1"/>
          </p:nvPr>
        </p:nvSpPr>
        <p:spPr/>
        <p:txBody>
          <a:bodyPr/>
          <a:lstStyle/>
          <a:p>
            <a:endParaRPr lang="en-US"/>
          </a:p>
        </p:txBody>
      </p:sp>
      <p:sp>
        <p:nvSpPr>
          <p:cNvPr id="6144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44F48EA-CECA-4AFE-B30E-71CEAB30EF5A}" type="slidenum">
              <a:rPr lang="en-US" altLang="en-US" sz="1400"/>
              <a:pPr>
                <a:spcBef>
                  <a:spcPct val="0"/>
                </a:spcBef>
                <a:buFontTx/>
                <a:buNone/>
              </a:pPr>
              <a:t>22</a:t>
            </a:fld>
            <a:endParaRPr lang="en-US" altLang="en-US" sz="1400"/>
          </a:p>
        </p:txBody>
      </p:sp>
      <p:sp>
        <p:nvSpPr>
          <p:cNvPr id="61443"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4A69F72A-3D3C-4930-8656-3D64BC9EA589}" type="slidenum">
              <a:rPr lang="en-US" altLang="en-US" sz="1400"/>
              <a:pPr algn="r" eaLnBrk="1" hangingPunct="1">
                <a:spcBef>
                  <a:spcPct val="0"/>
                </a:spcBef>
                <a:buFontTx/>
                <a:buNone/>
              </a:pPr>
              <a:t>22</a:t>
            </a:fld>
            <a:endParaRPr lang="en-US" altLang="en-US" sz="1400"/>
          </a:p>
        </p:txBody>
      </p:sp>
      <p:sp>
        <p:nvSpPr>
          <p:cNvPr id="61444" name="Rectangle 6"/>
          <p:cNvSpPr>
            <a:spLocks noChangeArrowheads="1"/>
          </p:cNvSpPr>
          <p:nvPr/>
        </p:nvSpPr>
        <p:spPr bwMode="auto">
          <a:xfrm>
            <a:off x="319585" y="381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b="1" dirty="0" err="1" smtClean="0">
                <a:solidFill>
                  <a:schemeClr val="tx2"/>
                </a:solidFill>
              </a:rPr>
              <a:t>Protección</a:t>
            </a:r>
            <a:r>
              <a:rPr lang="en-US" altLang="en-US" sz="4000" b="1" dirty="0" smtClean="0">
                <a:solidFill>
                  <a:schemeClr val="tx2"/>
                </a:solidFill>
              </a:rPr>
              <a:t> Contra </a:t>
            </a:r>
            <a:r>
              <a:rPr lang="en-US" altLang="en-US" sz="4000" b="1" dirty="0" err="1" smtClean="0">
                <a:solidFill>
                  <a:schemeClr val="tx2"/>
                </a:solidFill>
              </a:rPr>
              <a:t>Caídas</a:t>
            </a:r>
            <a:r>
              <a:rPr lang="en-US" altLang="en-US" sz="4000" b="1" dirty="0" smtClean="0">
                <a:solidFill>
                  <a:schemeClr val="tx2"/>
                </a:solidFill>
              </a:rPr>
              <a:t> </a:t>
            </a:r>
            <a:endParaRPr lang="en-US" altLang="en-US" sz="4000" b="1" dirty="0">
              <a:solidFill>
                <a:schemeClr val="tx2"/>
              </a:solidFill>
            </a:endParaRPr>
          </a:p>
        </p:txBody>
      </p:sp>
      <p:pic>
        <p:nvPicPr>
          <p:cNvPr id="61445" name="Picture 4" title="Foto - Andami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66800" y="1676400"/>
            <a:ext cx="6934200" cy="4165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E4E05EC-2B57-4658-8FCC-E8775E1BD1A1}" type="slidenum">
              <a:rPr lang="en-US" altLang="en-US" sz="1400"/>
              <a:pPr>
                <a:spcBef>
                  <a:spcPct val="0"/>
                </a:spcBef>
                <a:buFontTx/>
                <a:buNone/>
              </a:pPr>
              <a:t>23</a:t>
            </a:fld>
            <a:endParaRPr lang="en-US" altLang="en-US" sz="1400"/>
          </a:p>
        </p:txBody>
      </p:sp>
      <p:sp>
        <p:nvSpPr>
          <p:cNvPr id="63491" name="Rectangle 2"/>
          <p:cNvSpPr>
            <a:spLocks noGrp="1" noChangeArrowheads="1"/>
          </p:cNvSpPr>
          <p:nvPr>
            <p:ph type="title"/>
          </p:nvPr>
        </p:nvSpPr>
        <p:spPr/>
        <p:txBody>
          <a:bodyPr/>
          <a:lstStyle/>
          <a:p>
            <a:pPr algn="l"/>
            <a:r>
              <a:rPr lang="en-US" altLang="en-US" smtClean="0"/>
              <a:t>Sistema Personal Contra Caídas (PFAS)</a:t>
            </a:r>
          </a:p>
        </p:txBody>
      </p:sp>
      <p:pic>
        <p:nvPicPr>
          <p:cNvPr id="63492" name="Picture 3" title="Foto - un Sistema personal contra caídas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19200" y="1676400"/>
            <a:ext cx="6477000" cy="4625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725019F-9C6D-46C8-9272-5F896796E153}" type="slidenum">
              <a:rPr lang="en-US" altLang="en-US" sz="1400"/>
              <a:pPr>
                <a:spcBef>
                  <a:spcPct val="0"/>
                </a:spcBef>
                <a:buFontTx/>
                <a:buNone/>
              </a:pPr>
              <a:t>24</a:t>
            </a:fld>
            <a:endParaRPr lang="en-US" altLang="en-US" sz="1400"/>
          </a:p>
        </p:txBody>
      </p:sp>
      <p:sp>
        <p:nvSpPr>
          <p:cNvPr id="65539" name="Rectangle 2"/>
          <p:cNvSpPr>
            <a:spLocks noGrp="1" noChangeArrowheads="1"/>
          </p:cNvSpPr>
          <p:nvPr>
            <p:ph type="title"/>
          </p:nvPr>
        </p:nvSpPr>
        <p:spPr>
          <a:xfrm>
            <a:off x="304800" y="0"/>
            <a:ext cx="8229600" cy="1295400"/>
          </a:xfrm>
        </p:spPr>
        <p:txBody>
          <a:bodyPr/>
          <a:lstStyle/>
          <a:p>
            <a:pPr algn="l"/>
            <a:r>
              <a:rPr lang="en-US" altLang="en-US" smtClean="0"/>
              <a:t>Prevenga Caídas/Reglas de Seguridad</a:t>
            </a:r>
          </a:p>
        </p:txBody>
      </p:sp>
      <p:pic>
        <p:nvPicPr>
          <p:cNvPr id="65540" name="Picture 5" title="Photo - Worker on a platform wearing a personal fall arrest syste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 y="1295400"/>
            <a:ext cx="7391400" cy="4949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s-MX" altLang="en-US" dirty="0"/>
              <a:t>¿Qué Está Mal en Esta Imagen?</a:t>
            </a:r>
            <a:r>
              <a:rPr lang="en-US" altLang="en-US" dirty="0"/>
              <a:t/>
            </a:r>
            <a:br>
              <a:rPr lang="en-US" altLang="en-US" dirty="0"/>
            </a:br>
            <a:endParaRPr lang="en-US" dirty="0"/>
          </a:p>
        </p:txBody>
      </p:sp>
      <p:sp>
        <p:nvSpPr>
          <p:cNvPr id="5" name="Content Placeholder 4" hidden="1"/>
          <p:cNvSpPr>
            <a:spLocks noGrp="1"/>
          </p:cNvSpPr>
          <p:nvPr>
            <p:ph idx="1"/>
          </p:nvPr>
        </p:nvSpPr>
        <p:spPr/>
        <p:txBody>
          <a:bodyPr/>
          <a:lstStyle/>
          <a:p>
            <a:endParaRPr lang="en-US" dirty="0"/>
          </a:p>
        </p:txBody>
      </p:sp>
      <p:sp>
        <p:nvSpPr>
          <p:cNvPr id="67586"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C67DB074-9889-4071-8A74-173FA42B5186}" type="slidenum">
              <a:rPr lang="en-US" altLang="en-US" sz="1400"/>
              <a:pPr>
                <a:spcBef>
                  <a:spcPct val="0"/>
                </a:spcBef>
                <a:buFontTx/>
                <a:buNone/>
              </a:pPr>
              <a:t>25</a:t>
            </a:fld>
            <a:endParaRPr lang="en-US" altLang="en-US" sz="1400"/>
          </a:p>
        </p:txBody>
      </p:sp>
      <p:sp>
        <p:nvSpPr>
          <p:cNvPr id="67587" name="Rectangle 2"/>
          <p:cNvSpPr>
            <a:spLocks noChangeArrowheads="1"/>
          </p:cNvSpPr>
          <p:nvPr/>
        </p:nvSpPr>
        <p:spPr bwMode="auto">
          <a:xfrm>
            <a:off x="500418" y="609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s-MX" altLang="en-US" sz="4000" b="1" dirty="0" smtClean="0">
                <a:solidFill>
                  <a:schemeClr val="tx2"/>
                </a:solidFill>
              </a:rPr>
              <a:t>¿Qué Está Mal en Esta Imagen?</a:t>
            </a:r>
            <a:endParaRPr lang="en-US" altLang="en-US" sz="4000" b="1" dirty="0">
              <a:solidFill>
                <a:schemeClr val="tx2"/>
              </a:solidFill>
            </a:endParaRPr>
          </a:p>
        </p:txBody>
      </p:sp>
      <p:pic>
        <p:nvPicPr>
          <p:cNvPr id="67588" name="Picture 3" title="Picture - unprotected workers on a roo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1600200"/>
            <a:ext cx="71628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91F0ACE-5A17-4293-A884-4035C0E9506F}" type="slidenum">
              <a:rPr lang="en-US" altLang="en-US" sz="1400"/>
              <a:pPr>
                <a:spcBef>
                  <a:spcPct val="0"/>
                </a:spcBef>
                <a:buFontTx/>
                <a:buNone/>
              </a:pPr>
              <a:t>26</a:t>
            </a:fld>
            <a:endParaRPr lang="en-US" altLang="en-US" sz="1400"/>
          </a:p>
        </p:txBody>
      </p:sp>
      <p:sp>
        <p:nvSpPr>
          <p:cNvPr id="69635" name="Rectangle 2"/>
          <p:cNvSpPr>
            <a:spLocks noGrp="1" noChangeArrowheads="1"/>
          </p:cNvSpPr>
          <p:nvPr>
            <p:ph type="title"/>
          </p:nvPr>
        </p:nvSpPr>
        <p:spPr/>
        <p:txBody>
          <a:bodyPr/>
          <a:lstStyle/>
          <a:p>
            <a:pPr algn="l"/>
            <a:r>
              <a:rPr lang="en-US" altLang="en-US" dirty="0" err="1" smtClean="0"/>
              <a:t>Prevenga</a:t>
            </a:r>
            <a:r>
              <a:rPr lang="en-US" altLang="en-US" dirty="0" smtClean="0"/>
              <a:t> Caídas/</a:t>
            </a:r>
            <a:r>
              <a:rPr lang="en-US" altLang="en-US" dirty="0" err="1" smtClean="0"/>
              <a:t>Reglas</a:t>
            </a:r>
            <a:r>
              <a:rPr lang="en-US" altLang="en-US" dirty="0" smtClean="0"/>
              <a:t> de Seguridad </a:t>
            </a:r>
          </a:p>
        </p:txBody>
      </p:sp>
      <p:pic>
        <p:nvPicPr>
          <p:cNvPr id="69636" name="Picture 3" title="Photo - Worker wearing personal fall arrest system / proteccion contra caida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1600200"/>
            <a:ext cx="6705600" cy="4470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AA0478B-2671-41C4-8EAA-F53B1FAB1AFA}" type="slidenum">
              <a:rPr lang="en-US" altLang="en-US" sz="1400"/>
              <a:pPr>
                <a:spcBef>
                  <a:spcPct val="0"/>
                </a:spcBef>
                <a:buFontTx/>
                <a:buNone/>
              </a:pPr>
              <a:t>27</a:t>
            </a:fld>
            <a:endParaRPr lang="en-US" altLang="en-US" sz="1400"/>
          </a:p>
        </p:txBody>
      </p:sp>
      <p:sp>
        <p:nvSpPr>
          <p:cNvPr id="71683" name="Rectangle 2"/>
          <p:cNvSpPr>
            <a:spLocks noGrp="1" noChangeArrowheads="1"/>
          </p:cNvSpPr>
          <p:nvPr>
            <p:ph type="title" idx="4294967295"/>
          </p:nvPr>
        </p:nvSpPr>
        <p:spPr>
          <a:xfrm>
            <a:off x="304800" y="274638"/>
            <a:ext cx="8610600" cy="1143000"/>
          </a:xfrm>
        </p:spPr>
        <p:txBody>
          <a:bodyPr anchor="b"/>
          <a:lstStyle/>
          <a:p>
            <a:pPr algn="l"/>
            <a:r>
              <a:rPr lang="en-US" altLang="en-US" smtClean="0"/>
              <a:t>Protección de Caídas y Andamios</a:t>
            </a:r>
          </a:p>
        </p:txBody>
      </p:sp>
      <p:pic>
        <p:nvPicPr>
          <p:cNvPr id="71684" name="Picture 3" descr="MPj04310140000[1]">
            <a:hlinkClick r:id="rId3" action="ppaction://hlinkfile"/>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95400" y="1600200"/>
            <a:ext cx="6705600" cy="4462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C8B6AD4F-2AE5-42CE-9F82-E101A281E1B7}" type="slidenum">
              <a:rPr lang="en-US" altLang="en-US" sz="1400"/>
              <a:pPr>
                <a:spcBef>
                  <a:spcPct val="0"/>
                </a:spcBef>
                <a:buFontTx/>
                <a:buNone/>
              </a:pPr>
              <a:t>28</a:t>
            </a:fld>
            <a:endParaRPr lang="en-US" altLang="en-US" sz="1400"/>
          </a:p>
        </p:txBody>
      </p:sp>
      <p:sp>
        <p:nvSpPr>
          <p:cNvPr id="73731" name="Rectangle 2"/>
          <p:cNvSpPr>
            <a:spLocks noGrp="1" noChangeArrowheads="1"/>
          </p:cNvSpPr>
          <p:nvPr>
            <p:ph type="title"/>
          </p:nvPr>
        </p:nvSpPr>
        <p:spPr>
          <a:xfrm>
            <a:off x="457200" y="503238"/>
            <a:ext cx="8229600" cy="914400"/>
          </a:xfrm>
        </p:spPr>
        <p:txBody>
          <a:bodyPr/>
          <a:lstStyle/>
          <a:p>
            <a:pPr algn="l"/>
            <a:r>
              <a:rPr lang="en-US" altLang="en-US" dirty="0" err="1" smtClean="0"/>
              <a:t>Seguridad</a:t>
            </a:r>
            <a:r>
              <a:rPr lang="en-US" altLang="en-US" dirty="0" smtClean="0"/>
              <a:t> </a:t>
            </a:r>
            <a:r>
              <a:rPr lang="en-US" altLang="en-US" dirty="0" err="1" smtClean="0"/>
              <a:t>en</a:t>
            </a:r>
            <a:r>
              <a:rPr lang="en-US" altLang="en-US" dirty="0" smtClean="0"/>
              <a:t> </a:t>
            </a:r>
            <a:r>
              <a:rPr lang="en-US" altLang="en-US" dirty="0" err="1" smtClean="0"/>
              <a:t>Escaleras</a:t>
            </a:r>
            <a:endParaRPr lang="en-US" altLang="en-US" dirty="0" smtClean="0"/>
          </a:p>
        </p:txBody>
      </p:sp>
      <p:pic>
        <p:nvPicPr>
          <p:cNvPr id="73732" name="Picture 3" descr="Ladder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00200" y="1676400"/>
            <a:ext cx="5867400" cy="45640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34A5965-6093-4800-858B-EAA319DD64CD}" type="slidenum">
              <a:rPr lang="en-US" altLang="en-US" sz="1400"/>
              <a:pPr>
                <a:spcBef>
                  <a:spcPct val="0"/>
                </a:spcBef>
                <a:buFontTx/>
                <a:buNone/>
              </a:pPr>
              <a:t>29</a:t>
            </a:fld>
            <a:endParaRPr lang="en-US" altLang="en-US" sz="1400"/>
          </a:p>
        </p:txBody>
      </p:sp>
      <p:sp>
        <p:nvSpPr>
          <p:cNvPr id="75779" name="Rectangle 2"/>
          <p:cNvSpPr>
            <a:spLocks noGrp="1" noChangeArrowheads="1"/>
          </p:cNvSpPr>
          <p:nvPr>
            <p:ph type="title"/>
          </p:nvPr>
        </p:nvSpPr>
        <p:spPr>
          <a:xfrm>
            <a:off x="457200" y="427038"/>
            <a:ext cx="8229600" cy="990600"/>
          </a:xfrm>
        </p:spPr>
        <p:txBody>
          <a:bodyPr/>
          <a:lstStyle/>
          <a:p>
            <a:pPr algn="l"/>
            <a:r>
              <a:rPr lang="en-US" altLang="en-US" dirty="0" err="1" smtClean="0"/>
              <a:t>Tipos</a:t>
            </a:r>
            <a:r>
              <a:rPr lang="en-US" altLang="en-US" dirty="0" smtClean="0"/>
              <a:t> de </a:t>
            </a:r>
            <a:r>
              <a:rPr lang="en-US" altLang="en-US" dirty="0" err="1" smtClean="0"/>
              <a:t>Materiales</a:t>
            </a:r>
            <a:r>
              <a:rPr lang="en-US" altLang="en-US" dirty="0" smtClean="0"/>
              <a:t> de </a:t>
            </a:r>
            <a:r>
              <a:rPr lang="en-US" altLang="en-US" dirty="0" err="1" smtClean="0"/>
              <a:t>Escaleras</a:t>
            </a:r>
            <a:endParaRPr lang="en-US" altLang="en-US" dirty="0" smtClean="0"/>
          </a:p>
        </p:txBody>
      </p:sp>
      <p:pic>
        <p:nvPicPr>
          <p:cNvPr id="75780" name="Picture 1" title="foto - Tipos de Materiales de Escaleras: madera, fibra de vidrio, aluminio"/>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09600" y="1219200"/>
            <a:ext cx="7391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txBox="1">
            <a:spLocks noGrp="1" noChangeArrowheads="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9CF7125C-E56A-4A1F-8D34-703C30822C87}" type="slidenum">
              <a:rPr lang="en-US" altLang="en-US" sz="1400"/>
              <a:pPr algn="r" eaLnBrk="1" hangingPunct="1">
                <a:spcBef>
                  <a:spcPct val="0"/>
                </a:spcBef>
                <a:buFontTx/>
                <a:buNone/>
              </a:pPr>
              <a:t>3</a:t>
            </a:fld>
            <a:endParaRPr lang="en-US" altLang="en-US" sz="1400"/>
          </a:p>
        </p:txBody>
      </p:sp>
      <p:sp>
        <p:nvSpPr>
          <p:cNvPr id="22531" name="Slide Number Placeholder 4"/>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01F42B87-8CDC-4A70-84AE-CEAC0838E835}" type="slidenum">
              <a:rPr lang="en-US" altLang="en-US" sz="1400"/>
              <a:pPr algn="r" eaLnBrk="1" hangingPunct="1">
                <a:spcBef>
                  <a:spcPct val="0"/>
                </a:spcBef>
                <a:buFontTx/>
                <a:buNone/>
              </a:pPr>
              <a:t>3</a:t>
            </a:fld>
            <a:endParaRPr lang="en-US" altLang="en-US" sz="1400"/>
          </a:p>
        </p:txBody>
      </p:sp>
      <p:sp>
        <p:nvSpPr>
          <p:cNvPr id="22532" name="Rectangle 2"/>
          <p:cNvSpPr>
            <a:spLocks noGrp="1" noChangeArrowheads="1"/>
          </p:cNvSpPr>
          <p:nvPr>
            <p:ph type="title" idx="4294967295"/>
          </p:nvPr>
        </p:nvSpPr>
        <p:spPr>
          <a:xfrm>
            <a:off x="457200" y="609600"/>
            <a:ext cx="8229600" cy="808038"/>
          </a:xfrm>
        </p:spPr>
        <p:txBody>
          <a:bodyPr/>
          <a:lstStyle/>
          <a:p>
            <a:pPr algn="l" eaLnBrk="1" hangingPunct="1"/>
            <a:r>
              <a:rPr lang="en-US" altLang="en-US" smtClean="0"/>
              <a:t>Vista General</a:t>
            </a:r>
          </a:p>
        </p:txBody>
      </p:sp>
      <p:pic>
        <p:nvPicPr>
          <p:cNvPr id="22533" name="Picture 10" descr="http://www.fallprotect.com/wp-content/uploads/ship-and-barge-3.jpg" title="Photo - worker walking on the edge without proper protec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7800" y="1544638"/>
            <a:ext cx="5105400" cy="4083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34" name="TextBox 1"/>
          <p:cNvSpPr txBox="1">
            <a:spLocks noChangeArrowheads="1"/>
          </p:cNvSpPr>
          <p:nvPr/>
        </p:nvSpPr>
        <p:spPr bwMode="auto">
          <a:xfrm>
            <a:off x="6569075" y="2940050"/>
            <a:ext cx="19415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Qué está mal en </a:t>
            </a:r>
          </a:p>
          <a:p>
            <a:pPr>
              <a:spcBef>
                <a:spcPct val="0"/>
              </a:spcBef>
              <a:buFontTx/>
              <a:buNone/>
            </a:pPr>
            <a:r>
              <a:rPr lang="en-US" altLang="en-US" sz="1800"/>
              <a:t> esta imagen?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03B809A-B6BC-407D-BDF2-6C4DE6E80A93}" type="slidenum">
              <a:rPr lang="en-US" altLang="en-US" sz="1400"/>
              <a:pPr>
                <a:spcBef>
                  <a:spcPct val="0"/>
                </a:spcBef>
                <a:buFontTx/>
                <a:buNone/>
              </a:pPr>
              <a:t>30</a:t>
            </a:fld>
            <a:endParaRPr lang="en-US" altLang="en-US" sz="1400"/>
          </a:p>
        </p:txBody>
      </p:sp>
      <p:sp>
        <p:nvSpPr>
          <p:cNvPr id="77827" name="Rectangle 2"/>
          <p:cNvSpPr>
            <a:spLocks noGrp="1" noChangeArrowheads="1"/>
          </p:cNvSpPr>
          <p:nvPr>
            <p:ph type="title"/>
          </p:nvPr>
        </p:nvSpPr>
        <p:spPr>
          <a:xfrm>
            <a:off x="457200" y="655638"/>
            <a:ext cx="8229600" cy="762000"/>
          </a:xfrm>
        </p:spPr>
        <p:txBody>
          <a:bodyPr/>
          <a:lstStyle/>
          <a:p>
            <a:pPr algn="l"/>
            <a:r>
              <a:rPr lang="en-US" altLang="en-US" smtClean="0"/>
              <a:t>Clasificación de Servicio</a:t>
            </a:r>
          </a:p>
        </p:txBody>
      </p:sp>
      <p:pic>
        <p:nvPicPr>
          <p:cNvPr id="77828" name="Picture 3" descr="1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8800" y="1600200"/>
            <a:ext cx="4648200" cy="4495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F736C57-849C-4664-AE55-0FE01F0D9D7F}" type="slidenum">
              <a:rPr lang="en-US" altLang="en-US" sz="1400"/>
              <a:pPr>
                <a:spcBef>
                  <a:spcPct val="0"/>
                </a:spcBef>
                <a:buFontTx/>
                <a:buNone/>
              </a:pPr>
              <a:t>31</a:t>
            </a:fld>
            <a:endParaRPr lang="en-US" altLang="en-US" sz="1400"/>
          </a:p>
        </p:txBody>
      </p:sp>
      <p:sp>
        <p:nvSpPr>
          <p:cNvPr id="79875" name="Rectangle 2"/>
          <p:cNvSpPr>
            <a:spLocks noGrp="1" noChangeArrowheads="1"/>
          </p:cNvSpPr>
          <p:nvPr>
            <p:ph type="title"/>
          </p:nvPr>
        </p:nvSpPr>
        <p:spPr>
          <a:xfrm>
            <a:off x="457200" y="427038"/>
            <a:ext cx="8229600" cy="990600"/>
          </a:xfrm>
        </p:spPr>
        <p:txBody>
          <a:bodyPr/>
          <a:lstStyle/>
          <a:p>
            <a:pPr algn="l"/>
            <a:r>
              <a:rPr lang="en-US" altLang="en-US" dirty="0" err="1" smtClean="0"/>
              <a:t>Seguridad</a:t>
            </a:r>
            <a:r>
              <a:rPr lang="en-US" altLang="en-US" dirty="0" smtClean="0"/>
              <a:t> </a:t>
            </a:r>
            <a:r>
              <a:rPr lang="en-US" altLang="en-US" dirty="0" err="1" smtClean="0"/>
              <a:t>en</a:t>
            </a:r>
            <a:r>
              <a:rPr lang="en-US" altLang="en-US" dirty="0" smtClean="0"/>
              <a:t> </a:t>
            </a:r>
            <a:r>
              <a:rPr lang="en-US" altLang="en-US" dirty="0" err="1" smtClean="0"/>
              <a:t>Escaleras</a:t>
            </a:r>
            <a:r>
              <a:rPr lang="en-US" altLang="en-US" dirty="0" smtClean="0"/>
              <a:t> de </a:t>
            </a:r>
            <a:r>
              <a:rPr lang="en-US" altLang="en-US" dirty="0" err="1" smtClean="0"/>
              <a:t>Tijera</a:t>
            </a:r>
            <a:r>
              <a:rPr lang="en-US" altLang="en-US" dirty="0" smtClean="0"/>
              <a:t> </a:t>
            </a:r>
          </a:p>
        </p:txBody>
      </p:sp>
      <p:pic>
        <p:nvPicPr>
          <p:cNvPr id="79876" name="Picture 3" descr="MPj038761000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76400" y="1676400"/>
            <a:ext cx="5029200" cy="4495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s-MX" altLang="en-US" dirty="0"/>
              <a:t>¿Qué Está Mal en Esta Imagen? </a:t>
            </a:r>
            <a:endParaRPr lang="en-US" altLang="en-US" dirty="0"/>
          </a:p>
        </p:txBody>
      </p:sp>
      <p:sp>
        <p:nvSpPr>
          <p:cNvPr id="3" name="Content Placeholder 2"/>
          <p:cNvSpPr>
            <a:spLocks noGrp="1"/>
          </p:cNvSpPr>
          <p:nvPr>
            <p:ph idx="1"/>
          </p:nvPr>
        </p:nvSpPr>
        <p:spPr/>
        <p:txBody>
          <a:bodyPr/>
          <a:lstStyle/>
          <a:p>
            <a:endParaRPr lang="en-US" dirty="0"/>
          </a:p>
        </p:txBody>
      </p:sp>
      <p:sp>
        <p:nvSpPr>
          <p:cNvPr id="8192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A999992-87C0-4699-9FC9-CBBAB8FB3C01}" type="slidenum">
              <a:rPr lang="en-US" altLang="en-US" sz="1400"/>
              <a:pPr>
                <a:spcBef>
                  <a:spcPct val="0"/>
                </a:spcBef>
                <a:buFontTx/>
                <a:buNone/>
              </a:pPr>
              <a:t>32</a:t>
            </a:fld>
            <a:endParaRPr lang="en-US" altLang="en-US" sz="1400"/>
          </a:p>
        </p:txBody>
      </p:sp>
      <p:sp>
        <p:nvSpPr>
          <p:cNvPr id="81923" name="Rectangle 2"/>
          <p:cNvSpPr>
            <a:spLocks noChangeArrowheads="1"/>
          </p:cNvSpPr>
          <p:nvPr/>
        </p:nvSpPr>
        <p:spPr bwMode="auto">
          <a:xfrm>
            <a:off x="431042" y="609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s-MX" altLang="en-US" sz="4000" b="1" dirty="0">
                <a:solidFill>
                  <a:schemeClr val="tx2"/>
                </a:solidFill>
              </a:rPr>
              <a:t>¿Qué Está Mal en Esta Imagen? </a:t>
            </a:r>
            <a:endParaRPr lang="en-US" altLang="en-US" sz="4000" b="1" dirty="0">
              <a:solidFill>
                <a:schemeClr val="tx2"/>
              </a:solidFill>
            </a:endParaRPr>
          </a:p>
        </p:txBody>
      </p:sp>
      <p:pic>
        <p:nvPicPr>
          <p:cNvPr id="81924" name="Picture 3" title="Photo - man working high without a personal fall arrest syste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1600200"/>
            <a:ext cx="6324600" cy="4373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1925" name="Text Box 4" title="gray box covering a date on a picture"/>
          <p:cNvSpPr txBox="1">
            <a:spLocks noChangeArrowheads="1"/>
          </p:cNvSpPr>
          <p:nvPr/>
        </p:nvSpPr>
        <p:spPr bwMode="auto">
          <a:xfrm>
            <a:off x="5943600" y="5410200"/>
            <a:ext cx="1524000" cy="2159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dirty="0" err="1"/>
              <a:t>Seguridad</a:t>
            </a:r>
            <a:r>
              <a:rPr lang="en-US" altLang="en-US" dirty="0"/>
              <a:t> </a:t>
            </a:r>
            <a:r>
              <a:rPr lang="en-US" altLang="en-US" dirty="0" err="1"/>
              <a:t>en</a:t>
            </a:r>
            <a:r>
              <a:rPr lang="en-US" altLang="en-US" dirty="0"/>
              <a:t> </a:t>
            </a:r>
            <a:r>
              <a:rPr lang="en-US" altLang="en-US" dirty="0" err="1"/>
              <a:t>Escaleras</a:t>
            </a:r>
            <a:r>
              <a:rPr lang="en-US" altLang="en-US" dirty="0"/>
              <a:t> </a:t>
            </a:r>
            <a:r>
              <a:rPr lang="en-US" altLang="en-US" dirty="0" err="1"/>
              <a:t>Portátiles</a:t>
            </a:r>
            <a:r>
              <a:rPr lang="en-US" altLang="en-US" dirty="0"/>
              <a:t> </a:t>
            </a:r>
            <a:br>
              <a:rPr lang="en-US" altLang="en-US" dirty="0"/>
            </a:br>
            <a:endParaRPr lang="en-US" dirty="0"/>
          </a:p>
        </p:txBody>
      </p:sp>
      <p:sp>
        <p:nvSpPr>
          <p:cNvPr id="83970"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A2289D9-1ADB-4F8F-A4DB-33BA0E32EF00}" type="slidenum">
              <a:rPr lang="en-US" altLang="en-US" sz="1400"/>
              <a:pPr>
                <a:spcBef>
                  <a:spcPct val="0"/>
                </a:spcBef>
                <a:buFontTx/>
                <a:buNone/>
              </a:pPr>
              <a:t>33</a:t>
            </a:fld>
            <a:endParaRPr lang="en-US" altLang="en-US" sz="1400"/>
          </a:p>
        </p:txBody>
      </p:sp>
      <p:sp>
        <p:nvSpPr>
          <p:cNvPr id="83971" name="Rectangle 2" hidden="1" title="Background"/>
          <p:cNvSpPr>
            <a:spLocks noGrp="1" noChangeArrowheads="1"/>
          </p:cNvSpPr>
          <p:nvPr>
            <p:ph type="body" sz="half" idx="4294967295"/>
          </p:nvPr>
        </p:nvSpPr>
        <p:spPr>
          <a:xfrm>
            <a:off x="0" y="2017713"/>
            <a:ext cx="4306888" cy="4114800"/>
          </a:xfrm>
        </p:spPr>
        <p:txBody>
          <a:bodyPr/>
          <a:lstStyle/>
          <a:p>
            <a:endParaRPr lang="en-US" altLang="en-US" sz="2800" smtClean="0"/>
          </a:p>
          <a:p>
            <a:endParaRPr lang="en-US" altLang="en-US" sz="2800" smtClean="0"/>
          </a:p>
        </p:txBody>
      </p:sp>
      <p:sp>
        <p:nvSpPr>
          <p:cNvPr id="83972" name="Rectangle 3"/>
          <p:cNvSpPr>
            <a:spLocks noChangeArrowheads="1"/>
          </p:cNvSpPr>
          <p:nvPr/>
        </p:nvSpPr>
        <p:spPr bwMode="auto">
          <a:xfrm>
            <a:off x="152400" y="685800"/>
            <a:ext cx="853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4000" b="1" dirty="0" err="1">
                <a:solidFill>
                  <a:schemeClr val="tx2"/>
                </a:solidFill>
              </a:rPr>
              <a:t>Seguridad</a:t>
            </a:r>
            <a:r>
              <a:rPr lang="en-US" altLang="en-US" sz="4000" b="1" dirty="0">
                <a:solidFill>
                  <a:schemeClr val="tx2"/>
                </a:solidFill>
              </a:rPr>
              <a:t> </a:t>
            </a:r>
            <a:r>
              <a:rPr lang="en-US" altLang="en-US" sz="4000" b="1" dirty="0" err="1">
                <a:solidFill>
                  <a:schemeClr val="tx2"/>
                </a:solidFill>
              </a:rPr>
              <a:t>en</a:t>
            </a:r>
            <a:r>
              <a:rPr lang="en-US" altLang="en-US" sz="4000" b="1" dirty="0">
                <a:solidFill>
                  <a:schemeClr val="tx2"/>
                </a:solidFill>
              </a:rPr>
              <a:t> </a:t>
            </a:r>
            <a:r>
              <a:rPr lang="en-US" altLang="en-US" sz="4000" b="1" dirty="0" err="1">
                <a:solidFill>
                  <a:schemeClr val="tx2"/>
                </a:solidFill>
              </a:rPr>
              <a:t>Escaleras</a:t>
            </a:r>
            <a:r>
              <a:rPr lang="en-US" altLang="en-US" sz="4000" b="1" dirty="0">
                <a:solidFill>
                  <a:schemeClr val="tx2"/>
                </a:solidFill>
              </a:rPr>
              <a:t> </a:t>
            </a:r>
            <a:r>
              <a:rPr lang="en-US" altLang="en-US" sz="4000" b="1" dirty="0" err="1">
                <a:solidFill>
                  <a:schemeClr val="tx2"/>
                </a:solidFill>
              </a:rPr>
              <a:t>Portátiles</a:t>
            </a:r>
            <a:r>
              <a:rPr lang="en-US" altLang="en-US" sz="4000" b="1" dirty="0">
                <a:solidFill>
                  <a:schemeClr val="tx2"/>
                </a:solidFill>
              </a:rPr>
              <a:t> </a:t>
            </a:r>
          </a:p>
        </p:txBody>
      </p:sp>
      <p:pic>
        <p:nvPicPr>
          <p:cNvPr id="83973" name="Picture 4" descr="Properly secured portable ladder extending 36 inches above land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47800" y="1600200"/>
            <a:ext cx="6172200" cy="4203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7F05A8CB-866A-488E-A000-4F0DED71EE7C}" type="slidenum">
              <a:rPr lang="en-US" altLang="en-US" sz="1400"/>
              <a:pPr>
                <a:spcBef>
                  <a:spcPct val="0"/>
                </a:spcBef>
                <a:buFontTx/>
                <a:buNone/>
              </a:pPr>
              <a:t>34</a:t>
            </a:fld>
            <a:endParaRPr lang="en-US" altLang="en-US" sz="1400"/>
          </a:p>
        </p:txBody>
      </p:sp>
      <p:sp>
        <p:nvSpPr>
          <p:cNvPr id="86019" name="Rectangle 2" hidden="1" title="White background"/>
          <p:cNvSpPr>
            <a:spLocks noChangeArrowheads="1"/>
          </p:cNvSpPr>
          <p:nvPr/>
        </p:nvSpPr>
        <p:spPr bwMode="auto">
          <a:xfrm>
            <a:off x="609600" y="1676400"/>
            <a:ext cx="4419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Clr>
                <a:srgbClr val="FF9900"/>
              </a:buClr>
              <a:buFont typeface="Wingdings" pitchFamily="2" charset="2"/>
              <a:buNone/>
            </a:pPr>
            <a:endParaRPr lang="en-US" altLang="en-US" sz="2400"/>
          </a:p>
          <a:p>
            <a:pPr>
              <a:buClr>
                <a:srgbClr val="FF9900"/>
              </a:buClr>
              <a:buFont typeface="Wingdings" pitchFamily="2" charset="2"/>
              <a:buChar char="!"/>
            </a:pPr>
            <a:endParaRPr lang="en-US" altLang="en-US" sz="2400">
              <a:solidFill>
                <a:srgbClr val="FFFFFF"/>
              </a:solidFill>
            </a:endParaRPr>
          </a:p>
        </p:txBody>
      </p:sp>
      <p:sp>
        <p:nvSpPr>
          <p:cNvPr id="86020" name="Rectangle 3"/>
          <p:cNvSpPr>
            <a:spLocks noGrp="1" noChangeArrowheads="1"/>
          </p:cNvSpPr>
          <p:nvPr>
            <p:ph type="title"/>
          </p:nvPr>
        </p:nvSpPr>
        <p:spPr>
          <a:noFill/>
        </p:spPr>
        <p:txBody>
          <a:bodyPr/>
          <a:lstStyle/>
          <a:p>
            <a:pPr algn="l"/>
            <a:r>
              <a:rPr lang="en-US" altLang="en-US" dirty="0" err="1" smtClean="0"/>
              <a:t>Ángulo</a:t>
            </a:r>
            <a:r>
              <a:rPr lang="en-US" altLang="en-US" dirty="0" smtClean="0"/>
              <a:t> </a:t>
            </a:r>
            <a:r>
              <a:rPr lang="en-US" altLang="en-US" dirty="0" err="1" smtClean="0"/>
              <a:t>Seguro</a:t>
            </a:r>
            <a:r>
              <a:rPr lang="en-US" altLang="en-US" dirty="0" smtClean="0"/>
              <a:t> </a:t>
            </a:r>
            <a:r>
              <a:rPr lang="en-US" altLang="en-US" dirty="0" err="1" smtClean="0"/>
              <a:t>en</a:t>
            </a:r>
            <a:r>
              <a:rPr lang="en-US" altLang="en-US" dirty="0" smtClean="0"/>
              <a:t> la </a:t>
            </a:r>
            <a:r>
              <a:rPr lang="en-US" altLang="en-US" dirty="0" err="1" smtClean="0"/>
              <a:t>Escalera</a:t>
            </a:r>
            <a:endParaRPr lang="en-US" altLang="en-US" dirty="0" smtClean="0"/>
          </a:p>
        </p:txBody>
      </p:sp>
      <p:pic>
        <p:nvPicPr>
          <p:cNvPr id="86021" name="Picture 7" descr="http://safety.ag.utk.edu/safetyplan/3Gen/art/img1.gif" title="Diagrama - Siempre use una escalera portátil en un ángulo donde la distancia horizontal desde la parte superior de apoyo a los pies de la escalera es de ¼ de la longitud de trabajo de la escalera (longitud a lo largo de la escalera entre la sujeción del pie y el soporte de la parte superio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90800" y="1676400"/>
            <a:ext cx="3638550" cy="4071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719DEE9-82F7-457C-BF1E-25CD2E04EF22}" type="slidenum">
              <a:rPr lang="en-US" altLang="en-US" sz="1400"/>
              <a:pPr>
                <a:spcBef>
                  <a:spcPct val="0"/>
                </a:spcBef>
                <a:buFontTx/>
                <a:buNone/>
              </a:pPr>
              <a:t>35</a:t>
            </a:fld>
            <a:endParaRPr lang="en-US" altLang="en-US" sz="1400"/>
          </a:p>
        </p:txBody>
      </p:sp>
      <p:pic>
        <p:nvPicPr>
          <p:cNvPr id="88067" name="Picture 2" descr="Hand line near portable wood ladder for raising and lowering tools, etc. to allow hands free for climb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95400" y="1600200"/>
            <a:ext cx="6705600" cy="45164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8068" name="Rectangle 3"/>
          <p:cNvSpPr>
            <a:spLocks noGrp="1" noChangeArrowheads="1"/>
          </p:cNvSpPr>
          <p:nvPr>
            <p:ph type="title"/>
          </p:nvPr>
        </p:nvSpPr>
        <p:spPr>
          <a:noFill/>
        </p:spPr>
        <p:txBody>
          <a:bodyPr/>
          <a:lstStyle/>
          <a:p>
            <a:pPr algn="l"/>
            <a:r>
              <a:rPr lang="en-US" altLang="en-US" dirty="0" err="1" smtClean="0"/>
              <a:t>Protección</a:t>
            </a:r>
            <a:r>
              <a:rPr lang="en-US" altLang="en-US" dirty="0" smtClean="0"/>
              <a:t> </a:t>
            </a:r>
            <a:r>
              <a:rPr lang="en-US" altLang="en-US" dirty="0" err="1" smtClean="0"/>
              <a:t>en</a:t>
            </a:r>
            <a:r>
              <a:rPr lang="en-US" altLang="en-US" dirty="0" smtClean="0"/>
              <a:t> </a:t>
            </a:r>
            <a:r>
              <a:rPr lang="en-US" altLang="en-US" dirty="0" err="1" smtClean="0"/>
              <a:t>Escaleras</a:t>
            </a:r>
            <a:r>
              <a:rPr lang="en-US" altLang="en-US" dirty="0" smtClean="0"/>
              <a:t/>
            </a:r>
            <a:br>
              <a:rPr lang="en-US" altLang="en-US" dirty="0" smtClean="0"/>
            </a:br>
            <a:r>
              <a:rPr lang="en-US" altLang="en-US" dirty="0" err="1" smtClean="0"/>
              <a:t>Continuación</a:t>
            </a:r>
            <a:endParaRPr lang="en-US" altLang="en-US" dirty="0"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073A50B7-418B-4FA2-97F3-C443AE2ECE1D}" type="slidenum">
              <a:rPr lang="en-US" altLang="en-US" sz="1400"/>
              <a:pPr>
                <a:spcBef>
                  <a:spcPct val="0"/>
                </a:spcBef>
                <a:buFontTx/>
                <a:buNone/>
              </a:pPr>
              <a:t>36</a:t>
            </a:fld>
            <a:endParaRPr lang="en-US" altLang="en-US" sz="1400"/>
          </a:p>
        </p:txBody>
      </p:sp>
      <p:pic>
        <p:nvPicPr>
          <p:cNvPr id="90115" name="Picture 2" descr="Slide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1676400"/>
            <a:ext cx="6248400" cy="4267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0116" name="Rectangle 3"/>
          <p:cNvSpPr>
            <a:spLocks noGrp="1" noChangeArrowheads="1"/>
          </p:cNvSpPr>
          <p:nvPr>
            <p:ph type="title"/>
          </p:nvPr>
        </p:nvSpPr>
        <p:spPr>
          <a:noFill/>
        </p:spPr>
        <p:txBody>
          <a:bodyPr/>
          <a:lstStyle/>
          <a:p>
            <a:pPr algn="l"/>
            <a:r>
              <a:rPr lang="en-US" altLang="en-US" dirty="0" err="1" smtClean="0"/>
              <a:t>Escaleras</a:t>
            </a:r>
            <a:r>
              <a:rPr lang="en-US" altLang="en-US" dirty="0" smtClean="0"/>
              <a:t> </a:t>
            </a:r>
            <a:r>
              <a:rPr lang="en-US" altLang="en-US" dirty="0" err="1" smtClean="0"/>
              <a:t>Fijas</a:t>
            </a:r>
            <a:r>
              <a:rPr lang="en-US" altLang="en-US" dirty="0" smtClean="0"/>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dirty="0" err="1">
                <a:cs typeface="Arial" charset="0"/>
              </a:rPr>
              <a:t>Mejores</a:t>
            </a:r>
            <a:r>
              <a:rPr lang="en-US" altLang="en-US" dirty="0">
                <a:cs typeface="Arial" charset="0"/>
              </a:rPr>
              <a:t> </a:t>
            </a:r>
            <a:r>
              <a:rPr lang="en-US" altLang="en-US" dirty="0" err="1">
                <a:cs typeface="Arial" charset="0"/>
              </a:rPr>
              <a:t>Prácticas</a:t>
            </a:r>
            <a:r>
              <a:rPr lang="en-US" altLang="en-US" dirty="0">
                <a:cs typeface="Arial" charset="0"/>
              </a:rPr>
              <a:t> </a:t>
            </a:r>
            <a:r>
              <a:rPr lang="en-US" altLang="en-US" dirty="0" err="1">
                <a:cs typeface="Arial" charset="0"/>
              </a:rPr>
              <a:t>en</a:t>
            </a:r>
            <a:r>
              <a:rPr lang="en-US" altLang="en-US" dirty="0">
                <a:cs typeface="Arial" charset="0"/>
              </a:rPr>
              <a:t> </a:t>
            </a:r>
            <a:r>
              <a:rPr lang="en-US" altLang="en-US" dirty="0" err="1">
                <a:cs typeface="Arial" charset="0"/>
              </a:rPr>
              <a:t>Escaleras</a:t>
            </a:r>
            <a:endParaRPr lang="en-US" dirty="0"/>
          </a:p>
        </p:txBody>
      </p:sp>
      <p:sp>
        <p:nvSpPr>
          <p:cNvPr id="9216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C3273A53-715D-4EC4-8167-197EA1A902F7}" type="slidenum">
              <a:rPr lang="en-US" altLang="en-US" sz="1400"/>
              <a:pPr>
                <a:spcBef>
                  <a:spcPct val="0"/>
                </a:spcBef>
                <a:buFontTx/>
                <a:buNone/>
              </a:pPr>
              <a:t>37</a:t>
            </a:fld>
            <a:endParaRPr lang="en-US" altLang="en-US" sz="1400"/>
          </a:p>
        </p:txBody>
      </p:sp>
      <p:sp>
        <p:nvSpPr>
          <p:cNvPr id="92163"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5DA4C83C-0AD1-442D-9178-6A8376DD9066}" type="slidenum">
              <a:rPr lang="en-US" altLang="en-US" sz="1400"/>
              <a:pPr algn="r" eaLnBrk="1" hangingPunct="1">
                <a:spcBef>
                  <a:spcPct val="0"/>
                </a:spcBef>
                <a:buFontTx/>
                <a:buNone/>
              </a:pPr>
              <a:t>37</a:t>
            </a:fld>
            <a:endParaRPr lang="en-US" altLang="en-US" sz="1400"/>
          </a:p>
        </p:txBody>
      </p:sp>
      <p:sp>
        <p:nvSpPr>
          <p:cNvPr id="92164" name="Text Box 2"/>
          <p:cNvSpPr txBox="1">
            <a:spLocks noChangeArrowheads="1"/>
          </p:cNvSpPr>
          <p:nvPr/>
        </p:nvSpPr>
        <p:spPr bwMode="auto">
          <a:xfrm>
            <a:off x="381000" y="762000"/>
            <a:ext cx="815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spcBef>
                <a:spcPct val="0"/>
              </a:spcBef>
              <a:buFontTx/>
              <a:buNone/>
            </a:pPr>
            <a:r>
              <a:rPr lang="en-US" altLang="en-US" sz="4000" b="1" dirty="0">
                <a:cs typeface="Arial" charset="0"/>
              </a:rPr>
              <a:t> </a:t>
            </a:r>
            <a:r>
              <a:rPr lang="en-US" altLang="en-US" sz="4000" b="1" dirty="0" err="1">
                <a:cs typeface="Arial" charset="0"/>
              </a:rPr>
              <a:t>Mejores</a:t>
            </a:r>
            <a:r>
              <a:rPr lang="en-US" altLang="en-US" sz="4000" b="1" dirty="0">
                <a:cs typeface="Arial" charset="0"/>
              </a:rPr>
              <a:t> </a:t>
            </a:r>
            <a:r>
              <a:rPr lang="en-US" altLang="en-US" sz="4000" b="1" dirty="0" err="1">
                <a:cs typeface="Arial" charset="0"/>
              </a:rPr>
              <a:t>Prácticas</a:t>
            </a:r>
            <a:r>
              <a:rPr lang="en-US" altLang="en-US" sz="4000" b="1" dirty="0">
                <a:cs typeface="Arial" charset="0"/>
              </a:rPr>
              <a:t> </a:t>
            </a:r>
            <a:r>
              <a:rPr lang="en-US" altLang="en-US" sz="4000" b="1" dirty="0" err="1">
                <a:cs typeface="Arial" charset="0"/>
              </a:rPr>
              <a:t>en</a:t>
            </a:r>
            <a:r>
              <a:rPr lang="en-US" altLang="en-US" sz="4000" b="1" dirty="0">
                <a:cs typeface="Arial" charset="0"/>
              </a:rPr>
              <a:t> </a:t>
            </a:r>
            <a:r>
              <a:rPr lang="en-US" altLang="en-US" sz="4000" b="1" dirty="0" err="1">
                <a:cs typeface="Arial" charset="0"/>
              </a:rPr>
              <a:t>Escaleras</a:t>
            </a:r>
            <a:r>
              <a:rPr lang="en-US" altLang="en-US" sz="4000" b="1" dirty="0">
                <a:solidFill>
                  <a:srgbClr val="000066"/>
                </a:solidFill>
                <a:cs typeface="Arial" charset="0"/>
              </a:rPr>
              <a:t> </a:t>
            </a:r>
          </a:p>
        </p:txBody>
      </p:sp>
      <p:pic>
        <p:nvPicPr>
          <p:cNvPr id="92165" name="Picture 7" descr="http://paintershelpercompany.com/sitebuildercontent/sitebuilderpictures/clammpsmicroview.jpg" title="Photo - Ladder security clam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0" y="1828800"/>
            <a:ext cx="3952875" cy="381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75AFA661-487F-4004-8E67-90E086EECB62}" type="slidenum">
              <a:rPr lang="en-US" altLang="en-US" sz="1400"/>
              <a:pPr>
                <a:spcBef>
                  <a:spcPct val="0"/>
                </a:spcBef>
                <a:buFontTx/>
                <a:buNone/>
              </a:pPr>
              <a:t>38</a:t>
            </a:fld>
            <a:endParaRPr lang="en-US" altLang="en-US" sz="1400"/>
          </a:p>
        </p:txBody>
      </p:sp>
      <p:sp>
        <p:nvSpPr>
          <p:cNvPr id="94211" name="Rectangle 2"/>
          <p:cNvSpPr>
            <a:spLocks noGrp="1" noChangeArrowheads="1"/>
          </p:cNvSpPr>
          <p:nvPr>
            <p:ph type="title"/>
          </p:nvPr>
        </p:nvSpPr>
        <p:spPr>
          <a:noFill/>
        </p:spPr>
        <p:txBody>
          <a:bodyPr/>
          <a:lstStyle/>
          <a:p>
            <a:pPr algn="l"/>
            <a:r>
              <a:rPr lang="en-US" altLang="en-US" dirty="0" err="1" smtClean="0"/>
              <a:t>Inspección</a:t>
            </a:r>
            <a:r>
              <a:rPr lang="en-US" altLang="en-US" dirty="0" smtClean="0"/>
              <a:t> de </a:t>
            </a:r>
            <a:r>
              <a:rPr lang="en-US" altLang="en-US" dirty="0" err="1" smtClean="0"/>
              <a:t>Escaleras</a:t>
            </a:r>
            <a:endParaRPr lang="en-US" altLang="en-US" dirty="0" smtClean="0"/>
          </a:p>
        </p:txBody>
      </p:sp>
      <p:pic>
        <p:nvPicPr>
          <p:cNvPr id="94212" name="Picture 275" descr="15499-40d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3600" y="1752600"/>
            <a:ext cx="5334000" cy="3881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7EE5A552-4570-47BD-B932-F0E7104D2C31}" type="slidenum">
              <a:rPr lang="en-US" altLang="en-US" sz="1400"/>
              <a:pPr>
                <a:spcBef>
                  <a:spcPct val="0"/>
                </a:spcBef>
                <a:buFontTx/>
                <a:buNone/>
              </a:pPr>
              <a:t>39</a:t>
            </a:fld>
            <a:endParaRPr lang="en-US" altLang="en-US" sz="1400"/>
          </a:p>
        </p:txBody>
      </p:sp>
      <p:sp>
        <p:nvSpPr>
          <p:cNvPr id="96259" name="Slide Number Placeholder 4"/>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FA483D0B-624E-466B-82E9-4B0CC52C93F0}" type="slidenum">
              <a:rPr lang="en-US" altLang="en-US" sz="1400"/>
              <a:pPr algn="r" eaLnBrk="1" hangingPunct="1">
                <a:spcBef>
                  <a:spcPct val="0"/>
                </a:spcBef>
                <a:buFontTx/>
                <a:buNone/>
              </a:pPr>
              <a:t>39</a:t>
            </a:fld>
            <a:endParaRPr lang="en-US" altLang="en-US" sz="1400"/>
          </a:p>
        </p:txBody>
      </p:sp>
      <p:sp>
        <p:nvSpPr>
          <p:cNvPr id="96260" name="Rectangle 2"/>
          <p:cNvSpPr>
            <a:spLocks noGrp="1" noChangeArrowheads="1"/>
          </p:cNvSpPr>
          <p:nvPr>
            <p:ph type="title" idx="4294967295"/>
          </p:nvPr>
        </p:nvSpPr>
        <p:spPr>
          <a:xfrm>
            <a:off x="457200" y="304800"/>
            <a:ext cx="8229600" cy="1112838"/>
          </a:xfrm>
        </p:spPr>
        <p:txBody>
          <a:bodyPr/>
          <a:lstStyle/>
          <a:p>
            <a:pPr algn="l" eaLnBrk="1" hangingPunct="1"/>
            <a:r>
              <a:rPr lang="en-US" altLang="en-US" dirty="0" err="1" smtClean="0"/>
              <a:t>Seguridad</a:t>
            </a:r>
            <a:r>
              <a:rPr lang="en-US" altLang="en-US" dirty="0" smtClean="0"/>
              <a:t> </a:t>
            </a:r>
            <a:r>
              <a:rPr lang="en-US" altLang="en-US" dirty="0" err="1" smtClean="0"/>
              <a:t>en</a:t>
            </a:r>
            <a:r>
              <a:rPr lang="en-US" altLang="en-US" dirty="0" smtClean="0"/>
              <a:t> </a:t>
            </a:r>
            <a:r>
              <a:rPr lang="en-US" altLang="en-US" dirty="0" err="1" smtClean="0"/>
              <a:t>Escaleras</a:t>
            </a:r>
            <a:r>
              <a:rPr lang="en-US" altLang="en-US" dirty="0" smtClean="0"/>
              <a:t> y </a:t>
            </a:r>
            <a:r>
              <a:rPr lang="en-US" altLang="en-US" dirty="0" err="1" smtClean="0"/>
              <a:t>Caídas</a:t>
            </a:r>
            <a:r>
              <a:rPr lang="en-US" altLang="en-US" sz="3600" dirty="0" smtClean="0"/>
              <a:t> 	</a:t>
            </a:r>
          </a:p>
        </p:txBody>
      </p:sp>
      <p:graphicFrame>
        <p:nvGraphicFramePr>
          <p:cNvPr id="7" name="Diagram 6" title="Foto - ¡Cuestionario!"/>
          <p:cNvGraphicFramePr/>
          <p:nvPr>
            <p:extLst>
              <p:ext uri="{D42A27DB-BD31-4B8C-83A1-F6EECF244321}">
                <p14:modId xmlns:p14="http://schemas.microsoft.com/office/powerpoint/2010/main" val="958572957"/>
              </p:ext>
            </p:extLst>
          </p:nvPr>
        </p:nvGraphicFramePr>
        <p:xfrm>
          <a:off x="377371" y="1752600"/>
          <a:ext cx="8153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Vista General – Las </a:t>
            </a:r>
            <a:r>
              <a:rPr lang="en-US" dirty="0" err="1" smtClean="0"/>
              <a:t>expectativas</a:t>
            </a:r>
            <a:r>
              <a:rPr lang="en-US" dirty="0" smtClean="0"/>
              <a:t> de los </a:t>
            </a:r>
            <a:r>
              <a:rPr lang="en-US" dirty="0" err="1" smtClean="0"/>
              <a:t>aprendices</a:t>
            </a:r>
            <a:endParaRPr lang="en-US" dirty="0"/>
          </a:p>
        </p:txBody>
      </p:sp>
      <p:sp>
        <p:nvSpPr>
          <p:cNvPr id="3" name="Content Placeholder 2" hidden="1"/>
          <p:cNvSpPr>
            <a:spLocks noGrp="1"/>
          </p:cNvSpPr>
          <p:nvPr>
            <p:ph idx="1"/>
          </p:nvPr>
        </p:nvSpPr>
        <p:spPr/>
        <p:txBody>
          <a:bodyPr/>
          <a:lstStyle/>
          <a:p>
            <a:endParaRPr lang="en-US" dirty="0"/>
          </a:p>
        </p:txBody>
      </p:sp>
      <p:sp>
        <p:nvSpPr>
          <p:cNvPr id="24578"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E801349B-5BAD-45F4-B35C-09E867CF0F35}" type="slidenum">
              <a:rPr lang="en-US" altLang="en-US" sz="1400"/>
              <a:pPr>
                <a:spcBef>
                  <a:spcPct val="0"/>
                </a:spcBef>
                <a:buFontTx/>
                <a:buNone/>
              </a:pPr>
              <a:t>4</a:t>
            </a:fld>
            <a:endParaRPr lang="en-US" altLang="en-US" sz="1400"/>
          </a:p>
        </p:txBody>
      </p:sp>
      <p:sp>
        <p:nvSpPr>
          <p:cNvPr id="24579" name="Slide Number Placeholder 4"/>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510D9E70-550F-4619-93EB-5927235F56C1}" type="slidenum">
              <a:rPr lang="en-US" altLang="en-US" sz="1400"/>
              <a:pPr algn="r" eaLnBrk="1" hangingPunct="1">
                <a:spcBef>
                  <a:spcPct val="0"/>
                </a:spcBef>
                <a:buFontTx/>
                <a:buNone/>
              </a:pPr>
              <a:t>4</a:t>
            </a:fld>
            <a:endParaRPr lang="en-US" altLang="en-US" sz="1400"/>
          </a:p>
        </p:txBody>
      </p:sp>
      <p:sp>
        <p:nvSpPr>
          <p:cNvPr id="24580" name="Rectangle 2"/>
          <p:cNvSpPr>
            <a:spLocks noChangeArrowheads="1"/>
          </p:cNvSpPr>
          <p:nvPr/>
        </p:nvSpPr>
        <p:spPr bwMode="auto">
          <a:xfrm>
            <a:off x="457200" y="609600"/>
            <a:ext cx="82296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b="1">
                <a:solidFill>
                  <a:schemeClr val="tx2"/>
                </a:solidFill>
              </a:rPr>
              <a:t>Vista General</a:t>
            </a:r>
          </a:p>
        </p:txBody>
      </p:sp>
      <p:pic>
        <p:nvPicPr>
          <p:cNvPr id="24581" name="Picture 1" title="Photo - collage of photos of workers using fall protection"/>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371600" y="1676400"/>
            <a:ext cx="6705600" cy="4267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F48E5B2-FA51-46E4-AD03-8496C373F65F}" type="slidenum">
              <a:rPr lang="en-US" altLang="en-US" sz="1400"/>
              <a:pPr>
                <a:spcBef>
                  <a:spcPct val="0"/>
                </a:spcBef>
                <a:buFontTx/>
                <a:buNone/>
              </a:pPr>
              <a:t>40</a:t>
            </a:fld>
            <a:endParaRPr lang="en-US" altLang="en-US" sz="1400"/>
          </a:p>
        </p:txBody>
      </p:sp>
      <p:sp>
        <p:nvSpPr>
          <p:cNvPr id="98307" name="Rectangle 2"/>
          <p:cNvSpPr>
            <a:spLocks noGrp="1" noChangeArrowheads="1"/>
          </p:cNvSpPr>
          <p:nvPr>
            <p:ph type="title"/>
          </p:nvPr>
        </p:nvSpPr>
        <p:spPr>
          <a:xfrm>
            <a:off x="457200" y="579438"/>
            <a:ext cx="8229600" cy="838200"/>
          </a:xfrm>
          <a:noFill/>
        </p:spPr>
        <p:txBody>
          <a:bodyPr/>
          <a:lstStyle/>
          <a:p>
            <a:pPr algn="l"/>
            <a:r>
              <a:rPr lang="en-US" altLang="en-US" smtClean="0"/>
              <a:t>Andamios</a:t>
            </a:r>
          </a:p>
        </p:txBody>
      </p:sp>
      <p:pic>
        <p:nvPicPr>
          <p:cNvPr id="98308" name="Picture 3" title="Photo - &quot;Scaffold Must Comply With All Safety Requirements&quot;. Photo of a scaffold as a backgroun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71600" y="1600200"/>
            <a:ext cx="6858000" cy="457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EEB71C3E-B66D-4FC3-BCB5-FB61C36AA0F1}" type="slidenum">
              <a:rPr lang="en-US" altLang="en-US" sz="1400"/>
              <a:pPr>
                <a:spcBef>
                  <a:spcPct val="0"/>
                </a:spcBef>
                <a:buFontTx/>
                <a:buNone/>
              </a:pPr>
              <a:t>41</a:t>
            </a:fld>
            <a:endParaRPr lang="en-US" altLang="en-US" sz="1400"/>
          </a:p>
        </p:txBody>
      </p:sp>
      <p:sp>
        <p:nvSpPr>
          <p:cNvPr id="100355" name="Rectangle 2"/>
          <p:cNvSpPr>
            <a:spLocks noGrp="1" noChangeArrowheads="1"/>
          </p:cNvSpPr>
          <p:nvPr>
            <p:ph type="title"/>
          </p:nvPr>
        </p:nvSpPr>
        <p:spPr>
          <a:xfrm>
            <a:off x="457200" y="579438"/>
            <a:ext cx="8229600" cy="838200"/>
          </a:xfrm>
          <a:noFill/>
        </p:spPr>
        <p:txBody>
          <a:bodyPr/>
          <a:lstStyle/>
          <a:p>
            <a:pPr algn="l"/>
            <a:r>
              <a:rPr lang="en-US" altLang="en-US" smtClean="0"/>
              <a:t>Peligros en Andamios</a:t>
            </a:r>
          </a:p>
        </p:txBody>
      </p:sp>
      <p:pic>
        <p:nvPicPr>
          <p:cNvPr id="100356" name="Picture 3" descr="Scaffold overlapping plan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1676400"/>
            <a:ext cx="7772400" cy="44291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0357" name="Oval 4" title="Ningun simbolo"/>
          <p:cNvSpPr>
            <a:spLocks noChangeArrowheads="1"/>
          </p:cNvSpPr>
          <p:nvPr/>
        </p:nvSpPr>
        <p:spPr bwMode="auto">
          <a:xfrm>
            <a:off x="2133600" y="2819400"/>
            <a:ext cx="2895600" cy="2971800"/>
          </a:xfrm>
          <a:prstGeom prst="ellipse">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00358" name="Line 5" title="Linea roja"/>
          <p:cNvSpPr>
            <a:spLocks noChangeShapeType="1"/>
          </p:cNvSpPr>
          <p:nvPr/>
        </p:nvSpPr>
        <p:spPr bwMode="auto">
          <a:xfrm flipH="1">
            <a:off x="1905000" y="2743200"/>
            <a:ext cx="3124200" cy="2895600"/>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85E1BAA-CA62-4632-9C20-8647888355CA}" type="slidenum">
              <a:rPr lang="en-US" altLang="en-US" sz="1400"/>
              <a:pPr>
                <a:spcBef>
                  <a:spcPct val="0"/>
                </a:spcBef>
                <a:buFontTx/>
                <a:buNone/>
              </a:pPr>
              <a:t>42</a:t>
            </a:fld>
            <a:endParaRPr lang="en-US" altLang="en-US" sz="1400"/>
          </a:p>
        </p:txBody>
      </p:sp>
      <p:sp>
        <p:nvSpPr>
          <p:cNvPr id="102403" name="Rectangle 2"/>
          <p:cNvSpPr>
            <a:spLocks noGrp="1" noChangeArrowheads="1"/>
          </p:cNvSpPr>
          <p:nvPr>
            <p:ph type="title"/>
          </p:nvPr>
        </p:nvSpPr>
        <p:spPr>
          <a:xfrm>
            <a:off x="457200" y="579438"/>
            <a:ext cx="8229600" cy="838200"/>
          </a:xfrm>
          <a:noFill/>
        </p:spPr>
        <p:txBody>
          <a:bodyPr/>
          <a:lstStyle/>
          <a:p>
            <a:pPr algn="l"/>
            <a:r>
              <a:rPr lang="en-US" altLang="en-US" smtClean="0"/>
              <a:t>Caídas de Andamios</a:t>
            </a:r>
          </a:p>
        </p:txBody>
      </p:sp>
      <p:pic>
        <p:nvPicPr>
          <p:cNvPr id="102404" name="Picture 3" descr="Slide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6400" y="1676400"/>
            <a:ext cx="5943600" cy="4419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2405" name="Oval 4" title="Ningun simbolo"/>
          <p:cNvSpPr>
            <a:spLocks noChangeArrowheads="1"/>
          </p:cNvSpPr>
          <p:nvPr/>
        </p:nvSpPr>
        <p:spPr bwMode="auto">
          <a:xfrm>
            <a:off x="4267200" y="2209800"/>
            <a:ext cx="2819400" cy="3048000"/>
          </a:xfrm>
          <a:prstGeom prst="ellipse">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02406" name="Line 5" title="Linea roja"/>
          <p:cNvSpPr>
            <a:spLocks noChangeShapeType="1"/>
          </p:cNvSpPr>
          <p:nvPr/>
        </p:nvSpPr>
        <p:spPr bwMode="auto">
          <a:xfrm flipH="1">
            <a:off x="4114800" y="2057400"/>
            <a:ext cx="2895600" cy="3276600"/>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dirty="0" err="1"/>
              <a:t>Usted</a:t>
            </a:r>
            <a:r>
              <a:rPr lang="en-US" altLang="en-US" dirty="0"/>
              <a:t> </a:t>
            </a:r>
            <a:r>
              <a:rPr lang="en-US" altLang="en-US" dirty="0" err="1"/>
              <a:t>Necesita</a:t>
            </a:r>
            <a:r>
              <a:rPr lang="en-US" altLang="en-US" dirty="0"/>
              <a:t> un </a:t>
            </a:r>
            <a:r>
              <a:rPr lang="en-US" altLang="en-US" dirty="0" err="1"/>
              <a:t>Andamio</a:t>
            </a:r>
            <a:r>
              <a:rPr lang="en-US" altLang="en-US" dirty="0"/>
              <a:t> </a:t>
            </a:r>
            <a:r>
              <a:rPr lang="en-US" altLang="en-US" dirty="0" err="1"/>
              <a:t>Cuando</a:t>
            </a:r>
            <a:r>
              <a:rPr lang="en-US" altLang="en-US" dirty="0"/>
              <a:t>… </a:t>
            </a:r>
          </a:p>
        </p:txBody>
      </p:sp>
      <p:sp>
        <p:nvSpPr>
          <p:cNvPr id="3" name="Content Placeholder 2" hidden="1"/>
          <p:cNvSpPr>
            <a:spLocks noGrp="1"/>
          </p:cNvSpPr>
          <p:nvPr>
            <p:ph idx="1"/>
          </p:nvPr>
        </p:nvSpPr>
        <p:spPr/>
        <p:txBody>
          <a:bodyPr/>
          <a:lstStyle/>
          <a:p>
            <a:endParaRPr lang="en-US" dirty="0"/>
          </a:p>
        </p:txBody>
      </p:sp>
      <p:sp>
        <p:nvSpPr>
          <p:cNvPr id="104450"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00A1ECD-DA42-41B5-A854-C2B121575BC2}" type="slidenum">
              <a:rPr lang="en-US" altLang="en-US" sz="1400"/>
              <a:pPr>
                <a:spcBef>
                  <a:spcPct val="0"/>
                </a:spcBef>
                <a:buFontTx/>
                <a:buNone/>
              </a:pPr>
              <a:t>43</a:t>
            </a:fld>
            <a:endParaRPr lang="en-US" altLang="en-US" sz="1400"/>
          </a:p>
        </p:txBody>
      </p:sp>
      <p:sp>
        <p:nvSpPr>
          <p:cNvPr id="104451" name="Rectangle 2"/>
          <p:cNvSpPr>
            <a:spLocks noChangeArrowheads="1"/>
          </p:cNvSpPr>
          <p:nvPr/>
        </p:nvSpPr>
        <p:spPr bwMode="auto">
          <a:xfrm>
            <a:off x="449239" y="486201"/>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4000" b="1" dirty="0" err="1">
                <a:solidFill>
                  <a:schemeClr val="tx2"/>
                </a:solidFill>
              </a:rPr>
              <a:t>Usted</a:t>
            </a:r>
            <a:r>
              <a:rPr lang="en-US" altLang="en-US" sz="4000" b="1" dirty="0">
                <a:solidFill>
                  <a:schemeClr val="tx2"/>
                </a:solidFill>
              </a:rPr>
              <a:t> </a:t>
            </a:r>
            <a:r>
              <a:rPr lang="en-US" altLang="en-US" sz="4000" b="1" dirty="0" err="1">
                <a:solidFill>
                  <a:schemeClr val="tx2"/>
                </a:solidFill>
              </a:rPr>
              <a:t>Necesita</a:t>
            </a:r>
            <a:r>
              <a:rPr lang="en-US" altLang="en-US" sz="4000" b="1" dirty="0">
                <a:solidFill>
                  <a:schemeClr val="tx2"/>
                </a:solidFill>
              </a:rPr>
              <a:t> un </a:t>
            </a:r>
            <a:r>
              <a:rPr lang="en-US" altLang="en-US" sz="4000" b="1" dirty="0" err="1">
                <a:solidFill>
                  <a:schemeClr val="tx2"/>
                </a:solidFill>
              </a:rPr>
              <a:t>Andamio</a:t>
            </a:r>
            <a:r>
              <a:rPr lang="en-US" altLang="en-US" sz="4000" b="1" dirty="0">
                <a:solidFill>
                  <a:schemeClr val="tx2"/>
                </a:solidFill>
              </a:rPr>
              <a:t> </a:t>
            </a:r>
            <a:r>
              <a:rPr lang="en-US" altLang="en-US" sz="4000" b="1" dirty="0" err="1">
                <a:solidFill>
                  <a:schemeClr val="tx2"/>
                </a:solidFill>
              </a:rPr>
              <a:t>Cuando</a:t>
            </a:r>
            <a:r>
              <a:rPr lang="en-US" altLang="en-US" sz="4000" b="1" dirty="0">
                <a:solidFill>
                  <a:schemeClr val="tx2"/>
                </a:solidFill>
              </a:rPr>
              <a:t>… </a:t>
            </a:r>
          </a:p>
        </p:txBody>
      </p:sp>
      <p:pic>
        <p:nvPicPr>
          <p:cNvPr id="104452" name="Picture 3" title="Foto -  Un andamio es necesario cuando se está trabajando en alto, o en otro lugar a elevaciones de más de 5 pies sobre una superficie sólida. Los andamios o una escalera inclinada se deben utilizar para asegurar una posición estable. O ...... Los trabajadores deben estar protegidos por un Sistema Personal para Detención de Caídas  (Personal Fall  Arrest System, AF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0" y="1676400"/>
            <a:ext cx="7239000" cy="4368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dirty="0" err="1"/>
              <a:t>Requisitos</a:t>
            </a:r>
            <a:r>
              <a:rPr lang="en-US" altLang="en-US" dirty="0"/>
              <a:t> de </a:t>
            </a:r>
            <a:r>
              <a:rPr lang="en-US" altLang="en-US" dirty="0" err="1"/>
              <a:t>Andamios</a:t>
            </a:r>
            <a:endParaRPr lang="en-US" altLang="en-US" dirty="0"/>
          </a:p>
        </p:txBody>
      </p:sp>
      <p:sp>
        <p:nvSpPr>
          <p:cNvPr id="3" name="Content Placeholder 2" hidden="1"/>
          <p:cNvSpPr>
            <a:spLocks noGrp="1"/>
          </p:cNvSpPr>
          <p:nvPr>
            <p:ph idx="1"/>
          </p:nvPr>
        </p:nvSpPr>
        <p:spPr/>
        <p:txBody>
          <a:bodyPr/>
          <a:lstStyle/>
          <a:p>
            <a:endParaRPr lang="en-US"/>
          </a:p>
        </p:txBody>
      </p:sp>
      <p:sp>
        <p:nvSpPr>
          <p:cNvPr id="106498"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AD73052-8566-4A9F-B8BB-127E1D4549D6}" type="slidenum">
              <a:rPr lang="en-US" altLang="en-US" sz="1400"/>
              <a:pPr>
                <a:spcBef>
                  <a:spcPct val="0"/>
                </a:spcBef>
                <a:buFontTx/>
                <a:buNone/>
              </a:pPr>
              <a:t>44</a:t>
            </a:fld>
            <a:endParaRPr lang="en-US" altLang="en-US" sz="1400"/>
          </a:p>
        </p:txBody>
      </p:sp>
      <p:sp>
        <p:nvSpPr>
          <p:cNvPr id="106499" name="Rectangle 2"/>
          <p:cNvSpPr>
            <a:spLocks noChangeArrowheads="1"/>
          </p:cNvSpPr>
          <p:nvPr/>
        </p:nvSpPr>
        <p:spPr bwMode="auto">
          <a:xfrm>
            <a:off x="457200" y="6858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4000" b="1" dirty="0" err="1">
                <a:solidFill>
                  <a:schemeClr val="tx2"/>
                </a:solidFill>
              </a:rPr>
              <a:t>Requisitos</a:t>
            </a:r>
            <a:r>
              <a:rPr lang="en-US" altLang="en-US" sz="4000" b="1" dirty="0">
                <a:solidFill>
                  <a:schemeClr val="tx2"/>
                </a:solidFill>
              </a:rPr>
              <a:t> de </a:t>
            </a:r>
            <a:r>
              <a:rPr lang="en-US" altLang="en-US" sz="4000" b="1" dirty="0" err="1">
                <a:solidFill>
                  <a:schemeClr val="tx2"/>
                </a:solidFill>
              </a:rPr>
              <a:t>Andamios</a:t>
            </a:r>
            <a:endParaRPr lang="en-US" altLang="en-US" sz="4000" b="1" dirty="0">
              <a:solidFill>
                <a:schemeClr val="tx2"/>
              </a:solidFill>
            </a:endParaRPr>
          </a:p>
        </p:txBody>
      </p:sp>
      <p:pic>
        <p:nvPicPr>
          <p:cNvPr id="106500" name="Picture 3" title="Foto - Andamio. Todos los andamiajes y soportes de los mismos ya sea de madera, acero u otro material, serán capaces de soportar la carga para la que están diseñados  con un coeficiente de seguridad de por lo menos cuatro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1676400"/>
            <a:ext cx="6248400" cy="4241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6501" name="Text Box 4" title="Black box to cover a date on a picture"/>
          <p:cNvSpPr txBox="1">
            <a:spLocks noChangeArrowheads="1"/>
          </p:cNvSpPr>
          <p:nvPr/>
        </p:nvSpPr>
        <p:spPr bwMode="auto">
          <a:xfrm>
            <a:off x="5165725" y="5370513"/>
            <a:ext cx="2171700" cy="3698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dirty="0"/>
              <a:t>¿</a:t>
            </a:r>
            <a:r>
              <a:rPr lang="en-US" altLang="en-US" dirty="0" err="1"/>
              <a:t>Qué</a:t>
            </a:r>
            <a:r>
              <a:rPr lang="en-US" altLang="en-US" dirty="0"/>
              <a:t> </a:t>
            </a:r>
            <a:r>
              <a:rPr lang="en-US" altLang="en-US" dirty="0" err="1"/>
              <a:t>Está</a:t>
            </a:r>
            <a:r>
              <a:rPr lang="en-US" altLang="en-US" dirty="0"/>
              <a:t> Mal </a:t>
            </a:r>
            <a:r>
              <a:rPr lang="en-US" altLang="en-US" dirty="0" err="1"/>
              <a:t>en</a:t>
            </a:r>
            <a:r>
              <a:rPr lang="en-US" altLang="en-US" dirty="0"/>
              <a:t> </a:t>
            </a:r>
            <a:r>
              <a:rPr lang="en-US" altLang="en-US" dirty="0" err="1"/>
              <a:t>Esta</a:t>
            </a:r>
            <a:r>
              <a:rPr lang="en-US" altLang="en-US" dirty="0"/>
              <a:t> </a:t>
            </a:r>
            <a:r>
              <a:rPr lang="en-US" altLang="en-US" dirty="0" err="1"/>
              <a:t>Imagen</a:t>
            </a:r>
            <a:r>
              <a:rPr lang="en-US" altLang="en-US" dirty="0"/>
              <a:t>?</a:t>
            </a:r>
          </a:p>
        </p:txBody>
      </p:sp>
      <p:sp>
        <p:nvSpPr>
          <p:cNvPr id="3" name="Content Placeholder 2" hidden="1"/>
          <p:cNvSpPr>
            <a:spLocks noGrp="1"/>
          </p:cNvSpPr>
          <p:nvPr>
            <p:ph idx="1"/>
          </p:nvPr>
        </p:nvSpPr>
        <p:spPr/>
        <p:txBody>
          <a:bodyPr/>
          <a:lstStyle/>
          <a:p>
            <a:endParaRPr lang="en-US" dirty="0"/>
          </a:p>
        </p:txBody>
      </p:sp>
      <p:sp>
        <p:nvSpPr>
          <p:cNvPr id="108546"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3AA17FB-C426-4D88-9F84-1CC5D144516C}" type="slidenum">
              <a:rPr lang="en-US" altLang="en-US" sz="1400"/>
              <a:pPr>
                <a:spcBef>
                  <a:spcPct val="0"/>
                </a:spcBef>
                <a:buFontTx/>
                <a:buNone/>
              </a:pPr>
              <a:t>45</a:t>
            </a:fld>
            <a:endParaRPr lang="en-US" altLang="en-US" sz="1400"/>
          </a:p>
        </p:txBody>
      </p:sp>
      <p:sp>
        <p:nvSpPr>
          <p:cNvPr id="108547" name="Rectangle 2"/>
          <p:cNvSpPr>
            <a:spLocks noChangeArrowheads="1"/>
          </p:cNvSpPr>
          <p:nvPr/>
        </p:nvSpPr>
        <p:spPr bwMode="auto">
          <a:xfrm>
            <a:off x="457200" y="381000"/>
            <a:ext cx="8229600" cy="1143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4000" b="1" dirty="0">
                <a:solidFill>
                  <a:schemeClr val="tx2"/>
                </a:solidFill>
              </a:rPr>
              <a:t>¿</a:t>
            </a:r>
            <a:r>
              <a:rPr lang="en-US" altLang="en-US" sz="4000" b="1" dirty="0" err="1">
                <a:solidFill>
                  <a:schemeClr val="tx2"/>
                </a:solidFill>
              </a:rPr>
              <a:t>Qué</a:t>
            </a:r>
            <a:r>
              <a:rPr lang="en-US" altLang="en-US" sz="4000" b="1" dirty="0">
                <a:solidFill>
                  <a:schemeClr val="tx2"/>
                </a:solidFill>
              </a:rPr>
              <a:t> </a:t>
            </a:r>
            <a:r>
              <a:rPr lang="en-US" altLang="en-US" sz="4000" b="1" dirty="0" err="1">
                <a:solidFill>
                  <a:schemeClr val="tx2"/>
                </a:solidFill>
              </a:rPr>
              <a:t>Está</a:t>
            </a:r>
            <a:r>
              <a:rPr lang="en-US" altLang="en-US" sz="4000" b="1" dirty="0">
                <a:solidFill>
                  <a:schemeClr val="tx2"/>
                </a:solidFill>
              </a:rPr>
              <a:t> Mal </a:t>
            </a:r>
            <a:r>
              <a:rPr lang="en-US" altLang="en-US" sz="4000" b="1" dirty="0" err="1">
                <a:solidFill>
                  <a:schemeClr val="tx2"/>
                </a:solidFill>
              </a:rPr>
              <a:t>en</a:t>
            </a:r>
            <a:r>
              <a:rPr lang="en-US" altLang="en-US" sz="4000" b="1" dirty="0">
                <a:solidFill>
                  <a:schemeClr val="tx2"/>
                </a:solidFill>
              </a:rPr>
              <a:t> </a:t>
            </a:r>
            <a:r>
              <a:rPr lang="en-US" altLang="en-US" sz="4000" b="1" dirty="0" err="1">
                <a:solidFill>
                  <a:schemeClr val="tx2"/>
                </a:solidFill>
              </a:rPr>
              <a:t>Esta</a:t>
            </a:r>
            <a:r>
              <a:rPr lang="en-US" altLang="en-US" sz="4000" b="1" dirty="0">
                <a:solidFill>
                  <a:schemeClr val="tx2"/>
                </a:solidFill>
              </a:rPr>
              <a:t> </a:t>
            </a:r>
            <a:r>
              <a:rPr lang="en-US" altLang="en-US" sz="4000" b="1" dirty="0" err="1">
                <a:solidFill>
                  <a:schemeClr val="tx2"/>
                </a:solidFill>
              </a:rPr>
              <a:t>Imagen</a:t>
            </a:r>
            <a:r>
              <a:rPr lang="en-US" altLang="en-US" sz="4000" b="1" dirty="0">
                <a:solidFill>
                  <a:schemeClr val="tx2"/>
                </a:solidFill>
              </a:rPr>
              <a:t>?</a:t>
            </a:r>
          </a:p>
          <a:p>
            <a:pPr>
              <a:spcBef>
                <a:spcPct val="0"/>
              </a:spcBef>
              <a:buFontTx/>
              <a:buNone/>
            </a:pPr>
            <a:endParaRPr lang="en-US" altLang="en-US" sz="4000" b="1" dirty="0">
              <a:solidFill>
                <a:schemeClr val="tx2"/>
              </a:solidFill>
            </a:endParaRPr>
          </a:p>
        </p:txBody>
      </p:sp>
      <p:pic>
        <p:nvPicPr>
          <p:cNvPr id="108548" name="Picture 3" title="Foto - Durante un período de siete años, las estadísticas de OSHA informaron que alrededor del 28% de los accidentes que se producen en los andamios son el resultado de deficiencias de construcción. Estas deficiencias incluyen el uso de componentes de calidad inferior, omitiendo elementos esenciales o en no lograr completar el montaje.De las víctimas mortales que se produjeron, el 23% se produjo como consecuencia de las deficiencias de construcción.  Alrededor de un 14% se produjo al subir. Otro 8% se produjo durante el montaje y el desmontaje del andamio. Alrededor del 10% de las muertes ocurrieron como  resultado de la falla de la estructura del andamio. Otro 18% de las muertes ocurrió como resultado de las electrocuciones. Aproximadamente el 10% de las muertes fueron por caída de objetos, mientras que el 10% ocurrió debido a caídas mientras se trabaja en la plataforma.Un 2.3 millones trabajadores de la construcción, o el 65 % de la industria de la construcción, trabajan en andamios. La protección de estos trabajadores por accidentes relacionados con andamios puede prevenir algunos de los 4.500 heridos y más de 60 muertes cada año (Oficina de Estadísticas Laborales (BLS), los datos de 2003 y 2004 para el sector privado). En un estudio reciente de BLS, el 72 por ciento de los trabajadores lesionados en accidentes de andamios, atribuyó el accidente ya sea al entablado o al desplomarse el apoyo o al resbalarse el empleado o ser golpeado por un objeto que cae. Todos estos accidentes pueden ser controlados por el cumplimiento de las normas de OSHA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1676400"/>
            <a:ext cx="6858000" cy="4457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8549" name="Picture 6" descr="http://rurelevant.com/wp-content/uploads/2010/02/no-sign.png" title="Ningun simbol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0600" y="21717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dirty="0" err="1"/>
              <a:t>Soporte</a:t>
            </a:r>
            <a:r>
              <a:rPr lang="en-US" altLang="en-US" dirty="0"/>
              <a:t> de </a:t>
            </a:r>
            <a:r>
              <a:rPr lang="en-US" altLang="en-US" dirty="0" err="1"/>
              <a:t>Andamios</a:t>
            </a:r>
            <a:endParaRPr lang="en-US" altLang="en-US" dirty="0"/>
          </a:p>
        </p:txBody>
      </p:sp>
      <p:sp>
        <p:nvSpPr>
          <p:cNvPr id="110594"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048D250-2B1B-4D19-8FEC-338BB16CB49B}" type="slidenum">
              <a:rPr lang="en-US" altLang="en-US" sz="1400"/>
              <a:pPr>
                <a:spcBef>
                  <a:spcPct val="0"/>
                </a:spcBef>
                <a:buFontTx/>
                <a:buNone/>
              </a:pPr>
              <a:t>46</a:t>
            </a:fld>
            <a:endParaRPr lang="en-US" altLang="en-US" sz="1400"/>
          </a:p>
        </p:txBody>
      </p:sp>
      <p:sp>
        <p:nvSpPr>
          <p:cNvPr id="110595" name="Rectangle 2"/>
          <p:cNvSpPr>
            <a:spLocks noChangeArrowheads="1"/>
          </p:cNvSpPr>
          <p:nvPr/>
        </p:nvSpPr>
        <p:spPr bwMode="auto">
          <a:xfrm>
            <a:off x="457200" y="6858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4000" b="1" dirty="0" err="1">
                <a:solidFill>
                  <a:schemeClr val="tx2"/>
                </a:solidFill>
              </a:rPr>
              <a:t>Soporte</a:t>
            </a:r>
            <a:r>
              <a:rPr lang="en-US" altLang="en-US" sz="4000" b="1" dirty="0">
                <a:solidFill>
                  <a:schemeClr val="tx2"/>
                </a:solidFill>
              </a:rPr>
              <a:t> de </a:t>
            </a:r>
            <a:r>
              <a:rPr lang="en-US" altLang="en-US" sz="4000" b="1" dirty="0" err="1">
                <a:solidFill>
                  <a:schemeClr val="tx2"/>
                </a:solidFill>
              </a:rPr>
              <a:t>Andamios</a:t>
            </a:r>
            <a:endParaRPr lang="en-US" altLang="en-US" sz="4000" b="1" dirty="0">
              <a:solidFill>
                <a:schemeClr val="tx2"/>
              </a:solidFill>
            </a:endParaRPr>
          </a:p>
        </p:txBody>
      </p:sp>
      <p:pic>
        <p:nvPicPr>
          <p:cNvPr id="110596" name="Picture 3" descr="New-scaf0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52600" y="1600200"/>
            <a:ext cx="62484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7" name="Rectangle 4"/>
          <p:cNvSpPr>
            <a:spLocks noChangeArrowheads="1"/>
          </p:cNvSpPr>
          <p:nvPr/>
        </p:nvSpPr>
        <p:spPr bwMode="auto">
          <a:xfrm>
            <a:off x="304800" y="3886200"/>
            <a:ext cx="1517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a:solidFill>
                  <a:srgbClr val="FFFF00"/>
                </a:solidFill>
                <a:latin typeface="Times New Roman" pitchFamily="18" charset="0"/>
              </a:rPr>
              <a:t> </a:t>
            </a:r>
            <a:r>
              <a:rPr lang="en-US" altLang="en-US" sz="2000" b="1"/>
              <a:t>Base plate</a:t>
            </a:r>
          </a:p>
        </p:txBody>
      </p:sp>
      <p:sp>
        <p:nvSpPr>
          <p:cNvPr id="110598" name="Line 5" title="Black right arrow pointing to a base plate"/>
          <p:cNvSpPr>
            <a:spLocks noChangeShapeType="1"/>
          </p:cNvSpPr>
          <p:nvPr/>
        </p:nvSpPr>
        <p:spPr bwMode="auto">
          <a:xfrm>
            <a:off x="1828800" y="4114800"/>
            <a:ext cx="1905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0599" name="Rectangle 6"/>
          <p:cNvSpPr>
            <a:spLocks noChangeArrowheads="1"/>
          </p:cNvSpPr>
          <p:nvPr/>
        </p:nvSpPr>
        <p:spPr bwMode="auto">
          <a:xfrm>
            <a:off x="7931150" y="4572000"/>
            <a:ext cx="1212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latin typeface="Times New Roman" pitchFamily="18" charset="0"/>
              </a:rPr>
              <a:t>Mud sill</a:t>
            </a:r>
            <a:endParaRPr lang="en-US" altLang="en-US" sz="2000" b="1"/>
          </a:p>
        </p:txBody>
      </p:sp>
      <p:sp>
        <p:nvSpPr>
          <p:cNvPr id="110600" name="Line 7" title="Red left arrow pointing to a mud sill"/>
          <p:cNvSpPr>
            <a:spLocks noChangeShapeType="1"/>
          </p:cNvSpPr>
          <p:nvPr/>
        </p:nvSpPr>
        <p:spPr bwMode="auto">
          <a:xfrm flipH="1">
            <a:off x="7315200" y="48006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71B37B7-968E-43C9-B5D3-9BA963279157}" type="slidenum">
              <a:rPr lang="en-US" altLang="en-US" sz="1400"/>
              <a:pPr>
                <a:spcBef>
                  <a:spcPct val="0"/>
                </a:spcBef>
                <a:buFontTx/>
                <a:buNone/>
              </a:pPr>
              <a:t>47</a:t>
            </a:fld>
            <a:endParaRPr lang="en-US" altLang="en-US" sz="1400"/>
          </a:p>
        </p:txBody>
      </p:sp>
      <p:sp>
        <p:nvSpPr>
          <p:cNvPr id="112643" name="Rectangle 2"/>
          <p:cNvSpPr>
            <a:spLocks noGrp="1" noChangeArrowheads="1"/>
          </p:cNvSpPr>
          <p:nvPr>
            <p:ph type="title"/>
          </p:nvPr>
        </p:nvSpPr>
        <p:spPr>
          <a:xfrm>
            <a:off x="457200" y="579438"/>
            <a:ext cx="8229600" cy="838200"/>
          </a:xfrm>
          <a:noFill/>
        </p:spPr>
        <p:txBody>
          <a:bodyPr/>
          <a:lstStyle/>
          <a:p>
            <a:pPr algn="l"/>
            <a:r>
              <a:rPr lang="es-MX" altLang="en-US" smtClean="0"/>
              <a:t>Acceso</a:t>
            </a:r>
            <a:r>
              <a:rPr lang="en-US" altLang="en-US" smtClean="0"/>
              <a:t> a Andamios </a:t>
            </a:r>
          </a:p>
        </p:txBody>
      </p:sp>
      <p:pic>
        <p:nvPicPr>
          <p:cNvPr id="112644" name="Picture 3" title="Foto - ¡Usted encontrará la etiqueta del andamio en los de puntos de acceso de las plataforma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0600" y="1676400"/>
            <a:ext cx="7391400" cy="4521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dirty="0" err="1"/>
              <a:t>Barandillas</a:t>
            </a:r>
            <a:r>
              <a:rPr lang="en-US" altLang="en-US" dirty="0"/>
              <a:t> de </a:t>
            </a:r>
            <a:r>
              <a:rPr lang="en-US" altLang="en-US" dirty="0" err="1"/>
              <a:t>Andamios</a:t>
            </a:r>
            <a:endParaRPr lang="en-US" altLang="en-US" dirty="0"/>
          </a:p>
        </p:txBody>
      </p:sp>
      <p:sp>
        <p:nvSpPr>
          <p:cNvPr id="114690"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04069D2-6945-41C3-8D8F-A634E34C1918}" type="slidenum">
              <a:rPr lang="en-US" altLang="en-US" sz="1400"/>
              <a:pPr>
                <a:spcBef>
                  <a:spcPct val="0"/>
                </a:spcBef>
                <a:buFontTx/>
                <a:buNone/>
              </a:pPr>
              <a:t>48</a:t>
            </a:fld>
            <a:endParaRPr lang="en-US" altLang="en-US" sz="1400"/>
          </a:p>
        </p:txBody>
      </p:sp>
      <p:sp>
        <p:nvSpPr>
          <p:cNvPr id="114691" name="Rectangle 2"/>
          <p:cNvSpPr>
            <a:spLocks noChangeArrowheads="1"/>
          </p:cNvSpPr>
          <p:nvPr/>
        </p:nvSpPr>
        <p:spPr bwMode="auto">
          <a:xfrm>
            <a:off x="457200" y="6858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4000" b="1" dirty="0" err="1">
                <a:solidFill>
                  <a:schemeClr val="tx2"/>
                </a:solidFill>
              </a:rPr>
              <a:t>Barandillas</a:t>
            </a:r>
            <a:r>
              <a:rPr lang="en-US" altLang="en-US" sz="4000" b="1" dirty="0">
                <a:solidFill>
                  <a:schemeClr val="tx2"/>
                </a:solidFill>
              </a:rPr>
              <a:t> de </a:t>
            </a:r>
            <a:r>
              <a:rPr lang="en-US" altLang="en-US" sz="4000" b="1" dirty="0" err="1">
                <a:solidFill>
                  <a:schemeClr val="tx2"/>
                </a:solidFill>
              </a:rPr>
              <a:t>Andamios</a:t>
            </a:r>
            <a:endParaRPr lang="en-US" altLang="en-US" sz="4000" b="1" dirty="0">
              <a:solidFill>
                <a:schemeClr val="tx2"/>
              </a:solidFill>
            </a:endParaRPr>
          </a:p>
        </p:txBody>
      </p:sp>
      <p:pic>
        <p:nvPicPr>
          <p:cNvPr id="114692" name="Picture 3" title="Foto - Andamios, plataformas, pasarelas o plataformas de trabajo que se apoyan o se suspende más de 5 pies sobre una superficie sólida, o en cualquier distancia por encima del agua. Estas barandillas: Deben estar provistas de una barandilla que tiene un riel superior cuya superficie es mayor de 42 a 45 pulgadas sobre la superficie superior de la  plataforma o pista. Tener una media   barandilla  situada a medio camino entre el carril superior,  la plataforma o pista. Debe ser de madera 2 x 4 de pulgadas , barra plana o pipa firmemente aseguradas.Debe ser de madera 2 x 4 de pulgadas , barra plana o pipa firmemente aseguradas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0" y="1905000"/>
            <a:ext cx="5384800" cy="3867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4693" name="Text Box 4" title="Gray box covering a date on a picture"/>
          <p:cNvSpPr txBox="1">
            <a:spLocks noChangeArrowheads="1"/>
          </p:cNvSpPr>
          <p:nvPr/>
        </p:nvSpPr>
        <p:spPr bwMode="auto">
          <a:xfrm>
            <a:off x="6781800" y="5257800"/>
            <a:ext cx="1295400" cy="2159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800"/>
          </a:p>
        </p:txBody>
      </p:sp>
      <p:pic>
        <p:nvPicPr>
          <p:cNvPr id="114694" name="Picture 6" descr="http://rurelevant.com/wp-content/uploads/2010/02/no-sign.png" title="Ningun simbol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22860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dirty="0" err="1"/>
              <a:t>Andamios</a:t>
            </a:r>
            <a:r>
              <a:rPr lang="en-US" altLang="en-US" dirty="0"/>
              <a:t> </a:t>
            </a:r>
            <a:r>
              <a:rPr lang="en-US" altLang="en-US" dirty="0" err="1"/>
              <a:t>en</a:t>
            </a:r>
            <a:r>
              <a:rPr lang="en-US" altLang="en-US" dirty="0"/>
              <a:t> </a:t>
            </a:r>
            <a:r>
              <a:rPr lang="en-US" altLang="en-US" dirty="0" err="1"/>
              <a:t>Buques</a:t>
            </a:r>
            <a:r>
              <a:rPr lang="en-US" altLang="en-US" dirty="0"/>
              <a:t/>
            </a:r>
            <a:br>
              <a:rPr lang="en-US" altLang="en-US" dirty="0"/>
            </a:br>
            <a:endParaRPr lang="en-US" dirty="0"/>
          </a:p>
        </p:txBody>
      </p:sp>
      <p:sp>
        <p:nvSpPr>
          <p:cNvPr id="116738"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E4F1679-3FD5-4EA6-B9D4-558096760044}" type="slidenum">
              <a:rPr lang="en-US" altLang="en-US" sz="1400"/>
              <a:pPr>
                <a:spcBef>
                  <a:spcPct val="0"/>
                </a:spcBef>
                <a:buFontTx/>
                <a:buNone/>
              </a:pPr>
              <a:t>49</a:t>
            </a:fld>
            <a:endParaRPr lang="en-US" altLang="en-US" sz="1400"/>
          </a:p>
        </p:txBody>
      </p:sp>
      <p:sp>
        <p:nvSpPr>
          <p:cNvPr id="116739" name="Rectangle 2"/>
          <p:cNvSpPr>
            <a:spLocks noChangeArrowheads="1"/>
          </p:cNvSpPr>
          <p:nvPr/>
        </p:nvSpPr>
        <p:spPr bwMode="auto">
          <a:xfrm>
            <a:off x="457200" y="6858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4000" b="1" dirty="0" err="1">
                <a:solidFill>
                  <a:schemeClr val="tx2"/>
                </a:solidFill>
              </a:rPr>
              <a:t>Andamios</a:t>
            </a:r>
            <a:r>
              <a:rPr lang="en-US" altLang="en-US" sz="4000" b="1" dirty="0">
                <a:solidFill>
                  <a:schemeClr val="tx2"/>
                </a:solidFill>
              </a:rPr>
              <a:t> </a:t>
            </a:r>
            <a:r>
              <a:rPr lang="en-US" altLang="en-US" sz="4000" b="1" dirty="0" err="1">
                <a:solidFill>
                  <a:schemeClr val="tx2"/>
                </a:solidFill>
              </a:rPr>
              <a:t>en</a:t>
            </a:r>
            <a:r>
              <a:rPr lang="en-US" altLang="en-US" sz="4000" b="1" dirty="0">
                <a:solidFill>
                  <a:schemeClr val="tx2"/>
                </a:solidFill>
              </a:rPr>
              <a:t> </a:t>
            </a:r>
            <a:r>
              <a:rPr lang="en-US" altLang="en-US" sz="4000" b="1" dirty="0" err="1">
                <a:solidFill>
                  <a:schemeClr val="tx2"/>
                </a:solidFill>
              </a:rPr>
              <a:t>Buques</a:t>
            </a:r>
            <a:endParaRPr lang="en-US" altLang="en-US" sz="4000" b="1" dirty="0">
              <a:solidFill>
                <a:schemeClr val="tx2"/>
              </a:solidFill>
            </a:endParaRPr>
          </a:p>
        </p:txBody>
      </p:sp>
      <p:pic>
        <p:nvPicPr>
          <p:cNvPr id="116740" name="Picture 3" title="Foto - andamios en buqu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1676400"/>
            <a:ext cx="7086600" cy="4343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6741" name="Text Box 4" title="Gray box covering a date on a picture"/>
          <p:cNvSpPr txBox="1">
            <a:spLocks noChangeArrowheads="1"/>
          </p:cNvSpPr>
          <p:nvPr/>
        </p:nvSpPr>
        <p:spPr bwMode="auto">
          <a:xfrm>
            <a:off x="6172200" y="5486400"/>
            <a:ext cx="1676400" cy="2159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OSHA</a:t>
            </a:r>
            <a:endParaRPr lang="en-US" dirty="0"/>
          </a:p>
        </p:txBody>
      </p:sp>
      <p:sp>
        <p:nvSpPr>
          <p:cNvPr id="3" name="Content Placeholder 2" hidden="1"/>
          <p:cNvSpPr>
            <a:spLocks noGrp="1"/>
          </p:cNvSpPr>
          <p:nvPr>
            <p:ph idx="1"/>
          </p:nvPr>
        </p:nvSpPr>
        <p:spPr/>
        <p:txBody>
          <a:bodyPr/>
          <a:lstStyle/>
          <a:p>
            <a:endParaRPr lang="en-US"/>
          </a:p>
        </p:txBody>
      </p:sp>
      <p:sp>
        <p:nvSpPr>
          <p:cNvPr id="26626"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B006457-651D-4009-8CF7-F3F8F8454878}" type="slidenum">
              <a:rPr lang="en-US" altLang="en-US" sz="1400"/>
              <a:pPr>
                <a:spcBef>
                  <a:spcPct val="0"/>
                </a:spcBef>
                <a:buFontTx/>
                <a:buNone/>
              </a:pPr>
              <a:t>5</a:t>
            </a:fld>
            <a:endParaRPr lang="en-US" altLang="en-US" sz="1400"/>
          </a:p>
        </p:txBody>
      </p:sp>
      <p:sp>
        <p:nvSpPr>
          <p:cNvPr id="26627"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1F388E56-3BC5-448D-9FE0-490D43D5B3A1}" type="slidenum">
              <a:rPr lang="en-US" altLang="en-US" sz="1400"/>
              <a:pPr algn="r" eaLnBrk="1" hangingPunct="1">
                <a:spcBef>
                  <a:spcPct val="0"/>
                </a:spcBef>
                <a:buFontTx/>
                <a:buNone/>
              </a:pPr>
              <a:t>5</a:t>
            </a:fld>
            <a:endParaRPr lang="en-US" altLang="en-US" sz="1400"/>
          </a:p>
        </p:txBody>
      </p:sp>
      <p:sp>
        <p:nvSpPr>
          <p:cNvPr id="26628" name="Text Box 2"/>
          <p:cNvSpPr txBox="1">
            <a:spLocks noChangeArrowheads="1"/>
          </p:cNvSpPr>
          <p:nvPr/>
        </p:nvSpPr>
        <p:spPr bwMode="auto">
          <a:xfrm>
            <a:off x="685800" y="838200"/>
            <a:ext cx="754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spcBef>
                <a:spcPct val="0"/>
              </a:spcBef>
              <a:buFontTx/>
              <a:buNone/>
            </a:pPr>
            <a:r>
              <a:rPr lang="en-US" altLang="en-US" sz="4000" b="1">
                <a:cs typeface="Arial" charset="0"/>
              </a:rPr>
              <a:t>OSHA</a:t>
            </a:r>
            <a:endParaRPr lang="en-US" altLang="en-US" sz="4000" b="1">
              <a:solidFill>
                <a:srgbClr val="000066"/>
              </a:solidFill>
              <a:cs typeface="Arial" charset="0"/>
            </a:endParaRPr>
          </a:p>
        </p:txBody>
      </p:sp>
      <p:pic>
        <p:nvPicPr>
          <p:cNvPr id="26629" name="Picture 5" title="OSHA (Occupational Safety and Health Administration)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1600200"/>
            <a:ext cx="7010400"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8" descr="2">
            <a:hlinkClick r:id="rId4" action="ppaction://hlinkfile"/>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514600" y="3505200"/>
            <a:ext cx="403860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altLang="en-US" dirty="0" err="1"/>
              <a:t>Rodapíes</a:t>
            </a:r>
            <a:r>
              <a:rPr lang="en-US" altLang="en-US" dirty="0"/>
              <a:t> </a:t>
            </a:r>
            <a:r>
              <a:rPr lang="en-US" altLang="en-US" dirty="0" err="1"/>
              <a:t>en</a:t>
            </a:r>
            <a:r>
              <a:rPr lang="en-US" altLang="en-US" dirty="0"/>
              <a:t> </a:t>
            </a:r>
            <a:r>
              <a:rPr lang="en-US" altLang="en-US" dirty="0" err="1"/>
              <a:t>Andamios</a:t>
            </a:r>
            <a:r>
              <a:rPr lang="en-US" altLang="en-US" dirty="0"/>
              <a:t/>
            </a:r>
            <a:br>
              <a:rPr lang="en-US" altLang="en-US" dirty="0"/>
            </a:br>
            <a:endParaRPr lang="en-US" dirty="0"/>
          </a:p>
        </p:txBody>
      </p:sp>
      <p:sp>
        <p:nvSpPr>
          <p:cNvPr id="118786"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EDA849F8-A409-435E-9F1E-F67C4F5EB427}" type="slidenum">
              <a:rPr lang="en-US" altLang="en-US" sz="1400"/>
              <a:pPr>
                <a:spcBef>
                  <a:spcPct val="0"/>
                </a:spcBef>
                <a:buFontTx/>
                <a:buNone/>
              </a:pPr>
              <a:t>50</a:t>
            </a:fld>
            <a:endParaRPr lang="en-US" altLang="en-US" sz="1400"/>
          </a:p>
        </p:txBody>
      </p:sp>
      <p:pic>
        <p:nvPicPr>
          <p:cNvPr id="118787" name="Picture 5" descr="Picture143"/>
          <p:cNvPicPr>
            <a:picLocks noGrp="1" noChangeAspect="1" noChangeArrowheads="1"/>
          </p:cNvPicPr>
          <p:nvPr>
            <p:ph sz="half" idx="4294967295"/>
          </p:nvPr>
        </p:nvPicPr>
        <p:blipFill>
          <a:blip r:embed="rId3">
            <a:extLst>
              <a:ext uri="{28A0092B-C50C-407E-A947-70E740481C1C}">
                <a14:useLocalDpi xmlns:a14="http://schemas.microsoft.com/office/drawing/2010/main"/>
              </a:ext>
            </a:extLst>
          </a:blip>
          <a:srcRect/>
          <a:stretch>
            <a:fillRect/>
          </a:stretch>
        </p:blipFill>
        <p:spPr>
          <a:xfrm>
            <a:off x="1524000" y="1752600"/>
            <a:ext cx="7620000" cy="4137025"/>
          </a:xfrm>
          <a:noFill/>
          <a:ln>
            <a:solidFill>
              <a:schemeClr val="tx1"/>
            </a:solidFill>
            <a:miter lim="800000"/>
            <a:headEnd/>
            <a:tailEnd/>
          </a:ln>
        </p:spPr>
      </p:pic>
      <p:sp>
        <p:nvSpPr>
          <p:cNvPr id="118788" name="Rectangle 3"/>
          <p:cNvSpPr>
            <a:spLocks noChangeArrowheads="1"/>
          </p:cNvSpPr>
          <p:nvPr/>
        </p:nvSpPr>
        <p:spPr bwMode="auto">
          <a:xfrm>
            <a:off x="467436" y="6858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4000" b="1" dirty="0" err="1" smtClean="0">
                <a:solidFill>
                  <a:schemeClr val="tx2"/>
                </a:solidFill>
              </a:rPr>
              <a:t>Rodapíes</a:t>
            </a:r>
            <a:r>
              <a:rPr lang="en-US" altLang="en-US" sz="4000" b="1" dirty="0" smtClean="0">
                <a:solidFill>
                  <a:schemeClr val="tx2"/>
                </a:solidFill>
              </a:rPr>
              <a:t> </a:t>
            </a:r>
            <a:r>
              <a:rPr lang="en-US" altLang="en-US" sz="4000" b="1" dirty="0" err="1" smtClean="0">
                <a:solidFill>
                  <a:schemeClr val="tx2"/>
                </a:solidFill>
              </a:rPr>
              <a:t>en</a:t>
            </a:r>
            <a:r>
              <a:rPr lang="en-US" altLang="en-US" sz="4000" b="1" dirty="0" smtClean="0">
                <a:solidFill>
                  <a:schemeClr val="tx2"/>
                </a:solidFill>
              </a:rPr>
              <a:t> </a:t>
            </a:r>
            <a:r>
              <a:rPr lang="en-US" altLang="en-US" sz="4000" b="1" dirty="0" err="1" smtClean="0">
                <a:solidFill>
                  <a:schemeClr val="tx2"/>
                </a:solidFill>
              </a:rPr>
              <a:t>Andamios</a:t>
            </a:r>
            <a:endParaRPr lang="en-US" altLang="en-US" sz="4000" b="1" dirty="0">
              <a:solidFill>
                <a:schemeClr val="tx2"/>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dirty="0" err="1"/>
              <a:t>Peligros</a:t>
            </a:r>
            <a:r>
              <a:rPr lang="en-US" altLang="en-US" dirty="0"/>
              <a:t> </a:t>
            </a:r>
            <a:r>
              <a:rPr lang="en-US" altLang="en-US" dirty="0" err="1"/>
              <a:t>en</a:t>
            </a:r>
            <a:r>
              <a:rPr lang="en-US" altLang="en-US" dirty="0"/>
              <a:t> </a:t>
            </a:r>
            <a:r>
              <a:rPr lang="en-US" altLang="en-US" dirty="0" err="1"/>
              <a:t>Andamios</a:t>
            </a:r>
            <a:r>
              <a:rPr lang="en-US" altLang="en-US" dirty="0"/>
              <a:t/>
            </a:r>
            <a:br>
              <a:rPr lang="en-US" altLang="en-US" dirty="0"/>
            </a:br>
            <a:endParaRPr lang="en-US" dirty="0"/>
          </a:p>
        </p:txBody>
      </p:sp>
      <p:sp>
        <p:nvSpPr>
          <p:cNvPr id="120834"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BECC86B-2B79-4990-9058-0999E511CE51}" type="slidenum">
              <a:rPr lang="en-US" altLang="en-US" sz="1400"/>
              <a:pPr>
                <a:spcBef>
                  <a:spcPct val="0"/>
                </a:spcBef>
                <a:buFontTx/>
                <a:buNone/>
              </a:pPr>
              <a:t>51</a:t>
            </a:fld>
            <a:endParaRPr lang="en-US" altLang="en-US" sz="1400"/>
          </a:p>
        </p:txBody>
      </p:sp>
      <p:sp>
        <p:nvSpPr>
          <p:cNvPr id="120835" name="Rectangle 2"/>
          <p:cNvSpPr>
            <a:spLocks noChangeArrowheads="1"/>
          </p:cNvSpPr>
          <p:nvPr/>
        </p:nvSpPr>
        <p:spPr bwMode="auto">
          <a:xfrm>
            <a:off x="457200" y="6858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4000" b="1" dirty="0" err="1">
                <a:solidFill>
                  <a:schemeClr val="tx2"/>
                </a:solidFill>
              </a:rPr>
              <a:t>Peligros</a:t>
            </a:r>
            <a:r>
              <a:rPr lang="en-US" altLang="en-US" sz="4000" b="1" dirty="0">
                <a:solidFill>
                  <a:schemeClr val="tx2"/>
                </a:solidFill>
              </a:rPr>
              <a:t> </a:t>
            </a:r>
            <a:r>
              <a:rPr lang="en-US" altLang="en-US" sz="4000" b="1" dirty="0" err="1">
                <a:solidFill>
                  <a:schemeClr val="tx2"/>
                </a:solidFill>
              </a:rPr>
              <a:t>en</a:t>
            </a:r>
            <a:r>
              <a:rPr lang="en-US" altLang="en-US" sz="4000" b="1" dirty="0">
                <a:solidFill>
                  <a:schemeClr val="tx2"/>
                </a:solidFill>
              </a:rPr>
              <a:t> </a:t>
            </a:r>
            <a:r>
              <a:rPr lang="en-US" altLang="en-US" sz="4000" b="1" dirty="0" err="1">
                <a:solidFill>
                  <a:schemeClr val="tx2"/>
                </a:solidFill>
              </a:rPr>
              <a:t>Andamios</a:t>
            </a:r>
            <a:endParaRPr lang="en-US" altLang="en-US" sz="4000" b="1" dirty="0">
              <a:solidFill>
                <a:schemeClr val="tx2"/>
              </a:solidFill>
            </a:endParaRPr>
          </a:p>
        </p:txBody>
      </p:sp>
      <p:pic>
        <p:nvPicPr>
          <p:cNvPr id="120836" name="Picture 3" descr="Horse staging with 2 x 10 planking, showing improper use of step ladder on i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71600" y="1600200"/>
            <a:ext cx="67056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MX" altLang="en-US" dirty="0"/>
              <a:t>¿Qué Está Mal en Esta Imagen</a:t>
            </a:r>
            <a:r>
              <a:rPr lang="es-MX" altLang="en-US" dirty="0" smtClean="0"/>
              <a:t>? </a:t>
            </a:r>
            <a:r>
              <a:rPr lang="es-MX" altLang="en-US" dirty="0"/>
              <a:t/>
            </a:r>
            <a:br>
              <a:rPr lang="es-MX" altLang="en-US" dirty="0"/>
            </a:br>
            <a:endParaRPr lang="en-US" dirty="0"/>
          </a:p>
        </p:txBody>
      </p:sp>
      <p:sp>
        <p:nvSpPr>
          <p:cNvPr id="12288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38273E5-B511-4CE9-A5B6-EC20E6D774F0}" type="slidenum">
              <a:rPr lang="en-US" altLang="en-US" sz="1400"/>
              <a:pPr>
                <a:spcBef>
                  <a:spcPct val="0"/>
                </a:spcBef>
                <a:buFontTx/>
                <a:buNone/>
              </a:pPr>
              <a:t>52</a:t>
            </a:fld>
            <a:endParaRPr lang="en-US" altLang="en-US" sz="1400"/>
          </a:p>
        </p:txBody>
      </p:sp>
      <p:pic>
        <p:nvPicPr>
          <p:cNvPr id="122884" name="Picture 6" descr="Picture13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0" y="1600200"/>
            <a:ext cx="6705600" cy="4227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dirty="0" err="1">
                <a:cs typeface="Arial" charset="0"/>
              </a:rPr>
              <a:t>Mejores</a:t>
            </a:r>
            <a:r>
              <a:rPr lang="en-US" altLang="en-US" dirty="0">
                <a:cs typeface="Arial" charset="0"/>
              </a:rPr>
              <a:t> </a:t>
            </a:r>
            <a:r>
              <a:rPr lang="en-US" altLang="en-US" dirty="0" err="1">
                <a:cs typeface="Arial" charset="0"/>
              </a:rPr>
              <a:t>Prácticas</a:t>
            </a:r>
            <a:r>
              <a:rPr lang="en-US" altLang="en-US" dirty="0">
                <a:cs typeface="Arial" charset="0"/>
              </a:rPr>
              <a:t> </a:t>
            </a:r>
            <a:r>
              <a:rPr lang="en-US" altLang="en-US" dirty="0" err="1">
                <a:cs typeface="Arial" charset="0"/>
              </a:rPr>
              <a:t>en</a:t>
            </a:r>
            <a:r>
              <a:rPr lang="en-US" altLang="en-US" dirty="0">
                <a:cs typeface="Arial" charset="0"/>
              </a:rPr>
              <a:t> </a:t>
            </a:r>
            <a:r>
              <a:rPr lang="en-US" altLang="en-US" dirty="0" err="1">
                <a:cs typeface="Arial" charset="0"/>
              </a:rPr>
              <a:t>Astilleros</a:t>
            </a:r>
            <a:r>
              <a:rPr lang="en-US" altLang="en-US" dirty="0">
                <a:solidFill>
                  <a:srgbClr val="000066"/>
                </a:solidFill>
                <a:cs typeface="Arial" charset="0"/>
              </a:rPr>
              <a:t> </a:t>
            </a:r>
            <a:br>
              <a:rPr lang="en-US" altLang="en-US" dirty="0">
                <a:solidFill>
                  <a:srgbClr val="000066"/>
                </a:solidFill>
                <a:cs typeface="Arial" charset="0"/>
              </a:rPr>
            </a:br>
            <a:endParaRPr lang="en-US" dirty="0"/>
          </a:p>
        </p:txBody>
      </p:sp>
      <p:sp>
        <p:nvSpPr>
          <p:cNvPr id="124930"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E9545696-C820-4094-91C5-795EF9FA2375}" type="slidenum">
              <a:rPr lang="en-US" altLang="en-US" sz="1400"/>
              <a:pPr>
                <a:spcBef>
                  <a:spcPct val="0"/>
                </a:spcBef>
                <a:buFontTx/>
                <a:buNone/>
              </a:pPr>
              <a:t>53</a:t>
            </a:fld>
            <a:endParaRPr lang="en-US" altLang="en-US" sz="1400"/>
          </a:p>
        </p:txBody>
      </p:sp>
      <p:sp>
        <p:nvSpPr>
          <p:cNvPr id="124931"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D3469A68-DCCA-42DF-842B-3F53A966ACB5}" type="slidenum">
              <a:rPr lang="en-US" altLang="en-US" sz="1400"/>
              <a:pPr algn="r" eaLnBrk="1" hangingPunct="1">
                <a:spcBef>
                  <a:spcPct val="0"/>
                </a:spcBef>
                <a:buFontTx/>
                <a:buNone/>
              </a:pPr>
              <a:t>53</a:t>
            </a:fld>
            <a:endParaRPr lang="en-US" altLang="en-US" sz="1400"/>
          </a:p>
        </p:txBody>
      </p:sp>
      <p:sp>
        <p:nvSpPr>
          <p:cNvPr id="124932" name="Text Box 2"/>
          <p:cNvSpPr txBox="1">
            <a:spLocks noChangeArrowheads="1"/>
          </p:cNvSpPr>
          <p:nvPr/>
        </p:nvSpPr>
        <p:spPr bwMode="auto">
          <a:xfrm>
            <a:off x="381000" y="762000"/>
            <a:ext cx="784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spcBef>
                <a:spcPct val="0"/>
              </a:spcBef>
              <a:buFontTx/>
              <a:buNone/>
            </a:pPr>
            <a:r>
              <a:rPr lang="en-US" altLang="en-US" sz="4000" b="1" dirty="0" err="1">
                <a:cs typeface="Arial" charset="0"/>
              </a:rPr>
              <a:t>Mejores</a:t>
            </a:r>
            <a:r>
              <a:rPr lang="en-US" altLang="en-US" sz="4000" b="1" dirty="0">
                <a:cs typeface="Arial" charset="0"/>
              </a:rPr>
              <a:t> </a:t>
            </a:r>
            <a:r>
              <a:rPr lang="en-US" altLang="en-US" sz="4000" b="1" dirty="0" err="1">
                <a:cs typeface="Arial" charset="0"/>
              </a:rPr>
              <a:t>Prácticas</a:t>
            </a:r>
            <a:r>
              <a:rPr lang="en-US" altLang="en-US" sz="4000" b="1" dirty="0">
                <a:cs typeface="Arial" charset="0"/>
              </a:rPr>
              <a:t> </a:t>
            </a:r>
            <a:r>
              <a:rPr lang="en-US" altLang="en-US" sz="4000" b="1" dirty="0" err="1">
                <a:cs typeface="Arial" charset="0"/>
              </a:rPr>
              <a:t>en</a:t>
            </a:r>
            <a:r>
              <a:rPr lang="en-US" altLang="en-US" sz="4000" b="1" dirty="0">
                <a:cs typeface="Arial" charset="0"/>
              </a:rPr>
              <a:t> </a:t>
            </a:r>
            <a:r>
              <a:rPr lang="en-US" altLang="en-US" sz="4000" b="1" dirty="0" err="1">
                <a:cs typeface="Arial" charset="0"/>
              </a:rPr>
              <a:t>Astilleros</a:t>
            </a:r>
            <a:r>
              <a:rPr lang="en-US" altLang="en-US" sz="4000" b="1" dirty="0">
                <a:solidFill>
                  <a:srgbClr val="000066"/>
                </a:solidFill>
                <a:cs typeface="Arial" charset="0"/>
              </a:rPr>
              <a:t> </a:t>
            </a:r>
          </a:p>
        </p:txBody>
      </p:sp>
      <p:pic>
        <p:nvPicPr>
          <p:cNvPr id="124933" name="Picture 4" title="Photo - Scaffold around ship engin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1752600"/>
            <a:ext cx="6781800" cy="434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354304E-C1D9-4F7F-9AC4-82DE02A6C437}" type="slidenum">
              <a:rPr lang="en-US" altLang="en-US" sz="1400"/>
              <a:pPr>
                <a:spcBef>
                  <a:spcPct val="0"/>
                </a:spcBef>
                <a:buFontTx/>
                <a:buNone/>
              </a:pPr>
              <a:t>54</a:t>
            </a:fld>
            <a:endParaRPr lang="en-US" altLang="en-US" sz="1400"/>
          </a:p>
        </p:txBody>
      </p:sp>
      <p:sp>
        <p:nvSpPr>
          <p:cNvPr id="126979" name="Rectangle 2"/>
          <p:cNvSpPr>
            <a:spLocks noGrp="1" noChangeArrowheads="1"/>
          </p:cNvSpPr>
          <p:nvPr>
            <p:ph type="title"/>
          </p:nvPr>
        </p:nvSpPr>
        <p:spPr>
          <a:xfrm>
            <a:off x="457200" y="579438"/>
            <a:ext cx="8458200" cy="838200"/>
          </a:xfrm>
          <a:noFill/>
        </p:spPr>
        <p:txBody>
          <a:bodyPr/>
          <a:lstStyle/>
          <a:p>
            <a:pPr algn="l"/>
            <a:r>
              <a:rPr lang="en-US" altLang="en-US" smtClean="0"/>
              <a:t>Lista de Verificación de Andamios</a:t>
            </a:r>
          </a:p>
        </p:txBody>
      </p:sp>
      <p:pic>
        <p:nvPicPr>
          <p:cNvPr id="126980" name="Picture 2" descr="http://huskyhiker.com/wp-content/uploads/2012/11/checklist.jpg" title="Photo- red pencil checking off boxes on a checklis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1752600"/>
            <a:ext cx="7467600" cy="3943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A613F1D-B4DF-45C3-9A8C-25679399C300}" type="slidenum">
              <a:rPr lang="en-US" altLang="en-US" sz="1400"/>
              <a:pPr>
                <a:spcBef>
                  <a:spcPct val="0"/>
                </a:spcBef>
                <a:buFontTx/>
                <a:buNone/>
              </a:pPr>
              <a:t>55</a:t>
            </a:fld>
            <a:endParaRPr lang="en-US" altLang="en-US" sz="1400"/>
          </a:p>
        </p:txBody>
      </p:sp>
      <p:sp>
        <p:nvSpPr>
          <p:cNvPr id="129027" name="Rectangle 2"/>
          <p:cNvSpPr>
            <a:spLocks noGrp="1" noChangeArrowheads="1"/>
          </p:cNvSpPr>
          <p:nvPr>
            <p:ph type="title"/>
          </p:nvPr>
        </p:nvSpPr>
        <p:spPr>
          <a:xfrm>
            <a:off x="304800" y="579438"/>
            <a:ext cx="8686800" cy="838200"/>
          </a:xfrm>
          <a:noFill/>
        </p:spPr>
        <p:txBody>
          <a:bodyPr/>
          <a:lstStyle/>
          <a:p>
            <a:pPr algn="l"/>
            <a:r>
              <a:rPr lang="es-MX" altLang="en-US" dirty="0" smtClean="0"/>
              <a:t>Lista de Verificación de Andamios </a:t>
            </a:r>
            <a:endParaRPr lang="en-US" altLang="en-US" dirty="0" smtClean="0"/>
          </a:p>
        </p:txBody>
      </p:sp>
      <p:pic>
        <p:nvPicPr>
          <p:cNvPr id="129028" name="Picture 10" descr="iac_05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38400" y="1600200"/>
            <a:ext cx="4191000" cy="403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FF047F11-DA5A-49A3-AAD9-926A14FB58E0}" type="slidenum">
              <a:rPr lang="en-US" altLang="en-US" sz="1400"/>
              <a:pPr>
                <a:spcBef>
                  <a:spcPct val="0"/>
                </a:spcBef>
                <a:buFontTx/>
                <a:buNone/>
              </a:pPr>
              <a:t>56</a:t>
            </a:fld>
            <a:endParaRPr lang="en-US" altLang="en-US" sz="1400"/>
          </a:p>
        </p:txBody>
      </p:sp>
      <p:sp>
        <p:nvSpPr>
          <p:cNvPr id="131075" name="Rectangle 2"/>
          <p:cNvSpPr>
            <a:spLocks noGrp="1" noChangeArrowheads="1"/>
          </p:cNvSpPr>
          <p:nvPr>
            <p:ph type="title"/>
          </p:nvPr>
        </p:nvSpPr>
        <p:spPr>
          <a:xfrm>
            <a:off x="457200" y="457200"/>
            <a:ext cx="8229600" cy="960438"/>
          </a:xfrm>
          <a:noFill/>
        </p:spPr>
        <p:txBody>
          <a:bodyPr/>
          <a:lstStyle/>
          <a:p>
            <a:pPr algn="l"/>
            <a:r>
              <a:rPr lang="en-US" altLang="en-US" smtClean="0"/>
              <a:t>Recordatorios de Seguridad en Andamios</a:t>
            </a:r>
          </a:p>
        </p:txBody>
      </p:sp>
      <p:pic>
        <p:nvPicPr>
          <p:cNvPr id="131076" name="Picture 3" title="Foto - Si hay una etiqueta roja, o no certificación , ¡no utilice el andami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0600" y="1676400"/>
            <a:ext cx="7239000" cy="4419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lvl="0"/>
            <a:r>
              <a:rPr lang="en-US" altLang="en-US" dirty="0" err="1"/>
              <a:t>Protección</a:t>
            </a:r>
            <a:r>
              <a:rPr lang="en-US" altLang="en-US" dirty="0"/>
              <a:t> Contra </a:t>
            </a:r>
            <a:r>
              <a:rPr lang="en-US" altLang="en-US" dirty="0" err="1"/>
              <a:t>Caídas</a:t>
            </a:r>
            <a:r>
              <a:rPr lang="en-US" altLang="en-US" dirty="0"/>
              <a:t> y </a:t>
            </a:r>
            <a:r>
              <a:rPr lang="en-US" altLang="en-US" dirty="0" err="1" smtClean="0"/>
              <a:t>Andamios</a:t>
            </a:r>
            <a:r>
              <a:rPr lang="en-US" altLang="en-US" dirty="0"/>
              <a:t> </a:t>
            </a:r>
            <a:r>
              <a:rPr lang="en-US" dirty="0"/>
              <a:t>¡</a:t>
            </a:r>
            <a:r>
              <a:rPr lang="en-US" dirty="0" err="1"/>
              <a:t>Custionario</a:t>
            </a:r>
            <a:r>
              <a:rPr lang="en-US" dirty="0"/>
              <a:t>!</a:t>
            </a:r>
            <a:br>
              <a:rPr lang="en-US" dirty="0"/>
            </a:br>
            <a:r>
              <a:rPr lang="en-US" altLang="en-US" dirty="0"/>
              <a:t/>
            </a:r>
            <a:br>
              <a:rPr lang="en-US" altLang="en-US" dirty="0"/>
            </a:br>
            <a:endParaRPr lang="en-US" dirty="0"/>
          </a:p>
        </p:txBody>
      </p:sp>
      <p:sp>
        <p:nvSpPr>
          <p:cNvPr id="13312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EFB7AF8-8A30-4075-8723-FFD765C44172}" type="slidenum">
              <a:rPr lang="en-US" altLang="en-US" sz="1400"/>
              <a:pPr>
                <a:spcBef>
                  <a:spcPct val="0"/>
                </a:spcBef>
                <a:buFontTx/>
                <a:buNone/>
              </a:pPr>
              <a:t>57</a:t>
            </a:fld>
            <a:endParaRPr lang="en-US" altLang="en-US" sz="1400"/>
          </a:p>
        </p:txBody>
      </p:sp>
      <p:sp>
        <p:nvSpPr>
          <p:cNvPr id="133123" name="Slide Number Placeholder 4"/>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E55C07DD-0113-40C7-BD23-57A485B083D0}" type="slidenum">
              <a:rPr lang="en-US" altLang="en-US" sz="1400"/>
              <a:pPr algn="r" eaLnBrk="1" hangingPunct="1">
                <a:spcBef>
                  <a:spcPct val="0"/>
                </a:spcBef>
                <a:buFontTx/>
                <a:buNone/>
              </a:pPr>
              <a:t>57</a:t>
            </a:fld>
            <a:endParaRPr lang="en-US" altLang="en-US" sz="1400"/>
          </a:p>
        </p:txBody>
      </p:sp>
      <p:sp>
        <p:nvSpPr>
          <p:cNvPr id="133124" name="Rectangle 6"/>
          <p:cNvSpPr>
            <a:spLocks noChangeArrowheads="1"/>
          </p:cNvSpPr>
          <p:nvPr/>
        </p:nvSpPr>
        <p:spPr bwMode="auto">
          <a:xfrm>
            <a:off x="494731"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b="1" dirty="0" err="1">
                <a:solidFill>
                  <a:schemeClr val="tx2"/>
                </a:solidFill>
              </a:rPr>
              <a:t>Protección</a:t>
            </a:r>
            <a:r>
              <a:rPr lang="en-US" altLang="en-US" sz="4000" b="1" dirty="0">
                <a:solidFill>
                  <a:schemeClr val="tx2"/>
                </a:solidFill>
              </a:rPr>
              <a:t> Contra </a:t>
            </a:r>
            <a:r>
              <a:rPr lang="en-US" altLang="en-US" sz="4000" b="1" dirty="0" err="1">
                <a:solidFill>
                  <a:schemeClr val="tx2"/>
                </a:solidFill>
              </a:rPr>
              <a:t>Caídas</a:t>
            </a:r>
            <a:r>
              <a:rPr lang="en-US" altLang="en-US" sz="4000" b="1" dirty="0">
                <a:solidFill>
                  <a:schemeClr val="tx2"/>
                </a:solidFill>
              </a:rPr>
              <a:t> y </a:t>
            </a:r>
            <a:r>
              <a:rPr lang="en-US" altLang="en-US" sz="4000" b="1" dirty="0" err="1">
                <a:solidFill>
                  <a:schemeClr val="tx2"/>
                </a:solidFill>
              </a:rPr>
              <a:t>Andamios</a:t>
            </a:r>
            <a:endParaRPr lang="en-US" altLang="en-US" sz="4000" b="1" dirty="0">
              <a:solidFill>
                <a:schemeClr val="tx2"/>
              </a:solidFill>
            </a:endParaRPr>
          </a:p>
        </p:txBody>
      </p:sp>
      <p:graphicFrame>
        <p:nvGraphicFramePr>
          <p:cNvPr id="7" name="Diagram 6" title="Foto - ¡Cuestionario!"/>
          <p:cNvGraphicFramePr/>
          <p:nvPr>
            <p:extLst>
              <p:ext uri="{D42A27DB-BD31-4B8C-83A1-F6EECF244321}">
                <p14:modId xmlns:p14="http://schemas.microsoft.com/office/powerpoint/2010/main" val="3594163967"/>
              </p:ext>
            </p:extLst>
          </p:nvPr>
        </p:nvGraphicFramePr>
        <p:xfrm>
          <a:off x="442687" y="1828801"/>
          <a:ext cx="8153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txBox="1">
            <a:spLocks noGrp="1" noChangeArrowheads="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7EBD9A42-F33C-4367-9AD1-A99824AE81DC}" type="slidenum">
              <a:rPr lang="en-US" altLang="en-US" sz="1400"/>
              <a:pPr algn="r" eaLnBrk="1" hangingPunct="1">
                <a:spcBef>
                  <a:spcPct val="0"/>
                </a:spcBef>
                <a:buFontTx/>
                <a:buNone/>
              </a:pPr>
              <a:t>6</a:t>
            </a:fld>
            <a:endParaRPr lang="en-US" altLang="en-US" sz="1400"/>
          </a:p>
        </p:txBody>
      </p:sp>
      <p:sp>
        <p:nvSpPr>
          <p:cNvPr id="28675"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D62CE6D9-AB5C-4517-B71A-10A5C3B54783}" type="slidenum">
              <a:rPr lang="en-US" altLang="en-US" sz="1400"/>
              <a:pPr algn="r" eaLnBrk="1" hangingPunct="1">
                <a:spcBef>
                  <a:spcPct val="0"/>
                </a:spcBef>
                <a:buFontTx/>
                <a:buNone/>
              </a:pPr>
              <a:t>6</a:t>
            </a:fld>
            <a:endParaRPr lang="en-US" altLang="en-US" sz="1400"/>
          </a:p>
        </p:txBody>
      </p:sp>
      <p:sp>
        <p:nvSpPr>
          <p:cNvPr id="28676" name="Text Box 2"/>
          <p:cNvSpPr txBox="1">
            <a:spLocks noChangeArrowheads="1"/>
          </p:cNvSpPr>
          <p:nvPr/>
        </p:nvSpPr>
        <p:spPr bwMode="auto">
          <a:xfrm>
            <a:off x="685800" y="762000"/>
            <a:ext cx="754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spcBef>
                <a:spcPct val="0"/>
              </a:spcBef>
              <a:buFontTx/>
              <a:buNone/>
            </a:pPr>
            <a:r>
              <a:rPr lang="en-US" altLang="en-US" sz="4000" b="1">
                <a:cs typeface="Arial" charset="0"/>
              </a:rPr>
              <a:t>OSHA</a:t>
            </a:r>
            <a:r>
              <a:rPr lang="en-US" altLang="en-US" sz="4000" b="1">
                <a:solidFill>
                  <a:srgbClr val="000066"/>
                </a:solidFill>
                <a:cs typeface="Arial" charset="0"/>
              </a:rPr>
              <a:t> </a:t>
            </a:r>
          </a:p>
        </p:txBody>
      </p:sp>
      <p:pic>
        <p:nvPicPr>
          <p:cNvPr id="28677" name="Picture 11" title="Foto - Astiller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52600" y="1676400"/>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p:cNvSpPr>
            <a:spLocks noGrp="1"/>
          </p:cNvSpPr>
          <p:nvPr>
            <p:ph type="title"/>
          </p:nvPr>
        </p:nvSpPr>
        <p:spPr/>
        <p:txBody>
          <a:bodyPr/>
          <a:lstStyle/>
          <a:p>
            <a:r>
              <a:rPr lang="en-US" dirty="0" smtClean="0"/>
              <a:t>La </a:t>
            </a:r>
            <a:r>
              <a:rPr lang="en-US" dirty="0" err="1" smtClean="0"/>
              <a:t>Necesidad</a:t>
            </a:r>
            <a:r>
              <a:rPr lang="en-US" dirty="0" smtClean="0"/>
              <a:t> de OSHA</a:t>
            </a:r>
            <a:endParaRPr lang="en-US" dirty="0"/>
          </a:p>
        </p:txBody>
      </p:sp>
      <p:sp>
        <p:nvSpPr>
          <p:cNvPr id="3" name="Content Placeholder 2" hidden="1"/>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l"/>
            <a:r>
              <a:rPr lang="en-US" altLang="en-US" smtClean="0"/>
              <a:t>      OSHA</a:t>
            </a:r>
          </a:p>
        </p:txBody>
      </p:sp>
      <p:sp>
        <p:nvSpPr>
          <p:cNvPr id="307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3783F03-EFA2-4446-9374-12263EDE674D}" type="slidenum">
              <a:rPr lang="en-US" altLang="en-US" sz="1400"/>
              <a:pPr>
                <a:spcBef>
                  <a:spcPct val="0"/>
                </a:spcBef>
                <a:buFontTx/>
                <a:buNone/>
              </a:pPr>
              <a:t>7</a:t>
            </a:fld>
            <a:endParaRPr lang="en-US" altLang="en-US" sz="1400"/>
          </a:p>
        </p:txBody>
      </p:sp>
      <p:pic>
        <p:nvPicPr>
          <p:cNvPr id="30724" name="Picture 10" descr="DSCF001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1905000"/>
            <a:ext cx="7032625" cy="3352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defRPr/>
            </a:pPr>
            <a:r>
              <a:rPr lang="es-MX" dirty="0"/>
              <a:t>Responsabilidad del empleador</a:t>
            </a:r>
          </a:p>
        </p:txBody>
      </p:sp>
      <p:sp>
        <p:nvSpPr>
          <p:cNvPr id="3" name="Content Placeholder 2" hidden="1"/>
          <p:cNvSpPr>
            <a:spLocks noGrp="1"/>
          </p:cNvSpPr>
          <p:nvPr>
            <p:ph idx="1"/>
          </p:nvPr>
        </p:nvSpPr>
        <p:spPr/>
        <p:txBody>
          <a:bodyPr/>
          <a:lstStyle/>
          <a:p>
            <a:endParaRPr lang="en-US"/>
          </a:p>
        </p:txBody>
      </p:sp>
      <p:sp>
        <p:nvSpPr>
          <p:cNvPr id="32770"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FC44EE5-BB48-44B2-A2AC-90E4F020BB24}" type="slidenum">
              <a:rPr lang="en-US" altLang="en-US" sz="1400"/>
              <a:pPr>
                <a:spcBef>
                  <a:spcPct val="0"/>
                </a:spcBef>
                <a:buFontTx/>
                <a:buNone/>
              </a:pPr>
              <a:t>8</a:t>
            </a:fld>
            <a:endParaRPr lang="en-US" altLang="en-US" sz="1400"/>
          </a:p>
        </p:txBody>
      </p:sp>
      <p:sp>
        <p:nvSpPr>
          <p:cNvPr id="32771"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FA23EF62-57EB-4370-8C77-AD02CD81893B}" type="slidenum">
              <a:rPr lang="en-US" altLang="en-US" sz="1400"/>
              <a:pPr algn="r" eaLnBrk="1" hangingPunct="1">
                <a:spcBef>
                  <a:spcPct val="0"/>
                </a:spcBef>
                <a:buFontTx/>
                <a:buNone/>
              </a:pPr>
              <a:t>8</a:t>
            </a:fld>
            <a:endParaRPr lang="en-US" altLang="en-US" sz="1400"/>
          </a:p>
        </p:txBody>
      </p:sp>
      <p:pic>
        <p:nvPicPr>
          <p:cNvPr id="32772" name="Picture 10" descr="MPj0406735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1600200"/>
            <a:ext cx="6553200" cy="43672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2773" name="Text Box 2"/>
          <p:cNvSpPr txBox="1">
            <a:spLocks noChangeArrowheads="1"/>
          </p:cNvSpPr>
          <p:nvPr/>
        </p:nvSpPr>
        <p:spPr bwMode="auto">
          <a:xfrm>
            <a:off x="685800" y="762000"/>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spcBef>
                <a:spcPct val="0"/>
              </a:spcBef>
              <a:buFontTx/>
              <a:buNone/>
            </a:pPr>
            <a:r>
              <a:rPr lang="en-US" altLang="en-US" sz="4000" b="1">
                <a:cs typeface="Arial" charset="0"/>
              </a:rPr>
              <a:t>OSHA</a:t>
            </a:r>
            <a:r>
              <a:rPr lang="en-US" altLang="en-US" sz="4000" b="1">
                <a:solidFill>
                  <a:srgbClr val="000066"/>
                </a:solidFill>
                <a:cs typeface="Arial"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spcBef>
                <a:spcPts val="0"/>
              </a:spcBef>
              <a:defRPr/>
            </a:pPr>
            <a:r>
              <a:rPr lang="es-MX" dirty="0"/>
              <a:t>Más Responsabilidad del Empleador</a:t>
            </a:r>
          </a:p>
        </p:txBody>
      </p:sp>
      <p:sp>
        <p:nvSpPr>
          <p:cNvPr id="3" name="Content Placeholder 2" hidden="1"/>
          <p:cNvSpPr>
            <a:spLocks noGrp="1"/>
          </p:cNvSpPr>
          <p:nvPr>
            <p:ph idx="1"/>
          </p:nvPr>
        </p:nvSpPr>
        <p:spPr/>
        <p:txBody>
          <a:bodyPr/>
          <a:lstStyle/>
          <a:p>
            <a:endParaRPr lang="en-US"/>
          </a:p>
        </p:txBody>
      </p:sp>
      <p:sp>
        <p:nvSpPr>
          <p:cNvPr id="34818"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E5959968-E867-4E9D-A6C5-E1ACF9B04C6F}" type="slidenum">
              <a:rPr lang="en-US" altLang="en-US" sz="1400"/>
              <a:pPr>
                <a:spcBef>
                  <a:spcPct val="0"/>
                </a:spcBef>
                <a:buFontTx/>
                <a:buNone/>
              </a:pPr>
              <a:t>9</a:t>
            </a:fld>
            <a:endParaRPr lang="en-US" altLang="en-US" sz="1400"/>
          </a:p>
        </p:txBody>
      </p:sp>
      <p:sp>
        <p:nvSpPr>
          <p:cNvPr id="34819"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DE505B42-790B-4664-8750-46F46AC74563}" type="slidenum">
              <a:rPr lang="en-US" altLang="en-US" sz="1400"/>
              <a:pPr algn="r" eaLnBrk="1" hangingPunct="1">
                <a:spcBef>
                  <a:spcPct val="0"/>
                </a:spcBef>
                <a:buFontTx/>
                <a:buNone/>
              </a:pPr>
              <a:t>9</a:t>
            </a:fld>
            <a:endParaRPr lang="en-US" altLang="en-US" sz="1400"/>
          </a:p>
        </p:txBody>
      </p:sp>
      <p:sp>
        <p:nvSpPr>
          <p:cNvPr id="34820" name="Text Box 2"/>
          <p:cNvSpPr txBox="1">
            <a:spLocks noChangeArrowheads="1"/>
          </p:cNvSpPr>
          <p:nvPr/>
        </p:nvSpPr>
        <p:spPr bwMode="auto">
          <a:xfrm>
            <a:off x="685800" y="762000"/>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spcBef>
                <a:spcPct val="0"/>
              </a:spcBef>
              <a:buFontTx/>
              <a:buNone/>
            </a:pPr>
            <a:r>
              <a:rPr lang="en-US" altLang="en-US" sz="4000" b="1">
                <a:cs typeface="Arial" charset="0"/>
              </a:rPr>
              <a:t>OSHA</a:t>
            </a:r>
            <a:r>
              <a:rPr lang="en-US" altLang="en-US" sz="4000" b="1">
                <a:solidFill>
                  <a:srgbClr val="000066"/>
                </a:solidFill>
                <a:cs typeface="Arial" charset="0"/>
              </a:rPr>
              <a:t> </a:t>
            </a:r>
          </a:p>
        </p:txBody>
      </p:sp>
      <p:pic>
        <p:nvPicPr>
          <p:cNvPr id="34821" name="Picture 12" descr="MPj0409031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6400" y="1600200"/>
            <a:ext cx="5410200" cy="4419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9140</TotalTime>
  <Words>4322</Words>
  <Application>Microsoft Office PowerPoint</Application>
  <PresentationFormat>On-screen Show (4:3)</PresentationFormat>
  <Paragraphs>725</Paragraphs>
  <Slides>57</Slides>
  <Notes>57</Notes>
  <HiddenSlides>0</HiddenSlides>
  <MMClips>0</MMClips>
  <ScaleCrop>false</ScaleCrop>
  <HeadingPairs>
    <vt:vector size="4" baseType="variant">
      <vt:variant>
        <vt:lpstr>Theme</vt:lpstr>
      </vt:variant>
      <vt:variant>
        <vt:i4>2</vt:i4>
      </vt:variant>
      <vt:variant>
        <vt:lpstr>Slide Titles</vt:lpstr>
      </vt:variant>
      <vt:variant>
        <vt:i4>57</vt:i4>
      </vt:variant>
    </vt:vector>
  </HeadingPairs>
  <TitlesOfParts>
    <vt:vector size="59" baseType="lpstr">
      <vt:lpstr>Default Design</vt:lpstr>
      <vt:lpstr>1_Default Design</vt:lpstr>
      <vt:lpstr>Pagina de titulo</vt:lpstr>
      <vt:lpstr>Introduccion</vt:lpstr>
      <vt:lpstr>Vista General</vt:lpstr>
      <vt:lpstr>Vista General – Las expectativas de los aprendices</vt:lpstr>
      <vt:lpstr>OSHA</vt:lpstr>
      <vt:lpstr>La Necesidad de OSHA</vt:lpstr>
      <vt:lpstr>      OSHA</vt:lpstr>
      <vt:lpstr>Responsabilidad del empleador</vt:lpstr>
      <vt:lpstr>Más Responsabilidad del Empleador</vt:lpstr>
      <vt:lpstr>OSHA </vt:lpstr>
      <vt:lpstr>OSHA  </vt:lpstr>
      <vt:lpstr>OSHA Ejercicio </vt:lpstr>
      <vt:lpstr>OSHA   </vt:lpstr>
      <vt:lpstr>Caídas</vt:lpstr>
      <vt:lpstr>Prevención</vt:lpstr>
      <vt:lpstr>Prevención </vt:lpstr>
      <vt:lpstr>Prevención  </vt:lpstr>
      <vt:lpstr>         Prevención- Calzado Apropiado </vt:lpstr>
      <vt:lpstr>Protegiendo Orillas y Aperturas</vt:lpstr>
      <vt:lpstr>Guardrails</vt:lpstr>
      <vt:lpstr>Superficies de Trabajo</vt:lpstr>
      <vt:lpstr>Protección Contra Caídas  </vt:lpstr>
      <vt:lpstr>Sistema Personal Contra Caídas (PFAS)</vt:lpstr>
      <vt:lpstr>Prevenga Caídas/Reglas de Seguridad</vt:lpstr>
      <vt:lpstr>¿Qué Está Mal en Esta Imagen? </vt:lpstr>
      <vt:lpstr>Prevenga Caídas/Reglas de Seguridad </vt:lpstr>
      <vt:lpstr>Protección de Caídas y Andamios</vt:lpstr>
      <vt:lpstr>Seguridad en Escaleras</vt:lpstr>
      <vt:lpstr>Tipos de Materiales de Escaleras</vt:lpstr>
      <vt:lpstr>Clasificación de Servicio</vt:lpstr>
      <vt:lpstr>Seguridad en Escaleras de Tijera </vt:lpstr>
      <vt:lpstr>¿Qué Está Mal en Esta Imagen? </vt:lpstr>
      <vt:lpstr>Seguridad en Escaleras Portátiles  </vt:lpstr>
      <vt:lpstr>Ángulo Seguro en la Escalera</vt:lpstr>
      <vt:lpstr>Protección en Escaleras Continuación</vt:lpstr>
      <vt:lpstr>Escaleras Fijas  </vt:lpstr>
      <vt:lpstr>Mejores Prácticas en Escaleras</vt:lpstr>
      <vt:lpstr>Inspección de Escaleras</vt:lpstr>
      <vt:lpstr>Seguridad en Escaleras y Caídas  </vt:lpstr>
      <vt:lpstr>Andamios</vt:lpstr>
      <vt:lpstr>Peligros en Andamios</vt:lpstr>
      <vt:lpstr>Caídas de Andamios</vt:lpstr>
      <vt:lpstr>Usted Necesita un Andamio Cuando… </vt:lpstr>
      <vt:lpstr>Requisitos de Andamios</vt:lpstr>
      <vt:lpstr>¿Qué Está Mal en Esta Imagen?</vt:lpstr>
      <vt:lpstr>Soporte de Andamios</vt:lpstr>
      <vt:lpstr>Acceso a Andamios </vt:lpstr>
      <vt:lpstr>Barandillas de Andamios</vt:lpstr>
      <vt:lpstr>Andamios en Buques </vt:lpstr>
      <vt:lpstr>Rodapíes en Andamios </vt:lpstr>
      <vt:lpstr>Peligros en Andamios </vt:lpstr>
      <vt:lpstr>¿Qué Está Mal en Esta Imagen?  </vt:lpstr>
      <vt:lpstr>Mejores Prácticas en Astilleros  </vt:lpstr>
      <vt:lpstr>Lista de Verificación de Andamios</vt:lpstr>
      <vt:lpstr>Lista de Verificación de Andamios </vt:lpstr>
      <vt:lpstr>Recordatorios de Seguridad en Andamios</vt:lpstr>
      <vt:lpstr>Protección Contra Caídas y Andamios ¡Custionario!  </vt:lpstr>
    </vt:vector>
  </TitlesOfParts>
  <Company>QTS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Falls in Shipyards</dc:title>
  <dc:creator>Owner</dc:creator>
  <cp:lastModifiedBy>N0$upport</cp:lastModifiedBy>
  <cp:revision>490</cp:revision>
  <cp:lastPrinted>2016-02-03T21:21:47Z</cp:lastPrinted>
  <dcterms:created xsi:type="dcterms:W3CDTF">2009-10-20T22:52:57Z</dcterms:created>
  <dcterms:modified xsi:type="dcterms:W3CDTF">2018-06-07T20:04:59Z</dcterms:modified>
</cp:coreProperties>
</file>