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1" r:id="rId2"/>
  </p:sldMasterIdLst>
  <p:notesMasterIdLst>
    <p:notesMasterId r:id="rId82"/>
  </p:notesMasterIdLst>
  <p:handoutMasterIdLst>
    <p:handoutMasterId r:id="rId83"/>
  </p:handoutMasterIdLst>
  <p:sldIdLst>
    <p:sldId id="549" r:id="rId3"/>
    <p:sldId id="623" r:id="rId4"/>
    <p:sldId id="650" r:id="rId5"/>
    <p:sldId id="651" r:id="rId6"/>
    <p:sldId id="652" r:id="rId7"/>
    <p:sldId id="653" r:id="rId8"/>
    <p:sldId id="654" r:id="rId9"/>
    <p:sldId id="655" r:id="rId10"/>
    <p:sldId id="656" r:id="rId11"/>
    <p:sldId id="553" r:id="rId12"/>
    <p:sldId id="658" r:id="rId13"/>
    <p:sldId id="657" r:id="rId14"/>
    <p:sldId id="679" r:id="rId15"/>
    <p:sldId id="659" r:id="rId16"/>
    <p:sldId id="660" r:id="rId17"/>
    <p:sldId id="661" r:id="rId18"/>
    <p:sldId id="563" r:id="rId19"/>
    <p:sldId id="662" r:id="rId20"/>
    <p:sldId id="663" r:id="rId21"/>
    <p:sldId id="634" r:id="rId22"/>
    <p:sldId id="664" r:id="rId23"/>
    <p:sldId id="637" r:id="rId24"/>
    <p:sldId id="665" r:id="rId25"/>
    <p:sldId id="666" r:id="rId26"/>
    <p:sldId id="667" r:id="rId27"/>
    <p:sldId id="669" r:id="rId28"/>
    <p:sldId id="670" r:id="rId29"/>
    <p:sldId id="671" r:id="rId30"/>
    <p:sldId id="672" r:id="rId31"/>
    <p:sldId id="673" r:id="rId32"/>
    <p:sldId id="675" r:id="rId33"/>
    <p:sldId id="674" r:id="rId34"/>
    <p:sldId id="676" r:id="rId35"/>
    <p:sldId id="677" r:id="rId36"/>
    <p:sldId id="680" r:id="rId37"/>
    <p:sldId id="678" r:id="rId38"/>
    <p:sldId id="681" r:id="rId39"/>
    <p:sldId id="682" r:id="rId40"/>
    <p:sldId id="683" r:id="rId41"/>
    <p:sldId id="684" r:id="rId42"/>
    <p:sldId id="685" r:id="rId43"/>
    <p:sldId id="686" r:id="rId44"/>
    <p:sldId id="688" r:id="rId45"/>
    <p:sldId id="689" r:id="rId46"/>
    <p:sldId id="690" r:id="rId47"/>
    <p:sldId id="691" r:id="rId48"/>
    <p:sldId id="692" r:id="rId49"/>
    <p:sldId id="693" r:id="rId50"/>
    <p:sldId id="694" r:id="rId51"/>
    <p:sldId id="695" r:id="rId52"/>
    <p:sldId id="696" r:id="rId53"/>
    <p:sldId id="697" r:id="rId54"/>
    <p:sldId id="698" r:id="rId55"/>
    <p:sldId id="701" r:id="rId56"/>
    <p:sldId id="700" r:id="rId57"/>
    <p:sldId id="702" r:id="rId58"/>
    <p:sldId id="703" r:id="rId59"/>
    <p:sldId id="704" r:id="rId60"/>
    <p:sldId id="705" r:id="rId61"/>
    <p:sldId id="706" r:id="rId62"/>
    <p:sldId id="707" r:id="rId63"/>
    <p:sldId id="709" r:id="rId64"/>
    <p:sldId id="710" r:id="rId65"/>
    <p:sldId id="711" r:id="rId66"/>
    <p:sldId id="712" r:id="rId67"/>
    <p:sldId id="713" r:id="rId68"/>
    <p:sldId id="714" r:id="rId69"/>
    <p:sldId id="715" r:id="rId70"/>
    <p:sldId id="716" r:id="rId71"/>
    <p:sldId id="727" r:id="rId72"/>
    <p:sldId id="724" r:id="rId73"/>
    <p:sldId id="725" r:id="rId74"/>
    <p:sldId id="726" r:id="rId75"/>
    <p:sldId id="718" r:id="rId76"/>
    <p:sldId id="719" r:id="rId77"/>
    <p:sldId id="720" r:id="rId78"/>
    <p:sldId id="721" r:id="rId79"/>
    <p:sldId id="722" r:id="rId80"/>
    <p:sldId id="723" r:id="rId81"/>
  </p:sldIdLst>
  <p:sldSz cx="9144000" cy="6858000" type="screen4x3"/>
  <p:notesSz cx="7077075" cy="93694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14" autoAdjust="0"/>
    <p:restoredTop sz="84396" autoAdjust="0"/>
  </p:normalViewPr>
  <p:slideViewPr>
    <p:cSldViewPr>
      <p:cViewPr>
        <p:scale>
          <a:sx n="80" d="100"/>
          <a:sy n="80" d="100"/>
        </p:scale>
        <p:origin x="-408" y="-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48"/>
    </p:cViewPr>
  </p:sorterViewPr>
  <p:notesViewPr>
    <p:cSldViewPr>
      <p:cViewPr>
        <p:scale>
          <a:sx n="100" d="100"/>
          <a:sy n="100" d="100"/>
        </p:scale>
        <p:origin x="-1565" y="1968"/>
      </p:cViewPr>
      <p:guideLst>
        <p:guide orient="horz" pos="2951"/>
        <p:guide pos="22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3065463" cy="468313"/>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a:defRPr sz="1200">
                <a:latin typeface="Arial" charset="0"/>
              </a:defRPr>
            </a:lvl1pPr>
          </a:lstStyle>
          <a:p>
            <a:pPr>
              <a:defRPr/>
            </a:pPr>
            <a:r>
              <a:rPr lang="en-US"/>
              <a:t>SDSRA-S2P2</a:t>
            </a:r>
          </a:p>
        </p:txBody>
      </p:sp>
      <p:sp>
        <p:nvSpPr>
          <p:cNvPr id="76803" name="Rectangle 3"/>
          <p:cNvSpPr>
            <a:spLocks noGrp="1" noChangeArrowheads="1"/>
          </p:cNvSpPr>
          <p:nvPr>
            <p:ph type="dt" sz="quarter" idx="1"/>
          </p:nvPr>
        </p:nvSpPr>
        <p:spPr bwMode="auto">
          <a:xfrm>
            <a:off x="4010025" y="0"/>
            <a:ext cx="3065463" cy="468313"/>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algn="r">
              <a:defRPr sz="1200">
                <a:latin typeface="Arial" charset="0"/>
              </a:defRPr>
            </a:lvl1pPr>
          </a:lstStyle>
          <a:p>
            <a:pPr>
              <a:defRPr/>
            </a:pPr>
            <a:fld id="{425BCDE9-1A21-4FEB-BF9E-5E019CD1BCC4}" type="datetimeFigureOut">
              <a:rPr lang="en-US"/>
              <a:pPr>
                <a:defRPr/>
              </a:pPr>
              <a:t>6/7/2018</a:t>
            </a:fld>
            <a:endParaRPr lang="en-US" dirty="0"/>
          </a:p>
        </p:txBody>
      </p:sp>
      <p:sp>
        <p:nvSpPr>
          <p:cNvPr id="76804" name="Rectangle 4"/>
          <p:cNvSpPr>
            <a:spLocks noGrp="1" noChangeArrowheads="1"/>
          </p:cNvSpPr>
          <p:nvPr>
            <p:ph type="ftr" sz="quarter" idx="2"/>
          </p:nvPr>
        </p:nvSpPr>
        <p:spPr bwMode="auto">
          <a:xfrm>
            <a:off x="0"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a:defRPr sz="1200">
                <a:latin typeface="Arial" charset="0"/>
              </a:defRPr>
            </a:lvl1pPr>
          </a:lstStyle>
          <a:p>
            <a:pPr>
              <a:defRPr/>
            </a:pPr>
            <a:endParaRPr lang="en-US"/>
          </a:p>
        </p:txBody>
      </p:sp>
      <p:sp>
        <p:nvSpPr>
          <p:cNvPr id="76805" name="Rectangle 5"/>
          <p:cNvSpPr>
            <a:spLocks noGrp="1" noChangeArrowheads="1"/>
          </p:cNvSpPr>
          <p:nvPr>
            <p:ph type="sldNum" sz="quarter" idx="3"/>
          </p:nvPr>
        </p:nvSpPr>
        <p:spPr bwMode="auto">
          <a:xfrm>
            <a:off x="4010025"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algn="r">
              <a:defRPr sz="1200">
                <a:latin typeface="Arial" charset="0"/>
              </a:defRPr>
            </a:lvl1pPr>
          </a:lstStyle>
          <a:p>
            <a:pPr>
              <a:defRPr/>
            </a:pPr>
            <a:fld id="{DE8975E9-AA63-41D9-A778-7134B7E06214}" type="slidenum">
              <a:rPr lang="en-US"/>
              <a:pPr>
                <a:defRPr/>
              </a:pPr>
              <a:t>‹#›</a:t>
            </a:fld>
            <a:endParaRPr lang="en-US" dirty="0"/>
          </a:p>
        </p:txBody>
      </p:sp>
    </p:spTree>
    <p:extLst>
      <p:ext uri="{BB962C8B-B14F-4D97-AF65-F5344CB8AC3E}">
        <p14:creationId xmlns:p14="http://schemas.microsoft.com/office/powerpoint/2010/main" val="4894401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5463" cy="468313"/>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a:defRPr sz="1200">
                <a:latin typeface="Arial" charset="0"/>
              </a:defRPr>
            </a:lvl1pPr>
          </a:lstStyle>
          <a:p>
            <a:pPr>
              <a:defRPr/>
            </a:pPr>
            <a:r>
              <a:rPr lang="en-US"/>
              <a:t>SDSRA-S2P2</a:t>
            </a:r>
          </a:p>
        </p:txBody>
      </p:sp>
      <p:sp>
        <p:nvSpPr>
          <p:cNvPr id="5123" name="Rectangle 3"/>
          <p:cNvSpPr>
            <a:spLocks noGrp="1" noChangeArrowheads="1"/>
          </p:cNvSpPr>
          <p:nvPr>
            <p:ph type="dt" idx="1"/>
          </p:nvPr>
        </p:nvSpPr>
        <p:spPr bwMode="auto">
          <a:xfrm>
            <a:off x="4010025" y="0"/>
            <a:ext cx="3065463" cy="468313"/>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algn="r">
              <a:defRPr sz="1200">
                <a:latin typeface="Arial" charset="0"/>
              </a:defRPr>
            </a:lvl1pPr>
          </a:lstStyle>
          <a:p>
            <a:pPr>
              <a:defRPr/>
            </a:pPr>
            <a:fld id="{FD92EED8-AE95-49EF-B210-C2E2456650CD}" type="datetimeFigureOut">
              <a:rPr lang="en-US"/>
              <a:pPr>
                <a:defRPr/>
              </a:pPr>
              <a:t>6/7/2018</a:t>
            </a:fld>
            <a:endParaRPr lang="en-US" dirty="0"/>
          </a:p>
        </p:txBody>
      </p:sp>
      <p:sp>
        <p:nvSpPr>
          <p:cNvPr id="84996" name="Rectangle 4"/>
          <p:cNvSpPr>
            <a:spLocks noGrp="1" noRot="1" noChangeAspect="1" noChangeArrowheads="1" noTextEdit="1"/>
          </p:cNvSpPr>
          <p:nvPr>
            <p:ph type="sldImg" idx="2"/>
          </p:nvPr>
        </p:nvSpPr>
        <p:spPr bwMode="auto">
          <a:xfrm>
            <a:off x="1196975" y="703263"/>
            <a:ext cx="4683125" cy="3513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6438" y="4449763"/>
            <a:ext cx="5664200" cy="4216400"/>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4010025"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algn="r">
              <a:defRPr sz="1200">
                <a:latin typeface="Arial" charset="0"/>
              </a:defRPr>
            </a:lvl1pPr>
          </a:lstStyle>
          <a:p>
            <a:pPr>
              <a:defRPr/>
            </a:pPr>
            <a:fld id="{D3655276-2DA7-4EC9-9FE5-598DB2802978}" type="slidenum">
              <a:rPr lang="en-US"/>
              <a:pPr>
                <a:defRPr/>
              </a:pPr>
              <a:t>‹#›</a:t>
            </a:fld>
            <a:endParaRPr lang="en-US" dirty="0"/>
          </a:p>
        </p:txBody>
      </p:sp>
    </p:spTree>
    <p:extLst>
      <p:ext uri="{BB962C8B-B14F-4D97-AF65-F5344CB8AC3E}">
        <p14:creationId xmlns:p14="http://schemas.microsoft.com/office/powerpoint/2010/main" val="12063976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sha.gov/pls/osha7/eComplaintForm.htm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osha.gov/oshforms/OSHA7_SPANISH.pdf" TargetMode="External"/><Relationship Id="rId5" Type="http://schemas.openxmlformats.org/officeDocument/2006/relationships/hyperlink" Target="http://www.osha.gov/oshforms/osha7.pdf" TargetMode="External"/><Relationship Id="rId4" Type="http://schemas.openxmlformats.org/officeDocument/2006/relationships/hyperlink" Target="http://www.osha.gov/html/RAmap.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9AA313-2D63-488B-8AC4-0E32884ADE1C}" type="slidenum">
              <a:rPr lang="en-US" altLang="en-US" smtClean="0"/>
              <a:pPr eaLnBrk="1" hangingPunct="1">
                <a:spcBef>
                  <a:spcPct val="0"/>
                </a:spcBef>
              </a:pPr>
              <a:t>1</a:t>
            </a:fld>
            <a:endParaRPr lang="en-US" altLang="en-US" smtClean="0"/>
          </a:p>
        </p:txBody>
      </p:sp>
      <p:sp>
        <p:nvSpPr>
          <p:cNvPr id="86019"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CBA7006-46FC-4138-804E-20D121767C88}" type="slidenum">
              <a:rPr lang="en-US" altLang="en-US">
                <a:cs typeface="Arial" charset="0"/>
              </a:rPr>
              <a:pPr algn="r" eaLnBrk="1" hangingPunct="1">
                <a:spcBef>
                  <a:spcPct val="0"/>
                </a:spcBef>
              </a:pPr>
              <a:t>1</a:t>
            </a:fld>
            <a:endParaRPr lang="en-US" altLang="en-US">
              <a:cs typeface="Arial" charset="0"/>
            </a:endParaRPr>
          </a:p>
        </p:txBody>
      </p:sp>
      <p:sp>
        <p:nvSpPr>
          <p:cNvPr id="86020" name="Rectangle 1026"/>
          <p:cNvSpPr>
            <a:spLocks noGrp="1" noRot="1" noChangeAspect="1" noChangeArrowheads="1" noTextEdit="1"/>
          </p:cNvSpPr>
          <p:nvPr>
            <p:ph type="sldImg"/>
          </p:nvPr>
        </p:nvSpPr>
        <p:spPr>
          <a:ln/>
        </p:spPr>
      </p:sp>
      <p:sp>
        <p:nvSpPr>
          <p:cNvPr id="86021" name="Rectangle 1027"/>
          <p:cNvSpPr>
            <a:spLocks noChangeArrowheads="1"/>
          </p:cNvSpPr>
          <p:nvPr/>
        </p:nvSpPr>
        <p:spPr bwMode="auto">
          <a:xfrm>
            <a:off x="628650" y="4449763"/>
            <a:ext cx="5662613"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r>
              <a:rPr lang="en-US" altLang="en-US" b="1"/>
              <a:t>Course Purpose and Objectives</a:t>
            </a:r>
          </a:p>
          <a:p>
            <a:endParaRPr lang="en-US" altLang="en-US" b="1"/>
          </a:p>
          <a:p>
            <a:r>
              <a:rPr lang="en-US" altLang="en-US"/>
              <a:t>The purpose of this course is to reduce injuries due to Work-related Musculoskeletal Disorders (WMSDs).</a:t>
            </a:r>
          </a:p>
          <a:p>
            <a:endParaRPr lang="en-US" altLang="en-US"/>
          </a:p>
          <a:p>
            <a:r>
              <a:rPr lang="en-US" altLang="en-US"/>
              <a:t>At the completion of this lesson It is expected that all trainees will have the ability to:</a:t>
            </a:r>
          </a:p>
          <a:p>
            <a:pPr>
              <a:lnSpc>
                <a:spcPct val="150000"/>
              </a:lnSpc>
              <a:buFontTx/>
              <a:buChar char="•"/>
            </a:pPr>
            <a:r>
              <a:rPr lang="en-US" altLang="en-US"/>
              <a:t> Define WMSD</a:t>
            </a:r>
          </a:p>
          <a:p>
            <a:pPr>
              <a:lnSpc>
                <a:spcPct val="150000"/>
              </a:lnSpc>
              <a:buFontTx/>
              <a:buChar char="•"/>
            </a:pPr>
            <a:r>
              <a:rPr lang="en-US" altLang="en-US"/>
              <a:t> List at least 4 causes of WMSD</a:t>
            </a:r>
          </a:p>
          <a:p>
            <a:pPr>
              <a:lnSpc>
                <a:spcPct val="150000"/>
              </a:lnSpc>
              <a:buFontTx/>
              <a:buChar char="•"/>
            </a:pPr>
            <a:r>
              <a:rPr lang="en-US" altLang="en-US"/>
              <a:t> Identify at least 4 ways to reduce WMSD in their job</a:t>
            </a:r>
          </a:p>
          <a:p>
            <a:pPr>
              <a:lnSpc>
                <a:spcPct val="150000"/>
              </a:lnSpc>
              <a:buFontTx/>
              <a:buChar char="•"/>
            </a:pPr>
            <a:r>
              <a:rPr lang="en-US" altLang="en-US"/>
              <a:t> Identify the common symptoms of WMSD and take corrective action</a:t>
            </a:r>
          </a:p>
          <a:p>
            <a:pPr>
              <a:lnSpc>
                <a:spcPct val="150000"/>
              </a:lnSpc>
              <a:buFontTx/>
              <a:buChar char="•"/>
            </a:pPr>
            <a:r>
              <a:rPr lang="en-US" altLang="en-US"/>
              <a:t> Pass the test corresponding to the training material</a:t>
            </a:r>
          </a:p>
          <a:p>
            <a:pPr>
              <a:buFontTx/>
              <a:buChar char="•"/>
            </a:pPr>
            <a:endParaRPr lang="en-US" altLang="en-US"/>
          </a:p>
          <a:p>
            <a:pPr>
              <a:buFontTx/>
              <a:buChar char="•"/>
            </a:pPr>
            <a:endParaRPr lang="en-US" altLang="en-US"/>
          </a:p>
          <a:p>
            <a:pPr>
              <a:buFontTx/>
              <a:buChar char="•"/>
            </a:pPr>
            <a:endParaRPr lang="en-US" altLang="en-US">
              <a:solidFill>
                <a:srgbClr val="CC0000"/>
              </a:solidFill>
            </a:endParaRPr>
          </a:p>
          <a:p>
            <a:pPr>
              <a:buFontTx/>
              <a:buChar char="•"/>
            </a:pPr>
            <a:endParaRPr lang="en-US" altLang="en-US"/>
          </a:p>
          <a:p>
            <a:endParaRPr lang="en-US" altLang="en-US">
              <a:solidFill>
                <a:srgbClr val="CC0000"/>
              </a:solidFill>
            </a:endParaRPr>
          </a:p>
          <a:p>
            <a:pPr>
              <a:buFontTx/>
              <a:buChar char="•"/>
            </a:pPr>
            <a:endParaRPr lang="en-US" altLang="en-US"/>
          </a:p>
          <a:p>
            <a:r>
              <a:rPr lang="en-US" altLang="en-US"/>
              <a:t> </a:t>
            </a:r>
          </a:p>
          <a:p>
            <a:endParaRPr lang="en-US" altLang="en-US"/>
          </a:p>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1FBDE79-B377-4055-8950-3A3EA960008E}" type="slidenum">
              <a:rPr lang="en-US" altLang="en-US" smtClean="0"/>
              <a:pPr eaLnBrk="1" hangingPunct="1">
                <a:spcBef>
                  <a:spcPct val="0"/>
                </a:spcBef>
              </a:pPr>
              <a:t>10</a:t>
            </a:fld>
            <a:endParaRPr lang="en-US" altLang="en-US" smtClean="0"/>
          </a:p>
        </p:txBody>
      </p:sp>
      <p:sp>
        <p:nvSpPr>
          <p:cNvPr id="95235" name="Rectangle 2"/>
          <p:cNvSpPr>
            <a:spLocks noGrp="1" noRot="1" noChangeAspect="1" noChangeArrowheads="1" noTextEdit="1"/>
          </p:cNvSpPr>
          <p:nvPr>
            <p:ph type="sldImg"/>
          </p:nvPr>
        </p:nvSpPr>
        <p:spPr>
          <a:xfrm>
            <a:off x="1254125" y="746125"/>
            <a:ext cx="4568825" cy="3427413"/>
          </a:xfrm>
          <a:ln/>
        </p:spPr>
      </p:sp>
      <p:sp>
        <p:nvSpPr>
          <p:cNvPr id="95236" name="Rectangle 3"/>
          <p:cNvSpPr>
            <a:spLocks noGrp="1" noChangeArrowheads="1"/>
          </p:cNvSpPr>
          <p:nvPr>
            <p:ph type="body" idx="1"/>
          </p:nvPr>
        </p:nvSpPr>
        <p:spPr>
          <a:xfrm>
            <a:off x="942975" y="4448175"/>
            <a:ext cx="5191125" cy="351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Introduction</a:t>
            </a:r>
            <a:endParaRPr lang="en-US" altLang="en-US" dirty="0" smtClean="0"/>
          </a:p>
          <a:p>
            <a:endParaRPr lang="en-US" altLang="en-US" sz="800" dirty="0" smtClean="0"/>
          </a:p>
          <a:p>
            <a:pPr marL="115888" lvl="1"/>
            <a:r>
              <a:rPr lang="en-US" altLang="en-US" dirty="0" smtClean="0"/>
              <a:t>The shipyard work environment is very complex.  Shipyards work on a variety of vessels including tankers, cargo carriers, fishing vessels, military ships, and barges.  In addition, shipyards perform different types of work such as new ship construction, repair, maintenance, and demolition (shipbreaking).  Shipyard work typically involves fabrication and forming of large steel plates, beams, and pipes, as well as painting and coating operations.  In addition, there are outfitting activities such as electrical work, sheet metal work, and work on propulsion systems.  Welding is also a common job in shipbuilding, requiring grinding and chipping of welds.  Moreover, most shipyard employees work outdoors and are exposed to adverse conditions, such as extreme temperatures.</a:t>
            </a:r>
            <a:endParaRPr lang="en-US" altLang="en-US" sz="800" dirty="0" smtClean="0"/>
          </a:p>
          <a:p>
            <a:pPr marL="115888" lvl="1"/>
            <a:r>
              <a:rPr lang="en-US" altLang="en-US" dirty="0" smtClean="0"/>
              <a:t>These work activities, and the environments where they take place, can increase the risk of </a:t>
            </a:r>
            <a:r>
              <a:rPr lang="en-US" altLang="en-US" b="1" dirty="0" smtClean="0">
                <a:cs typeface="Times New Roman" pitchFamily="18" charset="0"/>
              </a:rPr>
              <a:t>Work-Related Musculoskeletal Disorders (WMSD)</a:t>
            </a:r>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D7A096B-73E3-41B6-BB80-B011EFBCA699}" type="slidenum">
              <a:rPr lang="en-US" altLang="en-US" smtClean="0"/>
              <a:pPr eaLnBrk="1" hangingPunct="1">
                <a:spcBef>
                  <a:spcPct val="0"/>
                </a:spcBef>
              </a:pPr>
              <a:t>11</a:t>
            </a:fld>
            <a:endParaRPr lang="en-US" altLang="en-US" smtClean="0"/>
          </a:p>
        </p:txBody>
      </p:sp>
      <p:sp>
        <p:nvSpPr>
          <p:cNvPr id="96259" name="Rectangle 2"/>
          <p:cNvSpPr>
            <a:spLocks noGrp="1" noRot="1" noChangeAspect="1" noChangeArrowheads="1" noTextEdit="1"/>
          </p:cNvSpPr>
          <p:nvPr>
            <p:ph type="sldImg"/>
          </p:nvPr>
        </p:nvSpPr>
        <p:spPr>
          <a:xfrm>
            <a:off x="1254125" y="746125"/>
            <a:ext cx="4568825" cy="3427413"/>
          </a:xfrm>
          <a:ln/>
        </p:spPr>
      </p:sp>
      <p:sp>
        <p:nvSpPr>
          <p:cNvPr id="96260" name="Rectangle 3"/>
          <p:cNvSpPr>
            <a:spLocks noGrp="1" noChangeArrowheads="1"/>
          </p:cNvSpPr>
          <p:nvPr>
            <p:ph type="body" idx="1"/>
          </p:nvPr>
        </p:nvSpPr>
        <p:spPr>
          <a:xfrm>
            <a:off x="942975" y="4448175"/>
            <a:ext cx="5191125" cy="351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WMSD</a:t>
            </a:r>
            <a:endParaRPr lang="en-US" altLang="en-US" sz="800" smtClean="0"/>
          </a:p>
          <a:p>
            <a:r>
              <a:rPr lang="en-US" altLang="en-US" smtClean="0"/>
              <a:t>Work-related musculoskeletal disorders (WMSDs) are a group of painful disorders of muscles, tendons, and nerves. Carpal tunnel syndrome, tendonitis, thoracic outlet syndrome, and tension neck syndrome are examples.</a:t>
            </a:r>
          </a:p>
          <a:p>
            <a:r>
              <a:rPr lang="en-US" altLang="en-US" smtClean="0"/>
              <a:t>For the purpose of developing injury prevention strategies, many health and safety agencies include only disorders that develop gradually and are caused by the overuse of the above constituents of the musculoskeletal system. The traumatic injuries of the muscles, tendons and nerves due to accidents are not considered to be WMSDs or are considered separately. </a:t>
            </a:r>
          </a:p>
          <a:p>
            <a:r>
              <a:rPr lang="en-US" altLang="en-US" smtClean="0"/>
              <a:t>Almost all work requires the use of the arms and hands. Therefore, most WMSD affect the hands, wrists, elbows, neck, and shoulders. Work using the legs can lead to WMSD of the legs, hips, ankles, and feet. Some back problems also result from repetitive activities.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D88879E-D96A-4871-BF4D-53C0FBFD3D52}" type="slidenum">
              <a:rPr lang="en-US" altLang="en-US" smtClean="0"/>
              <a:pPr eaLnBrk="1" hangingPunct="1">
                <a:spcBef>
                  <a:spcPct val="0"/>
                </a:spcBef>
              </a:pPr>
              <a:t>12</a:t>
            </a:fld>
            <a:endParaRPr lang="en-US" altLang="en-US" smtClean="0"/>
          </a:p>
        </p:txBody>
      </p:sp>
      <p:sp>
        <p:nvSpPr>
          <p:cNvPr id="97283" name="Rectangle 2"/>
          <p:cNvSpPr>
            <a:spLocks noGrp="1" noRot="1" noChangeAspect="1" noChangeArrowheads="1" noTextEdit="1"/>
          </p:cNvSpPr>
          <p:nvPr>
            <p:ph type="sldImg"/>
          </p:nvPr>
        </p:nvSpPr>
        <p:spPr>
          <a:xfrm>
            <a:off x="1254125" y="746125"/>
            <a:ext cx="4568825" cy="3427413"/>
          </a:xfrm>
          <a:ln/>
        </p:spPr>
      </p:sp>
      <p:sp>
        <p:nvSpPr>
          <p:cNvPr id="97284" name="Rectangle 3"/>
          <p:cNvSpPr>
            <a:spLocks noGrp="1" noChangeArrowheads="1"/>
          </p:cNvSpPr>
          <p:nvPr>
            <p:ph type="body" idx="1"/>
          </p:nvPr>
        </p:nvSpPr>
        <p:spPr>
          <a:xfrm>
            <a:off x="942975" y="4448175"/>
            <a:ext cx="5191125" cy="351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More on WMSD</a:t>
            </a:r>
            <a:endParaRPr lang="en-US" altLang="en-US" dirty="0" smtClean="0"/>
          </a:p>
          <a:p>
            <a:endParaRPr lang="en-US" altLang="en-US" dirty="0" smtClean="0"/>
          </a:p>
          <a:p>
            <a:r>
              <a:rPr lang="en-US" altLang="en-US" dirty="0" smtClean="0"/>
              <a:t>Some WMSDs develop gradually over time as a result of intensive work.  When the work environment requires employees to assume awkward or static body postures for a prolonged period of time, the employees may be at risk of developing WMSDs.  Activities outside the workplace that involve substantial physical demands may also cause or contribute to WMSDs.  In addition, the development of WMSDs may be related to genetic causes, gender, age, and other factors.  Finally, there is evidence that reports of WMSDs may be linked to certain psychosocial factors such as job dissatisfaction, monotony, and limited job.  Certain risk factors, that we will discuss shortly, in a job can result in a greater risk of injury. However, the presence of risk factors on a job does not necessarily mean that the employees will develop WMSDs.</a:t>
            </a:r>
            <a:br>
              <a:rPr lang="en-US" altLang="en-US" dirty="0" smtClean="0"/>
            </a:br>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303FBC4-5124-43D9-8EEC-7CACDBFB7AF3}" type="slidenum">
              <a:rPr lang="en-US" altLang="en-US" smtClean="0"/>
              <a:pPr eaLnBrk="1" hangingPunct="1">
                <a:spcBef>
                  <a:spcPct val="0"/>
                </a:spcBef>
              </a:pPr>
              <a:t>13</a:t>
            </a:fld>
            <a:endParaRPr lang="en-US" altLang="en-US" smtClean="0"/>
          </a:p>
        </p:txBody>
      </p:sp>
      <p:sp>
        <p:nvSpPr>
          <p:cNvPr id="98307" name="Rectangle 2"/>
          <p:cNvSpPr>
            <a:spLocks noGrp="1" noRot="1" noChangeAspect="1" noChangeArrowheads="1" noTextEdit="1"/>
          </p:cNvSpPr>
          <p:nvPr>
            <p:ph type="sldImg"/>
          </p:nvPr>
        </p:nvSpPr>
        <p:spPr>
          <a:xfrm>
            <a:off x="1254125" y="746125"/>
            <a:ext cx="4568825" cy="3427413"/>
          </a:xfrm>
          <a:ln/>
        </p:spPr>
      </p:sp>
      <p:sp>
        <p:nvSpPr>
          <p:cNvPr id="98308" name="Rectangle 3"/>
          <p:cNvSpPr>
            <a:spLocks noGrp="1" noChangeArrowheads="1"/>
          </p:cNvSpPr>
          <p:nvPr>
            <p:ph type="body" idx="1"/>
          </p:nvPr>
        </p:nvSpPr>
        <p:spPr>
          <a:xfrm>
            <a:off x="942975" y="4448175"/>
            <a:ext cx="5191125" cy="351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a:p>
            <a:endParaRPr lang="en-US" altLang="en-US" smtClean="0"/>
          </a:p>
        </p:txBody>
      </p:sp>
      <p:pic>
        <p:nvPicPr>
          <p:cNvPr id="983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4456113"/>
            <a:ext cx="5519737" cy="447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1D18A9F-DBA8-4787-A5B6-89A38F1419FA}" type="slidenum">
              <a:rPr lang="en-US" altLang="en-US" smtClean="0"/>
              <a:pPr eaLnBrk="1" hangingPunct="1">
                <a:spcBef>
                  <a:spcPct val="0"/>
                </a:spcBef>
              </a:pPr>
              <a:t>14</a:t>
            </a:fld>
            <a:endParaRPr lang="en-US" altLang="en-US" smtClean="0"/>
          </a:p>
        </p:txBody>
      </p:sp>
      <p:sp>
        <p:nvSpPr>
          <p:cNvPr id="99331" name="Rectangle 2"/>
          <p:cNvSpPr>
            <a:spLocks noGrp="1" noRot="1" noChangeAspect="1" noChangeArrowheads="1" noTextEdit="1"/>
          </p:cNvSpPr>
          <p:nvPr>
            <p:ph type="sldImg"/>
          </p:nvPr>
        </p:nvSpPr>
        <p:spPr>
          <a:xfrm>
            <a:off x="1254125" y="746125"/>
            <a:ext cx="4568825" cy="3427413"/>
          </a:xfrm>
          <a:ln/>
        </p:spPr>
      </p:sp>
      <p:sp>
        <p:nvSpPr>
          <p:cNvPr id="99332" name="Rectangle 3"/>
          <p:cNvSpPr>
            <a:spLocks noGrp="1" noChangeArrowheads="1"/>
          </p:cNvSpPr>
          <p:nvPr>
            <p:ph type="body" idx="1"/>
          </p:nvPr>
        </p:nvSpPr>
        <p:spPr>
          <a:xfrm>
            <a:off x="942975" y="4448175"/>
            <a:ext cx="5191125" cy="351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What is Ergonomics?</a:t>
            </a:r>
            <a:endParaRPr lang="en-US" altLang="en-US" dirty="0" smtClean="0"/>
          </a:p>
          <a:p>
            <a:endParaRPr lang="en-US" altLang="en-US" dirty="0" smtClean="0"/>
          </a:p>
          <a:p>
            <a:r>
              <a:rPr lang="en-US" altLang="en-US" dirty="0" smtClean="0"/>
              <a:t>To reduce the risks of WMSDs shipyard workers and management should implement the principles and practices of Shipyard Ergonomics.</a:t>
            </a:r>
          </a:p>
          <a:p>
            <a:endParaRPr lang="en-US" altLang="en-US" dirty="0" smtClean="0"/>
          </a:p>
          <a:p>
            <a:r>
              <a:rPr lang="en-US" altLang="en-US" dirty="0" smtClean="0"/>
              <a:t> Ergonomics is the science of "designing the job to fit the worker, not forcing the worker to fit the job." Ergonomics covers all aspects of a job, from the </a:t>
            </a:r>
            <a:r>
              <a:rPr lang="en-US" altLang="en-US" b="1" dirty="0" smtClean="0"/>
              <a:t>physical stresses</a:t>
            </a:r>
            <a:r>
              <a:rPr lang="en-US" altLang="en-US" dirty="0" smtClean="0"/>
              <a:t> it places on joints, muscles, nerves, tendons, bones and the like, to </a:t>
            </a:r>
            <a:r>
              <a:rPr lang="en-US" altLang="en-US" b="1" dirty="0" smtClean="0"/>
              <a:t>environmental factors</a:t>
            </a:r>
            <a:r>
              <a:rPr lang="en-US" altLang="en-US" dirty="0" smtClean="0"/>
              <a:t> which can effect hearing, vision, and general comfort and health.</a:t>
            </a:r>
          </a:p>
          <a:p>
            <a:endParaRPr lang="en-US" altLang="en-US" dirty="0" smtClean="0"/>
          </a:p>
          <a:p>
            <a:r>
              <a:rPr lang="en-US" altLang="en-US" dirty="0" smtClean="0"/>
              <a:t>Ergonomics considers body dimensions, mobility, and the body’s stress behavior.</a:t>
            </a:r>
          </a:p>
          <a:p>
            <a:endParaRPr lang="en-US" altLang="en-US" dirty="0" smtClean="0"/>
          </a:p>
          <a:p>
            <a:r>
              <a:rPr lang="en-US" altLang="en-US" dirty="0" smtClean="0"/>
              <a:t>Ergonomics is a practical and critical way to “work smarter not harder”.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27A1F68-04B9-46DA-B139-D36A898F3F04}" type="slidenum">
              <a:rPr lang="en-US" altLang="en-US" smtClean="0"/>
              <a:pPr eaLnBrk="1" hangingPunct="1">
                <a:spcBef>
                  <a:spcPct val="0"/>
                </a:spcBef>
              </a:pPr>
              <a:t>15</a:t>
            </a:fld>
            <a:endParaRPr lang="en-US" alt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706438" y="4449763"/>
            <a:ext cx="5664200" cy="413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solidFill>
                  <a:schemeClr val="tx2"/>
                </a:solidFill>
              </a:rPr>
              <a:t>Based on the Video</a:t>
            </a:r>
          </a:p>
          <a:p>
            <a:pPr>
              <a:lnSpc>
                <a:spcPct val="90000"/>
              </a:lnSpc>
            </a:pPr>
            <a:endParaRPr lang="en-US" altLang="en-US" sz="800" b="1" smtClean="0">
              <a:solidFill>
                <a:schemeClr val="tx2"/>
              </a:solidFill>
            </a:endParaRPr>
          </a:p>
          <a:p>
            <a:pPr>
              <a:lnSpc>
                <a:spcPct val="90000"/>
              </a:lnSpc>
            </a:pPr>
            <a:r>
              <a:rPr lang="en-US" altLang="en-US" smtClean="0"/>
              <a:t>What is ergonomics?</a:t>
            </a: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smtClean="0"/>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pPr>
            <a:r>
              <a:rPr lang="en-US" altLang="en-US" smtClean="0"/>
              <a:t>What shipyard ergonomic practices did you see?</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pPr>
            <a:r>
              <a:rPr lang="en-US" altLang="en-US" smtClean="0"/>
              <a:t>What are some of the injuries that can be reduced or eliminated by following ergonomic practices?</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i="1" smtClean="0"/>
          </a:p>
          <a:p>
            <a:pPr>
              <a:lnSpc>
                <a:spcPct val="90000"/>
              </a:lnSpc>
              <a:buFontTx/>
              <a:buChar char="•"/>
            </a:pPr>
            <a:r>
              <a:rPr lang="en-US" altLang="en-US" i="1" smtClean="0"/>
              <a:t>_____________________________________________________________</a:t>
            </a:r>
            <a:endParaRPr lang="en-US" altLang="en-US" smtClean="0"/>
          </a:p>
          <a:p>
            <a:pPr lvl="1"/>
            <a:endParaRPr lang="en-US" altLang="en-US" i="1" smtClean="0">
              <a:latin typeface="Tahoma" pitchFamily="34" charset="0"/>
            </a:endParaRPr>
          </a:p>
          <a:p>
            <a:pPr lvl="1"/>
            <a:endParaRPr lang="en-US" altLang="en-US" i="1" smtClean="0">
              <a:solidFill>
                <a:srgbClr val="000000"/>
              </a:solidFill>
              <a:latin typeface="Tahoma"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38B2522-F613-4DDA-AADC-2F0DB73205FF}" type="slidenum">
              <a:rPr lang="en-US" altLang="en-US" smtClean="0"/>
              <a:pPr eaLnBrk="1" hangingPunct="1">
                <a:spcBef>
                  <a:spcPct val="0"/>
                </a:spcBef>
              </a:pPr>
              <a:t>16</a:t>
            </a:fld>
            <a:endParaRPr lang="en-US" altLang="en-US" smtClean="0"/>
          </a:p>
        </p:txBody>
      </p:sp>
      <p:sp>
        <p:nvSpPr>
          <p:cNvPr id="101379"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EC5A1C1-457E-435F-9064-A8560B71447F}" type="slidenum">
              <a:rPr lang="en-US" altLang="en-US"/>
              <a:pPr algn="r" eaLnBrk="1" hangingPunct="1">
                <a:spcBef>
                  <a:spcPct val="0"/>
                </a:spcBef>
              </a:pPr>
              <a:t>16</a:t>
            </a:fld>
            <a:endParaRPr lang="en-US" altLang="en-US"/>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For each statement below circle T for True or F for False.  </a:t>
            </a:r>
          </a:p>
          <a:p>
            <a:endParaRPr lang="en-US" altLang="en-US" b="1" smtClean="0"/>
          </a:p>
        </p:txBody>
      </p:sp>
      <p:graphicFrame>
        <p:nvGraphicFramePr>
          <p:cNvPr id="543749" name="Group 5"/>
          <p:cNvGraphicFramePr>
            <a:graphicFrameLocks noGrp="1"/>
          </p:cNvGraphicFramePr>
          <p:nvPr/>
        </p:nvGraphicFramePr>
        <p:xfrm>
          <a:off x="719138" y="5218113"/>
          <a:ext cx="5584825" cy="1744662"/>
        </p:xfrm>
        <a:graphic>
          <a:graphicData uri="http://schemas.openxmlformats.org/drawingml/2006/table">
            <a:tbl>
              <a:tblPr/>
              <a:tblGrid>
                <a:gridCol w="314639"/>
                <a:gridCol w="314639"/>
                <a:gridCol w="4955547"/>
              </a:tblGrid>
              <a:tr h="373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67" marB="4686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67" marB="4686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WMSD stands for </a:t>
                      </a:r>
                      <a:r>
                        <a:rPr lang="en-US" altLang="en-US" sz="1200" b="0" dirty="0" smtClean="0">
                          <a:latin typeface="Arial" panose="020B0604020202020204" pitchFamily="34" charset="0"/>
                          <a:cs typeface="Arial" panose="020B0604020202020204" pitchFamily="34" charset="0"/>
                        </a:rPr>
                        <a:t>Work-Related Muscle Defect </a:t>
                      </a:r>
                      <a:endParaRPr kumimoji="0" 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4392" marR="94392" marT="46867" marB="4686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67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67" marB="4686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67" marB="4686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2" indent="0">
                        <a:spcBef>
                          <a:spcPct val="20000"/>
                        </a:spcBef>
                        <a:buFontTx/>
                        <a:buNone/>
                        <a:defRPr/>
                      </a:pPr>
                      <a:r>
                        <a:rPr lang="en-US" altLang="en-US" sz="1200" kern="0" dirty="0" smtClean="0">
                          <a:solidFill>
                            <a:srgbClr val="000000"/>
                          </a:solidFill>
                          <a:latin typeface="Arial"/>
                        </a:rPr>
                        <a:t>Tendonitis is an example</a:t>
                      </a:r>
                      <a:r>
                        <a:rPr lang="en-US" altLang="en-US" sz="1200" kern="0" baseline="0" dirty="0" smtClean="0">
                          <a:solidFill>
                            <a:srgbClr val="000000"/>
                          </a:solidFill>
                          <a:latin typeface="Arial"/>
                        </a:rPr>
                        <a:t> of a WMSD</a:t>
                      </a:r>
                      <a:endParaRPr lang="en-US" altLang="en-US" sz="1200" kern="0" dirty="0" smtClean="0">
                        <a:solidFill>
                          <a:srgbClr val="000000"/>
                        </a:solidFill>
                        <a:latin typeface="Arial"/>
                      </a:endParaRPr>
                    </a:p>
                  </a:txBody>
                  <a:tcPr marL="94392" marR="94392" marT="46867" marB="4686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86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67" marB="4686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67" marB="4686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latin typeface="Arial" panose="020B0604020202020204" pitchFamily="34" charset="0"/>
                          <a:cs typeface="Arial" panose="020B0604020202020204" pitchFamily="34" charset="0"/>
                        </a:rPr>
                        <a:t>Most WMSD affect the hands, wrists, elbows, neck, and shoulders. </a:t>
                      </a:r>
                      <a:endParaRPr kumimoji="0" 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4392" marR="94392" marT="46867" marB="4686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61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67" marB="4686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67" marB="4686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Ergonomics is fitting the person to the work</a:t>
                      </a:r>
                    </a:p>
                  </a:txBody>
                  <a:tcPr marL="94392" marR="94392" marT="46867" marB="4686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3A1C4E4-929F-403F-AB9B-095A5D3B6518}" type="slidenum">
              <a:rPr lang="en-US" altLang="en-US" smtClean="0"/>
              <a:pPr eaLnBrk="1" hangingPunct="1">
                <a:spcBef>
                  <a:spcPct val="0"/>
                </a:spcBef>
              </a:pPr>
              <a:t>17</a:t>
            </a:fld>
            <a:endParaRPr lang="en-US" altLang="en-US" smtClean="0"/>
          </a:p>
        </p:txBody>
      </p:sp>
      <p:sp>
        <p:nvSpPr>
          <p:cNvPr id="102403" name="Rectangle 2"/>
          <p:cNvSpPr>
            <a:spLocks noGrp="1" noRot="1" noChangeAspect="1" noChangeArrowheads="1" noTextEdit="1"/>
          </p:cNvSpPr>
          <p:nvPr>
            <p:ph type="sldImg"/>
          </p:nvPr>
        </p:nvSpPr>
        <p:spPr>
          <a:xfrm>
            <a:off x="1254125" y="746125"/>
            <a:ext cx="4568825" cy="3427413"/>
          </a:xfrm>
          <a:ln/>
        </p:spPr>
      </p:sp>
      <p:sp>
        <p:nvSpPr>
          <p:cNvPr id="81924" name="Rectangle 3"/>
          <p:cNvSpPr>
            <a:spLocks noGrp="1" noChangeArrowheads="1"/>
          </p:cNvSpPr>
          <p:nvPr>
            <p:ph type="body" idx="1"/>
          </p:nvPr>
        </p:nvSpPr>
        <p:spPr>
          <a:xfrm>
            <a:off x="942975" y="4448175"/>
            <a:ext cx="5505450" cy="3968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t>The Seven Risk Factors</a:t>
            </a:r>
          </a:p>
          <a:p>
            <a:pPr>
              <a:defRPr/>
            </a:pPr>
            <a:endParaRPr lang="en-US" altLang="en-US" b="1" dirty="0" smtClean="0"/>
          </a:p>
          <a:p>
            <a:pPr>
              <a:defRPr/>
            </a:pPr>
            <a:r>
              <a:rPr lang="en-US" altLang="en-US" dirty="0" smtClean="0"/>
              <a:t>It is important to understand the risks of the work that you do.  Always keep an eye out for these risks factors and do what you can to eliminate them!</a:t>
            </a:r>
          </a:p>
          <a:p>
            <a:pPr>
              <a:defRPr/>
            </a:pPr>
            <a:endParaRPr lang="en-US" altLang="en-US" dirty="0">
              <a:solidFill>
                <a:srgbClr val="FF0000"/>
              </a:solidFill>
            </a:endParaRPr>
          </a:p>
          <a:p>
            <a:pPr>
              <a:defRPr/>
            </a:pPr>
            <a:r>
              <a:rPr lang="en-US" altLang="en-US" dirty="0" smtClean="0"/>
              <a:t>We will now take a look at each of these risk factors in detail.</a:t>
            </a:r>
          </a:p>
          <a:p>
            <a:pPr>
              <a:defRPr/>
            </a:pPr>
            <a:endParaRPr lang="en-US" altLang="en-US" dirty="0"/>
          </a:p>
          <a:p>
            <a:pPr marL="171450" indent="-171450">
              <a:buFont typeface="Arial" panose="020B0604020202020204" pitchFamily="34" charset="0"/>
              <a:buChar char="•"/>
              <a:defRPr/>
            </a:pPr>
            <a:r>
              <a:rPr lang="en-US" altLang="en-US" dirty="0" smtClean="0"/>
              <a:t>Awkward Posture</a:t>
            </a:r>
          </a:p>
          <a:p>
            <a:pPr marL="171450" indent="-171450">
              <a:buFont typeface="Arial" panose="020B0604020202020204" pitchFamily="34" charset="0"/>
              <a:buChar char="•"/>
              <a:defRPr/>
            </a:pPr>
            <a:r>
              <a:rPr lang="en-US" altLang="en-US" dirty="0" smtClean="0"/>
              <a:t>Repetition</a:t>
            </a:r>
          </a:p>
          <a:p>
            <a:pPr marL="171450" indent="-171450">
              <a:buFont typeface="Arial" panose="020B0604020202020204" pitchFamily="34" charset="0"/>
              <a:buChar char="•"/>
              <a:defRPr/>
            </a:pPr>
            <a:r>
              <a:rPr lang="en-US" altLang="en-US" dirty="0" smtClean="0"/>
              <a:t>Forces and Weight</a:t>
            </a:r>
          </a:p>
          <a:p>
            <a:pPr marL="171450" indent="-171450">
              <a:buFont typeface="Arial" panose="020B0604020202020204" pitchFamily="34" charset="0"/>
              <a:buChar char="•"/>
              <a:defRPr/>
            </a:pPr>
            <a:r>
              <a:rPr lang="en-US" altLang="en-US" dirty="0" smtClean="0"/>
              <a:t>Vibration</a:t>
            </a:r>
          </a:p>
          <a:p>
            <a:pPr marL="171450" indent="-171450">
              <a:buFont typeface="Arial" panose="020B0604020202020204" pitchFamily="34" charset="0"/>
              <a:buChar char="•"/>
              <a:defRPr/>
            </a:pPr>
            <a:r>
              <a:rPr lang="en-US" altLang="en-US" dirty="0" smtClean="0"/>
              <a:t>Duration</a:t>
            </a:r>
          </a:p>
          <a:p>
            <a:pPr marL="171450" indent="-171450">
              <a:buFont typeface="Arial" panose="020B0604020202020204" pitchFamily="34" charset="0"/>
              <a:buChar char="•"/>
              <a:defRPr/>
            </a:pPr>
            <a:r>
              <a:rPr lang="en-US" altLang="en-US" dirty="0" smtClean="0"/>
              <a:t>Static Muscle Loading</a:t>
            </a:r>
          </a:p>
          <a:p>
            <a:pPr marL="171450" indent="-171450">
              <a:buFont typeface="Arial" panose="020B0604020202020204" pitchFamily="34" charset="0"/>
              <a:buChar char="•"/>
              <a:defRPr/>
            </a:pPr>
            <a:r>
              <a:rPr lang="en-US" altLang="en-US" dirty="0" smtClean="0"/>
              <a:t>Contact Stress</a:t>
            </a:r>
          </a:p>
          <a:p>
            <a:pPr marL="171450" indent="-171450">
              <a:buFont typeface="Arial" panose="020B0604020202020204" pitchFamily="34" charset="0"/>
              <a:buChar char="•"/>
              <a:defRPr/>
            </a:pPr>
            <a:r>
              <a:rPr lang="en-US" altLang="en-US" dirty="0" smtClean="0"/>
              <a:t>Environment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BA3C503-4C95-4C7A-98E7-3C1B3B621CC2}" type="slidenum">
              <a:rPr lang="en-US" altLang="en-US" smtClean="0"/>
              <a:pPr eaLnBrk="1" hangingPunct="1">
                <a:spcBef>
                  <a:spcPct val="0"/>
                </a:spcBef>
              </a:pPr>
              <a:t>18</a:t>
            </a:fld>
            <a:endParaRPr lang="en-US" altLang="en-US" smtClean="0"/>
          </a:p>
        </p:txBody>
      </p:sp>
      <p:sp>
        <p:nvSpPr>
          <p:cNvPr id="103427" name="Rectangle 2"/>
          <p:cNvSpPr>
            <a:spLocks noGrp="1" noRot="1" noChangeAspect="1" noChangeArrowheads="1" noTextEdit="1"/>
          </p:cNvSpPr>
          <p:nvPr>
            <p:ph type="sldImg"/>
          </p:nvPr>
        </p:nvSpPr>
        <p:spPr>
          <a:xfrm>
            <a:off x="1254125" y="746125"/>
            <a:ext cx="4568825" cy="3427413"/>
          </a:xfrm>
          <a:ln/>
        </p:spPr>
      </p:sp>
      <p:sp>
        <p:nvSpPr>
          <p:cNvPr id="81924" name="Rectangle 3"/>
          <p:cNvSpPr>
            <a:spLocks noGrp="1" noChangeArrowheads="1"/>
          </p:cNvSpPr>
          <p:nvPr>
            <p:ph type="body" idx="1"/>
          </p:nvPr>
        </p:nvSpPr>
        <p:spPr>
          <a:xfrm>
            <a:off x="942975" y="4448175"/>
            <a:ext cx="5505450" cy="3968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t>Awkward Position</a:t>
            </a:r>
          </a:p>
          <a:p>
            <a:pPr>
              <a:defRPr/>
            </a:pPr>
            <a:endParaRPr lang="en-US" altLang="en-US" b="1" dirty="0" smtClean="0"/>
          </a:p>
          <a:p>
            <a:pPr>
              <a:defRPr/>
            </a:pPr>
            <a:r>
              <a:rPr lang="en-US" dirty="0"/>
              <a:t>Any body position can cause discomfort and fatigue if it is maintained for long periods of time.  Standing, for example, is a natural body posture, and by itself poses no particular health hazards. However, working for long periods in a standing position can </a:t>
            </a:r>
            <a:r>
              <a:rPr lang="en-US" dirty="0" smtClean="0"/>
              <a:t>cause:</a:t>
            </a:r>
          </a:p>
          <a:p>
            <a:pPr marL="171450" indent="-171450">
              <a:buFont typeface="Arial" panose="020B0604020202020204" pitchFamily="34" charset="0"/>
              <a:buChar char="•"/>
              <a:defRPr/>
            </a:pPr>
            <a:r>
              <a:rPr lang="en-US" dirty="0" smtClean="0"/>
              <a:t>sore feet</a:t>
            </a:r>
          </a:p>
          <a:p>
            <a:pPr marL="171450" indent="-171450">
              <a:buFont typeface="Arial" panose="020B0604020202020204" pitchFamily="34" charset="0"/>
              <a:buChar char="•"/>
              <a:defRPr/>
            </a:pPr>
            <a:r>
              <a:rPr lang="en-US" dirty="0" smtClean="0"/>
              <a:t>general </a:t>
            </a:r>
            <a:r>
              <a:rPr lang="en-US" dirty="0"/>
              <a:t>muscular </a:t>
            </a:r>
            <a:r>
              <a:rPr lang="en-US" dirty="0" smtClean="0"/>
              <a:t>fatigue</a:t>
            </a:r>
          </a:p>
          <a:p>
            <a:pPr marL="171450" indent="-171450">
              <a:buFont typeface="Arial" panose="020B0604020202020204" pitchFamily="34" charset="0"/>
              <a:buChar char="•"/>
              <a:defRPr/>
            </a:pPr>
            <a:r>
              <a:rPr lang="en-US" dirty="0" smtClean="0"/>
              <a:t>low </a:t>
            </a:r>
            <a:r>
              <a:rPr lang="en-US" dirty="0"/>
              <a:t>back pain. </a:t>
            </a:r>
            <a:endParaRPr lang="en-US" dirty="0" smtClean="0"/>
          </a:p>
          <a:p>
            <a:pPr>
              <a:defRPr/>
            </a:pPr>
            <a:endParaRPr lang="en-US" dirty="0"/>
          </a:p>
          <a:p>
            <a:pPr>
              <a:defRPr/>
            </a:pPr>
            <a:r>
              <a:rPr lang="en-US" dirty="0" smtClean="0"/>
              <a:t>In </a:t>
            </a:r>
            <a:r>
              <a:rPr lang="en-US" dirty="0"/>
              <a:t>addition, improper layout of work areas, and certain tasks can make workers use unnatural standing positions</a:t>
            </a:r>
            <a:r>
              <a:rPr lang="en-US" dirty="0" smtClean="0"/>
              <a:t>.</a:t>
            </a:r>
          </a:p>
          <a:p>
            <a:pPr>
              <a:defRPr/>
            </a:pPr>
            <a:endParaRPr lang="en-US" dirty="0"/>
          </a:p>
          <a:p>
            <a:pPr>
              <a:defRPr/>
            </a:pPr>
            <a:r>
              <a:rPr lang="en-US" dirty="0" smtClean="0"/>
              <a:t>In addition to standing for long periods of time, lifting, particularly improper lifting, can put undue pressure on the back.</a:t>
            </a:r>
          </a:p>
          <a:p>
            <a:pPr>
              <a:defRPr/>
            </a:pPr>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0279D51-E4AC-4A7B-99AF-2DCA8D428C0C}" type="slidenum">
              <a:rPr lang="en-US" altLang="en-US" smtClean="0"/>
              <a:pPr eaLnBrk="1" hangingPunct="1">
                <a:spcBef>
                  <a:spcPct val="0"/>
                </a:spcBef>
              </a:pPr>
              <a:t>19</a:t>
            </a:fld>
            <a:endParaRPr lang="en-US" altLang="en-US" smtClean="0"/>
          </a:p>
        </p:txBody>
      </p:sp>
      <p:sp>
        <p:nvSpPr>
          <p:cNvPr id="104451" name="Rectangle 2"/>
          <p:cNvSpPr>
            <a:spLocks noGrp="1" noRot="1" noChangeAspect="1" noChangeArrowheads="1" noTextEdit="1"/>
          </p:cNvSpPr>
          <p:nvPr>
            <p:ph type="sldImg"/>
          </p:nvPr>
        </p:nvSpPr>
        <p:spPr>
          <a:xfrm>
            <a:off x="1254125" y="746125"/>
            <a:ext cx="4568825" cy="3427413"/>
          </a:xfrm>
          <a:ln/>
        </p:spPr>
      </p:sp>
      <p:sp>
        <p:nvSpPr>
          <p:cNvPr id="104452"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Awkward Position</a:t>
            </a:r>
          </a:p>
          <a:p>
            <a:endParaRPr lang="en-US" altLang="en-US" smtClean="0"/>
          </a:p>
          <a:p>
            <a:r>
              <a:rPr lang="en-US" altLang="en-US" smtClean="0"/>
              <a:t>A muscle’s force is reduced if it is put in a position that is too long or too short.</a:t>
            </a:r>
          </a:p>
          <a:p>
            <a:endParaRPr lang="en-US" altLang="en-US" smtClean="0"/>
          </a:p>
          <a:p>
            <a:r>
              <a:rPr lang="en-US" altLang="en-US" smtClean="0"/>
              <a:t>Muscles get tired faster if they are forced to work in a non-neutral position and tired muscles become overused more quickly than muscles that are rested.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1254125" y="647700"/>
            <a:ext cx="4683125" cy="3513138"/>
          </a:xfrm>
          <a:ln/>
        </p:spPr>
      </p:sp>
      <p:sp>
        <p:nvSpPr>
          <p:cNvPr id="624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defRPr/>
            </a:pPr>
            <a:r>
              <a:rPr lang="en-US" altLang="en-US" b="1" kern="0" dirty="0" smtClean="0">
                <a:solidFill>
                  <a:srgbClr val="000000"/>
                </a:solidFill>
                <a:latin typeface="Arial"/>
              </a:rPr>
              <a:t>Topics</a:t>
            </a:r>
          </a:p>
          <a:p>
            <a:pPr marL="342626" indent="-342626">
              <a:spcBef>
                <a:spcPct val="20000"/>
              </a:spcBef>
              <a:buFontTx/>
              <a:buChar char="•"/>
              <a:defRPr/>
            </a:pPr>
            <a:endParaRPr lang="en-US" altLang="en-US" kern="0" dirty="0">
              <a:solidFill>
                <a:srgbClr val="000000"/>
              </a:solidFill>
              <a:latin typeface="Arial"/>
            </a:endParaRPr>
          </a:p>
          <a:p>
            <a:pPr marL="342626" indent="-342626">
              <a:spcBef>
                <a:spcPct val="20000"/>
              </a:spcBef>
              <a:buFontTx/>
              <a:buChar char="•"/>
              <a:defRPr/>
            </a:pPr>
            <a:r>
              <a:rPr lang="en-US" altLang="en-US" kern="0" dirty="0" smtClean="0">
                <a:solidFill>
                  <a:srgbClr val="000000"/>
                </a:solidFill>
                <a:latin typeface="Arial"/>
              </a:rPr>
              <a:t>Understanding OSHA</a:t>
            </a:r>
          </a:p>
          <a:p>
            <a:pPr marL="342626" indent="-342626">
              <a:spcBef>
                <a:spcPct val="20000"/>
              </a:spcBef>
              <a:buFontTx/>
              <a:buChar char="•"/>
              <a:defRPr/>
            </a:pPr>
            <a:endParaRPr lang="en-US" altLang="en-US" kern="0" dirty="0">
              <a:solidFill>
                <a:srgbClr val="000000"/>
              </a:solidFill>
              <a:latin typeface="Arial"/>
            </a:endParaRPr>
          </a:p>
          <a:p>
            <a:pPr marL="342626" indent="-342626">
              <a:spcBef>
                <a:spcPct val="20000"/>
              </a:spcBef>
              <a:buFontTx/>
              <a:buChar char="•"/>
              <a:defRPr/>
            </a:pPr>
            <a:endParaRPr lang="en-US" altLang="en-US" kern="0" dirty="0" smtClean="0">
              <a:solidFill>
                <a:srgbClr val="000000"/>
              </a:solidFill>
              <a:latin typeface="Arial"/>
            </a:endParaRPr>
          </a:p>
          <a:p>
            <a:pPr marL="342626" indent="-342626">
              <a:spcBef>
                <a:spcPct val="20000"/>
              </a:spcBef>
              <a:buFontTx/>
              <a:buChar char="•"/>
              <a:defRPr/>
            </a:pPr>
            <a:r>
              <a:rPr lang="en-US" altLang="en-US" kern="0" dirty="0" smtClean="0">
                <a:solidFill>
                  <a:srgbClr val="000000"/>
                </a:solidFill>
                <a:latin typeface="Arial"/>
              </a:rPr>
              <a:t>Defining Ergonomics</a:t>
            </a:r>
          </a:p>
          <a:p>
            <a:pPr marL="342626" indent="-342626">
              <a:spcBef>
                <a:spcPct val="20000"/>
              </a:spcBef>
              <a:buFontTx/>
              <a:buChar char="•"/>
              <a:defRPr/>
            </a:pPr>
            <a:endParaRPr lang="en-US" altLang="en-US" kern="0" dirty="0" smtClean="0">
              <a:solidFill>
                <a:srgbClr val="000000"/>
              </a:solidFill>
              <a:latin typeface="Arial"/>
            </a:endParaRPr>
          </a:p>
          <a:p>
            <a:pPr marL="342626" indent="-342626">
              <a:spcBef>
                <a:spcPct val="20000"/>
              </a:spcBef>
              <a:buFontTx/>
              <a:buChar char="•"/>
              <a:defRPr/>
            </a:pPr>
            <a:endParaRPr lang="en-US" altLang="en-US" kern="0" dirty="0">
              <a:solidFill>
                <a:srgbClr val="000000"/>
              </a:solidFill>
              <a:latin typeface="Arial"/>
            </a:endParaRPr>
          </a:p>
          <a:p>
            <a:pPr marL="342626" indent="-342626">
              <a:spcBef>
                <a:spcPct val="20000"/>
              </a:spcBef>
              <a:buFontTx/>
              <a:buChar char="•"/>
              <a:defRPr/>
            </a:pPr>
            <a:r>
              <a:rPr lang="en-US" altLang="en-US" kern="0" dirty="0" smtClean="0">
                <a:solidFill>
                  <a:srgbClr val="000000"/>
                </a:solidFill>
                <a:latin typeface="Arial"/>
              </a:rPr>
              <a:t>The Eight Risk Factors and Ways to Reduce These Risks</a:t>
            </a:r>
          </a:p>
          <a:p>
            <a:pPr marL="342626" indent="-342626">
              <a:spcBef>
                <a:spcPct val="20000"/>
              </a:spcBef>
              <a:buFontTx/>
              <a:buChar char="•"/>
              <a:defRPr/>
            </a:pPr>
            <a:endParaRPr lang="en-US" altLang="en-US" kern="0" dirty="0" smtClean="0">
              <a:solidFill>
                <a:srgbClr val="000000"/>
              </a:solidFill>
              <a:latin typeface="Arial"/>
            </a:endParaRPr>
          </a:p>
          <a:p>
            <a:pPr marL="342626" indent="-342626">
              <a:spcBef>
                <a:spcPct val="20000"/>
              </a:spcBef>
              <a:buFontTx/>
              <a:buChar char="•"/>
              <a:defRPr/>
            </a:pPr>
            <a:endParaRPr lang="en-US" altLang="en-US" kern="0" dirty="0">
              <a:solidFill>
                <a:srgbClr val="000000"/>
              </a:solidFill>
              <a:latin typeface="Arial"/>
            </a:endParaRPr>
          </a:p>
          <a:p>
            <a:pPr marL="342626" indent="-342626">
              <a:spcBef>
                <a:spcPct val="20000"/>
              </a:spcBef>
              <a:buFontTx/>
              <a:buChar char="•"/>
              <a:defRPr/>
            </a:pPr>
            <a:r>
              <a:rPr lang="en-US" altLang="en-US" kern="0" dirty="0" smtClean="0">
                <a:solidFill>
                  <a:srgbClr val="000000"/>
                </a:solidFill>
                <a:latin typeface="Arial"/>
              </a:rPr>
              <a:t>Early Symptom Recognition</a:t>
            </a:r>
          </a:p>
          <a:p>
            <a:pPr marL="342626" indent="-342626">
              <a:spcBef>
                <a:spcPct val="20000"/>
              </a:spcBef>
              <a:buFontTx/>
              <a:buChar char="•"/>
              <a:defRPr/>
            </a:pPr>
            <a:endParaRPr lang="en-US" altLang="en-US" kern="0" dirty="0" smtClean="0">
              <a:solidFill>
                <a:srgbClr val="000000"/>
              </a:solidFill>
              <a:latin typeface="Arial"/>
            </a:endParaRPr>
          </a:p>
          <a:p>
            <a:pPr marL="342626" indent="-342626">
              <a:spcBef>
                <a:spcPct val="20000"/>
              </a:spcBef>
              <a:buFontTx/>
              <a:buChar char="•"/>
              <a:defRPr/>
            </a:pPr>
            <a:endParaRPr lang="en-US" altLang="en-US" kern="0" dirty="0">
              <a:solidFill>
                <a:srgbClr val="000000"/>
              </a:solidFill>
              <a:latin typeface="Arial"/>
            </a:endParaRPr>
          </a:p>
          <a:p>
            <a:pPr marL="342626" indent="-342626">
              <a:spcBef>
                <a:spcPct val="20000"/>
              </a:spcBef>
              <a:buFontTx/>
              <a:buChar char="•"/>
              <a:defRPr/>
            </a:pPr>
            <a:r>
              <a:rPr lang="en-US" altLang="en-US" kern="0" dirty="0" smtClean="0">
                <a:solidFill>
                  <a:srgbClr val="000000"/>
                </a:solidFill>
                <a:latin typeface="Arial"/>
              </a:rPr>
              <a:t>Conclusion</a:t>
            </a:r>
            <a:endParaRPr lang="en-US" altLang="en-US" kern="0" dirty="0">
              <a:solidFill>
                <a:srgbClr val="000000"/>
              </a:solidFill>
              <a:latin typeface="Arial"/>
            </a:endParaRPr>
          </a:p>
          <a:p>
            <a:pPr>
              <a:defRPr/>
            </a:pPr>
            <a:endParaRPr lang="en-US" altLang="en-US" dirty="0"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2D6A1B7-B9AD-432F-9145-2B40B885AF06}" type="slidenum">
              <a:rPr lang="en-US" altLang="en-US" smtClean="0"/>
              <a:pPr eaLnBrk="1" hangingPunct="1">
                <a:spcBef>
                  <a:spcPct val="0"/>
                </a:spcBef>
              </a:pPr>
              <a:t>2</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ct val="20000"/>
              </a:spcBef>
              <a:tabLst>
                <a:tab pos="970773" algn="l"/>
              </a:tabLst>
              <a:defRPr/>
            </a:pPr>
            <a:r>
              <a:rPr lang="en-US" altLang="en-US" b="1" kern="0" dirty="0" smtClean="0">
                <a:solidFill>
                  <a:srgbClr val="000000"/>
                </a:solidFill>
                <a:latin typeface="Arial"/>
              </a:rPr>
              <a:t>Neutral Position</a:t>
            </a:r>
          </a:p>
          <a:p>
            <a:pPr marL="0" lvl="1">
              <a:spcBef>
                <a:spcPct val="20000"/>
              </a:spcBef>
              <a:tabLst>
                <a:tab pos="970773" algn="l"/>
              </a:tabLst>
              <a:defRPr/>
            </a:pPr>
            <a:endParaRPr lang="en-US" altLang="en-US" kern="0" dirty="0" smtClean="0">
              <a:solidFill>
                <a:srgbClr val="000000"/>
              </a:solidFill>
              <a:latin typeface="Arial"/>
            </a:endParaRPr>
          </a:p>
          <a:p>
            <a:pPr marL="0" lvl="1">
              <a:spcBef>
                <a:spcPct val="20000"/>
              </a:spcBef>
              <a:tabLst>
                <a:tab pos="970773" algn="l"/>
              </a:tabLst>
              <a:defRPr/>
            </a:pPr>
            <a:r>
              <a:rPr lang="en-US" dirty="0"/>
              <a:t>The human body functions best in the </a:t>
            </a:r>
            <a:r>
              <a:rPr lang="en-US" dirty="0" smtClean="0"/>
              <a:t>neutral position also known as the “power zone.”</a:t>
            </a:r>
            <a:endParaRPr lang="en-US" dirty="0"/>
          </a:p>
          <a:p>
            <a:pPr marL="0" lvl="1">
              <a:spcBef>
                <a:spcPct val="20000"/>
              </a:spcBef>
              <a:tabLst>
                <a:tab pos="970773" algn="l"/>
              </a:tabLst>
              <a:defRPr/>
            </a:pPr>
            <a:endParaRPr lang="en-US" altLang="en-US" kern="0" dirty="0">
              <a:solidFill>
                <a:srgbClr val="000000"/>
              </a:solidFill>
              <a:latin typeface="Arial"/>
            </a:endParaRP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4DB7167-7341-43E6-9D6B-151BE5C22D24}" type="slidenum">
              <a:rPr lang="en-US" altLang="en-US" smtClean="0"/>
              <a:pPr eaLnBrk="1" hangingPunct="1">
                <a:spcBef>
                  <a:spcPct val="0"/>
                </a:spcBef>
              </a:pPr>
              <a:t>20</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272BE97-F75E-4CA3-8493-8E083D508148}" type="slidenum">
              <a:rPr lang="en-US" altLang="en-US" smtClean="0"/>
              <a:pPr eaLnBrk="1" hangingPunct="1">
                <a:spcBef>
                  <a:spcPct val="0"/>
                </a:spcBef>
              </a:pPr>
              <a:t>21</a:t>
            </a:fld>
            <a:endParaRPr lang="en-US" alt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706438" y="4449763"/>
            <a:ext cx="5664200" cy="413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solidFill>
                  <a:schemeClr val="tx2"/>
                </a:solidFill>
              </a:rPr>
              <a:t>Based on the Video</a:t>
            </a:r>
          </a:p>
          <a:p>
            <a:pPr>
              <a:lnSpc>
                <a:spcPct val="90000"/>
              </a:lnSpc>
            </a:pPr>
            <a:endParaRPr lang="en-US" altLang="en-US" sz="800" b="1" smtClean="0">
              <a:solidFill>
                <a:schemeClr val="tx2"/>
              </a:solidFill>
            </a:endParaRPr>
          </a:p>
          <a:p>
            <a:pPr>
              <a:lnSpc>
                <a:spcPct val="90000"/>
              </a:lnSpc>
            </a:pPr>
            <a:r>
              <a:rPr lang="en-US" altLang="en-US" smtClean="0"/>
              <a:t>What does “preserve the curve” mean?</a:t>
            </a: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smtClean="0"/>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pPr>
            <a:r>
              <a:rPr lang="en-US" altLang="en-US" smtClean="0"/>
              <a:t>What is the first rule of lifting or lowering an object?</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pPr>
            <a:r>
              <a:rPr lang="en-US" altLang="en-US" smtClean="0"/>
              <a:t>List some ways we can protect our back while doing our work.</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i="1" smtClean="0"/>
          </a:p>
          <a:p>
            <a:pPr>
              <a:lnSpc>
                <a:spcPct val="90000"/>
              </a:lnSpc>
              <a:buFontTx/>
              <a:buChar char="•"/>
            </a:pPr>
            <a:r>
              <a:rPr lang="en-US" altLang="en-US" i="1" smtClean="0"/>
              <a:t>_____________________________________________________________</a:t>
            </a:r>
            <a:endParaRPr lang="en-US" altLang="en-US" smtClean="0"/>
          </a:p>
          <a:p>
            <a:pPr lvl="1"/>
            <a:endParaRPr lang="en-US" altLang="en-US" i="1" smtClean="0">
              <a:latin typeface="Tahoma" pitchFamily="34" charset="0"/>
            </a:endParaRPr>
          </a:p>
          <a:p>
            <a:pPr lvl="1"/>
            <a:endParaRPr lang="en-US" altLang="en-US" i="1" smtClean="0">
              <a:solidFill>
                <a:srgbClr val="000000"/>
              </a:solidFill>
              <a:latin typeface="Tahom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ct val="20000"/>
              </a:spcBef>
              <a:tabLst>
                <a:tab pos="970773" algn="l"/>
              </a:tabLst>
              <a:defRPr/>
            </a:pPr>
            <a:endParaRPr lang="en-US" altLang="en-US" kern="0" dirty="0">
              <a:solidFill>
                <a:srgbClr val="000000"/>
              </a:solidFill>
              <a:latin typeface="Arial"/>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10C36E3-54AA-4A13-8E3C-3136F47E8F88}" type="slidenum">
              <a:rPr lang="en-US" altLang="en-US" smtClean="0"/>
              <a:pPr eaLnBrk="1" hangingPunct="1">
                <a:spcBef>
                  <a:spcPct val="0"/>
                </a:spcBef>
              </a:pPr>
              <a:t>22</a:t>
            </a:fld>
            <a:endParaRPr lang="en-US" altLang="en-US" smtClean="0"/>
          </a:p>
        </p:txBody>
      </p:sp>
      <p:graphicFrame>
        <p:nvGraphicFramePr>
          <p:cNvPr id="3" name="Table 2"/>
          <p:cNvGraphicFramePr>
            <a:graphicFrameLocks noGrp="1"/>
          </p:cNvGraphicFramePr>
          <p:nvPr/>
        </p:nvGraphicFramePr>
        <p:xfrm>
          <a:off x="722313" y="4456113"/>
          <a:ext cx="5559425" cy="3503612"/>
        </p:xfrm>
        <a:graphic>
          <a:graphicData uri="http://schemas.openxmlformats.org/drawingml/2006/table">
            <a:tbl>
              <a:tblPr firstRow="1" bandRow="1">
                <a:tableStyleId>{5C22544A-7EE6-4342-B048-85BDC9FD1C3A}</a:tableStyleId>
              </a:tblPr>
              <a:tblGrid>
                <a:gridCol w="2587624"/>
                <a:gridCol w="2971801"/>
              </a:tblGrid>
              <a:tr h="685676">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b="1" dirty="0" smtClean="0">
                        <a:solidFill>
                          <a:schemeClr val="tx1"/>
                        </a:solidFill>
                      </a:endParaRPr>
                    </a:p>
                  </a:txBody>
                  <a:tcPr marL="91337" marR="91337" marT="45695" marB="45695"/>
                </a:tc>
                <a:tc>
                  <a:txBody>
                    <a:bodyPr/>
                    <a:lstStyle/>
                    <a:p>
                      <a:endParaRPr lang="en-US" sz="1800" dirty="0"/>
                    </a:p>
                  </a:txBody>
                  <a:tcPr marL="91337" marR="91337" marT="45695" marB="45695"/>
                </a:tc>
              </a:tr>
              <a:tr h="378543">
                <a:tc>
                  <a:txBody>
                    <a:bodyPr/>
                    <a:lstStyle/>
                    <a:p>
                      <a:r>
                        <a:rPr lang="en-US" sz="1800" dirty="0" smtClean="0"/>
                        <a:t>Use</a:t>
                      </a:r>
                      <a:r>
                        <a:rPr lang="en-US" sz="1800" baseline="0" dirty="0" smtClean="0"/>
                        <a:t> lifting aids</a:t>
                      </a:r>
                      <a:endParaRPr lang="en-US" sz="1800"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Lock stomach muscles</a:t>
                      </a:r>
                    </a:p>
                  </a:txBody>
                  <a:tcPr marL="91337" marR="91337" marT="45695" marB="45695"/>
                </a:tc>
              </a:tr>
              <a:tr h="378543">
                <a:tc>
                  <a:txBody>
                    <a:bodyPr/>
                    <a:lstStyle/>
                    <a:p>
                      <a:r>
                        <a:rPr lang="en-US" sz="1800" dirty="0" smtClean="0"/>
                        <a:t>Get help</a:t>
                      </a:r>
                      <a:endParaRPr lang="en-US" sz="1800"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Keep head up</a:t>
                      </a:r>
                    </a:p>
                  </a:txBody>
                  <a:tcPr marL="91337" marR="91337" marT="45695" marB="45695"/>
                </a:tc>
              </a:tr>
              <a:tr h="378543">
                <a:tc>
                  <a:txBody>
                    <a:bodyPr/>
                    <a:lstStyle/>
                    <a:p>
                      <a:r>
                        <a:rPr lang="en-US" sz="1800" dirty="0" smtClean="0"/>
                        <a:t>Plan your lift</a:t>
                      </a:r>
                      <a:endParaRPr lang="en-US" sz="1800"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Stay under control-don’t</a:t>
                      </a:r>
                      <a:r>
                        <a:rPr lang="en-US" sz="1800" baseline="0" dirty="0" smtClean="0"/>
                        <a:t> rush</a:t>
                      </a:r>
                      <a:endParaRPr lang="en-US" sz="1800" dirty="0" smtClean="0"/>
                    </a:p>
                  </a:txBody>
                  <a:tcPr marL="91337" marR="91337" marT="45695" marB="45695"/>
                </a:tc>
              </a:tr>
              <a:tr h="378543">
                <a:tc>
                  <a:txBody>
                    <a:bodyPr/>
                    <a:lstStyle/>
                    <a:p>
                      <a:r>
                        <a:rPr lang="en-US" sz="1800" dirty="0" smtClean="0"/>
                        <a:t>Stay close to the load</a:t>
                      </a:r>
                      <a:endParaRPr lang="en-US" sz="1800"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Don’t reach</a:t>
                      </a:r>
                    </a:p>
                  </a:txBody>
                  <a:tcPr marL="91337" marR="91337" marT="45695" marB="45695"/>
                </a:tc>
              </a:tr>
              <a:tr h="378543">
                <a:tc>
                  <a:txBody>
                    <a:bodyPr/>
                    <a:lstStyle/>
                    <a:p>
                      <a:r>
                        <a:rPr lang="en-US" sz="1800" dirty="0" smtClean="0"/>
                        <a:t>Sure footing and grip</a:t>
                      </a:r>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Don’t twist</a:t>
                      </a:r>
                    </a:p>
                  </a:txBody>
                  <a:tcPr marL="91337" marR="91337" marT="45695" marB="45695"/>
                </a:tc>
              </a:tr>
              <a:tr h="378543">
                <a:tc>
                  <a:txBody>
                    <a:bodyPr/>
                    <a:lstStyle/>
                    <a:p>
                      <a:r>
                        <a:rPr lang="en-US" sz="1800" dirty="0" smtClean="0"/>
                        <a:t>Warn</a:t>
                      </a:r>
                      <a:r>
                        <a:rPr lang="en-US" sz="1800" baseline="0" dirty="0" smtClean="0"/>
                        <a:t> people on corners</a:t>
                      </a:r>
                      <a:endParaRPr lang="en-US" sz="1800"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Plan the task</a:t>
                      </a:r>
                    </a:p>
                  </a:txBody>
                  <a:tcPr marL="91337" marR="91337" marT="45695" marB="45695"/>
                </a:tc>
              </a:tr>
              <a:tr h="546679">
                <a:tc>
                  <a:txBody>
                    <a:bodyPr/>
                    <a:lstStyle/>
                    <a:p>
                      <a:endParaRPr lang="en-US" sz="1800" dirty="0"/>
                    </a:p>
                  </a:txBody>
                  <a:tcPr marL="91337" marR="91337" marT="45695" marB="45695"/>
                </a:tc>
                <a:tc>
                  <a:txBody>
                    <a:bodyPr/>
                    <a:lstStyle/>
                    <a:p>
                      <a:endParaRPr lang="en-US" sz="1800" dirty="0"/>
                    </a:p>
                  </a:txBody>
                  <a:tcPr marL="91337" marR="91337" marT="45695" marB="45695"/>
                </a:tc>
              </a:tr>
            </a:tbl>
          </a:graphicData>
        </a:graphic>
      </p:graphicFrame>
      <p:sp>
        <p:nvSpPr>
          <p:cNvPr id="107554" name="TextBox 3"/>
          <p:cNvSpPr txBox="1">
            <a:spLocks noChangeArrowheads="1"/>
          </p:cNvSpPr>
          <p:nvPr/>
        </p:nvSpPr>
        <p:spPr bwMode="auto">
          <a:xfrm>
            <a:off x="722313" y="4456113"/>
            <a:ext cx="5407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7" tIns="45683" rIns="91367" bIns="45683">
            <a:spAutoFit/>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ctr" eaLnBrk="1" hangingPunct="1">
              <a:spcBef>
                <a:spcPct val="0"/>
              </a:spcBef>
            </a:pPr>
            <a:r>
              <a:rPr lang="en-US" altLang="en-US" sz="1800" b="1"/>
              <a:t>Below are things you can do to prevent back injury while lifting or lowering an object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ct val="20000"/>
              </a:spcBef>
              <a:tabLst>
                <a:tab pos="970773" algn="l"/>
              </a:tabLst>
              <a:defRPr/>
            </a:pPr>
            <a:endParaRPr lang="en-US" altLang="en-US" kern="0" dirty="0">
              <a:solidFill>
                <a:srgbClr val="000000"/>
              </a:solidFill>
              <a:latin typeface="Arial"/>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0D0FC0F-7ED5-4713-8245-8152FC438DAE}" type="slidenum">
              <a:rPr lang="en-US" altLang="en-US" smtClean="0"/>
              <a:pPr eaLnBrk="1" hangingPunct="1">
                <a:spcBef>
                  <a:spcPct val="0"/>
                </a:spcBef>
              </a:pPr>
              <a:t>23</a:t>
            </a:fld>
            <a:endParaRPr lang="en-US" altLang="en-US" smtClean="0"/>
          </a:p>
        </p:txBody>
      </p:sp>
      <p:graphicFrame>
        <p:nvGraphicFramePr>
          <p:cNvPr id="3" name="Table 2"/>
          <p:cNvGraphicFramePr>
            <a:graphicFrameLocks noGrp="1"/>
          </p:cNvGraphicFramePr>
          <p:nvPr/>
        </p:nvGraphicFramePr>
        <p:xfrm>
          <a:off x="722313" y="4456113"/>
          <a:ext cx="5559425" cy="3503612"/>
        </p:xfrm>
        <a:graphic>
          <a:graphicData uri="http://schemas.openxmlformats.org/drawingml/2006/table">
            <a:tbl>
              <a:tblPr firstRow="1" bandRow="1">
                <a:tableStyleId>{5C22544A-7EE6-4342-B048-85BDC9FD1C3A}</a:tableStyleId>
              </a:tblPr>
              <a:tblGrid>
                <a:gridCol w="2587624"/>
                <a:gridCol w="2971801"/>
              </a:tblGrid>
              <a:tr h="685676">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b="1" dirty="0" smtClean="0">
                        <a:solidFill>
                          <a:schemeClr val="tx1"/>
                        </a:solidFill>
                      </a:endParaRPr>
                    </a:p>
                  </a:txBody>
                  <a:tcPr marL="91337" marR="91337" marT="45695" marB="45695"/>
                </a:tc>
                <a:tc>
                  <a:txBody>
                    <a:bodyPr/>
                    <a:lstStyle/>
                    <a:p>
                      <a:endParaRPr lang="en-US" sz="1800" dirty="0"/>
                    </a:p>
                  </a:txBody>
                  <a:tcPr marL="91337" marR="91337" marT="45695" marB="45695"/>
                </a:tc>
              </a:tr>
              <a:tr h="378543">
                <a:tc>
                  <a:txBody>
                    <a:bodyPr/>
                    <a:lstStyle/>
                    <a:p>
                      <a:r>
                        <a:rPr lang="en-US" sz="1800" dirty="0" smtClean="0"/>
                        <a:t>Use</a:t>
                      </a:r>
                      <a:r>
                        <a:rPr lang="en-US" sz="1800" baseline="0" dirty="0" smtClean="0"/>
                        <a:t> lifting aids </a:t>
                      </a:r>
                      <a:r>
                        <a:rPr lang="en-US" sz="1800" b="1" baseline="0" dirty="0" smtClean="0"/>
                        <a:t>N/A</a:t>
                      </a:r>
                      <a:endParaRPr lang="en-US" sz="1800" b="1"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Lock stomach muscles</a:t>
                      </a:r>
                    </a:p>
                  </a:txBody>
                  <a:tcPr marL="91337" marR="91337" marT="45695" marB="45695"/>
                </a:tc>
              </a:tr>
              <a:tr h="378543">
                <a:tc>
                  <a:txBody>
                    <a:bodyPr/>
                    <a:lstStyle/>
                    <a:p>
                      <a:r>
                        <a:rPr lang="en-US" sz="1800" dirty="0" smtClean="0"/>
                        <a:t>Get help </a:t>
                      </a:r>
                      <a:r>
                        <a:rPr lang="en-US" sz="1800" b="1" dirty="0" smtClean="0"/>
                        <a:t>N/A</a:t>
                      </a:r>
                      <a:endParaRPr lang="en-US" sz="1800" b="1"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Keep head up</a:t>
                      </a:r>
                    </a:p>
                  </a:txBody>
                  <a:tcPr marL="91337" marR="91337" marT="45695" marB="45695"/>
                </a:tc>
              </a:tr>
              <a:tr h="378543">
                <a:tc>
                  <a:txBody>
                    <a:bodyPr/>
                    <a:lstStyle/>
                    <a:p>
                      <a:r>
                        <a:rPr lang="en-US" sz="1800" dirty="0" smtClean="0"/>
                        <a:t>Plan your lift</a:t>
                      </a:r>
                      <a:endParaRPr lang="en-US" sz="1800"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Stay under control-don’t</a:t>
                      </a:r>
                      <a:r>
                        <a:rPr lang="en-US" sz="1800" baseline="0" dirty="0" smtClean="0"/>
                        <a:t> rush</a:t>
                      </a:r>
                      <a:endParaRPr lang="en-US" sz="1800" dirty="0" smtClean="0"/>
                    </a:p>
                  </a:txBody>
                  <a:tcPr marL="91337" marR="91337" marT="45695" marB="45695"/>
                </a:tc>
              </a:tr>
              <a:tr h="378543">
                <a:tc>
                  <a:txBody>
                    <a:bodyPr/>
                    <a:lstStyle/>
                    <a:p>
                      <a:r>
                        <a:rPr lang="en-US" sz="1800" dirty="0" smtClean="0"/>
                        <a:t>Stay close to the load</a:t>
                      </a:r>
                      <a:endParaRPr lang="en-US" sz="1800"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Don’t reach</a:t>
                      </a:r>
                    </a:p>
                  </a:txBody>
                  <a:tcPr marL="91337" marR="91337" marT="45695" marB="45695"/>
                </a:tc>
              </a:tr>
              <a:tr h="378543">
                <a:tc>
                  <a:txBody>
                    <a:bodyPr/>
                    <a:lstStyle/>
                    <a:p>
                      <a:r>
                        <a:rPr lang="en-US" sz="1800" dirty="0" smtClean="0"/>
                        <a:t>Sure footing and grip</a:t>
                      </a:r>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Don’t twist</a:t>
                      </a:r>
                    </a:p>
                  </a:txBody>
                  <a:tcPr marL="91337" marR="91337" marT="45695" marB="45695"/>
                </a:tc>
              </a:tr>
              <a:tr h="378543">
                <a:tc>
                  <a:txBody>
                    <a:bodyPr/>
                    <a:lstStyle/>
                    <a:p>
                      <a:r>
                        <a:rPr lang="en-US" sz="1800" dirty="0" smtClean="0"/>
                        <a:t>Warn</a:t>
                      </a:r>
                      <a:r>
                        <a:rPr lang="en-US" sz="1800" baseline="0" dirty="0" smtClean="0"/>
                        <a:t> people on corners</a:t>
                      </a:r>
                      <a:endParaRPr lang="en-US" sz="1800"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Plan the task</a:t>
                      </a:r>
                    </a:p>
                  </a:txBody>
                  <a:tcPr marL="91337" marR="91337" marT="45695" marB="45695"/>
                </a:tc>
              </a:tr>
              <a:tr h="546679">
                <a:tc>
                  <a:txBody>
                    <a:bodyPr/>
                    <a:lstStyle/>
                    <a:p>
                      <a:endParaRPr lang="en-US" sz="1800" dirty="0"/>
                    </a:p>
                  </a:txBody>
                  <a:tcPr marL="91337" marR="91337" marT="45695" marB="45695"/>
                </a:tc>
                <a:tc>
                  <a:txBody>
                    <a:bodyPr/>
                    <a:lstStyle/>
                    <a:p>
                      <a:endParaRPr lang="en-US" sz="1800" dirty="0"/>
                    </a:p>
                  </a:txBody>
                  <a:tcPr marL="91337" marR="91337" marT="45695" marB="45695"/>
                </a:tc>
              </a:tr>
            </a:tbl>
          </a:graphicData>
        </a:graphic>
      </p:graphicFrame>
      <p:sp>
        <p:nvSpPr>
          <p:cNvPr id="108578" name="TextBox 3"/>
          <p:cNvSpPr txBox="1">
            <a:spLocks noChangeArrowheads="1"/>
          </p:cNvSpPr>
          <p:nvPr/>
        </p:nvSpPr>
        <p:spPr bwMode="auto">
          <a:xfrm>
            <a:off x="722313" y="4456113"/>
            <a:ext cx="5407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7" tIns="45683" rIns="91367" bIns="45683">
            <a:spAutoFit/>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ctr" eaLnBrk="1" hangingPunct="1">
              <a:spcBef>
                <a:spcPct val="0"/>
              </a:spcBef>
            </a:pPr>
            <a:r>
              <a:rPr lang="en-US" altLang="en-US" sz="1800" b="1"/>
              <a:t>Rate the person lifting, walking and lowering the object 1 (low) to 5 (high)</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ct val="20000"/>
              </a:spcBef>
              <a:tabLst>
                <a:tab pos="970773" algn="l"/>
              </a:tabLst>
              <a:defRPr/>
            </a:pPr>
            <a:endParaRPr lang="en-US" altLang="en-US" kern="0" dirty="0">
              <a:solidFill>
                <a:srgbClr val="000000"/>
              </a:solidFill>
              <a:latin typeface="Arial"/>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DA65AD3-D6AE-481C-9A76-DD81BB4AF6AC}" type="slidenum">
              <a:rPr lang="en-US" altLang="en-US" smtClean="0"/>
              <a:pPr eaLnBrk="1" hangingPunct="1">
                <a:spcBef>
                  <a:spcPct val="0"/>
                </a:spcBef>
              </a:pPr>
              <a:t>24</a:t>
            </a:fld>
            <a:endParaRPr lang="en-US" altLang="en-US" smtClean="0"/>
          </a:p>
        </p:txBody>
      </p:sp>
      <p:graphicFrame>
        <p:nvGraphicFramePr>
          <p:cNvPr id="3" name="Table 2"/>
          <p:cNvGraphicFramePr>
            <a:graphicFrameLocks noGrp="1"/>
          </p:cNvGraphicFramePr>
          <p:nvPr/>
        </p:nvGraphicFramePr>
        <p:xfrm>
          <a:off x="722313" y="4456113"/>
          <a:ext cx="5559425" cy="3849687"/>
        </p:xfrm>
        <a:graphic>
          <a:graphicData uri="http://schemas.openxmlformats.org/drawingml/2006/table">
            <a:tbl>
              <a:tblPr firstRow="1" bandRow="1">
                <a:tableStyleId>{5C22544A-7EE6-4342-B048-85BDC9FD1C3A}</a:tableStyleId>
              </a:tblPr>
              <a:tblGrid>
                <a:gridCol w="2587624"/>
                <a:gridCol w="2971801"/>
              </a:tblGrid>
              <a:tr h="380969">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800" dirty="0" smtClean="0">
                          <a:solidFill>
                            <a:schemeClr val="tx1"/>
                          </a:solidFill>
                        </a:rPr>
                        <a:t>Body Parts At Risk</a:t>
                      </a:r>
                      <a:endParaRPr lang="en-US" sz="1800" b="1" dirty="0" smtClean="0">
                        <a:solidFill>
                          <a:schemeClr val="tx1"/>
                        </a:solidFill>
                      </a:endParaRPr>
                    </a:p>
                  </a:txBody>
                  <a:tcPr marL="91337" marR="91337" marT="45700" marB="45700"/>
                </a:tc>
                <a:tc>
                  <a:txBody>
                    <a:bodyPr/>
                    <a:lstStyle/>
                    <a:p>
                      <a:r>
                        <a:rPr lang="en-US" sz="1800" dirty="0" smtClean="0">
                          <a:solidFill>
                            <a:schemeClr val="tx1"/>
                          </a:solidFill>
                        </a:rPr>
                        <a:t>Best Practices</a:t>
                      </a:r>
                      <a:endParaRPr lang="en-US" sz="1800" dirty="0">
                        <a:solidFill>
                          <a:schemeClr val="tx1"/>
                        </a:solidFill>
                      </a:endParaRPr>
                    </a:p>
                  </a:txBody>
                  <a:tcPr marL="91337" marR="91337" marT="45700" marB="45700"/>
                </a:tc>
              </a:tr>
              <a:tr h="365720">
                <a:tc>
                  <a:txBody>
                    <a:bodyPr/>
                    <a:lstStyle/>
                    <a:p>
                      <a:pPr marL="0" lvl="1" indent="0"/>
                      <a:r>
                        <a:rPr lang="en-US" sz="1800" dirty="0" smtClean="0"/>
                        <a:t>Hands</a:t>
                      </a:r>
                      <a:endParaRPr lang="en-US" sz="1800" dirty="0"/>
                    </a:p>
                  </a:txBody>
                  <a:tcPr marL="91337" marR="91337" marT="45700" marB="45700"/>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Vary Positions</a:t>
                      </a:r>
                    </a:p>
                  </a:txBody>
                  <a:tcPr marL="91337" marR="91337" marT="45700" marB="45700"/>
                </a:tc>
              </a:tr>
              <a:tr h="365720">
                <a:tc>
                  <a:txBody>
                    <a:bodyPr/>
                    <a:lstStyle/>
                    <a:p>
                      <a:r>
                        <a:rPr lang="en-US" sz="1800" dirty="0" smtClean="0"/>
                        <a:t>Wrists</a:t>
                      </a:r>
                      <a:endParaRPr lang="en-US" sz="1800" dirty="0"/>
                    </a:p>
                  </a:txBody>
                  <a:tcPr marL="91337" marR="91337" marT="45700" marB="45700"/>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Plan Tasks</a:t>
                      </a:r>
                    </a:p>
                  </a:txBody>
                  <a:tcPr marL="91337" marR="91337" marT="45700" marB="45700"/>
                </a:tc>
              </a:tr>
              <a:tr h="365720">
                <a:tc>
                  <a:txBody>
                    <a:bodyPr/>
                    <a:lstStyle/>
                    <a:p>
                      <a:r>
                        <a:rPr lang="en-US" sz="1800" dirty="0" smtClean="0"/>
                        <a:t>Elbows</a:t>
                      </a:r>
                      <a:endParaRPr lang="en-US" sz="1800" dirty="0"/>
                    </a:p>
                  </a:txBody>
                  <a:tcPr marL="91337" marR="91337" marT="45700" marB="45700"/>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Arrange Tools</a:t>
                      </a:r>
                    </a:p>
                  </a:txBody>
                  <a:tcPr marL="91337" marR="91337" marT="45700" marB="45700"/>
                </a:tc>
              </a:tr>
              <a:tr h="365720">
                <a:tc>
                  <a:txBody>
                    <a:bodyPr/>
                    <a:lstStyle/>
                    <a:p>
                      <a:r>
                        <a:rPr lang="en-US" sz="1800" dirty="0" smtClean="0"/>
                        <a:t>Neck</a:t>
                      </a:r>
                      <a:endParaRPr lang="en-US" sz="1800" dirty="0"/>
                    </a:p>
                  </a:txBody>
                  <a:tcPr marL="91337" marR="91337" marT="45700" marB="45700"/>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Pause From Work To Stretch</a:t>
                      </a:r>
                    </a:p>
                  </a:txBody>
                  <a:tcPr marL="91337" marR="91337" marT="45700" marB="45700"/>
                </a:tc>
              </a:tr>
              <a:tr h="365720">
                <a:tc>
                  <a:txBody>
                    <a:bodyPr/>
                    <a:lstStyle/>
                    <a:p>
                      <a:r>
                        <a:rPr lang="en-US" sz="1800" dirty="0" smtClean="0"/>
                        <a:t>Shoulders</a:t>
                      </a:r>
                    </a:p>
                  </a:txBody>
                  <a:tcPr marL="91337" marR="91337" marT="45700" marB="45700"/>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Stay in Neutral Position</a:t>
                      </a:r>
                    </a:p>
                  </a:txBody>
                  <a:tcPr marL="91337" marR="91337" marT="45700" marB="45700"/>
                </a:tc>
              </a:tr>
              <a:tr h="365720">
                <a:tc>
                  <a:txBody>
                    <a:bodyPr/>
                    <a:lstStyle/>
                    <a:p>
                      <a:r>
                        <a:rPr lang="en-US" sz="1800" dirty="0" smtClean="0"/>
                        <a:t>Legs</a:t>
                      </a:r>
                      <a:endParaRPr lang="en-US" sz="1800" dirty="0"/>
                    </a:p>
                  </a:txBody>
                  <a:tcPr marL="91337" marR="91337" marT="45700" marB="45700"/>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dirty="0" smtClean="0"/>
                        <a:t>Reposition</a:t>
                      </a:r>
                      <a:r>
                        <a:rPr lang="en-US" sz="1800" baseline="0" dirty="0" smtClean="0"/>
                        <a:t> Work or Body</a:t>
                      </a:r>
                      <a:endParaRPr lang="en-US" sz="1800" dirty="0" smtClean="0"/>
                    </a:p>
                  </a:txBody>
                  <a:tcPr marL="91337" marR="91337" marT="45700" marB="45700"/>
                </a:tc>
              </a:tr>
              <a:tr h="380802">
                <a:tc>
                  <a:txBody>
                    <a:bodyPr/>
                    <a:lstStyle/>
                    <a:p>
                      <a:r>
                        <a:rPr lang="en-US" sz="1800" dirty="0" smtClean="0"/>
                        <a:t>Hips</a:t>
                      </a:r>
                      <a:endParaRPr lang="en-US" sz="1800" dirty="0"/>
                    </a:p>
                  </a:txBody>
                  <a:tcPr marL="91337" marR="91337" marT="45700" marB="45700"/>
                </a:tc>
                <a:tc>
                  <a:txBody>
                    <a:bodyPr/>
                    <a:lstStyle/>
                    <a:p>
                      <a:r>
                        <a:rPr lang="en-US" sz="1800" dirty="0" smtClean="0"/>
                        <a:t>Support Body Weight</a:t>
                      </a:r>
                      <a:endParaRPr lang="en-US" sz="1800" dirty="0"/>
                    </a:p>
                  </a:txBody>
                  <a:tcPr marL="91337" marR="91337" marT="45700" marB="45700"/>
                </a:tc>
              </a:tr>
              <a:tr h="366964">
                <a:tc>
                  <a:txBody>
                    <a:bodyPr/>
                    <a:lstStyle/>
                    <a:p>
                      <a:r>
                        <a:rPr lang="en-US" sz="1800" dirty="0" smtClean="0"/>
                        <a:t>Ankles</a:t>
                      </a:r>
                      <a:endParaRPr lang="en-US" sz="1800" dirty="0"/>
                    </a:p>
                  </a:txBody>
                  <a:tcPr marL="91337" marR="91337" marT="45700" marB="45700"/>
                </a:tc>
                <a:tc>
                  <a:txBody>
                    <a:bodyPr/>
                    <a:lstStyle/>
                    <a:p>
                      <a:r>
                        <a:rPr lang="en-US" sz="1800" dirty="0" smtClean="0"/>
                        <a:t>Switch Hands</a:t>
                      </a:r>
                      <a:endParaRPr lang="en-US" sz="1800" dirty="0"/>
                    </a:p>
                  </a:txBody>
                  <a:tcPr marL="91337" marR="91337" marT="45700" marB="45700"/>
                </a:tc>
              </a:tr>
              <a:tr h="526634">
                <a:tc>
                  <a:txBody>
                    <a:bodyPr/>
                    <a:lstStyle/>
                    <a:p>
                      <a:r>
                        <a:rPr lang="en-US" sz="1800" dirty="0" smtClean="0"/>
                        <a:t>Feet</a:t>
                      </a:r>
                      <a:endParaRPr lang="en-US" sz="1800" dirty="0"/>
                    </a:p>
                  </a:txBody>
                  <a:tcPr marL="91337" marR="91337" marT="45700" marB="45700"/>
                </a:tc>
                <a:tc>
                  <a:txBody>
                    <a:bodyPr/>
                    <a:lstStyle/>
                    <a:p>
                      <a:r>
                        <a:rPr lang="en-US" sz="1800" dirty="0" smtClean="0"/>
                        <a:t>PPE</a:t>
                      </a:r>
                      <a:endParaRPr lang="en-US" sz="1800" dirty="0"/>
                    </a:p>
                  </a:txBody>
                  <a:tcPr marL="91337" marR="91337" marT="45700" marB="45700"/>
                </a:tc>
              </a:tr>
            </a:tbl>
          </a:graphicData>
        </a:graphic>
      </p:graphicFrame>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ct val="20000"/>
              </a:spcBef>
              <a:tabLst>
                <a:tab pos="970773" algn="l"/>
              </a:tabLst>
              <a:defRPr/>
            </a:pPr>
            <a:endParaRPr lang="en-US" altLang="en-US" kern="0" dirty="0">
              <a:solidFill>
                <a:srgbClr val="000000"/>
              </a:solidFill>
              <a:latin typeface="Arial"/>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48136CD-B304-4E14-8718-4DEE1563FFCC}" type="slidenum">
              <a:rPr lang="en-US" altLang="en-US" smtClean="0"/>
              <a:pPr eaLnBrk="1" hangingPunct="1">
                <a:spcBef>
                  <a:spcPct val="0"/>
                </a:spcBef>
              </a:pPr>
              <a:t>25</a:t>
            </a:fld>
            <a:endParaRPr lang="en-US" altLang="en-US" smtClean="0"/>
          </a:p>
        </p:txBody>
      </p:sp>
      <p:graphicFrame>
        <p:nvGraphicFramePr>
          <p:cNvPr id="3" name="Table 2"/>
          <p:cNvGraphicFramePr>
            <a:graphicFrameLocks noGrp="1"/>
          </p:cNvGraphicFramePr>
          <p:nvPr/>
        </p:nvGraphicFramePr>
        <p:xfrm>
          <a:off x="722313" y="4456113"/>
          <a:ext cx="5559425" cy="3503612"/>
        </p:xfrm>
        <a:graphic>
          <a:graphicData uri="http://schemas.openxmlformats.org/drawingml/2006/table">
            <a:tbl>
              <a:tblPr firstRow="1" bandRow="1">
                <a:tableStyleId>{5C22544A-7EE6-4342-B048-85BDC9FD1C3A}</a:tableStyleId>
              </a:tblPr>
              <a:tblGrid>
                <a:gridCol w="2587624"/>
                <a:gridCol w="2971801"/>
              </a:tblGrid>
              <a:tr h="685676">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b="1" dirty="0" smtClean="0">
                        <a:solidFill>
                          <a:schemeClr val="tx1"/>
                        </a:solidFill>
                      </a:endParaRPr>
                    </a:p>
                  </a:txBody>
                  <a:tcPr marL="91337" marR="91337" marT="45695" marB="45695"/>
                </a:tc>
                <a:tc>
                  <a:txBody>
                    <a:bodyPr/>
                    <a:lstStyle/>
                    <a:p>
                      <a:endParaRPr lang="en-US" sz="1800" dirty="0"/>
                    </a:p>
                  </a:txBody>
                  <a:tcPr marL="91337" marR="91337" marT="45695" marB="45695"/>
                </a:tc>
              </a:tr>
              <a:tr h="378543">
                <a:tc>
                  <a:txBody>
                    <a:bodyPr/>
                    <a:lstStyle/>
                    <a:p>
                      <a:r>
                        <a:rPr lang="en-US" sz="1800" b="1" dirty="0" smtClean="0"/>
                        <a:t>1.</a:t>
                      </a:r>
                      <a:endParaRPr lang="en-US" sz="1800" b="1"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5" marB="45695"/>
                </a:tc>
              </a:tr>
              <a:tr h="378543">
                <a:tc>
                  <a:txBody>
                    <a:bodyPr/>
                    <a:lstStyle/>
                    <a:p>
                      <a:r>
                        <a:rPr lang="en-US" sz="1800" b="1" dirty="0" smtClean="0"/>
                        <a:t>2.</a:t>
                      </a:r>
                      <a:endParaRPr lang="en-US" sz="1800" b="1"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5" marB="45695"/>
                </a:tc>
              </a:tr>
              <a:tr h="378543">
                <a:tc>
                  <a:txBody>
                    <a:bodyPr/>
                    <a:lstStyle/>
                    <a:p>
                      <a:r>
                        <a:rPr lang="en-US" sz="1800" b="1" dirty="0" smtClean="0"/>
                        <a:t>3.</a:t>
                      </a:r>
                      <a:endParaRPr lang="en-US" sz="1800" b="1"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5" marB="45695"/>
                </a:tc>
              </a:tr>
              <a:tr h="378543">
                <a:tc>
                  <a:txBody>
                    <a:bodyPr/>
                    <a:lstStyle/>
                    <a:p>
                      <a:r>
                        <a:rPr lang="en-US" sz="1800" b="1" dirty="0" smtClean="0"/>
                        <a:t>4.</a:t>
                      </a:r>
                      <a:endParaRPr lang="en-US" sz="1800" b="1"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5" marB="45695"/>
                </a:tc>
              </a:tr>
              <a:tr h="378543">
                <a:tc>
                  <a:txBody>
                    <a:bodyPr/>
                    <a:lstStyle/>
                    <a:p>
                      <a:r>
                        <a:rPr lang="en-US" sz="1800" b="1" dirty="0" smtClean="0"/>
                        <a:t>5.</a:t>
                      </a:r>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5" marB="45695"/>
                </a:tc>
              </a:tr>
              <a:tr h="378543">
                <a:tc>
                  <a:txBody>
                    <a:bodyPr/>
                    <a:lstStyle/>
                    <a:p>
                      <a:r>
                        <a:rPr lang="en-US" sz="1800" b="1" dirty="0" smtClean="0"/>
                        <a:t>6.</a:t>
                      </a:r>
                      <a:endParaRPr lang="en-US" sz="1800" b="1"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5" marB="45695"/>
                </a:tc>
              </a:tr>
              <a:tr h="546679">
                <a:tc>
                  <a:txBody>
                    <a:bodyPr/>
                    <a:lstStyle/>
                    <a:p>
                      <a:r>
                        <a:rPr lang="en-US" sz="1800" b="1" dirty="0" smtClean="0"/>
                        <a:t>7.</a:t>
                      </a:r>
                      <a:endParaRPr lang="en-US" sz="1800" b="1" dirty="0"/>
                    </a:p>
                  </a:txBody>
                  <a:tcPr marL="91337" marR="91337" marT="45695" marB="45695"/>
                </a:tc>
                <a:tc>
                  <a:txBody>
                    <a:bodyPr/>
                    <a:lstStyle/>
                    <a:p>
                      <a:endParaRPr lang="en-US" sz="1800" dirty="0"/>
                    </a:p>
                  </a:txBody>
                  <a:tcPr marL="91337" marR="91337" marT="45695" marB="45695"/>
                </a:tc>
              </a:tr>
            </a:tbl>
          </a:graphicData>
        </a:graphic>
      </p:graphicFrame>
      <p:sp>
        <p:nvSpPr>
          <p:cNvPr id="110626" name="TextBox 3"/>
          <p:cNvSpPr txBox="1">
            <a:spLocks noChangeArrowheads="1"/>
          </p:cNvSpPr>
          <p:nvPr/>
        </p:nvSpPr>
        <p:spPr bwMode="auto">
          <a:xfrm>
            <a:off x="722313" y="4456113"/>
            <a:ext cx="5407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7" tIns="45683" rIns="91367" bIns="45683">
            <a:spAutoFit/>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ctr" eaLnBrk="1" hangingPunct="1">
              <a:spcBef>
                <a:spcPct val="0"/>
              </a:spcBef>
            </a:pPr>
            <a:r>
              <a:rPr lang="en-US" altLang="en-US" sz="1800" b="1"/>
              <a:t>In the column to the left, list work that you do that is often done in an awkward position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41F183F-4B06-450B-AC2D-E43F64C04FB3}" type="slidenum">
              <a:rPr lang="en-US" altLang="en-US" smtClean="0"/>
              <a:pPr eaLnBrk="1" hangingPunct="1">
                <a:spcBef>
                  <a:spcPct val="0"/>
                </a:spcBef>
              </a:pPr>
              <a:t>26</a:t>
            </a:fld>
            <a:endParaRPr lang="en-US" altLang="en-US" smtClean="0"/>
          </a:p>
        </p:txBody>
      </p:sp>
      <p:sp>
        <p:nvSpPr>
          <p:cNvPr id="111619" name="Rectangle 2"/>
          <p:cNvSpPr>
            <a:spLocks noGrp="1" noRot="1" noChangeAspect="1" noChangeArrowheads="1" noTextEdit="1"/>
          </p:cNvSpPr>
          <p:nvPr>
            <p:ph type="sldImg"/>
          </p:nvPr>
        </p:nvSpPr>
        <p:spPr>
          <a:xfrm>
            <a:off x="1254125" y="746125"/>
            <a:ext cx="4568825" cy="3427413"/>
          </a:xfrm>
          <a:ln/>
        </p:spPr>
      </p:sp>
      <p:sp>
        <p:nvSpPr>
          <p:cNvPr id="111620"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Examples</a:t>
            </a:r>
          </a:p>
          <a:p>
            <a:r>
              <a:rPr lang="en-US" altLang="en-US" smtClean="0"/>
              <a:t>The following pages will illustrate and describe some recent shipyard ergonomic improvements.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D05CE56-831F-4806-AB5C-18D720D309D7}" type="slidenum">
              <a:rPr lang="en-US" altLang="en-US" smtClean="0"/>
              <a:pPr eaLnBrk="1" hangingPunct="1">
                <a:spcBef>
                  <a:spcPct val="0"/>
                </a:spcBef>
              </a:pPr>
              <a:t>27</a:t>
            </a:fld>
            <a:endParaRPr lang="en-US" altLang="en-US" smtClean="0"/>
          </a:p>
        </p:txBody>
      </p:sp>
      <p:sp>
        <p:nvSpPr>
          <p:cNvPr id="112643" name="Rectangle 2"/>
          <p:cNvSpPr>
            <a:spLocks noGrp="1" noRot="1" noChangeAspect="1" noChangeArrowheads="1" noTextEdit="1"/>
          </p:cNvSpPr>
          <p:nvPr>
            <p:ph type="sldImg"/>
          </p:nvPr>
        </p:nvSpPr>
        <p:spPr>
          <a:xfrm>
            <a:off x="1254125" y="746125"/>
            <a:ext cx="4568825" cy="3427413"/>
          </a:xfrm>
          <a:ln/>
        </p:spPr>
      </p:sp>
      <p:sp>
        <p:nvSpPr>
          <p:cNvPr id="112644"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3632200"/>
        </p:xfrm>
        <a:graphic>
          <a:graphicData uri="http://schemas.openxmlformats.org/drawingml/2006/table">
            <a:tbl>
              <a:tblPr firstRow="1" bandRow="1">
                <a:tableStyleId>{5C22544A-7EE6-4342-B048-85BDC9FD1C3A}</a:tableStyleId>
              </a:tblPr>
              <a:tblGrid>
                <a:gridCol w="2359025"/>
                <a:gridCol w="2359025"/>
              </a:tblGrid>
              <a:tr h="370840">
                <a:tc>
                  <a:txBody>
                    <a:bodyPr/>
                    <a:lstStyle/>
                    <a:p>
                      <a:pPr algn="ctr"/>
                      <a:r>
                        <a:rPr lang="en-US" dirty="0" smtClean="0">
                          <a:solidFill>
                            <a:schemeClr val="tx1"/>
                          </a:solidFill>
                        </a:rPr>
                        <a:t>Before</a:t>
                      </a:r>
                      <a:endParaRPr lang="en-US" dirty="0">
                        <a:solidFill>
                          <a:schemeClr val="tx1"/>
                        </a:solidFill>
                      </a:endParaRPr>
                    </a:p>
                  </a:txBody>
                  <a:tcPr/>
                </a:tc>
                <a:tc>
                  <a:txBody>
                    <a:bodyPr/>
                    <a:lstStyle/>
                    <a:p>
                      <a:pPr algn="ctr"/>
                      <a:r>
                        <a:rPr lang="en-US" dirty="0" smtClean="0">
                          <a:solidFill>
                            <a:schemeClr val="tx1"/>
                          </a:solidFill>
                        </a:rPr>
                        <a:t>After</a:t>
                      </a:r>
                      <a:endParaRPr lang="en-US" dirty="0">
                        <a:solidFill>
                          <a:schemeClr val="tx1"/>
                        </a:solidFill>
                      </a:endParaRPr>
                    </a:p>
                  </a:txBody>
                  <a:tcPr/>
                </a:tc>
              </a:tr>
              <a:tr h="370840">
                <a:tc>
                  <a:txBody>
                    <a:bodyPr/>
                    <a:lstStyle/>
                    <a:p>
                      <a:r>
                        <a:rPr lang="en-US" sz="1600" dirty="0" smtClean="0"/>
                        <a:t>Rigging attachments that vary in weight</a:t>
                      </a:r>
                      <a:r>
                        <a:rPr lang="en-US" sz="1600" baseline="0" dirty="0" smtClean="0"/>
                        <a:t> from 50 to 70 pounds are being lifted from ground level</a:t>
                      </a:r>
                      <a:endParaRPr lang="en-US" sz="1600" dirty="0"/>
                    </a:p>
                  </a:txBody>
                  <a:tcPr/>
                </a:tc>
                <a:tc>
                  <a:txBody>
                    <a:bodyPr/>
                    <a:lstStyle/>
                    <a:p>
                      <a:r>
                        <a:rPr lang="en-US" sz="1600" dirty="0" smtClean="0"/>
                        <a:t>Added flat bar on crane to allow storage of attachments</a:t>
                      </a:r>
                      <a:r>
                        <a:rPr lang="en-US" sz="1600" baseline="0" dirty="0" smtClean="0"/>
                        <a:t> at waist height.</a:t>
                      </a:r>
                    </a:p>
                    <a:p>
                      <a:endParaRPr lang="en-US" sz="1600" baseline="0" dirty="0" smtClean="0"/>
                    </a:p>
                    <a:p>
                      <a:r>
                        <a:rPr lang="en-US" sz="1600" baseline="0" dirty="0" smtClean="0"/>
                        <a:t>Employees not lifting heavy rigging attachments in an awkward ground level position but connecting attachments with the overhead crane in a neutral body positions</a:t>
                      </a:r>
                      <a:endParaRPr lang="en-US" sz="1600" dirty="0"/>
                    </a:p>
                  </a:txBody>
                  <a:tcPr/>
                </a:tc>
              </a:tr>
            </a:tbl>
          </a:graphicData>
        </a:graphic>
      </p:graphicFrame>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BF6C45C-2C66-41F6-B108-29A47E357E8C}" type="slidenum">
              <a:rPr lang="en-US" altLang="en-US" smtClean="0"/>
              <a:pPr eaLnBrk="1" hangingPunct="1">
                <a:spcBef>
                  <a:spcPct val="0"/>
                </a:spcBef>
              </a:pPr>
              <a:t>28</a:t>
            </a:fld>
            <a:endParaRPr lang="en-US" altLang="en-US" smtClean="0"/>
          </a:p>
        </p:txBody>
      </p:sp>
      <p:sp>
        <p:nvSpPr>
          <p:cNvPr id="113667" name="Rectangle 2"/>
          <p:cNvSpPr>
            <a:spLocks noGrp="1" noRot="1" noChangeAspect="1" noChangeArrowheads="1" noTextEdit="1"/>
          </p:cNvSpPr>
          <p:nvPr>
            <p:ph type="sldImg"/>
          </p:nvPr>
        </p:nvSpPr>
        <p:spPr>
          <a:xfrm>
            <a:off x="1254125" y="746125"/>
            <a:ext cx="4568825" cy="3427413"/>
          </a:xfrm>
          <a:ln/>
        </p:spPr>
      </p:sp>
      <p:sp>
        <p:nvSpPr>
          <p:cNvPr id="113668"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1681162"/>
        </p:xfrm>
        <a:graphic>
          <a:graphicData uri="http://schemas.openxmlformats.org/drawingml/2006/table">
            <a:tbl>
              <a:tblPr firstRow="1" bandRow="1">
                <a:tableStyleId>{5C22544A-7EE6-4342-B048-85BDC9FD1C3A}</a:tableStyleId>
              </a:tblPr>
              <a:tblGrid>
                <a:gridCol w="2359025"/>
                <a:gridCol w="2359025"/>
              </a:tblGrid>
              <a:tr h="370605">
                <a:tc>
                  <a:txBody>
                    <a:bodyPr/>
                    <a:lstStyle/>
                    <a:p>
                      <a:pPr algn="ctr"/>
                      <a:r>
                        <a:rPr lang="en-US" sz="1800" dirty="0" smtClean="0">
                          <a:solidFill>
                            <a:schemeClr val="tx1"/>
                          </a:solidFill>
                        </a:rPr>
                        <a:t>Before</a:t>
                      </a:r>
                      <a:endParaRPr lang="en-US" sz="1800" dirty="0">
                        <a:solidFill>
                          <a:schemeClr val="tx1"/>
                        </a:solidFill>
                      </a:endParaRPr>
                    </a:p>
                  </a:txBody>
                  <a:tcPr marT="45691" marB="45691"/>
                </a:tc>
                <a:tc>
                  <a:txBody>
                    <a:bodyPr/>
                    <a:lstStyle/>
                    <a:p>
                      <a:pPr algn="ctr"/>
                      <a:r>
                        <a:rPr lang="en-US" sz="1800" dirty="0" smtClean="0">
                          <a:solidFill>
                            <a:schemeClr val="tx1"/>
                          </a:solidFill>
                        </a:rPr>
                        <a:t>After</a:t>
                      </a:r>
                      <a:endParaRPr lang="en-US" sz="1800" dirty="0">
                        <a:solidFill>
                          <a:schemeClr val="tx1"/>
                        </a:solidFill>
                      </a:endParaRPr>
                    </a:p>
                  </a:txBody>
                  <a:tcPr marT="45691" marB="45691"/>
                </a:tc>
              </a:tr>
              <a:tr h="1310557">
                <a:tc>
                  <a:txBody>
                    <a:bodyPr/>
                    <a:lstStyle/>
                    <a:p>
                      <a:r>
                        <a:rPr lang="en-US" sz="1600" dirty="0" smtClean="0"/>
                        <a:t>Working at a bulldozer requires leaning down to have the right line of sight and this can fatigue the lower back</a:t>
                      </a:r>
                      <a:endParaRPr lang="en-US" sz="1600" dirty="0"/>
                    </a:p>
                  </a:txBody>
                  <a:tcPr marT="45691" marB="45691"/>
                </a:tc>
                <a:tc>
                  <a:txBody>
                    <a:bodyPr/>
                    <a:lstStyle/>
                    <a:p>
                      <a:r>
                        <a:rPr lang="en-US" sz="1600" dirty="0" smtClean="0"/>
                        <a:t>Have small stool to be able to keep your back straight and be in a more neutral</a:t>
                      </a:r>
                      <a:r>
                        <a:rPr lang="en-US" sz="1600" baseline="0" dirty="0" smtClean="0"/>
                        <a:t> position</a:t>
                      </a:r>
                      <a:endParaRPr lang="en-US" sz="1600" dirty="0"/>
                    </a:p>
                  </a:txBody>
                  <a:tcPr marT="45691" marB="45691"/>
                </a:tc>
              </a:tr>
            </a:tbl>
          </a:graphicData>
        </a:graphic>
      </p:graphicFrame>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E2AF74C-571B-45C0-BDBF-FEB9CA5F3F0C}" type="slidenum">
              <a:rPr lang="en-US" altLang="en-US" smtClean="0"/>
              <a:pPr eaLnBrk="1" hangingPunct="1">
                <a:spcBef>
                  <a:spcPct val="0"/>
                </a:spcBef>
              </a:pPr>
              <a:t>29</a:t>
            </a:fld>
            <a:endParaRPr lang="en-US" altLang="en-US" smtClean="0"/>
          </a:p>
        </p:txBody>
      </p:sp>
      <p:sp>
        <p:nvSpPr>
          <p:cNvPr id="114691" name="Rectangle 2"/>
          <p:cNvSpPr>
            <a:spLocks noGrp="1" noRot="1" noChangeAspect="1" noChangeArrowheads="1" noTextEdit="1"/>
          </p:cNvSpPr>
          <p:nvPr>
            <p:ph type="sldImg"/>
          </p:nvPr>
        </p:nvSpPr>
        <p:spPr>
          <a:xfrm>
            <a:off x="1254125" y="746125"/>
            <a:ext cx="4568825" cy="3427413"/>
          </a:xfrm>
          <a:ln/>
        </p:spPr>
      </p:sp>
      <p:sp>
        <p:nvSpPr>
          <p:cNvPr id="114692"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4119562"/>
        </p:xfrm>
        <a:graphic>
          <a:graphicData uri="http://schemas.openxmlformats.org/drawingml/2006/table">
            <a:tbl>
              <a:tblPr firstRow="1" bandRow="1">
                <a:tableStyleId>{5C22544A-7EE6-4342-B048-85BDC9FD1C3A}</a:tableStyleId>
              </a:tblPr>
              <a:tblGrid>
                <a:gridCol w="2359025"/>
                <a:gridCol w="2359025"/>
              </a:tblGrid>
              <a:tr h="370683">
                <a:tc>
                  <a:txBody>
                    <a:bodyPr/>
                    <a:lstStyle/>
                    <a:p>
                      <a:pPr algn="ctr"/>
                      <a:r>
                        <a:rPr lang="en-US" sz="1800" dirty="0" smtClean="0">
                          <a:solidFill>
                            <a:schemeClr val="tx1"/>
                          </a:solidFill>
                        </a:rPr>
                        <a:t>Before</a:t>
                      </a:r>
                      <a:endParaRPr lang="en-US" sz="1800" dirty="0">
                        <a:solidFill>
                          <a:schemeClr val="tx1"/>
                        </a:solidFill>
                      </a:endParaRPr>
                    </a:p>
                  </a:txBody>
                  <a:tcPr marT="45700" marB="45700"/>
                </a:tc>
                <a:tc>
                  <a:txBody>
                    <a:bodyPr/>
                    <a:lstStyle/>
                    <a:p>
                      <a:pPr algn="ctr"/>
                      <a:r>
                        <a:rPr lang="en-US" sz="1800" dirty="0" smtClean="0">
                          <a:solidFill>
                            <a:schemeClr val="tx1"/>
                          </a:solidFill>
                        </a:rPr>
                        <a:t>After</a:t>
                      </a:r>
                      <a:endParaRPr lang="en-US" sz="1800" dirty="0">
                        <a:solidFill>
                          <a:schemeClr val="tx1"/>
                        </a:solidFill>
                      </a:endParaRPr>
                    </a:p>
                  </a:txBody>
                  <a:tcPr marT="45700" marB="45700"/>
                </a:tc>
              </a:tr>
              <a:tr h="3748879">
                <a:tc>
                  <a:txBody>
                    <a:bodyPr/>
                    <a:lstStyle/>
                    <a:p>
                      <a:r>
                        <a:rPr lang="en-US" sz="1600" dirty="0" smtClean="0"/>
                        <a:t>Repetitive manual hand grinding</a:t>
                      </a:r>
                      <a:r>
                        <a:rPr lang="en-US" sz="1600" baseline="0" dirty="0" smtClean="0"/>
                        <a:t> below knee level is a potential risk to the hands, back and knees</a:t>
                      </a:r>
                      <a:endParaRPr lang="en-US" sz="1600" dirty="0"/>
                    </a:p>
                  </a:txBody>
                  <a:tcPr marT="45700" marB="45700"/>
                </a:tc>
                <a:tc>
                  <a:txBody>
                    <a:bodyPr/>
                    <a:lstStyle/>
                    <a:p>
                      <a:r>
                        <a:rPr lang="en-US" sz="1600" dirty="0" smtClean="0"/>
                        <a:t>Working with a small prep</a:t>
                      </a:r>
                      <a:r>
                        <a:rPr lang="en-US" sz="1600" baseline="0" dirty="0" smtClean="0"/>
                        <a:t> </a:t>
                      </a:r>
                      <a:r>
                        <a:rPr lang="en-US" sz="1600" dirty="0" smtClean="0"/>
                        <a:t>walk-bend grinder designed for small jobs and tight-to-reach spaces in blocks and on-board ships.</a:t>
                      </a:r>
                    </a:p>
                    <a:p>
                      <a:endParaRPr lang="en-US" sz="1600" dirty="0" smtClean="0"/>
                    </a:p>
                    <a:p>
                      <a:r>
                        <a:rPr lang="en-US" sz="1600" dirty="0" smtClean="0"/>
                        <a:t>What risks are reduced?</a:t>
                      </a:r>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txBody>
                  <a:tcPr marT="45700" marB="45700"/>
                </a:tc>
              </a:tr>
            </a:tbl>
          </a:graphicData>
        </a:graphic>
      </p:graphicFrame>
      <p:pic>
        <p:nvPicPr>
          <p:cNvPr id="1147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7046913"/>
            <a:ext cx="2771775" cy="1295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57D3533-BDFE-4708-94F0-760C32C048D2}" type="slidenum">
              <a:rPr lang="en-US" altLang="en-US"/>
              <a:pPr algn="r" eaLnBrk="1" hangingPunct="1">
                <a:spcBef>
                  <a:spcPct val="0"/>
                </a:spcBef>
              </a:pPr>
              <a:t>3</a:t>
            </a:fld>
            <a:endParaRPr lang="en-US" altLang="en-US"/>
          </a:p>
        </p:txBody>
      </p:sp>
      <p:sp>
        <p:nvSpPr>
          <p:cNvPr id="88067"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A9BF78A-DC93-4BD2-8E12-B5C134CBA93C}" type="slidenum">
              <a:rPr lang="en-US" altLang="en-US"/>
              <a:pPr algn="r" eaLnBrk="1" hangingPunct="1">
                <a:spcBef>
                  <a:spcPct val="0"/>
                </a:spcBef>
              </a:pPr>
              <a:t>3</a:t>
            </a:fld>
            <a:endParaRPr lang="en-US" altLang="en-US"/>
          </a:p>
        </p:txBody>
      </p:sp>
      <p:sp>
        <p:nvSpPr>
          <p:cNvPr id="88068"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5A92B36-085A-4571-A676-53CAB091D0FD}" type="slidenum">
              <a:rPr lang="en-US" altLang="en-US">
                <a:cs typeface="Arial" charset="0"/>
              </a:rPr>
              <a:pPr algn="r" eaLnBrk="1" hangingPunct="1">
                <a:spcBef>
                  <a:spcPct val="0"/>
                </a:spcBef>
              </a:pPr>
              <a:t>3</a:t>
            </a:fld>
            <a:endParaRPr lang="en-US" altLang="en-US">
              <a:cs typeface="Arial" charset="0"/>
            </a:endParaRPr>
          </a:p>
        </p:txBody>
      </p:sp>
      <p:sp>
        <p:nvSpPr>
          <p:cNvPr id="88069" name="Rectangle 1026"/>
          <p:cNvSpPr>
            <a:spLocks noGrp="1" noRot="1" noChangeAspect="1" noChangeArrowheads="1" noTextEdit="1"/>
          </p:cNvSpPr>
          <p:nvPr>
            <p:ph type="sldImg"/>
          </p:nvPr>
        </p:nvSpPr>
        <p:spPr>
          <a:ln/>
        </p:spPr>
      </p:sp>
      <p:sp>
        <p:nvSpPr>
          <p:cNvPr id="88070" name="Rectangle 1027"/>
          <p:cNvSpPr>
            <a:spLocks noGrp="1" noChangeArrowheads="1"/>
          </p:cNvSpPr>
          <p:nvPr>
            <p:ph type="body" idx="1"/>
          </p:nvPr>
        </p:nvSpPr>
        <p:spPr>
          <a:xfrm>
            <a:off x="706438" y="4449763"/>
            <a:ext cx="5584825" cy="4294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a:p>
            <a:pPr eaLnBrk="1" hangingPunct="1"/>
            <a:r>
              <a:rPr lang="en-US" altLang="en-US" smtClean="0"/>
              <a:t>On December 29</a:t>
            </a:r>
            <a:r>
              <a:rPr lang="en-US" altLang="en-US" baseline="30000" smtClean="0"/>
              <a:t>th</a:t>
            </a:r>
            <a:r>
              <a:rPr lang="en-US" altLang="en-US" smtClean="0"/>
              <a:t>, 1970, the Occupational Safety and Health Administration (Federal OSHA) was founded. OSHA is responsible for spreading legally enforceable safety and health standards to protect workers on the job.</a:t>
            </a:r>
          </a:p>
          <a:p>
            <a:pPr eaLnBrk="1" hangingPunct="1"/>
            <a:endParaRPr lang="en-US" altLang="en-US" smtClean="0"/>
          </a:p>
          <a:p>
            <a:pPr eaLnBrk="1" hangingPunct="1"/>
            <a:r>
              <a:rPr lang="en-US" altLang="en-US" b="1" smtClean="0"/>
              <a:t>The Need for OSHA</a:t>
            </a:r>
          </a:p>
          <a:p>
            <a:pPr eaLnBrk="1" hangingPunct="1"/>
            <a:r>
              <a:rPr lang="en-US" altLang="en-US" smtClean="0"/>
              <a:t>Prior to 1970:</a:t>
            </a:r>
          </a:p>
          <a:p>
            <a:pPr eaLnBrk="1" hangingPunct="1"/>
            <a:r>
              <a:rPr lang="en-US" altLang="en-US" b="1" smtClean="0"/>
              <a:t>•  </a:t>
            </a:r>
            <a:r>
              <a:rPr lang="en-US" altLang="en-US" smtClean="0"/>
              <a:t>More than 14,000 worker deaths annually</a:t>
            </a:r>
          </a:p>
          <a:p>
            <a:pPr eaLnBrk="1" hangingPunct="1"/>
            <a:r>
              <a:rPr lang="en-US" altLang="en-US" smtClean="0"/>
              <a:t>•  2.5 million workers disabled by work-related injuries</a:t>
            </a:r>
          </a:p>
          <a:p>
            <a:pPr eaLnBrk="1" hangingPunct="1"/>
            <a:r>
              <a:rPr lang="en-US" altLang="en-US" smtClean="0"/>
              <a:t>•  Estimated 300,000 cases of work-related illness</a:t>
            </a:r>
          </a:p>
          <a:p>
            <a:pPr eaLnBrk="1" hangingPunct="1"/>
            <a:endParaRPr lang="en-US" altLang="en-US" smtClean="0"/>
          </a:p>
          <a:p>
            <a:pPr eaLnBrk="1" hangingPunct="1"/>
            <a:r>
              <a:rPr lang="en-US" altLang="en-US" smtClean="0"/>
              <a:t>Since 1970:</a:t>
            </a:r>
          </a:p>
          <a:p>
            <a:pPr eaLnBrk="1" hangingPunct="1">
              <a:buFontTx/>
              <a:buChar char="•"/>
            </a:pPr>
            <a:r>
              <a:rPr lang="en-US" altLang="en-US" smtClean="0"/>
              <a:t>  Work-related fatalities cut by 62%</a:t>
            </a:r>
          </a:p>
          <a:p>
            <a:pPr eaLnBrk="1" hangingPunct="1">
              <a:buFontTx/>
              <a:buChar char="•"/>
            </a:pPr>
            <a:r>
              <a:rPr lang="en-US" altLang="en-US" smtClean="0"/>
              <a:t>  Overall injury and illness rate reduced 67%</a:t>
            </a:r>
          </a:p>
          <a:p>
            <a:pPr algn="ctr" eaLnBrk="1" hangingPunct="1"/>
            <a:endParaRPr lang="en-US" altLang="en-US" b="1" smtClean="0"/>
          </a:p>
          <a:p>
            <a:pPr algn="ctr" eaLnBrk="1" hangingPunct="1"/>
            <a:r>
              <a:rPr lang="en-US" altLang="en-US" b="1" smtClean="0"/>
              <a:t>There were 4,405 workers who died on the job in 2013</a:t>
            </a:r>
          </a:p>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E78364D-DC7E-4D99-9C85-1881155A2665}" type="slidenum">
              <a:rPr lang="en-US" altLang="en-US" smtClean="0"/>
              <a:pPr eaLnBrk="1" hangingPunct="1">
                <a:spcBef>
                  <a:spcPct val="0"/>
                </a:spcBef>
              </a:pPr>
              <a:t>30</a:t>
            </a:fld>
            <a:endParaRPr lang="en-US" altLang="en-US" smtClean="0"/>
          </a:p>
        </p:txBody>
      </p:sp>
      <p:sp>
        <p:nvSpPr>
          <p:cNvPr id="115715" name="Rectangle 2"/>
          <p:cNvSpPr>
            <a:spLocks noGrp="1" noRot="1" noChangeAspect="1" noChangeArrowheads="1" noTextEdit="1"/>
          </p:cNvSpPr>
          <p:nvPr>
            <p:ph type="sldImg"/>
          </p:nvPr>
        </p:nvSpPr>
        <p:spPr>
          <a:xfrm>
            <a:off x="1254125" y="746125"/>
            <a:ext cx="4568825" cy="3427413"/>
          </a:xfrm>
          <a:ln/>
        </p:spPr>
      </p:sp>
      <p:sp>
        <p:nvSpPr>
          <p:cNvPr id="115716"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1925637"/>
        </p:xfrm>
        <a:graphic>
          <a:graphicData uri="http://schemas.openxmlformats.org/drawingml/2006/table">
            <a:tbl>
              <a:tblPr firstRow="1" bandRow="1">
                <a:tableStyleId>{5C22544A-7EE6-4342-B048-85BDC9FD1C3A}</a:tableStyleId>
              </a:tblPr>
              <a:tblGrid>
                <a:gridCol w="2359025"/>
                <a:gridCol w="2359025"/>
              </a:tblGrid>
              <a:tr h="370901">
                <a:tc>
                  <a:txBody>
                    <a:bodyPr/>
                    <a:lstStyle/>
                    <a:p>
                      <a:pPr algn="ctr"/>
                      <a:r>
                        <a:rPr lang="en-US" sz="1800" dirty="0" smtClean="0">
                          <a:solidFill>
                            <a:schemeClr val="tx1"/>
                          </a:solidFill>
                        </a:rPr>
                        <a:t>Before</a:t>
                      </a:r>
                      <a:endParaRPr lang="en-US" sz="1800" dirty="0">
                        <a:solidFill>
                          <a:schemeClr val="tx1"/>
                        </a:solidFill>
                      </a:endParaRPr>
                    </a:p>
                  </a:txBody>
                  <a:tcPr marT="45728" marB="45728"/>
                </a:tc>
                <a:tc>
                  <a:txBody>
                    <a:bodyPr/>
                    <a:lstStyle/>
                    <a:p>
                      <a:pPr algn="ctr"/>
                      <a:r>
                        <a:rPr lang="en-US" sz="1800" dirty="0" smtClean="0">
                          <a:solidFill>
                            <a:schemeClr val="tx1"/>
                          </a:solidFill>
                        </a:rPr>
                        <a:t>After</a:t>
                      </a:r>
                      <a:endParaRPr lang="en-US" sz="1800" dirty="0">
                        <a:solidFill>
                          <a:schemeClr val="tx1"/>
                        </a:solidFill>
                      </a:endParaRPr>
                    </a:p>
                  </a:txBody>
                  <a:tcPr marT="45728" marB="45728"/>
                </a:tc>
              </a:tr>
              <a:tr h="1554736">
                <a:tc>
                  <a:txBody>
                    <a:bodyPr/>
                    <a:lstStyle/>
                    <a:p>
                      <a:r>
                        <a:rPr lang="en-US" sz="1600" dirty="0" smtClean="0"/>
                        <a:t>Mechanics had difficulty installing long MLP trays without help from co-workers.</a:t>
                      </a:r>
                      <a:endParaRPr lang="en-US" sz="1600" dirty="0"/>
                    </a:p>
                  </a:txBody>
                  <a:tcPr marT="45728" marB="45728"/>
                </a:tc>
                <a:tc>
                  <a:txBody>
                    <a:bodyPr/>
                    <a:lstStyle/>
                    <a:p>
                      <a:r>
                        <a:rPr lang="en-US" sz="1600" dirty="0" smtClean="0"/>
                        <a:t>Using large magnets</a:t>
                      </a:r>
                      <a:r>
                        <a:rPr lang="en-US" sz="1600" baseline="0" dirty="0" smtClean="0"/>
                        <a:t> to hold one or both sides of the tray reduces fatigue, prevents injury and saves money!</a:t>
                      </a:r>
                    </a:p>
                    <a:p>
                      <a:endParaRPr lang="en-US" sz="1600" baseline="0" dirty="0" smtClean="0"/>
                    </a:p>
                  </a:txBody>
                  <a:tcPr marT="45728" marB="45728"/>
                </a:tc>
              </a:tr>
            </a:tbl>
          </a:graphicData>
        </a:graphic>
      </p:graphicFrame>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640C443-F010-4B5D-A40C-6C05A4E6B8A9}" type="slidenum">
              <a:rPr lang="en-US" altLang="en-US" smtClean="0"/>
              <a:pPr eaLnBrk="1" hangingPunct="1">
                <a:spcBef>
                  <a:spcPct val="0"/>
                </a:spcBef>
              </a:pPr>
              <a:t>31</a:t>
            </a:fld>
            <a:endParaRPr lang="en-US" altLang="en-US" smtClean="0"/>
          </a:p>
        </p:txBody>
      </p:sp>
      <p:sp>
        <p:nvSpPr>
          <p:cNvPr id="116739" name="Rectangle 2"/>
          <p:cNvSpPr>
            <a:spLocks noGrp="1" noRot="1" noChangeAspect="1" noChangeArrowheads="1" noTextEdit="1"/>
          </p:cNvSpPr>
          <p:nvPr>
            <p:ph type="sldImg"/>
          </p:nvPr>
        </p:nvSpPr>
        <p:spPr>
          <a:xfrm>
            <a:off x="1254125" y="746125"/>
            <a:ext cx="4568825" cy="3427413"/>
          </a:xfrm>
          <a:ln/>
        </p:spPr>
      </p:sp>
      <p:sp>
        <p:nvSpPr>
          <p:cNvPr id="116740"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1925637"/>
        </p:xfrm>
        <a:graphic>
          <a:graphicData uri="http://schemas.openxmlformats.org/drawingml/2006/table">
            <a:tbl>
              <a:tblPr firstRow="1" bandRow="1">
                <a:tableStyleId>{5C22544A-7EE6-4342-B048-85BDC9FD1C3A}</a:tableStyleId>
              </a:tblPr>
              <a:tblGrid>
                <a:gridCol w="2359025"/>
                <a:gridCol w="2359025"/>
              </a:tblGrid>
              <a:tr h="370901">
                <a:tc>
                  <a:txBody>
                    <a:bodyPr/>
                    <a:lstStyle/>
                    <a:p>
                      <a:pPr algn="ctr"/>
                      <a:r>
                        <a:rPr lang="en-US" sz="1800" dirty="0" smtClean="0">
                          <a:solidFill>
                            <a:schemeClr val="tx1"/>
                          </a:solidFill>
                        </a:rPr>
                        <a:t>Before</a:t>
                      </a:r>
                      <a:endParaRPr lang="en-US" sz="1800" dirty="0">
                        <a:solidFill>
                          <a:schemeClr val="tx1"/>
                        </a:solidFill>
                      </a:endParaRPr>
                    </a:p>
                  </a:txBody>
                  <a:tcPr marT="45728" marB="45728"/>
                </a:tc>
                <a:tc>
                  <a:txBody>
                    <a:bodyPr/>
                    <a:lstStyle/>
                    <a:p>
                      <a:pPr algn="ctr"/>
                      <a:r>
                        <a:rPr lang="en-US" sz="1800" dirty="0" smtClean="0">
                          <a:solidFill>
                            <a:schemeClr val="tx1"/>
                          </a:solidFill>
                        </a:rPr>
                        <a:t>After</a:t>
                      </a:r>
                      <a:endParaRPr lang="en-US" sz="1800" dirty="0">
                        <a:solidFill>
                          <a:schemeClr val="tx1"/>
                        </a:solidFill>
                      </a:endParaRPr>
                    </a:p>
                  </a:txBody>
                  <a:tcPr marT="45728" marB="45728"/>
                </a:tc>
              </a:tr>
              <a:tr h="1554736">
                <a:tc>
                  <a:txBody>
                    <a:bodyPr/>
                    <a:lstStyle/>
                    <a:p>
                      <a:r>
                        <a:rPr lang="en-US" sz="1600" dirty="0" smtClean="0"/>
                        <a:t>Entering and exiting the 1529 cable trunk at</a:t>
                      </a:r>
                      <a:r>
                        <a:rPr lang="en-US" sz="1600" baseline="0" dirty="0" smtClean="0"/>
                        <a:t> deck level was unsafe and put stress on the arms and back due to awkward positioning.</a:t>
                      </a:r>
                      <a:endParaRPr lang="en-US" sz="1600" dirty="0"/>
                    </a:p>
                  </a:txBody>
                  <a:tcPr marT="45728" marB="45728"/>
                </a:tc>
                <a:tc>
                  <a:txBody>
                    <a:bodyPr/>
                    <a:lstStyle/>
                    <a:p>
                      <a:r>
                        <a:rPr lang="en-US" sz="1600" dirty="0" smtClean="0"/>
                        <a:t>Adding the hand grabs inside and outside</a:t>
                      </a:r>
                      <a:r>
                        <a:rPr lang="en-US" sz="1600" baseline="0" dirty="0" smtClean="0"/>
                        <a:t> of the trunk access allowed for the use of arm muscles to reduce awkward positioning.</a:t>
                      </a:r>
                      <a:endParaRPr lang="en-US" sz="1600" dirty="0"/>
                    </a:p>
                  </a:txBody>
                  <a:tcPr marT="45728" marB="45728"/>
                </a:tc>
              </a:tr>
            </a:tbl>
          </a:graphicData>
        </a:graphic>
      </p:graphicFrame>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3AD898A-CFB7-41BD-BC9B-BD2E450EEA1F}" type="slidenum">
              <a:rPr lang="en-US" altLang="en-US" smtClean="0"/>
              <a:pPr eaLnBrk="1" hangingPunct="1">
                <a:spcBef>
                  <a:spcPct val="0"/>
                </a:spcBef>
              </a:pPr>
              <a:t>32</a:t>
            </a:fld>
            <a:endParaRPr lang="en-US" altLang="en-US" smtClean="0"/>
          </a:p>
        </p:txBody>
      </p:sp>
      <p:sp>
        <p:nvSpPr>
          <p:cNvPr id="117763" name="Rectangle 2"/>
          <p:cNvSpPr>
            <a:spLocks noGrp="1" noRot="1" noChangeAspect="1" noChangeArrowheads="1" noTextEdit="1"/>
          </p:cNvSpPr>
          <p:nvPr>
            <p:ph type="sldImg"/>
          </p:nvPr>
        </p:nvSpPr>
        <p:spPr>
          <a:xfrm>
            <a:off x="1254125" y="746125"/>
            <a:ext cx="4568825" cy="3427413"/>
          </a:xfrm>
          <a:ln/>
        </p:spPr>
      </p:sp>
      <p:sp>
        <p:nvSpPr>
          <p:cNvPr id="117764"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1681162"/>
        </p:xfrm>
        <a:graphic>
          <a:graphicData uri="http://schemas.openxmlformats.org/drawingml/2006/table">
            <a:tbl>
              <a:tblPr firstRow="1" bandRow="1">
                <a:tableStyleId>{5C22544A-7EE6-4342-B048-85BDC9FD1C3A}</a:tableStyleId>
              </a:tblPr>
              <a:tblGrid>
                <a:gridCol w="2359025"/>
                <a:gridCol w="2359025"/>
              </a:tblGrid>
              <a:tr h="370605">
                <a:tc>
                  <a:txBody>
                    <a:bodyPr/>
                    <a:lstStyle/>
                    <a:p>
                      <a:pPr algn="ctr"/>
                      <a:r>
                        <a:rPr lang="en-US" sz="1800" dirty="0" smtClean="0">
                          <a:solidFill>
                            <a:schemeClr val="tx1"/>
                          </a:solidFill>
                        </a:rPr>
                        <a:t>Before</a:t>
                      </a:r>
                      <a:endParaRPr lang="en-US" sz="1800" dirty="0">
                        <a:solidFill>
                          <a:schemeClr val="tx1"/>
                        </a:solidFill>
                      </a:endParaRPr>
                    </a:p>
                  </a:txBody>
                  <a:tcPr marT="45691" marB="45691"/>
                </a:tc>
                <a:tc>
                  <a:txBody>
                    <a:bodyPr/>
                    <a:lstStyle/>
                    <a:p>
                      <a:pPr algn="ctr"/>
                      <a:r>
                        <a:rPr lang="en-US" sz="1800" dirty="0" smtClean="0">
                          <a:solidFill>
                            <a:schemeClr val="tx1"/>
                          </a:solidFill>
                        </a:rPr>
                        <a:t>After</a:t>
                      </a:r>
                      <a:endParaRPr lang="en-US" sz="1800" dirty="0">
                        <a:solidFill>
                          <a:schemeClr val="tx1"/>
                        </a:solidFill>
                      </a:endParaRPr>
                    </a:p>
                  </a:txBody>
                  <a:tcPr marT="45691" marB="45691"/>
                </a:tc>
              </a:tr>
              <a:tr h="1310557">
                <a:tc>
                  <a:txBody>
                    <a:bodyPr/>
                    <a:lstStyle/>
                    <a:p>
                      <a:r>
                        <a:rPr lang="en-US" sz="1600" dirty="0" smtClean="0"/>
                        <a:t>Mechanics working on overhead for extended periods reported soreness in</a:t>
                      </a:r>
                      <a:r>
                        <a:rPr lang="en-US" sz="1600" baseline="0" dirty="0" smtClean="0"/>
                        <a:t> the neck and shoulders.</a:t>
                      </a:r>
                      <a:endParaRPr lang="en-US" sz="1600" dirty="0"/>
                    </a:p>
                  </a:txBody>
                  <a:tcPr marT="45691" marB="45691"/>
                </a:tc>
                <a:tc>
                  <a:txBody>
                    <a:bodyPr/>
                    <a:lstStyle/>
                    <a:p>
                      <a:r>
                        <a:rPr lang="en-US" sz="1600" dirty="0" smtClean="0"/>
                        <a:t>A neck pillow was used to relieve</a:t>
                      </a:r>
                      <a:r>
                        <a:rPr lang="en-US" sz="1600" baseline="0" dirty="0" smtClean="0"/>
                        <a:t> the stress on the neck and proper shoulder exercise helped avoid chronic injuries.</a:t>
                      </a:r>
                      <a:endParaRPr lang="en-US" sz="1600" dirty="0"/>
                    </a:p>
                  </a:txBody>
                  <a:tcPr marT="45691" marB="45691"/>
                </a:tc>
              </a:tr>
            </a:tbl>
          </a:graphicData>
        </a:graphic>
      </p:graphicFrame>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ct val="20000"/>
              </a:spcBef>
              <a:tabLst>
                <a:tab pos="970773" algn="l"/>
              </a:tabLst>
              <a:defRPr/>
            </a:pPr>
            <a:endParaRPr lang="en-US" altLang="en-US" kern="0" dirty="0">
              <a:solidFill>
                <a:srgbClr val="000000"/>
              </a:solidFill>
              <a:latin typeface="Arial"/>
            </a:endParaRP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9F897B1-A5B7-4F21-BBC6-413D6828D31A}" type="slidenum">
              <a:rPr lang="en-US" altLang="en-US" smtClean="0"/>
              <a:pPr eaLnBrk="1" hangingPunct="1">
                <a:spcBef>
                  <a:spcPct val="0"/>
                </a:spcBef>
              </a:pPr>
              <a:t>33</a:t>
            </a:fld>
            <a:endParaRPr lang="en-US" altLang="en-US" smtClean="0"/>
          </a:p>
        </p:txBody>
      </p:sp>
      <p:graphicFrame>
        <p:nvGraphicFramePr>
          <p:cNvPr id="3" name="Table 2"/>
          <p:cNvGraphicFramePr>
            <a:graphicFrameLocks noGrp="1"/>
          </p:cNvGraphicFramePr>
          <p:nvPr/>
        </p:nvGraphicFramePr>
        <p:xfrm>
          <a:off x="722313" y="4456113"/>
          <a:ext cx="5559425" cy="3503612"/>
        </p:xfrm>
        <a:graphic>
          <a:graphicData uri="http://schemas.openxmlformats.org/drawingml/2006/table">
            <a:tbl>
              <a:tblPr firstRow="1" bandRow="1">
                <a:tableStyleId>{5C22544A-7EE6-4342-B048-85BDC9FD1C3A}</a:tableStyleId>
              </a:tblPr>
              <a:tblGrid>
                <a:gridCol w="2587624"/>
                <a:gridCol w="2971801"/>
              </a:tblGrid>
              <a:tr h="685676">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b="1" dirty="0" smtClean="0">
                        <a:solidFill>
                          <a:schemeClr val="tx1"/>
                        </a:solidFill>
                      </a:endParaRPr>
                    </a:p>
                  </a:txBody>
                  <a:tcPr marL="91337" marR="91337" marT="45695" marB="45695"/>
                </a:tc>
                <a:tc>
                  <a:txBody>
                    <a:bodyPr/>
                    <a:lstStyle/>
                    <a:p>
                      <a:endParaRPr lang="en-US" sz="1800" dirty="0"/>
                    </a:p>
                  </a:txBody>
                  <a:tcPr marL="91337" marR="91337" marT="45695" marB="45695"/>
                </a:tc>
              </a:tr>
              <a:tr h="378543">
                <a:tc>
                  <a:txBody>
                    <a:bodyPr/>
                    <a:lstStyle/>
                    <a:p>
                      <a:r>
                        <a:rPr lang="en-US" sz="1800" b="1" dirty="0" smtClean="0"/>
                        <a:t>1.</a:t>
                      </a:r>
                      <a:endParaRPr lang="en-US" sz="1800" b="1"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5" marB="45695"/>
                </a:tc>
              </a:tr>
              <a:tr h="378543">
                <a:tc>
                  <a:txBody>
                    <a:bodyPr/>
                    <a:lstStyle/>
                    <a:p>
                      <a:r>
                        <a:rPr lang="en-US" sz="1800" b="1" dirty="0" smtClean="0"/>
                        <a:t>2.</a:t>
                      </a:r>
                      <a:endParaRPr lang="en-US" sz="1800" b="1"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5" marB="45695"/>
                </a:tc>
              </a:tr>
              <a:tr h="378543">
                <a:tc>
                  <a:txBody>
                    <a:bodyPr/>
                    <a:lstStyle/>
                    <a:p>
                      <a:r>
                        <a:rPr lang="en-US" sz="1800" b="1" dirty="0" smtClean="0"/>
                        <a:t>3.</a:t>
                      </a:r>
                      <a:endParaRPr lang="en-US" sz="1800" b="1"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5" marB="45695"/>
                </a:tc>
              </a:tr>
              <a:tr h="378543">
                <a:tc>
                  <a:txBody>
                    <a:bodyPr/>
                    <a:lstStyle/>
                    <a:p>
                      <a:r>
                        <a:rPr lang="en-US" sz="1800" b="1" dirty="0" smtClean="0"/>
                        <a:t>4.</a:t>
                      </a:r>
                      <a:endParaRPr lang="en-US" sz="1800" b="1"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5" marB="45695"/>
                </a:tc>
              </a:tr>
              <a:tr h="378543">
                <a:tc>
                  <a:txBody>
                    <a:bodyPr/>
                    <a:lstStyle/>
                    <a:p>
                      <a:r>
                        <a:rPr lang="en-US" sz="1800" b="1" dirty="0" smtClean="0"/>
                        <a:t>5.</a:t>
                      </a:r>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5" marB="45695"/>
                </a:tc>
              </a:tr>
              <a:tr h="378543">
                <a:tc>
                  <a:txBody>
                    <a:bodyPr/>
                    <a:lstStyle/>
                    <a:p>
                      <a:r>
                        <a:rPr lang="en-US" sz="1800" b="1" dirty="0" smtClean="0"/>
                        <a:t>6.</a:t>
                      </a:r>
                      <a:endParaRPr lang="en-US" sz="1800" b="1" dirty="0"/>
                    </a:p>
                  </a:txBody>
                  <a:tcPr marL="91337" marR="91337" marT="45695" marB="45695"/>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5" marB="45695"/>
                </a:tc>
              </a:tr>
              <a:tr h="546679">
                <a:tc>
                  <a:txBody>
                    <a:bodyPr/>
                    <a:lstStyle/>
                    <a:p>
                      <a:r>
                        <a:rPr lang="en-US" sz="1800" b="1" dirty="0" smtClean="0"/>
                        <a:t>7.</a:t>
                      </a:r>
                      <a:endParaRPr lang="en-US" sz="1800" b="1" dirty="0"/>
                    </a:p>
                  </a:txBody>
                  <a:tcPr marL="91337" marR="91337" marT="45695" marB="45695"/>
                </a:tc>
                <a:tc>
                  <a:txBody>
                    <a:bodyPr/>
                    <a:lstStyle/>
                    <a:p>
                      <a:endParaRPr lang="en-US" sz="1800" dirty="0"/>
                    </a:p>
                  </a:txBody>
                  <a:tcPr marL="91337" marR="91337" marT="45695" marB="45695"/>
                </a:tc>
              </a:tr>
            </a:tbl>
          </a:graphicData>
        </a:graphic>
      </p:graphicFrame>
      <p:sp>
        <p:nvSpPr>
          <p:cNvPr id="118818" name="TextBox 3"/>
          <p:cNvSpPr txBox="1">
            <a:spLocks noChangeArrowheads="1"/>
          </p:cNvSpPr>
          <p:nvPr/>
        </p:nvSpPr>
        <p:spPr bwMode="auto">
          <a:xfrm>
            <a:off x="722313" y="4456113"/>
            <a:ext cx="5407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7" tIns="45683" rIns="91367" bIns="45683">
            <a:spAutoFit/>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ctr" eaLnBrk="1" hangingPunct="1">
              <a:spcBef>
                <a:spcPct val="0"/>
              </a:spcBef>
            </a:pPr>
            <a:r>
              <a:rPr lang="en-US" altLang="en-US" sz="1600" b="1"/>
              <a:t>From page 25 list your ergonomic improvements to reduce the risk of awkward positioning.</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1CC17B0-E2CE-42A4-8106-6AFCD7082313}" type="slidenum">
              <a:rPr lang="en-US" altLang="en-US" smtClean="0"/>
              <a:pPr eaLnBrk="1" hangingPunct="1">
                <a:spcBef>
                  <a:spcPct val="0"/>
                </a:spcBef>
              </a:pPr>
              <a:t>34</a:t>
            </a:fld>
            <a:endParaRPr lang="en-US" altLang="en-US" smtClean="0"/>
          </a:p>
        </p:txBody>
      </p:sp>
      <p:sp>
        <p:nvSpPr>
          <p:cNvPr id="119811"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F145CBA-3B44-4231-A77B-48093D97F340}" type="slidenum">
              <a:rPr lang="en-US" altLang="en-US"/>
              <a:pPr algn="r" eaLnBrk="1" hangingPunct="1">
                <a:spcBef>
                  <a:spcPct val="0"/>
                </a:spcBef>
              </a:pPr>
              <a:t>34</a:t>
            </a:fld>
            <a:endParaRPr lang="en-US" altLang="en-US"/>
          </a:p>
        </p:txBody>
      </p:sp>
      <p:sp>
        <p:nvSpPr>
          <p:cNvPr id="119812" name="Rectangle 2"/>
          <p:cNvSpPr>
            <a:spLocks noGrp="1" noRot="1" noChangeAspect="1" noChangeArrowheads="1" noTextEdit="1"/>
          </p:cNvSpPr>
          <p:nvPr>
            <p:ph type="sldImg"/>
          </p:nvPr>
        </p:nvSpPr>
        <p:spPr>
          <a:ln/>
        </p:spPr>
      </p:sp>
      <p:sp>
        <p:nvSpPr>
          <p:cNvPr id="1198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For each statement below circle T for True or F for False.  </a:t>
            </a:r>
          </a:p>
          <a:p>
            <a:endParaRPr lang="en-US" altLang="en-US" b="1" smtClean="0"/>
          </a:p>
        </p:txBody>
      </p:sp>
      <p:graphicFrame>
        <p:nvGraphicFramePr>
          <p:cNvPr id="543749" name="Group 5"/>
          <p:cNvGraphicFramePr>
            <a:graphicFrameLocks noGrp="1"/>
          </p:cNvGraphicFramePr>
          <p:nvPr/>
        </p:nvGraphicFramePr>
        <p:xfrm>
          <a:off x="719138" y="5218113"/>
          <a:ext cx="5584825" cy="1744662"/>
        </p:xfrm>
        <a:graphic>
          <a:graphicData uri="http://schemas.openxmlformats.org/drawingml/2006/table">
            <a:tbl>
              <a:tblPr/>
              <a:tblGrid>
                <a:gridCol w="314639"/>
                <a:gridCol w="314639"/>
                <a:gridCol w="4955547"/>
              </a:tblGrid>
              <a:tr h="373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67" marB="4686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67" marB="4686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The “neutral zone” and the “power zone” are the same thing.</a:t>
                      </a:r>
                      <a:endParaRPr kumimoji="0" 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4392" marR="94392" marT="46867" marB="4686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67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67" marB="4686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67" marB="4686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2" indent="0">
                        <a:spcBef>
                          <a:spcPct val="20000"/>
                        </a:spcBef>
                        <a:buFontTx/>
                        <a:buNone/>
                        <a:defRPr/>
                      </a:pPr>
                      <a:r>
                        <a:rPr lang="en-US" altLang="en-US" sz="1200" kern="0" dirty="0" smtClean="0">
                          <a:solidFill>
                            <a:srgbClr val="000000"/>
                          </a:solidFill>
                          <a:latin typeface="Arial"/>
                        </a:rPr>
                        <a:t>When lifting you should always keep your head down.</a:t>
                      </a:r>
                    </a:p>
                  </a:txBody>
                  <a:tcPr marL="94392" marR="94392" marT="46867" marB="4686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86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67" marB="4686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67" marB="4686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latin typeface="Arial" panose="020B0604020202020204" pitchFamily="34" charset="0"/>
                          <a:cs typeface="Arial" panose="020B0604020202020204" pitchFamily="34" charset="0"/>
                        </a:rPr>
                        <a:t>Awkward positioning only applies to the back.</a:t>
                      </a:r>
                      <a:endParaRPr kumimoji="0" 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4392" marR="94392" marT="46867" marB="4686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61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67" marB="4686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67" marB="4686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best ergonomic practice is to stay in the same position.</a:t>
                      </a:r>
                    </a:p>
                  </a:txBody>
                  <a:tcPr marL="94392" marR="94392" marT="46867" marB="4686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FE2D20-A7E3-4BB3-AE2D-4F76E30C53CA}" type="slidenum">
              <a:rPr lang="en-US" altLang="en-US" smtClean="0"/>
              <a:pPr eaLnBrk="1" hangingPunct="1">
                <a:spcBef>
                  <a:spcPct val="0"/>
                </a:spcBef>
              </a:pPr>
              <a:t>35</a:t>
            </a:fld>
            <a:endParaRPr lang="en-US" alt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xfrm>
            <a:off x="706438" y="4449763"/>
            <a:ext cx="5664200" cy="413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solidFill>
                  <a:schemeClr val="tx2"/>
                </a:solidFill>
              </a:rPr>
              <a:t>Based on the Video</a:t>
            </a:r>
          </a:p>
          <a:p>
            <a:pPr>
              <a:lnSpc>
                <a:spcPct val="90000"/>
              </a:lnSpc>
            </a:pPr>
            <a:endParaRPr lang="en-US" altLang="en-US" sz="800" b="1" smtClean="0">
              <a:solidFill>
                <a:schemeClr val="tx2"/>
              </a:solidFill>
            </a:endParaRPr>
          </a:p>
          <a:p>
            <a:pPr>
              <a:lnSpc>
                <a:spcPct val="90000"/>
              </a:lnSpc>
            </a:pPr>
            <a:r>
              <a:rPr lang="en-US" altLang="en-US" smtClean="0"/>
              <a:t>Which work better, warm or cold muscles?</a:t>
            </a: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smtClean="0"/>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pPr>
            <a:r>
              <a:rPr lang="en-US" altLang="en-US" smtClean="0"/>
              <a:t>What usually bears the brunt of our abuse?</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pPr>
            <a:r>
              <a:rPr lang="en-US" altLang="en-US" smtClean="0"/>
              <a:t>Should we grasp tools tightly?</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i="1" smtClean="0"/>
          </a:p>
          <a:p>
            <a:pPr>
              <a:lnSpc>
                <a:spcPct val="90000"/>
              </a:lnSpc>
              <a:buFontTx/>
              <a:buChar char="•"/>
            </a:pPr>
            <a:r>
              <a:rPr lang="en-US" altLang="en-US" i="1" smtClean="0"/>
              <a:t>_____________________________________________________________</a:t>
            </a:r>
            <a:endParaRPr lang="en-US" altLang="en-US" smtClean="0"/>
          </a:p>
          <a:p>
            <a:pPr lvl="1"/>
            <a:endParaRPr lang="en-US" altLang="en-US" i="1" smtClean="0">
              <a:latin typeface="Tahoma" pitchFamily="34" charset="0"/>
            </a:endParaRPr>
          </a:p>
          <a:p>
            <a:pPr lvl="1"/>
            <a:endParaRPr lang="en-US" altLang="en-US" i="1" smtClean="0">
              <a:solidFill>
                <a:srgbClr val="000000"/>
              </a:solidFill>
              <a:latin typeface="Tahoma"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1F0E173-117F-4577-B530-46F6F88B34CC}" type="slidenum">
              <a:rPr lang="en-US" altLang="en-US" smtClean="0"/>
              <a:pPr eaLnBrk="1" hangingPunct="1">
                <a:spcBef>
                  <a:spcPct val="0"/>
                </a:spcBef>
              </a:pPr>
              <a:t>36</a:t>
            </a:fld>
            <a:endParaRPr lang="en-US" altLang="en-US" smtClean="0"/>
          </a:p>
        </p:txBody>
      </p:sp>
      <p:sp>
        <p:nvSpPr>
          <p:cNvPr id="121859" name="Rectangle 2"/>
          <p:cNvSpPr>
            <a:spLocks noGrp="1" noRot="1" noChangeAspect="1" noChangeArrowheads="1" noTextEdit="1"/>
          </p:cNvSpPr>
          <p:nvPr>
            <p:ph type="sldImg"/>
          </p:nvPr>
        </p:nvSpPr>
        <p:spPr>
          <a:xfrm>
            <a:off x="1254125" y="746125"/>
            <a:ext cx="4568825" cy="3427413"/>
          </a:xfrm>
          <a:ln/>
        </p:spPr>
      </p:sp>
      <p:sp>
        <p:nvSpPr>
          <p:cNvPr id="121860"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Repetition</a:t>
            </a:r>
          </a:p>
          <a:p>
            <a:endParaRPr lang="en-US" altLang="en-US" b="1" smtClean="0"/>
          </a:p>
          <a:p>
            <a:r>
              <a:rPr lang="en-US" altLang="en-US" smtClean="0"/>
              <a:t>Repetitive motion injuries are tissue injuries that occur as a result of repeating the same body movement. They are among the most common injuries in the United States. All of these disorders are made worse by the strains of daily living.</a:t>
            </a:r>
          </a:p>
          <a:p>
            <a:r>
              <a:rPr lang="en-US" altLang="en-US" smtClean="0"/>
              <a:t>Simple everyday actions, such as throwing a ball, scrubbing a floor, or jogging, can lead to this condition.</a:t>
            </a:r>
          </a:p>
          <a:p>
            <a:r>
              <a:rPr lang="en-US" altLang="en-US" smtClean="0"/>
              <a:t>The most common types of repetitive motion injuries are tendinitis and bursitis, injuries to tendons and bursae, respectively. These disorders are difficult to distinguish and often coexist.</a:t>
            </a:r>
          </a:p>
          <a:p>
            <a:pPr algn="ctr"/>
            <a:r>
              <a:rPr lang="en-US" altLang="en-US" b="1" smtClean="0"/>
              <a:t>Repetition Index</a:t>
            </a:r>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a:p>
            <a:endParaRPr lang="en-US" altLang="en-US" b="1" smtClean="0"/>
          </a:p>
        </p:txBody>
      </p:sp>
      <p:pic>
        <p:nvPicPr>
          <p:cNvPr id="1218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8" y="6818313"/>
            <a:ext cx="548640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52C2E78-F5A9-4605-9A4A-7978CD22A324}" type="slidenum">
              <a:rPr lang="en-US" altLang="en-US" smtClean="0"/>
              <a:pPr eaLnBrk="1" hangingPunct="1">
                <a:spcBef>
                  <a:spcPct val="0"/>
                </a:spcBef>
              </a:pPr>
              <a:t>37</a:t>
            </a:fld>
            <a:endParaRPr lang="en-US" altLang="en-US" smtClean="0"/>
          </a:p>
        </p:txBody>
      </p:sp>
      <p:sp>
        <p:nvSpPr>
          <p:cNvPr id="122883" name="Rectangle 2"/>
          <p:cNvSpPr>
            <a:spLocks noGrp="1" noRot="1" noChangeAspect="1" noChangeArrowheads="1" noTextEdit="1"/>
          </p:cNvSpPr>
          <p:nvPr>
            <p:ph type="sldImg"/>
          </p:nvPr>
        </p:nvSpPr>
        <p:spPr>
          <a:xfrm>
            <a:off x="1254125" y="746125"/>
            <a:ext cx="4568825" cy="3427413"/>
          </a:xfrm>
          <a:ln/>
        </p:spPr>
      </p:sp>
      <p:sp>
        <p:nvSpPr>
          <p:cNvPr id="100356" name="Rectangle 3"/>
          <p:cNvSpPr>
            <a:spLocks noGrp="1" noChangeArrowheads="1"/>
          </p:cNvSpPr>
          <p:nvPr>
            <p:ph type="body" idx="1"/>
          </p:nvPr>
        </p:nvSpPr>
        <p:spPr>
          <a:xfrm>
            <a:off x="942975" y="4448175"/>
            <a:ext cx="5505450" cy="3968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t>Forces and Weight</a:t>
            </a:r>
          </a:p>
          <a:p>
            <a:pPr>
              <a:defRPr/>
            </a:pPr>
            <a:endParaRPr lang="en-US" altLang="en-US" sz="800" b="1" dirty="0" smtClean="0"/>
          </a:p>
          <a:p>
            <a:pPr>
              <a:defRPr/>
            </a:pPr>
            <a:r>
              <a:rPr lang="en-US" dirty="0" smtClean="0"/>
              <a:t>Muscles can be overloaded to a certain point, that’s what makes you stronger.  Strength increases when muscles repair themselves.  Beyond this point, however, muscles get over used.  We are all different, so each persons over-use point is different.  We all suffer the consequences the same way, the muscles and joints bear the brunt of the abuse and potential for injury.  </a:t>
            </a:r>
            <a:endParaRPr lang="en-US" dirty="0"/>
          </a:p>
          <a:p>
            <a:pPr>
              <a:defRPr/>
            </a:pPr>
            <a:endParaRPr lang="en-US" sz="800" dirty="0" smtClean="0"/>
          </a:p>
          <a:p>
            <a:pPr>
              <a:defRPr/>
            </a:pPr>
            <a:r>
              <a:rPr lang="en-US" dirty="0" smtClean="0"/>
              <a:t>Common forceful exertions include:</a:t>
            </a:r>
          </a:p>
          <a:p>
            <a:pPr marL="171450" indent="-171450">
              <a:buFont typeface="Arial" panose="020B0604020202020204" pitchFamily="34" charset="0"/>
              <a:buChar char="•"/>
              <a:defRPr/>
            </a:pPr>
            <a:r>
              <a:rPr lang="en-US" dirty="0" smtClean="0"/>
              <a:t>Grasping</a:t>
            </a:r>
          </a:p>
          <a:p>
            <a:pPr marL="171450" indent="-171450">
              <a:buFont typeface="Arial" panose="020B0604020202020204" pitchFamily="34" charset="0"/>
              <a:buChar char="•"/>
              <a:defRPr/>
            </a:pPr>
            <a:r>
              <a:rPr lang="en-US" dirty="0" smtClean="0"/>
              <a:t>Sliding equipment and materials</a:t>
            </a:r>
          </a:p>
          <a:p>
            <a:pPr marL="171450" indent="-171450">
              <a:buFont typeface="Arial" panose="020B0604020202020204" pitchFamily="34" charset="0"/>
              <a:buChar char="•"/>
              <a:defRPr/>
            </a:pPr>
            <a:r>
              <a:rPr lang="en-US" dirty="0" smtClean="0"/>
              <a:t>Moving</a:t>
            </a:r>
          </a:p>
          <a:p>
            <a:pPr marL="171450" indent="-171450">
              <a:buFont typeface="Arial" panose="020B0604020202020204" pitchFamily="34" charset="0"/>
              <a:buChar char="•"/>
              <a:defRPr/>
            </a:pPr>
            <a:r>
              <a:rPr lang="en-US" dirty="0" smtClean="0"/>
              <a:t>Assembling </a:t>
            </a:r>
          </a:p>
          <a:p>
            <a:pPr marL="171450" indent="-171450">
              <a:buFont typeface="Arial" panose="020B0604020202020204" pitchFamily="34" charset="0"/>
              <a:buChar char="•"/>
              <a:defRPr/>
            </a:pPr>
            <a:r>
              <a:rPr lang="en-US" dirty="0" smtClean="0"/>
              <a:t>Holding</a:t>
            </a:r>
          </a:p>
          <a:p>
            <a:pPr marL="171450" indent="-171450">
              <a:buFont typeface="Arial" panose="020B0604020202020204" pitchFamily="34" charset="0"/>
              <a:buChar char="•"/>
              <a:defRPr/>
            </a:pPr>
            <a:r>
              <a:rPr lang="en-US" dirty="0" smtClean="0"/>
              <a:t>Resisting</a:t>
            </a:r>
          </a:p>
          <a:p>
            <a:pPr marL="171450" indent="-171450">
              <a:buFont typeface="Arial" panose="020B0604020202020204" pitchFamily="34" charset="0"/>
              <a:buChar char="•"/>
              <a:defRPr/>
            </a:pPr>
            <a:endParaRPr lang="en-US" sz="800" dirty="0"/>
          </a:p>
          <a:p>
            <a:pPr>
              <a:defRPr/>
            </a:pPr>
            <a:r>
              <a:rPr lang="en-US" altLang="en-US" dirty="0" smtClean="0"/>
              <a:t>To reduce the risk; avoid the lift if you can, reduce the weight, plan your work, organize your work, make simple changes or get help.</a:t>
            </a:r>
            <a:endParaRPr lang="en-US" altLang="en-US" b="1" dirty="0" smtClean="0"/>
          </a:p>
          <a:p>
            <a:pPr>
              <a:defRPr/>
            </a:pPr>
            <a:endParaRPr lang="en-US" altLang="en-US" b="1" dirty="0"/>
          </a:p>
          <a:p>
            <a:pPr>
              <a:defRPr/>
            </a:pPr>
            <a:endParaRPr lang="en-US" altLang="en-US" b="1" dirty="0" smtClean="0"/>
          </a:p>
          <a:p>
            <a:pPr>
              <a:defRPr/>
            </a:pPr>
            <a:endParaRPr lang="en-US" altLang="en-US" b="1" dirty="0"/>
          </a:p>
          <a:p>
            <a:pPr>
              <a:defRPr/>
            </a:pPr>
            <a:endParaRPr lang="en-US" altLang="en-US" b="1" dirty="0" smtClean="0"/>
          </a:p>
          <a:p>
            <a:pPr>
              <a:defRPr/>
            </a:pPr>
            <a:endParaRPr lang="en-US" altLang="en-US" b="1" dirty="0"/>
          </a:p>
          <a:p>
            <a:pPr>
              <a:defRPr/>
            </a:pPr>
            <a:endParaRPr lang="en-US" altLang="en-US" b="1" dirty="0" smtClean="0"/>
          </a:p>
          <a:p>
            <a:pPr>
              <a:defRPr/>
            </a:pPr>
            <a:endParaRPr lang="en-US" altLang="en-US" b="1"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A747D24-03EB-4D44-8BFC-AF28721957A5}" type="slidenum">
              <a:rPr lang="en-US" altLang="en-US" smtClean="0"/>
              <a:pPr eaLnBrk="1" hangingPunct="1">
                <a:spcBef>
                  <a:spcPct val="0"/>
                </a:spcBef>
              </a:pPr>
              <a:t>38</a:t>
            </a:fld>
            <a:endParaRPr lang="en-US" altLang="en-US" smtClean="0"/>
          </a:p>
        </p:txBody>
      </p:sp>
      <p:sp>
        <p:nvSpPr>
          <p:cNvPr id="123907" name="Rectangle 2"/>
          <p:cNvSpPr>
            <a:spLocks noGrp="1" noRot="1" noChangeAspect="1" noChangeArrowheads="1" noTextEdit="1"/>
          </p:cNvSpPr>
          <p:nvPr>
            <p:ph type="sldImg"/>
          </p:nvPr>
        </p:nvSpPr>
        <p:spPr>
          <a:xfrm>
            <a:off x="1254125" y="746125"/>
            <a:ext cx="4568825" cy="3427413"/>
          </a:xfrm>
          <a:ln/>
        </p:spPr>
      </p:sp>
      <p:sp>
        <p:nvSpPr>
          <p:cNvPr id="100356" name="Rectangle 3"/>
          <p:cNvSpPr>
            <a:spLocks noGrp="1" noChangeArrowheads="1"/>
          </p:cNvSpPr>
          <p:nvPr>
            <p:ph type="body" idx="1"/>
          </p:nvPr>
        </p:nvSpPr>
        <p:spPr>
          <a:xfrm>
            <a:off x="942975" y="4448175"/>
            <a:ext cx="5505450" cy="3968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t>Hand-Arm Vibration Syndrome (HAVS)</a:t>
            </a:r>
          </a:p>
          <a:p>
            <a:pPr>
              <a:defRPr/>
            </a:pPr>
            <a:endParaRPr lang="en-US" altLang="en-US" sz="800" b="1" dirty="0" smtClean="0"/>
          </a:p>
          <a:p>
            <a:pPr>
              <a:defRPr/>
            </a:pPr>
            <a:r>
              <a:rPr lang="en-US" dirty="0"/>
              <a:t>Hand-arm vibration syndrome (HAVS) causes </a:t>
            </a:r>
            <a:r>
              <a:rPr lang="en-US" dirty="0" smtClean="0"/>
              <a:t>numbness and weakness in fingers</a:t>
            </a:r>
            <a:r>
              <a:rPr lang="en-US" dirty="0"/>
              <a:t>, hands and arms, as a result of using vibrating tools. </a:t>
            </a:r>
            <a:endParaRPr lang="en-US" dirty="0" smtClean="0"/>
          </a:p>
          <a:p>
            <a:pPr>
              <a:defRPr/>
            </a:pPr>
            <a:endParaRPr lang="en-US" sz="800" dirty="0"/>
          </a:p>
          <a:p>
            <a:pPr>
              <a:defRPr/>
            </a:pPr>
            <a:r>
              <a:rPr lang="en-US" dirty="0" smtClean="0">
                <a:latin typeface="Arial" panose="020B0604020202020204" pitchFamily="34" charset="0"/>
                <a:cs typeface="Arial" panose="020B0604020202020204" pitchFamily="34" charset="0"/>
              </a:rPr>
              <a:t>It </a:t>
            </a:r>
            <a:r>
              <a:rPr lang="en-US" dirty="0">
                <a:latin typeface="Arial" panose="020B0604020202020204" pitchFamily="34" charset="0"/>
                <a:cs typeface="Arial" panose="020B0604020202020204" pitchFamily="34" charset="0"/>
              </a:rPr>
              <a:t>is not clear how vibration causes the condition. It is probably due to slight but repeated injury to the small nerves and blood vessels in the fingers. Over time these may gradually lose some of their function and cause symptoms. </a:t>
            </a:r>
            <a:endParaRPr lang="en-US" dirty="0" smtClean="0">
              <a:latin typeface="Arial" panose="020B0604020202020204" pitchFamily="34" charset="0"/>
              <a:cs typeface="Arial" panose="020B0604020202020204" pitchFamily="34" charset="0"/>
            </a:endParaRPr>
          </a:p>
          <a:p>
            <a:pPr>
              <a:defRPr/>
            </a:pPr>
            <a:endParaRPr lang="en-US" altLang="en-US" sz="800" b="1" dirty="0"/>
          </a:p>
          <a:p>
            <a:pPr>
              <a:defRPr/>
            </a:pPr>
            <a:r>
              <a:rPr lang="en-US" dirty="0"/>
              <a:t>The following steps are thought to help prevent </a:t>
            </a:r>
            <a:r>
              <a:rPr lang="en-US" dirty="0" smtClean="0"/>
              <a:t>HAVS:</a:t>
            </a:r>
          </a:p>
          <a:p>
            <a:pPr>
              <a:defRPr/>
            </a:pPr>
            <a:endParaRPr lang="en-US" sz="800" dirty="0"/>
          </a:p>
          <a:p>
            <a:pPr marL="171450" indent="-171450">
              <a:buFont typeface="Arial" panose="020B0604020202020204" pitchFamily="34" charset="0"/>
              <a:buChar char="•"/>
              <a:defRPr/>
            </a:pPr>
            <a:r>
              <a:rPr lang="en-US" dirty="0"/>
              <a:t>Hold tools as loosely as possible, and in varying positions.</a:t>
            </a:r>
          </a:p>
          <a:p>
            <a:pPr marL="171450" indent="-171450">
              <a:buFont typeface="Arial" panose="020B0604020202020204" pitchFamily="34" charset="0"/>
              <a:buChar char="•"/>
              <a:defRPr/>
            </a:pPr>
            <a:r>
              <a:rPr lang="en-US" dirty="0"/>
              <a:t>Ensure that tools are well-maintained.</a:t>
            </a:r>
          </a:p>
          <a:p>
            <a:pPr marL="171450" indent="-171450">
              <a:buFont typeface="Arial" panose="020B0604020202020204" pitchFamily="34" charset="0"/>
              <a:buChar char="•"/>
              <a:defRPr/>
            </a:pPr>
            <a:r>
              <a:rPr lang="en-US" dirty="0"/>
              <a:t>Use tools correctly, and use the right tool for the job. The aim is not to need to use excessive grip, nor to use a tool for longer than necessary.</a:t>
            </a:r>
          </a:p>
          <a:p>
            <a:pPr marL="171450" indent="-171450">
              <a:buFont typeface="Arial" panose="020B0604020202020204" pitchFamily="34" charset="0"/>
              <a:buChar char="•"/>
              <a:defRPr/>
            </a:pPr>
            <a:r>
              <a:rPr lang="en-US" dirty="0"/>
              <a:t>Take regular breaks of at least 10 minutes away from the tool. Short bursts of work are better than long periods of work without a break.</a:t>
            </a:r>
          </a:p>
          <a:p>
            <a:pPr marL="171450" indent="-171450">
              <a:buFont typeface="Arial" panose="020B0604020202020204" pitchFamily="34" charset="0"/>
              <a:buChar char="•"/>
              <a:defRPr/>
            </a:pPr>
            <a:r>
              <a:rPr lang="en-US" dirty="0"/>
              <a:t>Keep warm while at work - especially your hands.</a:t>
            </a:r>
          </a:p>
          <a:p>
            <a:pPr>
              <a:defRPr/>
            </a:pPr>
            <a:endParaRPr lang="en-US" altLang="en-US" b="1" dirty="0" smtClean="0"/>
          </a:p>
          <a:p>
            <a:pPr>
              <a:defRPr/>
            </a:pPr>
            <a:endParaRPr lang="en-US" altLang="en-US" b="1" dirty="0"/>
          </a:p>
          <a:p>
            <a:pPr>
              <a:defRPr/>
            </a:pPr>
            <a:endParaRPr lang="en-US" altLang="en-US" b="1" dirty="0" smtClean="0"/>
          </a:p>
          <a:p>
            <a:pPr>
              <a:defRPr/>
            </a:pPr>
            <a:endParaRPr lang="en-US" altLang="en-US" b="1" dirty="0"/>
          </a:p>
          <a:p>
            <a:pPr>
              <a:defRPr/>
            </a:pPr>
            <a:endParaRPr lang="en-US" altLang="en-US" b="1" dirty="0" smtClean="0"/>
          </a:p>
          <a:p>
            <a:pPr>
              <a:defRPr/>
            </a:pPr>
            <a:endParaRPr lang="en-US" altLang="en-US" b="1"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ct val="20000"/>
              </a:spcBef>
              <a:tabLst>
                <a:tab pos="970773" algn="l"/>
              </a:tabLst>
              <a:defRPr/>
            </a:pPr>
            <a:endParaRPr lang="en-US" altLang="en-US" kern="0" dirty="0">
              <a:solidFill>
                <a:srgbClr val="000000"/>
              </a:solidFill>
              <a:latin typeface="Arial"/>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7F045DD-09F6-4EC1-AC0C-967689007D61}" type="slidenum">
              <a:rPr lang="en-US" altLang="en-US" smtClean="0"/>
              <a:pPr eaLnBrk="1" hangingPunct="1">
                <a:spcBef>
                  <a:spcPct val="0"/>
                </a:spcBef>
              </a:pPr>
              <a:t>39</a:t>
            </a:fld>
            <a:endParaRPr lang="en-US" altLang="en-US" smtClean="0"/>
          </a:p>
        </p:txBody>
      </p:sp>
      <p:graphicFrame>
        <p:nvGraphicFramePr>
          <p:cNvPr id="3" name="Table 2"/>
          <p:cNvGraphicFramePr>
            <a:graphicFrameLocks noGrp="1"/>
          </p:cNvGraphicFramePr>
          <p:nvPr/>
        </p:nvGraphicFramePr>
        <p:xfrm>
          <a:off x="722313" y="4456113"/>
          <a:ext cx="5559425" cy="3808412"/>
        </p:xfrm>
        <a:graphic>
          <a:graphicData uri="http://schemas.openxmlformats.org/drawingml/2006/table">
            <a:tbl>
              <a:tblPr firstRow="1" bandRow="1">
                <a:tableStyleId>{5C22544A-7EE6-4342-B048-85BDC9FD1C3A}</a:tableStyleId>
              </a:tblPr>
              <a:tblGrid>
                <a:gridCol w="2587624"/>
                <a:gridCol w="2971801"/>
              </a:tblGrid>
              <a:tr h="990566">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b="1" dirty="0" smtClean="0">
                        <a:solidFill>
                          <a:schemeClr val="tx1"/>
                        </a:solidFill>
                      </a:endParaRPr>
                    </a:p>
                  </a:txBody>
                  <a:tcPr marL="91337" marR="91337" marT="45694" marB="45694"/>
                </a:tc>
                <a:tc>
                  <a:txBody>
                    <a:bodyPr/>
                    <a:lstStyle/>
                    <a:p>
                      <a:endParaRPr lang="en-US" sz="1800" dirty="0"/>
                    </a:p>
                  </a:txBody>
                  <a:tcPr marL="91337" marR="91337" marT="45694" marB="45694"/>
                </a:tc>
              </a:tr>
              <a:tr h="378531">
                <a:tc>
                  <a:txBody>
                    <a:bodyPr/>
                    <a:lstStyle/>
                    <a:p>
                      <a:r>
                        <a:rPr lang="en-US" sz="1800" b="1" dirty="0" smtClean="0"/>
                        <a:t>1.</a:t>
                      </a:r>
                      <a:endParaRPr lang="en-US" sz="1800" b="1" dirty="0"/>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378531">
                <a:tc>
                  <a:txBody>
                    <a:bodyPr/>
                    <a:lstStyle/>
                    <a:p>
                      <a:r>
                        <a:rPr lang="en-US" sz="1800" b="1" dirty="0" smtClean="0"/>
                        <a:t>2.</a:t>
                      </a:r>
                      <a:endParaRPr lang="en-US" sz="1800" b="1" dirty="0"/>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378531">
                <a:tc>
                  <a:txBody>
                    <a:bodyPr/>
                    <a:lstStyle/>
                    <a:p>
                      <a:r>
                        <a:rPr lang="en-US" sz="1800" b="1" dirty="0" smtClean="0"/>
                        <a:t>3.</a:t>
                      </a:r>
                      <a:endParaRPr lang="en-US" sz="1800" b="1" dirty="0"/>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378531">
                <a:tc>
                  <a:txBody>
                    <a:bodyPr/>
                    <a:lstStyle/>
                    <a:p>
                      <a:r>
                        <a:rPr lang="en-US" sz="1800" b="1" dirty="0" smtClean="0"/>
                        <a:t>4.</a:t>
                      </a:r>
                      <a:endParaRPr lang="en-US" sz="1800" b="1" dirty="0"/>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378531">
                <a:tc>
                  <a:txBody>
                    <a:bodyPr/>
                    <a:lstStyle/>
                    <a:p>
                      <a:r>
                        <a:rPr lang="en-US" sz="1800" b="1" dirty="0" smtClean="0"/>
                        <a:t>5.</a:t>
                      </a:r>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378531">
                <a:tc>
                  <a:txBody>
                    <a:bodyPr/>
                    <a:lstStyle/>
                    <a:p>
                      <a:r>
                        <a:rPr lang="en-US" sz="1800" b="1" dirty="0" smtClean="0"/>
                        <a:t>6.</a:t>
                      </a:r>
                      <a:endParaRPr lang="en-US" sz="1800" b="1" dirty="0"/>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546661">
                <a:tc>
                  <a:txBody>
                    <a:bodyPr/>
                    <a:lstStyle/>
                    <a:p>
                      <a:r>
                        <a:rPr lang="en-US" sz="1800" b="1" dirty="0" smtClean="0"/>
                        <a:t>7.</a:t>
                      </a:r>
                      <a:endParaRPr lang="en-US" sz="1800" b="1" dirty="0"/>
                    </a:p>
                  </a:txBody>
                  <a:tcPr marL="91337" marR="91337" marT="45694" marB="45694"/>
                </a:tc>
                <a:tc>
                  <a:txBody>
                    <a:bodyPr/>
                    <a:lstStyle/>
                    <a:p>
                      <a:endParaRPr lang="en-US" sz="1800" dirty="0"/>
                    </a:p>
                  </a:txBody>
                  <a:tcPr marL="91337" marR="91337" marT="45694" marB="45694"/>
                </a:tc>
              </a:tr>
            </a:tbl>
          </a:graphicData>
        </a:graphic>
      </p:graphicFrame>
      <p:sp>
        <p:nvSpPr>
          <p:cNvPr id="124962" name="TextBox 3"/>
          <p:cNvSpPr txBox="1">
            <a:spLocks noChangeArrowheads="1"/>
          </p:cNvSpPr>
          <p:nvPr/>
        </p:nvSpPr>
        <p:spPr bwMode="auto">
          <a:xfrm>
            <a:off x="722313" y="4456113"/>
            <a:ext cx="5407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7" tIns="45683" rIns="91367" bIns="45683">
            <a:spAutoFit/>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ctr" eaLnBrk="1" hangingPunct="1">
              <a:spcBef>
                <a:spcPct val="0"/>
              </a:spcBef>
            </a:pPr>
            <a:r>
              <a:rPr lang="en-US" altLang="en-US" sz="1800" b="1"/>
              <a:t>In the column to the left, list the work you do that relates to Repetition, Forces and Weight and Vibration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t>Employee’s Responsibilities and Rights</a:t>
            </a:r>
          </a:p>
          <a:p>
            <a:pPr eaLnBrk="1" hangingPunct="1"/>
            <a:endParaRPr lang="en-US" altLang="en-US" smtClean="0"/>
          </a:p>
          <a:p>
            <a:pPr eaLnBrk="1" hangingPunct="1"/>
            <a:r>
              <a:rPr lang="en-US" altLang="en-US" smtClean="0"/>
              <a:t>Responsibilities include:</a:t>
            </a:r>
          </a:p>
          <a:p>
            <a:pPr eaLnBrk="1" hangingPunct="1">
              <a:buFontTx/>
              <a:buChar char="•"/>
            </a:pPr>
            <a:r>
              <a:rPr lang="en-US" altLang="en-US" smtClean="0"/>
              <a:t>  Complying with OSHA standards </a:t>
            </a:r>
          </a:p>
          <a:p>
            <a:pPr eaLnBrk="1" hangingPunct="1">
              <a:buFontTx/>
              <a:buChar char="•"/>
            </a:pPr>
            <a:r>
              <a:rPr lang="en-US" altLang="en-US" smtClean="0"/>
              <a:t>  Wearing required PPE</a:t>
            </a:r>
          </a:p>
          <a:p>
            <a:pPr eaLnBrk="1" hangingPunct="1">
              <a:buFontTx/>
              <a:buChar char="•"/>
            </a:pPr>
            <a:r>
              <a:rPr lang="en-US" altLang="en-US" smtClean="0"/>
              <a:t>  Reporting hazards to supervisor</a:t>
            </a:r>
          </a:p>
          <a:p>
            <a:pPr eaLnBrk="1" hangingPunct="1">
              <a:buFontTx/>
              <a:buChar char="•"/>
            </a:pPr>
            <a:r>
              <a:rPr lang="en-US" altLang="en-US" smtClean="0"/>
              <a:t>  Complying with your organization’s rules and policies</a:t>
            </a:r>
          </a:p>
          <a:p>
            <a:pPr marL="742950" lvl="1" indent="-284163" eaLnBrk="1" hangingPunct="1"/>
            <a:endParaRPr lang="en-US" altLang="en-US" smtClean="0"/>
          </a:p>
          <a:p>
            <a:pPr eaLnBrk="1" hangingPunct="1"/>
            <a:r>
              <a:rPr lang="en-US" altLang="en-US" smtClean="0"/>
              <a:t>Rights include:</a:t>
            </a:r>
          </a:p>
          <a:p>
            <a:pPr eaLnBrk="1" hangingPunct="1">
              <a:buFontTx/>
              <a:buChar char="•"/>
            </a:pPr>
            <a:r>
              <a:rPr lang="en-US" altLang="en-US" smtClean="0"/>
              <a:t>  Reviewing standards</a:t>
            </a:r>
          </a:p>
          <a:p>
            <a:pPr eaLnBrk="1" hangingPunct="1">
              <a:buFontTx/>
              <a:buChar char="•"/>
            </a:pPr>
            <a:r>
              <a:rPr lang="en-US" altLang="en-US" smtClean="0"/>
              <a:t>  Receiving training</a:t>
            </a:r>
          </a:p>
          <a:p>
            <a:pPr eaLnBrk="1" hangingPunct="1">
              <a:buFontTx/>
              <a:buChar char="•"/>
            </a:pPr>
            <a:r>
              <a:rPr lang="en-US" altLang="en-US" smtClean="0"/>
              <a:t>  Requesting an OSHA investigation (employer or OSHA) and receiving</a:t>
            </a:r>
          </a:p>
          <a:p>
            <a:pPr eaLnBrk="1" hangingPunct="1"/>
            <a:r>
              <a:rPr lang="en-US" altLang="en-US" smtClean="0"/>
              <a:t>   feedback upon request</a:t>
            </a:r>
          </a:p>
          <a:p>
            <a:pPr eaLnBrk="1" hangingPunct="1">
              <a:buFontTx/>
              <a:buChar char="•"/>
            </a:pPr>
            <a:r>
              <a:rPr lang="en-US" altLang="en-US" smtClean="0"/>
              <a:t>  Reviewing the OSHA 300 Log</a:t>
            </a:r>
          </a:p>
          <a:p>
            <a:endParaRPr lang="en-US" alt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98A6FA1-ABF0-4D62-8290-3F899063774D}" type="slidenum">
              <a:rPr lang="en-US" altLang="en-US" smtClean="0"/>
              <a:pPr eaLnBrk="1" hangingPunct="1">
                <a:spcBef>
                  <a:spcPct val="0"/>
                </a:spcBef>
              </a:pPr>
              <a:t>4</a:t>
            </a:fld>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BC17C77-AE2E-4635-9B0A-724D08148EDF}" type="slidenum">
              <a:rPr lang="en-US" altLang="en-US" smtClean="0"/>
              <a:pPr eaLnBrk="1" hangingPunct="1">
                <a:spcBef>
                  <a:spcPct val="0"/>
                </a:spcBef>
              </a:pPr>
              <a:t>40</a:t>
            </a:fld>
            <a:endParaRPr lang="en-US" altLang="en-US" smtClean="0"/>
          </a:p>
        </p:txBody>
      </p:sp>
      <p:sp>
        <p:nvSpPr>
          <p:cNvPr id="125955" name="Rectangle 2"/>
          <p:cNvSpPr>
            <a:spLocks noGrp="1" noRot="1" noChangeAspect="1" noChangeArrowheads="1" noTextEdit="1"/>
          </p:cNvSpPr>
          <p:nvPr>
            <p:ph type="sldImg"/>
          </p:nvPr>
        </p:nvSpPr>
        <p:spPr>
          <a:xfrm>
            <a:off x="1254125" y="746125"/>
            <a:ext cx="4568825" cy="3427413"/>
          </a:xfrm>
          <a:ln/>
        </p:spPr>
      </p:sp>
      <p:sp>
        <p:nvSpPr>
          <p:cNvPr id="125956"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Examples</a:t>
            </a:r>
          </a:p>
          <a:p>
            <a:r>
              <a:rPr lang="en-US" altLang="en-US" smtClean="0"/>
              <a:t>The following pages will illustrate and describe some recent shipyard ergonomic improvements.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CCCE70F-119E-47CD-BC5C-8C777A30C625}" type="slidenum">
              <a:rPr lang="en-US" altLang="en-US" smtClean="0"/>
              <a:pPr eaLnBrk="1" hangingPunct="1">
                <a:spcBef>
                  <a:spcPct val="0"/>
                </a:spcBef>
              </a:pPr>
              <a:t>41</a:t>
            </a:fld>
            <a:endParaRPr lang="en-US" altLang="en-US" smtClean="0"/>
          </a:p>
        </p:txBody>
      </p:sp>
      <p:sp>
        <p:nvSpPr>
          <p:cNvPr id="126979" name="Rectangle 2"/>
          <p:cNvSpPr>
            <a:spLocks noGrp="1" noRot="1" noChangeAspect="1" noChangeArrowheads="1" noTextEdit="1"/>
          </p:cNvSpPr>
          <p:nvPr>
            <p:ph type="sldImg"/>
          </p:nvPr>
        </p:nvSpPr>
        <p:spPr>
          <a:xfrm>
            <a:off x="1254125" y="746125"/>
            <a:ext cx="4568825" cy="3427413"/>
          </a:xfrm>
          <a:ln/>
        </p:spPr>
      </p:sp>
      <p:sp>
        <p:nvSpPr>
          <p:cNvPr id="126980"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4206875"/>
        </p:xfrm>
        <a:graphic>
          <a:graphicData uri="http://schemas.openxmlformats.org/drawingml/2006/table">
            <a:tbl>
              <a:tblPr firstRow="1" bandRow="1">
                <a:tableStyleId>{5C22544A-7EE6-4342-B048-85BDC9FD1C3A}</a:tableStyleId>
              </a:tblPr>
              <a:tblGrid>
                <a:gridCol w="2359025"/>
                <a:gridCol w="2359025"/>
              </a:tblGrid>
              <a:tr h="457611">
                <a:tc>
                  <a:txBody>
                    <a:bodyPr/>
                    <a:lstStyle/>
                    <a:p>
                      <a:pPr algn="ctr"/>
                      <a:r>
                        <a:rPr lang="en-US" sz="1800" dirty="0" smtClean="0">
                          <a:solidFill>
                            <a:schemeClr val="tx1"/>
                          </a:solidFill>
                        </a:rPr>
                        <a:t>Before</a:t>
                      </a:r>
                      <a:endParaRPr lang="en-US" sz="1800" dirty="0">
                        <a:solidFill>
                          <a:schemeClr val="tx1"/>
                        </a:solidFill>
                      </a:endParaRPr>
                    </a:p>
                  </a:txBody>
                  <a:tcPr marT="45693" marB="45693"/>
                </a:tc>
                <a:tc>
                  <a:txBody>
                    <a:bodyPr/>
                    <a:lstStyle/>
                    <a:p>
                      <a:pPr algn="ctr"/>
                      <a:r>
                        <a:rPr lang="en-US" sz="1800" dirty="0" smtClean="0">
                          <a:solidFill>
                            <a:schemeClr val="tx1"/>
                          </a:solidFill>
                        </a:rPr>
                        <a:t>After</a:t>
                      </a:r>
                      <a:endParaRPr lang="en-US" sz="1800" dirty="0">
                        <a:solidFill>
                          <a:schemeClr val="tx1"/>
                        </a:solidFill>
                      </a:endParaRPr>
                    </a:p>
                  </a:txBody>
                  <a:tcPr marT="45693" marB="45693"/>
                </a:tc>
              </a:tr>
              <a:tr h="3749264">
                <a:tc>
                  <a:txBody>
                    <a:bodyPr/>
                    <a:lstStyle/>
                    <a:p>
                      <a:r>
                        <a:rPr lang="en-US" sz="1600" dirty="0" smtClean="0"/>
                        <a:t>Using a spray</a:t>
                      </a:r>
                      <a:r>
                        <a:rPr lang="en-US" sz="1600" baseline="0" dirty="0" smtClean="0"/>
                        <a:t> bottle with Leak Detector for testing of water-tight bulk heads requires continuous repetitive finger movement as well as stooping forward.  This can lead to hand, finger, and back injury.</a:t>
                      </a:r>
                      <a:endParaRPr lang="en-US" sz="1600" dirty="0"/>
                    </a:p>
                  </a:txBody>
                  <a:tcPr marT="45693" marB="45693"/>
                </a:tc>
                <a:tc>
                  <a:txBody>
                    <a:bodyPr/>
                    <a:lstStyle/>
                    <a:p>
                      <a:r>
                        <a:rPr lang="en-US" sz="1600" dirty="0" smtClean="0"/>
                        <a:t>Using a lawn and garden pump the same task can be accomplished</a:t>
                      </a:r>
                      <a:r>
                        <a:rPr lang="en-US" sz="1600" baseline="0" dirty="0" smtClean="0"/>
                        <a:t> with much less risk.  You are squeezing with a power grip versus a finger grip.  With the pump positioned in a backpack you can spray in a standing position versus stooping forward.</a:t>
                      </a:r>
                    </a:p>
                    <a:p>
                      <a:endParaRPr lang="en-US" sz="1600" baseline="0" dirty="0" smtClean="0"/>
                    </a:p>
                    <a:p>
                      <a:r>
                        <a:rPr lang="en-US" sz="1600" baseline="0" dirty="0" smtClean="0"/>
                        <a:t>What other risk is being reduced in addition to repetitive motion?</a:t>
                      </a:r>
                      <a:endParaRPr lang="en-US" sz="1600" dirty="0"/>
                    </a:p>
                  </a:txBody>
                  <a:tcPr marT="45693" marB="45693"/>
                </a:tc>
              </a:tr>
            </a:tbl>
          </a:graphicData>
        </a:graphic>
      </p:graphicFrame>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ACCD3D9-95B6-43A8-A730-38DCE1B4DB88}" type="slidenum">
              <a:rPr lang="en-US" altLang="en-US" smtClean="0"/>
              <a:pPr eaLnBrk="1" hangingPunct="1">
                <a:spcBef>
                  <a:spcPct val="0"/>
                </a:spcBef>
              </a:pPr>
              <a:t>42</a:t>
            </a:fld>
            <a:endParaRPr lang="en-US" altLang="en-US" smtClean="0"/>
          </a:p>
        </p:txBody>
      </p:sp>
      <p:sp>
        <p:nvSpPr>
          <p:cNvPr id="128003" name="Rectangle 2"/>
          <p:cNvSpPr>
            <a:spLocks noGrp="1" noRot="1" noChangeAspect="1" noChangeArrowheads="1" noTextEdit="1"/>
          </p:cNvSpPr>
          <p:nvPr>
            <p:ph type="sldImg"/>
          </p:nvPr>
        </p:nvSpPr>
        <p:spPr>
          <a:xfrm>
            <a:off x="1254125" y="746125"/>
            <a:ext cx="4568825" cy="3427413"/>
          </a:xfrm>
          <a:ln/>
        </p:spPr>
      </p:sp>
      <p:sp>
        <p:nvSpPr>
          <p:cNvPr id="128004"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3962400"/>
        </p:xfrm>
        <a:graphic>
          <a:graphicData uri="http://schemas.openxmlformats.org/drawingml/2006/table">
            <a:tbl>
              <a:tblPr firstRow="1" bandRow="1">
                <a:tableStyleId>{5C22544A-7EE6-4342-B048-85BDC9FD1C3A}</a:tableStyleId>
              </a:tblPr>
              <a:tblGrid>
                <a:gridCol w="2359025"/>
                <a:gridCol w="2359025"/>
              </a:tblGrid>
              <a:tr h="457509">
                <a:tc>
                  <a:txBody>
                    <a:bodyPr/>
                    <a:lstStyle/>
                    <a:p>
                      <a:pPr algn="ctr"/>
                      <a:r>
                        <a:rPr lang="en-US" sz="1800" dirty="0" smtClean="0">
                          <a:solidFill>
                            <a:schemeClr val="tx1"/>
                          </a:solidFill>
                        </a:rPr>
                        <a:t>Before</a:t>
                      </a:r>
                      <a:endParaRPr lang="en-US" sz="1800" dirty="0">
                        <a:solidFill>
                          <a:schemeClr val="tx1"/>
                        </a:solidFill>
                      </a:endParaRPr>
                    </a:p>
                  </a:txBody>
                  <a:tcPr marT="45683" marB="45683"/>
                </a:tc>
                <a:tc>
                  <a:txBody>
                    <a:bodyPr/>
                    <a:lstStyle/>
                    <a:p>
                      <a:pPr algn="ctr"/>
                      <a:r>
                        <a:rPr lang="en-US" sz="1800" dirty="0" smtClean="0">
                          <a:solidFill>
                            <a:schemeClr val="tx1"/>
                          </a:solidFill>
                        </a:rPr>
                        <a:t>After</a:t>
                      </a:r>
                      <a:endParaRPr lang="en-US" sz="1800" dirty="0">
                        <a:solidFill>
                          <a:schemeClr val="tx1"/>
                        </a:solidFill>
                      </a:endParaRPr>
                    </a:p>
                  </a:txBody>
                  <a:tcPr marT="45683" marB="45683"/>
                </a:tc>
              </a:tr>
              <a:tr h="3504891">
                <a:tc>
                  <a:txBody>
                    <a:bodyPr/>
                    <a:lstStyle/>
                    <a:p>
                      <a:r>
                        <a:rPr lang="en-US" sz="1600" dirty="0" smtClean="0"/>
                        <a:t>Rigging Slings that vary in weight from 500 to 1,000</a:t>
                      </a:r>
                      <a:r>
                        <a:rPr lang="en-US" sz="1600" baseline="0" dirty="0" smtClean="0"/>
                        <a:t> lbs. are being lifted from ground level</a:t>
                      </a:r>
                      <a:endParaRPr lang="en-US" sz="1600" dirty="0"/>
                    </a:p>
                  </a:txBody>
                  <a:tcPr marT="45683" marB="45683"/>
                </a:tc>
                <a:tc>
                  <a:txBody>
                    <a:bodyPr/>
                    <a:lstStyle/>
                    <a:p>
                      <a:r>
                        <a:rPr lang="en-US" sz="1600" dirty="0" smtClean="0"/>
                        <a:t>Sling wedge is</a:t>
                      </a:r>
                      <a:r>
                        <a:rPr lang="en-US" sz="1600" baseline="0" dirty="0" smtClean="0"/>
                        <a:t> now used to raise the attachment point.</a:t>
                      </a:r>
                    </a:p>
                    <a:p>
                      <a:endParaRPr lang="en-US" sz="1600" baseline="0" dirty="0" smtClean="0"/>
                    </a:p>
                    <a:p>
                      <a:r>
                        <a:rPr lang="en-US" sz="1600" baseline="0" dirty="0" smtClean="0"/>
                        <a:t>Employees are not lifting heavy slings in an awkward position but connecting the sling in a neutral position.</a:t>
                      </a:r>
                    </a:p>
                    <a:p>
                      <a:endParaRPr lang="en-US" sz="1600"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600" baseline="0" dirty="0" smtClean="0"/>
                        <a:t>What other risk is being reduced in addition to forces and weight?</a:t>
                      </a:r>
                      <a:endParaRPr lang="en-US" sz="1600" dirty="0" smtClean="0"/>
                    </a:p>
                    <a:p>
                      <a:endParaRPr lang="en-US" sz="1600" dirty="0"/>
                    </a:p>
                  </a:txBody>
                  <a:tcPr marT="45683" marB="45683"/>
                </a:tc>
              </a:tr>
            </a:tbl>
          </a:graphicData>
        </a:graphic>
      </p:graphicFrame>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23C9C57-DB0A-4B74-8BA0-DE4FAB947772}" type="slidenum">
              <a:rPr lang="en-US" altLang="en-US" smtClean="0"/>
              <a:pPr eaLnBrk="1" hangingPunct="1">
                <a:spcBef>
                  <a:spcPct val="0"/>
                </a:spcBef>
              </a:pPr>
              <a:t>43</a:t>
            </a:fld>
            <a:endParaRPr lang="en-US" altLang="en-US" smtClean="0"/>
          </a:p>
        </p:txBody>
      </p:sp>
      <p:sp>
        <p:nvSpPr>
          <p:cNvPr id="129027" name="Rectangle 2"/>
          <p:cNvSpPr>
            <a:spLocks noGrp="1" noRot="1" noChangeAspect="1" noChangeArrowheads="1" noTextEdit="1"/>
          </p:cNvSpPr>
          <p:nvPr>
            <p:ph type="sldImg"/>
          </p:nvPr>
        </p:nvSpPr>
        <p:spPr>
          <a:xfrm>
            <a:off x="1254125" y="746125"/>
            <a:ext cx="4568825" cy="3427413"/>
          </a:xfrm>
          <a:ln/>
        </p:spPr>
      </p:sp>
      <p:sp>
        <p:nvSpPr>
          <p:cNvPr id="129028"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3581400"/>
        </p:xfrm>
        <a:graphic>
          <a:graphicData uri="http://schemas.openxmlformats.org/drawingml/2006/table">
            <a:tbl>
              <a:tblPr firstRow="1" bandRow="1">
                <a:tableStyleId>{5C22544A-7EE6-4342-B048-85BDC9FD1C3A}</a:tableStyleId>
              </a:tblPr>
              <a:tblGrid>
                <a:gridCol w="2359025"/>
                <a:gridCol w="2359025"/>
              </a:tblGrid>
              <a:tr h="457867">
                <a:tc>
                  <a:txBody>
                    <a:bodyPr/>
                    <a:lstStyle/>
                    <a:p>
                      <a:pPr algn="ctr"/>
                      <a:r>
                        <a:rPr lang="en-US" sz="1800" dirty="0" smtClean="0">
                          <a:solidFill>
                            <a:schemeClr val="tx1"/>
                          </a:solidFill>
                        </a:rPr>
                        <a:t>Before</a:t>
                      </a:r>
                      <a:endParaRPr lang="en-US" sz="1800" dirty="0">
                        <a:solidFill>
                          <a:schemeClr val="tx1"/>
                        </a:solidFill>
                      </a:endParaRPr>
                    </a:p>
                  </a:txBody>
                  <a:tcPr/>
                </a:tc>
                <a:tc>
                  <a:txBody>
                    <a:bodyPr/>
                    <a:lstStyle/>
                    <a:p>
                      <a:pPr algn="ctr"/>
                      <a:r>
                        <a:rPr lang="en-US" sz="1800" dirty="0" smtClean="0">
                          <a:solidFill>
                            <a:schemeClr val="tx1"/>
                          </a:solidFill>
                        </a:rPr>
                        <a:t>After</a:t>
                      </a:r>
                      <a:endParaRPr lang="en-US" sz="1800" dirty="0">
                        <a:solidFill>
                          <a:schemeClr val="tx1"/>
                        </a:solidFill>
                      </a:endParaRPr>
                    </a:p>
                  </a:txBody>
                  <a:tcPr/>
                </a:tc>
              </a:tr>
              <a:tr h="3123533">
                <a:tc>
                  <a:txBody>
                    <a:bodyPr/>
                    <a:lstStyle/>
                    <a:p>
                      <a:r>
                        <a:rPr lang="en-US" sz="1600" dirty="0" smtClean="0"/>
                        <a:t>High pressure gas cylinders used on board ships were</a:t>
                      </a:r>
                      <a:r>
                        <a:rPr lang="en-US" sz="1600" baseline="0" dirty="0" smtClean="0"/>
                        <a:t> lifted and carried by hand to be into racks.  They had to be “hugged” and muscled into racks risking injury.</a:t>
                      </a:r>
                      <a:endParaRPr lang="en-US" sz="1600" dirty="0"/>
                    </a:p>
                  </a:txBody>
                  <a:tcPr/>
                </a:tc>
                <a:tc>
                  <a:txBody>
                    <a:bodyPr/>
                    <a:lstStyle/>
                    <a:p>
                      <a:r>
                        <a:rPr lang="en-US" sz="1600" dirty="0" smtClean="0"/>
                        <a:t>Using Gas Grab two employees can team lift the cylinder.</a:t>
                      </a:r>
                      <a:r>
                        <a:rPr lang="en-US" sz="1600" baseline="0" dirty="0" smtClean="0"/>
                        <a:t>  Both employees lifting within the Neutral (Power) Zone.</a:t>
                      </a:r>
                      <a:endParaRPr lang="en-US" sz="1600" dirty="0" smtClean="0"/>
                    </a:p>
                    <a:p>
                      <a:endParaRPr lang="en-US" sz="1600" dirty="0"/>
                    </a:p>
                  </a:txBody>
                  <a:tcPr/>
                </a:tc>
              </a:tr>
            </a:tbl>
          </a:graphicData>
        </a:graphic>
      </p:graphicFrame>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433BDCF-F1FE-4C35-8963-ED012BDA68E4}" type="slidenum">
              <a:rPr lang="en-US" altLang="en-US" smtClean="0"/>
              <a:pPr eaLnBrk="1" hangingPunct="1">
                <a:spcBef>
                  <a:spcPct val="0"/>
                </a:spcBef>
              </a:pPr>
              <a:t>44</a:t>
            </a:fld>
            <a:endParaRPr lang="en-US" altLang="en-US" smtClean="0"/>
          </a:p>
        </p:txBody>
      </p:sp>
      <p:sp>
        <p:nvSpPr>
          <p:cNvPr id="130051" name="Rectangle 2"/>
          <p:cNvSpPr>
            <a:spLocks noGrp="1" noRot="1" noChangeAspect="1" noChangeArrowheads="1" noTextEdit="1"/>
          </p:cNvSpPr>
          <p:nvPr>
            <p:ph type="sldImg"/>
          </p:nvPr>
        </p:nvSpPr>
        <p:spPr>
          <a:xfrm>
            <a:off x="1254125" y="746125"/>
            <a:ext cx="4568825" cy="3427413"/>
          </a:xfrm>
          <a:ln/>
        </p:spPr>
      </p:sp>
      <p:sp>
        <p:nvSpPr>
          <p:cNvPr id="130052"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3581400"/>
        </p:xfrm>
        <a:graphic>
          <a:graphicData uri="http://schemas.openxmlformats.org/drawingml/2006/table">
            <a:tbl>
              <a:tblPr firstRow="1" bandRow="1">
                <a:tableStyleId>{5C22544A-7EE6-4342-B048-85BDC9FD1C3A}</a:tableStyleId>
              </a:tblPr>
              <a:tblGrid>
                <a:gridCol w="2359025"/>
                <a:gridCol w="2359025"/>
              </a:tblGrid>
              <a:tr h="457867">
                <a:tc>
                  <a:txBody>
                    <a:bodyPr/>
                    <a:lstStyle/>
                    <a:p>
                      <a:pPr algn="ctr"/>
                      <a:r>
                        <a:rPr lang="en-US" sz="1800" dirty="0" smtClean="0">
                          <a:solidFill>
                            <a:schemeClr val="tx1"/>
                          </a:solidFill>
                        </a:rPr>
                        <a:t>Before</a:t>
                      </a:r>
                      <a:endParaRPr lang="en-US" sz="1800" dirty="0">
                        <a:solidFill>
                          <a:schemeClr val="tx1"/>
                        </a:solidFill>
                      </a:endParaRPr>
                    </a:p>
                  </a:txBody>
                  <a:tcPr/>
                </a:tc>
                <a:tc>
                  <a:txBody>
                    <a:bodyPr/>
                    <a:lstStyle/>
                    <a:p>
                      <a:pPr algn="ctr"/>
                      <a:r>
                        <a:rPr lang="en-US" sz="1800" dirty="0" smtClean="0">
                          <a:solidFill>
                            <a:schemeClr val="tx1"/>
                          </a:solidFill>
                        </a:rPr>
                        <a:t>After</a:t>
                      </a:r>
                      <a:endParaRPr lang="en-US" sz="1800" dirty="0">
                        <a:solidFill>
                          <a:schemeClr val="tx1"/>
                        </a:solidFill>
                      </a:endParaRPr>
                    </a:p>
                  </a:txBody>
                  <a:tcPr/>
                </a:tc>
              </a:tr>
              <a:tr h="3123533">
                <a:tc>
                  <a:txBody>
                    <a:bodyPr/>
                    <a:lstStyle/>
                    <a:p>
                      <a:r>
                        <a:rPr lang="en-US" sz="1600" dirty="0" smtClean="0"/>
                        <a:t>Welding wire spools on</a:t>
                      </a:r>
                      <a:r>
                        <a:rPr lang="en-US" sz="1600" baseline="0" dirty="0" smtClean="0"/>
                        <a:t> FCB weighing 55 pounds were manually lifted over the shoulder for installation.  This required welders to lift away from the Neutral Zone creating a strain on upper and lower back and shoulders.</a:t>
                      </a:r>
                      <a:endParaRPr lang="en-US" sz="1600" dirty="0"/>
                    </a:p>
                  </a:txBody>
                  <a:tcPr/>
                </a:tc>
                <a:tc>
                  <a:txBody>
                    <a:bodyPr/>
                    <a:lstStyle/>
                    <a:p>
                      <a:r>
                        <a:rPr lang="en-US" sz="1600" dirty="0" smtClean="0"/>
                        <a:t>Electric Hoist is in place to lift wire spools</a:t>
                      </a:r>
                      <a:r>
                        <a:rPr lang="en-US" sz="1600" baseline="0" dirty="0" smtClean="0"/>
                        <a:t>.</a:t>
                      </a:r>
                      <a:endParaRPr lang="en-US" sz="1600" dirty="0" smtClean="0"/>
                    </a:p>
                    <a:p>
                      <a:endParaRPr lang="en-US" sz="1600" dirty="0"/>
                    </a:p>
                  </a:txBody>
                  <a:tcPr/>
                </a:tc>
              </a:tr>
            </a:tbl>
          </a:graphicData>
        </a:graphic>
      </p:graphicFrame>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D93E130-F53D-4D00-8C14-FCC62B36E078}" type="slidenum">
              <a:rPr lang="en-US" altLang="en-US" smtClean="0"/>
              <a:pPr eaLnBrk="1" hangingPunct="1">
                <a:spcBef>
                  <a:spcPct val="0"/>
                </a:spcBef>
              </a:pPr>
              <a:t>45</a:t>
            </a:fld>
            <a:endParaRPr lang="en-US" altLang="en-US" smtClean="0"/>
          </a:p>
        </p:txBody>
      </p:sp>
      <p:sp>
        <p:nvSpPr>
          <p:cNvPr id="131075" name="Rectangle 2"/>
          <p:cNvSpPr>
            <a:spLocks noGrp="1" noRot="1" noChangeAspect="1" noChangeArrowheads="1" noTextEdit="1"/>
          </p:cNvSpPr>
          <p:nvPr>
            <p:ph type="sldImg"/>
          </p:nvPr>
        </p:nvSpPr>
        <p:spPr>
          <a:xfrm>
            <a:off x="1254125" y="746125"/>
            <a:ext cx="4568825" cy="3427413"/>
          </a:xfrm>
          <a:ln/>
        </p:spPr>
      </p:sp>
      <p:sp>
        <p:nvSpPr>
          <p:cNvPr id="131076"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3581400"/>
        </p:xfrm>
        <a:graphic>
          <a:graphicData uri="http://schemas.openxmlformats.org/drawingml/2006/table">
            <a:tbl>
              <a:tblPr firstRow="1" bandRow="1">
                <a:tableStyleId>{5C22544A-7EE6-4342-B048-85BDC9FD1C3A}</a:tableStyleId>
              </a:tblPr>
              <a:tblGrid>
                <a:gridCol w="2359025"/>
                <a:gridCol w="2359025"/>
              </a:tblGrid>
              <a:tr h="457867">
                <a:tc>
                  <a:txBody>
                    <a:bodyPr/>
                    <a:lstStyle/>
                    <a:p>
                      <a:pPr algn="ctr"/>
                      <a:r>
                        <a:rPr lang="en-US" sz="1800" dirty="0" smtClean="0">
                          <a:solidFill>
                            <a:schemeClr val="tx1"/>
                          </a:solidFill>
                        </a:rPr>
                        <a:t>Before</a:t>
                      </a:r>
                      <a:endParaRPr lang="en-US" sz="1800" dirty="0">
                        <a:solidFill>
                          <a:schemeClr val="tx1"/>
                        </a:solidFill>
                      </a:endParaRPr>
                    </a:p>
                  </a:txBody>
                  <a:tcPr/>
                </a:tc>
                <a:tc>
                  <a:txBody>
                    <a:bodyPr/>
                    <a:lstStyle/>
                    <a:p>
                      <a:pPr algn="ctr"/>
                      <a:r>
                        <a:rPr lang="en-US" sz="1800" dirty="0" smtClean="0">
                          <a:solidFill>
                            <a:schemeClr val="tx1"/>
                          </a:solidFill>
                        </a:rPr>
                        <a:t>After</a:t>
                      </a:r>
                      <a:endParaRPr lang="en-US" sz="1800" dirty="0">
                        <a:solidFill>
                          <a:schemeClr val="tx1"/>
                        </a:solidFill>
                      </a:endParaRPr>
                    </a:p>
                  </a:txBody>
                  <a:tcPr/>
                </a:tc>
              </a:tr>
              <a:tr h="3123533">
                <a:tc>
                  <a:txBody>
                    <a:bodyPr/>
                    <a:lstStyle/>
                    <a:p>
                      <a:r>
                        <a:rPr lang="en-US" sz="1600" dirty="0" smtClean="0"/>
                        <a:t>Fire-Watches carried fire bottles on-board to job-sites</a:t>
                      </a:r>
                      <a:r>
                        <a:rPr lang="en-US" sz="1600" baseline="0" dirty="0" smtClean="0"/>
                        <a:t> on a daily basis.  They navigated through P-Ways and steep ladders carrying these awkward bottles weighing about 28 pounds each.</a:t>
                      </a:r>
                      <a:endParaRPr lang="en-US" sz="1600" dirty="0"/>
                    </a:p>
                  </a:txBody>
                  <a:tcPr/>
                </a:tc>
                <a:tc>
                  <a:txBody>
                    <a:bodyPr/>
                    <a:lstStyle/>
                    <a:p>
                      <a:r>
                        <a:rPr lang="en-US" sz="1600" dirty="0" smtClean="0"/>
                        <a:t>This durable</a:t>
                      </a:r>
                      <a:r>
                        <a:rPr lang="en-US" sz="1600" baseline="0" dirty="0" smtClean="0"/>
                        <a:t> all-weather strap is being used allowing for employees to safety transport fire bottles to their work areas.  This takes pressure off the hands, wrists and arms and allows the worker to use safety railings.</a:t>
                      </a:r>
                      <a:endParaRPr lang="en-US" sz="1600" dirty="0" smtClean="0"/>
                    </a:p>
                    <a:p>
                      <a:endParaRPr lang="en-US" sz="1600" dirty="0"/>
                    </a:p>
                  </a:txBody>
                  <a:tcPr/>
                </a:tc>
              </a:tr>
            </a:tbl>
          </a:graphicData>
        </a:graphic>
      </p:graphicFrame>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9748E5E-5327-4CDA-89D5-36EC8CA331EA}" type="slidenum">
              <a:rPr lang="en-US" altLang="en-US" smtClean="0"/>
              <a:pPr eaLnBrk="1" hangingPunct="1">
                <a:spcBef>
                  <a:spcPct val="0"/>
                </a:spcBef>
              </a:pPr>
              <a:t>46</a:t>
            </a:fld>
            <a:endParaRPr lang="en-US" altLang="en-US" smtClean="0"/>
          </a:p>
        </p:txBody>
      </p:sp>
      <p:sp>
        <p:nvSpPr>
          <p:cNvPr id="132099" name="Rectangle 2"/>
          <p:cNvSpPr>
            <a:spLocks noGrp="1" noRot="1" noChangeAspect="1" noChangeArrowheads="1" noTextEdit="1"/>
          </p:cNvSpPr>
          <p:nvPr>
            <p:ph type="sldImg"/>
          </p:nvPr>
        </p:nvSpPr>
        <p:spPr>
          <a:xfrm>
            <a:off x="1252538" y="722313"/>
            <a:ext cx="4568825" cy="3427412"/>
          </a:xfrm>
          <a:ln/>
        </p:spPr>
      </p:sp>
      <p:sp>
        <p:nvSpPr>
          <p:cNvPr id="132100"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3581400"/>
        </p:xfrm>
        <a:graphic>
          <a:graphicData uri="http://schemas.openxmlformats.org/drawingml/2006/table">
            <a:tbl>
              <a:tblPr firstRow="1" bandRow="1">
                <a:tableStyleId>{5C22544A-7EE6-4342-B048-85BDC9FD1C3A}</a:tableStyleId>
              </a:tblPr>
              <a:tblGrid>
                <a:gridCol w="2359025"/>
                <a:gridCol w="2359025"/>
              </a:tblGrid>
              <a:tr h="457867">
                <a:tc>
                  <a:txBody>
                    <a:bodyPr/>
                    <a:lstStyle/>
                    <a:p>
                      <a:pPr algn="ctr"/>
                      <a:r>
                        <a:rPr lang="en-US" sz="1800" dirty="0" smtClean="0">
                          <a:solidFill>
                            <a:schemeClr val="tx1"/>
                          </a:solidFill>
                        </a:rPr>
                        <a:t>Before</a:t>
                      </a:r>
                      <a:endParaRPr lang="en-US" sz="1800" dirty="0">
                        <a:solidFill>
                          <a:schemeClr val="tx1"/>
                        </a:solidFill>
                      </a:endParaRPr>
                    </a:p>
                  </a:txBody>
                  <a:tcPr/>
                </a:tc>
                <a:tc>
                  <a:txBody>
                    <a:bodyPr/>
                    <a:lstStyle/>
                    <a:p>
                      <a:pPr algn="ctr"/>
                      <a:r>
                        <a:rPr lang="en-US" sz="1800" dirty="0" smtClean="0">
                          <a:solidFill>
                            <a:schemeClr val="tx1"/>
                          </a:solidFill>
                        </a:rPr>
                        <a:t>After</a:t>
                      </a:r>
                      <a:endParaRPr lang="en-US" sz="1800" dirty="0">
                        <a:solidFill>
                          <a:schemeClr val="tx1"/>
                        </a:solidFill>
                      </a:endParaRPr>
                    </a:p>
                  </a:txBody>
                  <a:tcPr/>
                </a:tc>
              </a:tr>
              <a:tr h="3123533">
                <a:tc>
                  <a:txBody>
                    <a:bodyPr/>
                    <a:lstStyle/>
                    <a:p>
                      <a:r>
                        <a:rPr lang="en-US" sz="1600" dirty="0" smtClean="0"/>
                        <a:t>Heavy cable jacks were</a:t>
                      </a:r>
                      <a:r>
                        <a:rPr lang="en-US" sz="1600" baseline="0" dirty="0" smtClean="0"/>
                        <a:t> usually dragged through the main deck to various locations on-board.</a:t>
                      </a:r>
                      <a:endParaRPr lang="en-US" sz="1600" dirty="0"/>
                    </a:p>
                  </a:txBody>
                  <a:tcPr/>
                </a:tc>
                <a:tc>
                  <a:txBody>
                    <a:bodyPr/>
                    <a:lstStyle/>
                    <a:p>
                      <a:r>
                        <a:rPr lang="en-US" sz="1600" dirty="0" smtClean="0"/>
                        <a:t>Wheels</a:t>
                      </a:r>
                      <a:r>
                        <a:rPr lang="en-US" sz="1600" baseline="0" dirty="0" smtClean="0"/>
                        <a:t> were installed on the jacks that will only engage when the jacks are titled sideways.</a:t>
                      </a:r>
                      <a:endParaRPr lang="en-US" sz="1600" dirty="0" smtClean="0"/>
                    </a:p>
                    <a:p>
                      <a:endParaRPr lang="en-US" sz="1600" dirty="0"/>
                    </a:p>
                  </a:txBody>
                  <a:tcPr/>
                </a:tc>
              </a:tr>
            </a:tbl>
          </a:graphicData>
        </a:graphic>
      </p:graphicFrame>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5F39C22-B35A-4635-B429-044DA2454A4C}" type="slidenum">
              <a:rPr lang="en-US" altLang="en-US" smtClean="0"/>
              <a:pPr eaLnBrk="1" hangingPunct="1">
                <a:spcBef>
                  <a:spcPct val="0"/>
                </a:spcBef>
              </a:pPr>
              <a:t>47</a:t>
            </a:fld>
            <a:endParaRPr lang="en-US" altLang="en-US" smtClean="0"/>
          </a:p>
        </p:txBody>
      </p:sp>
      <p:sp>
        <p:nvSpPr>
          <p:cNvPr id="133123" name="Rectangle 2"/>
          <p:cNvSpPr>
            <a:spLocks noGrp="1" noRot="1" noChangeAspect="1" noChangeArrowheads="1" noTextEdit="1"/>
          </p:cNvSpPr>
          <p:nvPr>
            <p:ph type="sldImg"/>
          </p:nvPr>
        </p:nvSpPr>
        <p:spPr>
          <a:xfrm>
            <a:off x="1254125" y="746125"/>
            <a:ext cx="4568825" cy="3427413"/>
          </a:xfrm>
          <a:ln/>
        </p:spPr>
      </p:sp>
      <p:sp>
        <p:nvSpPr>
          <p:cNvPr id="133124"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3581400"/>
        </p:xfrm>
        <a:graphic>
          <a:graphicData uri="http://schemas.openxmlformats.org/drawingml/2006/table">
            <a:tbl>
              <a:tblPr firstRow="1" bandRow="1">
                <a:tableStyleId>{5C22544A-7EE6-4342-B048-85BDC9FD1C3A}</a:tableStyleId>
              </a:tblPr>
              <a:tblGrid>
                <a:gridCol w="2359025"/>
                <a:gridCol w="2359025"/>
              </a:tblGrid>
              <a:tr h="457867">
                <a:tc>
                  <a:txBody>
                    <a:bodyPr/>
                    <a:lstStyle/>
                    <a:p>
                      <a:pPr algn="ctr"/>
                      <a:r>
                        <a:rPr lang="en-US" sz="1800" dirty="0" smtClean="0">
                          <a:solidFill>
                            <a:schemeClr val="tx1"/>
                          </a:solidFill>
                        </a:rPr>
                        <a:t>Before</a:t>
                      </a:r>
                      <a:endParaRPr lang="en-US" sz="1800" dirty="0">
                        <a:solidFill>
                          <a:schemeClr val="tx1"/>
                        </a:solidFill>
                      </a:endParaRPr>
                    </a:p>
                  </a:txBody>
                  <a:tcPr/>
                </a:tc>
                <a:tc>
                  <a:txBody>
                    <a:bodyPr/>
                    <a:lstStyle/>
                    <a:p>
                      <a:pPr algn="ctr"/>
                      <a:r>
                        <a:rPr lang="en-US" sz="1800" dirty="0" smtClean="0">
                          <a:solidFill>
                            <a:schemeClr val="tx1"/>
                          </a:solidFill>
                        </a:rPr>
                        <a:t>After</a:t>
                      </a:r>
                      <a:endParaRPr lang="en-US" sz="1800" dirty="0">
                        <a:solidFill>
                          <a:schemeClr val="tx1"/>
                        </a:solidFill>
                      </a:endParaRPr>
                    </a:p>
                  </a:txBody>
                  <a:tcPr/>
                </a:tc>
              </a:tr>
              <a:tr h="3123533">
                <a:tc>
                  <a:txBody>
                    <a:bodyPr/>
                    <a:lstStyle/>
                    <a:p>
                      <a:r>
                        <a:rPr lang="en-US" sz="1600" dirty="0" smtClean="0"/>
                        <a:t>Heavy reels take several mechanics to turn by hand when the</a:t>
                      </a:r>
                      <a:r>
                        <a:rPr lang="en-US" sz="1600" baseline="0" dirty="0" smtClean="0"/>
                        <a:t> forklift is not available.</a:t>
                      </a:r>
                      <a:endParaRPr lang="en-US" sz="1600" dirty="0"/>
                    </a:p>
                  </a:txBody>
                  <a:tcPr/>
                </a:tc>
                <a:tc>
                  <a:txBody>
                    <a:bodyPr/>
                    <a:lstStyle/>
                    <a:p>
                      <a:r>
                        <a:rPr lang="en-US" sz="1600" dirty="0" smtClean="0"/>
                        <a:t>Using furniture sliders turn the reels with far less effort and strain</a:t>
                      </a:r>
                      <a:r>
                        <a:rPr lang="en-US" sz="1600" baseline="0" dirty="0" smtClean="0"/>
                        <a:t>.</a:t>
                      </a:r>
                      <a:endParaRPr lang="en-US" sz="1600" dirty="0" smtClean="0"/>
                    </a:p>
                    <a:p>
                      <a:endParaRPr lang="en-US" sz="1600" dirty="0"/>
                    </a:p>
                  </a:txBody>
                  <a:tcPr/>
                </a:tc>
              </a:tr>
            </a:tbl>
          </a:graphicData>
        </a:graphic>
      </p:graphicFrame>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8EDEA22-AE17-4195-ABA5-E790FE89E0A2}" type="slidenum">
              <a:rPr lang="en-US" altLang="en-US" smtClean="0"/>
              <a:pPr eaLnBrk="1" hangingPunct="1">
                <a:spcBef>
                  <a:spcPct val="0"/>
                </a:spcBef>
              </a:pPr>
              <a:t>48</a:t>
            </a:fld>
            <a:endParaRPr lang="en-US" altLang="en-US" smtClean="0"/>
          </a:p>
        </p:txBody>
      </p:sp>
      <p:sp>
        <p:nvSpPr>
          <p:cNvPr id="134147" name="Rectangle 2"/>
          <p:cNvSpPr>
            <a:spLocks noGrp="1" noRot="1" noChangeAspect="1" noChangeArrowheads="1" noTextEdit="1"/>
          </p:cNvSpPr>
          <p:nvPr>
            <p:ph type="sldImg"/>
          </p:nvPr>
        </p:nvSpPr>
        <p:spPr>
          <a:xfrm>
            <a:off x="1254125" y="746125"/>
            <a:ext cx="4568825" cy="3427413"/>
          </a:xfrm>
          <a:ln/>
        </p:spPr>
      </p:sp>
      <p:sp>
        <p:nvSpPr>
          <p:cNvPr id="134148"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3581400"/>
        </p:xfrm>
        <a:graphic>
          <a:graphicData uri="http://schemas.openxmlformats.org/drawingml/2006/table">
            <a:tbl>
              <a:tblPr firstRow="1" bandRow="1">
                <a:tableStyleId>{5C22544A-7EE6-4342-B048-85BDC9FD1C3A}</a:tableStyleId>
              </a:tblPr>
              <a:tblGrid>
                <a:gridCol w="2359025"/>
                <a:gridCol w="2359025"/>
              </a:tblGrid>
              <a:tr h="457867">
                <a:tc>
                  <a:txBody>
                    <a:bodyPr/>
                    <a:lstStyle/>
                    <a:p>
                      <a:pPr algn="ctr"/>
                      <a:r>
                        <a:rPr lang="en-US" sz="1800" dirty="0" smtClean="0">
                          <a:solidFill>
                            <a:schemeClr val="tx1"/>
                          </a:solidFill>
                        </a:rPr>
                        <a:t>Before</a:t>
                      </a:r>
                      <a:endParaRPr lang="en-US" sz="1800" dirty="0">
                        <a:solidFill>
                          <a:schemeClr val="tx1"/>
                        </a:solidFill>
                      </a:endParaRPr>
                    </a:p>
                  </a:txBody>
                  <a:tcPr/>
                </a:tc>
                <a:tc>
                  <a:txBody>
                    <a:bodyPr/>
                    <a:lstStyle/>
                    <a:p>
                      <a:pPr algn="ctr"/>
                      <a:r>
                        <a:rPr lang="en-US" sz="1800" dirty="0" smtClean="0">
                          <a:solidFill>
                            <a:schemeClr val="tx1"/>
                          </a:solidFill>
                        </a:rPr>
                        <a:t>After</a:t>
                      </a:r>
                      <a:endParaRPr lang="en-US" sz="1800" dirty="0">
                        <a:solidFill>
                          <a:schemeClr val="tx1"/>
                        </a:solidFill>
                      </a:endParaRPr>
                    </a:p>
                  </a:txBody>
                  <a:tcPr/>
                </a:tc>
              </a:tr>
              <a:tr h="3123533">
                <a:tc>
                  <a:txBody>
                    <a:bodyPr/>
                    <a:lstStyle/>
                    <a:p>
                      <a:r>
                        <a:rPr lang="en-US" sz="1600" dirty="0" smtClean="0"/>
                        <a:t>Frequent overhead grinding</a:t>
                      </a:r>
                      <a:r>
                        <a:rPr lang="en-US" sz="1600" baseline="0" dirty="0" smtClean="0"/>
                        <a:t> in a static position for a long period of time using a heavy grinder.  This grinder produces significant vibration and puts weight on the arms, shoulder and upper back.</a:t>
                      </a:r>
                      <a:endParaRPr lang="en-US" sz="1600" dirty="0"/>
                    </a:p>
                  </a:txBody>
                  <a:tcPr/>
                </a:tc>
                <a:tc>
                  <a:txBody>
                    <a:bodyPr/>
                    <a:lstStyle/>
                    <a:p>
                      <a:r>
                        <a:rPr lang="en-US" sz="1600" dirty="0" smtClean="0"/>
                        <a:t>Replaced the heavy grinder with a light weight grinder to accomplish the</a:t>
                      </a:r>
                      <a:r>
                        <a:rPr lang="en-US" sz="1600" baseline="0" dirty="0" smtClean="0"/>
                        <a:t> same task with less vibration and less stress on arms shoulder and upper back.</a:t>
                      </a:r>
                      <a:endParaRPr lang="en-US" sz="1600" dirty="0" smtClean="0"/>
                    </a:p>
                    <a:p>
                      <a:endParaRPr lang="en-US" sz="1600" dirty="0"/>
                    </a:p>
                  </a:txBody>
                  <a:tcPr/>
                </a:tc>
              </a:tr>
            </a:tbl>
          </a:graphicData>
        </a:graphic>
      </p:graphicFrame>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8A1CEE5-FFF8-4414-A936-A94F813A3A7D}" type="slidenum">
              <a:rPr lang="en-US" altLang="en-US" smtClean="0"/>
              <a:pPr eaLnBrk="1" hangingPunct="1">
                <a:spcBef>
                  <a:spcPct val="0"/>
                </a:spcBef>
              </a:pPr>
              <a:t>49</a:t>
            </a:fld>
            <a:endParaRPr lang="en-US" altLang="en-US" smtClean="0"/>
          </a:p>
        </p:txBody>
      </p:sp>
      <p:sp>
        <p:nvSpPr>
          <p:cNvPr id="135171" name="Rectangle 2"/>
          <p:cNvSpPr>
            <a:spLocks noGrp="1" noRot="1" noChangeAspect="1" noChangeArrowheads="1" noTextEdit="1"/>
          </p:cNvSpPr>
          <p:nvPr>
            <p:ph type="sldImg"/>
          </p:nvPr>
        </p:nvSpPr>
        <p:spPr>
          <a:xfrm>
            <a:off x="1254125" y="746125"/>
            <a:ext cx="4568825" cy="3427413"/>
          </a:xfrm>
          <a:ln/>
        </p:spPr>
      </p:sp>
      <p:sp>
        <p:nvSpPr>
          <p:cNvPr id="135172"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3962400"/>
        </p:xfrm>
        <a:graphic>
          <a:graphicData uri="http://schemas.openxmlformats.org/drawingml/2006/table">
            <a:tbl>
              <a:tblPr firstRow="1" bandRow="1">
                <a:tableStyleId>{5C22544A-7EE6-4342-B048-85BDC9FD1C3A}</a:tableStyleId>
              </a:tblPr>
              <a:tblGrid>
                <a:gridCol w="2359025"/>
                <a:gridCol w="2359025"/>
              </a:tblGrid>
              <a:tr h="457509">
                <a:tc>
                  <a:txBody>
                    <a:bodyPr/>
                    <a:lstStyle/>
                    <a:p>
                      <a:pPr algn="ctr"/>
                      <a:r>
                        <a:rPr lang="en-US" sz="1800" dirty="0" smtClean="0">
                          <a:solidFill>
                            <a:schemeClr val="tx1"/>
                          </a:solidFill>
                        </a:rPr>
                        <a:t>Before</a:t>
                      </a:r>
                      <a:endParaRPr lang="en-US" sz="1800" dirty="0">
                        <a:solidFill>
                          <a:schemeClr val="tx1"/>
                        </a:solidFill>
                      </a:endParaRPr>
                    </a:p>
                  </a:txBody>
                  <a:tcPr marT="45683" marB="45683"/>
                </a:tc>
                <a:tc>
                  <a:txBody>
                    <a:bodyPr/>
                    <a:lstStyle/>
                    <a:p>
                      <a:pPr algn="ctr"/>
                      <a:r>
                        <a:rPr lang="en-US" sz="1800" dirty="0" smtClean="0">
                          <a:solidFill>
                            <a:schemeClr val="tx1"/>
                          </a:solidFill>
                        </a:rPr>
                        <a:t>After</a:t>
                      </a:r>
                      <a:endParaRPr lang="en-US" sz="1800" dirty="0">
                        <a:solidFill>
                          <a:schemeClr val="tx1"/>
                        </a:solidFill>
                      </a:endParaRPr>
                    </a:p>
                  </a:txBody>
                  <a:tcPr marT="45683" marB="45683"/>
                </a:tc>
              </a:tr>
              <a:tr h="3504891">
                <a:tc>
                  <a:txBody>
                    <a:bodyPr/>
                    <a:lstStyle/>
                    <a:p>
                      <a:r>
                        <a:rPr lang="en-US" sz="1600" dirty="0" smtClean="0"/>
                        <a:t>Repetitive manual hand grinding below knee level a</a:t>
                      </a:r>
                      <a:r>
                        <a:rPr lang="en-US" sz="1600" baseline="0" dirty="0" smtClean="0"/>
                        <a:t> potential ergonomic risk to the hands, back and knees.</a:t>
                      </a:r>
                      <a:endParaRPr lang="en-US" sz="1600" dirty="0"/>
                    </a:p>
                  </a:txBody>
                  <a:tcPr marT="45683" marB="45683"/>
                </a:tc>
                <a:tc>
                  <a:txBody>
                    <a:bodyPr/>
                    <a:lstStyle/>
                    <a:p>
                      <a:r>
                        <a:rPr lang="en-US" sz="1600" dirty="0" smtClean="0"/>
                        <a:t>A small surface prep walk-behind</a:t>
                      </a:r>
                      <a:r>
                        <a:rPr lang="en-US" sz="1600" baseline="0" dirty="0" smtClean="0"/>
                        <a:t> grinder is designed for small jobs and tight-to-reach spaces in blocks and on-board ships.</a:t>
                      </a:r>
                    </a:p>
                    <a:p>
                      <a:endParaRPr lang="en-US" sz="1600" baseline="0" dirty="0" smtClean="0"/>
                    </a:p>
                    <a:p>
                      <a:r>
                        <a:rPr lang="en-US" sz="1600" baseline="0" dirty="0" smtClean="0"/>
                        <a:t>This grinder eliminates the need to perform grinding talks on hands and knees.  The tool is not in your hand thus the vibration risk is significantly reduced.</a:t>
                      </a:r>
                      <a:endParaRPr lang="en-US" sz="1600" dirty="0" smtClean="0"/>
                    </a:p>
                  </a:txBody>
                  <a:tcPr marT="45683" marB="45683"/>
                </a:tc>
              </a:tr>
            </a:tbl>
          </a:graphicData>
        </a:graphic>
      </p:graphicFrame>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88FB285-898E-4162-8F42-FAA997FCF232}" type="slidenum">
              <a:rPr lang="en-US" altLang="en-US" smtClean="0"/>
              <a:pPr eaLnBrk="1" hangingPunct="1">
                <a:spcBef>
                  <a:spcPct val="0"/>
                </a:spcBef>
              </a:pPr>
              <a:t>5</a:t>
            </a:fld>
            <a:endParaRPr lang="en-US" altLang="en-US" smtClean="0"/>
          </a:p>
        </p:txBody>
      </p:sp>
      <p:sp>
        <p:nvSpPr>
          <p:cNvPr id="90115"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CAB451A-05CB-49A2-BDC0-2F459EA23623}" type="slidenum">
              <a:rPr lang="en-US" altLang="en-US"/>
              <a:pPr algn="r" eaLnBrk="1" hangingPunct="1">
                <a:spcBef>
                  <a:spcPct val="0"/>
                </a:spcBef>
              </a:pPr>
              <a:t>5</a:t>
            </a:fld>
            <a:endParaRPr lang="en-US" altLang="en-US"/>
          </a:p>
        </p:txBody>
      </p:sp>
      <p:sp>
        <p:nvSpPr>
          <p:cNvPr id="90116"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4105ED1-E4A2-4027-821F-792DED742E0A}" type="slidenum">
              <a:rPr lang="en-US" altLang="en-US">
                <a:cs typeface="Arial" charset="0"/>
              </a:rPr>
              <a:pPr algn="r" eaLnBrk="1" hangingPunct="1">
                <a:spcBef>
                  <a:spcPct val="0"/>
                </a:spcBef>
              </a:pPr>
              <a:t>5</a:t>
            </a:fld>
            <a:endParaRPr lang="en-US" altLang="en-US">
              <a:cs typeface="Arial" charset="0"/>
            </a:endParaRPr>
          </a:p>
        </p:txBody>
      </p:sp>
      <p:sp>
        <p:nvSpPr>
          <p:cNvPr id="90117" name="Rectangle 2"/>
          <p:cNvSpPr>
            <a:spLocks noGrp="1" noRot="1" noChangeAspect="1" noChangeArrowheads="1" noTextEdit="1"/>
          </p:cNvSpPr>
          <p:nvPr>
            <p:ph type="sldImg"/>
          </p:nvPr>
        </p:nvSpPr>
        <p:spPr>
          <a:ln/>
        </p:spPr>
      </p:sp>
      <p:sp>
        <p:nvSpPr>
          <p:cNvPr id="368647" name="Rectangle 3"/>
          <p:cNvSpPr>
            <a:spLocks noGrp="1" noChangeArrowheads="1"/>
          </p:cNvSpPr>
          <p:nvPr>
            <p:ph type="body" idx="1"/>
          </p:nvPr>
        </p:nvSpPr>
        <p:spPr>
          <a:xfrm>
            <a:off x="342900" y="4449763"/>
            <a:ext cx="6315075" cy="43481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b="1" dirty="0" smtClean="0"/>
              <a:t>Employer’s Responsibility</a:t>
            </a:r>
          </a:p>
          <a:p>
            <a:pPr eaLnBrk="1" hangingPunct="1">
              <a:defRPr/>
            </a:pPr>
            <a:r>
              <a:rPr lang="en-US" dirty="0" smtClean="0"/>
              <a:t>Employers have certain responsibilities under the OSH Act of 1970.  The following list is a summary of the most important ones.</a:t>
            </a:r>
          </a:p>
          <a:p>
            <a:pPr eaLnBrk="1" hangingPunct="1">
              <a:defRPr/>
            </a:pPr>
            <a:endParaRPr lang="en-US" sz="800" dirty="0"/>
          </a:p>
          <a:p>
            <a:pPr marL="171313" indent="-171313" eaLnBrk="1" hangingPunct="1">
              <a:buFont typeface="Arial" pitchFamily="34" charset="0"/>
              <a:buChar char="•"/>
              <a:defRPr/>
            </a:pPr>
            <a:r>
              <a:rPr lang="en-US" dirty="0" smtClean="0"/>
              <a:t>Provide a workplace free from recognized hazards and comply with standards, rules and regulations issued under the OSHA Act </a:t>
            </a:r>
          </a:p>
          <a:p>
            <a:pPr marL="171313" indent="-171313" eaLnBrk="1" hangingPunct="1">
              <a:buFont typeface="Arial" pitchFamily="34" charset="0"/>
              <a:buChar char="•"/>
              <a:defRPr/>
            </a:pPr>
            <a:endParaRPr lang="en-US" sz="800" dirty="0"/>
          </a:p>
          <a:p>
            <a:pPr marL="171313" indent="-171313" eaLnBrk="1" hangingPunct="1">
              <a:buFont typeface="Arial" pitchFamily="34" charset="0"/>
              <a:buChar char="•"/>
              <a:defRPr/>
            </a:pPr>
            <a:r>
              <a:rPr lang="en-US" dirty="0" smtClean="0"/>
              <a:t>Examine workplace conditions to make sure they conform to OSHA standards</a:t>
            </a:r>
          </a:p>
          <a:p>
            <a:pPr marL="171313" indent="-171313" eaLnBrk="1" hangingPunct="1">
              <a:buFont typeface="Arial" pitchFamily="34" charset="0"/>
              <a:buChar char="•"/>
              <a:defRPr/>
            </a:pPr>
            <a:endParaRPr lang="en-US" sz="800" dirty="0"/>
          </a:p>
          <a:p>
            <a:pPr marL="171313" indent="-171313" eaLnBrk="1" hangingPunct="1">
              <a:buFont typeface="Arial" pitchFamily="34" charset="0"/>
              <a:buChar char="•"/>
              <a:defRPr/>
            </a:pPr>
            <a:r>
              <a:rPr lang="en-US" dirty="0" smtClean="0"/>
              <a:t>Make sure employees have and use safe tools and equipment and properly maintain this equipment</a:t>
            </a:r>
          </a:p>
          <a:p>
            <a:pPr eaLnBrk="1" hangingPunct="1">
              <a:defRPr/>
            </a:pPr>
            <a:endParaRPr lang="en-US" sz="800" dirty="0"/>
          </a:p>
          <a:p>
            <a:pPr marL="171313" indent="-171313" eaLnBrk="1" hangingPunct="1">
              <a:buFont typeface="Arial" pitchFamily="34" charset="0"/>
              <a:buChar char="•"/>
              <a:defRPr/>
            </a:pPr>
            <a:r>
              <a:rPr lang="en-US" dirty="0" smtClean="0"/>
              <a:t>Use color codes, posters, labels or signs to warn employees of potential hazards</a:t>
            </a:r>
          </a:p>
          <a:p>
            <a:pPr marL="171313" indent="-171313" eaLnBrk="1" hangingPunct="1">
              <a:buFont typeface="Arial" pitchFamily="34" charset="0"/>
              <a:buChar char="•"/>
              <a:defRPr/>
            </a:pPr>
            <a:endParaRPr lang="en-US" sz="800" dirty="0"/>
          </a:p>
          <a:p>
            <a:pPr marL="171313" indent="-171313" eaLnBrk="1" hangingPunct="1">
              <a:buFont typeface="Arial" pitchFamily="34" charset="0"/>
              <a:buChar char="•"/>
              <a:defRPr/>
            </a:pPr>
            <a:r>
              <a:rPr lang="en-US" dirty="0" smtClean="0"/>
              <a:t>Establish or update operating procedures and communicate them so that employees follow safety and health requirements</a:t>
            </a:r>
          </a:p>
          <a:p>
            <a:pPr marL="171313" indent="-171313" eaLnBrk="1" hangingPunct="1">
              <a:buFont typeface="Arial" pitchFamily="34" charset="0"/>
              <a:buChar char="•"/>
              <a:defRPr/>
            </a:pPr>
            <a:endParaRPr lang="en-US" sz="800" dirty="0"/>
          </a:p>
          <a:p>
            <a:pPr marL="171313" indent="-171313" eaLnBrk="1" hangingPunct="1">
              <a:buFont typeface="Arial" pitchFamily="34" charset="0"/>
              <a:buChar char="•"/>
              <a:defRPr/>
            </a:pPr>
            <a:r>
              <a:rPr lang="en-US" dirty="0" smtClean="0"/>
              <a:t>Provide medical examinations and training when required by OSHA standards</a:t>
            </a:r>
          </a:p>
          <a:p>
            <a:pPr marL="171313" indent="-171313" eaLnBrk="1" hangingPunct="1">
              <a:buFont typeface="Arial" pitchFamily="34" charset="0"/>
              <a:buChar char="•"/>
              <a:defRPr/>
            </a:pPr>
            <a:endParaRPr lang="en-US" sz="800" dirty="0"/>
          </a:p>
          <a:p>
            <a:pPr marL="171313" indent="-171313" eaLnBrk="1" hangingPunct="1">
              <a:buFont typeface="Arial" pitchFamily="34" charset="0"/>
              <a:buChar char="•"/>
              <a:defRPr/>
            </a:pPr>
            <a:r>
              <a:rPr lang="en-US" dirty="0" smtClean="0"/>
              <a:t>Post, at a prominent location within the workplace, the OSHA poster (or the state-plan equivalent) informing employees of their rights and responsibilities.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ct val="20000"/>
              </a:spcBef>
              <a:tabLst>
                <a:tab pos="970773" algn="l"/>
              </a:tabLst>
              <a:defRPr/>
            </a:pPr>
            <a:endParaRPr lang="en-US" altLang="en-US" kern="0" dirty="0">
              <a:solidFill>
                <a:srgbClr val="000000"/>
              </a:solidFill>
              <a:latin typeface="Arial"/>
            </a:endParaRP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2697CD2-2D9B-4DA9-A32B-CF8FB7C0FE3F}" type="slidenum">
              <a:rPr lang="en-US" altLang="en-US" smtClean="0"/>
              <a:pPr eaLnBrk="1" hangingPunct="1">
                <a:spcBef>
                  <a:spcPct val="0"/>
                </a:spcBef>
              </a:pPr>
              <a:t>50</a:t>
            </a:fld>
            <a:endParaRPr lang="en-US" altLang="en-US" smtClean="0"/>
          </a:p>
        </p:txBody>
      </p:sp>
      <p:graphicFrame>
        <p:nvGraphicFramePr>
          <p:cNvPr id="3" name="Table 2"/>
          <p:cNvGraphicFramePr>
            <a:graphicFrameLocks noGrp="1"/>
          </p:cNvGraphicFramePr>
          <p:nvPr/>
        </p:nvGraphicFramePr>
        <p:xfrm>
          <a:off x="722313" y="4456113"/>
          <a:ext cx="5559425" cy="3656012"/>
        </p:xfrm>
        <a:graphic>
          <a:graphicData uri="http://schemas.openxmlformats.org/drawingml/2006/table">
            <a:tbl>
              <a:tblPr firstRow="1" bandRow="1">
                <a:tableStyleId>{5C22544A-7EE6-4342-B048-85BDC9FD1C3A}</a:tableStyleId>
              </a:tblPr>
              <a:tblGrid>
                <a:gridCol w="2587624"/>
                <a:gridCol w="2971801"/>
              </a:tblGrid>
              <a:tr h="838171">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b="1" dirty="0" smtClean="0">
                        <a:solidFill>
                          <a:schemeClr val="tx1"/>
                        </a:solidFill>
                      </a:endParaRPr>
                    </a:p>
                  </a:txBody>
                  <a:tcPr marL="91337" marR="91337" marT="45693" marB="45693"/>
                </a:tc>
                <a:tc>
                  <a:txBody>
                    <a:bodyPr/>
                    <a:lstStyle/>
                    <a:p>
                      <a:endParaRPr lang="en-US" sz="1800" dirty="0"/>
                    </a:p>
                  </a:txBody>
                  <a:tcPr marL="91337" marR="91337" marT="45693" marB="45693"/>
                </a:tc>
              </a:tr>
              <a:tr h="378530">
                <a:tc>
                  <a:txBody>
                    <a:bodyPr/>
                    <a:lstStyle/>
                    <a:p>
                      <a:r>
                        <a:rPr lang="en-US" sz="1800" b="1" dirty="0" smtClean="0"/>
                        <a:t>1.</a:t>
                      </a:r>
                      <a:endParaRPr lang="en-US" sz="1800" b="1" dirty="0"/>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378530">
                <a:tc>
                  <a:txBody>
                    <a:bodyPr/>
                    <a:lstStyle/>
                    <a:p>
                      <a:r>
                        <a:rPr lang="en-US" sz="1800" b="1" dirty="0" smtClean="0"/>
                        <a:t>2.</a:t>
                      </a:r>
                      <a:endParaRPr lang="en-US" sz="1800" b="1" dirty="0"/>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378530">
                <a:tc>
                  <a:txBody>
                    <a:bodyPr/>
                    <a:lstStyle/>
                    <a:p>
                      <a:r>
                        <a:rPr lang="en-US" sz="1800" b="1" dirty="0" smtClean="0"/>
                        <a:t>3.</a:t>
                      </a:r>
                      <a:endParaRPr lang="en-US" sz="1800" b="1" dirty="0"/>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378530">
                <a:tc>
                  <a:txBody>
                    <a:bodyPr/>
                    <a:lstStyle/>
                    <a:p>
                      <a:r>
                        <a:rPr lang="en-US" sz="1800" b="1" dirty="0" smtClean="0"/>
                        <a:t>4.</a:t>
                      </a:r>
                      <a:endParaRPr lang="en-US" sz="1800" b="1" dirty="0"/>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378530">
                <a:tc>
                  <a:txBody>
                    <a:bodyPr/>
                    <a:lstStyle/>
                    <a:p>
                      <a:r>
                        <a:rPr lang="en-US" sz="1800" b="1" dirty="0" smtClean="0"/>
                        <a:t>5.</a:t>
                      </a:r>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378530">
                <a:tc>
                  <a:txBody>
                    <a:bodyPr/>
                    <a:lstStyle/>
                    <a:p>
                      <a:r>
                        <a:rPr lang="en-US" sz="1800" b="1" dirty="0" smtClean="0"/>
                        <a:t>6.</a:t>
                      </a:r>
                      <a:endParaRPr lang="en-US" sz="1800" b="1" dirty="0"/>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546660">
                <a:tc>
                  <a:txBody>
                    <a:bodyPr/>
                    <a:lstStyle/>
                    <a:p>
                      <a:r>
                        <a:rPr lang="en-US" sz="1800" b="1" dirty="0" smtClean="0"/>
                        <a:t>7.</a:t>
                      </a:r>
                      <a:endParaRPr lang="en-US" sz="1800" b="1" dirty="0"/>
                    </a:p>
                  </a:txBody>
                  <a:tcPr marL="91337" marR="91337" marT="45693" marB="45693"/>
                </a:tc>
                <a:tc>
                  <a:txBody>
                    <a:bodyPr/>
                    <a:lstStyle/>
                    <a:p>
                      <a:endParaRPr lang="en-US" sz="1800" dirty="0"/>
                    </a:p>
                  </a:txBody>
                  <a:tcPr marL="91337" marR="91337" marT="45693" marB="45693"/>
                </a:tc>
              </a:tr>
            </a:tbl>
          </a:graphicData>
        </a:graphic>
      </p:graphicFrame>
      <p:sp>
        <p:nvSpPr>
          <p:cNvPr id="136226" name="TextBox 3"/>
          <p:cNvSpPr txBox="1">
            <a:spLocks noChangeArrowheads="1"/>
          </p:cNvSpPr>
          <p:nvPr/>
        </p:nvSpPr>
        <p:spPr bwMode="auto">
          <a:xfrm>
            <a:off x="746125" y="4456113"/>
            <a:ext cx="5407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7" tIns="45683" rIns="91367" bIns="45683">
            <a:spAutoFit/>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ctr" eaLnBrk="1" hangingPunct="1">
              <a:spcBef>
                <a:spcPct val="0"/>
              </a:spcBef>
            </a:pPr>
            <a:r>
              <a:rPr lang="en-US" altLang="en-US" sz="1600" b="1"/>
              <a:t>From page 39 list your ergonomic improvements to reduce the risk of Repetition, Forces and Weight and Vibration.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E228968-0072-42BA-803E-1CE6E4CD1C2E}" type="slidenum">
              <a:rPr lang="en-US" altLang="en-US" smtClean="0"/>
              <a:pPr eaLnBrk="1" hangingPunct="1">
                <a:spcBef>
                  <a:spcPct val="0"/>
                </a:spcBef>
              </a:pPr>
              <a:t>51</a:t>
            </a:fld>
            <a:endParaRPr lang="en-US" altLang="en-US" smtClean="0"/>
          </a:p>
        </p:txBody>
      </p:sp>
      <p:sp>
        <p:nvSpPr>
          <p:cNvPr id="137219"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7457DCB-54DD-4049-ADE6-39C42FB8131D}" type="slidenum">
              <a:rPr lang="en-US" altLang="en-US"/>
              <a:pPr algn="r" eaLnBrk="1" hangingPunct="1">
                <a:spcBef>
                  <a:spcPct val="0"/>
                </a:spcBef>
              </a:pPr>
              <a:t>51</a:t>
            </a:fld>
            <a:endParaRPr lang="en-US" altLang="en-US"/>
          </a:p>
        </p:txBody>
      </p:sp>
      <p:sp>
        <p:nvSpPr>
          <p:cNvPr id="137220" name="Rectangle 2"/>
          <p:cNvSpPr>
            <a:spLocks noGrp="1" noRot="1" noChangeAspect="1" noChangeArrowheads="1" noTextEdit="1"/>
          </p:cNvSpPr>
          <p:nvPr>
            <p:ph type="sldImg"/>
          </p:nvPr>
        </p:nvSpPr>
        <p:spPr>
          <a:ln/>
        </p:spPr>
      </p:sp>
      <p:sp>
        <p:nvSpPr>
          <p:cNvPr id="1372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For each statement below circle T for True or F for False.  </a:t>
            </a:r>
          </a:p>
          <a:p>
            <a:endParaRPr lang="en-US" altLang="en-US" b="1" smtClean="0"/>
          </a:p>
        </p:txBody>
      </p:sp>
      <p:graphicFrame>
        <p:nvGraphicFramePr>
          <p:cNvPr id="543749" name="Group 5"/>
          <p:cNvGraphicFramePr>
            <a:graphicFrameLocks noGrp="1"/>
          </p:cNvGraphicFramePr>
          <p:nvPr/>
        </p:nvGraphicFramePr>
        <p:xfrm>
          <a:off x="719138" y="5218113"/>
          <a:ext cx="5584825" cy="1830387"/>
        </p:xfrm>
        <a:graphic>
          <a:graphicData uri="http://schemas.openxmlformats.org/drawingml/2006/table">
            <a:tbl>
              <a:tblPr/>
              <a:tblGrid>
                <a:gridCol w="314639"/>
                <a:gridCol w="314639"/>
                <a:gridCol w="4955547"/>
              </a:tblGrid>
              <a:tr h="4594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44" marB="468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44" marB="468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mn-cs"/>
                        </a:rPr>
                        <a:t>Repetitive Motion Syndrome is one of the most common injuries in the United States.</a:t>
                      </a:r>
                      <a:endParaRPr kumimoji="0" 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4392" marR="94392" marT="46844" marB="468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65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44" marB="468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44" marB="468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2" indent="0">
                        <a:spcBef>
                          <a:spcPct val="20000"/>
                        </a:spcBef>
                        <a:buFontTx/>
                        <a:buNone/>
                        <a:defRPr/>
                      </a:pPr>
                      <a:r>
                        <a:rPr lang="en-US" altLang="en-US" sz="1200" kern="0" dirty="0" smtClean="0">
                          <a:solidFill>
                            <a:srgbClr val="000000"/>
                          </a:solidFill>
                          <a:latin typeface="Arial"/>
                        </a:rPr>
                        <a:t>HVAS stands for Hand Arm</a:t>
                      </a:r>
                      <a:r>
                        <a:rPr lang="en-US" altLang="en-US" sz="1200" kern="0" baseline="0" dirty="0" smtClean="0">
                          <a:solidFill>
                            <a:srgbClr val="000000"/>
                          </a:solidFill>
                          <a:latin typeface="Arial"/>
                        </a:rPr>
                        <a:t> Vocational Syndrome.</a:t>
                      </a:r>
                      <a:endParaRPr lang="en-US" altLang="en-US" sz="1200" kern="0" dirty="0" smtClean="0">
                        <a:solidFill>
                          <a:srgbClr val="000000"/>
                        </a:solidFill>
                        <a:latin typeface="Arial"/>
                      </a:endParaRPr>
                    </a:p>
                  </a:txBody>
                  <a:tcPr marL="94392" marR="94392" marT="46844" marB="468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84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44" marB="468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44" marB="468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latin typeface="Arial" panose="020B0604020202020204" pitchFamily="34" charset="0"/>
                          <a:cs typeface="Arial" panose="020B0604020202020204" pitchFamily="34" charset="0"/>
                        </a:rPr>
                        <a:t>Common forceful</a:t>
                      </a:r>
                      <a:r>
                        <a:rPr lang="en-US" sz="1200" baseline="0" dirty="0" smtClean="0">
                          <a:latin typeface="Arial" panose="020B0604020202020204" pitchFamily="34" charset="0"/>
                          <a:cs typeface="Arial" panose="020B0604020202020204" pitchFamily="34" charset="0"/>
                        </a:rPr>
                        <a:t> exertions include sliding equipment and materials.</a:t>
                      </a:r>
                      <a:endParaRPr kumimoji="0" 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4392" marR="94392" marT="46844" marB="468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59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44" marB="468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44" marB="468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We should grasp our tools lightly.</a:t>
                      </a:r>
                    </a:p>
                  </a:txBody>
                  <a:tcPr marL="94392" marR="94392" marT="46844" marB="468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F5D1AE6-EF9C-4525-9DC4-D64B44EE1A6F}" type="slidenum">
              <a:rPr lang="en-US" altLang="en-US" smtClean="0"/>
              <a:pPr eaLnBrk="1" hangingPunct="1">
                <a:spcBef>
                  <a:spcPct val="0"/>
                </a:spcBef>
              </a:pPr>
              <a:t>52</a:t>
            </a:fld>
            <a:endParaRPr lang="en-US" alt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706438" y="4449763"/>
            <a:ext cx="5664200" cy="413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solidFill>
                  <a:schemeClr val="tx2"/>
                </a:solidFill>
              </a:rPr>
              <a:t>Based on the Video</a:t>
            </a:r>
          </a:p>
          <a:p>
            <a:pPr>
              <a:lnSpc>
                <a:spcPct val="90000"/>
              </a:lnSpc>
            </a:pPr>
            <a:endParaRPr lang="en-US" altLang="en-US" sz="800" b="1" smtClean="0">
              <a:solidFill>
                <a:schemeClr val="tx2"/>
              </a:solidFill>
            </a:endParaRPr>
          </a:p>
          <a:p>
            <a:pPr>
              <a:lnSpc>
                <a:spcPct val="90000"/>
              </a:lnSpc>
            </a:pPr>
            <a:r>
              <a:rPr lang="en-US" altLang="en-US" smtClean="0"/>
              <a:t>What is duration?</a:t>
            </a: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smtClean="0"/>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pPr>
            <a:r>
              <a:rPr lang="en-US" altLang="en-US" smtClean="0"/>
              <a:t>What happens when you contract a muscle and don’t let it relax?</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pPr>
            <a:r>
              <a:rPr lang="en-US" altLang="en-US" smtClean="0"/>
              <a:t>What causes contract stress?</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i="1" smtClean="0"/>
          </a:p>
          <a:p>
            <a:pPr>
              <a:lnSpc>
                <a:spcPct val="90000"/>
              </a:lnSpc>
              <a:buFontTx/>
              <a:buChar char="•"/>
            </a:pPr>
            <a:r>
              <a:rPr lang="en-US" altLang="en-US" i="1" smtClean="0"/>
              <a:t>_____________________________________________________________</a:t>
            </a:r>
            <a:endParaRPr lang="en-US" altLang="en-US" smtClean="0"/>
          </a:p>
          <a:p>
            <a:pPr lvl="1"/>
            <a:endParaRPr lang="en-US" altLang="en-US" i="1" smtClean="0">
              <a:latin typeface="Tahoma" pitchFamily="34" charset="0"/>
            </a:endParaRPr>
          </a:p>
          <a:p>
            <a:pPr lvl="1"/>
            <a:endParaRPr lang="en-US" altLang="en-US" i="1" smtClean="0">
              <a:solidFill>
                <a:srgbClr val="000000"/>
              </a:solidFill>
              <a:latin typeface="Tahoma"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060FEC5-E37E-4768-868F-BDD97BE5E2A6}" type="slidenum">
              <a:rPr lang="en-US" altLang="en-US" smtClean="0"/>
              <a:pPr eaLnBrk="1" hangingPunct="1">
                <a:spcBef>
                  <a:spcPct val="0"/>
                </a:spcBef>
              </a:pPr>
              <a:t>53</a:t>
            </a:fld>
            <a:endParaRPr lang="en-US" altLang="en-US" smtClean="0"/>
          </a:p>
        </p:txBody>
      </p:sp>
      <p:sp>
        <p:nvSpPr>
          <p:cNvPr id="139267" name="Rectangle 2"/>
          <p:cNvSpPr>
            <a:spLocks noGrp="1" noRot="1" noChangeAspect="1" noChangeArrowheads="1" noTextEdit="1"/>
          </p:cNvSpPr>
          <p:nvPr>
            <p:ph type="sldImg"/>
          </p:nvPr>
        </p:nvSpPr>
        <p:spPr>
          <a:xfrm>
            <a:off x="1254125" y="746125"/>
            <a:ext cx="4568825" cy="3427413"/>
          </a:xfrm>
          <a:ln/>
        </p:spPr>
      </p:sp>
      <p:sp>
        <p:nvSpPr>
          <p:cNvPr id="137220" name="Rectangle 3"/>
          <p:cNvSpPr>
            <a:spLocks noGrp="1" noChangeArrowheads="1"/>
          </p:cNvSpPr>
          <p:nvPr>
            <p:ph type="body" idx="1"/>
          </p:nvPr>
        </p:nvSpPr>
        <p:spPr>
          <a:xfrm>
            <a:off x="942975" y="4448175"/>
            <a:ext cx="5505450" cy="3968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t>Repetition</a:t>
            </a:r>
          </a:p>
          <a:p>
            <a:pPr>
              <a:defRPr/>
            </a:pPr>
            <a:endParaRPr lang="en-US" altLang="en-US" b="1" dirty="0" smtClean="0"/>
          </a:p>
          <a:p>
            <a:pPr>
              <a:defRPr/>
            </a:pPr>
            <a:r>
              <a:rPr lang="en-US" altLang="en-US" dirty="0" smtClean="0"/>
              <a:t>The duration of a job task is another ergonomic concern.  Duration is defined as the length of time you perform a task during a work shift.  The duration of the job task and the length of time our body is exposed to any of the risk factors we have been discussing, have a direct relationship to the potential for injury.  The longer the exposure, the greater the risk of over-use.  When workers do the same task for a long period of time or work long shifts fatigue becomes a factor and even more attention must be paid to the duration of the task.</a:t>
            </a:r>
          </a:p>
          <a:p>
            <a:pPr>
              <a:defRPr/>
            </a:pPr>
            <a:endParaRPr lang="en-US" altLang="en-US" dirty="0"/>
          </a:p>
          <a:p>
            <a:pPr>
              <a:defRPr/>
            </a:pPr>
            <a:r>
              <a:rPr lang="en-US" altLang="en-US" dirty="0" smtClean="0"/>
              <a:t>Solutions:</a:t>
            </a:r>
          </a:p>
          <a:p>
            <a:pPr marL="171450" indent="-171450">
              <a:buFont typeface="Arial" panose="020B0604020202020204" pitchFamily="34" charset="0"/>
              <a:buChar char="•"/>
              <a:defRPr/>
            </a:pPr>
            <a:r>
              <a:rPr lang="en-US" altLang="en-US" dirty="0" smtClean="0"/>
              <a:t>Varying the task</a:t>
            </a:r>
          </a:p>
          <a:p>
            <a:pPr marL="171450" indent="-171450">
              <a:buFont typeface="Arial" panose="020B0604020202020204" pitchFamily="34" charset="0"/>
              <a:buChar char="•"/>
              <a:defRPr/>
            </a:pPr>
            <a:r>
              <a:rPr lang="en-US" altLang="en-US" dirty="0" smtClean="0"/>
              <a:t>Rotating the crew</a:t>
            </a:r>
          </a:p>
          <a:p>
            <a:pPr marL="171450" indent="-171450">
              <a:buFont typeface="Arial" panose="020B0604020202020204" pitchFamily="34" charset="0"/>
              <a:buChar char="•"/>
              <a:defRPr/>
            </a:pPr>
            <a:r>
              <a:rPr lang="en-US" altLang="en-US" dirty="0" smtClean="0"/>
              <a:t>Making work as easy and comfortable as possible</a:t>
            </a:r>
          </a:p>
          <a:p>
            <a:pPr>
              <a:defRPr/>
            </a:pPr>
            <a:r>
              <a:rPr lang="en-US" altLang="en-US" dirty="0" smtClean="0"/>
              <a:t>.</a:t>
            </a:r>
          </a:p>
          <a:p>
            <a:pPr>
              <a:defRPr/>
            </a:pPr>
            <a:endParaRPr lang="en-US" altLang="en-US" b="1" dirty="0" smtClean="0"/>
          </a:p>
          <a:p>
            <a:pPr>
              <a:defRPr/>
            </a:pPr>
            <a:endParaRPr lang="en-US" altLang="en-US" b="1" dirty="0" smtClean="0"/>
          </a:p>
          <a:p>
            <a:pPr>
              <a:defRPr/>
            </a:pPr>
            <a:endParaRPr lang="en-US" altLang="en-US" b="1" dirty="0" smtClean="0"/>
          </a:p>
          <a:p>
            <a:pPr>
              <a:defRPr/>
            </a:pPr>
            <a:endParaRPr lang="en-US" altLang="en-US" b="1" dirty="0" smtClean="0"/>
          </a:p>
          <a:p>
            <a:pPr>
              <a:defRPr/>
            </a:pPr>
            <a:endParaRPr lang="en-US" altLang="en-US" b="1" dirty="0" smtClean="0"/>
          </a:p>
          <a:p>
            <a:pPr>
              <a:defRPr/>
            </a:pPr>
            <a:endParaRPr lang="en-US" altLang="en-US" b="1" dirty="0" smtClean="0"/>
          </a:p>
          <a:p>
            <a:pPr>
              <a:defRPr/>
            </a:pPr>
            <a:endParaRPr lang="en-US" altLang="en-US" b="1" dirty="0" smtClean="0"/>
          </a:p>
          <a:p>
            <a:pPr>
              <a:defRPr/>
            </a:pPr>
            <a:endParaRPr lang="en-US" altLang="en-US" b="1" dirty="0" smtClean="0"/>
          </a:p>
          <a:p>
            <a:pPr>
              <a:defRPr/>
            </a:pPr>
            <a:endParaRPr lang="en-US" altLang="en-US" b="1" dirty="0" smtClean="0"/>
          </a:p>
          <a:p>
            <a:pPr>
              <a:defRPr/>
            </a:pPr>
            <a:endParaRPr lang="en-US" altLang="en-US" b="1" dirty="0" smtClean="0"/>
          </a:p>
          <a:p>
            <a:pPr>
              <a:defRPr/>
            </a:pPr>
            <a:endParaRPr lang="en-US" altLang="en-US" b="1" dirty="0" smtClean="0"/>
          </a:p>
          <a:p>
            <a:pPr>
              <a:defRPr/>
            </a:pPr>
            <a:endParaRPr lang="en-US" altLang="en-US" b="1"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2C7D945-00FD-4037-B374-099F4E58CA66}" type="slidenum">
              <a:rPr lang="en-US" altLang="en-US" smtClean="0"/>
              <a:pPr eaLnBrk="1" hangingPunct="1">
                <a:spcBef>
                  <a:spcPct val="0"/>
                </a:spcBef>
              </a:pPr>
              <a:t>54</a:t>
            </a:fld>
            <a:endParaRPr lang="en-US" altLang="en-US" smtClean="0"/>
          </a:p>
        </p:txBody>
      </p:sp>
      <p:sp>
        <p:nvSpPr>
          <p:cNvPr id="140291" name="Rectangle 2"/>
          <p:cNvSpPr>
            <a:spLocks noGrp="1" noRot="1" noChangeAspect="1" noChangeArrowheads="1" noTextEdit="1"/>
          </p:cNvSpPr>
          <p:nvPr>
            <p:ph type="sldImg"/>
          </p:nvPr>
        </p:nvSpPr>
        <p:spPr>
          <a:xfrm>
            <a:off x="1254125" y="746125"/>
            <a:ext cx="4568825" cy="3427413"/>
          </a:xfrm>
          <a:ln/>
        </p:spPr>
      </p:sp>
      <p:sp>
        <p:nvSpPr>
          <p:cNvPr id="137220" name="Rectangle 3"/>
          <p:cNvSpPr>
            <a:spLocks noGrp="1" noChangeArrowheads="1"/>
          </p:cNvSpPr>
          <p:nvPr>
            <p:ph type="body" idx="1"/>
          </p:nvPr>
        </p:nvSpPr>
        <p:spPr>
          <a:xfrm>
            <a:off x="942975" y="4448175"/>
            <a:ext cx="5505450" cy="3968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t>Static Muscle Loading</a:t>
            </a:r>
          </a:p>
          <a:p>
            <a:pPr>
              <a:defRPr/>
            </a:pPr>
            <a:endParaRPr lang="en-US" altLang="en-US" sz="800" b="1" dirty="0" smtClean="0"/>
          </a:p>
          <a:p>
            <a:pPr>
              <a:defRPr/>
            </a:pPr>
            <a:r>
              <a:rPr lang="en-US" dirty="0"/>
              <a:t>Static postures (or "static loading") refer to physical exertion in which the same posture or position is held throughout the exertion. These types of exertions put increased loads or forces on the muscles and tendons, which contributes to fatigue. This occurs because not moving impedes the flow of blood that is needed to bring nutrients to the muscles and to carry away the waste products of muscle metabolism. Examples of static postures include gripping tools that cannot be put down, holding the arms out or up to perform tasks, or standing in one place for prolonged periods.</a:t>
            </a:r>
          </a:p>
          <a:p>
            <a:pPr>
              <a:defRPr/>
            </a:pPr>
            <a:r>
              <a:rPr lang="en-US" dirty="0"/>
              <a:t>The effects on the body from doing tasks that require long reaches are exacerbated where the reaches must be maintained for more than a very few seconds. Holding extreme postures places very high static loads on the body, resulting in rapid fatigue. </a:t>
            </a:r>
            <a:endParaRPr lang="en-US" sz="800" dirty="0"/>
          </a:p>
          <a:p>
            <a:pPr>
              <a:defRPr/>
            </a:pPr>
            <a:r>
              <a:rPr lang="en-US" dirty="0" smtClean="0"/>
              <a:t>Solutions:</a:t>
            </a:r>
          </a:p>
          <a:p>
            <a:pPr marL="171450" indent="-171450">
              <a:buFont typeface="Arial" panose="020B0604020202020204" pitchFamily="34" charset="0"/>
              <a:buChar char="•"/>
              <a:defRPr/>
            </a:pPr>
            <a:r>
              <a:rPr lang="en-US" dirty="0" smtClean="0"/>
              <a:t>Let up on the force</a:t>
            </a:r>
          </a:p>
          <a:p>
            <a:pPr marL="171450" indent="-171450">
              <a:buFont typeface="Arial" panose="020B0604020202020204" pitchFamily="34" charset="0"/>
              <a:buChar char="•"/>
              <a:defRPr/>
            </a:pPr>
            <a:r>
              <a:rPr lang="en-US" dirty="0" smtClean="0"/>
              <a:t>Change positions</a:t>
            </a:r>
          </a:p>
          <a:p>
            <a:pPr marL="171450" indent="-171450">
              <a:buFont typeface="Arial" panose="020B0604020202020204" pitchFamily="34" charset="0"/>
              <a:buChar char="•"/>
              <a:defRPr/>
            </a:pPr>
            <a:r>
              <a:rPr lang="en-US" dirty="0" smtClean="0"/>
              <a:t>Relax the muscle</a:t>
            </a:r>
            <a:endParaRPr lang="en-US" altLang="en-US" b="1"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AAF3C7E-ED37-4F35-B0DA-E5B23615DD77}" type="slidenum">
              <a:rPr lang="en-US" altLang="en-US" smtClean="0"/>
              <a:pPr eaLnBrk="1" hangingPunct="1">
                <a:spcBef>
                  <a:spcPct val="0"/>
                </a:spcBef>
              </a:pPr>
              <a:t>55</a:t>
            </a:fld>
            <a:endParaRPr lang="en-US" altLang="en-US" smtClean="0"/>
          </a:p>
        </p:txBody>
      </p:sp>
      <p:sp>
        <p:nvSpPr>
          <p:cNvPr id="141315" name="Rectangle 2"/>
          <p:cNvSpPr>
            <a:spLocks noGrp="1" noRot="1" noChangeAspect="1" noChangeArrowheads="1" noTextEdit="1"/>
          </p:cNvSpPr>
          <p:nvPr>
            <p:ph type="sldImg"/>
          </p:nvPr>
        </p:nvSpPr>
        <p:spPr>
          <a:xfrm>
            <a:off x="1254125" y="746125"/>
            <a:ext cx="4568825" cy="3427413"/>
          </a:xfrm>
          <a:ln/>
        </p:spPr>
      </p:sp>
      <p:sp>
        <p:nvSpPr>
          <p:cNvPr id="137220" name="Rectangle 3"/>
          <p:cNvSpPr>
            <a:spLocks noGrp="1" noChangeArrowheads="1"/>
          </p:cNvSpPr>
          <p:nvPr>
            <p:ph type="body" idx="1"/>
          </p:nvPr>
        </p:nvSpPr>
        <p:spPr>
          <a:xfrm>
            <a:off x="942975" y="4448175"/>
            <a:ext cx="5505450" cy="3968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t>Contact Stress</a:t>
            </a:r>
          </a:p>
          <a:p>
            <a:pPr>
              <a:defRPr/>
            </a:pPr>
            <a:endParaRPr lang="en-US" altLang="en-US" b="1" dirty="0" smtClean="0"/>
          </a:p>
          <a:p>
            <a:pPr>
              <a:defRPr/>
            </a:pPr>
            <a:r>
              <a:rPr lang="en-US" altLang="en-US" dirty="0" smtClean="0"/>
              <a:t>Contact Stress occurs when something hard or sharp comes into prolonged contact with your body.  Its significance as an injury factor increases as the force increases and the size of the affected area decreases, concentrating the stress.  </a:t>
            </a:r>
          </a:p>
          <a:p>
            <a:pPr>
              <a:defRPr/>
            </a:pPr>
            <a:endParaRPr lang="en-US" altLang="en-US" dirty="0"/>
          </a:p>
          <a:p>
            <a:pPr>
              <a:defRPr/>
            </a:pPr>
            <a:r>
              <a:rPr lang="en-US" altLang="en-US" dirty="0" smtClean="0"/>
              <a:t>It could be caused by sharp edges or short tool handles.</a:t>
            </a:r>
          </a:p>
          <a:p>
            <a:pPr>
              <a:defRPr/>
            </a:pPr>
            <a:endParaRPr lang="en-US" altLang="en-US" b="1" dirty="0" smtClean="0"/>
          </a:p>
          <a:p>
            <a:pPr>
              <a:defRPr/>
            </a:pPr>
            <a:r>
              <a:rPr lang="en-US" altLang="en-US" dirty="0" smtClean="0"/>
              <a:t>Solutions:</a:t>
            </a:r>
          </a:p>
          <a:p>
            <a:pPr>
              <a:defRPr/>
            </a:pPr>
            <a:endParaRPr lang="en-US" altLang="en-US" sz="800" dirty="0"/>
          </a:p>
          <a:p>
            <a:pPr marL="171450" indent="-171450">
              <a:buFont typeface="Arial" panose="020B0604020202020204" pitchFamily="34" charset="0"/>
              <a:buChar char="•"/>
              <a:defRPr/>
            </a:pPr>
            <a:r>
              <a:rPr lang="en-US" altLang="en-US" dirty="0" smtClean="0"/>
              <a:t>Floor mats</a:t>
            </a:r>
          </a:p>
          <a:p>
            <a:pPr marL="171450" indent="-171450">
              <a:buFont typeface="Arial" panose="020B0604020202020204" pitchFamily="34" charset="0"/>
              <a:buChar char="•"/>
              <a:defRPr/>
            </a:pPr>
            <a:r>
              <a:rPr lang="en-US" altLang="en-US" dirty="0" smtClean="0"/>
              <a:t>Knee pads</a:t>
            </a:r>
          </a:p>
          <a:p>
            <a:pPr marL="171450" indent="-171450">
              <a:buFont typeface="Arial" panose="020B0604020202020204" pitchFamily="34" charset="0"/>
              <a:buChar char="•"/>
              <a:defRPr/>
            </a:pPr>
            <a:r>
              <a:rPr lang="en-US" altLang="en-US" dirty="0" smtClean="0"/>
              <a:t>Longer handled tools</a:t>
            </a:r>
          </a:p>
          <a:p>
            <a:pPr marL="171450" indent="-171450">
              <a:buFont typeface="Arial" panose="020B0604020202020204" pitchFamily="34" charset="0"/>
              <a:buChar char="•"/>
              <a:defRPr/>
            </a:pPr>
            <a:r>
              <a:rPr lang="en-US" altLang="en-US" dirty="0" smtClean="0"/>
              <a:t>Padded stools</a:t>
            </a:r>
          </a:p>
          <a:p>
            <a:pPr marL="171450" indent="-171450">
              <a:buFont typeface="Arial" panose="020B0604020202020204" pitchFamily="34" charset="0"/>
              <a:buChar char="•"/>
              <a:defRPr/>
            </a:pPr>
            <a:r>
              <a:rPr lang="en-US" altLang="en-US" dirty="0" smtClean="0"/>
              <a:t>Padded handled</a:t>
            </a:r>
            <a:endParaRPr lang="en-US" altLang="en-US" b="1"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ct val="20000"/>
              </a:spcBef>
              <a:tabLst>
                <a:tab pos="970773" algn="l"/>
              </a:tabLst>
              <a:defRPr/>
            </a:pPr>
            <a:endParaRPr lang="en-US" altLang="en-US" kern="0" dirty="0">
              <a:solidFill>
                <a:srgbClr val="000000"/>
              </a:solidFill>
              <a:latin typeface="Arial"/>
            </a:endParaRPr>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DFF9678-A201-4B09-AE5F-A8DB5093BB6C}" type="slidenum">
              <a:rPr lang="en-US" altLang="en-US" smtClean="0"/>
              <a:pPr eaLnBrk="1" hangingPunct="1">
                <a:spcBef>
                  <a:spcPct val="0"/>
                </a:spcBef>
              </a:pPr>
              <a:t>56</a:t>
            </a:fld>
            <a:endParaRPr lang="en-US" altLang="en-US" smtClean="0"/>
          </a:p>
        </p:txBody>
      </p:sp>
      <p:graphicFrame>
        <p:nvGraphicFramePr>
          <p:cNvPr id="3" name="Table 2"/>
          <p:cNvGraphicFramePr>
            <a:graphicFrameLocks noGrp="1"/>
          </p:cNvGraphicFramePr>
          <p:nvPr/>
        </p:nvGraphicFramePr>
        <p:xfrm>
          <a:off x="722313" y="4456113"/>
          <a:ext cx="5559425" cy="3808412"/>
        </p:xfrm>
        <a:graphic>
          <a:graphicData uri="http://schemas.openxmlformats.org/drawingml/2006/table">
            <a:tbl>
              <a:tblPr firstRow="1" bandRow="1">
                <a:tableStyleId>{5C22544A-7EE6-4342-B048-85BDC9FD1C3A}</a:tableStyleId>
              </a:tblPr>
              <a:tblGrid>
                <a:gridCol w="2587624"/>
                <a:gridCol w="2971801"/>
              </a:tblGrid>
              <a:tr h="990566">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b="1" dirty="0" smtClean="0">
                        <a:solidFill>
                          <a:schemeClr val="tx1"/>
                        </a:solidFill>
                      </a:endParaRPr>
                    </a:p>
                  </a:txBody>
                  <a:tcPr marL="91337" marR="91337" marT="45694" marB="45694"/>
                </a:tc>
                <a:tc>
                  <a:txBody>
                    <a:bodyPr/>
                    <a:lstStyle/>
                    <a:p>
                      <a:endParaRPr lang="en-US" sz="1800" dirty="0"/>
                    </a:p>
                  </a:txBody>
                  <a:tcPr marL="91337" marR="91337" marT="45694" marB="45694"/>
                </a:tc>
              </a:tr>
              <a:tr h="378531">
                <a:tc>
                  <a:txBody>
                    <a:bodyPr/>
                    <a:lstStyle/>
                    <a:p>
                      <a:r>
                        <a:rPr lang="en-US" sz="1800" b="1" dirty="0" smtClean="0"/>
                        <a:t>1.</a:t>
                      </a:r>
                      <a:endParaRPr lang="en-US" sz="1800" b="1" dirty="0"/>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378531">
                <a:tc>
                  <a:txBody>
                    <a:bodyPr/>
                    <a:lstStyle/>
                    <a:p>
                      <a:r>
                        <a:rPr lang="en-US" sz="1800" b="1" dirty="0" smtClean="0"/>
                        <a:t>2.</a:t>
                      </a:r>
                      <a:endParaRPr lang="en-US" sz="1800" b="1" dirty="0"/>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378531">
                <a:tc>
                  <a:txBody>
                    <a:bodyPr/>
                    <a:lstStyle/>
                    <a:p>
                      <a:r>
                        <a:rPr lang="en-US" sz="1800" b="1" dirty="0" smtClean="0"/>
                        <a:t>3.</a:t>
                      </a:r>
                      <a:endParaRPr lang="en-US" sz="1800" b="1" dirty="0"/>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378531">
                <a:tc>
                  <a:txBody>
                    <a:bodyPr/>
                    <a:lstStyle/>
                    <a:p>
                      <a:r>
                        <a:rPr lang="en-US" sz="1800" b="1" dirty="0" smtClean="0"/>
                        <a:t>4.</a:t>
                      </a:r>
                      <a:endParaRPr lang="en-US" sz="1800" b="1" dirty="0"/>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378531">
                <a:tc>
                  <a:txBody>
                    <a:bodyPr/>
                    <a:lstStyle/>
                    <a:p>
                      <a:r>
                        <a:rPr lang="en-US" sz="1800" b="1" dirty="0" smtClean="0"/>
                        <a:t>5.</a:t>
                      </a:r>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378531">
                <a:tc>
                  <a:txBody>
                    <a:bodyPr/>
                    <a:lstStyle/>
                    <a:p>
                      <a:r>
                        <a:rPr lang="en-US" sz="1800" b="1" dirty="0" smtClean="0"/>
                        <a:t>6.</a:t>
                      </a:r>
                      <a:endParaRPr lang="en-US" sz="1800" b="1" dirty="0"/>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546661">
                <a:tc>
                  <a:txBody>
                    <a:bodyPr/>
                    <a:lstStyle/>
                    <a:p>
                      <a:r>
                        <a:rPr lang="en-US" sz="1800" b="1" dirty="0" smtClean="0"/>
                        <a:t>7.</a:t>
                      </a:r>
                      <a:endParaRPr lang="en-US" sz="1800" b="1" dirty="0"/>
                    </a:p>
                  </a:txBody>
                  <a:tcPr marL="91337" marR="91337" marT="45694" marB="45694"/>
                </a:tc>
                <a:tc>
                  <a:txBody>
                    <a:bodyPr/>
                    <a:lstStyle/>
                    <a:p>
                      <a:endParaRPr lang="en-US" sz="1800" dirty="0"/>
                    </a:p>
                  </a:txBody>
                  <a:tcPr marL="91337" marR="91337" marT="45694" marB="45694"/>
                </a:tc>
              </a:tr>
            </a:tbl>
          </a:graphicData>
        </a:graphic>
      </p:graphicFrame>
      <p:sp>
        <p:nvSpPr>
          <p:cNvPr id="142370" name="TextBox 3"/>
          <p:cNvSpPr txBox="1">
            <a:spLocks noChangeArrowheads="1"/>
          </p:cNvSpPr>
          <p:nvPr/>
        </p:nvSpPr>
        <p:spPr bwMode="auto">
          <a:xfrm>
            <a:off x="722313" y="4456113"/>
            <a:ext cx="5407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7" tIns="45683" rIns="91367" bIns="45683">
            <a:spAutoFit/>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ctr" eaLnBrk="1" hangingPunct="1">
              <a:spcBef>
                <a:spcPct val="0"/>
              </a:spcBef>
            </a:pPr>
            <a:r>
              <a:rPr lang="en-US" altLang="en-US" sz="1800" b="1"/>
              <a:t>In the column to the left, list the work you do that relates to Duration, Static Muscle Loading and Contact Stress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283502C-F2E0-45E9-8B19-C52B688A85B9}" type="slidenum">
              <a:rPr lang="en-US" altLang="en-US" smtClean="0"/>
              <a:pPr eaLnBrk="1" hangingPunct="1">
                <a:spcBef>
                  <a:spcPct val="0"/>
                </a:spcBef>
              </a:pPr>
              <a:t>57</a:t>
            </a:fld>
            <a:endParaRPr lang="en-US" altLang="en-US" smtClean="0"/>
          </a:p>
        </p:txBody>
      </p:sp>
      <p:sp>
        <p:nvSpPr>
          <p:cNvPr id="143363" name="Rectangle 2"/>
          <p:cNvSpPr>
            <a:spLocks noGrp="1" noRot="1" noChangeAspect="1" noChangeArrowheads="1" noTextEdit="1"/>
          </p:cNvSpPr>
          <p:nvPr>
            <p:ph type="sldImg"/>
          </p:nvPr>
        </p:nvSpPr>
        <p:spPr>
          <a:xfrm>
            <a:off x="1254125" y="746125"/>
            <a:ext cx="4568825" cy="3427413"/>
          </a:xfrm>
          <a:ln/>
        </p:spPr>
      </p:sp>
      <p:sp>
        <p:nvSpPr>
          <p:cNvPr id="143364"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Examples</a:t>
            </a:r>
          </a:p>
          <a:p>
            <a:r>
              <a:rPr lang="en-US" altLang="en-US" smtClean="0"/>
              <a:t>The following pages will illustrate and describe some recent shipyard ergonomic improvements.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0211233-8488-4080-84DA-760075230107}" type="slidenum">
              <a:rPr lang="en-US" altLang="en-US" smtClean="0"/>
              <a:pPr eaLnBrk="1" hangingPunct="1">
                <a:spcBef>
                  <a:spcPct val="0"/>
                </a:spcBef>
              </a:pPr>
              <a:t>58</a:t>
            </a:fld>
            <a:endParaRPr lang="en-US" altLang="en-US" smtClean="0"/>
          </a:p>
        </p:txBody>
      </p:sp>
      <p:sp>
        <p:nvSpPr>
          <p:cNvPr id="144387" name="Rectangle 2"/>
          <p:cNvSpPr>
            <a:spLocks noGrp="1" noRot="1" noChangeAspect="1" noChangeArrowheads="1" noTextEdit="1"/>
          </p:cNvSpPr>
          <p:nvPr>
            <p:ph type="sldImg"/>
          </p:nvPr>
        </p:nvSpPr>
        <p:spPr>
          <a:xfrm>
            <a:off x="1254125" y="746125"/>
            <a:ext cx="4568825" cy="3427413"/>
          </a:xfrm>
          <a:ln/>
        </p:spPr>
      </p:sp>
      <p:sp>
        <p:nvSpPr>
          <p:cNvPr id="144388"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3962400"/>
        </p:xfrm>
        <a:graphic>
          <a:graphicData uri="http://schemas.openxmlformats.org/drawingml/2006/table">
            <a:tbl>
              <a:tblPr firstRow="1" bandRow="1">
                <a:tableStyleId>{5C22544A-7EE6-4342-B048-85BDC9FD1C3A}</a:tableStyleId>
              </a:tblPr>
              <a:tblGrid>
                <a:gridCol w="2359025"/>
                <a:gridCol w="2359025"/>
              </a:tblGrid>
              <a:tr h="457724">
                <a:tc>
                  <a:txBody>
                    <a:bodyPr/>
                    <a:lstStyle/>
                    <a:p>
                      <a:pPr algn="ctr"/>
                      <a:r>
                        <a:rPr lang="en-US" sz="1800" dirty="0" smtClean="0">
                          <a:solidFill>
                            <a:schemeClr val="tx1"/>
                          </a:solidFill>
                        </a:rPr>
                        <a:t>Before</a:t>
                      </a:r>
                      <a:endParaRPr lang="en-US" sz="1800" dirty="0">
                        <a:solidFill>
                          <a:schemeClr val="tx1"/>
                        </a:solidFill>
                      </a:endParaRPr>
                    </a:p>
                  </a:txBody>
                  <a:tcPr marT="45705" marB="45705"/>
                </a:tc>
                <a:tc>
                  <a:txBody>
                    <a:bodyPr/>
                    <a:lstStyle/>
                    <a:p>
                      <a:pPr algn="ctr"/>
                      <a:r>
                        <a:rPr lang="en-US" sz="1800" dirty="0" smtClean="0">
                          <a:solidFill>
                            <a:schemeClr val="tx1"/>
                          </a:solidFill>
                        </a:rPr>
                        <a:t>After</a:t>
                      </a:r>
                      <a:endParaRPr lang="en-US" sz="1800" dirty="0">
                        <a:solidFill>
                          <a:schemeClr val="tx1"/>
                        </a:solidFill>
                      </a:endParaRPr>
                    </a:p>
                  </a:txBody>
                  <a:tcPr marT="45705" marB="45705"/>
                </a:tc>
              </a:tr>
              <a:tr h="3504676">
                <a:tc>
                  <a:txBody>
                    <a:bodyPr/>
                    <a:lstStyle/>
                    <a:p>
                      <a:r>
                        <a:rPr lang="en-US" sz="1600" dirty="0" smtClean="0"/>
                        <a:t>With the turntable set on one pallet, the employee</a:t>
                      </a:r>
                      <a:r>
                        <a:rPr lang="en-US" sz="1600" baseline="0" dirty="0" smtClean="0"/>
                        <a:t> was bending, working on knees and in awkward positions for an extended length of time.  </a:t>
                      </a:r>
                      <a:endParaRPr lang="en-US" sz="1600" dirty="0"/>
                    </a:p>
                  </a:txBody>
                  <a:tcPr marT="45705" marB="45705"/>
                </a:tc>
                <a:tc>
                  <a:txBody>
                    <a:bodyPr/>
                    <a:lstStyle/>
                    <a:p>
                      <a:r>
                        <a:rPr lang="en-US" sz="1600" dirty="0" smtClean="0"/>
                        <a:t>Raising the turntable by</a:t>
                      </a:r>
                      <a:r>
                        <a:rPr lang="en-US" sz="1600" baseline="0" dirty="0" smtClean="0"/>
                        <a:t> setting it on 3 pallets reduced the duration the employee was bending, eliminated working on his or her knees and reduced the time he was in awkward positions.</a:t>
                      </a:r>
                    </a:p>
                    <a:p>
                      <a:endParaRPr lang="en-US" sz="1600" baseline="0" dirty="0" smtClean="0"/>
                    </a:p>
                    <a:p>
                      <a:endParaRPr lang="en-US" sz="1600" dirty="0"/>
                    </a:p>
                  </a:txBody>
                  <a:tcPr marT="45705" marB="45705"/>
                </a:tc>
              </a:tr>
            </a:tbl>
          </a:graphicData>
        </a:graphic>
      </p:graphicFrame>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27B0B90-A385-422C-846C-9DABD1EF0392}" type="slidenum">
              <a:rPr lang="en-US" altLang="en-US" smtClean="0"/>
              <a:pPr eaLnBrk="1" hangingPunct="1">
                <a:spcBef>
                  <a:spcPct val="0"/>
                </a:spcBef>
              </a:pPr>
              <a:t>59</a:t>
            </a:fld>
            <a:endParaRPr lang="en-US" altLang="en-US" smtClean="0"/>
          </a:p>
        </p:txBody>
      </p:sp>
      <p:sp>
        <p:nvSpPr>
          <p:cNvPr id="145411" name="Rectangle 2"/>
          <p:cNvSpPr>
            <a:spLocks noGrp="1" noRot="1" noChangeAspect="1" noChangeArrowheads="1" noTextEdit="1"/>
          </p:cNvSpPr>
          <p:nvPr>
            <p:ph type="sldImg"/>
          </p:nvPr>
        </p:nvSpPr>
        <p:spPr>
          <a:xfrm>
            <a:off x="1254125" y="746125"/>
            <a:ext cx="4568825" cy="3427413"/>
          </a:xfrm>
          <a:ln/>
        </p:spPr>
      </p:sp>
      <p:sp>
        <p:nvSpPr>
          <p:cNvPr id="145412"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3962400"/>
        </p:xfrm>
        <a:graphic>
          <a:graphicData uri="http://schemas.openxmlformats.org/drawingml/2006/table">
            <a:tbl>
              <a:tblPr firstRow="1" bandRow="1">
                <a:tableStyleId>{5C22544A-7EE6-4342-B048-85BDC9FD1C3A}</a:tableStyleId>
              </a:tblPr>
              <a:tblGrid>
                <a:gridCol w="2359025"/>
                <a:gridCol w="2359025"/>
              </a:tblGrid>
              <a:tr h="457724">
                <a:tc>
                  <a:txBody>
                    <a:bodyPr/>
                    <a:lstStyle/>
                    <a:p>
                      <a:pPr algn="ctr"/>
                      <a:r>
                        <a:rPr lang="en-US" sz="1800" dirty="0" smtClean="0">
                          <a:solidFill>
                            <a:schemeClr val="tx1"/>
                          </a:solidFill>
                        </a:rPr>
                        <a:t>Before</a:t>
                      </a:r>
                      <a:endParaRPr lang="en-US" sz="1800" dirty="0">
                        <a:solidFill>
                          <a:schemeClr val="tx1"/>
                        </a:solidFill>
                      </a:endParaRPr>
                    </a:p>
                  </a:txBody>
                  <a:tcPr marT="45705" marB="45705"/>
                </a:tc>
                <a:tc>
                  <a:txBody>
                    <a:bodyPr/>
                    <a:lstStyle/>
                    <a:p>
                      <a:pPr algn="ctr"/>
                      <a:r>
                        <a:rPr lang="en-US" sz="1800" dirty="0" smtClean="0">
                          <a:solidFill>
                            <a:schemeClr val="tx1"/>
                          </a:solidFill>
                        </a:rPr>
                        <a:t>After</a:t>
                      </a:r>
                      <a:endParaRPr lang="en-US" sz="1800" dirty="0">
                        <a:solidFill>
                          <a:schemeClr val="tx1"/>
                        </a:solidFill>
                      </a:endParaRPr>
                    </a:p>
                  </a:txBody>
                  <a:tcPr marT="45705" marB="45705"/>
                </a:tc>
              </a:tr>
              <a:tr h="3504676">
                <a:tc>
                  <a:txBody>
                    <a:bodyPr/>
                    <a:lstStyle/>
                    <a:p>
                      <a:r>
                        <a:rPr lang="en-US" sz="1600" b="0" i="0" u="none" strike="noStrike" kern="1200" baseline="0" dirty="0" smtClean="0">
                          <a:solidFill>
                            <a:schemeClr val="dk1"/>
                          </a:solidFill>
                          <a:latin typeface="+mn-lt"/>
                          <a:ea typeface="+mn-ea"/>
                          <a:cs typeface="+mn-cs"/>
                        </a:rPr>
                        <a:t>Cable jacks are heavy and were dragged through the main deck to various locations.</a:t>
                      </a:r>
                    </a:p>
                    <a:p>
                      <a:r>
                        <a:rPr lang="en-US" sz="1800" b="0" i="0" u="none" strike="noStrike" kern="1200" baseline="0" dirty="0" smtClean="0">
                          <a:solidFill>
                            <a:schemeClr val="dk1"/>
                          </a:solidFill>
                          <a:latin typeface="+mn-lt"/>
                          <a:ea typeface="+mn-ea"/>
                          <a:cs typeface="+mn-cs"/>
                        </a:rPr>
                        <a:t>	</a:t>
                      </a:r>
                    </a:p>
                  </a:txBody>
                  <a:tcPr marT="45705" marB="45705"/>
                </a:tc>
                <a:tc>
                  <a:txBody>
                    <a:bodyPr/>
                    <a:lstStyle/>
                    <a:p>
                      <a:r>
                        <a:rPr lang="en-US" sz="1600" b="0" i="0" u="none" strike="noStrike" kern="1200" baseline="0" dirty="0" smtClean="0">
                          <a:solidFill>
                            <a:schemeClr val="dk1"/>
                          </a:solidFill>
                          <a:latin typeface="+mn-lt"/>
                          <a:ea typeface="+mn-ea"/>
                          <a:cs typeface="+mn-cs"/>
                        </a:rPr>
                        <a:t>Wheels were installed on the jacks that only engage when the jacks are tilted sideways. This both reduces the amount of time there is stress on the body and the stress itself.</a:t>
                      </a:r>
                      <a:endParaRPr lang="en-US" sz="1800" b="0" i="0" u="none" strike="noStrike" kern="1200" baseline="0" dirty="0" smtClean="0">
                        <a:solidFill>
                          <a:schemeClr val="dk1"/>
                        </a:solidFill>
                        <a:latin typeface="+mn-lt"/>
                        <a:ea typeface="+mn-ea"/>
                        <a:cs typeface="+mn-cs"/>
                      </a:endParaRPr>
                    </a:p>
                    <a:p>
                      <a:r>
                        <a:rPr lang="en-US" sz="1800" b="0" i="0" u="none" strike="noStrike" kern="1200" baseline="0" dirty="0" smtClean="0">
                          <a:solidFill>
                            <a:schemeClr val="dk1"/>
                          </a:solidFill>
                          <a:latin typeface="+mn-lt"/>
                          <a:ea typeface="+mn-ea"/>
                          <a:cs typeface="+mn-cs"/>
                        </a:rPr>
                        <a:t>	</a:t>
                      </a:r>
                    </a:p>
                    <a:p>
                      <a:endParaRPr lang="en-US" sz="1600" baseline="0" dirty="0" smtClean="0"/>
                    </a:p>
                    <a:p>
                      <a:endParaRPr lang="en-US" sz="1600" dirty="0"/>
                    </a:p>
                  </a:txBody>
                  <a:tcPr marT="45705" marB="45705"/>
                </a:tc>
              </a:tr>
            </a:tbl>
          </a:graphicData>
        </a:graphic>
      </p:graphicFrame>
      <p:pic>
        <p:nvPicPr>
          <p:cNvPr id="1454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6897688"/>
            <a:ext cx="1476375" cy="1530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B7B6031-9D8D-4A04-8F46-D61B9B31842D}" type="slidenum">
              <a:rPr lang="en-US" altLang="en-US" smtClean="0"/>
              <a:pPr eaLnBrk="1" hangingPunct="1">
                <a:spcBef>
                  <a:spcPct val="0"/>
                </a:spcBef>
              </a:pPr>
              <a:t>6</a:t>
            </a:fld>
            <a:endParaRPr lang="en-US" altLang="en-US" smtClean="0"/>
          </a:p>
        </p:txBody>
      </p:sp>
      <p:sp>
        <p:nvSpPr>
          <p:cNvPr id="91139"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4895113-92A5-4AAF-9592-6591F0CC7BB8}" type="slidenum">
              <a:rPr lang="en-US" altLang="en-US"/>
              <a:pPr algn="r" eaLnBrk="1" hangingPunct="1">
                <a:spcBef>
                  <a:spcPct val="0"/>
                </a:spcBef>
              </a:pPr>
              <a:t>6</a:t>
            </a:fld>
            <a:endParaRPr lang="en-US" altLang="en-US"/>
          </a:p>
        </p:txBody>
      </p:sp>
      <p:sp>
        <p:nvSpPr>
          <p:cNvPr id="91140"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D2BB26D-1F96-477E-B712-D781F162778A}" type="slidenum">
              <a:rPr lang="en-US" altLang="en-US">
                <a:cs typeface="Arial" charset="0"/>
              </a:rPr>
              <a:pPr algn="r" eaLnBrk="1" hangingPunct="1">
                <a:spcBef>
                  <a:spcPct val="0"/>
                </a:spcBef>
              </a:pPr>
              <a:t>6</a:t>
            </a:fld>
            <a:endParaRPr lang="en-US" altLang="en-US">
              <a:cs typeface="Arial" charset="0"/>
            </a:endParaRPr>
          </a:p>
        </p:txBody>
      </p:sp>
      <p:sp>
        <p:nvSpPr>
          <p:cNvPr id="91141" name="Rectangle 2"/>
          <p:cNvSpPr>
            <a:spLocks noGrp="1" noRot="1" noChangeAspect="1" noChangeArrowheads="1" noTextEdit="1"/>
          </p:cNvSpPr>
          <p:nvPr>
            <p:ph type="sldImg"/>
          </p:nvPr>
        </p:nvSpPr>
        <p:spPr>
          <a:ln/>
        </p:spPr>
      </p:sp>
      <p:sp>
        <p:nvSpPr>
          <p:cNvPr id="368647" name="Rectangle 3"/>
          <p:cNvSpPr>
            <a:spLocks noGrp="1" noChangeArrowheads="1"/>
          </p:cNvSpPr>
          <p:nvPr>
            <p:ph type="body" idx="1"/>
          </p:nvPr>
        </p:nvSpPr>
        <p:spPr>
          <a:xfrm>
            <a:off x="495300" y="4449763"/>
            <a:ext cx="6010275" cy="44497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b="1" dirty="0" smtClean="0"/>
              <a:t>More Employer’s Responsibility</a:t>
            </a:r>
          </a:p>
          <a:p>
            <a:pPr marL="171313" indent="-171313" eaLnBrk="1" hangingPunct="1">
              <a:buFont typeface="Arial" pitchFamily="34" charset="0"/>
              <a:buChar char="•"/>
              <a:defRPr/>
            </a:pPr>
            <a:endParaRPr lang="en-US" dirty="0" smtClean="0"/>
          </a:p>
          <a:p>
            <a:pPr marL="171313" indent="-171313" eaLnBrk="1" hangingPunct="1">
              <a:buFont typeface="Arial" pitchFamily="34" charset="0"/>
              <a:buChar char="•"/>
              <a:defRPr/>
            </a:pPr>
            <a:r>
              <a:rPr lang="en-US" dirty="0" smtClean="0"/>
              <a:t>Report to the nearest OSHA office within 8 hours any fatal accident or one that results in the hospitalization of 3 or more employees</a:t>
            </a:r>
          </a:p>
          <a:p>
            <a:pPr marL="171313" indent="-171313" eaLnBrk="1" hangingPunct="1">
              <a:buFont typeface="Arial" pitchFamily="34" charset="0"/>
              <a:buChar char="•"/>
              <a:defRPr/>
            </a:pPr>
            <a:r>
              <a:rPr lang="en-US" dirty="0" smtClean="0"/>
              <a:t>Keep records of work-related injuries and illnesses.  (Note: Employers with 10 or fewer employees and employers in certain low-hazard industries are exempt from this requirement)</a:t>
            </a:r>
          </a:p>
          <a:p>
            <a:pPr marL="171313" indent="-171313" eaLnBrk="1" hangingPunct="1">
              <a:buFont typeface="Arial" pitchFamily="34" charset="0"/>
              <a:buChar char="•"/>
              <a:defRPr/>
            </a:pPr>
            <a:r>
              <a:rPr lang="en-US" dirty="0" smtClean="0"/>
              <a:t>Provide employees, former employees and their representative’s access to the Log of Work Related Injuries and Illnesses (OSHA Form 300)</a:t>
            </a:r>
          </a:p>
          <a:p>
            <a:pPr marL="171313" indent="-171313" eaLnBrk="1" hangingPunct="1">
              <a:buFont typeface="Arial" pitchFamily="34" charset="0"/>
              <a:buChar char="•"/>
              <a:defRPr/>
            </a:pPr>
            <a:r>
              <a:rPr lang="en-US" dirty="0" smtClean="0"/>
              <a:t>Provide access to employee medical records and exposure records to employees or their authorized representatives</a:t>
            </a:r>
          </a:p>
          <a:p>
            <a:pPr marL="171313" indent="-171313" eaLnBrk="1" hangingPunct="1">
              <a:buFont typeface="Arial" pitchFamily="34" charset="0"/>
              <a:buChar char="•"/>
              <a:defRPr/>
            </a:pPr>
            <a:r>
              <a:rPr lang="en-US" dirty="0" smtClean="0"/>
              <a:t>Provide to the OSHA compliance officer the names of authorized employee representatives who may be asked to accompany the compliance officer during an inspection</a:t>
            </a:r>
          </a:p>
          <a:p>
            <a:pPr marL="171313" indent="-171313" eaLnBrk="1" hangingPunct="1">
              <a:buFont typeface="Arial" pitchFamily="34" charset="0"/>
              <a:buChar char="•"/>
              <a:defRPr/>
            </a:pPr>
            <a:r>
              <a:rPr lang="en-US" dirty="0" smtClean="0"/>
              <a:t>Not discriminate against employees who exercise their rights under the Act</a:t>
            </a:r>
          </a:p>
          <a:p>
            <a:pPr marL="171313" indent="-171313" eaLnBrk="1" hangingPunct="1">
              <a:buFont typeface="Arial" pitchFamily="34" charset="0"/>
              <a:buChar char="•"/>
              <a:defRPr/>
            </a:pPr>
            <a:r>
              <a:rPr lang="en-US" dirty="0" smtClean="0"/>
              <a:t>Post OSHA citations at or near the work area involved.  Each citation must remain posted until the violation has been corrected, or for three working days, whichever is longer.  Post abatement verifications documents or tags</a:t>
            </a:r>
          </a:p>
          <a:p>
            <a:pPr marL="171313" indent="-171313" eaLnBrk="1" hangingPunct="1">
              <a:buFont typeface="Arial" pitchFamily="34" charset="0"/>
              <a:buChar char="•"/>
              <a:defRPr/>
            </a:pPr>
            <a:r>
              <a:rPr lang="en-US" dirty="0" smtClean="0"/>
              <a:t>Correct cited violations by the deadline set in the OSHA citation and submit required abatement verification documentation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C8B4FC0-8B27-42E8-883E-C0B180757E70}" type="slidenum">
              <a:rPr lang="en-US" altLang="en-US" smtClean="0"/>
              <a:pPr eaLnBrk="1" hangingPunct="1">
                <a:spcBef>
                  <a:spcPct val="0"/>
                </a:spcBef>
              </a:pPr>
              <a:t>60</a:t>
            </a:fld>
            <a:endParaRPr lang="en-US" altLang="en-US" smtClean="0"/>
          </a:p>
        </p:txBody>
      </p:sp>
      <p:sp>
        <p:nvSpPr>
          <p:cNvPr id="146435" name="Rectangle 2"/>
          <p:cNvSpPr>
            <a:spLocks noGrp="1" noRot="1" noChangeAspect="1" noChangeArrowheads="1" noTextEdit="1"/>
          </p:cNvSpPr>
          <p:nvPr>
            <p:ph type="sldImg"/>
          </p:nvPr>
        </p:nvSpPr>
        <p:spPr>
          <a:xfrm>
            <a:off x="1254125" y="746125"/>
            <a:ext cx="4568825" cy="3427413"/>
          </a:xfrm>
          <a:ln/>
        </p:spPr>
      </p:sp>
      <p:sp>
        <p:nvSpPr>
          <p:cNvPr id="146436"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3962400"/>
        </p:xfrm>
        <a:graphic>
          <a:graphicData uri="http://schemas.openxmlformats.org/drawingml/2006/table">
            <a:tbl>
              <a:tblPr firstRow="1" bandRow="1">
                <a:tableStyleId>{5C22544A-7EE6-4342-B048-85BDC9FD1C3A}</a:tableStyleId>
              </a:tblPr>
              <a:tblGrid>
                <a:gridCol w="2359025"/>
                <a:gridCol w="2359025"/>
              </a:tblGrid>
              <a:tr h="457724">
                <a:tc>
                  <a:txBody>
                    <a:bodyPr/>
                    <a:lstStyle/>
                    <a:p>
                      <a:pPr algn="ctr"/>
                      <a:r>
                        <a:rPr lang="en-US" sz="1800" dirty="0" smtClean="0">
                          <a:solidFill>
                            <a:schemeClr val="tx1"/>
                          </a:solidFill>
                        </a:rPr>
                        <a:t>Before</a:t>
                      </a:r>
                      <a:endParaRPr lang="en-US" sz="1800" dirty="0">
                        <a:solidFill>
                          <a:schemeClr val="tx1"/>
                        </a:solidFill>
                      </a:endParaRPr>
                    </a:p>
                  </a:txBody>
                  <a:tcPr marT="45705" marB="45705"/>
                </a:tc>
                <a:tc>
                  <a:txBody>
                    <a:bodyPr/>
                    <a:lstStyle/>
                    <a:p>
                      <a:pPr algn="ctr"/>
                      <a:r>
                        <a:rPr lang="en-US" sz="1800" dirty="0" smtClean="0">
                          <a:solidFill>
                            <a:schemeClr val="tx1"/>
                          </a:solidFill>
                        </a:rPr>
                        <a:t>After</a:t>
                      </a:r>
                      <a:endParaRPr lang="en-US" sz="1800" dirty="0">
                        <a:solidFill>
                          <a:schemeClr val="tx1"/>
                        </a:solidFill>
                      </a:endParaRPr>
                    </a:p>
                  </a:txBody>
                  <a:tcPr marT="45705" marB="45705"/>
                </a:tc>
              </a:tr>
              <a:tr h="3504676">
                <a:tc>
                  <a:txBody>
                    <a:bodyPr/>
                    <a:lstStyle/>
                    <a:p>
                      <a:r>
                        <a:rPr lang="en-US" sz="1600" b="0" i="0" u="none" strike="noStrike" kern="1200" baseline="0" dirty="0" smtClean="0">
                          <a:solidFill>
                            <a:schemeClr val="dk1"/>
                          </a:solidFill>
                          <a:latin typeface="+mn-lt"/>
                          <a:ea typeface="+mn-ea"/>
                          <a:cs typeface="+mn-cs"/>
                        </a:rPr>
                        <a:t>Welders sat on a hard bucket to collect flux.</a:t>
                      </a:r>
                    </a:p>
                    <a:p>
                      <a:r>
                        <a:rPr lang="en-US" sz="1800" b="0" i="0" u="none" strike="noStrike" kern="1200" baseline="0" dirty="0" smtClean="0">
                          <a:solidFill>
                            <a:schemeClr val="dk1"/>
                          </a:solidFill>
                          <a:latin typeface="+mn-lt"/>
                          <a:ea typeface="+mn-ea"/>
                          <a:cs typeface="+mn-cs"/>
                        </a:rPr>
                        <a:t>	</a:t>
                      </a:r>
                    </a:p>
                  </a:txBody>
                  <a:tcPr marT="45705" marB="45705"/>
                </a:tc>
                <a:tc>
                  <a:txBody>
                    <a:bodyPr/>
                    <a:lstStyle/>
                    <a:p>
                      <a:r>
                        <a:rPr lang="en-US" sz="1600" b="0" i="0" u="none" strike="noStrike" kern="1200" baseline="0" dirty="0" smtClean="0">
                          <a:solidFill>
                            <a:schemeClr val="dk1"/>
                          </a:solidFill>
                          <a:latin typeface="+mn-lt"/>
                          <a:ea typeface="+mn-ea"/>
                          <a:cs typeface="+mn-cs"/>
                        </a:rPr>
                        <a:t>Instead of using a bucket, welders use a stool/chair with wheels to reduce the contact stress to the back side!</a:t>
                      </a:r>
                      <a:r>
                        <a:rPr lang="en-US" sz="1800" b="0" i="0" u="none" strike="noStrike" kern="1200" baseline="0" dirty="0" smtClean="0">
                          <a:solidFill>
                            <a:schemeClr val="dk1"/>
                          </a:solidFill>
                          <a:latin typeface="+mn-lt"/>
                          <a:ea typeface="+mn-ea"/>
                          <a:cs typeface="+mn-cs"/>
                        </a:rPr>
                        <a:t>	</a:t>
                      </a:r>
                    </a:p>
                    <a:p>
                      <a:endParaRPr lang="en-US" sz="1600" baseline="0" dirty="0" smtClean="0"/>
                    </a:p>
                    <a:p>
                      <a:endParaRPr lang="en-US" sz="1600" dirty="0"/>
                    </a:p>
                  </a:txBody>
                  <a:tcPr marT="45705" marB="45705"/>
                </a:tc>
              </a:tr>
            </a:tbl>
          </a:graphicData>
        </a:graphic>
      </p:graphicFrame>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818E057-12CB-4540-AE19-2999A54E8EC1}" type="slidenum">
              <a:rPr lang="en-US" altLang="en-US" smtClean="0"/>
              <a:pPr eaLnBrk="1" hangingPunct="1">
                <a:spcBef>
                  <a:spcPct val="0"/>
                </a:spcBef>
              </a:pPr>
              <a:t>61</a:t>
            </a:fld>
            <a:endParaRPr lang="en-US" altLang="en-US" smtClean="0"/>
          </a:p>
        </p:txBody>
      </p:sp>
      <p:sp>
        <p:nvSpPr>
          <p:cNvPr id="147459" name="Rectangle 2"/>
          <p:cNvSpPr>
            <a:spLocks noGrp="1" noRot="1" noChangeAspect="1" noChangeArrowheads="1" noTextEdit="1"/>
          </p:cNvSpPr>
          <p:nvPr>
            <p:ph type="sldImg"/>
          </p:nvPr>
        </p:nvSpPr>
        <p:spPr>
          <a:xfrm>
            <a:off x="1254125" y="746125"/>
            <a:ext cx="4568825" cy="3427413"/>
          </a:xfrm>
          <a:ln/>
        </p:spPr>
      </p:sp>
      <p:sp>
        <p:nvSpPr>
          <p:cNvPr id="147460"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3962400"/>
        </p:xfrm>
        <a:graphic>
          <a:graphicData uri="http://schemas.openxmlformats.org/drawingml/2006/table">
            <a:tbl>
              <a:tblPr firstRow="1" bandRow="1">
                <a:tableStyleId>{5C22544A-7EE6-4342-B048-85BDC9FD1C3A}</a:tableStyleId>
              </a:tblPr>
              <a:tblGrid>
                <a:gridCol w="2359025"/>
                <a:gridCol w="2359025"/>
              </a:tblGrid>
              <a:tr h="457724">
                <a:tc>
                  <a:txBody>
                    <a:bodyPr/>
                    <a:lstStyle/>
                    <a:p>
                      <a:pPr algn="ctr"/>
                      <a:r>
                        <a:rPr lang="en-US" sz="1800" dirty="0" smtClean="0">
                          <a:solidFill>
                            <a:schemeClr val="tx1"/>
                          </a:solidFill>
                        </a:rPr>
                        <a:t>Before</a:t>
                      </a:r>
                      <a:endParaRPr lang="en-US" sz="1800" dirty="0">
                        <a:solidFill>
                          <a:schemeClr val="tx1"/>
                        </a:solidFill>
                      </a:endParaRPr>
                    </a:p>
                  </a:txBody>
                  <a:tcPr marT="45705" marB="45705"/>
                </a:tc>
                <a:tc>
                  <a:txBody>
                    <a:bodyPr/>
                    <a:lstStyle/>
                    <a:p>
                      <a:pPr algn="ctr"/>
                      <a:r>
                        <a:rPr lang="en-US" sz="1800" dirty="0" smtClean="0">
                          <a:solidFill>
                            <a:schemeClr val="tx1"/>
                          </a:solidFill>
                        </a:rPr>
                        <a:t>After</a:t>
                      </a:r>
                      <a:endParaRPr lang="en-US" sz="1800" dirty="0">
                        <a:solidFill>
                          <a:schemeClr val="tx1"/>
                        </a:solidFill>
                      </a:endParaRPr>
                    </a:p>
                  </a:txBody>
                  <a:tcPr marT="45705" marB="45705"/>
                </a:tc>
              </a:tr>
              <a:tr h="3504676">
                <a:tc>
                  <a:txBody>
                    <a:bodyPr/>
                    <a:lstStyle/>
                    <a:p>
                      <a:r>
                        <a:rPr lang="en-US" sz="1600" b="0" i="0" u="none" strike="noStrike" kern="1200" baseline="0" dirty="0" smtClean="0">
                          <a:solidFill>
                            <a:schemeClr val="dk1"/>
                          </a:solidFill>
                          <a:latin typeface="+mn-lt"/>
                          <a:ea typeface="+mn-ea"/>
                          <a:cs typeface="+mn-cs"/>
                        </a:rPr>
                        <a:t>Workers that needed to kneel or sit on hot steel plates for long periods would use card board boxes.</a:t>
                      </a:r>
                    </a:p>
                    <a:p>
                      <a:r>
                        <a:rPr lang="en-US" sz="1800" b="0" i="0" u="none" strike="noStrike" kern="1200" baseline="0" dirty="0" smtClean="0">
                          <a:solidFill>
                            <a:schemeClr val="dk1"/>
                          </a:solidFill>
                          <a:latin typeface="+mn-lt"/>
                          <a:ea typeface="+mn-ea"/>
                          <a:cs typeface="+mn-cs"/>
                        </a:rPr>
                        <a:t>	</a:t>
                      </a:r>
                    </a:p>
                  </a:txBody>
                  <a:tcPr marT="45705" marB="45705"/>
                </a:tc>
                <a:tc>
                  <a:txBody>
                    <a:bodyPr/>
                    <a:lstStyle/>
                    <a:p>
                      <a:r>
                        <a:rPr lang="en-US" sz="1600" b="0" i="0" u="none" strike="noStrike" kern="1200" baseline="0" dirty="0" smtClean="0">
                          <a:solidFill>
                            <a:schemeClr val="dk1"/>
                          </a:solidFill>
                          <a:latin typeface="+mn-lt"/>
                          <a:ea typeface="+mn-ea"/>
                          <a:cs typeface="+mn-cs"/>
                        </a:rPr>
                        <a:t>This 12 x 12 inch pad is flame resistant and significantly reduces the contact stress on the back side.</a:t>
                      </a:r>
                    </a:p>
                    <a:p>
                      <a:endParaRPr lang="en-US" sz="1600" b="0" i="0" u="none" strike="noStrike" kern="1200" baseline="0" dirty="0" smtClean="0">
                        <a:solidFill>
                          <a:schemeClr val="dk1"/>
                        </a:solidFill>
                        <a:latin typeface="+mn-lt"/>
                        <a:ea typeface="+mn-ea"/>
                        <a:cs typeface="+mn-cs"/>
                      </a:endParaRPr>
                    </a:p>
                    <a:p>
                      <a:r>
                        <a:rPr lang="en-US" sz="1800" b="0" i="0" u="none" strike="noStrike" kern="1200" baseline="0" dirty="0" smtClean="0">
                          <a:solidFill>
                            <a:schemeClr val="dk1"/>
                          </a:solidFill>
                          <a:latin typeface="+mn-lt"/>
                          <a:ea typeface="+mn-ea"/>
                          <a:cs typeface="+mn-cs"/>
                        </a:rPr>
                        <a:t>	</a:t>
                      </a:r>
                    </a:p>
                    <a:p>
                      <a:endParaRPr lang="en-US" sz="1600" baseline="0" dirty="0" smtClean="0"/>
                    </a:p>
                    <a:p>
                      <a:endParaRPr lang="en-US" sz="1600" dirty="0"/>
                    </a:p>
                  </a:txBody>
                  <a:tcPr marT="45705" marB="45705"/>
                </a:tc>
              </a:tr>
            </a:tbl>
          </a:graphicData>
        </a:graphic>
      </p:graphicFrame>
      <p:pic>
        <p:nvPicPr>
          <p:cNvPr id="1474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38" y="6894513"/>
            <a:ext cx="287655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3DD920-B45C-4849-9687-D5E38F1167EC}" type="slidenum">
              <a:rPr lang="en-US" altLang="en-US" smtClean="0"/>
              <a:pPr eaLnBrk="1" hangingPunct="1">
                <a:spcBef>
                  <a:spcPct val="0"/>
                </a:spcBef>
              </a:pPr>
              <a:t>62</a:t>
            </a:fld>
            <a:endParaRPr lang="en-US" altLang="en-US" smtClean="0"/>
          </a:p>
        </p:txBody>
      </p:sp>
      <p:sp>
        <p:nvSpPr>
          <p:cNvPr id="148483" name="Rectangle 2"/>
          <p:cNvSpPr>
            <a:spLocks noGrp="1" noRot="1" noChangeAspect="1" noChangeArrowheads="1" noTextEdit="1"/>
          </p:cNvSpPr>
          <p:nvPr>
            <p:ph type="sldImg"/>
          </p:nvPr>
        </p:nvSpPr>
        <p:spPr>
          <a:xfrm>
            <a:off x="1254125" y="746125"/>
            <a:ext cx="4568825" cy="3427413"/>
          </a:xfrm>
          <a:ln/>
        </p:spPr>
      </p:sp>
      <p:sp>
        <p:nvSpPr>
          <p:cNvPr id="148484"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3962400"/>
        </p:xfrm>
        <a:graphic>
          <a:graphicData uri="http://schemas.openxmlformats.org/drawingml/2006/table">
            <a:tbl>
              <a:tblPr firstRow="1" bandRow="1">
                <a:tableStyleId>{5C22544A-7EE6-4342-B048-85BDC9FD1C3A}</a:tableStyleId>
              </a:tblPr>
              <a:tblGrid>
                <a:gridCol w="2359025"/>
                <a:gridCol w="2359025"/>
              </a:tblGrid>
              <a:tr h="457724">
                <a:tc>
                  <a:txBody>
                    <a:bodyPr/>
                    <a:lstStyle/>
                    <a:p>
                      <a:pPr algn="ctr"/>
                      <a:r>
                        <a:rPr lang="en-US" sz="1800" dirty="0" smtClean="0">
                          <a:solidFill>
                            <a:schemeClr val="tx1"/>
                          </a:solidFill>
                        </a:rPr>
                        <a:t>Before</a:t>
                      </a:r>
                      <a:endParaRPr lang="en-US" sz="1800" dirty="0">
                        <a:solidFill>
                          <a:schemeClr val="tx1"/>
                        </a:solidFill>
                      </a:endParaRPr>
                    </a:p>
                  </a:txBody>
                  <a:tcPr marT="45705" marB="45705"/>
                </a:tc>
                <a:tc>
                  <a:txBody>
                    <a:bodyPr/>
                    <a:lstStyle/>
                    <a:p>
                      <a:pPr algn="ctr"/>
                      <a:r>
                        <a:rPr lang="en-US" sz="1800" dirty="0" smtClean="0">
                          <a:solidFill>
                            <a:schemeClr val="tx1"/>
                          </a:solidFill>
                        </a:rPr>
                        <a:t>After</a:t>
                      </a:r>
                      <a:endParaRPr lang="en-US" sz="1800" dirty="0">
                        <a:solidFill>
                          <a:schemeClr val="tx1"/>
                        </a:solidFill>
                      </a:endParaRPr>
                    </a:p>
                  </a:txBody>
                  <a:tcPr marT="45705" marB="45705"/>
                </a:tc>
              </a:tr>
              <a:tr h="3504676">
                <a:tc>
                  <a:txBody>
                    <a:bodyPr/>
                    <a:lstStyle/>
                    <a:p>
                      <a:r>
                        <a:rPr lang="en-US" sz="1600" b="0" i="0" u="none" strike="noStrike" kern="1200" baseline="0" dirty="0" smtClean="0">
                          <a:solidFill>
                            <a:schemeClr val="dk1"/>
                          </a:solidFill>
                          <a:latin typeface="+mn-lt"/>
                          <a:ea typeface="+mn-ea"/>
                          <a:cs typeface="+mn-cs"/>
                        </a:rPr>
                        <a:t>Workers teaming up to move heavy materials. Note the contact stress placed on the fingers.</a:t>
                      </a:r>
                    </a:p>
                    <a:p>
                      <a:r>
                        <a:rPr lang="en-US" sz="1800" b="0" i="0" u="none" strike="noStrike" kern="1200" baseline="0" dirty="0" smtClean="0">
                          <a:solidFill>
                            <a:schemeClr val="dk1"/>
                          </a:solidFill>
                          <a:latin typeface="+mn-lt"/>
                          <a:ea typeface="+mn-ea"/>
                          <a:cs typeface="+mn-cs"/>
                        </a:rPr>
                        <a:t>	</a:t>
                      </a:r>
                    </a:p>
                  </a:txBody>
                  <a:tcPr marT="45705" marB="45705"/>
                </a:tc>
                <a:tc>
                  <a:txBody>
                    <a:bodyPr/>
                    <a:lstStyle/>
                    <a:p>
                      <a:r>
                        <a:rPr lang="en-US" sz="1600" b="0" i="0" u="none" strike="noStrike" kern="1200" baseline="0" dirty="0" smtClean="0">
                          <a:solidFill>
                            <a:schemeClr val="dk1"/>
                          </a:solidFill>
                          <a:latin typeface="+mn-lt"/>
                          <a:ea typeface="+mn-ea"/>
                          <a:cs typeface="+mn-cs"/>
                        </a:rPr>
                        <a:t>Transferring materials using material carts reduces the contact stress.</a:t>
                      </a:r>
                    </a:p>
                    <a:p>
                      <a:endParaRPr lang="en-US" sz="1600" b="0" i="0" u="none" strike="noStrike" kern="1200" baseline="0" dirty="0" smtClean="0">
                        <a:solidFill>
                          <a:schemeClr val="dk1"/>
                        </a:solidFill>
                        <a:latin typeface="+mn-lt"/>
                        <a:ea typeface="+mn-ea"/>
                        <a:cs typeface="+mn-cs"/>
                      </a:endParaRPr>
                    </a:p>
                    <a:p>
                      <a:r>
                        <a:rPr lang="en-US" sz="1800" b="0" i="0" u="none" strike="noStrike" kern="1200" baseline="0" dirty="0" smtClean="0">
                          <a:solidFill>
                            <a:schemeClr val="dk1"/>
                          </a:solidFill>
                          <a:latin typeface="+mn-lt"/>
                          <a:ea typeface="+mn-ea"/>
                          <a:cs typeface="+mn-cs"/>
                        </a:rPr>
                        <a:t>	</a:t>
                      </a:r>
                    </a:p>
                    <a:p>
                      <a:endParaRPr lang="en-US" sz="1600" baseline="0" dirty="0" smtClean="0"/>
                    </a:p>
                    <a:p>
                      <a:endParaRPr lang="en-US" sz="1600" dirty="0"/>
                    </a:p>
                  </a:txBody>
                  <a:tcPr marT="45705" marB="45705"/>
                </a:tc>
              </a:tr>
            </a:tbl>
          </a:graphicData>
        </a:graphic>
      </p:graphicFrame>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B3D0211-9045-4C67-84FD-1113E5A28586}" type="slidenum">
              <a:rPr lang="en-US" altLang="en-US" smtClean="0"/>
              <a:pPr eaLnBrk="1" hangingPunct="1">
                <a:spcBef>
                  <a:spcPct val="0"/>
                </a:spcBef>
              </a:pPr>
              <a:t>63</a:t>
            </a:fld>
            <a:endParaRPr lang="en-US" altLang="en-US" smtClean="0"/>
          </a:p>
        </p:txBody>
      </p:sp>
      <p:sp>
        <p:nvSpPr>
          <p:cNvPr id="149507" name="Rectangle 2"/>
          <p:cNvSpPr>
            <a:spLocks noGrp="1" noRot="1" noChangeAspect="1" noChangeArrowheads="1" noTextEdit="1"/>
          </p:cNvSpPr>
          <p:nvPr>
            <p:ph type="sldImg"/>
          </p:nvPr>
        </p:nvSpPr>
        <p:spPr>
          <a:xfrm>
            <a:off x="1254125" y="746125"/>
            <a:ext cx="4568825" cy="3427413"/>
          </a:xfrm>
          <a:ln/>
        </p:spPr>
      </p:sp>
      <p:sp>
        <p:nvSpPr>
          <p:cNvPr id="149508"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3897312"/>
        </p:xfrm>
        <a:graphic>
          <a:graphicData uri="http://schemas.openxmlformats.org/drawingml/2006/table">
            <a:tbl>
              <a:tblPr firstRow="1" bandRow="1">
                <a:tableStyleId>{5C22544A-7EE6-4342-B048-85BDC9FD1C3A}</a:tableStyleId>
              </a:tblPr>
              <a:tblGrid>
                <a:gridCol w="2359025"/>
                <a:gridCol w="2359025"/>
              </a:tblGrid>
              <a:tr h="365786">
                <a:tc>
                  <a:txBody>
                    <a:bodyPr/>
                    <a:lstStyle/>
                    <a:p>
                      <a:pPr algn="ctr"/>
                      <a:r>
                        <a:rPr lang="en-US" sz="1800" dirty="0" smtClean="0">
                          <a:solidFill>
                            <a:schemeClr val="tx1"/>
                          </a:solidFill>
                        </a:rPr>
                        <a:t>Before</a:t>
                      </a:r>
                      <a:endParaRPr lang="en-US" sz="1800" dirty="0">
                        <a:solidFill>
                          <a:schemeClr val="tx1"/>
                        </a:solidFill>
                      </a:endParaRPr>
                    </a:p>
                  </a:txBody>
                  <a:tcPr marT="45712" marB="45712"/>
                </a:tc>
                <a:tc>
                  <a:txBody>
                    <a:bodyPr/>
                    <a:lstStyle/>
                    <a:p>
                      <a:pPr algn="ctr"/>
                      <a:r>
                        <a:rPr lang="en-US" sz="1800" dirty="0" smtClean="0">
                          <a:solidFill>
                            <a:schemeClr val="tx1"/>
                          </a:solidFill>
                        </a:rPr>
                        <a:t>After</a:t>
                      </a:r>
                      <a:endParaRPr lang="en-US" sz="1800" dirty="0">
                        <a:solidFill>
                          <a:schemeClr val="tx1"/>
                        </a:solidFill>
                      </a:endParaRPr>
                    </a:p>
                  </a:txBody>
                  <a:tcPr marT="45712" marB="45712"/>
                </a:tc>
              </a:tr>
              <a:tr h="3531526">
                <a:tc>
                  <a:txBody>
                    <a:bodyPr/>
                    <a:lstStyle/>
                    <a:p>
                      <a:r>
                        <a:rPr lang="en-US" sz="1600" b="0" i="0" u="none" strike="noStrike" kern="1200" baseline="0" dirty="0" smtClean="0">
                          <a:solidFill>
                            <a:schemeClr val="dk1"/>
                          </a:solidFill>
                          <a:latin typeface="+mn-lt"/>
                          <a:ea typeface="+mn-ea"/>
                          <a:cs typeface="+mn-cs"/>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txBody>
                  <a:tcPr marT="45712" marB="45712"/>
                </a:tc>
                <a:tc>
                  <a:txBody>
                    <a:bodyPr/>
                    <a:lstStyle/>
                    <a:p>
                      <a:r>
                        <a:rPr lang="en-US" sz="1600" b="0" i="0" u="none" strike="noStrike" kern="1200" baseline="0" dirty="0" smtClean="0">
                          <a:solidFill>
                            <a:schemeClr val="dk1"/>
                          </a:solidFill>
                          <a:latin typeface="+mn-lt"/>
                          <a:ea typeface="+mn-ea"/>
                          <a:cs typeface="+mn-cs"/>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1600" baseline="0" dirty="0" smtClean="0"/>
                    </a:p>
                    <a:p>
                      <a:endParaRPr lang="en-US" sz="1600" dirty="0"/>
                    </a:p>
                  </a:txBody>
                  <a:tcPr marT="45712" marB="45712"/>
                </a:tc>
              </a:tr>
            </a:tbl>
          </a:graphicData>
        </a:graphic>
      </p:graphicFrame>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ct val="20000"/>
              </a:spcBef>
              <a:tabLst>
                <a:tab pos="970773" algn="l"/>
              </a:tabLst>
              <a:defRPr/>
            </a:pPr>
            <a:endParaRPr lang="en-US" altLang="en-US" kern="0" dirty="0">
              <a:solidFill>
                <a:srgbClr val="000000"/>
              </a:solidFill>
              <a:latin typeface="Arial"/>
            </a:endParaRPr>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08ACEA6-4470-4791-AB08-C6021F342F2D}" type="slidenum">
              <a:rPr lang="en-US" altLang="en-US" smtClean="0"/>
              <a:pPr eaLnBrk="1" hangingPunct="1">
                <a:spcBef>
                  <a:spcPct val="0"/>
                </a:spcBef>
              </a:pPr>
              <a:t>64</a:t>
            </a:fld>
            <a:endParaRPr lang="en-US" altLang="en-US" smtClean="0"/>
          </a:p>
        </p:txBody>
      </p:sp>
      <p:graphicFrame>
        <p:nvGraphicFramePr>
          <p:cNvPr id="3" name="Table 2"/>
          <p:cNvGraphicFramePr>
            <a:graphicFrameLocks noGrp="1"/>
          </p:cNvGraphicFramePr>
          <p:nvPr/>
        </p:nvGraphicFramePr>
        <p:xfrm>
          <a:off x="722313" y="4456113"/>
          <a:ext cx="5559425" cy="3656012"/>
        </p:xfrm>
        <a:graphic>
          <a:graphicData uri="http://schemas.openxmlformats.org/drawingml/2006/table">
            <a:tbl>
              <a:tblPr firstRow="1" bandRow="1">
                <a:tableStyleId>{5C22544A-7EE6-4342-B048-85BDC9FD1C3A}</a:tableStyleId>
              </a:tblPr>
              <a:tblGrid>
                <a:gridCol w="2587624"/>
                <a:gridCol w="2971801"/>
              </a:tblGrid>
              <a:tr h="838171">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b="1" dirty="0" smtClean="0">
                        <a:solidFill>
                          <a:schemeClr val="tx1"/>
                        </a:solidFill>
                      </a:endParaRPr>
                    </a:p>
                  </a:txBody>
                  <a:tcPr marL="91337" marR="91337" marT="45693" marB="45693"/>
                </a:tc>
                <a:tc>
                  <a:txBody>
                    <a:bodyPr/>
                    <a:lstStyle/>
                    <a:p>
                      <a:endParaRPr lang="en-US" sz="1800" dirty="0"/>
                    </a:p>
                  </a:txBody>
                  <a:tcPr marL="91337" marR="91337" marT="45693" marB="45693"/>
                </a:tc>
              </a:tr>
              <a:tr h="378530">
                <a:tc>
                  <a:txBody>
                    <a:bodyPr/>
                    <a:lstStyle/>
                    <a:p>
                      <a:r>
                        <a:rPr lang="en-US" sz="1800" b="1" dirty="0" smtClean="0"/>
                        <a:t>1.</a:t>
                      </a:r>
                      <a:endParaRPr lang="en-US" sz="1800" b="1" dirty="0"/>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378530">
                <a:tc>
                  <a:txBody>
                    <a:bodyPr/>
                    <a:lstStyle/>
                    <a:p>
                      <a:r>
                        <a:rPr lang="en-US" sz="1800" b="1" dirty="0" smtClean="0"/>
                        <a:t>2.</a:t>
                      </a:r>
                      <a:endParaRPr lang="en-US" sz="1800" b="1" dirty="0"/>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378530">
                <a:tc>
                  <a:txBody>
                    <a:bodyPr/>
                    <a:lstStyle/>
                    <a:p>
                      <a:r>
                        <a:rPr lang="en-US" sz="1800" b="1" dirty="0" smtClean="0"/>
                        <a:t>3.</a:t>
                      </a:r>
                      <a:endParaRPr lang="en-US" sz="1800" b="1" dirty="0"/>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378530">
                <a:tc>
                  <a:txBody>
                    <a:bodyPr/>
                    <a:lstStyle/>
                    <a:p>
                      <a:r>
                        <a:rPr lang="en-US" sz="1800" b="1" dirty="0" smtClean="0"/>
                        <a:t>4.</a:t>
                      </a:r>
                      <a:endParaRPr lang="en-US" sz="1800" b="1" dirty="0"/>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378530">
                <a:tc>
                  <a:txBody>
                    <a:bodyPr/>
                    <a:lstStyle/>
                    <a:p>
                      <a:r>
                        <a:rPr lang="en-US" sz="1800" b="1" dirty="0" smtClean="0"/>
                        <a:t>5.</a:t>
                      </a:r>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378530">
                <a:tc>
                  <a:txBody>
                    <a:bodyPr/>
                    <a:lstStyle/>
                    <a:p>
                      <a:r>
                        <a:rPr lang="en-US" sz="1800" b="1" dirty="0" smtClean="0"/>
                        <a:t>6.</a:t>
                      </a:r>
                      <a:endParaRPr lang="en-US" sz="1800" b="1" dirty="0"/>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546660">
                <a:tc>
                  <a:txBody>
                    <a:bodyPr/>
                    <a:lstStyle/>
                    <a:p>
                      <a:r>
                        <a:rPr lang="en-US" sz="1800" b="1" dirty="0" smtClean="0"/>
                        <a:t>7.</a:t>
                      </a:r>
                      <a:endParaRPr lang="en-US" sz="1800" b="1" dirty="0"/>
                    </a:p>
                  </a:txBody>
                  <a:tcPr marL="91337" marR="91337" marT="45693" marB="45693"/>
                </a:tc>
                <a:tc>
                  <a:txBody>
                    <a:bodyPr/>
                    <a:lstStyle/>
                    <a:p>
                      <a:endParaRPr lang="en-US" sz="1800" dirty="0"/>
                    </a:p>
                  </a:txBody>
                  <a:tcPr marL="91337" marR="91337" marT="45693" marB="45693"/>
                </a:tc>
              </a:tr>
            </a:tbl>
          </a:graphicData>
        </a:graphic>
      </p:graphicFrame>
      <p:sp>
        <p:nvSpPr>
          <p:cNvPr id="150562" name="TextBox 3"/>
          <p:cNvSpPr txBox="1">
            <a:spLocks noChangeArrowheads="1"/>
          </p:cNvSpPr>
          <p:nvPr/>
        </p:nvSpPr>
        <p:spPr bwMode="auto">
          <a:xfrm>
            <a:off x="746125" y="4456113"/>
            <a:ext cx="5407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7" tIns="45683" rIns="91367" bIns="45683">
            <a:spAutoFit/>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ctr" eaLnBrk="1" hangingPunct="1">
              <a:spcBef>
                <a:spcPct val="0"/>
              </a:spcBef>
            </a:pPr>
            <a:r>
              <a:rPr lang="en-US" altLang="en-US" sz="1600" b="1"/>
              <a:t>From page 56 list your ergonomic improvements to reduce the risk of Duration, Static Muscle Loading and Contact Stress.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26BF755-1E5F-41CA-A6F7-88DF8823DE82}" type="slidenum">
              <a:rPr lang="en-US" altLang="en-US" smtClean="0"/>
              <a:pPr eaLnBrk="1" hangingPunct="1">
                <a:spcBef>
                  <a:spcPct val="0"/>
                </a:spcBef>
              </a:pPr>
              <a:t>65</a:t>
            </a:fld>
            <a:endParaRPr lang="en-US" altLang="en-US" smtClean="0"/>
          </a:p>
        </p:txBody>
      </p:sp>
      <p:sp>
        <p:nvSpPr>
          <p:cNvPr id="151555"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E1F828F-4A3E-4F91-AE9F-A4F9D7149EAC}" type="slidenum">
              <a:rPr lang="en-US" altLang="en-US"/>
              <a:pPr algn="r" eaLnBrk="1" hangingPunct="1">
                <a:spcBef>
                  <a:spcPct val="0"/>
                </a:spcBef>
              </a:pPr>
              <a:t>65</a:t>
            </a:fld>
            <a:endParaRPr lang="en-US" altLang="en-US"/>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For each statement below circle T for True or F for False.  </a:t>
            </a:r>
          </a:p>
          <a:p>
            <a:endParaRPr lang="en-US" altLang="en-US" b="1" smtClean="0"/>
          </a:p>
        </p:txBody>
      </p:sp>
      <p:graphicFrame>
        <p:nvGraphicFramePr>
          <p:cNvPr id="543749" name="Group 5"/>
          <p:cNvGraphicFramePr>
            <a:graphicFrameLocks noGrp="1"/>
          </p:cNvGraphicFramePr>
          <p:nvPr/>
        </p:nvGraphicFramePr>
        <p:xfrm>
          <a:off x="719138" y="5218113"/>
          <a:ext cx="5584825" cy="1933582"/>
        </p:xfrm>
        <a:graphic>
          <a:graphicData uri="http://schemas.openxmlformats.org/drawingml/2006/table">
            <a:tbl>
              <a:tblPr/>
              <a:tblGrid>
                <a:gridCol w="314639"/>
                <a:gridCol w="314639"/>
                <a:gridCol w="4955547"/>
              </a:tblGrid>
              <a:tr h="4594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33" marB="468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33" marB="468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mn-cs"/>
                        </a:rPr>
                        <a:t>One way to avoid an injury due to “duration” is doing the task the exact same way without any variance.</a:t>
                      </a:r>
                      <a:endParaRPr kumimoji="0" 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4392" marR="94392" marT="46833" marB="468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63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33" marB="468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33" marB="468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2" indent="0">
                        <a:spcBef>
                          <a:spcPct val="20000"/>
                        </a:spcBef>
                        <a:buFontTx/>
                        <a:buNone/>
                        <a:defRPr/>
                      </a:pPr>
                      <a:r>
                        <a:rPr lang="en-US" sz="1200" dirty="0" smtClean="0">
                          <a:latin typeface="Arial" panose="020B0604020202020204" pitchFamily="34" charset="0"/>
                          <a:cs typeface="Arial" panose="020B0604020202020204" pitchFamily="34" charset="0"/>
                        </a:rPr>
                        <a:t>Static postures (or "static loading") refer to physical exertion in which the same posture or position is held throughout the exertion.</a:t>
                      </a:r>
                      <a:endParaRPr lang="en-US" altLang="en-US" sz="1200" kern="0" dirty="0" smtClean="0">
                        <a:solidFill>
                          <a:srgbClr val="000000"/>
                        </a:solidFill>
                        <a:latin typeface="Arial" panose="020B0604020202020204" pitchFamily="34" charset="0"/>
                        <a:cs typeface="Arial" panose="020B0604020202020204" pitchFamily="34" charset="0"/>
                      </a:endParaRPr>
                    </a:p>
                  </a:txBody>
                  <a:tcPr marL="94392" marR="94392" marT="46833" marB="468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83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33" marB="468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33" marB="468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latin typeface="Arial" panose="020B0604020202020204" pitchFamily="34" charset="0"/>
                          <a:cs typeface="Arial" panose="020B0604020202020204" pitchFamily="34" charset="0"/>
                        </a:rPr>
                        <a:t>One solution</a:t>
                      </a:r>
                      <a:r>
                        <a:rPr lang="en-US" sz="1200" baseline="0" dirty="0" smtClean="0">
                          <a:latin typeface="Arial" panose="020B0604020202020204" pitchFamily="34" charset="0"/>
                          <a:cs typeface="Arial" panose="020B0604020202020204" pitchFamily="34" charset="0"/>
                        </a:rPr>
                        <a:t> to “static muscle loading” is to relax the muscle.</a:t>
                      </a:r>
                      <a:endParaRPr kumimoji="0" 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4392" marR="94392" marT="46833" marB="468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4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33" marB="468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33" marB="468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defRPr/>
                      </a:pPr>
                      <a:r>
                        <a:rPr lang="en-US" altLang="en-US" sz="1200" dirty="0" smtClean="0">
                          <a:latin typeface="Arial" panose="020B0604020202020204" pitchFamily="34" charset="0"/>
                          <a:cs typeface="Arial" panose="020B0604020202020204" pitchFamily="34" charset="0"/>
                        </a:rPr>
                        <a:t>The</a:t>
                      </a:r>
                      <a:r>
                        <a:rPr lang="en-US" altLang="en-US" sz="1200" baseline="0" dirty="0" smtClean="0">
                          <a:latin typeface="Arial" panose="020B0604020202020204" pitchFamily="34" charset="0"/>
                          <a:cs typeface="Arial" panose="020B0604020202020204" pitchFamily="34" charset="0"/>
                        </a:rPr>
                        <a:t> </a:t>
                      </a:r>
                      <a:r>
                        <a:rPr lang="en-US" altLang="en-US" sz="1200" dirty="0" smtClean="0">
                          <a:latin typeface="Arial" panose="020B0604020202020204" pitchFamily="34" charset="0"/>
                          <a:cs typeface="Arial" panose="020B0604020202020204" pitchFamily="34" charset="0"/>
                        </a:rPr>
                        <a:t>significance of a</a:t>
                      </a:r>
                      <a:r>
                        <a:rPr lang="en-US" altLang="en-US" sz="1200" baseline="0" dirty="0" smtClean="0">
                          <a:latin typeface="Arial" panose="020B0604020202020204" pitchFamily="34" charset="0"/>
                          <a:cs typeface="Arial" panose="020B0604020202020204" pitchFamily="34" charset="0"/>
                        </a:rPr>
                        <a:t> “contact stress”</a:t>
                      </a:r>
                      <a:r>
                        <a:rPr lang="en-US" altLang="en-US" sz="1200" dirty="0" smtClean="0">
                          <a:latin typeface="Arial" panose="020B0604020202020204" pitchFamily="34" charset="0"/>
                          <a:cs typeface="Arial" panose="020B0604020202020204" pitchFamily="34" charset="0"/>
                        </a:rPr>
                        <a:t> injury factor increases as the force increases and the size of the affected area also</a:t>
                      </a:r>
                      <a:r>
                        <a:rPr lang="en-US" altLang="en-US" sz="1200" baseline="0" dirty="0" smtClean="0">
                          <a:latin typeface="Arial" panose="020B0604020202020204" pitchFamily="34" charset="0"/>
                          <a:cs typeface="Arial" panose="020B0604020202020204" pitchFamily="34" charset="0"/>
                        </a:rPr>
                        <a:t> increases.</a:t>
                      </a:r>
                      <a:r>
                        <a:rPr lang="en-US" altLang="en-US" sz="1200" dirty="0" smtClean="0">
                          <a:latin typeface="Arial" panose="020B0604020202020204" pitchFamily="34" charset="0"/>
                          <a:cs typeface="Arial" panose="020B0604020202020204" pitchFamily="34" charset="0"/>
                        </a:rPr>
                        <a:t>  </a:t>
                      </a:r>
                    </a:p>
                  </a:txBody>
                  <a:tcPr marL="94392" marR="94392" marT="46833" marB="468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3EE7AA6-46E3-4586-94A2-F5D1708510AB}" type="slidenum">
              <a:rPr lang="en-US" altLang="en-US" smtClean="0"/>
              <a:pPr eaLnBrk="1" hangingPunct="1">
                <a:spcBef>
                  <a:spcPct val="0"/>
                </a:spcBef>
              </a:pPr>
              <a:t>66</a:t>
            </a:fld>
            <a:endParaRPr lang="en-US" alt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xfrm>
            <a:off x="706438" y="4449763"/>
            <a:ext cx="5664200" cy="413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solidFill>
                  <a:schemeClr val="tx2"/>
                </a:solidFill>
              </a:rPr>
              <a:t>Based on the Video</a:t>
            </a:r>
          </a:p>
          <a:p>
            <a:pPr>
              <a:lnSpc>
                <a:spcPct val="90000"/>
              </a:lnSpc>
            </a:pPr>
            <a:endParaRPr lang="en-US" altLang="en-US" sz="800" b="1" smtClean="0">
              <a:solidFill>
                <a:schemeClr val="tx2"/>
              </a:solidFill>
            </a:endParaRPr>
          </a:p>
          <a:p>
            <a:pPr>
              <a:lnSpc>
                <a:spcPct val="90000"/>
              </a:lnSpc>
            </a:pPr>
            <a:r>
              <a:rPr lang="en-US" altLang="en-US" smtClean="0"/>
              <a:t>What are some of the environmental considerations?</a:t>
            </a: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smtClean="0"/>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pPr>
            <a:r>
              <a:rPr lang="en-US" altLang="en-US" smtClean="0"/>
              <a:t>How does temperature impact the body (hot and cold)?</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pPr>
            <a:r>
              <a:rPr lang="en-US" altLang="en-US" smtClean="0"/>
              <a:t>How could inadequate lighting impact the back and neck?</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i="1" smtClean="0"/>
          </a:p>
          <a:p>
            <a:pPr>
              <a:lnSpc>
                <a:spcPct val="90000"/>
              </a:lnSpc>
              <a:buFontTx/>
              <a:buChar char="•"/>
            </a:pPr>
            <a:r>
              <a:rPr lang="en-US" altLang="en-US" i="1" smtClean="0"/>
              <a:t>_____________________________________________________________</a:t>
            </a:r>
            <a:endParaRPr lang="en-US" altLang="en-US" smtClean="0"/>
          </a:p>
          <a:p>
            <a:pPr lvl="1"/>
            <a:endParaRPr lang="en-US" altLang="en-US" i="1" smtClean="0">
              <a:latin typeface="Tahoma" pitchFamily="34" charset="0"/>
            </a:endParaRPr>
          </a:p>
          <a:p>
            <a:pPr lvl="1"/>
            <a:endParaRPr lang="en-US" altLang="en-US" i="1" smtClean="0">
              <a:solidFill>
                <a:srgbClr val="000000"/>
              </a:solidFill>
              <a:latin typeface="Tahoma"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35D91F0-0144-4CE1-A045-C25337E62285}" type="slidenum">
              <a:rPr lang="en-US" altLang="en-US" smtClean="0"/>
              <a:pPr eaLnBrk="1" hangingPunct="1">
                <a:spcBef>
                  <a:spcPct val="0"/>
                </a:spcBef>
              </a:pPr>
              <a:t>67</a:t>
            </a:fld>
            <a:endParaRPr lang="en-US" altLang="en-US" smtClean="0"/>
          </a:p>
        </p:txBody>
      </p:sp>
      <p:sp>
        <p:nvSpPr>
          <p:cNvPr id="153603" name="Rectangle 2"/>
          <p:cNvSpPr>
            <a:spLocks noGrp="1" noRot="1" noChangeAspect="1" noChangeArrowheads="1" noTextEdit="1"/>
          </p:cNvSpPr>
          <p:nvPr>
            <p:ph type="sldImg"/>
          </p:nvPr>
        </p:nvSpPr>
        <p:spPr>
          <a:xfrm>
            <a:off x="1254125" y="746125"/>
            <a:ext cx="4568825" cy="3427413"/>
          </a:xfrm>
          <a:ln/>
        </p:spPr>
      </p:sp>
      <p:sp>
        <p:nvSpPr>
          <p:cNvPr id="137220" name="Rectangle 3"/>
          <p:cNvSpPr>
            <a:spLocks noGrp="1" noChangeArrowheads="1"/>
          </p:cNvSpPr>
          <p:nvPr>
            <p:ph type="body" idx="1"/>
          </p:nvPr>
        </p:nvSpPr>
        <p:spPr>
          <a:xfrm>
            <a:off x="942975" y="4448175"/>
            <a:ext cx="5505450" cy="3968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t>Environment</a:t>
            </a:r>
          </a:p>
          <a:p>
            <a:pPr>
              <a:defRPr/>
            </a:pPr>
            <a:endParaRPr lang="en-US" altLang="en-US" sz="900" b="1" dirty="0" smtClean="0"/>
          </a:p>
          <a:p>
            <a:pPr>
              <a:defRPr/>
            </a:pPr>
            <a:r>
              <a:rPr lang="en-US" altLang="en-US" dirty="0" smtClean="0"/>
              <a:t>Environmental considerations include:</a:t>
            </a:r>
          </a:p>
          <a:p>
            <a:pPr marL="171450" indent="-171450">
              <a:buFont typeface="Arial" panose="020B0604020202020204" pitchFamily="34" charset="0"/>
              <a:buChar char="•"/>
              <a:defRPr/>
            </a:pPr>
            <a:r>
              <a:rPr lang="en-US" altLang="en-US" dirty="0" smtClean="0"/>
              <a:t>Quality of flooring</a:t>
            </a:r>
          </a:p>
          <a:p>
            <a:pPr marL="171450" indent="-171450">
              <a:buFont typeface="Arial" panose="020B0604020202020204" pitchFamily="34" charset="0"/>
              <a:buChar char="•"/>
              <a:defRPr/>
            </a:pPr>
            <a:r>
              <a:rPr lang="en-US" altLang="en-US" dirty="0" smtClean="0"/>
              <a:t>Noise Levels</a:t>
            </a:r>
          </a:p>
          <a:p>
            <a:pPr marL="171450" indent="-171450">
              <a:buFont typeface="Arial" panose="020B0604020202020204" pitchFamily="34" charset="0"/>
              <a:buChar char="•"/>
              <a:defRPr/>
            </a:pPr>
            <a:r>
              <a:rPr lang="en-US" altLang="en-US" dirty="0" smtClean="0"/>
              <a:t>Temperature</a:t>
            </a:r>
          </a:p>
          <a:p>
            <a:pPr marL="171450" indent="-171450">
              <a:buFont typeface="Arial" panose="020B0604020202020204" pitchFamily="34" charset="0"/>
              <a:buChar char="•"/>
              <a:defRPr/>
            </a:pPr>
            <a:r>
              <a:rPr lang="en-US" altLang="en-US" dirty="0" smtClean="0"/>
              <a:t>Lighting</a:t>
            </a:r>
          </a:p>
          <a:p>
            <a:pPr>
              <a:defRPr/>
            </a:pPr>
            <a:endParaRPr lang="en-US" altLang="en-US" sz="800" dirty="0" smtClean="0"/>
          </a:p>
          <a:p>
            <a:pPr>
              <a:defRPr/>
            </a:pPr>
            <a:r>
              <a:rPr lang="en-US" altLang="en-US" b="1" dirty="0" smtClean="0"/>
              <a:t>Hard Surfaces</a:t>
            </a:r>
          </a:p>
          <a:p>
            <a:pPr>
              <a:defRPr/>
            </a:pPr>
            <a:r>
              <a:rPr lang="en-US" altLang="en-US" dirty="0" smtClean="0"/>
              <a:t>Hard surfaces take their toll on knees, hips and lower back especially during work tasks characterized by long periods of standing.</a:t>
            </a:r>
          </a:p>
          <a:p>
            <a:pPr>
              <a:defRPr/>
            </a:pPr>
            <a:endParaRPr lang="en-US" altLang="en-US" sz="800" dirty="0"/>
          </a:p>
          <a:p>
            <a:pPr>
              <a:defRPr/>
            </a:pPr>
            <a:r>
              <a:rPr lang="en-US" altLang="en-US" b="1" dirty="0" smtClean="0"/>
              <a:t>Solutions:</a:t>
            </a:r>
          </a:p>
          <a:p>
            <a:pPr marL="171450" indent="-171450">
              <a:buFont typeface="Arial" panose="020B0604020202020204" pitchFamily="34" charset="0"/>
              <a:buChar char="•"/>
              <a:defRPr/>
            </a:pPr>
            <a:r>
              <a:rPr lang="en-US" altLang="en-US" dirty="0" smtClean="0"/>
              <a:t>Avoiding jumping on hard surfaces, lower yourself down</a:t>
            </a:r>
          </a:p>
          <a:p>
            <a:pPr marL="171450" indent="-171450">
              <a:buFont typeface="Arial" panose="020B0604020202020204" pitchFamily="34" charset="0"/>
              <a:buChar char="•"/>
              <a:defRPr/>
            </a:pPr>
            <a:r>
              <a:rPr lang="en-US" altLang="en-US" dirty="0" smtClean="0"/>
              <a:t>Use floor convers and/or mats</a:t>
            </a:r>
          </a:p>
          <a:p>
            <a:pPr marL="171450" indent="-171450">
              <a:buFont typeface="Arial" panose="020B0604020202020204" pitchFamily="34" charset="0"/>
              <a:buChar char="•"/>
              <a:defRPr/>
            </a:pPr>
            <a:r>
              <a:rPr lang="en-US" altLang="en-US" dirty="0" smtClean="0"/>
              <a:t>Vary the task or personnel</a:t>
            </a:r>
          </a:p>
          <a:p>
            <a:pPr marL="171450" indent="-171450">
              <a:buFont typeface="Arial" panose="020B0604020202020204" pitchFamily="34" charset="0"/>
              <a:buChar char="•"/>
              <a:defRPr/>
            </a:pPr>
            <a:r>
              <a:rPr lang="en-US" altLang="en-US" dirty="0" smtClean="0"/>
              <a:t>Wear proper footwear with shock Absorption.</a:t>
            </a:r>
            <a:endParaRPr lang="en-US" altLang="en-US" b="1" dirty="0" smtClean="0"/>
          </a:p>
          <a:p>
            <a:pPr>
              <a:defRPr/>
            </a:pPr>
            <a:endParaRPr lang="en-US" altLang="en-US" b="1" dirty="0" smtClean="0"/>
          </a:p>
          <a:p>
            <a:pPr>
              <a:defRPr/>
            </a:pPr>
            <a:endParaRPr lang="en-US" altLang="en-US" b="1" dirty="0" smtClean="0"/>
          </a:p>
          <a:p>
            <a:pPr>
              <a:defRPr/>
            </a:pPr>
            <a:endParaRPr lang="en-US" altLang="en-US" b="1" dirty="0" smtClean="0"/>
          </a:p>
          <a:p>
            <a:pPr>
              <a:defRPr/>
            </a:pPr>
            <a:endParaRPr lang="en-US" altLang="en-US" b="1"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7276433-09B1-470F-8B90-67BAD70D8984}" type="slidenum">
              <a:rPr lang="en-US" altLang="en-US" smtClean="0"/>
              <a:pPr eaLnBrk="1" hangingPunct="1">
                <a:spcBef>
                  <a:spcPct val="0"/>
                </a:spcBef>
              </a:pPr>
              <a:t>68</a:t>
            </a:fld>
            <a:endParaRPr lang="en-US" altLang="en-US" smtClean="0"/>
          </a:p>
        </p:txBody>
      </p:sp>
      <p:sp>
        <p:nvSpPr>
          <p:cNvPr id="154627" name="Rectangle 2"/>
          <p:cNvSpPr>
            <a:spLocks noGrp="1" noRot="1" noChangeAspect="1" noChangeArrowheads="1" noTextEdit="1"/>
          </p:cNvSpPr>
          <p:nvPr>
            <p:ph type="sldImg"/>
          </p:nvPr>
        </p:nvSpPr>
        <p:spPr>
          <a:xfrm>
            <a:off x="1254125" y="746125"/>
            <a:ext cx="4568825" cy="3427413"/>
          </a:xfrm>
          <a:ln/>
        </p:spPr>
      </p:sp>
      <p:sp>
        <p:nvSpPr>
          <p:cNvPr id="154628"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Environment</a:t>
            </a:r>
          </a:p>
          <a:p>
            <a:endParaRPr lang="en-US" altLang="en-US" sz="800" smtClean="0"/>
          </a:p>
          <a:p>
            <a:r>
              <a:rPr lang="en-US" altLang="en-US" b="1" smtClean="0"/>
              <a:t>Noise Levels</a:t>
            </a:r>
          </a:p>
          <a:p>
            <a:r>
              <a:rPr lang="en-US" altLang="en-US" smtClean="0"/>
              <a:t>Excessive noise levels could cause hearing loss and a distracting annoyance.  The best solution is to reduce the noise.  When this cannot be done it is required that you wear hearing protection. </a:t>
            </a:r>
          </a:p>
          <a:p>
            <a:endParaRPr lang="en-US" altLang="en-US" smtClean="0"/>
          </a:p>
          <a:p>
            <a:r>
              <a:rPr lang="en-US" altLang="en-US" b="1" smtClean="0"/>
              <a:t>Temperature</a:t>
            </a:r>
          </a:p>
          <a:p>
            <a:r>
              <a:rPr lang="en-US" altLang="en-US" smtClean="0"/>
              <a:t>Temperature is another environmental stress factor.  Cold temperatures inhibit muscles and tendons from working at their maximum capacity.  Many of the risk factors previously discussed are aggravated by the cold. When work must be done in cold or wet conditions adequate insulation and/or foul weather gear become part of the workers PPE.    </a:t>
            </a:r>
          </a:p>
          <a:p>
            <a:r>
              <a:rPr lang="en-US" altLang="en-US" smtClean="0"/>
              <a:t>High temperatures, especially with high humidity, can cause fatigue and hear-related disorders. In these conditions it is imperative that workers drink a substantial amount of water and take breaks as necessary to avoid heat-related injury.</a:t>
            </a:r>
          </a:p>
          <a:p>
            <a:endParaRPr lang="en-US" altLang="en-US" smtClean="0"/>
          </a:p>
          <a:p>
            <a:endParaRPr lang="en-US" altLang="en-US" smtClean="0"/>
          </a:p>
          <a:p>
            <a:endParaRPr lang="en-US" altLang="en-US" sz="800" smtClean="0"/>
          </a:p>
          <a:p>
            <a:endParaRPr lang="en-US" altLang="en-US" b="1" smtClean="0"/>
          </a:p>
          <a:p>
            <a:endParaRPr lang="en-US" altLang="en-US" b="1" smtClean="0"/>
          </a:p>
          <a:p>
            <a:endParaRPr lang="en-US" altLang="en-US" b="1" smtClean="0"/>
          </a:p>
          <a:p>
            <a:endParaRPr lang="en-US" altLang="en-US" b="1"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2738031-7D1F-4761-8BFF-1D0B539C5B09}" type="slidenum">
              <a:rPr lang="en-US" altLang="en-US" smtClean="0"/>
              <a:pPr eaLnBrk="1" hangingPunct="1">
                <a:spcBef>
                  <a:spcPct val="0"/>
                </a:spcBef>
              </a:pPr>
              <a:t>69</a:t>
            </a:fld>
            <a:endParaRPr lang="en-US" altLang="en-US" smtClean="0"/>
          </a:p>
        </p:txBody>
      </p:sp>
      <p:sp>
        <p:nvSpPr>
          <p:cNvPr id="155651" name="Rectangle 2"/>
          <p:cNvSpPr>
            <a:spLocks noGrp="1" noRot="1" noChangeAspect="1" noChangeArrowheads="1" noTextEdit="1"/>
          </p:cNvSpPr>
          <p:nvPr>
            <p:ph type="sldImg"/>
          </p:nvPr>
        </p:nvSpPr>
        <p:spPr>
          <a:xfrm>
            <a:off x="1254125" y="746125"/>
            <a:ext cx="4568825" cy="3427413"/>
          </a:xfrm>
          <a:ln/>
        </p:spPr>
      </p:sp>
      <p:sp>
        <p:nvSpPr>
          <p:cNvPr id="155652"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Environment</a:t>
            </a:r>
          </a:p>
          <a:p>
            <a:endParaRPr lang="en-US" altLang="en-US" sz="800" smtClean="0"/>
          </a:p>
          <a:p>
            <a:r>
              <a:rPr lang="en-US" altLang="en-US" b="1" smtClean="0"/>
              <a:t>Improper Lighting</a:t>
            </a:r>
          </a:p>
          <a:p>
            <a:endParaRPr lang="en-US" altLang="en-US" smtClean="0"/>
          </a:p>
          <a:p>
            <a:r>
              <a:rPr lang="en-US" altLang="en-US" smtClean="0"/>
              <a:t>Improper lighting is another risk factor.  Lack of light or too much light can cause eye strain.  Inadequate lighting can also cause strain on the back and neck as workers get closer to the work to see what they are doing.  Our posture is often affected by our vision.  The best place to position the work is where the worker can see it without having to bend or stretch.</a:t>
            </a:r>
          </a:p>
          <a:p>
            <a:endParaRPr lang="en-US" altLang="en-US" smtClean="0"/>
          </a:p>
          <a:p>
            <a:endParaRPr lang="en-US" altLang="en-US" smtClean="0"/>
          </a:p>
          <a:p>
            <a:endParaRPr lang="en-US" altLang="en-US" smtClean="0"/>
          </a:p>
          <a:p>
            <a:endParaRPr lang="en-US" altLang="en-US" sz="800" smtClean="0"/>
          </a:p>
          <a:p>
            <a:endParaRPr lang="en-US" altLang="en-US" b="1" smtClean="0"/>
          </a:p>
          <a:p>
            <a:endParaRPr lang="en-US" altLang="en-US" b="1" smtClean="0"/>
          </a:p>
          <a:p>
            <a:endParaRPr lang="en-US" altLang="en-US" b="1" smtClean="0"/>
          </a:p>
          <a:p>
            <a:endParaRPr lang="en-US" altLang="en-US" b="1"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xfrm>
            <a:off x="706438" y="4449763"/>
            <a:ext cx="5664200" cy="4348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t>No Retribution</a:t>
            </a:r>
          </a:p>
          <a:p>
            <a:pPr eaLnBrk="1" hangingPunct="1"/>
            <a:endParaRPr lang="en-US" altLang="en-US" sz="800" dirty="0" smtClean="0"/>
          </a:p>
          <a:p>
            <a:pPr eaLnBrk="1" hangingPunct="1">
              <a:spcBef>
                <a:spcPct val="0"/>
              </a:spcBef>
            </a:pPr>
            <a:r>
              <a:rPr lang="en-US" altLang="en-US" dirty="0" smtClean="0"/>
              <a:t>Section 11(c) (1) No person shall discharge or in any manner discriminate against any employee because such employee has filed any oral and written complaints.  </a:t>
            </a:r>
          </a:p>
          <a:p>
            <a:pPr eaLnBrk="1" hangingPunct="1">
              <a:spcBef>
                <a:spcPct val="0"/>
              </a:spcBef>
            </a:pPr>
            <a:endParaRPr lang="en-US" altLang="en-US" sz="800" dirty="0" smtClean="0"/>
          </a:p>
          <a:p>
            <a:pPr eaLnBrk="1" hangingPunct="1">
              <a:spcBef>
                <a:spcPct val="0"/>
              </a:spcBef>
            </a:pPr>
            <a:r>
              <a:rPr lang="en-US" altLang="en-US" b="1" dirty="0" smtClean="0"/>
              <a:t>Discrimination includes:</a:t>
            </a:r>
          </a:p>
          <a:p>
            <a:pPr eaLnBrk="1" hangingPunct="1">
              <a:lnSpc>
                <a:spcPct val="150000"/>
              </a:lnSpc>
              <a:spcBef>
                <a:spcPct val="0"/>
              </a:spcBef>
              <a:buFontTx/>
              <a:buChar char="•"/>
            </a:pPr>
            <a:r>
              <a:rPr lang="en-US" altLang="en-US" sz="1300" dirty="0" smtClean="0"/>
              <a:t>  Firing or laying off </a:t>
            </a:r>
          </a:p>
          <a:p>
            <a:pPr eaLnBrk="1" hangingPunct="1">
              <a:lnSpc>
                <a:spcPct val="150000"/>
              </a:lnSpc>
              <a:spcBef>
                <a:spcPct val="0"/>
              </a:spcBef>
              <a:buFontTx/>
              <a:buChar char="•"/>
            </a:pPr>
            <a:r>
              <a:rPr lang="en-US" altLang="en-US" sz="1300" dirty="0" smtClean="0"/>
              <a:t>  Blacklisting demoting</a:t>
            </a:r>
          </a:p>
          <a:p>
            <a:pPr eaLnBrk="1" hangingPunct="1">
              <a:lnSpc>
                <a:spcPct val="150000"/>
              </a:lnSpc>
              <a:spcBef>
                <a:spcPct val="0"/>
              </a:spcBef>
              <a:buFontTx/>
              <a:buChar char="•"/>
            </a:pPr>
            <a:r>
              <a:rPr lang="en-US" altLang="en-US" sz="1300" dirty="0" smtClean="0"/>
              <a:t>  Denying overtime or promotion </a:t>
            </a:r>
          </a:p>
          <a:p>
            <a:pPr eaLnBrk="1" hangingPunct="1">
              <a:lnSpc>
                <a:spcPct val="150000"/>
              </a:lnSpc>
              <a:spcBef>
                <a:spcPct val="0"/>
              </a:spcBef>
              <a:buFontTx/>
              <a:buChar char="•"/>
            </a:pPr>
            <a:r>
              <a:rPr lang="en-US" altLang="en-US" sz="1300" dirty="0" smtClean="0"/>
              <a:t>  Disciplining</a:t>
            </a:r>
          </a:p>
          <a:p>
            <a:pPr eaLnBrk="1" hangingPunct="1">
              <a:lnSpc>
                <a:spcPct val="150000"/>
              </a:lnSpc>
              <a:spcBef>
                <a:spcPct val="0"/>
              </a:spcBef>
              <a:buFontTx/>
              <a:buChar char="•"/>
            </a:pPr>
            <a:r>
              <a:rPr lang="en-US" altLang="en-US" sz="1300" dirty="0" smtClean="0"/>
              <a:t>  Denial of benefits</a:t>
            </a:r>
          </a:p>
          <a:p>
            <a:pPr eaLnBrk="1" hangingPunct="1">
              <a:lnSpc>
                <a:spcPct val="150000"/>
              </a:lnSpc>
              <a:spcBef>
                <a:spcPct val="0"/>
              </a:spcBef>
              <a:buFontTx/>
              <a:buChar char="•"/>
            </a:pPr>
            <a:r>
              <a:rPr lang="en-US" altLang="en-US" sz="1300" dirty="0" smtClean="0"/>
              <a:t>  Failure to hire or rehire</a:t>
            </a:r>
          </a:p>
          <a:p>
            <a:pPr eaLnBrk="1" hangingPunct="1">
              <a:lnSpc>
                <a:spcPct val="150000"/>
              </a:lnSpc>
              <a:spcBef>
                <a:spcPct val="0"/>
              </a:spcBef>
              <a:buFontTx/>
              <a:buChar char="•"/>
            </a:pPr>
            <a:r>
              <a:rPr lang="en-US" altLang="en-US" sz="1300" dirty="0" smtClean="0"/>
              <a:t>  Intimidation </a:t>
            </a:r>
          </a:p>
          <a:p>
            <a:pPr eaLnBrk="1" hangingPunct="1">
              <a:lnSpc>
                <a:spcPct val="150000"/>
              </a:lnSpc>
              <a:spcBef>
                <a:spcPct val="0"/>
              </a:spcBef>
              <a:buFontTx/>
              <a:buChar char="•"/>
            </a:pPr>
            <a:r>
              <a:rPr lang="en-US" altLang="en-US" sz="1300" dirty="0" smtClean="0"/>
              <a:t>  Reassignment affecting future promotions</a:t>
            </a:r>
          </a:p>
          <a:p>
            <a:pPr eaLnBrk="1" hangingPunct="1">
              <a:lnSpc>
                <a:spcPct val="150000"/>
              </a:lnSpc>
              <a:spcBef>
                <a:spcPct val="0"/>
              </a:spcBef>
              <a:buFontTx/>
              <a:buChar char="•"/>
            </a:pPr>
            <a:r>
              <a:rPr lang="en-US" altLang="en-US" sz="1300" dirty="0" smtClean="0"/>
              <a:t>  Reducing pay or hours</a:t>
            </a:r>
          </a:p>
          <a:p>
            <a:endParaRPr lang="en-US" altLang="en-US" dirty="0" smtClean="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EA67FCA-707F-4600-9E4F-8A86450133AD}" type="slidenum">
              <a:rPr lang="en-US" altLang="en-US" smtClean="0"/>
              <a:pPr eaLnBrk="1" hangingPunct="1">
                <a:spcBef>
                  <a:spcPct val="0"/>
                </a:spcBef>
              </a:pPr>
              <a:t>7</a:t>
            </a:fld>
            <a:endParaRPr lang="en-US"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ct val="20000"/>
              </a:spcBef>
              <a:tabLst>
                <a:tab pos="970773" algn="l"/>
              </a:tabLst>
              <a:defRPr/>
            </a:pPr>
            <a:endParaRPr lang="en-US" altLang="en-US" kern="0" dirty="0">
              <a:solidFill>
                <a:srgbClr val="000000"/>
              </a:solidFill>
              <a:latin typeface="Arial"/>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9ACB0FF-9CC4-41ED-AE7D-FE21DADEDEB2}" type="slidenum">
              <a:rPr lang="en-US" altLang="en-US" smtClean="0"/>
              <a:pPr eaLnBrk="1" hangingPunct="1">
                <a:spcBef>
                  <a:spcPct val="0"/>
                </a:spcBef>
              </a:pPr>
              <a:t>70</a:t>
            </a:fld>
            <a:endParaRPr lang="en-US" altLang="en-US" smtClean="0"/>
          </a:p>
        </p:txBody>
      </p:sp>
      <p:graphicFrame>
        <p:nvGraphicFramePr>
          <p:cNvPr id="3" name="Table 2"/>
          <p:cNvGraphicFramePr>
            <a:graphicFrameLocks noGrp="1"/>
          </p:cNvGraphicFramePr>
          <p:nvPr/>
        </p:nvGraphicFramePr>
        <p:xfrm>
          <a:off x="722313" y="4456113"/>
          <a:ext cx="5559425" cy="3808412"/>
        </p:xfrm>
        <a:graphic>
          <a:graphicData uri="http://schemas.openxmlformats.org/drawingml/2006/table">
            <a:tbl>
              <a:tblPr firstRow="1" bandRow="1">
                <a:tableStyleId>{5C22544A-7EE6-4342-B048-85BDC9FD1C3A}</a:tableStyleId>
              </a:tblPr>
              <a:tblGrid>
                <a:gridCol w="2587624"/>
                <a:gridCol w="2971801"/>
              </a:tblGrid>
              <a:tr h="990566">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b="1" dirty="0" smtClean="0">
                        <a:solidFill>
                          <a:schemeClr val="tx1"/>
                        </a:solidFill>
                      </a:endParaRPr>
                    </a:p>
                  </a:txBody>
                  <a:tcPr marL="91337" marR="91337" marT="45694" marB="45694"/>
                </a:tc>
                <a:tc>
                  <a:txBody>
                    <a:bodyPr/>
                    <a:lstStyle/>
                    <a:p>
                      <a:endParaRPr lang="en-US" sz="1800" dirty="0"/>
                    </a:p>
                  </a:txBody>
                  <a:tcPr marL="91337" marR="91337" marT="45694" marB="45694"/>
                </a:tc>
              </a:tr>
              <a:tr h="378531">
                <a:tc>
                  <a:txBody>
                    <a:bodyPr/>
                    <a:lstStyle/>
                    <a:p>
                      <a:r>
                        <a:rPr lang="en-US" sz="1800" b="1" dirty="0" smtClean="0"/>
                        <a:t>1.</a:t>
                      </a:r>
                      <a:endParaRPr lang="en-US" sz="1800" b="1" dirty="0"/>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378531">
                <a:tc>
                  <a:txBody>
                    <a:bodyPr/>
                    <a:lstStyle/>
                    <a:p>
                      <a:r>
                        <a:rPr lang="en-US" sz="1800" b="1" dirty="0" smtClean="0"/>
                        <a:t>2.</a:t>
                      </a:r>
                      <a:endParaRPr lang="en-US" sz="1800" b="1" dirty="0"/>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378531">
                <a:tc>
                  <a:txBody>
                    <a:bodyPr/>
                    <a:lstStyle/>
                    <a:p>
                      <a:r>
                        <a:rPr lang="en-US" sz="1800" b="1" dirty="0" smtClean="0"/>
                        <a:t>3.</a:t>
                      </a:r>
                      <a:endParaRPr lang="en-US" sz="1800" b="1" dirty="0"/>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378531">
                <a:tc>
                  <a:txBody>
                    <a:bodyPr/>
                    <a:lstStyle/>
                    <a:p>
                      <a:r>
                        <a:rPr lang="en-US" sz="1800" b="1" dirty="0" smtClean="0"/>
                        <a:t>4.</a:t>
                      </a:r>
                      <a:endParaRPr lang="en-US" sz="1800" b="1" dirty="0"/>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378531">
                <a:tc>
                  <a:txBody>
                    <a:bodyPr/>
                    <a:lstStyle/>
                    <a:p>
                      <a:r>
                        <a:rPr lang="en-US" sz="1800" b="1" dirty="0" smtClean="0"/>
                        <a:t>5.</a:t>
                      </a:r>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378531">
                <a:tc>
                  <a:txBody>
                    <a:bodyPr/>
                    <a:lstStyle/>
                    <a:p>
                      <a:r>
                        <a:rPr lang="en-US" sz="1800" b="1" dirty="0" smtClean="0"/>
                        <a:t>6.</a:t>
                      </a:r>
                      <a:endParaRPr lang="en-US" sz="1800" b="1" dirty="0"/>
                    </a:p>
                  </a:txBody>
                  <a:tcPr marL="91337" marR="91337" marT="45694" marB="45694"/>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4" marB="45694"/>
                </a:tc>
              </a:tr>
              <a:tr h="546661">
                <a:tc>
                  <a:txBody>
                    <a:bodyPr/>
                    <a:lstStyle/>
                    <a:p>
                      <a:r>
                        <a:rPr lang="en-US" sz="1800" b="1" dirty="0" smtClean="0"/>
                        <a:t>7.</a:t>
                      </a:r>
                      <a:endParaRPr lang="en-US" sz="1800" b="1" dirty="0"/>
                    </a:p>
                  </a:txBody>
                  <a:tcPr marL="91337" marR="91337" marT="45694" marB="45694"/>
                </a:tc>
                <a:tc>
                  <a:txBody>
                    <a:bodyPr/>
                    <a:lstStyle/>
                    <a:p>
                      <a:endParaRPr lang="en-US" sz="1800" dirty="0"/>
                    </a:p>
                  </a:txBody>
                  <a:tcPr marL="91337" marR="91337" marT="45694" marB="45694"/>
                </a:tc>
              </a:tr>
            </a:tbl>
          </a:graphicData>
        </a:graphic>
      </p:graphicFrame>
      <p:sp>
        <p:nvSpPr>
          <p:cNvPr id="156706" name="TextBox 3"/>
          <p:cNvSpPr txBox="1">
            <a:spLocks noChangeArrowheads="1"/>
          </p:cNvSpPr>
          <p:nvPr/>
        </p:nvSpPr>
        <p:spPr bwMode="auto">
          <a:xfrm>
            <a:off x="722313" y="4456113"/>
            <a:ext cx="5407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7" tIns="45683" rIns="91367" bIns="45683">
            <a:spAutoFit/>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ctr" eaLnBrk="1" hangingPunct="1">
              <a:spcBef>
                <a:spcPct val="0"/>
              </a:spcBef>
            </a:pPr>
            <a:r>
              <a:rPr lang="en-US" altLang="en-US" sz="1800" b="1"/>
              <a:t>In the column to the left, list the work you do that relates to your work environment?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6E2BC23-1F06-40E4-8713-C6367311ECCC}" type="slidenum">
              <a:rPr lang="en-US" altLang="en-US" smtClean="0"/>
              <a:pPr eaLnBrk="1" hangingPunct="1">
                <a:spcBef>
                  <a:spcPct val="0"/>
                </a:spcBef>
              </a:pPr>
              <a:t>71</a:t>
            </a:fld>
            <a:endParaRPr lang="en-US" altLang="en-US" smtClean="0"/>
          </a:p>
        </p:txBody>
      </p:sp>
      <p:sp>
        <p:nvSpPr>
          <p:cNvPr id="157699" name="Rectangle 2"/>
          <p:cNvSpPr>
            <a:spLocks noGrp="1" noRot="1" noChangeAspect="1" noChangeArrowheads="1" noTextEdit="1"/>
          </p:cNvSpPr>
          <p:nvPr>
            <p:ph type="sldImg"/>
          </p:nvPr>
        </p:nvSpPr>
        <p:spPr>
          <a:xfrm>
            <a:off x="1254125" y="746125"/>
            <a:ext cx="4568825" cy="3427413"/>
          </a:xfrm>
          <a:ln/>
        </p:spPr>
      </p:sp>
      <p:sp>
        <p:nvSpPr>
          <p:cNvPr id="157700"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Examples</a:t>
            </a:r>
          </a:p>
          <a:p>
            <a:r>
              <a:rPr lang="en-US" altLang="en-US" smtClean="0"/>
              <a:t>The following pages will illustrate and describe some recent shipyard ergonomic improvements.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ADABB9-084D-4751-AFD6-E4AB34C3602F}" type="slidenum">
              <a:rPr lang="en-US" altLang="en-US" smtClean="0"/>
              <a:pPr eaLnBrk="1" hangingPunct="1">
                <a:spcBef>
                  <a:spcPct val="0"/>
                </a:spcBef>
              </a:pPr>
              <a:t>72</a:t>
            </a:fld>
            <a:endParaRPr lang="en-US" altLang="en-US" smtClean="0"/>
          </a:p>
        </p:txBody>
      </p:sp>
      <p:sp>
        <p:nvSpPr>
          <p:cNvPr id="158723" name="Rectangle 2"/>
          <p:cNvSpPr>
            <a:spLocks noGrp="1" noRot="1" noChangeAspect="1" noChangeArrowheads="1" noTextEdit="1"/>
          </p:cNvSpPr>
          <p:nvPr>
            <p:ph type="sldImg"/>
          </p:nvPr>
        </p:nvSpPr>
        <p:spPr>
          <a:xfrm>
            <a:off x="1254125" y="746125"/>
            <a:ext cx="4568825" cy="3427413"/>
          </a:xfrm>
          <a:ln/>
        </p:spPr>
      </p:sp>
      <p:sp>
        <p:nvSpPr>
          <p:cNvPr id="158724"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a:p>
            <a:endParaRPr lang="en-US" altLang="en-US" b="1" smtClean="0"/>
          </a:p>
        </p:txBody>
      </p:sp>
      <p:graphicFrame>
        <p:nvGraphicFramePr>
          <p:cNvPr id="2" name="Table 1"/>
          <p:cNvGraphicFramePr>
            <a:graphicFrameLocks noGrp="1"/>
          </p:cNvGraphicFramePr>
          <p:nvPr/>
        </p:nvGraphicFramePr>
        <p:xfrm>
          <a:off x="1176338" y="4608513"/>
          <a:ext cx="4718050" cy="4065587"/>
        </p:xfrm>
        <a:graphic>
          <a:graphicData uri="http://schemas.openxmlformats.org/drawingml/2006/table">
            <a:tbl>
              <a:tblPr firstRow="1" bandRow="1">
                <a:tableStyleId>{5C22544A-7EE6-4342-B048-85BDC9FD1C3A}</a:tableStyleId>
              </a:tblPr>
              <a:tblGrid>
                <a:gridCol w="2359025"/>
                <a:gridCol w="2359025"/>
              </a:tblGrid>
              <a:tr h="365743">
                <a:tc>
                  <a:txBody>
                    <a:bodyPr/>
                    <a:lstStyle/>
                    <a:p>
                      <a:pPr algn="ctr"/>
                      <a:r>
                        <a:rPr lang="en-US" sz="1800" dirty="0" smtClean="0">
                          <a:solidFill>
                            <a:schemeClr val="tx1"/>
                          </a:solidFill>
                        </a:rPr>
                        <a:t>Before</a:t>
                      </a:r>
                      <a:endParaRPr lang="en-US" sz="1800" dirty="0">
                        <a:solidFill>
                          <a:schemeClr val="tx1"/>
                        </a:solidFill>
                      </a:endParaRPr>
                    </a:p>
                  </a:txBody>
                  <a:tcPr marT="45707" marB="45707"/>
                </a:tc>
                <a:tc>
                  <a:txBody>
                    <a:bodyPr/>
                    <a:lstStyle/>
                    <a:p>
                      <a:pPr algn="ctr"/>
                      <a:r>
                        <a:rPr lang="en-US" sz="1800" dirty="0" smtClean="0">
                          <a:solidFill>
                            <a:schemeClr val="tx1"/>
                          </a:solidFill>
                        </a:rPr>
                        <a:t>After</a:t>
                      </a:r>
                      <a:endParaRPr lang="en-US" sz="1800" dirty="0">
                        <a:solidFill>
                          <a:schemeClr val="tx1"/>
                        </a:solidFill>
                      </a:endParaRPr>
                    </a:p>
                  </a:txBody>
                  <a:tcPr marT="45707" marB="45707"/>
                </a:tc>
              </a:tr>
              <a:tr h="3699844">
                <a:tc>
                  <a:txBody>
                    <a:bodyPr/>
                    <a:lstStyle/>
                    <a:p>
                      <a:r>
                        <a:rPr lang="en-US" sz="1400" b="0" i="0" u="none" strike="noStrike" kern="1200" baseline="0" dirty="0" smtClean="0">
                          <a:solidFill>
                            <a:schemeClr val="dk1"/>
                          </a:solidFill>
                          <a:latin typeface="+mn-lt"/>
                          <a:ea typeface="+mn-ea"/>
                          <a:cs typeface="+mn-cs"/>
                        </a:rPr>
                        <a:t>Work completed on employees knees on the hard surface.</a:t>
                      </a:r>
                    </a:p>
                  </a:txBody>
                  <a:tcPr marT="45707" marB="45707"/>
                </a:tc>
                <a:tc>
                  <a:txBody>
                    <a:bodyPr/>
                    <a:lstStyle/>
                    <a:p>
                      <a:r>
                        <a:rPr lang="en-US" sz="1400" b="0" i="0" u="none" strike="noStrike" kern="1200" baseline="0" dirty="0" smtClean="0">
                          <a:solidFill>
                            <a:schemeClr val="dk1"/>
                          </a:solidFill>
                          <a:latin typeface="+mn-lt"/>
                          <a:ea typeface="+mn-ea"/>
                          <a:cs typeface="+mn-cs"/>
                        </a:rPr>
                        <a:t>Work completed using an adjustable “rolling “chair.”</a:t>
                      </a:r>
                    </a:p>
                  </a:txBody>
                  <a:tcPr marT="45707" marB="45707"/>
                </a:tc>
              </a:tr>
            </a:tbl>
          </a:graphicData>
        </a:graphic>
      </p:graphicFrame>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ct val="20000"/>
              </a:spcBef>
              <a:tabLst>
                <a:tab pos="970773" algn="l"/>
              </a:tabLst>
              <a:defRPr/>
            </a:pPr>
            <a:endParaRPr lang="en-US" altLang="en-US" kern="0" dirty="0">
              <a:solidFill>
                <a:srgbClr val="000000"/>
              </a:solidFill>
              <a:latin typeface="Arial"/>
            </a:endParaRPr>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766BDD8-D687-471E-A3F2-B386B9C0A016}" type="slidenum">
              <a:rPr lang="en-US" altLang="en-US" smtClean="0"/>
              <a:pPr eaLnBrk="1" hangingPunct="1">
                <a:spcBef>
                  <a:spcPct val="0"/>
                </a:spcBef>
              </a:pPr>
              <a:t>73</a:t>
            </a:fld>
            <a:endParaRPr lang="en-US" altLang="en-US" smtClean="0"/>
          </a:p>
        </p:txBody>
      </p:sp>
      <p:graphicFrame>
        <p:nvGraphicFramePr>
          <p:cNvPr id="3" name="Table 2"/>
          <p:cNvGraphicFramePr>
            <a:graphicFrameLocks noGrp="1"/>
          </p:cNvGraphicFramePr>
          <p:nvPr/>
        </p:nvGraphicFramePr>
        <p:xfrm>
          <a:off x="722313" y="4456113"/>
          <a:ext cx="5559425" cy="3656012"/>
        </p:xfrm>
        <a:graphic>
          <a:graphicData uri="http://schemas.openxmlformats.org/drawingml/2006/table">
            <a:tbl>
              <a:tblPr firstRow="1" bandRow="1">
                <a:tableStyleId>{5C22544A-7EE6-4342-B048-85BDC9FD1C3A}</a:tableStyleId>
              </a:tblPr>
              <a:tblGrid>
                <a:gridCol w="2587624"/>
                <a:gridCol w="2971801"/>
              </a:tblGrid>
              <a:tr h="838171">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b="1" dirty="0" smtClean="0">
                        <a:solidFill>
                          <a:schemeClr val="tx1"/>
                        </a:solidFill>
                      </a:endParaRPr>
                    </a:p>
                  </a:txBody>
                  <a:tcPr marL="91337" marR="91337" marT="45693" marB="45693"/>
                </a:tc>
                <a:tc>
                  <a:txBody>
                    <a:bodyPr/>
                    <a:lstStyle/>
                    <a:p>
                      <a:endParaRPr lang="en-US" sz="1800" dirty="0"/>
                    </a:p>
                  </a:txBody>
                  <a:tcPr marL="91337" marR="91337" marT="45693" marB="45693"/>
                </a:tc>
              </a:tr>
              <a:tr h="378530">
                <a:tc>
                  <a:txBody>
                    <a:bodyPr/>
                    <a:lstStyle/>
                    <a:p>
                      <a:r>
                        <a:rPr lang="en-US" sz="1800" b="1" dirty="0" smtClean="0"/>
                        <a:t>1.</a:t>
                      </a:r>
                      <a:endParaRPr lang="en-US" sz="1800" b="1" dirty="0"/>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378530">
                <a:tc>
                  <a:txBody>
                    <a:bodyPr/>
                    <a:lstStyle/>
                    <a:p>
                      <a:r>
                        <a:rPr lang="en-US" sz="1800" b="1" dirty="0" smtClean="0"/>
                        <a:t>2.</a:t>
                      </a:r>
                      <a:endParaRPr lang="en-US" sz="1800" b="1" dirty="0"/>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378530">
                <a:tc>
                  <a:txBody>
                    <a:bodyPr/>
                    <a:lstStyle/>
                    <a:p>
                      <a:r>
                        <a:rPr lang="en-US" sz="1800" b="1" dirty="0" smtClean="0"/>
                        <a:t>3.</a:t>
                      </a:r>
                      <a:endParaRPr lang="en-US" sz="1800" b="1" dirty="0"/>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378530">
                <a:tc>
                  <a:txBody>
                    <a:bodyPr/>
                    <a:lstStyle/>
                    <a:p>
                      <a:r>
                        <a:rPr lang="en-US" sz="1800" b="1" dirty="0" smtClean="0"/>
                        <a:t>4.</a:t>
                      </a:r>
                      <a:endParaRPr lang="en-US" sz="1800" b="1" dirty="0"/>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378530">
                <a:tc>
                  <a:txBody>
                    <a:bodyPr/>
                    <a:lstStyle/>
                    <a:p>
                      <a:r>
                        <a:rPr lang="en-US" sz="1800" b="1" dirty="0" smtClean="0"/>
                        <a:t>5.</a:t>
                      </a:r>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378530">
                <a:tc>
                  <a:txBody>
                    <a:bodyPr/>
                    <a:lstStyle/>
                    <a:p>
                      <a:r>
                        <a:rPr lang="en-US" sz="1800" b="1" dirty="0" smtClean="0"/>
                        <a:t>6.</a:t>
                      </a:r>
                      <a:endParaRPr lang="en-US" sz="1800" b="1" dirty="0"/>
                    </a:p>
                  </a:txBody>
                  <a:tcPr marL="91337" marR="91337" marT="45693" marB="45693"/>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800" dirty="0" smtClean="0"/>
                    </a:p>
                  </a:txBody>
                  <a:tcPr marL="91337" marR="91337" marT="45693" marB="45693"/>
                </a:tc>
              </a:tr>
              <a:tr h="546660">
                <a:tc>
                  <a:txBody>
                    <a:bodyPr/>
                    <a:lstStyle/>
                    <a:p>
                      <a:r>
                        <a:rPr lang="en-US" sz="1800" b="1" dirty="0" smtClean="0"/>
                        <a:t>7.</a:t>
                      </a:r>
                      <a:endParaRPr lang="en-US" sz="1800" b="1" dirty="0"/>
                    </a:p>
                  </a:txBody>
                  <a:tcPr marL="91337" marR="91337" marT="45693" marB="45693"/>
                </a:tc>
                <a:tc>
                  <a:txBody>
                    <a:bodyPr/>
                    <a:lstStyle/>
                    <a:p>
                      <a:endParaRPr lang="en-US" sz="1800" dirty="0"/>
                    </a:p>
                  </a:txBody>
                  <a:tcPr marL="91337" marR="91337" marT="45693" marB="45693"/>
                </a:tc>
              </a:tr>
            </a:tbl>
          </a:graphicData>
        </a:graphic>
      </p:graphicFrame>
      <p:sp>
        <p:nvSpPr>
          <p:cNvPr id="159778" name="TextBox 3"/>
          <p:cNvSpPr txBox="1">
            <a:spLocks noChangeArrowheads="1"/>
          </p:cNvSpPr>
          <p:nvPr/>
        </p:nvSpPr>
        <p:spPr bwMode="auto">
          <a:xfrm>
            <a:off x="746125" y="4456113"/>
            <a:ext cx="5407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7" tIns="45683" rIns="91367" bIns="45683">
            <a:spAutoFit/>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ctr" eaLnBrk="1" hangingPunct="1">
              <a:spcBef>
                <a:spcPct val="0"/>
              </a:spcBef>
            </a:pPr>
            <a:r>
              <a:rPr lang="en-US" altLang="en-US" sz="1600" b="1"/>
              <a:t>From page 70 list your ergonomic improvements to reduce the risk of Duration, Static Muscle Loading and Contact Stress.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6219460-1CC1-420B-8A39-FA1F8812256A}" type="slidenum">
              <a:rPr lang="en-US" altLang="en-US" smtClean="0"/>
              <a:pPr eaLnBrk="1" hangingPunct="1">
                <a:spcBef>
                  <a:spcPct val="0"/>
                </a:spcBef>
              </a:pPr>
              <a:t>74</a:t>
            </a:fld>
            <a:endParaRPr lang="en-US" altLang="en-US" smtClean="0"/>
          </a:p>
        </p:txBody>
      </p:sp>
      <p:sp>
        <p:nvSpPr>
          <p:cNvPr id="160771"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CFA135C-8D10-4D6B-A305-7C9D80D87868}" type="slidenum">
              <a:rPr lang="en-US" altLang="en-US"/>
              <a:pPr algn="r" eaLnBrk="1" hangingPunct="1">
                <a:spcBef>
                  <a:spcPct val="0"/>
                </a:spcBef>
              </a:pPr>
              <a:t>74</a:t>
            </a:fld>
            <a:endParaRPr lang="en-US" altLang="en-US"/>
          </a:p>
        </p:txBody>
      </p:sp>
      <p:sp>
        <p:nvSpPr>
          <p:cNvPr id="160772" name="Rectangle 2"/>
          <p:cNvSpPr>
            <a:spLocks noGrp="1" noRot="1" noChangeAspect="1" noChangeArrowheads="1" noTextEdit="1"/>
          </p:cNvSpPr>
          <p:nvPr>
            <p:ph type="sldImg"/>
          </p:nvPr>
        </p:nvSpPr>
        <p:spPr>
          <a:ln/>
        </p:spPr>
      </p:sp>
      <p:sp>
        <p:nvSpPr>
          <p:cNvPr id="1607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For each statement below circle T for True or F for False.  </a:t>
            </a:r>
          </a:p>
        </p:txBody>
      </p:sp>
      <p:graphicFrame>
        <p:nvGraphicFramePr>
          <p:cNvPr id="543749" name="Group 5"/>
          <p:cNvGraphicFramePr>
            <a:graphicFrameLocks noGrp="1"/>
          </p:cNvGraphicFramePr>
          <p:nvPr/>
        </p:nvGraphicFramePr>
        <p:xfrm>
          <a:off x="719138" y="5218113"/>
          <a:ext cx="5584825" cy="1933575"/>
        </p:xfrm>
        <a:graphic>
          <a:graphicData uri="http://schemas.openxmlformats.org/drawingml/2006/table">
            <a:tbl>
              <a:tblPr/>
              <a:tblGrid>
                <a:gridCol w="314639"/>
                <a:gridCol w="314639"/>
                <a:gridCol w="4955547"/>
              </a:tblGrid>
              <a:tr h="4593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36" marB="468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36" marB="46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mn-cs"/>
                        </a:rPr>
                        <a:t>The temperature where you do work can be a risk factor.</a:t>
                      </a:r>
                      <a:endParaRPr kumimoji="0" 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4392" marR="94392" marT="46836" marB="468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642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36" marB="468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36" marB="46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2" indent="0">
                        <a:spcBef>
                          <a:spcPct val="20000"/>
                        </a:spcBef>
                        <a:buFontTx/>
                        <a:buNone/>
                        <a:defRPr/>
                      </a:pPr>
                      <a:r>
                        <a:rPr lang="en-US" sz="1200" dirty="0" smtClean="0">
                          <a:latin typeface="Arial" panose="020B0604020202020204" pitchFamily="34" charset="0"/>
                          <a:cs typeface="Arial" panose="020B0604020202020204" pitchFamily="34" charset="0"/>
                        </a:rPr>
                        <a:t>Poor lighting rarely leads to other risk factors</a:t>
                      </a:r>
                      <a:endParaRPr lang="en-US" altLang="en-US" sz="1200" kern="0" dirty="0" smtClean="0">
                        <a:solidFill>
                          <a:srgbClr val="000000"/>
                        </a:solidFill>
                        <a:latin typeface="Arial" panose="020B0604020202020204" pitchFamily="34" charset="0"/>
                        <a:cs typeface="Arial" panose="020B0604020202020204" pitchFamily="34" charset="0"/>
                      </a:endParaRPr>
                    </a:p>
                  </a:txBody>
                  <a:tcPr marL="94392" marR="94392" marT="46836" marB="468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8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36" marB="468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36" marB="46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latin typeface="Arial" panose="020B0604020202020204" pitchFamily="34" charset="0"/>
                          <a:cs typeface="Arial" panose="020B0604020202020204" pitchFamily="34" charset="0"/>
                        </a:rPr>
                        <a:t>Jumping on a hard surface strengthens</a:t>
                      </a:r>
                      <a:r>
                        <a:rPr lang="en-US" sz="1200" baseline="0" dirty="0" smtClean="0">
                          <a:latin typeface="Arial" panose="020B0604020202020204" pitchFamily="34" charset="0"/>
                          <a:cs typeface="Arial" panose="020B0604020202020204" pitchFamily="34" charset="0"/>
                        </a:rPr>
                        <a:t> the back and actually reduces back injuries.</a:t>
                      </a:r>
                      <a:endParaRPr kumimoji="0" 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4392" marR="94392" marT="46836" marB="468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4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36" marB="468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36" marB="46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defRPr/>
                      </a:pPr>
                      <a:r>
                        <a:rPr lang="en-US" altLang="en-US" sz="1200" dirty="0" smtClean="0">
                          <a:latin typeface="Arial" panose="020B0604020202020204" pitchFamily="34" charset="0"/>
                          <a:cs typeface="Arial" panose="020B0604020202020204" pitchFamily="34" charset="0"/>
                        </a:rPr>
                        <a:t>The</a:t>
                      </a:r>
                      <a:r>
                        <a:rPr lang="en-US" altLang="en-US" sz="1200" baseline="0" dirty="0" smtClean="0">
                          <a:latin typeface="Arial" panose="020B0604020202020204" pitchFamily="34" charset="0"/>
                          <a:cs typeface="Arial" panose="020B0604020202020204" pitchFamily="34" charset="0"/>
                        </a:rPr>
                        <a:t> best solution to reduce the risk factor from noise is wearing hearing protection.</a:t>
                      </a:r>
                      <a:endParaRPr lang="en-US" altLang="en-US" sz="1200" dirty="0" smtClean="0">
                        <a:latin typeface="Arial" panose="020B0604020202020204" pitchFamily="34" charset="0"/>
                        <a:cs typeface="Arial" panose="020B0604020202020204" pitchFamily="34" charset="0"/>
                      </a:endParaRPr>
                    </a:p>
                  </a:txBody>
                  <a:tcPr marL="94392" marR="94392" marT="46836" marB="468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79ACA62-F2FA-4C8D-81A4-4786CFE4E374}" type="slidenum">
              <a:rPr lang="en-US" altLang="en-US" smtClean="0"/>
              <a:pPr eaLnBrk="1" hangingPunct="1">
                <a:spcBef>
                  <a:spcPct val="0"/>
                </a:spcBef>
              </a:pPr>
              <a:t>75</a:t>
            </a:fld>
            <a:endParaRPr lang="en-US" alt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xfrm>
            <a:off x="706438" y="4449763"/>
            <a:ext cx="5664200" cy="413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solidFill>
                  <a:schemeClr val="tx2"/>
                </a:solidFill>
              </a:rPr>
              <a:t>Based on the Video</a:t>
            </a:r>
          </a:p>
          <a:p>
            <a:pPr>
              <a:lnSpc>
                <a:spcPct val="90000"/>
              </a:lnSpc>
            </a:pPr>
            <a:endParaRPr lang="en-US" altLang="en-US" sz="800" b="1" smtClean="0">
              <a:solidFill>
                <a:schemeClr val="tx2"/>
              </a:solidFill>
            </a:endParaRPr>
          </a:p>
          <a:p>
            <a:pPr>
              <a:lnSpc>
                <a:spcPct val="90000"/>
              </a:lnSpc>
            </a:pPr>
            <a:r>
              <a:rPr lang="en-US" altLang="en-US" smtClean="0"/>
              <a:t>How do you know when you are at risk in suffering an overuse injury?</a:t>
            </a: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smtClean="0"/>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pPr>
            <a:r>
              <a:rPr lang="en-US" altLang="en-US" smtClean="0"/>
              <a:t>What are some guidelines to follow when you experience early symptoms?</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endParaRPr lang="en-US" altLang="en-US"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pPr>
            <a:r>
              <a:rPr lang="en-US" altLang="en-US" b="1" i="1" smtClean="0"/>
              <a:t>What else have you learned?</a:t>
            </a:r>
            <a:endParaRPr lang="en-US" altLang="en-US" b="1" i="1" smtClean="0">
              <a:latin typeface="Tahoma" pitchFamily="34" charset="0"/>
            </a:endParaRPr>
          </a:p>
          <a:p>
            <a:pPr>
              <a:lnSpc>
                <a:spcPct val="90000"/>
              </a:lnSpc>
              <a:buFontTx/>
              <a:buChar char="•"/>
            </a:pPr>
            <a:endParaRPr lang="en-US" altLang="en-US" i="1" smtClean="0">
              <a:latin typeface="Tahoma" pitchFamily="34" charset="0"/>
            </a:endParaRP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i="1" smtClean="0"/>
          </a:p>
          <a:p>
            <a:pPr>
              <a:lnSpc>
                <a:spcPct val="90000"/>
              </a:lnSpc>
              <a:buFontTx/>
              <a:buChar char="•"/>
            </a:pPr>
            <a:r>
              <a:rPr lang="en-US" altLang="en-US" i="1" smtClean="0"/>
              <a:t>_____________________________________________________________</a:t>
            </a:r>
            <a:endParaRPr lang="en-US" altLang="en-US" smtClean="0"/>
          </a:p>
          <a:p>
            <a:pPr lvl="1"/>
            <a:endParaRPr lang="en-US" altLang="en-US" i="1" smtClean="0">
              <a:latin typeface="Tahoma" pitchFamily="34" charset="0"/>
            </a:endParaRPr>
          </a:p>
          <a:p>
            <a:pPr lvl="1"/>
            <a:endParaRPr lang="en-US" altLang="en-US" i="1" smtClean="0">
              <a:solidFill>
                <a:srgbClr val="000000"/>
              </a:solidFill>
              <a:latin typeface="Tahoma"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1900282-5895-4756-B314-CE1767FCB6FB}" type="slidenum">
              <a:rPr lang="en-US" altLang="en-US" smtClean="0"/>
              <a:pPr eaLnBrk="1" hangingPunct="1">
                <a:spcBef>
                  <a:spcPct val="0"/>
                </a:spcBef>
              </a:pPr>
              <a:t>76</a:t>
            </a:fld>
            <a:endParaRPr lang="en-US" altLang="en-US" smtClean="0"/>
          </a:p>
        </p:txBody>
      </p:sp>
      <p:sp>
        <p:nvSpPr>
          <p:cNvPr id="162819" name="Rectangle 2"/>
          <p:cNvSpPr>
            <a:spLocks noGrp="1" noRot="1" noChangeAspect="1" noChangeArrowheads="1" noTextEdit="1"/>
          </p:cNvSpPr>
          <p:nvPr>
            <p:ph type="sldImg"/>
          </p:nvPr>
        </p:nvSpPr>
        <p:spPr>
          <a:xfrm>
            <a:off x="1254125" y="746125"/>
            <a:ext cx="4568825" cy="3427413"/>
          </a:xfrm>
          <a:ln/>
        </p:spPr>
      </p:sp>
      <p:sp>
        <p:nvSpPr>
          <p:cNvPr id="162820"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Early Symptoms of WMSD</a:t>
            </a:r>
          </a:p>
          <a:p>
            <a:endParaRPr lang="en-US" altLang="en-US" sz="900" b="1" smtClean="0"/>
          </a:p>
          <a:p>
            <a:r>
              <a:rPr lang="en-US" altLang="en-US" smtClean="0"/>
              <a:t>Pain is the most common symptom associated with WMSDs. In some cases there may be joint stiffness, muscle tightness, redness/swelling of the affected area. Some workers may also experience sensations of "pins and needles," numbness and skin color changes.</a:t>
            </a:r>
          </a:p>
          <a:p>
            <a:r>
              <a:rPr lang="en-US" altLang="en-US" smtClean="0"/>
              <a:t>WMSDs may progress in stages from mild to severe.</a:t>
            </a:r>
          </a:p>
          <a:p>
            <a:r>
              <a:rPr lang="en-US" altLang="en-US" b="1" smtClean="0"/>
              <a:t>Early stage:</a:t>
            </a:r>
            <a:r>
              <a:rPr lang="en-US" altLang="en-US" smtClean="0"/>
              <a:t> Aching and tiredness of the affected limb occur during the work shift but disappear at night and during days off work. No reduction of work performance.</a:t>
            </a:r>
          </a:p>
          <a:p>
            <a:r>
              <a:rPr lang="en-US" altLang="en-US" b="1" smtClean="0"/>
              <a:t>Intermediate stage</a:t>
            </a:r>
            <a:r>
              <a:rPr lang="en-US" altLang="en-US" smtClean="0"/>
              <a:t>: Aching and tiredness occur early in the work shift and persist at night. Reduced capacity for repetitive work.</a:t>
            </a:r>
          </a:p>
          <a:p>
            <a:r>
              <a:rPr lang="en-US" altLang="en-US" b="1" smtClean="0"/>
              <a:t>Late stage:</a:t>
            </a:r>
            <a:r>
              <a:rPr lang="en-US" altLang="en-US" smtClean="0"/>
              <a:t> Aching, fatigue, and weakness persist at rest. Inability to sleep and to perform light duties.</a:t>
            </a:r>
          </a:p>
          <a:p>
            <a:r>
              <a:rPr lang="en-US" altLang="en-US" smtClean="0"/>
              <a:t>Not everyone goes through these stages in the same way. In fact, it may be difficult to say exactly when one stage ends and the next begins. The first pain is a signal that the muscles and tendons should rest and recover. Otherwise, an injury can become longstanding, and sometimes, irreversible. The earlier people recognize symptoms, the quicker they should respond to them.</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629719F-62F6-4310-961E-E7458C5EBBDE}" type="slidenum">
              <a:rPr lang="en-US" altLang="en-US" smtClean="0"/>
              <a:pPr eaLnBrk="1" hangingPunct="1">
                <a:spcBef>
                  <a:spcPct val="0"/>
                </a:spcBef>
              </a:pPr>
              <a:t>77</a:t>
            </a:fld>
            <a:endParaRPr lang="en-US" altLang="en-US" smtClean="0"/>
          </a:p>
        </p:txBody>
      </p:sp>
      <p:sp>
        <p:nvSpPr>
          <p:cNvPr id="163843" name="Rectangle 2"/>
          <p:cNvSpPr>
            <a:spLocks noGrp="1" noRot="1" noChangeAspect="1" noChangeArrowheads="1" noTextEdit="1"/>
          </p:cNvSpPr>
          <p:nvPr>
            <p:ph type="sldImg"/>
          </p:nvPr>
        </p:nvSpPr>
        <p:spPr>
          <a:xfrm>
            <a:off x="1254125" y="746125"/>
            <a:ext cx="4568825" cy="3427413"/>
          </a:xfrm>
          <a:ln/>
        </p:spPr>
      </p:sp>
      <p:sp>
        <p:nvSpPr>
          <p:cNvPr id="137220" name="Rectangle 3"/>
          <p:cNvSpPr>
            <a:spLocks noGrp="1" noChangeArrowheads="1"/>
          </p:cNvSpPr>
          <p:nvPr>
            <p:ph type="body" idx="1"/>
          </p:nvPr>
        </p:nvSpPr>
        <p:spPr>
          <a:xfrm>
            <a:off x="942975" y="4448175"/>
            <a:ext cx="5505450" cy="3968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t>What You Should Do!</a:t>
            </a:r>
          </a:p>
          <a:p>
            <a:pPr>
              <a:defRPr/>
            </a:pPr>
            <a:endParaRPr lang="en-US" altLang="en-US" sz="900" b="1" dirty="0" smtClean="0"/>
          </a:p>
          <a:p>
            <a:pPr>
              <a:defRPr/>
            </a:pPr>
            <a:r>
              <a:rPr lang="en-US" dirty="0" smtClean="0"/>
              <a:t>The sooner you treat the symptoms of WMS the sooner they will go away.</a:t>
            </a:r>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a:defRPr/>
            </a:pPr>
            <a:r>
              <a:rPr lang="en-US" dirty="0" smtClean="0"/>
              <a:t>Other actions you can take:</a:t>
            </a:r>
          </a:p>
          <a:p>
            <a:pPr marL="171450" indent="-171450">
              <a:buFont typeface="Arial" panose="020B0604020202020204" pitchFamily="34" charset="0"/>
              <a:buChar char="•"/>
              <a:defRPr/>
            </a:pPr>
            <a:r>
              <a:rPr lang="en-US" dirty="0" smtClean="0"/>
              <a:t>Ice the area</a:t>
            </a:r>
          </a:p>
          <a:p>
            <a:pPr marL="171450" indent="-171450">
              <a:buFont typeface="Arial" panose="020B0604020202020204" pitchFamily="34" charset="0"/>
              <a:buChar char="•"/>
              <a:defRPr/>
            </a:pPr>
            <a:r>
              <a:rPr lang="en-US" dirty="0" smtClean="0"/>
              <a:t>Stretch</a:t>
            </a:r>
          </a:p>
          <a:p>
            <a:pPr marL="171450" indent="-171450">
              <a:buFont typeface="Arial" panose="020B0604020202020204" pitchFamily="34" charset="0"/>
              <a:buChar char="•"/>
              <a:defRPr/>
            </a:pPr>
            <a:r>
              <a:rPr lang="en-US" dirty="0" smtClean="0"/>
              <a:t>Look for improvement opportunities!</a:t>
            </a:r>
          </a:p>
          <a:p>
            <a:pPr>
              <a:defRPr/>
            </a:pPr>
            <a:endParaRPr lang="en-US" dirty="0"/>
          </a:p>
          <a:p>
            <a:pPr>
              <a:defRPr/>
            </a:pPr>
            <a:endParaRPr lang="en-US" dirty="0"/>
          </a:p>
        </p:txBody>
      </p:sp>
      <p:graphicFrame>
        <p:nvGraphicFramePr>
          <p:cNvPr id="2" name="Table 1"/>
          <p:cNvGraphicFramePr>
            <a:graphicFrameLocks noGrp="1"/>
          </p:cNvGraphicFramePr>
          <p:nvPr/>
        </p:nvGraphicFramePr>
        <p:xfrm>
          <a:off x="1100138" y="5294313"/>
          <a:ext cx="4876800" cy="1778000"/>
        </p:xfrm>
        <a:graphic>
          <a:graphicData uri="http://schemas.openxmlformats.org/drawingml/2006/table">
            <a:tbl>
              <a:tblPr firstRow="1" bandRow="1">
                <a:tableStyleId>{5C22544A-7EE6-4342-B048-85BDC9FD1C3A}</a:tableStyleId>
              </a:tblPr>
              <a:tblGrid>
                <a:gridCol w="2438400"/>
                <a:gridCol w="2438400"/>
              </a:tblGrid>
              <a:tr h="370840">
                <a:tc>
                  <a:txBody>
                    <a:bodyPr/>
                    <a:lstStyle/>
                    <a:p>
                      <a:pPr algn="ctr"/>
                      <a:r>
                        <a:rPr lang="en-US" dirty="0" smtClean="0">
                          <a:solidFill>
                            <a:schemeClr val="tx1"/>
                          </a:solidFill>
                        </a:rPr>
                        <a:t>Symptom</a:t>
                      </a:r>
                      <a:endParaRPr lang="en-US" dirty="0">
                        <a:solidFill>
                          <a:schemeClr val="tx1"/>
                        </a:solidFill>
                      </a:endParaRPr>
                    </a:p>
                  </a:txBody>
                  <a:tcPr/>
                </a:tc>
                <a:tc>
                  <a:txBody>
                    <a:bodyPr/>
                    <a:lstStyle/>
                    <a:p>
                      <a:pPr algn="ctr"/>
                      <a:r>
                        <a:rPr lang="en-US" dirty="0" smtClean="0">
                          <a:solidFill>
                            <a:schemeClr val="tx1"/>
                          </a:solidFill>
                        </a:rPr>
                        <a:t>Action</a:t>
                      </a:r>
                      <a:endParaRPr lang="en-US" dirty="0">
                        <a:solidFill>
                          <a:schemeClr val="tx1"/>
                        </a:solidFill>
                      </a:endParaRPr>
                    </a:p>
                  </a:txBody>
                  <a:tcPr/>
                </a:tc>
              </a:tr>
              <a:tr h="370840">
                <a:tc>
                  <a:txBody>
                    <a:bodyPr/>
                    <a:lstStyle/>
                    <a:p>
                      <a:r>
                        <a:rPr lang="en-US" sz="1400" dirty="0" smtClean="0"/>
                        <a:t>Muscles Tensing Up</a:t>
                      </a:r>
                      <a:endParaRPr lang="en-US" sz="1400" dirty="0"/>
                    </a:p>
                  </a:txBody>
                  <a:tcPr/>
                </a:tc>
                <a:tc>
                  <a:txBody>
                    <a:bodyPr/>
                    <a:lstStyle/>
                    <a:p>
                      <a:r>
                        <a:rPr lang="en-US" sz="1400" dirty="0" smtClean="0"/>
                        <a:t>Stretch Them Out</a:t>
                      </a:r>
                    </a:p>
                  </a:txBody>
                  <a:tcPr/>
                </a:tc>
              </a:tr>
              <a:tr h="370840">
                <a:tc>
                  <a:txBody>
                    <a:bodyPr/>
                    <a:lstStyle/>
                    <a:p>
                      <a:r>
                        <a:rPr lang="en-US" sz="1400" dirty="0" smtClean="0"/>
                        <a:t>Swelling</a:t>
                      </a:r>
                      <a:r>
                        <a:rPr lang="en-US" sz="1400" baseline="0" dirty="0" smtClean="0"/>
                        <a:t> or numbness that persists for 24 hours or more</a:t>
                      </a:r>
                      <a:endParaRPr lang="en-US" sz="1400" dirty="0"/>
                    </a:p>
                  </a:txBody>
                  <a:tcPr/>
                </a:tc>
                <a:tc>
                  <a:txBody>
                    <a:bodyPr/>
                    <a:lstStyle/>
                    <a:p>
                      <a:r>
                        <a:rPr lang="en-US" sz="1400" dirty="0" smtClean="0"/>
                        <a:t>Report it</a:t>
                      </a:r>
                      <a:endParaRPr lang="en-US" sz="1400" dirty="0"/>
                    </a:p>
                  </a:txBody>
                  <a:tcPr/>
                </a:tc>
              </a:tr>
              <a:tr h="370840">
                <a:tc>
                  <a:txBody>
                    <a:bodyPr/>
                    <a:lstStyle/>
                    <a:p>
                      <a:r>
                        <a:rPr lang="en-US" sz="1400" dirty="0" smtClean="0"/>
                        <a:t>Pain or stiffness that lasts more than 7 days</a:t>
                      </a:r>
                      <a:endParaRPr lang="en-US" sz="1400" dirty="0"/>
                    </a:p>
                  </a:txBody>
                  <a:tcPr/>
                </a:tc>
                <a:tc>
                  <a:txBody>
                    <a:bodyPr/>
                    <a:lstStyle/>
                    <a:p>
                      <a:r>
                        <a:rPr lang="en-US" sz="1400" dirty="0" smtClean="0"/>
                        <a:t>Report it</a:t>
                      </a:r>
                      <a:endParaRPr lang="en-US" sz="1400" dirty="0"/>
                    </a:p>
                  </a:txBody>
                  <a:tcPr/>
                </a:tc>
              </a:tr>
            </a:tbl>
          </a:graphicData>
        </a:graphic>
      </p:graphicFrame>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E05A37C-75AE-41C8-9C89-3297F3382432}" type="slidenum">
              <a:rPr lang="en-US" altLang="en-US" smtClean="0"/>
              <a:pPr eaLnBrk="1" hangingPunct="1">
                <a:spcBef>
                  <a:spcPct val="0"/>
                </a:spcBef>
              </a:pPr>
              <a:t>78</a:t>
            </a:fld>
            <a:endParaRPr lang="en-US" altLang="en-US" smtClean="0"/>
          </a:p>
        </p:txBody>
      </p:sp>
      <p:sp>
        <p:nvSpPr>
          <p:cNvPr id="164867" name="Rectangle 2"/>
          <p:cNvSpPr>
            <a:spLocks noGrp="1" noRot="1" noChangeAspect="1" noChangeArrowheads="1" noTextEdit="1"/>
          </p:cNvSpPr>
          <p:nvPr>
            <p:ph type="sldImg"/>
          </p:nvPr>
        </p:nvSpPr>
        <p:spPr>
          <a:xfrm>
            <a:off x="1254125" y="746125"/>
            <a:ext cx="4568825" cy="3427413"/>
          </a:xfrm>
          <a:ln/>
        </p:spPr>
      </p:sp>
      <p:sp>
        <p:nvSpPr>
          <p:cNvPr id="137220" name="Rectangle 3"/>
          <p:cNvSpPr>
            <a:spLocks noGrp="1" noChangeArrowheads="1"/>
          </p:cNvSpPr>
          <p:nvPr>
            <p:ph type="body" idx="1"/>
          </p:nvPr>
        </p:nvSpPr>
        <p:spPr>
          <a:xfrm>
            <a:off x="942975" y="4448175"/>
            <a:ext cx="5505450" cy="3968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t>Conclusion</a:t>
            </a:r>
          </a:p>
          <a:p>
            <a:pPr>
              <a:defRPr/>
            </a:pPr>
            <a:endParaRPr lang="en-US" altLang="en-US" sz="900" b="1" dirty="0" smtClean="0"/>
          </a:p>
          <a:p>
            <a:pPr>
              <a:defRPr/>
            </a:pPr>
            <a:r>
              <a:rPr lang="en-US" dirty="0" smtClean="0"/>
              <a:t>Overuse injuries are a constant hazard, but they can be controlled.</a:t>
            </a:r>
            <a:endParaRPr lang="en-US" dirty="0"/>
          </a:p>
          <a:p>
            <a:pPr>
              <a:defRPr/>
            </a:pPr>
            <a:endParaRPr lang="en-US" b="1" dirty="0" smtClean="0"/>
          </a:p>
          <a:p>
            <a:pPr>
              <a:defRPr/>
            </a:pPr>
            <a:r>
              <a:rPr lang="en-US" b="1" dirty="0" smtClean="0"/>
              <a:t>Take Action:</a:t>
            </a:r>
          </a:p>
          <a:p>
            <a:pPr>
              <a:defRPr/>
            </a:pPr>
            <a:endParaRPr lang="en-US" b="1" dirty="0" smtClean="0"/>
          </a:p>
          <a:p>
            <a:pPr marL="171450" indent="-171450">
              <a:buFont typeface="Arial" panose="020B0604020202020204" pitchFamily="34" charset="0"/>
              <a:buChar char="•"/>
              <a:defRPr/>
            </a:pPr>
            <a:r>
              <a:rPr lang="en-US" dirty="0" smtClean="0"/>
              <a:t>Be on the look out for risk factors</a:t>
            </a:r>
          </a:p>
          <a:p>
            <a:pPr marL="171450" indent="-171450">
              <a:buFont typeface="Arial" panose="020B0604020202020204" pitchFamily="34" charset="0"/>
              <a:buChar char="•"/>
              <a:defRPr/>
            </a:pPr>
            <a:r>
              <a:rPr lang="en-US" dirty="0" smtClean="0"/>
              <a:t>Pay attention to symptoms</a:t>
            </a:r>
          </a:p>
          <a:p>
            <a:pPr marL="171450" indent="-171450">
              <a:buFont typeface="Arial" panose="020B0604020202020204" pitchFamily="34" charset="0"/>
              <a:buChar char="•"/>
              <a:defRPr/>
            </a:pPr>
            <a:r>
              <a:rPr lang="en-US" dirty="0" smtClean="0"/>
              <a:t>Address symptoms</a:t>
            </a:r>
          </a:p>
          <a:p>
            <a:pPr marL="171450" indent="-171450">
              <a:buFont typeface="Arial" panose="020B0604020202020204" pitchFamily="34" charset="0"/>
              <a:buChar char="•"/>
              <a:defRPr/>
            </a:pPr>
            <a:r>
              <a:rPr lang="en-US" dirty="0" smtClean="0"/>
              <a:t>Look for improvement opportunities</a:t>
            </a:r>
          </a:p>
          <a:p>
            <a:pPr marL="171450" indent="-171450">
              <a:buFont typeface="Arial" panose="020B0604020202020204" pitchFamily="34" charset="0"/>
              <a:buChar char="•"/>
              <a:defRPr/>
            </a:pPr>
            <a:r>
              <a:rPr lang="en-US" dirty="0" smtClean="0"/>
              <a:t>Share your knowledge with others</a:t>
            </a:r>
          </a:p>
          <a:p>
            <a:pPr>
              <a:defRPr/>
            </a:pPr>
            <a:endParaRPr lang="en-US" b="1" dirty="0"/>
          </a:p>
          <a:p>
            <a:pPr algn="ctr">
              <a:defRPr/>
            </a:pPr>
            <a:r>
              <a:rPr lang="en-US" b="1" dirty="0" smtClean="0"/>
              <a:t>Work Smarter…. Not Harder!</a:t>
            </a:r>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14DEED5-0B96-4728-8B96-DD143BCCDC83}" type="slidenum">
              <a:rPr lang="en-US" altLang="en-US" smtClean="0"/>
              <a:pPr eaLnBrk="1" hangingPunct="1">
                <a:spcBef>
                  <a:spcPct val="0"/>
                </a:spcBef>
              </a:pPr>
              <a:t>79</a:t>
            </a:fld>
            <a:endParaRPr lang="en-US" altLang="en-US" smtClean="0"/>
          </a:p>
        </p:txBody>
      </p:sp>
      <p:sp>
        <p:nvSpPr>
          <p:cNvPr id="165891" name="Rectangle 2"/>
          <p:cNvSpPr>
            <a:spLocks noGrp="1" noRot="1" noChangeAspect="1" noChangeArrowheads="1" noTextEdit="1"/>
          </p:cNvSpPr>
          <p:nvPr>
            <p:ph type="sldImg"/>
          </p:nvPr>
        </p:nvSpPr>
        <p:spPr>
          <a:xfrm>
            <a:off x="1254125" y="746125"/>
            <a:ext cx="4568825" cy="3427413"/>
          </a:xfrm>
          <a:ln/>
        </p:spPr>
      </p:sp>
      <p:sp>
        <p:nvSpPr>
          <p:cNvPr id="165892" name="Rectangle 3"/>
          <p:cNvSpPr>
            <a:spLocks noGrp="1" noChangeArrowheads="1"/>
          </p:cNvSpPr>
          <p:nvPr>
            <p:ph type="body" idx="1"/>
          </p:nvPr>
        </p:nvSpPr>
        <p:spPr>
          <a:xfrm>
            <a:off x="942975" y="4448175"/>
            <a:ext cx="55054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C4456DB-5FB3-43A7-B645-527CCDC2EDCB}" type="slidenum">
              <a:rPr lang="en-US" altLang="en-US" smtClean="0"/>
              <a:pPr eaLnBrk="1" hangingPunct="1">
                <a:spcBef>
                  <a:spcPct val="0"/>
                </a:spcBef>
              </a:pPr>
              <a:t>8</a:t>
            </a:fld>
            <a:endParaRPr lang="en-US" altLang="en-US" smtClean="0"/>
          </a:p>
        </p:txBody>
      </p:sp>
      <p:sp>
        <p:nvSpPr>
          <p:cNvPr id="93188" name="Content Placeholder 2"/>
          <p:cNvSpPr>
            <a:spLocks noGrp="1"/>
          </p:cNvSpPr>
          <p:nvPr>
            <p:ph type="body" idx="1"/>
          </p:nvPr>
        </p:nvSpPr>
        <p:spPr>
          <a:xfrm>
            <a:off x="706438" y="4449763"/>
            <a:ext cx="2832100" cy="4271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Resolve With Your Company – </a:t>
            </a:r>
            <a:r>
              <a:rPr lang="en-US" altLang="en-US" dirty="0" smtClean="0"/>
              <a:t>Follow your chain of command.  Go to your Lead, Supervisor or Safety Technician.  However, if this fails you should file a valid complaint.  </a:t>
            </a:r>
          </a:p>
          <a:p>
            <a:endParaRPr lang="en-US" altLang="en-US" b="1" dirty="0" smtClean="0"/>
          </a:p>
          <a:p>
            <a:r>
              <a:rPr lang="en-US" altLang="en-US" b="1" dirty="0" smtClean="0"/>
              <a:t>Online</a:t>
            </a:r>
            <a:r>
              <a:rPr lang="en-US" altLang="en-US" dirty="0" smtClean="0"/>
              <a:t> - Go to the Online </a:t>
            </a:r>
            <a:r>
              <a:rPr lang="en-US" altLang="en-US" dirty="0" smtClean="0">
                <a:hlinkClick r:id="rId3" tooltip="Online Complaint Form"/>
              </a:rPr>
              <a:t>Complaint Form</a:t>
            </a:r>
            <a:r>
              <a:rPr lang="en-US" altLang="en-US" dirty="0" smtClean="0"/>
              <a:t>. Written complaints that are signed by workers or their representative and submitted to an OSHA Area or Regional office are more likely to result in onsite OSHA inspections. </a:t>
            </a:r>
          </a:p>
          <a:p>
            <a:endParaRPr lang="en-US" altLang="en-US" dirty="0" smtClean="0"/>
          </a:p>
          <a:p>
            <a:r>
              <a:rPr lang="en-US" altLang="en-US" b="1" dirty="0" smtClean="0"/>
              <a:t>Telephone</a:t>
            </a:r>
            <a:r>
              <a:rPr lang="en-US" altLang="en-US" dirty="0" smtClean="0"/>
              <a:t> - your local </a:t>
            </a:r>
            <a:r>
              <a:rPr lang="en-US" altLang="en-US" dirty="0" smtClean="0">
                <a:hlinkClick r:id="rId4" tooltip="local OSHA Office"/>
              </a:rPr>
              <a:t>OSHA Regional or Area Office</a:t>
            </a:r>
            <a:r>
              <a:rPr lang="en-US" altLang="en-US" dirty="0" smtClean="0"/>
              <a:t>. OSHA staff can discuss your complaint and respond to any questions you have call 1</a:t>
            </a:r>
            <a:r>
              <a:rPr lang="en-US" altLang="en-US" b="1" dirty="0" smtClean="0"/>
              <a:t>-800-321-OSHA</a:t>
            </a:r>
            <a:r>
              <a:rPr lang="en-US" altLang="en-US" dirty="0" smtClean="0"/>
              <a:t>.  </a:t>
            </a:r>
            <a:endParaRPr lang="en-US" altLang="en-US" sz="1400" b="1" dirty="0" smtClean="0"/>
          </a:p>
          <a:p>
            <a:endParaRPr lang="en-US" altLang="en-US" sz="1400" dirty="0" smtClean="0"/>
          </a:p>
          <a:p>
            <a:endParaRPr lang="en-US" altLang="en-US" dirty="0" smtClean="0"/>
          </a:p>
        </p:txBody>
      </p:sp>
      <p:sp>
        <p:nvSpPr>
          <p:cNvPr id="93189" name="Content Placeholder 3"/>
          <p:cNvSpPr txBox="1">
            <a:spLocks/>
          </p:cNvSpPr>
          <p:nvPr/>
        </p:nvSpPr>
        <p:spPr bwMode="auto">
          <a:xfrm>
            <a:off x="3690938" y="4456113"/>
            <a:ext cx="26670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29" tIns="45814" rIns="91629" bIns="45814"/>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20000"/>
              </a:spcBef>
            </a:pPr>
            <a:r>
              <a:rPr lang="en-US" altLang="en-US" sz="1300" b="1" dirty="0" smtClean="0">
                <a:latin typeface="Calibri" pitchFamily="34" charset="0"/>
              </a:rPr>
              <a:t>Download </a:t>
            </a:r>
            <a:r>
              <a:rPr lang="en-US" altLang="en-US" sz="1300" b="1" dirty="0">
                <a:latin typeface="Calibri" pitchFamily="34" charset="0"/>
              </a:rPr>
              <a:t>and Fax/Mail</a:t>
            </a:r>
            <a:r>
              <a:rPr lang="en-US" altLang="en-US" sz="1300" dirty="0">
                <a:latin typeface="Calibri" pitchFamily="34" charset="0"/>
              </a:rPr>
              <a:t> - Download the OSHA </a:t>
            </a:r>
            <a:r>
              <a:rPr lang="en-US" altLang="en-US" sz="1300" dirty="0">
                <a:latin typeface="Calibri" pitchFamily="34" charset="0"/>
                <a:hlinkClick r:id="rId5" tooltip="OSHA Complaint Form PDF"/>
              </a:rPr>
              <a:t>complaint form</a:t>
            </a:r>
            <a:r>
              <a:rPr lang="en-US" altLang="en-US" sz="1300" dirty="0">
                <a:latin typeface="Calibri" pitchFamily="34" charset="0"/>
              </a:rPr>
              <a:t>* [</a:t>
            </a:r>
            <a:r>
              <a:rPr lang="en-US" altLang="en-US" sz="1300" dirty="0" err="1">
                <a:latin typeface="Calibri" pitchFamily="34" charset="0"/>
                <a:hlinkClick r:id="rId6" tooltip="OSHA 7 form - PDF 160K"/>
              </a:rPr>
              <a:t>En</a:t>
            </a:r>
            <a:r>
              <a:rPr lang="en-US" altLang="en-US" sz="1300" dirty="0">
                <a:latin typeface="Calibri" pitchFamily="34" charset="0"/>
                <a:hlinkClick r:id="rId6" tooltip="OSHA 7 form - PDF 160K"/>
              </a:rPr>
              <a:t> </a:t>
            </a:r>
            <a:r>
              <a:rPr lang="en-US" altLang="en-US" sz="1300" dirty="0" err="1">
                <a:latin typeface="Calibri" pitchFamily="34" charset="0"/>
                <a:hlinkClick r:id="rId6" tooltip="OSHA 7 form - PDF 160K"/>
              </a:rPr>
              <a:t>Espanol</a:t>
            </a:r>
            <a:r>
              <a:rPr lang="en-US" altLang="en-US" sz="1300" dirty="0">
                <a:latin typeface="Calibri" pitchFamily="34" charset="0"/>
              </a:rPr>
              <a:t>*] (or request a copy from your local </a:t>
            </a:r>
            <a:r>
              <a:rPr lang="en-US" altLang="en-US" sz="1300" dirty="0">
                <a:latin typeface="Calibri" pitchFamily="34" charset="0"/>
                <a:hlinkClick r:id="rId4"/>
              </a:rPr>
              <a:t>OSHA Regional or Area Office</a:t>
            </a:r>
            <a:r>
              <a:rPr lang="en-US" altLang="en-US" sz="1300" dirty="0">
                <a:latin typeface="Calibri" pitchFamily="34" charset="0"/>
              </a:rPr>
              <a:t>), complete it and then fax or mail it back to your local OSHA Regional or Area Office. Written complaints that are signed by a worker or representative and submitted to the closest OSHA Area Office are more likely to result in onsite OSHA inspections. Please include your name, address and telephone number so we can contact you to follow up. This information is confidential.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xfrm>
            <a:off x="706438" y="4449763"/>
            <a:ext cx="5664200" cy="3967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Question One:</a:t>
            </a:r>
          </a:p>
          <a:p>
            <a:pPr>
              <a:lnSpc>
                <a:spcPct val="150000"/>
              </a:lnSpc>
            </a:pPr>
            <a:r>
              <a:rPr lang="en-US" altLang="en-US" smtClean="0"/>
              <a:t>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altLang="en-US" smtClean="0"/>
          </a:p>
          <a:p>
            <a:endParaRPr lang="en-US" altLang="en-US" smtClean="0"/>
          </a:p>
          <a:p>
            <a:r>
              <a:rPr lang="en-US" altLang="en-US" smtClean="0"/>
              <a:t>Question Two:</a:t>
            </a:r>
          </a:p>
          <a:p>
            <a:pPr>
              <a:lnSpc>
                <a:spcPct val="150000"/>
              </a:lnSpc>
            </a:pPr>
            <a:r>
              <a:rPr lang="en-US" altLang="en-US" smtClean="0"/>
              <a:t>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363" indent="-284163" eaLnBrk="0" hangingPunct="0">
              <a:spcBef>
                <a:spcPct val="30000"/>
              </a:spcBef>
              <a:defRPr sz="1200">
                <a:solidFill>
                  <a:schemeClr val="tx1"/>
                </a:solidFill>
                <a:latin typeface="Arial" charset="0"/>
              </a:defRPr>
            </a:lvl2pPr>
            <a:lvl3pPr marL="1141413" indent="-227013" eaLnBrk="0" hangingPunct="0">
              <a:spcBef>
                <a:spcPct val="30000"/>
              </a:spcBef>
              <a:defRPr sz="1200">
                <a:solidFill>
                  <a:schemeClr val="tx1"/>
                </a:solidFill>
                <a:latin typeface="Arial" charset="0"/>
              </a:defRPr>
            </a:lvl3pPr>
            <a:lvl4pPr marL="1598613" indent="-227013" eaLnBrk="0" hangingPunct="0">
              <a:spcBef>
                <a:spcPct val="30000"/>
              </a:spcBef>
              <a:defRPr sz="1200">
                <a:solidFill>
                  <a:schemeClr val="tx1"/>
                </a:solidFill>
                <a:latin typeface="Arial" charset="0"/>
              </a:defRPr>
            </a:lvl4pPr>
            <a:lvl5pPr marL="2054225" indent="-227013" eaLnBrk="0" hangingPunct="0">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84047AD-D632-408C-B81A-BFCA0E113F22}" type="slidenum">
              <a:rPr lang="en-US" altLang="en-US" smtClean="0"/>
              <a:pPr eaLnBrk="1" hangingPunct="1">
                <a:spcBef>
                  <a:spcPct val="0"/>
                </a:spcBef>
              </a:pPr>
              <a:t>9</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6E13378-9167-47E2-B069-86B3187417D9}"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EA48D24-C01F-436F-B913-CA6CCF72D42A}" type="slidenum">
              <a:rPr lang="en-US"/>
              <a:pPr>
                <a:defRPr/>
              </a:pPr>
              <a:t>‹#›</a:t>
            </a:fld>
            <a:endParaRPr lang="en-US" dirty="0"/>
          </a:p>
        </p:txBody>
      </p:sp>
    </p:spTree>
    <p:extLst>
      <p:ext uri="{BB962C8B-B14F-4D97-AF65-F5344CB8AC3E}">
        <p14:creationId xmlns:p14="http://schemas.microsoft.com/office/powerpoint/2010/main" val="2554883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AF12B0F-AD90-4F5E-B983-DFBBEE2DCED9}"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FB202D6-13D0-432E-B819-34F4BC1F4EDB}" type="slidenum">
              <a:rPr lang="en-US"/>
              <a:pPr>
                <a:defRPr/>
              </a:pPr>
              <a:t>‹#›</a:t>
            </a:fld>
            <a:endParaRPr lang="en-US" dirty="0"/>
          </a:p>
        </p:txBody>
      </p:sp>
    </p:spTree>
    <p:extLst>
      <p:ext uri="{BB962C8B-B14F-4D97-AF65-F5344CB8AC3E}">
        <p14:creationId xmlns:p14="http://schemas.microsoft.com/office/powerpoint/2010/main" val="1623939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381CC14-2EDD-428D-9900-BD2FD9AE6BE8}"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49BC26C-0565-4FFB-A71E-FD52A349B2F6}" type="slidenum">
              <a:rPr lang="en-US"/>
              <a:pPr>
                <a:defRPr/>
              </a:pPr>
              <a:t>‹#›</a:t>
            </a:fld>
            <a:endParaRPr lang="en-US" dirty="0"/>
          </a:p>
        </p:txBody>
      </p:sp>
    </p:spTree>
    <p:extLst>
      <p:ext uri="{BB962C8B-B14F-4D97-AF65-F5344CB8AC3E}">
        <p14:creationId xmlns:p14="http://schemas.microsoft.com/office/powerpoint/2010/main" val="9829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C2A0368-C7EE-409E-B538-542C55352384}"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867E47A8-2F00-42AA-B4F6-61F89738EA67}" type="slidenum">
              <a:rPr lang="en-US"/>
              <a:pPr>
                <a:defRPr/>
              </a:pPr>
              <a:t>‹#›</a:t>
            </a:fld>
            <a:endParaRPr lang="en-US" dirty="0"/>
          </a:p>
        </p:txBody>
      </p:sp>
    </p:spTree>
    <p:extLst>
      <p:ext uri="{BB962C8B-B14F-4D97-AF65-F5344CB8AC3E}">
        <p14:creationId xmlns:p14="http://schemas.microsoft.com/office/powerpoint/2010/main" val="3089325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572000" y="1600200"/>
            <a:ext cx="3810000" cy="4114800"/>
          </a:xfrm>
        </p:spPr>
        <p:txBody>
          <a:bodyPr/>
          <a:lstStyle/>
          <a:p>
            <a:pPr lvl="0"/>
            <a:endParaRPr lang="en-US" noProof="0" dirty="0" smtClean="0"/>
          </a:p>
        </p:txBody>
      </p:sp>
      <p:sp>
        <p:nvSpPr>
          <p:cNvPr id="5" name="Footer Placeholder 4"/>
          <p:cNvSpPr>
            <a:spLocks noGrp="1" noChangeArrowheads="1"/>
          </p:cNvSpPr>
          <p:nvPr>
            <p:ph type="ftr" sz="quarter" idx="10"/>
          </p:nvPr>
        </p:nvSpPr>
        <p:spPr>
          <a:xfrm>
            <a:off x="2286000" y="6248400"/>
            <a:ext cx="4495800" cy="457200"/>
          </a:xfrm>
          <a:prstGeom prst="rect">
            <a:avLst/>
          </a:prstGeom>
        </p:spPr>
        <p:txBody>
          <a:bodyPr/>
          <a:lstStyle>
            <a:lvl1pPr>
              <a:defRPr>
                <a:latin typeface="Arial" charset="0"/>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9F5EFB34-64D4-48F6-8A1A-2A9731A575CD}" type="slidenum">
              <a:rPr lang="en-US"/>
              <a:pPr>
                <a:defRPr/>
              </a:pPr>
              <a:t>‹#›</a:t>
            </a:fld>
            <a:endParaRPr lang="en-US" dirty="0"/>
          </a:p>
        </p:txBody>
      </p:sp>
    </p:spTree>
    <p:extLst>
      <p:ext uri="{BB962C8B-B14F-4D97-AF65-F5344CB8AC3E}">
        <p14:creationId xmlns:p14="http://schemas.microsoft.com/office/powerpoint/2010/main" val="1059137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582B248-E5C3-4DBD-8611-61063479CF40}" type="datetimeFigureOut">
              <a:rPr lang="en-US"/>
              <a:pPr>
                <a:defRPr/>
              </a:pPr>
              <a:t>6/7/2018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86A60D-1960-40BA-8B23-A0A2D0EA4603}" type="slidenum">
              <a:rPr lang="en-US"/>
              <a:pPr>
                <a:defRPr/>
              </a:pPr>
              <a:t>‹#›</a:t>
            </a:fld>
            <a:endParaRPr lang="en-US" dirty="0"/>
          </a:p>
        </p:txBody>
      </p:sp>
    </p:spTree>
    <p:extLst>
      <p:ext uri="{BB962C8B-B14F-4D97-AF65-F5344CB8AC3E}">
        <p14:creationId xmlns:p14="http://schemas.microsoft.com/office/powerpoint/2010/main" val="2896083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82B248-E5C3-4DBD-8611-61063479CF40}" type="datetimeFigureOut">
              <a:rPr lang="en-US"/>
              <a:pPr>
                <a:defRPr/>
              </a:pPr>
              <a:t>6/7/2018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DAEA76-8FEC-4621-A43E-DE8B256CF04F}" type="slidenum">
              <a:rPr lang="en-US"/>
              <a:pPr>
                <a:defRPr/>
              </a:pPr>
              <a:t>‹#›</a:t>
            </a:fld>
            <a:endParaRPr lang="en-US" dirty="0"/>
          </a:p>
        </p:txBody>
      </p:sp>
    </p:spTree>
    <p:extLst>
      <p:ext uri="{BB962C8B-B14F-4D97-AF65-F5344CB8AC3E}">
        <p14:creationId xmlns:p14="http://schemas.microsoft.com/office/powerpoint/2010/main" val="2076558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82B248-E5C3-4DBD-8611-61063479CF40}" type="datetimeFigureOut">
              <a:rPr lang="en-US"/>
              <a:pPr>
                <a:defRPr/>
              </a:pPr>
              <a:t>6/7/2018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1997C2-B402-4659-8A0F-82E09CC74D62}" type="slidenum">
              <a:rPr lang="en-US"/>
              <a:pPr>
                <a:defRPr/>
              </a:pPr>
              <a:t>‹#›</a:t>
            </a:fld>
            <a:endParaRPr lang="en-US" dirty="0"/>
          </a:p>
        </p:txBody>
      </p:sp>
    </p:spTree>
    <p:extLst>
      <p:ext uri="{BB962C8B-B14F-4D97-AF65-F5344CB8AC3E}">
        <p14:creationId xmlns:p14="http://schemas.microsoft.com/office/powerpoint/2010/main" val="494422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582B248-E5C3-4DBD-8611-61063479CF40}" type="datetimeFigureOut">
              <a:rPr lang="en-US"/>
              <a:pPr>
                <a:defRPr/>
              </a:pPr>
              <a:t>6/7/2018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6F8F07-C2E2-481A-8E41-9A73C82D1DFC}" type="slidenum">
              <a:rPr lang="en-US"/>
              <a:pPr>
                <a:defRPr/>
              </a:pPr>
              <a:t>‹#›</a:t>
            </a:fld>
            <a:endParaRPr lang="en-US" dirty="0"/>
          </a:p>
        </p:txBody>
      </p:sp>
    </p:spTree>
    <p:extLst>
      <p:ext uri="{BB962C8B-B14F-4D97-AF65-F5344CB8AC3E}">
        <p14:creationId xmlns:p14="http://schemas.microsoft.com/office/powerpoint/2010/main" val="2793547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582B248-E5C3-4DBD-8611-61063479CF40}" type="datetimeFigureOut">
              <a:rPr lang="en-US"/>
              <a:pPr>
                <a:defRPr/>
              </a:pPr>
              <a:t>6/7/2018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1DCF8DD-0B9F-4287-A497-F219B5654CC3}" type="slidenum">
              <a:rPr lang="en-US"/>
              <a:pPr>
                <a:defRPr/>
              </a:pPr>
              <a:t>‹#›</a:t>
            </a:fld>
            <a:endParaRPr lang="en-US" dirty="0"/>
          </a:p>
        </p:txBody>
      </p:sp>
    </p:spTree>
    <p:extLst>
      <p:ext uri="{BB962C8B-B14F-4D97-AF65-F5344CB8AC3E}">
        <p14:creationId xmlns:p14="http://schemas.microsoft.com/office/powerpoint/2010/main" val="471005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582B248-E5C3-4DBD-8611-61063479CF40}" type="datetimeFigureOut">
              <a:rPr lang="en-US"/>
              <a:pPr>
                <a:defRPr/>
              </a:pPr>
              <a:t>6/7/2018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1307953-0AAE-42E1-9CB2-EC6C4A646E69}" type="slidenum">
              <a:rPr lang="en-US"/>
              <a:pPr>
                <a:defRPr/>
              </a:pPr>
              <a:t>‹#›</a:t>
            </a:fld>
            <a:endParaRPr lang="en-US" dirty="0"/>
          </a:p>
        </p:txBody>
      </p:sp>
    </p:spTree>
    <p:extLst>
      <p:ext uri="{BB962C8B-B14F-4D97-AF65-F5344CB8AC3E}">
        <p14:creationId xmlns:p14="http://schemas.microsoft.com/office/powerpoint/2010/main" val="63165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C054012-143D-4381-B75B-9DC36D372304}"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8DB4C834-9D4F-40E1-A217-4F1C0AF87ABE}" type="slidenum">
              <a:rPr lang="en-US"/>
              <a:pPr>
                <a:defRPr/>
              </a:pPr>
              <a:t>‹#›</a:t>
            </a:fld>
            <a:endParaRPr lang="en-US" dirty="0"/>
          </a:p>
        </p:txBody>
      </p:sp>
    </p:spTree>
    <p:extLst>
      <p:ext uri="{BB962C8B-B14F-4D97-AF65-F5344CB8AC3E}">
        <p14:creationId xmlns:p14="http://schemas.microsoft.com/office/powerpoint/2010/main" val="1739875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82B248-E5C3-4DBD-8611-61063479CF40}" type="datetimeFigureOut">
              <a:rPr lang="en-US"/>
              <a:pPr>
                <a:defRPr/>
              </a:pPr>
              <a:t>6/7/2018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93A2D8A-E61D-43F1-BF1E-DAECC8BE31E3}" type="slidenum">
              <a:rPr lang="en-US"/>
              <a:pPr>
                <a:defRPr/>
              </a:pPr>
              <a:t>‹#›</a:t>
            </a:fld>
            <a:endParaRPr lang="en-US" dirty="0"/>
          </a:p>
        </p:txBody>
      </p:sp>
    </p:spTree>
    <p:extLst>
      <p:ext uri="{BB962C8B-B14F-4D97-AF65-F5344CB8AC3E}">
        <p14:creationId xmlns:p14="http://schemas.microsoft.com/office/powerpoint/2010/main" val="3151078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82B248-E5C3-4DBD-8611-61063479CF40}" type="datetimeFigureOut">
              <a:rPr lang="en-US"/>
              <a:pPr>
                <a:defRPr/>
              </a:pPr>
              <a:t>6/7/2018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903F6F-CB5C-44AD-A9F0-B971DBC52793}" type="slidenum">
              <a:rPr lang="en-US"/>
              <a:pPr>
                <a:defRPr/>
              </a:pPr>
              <a:t>‹#›</a:t>
            </a:fld>
            <a:endParaRPr lang="en-US" dirty="0"/>
          </a:p>
        </p:txBody>
      </p:sp>
    </p:spTree>
    <p:extLst>
      <p:ext uri="{BB962C8B-B14F-4D97-AF65-F5344CB8AC3E}">
        <p14:creationId xmlns:p14="http://schemas.microsoft.com/office/powerpoint/2010/main" val="2635923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82B248-E5C3-4DBD-8611-61063479CF40}" type="datetimeFigureOut">
              <a:rPr lang="en-US"/>
              <a:pPr>
                <a:defRPr/>
              </a:pPr>
              <a:t>6/7/2018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FEC53F-2FE8-4769-A753-6B4F921EBCFD}" type="slidenum">
              <a:rPr lang="en-US"/>
              <a:pPr>
                <a:defRPr/>
              </a:pPr>
              <a:t>‹#›</a:t>
            </a:fld>
            <a:endParaRPr lang="en-US" dirty="0"/>
          </a:p>
        </p:txBody>
      </p:sp>
    </p:spTree>
    <p:extLst>
      <p:ext uri="{BB962C8B-B14F-4D97-AF65-F5344CB8AC3E}">
        <p14:creationId xmlns:p14="http://schemas.microsoft.com/office/powerpoint/2010/main" val="2515166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82B248-E5C3-4DBD-8611-61063479CF40}" type="datetimeFigureOut">
              <a:rPr lang="en-US"/>
              <a:pPr>
                <a:defRPr/>
              </a:pPr>
              <a:t>6/7/2018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70D21E-C1BD-4EE4-AE26-A5BACE6C8C63}" type="slidenum">
              <a:rPr lang="en-US"/>
              <a:pPr>
                <a:defRPr/>
              </a:pPr>
              <a:t>‹#›</a:t>
            </a:fld>
            <a:endParaRPr lang="en-US" dirty="0"/>
          </a:p>
        </p:txBody>
      </p:sp>
    </p:spTree>
    <p:extLst>
      <p:ext uri="{BB962C8B-B14F-4D97-AF65-F5344CB8AC3E}">
        <p14:creationId xmlns:p14="http://schemas.microsoft.com/office/powerpoint/2010/main" val="785803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82B248-E5C3-4DBD-8611-61063479CF40}" type="datetimeFigureOut">
              <a:rPr lang="en-US"/>
              <a:pPr>
                <a:defRPr/>
              </a:pPr>
              <a:t>6/7/2018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3449BF-19CF-4689-8E77-DC1E8125E800}" type="slidenum">
              <a:rPr lang="en-US"/>
              <a:pPr>
                <a:defRPr/>
              </a:pPr>
              <a:t>‹#›</a:t>
            </a:fld>
            <a:endParaRPr lang="en-US" dirty="0"/>
          </a:p>
        </p:txBody>
      </p:sp>
    </p:spTree>
    <p:extLst>
      <p:ext uri="{BB962C8B-B14F-4D97-AF65-F5344CB8AC3E}">
        <p14:creationId xmlns:p14="http://schemas.microsoft.com/office/powerpoint/2010/main" val="367225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DE96698-F2ED-44B5-A62A-DFC56A7618C2}"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5C6378D4-0949-4207-A7A6-52EB6753184A}" type="slidenum">
              <a:rPr lang="en-US"/>
              <a:pPr>
                <a:defRPr/>
              </a:pPr>
              <a:t>‹#›</a:t>
            </a:fld>
            <a:endParaRPr lang="en-US" dirty="0"/>
          </a:p>
        </p:txBody>
      </p:sp>
    </p:spTree>
    <p:extLst>
      <p:ext uri="{BB962C8B-B14F-4D97-AF65-F5344CB8AC3E}">
        <p14:creationId xmlns:p14="http://schemas.microsoft.com/office/powerpoint/2010/main" val="1520253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92CF62E-542E-401E-AF9F-A1C26DCAD2B0}"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F3821065-5BBE-412B-9862-9667353F3441}" type="slidenum">
              <a:rPr lang="en-US"/>
              <a:pPr>
                <a:defRPr/>
              </a:pPr>
              <a:t>‹#›</a:t>
            </a:fld>
            <a:endParaRPr lang="en-US" dirty="0"/>
          </a:p>
        </p:txBody>
      </p:sp>
    </p:spTree>
    <p:extLst>
      <p:ext uri="{BB962C8B-B14F-4D97-AF65-F5344CB8AC3E}">
        <p14:creationId xmlns:p14="http://schemas.microsoft.com/office/powerpoint/2010/main" val="3209228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6653BAB-A497-4CFE-A55E-F5420CD06E88}" type="datetime1">
              <a:rPr lang="en-US"/>
              <a:pPr>
                <a:defRPr/>
              </a:pPr>
              <a:t>6/7/2018</a:t>
            </a:fld>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CAB7393E-0BD7-484C-B496-BBFFC7B125AF}" type="slidenum">
              <a:rPr lang="en-US"/>
              <a:pPr>
                <a:defRPr/>
              </a:pPr>
              <a:t>‹#›</a:t>
            </a:fld>
            <a:endParaRPr lang="en-US" dirty="0"/>
          </a:p>
        </p:txBody>
      </p:sp>
    </p:spTree>
    <p:extLst>
      <p:ext uri="{BB962C8B-B14F-4D97-AF65-F5344CB8AC3E}">
        <p14:creationId xmlns:p14="http://schemas.microsoft.com/office/powerpoint/2010/main" val="1108857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05D3F66-53A7-4DBB-8856-4F8BA712F72C}" type="datetime1">
              <a:rPr lang="en-US"/>
              <a:pPr>
                <a:defRPr/>
              </a:pPr>
              <a:t>6/7/2018</a:t>
            </a:fld>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D76CD48F-ECCE-4557-ACB9-6B142457452F}" type="slidenum">
              <a:rPr lang="en-US"/>
              <a:pPr>
                <a:defRPr/>
              </a:pPr>
              <a:t>‹#›</a:t>
            </a:fld>
            <a:endParaRPr lang="en-US" dirty="0"/>
          </a:p>
        </p:txBody>
      </p:sp>
    </p:spTree>
    <p:extLst>
      <p:ext uri="{BB962C8B-B14F-4D97-AF65-F5344CB8AC3E}">
        <p14:creationId xmlns:p14="http://schemas.microsoft.com/office/powerpoint/2010/main" val="2118107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FCDF43B-D70C-48E3-B811-E96299CDD17A}" type="datetime1">
              <a:rPr lang="en-US"/>
              <a:pPr>
                <a:defRPr/>
              </a:pPr>
              <a:t>6/7/2018</a:t>
            </a:fld>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838F1597-D763-4AC7-886E-DD331F439F94}" type="slidenum">
              <a:rPr lang="en-US"/>
              <a:pPr>
                <a:defRPr/>
              </a:pPr>
              <a:t>‹#›</a:t>
            </a:fld>
            <a:endParaRPr lang="en-US" dirty="0"/>
          </a:p>
        </p:txBody>
      </p:sp>
    </p:spTree>
    <p:extLst>
      <p:ext uri="{BB962C8B-B14F-4D97-AF65-F5344CB8AC3E}">
        <p14:creationId xmlns:p14="http://schemas.microsoft.com/office/powerpoint/2010/main" val="3317584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77F5401-4444-4398-827E-CFBD53FE179E}"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3539C626-A13B-4EF3-81F9-53FC18FAD3F9}" type="slidenum">
              <a:rPr lang="en-US"/>
              <a:pPr>
                <a:defRPr/>
              </a:pPr>
              <a:t>‹#›</a:t>
            </a:fld>
            <a:endParaRPr lang="en-US" dirty="0"/>
          </a:p>
        </p:txBody>
      </p:sp>
    </p:spTree>
    <p:extLst>
      <p:ext uri="{BB962C8B-B14F-4D97-AF65-F5344CB8AC3E}">
        <p14:creationId xmlns:p14="http://schemas.microsoft.com/office/powerpoint/2010/main" val="1579135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5A54195-88BF-4D87-A00B-AAB6EA7B99AD}"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697C4D1D-52D2-41F2-BAB6-ED648E69A741}" type="slidenum">
              <a:rPr lang="en-US"/>
              <a:pPr>
                <a:defRPr/>
              </a:pPr>
              <a:t>‹#›</a:t>
            </a:fld>
            <a:endParaRPr lang="en-US" dirty="0"/>
          </a:p>
        </p:txBody>
      </p:sp>
    </p:spTree>
    <p:extLst>
      <p:ext uri="{BB962C8B-B14F-4D97-AF65-F5344CB8AC3E}">
        <p14:creationId xmlns:p14="http://schemas.microsoft.com/office/powerpoint/2010/main" val="694180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665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atin typeface="Arial" charset="0"/>
              </a:defRPr>
            </a:lvl1pPr>
          </a:lstStyle>
          <a:p>
            <a:pPr>
              <a:defRPr/>
            </a:pPr>
            <a:fld id="{9B91F603-7404-4993-82FB-D6551C67753D}" type="datetime1">
              <a:rPr lang="en-US"/>
              <a:pPr>
                <a:defRPr/>
              </a:pPr>
              <a:t>6/7/2018</a:t>
            </a:fld>
            <a:endParaRPr lang="en-US" dirty="0"/>
          </a:p>
        </p:txBody>
      </p:sp>
      <p:sp>
        <p:nvSpPr>
          <p:cNvPr id="1030" name="Rectangle 6"/>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844E895-06A2-49D1-8523-623D7EFF4B4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910" r:id="rId13"/>
  </p:sldLayoutIdLst>
  <p:hf hdr="0" ft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4582B248-E5C3-4DBD-8611-61063479CF40}" type="datetimeFigureOut">
              <a:rPr lang="en-US"/>
              <a:pPr>
                <a:defRPr/>
              </a:pPr>
              <a:t>6/7/2018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A1717071-D697-419C-8B88-7FED7D40AD7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Fall%20Guardrail%20barge%20icy%20dock%20page.mpg"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Fall%20Guardrail%20barge%20icy%20dock%20page.mp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hyperlink" Target="Fall%20Guardrail%20barge%20icy%20dock%20page.mpg"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48.emf"/></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56.emf"/></Relationships>
</file>

<file path=ppt/slides/_rels/slide4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58.emf"/></Relationships>
</file>

<file path=ppt/slides/_rels/slide4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60.emf"/></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hyperlink" Target="Fall%20Guardrail%20barge%20icy%20dock%20page.mpg"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81.emf"/></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6.xml.rels><?xml version="1.0" encoding="UTF-8" standalone="yes"?>
<Relationships xmlns="http://schemas.openxmlformats.org/package/2006/relationships"><Relationship Id="rId3" Type="http://schemas.openxmlformats.org/officeDocument/2006/relationships/hyperlink" Target="Fall%20Guardrail%20barge%20icy%20dock%20page.mpg"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90.jpe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5.xml.rels><?xml version="1.0" encoding="UTF-8" standalone="yes"?>
<Relationships xmlns="http://schemas.openxmlformats.org/package/2006/relationships"><Relationship Id="rId3" Type="http://schemas.openxmlformats.org/officeDocument/2006/relationships/hyperlink" Target="Fall%20Guardrail%20barge%20icy%20dock%20page.mpg"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osha.gov/pls/oshaweb/owasrch.search_form?p_doc_type=STANDARDS&amp;p_toc_level=0&amp;p_keyvalue="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8A50BBD-E369-4501-9240-F2A8263198F1}" type="slidenum">
              <a:rPr lang="en-US" altLang="en-US" sz="1400" smtClean="0"/>
              <a:pPr eaLnBrk="1" hangingPunct="1">
                <a:spcBef>
                  <a:spcPct val="0"/>
                </a:spcBef>
                <a:buFontTx/>
                <a:buNone/>
              </a:pPr>
              <a:t>1</a:t>
            </a:fld>
            <a:endParaRPr lang="en-US" altLang="en-US" sz="1400" smtClean="0"/>
          </a:p>
        </p:txBody>
      </p:sp>
      <p:pic>
        <p:nvPicPr>
          <p:cNvPr id="6" name="Picture 2" title="Picture of a shipyard with a title &quot;Shipyard Ergonomics&quo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371600"/>
            <a:ext cx="7705725" cy="414496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79425" y="304800"/>
            <a:ext cx="8229600" cy="1143000"/>
          </a:xfrm>
        </p:spPr>
        <p:txBody>
          <a:bodyPr/>
          <a:lstStyle/>
          <a:p>
            <a:r>
              <a:rPr lang="en-US" altLang="en-US" dirty="0"/>
              <a:t>Purpose and </a:t>
            </a:r>
            <a:r>
              <a:rPr lang="en-US" altLang="en-US" dirty="0" smtClean="0"/>
              <a:t>Objectives</a:t>
            </a:r>
            <a:endParaRPr lang="en-US" dirty="0"/>
          </a:p>
        </p:txBody>
      </p:sp>
      <p:sp>
        <p:nvSpPr>
          <p:cNvPr id="2" name="TextBox 1"/>
          <p:cNvSpPr txBox="1"/>
          <p:nvPr/>
        </p:nvSpPr>
        <p:spPr>
          <a:xfrm>
            <a:off x="457200" y="5715000"/>
            <a:ext cx="7772400" cy="600164"/>
          </a:xfrm>
          <a:prstGeom prst="rect">
            <a:avLst/>
          </a:prstGeom>
          <a:noFill/>
        </p:spPr>
        <p:txBody>
          <a:bodyPr wrap="square" rtlCol="0">
            <a:spAutoFit/>
          </a:bodyPr>
          <a:lstStyle/>
          <a:p>
            <a:r>
              <a:rPr lang="en-US" sz="1100" dirty="0"/>
              <a:t>This material was produced under grant number </a:t>
            </a:r>
            <a:r>
              <a:rPr lang="en-US" sz="1100" dirty="0" smtClean="0"/>
              <a:t>SH-26333-SH4 </a:t>
            </a:r>
            <a:r>
              <a:rPr lang="en-US" sz="1100" dirty="0"/>
              <a:t>from the Occupational Safety and Health Administration, U.S. Department of Labor. It does not necessarily reflect the views or policies of the U.S. Department of Labor, nor does mention of trade names, commercial products, or organizations imply endorsement by the U.S</a:t>
            </a:r>
            <a:r>
              <a:rPr lang="en-US" sz="1100" dirty="0" smtClean="0"/>
              <a:t>. Government</a:t>
            </a:r>
            <a:r>
              <a:rPr lang="en-US" sz="1100" dirty="0"/>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19624382-828C-40E0-94B6-B15E0636A934}" type="slidenum">
              <a:rPr lang="en-US" altLang="en-US" sz="1400" smtClean="0"/>
              <a:pPr eaLnBrk="1" hangingPunct="1">
                <a:spcBef>
                  <a:spcPct val="0"/>
                </a:spcBef>
                <a:buFontTx/>
                <a:buNone/>
              </a:pPr>
              <a:t>10</a:t>
            </a:fld>
            <a:endParaRPr lang="en-US" altLang="en-US" sz="1400" smtClean="0"/>
          </a:p>
        </p:txBody>
      </p:sp>
      <p:sp>
        <p:nvSpPr>
          <p:cNvPr id="13315"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Shipyard Work</a:t>
            </a:r>
          </a:p>
        </p:txBody>
      </p:sp>
      <p:sp>
        <p:nvSpPr>
          <p:cNvPr id="13316" name="Rectangle 3" title="Picture of a worker welding"/>
          <p:cNvSpPr>
            <a:spLocks noGrp="1" noChangeArrowheads="1"/>
          </p:cNvSpPr>
          <p:nvPr>
            <p:ph type="body" idx="1"/>
          </p:nvPr>
        </p:nvSpPr>
        <p:spPr>
          <a:xfrm>
            <a:off x="515938" y="1676400"/>
            <a:ext cx="7947025" cy="4071938"/>
          </a:xfrm>
          <a:noFill/>
        </p:spPr>
        <p:txBody>
          <a:bodyPr lIns="92075" tIns="46038" rIns="92075" bIns="46038"/>
          <a:lstStyle/>
          <a:p>
            <a:endParaRPr lang="en-US" altLang="en-US" smtClean="0"/>
          </a:p>
          <a:p>
            <a:endParaRPr lang="en-US" altLang="en-US" smtClean="0"/>
          </a:p>
        </p:txBody>
      </p:sp>
      <p:pic>
        <p:nvPicPr>
          <p:cNvPr id="6" name="Picture 2" title="Picture of a worker wel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524000"/>
            <a:ext cx="7772400"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4EAFB1E-4C5B-42B3-BBB8-C1DC6474149E}" type="slidenum">
              <a:rPr lang="en-US" altLang="en-US" sz="1400" smtClean="0"/>
              <a:pPr eaLnBrk="1" hangingPunct="1">
                <a:spcBef>
                  <a:spcPct val="0"/>
                </a:spcBef>
                <a:buFontTx/>
                <a:buNone/>
              </a:pPr>
              <a:t>11</a:t>
            </a:fld>
            <a:endParaRPr lang="en-US" altLang="en-US" sz="1400" smtClean="0"/>
          </a:p>
        </p:txBody>
      </p:sp>
      <p:sp>
        <p:nvSpPr>
          <p:cNvPr id="14339"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WMSD</a:t>
            </a:r>
          </a:p>
        </p:txBody>
      </p:sp>
      <p:sp>
        <p:nvSpPr>
          <p:cNvPr id="14340" name="Rectangle 3" title="Picture of a worker with cables"/>
          <p:cNvSpPr>
            <a:spLocks noGrp="1" noChangeArrowheads="1"/>
          </p:cNvSpPr>
          <p:nvPr>
            <p:ph type="body" idx="1"/>
          </p:nvPr>
        </p:nvSpPr>
        <p:spPr>
          <a:xfrm>
            <a:off x="515938" y="1676400"/>
            <a:ext cx="7947025" cy="4071938"/>
          </a:xfrm>
          <a:noFill/>
        </p:spPr>
        <p:txBody>
          <a:bodyPr lIns="92075" tIns="46038" rIns="92075" bIns="46038"/>
          <a:lstStyle/>
          <a:p>
            <a:endParaRPr lang="en-US" altLang="en-US" smtClean="0"/>
          </a:p>
          <a:p>
            <a:endParaRPr lang="en-US" altLang="en-US" smtClean="0"/>
          </a:p>
        </p:txBody>
      </p:sp>
      <p:pic>
        <p:nvPicPr>
          <p:cNvPr id="6" name="Picture 2" title="Picture of a worker with cabl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2513" y="1524000"/>
            <a:ext cx="7038975" cy="4359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A3E0E90-9D50-4169-B2DD-EB69FF2C322F}" type="slidenum">
              <a:rPr lang="en-US" altLang="en-US" sz="1400" smtClean="0"/>
              <a:pPr eaLnBrk="1" hangingPunct="1">
                <a:spcBef>
                  <a:spcPct val="0"/>
                </a:spcBef>
                <a:buFontTx/>
                <a:buNone/>
              </a:pPr>
              <a:t>12</a:t>
            </a:fld>
            <a:endParaRPr lang="en-US" altLang="en-US" sz="1400" smtClean="0"/>
          </a:p>
        </p:txBody>
      </p:sp>
      <p:sp>
        <p:nvSpPr>
          <p:cNvPr id="15363"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More On WMSD</a:t>
            </a:r>
          </a:p>
        </p:txBody>
      </p:sp>
      <p:sp>
        <p:nvSpPr>
          <p:cNvPr id="15364" name="Rectangle 3" title="Picture - worker carrying a wooden object"/>
          <p:cNvSpPr>
            <a:spLocks noGrp="1" noChangeArrowheads="1"/>
          </p:cNvSpPr>
          <p:nvPr>
            <p:ph type="body" idx="1"/>
          </p:nvPr>
        </p:nvSpPr>
        <p:spPr>
          <a:xfrm>
            <a:off x="515938" y="1676400"/>
            <a:ext cx="7947025" cy="4071938"/>
          </a:xfrm>
          <a:noFill/>
        </p:spPr>
        <p:txBody>
          <a:bodyPr lIns="92075" tIns="46038" rIns="92075" bIns="46038"/>
          <a:lstStyle/>
          <a:p>
            <a:endParaRPr lang="en-US" altLang="en-US" smtClean="0"/>
          </a:p>
          <a:p>
            <a:endParaRPr lang="en-US" altLang="en-US" smtClean="0"/>
          </a:p>
        </p:txBody>
      </p:sp>
      <p:pic>
        <p:nvPicPr>
          <p:cNvPr id="6" name="Picture 2" title="Picture - worker carrying a wooden obje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0263" y="1614488"/>
            <a:ext cx="7483475" cy="3994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094037B-F3B1-4314-A7C9-AE87F981C45A}" type="slidenum">
              <a:rPr lang="en-US" altLang="en-US" sz="1400" smtClean="0"/>
              <a:pPr eaLnBrk="1" hangingPunct="1">
                <a:spcBef>
                  <a:spcPct val="0"/>
                </a:spcBef>
                <a:buFontTx/>
                <a:buNone/>
              </a:pPr>
              <a:t>13</a:t>
            </a:fld>
            <a:endParaRPr lang="en-US" altLang="en-US" sz="1400" smtClean="0"/>
          </a:p>
        </p:txBody>
      </p:sp>
      <p:sp>
        <p:nvSpPr>
          <p:cNvPr id="16387"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dirty="0" smtClean="0"/>
              <a:t>More On WMSD </a:t>
            </a:r>
          </a:p>
        </p:txBody>
      </p:sp>
      <p:sp>
        <p:nvSpPr>
          <p:cNvPr id="16388" name="Rectangle 3" title="Picture - an inverted traingle showing that the more risk factors the greater the likehood of developing a disorde. From the top (base of the triangle) &quot;Repetition and Force and Awkward Posture&quot; in Red, Yellow and Green "/>
          <p:cNvSpPr>
            <a:spLocks noGrp="1" noChangeArrowheads="1"/>
          </p:cNvSpPr>
          <p:nvPr>
            <p:ph type="body" idx="1"/>
          </p:nvPr>
        </p:nvSpPr>
        <p:spPr>
          <a:xfrm>
            <a:off x="515938" y="1676400"/>
            <a:ext cx="7947025" cy="4071938"/>
          </a:xfrm>
          <a:noFill/>
        </p:spPr>
        <p:txBody>
          <a:bodyPr lIns="92075" tIns="46038" rIns="92075" bIns="46038"/>
          <a:lstStyle/>
          <a:p>
            <a:endParaRPr lang="en-US" altLang="en-US" smtClean="0"/>
          </a:p>
          <a:p>
            <a:endParaRPr lang="en-US" altLang="en-US" smtClean="0"/>
          </a:p>
        </p:txBody>
      </p:sp>
      <p:pic>
        <p:nvPicPr>
          <p:cNvPr id="8" name="Picture 2" title="Picture - an inverted traingle showing that the more risk factors the greater the likehood of developing a disorde. From the top (base of the triangle) &quot;Repetition and Force and Awkward Posture&quot; in Red, Yellow and Green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9637" y="1458436"/>
            <a:ext cx="7256462" cy="4608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562E06D-0CE6-4352-BE1A-5BC77A3562AC}" type="slidenum">
              <a:rPr lang="en-US" altLang="en-US" sz="1400" smtClean="0"/>
              <a:pPr eaLnBrk="1" hangingPunct="1">
                <a:spcBef>
                  <a:spcPct val="0"/>
                </a:spcBef>
                <a:buFontTx/>
                <a:buNone/>
              </a:pPr>
              <a:t>14</a:t>
            </a:fld>
            <a:endParaRPr lang="en-US" altLang="en-US" sz="1400" smtClean="0"/>
          </a:p>
        </p:txBody>
      </p:sp>
      <p:sp>
        <p:nvSpPr>
          <p:cNvPr id="17411"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Defining Ergonomics</a:t>
            </a:r>
          </a:p>
        </p:txBody>
      </p:sp>
      <p:sp>
        <p:nvSpPr>
          <p:cNvPr id="17412" name="Rectangle 3" title="Picture - Worker drilling the wall standing on top of a block. The word &quot;Smarter"/>
          <p:cNvSpPr>
            <a:spLocks noGrp="1" noChangeArrowheads="1"/>
          </p:cNvSpPr>
          <p:nvPr>
            <p:ph type="body" idx="1"/>
          </p:nvPr>
        </p:nvSpPr>
        <p:spPr>
          <a:xfrm>
            <a:off x="515938" y="1676400"/>
            <a:ext cx="7947025" cy="4071938"/>
          </a:xfrm>
          <a:noFill/>
        </p:spPr>
        <p:txBody>
          <a:bodyPr lIns="92075" tIns="46038" rIns="92075" bIns="46038"/>
          <a:lstStyle/>
          <a:p>
            <a:endParaRPr lang="en-US" altLang="en-US" smtClean="0"/>
          </a:p>
          <a:p>
            <a:endParaRPr lang="en-US" altLang="en-US" smtClean="0"/>
          </a:p>
        </p:txBody>
      </p:sp>
      <p:pic>
        <p:nvPicPr>
          <p:cNvPr id="6" name="Picture 2" title="Picture - Worker drilling the wall standing on top of a block. The word &quot;Smar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2038" y="1565275"/>
            <a:ext cx="7021512" cy="4229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206E0BC-0E9F-4952-80F6-7912FFE084C9}" type="slidenum">
              <a:rPr lang="en-US" altLang="en-US" sz="1400" smtClean="0"/>
              <a:pPr eaLnBrk="1" hangingPunct="1">
                <a:spcBef>
                  <a:spcPct val="0"/>
                </a:spcBef>
                <a:buFontTx/>
                <a:buNone/>
              </a:pPr>
              <a:t>15</a:t>
            </a:fld>
            <a:endParaRPr lang="en-US" altLang="en-US" sz="1400" smtClean="0"/>
          </a:p>
        </p:txBody>
      </p:sp>
      <p:sp>
        <p:nvSpPr>
          <p:cNvPr id="18435" name="Rectangle 2"/>
          <p:cNvSpPr>
            <a:spLocks noGrp="1" noChangeArrowheads="1"/>
          </p:cNvSpPr>
          <p:nvPr>
            <p:ph type="title" idx="4294967295"/>
          </p:nvPr>
        </p:nvSpPr>
        <p:spPr/>
        <p:txBody>
          <a:bodyPr anchor="b"/>
          <a:lstStyle/>
          <a:p>
            <a:pPr algn="l"/>
            <a:r>
              <a:rPr lang="en-US" altLang="en-US" dirty="0" smtClean="0"/>
              <a:t>Defining Ergonomics  </a:t>
            </a:r>
            <a:endParaRPr lang="en-US" altLang="en-US" sz="3200" dirty="0" smtClean="0">
              <a:solidFill>
                <a:srgbClr val="FF0000"/>
              </a:solidFill>
            </a:endParaRPr>
          </a:p>
        </p:txBody>
      </p:sp>
      <p:pic>
        <p:nvPicPr>
          <p:cNvPr id="18436" name="Picture 3" descr="MPj04310140000[1]">
            <a:hlinkClick r:id="rId3" action="ppaction://hlinkfile"/>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00200" y="1524000"/>
            <a:ext cx="6477000"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8FB5B84-69A6-4C87-BAB2-E91F19313D74}" type="slidenum">
              <a:rPr lang="en-US" altLang="en-US" sz="1400" smtClean="0"/>
              <a:pPr eaLnBrk="1" hangingPunct="1">
                <a:spcBef>
                  <a:spcPct val="0"/>
                </a:spcBef>
                <a:buFontTx/>
                <a:buNone/>
              </a:pPr>
              <a:t>16</a:t>
            </a:fld>
            <a:endParaRPr lang="en-US" altLang="en-US" sz="1400" smtClean="0"/>
          </a:p>
        </p:txBody>
      </p:sp>
      <p:sp>
        <p:nvSpPr>
          <p:cNvPr id="19459"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065BE56A-AE8B-41A4-B84F-8057018C2E98}" type="slidenum">
              <a:rPr lang="en-US" altLang="en-US" sz="1400"/>
              <a:pPr algn="r" eaLnBrk="1" hangingPunct="1">
                <a:spcBef>
                  <a:spcPct val="0"/>
                </a:spcBef>
                <a:buFontTx/>
                <a:buNone/>
              </a:pPr>
              <a:t>16</a:t>
            </a:fld>
            <a:endParaRPr lang="en-US" altLang="en-US" sz="1400"/>
          </a:p>
        </p:txBody>
      </p:sp>
      <p:sp>
        <p:nvSpPr>
          <p:cNvPr id="19460" name="Rectangle 2"/>
          <p:cNvSpPr>
            <a:spLocks noGrp="1" noChangeArrowheads="1"/>
          </p:cNvSpPr>
          <p:nvPr>
            <p:ph type="title" idx="4294967295"/>
          </p:nvPr>
        </p:nvSpPr>
        <p:spPr>
          <a:xfrm>
            <a:off x="430213" y="914400"/>
            <a:ext cx="8229600" cy="533400"/>
          </a:xfrm>
        </p:spPr>
        <p:txBody>
          <a:bodyPr/>
          <a:lstStyle/>
          <a:p>
            <a:pPr algn="l"/>
            <a:r>
              <a:rPr lang="en-US" altLang="en-US" smtClean="0"/>
              <a:t>Defining Ergonomics</a:t>
            </a:r>
            <a:r>
              <a:rPr lang="en-US" altLang="en-US" sz="3600" smtClean="0"/>
              <a:t>	</a:t>
            </a:r>
          </a:p>
        </p:txBody>
      </p:sp>
      <p:grpSp>
        <p:nvGrpSpPr>
          <p:cNvPr id="19461" name="Group 6" title="Picture - Black background with a word &quot;QUIZ&quot;, question marks and a pencil"/>
          <p:cNvGrpSpPr>
            <a:grpSpLocks/>
          </p:cNvGrpSpPr>
          <p:nvPr/>
        </p:nvGrpSpPr>
        <p:grpSpPr bwMode="auto">
          <a:xfrm>
            <a:off x="466725" y="1676400"/>
            <a:ext cx="8153400" cy="4064000"/>
            <a:chOff x="0" y="0"/>
            <a:chExt cx="8153400" cy="4064000"/>
          </a:xfrm>
        </p:grpSpPr>
        <p:sp>
          <p:nvSpPr>
            <p:cNvPr id="8" name="Rounded Rectangle 7"/>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a:lnSpc>
                  <a:spcPct val="90000"/>
                </a:lnSpc>
                <a:spcAft>
                  <a:spcPct val="35000"/>
                </a:spcAft>
                <a:defRPr/>
              </a:pPr>
              <a:r>
                <a:rPr lang="en-US" sz="6500" dirty="0">
                  <a:solidFill>
                    <a:schemeClr val="bg1"/>
                  </a:solidFill>
                </a:rPr>
                <a:t>QUIZ!</a:t>
              </a:r>
            </a:p>
          </p:txBody>
        </p:sp>
      </p:grpSp>
      <p:sp>
        <p:nvSpPr>
          <p:cNvPr id="10" name="Rounded Rectangle 9" title="Picture of a white sheets of paper with large black question marks"/>
          <p:cNvSpPr/>
          <p:nvPr/>
        </p:nvSpPr>
        <p:spPr>
          <a:xfrm>
            <a:off x="873125" y="2082800"/>
            <a:ext cx="1630363" cy="3251200"/>
          </a:xfrm>
          <a:prstGeom prst="roundRect">
            <a:avLst>
              <a:gd name="adj" fmla="val 10000"/>
            </a:avLst>
          </a:prstGeom>
          <a:blipFill rotWithShape="1">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9463" name="Picture 9" title="Picture - Hand holding a penci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4600" y="3048000"/>
            <a:ext cx="10795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24F640E-4654-4D83-9BC0-A03EE70E4497}" type="slidenum">
              <a:rPr lang="en-US" altLang="en-US" sz="1400" smtClean="0"/>
              <a:pPr eaLnBrk="1" hangingPunct="1">
                <a:spcBef>
                  <a:spcPct val="0"/>
                </a:spcBef>
                <a:buFontTx/>
                <a:buNone/>
              </a:pPr>
              <a:t>17</a:t>
            </a:fld>
            <a:endParaRPr lang="en-US" altLang="en-US" sz="1400" smtClean="0"/>
          </a:p>
        </p:txBody>
      </p:sp>
      <p:sp>
        <p:nvSpPr>
          <p:cNvPr id="20483" name="Rectangle 2"/>
          <p:cNvSpPr>
            <a:spLocks noGrp="1" noChangeArrowheads="1"/>
          </p:cNvSpPr>
          <p:nvPr>
            <p:ph type="title"/>
          </p:nvPr>
        </p:nvSpPr>
        <p:spPr>
          <a:xfrm>
            <a:off x="685800" y="304800"/>
            <a:ext cx="7772400" cy="1143000"/>
          </a:xfrm>
        </p:spPr>
        <p:txBody>
          <a:bodyPr/>
          <a:lstStyle/>
          <a:p>
            <a:pPr algn="l"/>
            <a:r>
              <a:rPr lang="en-US" altLang="en-US" smtClean="0"/>
              <a:t>Risk Factors</a:t>
            </a:r>
          </a:p>
        </p:txBody>
      </p:sp>
      <p:sp>
        <p:nvSpPr>
          <p:cNvPr id="20484" name="Rectangle 3" title="Picture listing risk factors: awkward posture, repetition, forces and weight, vibration, duration, static muscle loading, contact stress and environment. Worker on a lift as a background "/>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6" name="Picture 2" title="Picture listing risk factors: awkward posture, repetition, forces and weight, vibration, duration, static muscle loading, contact stress and environment. Worker on a lift as a background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300" y="1371600"/>
            <a:ext cx="6884988" cy="4610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D473295-B841-429B-8CB8-BF9C7F6DB0B1}" type="slidenum">
              <a:rPr lang="en-US" altLang="en-US" sz="1400" smtClean="0"/>
              <a:pPr eaLnBrk="1" hangingPunct="1">
                <a:spcBef>
                  <a:spcPct val="0"/>
                </a:spcBef>
                <a:buFontTx/>
                <a:buNone/>
              </a:pPr>
              <a:t>18</a:t>
            </a:fld>
            <a:endParaRPr lang="en-US" altLang="en-US" sz="1400" smtClean="0"/>
          </a:p>
        </p:txBody>
      </p:sp>
      <p:sp>
        <p:nvSpPr>
          <p:cNvPr id="21507" name="Rectangle 2"/>
          <p:cNvSpPr>
            <a:spLocks noGrp="1" noChangeArrowheads="1"/>
          </p:cNvSpPr>
          <p:nvPr>
            <p:ph type="title"/>
          </p:nvPr>
        </p:nvSpPr>
        <p:spPr>
          <a:xfrm>
            <a:off x="685800" y="304800"/>
            <a:ext cx="7772400" cy="1143000"/>
          </a:xfrm>
        </p:spPr>
        <p:txBody>
          <a:bodyPr/>
          <a:lstStyle/>
          <a:p>
            <a:pPr algn="l"/>
            <a:r>
              <a:rPr lang="en-US" altLang="en-US" smtClean="0"/>
              <a:t>Awkward Position</a:t>
            </a:r>
          </a:p>
        </p:txBody>
      </p:sp>
      <p:sp>
        <p:nvSpPr>
          <p:cNvPr id="21508" name="Rectangle 3" title="Picture of a worker picking up a container from a ground with straight legs"/>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7" name="Picture 2" title="Picture of a worker picking up a container from a ground with straight leg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0925" y="1584325"/>
            <a:ext cx="7043738" cy="4238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66461BC-62C8-43E3-85DA-F33B0533EE3D}" type="slidenum">
              <a:rPr lang="en-US" altLang="en-US" sz="1400" smtClean="0"/>
              <a:pPr eaLnBrk="1" hangingPunct="1">
                <a:spcBef>
                  <a:spcPct val="0"/>
                </a:spcBef>
                <a:buFontTx/>
                <a:buNone/>
              </a:pPr>
              <a:t>19</a:t>
            </a:fld>
            <a:endParaRPr lang="en-US" altLang="en-US" sz="1400" smtClean="0"/>
          </a:p>
        </p:txBody>
      </p:sp>
      <p:sp>
        <p:nvSpPr>
          <p:cNvPr id="22531" name="Rectangle 2"/>
          <p:cNvSpPr>
            <a:spLocks noGrp="1" noChangeArrowheads="1"/>
          </p:cNvSpPr>
          <p:nvPr>
            <p:ph type="title"/>
          </p:nvPr>
        </p:nvSpPr>
        <p:spPr>
          <a:xfrm>
            <a:off x="685800" y="304800"/>
            <a:ext cx="7772400" cy="1143000"/>
          </a:xfrm>
        </p:spPr>
        <p:txBody>
          <a:bodyPr/>
          <a:lstStyle/>
          <a:p>
            <a:pPr algn="l"/>
            <a:r>
              <a:rPr lang="en-US" altLang="en-US" dirty="0" smtClean="0"/>
              <a:t>Awkward Position </a:t>
            </a:r>
          </a:p>
        </p:txBody>
      </p:sp>
      <p:sp>
        <p:nvSpPr>
          <p:cNvPr id="22532" name="Rectangle 3" title="Picture - arm at an akward angle using a tool"/>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6" name="Picture 2" title="Picture - arm at an akward angle using a t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0750" y="1676400"/>
            <a:ext cx="7304088" cy="414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gn="l"/>
            <a:r>
              <a:rPr lang="en-US" altLang="en-US" smtClean="0"/>
              <a:t>Topics</a:t>
            </a:r>
          </a:p>
        </p:txBody>
      </p:sp>
      <p:pic>
        <p:nvPicPr>
          <p:cNvPr id="5" name="Picture 3" title="Picture - man trying to lift a 55 gallon dr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8863" y="1447800"/>
            <a:ext cx="7027862" cy="4506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lgn="l"/>
            <a:r>
              <a:rPr lang="en-US" altLang="en-US" smtClean="0"/>
              <a:t>Neutral Positions (Power Zone)</a:t>
            </a:r>
          </a:p>
        </p:txBody>
      </p:sp>
      <p:pic>
        <p:nvPicPr>
          <p:cNvPr id="4" name="Picture 2" title="Picture - worker in a neutral position while wel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6938" y="1600200"/>
            <a:ext cx="7351712" cy="4719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BC4B60F-9795-4414-AE2A-718E5309DF46}" type="slidenum">
              <a:rPr lang="en-US" altLang="en-US" sz="1400" smtClean="0"/>
              <a:pPr eaLnBrk="1" hangingPunct="1">
                <a:spcBef>
                  <a:spcPct val="0"/>
                </a:spcBef>
                <a:buFontTx/>
                <a:buNone/>
              </a:pPr>
              <a:t>21</a:t>
            </a:fld>
            <a:endParaRPr lang="en-US" altLang="en-US" sz="1400" smtClean="0"/>
          </a:p>
        </p:txBody>
      </p:sp>
      <p:sp>
        <p:nvSpPr>
          <p:cNvPr id="24579" name="Rectangle 2"/>
          <p:cNvSpPr>
            <a:spLocks noGrp="1" noChangeArrowheads="1"/>
          </p:cNvSpPr>
          <p:nvPr>
            <p:ph type="title" idx="4294967295"/>
          </p:nvPr>
        </p:nvSpPr>
        <p:spPr/>
        <p:txBody>
          <a:bodyPr anchor="b"/>
          <a:lstStyle/>
          <a:p>
            <a:pPr algn="l"/>
            <a:r>
              <a:rPr lang="en-US" altLang="en-US" smtClean="0"/>
              <a:t>Awkward Positions</a:t>
            </a:r>
            <a:endParaRPr lang="en-US" altLang="en-US" sz="3200" smtClean="0">
              <a:solidFill>
                <a:srgbClr val="FF0000"/>
              </a:solidFill>
            </a:endParaRPr>
          </a:p>
        </p:txBody>
      </p:sp>
      <p:pic>
        <p:nvPicPr>
          <p:cNvPr id="24580" name="Picture 3" descr="MPj04310140000[1]">
            <a:hlinkClick r:id="rId3" action="ppaction://hlinkfile"/>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00200" y="1524000"/>
            <a:ext cx="6477000"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lgn="l"/>
            <a:r>
              <a:rPr lang="en-US" altLang="en-US" smtClean="0"/>
              <a:t>Proper Lifting</a:t>
            </a:r>
          </a:p>
        </p:txBody>
      </p:sp>
      <p:pic>
        <p:nvPicPr>
          <p:cNvPr id="4" name="Picture 2" title="Picture - worker lifting an object from a ground in a proper lifting position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375" y="1546225"/>
            <a:ext cx="7715250" cy="4408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lgn="l"/>
            <a:r>
              <a:rPr lang="en-US" altLang="en-US" smtClean="0"/>
              <a:t>Proper Lifting Exercise</a:t>
            </a:r>
          </a:p>
        </p:txBody>
      </p:sp>
      <p:pic>
        <p:nvPicPr>
          <p:cNvPr id="4" name="Picture 5" descr="http://blog.inomics.com/wp-contents/uploads/2013/06/Professors-Rating-1.jpg" title="Picture - rating scale - excellent, very good, good, average, poor - excellent is checked of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371600"/>
            <a:ext cx="716280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lgn="l"/>
            <a:r>
              <a:rPr lang="en-US" altLang="en-US" smtClean="0"/>
              <a:t>Other Awkward Positions</a:t>
            </a:r>
          </a:p>
        </p:txBody>
      </p:sp>
      <p:pic>
        <p:nvPicPr>
          <p:cNvPr id="4" name="Picture 2" title="Picture - Arm in an awkward posi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4863" y="1828800"/>
            <a:ext cx="7580312" cy="4175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algn="l"/>
            <a:r>
              <a:rPr lang="en-US" altLang="en-US" smtClean="0"/>
              <a:t>The Work You Do Exercise</a:t>
            </a:r>
          </a:p>
        </p:txBody>
      </p:sp>
      <p:pic>
        <p:nvPicPr>
          <p:cNvPr id="4" name="Picture 2" title="Picture - &quot;Risk Facors / Awkward Posture&quot; on red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9313" y="1752600"/>
            <a:ext cx="7445375" cy="4222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580DA08-A276-4FD0-871C-BC18B58EAE1C}" type="slidenum">
              <a:rPr lang="en-US" altLang="en-US" sz="1400" smtClean="0"/>
              <a:pPr eaLnBrk="1" hangingPunct="1">
                <a:spcBef>
                  <a:spcPct val="0"/>
                </a:spcBef>
                <a:buFontTx/>
                <a:buNone/>
              </a:pPr>
              <a:t>26</a:t>
            </a:fld>
            <a:endParaRPr lang="en-US" altLang="en-US" sz="1400" smtClean="0"/>
          </a:p>
        </p:txBody>
      </p:sp>
      <p:sp>
        <p:nvSpPr>
          <p:cNvPr id="29699" name="Rectangle 2"/>
          <p:cNvSpPr>
            <a:spLocks noGrp="1" noChangeArrowheads="1"/>
          </p:cNvSpPr>
          <p:nvPr>
            <p:ph type="title"/>
          </p:nvPr>
        </p:nvSpPr>
        <p:spPr>
          <a:xfrm>
            <a:off x="685800" y="304800"/>
            <a:ext cx="7772400" cy="1143000"/>
          </a:xfrm>
        </p:spPr>
        <p:txBody>
          <a:bodyPr/>
          <a:lstStyle/>
          <a:p>
            <a:pPr algn="l"/>
            <a:r>
              <a:rPr lang="en-US" altLang="en-US" smtClean="0"/>
              <a:t>Implementation </a:t>
            </a:r>
          </a:p>
        </p:txBody>
      </p:sp>
      <p:sp>
        <p:nvSpPr>
          <p:cNvPr id="29700" name="Rectangle 3" title="Picture - Think outside the box - red circle outside the box"/>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29701" name="Picture 2" title="Picture - Think outside the box - red circle outside the bo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522413"/>
            <a:ext cx="6124575" cy="445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l"/>
            <a:r>
              <a:rPr lang="en-US" altLang="en-US" smtClean="0"/>
              <a:t>Rigging Attachments</a:t>
            </a:r>
          </a:p>
        </p:txBody>
      </p:sp>
      <p:sp>
        <p:nvSpPr>
          <p:cNvPr id="30723"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30724" name="Text Placeholder 2"/>
          <p:cNvSpPr>
            <a:spLocks noGrp="1"/>
          </p:cNvSpPr>
          <p:nvPr>
            <p:ph type="body" sz="quarter" idx="3"/>
          </p:nvPr>
        </p:nvSpPr>
        <p:spPr/>
        <p:txBody>
          <a:bodyPr/>
          <a:lstStyle/>
          <a:p>
            <a:pPr algn="ctr"/>
            <a:r>
              <a:rPr lang="en-US" altLang="en-US" smtClean="0"/>
              <a:t>After</a:t>
            </a:r>
          </a:p>
        </p:txBody>
      </p:sp>
      <p:sp>
        <p:nvSpPr>
          <p:cNvPr id="30725"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C308B6E-D304-421D-977A-FFF30B9F246A}" type="slidenum">
              <a:rPr lang="en-US" altLang="en-US" sz="1400" smtClean="0"/>
              <a:pPr eaLnBrk="1" hangingPunct="1">
                <a:spcBef>
                  <a:spcPct val="0"/>
                </a:spcBef>
                <a:buFontTx/>
                <a:buNone/>
              </a:pPr>
              <a:t>27</a:t>
            </a:fld>
            <a:endParaRPr lang="en-US" altLang="en-US" sz="1400" smtClean="0"/>
          </a:p>
        </p:txBody>
      </p:sp>
      <p:pic>
        <p:nvPicPr>
          <p:cNvPr id="30726" name="Picture 2" title="Picture - rigging attachments that vary in weight from 50 to 70 punds are being lifted from ground level - worker lifting the rigging attachments"/>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04800" y="2209800"/>
            <a:ext cx="3971925" cy="33528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27" name="Picture 3" title="Picture - added flat bar on crane to allow storage of attachments at waist height.  Employees not lifting heavy rigging in an awkward ground level position but connecting attachments with the overhead crane in a neutral body positions"/>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4724400" y="2209800"/>
            <a:ext cx="3651250" cy="33528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l"/>
            <a:r>
              <a:rPr lang="en-US" altLang="en-US" smtClean="0"/>
              <a:t>Working at a Bulldozer</a:t>
            </a:r>
          </a:p>
        </p:txBody>
      </p:sp>
      <p:sp>
        <p:nvSpPr>
          <p:cNvPr id="31747"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31748" name="Text Placeholder 2"/>
          <p:cNvSpPr>
            <a:spLocks noGrp="1"/>
          </p:cNvSpPr>
          <p:nvPr>
            <p:ph type="body" sz="quarter" idx="3"/>
          </p:nvPr>
        </p:nvSpPr>
        <p:spPr/>
        <p:txBody>
          <a:bodyPr/>
          <a:lstStyle/>
          <a:p>
            <a:pPr algn="ctr"/>
            <a:r>
              <a:rPr lang="en-US" altLang="en-US" smtClean="0"/>
              <a:t>After</a:t>
            </a:r>
          </a:p>
        </p:txBody>
      </p:sp>
      <p:sp>
        <p:nvSpPr>
          <p:cNvPr id="31749"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272985A-1683-4CFD-B4DB-9878B0216837}" type="slidenum">
              <a:rPr lang="en-US" altLang="en-US" sz="1400" smtClean="0"/>
              <a:pPr eaLnBrk="1" hangingPunct="1">
                <a:spcBef>
                  <a:spcPct val="0"/>
                </a:spcBef>
                <a:buFontTx/>
                <a:buNone/>
              </a:pPr>
              <a:t>28</a:t>
            </a:fld>
            <a:endParaRPr lang="en-US" altLang="en-US" sz="1400" smtClean="0"/>
          </a:p>
        </p:txBody>
      </p:sp>
      <p:pic>
        <p:nvPicPr>
          <p:cNvPr id="31750" name="Picture 2" title="Pictrure - working at a bulldozer requires leaning down to have the right line of sight and this can fatigue the lower back"/>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85800" y="2174875"/>
            <a:ext cx="3429000" cy="3951288"/>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1751" name="Picture 3" title="Picture - Have small stool to be able to keep your back straight and be in a more neutral position"/>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4572000" y="2174875"/>
            <a:ext cx="3733800" cy="3951288"/>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a:r>
              <a:rPr lang="en-US" altLang="en-US" smtClean="0"/>
              <a:t>Manual Grinding</a:t>
            </a:r>
          </a:p>
        </p:txBody>
      </p:sp>
      <p:sp>
        <p:nvSpPr>
          <p:cNvPr id="32771"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32772" name="Text Placeholder 2"/>
          <p:cNvSpPr>
            <a:spLocks noGrp="1"/>
          </p:cNvSpPr>
          <p:nvPr>
            <p:ph type="body" sz="quarter" idx="3"/>
          </p:nvPr>
        </p:nvSpPr>
        <p:spPr/>
        <p:txBody>
          <a:bodyPr/>
          <a:lstStyle/>
          <a:p>
            <a:pPr algn="ctr"/>
            <a:r>
              <a:rPr lang="en-US" altLang="en-US" smtClean="0"/>
              <a:t>After</a:t>
            </a:r>
          </a:p>
        </p:txBody>
      </p:sp>
      <p:sp>
        <p:nvSpPr>
          <p:cNvPr id="32773"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BF0DD60-3C22-441D-9F88-5422C457D846}" type="slidenum">
              <a:rPr lang="en-US" altLang="en-US" sz="1400" smtClean="0"/>
              <a:pPr eaLnBrk="1" hangingPunct="1">
                <a:spcBef>
                  <a:spcPct val="0"/>
                </a:spcBef>
                <a:buFontTx/>
                <a:buNone/>
              </a:pPr>
              <a:t>29</a:t>
            </a:fld>
            <a:endParaRPr lang="en-US" altLang="en-US" sz="1400" smtClean="0"/>
          </a:p>
        </p:txBody>
      </p:sp>
      <p:pic>
        <p:nvPicPr>
          <p:cNvPr id="32774" name="Picture 2" title="Picture - Repetitive manual hand grinding below knee level is a potential risk to the hands, back and knees"/>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66750" y="2209800"/>
            <a:ext cx="3600450" cy="32004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2775" name="Picture 3" title="Picture - working with a small prep walk-bend grinder designed for small jobs and tight-to-reach spaces in blocks and on-board ships"/>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4687888" y="2209800"/>
            <a:ext cx="3656012" cy="3163888"/>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txBox="1">
            <a:spLocks noGrp="1" noChangeArrowheads="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388226CA-506B-4BFB-9DB4-BA9412203965}" type="slidenum">
              <a:rPr lang="en-US" altLang="en-US" sz="1400"/>
              <a:pPr algn="r" eaLnBrk="1" hangingPunct="1">
                <a:spcBef>
                  <a:spcPct val="0"/>
                </a:spcBef>
                <a:buFontTx/>
                <a:buNone/>
              </a:pPr>
              <a:t>3</a:t>
            </a:fld>
            <a:endParaRPr lang="en-US" altLang="en-US" sz="1400"/>
          </a:p>
        </p:txBody>
      </p:sp>
      <p:sp>
        <p:nvSpPr>
          <p:cNvPr id="6147"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D4BD848F-482B-4473-98B0-94E11BCAEFFB}" type="slidenum">
              <a:rPr lang="en-US" altLang="en-US" sz="1400"/>
              <a:pPr algn="r" eaLnBrk="1" hangingPunct="1">
                <a:spcBef>
                  <a:spcPct val="0"/>
                </a:spcBef>
                <a:buFontTx/>
                <a:buNone/>
              </a:pPr>
              <a:t>3</a:t>
            </a:fld>
            <a:endParaRPr lang="en-US" altLang="en-US" sz="1400"/>
          </a:p>
        </p:txBody>
      </p:sp>
      <p:pic>
        <p:nvPicPr>
          <p:cNvPr id="6149" name="Picture 5" title="Picture - OSHA Occupational Safety and Health Administration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3124" y="2159635"/>
            <a:ext cx="7661275" cy="2978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88962" y="457200"/>
            <a:ext cx="8229600" cy="1143000"/>
          </a:xfrm>
        </p:spPr>
        <p:txBody>
          <a:bodyPr/>
          <a:lstStyle/>
          <a:p>
            <a:pPr algn="l"/>
            <a:r>
              <a:rPr lang="en-US" dirty="0" smtClean="0"/>
              <a:t>OSHA</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a:r>
              <a:rPr lang="en-US" altLang="en-US" smtClean="0"/>
              <a:t>Installing MLP Trays</a:t>
            </a:r>
          </a:p>
        </p:txBody>
      </p:sp>
      <p:sp>
        <p:nvSpPr>
          <p:cNvPr id="33795"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33796" name="Text Placeholder 2"/>
          <p:cNvSpPr>
            <a:spLocks noGrp="1"/>
          </p:cNvSpPr>
          <p:nvPr>
            <p:ph type="body" sz="quarter" idx="3"/>
          </p:nvPr>
        </p:nvSpPr>
        <p:spPr/>
        <p:txBody>
          <a:bodyPr/>
          <a:lstStyle/>
          <a:p>
            <a:pPr algn="ctr"/>
            <a:r>
              <a:rPr lang="en-US" altLang="en-US" smtClean="0"/>
              <a:t>After</a:t>
            </a:r>
          </a:p>
        </p:txBody>
      </p:sp>
      <p:sp>
        <p:nvSpPr>
          <p:cNvPr id="33797"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640ACAD-A0A0-428B-B8E6-16B7C9D3C88F}" type="slidenum">
              <a:rPr lang="en-US" altLang="en-US" sz="1400" smtClean="0"/>
              <a:pPr eaLnBrk="1" hangingPunct="1">
                <a:spcBef>
                  <a:spcPct val="0"/>
                </a:spcBef>
                <a:buFontTx/>
                <a:buNone/>
              </a:pPr>
              <a:t>30</a:t>
            </a:fld>
            <a:endParaRPr lang="en-US" altLang="en-US" sz="1400" smtClean="0"/>
          </a:p>
        </p:txBody>
      </p:sp>
      <p:pic>
        <p:nvPicPr>
          <p:cNvPr id="33798" name="Picture 2" title="Picture - mechanics had difficulty installing long MLP trays without help from coworkers"/>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12763" y="2209800"/>
            <a:ext cx="3913187" cy="33528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3799" name="Picture 3" title="Picture - using large magnets to hold one or both sides of the tray reduces fatigue, prevents injury and saves money"/>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4800600" y="2209800"/>
            <a:ext cx="3657600" cy="3438525"/>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l"/>
            <a:r>
              <a:rPr lang="en-US" altLang="en-US" smtClean="0"/>
              <a:t>Hand Grab</a:t>
            </a:r>
          </a:p>
        </p:txBody>
      </p:sp>
      <p:sp>
        <p:nvSpPr>
          <p:cNvPr id="34819"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34820" name="Text Placeholder 2"/>
          <p:cNvSpPr>
            <a:spLocks noGrp="1"/>
          </p:cNvSpPr>
          <p:nvPr>
            <p:ph type="body" sz="quarter" idx="3"/>
          </p:nvPr>
        </p:nvSpPr>
        <p:spPr/>
        <p:txBody>
          <a:bodyPr/>
          <a:lstStyle/>
          <a:p>
            <a:pPr algn="ctr"/>
            <a:r>
              <a:rPr lang="en-US" altLang="en-US" smtClean="0"/>
              <a:t>After</a:t>
            </a:r>
          </a:p>
        </p:txBody>
      </p:sp>
      <p:sp>
        <p:nvSpPr>
          <p:cNvPr id="34821"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D7E6F6B-6FA0-49B3-A445-DEE1C7399CBD}" type="slidenum">
              <a:rPr lang="en-US" altLang="en-US" sz="1400" smtClean="0"/>
              <a:pPr eaLnBrk="1" hangingPunct="1">
                <a:spcBef>
                  <a:spcPct val="0"/>
                </a:spcBef>
                <a:buFontTx/>
                <a:buNone/>
              </a:pPr>
              <a:t>31</a:t>
            </a:fld>
            <a:endParaRPr lang="en-US" altLang="en-US" sz="1400" smtClean="0"/>
          </a:p>
        </p:txBody>
      </p:sp>
      <p:pic>
        <p:nvPicPr>
          <p:cNvPr id="34822" name="Picture 2" title="Picture - entering and exiting the 1529 cable trunk at deck level was unsafe and put back due to awkward positioning "/>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85800" y="2209800"/>
            <a:ext cx="3581400" cy="32766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4823" name="Picture 3" title="Picture - adding the hand grabs inside and outside of the trunk access allowed for the use of arm muscles to reduce awkward positioning"/>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4876800" y="2157413"/>
            <a:ext cx="3657600" cy="3405187"/>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l"/>
            <a:r>
              <a:rPr lang="en-US" altLang="en-US" smtClean="0"/>
              <a:t>Working on the Overhead</a:t>
            </a:r>
          </a:p>
        </p:txBody>
      </p:sp>
      <p:sp>
        <p:nvSpPr>
          <p:cNvPr id="35843"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35844" name="Text Placeholder 2"/>
          <p:cNvSpPr>
            <a:spLocks noGrp="1"/>
          </p:cNvSpPr>
          <p:nvPr>
            <p:ph type="body" sz="quarter" idx="3"/>
          </p:nvPr>
        </p:nvSpPr>
        <p:spPr/>
        <p:txBody>
          <a:bodyPr/>
          <a:lstStyle/>
          <a:p>
            <a:pPr algn="ctr"/>
            <a:r>
              <a:rPr lang="en-US" altLang="en-US" smtClean="0"/>
              <a:t>After</a:t>
            </a:r>
          </a:p>
        </p:txBody>
      </p:sp>
      <p:sp>
        <p:nvSpPr>
          <p:cNvPr id="35845"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FA81FA4-19DC-4425-BD6A-714FCB0B8E6D}" type="slidenum">
              <a:rPr lang="en-US" altLang="en-US" sz="1400" smtClean="0"/>
              <a:pPr eaLnBrk="1" hangingPunct="1">
                <a:spcBef>
                  <a:spcPct val="0"/>
                </a:spcBef>
                <a:buFontTx/>
                <a:buNone/>
              </a:pPr>
              <a:t>32</a:t>
            </a:fld>
            <a:endParaRPr lang="en-US" altLang="en-US" sz="1400" smtClean="0"/>
          </a:p>
        </p:txBody>
      </p:sp>
      <p:pic>
        <p:nvPicPr>
          <p:cNvPr id="35846" name="Picture 2" title="Picture - mechanics working on overhead for extended periods reported soreness in the neck and shoulders"/>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85800" y="2209800"/>
            <a:ext cx="3429000" cy="33528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5847" name="Picture 3" title="Picture - a neck pillow"/>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4724400" y="2286000"/>
            <a:ext cx="1981200" cy="3192463"/>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5848" name="Picture 4" title="Picture - a neck pillow was used to relieve the stress on the neck and proper shoulder exercise helped avoid chronic injuries. Man on a ladd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2286000"/>
            <a:ext cx="1447800" cy="3219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algn="l"/>
            <a:r>
              <a:rPr lang="en-US" altLang="en-US" smtClean="0"/>
              <a:t>Your Turn!  (Exercise)</a:t>
            </a:r>
          </a:p>
        </p:txBody>
      </p:sp>
      <p:pic>
        <p:nvPicPr>
          <p:cNvPr id="4" name="Picture 2" title="Picture - &quot;Risk Facors / Awkward Posture&quot; on red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9313" y="1752600"/>
            <a:ext cx="7445375" cy="4222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B192E5D-86D8-40FB-99CB-8640D4486FFD}" type="slidenum">
              <a:rPr lang="en-US" altLang="en-US" sz="1400" smtClean="0"/>
              <a:pPr eaLnBrk="1" hangingPunct="1">
                <a:spcBef>
                  <a:spcPct val="0"/>
                </a:spcBef>
                <a:buFontTx/>
                <a:buNone/>
              </a:pPr>
              <a:t>34</a:t>
            </a:fld>
            <a:endParaRPr lang="en-US" altLang="en-US" sz="1400" smtClean="0"/>
          </a:p>
        </p:txBody>
      </p:sp>
      <p:sp>
        <p:nvSpPr>
          <p:cNvPr id="37891"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70878AF0-E66A-4422-8FC5-8F54C2E1B63E}" type="slidenum">
              <a:rPr lang="en-US" altLang="en-US" sz="1400"/>
              <a:pPr algn="r" eaLnBrk="1" hangingPunct="1">
                <a:spcBef>
                  <a:spcPct val="0"/>
                </a:spcBef>
                <a:buFontTx/>
                <a:buNone/>
              </a:pPr>
              <a:t>34</a:t>
            </a:fld>
            <a:endParaRPr lang="en-US" altLang="en-US" sz="1400"/>
          </a:p>
        </p:txBody>
      </p:sp>
      <p:sp>
        <p:nvSpPr>
          <p:cNvPr id="37892" name="Rectangle 2"/>
          <p:cNvSpPr>
            <a:spLocks noGrp="1" noChangeArrowheads="1"/>
          </p:cNvSpPr>
          <p:nvPr>
            <p:ph type="title" idx="4294967295"/>
          </p:nvPr>
        </p:nvSpPr>
        <p:spPr>
          <a:xfrm>
            <a:off x="430213" y="914400"/>
            <a:ext cx="8229600" cy="533400"/>
          </a:xfrm>
        </p:spPr>
        <p:txBody>
          <a:bodyPr/>
          <a:lstStyle/>
          <a:p>
            <a:pPr algn="l"/>
            <a:r>
              <a:rPr lang="en-US" altLang="en-US" smtClean="0"/>
              <a:t>Awkward Positioning</a:t>
            </a:r>
            <a:r>
              <a:rPr lang="en-US" altLang="en-US" sz="3600" smtClean="0"/>
              <a:t>	</a:t>
            </a:r>
          </a:p>
        </p:txBody>
      </p:sp>
      <p:grpSp>
        <p:nvGrpSpPr>
          <p:cNvPr id="37893" name="Group 6" title="Picture - Black background with a word &quot;QUIZ&quot;, question marks and a pencil"/>
          <p:cNvGrpSpPr>
            <a:grpSpLocks/>
          </p:cNvGrpSpPr>
          <p:nvPr/>
        </p:nvGrpSpPr>
        <p:grpSpPr bwMode="auto">
          <a:xfrm>
            <a:off x="466725" y="1676400"/>
            <a:ext cx="8153400" cy="4064000"/>
            <a:chOff x="0" y="0"/>
            <a:chExt cx="8153400" cy="4064000"/>
          </a:xfrm>
        </p:grpSpPr>
        <p:sp>
          <p:nvSpPr>
            <p:cNvPr id="8" name="Rounded Rectangle 7"/>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a:lnSpc>
                  <a:spcPct val="90000"/>
                </a:lnSpc>
                <a:spcAft>
                  <a:spcPct val="35000"/>
                </a:spcAft>
                <a:defRPr/>
              </a:pPr>
              <a:r>
                <a:rPr lang="en-US" sz="6500" dirty="0">
                  <a:solidFill>
                    <a:schemeClr val="bg1"/>
                  </a:solidFill>
                </a:rPr>
                <a:t>QUIZ!</a:t>
              </a:r>
            </a:p>
          </p:txBody>
        </p:sp>
      </p:grpSp>
      <p:sp>
        <p:nvSpPr>
          <p:cNvPr id="10" name="Rounded Rectangle 9" title="Picture of a white sheets of paper with large black question marks"/>
          <p:cNvSpPr/>
          <p:nvPr/>
        </p:nvSpPr>
        <p:spPr>
          <a:xfrm>
            <a:off x="873125" y="2082800"/>
            <a:ext cx="1630363" cy="3251200"/>
          </a:xfrm>
          <a:prstGeom prst="roundRect">
            <a:avLst>
              <a:gd name="adj" fmla="val 10000"/>
            </a:avLst>
          </a:prstGeom>
          <a:blipFill rotWithShape="1">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37895" name="Picture 9" title="Picture - Hand holding a penci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4600" y="3048000"/>
            <a:ext cx="10795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638EF6D-4F02-4AF7-8631-5EA6C99F8EF3}" type="slidenum">
              <a:rPr lang="en-US" altLang="en-US" sz="1400" smtClean="0"/>
              <a:pPr eaLnBrk="1" hangingPunct="1">
                <a:spcBef>
                  <a:spcPct val="0"/>
                </a:spcBef>
                <a:buFontTx/>
                <a:buNone/>
              </a:pPr>
              <a:t>35</a:t>
            </a:fld>
            <a:endParaRPr lang="en-US" altLang="en-US" sz="1400" smtClean="0"/>
          </a:p>
        </p:txBody>
      </p:sp>
      <p:sp>
        <p:nvSpPr>
          <p:cNvPr id="38915" name="Rectangle 2"/>
          <p:cNvSpPr>
            <a:spLocks noGrp="1" noChangeArrowheads="1"/>
          </p:cNvSpPr>
          <p:nvPr>
            <p:ph type="title" idx="4294967295"/>
          </p:nvPr>
        </p:nvSpPr>
        <p:spPr>
          <a:xfrm>
            <a:off x="0" y="274638"/>
            <a:ext cx="9144000" cy="1143000"/>
          </a:xfrm>
        </p:spPr>
        <p:txBody>
          <a:bodyPr anchor="b"/>
          <a:lstStyle/>
          <a:p>
            <a:pPr algn="l"/>
            <a:r>
              <a:rPr lang="en-US" altLang="en-US" smtClean="0"/>
              <a:t> Repetition–Forces/Weight–Vibration</a:t>
            </a:r>
            <a:endParaRPr lang="en-US" altLang="en-US" sz="3200" smtClean="0">
              <a:solidFill>
                <a:srgbClr val="FF0000"/>
              </a:solidFill>
            </a:endParaRPr>
          </a:p>
        </p:txBody>
      </p:sp>
      <p:pic>
        <p:nvPicPr>
          <p:cNvPr id="38916" name="Picture 3" descr="MPj04310140000[1]">
            <a:hlinkClick r:id="rId3" action="ppaction://hlinkfile"/>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00200" y="1524000"/>
            <a:ext cx="6477000"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21CF19B-5668-485D-9F50-73A4D409BD6C}" type="slidenum">
              <a:rPr lang="en-US" altLang="en-US" sz="1400" smtClean="0"/>
              <a:pPr eaLnBrk="1" hangingPunct="1">
                <a:spcBef>
                  <a:spcPct val="0"/>
                </a:spcBef>
                <a:buFontTx/>
                <a:buNone/>
              </a:pPr>
              <a:t>36</a:t>
            </a:fld>
            <a:endParaRPr lang="en-US" altLang="en-US" sz="1400" smtClean="0"/>
          </a:p>
        </p:txBody>
      </p:sp>
      <p:sp>
        <p:nvSpPr>
          <p:cNvPr id="39939" name="Rectangle 2"/>
          <p:cNvSpPr>
            <a:spLocks noGrp="1" noChangeArrowheads="1"/>
          </p:cNvSpPr>
          <p:nvPr>
            <p:ph type="title"/>
          </p:nvPr>
        </p:nvSpPr>
        <p:spPr>
          <a:xfrm>
            <a:off x="685800" y="304800"/>
            <a:ext cx="7772400" cy="1143000"/>
          </a:xfrm>
        </p:spPr>
        <p:txBody>
          <a:bodyPr/>
          <a:lstStyle/>
          <a:p>
            <a:pPr algn="l"/>
            <a:r>
              <a:rPr lang="en-US" altLang="en-US" smtClean="0"/>
              <a:t>Repetition</a:t>
            </a:r>
          </a:p>
        </p:txBody>
      </p:sp>
      <p:sp>
        <p:nvSpPr>
          <p:cNvPr id="39940" name="Rectangle 3" title="Picture - workers stretching "/>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6" name="Picture 2" title="Picture - workers stretching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4750" y="1600200"/>
            <a:ext cx="6794500" cy="426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107E44A9-BE07-4FD5-ACB8-98F64630A9B6}" type="slidenum">
              <a:rPr lang="en-US" altLang="en-US" sz="1400" smtClean="0"/>
              <a:pPr eaLnBrk="1" hangingPunct="1">
                <a:spcBef>
                  <a:spcPct val="0"/>
                </a:spcBef>
                <a:buFontTx/>
                <a:buNone/>
              </a:pPr>
              <a:t>37</a:t>
            </a:fld>
            <a:endParaRPr lang="en-US" altLang="en-US" sz="1400" smtClean="0"/>
          </a:p>
        </p:txBody>
      </p:sp>
      <p:sp>
        <p:nvSpPr>
          <p:cNvPr id="40963" name="Rectangle 2"/>
          <p:cNvSpPr>
            <a:spLocks noGrp="1" noChangeArrowheads="1"/>
          </p:cNvSpPr>
          <p:nvPr>
            <p:ph type="title"/>
          </p:nvPr>
        </p:nvSpPr>
        <p:spPr>
          <a:xfrm>
            <a:off x="685800" y="304800"/>
            <a:ext cx="7772400" cy="1143000"/>
          </a:xfrm>
        </p:spPr>
        <p:txBody>
          <a:bodyPr/>
          <a:lstStyle/>
          <a:p>
            <a:pPr algn="l"/>
            <a:r>
              <a:rPr lang="en-US" altLang="en-US" smtClean="0"/>
              <a:t>Forces and Weight</a:t>
            </a:r>
          </a:p>
        </p:txBody>
      </p:sp>
      <p:sp>
        <p:nvSpPr>
          <p:cNvPr id="40964" name="Rectangle 3" title="Picture - worker bent during installation "/>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6" name="Picture 2" title="Picture - worker bent during installation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4287" y="1600200"/>
            <a:ext cx="6575425" cy="4591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97BEC80-BE22-4651-9537-960CF0BBB4A9}" type="slidenum">
              <a:rPr lang="en-US" altLang="en-US" sz="1400" smtClean="0"/>
              <a:pPr eaLnBrk="1" hangingPunct="1">
                <a:spcBef>
                  <a:spcPct val="0"/>
                </a:spcBef>
                <a:buFontTx/>
                <a:buNone/>
              </a:pPr>
              <a:t>38</a:t>
            </a:fld>
            <a:endParaRPr lang="en-US" altLang="en-US" sz="1400" smtClean="0"/>
          </a:p>
        </p:txBody>
      </p:sp>
      <p:sp>
        <p:nvSpPr>
          <p:cNvPr id="41987" name="Rectangle 2"/>
          <p:cNvSpPr>
            <a:spLocks noGrp="1" noChangeArrowheads="1"/>
          </p:cNvSpPr>
          <p:nvPr>
            <p:ph type="title"/>
          </p:nvPr>
        </p:nvSpPr>
        <p:spPr>
          <a:xfrm>
            <a:off x="685800" y="304800"/>
            <a:ext cx="7772400" cy="1143000"/>
          </a:xfrm>
        </p:spPr>
        <p:txBody>
          <a:bodyPr/>
          <a:lstStyle/>
          <a:p>
            <a:pPr algn="l"/>
            <a:r>
              <a:rPr lang="en-US" altLang="en-US" smtClean="0"/>
              <a:t>Vibration</a:t>
            </a:r>
          </a:p>
        </p:txBody>
      </p:sp>
      <p:sp>
        <p:nvSpPr>
          <p:cNvPr id="41988" name="Rectangle 3" title="Picture - Hands holding a vibrating tool"/>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6" name="Picture 2" title="Picture - Hands holding a vibrating t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1371600"/>
            <a:ext cx="66294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algn="l"/>
            <a:r>
              <a:rPr lang="en-US" altLang="en-US" dirty="0" smtClean="0"/>
              <a:t>The Work You Do Exercise </a:t>
            </a:r>
          </a:p>
        </p:txBody>
      </p:sp>
      <p:pic>
        <p:nvPicPr>
          <p:cNvPr id="4" name="Picture 3" title="Red/Black background with a title: &quot;Repetition Forces and Weight Vibration&quot;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8238" y="1828800"/>
            <a:ext cx="6867525" cy="3429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l"/>
            <a:r>
              <a:rPr lang="en-US" altLang="en-US" smtClean="0"/>
              <a:t>      OSHA</a:t>
            </a:r>
          </a:p>
        </p:txBody>
      </p:sp>
      <p:sp>
        <p:nvSpPr>
          <p:cNvPr id="717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371149E-603E-4B4A-A8C5-C03777843DF3}" type="slidenum">
              <a:rPr lang="en-US" altLang="en-US" sz="1400" smtClean="0"/>
              <a:pPr eaLnBrk="1" hangingPunct="1">
                <a:spcBef>
                  <a:spcPct val="0"/>
                </a:spcBef>
                <a:buFontTx/>
                <a:buNone/>
              </a:pPr>
              <a:t>4</a:t>
            </a:fld>
            <a:endParaRPr lang="en-US" altLang="en-US" sz="1400" smtClean="0"/>
          </a:p>
        </p:txBody>
      </p:sp>
      <p:pic>
        <p:nvPicPr>
          <p:cNvPr id="5" name="Picture 10" descr="DSCF001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1905000"/>
            <a:ext cx="7032625" cy="335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A057FE6E-354F-419B-862F-B508928E9DE6}" type="slidenum">
              <a:rPr lang="en-US" altLang="en-US" sz="1400" smtClean="0"/>
              <a:pPr eaLnBrk="1" hangingPunct="1">
                <a:spcBef>
                  <a:spcPct val="0"/>
                </a:spcBef>
                <a:buFontTx/>
                <a:buNone/>
              </a:pPr>
              <a:t>40</a:t>
            </a:fld>
            <a:endParaRPr lang="en-US" altLang="en-US" sz="1400" smtClean="0"/>
          </a:p>
        </p:txBody>
      </p:sp>
      <p:sp>
        <p:nvSpPr>
          <p:cNvPr id="44035" name="Rectangle 2"/>
          <p:cNvSpPr>
            <a:spLocks noGrp="1" noChangeArrowheads="1"/>
          </p:cNvSpPr>
          <p:nvPr>
            <p:ph type="title"/>
          </p:nvPr>
        </p:nvSpPr>
        <p:spPr>
          <a:xfrm>
            <a:off x="685800" y="304800"/>
            <a:ext cx="7772400" cy="1143000"/>
          </a:xfrm>
        </p:spPr>
        <p:txBody>
          <a:bodyPr/>
          <a:lstStyle/>
          <a:p>
            <a:pPr algn="l"/>
            <a:r>
              <a:rPr lang="en-US" altLang="en-US" dirty="0" smtClean="0"/>
              <a:t>Implementation  </a:t>
            </a:r>
          </a:p>
        </p:txBody>
      </p:sp>
      <p:sp>
        <p:nvSpPr>
          <p:cNvPr id="44036" name="Rectangle 3" title="Picture - Think outside the box - red circle outside the box"/>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44037" name="Picture 2" title="Picture - Think outside the box - red circle outside the bo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522413"/>
            <a:ext cx="6124575" cy="445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lgn="l"/>
            <a:r>
              <a:rPr lang="en-US" altLang="en-US" smtClean="0"/>
              <a:t>Testing Water-Tight Bulk Heads</a:t>
            </a:r>
          </a:p>
        </p:txBody>
      </p:sp>
      <p:sp>
        <p:nvSpPr>
          <p:cNvPr id="45059"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45060" name="Text Placeholder 2"/>
          <p:cNvSpPr>
            <a:spLocks noGrp="1"/>
          </p:cNvSpPr>
          <p:nvPr>
            <p:ph type="body" sz="quarter" idx="3"/>
          </p:nvPr>
        </p:nvSpPr>
        <p:spPr/>
        <p:txBody>
          <a:bodyPr/>
          <a:lstStyle/>
          <a:p>
            <a:pPr algn="ctr"/>
            <a:r>
              <a:rPr lang="en-US" altLang="en-US" smtClean="0"/>
              <a:t>After</a:t>
            </a:r>
          </a:p>
        </p:txBody>
      </p:sp>
      <p:sp>
        <p:nvSpPr>
          <p:cNvPr id="45061"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A08D22F-71CA-4096-AF52-F52D6124A875}" type="slidenum">
              <a:rPr lang="en-US" altLang="en-US" sz="1400" smtClean="0"/>
              <a:pPr eaLnBrk="1" hangingPunct="1">
                <a:spcBef>
                  <a:spcPct val="0"/>
                </a:spcBef>
                <a:buFontTx/>
                <a:buNone/>
              </a:pPr>
              <a:t>41</a:t>
            </a:fld>
            <a:endParaRPr lang="en-US" altLang="en-US" sz="1400" smtClean="0"/>
          </a:p>
        </p:txBody>
      </p:sp>
      <p:pic>
        <p:nvPicPr>
          <p:cNvPr id="45062" name="Picture 2" title="Picture - Using a spray bottle with leak detector for testing of water-tight bulk heads requires continuous repetitive finger movement as well as stooping forward. This can lead to hand, finger, and back injury"/>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57200" y="2209800"/>
            <a:ext cx="4040188" cy="3495675"/>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3" title="Picture - using a lawn and garden pump the same task can be accomplished with much less risk. You are squeezing with a power grip versus a finger grip.  With the pump positioned in a backback you can spray in a standing position versus stooping forward."/>
          <p:cNvPicPr>
            <a:picLocks noGrp="1" noChangeAspect="1" noChangeArrowheads="1"/>
          </p:cNvPicPr>
          <p:nvPr>
            <p:ph sz="quarter" idx="4"/>
          </p:nvPr>
        </p:nvPicPr>
        <p:blipFill>
          <a:blip r:embed="rId4" cstate="email">
            <a:extLst>
              <a:ext uri="{28A0092B-C50C-407E-A947-70E740481C1C}">
                <a14:useLocalDpi xmlns:a14="http://schemas.microsoft.com/office/drawing/2010/main"/>
              </a:ext>
            </a:extLst>
          </a:blip>
          <a:srcRect/>
          <a:stretch>
            <a:fillRect/>
          </a:stretch>
        </p:blipFill>
        <p:spPr>
          <a:xfrm>
            <a:off x="4645025" y="2209800"/>
            <a:ext cx="4041775" cy="3497263"/>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l"/>
            <a:r>
              <a:rPr lang="en-US" altLang="en-US" smtClean="0"/>
              <a:t>Rigging Slings</a:t>
            </a:r>
          </a:p>
        </p:txBody>
      </p:sp>
      <p:sp>
        <p:nvSpPr>
          <p:cNvPr id="46083"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46084" name="Text Placeholder 2"/>
          <p:cNvSpPr>
            <a:spLocks noGrp="1"/>
          </p:cNvSpPr>
          <p:nvPr>
            <p:ph type="body" sz="quarter" idx="3"/>
          </p:nvPr>
        </p:nvSpPr>
        <p:spPr/>
        <p:txBody>
          <a:bodyPr/>
          <a:lstStyle/>
          <a:p>
            <a:pPr algn="ctr"/>
            <a:r>
              <a:rPr lang="en-US" altLang="en-US" smtClean="0"/>
              <a:t>After</a:t>
            </a:r>
          </a:p>
        </p:txBody>
      </p:sp>
      <p:sp>
        <p:nvSpPr>
          <p:cNvPr id="46085"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EAD0FA0-41E7-44E9-B4C0-ED988AA0C08E}" type="slidenum">
              <a:rPr lang="en-US" altLang="en-US" sz="1400" smtClean="0"/>
              <a:pPr eaLnBrk="1" hangingPunct="1">
                <a:spcBef>
                  <a:spcPct val="0"/>
                </a:spcBef>
                <a:buFontTx/>
                <a:buNone/>
              </a:pPr>
              <a:t>42</a:t>
            </a:fld>
            <a:endParaRPr lang="en-US" altLang="en-US" sz="1400" smtClean="0"/>
          </a:p>
        </p:txBody>
      </p:sp>
      <p:pic>
        <p:nvPicPr>
          <p:cNvPr id="46086" name="Picture 2" title="Picture - Rigging slings that vary in weight from 500 to 1,000 lbs are being lifted from ground level"/>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81000" y="2209800"/>
            <a:ext cx="4038600" cy="34290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6087" name="Picture 3" title="Picture - Sling wedge is now used to raise the attachment point.  Employees are not lifting heavy slings in an awkward position but connecting the sling in a neutral position."/>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4648200" y="2209800"/>
            <a:ext cx="4008438" cy="34290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l"/>
            <a:r>
              <a:rPr lang="en-US" altLang="en-US" smtClean="0"/>
              <a:t>Cylinder Lifts</a:t>
            </a:r>
          </a:p>
        </p:txBody>
      </p:sp>
      <p:sp>
        <p:nvSpPr>
          <p:cNvPr id="47107"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47108" name="Text Placeholder 2"/>
          <p:cNvSpPr>
            <a:spLocks noGrp="1"/>
          </p:cNvSpPr>
          <p:nvPr>
            <p:ph type="body" sz="quarter" idx="3"/>
          </p:nvPr>
        </p:nvSpPr>
        <p:spPr/>
        <p:txBody>
          <a:bodyPr/>
          <a:lstStyle/>
          <a:p>
            <a:pPr algn="ctr"/>
            <a:r>
              <a:rPr lang="en-US" altLang="en-US" smtClean="0"/>
              <a:t>After</a:t>
            </a:r>
          </a:p>
        </p:txBody>
      </p:sp>
      <p:sp>
        <p:nvSpPr>
          <p:cNvPr id="47109"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D3B9367-B79B-488D-B0D2-DBFBF9CFBF0C}" type="slidenum">
              <a:rPr lang="en-US" altLang="en-US" sz="1400" smtClean="0"/>
              <a:pPr eaLnBrk="1" hangingPunct="1">
                <a:spcBef>
                  <a:spcPct val="0"/>
                </a:spcBef>
                <a:buFontTx/>
                <a:buNone/>
              </a:pPr>
              <a:t>43</a:t>
            </a:fld>
            <a:endParaRPr lang="en-US" altLang="en-US" sz="1400" smtClean="0"/>
          </a:p>
        </p:txBody>
      </p:sp>
      <p:pic>
        <p:nvPicPr>
          <p:cNvPr id="47110" name="Picture 7" title="Picture - High pressure gas cylinders used on board ships were lifted and carried by hand to be into racks.  They had to be &quot;hugged&quot; and muscled into racks risking injury."/>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09600" y="2286000"/>
            <a:ext cx="3657600" cy="3419475"/>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1" name="Picture 8" title="Pictrue - Using gas grab two employees can team lift the cylinder.  Both employees lifting within the Neutral (Power) Zone"/>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4876800" y="2362200"/>
            <a:ext cx="3581400" cy="3432175"/>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l"/>
            <a:r>
              <a:rPr lang="en-US" altLang="en-US" smtClean="0"/>
              <a:t>Welding Wire Spools</a:t>
            </a:r>
          </a:p>
        </p:txBody>
      </p:sp>
      <p:sp>
        <p:nvSpPr>
          <p:cNvPr id="48131"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48132" name="Text Placeholder 2"/>
          <p:cNvSpPr>
            <a:spLocks noGrp="1"/>
          </p:cNvSpPr>
          <p:nvPr>
            <p:ph type="body" sz="quarter" idx="3"/>
          </p:nvPr>
        </p:nvSpPr>
        <p:spPr/>
        <p:txBody>
          <a:bodyPr/>
          <a:lstStyle/>
          <a:p>
            <a:pPr algn="ctr"/>
            <a:r>
              <a:rPr lang="en-US" altLang="en-US" smtClean="0"/>
              <a:t>After</a:t>
            </a:r>
          </a:p>
        </p:txBody>
      </p:sp>
      <p:sp>
        <p:nvSpPr>
          <p:cNvPr id="48133"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1B4D2D0-B850-4A2B-85BD-FBCD54AA81C3}" type="slidenum">
              <a:rPr lang="en-US" altLang="en-US" sz="1400" smtClean="0"/>
              <a:pPr eaLnBrk="1" hangingPunct="1">
                <a:spcBef>
                  <a:spcPct val="0"/>
                </a:spcBef>
                <a:buFontTx/>
                <a:buNone/>
              </a:pPr>
              <a:t>44</a:t>
            </a:fld>
            <a:endParaRPr lang="en-US" altLang="en-US" sz="1400" smtClean="0"/>
          </a:p>
        </p:txBody>
      </p:sp>
      <p:pic>
        <p:nvPicPr>
          <p:cNvPr id="48134" name="Picture 2" title="Picture - Welding wire spools on FCB weighing 55 punds were manually lifted over the shoulder for installation. This required welders to lift away from the Neutral Zone creating a strain on upper and lower back and shoulders."/>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57200" y="2362200"/>
            <a:ext cx="3886200" cy="352425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8135" name="Picture 3" title="Picture - Electric hoist is in place to lift wire spools"/>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4800600" y="2362200"/>
            <a:ext cx="3886200" cy="35814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lgn="l"/>
            <a:r>
              <a:rPr lang="en-US" altLang="en-US" smtClean="0"/>
              <a:t>Carrying Fire Bottles</a:t>
            </a:r>
          </a:p>
        </p:txBody>
      </p:sp>
      <p:sp>
        <p:nvSpPr>
          <p:cNvPr id="49155"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49156" name="Text Placeholder 2"/>
          <p:cNvSpPr>
            <a:spLocks noGrp="1"/>
          </p:cNvSpPr>
          <p:nvPr>
            <p:ph type="body" sz="quarter" idx="3"/>
          </p:nvPr>
        </p:nvSpPr>
        <p:spPr>
          <a:xfrm>
            <a:off x="4419600" y="1828800"/>
            <a:ext cx="4041775" cy="639763"/>
          </a:xfrm>
        </p:spPr>
        <p:txBody>
          <a:bodyPr/>
          <a:lstStyle/>
          <a:p>
            <a:pPr algn="ctr"/>
            <a:r>
              <a:rPr lang="en-US" altLang="en-US" smtClean="0"/>
              <a:t>After</a:t>
            </a:r>
          </a:p>
        </p:txBody>
      </p:sp>
      <p:sp>
        <p:nvSpPr>
          <p:cNvPr id="49157"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D921723-88C7-420E-987B-92145373BC1F}" type="slidenum">
              <a:rPr lang="en-US" altLang="en-US" sz="1400" smtClean="0"/>
              <a:pPr eaLnBrk="1" hangingPunct="1">
                <a:spcBef>
                  <a:spcPct val="0"/>
                </a:spcBef>
                <a:buFontTx/>
                <a:buNone/>
              </a:pPr>
              <a:t>45</a:t>
            </a:fld>
            <a:endParaRPr lang="en-US" altLang="en-US" sz="1400" smtClean="0"/>
          </a:p>
        </p:txBody>
      </p:sp>
      <p:pic>
        <p:nvPicPr>
          <p:cNvPr id="49158" name="Picture 2" title="Picture - Fire-Watches carried fire bottles on-board to jobsites on a daily basis. They navigated through P-Ways and steep ladders carrying these awkward bottles weighing about 28 pounds each"/>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371600" y="2286000"/>
            <a:ext cx="1981200" cy="3760788"/>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9159" name="Picture 3" title="This takes pressure off the hands, wrists and arms and allows the worker to use safety railings."/>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4038600" y="2819400"/>
            <a:ext cx="4808538" cy="24384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l"/>
            <a:r>
              <a:rPr lang="en-US" altLang="en-US" smtClean="0"/>
              <a:t>Moving Cable Jacks</a:t>
            </a:r>
          </a:p>
        </p:txBody>
      </p:sp>
      <p:sp>
        <p:nvSpPr>
          <p:cNvPr id="50179"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50180" name="Text Placeholder 2"/>
          <p:cNvSpPr>
            <a:spLocks noGrp="1"/>
          </p:cNvSpPr>
          <p:nvPr>
            <p:ph type="body" sz="quarter" idx="3"/>
          </p:nvPr>
        </p:nvSpPr>
        <p:spPr/>
        <p:txBody>
          <a:bodyPr/>
          <a:lstStyle/>
          <a:p>
            <a:pPr algn="ctr"/>
            <a:r>
              <a:rPr lang="en-US" altLang="en-US" smtClean="0"/>
              <a:t>After</a:t>
            </a:r>
          </a:p>
        </p:txBody>
      </p:sp>
      <p:sp>
        <p:nvSpPr>
          <p:cNvPr id="50181"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5E21E7F-9675-492B-92CC-330B6798BD37}" type="slidenum">
              <a:rPr lang="en-US" altLang="en-US" sz="1400" smtClean="0"/>
              <a:pPr eaLnBrk="1" hangingPunct="1">
                <a:spcBef>
                  <a:spcPct val="0"/>
                </a:spcBef>
                <a:buFontTx/>
                <a:buNone/>
              </a:pPr>
              <a:t>46</a:t>
            </a:fld>
            <a:endParaRPr lang="en-US" altLang="en-US" sz="1400" smtClean="0"/>
          </a:p>
        </p:txBody>
      </p:sp>
      <p:pic>
        <p:nvPicPr>
          <p:cNvPr id="50182" name="Picture 2" title="Picture - Heavy cable jacks were usually dragged through the main deck to various locations on-board"/>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09600" y="2209800"/>
            <a:ext cx="3581400" cy="3659188"/>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3" name="Picture 3" title="Picture - Wheels were installed on the jacks that will only engage when the jacks are titled sideways"/>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4648200" y="2286000"/>
            <a:ext cx="4041775" cy="35941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l"/>
            <a:r>
              <a:rPr lang="en-US" altLang="en-US" smtClean="0"/>
              <a:t>Turning Reels</a:t>
            </a:r>
          </a:p>
        </p:txBody>
      </p:sp>
      <p:sp>
        <p:nvSpPr>
          <p:cNvPr id="51203"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51204" name="Text Placeholder 2"/>
          <p:cNvSpPr>
            <a:spLocks noGrp="1"/>
          </p:cNvSpPr>
          <p:nvPr>
            <p:ph type="body" sz="quarter" idx="3"/>
          </p:nvPr>
        </p:nvSpPr>
        <p:spPr/>
        <p:txBody>
          <a:bodyPr/>
          <a:lstStyle/>
          <a:p>
            <a:pPr algn="ctr"/>
            <a:r>
              <a:rPr lang="en-US" altLang="en-US" smtClean="0"/>
              <a:t>After</a:t>
            </a:r>
          </a:p>
        </p:txBody>
      </p:sp>
      <p:sp>
        <p:nvSpPr>
          <p:cNvPr id="51205"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18B4692C-5766-41E5-968C-2BF5684E8D2E}" type="slidenum">
              <a:rPr lang="en-US" altLang="en-US" sz="1400" smtClean="0"/>
              <a:pPr eaLnBrk="1" hangingPunct="1">
                <a:spcBef>
                  <a:spcPct val="0"/>
                </a:spcBef>
                <a:buFontTx/>
                <a:buNone/>
              </a:pPr>
              <a:t>47</a:t>
            </a:fld>
            <a:endParaRPr lang="en-US" altLang="en-US" sz="1400" smtClean="0"/>
          </a:p>
        </p:txBody>
      </p:sp>
      <p:pic>
        <p:nvPicPr>
          <p:cNvPr id="51206" name="Picture 2" title="Picture - Heavy reels take several mechanics to turn by hand when the forklift is not available"/>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381000" y="2286000"/>
            <a:ext cx="4040188" cy="36576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3" title="Picture - Using furniture sliders turn the reels with far less effort and strain"/>
          <p:cNvPicPr>
            <a:picLocks noGrp="1" noChangeAspect="1" noChangeArrowheads="1"/>
          </p:cNvPicPr>
          <p:nvPr>
            <p:ph sz="quarter" idx="4"/>
          </p:nvPr>
        </p:nvPicPr>
        <p:blipFill>
          <a:blip r:embed="rId4" cstate="email">
            <a:extLst>
              <a:ext uri="{28A0092B-C50C-407E-A947-70E740481C1C}">
                <a14:useLocalDpi xmlns:a14="http://schemas.microsoft.com/office/drawing/2010/main"/>
              </a:ext>
            </a:extLst>
          </a:blip>
          <a:srcRect/>
          <a:stretch>
            <a:fillRect/>
          </a:stretch>
        </p:blipFill>
        <p:spPr>
          <a:xfrm>
            <a:off x="4645025" y="2286000"/>
            <a:ext cx="4041775" cy="37338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algn="l"/>
            <a:r>
              <a:rPr lang="en-US" altLang="en-US" smtClean="0"/>
              <a:t>Overhead Grinding</a:t>
            </a:r>
          </a:p>
        </p:txBody>
      </p:sp>
      <p:sp>
        <p:nvSpPr>
          <p:cNvPr id="52227"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52228" name="Text Placeholder 2"/>
          <p:cNvSpPr>
            <a:spLocks noGrp="1"/>
          </p:cNvSpPr>
          <p:nvPr>
            <p:ph type="body" sz="quarter" idx="3"/>
          </p:nvPr>
        </p:nvSpPr>
        <p:spPr/>
        <p:txBody>
          <a:bodyPr/>
          <a:lstStyle/>
          <a:p>
            <a:pPr algn="ctr"/>
            <a:r>
              <a:rPr lang="en-US" altLang="en-US" smtClean="0"/>
              <a:t>After</a:t>
            </a:r>
          </a:p>
        </p:txBody>
      </p:sp>
      <p:sp>
        <p:nvSpPr>
          <p:cNvPr id="52229"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561C88C-32B0-41B7-923A-42C8B0ABA6C9}" type="slidenum">
              <a:rPr lang="en-US" altLang="en-US" sz="1400" smtClean="0"/>
              <a:pPr eaLnBrk="1" hangingPunct="1">
                <a:spcBef>
                  <a:spcPct val="0"/>
                </a:spcBef>
                <a:buFontTx/>
                <a:buNone/>
              </a:pPr>
              <a:t>48</a:t>
            </a:fld>
            <a:endParaRPr lang="en-US" altLang="en-US" sz="1400" smtClean="0"/>
          </a:p>
        </p:txBody>
      </p:sp>
      <p:pic>
        <p:nvPicPr>
          <p:cNvPr id="52230" name="Picture 2" title="Picture - Frequent overhead grinding in a static position for a long period of time using a heavy grinder.  This grinder produces significant vibration and puts weight on the arms, shoulder and upper back."/>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09600" y="2174875"/>
            <a:ext cx="3581400" cy="3951288"/>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2231" name="Picture 3" title="Picture - Replaced the heavy grinder with a light weight grinder to accomplish the same task with less vibration and less stress on arms shoulder and upper back"/>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4724400" y="2209800"/>
            <a:ext cx="3727450" cy="38862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l"/>
            <a:r>
              <a:rPr lang="en-US" altLang="en-US" smtClean="0"/>
              <a:t>Walk-Behind Grinder</a:t>
            </a:r>
          </a:p>
        </p:txBody>
      </p:sp>
      <p:sp>
        <p:nvSpPr>
          <p:cNvPr id="53251"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53252" name="Text Placeholder 2"/>
          <p:cNvSpPr>
            <a:spLocks noGrp="1"/>
          </p:cNvSpPr>
          <p:nvPr>
            <p:ph type="body" sz="quarter" idx="3"/>
          </p:nvPr>
        </p:nvSpPr>
        <p:spPr/>
        <p:txBody>
          <a:bodyPr/>
          <a:lstStyle/>
          <a:p>
            <a:pPr algn="ctr"/>
            <a:r>
              <a:rPr lang="en-US" altLang="en-US" smtClean="0"/>
              <a:t>After</a:t>
            </a:r>
          </a:p>
        </p:txBody>
      </p:sp>
      <p:sp>
        <p:nvSpPr>
          <p:cNvPr id="53253"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2E0B247-C38A-4CD4-9406-08E69290C943}" type="slidenum">
              <a:rPr lang="en-US" altLang="en-US" sz="1400" smtClean="0"/>
              <a:pPr eaLnBrk="1" hangingPunct="1">
                <a:spcBef>
                  <a:spcPct val="0"/>
                </a:spcBef>
                <a:buFontTx/>
                <a:buNone/>
              </a:pPr>
              <a:t>49</a:t>
            </a:fld>
            <a:endParaRPr lang="en-US" altLang="en-US" sz="1400" smtClean="0"/>
          </a:p>
        </p:txBody>
      </p:sp>
      <p:pic>
        <p:nvPicPr>
          <p:cNvPr id="53254" name="Picture 2" title="Picture - Repetitive manual hand grinding below knee level a potential ergonomic risk to the hands, back and knees"/>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57200" y="2286000"/>
            <a:ext cx="4040188" cy="35814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3255" name="Picture 3" title="Picture - A small surface prep wal-behind grinder is designed for small jobs and tight-to-reach spaces in blocks and on-board ships.  The grinder eliminates the need to perform grinding talks on hands and knees.  The tool is not your hand thus the vibration risk is significantly reduced."/>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4648200" y="2209800"/>
            <a:ext cx="4051300" cy="35814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D180736-ED2E-413E-AED0-A5198C11A111}" type="slidenum">
              <a:rPr lang="en-US" altLang="en-US" sz="1400" smtClean="0"/>
              <a:pPr eaLnBrk="1" hangingPunct="1">
                <a:spcBef>
                  <a:spcPct val="0"/>
                </a:spcBef>
                <a:buFontTx/>
                <a:buNone/>
              </a:pPr>
              <a:t>5</a:t>
            </a:fld>
            <a:endParaRPr lang="en-US" altLang="en-US" sz="1400" smtClean="0"/>
          </a:p>
        </p:txBody>
      </p:sp>
      <p:sp>
        <p:nvSpPr>
          <p:cNvPr id="8195"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C67ECC0C-214C-4205-9E13-3EEE01DBB121}" type="slidenum">
              <a:rPr lang="en-US" altLang="en-US" sz="1400"/>
              <a:pPr algn="r" eaLnBrk="1" hangingPunct="1">
                <a:spcBef>
                  <a:spcPct val="0"/>
                </a:spcBef>
                <a:buFontTx/>
                <a:buNone/>
              </a:pPr>
              <a:t>5</a:t>
            </a:fld>
            <a:endParaRPr lang="en-US" altLang="en-US" sz="1400"/>
          </a:p>
        </p:txBody>
      </p:sp>
      <p:pic>
        <p:nvPicPr>
          <p:cNvPr id="8196" name="Picture 10" descr="MPj0406735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1600200"/>
            <a:ext cx="6553200" cy="43672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04800" y="457200"/>
            <a:ext cx="8229600" cy="1143000"/>
          </a:xfrm>
        </p:spPr>
        <p:txBody>
          <a:bodyPr/>
          <a:lstStyle/>
          <a:p>
            <a:pPr algn="l"/>
            <a:r>
              <a:rPr lang="en-US" dirty="0" smtClean="0"/>
              <a:t>OSHA Employer’s Responsibility</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algn="l"/>
            <a:r>
              <a:rPr lang="en-US" altLang="en-US" dirty="0" smtClean="0"/>
              <a:t>Your Turn!  (Exercise) </a:t>
            </a:r>
          </a:p>
        </p:txBody>
      </p:sp>
      <p:pic>
        <p:nvPicPr>
          <p:cNvPr id="4" name="Picture 2" title="Red/Black background with a title: &quot;Repetition Forces and Weight Vibration&quot;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3950" y="2020888"/>
            <a:ext cx="6896100" cy="3457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9B554CA-11FC-449E-B385-431BBF5DCBC0}" type="slidenum">
              <a:rPr lang="en-US" altLang="en-US" sz="1400" smtClean="0"/>
              <a:pPr eaLnBrk="1" hangingPunct="1">
                <a:spcBef>
                  <a:spcPct val="0"/>
                </a:spcBef>
                <a:buFontTx/>
                <a:buNone/>
              </a:pPr>
              <a:t>51</a:t>
            </a:fld>
            <a:endParaRPr lang="en-US" altLang="en-US" sz="1400" smtClean="0"/>
          </a:p>
        </p:txBody>
      </p:sp>
      <p:sp>
        <p:nvSpPr>
          <p:cNvPr id="55299"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FD2CE81D-A135-4FCF-A2A3-A5DED606E499}" type="slidenum">
              <a:rPr lang="en-US" altLang="en-US" sz="1400"/>
              <a:pPr algn="r" eaLnBrk="1" hangingPunct="1">
                <a:spcBef>
                  <a:spcPct val="0"/>
                </a:spcBef>
                <a:buFontTx/>
                <a:buNone/>
              </a:pPr>
              <a:t>51</a:t>
            </a:fld>
            <a:endParaRPr lang="en-US" altLang="en-US" sz="1400"/>
          </a:p>
        </p:txBody>
      </p:sp>
      <p:sp>
        <p:nvSpPr>
          <p:cNvPr id="55300" name="Rectangle 2"/>
          <p:cNvSpPr>
            <a:spLocks noGrp="1" noChangeArrowheads="1"/>
          </p:cNvSpPr>
          <p:nvPr>
            <p:ph type="title" idx="4294967295"/>
          </p:nvPr>
        </p:nvSpPr>
        <p:spPr>
          <a:xfrm>
            <a:off x="47625" y="914400"/>
            <a:ext cx="8991600" cy="533400"/>
          </a:xfrm>
        </p:spPr>
        <p:txBody>
          <a:bodyPr/>
          <a:lstStyle/>
          <a:p>
            <a:pPr algn="l"/>
            <a:r>
              <a:rPr lang="en-US" altLang="en-US" smtClean="0"/>
              <a:t>Repetition, Forces/Weight, Vibration</a:t>
            </a:r>
            <a:r>
              <a:rPr lang="en-US" altLang="en-US" sz="3600" smtClean="0"/>
              <a:t>	</a:t>
            </a:r>
          </a:p>
        </p:txBody>
      </p:sp>
      <p:grpSp>
        <p:nvGrpSpPr>
          <p:cNvPr id="55301" name="Group 6" title="Picture - Black background with a word &quot;QUIZ&quot;, question marks and a pencil"/>
          <p:cNvGrpSpPr>
            <a:grpSpLocks/>
          </p:cNvGrpSpPr>
          <p:nvPr/>
        </p:nvGrpSpPr>
        <p:grpSpPr bwMode="auto">
          <a:xfrm>
            <a:off x="466725" y="1676400"/>
            <a:ext cx="8153400" cy="4064000"/>
            <a:chOff x="0" y="0"/>
            <a:chExt cx="8153400" cy="4064000"/>
          </a:xfrm>
        </p:grpSpPr>
        <p:sp>
          <p:nvSpPr>
            <p:cNvPr id="8" name="Rounded Rectangle 7"/>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a:lnSpc>
                  <a:spcPct val="90000"/>
                </a:lnSpc>
                <a:spcAft>
                  <a:spcPct val="35000"/>
                </a:spcAft>
                <a:defRPr/>
              </a:pPr>
              <a:r>
                <a:rPr lang="en-US" sz="6500" dirty="0">
                  <a:solidFill>
                    <a:schemeClr val="bg1"/>
                  </a:solidFill>
                </a:rPr>
                <a:t>QUIZ!</a:t>
              </a:r>
            </a:p>
          </p:txBody>
        </p:sp>
      </p:grpSp>
      <p:sp>
        <p:nvSpPr>
          <p:cNvPr id="10" name="Rounded Rectangle 9" title="Picture of a white sheets of paper with large black question marks"/>
          <p:cNvSpPr/>
          <p:nvPr/>
        </p:nvSpPr>
        <p:spPr>
          <a:xfrm>
            <a:off x="873125" y="2082800"/>
            <a:ext cx="1630363" cy="3251200"/>
          </a:xfrm>
          <a:prstGeom prst="roundRect">
            <a:avLst>
              <a:gd name="adj" fmla="val 10000"/>
            </a:avLst>
          </a:prstGeom>
          <a:blipFill rotWithShape="1">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55303" name="Picture 9" title="Picture - Hand holding a penci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4600" y="3048000"/>
            <a:ext cx="10795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271209B-5D29-4D15-9F48-973501037F5A}" type="slidenum">
              <a:rPr lang="en-US" altLang="en-US" sz="1400" smtClean="0"/>
              <a:pPr eaLnBrk="1" hangingPunct="1">
                <a:spcBef>
                  <a:spcPct val="0"/>
                </a:spcBef>
                <a:buFontTx/>
                <a:buNone/>
              </a:pPr>
              <a:t>52</a:t>
            </a:fld>
            <a:endParaRPr lang="en-US" altLang="en-US" sz="1400" smtClean="0"/>
          </a:p>
        </p:txBody>
      </p:sp>
      <p:sp>
        <p:nvSpPr>
          <p:cNvPr id="56323" name="Rectangle 2"/>
          <p:cNvSpPr>
            <a:spLocks noGrp="1" noChangeArrowheads="1"/>
          </p:cNvSpPr>
          <p:nvPr>
            <p:ph type="title" idx="4294967295"/>
          </p:nvPr>
        </p:nvSpPr>
        <p:spPr/>
        <p:txBody>
          <a:bodyPr anchor="b"/>
          <a:lstStyle/>
          <a:p>
            <a:r>
              <a:rPr lang="en-US" altLang="en-US" smtClean="0"/>
              <a:t>Duration – Static Muscle Loading – Contact Stress</a:t>
            </a:r>
            <a:endParaRPr lang="en-US" altLang="en-US" sz="3200" smtClean="0">
              <a:solidFill>
                <a:srgbClr val="FF0000"/>
              </a:solidFill>
            </a:endParaRPr>
          </a:p>
        </p:txBody>
      </p:sp>
      <p:pic>
        <p:nvPicPr>
          <p:cNvPr id="56324" name="Picture 3" descr="MPj04310140000[1]">
            <a:hlinkClick r:id="rId3" action="ppaction://hlinkfile"/>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00200" y="1524000"/>
            <a:ext cx="6477000"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CFCD9FF-6892-4357-A116-DCA885DF7DF8}" type="slidenum">
              <a:rPr lang="en-US" altLang="en-US" sz="1400" smtClean="0"/>
              <a:pPr eaLnBrk="1" hangingPunct="1">
                <a:spcBef>
                  <a:spcPct val="0"/>
                </a:spcBef>
                <a:buFontTx/>
                <a:buNone/>
              </a:pPr>
              <a:t>53</a:t>
            </a:fld>
            <a:endParaRPr lang="en-US" altLang="en-US" sz="1400" smtClean="0"/>
          </a:p>
        </p:txBody>
      </p:sp>
      <p:sp>
        <p:nvSpPr>
          <p:cNvPr id="57347" name="Rectangle 2"/>
          <p:cNvSpPr>
            <a:spLocks noGrp="1" noChangeArrowheads="1"/>
          </p:cNvSpPr>
          <p:nvPr>
            <p:ph type="title"/>
          </p:nvPr>
        </p:nvSpPr>
        <p:spPr>
          <a:xfrm>
            <a:off x="685800" y="304800"/>
            <a:ext cx="7772400" cy="1143000"/>
          </a:xfrm>
        </p:spPr>
        <p:txBody>
          <a:bodyPr/>
          <a:lstStyle/>
          <a:p>
            <a:pPr algn="l"/>
            <a:r>
              <a:rPr lang="en-US" altLang="en-US" smtClean="0"/>
              <a:t>Duration</a:t>
            </a:r>
          </a:p>
        </p:txBody>
      </p:sp>
      <p:sp>
        <p:nvSpPr>
          <p:cNvPr id="57348" name="Rectangle 3" title="Picture - tThe duration of a job task is another ergonomic concern. Duration is defined as the length of time you perform a task during a work shift.  The duration of the job task and the length of time our body is exposed to any of the risk factors we have been discussing, have a direct relationship to the potential for injury.  The longer the exposure, the greater te risk of over-use.  When workers do the same task for a long period of time or work long shifts fatigue becomes a factor and even more attention must be paid to the duration of the task."/>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6" name="Picture 2" title="Picture - tThe duration of a job task is another ergonomic concern. Duration is defined as the length of time you perform a task during a work shift.  The duration of the job task and the length of time our body is exposed to any of the risk factors we have been discussing, have a direct relationship to the potential for injury.  The longer the exposure, the greater te risk of over-use.  When workers do the same task for a long period of time or work long shifts fatigue becomes a factor and even more attention must be paid to the duration of the tas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3787" y="1524000"/>
            <a:ext cx="6956425" cy="4610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8301B70-43ED-4A57-8C6F-E5811F8CA8A8}" type="slidenum">
              <a:rPr lang="en-US" altLang="en-US" sz="1400" smtClean="0"/>
              <a:pPr eaLnBrk="1" hangingPunct="1">
                <a:spcBef>
                  <a:spcPct val="0"/>
                </a:spcBef>
                <a:buFontTx/>
                <a:buNone/>
              </a:pPr>
              <a:t>54</a:t>
            </a:fld>
            <a:endParaRPr lang="en-US" altLang="en-US" sz="1400" smtClean="0"/>
          </a:p>
        </p:txBody>
      </p:sp>
      <p:sp>
        <p:nvSpPr>
          <p:cNvPr id="58371" name="Rectangle 2"/>
          <p:cNvSpPr>
            <a:spLocks noGrp="1" noChangeArrowheads="1"/>
          </p:cNvSpPr>
          <p:nvPr>
            <p:ph type="title"/>
          </p:nvPr>
        </p:nvSpPr>
        <p:spPr>
          <a:xfrm>
            <a:off x="685800" y="304800"/>
            <a:ext cx="7772400" cy="1143000"/>
          </a:xfrm>
        </p:spPr>
        <p:txBody>
          <a:bodyPr/>
          <a:lstStyle/>
          <a:p>
            <a:pPr algn="l"/>
            <a:r>
              <a:rPr lang="en-US" altLang="en-US" smtClean="0"/>
              <a:t>Static Muscle Loading</a:t>
            </a:r>
          </a:p>
        </p:txBody>
      </p:sp>
      <p:sp>
        <p:nvSpPr>
          <p:cNvPr id="58372" name="Rectangle 3" title="Picture - Static posture (or static loading) refer to physical exertion in which the same posture or position is held throughout the exertion. These types of exertions put increased loads or forces on the muscles and tendons, which contributes to fatigue.  This occurs because not moving impedes the flow of blood that is needed to bring nutrients to the muscles and to carry away the waste products of muscle metabolism. Examples of static postures include gripping tools that cannot be put down, holding the arms out or up to perform tasks, or standing in one place for prelonged periods."/>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6" name="Picture 2" title="Picture - Static posture (or static loading) refer to physical exertion in which the same posture or position is held throughout the exertion. These types of exertions put increased loads or forces on the muscles and tendons, which contributes to fatigue.  This occurs because not moving impedes the flow of blood that is needed to bring nutrients to the muscles and to carry away the waste products of muscle metabolism. Examples of static postures include gripping tools that cannot be put down, holding the arms out or up to perform tasks, or standing in one place for prelonged perio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538" y="1828800"/>
            <a:ext cx="7148512" cy="3995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172FC5E-8E55-4DA5-B9CC-8D756D81812E}" type="slidenum">
              <a:rPr lang="en-US" altLang="en-US" sz="1400" smtClean="0"/>
              <a:pPr eaLnBrk="1" hangingPunct="1">
                <a:spcBef>
                  <a:spcPct val="0"/>
                </a:spcBef>
                <a:buFontTx/>
                <a:buNone/>
              </a:pPr>
              <a:t>55</a:t>
            </a:fld>
            <a:endParaRPr lang="en-US" altLang="en-US" sz="1400" smtClean="0"/>
          </a:p>
        </p:txBody>
      </p:sp>
      <p:sp>
        <p:nvSpPr>
          <p:cNvPr id="59395" name="Rectangle 2"/>
          <p:cNvSpPr>
            <a:spLocks noGrp="1" noChangeArrowheads="1"/>
          </p:cNvSpPr>
          <p:nvPr>
            <p:ph type="title"/>
          </p:nvPr>
        </p:nvSpPr>
        <p:spPr>
          <a:xfrm>
            <a:off x="685800" y="304800"/>
            <a:ext cx="7772400" cy="1143000"/>
          </a:xfrm>
        </p:spPr>
        <p:txBody>
          <a:bodyPr/>
          <a:lstStyle/>
          <a:p>
            <a:pPr algn="l"/>
            <a:r>
              <a:rPr lang="en-US" altLang="en-US" smtClean="0"/>
              <a:t>Contact Stress</a:t>
            </a:r>
          </a:p>
        </p:txBody>
      </p:sp>
      <p:sp>
        <p:nvSpPr>
          <p:cNvPr id="59396" name="Rectangle 3" title="Picture - Contact Stress occurs when something hard or sharp comes into prolonged contact with your body. Its significance as an injury factor increases as the force increases and the size of the affected area decreases, concentrating the stress."/>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6" name="Picture 2" title="Picture - Contact Stress occurs when something hard or sharp comes into prolonged contact with your body. Its significance as an injury factor increases as the force increases and the size of the affected area decreases, concentrating the stre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9175" y="1677988"/>
            <a:ext cx="7105650" cy="4144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algn="l"/>
            <a:r>
              <a:rPr lang="en-US" altLang="en-US" dirty="0" smtClean="0"/>
              <a:t>The Work You Do Exercise  </a:t>
            </a:r>
          </a:p>
        </p:txBody>
      </p:sp>
      <p:pic>
        <p:nvPicPr>
          <p:cNvPr id="4" name="Picture 2" title="Picture - Dark background with white title: &quot;Duration, Static Muscle Loading, Contact Stress&quo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0100" y="1981200"/>
            <a:ext cx="7543800" cy="3260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394D62B-4773-4E27-91C6-E378C90DA890}" type="slidenum">
              <a:rPr lang="en-US" altLang="en-US" sz="1400" smtClean="0"/>
              <a:pPr eaLnBrk="1" hangingPunct="1">
                <a:spcBef>
                  <a:spcPct val="0"/>
                </a:spcBef>
                <a:buFontTx/>
                <a:buNone/>
              </a:pPr>
              <a:t>57</a:t>
            </a:fld>
            <a:endParaRPr lang="en-US" altLang="en-US" sz="1400" smtClean="0"/>
          </a:p>
        </p:txBody>
      </p:sp>
      <p:sp>
        <p:nvSpPr>
          <p:cNvPr id="61443" name="Rectangle 2"/>
          <p:cNvSpPr>
            <a:spLocks noGrp="1" noChangeArrowheads="1"/>
          </p:cNvSpPr>
          <p:nvPr>
            <p:ph type="title"/>
          </p:nvPr>
        </p:nvSpPr>
        <p:spPr>
          <a:xfrm>
            <a:off x="685800" y="304800"/>
            <a:ext cx="7772400" cy="1143000"/>
          </a:xfrm>
        </p:spPr>
        <p:txBody>
          <a:bodyPr/>
          <a:lstStyle/>
          <a:p>
            <a:pPr algn="l"/>
            <a:r>
              <a:rPr lang="en-US" altLang="en-US" dirty="0" smtClean="0"/>
              <a:t>Implementation   </a:t>
            </a:r>
          </a:p>
        </p:txBody>
      </p:sp>
      <p:sp>
        <p:nvSpPr>
          <p:cNvPr id="61444" name="Rectangle 3" title="Picture - Think outside the box - red circle outside the box"/>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61445" name="Picture 2" title="Picture - Think outside the box - red circle outside the bo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522413"/>
            <a:ext cx="6124575" cy="445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algn="l"/>
            <a:r>
              <a:rPr lang="en-US" altLang="en-US" smtClean="0"/>
              <a:t>The Wrapping Process</a:t>
            </a:r>
          </a:p>
        </p:txBody>
      </p:sp>
      <p:sp>
        <p:nvSpPr>
          <p:cNvPr id="62467"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62468" name="Text Placeholder 2"/>
          <p:cNvSpPr>
            <a:spLocks noGrp="1"/>
          </p:cNvSpPr>
          <p:nvPr>
            <p:ph type="body" sz="quarter" idx="3"/>
          </p:nvPr>
        </p:nvSpPr>
        <p:spPr/>
        <p:txBody>
          <a:bodyPr/>
          <a:lstStyle/>
          <a:p>
            <a:pPr algn="ctr"/>
            <a:r>
              <a:rPr lang="en-US" altLang="en-US" smtClean="0"/>
              <a:t>After</a:t>
            </a:r>
          </a:p>
        </p:txBody>
      </p:sp>
      <p:sp>
        <p:nvSpPr>
          <p:cNvPr id="62469"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DC46A58-A9A8-42D4-B45C-1C64540A3FF1}" type="slidenum">
              <a:rPr lang="en-US" altLang="en-US" sz="1400" smtClean="0"/>
              <a:pPr eaLnBrk="1" hangingPunct="1">
                <a:spcBef>
                  <a:spcPct val="0"/>
                </a:spcBef>
                <a:buFontTx/>
                <a:buNone/>
              </a:pPr>
              <a:t>58</a:t>
            </a:fld>
            <a:endParaRPr lang="en-US" altLang="en-US" sz="1400" smtClean="0"/>
          </a:p>
        </p:txBody>
      </p:sp>
      <p:pic>
        <p:nvPicPr>
          <p:cNvPr id="62470" name="Picture 2" title="Picture - With the turntable set on one pallet, the employee was bending, working on knees and in awkward poritions for an extended lenght of time"/>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81000" y="2209800"/>
            <a:ext cx="4038600" cy="35052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2471" name="Picture 3" title="Picture - Raising the turntable by setting it on 3 pallets reduced the duration the employee was bending, eliminated working on his or her knees and reduced the time he was in awkward positions."/>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4949825" y="2209800"/>
            <a:ext cx="3736975" cy="3554413"/>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lgn="l"/>
            <a:r>
              <a:rPr lang="en-US" altLang="en-US" dirty="0" smtClean="0"/>
              <a:t>Moving Cable Jacks </a:t>
            </a:r>
          </a:p>
        </p:txBody>
      </p:sp>
      <p:sp>
        <p:nvSpPr>
          <p:cNvPr id="63491"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63492" name="Text Placeholder 2"/>
          <p:cNvSpPr>
            <a:spLocks noGrp="1"/>
          </p:cNvSpPr>
          <p:nvPr>
            <p:ph type="body" sz="quarter" idx="3"/>
          </p:nvPr>
        </p:nvSpPr>
        <p:spPr/>
        <p:txBody>
          <a:bodyPr/>
          <a:lstStyle/>
          <a:p>
            <a:pPr algn="ctr"/>
            <a:r>
              <a:rPr lang="en-US" altLang="en-US" smtClean="0"/>
              <a:t>After</a:t>
            </a:r>
          </a:p>
        </p:txBody>
      </p:sp>
      <p:sp>
        <p:nvSpPr>
          <p:cNvPr id="63493"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6690025-2B55-415A-9ACE-51165D4ECC38}" type="slidenum">
              <a:rPr lang="en-US" altLang="en-US" sz="1400" smtClean="0"/>
              <a:pPr eaLnBrk="1" hangingPunct="1">
                <a:spcBef>
                  <a:spcPct val="0"/>
                </a:spcBef>
                <a:buFontTx/>
                <a:buNone/>
              </a:pPr>
              <a:t>59</a:t>
            </a:fld>
            <a:endParaRPr lang="en-US" altLang="en-US" sz="1400" smtClean="0"/>
          </a:p>
        </p:txBody>
      </p:sp>
      <p:pic>
        <p:nvPicPr>
          <p:cNvPr id="63494" name="Picture 2" title="Picture - Cable jacks are heavy and were dragged through the main deck to various locations"/>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990600" y="2286000"/>
            <a:ext cx="3352800" cy="3533775"/>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3495" name="Picture 3" title="Picture - Wheels were installed on the jacks that only engage when the jacks are titled sideways. This both reduces the amount of time there is stress on the body and the stress itself."/>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4724400" y="2286000"/>
            <a:ext cx="3505200" cy="3563938"/>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F0777F0-1078-4254-8698-CD2ED53E33E9}" type="slidenum">
              <a:rPr lang="en-US" altLang="en-US" sz="1400" smtClean="0"/>
              <a:pPr eaLnBrk="1" hangingPunct="1">
                <a:spcBef>
                  <a:spcPct val="0"/>
                </a:spcBef>
                <a:buFontTx/>
                <a:buNone/>
              </a:pPr>
              <a:t>6</a:t>
            </a:fld>
            <a:endParaRPr lang="en-US" altLang="en-US" sz="1400" smtClean="0"/>
          </a:p>
        </p:txBody>
      </p:sp>
      <p:sp>
        <p:nvSpPr>
          <p:cNvPr id="9219"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B9737C31-4D15-4F62-B07B-2A20D96C64A9}" type="slidenum">
              <a:rPr lang="en-US" altLang="en-US" sz="1400"/>
              <a:pPr algn="r" eaLnBrk="1" hangingPunct="1">
                <a:spcBef>
                  <a:spcPct val="0"/>
                </a:spcBef>
                <a:buFontTx/>
                <a:buNone/>
              </a:pPr>
              <a:t>6</a:t>
            </a:fld>
            <a:endParaRPr lang="en-US" altLang="en-US" sz="1400"/>
          </a:p>
        </p:txBody>
      </p:sp>
      <p:pic>
        <p:nvPicPr>
          <p:cNvPr id="9221" name="Picture 12" descr="MPj0409031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6400" y="1600200"/>
            <a:ext cx="5410200" cy="441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66700" y="228600"/>
            <a:ext cx="8724900" cy="1143000"/>
          </a:xfrm>
        </p:spPr>
        <p:txBody>
          <a:bodyPr/>
          <a:lstStyle/>
          <a:p>
            <a:pPr algn="l"/>
            <a:r>
              <a:rPr lang="en-US" dirty="0" smtClean="0"/>
              <a:t>OSHA – </a:t>
            </a:r>
            <a:r>
              <a:rPr lang="en-US" sz="3200" dirty="0" smtClean="0"/>
              <a:t>more Employer’s Responsibility</a:t>
            </a:r>
            <a:endParaRPr lang="en-US" sz="32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algn="l"/>
            <a:r>
              <a:rPr lang="en-US" altLang="en-US" smtClean="0"/>
              <a:t>Welders Recovering Flux</a:t>
            </a:r>
          </a:p>
        </p:txBody>
      </p:sp>
      <p:sp>
        <p:nvSpPr>
          <p:cNvPr id="64515"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64516" name="Text Placeholder 2"/>
          <p:cNvSpPr>
            <a:spLocks noGrp="1"/>
          </p:cNvSpPr>
          <p:nvPr>
            <p:ph type="body" sz="quarter" idx="3"/>
          </p:nvPr>
        </p:nvSpPr>
        <p:spPr/>
        <p:txBody>
          <a:bodyPr/>
          <a:lstStyle/>
          <a:p>
            <a:pPr algn="ctr"/>
            <a:r>
              <a:rPr lang="en-US" altLang="en-US" smtClean="0"/>
              <a:t>After</a:t>
            </a:r>
          </a:p>
        </p:txBody>
      </p:sp>
      <p:sp>
        <p:nvSpPr>
          <p:cNvPr id="64517"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A523E07-64E1-4213-BABE-0225F8530188}" type="slidenum">
              <a:rPr lang="en-US" altLang="en-US" sz="1400" smtClean="0"/>
              <a:pPr eaLnBrk="1" hangingPunct="1">
                <a:spcBef>
                  <a:spcPct val="0"/>
                </a:spcBef>
                <a:buFontTx/>
                <a:buNone/>
              </a:pPr>
              <a:t>60</a:t>
            </a:fld>
            <a:endParaRPr lang="en-US" altLang="en-US" sz="1400" smtClean="0"/>
          </a:p>
        </p:txBody>
      </p:sp>
      <p:pic>
        <p:nvPicPr>
          <p:cNvPr id="64518" name="Picture 2" title="Picture - Welders sat on a hard bucket to collect flux."/>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84213" y="2174875"/>
            <a:ext cx="3586162" cy="3951288"/>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4519" name="Picture 3" title="Picture - Instead of using a bucket, welders use a stool/chair with wheels to reduce the contact stress to the back sid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4400" y="2162175"/>
            <a:ext cx="3962400" cy="39338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4520" name="Content Placeholder 2"/>
          <p:cNvSpPr>
            <a:spLocks noGrp="1"/>
          </p:cNvSpPr>
          <p:nvPr>
            <p:ph sz="quarter" idx="4"/>
          </p:nvPr>
        </p:nvSpPr>
        <p:spPr>
          <a:xfrm>
            <a:off x="3048000" y="3200400"/>
            <a:ext cx="4041775" cy="3921125"/>
          </a:xfrm>
        </p:spPr>
        <p:txBody>
          <a:bodyPr/>
          <a:lstStyle/>
          <a:p>
            <a:r>
              <a:rPr lang="en-US" altLang="en-US" smtClean="0"/>
              <a:t>1</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algn="l"/>
            <a:r>
              <a:rPr lang="en-US" altLang="en-US" smtClean="0"/>
              <a:t>Workers Sitting On Steel Plates</a:t>
            </a:r>
          </a:p>
        </p:txBody>
      </p:sp>
      <p:sp>
        <p:nvSpPr>
          <p:cNvPr id="65539"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65540" name="Text Placeholder 2"/>
          <p:cNvSpPr>
            <a:spLocks noGrp="1"/>
          </p:cNvSpPr>
          <p:nvPr>
            <p:ph type="body" sz="quarter" idx="3"/>
          </p:nvPr>
        </p:nvSpPr>
        <p:spPr/>
        <p:txBody>
          <a:bodyPr/>
          <a:lstStyle/>
          <a:p>
            <a:pPr algn="ctr"/>
            <a:r>
              <a:rPr lang="en-US" altLang="en-US" smtClean="0"/>
              <a:t>After</a:t>
            </a:r>
          </a:p>
        </p:txBody>
      </p:sp>
      <p:sp>
        <p:nvSpPr>
          <p:cNvPr id="65541"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1DE39C99-30F7-44B7-A8D7-7EE2E4DC26BB}" type="slidenum">
              <a:rPr lang="en-US" altLang="en-US" sz="1400" smtClean="0"/>
              <a:pPr eaLnBrk="1" hangingPunct="1">
                <a:spcBef>
                  <a:spcPct val="0"/>
                </a:spcBef>
                <a:buFontTx/>
                <a:buNone/>
              </a:pPr>
              <a:t>61</a:t>
            </a:fld>
            <a:endParaRPr lang="en-US" altLang="en-US" sz="1400" smtClean="0"/>
          </a:p>
        </p:txBody>
      </p:sp>
      <p:pic>
        <p:nvPicPr>
          <p:cNvPr id="65542" name="Picture 2" title="Picture - This 12x12 inch pad is flame resistant and significantly reduces the contact stress on the back sid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2209800"/>
            <a:ext cx="3810000" cy="3898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5543" name="Picture 3" title="Picture - Workers that needed to kneel or sit on hot steel plates for long periods would use card board boxes."/>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57200" y="2209800"/>
            <a:ext cx="4040188" cy="3884613"/>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algn="l"/>
            <a:r>
              <a:rPr lang="en-US" altLang="en-US" smtClean="0"/>
              <a:t>Workers Moving Heavy Materials</a:t>
            </a:r>
          </a:p>
        </p:txBody>
      </p:sp>
      <p:sp>
        <p:nvSpPr>
          <p:cNvPr id="66563"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66564" name="Text Placeholder 2"/>
          <p:cNvSpPr>
            <a:spLocks noGrp="1"/>
          </p:cNvSpPr>
          <p:nvPr>
            <p:ph type="body" sz="quarter" idx="3"/>
          </p:nvPr>
        </p:nvSpPr>
        <p:spPr/>
        <p:txBody>
          <a:bodyPr/>
          <a:lstStyle/>
          <a:p>
            <a:pPr algn="ctr"/>
            <a:r>
              <a:rPr lang="en-US" altLang="en-US" smtClean="0"/>
              <a:t>After</a:t>
            </a:r>
          </a:p>
        </p:txBody>
      </p:sp>
      <p:sp>
        <p:nvSpPr>
          <p:cNvPr id="66565"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46BF9C9-197D-44CB-9CA7-623221AFE559}" type="slidenum">
              <a:rPr lang="en-US" altLang="en-US" sz="1400" smtClean="0"/>
              <a:pPr eaLnBrk="1" hangingPunct="1">
                <a:spcBef>
                  <a:spcPct val="0"/>
                </a:spcBef>
                <a:buFontTx/>
                <a:buNone/>
              </a:pPr>
              <a:t>62</a:t>
            </a:fld>
            <a:endParaRPr lang="en-US" altLang="en-US" sz="1400" smtClean="0"/>
          </a:p>
        </p:txBody>
      </p:sp>
      <p:pic>
        <p:nvPicPr>
          <p:cNvPr id="66566" name="Picture 2" title="Picture - Transferring materials using material carts reduces the contact stres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2193925"/>
            <a:ext cx="4065588" cy="4038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7" name="Picture 3" title="Picture - Workers teaming up to move heavy materials. Note the  contact stress placed on the fingers"/>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a:xfrm>
            <a:off x="457200" y="2193925"/>
            <a:ext cx="4040188" cy="40386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algn="l"/>
            <a:r>
              <a:rPr lang="en-US" altLang="en-US" smtClean="0"/>
              <a:t>You Write The Text Below!</a:t>
            </a:r>
          </a:p>
        </p:txBody>
      </p:sp>
      <p:sp>
        <p:nvSpPr>
          <p:cNvPr id="67587"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67588" name="Text Placeholder 2"/>
          <p:cNvSpPr>
            <a:spLocks noGrp="1"/>
          </p:cNvSpPr>
          <p:nvPr>
            <p:ph type="body" sz="quarter" idx="3"/>
          </p:nvPr>
        </p:nvSpPr>
        <p:spPr/>
        <p:txBody>
          <a:bodyPr/>
          <a:lstStyle/>
          <a:p>
            <a:pPr algn="ctr"/>
            <a:r>
              <a:rPr lang="en-US" altLang="en-US" smtClean="0"/>
              <a:t>After</a:t>
            </a:r>
          </a:p>
        </p:txBody>
      </p:sp>
      <p:sp>
        <p:nvSpPr>
          <p:cNvPr id="67589"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E5DA7F9-8C00-46FB-8989-C434B45A74B7}" type="slidenum">
              <a:rPr lang="en-US" altLang="en-US" sz="1400" smtClean="0"/>
              <a:pPr eaLnBrk="1" hangingPunct="1">
                <a:spcBef>
                  <a:spcPct val="0"/>
                </a:spcBef>
                <a:buFontTx/>
                <a:buNone/>
              </a:pPr>
              <a:t>63</a:t>
            </a:fld>
            <a:endParaRPr lang="en-US" altLang="en-US" sz="1400" smtClean="0"/>
          </a:p>
        </p:txBody>
      </p:sp>
      <p:pic>
        <p:nvPicPr>
          <p:cNvPr id="67590" name="Picture 2" title="Picture - Man wearing a heavy backpack"/>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85800" y="2193925"/>
            <a:ext cx="3505200" cy="40386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7591" name="Picture 3" title="Picture - Man wearing a long backpack with solid shoulder strap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5800" y="2133600"/>
            <a:ext cx="3962400" cy="411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algn="l"/>
            <a:r>
              <a:rPr lang="en-US" altLang="en-US" dirty="0" smtClean="0"/>
              <a:t>Your Turn!  (Exercise)  </a:t>
            </a:r>
          </a:p>
        </p:txBody>
      </p:sp>
      <p:pic>
        <p:nvPicPr>
          <p:cNvPr id="4" name="Picture 2" title="Picture - Dark background with white title: &quot;Duration, Static Muscle Loading, Contact Stre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9150" y="1828800"/>
            <a:ext cx="7505700" cy="3686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487A8A9-B3A0-46B1-90FE-A35C558F7A20}" type="slidenum">
              <a:rPr lang="en-US" altLang="en-US" sz="1400" smtClean="0"/>
              <a:pPr eaLnBrk="1" hangingPunct="1">
                <a:spcBef>
                  <a:spcPct val="0"/>
                </a:spcBef>
                <a:buFontTx/>
                <a:buNone/>
              </a:pPr>
              <a:t>65</a:t>
            </a:fld>
            <a:endParaRPr lang="en-US" altLang="en-US" sz="1400" smtClean="0"/>
          </a:p>
        </p:txBody>
      </p:sp>
      <p:sp>
        <p:nvSpPr>
          <p:cNvPr id="69635"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4FAED02D-3E17-46A6-AC08-B3039F3BF3FC}" type="slidenum">
              <a:rPr lang="en-US" altLang="en-US" sz="1400"/>
              <a:pPr algn="r" eaLnBrk="1" hangingPunct="1">
                <a:spcBef>
                  <a:spcPct val="0"/>
                </a:spcBef>
                <a:buFontTx/>
                <a:buNone/>
              </a:pPr>
              <a:t>65</a:t>
            </a:fld>
            <a:endParaRPr lang="en-US" altLang="en-US" sz="1400"/>
          </a:p>
        </p:txBody>
      </p:sp>
      <p:sp>
        <p:nvSpPr>
          <p:cNvPr id="69636" name="Rectangle 2"/>
          <p:cNvSpPr>
            <a:spLocks noGrp="1" noChangeArrowheads="1"/>
          </p:cNvSpPr>
          <p:nvPr>
            <p:ph type="title" idx="4294967295"/>
          </p:nvPr>
        </p:nvSpPr>
        <p:spPr>
          <a:xfrm>
            <a:off x="47625" y="914400"/>
            <a:ext cx="8991600" cy="533400"/>
          </a:xfrm>
        </p:spPr>
        <p:txBody>
          <a:bodyPr/>
          <a:lstStyle/>
          <a:p>
            <a:r>
              <a:rPr lang="en-US" altLang="en-US" smtClean="0"/>
              <a:t>Duration, Static Muscle Loading, Contact Stress</a:t>
            </a:r>
            <a:r>
              <a:rPr lang="en-US" altLang="en-US" sz="3600" smtClean="0"/>
              <a:t>	</a:t>
            </a:r>
          </a:p>
        </p:txBody>
      </p:sp>
      <p:grpSp>
        <p:nvGrpSpPr>
          <p:cNvPr id="69637" name="Group 6" title="Picture - Black background with a word &quot;QUIZ&quot;, question marks and a pencil"/>
          <p:cNvGrpSpPr>
            <a:grpSpLocks/>
          </p:cNvGrpSpPr>
          <p:nvPr/>
        </p:nvGrpSpPr>
        <p:grpSpPr bwMode="auto">
          <a:xfrm>
            <a:off x="466725" y="2082800"/>
            <a:ext cx="8153400" cy="3657600"/>
            <a:chOff x="0" y="0"/>
            <a:chExt cx="8153400" cy="4064000"/>
          </a:xfrm>
        </p:grpSpPr>
        <p:sp>
          <p:nvSpPr>
            <p:cNvPr id="8" name="Rounded Rectangle 7"/>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a:lnSpc>
                  <a:spcPct val="90000"/>
                </a:lnSpc>
                <a:spcAft>
                  <a:spcPct val="35000"/>
                </a:spcAft>
                <a:defRPr/>
              </a:pPr>
              <a:r>
                <a:rPr lang="en-US" sz="6500" dirty="0">
                  <a:solidFill>
                    <a:schemeClr val="bg1"/>
                  </a:solidFill>
                </a:rPr>
                <a:t>QUIZ!</a:t>
              </a:r>
            </a:p>
          </p:txBody>
        </p:sp>
      </p:grpSp>
      <p:sp>
        <p:nvSpPr>
          <p:cNvPr id="10" name="Rounded Rectangle 9" title="Picture of a white sheets of paper with large black question marks"/>
          <p:cNvSpPr/>
          <p:nvPr/>
        </p:nvSpPr>
        <p:spPr>
          <a:xfrm>
            <a:off x="873124" y="2286000"/>
            <a:ext cx="1630363" cy="3251200"/>
          </a:xfrm>
          <a:prstGeom prst="roundRect">
            <a:avLst>
              <a:gd name="adj" fmla="val 10000"/>
            </a:avLst>
          </a:prstGeom>
          <a:blipFill rotWithShape="1">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69639" name="Picture 9" title="Picture - Hand holding a penci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4600" y="3048000"/>
            <a:ext cx="10795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4EF9A0B-B0ED-49FD-9278-E70BDA6B0485}" type="slidenum">
              <a:rPr lang="en-US" altLang="en-US" sz="1400" smtClean="0"/>
              <a:pPr eaLnBrk="1" hangingPunct="1">
                <a:spcBef>
                  <a:spcPct val="0"/>
                </a:spcBef>
                <a:buFontTx/>
                <a:buNone/>
              </a:pPr>
              <a:t>66</a:t>
            </a:fld>
            <a:endParaRPr lang="en-US" altLang="en-US" sz="1400" smtClean="0"/>
          </a:p>
        </p:txBody>
      </p:sp>
      <p:sp>
        <p:nvSpPr>
          <p:cNvPr id="70659" name="Rectangle 2"/>
          <p:cNvSpPr>
            <a:spLocks noGrp="1" noChangeArrowheads="1"/>
          </p:cNvSpPr>
          <p:nvPr>
            <p:ph type="title" idx="4294967295"/>
          </p:nvPr>
        </p:nvSpPr>
        <p:spPr/>
        <p:txBody>
          <a:bodyPr anchor="b"/>
          <a:lstStyle/>
          <a:p>
            <a:pPr algn="l"/>
            <a:r>
              <a:rPr lang="en-US" altLang="en-US" smtClean="0"/>
              <a:t>Environment</a:t>
            </a:r>
            <a:endParaRPr lang="en-US" altLang="en-US" sz="3200" smtClean="0">
              <a:solidFill>
                <a:srgbClr val="FF0000"/>
              </a:solidFill>
            </a:endParaRPr>
          </a:p>
        </p:txBody>
      </p:sp>
      <p:pic>
        <p:nvPicPr>
          <p:cNvPr id="70660" name="Picture 3" descr="MPj04310140000[1]">
            <a:hlinkClick r:id="rId3" action="ppaction://hlinkfile"/>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00200" y="1524000"/>
            <a:ext cx="6477000"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28102C7-C674-4EA3-A442-2EDE0CE26E22}" type="slidenum">
              <a:rPr lang="en-US" altLang="en-US" sz="1400" smtClean="0"/>
              <a:pPr eaLnBrk="1" hangingPunct="1">
                <a:spcBef>
                  <a:spcPct val="0"/>
                </a:spcBef>
                <a:buFontTx/>
                <a:buNone/>
              </a:pPr>
              <a:t>67</a:t>
            </a:fld>
            <a:endParaRPr lang="en-US" altLang="en-US" sz="1400" smtClean="0"/>
          </a:p>
        </p:txBody>
      </p:sp>
      <p:sp>
        <p:nvSpPr>
          <p:cNvPr id="71683" name="Rectangle 2"/>
          <p:cNvSpPr>
            <a:spLocks noGrp="1" noChangeArrowheads="1"/>
          </p:cNvSpPr>
          <p:nvPr>
            <p:ph type="title"/>
          </p:nvPr>
        </p:nvSpPr>
        <p:spPr>
          <a:xfrm>
            <a:off x="685800" y="304800"/>
            <a:ext cx="7772400" cy="1143000"/>
          </a:xfrm>
        </p:spPr>
        <p:txBody>
          <a:bodyPr/>
          <a:lstStyle/>
          <a:p>
            <a:pPr algn="l"/>
            <a:r>
              <a:rPr lang="en-US" altLang="en-US" smtClean="0"/>
              <a:t>Environment – Hard Surfaces</a:t>
            </a:r>
          </a:p>
        </p:txBody>
      </p:sp>
      <p:sp>
        <p:nvSpPr>
          <p:cNvPr id="71684" name="Rectangle 3" title="Picture - Hard surfaces take their toll on knees, hips and lower back especially during work tasks characterized by long periods of standing."/>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71685" name="Picture 4" title="Picture - Hard surfaces take their toll on knees, hips and lower back especially during work tasks characterized by long periods of stan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0875" y="1676400"/>
            <a:ext cx="7578725" cy="411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A10E00C-41C1-4F6E-B59B-5642C5F72B4E}" type="slidenum">
              <a:rPr lang="en-US" altLang="en-US" sz="1400" smtClean="0"/>
              <a:pPr eaLnBrk="1" hangingPunct="1">
                <a:spcBef>
                  <a:spcPct val="0"/>
                </a:spcBef>
                <a:buFontTx/>
                <a:buNone/>
              </a:pPr>
              <a:t>68</a:t>
            </a:fld>
            <a:endParaRPr lang="en-US" altLang="en-US" sz="1400" smtClean="0"/>
          </a:p>
        </p:txBody>
      </p:sp>
      <p:sp>
        <p:nvSpPr>
          <p:cNvPr id="72707" name="Rectangle 2"/>
          <p:cNvSpPr>
            <a:spLocks noGrp="1" noChangeArrowheads="1"/>
          </p:cNvSpPr>
          <p:nvPr>
            <p:ph type="title"/>
          </p:nvPr>
        </p:nvSpPr>
        <p:spPr>
          <a:xfrm>
            <a:off x="685800" y="304800"/>
            <a:ext cx="7772400" cy="1143000"/>
          </a:xfrm>
        </p:spPr>
        <p:txBody>
          <a:bodyPr/>
          <a:lstStyle/>
          <a:p>
            <a:r>
              <a:rPr lang="en-US" altLang="en-US" smtClean="0"/>
              <a:t>Environment – Noise Levels and Temperature</a:t>
            </a:r>
          </a:p>
        </p:txBody>
      </p:sp>
      <p:sp>
        <p:nvSpPr>
          <p:cNvPr id="72708" name="Rectangle 3" title="Picture - Excessive noise levels could cause hearing loss and distracting annoyance. The best solution is to reduce the noise. When this cannot be done it is required that you wear hearing protection"/>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72709" name="Picture 2" title="Picture - Excessive noise levels could cause hearing loss and distracting annoyance. The best solution is to reduce the noise. When this cannot be done it is required that you wear hearing prot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828800"/>
            <a:ext cx="7239000" cy="411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8B2C36C-DA89-4F16-B39A-397FFEBCEBF4}" type="slidenum">
              <a:rPr lang="en-US" altLang="en-US" sz="1400" smtClean="0"/>
              <a:pPr eaLnBrk="1" hangingPunct="1">
                <a:spcBef>
                  <a:spcPct val="0"/>
                </a:spcBef>
                <a:buFontTx/>
                <a:buNone/>
              </a:pPr>
              <a:t>69</a:t>
            </a:fld>
            <a:endParaRPr lang="en-US" altLang="en-US" sz="1400" smtClean="0"/>
          </a:p>
        </p:txBody>
      </p:sp>
      <p:sp>
        <p:nvSpPr>
          <p:cNvPr id="73731" name="Rectangle 2"/>
          <p:cNvSpPr>
            <a:spLocks noGrp="1" noChangeArrowheads="1"/>
          </p:cNvSpPr>
          <p:nvPr>
            <p:ph type="title"/>
          </p:nvPr>
        </p:nvSpPr>
        <p:spPr>
          <a:xfrm>
            <a:off x="533400" y="304800"/>
            <a:ext cx="8610600" cy="1143000"/>
          </a:xfrm>
        </p:spPr>
        <p:txBody>
          <a:bodyPr/>
          <a:lstStyle/>
          <a:p>
            <a:pPr algn="l"/>
            <a:r>
              <a:rPr lang="en-US" altLang="en-US" smtClean="0"/>
              <a:t>Environment – Improper Lighting</a:t>
            </a:r>
          </a:p>
        </p:txBody>
      </p:sp>
      <p:sp>
        <p:nvSpPr>
          <p:cNvPr id="73732" name="Rectangle 3" title="Picture - Improper lighting is another risk factor. Lack of light or too much light can cause eye strain. Inadequate lighting can also strain on the back and neck as workers get closer to the work to see what they are doing. Our posture is often affected by our vision. The best place to position the work is where the worker can see it without having to bend or stretch."/>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73733" name="Picture 2" title="Picture - Improper lighting is another risk factor. Lack of light or too much light can cause eye strain. Inadequate lighting can also strain on the back and neck as workers get closer to the work to see what they are doing. Our posture is often affected by our vision. The best place to position the work is where the worker can see it without having to bend or stret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447800"/>
            <a:ext cx="74676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lgn="l"/>
            <a:r>
              <a:rPr lang="en-US" altLang="en-US" dirty="0" smtClean="0"/>
              <a:t>OSHA – No Retribution</a:t>
            </a:r>
          </a:p>
        </p:txBody>
      </p:sp>
      <p:pic>
        <p:nvPicPr>
          <p:cNvPr id="10243" name="Picture 2" descr="http://allthingsd.com/files/2012/04/pinkslip-1.jpeg" title="icture of Pink Slip in a hand. Picture has NO symbol in the top left cor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654175"/>
            <a:ext cx="5489575" cy="3641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4" name="Picture 8" descr="MCj0432538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5163" y="1143000"/>
            <a:ext cx="2665412"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B818DED-91EC-4385-8BC3-D5FD51606F25}" type="slidenum">
              <a:rPr lang="en-US" altLang="en-US" sz="1400" smtClean="0"/>
              <a:pPr eaLnBrk="1" hangingPunct="1">
                <a:spcBef>
                  <a:spcPct val="0"/>
                </a:spcBef>
                <a:buFontTx/>
                <a:buNone/>
              </a:pPr>
              <a:t>7</a:t>
            </a:fld>
            <a:endParaRPr lang="en-US" altLang="en-US" sz="140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algn="l"/>
            <a:r>
              <a:rPr lang="en-US" altLang="en-US" dirty="0" smtClean="0"/>
              <a:t>The Work You Do Exercise   </a:t>
            </a:r>
          </a:p>
        </p:txBody>
      </p:sp>
      <p:pic>
        <p:nvPicPr>
          <p:cNvPr id="74755" name="Picture 2" title="Picture listing risk factors: awkward posture, repetition, forces and weight, vibration, duration, static muscle loading, contact stress and environment. Worker on a lift as a background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295400"/>
            <a:ext cx="78486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77503D4-42A4-4850-9FBF-74F21CEB6902}" type="slidenum">
              <a:rPr lang="en-US" altLang="en-US" sz="1400" smtClean="0"/>
              <a:pPr eaLnBrk="1" hangingPunct="1">
                <a:spcBef>
                  <a:spcPct val="0"/>
                </a:spcBef>
                <a:buFontTx/>
                <a:buNone/>
              </a:pPr>
              <a:t>71</a:t>
            </a:fld>
            <a:endParaRPr lang="en-US" altLang="en-US" sz="1400" smtClean="0"/>
          </a:p>
        </p:txBody>
      </p:sp>
      <p:sp>
        <p:nvSpPr>
          <p:cNvPr id="75779" name="Rectangle 2"/>
          <p:cNvSpPr>
            <a:spLocks noGrp="1" noChangeArrowheads="1"/>
          </p:cNvSpPr>
          <p:nvPr>
            <p:ph type="title"/>
          </p:nvPr>
        </p:nvSpPr>
        <p:spPr>
          <a:xfrm>
            <a:off x="685800" y="304800"/>
            <a:ext cx="7772400" cy="1143000"/>
          </a:xfrm>
        </p:spPr>
        <p:txBody>
          <a:bodyPr/>
          <a:lstStyle/>
          <a:p>
            <a:pPr algn="l"/>
            <a:r>
              <a:rPr lang="en-US" altLang="en-US" dirty="0" smtClean="0"/>
              <a:t>Implementation    </a:t>
            </a:r>
          </a:p>
        </p:txBody>
      </p:sp>
      <p:sp>
        <p:nvSpPr>
          <p:cNvPr id="75780" name="Rectangle 3" title="Picture - Think outside the box - red circle outside the box"/>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75781" name="Picture 2" title="Picture - Think outside the box - red circle outside the bo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522413"/>
            <a:ext cx="6124575" cy="445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algn="l"/>
            <a:r>
              <a:rPr lang="en-US" altLang="en-US" smtClean="0"/>
              <a:t>Building a Mast Stem</a:t>
            </a:r>
          </a:p>
        </p:txBody>
      </p:sp>
      <p:sp>
        <p:nvSpPr>
          <p:cNvPr id="76803"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Before</a:t>
            </a:r>
          </a:p>
        </p:txBody>
      </p:sp>
      <p:sp>
        <p:nvSpPr>
          <p:cNvPr id="76804" name="Text Placeholder 2"/>
          <p:cNvSpPr>
            <a:spLocks noGrp="1"/>
          </p:cNvSpPr>
          <p:nvPr>
            <p:ph type="body" sz="quarter" idx="3"/>
          </p:nvPr>
        </p:nvSpPr>
        <p:spPr/>
        <p:txBody>
          <a:bodyPr/>
          <a:lstStyle/>
          <a:p>
            <a:pPr algn="ctr"/>
            <a:r>
              <a:rPr lang="en-US" altLang="en-US" smtClean="0"/>
              <a:t>After</a:t>
            </a:r>
          </a:p>
        </p:txBody>
      </p:sp>
      <p:sp>
        <p:nvSpPr>
          <p:cNvPr id="76805"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ED2C494-0AE3-4EC2-81EE-0CD44763A7D0}" type="slidenum">
              <a:rPr lang="en-US" altLang="en-US" sz="1400" smtClean="0"/>
              <a:pPr eaLnBrk="1" hangingPunct="1">
                <a:spcBef>
                  <a:spcPct val="0"/>
                </a:spcBef>
                <a:buFontTx/>
                <a:buNone/>
              </a:pPr>
              <a:t>72</a:t>
            </a:fld>
            <a:endParaRPr lang="en-US" altLang="en-US" sz="1400" smtClean="0"/>
          </a:p>
        </p:txBody>
      </p:sp>
      <p:pic>
        <p:nvPicPr>
          <p:cNvPr id="76806" name="Picture 3" title="Picture - Work completed on employees knees on the hard surface"/>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85800" y="2133600"/>
            <a:ext cx="3733800" cy="3951288"/>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6807" name="Picture 4" title="Picture - Work completed using an adjustable &quot;rolling chair&qu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53000" y="2133600"/>
            <a:ext cx="3733800" cy="4038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algn="l"/>
            <a:r>
              <a:rPr lang="en-US" altLang="en-US" dirty="0" smtClean="0"/>
              <a:t>Your Turn!  (</a:t>
            </a:r>
            <a:r>
              <a:rPr lang="en-US" altLang="en-US" smtClean="0"/>
              <a:t>Exercise)   </a:t>
            </a:r>
            <a:endParaRPr lang="en-US" altLang="en-US" dirty="0" smtClean="0"/>
          </a:p>
        </p:txBody>
      </p:sp>
      <p:pic>
        <p:nvPicPr>
          <p:cNvPr id="77827" name="Picture 2" title="Picture listing risk factors: awkward posture, repetition, forces and weight, vibration, duration, static muscle loading, contact stress and environment. Worker on a lift as a background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295400"/>
            <a:ext cx="78486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5250FB0-5FF2-4B02-942F-EB0116363216}" type="slidenum">
              <a:rPr lang="en-US" altLang="en-US" sz="1400" smtClean="0"/>
              <a:pPr eaLnBrk="1" hangingPunct="1">
                <a:spcBef>
                  <a:spcPct val="0"/>
                </a:spcBef>
                <a:buFontTx/>
                <a:buNone/>
              </a:pPr>
              <a:t>74</a:t>
            </a:fld>
            <a:endParaRPr lang="en-US" altLang="en-US" sz="1400" smtClean="0"/>
          </a:p>
        </p:txBody>
      </p:sp>
      <p:sp>
        <p:nvSpPr>
          <p:cNvPr id="78851"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25B172CB-5B4A-4C7E-B5DC-3C2CF36A9EF0}" type="slidenum">
              <a:rPr lang="en-US" altLang="en-US" sz="1400"/>
              <a:pPr algn="r" eaLnBrk="1" hangingPunct="1">
                <a:spcBef>
                  <a:spcPct val="0"/>
                </a:spcBef>
                <a:buFontTx/>
                <a:buNone/>
              </a:pPr>
              <a:t>74</a:t>
            </a:fld>
            <a:endParaRPr lang="en-US" altLang="en-US" sz="1400"/>
          </a:p>
        </p:txBody>
      </p:sp>
      <p:sp>
        <p:nvSpPr>
          <p:cNvPr id="78852" name="Rectangle 2"/>
          <p:cNvSpPr>
            <a:spLocks noGrp="1" noChangeArrowheads="1"/>
          </p:cNvSpPr>
          <p:nvPr>
            <p:ph type="title" idx="4294967295"/>
          </p:nvPr>
        </p:nvSpPr>
        <p:spPr>
          <a:xfrm>
            <a:off x="47625" y="914400"/>
            <a:ext cx="8991600" cy="533400"/>
          </a:xfrm>
        </p:spPr>
        <p:txBody>
          <a:bodyPr/>
          <a:lstStyle/>
          <a:p>
            <a:r>
              <a:rPr lang="en-US" altLang="en-US" smtClean="0"/>
              <a:t>Environment Risk Factors</a:t>
            </a:r>
            <a:endParaRPr lang="en-US" altLang="en-US" sz="3600" smtClean="0"/>
          </a:p>
        </p:txBody>
      </p:sp>
      <p:grpSp>
        <p:nvGrpSpPr>
          <p:cNvPr id="78853" name="Group 6" title="Picture - Black background with a word &quot;QUIZ&quot;, question marks and a pencil"/>
          <p:cNvGrpSpPr>
            <a:grpSpLocks/>
          </p:cNvGrpSpPr>
          <p:nvPr/>
        </p:nvGrpSpPr>
        <p:grpSpPr bwMode="auto">
          <a:xfrm>
            <a:off x="466725" y="2082800"/>
            <a:ext cx="8153400" cy="3657600"/>
            <a:chOff x="0" y="0"/>
            <a:chExt cx="8153400" cy="4064000"/>
          </a:xfrm>
        </p:grpSpPr>
        <p:sp>
          <p:nvSpPr>
            <p:cNvPr id="8" name="Rounded Rectangle 7"/>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a:lnSpc>
                  <a:spcPct val="90000"/>
                </a:lnSpc>
                <a:spcAft>
                  <a:spcPct val="35000"/>
                </a:spcAft>
                <a:defRPr/>
              </a:pPr>
              <a:r>
                <a:rPr lang="en-US" sz="6500" dirty="0">
                  <a:solidFill>
                    <a:schemeClr val="bg1"/>
                  </a:solidFill>
                </a:rPr>
                <a:t>QUIZ!</a:t>
              </a:r>
            </a:p>
          </p:txBody>
        </p:sp>
      </p:grpSp>
      <p:sp>
        <p:nvSpPr>
          <p:cNvPr id="10" name="Rounded Rectangle 9" title="Picture - White sheets of paper with big black question marks"/>
          <p:cNvSpPr/>
          <p:nvPr/>
        </p:nvSpPr>
        <p:spPr>
          <a:xfrm>
            <a:off x="873125" y="2286000"/>
            <a:ext cx="1630363" cy="3251200"/>
          </a:xfrm>
          <a:prstGeom prst="roundRect">
            <a:avLst>
              <a:gd name="adj" fmla="val 10000"/>
            </a:avLst>
          </a:prstGeom>
          <a:blipFill rotWithShape="1">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78855" name="Picture 9" title="Picture - Hand holding a penci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4600" y="3048000"/>
            <a:ext cx="10795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10FF3DE-0E52-4941-977C-5E81314D8B9D}" type="slidenum">
              <a:rPr lang="en-US" altLang="en-US" sz="1400" smtClean="0"/>
              <a:pPr eaLnBrk="1" hangingPunct="1">
                <a:spcBef>
                  <a:spcPct val="0"/>
                </a:spcBef>
                <a:buFontTx/>
                <a:buNone/>
              </a:pPr>
              <a:t>75</a:t>
            </a:fld>
            <a:endParaRPr lang="en-US" altLang="en-US" sz="1400" smtClean="0"/>
          </a:p>
        </p:txBody>
      </p:sp>
      <p:sp>
        <p:nvSpPr>
          <p:cNvPr id="79875" name="Rectangle 2"/>
          <p:cNvSpPr>
            <a:spLocks noGrp="1" noChangeArrowheads="1"/>
          </p:cNvSpPr>
          <p:nvPr>
            <p:ph type="title" idx="4294967295"/>
          </p:nvPr>
        </p:nvSpPr>
        <p:spPr/>
        <p:txBody>
          <a:bodyPr anchor="b"/>
          <a:lstStyle/>
          <a:p>
            <a:pPr algn="l"/>
            <a:r>
              <a:rPr lang="en-US" altLang="en-US" smtClean="0"/>
              <a:t>Early Symptoms – Conclusion</a:t>
            </a:r>
            <a:br>
              <a:rPr lang="en-US" altLang="en-US" smtClean="0"/>
            </a:br>
            <a:r>
              <a:rPr lang="en-US" altLang="en-US" smtClean="0"/>
              <a:t> </a:t>
            </a:r>
            <a:endParaRPr lang="en-US" altLang="en-US" sz="3200" smtClean="0">
              <a:solidFill>
                <a:srgbClr val="FF0000"/>
              </a:solidFill>
            </a:endParaRPr>
          </a:p>
        </p:txBody>
      </p:sp>
      <p:pic>
        <p:nvPicPr>
          <p:cNvPr id="79876" name="Picture 3" descr="MPj04310140000[1]">
            <a:hlinkClick r:id="rId3" action="ppaction://hlinkfile"/>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00200" y="1524000"/>
            <a:ext cx="6477000"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DF3111A-896A-41C7-8FAA-8AFD27079192}" type="slidenum">
              <a:rPr lang="en-US" altLang="en-US" sz="1400" smtClean="0"/>
              <a:pPr eaLnBrk="1" hangingPunct="1">
                <a:spcBef>
                  <a:spcPct val="0"/>
                </a:spcBef>
                <a:buFontTx/>
                <a:buNone/>
              </a:pPr>
              <a:t>76</a:t>
            </a:fld>
            <a:endParaRPr lang="en-US" altLang="en-US" sz="1400" smtClean="0"/>
          </a:p>
        </p:txBody>
      </p:sp>
      <p:sp>
        <p:nvSpPr>
          <p:cNvPr id="80899" name="Rectangle 2"/>
          <p:cNvSpPr>
            <a:spLocks noGrp="1" noChangeArrowheads="1"/>
          </p:cNvSpPr>
          <p:nvPr>
            <p:ph type="title"/>
          </p:nvPr>
        </p:nvSpPr>
        <p:spPr>
          <a:xfrm>
            <a:off x="685800" y="304800"/>
            <a:ext cx="7772400" cy="1143000"/>
          </a:xfrm>
        </p:spPr>
        <p:txBody>
          <a:bodyPr/>
          <a:lstStyle/>
          <a:p>
            <a:pPr algn="l"/>
            <a:r>
              <a:rPr lang="en-US" altLang="en-US" smtClean="0"/>
              <a:t>Early Symptoms</a:t>
            </a:r>
          </a:p>
        </p:txBody>
      </p:sp>
      <p:sp>
        <p:nvSpPr>
          <p:cNvPr id="80900" name="Rectangle 3" title="Picture of a worker in pain as a background.  Title in yellow: &quot;Pain, Stiffness, Swelling, Tingling, Numbness&quot;"/>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80901" name="Picture 2" title="Picture of a worker in pain as a background.  Title in yellow: &quot;Pain, Stiffness, Swelling, Tingling, Numbness&quo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371600"/>
            <a:ext cx="7543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CFF71E4-8FC3-4F4D-9C47-A739DDC1B1D2}" type="slidenum">
              <a:rPr lang="en-US" altLang="en-US" sz="1400" smtClean="0"/>
              <a:pPr eaLnBrk="1" hangingPunct="1">
                <a:spcBef>
                  <a:spcPct val="0"/>
                </a:spcBef>
                <a:buFontTx/>
                <a:buNone/>
              </a:pPr>
              <a:t>77</a:t>
            </a:fld>
            <a:endParaRPr lang="en-US" altLang="en-US" sz="1400" smtClean="0"/>
          </a:p>
        </p:txBody>
      </p:sp>
      <p:sp>
        <p:nvSpPr>
          <p:cNvPr id="81923" name="Rectangle 2"/>
          <p:cNvSpPr>
            <a:spLocks noGrp="1" noChangeArrowheads="1"/>
          </p:cNvSpPr>
          <p:nvPr>
            <p:ph type="title"/>
          </p:nvPr>
        </p:nvSpPr>
        <p:spPr>
          <a:xfrm>
            <a:off x="685800" y="304800"/>
            <a:ext cx="7772400" cy="1143000"/>
          </a:xfrm>
        </p:spPr>
        <p:txBody>
          <a:bodyPr/>
          <a:lstStyle/>
          <a:p>
            <a:pPr algn="l"/>
            <a:r>
              <a:rPr lang="en-US" altLang="en-US" smtClean="0"/>
              <a:t>Early Symptoms Continued</a:t>
            </a:r>
          </a:p>
        </p:txBody>
      </p:sp>
      <p:sp>
        <p:nvSpPr>
          <p:cNvPr id="81924" name="Rectangle 3" title="Picture - Worker stretching out tensed up muscles"/>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81925" name="Picture 2" title="Picture - Worker stretching out tensed up muscl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447800"/>
            <a:ext cx="6324600" cy="4057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694D3DA-1D04-4AB9-9105-849106D68515}" type="slidenum">
              <a:rPr lang="en-US" altLang="en-US" sz="1400" smtClean="0"/>
              <a:pPr eaLnBrk="1" hangingPunct="1">
                <a:spcBef>
                  <a:spcPct val="0"/>
                </a:spcBef>
                <a:buFontTx/>
                <a:buNone/>
              </a:pPr>
              <a:t>78</a:t>
            </a:fld>
            <a:endParaRPr lang="en-US" altLang="en-US" sz="1400" smtClean="0"/>
          </a:p>
        </p:txBody>
      </p:sp>
      <p:sp>
        <p:nvSpPr>
          <p:cNvPr id="82947" name="Rectangle 2"/>
          <p:cNvSpPr>
            <a:spLocks noGrp="1" noChangeArrowheads="1"/>
          </p:cNvSpPr>
          <p:nvPr>
            <p:ph type="title"/>
          </p:nvPr>
        </p:nvSpPr>
        <p:spPr>
          <a:xfrm>
            <a:off x="685800" y="304800"/>
            <a:ext cx="7772400" cy="1143000"/>
          </a:xfrm>
        </p:spPr>
        <p:txBody>
          <a:bodyPr/>
          <a:lstStyle/>
          <a:p>
            <a:pPr algn="l"/>
            <a:r>
              <a:rPr lang="en-US" altLang="en-US" smtClean="0"/>
              <a:t>Conclusion</a:t>
            </a:r>
          </a:p>
        </p:txBody>
      </p:sp>
      <p:sp>
        <p:nvSpPr>
          <p:cNvPr id="82948" name="Rectangle 3" title="Picture - Worker welding in the background. Red title: &quot;Conclusion&quot;"/>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82949" name="Picture 2" title="Picture - Worker welding in the background. Red title: &quot;Conclusion&quo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447800"/>
            <a:ext cx="716280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D9A0DCD-692D-492A-B8A4-84A1F6DBB9B0}" type="slidenum">
              <a:rPr lang="en-US" altLang="en-US" sz="1400" smtClean="0"/>
              <a:pPr eaLnBrk="1" hangingPunct="1">
                <a:spcBef>
                  <a:spcPct val="0"/>
                </a:spcBef>
                <a:buFontTx/>
                <a:buNone/>
              </a:pPr>
              <a:t>79</a:t>
            </a:fld>
            <a:endParaRPr lang="en-US" altLang="en-US" sz="1400" smtClean="0"/>
          </a:p>
        </p:txBody>
      </p:sp>
      <p:sp>
        <p:nvSpPr>
          <p:cNvPr id="83971" name="Rectangle 2"/>
          <p:cNvSpPr>
            <a:spLocks noGrp="1" noChangeArrowheads="1"/>
          </p:cNvSpPr>
          <p:nvPr>
            <p:ph type="title"/>
          </p:nvPr>
        </p:nvSpPr>
        <p:spPr>
          <a:xfrm>
            <a:off x="685800" y="304800"/>
            <a:ext cx="7772400" cy="1143000"/>
          </a:xfrm>
        </p:spPr>
        <p:txBody>
          <a:bodyPr/>
          <a:lstStyle/>
          <a:p>
            <a:pPr algn="l"/>
            <a:r>
              <a:rPr lang="en-US" altLang="en-US" smtClean="0"/>
              <a:t>Questions?</a:t>
            </a:r>
          </a:p>
        </p:txBody>
      </p:sp>
      <p:sp>
        <p:nvSpPr>
          <p:cNvPr id="83972" name="Rectangle 3" title="Picture - Blackboard with &quot;Any Questiions?' on it"/>
          <p:cNvSpPr>
            <a:spLocks noGrp="1" noChangeArrowheads="1"/>
          </p:cNvSpPr>
          <p:nvPr>
            <p:ph type="body" idx="1"/>
          </p:nvPr>
        </p:nvSpPr>
        <p:spPr>
          <a:xfrm>
            <a:off x="685800" y="1676400"/>
            <a:ext cx="8001000" cy="4114800"/>
          </a:xfrm>
        </p:spPr>
        <p:txBody>
          <a:bodyPr/>
          <a:lstStyle/>
          <a:p>
            <a:endParaRPr lang="en-US" altLang="en-US" smtClean="0"/>
          </a:p>
          <a:p>
            <a:endParaRPr lang="en-US" altLang="en-US" sz="2400" smtClean="0"/>
          </a:p>
          <a:p>
            <a:pPr>
              <a:buFontTx/>
              <a:buNone/>
            </a:pPr>
            <a:endParaRPr lang="en-US" altLang="en-US" smtClean="0"/>
          </a:p>
          <a:p>
            <a:pPr>
              <a:buFontTx/>
              <a:buNone/>
            </a:pPr>
            <a:endParaRPr lang="en-US" altLang="en-US" smtClean="0"/>
          </a:p>
          <a:p>
            <a:pPr>
              <a:buFontTx/>
              <a:buNone/>
            </a:pPr>
            <a:r>
              <a:rPr lang="en-US" altLang="en-US" smtClean="0"/>
              <a:t>	</a:t>
            </a:r>
          </a:p>
        </p:txBody>
      </p:sp>
      <p:pic>
        <p:nvPicPr>
          <p:cNvPr id="83973" name="Picture 2" title="Picture - Blackboard with &quot;Any Questiions?' on i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1450975"/>
            <a:ext cx="6477000" cy="43164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lgn="l"/>
            <a:r>
              <a:rPr lang="en-US" altLang="en-US" dirty="0" smtClean="0"/>
              <a:t>OSHA </a:t>
            </a:r>
          </a:p>
        </p:txBody>
      </p:sp>
      <p:pic>
        <p:nvPicPr>
          <p:cNvPr id="11267" name="Picture 9" title="Picture of U.S. Department of Labor/OSHA webpage ">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t="6735" r="2025" b="4033"/>
          <a:stretch>
            <a:fillRect/>
          </a:stretch>
        </p:blipFill>
        <p:spPr bwMode="auto">
          <a:xfrm>
            <a:off x="1219200" y="1600200"/>
            <a:ext cx="6400800" cy="44688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6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7DEFD46-1B76-4CDE-99D3-2AC7F60ED32B}" type="slidenum">
              <a:rPr lang="en-US" altLang="en-US" sz="1400" smtClean="0"/>
              <a:pPr eaLnBrk="1" hangingPunct="1">
                <a:spcBef>
                  <a:spcPct val="0"/>
                </a:spcBef>
                <a:buFontTx/>
                <a:buNone/>
              </a:pPr>
              <a:t>8</a:t>
            </a:fld>
            <a:endParaRPr lang="en-US" altLang="en-US" sz="140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81000" y="609600"/>
            <a:ext cx="8229600" cy="1143000"/>
          </a:xfrm>
        </p:spPr>
        <p:txBody>
          <a:bodyPr/>
          <a:lstStyle/>
          <a:p>
            <a:pPr algn="l" eaLnBrk="1" hangingPunct="1"/>
            <a:r>
              <a:rPr lang="en-US" altLang="en-US" smtClean="0"/>
              <a:t>OSHA Exercise</a:t>
            </a:r>
            <a:br>
              <a:rPr lang="en-US" altLang="en-US" smtClean="0"/>
            </a:br>
            <a:endParaRPr lang="en-US" altLang="en-US" smtClean="0"/>
          </a:p>
        </p:txBody>
      </p:sp>
      <p:sp>
        <p:nvSpPr>
          <p:cNvPr id="176131" name="Rectangle 3"/>
          <p:cNvSpPr>
            <a:spLocks noGrp="1" noChangeArrowheads="1"/>
          </p:cNvSpPr>
          <p:nvPr>
            <p:ph idx="1"/>
          </p:nvPr>
        </p:nvSpPr>
        <p:spPr>
          <a:solidFill>
            <a:schemeClr val="bg1"/>
          </a:solidFill>
        </p:spPr>
        <p:txBody>
          <a:bodyPr/>
          <a:lstStyle/>
          <a:p>
            <a:pPr marL="0" indent="0" eaLnBrk="1" hangingPunct="1">
              <a:buFontTx/>
              <a:buNone/>
              <a:defRPr/>
            </a:pPr>
            <a:r>
              <a:rPr lang="en-US" sz="2800" dirty="0" smtClean="0"/>
              <a:t>Stump the class!</a:t>
            </a:r>
          </a:p>
          <a:p>
            <a:pPr eaLnBrk="1" hangingPunct="1">
              <a:defRPr/>
            </a:pPr>
            <a:endParaRPr lang="en-US" sz="2800" dirty="0"/>
          </a:p>
          <a:p>
            <a:pPr eaLnBrk="1" hangingPunct="1">
              <a:defRPr/>
            </a:pPr>
            <a:r>
              <a:rPr lang="en-US" sz="2800" dirty="0" smtClean="0"/>
              <a:t>With a partner, write two questions from this section (pages 3 to 8) that you believe the rest of the class will be challenged in answering correctly. (Questions must be reasonable!  If your instructor can’t answer, it doesn’t count!)</a:t>
            </a:r>
          </a:p>
          <a:p>
            <a:pPr eaLnBrk="1" hangingPunct="1">
              <a:defRPr/>
            </a:pPr>
            <a:endParaRPr lang="en-US" sz="2800" dirty="0" smtClean="0"/>
          </a:p>
        </p:txBody>
      </p:sp>
      <p:sp>
        <p:nvSpPr>
          <p:cNvPr id="12292"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CC59189-1ACE-4611-97B6-D47E23F74464}" type="slidenum">
              <a:rPr lang="en-US" altLang="en-US" sz="1400" smtClean="0"/>
              <a:pPr eaLnBrk="1" hangingPunct="1">
                <a:spcBef>
                  <a:spcPct val="0"/>
                </a:spcBef>
                <a:buFontTx/>
                <a:buNone/>
              </a:pPr>
              <a:t>9</a:t>
            </a:fld>
            <a:endParaRPr lang="en-US" altLang="en-US" sz="14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0</TotalTime>
  <Words>4986</Words>
  <Application>Microsoft Office PowerPoint</Application>
  <PresentationFormat>On-screen Show (4:3)</PresentationFormat>
  <Paragraphs>1234</Paragraphs>
  <Slides>79</Slides>
  <Notes>79</Notes>
  <HiddenSlides>0</HiddenSlides>
  <MMClips>0</MMClips>
  <ScaleCrop>false</ScaleCrop>
  <HeadingPairs>
    <vt:vector size="4" baseType="variant">
      <vt:variant>
        <vt:lpstr>Theme</vt:lpstr>
      </vt:variant>
      <vt:variant>
        <vt:i4>2</vt:i4>
      </vt:variant>
      <vt:variant>
        <vt:lpstr>Slide Titles</vt:lpstr>
      </vt:variant>
      <vt:variant>
        <vt:i4>79</vt:i4>
      </vt:variant>
    </vt:vector>
  </HeadingPairs>
  <TitlesOfParts>
    <vt:vector size="81" baseType="lpstr">
      <vt:lpstr>Default Design</vt:lpstr>
      <vt:lpstr>Custom Design</vt:lpstr>
      <vt:lpstr>Purpose and Objectives</vt:lpstr>
      <vt:lpstr>Topics</vt:lpstr>
      <vt:lpstr>OSHA</vt:lpstr>
      <vt:lpstr>      OSHA</vt:lpstr>
      <vt:lpstr>OSHA Employer’s Responsibility</vt:lpstr>
      <vt:lpstr>OSHA – more Employer’s Responsibility</vt:lpstr>
      <vt:lpstr>OSHA – No Retribution</vt:lpstr>
      <vt:lpstr>OSHA </vt:lpstr>
      <vt:lpstr>OSHA Exercise </vt:lpstr>
      <vt:lpstr>Shipyard Work</vt:lpstr>
      <vt:lpstr>WMSD</vt:lpstr>
      <vt:lpstr>More On WMSD</vt:lpstr>
      <vt:lpstr>More On WMSD </vt:lpstr>
      <vt:lpstr>Defining Ergonomics</vt:lpstr>
      <vt:lpstr>Defining Ergonomics  </vt:lpstr>
      <vt:lpstr>Defining Ergonomics </vt:lpstr>
      <vt:lpstr>Risk Factors</vt:lpstr>
      <vt:lpstr>Awkward Position</vt:lpstr>
      <vt:lpstr>Awkward Position </vt:lpstr>
      <vt:lpstr>Neutral Positions (Power Zone)</vt:lpstr>
      <vt:lpstr>Awkward Positions</vt:lpstr>
      <vt:lpstr>Proper Lifting</vt:lpstr>
      <vt:lpstr>Proper Lifting Exercise</vt:lpstr>
      <vt:lpstr>Other Awkward Positions</vt:lpstr>
      <vt:lpstr>The Work You Do Exercise</vt:lpstr>
      <vt:lpstr>Implementation </vt:lpstr>
      <vt:lpstr>Rigging Attachments</vt:lpstr>
      <vt:lpstr>Working at a Bulldozer</vt:lpstr>
      <vt:lpstr>Manual Grinding</vt:lpstr>
      <vt:lpstr>Installing MLP Trays</vt:lpstr>
      <vt:lpstr>Hand Grab</vt:lpstr>
      <vt:lpstr>Working on the Overhead</vt:lpstr>
      <vt:lpstr>Your Turn!  (Exercise)</vt:lpstr>
      <vt:lpstr>Awkward Positioning </vt:lpstr>
      <vt:lpstr> Repetition–Forces/Weight–Vibration</vt:lpstr>
      <vt:lpstr>Repetition</vt:lpstr>
      <vt:lpstr>Forces and Weight</vt:lpstr>
      <vt:lpstr>Vibration</vt:lpstr>
      <vt:lpstr>The Work You Do Exercise </vt:lpstr>
      <vt:lpstr>Implementation  </vt:lpstr>
      <vt:lpstr>Testing Water-Tight Bulk Heads</vt:lpstr>
      <vt:lpstr>Rigging Slings</vt:lpstr>
      <vt:lpstr>Cylinder Lifts</vt:lpstr>
      <vt:lpstr>Welding Wire Spools</vt:lpstr>
      <vt:lpstr>Carrying Fire Bottles</vt:lpstr>
      <vt:lpstr>Moving Cable Jacks</vt:lpstr>
      <vt:lpstr>Turning Reels</vt:lpstr>
      <vt:lpstr>Overhead Grinding</vt:lpstr>
      <vt:lpstr>Walk-Behind Grinder</vt:lpstr>
      <vt:lpstr>Your Turn!  (Exercise) </vt:lpstr>
      <vt:lpstr>Repetition, Forces/Weight, Vibration </vt:lpstr>
      <vt:lpstr>Duration – Static Muscle Loading – Contact Stress</vt:lpstr>
      <vt:lpstr>Duration</vt:lpstr>
      <vt:lpstr>Static Muscle Loading</vt:lpstr>
      <vt:lpstr>Contact Stress</vt:lpstr>
      <vt:lpstr>The Work You Do Exercise  </vt:lpstr>
      <vt:lpstr>Implementation   </vt:lpstr>
      <vt:lpstr>The Wrapping Process</vt:lpstr>
      <vt:lpstr>Moving Cable Jacks </vt:lpstr>
      <vt:lpstr>Welders Recovering Flux</vt:lpstr>
      <vt:lpstr>Workers Sitting On Steel Plates</vt:lpstr>
      <vt:lpstr>Workers Moving Heavy Materials</vt:lpstr>
      <vt:lpstr>You Write The Text Below!</vt:lpstr>
      <vt:lpstr>Your Turn!  (Exercise)  </vt:lpstr>
      <vt:lpstr>Duration, Static Muscle Loading, Contact Stress </vt:lpstr>
      <vt:lpstr>Environment</vt:lpstr>
      <vt:lpstr>Environment – Hard Surfaces</vt:lpstr>
      <vt:lpstr>Environment – Noise Levels and Temperature</vt:lpstr>
      <vt:lpstr>Environment – Improper Lighting</vt:lpstr>
      <vt:lpstr>The Work You Do Exercise   </vt:lpstr>
      <vt:lpstr>Implementation    </vt:lpstr>
      <vt:lpstr>Building a Mast Stem</vt:lpstr>
      <vt:lpstr>Your Turn!  (Exercise)   </vt:lpstr>
      <vt:lpstr>Environment Risk Factors</vt:lpstr>
      <vt:lpstr>Early Symptoms – Conclusion  </vt:lpstr>
      <vt:lpstr>Early Symptoms</vt:lpstr>
      <vt:lpstr>Early Symptoms Continued</vt:lpstr>
      <vt:lpstr>Conclusion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2018-06-05T14:16:07Z</dcterms:created>
  <dcterms:modified xsi:type="dcterms:W3CDTF">2018-06-07T20:05:25Z</dcterms:modified>
</cp:coreProperties>
</file>