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sldIdLst>
    <p:sldId id="256" r:id="rId2"/>
    <p:sldId id="393" r:id="rId3"/>
    <p:sldId id="299" r:id="rId4"/>
    <p:sldId id="363" r:id="rId5"/>
    <p:sldId id="358" r:id="rId6"/>
    <p:sldId id="359" r:id="rId7"/>
    <p:sldId id="258" r:id="rId8"/>
    <p:sldId id="361" r:id="rId9"/>
    <p:sldId id="362" r:id="rId10"/>
    <p:sldId id="367" r:id="rId11"/>
    <p:sldId id="379" r:id="rId12"/>
    <p:sldId id="378" r:id="rId13"/>
    <p:sldId id="382" r:id="rId14"/>
    <p:sldId id="381" r:id="rId15"/>
    <p:sldId id="368" r:id="rId16"/>
    <p:sldId id="383" r:id="rId17"/>
    <p:sldId id="384" r:id="rId18"/>
    <p:sldId id="369" r:id="rId19"/>
    <p:sldId id="386" r:id="rId20"/>
    <p:sldId id="370" r:id="rId21"/>
    <p:sldId id="371" r:id="rId22"/>
    <p:sldId id="385" r:id="rId23"/>
    <p:sldId id="372" r:id="rId24"/>
    <p:sldId id="373" r:id="rId25"/>
    <p:sldId id="365" r:id="rId26"/>
    <p:sldId id="387" r:id="rId27"/>
    <p:sldId id="374" r:id="rId28"/>
    <p:sldId id="390" r:id="rId29"/>
    <p:sldId id="375" r:id="rId30"/>
    <p:sldId id="388" r:id="rId31"/>
    <p:sldId id="389" r:id="rId32"/>
    <p:sldId id="376" r:id="rId33"/>
    <p:sldId id="286" r:id="rId34"/>
    <p:sldId id="325" r:id="rId35"/>
    <p:sldId id="293" r:id="rId36"/>
    <p:sldId id="264" r:id="rId37"/>
    <p:sldId id="292" r:id="rId38"/>
    <p:sldId id="290" r:id="rId39"/>
    <p:sldId id="269" r:id="rId40"/>
    <p:sldId id="266" r:id="rId41"/>
    <p:sldId id="300" r:id="rId42"/>
    <p:sldId id="285" r:id="rId43"/>
    <p:sldId id="314" r:id="rId44"/>
    <p:sldId id="312" r:id="rId45"/>
    <p:sldId id="316" r:id="rId46"/>
    <p:sldId id="281" r:id="rId47"/>
    <p:sldId id="278" r:id="rId48"/>
    <p:sldId id="277" r:id="rId49"/>
    <p:sldId id="319" r:id="rId50"/>
    <p:sldId id="261" r:id="rId51"/>
    <p:sldId id="287" r:id="rId52"/>
    <p:sldId id="320" r:id="rId53"/>
    <p:sldId id="272" r:id="rId54"/>
    <p:sldId id="309" r:id="rId55"/>
    <p:sldId id="339" r:id="rId56"/>
    <p:sldId id="307" r:id="rId57"/>
    <p:sldId id="271" r:id="rId58"/>
    <p:sldId id="305" r:id="rId59"/>
    <p:sldId id="306" r:id="rId60"/>
    <p:sldId id="267" r:id="rId61"/>
    <p:sldId id="303" r:id="rId62"/>
    <p:sldId id="302" r:id="rId63"/>
    <p:sldId id="301" r:id="rId64"/>
    <p:sldId id="322" r:id="rId65"/>
    <p:sldId id="321" r:id="rId66"/>
    <p:sldId id="394" r:id="rId67"/>
    <p:sldId id="317"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003399"/>
    <a:srgbClr val="0000CC"/>
    <a:srgbClr val="CCFFFF"/>
    <a:srgbClr val="EAEAEA"/>
    <a:srgbClr val="FFCC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177" autoAdjust="0"/>
    <p:restoredTop sz="90965" autoAdjust="0"/>
  </p:normalViewPr>
  <p:slideViewPr>
    <p:cSldViewPr>
      <p:cViewPr>
        <p:scale>
          <a:sx n="69" d="100"/>
          <a:sy n="69" d="100"/>
        </p:scale>
        <p:origin x="-1786" y="-1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 Type="http://schemas.openxmlformats.org/officeDocument/2006/relationships/slide" Target="slides/slide7.xml"/><Relationship Id="rId21" Type="http://schemas.openxmlformats.org/officeDocument/2006/relationships/slide" Target="slides/slide25.xml"/><Relationship Id="rId34" Type="http://schemas.openxmlformats.org/officeDocument/2006/relationships/slide" Target="slides/slide48.xml"/><Relationship Id="rId7" Type="http://schemas.openxmlformats.org/officeDocument/2006/relationships/slide" Target="slides/slide11.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46.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4.xml"/><Relationship Id="rId1" Type="http://schemas.openxmlformats.org/officeDocument/2006/relationships/slide" Target="slides/slide4.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45.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55.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42.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8.xml"/><Relationship Id="rId35"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E1A7696-970E-4852-8097-B82144FB9983}" type="slidenum">
              <a:rPr lang="en-US" altLang="en-US"/>
              <a:pPr>
                <a:defRPr/>
              </a:pPr>
              <a:t>‹#›</a:t>
            </a:fld>
            <a:endParaRPr lang="en-US" altLang="en-US"/>
          </a:p>
        </p:txBody>
      </p:sp>
    </p:spTree>
    <p:extLst>
      <p:ext uri="{BB962C8B-B14F-4D97-AF65-F5344CB8AC3E}">
        <p14:creationId xmlns:p14="http://schemas.microsoft.com/office/powerpoint/2010/main" val="3619497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A00C82D-7BE0-4D42-B16A-C1FC2E6A3BFF}" type="slidenum">
              <a:rPr lang="en-US" altLang="en-US" sz="1200" smtClean="0"/>
              <a:pPr/>
              <a:t>3</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sz="2400" smtClean="0"/>
              <a:t>Septic Tanks</a:t>
            </a:r>
          </a:p>
          <a:p>
            <a:r>
              <a:rPr lang="en-US" altLang="en-US" sz="2400" smtClean="0"/>
              <a:t>Sewage Digester</a:t>
            </a:r>
          </a:p>
          <a:p>
            <a:r>
              <a:rPr lang="en-US" altLang="en-US" sz="2400" smtClean="0"/>
              <a:t>Pumping/Lifting Stations</a:t>
            </a:r>
          </a:p>
          <a:p>
            <a:r>
              <a:rPr lang="en-US" altLang="en-US" sz="2400" smtClean="0"/>
              <a:t>Silo’s</a:t>
            </a:r>
          </a:p>
          <a:p>
            <a:r>
              <a:rPr lang="en-US" altLang="en-US" sz="2400" smtClean="0"/>
              <a:t>Vats</a:t>
            </a:r>
          </a:p>
          <a:p>
            <a:r>
              <a:rPr lang="en-US" altLang="en-US" sz="2400" smtClean="0"/>
              <a:t>Ducts</a:t>
            </a:r>
          </a:p>
          <a:p>
            <a:r>
              <a:rPr lang="en-US" altLang="en-US" sz="2400" smtClean="0"/>
              <a:t>Utility Vaults</a:t>
            </a:r>
          </a:p>
          <a:p>
            <a:r>
              <a:rPr lang="en-US" altLang="en-US" sz="2400" smtClean="0"/>
              <a:t>Boilers &amp; Pipeling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3B1972A-5BD1-47F7-A449-5A58CB1C0B30}" type="slidenum">
              <a:rPr lang="en-US" altLang="en-US" sz="1200" smtClean="0"/>
              <a:pPr/>
              <a:t>12</a:t>
            </a:fld>
            <a:endParaRPr lang="en-US" altLang="en-US" sz="120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3C7E9E-68C5-4C0B-8DD1-218304C2C661}" type="slidenum">
              <a:rPr lang="en-US" altLang="en-US" sz="1200" smtClean="0"/>
              <a:pPr/>
              <a:t>13</a:t>
            </a:fld>
            <a:endParaRPr lang="en-US" altLang="en-US" sz="120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9FBEDD-FFE0-4D26-8175-BC56A8DA7614}" type="slidenum">
              <a:rPr lang="en-US" altLang="en-US" sz="1200" smtClean="0"/>
              <a:pPr/>
              <a:t>14</a:t>
            </a:fld>
            <a:endParaRPr lang="en-US" alt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2336BD5-783A-42F5-BD64-240497D06CB6}" type="slidenum">
              <a:rPr lang="en-US" altLang="en-US" sz="1200" smtClean="0"/>
              <a:pPr/>
              <a:t>15</a:t>
            </a:fld>
            <a:endParaRPr lang="en-US" alt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21DC3-FB31-4E60-95EE-25FF13EE5123}" type="slidenum">
              <a:rPr lang="en-US" altLang="en-US" sz="1200" smtClean="0"/>
              <a:pPr/>
              <a:t>16</a:t>
            </a:fld>
            <a:endParaRPr lang="en-US" alt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48701-CD16-44B0-A1CB-48076B681DDA}" type="slidenum">
              <a:rPr lang="en-US" altLang="en-US" sz="1200" smtClean="0"/>
              <a:pPr/>
              <a:t>17</a:t>
            </a:fld>
            <a:endParaRPr lang="en-US" alt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875CEF-4F6D-4EE5-A2A8-174FE222048A}" type="slidenum">
              <a:rPr lang="en-US" altLang="en-US" sz="1200" smtClean="0"/>
              <a:pPr/>
              <a:t>18</a:t>
            </a:fld>
            <a:endParaRPr lang="en-US" alt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EF54AD4-F404-4225-B96D-C719082BB1A1}" type="slidenum">
              <a:rPr lang="en-US" altLang="en-US" sz="1200" smtClean="0"/>
              <a:pPr/>
              <a:t>19</a:t>
            </a:fld>
            <a:endParaRPr lang="en-US" altLang="en-US" sz="12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00BE26-01D1-42AA-91C1-F18A07D2D5C4}" type="slidenum">
              <a:rPr lang="en-US" altLang="en-US" sz="1200" smtClean="0"/>
              <a:pPr/>
              <a:t>20</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109B78-F0E7-4A88-9E1C-CD63CD25D24E}" type="slidenum">
              <a:rPr lang="en-US" altLang="en-US" sz="1200" smtClean="0"/>
              <a:pPr/>
              <a:t>21</a:t>
            </a:fld>
            <a:endParaRPr lang="en-US"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E9AC2E6-AB18-4A9A-9538-43385C37D739}" type="slidenum">
              <a:rPr lang="en-US" altLang="en-US" sz="1200" smtClean="0"/>
              <a:pPr/>
              <a:t>4</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076356-5B76-4C04-94CC-C30C148956CB}" type="slidenum">
              <a:rPr lang="en-US" altLang="en-US" sz="1200" smtClean="0"/>
              <a:pPr/>
              <a:t>22</a:t>
            </a:fld>
            <a:endParaRPr lang="en-US"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DCE476D-E7BF-4BFC-9B5C-47E85B0C3E68}" type="slidenum">
              <a:rPr lang="en-US" altLang="en-US" sz="1200" smtClean="0"/>
              <a:pPr/>
              <a:t>23</a:t>
            </a:fld>
            <a:endParaRPr lang="en-US"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7087B1-C6ED-4F63-A776-D78173897563}" type="slidenum">
              <a:rPr lang="en-US" altLang="en-US" sz="1200" smtClean="0"/>
              <a:pPr/>
              <a:t>24</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DEDC25E-76B7-4047-9765-AF1293092441}" type="slidenum">
              <a:rPr lang="en-US" altLang="en-US" sz="1200" smtClean="0"/>
              <a:pPr/>
              <a:t>25</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DA6162-38A7-4BC8-B3C6-5BF03DB664EA}" type="slidenum">
              <a:rPr lang="en-US" altLang="en-US" sz="1200" smtClean="0"/>
              <a:pPr/>
              <a:t>26</a:t>
            </a:fld>
            <a:endParaRPr lang="en-US" alt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3B176D-0D97-465C-8E2E-8B61C65F7E72}" type="slidenum">
              <a:rPr lang="en-US" altLang="en-US" sz="1200" smtClean="0"/>
              <a:pPr/>
              <a:t>27</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136217-4899-4A85-9B3F-1D068CC57946}" type="slidenum">
              <a:rPr lang="en-US" altLang="en-US" sz="1200" smtClean="0"/>
              <a:pPr/>
              <a:t>28</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dirty="0" smtClean="0"/>
              <a:t>Employers need to have an understanding of OSHA”s regulatory requirements.  Construction and General Industry regulations need to be understood and followed.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D5A1E8-7254-4754-B1CF-97F2BC252037}" type="slidenum">
              <a:rPr lang="en-US" altLang="en-US" sz="1200" smtClean="0"/>
              <a:pPr/>
              <a:t>29</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0FC21C-1DB8-4D37-80CC-8CDA2C14EC56}" type="slidenum">
              <a:rPr lang="en-US" altLang="en-US" sz="1200" smtClean="0"/>
              <a:pPr/>
              <a:t>30</a:t>
            </a:fld>
            <a:endParaRPr lang="en-US" alt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1B9A73-08ED-43D3-A6DC-8CDD6BC32E01}" type="slidenum">
              <a:rPr lang="en-US" altLang="en-US" sz="1200" smtClean="0"/>
              <a:pPr/>
              <a:t>31</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B452EF-8F37-47DF-88BF-942B14802D45}" type="slidenum">
              <a:rPr lang="en-US" altLang="en-US" sz="1200" smtClean="0"/>
              <a:pPr/>
              <a:t>5</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mtClean="0"/>
              <a:t>Confined Spaces are one of the most dangerous workplace activities.  Workers must be trained in the hazards specific to each entry and the protective measures to be taken to insure worker safety.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322A7A-0F55-445D-B105-103C2983CFD7}" type="slidenum">
              <a:rPr lang="en-US" altLang="en-US" sz="1200" smtClean="0"/>
              <a:pPr/>
              <a:t>32</a:t>
            </a:fld>
            <a:endParaRPr lang="en-US" alt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7BC9BD-E3A0-4AD6-B3D2-04ABB488EE73}" type="slidenum">
              <a:rPr lang="en-US" altLang="en-US" sz="1200" smtClean="0"/>
              <a:pPr/>
              <a:t>33</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DB1BDF5-954D-4A2A-A1D9-A5EDC3C7C443}" type="slidenum">
              <a:rPr lang="en-US" altLang="en-US" sz="1200" smtClean="0"/>
              <a:pPr/>
              <a:t>34</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763ACE-A535-4318-AFE5-FD5BD5BD009D}" type="slidenum">
              <a:rPr lang="en-US" altLang="en-US" sz="1200" smtClean="0"/>
              <a:pPr/>
              <a:t>35</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648F37B-EC23-4ED5-8AEB-94061692C6FB}" type="slidenum">
              <a:rPr lang="en-US" altLang="en-US" sz="1200" smtClean="0"/>
              <a:pPr/>
              <a:t>36</a:t>
            </a:fld>
            <a:endParaRPr lang="en-US" alt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993B6D7-6BEB-4C92-8828-CBD5F159F17F}" type="slidenum">
              <a:rPr lang="en-US" altLang="en-US" sz="1200" smtClean="0"/>
              <a:pPr/>
              <a:t>37</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Affected workers need to understand the hazard associated with the various type of spaces they may be required to enter.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396ECB-F128-420C-BECF-5FA93DB1B2DF}" type="slidenum">
              <a:rPr lang="en-US" altLang="en-US" sz="1200" smtClean="0"/>
              <a:pPr/>
              <a:t>38</a:t>
            </a:fld>
            <a:endParaRPr lang="en-US" alt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Affected workers need to understand the hazard associated with the various type of spaces they may be required to enter.</a:t>
            </a:r>
          </a:p>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AB0BBE-FCE9-4A3E-BC83-3372C7E61820}" type="slidenum">
              <a:rPr lang="en-US" altLang="en-US" sz="1200" smtClean="0"/>
              <a:pPr/>
              <a:t>39</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74A6044-6D50-43AF-9AE5-771ECA0D2578}" type="slidenum">
              <a:rPr lang="en-US" altLang="en-US" sz="1200" smtClean="0"/>
              <a:pPr/>
              <a:t>40</a:t>
            </a:fld>
            <a:endParaRPr lang="en-US" altLang="en-US" sz="1200" smtClean="0"/>
          </a:p>
        </p:txBody>
      </p:sp>
      <p:sp>
        <p:nvSpPr>
          <p:cNvPr id="109571" name="Rectangle 2"/>
          <p:cNvSpPr>
            <a:spLocks noGrp="1" noRot="1" noChangeAspect="1" noChangeArrowheads="1" noTextEdit="1"/>
          </p:cNvSpPr>
          <p:nvPr>
            <p:ph type="sldImg"/>
          </p:nvPr>
        </p:nvSpPr>
        <p:spPr>
          <a:ln w="12700" cap="flat">
            <a:solidFill>
              <a:schemeClr val="tx1"/>
            </a:solidFill>
          </a:ln>
        </p:spPr>
      </p:sp>
      <p:sp>
        <p:nvSpPr>
          <p:cNvPr id="109572" name="Rectangle 3"/>
          <p:cNvSpPr>
            <a:spLocks noGrp="1" noChangeArrowheads="1"/>
          </p:cNvSpPr>
          <p:nvPr>
            <p:ph type="body" idx="1"/>
          </p:nvPr>
        </p:nvSpPr>
        <p:spPr>
          <a:noFill/>
        </p:spPr>
        <p:txBody>
          <a:bodyPr lIns="90488" tIns="44450" rIns="90488" bIns="44450"/>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256684-4D6F-4090-8D77-A2F1C637EE8D}" type="slidenum">
              <a:rPr lang="en-US" altLang="en-US" sz="1200" smtClean="0"/>
              <a:pPr/>
              <a:t>41</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E84AC8-4C09-4E9B-9201-9340D7E42535}" type="slidenum">
              <a:rPr lang="en-US" altLang="en-US" sz="1200" smtClean="0"/>
              <a:pPr/>
              <a:t>6</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Employers need to have an understanding of OSHA”s regulatory requirements.  Construction and General Industry regulations need to be understood and followed.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0389505-4ECA-47C7-9FFC-49F66EA78B27}" type="slidenum">
              <a:rPr lang="en-US" altLang="en-US" sz="1200" smtClean="0"/>
              <a:pPr/>
              <a:t>42</a:t>
            </a:fld>
            <a:endParaRPr lang="en-US" alt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B253CA9-E14F-49C4-B5AA-429FFCCDD7DA}" type="slidenum">
              <a:rPr lang="en-US" altLang="en-US" sz="1200" smtClean="0"/>
              <a:pPr/>
              <a:t>43</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0F3611B-6DA2-4030-B733-B13E7D56B1BC}" type="slidenum">
              <a:rPr lang="en-US" altLang="en-US" sz="1200" smtClean="0"/>
              <a:pPr/>
              <a:t>44</a:t>
            </a:fld>
            <a:endParaRPr lang="en-US" alt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35A398-78D3-4DAA-8990-F9BB20B69AE6}" type="slidenum">
              <a:rPr lang="en-US" altLang="en-US" sz="1200" smtClean="0"/>
              <a:pPr/>
              <a:t>45</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Only trained, qualified personnel should conduct environmental testing.  Air quality is a primary concern when exposing workers to a confined space.</a:t>
            </a:r>
          </a:p>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450935-009B-4BF2-A271-D0A250DA18F1}" type="slidenum">
              <a:rPr lang="en-US" altLang="en-US" sz="1200" smtClean="0"/>
              <a:pPr/>
              <a:t>46</a:t>
            </a:fld>
            <a:endParaRPr lang="en-US" alt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24206E-5D62-46B5-AD66-56572FEFC81F}" type="slidenum">
              <a:rPr lang="en-US" altLang="en-US" sz="1200" smtClean="0"/>
              <a:pPr/>
              <a:t>47</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6AE160-B50B-4130-A1A5-36144A226395}" type="slidenum">
              <a:rPr lang="en-US" altLang="en-US" sz="1200" smtClean="0"/>
              <a:pPr/>
              <a:t>48</a:t>
            </a:fld>
            <a:endParaRPr lang="en-US" alt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Employees must trained and be able to demonstrate an understanding of the confined space entry safe entry requirements.  Untrained workers should nit be permitted in the confined space.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ABEBD2-9CF1-4DF9-8976-D902D18CB8DA}" type="slidenum">
              <a:rPr lang="en-US" altLang="en-US" sz="1200" smtClean="0"/>
              <a:pPr/>
              <a:t>49</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E9DC78-B5C0-4890-9BB3-AAA1C60E6FBA}" type="slidenum">
              <a:rPr lang="en-US" altLang="en-US" sz="1200" smtClean="0"/>
              <a:pPr/>
              <a:t>50</a:t>
            </a:fld>
            <a:endParaRPr lang="en-US" alt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53D161D-D1F1-4A89-9643-3A1EB223697A}" type="slidenum">
              <a:rPr lang="en-US" altLang="en-US" sz="1200" smtClean="0"/>
              <a:pPr/>
              <a:t>51</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DADAB6-0646-496D-BDE7-95CC75E67F42}" type="slidenum">
              <a:rPr lang="en-US" altLang="en-US" sz="1200" smtClean="0"/>
              <a:pPr/>
              <a:t>7</a:t>
            </a:fld>
            <a:endParaRPr lang="en-US"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66B1E6-52E8-47F2-9840-07A3CA9EF8C5}" type="slidenum">
              <a:rPr lang="en-US" altLang="en-US" sz="1200" smtClean="0"/>
              <a:pPr/>
              <a:t>52</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Employers should have a process to document the safety requirements of a confined space and communicate the process to affected workers.  Exposed personnel should have a clear working knowledge of the safe work requirements for the task they are assigned.  </a:t>
            </a:r>
          </a:p>
          <a:p>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A0C8500-3E64-4713-BC48-B00AD06FF044}" type="slidenum">
              <a:rPr lang="en-US" altLang="en-US" sz="1200" smtClean="0"/>
              <a:pPr/>
              <a:t>53</a:t>
            </a:fld>
            <a:endParaRPr lang="en-US" alt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888359-25B3-4E29-93DD-71F10B725349}" type="slidenum">
              <a:rPr lang="en-US" altLang="en-US" sz="1200" smtClean="0"/>
              <a:pPr/>
              <a:t>54</a:t>
            </a:fld>
            <a:endParaRPr lang="en-US" alt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Pre-planning and effective rescue and retrieval plans should be communicated to affected workers.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B6F06B-7805-49EE-99EA-8E006E47352D}" type="slidenum">
              <a:rPr lang="en-US" altLang="en-US" sz="1200" smtClean="0"/>
              <a:pPr/>
              <a:t>55</a:t>
            </a:fld>
            <a:endParaRPr lang="en-US" alt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177062-C413-429F-A34E-F3BC178DB5BA}" type="slidenum">
              <a:rPr lang="en-US" altLang="en-US" sz="1200" smtClean="0"/>
              <a:pPr/>
              <a:t>56</a:t>
            </a:fld>
            <a:endParaRPr lang="en-US" altLang="en-US" sz="1200" smtClean="0"/>
          </a:p>
        </p:txBody>
      </p:sp>
      <p:sp>
        <p:nvSpPr>
          <p:cNvPr id="125955" name="Rectangle 2"/>
          <p:cNvSpPr>
            <a:spLocks noGrp="1" noRot="1" noChangeAspect="1" noChangeArrowheads="1" noTextEdit="1"/>
          </p:cNvSpPr>
          <p:nvPr>
            <p:ph type="sldImg"/>
          </p:nvPr>
        </p:nvSpPr>
        <p:spPr>
          <a:xfrm>
            <a:off x="1200150" y="730250"/>
            <a:ext cx="4457700" cy="3343275"/>
          </a:xfrm>
          <a:ln w="12700" cap="flat">
            <a:solidFill>
              <a:schemeClr val="tx1"/>
            </a:solidFill>
          </a:ln>
        </p:spPr>
      </p:sp>
      <p:sp>
        <p:nvSpPr>
          <p:cNvPr id="125956" name="Rectangle 3"/>
          <p:cNvSpPr>
            <a:spLocks noGrp="1" noChangeArrowheads="1"/>
          </p:cNvSpPr>
          <p:nvPr>
            <p:ph type="body" idx="1"/>
          </p:nvPr>
        </p:nvSpPr>
        <p:spPr>
          <a:noFill/>
        </p:spPr>
        <p:txBody>
          <a:bodyPr lIns="92075" tIns="46038" rIns="92075" bIns="46038"/>
          <a:lstStyle/>
          <a:p>
            <a:r>
              <a:rPr lang="en-US" altLang="en-US" smtClean="0"/>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83B20F-6F2E-4588-8CD3-C241FFD98C4C}" type="slidenum">
              <a:rPr lang="en-US" altLang="en-US" sz="1200" smtClean="0"/>
              <a:pPr/>
              <a:t>57</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D61CB4-18B1-45DE-AC6B-A3A669E14D77}" type="slidenum">
              <a:rPr lang="en-US" altLang="en-US" sz="1200" smtClean="0"/>
              <a:pPr/>
              <a:t>58</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D32D8EC-FDA5-4E0B-80B7-9898859C8B2D}" type="slidenum">
              <a:rPr lang="en-US" altLang="en-US" sz="1200" smtClean="0"/>
              <a:pPr/>
              <a:t>59</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6522AF-2A83-45FF-93E2-A95BF4748871}" type="slidenum">
              <a:rPr lang="en-US" altLang="en-US" sz="1200" smtClean="0"/>
              <a:pPr/>
              <a:t>60</a:t>
            </a:fld>
            <a:endParaRPr lang="en-US" alt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EC5DFF-8FEC-4C11-BE1F-858F775EC68E}" type="slidenum">
              <a:rPr lang="en-US" altLang="en-US" sz="1200" smtClean="0"/>
              <a:pPr/>
              <a:t>61</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D62281-1B73-442C-9DAA-DA96EAA21794}" type="slidenum">
              <a:rPr lang="en-US" altLang="en-US" sz="1200" smtClean="0"/>
              <a:pPr/>
              <a:t>8</a:t>
            </a:fld>
            <a:endParaRPr lang="en-US" alt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smtClean="0"/>
              <a:t>Employers need to have an understanding of OSHA”s regulatory requirements.  Construction and General Industry regulations need to be understood and followed.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CB7720-F4B4-4F94-9D72-87C97E5DC968}" type="slidenum">
              <a:rPr lang="en-US" altLang="en-US" sz="1200" smtClean="0"/>
              <a:pPr/>
              <a:t>62</a:t>
            </a:fld>
            <a:endParaRPr lang="en-US" alt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DCE56D-1F08-4D40-B846-7FDD03CEACE0}" type="slidenum">
              <a:rPr lang="en-US" altLang="en-US" sz="1200" smtClean="0"/>
              <a:pPr/>
              <a:t>63</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Employers need to insure affected personnel have a working understanding of the equipment they will be assigned to use during the confined space entry.</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DB1423-2C6E-4C5A-A7F6-FB3A892193B0}" type="slidenum">
              <a:rPr lang="en-US" altLang="en-US" sz="1200" smtClean="0"/>
              <a:pPr/>
              <a:t>64</a:t>
            </a:fld>
            <a:endParaRPr lang="en-US" alt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This case study is designed to have course participants work through the various OSHA regulations in order to gain a better understating of the complexities associated with Permit required confined spaces.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84BAFE-BA04-4C4E-80EA-94ACFE8EFF47}" type="slidenum">
              <a:rPr lang="en-US" altLang="en-US" sz="1200" smtClean="0"/>
              <a:pPr/>
              <a:t>65</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This case study is designed to have course participants work through the various OSHA regulations in order to gain a better understating of the complexities associated with Permit required confined spaces.  </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CFC0D01-1175-4DDD-82BD-6B88EA99C342}" type="slidenum">
              <a:rPr lang="en-US" altLang="en-US" sz="1200" smtClean="0"/>
              <a:pPr/>
              <a:t>9</a:t>
            </a:fld>
            <a:endParaRPr lang="en-US" altLang="en-US" sz="120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r>
              <a:rPr lang="en-US" altLang="en-US" smtClean="0"/>
              <a:t>Employers need to have an understanding of OSHA”s regulatory requirements.  Construction and General Industry regulations need to be understood and followed.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998862-4750-41B3-B542-B44C7C566638}" type="slidenum">
              <a:rPr lang="en-US" altLang="en-US" sz="1200" smtClean="0"/>
              <a:pPr/>
              <a:t>10</a:t>
            </a:fld>
            <a:endParaRPr lang="en-US" altLang="en-US" sz="12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0B1F37-7A5B-40EC-A4D9-5B8A6F332FD5}" type="slidenum">
              <a:rPr lang="en-US" altLang="en-US" sz="1200" smtClean="0"/>
              <a:pPr/>
              <a:t>11</a:t>
            </a:fld>
            <a:endParaRPr lang="en-US"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Confined Space entry can take many forms.  Workers must know and understand the hazards specific to each.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637233-D75C-4687-9329-2F112449454E}" type="slidenum">
              <a:rPr lang="en-US" altLang="en-US"/>
              <a:pPr>
                <a:defRPr/>
              </a:pPr>
              <a:t>‹#›</a:t>
            </a:fld>
            <a:endParaRPr lang="en-US" altLang="en-US"/>
          </a:p>
        </p:txBody>
      </p:sp>
    </p:spTree>
    <p:extLst>
      <p:ext uri="{BB962C8B-B14F-4D97-AF65-F5344CB8AC3E}">
        <p14:creationId xmlns:p14="http://schemas.microsoft.com/office/powerpoint/2010/main" val="13887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9DF2F5-52DE-4CE1-A4D1-B882D114B91F}" type="slidenum">
              <a:rPr lang="en-US" altLang="en-US"/>
              <a:pPr>
                <a:defRPr/>
              </a:pPr>
              <a:t>‹#›</a:t>
            </a:fld>
            <a:endParaRPr lang="en-US" altLang="en-US"/>
          </a:p>
        </p:txBody>
      </p:sp>
    </p:spTree>
    <p:extLst>
      <p:ext uri="{BB962C8B-B14F-4D97-AF65-F5344CB8AC3E}">
        <p14:creationId xmlns:p14="http://schemas.microsoft.com/office/powerpoint/2010/main" val="190947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68AE82-EE40-4BE2-8E60-A98CDDB2E894}" type="slidenum">
              <a:rPr lang="en-US" altLang="en-US"/>
              <a:pPr>
                <a:defRPr/>
              </a:pPr>
              <a:t>‹#›</a:t>
            </a:fld>
            <a:endParaRPr lang="en-US" altLang="en-US"/>
          </a:p>
        </p:txBody>
      </p:sp>
    </p:spTree>
    <p:extLst>
      <p:ext uri="{BB962C8B-B14F-4D97-AF65-F5344CB8AC3E}">
        <p14:creationId xmlns:p14="http://schemas.microsoft.com/office/powerpoint/2010/main" val="46250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5416E4-7695-4637-ACB3-27D8DA6ADB90}" type="slidenum">
              <a:rPr lang="en-US" altLang="en-US"/>
              <a:pPr>
                <a:defRPr/>
              </a:pPr>
              <a:t>‹#›</a:t>
            </a:fld>
            <a:endParaRPr lang="en-US" altLang="en-US"/>
          </a:p>
        </p:txBody>
      </p:sp>
    </p:spTree>
    <p:extLst>
      <p:ext uri="{BB962C8B-B14F-4D97-AF65-F5344CB8AC3E}">
        <p14:creationId xmlns:p14="http://schemas.microsoft.com/office/powerpoint/2010/main" val="209278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299E64-A07D-4B43-8806-245282748381}" type="slidenum">
              <a:rPr lang="en-US" altLang="en-US"/>
              <a:pPr>
                <a:defRPr/>
              </a:pPr>
              <a:t>‹#›</a:t>
            </a:fld>
            <a:endParaRPr lang="en-US" altLang="en-US"/>
          </a:p>
        </p:txBody>
      </p:sp>
    </p:spTree>
    <p:extLst>
      <p:ext uri="{BB962C8B-B14F-4D97-AF65-F5344CB8AC3E}">
        <p14:creationId xmlns:p14="http://schemas.microsoft.com/office/powerpoint/2010/main" val="172109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B36A63-826D-4BDE-9F3B-B612FEDE475E}" type="slidenum">
              <a:rPr lang="en-US" altLang="en-US"/>
              <a:pPr>
                <a:defRPr/>
              </a:pPr>
              <a:t>‹#›</a:t>
            </a:fld>
            <a:endParaRPr lang="en-US" altLang="en-US"/>
          </a:p>
        </p:txBody>
      </p:sp>
    </p:spTree>
    <p:extLst>
      <p:ext uri="{BB962C8B-B14F-4D97-AF65-F5344CB8AC3E}">
        <p14:creationId xmlns:p14="http://schemas.microsoft.com/office/powerpoint/2010/main" val="81548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1C2ABF-DECE-44D2-887A-649ED5DBC37B}" type="slidenum">
              <a:rPr lang="en-US" altLang="en-US"/>
              <a:pPr>
                <a:defRPr/>
              </a:pPr>
              <a:t>‹#›</a:t>
            </a:fld>
            <a:endParaRPr lang="en-US" altLang="en-US"/>
          </a:p>
        </p:txBody>
      </p:sp>
    </p:spTree>
    <p:extLst>
      <p:ext uri="{BB962C8B-B14F-4D97-AF65-F5344CB8AC3E}">
        <p14:creationId xmlns:p14="http://schemas.microsoft.com/office/powerpoint/2010/main" val="148139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02E20F8-D66E-416F-A2DF-370833D467FC}" type="slidenum">
              <a:rPr lang="en-US" altLang="en-US"/>
              <a:pPr>
                <a:defRPr/>
              </a:pPr>
              <a:t>‹#›</a:t>
            </a:fld>
            <a:endParaRPr lang="en-US" altLang="en-US"/>
          </a:p>
        </p:txBody>
      </p:sp>
    </p:spTree>
    <p:extLst>
      <p:ext uri="{BB962C8B-B14F-4D97-AF65-F5344CB8AC3E}">
        <p14:creationId xmlns:p14="http://schemas.microsoft.com/office/powerpoint/2010/main" val="42116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D7E2F1-22D4-4922-8C39-D1813EB774CB}" type="slidenum">
              <a:rPr lang="en-US" altLang="en-US"/>
              <a:pPr>
                <a:defRPr/>
              </a:pPr>
              <a:t>‹#›</a:t>
            </a:fld>
            <a:endParaRPr lang="en-US" altLang="en-US"/>
          </a:p>
        </p:txBody>
      </p:sp>
    </p:spTree>
    <p:extLst>
      <p:ext uri="{BB962C8B-B14F-4D97-AF65-F5344CB8AC3E}">
        <p14:creationId xmlns:p14="http://schemas.microsoft.com/office/powerpoint/2010/main" val="226067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9E386-9AC0-44AE-8E87-DE5EC4383155}" type="slidenum">
              <a:rPr lang="en-US" altLang="en-US"/>
              <a:pPr>
                <a:defRPr/>
              </a:pPr>
              <a:t>‹#›</a:t>
            </a:fld>
            <a:endParaRPr lang="en-US" altLang="en-US"/>
          </a:p>
        </p:txBody>
      </p:sp>
    </p:spTree>
    <p:extLst>
      <p:ext uri="{BB962C8B-B14F-4D97-AF65-F5344CB8AC3E}">
        <p14:creationId xmlns:p14="http://schemas.microsoft.com/office/powerpoint/2010/main" val="387087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1E8112-18F1-449B-848A-16EFD6734B23}" type="slidenum">
              <a:rPr lang="en-US" altLang="en-US"/>
              <a:pPr>
                <a:defRPr/>
              </a:pPr>
              <a:t>‹#›</a:t>
            </a:fld>
            <a:endParaRPr lang="en-US" altLang="en-US"/>
          </a:p>
        </p:txBody>
      </p:sp>
    </p:spTree>
    <p:extLst>
      <p:ext uri="{BB962C8B-B14F-4D97-AF65-F5344CB8AC3E}">
        <p14:creationId xmlns:p14="http://schemas.microsoft.com/office/powerpoint/2010/main" val="114128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9495D3F-089F-4773-ABD4-E9ED29407BF4}" type="slidenum">
              <a:rPr lang="en-US" altLang="en-US"/>
              <a:pPr>
                <a:defRPr/>
              </a:pPr>
              <a:t>‹#›</a:t>
            </a:fld>
            <a:endParaRPr lang="en-US" altLang="en-US"/>
          </a:p>
        </p:txBody>
      </p:sp>
    </p:spTree>
    <p:extLst>
      <p:ext uri="{BB962C8B-B14F-4D97-AF65-F5344CB8AC3E}">
        <p14:creationId xmlns:p14="http://schemas.microsoft.com/office/powerpoint/2010/main" val="22814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F883192-88B8-4BB3-B0DC-EFD6311EF64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3.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confinedspaces/index.html#complianc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1.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30.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6.wmf"/><Relationship Id="rId4"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9.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Microsoft_Word_97_-_2003_Document1.doc"/><Relationship Id="rId5" Type="http://schemas.openxmlformats.org/officeDocument/2006/relationships/image" Target="../media/image38.wmf"/><Relationship Id="rId4" Type="http://schemas.openxmlformats.org/officeDocument/2006/relationships/oleObject" Target="../embeddings/oleObject1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8" descr="A:\MVC-029S.JPG" title="Picture of a confined space"/>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0" y="5903913"/>
            <a:ext cx="9144000" cy="954087"/>
          </a:xfrm>
          <a:prstGeom prst="rect">
            <a:avLst/>
          </a:prstGeom>
          <a:solidFill>
            <a:schemeClr val="tx1"/>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en-US" sz="1400" b="1" dirty="0">
                <a:solidFill>
                  <a:schemeClr val="bg2"/>
                </a:solidFill>
                <a:effectLst>
                  <a:outerShdw blurRad="38100" dist="38100" dir="2700000" algn="tl">
                    <a:srgbClr val="C0C0C0"/>
                  </a:outerShdw>
                </a:effectLst>
                <a:latin typeface="+mn-lt"/>
                <a:ea typeface="ＭＳ Ｐゴシック" pitchFamily="34" charset="-128"/>
              </a:rPr>
              <a:t>This material was produced under grant number </a:t>
            </a:r>
            <a:r>
              <a:rPr lang="en-US" altLang="en-US" sz="1400" b="1" dirty="0" smtClean="0">
                <a:solidFill>
                  <a:schemeClr val="bg2"/>
                </a:solidFill>
                <a:effectLst>
                  <a:outerShdw blurRad="38100" dist="38100" dir="2700000" algn="tl">
                    <a:srgbClr val="C0C0C0"/>
                  </a:outerShdw>
                </a:effectLst>
                <a:latin typeface="+mn-lt"/>
                <a:ea typeface="ＭＳ Ｐゴシック" pitchFamily="34" charset="-128"/>
              </a:rPr>
              <a:t>SH-</a:t>
            </a:r>
            <a:r>
              <a:rPr lang="en-US" sz="1400" b="1" dirty="0" smtClean="0">
                <a:solidFill>
                  <a:schemeClr val="bg2"/>
                </a:solidFill>
                <a:latin typeface="+mn-lt"/>
              </a:rPr>
              <a:t>27662-SH5</a:t>
            </a:r>
            <a:r>
              <a:rPr lang="en-US" altLang="en-US" sz="1400" b="1" dirty="0" smtClean="0">
                <a:solidFill>
                  <a:schemeClr val="bg2"/>
                </a:solidFill>
                <a:effectLst>
                  <a:outerShdw blurRad="38100" dist="38100" dir="2700000" algn="tl">
                    <a:srgbClr val="C0C0C0"/>
                  </a:outerShdw>
                </a:effectLst>
                <a:latin typeface="+mn-lt"/>
                <a:ea typeface="ＭＳ Ｐゴシック" pitchFamily="34" charset="-128"/>
              </a:rPr>
              <a:t> </a:t>
            </a:r>
            <a:r>
              <a:rPr lang="en-US" altLang="en-US" sz="1400" b="1" dirty="0">
                <a:solidFill>
                  <a:schemeClr val="bg2"/>
                </a:solidFill>
                <a:effectLst>
                  <a:outerShdw blurRad="38100" dist="38100" dir="2700000" algn="tl">
                    <a:srgbClr val="C0C0C0"/>
                  </a:outerShdw>
                </a:effectLst>
                <a:latin typeface="+mn-lt"/>
                <a:ea typeface="ＭＳ Ｐゴシック" pitchFamily="34"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altLang="en-US" sz="1400" dirty="0">
                <a:latin typeface="+mn-lt"/>
                <a:ea typeface="ＭＳ Ｐゴシック" pitchFamily="34" charset="-128"/>
              </a:rPr>
              <a:t>  </a:t>
            </a:r>
          </a:p>
        </p:txBody>
      </p:sp>
      <p:sp>
        <p:nvSpPr>
          <p:cNvPr id="10" name="Title 1"/>
          <p:cNvSpPr txBox="1">
            <a:spLocks/>
          </p:cNvSpPr>
          <p:nvPr/>
        </p:nvSpPr>
        <p:spPr>
          <a:xfrm>
            <a:off x="685800" y="762000"/>
            <a:ext cx="7772400" cy="1814513"/>
          </a:xfrm>
          <a:prstGeom prst="rect">
            <a:avLst/>
          </a:prstGeom>
        </p:spPr>
        <p:txBody>
          <a:bodyPr/>
          <a:lst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charset="0"/>
              </a:defRPr>
            </a:lvl9pPr>
          </a:lstStyle>
          <a:p>
            <a:pPr>
              <a:defRPr/>
            </a:pPr>
            <a:r>
              <a:rPr lang="en-US" sz="6600" kern="0" dirty="0" smtClean="0">
                <a:solidFill>
                  <a:srgbClr val="FFFFFF"/>
                </a:solidFill>
              </a:rPr>
              <a:t>Confined Space in Construction</a:t>
            </a:r>
            <a:endParaRPr lang="en-US" sz="6600" kern="0" dirty="0">
              <a:solidFill>
                <a:srgbClr val="FFFFFF"/>
              </a:solidFill>
            </a:endParaRPr>
          </a:p>
        </p:txBody>
      </p:sp>
      <p:sp>
        <p:nvSpPr>
          <p:cNvPr id="2" name="Title 1" hidden="1"/>
          <p:cNvSpPr>
            <a:spLocks noGrp="1"/>
          </p:cNvSpPr>
          <p:nvPr>
            <p:ph type="title"/>
          </p:nvPr>
        </p:nvSpPr>
        <p:spPr/>
        <p:txBody>
          <a:bodyPr/>
          <a:lstStyle/>
          <a:p>
            <a:r>
              <a:rPr lang="en-US" dirty="0" smtClean="0"/>
              <a:t>Confined space in construction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63" y="909638"/>
            <a:ext cx="8720137" cy="5264150"/>
          </a:xfrm>
          <a:prstGeom prst="rect">
            <a:avLst/>
          </a:prstGeom>
          <a:noFill/>
        </p:spPr>
        <p:txBody>
          <a:bodyPr>
            <a:spAutoFit/>
          </a:bodyPr>
          <a:lstStyle/>
          <a:p>
            <a:pPr algn="just">
              <a:defRPr/>
            </a:pPr>
            <a:r>
              <a:rPr lang="en-US" sz="1400" i="1" dirty="0">
                <a:latin typeface="+mn-lt"/>
              </a:rPr>
              <a:t>Acceptable entry conditions </a:t>
            </a:r>
            <a:r>
              <a:rPr lang="en-US" sz="1400" dirty="0">
                <a:latin typeface="+mn-lt"/>
              </a:rPr>
              <a:t>means the conditions that must exist in a permit space, before an employee may enter that space, to ensure that employees can safely enter into, and safely work within, the space.</a:t>
            </a:r>
          </a:p>
          <a:p>
            <a:pPr algn="just">
              <a:defRPr/>
            </a:pPr>
            <a:r>
              <a:rPr lang="en-US" sz="1400" i="1" dirty="0">
                <a:latin typeface="+mn-lt"/>
              </a:rPr>
              <a:t>Attendant </a:t>
            </a:r>
            <a:r>
              <a:rPr lang="en-US" sz="1400" dirty="0">
                <a:latin typeface="+mn-lt"/>
              </a:rPr>
              <a:t>means an individual stationed outside one or more permit spaces who assesses the status of authorized entrants and who must perform the duties specified in §1926.1209.</a:t>
            </a:r>
          </a:p>
          <a:p>
            <a:pPr algn="just">
              <a:defRPr/>
            </a:pPr>
            <a:endParaRPr lang="en-US" sz="1400" dirty="0">
              <a:latin typeface="+mn-lt"/>
            </a:endParaRPr>
          </a:p>
          <a:p>
            <a:pPr algn="just">
              <a:defRPr/>
            </a:pPr>
            <a:r>
              <a:rPr lang="en-US" sz="1400" i="1" dirty="0">
                <a:latin typeface="+mn-lt"/>
              </a:rPr>
              <a:t>Authorized entrant </a:t>
            </a:r>
            <a:r>
              <a:rPr lang="en-US" sz="1400" dirty="0">
                <a:latin typeface="+mn-lt"/>
              </a:rPr>
              <a:t>means an employee who is authorized by the entry supervisor to enter a permit space.</a:t>
            </a:r>
          </a:p>
          <a:p>
            <a:pPr algn="just">
              <a:defRPr/>
            </a:pPr>
            <a:endParaRPr lang="en-US" sz="1400" i="1" dirty="0">
              <a:latin typeface="+mn-lt"/>
            </a:endParaRPr>
          </a:p>
          <a:p>
            <a:pPr algn="just">
              <a:defRPr/>
            </a:pPr>
            <a:r>
              <a:rPr lang="en-US" sz="1400" i="1" dirty="0">
                <a:latin typeface="+mn-lt"/>
              </a:rPr>
              <a:t>Competent person </a:t>
            </a:r>
            <a:r>
              <a:rPr lang="en-US" sz="1400" dirty="0">
                <a:latin typeface="+mn-lt"/>
              </a:rPr>
              <a:t>means one who is capable of identifying existing and predictable hazards in the surroundings or working conditions which are unsanitary, hazardous, or dangerous to employees, and who has the authorization to take prompt corrective measures to eliminate them.</a:t>
            </a:r>
          </a:p>
          <a:p>
            <a:pPr algn="just">
              <a:defRPr/>
            </a:pPr>
            <a:endParaRPr lang="en-US" sz="1400" i="1" dirty="0">
              <a:latin typeface="+mn-lt"/>
            </a:endParaRPr>
          </a:p>
          <a:p>
            <a:pPr algn="just">
              <a:defRPr/>
            </a:pPr>
            <a:r>
              <a:rPr lang="en-US" sz="1400" i="1" dirty="0">
                <a:latin typeface="+mn-lt"/>
              </a:rPr>
              <a:t>Confined space </a:t>
            </a:r>
            <a:r>
              <a:rPr lang="en-US" sz="1400" dirty="0">
                <a:latin typeface="+mn-lt"/>
              </a:rPr>
              <a:t>means a space that:</a:t>
            </a:r>
          </a:p>
          <a:p>
            <a:pPr algn="just">
              <a:defRPr/>
            </a:pPr>
            <a:r>
              <a:rPr lang="en-US" sz="1400" dirty="0">
                <a:latin typeface="+mn-lt"/>
              </a:rPr>
              <a:t>(1) Is large enough and so configured that an employee can bodily enter it;</a:t>
            </a:r>
          </a:p>
          <a:p>
            <a:pPr algn="just">
              <a:defRPr/>
            </a:pPr>
            <a:r>
              <a:rPr lang="en-US" sz="1400" dirty="0">
                <a:latin typeface="+mn-lt"/>
              </a:rPr>
              <a:t>(2) Has limited or restricted means for entry and exit; and</a:t>
            </a:r>
          </a:p>
          <a:p>
            <a:pPr algn="just">
              <a:defRPr/>
            </a:pPr>
            <a:r>
              <a:rPr lang="en-US" sz="1400" dirty="0">
                <a:latin typeface="+mn-lt"/>
              </a:rPr>
              <a:t>(3) Is not designed for continuous employee occupancy.</a:t>
            </a:r>
          </a:p>
          <a:p>
            <a:pPr algn="just">
              <a:defRPr/>
            </a:pPr>
            <a:endParaRPr lang="en-US" sz="1400" i="1" dirty="0">
              <a:latin typeface="+mn-lt"/>
            </a:endParaRPr>
          </a:p>
          <a:p>
            <a:pPr algn="just">
              <a:defRPr/>
            </a:pPr>
            <a:r>
              <a:rPr lang="en-US" sz="1400" i="1" dirty="0">
                <a:latin typeface="+mn-lt"/>
              </a:rPr>
              <a:t>Controlling Contractor </a:t>
            </a:r>
            <a:r>
              <a:rPr lang="en-US" sz="1400" dirty="0">
                <a:latin typeface="+mn-lt"/>
              </a:rPr>
              <a:t>is the employer that has overall responsibility for construction at the worksite.</a:t>
            </a:r>
          </a:p>
          <a:p>
            <a:pPr algn="just">
              <a:defRPr/>
            </a:pPr>
            <a:r>
              <a:rPr lang="en-US" sz="1400" dirty="0">
                <a:latin typeface="+mn-lt"/>
              </a:rPr>
              <a:t>Note. If the controlling contractor owns or manages the property, then it is both a controlling employer and a host employer.</a:t>
            </a:r>
          </a:p>
          <a:p>
            <a:pPr algn="just">
              <a:defRPr/>
            </a:pPr>
            <a:endParaRPr lang="en-US" sz="1400" dirty="0">
              <a:latin typeface="+mn-lt"/>
            </a:endParaRPr>
          </a:p>
          <a:p>
            <a:pPr algn="just">
              <a:defRPr/>
            </a:pPr>
            <a:r>
              <a:rPr lang="en-US" sz="1400" i="1" dirty="0">
                <a:latin typeface="+mn-lt"/>
              </a:rPr>
              <a:t>Early-warning system </a:t>
            </a:r>
            <a:r>
              <a:rPr lang="en-US" sz="1400" dirty="0">
                <a:latin typeface="+mn-lt"/>
              </a:rPr>
              <a:t>means the method used to alert authorized entrants and attendants that an engulfment hazard may be developing. Examples of early-warning systems include, but are not limited to: alarms activated by remote sensors; and lookouts with equipment for immediately communicating with the authorized entrants and attendants.</a:t>
            </a:r>
          </a:p>
        </p:txBody>
      </p:sp>
      <p:sp>
        <p:nvSpPr>
          <p:cNvPr id="3" name="Title 2"/>
          <p:cNvSpPr>
            <a:spLocks noGrp="1"/>
          </p:cNvSpPr>
          <p:nvPr>
            <p:ph type="title"/>
          </p:nvPr>
        </p:nvSpPr>
        <p:spPr>
          <a:xfrm>
            <a:off x="669131" y="338138"/>
            <a:ext cx="7772400" cy="1143000"/>
          </a:xfrm>
        </p:spPr>
        <p:txBody>
          <a:bodyPr/>
          <a:lstStyle/>
          <a:p>
            <a:r>
              <a:rPr lang="en-US" dirty="0">
                <a:solidFill>
                  <a:srgbClr val="FFFF00"/>
                </a:solidFill>
                <a:effectLst>
                  <a:outerShdw blurRad="38100" dist="38100" dir="2700000" algn="tl">
                    <a:srgbClr val="000000">
                      <a:alpha val="43137"/>
                    </a:srgbClr>
                  </a:outerShdw>
                </a:effectLst>
              </a:rPr>
              <a:t>1926.1202 Definitions</a:t>
            </a:r>
            <a:r>
              <a:rPr lang="en-US" altLang="en-US" dirty="0">
                <a:solidFill>
                  <a:schemeClr val="accent2"/>
                </a:solidFill>
                <a:latin typeface="Arial" charset="0"/>
              </a:rPr>
              <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990600"/>
            <a:ext cx="8686800" cy="4186238"/>
          </a:xfrm>
          <a:prstGeom prst="rect">
            <a:avLst/>
          </a:prstGeom>
          <a:noFill/>
        </p:spPr>
        <p:txBody>
          <a:bodyPr>
            <a:spAutoFit/>
          </a:bodyPr>
          <a:lstStyle/>
          <a:p>
            <a:pPr algn="just">
              <a:defRPr/>
            </a:pPr>
            <a:r>
              <a:rPr lang="en-US" sz="1400" i="1" dirty="0">
                <a:latin typeface="+mn-lt"/>
              </a:rPr>
              <a:t>Entry </a:t>
            </a:r>
            <a:r>
              <a:rPr lang="en-US" sz="1400" dirty="0">
                <a:latin typeface="+mn-lt"/>
              </a:rPr>
              <a:t>means the action by which any part of a person passes through an opening into a permit-required confined space. Entry includes ensuing work activities in that space and is considered to have occurred as soon as any part of the entrant’s body breaks the plane of an opening into the space, whether or not such action is intentional or any work activities are actually performed in the space.</a:t>
            </a:r>
          </a:p>
          <a:p>
            <a:pPr algn="just">
              <a:defRPr/>
            </a:pPr>
            <a:endParaRPr lang="en-US" sz="1400" i="1" dirty="0">
              <a:latin typeface="+mn-lt"/>
            </a:endParaRPr>
          </a:p>
          <a:p>
            <a:pPr algn="just">
              <a:defRPr/>
            </a:pPr>
            <a:r>
              <a:rPr lang="en-US" sz="1400" i="1" dirty="0">
                <a:latin typeface="+mn-lt"/>
              </a:rPr>
              <a:t>Entry Employer </a:t>
            </a:r>
            <a:r>
              <a:rPr lang="en-US" sz="1400" dirty="0">
                <a:latin typeface="+mn-lt"/>
              </a:rPr>
              <a:t>means any employer who decides that an employee it directs will enter a permit space.</a:t>
            </a:r>
          </a:p>
          <a:p>
            <a:pPr algn="just">
              <a:defRPr/>
            </a:pPr>
            <a:r>
              <a:rPr lang="en-US" sz="1400" dirty="0">
                <a:latin typeface="+mn-lt"/>
              </a:rPr>
              <a:t>Note. An employer cannot avoid the duties of the standard merely by refusing to decide whether its employees will enter a permit space, and OSHA will consider the failure to so decide to be an implicit decision to allow employees to enter those spaces if they are working in the proximity of the space.</a:t>
            </a:r>
          </a:p>
          <a:p>
            <a:pPr algn="just">
              <a:defRPr/>
            </a:pPr>
            <a:endParaRPr lang="en-US" sz="1400" i="1" dirty="0">
              <a:latin typeface="+mn-lt"/>
            </a:endParaRPr>
          </a:p>
          <a:p>
            <a:pPr algn="just">
              <a:defRPr/>
            </a:pPr>
            <a:r>
              <a:rPr lang="en-US" sz="1400" i="1" dirty="0">
                <a:latin typeface="+mn-lt"/>
              </a:rPr>
              <a:t>Entry permit </a:t>
            </a:r>
            <a:r>
              <a:rPr lang="en-US" sz="1400" dirty="0">
                <a:latin typeface="+mn-lt"/>
              </a:rPr>
              <a:t>(permit) means the written or printed document that is provided by the employer who designated the space a permit space to allow and control entry into a permit space and that contains the information specified in §1926.1206 of this standard.</a:t>
            </a:r>
          </a:p>
          <a:p>
            <a:pPr algn="just">
              <a:defRPr/>
            </a:pPr>
            <a:endParaRPr lang="en-US" sz="1400" i="1" dirty="0">
              <a:latin typeface="+mn-lt"/>
            </a:endParaRPr>
          </a:p>
          <a:p>
            <a:pPr algn="just">
              <a:defRPr/>
            </a:pPr>
            <a:r>
              <a:rPr lang="en-US" sz="1400" i="1" dirty="0">
                <a:latin typeface="+mn-lt"/>
              </a:rPr>
              <a:t>Entry rescue </a:t>
            </a:r>
            <a:r>
              <a:rPr lang="en-US" sz="1400" dirty="0">
                <a:latin typeface="+mn-lt"/>
              </a:rPr>
              <a:t>occurs when a rescue service enters a permit space to rescue one or more employees.</a:t>
            </a:r>
          </a:p>
          <a:p>
            <a:pPr algn="just">
              <a:defRPr/>
            </a:pPr>
            <a:endParaRPr lang="en-US" sz="1400" dirty="0">
              <a:latin typeface="+mn-lt"/>
            </a:endParaRPr>
          </a:p>
          <a:p>
            <a:pPr algn="just">
              <a:defRPr/>
            </a:pPr>
            <a:r>
              <a:rPr lang="en-US" sz="1400" i="1" dirty="0">
                <a:latin typeface="+mn-lt"/>
              </a:rPr>
              <a:t>Entry supervisor </a:t>
            </a:r>
            <a:r>
              <a:rPr lang="en-US" sz="1400" dirty="0">
                <a:latin typeface="+mn-lt"/>
              </a:rPr>
              <a:t>means the qualified person (such as the employer, foreman, or crew chief) responsible for determining if acceptable entry conditions are present at a permit space where entry is planned, for authorizing entry and overseeing entry operations, and for terminating entry as required by this standard.  </a:t>
            </a:r>
          </a:p>
        </p:txBody>
      </p:sp>
      <p:sp>
        <p:nvSpPr>
          <p:cNvPr id="2" name="Title 1"/>
          <p:cNvSpPr>
            <a:spLocks noGrp="1"/>
          </p:cNvSpPr>
          <p:nvPr>
            <p:ph type="title"/>
          </p:nvPr>
        </p:nvSpPr>
        <p:spPr>
          <a:xfrm>
            <a:off x="685800" y="152400"/>
            <a:ext cx="7772400" cy="1143000"/>
          </a:xfrm>
        </p:spPr>
        <p:txBody>
          <a:bodyPr/>
          <a:lstStyle/>
          <a:p>
            <a:r>
              <a:rPr lang="en-US" dirty="0">
                <a:solidFill>
                  <a:srgbClr val="FFFF00"/>
                </a:solidFill>
                <a:effectLst>
                  <a:outerShdw blurRad="38100" dist="38100" dir="2700000" algn="tl">
                    <a:srgbClr val="000000">
                      <a:alpha val="43137"/>
                    </a:srgbClr>
                  </a:outerShdw>
                </a:effectLst>
              </a:rPr>
              <a:t>1926.1202 </a:t>
            </a:r>
            <a:r>
              <a:rPr lang="en-US" dirty="0" smtClean="0">
                <a:solidFill>
                  <a:srgbClr val="FFFF00"/>
                </a:solidFill>
                <a:effectLst>
                  <a:outerShdw blurRad="38100" dist="38100" dir="2700000" algn="tl">
                    <a:srgbClr val="000000">
                      <a:alpha val="43137"/>
                    </a:srgbClr>
                  </a:outerShdw>
                </a:effectLst>
              </a:rPr>
              <a:t>Definitions </a:t>
            </a:r>
            <a:r>
              <a:rPr lang="en-US" altLang="en-US" dirty="0">
                <a:solidFill>
                  <a:schemeClr val="accent2"/>
                </a:solidFill>
              </a:rPr>
              <a:t/>
            </a:r>
            <a:br>
              <a:rPr lang="en-US" altLang="en-US" dirty="0">
                <a:solidFill>
                  <a:schemeClr val="accent2"/>
                </a:solidFill>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09638"/>
            <a:ext cx="8458200" cy="5046662"/>
          </a:xfrm>
          <a:prstGeom prst="rect">
            <a:avLst/>
          </a:prstGeom>
          <a:noFill/>
        </p:spPr>
        <p:txBody>
          <a:bodyPr>
            <a:spAutoFit/>
          </a:bodyPr>
          <a:lstStyle/>
          <a:p>
            <a:pPr algn="just">
              <a:defRPr/>
            </a:pPr>
            <a:r>
              <a:rPr lang="en-US" sz="1400" i="1" dirty="0">
                <a:latin typeface="+mn-lt"/>
              </a:rPr>
              <a:t>Hazardous atmosphere </a:t>
            </a:r>
            <a:r>
              <a:rPr lang="en-US" sz="1400" dirty="0">
                <a:latin typeface="+mn-lt"/>
              </a:rPr>
              <a:t>means an atmosphere that may expose employees to the risk of death, incapacitation, impairment of ability to self-rescue (that is, escape unaided from a permit space), injury, or acute illness from one or more of the following causes:</a:t>
            </a:r>
          </a:p>
          <a:p>
            <a:pPr marL="800100" lvl="1" indent="-342900" algn="just">
              <a:buFont typeface="+mj-lt"/>
              <a:buAutoNum type="arabicPeriod"/>
              <a:defRPr/>
            </a:pPr>
            <a:r>
              <a:rPr lang="en-US" sz="1400" dirty="0">
                <a:latin typeface="+mn-lt"/>
              </a:rPr>
              <a:t>Flammable gas, vapor, or mist in excess of 10 percent of its lower flammable limit (LFL);</a:t>
            </a:r>
          </a:p>
          <a:p>
            <a:pPr marL="800100" lvl="1" indent="-342900" algn="just">
              <a:buFont typeface="+mj-lt"/>
              <a:buAutoNum type="arabicPeriod"/>
              <a:defRPr/>
            </a:pPr>
            <a:r>
              <a:rPr lang="en-US" sz="1400" dirty="0">
                <a:latin typeface="+mn-lt"/>
              </a:rPr>
              <a:t>Airborne combustible dust at a concentration that meets or exceeds its LFL;</a:t>
            </a:r>
          </a:p>
          <a:p>
            <a:pPr marL="800100" lvl="1" indent="-342900" algn="just">
              <a:buFont typeface="+mj-lt"/>
              <a:buAutoNum type="arabicPeriod"/>
              <a:defRPr/>
            </a:pPr>
            <a:r>
              <a:rPr lang="en-US" sz="1400" dirty="0">
                <a:latin typeface="+mn-lt"/>
              </a:rPr>
              <a:t>Atmospheric oxygen concentration below 19.5 percent or above 23.5 percent;</a:t>
            </a:r>
          </a:p>
          <a:p>
            <a:pPr marL="800100" lvl="1" indent="-342900" algn="just">
              <a:buFont typeface="+mj-lt"/>
              <a:buAutoNum type="arabicPeriod"/>
              <a:defRPr/>
            </a:pPr>
            <a:r>
              <a:rPr lang="en-US" sz="1400" dirty="0">
                <a:latin typeface="+mn-lt"/>
              </a:rPr>
              <a:t>Atmospheric concentration of any substance for which a dose or a permissible exposure limit is published in Subpart D—Occupational Health and Environmental Control, or in Subpart Z—Toxic and Hazardous Substances, of this part and which could result in employee exposure in excess of its dose or permissible exposure limit;</a:t>
            </a:r>
          </a:p>
          <a:p>
            <a:pPr marL="800100" lvl="1" indent="-342900" algn="just">
              <a:buFont typeface="+mj-lt"/>
              <a:buAutoNum type="arabicPeriod"/>
              <a:defRPr/>
            </a:pPr>
            <a:r>
              <a:rPr lang="en-US" sz="1400" dirty="0">
                <a:latin typeface="+mn-lt"/>
              </a:rPr>
              <a:t>Any other atmospheric condition that is immediately dangerous to life or health. </a:t>
            </a:r>
          </a:p>
          <a:p>
            <a:pPr algn="just">
              <a:defRPr/>
            </a:pPr>
            <a:endParaRPr lang="en-US" sz="1400" i="1" dirty="0">
              <a:latin typeface="+mn-lt"/>
            </a:endParaRPr>
          </a:p>
          <a:p>
            <a:pPr algn="just">
              <a:defRPr/>
            </a:pPr>
            <a:r>
              <a:rPr lang="en-US" sz="1400" i="1" dirty="0">
                <a:latin typeface="+mn-lt"/>
              </a:rPr>
              <a:t>Host employer </a:t>
            </a:r>
            <a:r>
              <a:rPr lang="en-US" sz="1400" dirty="0">
                <a:latin typeface="+mn-lt"/>
              </a:rPr>
              <a:t>means the employer that owns or manages the property where the construction work is taking place.</a:t>
            </a:r>
          </a:p>
          <a:p>
            <a:pPr algn="just">
              <a:defRPr/>
            </a:pPr>
            <a:endParaRPr lang="en-US" sz="1400" dirty="0">
              <a:latin typeface="+mn-lt"/>
            </a:endParaRPr>
          </a:p>
          <a:p>
            <a:pPr algn="just">
              <a:defRPr/>
            </a:pPr>
            <a:r>
              <a:rPr lang="en-US" sz="1400" i="1" dirty="0">
                <a:latin typeface="+mn-lt"/>
              </a:rPr>
              <a:t>Immediately dangerous to life or health (IDLH) </a:t>
            </a:r>
            <a:r>
              <a:rPr lang="en-US" sz="1400" dirty="0">
                <a:latin typeface="+mn-lt"/>
              </a:rPr>
              <a:t>means any condition that would interfere with an individual’s ability to escape unaided from a permit space and that poses a threat to life or that would cause irreversible adverse health effects.</a:t>
            </a:r>
          </a:p>
          <a:p>
            <a:pPr algn="just">
              <a:defRPr/>
            </a:pPr>
            <a:endParaRPr lang="en-US" sz="1400" dirty="0">
              <a:latin typeface="+mn-lt"/>
            </a:endParaRPr>
          </a:p>
          <a:p>
            <a:pPr algn="just">
              <a:defRPr/>
            </a:pPr>
            <a:r>
              <a:rPr lang="en-US" sz="1400" i="1" dirty="0">
                <a:latin typeface="+mn-lt"/>
              </a:rPr>
              <a:t>Limited or restricted means for entry or exit </a:t>
            </a:r>
            <a:r>
              <a:rPr lang="en-US" sz="1400" dirty="0">
                <a:latin typeface="+mn-lt"/>
              </a:rPr>
              <a:t>means a condition that has a potential to impede an employee’s movement into or out of a confined space. Such conditions include, but are not limited to, trip hazards, poor illumination, slippery floors, inclining surfaces and ladders.</a:t>
            </a:r>
            <a:endParaRPr lang="en-US" sz="1400" i="1" dirty="0">
              <a:latin typeface="+mn-lt"/>
            </a:endParaRPr>
          </a:p>
          <a:p>
            <a:pPr algn="just">
              <a:defRPr/>
            </a:pPr>
            <a:endParaRPr lang="en-US" sz="1400" dirty="0">
              <a:latin typeface="+mn-lt"/>
            </a:endParaRPr>
          </a:p>
        </p:txBody>
      </p:sp>
      <p:sp>
        <p:nvSpPr>
          <p:cNvPr id="2" name="Title 1"/>
          <p:cNvSpPr>
            <a:spLocks noGrp="1"/>
          </p:cNvSpPr>
          <p:nvPr>
            <p:ph type="title"/>
          </p:nvPr>
        </p:nvSpPr>
        <p:spPr>
          <a:xfrm>
            <a:off x="723900" y="228600"/>
            <a:ext cx="7772400" cy="1143000"/>
          </a:xfrm>
        </p:spPr>
        <p:txBody>
          <a:bodyPr/>
          <a:lstStyle/>
          <a:p>
            <a:r>
              <a:rPr lang="en-US" dirty="0" smtClean="0">
                <a:solidFill>
                  <a:srgbClr val="FFFF00"/>
                </a:solidFill>
                <a:effectLst>
                  <a:outerShdw blurRad="38100" dist="38100" dir="2700000" algn="tl">
                    <a:srgbClr val="000000">
                      <a:alpha val="43137"/>
                    </a:srgbClr>
                  </a:outerShdw>
                </a:effectLst>
              </a:rPr>
              <a:t> 1926.1202 </a:t>
            </a:r>
            <a:r>
              <a:rPr lang="en-US" dirty="0">
                <a:solidFill>
                  <a:srgbClr val="FFFF00"/>
                </a:solidFill>
                <a:effectLst>
                  <a:outerShdw blurRad="38100" dist="38100" dir="2700000" algn="tl">
                    <a:srgbClr val="000000">
                      <a:alpha val="43137"/>
                    </a:srgbClr>
                  </a:outerShdw>
                </a:effectLst>
              </a:rPr>
              <a:t>Definitions</a:t>
            </a:r>
            <a:r>
              <a:rPr lang="en-US" altLang="en-US" dirty="0">
                <a:solidFill>
                  <a:schemeClr val="accent2"/>
                </a:solidFill>
              </a:rPr>
              <a:t/>
            </a:r>
            <a:br>
              <a:rPr lang="en-US" altLang="en-US" dirty="0">
                <a:solidFill>
                  <a:schemeClr val="accent2"/>
                </a:solidFill>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305800" cy="5048250"/>
          </a:xfrm>
          <a:prstGeom prst="rect">
            <a:avLst/>
          </a:prstGeom>
          <a:noFill/>
        </p:spPr>
        <p:txBody>
          <a:bodyPr>
            <a:spAutoFit/>
          </a:bodyPr>
          <a:lstStyle/>
          <a:p>
            <a:pPr algn="just">
              <a:defRPr/>
            </a:pPr>
            <a:r>
              <a:rPr lang="en-US" sz="1400" i="1" dirty="0">
                <a:latin typeface="+mn-lt"/>
              </a:rPr>
              <a:t>Monitor or monitoring </a:t>
            </a:r>
            <a:r>
              <a:rPr lang="en-US" sz="1400" dirty="0">
                <a:latin typeface="+mn-lt"/>
              </a:rPr>
              <a:t>means the process used to identify and evaluate the hazards after an authorized entrant enters the space. This is a process of checking for changes that is performed in a periodic or continuous manner after the completion of the initial testing or evaluation of that space.</a:t>
            </a:r>
          </a:p>
          <a:p>
            <a:pPr algn="just">
              <a:defRPr/>
            </a:pPr>
            <a:endParaRPr lang="en-US" sz="1400" i="1" dirty="0">
              <a:latin typeface="+mn-lt"/>
            </a:endParaRPr>
          </a:p>
          <a:p>
            <a:pPr algn="just">
              <a:defRPr/>
            </a:pPr>
            <a:r>
              <a:rPr lang="en-US" sz="1400" i="1" dirty="0">
                <a:latin typeface="+mn-lt"/>
              </a:rPr>
              <a:t>Non-entry rescue </a:t>
            </a:r>
            <a:r>
              <a:rPr lang="en-US" sz="1400" dirty="0">
                <a:latin typeface="+mn-lt"/>
              </a:rPr>
              <a:t>occurs when a rescue service, usually the attendant, retrieves employees in a permit space without entering the permit space.</a:t>
            </a:r>
          </a:p>
          <a:p>
            <a:pPr algn="just">
              <a:defRPr/>
            </a:pPr>
            <a:endParaRPr lang="en-US" sz="1400" i="1" dirty="0">
              <a:latin typeface="+mn-lt"/>
            </a:endParaRPr>
          </a:p>
          <a:p>
            <a:pPr algn="just">
              <a:defRPr/>
            </a:pPr>
            <a:r>
              <a:rPr lang="en-US" sz="1400" i="1" dirty="0">
                <a:latin typeface="+mn-lt"/>
              </a:rPr>
              <a:t>Non-permit confined space </a:t>
            </a:r>
            <a:r>
              <a:rPr lang="en-US" sz="1400" dirty="0">
                <a:latin typeface="+mn-lt"/>
              </a:rPr>
              <a:t>means a confined space that meets the definition of a confined space but does not meet the requirements for a permit-required confined space, as defined in this subpart.</a:t>
            </a:r>
          </a:p>
          <a:p>
            <a:pPr algn="just">
              <a:defRPr/>
            </a:pPr>
            <a:endParaRPr lang="en-US" sz="1400" i="1" dirty="0">
              <a:latin typeface="+mn-lt"/>
            </a:endParaRPr>
          </a:p>
          <a:p>
            <a:pPr algn="just">
              <a:defRPr/>
            </a:pPr>
            <a:r>
              <a:rPr lang="en-US" sz="1400" i="1" dirty="0">
                <a:latin typeface="+mn-lt"/>
              </a:rPr>
              <a:t>Oxygen deficient atmosphere </a:t>
            </a:r>
            <a:r>
              <a:rPr lang="en-US" sz="1400" dirty="0">
                <a:latin typeface="+mn-lt"/>
              </a:rPr>
              <a:t>means an atmosphere containing less than 19.5 percent oxygen by volume.</a:t>
            </a:r>
          </a:p>
          <a:p>
            <a:pPr algn="just">
              <a:defRPr/>
            </a:pPr>
            <a:endParaRPr lang="en-US" sz="1400" dirty="0">
              <a:latin typeface="+mn-lt"/>
            </a:endParaRPr>
          </a:p>
          <a:p>
            <a:pPr algn="just">
              <a:defRPr/>
            </a:pPr>
            <a:r>
              <a:rPr lang="en-US" sz="1400" i="1" dirty="0">
                <a:latin typeface="+mn-lt"/>
              </a:rPr>
              <a:t>Permit-required confined space </a:t>
            </a:r>
            <a:r>
              <a:rPr lang="en-US" sz="1400" dirty="0">
                <a:latin typeface="+mn-lt"/>
              </a:rPr>
              <a:t>(permit space) means a confined space that has one or more of the following characteristics: (1) Contains or has a potential to contain a hazardous atmosphere; (2) Contains a material that has the potential for engulfing an entrant; (3) Has an internal configuration such that an entrant could be trapped or asphyxiated by inwardly converging walls or by a floor which slopes downward and tapers to a smaller cross-section; or (4) Contains any other recognized serious safety or health hazard.</a:t>
            </a:r>
          </a:p>
          <a:p>
            <a:pPr algn="just">
              <a:defRPr/>
            </a:pPr>
            <a:endParaRPr lang="en-US" sz="1400" i="1" dirty="0">
              <a:latin typeface="+mn-lt"/>
            </a:endParaRPr>
          </a:p>
          <a:p>
            <a:pPr algn="just">
              <a:defRPr/>
            </a:pPr>
            <a:r>
              <a:rPr lang="en-US" sz="1400" i="1" dirty="0">
                <a:latin typeface="+mn-lt"/>
              </a:rPr>
              <a:t>Permit-required confined space program </a:t>
            </a:r>
            <a:r>
              <a:rPr lang="en-US" sz="1400" dirty="0">
                <a:latin typeface="+mn-lt"/>
              </a:rPr>
              <a:t>(permit space program) means the employer’s overall program for controlling, and, where appropriate, for protecting employees from, permit space hazards and for regulating employee entry into permit spaces.</a:t>
            </a:r>
          </a:p>
        </p:txBody>
      </p:sp>
      <p:sp>
        <p:nvSpPr>
          <p:cNvPr id="3" name="Title 2"/>
          <p:cNvSpPr>
            <a:spLocks noGrp="1"/>
          </p:cNvSpPr>
          <p:nvPr>
            <p:ph type="title"/>
          </p:nvPr>
        </p:nvSpPr>
        <p:spPr>
          <a:xfrm>
            <a:off x="647700" y="228600"/>
            <a:ext cx="7772400" cy="1143000"/>
          </a:xfrm>
        </p:spPr>
        <p:txBody>
          <a:bodyPr/>
          <a:lstStyle/>
          <a:p>
            <a:r>
              <a:rPr lang="en-US" dirty="0" smtClean="0">
                <a:solidFill>
                  <a:srgbClr val="FFFF00"/>
                </a:solidFill>
                <a:effectLst>
                  <a:outerShdw blurRad="38100" dist="38100" dir="2700000" algn="tl">
                    <a:srgbClr val="000000">
                      <a:alpha val="43137"/>
                    </a:srgbClr>
                  </a:outerShdw>
                </a:effectLst>
              </a:rPr>
              <a:t> 1926.1202 Definitions </a:t>
            </a:r>
            <a:r>
              <a:rPr lang="en-US" altLang="en-US" dirty="0">
                <a:solidFill>
                  <a:schemeClr val="accent2"/>
                </a:solidFill>
              </a:rPr>
              <a:t/>
            </a:r>
            <a:br>
              <a:rPr lang="en-US" altLang="en-US" dirty="0">
                <a:solidFill>
                  <a:schemeClr val="accent2"/>
                </a:solidFill>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74713"/>
            <a:ext cx="8382000" cy="5048250"/>
          </a:xfrm>
          <a:prstGeom prst="rect">
            <a:avLst/>
          </a:prstGeom>
          <a:noFill/>
        </p:spPr>
        <p:txBody>
          <a:bodyPr>
            <a:spAutoFit/>
          </a:bodyPr>
          <a:lstStyle/>
          <a:p>
            <a:pPr algn="just">
              <a:defRPr/>
            </a:pPr>
            <a:r>
              <a:rPr lang="en-US" sz="1400" i="1" dirty="0">
                <a:latin typeface="+mn-lt"/>
              </a:rPr>
              <a:t>Prohibited condition </a:t>
            </a:r>
            <a:r>
              <a:rPr lang="en-US" sz="1400" dirty="0">
                <a:latin typeface="+mn-lt"/>
              </a:rPr>
              <a:t>means any condition in a permit space that is not allowed by the permit during the period when entry is authorized. A hazardous atmosphere is a prohibited condition unless the employer can demonstrate that personal protective equipment (PPE) will provide effective protection for each employee in the permit space and provides the appropriate PPE to each employee.</a:t>
            </a:r>
          </a:p>
          <a:p>
            <a:pPr algn="just">
              <a:defRPr/>
            </a:pPr>
            <a:endParaRPr lang="en-US" sz="1400" i="1" dirty="0">
              <a:latin typeface="+mn-lt"/>
            </a:endParaRPr>
          </a:p>
          <a:p>
            <a:pPr algn="just">
              <a:defRPr/>
            </a:pPr>
            <a:r>
              <a:rPr lang="en-US" sz="1400" i="1" dirty="0">
                <a:latin typeface="+mn-lt"/>
              </a:rPr>
              <a:t>Qualified person </a:t>
            </a:r>
            <a:r>
              <a:rPr lang="en-US" sz="1400" dirty="0">
                <a:latin typeface="+mn-lt"/>
              </a:rPr>
              <a:t>means one who, by possession of a recognized degree, certificate, or professional standing, or who by extensive knowledge, training, and experience, has successfully demonstrated his ability to solve or resolve problems relating to the subject matter, the work, or the project.</a:t>
            </a:r>
          </a:p>
          <a:p>
            <a:pPr algn="just">
              <a:defRPr/>
            </a:pPr>
            <a:endParaRPr lang="en-US" sz="1400" dirty="0">
              <a:latin typeface="+mn-lt"/>
            </a:endParaRPr>
          </a:p>
          <a:p>
            <a:pPr algn="just">
              <a:defRPr/>
            </a:pPr>
            <a:r>
              <a:rPr lang="en-US" sz="1400" i="1" dirty="0">
                <a:latin typeface="+mn-lt"/>
              </a:rPr>
              <a:t>Rescue </a:t>
            </a:r>
            <a:r>
              <a:rPr lang="en-US" sz="1400" dirty="0">
                <a:latin typeface="+mn-lt"/>
              </a:rPr>
              <a:t>means retrieving, and providing medical assistance to, one or more employees who are in a permit space.</a:t>
            </a:r>
          </a:p>
          <a:p>
            <a:pPr algn="just">
              <a:defRPr/>
            </a:pPr>
            <a:endParaRPr lang="en-US" sz="1400" dirty="0">
              <a:latin typeface="+mn-lt"/>
            </a:endParaRPr>
          </a:p>
          <a:p>
            <a:pPr algn="just">
              <a:defRPr/>
            </a:pPr>
            <a:r>
              <a:rPr lang="en-US" sz="1400" i="1" dirty="0">
                <a:latin typeface="+mn-lt"/>
              </a:rPr>
              <a:t>Rescue service </a:t>
            </a:r>
            <a:r>
              <a:rPr lang="en-US" sz="1400" dirty="0">
                <a:latin typeface="+mn-lt"/>
              </a:rPr>
              <a:t>means the personnel designated to rescue employees from permit spaces.</a:t>
            </a:r>
          </a:p>
          <a:p>
            <a:pPr algn="just">
              <a:defRPr/>
            </a:pPr>
            <a:endParaRPr lang="en-US" sz="1400" dirty="0">
              <a:latin typeface="+mn-lt"/>
            </a:endParaRPr>
          </a:p>
          <a:p>
            <a:pPr algn="just">
              <a:defRPr/>
            </a:pPr>
            <a:r>
              <a:rPr lang="en-US" sz="1400" i="1" dirty="0">
                <a:latin typeface="+mn-lt"/>
              </a:rPr>
              <a:t>Retrieval system </a:t>
            </a:r>
            <a:r>
              <a:rPr lang="en-US" sz="1400" dirty="0">
                <a:latin typeface="+mn-lt"/>
              </a:rPr>
              <a:t>means the equipment (including a retrieval line, chest or full body harness, wristlets or anklets, if appropriate, and a lifting device or anchor) used for </a:t>
            </a:r>
            <a:r>
              <a:rPr lang="en-US" sz="1400" dirty="0" err="1">
                <a:latin typeface="+mn-lt"/>
              </a:rPr>
              <a:t>nonentry</a:t>
            </a:r>
            <a:r>
              <a:rPr lang="en-US" sz="1400" dirty="0">
                <a:latin typeface="+mn-lt"/>
              </a:rPr>
              <a:t> rescue of persons from permit spaces.</a:t>
            </a:r>
          </a:p>
          <a:p>
            <a:pPr algn="just">
              <a:defRPr/>
            </a:pPr>
            <a:endParaRPr lang="en-US" sz="1400" dirty="0">
              <a:latin typeface="+mn-lt"/>
            </a:endParaRPr>
          </a:p>
          <a:p>
            <a:pPr algn="just">
              <a:defRPr/>
            </a:pPr>
            <a:r>
              <a:rPr lang="en-US" sz="1400" i="1" dirty="0" err="1">
                <a:latin typeface="+mn-lt"/>
              </a:rPr>
              <a:t>Tagout</a:t>
            </a:r>
            <a:r>
              <a:rPr lang="en-US" sz="1400" i="1" dirty="0">
                <a:latin typeface="+mn-lt"/>
              </a:rPr>
              <a:t> </a:t>
            </a:r>
            <a:r>
              <a:rPr lang="en-US" sz="1400" dirty="0">
                <a:latin typeface="+mn-lt"/>
              </a:rPr>
              <a:t>means:(1) Placement of a </a:t>
            </a:r>
            <a:r>
              <a:rPr lang="en-US" sz="1400" dirty="0" err="1">
                <a:latin typeface="+mn-lt"/>
              </a:rPr>
              <a:t>tagout</a:t>
            </a:r>
            <a:r>
              <a:rPr lang="en-US" sz="1400" dirty="0">
                <a:latin typeface="+mn-lt"/>
              </a:rPr>
              <a:t> device on a circuit or equipment that has been </a:t>
            </a:r>
            <a:r>
              <a:rPr lang="en-US" sz="1400" dirty="0" err="1">
                <a:latin typeface="+mn-lt"/>
              </a:rPr>
              <a:t>deenergized</a:t>
            </a:r>
            <a:r>
              <a:rPr lang="en-US" sz="1400" dirty="0">
                <a:latin typeface="+mn-lt"/>
              </a:rPr>
              <a:t>, in accordance with an established procedure, to indicate that the circuit or equipment being controlled may not be operated until the </a:t>
            </a:r>
            <a:r>
              <a:rPr lang="en-US" sz="1400" dirty="0" err="1">
                <a:latin typeface="+mn-lt"/>
              </a:rPr>
              <a:t>tagout</a:t>
            </a:r>
            <a:r>
              <a:rPr lang="en-US" sz="1400" dirty="0">
                <a:latin typeface="+mn-lt"/>
              </a:rPr>
              <a:t> device is removed; and (2) The employer ensures that (</a:t>
            </a:r>
            <a:r>
              <a:rPr lang="en-US" sz="1400" dirty="0" err="1">
                <a:latin typeface="+mn-lt"/>
              </a:rPr>
              <a:t>i</a:t>
            </a:r>
            <a:r>
              <a:rPr lang="en-US" sz="1400" dirty="0">
                <a:latin typeface="+mn-lt"/>
              </a:rPr>
              <a:t>) </a:t>
            </a:r>
            <a:r>
              <a:rPr lang="en-US" sz="1400" dirty="0" err="1">
                <a:latin typeface="+mn-lt"/>
              </a:rPr>
              <a:t>tagout</a:t>
            </a:r>
            <a:r>
              <a:rPr lang="en-US" sz="1400" dirty="0">
                <a:latin typeface="+mn-lt"/>
              </a:rPr>
              <a:t> provides equivalent protection to lockout, or (ii) that lockout is infeasible and the employer has relieved, disconnected, restrained and otherwise rendered safe stored (residual) energy.</a:t>
            </a:r>
          </a:p>
        </p:txBody>
      </p:sp>
      <p:sp>
        <p:nvSpPr>
          <p:cNvPr id="3" name="Title 2"/>
          <p:cNvSpPr>
            <a:spLocks noGrp="1"/>
          </p:cNvSpPr>
          <p:nvPr>
            <p:ph type="title"/>
          </p:nvPr>
        </p:nvSpPr>
        <p:spPr>
          <a:xfrm>
            <a:off x="685800" y="228600"/>
            <a:ext cx="7772400" cy="1143000"/>
          </a:xfrm>
        </p:spPr>
        <p:txBody>
          <a:bodyPr/>
          <a:lstStyle/>
          <a:p>
            <a:r>
              <a:rPr lang="en-US" dirty="0">
                <a:solidFill>
                  <a:srgbClr val="FFFF00"/>
                </a:solidFill>
                <a:effectLst>
                  <a:outerShdw blurRad="38100" dist="38100" dir="2700000" algn="tl">
                    <a:srgbClr val="000000">
                      <a:alpha val="43137"/>
                    </a:srgbClr>
                  </a:outerShdw>
                </a:effectLst>
              </a:rPr>
              <a:t>1926.1202 </a:t>
            </a:r>
            <a:r>
              <a:rPr lang="en-US" dirty="0" smtClean="0">
                <a:solidFill>
                  <a:srgbClr val="FFFF00"/>
                </a:solidFill>
                <a:effectLst>
                  <a:outerShdw blurRad="38100" dist="38100" dir="2700000" algn="tl">
                    <a:srgbClr val="000000">
                      <a:alpha val="43137"/>
                    </a:srgbClr>
                  </a:outerShdw>
                </a:effectLst>
              </a:rPr>
              <a:t>Definitions  </a:t>
            </a:r>
            <a:r>
              <a:rPr lang="en-US" altLang="en-US" dirty="0">
                <a:solidFill>
                  <a:schemeClr val="accent2"/>
                </a:solidFill>
              </a:rPr>
              <a:t/>
            </a:r>
            <a:br>
              <a:rPr lang="en-US" altLang="en-US" dirty="0">
                <a:solidFill>
                  <a:schemeClr val="accent2"/>
                </a:solidFill>
              </a:rPr>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990600"/>
            <a:ext cx="8610600" cy="5508625"/>
          </a:xfrm>
          <a:prstGeom prst="rect">
            <a:avLst/>
          </a:prstGeom>
          <a:noFill/>
        </p:spPr>
        <p:txBody>
          <a:bodyPr>
            <a:spAutoFit/>
          </a:bodyPr>
          <a:lstStyle/>
          <a:p>
            <a:pPr algn="just">
              <a:defRPr/>
            </a:pPr>
            <a:r>
              <a:rPr lang="en-US" sz="1600" dirty="0">
                <a:latin typeface="+mn-lt"/>
              </a:rPr>
              <a:t>Before work at a worksite, each employer must ensure that a competent person identifies all confined spaces in which one or more of the employees it directs may work, and identifies each space that is a permit space, through consideration and evaluation of the elements of that space, including testing as necessary.</a:t>
            </a:r>
          </a:p>
          <a:p>
            <a:pPr marL="342900" indent="-342900" algn="just">
              <a:buFont typeface="Arial" panose="020B0604020202020204" pitchFamily="34" charset="0"/>
              <a:buChar char="•"/>
              <a:defRPr/>
            </a:pPr>
            <a:endParaRPr lang="en-US" sz="1600" dirty="0">
              <a:latin typeface="+mn-lt"/>
            </a:endParaRPr>
          </a:p>
          <a:p>
            <a:pPr marL="342900" indent="-342900" algn="just">
              <a:buFont typeface="Arial" panose="020B0604020202020204" pitchFamily="34" charset="0"/>
              <a:buChar char="•"/>
              <a:defRPr/>
            </a:pPr>
            <a:r>
              <a:rPr lang="en-US" sz="1600" dirty="0">
                <a:latin typeface="+mn-lt"/>
              </a:rPr>
              <a:t>If the workplace contains one or more permit spaces, the employer who identifies, or who receives notice of, a permit space must:</a:t>
            </a:r>
          </a:p>
          <a:p>
            <a:pPr marL="800100" lvl="1" indent="-342900" algn="just">
              <a:buFont typeface="Arial" panose="020B0604020202020204" pitchFamily="34" charset="0"/>
              <a:buChar char="•"/>
              <a:defRPr/>
            </a:pPr>
            <a:r>
              <a:rPr lang="en-US" sz="1600" dirty="0">
                <a:latin typeface="+mn-lt"/>
              </a:rPr>
              <a:t>Inform exposed employees by posting danger signs or by any other equally effective means, of the existence and location of, and the danger posed by, each permit space; </a:t>
            </a:r>
          </a:p>
          <a:p>
            <a:pPr marL="800100" lvl="1" indent="-342900" algn="just">
              <a:buFont typeface="Arial" panose="020B0604020202020204" pitchFamily="34" charset="0"/>
              <a:buChar char="•"/>
              <a:defRPr/>
            </a:pPr>
            <a:r>
              <a:rPr lang="en-US" sz="1600" dirty="0">
                <a:latin typeface="+mn-lt"/>
              </a:rPr>
              <a:t>A sign reading “DANGER – PERMITREQUIRED CONFINED SPACE, DO NOT ENTER” or using other similar language would satisfy the requirement for a sign.  </a:t>
            </a:r>
          </a:p>
          <a:p>
            <a:pPr marL="342900" indent="-342900" algn="just">
              <a:buFont typeface="Arial" panose="020B0604020202020204" pitchFamily="34" charset="0"/>
              <a:buChar char="•"/>
              <a:defRPr/>
            </a:pPr>
            <a:endParaRPr lang="en-US" sz="1600" dirty="0">
              <a:latin typeface="+mn-lt"/>
            </a:endParaRPr>
          </a:p>
          <a:p>
            <a:pPr marL="342900" indent="-342900" algn="just">
              <a:buFont typeface="Arial" panose="020B0604020202020204" pitchFamily="34" charset="0"/>
              <a:buChar char="•"/>
              <a:defRPr/>
            </a:pPr>
            <a:r>
              <a:rPr lang="en-US" sz="1600" dirty="0">
                <a:latin typeface="+mn-lt"/>
              </a:rPr>
              <a:t>Before an employee enters the space, the internal atmosphere must be tested, with a calibrated direct-reading instrument, for oxygen content, for flammable gases and vapors, and for potential toxic air contaminants, in that order. Any employee who enters the space, or that employee’s authorized representative, must be provided an opportunity to observe the pre-entry testing required by this paragraph.</a:t>
            </a:r>
          </a:p>
          <a:p>
            <a:pPr marL="342900" indent="-342900" algn="just">
              <a:buFont typeface="Arial" panose="020B0604020202020204" pitchFamily="34" charset="0"/>
              <a:buChar char="•"/>
              <a:defRPr/>
            </a:pPr>
            <a:endParaRPr lang="en-US" sz="1600" dirty="0">
              <a:latin typeface="+mn-lt"/>
            </a:endParaRPr>
          </a:p>
          <a:p>
            <a:pPr marL="342900" indent="-342900" algn="just">
              <a:buFont typeface="Arial" panose="020B0604020202020204" pitchFamily="34" charset="0"/>
              <a:buChar char="•"/>
              <a:defRPr/>
            </a:pPr>
            <a:r>
              <a:rPr lang="en-US" sz="1600" dirty="0">
                <a:latin typeface="+mn-lt"/>
              </a:rPr>
              <a:t>No hazardous atmosphere is permitted within the space whenever any employee is inside the space.</a:t>
            </a:r>
          </a:p>
          <a:p>
            <a:pPr marL="342900" indent="-342900" algn="just">
              <a:buFont typeface="Arial" panose="020B0604020202020204" pitchFamily="34" charset="0"/>
              <a:buChar char="•"/>
              <a:defRPr/>
            </a:pPr>
            <a:endParaRPr lang="en-US" sz="1600" dirty="0">
              <a:latin typeface="+mn-lt"/>
            </a:endParaRPr>
          </a:p>
        </p:txBody>
      </p:sp>
      <p:sp>
        <p:nvSpPr>
          <p:cNvPr id="3" name="Title 2"/>
          <p:cNvSpPr>
            <a:spLocks noGrp="1"/>
          </p:cNvSpPr>
          <p:nvPr>
            <p:ph type="title"/>
          </p:nvPr>
        </p:nvSpPr>
        <p:spPr>
          <a:xfrm>
            <a:off x="685800" y="304800"/>
            <a:ext cx="7772400" cy="1143000"/>
          </a:xfrm>
        </p:spPr>
        <p:txBody>
          <a:bodyPr/>
          <a:lstStyle/>
          <a:p>
            <a:r>
              <a:rPr lang="en-US" dirty="0">
                <a:solidFill>
                  <a:srgbClr val="FFFF00"/>
                </a:solidFill>
                <a:effectLst>
                  <a:outerShdw blurRad="38100" dist="38100" dir="2700000" algn="tl">
                    <a:srgbClr val="000000">
                      <a:alpha val="43137"/>
                    </a:srgbClr>
                  </a:outerShdw>
                </a:effectLst>
              </a:rPr>
              <a:t>1926.1203 General Requirements</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38" y="874713"/>
            <a:ext cx="8610600" cy="4862512"/>
          </a:xfrm>
          <a:prstGeom prst="rect">
            <a:avLst/>
          </a:prstGeom>
          <a:noFill/>
        </p:spPr>
        <p:txBody>
          <a:bodyPr>
            <a:spAutoFit/>
          </a:bodyPr>
          <a:lstStyle/>
          <a:p>
            <a:pPr>
              <a:defRPr/>
            </a:pPr>
            <a:r>
              <a:rPr lang="en-US" sz="1600" dirty="0">
                <a:latin typeface="+mn-lt"/>
              </a:rPr>
              <a:t>Continuous forced air ventilation must be used, as follows: </a:t>
            </a:r>
          </a:p>
          <a:p>
            <a:pPr marL="285750" indent="-285750">
              <a:buFont typeface="Arial" panose="020B0604020202020204" pitchFamily="34" charset="0"/>
              <a:buChar char="•"/>
              <a:defRPr/>
            </a:pPr>
            <a:r>
              <a:rPr lang="en-US" sz="1600" dirty="0">
                <a:latin typeface="+mn-lt"/>
              </a:rPr>
              <a:t>An employee must not enter the space until the forced air ventilation has eliminated any hazardous atmosphere;</a:t>
            </a:r>
          </a:p>
          <a:p>
            <a:pPr marL="742950" lvl="1" indent="-285750">
              <a:buFont typeface="Arial" panose="020B0604020202020204" pitchFamily="34" charset="0"/>
              <a:buChar char="•"/>
              <a:defRPr/>
            </a:pPr>
            <a:r>
              <a:rPr lang="en-US" sz="1400" dirty="0">
                <a:latin typeface="+mn-lt"/>
              </a:rPr>
              <a:t>The forced air ventilation must be so directed as to ventilate the immediate areas where an employee is or will be present within the space and must continue until all employees have left the space;</a:t>
            </a:r>
          </a:p>
          <a:p>
            <a:pPr marL="742950" lvl="1" indent="-285750">
              <a:buFont typeface="Arial" panose="020B0604020202020204" pitchFamily="34" charset="0"/>
              <a:buChar char="•"/>
              <a:defRPr/>
            </a:pPr>
            <a:r>
              <a:rPr lang="en-US" sz="1400" dirty="0">
                <a:latin typeface="+mn-lt"/>
              </a:rPr>
              <a:t>The air supply for the forced air ventilation must be from a clean source and must not increase the hazards in the space</a:t>
            </a:r>
          </a:p>
          <a:p>
            <a:pPr marL="285750" indent="-285750">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The atmosphere within the space must be continuously monitored unless the entry employer can demonstrate that equipment for continuous monitoring is not commercially available or periodic monitoring is sufficient. </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Any employee who enters the space, or that employee’s authorized representative, must be provided with an opportunity to observe the testing required by this paragraph.</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The entry employer must document the basis for determining that all hazards in a permit space have been eliminated or isolated, through a certification. The certification must be made available to each employee entering the space or to that employee’s authorized representative.</a:t>
            </a:r>
          </a:p>
        </p:txBody>
      </p:sp>
      <p:sp>
        <p:nvSpPr>
          <p:cNvPr id="6" name="Title 5"/>
          <p:cNvSpPr>
            <a:spLocks noGrp="1"/>
          </p:cNvSpPr>
          <p:nvPr>
            <p:ph type="title"/>
          </p:nvPr>
        </p:nvSpPr>
        <p:spPr>
          <a:xfrm>
            <a:off x="681038" y="303213"/>
            <a:ext cx="7772400" cy="1143000"/>
          </a:xfrm>
        </p:spPr>
        <p:txBody>
          <a:bodyPr/>
          <a:lstStyle/>
          <a:p>
            <a:r>
              <a:rPr lang="en-US" dirty="0">
                <a:solidFill>
                  <a:srgbClr val="FFFF00"/>
                </a:solidFill>
                <a:effectLst>
                  <a:outerShdw blurRad="38100" dist="38100" dir="2700000" algn="tl">
                    <a:srgbClr val="000000">
                      <a:alpha val="43137"/>
                    </a:srgbClr>
                  </a:outerShdw>
                </a:effectLst>
              </a:rPr>
              <a:t>1926.1203 General </a:t>
            </a:r>
            <a:r>
              <a:rPr lang="en-US" dirty="0" smtClean="0">
                <a:solidFill>
                  <a:srgbClr val="FFFF00"/>
                </a:solidFill>
                <a:effectLst>
                  <a:outerShdw blurRad="38100" dist="38100" dir="2700000" algn="tl">
                    <a:srgbClr val="000000">
                      <a:alpha val="43137"/>
                    </a:srgbClr>
                  </a:outerShdw>
                </a:effectLst>
              </a:rPr>
              <a:t>Requirements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38" y="874713"/>
            <a:ext cx="8610600" cy="5324475"/>
          </a:xfrm>
          <a:prstGeom prst="rect">
            <a:avLst/>
          </a:prstGeom>
          <a:noFill/>
        </p:spPr>
        <p:txBody>
          <a:bodyPr>
            <a:spAutoFit/>
          </a:bodyPr>
          <a:lstStyle/>
          <a:p>
            <a:pPr>
              <a:defRPr/>
            </a:pPr>
            <a:r>
              <a:rPr lang="en-US" sz="1600" dirty="0">
                <a:latin typeface="+mn-lt"/>
              </a:rPr>
              <a:t>Permit Space Entry Communication and Coordination:</a:t>
            </a:r>
          </a:p>
          <a:p>
            <a:pPr>
              <a:defRPr/>
            </a:pPr>
            <a:r>
              <a:rPr lang="en-US" sz="1600" dirty="0">
                <a:latin typeface="+mn-lt"/>
              </a:rPr>
              <a:t>Before entry operations begin, the host employer must provide the following information, if it has it, to the controlling contractor:</a:t>
            </a:r>
          </a:p>
          <a:p>
            <a:pPr marL="800100" lvl="1" indent="-342900">
              <a:buFont typeface="+mj-lt"/>
              <a:buAutoNum type="arabicPeriod"/>
              <a:defRPr/>
            </a:pPr>
            <a:r>
              <a:rPr lang="en-US" sz="1400" dirty="0">
                <a:latin typeface="+mn-lt"/>
              </a:rPr>
              <a:t>The location of each known permit space;</a:t>
            </a:r>
          </a:p>
          <a:p>
            <a:pPr marL="800100" lvl="1" indent="-342900">
              <a:buFont typeface="+mj-lt"/>
              <a:buAutoNum type="arabicPeriod"/>
              <a:defRPr/>
            </a:pPr>
            <a:r>
              <a:rPr lang="en-US" sz="1400" dirty="0">
                <a:latin typeface="+mn-lt"/>
              </a:rPr>
              <a:t>The hazards or potential hazards in each space or the reason it is a permit space; and</a:t>
            </a:r>
          </a:p>
          <a:p>
            <a:pPr marL="800100" lvl="1" indent="-342900">
              <a:buFont typeface="+mj-lt"/>
              <a:buAutoNum type="arabicPeriod"/>
              <a:defRPr/>
            </a:pPr>
            <a:r>
              <a:rPr lang="en-US" sz="1400" dirty="0">
                <a:latin typeface="+mn-lt"/>
              </a:rPr>
              <a:t>Any precautions that the host employer or any previous controlling contractor or entry employer implemented for the protection of employees in the permit space.</a:t>
            </a:r>
          </a:p>
          <a:p>
            <a:pPr marL="742950" lvl="1" indent="-285750">
              <a:buFont typeface="Arial" panose="020B0604020202020204" pitchFamily="34" charset="0"/>
              <a:buChar char="•"/>
              <a:defRPr/>
            </a:pPr>
            <a:endParaRPr lang="en-US" sz="1400" dirty="0">
              <a:latin typeface="+mn-lt"/>
            </a:endParaRPr>
          </a:p>
          <a:p>
            <a:pPr>
              <a:defRPr/>
            </a:pPr>
            <a:r>
              <a:rPr lang="en-US" sz="1600" dirty="0">
                <a:latin typeface="+mn-lt"/>
              </a:rPr>
              <a:t>Before entry operations begin, the controlling contractor must:</a:t>
            </a:r>
          </a:p>
          <a:p>
            <a:pPr>
              <a:defRPr/>
            </a:pPr>
            <a:r>
              <a:rPr lang="en-US" sz="1600" dirty="0">
                <a:latin typeface="+mn-lt"/>
              </a:rPr>
              <a:t>Obtain the host employer’s information about the permit space hazards and previous entry operations; </a:t>
            </a:r>
          </a:p>
          <a:p>
            <a:pPr marL="800100" lvl="1" indent="-342900">
              <a:buFont typeface="+mj-lt"/>
              <a:buAutoNum type="arabicPeriod"/>
              <a:defRPr/>
            </a:pPr>
            <a:r>
              <a:rPr lang="en-US" sz="1400" dirty="0">
                <a:latin typeface="+mn-lt"/>
              </a:rPr>
              <a:t>and provide the following information to each entity entering a permit space</a:t>
            </a:r>
          </a:p>
          <a:p>
            <a:pPr marL="800100" lvl="1" indent="-342900">
              <a:buFont typeface="+mj-lt"/>
              <a:buAutoNum type="arabicPeriod"/>
              <a:defRPr/>
            </a:pPr>
            <a:r>
              <a:rPr lang="en-US" sz="1400" dirty="0">
                <a:latin typeface="+mn-lt"/>
              </a:rPr>
              <a:t>and any other entity at the worksite whose activities could foreseeably result in a hazard in the permit space: </a:t>
            </a:r>
          </a:p>
          <a:p>
            <a:pPr>
              <a:defRPr/>
            </a:pPr>
            <a:r>
              <a:rPr lang="en-US" sz="1600" dirty="0">
                <a:latin typeface="+mn-lt"/>
              </a:rPr>
              <a:t>The information received from the host employer;</a:t>
            </a:r>
          </a:p>
          <a:p>
            <a:pPr marL="800100" lvl="1" indent="-342900">
              <a:buFont typeface="+mj-lt"/>
              <a:buAutoNum type="arabicPeriod"/>
              <a:defRPr/>
            </a:pPr>
            <a:r>
              <a:rPr lang="en-US" sz="1400" dirty="0">
                <a:latin typeface="+mn-lt"/>
              </a:rPr>
              <a:t>Any additional information the controlling contractor has about the subjects listed in paragraph (h)(1) of this section; and</a:t>
            </a:r>
          </a:p>
          <a:p>
            <a:pPr marL="800100" lvl="1" indent="-342900">
              <a:buFont typeface="+mj-lt"/>
              <a:buAutoNum type="arabicPeriod"/>
              <a:defRPr/>
            </a:pPr>
            <a:r>
              <a:rPr lang="en-US" sz="1400" dirty="0">
                <a:latin typeface="+mn-lt"/>
              </a:rPr>
              <a:t>The precautions that the host employer, controlling contractor, or other entry employers implemented for the protection of employees in the permit spaces.</a:t>
            </a:r>
          </a:p>
          <a:p>
            <a:pPr>
              <a:defRPr/>
            </a:pPr>
            <a:endParaRPr lang="en-US" sz="1600" dirty="0">
              <a:latin typeface="+mn-lt"/>
            </a:endParaRPr>
          </a:p>
          <a:p>
            <a:pPr>
              <a:defRPr/>
            </a:pPr>
            <a:r>
              <a:rPr lang="en-US" sz="1600" dirty="0">
                <a:latin typeface="+mn-lt"/>
              </a:rPr>
              <a:t>After entry operations:</a:t>
            </a:r>
          </a:p>
          <a:p>
            <a:pPr>
              <a:defRPr/>
            </a:pPr>
            <a:r>
              <a:rPr lang="en-US" sz="1400" dirty="0">
                <a:latin typeface="+mn-lt"/>
              </a:rPr>
              <a:t>The controlling contractor must debrief each entity that entered a permit space regarding the permit space program followed and any hazards confronted or created in the permit space(s) during entry operations;</a:t>
            </a:r>
          </a:p>
        </p:txBody>
      </p:sp>
      <p:sp>
        <p:nvSpPr>
          <p:cNvPr id="3" name="Title 2"/>
          <p:cNvSpPr>
            <a:spLocks noGrp="1"/>
          </p:cNvSpPr>
          <p:nvPr>
            <p:ph type="title"/>
          </p:nvPr>
        </p:nvSpPr>
        <p:spPr>
          <a:xfrm>
            <a:off x="681038" y="152400"/>
            <a:ext cx="7772400" cy="1143000"/>
          </a:xfrm>
        </p:spPr>
        <p:txBody>
          <a:bodyPr/>
          <a:lstStyle/>
          <a:p>
            <a:r>
              <a:rPr lang="en-US" dirty="0" smtClean="0">
                <a:solidFill>
                  <a:srgbClr val="FFFF00"/>
                </a:solidFill>
                <a:effectLst>
                  <a:outerShdw blurRad="38100" dist="38100" dir="2700000" algn="tl">
                    <a:srgbClr val="000000">
                      <a:alpha val="43137"/>
                    </a:srgbClr>
                  </a:outerShdw>
                </a:effectLst>
              </a:rPr>
              <a:t> 1926.1203 </a:t>
            </a:r>
            <a:r>
              <a:rPr lang="en-US" dirty="0">
                <a:solidFill>
                  <a:srgbClr val="FFFF00"/>
                </a:solidFill>
                <a:effectLst>
                  <a:outerShdw blurRad="38100" dist="38100" dir="2700000" algn="tl">
                    <a:srgbClr val="000000">
                      <a:alpha val="43137"/>
                    </a:srgbClr>
                  </a:outerShdw>
                </a:effectLst>
              </a:rPr>
              <a:t>General </a:t>
            </a:r>
            <a:r>
              <a:rPr lang="en-US" dirty="0" smtClean="0">
                <a:solidFill>
                  <a:srgbClr val="FFFF00"/>
                </a:solidFill>
                <a:effectLst>
                  <a:outerShdw blurRad="38100" dist="38100" dir="2700000" algn="tl">
                    <a:srgbClr val="000000">
                      <a:alpha val="43137"/>
                    </a:srgbClr>
                  </a:outerShdw>
                </a:effectLst>
              </a:rPr>
              <a:t>Requirements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90563"/>
            <a:ext cx="8458200" cy="5724525"/>
          </a:xfrm>
          <a:prstGeom prst="rect">
            <a:avLst/>
          </a:prstGeom>
          <a:noFill/>
        </p:spPr>
        <p:txBody>
          <a:bodyPr>
            <a:spAutoFit/>
          </a:bodyPr>
          <a:lstStyle/>
          <a:p>
            <a:pPr algn="just">
              <a:defRPr/>
            </a:pPr>
            <a:r>
              <a:rPr lang="en-US" sz="1600" dirty="0">
                <a:latin typeface="+mn-lt"/>
              </a:rPr>
              <a:t>Each entry employer must:</a:t>
            </a:r>
          </a:p>
          <a:p>
            <a:pPr marL="285750" indent="-285750" algn="just">
              <a:buFont typeface="Arial" panose="020B0604020202020204" pitchFamily="34" charset="0"/>
              <a:buChar char="•"/>
              <a:defRPr/>
            </a:pPr>
            <a:r>
              <a:rPr lang="en-US" sz="1400" dirty="0">
                <a:latin typeface="+mn-lt"/>
              </a:rPr>
              <a:t>Implement the measures necessary to prevent unauthorized entry;</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Identify and evaluate the hazards of permit spaces before employees enter them;</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Develop and implement the means, procedures, and practices necessary for safe permit space entry operations.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Provide equipment (specified in paragraphs §1926.1204(d)(1) through (d)(9)) at no cost to each employee, maintain that equipment properly, and ensure that each employee uses that equipment properly:</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Evaluate permit space conditions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Provide at least one attendant outside the permit space into which entry is authorized</a:t>
            </a:r>
          </a:p>
          <a:p>
            <a:pPr marL="285750" indent="-285750" algn="just">
              <a:buFont typeface="Arial" panose="020B0604020202020204" pitchFamily="34" charset="0"/>
              <a:buChar char="•"/>
              <a:defRPr/>
            </a:pPr>
            <a:r>
              <a:rPr lang="en-US" sz="1400" dirty="0">
                <a:latin typeface="+mn-lt"/>
              </a:rPr>
              <a:t>for the duration of entry operations;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If multiple spaces are to be assigned to a single attendant, include in the permit program the means and procedures to enable the attendant to respond to an emergency affecting one or more of those permit spaces without distraction from the attendant’s responsibilities under §1926.1209 of this standard;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Designate each person who is to have an active role (as, for example, authorized entrants, attendants, entry supervisors, or persons who test or monitor the atmosphere in a permit space) in entry operations, identify the duties of each such employee, and provide each such employee with the training required by §1926.1207 of this standard;</a:t>
            </a:r>
          </a:p>
        </p:txBody>
      </p:sp>
      <p:sp>
        <p:nvSpPr>
          <p:cNvPr id="3" name="Title 2"/>
          <p:cNvSpPr>
            <a:spLocks noGrp="1"/>
          </p:cNvSpPr>
          <p:nvPr>
            <p:ph type="title"/>
          </p:nvPr>
        </p:nvSpPr>
        <p:spPr>
          <a:xfrm>
            <a:off x="647700" y="119063"/>
            <a:ext cx="7772400" cy="1143000"/>
          </a:xfrm>
        </p:spPr>
        <p:txBody>
          <a:bodyPr/>
          <a:lstStyle/>
          <a:p>
            <a:pPr lvl="0">
              <a:defRPr/>
            </a:pPr>
            <a:r>
              <a:rPr lang="en-US" sz="2400" kern="1200" dirty="0">
                <a:solidFill>
                  <a:srgbClr val="FFFF00"/>
                </a:solidFill>
                <a:effectLst>
                  <a:outerShdw blurRad="38100" dist="38100" dir="2700000" algn="tl">
                    <a:srgbClr val="000000">
                      <a:alpha val="43137"/>
                    </a:srgbClr>
                  </a:outerShdw>
                </a:effectLst>
                <a:ea typeface="+mn-ea"/>
                <a:cs typeface="+mn-cs"/>
              </a:rPr>
              <a:t>1926.1204 Permit-required confined space program</a:t>
            </a:r>
            <a:r>
              <a:rPr lang="en-US" altLang="en-US" sz="2400" kern="1200" dirty="0">
                <a:solidFill>
                  <a:srgbClr val="FFFF00"/>
                </a:solidFill>
                <a:effectLst>
                  <a:outerShdw blurRad="38100" dist="38100" dir="2700000" algn="tl">
                    <a:srgbClr val="000000">
                      <a:alpha val="43137"/>
                    </a:srgbClr>
                  </a:outerShdw>
                </a:effectLst>
                <a:ea typeface="+mn-ea"/>
                <a:cs typeface="+mn-cs"/>
              </a:rPr>
              <a:t/>
            </a:r>
            <a:br>
              <a:rPr lang="en-US" altLang="en-US" sz="2400" kern="1200" dirty="0">
                <a:solidFill>
                  <a:srgbClr val="FFFF00"/>
                </a:solidFill>
                <a:effectLst>
                  <a:outerShdw blurRad="38100" dist="38100" dir="2700000" algn="tl">
                    <a:srgbClr val="000000">
                      <a:alpha val="43137"/>
                    </a:srgbClr>
                  </a:outerShdw>
                </a:effectLst>
                <a:ea typeface="+mn-ea"/>
                <a:cs typeface="+mn-cs"/>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888" y="762000"/>
            <a:ext cx="8686800" cy="5478463"/>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Develop and implement procedures for summoning rescue and emergency services (including procedures for summoning emergency assistance in the event of a failed non-entry rescue), for rescuing entrants from permit spaces, for providing necessary emergency services to rescued employees, and for preventing unauthorized personnel from attempting a rescue;</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Develop and implement a system for the preparation, issuance, use, and cancellation of entry permits as required by this standard, including the safe termination of entry operations under both planned and emergency conditions;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Develop and implement procedures to coordinate entry operations, in consultation with the controlling contractor, when employees of more than one employer are working simultaneously in a permit space or elsewhere on the worksite where their activities could, either alone or in conjunction with the activities within a permit space, foreseeably result in a hazard within the confined space, so that employees of one employer do not endanger the employees of any other employer;</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Develop and implement procedures (such as closing off a permit space and canceling the permit) necessary for concluding the entry after entry operations have been completed;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Review entry operations when the measures taken under the permit space program may not protect employees and revise the program to correct deficiencies found to exist before subsequent entries are authorized; and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Review the permit space program, using the canceled permits retained under paragraph §1926.1205(f), within 1 year after each entry and revise the program as necessary to ensure that employees participating in entry operations are protected from permit space hazards.</a:t>
            </a:r>
          </a:p>
        </p:txBody>
      </p:sp>
      <p:sp>
        <p:nvSpPr>
          <p:cNvPr id="4" name="Title 3"/>
          <p:cNvSpPr>
            <a:spLocks noGrp="1"/>
          </p:cNvSpPr>
          <p:nvPr>
            <p:ph type="title"/>
          </p:nvPr>
        </p:nvSpPr>
        <p:spPr>
          <a:xfrm>
            <a:off x="700088" y="190500"/>
            <a:ext cx="7772400" cy="1143000"/>
          </a:xfrm>
        </p:spPr>
        <p:txBody>
          <a:bodyPr/>
          <a:lstStyle/>
          <a:p>
            <a:pPr lvl="0">
              <a:defRPr/>
            </a:pPr>
            <a:r>
              <a:rPr lang="en-US" sz="2400" kern="1200" dirty="0">
                <a:solidFill>
                  <a:srgbClr val="FFFF00"/>
                </a:solidFill>
                <a:effectLst>
                  <a:outerShdw blurRad="38100" dist="38100" dir="2700000" algn="tl">
                    <a:srgbClr val="000000">
                      <a:alpha val="43137"/>
                    </a:srgbClr>
                  </a:outerShdw>
                </a:effectLst>
                <a:ea typeface="+mn-ea"/>
                <a:cs typeface="+mn-cs"/>
              </a:rPr>
              <a:t>1926.1204 Permit-required confined space </a:t>
            </a:r>
            <a:r>
              <a:rPr lang="en-US" sz="2400" kern="1200" dirty="0" smtClean="0">
                <a:solidFill>
                  <a:srgbClr val="FFFF00"/>
                </a:solidFill>
                <a:effectLst>
                  <a:outerShdw blurRad="38100" dist="38100" dir="2700000" algn="tl">
                    <a:srgbClr val="000000">
                      <a:alpha val="43137"/>
                    </a:srgbClr>
                  </a:outerShdw>
                </a:effectLst>
                <a:ea typeface="+mn-ea"/>
                <a:cs typeface="+mn-cs"/>
              </a:rPr>
              <a:t>program </a:t>
            </a:r>
            <a:r>
              <a:rPr lang="en-US" altLang="en-US" sz="2400" kern="1200" dirty="0">
                <a:solidFill>
                  <a:srgbClr val="FFFF00"/>
                </a:solidFill>
                <a:effectLst>
                  <a:outerShdw blurRad="38100" dist="38100" dir="2700000" algn="tl">
                    <a:srgbClr val="000000">
                      <a:alpha val="43137"/>
                    </a:srgbClr>
                  </a:outerShdw>
                </a:effectLst>
                <a:ea typeface="+mn-ea"/>
                <a:cs typeface="+mn-cs"/>
              </a:rPr>
              <a:t/>
            </a:r>
            <a:br>
              <a:rPr lang="en-US" altLang="en-US" sz="2400" kern="1200" dirty="0">
                <a:solidFill>
                  <a:srgbClr val="FFFF00"/>
                </a:solidFill>
                <a:effectLst>
                  <a:outerShdw blurRad="38100" dist="38100" dir="2700000" algn="tl">
                    <a:srgbClr val="000000">
                      <a:alpha val="43137"/>
                    </a:srgbClr>
                  </a:outerShdw>
                </a:effectLst>
                <a:ea typeface="+mn-ea"/>
                <a:cs typeface="+mn-cs"/>
              </a:rPr>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3075" name="Content Placeholder 2"/>
          <p:cNvSpPr>
            <a:spLocks noGrp="1"/>
          </p:cNvSpPr>
          <p:nvPr>
            <p:ph idx="1"/>
          </p:nvPr>
        </p:nvSpPr>
        <p:spPr/>
        <p:txBody>
          <a:bodyPr/>
          <a:lstStyle/>
          <a:p>
            <a:r>
              <a:rPr lang="en-US" altLang="en-US" sz="2800" smtClean="0"/>
              <a:t>Develop an understanding of the hazards of confined space entry</a:t>
            </a:r>
          </a:p>
          <a:p>
            <a:r>
              <a:rPr lang="en-US" altLang="en-US" sz="2800" smtClean="0"/>
              <a:t>Understand the OSHA regulations for confined Space</a:t>
            </a:r>
          </a:p>
          <a:p>
            <a:r>
              <a:rPr lang="en-US" altLang="en-US" sz="2800" smtClean="0"/>
              <a:t>Develop and understanding of risk analysis of confined space hazards</a:t>
            </a:r>
          </a:p>
          <a:p>
            <a:r>
              <a:rPr lang="en-US" altLang="en-US" sz="2800" smtClean="0"/>
              <a:t>Develop an understanding of safe entry into confined spaces</a:t>
            </a:r>
          </a:p>
          <a:p>
            <a:r>
              <a:rPr lang="en-US" altLang="en-US" sz="2800" smtClean="0"/>
              <a:t>Understand the need for confined space rescue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76300"/>
            <a:ext cx="8686800" cy="5910263"/>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Before entry is authorized, each entry employer must document the completion of measures required by paragraph §1926.1204(c) of this standard by preparing an entry permit.</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Before entry begins, the entry supervisor identified on the permit must sign the entry permit to authorize entry.</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completed permit must be made available at the time of entry to all authorized entrants or their authorized representatives, by posting it at the entry portal or by any other equally effective means, so that the entrants can confirm that pre-entry preparations have been completed.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duration of the permit may not exceed the time required to complete the assigned task or job identified on the permit in accordance with paragraph §1926.1206(b) of this standard.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entry supervisor must terminate entry and take the following action when any of the following apply:</a:t>
            </a:r>
          </a:p>
          <a:p>
            <a:pPr marL="800100" lvl="1" indent="-342900" algn="just">
              <a:buFont typeface="+mj-lt"/>
              <a:buAutoNum type="arabicPeriod"/>
              <a:defRPr/>
            </a:pPr>
            <a:r>
              <a:rPr lang="en-US" sz="1400" dirty="0">
                <a:latin typeface="+mn-lt"/>
              </a:rPr>
              <a:t>Cancel the entry permit when the entry operations covered by the entry permit have been completed; or</a:t>
            </a:r>
          </a:p>
          <a:p>
            <a:pPr marL="800100" lvl="1" indent="-342900" algn="just">
              <a:buFont typeface="+mj-lt"/>
              <a:buAutoNum type="arabicPeriod"/>
              <a:defRPr/>
            </a:pPr>
            <a:r>
              <a:rPr lang="en-US" sz="1400" dirty="0">
                <a:latin typeface="+mn-lt"/>
              </a:rPr>
              <a:t>Suspend or cancel the entry permit and fully reassess the space before allowing reentry when a condition that is not allowed under the entry permit arises in or near the permit space and that condition is temporary in nature and does not change the configuration of the space or create any new hazards within it; and</a:t>
            </a:r>
          </a:p>
          <a:p>
            <a:pPr marL="800100" lvl="1" indent="-342900" algn="just">
              <a:buFont typeface="+mj-lt"/>
              <a:buAutoNum type="arabicPeriod"/>
              <a:defRPr/>
            </a:pPr>
            <a:r>
              <a:rPr lang="en-US" sz="1400" dirty="0">
                <a:latin typeface="+mn-lt"/>
              </a:rPr>
              <a:t>Cancel the entry permit when a condition that is not allowed under the entry permit arises in or near the permit space and that condition is not covered by subparagraph (e)(2) of this section.</a:t>
            </a:r>
          </a:p>
          <a:p>
            <a:pPr marL="742950" lvl="1"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entry employer must retain each canceled entry permit for at least 1 year to facilitate the review of the permit-required confined space program. Any problems encountered during an entry operation must be noted on the pertinent permit so that appropriate revisions to the permit space program can be made.</a:t>
            </a:r>
          </a:p>
        </p:txBody>
      </p:sp>
      <p:sp>
        <p:nvSpPr>
          <p:cNvPr id="3" name="Title 2"/>
          <p:cNvSpPr>
            <a:spLocks noGrp="1"/>
          </p:cNvSpPr>
          <p:nvPr>
            <p:ph type="title"/>
          </p:nvPr>
        </p:nvSpPr>
        <p:spPr>
          <a:xfrm>
            <a:off x="685800" y="152400"/>
            <a:ext cx="7772400" cy="1143000"/>
          </a:xfrm>
        </p:spPr>
        <p:txBody>
          <a:bodyPr/>
          <a:lstStyle/>
          <a:p>
            <a:r>
              <a:rPr lang="en-US" dirty="0">
                <a:solidFill>
                  <a:srgbClr val="FFFF00"/>
                </a:solidFill>
                <a:effectLst>
                  <a:outerShdw blurRad="38100" dist="38100" dir="2700000" algn="tl">
                    <a:srgbClr val="000000">
                      <a:alpha val="43137"/>
                    </a:srgbClr>
                  </a:outerShdw>
                </a:effectLst>
              </a:rPr>
              <a:t>1926.1205 Permitting Process</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86800" cy="584200"/>
          </a:xfrm>
          <a:prstGeom prst="rect">
            <a:avLst/>
          </a:prstGeom>
          <a:noFill/>
        </p:spPr>
        <p:txBody>
          <a:bodyPr>
            <a:spAutoFit/>
          </a:bodyPr>
          <a:lstStyle/>
          <a:p>
            <a:pPr>
              <a:defRPr/>
            </a:pPr>
            <a:r>
              <a:rPr lang="en-US" sz="1600" dirty="0">
                <a:latin typeface="+mn-lt"/>
              </a:rPr>
              <a:t>The entry permit that documents compliance with this section and authorizes entry to a permit space must identify:</a:t>
            </a:r>
          </a:p>
        </p:txBody>
      </p:sp>
      <p:sp>
        <p:nvSpPr>
          <p:cNvPr id="3" name="TextBox 2"/>
          <p:cNvSpPr txBox="1"/>
          <p:nvPr/>
        </p:nvSpPr>
        <p:spPr>
          <a:xfrm>
            <a:off x="228600" y="1611313"/>
            <a:ext cx="8686800" cy="4832350"/>
          </a:xfrm>
          <a:prstGeom prst="rect">
            <a:avLst/>
          </a:prstGeom>
          <a:noFill/>
        </p:spPr>
        <p:txBody>
          <a:bodyPr>
            <a:spAutoFit/>
          </a:bodyPr>
          <a:lstStyle/>
          <a:p>
            <a:pPr marL="285750" indent="-285750">
              <a:buFont typeface="Arial" panose="020B0604020202020204" pitchFamily="34" charset="0"/>
              <a:buChar char="•"/>
              <a:defRPr/>
            </a:pPr>
            <a:r>
              <a:rPr lang="en-US" sz="1400" dirty="0">
                <a:latin typeface="+mn-lt"/>
              </a:rPr>
              <a:t>The permit space to be entered;</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purpose of the entry;</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date and the authorized duration of the entry permit;</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authorized entrants within the permit space, by name or by such other means (for example, through the use of rosters or tracking systems) as will enable the attendant to determine quickly and accurately, for the duration of the permit, which authorized entrants are inside the permit space;</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Means of detecting an increase in atmospheric hazard levels in the event the ventilation system stops working;</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Each person, by name, currently serving as an attendant;</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individual, by name, currently serving as entry supervisor, and the signature or initials of each entry supervisor who authorizes entry;</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hazards of the permit space to be entered;</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measures used to isolate the permit space and to eliminate or control permit space hazards before entry;</a:t>
            </a:r>
          </a:p>
        </p:txBody>
      </p:sp>
      <p:sp>
        <p:nvSpPr>
          <p:cNvPr id="4" name="Title 3"/>
          <p:cNvSpPr>
            <a:spLocks noGrp="1"/>
          </p:cNvSpPr>
          <p:nvPr>
            <p:ph type="title"/>
          </p:nvPr>
        </p:nvSpPr>
        <p:spPr>
          <a:xfrm>
            <a:off x="685800" y="165531"/>
            <a:ext cx="7772400" cy="1143000"/>
          </a:xfrm>
        </p:spPr>
        <p:txBody>
          <a:bodyPr/>
          <a:lstStyle/>
          <a:p>
            <a:r>
              <a:rPr lang="en-US" dirty="0">
                <a:solidFill>
                  <a:srgbClr val="FFFF00"/>
                </a:solidFill>
                <a:effectLst>
                  <a:outerShdw blurRad="38100" dist="38100" dir="2700000" algn="tl">
                    <a:srgbClr val="000000">
                      <a:alpha val="43137"/>
                    </a:srgbClr>
                  </a:outerShdw>
                </a:effectLst>
              </a:rPr>
              <a:t>1926.1206 Entry Permit</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950" y="1574800"/>
            <a:ext cx="8686800" cy="4402138"/>
          </a:xfrm>
          <a:prstGeom prst="rect">
            <a:avLst/>
          </a:prstGeom>
          <a:noFill/>
        </p:spPr>
        <p:txBody>
          <a:bodyPr>
            <a:spAutoFit/>
          </a:bodyPr>
          <a:lstStyle/>
          <a:p>
            <a:pPr marL="285750" indent="-285750">
              <a:buFont typeface="Arial" panose="020B0604020202020204" pitchFamily="34" charset="0"/>
              <a:buChar char="•"/>
              <a:defRPr/>
            </a:pPr>
            <a:r>
              <a:rPr lang="en-US" sz="1400" dirty="0">
                <a:latin typeface="+mn-lt"/>
              </a:rPr>
              <a:t>The acceptable entry conditions;</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results of tests and monitoring performed under paragraph §1926.1204(e) of this standard, accompanied by the names or initials of the testers and by an indication of when the tests were performed;</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rescue and emergency services that can be summoned and the means (such as the equipment to use and the numbers to call) for summoning those services;</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The communication procedures used by authorized entrants and attendants to maintain contact during the entry;</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Equipment, such as personal protective equipment, testing equipment, communications equipment, alarm systems, and rescue equipment, to be provided for compliance with this standard;</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Any other information necessary, given the circumstances of the particular confined space, to ensure employee safety; and</a:t>
            </a:r>
          </a:p>
          <a:p>
            <a:pPr marL="285750" indent="-285750">
              <a:buFont typeface="Arial" panose="020B0604020202020204" pitchFamily="34" charset="0"/>
              <a:buChar char="•"/>
              <a:defRPr/>
            </a:pPr>
            <a:endParaRPr lang="en-US" sz="1400" dirty="0">
              <a:latin typeface="+mn-lt"/>
            </a:endParaRPr>
          </a:p>
          <a:p>
            <a:pPr marL="285750" indent="-285750">
              <a:buFont typeface="Arial" panose="020B0604020202020204" pitchFamily="34" charset="0"/>
              <a:buChar char="•"/>
              <a:defRPr/>
            </a:pPr>
            <a:r>
              <a:rPr lang="en-US" sz="1400" dirty="0">
                <a:latin typeface="+mn-lt"/>
              </a:rPr>
              <a:t>Any additional permits, such as for hot work, that have been issued to authorize work in the permit space.</a:t>
            </a:r>
            <a:endParaRPr lang="en-US" dirty="0"/>
          </a:p>
        </p:txBody>
      </p:sp>
      <p:sp>
        <p:nvSpPr>
          <p:cNvPr id="5" name="TextBox 4"/>
          <p:cNvSpPr txBox="1"/>
          <p:nvPr/>
        </p:nvSpPr>
        <p:spPr>
          <a:xfrm>
            <a:off x="228600" y="990600"/>
            <a:ext cx="8686800" cy="584200"/>
          </a:xfrm>
          <a:prstGeom prst="rect">
            <a:avLst/>
          </a:prstGeom>
          <a:noFill/>
        </p:spPr>
        <p:txBody>
          <a:bodyPr>
            <a:spAutoFit/>
          </a:bodyPr>
          <a:lstStyle/>
          <a:p>
            <a:pPr>
              <a:defRPr/>
            </a:pPr>
            <a:r>
              <a:rPr lang="en-US" sz="1600" dirty="0">
                <a:latin typeface="+mn-lt"/>
              </a:rPr>
              <a:t>The entry permit that documents compliance with this section and authorizes entry to a permit space must identify:</a:t>
            </a:r>
          </a:p>
        </p:txBody>
      </p:sp>
      <p:sp>
        <p:nvSpPr>
          <p:cNvPr id="4" name="Title 3"/>
          <p:cNvSpPr>
            <a:spLocks noGrp="1"/>
          </p:cNvSpPr>
          <p:nvPr>
            <p:ph type="title"/>
          </p:nvPr>
        </p:nvSpPr>
        <p:spPr>
          <a:xfrm>
            <a:off x="685800" y="228600"/>
            <a:ext cx="7772400" cy="1143000"/>
          </a:xfrm>
        </p:spPr>
        <p:txBody>
          <a:bodyPr/>
          <a:lstStyle/>
          <a:p>
            <a:r>
              <a:rPr lang="en-US" dirty="0">
                <a:solidFill>
                  <a:srgbClr val="FFFF00"/>
                </a:solidFill>
                <a:effectLst>
                  <a:outerShdw blurRad="38100" dist="38100" dir="2700000" algn="tl">
                    <a:srgbClr val="000000">
                      <a:alpha val="43137"/>
                    </a:srgbClr>
                  </a:outerShdw>
                </a:effectLst>
              </a:rPr>
              <a:t>1926.1206 Entry </a:t>
            </a:r>
            <a:r>
              <a:rPr lang="en-US" dirty="0" smtClean="0">
                <a:solidFill>
                  <a:srgbClr val="FFFF00"/>
                </a:solidFill>
                <a:effectLst>
                  <a:outerShdw blurRad="38100" dist="38100" dir="2700000" algn="tl">
                    <a:srgbClr val="000000">
                      <a:alpha val="43137"/>
                    </a:srgbClr>
                  </a:outerShdw>
                </a:effectLst>
              </a:rPr>
              <a:t>Permit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74713"/>
            <a:ext cx="8686800" cy="5262562"/>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The employer must provide training to each employee whose work is regulated by this standard, at no cost to the employee, and ensure that the employee possesses the understanding, knowledge, and skills necessary for the safe performance of the duties assigned under this standard. This training must result in an understanding of the hazards in the permit space and the methods used to isolate, control or in other ways protect employees from these hazards, and for those employees not authorized to perform entry rescues, in the dangers of attempting such rescues.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Training required by this section must be provided to each affected employee:</a:t>
            </a:r>
          </a:p>
          <a:p>
            <a:pPr marL="800100" lvl="1" indent="-342900" algn="just">
              <a:buFont typeface="+mj-lt"/>
              <a:buAutoNum type="arabicPeriod"/>
              <a:defRPr/>
            </a:pPr>
            <a:r>
              <a:rPr lang="en-US" sz="1400" dirty="0">
                <a:latin typeface="+mn-lt"/>
              </a:rPr>
              <a:t>In both a language and vocabulary that the employee can understand;</a:t>
            </a:r>
          </a:p>
          <a:p>
            <a:pPr marL="800100" lvl="1" indent="-342900" algn="just">
              <a:buFont typeface="+mj-lt"/>
              <a:buAutoNum type="arabicPeriod"/>
              <a:defRPr/>
            </a:pPr>
            <a:r>
              <a:rPr lang="en-US" sz="1400" dirty="0">
                <a:latin typeface="+mn-lt"/>
              </a:rPr>
              <a:t>Before the employee is first assigned duties under this standard;</a:t>
            </a:r>
          </a:p>
          <a:p>
            <a:pPr marL="800100" lvl="1" indent="-342900" algn="just">
              <a:buFont typeface="+mj-lt"/>
              <a:buAutoNum type="arabicPeriod"/>
              <a:defRPr/>
            </a:pPr>
            <a:r>
              <a:rPr lang="en-US" sz="1400" dirty="0">
                <a:latin typeface="+mn-lt"/>
              </a:rPr>
              <a:t>Before there is a change in assigned duties;</a:t>
            </a:r>
          </a:p>
          <a:p>
            <a:pPr marL="800100" lvl="1" indent="-342900" algn="just">
              <a:buFont typeface="+mj-lt"/>
              <a:buAutoNum type="arabicPeriod"/>
              <a:defRPr/>
            </a:pPr>
            <a:r>
              <a:rPr lang="en-US" sz="1400" dirty="0">
                <a:latin typeface="+mn-lt"/>
              </a:rPr>
              <a:t>Whenever there is a change in permit space entry operations that presents a hazard about which an employee has not previously been trained; and</a:t>
            </a:r>
          </a:p>
          <a:p>
            <a:pPr marL="800100" lvl="1" indent="-342900" algn="just">
              <a:buFont typeface="+mj-lt"/>
              <a:buAutoNum type="arabicPeriod"/>
              <a:defRPr/>
            </a:pPr>
            <a:r>
              <a:rPr lang="en-US" sz="1400" dirty="0">
                <a:latin typeface="+mn-lt"/>
              </a:rPr>
              <a:t>Whenever there is any evidence of a deviation from the permit space entry procedures required by paragraph §1926.1204(c) of this standard or there are inadequacies in the employee’s knowledge or use of these procedures.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training must establish employee proficiency in the duties required by this standard and must introduce new or revised procedures, as necessary, for compliance with this standard.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The employer must maintain training records to show that the training required by this standard has been accomplished. The training records must contain each employee’s name, the name of the trainers, and the dates of training. The documentation must be available for inspection by employees and their authorized representatives, for the period of time the employee is employed by that employer.</a:t>
            </a:r>
          </a:p>
        </p:txBody>
      </p:sp>
      <p:sp>
        <p:nvSpPr>
          <p:cNvPr id="3" name="Title 2"/>
          <p:cNvSpPr>
            <a:spLocks noGrp="1"/>
          </p:cNvSpPr>
          <p:nvPr>
            <p:ph type="title"/>
          </p:nvPr>
        </p:nvSpPr>
        <p:spPr>
          <a:xfrm>
            <a:off x="685800" y="152400"/>
            <a:ext cx="7772400" cy="1143000"/>
          </a:xfrm>
        </p:spPr>
        <p:txBody>
          <a:bodyPr/>
          <a:lstStyle/>
          <a:p>
            <a:r>
              <a:rPr lang="en-US" dirty="0">
                <a:solidFill>
                  <a:srgbClr val="FFFF00"/>
                </a:solidFill>
                <a:effectLst>
                  <a:outerShdw blurRad="38100" dist="38100" dir="2700000" algn="tl">
                    <a:srgbClr val="000000">
                      <a:alpha val="43137"/>
                    </a:srgbClr>
                  </a:outerShdw>
                </a:effectLst>
              </a:rPr>
              <a:t>1926.1207 Training</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12800"/>
            <a:ext cx="8686800" cy="339725"/>
          </a:xfrm>
          <a:prstGeom prst="rect">
            <a:avLst/>
          </a:prstGeom>
          <a:noFill/>
        </p:spPr>
        <p:txBody>
          <a:bodyPr>
            <a:spAutoFit/>
          </a:bodyPr>
          <a:lstStyle/>
          <a:p>
            <a:pPr>
              <a:defRPr/>
            </a:pPr>
            <a:r>
              <a:rPr lang="en-US" sz="1600" dirty="0">
                <a:latin typeface="+mn-lt"/>
              </a:rPr>
              <a:t>The entry employer must ensure that all authorized entrants</a:t>
            </a:r>
            <a:r>
              <a:rPr lang="en-US" sz="1600" dirty="0"/>
              <a:t>:</a:t>
            </a:r>
          </a:p>
        </p:txBody>
      </p:sp>
      <p:sp>
        <p:nvSpPr>
          <p:cNvPr id="3" name="TextBox 2"/>
          <p:cNvSpPr txBox="1"/>
          <p:nvPr/>
        </p:nvSpPr>
        <p:spPr>
          <a:xfrm>
            <a:off x="228600" y="1219200"/>
            <a:ext cx="8229600" cy="3970338"/>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Are familiar with and understand the hazards that may be faced during entry, including information on the mode, signs or symptoms, and consequences of the exposure;</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Properly use equipment as required by paragraph §1926.1204(d) of this standard;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Communicate with the attendant as necessary to enable the attendant to assess entrant status and to enable the attendant to alert entrants of the need to evacuate the space as required by paragraph §1926.1209(f) of this standard;</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Alert the attendant whenever:</a:t>
            </a:r>
          </a:p>
          <a:p>
            <a:pPr marL="800100" lvl="1" indent="-342900" algn="just">
              <a:buFont typeface="+mj-lt"/>
              <a:buAutoNum type="arabicPeriod"/>
              <a:defRPr/>
            </a:pPr>
            <a:r>
              <a:rPr lang="en-US" sz="1400" dirty="0">
                <a:latin typeface="+mn-lt"/>
              </a:rPr>
              <a:t>There is any warning sign or symptom of exposure to a dangerous situation; or</a:t>
            </a:r>
          </a:p>
          <a:p>
            <a:pPr marL="800100" lvl="1" indent="-342900" algn="just">
              <a:buFont typeface="+mj-lt"/>
              <a:buAutoNum type="arabicPeriod"/>
              <a:defRPr/>
            </a:pPr>
            <a:r>
              <a:rPr lang="en-US" sz="1400" dirty="0">
                <a:latin typeface="+mn-lt"/>
              </a:rPr>
              <a:t>The entrant detects a prohibited condition; and</a:t>
            </a:r>
          </a:p>
          <a:p>
            <a:pPr marL="800100" lvl="1" indent="-342900" algn="just">
              <a:buFont typeface="+mj-lt"/>
              <a:buAutoNum type="arabicPeriod"/>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Exit from the permit space as quickly as possible whenever:</a:t>
            </a:r>
          </a:p>
          <a:p>
            <a:pPr marL="800100" lvl="1" indent="-342900" algn="just">
              <a:buFont typeface="+mj-lt"/>
              <a:buAutoNum type="arabicPeriod"/>
              <a:defRPr/>
            </a:pPr>
            <a:r>
              <a:rPr lang="en-US" sz="1400" dirty="0">
                <a:latin typeface="+mn-lt"/>
              </a:rPr>
              <a:t>An order to evacuate is given by the attendant or the entry supervisor;</a:t>
            </a:r>
          </a:p>
          <a:p>
            <a:pPr marL="800100" lvl="1" indent="-342900" algn="just">
              <a:buFont typeface="+mj-lt"/>
              <a:buAutoNum type="arabicPeriod"/>
              <a:defRPr/>
            </a:pPr>
            <a:r>
              <a:rPr lang="en-US" sz="1400" dirty="0">
                <a:latin typeface="+mn-lt"/>
              </a:rPr>
              <a:t>There is any warning sign or symptom of exposure to a dangerous situation;</a:t>
            </a:r>
          </a:p>
          <a:p>
            <a:pPr marL="800100" lvl="1" indent="-342900" algn="just">
              <a:buFont typeface="+mj-lt"/>
              <a:buAutoNum type="arabicPeriod"/>
              <a:defRPr/>
            </a:pPr>
            <a:r>
              <a:rPr lang="en-US" sz="1400" dirty="0">
                <a:latin typeface="+mn-lt"/>
              </a:rPr>
              <a:t>The entrant detects a prohibited condition; or</a:t>
            </a:r>
          </a:p>
          <a:p>
            <a:pPr marL="800100" lvl="1" indent="-342900" algn="just">
              <a:buFont typeface="+mj-lt"/>
              <a:buAutoNum type="arabicPeriod"/>
              <a:defRPr/>
            </a:pPr>
            <a:r>
              <a:rPr lang="en-US" sz="1400" dirty="0">
                <a:latin typeface="+mn-lt"/>
              </a:rPr>
              <a:t>An evacuation alarm is activated.</a:t>
            </a:r>
          </a:p>
        </p:txBody>
      </p:sp>
      <p:sp>
        <p:nvSpPr>
          <p:cNvPr id="4" name="Title 3"/>
          <p:cNvSpPr>
            <a:spLocks noGrp="1"/>
          </p:cNvSpPr>
          <p:nvPr>
            <p:ph type="title"/>
          </p:nvPr>
        </p:nvSpPr>
        <p:spPr>
          <a:xfrm>
            <a:off x="419100" y="76200"/>
            <a:ext cx="8305800" cy="1143000"/>
          </a:xfrm>
        </p:spPr>
        <p:txBody>
          <a:bodyPr/>
          <a:lstStyle/>
          <a:p>
            <a:pPr lvl="0">
              <a:defRPr/>
            </a:pPr>
            <a:r>
              <a:rPr lang="en-US" kern="1200" dirty="0">
                <a:solidFill>
                  <a:srgbClr val="FFFF00"/>
                </a:solidFill>
                <a:effectLst>
                  <a:outerShdw blurRad="38100" dist="38100" dir="2700000" algn="tl">
                    <a:srgbClr val="000000">
                      <a:alpha val="43137"/>
                    </a:srgbClr>
                  </a:outerShdw>
                </a:effectLst>
                <a:ea typeface="+mn-ea"/>
                <a:cs typeface="+mn-cs"/>
              </a:rPr>
              <a:t>1926.1208 Duties of Authorized Entrants</a:t>
            </a:r>
            <a:r>
              <a:rPr lang="en-US" altLang="en-US" kern="1200" dirty="0">
                <a:solidFill>
                  <a:srgbClr val="FFFF00"/>
                </a:solidFill>
                <a:effectLst>
                  <a:outerShdw blurRad="38100" dist="38100" dir="2700000" algn="tl">
                    <a:srgbClr val="000000">
                      <a:alpha val="43137"/>
                    </a:srgbClr>
                  </a:outerShdw>
                </a:effectLst>
                <a:ea typeface="+mn-ea"/>
                <a:cs typeface="+mn-cs"/>
              </a:rPr>
              <a:t/>
            </a:r>
            <a:br>
              <a:rPr lang="en-US" altLang="en-US" kern="1200" dirty="0">
                <a:solidFill>
                  <a:srgbClr val="FFFF00"/>
                </a:solidFill>
                <a:effectLst>
                  <a:outerShdw blurRad="38100" dist="38100" dir="2700000" algn="tl">
                    <a:srgbClr val="000000">
                      <a:alpha val="43137"/>
                    </a:srgbClr>
                  </a:outerShdw>
                </a:effectLst>
                <a:ea typeface="+mn-ea"/>
                <a:cs typeface="+mn-cs"/>
              </a:rPr>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75" y="1143000"/>
            <a:ext cx="8686800" cy="4832350"/>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Is familiar with and understands the hazards that may be faced during entry, including information on the mode, signs or symptoms, and consequences of the exposure;</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Is aware of possible behavioral effects of hazard exposure in authorized entrants;</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Continuously maintains an accurate count of authorized entrants in the permit space and ensures that the means used to identify authorized entrants under paragraph 1926.1206(d) of this standard accurately identifies who is in the permit space;</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Remains outside the permit space during entry operations until relieved by another attendant;</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Communicates with authorized entrants as necessary to assess entrant status and to alert entrants of the need to evacuate the space under paragraph §1926.1208(e);</a:t>
            </a:r>
          </a:p>
          <a:p>
            <a:pPr marL="285750" indent="-285750" algn="just">
              <a:buFont typeface="Arial" panose="020B0604020202020204" pitchFamily="34" charset="0"/>
              <a:buChar char="•"/>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Assesses activities and conditions inside and outside the space to determine if it is safe for entrants to remain in the space and orders the authorized entrants to evacuate the permit space immediately under any of the following conditions:</a:t>
            </a:r>
          </a:p>
          <a:p>
            <a:pPr marL="800100" lvl="1" indent="-342900" algn="just">
              <a:buFont typeface="+mj-lt"/>
              <a:buAutoNum type="arabicPeriod"/>
              <a:defRPr/>
            </a:pPr>
            <a:r>
              <a:rPr lang="en-US" sz="1400" dirty="0">
                <a:latin typeface="+mn-lt"/>
              </a:rPr>
              <a:t>If there is a prohibited condition;</a:t>
            </a:r>
          </a:p>
          <a:p>
            <a:pPr marL="800100" lvl="1" indent="-342900" algn="just">
              <a:buFont typeface="+mj-lt"/>
              <a:buAutoNum type="arabicPeriod"/>
              <a:defRPr/>
            </a:pPr>
            <a:r>
              <a:rPr lang="en-US" sz="1400" dirty="0">
                <a:latin typeface="+mn-lt"/>
              </a:rPr>
              <a:t>If the behavioral effects of hazard exposure are apparent in an authorized entrant;</a:t>
            </a:r>
          </a:p>
          <a:p>
            <a:pPr marL="800100" lvl="1" indent="-342900" algn="just">
              <a:buFont typeface="+mj-lt"/>
              <a:buAutoNum type="arabicPeriod"/>
              <a:defRPr/>
            </a:pPr>
            <a:r>
              <a:rPr lang="en-US" sz="1400" dirty="0">
                <a:latin typeface="+mn-lt"/>
              </a:rPr>
              <a:t>If there is a situation outside the space that could endanger the authorized entrants; or</a:t>
            </a:r>
          </a:p>
          <a:p>
            <a:pPr marL="800100" lvl="1" indent="-342900" algn="just">
              <a:buFont typeface="+mj-lt"/>
              <a:buAutoNum type="arabicPeriod"/>
              <a:defRPr/>
            </a:pPr>
            <a:r>
              <a:rPr lang="en-US" sz="1400" dirty="0">
                <a:latin typeface="+mn-lt"/>
              </a:rPr>
              <a:t>If the attendant cannot effectively and safely perform all the duties required under §1926.1209 of this standard;</a:t>
            </a:r>
          </a:p>
        </p:txBody>
      </p:sp>
      <p:sp>
        <p:nvSpPr>
          <p:cNvPr id="3" name="TextBox 2"/>
          <p:cNvSpPr txBox="1"/>
          <p:nvPr/>
        </p:nvSpPr>
        <p:spPr>
          <a:xfrm>
            <a:off x="228600" y="762000"/>
            <a:ext cx="8686800" cy="338138"/>
          </a:xfrm>
          <a:prstGeom prst="rect">
            <a:avLst/>
          </a:prstGeom>
          <a:noFill/>
        </p:spPr>
        <p:txBody>
          <a:bodyPr>
            <a:spAutoFit/>
          </a:bodyPr>
          <a:lstStyle/>
          <a:p>
            <a:pPr>
              <a:defRPr/>
            </a:pPr>
            <a:r>
              <a:rPr lang="en-US" sz="1600" dirty="0">
                <a:latin typeface="+mn-lt"/>
              </a:rPr>
              <a:t>The entry employer must ensure that each attendant:</a:t>
            </a:r>
            <a:endParaRPr lang="en-US" dirty="0"/>
          </a:p>
        </p:txBody>
      </p:sp>
      <p:sp>
        <p:nvSpPr>
          <p:cNvPr id="4" name="Title 3"/>
          <p:cNvSpPr>
            <a:spLocks noGrp="1"/>
          </p:cNvSpPr>
          <p:nvPr>
            <p:ph type="title"/>
          </p:nvPr>
        </p:nvSpPr>
        <p:spPr>
          <a:xfrm>
            <a:off x="685800" y="190500"/>
            <a:ext cx="7772400" cy="1143000"/>
          </a:xfrm>
        </p:spPr>
        <p:txBody>
          <a:bodyPr/>
          <a:lstStyle/>
          <a:p>
            <a:r>
              <a:rPr lang="en-US" dirty="0">
                <a:solidFill>
                  <a:srgbClr val="FFFF00"/>
                </a:solidFill>
                <a:effectLst>
                  <a:outerShdw blurRad="38100" dist="38100" dir="2700000" algn="tl">
                    <a:srgbClr val="000000">
                      <a:alpha val="43137"/>
                    </a:srgbClr>
                  </a:outerShdw>
                </a:effectLst>
              </a:rPr>
              <a:t>1926.1209 Duties of Attendants</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75" y="1143000"/>
            <a:ext cx="8686800" cy="3046413"/>
          </a:xfrm>
          <a:prstGeom prst="rect">
            <a:avLst/>
          </a:prstGeom>
          <a:noFill/>
        </p:spPr>
        <p:txBody>
          <a:bodyPr>
            <a:spAutoFit/>
          </a:bodyPr>
          <a:lstStyle/>
          <a:p>
            <a:pPr marL="285750" indent="-285750" algn="just">
              <a:buFont typeface="Arial" panose="020B0604020202020204" pitchFamily="34" charset="0"/>
              <a:buChar char="•"/>
              <a:defRPr/>
            </a:pPr>
            <a:r>
              <a:rPr lang="en-US" sz="1600" dirty="0">
                <a:latin typeface="+mn-lt"/>
              </a:rPr>
              <a:t>Summons rescue and other emergency services as soon as the attendant determines that authorized entrants may need assistance to escape from permit space hazards;</a:t>
            </a:r>
          </a:p>
          <a:p>
            <a:pPr marL="285750" indent="-285750" algn="just">
              <a:buFont typeface="Arial" panose="020B0604020202020204" pitchFamily="34" charset="0"/>
              <a:buChar char="•"/>
              <a:defRPr/>
            </a:pPr>
            <a:r>
              <a:rPr lang="en-US" sz="1600" dirty="0">
                <a:latin typeface="+mn-lt"/>
              </a:rPr>
              <a:t>Takes the following actions when unauthorized persons approach or enter a permit space while entry is underway:</a:t>
            </a:r>
          </a:p>
          <a:p>
            <a:pPr marL="800100" lvl="1" indent="-342900" algn="just">
              <a:buFont typeface="+mj-lt"/>
              <a:buAutoNum type="arabicPeriod"/>
              <a:defRPr/>
            </a:pPr>
            <a:r>
              <a:rPr lang="en-US" sz="1600" dirty="0">
                <a:latin typeface="+mn-lt"/>
              </a:rPr>
              <a:t>Warns the unauthorized persons that they must stay away from the permit space;</a:t>
            </a:r>
          </a:p>
          <a:p>
            <a:pPr marL="800100" lvl="1" indent="-342900" algn="just">
              <a:buFont typeface="+mj-lt"/>
              <a:buAutoNum type="arabicPeriod"/>
              <a:defRPr/>
            </a:pPr>
            <a:r>
              <a:rPr lang="en-US" sz="1600" dirty="0">
                <a:latin typeface="+mn-lt"/>
              </a:rPr>
              <a:t>Advises the unauthorized persons that they must exit immediately if they have entered the permit space; and</a:t>
            </a:r>
          </a:p>
          <a:p>
            <a:pPr marL="800100" lvl="1" indent="-342900" algn="just">
              <a:buFont typeface="+mj-lt"/>
              <a:buAutoNum type="arabicPeriod"/>
              <a:defRPr/>
            </a:pPr>
            <a:r>
              <a:rPr lang="en-US" sz="1600" dirty="0">
                <a:latin typeface="+mn-lt"/>
              </a:rPr>
              <a:t>Informs the authorized entrants and the entry supervisor if unauthorized persons have entered the permit space;</a:t>
            </a:r>
          </a:p>
          <a:p>
            <a:pPr marL="285750" indent="-285750" algn="just">
              <a:buFont typeface="Arial" panose="020B0604020202020204" pitchFamily="34" charset="0"/>
              <a:buChar char="•"/>
              <a:defRPr/>
            </a:pPr>
            <a:r>
              <a:rPr lang="en-US" sz="1600" dirty="0">
                <a:latin typeface="+mn-lt"/>
              </a:rPr>
              <a:t>Performs non-entry rescues as specified by the employer’s rescue procedure; and (j) Performs no duties that might interfere with the attendant’s primary duty to assess and protect the authorized entrants</a:t>
            </a:r>
            <a:r>
              <a:rPr lang="en-US" sz="1400" dirty="0">
                <a:latin typeface="+mn-lt"/>
              </a:rPr>
              <a:t>.</a:t>
            </a:r>
          </a:p>
        </p:txBody>
      </p:sp>
      <p:sp>
        <p:nvSpPr>
          <p:cNvPr id="3" name="TextBox 2"/>
          <p:cNvSpPr txBox="1"/>
          <p:nvPr/>
        </p:nvSpPr>
        <p:spPr>
          <a:xfrm>
            <a:off x="228600" y="762000"/>
            <a:ext cx="8686800" cy="338138"/>
          </a:xfrm>
          <a:prstGeom prst="rect">
            <a:avLst/>
          </a:prstGeom>
          <a:noFill/>
        </p:spPr>
        <p:txBody>
          <a:bodyPr>
            <a:spAutoFit/>
          </a:bodyPr>
          <a:lstStyle/>
          <a:p>
            <a:pPr>
              <a:defRPr/>
            </a:pPr>
            <a:r>
              <a:rPr lang="en-US" sz="1600" dirty="0">
                <a:latin typeface="+mn-lt"/>
              </a:rPr>
              <a:t>Cont. The entry employer must ensure that each attendant:</a:t>
            </a:r>
            <a:endParaRPr lang="en-US" dirty="0"/>
          </a:p>
        </p:txBody>
      </p:sp>
      <p:sp>
        <p:nvSpPr>
          <p:cNvPr id="4" name="Title 3"/>
          <p:cNvSpPr>
            <a:spLocks noGrp="1"/>
          </p:cNvSpPr>
          <p:nvPr>
            <p:ph type="title"/>
          </p:nvPr>
        </p:nvSpPr>
        <p:spPr>
          <a:xfrm>
            <a:off x="685800" y="190500"/>
            <a:ext cx="7772400" cy="1143000"/>
          </a:xfrm>
        </p:spPr>
        <p:txBody>
          <a:bodyPr/>
          <a:lstStyle/>
          <a:p>
            <a:r>
              <a:rPr lang="en-US" dirty="0">
                <a:solidFill>
                  <a:srgbClr val="FFFF00"/>
                </a:solidFill>
                <a:effectLst>
                  <a:outerShdw blurRad="38100" dist="38100" dir="2700000" algn="tl">
                    <a:srgbClr val="000000">
                      <a:alpha val="43137"/>
                    </a:srgbClr>
                  </a:outerShdw>
                </a:effectLst>
              </a:rPr>
              <a:t>1926.1209 Duties of </a:t>
            </a:r>
            <a:r>
              <a:rPr lang="en-US" dirty="0" smtClean="0">
                <a:solidFill>
                  <a:srgbClr val="FFFF00"/>
                </a:solidFill>
                <a:effectLst>
                  <a:outerShdw blurRad="38100" dist="38100" dir="2700000" algn="tl">
                    <a:srgbClr val="000000">
                      <a:alpha val="43137"/>
                    </a:srgbClr>
                  </a:outerShdw>
                </a:effectLst>
              </a:rPr>
              <a:t>Attendants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86800" cy="5016500"/>
          </a:xfrm>
          <a:prstGeom prst="rect">
            <a:avLst/>
          </a:prstGeom>
          <a:noFill/>
        </p:spPr>
        <p:txBody>
          <a:bodyPr>
            <a:spAutoFit/>
          </a:bodyPr>
          <a:lstStyle/>
          <a:p>
            <a:pPr marL="285750" indent="-285750" algn="just">
              <a:buFont typeface="Arial" panose="020B0604020202020204" pitchFamily="34" charset="0"/>
              <a:buChar char="•"/>
              <a:defRPr/>
            </a:pPr>
            <a:r>
              <a:rPr lang="en-US" sz="1600" dirty="0">
                <a:latin typeface="+mn-lt"/>
              </a:rPr>
              <a:t>Is familiar with and understands the hazards that may be faced during entry, including information on the mode, signs or symptoms, and consequences of the exposure;</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Verifies, by checking that the appropriate entries have been made on the permit, that all tests specified by the permit have been conducted and that all procedures and equipment specified by the permit are in place before endorsing the permit and allowing entry to begin;</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Terminates the entry and cancels or suspends the permit as required by paragraph 1926.1205(e) of this standard;</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Verifies that rescue services are available and that the means for summoning them are operable, and that the employer will be notified as soon as the services become unavailable;</a:t>
            </a:r>
          </a:p>
          <a:p>
            <a:pPr marL="285750" indent="-285750" algn="just">
              <a:buFont typeface="Arial" panose="020B0604020202020204" pitchFamily="34" charset="0"/>
              <a:buChar char="•"/>
              <a:defRPr/>
            </a:pPr>
            <a:r>
              <a:rPr lang="en-US" sz="1600" dirty="0">
                <a:latin typeface="+mn-lt"/>
              </a:rPr>
              <a:t>Removes unauthorized individuals who enter or who attempt to enter the permit space during entry operations; and</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Determines, whenever responsibility for a permit space entry operation is transferred, and at intervals dictated by the hazards and operations performed within the space, that entry operations remain consistent with terms of the entry permit and that acceptable entry conditions are maintained.</a:t>
            </a:r>
          </a:p>
        </p:txBody>
      </p:sp>
      <p:sp>
        <p:nvSpPr>
          <p:cNvPr id="3" name="TextBox 2"/>
          <p:cNvSpPr txBox="1"/>
          <p:nvPr/>
        </p:nvSpPr>
        <p:spPr>
          <a:xfrm>
            <a:off x="228600" y="881063"/>
            <a:ext cx="8458200" cy="338137"/>
          </a:xfrm>
          <a:prstGeom prst="rect">
            <a:avLst/>
          </a:prstGeom>
          <a:noFill/>
        </p:spPr>
        <p:txBody>
          <a:bodyPr>
            <a:spAutoFit/>
          </a:bodyPr>
          <a:lstStyle/>
          <a:p>
            <a:pPr>
              <a:defRPr/>
            </a:pPr>
            <a:r>
              <a:rPr lang="en-US" sz="1600" dirty="0">
                <a:latin typeface="+mn-lt"/>
              </a:rPr>
              <a:t>The entry employer must ensure that each entry supervisor: </a:t>
            </a:r>
            <a:endParaRPr lang="en-US" dirty="0"/>
          </a:p>
        </p:txBody>
      </p:sp>
      <p:sp>
        <p:nvSpPr>
          <p:cNvPr id="4" name="Title 3"/>
          <p:cNvSpPr>
            <a:spLocks noGrp="1"/>
          </p:cNvSpPr>
          <p:nvPr>
            <p:ph type="title"/>
          </p:nvPr>
        </p:nvSpPr>
        <p:spPr>
          <a:xfrm>
            <a:off x="685800" y="228600"/>
            <a:ext cx="7772400" cy="1143000"/>
          </a:xfrm>
        </p:spPr>
        <p:txBody>
          <a:bodyPr/>
          <a:lstStyle/>
          <a:p>
            <a:r>
              <a:rPr lang="en-US" dirty="0">
                <a:solidFill>
                  <a:srgbClr val="FFFF00"/>
                </a:solidFill>
                <a:effectLst>
                  <a:outerShdw blurRad="38100" dist="38100" dir="2700000" algn="tl">
                    <a:srgbClr val="000000">
                      <a:alpha val="43137"/>
                    </a:srgbClr>
                  </a:outerShdw>
                </a:effectLst>
              </a:rPr>
              <a:t>1926.1210 Duties of Entry Supervisors</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title="Picture of communication requiremen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585913"/>
            <a:ext cx="4267200" cy="5272087"/>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268" name="Rectangle 1"/>
          <p:cNvSpPr>
            <a:spLocks noChangeArrowheads="1"/>
          </p:cNvSpPr>
          <p:nvPr/>
        </p:nvSpPr>
        <p:spPr bwMode="auto">
          <a:xfrm>
            <a:off x="198438" y="914400"/>
            <a:ext cx="43735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spcBef>
                <a:spcPct val="0"/>
              </a:spcBef>
              <a:buClrTx/>
              <a:buFont typeface="Wingdings" pitchFamily="2" charset="2"/>
              <a:buChar char="§"/>
              <a:defRPr/>
            </a:pPr>
            <a:r>
              <a:rPr lang="en-US" altLang="en-US" sz="1400" dirty="0" smtClean="0">
                <a:cs typeface="Arial" charset="0"/>
              </a:rPr>
              <a:t>The rule makes the controlling contractor, rather than the host employer, the primary point of contact for information about permit spaces at the work site. </a:t>
            </a:r>
          </a:p>
          <a:p>
            <a:pPr algn="just">
              <a:spcBef>
                <a:spcPct val="0"/>
              </a:spcBef>
              <a:buClrTx/>
              <a:buFont typeface="Wingdings" pitchFamily="2" charset="2"/>
              <a:buChar char="§"/>
              <a:defRPr/>
            </a:pPr>
            <a:endParaRPr lang="en-US" altLang="en-US" sz="1400" dirty="0" smtClean="0">
              <a:cs typeface="Arial" charset="0"/>
            </a:endParaRPr>
          </a:p>
          <a:p>
            <a:pPr algn="just">
              <a:spcBef>
                <a:spcPct val="0"/>
              </a:spcBef>
              <a:buClrTx/>
              <a:buFont typeface="Wingdings" pitchFamily="2" charset="2"/>
              <a:buChar char="§"/>
              <a:defRPr/>
            </a:pPr>
            <a:r>
              <a:rPr lang="en-US" altLang="en-US" sz="1400" b="1" dirty="0" smtClean="0">
                <a:effectLst>
                  <a:outerShdw blurRad="38100" dist="38100" dir="2700000" algn="tl">
                    <a:srgbClr val="000000">
                      <a:alpha val="43137"/>
                    </a:srgbClr>
                  </a:outerShdw>
                </a:effectLst>
                <a:cs typeface="Arial" charset="0"/>
              </a:rPr>
              <a:t>Host employers</a:t>
            </a:r>
            <a:r>
              <a:rPr lang="en-US" altLang="en-US" sz="1400" dirty="0" smtClean="0">
                <a:cs typeface="Arial" charset="0"/>
              </a:rPr>
              <a:t> must provide information it has about permit spaces at the work site to the controlling contractor, who then passes it on to the employers whose employees will enter the spaces (entry employers). </a:t>
            </a:r>
          </a:p>
          <a:p>
            <a:pPr algn="just">
              <a:spcBef>
                <a:spcPct val="0"/>
              </a:spcBef>
              <a:buClrTx/>
              <a:buFont typeface="Wingdings" pitchFamily="2" charset="2"/>
              <a:buChar char="§"/>
              <a:defRPr/>
            </a:pPr>
            <a:endParaRPr lang="en-US" altLang="en-US" sz="1400" dirty="0" smtClean="0">
              <a:cs typeface="Arial" charset="0"/>
            </a:endParaRPr>
          </a:p>
          <a:p>
            <a:pPr algn="just">
              <a:spcBef>
                <a:spcPct val="0"/>
              </a:spcBef>
              <a:buClrTx/>
              <a:buFont typeface="Wingdings" pitchFamily="2" charset="2"/>
              <a:buChar char="§"/>
              <a:defRPr/>
            </a:pPr>
            <a:r>
              <a:rPr lang="en-US" altLang="en-US" sz="1400" b="1" dirty="0" smtClean="0">
                <a:effectLst>
                  <a:outerShdw blurRad="38100" dist="38100" dir="2700000" algn="tl">
                    <a:srgbClr val="000000">
                      <a:alpha val="43137"/>
                    </a:srgbClr>
                  </a:outerShdw>
                </a:effectLst>
                <a:cs typeface="Arial" charset="0"/>
              </a:rPr>
              <a:t>Entry employers </a:t>
            </a:r>
            <a:r>
              <a:rPr lang="en-US" altLang="en-US" sz="1400" dirty="0" smtClean="0">
                <a:cs typeface="Arial" charset="0"/>
              </a:rPr>
              <a:t>must give the controlling contractor information about their entry program and hazards they encounter in the space, and the controlling contractor passes that information on to other entry employers and back to the host. </a:t>
            </a:r>
          </a:p>
          <a:p>
            <a:pPr algn="just">
              <a:spcBef>
                <a:spcPct val="0"/>
              </a:spcBef>
              <a:buClrTx/>
              <a:buFont typeface="Wingdings" pitchFamily="2" charset="2"/>
              <a:buChar char="§"/>
              <a:defRPr/>
            </a:pPr>
            <a:endParaRPr lang="en-US" altLang="en-US" sz="1400" dirty="0" smtClean="0">
              <a:cs typeface="Arial" charset="0"/>
            </a:endParaRPr>
          </a:p>
          <a:p>
            <a:pPr algn="just">
              <a:spcBef>
                <a:spcPct val="0"/>
              </a:spcBef>
              <a:buClrTx/>
              <a:buFont typeface="Wingdings" pitchFamily="2" charset="2"/>
              <a:buChar char="§"/>
              <a:defRPr/>
            </a:pPr>
            <a:r>
              <a:rPr lang="en-US" altLang="en-US" sz="1400" b="1" dirty="0" smtClean="0">
                <a:effectLst>
                  <a:outerShdw blurRad="38100" dist="38100" dir="2700000" algn="tl">
                    <a:srgbClr val="000000">
                      <a:alpha val="43137"/>
                    </a:srgbClr>
                  </a:outerShdw>
                </a:effectLst>
                <a:cs typeface="Arial" charset="0"/>
              </a:rPr>
              <a:t>Controlling contractors </a:t>
            </a:r>
            <a:r>
              <a:rPr lang="en-US" altLang="en-US" sz="1400" dirty="0" smtClean="0">
                <a:cs typeface="Arial" charset="0"/>
              </a:rPr>
              <a:t>are also responsible for making sure employers outside a space know not to create hazards in the space, and that entry employers working in a space at the same time do not create hazards for one another’s workers.</a:t>
            </a:r>
          </a:p>
        </p:txBody>
      </p:sp>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Communication Requirements</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86800" cy="5016500"/>
          </a:xfrm>
          <a:prstGeom prst="rect">
            <a:avLst/>
          </a:prstGeom>
          <a:noFill/>
        </p:spPr>
        <p:txBody>
          <a:bodyPr>
            <a:spAutoFit/>
          </a:bodyPr>
          <a:lstStyle/>
          <a:p>
            <a:pPr marL="285750" indent="-285750">
              <a:buFont typeface="Arial" panose="020B0604020202020204" pitchFamily="34" charset="0"/>
              <a:buChar char="•"/>
              <a:defRPr/>
            </a:pPr>
            <a:r>
              <a:rPr lang="en-US" sz="1600" dirty="0">
                <a:latin typeface="+mn-lt"/>
              </a:rPr>
              <a:t>An employer who designates rescue and emergency services, pursuant to paragraph §1926.1204(</a:t>
            </a:r>
            <a:r>
              <a:rPr lang="en-US" sz="1600" dirty="0" err="1">
                <a:latin typeface="+mn-lt"/>
              </a:rPr>
              <a:t>i</a:t>
            </a:r>
            <a:r>
              <a:rPr lang="en-US" sz="1600" dirty="0">
                <a:latin typeface="+mn-lt"/>
              </a:rPr>
              <a:t>) of this standard, must:</a:t>
            </a:r>
          </a:p>
          <a:p>
            <a:pPr marL="800100" lvl="1" indent="-342900">
              <a:buFont typeface="+mj-lt"/>
              <a:buAutoNum type="arabicPeriod"/>
              <a:defRPr/>
            </a:pPr>
            <a:r>
              <a:rPr lang="en-US" sz="1600" dirty="0">
                <a:latin typeface="+mn-lt"/>
              </a:rPr>
              <a:t>Evaluate a prospective rescuer’s ability to respond to a rescue summons in a timely manner, considering the hazard(s) identified;   </a:t>
            </a:r>
          </a:p>
          <a:p>
            <a:pPr marL="800100" lvl="1" indent="-342900">
              <a:buFont typeface="+mj-lt"/>
              <a:buAutoNum type="arabicPeriod"/>
              <a:defRPr/>
            </a:pPr>
            <a:r>
              <a:rPr lang="en-US" sz="1600" dirty="0">
                <a:latin typeface="+mn-lt"/>
              </a:rPr>
              <a:t>Evaluate a prospective rescue service’s ability, in terms of proficiency with rescue-related tasks and equipment, to function appropriately while rescuing entrants from the particular permit space or types of permit spaces identified;</a:t>
            </a:r>
          </a:p>
          <a:p>
            <a:pPr marL="800100" lvl="1" indent="-342900">
              <a:buFont typeface="+mj-lt"/>
              <a:buAutoNum type="arabicPeriod"/>
              <a:defRPr/>
            </a:pPr>
            <a:r>
              <a:rPr lang="en-US" sz="1600" dirty="0">
                <a:latin typeface="+mn-lt"/>
              </a:rPr>
              <a:t>Select a rescue team or service from those evaluated that:</a:t>
            </a:r>
          </a:p>
          <a:p>
            <a:pPr marL="1200150" lvl="2" indent="-285750">
              <a:buFont typeface="Arial" panose="020B0604020202020204" pitchFamily="34" charset="0"/>
              <a:buChar char="•"/>
              <a:defRPr/>
            </a:pPr>
            <a:r>
              <a:rPr lang="en-US" sz="1600" dirty="0">
                <a:latin typeface="+mn-lt"/>
              </a:rPr>
              <a:t>Has the capability to reach the victim(s) within a time frame that is appropriate for the permit space hazard(s) identified;</a:t>
            </a:r>
          </a:p>
          <a:p>
            <a:pPr marL="1200150" lvl="2" indent="-285750">
              <a:buFont typeface="Arial" panose="020B0604020202020204" pitchFamily="34" charset="0"/>
              <a:buChar char="•"/>
              <a:defRPr/>
            </a:pPr>
            <a:r>
              <a:rPr lang="en-US" sz="1600" dirty="0">
                <a:latin typeface="+mn-lt"/>
              </a:rPr>
              <a:t>Is equipped for, and proficient in, performing the needed rescue services; </a:t>
            </a:r>
          </a:p>
          <a:p>
            <a:pPr marL="1200150" lvl="2" indent="-285750">
              <a:buFont typeface="Arial" panose="020B0604020202020204" pitchFamily="34" charset="0"/>
              <a:buChar char="•"/>
              <a:defRPr/>
            </a:pPr>
            <a:r>
              <a:rPr lang="en-US" sz="1600" dirty="0">
                <a:latin typeface="+mn-lt"/>
              </a:rPr>
              <a:t>Agrees to notify the employer immediately in the event that the rescue service becomes unavailable;</a:t>
            </a:r>
          </a:p>
          <a:p>
            <a:pPr marL="285750" indent="-285750">
              <a:buFont typeface="Arial" panose="020B0604020202020204" pitchFamily="34" charset="0"/>
              <a:buChar char="•"/>
              <a:defRPr/>
            </a:pPr>
            <a:endParaRPr lang="en-US" sz="1600" dirty="0">
              <a:latin typeface="+mn-lt"/>
            </a:endParaRPr>
          </a:p>
          <a:p>
            <a:pPr marL="285750" indent="-285750">
              <a:buFont typeface="Arial" panose="020B0604020202020204" pitchFamily="34" charset="0"/>
              <a:buChar char="•"/>
              <a:defRPr/>
            </a:pPr>
            <a:r>
              <a:rPr lang="en-US" sz="1600" dirty="0">
                <a:latin typeface="+mn-lt"/>
              </a:rPr>
              <a:t>Inform each rescue team or service of the hazards they may confront when called on to perform rescue at the site; and</a:t>
            </a:r>
          </a:p>
          <a:p>
            <a:pPr marL="285750" indent="-285750">
              <a:buFont typeface="Arial" panose="020B0604020202020204" pitchFamily="34" charset="0"/>
              <a:buChar char="•"/>
              <a:defRPr/>
            </a:pPr>
            <a:endParaRPr lang="en-US" sz="1600" dirty="0">
              <a:latin typeface="+mn-lt"/>
            </a:endParaRPr>
          </a:p>
          <a:p>
            <a:pPr marL="285750" indent="-285750">
              <a:buFont typeface="Arial" panose="020B0604020202020204" pitchFamily="34" charset="0"/>
              <a:buChar char="•"/>
              <a:defRPr/>
            </a:pPr>
            <a:r>
              <a:rPr lang="en-US" sz="1600" dirty="0">
                <a:latin typeface="+mn-lt"/>
              </a:rPr>
              <a:t>Provide the rescue team or service selected with access to all permit spaces from which rescue may be necessary so that the rescue team or service can develop appropriate rescue plans and practice rescue operations.</a:t>
            </a:r>
          </a:p>
        </p:txBody>
      </p:sp>
      <p:sp>
        <p:nvSpPr>
          <p:cNvPr id="3" name="Title 2"/>
          <p:cNvSpPr>
            <a:spLocks noGrp="1"/>
          </p:cNvSpPr>
          <p:nvPr>
            <p:ph type="title"/>
          </p:nvPr>
        </p:nvSpPr>
        <p:spPr>
          <a:xfrm>
            <a:off x="228600" y="228600"/>
            <a:ext cx="8686800" cy="1143000"/>
          </a:xfrm>
        </p:spPr>
        <p:txBody>
          <a:bodyPr/>
          <a:lstStyle/>
          <a:p>
            <a:r>
              <a:rPr lang="en-US" dirty="0">
                <a:solidFill>
                  <a:srgbClr val="FFFF00"/>
                </a:solidFill>
                <a:effectLst>
                  <a:outerShdw blurRad="38100" dist="38100" dir="2700000" algn="tl">
                    <a:srgbClr val="000000">
                      <a:alpha val="43137"/>
                    </a:srgbClr>
                  </a:outerShdw>
                </a:effectLst>
              </a:rPr>
              <a:t>1926.1211 Rescue and Emergency Services</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Construction Rule Background</a:t>
            </a:r>
            <a:br>
              <a:rPr lang="en-US" altLang="en-US" dirty="0">
                <a:solidFill>
                  <a:schemeClr val="accent2"/>
                </a:solidFill>
                <a:latin typeface="Arial" charset="0"/>
              </a:rPr>
            </a:br>
            <a:endParaRPr lang="en-US" dirty="0"/>
          </a:p>
        </p:txBody>
      </p:sp>
      <p:sp>
        <p:nvSpPr>
          <p:cNvPr id="10242" name="Rectangle 3"/>
          <p:cNvSpPr>
            <a:spLocks noGrp="1" noChangeArrowheads="1"/>
          </p:cNvSpPr>
          <p:nvPr>
            <p:ph type="body" idx="4294967295"/>
          </p:nvPr>
        </p:nvSpPr>
        <p:spPr>
          <a:xfrm>
            <a:off x="204061" y="914400"/>
            <a:ext cx="8610600" cy="1371600"/>
          </a:xfrm>
        </p:spPr>
        <p:txBody>
          <a:bodyPr/>
          <a:lstStyle/>
          <a:p>
            <a:pPr marL="0" indent="0" algn="just">
              <a:buFontTx/>
              <a:buNone/>
              <a:defRPr/>
            </a:pPr>
            <a:r>
              <a:rPr lang="en-US" sz="1800" dirty="0" smtClean="0"/>
              <a:t>"This rule will save lives of construction workers.  Unlike most general industry worksites, construction sites are continually evolving, with the number and characteristics of confined spaces changing as work progresses. This rule emphasizes training, continuous worksite evaluation and communication requirements to further protect workers’ safety and health."</a:t>
            </a:r>
          </a:p>
          <a:p>
            <a:pPr marL="0" indent="0">
              <a:buFontTx/>
              <a:buNone/>
              <a:defRPr/>
            </a:pPr>
            <a:r>
              <a:rPr lang="en-US" sz="1800" b="1" i="1" dirty="0" smtClean="0"/>
              <a:t>	      - Assistant Secretary of Labor for Occupational Safety and Health, Dr. David Michaels</a:t>
            </a:r>
            <a:endParaRPr lang="en-US" sz="1800" b="1" dirty="0" smtClean="0"/>
          </a:p>
          <a:p>
            <a:pPr algn="just">
              <a:spcBef>
                <a:spcPts val="500"/>
              </a:spcBef>
              <a:spcAft>
                <a:spcPts val="500"/>
              </a:spcAft>
              <a:defRPr/>
            </a:pPr>
            <a:endParaRPr lang="en-US" altLang="en-US" sz="1400" dirty="0" smtClean="0">
              <a:cs typeface="Arial" charset="0"/>
            </a:endParaRPr>
          </a:p>
        </p:txBody>
      </p:sp>
      <p:pic>
        <p:nvPicPr>
          <p:cNvPr id="3076" name="Picture 4" title="Text box that says This standard will be effective on August 3, 2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1000" y="3124200"/>
            <a:ext cx="5842000" cy="1219200"/>
          </a:xfrm>
          <a:prstGeom prst="rect">
            <a:avLst/>
          </a:prstGeom>
          <a:noFill/>
          <a:ln>
            <a:noFill/>
          </a:ln>
          <a:effectLst>
            <a:outerShdw blurRad="50800" dist="38100" dir="5400000" algn="t" rotWithShape="0">
              <a:schemeClr val="bg2">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559300"/>
            <a:ext cx="8686800" cy="1631950"/>
          </a:xfrm>
          <a:prstGeom prst="rect">
            <a:avLst/>
          </a:prstGeom>
        </p:spPr>
        <p:txBody>
          <a:bodyPr>
            <a:spAutoFit/>
          </a:bodyPr>
          <a:lstStyle/>
          <a:p>
            <a:pPr algn="just">
              <a:defRPr/>
            </a:pPr>
            <a:r>
              <a:rPr lang="en-US" sz="2000" dirty="0">
                <a:latin typeface="+mn-lt"/>
              </a:rPr>
              <a:t>Exceptions. This standard does not apply to: </a:t>
            </a:r>
          </a:p>
          <a:p>
            <a:pPr marL="342900" indent="-342900" algn="just">
              <a:buFontTx/>
              <a:buAutoNum type="arabicParenBoth"/>
              <a:defRPr/>
            </a:pPr>
            <a:r>
              <a:rPr lang="en-US" sz="2000" i="1" dirty="0">
                <a:latin typeface="+mn-lt"/>
              </a:rPr>
              <a:t>Construction work regulated by §1926 subpart P—Excavations. </a:t>
            </a:r>
          </a:p>
          <a:p>
            <a:pPr marL="342900" indent="-342900" algn="just">
              <a:buFontTx/>
              <a:buAutoNum type="arabicParenBoth"/>
              <a:defRPr/>
            </a:pPr>
            <a:r>
              <a:rPr lang="en-US" sz="2000" i="1" dirty="0">
                <a:latin typeface="+mn-lt"/>
              </a:rPr>
              <a:t>Construction work regulated by §1926 subpart S—Underground Construction, Caissons, Cofferdams and Compressed Air. </a:t>
            </a:r>
          </a:p>
          <a:p>
            <a:pPr marL="342900" indent="-342900" algn="just">
              <a:buFontTx/>
              <a:buAutoNum type="arabicParenBoth"/>
              <a:defRPr/>
            </a:pPr>
            <a:r>
              <a:rPr lang="en-US" sz="2000" i="1" dirty="0">
                <a:latin typeface="+mn-lt"/>
              </a:rPr>
              <a:t>Construction work regulated by §1926 subpart Y—Diving.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86800" cy="5048250"/>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An employer whose employees have been designated to provide permit space rescue and/or emergency services must take the following measures and provide all equipment and training at no cost to those employees:</a:t>
            </a:r>
          </a:p>
          <a:p>
            <a:pPr marL="800100" lvl="1" indent="-342900" algn="just">
              <a:buFont typeface="+mj-lt"/>
              <a:buAutoNum type="arabicPeriod"/>
              <a:defRPr/>
            </a:pPr>
            <a:r>
              <a:rPr lang="en-US" sz="1400" dirty="0">
                <a:latin typeface="+mn-lt"/>
              </a:rPr>
              <a:t>Provide each affected employee with the personal protective equipment (PPE) needed to conduct permit space rescues safely and train each affected employee so the employee is proficient in the use of that PPE;</a:t>
            </a:r>
          </a:p>
          <a:p>
            <a:pPr marL="800100" lvl="1" indent="-342900" algn="just">
              <a:buFont typeface="+mj-lt"/>
              <a:buAutoNum type="arabicPeriod"/>
              <a:defRPr/>
            </a:pPr>
            <a:endParaRPr lang="en-US" sz="1400" dirty="0">
              <a:latin typeface="+mn-lt"/>
            </a:endParaRPr>
          </a:p>
          <a:p>
            <a:pPr marL="800100" lvl="1" indent="-342900" algn="just">
              <a:buFont typeface="+mj-lt"/>
              <a:buAutoNum type="arabicPeriod"/>
              <a:defRPr/>
            </a:pPr>
            <a:r>
              <a:rPr lang="en-US" sz="1400" dirty="0">
                <a:latin typeface="+mn-lt"/>
              </a:rPr>
              <a:t>Train each affected employee to perform assigned rescue duties. The employer must ensure that such employees successfully complete the training required and establish proficiency as authorized entrants, as provided by §§1926.1207 and 1926.1208 of this standard;</a:t>
            </a:r>
          </a:p>
          <a:p>
            <a:pPr marL="800100" lvl="1" indent="-342900" algn="just">
              <a:buFont typeface="+mj-lt"/>
              <a:buAutoNum type="arabicPeriod"/>
              <a:defRPr/>
            </a:pPr>
            <a:endParaRPr lang="en-US" sz="1400" dirty="0">
              <a:latin typeface="+mn-lt"/>
            </a:endParaRPr>
          </a:p>
          <a:p>
            <a:pPr marL="800100" lvl="1" indent="-342900" algn="just">
              <a:buFont typeface="+mj-lt"/>
              <a:buAutoNum type="arabicPeriod"/>
              <a:defRPr/>
            </a:pPr>
            <a:r>
              <a:rPr lang="en-US" sz="1400" dirty="0">
                <a:latin typeface="+mn-lt"/>
              </a:rPr>
              <a:t>Train each affected employee in basic first aid and cardiopulmonary resuscitation (CPR). The employer must ensure that at least one member of the rescue team or service holding a current certification in basic first aid and CPR is available; and</a:t>
            </a:r>
          </a:p>
          <a:p>
            <a:pPr marL="800100" lvl="1" indent="-342900" algn="just">
              <a:buFont typeface="+mj-lt"/>
              <a:buAutoNum type="arabicPeriod"/>
              <a:defRPr/>
            </a:pPr>
            <a:endParaRPr lang="en-US" sz="1400" dirty="0">
              <a:latin typeface="+mn-lt"/>
            </a:endParaRPr>
          </a:p>
          <a:p>
            <a:pPr marL="800100" lvl="1" indent="-342900" algn="just">
              <a:buFont typeface="+mj-lt"/>
              <a:buAutoNum type="arabicPeriod"/>
              <a:defRPr/>
            </a:pPr>
            <a:r>
              <a:rPr lang="en-US" sz="1400" dirty="0">
                <a:latin typeface="+mn-lt"/>
              </a:rPr>
              <a:t>Ensure that affected employees practice making permit space rescues before attempting an actual rescue, and at least once every 12 months, by means of simulated rescue operations in which they remove dummies, manikins, or actual persons from the actual permit spaces or from representative permit spaces,  except practice rescue is not required where the affected employees properly performed a rescue operation during the last 12 months in the same permit space the authorized entrant will enter, or in a similar permit space. Representative permit spaces must, with respect to opening size, configuration, and accessibility, simulate the types of permit spaces from which rescue is to be performed.</a:t>
            </a:r>
          </a:p>
        </p:txBody>
      </p:sp>
      <p:sp>
        <p:nvSpPr>
          <p:cNvPr id="3" name="Title 2"/>
          <p:cNvSpPr>
            <a:spLocks noGrp="1"/>
          </p:cNvSpPr>
          <p:nvPr>
            <p:ph type="title"/>
          </p:nvPr>
        </p:nvSpPr>
        <p:spPr>
          <a:xfrm>
            <a:off x="76200" y="228600"/>
            <a:ext cx="8991600" cy="1143000"/>
          </a:xfrm>
        </p:spPr>
        <p:txBody>
          <a:bodyPr/>
          <a:lstStyle/>
          <a:p>
            <a:r>
              <a:rPr lang="en-US" dirty="0">
                <a:solidFill>
                  <a:srgbClr val="FFFF00"/>
                </a:solidFill>
                <a:effectLst>
                  <a:outerShdw blurRad="38100" dist="38100" dir="2700000" algn="tl">
                    <a:srgbClr val="000000">
                      <a:alpha val="43137"/>
                    </a:srgbClr>
                  </a:outerShdw>
                </a:effectLst>
              </a:rPr>
              <a:t>1926.1211 Rescue and Emergency </a:t>
            </a:r>
            <a:r>
              <a:rPr lang="en-US" dirty="0" smtClean="0">
                <a:solidFill>
                  <a:srgbClr val="FFFF00"/>
                </a:solidFill>
                <a:effectLst>
                  <a:outerShdw blurRad="38100" dist="38100" dir="2700000" algn="tl">
                    <a:srgbClr val="000000">
                      <a:alpha val="43137"/>
                    </a:srgbClr>
                  </a:outerShdw>
                </a:effectLst>
              </a:rPr>
              <a:t>Services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86800" cy="5262563"/>
          </a:xfrm>
          <a:prstGeom prst="rect">
            <a:avLst/>
          </a:prstGeom>
          <a:noFill/>
        </p:spPr>
        <p:txBody>
          <a:bodyPr>
            <a:spAutoFit/>
          </a:bodyPr>
          <a:lstStyle/>
          <a:p>
            <a:pPr marL="285750" indent="-285750" algn="just">
              <a:buFont typeface="Arial" panose="020B0604020202020204" pitchFamily="34" charset="0"/>
              <a:buChar char="•"/>
              <a:defRPr/>
            </a:pPr>
            <a:r>
              <a:rPr lang="en-US" sz="1400" dirty="0">
                <a:latin typeface="+mn-lt"/>
              </a:rPr>
              <a:t>Non-entry rescue is required unless the retrieval equipment would increase the overall risk of entry or would not contribute to the rescue of the entrant.  The employer must designate an entry rescue service whenever non-entry rescue is not selected. Whenever non-entry rescue is selected, the entry employer must ensure that retrieval systems or methods are used whenever an authorized entrant enters a permit space, and must confirm, prior to entry, that emergency assistance would be available in the event that non-entry rescue fails. Retrieval systems must meet the following requirements:</a:t>
            </a:r>
          </a:p>
          <a:p>
            <a:pPr marL="800100" lvl="1" indent="-342900" algn="just">
              <a:buFont typeface="+mj-lt"/>
              <a:buAutoNum type="arabicPeriod"/>
              <a:defRPr/>
            </a:pPr>
            <a:r>
              <a:rPr lang="en-US" sz="1400" dirty="0">
                <a:latin typeface="+mn-lt"/>
              </a:rPr>
              <a:t>Each authorized entrant must use a chest or full body harness, with a retrieval line attached at the center of the entrant’s back near shoulder level, above the entrant’s head, or at another point which the employer can establish presents a profile small enough for the successful removal of the entrant. Wristlets or anklets may be used in lieu of the chest or full body harness if the employer can demonstrate that the use of a chest or full body harness is infeasible or creates a greater hazard and that the use of wristlets or anklets is the safest and most effective alternative.</a:t>
            </a:r>
          </a:p>
          <a:p>
            <a:pPr marL="800100" lvl="1" indent="-342900" algn="just">
              <a:buFont typeface="+mj-lt"/>
              <a:buAutoNum type="arabicPeriod"/>
              <a:defRPr/>
            </a:pPr>
            <a:r>
              <a:rPr lang="en-US" sz="1400" dirty="0">
                <a:latin typeface="+mn-lt"/>
              </a:rPr>
              <a:t>The other end of the retrieval line must be attached to a mechanical device or fixed point outside the permit space in such a manner that rescue can begin as soon as the rescuer becomes aware that rescue is necessary.  A mechanical device must be available to retrieve personnel from vertical type permit spaces more than 5 feet (1.52 meters) deep.</a:t>
            </a:r>
          </a:p>
          <a:p>
            <a:pPr marL="800100" lvl="1" indent="-342900" algn="just">
              <a:buFont typeface="+mj-lt"/>
              <a:buAutoNum type="arabicPeriod"/>
              <a:defRPr/>
            </a:pPr>
            <a:r>
              <a:rPr lang="en-US" sz="1400" dirty="0">
                <a:latin typeface="+mn-lt"/>
              </a:rPr>
              <a:t>Equipment that is unsuitable for retrieval must not be used, including, but not limited to, retrieval lines that have a reasonable probability of becoming entangled with the retrieval lines used by other authorized entrants, or retrieval lines that will not work due to the internal configuration of the permit space. </a:t>
            </a:r>
          </a:p>
          <a:p>
            <a:pPr marL="800100" lvl="1" indent="-342900" algn="just">
              <a:buFont typeface="+mj-lt"/>
              <a:buAutoNum type="arabicPeriod"/>
              <a:defRPr/>
            </a:pPr>
            <a:endParaRPr lang="en-US" sz="1400" dirty="0">
              <a:latin typeface="+mn-lt"/>
            </a:endParaRPr>
          </a:p>
          <a:p>
            <a:pPr marL="285750" indent="-285750" algn="just">
              <a:buFont typeface="Arial" panose="020B0604020202020204" pitchFamily="34" charset="0"/>
              <a:buChar char="•"/>
              <a:defRPr/>
            </a:pPr>
            <a:r>
              <a:rPr lang="en-US" sz="1400" dirty="0">
                <a:latin typeface="+mn-lt"/>
              </a:rPr>
              <a:t>If an injured entrant is exposed to a substance for which a Safety Data Sheet (SDS) or other similar written information is required to be kept at the worksite, that SDS or written information must be made available to the medical facility treating the exposed entrant.</a:t>
            </a:r>
          </a:p>
        </p:txBody>
      </p:sp>
      <p:sp>
        <p:nvSpPr>
          <p:cNvPr id="3" name="Title 2"/>
          <p:cNvSpPr>
            <a:spLocks noGrp="1"/>
          </p:cNvSpPr>
          <p:nvPr>
            <p:ph type="title"/>
          </p:nvPr>
        </p:nvSpPr>
        <p:spPr>
          <a:xfrm>
            <a:off x="220851" y="152400"/>
            <a:ext cx="8610600" cy="1143000"/>
          </a:xfrm>
        </p:spPr>
        <p:txBody>
          <a:bodyPr/>
          <a:lstStyle/>
          <a:p>
            <a:r>
              <a:rPr lang="en-US" dirty="0" smtClean="0">
                <a:solidFill>
                  <a:srgbClr val="FFFF00"/>
                </a:solidFill>
                <a:effectLst>
                  <a:outerShdw blurRad="38100" dist="38100" dir="2700000" algn="tl">
                    <a:srgbClr val="000000">
                      <a:alpha val="43137"/>
                    </a:srgbClr>
                  </a:outerShdw>
                </a:effectLst>
              </a:rPr>
              <a:t> 1926.1211 </a:t>
            </a:r>
            <a:r>
              <a:rPr lang="en-US" dirty="0">
                <a:solidFill>
                  <a:srgbClr val="FFFF00"/>
                </a:solidFill>
                <a:effectLst>
                  <a:outerShdw blurRad="38100" dist="38100" dir="2700000" algn="tl">
                    <a:srgbClr val="000000">
                      <a:alpha val="43137"/>
                    </a:srgbClr>
                  </a:outerShdw>
                </a:effectLst>
              </a:rPr>
              <a:t>Rescue and Emergency </a:t>
            </a:r>
            <a:r>
              <a:rPr lang="en-US" dirty="0" smtClean="0">
                <a:solidFill>
                  <a:srgbClr val="FFFF00"/>
                </a:solidFill>
                <a:effectLst>
                  <a:outerShdw blurRad="38100" dist="38100" dir="2700000" algn="tl">
                    <a:srgbClr val="000000">
                      <a:alpha val="43137"/>
                    </a:srgbClr>
                  </a:outerShdw>
                </a:effectLst>
              </a:rPr>
              <a:t>Services </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600"/>
            <a:ext cx="8077200" cy="1570038"/>
          </a:xfrm>
          <a:prstGeom prst="rect">
            <a:avLst/>
          </a:prstGeom>
          <a:noFill/>
        </p:spPr>
        <p:txBody>
          <a:bodyPr>
            <a:spAutoFit/>
          </a:bodyPr>
          <a:lstStyle/>
          <a:p>
            <a:pPr marL="285750" indent="-285750" algn="just">
              <a:buFont typeface="Arial" panose="020B0604020202020204" pitchFamily="34" charset="0"/>
              <a:buChar char="•"/>
              <a:defRPr/>
            </a:pPr>
            <a:r>
              <a:rPr lang="en-US" sz="1600" dirty="0">
                <a:latin typeface="+mn-lt"/>
              </a:rPr>
              <a:t>Employers must consult with affected employees and their authorized representatives on the development and implementation of all aspects of the permit space program required by §1926.1203 of this standard.</a:t>
            </a:r>
          </a:p>
          <a:p>
            <a:pPr marL="285750" indent="-285750" algn="just">
              <a:buFont typeface="Arial" panose="020B0604020202020204" pitchFamily="34" charset="0"/>
              <a:buChar char="•"/>
              <a:defRPr/>
            </a:pPr>
            <a:endParaRPr lang="en-US" sz="1600" dirty="0">
              <a:latin typeface="+mn-lt"/>
            </a:endParaRPr>
          </a:p>
          <a:p>
            <a:pPr marL="285750" indent="-285750" algn="just">
              <a:buFont typeface="Arial" panose="020B0604020202020204" pitchFamily="34" charset="0"/>
              <a:buChar char="•"/>
              <a:defRPr/>
            </a:pPr>
            <a:r>
              <a:rPr lang="en-US" sz="1600" dirty="0">
                <a:latin typeface="+mn-lt"/>
              </a:rPr>
              <a:t>Employers must make available to each affected employee and his/her authorized representatives all information required to be developed by this standard.</a:t>
            </a:r>
            <a:endParaRPr lang="en-US" dirty="0"/>
          </a:p>
        </p:txBody>
      </p:sp>
      <p:sp>
        <p:nvSpPr>
          <p:cNvPr id="3" name="Title 2"/>
          <p:cNvSpPr>
            <a:spLocks noGrp="1"/>
          </p:cNvSpPr>
          <p:nvPr>
            <p:ph type="title"/>
          </p:nvPr>
        </p:nvSpPr>
        <p:spPr>
          <a:xfrm>
            <a:off x="656095" y="228600"/>
            <a:ext cx="7772400" cy="1143000"/>
          </a:xfrm>
        </p:spPr>
        <p:txBody>
          <a:bodyPr/>
          <a:lstStyle/>
          <a:p>
            <a:r>
              <a:rPr lang="en-US" dirty="0">
                <a:solidFill>
                  <a:srgbClr val="FFFF00"/>
                </a:solidFill>
                <a:effectLst>
                  <a:outerShdw blurRad="38100" dist="38100" dir="2700000" algn="tl">
                    <a:srgbClr val="000000">
                      <a:alpha val="43137"/>
                    </a:srgbClr>
                  </a:outerShdw>
                </a:effectLst>
              </a:rPr>
              <a:t>1926.1212 Employee Participation</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2209800" y="685800"/>
            <a:ext cx="4724400" cy="1887538"/>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Impact"/>
              </a:rPr>
              <a:t>Hazardous</a:t>
            </a:r>
          </a:p>
        </p:txBody>
      </p:sp>
      <p:sp>
        <p:nvSpPr>
          <p:cNvPr id="34819" name="WordArt 3"/>
          <p:cNvSpPr>
            <a:spLocks noChangeArrowheads="1" noChangeShapeType="1" noTextEdit="1"/>
          </p:cNvSpPr>
          <p:nvPr/>
        </p:nvSpPr>
        <p:spPr bwMode="auto">
          <a:xfrm>
            <a:off x="1828800" y="3106738"/>
            <a:ext cx="5562600" cy="169386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Atmospheres</a:t>
            </a:r>
          </a:p>
        </p:txBody>
      </p:sp>
      <p:sp>
        <p:nvSpPr>
          <p:cNvPr id="2" name="Title 1" hidden="1"/>
          <p:cNvSpPr>
            <a:spLocks noGrp="1"/>
          </p:cNvSpPr>
          <p:nvPr>
            <p:ph type="title"/>
          </p:nvPr>
        </p:nvSpPr>
        <p:spPr/>
        <p:txBody>
          <a:bodyPr/>
          <a:lstStyle/>
          <a:p>
            <a:r>
              <a:rPr lang="en-US" dirty="0" smtClean="0"/>
              <a:t>Hazardous Atmospheres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1027"/>
          <p:cNvSpPr>
            <a:spLocks noChangeArrowheads="1"/>
          </p:cNvSpPr>
          <p:nvPr/>
        </p:nvSpPr>
        <p:spPr bwMode="auto">
          <a:xfrm>
            <a:off x="381000" y="914400"/>
            <a:ext cx="8382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n-US" altLang="en-US" sz="1800" b="1">
                <a:solidFill>
                  <a:srgbClr val="FFFF00"/>
                </a:solidFill>
                <a:effectLst>
                  <a:outerShdw blurRad="38100" dist="38100" dir="2700000" algn="tl">
                    <a:srgbClr val="000000"/>
                  </a:outerShdw>
                </a:effectLst>
                <a:latin typeface="Arial" charset="0"/>
              </a:rPr>
              <a:t>1910.146(c)(5)(ii)(C) Pre-Entry Test</a:t>
            </a:r>
          </a:p>
          <a:p>
            <a:pPr algn="just">
              <a:defRPr/>
            </a:pPr>
            <a:endParaRPr lang="en-US" altLang="en-US" sz="1800" b="1">
              <a:solidFill>
                <a:srgbClr val="FFFF00"/>
              </a:solidFill>
              <a:latin typeface="Arial" charset="0"/>
            </a:endParaRPr>
          </a:p>
          <a:p>
            <a:pPr algn="just">
              <a:defRPr/>
            </a:pPr>
            <a:r>
              <a:rPr lang="en-US" altLang="en-US" sz="1800">
                <a:latin typeface="Arial" charset="0"/>
              </a:rPr>
              <a:t>Before an employee enters the space, the internal atmosphere shall be tested, with a calibrated direct-reading instrument, for oxygen content, for flammable gases and vapors, and for potential toxic air contaminants, in that order. Any employee who enters the space, or that employee's authorized representative, shall be provided an opportunity to observe the pre-entry testing required by this paragraph.</a:t>
            </a:r>
            <a:r>
              <a:rPr lang="en-US" altLang="en-US"/>
              <a:t> </a:t>
            </a:r>
          </a:p>
        </p:txBody>
      </p:sp>
      <p:sp>
        <p:nvSpPr>
          <p:cNvPr id="120836" name="Rectangle 1028"/>
          <p:cNvSpPr>
            <a:spLocks noChangeArrowheads="1"/>
          </p:cNvSpPr>
          <p:nvPr/>
        </p:nvSpPr>
        <p:spPr bwMode="auto">
          <a:xfrm>
            <a:off x="381000" y="3581400"/>
            <a:ext cx="8305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n-US" altLang="en-US" sz="1800" b="1">
                <a:solidFill>
                  <a:srgbClr val="FFFF00"/>
                </a:solidFill>
                <a:effectLst>
                  <a:outerShdw blurRad="38100" dist="38100" dir="2700000" algn="tl">
                    <a:srgbClr val="000000"/>
                  </a:outerShdw>
                </a:effectLst>
                <a:latin typeface="Arial" charset="0"/>
              </a:rPr>
              <a:t>1910.146(c)(5)(ii)(F) Periodic Testing</a:t>
            </a:r>
          </a:p>
          <a:p>
            <a:pPr algn="just">
              <a:defRPr/>
            </a:pPr>
            <a:endParaRPr lang="en-US" altLang="en-US" sz="1800" b="1">
              <a:solidFill>
                <a:srgbClr val="FFFF00"/>
              </a:solidFill>
              <a:effectLst>
                <a:outerShdw blurRad="38100" dist="38100" dir="2700000" algn="tl">
                  <a:srgbClr val="000000"/>
                </a:outerShdw>
              </a:effectLst>
              <a:latin typeface="Arial" charset="0"/>
            </a:endParaRPr>
          </a:p>
          <a:p>
            <a:pPr algn="just">
              <a:defRPr/>
            </a:pPr>
            <a:r>
              <a:rPr lang="en-US" altLang="en-US" sz="1800">
                <a:latin typeface="Arial" charset="0"/>
              </a:rPr>
              <a:t>The atmosphere within the space shall be periodically tested as necessary to ensure that the continuous forced air ventilation is preventing the accumulation of a hazardous atmosphere. Any employee who enters the space, or that employee's authorized representative, shall be provided with an opportunity to observe the periodic testing required by this paragraph </a:t>
            </a:r>
          </a:p>
        </p:txBody>
      </p:sp>
      <p:sp>
        <p:nvSpPr>
          <p:cNvPr id="2" name="Title 1"/>
          <p:cNvSpPr>
            <a:spLocks noGrp="1"/>
          </p:cNvSpPr>
          <p:nvPr>
            <p:ph type="title"/>
          </p:nvPr>
        </p:nvSpPr>
        <p:spPr>
          <a:xfrm>
            <a:off x="685800" y="152400"/>
            <a:ext cx="7772400" cy="1143000"/>
          </a:xfrm>
        </p:spPr>
        <p:txBody>
          <a:bodyPr/>
          <a:lstStyle/>
          <a:p>
            <a:r>
              <a:rPr lang="en-US" altLang="en-US" dirty="0">
                <a:solidFill>
                  <a:schemeClr val="accent2"/>
                </a:solidFill>
                <a:latin typeface="Arial" charset="0"/>
              </a:rPr>
              <a:t>Atmospheric Testing</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Ventilation Considerations</a:t>
            </a:r>
            <a:br>
              <a:rPr lang="en-US" altLang="en-US" dirty="0">
                <a:solidFill>
                  <a:schemeClr val="accent2"/>
                </a:solidFill>
                <a:latin typeface="Arial" charset="0"/>
              </a:rPr>
            </a:br>
            <a:endParaRPr lang="en-US" dirty="0"/>
          </a:p>
        </p:txBody>
      </p:sp>
      <p:sp>
        <p:nvSpPr>
          <p:cNvPr id="36866" name="Rectangle 3"/>
          <p:cNvSpPr>
            <a:spLocks noGrp="1" noChangeArrowheads="1"/>
          </p:cNvSpPr>
          <p:nvPr>
            <p:ph type="body" idx="4294967295"/>
          </p:nvPr>
        </p:nvSpPr>
        <p:spPr>
          <a:xfrm>
            <a:off x="0" y="1066800"/>
            <a:ext cx="8458200" cy="2209800"/>
          </a:xfrm>
        </p:spPr>
        <p:txBody>
          <a:bodyPr/>
          <a:lstStyle/>
          <a:p>
            <a:pPr algn="just">
              <a:spcBef>
                <a:spcPts val="500"/>
              </a:spcBef>
              <a:spcAft>
                <a:spcPts val="500"/>
              </a:spcAft>
              <a:buFontTx/>
              <a:buNone/>
            </a:pPr>
            <a:r>
              <a:rPr lang="en-US" altLang="en-US" sz="1800" smtClean="0"/>
              <a:t>The ventilation air should not create an additional hazard: </a:t>
            </a:r>
          </a:p>
          <a:p>
            <a:pPr algn="just">
              <a:spcBef>
                <a:spcPts val="500"/>
              </a:spcBef>
              <a:spcAft>
                <a:spcPts val="500"/>
              </a:spcAft>
            </a:pPr>
            <a:r>
              <a:rPr lang="en-US" altLang="en-US" sz="1800" smtClean="0"/>
              <a:t>Recirculation of contaminants</a:t>
            </a:r>
          </a:p>
          <a:p>
            <a:pPr algn="just">
              <a:spcBef>
                <a:spcPts val="500"/>
              </a:spcBef>
              <a:spcAft>
                <a:spcPts val="500"/>
              </a:spcAft>
            </a:pPr>
            <a:r>
              <a:rPr lang="en-US" altLang="en-US" sz="1800" smtClean="0"/>
              <a:t>Improper arrangement of the inlet duct</a:t>
            </a:r>
          </a:p>
          <a:p>
            <a:pPr algn="just">
              <a:spcBef>
                <a:spcPts val="500"/>
              </a:spcBef>
              <a:spcAft>
                <a:spcPts val="500"/>
              </a:spcAft>
            </a:pPr>
            <a:r>
              <a:rPr lang="en-US" altLang="en-US" sz="1800" smtClean="0"/>
              <a:t>The substitution of anything other than fresh (normal) air (approximately 20.9% oxygen, 78.1% nitrogen, and 1% argon with small amounts of various other gases). </a:t>
            </a:r>
          </a:p>
        </p:txBody>
      </p:sp>
      <p:graphicFrame>
        <p:nvGraphicFramePr>
          <p:cNvPr id="36867" name="Object 4" title="Picture of a fan"/>
          <p:cNvGraphicFramePr>
            <a:graphicFrameLocks noChangeAspect="1"/>
          </p:cNvGraphicFramePr>
          <p:nvPr>
            <p:extLst>
              <p:ext uri="{D42A27DB-BD31-4B8C-83A1-F6EECF244321}">
                <p14:modId xmlns:p14="http://schemas.microsoft.com/office/powerpoint/2010/main" val="2200005595"/>
              </p:ext>
            </p:extLst>
          </p:nvPr>
        </p:nvGraphicFramePr>
        <p:xfrm>
          <a:off x="3352800" y="4724400"/>
          <a:ext cx="1138238" cy="1077913"/>
        </p:xfrm>
        <a:graphic>
          <a:graphicData uri="http://schemas.openxmlformats.org/presentationml/2006/ole">
            <mc:AlternateContent xmlns:mc="http://schemas.openxmlformats.org/markup-compatibility/2006">
              <mc:Choice xmlns:v="urn:schemas-microsoft-com:vml" Requires="v">
                <p:oleObj spid="_x0000_s36913" name="Clip" r:id="rId4" imgW="1821485" imgH="1724558" progId="MS_ClipArt_Gallery.5">
                  <p:embed/>
                </p:oleObj>
              </mc:Choice>
              <mc:Fallback>
                <p:oleObj name="Clip" r:id="rId4" imgW="1821485" imgH="1724558"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24400"/>
                        <a:ext cx="1138238"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5" title="Picture of a concrete truck"/>
          <p:cNvGraphicFramePr>
            <a:graphicFrameLocks noChangeAspect="1"/>
          </p:cNvGraphicFramePr>
          <p:nvPr>
            <p:extLst>
              <p:ext uri="{D42A27DB-BD31-4B8C-83A1-F6EECF244321}">
                <p14:modId xmlns:p14="http://schemas.microsoft.com/office/powerpoint/2010/main" val="496823473"/>
              </p:ext>
            </p:extLst>
          </p:nvPr>
        </p:nvGraphicFramePr>
        <p:xfrm>
          <a:off x="4800600" y="4087813"/>
          <a:ext cx="3962400" cy="1693862"/>
        </p:xfrm>
        <a:graphic>
          <a:graphicData uri="http://schemas.openxmlformats.org/presentationml/2006/ole">
            <mc:AlternateContent xmlns:mc="http://schemas.openxmlformats.org/markup-compatibility/2006">
              <mc:Choice xmlns:v="urn:schemas-microsoft-com:vml" Requires="v">
                <p:oleObj spid="_x0000_s36914" name="Clip" r:id="rId6" imgW="1826971" imgH="753466" progId="MS_ClipArt_Gallery.5">
                  <p:embed/>
                </p:oleObj>
              </mc:Choice>
              <mc:Fallback>
                <p:oleObj name="Clip" r:id="rId6" imgW="1826971" imgH="753466" progId="MS_ClipArt_Gallery.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087813"/>
                        <a:ext cx="3962400"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6" title="Picture of a worker breathing in and out smoke"/>
          <p:cNvGraphicFramePr>
            <a:graphicFrameLocks noChangeAspect="1"/>
          </p:cNvGraphicFramePr>
          <p:nvPr>
            <p:extLst>
              <p:ext uri="{D42A27DB-BD31-4B8C-83A1-F6EECF244321}">
                <p14:modId xmlns:p14="http://schemas.microsoft.com/office/powerpoint/2010/main" val="3150761773"/>
              </p:ext>
            </p:extLst>
          </p:nvPr>
        </p:nvGraphicFramePr>
        <p:xfrm>
          <a:off x="914400" y="4572000"/>
          <a:ext cx="2060575" cy="1306513"/>
        </p:xfrm>
        <a:graphic>
          <a:graphicData uri="http://schemas.openxmlformats.org/presentationml/2006/ole">
            <mc:AlternateContent xmlns:mc="http://schemas.openxmlformats.org/markup-compatibility/2006">
              <mc:Choice xmlns:v="urn:schemas-microsoft-com:vml" Requires="v">
                <p:oleObj spid="_x0000_s36915" name="Clip" r:id="rId8" imgW="824789" imgH="523037" progId="MS_ClipArt_Gallery.5">
                  <p:embed/>
                </p:oleObj>
              </mc:Choice>
              <mc:Fallback>
                <p:oleObj name="Clip" r:id="rId8" imgW="824789" imgH="523037" progId="MS_ClipArt_Gallery.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72000"/>
                        <a:ext cx="2060575"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 descr="C:\Documents and Settings\jandershock\Desktop\o2 space.jpg" title="Picture of a worker in a confined sp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209800"/>
            <a:ext cx="2705100" cy="225742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7" descr="C:\Documents and Settings\jandershock\Desktop\o2 tunnel 2.jpg" title="Picture of a worker welding in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6100" y="2209800"/>
            <a:ext cx="2895600" cy="225742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8" descr="C:\Documents and Settings\jandershock\Desktop\02 tunnel 3.jpg" title="Picture of a worker in a confined spac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34100" y="2209800"/>
            <a:ext cx="2781300" cy="225742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9" descr="C:\Documents and Settings\jandershock\Desktop\hole testing.jpg" title="Picture of a worker testing the atmosphere of a confined space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8600" y="4572000"/>
            <a:ext cx="4191000" cy="2286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10" descr="C:\Documents and Settings\jandershock\Desktop\tunnel 3.bmp" title="Picture of a confined spac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10100" y="4535277"/>
            <a:ext cx="4305300" cy="2286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quot;No&quot; Symbol 8" title="Picture of a no symbol"/>
          <p:cNvSpPr/>
          <p:nvPr/>
        </p:nvSpPr>
        <p:spPr>
          <a:xfrm>
            <a:off x="2438400" y="3795713"/>
            <a:ext cx="609600" cy="609600"/>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TextBox 1"/>
          <p:cNvSpPr txBox="1"/>
          <p:nvPr/>
        </p:nvSpPr>
        <p:spPr>
          <a:xfrm>
            <a:off x="228600" y="808038"/>
            <a:ext cx="8763000" cy="1323975"/>
          </a:xfrm>
          <a:prstGeom prst="rect">
            <a:avLst/>
          </a:prstGeom>
          <a:noFill/>
        </p:spPr>
        <p:txBody>
          <a:bodyPr>
            <a:spAutoFit/>
          </a:bodyPr>
          <a:lstStyle/>
          <a:p>
            <a:pPr algn="just">
              <a:defRPr/>
            </a:pPr>
            <a:r>
              <a:rPr lang="en-US" altLang="en-US" sz="1600" dirty="0">
                <a:latin typeface="+mn-lt"/>
              </a:rPr>
              <a:t>Where oxygen deficiency (atmospheres containing less than 19.5 percent oxygen) or a hazardous atmosphere exists or could reasonably be expected to exist, such as in excavations in landfill areas or excavations in areas where hazardous substances are stored nearby, the atmospheres in the excavation shall be tested before employees enter excavations greater than 4 feet (1.22 m) in depth.</a:t>
            </a:r>
            <a:endParaRPr lang="en-US" dirty="0"/>
          </a:p>
        </p:txBody>
      </p:sp>
      <p:sp>
        <p:nvSpPr>
          <p:cNvPr id="3" name="Title 2"/>
          <p:cNvSpPr>
            <a:spLocks noGrp="1"/>
          </p:cNvSpPr>
          <p:nvPr>
            <p:ph type="title"/>
          </p:nvPr>
        </p:nvSpPr>
        <p:spPr>
          <a:xfrm>
            <a:off x="647700" y="152400"/>
            <a:ext cx="7772400" cy="1143000"/>
          </a:xfrm>
        </p:spPr>
        <p:txBody>
          <a:bodyPr/>
          <a:lstStyle/>
          <a:p>
            <a:r>
              <a:rPr lang="en-US" altLang="en-US" dirty="0">
                <a:solidFill>
                  <a:schemeClr val="accent2"/>
                </a:solidFill>
                <a:latin typeface="Arial" charset="0"/>
              </a:rPr>
              <a:t>1926.651(g)(1)</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ltLang="en-US" dirty="0">
                <a:solidFill>
                  <a:schemeClr val="accent2"/>
                </a:solidFill>
                <a:latin typeface="Arial" charset="0"/>
              </a:rPr>
              <a:t>Categories of Confined Spaces</a:t>
            </a:r>
            <a:br>
              <a:rPr lang="en-US" altLang="en-US" dirty="0">
                <a:solidFill>
                  <a:schemeClr val="accent2"/>
                </a:solidFill>
                <a:latin typeface="Arial" charset="0"/>
              </a:rPr>
            </a:br>
            <a:endParaRPr lang="en-US" dirty="0"/>
          </a:p>
        </p:txBody>
      </p:sp>
      <p:sp>
        <p:nvSpPr>
          <p:cNvPr id="38914" name="Rectangle 3"/>
          <p:cNvSpPr>
            <a:spLocks noGrp="1" noChangeArrowheads="1"/>
          </p:cNvSpPr>
          <p:nvPr>
            <p:ph type="body" idx="4294967295"/>
          </p:nvPr>
        </p:nvSpPr>
        <p:spPr>
          <a:xfrm>
            <a:off x="533400" y="1066800"/>
            <a:ext cx="8610600" cy="914400"/>
          </a:xfrm>
        </p:spPr>
        <p:txBody>
          <a:bodyPr/>
          <a:lstStyle/>
          <a:p>
            <a:pPr>
              <a:spcBef>
                <a:spcPts val="500"/>
              </a:spcBef>
              <a:spcAft>
                <a:spcPts val="500"/>
              </a:spcAft>
            </a:pPr>
            <a:r>
              <a:rPr lang="en-US" altLang="en-US" smtClean="0"/>
              <a:t>Open tops and with a depth that will restrict the natural movement of air</a:t>
            </a:r>
          </a:p>
          <a:p>
            <a:pPr>
              <a:spcBef>
                <a:spcPts val="500"/>
              </a:spcBef>
              <a:spcAft>
                <a:spcPts val="500"/>
              </a:spcAft>
            </a:pPr>
            <a:r>
              <a:rPr lang="en-US" altLang="en-US" smtClean="0"/>
              <a:t>Enclosed spaces with very limited openings for entry</a:t>
            </a:r>
          </a:p>
        </p:txBody>
      </p:sp>
      <p:pic>
        <p:nvPicPr>
          <p:cNvPr id="73736" name="Picture 8" title="Picture of workers looking into a confined sp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090738"/>
            <a:ext cx="3511550" cy="35480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3737" name="Picture 9" title="Picture of a worker climbing out of a confined sp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2071688"/>
            <a:ext cx="4648200" cy="35480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Properties of Gasses - Closed Vessel Confined Spaces</a:t>
            </a:r>
            <a:br>
              <a:rPr lang="en-US" altLang="en-US" dirty="0">
                <a:solidFill>
                  <a:schemeClr val="accent2"/>
                </a:solidFill>
                <a:latin typeface="Arial" charset="0"/>
              </a:rPr>
            </a:br>
            <a:endParaRPr lang="en-US" dirty="0"/>
          </a:p>
        </p:txBody>
      </p:sp>
      <p:sp>
        <p:nvSpPr>
          <p:cNvPr id="39938" name="Rectangle 3"/>
          <p:cNvSpPr>
            <a:spLocks noGrp="1" noChangeArrowheads="1"/>
          </p:cNvSpPr>
          <p:nvPr>
            <p:ph type="body" idx="4294967295"/>
          </p:nvPr>
        </p:nvSpPr>
        <p:spPr>
          <a:xfrm>
            <a:off x="0" y="1219200"/>
            <a:ext cx="4267200" cy="2971800"/>
          </a:xfrm>
        </p:spPr>
        <p:txBody>
          <a:bodyPr/>
          <a:lstStyle/>
          <a:p>
            <a:pPr algn="just">
              <a:lnSpc>
                <a:spcPct val="80000"/>
              </a:lnSpc>
              <a:spcBef>
                <a:spcPts val="500"/>
              </a:spcBef>
              <a:spcAft>
                <a:spcPts val="500"/>
              </a:spcAft>
            </a:pPr>
            <a:r>
              <a:rPr lang="en-US" altLang="en-US" sz="1600" smtClean="0"/>
              <a:t>Gases which are heavier than air such as carbon dioxide and propane, may lie in a tank or vault for hours or even days after the containers have been opened. </a:t>
            </a:r>
          </a:p>
          <a:p>
            <a:pPr algn="just">
              <a:lnSpc>
                <a:spcPct val="80000"/>
              </a:lnSpc>
              <a:spcBef>
                <a:spcPts val="500"/>
              </a:spcBef>
              <a:spcAft>
                <a:spcPts val="500"/>
              </a:spcAft>
              <a:buFontTx/>
              <a:buNone/>
            </a:pPr>
            <a:endParaRPr lang="en-US" altLang="en-US" sz="1600" smtClean="0"/>
          </a:p>
          <a:p>
            <a:pPr algn="just">
              <a:lnSpc>
                <a:spcPct val="80000"/>
              </a:lnSpc>
            </a:pPr>
            <a:r>
              <a:rPr lang="en-US" altLang="en-US" sz="1600" smtClean="0"/>
              <a:t>Because some gases are odorless, the hazard may be overlooked with fatal results. </a:t>
            </a:r>
          </a:p>
          <a:p>
            <a:pPr algn="just">
              <a:lnSpc>
                <a:spcPct val="80000"/>
              </a:lnSpc>
              <a:buFontTx/>
              <a:buNone/>
            </a:pPr>
            <a:endParaRPr lang="en-US" altLang="en-US" sz="1600" smtClean="0"/>
          </a:p>
          <a:p>
            <a:pPr algn="just">
              <a:lnSpc>
                <a:spcPct val="80000"/>
              </a:lnSpc>
            </a:pPr>
            <a:r>
              <a:rPr lang="en-US" altLang="en-US" sz="1600" smtClean="0"/>
              <a:t>Gases that are lighter then air may also be trapped within an enclosed type confined space, especially those with access from the bottom or side.</a:t>
            </a:r>
          </a:p>
        </p:txBody>
      </p:sp>
      <p:graphicFrame>
        <p:nvGraphicFramePr>
          <p:cNvPr id="39940" name="Object 6" title="Picture of a confined space"/>
          <p:cNvGraphicFramePr>
            <a:graphicFrameLocks noChangeAspect="1"/>
          </p:cNvGraphicFramePr>
          <p:nvPr>
            <p:extLst>
              <p:ext uri="{D42A27DB-BD31-4B8C-83A1-F6EECF244321}">
                <p14:modId xmlns:p14="http://schemas.microsoft.com/office/powerpoint/2010/main" val="2714107434"/>
              </p:ext>
            </p:extLst>
          </p:nvPr>
        </p:nvGraphicFramePr>
        <p:xfrm>
          <a:off x="4641056" y="1295400"/>
          <a:ext cx="4208463" cy="2514600"/>
        </p:xfrm>
        <a:graphic>
          <a:graphicData uri="http://schemas.openxmlformats.org/presentationml/2006/ole">
            <mc:AlternateContent xmlns:mc="http://schemas.openxmlformats.org/markup-compatibility/2006">
              <mc:Choice xmlns:v="urn:schemas-microsoft-com:vml" Requires="v">
                <p:oleObj spid="_x0000_s39958" name="Document" r:id="rId4" imgW="1505712" imgH="1133856" progId="Word.Document.8">
                  <p:embed/>
                </p:oleObj>
              </mc:Choice>
              <mc:Fallback>
                <p:oleObj name="Document" r:id="rId4" imgW="1505712" imgH="1133856"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056" y="1295400"/>
                        <a:ext cx="4208463" cy="2514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40" name="Rectangle 8"/>
          <p:cNvSpPr>
            <a:spLocks noChangeArrowheads="1"/>
          </p:cNvSpPr>
          <p:nvPr/>
        </p:nvSpPr>
        <p:spPr bwMode="auto">
          <a:xfrm>
            <a:off x="228600" y="4343400"/>
            <a:ext cx="4343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lnSpc>
                <a:spcPct val="90000"/>
              </a:lnSpc>
              <a:buFontTx/>
              <a:buNone/>
              <a:defRPr/>
            </a:pPr>
            <a:r>
              <a:rPr lang="en-US" altLang="en-US" sz="1600" b="1" dirty="0" err="1" smtClean="0">
                <a:effectLst>
                  <a:outerShdw blurRad="38100" dist="38100" dir="2700000" algn="tl">
                    <a:srgbClr val="000000"/>
                  </a:outerShdw>
                </a:effectLst>
              </a:rPr>
              <a:t>Inerting</a:t>
            </a:r>
            <a:endParaRPr lang="en-US" altLang="en-US" sz="1600" b="1" dirty="0" smtClean="0">
              <a:effectLst>
                <a:outerShdw blurRad="38100" dist="38100" dir="2700000" algn="tl">
                  <a:srgbClr val="000000"/>
                </a:outerShdw>
              </a:effectLst>
            </a:endParaRPr>
          </a:p>
          <a:p>
            <a:pPr algn="just">
              <a:lnSpc>
                <a:spcPct val="90000"/>
              </a:lnSpc>
              <a:defRPr/>
            </a:pPr>
            <a:r>
              <a:rPr lang="en-US" altLang="en-US" sz="1400" dirty="0" smtClean="0"/>
              <a:t>The displacement of the atmosphere in a permit space by a noncombustible gas (such as nitrogen) to such an extent that the resulting atmosphere is noncombustible.</a:t>
            </a:r>
          </a:p>
          <a:p>
            <a:pPr algn="just">
              <a:lnSpc>
                <a:spcPct val="90000"/>
              </a:lnSpc>
              <a:buFontTx/>
              <a:buNone/>
              <a:defRPr/>
            </a:pPr>
            <a:endParaRPr lang="en-US" altLang="en-US" sz="1400" dirty="0" smtClean="0"/>
          </a:p>
          <a:p>
            <a:pPr algn="just">
              <a:lnSpc>
                <a:spcPct val="90000"/>
              </a:lnSpc>
              <a:defRPr/>
            </a:pPr>
            <a:r>
              <a:rPr lang="en-US" altLang="en-US" sz="1400" dirty="0" smtClean="0"/>
              <a:t>NOTE: This procedure produces an IDLH oxygen-deficient atmosphere</a:t>
            </a:r>
            <a:r>
              <a:rPr lang="en-US" altLang="en-US" sz="1800" dirty="0" smtClean="0"/>
              <a:t>.</a:t>
            </a:r>
          </a:p>
        </p:txBody>
      </p:sp>
      <p:pic>
        <p:nvPicPr>
          <p:cNvPr id="39942" name="Picture 11" title="Picture of a worker getting rescued out of a confined spa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7088" y="3956050"/>
            <a:ext cx="4216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40">
                                            <p:txEl>
                                              <p:pRg st="0" end="0"/>
                                            </p:txEl>
                                          </p:spTgt>
                                        </p:tgtEl>
                                        <p:attrNameLst>
                                          <p:attrName>style.visibility</p:attrName>
                                        </p:attrNameLst>
                                      </p:cBhvr>
                                      <p:to>
                                        <p:strVal val="visible"/>
                                      </p:to>
                                    </p:set>
                                    <p:animEffect transition="in" filter="wipe(up)">
                                      <p:cBhvr>
                                        <p:cTn id="7" dur="500"/>
                                        <p:tgtEl>
                                          <p:spTgt spid="696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40">
                                            <p:txEl>
                                              <p:pRg st="1" end="1"/>
                                            </p:txEl>
                                          </p:spTgt>
                                        </p:tgtEl>
                                        <p:attrNameLst>
                                          <p:attrName>style.visibility</p:attrName>
                                        </p:attrNameLst>
                                      </p:cBhvr>
                                      <p:to>
                                        <p:strVal val="visible"/>
                                      </p:to>
                                    </p:set>
                                    <p:animEffect transition="in" filter="wipe(up)">
                                      <p:cBhvr>
                                        <p:cTn id="12" dur="500"/>
                                        <p:tgtEl>
                                          <p:spTgt spid="696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40">
                                            <p:txEl>
                                              <p:pRg st="3" end="3"/>
                                            </p:txEl>
                                          </p:spTgt>
                                        </p:tgtEl>
                                        <p:attrNameLst>
                                          <p:attrName>style.visibility</p:attrName>
                                        </p:attrNameLst>
                                      </p:cBhvr>
                                      <p:to>
                                        <p:strVal val="visible"/>
                                      </p:to>
                                    </p:set>
                                    <p:animEffect transition="in" filter="wipe(up)">
                                      <p:cBhvr>
                                        <p:cTn id="17" dur="500"/>
                                        <p:tgtEl>
                                          <p:spTgt spid="696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rPr>
              <a:t>Hazardous atmosphere</a:t>
            </a:r>
            <a:br>
              <a:rPr lang="en-US" altLang="en-US" dirty="0">
                <a:solidFill>
                  <a:schemeClr val="accent2"/>
                </a:solidFill>
              </a:rPr>
            </a:br>
            <a:endParaRPr lang="en-US" dirty="0"/>
          </a:p>
        </p:txBody>
      </p:sp>
      <p:sp>
        <p:nvSpPr>
          <p:cNvPr id="26627" name="Rectangle 3"/>
          <p:cNvSpPr>
            <a:spLocks noGrp="1" noChangeArrowheads="1"/>
          </p:cNvSpPr>
          <p:nvPr>
            <p:ph type="body" idx="4294967295"/>
          </p:nvPr>
        </p:nvSpPr>
        <p:spPr>
          <a:xfrm>
            <a:off x="0" y="990600"/>
            <a:ext cx="3657600" cy="3352800"/>
          </a:xfrm>
          <a:extLst>
            <a:ext uri="{91240B29-F687-4F45-9708-019B960494DF}">
              <a14:hiddenLine xmlns:a14="http://schemas.microsoft.com/office/drawing/2010/main" w="9525">
                <a:solidFill>
                  <a:schemeClr val="accent2"/>
                </a:solidFill>
                <a:miter lim="800000"/>
                <a:headEnd/>
                <a:tailEnd/>
              </a14:hiddenLine>
            </a:ext>
          </a:extLst>
        </p:spPr>
        <p:txBody>
          <a:bodyPr/>
          <a:lstStyle/>
          <a:p>
            <a:pPr algn="just"/>
            <a:r>
              <a:rPr lang="en-US" altLang="en-US" sz="1600" smtClean="0"/>
              <a:t>Atmospheric oxygen concentration below 19.5 percent or above 23.5 percent;</a:t>
            </a:r>
          </a:p>
          <a:p>
            <a:pPr algn="just"/>
            <a:endParaRPr lang="en-US" altLang="en-US" sz="1600" smtClean="0"/>
          </a:p>
          <a:p>
            <a:pPr algn="just"/>
            <a:r>
              <a:rPr lang="en-US" altLang="en-US" sz="1600" smtClean="0"/>
              <a:t>Atmospheric concentration of any substance for which a dose or a permissible exposure limit is published</a:t>
            </a:r>
          </a:p>
          <a:p>
            <a:pPr algn="just">
              <a:buFontTx/>
              <a:buNone/>
            </a:pPr>
            <a:endParaRPr lang="en-US" altLang="en-US" sz="1600" smtClean="0"/>
          </a:p>
          <a:p>
            <a:pPr algn="just"/>
            <a:r>
              <a:rPr lang="en-US" altLang="en-US" sz="1600" smtClean="0"/>
              <a:t>Any other atmospheric condition that is immediately dangerous to life or health.</a:t>
            </a:r>
          </a:p>
        </p:txBody>
      </p:sp>
      <p:pic>
        <p:nvPicPr>
          <p:cNvPr id="35844" name="Picture 5" descr="pg12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990600"/>
            <a:ext cx="4732338" cy="5638800"/>
          </a:xfrm>
          <a:prstGeom prst="rect">
            <a:avLst/>
          </a:prstGeom>
          <a:noFill/>
          <a:ln w="15875">
            <a:solidFill>
              <a:schemeClr val="bg2"/>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wipe(left)">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wipe(left)">
                                      <p:cBhvr>
                                        <p:cTn id="1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75" y="960438"/>
            <a:ext cx="8458200" cy="5016500"/>
          </a:xfrm>
          <a:prstGeom prst="rect">
            <a:avLst/>
          </a:prstGeom>
        </p:spPr>
        <p:txBody>
          <a:bodyPr>
            <a:spAutoFit/>
          </a:bodyPr>
          <a:lstStyle/>
          <a:p>
            <a:pPr algn="just">
              <a:defRPr/>
            </a:pPr>
            <a:r>
              <a:rPr lang="en-US" sz="2000" dirty="0">
                <a:latin typeface="+mn-lt"/>
                <a:hlinkClick r:id="rId3"/>
              </a:rPr>
              <a:t>OSHA’s webpage </a:t>
            </a:r>
            <a:r>
              <a:rPr lang="en-US" sz="2000" dirty="0">
                <a:latin typeface="+mn-lt"/>
              </a:rPr>
              <a:t>contains information on the new regulation, compliance assistance documents, and other resources OSHA has to help employers and workers understand the rule. OSHA will continue to publish new guidance products in the coming months, and will post them here. Please check the website often for updates.</a:t>
            </a:r>
          </a:p>
          <a:p>
            <a:pPr algn="just">
              <a:defRPr/>
            </a:pPr>
            <a:endParaRPr lang="en-US" sz="2000" dirty="0">
              <a:latin typeface="+mn-lt"/>
            </a:endParaRPr>
          </a:p>
          <a:p>
            <a:pPr algn="just">
              <a:defRPr/>
            </a:pPr>
            <a:r>
              <a:rPr lang="en-US" sz="2000" dirty="0">
                <a:latin typeface="+mn-lt"/>
              </a:rPr>
              <a:t>Construction workers often perform tasks in confined spaces - work areas that (1) are large enough for an employee to enter, (2) have limited means of entry or exit, and (3) are not designed for continuous occupancy. These spaces can present physical and atmospheric hazards that can be prevented if addressed prior to entering the space to perform work. </a:t>
            </a:r>
          </a:p>
          <a:p>
            <a:pPr algn="just">
              <a:defRPr/>
            </a:pPr>
            <a:endParaRPr lang="en-US" sz="2000" dirty="0">
              <a:latin typeface="+mn-lt"/>
            </a:endParaRPr>
          </a:p>
          <a:p>
            <a:pPr algn="just">
              <a:defRPr/>
            </a:pPr>
            <a:r>
              <a:rPr lang="en-US" sz="2000" dirty="0">
                <a:latin typeface="+mn-lt"/>
              </a:rPr>
              <a:t>OSHA’s Confined Space page is a starting point for finding information about these spaces, the hazards they may present, and ways to safely work in them.</a:t>
            </a:r>
          </a:p>
        </p:txBody>
      </p:sp>
      <p:sp>
        <p:nvSpPr>
          <p:cNvPr id="2" name="Title 1"/>
          <p:cNvSpPr>
            <a:spLocks noGrp="1"/>
          </p:cNvSpPr>
          <p:nvPr>
            <p:ph type="title"/>
          </p:nvPr>
        </p:nvSpPr>
        <p:spPr>
          <a:xfrm>
            <a:off x="685800" y="304800"/>
            <a:ext cx="7772400" cy="1143000"/>
          </a:xfrm>
        </p:spPr>
        <p:txBody>
          <a:bodyPr/>
          <a:lstStyle/>
          <a:p>
            <a:r>
              <a:rPr lang="en-US" altLang="en-US" dirty="0">
                <a:solidFill>
                  <a:schemeClr val="accent2"/>
                </a:solidFill>
                <a:latin typeface="Arial" charset="0"/>
              </a:rPr>
              <a:t>OSHA Confined Space Resource Page</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7" name="Picture 6" descr="C:\Documents and Settings\jandershock\Desktop\Remote monitor.jpg" title="Picture of confined space tester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0888" y="1066800"/>
            <a:ext cx="4541837" cy="24939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304800" y="990600"/>
            <a:ext cx="335280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1600" b="1" dirty="0">
                <a:effectLst>
                  <a:outerShdw blurRad="38100" dist="38100" dir="2700000" algn="tl">
                    <a:srgbClr val="000000"/>
                  </a:outerShdw>
                </a:effectLst>
                <a:latin typeface="Arial" charset="0"/>
              </a:rPr>
              <a:t>Detection Equipment</a:t>
            </a:r>
          </a:p>
          <a:p>
            <a:pPr>
              <a:spcBef>
                <a:spcPct val="50000"/>
              </a:spcBef>
              <a:buFontTx/>
              <a:buChar char="•"/>
              <a:defRPr/>
            </a:pPr>
            <a:r>
              <a:rPr lang="en-US" altLang="en-US" sz="1400" dirty="0">
                <a:latin typeface="Arial" charset="0"/>
              </a:rPr>
              <a:t>   Calibrated</a:t>
            </a:r>
          </a:p>
          <a:p>
            <a:pPr>
              <a:spcBef>
                <a:spcPct val="50000"/>
              </a:spcBef>
              <a:buFontTx/>
              <a:buChar char="•"/>
              <a:defRPr/>
            </a:pPr>
            <a:r>
              <a:rPr lang="en-US" altLang="en-US" sz="1400" dirty="0">
                <a:latin typeface="Arial" charset="0"/>
              </a:rPr>
              <a:t>   Available for use</a:t>
            </a:r>
          </a:p>
          <a:p>
            <a:pPr>
              <a:spcBef>
                <a:spcPct val="50000"/>
              </a:spcBef>
              <a:buFontTx/>
              <a:buChar char="•"/>
              <a:defRPr/>
            </a:pPr>
            <a:r>
              <a:rPr lang="en-US" altLang="en-US" sz="1400" dirty="0">
                <a:latin typeface="Arial" charset="0"/>
              </a:rPr>
              <a:t>   Documented training</a:t>
            </a:r>
          </a:p>
          <a:p>
            <a:pPr>
              <a:spcBef>
                <a:spcPct val="50000"/>
              </a:spcBef>
              <a:buFontTx/>
              <a:buChar char="•"/>
              <a:defRPr/>
            </a:pPr>
            <a:r>
              <a:rPr lang="en-US" altLang="en-US" sz="1400" dirty="0">
                <a:latin typeface="Arial" charset="0"/>
              </a:rPr>
              <a:t>   Appropriate for anticipated exposures</a:t>
            </a:r>
          </a:p>
          <a:p>
            <a:pPr lvl="1">
              <a:spcBef>
                <a:spcPct val="50000"/>
              </a:spcBef>
              <a:buFontTx/>
              <a:buChar char="•"/>
              <a:defRPr/>
            </a:pPr>
            <a:r>
              <a:rPr lang="en-US" altLang="en-US" sz="1400" dirty="0">
                <a:latin typeface="Arial" charset="0"/>
              </a:rPr>
              <a:t>  Ambient</a:t>
            </a:r>
          </a:p>
          <a:p>
            <a:pPr lvl="1">
              <a:spcBef>
                <a:spcPct val="50000"/>
              </a:spcBef>
              <a:buFontTx/>
              <a:buChar char="•"/>
              <a:defRPr/>
            </a:pPr>
            <a:r>
              <a:rPr lang="en-US" altLang="en-US" sz="1400" dirty="0">
                <a:latin typeface="Arial" charset="0"/>
              </a:rPr>
              <a:t>  Remote</a:t>
            </a:r>
          </a:p>
          <a:p>
            <a:pPr lvl="1">
              <a:spcBef>
                <a:spcPct val="50000"/>
              </a:spcBef>
              <a:buFontTx/>
              <a:buChar char="•"/>
              <a:defRPr/>
            </a:pPr>
            <a:r>
              <a:rPr lang="en-US" altLang="en-US" sz="1400" dirty="0">
                <a:latin typeface="Arial" charset="0"/>
              </a:rPr>
              <a:t>  Pump or draw</a:t>
            </a:r>
          </a:p>
        </p:txBody>
      </p:sp>
      <p:pic>
        <p:nvPicPr>
          <p:cNvPr id="41989" name="Picture 8" descr="C:\Documents and Settings\jandershock\Desktop\pump monitor.jpg" title="Picture of confined space testers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98988" y="3882987"/>
            <a:ext cx="4545012" cy="2819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0" descr="C:\Documents and Settings\jandershock\Desktop\Calibration.jpg" title="Picture of confined space tester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14" y="3794872"/>
            <a:ext cx="4516438" cy="2878137"/>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2788" y="228600"/>
            <a:ext cx="7772400" cy="1143000"/>
          </a:xfrm>
        </p:spPr>
        <p:txBody>
          <a:bodyPr/>
          <a:lstStyle/>
          <a:p>
            <a:r>
              <a:rPr lang="en-US" altLang="en-US" dirty="0">
                <a:solidFill>
                  <a:schemeClr val="accent2"/>
                </a:solidFill>
                <a:latin typeface="Arial" charset="0"/>
              </a:rPr>
              <a:t>Confined Space Testing</a:t>
            </a:r>
            <a:br>
              <a:rPr lang="en-US" altLang="en-US" dirty="0">
                <a:solidFill>
                  <a:schemeClr val="accent2"/>
                </a:solidFill>
                <a:latin typeface="Arial" charset="0"/>
              </a:rPr>
            </a:br>
            <a:endParaRPr lang="en-US"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4"/>
          <p:cNvSpPr>
            <a:spLocks noChangeArrowheads="1"/>
          </p:cNvSpPr>
          <p:nvPr/>
        </p:nvSpPr>
        <p:spPr bwMode="auto">
          <a:xfrm>
            <a:off x="533400" y="5715000"/>
            <a:ext cx="822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spcBef>
                <a:spcPct val="50000"/>
              </a:spcBef>
              <a:buClrTx/>
              <a:buFontTx/>
              <a:buNone/>
            </a:pPr>
            <a:r>
              <a:rPr lang="en-US" altLang="en-US" sz="1400" b="1"/>
              <a:t>NOTE:</a:t>
            </a:r>
            <a:r>
              <a:rPr lang="en-US" altLang="en-US" sz="1400"/>
              <a:t> Exposure to atmospheres containing 12% or less oxygen will bring about unconsciousness without warning and so quickly that individuals cannot help or protect themselves.</a:t>
            </a:r>
          </a:p>
        </p:txBody>
      </p:sp>
      <p:graphicFrame>
        <p:nvGraphicFramePr>
          <p:cNvPr id="43012" name="Object 1038" title="Text box of potential effects of oxygen deficient atmospheres"/>
          <p:cNvGraphicFramePr>
            <a:graphicFrameLocks noChangeAspect="1"/>
          </p:cNvGraphicFramePr>
          <p:nvPr>
            <p:extLst>
              <p:ext uri="{D42A27DB-BD31-4B8C-83A1-F6EECF244321}">
                <p14:modId xmlns:p14="http://schemas.microsoft.com/office/powerpoint/2010/main" val="2938956397"/>
              </p:ext>
            </p:extLst>
          </p:nvPr>
        </p:nvGraphicFramePr>
        <p:xfrm>
          <a:off x="533400" y="990600"/>
          <a:ext cx="8229600" cy="4572000"/>
        </p:xfrm>
        <a:graphic>
          <a:graphicData uri="http://schemas.openxmlformats.org/presentationml/2006/ole">
            <mc:AlternateContent xmlns:mc="http://schemas.openxmlformats.org/markup-compatibility/2006">
              <mc:Choice xmlns:v="urn:schemas-microsoft-com:vml" Requires="v">
                <p:oleObj spid="_x0000_s43027" name="Bitmap Image" r:id="rId4" imgW="8247619" imgH="7666667" progId="Paint.Picture">
                  <p:embed/>
                </p:oleObj>
              </mc:Choice>
              <mc:Fallback>
                <p:oleObj name="Bitmap Image" r:id="rId4" imgW="8247619" imgH="7666667" progId="Paint.Picture">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90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62000" y="304800"/>
            <a:ext cx="7772400" cy="1143000"/>
          </a:xfrm>
        </p:spPr>
        <p:txBody>
          <a:bodyPr/>
          <a:lstStyle/>
          <a:p>
            <a:r>
              <a:rPr lang="en-US" altLang="en-US" dirty="0">
                <a:solidFill>
                  <a:schemeClr val="accent2"/>
                </a:solidFill>
                <a:latin typeface="Arial" charset="0"/>
              </a:rPr>
              <a:t>Oxygen-Deficient Atmospheres</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Flammable Atmospheres</a:t>
            </a:r>
            <a:br>
              <a:rPr lang="en-US" altLang="en-US" dirty="0">
                <a:solidFill>
                  <a:schemeClr val="accent2"/>
                </a:solidFill>
                <a:latin typeface="Arial" charset="0"/>
              </a:rPr>
            </a:br>
            <a:endParaRPr lang="en-US" dirty="0"/>
          </a:p>
        </p:txBody>
      </p:sp>
      <p:sp>
        <p:nvSpPr>
          <p:cNvPr id="44034" name="Rectangle 3"/>
          <p:cNvSpPr>
            <a:spLocks noGrp="1" noChangeArrowheads="1"/>
          </p:cNvSpPr>
          <p:nvPr>
            <p:ph type="body" idx="4294967295"/>
          </p:nvPr>
        </p:nvSpPr>
        <p:spPr>
          <a:xfrm>
            <a:off x="0" y="990600"/>
            <a:ext cx="8458200" cy="3352800"/>
          </a:xfrm>
        </p:spPr>
        <p:txBody>
          <a:bodyPr/>
          <a:lstStyle/>
          <a:p>
            <a:pPr>
              <a:lnSpc>
                <a:spcPct val="130000"/>
              </a:lnSpc>
              <a:spcBef>
                <a:spcPts val="500"/>
              </a:spcBef>
              <a:spcAft>
                <a:spcPts val="500"/>
              </a:spcAft>
            </a:pPr>
            <a:r>
              <a:rPr lang="en-US" altLang="en-US" smtClean="0"/>
              <a:t>The byproducts of work procedures can generate flammable or explosive conditions within a confined space.</a:t>
            </a:r>
          </a:p>
          <a:p>
            <a:pPr lvl="1">
              <a:lnSpc>
                <a:spcPct val="130000"/>
              </a:lnSpc>
              <a:spcBef>
                <a:spcPts val="500"/>
              </a:spcBef>
              <a:spcAft>
                <a:spcPts val="500"/>
              </a:spcAft>
            </a:pPr>
            <a:r>
              <a:rPr lang="en-US" altLang="en-US" smtClean="0"/>
              <a:t>Enriched oxygen atmospheres</a:t>
            </a:r>
          </a:p>
          <a:p>
            <a:pPr lvl="1">
              <a:lnSpc>
                <a:spcPct val="130000"/>
              </a:lnSpc>
              <a:spcBef>
                <a:spcPts val="500"/>
              </a:spcBef>
              <a:spcAft>
                <a:spcPts val="500"/>
              </a:spcAft>
            </a:pPr>
            <a:r>
              <a:rPr lang="en-US" altLang="en-US" smtClean="0"/>
              <a:t>Vaporization of flammable liquids</a:t>
            </a:r>
          </a:p>
          <a:p>
            <a:pPr lvl="1">
              <a:lnSpc>
                <a:spcPct val="130000"/>
              </a:lnSpc>
              <a:spcBef>
                <a:spcPts val="500"/>
              </a:spcBef>
              <a:spcAft>
                <a:spcPts val="500"/>
              </a:spcAft>
            </a:pPr>
            <a:r>
              <a:rPr lang="en-US" altLang="en-US" smtClean="0"/>
              <a:t>Byproducts of work</a:t>
            </a:r>
          </a:p>
          <a:p>
            <a:pPr lvl="1">
              <a:lnSpc>
                <a:spcPct val="130000"/>
              </a:lnSpc>
              <a:spcBef>
                <a:spcPts val="500"/>
              </a:spcBef>
              <a:spcAft>
                <a:spcPts val="500"/>
              </a:spcAft>
            </a:pPr>
            <a:r>
              <a:rPr lang="en-US" altLang="en-US" smtClean="0"/>
              <a:t>Chemical reactions</a:t>
            </a:r>
          </a:p>
          <a:p>
            <a:pPr lvl="1">
              <a:lnSpc>
                <a:spcPct val="130000"/>
              </a:lnSpc>
              <a:spcBef>
                <a:spcPts val="500"/>
              </a:spcBef>
              <a:spcAft>
                <a:spcPts val="500"/>
              </a:spcAft>
            </a:pPr>
            <a:r>
              <a:rPr lang="en-US" altLang="en-US" smtClean="0"/>
              <a:t>Concentrations of combustible dusts</a:t>
            </a:r>
          </a:p>
        </p:txBody>
      </p:sp>
      <p:graphicFrame>
        <p:nvGraphicFramePr>
          <p:cNvPr id="44035" name="Object 4" title="Picture of a worker putting out afire"/>
          <p:cNvGraphicFramePr>
            <a:graphicFrameLocks noChangeAspect="1"/>
          </p:cNvGraphicFramePr>
          <p:nvPr>
            <p:extLst>
              <p:ext uri="{D42A27DB-BD31-4B8C-83A1-F6EECF244321}">
                <p14:modId xmlns:p14="http://schemas.microsoft.com/office/powerpoint/2010/main" val="3814070907"/>
              </p:ext>
            </p:extLst>
          </p:nvPr>
        </p:nvGraphicFramePr>
        <p:xfrm>
          <a:off x="990600" y="4495800"/>
          <a:ext cx="2590800" cy="1779588"/>
        </p:xfrm>
        <a:graphic>
          <a:graphicData uri="http://schemas.openxmlformats.org/presentationml/2006/ole">
            <mc:AlternateContent xmlns:mc="http://schemas.openxmlformats.org/markup-compatibility/2006">
              <mc:Choice xmlns:v="urn:schemas-microsoft-com:vml" Requires="v">
                <p:oleObj spid="_x0000_s44066" name="Clip" r:id="rId4" imgW="2003450" imgH="1377086" progId="MS_ClipArt_Gallery.5">
                  <p:embed/>
                </p:oleObj>
              </mc:Choice>
              <mc:Fallback>
                <p:oleObj name="Clip" r:id="rId4" imgW="2003450" imgH="1377086"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95800"/>
                        <a:ext cx="2590800" cy="177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6" title="Picture of no smoking around flammable materials "/>
          <p:cNvGraphicFramePr>
            <a:graphicFrameLocks noChangeAspect="1"/>
          </p:cNvGraphicFramePr>
          <p:nvPr>
            <p:extLst>
              <p:ext uri="{D42A27DB-BD31-4B8C-83A1-F6EECF244321}">
                <p14:modId xmlns:p14="http://schemas.microsoft.com/office/powerpoint/2010/main" val="4171787706"/>
              </p:ext>
            </p:extLst>
          </p:nvPr>
        </p:nvGraphicFramePr>
        <p:xfrm>
          <a:off x="5334000" y="2362200"/>
          <a:ext cx="3597275" cy="4257675"/>
        </p:xfrm>
        <a:graphic>
          <a:graphicData uri="http://schemas.openxmlformats.org/presentationml/2006/ole">
            <mc:AlternateContent xmlns:mc="http://schemas.openxmlformats.org/markup-compatibility/2006">
              <mc:Choice xmlns:v="urn:schemas-microsoft-com:vml" Requires="v">
                <p:oleObj spid="_x0000_s44067" name="Clip" r:id="rId6" imgW="1741932" imgH="1806854" progId="MS_ClipArt_Gallery.5">
                  <p:embed/>
                </p:oleObj>
              </mc:Choice>
              <mc:Fallback>
                <p:oleObj name="Clip" r:id="rId6" imgW="1741932" imgH="1806854"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362200"/>
                        <a:ext cx="35972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altLang="en-US" dirty="0">
                <a:solidFill>
                  <a:schemeClr val="accent2"/>
                </a:solidFill>
                <a:latin typeface="Arial" charset="0"/>
              </a:rPr>
              <a:t>Carbon Monoxide (CO)</a:t>
            </a:r>
            <a:br>
              <a:rPr lang="en-US" altLang="en-US" dirty="0">
                <a:solidFill>
                  <a:schemeClr val="accent2"/>
                </a:solidFill>
                <a:latin typeface="Arial" charset="0"/>
              </a:rPr>
            </a:br>
            <a:endParaRPr lang="en-US" dirty="0"/>
          </a:p>
        </p:txBody>
      </p:sp>
      <p:sp>
        <p:nvSpPr>
          <p:cNvPr id="45058" name="Rectangle 3"/>
          <p:cNvSpPr>
            <a:spLocks noGrp="1" noChangeArrowheads="1"/>
          </p:cNvSpPr>
          <p:nvPr>
            <p:ph type="body" idx="4294967295"/>
          </p:nvPr>
        </p:nvSpPr>
        <p:spPr>
          <a:xfrm>
            <a:off x="0" y="990600"/>
            <a:ext cx="4267200" cy="4953000"/>
          </a:xfrm>
          <a:noFill/>
        </p:spPr>
        <p:txBody>
          <a:bodyPr lIns="92075" tIns="46038" rIns="92075" bIns="46038"/>
          <a:lstStyle/>
          <a:p>
            <a:pPr>
              <a:lnSpc>
                <a:spcPct val="120000"/>
              </a:lnSpc>
            </a:pPr>
            <a:r>
              <a:rPr lang="en-US" altLang="en-US" sz="1800" smtClean="0"/>
              <a:t>Colorless, odorless gas</a:t>
            </a:r>
          </a:p>
          <a:p>
            <a:pPr>
              <a:spcBef>
                <a:spcPts val="500"/>
              </a:spcBef>
              <a:spcAft>
                <a:spcPts val="500"/>
              </a:spcAft>
            </a:pPr>
            <a:r>
              <a:rPr lang="en-US" altLang="en-US" sz="1800" smtClean="0"/>
              <a:t>Fatal at 1000 ppm in air </a:t>
            </a:r>
          </a:p>
          <a:p>
            <a:pPr>
              <a:spcBef>
                <a:spcPts val="500"/>
              </a:spcBef>
              <a:spcAft>
                <a:spcPts val="500"/>
              </a:spcAft>
            </a:pPr>
            <a:r>
              <a:rPr lang="en-US" altLang="en-US" sz="1800" smtClean="0"/>
              <a:t>Dangerous at 200 ppm</a:t>
            </a:r>
          </a:p>
          <a:p>
            <a:pPr>
              <a:spcBef>
                <a:spcPts val="500"/>
              </a:spcBef>
              <a:spcAft>
                <a:spcPts val="500"/>
              </a:spcAft>
            </a:pPr>
            <a:r>
              <a:rPr lang="en-US" altLang="en-US" sz="1800" smtClean="0">
                <a:solidFill>
                  <a:schemeClr val="hlink"/>
                </a:solidFill>
              </a:rPr>
              <a:t>Any untested atmosphere must be suspect</a:t>
            </a:r>
          </a:p>
          <a:p>
            <a:pPr>
              <a:spcBef>
                <a:spcPts val="500"/>
              </a:spcBef>
              <a:spcAft>
                <a:spcPts val="500"/>
              </a:spcAft>
            </a:pPr>
            <a:r>
              <a:rPr lang="en-US" altLang="en-US" sz="1800" smtClean="0"/>
              <a:t>Carbon monoxide must be tested for specifically</a:t>
            </a:r>
          </a:p>
          <a:p>
            <a:pPr>
              <a:lnSpc>
                <a:spcPct val="120000"/>
              </a:lnSpc>
              <a:spcBef>
                <a:spcPct val="50000"/>
              </a:spcBef>
            </a:pPr>
            <a:r>
              <a:rPr lang="en-US" altLang="en-US" sz="1800" smtClean="0"/>
              <a:t>Chemical asphyxiant</a:t>
            </a:r>
          </a:p>
          <a:p>
            <a:pPr>
              <a:lnSpc>
                <a:spcPct val="120000"/>
              </a:lnSpc>
              <a:spcBef>
                <a:spcPct val="50000"/>
              </a:spcBef>
            </a:pPr>
            <a:r>
              <a:rPr lang="en-US" altLang="en-US" sz="1800" smtClean="0"/>
              <a:t>Slightly lighter than air</a:t>
            </a:r>
          </a:p>
          <a:p>
            <a:pPr>
              <a:lnSpc>
                <a:spcPct val="120000"/>
              </a:lnSpc>
              <a:spcBef>
                <a:spcPct val="50000"/>
              </a:spcBef>
            </a:pPr>
            <a:r>
              <a:rPr lang="en-US" altLang="en-US" sz="1800" smtClean="0"/>
              <a:t>Primary source: incomplete combustion of organic material</a:t>
            </a:r>
          </a:p>
          <a:p>
            <a:pPr>
              <a:lnSpc>
                <a:spcPct val="120000"/>
              </a:lnSpc>
              <a:spcBef>
                <a:spcPct val="50000"/>
              </a:spcBef>
            </a:pPr>
            <a:r>
              <a:rPr lang="en-US" altLang="en-US" sz="1800" smtClean="0"/>
              <a:t>Gasoline-fueled combustion engines</a:t>
            </a:r>
          </a:p>
        </p:txBody>
      </p:sp>
      <p:graphicFrame>
        <p:nvGraphicFramePr>
          <p:cNvPr id="45060" name="Object 6" title="Picture of a tombstone "/>
          <p:cNvGraphicFramePr>
            <a:graphicFrameLocks noChangeAspect="1"/>
          </p:cNvGraphicFramePr>
          <p:nvPr>
            <p:extLst>
              <p:ext uri="{D42A27DB-BD31-4B8C-83A1-F6EECF244321}">
                <p14:modId xmlns:p14="http://schemas.microsoft.com/office/powerpoint/2010/main" val="1032403603"/>
              </p:ext>
            </p:extLst>
          </p:nvPr>
        </p:nvGraphicFramePr>
        <p:xfrm>
          <a:off x="5181600" y="3810000"/>
          <a:ext cx="3352800" cy="2633663"/>
        </p:xfrm>
        <a:graphic>
          <a:graphicData uri="http://schemas.openxmlformats.org/presentationml/2006/ole">
            <mc:AlternateContent xmlns:mc="http://schemas.openxmlformats.org/markup-compatibility/2006">
              <mc:Choice xmlns:v="urn:schemas-microsoft-com:vml" Requires="v">
                <p:oleObj spid="_x0000_s45076" name="Clip" r:id="rId4" imgW="639445" imgH="502285" progId="MS_ClipArt_Gallery.5">
                  <p:embed/>
                </p:oleObj>
              </mc:Choice>
              <mc:Fallback>
                <p:oleObj name="Clip" r:id="rId4" imgW="639445" imgH="502285"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0"/>
                        <a:ext cx="3352800" cy="263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05" name="Rectangle 9"/>
          <p:cNvSpPr>
            <a:spLocks noChangeArrowheads="1"/>
          </p:cNvSpPr>
          <p:nvPr/>
        </p:nvSpPr>
        <p:spPr bwMode="auto">
          <a:xfrm>
            <a:off x="4648200" y="1066800"/>
            <a:ext cx="4267200" cy="21859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defRPr/>
            </a:pPr>
            <a:r>
              <a:rPr lang="en-US" altLang="en-US" sz="1600">
                <a:effectLst>
                  <a:outerShdw blurRad="38100" dist="38100" dir="2700000" algn="tl">
                    <a:srgbClr val="000000"/>
                  </a:outerShdw>
                </a:effectLst>
                <a:latin typeface="Arial" charset="0"/>
              </a:rPr>
              <a:t>PEL =  35 ppm - TWA</a:t>
            </a:r>
          </a:p>
          <a:p>
            <a:pPr>
              <a:spcBef>
                <a:spcPct val="50000"/>
              </a:spcBef>
              <a:buClr>
                <a:schemeClr val="accent2"/>
              </a:buClr>
              <a:defRPr/>
            </a:pPr>
            <a:r>
              <a:rPr lang="en-US" altLang="en-US" sz="1600">
                <a:effectLst>
                  <a:outerShdw blurRad="38100" dist="38100" dir="2700000" algn="tl">
                    <a:srgbClr val="000000"/>
                  </a:outerShdw>
                </a:effectLst>
                <a:latin typeface="Arial" charset="0"/>
              </a:rPr>
              <a:t>TLV = 25 ppm - TWA</a:t>
            </a:r>
          </a:p>
          <a:p>
            <a:pPr>
              <a:spcBef>
                <a:spcPct val="50000"/>
              </a:spcBef>
              <a:buClr>
                <a:schemeClr val="accent2"/>
              </a:buClr>
              <a:defRPr/>
            </a:pPr>
            <a:r>
              <a:rPr lang="en-US" altLang="en-US" sz="1600">
                <a:effectLst>
                  <a:outerShdw blurRad="38100" dist="38100" dir="2700000" algn="tl">
                    <a:srgbClr val="000000"/>
                  </a:outerShdw>
                </a:effectLst>
                <a:latin typeface="Arial" charset="0"/>
              </a:rPr>
              <a:t>BEI: &lt;3.5% COHb; 20 ppm (end-exhaled air)</a:t>
            </a:r>
          </a:p>
          <a:p>
            <a:pPr>
              <a:spcBef>
                <a:spcPct val="50000"/>
              </a:spcBef>
              <a:buClr>
                <a:schemeClr val="accent2"/>
              </a:buClr>
              <a:defRPr/>
            </a:pPr>
            <a:r>
              <a:rPr lang="en-US" altLang="en-US" sz="1600">
                <a:effectLst>
                  <a:outerShdw blurRad="38100" dist="38100" dir="2700000" algn="tl">
                    <a:srgbClr val="000000"/>
                  </a:outerShdw>
                </a:effectLst>
                <a:latin typeface="Arial" charset="0"/>
              </a:rPr>
              <a:t>REL = 200 ppm - STEL; 35 ppm - TWA</a:t>
            </a:r>
          </a:p>
          <a:p>
            <a:pPr>
              <a:spcBef>
                <a:spcPct val="50000"/>
              </a:spcBef>
              <a:buClr>
                <a:schemeClr val="accent2"/>
              </a:buClr>
              <a:defRPr/>
            </a:pPr>
            <a:r>
              <a:rPr lang="en-US" altLang="en-US" sz="1600">
                <a:effectLst>
                  <a:outerShdw blurRad="38100" dist="38100" dir="2700000" algn="tl">
                    <a:srgbClr val="000000"/>
                  </a:outerShdw>
                </a:effectLst>
                <a:latin typeface="Arial" charset="0"/>
              </a:rPr>
              <a:t>IDLH = 1500 ppm</a:t>
            </a:r>
          </a:p>
          <a:p>
            <a:pPr>
              <a:spcBef>
                <a:spcPct val="50000"/>
              </a:spcBef>
              <a:buClr>
                <a:schemeClr val="accent2"/>
              </a:buClr>
              <a:defRPr/>
            </a:pPr>
            <a:r>
              <a:rPr lang="en-US" altLang="en-US" sz="1600">
                <a:effectLst>
                  <a:outerShdw blurRad="38100" dist="38100" dir="2700000" algn="tl">
                    <a:srgbClr val="000000"/>
                  </a:outerShdw>
                </a:effectLst>
                <a:latin typeface="Arial" charset="0"/>
              </a:rPr>
              <a:t>LEL = 12.5%; UEL = 74.2%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3" name="Object 7" title="Text box of effects of various carbon monoxide levels"/>
          <p:cNvGraphicFramePr>
            <a:graphicFrameLocks noChangeAspect="1"/>
          </p:cNvGraphicFramePr>
          <p:nvPr>
            <p:extLst>
              <p:ext uri="{D42A27DB-BD31-4B8C-83A1-F6EECF244321}">
                <p14:modId xmlns:p14="http://schemas.microsoft.com/office/powerpoint/2010/main" val="3325236331"/>
              </p:ext>
            </p:extLst>
          </p:nvPr>
        </p:nvGraphicFramePr>
        <p:xfrm>
          <a:off x="114300" y="989013"/>
          <a:ext cx="8839200" cy="5867400"/>
        </p:xfrm>
        <a:graphic>
          <a:graphicData uri="http://schemas.openxmlformats.org/presentationml/2006/ole">
            <mc:AlternateContent xmlns:mc="http://schemas.openxmlformats.org/markup-compatibility/2006">
              <mc:Choice xmlns:v="urn:schemas-microsoft-com:vml" Requires="v">
                <p:oleObj spid="_x0000_s46098" name="Bitmap Image" r:id="rId4" imgW="0" imgH="0" progId="Paint.Picture">
                  <p:embed/>
                </p:oleObj>
              </mc:Choice>
              <mc:Fallback>
                <p:oleObj name="Bitmap Image" r:id="rId4" imgW="0" imgH="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989013"/>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Concentration of CO Necessary to Produce Symptoms</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Carbon Dioxide (CO</a:t>
            </a:r>
            <a:r>
              <a:rPr lang="en-US" altLang="en-US" baseline="-25000" dirty="0">
                <a:solidFill>
                  <a:schemeClr val="accent2"/>
                </a:solidFill>
                <a:latin typeface="Arial" charset="0"/>
              </a:rPr>
              <a:t>2</a:t>
            </a:r>
            <a:r>
              <a:rPr lang="en-US" altLang="en-US" dirty="0">
                <a:solidFill>
                  <a:schemeClr val="accent2"/>
                </a:solidFill>
                <a:latin typeface="Arial" charset="0"/>
              </a:rPr>
              <a:t>)</a:t>
            </a:r>
            <a:br>
              <a:rPr lang="en-US" altLang="en-US" dirty="0">
                <a:solidFill>
                  <a:schemeClr val="accent2"/>
                </a:solidFill>
                <a:latin typeface="Arial" charset="0"/>
              </a:rPr>
            </a:br>
            <a:endParaRPr lang="en-US" dirty="0"/>
          </a:p>
        </p:txBody>
      </p:sp>
      <p:sp>
        <p:nvSpPr>
          <p:cNvPr id="47106" name="Rectangle 3"/>
          <p:cNvSpPr>
            <a:spLocks noGrp="1" noChangeArrowheads="1"/>
          </p:cNvSpPr>
          <p:nvPr>
            <p:ph type="body" idx="4294967295"/>
          </p:nvPr>
        </p:nvSpPr>
        <p:spPr>
          <a:xfrm>
            <a:off x="914400" y="990600"/>
            <a:ext cx="6705600" cy="2362200"/>
          </a:xfrm>
          <a:noFill/>
        </p:spPr>
        <p:txBody>
          <a:bodyPr lIns="92075" tIns="46038" rIns="92075" bIns="46038"/>
          <a:lstStyle/>
          <a:p>
            <a:r>
              <a:rPr lang="en-US" altLang="en-US" dirty="0" smtClean="0"/>
              <a:t>Colorless, odorless noncombustible gas</a:t>
            </a:r>
          </a:p>
          <a:p>
            <a:r>
              <a:rPr lang="en-US" altLang="en-US" dirty="0" smtClean="0"/>
              <a:t>Heavier than air</a:t>
            </a:r>
          </a:p>
          <a:p>
            <a:r>
              <a:rPr lang="en-US" altLang="en-US" dirty="0" smtClean="0"/>
              <a:t>Common in solid and compressed liquid forms</a:t>
            </a:r>
          </a:p>
          <a:p>
            <a:r>
              <a:rPr lang="en-US" altLang="en-US" dirty="0" smtClean="0"/>
              <a:t>Carbonation</a:t>
            </a:r>
          </a:p>
          <a:p>
            <a:r>
              <a:rPr lang="en-US" altLang="en-US" dirty="0" err="1" smtClean="0"/>
              <a:t>Inerting</a:t>
            </a:r>
            <a:endParaRPr lang="en-US" altLang="en-US" dirty="0" smtClean="0"/>
          </a:p>
          <a:p>
            <a:r>
              <a:rPr lang="en-US" altLang="en-US" dirty="0" smtClean="0"/>
              <a:t>Organic decay (grain elevators, sewers, storage bins, wells)</a:t>
            </a:r>
          </a:p>
          <a:p>
            <a:r>
              <a:rPr lang="en-US" altLang="en-US" dirty="0" smtClean="0"/>
              <a:t>Fermentation (</a:t>
            </a:r>
            <a:r>
              <a:rPr lang="en-US" altLang="en-US" dirty="0" err="1" smtClean="0"/>
              <a:t>digestors</a:t>
            </a:r>
            <a:r>
              <a:rPr lang="en-US" altLang="en-US" dirty="0" smtClean="0"/>
              <a:t>, molasses pits, beer and wine vats</a:t>
            </a:r>
            <a:r>
              <a:rPr lang="en-US" altLang="en-US" sz="1800" dirty="0" smtClean="0"/>
              <a:t>)</a:t>
            </a:r>
          </a:p>
        </p:txBody>
      </p:sp>
      <p:sp>
        <p:nvSpPr>
          <p:cNvPr id="47108" name="Rectangle 5"/>
          <p:cNvSpPr>
            <a:spLocks noChangeArrowheads="1"/>
          </p:cNvSpPr>
          <p:nvPr/>
        </p:nvSpPr>
        <p:spPr bwMode="auto">
          <a:xfrm>
            <a:off x="2819400" y="4153546"/>
            <a:ext cx="2667000" cy="23749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nSpc>
                <a:spcPct val="130000"/>
              </a:lnSpc>
              <a:buFontTx/>
              <a:buNone/>
            </a:pPr>
            <a:r>
              <a:rPr lang="en-US" altLang="en-US" sz="1800" dirty="0"/>
              <a:t>PEL = 5,000 ppm	</a:t>
            </a:r>
          </a:p>
          <a:p>
            <a:pPr>
              <a:lnSpc>
                <a:spcPct val="130000"/>
              </a:lnSpc>
              <a:buFontTx/>
              <a:buNone/>
            </a:pPr>
            <a:r>
              <a:rPr lang="en-US" altLang="en-US" sz="1800" dirty="0"/>
              <a:t>TLV = 5,000 ppm </a:t>
            </a:r>
          </a:p>
          <a:p>
            <a:pPr>
              <a:lnSpc>
                <a:spcPct val="130000"/>
              </a:lnSpc>
              <a:buFontTx/>
              <a:buNone/>
            </a:pPr>
            <a:r>
              <a:rPr lang="en-US" altLang="en-US" sz="1800" dirty="0"/>
              <a:t>STEL - 30,000 ppm </a:t>
            </a:r>
          </a:p>
          <a:p>
            <a:pPr>
              <a:lnSpc>
                <a:spcPct val="130000"/>
              </a:lnSpc>
              <a:buFontTx/>
              <a:buNone/>
            </a:pPr>
            <a:r>
              <a:rPr lang="en-US" altLang="en-US" sz="1800" dirty="0"/>
              <a:t>IDLH = 50,000 ppm</a:t>
            </a:r>
          </a:p>
          <a:p>
            <a:pPr>
              <a:lnSpc>
                <a:spcPct val="130000"/>
              </a:lnSpc>
              <a:buFontTx/>
              <a:buNone/>
            </a:pPr>
            <a:r>
              <a:rPr lang="en-US" altLang="en-US" sz="1800" dirty="0"/>
              <a:t>LEL = none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altLang="en-US" dirty="0">
                <a:solidFill>
                  <a:schemeClr val="accent2"/>
                </a:solidFill>
                <a:latin typeface="Arial" charset="0"/>
              </a:rPr>
              <a:t>Hazardous Atmosphere Recap</a:t>
            </a:r>
            <a:br>
              <a:rPr lang="en-US" altLang="en-US" dirty="0">
                <a:solidFill>
                  <a:schemeClr val="accent2"/>
                </a:solidFill>
                <a:latin typeface="Arial" charset="0"/>
              </a:rPr>
            </a:br>
            <a:endParaRPr lang="en-US" dirty="0"/>
          </a:p>
        </p:txBody>
      </p:sp>
      <p:sp>
        <p:nvSpPr>
          <p:cNvPr id="51203" name="Rectangle 3"/>
          <p:cNvSpPr>
            <a:spLocks noGrp="1" noChangeArrowheads="1"/>
          </p:cNvSpPr>
          <p:nvPr>
            <p:ph type="body" sz="half" idx="4294967295"/>
          </p:nvPr>
        </p:nvSpPr>
        <p:spPr>
          <a:xfrm>
            <a:off x="470115" y="1066800"/>
            <a:ext cx="7162800" cy="1295400"/>
          </a:xfrm>
        </p:spPr>
        <p:txBody>
          <a:bodyPr/>
          <a:lstStyle/>
          <a:p>
            <a:pPr>
              <a:lnSpc>
                <a:spcPct val="90000"/>
              </a:lnSpc>
              <a:buFontTx/>
              <a:buNone/>
              <a:defRPr/>
            </a:pPr>
            <a:r>
              <a:rPr lang="en-US" altLang="en-US" sz="1400" dirty="0" smtClean="0">
                <a:effectLst>
                  <a:outerShdw blurRad="38100" dist="38100" dir="2700000" algn="tl">
                    <a:srgbClr val="000000"/>
                  </a:outerShdw>
                </a:effectLst>
              </a:rPr>
              <a:t>Oxygen-deficient atmospheres have less than _____ oxygen available?</a:t>
            </a:r>
          </a:p>
          <a:p>
            <a:pPr>
              <a:lnSpc>
                <a:spcPct val="90000"/>
              </a:lnSpc>
              <a:buFontTx/>
              <a:buAutoNum type="arabicPeriod"/>
              <a:defRPr/>
            </a:pPr>
            <a:r>
              <a:rPr lang="en-US" altLang="en-US" sz="1400" dirty="0" smtClean="0"/>
              <a:t>20.6 percent</a:t>
            </a:r>
          </a:p>
          <a:p>
            <a:pPr>
              <a:lnSpc>
                <a:spcPct val="90000"/>
              </a:lnSpc>
              <a:buFontTx/>
              <a:buAutoNum type="arabicPeriod"/>
              <a:defRPr/>
            </a:pPr>
            <a:r>
              <a:rPr lang="en-US" altLang="en-US" sz="1400" dirty="0" smtClean="0"/>
              <a:t>18.7 percent</a:t>
            </a:r>
          </a:p>
          <a:p>
            <a:pPr>
              <a:lnSpc>
                <a:spcPct val="90000"/>
              </a:lnSpc>
              <a:buFontTx/>
              <a:buAutoNum type="arabicPeriod"/>
              <a:defRPr/>
            </a:pPr>
            <a:r>
              <a:rPr lang="en-US" altLang="en-US" sz="1400" dirty="0" smtClean="0"/>
              <a:t>19.5 percent</a:t>
            </a:r>
          </a:p>
          <a:p>
            <a:pPr>
              <a:lnSpc>
                <a:spcPct val="90000"/>
              </a:lnSpc>
              <a:buFontTx/>
              <a:buAutoNum type="arabicPeriod"/>
              <a:defRPr/>
            </a:pPr>
            <a:r>
              <a:rPr lang="en-US" altLang="en-US" sz="1400" dirty="0" smtClean="0"/>
              <a:t>21.7 percent</a:t>
            </a:r>
          </a:p>
        </p:txBody>
      </p:sp>
      <p:sp>
        <p:nvSpPr>
          <p:cNvPr id="51207" name="Rectangle 7"/>
          <p:cNvSpPr>
            <a:spLocks noChangeArrowheads="1"/>
          </p:cNvSpPr>
          <p:nvPr/>
        </p:nvSpPr>
        <p:spPr bwMode="auto">
          <a:xfrm>
            <a:off x="441701" y="2514599"/>
            <a:ext cx="845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1400" dirty="0" smtClean="0">
                <a:effectLst>
                  <a:outerShdw blurRad="38100" dist="38100" dir="2700000" algn="tl">
                    <a:srgbClr val="000000"/>
                  </a:outerShdw>
                </a:effectLst>
                <a:latin typeface="Arial" charset="0"/>
              </a:rPr>
              <a:t>Carbon monoxide is colorless and odorless but leaves a distinct taste of rotten eggs in your mouth.</a:t>
            </a:r>
          </a:p>
          <a:p>
            <a:pPr>
              <a:spcBef>
                <a:spcPct val="50000"/>
              </a:spcBef>
              <a:buClr>
                <a:schemeClr val="accent2"/>
              </a:buClr>
              <a:buFontTx/>
              <a:buAutoNum type="arabicPeriod"/>
              <a:defRPr/>
            </a:pPr>
            <a:r>
              <a:rPr lang="en-US" altLang="en-US" sz="1400" dirty="0" smtClean="0">
                <a:latin typeface="Arial" charset="0"/>
              </a:rPr>
              <a:t>True</a:t>
            </a:r>
          </a:p>
          <a:p>
            <a:pPr>
              <a:spcBef>
                <a:spcPct val="50000"/>
              </a:spcBef>
              <a:buClr>
                <a:schemeClr val="accent2"/>
              </a:buClr>
              <a:buFontTx/>
              <a:buAutoNum type="arabicPeriod"/>
              <a:defRPr/>
            </a:pPr>
            <a:r>
              <a:rPr lang="en-US" altLang="en-US" sz="1400" dirty="0" smtClean="0">
                <a:latin typeface="Arial" charset="0"/>
              </a:rPr>
              <a:t>False</a:t>
            </a:r>
          </a:p>
        </p:txBody>
      </p:sp>
      <p:sp>
        <p:nvSpPr>
          <p:cNvPr id="51208" name="Rectangle 8"/>
          <p:cNvSpPr>
            <a:spLocks noChangeArrowheads="1"/>
          </p:cNvSpPr>
          <p:nvPr/>
        </p:nvSpPr>
        <p:spPr bwMode="auto">
          <a:xfrm>
            <a:off x="365501" y="3642102"/>
            <a:ext cx="85344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1400" dirty="0" smtClean="0">
                <a:effectLst>
                  <a:outerShdw blurRad="38100" dist="38100" dir="2700000" algn="tl">
                    <a:srgbClr val="000000"/>
                  </a:outerShdw>
                </a:effectLst>
                <a:latin typeface="Arial" charset="0"/>
              </a:rPr>
              <a:t>Atmospheric testing must be done at the top and bottom of the space only since gases tend to only rise to</a:t>
            </a:r>
          </a:p>
          <a:p>
            <a:pPr>
              <a:spcBef>
                <a:spcPct val="50000"/>
              </a:spcBef>
              <a:defRPr/>
            </a:pPr>
            <a:r>
              <a:rPr lang="en-US" altLang="en-US" sz="1400" dirty="0" smtClean="0">
                <a:effectLst>
                  <a:outerShdw blurRad="38100" dist="38100" dir="2700000" algn="tl">
                    <a:srgbClr val="000000"/>
                  </a:outerShdw>
                </a:effectLst>
                <a:latin typeface="Arial" charset="0"/>
              </a:rPr>
              <a:t>the top or sink to the bottom.</a:t>
            </a:r>
          </a:p>
          <a:p>
            <a:pPr>
              <a:spcBef>
                <a:spcPct val="50000"/>
              </a:spcBef>
              <a:buClr>
                <a:schemeClr val="accent2"/>
              </a:buClr>
              <a:buFontTx/>
              <a:buAutoNum type="arabicPeriod"/>
              <a:defRPr/>
            </a:pPr>
            <a:r>
              <a:rPr lang="en-US" altLang="en-US" sz="1400" dirty="0" smtClean="0">
                <a:latin typeface="Arial" charset="0"/>
              </a:rPr>
              <a:t>True</a:t>
            </a:r>
          </a:p>
          <a:p>
            <a:pPr>
              <a:spcBef>
                <a:spcPct val="50000"/>
              </a:spcBef>
              <a:buClr>
                <a:schemeClr val="accent2"/>
              </a:buClr>
              <a:buFontTx/>
              <a:buAutoNum type="arabicPeriod"/>
              <a:defRPr/>
            </a:pPr>
            <a:r>
              <a:rPr lang="en-US" altLang="en-US" sz="1400" dirty="0" smtClean="0">
                <a:latin typeface="Arial" charset="0"/>
              </a:rPr>
              <a:t>False</a:t>
            </a:r>
          </a:p>
        </p:txBody>
      </p:sp>
      <p:sp>
        <p:nvSpPr>
          <p:cNvPr id="51210" name="Rectangle 10"/>
          <p:cNvSpPr>
            <a:spLocks noChangeArrowheads="1"/>
          </p:cNvSpPr>
          <p:nvPr/>
        </p:nvSpPr>
        <p:spPr bwMode="auto">
          <a:xfrm>
            <a:off x="370667" y="5029200"/>
            <a:ext cx="86106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1400" dirty="0" smtClean="0">
                <a:effectLst>
                  <a:outerShdw blurRad="38100" dist="38100" dir="2700000" algn="tl">
                    <a:srgbClr val="000000"/>
                  </a:outerShdw>
                </a:effectLst>
                <a:latin typeface="Arial" charset="0"/>
              </a:rPr>
              <a:t>The attendant is the person responsible for the confined space entry and is ultimately responsible for all</a:t>
            </a:r>
          </a:p>
          <a:p>
            <a:pPr>
              <a:spcBef>
                <a:spcPct val="50000"/>
              </a:spcBef>
              <a:defRPr/>
            </a:pPr>
            <a:r>
              <a:rPr lang="en-US" altLang="en-US" sz="1400" dirty="0" smtClean="0">
                <a:effectLst>
                  <a:outerShdw blurRad="38100" dist="38100" dir="2700000" algn="tl">
                    <a:srgbClr val="000000"/>
                  </a:outerShdw>
                </a:effectLst>
                <a:latin typeface="Arial" charset="0"/>
              </a:rPr>
              <a:t>activities.</a:t>
            </a:r>
          </a:p>
          <a:p>
            <a:pPr>
              <a:spcBef>
                <a:spcPct val="50000"/>
              </a:spcBef>
              <a:buFontTx/>
              <a:buAutoNum type="arabicPeriod"/>
              <a:defRPr/>
            </a:pPr>
            <a:r>
              <a:rPr lang="en-US" altLang="en-US" sz="1400" dirty="0" smtClean="0">
                <a:latin typeface="Arial" charset="0"/>
              </a:rPr>
              <a:t>True</a:t>
            </a:r>
          </a:p>
          <a:p>
            <a:pPr>
              <a:spcBef>
                <a:spcPct val="50000"/>
              </a:spcBef>
              <a:buFontTx/>
              <a:buAutoNum type="arabicPeriod"/>
              <a:defRPr/>
            </a:pPr>
            <a:r>
              <a:rPr lang="en-US" altLang="en-US" sz="1400" dirty="0" smtClean="0">
                <a:latin typeface="Arial" charset="0"/>
              </a:rPr>
              <a:t>False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2133600" y="533400"/>
            <a:ext cx="4953000" cy="19812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chemeClr val="bg1"/>
                </a:solidFill>
                <a:effectLst>
                  <a:outerShdw dist="35921" dir="2700000" algn="ctr" rotWithShape="0">
                    <a:srgbClr val="990000"/>
                  </a:outerShdw>
                </a:effectLst>
                <a:latin typeface="Impact"/>
              </a:rPr>
              <a:t>Physical</a:t>
            </a:r>
          </a:p>
        </p:txBody>
      </p:sp>
      <p:sp>
        <p:nvSpPr>
          <p:cNvPr id="49155" name="WordArt 3"/>
          <p:cNvSpPr>
            <a:spLocks noChangeArrowheads="1" noChangeShapeType="1" noTextEdit="1"/>
          </p:cNvSpPr>
          <p:nvPr/>
        </p:nvSpPr>
        <p:spPr bwMode="auto">
          <a:xfrm>
            <a:off x="2057400" y="3106738"/>
            <a:ext cx="5091113" cy="2074862"/>
          </a:xfrm>
          <a:prstGeom prst="rect">
            <a:avLst/>
          </a:prstGeom>
        </p:spPr>
        <p:txBody>
          <a:bodyPr wrap="none" fromWordArt="1">
            <a:prstTxWarp prst="textPlain">
              <a:avLst>
                <a:gd name="adj" fmla="val 50000"/>
              </a:avLst>
            </a:prstTxWarp>
          </a:bodyPr>
          <a:lstStyle/>
          <a:p>
            <a:pPr algn="ctr"/>
            <a:r>
              <a:rPr lang="en-US" sz="3600" b="1" kern="10" dirty="0">
                <a:ln w="12700">
                  <a:solidFill>
                    <a:srgbClr val="EAEAEA"/>
                  </a:solidFill>
                  <a:round/>
                  <a:headEnd/>
                  <a:tailEnd/>
                </a:ln>
                <a:solidFill>
                  <a:schemeClr val="bg1"/>
                </a:solidFill>
                <a:effectLst>
                  <a:outerShdw dist="35921" dir="2700000" sy="50000" kx="2115830" algn="bl" rotWithShape="0">
                    <a:srgbClr val="C0C0C0"/>
                  </a:outerShdw>
                </a:effectLst>
                <a:latin typeface="Arial Black"/>
              </a:rPr>
              <a:t>Hazards</a:t>
            </a:r>
          </a:p>
        </p:txBody>
      </p:sp>
      <p:sp>
        <p:nvSpPr>
          <p:cNvPr id="2" name="Title 1" hidden="1"/>
          <p:cNvSpPr>
            <a:spLocks noGrp="1"/>
          </p:cNvSpPr>
          <p:nvPr>
            <p:ph type="title"/>
          </p:nvPr>
        </p:nvSpPr>
        <p:spPr/>
        <p:txBody>
          <a:bodyPr/>
          <a:lstStyle/>
          <a:p>
            <a:r>
              <a:rPr lang="en-US" dirty="0" smtClean="0"/>
              <a:t>Physical Hazards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altLang="en-US" dirty="0">
                <a:solidFill>
                  <a:schemeClr val="accent2"/>
                </a:solidFill>
                <a:latin typeface="Arial" charset="0"/>
              </a:rPr>
              <a:t>Physical Hazards</a:t>
            </a:r>
            <a:br>
              <a:rPr lang="en-US" altLang="en-US" dirty="0">
                <a:solidFill>
                  <a:schemeClr val="accent2"/>
                </a:solidFill>
                <a:latin typeface="Arial" charset="0"/>
              </a:rPr>
            </a:br>
            <a:endParaRPr lang="en-US" dirty="0"/>
          </a:p>
        </p:txBody>
      </p:sp>
      <p:sp>
        <p:nvSpPr>
          <p:cNvPr id="43016" name="Rectangle 8"/>
          <p:cNvSpPr>
            <a:spLocks noGrp="1" noChangeArrowheads="1"/>
          </p:cNvSpPr>
          <p:nvPr>
            <p:ph type="body" sz="half" idx="4294967295"/>
          </p:nvPr>
        </p:nvSpPr>
        <p:spPr>
          <a:xfrm>
            <a:off x="0" y="914400"/>
            <a:ext cx="2819400" cy="1371600"/>
          </a:xfrm>
        </p:spPr>
        <p:txBody>
          <a:bodyPr/>
          <a:lstStyle/>
          <a:p>
            <a:pPr>
              <a:buFontTx/>
              <a:buNone/>
              <a:defRPr/>
            </a:pPr>
            <a:r>
              <a:rPr lang="en-US" altLang="en-US" sz="1600" b="1" u="sng" dirty="0" smtClean="0">
                <a:effectLst>
                  <a:outerShdw blurRad="38100" dist="38100" dir="2700000" algn="tl">
                    <a:srgbClr val="000000"/>
                  </a:outerShdw>
                </a:effectLst>
              </a:rPr>
              <a:t>Thermal</a:t>
            </a:r>
          </a:p>
          <a:p>
            <a:pPr>
              <a:defRPr/>
            </a:pPr>
            <a:r>
              <a:rPr lang="en-US" altLang="en-US" sz="1600" dirty="0" smtClean="0"/>
              <a:t>Air temperature, </a:t>
            </a:r>
          </a:p>
          <a:p>
            <a:pPr>
              <a:defRPr/>
            </a:pPr>
            <a:r>
              <a:rPr lang="en-US" altLang="en-US" sz="1600" dirty="0" smtClean="0"/>
              <a:t>Air velocity, </a:t>
            </a:r>
          </a:p>
          <a:p>
            <a:pPr>
              <a:defRPr/>
            </a:pPr>
            <a:r>
              <a:rPr lang="en-US" altLang="en-US" sz="1600" dirty="0" smtClean="0"/>
              <a:t>Moisture contained in the air </a:t>
            </a:r>
          </a:p>
          <a:p>
            <a:pPr>
              <a:defRPr/>
            </a:pPr>
            <a:r>
              <a:rPr lang="en-US" altLang="en-US" sz="1600" dirty="0" smtClean="0"/>
              <a:t>Radiant heat.</a:t>
            </a:r>
          </a:p>
        </p:txBody>
      </p:sp>
      <p:sp>
        <p:nvSpPr>
          <p:cNvPr id="43017" name="Rectangle 9"/>
          <p:cNvSpPr>
            <a:spLocks noChangeArrowheads="1"/>
          </p:cNvSpPr>
          <p:nvPr/>
        </p:nvSpPr>
        <p:spPr bwMode="auto">
          <a:xfrm>
            <a:off x="261938" y="2757488"/>
            <a:ext cx="2133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Char char="•"/>
              <a:defRPr>
                <a:solidFill>
                  <a:schemeClr val="tx1"/>
                </a:solidFill>
                <a:latin typeface="Arial" charset="0"/>
              </a:defRPr>
            </a:lvl1pPr>
            <a:lvl2pPr marL="742950" indent="-285750">
              <a:spcBef>
                <a:spcPct val="20000"/>
              </a:spcBef>
              <a:buClr>
                <a:schemeClr val="accent2"/>
              </a:buClr>
              <a:buChar char="–"/>
              <a:defRPr sz="1600">
                <a:solidFill>
                  <a:schemeClr val="tx1"/>
                </a:solidFill>
                <a:latin typeface="Arial" charset="0"/>
              </a:defRPr>
            </a:lvl2pPr>
            <a:lvl3pPr marL="1143000" indent="-228600">
              <a:spcBef>
                <a:spcPct val="20000"/>
              </a:spcBef>
              <a:buClr>
                <a:schemeClr val="accent2"/>
              </a:buClr>
              <a:buChar char="•"/>
              <a:defRPr>
                <a:solidFill>
                  <a:schemeClr val="tx1"/>
                </a:solidFill>
                <a:latin typeface="Arial" charset="0"/>
              </a:defRPr>
            </a:lvl3pPr>
            <a:lvl4pPr marL="1600200" indent="-228600">
              <a:spcBef>
                <a:spcPct val="20000"/>
              </a:spcBef>
              <a:buClr>
                <a:schemeClr val="accent2"/>
              </a:buClr>
              <a:buChar char="–"/>
              <a:defRPr sz="1600">
                <a:solidFill>
                  <a:schemeClr val="tx1"/>
                </a:solidFill>
                <a:latin typeface="Arial" charset="0"/>
              </a:defRPr>
            </a:lvl4pPr>
            <a:lvl5pPr marL="2057400" indent="-228600">
              <a:spcBef>
                <a:spcPct val="20000"/>
              </a:spcBef>
              <a:buClr>
                <a:schemeClr val="accent2"/>
              </a:buClr>
              <a:buChar char="»"/>
              <a:defRPr sz="14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4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4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4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400">
                <a:solidFill>
                  <a:schemeClr val="tx1"/>
                </a:solidFill>
                <a:latin typeface="Arial" charset="0"/>
              </a:defRPr>
            </a:lvl9pPr>
          </a:lstStyle>
          <a:p>
            <a:pPr>
              <a:buFontTx/>
              <a:buNone/>
              <a:defRPr/>
            </a:pPr>
            <a:r>
              <a:rPr lang="en-US" altLang="en-US" sz="1600" b="1" u="sng" dirty="0" smtClean="0">
                <a:effectLst>
                  <a:outerShdw blurRad="38100" dist="38100" dir="2700000" algn="tl">
                    <a:srgbClr val="000000"/>
                  </a:outerShdw>
                </a:effectLst>
              </a:rPr>
              <a:t>Noise</a:t>
            </a:r>
          </a:p>
          <a:p>
            <a:pPr>
              <a:defRPr/>
            </a:pPr>
            <a:r>
              <a:rPr lang="en-US" altLang="en-US" sz="1600" dirty="0" smtClean="0"/>
              <a:t>Reverberation</a:t>
            </a:r>
          </a:p>
          <a:p>
            <a:pPr>
              <a:defRPr/>
            </a:pPr>
            <a:r>
              <a:rPr lang="en-US" altLang="en-US" sz="1600" dirty="0" smtClean="0"/>
              <a:t>Communication</a:t>
            </a:r>
          </a:p>
          <a:p>
            <a:pPr>
              <a:defRPr/>
            </a:pPr>
            <a:r>
              <a:rPr lang="en-US" altLang="en-US" sz="1600" dirty="0" smtClean="0"/>
              <a:t>Commands</a:t>
            </a:r>
          </a:p>
        </p:txBody>
      </p:sp>
      <p:sp>
        <p:nvSpPr>
          <p:cNvPr id="43018" name="Rectangle 10"/>
          <p:cNvSpPr>
            <a:spLocks noChangeArrowheads="1"/>
          </p:cNvSpPr>
          <p:nvPr/>
        </p:nvSpPr>
        <p:spPr bwMode="auto">
          <a:xfrm>
            <a:off x="228600" y="4267200"/>
            <a:ext cx="2514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Char char="•"/>
              <a:defRPr>
                <a:solidFill>
                  <a:schemeClr val="tx1"/>
                </a:solidFill>
                <a:latin typeface="Arial" charset="0"/>
              </a:defRPr>
            </a:lvl1pPr>
            <a:lvl2pPr marL="742950" indent="-285750">
              <a:spcBef>
                <a:spcPct val="20000"/>
              </a:spcBef>
              <a:buClr>
                <a:schemeClr val="accent2"/>
              </a:buClr>
              <a:buChar char="–"/>
              <a:defRPr sz="1600">
                <a:solidFill>
                  <a:schemeClr val="tx1"/>
                </a:solidFill>
                <a:latin typeface="Arial" charset="0"/>
              </a:defRPr>
            </a:lvl2pPr>
            <a:lvl3pPr marL="1143000" indent="-228600">
              <a:spcBef>
                <a:spcPct val="20000"/>
              </a:spcBef>
              <a:buClr>
                <a:schemeClr val="accent2"/>
              </a:buClr>
              <a:buChar char="•"/>
              <a:defRPr>
                <a:solidFill>
                  <a:schemeClr val="tx1"/>
                </a:solidFill>
                <a:latin typeface="Arial" charset="0"/>
              </a:defRPr>
            </a:lvl3pPr>
            <a:lvl4pPr marL="1600200" indent="-228600">
              <a:spcBef>
                <a:spcPct val="20000"/>
              </a:spcBef>
              <a:buClr>
                <a:schemeClr val="accent2"/>
              </a:buClr>
              <a:buChar char="–"/>
              <a:defRPr sz="1600">
                <a:solidFill>
                  <a:schemeClr val="tx1"/>
                </a:solidFill>
                <a:latin typeface="Arial" charset="0"/>
              </a:defRPr>
            </a:lvl4pPr>
            <a:lvl5pPr marL="2057400" indent="-228600">
              <a:spcBef>
                <a:spcPct val="20000"/>
              </a:spcBef>
              <a:buClr>
                <a:schemeClr val="accent2"/>
              </a:buClr>
              <a:buChar char="»"/>
              <a:defRPr sz="14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4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4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4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400">
                <a:solidFill>
                  <a:schemeClr val="tx1"/>
                </a:solidFill>
                <a:latin typeface="Arial" charset="0"/>
              </a:defRPr>
            </a:lvl9pPr>
          </a:lstStyle>
          <a:p>
            <a:pPr>
              <a:buFontTx/>
              <a:buNone/>
              <a:defRPr/>
            </a:pPr>
            <a:r>
              <a:rPr lang="en-US" altLang="en-US" sz="1600" b="1" u="sng" dirty="0" smtClean="0">
                <a:effectLst>
                  <a:outerShdw blurRad="38100" dist="38100" dir="2700000" algn="tl">
                    <a:srgbClr val="000000"/>
                  </a:outerShdw>
                </a:effectLst>
              </a:rPr>
              <a:t>Vibration</a:t>
            </a:r>
          </a:p>
          <a:p>
            <a:pPr>
              <a:defRPr/>
            </a:pPr>
            <a:r>
              <a:rPr lang="en-US" altLang="en-US" sz="1600" dirty="0" smtClean="0"/>
              <a:t>Whole body</a:t>
            </a:r>
          </a:p>
          <a:p>
            <a:pPr>
              <a:defRPr/>
            </a:pPr>
            <a:r>
              <a:rPr lang="en-US" altLang="en-US" sz="1600" dirty="0" smtClean="0"/>
              <a:t>Segmental (Body part)</a:t>
            </a:r>
          </a:p>
          <a:p>
            <a:pPr>
              <a:defRPr/>
            </a:pPr>
            <a:r>
              <a:rPr lang="en-US" altLang="en-US" sz="1600" dirty="0" smtClean="0"/>
              <a:t>Tools</a:t>
            </a:r>
          </a:p>
        </p:txBody>
      </p:sp>
      <p:pic>
        <p:nvPicPr>
          <p:cNvPr id="50182" name="Picture 11" descr="welding_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2925" y="974725"/>
            <a:ext cx="6086475" cy="588327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5" title="Picture of a gas burner">
            <a:hlinkClick r:id="" action="ppaction://ole?verb=0"/>
          </p:cNvPr>
          <p:cNvGraphicFramePr>
            <a:graphicFrameLocks/>
          </p:cNvGraphicFramePr>
          <p:nvPr>
            <p:extLst>
              <p:ext uri="{D42A27DB-BD31-4B8C-83A1-F6EECF244321}">
                <p14:modId xmlns:p14="http://schemas.microsoft.com/office/powerpoint/2010/main" val="946664101"/>
              </p:ext>
            </p:extLst>
          </p:nvPr>
        </p:nvGraphicFramePr>
        <p:xfrm>
          <a:off x="533400" y="3124200"/>
          <a:ext cx="1854200" cy="2371725"/>
        </p:xfrm>
        <a:graphic>
          <a:graphicData uri="http://schemas.openxmlformats.org/presentationml/2006/ole">
            <mc:AlternateContent xmlns:mc="http://schemas.openxmlformats.org/markup-compatibility/2006">
              <mc:Choice xmlns:v="urn:schemas-microsoft-com:vml" Requires="v">
                <p:oleObj spid="_x0000_s51227" name="Clip" r:id="rId4" imgW="2476500" imgH="3162300" progId="MS_ClipArt_Gallery.2">
                  <p:embed/>
                </p:oleObj>
              </mc:Choice>
              <mc:Fallback>
                <p:oleObj name="Clip" r:id="rId4" imgW="2476500" imgH="316230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24200"/>
                        <a:ext cx="1854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Rectangle 6"/>
          <p:cNvSpPr>
            <a:spLocks noChangeArrowheads="1"/>
          </p:cNvSpPr>
          <p:nvPr/>
        </p:nvSpPr>
        <p:spPr bwMode="auto">
          <a:xfrm>
            <a:off x="4343400" y="1524000"/>
            <a:ext cx="42672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spcBef>
                <a:spcPct val="0"/>
              </a:spcBef>
              <a:buClrTx/>
              <a:buFontTx/>
              <a:buNone/>
            </a:pPr>
            <a:r>
              <a:rPr lang="en-US" altLang="en-US">
                <a:solidFill>
                  <a:srgbClr val="FFFFFF"/>
                </a:solidFill>
              </a:rPr>
              <a:t>Processes which operate by the principle of combustion use up oxygen much faster than the human respiration.</a:t>
            </a:r>
          </a:p>
          <a:p>
            <a:pPr algn="just">
              <a:spcBef>
                <a:spcPct val="0"/>
              </a:spcBef>
              <a:buClrTx/>
              <a:buFontTx/>
              <a:buNone/>
            </a:pPr>
            <a:endParaRPr lang="en-US" altLang="en-US">
              <a:solidFill>
                <a:srgbClr val="FFFFFF"/>
              </a:solidFill>
            </a:endParaRPr>
          </a:p>
          <a:p>
            <a:pPr algn="just">
              <a:spcBef>
                <a:spcPct val="0"/>
              </a:spcBef>
              <a:buClrTx/>
              <a:buFontTx/>
              <a:buNone/>
            </a:pPr>
            <a:r>
              <a:rPr lang="en-US" altLang="en-US">
                <a:solidFill>
                  <a:srgbClr val="FFFFFF"/>
                </a:solidFill>
              </a:rPr>
              <a:t>Products of combustion vary with the fuel that is present and the temperature of the combustion reaction.  Welding, burning natural gas, propane, gasoline, and diesel engines are examples of combustion processes.</a:t>
            </a:r>
          </a:p>
        </p:txBody>
      </p:sp>
      <p:sp>
        <p:nvSpPr>
          <p:cNvPr id="112647" name="Rectangle 7"/>
          <p:cNvSpPr>
            <a:spLocks noChangeArrowheads="1"/>
          </p:cNvSpPr>
          <p:nvPr/>
        </p:nvSpPr>
        <p:spPr bwMode="auto">
          <a:xfrm>
            <a:off x="612775" y="1524000"/>
            <a:ext cx="8493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CO</a:t>
            </a:r>
            <a:r>
              <a:rPr lang="en-US" altLang="en-US" sz="2800" b="1" baseline="-25000">
                <a:solidFill>
                  <a:srgbClr val="FFFF00"/>
                </a:solidFill>
                <a:effectLst>
                  <a:outerShdw blurRad="38100" dist="38100" dir="2700000" algn="tl">
                    <a:srgbClr val="000000"/>
                  </a:outerShdw>
                </a:effectLst>
                <a:latin typeface="Arial" charset="0"/>
              </a:rPr>
              <a:t>2</a:t>
            </a:r>
          </a:p>
        </p:txBody>
      </p:sp>
      <p:sp>
        <p:nvSpPr>
          <p:cNvPr id="112648" name="Rectangle 8"/>
          <p:cNvSpPr>
            <a:spLocks noChangeArrowheads="1"/>
          </p:cNvSpPr>
          <p:nvPr/>
        </p:nvSpPr>
        <p:spPr bwMode="auto">
          <a:xfrm>
            <a:off x="1450975" y="2057400"/>
            <a:ext cx="771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H</a:t>
            </a:r>
            <a:r>
              <a:rPr lang="en-US" altLang="en-US" sz="2800" b="1" baseline="-25000">
                <a:solidFill>
                  <a:srgbClr val="FFFF00"/>
                </a:solidFill>
                <a:effectLst>
                  <a:outerShdw blurRad="38100" dist="38100" dir="2700000" algn="tl">
                    <a:srgbClr val="000000"/>
                  </a:outerShdw>
                </a:effectLst>
                <a:latin typeface="Arial" charset="0"/>
              </a:rPr>
              <a:t>2</a:t>
            </a:r>
            <a:r>
              <a:rPr lang="en-US" altLang="en-US" sz="2800" b="1">
                <a:solidFill>
                  <a:srgbClr val="FFFF00"/>
                </a:solidFill>
                <a:effectLst>
                  <a:outerShdw blurRad="38100" dist="38100" dir="2700000" algn="tl">
                    <a:srgbClr val="000000"/>
                  </a:outerShdw>
                </a:effectLst>
                <a:latin typeface="Arial" charset="0"/>
              </a:rPr>
              <a:t>0</a:t>
            </a:r>
          </a:p>
        </p:txBody>
      </p:sp>
      <p:sp>
        <p:nvSpPr>
          <p:cNvPr id="112649" name="Rectangle 9"/>
          <p:cNvSpPr>
            <a:spLocks noChangeArrowheads="1"/>
          </p:cNvSpPr>
          <p:nvPr/>
        </p:nvSpPr>
        <p:spPr bwMode="auto">
          <a:xfrm>
            <a:off x="2212975" y="1403350"/>
            <a:ext cx="9128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NOx</a:t>
            </a:r>
          </a:p>
        </p:txBody>
      </p:sp>
      <p:sp>
        <p:nvSpPr>
          <p:cNvPr id="112650" name="Rectangle 10"/>
          <p:cNvSpPr>
            <a:spLocks noChangeArrowheads="1"/>
          </p:cNvSpPr>
          <p:nvPr/>
        </p:nvSpPr>
        <p:spPr bwMode="auto">
          <a:xfrm>
            <a:off x="2819400" y="2743200"/>
            <a:ext cx="7143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CO</a:t>
            </a:r>
          </a:p>
        </p:txBody>
      </p:sp>
      <p:sp>
        <p:nvSpPr>
          <p:cNvPr id="112651" name="Rectangle 11"/>
          <p:cNvSpPr>
            <a:spLocks noChangeArrowheads="1"/>
          </p:cNvSpPr>
          <p:nvPr/>
        </p:nvSpPr>
        <p:spPr bwMode="auto">
          <a:xfrm>
            <a:off x="442913" y="4359275"/>
            <a:ext cx="6556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O2</a:t>
            </a:r>
          </a:p>
        </p:txBody>
      </p:sp>
      <p:sp>
        <p:nvSpPr>
          <p:cNvPr id="112652" name="Rectangle 12"/>
          <p:cNvSpPr>
            <a:spLocks noChangeArrowheads="1"/>
          </p:cNvSpPr>
          <p:nvPr/>
        </p:nvSpPr>
        <p:spPr bwMode="auto">
          <a:xfrm>
            <a:off x="2819400" y="5029200"/>
            <a:ext cx="8143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altLang="en-US" sz="2800" b="1">
                <a:solidFill>
                  <a:srgbClr val="FFFF00"/>
                </a:solidFill>
                <a:effectLst>
                  <a:outerShdw blurRad="38100" dist="38100" dir="2700000" algn="tl">
                    <a:srgbClr val="000000"/>
                  </a:outerShdw>
                </a:effectLst>
                <a:latin typeface="Arial" charset="0"/>
              </a:rPr>
              <a:t>fuel</a:t>
            </a:r>
          </a:p>
        </p:txBody>
      </p:sp>
      <p:sp>
        <p:nvSpPr>
          <p:cNvPr id="51211" name="Line 14" title="Picture of an arrow pointing to fuel intake"/>
          <p:cNvSpPr>
            <a:spLocks noChangeShapeType="1"/>
          </p:cNvSpPr>
          <p:nvPr/>
        </p:nvSpPr>
        <p:spPr bwMode="auto">
          <a:xfrm flipH="1" flipV="1">
            <a:off x="1828800" y="5181600"/>
            <a:ext cx="1003300" cy="165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Line 15" title="Picture of CO being produced from fire"/>
          <p:cNvSpPr>
            <a:spLocks noChangeShapeType="1"/>
          </p:cNvSpPr>
          <p:nvPr/>
        </p:nvSpPr>
        <p:spPr bwMode="auto">
          <a:xfrm flipV="1">
            <a:off x="2133600" y="30480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a:xfrm>
            <a:off x="442913" y="260350"/>
            <a:ext cx="8396287" cy="1143000"/>
          </a:xfrm>
        </p:spPr>
        <p:txBody>
          <a:bodyPr/>
          <a:lstStyle/>
          <a:p>
            <a:r>
              <a:rPr lang="en-US" altLang="en-US" b="0" dirty="0">
                <a:solidFill>
                  <a:srgbClr val="FFFF00"/>
                </a:solidFill>
              </a:rPr>
              <a:t>Confined Space Entry – Combustion Hazards</a:t>
            </a:r>
            <a:br>
              <a:rPr lang="en-US" altLang="en-US" b="0" dirty="0">
                <a:solidFill>
                  <a:srgbClr val="FFFF00"/>
                </a:solidFill>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title="Text box of revised construction ru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 y="1066800"/>
            <a:ext cx="8305800" cy="5334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Revised Construction Rule </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lstStyle/>
          <a:p>
            <a:r>
              <a:rPr lang="en-US" altLang="en-US" dirty="0">
                <a:solidFill>
                  <a:schemeClr val="accent2"/>
                </a:solidFill>
                <a:latin typeface="Arial" charset="0"/>
              </a:rPr>
              <a:t>1926.353 (b) Welding, cutting and heating</a:t>
            </a:r>
            <a:br>
              <a:rPr lang="en-US" altLang="en-US" dirty="0">
                <a:solidFill>
                  <a:schemeClr val="accent2"/>
                </a:solidFill>
                <a:latin typeface="Arial" charset="0"/>
              </a:rPr>
            </a:br>
            <a:endParaRPr lang="en-US" dirty="0"/>
          </a:p>
        </p:txBody>
      </p:sp>
      <p:sp>
        <p:nvSpPr>
          <p:cNvPr id="52226" name="Rectangle 5"/>
          <p:cNvSpPr>
            <a:spLocks noGrp="1" noChangeArrowheads="1"/>
          </p:cNvSpPr>
          <p:nvPr>
            <p:ph type="body" idx="4294967295"/>
          </p:nvPr>
        </p:nvSpPr>
        <p:spPr>
          <a:xfrm>
            <a:off x="0" y="2209800"/>
            <a:ext cx="5943600" cy="4419600"/>
          </a:xfrm>
        </p:spPr>
        <p:txBody>
          <a:bodyPr/>
          <a:lstStyle/>
          <a:p>
            <a:pPr>
              <a:lnSpc>
                <a:spcPct val="80000"/>
              </a:lnSpc>
            </a:pPr>
            <a:r>
              <a:rPr lang="en-US" altLang="en-US" sz="1600" smtClean="0"/>
              <a:t>If sufficient ventilation cannot be obtained without blocking the means of access, employees in the confined space shall be protected by air line respirators. </a:t>
            </a:r>
          </a:p>
          <a:p>
            <a:pPr algn="just">
              <a:lnSpc>
                <a:spcPct val="80000"/>
              </a:lnSpc>
            </a:pPr>
            <a:endParaRPr lang="en-US" altLang="en-US" sz="1600" smtClean="0"/>
          </a:p>
          <a:p>
            <a:pPr algn="just">
              <a:lnSpc>
                <a:spcPct val="80000"/>
              </a:lnSpc>
            </a:pPr>
            <a:r>
              <a:rPr lang="en-US" altLang="en-US" sz="1600" smtClean="0"/>
              <a:t>An employee on the outside of such a confined space assigned to maintain communication with those working within it and to aid them in an emergency.</a:t>
            </a:r>
          </a:p>
          <a:p>
            <a:pPr algn="just">
              <a:lnSpc>
                <a:spcPct val="80000"/>
              </a:lnSpc>
              <a:buFontTx/>
              <a:buNone/>
            </a:pPr>
            <a:endParaRPr lang="en-US" altLang="en-US" sz="1600" smtClean="0"/>
          </a:p>
          <a:p>
            <a:pPr algn="just">
              <a:lnSpc>
                <a:spcPct val="80000"/>
              </a:lnSpc>
            </a:pPr>
            <a:r>
              <a:rPr lang="en-US" altLang="en-US" sz="1600" smtClean="0"/>
              <a:t>"Lifelines." Where a welder must enter a confined space through a manhole or other small opening, means shall be provided for quickly removing him in case of emergency.</a:t>
            </a:r>
          </a:p>
          <a:p>
            <a:pPr algn="just">
              <a:lnSpc>
                <a:spcPct val="80000"/>
              </a:lnSpc>
              <a:buFontTx/>
              <a:buNone/>
            </a:pPr>
            <a:endParaRPr lang="en-US" altLang="en-US" sz="1600" smtClean="0"/>
          </a:p>
          <a:p>
            <a:pPr algn="just">
              <a:lnSpc>
                <a:spcPct val="80000"/>
              </a:lnSpc>
            </a:pPr>
            <a:r>
              <a:rPr lang="en-US" altLang="en-US" sz="1600" smtClean="0"/>
              <a:t>When safety belts and lifelines are used for this purpose they shall be so attached to the welder's body that his body cannot be jammed in a small exit opening.  </a:t>
            </a:r>
          </a:p>
          <a:p>
            <a:pPr algn="just">
              <a:lnSpc>
                <a:spcPct val="80000"/>
              </a:lnSpc>
              <a:buFontTx/>
              <a:buNone/>
            </a:pPr>
            <a:endParaRPr lang="en-US" altLang="en-US" sz="1600" smtClean="0"/>
          </a:p>
          <a:p>
            <a:pPr algn="just">
              <a:lnSpc>
                <a:spcPct val="80000"/>
              </a:lnSpc>
            </a:pPr>
            <a:r>
              <a:rPr lang="en-US" altLang="en-US" sz="1600" smtClean="0"/>
              <a:t>An attendant with a pre-planned rescue procedure shall be stationed outside to observe the welder at all times and be capable of putting rescue operations into effect.</a:t>
            </a:r>
          </a:p>
        </p:txBody>
      </p:sp>
      <p:graphicFrame>
        <p:nvGraphicFramePr>
          <p:cNvPr id="52227" name="Object 6" title="Picture of a worker by a confined space"/>
          <p:cNvGraphicFramePr>
            <a:graphicFrameLocks noChangeAspect="1"/>
          </p:cNvGraphicFramePr>
          <p:nvPr>
            <p:extLst>
              <p:ext uri="{D42A27DB-BD31-4B8C-83A1-F6EECF244321}">
                <p14:modId xmlns:p14="http://schemas.microsoft.com/office/powerpoint/2010/main" val="2401567145"/>
              </p:ext>
            </p:extLst>
          </p:nvPr>
        </p:nvGraphicFramePr>
        <p:xfrm>
          <a:off x="6705600" y="4343400"/>
          <a:ext cx="2005013" cy="2057400"/>
        </p:xfrm>
        <a:graphic>
          <a:graphicData uri="http://schemas.openxmlformats.org/presentationml/2006/ole">
            <mc:AlternateContent xmlns:mc="http://schemas.openxmlformats.org/markup-compatibility/2006">
              <mc:Choice xmlns:v="urn:schemas-microsoft-com:vml" Requires="v">
                <p:oleObj spid="_x0000_s52259" name="Clip" r:id="rId4" imgW="1903781" imgH="1507846" progId="MS_ClipArt_Gallery.5">
                  <p:embed/>
                </p:oleObj>
              </mc:Choice>
              <mc:Fallback>
                <p:oleObj name="Clip" r:id="rId4" imgW="1903781" imgH="1507846"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343400"/>
                        <a:ext cx="20050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9" name="Rectangle 9"/>
          <p:cNvSpPr>
            <a:spLocks noChangeArrowheads="1"/>
          </p:cNvSpPr>
          <p:nvPr/>
        </p:nvSpPr>
        <p:spPr bwMode="auto">
          <a:xfrm>
            <a:off x="228600" y="990600"/>
            <a:ext cx="86106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lnSpc>
                <a:spcPct val="120000"/>
              </a:lnSpc>
              <a:buFontTx/>
              <a:buNone/>
            </a:pPr>
            <a:r>
              <a:rPr lang="en-US" altLang="en-US" sz="1600"/>
              <a:t>Either general mechanical or local exhaust ventilation meeting the requirements of paragraph (a) of this section shall be provided </a:t>
            </a:r>
            <a:r>
              <a:rPr lang="en-US" altLang="en-US" sz="1600" b="1" i="1">
                <a:solidFill>
                  <a:schemeClr val="accent2"/>
                </a:solidFill>
              </a:rPr>
              <a:t>whenever welding, cutting, or heating is performed in a confined space.</a:t>
            </a:r>
            <a:endParaRPr lang="en-US" altLang="en-US" sz="1600"/>
          </a:p>
        </p:txBody>
      </p:sp>
      <p:graphicFrame>
        <p:nvGraphicFramePr>
          <p:cNvPr id="52230" name="Object 10" title="Picture of a worker welding "/>
          <p:cNvGraphicFramePr>
            <a:graphicFrameLocks noChangeAspect="1"/>
          </p:cNvGraphicFramePr>
          <p:nvPr>
            <p:extLst>
              <p:ext uri="{D42A27DB-BD31-4B8C-83A1-F6EECF244321}">
                <p14:modId xmlns:p14="http://schemas.microsoft.com/office/powerpoint/2010/main" val="2100603606"/>
              </p:ext>
            </p:extLst>
          </p:nvPr>
        </p:nvGraphicFramePr>
        <p:xfrm>
          <a:off x="6629400" y="1981200"/>
          <a:ext cx="2133600" cy="1885950"/>
        </p:xfrm>
        <a:graphic>
          <a:graphicData uri="http://schemas.openxmlformats.org/presentationml/2006/ole">
            <mc:AlternateContent xmlns:mc="http://schemas.openxmlformats.org/markup-compatibility/2006">
              <mc:Choice xmlns:v="urn:schemas-microsoft-com:vml" Requires="v">
                <p:oleObj spid="_x0000_s52260" name="Clip" r:id="rId6" imgW="1647749" imgH="1456639" progId="MS_ClipArt_Gallery.5">
                  <p:embed/>
                </p:oleObj>
              </mc:Choice>
              <mc:Fallback>
                <p:oleObj name="Clip" r:id="rId6" imgW="1647749" imgH="1456639" progId="MS_ClipArt_Gallery.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981200"/>
                        <a:ext cx="21336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Combination Hazards</a:t>
            </a:r>
            <a:br>
              <a:rPr lang="en-US" altLang="en-US" dirty="0">
                <a:solidFill>
                  <a:schemeClr val="accent2"/>
                </a:solidFill>
                <a:latin typeface="Arial" charset="0"/>
              </a:rPr>
            </a:br>
            <a:endParaRPr lang="en-US" dirty="0"/>
          </a:p>
        </p:txBody>
      </p:sp>
      <p:sp>
        <p:nvSpPr>
          <p:cNvPr id="53250" name="Rectangle 3"/>
          <p:cNvSpPr>
            <a:spLocks noGrp="1" noChangeArrowheads="1"/>
          </p:cNvSpPr>
          <p:nvPr>
            <p:ph type="body" idx="4294967295"/>
          </p:nvPr>
        </p:nvSpPr>
        <p:spPr>
          <a:xfrm>
            <a:off x="0" y="914400"/>
            <a:ext cx="8763000" cy="1371600"/>
          </a:xfrm>
        </p:spPr>
        <p:txBody>
          <a:bodyPr/>
          <a:lstStyle/>
          <a:p>
            <a:pPr algn="just">
              <a:spcBef>
                <a:spcPts val="500"/>
              </a:spcBef>
              <a:spcAft>
                <a:spcPts val="500"/>
              </a:spcAft>
            </a:pPr>
            <a:r>
              <a:rPr lang="en-US" altLang="en-US" sz="1800" dirty="0" smtClean="0"/>
              <a:t>The most hazardous kind of confined space is the type that combines limited access and mechanical devices.</a:t>
            </a:r>
          </a:p>
          <a:p>
            <a:pPr algn="just">
              <a:spcBef>
                <a:spcPts val="500"/>
              </a:spcBef>
              <a:spcAft>
                <a:spcPts val="500"/>
              </a:spcAft>
            </a:pPr>
            <a:r>
              <a:rPr lang="en-US" altLang="en-US" sz="1800" dirty="0" smtClean="0"/>
              <a:t>Boilers usually contain power-driven equipment which, unless properly isolated, may be inadvertently activated after entry. </a:t>
            </a:r>
          </a:p>
        </p:txBody>
      </p:sp>
      <p:graphicFrame>
        <p:nvGraphicFramePr>
          <p:cNvPr id="53251" name="Object 4" title="Picture of a confined space"/>
          <p:cNvGraphicFramePr>
            <a:graphicFrameLocks noChangeAspect="1"/>
          </p:cNvGraphicFramePr>
          <p:nvPr>
            <p:extLst>
              <p:ext uri="{D42A27DB-BD31-4B8C-83A1-F6EECF244321}">
                <p14:modId xmlns:p14="http://schemas.microsoft.com/office/powerpoint/2010/main" val="4142378091"/>
              </p:ext>
            </p:extLst>
          </p:nvPr>
        </p:nvGraphicFramePr>
        <p:xfrm>
          <a:off x="4953000" y="2667000"/>
          <a:ext cx="3810000" cy="4224338"/>
        </p:xfrm>
        <a:graphic>
          <a:graphicData uri="http://schemas.openxmlformats.org/presentationml/2006/ole">
            <mc:AlternateContent xmlns:mc="http://schemas.openxmlformats.org/markup-compatibility/2006">
              <mc:Choice xmlns:v="urn:schemas-microsoft-com:vml" Requires="v">
                <p:oleObj spid="_x0000_s53282" name="Document" r:id="rId4" imgW="1866900" imgH="1408176" progId="Word.Document.8">
                  <p:embed/>
                </p:oleObj>
              </mc:Choice>
              <mc:Fallback>
                <p:oleObj name="Document" r:id="rId4" imgW="1866900" imgH="1408176" progId="Word.Document.8">
                  <p:embed/>
                  <p:pic>
                    <p:nvPicPr>
                      <p:cNvPr id="0" name="Object 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953000" y="2667000"/>
                        <a:ext cx="3810000" cy="4224338"/>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3" name="Object 7" title="Picture of a confined space"/>
          <p:cNvGraphicFramePr>
            <a:graphicFrameLocks noChangeAspect="1"/>
          </p:cNvGraphicFramePr>
          <p:nvPr>
            <p:extLst>
              <p:ext uri="{D42A27DB-BD31-4B8C-83A1-F6EECF244321}">
                <p14:modId xmlns:p14="http://schemas.microsoft.com/office/powerpoint/2010/main" val="905017092"/>
              </p:ext>
            </p:extLst>
          </p:nvPr>
        </p:nvGraphicFramePr>
        <p:xfrm>
          <a:off x="381000" y="2667000"/>
          <a:ext cx="3810000" cy="4224338"/>
        </p:xfrm>
        <a:graphic>
          <a:graphicData uri="http://schemas.openxmlformats.org/presentationml/2006/ole">
            <mc:AlternateContent xmlns:mc="http://schemas.openxmlformats.org/markup-compatibility/2006">
              <mc:Choice xmlns:v="urn:schemas-microsoft-com:vml" Requires="v">
                <p:oleObj spid="_x0000_s53283" name="Document" r:id="rId6" imgW="1418483" imgH="1064978" progId="Word.Document.8">
                  <p:embed/>
                </p:oleObj>
              </mc:Choice>
              <mc:Fallback>
                <p:oleObj name="Document" r:id="rId6" imgW="1418483" imgH="1064978" progId="Word.Document.8">
                  <p:embed/>
                  <p:pic>
                    <p:nvPicPr>
                      <p:cNvPr id="0" name="Object 7"/>
                      <p:cNvPicPr>
                        <a:picLocks noChangeAspect="1" noChangeArrowheads="1"/>
                      </p:cNvPicPr>
                      <p:nvPr/>
                    </p:nvPicPr>
                    <p:blipFill>
                      <a:blip r:embed="rId7"/>
                      <a:srcRect/>
                      <a:stretch>
                        <a:fillRect/>
                      </a:stretch>
                    </p:blipFill>
                    <p:spPr bwMode="auto">
                      <a:xfrm>
                        <a:off x="381000" y="2667000"/>
                        <a:ext cx="3810000" cy="422433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228600" y="990600"/>
            <a:ext cx="8686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28600" algn="l"/>
              </a:tabLst>
              <a:defRPr sz="2400">
                <a:solidFill>
                  <a:schemeClr val="tx1"/>
                </a:solidFill>
                <a:latin typeface="Times New Roman" pitchFamily="18" charset="0"/>
              </a:defRPr>
            </a:lvl1pPr>
            <a:lvl2pPr marL="914400" indent="-457200">
              <a:tabLst>
                <a:tab pos="228600" algn="l"/>
              </a:tabLst>
              <a:defRPr sz="2400">
                <a:solidFill>
                  <a:schemeClr val="tx1"/>
                </a:solidFill>
                <a:latin typeface="Times New Roman" pitchFamily="18" charset="0"/>
              </a:defRPr>
            </a:lvl2pPr>
            <a:lvl3pPr marL="1371600" indent="-457200">
              <a:tabLst>
                <a:tab pos="228600" algn="l"/>
              </a:tabLst>
              <a:defRPr sz="2400">
                <a:solidFill>
                  <a:schemeClr val="tx1"/>
                </a:solidFill>
                <a:latin typeface="Times New Roman" pitchFamily="18" charset="0"/>
              </a:defRPr>
            </a:lvl3pPr>
            <a:lvl4pPr marL="1828800" indent="-457200">
              <a:tabLst>
                <a:tab pos="228600" algn="l"/>
              </a:tabLst>
              <a:defRPr sz="2400">
                <a:solidFill>
                  <a:schemeClr val="tx1"/>
                </a:solidFill>
                <a:latin typeface="Times New Roman" pitchFamily="18" charset="0"/>
              </a:defRPr>
            </a:lvl4pPr>
            <a:lvl5pPr marL="2286000" indent="-457200">
              <a:tabLst>
                <a:tab pos="228600" algn="l"/>
              </a:tabLst>
              <a:defRPr sz="2400">
                <a:solidFill>
                  <a:schemeClr val="tx1"/>
                </a:solidFill>
                <a:latin typeface="Times New Roman" pitchFamily="18" charset="0"/>
              </a:defRPr>
            </a:lvl5pPr>
            <a:lvl6pPr marL="2743200" indent="-457200" eaLnBrk="0" fontAlgn="base" hangingPunct="0">
              <a:spcBef>
                <a:spcPct val="0"/>
              </a:spcBef>
              <a:spcAft>
                <a:spcPct val="0"/>
              </a:spcAft>
              <a:tabLst>
                <a:tab pos="228600" algn="l"/>
              </a:tabLst>
              <a:defRPr sz="2400">
                <a:solidFill>
                  <a:schemeClr val="tx1"/>
                </a:solidFill>
                <a:latin typeface="Times New Roman" pitchFamily="18" charset="0"/>
              </a:defRPr>
            </a:lvl6pPr>
            <a:lvl7pPr marL="3200400" indent="-457200" eaLnBrk="0" fontAlgn="base" hangingPunct="0">
              <a:spcBef>
                <a:spcPct val="0"/>
              </a:spcBef>
              <a:spcAft>
                <a:spcPct val="0"/>
              </a:spcAft>
              <a:tabLst>
                <a:tab pos="228600" algn="l"/>
              </a:tabLst>
              <a:defRPr sz="2400">
                <a:solidFill>
                  <a:schemeClr val="tx1"/>
                </a:solidFill>
                <a:latin typeface="Times New Roman" pitchFamily="18" charset="0"/>
              </a:defRPr>
            </a:lvl7pPr>
            <a:lvl8pPr marL="3657600" indent="-457200" eaLnBrk="0" fontAlgn="base" hangingPunct="0">
              <a:spcBef>
                <a:spcPct val="0"/>
              </a:spcBef>
              <a:spcAft>
                <a:spcPct val="0"/>
              </a:spcAft>
              <a:tabLst>
                <a:tab pos="228600" algn="l"/>
              </a:tabLst>
              <a:defRPr sz="2400">
                <a:solidFill>
                  <a:schemeClr val="tx1"/>
                </a:solidFill>
                <a:latin typeface="Times New Roman" pitchFamily="18" charset="0"/>
              </a:defRPr>
            </a:lvl8pPr>
            <a:lvl9pPr marL="4114800" indent="-457200" eaLnBrk="0" fontAlgn="base" hangingPunct="0">
              <a:spcBef>
                <a:spcPct val="0"/>
              </a:spcBef>
              <a:spcAft>
                <a:spcPct val="0"/>
              </a:spcAft>
              <a:tabLst>
                <a:tab pos="228600" algn="l"/>
              </a:tabLst>
              <a:defRPr sz="2400">
                <a:solidFill>
                  <a:schemeClr val="tx1"/>
                </a:solidFill>
                <a:latin typeface="Times New Roman" pitchFamily="18" charset="0"/>
              </a:defRPr>
            </a:lvl9pPr>
          </a:lstStyle>
          <a:p>
            <a:pPr>
              <a:buFontTx/>
              <a:buAutoNum type="arabicPeriod"/>
            </a:pPr>
            <a:r>
              <a:rPr lang="en-US" altLang="en-US" sz="1800">
                <a:latin typeface="Arial" charset="0"/>
              </a:rPr>
              <a:t>Is the Entry Supervisor recognized as a Competent Person? </a:t>
            </a:r>
          </a:p>
          <a:p>
            <a:pPr lvl="1">
              <a:buFontTx/>
              <a:buChar char="•"/>
            </a:pPr>
            <a:r>
              <a:rPr lang="en-US" altLang="en-US" sz="1600" i="1">
                <a:latin typeface="Arial" charset="0"/>
              </a:rPr>
              <a:t>Are appropriate permits completed and available for review? </a:t>
            </a:r>
          </a:p>
          <a:p>
            <a:pPr>
              <a:buFontTx/>
              <a:buAutoNum type="arabicPeriod"/>
            </a:pPr>
            <a:endParaRPr lang="en-US" altLang="en-US" sz="1600" i="1">
              <a:latin typeface="Arial" charset="0"/>
            </a:endParaRPr>
          </a:p>
          <a:p>
            <a:pPr>
              <a:buFontTx/>
              <a:buAutoNum type="arabicPeriod"/>
            </a:pPr>
            <a:r>
              <a:rPr lang="en-US" altLang="en-US" sz="1800">
                <a:latin typeface="Arial" charset="0"/>
              </a:rPr>
              <a:t>Has a functional performance test been conducted on the monitor being used for this shift?</a:t>
            </a:r>
          </a:p>
          <a:p>
            <a:pPr lvl="1">
              <a:buFontTx/>
              <a:buChar char="•"/>
            </a:pPr>
            <a:r>
              <a:rPr lang="en-US" altLang="en-US" sz="1600" i="1">
                <a:latin typeface="Arial" charset="0"/>
              </a:rPr>
              <a:t>Will the atmosphere be continuously monitored while the space is occupied? </a:t>
            </a:r>
          </a:p>
          <a:p>
            <a:pPr>
              <a:buFontTx/>
              <a:buAutoNum type="arabicPeriod"/>
            </a:pPr>
            <a:endParaRPr lang="en-US" altLang="en-US" sz="1600" i="1">
              <a:latin typeface="Arial" charset="0"/>
            </a:endParaRPr>
          </a:p>
          <a:p>
            <a:pPr>
              <a:buFontTx/>
              <a:buAutoNum type="arabicPeriod"/>
            </a:pPr>
            <a:r>
              <a:rPr lang="en-US" altLang="en-US" sz="1800">
                <a:latin typeface="Arial" charset="0"/>
              </a:rPr>
              <a:t>Was a test of the atmosphere in the confined space performed by a Qualified Person? </a:t>
            </a:r>
          </a:p>
          <a:p>
            <a:pPr lvl="1">
              <a:buFontTx/>
              <a:buChar char="•"/>
            </a:pPr>
            <a:r>
              <a:rPr lang="en-US" altLang="en-US" sz="1600" i="1">
                <a:latin typeface="Arial" charset="0"/>
              </a:rPr>
              <a:t>Was oxygen content between 19.5 percent and 23.5 percent ? </a:t>
            </a:r>
          </a:p>
          <a:p>
            <a:pPr lvl="1">
              <a:buFontTx/>
              <a:buChar char="•"/>
            </a:pPr>
            <a:r>
              <a:rPr lang="en-US" altLang="en-US" sz="1600" i="1">
                <a:latin typeface="Arial" charset="0"/>
              </a:rPr>
              <a:t>Was flammable vapor less than 10 percent of LEL/LFL? </a:t>
            </a:r>
          </a:p>
          <a:p>
            <a:pPr lvl="1">
              <a:buFontTx/>
              <a:buChar char="•"/>
            </a:pPr>
            <a:r>
              <a:rPr lang="en-US" altLang="en-US" sz="1600" i="1">
                <a:latin typeface="Arial" charset="0"/>
              </a:rPr>
              <a:t>Were tests for toxic materials less than TLV/PEL?</a:t>
            </a:r>
            <a:r>
              <a:rPr lang="en-US" altLang="en-US" sz="1600">
                <a:latin typeface="Arial" charset="0"/>
              </a:rPr>
              <a:t> </a:t>
            </a:r>
          </a:p>
          <a:p>
            <a:pPr>
              <a:buFontTx/>
              <a:buAutoNum type="arabicPeriod"/>
            </a:pPr>
            <a:endParaRPr lang="en-US" altLang="en-US" sz="1600">
              <a:latin typeface="Arial" charset="0"/>
            </a:endParaRPr>
          </a:p>
          <a:p>
            <a:pPr>
              <a:buFontTx/>
              <a:buAutoNum type="arabicPeriod"/>
            </a:pPr>
            <a:r>
              <a:rPr lang="en-US" altLang="en-US" sz="1800">
                <a:latin typeface="Arial" charset="0"/>
              </a:rPr>
              <a:t>Have all hazard sources been isolated from the confined space? </a:t>
            </a:r>
          </a:p>
          <a:p>
            <a:pPr>
              <a:buFontTx/>
              <a:buAutoNum type="arabicPeriod"/>
            </a:pPr>
            <a:endParaRPr lang="en-US" altLang="en-US" sz="1600">
              <a:latin typeface="Arial" charset="0"/>
            </a:endParaRPr>
          </a:p>
          <a:p>
            <a:pPr>
              <a:buFontTx/>
              <a:buAutoNum type="arabicPeriod"/>
            </a:pPr>
            <a:r>
              <a:rPr lang="en-US" altLang="en-US" sz="1800">
                <a:latin typeface="Arial" charset="0"/>
              </a:rPr>
              <a:t>Is rescue equipment required for the entry procedure immediately available?</a:t>
            </a:r>
          </a:p>
          <a:p>
            <a:pPr>
              <a:buFontTx/>
              <a:buAutoNum type="arabicPeriod"/>
            </a:pPr>
            <a:endParaRPr lang="en-US" altLang="en-US" sz="1600">
              <a:latin typeface="Arial" charset="0"/>
            </a:endParaRPr>
          </a:p>
          <a:p>
            <a:pPr>
              <a:buFontTx/>
              <a:buAutoNum type="arabicPeriod"/>
            </a:pPr>
            <a:r>
              <a:rPr lang="en-US" altLang="en-US" sz="1800">
                <a:latin typeface="Arial" charset="0"/>
              </a:rPr>
              <a:t>Have emergency services been notified of the confined space entry? </a:t>
            </a:r>
          </a:p>
        </p:txBody>
      </p:sp>
      <p:sp>
        <p:nvSpPr>
          <p:cNvPr id="2" name="Title 1"/>
          <p:cNvSpPr>
            <a:spLocks noGrp="1"/>
          </p:cNvSpPr>
          <p:nvPr>
            <p:ph type="title"/>
          </p:nvPr>
        </p:nvSpPr>
        <p:spPr>
          <a:xfrm>
            <a:off x="685800" y="228600"/>
            <a:ext cx="7772400" cy="1143000"/>
          </a:xfrm>
        </p:spPr>
        <p:txBody>
          <a:bodyPr/>
          <a:lstStyle/>
          <a:p>
            <a:r>
              <a:rPr lang="en-US" altLang="en-US" dirty="0">
                <a:solidFill>
                  <a:srgbClr val="FFFF00"/>
                </a:solidFill>
                <a:latin typeface="Arial" charset="0"/>
              </a:rPr>
              <a:t>Pre-Entry Checklist</a:t>
            </a:r>
            <a:br>
              <a:rPr lang="en-US" altLang="en-US" dirty="0">
                <a:solidFill>
                  <a:srgbClr val="FFFF00"/>
                </a:solidFill>
                <a:latin typeface="Arial" charset="0"/>
              </a:rPr>
            </a:b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55298" name="Picture 3" descr="Confined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5000" y="1404938"/>
            <a:ext cx="54102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3900" y="261938"/>
            <a:ext cx="7772400" cy="1143000"/>
          </a:xfrm>
        </p:spPr>
        <p:txBody>
          <a:bodyPr/>
          <a:lstStyle/>
          <a:p>
            <a:r>
              <a:rPr lang="en-US" altLang="en-US" dirty="0">
                <a:solidFill>
                  <a:schemeClr val="bg2"/>
                </a:solidFill>
                <a:effectLst>
                  <a:outerShdw blurRad="38100" dist="38100" dir="2700000" algn="tl">
                    <a:srgbClr val="C0C0C0"/>
                  </a:outerShdw>
                </a:effectLst>
                <a:latin typeface="Arial" charset="0"/>
              </a:rPr>
              <a:t>Confined Space Entry and Retrieval Equipment</a:t>
            </a:r>
            <a:br>
              <a:rPr lang="en-US" altLang="en-US" dirty="0">
                <a:solidFill>
                  <a:schemeClr val="bg2"/>
                </a:solidFill>
                <a:effectLst>
                  <a:outerShdw blurRad="38100" dist="38100" dir="2700000" algn="tl">
                    <a:srgbClr val="C0C0C0"/>
                  </a:outerShdw>
                </a:effectLst>
                <a:latin typeface="Arial" charset="0"/>
              </a:rPr>
            </a:b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Rescue or Retrieval</a:t>
            </a:r>
            <a:br>
              <a:rPr lang="en-US" altLang="en-US" dirty="0">
                <a:solidFill>
                  <a:schemeClr val="accent2"/>
                </a:solidFill>
                <a:latin typeface="Arial" charset="0"/>
              </a:rPr>
            </a:br>
            <a:endParaRPr lang="en-US" dirty="0"/>
          </a:p>
        </p:txBody>
      </p:sp>
      <p:sp>
        <p:nvSpPr>
          <p:cNvPr id="101379" name="Rectangle 3"/>
          <p:cNvSpPr>
            <a:spLocks noGrp="1" noChangeArrowheads="1"/>
          </p:cNvSpPr>
          <p:nvPr>
            <p:ph type="body" idx="4294967295"/>
          </p:nvPr>
        </p:nvSpPr>
        <p:spPr>
          <a:xfrm>
            <a:off x="0" y="990600"/>
            <a:ext cx="3581400" cy="4572000"/>
          </a:xfrm>
        </p:spPr>
        <p:txBody>
          <a:bodyPr lIns="92075" tIns="46038" rIns="92075" bIns="46038"/>
          <a:lstStyle/>
          <a:p>
            <a:pPr>
              <a:lnSpc>
                <a:spcPct val="90000"/>
              </a:lnSpc>
              <a:buFontTx/>
              <a:buNone/>
              <a:defRPr/>
            </a:pPr>
            <a:r>
              <a:rPr lang="en-US" altLang="en-US" sz="1600" b="1" smtClean="0">
                <a:effectLst>
                  <a:outerShdw blurRad="38100" dist="38100" dir="2700000" algn="tl">
                    <a:srgbClr val="000000"/>
                  </a:outerShdw>
                </a:effectLst>
              </a:rPr>
              <a:t>Self Rescue</a:t>
            </a:r>
          </a:p>
          <a:p>
            <a:pPr>
              <a:lnSpc>
                <a:spcPct val="90000"/>
              </a:lnSpc>
              <a:defRPr/>
            </a:pPr>
            <a:r>
              <a:rPr lang="en-US" altLang="en-US" sz="1400" smtClean="0"/>
              <a:t>Usually initiated by worker</a:t>
            </a:r>
          </a:p>
          <a:p>
            <a:pPr>
              <a:lnSpc>
                <a:spcPct val="90000"/>
              </a:lnSpc>
              <a:defRPr/>
            </a:pPr>
            <a:r>
              <a:rPr lang="en-US" altLang="en-US" sz="1400" smtClean="0"/>
              <a:t>No rescuer entry required</a:t>
            </a:r>
          </a:p>
          <a:p>
            <a:pPr>
              <a:lnSpc>
                <a:spcPct val="90000"/>
              </a:lnSpc>
              <a:defRPr/>
            </a:pPr>
            <a:r>
              <a:rPr lang="en-US" altLang="en-US" sz="1400" smtClean="0"/>
              <a:t>Entrant must know when to self rescue</a:t>
            </a:r>
          </a:p>
          <a:p>
            <a:pPr>
              <a:lnSpc>
                <a:spcPct val="90000"/>
              </a:lnSpc>
              <a:defRPr/>
            </a:pPr>
            <a:endParaRPr lang="en-US" altLang="en-US" sz="1400" smtClean="0"/>
          </a:p>
          <a:p>
            <a:pPr>
              <a:lnSpc>
                <a:spcPct val="90000"/>
              </a:lnSpc>
              <a:buFontTx/>
              <a:buNone/>
              <a:defRPr/>
            </a:pPr>
            <a:r>
              <a:rPr lang="en-US" altLang="en-US" sz="1600" b="1" smtClean="0">
                <a:effectLst>
                  <a:outerShdw blurRad="38100" dist="38100" dir="2700000" algn="tl">
                    <a:srgbClr val="000000"/>
                  </a:outerShdw>
                </a:effectLst>
              </a:rPr>
              <a:t>Entry Rescue</a:t>
            </a:r>
          </a:p>
          <a:p>
            <a:pPr>
              <a:lnSpc>
                <a:spcPct val="90000"/>
              </a:lnSpc>
              <a:defRPr/>
            </a:pPr>
            <a:r>
              <a:rPr lang="en-US" altLang="en-US" sz="1400" smtClean="0"/>
              <a:t>Responsibilities</a:t>
            </a:r>
          </a:p>
          <a:p>
            <a:pPr>
              <a:lnSpc>
                <a:spcPct val="90000"/>
              </a:lnSpc>
              <a:defRPr/>
            </a:pPr>
            <a:r>
              <a:rPr lang="en-US" altLang="en-US" sz="1400" smtClean="0"/>
              <a:t>Rescue equipment readily available</a:t>
            </a:r>
          </a:p>
          <a:p>
            <a:pPr lvl="1">
              <a:lnSpc>
                <a:spcPct val="90000"/>
              </a:lnSpc>
              <a:defRPr/>
            </a:pPr>
            <a:r>
              <a:rPr lang="en-US" altLang="en-US" sz="1200" smtClean="0"/>
              <a:t>Supplied Air</a:t>
            </a:r>
          </a:p>
          <a:p>
            <a:pPr lvl="1">
              <a:lnSpc>
                <a:spcPct val="90000"/>
              </a:lnSpc>
              <a:defRPr/>
            </a:pPr>
            <a:r>
              <a:rPr lang="en-US" altLang="en-US" sz="1200" smtClean="0"/>
              <a:t>Method to retrieve a downed worker</a:t>
            </a:r>
          </a:p>
          <a:p>
            <a:pPr>
              <a:lnSpc>
                <a:spcPct val="90000"/>
              </a:lnSpc>
              <a:defRPr/>
            </a:pPr>
            <a:r>
              <a:rPr lang="en-US" altLang="en-US" sz="1400" smtClean="0"/>
              <a:t>Communication system</a:t>
            </a:r>
          </a:p>
          <a:p>
            <a:pPr lvl="1">
              <a:lnSpc>
                <a:spcPct val="90000"/>
              </a:lnSpc>
              <a:defRPr/>
            </a:pPr>
            <a:r>
              <a:rPr lang="en-US" altLang="en-US" sz="1200" smtClean="0"/>
              <a:t>Line of site</a:t>
            </a:r>
          </a:p>
          <a:p>
            <a:pPr lvl="1">
              <a:lnSpc>
                <a:spcPct val="90000"/>
              </a:lnSpc>
              <a:defRPr/>
            </a:pPr>
            <a:r>
              <a:rPr lang="en-US" altLang="en-US" sz="1200" smtClean="0"/>
              <a:t>Passive communication system</a:t>
            </a:r>
          </a:p>
          <a:p>
            <a:pPr lvl="1">
              <a:lnSpc>
                <a:spcPct val="90000"/>
              </a:lnSpc>
              <a:defRPr/>
            </a:pPr>
            <a:r>
              <a:rPr lang="en-US" altLang="en-US" sz="1200" smtClean="0"/>
              <a:t>Contact with emergency services</a:t>
            </a:r>
          </a:p>
          <a:p>
            <a:pPr>
              <a:lnSpc>
                <a:spcPct val="90000"/>
              </a:lnSpc>
              <a:buFontTx/>
              <a:buNone/>
              <a:defRPr/>
            </a:pPr>
            <a:endParaRPr lang="en-US" altLang="en-US" sz="1400" smtClean="0"/>
          </a:p>
          <a:p>
            <a:pPr>
              <a:lnSpc>
                <a:spcPct val="90000"/>
              </a:lnSpc>
              <a:buFontTx/>
              <a:buNone/>
              <a:defRPr/>
            </a:pPr>
            <a:r>
              <a:rPr lang="en-US" altLang="en-US" sz="1600" b="1" smtClean="0">
                <a:effectLst>
                  <a:outerShdw blurRad="38100" dist="38100" dir="2700000" algn="tl">
                    <a:srgbClr val="000000"/>
                  </a:outerShdw>
                </a:effectLst>
              </a:rPr>
              <a:t>Non-Entry Rescue</a:t>
            </a:r>
          </a:p>
          <a:p>
            <a:pPr>
              <a:lnSpc>
                <a:spcPct val="90000"/>
              </a:lnSpc>
              <a:defRPr/>
            </a:pPr>
            <a:r>
              <a:rPr lang="en-US" altLang="en-US" sz="1400" smtClean="0"/>
              <a:t>Responsibilities</a:t>
            </a:r>
          </a:p>
          <a:p>
            <a:pPr>
              <a:lnSpc>
                <a:spcPct val="90000"/>
              </a:lnSpc>
              <a:defRPr/>
            </a:pPr>
            <a:r>
              <a:rPr lang="en-US" altLang="en-US" sz="1400" smtClean="0"/>
              <a:t>Equipment</a:t>
            </a:r>
          </a:p>
          <a:p>
            <a:pPr>
              <a:lnSpc>
                <a:spcPct val="90000"/>
              </a:lnSpc>
              <a:defRPr/>
            </a:pPr>
            <a:r>
              <a:rPr lang="en-US" altLang="en-US" sz="1400" smtClean="0"/>
              <a:t>Communication method</a:t>
            </a:r>
          </a:p>
        </p:txBody>
      </p:sp>
      <p:pic>
        <p:nvPicPr>
          <p:cNvPr id="56324" name="Picture 5" descr="confinedent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990600"/>
            <a:ext cx="4800600" cy="257175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6" descr="C:\Documents and Settings\jandershock\Desktop\Entry Retriv.jpg" title="Picture of workers putting a tube into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6200" y="3886200"/>
            <a:ext cx="4800600" cy="2590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228600" y="1066800"/>
            <a:ext cx="830580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altLang="en-US" sz="2000" b="1" smtClean="0">
                <a:solidFill>
                  <a:srgbClr val="FFFF00"/>
                </a:solidFill>
                <a:effectLst>
                  <a:outerShdw blurRad="38100" dist="38100" dir="2700000" algn="tl">
                    <a:srgbClr val="000000"/>
                  </a:outerShdw>
                </a:effectLst>
                <a:latin typeface="Arial" charset="0"/>
              </a:rPr>
              <a:t>Training must include an explanation of the following:</a:t>
            </a:r>
          </a:p>
          <a:p>
            <a:pPr>
              <a:spcBef>
                <a:spcPct val="50000"/>
              </a:spcBef>
              <a:buClr>
                <a:srgbClr val="FFFF00"/>
              </a:buClr>
              <a:buFont typeface="Wingdings" pitchFamily="2" charset="2"/>
              <a:buChar char="§"/>
              <a:defRPr/>
            </a:pPr>
            <a:r>
              <a:rPr lang="en-US" altLang="en-US" sz="1800" smtClean="0">
                <a:latin typeface="Arial" charset="0"/>
              </a:rPr>
              <a:t>Why respirator use is necessary;</a:t>
            </a:r>
          </a:p>
          <a:p>
            <a:pPr>
              <a:spcBef>
                <a:spcPct val="50000"/>
              </a:spcBef>
              <a:buClr>
                <a:srgbClr val="FFFF00"/>
              </a:buClr>
              <a:buFont typeface="Wingdings" pitchFamily="2" charset="2"/>
              <a:buChar char="§"/>
              <a:defRPr/>
            </a:pPr>
            <a:r>
              <a:rPr lang="en-US" altLang="en-US" sz="1800" smtClean="0">
                <a:latin typeface="Arial" charset="0"/>
              </a:rPr>
              <a:t>Nature of the respiratory hazard and consequences of not fitting, using, and maintaining the respirator properly;</a:t>
            </a:r>
          </a:p>
          <a:p>
            <a:pPr>
              <a:spcBef>
                <a:spcPct val="50000"/>
              </a:spcBef>
              <a:buClr>
                <a:srgbClr val="FFFF00"/>
              </a:buClr>
              <a:buFont typeface="Wingdings" pitchFamily="2" charset="2"/>
              <a:buChar char="§"/>
              <a:defRPr/>
            </a:pPr>
            <a:r>
              <a:rPr lang="en-US" altLang="en-US" sz="1800" smtClean="0">
                <a:latin typeface="Arial" charset="0"/>
              </a:rPr>
              <a:t>Reason(s) for selecting a particular type of respirator;</a:t>
            </a:r>
          </a:p>
          <a:p>
            <a:pPr>
              <a:spcBef>
                <a:spcPct val="50000"/>
              </a:spcBef>
              <a:buClr>
                <a:srgbClr val="FFFF00"/>
              </a:buClr>
              <a:buFont typeface="Wingdings" pitchFamily="2" charset="2"/>
              <a:buChar char="§"/>
              <a:defRPr/>
            </a:pPr>
            <a:r>
              <a:rPr lang="en-US" altLang="en-US" sz="1800" smtClean="0">
                <a:latin typeface="Arial" charset="0"/>
              </a:rPr>
              <a:t>Capabilities and limitations of the selected respirator;</a:t>
            </a:r>
          </a:p>
          <a:p>
            <a:pPr>
              <a:spcBef>
                <a:spcPct val="50000"/>
              </a:spcBef>
              <a:buClr>
                <a:srgbClr val="FFFF00"/>
              </a:buClr>
              <a:buFont typeface="Wingdings" pitchFamily="2" charset="2"/>
              <a:buChar char="§"/>
              <a:defRPr/>
            </a:pPr>
            <a:r>
              <a:rPr lang="en-US" altLang="en-US" sz="1800" smtClean="0">
                <a:latin typeface="Arial" charset="0"/>
              </a:rPr>
              <a:t>How to inspect, put on and remove, and check the seals of the respirator;</a:t>
            </a:r>
          </a:p>
          <a:p>
            <a:pPr>
              <a:spcBef>
                <a:spcPct val="50000"/>
              </a:spcBef>
              <a:buClr>
                <a:srgbClr val="FFFF00"/>
              </a:buClr>
              <a:buFont typeface="Wingdings" pitchFamily="2" charset="2"/>
              <a:buChar char="§"/>
              <a:defRPr/>
            </a:pPr>
            <a:r>
              <a:rPr lang="en-US" altLang="en-US" sz="1800" smtClean="0">
                <a:latin typeface="Arial" charset="0"/>
              </a:rPr>
              <a:t>Respirator maintenance and storage requirements;</a:t>
            </a:r>
          </a:p>
          <a:p>
            <a:pPr>
              <a:spcBef>
                <a:spcPct val="50000"/>
              </a:spcBef>
              <a:buClr>
                <a:srgbClr val="FFFF00"/>
              </a:buClr>
              <a:buFont typeface="Wingdings" pitchFamily="2" charset="2"/>
              <a:buChar char="§"/>
              <a:defRPr/>
            </a:pPr>
            <a:r>
              <a:rPr lang="en-US" altLang="en-US" sz="1800" smtClean="0">
                <a:latin typeface="Arial" charset="0"/>
              </a:rPr>
              <a:t>How to use the respirator effectively in emergency situations, including when the respirator malfunctions; and</a:t>
            </a:r>
          </a:p>
          <a:p>
            <a:pPr>
              <a:spcBef>
                <a:spcPct val="50000"/>
              </a:spcBef>
              <a:buClr>
                <a:srgbClr val="FFFF00"/>
              </a:buClr>
              <a:buFont typeface="Wingdings" pitchFamily="2" charset="2"/>
              <a:buChar char="§"/>
              <a:defRPr/>
            </a:pPr>
            <a:r>
              <a:rPr lang="en-US" altLang="en-US" sz="1800" smtClean="0">
                <a:latin typeface="Arial" charset="0"/>
              </a:rPr>
              <a:t>How to recognize medical signs and symptoms that may limit or prevent the effective use of the respirator.</a:t>
            </a:r>
          </a:p>
        </p:txBody>
      </p:sp>
      <p:sp>
        <p:nvSpPr>
          <p:cNvPr id="2" name="Title 1"/>
          <p:cNvSpPr>
            <a:spLocks noGrp="1"/>
          </p:cNvSpPr>
          <p:nvPr>
            <p:ph type="title"/>
          </p:nvPr>
        </p:nvSpPr>
        <p:spPr>
          <a:xfrm>
            <a:off x="754251" y="304800"/>
            <a:ext cx="7772400" cy="1143000"/>
          </a:xfrm>
        </p:spPr>
        <p:txBody>
          <a:bodyPr/>
          <a:lstStyle/>
          <a:p>
            <a:r>
              <a:rPr lang="en-US" altLang="en-US" dirty="0">
                <a:solidFill>
                  <a:schemeClr val="accent2"/>
                </a:solidFill>
                <a:latin typeface="Arial" charset="0"/>
              </a:rPr>
              <a:t>Respirator Use</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title="Picture of a worker wearing a respirator for IDLH Atmospheres "/>
          <p:cNvPicPr>
            <a:picLocks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4572000" y="1217364"/>
            <a:ext cx="4343400" cy="3962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4" title="Picture of a worker wearing a respirator for IDLH Atmospheres "/>
          <p:cNvPicPr>
            <a:picLocks noChangeArrowheads="1"/>
          </p:cNvPicPr>
          <p:nvPr/>
        </p:nvPicPr>
        <p:blipFill>
          <a:blip r:embed="rId4">
            <a:lum bright="12000"/>
            <a:extLst>
              <a:ext uri="{28A0092B-C50C-407E-A947-70E740481C1C}">
                <a14:useLocalDpi xmlns:a14="http://schemas.microsoft.com/office/drawing/2010/main"/>
              </a:ext>
            </a:extLst>
          </a:blip>
          <a:srcRect/>
          <a:stretch>
            <a:fillRect/>
          </a:stretch>
        </p:blipFill>
        <p:spPr bwMode="auto">
          <a:xfrm>
            <a:off x="228600" y="1219200"/>
            <a:ext cx="4114800" cy="3962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Rectangle 5"/>
          <p:cNvSpPr>
            <a:spLocks noChangeArrowheads="1"/>
          </p:cNvSpPr>
          <p:nvPr/>
        </p:nvSpPr>
        <p:spPr bwMode="auto">
          <a:xfrm>
            <a:off x="381000" y="52578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ctr">
              <a:spcBef>
                <a:spcPct val="50000"/>
              </a:spcBef>
              <a:buClrTx/>
              <a:buFontTx/>
              <a:buNone/>
            </a:pPr>
            <a:r>
              <a:rPr lang="en-US" altLang="en-US" sz="1600"/>
              <a:t>Full Facepiece Pressure Demand SCBA</a:t>
            </a:r>
          </a:p>
        </p:txBody>
      </p:sp>
      <p:sp>
        <p:nvSpPr>
          <p:cNvPr id="58373" name="Rectangle 6"/>
          <p:cNvSpPr>
            <a:spLocks noChangeArrowheads="1"/>
          </p:cNvSpPr>
          <p:nvPr/>
        </p:nvSpPr>
        <p:spPr bwMode="auto">
          <a:xfrm>
            <a:off x="4572000" y="5257800"/>
            <a:ext cx="434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spcBef>
                <a:spcPct val="50000"/>
              </a:spcBef>
              <a:buClrTx/>
              <a:buFontTx/>
              <a:buNone/>
            </a:pPr>
            <a:r>
              <a:rPr lang="en-US" altLang="en-US" sz="1600"/>
              <a:t>Combination Full Facepiece Pressure Demand SAR with Auxiliary Self-Contained Air Supply</a:t>
            </a:r>
          </a:p>
        </p:txBody>
      </p:sp>
      <p:sp>
        <p:nvSpPr>
          <p:cNvPr id="2" name="Title 1"/>
          <p:cNvSpPr>
            <a:spLocks noGrp="1"/>
          </p:cNvSpPr>
          <p:nvPr>
            <p:ph type="title"/>
          </p:nvPr>
        </p:nvSpPr>
        <p:spPr>
          <a:xfrm>
            <a:off x="685800" y="304800"/>
            <a:ext cx="7772400" cy="1143000"/>
          </a:xfrm>
        </p:spPr>
        <p:txBody>
          <a:bodyPr/>
          <a:lstStyle/>
          <a:p>
            <a:r>
              <a:rPr lang="en-US" altLang="en-US" dirty="0">
                <a:solidFill>
                  <a:schemeClr val="accent2"/>
                </a:solidFill>
                <a:latin typeface="Arial" charset="0"/>
              </a:rPr>
              <a:t>Respirators for IDLH Atmospheres</a:t>
            </a:r>
            <a:br>
              <a:rPr lang="en-US" altLang="en-US" dirty="0">
                <a:solidFill>
                  <a:schemeClr val="accent2"/>
                </a:solidFill>
                <a:latin typeface="Arial" charset="0"/>
              </a:rPr>
            </a:b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59394" name="Picture 3" descr="rtcimg4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81000"/>
            <a:ext cx="8382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Worker in Confined Space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title="Picture of a bosons chai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0668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7700" y="228600"/>
            <a:ext cx="7772400" cy="1143000"/>
          </a:xfrm>
        </p:spPr>
        <p:txBody>
          <a:bodyPr/>
          <a:lstStyle/>
          <a:p>
            <a:r>
              <a:rPr lang="en-US" altLang="en-US" dirty="0">
                <a:solidFill>
                  <a:schemeClr val="accent2"/>
                </a:solidFill>
                <a:latin typeface="Arial" charset="0"/>
              </a:rPr>
              <a:t>Bosons Chair</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title="Picture of a lanyard"/>
          <p:cNvPicPr>
            <a:picLocks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81000"/>
            <a:ext cx="7772400" cy="1143000"/>
          </a:xfrm>
        </p:spPr>
        <p:txBody>
          <a:bodyPr/>
          <a:lstStyle/>
          <a:p>
            <a:r>
              <a:rPr lang="en-US" altLang="en-US" dirty="0">
                <a:solidFill>
                  <a:schemeClr val="accent2"/>
                </a:solidFill>
                <a:latin typeface="Arial" charset="0"/>
              </a:rPr>
              <a:t>Lanyard</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title="Text box of important differences between 1920 and 19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990600"/>
            <a:ext cx="6553200" cy="5553075"/>
          </a:xfrm>
          <a:prstGeom prst="rect">
            <a:avLst/>
          </a:prstGeom>
          <a:noFill/>
          <a:ln>
            <a:noFill/>
          </a:ln>
          <a:effectLst>
            <a:outerShdw blurRad="50800" dist="38100" dir="5400000" algn="t" rotWithShape="0">
              <a:schemeClr val="bg2">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228600"/>
            <a:ext cx="7772400" cy="1143000"/>
          </a:xfrm>
        </p:spPr>
        <p:txBody>
          <a:bodyPr/>
          <a:lstStyle/>
          <a:p>
            <a:r>
              <a:rPr lang="en-US" altLang="en-US" dirty="0">
                <a:solidFill>
                  <a:schemeClr val="accent2"/>
                </a:solidFill>
                <a:latin typeface="Arial" charset="0"/>
              </a:rPr>
              <a:t>Important Differences 1910 vs. 1926</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4" title="Picture of a retrieval system"/>
          <p:cNvPicPr>
            <a:picLocks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304800" y="228600"/>
            <a:ext cx="8534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81000"/>
            <a:ext cx="7772400" cy="1143000"/>
          </a:xfrm>
        </p:spPr>
        <p:txBody>
          <a:bodyPr/>
          <a:lstStyle/>
          <a:p>
            <a:r>
              <a:rPr lang="en-US" altLang="en-US" dirty="0">
                <a:solidFill>
                  <a:schemeClr val="accent2"/>
                </a:solidFill>
                <a:latin typeface="Arial" charset="0"/>
              </a:rPr>
              <a:t>Retrieval System</a:t>
            </a:r>
            <a:br>
              <a:rPr lang="en-US" altLang="en-US" dirty="0">
                <a:solidFill>
                  <a:schemeClr val="accent2"/>
                </a:solidFill>
                <a:latin typeface="Arial" charset="0"/>
              </a:rPr>
            </a:br>
            <a:endParaRPr lang="en-US" dirty="0"/>
          </a:p>
        </p:txBody>
      </p:sp>
      <p:sp>
        <p:nvSpPr>
          <p:cNvPr id="22531" name="Rectangle 3"/>
          <p:cNvSpPr>
            <a:spLocks noGrp="1" noChangeArrowheads="1"/>
          </p:cNvSpPr>
          <p:nvPr>
            <p:ph type="body" idx="4294967295"/>
          </p:nvPr>
        </p:nvSpPr>
        <p:spPr>
          <a:xfrm>
            <a:off x="0" y="5105400"/>
            <a:ext cx="8382000" cy="914400"/>
          </a:xfrm>
          <a:extLst>
            <a:ext uri="{91240B29-F687-4F45-9708-019B960494DF}">
              <a14:hiddenLine xmlns:a14="http://schemas.microsoft.com/office/drawing/2010/main" w="9525">
                <a:solidFill>
                  <a:schemeClr val="accent2"/>
                </a:solidFill>
                <a:miter lim="800000"/>
                <a:headEnd/>
                <a:tailEnd/>
              </a14:hiddenLine>
            </a:ext>
          </a:extLst>
        </p:spPr>
        <p:txBody>
          <a:bodyPr/>
          <a:lstStyle/>
          <a:p>
            <a:pPr>
              <a:lnSpc>
                <a:spcPct val="130000"/>
              </a:lnSpc>
              <a:buFontTx/>
              <a:buNone/>
            </a:pPr>
            <a:r>
              <a:rPr lang="en-US" altLang="en-US" sz="1400" b="1" smtClean="0">
                <a:solidFill>
                  <a:schemeClr val="bg2"/>
                </a:solidFill>
              </a:rPr>
              <a:t>	The equipment (including a retrieval line, chest or full-body harness, wristlets, if appropriate, and a lifting device or anchor) used for non-entry rescue of persons from permit spaces.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title="Picture  retrieval system "/>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3175"/>
            <a:ext cx="76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685800" y="152400"/>
            <a:ext cx="7772400" cy="1143000"/>
          </a:xfrm>
        </p:spPr>
        <p:txBody>
          <a:bodyPr/>
          <a:lstStyle/>
          <a:p>
            <a:r>
              <a:rPr lang="en-US" altLang="en-US" dirty="0">
                <a:solidFill>
                  <a:schemeClr val="accent2"/>
                </a:solidFill>
                <a:latin typeface="Arial" charset="0"/>
              </a:rPr>
              <a:t>Retrieval </a:t>
            </a:r>
            <a:r>
              <a:rPr lang="en-US" altLang="en-US" dirty="0" smtClean="0">
                <a:solidFill>
                  <a:schemeClr val="accent2"/>
                </a:solidFill>
                <a:latin typeface="Arial" charset="0"/>
              </a:rPr>
              <a:t>System </a:t>
            </a:r>
            <a:r>
              <a:rPr lang="en-US" altLang="en-US" dirty="0">
                <a:solidFill>
                  <a:schemeClr val="accent2"/>
                </a:solidFill>
                <a:latin typeface="Arial" charset="0"/>
              </a:rPr>
              <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title="Picture of a davit arm"/>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808038"/>
            <a:ext cx="6324600" cy="604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3900" y="27122"/>
            <a:ext cx="7772400" cy="1143000"/>
          </a:xfrm>
        </p:spPr>
        <p:txBody>
          <a:bodyPr/>
          <a:lstStyle/>
          <a:p>
            <a:r>
              <a:rPr lang="en-US" altLang="en-US" dirty="0">
                <a:solidFill>
                  <a:schemeClr val="accent2"/>
                </a:solidFill>
                <a:latin typeface="Arial" charset="0"/>
              </a:rPr>
              <a:t>Davit Arm</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26" title="picture of a vehicle mounted davit"/>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0668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3900" y="228600"/>
            <a:ext cx="7772400" cy="1143000"/>
          </a:xfrm>
        </p:spPr>
        <p:txBody>
          <a:bodyPr/>
          <a:lstStyle/>
          <a:p>
            <a:r>
              <a:rPr lang="en-US" altLang="en-US" dirty="0">
                <a:solidFill>
                  <a:schemeClr val="accent2"/>
                </a:solidFill>
                <a:latin typeface="Arial" charset="0"/>
              </a:rPr>
              <a:t>Vehicle-Mounted Davit</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04800" y="914400"/>
            <a:ext cx="44958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tabLst>
                <a:tab pos="228600" algn="l"/>
              </a:tabLst>
              <a:defRPr sz="2000">
                <a:solidFill>
                  <a:schemeClr val="tx1"/>
                </a:solidFill>
                <a:latin typeface="Arial" charset="0"/>
              </a:defRPr>
            </a:lvl1pPr>
            <a:lvl2pPr marL="742950" indent="-285750">
              <a:spcBef>
                <a:spcPct val="20000"/>
              </a:spcBef>
              <a:buClr>
                <a:schemeClr val="accent2"/>
              </a:buClr>
              <a:buChar char="–"/>
              <a:tabLst>
                <a:tab pos="228600" algn="l"/>
              </a:tabLst>
              <a:defRPr>
                <a:solidFill>
                  <a:schemeClr val="tx1"/>
                </a:solidFill>
                <a:latin typeface="Arial" charset="0"/>
              </a:defRPr>
            </a:lvl2pPr>
            <a:lvl3pPr marL="1143000" indent="-228600">
              <a:spcBef>
                <a:spcPct val="20000"/>
              </a:spcBef>
              <a:buClr>
                <a:schemeClr val="accent2"/>
              </a:buClr>
              <a:buChar char="•"/>
              <a:tabLst>
                <a:tab pos="228600" algn="l"/>
              </a:tabLst>
              <a:defRPr sz="2000">
                <a:solidFill>
                  <a:schemeClr val="tx1"/>
                </a:solidFill>
                <a:latin typeface="Arial" charset="0"/>
              </a:defRPr>
            </a:lvl3pPr>
            <a:lvl4pPr marL="1600200" indent="-228600">
              <a:spcBef>
                <a:spcPct val="20000"/>
              </a:spcBef>
              <a:buClr>
                <a:schemeClr val="accent2"/>
              </a:buClr>
              <a:buChar char="–"/>
              <a:tabLst>
                <a:tab pos="228600" algn="l"/>
              </a:tabLst>
              <a:defRPr>
                <a:solidFill>
                  <a:schemeClr val="tx1"/>
                </a:solidFill>
                <a:latin typeface="Arial" charset="0"/>
              </a:defRPr>
            </a:lvl4pPr>
            <a:lvl5pPr marL="2057400" indent="-228600">
              <a:spcBef>
                <a:spcPct val="20000"/>
              </a:spcBef>
              <a:buClr>
                <a:schemeClr val="accent2"/>
              </a:buClr>
              <a:buChar char="»"/>
              <a:tabLst>
                <a:tab pos="228600" algn="l"/>
              </a:tabLst>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9pPr>
          </a:lstStyle>
          <a:p>
            <a:pPr>
              <a:spcBef>
                <a:spcPct val="0"/>
              </a:spcBef>
              <a:spcAft>
                <a:spcPct val="20000"/>
              </a:spcAft>
              <a:buClrTx/>
              <a:buFontTx/>
              <a:buNone/>
            </a:pPr>
            <a:r>
              <a:rPr lang="en-US" altLang="en-US" sz="1800"/>
              <a:t>An employee sitting in a looped chain was lowered approximately 17 feet into a 21-foot deep manhole.</a:t>
            </a:r>
          </a:p>
          <a:p>
            <a:pPr algn="just" eaLnBrk="1" hangingPunct="1">
              <a:spcAft>
                <a:spcPct val="20000"/>
              </a:spcAft>
              <a:buClrTx/>
              <a:buSzPct val="150000"/>
              <a:buFontTx/>
              <a:buNone/>
            </a:pPr>
            <a:r>
              <a:rPr lang="en-US" altLang="en-US" sz="1800"/>
              <a:t>Twenty seconds later he started gasping for air and fell from the chain seat face down into the accumulated water at the bottom of the manhole. </a:t>
            </a:r>
          </a:p>
          <a:p>
            <a:pPr algn="just" eaLnBrk="1" hangingPunct="1">
              <a:spcAft>
                <a:spcPct val="20000"/>
              </a:spcAft>
              <a:buClrTx/>
              <a:buSzPct val="150000"/>
              <a:buFontTx/>
              <a:buNone/>
            </a:pPr>
            <a:r>
              <a:rPr lang="en-US" altLang="en-US" sz="1800"/>
              <a:t>An autopsy determined oxygen deficiency as the cause of death.</a:t>
            </a:r>
          </a:p>
        </p:txBody>
      </p:sp>
      <p:pic>
        <p:nvPicPr>
          <p:cNvPr id="115715" name="Picture 3" descr="Confined Spac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914400"/>
            <a:ext cx="3810000" cy="5562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52400"/>
            <a:ext cx="7772400" cy="1143000"/>
          </a:xfrm>
        </p:spPr>
        <p:txBody>
          <a:bodyPr/>
          <a:lstStyle/>
          <a:p>
            <a:r>
              <a:rPr lang="en-US" altLang="en-US" dirty="0">
                <a:solidFill>
                  <a:srgbClr val="FFFF00"/>
                </a:solidFill>
                <a:latin typeface="Arial" charset="0"/>
              </a:rPr>
              <a:t>Case Study #1</a:t>
            </a:r>
            <a:br>
              <a:rPr lang="en-US" altLang="en-US" dirty="0">
                <a:solidFill>
                  <a:srgbClr val="FFFF00"/>
                </a:solidFill>
                <a:latin typeface="Arial"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p:cTn id="7" dur="5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571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571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5714">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15714">
                                            <p:txEl>
                                              <p:pRg st="1" end="1"/>
                                            </p:txEl>
                                          </p:spTgt>
                                        </p:tgtEl>
                                        <p:attrNameLst>
                                          <p:attrName>style.visibility</p:attrName>
                                        </p:attrNameLst>
                                      </p:cBhvr>
                                      <p:to>
                                        <p:strVal val="visible"/>
                                      </p:to>
                                    </p:set>
                                    <p:anim calcmode="lin" valueType="num">
                                      <p:cBhvr>
                                        <p:cTn id="14" dur="5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15714">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15714">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15714">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15714">
                                            <p:txEl>
                                              <p:pRg st="2" end="2"/>
                                            </p:txEl>
                                          </p:spTgt>
                                        </p:tgtEl>
                                        <p:attrNameLst>
                                          <p:attrName>style.visibility</p:attrName>
                                        </p:attrNameLst>
                                      </p:cBhvr>
                                      <p:to>
                                        <p:strVal val="visible"/>
                                      </p:to>
                                    </p:set>
                                    <p:anim calcmode="lin" valueType="num">
                                      <p:cBhvr>
                                        <p:cTn id="21" dur="5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5714">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115714">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115714">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4" presetClass="entr" presetSubtype="32" fill="hold" nodeType="afterEffect">
                                  <p:stCondLst>
                                    <p:cond delay="0"/>
                                  </p:stCondLst>
                                  <p:childTnLst>
                                    <p:set>
                                      <p:cBhvr>
                                        <p:cTn id="27" dur="1" fill="hold">
                                          <p:stCondLst>
                                            <p:cond delay="0"/>
                                          </p:stCondLst>
                                        </p:cTn>
                                        <p:tgtEl>
                                          <p:spTgt spid="115715"/>
                                        </p:tgtEl>
                                        <p:attrNameLst>
                                          <p:attrName>style.visibility</p:attrName>
                                        </p:attrNameLst>
                                      </p:cBhvr>
                                      <p:to>
                                        <p:strVal val="visible"/>
                                      </p:to>
                                    </p:set>
                                    <p:animEffect transition="in" filter="box(out)">
                                      <p:cBhvr>
                                        <p:cTn id="28"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Confined Spac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143000"/>
            <a:ext cx="8839200" cy="2630488"/>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4" name="Text Box 6"/>
          <p:cNvSpPr txBox="1">
            <a:spLocks noChangeArrowheads="1"/>
          </p:cNvSpPr>
          <p:nvPr/>
        </p:nvSpPr>
        <p:spPr bwMode="auto">
          <a:xfrm>
            <a:off x="152400" y="3962400"/>
            <a:ext cx="8839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Char char="•"/>
              <a:tabLst>
                <a:tab pos="228600" algn="l"/>
              </a:tabLst>
              <a:defRPr sz="2000">
                <a:solidFill>
                  <a:schemeClr val="tx1"/>
                </a:solidFill>
                <a:latin typeface="Arial" charset="0"/>
              </a:defRPr>
            </a:lvl1pPr>
            <a:lvl2pPr marL="742950" indent="-285750">
              <a:spcBef>
                <a:spcPct val="20000"/>
              </a:spcBef>
              <a:buClr>
                <a:schemeClr val="accent2"/>
              </a:buClr>
              <a:buChar char="–"/>
              <a:tabLst>
                <a:tab pos="228600" algn="l"/>
              </a:tabLst>
              <a:defRPr>
                <a:solidFill>
                  <a:schemeClr val="tx1"/>
                </a:solidFill>
                <a:latin typeface="Arial" charset="0"/>
              </a:defRPr>
            </a:lvl2pPr>
            <a:lvl3pPr marL="1143000" indent="-228600">
              <a:spcBef>
                <a:spcPct val="20000"/>
              </a:spcBef>
              <a:buClr>
                <a:schemeClr val="accent2"/>
              </a:buClr>
              <a:buChar char="•"/>
              <a:tabLst>
                <a:tab pos="228600" algn="l"/>
              </a:tabLst>
              <a:defRPr sz="2000">
                <a:solidFill>
                  <a:schemeClr val="tx1"/>
                </a:solidFill>
                <a:latin typeface="Arial" charset="0"/>
              </a:defRPr>
            </a:lvl3pPr>
            <a:lvl4pPr marL="1600200" indent="-228600">
              <a:spcBef>
                <a:spcPct val="20000"/>
              </a:spcBef>
              <a:buClr>
                <a:schemeClr val="accent2"/>
              </a:buClr>
              <a:buChar char="–"/>
              <a:tabLst>
                <a:tab pos="228600" algn="l"/>
              </a:tabLst>
              <a:defRPr>
                <a:solidFill>
                  <a:schemeClr val="tx1"/>
                </a:solidFill>
                <a:latin typeface="Arial" charset="0"/>
              </a:defRPr>
            </a:lvl4pPr>
            <a:lvl5pPr marL="2057400" indent="-228600">
              <a:spcBef>
                <a:spcPct val="20000"/>
              </a:spcBef>
              <a:buClr>
                <a:schemeClr val="accent2"/>
              </a:buClr>
              <a:buChar char="»"/>
              <a:tabLst>
                <a:tab pos="228600" algn="l"/>
              </a:tabLst>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tabLst>
                <a:tab pos="228600" algn="l"/>
              </a:tabLst>
              <a:defRPr sz="1600">
                <a:solidFill>
                  <a:schemeClr val="tx1"/>
                </a:solidFill>
                <a:latin typeface="Arial" charset="0"/>
              </a:defRPr>
            </a:lvl9pPr>
          </a:lstStyle>
          <a:p>
            <a:pPr algn="just">
              <a:spcBef>
                <a:spcPct val="0"/>
              </a:spcBef>
              <a:spcAft>
                <a:spcPct val="20000"/>
              </a:spcAft>
              <a:buClrTx/>
              <a:buFontTx/>
              <a:buNone/>
            </a:pPr>
            <a:r>
              <a:rPr lang="en-US" altLang="en-US" sz="1800"/>
              <a:t>A welder entered a steel pipe (24 inch diameter) to grind a bad weld at a valve about </a:t>
            </a:r>
            <a:r>
              <a:rPr lang="en-US" altLang="en-US" sz="1800" u="sng"/>
              <a:t>30</a:t>
            </a:r>
            <a:r>
              <a:rPr lang="en-US" altLang="en-US" sz="1800"/>
              <a:t> feet from the entry point.  </a:t>
            </a:r>
          </a:p>
          <a:p>
            <a:pPr algn="just">
              <a:spcBef>
                <a:spcPct val="0"/>
              </a:spcBef>
              <a:spcAft>
                <a:spcPct val="20000"/>
              </a:spcAft>
              <a:buClrTx/>
              <a:buFontTx/>
              <a:buNone/>
            </a:pPr>
            <a:endParaRPr lang="en-US" altLang="en-US" sz="1600"/>
          </a:p>
          <a:p>
            <a:pPr algn="just">
              <a:spcBef>
                <a:spcPct val="0"/>
              </a:spcBef>
              <a:spcAft>
                <a:spcPct val="20000"/>
              </a:spcAft>
              <a:buClrTx/>
              <a:buFontTx/>
              <a:buNone/>
            </a:pPr>
            <a:r>
              <a:rPr lang="en-US" altLang="en-US" sz="1800"/>
              <a:t>Before he entered, other crew members decided to add pure oxygen to the pipe near the bad weld.  </a:t>
            </a:r>
          </a:p>
          <a:p>
            <a:pPr algn="just">
              <a:spcBef>
                <a:spcPct val="0"/>
              </a:spcBef>
              <a:spcAft>
                <a:spcPct val="20000"/>
              </a:spcAft>
              <a:buClrTx/>
              <a:buFontTx/>
              <a:buNone/>
            </a:pPr>
            <a:endParaRPr lang="en-US" altLang="en-US" sz="1600"/>
          </a:p>
          <a:p>
            <a:pPr algn="just">
              <a:spcBef>
                <a:spcPct val="0"/>
              </a:spcBef>
              <a:spcAft>
                <a:spcPct val="20000"/>
              </a:spcAft>
              <a:buClrTx/>
              <a:buFontTx/>
              <a:buNone/>
            </a:pPr>
            <a:r>
              <a:rPr lang="en-US" altLang="en-US" sz="1800"/>
              <a:t>He had been grinding intermittently for about five minutes when a fire broke out enveloping his clothing. </a:t>
            </a:r>
          </a:p>
        </p:txBody>
      </p:sp>
      <p:sp>
        <p:nvSpPr>
          <p:cNvPr id="2" name="Title 1"/>
          <p:cNvSpPr>
            <a:spLocks noGrp="1"/>
          </p:cNvSpPr>
          <p:nvPr>
            <p:ph type="title"/>
          </p:nvPr>
        </p:nvSpPr>
        <p:spPr>
          <a:xfrm>
            <a:off x="685800" y="304800"/>
            <a:ext cx="7772400" cy="1143000"/>
          </a:xfrm>
        </p:spPr>
        <p:txBody>
          <a:bodyPr/>
          <a:lstStyle/>
          <a:p>
            <a:r>
              <a:rPr lang="en-US" altLang="en-US" dirty="0">
                <a:solidFill>
                  <a:srgbClr val="FFFF00"/>
                </a:solidFill>
                <a:latin typeface="Arial" charset="0"/>
              </a:rPr>
              <a:t>Case Study #2</a:t>
            </a:r>
            <a:br>
              <a:rPr lang="en-US" altLang="en-US" dirty="0">
                <a:solidFill>
                  <a:srgbClr val="FFFF00"/>
                </a:solidFill>
                <a:latin typeface="Arial" charset="0"/>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 fill="hold"/>
                                        <p:tgtEl>
                                          <p:spTgt spid="114694"/>
                                        </p:tgtEl>
                                        <p:attrNameLst>
                                          <p:attrName>ppt_x</p:attrName>
                                        </p:attrNameLst>
                                      </p:cBhvr>
                                      <p:tavLst>
                                        <p:tav tm="0">
                                          <p:val>
                                            <p:strVal val="#ppt_x-#ppt_w/2"/>
                                          </p:val>
                                        </p:tav>
                                        <p:tav tm="100000">
                                          <p:val>
                                            <p:strVal val="#ppt_x"/>
                                          </p:val>
                                        </p:tav>
                                      </p:tavLst>
                                    </p:anim>
                                    <p:anim calcmode="lin" valueType="num">
                                      <p:cBhvr>
                                        <p:cTn id="8" dur="500" fill="hold"/>
                                        <p:tgtEl>
                                          <p:spTgt spid="114694"/>
                                        </p:tgtEl>
                                        <p:attrNameLst>
                                          <p:attrName>ppt_y</p:attrName>
                                        </p:attrNameLst>
                                      </p:cBhvr>
                                      <p:tavLst>
                                        <p:tav tm="0">
                                          <p:val>
                                            <p:strVal val="#ppt_y"/>
                                          </p:val>
                                        </p:tav>
                                        <p:tav tm="100000">
                                          <p:val>
                                            <p:strVal val="#ppt_y"/>
                                          </p:val>
                                        </p:tav>
                                      </p:tavLst>
                                    </p:anim>
                                    <p:anim calcmode="lin" valueType="num">
                                      <p:cBhvr>
                                        <p:cTn id="9" dur="500" fill="hold"/>
                                        <p:tgtEl>
                                          <p:spTgt spid="114694"/>
                                        </p:tgtEl>
                                        <p:attrNameLst>
                                          <p:attrName>ppt_w</p:attrName>
                                        </p:attrNameLst>
                                      </p:cBhvr>
                                      <p:tavLst>
                                        <p:tav tm="0">
                                          <p:val>
                                            <p:fltVal val="0"/>
                                          </p:val>
                                        </p:tav>
                                        <p:tav tm="100000">
                                          <p:val>
                                            <p:strVal val="#ppt_w"/>
                                          </p:val>
                                        </p:tav>
                                      </p:tavLst>
                                    </p:anim>
                                    <p:anim calcmode="lin" valueType="num">
                                      <p:cBhvr>
                                        <p:cTn id="10" dur="500" fill="hold"/>
                                        <p:tgtEl>
                                          <p:spTgt spid="11469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Effect transition="in" filter="box(out)">
                                      <p:cBhvr>
                                        <p:cTn id="14"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accent2"/>
                </a:solidFill>
              </a:rPr>
              <a:t>Worker Rights and Employer Responsibilities</a:t>
            </a:r>
            <a:br>
              <a:rPr lang="en-US" altLang="en-US" dirty="0">
                <a:solidFill>
                  <a:schemeClr val="accent2"/>
                </a:solidFill>
              </a:rPr>
            </a:br>
            <a:endParaRPr lang="en-US" dirty="0"/>
          </a:p>
        </p:txBody>
      </p:sp>
      <p:sp>
        <p:nvSpPr>
          <p:cNvPr id="68611" name="Content Placeholder 2"/>
          <p:cNvSpPr>
            <a:spLocks noGrp="1"/>
          </p:cNvSpPr>
          <p:nvPr>
            <p:ph idx="1"/>
          </p:nvPr>
        </p:nvSpPr>
        <p:spPr/>
        <p:txBody>
          <a:bodyPr/>
          <a:lstStyle/>
          <a:p>
            <a:pPr lvl="1"/>
            <a:r>
              <a:rPr lang="en-US" altLang="en-US" sz="2000" i="1" smtClean="0"/>
              <a:t>A safe and healthful workplace </a:t>
            </a:r>
            <a:endParaRPr lang="en-US" altLang="en-US" sz="2000" smtClean="0"/>
          </a:p>
          <a:p>
            <a:pPr lvl="1"/>
            <a:r>
              <a:rPr lang="en-US" altLang="en-US" sz="2000" i="1" smtClean="0"/>
              <a:t>Know about hazardous chemicals</a:t>
            </a:r>
            <a:endParaRPr lang="en-US" altLang="en-US" sz="2000" smtClean="0"/>
          </a:p>
          <a:p>
            <a:pPr lvl="1"/>
            <a:r>
              <a:rPr lang="en-US" altLang="en-US" sz="2000" i="1" smtClean="0"/>
              <a:t>Information about injuries and illnesses in your workplace </a:t>
            </a:r>
            <a:endParaRPr lang="en-US" altLang="en-US" sz="2000" smtClean="0"/>
          </a:p>
          <a:p>
            <a:pPr lvl="1"/>
            <a:r>
              <a:rPr lang="en-US" altLang="en-US" sz="2000" i="1" smtClean="0"/>
              <a:t>Complain or request hazard correction from employer </a:t>
            </a:r>
            <a:endParaRPr lang="en-US" altLang="en-US" sz="2000" smtClean="0"/>
          </a:p>
          <a:p>
            <a:pPr lvl="1"/>
            <a:r>
              <a:rPr lang="en-US" altLang="en-US" sz="2000" i="1" smtClean="0"/>
              <a:t>Training</a:t>
            </a:r>
            <a:endParaRPr lang="en-US" altLang="en-US" sz="2000" smtClean="0"/>
          </a:p>
          <a:p>
            <a:pPr lvl="1"/>
            <a:r>
              <a:rPr lang="en-US" altLang="en-US" sz="2000" i="1" smtClean="0"/>
              <a:t>Hazard exposure and medical records</a:t>
            </a:r>
            <a:endParaRPr lang="en-US" altLang="en-US" sz="2000" smtClean="0"/>
          </a:p>
          <a:p>
            <a:pPr lvl="1"/>
            <a:r>
              <a:rPr lang="en-US" altLang="en-US" sz="2000" i="1" smtClean="0"/>
              <a:t>File a complaint with OSHA</a:t>
            </a:r>
            <a:endParaRPr lang="en-US" altLang="en-US" sz="2000" smtClean="0"/>
          </a:p>
          <a:p>
            <a:pPr lvl="1"/>
            <a:r>
              <a:rPr lang="en-US" altLang="en-US" sz="2000" i="1" smtClean="0"/>
              <a:t>Participate in an OSHA inspection</a:t>
            </a:r>
            <a:endParaRPr lang="en-US" altLang="en-US" sz="2000" smtClean="0"/>
          </a:p>
          <a:p>
            <a:pPr lvl="1"/>
            <a:r>
              <a:rPr lang="en-US" altLang="en-US" sz="2000" i="1" smtClean="0"/>
              <a:t>Be free from retaliation for exercising safety and health rights whistleblower protection Section 11c</a:t>
            </a:r>
          </a:p>
          <a:p>
            <a:pPr lvl="1"/>
            <a:r>
              <a:rPr lang="en-US" altLang="en-US" sz="2000" i="1" smtClean="0"/>
              <a:t>Employer rights and responsibilities</a:t>
            </a:r>
            <a:endParaRPr lang="en-US" altLang="en-US" sz="2000" smtClean="0"/>
          </a:p>
          <a:p>
            <a:endParaRPr lang="en-US" alt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69634" name="Picture 3" descr="A:\MVC-029S.JPG" title="Picture of a confined space"/>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WordArt 2"/>
          <p:cNvSpPr>
            <a:spLocks noChangeArrowheads="1" noChangeShapeType="1" noTextEdit="1"/>
          </p:cNvSpPr>
          <p:nvPr/>
        </p:nvSpPr>
        <p:spPr bwMode="auto">
          <a:xfrm>
            <a:off x="3352800" y="2590800"/>
            <a:ext cx="2466975" cy="112395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The End</a:t>
            </a:r>
          </a:p>
        </p:txBody>
      </p:sp>
      <p:sp>
        <p:nvSpPr>
          <p:cNvPr id="2" name="Title 1" hidden="1"/>
          <p:cNvSpPr>
            <a:spLocks noGrp="1"/>
          </p:cNvSpPr>
          <p:nvPr>
            <p:ph type="title"/>
          </p:nvPr>
        </p:nvSpPr>
        <p:spPr/>
        <p:txBody>
          <a:bodyPr/>
          <a:lstStyle/>
          <a:p>
            <a: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t>The End</a:t>
            </a:r>
            <a:br>
              <a:rPr lang="en-US" kern="10" dirty="0">
                <a:ln w="19050">
                  <a:solidFill>
                    <a:srgbClr val="99CCFF"/>
                  </a:solidFill>
                  <a:round/>
                  <a:headEnd/>
                  <a:tailEnd/>
                </a:ln>
                <a:solidFill>
                  <a:srgbClr val="0066CC"/>
                </a:solidFill>
                <a:effectLst>
                  <a:outerShdw dist="35921" dir="2700000" algn="ctr" rotWithShape="0">
                    <a:srgbClr val="990000"/>
                  </a:outerShdw>
                </a:effectLst>
                <a:latin typeface="Impact"/>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38125" y="1066800"/>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000">
                <a:solidFill>
                  <a:schemeClr val="tx1"/>
                </a:solidFill>
                <a:latin typeface="Arial" charset="0"/>
              </a:defRPr>
            </a:lvl1pPr>
            <a:lvl2pPr marL="742950" indent="-285750">
              <a:spcBef>
                <a:spcPct val="20000"/>
              </a:spcBef>
              <a:buClr>
                <a:schemeClr val="accent2"/>
              </a:buClr>
              <a:buChar char="–"/>
              <a:defRPr>
                <a:solidFill>
                  <a:schemeClr val="tx1"/>
                </a:solidFill>
                <a:latin typeface="Arial" charset="0"/>
              </a:defRPr>
            </a:lvl2pPr>
            <a:lvl3pPr marL="1143000" indent="-228600">
              <a:spcBef>
                <a:spcPct val="20000"/>
              </a:spcBef>
              <a:buClr>
                <a:schemeClr val="accent2"/>
              </a:buClr>
              <a:buChar char="•"/>
              <a:defRPr sz="2000">
                <a:solidFill>
                  <a:schemeClr val="tx1"/>
                </a:solidFill>
                <a:latin typeface="Arial" charset="0"/>
              </a:defRPr>
            </a:lvl3pPr>
            <a:lvl4pPr marL="1600200" indent="-228600">
              <a:spcBef>
                <a:spcPct val="20000"/>
              </a:spcBef>
              <a:buClr>
                <a:schemeClr val="accent2"/>
              </a:buClr>
              <a:buChar char="–"/>
              <a:defRPr>
                <a:solidFill>
                  <a:schemeClr val="tx1"/>
                </a:solidFill>
                <a:latin typeface="Arial" charset="0"/>
              </a:defRPr>
            </a:lvl4pPr>
            <a:lvl5pPr marL="2057400" indent="-228600">
              <a:spcBef>
                <a:spcPct val="20000"/>
              </a:spcBef>
              <a:buClr>
                <a:schemeClr val="accent2"/>
              </a:buClr>
              <a:buChar char="»"/>
              <a:defRPr sz="1600">
                <a:solidFill>
                  <a:schemeClr val="tx1"/>
                </a:solidFill>
                <a:latin typeface="Arial" charset="0"/>
              </a:defRPr>
            </a:lvl5pPr>
            <a:lvl6pPr marL="2514600" indent="-228600" eaLnBrk="0" fontAlgn="base" hangingPunct="0">
              <a:spcBef>
                <a:spcPct val="20000"/>
              </a:spcBef>
              <a:spcAft>
                <a:spcPct val="0"/>
              </a:spcAft>
              <a:buClr>
                <a:schemeClr val="accent2"/>
              </a:buClr>
              <a:buChar char="»"/>
              <a:defRPr sz="1600">
                <a:solidFill>
                  <a:schemeClr val="tx1"/>
                </a:solidFill>
                <a:latin typeface="Arial" charset="0"/>
              </a:defRPr>
            </a:lvl6pPr>
            <a:lvl7pPr marL="2971800" indent="-228600" eaLnBrk="0" fontAlgn="base" hangingPunct="0">
              <a:spcBef>
                <a:spcPct val="20000"/>
              </a:spcBef>
              <a:spcAft>
                <a:spcPct val="0"/>
              </a:spcAft>
              <a:buClr>
                <a:schemeClr val="accent2"/>
              </a:buClr>
              <a:buChar char="»"/>
              <a:defRPr sz="1600">
                <a:solidFill>
                  <a:schemeClr val="tx1"/>
                </a:solidFill>
                <a:latin typeface="Arial" charset="0"/>
              </a:defRPr>
            </a:lvl7pPr>
            <a:lvl8pPr marL="3429000" indent="-228600" eaLnBrk="0" fontAlgn="base" hangingPunct="0">
              <a:spcBef>
                <a:spcPct val="20000"/>
              </a:spcBef>
              <a:spcAft>
                <a:spcPct val="0"/>
              </a:spcAft>
              <a:buClr>
                <a:schemeClr val="accent2"/>
              </a:buClr>
              <a:buChar char="»"/>
              <a:defRPr sz="1600">
                <a:solidFill>
                  <a:schemeClr val="tx1"/>
                </a:solidFill>
                <a:latin typeface="Arial" charset="0"/>
              </a:defRPr>
            </a:lvl8pPr>
            <a:lvl9pPr marL="3886200" indent="-228600" eaLnBrk="0" fontAlgn="base" hangingPunct="0">
              <a:spcBef>
                <a:spcPct val="20000"/>
              </a:spcBef>
              <a:spcAft>
                <a:spcPct val="0"/>
              </a:spcAft>
              <a:buClr>
                <a:schemeClr val="accent2"/>
              </a:buClr>
              <a:buChar char="»"/>
              <a:defRPr sz="1600">
                <a:solidFill>
                  <a:schemeClr val="tx1"/>
                </a:solidFill>
                <a:latin typeface="Arial" charset="0"/>
              </a:defRPr>
            </a:lvl9pPr>
          </a:lstStyle>
          <a:p>
            <a:pPr algn="just">
              <a:spcBef>
                <a:spcPct val="0"/>
              </a:spcBef>
              <a:buClrTx/>
              <a:buFontTx/>
              <a:buNone/>
            </a:pPr>
            <a:r>
              <a:rPr lang="en-US" altLang="en-US">
                <a:cs typeface="Arial" charset="0"/>
              </a:rPr>
              <a:t>A space that is large enough and arranged in such a manner that employees can enter the space, has limited or restricted means of entry/exit and is not designed for continuous employee occupancy.</a:t>
            </a:r>
          </a:p>
        </p:txBody>
      </p:sp>
      <p:pic>
        <p:nvPicPr>
          <p:cNvPr id="5126" name="Picture 6" title="Picture of construction advancement foundation building and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8" y="2489200"/>
            <a:ext cx="4411662" cy="4378325"/>
          </a:xfrm>
          <a:prstGeom prst="rect">
            <a:avLst/>
          </a:prstGeom>
          <a:noFill/>
          <a:ln w="9525">
            <a:solidFill>
              <a:schemeClr val="bg2"/>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174" name="Picture 6" title="Picture of a worker climbing out of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8350" y="2492375"/>
            <a:ext cx="4413250" cy="4368800"/>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90562" y="304800"/>
            <a:ext cx="7772400" cy="1143000"/>
          </a:xfrm>
        </p:spPr>
        <p:txBody>
          <a:bodyPr/>
          <a:lstStyle/>
          <a:p>
            <a:r>
              <a:rPr lang="en-US" altLang="en-US" dirty="0">
                <a:solidFill>
                  <a:schemeClr val="accent2"/>
                </a:solidFill>
                <a:latin typeface="Arial" charset="0"/>
              </a:rPr>
              <a:t>What is a Confined Space?</a:t>
            </a:r>
            <a:br>
              <a:rPr lang="en-US" altLang="en-US" dirty="0">
                <a:solidFill>
                  <a:schemeClr val="accent2"/>
                </a:solidFill>
                <a:latin typeface="Arial" charset="0"/>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1035050"/>
            <a:ext cx="5705475" cy="5016500"/>
          </a:xfrm>
          <a:prstGeom prst="rect">
            <a:avLst/>
          </a:prstGeom>
        </p:spPr>
        <p:txBody>
          <a:bodyPr>
            <a:spAutoFit/>
          </a:bodyPr>
          <a:lstStyle/>
          <a:p>
            <a:pPr algn="just">
              <a:defRPr/>
            </a:pPr>
            <a:r>
              <a:rPr lang="en-US" altLang="en-US" sz="2000" dirty="0">
                <a:latin typeface="+mn-lt"/>
                <a:cs typeface="Arial" charset="0"/>
              </a:rPr>
              <a:t>A confined space that has any one of the following characteristics: </a:t>
            </a:r>
          </a:p>
          <a:p>
            <a:pPr marL="457200" indent="-457200" algn="just">
              <a:buFont typeface="+mj-lt"/>
              <a:buAutoNum type="arabicPeriod"/>
              <a:defRPr/>
            </a:pPr>
            <a:r>
              <a:rPr lang="en-US" altLang="en-US" sz="2000" dirty="0">
                <a:latin typeface="+mn-lt"/>
                <a:cs typeface="Arial" charset="0"/>
              </a:rPr>
              <a:t>A hazardous atmosphere; </a:t>
            </a:r>
          </a:p>
          <a:p>
            <a:pPr marL="457200" indent="-457200" algn="just">
              <a:buFont typeface="+mj-lt"/>
              <a:buAutoNum type="arabicPeriod"/>
              <a:defRPr/>
            </a:pPr>
            <a:r>
              <a:rPr lang="en-US" altLang="en-US" sz="2000" dirty="0">
                <a:latin typeface="+mn-lt"/>
                <a:cs typeface="Arial" charset="0"/>
              </a:rPr>
              <a:t>an inwardly converging, sloping, or tapering surfaces that could trap or asphyxiate an employee (for example, a space between walls that arrows towards the base, including, but not limited to, funnels and hoppers); </a:t>
            </a:r>
          </a:p>
          <a:p>
            <a:pPr marL="457200" indent="-457200" algn="just">
              <a:buFont typeface="+mj-lt"/>
              <a:buAutoNum type="arabicPeriod"/>
              <a:defRPr/>
            </a:pPr>
            <a:r>
              <a:rPr lang="en-US" altLang="en-US" sz="2000" dirty="0">
                <a:latin typeface="+mn-lt"/>
                <a:cs typeface="Arial" charset="0"/>
              </a:rPr>
              <a:t>or an engulfment hazard or other physical hazard. </a:t>
            </a:r>
          </a:p>
          <a:p>
            <a:pPr algn="just">
              <a:defRPr/>
            </a:pPr>
            <a:endParaRPr lang="en-US" altLang="en-US" sz="2000" dirty="0">
              <a:latin typeface="+mn-lt"/>
              <a:cs typeface="Arial" charset="0"/>
            </a:endParaRPr>
          </a:p>
          <a:p>
            <a:pPr algn="just">
              <a:defRPr/>
            </a:pPr>
            <a:r>
              <a:rPr lang="en-US" altLang="en-US" sz="2000" dirty="0">
                <a:latin typeface="+mn-lt"/>
                <a:cs typeface="Arial" charset="0"/>
              </a:rPr>
              <a:t>This definition is similar to the definition in the general industry standard, but includes more examples of dangerous configurations of confined spaces.</a:t>
            </a:r>
          </a:p>
        </p:txBody>
      </p:sp>
      <p:pic>
        <p:nvPicPr>
          <p:cNvPr id="8196" name="Picture 4" descr="https://www.osha.gov/confinedspaces/images/confinedspace_crawlspace.jpg" title="Picture of a worker looking inside of a confined spa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300" y="914400"/>
            <a:ext cx="2947988" cy="2819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98" name="Picture 6" descr="https://www.osha.gov/confinedspaces/images/confinedspace_tunnel.jpg" title="Picture of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9188" y="4024313"/>
            <a:ext cx="2944812" cy="28162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5800" y="152400"/>
            <a:ext cx="7772400" cy="1143000"/>
          </a:xfrm>
        </p:spPr>
        <p:txBody>
          <a:bodyPr/>
          <a:lstStyle/>
          <a:p>
            <a:r>
              <a:rPr lang="en-US" altLang="en-US" dirty="0">
                <a:solidFill>
                  <a:srgbClr val="FFFF00"/>
                </a:solidFill>
                <a:effectLst>
                  <a:outerShdw blurRad="38100" dist="38100" dir="2700000" algn="tl">
                    <a:srgbClr val="000000">
                      <a:alpha val="43137"/>
                    </a:srgbClr>
                  </a:outerShdw>
                </a:effectLst>
                <a:cs typeface="Arial" charset="0"/>
              </a:rPr>
              <a:t>Permit-Required Confined Space:</a:t>
            </a:r>
            <a:r>
              <a:rPr lang="en-US" altLang="en-US" dirty="0">
                <a:solidFill>
                  <a:srgbClr val="FFFF00"/>
                </a:solidFill>
                <a:effectLst>
                  <a:outerShdw blurRad="38100" dist="38100" dir="2700000" algn="tl">
                    <a:srgbClr val="000000">
                      <a:alpha val="43137"/>
                    </a:srgbClr>
                  </a:outerShdw>
                </a:effectLst>
              </a:rPr>
              <a:t/>
            </a:r>
            <a:br>
              <a:rPr lang="en-US" altLang="en-US" dirty="0">
                <a:solidFill>
                  <a:srgbClr val="FFFF00"/>
                </a:solidFill>
                <a:effectLst>
                  <a:outerShdw blurRad="38100" dist="38100" dir="2700000" algn="tl">
                    <a:srgbClr val="000000">
                      <a:alpha val="43137"/>
                    </a:srgbClr>
                  </a:outerShdw>
                </a:effectLst>
              </a:rPr>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458200" cy="2554288"/>
          </a:xfrm>
          <a:prstGeom prst="rect">
            <a:avLst/>
          </a:prstGeom>
        </p:spPr>
        <p:txBody>
          <a:bodyPr>
            <a:spAutoFit/>
          </a:bodyPr>
          <a:lstStyle/>
          <a:p>
            <a:pPr algn="just">
              <a:defRPr/>
            </a:pPr>
            <a:r>
              <a:rPr lang="en-US" altLang="en-US" sz="2000" dirty="0">
                <a:latin typeface="+mn-lt"/>
                <a:cs typeface="Arial" charset="0"/>
              </a:rPr>
              <a:t>A Permit-Required Confine Space that has all of the following characteristics: Is part of, and contiguous with, a larger confined space (for example, sewers); </a:t>
            </a:r>
          </a:p>
          <a:p>
            <a:pPr marL="457200" indent="-457200" algn="just">
              <a:buFont typeface="+mj-lt"/>
              <a:buAutoNum type="arabicPeriod"/>
              <a:defRPr/>
            </a:pPr>
            <a:r>
              <a:rPr lang="en-US" altLang="en-US" sz="2000" dirty="0">
                <a:latin typeface="+mn-lt"/>
                <a:cs typeface="Arial" charset="0"/>
              </a:rPr>
              <a:t>the employer cannot isolate it from the larger confined space; </a:t>
            </a:r>
          </a:p>
          <a:p>
            <a:pPr marL="457200" indent="-457200" algn="just">
              <a:buFont typeface="+mj-lt"/>
              <a:buAutoNum type="arabicPeriod"/>
              <a:defRPr/>
            </a:pPr>
            <a:r>
              <a:rPr lang="en-US" altLang="en-US" sz="2000" dirty="0">
                <a:latin typeface="+mn-lt"/>
                <a:cs typeface="Arial" charset="0"/>
              </a:rPr>
              <a:t>and is subject to a potential hazard release from the larger confined space that would overwhelm personal protective equipment and/or hazard controls, resulting in a hazard that is immediately dangerous to life and health. </a:t>
            </a:r>
          </a:p>
        </p:txBody>
      </p:sp>
      <p:pic>
        <p:nvPicPr>
          <p:cNvPr id="9220" name="Picture 4" descr="https://www.osha.gov/confinedspaces/images/confinedspace_monitoring.jpg" title="Picture of a worker testing the atmosphere of a confined spac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3705225"/>
            <a:ext cx="4267200" cy="314007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1" name="Picture 5" title="Picture of workers looking inside a confined sp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705225"/>
            <a:ext cx="4489450" cy="317976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0"/>
            <a:ext cx="8305800" cy="1143000"/>
          </a:xfrm>
        </p:spPr>
        <p:txBody>
          <a:bodyPr/>
          <a:lstStyle/>
          <a:p>
            <a:pPr lvl="0">
              <a:defRPr/>
            </a:pPr>
            <a:r>
              <a:rPr lang="en-US" altLang="en-US" sz="2400" kern="1200" dirty="0">
                <a:solidFill>
                  <a:srgbClr val="FFFF00"/>
                </a:solidFill>
                <a:effectLst>
                  <a:outerShdw blurRad="38100" dist="38100" dir="2700000" algn="tl">
                    <a:srgbClr val="000000">
                      <a:alpha val="43137"/>
                    </a:srgbClr>
                  </a:outerShdw>
                </a:effectLst>
                <a:ea typeface="+mn-ea"/>
                <a:cs typeface="Arial" charset="0"/>
              </a:rPr>
              <a:t>Continuous System-Permit-Required Confined Space:</a:t>
            </a:r>
            <a:endParaRPr lang="en-US" altLang="en-US" sz="2400" kern="1200" dirty="0">
              <a:solidFill>
                <a:srgbClr val="FFFF00"/>
              </a:solidFill>
              <a:effectLst>
                <a:outerShdw blurRad="38100" dist="38100" dir="2700000" algn="tl">
                  <a:srgbClr val="000000">
                    <a:alpha val="43137"/>
                  </a:srgbClr>
                </a:outerShdw>
              </a:effectLs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FF"/>
      </a:dk2>
      <a:lt2>
        <a:srgbClr val="FFFF00"/>
      </a:lt2>
      <a:accent1>
        <a:srgbClr val="FF9900"/>
      </a:accent1>
      <a:accent2>
        <a:srgbClr val="FFFF00"/>
      </a:accent2>
      <a:accent3>
        <a:srgbClr val="AAAAFF"/>
      </a:accent3>
      <a:accent4>
        <a:srgbClr val="DADADA"/>
      </a:accent4>
      <a:accent5>
        <a:srgbClr val="FFCAAA"/>
      </a:accent5>
      <a:accent6>
        <a:srgbClr val="E7E700"/>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7556</TotalTime>
  <Words>9203</Words>
  <Application>Microsoft Office PowerPoint</Application>
  <PresentationFormat>On-screen Show (4:3)</PresentationFormat>
  <Paragraphs>679</Paragraphs>
  <Slides>67</Slides>
  <Notes>63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67</vt:i4>
      </vt:variant>
    </vt:vector>
  </HeadingPairs>
  <TitlesOfParts>
    <vt:vector size="72" baseType="lpstr">
      <vt:lpstr>Default Design</vt:lpstr>
      <vt:lpstr>Clip</vt:lpstr>
      <vt:lpstr>Document</vt:lpstr>
      <vt:lpstr>Bitmap Image</vt:lpstr>
      <vt:lpstr>Microsoft Word 97 - 2003 Document</vt:lpstr>
      <vt:lpstr>Confined space in construction</vt:lpstr>
      <vt:lpstr>Objectives</vt:lpstr>
      <vt:lpstr>Construction Rule Background </vt:lpstr>
      <vt:lpstr>OSHA Confined Space Resource Page </vt:lpstr>
      <vt:lpstr>Revised Construction Rule  </vt:lpstr>
      <vt:lpstr>Important Differences 1910 vs. 1926 </vt:lpstr>
      <vt:lpstr>What is a Confined Space? </vt:lpstr>
      <vt:lpstr>Permit-Required Confined Space: </vt:lpstr>
      <vt:lpstr>Continuous System-Permit-Required Confined Space:</vt:lpstr>
      <vt:lpstr>1926.1202 Definitions </vt:lpstr>
      <vt:lpstr>1926.1202 Definitions  </vt:lpstr>
      <vt:lpstr> 1926.1202 Definitions </vt:lpstr>
      <vt:lpstr> 1926.1202 Definitions  </vt:lpstr>
      <vt:lpstr>1926.1202 Definitions   </vt:lpstr>
      <vt:lpstr>1926.1203 General Requirements </vt:lpstr>
      <vt:lpstr>1926.1203 General Requirements  </vt:lpstr>
      <vt:lpstr> 1926.1203 General Requirements  </vt:lpstr>
      <vt:lpstr>1926.1204 Permit-required confined space program </vt:lpstr>
      <vt:lpstr>1926.1204 Permit-required confined space program  </vt:lpstr>
      <vt:lpstr>1926.1205 Permitting Process </vt:lpstr>
      <vt:lpstr>1926.1206 Entry Permit </vt:lpstr>
      <vt:lpstr>1926.1206 Entry Permit  </vt:lpstr>
      <vt:lpstr>1926.1207 Training </vt:lpstr>
      <vt:lpstr>1926.1208 Duties of Authorized Entrants </vt:lpstr>
      <vt:lpstr>1926.1209 Duties of Attendants </vt:lpstr>
      <vt:lpstr>1926.1209 Duties of Attendants  </vt:lpstr>
      <vt:lpstr>1926.1210 Duties of Entry Supervisors </vt:lpstr>
      <vt:lpstr>Communication Requirements </vt:lpstr>
      <vt:lpstr>1926.1211 Rescue and Emergency Services </vt:lpstr>
      <vt:lpstr>1926.1211 Rescue and Emergency Services  </vt:lpstr>
      <vt:lpstr> 1926.1211 Rescue and Emergency Services  </vt:lpstr>
      <vt:lpstr>1926.1212 Employee Participation </vt:lpstr>
      <vt:lpstr>Hazardous Atmospheres</vt:lpstr>
      <vt:lpstr>Atmospheric Testing </vt:lpstr>
      <vt:lpstr>Ventilation Considerations </vt:lpstr>
      <vt:lpstr>1926.651(g)(1) </vt:lpstr>
      <vt:lpstr>Categories of Confined Spaces </vt:lpstr>
      <vt:lpstr>Properties of Gasses - Closed Vessel Confined Spaces </vt:lpstr>
      <vt:lpstr>Hazardous atmosphere </vt:lpstr>
      <vt:lpstr>Confined Space Testing </vt:lpstr>
      <vt:lpstr>Oxygen-Deficient Atmospheres </vt:lpstr>
      <vt:lpstr>Flammable Atmospheres </vt:lpstr>
      <vt:lpstr>Carbon Monoxide (CO) </vt:lpstr>
      <vt:lpstr>Concentration of CO Necessary to Produce Symptoms </vt:lpstr>
      <vt:lpstr>Carbon Dioxide (CO2) </vt:lpstr>
      <vt:lpstr>Hazardous Atmosphere Recap </vt:lpstr>
      <vt:lpstr>Physical Hazards</vt:lpstr>
      <vt:lpstr>Physical Hazards </vt:lpstr>
      <vt:lpstr>Confined Space Entry – Combustion Hazards </vt:lpstr>
      <vt:lpstr>1926.353 (b) Welding, cutting and heating </vt:lpstr>
      <vt:lpstr>Combination Hazards </vt:lpstr>
      <vt:lpstr>Pre-Entry Checklist </vt:lpstr>
      <vt:lpstr>Confined Space Entry and Retrieval Equipment </vt:lpstr>
      <vt:lpstr>Rescue or Retrieval </vt:lpstr>
      <vt:lpstr>Respirator Use </vt:lpstr>
      <vt:lpstr>Respirators for IDLH Atmospheres </vt:lpstr>
      <vt:lpstr>Worker in Confined Space</vt:lpstr>
      <vt:lpstr>Bosons Chair </vt:lpstr>
      <vt:lpstr>Lanyard </vt:lpstr>
      <vt:lpstr>Retrieval System </vt:lpstr>
      <vt:lpstr>Retrieval System  </vt:lpstr>
      <vt:lpstr>Davit Arm </vt:lpstr>
      <vt:lpstr>Vehicle-Mounted Davit </vt:lpstr>
      <vt:lpstr>Case Study #1 </vt:lpstr>
      <vt:lpstr>Case Study #2 </vt:lpstr>
      <vt:lpstr>Worker Rights and Employer Responsibilities </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Construction Advancement Foundation</dc:creator>
  <cp:lastModifiedBy>Robertson, Donna - OSHA</cp:lastModifiedBy>
  <cp:revision>107</cp:revision>
  <dcterms:created xsi:type="dcterms:W3CDTF">2002-08-23T19:23:20Z</dcterms:created>
  <dcterms:modified xsi:type="dcterms:W3CDTF">2017-10-12T20:23:02Z</dcterms:modified>
</cp:coreProperties>
</file>