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286" r:id="rId32"/>
    <p:sldId id="287" r:id="rId33"/>
    <p:sldId id="289" r:id="rId34"/>
    <p:sldId id="290" r:id="rId35"/>
    <p:sldId id="291" r:id="rId36"/>
    <p:sldId id="292" r:id="rId37"/>
    <p:sldId id="293" r:id="rId38"/>
    <p:sldId id="294" r:id="rId39"/>
    <p:sldId id="296" r:id="rId40"/>
    <p:sldId id="319" r:id="rId41"/>
    <p:sldId id="320" r:id="rId42"/>
    <p:sldId id="321" r:id="rId43"/>
    <p:sldId id="297" r:id="rId44"/>
    <p:sldId id="298" r:id="rId45"/>
    <p:sldId id="299" r:id="rId46"/>
    <p:sldId id="300" r:id="rId47"/>
    <p:sldId id="301" r:id="rId48"/>
    <p:sldId id="302" r:id="rId49"/>
    <p:sldId id="322" r:id="rId50"/>
  </p:sldIdLst>
  <p:sldSz cx="10287000" cy="6858000" type="35mm"/>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3026" autoAdjust="0"/>
    <p:restoredTop sz="84925" autoAdjust="0"/>
  </p:normalViewPr>
  <p:slideViewPr>
    <p:cSldViewPr>
      <p:cViewPr varScale="1">
        <p:scale>
          <a:sx n="74" d="100"/>
          <a:sy n="74" d="100"/>
        </p:scale>
        <p:origin x="-1378" y="-72"/>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778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863600" y="692150"/>
            <a:ext cx="51308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644930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866775" y="692150"/>
            <a:ext cx="5124450" cy="3416300"/>
          </a:xfrm>
          <a:ln cap="flat"/>
        </p:spPr>
      </p:sp>
      <p:sp>
        <p:nvSpPr>
          <p:cNvPr id="5123" name="Rectangle 3"/>
          <p:cNvSpPr>
            <a:spLocks noGrp="1" noChangeArrowheads="1"/>
          </p:cNvSpPr>
          <p:nvPr>
            <p:ph type="body" idx="1"/>
          </p:nvPr>
        </p:nvSpPr>
        <p:spPr>
          <a:noFill/>
          <a:ln/>
        </p:spPr>
        <p:txBody>
          <a:bodyPr/>
          <a:lstStyle/>
          <a:p>
            <a:r>
              <a:rPr lang="en-US" altLang="en-US"/>
              <a:t>Risk Management class presented during the Construction Advancement Foundation Site Safety Supervisor Course.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866775" y="692150"/>
            <a:ext cx="5124450" cy="3416300"/>
          </a:xfrm>
          <a:ln cap="flat"/>
        </p:spPr>
      </p:sp>
      <p:sp>
        <p:nvSpPr>
          <p:cNvPr id="23555" name="Rectangle 3"/>
          <p:cNvSpPr>
            <a:spLocks noGrp="1" noChangeArrowheads="1"/>
          </p:cNvSpPr>
          <p:nvPr>
            <p:ph type="body" idx="1"/>
          </p:nvPr>
        </p:nvSpPr>
        <p:spPr>
          <a:noFill/>
          <a:ln/>
        </p:spPr>
        <p:txBody>
          <a:bodyPr/>
          <a:lstStyle/>
          <a:p>
            <a:r>
              <a:rPr lang="en-US" altLang="en-US"/>
              <a:t>Course participants should learn techniques to better questions persons involved.  The result of any interview is to develop accurate documentation leading to a meaningful corrective action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866775" y="692150"/>
            <a:ext cx="5124450" cy="3416300"/>
          </a:xfrm>
          <a:ln cap="flat"/>
        </p:spPr>
      </p:sp>
      <p:sp>
        <p:nvSpPr>
          <p:cNvPr id="25603" name="Rectangle 3"/>
          <p:cNvSpPr>
            <a:spLocks noGrp="1" noChangeArrowheads="1"/>
          </p:cNvSpPr>
          <p:nvPr>
            <p:ph type="body" idx="1"/>
          </p:nvPr>
        </p:nvSpPr>
        <p:spPr>
          <a:noFill/>
          <a:ln/>
        </p:spPr>
        <p:txBody>
          <a:bodyPr/>
          <a:lstStyle/>
          <a:p>
            <a:r>
              <a:rPr lang="en-US" altLang="en-US"/>
              <a:t>Instructor should facilitate a group discussion about documenting facts not unverified opinion.  Information recorded will become part of the permanent record of the occurrence and should be as accurate as possible.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866775" y="692150"/>
            <a:ext cx="5124450" cy="3416300"/>
          </a:xfrm>
          <a:ln cap="flat"/>
        </p:spPr>
      </p:sp>
      <p:sp>
        <p:nvSpPr>
          <p:cNvPr id="27651" name="Rectangle 3"/>
          <p:cNvSpPr>
            <a:spLocks noGrp="1" noChangeArrowheads="1"/>
          </p:cNvSpPr>
          <p:nvPr>
            <p:ph type="body" idx="1"/>
          </p:nvPr>
        </p:nvSpPr>
        <p:spPr>
          <a:noFill/>
          <a:ln/>
        </p:spPr>
        <p:txBody>
          <a:bodyPr/>
          <a:lstStyle/>
          <a:p>
            <a:r>
              <a:rPr lang="en-US" altLang="en-US"/>
              <a:t>Course Instructor should insure attendees have a clear understanding of the importance of accurate documentation.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866775" y="692150"/>
            <a:ext cx="5124450" cy="3416300"/>
          </a:xfrm>
          <a:ln cap="flat"/>
        </p:spPr>
      </p:sp>
      <p:sp>
        <p:nvSpPr>
          <p:cNvPr id="29699" name="Rectangle 3"/>
          <p:cNvSpPr>
            <a:spLocks noGrp="1" noChangeArrowheads="1"/>
          </p:cNvSpPr>
          <p:nvPr>
            <p:ph type="body" idx="1"/>
          </p:nvPr>
        </p:nvSpPr>
        <p:spPr>
          <a:noFill/>
          <a:ln/>
        </p:spPr>
        <p:txBody>
          <a:bodyPr/>
          <a:lstStyle/>
          <a:p>
            <a:r>
              <a:rPr lang="en-US" altLang="en-US"/>
              <a:t>Class activity:  This activity can be broken into several segments including with the trainees broken into small groups or 2-4.  </a:t>
            </a:r>
          </a:p>
          <a:p>
            <a:r>
              <a:rPr lang="en-US" altLang="en-US"/>
              <a:t>1.)  Have small groups indentify any OSHA rules that may have been violated resulting in the injury.  </a:t>
            </a:r>
          </a:p>
          <a:p>
            <a:r>
              <a:rPr lang="en-US" altLang="en-US"/>
              <a:t>2.)  Groups could discuss training that may have prevented the injury</a:t>
            </a:r>
          </a:p>
          <a:p>
            <a:r>
              <a:rPr lang="en-US" altLang="en-US"/>
              <a:t>3.)  Groups could think of meaningful corrective actions that would have prevented the injury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866775" y="692150"/>
            <a:ext cx="5124450" cy="3416300"/>
          </a:xfrm>
          <a:ln cap="flat"/>
        </p:spPr>
      </p:sp>
      <p:sp>
        <p:nvSpPr>
          <p:cNvPr id="31747" name="Rectangle 3"/>
          <p:cNvSpPr>
            <a:spLocks noGrp="1" noChangeArrowheads="1"/>
          </p:cNvSpPr>
          <p:nvPr>
            <p:ph type="body" idx="1"/>
          </p:nvPr>
        </p:nvSpPr>
        <p:spPr>
          <a:noFill/>
          <a:ln/>
        </p:spPr>
        <p:txBody>
          <a:bodyPr/>
          <a:lstStyle/>
          <a:p>
            <a:r>
              <a:rPr lang="en-US" altLang="en-US"/>
              <a:t>Accident #1 for the group activity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866775" y="692150"/>
            <a:ext cx="5124450" cy="3416300"/>
          </a:xfrm>
          <a:ln cap="flat"/>
        </p:spPr>
      </p:sp>
      <p:sp>
        <p:nvSpPr>
          <p:cNvPr id="33795" name="Rectangle 3"/>
          <p:cNvSpPr>
            <a:spLocks noGrp="1" noChangeArrowheads="1"/>
          </p:cNvSpPr>
          <p:nvPr>
            <p:ph type="body" idx="1"/>
          </p:nvPr>
        </p:nvSpPr>
        <p:spPr>
          <a:noFill/>
          <a:ln/>
        </p:spPr>
        <p:txBody>
          <a:bodyPr/>
          <a:lstStyle/>
          <a:p>
            <a:r>
              <a:rPr lang="en-US" altLang="en-US"/>
              <a:t>Accident #2 for the group activity</a:t>
            </a:r>
          </a:p>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866775" y="692150"/>
            <a:ext cx="5124450" cy="3416300"/>
          </a:xfrm>
          <a:ln cap="flat"/>
        </p:spPr>
      </p:sp>
      <p:sp>
        <p:nvSpPr>
          <p:cNvPr id="35843" name="Rectangle 3"/>
          <p:cNvSpPr>
            <a:spLocks noGrp="1" noChangeArrowheads="1"/>
          </p:cNvSpPr>
          <p:nvPr>
            <p:ph type="body" idx="1"/>
          </p:nvPr>
        </p:nvSpPr>
        <p:spPr>
          <a:noFill/>
          <a:ln/>
        </p:spPr>
        <p:txBody>
          <a:bodyPr/>
          <a:lstStyle/>
          <a:p>
            <a:r>
              <a:rPr lang="en-US" altLang="en-US"/>
              <a:t>Accident #3 for the group activity</a:t>
            </a:r>
          </a:p>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866775" y="692150"/>
            <a:ext cx="5124450" cy="3416300"/>
          </a:xfrm>
          <a:ln cap="flat"/>
        </p:spPr>
      </p:sp>
      <p:sp>
        <p:nvSpPr>
          <p:cNvPr id="37891" name="Rectangle 3"/>
          <p:cNvSpPr>
            <a:spLocks noGrp="1" noChangeArrowheads="1"/>
          </p:cNvSpPr>
          <p:nvPr>
            <p:ph type="body" idx="1"/>
          </p:nvPr>
        </p:nvSpPr>
        <p:spPr>
          <a:noFill/>
          <a:ln/>
        </p:spPr>
        <p:txBody>
          <a:bodyPr/>
          <a:lstStyle/>
          <a:p>
            <a:r>
              <a:rPr lang="en-US" altLang="en-US"/>
              <a:t>Transition Slide from investigation to Root Cause Analysis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866775" y="692150"/>
            <a:ext cx="5124450" cy="3416300"/>
          </a:xfrm>
          <a:ln cap="flat"/>
        </p:spPr>
      </p:sp>
      <p:sp>
        <p:nvSpPr>
          <p:cNvPr id="39939" name="Rectangle 3"/>
          <p:cNvSpPr>
            <a:spLocks noGrp="1" noChangeArrowheads="1"/>
          </p:cNvSpPr>
          <p:nvPr>
            <p:ph type="body" idx="1"/>
          </p:nvPr>
        </p:nvSpPr>
        <p:spPr>
          <a:noFill/>
          <a:ln/>
        </p:spPr>
        <p:txBody>
          <a:bodyPr/>
          <a:lstStyle/>
          <a:p>
            <a:r>
              <a:rPr lang="en-US" altLang="en-US"/>
              <a:t>This slide is intended to help help course atendees understand how to conduct and Root Cause Analysis and implement meaningful corrective actions.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866775" y="692150"/>
            <a:ext cx="5124450" cy="3416300"/>
          </a:xfrm>
          <a:ln cap="flat"/>
        </p:spPr>
      </p:sp>
      <p:sp>
        <p:nvSpPr>
          <p:cNvPr id="41987" name="Rectangle 3"/>
          <p:cNvSpPr>
            <a:spLocks noGrp="1" noChangeArrowheads="1"/>
          </p:cNvSpPr>
          <p:nvPr>
            <p:ph type="body" idx="1"/>
          </p:nvPr>
        </p:nvSpPr>
        <p:spPr>
          <a:noFill/>
          <a:ln/>
        </p:spPr>
        <p:txBody>
          <a:bodyPr/>
          <a:lstStyle/>
          <a:p>
            <a:r>
              <a:rPr lang="en-US" altLang="en-US"/>
              <a:t>Instructor should facilitate course discussion that would encourage attendees to think about all the various contributing factors and identify the most accurate remedial action.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866775" y="692150"/>
            <a:ext cx="5124450" cy="3416300"/>
          </a:xfrm>
          <a:ln cap="flat"/>
        </p:spPr>
      </p:sp>
      <p:sp>
        <p:nvSpPr>
          <p:cNvPr id="7171" name="Rectangle 3"/>
          <p:cNvSpPr>
            <a:spLocks noGrp="1" noChangeArrowheads="1"/>
          </p:cNvSpPr>
          <p:nvPr>
            <p:ph type="body" idx="1"/>
          </p:nvPr>
        </p:nvSpPr>
        <p:spPr>
          <a:noFill/>
          <a:ln/>
        </p:spPr>
        <p:txBody>
          <a:bodyPr/>
          <a:lstStyle/>
          <a:p>
            <a:r>
              <a:rPr lang="en-US" altLang="en-US"/>
              <a:t>Risk Management class presented during the Construction Advancement Foundation Site Safety Supervisor Course.  </a:t>
            </a:r>
          </a:p>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866775" y="692150"/>
            <a:ext cx="5124450" cy="3416300"/>
          </a:xfrm>
          <a:ln cap="flat"/>
        </p:spPr>
      </p:sp>
      <p:sp>
        <p:nvSpPr>
          <p:cNvPr id="44035" name="Rectangle 3"/>
          <p:cNvSpPr>
            <a:spLocks noGrp="1" noChangeArrowheads="1"/>
          </p:cNvSpPr>
          <p:nvPr>
            <p:ph type="body" idx="1"/>
          </p:nvPr>
        </p:nvSpPr>
        <p:spPr>
          <a:noFill/>
          <a:ln/>
        </p:spPr>
        <p:txBody>
          <a:bodyPr/>
          <a:lstStyle/>
          <a:p>
            <a:r>
              <a:rPr lang="en-US" altLang="en-US"/>
              <a:t>Root Cause is different from accident reporting.  In some cases employers or those conducting investigations may look to report what happened but not focus on prevention of a reoccurrence.  Instructors should facilitate group discussion regarding prevention.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866775" y="692150"/>
            <a:ext cx="5124450" cy="3416300"/>
          </a:xfrm>
          <a:ln cap="flat"/>
        </p:spPr>
      </p:sp>
      <p:sp>
        <p:nvSpPr>
          <p:cNvPr id="46083" name="Rectangle 3"/>
          <p:cNvSpPr>
            <a:spLocks noGrp="1" noChangeArrowheads="1"/>
          </p:cNvSpPr>
          <p:nvPr>
            <p:ph type="body" idx="1"/>
          </p:nvPr>
        </p:nvSpPr>
        <p:spPr>
          <a:noFill/>
          <a:ln/>
        </p:spPr>
        <p:txBody>
          <a:bodyPr/>
          <a:lstStyle/>
          <a:p>
            <a:r>
              <a:rPr lang="en-US" altLang="en-US"/>
              <a:t>This root cause technique could be discussed in small groups or by the larger group as a whole.  The purpose is to get participants to look past initial findings and get to the single action that, if prevented, would not resulted in the injury.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866775" y="692150"/>
            <a:ext cx="5124450" cy="3416300"/>
          </a:xfrm>
          <a:ln cap="flat"/>
        </p:spPr>
      </p:sp>
      <p:sp>
        <p:nvSpPr>
          <p:cNvPr id="48131" name="Rectangle 3"/>
          <p:cNvSpPr>
            <a:spLocks noGrp="1" noChangeArrowheads="1"/>
          </p:cNvSpPr>
          <p:nvPr>
            <p:ph type="body" idx="1"/>
          </p:nvPr>
        </p:nvSpPr>
        <p:spPr>
          <a:noFill/>
          <a:ln/>
        </p:spPr>
        <p:txBody>
          <a:bodyPr/>
          <a:lstStyle/>
          <a:p>
            <a:r>
              <a:rPr lang="en-US" altLang="en-US"/>
              <a:t>Demonstration #1 of the “5 Why” technique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866775" y="692150"/>
            <a:ext cx="5124450" cy="3416300"/>
          </a:xfrm>
          <a:ln cap="flat"/>
        </p:spPr>
      </p:sp>
      <p:sp>
        <p:nvSpPr>
          <p:cNvPr id="50179" name="Rectangle 3"/>
          <p:cNvSpPr>
            <a:spLocks noGrp="1" noChangeArrowheads="1"/>
          </p:cNvSpPr>
          <p:nvPr>
            <p:ph type="body" idx="1"/>
          </p:nvPr>
        </p:nvSpPr>
        <p:spPr>
          <a:noFill/>
          <a:ln/>
        </p:spPr>
        <p:txBody>
          <a:bodyPr/>
          <a:lstStyle/>
          <a:p>
            <a:r>
              <a:rPr lang="en-US" altLang="en-US"/>
              <a:t>Demonstration #2 of the “5 Why” technique</a:t>
            </a:r>
          </a:p>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866775" y="692150"/>
            <a:ext cx="5124450" cy="3416300"/>
          </a:xfrm>
          <a:ln cap="flat"/>
        </p:spPr>
      </p:sp>
      <p:sp>
        <p:nvSpPr>
          <p:cNvPr id="52227" name="Rectangle 3"/>
          <p:cNvSpPr>
            <a:spLocks noGrp="1" noChangeArrowheads="1"/>
          </p:cNvSpPr>
          <p:nvPr>
            <p:ph type="body" idx="1"/>
          </p:nvPr>
        </p:nvSpPr>
        <p:spPr>
          <a:noFill/>
          <a:ln/>
        </p:spPr>
        <p:txBody>
          <a:bodyPr/>
          <a:lstStyle/>
          <a:p>
            <a:r>
              <a:rPr lang="en-US" altLang="en-US"/>
              <a:t>Get participants back into small groups and have them define a root cause for the incident scenarios previously presented.  The information documented during the first part of the exercise resulted in gathering of information.  In this phase participants should being using collected documentation to find the root cause.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866775" y="692150"/>
            <a:ext cx="5124450" cy="3416300"/>
          </a:xfrm>
          <a:ln cap="flat"/>
        </p:spPr>
      </p:sp>
      <p:sp>
        <p:nvSpPr>
          <p:cNvPr id="54275" name="Rectangle 3"/>
          <p:cNvSpPr>
            <a:spLocks noGrp="1" noChangeArrowheads="1"/>
          </p:cNvSpPr>
          <p:nvPr>
            <p:ph type="body" idx="1"/>
          </p:nvPr>
        </p:nvSpPr>
        <p:spPr>
          <a:noFill/>
          <a:ln/>
        </p:spPr>
        <p:txBody>
          <a:bodyPr/>
          <a:lstStyle/>
          <a:p>
            <a:r>
              <a:rPr lang="en-US" altLang="en-US"/>
              <a:t>Transition Slide to unit 3</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866775" y="692150"/>
            <a:ext cx="5124450" cy="3416300"/>
          </a:xfrm>
          <a:ln cap="flat"/>
        </p:spPr>
      </p:sp>
      <p:sp>
        <p:nvSpPr>
          <p:cNvPr id="56323" name="Rectangle 3"/>
          <p:cNvSpPr>
            <a:spLocks noGrp="1" noChangeArrowheads="1"/>
          </p:cNvSpPr>
          <p:nvPr>
            <p:ph type="body" idx="1"/>
          </p:nvPr>
        </p:nvSpPr>
        <p:spPr>
          <a:xfrm>
            <a:off x="685800" y="4343400"/>
            <a:ext cx="5486400" cy="4114800"/>
          </a:xfrm>
          <a:noFill/>
          <a:ln/>
        </p:spPr>
        <p:txBody>
          <a:bodyPr/>
          <a:lstStyle/>
          <a:p>
            <a:r>
              <a:rPr lang="en-US" altLang="en-US"/>
              <a:t>JHA are known by many names. Instructor should discuss how and why this type of information is important to affect workers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66775" y="692150"/>
            <a:ext cx="5124450" cy="3416300"/>
          </a:xfrm>
          <a:ln cap="flat"/>
        </p:spPr>
      </p:sp>
      <p:sp>
        <p:nvSpPr>
          <p:cNvPr id="58371" name="Rectangle 3"/>
          <p:cNvSpPr>
            <a:spLocks noGrp="1" noChangeArrowheads="1"/>
          </p:cNvSpPr>
          <p:nvPr>
            <p:ph type="body" idx="1"/>
          </p:nvPr>
        </p:nvSpPr>
        <p:spPr>
          <a:xfrm>
            <a:off x="685800" y="4343400"/>
            <a:ext cx="5486400" cy="4114800"/>
          </a:xfrm>
          <a:noFill/>
          <a:ln/>
        </p:spPr>
        <p:txBody>
          <a:bodyPr/>
          <a:lstStyle/>
          <a:p>
            <a:r>
              <a:rPr lang="en-US" altLang="en-US"/>
              <a:t>This slide begins the explanation of how to conduct or develop a JHA.  The purpose is to bring the students to a common understanding of how to begin.</a:t>
            </a:r>
          </a:p>
          <a:p>
            <a:endParaRPr lang="en-US" altLang="en-US"/>
          </a:p>
          <a:p>
            <a:r>
              <a:rPr lang="en-US" altLang="en-US"/>
              <a:t>The “fix-the-system” culture is one that makes every effort to address the hazards in the workplace by first identifying the hazardous condition or practice, analyzing the hazard to determine the root cause and then eliminate those hazards by correcting the deficiencies in the system. (could include supervisor training, improved accountability system, establishment of standards of performance at all levels, to name a few.)</a:t>
            </a:r>
          </a:p>
          <a:p>
            <a:endParaRPr lang="en-US" altLang="en-US"/>
          </a:p>
          <a:p>
            <a:r>
              <a:rPr lang="en-US" altLang="en-US" b="1"/>
              <a:t>What are some effective methods to watch the work being done?</a:t>
            </a:r>
            <a:r>
              <a:rPr lang="en-US" altLang="en-US"/>
              <a:t>  </a:t>
            </a:r>
          </a:p>
          <a:p>
            <a:r>
              <a:rPr lang="en-US" altLang="en-US"/>
              <a:t>Video, observation, photos, sketches.</a:t>
            </a:r>
          </a:p>
          <a:p>
            <a:endParaRPr lang="en-US" altLang="en-US"/>
          </a:p>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866775" y="692150"/>
            <a:ext cx="5124450" cy="3416300"/>
          </a:xfrm>
          <a:ln cap="flat"/>
        </p:spPr>
      </p:sp>
      <p:sp>
        <p:nvSpPr>
          <p:cNvPr id="60419" name="Rectangle 3"/>
          <p:cNvSpPr>
            <a:spLocks noGrp="1" noChangeArrowheads="1"/>
          </p:cNvSpPr>
          <p:nvPr>
            <p:ph type="body" idx="1"/>
          </p:nvPr>
        </p:nvSpPr>
        <p:spPr>
          <a:xfrm>
            <a:off x="685800" y="4343400"/>
            <a:ext cx="5486400" cy="4114800"/>
          </a:xfrm>
          <a:noFill/>
          <a:ln/>
        </p:spPr>
        <p:txBody>
          <a:bodyPr/>
          <a:lstStyle/>
          <a:p>
            <a:r>
              <a:rPr lang="en-US" altLang="en-US"/>
              <a:t>Instructor should insure participants are looking at all types of injury factors.  This slide is intended to indentify non-personnel factors.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866775" y="692150"/>
            <a:ext cx="5124450" cy="3416300"/>
          </a:xfrm>
          <a:ln cap="flat"/>
        </p:spPr>
      </p:sp>
      <p:sp>
        <p:nvSpPr>
          <p:cNvPr id="62467" name="Rectangle 3"/>
          <p:cNvSpPr>
            <a:spLocks noGrp="1" noChangeArrowheads="1"/>
          </p:cNvSpPr>
          <p:nvPr>
            <p:ph type="body" idx="1"/>
          </p:nvPr>
        </p:nvSpPr>
        <p:spPr>
          <a:xfrm>
            <a:off x="685800" y="4343400"/>
            <a:ext cx="5486400" cy="4114800"/>
          </a:xfrm>
          <a:noFill/>
          <a:ln/>
        </p:spPr>
        <p:txBody>
          <a:bodyPr/>
          <a:lstStyle/>
          <a:p>
            <a:r>
              <a:rPr lang="en-US" altLang="en-US"/>
              <a:t>Special hazards, while not always routine must be understood by investigators and documented.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866775" y="692150"/>
            <a:ext cx="5124450" cy="3416300"/>
          </a:xfrm>
          <a:ln cap="flat"/>
        </p:spPr>
      </p:sp>
      <p:sp>
        <p:nvSpPr>
          <p:cNvPr id="9219" name="Rectangle 3"/>
          <p:cNvSpPr>
            <a:spLocks noGrp="1" noChangeArrowheads="1"/>
          </p:cNvSpPr>
          <p:nvPr>
            <p:ph type="body" idx="1"/>
          </p:nvPr>
        </p:nvSpPr>
        <p:spPr>
          <a:noFill/>
          <a:ln/>
        </p:spPr>
        <p:txBody>
          <a:bodyPr/>
          <a:lstStyle/>
          <a:p>
            <a:r>
              <a:rPr lang="en-US" altLang="en-US"/>
              <a:t>Instructor should use this slide to establish industry used terminology as a preface to this course.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866775" y="692150"/>
            <a:ext cx="5124450" cy="3416300"/>
          </a:xfrm>
          <a:ln cap="flat"/>
        </p:spPr>
      </p:sp>
      <p:sp>
        <p:nvSpPr>
          <p:cNvPr id="64515" name="Rectangle 3"/>
          <p:cNvSpPr>
            <a:spLocks noGrp="1" noChangeArrowheads="1"/>
          </p:cNvSpPr>
          <p:nvPr>
            <p:ph type="body" idx="1"/>
          </p:nvPr>
        </p:nvSpPr>
        <p:spPr>
          <a:xfrm>
            <a:off x="685800" y="4343400"/>
            <a:ext cx="5486400" cy="4114800"/>
          </a:xfrm>
          <a:noFill/>
          <a:ln/>
        </p:spPr>
        <p:txBody>
          <a:bodyPr/>
          <a:lstStyle/>
          <a:p>
            <a:r>
              <a:rPr lang="en-US" altLang="en-US"/>
              <a:t>Instructor should insure participants understand that PPE is the LAST line of defense.  Engineering Controls is the most desire able as it provides the highest level of protection for workers.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866775" y="692150"/>
            <a:ext cx="5124450" cy="3416300"/>
          </a:xfrm>
          <a:ln cap="flat"/>
        </p:spPr>
      </p:sp>
      <p:sp>
        <p:nvSpPr>
          <p:cNvPr id="66563" name="Rectangle 3"/>
          <p:cNvSpPr>
            <a:spLocks noGrp="1" noChangeArrowheads="1"/>
          </p:cNvSpPr>
          <p:nvPr>
            <p:ph type="body" idx="1"/>
          </p:nvPr>
        </p:nvSpPr>
        <p:spPr>
          <a:noFill/>
          <a:ln/>
        </p:spPr>
        <p:txBody>
          <a:bodyPr/>
          <a:lstStyle/>
          <a:p>
            <a:r>
              <a:rPr lang="en-US" altLang="en-US">
                <a:latin typeface="Arial" charset="0"/>
              </a:rPr>
              <a:t>Instructor should provide examples of Engineering Controls</a:t>
            </a:r>
          </a:p>
          <a:p>
            <a:r>
              <a:rPr lang="en-US" altLang="en-US">
                <a:latin typeface="Arial" charset="0"/>
              </a:rPr>
              <a:t>1.) Handrails</a:t>
            </a:r>
          </a:p>
          <a:p>
            <a:r>
              <a:rPr lang="en-US" altLang="en-US">
                <a:latin typeface="Arial" charset="0"/>
              </a:rPr>
              <a:t>2.) Sloping</a:t>
            </a:r>
          </a:p>
          <a:p>
            <a:r>
              <a:rPr lang="en-US" altLang="en-US">
                <a:latin typeface="Arial" charset="0"/>
              </a:rPr>
              <a:t>3.) Lock Out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866775" y="692150"/>
            <a:ext cx="5124450" cy="3416300"/>
          </a:xfrm>
          <a:ln cap="flat"/>
        </p:spPr>
      </p:sp>
      <p:sp>
        <p:nvSpPr>
          <p:cNvPr id="68611" name="Rectangle 3"/>
          <p:cNvSpPr>
            <a:spLocks noGrp="1" noChangeArrowheads="1"/>
          </p:cNvSpPr>
          <p:nvPr>
            <p:ph type="body" idx="1"/>
          </p:nvPr>
        </p:nvSpPr>
        <p:spPr>
          <a:noFill/>
          <a:ln/>
        </p:spPr>
        <p:txBody>
          <a:bodyPr/>
          <a:lstStyle/>
          <a:p>
            <a:r>
              <a:rPr lang="en-US" altLang="en-US"/>
              <a:t>Unlike engineering control Administrative and PPE control do not remove the hazard from the environment.  Admin and PPE seek to limit the effect the hazard has on the worker but does not eliminate it.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866775" y="692150"/>
            <a:ext cx="5124450" cy="3416300"/>
          </a:xfrm>
          <a:ln cap="flat"/>
        </p:spPr>
      </p:sp>
      <p:sp>
        <p:nvSpPr>
          <p:cNvPr id="72707" name="Rectangle 3"/>
          <p:cNvSpPr>
            <a:spLocks noGrp="1" noChangeArrowheads="1"/>
          </p:cNvSpPr>
          <p:nvPr>
            <p:ph type="body" idx="1"/>
          </p:nvPr>
        </p:nvSpPr>
        <p:spPr>
          <a:xfrm>
            <a:off x="685800" y="4343400"/>
            <a:ext cx="5486400" cy="4114800"/>
          </a:xfrm>
          <a:noFill/>
          <a:ln/>
        </p:spPr>
        <p:txBody>
          <a:bodyPr/>
          <a:lstStyle/>
          <a:p>
            <a:r>
              <a:rPr lang="en-US" altLang="en-US"/>
              <a:t>Personnel Protective Controls assume the hazard will occur and the device will prevent injury to the worker.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866775" y="692150"/>
            <a:ext cx="5124450" cy="3416300"/>
          </a:xfrm>
          <a:ln cap="flat"/>
        </p:spPr>
      </p:sp>
      <p:sp>
        <p:nvSpPr>
          <p:cNvPr id="74755" name="Rectangle 3"/>
          <p:cNvSpPr>
            <a:spLocks noGrp="1" noChangeArrowheads="1"/>
          </p:cNvSpPr>
          <p:nvPr>
            <p:ph type="body" idx="1"/>
          </p:nvPr>
        </p:nvSpPr>
        <p:spPr>
          <a:noFill/>
          <a:ln/>
        </p:spPr>
        <p:txBody>
          <a:bodyPr/>
          <a:lstStyle/>
          <a:p>
            <a:r>
              <a:rPr lang="en-US" altLang="en-US"/>
              <a:t>This group activity builds on previous group tasks and asked participants to pull together all previous collected information and develop a Job Hazard Analysis that would prevent the injury from occurring.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866775" y="692150"/>
            <a:ext cx="5124450" cy="3416300"/>
          </a:xfrm>
          <a:ln cap="flat"/>
        </p:spPr>
      </p:sp>
      <p:sp>
        <p:nvSpPr>
          <p:cNvPr id="76803" name="Rectangle 3"/>
          <p:cNvSpPr>
            <a:spLocks noGrp="1" noChangeArrowheads="1"/>
          </p:cNvSpPr>
          <p:nvPr>
            <p:ph type="body" idx="1"/>
          </p:nvPr>
        </p:nvSpPr>
        <p:spPr>
          <a:noFill/>
          <a:ln/>
        </p:spPr>
        <p:txBody>
          <a:bodyPr/>
          <a:lstStyle/>
          <a:p>
            <a:r>
              <a:rPr lang="en-US" altLang="en-US"/>
              <a:t>Transition slide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866775" y="692150"/>
            <a:ext cx="5124450" cy="3416300"/>
          </a:xfrm>
          <a:ln cap="flat"/>
        </p:spPr>
      </p:sp>
      <p:sp>
        <p:nvSpPr>
          <p:cNvPr id="78851" name="Rectangle 3"/>
          <p:cNvSpPr>
            <a:spLocks noGrp="1" noChangeArrowheads="1"/>
          </p:cNvSpPr>
          <p:nvPr>
            <p:ph type="body" idx="1"/>
          </p:nvPr>
        </p:nvSpPr>
        <p:spPr>
          <a:noFill/>
          <a:ln/>
        </p:spPr>
        <p:txBody>
          <a:bodyPr/>
          <a:lstStyle/>
          <a:p>
            <a:r>
              <a:rPr lang="en-US" altLang="en-US"/>
              <a:t>Instructor should facilitate a group conversation about getting workers to better report near miss incidents.  Workers and Supervisors tend to not report near miss incident if they believe it will have a negative outcome for them.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866775" y="692150"/>
            <a:ext cx="5124450" cy="3416300"/>
          </a:xfrm>
          <a:ln cap="flat"/>
        </p:spPr>
      </p:sp>
      <p:sp>
        <p:nvSpPr>
          <p:cNvPr id="80899" name="Rectangle 3"/>
          <p:cNvSpPr>
            <a:spLocks noGrp="1" noChangeArrowheads="1"/>
          </p:cNvSpPr>
          <p:nvPr>
            <p:ph type="body" idx="1"/>
          </p:nvPr>
        </p:nvSpPr>
        <p:spPr>
          <a:noFill/>
          <a:ln/>
        </p:spPr>
        <p:txBody>
          <a:bodyPr/>
          <a:lstStyle/>
          <a:p>
            <a:r>
              <a:rPr lang="en-US" altLang="en-US"/>
              <a:t>The importance of near miss reporting as a means of preventing a reoccurrence of injuries should be discussed.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866775" y="692150"/>
            <a:ext cx="5124450" cy="3416300"/>
          </a:xfrm>
          <a:ln cap="flat"/>
        </p:spPr>
      </p:sp>
      <p:sp>
        <p:nvSpPr>
          <p:cNvPr id="82947" name="Rectangle 3"/>
          <p:cNvSpPr>
            <a:spLocks noGrp="1" noChangeArrowheads="1"/>
          </p:cNvSpPr>
          <p:nvPr>
            <p:ph type="body" idx="1"/>
          </p:nvPr>
        </p:nvSpPr>
        <p:spPr>
          <a:noFill/>
          <a:ln/>
        </p:spPr>
        <p:txBody>
          <a:bodyPr/>
          <a:lstStyle/>
          <a:p>
            <a:r>
              <a:rPr lang="en-US" altLang="en-US"/>
              <a:t>While the actual incident numbers may very the concept of the pyramid is that preventing low level preventable occurrences will lead to lower serious injuries and longer time between undesired events.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866775" y="692150"/>
            <a:ext cx="5124450" cy="3416300"/>
          </a:xfrm>
          <a:ln cap="flat"/>
        </p:spPr>
      </p:sp>
      <p:sp>
        <p:nvSpPr>
          <p:cNvPr id="87043" name="Rectangle 3"/>
          <p:cNvSpPr>
            <a:spLocks noGrp="1" noChangeArrowheads="1"/>
          </p:cNvSpPr>
          <p:nvPr>
            <p:ph type="body" idx="1"/>
          </p:nvPr>
        </p:nvSpPr>
        <p:spPr>
          <a:noFill/>
          <a:ln/>
        </p:spPr>
        <p:txBody>
          <a:bodyPr/>
          <a:lstStyle/>
          <a:p>
            <a:r>
              <a:rPr lang="en-US" altLang="en-US"/>
              <a:t>Transition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866775" y="692150"/>
            <a:ext cx="5124450" cy="3416300"/>
          </a:xfrm>
          <a:ln cap="flat"/>
        </p:spPr>
      </p:sp>
      <p:sp>
        <p:nvSpPr>
          <p:cNvPr id="11267" name="Rectangle 3"/>
          <p:cNvSpPr>
            <a:spLocks noGrp="1" noChangeArrowheads="1"/>
          </p:cNvSpPr>
          <p:nvPr>
            <p:ph type="body" idx="1"/>
          </p:nvPr>
        </p:nvSpPr>
        <p:spPr>
          <a:noFill/>
          <a:ln/>
        </p:spPr>
        <p:txBody>
          <a:bodyPr/>
          <a:lstStyle/>
          <a:p>
            <a:r>
              <a:rPr lang="en-US" altLang="en-US"/>
              <a:t>Instructor should use this slide to facilitate a discussion on what type of injury should be investigated.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866775" y="692150"/>
            <a:ext cx="5124450" cy="3416300"/>
          </a:xfrm>
          <a:ln cap="flat"/>
        </p:spPr>
      </p:sp>
      <p:sp>
        <p:nvSpPr>
          <p:cNvPr id="89091" name="Rectangle 3"/>
          <p:cNvSpPr>
            <a:spLocks noGrp="1" noChangeArrowheads="1"/>
          </p:cNvSpPr>
          <p:nvPr>
            <p:ph type="body" idx="1"/>
          </p:nvPr>
        </p:nvSpPr>
        <p:spPr>
          <a:noFill/>
          <a:ln/>
        </p:spPr>
        <p:txBody>
          <a:bodyPr/>
          <a:lstStyle/>
          <a:p>
            <a:r>
              <a:rPr lang="en-US" altLang="en-US">
                <a:latin typeface="Arial" charset="0"/>
              </a:rPr>
              <a:t>Experience Modification Rate or EMR effects a companies ability to obtain work by increase the cost of doing business.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866775" y="692150"/>
            <a:ext cx="5124450" cy="3416300"/>
          </a:xfrm>
          <a:ln cap="flat"/>
        </p:spPr>
      </p:sp>
      <p:sp>
        <p:nvSpPr>
          <p:cNvPr id="91139" name="Rectangle 3"/>
          <p:cNvSpPr>
            <a:spLocks noGrp="1" noChangeArrowheads="1"/>
          </p:cNvSpPr>
          <p:nvPr>
            <p:ph type="body" idx="1"/>
          </p:nvPr>
        </p:nvSpPr>
        <p:spPr>
          <a:noFill/>
          <a:ln/>
        </p:spPr>
        <p:txBody>
          <a:bodyPr/>
          <a:lstStyle/>
          <a:p>
            <a:r>
              <a:rPr lang="en-US" altLang="en-US"/>
              <a:t>While not a topic related to OSHA this topic should be addressed so that attendees understand the full impact of work related injuries.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866775" y="692150"/>
            <a:ext cx="5124450" cy="3416300"/>
          </a:xfrm>
          <a:ln cap="flat"/>
        </p:spPr>
      </p:sp>
      <p:sp>
        <p:nvSpPr>
          <p:cNvPr id="93187" name="Rectangle 3"/>
          <p:cNvSpPr>
            <a:spLocks noGrp="1" noChangeArrowheads="1"/>
          </p:cNvSpPr>
          <p:nvPr>
            <p:ph type="body" idx="1"/>
          </p:nvPr>
        </p:nvSpPr>
        <p:spPr>
          <a:noFill/>
          <a:ln/>
        </p:spPr>
        <p:txBody>
          <a:bodyPr/>
          <a:lstStyle/>
          <a:p>
            <a:r>
              <a:rPr lang="en-US" altLang="en-US"/>
              <a:t>While not OSHA related.  Course participants should have a working knowledge of the post injury side of this a Safety Supervisors role.  A review of claim management functions will help participants understand the total process.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866775" y="692150"/>
            <a:ext cx="5124450" cy="3416300"/>
          </a:xfrm>
          <a:ln cap="flat"/>
        </p:spPr>
      </p:sp>
      <p:sp>
        <p:nvSpPr>
          <p:cNvPr id="95235" name="Rectangle 3"/>
          <p:cNvSpPr>
            <a:spLocks noGrp="1" noChangeArrowheads="1"/>
          </p:cNvSpPr>
          <p:nvPr>
            <p:ph type="body" idx="1"/>
          </p:nvPr>
        </p:nvSpPr>
        <p:spPr>
          <a:noFill/>
          <a:ln/>
        </p:spPr>
        <p:txBody>
          <a:bodyPr/>
          <a:lstStyle/>
          <a:p>
            <a:r>
              <a:rPr lang="en-US" altLang="en-US"/>
              <a:t>This slide is intended to help participants understand that Safety is not a one time event,  Safety functions should be driven throughout the organization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t>3</a:t>
            </a:r>
          </a:p>
        </p:txBody>
      </p:sp>
      <p:sp>
        <p:nvSpPr>
          <p:cNvPr id="972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6" name="Rectangle 6"/>
          <p:cNvSpPr>
            <a:spLocks noGrp="1" noRot="1" noChangeAspect="1" noChangeArrowheads="1" noTextEdit="1"/>
          </p:cNvSpPr>
          <p:nvPr>
            <p:ph type="sldImg"/>
          </p:nvPr>
        </p:nvSpPr>
        <p:spPr>
          <a:xfrm>
            <a:off x="866775" y="692150"/>
            <a:ext cx="5124450" cy="3416300"/>
          </a:xfrm>
          <a:ln cap="flat"/>
        </p:spPr>
      </p:sp>
      <p:sp>
        <p:nvSpPr>
          <p:cNvPr id="97287" name="Rectangle 7"/>
          <p:cNvSpPr>
            <a:spLocks noGrp="1" noChangeArrowheads="1"/>
          </p:cNvSpPr>
          <p:nvPr>
            <p:ph type="body" idx="1"/>
          </p:nvPr>
        </p:nvSpPr>
        <p:spPr>
          <a:noFill/>
          <a:ln/>
        </p:spPr>
        <p:txBody>
          <a:bodyPr/>
          <a:lstStyle/>
          <a:p>
            <a:r>
              <a:rPr lang="en-US" altLang="en-US"/>
              <a:t>Standard Risk Management Terminology.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t>3</a:t>
            </a:r>
          </a:p>
        </p:txBody>
      </p:sp>
      <p:sp>
        <p:nvSpPr>
          <p:cNvPr id="9933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4" name="Rectangle 6"/>
          <p:cNvSpPr>
            <a:spLocks noGrp="1" noRot="1" noChangeAspect="1" noChangeArrowheads="1" noTextEdit="1"/>
          </p:cNvSpPr>
          <p:nvPr>
            <p:ph type="sldImg"/>
          </p:nvPr>
        </p:nvSpPr>
        <p:spPr>
          <a:xfrm>
            <a:off x="866775" y="692150"/>
            <a:ext cx="5124450" cy="3416300"/>
          </a:xfrm>
          <a:ln cap="flat"/>
        </p:spPr>
      </p:sp>
      <p:sp>
        <p:nvSpPr>
          <p:cNvPr id="99335" name="Rectangle 7"/>
          <p:cNvSpPr>
            <a:spLocks noGrp="1" noChangeArrowheads="1"/>
          </p:cNvSpPr>
          <p:nvPr>
            <p:ph type="body" idx="1"/>
          </p:nvPr>
        </p:nvSpPr>
        <p:spPr>
          <a:noFill/>
          <a:ln/>
        </p:spPr>
        <p:txBody>
          <a:bodyPr/>
          <a:lstStyle/>
          <a:p>
            <a:r>
              <a:rPr lang="en-US" altLang="en-US"/>
              <a:t>Good Risk Management practice can help owners better realize the value of an affective safety program.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866775" y="692150"/>
            <a:ext cx="5124450" cy="3416300"/>
          </a:xfrm>
          <a:ln cap="flat"/>
        </p:spPr>
      </p:sp>
      <p:sp>
        <p:nvSpPr>
          <p:cNvPr id="101379" name="Rectangle 3"/>
          <p:cNvSpPr>
            <a:spLocks noGrp="1" noChangeArrowheads="1"/>
          </p:cNvSpPr>
          <p:nvPr>
            <p:ph type="body" idx="1"/>
          </p:nvPr>
        </p:nvSpPr>
        <p:spPr>
          <a:noFill/>
          <a:ln/>
        </p:spPr>
        <p:txBody>
          <a:bodyPr/>
          <a:lstStyle/>
          <a:p>
            <a:r>
              <a:rPr lang="en-US" altLang="en-US">
                <a:latin typeface="Arial" charset="0"/>
              </a:rPr>
              <a:t>Experience Modification Rates AND OSHA incidents are used by construction purchaser to eliminate potential bidders.  Participants need to understand how their companies EMR affect the ability to competitively bid work.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866775" y="692150"/>
            <a:ext cx="5124450" cy="3416300"/>
          </a:xfrm>
          <a:ln cap="flat"/>
        </p:spPr>
      </p:sp>
      <p:sp>
        <p:nvSpPr>
          <p:cNvPr id="103427" name="Rectangle 3"/>
          <p:cNvSpPr>
            <a:spLocks noGrp="1" noChangeArrowheads="1"/>
          </p:cNvSpPr>
          <p:nvPr>
            <p:ph type="body" idx="1"/>
          </p:nvPr>
        </p:nvSpPr>
        <p:spPr>
          <a:noFill/>
          <a:ln/>
        </p:spPr>
        <p:txBody>
          <a:bodyPr/>
          <a:lstStyle/>
          <a:p>
            <a:r>
              <a:rPr lang="en-US" altLang="en-US"/>
              <a:t>Explanation of the EMR calculation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866775" y="692150"/>
            <a:ext cx="5124450" cy="3416300"/>
          </a:xfrm>
          <a:ln cap="flat"/>
        </p:spPr>
      </p:sp>
      <p:sp>
        <p:nvSpPr>
          <p:cNvPr id="105475" name="Rectangle 3"/>
          <p:cNvSpPr>
            <a:spLocks noGrp="1" noChangeArrowheads="1"/>
          </p:cNvSpPr>
          <p:nvPr>
            <p:ph type="body" idx="1"/>
          </p:nvPr>
        </p:nvSpPr>
        <p:spPr>
          <a:noFill/>
          <a:ln/>
        </p:spPr>
        <p:txBody>
          <a:bodyPr/>
          <a:lstStyle/>
          <a:p>
            <a:r>
              <a:rPr lang="en-US" altLang="en-US"/>
              <a:t>Proactive vs. Reactive Safety program difference explanation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692150"/>
            <a:ext cx="5124450" cy="3416300"/>
          </a:xfrm>
        </p:spPr>
      </p:sp>
      <p:sp>
        <p:nvSpPr>
          <p:cNvPr id="3" name="Notes Placeholder 2"/>
          <p:cNvSpPr>
            <a:spLocks noGrp="1"/>
          </p:cNvSpPr>
          <p:nvPr>
            <p:ph type="body" idx="1"/>
          </p:nvPr>
        </p:nvSpPr>
        <p:spPr/>
        <p:txBody>
          <a:bodyPr/>
          <a:lstStyle/>
          <a:p>
            <a:r>
              <a:rPr lang="en-US" dirty="0" smtClean="0"/>
              <a:t>Review worker rights under OSHA</a:t>
            </a:r>
            <a:endParaRPr lang="en-US" dirty="0"/>
          </a:p>
        </p:txBody>
      </p:sp>
    </p:spTree>
    <p:extLst>
      <p:ext uri="{BB962C8B-B14F-4D97-AF65-F5344CB8AC3E}">
        <p14:creationId xmlns:p14="http://schemas.microsoft.com/office/powerpoint/2010/main" val="4080536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866775" y="692150"/>
            <a:ext cx="5124450" cy="3416300"/>
          </a:xfrm>
          <a:ln cap="flat"/>
        </p:spPr>
      </p:sp>
      <p:sp>
        <p:nvSpPr>
          <p:cNvPr id="13315" name="Rectangle 3"/>
          <p:cNvSpPr>
            <a:spLocks noGrp="1" noChangeArrowheads="1"/>
          </p:cNvSpPr>
          <p:nvPr>
            <p:ph type="body" idx="1"/>
          </p:nvPr>
        </p:nvSpPr>
        <p:spPr>
          <a:noFill/>
          <a:ln/>
        </p:spPr>
        <p:txBody>
          <a:bodyPr/>
          <a:lstStyle/>
          <a:p>
            <a:r>
              <a:rPr lang="en-US" altLang="en-US"/>
              <a:t>Numerous employees are affected by workplace injuries or damaged property.  This slide is intended to help course participants discuss how many people may need to be involved in a complet investigation.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866775" y="692150"/>
            <a:ext cx="5124450" cy="3416300"/>
          </a:xfrm>
          <a:ln cap="flat"/>
        </p:spPr>
      </p:sp>
      <p:sp>
        <p:nvSpPr>
          <p:cNvPr id="15363" name="Rectangle 3"/>
          <p:cNvSpPr>
            <a:spLocks noGrp="1" noChangeArrowheads="1"/>
          </p:cNvSpPr>
          <p:nvPr>
            <p:ph type="body" idx="1"/>
          </p:nvPr>
        </p:nvSpPr>
        <p:spPr>
          <a:noFill/>
          <a:ln/>
        </p:spPr>
        <p:txBody>
          <a:bodyPr/>
          <a:lstStyle/>
          <a:p>
            <a:r>
              <a:rPr lang="en-US" altLang="en-US"/>
              <a:t>Not everyone in an organization is a prepared to conduct investigations.  This slide is intended to have course participants discuss training potential investigators should have.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866775" y="692150"/>
            <a:ext cx="5124450" cy="3416300"/>
          </a:xfrm>
          <a:ln cap="flat"/>
        </p:spPr>
      </p:sp>
      <p:sp>
        <p:nvSpPr>
          <p:cNvPr id="17411" name="Rectangle 3"/>
          <p:cNvSpPr>
            <a:spLocks noGrp="1" noChangeArrowheads="1"/>
          </p:cNvSpPr>
          <p:nvPr>
            <p:ph type="body" idx="1"/>
          </p:nvPr>
        </p:nvSpPr>
        <p:spPr>
          <a:noFill/>
          <a:ln/>
        </p:spPr>
        <p:txBody>
          <a:bodyPr/>
          <a:lstStyle/>
          <a:p>
            <a:r>
              <a:rPr lang="en-US" altLang="en-US"/>
              <a:t>Investigations should result in meaningful results.  This slides provides some of the more common “traps’ untrained investigators could fall in to.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866775" y="692150"/>
            <a:ext cx="5124450" cy="3416300"/>
          </a:xfrm>
          <a:ln cap="flat"/>
        </p:spPr>
      </p:sp>
      <p:sp>
        <p:nvSpPr>
          <p:cNvPr id="19459" name="Rectangle 3"/>
          <p:cNvSpPr>
            <a:spLocks noGrp="1" noChangeArrowheads="1"/>
          </p:cNvSpPr>
          <p:nvPr>
            <p:ph type="body" idx="1"/>
          </p:nvPr>
        </p:nvSpPr>
        <p:spPr>
          <a:noFill/>
          <a:ln/>
        </p:spPr>
        <p:txBody>
          <a:bodyPr/>
          <a:lstStyle/>
          <a:p>
            <a:r>
              <a:rPr lang="en-US" altLang="en-US"/>
              <a:t>How are the results of investigation incorporated into a meaningful corrective action?  This slide is intended to help course participants learn hoe to take investigation results and turn them into injury preventing actions.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866775" y="692150"/>
            <a:ext cx="5124450" cy="3416300"/>
          </a:xfrm>
          <a:ln cap="flat"/>
        </p:spPr>
      </p:sp>
      <p:sp>
        <p:nvSpPr>
          <p:cNvPr id="21507" name="Rectangle 3"/>
          <p:cNvSpPr>
            <a:spLocks noGrp="1" noChangeArrowheads="1"/>
          </p:cNvSpPr>
          <p:nvPr>
            <p:ph type="body" idx="1"/>
          </p:nvPr>
        </p:nvSpPr>
        <p:spPr>
          <a:noFill/>
          <a:ln/>
        </p:spPr>
        <p:txBody>
          <a:bodyPr/>
          <a:lstStyle/>
          <a:p>
            <a:r>
              <a:rPr lang="en-US" altLang="en-US"/>
              <a:t>This slide is intended to help potential investigators conduct a better documented investigations.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1351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0746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67650" y="-811213"/>
            <a:ext cx="2293938" cy="6907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82663" y="-811213"/>
            <a:ext cx="6732587" cy="6907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6685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82663" y="-811213"/>
            <a:ext cx="9178925" cy="758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27113" y="1905000"/>
            <a:ext cx="44862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665788" y="1905000"/>
            <a:ext cx="44862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27113" y="4076700"/>
            <a:ext cx="44862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665788" y="4076700"/>
            <a:ext cx="44862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8088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82663" y="-811213"/>
            <a:ext cx="9178925" cy="758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27113" y="1905000"/>
            <a:ext cx="44862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665788" y="1905000"/>
            <a:ext cx="4486275" cy="4191000"/>
          </a:xfrm>
        </p:spPr>
        <p:txBody>
          <a:bodyPr/>
          <a:lstStyle/>
          <a:p>
            <a:endParaRPr lang="en-US"/>
          </a:p>
        </p:txBody>
      </p:sp>
    </p:spTree>
    <p:extLst>
      <p:ext uri="{BB962C8B-B14F-4D97-AF65-F5344CB8AC3E}">
        <p14:creationId xmlns:p14="http://schemas.microsoft.com/office/powerpoint/2010/main" val="3084302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2663" y="-811213"/>
            <a:ext cx="9178925" cy="758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27113" y="1905000"/>
            <a:ext cx="9124950" cy="4191000"/>
          </a:xfrm>
        </p:spPr>
        <p:txBody>
          <a:bodyPr/>
          <a:lstStyle/>
          <a:p>
            <a:endParaRPr lang="en-US"/>
          </a:p>
        </p:txBody>
      </p:sp>
    </p:spTree>
    <p:extLst>
      <p:ext uri="{BB962C8B-B14F-4D97-AF65-F5344CB8AC3E}">
        <p14:creationId xmlns:p14="http://schemas.microsoft.com/office/powerpoint/2010/main" val="21005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204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09852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27113" y="1905000"/>
            <a:ext cx="4486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5788" y="1905000"/>
            <a:ext cx="4486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99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027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739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17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010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042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8" name="Group 64"/>
          <p:cNvGrpSpPr>
            <a:grpSpLocks/>
          </p:cNvGrpSpPr>
          <p:nvPr/>
        </p:nvGrpSpPr>
        <p:grpSpPr bwMode="auto">
          <a:xfrm>
            <a:off x="0" y="0"/>
            <a:ext cx="10290175" cy="6867525"/>
            <a:chOff x="0" y="0"/>
            <a:chExt cx="6482" cy="4326"/>
          </a:xfrm>
        </p:grpSpPr>
        <p:sp>
          <p:nvSpPr>
            <p:cNvPr id="1026" name="Rectangle 2"/>
            <p:cNvSpPr>
              <a:spLocks noChangeArrowheads="1"/>
            </p:cNvSpPr>
            <p:nvPr/>
          </p:nvSpPr>
          <p:spPr bwMode="auto">
            <a:xfrm>
              <a:off x="0" y="0"/>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ChangeArrowheads="1"/>
            </p:cNvSpPr>
            <p:nvPr/>
          </p:nvSpPr>
          <p:spPr bwMode="auto">
            <a:xfrm>
              <a:off x="10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 name="Rectangle 4"/>
            <p:cNvSpPr>
              <a:spLocks noChangeArrowheads="1"/>
            </p:cNvSpPr>
            <p:nvPr/>
          </p:nvSpPr>
          <p:spPr bwMode="auto">
            <a:xfrm>
              <a:off x="21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Rectangle 5"/>
            <p:cNvSpPr>
              <a:spLocks noChangeArrowheads="1"/>
            </p:cNvSpPr>
            <p:nvPr/>
          </p:nvSpPr>
          <p:spPr bwMode="auto">
            <a:xfrm>
              <a:off x="32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Rectangle 6"/>
            <p:cNvSpPr>
              <a:spLocks noChangeArrowheads="1"/>
            </p:cNvSpPr>
            <p:nvPr/>
          </p:nvSpPr>
          <p:spPr bwMode="auto">
            <a:xfrm>
              <a:off x="43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Rectangle 7"/>
            <p:cNvSpPr>
              <a:spLocks noChangeArrowheads="1"/>
            </p:cNvSpPr>
            <p:nvPr/>
          </p:nvSpPr>
          <p:spPr bwMode="auto">
            <a:xfrm>
              <a:off x="54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Rectangle 8"/>
            <p:cNvSpPr>
              <a:spLocks noChangeArrowheads="1"/>
            </p:cNvSpPr>
            <p:nvPr/>
          </p:nvSpPr>
          <p:spPr bwMode="auto">
            <a:xfrm>
              <a:off x="64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75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Rectangle 10"/>
            <p:cNvSpPr>
              <a:spLocks noChangeArrowheads="1"/>
            </p:cNvSpPr>
            <p:nvPr/>
          </p:nvSpPr>
          <p:spPr bwMode="auto">
            <a:xfrm>
              <a:off x="86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Rectangle 11"/>
            <p:cNvSpPr>
              <a:spLocks noChangeArrowheads="1"/>
            </p:cNvSpPr>
            <p:nvPr/>
          </p:nvSpPr>
          <p:spPr bwMode="auto">
            <a:xfrm>
              <a:off x="97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Rectangle 12"/>
            <p:cNvSpPr>
              <a:spLocks noChangeArrowheads="1"/>
            </p:cNvSpPr>
            <p:nvPr/>
          </p:nvSpPr>
          <p:spPr bwMode="auto">
            <a:xfrm>
              <a:off x="108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Rectangle 13"/>
            <p:cNvSpPr>
              <a:spLocks noChangeArrowheads="1"/>
            </p:cNvSpPr>
            <p:nvPr/>
          </p:nvSpPr>
          <p:spPr bwMode="auto">
            <a:xfrm>
              <a:off x="118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14"/>
            <p:cNvSpPr>
              <a:spLocks noChangeArrowheads="1"/>
            </p:cNvSpPr>
            <p:nvPr/>
          </p:nvSpPr>
          <p:spPr bwMode="auto">
            <a:xfrm>
              <a:off x="129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Rectangle 15"/>
            <p:cNvSpPr>
              <a:spLocks noChangeArrowheads="1"/>
            </p:cNvSpPr>
            <p:nvPr/>
          </p:nvSpPr>
          <p:spPr bwMode="auto">
            <a:xfrm>
              <a:off x="140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16"/>
            <p:cNvSpPr>
              <a:spLocks noChangeArrowheads="1"/>
            </p:cNvSpPr>
            <p:nvPr/>
          </p:nvSpPr>
          <p:spPr bwMode="auto">
            <a:xfrm>
              <a:off x="151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Rectangle 17"/>
            <p:cNvSpPr>
              <a:spLocks noChangeArrowheads="1"/>
            </p:cNvSpPr>
            <p:nvPr/>
          </p:nvSpPr>
          <p:spPr bwMode="auto">
            <a:xfrm>
              <a:off x="162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18"/>
            <p:cNvSpPr>
              <a:spLocks noChangeArrowheads="1"/>
            </p:cNvSpPr>
            <p:nvPr/>
          </p:nvSpPr>
          <p:spPr bwMode="auto">
            <a:xfrm>
              <a:off x="172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Rectangle 19"/>
            <p:cNvSpPr>
              <a:spLocks noChangeArrowheads="1"/>
            </p:cNvSpPr>
            <p:nvPr/>
          </p:nvSpPr>
          <p:spPr bwMode="auto">
            <a:xfrm>
              <a:off x="183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Rectangle 20"/>
            <p:cNvSpPr>
              <a:spLocks noChangeArrowheads="1"/>
            </p:cNvSpPr>
            <p:nvPr/>
          </p:nvSpPr>
          <p:spPr bwMode="auto">
            <a:xfrm>
              <a:off x="194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Rectangle 21"/>
            <p:cNvSpPr>
              <a:spLocks noChangeArrowheads="1"/>
            </p:cNvSpPr>
            <p:nvPr/>
          </p:nvSpPr>
          <p:spPr bwMode="auto">
            <a:xfrm>
              <a:off x="205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Rectangle 22"/>
            <p:cNvSpPr>
              <a:spLocks noChangeArrowheads="1"/>
            </p:cNvSpPr>
            <p:nvPr/>
          </p:nvSpPr>
          <p:spPr bwMode="auto">
            <a:xfrm>
              <a:off x="216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Rectangle 23"/>
            <p:cNvSpPr>
              <a:spLocks noChangeArrowheads="1"/>
            </p:cNvSpPr>
            <p:nvPr/>
          </p:nvSpPr>
          <p:spPr bwMode="auto">
            <a:xfrm>
              <a:off x="226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Rectangle 24"/>
            <p:cNvSpPr>
              <a:spLocks noChangeArrowheads="1"/>
            </p:cNvSpPr>
            <p:nvPr/>
          </p:nvSpPr>
          <p:spPr bwMode="auto">
            <a:xfrm>
              <a:off x="237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Rectangle 25"/>
            <p:cNvSpPr>
              <a:spLocks noChangeArrowheads="1"/>
            </p:cNvSpPr>
            <p:nvPr/>
          </p:nvSpPr>
          <p:spPr bwMode="auto">
            <a:xfrm>
              <a:off x="248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Rectangle 26"/>
            <p:cNvSpPr>
              <a:spLocks noChangeArrowheads="1"/>
            </p:cNvSpPr>
            <p:nvPr/>
          </p:nvSpPr>
          <p:spPr bwMode="auto">
            <a:xfrm>
              <a:off x="259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Rectangle 27"/>
            <p:cNvSpPr>
              <a:spLocks noChangeArrowheads="1"/>
            </p:cNvSpPr>
            <p:nvPr/>
          </p:nvSpPr>
          <p:spPr bwMode="auto">
            <a:xfrm>
              <a:off x="270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Rectangle 28"/>
            <p:cNvSpPr>
              <a:spLocks noChangeArrowheads="1"/>
            </p:cNvSpPr>
            <p:nvPr/>
          </p:nvSpPr>
          <p:spPr bwMode="auto">
            <a:xfrm>
              <a:off x="280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Rectangle 29"/>
            <p:cNvSpPr>
              <a:spLocks noChangeArrowheads="1"/>
            </p:cNvSpPr>
            <p:nvPr/>
          </p:nvSpPr>
          <p:spPr bwMode="auto">
            <a:xfrm>
              <a:off x="291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Rectangle 30"/>
            <p:cNvSpPr>
              <a:spLocks noChangeArrowheads="1"/>
            </p:cNvSpPr>
            <p:nvPr/>
          </p:nvSpPr>
          <p:spPr bwMode="auto">
            <a:xfrm>
              <a:off x="302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Rectangle 31"/>
            <p:cNvSpPr>
              <a:spLocks noChangeArrowheads="1"/>
            </p:cNvSpPr>
            <p:nvPr/>
          </p:nvSpPr>
          <p:spPr bwMode="auto">
            <a:xfrm>
              <a:off x="313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Rectangle 32"/>
            <p:cNvSpPr>
              <a:spLocks noChangeArrowheads="1"/>
            </p:cNvSpPr>
            <p:nvPr/>
          </p:nvSpPr>
          <p:spPr bwMode="auto">
            <a:xfrm>
              <a:off x="324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Rectangle 33"/>
            <p:cNvSpPr>
              <a:spLocks noChangeArrowheads="1"/>
            </p:cNvSpPr>
            <p:nvPr/>
          </p:nvSpPr>
          <p:spPr bwMode="auto">
            <a:xfrm>
              <a:off x="334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Rectangle 34"/>
            <p:cNvSpPr>
              <a:spLocks noChangeArrowheads="1"/>
            </p:cNvSpPr>
            <p:nvPr/>
          </p:nvSpPr>
          <p:spPr bwMode="auto">
            <a:xfrm>
              <a:off x="345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Rectangle 35"/>
            <p:cNvSpPr>
              <a:spLocks noChangeArrowheads="1"/>
            </p:cNvSpPr>
            <p:nvPr/>
          </p:nvSpPr>
          <p:spPr bwMode="auto">
            <a:xfrm>
              <a:off x="356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Rectangle 36"/>
            <p:cNvSpPr>
              <a:spLocks noChangeArrowheads="1"/>
            </p:cNvSpPr>
            <p:nvPr/>
          </p:nvSpPr>
          <p:spPr bwMode="auto">
            <a:xfrm>
              <a:off x="367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Rectangle 37"/>
            <p:cNvSpPr>
              <a:spLocks noChangeArrowheads="1"/>
            </p:cNvSpPr>
            <p:nvPr/>
          </p:nvSpPr>
          <p:spPr bwMode="auto">
            <a:xfrm>
              <a:off x="378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Rectangle 38"/>
            <p:cNvSpPr>
              <a:spLocks noChangeArrowheads="1"/>
            </p:cNvSpPr>
            <p:nvPr/>
          </p:nvSpPr>
          <p:spPr bwMode="auto">
            <a:xfrm>
              <a:off x="388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Rectangle 39"/>
            <p:cNvSpPr>
              <a:spLocks noChangeArrowheads="1"/>
            </p:cNvSpPr>
            <p:nvPr/>
          </p:nvSpPr>
          <p:spPr bwMode="auto">
            <a:xfrm>
              <a:off x="399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Rectangle 40"/>
            <p:cNvSpPr>
              <a:spLocks noChangeArrowheads="1"/>
            </p:cNvSpPr>
            <p:nvPr/>
          </p:nvSpPr>
          <p:spPr bwMode="auto">
            <a:xfrm>
              <a:off x="410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Rectangle 41"/>
            <p:cNvSpPr>
              <a:spLocks noChangeArrowheads="1"/>
            </p:cNvSpPr>
            <p:nvPr/>
          </p:nvSpPr>
          <p:spPr bwMode="auto">
            <a:xfrm>
              <a:off x="421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Rectangle 42"/>
            <p:cNvSpPr>
              <a:spLocks noChangeArrowheads="1"/>
            </p:cNvSpPr>
            <p:nvPr/>
          </p:nvSpPr>
          <p:spPr bwMode="auto">
            <a:xfrm>
              <a:off x="432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Rectangle 43"/>
            <p:cNvSpPr>
              <a:spLocks noChangeArrowheads="1"/>
            </p:cNvSpPr>
            <p:nvPr/>
          </p:nvSpPr>
          <p:spPr bwMode="auto">
            <a:xfrm>
              <a:off x="442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Rectangle 44"/>
            <p:cNvSpPr>
              <a:spLocks noChangeArrowheads="1"/>
            </p:cNvSpPr>
            <p:nvPr/>
          </p:nvSpPr>
          <p:spPr bwMode="auto">
            <a:xfrm>
              <a:off x="453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Rectangle 45"/>
            <p:cNvSpPr>
              <a:spLocks noChangeArrowheads="1"/>
            </p:cNvSpPr>
            <p:nvPr/>
          </p:nvSpPr>
          <p:spPr bwMode="auto">
            <a:xfrm>
              <a:off x="464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Rectangle 46"/>
            <p:cNvSpPr>
              <a:spLocks noChangeArrowheads="1"/>
            </p:cNvSpPr>
            <p:nvPr/>
          </p:nvSpPr>
          <p:spPr bwMode="auto">
            <a:xfrm>
              <a:off x="475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Rectangle 47"/>
            <p:cNvSpPr>
              <a:spLocks noChangeArrowheads="1"/>
            </p:cNvSpPr>
            <p:nvPr/>
          </p:nvSpPr>
          <p:spPr bwMode="auto">
            <a:xfrm>
              <a:off x="486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Rectangle 48"/>
            <p:cNvSpPr>
              <a:spLocks noChangeArrowheads="1"/>
            </p:cNvSpPr>
            <p:nvPr/>
          </p:nvSpPr>
          <p:spPr bwMode="auto">
            <a:xfrm>
              <a:off x="496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Rectangle 49"/>
            <p:cNvSpPr>
              <a:spLocks noChangeArrowheads="1"/>
            </p:cNvSpPr>
            <p:nvPr/>
          </p:nvSpPr>
          <p:spPr bwMode="auto">
            <a:xfrm>
              <a:off x="507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Rectangle 50"/>
            <p:cNvSpPr>
              <a:spLocks noChangeArrowheads="1"/>
            </p:cNvSpPr>
            <p:nvPr/>
          </p:nvSpPr>
          <p:spPr bwMode="auto">
            <a:xfrm>
              <a:off x="518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Rectangle 51"/>
            <p:cNvSpPr>
              <a:spLocks noChangeArrowheads="1"/>
            </p:cNvSpPr>
            <p:nvPr/>
          </p:nvSpPr>
          <p:spPr bwMode="auto">
            <a:xfrm>
              <a:off x="529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Rectangle 52"/>
            <p:cNvSpPr>
              <a:spLocks noChangeArrowheads="1"/>
            </p:cNvSpPr>
            <p:nvPr/>
          </p:nvSpPr>
          <p:spPr bwMode="auto">
            <a:xfrm>
              <a:off x="540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Rectangle 53"/>
            <p:cNvSpPr>
              <a:spLocks noChangeArrowheads="1"/>
            </p:cNvSpPr>
            <p:nvPr/>
          </p:nvSpPr>
          <p:spPr bwMode="auto">
            <a:xfrm>
              <a:off x="550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Rectangle 54"/>
            <p:cNvSpPr>
              <a:spLocks noChangeArrowheads="1"/>
            </p:cNvSpPr>
            <p:nvPr/>
          </p:nvSpPr>
          <p:spPr bwMode="auto">
            <a:xfrm>
              <a:off x="561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Rectangle 55"/>
            <p:cNvSpPr>
              <a:spLocks noChangeArrowheads="1"/>
            </p:cNvSpPr>
            <p:nvPr/>
          </p:nvSpPr>
          <p:spPr bwMode="auto">
            <a:xfrm>
              <a:off x="572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Rectangle 56"/>
            <p:cNvSpPr>
              <a:spLocks noChangeArrowheads="1"/>
            </p:cNvSpPr>
            <p:nvPr/>
          </p:nvSpPr>
          <p:spPr bwMode="auto">
            <a:xfrm>
              <a:off x="583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Rectangle 57"/>
            <p:cNvSpPr>
              <a:spLocks noChangeArrowheads="1"/>
            </p:cNvSpPr>
            <p:nvPr/>
          </p:nvSpPr>
          <p:spPr bwMode="auto">
            <a:xfrm>
              <a:off x="594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Rectangle 58"/>
            <p:cNvSpPr>
              <a:spLocks noChangeArrowheads="1"/>
            </p:cNvSpPr>
            <p:nvPr/>
          </p:nvSpPr>
          <p:spPr bwMode="auto">
            <a:xfrm>
              <a:off x="604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Rectangle 59"/>
            <p:cNvSpPr>
              <a:spLocks noChangeArrowheads="1"/>
            </p:cNvSpPr>
            <p:nvPr/>
          </p:nvSpPr>
          <p:spPr bwMode="auto">
            <a:xfrm>
              <a:off x="615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Rectangle 60"/>
            <p:cNvSpPr>
              <a:spLocks noChangeArrowheads="1"/>
            </p:cNvSpPr>
            <p:nvPr/>
          </p:nvSpPr>
          <p:spPr bwMode="auto">
            <a:xfrm>
              <a:off x="626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Rectangle 61"/>
            <p:cNvSpPr>
              <a:spLocks noChangeArrowheads="1"/>
            </p:cNvSpPr>
            <p:nvPr/>
          </p:nvSpPr>
          <p:spPr bwMode="auto">
            <a:xfrm>
              <a:off x="637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Rectangle 62"/>
            <p:cNvSpPr>
              <a:spLocks noChangeArrowheads="1"/>
            </p:cNvSpPr>
            <p:nvPr/>
          </p:nvSpPr>
          <p:spPr bwMode="auto">
            <a:xfrm>
              <a:off x="485" y="0"/>
              <a:ext cx="5997"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Rectangle 63"/>
            <p:cNvSpPr>
              <a:spLocks noChangeArrowheads="1"/>
            </p:cNvSpPr>
            <p:nvPr/>
          </p:nvSpPr>
          <p:spPr bwMode="auto">
            <a:xfrm>
              <a:off x="0" y="1081"/>
              <a:ext cx="4925" cy="4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89" name="Rectangle 65"/>
          <p:cNvSpPr>
            <a:spLocks noGrp="1" noChangeArrowheads="1"/>
          </p:cNvSpPr>
          <p:nvPr>
            <p:ph type="title"/>
          </p:nvPr>
        </p:nvSpPr>
        <p:spPr bwMode="auto">
          <a:xfrm>
            <a:off x="982663" y="-811213"/>
            <a:ext cx="9178925"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b" anchorCtr="0" compatLnSpc="1">
            <a:prstTxWarp prst="textNoShape">
              <a:avLst/>
            </a:prstTxWarp>
            <a:spAutoFit/>
          </a:bodyPr>
          <a:lstStyle/>
          <a:p>
            <a:pPr lvl="0"/>
            <a:r>
              <a:rPr lang="en-US" altLang="en-US" smtClean="0"/>
              <a:t>Click to edit Master title style</a:t>
            </a:r>
          </a:p>
        </p:txBody>
      </p:sp>
      <p:sp>
        <p:nvSpPr>
          <p:cNvPr id="1090" name="Rectangle 66"/>
          <p:cNvSpPr>
            <a:spLocks noGrp="1" noChangeArrowheads="1"/>
          </p:cNvSpPr>
          <p:nvPr>
            <p:ph type="body" idx="1"/>
          </p:nvPr>
        </p:nvSpPr>
        <p:spPr bwMode="auto">
          <a:xfrm>
            <a:off x="1027113" y="1905000"/>
            <a:ext cx="91249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cs typeface="Times New Roman" pitchFamily="18" charset="0"/>
        </a:defRPr>
      </a:lvl2pPr>
      <a:lvl3pPr algn="l" rtl="0" eaLnBrk="0" fontAlgn="base" hangingPunct="0">
        <a:spcBef>
          <a:spcPct val="0"/>
        </a:spcBef>
        <a:spcAft>
          <a:spcPct val="0"/>
        </a:spcAft>
        <a:defRPr sz="4400">
          <a:solidFill>
            <a:schemeClr val="tx2"/>
          </a:solidFill>
          <a:latin typeface="Verdana" pitchFamily="34" charset="0"/>
          <a:cs typeface="Times New Roman" pitchFamily="18" charset="0"/>
        </a:defRPr>
      </a:lvl3pPr>
      <a:lvl4pPr algn="l" rtl="0" eaLnBrk="0" fontAlgn="base" hangingPunct="0">
        <a:spcBef>
          <a:spcPct val="0"/>
        </a:spcBef>
        <a:spcAft>
          <a:spcPct val="0"/>
        </a:spcAft>
        <a:defRPr sz="4400">
          <a:solidFill>
            <a:schemeClr val="tx2"/>
          </a:solidFill>
          <a:latin typeface="Verdana" pitchFamily="34" charset="0"/>
          <a:cs typeface="Times New Roman" pitchFamily="18" charset="0"/>
        </a:defRPr>
      </a:lvl4pPr>
      <a:lvl5pPr algn="l" rtl="0" eaLnBrk="0" fontAlgn="base" hangingPunct="0">
        <a:spcBef>
          <a:spcPct val="0"/>
        </a:spcBef>
        <a:spcAft>
          <a:spcPct val="0"/>
        </a:spcAft>
        <a:defRPr sz="4400">
          <a:solidFill>
            <a:schemeClr val="tx2"/>
          </a:solidFill>
          <a:latin typeface="Verdana" pitchFamily="34" charset="0"/>
          <a:cs typeface="Times New Roman" pitchFamily="18" charset="0"/>
        </a:defRPr>
      </a:lvl5pPr>
      <a:lvl6pPr marL="457200" algn="l" rtl="0" eaLnBrk="0" fontAlgn="base" hangingPunct="0">
        <a:spcBef>
          <a:spcPct val="0"/>
        </a:spcBef>
        <a:spcAft>
          <a:spcPct val="0"/>
        </a:spcAft>
        <a:defRPr sz="4400">
          <a:solidFill>
            <a:schemeClr val="tx2"/>
          </a:solidFill>
          <a:latin typeface="Verdana" pitchFamily="34" charset="0"/>
          <a:cs typeface="Times New Roman" pitchFamily="18" charset="0"/>
        </a:defRPr>
      </a:lvl6pPr>
      <a:lvl7pPr marL="914400" algn="l" rtl="0" eaLnBrk="0" fontAlgn="base" hangingPunct="0">
        <a:spcBef>
          <a:spcPct val="0"/>
        </a:spcBef>
        <a:spcAft>
          <a:spcPct val="0"/>
        </a:spcAft>
        <a:defRPr sz="4400">
          <a:solidFill>
            <a:schemeClr val="tx2"/>
          </a:solidFill>
          <a:latin typeface="Verdana" pitchFamily="34" charset="0"/>
          <a:cs typeface="Times New Roman" pitchFamily="18" charset="0"/>
        </a:defRPr>
      </a:lvl7pPr>
      <a:lvl8pPr marL="1371600" algn="l" rtl="0" eaLnBrk="0" fontAlgn="base" hangingPunct="0">
        <a:spcBef>
          <a:spcPct val="0"/>
        </a:spcBef>
        <a:spcAft>
          <a:spcPct val="0"/>
        </a:spcAft>
        <a:defRPr sz="4400">
          <a:solidFill>
            <a:schemeClr val="tx2"/>
          </a:solidFill>
          <a:latin typeface="Verdana" pitchFamily="34" charset="0"/>
          <a:cs typeface="Times New Roman" pitchFamily="18" charset="0"/>
        </a:defRPr>
      </a:lvl8pPr>
      <a:lvl9pPr marL="1828800" algn="l" rtl="0" eaLnBrk="0" fontAlgn="base" hangingPunct="0">
        <a:spcBef>
          <a:spcPct val="0"/>
        </a:spcBef>
        <a:spcAft>
          <a:spcPct val="0"/>
        </a:spcAft>
        <a:defRPr sz="4400">
          <a:solidFill>
            <a:schemeClr val="tx2"/>
          </a:solidFill>
          <a:latin typeface="Verdana" pitchFamily="34" charset="0"/>
          <a:cs typeface="Times New Roman" pitchFamily="18"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tx1"/>
        </a:buClr>
        <a:buSzPct val="85000"/>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tx1"/>
        </a:buClr>
        <a:buSzPct val="85000"/>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tx1"/>
        </a:buClr>
        <a:buSzPct val="85000"/>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tx1"/>
        </a:buClr>
        <a:buSzPct val="85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167" name="Rectangle 71"/>
          <p:cNvSpPr>
            <a:spLocks noChangeArrowheads="1"/>
          </p:cNvSpPr>
          <p:nvPr/>
        </p:nvSpPr>
        <p:spPr bwMode="auto">
          <a:xfrm>
            <a:off x="0" y="5486400"/>
            <a:ext cx="10058400" cy="107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eaLnBrk="1" hangingPunct="1">
              <a:spcBef>
                <a:spcPct val="50000"/>
              </a:spcBef>
            </a:pPr>
            <a:r>
              <a:rPr lang="en-US" altLang="en-US" sz="1600" b="1" dirty="0">
                <a:solidFill>
                  <a:schemeClr val="accent1"/>
                </a:solidFill>
                <a:effectLst>
                  <a:outerShdw blurRad="38100" dist="38100" dir="2700000" algn="tl">
                    <a:srgbClr val="FFFFFF"/>
                  </a:outerShdw>
                </a:effectLst>
                <a:latin typeface="Arial" charset="0"/>
                <a:ea typeface="ＭＳ Ｐゴシック" pitchFamily="-105" charset="-128"/>
              </a:rPr>
              <a:t>This material was produced under grant number </a:t>
            </a:r>
            <a:r>
              <a:rPr lang="en-US" altLang="en-US" sz="1600" b="1" dirty="0" smtClean="0">
                <a:solidFill>
                  <a:schemeClr val="accent1"/>
                </a:solidFill>
                <a:effectLst>
                  <a:outerShdw blurRad="38100" dist="38100" dir="2700000" algn="tl">
                    <a:srgbClr val="FFFFFF"/>
                  </a:outerShdw>
                </a:effectLst>
                <a:latin typeface="Arial" charset="0"/>
                <a:ea typeface="ＭＳ Ｐゴシック" pitchFamily="-105" charset="-128"/>
              </a:rPr>
              <a:t>SH-22224-SH1 </a:t>
            </a:r>
            <a:r>
              <a:rPr lang="en-US" altLang="en-US" sz="1600" b="1" dirty="0">
                <a:solidFill>
                  <a:schemeClr val="accent1"/>
                </a:solidFill>
                <a:effectLst>
                  <a:outerShdw blurRad="38100" dist="38100" dir="2700000" algn="tl">
                    <a:srgbClr val="FFFFFF"/>
                  </a:outerShdw>
                </a:effectLst>
                <a:latin typeface="Arial" charset="0"/>
                <a:ea typeface="ＭＳ Ｐゴシック" pitchFamily="-105" charset="-128"/>
              </a:rPr>
              <a:t>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altLang="en-US" sz="1600" dirty="0">
                <a:solidFill>
                  <a:schemeClr val="accent1"/>
                </a:solidFill>
                <a:latin typeface="Arial" charset="0"/>
                <a:ea typeface="ＭＳ Ｐゴシック" pitchFamily="-105" charset="-128"/>
              </a:rPr>
              <a:t>  </a:t>
            </a:r>
          </a:p>
        </p:txBody>
      </p:sp>
      <p:pic>
        <p:nvPicPr>
          <p:cNvPr id="73" name="Picture 7" descr="C:\Users\Jim Arendas.Jim-PC\Pictures\Caf building.jpg" title="Picture of Construction Advancement Foundation building an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38477"/>
          <a:stretch/>
        </p:blipFill>
        <p:spPr bwMode="auto">
          <a:xfrm>
            <a:off x="0" y="0"/>
            <a:ext cx="6328881" cy="233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4037" y="2971800"/>
            <a:ext cx="9178925" cy="2244204"/>
          </a:xfrm>
        </p:spPr>
        <p:txBody>
          <a:bodyPr/>
          <a:lstStyle/>
          <a:p>
            <a:pPr lvl="0">
              <a:spcBef>
                <a:spcPct val="50000"/>
              </a:spcBef>
            </a:pPr>
            <a:r>
              <a:rPr lang="en-US" altLang="en-US" sz="4800" kern="1200" dirty="0">
                <a:solidFill>
                  <a:srgbClr val="FFFFFF"/>
                </a:solidFill>
                <a:latin typeface="Verdana" pitchFamily="34" charset="0"/>
                <a:ea typeface="+mn-ea"/>
                <a:cs typeface="Times New Roman" pitchFamily="18" charset="0"/>
              </a:rPr>
              <a:t>Class 3 - Risk Assessment and Accident Investigation</a:t>
            </a:r>
            <a:br>
              <a:rPr lang="en-US" altLang="en-US" sz="4800" kern="1200" dirty="0">
                <a:solidFill>
                  <a:srgbClr val="FFFFFF"/>
                </a:solidFill>
                <a:latin typeface="Verdana" pitchFamily="34" charset="0"/>
                <a:ea typeface="+mn-ea"/>
                <a:cs typeface="Times New Roman" pitchFamily="18" charset="0"/>
              </a:rPr>
            </a:br>
            <a:endParaRPr lang="en-US" dirty="0"/>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762000" y="862013"/>
            <a:ext cx="9401175" cy="762000"/>
          </a:xfrm>
          <a:noFill/>
          <a:ln/>
        </p:spPr>
        <p:txBody>
          <a:bodyPr anchor="ctr"/>
          <a:lstStyle/>
          <a:p>
            <a:r>
              <a:rPr lang="en-US" altLang="en-US" b="1" dirty="0">
                <a:solidFill>
                  <a:schemeClr val="tx1"/>
                </a:solidFill>
                <a:latin typeface="Arial" charset="0"/>
              </a:rPr>
              <a:t>The </a:t>
            </a:r>
            <a:r>
              <a:rPr lang="en-US" altLang="en-US" b="1" dirty="0" smtClean="0">
                <a:solidFill>
                  <a:schemeClr val="tx1"/>
                </a:solidFill>
                <a:latin typeface="Arial" charset="0"/>
              </a:rPr>
              <a:t>Interview </a:t>
            </a:r>
            <a:endParaRPr lang="en-US" altLang="en-US" b="1" dirty="0">
              <a:solidFill>
                <a:schemeClr val="tx1"/>
              </a:solidFill>
              <a:latin typeface="Arial" charset="0"/>
            </a:endParaRPr>
          </a:p>
        </p:txBody>
      </p:sp>
      <p:sp>
        <p:nvSpPr>
          <p:cNvPr id="22532" name="Rectangle 4"/>
          <p:cNvSpPr>
            <a:spLocks noGrp="1" noChangeArrowheads="1"/>
          </p:cNvSpPr>
          <p:nvPr>
            <p:ph type="body" idx="1"/>
          </p:nvPr>
        </p:nvSpPr>
        <p:spPr>
          <a:xfrm>
            <a:off x="762000" y="1905000"/>
            <a:ext cx="9390063" cy="4191000"/>
          </a:xfrm>
          <a:noFill/>
          <a:ln/>
        </p:spPr>
        <p:txBody>
          <a:bodyPr/>
          <a:lstStyle/>
          <a:p>
            <a:pPr marL="460375" indent="-460375">
              <a:buClr>
                <a:schemeClr val="tx1"/>
              </a:buClr>
              <a:buFontTx/>
              <a:buChar char="•"/>
            </a:pPr>
            <a:r>
              <a:rPr lang="en-US" altLang="en-US" sz="2400" dirty="0">
                <a:latin typeface="Arial" charset="0"/>
              </a:rPr>
              <a:t>Don</a:t>
            </a:r>
            <a:r>
              <a:rPr lang="en-US" altLang="en-US" sz="2400" dirty="0">
                <a:latin typeface="Times New Roman"/>
              </a:rPr>
              <a:t>’</a:t>
            </a:r>
            <a:r>
              <a:rPr lang="en-US" altLang="en-US" sz="2400" dirty="0">
                <a:latin typeface="Arial" charset="0"/>
              </a:rPr>
              <a:t>t ask leading questions</a:t>
            </a:r>
          </a:p>
          <a:p>
            <a:pPr marL="1030288" lvl="1" indent="-287338">
              <a:buClr>
                <a:schemeClr val="tx1"/>
              </a:buClr>
              <a:buSzPct val="75000"/>
              <a:buFontTx/>
              <a:buChar char="•"/>
            </a:pPr>
            <a:r>
              <a:rPr lang="en-US" altLang="en-US" sz="2400" dirty="0">
                <a:latin typeface="Arial" charset="0"/>
              </a:rPr>
              <a:t>Bad: </a:t>
            </a:r>
            <a:r>
              <a:rPr lang="en-US" altLang="en-US" sz="2400" dirty="0">
                <a:latin typeface="Times New Roman"/>
              </a:rPr>
              <a:t>“</a:t>
            </a:r>
            <a:r>
              <a:rPr lang="en-US" altLang="en-US" sz="2400" dirty="0">
                <a:latin typeface="Arial" charset="0"/>
              </a:rPr>
              <a:t>Why was the forklift operator driving recklessly?</a:t>
            </a:r>
            <a:r>
              <a:rPr lang="en-US" altLang="en-US" sz="2400" dirty="0">
                <a:latin typeface="Times New Roman"/>
              </a:rPr>
              <a:t>”</a:t>
            </a:r>
            <a:endParaRPr lang="en-US" altLang="en-US" sz="2400" dirty="0">
              <a:latin typeface="Arial" charset="0"/>
            </a:endParaRPr>
          </a:p>
          <a:p>
            <a:pPr marL="1030288" lvl="1" indent="-287338">
              <a:buClr>
                <a:schemeClr val="tx1"/>
              </a:buClr>
              <a:buSzPct val="75000"/>
              <a:buFontTx/>
              <a:buChar char="•"/>
            </a:pPr>
            <a:r>
              <a:rPr lang="en-US" altLang="en-US" sz="2400" dirty="0">
                <a:latin typeface="Arial" charset="0"/>
              </a:rPr>
              <a:t>Good: </a:t>
            </a:r>
            <a:r>
              <a:rPr lang="en-US" altLang="en-US" sz="2400" dirty="0">
                <a:latin typeface="Times New Roman"/>
              </a:rPr>
              <a:t>“</a:t>
            </a:r>
            <a:r>
              <a:rPr lang="en-US" altLang="en-US" sz="2400" dirty="0">
                <a:latin typeface="Arial" charset="0"/>
              </a:rPr>
              <a:t>How was the forklift operator driving?</a:t>
            </a:r>
            <a:r>
              <a:rPr lang="en-US" altLang="en-US" sz="2400" dirty="0">
                <a:latin typeface="Times New Roman"/>
              </a:rPr>
              <a:t>”</a:t>
            </a:r>
            <a:endParaRPr lang="en-US" altLang="en-US" sz="2400" dirty="0">
              <a:latin typeface="Arial" charset="0"/>
            </a:endParaRPr>
          </a:p>
          <a:p>
            <a:pPr marL="460375" indent="-460375">
              <a:buClr>
                <a:schemeClr val="tx1"/>
              </a:buClr>
              <a:buFontTx/>
              <a:buChar char="•"/>
            </a:pPr>
            <a:r>
              <a:rPr lang="en-US" altLang="en-US" sz="2400" dirty="0">
                <a:latin typeface="Arial" charset="0"/>
              </a:rPr>
              <a:t>If the witness begins to offer reasons, excuses, or explanations, politely decline that knowledge and remind them to stick with the facts</a:t>
            </a:r>
          </a:p>
          <a:p>
            <a:pPr marL="460375" indent="-460375">
              <a:buClr>
                <a:schemeClr val="tx1"/>
              </a:buClr>
              <a:buFontTx/>
              <a:buChar char="•"/>
            </a:pPr>
            <a:r>
              <a:rPr lang="en-US" altLang="en-US" sz="2400" dirty="0">
                <a:latin typeface="Arial" charset="0"/>
              </a:rPr>
              <a:t>Summarize what you have been told.</a:t>
            </a:r>
          </a:p>
          <a:p>
            <a:pPr marL="1030288" lvl="1" indent="-287338">
              <a:buClr>
                <a:schemeClr val="tx1"/>
              </a:buClr>
              <a:buSzPct val="75000"/>
              <a:buFontTx/>
              <a:buChar char="•"/>
            </a:pPr>
            <a:r>
              <a:rPr lang="en-US" altLang="en-US" sz="2400" dirty="0">
                <a:latin typeface="Arial" charset="0"/>
              </a:rPr>
              <a:t>Correct misunderstandings of the events between you and the witness</a:t>
            </a:r>
          </a:p>
          <a:p>
            <a:pPr marL="460375" indent="-460375">
              <a:buClr>
                <a:schemeClr val="tx1"/>
              </a:buClr>
              <a:buFontTx/>
              <a:buChar char="•"/>
            </a:pPr>
            <a:r>
              <a:rPr lang="en-US" altLang="en-US" sz="2400" dirty="0">
                <a:latin typeface="Arial" charset="0"/>
              </a:rPr>
              <a:t>Ask the witness for recommendations to prevent recurrence</a:t>
            </a:r>
          </a:p>
          <a:p>
            <a:pPr marL="1030288" lvl="1" indent="-287338">
              <a:buClr>
                <a:schemeClr val="tx1"/>
              </a:buClr>
              <a:buSzPct val="75000"/>
              <a:buFontTx/>
              <a:buChar char="•"/>
            </a:pPr>
            <a:r>
              <a:rPr lang="en-US" altLang="en-US" sz="2400" dirty="0">
                <a:latin typeface="Arial" charset="0"/>
              </a:rPr>
              <a:t>These people will often have the best solutions to the problem</a:t>
            </a: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3588" y="863600"/>
            <a:ext cx="9140825" cy="758825"/>
          </a:xfrm>
          <a:noFill/>
          <a:ln/>
        </p:spPr>
        <p:txBody>
          <a:bodyPr/>
          <a:lstStyle/>
          <a:p>
            <a:r>
              <a:rPr lang="en-US" altLang="en-US" b="1">
                <a:solidFill>
                  <a:schemeClr val="tx1"/>
                </a:solidFill>
                <a:latin typeface="Arial" charset="0"/>
              </a:rPr>
              <a:t>Record the Facts</a:t>
            </a:r>
          </a:p>
        </p:txBody>
      </p:sp>
      <p:sp>
        <p:nvSpPr>
          <p:cNvPr id="24579" name="Rectangle 3"/>
          <p:cNvSpPr>
            <a:spLocks noGrp="1" noChangeArrowheads="1"/>
          </p:cNvSpPr>
          <p:nvPr>
            <p:ph type="body" idx="1"/>
          </p:nvPr>
        </p:nvSpPr>
        <p:spPr>
          <a:xfrm>
            <a:off x="762000" y="1828800"/>
            <a:ext cx="9334500" cy="4191000"/>
          </a:xfrm>
          <a:noFill/>
          <a:ln/>
        </p:spPr>
        <p:txBody>
          <a:bodyPr/>
          <a:lstStyle/>
          <a:p>
            <a:pPr marL="401638" indent="-401638">
              <a:lnSpc>
                <a:spcPct val="90000"/>
              </a:lnSpc>
              <a:buClr>
                <a:schemeClr val="tx1"/>
              </a:buClr>
              <a:buFontTx/>
              <a:buChar char="•"/>
              <a:tabLst>
                <a:tab pos="460375" algn="l"/>
              </a:tabLst>
            </a:pPr>
            <a:r>
              <a:rPr lang="en-US" altLang="en-US" sz="2000" b="1" dirty="0">
                <a:latin typeface="Arial" charset="0"/>
              </a:rPr>
              <a:t>Interview witnesses as soon as possible.</a:t>
            </a:r>
          </a:p>
          <a:p>
            <a:pPr marL="401638" indent="-401638">
              <a:lnSpc>
                <a:spcPct val="90000"/>
              </a:lnSpc>
              <a:buClr>
                <a:schemeClr val="tx1"/>
              </a:buClr>
              <a:buFontTx/>
              <a:buChar char="•"/>
              <a:tabLst>
                <a:tab pos="460375" algn="l"/>
              </a:tabLst>
            </a:pPr>
            <a:r>
              <a:rPr lang="en-US" altLang="en-US" sz="2000" b="1" dirty="0">
                <a:latin typeface="Arial" charset="0"/>
              </a:rPr>
              <a:t>If Possible - Document the accident scene before changes are made.</a:t>
            </a:r>
          </a:p>
          <a:p>
            <a:pPr marL="912813" lvl="1" indent="-342900">
              <a:lnSpc>
                <a:spcPct val="90000"/>
              </a:lnSpc>
              <a:buClr>
                <a:schemeClr val="tx1"/>
              </a:buClr>
              <a:buSzPct val="75000"/>
              <a:buFontTx/>
              <a:buChar char="•"/>
              <a:tabLst>
                <a:tab pos="460375" algn="l"/>
              </a:tabLst>
            </a:pPr>
            <a:r>
              <a:rPr lang="en-US" altLang="en-US" sz="2000" dirty="0">
                <a:latin typeface="Arial" charset="0"/>
              </a:rPr>
              <a:t>Take photos</a:t>
            </a:r>
          </a:p>
          <a:p>
            <a:pPr marL="912813" lvl="1" indent="-342900">
              <a:lnSpc>
                <a:spcPct val="90000"/>
              </a:lnSpc>
              <a:buClr>
                <a:schemeClr val="tx1"/>
              </a:buClr>
              <a:buSzPct val="75000"/>
              <a:buFontTx/>
              <a:buChar char="•"/>
              <a:tabLst>
                <a:tab pos="460375" algn="l"/>
              </a:tabLst>
            </a:pPr>
            <a:r>
              <a:rPr lang="en-US" altLang="en-US" sz="2000" dirty="0">
                <a:latin typeface="Arial" charset="0"/>
              </a:rPr>
              <a:t>Draw scaled sketches</a:t>
            </a:r>
          </a:p>
          <a:p>
            <a:pPr marL="912813" lvl="1" indent="-342900">
              <a:lnSpc>
                <a:spcPct val="90000"/>
              </a:lnSpc>
              <a:buClr>
                <a:schemeClr val="tx1"/>
              </a:buClr>
              <a:buSzPct val="75000"/>
              <a:buFontTx/>
              <a:buChar char="•"/>
              <a:tabLst>
                <a:tab pos="460375" algn="l"/>
              </a:tabLst>
            </a:pPr>
            <a:r>
              <a:rPr lang="en-US" altLang="en-US" sz="2000" dirty="0">
                <a:latin typeface="Arial" charset="0"/>
              </a:rPr>
              <a:t>Record measurements</a:t>
            </a:r>
          </a:p>
          <a:p>
            <a:pPr marL="401638" indent="-401638">
              <a:lnSpc>
                <a:spcPct val="90000"/>
              </a:lnSpc>
              <a:buClr>
                <a:schemeClr val="tx1"/>
              </a:buClr>
              <a:buFontTx/>
              <a:buChar char="•"/>
              <a:tabLst>
                <a:tab pos="460375" algn="l"/>
              </a:tabLst>
            </a:pPr>
            <a:r>
              <a:rPr lang="en-US" altLang="en-US" sz="2000" b="1" dirty="0">
                <a:latin typeface="Arial" charset="0"/>
              </a:rPr>
              <a:t>Collect support documents </a:t>
            </a:r>
          </a:p>
          <a:p>
            <a:pPr marL="401638" indent="-401638">
              <a:lnSpc>
                <a:spcPct val="90000"/>
              </a:lnSpc>
              <a:buClr>
                <a:schemeClr val="tx1"/>
              </a:buClr>
              <a:buFontTx/>
              <a:buChar char="•"/>
              <a:tabLst>
                <a:tab pos="460375" algn="l"/>
              </a:tabLst>
            </a:pPr>
            <a:r>
              <a:rPr lang="en-US" altLang="en-US" sz="2000" b="1" dirty="0">
                <a:latin typeface="Arial" charset="0"/>
              </a:rPr>
              <a:t>Keep all notes and remarks in a bound notebook or three ring binder.</a:t>
            </a:r>
          </a:p>
          <a:p>
            <a:pPr marL="401638" indent="-401638">
              <a:lnSpc>
                <a:spcPct val="90000"/>
              </a:lnSpc>
              <a:buClr>
                <a:schemeClr val="tx1"/>
              </a:buClr>
              <a:buFontTx/>
              <a:buChar char="•"/>
              <a:tabLst>
                <a:tab pos="460375" algn="l"/>
              </a:tabLst>
            </a:pPr>
            <a:r>
              <a:rPr lang="en-US" altLang="en-US" sz="2000" b="1" dirty="0">
                <a:latin typeface="Arial" charset="0"/>
              </a:rPr>
              <a:t>Record:</a:t>
            </a:r>
            <a:r>
              <a:rPr lang="en-US" altLang="en-US" sz="2000" dirty="0">
                <a:latin typeface="Arial" charset="0"/>
              </a:rPr>
              <a:t>	</a:t>
            </a:r>
          </a:p>
          <a:p>
            <a:pPr marL="912813" lvl="1" indent="-342900">
              <a:lnSpc>
                <a:spcPct val="90000"/>
              </a:lnSpc>
              <a:buClr>
                <a:schemeClr val="tx1"/>
              </a:buClr>
              <a:buSzPct val="75000"/>
              <a:buFontTx/>
              <a:buChar char="•"/>
              <a:tabLst>
                <a:tab pos="460375" algn="l"/>
              </a:tabLst>
            </a:pPr>
            <a:r>
              <a:rPr lang="en-US" altLang="en-US" sz="2000" dirty="0">
                <a:latin typeface="Arial" charset="0"/>
              </a:rPr>
              <a:t>Pre-accident conditions</a:t>
            </a:r>
          </a:p>
          <a:p>
            <a:pPr marL="912813" lvl="1" indent="-342900">
              <a:lnSpc>
                <a:spcPct val="90000"/>
              </a:lnSpc>
              <a:buClr>
                <a:schemeClr val="tx1"/>
              </a:buClr>
              <a:buSzPct val="75000"/>
              <a:buFontTx/>
              <a:buChar char="•"/>
              <a:tabLst>
                <a:tab pos="460375" algn="l"/>
              </a:tabLst>
            </a:pPr>
            <a:r>
              <a:rPr lang="en-US" altLang="en-US" sz="2000" dirty="0">
                <a:latin typeface="Arial" charset="0"/>
              </a:rPr>
              <a:t>Accident sequence</a:t>
            </a:r>
          </a:p>
          <a:p>
            <a:pPr marL="912813" lvl="1" indent="-342900">
              <a:lnSpc>
                <a:spcPct val="90000"/>
              </a:lnSpc>
              <a:buClr>
                <a:schemeClr val="tx1"/>
              </a:buClr>
              <a:buSzPct val="75000"/>
              <a:buFontTx/>
              <a:buChar char="•"/>
              <a:tabLst>
                <a:tab pos="460375" algn="l"/>
              </a:tabLst>
            </a:pPr>
            <a:r>
              <a:rPr lang="en-US" altLang="en-US" sz="2000" dirty="0">
                <a:latin typeface="Arial" charset="0"/>
              </a:rPr>
              <a:t>Post-accident conditions</a:t>
            </a:r>
          </a:p>
          <a:p>
            <a:pPr marL="401638" indent="-401638">
              <a:lnSpc>
                <a:spcPct val="90000"/>
              </a:lnSpc>
              <a:buClr>
                <a:schemeClr val="tx1"/>
              </a:buClr>
              <a:buFontTx/>
              <a:buChar char="•"/>
              <a:tabLst>
                <a:tab pos="460375" algn="l"/>
              </a:tabLst>
            </a:pPr>
            <a:r>
              <a:rPr lang="en-US" altLang="en-US" sz="2000" b="1" dirty="0">
                <a:latin typeface="Arial" charset="0"/>
              </a:rPr>
              <a:t>Document victim location, witnesses, machinery, energy sources and other contributing factors.</a:t>
            </a:r>
            <a:r>
              <a:rPr lang="en-US" altLang="en-US" sz="2000" dirty="0">
                <a:latin typeface="Arial" charset="0"/>
              </a:rPr>
              <a:t> </a:t>
            </a:r>
          </a:p>
          <a:p>
            <a:pPr marL="401638" indent="-401638">
              <a:lnSpc>
                <a:spcPct val="90000"/>
              </a:lnSpc>
              <a:buClr>
                <a:schemeClr val="tx1"/>
              </a:buClr>
              <a:buFontTx/>
              <a:buChar char="•"/>
              <a:tabLst>
                <a:tab pos="460375" algn="l"/>
              </a:tabLst>
            </a:pPr>
            <a:r>
              <a:rPr lang="en-US" altLang="en-US" sz="2000" b="1" dirty="0">
                <a:latin typeface="Arial" charset="0"/>
              </a:rPr>
              <a:t>Even the most insignificant detail may be useful!</a:t>
            </a:r>
            <a:r>
              <a:rPr lang="en-US" altLang="en-US" sz="2000" dirty="0">
                <a:latin typeface="Arial" charset="0"/>
              </a:rPr>
              <a:t> </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763588" y="863600"/>
            <a:ext cx="9140825" cy="758825"/>
          </a:xfrm>
          <a:noFill/>
          <a:ln/>
        </p:spPr>
        <p:txBody>
          <a:bodyPr/>
          <a:lstStyle/>
          <a:p>
            <a:r>
              <a:rPr lang="en-US" altLang="en-US" b="1">
                <a:solidFill>
                  <a:schemeClr val="tx1"/>
                </a:solidFill>
                <a:latin typeface="Arial" charset="0"/>
              </a:rPr>
              <a:t>Investigation Report</a:t>
            </a:r>
          </a:p>
        </p:txBody>
      </p:sp>
      <p:sp>
        <p:nvSpPr>
          <p:cNvPr id="26629" name="Rectangle 5"/>
          <p:cNvSpPr>
            <a:spLocks noGrp="1" noChangeArrowheads="1"/>
          </p:cNvSpPr>
          <p:nvPr>
            <p:ph type="body" idx="1"/>
          </p:nvPr>
        </p:nvSpPr>
        <p:spPr>
          <a:xfrm>
            <a:off x="762000" y="1905000"/>
            <a:ext cx="9144000" cy="4191000"/>
          </a:xfrm>
          <a:noFill/>
          <a:ln/>
        </p:spPr>
        <p:txBody>
          <a:bodyPr/>
          <a:lstStyle/>
          <a:p>
            <a:pPr marL="284163" indent="-284163" algn="just">
              <a:buClr>
                <a:schemeClr val="tx1"/>
              </a:buClr>
              <a:buFontTx/>
              <a:buChar char="•"/>
            </a:pPr>
            <a:r>
              <a:rPr lang="en-US" altLang="en-US" sz="1600" b="1" dirty="0">
                <a:latin typeface="Arial" charset="0"/>
              </a:rPr>
              <a:t>An accident investigation is not complete until a report is prepared and submitted.</a:t>
            </a:r>
          </a:p>
          <a:p>
            <a:pPr marL="284163" indent="-284163" algn="just">
              <a:buClr>
                <a:schemeClr val="tx1"/>
              </a:buClr>
              <a:buFontTx/>
              <a:buChar char="•"/>
            </a:pPr>
            <a:r>
              <a:rPr lang="en-US" altLang="en-US" sz="1600" b="1" dirty="0">
                <a:latin typeface="Arial" charset="0"/>
              </a:rPr>
              <a:t>Background Information</a:t>
            </a:r>
            <a:r>
              <a:rPr lang="en-US" altLang="en-US" sz="1600" dirty="0">
                <a:latin typeface="Arial" charset="0"/>
              </a:rPr>
              <a:t> </a:t>
            </a:r>
          </a:p>
          <a:p>
            <a:pPr lvl="1">
              <a:buClr>
                <a:schemeClr val="tx1"/>
              </a:buClr>
              <a:buSzPct val="75000"/>
              <a:buFontTx/>
              <a:buChar char="•"/>
            </a:pPr>
            <a:r>
              <a:rPr lang="en-US" altLang="en-US" sz="1600" dirty="0">
                <a:latin typeface="Arial" charset="0"/>
              </a:rPr>
              <a:t>Where and when the accident occurred </a:t>
            </a:r>
          </a:p>
          <a:p>
            <a:pPr lvl="1">
              <a:buClr>
                <a:schemeClr val="tx1"/>
              </a:buClr>
              <a:buSzPct val="75000"/>
              <a:buFontTx/>
              <a:buChar char="•"/>
            </a:pPr>
            <a:r>
              <a:rPr lang="en-US" altLang="en-US" sz="1600" dirty="0">
                <a:latin typeface="Arial" charset="0"/>
              </a:rPr>
              <a:t>Who and what were involved </a:t>
            </a:r>
          </a:p>
          <a:p>
            <a:pPr lvl="1">
              <a:buClr>
                <a:schemeClr val="tx1"/>
              </a:buClr>
              <a:buSzPct val="75000"/>
              <a:buFontTx/>
              <a:buChar char="•"/>
            </a:pPr>
            <a:r>
              <a:rPr lang="en-US" altLang="en-US" sz="1600" dirty="0">
                <a:latin typeface="Arial" charset="0"/>
              </a:rPr>
              <a:t>Operating personnel and other witnesses </a:t>
            </a:r>
          </a:p>
          <a:p>
            <a:pPr marL="284163" indent="-284163">
              <a:buClr>
                <a:schemeClr val="tx1"/>
              </a:buClr>
              <a:buFontTx/>
              <a:buChar char="•"/>
            </a:pPr>
            <a:r>
              <a:rPr lang="en-US" altLang="en-US" sz="1600" b="1" dirty="0">
                <a:latin typeface="Arial" charset="0"/>
              </a:rPr>
              <a:t>Account of the Accident (What happened?)</a:t>
            </a:r>
            <a:r>
              <a:rPr lang="en-US" altLang="en-US" sz="1600" dirty="0">
                <a:latin typeface="Arial" charset="0"/>
              </a:rPr>
              <a:t> </a:t>
            </a:r>
          </a:p>
          <a:p>
            <a:pPr lvl="1">
              <a:buClr>
                <a:schemeClr val="tx1"/>
              </a:buClr>
              <a:buSzPct val="75000"/>
              <a:buFontTx/>
              <a:buChar char="•"/>
            </a:pPr>
            <a:r>
              <a:rPr lang="en-US" altLang="en-US" sz="1600" dirty="0">
                <a:latin typeface="Arial" charset="0"/>
              </a:rPr>
              <a:t>Sequence of events </a:t>
            </a:r>
          </a:p>
          <a:p>
            <a:pPr lvl="1">
              <a:buClr>
                <a:schemeClr val="tx1"/>
              </a:buClr>
              <a:buSzPct val="75000"/>
              <a:buFontTx/>
              <a:buChar char="•"/>
            </a:pPr>
            <a:r>
              <a:rPr lang="en-US" altLang="en-US" sz="1600" dirty="0">
                <a:latin typeface="Arial" charset="0"/>
              </a:rPr>
              <a:t>Extent of damage </a:t>
            </a:r>
          </a:p>
          <a:p>
            <a:pPr lvl="1">
              <a:buClr>
                <a:schemeClr val="tx1"/>
              </a:buClr>
              <a:buSzPct val="75000"/>
              <a:buFontTx/>
              <a:buChar char="•"/>
            </a:pPr>
            <a:r>
              <a:rPr lang="en-US" altLang="en-US" sz="1600" dirty="0">
                <a:latin typeface="Arial" charset="0"/>
              </a:rPr>
              <a:t>Accident type </a:t>
            </a:r>
          </a:p>
          <a:p>
            <a:pPr lvl="1">
              <a:buClr>
                <a:schemeClr val="tx1"/>
              </a:buClr>
              <a:buSzPct val="75000"/>
              <a:buFontTx/>
              <a:buChar char="•"/>
            </a:pPr>
            <a:r>
              <a:rPr lang="en-US" altLang="en-US" sz="1600" dirty="0">
                <a:latin typeface="Arial" charset="0"/>
              </a:rPr>
              <a:t>Agency or source (of energy or hazardous material) </a:t>
            </a:r>
          </a:p>
          <a:p>
            <a:pPr marL="284163" indent="-284163">
              <a:buClr>
                <a:schemeClr val="tx1"/>
              </a:buClr>
              <a:buFontTx/>
              <a:buChar char="•"/>
            </a:pPr>
            <a:r>
              <a:rPr lang="en-US" altLang="en-US" sz="1600" b="1" dirty="0">
                <a:latin typeface="Arial" charset="0"/>
              </a:rPr>
              <a:t>Recommendations (to prevent a recurrence) for immediate and long-range action remedy</a:t>
            </a:r>
          </a:p>
          <a:p>
            <a:pPr lvl="1">
              <a:buClr>
                <a:schemeClr val="tx1"/>
              </a:buClr>
              <a:buSzPct val="75000"/>
              <a:buFontTx/>
              <a:buChar char="•"/>
            </a:pPr>
            <a:r>
              <a:rPr lang="en-US" altLang="en-US" sz="1600" dirty="0">
                <a:latin typeface="Arial" charset="0"/>
              </a:rPr>
              <a:t>Basic causes </a:t>
            </a:r>
          </a:p>
          <a:p>
            <a:pPr lvl="1">
              <a:buClr>
                <a:schemeClr val="tx1"/>
              </a:buClr>
              <a:buSzPct val="75000"/>
              <a:buFontTx/>
              <a:buChar char="•"/>
            </a:pPr>
            <a:r>
              <a:rPr lang="en-US" altLang="en-US" sz="1600" dirty="0">
                <a:latin typeface="Arial" charset="0"/>
              </a:rPr>
              <a:t>Indirect causes </a:t>
            </a:r>
          </a:p>
          <a:p>
            <a:pPr lvl="1">
              <a:buClr>
                <a:schemeClr val="tx1"/>
              </a:buClr>
              <a:buSzPct val="75000"/>
              <a:buFontTx/>
              <a:buChar char="•"/>
            </a:pPr>
            <a:r>
              <a:rPr lang="en-US" altLang="en-US" sz="1600" dirty="0">
                <a:latin typeface="Arial" charset="0"/>
              </a:rPr>
              <a:t>Direct causes</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762000" y="838200"/>
            <a:ext cx="9172575" cy="762000"/>
          </a:xfrm>
          <a:noFill/>
          <a:ln/>
        </p:spPr>
        <p:txBody>
          <a:bodyPr anchor="ctr"/>
          <a:lstStyle/>
          <a:p>
            <a:r>
              <a:rPr lang="en-US" altLang="en-US" b="1">
                <a:solidFill>
                  <a:schemeClr val="tx1"/>
                </a:solidFill>
                <a:latin typeface="Arial" charset="0"/>
              </a:rPr>
              <a:t>Accident Investigation Exercise</a:t>
            </a:r>
          </a:p>
        </p:txBody>
      </p:sp>
      <p:sp>
        <p:nvSpPr>
          <p:cNvPr id="28677" name="Rectangle 5"/>
          <p:cNvSpPr>
            <a:spLocks noGrp="1" noChangeArrowheads="1"/>
          </p:cNvSpPr>
          <p:nvPr>
            <p:ph type="body" idx="1"/>
          </p:nvPr>
        </p:nvSpPr>
        <p:spPr>
          <a:xfrm>
            <a:off x="762000" y="1905000"/>
            <a:ext cx="9144000" cy="2895600"/>
          </a:xfrm>
          <a:noFill/>
          <a:ln/>
        </p:spPr>
        <p:txBody>
          <a:bodyPr/>
          <a:lstStyle/>
          <a:p>
            <a:pPr marL="511175" indent="-511175">
              <a:buClr>
                <a:schemeClr val="tx1"/>
              </a:buClr>
              <a:buFontTx/>
              <a:buChar char="•"/>
            </a:pPr>
            <a:r>
              <a:rPr lang="en-US" altLang="en-US"/>
              <a:t>Break into teams</a:t>
            </a:r>
          </a:p>
          <a:p>
            <a:pPr marL="511175" indent="-511175">
              <a:buClr>
                <a:schemeClr val="tx1"/>
              </a:buClr>
              <a:buFontTx/>
              <a:buChar char="•"/>
            </a:pPr>
            <a:r>
              <a:rPr lang="en-US" altLang="en-US"/>
              <a:t>Read the scenario handout</a:t>
            </a:r>
          </a:p>
          <a:p>
            <a:pPr marL="511175" indent="-511175">
              <a:buClr>
                <a:schemeClr val="tx1"/>
              </a:buClr>
              <a:buFontTx/>
              <a:buChar char="•"/>
            </a:pPr>
            <a:r>
              <a:rPr lang="en-US" altLang="en-US"/>
              <a:t>Complete the investigation report</a:t>
            </a:r>
          </a:p>
          <a:p>
            <a:pPr marL="511175" indent="-511175">
              <a:buClr>
                <a:schemeClr val="tx1"/>
              </a:buClr>
              <a:buFontTx/>
              <a:buChar char="•"/>
            </a:pPr>
            <a:r>
              <a:rPr lang="en-US" altLang="en-US"/>
              <a:t>Identify the unsafe acts or conditions that caused the injury</a:t>
            </a:r>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sz="quarter"/>
          </p:nvPr>
        </p:nvSpPr>
        <p:spPr>
          <a:xfrm>
            <a:off x="762000" y="914400"/>
            <a:ext cx="9064625" cy="758825"/>
          </a:xfrm>
          <a:noFill/>
          <a:ln/>
        </p:spPr>
        <p:txBody>
          <a:bodyPr/>
          <a:lstStyle/>
          <a:p>
            <a:r>
              <a:rPr lang="en-US" altLang="en-US" b="1">
                <a:solidFill>
                  <a:schemeClr val="tx1"/>
                </a:solidFill>
                <a:latin typeface="Arial" charset="0"/>
              </a:rPr>
              <a:t>Accident #1</a:t>
            </a:r>
          </a:p>
        </p:txBody>
      </p:sp>
      <p:grpSp>
        <p:nvGrpSpPr>
          <p:cNvPr id="30809" name="Group 89" title="Picture of Accident number 1 group activity"/>
          <p:cNvGrpSpPr>
            <a:grpSpLocks/>
          </p:cNvGrpSpPr>
          <p:nvPr/>
        </p:nvGrpSpPr>
        <p:grpSpPr bwMode="auto">
          <a:xfrm>
            <a:off x="841375" y="1831975"/>
            <a:ext cx="5251450" cy="4794250"/>
            <a:chOff x="530" y="1154"/>
            <a:chExt cx="3308" cy="3020"/>
          </a:xfrm>
        </p:grpSpPr>
        <p:grpSp>
          <p:nvGrpSpPr>
            <p:cNvPr id="30807" name="Group 87"/>
            <p:cNvGrpSpPr>
              <a:grpSpLocks/>
            </p:cNvGrpSpPr>
            <p:nvPr/>
          </p:nvGrpSpPr>
          <p:grpSpPr bwMode="auto">
            <a:xfrm>
              <a:off x="531" y="1154"/>
              <a:ext cx="3306" cy="3020"/>
              <a:chOff x="531" y="1154"/>
              <a:chExt cx="3306" cy="3020"/>
            </a:xfrm>
          </p:grpSpPr>
          <p:grpSp>
            <p:nvGrpSpPr>
              <p:cNvPr id="30728" name="Group 8"/>
              <p:cNvGrpSpPr>
                <a:grpSpLocks/>
              </p:cNvGrpSpPr>
              <p:nvPr/>
            </p:nvGrpSpPr>
            <p:grpSpPr bwMode="auto">
              <a:xfrm>
                <a:off x="531" y="1154"/>
                <a:ext cx="832" cy="171"/>
                <a:chOff x="531" y="1154"/>
                <a:chExt cx="832" cy="171"/>
              </a:xfrm>
            </p:grpSpPr>
            <p:sp>
              <p:nvSpPr>
                <p:cNvPr id="30726" name="Rectangle 6"/>
                <p:cNvSpPr>
                  <a:spLocks noChangeArrowheads="1"/>
                </p:cNvSpPr>
                <p:nvPr/>
              </p:nvSpPr>
              <p:spPr bwMode="auto">
                <a:xfrm>
                  <a:off x="531" y="1154"/>
                  <a:ext cx="83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b="1">
                      <a:solidFill>
                        <a:srgbClr val="000000"/>
                      </a:solidFill>
                      <a:latin typeface="Verdana" pitchFamily="34" charset="0"/>
                    </a:rPr>
                    <a:t>Accident Type:</a:t>
                  </a:r>
                </a:p>
              </p:txBody>
            </p:sp>
            <p:sp>
              <p:nvSpPr>
                <p:cNvPr id="30727" name="Rectangle 7"/>
                <p:cNvSpPr>
                  <a:spLocks noChangeArrowheads="1"/>
                </p:cNvSpPr>
                <p:nvPr/>
              </p:nvSpPr>
              <p:spPr bwMode="auto">
                <a:xfrm>
                  <a:off x="535" y="1158"/>
                  <a:ext cx="824" cy="16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31" name="Group 11"/>
              <p:cNvGrpSpPr>
                <a:grpSpLocks/>
              </p:cNvGrpSpPr>
              <p:nvPr/>
            </p:nvGrpSpPr>
            <p:grpSpPr bwMode="auto">
              <a:xfrm>
                <a:off x="1363" y="1154"/>
                <a:ext cx="950" cy="171"/>
                <a:chOff x="1363" y="1154"/>
                <a:chExt cx="950" cy="171"/>
              </a:xfrm>
            </p:grpSpPr>
            <p:sp>
              <p:nvSpPr>
                <p:cNvPr id="30729" name="Rectangle 9"/>
                <p:cNvSpPr>
                  <a:spLocks noChangeArrowheads="1"/>
                </p:cNvSpPr>
                <p:nvPr/>
              </p:nvSpPr>
              <p:spPr bwMode="auto">
                <a:xfrm>
                  <a:off x="1363" y="1154"/>
                  <a:ext cx="95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Explosion</a:t>
                  </a:r>
                </a:p>
              </p:txBody>
            </p:sp>
            <p:sp>
              <p:nvSpPr>
                <p:cNvPr id="30730" name="Rectangle 10"/>
                <p:cNvSpPr>
                  <a:spLocks noChangeArrowheads="1"/>
                </p:cNvSpPr>
                <p:nvPr/>
              </p:nvSpPr>
              <p:spPr bwMode="auto">
                <a:xfrm>
                  <a:off x="1367" y="1158"/>
                  <a:ext cx="942" cy="16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34" name="Group 14"/>
              <p:cNvGrpSpPr>
                <a:grpSpLocks/>
              </p:cNvGrpSpPr>
              <p:nvPr/>
            </p:nvGrpSpPr>
            <p:grpSpPr bwMode="auto">
              <a:xfrm>
                <a:off x="2313" y="1154"/>
                <a:ext cx="1524" cy="3020"/>
                <a:chOff x="2313" y="1154"/>
                <a:chExt cx="1524" cy="3020"/>
              </a:xfrm>
            </p:grpSpPr>
            <p:sp>
              <p:nvSpPr>
                <p:cNvPr id="30732" name="Rectangle 12"/>
                <p:cNvSpPr>
                  <a:spLocks noChangeArrowheads="1"/>
                </p:cNvSpPr>
                <p:nvPr/>
              </p:nvSpPr>
              <p:spPr bwMode="auto">
                <a:xfrm>
                  <a:off x="2313" y="1154"/>
                  <a:ext cx="1524" cy="3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r>
                    <a:rPr lang="en-US" altLang="en-US" sz="800" b="1">
                      <a:solidFill>
                        <a:srgbClr val="000000"/>
                      </a:solidFill>
                      <a:latin typeface="Verdana" pitchFamily="34" charset="0"/>
                    </a:rPr>
                    <a:t>  </a:t>
                  </a:r>
                  <a:r>
                    <a:rPr lang="en-US" altLang="en-US" sz="25600" b="1">
                      <a:solidFill>
                        <a:srgbClr val="000000"/>
                      </a:solidFill>
                      <a:latin typeface="Times New Roman"/>
                    </a:rPr>
                    <a:t> </a:t>
                  </a:r>
                  <a:r>
                    <a:rPr lang="en-US" altLang="en-US" sz="800" b="1">
                      <a:solidFill>
                        <a:srgbClr val="000000"/>
                      </a:solidFill>
                      <a:latin typeface="Times New Roman"/>
                    </a:rPr>
                    <a:t>                                                                                           </a:t>
                  </a:r>
                  <a:endParaRPr lang="en-US" altLang="en-US" sz="800" b="1">
                    <a:solidFill>
                      <a:srgbClr val="000000"/>
                    </a:solidFill>
                    <a:latin typeface="Verdana" pitchFamily="34" charset="0"/>
                  </a:endParaRPr>
                </a:p>
              </p:txBody>
            </p:sp>
            <p:sp>
              <p:nvSpPr>
                <p:cNvPr id="30733" name="Rectangle 13"/>
                <p:cNvSpPr>
                  <a:spLocks noChangeArrowheads="1"/>
                </p:cNvSpPr>
                <p:nvPr/>
              </p:nvSpPr>
              <p:spPr bwMode="auto">
                <a:xfrm>
                  <a:off x="2317" y="1158"/>
                  <a:ext cx="1516" cy="301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37" name="Group 17"/>
              <p:cNvGrpSpPr>
                <a:grpSpLocks/>
              </p:cNvGrpSpPr>
              <p:nvPr/>
            </p:nvGrpSpPr>
            <p:grpSpPr bwMode="auto">
              <a:xfrm>
                <a:off x="531" y="1325"/>
                <a:ext cx="832" cy="170"/>
                <a:chOff x="531" y="1325"/>
                <a:chExt cx="832" cy="170"/>
              </a:xfrm>
            </p:grpSpPr>
            <p:sp>
              <p:nvSpPr>
                <p:cNvPr id="30735" name="Rectangle 15"/>
                <p:cNvSpPr>
                  <a:spLocks noChangeArrowheads="1"/>
                </p:cNvSpPr>
                <p:nvPr/>
              </p:nvSpPr>
              <p:spPr bwMode="auto">
                <a:xfrm>
                  <a:off x="531" y="1325"/>
                  <a:ext cx="832"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b="1">
                      <a:solidFill>
                        <a:srgbClr val="000000"/>
                      </a:solidFill>
                      <a:latin typeface="Verdana" pitchFamily="34" charset="0"/>
                    </a:rPr>
                    <a:t>Weather Conditions:</a:t>
                  </a:r>
                </a:p>
              </p:txBody>
            </p:sp>
            <p:sp>
              <p:nvSpPr>
                <p:cNvPr id="30736" name="Rectangle 16"/>
                <p:cNvSpPr>
                  <a:spLocks noChangeArrowheads="1"/>
                </p:cNvSpPr>
                <p:nvPr/>
              </p:nvSpPr>
              <p:spPr bwMode="auto">
                <a:xfrm>
                  <a:off x="535" y="1329"/>
                  <a:ext cx="824"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0" name="Group 20"/>
              <p:cNvGrpSpPr>
                <a:grpSpLocks/>
              </p:cNvGrpSpPr>
              <p:nvPr/>
            </p:nvGrpSpPr>
            <p:grpSpPr bwMode="auto">
              <a:xfrm>
                <a:off x="1363" y="1325"/>
                <a:ext cx="950" cy="170"/>
                <a:chOff x="1363" y="1325"/>
                <a:chExt cx="950" cy="170"/>
              </a:xfrm>
            </p:grpSpPr>
            <p:sp>
              <p:nvSpPr>
                <p:cNvPr id="30738" name="Rectangle 18"/>
                <p:cNvSpPr>
                  <a:spLocks noChangeArrowheads="1"/>
                </p:cNvSpPr>
                <p:nvPr/>
              </p:nvSpPr>
              <p:spPr bwMode="auto">
                <a:xfrm>
                  <a:off x="1363" y="1325"/>
                  <a:ext cx="950"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Clear</a:t>
                  </a:r>
                </a:p>
              </p:txBody>
            </p:sp>
            <p:sp>
              <p:nvSpPr>
                <p:cNvPr id="30739" name="Rectangle 19"/>
                <p:cNvSpPr>
                  <a:spLocks noChangeArrowheads="1"/>
                </p:cNvSpPr>
                <p:nvPr/>
              </p:nvSpPr>
              <p:spPr bwMode="auto">
                <a:xfrm>
                  <a:off x="1367" y="1329"/>
                  <a:ext cx="942"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3" name="Group 23"/>
              <p:cNvGrpSpPr>
                <a:grpSpLocks/>
              </p:cNvGrpSpPr>
              <p:nvPr/>
            </p:nvGrpSpPr>
            <p:grpSpPr bwMode="auto">
              <a:xfrm>
                <a:off x="531" y="1495"/>
                <a:ext cx="832" cy="325"/>
                <a:chOff x="531" y="1495"/>
                <a:chExt cx="832" cy="325"/>
              </a:xfrm>
            </p:grpSpPr>
            <p:sp>
              <p:nvSpPr>
                <p:cNvPr id="30741" name="Rectangle 21"/>
                <p:cNvSpPr>
                  <a:spLocks noChangeArrowheads="1"/>
                </p:cNvSpPr>
                <p:nvPr/>
              </p:nvSpPr>
              <p:spPr bwMode="auto">
                <a:xfrm>
                  <a:off x="531" y="1495"/>
                  <a:ext cx="83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b="1">
                      <a:solidFill>
                        <a:srgbClr val="000000"/>
                      </a:solidFill>
                      <a:latin typeface="Verdana" pitchFamily="34" charset="0"/>
                    </a:rPr>
                    <a:t>Type of Company:</a:t>
                  </a:r>
                </a:p>
              </p:txBody>
            </p:sp>
            <p:sp>
              <p:nvSpPr>
                <p:cNvPr id="30742" name="Rectangle 22"/>
                <p:cNvSpPr>
                  <a:spLocks noChangeArrowheads="1"/>
                </p:cNvSpPr>
                <p:nvPr/>
              </p:nvSpPr>
              <p:spPr bwMode="auto">
                <a:xfrm>
                  <a:off x="535" y="1499"/>
                  <a:ext cx="824" cy="317"/>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6" name="Group 26"/>
              <p:cNvGrpSpPr>
                <a:grpSpLocks/>
              </p:cNvGrpSpPr>
              <p:nvPr/>
            </p:nvGrpSpPr>
            <p:grpSpPr bwMode="auto">
              <a:xfrm>
                <a:off x="1363" y="1495"/>
                <a:ext cx="950" cy="325"/>
                <a:chOff x="1363" y="1495"/>
                <a:chExt cx="950" cy="325"/>
              </a:xfrm>
            </p:grpSpPr>
            <p:sp>
              <p:nvSpPr>
                <p:cNvPr id="30744" name="Rectangle 24"/>
                <p:cNvSpPr>
                  <a:spLocks noChangeArrowheads="1"/>
                </p:cNvSpPr>
                <p:nvPr/>
              </p:nvSpPr>
              <p:spPr bwMode="auto">
                <a:xfrm>
                  <a:off x="1363" y="1495"/>
                  <a:ext cx="95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Arial" charset="0"/>
                    </a:rPr>
                    <a:t>Removal/Installation/Junking of Gasoline Pumps and Underground Tanks</a:t>
                  </a:r>
                </a:p>
              </p:txBody>
            </p:sp>
            <p:sp>
              <p:nvSpPr>
                <p:cNvPr id="30745" name="Rectangle 25"/>
                <p:cNvSpPr>
                  <a:spLocks noChangeArrowheads="1"/>
                </p:cNvSpPr>
                <p:nvPr/>
              </p:nvSpPr>
              <p:spPr bwMode="auto">
                <a:xfrm>
                  <a:off x="1367" y="1499"/>
                  <a:ext cx="942" cy="317"/>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9" name="Group 29"/>
              <p:cNvGrpSpPr>
                <a:grpSpLocks/>
              </p:cNvGrpSpPr>
              <p:nvPr/>
            </p:nvGrpSpPr>
            <p:grpSpPr bwMode="auto">
              <a:xfrm>
                <a:off x="531" y="1820"/>
                <a:ext cx="832" cy="170"/>
                <a:chOff x="531" y="1820"/>
                <a:chExt cx="832" cy="170"/>
              </a:xfrm>
            </p:grpSpPr>
            <p:sp>
              <p:nvSpPr>
                <p:cNvPr id="30747" name="Rectangle 27"/>
                <p:cNvSpPr>
                  <a:spLocks noChangeArrowheads="1"/>
                </p:cNvSpPr>
                <p:nvPr/>
              </p:nvSpPr>
              <p:spPr bwMode="auto">
                <a:xfrm>
                  <a:off x="531" y="1820"/>
                  <a:ext cx="832"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b="1">
                      <a:solidFill>
                        <a:srgbClr val="000000"/>
                      </a:solidFill>
                      <a:latin typeface="Verdana" pitchFamily="34" charset="0"/>
                    </a:rPr>
                    <a:t>Size of Work Crew:</a:t>
                  </a:r>
                </a:p>
              </p:txBody>
            </p:sp>
            <p:sp>
              <p:nvSpPr>
                <p:cNvPr id="30748" name="Rectangle 28"/>
                <p:cNvSpPr>
                  <a:spLocks noChangeArrowheads="1"/>
                </p:cNvSpPr>
                <p:nvPr/>
              </p:nvSpPr>
              <p:spPr bwMode="auto">
                <a:xfrm>
                  <a:off x="535" y="1824"/>
                  <a:ext cx="824"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52" name="Group 32"/>
              <p:cNvGrpSpPr>
                <a:grpSpLocks/>
              </p:cNvGrpSpPr>
              <p:nvPr/>
            </p:nvGrpSpPr>
            <p:grpSpPr bwMode="auto">
              <a:xfrm>
                <a:off x="1363" y="1820"/>
                <a:ext cx="950" cy="170"/>
                <a:chOff x="1363" y="1820"/>
                <a:chExt cx="950" cy="170"/>
              </a:xfrm>
            </p:grpSpPr>
            <p:sp>
              <p:nvSpPr>
                <p:cNvPr id="30750" name="Rectangle 30"/>
                <p:cNvSpPr>
                  <a:spLocks noChangeArrowheads="1"/>
                </p:cNvSpPr>
                <p:nvPr/>
              </p:nvSpPr>
              <p:spPr bwMode="auto">
                <a:xfrm>
                  <a:off x="1363" y="1820"/>
                  <a:ext cx="950"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2</a:t>
                  </a:r>
                </a:p>
              </p:txBody>
            </p:sp>
            <p:sp>
              <p:nvSpPr>
                <p:cNvPr id="30751" name="Rectangle 31"/>
                <p:cNvSpPr>
                  <a:spLocks noChangeArrowheads="1"/>
                </p:cNvSpPr>
                <p:nvPr/>
              </p:nvSpPr>
              <p:spPr bwMode="auto">
                <a:xfrm>
                  <a:off x="1367" y="1824"/>
                  <a:ext cx="942"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55" name="Group 35"/>
              <p:cNvGrpSpPr>
                <a:grpSpLocks/>
              </p:cNvGrpSpPr>
              <p:nvPr/>
            </p:nvGrpSpPr>
            <p:grpSpPr bwMode="auto">
              <a:xfrm>
                <a:off x="531" y="1990"/>
                <a:ext cx="832" cy="171"/>
                <a:chOff x="531" y="1990"/>
                <a:chExt cx="832" cy="171"/>
              </a:xfrm>
            </p:grpSpPr>
            <p:sp>
              <p:nvSpPr>
                <p:cNvPr id="30753" name="Rectangle 33"/>
                <p:cNvSpPr>
                  <a:spLocks noChangeArrowheads="1"/>
                </p:cNvSpPr>
                <p:nvPr/>
              </p:nvSpPr>
              <p:spPr bwMode="auto">
                <a:xfrm>
                  <a:off x="531" y="1990"/>
                  <a:ext cx="83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b="1">
                      <a:solidFill>
                        <a:srgbClr val="000000"/>
                      </a:solidFill>
                      <a:latin typeface="Verdana" pitchFamily="34" charset="0"/>
                    </a:rPr>
                    <a:t>Union or Non-union:</a:t>
                  </a:r>
                </a:p>
              </p:txBody>
            </p:sp>
            <p:sp>
              <p:nvSpPr>
                <p:cNvPr id="30754" name="Rectangle 34"/>
                <p:cNvSpPr>
                  <a:spLocks noChangeArrowheads="1"/>
                </p:cNvSpPr>
                <p:nvPr/>
              </p:nvSpPr>
              <p:spPr bwMode="auto">
                <a:xfrm>
                  <a:off x="535" y="1994"/>
                  <a:ext cx="824" cy="16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58" name="Group 38"/>
              <p:cNvGrpSpPr>
                <a:grpSpLocks/>
              </p:cNvGrpSpPr>
              <p:nvPr/>
            </p:nvGrpSpPr>
            <p:grpSpPr bwMode="auto">
              <a:xfrm>
                <a:off x="1363" y="1990"/>
                <a:ext cx="950" cy="171"/>
                <a:chOff x="1363" y="1990"/>
                <a:chExt cx="950" cy="171"/>
              </a:xfrm>
            </p:grpSpPr>
            <p:sp>
              <p:nvSpPr>
                <p:cNvPr id="30756" name="Rectangle 36"/>
                <p:cNvSpPr>
                  <a:spLocks noChangeArrowheads="1"/>
                </p:cNvSpPr>
                <p:nvPr/>
              </p:nvSpPr>
              <p:spPr bwMode="auto">
                <a:xfrm>
                  <a:off x="1363" y="1990"/>
                  <a:ext cx="95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Non-union</a:t>
                  </a:r>
                </a:p>
              </p:txBody>
            </p:sp>
            <p:sp>
              <p:nvSpPr>
                <p:cNvPr id="30757" name="Rectangle 37"/>
                <p:cNvSpPr>
                  <a:spLocks noChangeArrowheads="1"/>
                </p:cNvSpPr>
                <p:nvPr/>
              </p:nvSpPr>
              <p:spPr bwMode="auto">
                <a:xfrm>
                  <a:off x="1367" y="1994"/>
                  <a:ext cx="942" cy="16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61" name="Group 41"/>
              <p:cNvGrpSpPr>
                <a:grpSpLocks/>
              </p:cNvGrpSpPr>
              <p:nvPr/>
            </p:nvGrpSpPr>
            <p:grpSpPr bwMode="auto">
              <a:xfrm>
                <a:off x="531" y="2161"/>
                <a:ext cx="832" cy="325"/>
                <a:chOff x="531" y="2161"/>
                <a:chExt cx="832" cy="325"/>
              </a:xfrm>
            </p:grpSpPr>
            <p:sp>
              <p:nvSpPr>
                <p:cNvPr id="30759" name="Rectangle 39"/>
                <p:cNvSpPr>
                  <a:spLocks noChangeArrowheads="1"/>
                </p:cNvSpPr>
                <p:nvPr/>
              </p:nvSpPr>
              <p:spPr bwMode="auto">
                <a:xfrm>
                  <a:off x="531" y="2161"/>
                  <a:ext cx="83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b="1">
                      <a:solidFill>
                        <a:srgbClr val="000000"/>
                      </a:solidFill>
                      <a:latin typeface="Verdana" pitchFamily="34" charset="0"/>
                    </a:rPr>
                    <a:t>Worksite Inspection Conducted (1926.20(b)(2)):</a:t>
                  </a:r>
                </a:p>
              </p:txBody>
            </p:sp>
            <p:sp>
              <p:nvSpPr>
                <p:cNvPr id="30760" name="Rectangle 40"/>
                <p:cNvSpPr>
                  <a:spLocks noChangeArrowheads="1"/>
                </p:cNvSpPr>
                <p:nvPr/>
              </p:nvSpPr>
              <p:spPr bwMode="auto">
                <a:xfrm>
                  <a:off x="535" y="2165"/>
                  <a:ext cx="824" cy="317"/>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64" name="Group 44"/>
              <p:cNvGrpSpPr>
                <a:grpSpLocks/>
              </p:cNvGrpSpPr>
              <p:nvPr/>
            </p:nvGrpSpPr>
            <p:grpSpPr bwMode="auto">
              <a:xfrm>
                <a:off x="1363" y="2161"/>
                <a:ext cx="950" cy="325"/>
                <a:chOff x="1363" y="2161"/>
                <a:chExt cx="950" cy="325"/>
              </a:xfrm>
            </p:grpSpPr>
            <p:sp>
              <p:nvSpPr>
                <p:cNvPr id="30762" name="Rectangle 42"/>
                <p:cNvSpPr>
                  <a:spLocks noChangeArrowheads="1"/>
                </p:cNvSpPr>
                <p:nvPr/>
              </p:nvSpPr>
              <p:spPr bwMode="auto">
                <a:xfrm>
                  <a:off x="1363" y="2161"/>
                  <a:ext cx="95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No</a:t>
                  </a:r>
                </a:p>
              </p:txBody>
            </p:sp>
            <p:sp>
              <p:nvSpPr>
                <p:cNvPr id="30763" name="Rectangle 43"/>
                <p:cNvSpPr>
                  <a:spLocks noChangeArrowheads="1"/>
                </p:cNvSpPr>
                <p:nvPr/>
              </p:nvSpPr>
              <p:spPr bwMode="auto">
                <a:xfrm>
                  <a:off x="1367" y="2165"/>
                  <a:ext cx="942" cy="317"/>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67" name="Group 47"/>
              <p:cNvGrpSpPr>
                <a:grpSpLocks/>
              </p:cNvGrpSpPr>
              <p:nvPr/>
            </p:nvGrpSpPr>
            <p:grpSpPr bwMode="auto">
              <a:xfrm>
                <a:off x="531" y="2486"/>
                <a:ext cx="832" cy="325"/>
                <a:chOff x="531" y="2486"/>
                <a:chExt cx="832" cy="325"/>
              </a:xfrm>
            </p:grpSpPr>
            <p:sp>
              <p:nvSpPr>
                <p:cNvPr id="30765" name="Rectangle 45"/>
                <p:cNvSpPr>
                  <a:spLocks noChangeArrowheads="1"/>
                </p:cNvSpPr>
                <p:nvPr/>
              </p:nvSpPr>
              <p:spPr bwMode="auto">
                <a:xfrm>
                  <a:off x="531" y="2486"/>
                  <a:ext cx="83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b="1">
                      <a:solidFill>
                        <a:srgbClr val="000000"/>
                      </a:solidFill>
                      <a:latin typeface="Verdana" pitchFamily="34" charset="0"/>
                    </a:rPr>
                    <a:t>Designated Competent Person on Site (1926.20(b)(2)):</a:t>
                  </a:r>
                </a:p>
              </p:txBody>
            </p:sp>
            <p:sp>
              <p:nvSpPr>
                <p:cNvPr id="30766" name="Rectangle 46"/>
                <p:cNvSpPr>
                  <a:spLocks noChangeArrowheads="1"/>
                </p:cNvSpPr>
                <p:nvPr/>
              </p:nvSpPr>
              <p:spPr bwMode="auto">
                <a:xfrm>
                  <a:off x="535" y="2490"/>
                  <a:ext cx="824" cy="317"/>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70" name="Group 50"/>
              <p:cNvGrpSpPr>
                <a:grpSpLocks/>
              </p:cNvGrpSpPr>
              <p:nvPr/>
            </p:nvGrpSpPr>
            <p:grpSpPr bwMode="auto">
              <a:xfrm>
                <a:off x="1363" y="2486"/>
                <a:ext cx="950" cy="325"/>
                <a:chOff x="1363" y="2486"/>
                <a:chExt cx="950" cy="325"/>
              </a:xfrm>
            </p:grpSpPr>
            <p:sp>
              <p:nvSpPr>
                <p:cNvPr id="30768" name="Rectangle 48"/>
                <p:cNvSpPr>
                  <a:spLocks noChangeArrowheads="1"/>
                </p:cNvSpPr>
                <p:nvPr/>
              </p:nvSpPr>
              <p:spPr bwMode="auto">
                <a:xfrm>
                  <a:off x="1363" y="2486"/>
                  <a:ext cx="95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No</a:t>
                  </a:r>
                </a:p>
              </p:txBody>
            </p:sp>
            <p:sp>
              <p:nvSpPr>
                <p:cNvPr id="30769" name="Rectangle 49"/>
                <p:cNvSpPr>
                  <a:spLocks noChangeArrowheads="1"/>
                </p:cNvSpPr>
                <p:nvPr/>
              </p:nvSpPr>
              <p:spPr bwMode="auto">
                <a:xfrm>
                  <a:off x="1367" y="2490"/>
                  <a:ext cx="942" cy="317"/>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73" name="Group 53"/>
              <p:cNvGrpSpPr>
                <a:grpSpLocks/>
              </p:cNvGrpSpPr>
              <p:nvPr/>
            </p:nvGrpSpPr>
            <p:grpSpPr bwMode="auto">
              <a:xfrm>
                <a:off x="531" y="2811"/>
                <a:ext cx="832" cy="247"/>
                <a:chOff x="531" y="2811"/>
                <a:chExt cx="832" cy="247"/>
              </a:xfrm>
            </p:grpSpPr>
            <p:sp>
              <p:nvSpPr>
                <p:cNvPr id="30771" name="Rectangle 51"/>
                <p:cNvSpPr>
                  <a:spLocks noChangeArrowheads="1"/>
                </p:cNvSpPr>
                <p:nvPr/>
              </p:nvSpPr>
              <p:spPr bwMode="auto">
                <a:xfrm>
                  <a:off x="531" y="2811"/>
                  <a:ext cx="832"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b="1">
                      <a:solidFill>
                        <a:srgbClr val="000000"/>
                      </a:solidFill>
                      <a:latin typeface="Verdana" pitchFamily="34" charset="0"/>
                    </a:rPr>
                    <a:t>Employer Safety Health Program:</a:t>
                  </a:r>
                </a:p>
              </p:txBody>
            </p:sp>
            <p:sp>
              <p:nvSpPr>
                <p:cNvPr id="30772" name="Rectangle 52"/>
                <p:cNvSpPr>
                  <a:spLocks noChangeArrowheads="1"/>
                </p:cNvSpPr>
                <p:nvPr/>
              </p:nvSpPr>
              <p:spPr bwMode="auto">
                <a:xfrm>
                  <a:off x="535" y="2815"/>
                  <a:ext cx="824" cy="239"/>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76" name="Group 56"/>
              <p:cNvGrpSpPr>
                <a:grpSpLocks/>
              </p:cNvGrpSpPr>
              <p:nvPr/>
            </p:nvGrpSpPr>
            <p:grpSpPr bwMode="auto">
              <a:xfrm>
                <a:off x="1363" y="2811"/>
                <a:ext cx="950" cy="247"/>
                <a:chOff x="1363" y="2811"/>
                <a:chExt cx="950" cy="247"/>
              </a:xfrm>
            </p:grpSpPr>
            <p:sp>
              <p:nvSpPr>
                <p:cNvPr id="30774" name="Rectangle 54"/>
                <p:cNvSpPr>
                  <a:spLocks noChangeArrowheads="1"/>
                </p:cNvSpPr>
                <p:nvPr/>
              </p:nvSpPr>
              <p:spPr bwMode="auto">
                <a:xfrm>
                  <a:off x="1363" y="2811"/>
                  <a:ext cx="950"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No</a:t>
                  </a:r>
                </a:p>
              </p:txBody>
            </p:sp>
            <p:sp>
              <p:nvSpPr>
                <p:cNvPr id="30775" name="Rectangle 55"/>
                <p:cNvSpPr>
                  <a:spLocks noChangeArrowheads="1"/>
                </p:cNvSpPr>
                <p:nvPr/>
              </p:nvSpPr>
              <p:spPr bwMode="auto">
                <a:xfrm>
                  <a:off x="1367" y="2815"/>
                  <a:ext cx="942" cy="239"/>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79" name="Group 59"/>
              <p:cNvGrpSpPr>
                <a:grpSpLocks/>
              </p:cNvGrpSpPr>
              <p:nvPr/>
            </p:nvGrpSpPr>
            <p:grpSpPr bwMode="auto">
              <a:xfrm>
                <a:off x="531" y="3058"/>
                <a:ext cx="832" cy="403"/>
                <a:chOff x="531" y="3058"/>
                <a:chExt cx="832" cy="403"/>
              </a:xfrm>
            </p:grpSpPr>
            <p:sp>
              <p:nvSpPr>
                <p:cNvPr id="30777" name="Rectangle 57"/>
                <p:cNvSpPr>
                  <a:spLocks noChangeArrowheads="1"/>
                </p:cNvSpPr>
                <p:nvPr/>
              </p:nvSpPr>
              <p:spPr bwMode="auto">
                <a:xfrm>
                  <a:off x="531" y="3058"/>
                  <a:ext cx="83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b="1">
                      <a:solidFill>
                        <a:srgbClr val="000000"/>
                      </a:solidFill>
                      <a:latin typeface="Verdana" pitchFamily="34" charset="0"/>
                    </a:rPr>
                    <a:t>Training and Education for Employees Designated (1926.21(b)):</a:t>
                  </a:r>
                </a:p>
              </p:txBody>
            </p:sp>
            <p:sp>
              <p:nvSpPr>
                <p:cNvPr id="30778" name="Rectangle 58"/>
                <p:cNvSpPr>
                  <a:spLocks noChangeArrowheads="1"/>
                </p:cNvSpPr>
                <p:nvPr/>
              </p:nvSpPr>
              <p:spPr bwMode="auto">
                <a:xfrm>
                  <a:off x="535" y="3062"/>
                  <a:ext cx="824" cy="395"/>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82" name="Group 62"/>
              <p:cNvGrpSpPr>
                <a:grpSpLocks/>
              </p:cNvGrpSpPr>
              <p:nvPr/>
            </p:nvGrpSpPr>
            <p:grpSpPr bwMode="auto">
              <a:xfrm>
                <a:off x="1363" y="3058"/>
                <a:ext cx="950" cy="403"/>
                <a:chOff x="1363" y="3058"/>
                <a:chExt cx="950" cy="403"/>
              </a:xfrm>
            </p:grpSpPr>
            <p:sp>
              <p:nvSpPr>
                <p:cNvPr id="30780" name="Rectangle 60"/>
                <p:cNvSpPr>
                  <a:spLocks noChangeArrowheads="1"/>
                </p:cNvSpPr>
                <p:nvPr/>
              </p:nvSpPr>
              <p:spPr bwMode="auto">
                <a:xfrm>
                  <a:off x="1363" y="3058"/>
                  <a:ext cx="95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No</a:t>
                  </a:r>
                </a:p>
              </p:txBody>
            </p:sp>
            <p:sp>
              <p:nvSpPr>
                <p:cNvPr id="30781" name="Rectangle 61"/>
                <p:cNvSpPr>
                  <a:spLocks noChangeArrowheads="1"/>
                </p:cNvSpPr>
                <p:nvPr/>
              </p:nvSpPr>
              <p:spPr bwMode="auto">
                <a:xfrm>
                  <a:off x="1367" y="3062"/>
                  <a:ext cx="942" cy="395"/>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85" name="Group 65"/>
              <p:cNvGrpSpPr>
                <a:grpSpLocks/>
              </p:cNvGrpSpPr>
              <p:nvPr/>
            </p:nvGrpSpPr>
            <p:grpSpPr bwMode="auto">
              <a:xfrm>
                <a:off x="531" y="3461"/>
                <a:ext cx="832" cy="248"/>
                <a:chOff x="531" y="3461"/>
                <a:chExt cx="832" cy="248"/>
              </a:xfrm>
            </p:grpSpPr>
            <p:sp>
              <p:nvSpPr>
                <p:cNvPr id="30783" name="Rectangle 63"/>
                <p:cNvSpPr>
                  <a:spLocks noChangeArrowheads="1"/>
                </p:cNvSpPr>
                <p:nvPr/>
              </p:nvSpPr>
              <p:spPr bwMode="auto">
                <a:xfrm>
                  <a:off x="531" y="3461"/>
                  <a:ext cx="83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b="1">
                      <a:solidFill>
                        <a:srgbClr val="000000"/>
                      </a:solidFill>
                      <a:latin typeface="Verdana" pitchFamily="34" charset="0"/>
                    </a:rPr>
                    <a:t>Craft of Deceased Employee(s):</a:t>
                  </a:r>
                </a:p>
              </p:txBody>
            </p:sp>
            <p:sp>
              <p:nvSpPr>
                <p:cNvPr id="30784" name="Rectangle 64"/>
                <p:cNvSpPr>
                  <a:spLocks noChangeArrowheads="1"/>
                </p:cNvSpPr>
                <p:nvPr/>
              </p:nvSpPr>
              <p:spPr bwMode="auto">
                <a:xfrm>
                  <a:off x="535" y="3465"/>
                  <a:ext cx="824"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88" name="Group 68"/>
              <p:cNvGrpSpPr>
                <a:grpSpLocks/>
              </p:cNvGrpSpPr>
              <p:nvPr/>
            </p:nvGrpSpPr>
            <p:grpSpPr bwMode="auto">
              <a:xfrm>
                <a:off x="1363" y="3461"/>
                <a:ext cx="950" cy="248"/>
                <a:chOff x="1363" y="3461"/>
                <a:chExt cx="950" cy="248"/>
              </a:xfrm>
            </p:grpSpPr>
            <p:sp>
              <p:nvSpPr>
                <p:cNvPr id="30786" name="Rectangle 66"/>
                <p:cNvSpPr>
                  <a:spLocks noChangeArrowheads="1"/>
                </p:cNvSpPr>
                <p:nvPr/>
              </p:nvSpPr>
              <p:spPr bwMode="auto">
                <a:xfrm>
                  <a:off x="1363" y="3461"/>
                  <a:ext cx="95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Laborer</a:t>
                  </a:r>
                </a:p>
              </p:txBody>
            </p:sp>
            <p:sp>
              <p:nvSpPr>
                <p:cNvPr id="30787" name="Rectangle 67"/>
                <p:cNvSpPr>
                  <a:spLocks noChangeArrowheads="1"/>
                </p:cNvSpPr>
                <p:nvPr/>
              </p:nvSpPr>
              <p:spPr bwMode="auto">
                <a:xfrm>
                  <a:off x="1367" y="3465"/>
                  <a:ext cx="942"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91" name="Group 71"/>
              <p:cNvGrpSpPr>
                <a:grpSpLocks/>
              </p:cNvGrpSpPr>
              <p:nvPr/>
            </p:nvGrpSpPr>
            <p:grpSpPr bwMode="auto">
              <a:xfrm>
                <a:off x="531" y="3709"/>
                <a:ext cx="832" cy="171"/>
                <a:chOff x="531" y="3709"/>
                <a:chExt cx="832" cy="171"/>
              </a:xfrm>
            </p:grpSpPr>
            <p:sp>
              <p:nvSpPr>
                <p:cNvPr id="30789" name="Rectangle 69"/>
                <p:cNvSpPr>
                  <a:spLocks noChangeArrowheads="1"/>
                </p:cNvSpPr>
                <p:nvPr/>
              </p:nvSpPr>
              <p:spPr bwMode="auto">
                <a:xfrm>
                  <a:off x="531" y="3709"/>
                  <a:ext cx="83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b="1">
                      <a:solidFill>
                        <a:srgbClr val="000000"/>
                      </a:solidFill>
                      <a:latin typeface="Verdana" pitchFamily="34" charset="0"/>
                    </a:rPr>
                    <a:t>Age &amp; Sex</a:t>
                  </a:r>
                </a:p>
              </p:txBody>
            </p:sp>
            <p:sp>
              <p:nvSpPr>
                <p:cNvPr id="30790" name="Rectangle 70"/>
                <p:cNvSpPr>
                  <a:spLocks noChangeArrowheads="1"/>
                </p:cNvSpPr>
                <p:nvPr/>
              </p:nvSpPr>
              <p:spPr bwMode="auto">
                <a:xfrm>
                  <a:off x="535" y="3713"/>
                  <a:ext cx="824" cy="16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94" name="Group 74"/>
              <p:cNvGrpSpPr>
                <a:grpSpLocks/>
              </p:cNvGrpSpPr>
              <p:nvPr/>
            </p:nvGrpSpPr>
            <p:grpSpPr bwMode="auto">
              <a:xfrm>
                <a:off x="1363" y="3709"/>
                <a:ext cx="950" cy="171"/>
                <a:chOff x="1363" y="3709"/>
                <a:chExt cx="950" cy="171"/>
              </a:xfrm>
            </p:grpSpPr>
            <p:sp>
              <p:nvSpPr>
                <p:cNvPr id="30792" name="Rectangle 72"/>
                <p:cNvSpPr>
                  <a:spLocks noChangeArrowheads="1"/>
                </p:cNvSpPr>
                <p:nvPr/>
              </p:nvSpPr>
              <p:spPr bwMode="auto">
                <a:xfrm>
                  <a:off x="1363" y="3709"/>
                  <a:ext cx="95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27; Male</a:t>
                  </a:r>
                </a:p>
              </p:txBody>
            </p:sp>
            <p:sp>
              <p:nvSpPr>
                <p:cNvPr id="30793" name="Rectangle 73"/>
                <p:cNvSpPr>
                  <a:spLocks noChangeArrowheads="1"/>
                </p:cNvSpPr>
                <p:nvPr/>
              </p:nvSpPr>
              <p:spPr bwMode="auto">
                <a:xfrm>
                  <a:off x="1367" y="3713"/>
                  <a:ext cx="942" cy="16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97" name="Group 77"/>
              <p:cNvGrpSpPr>
                <a:grpSpLocks/>
              </p:cNvGrpSpPr>
              <p:nvPr/>
            </p:nvGrpSpPr>
            <p:grpSpPr bwMode="auto">
              <a:xfrm>
                <a:off x="531" y="3880"/>
                <a:ext cx="832" cy="170"/>
                <a:chOff x="531" y="3880"/>
                <a:chExt cx="832" cy="170"/>
              </a:xfrm>
            </p:grpSpPr>
            <p:sp>
              <p:nvSpPr>
                <p:cNvPr id="30795" name="Rectangle 75"/>
                <p:cNvSpPr>
                  <a:spLocks noChangeArrowheads="1"/>
                </p:cNvSpPr>
                <p:nvPr/>
              </p:nvSpPr>
              <p:spPr bwMode="auto">
                <a:xfrm>
                  <a:off x="531" y="3880"/>
                  <a:ext cx="832"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b="1">
                      <a:solidFill>
                        <a:srgbClr val="000000"/>
                      </a:solidFill>
                      <a:latin typeface="Verdana" pitchFamily="34" charset="0"/>
                    </a:rPr>
                    <a:t>Time on the Job:</a:t>
                  </a:r>
                </a:p>
              </p:txBody>
            </p:sp>
            <p:sp>
              <p:nvSpPr>
                <p:cNvPr id="30796" name="Rectangle 76"/>
                <p:cNvSpPr>
                  <a:spLocks noChangeArrowheads="1"/>
                </p:cNvSpPr>
                <p:nvPr/>
              </p:nvSpPr>
              <p:spPr bwMode="auto">
                <a:xfrm>
                  <a:off x="535" y="3884"/>
                  <a:ext cx="824"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00" name="Group 80"/>
              <p:cNvGrpSpPr>
                <a:grpSpLocks/>
              </p:cNvGrpSpPr>
              <p:nvPr/>
            </p:nvGrpSpPr>
            <p:grpSpPr bwMode="auto">
              <a:xfrm>
                <a:off x="1363" y="3880"/>
                <a:ext cx="950" cy="170"/>
                <a:chOff x="1363" y="3880"/>
                <a:chExt cx="950" cy="170"/>
              </a:xfrm>
            </p:grpSpPr>
            <p:sp>
              <p:nvSpPr>
                <p:cNvPr id="30798" name="Rectangle 78"/>
                <p:cNvSpPr>
                  <a:spLocks noChangeArrowheads="1"/>
                </p:cNvSpPr>
                <p:nvPr/>
              </p:nvSpPr>
              <p:spPr bwMode="auto">
                <a:xfrm>
                  <a:off x="1363" y="3880"/>
                  <a:ext cx="950"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2 years</a:t>
                  </a:r>
                </a:p>
              </p:txBody>
            </p:sp>
            <p:sp>
              <p:nvSpPr>
                <p:cNvPr id="30799" name="Rectangle 79"/>
                <p:cNvSpPr>
                  <a:spLocks noChangeArrowheads="1"/>
                </p:cNvSpPr>
                <p:nvPr/>
              </p:nvSpPr>
              <p:spPr bwMode="auto">
                <a:xfrm>
                  <a:off x="1367" y="3884"/>
                  <a:ext cx="942"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03" name="Group 83"/>
              <p:cNvGrpSpPr>
                <a:grpSpLocks/>
              </p:cNvGrpSpPr>
              <p:nvPr/>
            </p:nvGrpSpPr>
            <p:grpSpPr bwMode="auto">
              <a:xfrm>
                <a:off x="531" y="4050"/>
                <a:ext cx="832" cy="124"/>
                <a:chOff x="531" y="4050"/>
                <a:chExt cx="832" cy="124"/>
              </a:xfrm>
            </p:grpSpPr>
            <p:sp>
              <p:nvSpPr>
                <p:cNvPr id="30801" name="Rectangle 81"/>
                <p:cNvSpPr>
                  <a:spLocks noChangeArrowheads="1"/>
                </p:cNvSpPr>
                <p:nvPr/>
              </p:nvSpPr>
              <p:spPr bwMode="auto">
                <a:xfrm>
                  <a:off x="531" y="4050"/>
                  <a:ext cx="832"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b="1">
                      <a:solidFill>
                        <a:srgbClr val="000000"/>
                      </a:solidFill>
                      <a:latin typeface="Verdana" pitchFamily="34" charset="0"/>
                    </a:rPr>
                    <a:t>Time on Task:</a:t>
                  </a:r>
                </a:p>
              </p:txBody>
            </p:sp>
            <p:sp>
              <p:nvSpPr>
                <p:cNvPr id="30802" name="Rectangle 82"/>
                <p:cNvSpPr>
                  <a:spLocks noChangeArrowheads="1"/>
                </p:cNvSpPr>
                <p:nvPr/>
              </p:nvSpPr>
              <p:spPr bwMode="auto">
                <a:xfrm>
                  <a:off x="535" y="4054"/>
                  <a:ext cx="824" cy="116"/>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06" name="Group 86"/>
              <p:cNvGrpSpPr>
                <a:grpSpLocks/>
              </p:cNvGrpSpPr>
              <p:nvPr/>
            </p:nvGrpSpPr>
            <p:grpSpPr bwMode="auto">
              <a:xfrm>
                <a:off x="1363" y="4050"/>
                <a:ext cx="950" cy="124"/>
                <a:chOff x="1363" y="4050"/>
                <a:chExt cx="950" cy="124"/>
              </a:xfrm>
            </p:grpSpPr>
            <p:sp>
              <p:nvSpPr>
                <p:cNvPr id="30804" name="Rectangle 84"/>
                <p:cNvSpPr>
                  <a:spLocks noChangeArrowheads="1"/>
                </p:cNvSpPr>
                <p:nvPr/>
              </p:nvSpPr>
              <p:spPr bwMode="auto">
                <a:xfrm>
                  <a:off x="1363" y="4050"/>
                  <a:ext cx="950"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1 hour</a:t>
                  </a:r>
                </a:p>
              </p:txBody>
            </p:sp>
            <p:sp>
              <p:nvSpPr>
                <p:cNvPr id="30805" name="Rectangle 85"/>
                <p:cNvSpPr>
                  <a:spLocks noChangeArrowheads="1"/>
                </p:cNvSpPr>
                <p:nvPr/>
              </p:nvSpPr>
              <p:spPr bwMode="auto">
                <a:xfrm>
                  <a:off x="1367" y="4054"/>
                  <a:ext cx="942" cy="116"/>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0808" name="Rectangle 88"/>
            <p:cNvSpPr>
              <a:spLocks noChangeArrowheads="1"/>
            </p:cNvSpPr>
            <p:nvPr/>
          </p:nvSpPr>
          <p:spPr bwMode="auto">
            <a:xfrm>
              <a:off x="530" y="1154"/>
              <a:ext cx="3308" cy="302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0810" name="Picture 90" title="Picture of Accident number 1 group activity"/>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905000"/>
            <a:ext cx="2374900"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11" name="Rectangle 91"/>
          <p:cNvSpPr>
            <a:spLocks noChangeArrowheads="1"/>
          </p:cNvSpPr>
          <p:nvPr/>
        </p:nvSpPr>
        <p:spPr bwMode="auto">
          <a:xfrm>
            <a:off x="6173788" y="1830388"/>
            <a:ext cx="3806825" cy="391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just">
              <a:spcBef>
                <a:spcPct val="50000"/>
              </a:spcBef>
            </a:pPr>
            <a:r>
              <a:rPr lang="en-US" altLang="en-US" sz="1400">
                <a:solidFill>
                  <a:srgbClr val="000000"/>
                </a:solidFill>
                <a:latin typeface="Arial" charset="0"/>
              </a:rPr>
              <a:t>A laborer was killed when a gasoline storage tank he was cutting with a portable power saw exploded. The worker's company was involved in installing, removing and junking gasoline pumps and underground tanks. </a:t>
            </a:r>
            <a:br>
              <a:rPr lang="en-US" altLang="en-US" sz="1400">
                <a:solidFill>
                  <a:srgbClr val="000000"/>
                </a:solidFill>
                <a:latin typeface="Arial" charset="0"/>
              </a:rPr>
            </a:br>
            <a:r>
              <a:rPr lang="en-US" altLang="en-US" sz="1400">
                <a:solidFill>
                  <a:srgbClr val="000000"/>
                </a:solidFill>
                <a:latin typeface="Arial" charset="0"/>
              </a:rPr>
              <a:t/>
            </a:r>
            <a:br>
              <a:rPr lang="en-US" altLang="en-US" sz="1400">
                <a:solidFill>
                  <a:srgbClr val="000000"/>
                </a:solidFill>
                <a:latin typeface="Arial" charset="0"/>
              </a:rPr>
            </a:br>
            <a:r>
              <a:rPr lang="en-US" altLang="en-US" sz="1400">
                <a:solidFill>
                  <a:srgbClr val="000000"/>
                </a:solidFill>
                <a:latin typeface="Arial" charset="0"/>
              </a:rPr>
              <a:t>Although he had experienced working with the saw and scrap materials, the worker did not adequately purge the tank and test for vapors before beginning to cut. The 18 x 6 foot, 3000 gallon tank had been used recently for underground storage at a service station. At the time of the explosion, the mechanic was cutting on the tank with a gasoline powered portable saw equipped with an abrasive epoxy disk for cutting metal. The explosion propelled the worker 10 to 15 feet from the tank into another tank.</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sz="quarter"/>
          </p:nvPr>
        </p:nvSpPr>
        <p:spPr>
          <a:xfrm>
            <a:off x="763588" y="863600"/>
            <a:ext cx="9140825" cy="758825"/>
          </a:xfrm>
          <a:noFill/>
          <a:ln/>
        </p:spPr>
        <p:txBody>
          <a:bodyPr/>
          <a:lstStyle/>
          <a:p>
            <a:r>
              <a:rPr lang="en-US" altLang="en-US" b="1">
                <a:solidFill>
                  <a:schemeClr val="tx1"/>
                </a:solidFill>
                <a:latin typeface="Arial" charset="0"/>
              </a:rPr>
              <a:t>Accident #2</a:t>
            </a:r>
          </a:p>
        </p:txBody>
      </p:sp>
      <p:grpSp>
        <p:nvGrpSpPr>
          <p:cNvPr id="32858" name="Group 90" title="Picture of Accident number 2 group activity"/>
          <p:cNvGrpSpPr>
            <a:grpSpLocks/>
          </p:cNvGrpSpPr>
          <p:nvPr/>
        </p:nvGrpSpPr>
        <p:grpSpPr bwMode="auto">
          <a:xfrm>
            <a:off x="765175" y="1828800"/>
            <a:ext cx="5665788" cy="4797425"/>
            <a:chOff x="482" y="1152"/>
            <a:chExt cx="3569" cy="3022"/>
          </a:xfrm>
        </p:grpSpPr>
        <p:sp>
          <p:nvSpPr>
            <p:cNvPr id="32773" name="Rectangle 5"/>
            <p:cNvSpPr>
              <a:spLocks noChangeArrowheads="1"/>
            </p:cNvSpPr>
            <p:nvPr/>
          </p:nvSpPr>
          <p:spPr bwMode="auto">
            <a:xfrm>
              <a:off x="483" y="1152"/>
              <a:ext cx="35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857" name="Group 89"/>
            <p:cNvGrpSpPr>
              <a:grpSpLocks/>
            </p:cNvGrpSpPr>
            <p:nvPr/>
          </p:nvGrpSpPr>
          <p:grpSpPr bwMode="auto">
            <a:xfrm>
              <a:off x="482" y="1195"/>
              <a:ext cx="3548" cy="2979"/>
              <a:chOff x="482" y="1195"/>
              <a:chExt cx="3548" cy="2979"/>
            </a:xfrm>
          </p:grpSpPr>
          <p:grpSp>
            <p:nvGrpSpPr>
              <p:cNvPr id="32855" name="Group 87"/>
              <p:cNvGrpSpPr>
                <a:grpSpLocks/>
              </p:cNvGrpSpPr>
              <p:nvPr/>
            </p:nvGrpSpPr>
            <p:grpSpPr bwMode="auto">
              <a:xfrm>
                <a:off x="483" y="1196"/>
                <a:ext cx="3546" cy="2977"/>
                <a:chOff x="483" y="1196"/>
                <a:chExt cx="3546" cy="2977"/>
              </a:xfrm>
            </p:grpSpPr>
            <p:grpSp>
              <p:nvGrpSpPr>
                <p:cNvPr id="32776" name="Group 8"/>
                <p:cNvGrpSpPr>
                  <a:grpSpLocks/>
                </p:cNvGrpSpPr>
                <p:nvPr/>
              </p:nvGrpSpPr>
              <p:grpSpPr bwMode="auto">
                <a:xfrm>
                  <a:off x="483" y="1196"/>
                  <a:ext cx="811" cy="326"/>
                  <a:chOff x="483" y="1196"/>
                  <a:chExt cx="811" cy="326"/>
                </a:xfrm>
              </p:grpSpPr>
              <p:sp>
                <p:nvSpPr>
                  <p:cNvPr id="32774" name="Rectangle 6"/>
                  <p:cNvSpPr>
                    <a:spLocks noChangeArrowheads="1"/>
                  </p:cNvSpPr>
                  <p:nvPr/>
                </p:nvSpPr>
                <p:spPr bwMode="auto">
                  <a:xfrm>
                    <a:off x="483" y="1196"/>
                    <a:ext cx="81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Accident Type:</a:t>
                    </a:r>
                  </a:p>
                </p:txBody>
              </p:sp>
              <p:sp>
                <p:nvSpPr>
                  <p:cNvPr id="32775" name="Rectangle 7"/>
                  <p:cNvSpPr>
                    <a:spLocks noChangeArrowheads="1"/>
                  </p:cNvSpPr>
                  <p:nvPr/>
                </p:nvSpPr>
                <p:spPr bwMode="auto">
                  <a:xfrm>
                    <a:off x="487" y="1200"/>
                    <a:ext cx="803" cy="318"/>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779" name="Group 11"/>
                <p:cNvGrpSpPr>
                  <a:grpSpLocks/>
                </p:cNvGrpSpPr>
                <p:nvPr/>
              </p:nvGrpSpPr>
              <p:grpSpPr bwMode="auto">
                <a:xfrm>
                  <a:off x="1294" y="1196"/>
                  <a:ext cx="456" cy="326"/>
                  <a:chOff x="1294" y="1196"/>
                  <a:chExt cx="456" cy="326"/>
                </a:xfrm>
              </p:grpSpPr>
              <p:sp>
                <p:nvSpPr>
                  <p:cNvPr id="32777" name="Rectangle 9"/>
                  <p:cNvSpPr>
                    <a:spLocks noChangeArrowheads="1"/>
                  </p:cNvSpPr>
                  <p:nvPr/>
                </p:nvSpPr>
                <p:spPr bwMode="auto">
                  <a:xfrm>
                    <a:off x="1294" y="1196"/>
                    <a:ext cx="45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Fall, Different Level</a:t>
                    </a:r>
                  </a:p>
                </p:txBody>
              </p:sp>
              <p:sp>
                <p:nvSpPr>
                  <p:cNvPr id="32778" name="Rectangle 10"/>
                  <p:cNvSpPr>
                    <a:spLocks noChangeArrowheads="1"/>
                  </p:cNvSpPr>
                  <p:nvPr/>
                </p:nvSpPr>
                <p:spPr bwMode="auto">
                  <a:xfrm>
                    <a:off x="1298" y="1200"/>
                    <a:ext cx="448" cy="318"/>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782" name="Group 14"/>
                <p:cNvGrpSpPr>
                  <a:grpSpLocks/>
                </p:cNvGrpSpPr>
                <p:nvPr/>
              </p:nvGrpSpPr>
              <p:grpSpPr bwMode="auto">
                <a:xfrm>
                  <a:off x="1750" y="1196"/>
                  <a:ext cx="2279" cy="2977"/>
                  <a:chOff x="1750" y="1196"/>
                  <a:chExt cx="2279" cy="2977"/>
                </a:xfrm>
              </p:grpSpPr>
              <p:sp>
                <p:nvSpPr>
                  <p:cNvPr id="32780" name="Rectangle 12"/>
                  <p:cNvSpPr>
                    <a:spLocks noChangeArrowheads="1"/>
                  </p:cNvSpPr>
                  <p:nvPr/>
                </p:nvSpPr>
                <p:spPr bwMode="auto">
                  <a:xfrm>
                    <a:off x="1750" y="1196"/>
                    <a:ext cx="2279" cy="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r>
                      <a:rPr lang="en-US" altLang="en-US" sz="800"/>
                      <a:t>  </a:t>
                    </a:r>
                    <a:r>
                      <a:rPr lang="en-US" altLang="en-US" sz="19300"/>
                      <a:t> </a:t>
                    </a:r>
                    <a:r>
                      <a:rPr lang="en-US" altLang="en-US" sz="800"/>
                      <a:t>                                                                                                                             </a:t>
                    </a:r>
                  </a:p>
                </p:txBody>
              </p:sp>
              <p:sp>
                <p:nvSpPr>
                  <p:cNvPr id="32781" name="Rectangle 13"/>
                  <p:cNvSpPr>
                    <a:spLocks noChangeArrowheads="1"/>
                  </p:cNvSpPr>
                  <p:nvPr/>
                </p:nvSpPr>
                <p:spPr bwMode="auto">
                  <a:xfrm>
                    <a:off x="1754" y="1200"/>
                    <a:ext cx="2271" cy="2969"/>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785" name="Group 17"/>
                <p:cNvGrpSpPr>
                  <a:grpSpLocks/>
                </p:cNvGrpSpPr>
                <p:nvPr/>
              </p:nvGrpSpPr>
              <p:grpSpPr bwMode="auto">
                <a:xfrm>
                  <a:off x="483" y="1522"/>
                  <a:ext cx="811" cy="248"/>
                  <a:chOff x="483" y="1522"/>
                  <a:chExt cx="811" cy="248"/>
                </a:xfrm>
              </p:grpSpPr>
              <p:sp>
                <p:nvSpPr>
                  <p:cNvPr id="32783" name="Rectangle 15"/>
                  <p:cNvSpPr>
                    <a:spLocks noChangeArrowheads="1"/>
                  </p:cNvSpPr>
                  <p:nvPr/>
                </p:nvSpPr>
                <p:spPr bwMode="auto">
                  <a:xfrm>
                    <a:off x="483" y="1522"/>
                    <a:ext cx="81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Weather Conditions:</a:t>
                    </a:r>
                  </a:p>
                </p:txBody>
              </p:sp>
              <p:sp>
                <p:nvSpPr>
                  <p:cNvPr id="32784" name="Rectangle 16"/>
                  <p:cNvSpPr>
                    <a:spLocks noChangeArrowheads="1"/>
                  </p:cNvSpPr>
                  <p:nvPr/>
                </p:nvSpPr>
                <p:spPr bwMode="auto">
                  <a:xfrm>
                    <a:off x="487" y="1526"/>
                    <a:ext cx="803"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788" name="Group 20"/>
                <p:cNvGrpSpPr>
                  <a:grpSpLocks/>
                </p:cNvGrpSpPr>
                <p:nvPr/>
              </p:nvGrpSpPr>
              <p:grpSpPr bwMode="auto">
                <a:xfrm>
                  <a:off x="1294" y="1522"/>
                  <a:ext cx="456" cy="248"/>
                  <a:chOff x="1294" y="1522"/>
                  <a:chExt cx="456" cy="248"/>
                </a:xfrm>
              </p:grpSpPr>
              <p:sp>
                <p:nvSpPr>
                  <p:cNvPr id="32786" name="Rectangle 18" title="Picture of Accident number 2 group activity"/>
                  <p:cNvSpPr>
                    <a:spLocks noChangeArrowheads="1"/>
                  </p:cNvSpPr>
                  <p:nvPr/>
                </p:nvSpPr>
                <p:spPr bwMode="auto">
                  <a:xfrm>
                    <a:off x="1294" y="1522"/>
                    <a:ext cx="45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dirty="0">
                        <a:solidFill>
                          <a:srgbClr val="000000"/>
                        </a:solidFill>
                        <a:latin typeface="Verdana" pitchFamily="34" charset="0"/>
                      </a:rPr>
                      <a:t>Clear, Warm</a:t>
                    </a:r>
                  </a:p>
                </p:txBody>
              </p:sp>
              <p:sp>
                <p:nvSpPr>
                  <p:cNvPr id="32787" name="Rectangle 19"/>
                  <p:cNvSpPr>
                    <a:spLocks noChangeArrowheads="1"/>
                  </p:cNvSpPr>
                  <p:nvPr/>
                </p:nvSpPr>
                <p:spPr bwMode="auto">
                  <a:xfrm>
                    <a:off x="1298" y="1526"/>
                    <a:ext cx="448"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791" name="Group 23"/>
                <p:cNvGrpSpPr>
                  <a:grpSpLocks/>
                </p:cNvGrpSpPr>
                <p:nvPr/>
              </p:nvGrpSpPr>
              <p:grpSpPr bwMode="auto">
                <a:xfrm>
                  <a:off x="483" y="1770"/>
                  <a:ext cx="811" cy="326"/>
                  <a:chOff x="483" y="1770"/>
                  <a:chExt cx="811" cy="326"/>
                </a:xfrm>
              </p:grpSpPr>
              <p:sp>
                <p:nvSpPr>
                  <p:cNvPr id="32789" name="Rectangle 21"/>
                  <p:cNvSpPr>
                    <a:spLocks noChangeArrowheads="1"/>
                  </p:cNvSpPr>
                  <p:nvPr/>
                </p:nvSpPr>
                <p:spPr bwMode="auto">
                  <a:xfrm>
                    <a:off x="483" y="1770"/>
                    <a:ext cx="81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Type of Operation:</a:t>
                    </a:r>
                  </a:p>
                </p:txBody>
              </p:sp>
              <p:sp>
                <p:nvSpPr>
                  <p:cNvPr id="32790" name="Rectangle 22"/>
                  <p:cNvSpPr>
                    <a:spLocks noChangeArrowheads="1"/>
                  </p:cNvSpPr>
                  <p:nvPr/>
                </p:nvSpPr>
                <p:spPr bwMode="auto">
                  <a:xfrm>
                    <a:off x="487" y="1774"/>
                    <a:ext cx="803" cy="318"/>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794" name="Group 26"/>
                <p:cNvGrpSpPr>
                  <a:grpSpLocks/>
                </p:cNvGrpSpPr>
                <p:nvPr/>
              </p:nvGrpSpPr>
              <p:grpSpPr bwMode="auto">
                <a:xfrm>
                  <a:off x="1294" y="1770"/>
                  <a:ext cx="456" cy="326"/>
                  <a:chOff x="1294" y="1770"/>
                  <a:chExt cx="456" cy="326"/>
                </a:xfrm>
              </p:grpSpPr>
              <p:sp>
                <p:nvSpPr>
                  <p:cNvPr id="32792" name="Rectangle 24"/>
                  <p:cNvSpPr>
                    <a:spLocks noChangeArrowheads="1"/>
                  </p:cNvSpPr>
                  <p:nvPr/>
                </p:nvSpPr>
                <p:spPr bwMode="auto">
                  <a:xfrm>
                    <a:off x="1294" y="1770"/>
                    <a:ext cx="45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dirty="0">
                        <a:solidFill>
                          <a:srgbClr val="000000"/>
                        </a:solidFill>
                        <a:latin typeface="Verdana" pitchFamily="34" charset="0"/>
                      </a:rPr>
                      <a:t>Painting Contractor</a:t>
                    </a:r>
                  </a:p>
                </p:txBody>
              </p:sp>
              <p:sp>
                <p:nvSpPr>
                  <p:cNvPr id="32793" name="Rectangle 25"/>
                  <p:cNvSpPr>
                    <a:spLocks noChangeArrowheads="1"/>
                  </p:cNvSpPr>
                  <p:nvPr/>
                </p:nvSpPr>
                <p:spPr bwMode="auto">
                  <a:xfrm>
                    <a:off x="1298" y="1774"/>
                    <a:ext cx="448" cy="318"/>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797" name="Group 29"/>
                <p:cNvGrpSpPr>
                  <a:grpSpLocks/>
                </p:cNvGrpSpPr>
                <p:nvPr/>
              </p:nvGrpSpPr>
              <p:grpSpPr bwMode="auto">
                <a:xfrm>
                  <a:off x="483" y="2096"/>
                  <a:ext cx="811" cy="169"/>
                  <a:chOff x="483" y="2096"/>
                  <a:chExt cx="811" cy="169"/>
                </a:xfrm>
              </p:grpSpPr>
              <p:sp>
                <p:nvSpPr>
                  <p:cNvPr id="32795" name="Rectangle 27"/>
                  <p:cNvSpPr>
                    <a:spLocks noChangeArrowheads="1"/>
                  </p:cNvSpPr>
                  <p:nvPr/>
                </p:nvSpPr>
                <p:spPr bwMode="auto">
                  <a:xfrm>
                    <a:off x="483" y="2096"/>
                    <a:ext cx="811"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Size of Work Crew:</a:t>
                    </a:r>
                  </a:p>
                </p:txBody>
              </p:sp>
              <p:sp>
                <p:nvSpPr>
                  <p:cNvPr id="32796" name="Rectangle 28"/>
                  <p:cNvSpPr>
                    <a:spLocks noChangeArrowheads="1"/>
                  </p:cNvSpPr>
                  <p:nvPr/>
                </p:nvSpPr>
                <p:spPr bwMode="auto">
                  <a:xfrm>
                    <a:off x="487" y="2100"/>
                    <a:ext cx="803" cy="161"/>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00" name="Group 32"/>
                <p:cNvGrpSpPr>
                  <a:grpSpLocks/>
                </p:cNvGrpSpPr>
                <p:nvPr/>
              </p:nvGrpSpPr>
              <p:grpSpPr bwMode="auto">
                <a:xfrm>
                  <a:off x="1294" y="2096"/>
                  <a:ext cx="456" cy="169"/>
                  <a:chOff x="1294" y="2096"/>
                  <a:chExt cx="456" cy="169"/>
                </a:xfrm>
              </p:grpSpPr>
              <p:sp>
                <p:nvSpPr>
                  <p:cNvPr id="32798" name="Rectangle 30"/>
                  <p:cNvSpPr>
                    <a:spLocks noChangeArrowheads="1"/>
                  </p:cNvSpPr>
                  <p:nvPr/>
                </p:nvSpPr>
                <p:spPr bwMode="auto">
                  <a:xfrm>
                    <a:off x="1294" y="2096"/>
                    <a:ext cx="456"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2</a:t>
                    </a:r>
                  </a:p>
                </p:txBody>
              </p:sp>
              <p:sp>
                <p:nvSpPr>
                  <p:cNvPr id="32799" name="Rectangle 31"/>
                  <p:cNvSpPr>
                    <a:spLocks noChangeArrowheads="1"/>
                  </p:cNvSpPr>
                  <p:nvPr/>
                </p:nvSpPr>
                <p:spPr bwMode="auto">
                  <a:xfrm>
                    <a:off x="1298" y="2100"/>
                    <a:ext cx="448" cy="161"/>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03" name="Group 35"/>
                <p:cNvGrpSpPr>
                  <a:grpSpLocks/>
                </p:cNvGrpSpPr>
                <p:nvPr/>
              </p:nvGrpSpPr>
              <p:grpSpPr bwMode="auto">
                <a:xfrm>
                  <a:off x="483" y="2265"/>
                  <a:ext cx="811" cy="170"/>
                  <a:chOff x="483" y="2265"/>
                  <a:chExt cx="811" cy="170"/>
                </a:xfrm>
              </p:grpSpPr>
              <p:sp>
                <p:nvSpPr>
                  <p:cNvPr id="32801" name="Rectangle 33"/>
                  <p:cNvSpPr>
                    <a:spLocks noChangeArrowheads="1"/>
                  </p:cNvSpPr>
                  <p:nvPr/>
                </p:nvSpPr>
                <p:spPr bwMode="auto">
                  <a:xfrm>
                    <a:off x="483" y="2265"/>
                    <a:ext cx="811"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Collective Bargaining</a:t>
                    </a:r>
                  </a:p>
                </p:txBody>
              </p:sp>
              <p:sp>
                <p:nvSpPr>
                  <p:cNvPr id="32802" name="Rectangle 34"/>
                  <p:cNvSpPr>
                    <a:spLocks noChangeArrowheads="1"/>
                  </p:cNvSpPr>
                  <p:nvPr/>
                </p:nvSpPr>
                <p:spPr bwMode="auto">
                  <a:xfrm>
                    <a:off x="487" y="2269"/>
                    <a:ext cx="803"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06" name="Group 38"/>
                <p:cNvGrpSpPr>
                  <a:grpSpLocks/>
                </p:cNvGrpSpPr>
                <p:nvPr/>
              </p:nvGrpSpPr>
              <p:grpSpPr bwMode="auto">
                <a:xfrm>
                  <a:off x="1294" y="2265"/>
                  <a:ext cx="456" cy="170"/>
                  <a:chOff x="1294" y="2265"/>
                  <a:chExt cx="456" cy="170"/>
                </a:xfrm>
              </p:grpSpPr>
              <p:sp>
                <p:nvSpPr>
                  <p:cNvPr id="32804" name="Rectangle 36"/>
                  <p:cNvSpPr>
                    <a:spLocks noChangeArrowheads="1"/>
                  </p:cNvSpPr>
                  <p:nvPr/>
                </p:nvSpPr>
                <p:spPr bwMode="auto">
                  <a:xfrm>
                    <a:off x="1294" y="2265"/>
                    <a:ext cx="456"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No</a:t>
                    </a:r>
                  </a:p>
                </p:txBody>
              </p:sp>
              <p:sp>
                <p:nvSpPr>
                  <p:cNvPr id="32805" name="Rectangle 37"/>
                  <p:cNvSpPr>
                    <a:spLocks noChangeArrowheads="1"/>
                  </p:cNvSpPr>
                  <p:nvPr/>
                </p:nvSpPr>
                <p:spPr bwMode="auto">
                  <a:xfrm>
                    <a:off x="1298" y="2269"/>
                    <a:ext cx="448"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09" name="Group 41"/>
                <p:cNvGrpSpPr>
                  <a:grpSpLocks/>
                </p:cNvGrpSpPr>
                <p:nvPr/>
              </p:nvGrpSpPr>
              <p:grpSpPr bwMode="auto">
                <a:xfrm>
                  <a:off x="483" y="2435"/>
                  <a:ext cx="811" cy="248"/>
                  <a:chOff x="483" y="2435"/>
                  <a:chExt cx="811" cy="248"/>
                </a:xfrm>
              </p:grpSpPr>
              <p:sp>
                <p:nvSpPr>
                  <p:cNvPr id="32807" name="Rectangle 39"/>
                  <p:cNvSpPr>
                    <a:spLocks noChangeArrowheads="1"/>
                  </p:cNvSpPr>
                  <p:nvPr/>
                </p:nvSpPr>
                <p:spPr bwMode="auto">
                  <a:xfrm>
                    <a:off x="483" y="2435"/>
                    <a:ext cx="81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Competent Safety Monitor on Site:</a:t>
                    </a:r>
                  </a:p>
                </p:txBody>
              </p:sp>
              <p:sp>
                <p:nvSpPr>
                  <p:cNvPr id="32808" name="Rectangle 40"/>
                  <p:cNvSpPr>
                    <a:spLocks noChangeArrowheads="1"/>
                  </p:cNvSpPr>
                  <p:nvPr/>
                </p:nvSpPr>
                <p:spPr bwMode="auto">
                  <a:xfrm>
                    <a:off x="487" y="2439"/>
                    <a:ext cx="803"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12" name="Group 44"/>
                <p:cNvGrpSpPr>
                  <a:grpSpLocks/>
                </p:cNvGrpSpPr>
                <p:nvPr/>
              </p:nvGrpSpPr>
              <p:grpSpPr bwMode="auto">
                <a:xfrm>
                  <a:off x="1294" y="2435"/>
                  <a:ext cx="456" cy="248"/>
                  <a:chOff x="1294" y="2435"/>
                  <a:chExt cx="456" cy="248"/>
                </a:xfrm>
              </p:grpSpPr>
              <p:sp>
                <p:nvSpPr>
                  <p:cNvPr id="32810" name="Rectangle 42"/>
                  <p:cNvSpPr>
                    <a:spLocks noChangeArrowheads="1"/>
                  </p:cNvSpPr>
                  <p:nvPr/>
                </p:nvSpPr>
                <p:spPr bwMode="auto">
                  <a:xfrm>
                    <a:off x="1294" y="2435"/>
                    <a:ext cx="45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No</a:t>
                    </a:r>
                  </a:p>
                </p:txBody>
              </p:sp>
              <p:sp>
                <p:nvSpPr>
                  <p:cNvPr id="32811" name="Rectangle 43"/>
                  <p:cNvSpPr>
                    <a:spLocks noChangeArrowheads="1"/>
                  </p:cNvSpPr>
                  <p:nvPr/>
                </p:nvSpPr>
                <p:spPr bwMode="auto">
                  <a:xfrm>
                    <a:off x="1298" y="2439"/>
                    <a:ext cx="448"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15" name="Group 47"/>
                <p:cNvGrpSpPr>
                  <a:grpSpLocks/>
                </p:cNvGrpSpPr>
                <p:nvPr/>
              </p:nvGrpSpPr>
              <p:grpSpPr bwMode="auto">
                <a:xfrm>
                  <a:off x="483" y="2683"/>
                  <a:ext cx="811" cy="248"/>
                  <a:chOff x="483" y="2683"/>
                  <a:chExt cx="811" cy="248"/>
                </a:xfrm>
              </p:grpSpPr>
              <p:sp>
                <p:nvSpPr>
                  <p:cNvPr id="32813" name="Rectangle 45"/>
                  <p:cNvSpPr>
                    <a:spLocks noChangeArrowheads="1"/>
                  </p:cNvSpPr>
                  <p:nvPr/>
                </p:nvSpPr>
                <p:spPr bwMode="auto">
                  <a:xfrm>
                    <a:off x="483" y="2683"/>
                    <a:ext cx="81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Safety and Health Program in Effect:</a:t>
                    </a:r>
                  </a:p>
                </p:txBody>
              </p:sp>
              <p:sp>
                <p:nvSpPr>
                  <p:cNvPr id="32814" name="Rectangle 46"/>
                  <p:cNvSpPr>
                    <a:spLocks noChangeArrowheads="1"/>
                  </p:cNvSpPr>
                  <p:nvPr/>
                </p:nvSpPr>
                <p:spPr bwMode="auto">
                  <a:xfrm>
                    <a:off x="487" y="2687"/>
                    <a:ext cx="803"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18" name="Group 50"/>
                <p:cNvGrpSpPr>
                  <a:grpSpLocks/>
                </p:cNvGrpSpPr>
                <p:nvPr/>
              </p:nvGrpSpPr>
              <p:grpSpPr bwMode="auto">
                <a:xfrm>
                  <a:off x="1294" y="2683"/>
                  <a:ext cx="456" cy="248"/>
                  <a:chOff x="1294" y="2683"/>
                  <a:chExt cx="456" cy="248"/>
                </a:xfrm>
              </p:grpSpPr>
              <p:sp>
                <p:nvSpPr>
                  <p:cNvPr id="32816" name="Rectangle 48"/>
                  <p:cNvSpPr>
                    <a:spLocks noChangeArrowheads="1"/>
                  </p:cNvSpPr>
                  <p:nvPr/>
                </p:nvSpPr>
                <p:spPr bwMode="auto">
                  <a:xfrm>
                    <a:off x="1294" y="2683"/>
                    <a:ext cx="45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No</a:t>
                    </a:r>
                  </a:p>
                </p:txBody>
              </p:sp>
              <p:sp>
                <p:nvSpPr>
                  <p:cNvPr id="32817" name="Rectangle 49"/>
                  <p:cNvSpPr>
                    <a:spLocks noChangeArrowheads="1"/>
                  </p:cNvSpPr>
                  <p:nvPr/>
                </p:nvSpPr>
                <p:spPr bwMode="auto">
                  <a:xfrm>
                    <a:off x="1298" y="2687"/>
                    <a:ext cx="448"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21" name="Group 53"/>
                <p:cNvGrpSpPr>
                  <a:grpSpLocks/>
                </p:cNvGrpSpPr>
                <p:nvPr/>
              </p:nvGrpSpPr>
              <p:grpSpPr bwMode="auto">
                <a:xfrm>
                  <a:off x="483" y="2931"/>
                  <a:ext cx="811" cy="248"/>
                  <a:chOff x="483" y="2931"/>
                  <a:chExt cx="811" cy="248"/>
                </a:xfrm>
              </p:grpSpPr>
              <p:sp>
                <p:nvSpPr>
                  <p:cNvPr id="32819" name="Rectangle 51"/>
                  <p:cNvSpPr>
                    <a:spLocks noChangeArrowheads="1"/>
                  </p:cNvSpPr>
                  <p:nvPr/>
                </p:nvSpPr>
                <p:spPr bwMode="auto">
                  <a:xfrm>
                    <a:off x="483" y="2931"/>
                    <a:ext cx="81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Was the Worksite Inspected Regularly:</a:t>
                    </a:r>
                  </a:p>
                </p:txBody>
              </p:sp>
              <p:sp>
                <p:nvSpPr>
                  <p:cNvPr id="32820" name="Rectangle 52"/>
                  <p:cNvSpPr>
                    <a:spLocks noChangeArrowheads="1"/>
                  </p:cNvSpPr>
                  <p:nvPr/>
                </p:nvSpPr>
                <p:spPr bwMode="auto">
                  <a:xfrm>
                    <a:off x="487" y="2935"/>
                    <a:ext cx="803"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24" name="Group 56"/>
                <p:cNvGrpSpPr>
                  <a:grpSpLocks/>
                </p:cNvGrpSpPr>
                <p:nvPr/>
              </p:nvGrpSpPr>
              <p:grpSpPr bwMode="auto">
                <a:xfrm>
                  <a:off x="1294" y="2931"/>
                  <a:ext cx="456" cy="248"/>
                  <a:chOff x="1294" y="2931"/>
                  <a:chExt cx="456" cy="248"/>
                </a:xfrm>
              </p:grpSpPr>
              <p:sp>
                <p:nvSpPr>
                  <p:cNvPr id="32822" name="Rectangle 54"/>
                  <p:cNvSpPr>
                    <a:spLocks noChangeArrowheads="1"/>
                  </p:cNvSpPr>
                  <p:nvPr/>
                </p:nvSpPr>
                <p:spPr bwMode="auto">
                  <a:xfrm>
                    <a:off x="1294" y="2931"/>
                    <a:ext cx="45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No</a:t>
                    </a:r>
                  </a:p>
                </p:txBody>
              </p:sp>
              <p:sp>
                <p:nvSpPr>
                  <p:cNvPr id="32823" name="Rectangle 55"/>
                  <p:cNvSpPr>
                    <a:spLocks noChangeArrowheads="1"/>
                  </p:cNvSpPr>
                  <p:nvPr/>
                </p:nvSpPr>
                <p:spPr bwMode="auto">
                  <a:xfrm>
                    <a:off x="1298" y="2935"/>
                    <a:ext cx="448"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27" name="Group 59"/>
                <p:cNvGrpSpPr>
                  <a:grpSpLocks/>
                </p:cNvGrpSpPr>
                <p:nvPr/>
              </p:nvGrpSpPr>
              <p:grpSpPr bwMode="auto">
                <a:xfrm>
                  <a:off x="483" y="3179"/>
                  <a:ext cx="811" cy="247"/>
                  <a:chOff x="483" y="3179"/>
                  <a:chExt cx="811" cy="247"/>
                </a:xfrm>
              </p:grpSpPr>
              <p:sp>
                <p:nvSpPr>
                  <p:cNvPr id="32825" name="Rectangle 57"/>
                  <p:cNvSpPr>
                    <a:spLocks noChangeArrowheads="1"/>
                  </p:cNvSpPr>
                  <p:nvPr/>
                </p:nvSpPr>
                <p:spPr bwMode="auto">
                  <a:xfrm>
                    <a:off x="483" y="3179"/>
                    <a:ext cx="811"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Training and Education Provided:</a:t>
                    </a:r>
                  </a:p>
                </p:txBody>
              </p:sp>
              <p:sp>
                <p:nvSpPr>
                  <p:cNvPr id="32826" name="Rectangle 58"/>
                  <p:cNvSpPr>
                    <a:spLocks noChangeArrowheads="1"/>
                  </p:cNvSpPr>
                  <p:nvPr/>
                </p:nvSpPr>
                <p:spPr bwMode="auto">
                  <a:xfrm>
                    <a:off x="487" y="3183"/>
                    <a:ext cx="803" cy="239"/>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30" name="Group 62"/>
                <p:cNvGrpSpPr>
                  <a:grpSpLocks/>
                </p:cNvGrpSpPr>
                <p:nvPr/>
              </p:nvGrpSpPr>
              <p:grpSpPr bwMode="auto">
                <a:xfrm>
                  <a:off x="1294" y="3179"/>
                  <a:ext cx="456" cy="247"/>
                  <a:chOff x="1294" y="3179"/>
                  <a:chExt cx="456" cy="247"/>
                </a:xfrm>
              </p:grpSpPr>
              <p:sp>
                <p:nvSpPr>
                  <p:cNvPr id="32828" name="Rectangle 60"/>
                  <p:cNvSpPr>
                    <a:spLocks noChangeArrowheads="1"/>
                  </p:cNvSpPr>
                  <p:nvPr/>
                </p:nvSpPr>
                <p:spPr bwMode="auto">
                  <a:xfrm>
                    <a:off x="1294" y="3179"/>
                    <a:ext cx="456"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Arial" charset="0"/>
                      </a:rPr>
                      <a:t>Inadequate</a:t>
                    </a:r>
                  </a:p>
                </p:txBody>
              </p:sp>
              <p:sp>
                <p:nvSpPr>
                  <p:cNvPr id="32829" name="Rectangle 61"/>
                  <p:cNvSpPr>
                    <a:spLocks noChangeArrowheads="1"/>
                  </p:cNvSpPr>
                  <p:nvPr/>
                </p:nvSpPr>
                <p:spPr bwMode="auto">
                  <a:xfrm>
                    <a:off x="1298" y="3183"/>
                    <a:ext cx="448" cy="239"/>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33" name="Group 65"/>
                <p:cNvGrpSpPr>
                  <a:grpSpLocks/>
                </p:cNvGrpSpPr>
                <p:nvPr/>
              </p:nvGrpSpPr>
              <p:grpSpPr bwMode="auto">
                <a:xfrm>
                  <a:off x="483" y="3426"/>
                  <a:ext cx="811" cy="170"/>
                  <a:chOff x="483" y="3426"/>
                  <a:chExt cx="811" cy="170"/>
                </a:xfrm>
              </p:grpSpPr>
              <p:sp>
                <p:nvSpPr>
                  <p:cNvPr id="32831" name="Rectangle 63"/>
                  <p:cNvSpPr>
                    <a:spLocks noChangeArrowheads="1"/>
                  </p:cNvSpPr>
                  <p:nvPr/>
                </p:nvSpPr>
                <p:spPr bwMode="auto">
                  <a:xfrm>
                    <a:off x="483" y="3426"/>
                    <a:ext cx="811"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Employee Job Title:</a:t>
                    </a:r>
                  </a:p>
                </p:txBody>
              </p:sp>
              <p:sp>
                <p:nvSpPr>
                  <p:cNvPr id="32832" name="Rectangle 64"/>
                  <p:cNvSpPr>
                    <a:spLocks noChangeArrowheads="1"/>
                  </p:cNvSpPr>
                  <p:nvPr/>
                </p:nvSpPr>
                <p:spPr bwMode="auto">
                  <a:xfrm>
                    <a:off x="487" y="3430"/>
                    <a:ext cx="803"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36" name="Group 68"/>
                <p:cNvGrpSpPr>
                  <a:grpSpLocks/>
                </p:cNvGrpSpPr>
                <p:nvPr/>
              </p:nvGrpSpPr>
              <p:grpSpPr bwMode="auto">
                <a:xfrm>
                  <a:off x="1294" y="3426"/>
                  <a:ext cx="456" cy="170"/>
                  <a:chOff x="1294" y="3426"/>
                  <a:chExt cx="456" cy="170"/>
                </a:xfrm>
              </p:grpSpPr>
              <p:sp>
                <p:nvSpPr>
                  <p:cNvPr id="32834" name="Rectangle 66"/>
                  <p:cNvSpPr>
                    <a:spLocks noChangeArrowheads="1"/>
                  </p:cNvSpPr>
                  <p:nvPr/>
                </p:nvSpPr>
                <p:spPr bwMode="auto">
                  <a:xfrm>
                    <a:off x="1294" y="3426"/>
                    <a:ext cx="456"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Painter</a:t>
                    </a:r>
                  </a:p>
                </p:txBody>
              </p:sp>
              <p:sp>
                <p:nvSpPr>
                  <p:cNvPr id="32835" name="Rectangle 67"/>
                  <p:cNvSpPr>
                    <a:spLocks noChangeArrowheads="1"/>
                  </p:cNvSpPr>
                  <p:nvPr/>
                </p:nvSpPr>
                <p:spPr bwMode="auto">
                  <a:xfrm>
                    <a:off x="1298" y="3430"/>
                    <a:ext cx="448"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39" name="Group 71"/>
                <p:cNvGrpSpPr>
                  <a:grpSpLocks/>
                </p:cNvGrpSpPr>
                <p:nvPr/>
              </p:nvGrpSpPr>
              <p:grpSpPr bwMode="auto">
                <a:xfrm>
                  <a:off x="483" y="3596"/>
                  <a:ext cx="811" cy="170"/>
                  <a:chOff x="483" y="3596"/>
                  <a:chExt cx="811" cy="170"/>
                </a:xfrm>
              </p:grpSpPr>
              <p:sp>
                <p:nvSpPr>
                  <p:cNvPr id="32837" name="Rectangle 69"/>
                  <p:cNvSpPr>
                    <a:spLocks noChangeArrowheads="1"/>
                  </p:cNvSpPr>
                  <p:nvPr/>
                </p:nvSpPr>
                <p:spPr bwMode="auto">
                  <a:xfrm>
                    <a:off x="483" y="3596"/>
                    <a:ext cx="811"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Age &amp; Sex:</a:t>
                    </a:r>
                  </a:p>
                </p:txBody>
              </p:sp>
              <p:sp>
                <p:nvSpPr>
                  <p:cNvPr id="32838" name="Rectangle 70"/>
                  <p:cNvSpPr>
                    <a:spLocks noChangeArrowheads="1"/>
                  </p:cNvSpPr>
                  <p:nvPr/>
                </p:nvSpPr>
                <p:spPr bwMode="auto">
                  <a:xfrm>
                    <a:off x="487" y="3600"/>
                    <a:ext cx="803"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42" name="Group 74"/>
                <p:cNvGrpSpPr>
                  <a:grpSpLocks/>
                </p:cNvGrpSpPr>
                <p:nvPr/>
              </p:nvGrpSpPr>
              <p:grpSpPr bwMode="auto">
                <a:xfrm>
                  <a:off x="1294" y="3596"/>
                  <a:ext cx="456" cy="170"/>
                  <a:chOff x="1294" y="3596"/>
                  <a:chExt cx="456" cy="170"/>
                </a:xfrm>
              </p:grpSpPr>
              <p:sp>
                <p:nvSpPr>
                  <p:cNvPr id="32840" name="Rectangle 72"/>
                  <p:cNvSpPr>
                    <a:spLocks noChangeArrowheads="1"/>
                  </p:cNvSpPr>
                  <p:nvPr/>
                </p:nvSpPr>
                <p:spPr bwMode="auto">
                  <a:xfrm>
                    <a:off x="1294" y="3596"/>
                    <a:ext cx="456"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29-Male</a:t>
                    </a:r>
                  </a:p>
                </p:txBody>
              </p:sp>
              <p:sp>
                <p:nvSpPr>
                  <p:cNvPr id="32841" name="Rectangle 73"/>
                  <p:cNvSpPr>
                    <a:spLocks noChangeArrowheads="1"/>
                  </p:cNvSpPr>
                  <p:nvPr/>
                </p:nvSpPr>
                <p:spPr bwMode="auto">
                  <a:xfrm>
                    <a:off x="1298" y="3600"/>
                    <a:ext cx="448" cy="16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45" name="Group 77"/>
                <p:cNvGrpSpPr>
                  <a:grpSpLocks/>
                </p:cNvGrpSpPr>
                <p:nvPr/>
              </p:nvGrpSpPr>
              <p:grpSpPr bwMode="auto">
                <a:xfrm>
                  <a:off x="483" y="3766"/>
                  <a:ext cx="811" cy="248"/>
                  <a:chOff x="483" y="3766"/>
                  <a:chExt cx="811" cy="248"/>
                </a:xfrm>
              </p:grpSpPr>
              <p:sp>
                <p:nvSpPr>
                  <p:cNvPr id="32843" name="Rectangle 75"/>
                  <p:cNvSpPr>
                    <a:spLocks noChangeArrowheads="1"/>
                  </p:cNvSpPr>
                  <p:nvPr/>
                </p:nvSpPr>
                <p:spPr bwMode="auto">
                  <a:xfrm>
                    <a:off x="483" y="3766"/>
                    <a:ext cx="81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Experience at this Type of Work:</a:t>
                    </a:r>
                  </a:p>
                </p:txBody>
              </p:sp>
              <p:sp>
                <p:nvSpPr>
                  <p:cNvPr id="32844" name="Rectangle 76"/>
                  <p:cNvSpPr>
                    <a:spLocks noChangeArrowheads="1"/>
                  </p:cNvSpPr>
                  <p:nvPr/>
                </p:nvSpPr>
                <p:spPr bwMode="auto">
                  <a:xfrm>
                    <a:off x="487" y="3770"/>
                    <a:ext cx="803"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48" name="Group 80"/>
                <p:cNvGrpSpPr>
                  <a:grpSpLocks/>
                </p:cNvGrpSpPr>
                <p:nvPr/>
              </p:nvGrpSpPr>
              <p:grpSpPr bwMode="auto">
                <a:xfrm>
                  <a:off x="1294" y="3766"/>
                  <a:ext cx="456" cy="248"/>
                  <a:chOff x="1294" y="3766"/>
                  <a:chExt cx="456" cy="248"/>
                </a:xfrm>
              </p:grpSpPr>
              <p:sp>
                <p:nvSpPr>
                  <p:cNvPr id="32846" name="Rectangle 78"/>
                  <p:cNvSpPr>
                    <a:spLocks noChangeArrowheads="1"/>
                  </p:cNvSpPr>
                  <p:nvPr/>
                </p:nvSpPr>
                <p:spPr bwMode="auto">
                  <a:xfrm>
                    <a:off x="1294" y="3766"/>
                    <a:ext cx="45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Unknown</a:t>
                    </a:r>
                  </a:p>
                </p:txBody>
              </p:sp>
              <p:sp>
                <p:nvSpPr>
                  <p:cNvPr id="32847" name="Rectangle 79"/>
                  <p:cNvSpPr>
                    <a:spLocks noChangeArrowheads="1"/>
                  </p:cNvSpPr>
                  <p:nvPr/>
                </p:nvSpPr>
                <p:spPr bwMode="auto">
                  <a:xfrm>
                    <a:off x="1298" y="3770"/>
                    <a:ext cx="448" cy="240"/>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51" name="Group 83"/>
                <p:cNvGrpSpPr>
                  <a:grpSpLocks/>
                </p:cNvGrpSpPr>
                <p:nvPr/>
              </p:nvGrpSpPr>
              <p:grpSpPr bwMode="auto">
                <a:xfrm>
                  <a:off x="483" y="4014"/>
                  <a:ext cx="811" cy="159"/>
                  <a:chOff x="483" y="4014"/>
                  <a:chExt cx="811" cy="159"/>
                </a:xfrm>
              </p:grpSpPr>
              <p:sp>
                <p:nvSpPr>
                  <p:cNvPr id="32849" name="Rectangle 81"/>
                  <p:cNvSpPr>
                    <a:spLocks noChangeArrowheads="1"/>
                  </p:cNvSpPr>
                  <p:nvPr/>
                </p:nvSpPr>
                <p:spPr bwMode="auto">
                  <a:xfrm>
                    <a:off x="483" y="4014"/>
                    <a:ext cx="811"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Time on Project:</a:t>
                    </a:r>
                  </a:p>
                </p:txBody>
              </p:sp>
              <p:sp>
                <p:nvSpPr>
                  <p:cNvPr id="32850" name="Rectangle 82"/>
                  <p:cNvSpPr>
                    <a:spLocks noChangeArrowheads="1"/>
                  </p:cNvSpPr>
                  <p:nvPr/>
                </p:nvSpPr>
                <p:spPr bwMode="auto">
                  <a:xfrm>
                    <a:off x="487" y="4018"/>
                    <a:ext cx="803" cy="151"/>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54" name="Group 86"/>
                <p:cNvGrpSpPr>
                  <a:grpSpLocks/>
                </p:cNvGrpSpPr>
                <p:nvPr/>
              </p:nvGrpSpPr>
              <p:grpSpPr bwMode="auto">
                <a:xfrm>
                  <a:off x="1294" y="4014"/>
                  <a:ext cx="456" cy="159"/>
                  <a:chOff x="1294" y="4014"/>
                  <a:chExt cx="456" cy="159"/>
                </a:xfrm>
              </p:grpSpPr>
              <p:sp>
                <p:nvSpPr>
                  <p:cNvPr id="32852" name="Rectangle 84"/>
                  <p:cNvSpPr>
                    <a:spLocks noChangeArrowheads="1"/>
                  </p:cNvSpPr>
                  <p:nvPr/>
                </p:nvSpPr>
                <p:spPr bwMode="auto">
                  <a:xfrm>
                    <a:off x="1294" y="4014"/>
                    <a:ext cx="456"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dirty="0">
                        <a:solidFill>
                          <a:srgbClr val="000000"/>
                        </a:solidFill>
                        <a:latin typeface="Verdana" pitchFamily="34" charset="0"/>
                      </a:rPr>
                      <a:t>1 month</a:t>
                    </a:r>
                  </a:p>
                </p:txBody>
              </p:sp>
              <p:sp>
                <p:nvSpPr>
                  <p:cNvPr id="32853" name="Rectangle 85"/>
                  <p:cNvSpPr>
                    <a:spLocks noChangeArrowheads="1"/>
                  </p:cNvSpPr>
                  <p:nvPr/>
                </p:nvSpPr>
                <p:spPr bwMode="auto">
                  <a:xfrm>
                    <a:off x="1298" y="4018"/>
                    <a:ext cx="448" cy="151"/>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2856" name="Rectangle 88"/>
              <p:cNvSpPr>
                <a:spLocks noChangeArrowheads="1"/>
              </p:cNvSpPr>
              <p:nvPr/>
            </p:nvSpPr>
            <p:spPr bwMode="auto">
              <a:xfrm>
                <a:off x="482" y="1195"/>
                <a:ext cx="3548" cy="2979"/>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32859" name="Picture 91" title="Picture of Accident number 2 group activity"/>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981200"/>
            <a:ext cx="3441700" cy="466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860" name="Rectangle 92"/>
          <p:cNvSpPr>
            <a:spLocks noChangeArrowheads="1"/>
          </p:cNvSpPr>
          <p:nvPr/>
        </p:nvSpPr>
        <p:spPr bwMode="auto">
          <a:xfrm>
            <a:off x="6477000" y="1905000"/>
            <a:ext cx="3505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just"/>
            <a:r>
              <a:rPr lang="en-US" altLang="en-US" sz="1600" dirty="0">
                <a:solidFill>
                  <a:srgbClr val="000000"/>
                </a:solidFill>
                <a:latin typeface="Arial" charset="0"/>
              </a:rPr>
              <a:t>Two employees were painting the exterior of a three-story building when one of the two outriggers on their two-point suspension scaffold failed. One painter safely climbed back onto the roof while the other fell approximately 35 feet to his death. The outriggers were inadequately counterweighted with three 5-gallon buckets containing sand and were not secured to a structurally sound portion of the building. Neither painter was wearing an approved safety belt and lanyard attached to an independent lifeline.</a:t>
            </a:r>
            <a:r>
              <a:rPr lang="en-US" altLang="en-US" sz="1600" dirty="0">
                <a:latin typeface="Arial" charset="0"/>
              </a:rPr>
              <a:t/>
            </a:r>
            <a:br>
              <a:rPr lang="en-US" altLang="en-US" sz="1600" dirty="0">
                <a:latin typeface="Arial" charset="0"/>
              </a:rPr>
            </a:br>
            <a:endParaRPr lang="en-US" altLang="en-US" sz="1600" dirty="0">
              <a:latin typeface="Arial" charset="0"/>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sz="quarter"/>
          </p:nvPr>
        </p:nvSpPr>
        <p:spPr>
          <a:xfrm>
            <a:off x="763588" y="863600"/>
            <a:ext cx="9140825" cy="758825"/>
          </a:xfrm>
          <a:noFill/>
          <a:ln/>
        </p:spPr>
        <p:txBody>
          <a:bodyPr/>
          <a:lstStyle/>
          <a:p>
            <a:r>
              <a:rPr lang="en-US" altLang="en-US" b="1">
                <a:solidFill>
                  <a:schemeClr val="tx1"/>
                </a:solidFill>
                <a:latin typeface="Arial" charset="0"/>
              </a:rPr>
              <a:t>Accident #3</a:t>
            </a:r>
          </a:p>
        </p:txBody>
      </p:sp>
      <p:grpSp>
        <p:nvGrpSpPr>
          <p:cNvPr id="34900" name="Group 84" title="Picture of Accident number 3 group activity"/>
          <p:cNvGrpSpPr>
            <a:grpSpLocks/>
          </p:cNvGrpSpPr>
          <p:nvPr/>
        </p:nvGrpSpPr>
        <p:grpSpPr bwMode="auto">
          <a:xfrm>
            <a:off x="765175" y="1752600"/>
            <a:ext cx="9245600" cy="3502025"/>
            <a:chOff x="482" y="1104"/>
            <a:chExt cx="5824" cy="2206"/>
          </a:xfrm>
        </p:grpSpPr>
        <p:sp>
          <p:nvSpPr>
            <p:cNvPr id="34821" name="Rectangle 5"/>
            <p:cNvSpPr>
              <a:spLocks noChangeArrowheads="1"/>
            </p:cNvSpPr>
            <p:nvPr/>
          </p:nvSpPr>
          <p:spPr bwMode="auto">
            <a:xfrm>
              <a:off x="485" y="1104"/>
              <a:ext cx="5821"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899" name="Group 83"/>
            <p:cNvGrpSpPr>
              <a:grpSpLocks/>
            </p:cNvGrpSpPr>
            <p:nvPr/>
          </p:nvGrpSpPr>
          <p:grpSpPr bwMode="auto">
            <a:xfrm>
              <a:off x="482" y="1139"/>
              <a:ext cx="5804" cy="2171"/>
              <a:chOff x="482" y="1139"/>
              <a:chExt cx="5804" cy="2171"/>
            </a:xfrm>
          </p:grpSpPr>
          <p:grpSp>
            <p:nvGrpSpPr>
              <p:cNvPr id="34897" name="Group 81"/>
              <p:cNvGrpSpPr>
                <a:grpSpLocks/>
              </p:cNvGrpSpPr>
              <p:nvPr/>
            </p:nvGrpSpPr>
            <p:grpSpPr bwMode="auto">
              <a:xfrm>
                <a:off x="485" y="1139"/>
                <a:ext cx="5798" cy="2171"/>
                <a:chOff x="485" y="1139"/>
                <a:chExt cx="5798" cy="2171"/>
              </a:xfrm>
            </p:grpSpPr>
            <p:grpSp>
              <p:nvGrpSpPr>
                <p:cNvPr id="34824" name="Group 8"/>
                <p:cNvGrpSpPr>
                  <a:grpSpLocks/>
                </p:cNvGrpSpPr>
                <p:nvPr/>
              </p:nvGrpSpPr>
              <p:grpSpPr bwMode="auto">
                <a:xfrm>
                  <a:off x="485" y="1139"/>
                  <a:ext cx="1183" cy="131"/>
                  <a:chOff x="485" y="1139"/>
                  <a:chExt cx="1183" cy="131"/>
                </a:xfrm>
              </p:grpSpPr>
              <p:sp>
                <p:nvSpPr>
                  <p:cNvPr id="34822" name="Rectangle 6"/>
                  <p:cNvSpPr>
                    <a:spLocks noChangeArrowheads="1"/>
                  </p:cNvSpPr>
                  <p:nvPr/>
                </p:nvSpPr>
                <p:spPr bwMode="auto">
                  <a:xfrm>
                    <a:off x="485" y="1139"/>
                    <a:ext cx="118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Accident Type:</a:t>
                    </a:r>
                  </a:p>
                </p:txBody>
              </p:sp>
              <p:sp>
                <p:nvSpPr>
                  <p:cNvPr id="34823" name="Rectangle 7"/>
                  <p:cNvSpPr>
                    <a:spLocks noChangeArrowheads="1"/>
                  </p:cNvSpPr>
                  <p:nvPr/>
                </p:nvSpPr>
                <p:spPr bwMode="auto">
                  <a:xfrm>
                    <a:off x="489" y="1143"/>
                    <a:ext cx="1175" cy="12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27" name="Group 11"/>
                <p:cNvGrpSpPr>
                  <a:grpSpLocks/>
                </p:cNvGrpSpPr>
                <p:nvPr/>
              </p:nvGrpSpPr>
              <p:grpSpPr bwMode="auto">
                <a:xfrm>
                  <a:off x="1668" y="1139"/>
                  <a:ext cx="1413" cy="131"/>
                  <a:chOff x="1668" y="1139"/>
                  <a:chExt cx="1413" cy="131"/>
                </a:xfrm>
              </p:grpSpPr>
              <p:sp>
                <p:nvSpPr>
                  <p:cNvPr id="34825" name="Rectangle 9"/>
                  <p:cNvSpPr>
                    <a:spLocks noChangeArrowheads="1"/>
                  </p:cNvSpPr>
                  <p:nvPr/>
                </p:nvSpPr>
                <p:spPr bwMode="auto">
                  <a:xfrm>
                    <a:off x="1668" y="1139"/>
                    <a:ext cx="141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Electrocution</a:t>
                    </a:r>
                  </a:p>
                </p:txBody>
              </p:sp>
              <p:sp>
                <p:nvSpPr>
                  <p:cNvPr id="34826" name="Rectangle 10"/>
                  <p:cNvSpPr>
                    <a:spLocks noChangeArrowheads="1"/>
                  </p:cNvSpPr>
                  <p:nvPr/>
                </p:nvSpPr>
                <p:spPr bwMode="auto">
                  <a:xfrm>
                    <a:off x="1672" y="1143"/>
                    <a:ext cx="1405" cy="12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30" name="Group 14"/>
                <p:cNvGrpSpPr>
                  <a:grpSpLocks/>
                </p:cNvGrpSpPr>
                <p:nvPr/>
              </p:nvGrpSpPr>
              <p:grpSpPr bwMode="auto">
                <a:xfrm>
                  <a:off x="3081" y="1139"/>
                  <a:ext cx="3202" cy="2171"/>
                  <a:chOff x="3081" y="1139"/>
                  <a:chExt cx="3202" cy="2171"/>
                </a:xfrm>
              </p:grpSpPr>
              <p:sp>
                <p:nvSpPr>
                  <p:cNvPr id="34828" name="Rectangle 12"/>
                  <p:cNvSpPr>
                    <a:spLocks noChangeArrowheads="1"/>
                  </p:cNvSpPr>
                  <p:nvPr/>
                </p:nvSpPr>
                <p:spPr bwMode="auto">
                  <a:xfrm>
                    <a:off x="3081" y="1139"/>
                    <a:ext cx="3202" cy="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r>
                      <a:rPr lang="en-US" altLang="en-US" sz="800"/>
                      <a:t>  </a:t>
                    </a:r>
                    <a:r>
                      <a:rPr lang="en-US" altLang="en-US" sz="14600"/>
                      <a:t> </a:t>
                    </a:r>
                    <a:r>
                      <a:rPr lang="en-US" altLang="en-US" sz="800"/>
                      <a:t>                                                                                                                             </a:t>
                    </a:r>
                  </a:p>
                </p:txBody>
              </p:sp>
              <p:sp>
                <p:nvSpPr>
                  <p:cNvPr id="34829" name="Rectangle 13"/>
                  <p:cNvSpPr>
                    <a:spLocks noChangeArrowheads="1"/>
                  </p:cNvSpPr>
                  <p:nvPr/>
                </p:nvSpPr>
                <p:spPr bwMode="auto">
                  <a:xfrm>
                    <a:off x="3085" y="1143"/>
                    <a:ext cx="3194" cy="216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33" name="Group 17"/>
                <p:cNvGrpSpPr>
                  <a:grpSpLocks/>
                </p:cNvGrpSpPr>
                <p:nvPr/>
              </p:nvGrpSpPr>
              <p:grpSpPr bwMode="auto">
                <a:xfrm>
                  <a:off x="485" y="1270"/>
                  <a:ext cx="1183" cy="191"/>
                  <a:chOff x="485" y="1270"/>
                  <a:chExt cx="1183" cy="191"/>
                </a:xfrm>
              </p:grpSpPr>
              <p:sp>
                <p:nvSpPr>
                  <p:cNvPr id="34831" name="Rectangle 15"/>
                  <p:cNvSpPr>
                    <a:spLocks noChangeArrowheads="1"/>
                  </p:cNvSpPr>
                  <p:nvPr/>
                </p:nvSpPr>
                <p:spPr bwMode="auto">
                  <a:xfrm>
                    <a:off x="485" y="1270"/>
                    <a:ext cx="118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Weather Conditions:</a:t>
                    </a:r>
                  </a:p>
                </p:txBody>
              </p:sp>
              <p:sp>
                <p:nvSpPr>
                  <p:cNvPr id="34832" name="Rectangle 16"/>
                  <p:cNvSpPr>
                    <a:spLocks noChangeArrowheads="1"/>
                  </p:cNvSpPr>
                  <p:nvPr/>
                </p:nvSpPr>
                <p:spPr bwMode="auto">
                  <a:xfrm>
                    <a:off x="489" y="1274"/>
                    <a:ext cx="1175" cy="18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36" name="Group 20"/>
                <p:cNvGrpSpPr>
                  <a:grpSpLocks/>
                </p:cNvGrpSpPr>
                <p:nvPr/>
              </p:nvGrpSpPr>
              <p:grpSpPr bwMode="auto">
                <a:xfrm>
                  <a:off x="1668" y="1270"/>
                  <a:ext cx="1413" cy="191"/>
                  <a:chOff x="1668" y="1270"/>
                  <a:chExt cx="1413" cy="191"/>
                </a:xfrm>
              </p:grpSpPr>
              <p:sp>
                <p:nvSpPr>
                  <p:cNvPr id="34834" name="Rectangle 18"/>
                  <p:cNvSpPr>
                    <a:spLocks noChangeArrowheads="1"/>
                  </p:cNvSpPr>
                  <p:nvPr/>
                </p:nvSpPr>
                <p:spPr bwMode="auto">
                  <a:xfrm>
                    <a:off x="1668" y="1270"/>
                    <a:ext cx="141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Indoor Work</a:t>
                    </a:r>
                  </a:p>
                </p:txBody>
              </p:sp>
              <p:sp>
                <p:nvSpPr>
                  <p:cNvPr id="34835" name="Rectangle 19"/>
                  <p:cNvSpPr>
                    <a:spLocks noChangeArrowheads="1"/>
                  </p:cNvSpPr>
                  <p:nvPr/>
                </p:nvSpPr>
                <p:spPr bwMode="auto">
                  <a:xfrm>
                    <a:off x="1672" y="1274"/>
                    <a:ext cx="1405" cy="18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39" name="Group 23"/>
                <p:cNvGrpSpPr>
                  <a:grpSpLocks/>
                </p:cNvGrpSpPr>
                <p:nvPr/>
              </p:nvGrpSpPr>
              <p:grpSpPr bwMode="auto">
                <a:xfrm>
                  <a:off x="485" y="1461"/>
                  <a:ext cx="1183" cy="250"/>
                  <a:chOff x="485" y="1461"/>
                  <a:chExt cx="1183" cy="250"/>
                </a:xfrm>
              </p:grpSpPr>
              <p:sp>
                <p:nvSpPr>
                  <p:cNvPr id="34837" name="Rectangle 21"/>
                  <p:cNvSpPr>
                    <a:spLocks noChangeArrowheads="1"/>
                  </p:cNvSpPr>
                  <p:nvPr/>
                </p:nvSpPr>
                <p:spPr bwMode="auto">
                  <a:xfrm>
                    <a:off x="485" y="1461"/>
                    <a:ext cx="11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Type of Operation:</a:t>
                    </a:r>
                  </a:p>
                </p:txBody>
              </p:sp>
              <p:sp>
                <p:nvSpPr>
                  <p:cNvPr id="34838" name="Rectangle 22"/>
                  <p:cNvSpPr>
                    <a:spLocks noChangeArrowheads="1"/>
                  </p:cNvSpPr>
                  <p:nvPr/>
                </p:nvSpPr>
                <p:spPr bwMode="auto">
                  <a:xfrm>
                    <a:off x="489" y="1465"/>
                    <a:ext cx="1175" cy="24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42" name="Group 26"/>
                <p:cNvGrpSpPr>
                  <a:grpSpLocks/>
                </p:cNvGrpSpPr>
                <p:nvPr/>
              </p:nvGrpSpPr>
              <p:grpSpPr bwMode="auto">
                <a:xfrm>
                  <a:off x="1668" y="1461"/>
                  <a:ext cx="1413" cy="250"/>
                  <a:chOff x="1668" y="1461"/>
                  <a:chExt cx="1413" cy="250"/>
                </a:xfrm>
              </p:grpSpPr>
              <p:sp>
                <p:nvSpPr>
                  <p:cNvPr id="34840" name="Rectangle 24"/>
                  <p:cNvSpPr>
                    <a:spLocks noChangeArrowheads="1"/>
                  </p:cNvSpPr>
                  <p:nvPr/>
                </p:nvSpPr>
                <p:spPr bwMode="auto">
                  <a:xfrm>
                    <a:off x="1668" y="1461"/>
                    <a:ext cx="141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Installing and Trouble-shooting overhead lamps</a:t>
                    </a:r>
                  </a:p>
                </p:txBody>
              </p:sp>
              <p:sp>
                <p:nvSpPr>
                  <p:cNvPr id="34841" name="Rectangle 25"/>
                  <p:cNvSpPr>
                    <a:spLocks noChangeArrowheads="1"/>
                  </p:cNvSpPr>
                  <p:nvPr/>
                </p:nvSpPr>
                <p:spPr bwMode="auto">
                  <a:xfrm>
                    <a:off x="1672" y="1465"/>
                    <a:ext cx="1405" cy="24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45" name="Group 29"/>
                <p:cNvGrpSpPr>
                  <a:grpSpLocks/>
                </p:cNvGrpSpPr>
                <p:nvPr/>
              </p:nvGrpSpPr>
              <p:grpSpPr bwMode="auto">
                <a:xfrm>
                  <a:off x="485" y="1711"/>
                  <a:ext cx="1183" cy="132"/>
                  <a:chOff x="485" y="1711"/>
                  <a:chExt cx="1183" cy="132"/>
                </a:xfrm>
              </p:grpSpPr>
              <p:sp>
                <p:nvSpPr>
                  <p:cNvPr id="34843" name="Rectangle 27"/>
                  <p:cNvSpPr>
                    <a:spLocks noChangeArrowheads="1"/>
                  </p:cNvSpPr>
                  <p:nvPr/>
                </p:nvSpPr>
                <p:spPr bwMode="auto">
                  <a:xfrm>
                    <a:off x="485" y="1711"/>
                    <a:ext cx="1183"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Size of Work Crew:</a:t>
                    </a:r>
                  </a:p>
                </p:txBody>
              </p:sp>
              <p:sp>
                <p:nvSpPr>
                  <p:cNvPr id="34844" name="Rectangle 28"/>
                  <p:cNvSpPr>
                    <a:spLocks noChangeArrowheads="1"/>
                  </p:cNvSpPr>
                  <p:nvPr/>
                </p:nvSpPr>
                <p:spPr bwMode="auto">
                  <a:xfrm>
                    <a:off x="489" y="1715"/>
                    <a:ext cx="1175" cy="124"/>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48" name="Group 32"/>
                <p:cNvGrpSpPr>
                  <a:grpSpLocks/>
                </p:cNvGrpSpPr>
                <p:nvPr/>
              </p:nvGrpSpPr>
              <p:grpSpPr bwMode="auto">
                <a:xfrm>
                  <a:off x="1668" y="1711"/>
                  <a:ext cx="1413" cy="132"/>
                  <a:chOff x="1668" y="1711"/>
                  <a:chExt cx="1413" cy="132"/>
                </a:xfrm>
              </p:grpSpPr>
              <p:sp>
                <p:nvSpPr>
                  <p:cNvPr id="34846" name="Rectangle 30"/>
                  <p:cNvSpPr>
                    <a:spLocks noChangeArrowheads="1"/>
                  </p:cNvSpPr>
                  <p:nvPr/>
                </p:nvSpPr>
                <p:spPr bwMode="auto">
                  <a:xfrm>
                    <a:off x="1668" y="1711"/>
                    <a:ext cx="1413"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15</a:t>
                    </a:r>
                  </a:p>
                </p:txBody>
              </p:sp>
              <p:sp>
                <p:nvSpPr>
                  <p:cNvPr id="34847" name="Rectangle 31"/>
                  <p:cNvSpPr>
                    <a:spLocks noChangeArrowheads="1"/>
                  </p:cNvSpPr>
                  <p:nvPr/>
                </p:nvSpPr>
                <p:spPr bwMode="auto">
                  <a:xfrm>
                    <a:off x="1672" y="1715"/>
                    <a:ext cx="1405" cy="124"/>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51" name="Group 35"/>
                <p:cNvGrpSpPr>
                  <a:grpSpLocks/>
                </p:cNvGrpSpPr>
                <p:nvPr/>
              </p:nvGrpSpPr>
              <p:grpSpPr bwMode="auto">
                <a:xfrm>
                  <a:off x="485" y="1843"/>
                  <a:ext cx="1183" cy="191"/>
                  <a:chOff x="485" y="1843"/>
                  <a:chExt cx="1183" cy="191"/>
                </a:xfrm>
              </p:grpSpPr>
              <p:sp>
                <p:nvSpPr>
                  <p:cNvPr id="34849" name="Rectangle 33"/>
                  <p:cNvSpPr>
                    <a:spLocks noChangeArrowheads="1"/>
                  </p:cNvSpPr>
                  <p:nvPr/>
                </p:nvSpPr>
                <p:spPr bwMode="auto">
                  <a:xfrm>
                    <a:off x="485" y="1843"/>
                    <a:ext cx="118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Competent Safety Monitor on Site:</a:t>
                    </a:r>
                  </a:p>
                </p:txBody>
              </p:sp>
              <p:sp>
                <p:nvSpPr>
                  <p:cNvPr id="34850" name="Rectangle 34"/>
                  <p:cNvSpPr>
                    <a:spLocks noChangeArrowheads="1"/>
                  </p:cNvSpPr>
                  <p:nvPr/>
                </p:nvSpPr>
                <p:spPr bwMode="auto">
                  <a:xfrm>
                    <a:off x="489" y="1847"/>
                    <a:ext cx="1175" cy="18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54" name="Group 38"/>
                <p:cNvGrpSpPr>
                  <a:grpSpLocks/>
                </p:cNvGrpSpPr>
                <p:nvPr/>
              </p:nvGrpSpPr>
              <p:grpSpPr bwMode="auto">
                <a:xfrm>
                  <a:off x="1668" y="1843"/>
                  <a:ext cx="1413" cy="191"/>
                  <a:chOff x="1668" y="1843"/>
                  <a:chExt cx="1413" cy="191"/>
                </a:xfrm>
              </p:grpSpPr>
              <p:sp>
                <p:nvSpPr>
                  <p:cNvPr id="34852" name="Rectangle 36"/>
                  <p:cNvSpPr>
                    <a:spLocks noChangeArrowheads="1"/>
                  </p:cNvSpPr>
                  <p:nvPr/>
                </p:nvSpPr>
                <p:spPr bwMode="auto">
                  <a:xfrm>
                    <a:off x="1668" y="1843"/>
                    <a:ext cx="141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Yes</a:t>
                    </a:r>
                  </a:p>
                </p:txBody>
              </p:sp>
              <p:sp>
                <p:nvSpPr>
                  <p:cNvPr id="34853" name="Rectangle 37"/>
                  <p:cNvSpPr>
                    <a:spLocks noChangeArrowheads="1"/>
                  </p:cNvSpPr>
                  <p:nvPr/>
                </p:nvSpPr>
                <p:spPr bwMode="auto">
                  <a:xfrm>
                    <a:off x="1672" y="1847"/>
                    <a:ext cx="1405" cy="18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57" name="Group 41"/>
                <p:cNvGrpSpPr>
                  <a:grpSpLocks/>
                </p:cNvGrpSpPr>
                <p:nvPr/>
              </p:nvGrpSpPr>
              <p:grpSpPr bwMode="auto">
                <a:xfrm>
                  <a:off x="485" y="2034"/>
                  <a:ext cx="1183" cy="191"/>
                  <a:chOff x="485" y="2034"/>
                  <a:chExt cx="1183" cy="191"/>
                </a:xfrm>
              </p:grpSpPr>
              <p:sp>
                <p:nvSpPr>
                  <p:cNvPr id="34855" name="Rectangle 39"/>
                  <p:cNvSpPr>
                    <a:spLocks noChangeArrowheads="1"/>
                  </p:cNvSpPr>
                  <p:nvPr/>
                </p:nvSpPr>
                <p:spPr bwMode="auto">
                  <a:xfrm>
                    <a:off x="485" y="2034"/>
                    <a:ext cx="118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Safety and Health Program in Effect:</a:t>
                    </a:r>
                  </a:p>
                </p:txBody>
              </p:sp>
              <p:sp>
                <p:nvSpPr>
                  <p:cNvPr id="34856" name="Rectangle 40"/>
                  <p:cNvSpPr>
                    <a:spLocks noChangeArrowheads="1"/>
                  </p:cNvSpPr>
                  <p:nvPr/>
                </p:nvSpPr>
                <p:spPr bwMode="auto">
                  <a:xfrm>
                    <a:off x="489" y="2038"/>
                    <a:ext cx="1175" cy="18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60" name="Group 44"/>
                <p:cNvGrpSpPr>
                  <a:grpSpLocks/>
                </p:cNvGrpSpPr>
                <p:nvPr/>
              </p:nvGrpSpPr>
              <p:grpSpPr bwMode="auto">
                <a:xfrm>
                  <a:off x="1668" y="2034"/>
                  <a:ext cx="1413" cy="191"/>
                  <a:chOff x="1668" y="2034"/>
                  <a:chExt cx="1413" cy="191"/>
                </a:xfrm>
              </p:grpSpPr>
              <p:sp>
                <p:nvSpPr>
                  <p:cNvPr id="34858" name="Rectangle 42"/>
                  <p:cNvSpPr>
                    <a:spLocks noChangeArrowheads="1"/>
                  </p:cNvSpPr>
                  <p:nvPr/>
                </p:nvSpPr>
                <p:spPr bwMode="auto">
                  <a:xfrm>
                    <a:off x="1668" y="2034"/>
                    <a:ext cx="141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Inadequate</a:t>
                    </a:r>
                  </a:p>
                </p:txBody>
              </p:sp>
              <p:sp>
                <p:nvSpPr>
                  <p:cNvPr id="34859" name="Rectangle 43"/>
                  <p:cNvSpPr>
                    <a:spLocks noChangeArrowheads="1"/>
                  </p:cNvSpPr>
                  <p:nvPr/>
                </p:nvSpPr>
                <p:spPr bwMode="auto">
                  <a:xfrm>
                    <a:off x="1672" y="2038"/>
                    <a:ext cx="1405" cy="18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63" name="Group 47"/>
                <p:cNvGrpSpPr>
                  <a:grpSpLocks/>
                </p:cNvGrpSpPr>
                <p:nvPr/>
              </p:nvGrpSpPr>
              <p:grpSpPr bwMode="auto">
                <a:xfrm>
                  <a:off x="485" y="2225"/>
                  <a:ext cx="1183" cy="250"/>
                  <a:chOff x="485" y="2225"/>
                  <a:chExt cx="1183" cy="250"/>
                </a:xfrm>
              </p:grpSpPr>
              <p:sp>
                <p:nvSpPr>
                  <p:cNvPr id="34861" name="Rectangle 45"/>
                  <p:cNvSpPr>
                    <a:spLocks noChangeArrowheads="1"/>
                  </p:cNvSpPr>
                  <p:nvPr/>
                </p:nvSpPr>
                <p:spPr bwMode="auto">
                  <a:xfrm>
                    <a:off x="485" y="2225"/>
                    <a:ext cx="11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Was the Worksite Inspected Regularly:</a:t>
                    </a:r>
                  </a:p>
                </p:txBody>
              </p:sp>
              <p:sp>
                <p:nvSpPr>
                  <p:cNvPr id="34862" name="Rectangle 46"/>
                  <p:cNvSpPr>
                    <a:spLocks noChangeArrowheads="1"/>
                  </p:cNvSpPr>
                  <p:nvPr/>
                </p:nvSpPr>
                <p:spPr bwMode="auto">
                  <a:xfrm>
                    <a:off x="489" y="2229"/>
                    <a:ext cx="1175" cy="24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66" name="Group 50"/>
                <p:cNvGrpSpPr>
                  <a:grpSpLocks/>
                </p:cNvGrpSpPr>
                <p:nvPr/>
              </p:nvGrpSpPr>
              <p:grpSpPr bwMode="auto">
                <a:xfrm>
                  <a:off x="1668" y="2225"/>
                  <a:ext cx="1413" cy="250"/>
                  <a:chOff x="1668" y="2225"/>
                  <a:chExt cx="1413" cy="250"/>
                </a:xfrm>
              </p:grpSpPr>
              <p:sp>
                <p:nvSpPr>
                  <p:cNvPr id="34864" name="Rectangle 48"/>
                  <p:cNvSpPr>
                    <a:spLocks noChangeArrowheads="1"/>
                  </p:cNvSpPr>
                  <p:nvPr/>
                </p:nvSpPr>
                <p:spPr bwMode="auto">
                  <a:xfrm>
                    <a:off x="1668" y="2225"/>
                    <a:ext cx="141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Yes</a:t>
                    </a:r>
                  </a:p>
                </p:txBody>
              </p:sp>
              <p:sp>
                <p:nvSpPr>
                  <p:cNvPr id="34865" name="Rectangle 49"/>
                  <p:cNvSpPr>
                    <a:spLocks noChangeArrowheads="1"/>
                  </p:cNvSpPr>
                  <p:nvPr/>
                </p:nvSpPr>
                <p:spPr bwMode="auto">
                  <a:xfrm>
                    <a:off x="1672" y="2229"/>
                    <a:ext cx="1405" cy="24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69" name="Group 53"/>
                <p:cNvGrpSpPr>
                  <a:grpSpLocks/>
                </p:cNvGrpSpPr>
                <p:nvPr/>
              </p:nvGrpSpPr>
              <p:grpSpPr bwMode="auto">
                <a:xfrm>
                  <a:off x="485" y="2475"/>
                  <a:ext cx="1183" cy="250"/>
                  <a:chOff x="485" y="2475"/>
                  <a:chExt cx="1183" cy="250"/>
                </a:xfrm>
              </p:grpSpPr>
              <p:sp>
                <p:nvSpPr>
                  <p:cNvPr id="34867" name="Rectangle 51"/>
                  <p:cNvSpPr>
                    <a:spLocks noChangeArrowheads="1"/>
                  </p:cNvSpPr>
                  <p:nvPr/>
                </p:nvSpPr>
                <p:spPr bwMode="auto">
                  <a:xfrm>
                    <a:off x="485" y="2475"/>
                    <a:ext cx="11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Training and Education Provided:</a:t>
                    </a:r>
                  </a:p>
                </p:txBody>
              </p:sp>
              <p:sp>
                <p:nvSpPr>
                  <p:cNvPr id="34868" name="Rectangle 52"/>
                  <p:cNvSpPr>
                    <a:spLocks noChangeArrowheads="1"/>
                  </p:cNvSpPr>
                  <p:nvPr/>
                </p:nvSpPr>
                <p:spPr bwMode="auto">
                  <a:xfrm>
                    <a:off x="489" y="2479"/>
                    <a:ext cx="1175" cy="24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72" name="Group 56"/>
                <p:cNvGrpSpPr>
                  <a:grpSpLocks/>
                </p:cNvGrpSpPr>
                <p:nvPr/>
              </p:nvGrpSpPr>
              <p:grpSpPr bwMode="auto">
                <a:xfrm>
                  <a:off x="1668" y="2475"/>
                  <a:ext cx="1413" cy="250"/>
                  <a:chOff x="1668" y="2475"/>
                  <a:chExt cx="1413" cy="250"/>
                </a:xfrm>
              </p:grpSpPr>
              <p:sp>
                <p:nvSpPr>
                  <p:cNvPr id="34870" name="Rectangle 54"/>
                  <p:cNvSpPr>
                    <a:spLocks noChangeArrowheads="1"/>
                  </p:cNvSpPr>
                  <p:nvPr/>
                </p:nvSpPr>
                <p:spPr bwMode="auto">
                  <a:xfrm>
                    <a:off x="1668" y="2475"/>
                    <a:ext cx="141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No</a:t>
                    </a:r>
                  </a:p>
                </p:txBody>
              </p:sp>
              <p:sp>
                <p:nvSpPr>
                  <p:cNvPr id="34871" name="Rectangle 55"/>
                  <p:cNvSpPr>
                    <a:spLocks noChangeArrowheads="1"/>
                  </p:cNvSpPr>
                  <p:nvPr/>
                </p:nvSpPr>
                <p:spPr bwMode="auto">
                  <a:xfrm>
                    <a:off x="1672" y="2479"/>
                    <a:ext cx="1405" cy="242"/>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75" name="Group 59"/>
                <p:cNvGrpSpPr>
                  <a:grpSpLocks/>
                </p:cNvGrpSpPr>
                <p:nvPr/>
              </p:nvGrpSpPr>
              <p:grpSpPr bwMode="auto">
                <a:xfrm>
                  <a:off x="485" y="2725"/>
                  <a:ext cx="1183" cy="131"/>
                  <a:chOff x="485" y="2725"/>
                  <a:chExt cx="1183" cy="131"/>
                </a:xfrm>
              </p:grpSpPr>
              <p:sp>
                <p:nvSpPr>
                  <p:cNvPr id="34873" name="Rectangle 57"/>
                  <p:cNvSpPr>
                    <a:spLocks noChangeArrowheads="1"/>
                  </p:cNvSpPr>
                  <p:nvPr/>
                </p:nvSpPr>
                <p:spPr bwMode="auto">
                  <a:xfrm>
                    <a:off x="485" y="2725"/>
                    <a:ext cx="118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Employee Job Title:</a:t>
                    </a:r>
                  </a:p>
                </p:txBody>
              </p:sp>
              <p:sp>
                <p:nvSpPr>
                  <p:cNvPr id="34874" name="Rectangle 58"/>
                  <p:cNvSpPr>
                    <a:spLocks noChangeArrowheads="1"/>
                  </p:cNvSpPr>
                  <p:nvPr/>
                </p:nvSpPr>
                <p:spPr bwMode="auto">
                  <a:xfrm>
                    <a:off x="489" y="2729"/>
                    <a:ext cx="1175" cy="12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78" name="Group 62"/>
                <p:cNvGrpSpPr>
                  <a:grpSpLocks/>
                </p:cNvGrpSpPr>
                <p:nvPr/>
              </p:nvGrpSpPr>
              <p:grpSpPr bwMode="auto">
                <a:xfrm>
                  <a:off x="1668" y="2725"/>
                  <a:ext cx="1413" cy="131"/>
                  <a:chOff x="1668" y="2725"/>
                  <a:chExt cx="1413" cy="131"/>
                </a:xfrm>
              </p:grpSpPr>
              <p:sp>
                <p:nvSpPr>
                  <p:cNvPr id="34876" name="Rectangle 60"/>
                  <p:cNvSpPr>
                    <a:spLocks noChangeArrowheads="1"/>
                  </p:cNvSpPr>
                  <p:nvPr/>
                </p:nvSpPr>
                <p:spPr bwMode="auto">
                  <a:xfrm>
                    <a:off x="1668" y="2725"/>
                    <a:ext cx="141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Electrician</a:t>
                    </a:r>
                  </a:p>
                </p:txBody>
              </p:sp>
              <p:sp>
                <p:nvSpPr>
                  <p:cNvPr id="34877" name="Rectangle 61"/>
                  <p:cNvSpPr>
                    <a:spLocks noChangeArrowheads="1"/>
                  </p:cNvSpPr>
                  <p:nvPr/>
                </p:nvSpPr>
                <p:spPr bwMode="auto">
                  <a:xfrm>
                    <a:off x="1672" y="2729"/>
                    <a:ext cx="1405" cy="12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81" name="Group 65"/>
                <p:cNvGrpSpPr>
                  <a:grpSpLocks/>
                </p:cNvGrpSpPr>
                <p:nvPr/>
              </p:nvGrpSpPr>
              <p:grpSpPr bwMode="auto">
                <a:xfrm>
                  <a:off x="485" y="2856"/>
                  <a:ext cx="1183" cy="132"/>
                  <a:chOff x="485" y="2856"/>
                  <a:chExt cx="1183" cy="132"/>
                </a:xfrm>
              </p:grpSpPr>
              <p:sp>
                <p:nvSpPr>
                  <p:cNvPr id="34879" name="Rectangle 63"/>
                  <p:cNvSpPr>
                    <a:spLocks noChangeArrowheads="1"/>
                  </p:cNvSpPr>
                  <p:nvPr/>
                </p:nvSpPr>
                <p:spPr bwMode="auto">
                  <a:xfrm>
                    <a:off x="485" y="2856"/>
                    <a:ext cx="1183"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Age &amp; Sex:</a:t>
                    </a:r>
                  </a:p>
                </p:txBody>
              </p:sp>
              <p:sp>
                <p:nvSpPr>
                  <p:cNvPr id="34880" name="Rectangle 64"/>
                  <p:cNvSpPr>
                    <a:spLocks noChangeArrowheads="1"/>
                  </p:cNvSpPr>
                  <p:nvPr/>
                </p:nvSpPr>
                <p:spPr bwMode="auto">
                  <a:xfrm>
                    <a:off x="489" y="2860"/>
                    <a:ext cx="1175" cy="124"/>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84" name="Group 68"/>
                <p:cNvGrpSpPr>
                  <a:grpSpLocks/>
                </p:cNvGrpSpPr>
                <p:nvPr/>
              </p:nvGrpSpPr>
              <p:grpSpPr bwMode="auto">
                <a:xfrm>
                  <a:off x="1668" y="2856"/>
                  <a:ext cx="1413" cy="132"/>
                  <a:chOff x="1668" y="2856"/>
                  <a:chExt cx="1413" cy="132"/>
                </a:xfrm>
              </p:grpSpPr>
              <p:sp>
                <p:nvSpPr>
                  <p:cNvPr id="34882" name="Rectangle 66"/>
                  <p:cNvSpPr>
                    <a:spLocks noChangeArrowheads="1"/>
                  </p:cNvSpPr>
                  <p:nvPr/>
                </p:nvSpPr>
                <p:spPr bwMode="auto">
                  <a:xfrm>
                    <a:off x="1668" y="2856"/>
                    <a:ext cx="1413"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53-Male</a:t>
                    </a:r>
                  </a:p>
                </p:txBody>
              </p:sp>
              <p:sp>
                <p:nvSpPr>
                  <p:cNvPr id="34883" name="Rectangle 67"/>
                  <p:cNvSpPr>
                    <a:spLocks noChangeArrowheads="1"/>
                  </p:cNvSpPr>
                  <p:nvPr/>
                </p:nvSpPr>
                <p:spPr bwMode="auto">
                  <a:xfrm>
                    <a:off x="1672" y="2860"/>
                    <a:ext cx="1405" cy="124"/>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87" name="Group 71"/>
                <p:cNvGrpSpPr>
                  <a:grpSpLocks/>
                </p:cNvGrpSpPr>
                <p:nvPr/>
              </p:nvGrpSpPr>
              <p:grpSpPr bwMode="auto">
                <a:xfrm>
                  <a:off x="485" y="2988"/>
                  <a:ext cx="1183" cy="191"/>
                  <a:chOff x="485" y="2988"/>
                  <a:chExt cx="1183" cy="191"/>
                </a:xfrm>
              </p:grpSpPr>
              <p:sp>
                <p:nvSpPr>
                  <p:cNvPr id="34885" name="Rectangle 69"/>
                  <p:cNvSpPr>
                    <a:spLocks noChangeArrowheads="1"/>
                  </p:cNvSpPr>
                  <p:nvPr/>
                </p:nvSpPr>
                <p:spPr bwMode="auto">
                  <a:xfrm>
                    <a:off x="485" y="2988"/>
                    <a:ext cx="118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Experience at this Type of Work:</a:t>
                    </a:r>
                  </a:p>
                </p:txBody>
              </p:sp>
              <p:sp>
                <p:nvSpPr>
                  <p:cNvPr id="34886" name="Rectangle 70"/>
                  <p:cNvSpPr>
                    <a:spLocks noChangeArrowheads="1"/>
                  </p:cNvSpPr>
                  <p:nvPr/>
                </p:nvSpPr>
                <p:spPr bwMode="auto">
                  <a:xfrm>
                    <a:off x="489" y="2992"/>
                    <a:ext cx="1175" cy="18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90" name="Group 74"/>
                <p:cNvGrpSpPr>
                  <a:grpSpLocks/>
                </p:cNvGrpSpPr>
                <p:nvPr/>
              </p:nvGrpSpPr>
              <p:grpSpPr bwMode="auto">
                <a:xfrm>
                  <a:off x="1668" y="2988"/>
                  <a:ext cx="1413" cy="191"/>
                  <a:chOff x="1668" y="2988"/>
                  <a:chExt cx="1413" cy="191"/>
                </a:xfrm>
              </p:grpSpPr>
              <p:sp>
                <p:nvSpPr>
                  <p:cNvPr id="34888" name="Rectangle 72"/>
                  <p:cNvSpPr>
                    <a:spLocks noChangeArrowheads="1"/>
                  </p:cNvSpPr>
                  <p:nvPr/>
                </p:nvSpPr>
                <p:spPr bwMode="auto">
                  <a:xfrm>
                    <a:off x="1668" y="2988"/>
                    <a:ext cx="141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Journeyman</a:t>
                    </a:r>
                  </a:p>
                </p:txBody>
              </p:sp>
              <p:sp>
                <p:nvSpPr>
                  <p:cNvPr id="34889" name="Rectangle 73"/>
                  <p:cNvSpPr>
                    <a:spLocks noChangeArrowheads="1"/>
                  </p:cNvSpPr>
                  <p:nvPr/>
                </p:nvSpPr>
                <p:spPr bwMode="auto">
                  <a:xfrm>
                    <a:off x="1672" y="2992"/>
                    <a:ext cx="1405" cy="18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93" name="Group 77"/>
                <p:cNvGrpSpPr>
                  <a:grpSpLocks/>
                </p:cNvGrpSpPr>
                <p:nvPr/>
              </p:nvGrpSpPr>
              <p:grpSpPr bwMode="auto">
                <a:xfrm>
                  <a:off x="485" y="3179"/>
                  <a:ext cx="1183" cy="131"/>
                  <a:chOff x="485" y="3179"/>
                  <a:chExt cx="1183" cy="131"/>
                </a:xfrm>
              </p:grpSpPr>
              <p:sp>
                <p:nvSpPr>
                  <p:cNvPr id="34891" name="Rectangle 75"/>
                  <p:cNvSpPr>
                    <a:spLocks noChangeArrowheads="1"/>
                  </p:cNvSpPr>
                  <p:nvPr/>
                </p:nvSpPr>
                <p:spPr bwMode="auto">
                  <a:xfrm>
                    <a:off x="485" y="3179"/>
                    <a:ext cx="118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r>
                      <a:rPr lang="en-US" altLang="en-US" sz="500">
                        <a:solidFill>
                          <a:srgbClr val="000000"/>
                        </a:solidFill>
                        <a:latin typeface="Verdana" pitchFamily="34" charset="0"/>
                      </a:rPr>
                      <a:t>Time on Project:</a:t>
                    </a:r>
                  </a:p>
                </p:txBody>
              </p:sp>
              <p:sp>
                <p:nvSpPr>
                  <p:cNvPr id="34892" name="Rectangle 76"/>
                  <p:cNvSpPr>
                    <a:spLocks noChangeArrowheads="1"/>
                  </p:cNvSpPr>
                  <p:nvPr/>
                </p:nvSpPr>
                <p:spPr bwMode="auto">
                  <a:xfrm>
                    <a:off x="489" y="3183"/>
                    <a:ext cx="1175" cy="12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96" name="Group 80"/>
                <p:cNvGrpSpPr>
                  <a:grpSpLocks/>
                </p:cNvGrpSpPr>
                <p:nvPr/>
              </p:nvGrpSpPr>
              <p:grpSpPr bwMode="auto">
                <a:xfrm>
                  <a:off x="1668" y="3179"/>
                  <a:ext cx="1413" cy="131"/>
                  <a:chOff x="1668" y="3179"/>
                  <a:chExt cx="1413" cy="131"/>
                </a:xfrm>
              </p:grpSpPr>
              <p:sp>
                <p:nvSpPr>
                  <p:cNvPr id="34894" name="Rectangle 78"/>
                  <p:cNvSpPr>
                    <a:spLocks noChangeArrowheads="1"/>
                  </p:cNvSpPr>
                  <p:nvPr/>
                </p:nvSpPr>
                <p:spPr bwMode="auto">
                  <a:xfrm>
                    <a:off x="1668" y="3179"/>
                    <a:ext cx="1413"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a:r>
                      <a:rPr lang="en-US" altLang="en-US" sz="800">
                        <a:solidFill>
                          <a:srgbClr val="000000"/>
                        </a:solidFill>
                        <a:latin typeface="Verdana" pitchFamily="34" charset="0"/>
                      </a:rPr>
                      <a:t>1 Month</a:t>
                    </a:r>
                  </a:p>
                </p:txBody>
              </p:sp>
              <p:sp>
                <p:nvSpPr>
                  <p:cNvPr id="34895" name="Rectangle 79"/>
                  <p:cNvSpPr>
                    <a:spLocks noChangeArrowheads="1"/>
                  </p:cNvSpPr>
                  <p:nvPr/>
                </p:nvSpPr>
                <p:spPr bwMode="auto">
                  <a:xfrm>
                    <a:off x="1672" y="3183"/>
                    <a:ext cx="1405" cy="123"/>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4898" name="Rectangle 82"/>
              <p:cNvSpPr>
                <a:spLocks noChangeArrowheads="1"/>
              </p:cNvSpPr>
              <p:nvPr/>
            </p:nvSpPr>
            <p:spPr bwMode="auto">
              <a:xfrm>
                <a:off x="482" y="1139"/>
                <a:ext cx="5804" cy="2171"/>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34901" name="Picture 85" title="Picture of Accident number 3 group activity"/>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981200"/>
            <a:ext cx="42037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902" name="Rectangle 86"/>
          <p:cNvSpPr>
            <a:spLocks noChangeArrowheads="1"/>
          </p:cNvSpPr>
          <p:nvPr/>
        </p:nvSpPr>
        <p:spPr bwMode="auto">
          <a:xfrm>
            <a:off x="762000" y="5334000"/>
            <a:ext cx="9220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just"/>
            <a:r>
              <a:rPr lang="en-US" altLang="en-US" sz="1600">
                <a:solidFill>
                  <a:srgbClr val="000000"/>
                </a:solidFill>
                <a:latin typeface="Arial" charset="0"/>
              </a:rPr>
              <a:t>The employee was attempting to correct an electrical problem involving two non-operational lamps. He proceeded to the area where he thought the problem was.  He had not shut off the power at the circuit breaker panel nor had he tested the wires to see if they were live.  He was electrocuted when he grabbed the two live wires with his left hand and then fell from the ladder.</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6931" name="Group 67" title="CAF Construction Site Safety Certificate Program Unit 2 Root Cause analysis slide"/>
          <p:cNvGrpSpPr>
            <a:grpSpLocks/>
          </p:cNvGrpSpPr>
          <p:nvPr/>
        </p:nvGrpSpPr>
        <p:grpSpPr bwMode="auto">
          <a:xfrm>
            <a:off x="-3175" y="0"/>
            <a:ext cx="10290175" cy="6867525"/>
            <a:chOff x="-2" y="0"/>
            <a:chExt cx="6482" cy="4326"/>
          </a:xfrm>
        </p:grpSpPr>
        <p:grpSp>
          <p:nvGrpSpPr>
            <p:cNvPr id="36928" name="Group 64"/>
            <p:cNvGrpSpPr>
              <a:grpSpLocks/>
            </p:cNvGrpSpPr>
            <p:nvPr/>
          </p:nvGrpSpPr>
          <p:grpSpPr bwMode="auto">
            <a:xfrm>
              <a:off x="-2" y="0"/>
              <a:ext cx="6426" cy="4326"/>
              <a:chOff x="-2" y="0"/>
              <a:chExt cx="6426" cy="4326"/>
            </a:xfrm>
          </p:grpSpPr>
          <p:sp>
            <p:nvSpPr>
              <p:cNvPr id="36868" name="Rectangle 4"/>
              <p:cNvSpPr>
                <a:spLocks noChangeArrowheads="1"/>
              </p:cNvSpPr>
              <p:nvPr/>
            </p:nvSpPr>
            <p:spPr bwMode="auto">
              <a:xfrm>
                <a:off x="-2" y="0"/>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9" name="Rectangle 5"/>
              <p:cNvSpPr>
                <a:spLocks noChangeArrowheads="1"/>
              </p:cNvSpPr>
              <p:nvPr/>
            </p:nvSpPr>
            <p:spPr bwMode="auto">
              <a:xfrm>
                <a:off x="1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0" name="Rectangle 6"/>
              <p:cNvSpPr>
                <a:spLocks noChangeArrowheads="1"/>
              </p:cNvSpPr>
              <p:nvPr/>
            </p:nvSpPr>
            <p:spPr bwMode="auto">
              <a:xfrm>
                <a:off x="2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1" name="Rectangle 7"/>
              <p:cNvSpPr>
                <a:spLocks noChangeArrowheads="1"/>
              </p:cNvSpPr>
              <p:nvPr/>
            </p:nvSpPr>
            <p:spPr bwMode="auto">
              <a:xfrm>
                <a:off x="3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2" name="Rectangle 8"/>
              <p:cNvSpPr>
                <a:spLocks noChangeArrowheads="1"/>
              </p:cNvSpPr>
              <p:nvPr/>
            </p:nvSpPr>
            <p:spPr bwMode="auto">
              <a:xfrm>
                <a:off x="4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3" name="Rectangle 9"/>
              <p:cNvSpPr>
                <a:spLocks noChangeArrowheads="1"/>
              </p:cNvSpPr>
              <p:nvPr/>
            </p:nvSpPr>
            <p:spPr bwMode="auto">
              <a:xfrm>
                <a:off x="5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4" name="Rectangle 10"/>
              <p:cNvSpPr>
                <a:spLocks noChangeArrowheads="1"/>
              </p:cNvSpPr>
              <p:nvPr/>
            </p:nvSpPr>
            <p:spPr bwMode="auto">
              <a:xfrm>
                <a:off x="6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5" name="Rectangle 11"/>
              <p:cNvSpPr>
                <a:spLocks noChangeArrowheads="1"/>
              </p:cNvSpPr>
              <p:nvPr/>
            </p:nvSpPr>
            <p:spPr bwMode="auto">
              <a:xfrm>
                <a:off x="7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Rectangle 12"/>
              <p:cNvSpPr>
                <a:spLocks noChangeArrowheads="1"/>
              </p:cNvSpPr>
              <p:nvPr/>
            </p:nvSpPr>
            <p:spPr bwMode="auto">
              <a:xfrm>
                <a:off x="8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7" name="Rectangle 13"/>
              <p:cNvSpPr>
                <a:spLocks noChangeArrowheads="1"/>
              </p:cNvSpPr>
              <p:nvPr/>
            </p:nvSpPr>
            <p:spPr bwMode="auto">
              <a:xfrm>
                <a:off x="9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8" name="Rectangle 14"/>
              <p:cNvSpPr>
                <a:spLocks noChangeArrowheads="1"/>
              </p:cNvSpPr>
              <p:nvPr/>
            </p:nvSpPr>
            <p:spPr bwMode="auto">
              <a:xfrm>
                <a:off x="10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9" name="Rectangle 15"/>
              <p:cNvSpPr>
                <a:spLocks noChangeArrowheads="1"/>
              </p:cNvSpPr>
              <p:nvPr/>
            </p:nvSpPr>
            <p:spPr bwMode="auto">
              <a:xfrm>
                <a:off x="11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0" name="Rectangle 16"/>
              <p:cNvSpPr>
                <a:spLocks noChangeArrowheads="1"/>
              </p:cNvSpPr>
              <p:nvPr/>
            </p:nvSpPr>
            <p:spPr bwMode="auto">
              <a:xfrm>
                <a:off x="12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1" name="Rectangle 17"/>
              <p:cNvSpPr>
                <a:spLocks noChangeArrowheads="1"/>
              </p:cNvSpPr>
              <p:nvPr/>
            </p:nvSpPr>
            <p:spPr bwMode="auto">
              <a:xfrm>
                <a:off x="14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2" name="Rectangle 18"/>
              <p:cNvSpPr>
                <a:spLocks noChangeArrowheads="1"/>
              </p:cNvSpPr>
              <p:nvPr/>
            </p:nvSpPr>
            <p:spPr bwMode="auto">
              <a:xfrm>
                <a:off x="15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3" name="Rectangle 19"/>
              <p:cNvSpPr>
                <a:spLocks noChangeArrowheads="1"/>
              </p:cNvSpPr>
              <p:nvPr/>
            </p:nvSpPr>
            <p:spPr bwMode="auto">
              <a:xfrm>
                <a:off x="16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4" name="Rectangle 20"/>
              <p:cNvSpPr>
                <a:spLocks noChangeArrowheads="1"/>
              </p:cNvSpPr>
              <p:nvPr/>
            </p:nvSpPr>
            <p:spPr bwMode="auto">
              <a:xfrm>
                <a:off x="17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5" name="Rectangle 21"/>
              <p:cNvSpPr>
                <a:spLocks noChangeArrowheads="1"/>
              </p:cNvSpPr>
              <p:nvPr/>
            </p:nvSpPr>
            <p:spPr bwMode="auto">
              <a:xfrm>
                <a:off x="18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6" name="Rectangle 22"/>
              <p:cNvSpPr>
                <a:spLocks noChangeArrowheads="1"/>
              </p:cNvSpPr>
              <p:nvPr/>
            </p:nvSpPr>
            <p:spPr bwMode="auto">
              <a:xfrm>
                <a:off x="19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7" name="Rectangle 23"/>
              <p:cNvSpPr>
                <a:spLocks noChangeArrowheads="1"/>
              </p:cNvSpPr>
              <p:nvPr/>
            </p:nvSpPr>
            <p:spPr bwMode="auto">
              <a:xfrm>
                <a:off x="20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8" name="Rectangle 24"/>
              <p:cNvSpPr>
                <a:spLocks noChangeArrowheads="1"/>
              </p:cNvSpPr>
              <p:nvPr/>
            </p:nvSpPr>
            <p:spPr bwMode="auto">
              <a:xfrm>
                <a:off x="21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9" name="Rectangle 25"/>
              <p:cNvSpPr>
                <a:spLocks noChangeArrowheads="1"/>
              </p:cNvSpPr>
              <p:nvPr/>
            </p:nvSpPr>
            <p:spPr bwMode="auto">
              <a:xfrm>
                <a:off x="22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0" name="Rectangle 26"/>
              <p:cNvSpPr>
                <a:spLocks noChangeArrowheads="1"/>
              </p:cNvSpPr>
              <p:nvPr/>
            </p:nvSpPr>
            <p:spPr bwMode="auto">
              <a:xfrm>
                <a:off x="23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1" name="Rectangle 27"/>
              <p:cNvSpPr>
                <a:spLocks noChangeArrowheads="1"/>
              </p:cNvSpPr>
              <p:nvPr/>
            </p:nvSpPr>
            <p:spPr bwMode="auto">
              <a:xfrm>
                <a:off x="24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2" name="Rectangle 28"/>
              <p:cNvSpPr>
                <a:spLocks noChangeArrowheads="1"/>
              </p:cNvSpPr>
              <p:nvPr/>
            </p:nvSpPr>
            <p:spPr bwMode="auto">
              <a:xfrm>
                <a:off x="25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3" name="Rectangle 29"/>
              <p:cNvSpPr>
                <a:spLocks noChangeArrowheads="1"/>
              </p:cNvSpPr>
              <p:nvPr/>
            </p:nvSpPr>
            <p:spPr bwMode="auto">
              <a:xfrm>
                <a:off x="26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4" name="Rectangle 30"/>
              <p:cNvSpPr>
                <a:spLocks noChangeArrowheads="1"/>
              </p:cNvSpPr>
              <p:nvPr/>
            </p:nvSpPr>
            <p:spPr bwMode="auto">
              <a:xfrm>
                <a:off x="28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5" name="Rectangle 31"/>
              <p:cNvSpPr>
                <a:spLocks noChangeArrowheads="1"/>
              </p:cNvSpPr>
              <p:nvPr/>
            </p:nvSpPr>
            <p:spPr bwMode="auto">
              <a:xfrm>
                <a:off x="29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6" name="Rectangle 32"/>
              <p:cNvSpPr>
                <a:spLocks noChangeArrowheads="1"/>
              </p:cNvSpPr>
              <p:nvPr/>
            </p:nvSpPr>
            <p:spPr bwMode="auto">
              <a:xfrm>
                <a:off x="30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7" name="Rectangle 33"/>
              <p:cNvSpPr>
                <a:spLocks noChangeArrowheads="1"/>
              </p:cNvSpPr>
              <p:nvPr/>
            </p:nvSpPr>
            <p:spPr bwMode="auto">
              <a:xfrm>
                <a:off x="31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8" name="Rectangle 34"/>
              <p:cNvSpPr>
                <a:spLocks noChangeArrowheads="1"/>
              </p:cNvSpPr>
              <p:nvPr/>
            </p:nvSpPr>
            <p:spPr bwMode="auto">
              <a:xfrm>
                <a:off x="32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9" name="Rectangle 35"/>
              <p:cNvSpPr>
                <a:spLocks noChangeArrowheads="1"/>
              </p:cNvSpPr>
              <p:nvPr/>
            </p:nvSpPr>
            <p:spPr bwMode="auto">
              <a:xfrm>
                <a:off x="33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0" name="Rectangle 36"/>
              <p:cNvSpPr>
                <a:spLocks noChangeArrowheads="1"/>
              </p:cNvSpPr>
              <p:nvPr/>
            </p:nvSpPr>
            <p:spPr bwMode="auto">
              <a:xfrm>
                <a:off x="34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1" name="Rectangle 37"/>
              <p:cNvSpPr>
                <a:spLocks noChangeArrowheads="1"/>
              </p:cNvSpPr>
              <p:nvPr/>
            </p:nvSpPr>
            <p:spPr bwMode="auto">
              <a:xfrm>
                <a:off x="35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2" name="Rectangle 38"/>
              <p:cNvSpPr>
                <a:spLocks noChangeArrowheads="1"/>
              </p:cNvSpPr>
              <p:nvPr/>
            </p:nvSpPr>
            <p:spPr bwMode="auto">
              <a:xfrm>
                <a:off x="36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3" name="Rectangle 39"/>
              <p:cNvSpPr>
                <a:spLocks noChangeArrowheads="1"/>
              </p:cNvSpPr>
              <p:nvPr/>
            </p:nvSpPr>
            <p:spPr bwMode="auto">
              <a:xfrm>
                <a:off x="37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4" name="Rectangle 40"/>
              <p:cNvSpPr>
                <a:spLocks noChangeArrowheads="1"/>
              </p:cNvSpPr>
              <p:nvPr/>
            </p:nvSpPr>
            <p:spPr bwMode="auto">
              <a:xfrm>
                <a:off x="38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5" name="Rectangle 41"/>
              <p:cNvSpPr>
                <a:spLocks noChangeArrowheads="1"/>
              </p:cNvSpPr>
              <p:nvPr/>
            </p:nvSpPr>
            <p:spPr bwMode="auto">
              <a:xfrm>
                <a:off x="39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6" name="Rectangle 42"/>
              <p:cNvSpPr>
                <a:spLocks noChangeArrowheads="1"/>
              </p:cNvSpPr>
              <p:nvPr/>
            </p:nvSpPr>
            <p:spPr bwMode="auto">
              <a:xfrm>
                <a:off x="41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7" name="Rectangle 43"/>
              <p:cNvSpPr>
                <a:spLocks noChangeArrowheads="1"/>
              </p:cNvSpPr>
              <p:nvPr/>
            </p:nvSpPr>
            <p:spPr bwMode="auto">
              <a:xfrm>
                <a:off x="42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8" name="Rectangle 44"/>
              <p:cNvSpPr>
                <a:spLocks noChangeArrowheads="1"/>
              </p:cNvSpPr>
              <p:nvPr/>
            </p:nvSpPr>
            <p:spPr bwMode="auto">
              <a:xfrm>
                <a:off x="43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9" name="Rectangle 45"/>
              <p:cNvSpPr>
                <a:spLocks noChangeArrowheads="1"/>
              </p:cNvSpPr>
              <p:nvPr/>
            </p:nvSpPr>
            <p:spPr bwMode="auto">
              <a:xfrm>
                <a:off x="44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0" name="Rectangle 46"/>
              <p:cNvSpPr>
                <a:spLocks noChangeArrowheads="1"/>
              </p:cNvSpPr>
              <p:nvPr/>
            </p:nvSpPr>
            <p:spPr bwMode="auto">
              <a:xfrm>
                <a:off x="45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1" name="Rectangle 47"/>
              <p:cNvSpPr>
                <a:spLocks noChangeArrowheads="1"/>
              </p:cNvSpPr>
              <p:nvPr/>
            </p:nvSpPr>
            <p:spPr bwMode="auto">
              <a:xfrm>
                <a:off x="46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2" name="Rectangle 48"/>
              <p:cNvSpPr>
                <a:spLocks noChangeArrowheads="1"/>
              </p:cNvSpPr>
              <p:nvPr/>
            </p:nvSpPr>
            <p:spPr bwMode="auto">
              <a:xfrm>
                <a:off x="47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3" name="Rectangle 49"/>
              <p:cNvSpPr>
                <a:spLocks noChangeArrowheads="1"/>
              </p:cNvSpPr>
              <p:nvPr/>
            </p:nvSpPr>
            <p:spPr bwMode="auto">
              <a:xfrm>
                <a:off x="48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4" name="Rectangle 50"/>
              <p:cNvSpPr>
                <a:spLocks noChangeArrowheads="1"/>
              </p:cNvSpPr>
              <p:nvPr/>
            </p:nvSpPr>
            <p:spPr bwMode="auto">
              <a:xfrm>
                <a:off x="49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5" name="Rectangle 51"/>
              <p:cNvSpPr>
                <a:spLocks noChangeArrowheads="1"/>
              </p:cNvSpPr>
              <p:nvPr/>
            </p:nvSpPr>
            <p:spPr bwMode="auto">
              <a:xfrm>
                <a:off x="50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6" name="Rectangle 52"/>
              <p:cNvSpPr>
                <a:spLocks noChangeArrowheads="1"/>
              </p:cNvSpPr>
              <p:nvPr/>
            </p:nvSpPr>
            <p:spPr bwMode="auto">
              <a:xfrm>
                <a:off x="51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7" name="Rectangle 53"/>
              <p:cNvSpPr>
                <a:spLocks noChangeArrowheads="1"/>
              </p:cNvSpPr>
              <p:nvPr/>
            </p:nvSpPr>
            <p:spPr bwMode="auto">
              <a:xfrm>
                <a:off x="52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8" name="Rectangle 54"/>
              <p:cNvSpPr>
                <a:spLocks noChangeArrowheads="1"/>
              </p:cNvSpPr>
              <p:nvPr/>
            </p:nvSpPr>
            <p:spPr bwMode="auto">
              <a:xfrm>
                <a:off x="53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9" name="Rectangle 55"/>
              <p:cNvSpPr>
                <a:spLocks noChangeArrowheads="1"/>
              </p:cNvSpPr>
              <p:nvPr/>
            </p:nvSpPr>
            <p:spPr bwMode="auto">
              <a:xfrm>
                <a:off x="55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0" name="Rectangle 56"/>
              <p:cNvSpPr>
                <a:spLocks noChangeArrowheads="1"/>
              </p:cNvSpPr>
              <p:nvPr/>
            </p:nvSpPr>
            <p:spPr bwMode="auto">
              <a:xfrm>
                <a:off x="56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1" name="Rectangle 57"/>
              <p:cNvSpPr>
                <a:spLocks noChangeArrowheads="1"/>
              </p:cNvSpPr>
              <p:nvPr/>
            </p:nvSpPr>
            <p:spPr bwMode="auto">
              <a:xfrm>
                <a:off x="57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2" name="Rectangle 58"/>
              <p:cNvSpPr>
                <a:spLocks noChangeArrowheads="1"/>
              </p:cNvSpPr>
              <p:nvPr/>
            </p:nvSpPr>
            <p:spPr bwMode="auto">
              <a:xfrm>
                <a:off x="58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3" name="Rectangle 59"/>
              <p:cNvSpPr>
                <a:spLocks noChangeArrowheads="1"/>
              </p:cNvSpPr>
              <p:nvPr/>
            </p:nvSpPr>
            <p:spPr bwMode="auto">
              <a:xfrm>
                <a:off x="59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4" name="Rectangle 60"/>
              <p:cNvSpPr>
                <a:spLocks noChangeArrowheads="1"/>
              </p:cNvSpPr>
              <p:nvPr/>
            </p:nvSpPr>
            <p:spPr bwMode="auto">
              <a:xfrm>
                <a:off x="60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5" name="Rectangle 61"/>
              <p:cNvSpPr>
                <a:spLocks noChangeArrowheads="1"/>
              </p:cNvSpPr>
              <p:nvPr/>
            </p:nvSpPr>
            <p:spPr bwMode="auto">
              <a:xfrm>
                <a:off x="61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6" name="Rectangle 62"/>
              <p:cNvSpPr>
                <a:spLocks noChangeArrowheads="1"/>
              </p:cNvSpPr>
              <p:nvPr/>
            </p:nvSpPr>
            <p:spPr bwMode="auto">
              <a:xfrm>
                <a:off x="62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7" name="Rectangle 63"/>
              <p:cNvSpPr>
                <a:spLocks noChangeArrowheads="1"/>
              </p:cNvSpPr>
              <p:nvPr/>
            </p:nvSpPr>
            <p:spPr bwMode="auto">
              <a:xfrm>
                <a:off x="63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929" name="Rectangle 65"/>
            <p:cNvSpPr>
              <a:spLocks noChangeArrowheads="1"/>
            </p:cNvSpPr>
            <p:nvPr/>
          </p:nvSpPr>
          <p:spPr bwMode="auto">
            <a:xfrm>
              <a:off x="483" y="0"/>
              <a:ext cx="5997"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30" name="Rectangle 66"/>
            <p:cNvSpPr>
              <a:spLocks noChangeArrowheads="1"/>
            </p:cNvSpPr>
            <p:nvPr/>
          </p:nvSpPr>
          <p:spPr bwMode="auto">
            <a:xfrm>
              <a:off x="0" y="0"/>
              <a:ext cx="6480" cy="32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932" name="Rectangle 68" title="Decorative Line"/>
          <p:cNvSpPr>
            <a:spLocks noChangeArrowheads="1"/>
          </p:cNvSpPr>
          <p:nvPr/>
        </p:nvSpPr>
        <p:spPr bwMode="auto">
          <a:xfrm>
            <a:off x="3943350" y="2590800"/>
            <a:ext cx="5503863" cy="76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33" name="Rectangle 69"/>
          <p:cNvSpPr>
            <a:spLocks noGrp="1" noChangeArrowheads="1"/>
          </p:cNvSpPr>
          <p:nvPr>
            <p:ph type="ctrTitle"/>
          </p:nvPr>
        </p:nvSpPr>
        <p:spPr>
          <a:xfrm>
            <a:off x="838200" y="1066800"/>
            <a:ext cx="8610600" cy="1447800"/>
          </a:xfrm>
          <a:noFill/>
          <a:ln/>
        </p:spPr>
        <p:txBody>
          <a:bodyPr anchor="ctr"/>
          <a:lstStyle/>
          <a:p>
            <a:pPr algn="r"/>
            <a:r>
              <a:rPr lang="en-US" altLang="en-US" dirty="0" smtClean="0">
                <a:solidFill>
                  <a:schemeClr val="tx1"/>
                </a:solidFill>
                <a:latin typeface="Arial" charset="0"/>
              </a:rPr>
              <a:t> </a:t>
            </a:r>
            <a:r>
              <a:rPr lang="en-US" altLang="en-US" dirty="0">
                <a:solidFill>
                  <a:schemeClr val="tx1"/>
                </a:solidFill>
                <a:latin typeface="Arial" charset="0"/>
              </a:rPr>
              <a:t>Construction Site Safety </a:t>
            </a:r>
            <a:r>
              <a:rPr lang="en-US" altLang="en-US" dirty="0" smtClean="0">
                <a:solidFill>
                  <a:schemeClr val="tx1"/>
                </a:solidFill>
                <a:latin typeface="Arial" charset="0"/>
              </a:rPr>
              <a:t> </a:t>
            </a:r>
            <a:r>
              <a:rPr lang="en-US" altLang="en-US" dirty="0">
                <a:solidFill>
                  <a:schemeClr val="tx1"/>
                </a:solidFill>
                <a:latin typeface="Arial" charset="0"/>
              </a:rPr>
              <a:t>Program</a:t>
            </a:r>
          </a:p>
        </p:txBody>
      </p:sp>
      <p:sp>
        <p:nvSpPr>
          <p:cNvPr id="36934" name="Rectangle 70"/>
          <p:cNvSpPr>
            <a:spLocks noChangeArrowheads="1"/>
          </p:cNvSpPr>
          <p:nvPr/>
        </p:nvSpPr>
        <p:spPr bwMode="auto">
          <a:xfrm>
            <a:off x="839788" y="2897188"/>
            <a:ext cx="8607425"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spcBef>
                <a:spcPct val="50000"/>
              </a:spcBef>
            </a:pPr>
            <a:r>
              <a:rPr lang="en-US" altLang="en-US" sz="3200">
                <a:latin typeface="Verdana" pitchFamily="34" charset="0"/>
              </a:rPr>
              <a:t>Unit 2-</a:t>
            </a:r>
          </a:p>
          <a:p>
            <a:pPr algn="r">
              <a:spcBef>
                <a:spcPct val="50000"/>
              </a:spcBef>
            </a:pPr>
            <a:r>
              <a:rPr lang="en-US" altLang="en-US" sz="3200">
                <a:latin typeface="Verdana" pitchFamily="34" charset="0"/>
              </a:rPr>
              <a:t>Root Cause Analysis</a:t>
            </a:r>
          </a:p>
        </p:txBody>
      </p:sp>
      <p:graphicFrame>
        <p:nvGraphicFramePr>
          <p:cNvPr id="36935" name="Object 71" title="Picture of a forklift that is tipped over">
            <a:hlinkClick r:id="" action="ppaction://ole?verb=0"/>
          </p:cNvPr>
          <p:cNvGraphicFramePr>
            <a:graphicFrameLocks/>
          </p:cNvGraphicFramePr>
          <p:nvPr>
            <p:extLst>
              <p:ext uri="{D42A27DB-BD31-4B8C-83A1-F6EECF244321}">
                <p14:modId xmlns:p14="http://schemas.microsoft.com/office/powerpoint/2010/main" val="3347141770"/>
              </p:ext>
            </p:extLst>
          </p:nvPr>
        </p:nvGraphicFramePr>
        <p:xfrm>
          <a:off x="838200" y="3962400"/>
          <a:ext cx="3886200" cy="2514600"/>
        </p:xfrm>
        <a:graphic>
          <a:graphicData uri="http://schemas.openxmlformats.org/presentationml/2006/ole">
            <mc:AlternateContent xmlns:mc="http://schemas.openxmlformats.org/markup-compatibility/2006">
              <mc:Choice xmlns:v="urn:schemas-microsoft-com:vml" Requires="v">
                <p:oleObj spid="_x0000_s36951" name="Bitmap Image" r:id="rId4" imgW="3885840" imgH="2514240" progId="Paint.Picture">
                  <p:embed/>
                </p:oleObj>
              </mc:Choice>
              <mc:Fallback>
                <p:oleObj name="Bitmap Image" r:id="rId4" imgW="3885840" imgH="2514240" progId="Paint.Picture">
                  <p:embed/>
                  <p:pic>
                    <p:nvPicPr>
                      <p:cNvPr id="0" name="Object 7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962400"/>
                        <a:ext cx="3886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a:xfrm>
            <a:off x="762000" y="914400"/>
            <a:ext cx="9096375" cy="762000"/>
          </a:xfrm>
          <a:noFill/>
          <a:ln/>
        </p:spPr>
        <p:txBody>
          <a:bodyPr anchor="ctr"/>
          <a:lstStyle/>
          <a:p>
            <a:r>
              <a:rPr lang="en-US" altLang="en-US" b="1">
                <a:solidFill>
                  <a:schemeClr val="tx1"/>
                </a:solidFill>
                <a:latin typeface="Arial" charset="0"/>
              </a:rPr>
              <a:t>Root Cause Analysis</a:t>
            </a:r>
          </a:p>
        </p:txBody>
      </p:sp>
      <p:sp>
        <p:nvSpPr>
          <p:cNvPr id="38917" name="Rectangle 5"/>
          <p:cNvSpPr>
            <a:spLocks noGrp="1" noChangeArrowheads="1"/>
          </p:cNvSpPr>
          <p:nvPr>
            <p:ph type="body" idx="1"/>
          </p:nvPr>
        </p:nvSpPr>
        <p:spPr>
          <a:xfrm>
            <a:off x="762000" y="1905000"/>
            <a:ext cx="9144000" cy="3200400"/>
          </a:xfrm>
          <a:noFill/>
          <a:ln/>
        </p:spPr>
        <p:txBody>
          <a:bodyPr/>
          <a:lstStyle/>
          <a:p>
            <a:pPr marL="0" indent="0" algn="just">
              <a:buFont typeface="Wingdings" pitchFamily="2" charset="2"/>
              <a:buNone/>
            </a:pPr>
            <a:r>
              <a:rPr lang="en-US" altLang="en-US" sz="2800">
                <a:latin typeface="Arial" charset="0"/>
              </a:rPr>
              <a:t>Root Cause Analysis seeks to identify the origin of a problem. It uses a specific set of steps, with associated tools, to find the primary cause of the problem, so that you can:</a:t>
            </a:r>
          </a:p>
          <a:p>
            <a:pPr marL="912813" lvl="1" indent="-228600">
              <a:buClr>
                <a:schemeClr val="tx1"/>
              </a:buClr>
              <a:buFontTx/>
              <a:buChar char="•"/>
            </a:pPr>
            <a:r>
              <a:rPr lang="en-US" altLang="en-US" sz="2400">
                <a:latin typeface="Arial" charset="0"/>
              </a:rPr>
              <a:t>Determine what happened</a:t>
            </a:r>
          </a:p>
          <a:p>
            <a:pPr marL="912813" lvl="1" indent="-228600">
              <a:buClr>
                <a:schemeClr val="tx1"/>
              </a:buClr>
              <a:buFontTx/>
              <a:buChar char="•"/>
            </a:pPr>
            <a:r>
              <a:rPr lang="en-US" altLang="en-US" sz="2400">
                <a:latin typeface="Arial" charset="0"/>
              </a:rPr>
              <a:t>Determine why it happened</a:t>
            </a:r>
          </a:p>
          <a:p>
            <a:pPr marL="912813" lvl="1" indent="-228600">
              <a:buClr>
                <a:schemeClr val="tx1"/>
              </a:buClr>
              <a:buFontTx/>
              <a:buChar char="•"/>
            </a:pPr>
            <a:r>
              <a:rPr lang="en-US" altLang="en-US" sz="2400">
                <a:latin typeface="Arial" charset="0"/>
              </a:rPr>
              <a:t>Figure out what to do to ensure it will not happen again</a:t>
            </a:r>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762000" y="838200"/>
            <a:ext cx="9172575" cy="762000"/>
          </a:xfrm>
          <a:noFill/>
          <a:ln/>
        </p:spPr>
        <p:txBody>
          <a:bodyPr anchor="ctr"/>
          <a:lstStyle/>
          <a:p>
            <a:r>
              <a:rPr lang="en-US" altLang="en-US" b="1">
                <a:solidFill>
                  <a:schemeClr val="tx1"/>
                </a:solidFill>
                <a:latin typeface="Arial" charset="0"/>
              </a:rPr>
              <a:t>3 Main Root Causes</a:t>
            </a:r>
            <a:r>
              <a:rPr lang="en-US" altLang="en-US">
                <a:latin typeface="Arial" charset="0"/>
              </a:rPr>
              <a:t> </a:t>
            </a:r>
          </a:p>
        </p:txBody>
      </p:sp>
      <p:sp>
        <p:nvSpPr>
          <p:cNvPr id="40965" name="Rectangle 5"/>
          <p:cNvSpPr>
            <a:spLocks noGrp="1" noChangeArrowheads="1"/>
          </p:cNvSpPr>
          <p:nvPr>
            <p:ph type="body" idx="1"/>
          </p:nvPr>
        </p:nvSpPr>
        <p:spPr>
          <a:xfrm>
            <a:off x="762000" y="1905000"/>
            <a:ext cx="9144000" cy="3733800"/>
          </a:xfrm>
          <a:noFill/>
          <a:ln/>
        </p:spPr>
        <p:txBody>
          <a:bodyPr/>
          <a:lstStyle/>
          <a:p>
            <a:pPr marL="609600" indent="-609600">
              <a:lnSpc>
                <a:spcPct val="90000"/>
              </a:lnSpc>
              <a:buClr>
                <a:schemeClr val="tx1"/>
              </a:buClr>
              <a:buFontTx/>
              <a:buChar char="•"/>
            </a:pPr>
            <a:r>
              <a:rPr lang="en-US" altLang="en-US" sz="2400" b="1" dirty="0">
                <a:latin typeface="Arial" charset="0"/>
              </a:rPr>
              <a:t>Physical causes (Work Factors)</a:t>
            </a:r>
            <a:r>
              <a:rPr lang="en-US" altLang="en-US" sz="2400" dirty="0">
                <a:latin typeface="Arial" charset="0"/>
              </a:rPr>
              <a:t> - Tangible, material items failed in some way (for example, a car's brakes stopped working). </a:t>
            </a:r>
          </a:p>
          <a:p>
            <a:pPr marL="609600" indent="-609600">
              <a:lnSpc>
                <a:spcPct val="90000"/>
              </a:lnSpc>
              <a:buClr>
                <a:schemeClr val="tx1"/>
              </a:buClr>
              <a:buFontTx/>
              <a:buChar char="•"/>
            </a:pPr>
            <a:r>
              <a:rPr lang="en-US" altLang="en-US" sz="2400" b="1" dirty="0">
                <a:latin typeface="Arial" charset="0"/>
              </a:rPr>
              <a:t>Human causes (Unsafe Acts)</a:t>
            </a:r>
            <a:r>
              <a:rPr lang="en-US" altLang="en-US" sz="2400" dirty="0">
                <a:latin typeface="Arial" charset="0"/>
              </a:rPr>
              <a:t> - People did something wrong. or did not doing something that was needed. Human causes typically lead to physical causes (for example, no one filled the brake fluid, which led to the brakes failing</a:t>
            </a:r>
            <a:r>
              <a:rPr lang="en-US" altLang="en-US" sz="2400" dirty="0" smtClean="0">
                <a:latin typeface="Arial" charset="0"/>
              </a:rPr>
              <a:t>).</a:t>
            </a:r>
            <a:endParaRPr lang="en-US" altLang="en-US" sz="2400" dirty="0">
              <a:latin typeface="Arial" charset="0"/>
            </a:endParaRPr>
          </a:p>
          <a:p>
            <a:pPr marL="609600" indent="-609600">
              <a:lnSpc>
                <a:spcPct val="90000"/>
              </a:lnSpc>
              <a:buClr>
                <a:schemeClr val="tx1"/>
              </a:buClr>
              <a:buFontTx/>
              <a:buChar char="•"/>
            </a:pPr>
            <a:r>
              <a:rPr lang="en-US" altLang="en-US" sz="2400" b="1" dirty="0">
                <a:latin typeface="Arial" charset="0"/>
              </a:rPr>
              <a:t>Organizational causes (Unsafe Conditions) -</a:t>
            </a:r>
            <a:r>
              <a:rPr lang="en-US" altLang="en-US" sz="2400" dirty="0">
                <a:latin typeface="Arial" charset="0"/>
              </a:rPr>
              <a:t> A system, process, or policy that people use to make decisions or do their work is faulty (for example, no one person was responsible for vehicle maintenance, and everyone assumed someone else checks the brake fluid level in the service trucks).</a:t>
            </a:r>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6211" name="Group 67" title="CAF Construction Site Safety Certificate Program Unit 1 Investigating Workplace Injuries slide"/>
          <p:cNvGrpSpPr>
            <a:grpSpLocks/>
          </p:cNvGrpSpPr>
          <p:nvPr/>
        </p:nvGrpSpPr>
        <p:grpSpPr bwMode="auto">
          <a:xfrm>
            <a:off x="-3175" y="0"/>
            <a:ext cx="10290175" cy="6867525"/>
            <a:chOff x="-2" y="0"/>
            <a:chExt cx="6482" cy="4326"/>
          </a:xfrm>
        </p:grpSpPr>
        <p:grpSp>
          <p:nvGrpSpPr>
            <p:cNvPr id="6208" name="Group 64"/>
            <p:cNvGrpSpPr>
              <a:grpSpLocks/>
            </p:cNvGrpSpPr>
            <p:nvPr/>
          </p:nvGrpSpPr>
          <p:grpSpPr bwMode="auto">
            <a:xfrm>
              <a:off x="-2" y="0"/>
              <a:ext cx="6426" cy="4326"/>
              <a:chOff x="-2" y="0"/>
              <a:chExt cx="6426" cy="4326"/>
            </a:xfrm>
          </p:grpSpPr>
          <p:sp>
            <p:nvSpPr>
              <p:cNvPr id="6148" name="Rectangle 4"/>
              <p:cNvSpPr>
                <a:spLocks noChangeArrowheads="1"/>
              </p:cNvSpPr>
              <p:nvPr/>
            </p:nvSpPr>
            <p:spPr bwMode="auto">
              <a:xfrm>
                <a:off x="-2" y="0"/>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Rectangle 8"/>
              <p:cNvSpPr>
                <a:spLocks noChangeArrowheads="1"/>
              </p:cNvSpPr>
              <p:nvPr/>
            </p:nvSpPr>
            <p:spPr bwMode="auto">
              <a:xfrm>
                <a:off x="4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Rectangle 9"/>
              <p:cNvSpPr>
                <a:spLocks noChangeArrowheads="1"/>
              </p:cNvSpPr>
              <p:nvPr/>
            </p:nvSpPr>
            <p:spPr bwMode="auto">
              <a:xfrm>
                <a:off x="5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Rectangle 10"/>
              <p:cNvSpPr>
                <a:spLocks noChangeArrowheads="1"/>
              </p:cNvSpPr>
              <p:nvPr/>
            </p:nvSpPr>
            <p:spPr bwMode="auto">
              <a:xfrm>
                <a:off x="6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Rectangle 11"/>
              <p:cNvSpPr>
                <a:spLocks noChangeArrowheads="1"/>
              </p:cNvSpPr>
              <p:nvPr/>
            </p:nvSpPr>
            <p:spPr bwMode="auto">
              <a:xfrm>
                <a:off x="7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Rectangle 12"/>
              <p:cNvSpPr>
                <a:spLocks noChangeArrowheads="1"/>
              </p:cNvSpPr>
              <p:nvPr/>
            </p:nvSpPr>
            <p:spPr bwMode="auto">
              <a:xfrm>
                <a:off x="8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Rectangle 13"/>
              <p:cNvSpPr>
                <a:spLocks noChangeArrowheads="1"/>
              </p:cNvSpPr>
              <p:nvPr/>
            </p:nvSpPr>
            <p:spPr bwMode="auto">
              <a:xfrm>
                <a:off x="9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Rectangle 14"/>
              <p:cNvSpPr>
                <a:spLocks noChangeArrowheads="1"/>
              </p:cNvSpPr>
              <p:nvPr/>
            </p:nvSpPr>
            <p:spPr bwMode="auto">
              <a:xfrm>
                <a:off x="10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Rectangle 15"/>
              <p:cNvSpPr>
                <a:spLocks noChangeArrowheads="1"/>
              </p:cNvSpPr>
              <p:nvPr/>
            </p:nvSpPr>
            <p:spPr bwMode="auto">
              <a:xfrm>
                <a:off x="11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Rectangle 16"/>
              <p:cNvSpPr>
                <a:spLocks noChangeArrowheads="1"/>
              </p:cNvSpPr>
              <p:nvPr/>
            </p:nvSpPr>
            <p:spPr bwMode="auto">
              <a:xfrm>
                <a:off x="12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Rectangle 17"/>
              <p:cNvSpPr>
                <a:spLocks noChangeArrowheads="1"/>
              </p:cNvSpPr>
              <p:nvPr/>
            </p:nvSpPr>
            <p:spPr bwMode="auto">
              <a:xfrm>
                <a:off x="14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Rectangle 18"/>
              <p:cNvSpPr>
                <a:spLocks noChangeArrowheads="1"/>
              </p:cNvSpPr>
              <p:nvPr/>
            </p:nvSpPr>
            <p:spPr bwMode="auto">
              <a:xfrm>
                <a:off x="15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Rectangle 19"/>
              <p:cNvSpPr>
                <a:spLocks noChangeArrowheads="1"/>
              </p:cNvSpPr>
              <p:nvPr/>
            </p:nvSpPr>
            <p:spPr bwMode="auto">
              <a:xfrm>
                <a:off x="16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Rectangle 20"/>
              <p:cNvSpPr>
                <a:spLocks noChangeArrowheads="1"/>
              </p:cNvSpPr>
              <p:nvPr/>
            </p:nvSpPr>
            <p:spPr bwMode="auto">
              <a:xfrm>
                <a:off x="17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Rectangle 21"/>
              <p:cNvSpPr>
                <a:spLocks noChangeArrowheads="1"/>
              </p:cNvSpPr>
              <p:nvPr/>
            </p:nvSpPr>
            <p:spPr bwMode="auto">
              <a:xfrm>
                <a:off x="18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Rectangle 22"/>
              <p:cNvSpPr>
                <a:spLocks noChangeArrowheads="1"/>
              </p:cNvSpPr>
              <p:nvPr/>
            </p:nvSpPr>
            <p:spPr bwMode="auto">
              <a:xfrm>
                <a:off x="19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Rectangle 23"/>
              <p:cNvSpPr>
                <a:spLocks noChangeArrowheads="1"/>
              </p:cNvSpPr>
              <p:nvPr/>
            </p:nvSpPr>
            <p:spPr bwMode="auto">
              <a:xfrm>
                <a:off x="20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Rectangle 24"/>
              <p:cNvSpPr>
                <a:spLocks noChangeArrowheads="1"/>
              </p:cNvSpPr>
              <p:nvPr/>
            </p:nvSpPr>
            <p:spPr bwMode="auto">
              <a:xfrm>
                <a:off x="21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Rectangle 25"/>
              <p:cNvSpPr>
                <a:spLocks noChangeArrowheads="1"/>
              </p:cNvSpPr>
              <p:nvPr/>
            </p:nvSpPr>
            <p:spPr bwMode="auto">
              <a:xfrm>
                <a:off x="22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Rectangle 26"/>
              <p:cNvSpPr>
                <a:spLocks noChangeArrowheads="1"/>
              </p:cNvSpPr>
              <p:nvPr/>
            </p:nvSpPr>
            <p:spPr bwMode="auto">
              <a:xfrm>
                <a:off x="23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Rectangle 27"/>
              <p:cNvSpPr>
                <a:spLocks noChangeArrowheads="1"/>
              </p:cNvSpPr>
              <p:nvPr/>
            </p:nvSpPr>
            <p:spPr bwMode="auto">
              <a:xfrm>
                <a:off x="24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Rectangle 28"/>
              <p:cNvSpPr>
                <a:spLocks noChangeArrowheads="1"/>
              </p:cNvSpPr>
              <p:nvPr/>
            </p:nvSpPr>
            <p:spPr bwMode="auto">
              <a:xfrm>
                <a:off x="25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Rectangle 29"/>
              <p:cNvSpPr>
                <a:spLocks noChangeArrowheads="1"/>
              </p:cNvSpPr>
              <p:nvPr/>
            </p:nvSpPr>
            <p:spPr bwMode="auto">
              <a:xfrm>
                <a:off x="26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Rectangle 30"/>
              <p:cNvSpPr>
                <a:spLocks noChangeArrowheads="1"/>
              </p:cNvSpPr>
              <p:nvPr/>
            </p:nvSpPr>
            <p:spPr bwMode="auto">
              <a:xfrm>
                <a:off x="28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Rectangle 31"/>
              <p:cNvSpPr>
                <a:spLocks noChangeArrowheads="1"/>
              </p:cNvSpPr>
              <p:nvPr/>
            </p:nvSpPr>
            <p:spPr bwMode="auto">
              <a:xfrm>
                <a:off x="29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6" name="Rectangle 32"/>
              <p:cNvSpPr>
                <a:spLocks noChangeArrowheads="1"/>
              </p:cNvSpPr>
              <p:nvPr/>
            </p:nvSpPr>
            <p:spPr bwMode="auto">
              <a:xfrm>
                <a:off x="30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7" name="Rectangle 33"/>
              <p:cNvSpPr>
                <a:spLocks noChangeArrowheads="1"/>
              </p:cNvSpPr>
              <p:nvPr/>
            </p:nvSpPr>
            <p:spPr bwMode="auto">
              <a:xfrm>
                <a:off x="31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8" name="Rectangle 34"/>
              <p:cNvSpPr>
                <a:spLocks noChangeArrowheads="1"/>
              </p:cNvSpPr>
              <p:nvPr/>
            </p:nvSpPr>
            <p:spPr bwMode="auto">
              <a:xfrm>
                <a:off x="32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9" name="Rectangle 35"/>
              <p:cNvSpPr>
                <a:spLocks noChangeArrowheads="1"/>
              </p:cNvSpPr>
              <p:nvPr/>
            </p:nvSpPr>
            <p:spPr bwMode="auto">
              <a:xfrm>
                <a:off x="33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0" name="Rectangle 36"/>
              <p:cNvSpPr>
                <a:spLocks noChangeArrowheads="1"/>
              </p:cNvSpPr>
              <p:nvPr/>
            </p:nvSpPr>
            <p:spPr bwMode="auto">
              <a:xfrm>
                <a:off x="34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1" name="Rectangle 37"/>
              <p:cNvSpPr>
                <a:spLocks noChangeArrowheads="1"/>
              </p:cNvSpPr>
              <p:nvPr/>
            </p:nvSpPr>
            <p:spPr bwMode="auto">
              <a:xfrm>
                <a:off x="35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2" name="Rectangle 38"/>
              <p:cNvSpPr>
                <a:spLocks noChangeArrowheads="1"/>
              </p:cNvSpPr>
              <p:nvPr/>
            </p:nvSpPr>
            <p:spPr bwMode="auto">
              <a:xfrm>
                <a:off x="36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 name="Rectangle 39"/>
              <p:cNvSpPr>
                <a:spLocks noChangeArrowheads="1"/>
              </p:cNvSpPr>
              <p:nvPr/>
            </p:nvSpPr>
            <p:spPr bwMode="auto">
              <a:xfrm>
                <a:off x="37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4" name="Rectangle 40"/>
              <p:cNvSpPr>
                <a:spLocks noChangeArrowheads="1"/>
              </p:cNvSpPr>
              <p:nvPr/>
            </p:nvSpPr>
            <p:spPr bwMode="auto">
              <a:xfrm>
                <a:off x="38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5" name="Rectangle 41"/>
              <p:cNvSpPr>
                <a:spLocks noChangeArrowheads="1"/>
              </p:cNvSpPr>
              <p:nvPr/>
            </p:nvSpPr>
            <p:spPr bwMode="auto">
              <a:xfrm>
                <a:off x="39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6" name="Rectangle 42"/>
              <p:cNvSpPr>
                <a:spLocks noChangeArrowheads="1"/>
              </p:cNvSpPr>
              <p:nvPr/>
            </p:nvSpPr>
            <p:spPr bwMode="auto">
              <a:xfrm>
                <a:off x="41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7" name="Rectangle 43"/>
              <p:cNvSpPr>
                <a:spLocks noChangeArrowheads="1"/>
              </p:cNvSpPr>
              <p:nvPr/>
            </p:nvSpPr>
            <p:spPr bwMode="auto">
              <a:xfrm>
                <a:off x="42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8" name="Rectangle 44"/>
              <p:cNvSpPr>
                <a:spLocks noChangeArrowheads="1"/>
              </p:cNvSpPr>
              <p:nvPr/>
            </p:nvSpPr>
            <p:spPr bwMode="auto">
              <a:xfrm>
                <a:off x="43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9" name="Rectangle 45"/>
              <p:cNvSpPr>
                <a:spLocks noChangeArrowheads="1"/>
              </p:cNvSpPr>
              <p:nvPr/>
            </p:nvSpPr>
            <p:spPr bwMode="auto">
              <a:xfrm>
                <a:off x="44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0" name="Rectangle 46"/>
              <p:cNvSpPr>
                <a:spLocks noChangeArrowheads="1"/>
              </p:cNvSpPr>
              <p:nvPr/>
            </p:nvSpPr>
            <p:spPr bwMode="auto">
              <a:xfrm>
                <a:off x="45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1" name="Rectangle 47"/>
              <p:cNvSpPr>
                <a:spLocks noChangeArrowheads="1"/>
              </p:cNvSpPr>
              <p:nvPr/>
            </p:nvSpPr>
            <p:spPr bwMode="auto">
              <a:xfrm>
                <a:off x="46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2" name="Rectangle 48"/>
              <p:cNvSpPr>
                <a:spLocks noChangeArrowheads="1"/>
              </p:cNvSpPr>
              <p:nvPr/>
            </p:nvSpPr>
            <p:spPr bwMode="auto">
              <a:xfrm>
                <a:off x="47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3" name="Rectangle 49"/>
              <p:cNvSpPr>
                <a:spLocks noChangeArrowheads="1"/>
              </p:cNvSpPr>
              <p:nvPr/>
            </p:nvSpPr>
            <p:spPr bwMode="auto">
              <a:xfrm>
                <a:off x="48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4" name="Rectangle 50"/>
              <p:cNvSpPr>
                <a:spLocks noChangeArrowheads="1"/>
              </p:cNvSpPr>
              <p:nvPr/>
            </p:nvSpPr>
            <p:spPr bwMode="auto">
              <a:xfrm>
                <a:off x="49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5" name="Rectangle 51"/>
              <p:cNvSpPr>
                <a:spLocks noChangeArrowheads="1"/>
              </p:cNvSpPr>
              <p:nvPr/>
            </p:nvSpPr>
            <p:spPr bwMode="auto">
              <a:xfrm>
                <a:off x="50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6" name="Rectangle 52"/>
              <p:cNvSpPr>
                <a:spLocks noChangeArrowheads="1"/>
              </p:cNvSpPr>
              <p:nvPr/>
            </p:nvSpPr>
            <p:spPr bwMode="auto">
              <a:xfrm>
                <a:off x="51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7" name="Rectangle 53"/>
              <p:cNvSpPr>
                <a:spLocks noChangeArrowheads="1"/>
              </p:cNvSpPr>
              <p:nvPr/>
            </p:nvSpPr>
            <p:spPr bwMode="auto">
              <a:xfrm>
                <a:off x="52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8" name="Rectangle 54"/>
              <p:cNvSpPr>
                <a:spLocks noChangeArrowheads="1"/>
              </p:cNvSpPr>
              <p:nvPr/>
            </p:nvSpPr>
            <p:spPr bwMode="auto">
              <a:xfrm>
                <a:off x="53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9" name="Rectangle 55"/>
              <p:cNvSpPr>
                <a:spLocks noChangeArrowheads="1"/>
              </p:cNvSpPr>
              <p:nvPr/>
            </p:nvSpPr>
            <p:spPr bwMode="auto">
              <a:xfrm>
                <a:off x="55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0" name="Rectangle 56"/>
              <p:cNvSpPr>
                <a:spLocks noChangeArrowheads="1"/>
              </p:cNvSpPr>
              <p:nvPr/>
            </p:nvSpPr>
            <p:spPr bwMode="auto">
              <a:xfrm>
                <a:off x="56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1" name="Rectangle 57"/>
              <p:cNvSpPr>
                <a:spLocks noChangeArrowheads="1"/>
              </p:cNvSpPr>
              <p:nvPr/>
            </p:nvSpPr>
            <p:spPr bwMode="auto">
              <a:xfrm>
                <a:off x="57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2" name="Rectangle 58"/>
              <p:cNvSpPr>
                <a:spLocks noChangeArrowheads="1"/>
              </p:cNvSpPr>
              <p:nvPr/>
            </p:nvSpPr>
            <p:spPr bwMode="auto">
              <a:xfrm>
                <a:off x="58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3" name="Rectangle 59"/>
              <p:cNvSpPr>
                <a:spLocks noChangeArrowheads="1"/>
              </p:cNvSpPr>
              <p:nvPr/>
            </p:nvSpPr>
            <p:spPr bwMode="auto">
              <a:xfrm>
                <a:off x="59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4" name="Rectangle 60"/>
              <p:cNvSpPr>
                <a:spLocks noChangeArrowheads="1"/>
              </p:cNvSpPr>
              <p:nvPr/>
            </p:nvSpPr>
            <p:spPr bwMode="auto">
              <a:xfrm>
                <a:off x="60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5" name="Rectangle 61"/>
              <p:cNvSpPr>
                <a:spLocks noChangeArrowheads="1"/>
              </p:cNvSpPr>
              <p:nvPr/>
            </p:nvSpPr>
            <p:spPr bwMode="auto">
              <a:xfrm>
                <a:off x="61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6" name="Rectangle 62"/>
              <p:cNvSpPr>
                <a:spLocks noChangeArrowheads="1"/>
              </p:cNvSpPr>
              <p:nvPr/>
            </p:nvSpPr>
            <p:spPr bwMode="auto">
              <a:xfrm>
                <a:off x="62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7" name="Rectangle 63"/>
              <p:cNvSpPr>
                <a:spLocks noChangeArrowheads="1"/>
              </p:cNvSpPr>
              <p:nvPr/>
            </p:nvSpPr>
            <p:spPr bwMode="auto">
              <a:xfrm>
                <a:off x="63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09" name="Rectangle 65"/>
            <p:cNvSpPr>
              <a:spLocks noChangeArrowheads="1"/>
            </p:cNvSpPr>
            <p:nvPr/>
          </p:nvSpPr>
          <p:spPr bwMode="auto">
            <a:xfrm>
              <a:off x="483" y="0"/>
              <a:ext cx="5997"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0" name="Rectangle 66"/>
            <p:cNvSpPr>
              <a:spLocks noChangeArrowheads="1"/>
            </p:cNvSpPr>
            <p:nvPr/>
          </p:nvSpPr>
          <p:spPr bwMode="auto">
            <a:xfrm>
              <a:off x="0" y="0"/>
              <a:ext cx="6480" cy="32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12" name="Rectangle 68" title="Decorative Line"/>
          <p:cNvSpPr>
            <a:spLocks noChangeArrowheads="1"/>
          </p:cNvSpPr>
          <p:nvPr/>
        </p:nvSpPr>
        <p:spPr bwMode="auto">
          <a:xfrm>
            <a:off x="3943350" y="2590800"/>
            <a:ext cx="5503863" cy="76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3" name="Rectangle 69"/>
          <p:cNvSpPr>
            <a:spLocks noGrp="1" noChangeArrowheads="1"/>
          </p:cNvSpPr>
          <p:nvPr>
            <p:ph type="ctrTitle"/>
          </p:nvPr>
        </p:nvSpPr>
        <p:spPr>
          <a:xfrm>
            <a:off x="838200" y="1066800"/>
            <a:ext cx="8686800" cy="1447800"/>
          </a:xfrm>
          <a:noFill/>
          <a:ln/>
        </p:spPr>
        <p:txBody>
          <a:bodyPr anchor="ctr"/>
          <a:lstStyle/>
          <a:p>
            <a:pPr algn="r"/>
            <a:r>
              <a:rPr lang="en-US" altLang="en-US" dirty="0" smtClean="0">
                <a:solidFill>
                  <a:schemeClr val="tx1"/>
                </a:solidFill>
                <a:latin typeface="Arial" charset="0"/>
              </a:rPr>
              <a:t> </a:t>
            </a:r>
            <a:r>
              <a:rPr lang="en-US" altLang="en-US" dirty="0">
                <a:solidFill>
                  <a:schemeClr val="tx1"/>
                </a:solidFill>
                <a:latin typeface="Arial" charset="0"/>
              </a:rPr>
              <a:t>Construction Site </a:t>
            </a:r>
            <a:br>
              <a:rPr lang="en-US" altLang="en-US" dirty="0">
                <a:solidFill>
                  <a:schemeClr val="tx1"/>
                </a:solidFill>
                <a:latin typeface="Arial" charset="0"/>
              </a:rPr>
            </a:br>
            <a:r>
              <a:rPr lang="en-US" altLang="en-US" dirty="0">
                <a:solidFill>
                  <a:schemeClr val="tx1"/>
                </a:solidFill>
                <a:latin typeface="Arial" charset="0"/>
              </a:rPr>
              <a:t>Safety </a:t>
            </a:r>
            <a:r>
              <a:rPr lang="en-US" altLang="en-US" dirty="0" smtClean="0">
                <a:solidFill>
                  <a:schemeClr val="tx1"/>
                </a:solidFill>
                <a:latin typeface="Arial" charset="0"/>
              </a:rPr>
              <a:t> </a:t>
            </a:r>
            <a:r>
              <a:rPr lang="en-US" altLang="en-US" dirty="0">
                <a:solidFill>
                  <a:schemeClr val="tx1"/>
                </a:solidFill>
                <a:latin typeface="Arial" charset="0"/>
              </a:rPr>
              <a:t>Program</a:t>
            </a:r>
          </a:p>
        </p:txBody>
      </p:sp>
      <p:sp>
        <p:nvSpPr>
          <p:cNvPr id="6214" name="Rectangle 70"/>
          <p:cNvSpPr>
            <a:spLocks noChangeArrowheads="1"/>
          </p:cNvSpPr>
          <p:nvPr/>
        </p:nvSpPr>
        <p:spPr bwMode="auto">
          <a:xfrm>
            <a:off x="839788" y="2897188"/>
            <a:ext cx="8607425"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spcBef>
                <a:spcPct val="50000"/>
              </a:spcBef>
            </a:pPr>
            <a:r>
              <a:rPr lang="en-US" altLang="en-US" sz="3200">
                <a:latin typeface="Verdana" pitchFamily="34" charset="0"/>
              </a:rPr>
              <a:t>Unit 1-</a:t>
            </a:r>
          </a:p>
          <a:p>
            <a:pPr algn="r">
              <a:spcBef>
                <a:spcPct val="50000"/>
              </a:spcBef>
            </a:pPr>
            <a:r>
              <a:rPr lang="en-US" altLang="en-US" sz="3200">
                <a:latin typeface="Verdana" pitchFamily="34" charset="0"/>
              </a:rPr>
              <a:t>Investigating Workplace Injuries</a:t>
            </a:r>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762000" y="838200"/>
            <a:ext cx="9172575" cy="762000"/>
          </a:xfrm>
          <a:noFill/>
          <a:ln/>
        </p:spPr>
        <p:txBody>
          <a:bodyPr anchor="ctr"/>
          <a:lstStyle/>
          <a:p>
            <a:r>
              <a:rPr lang="en-US" altLang="en-US" b="1" dirty="0">
                <a:solidFill>
                  <a:schemeClr val="tx1"/>
                </a:solidFill>
                <a:latin typeface="Arial" charset="0"/>
              </a:rPr>
              <a:t>Root Cause </a:t>
            </a:r>
            <a:r>
              <a:rPr lang="en-US" altLang="en-US" b="1" dirty="0" smtClean="0">
                <a:solidFill>
                  <a:schemeClr val="tx1"/>
                </a:solidFill>
                <a:latin typeface="Arial" charset="0"/>
              </a:rPr>
              <a:t>Analysis </a:t>
            </a:r>
            <a:endParaRPr lang="en-US" altLang="en-US" b="1" dirty="0">
              <a:solidFill>
                <a:schemeClr val="tx1"/>
              </a:solidFill>
              <a:latin typeface="Arial" charset="0"/>
            </a:endParaRPr>
          </a:p>
        </p:txBody>
      </p:sp>
      <p:sp>
        <p:nvSpPr>
          <p:cNvPr id="43013" name="Rectangle 5"/>
          <p:cNvSpPr>
            <a:spLocks noGrp="1" noChangeArrowheads="1"/>
          </p:cNvSpPr>
          <p:nvPr>
            <p:ph type="body" idx="1"/>
          </p:nvPr>
        </p:nvSpPr>
        <p:spPr>
          <a:xfrm>
            <a:off x="762000" y="1828800"/>
            <a:ext cx="5791200" cy="4648200"/>
          </a:xfrm>
          <a:noFill/>
          <a:ln/>
        </p:spPr>
        <p:txBody>
          <a:bodyPr/>
          <a:lstStyle/>
          <a:p>
            <a:pPr marL="511175" indent="-511175">
              <a:lnSpc>
                <a:spcPct val="90000"/>
              </a:lnSpc>
              <a:buFont typeface="Wingdings" pitchFamily="2" charset="2"/>
              <a:buNone/>
            </a:pPr>
            <a:r>
              <a:rPr lang="en-US" altLang="en-US" sz="1600" b="1">
                <a:latin typeface="Arial" charset="0"/>
              </a:rPr>
              <a:t>Define the Problem</a:t>
            </a:r>
            <a:endParaRPr lang="en-US" altLang="en-US" sz="1600">
              <a:latin typeface="Arial" charset="0"/>
            </a:endParaRPr>
          </a:p>
          <a:p>
            <a:pPr marL="511175" indent="-511175">
              <a:lnSpc>
                <a:spcPct val="90000"/>
              </a:lnSpc>
              <a:buClr>
                <a:schemeClr val="tx1"/>
              </a:buClr>
              <a:buFontTx/>
              <a:buChar char="•"/>
            </a:pPr>
            <a:r>
              <a:rPr lang="en-US" altLang="en-US" sz="1600">
                <a:latin typeface="Arial" charset="0"/>
              </a:rPr>
              <a:t>What is the negative result?</a:t>
            </a:r>
          </a:p>
          <a:p>
            <a:pPr marL="511175" indent="-511175">
              <a:lnSpc>
                <a:spcPct val="90000"/>
              </a:lnSpc>
              <a:buClr>
                <a:schemeClr val="tx1"/>
              </a:buClr>
              <a:buFontTx/>
              <a:buChar char="•"/>
            </a:pPr>
            <a:r>
              <a:rPr lang="en-US" altLang="en-US" sz="1600">
                <a:latin typeface="Arial" charset="0"/>
              </a:rPr>
              <a:t>What are the specific symptoms?</a:t>
            </a:r>
          </a:p>
          <a:p>
            <a:pPr marL="511175" indent="-511175">
              <a:lnSpc>
                <a:spcPct val="90000"/>
              </a:lnSpc>
              <a:buFont typeface="Wingdings" pitchFamily="2" charset="2"/>
              <a:buNone/>
            </a:pPr>
            <a:r>
              <a:rPr lang="en-US" altLang="en-US" sz="1600" b="1">
                <a:latin typeface="Arial" charset="0"/>
              </a:rPr>
              <a:t>Collect Data</a:t>
            </a:r>
            <a:endParaRPr lang="en-US" altLang="en-US" sz="1600">
              <a:latin typeface="Arial" charset="0"/>
            </a:endParaRPr>
          </a:p>
          <a:p>
            <a:pPr marL="511175" indent="-511175">
              <a:lnSpc>
                <a:spcPct val="90000"/>
              </a:lnSpc>
              <a:buClr>
                <a:schemeClr val="tx1"/>
              </a:buClr>
              <a:buFontTx/>
              <a:buChar char="•"/>
            </a:pPr>
            <a:r>
              <a:rPr lang="en-US" altLang="en-US" sz="1600">
                <a:latin typeface="Arial" charset="0"/>
              </a:rPr>
              <a:t>How long has the problem existed?</a:t>
            </a:r>
          </a:p>
          <a:p>
            <a:pPr marL="511175" indent="-511175">
              <a:lnSpc>
                <a:spcPct val="90000"/>
              </a:lnSpc>
              <a:buClr>
                <a:schemeClr val="tx1"/>
              </a:buClr>
              <a:buFontTx/>
              <a:buChar char="•"/>
            </a:pPr>
            <a:r>
              <a:rPr lang="en-US" altLang="en-US" sz="1600">
                <a:latin typeface="Arial" charset="0"/>
              </a:rPr>
              <a:t>What is the impact of the problem? </a:t>
            </a:r>
          </a:p>
          <a:p>
            <a:pPr marL="511175" indent="-511175">
              <a:lnSpc>
                <a:spcPct val="90000"/>
              </a:lnSpc>
              <a:buFont typeface="Wingdings" pitchFamily="2" charset="2"/>
              <a:buNone/>
            </a:pPr>
            <a:r>
              <a:rPr lang="en-US" altLang="en-US" sz="1600" b="1">
                <a:latin typeface="Arial" charset="0"/>
              </a:rPr>
              <a:t>Identify Possible Causal Factors</a:t>
            </a:r>
            <a:endParaRPr lang="en-US" altLang="en-US" sz="1600">
              <a:latin typeface="Arial" charset="0"/>
            </a:endParaRPr>
          </a:p>
          <a:p>
            <a:pPr marL="511175" indent="-511175">
              <a:lnSpc>
                <a:spcPct val="90000"/>
              </a:lnSpc>
              <a:buClr>
                <a:schemeClr val="tx1"/>
              </a:buClr>
              <a:buFontTx/>
              <a:buChar char="•"/>
            </a:pPr>
            <a:r>
              <a:rPr lang="en-US" altLang="en-US" sz="1600">
                <a:latin typeface="Arial" charset="0"/>
              </a:rPr>
              <a:t>What sequence of events leads to the problem?</a:t>
            </a:r>
          </a:p>
          <a:p>
            <a:pPr marL="511175" indent="-511175">
              <a:lnSpc>
                <a:spcPct val="90000"/>
              </a:lnSpc>
              <a:buClr>
                <a:schemeClr val="tx1"/>
              </a:buClr>
              <a:buFontTx/>
              <a:buChar char="•"/>
            </a:pPr>
            <a:r>
              <a:rPr lang="en-US" altLang="en-US" sz="1600">
                <a:latin typeface="Arial" charset="0"/>
              </a:rPr>
              <a:t>What conditions allow the problem to occur?</a:t>
            </a:r>
          </a:p>
          <a:p>
            <a:pPr marL="511175" indent="-511175">
              <a:lnSpc>
                <a:spcPct val="90000"/>
              </a:lnSpc>
              <a:buFont typeface="Wingdings" pitchFamily="2" charset="2"/>
              <a:buNone/>
            </a:pPr>
            <a:r>
              <a:rPr lang="en-US" altLang="en-US" sz="1600" b="1">
                <a:latin typeface="Arial" charset="0"/>
              </a:rPr>
              <a:t>Identify the Root Cause(s)</a:t>
            </a:r>
            <a:endParaRPr lang="en-US" altLang="en-US" sz="1600">
              <a:latin typeface="Arial" charset="0"/>
            </a:endParaRPr>
          </a:p>
          <a:p>
            <a:pPr marL="511175" indent="-511175">
              <a:lnSpc>
                <a:spcPct val="90000"/>
              </a:lnSpc>
              <a:buClr>
                <a:schemeClr val="tx1"/>
              </a:buClr>
              <a:buFontTx/>
              <a:buChar char="•"/>
            </a:pPr>
            <a:r>
              <a:rPr lang="en-US" altLang="en-US" sz="1600">
                <a:latin typeface="Arial" charset="0"/>
              </a:rPr>
              <a:t>Ask </a:t>
            </a:r>
            <a:r>
              <a:rPr lang="en-US" altLang="en-US" sz="1600">
                <a:latin typeface="Times New Roman"/>
              </a:rPr>
              <a:t>“</a:t>
            </a:r>
            <a:r>
              <a:rPr lang="en-US" altLang="en-US" sz="1600">
                <a:latin typeface="Arial" charset="0"/>
              </a:rPr>
              <a:t>Why</a:t>
            </a:r>
            <a:r>
              <a:rPr lang="en-US" altLang="en-US" sz="1600">
                <a:latin typeface="Times New Roman"/>
              </a:rPr>
              <a:t>”</a:t>
            </a:r>
            <a:endParaRPr lang="en-US" altLang="en-US" sz="1600">
              <a:latin typeface="Arial" charset="0"/>
            </a:endParaRPr>
          </a:p>
          <a:p>
            <a:pPr marL="511175" indent="-511175">
              <a:lnSpc>
                <a:spcPct val="90000"/>
              </a:lnSpc>
              <a:buClr>
                <a:schemeClr val="tx1"/>
              </a:buClr>
              <a:buFontTx/>
              <a:buChar char="•"/>
            </a:pPr>
            <a:r>
              <a:rPr lang="en-US" altLang="en-US" sz="1600">
                <a:latin typeface="Arial" charset="0"/>
              </a:rPr>
              <a:t>What is the real reason the problem occurred? </a:t>
            </a:r>
          </a:p>
          <a:p>
            <a:pPr marL="511175" indent="-511175">
              <a:lnSpc>
                <a:spcPct val="90000"/>
              </a:lnSpc>
              <a:buFont typeface="Wingdings" pitchFamily="2" charset="2"/>
              <a:buNone/>
            </a:pPr>
            <a:r>
              <a:rPr lang="en-US" altLang="en-US" sz="1600" b="1">
                <a:latin typeface="Arial" charset="0"/>
              </a:rPr>
              <a:t>Recommend and Implement Solutions</a:t>
            </a:r>
            <a:endParaRPr lang="en-US" altLang="en-US" sz="1600">
              <a:latin typeface="Arial" charset="0"/>
            </a:endParaRPr>
          </a:p>
          <a:p>
            <a:pPr marL="511175" indent="-511175">
              <a:lnSpc>
                <a:spcPct val="90000"/>
              </a:lnSpc>
              <a:buClr>
                <a:schemeClr val="tx1"/>
              </a:buClr>
              <a:buFontTx/>
              <a:buChar char="•"/>
            </a:pPr>
            <a:r>
              <a:rPr lang="en-US" altLang="en-US" sz="1600">
                <a:latin typeface="Arial" charset="0"/>
              </a:rPr>
              <a:t>What can you do to prevent the problem from happening again?</a:t>
            </a:r>
          </a:p>
          <a:p>
            <a:pPr marL="511175" indent="-511175">
              <a:lnSpc>
                <a:spcPct val="90000"/>
              </a:lnSpc>
              <a:buClr>
                <a:schemeClr val="tx1"/>
              </a:buClr>
              <a:buFontTx/>
              <a:buChar char="•"/>
            </a:pPr>
            <a:r>
              <a:rPr lang="en-US" altLang="en-US" sz="1600">
                <a:latin typeface="Arial" charset="0"/>
              </a:rPr>
              <a:t>How will the solution be implemented?</a:t>
            </a:r>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762000" y="838200"/>
            <a:ext cx="9172575" cy="762000"/>
          </a:xfrm>
          <a:noFill/>
          <a:ln/>
        </p:spPr>
        <p:txBody>
          <a:bodyPr anchor="ctr"/>
          <a:lstStyle/>
          <a:p>
            <a:r>
              <a:rPr lang="en-US" altLang="en-US" b="1">
                <a:solidFill>
                  <a:schemeClr val="tx1"/>
                </a:solidFill>
                <a:latin typeface="Arial" charset="0"/>
              </a:rPr>
              <a:t>The </a:t>
            </a:r>
            <a:r>
              <a:rPr lang="en-US" altLang="en-US" b="1">
                <a:solidFill>
                  <a:schemeClr val="tx1"/>
                </a:solidFill>
                <a:latin typeface="Times New Roman"/>
              </a:rPr>
              <a:t>“</a:t>
            </a:r>
            <a:r>
              <a:rPr lang="en-US" altLang="en-US" b="1">
                <a:solidFill>
                  <a:schemeClr val="tx1"/>
                </a:solidFill>
                <a:latin typeface="Arial" charset="0"/>
              </a:rPr>
              <a:t>5 Whys</a:t>
            </a:r>
            <a:r>
              <a:rPr lang="en-US" altLang="en-US" b="1">
                <a:solidFill>
                  <a:schemeClr val="tx1"/>
                </a:solidFill>
                <a:latin typeface="Times New Roman"/>
              </a:rPr>
              <a:t>”</a:t>
            </a:r>
            <a:endParaRPr lang="en-US" altLang="en-US" b="1">
              <a:solidFill>
                <a:schemeClr val="tx1"/>
              </a:solidFill>
              <a:latin typeface="Arial" charset="0"/>
            </a:endParaRPr>
          </a:p>
        </p:txBody>
      </p:sp>
      <p:sp>
        <p:nvSpPr>
          <p:cNvPr id="45061" name="Rectangle 5"/>
          <p:cNvSpPr>
            <a:spLocks noGrp="1" noChangeArrowheads="1"/>
          </p:cNvSpPr>
          <p:nvPr>
            <p:ph type="body" idx="1"/>
          </p:nvPr>
        </p:nvSpPr>
        <p:spPr>
          <a:xfrm>
            <a:off x="762000" y="1905000"/>
            <a:ext cx="9334500" cy="4191000"/>
          </a:xfrm>
          <a:noFill/>
          <a:ln/>
        </p:spPr>
        <p:txBody>
          <a:bodyPr/>
          <a:lstStyle/>
          <a:p>
            <a:pPr algn="just"/>
            <a:r>
              <a:rPr lang="en-US" altLang="en-US" dirty="0">
                <a:solidFill>
                  <a:srgbClr val="000000"/>
                </a:solidFill>
                <a:latin typeface="Arial" charset="0"/>
              </a:rPr>
              <a:t>By repeatedly asking the question "Why" (five is a good rule of thumb), you can peel away the layers of symptoms which can lead to the root cause of a problem. </a:t>
            </a:r>
          </a:p>
          <a:p>
            <a:pPr algn="just"/>
            <a:r>
              <a:rPr lang="en-US" altLang="en-US" dirty="0">
                <a:solidFill>
                  <a:srgbClr val="000000"/>
                </a:solidFill>
                <a:latin typeface="Arial" charset="0"/>
              </a:rPr>
              <a:t>Very often the reason for a problem will lead you to another question.  Although this technique is called "5 Whys," you may find that you will need to ask the question fewer or more times than five before you find the issue related to a problem.</a:t>
            </a:r>
          </a:p>
        </p:txBody>
      </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xfrm>
            <a:off x="762000" y="533400"/>
            <a:ext cx="9172575" cy="762000"/>
          </a:xfrm>
          <a:noFill/>
          <a:ln/>
        </p:spPr>
        <p:txBody>
          <a:bodyPr anchor="ctr"/>
          <a:lstStyle/>
          <a:p>
            <a:r>
              <a:rPr lang="en-US" altLang="en-US" b="1" dirty="0">
                <a:solidFill>
                  <a:schemeClr val="tx1"/>
                </a:solidFill>
                <a:latin typeface="Times New Roman"/>
              </a:rPr>
              <a:t>“</a:t>
            </a:r>
            <a:r>
              <a:rPr lang="en-US" altLang="en-US" b="1" dirty="0">
                <a:solidFill>
                  <a:schemeClr val="tx1"/>
                </a:solidFill>
                <a:latin typeface="Arial" charset="0"/>
              </a:rPr>
              <a:t>5 Why</a:t>
            </a:r>
            <a:r>
              <a:rPr lang="en-US" altLang="en-US" b="1" dirty="0">
                <a:solidFill>
                  <a:schemeClr val="tx1"/>
                </a:solidFill>
                <a:latin typeface="Times New Roman"/>
              </a:rPr>
              <a:t>”</a:t>
            </a:r>
            <a:r>
              <a:rPr lang="en-US" altLang="en-US" b="1" dirty="0">
                <a:solidFill>
                  <a:schemeClr val="tx1"/>
                </a:solidFill>
                <a:latin typeface="Arial" charset="0"/>
              </a:rPr>
              <a:t> Scenario #1</a:t>
            </a:r>
          </a:p>
        </p:txBody>
      </p:sp>
      <p:sp>
        <p:nvSpPr>
          <p:cNvPr id="47108" name="Rectangle 4"/>
          <p:cNvSpPr>
            <a:spLocks noGrp="1" noChangeArrowheads="1"/>
          </p:cNvSpPr>
          <p:nvPr>
            <p:ph type="body" idx="1"/>
          </p:nvPr>
        </p:nvSpPr>
        <p:spPr>
          <a:xfrm>
            <a:off x="762000" y="1905000"/>
            <a:ext cx="9372600" cy="4191000"/>
          </a:xfrm>
          <a:noFill/>
          <a:ln/>
        </p:spPr>
        <p:txBody>
          <a:bodyPr/>
          <a:lstStyle/>
          <a:p>
            <a:pPr marL="0" indent="0">
              <a:lnSpc>
                <a:spcPct val="90000"/>
              </a:lnSpc>
              <a:buFont typeface="Wingdings" pitchFamily="2" charset="2"/>
              <a:buNone/>
            </a:pPr>
            <a:r>
              <a:rPr lang="en-US" altLang="en-US" sz="2400" b="1" dirty="0">
                <a:solidFill>
                  <a:srgbClr val="000000"/>
                </a:solidFill>
                <a:latin typeface="Arial" charset="0"/>
              </a:rPr>
              <a:t>1.)   Why is the monument </a:t>
            </a:r>
            <a:r>
              <a:rPr lang="en-US" altLang="en-US" sz="2400" b="1" dirty="0" smtClean="0">
                <a:solidFill>
                  <a:srgbClr val="000000"/>
                </a:solidFill>
                <a:latin typeface="Arial" charset="0"/>
              </a:rPr>
              <a:t>disintegrating? </a:t>
            </a:r>
            <a:r>
              <a:rPr lang="en-US" altLang="en-US" sz="2400" dirty="0" smtClean="0">
                <a:solidFill>
                  <a:srgbClr val="000000"/>
                </a:solidFill>
                <a:latin typeface="Arial" charset="0"/>
              </a:rPr>
              <a:t>Use </a:t>
            </a:r>
            <a:r>
              <a:rPr lang="en-US" altLang="en-US" sz="2400" dirty="0">
                <a:solidFill>
                  <a:srgbClr val="000000"/>
                </a:solidFill>
                <a:latin typeface="Arial" charset="0"/>
              </a:rPr>
              <a:t>of harsh </a:t>
            </a:r>
            <a:r>
              <a:rPr lang="en-US" altLang="en-US" sz="2400" dirty="0" smtClean="0">
                <a:solidFill>
                  <a:srgbClr val="000000"/>
                </a:solidFill>
                <a:latin typeface="Arial" charset="0"/>
              </a:rPr>
              <a:t>	chemicals</a:t>
            </a:r>
            <a:endParaRPr lang="en-US" altLang="en-US" sz="2400" dirty="0">
              <a:solidFill>
                <a:srgbClr val="000000"/>
              </a:solidFill>
              <a:latin typeface="Arial" charset="0"/>
            </a:endParaRPr>
          </a:p>
          <a:p>
            <a:pPr marL="0" indent="0">
              <a:lnSpc>
                <a:spcPct val="90000"/>
              </a:lnSpc>
              <a:buFont typeface="Wingdings" pitchFamily="2" charset="2"/>
              <a:buNone/>
            </a:pPr>
            <a:r>
              <a:rPr lang="en-US" altLang="en-US" sz="2400" b="1" dirty="0">
                <a:solidFill>
                  <a:srgbClr val="000000"/>
                </a:solidFill>
                <a:latin typeface="Arial" charset="0"/>
              </a:rPr>
              <a:t>2.)   Why are harsh chemicals used?</a:t>
            </a:r>
          </a:p>
          <a:p>
            <a:pPr marL="0" indent="0">
              <a:lnSpc>
                <a:spcPct val="90000"/>
              </a:lnSpc>
              <a:buFont typeface="Wingdings" pitchFamily="2" charset="2"/>
              <a:buNone/>
            </a:pPr>
            <a:r>
              <a:rPr lang="en-US" altLang="en-US" sz="2400" dirty="0" smtClean="0">
                <a:solidFill>
                  <a:srgbClr val="000000"/>
                </a:solidFill>
                <a:latin typeface="Arial" charset="0"/>
              </a:rPr>
              <a:t>	To </a:t>
            </a:r>
            <a:r>
              <a:rPr lang="en-US" altLang="en-US" sz="2400" dirty="0">
                <a:solidFill>
                  <a:srgbClr val="000000"/>
                </a:solidFill>
                <a:latin typeface="Arial" charset="0"/>
              </a:rPr>
              <a:t>clean pigeon </a:t>
            </a:r>
            <a:r>
              <a:rPr lang="en-US" altLang="en-US" sz="2400" dirty="0" smtClean="0">
                <a:solidFill>
                  <a:srgbClr val="000000"/>
                </a:solidFill>
                <a:latin typeface="Arial" charset="0"/>
              </a:rPr>
              <a:t>droppings</a:t>
            </a:r>
            <a:endParaRPr lang="en-US" altLang="en-US" sz="2400" dirty="0">
              <a:solidFill>
                <a:srgbClr val="000000"/>
              </a:solidFill>
              <a:latin typeface="Arial" charset="0"/>
            </a:endParaRPr>
          </a:p>
          <a:p>
            <a:pPr marL="0" indent="0">
              <a:lnSpc>
                <a:spcPct val="90000"/>
              </a:lnSpc>
              <a:buFont typeface="Wingdings" pitchFamily="2" charset="2"/>
              <a:buNone/>
            </a:pPr>
            <a:r>
              <a:rPr lang="en-US" altLang="en-US" sz="2400" b="1" dirty="0">
                <a:solidFill>
                  <a:srgbClr val="000000"/>
                </a:solidFill>
                <a:latin typeface="Arial" charset="0"/>
              </a:rPr>
              <a:t>3.)   Why so many </a:t>
            </a:r>
            <a:r>
              <a:rPr lang="en-US" altLang="en-US" sz="2400" b="1" dirty="0" smtClean="0">
                <a:solidFill>
                  <a:srgbClr val="000000"/>
                </a:solidFill>
                <a:latin typeface="Arial" charset="0"/>
              </a:rPr>
              <a:t>pigeons? </a:t>
            </a:r>
          </a:p>
          <a:p>
            <a:pPr marL="0" indent="0">
              <a:lnSpc>
                <a:spcPct val="90000"/>
              </a:lnSpc>
              <a:buFont typeface="Wingdings" pitchFamily="2" charset="2"/>
              <a:buNone/>
            </a:pPr>
            <a:r>
              <a:rPr lang="en-US" altLang="en-US" sz="2400" b="1" dirty="0">
                <a:solidFill>
                  <a:srgbClr val="000000"/>
                </a:solidFill>
                <a:latin typeface="Arial" charset="0"/>
              </a:rPr>
              <a:t>	</a:t>
            </a:r>
            <a:r>
              <a:rPr lang="en-US" altLang="en-US" sz="2400" dirty="0" smtClean="0">
                <a:solidFill>
                  <a:srgbClr val="000000"/>
                </a:solidFill>
                <a:latin typeface="Arial" charset="0"/>
              </a:rPr>
              <a:t>They </a:t>
            </a:r>
            <a:r>
              <a:rPr lang="en-US" altLang="en-US" sz="2400" dirty="0">
                <a:solidFill>
                  <a:srgbClr val="000000"/>
                </a:solidFill>
                <a:latin typeface="Arial" charset="0"/>
              </a:rPr>
              <a:t>eat spiders and there are a lot of spiders at </a:t>
            </a:r>
            <a:r>
              <a:rPr lang="en-US" altLang="en-US" sz="2400" dirty="0" smtClean="0">
                <a:solidFill>
                  <a:srgbClr val="000000"/>
                </a:solidFill>
                <a:latin typeface="Arial" charset="0"/>
              </a:rPr>
              <a:t>monument</a:t>
            </a:r>
            <a:endParaRPr lang="en-US" altLang="en-US" sz="2400" dirty="0">
              <a:solidFill>
                <a:srgbClr val="000000"/>
              </a:solidFill>
              <a:latin typeface="Arial" charset="0"/>
            </a:endParaRPr>
          </a:p>
          <a:p>
            <a:pPr marL="0" indent="0">
              <a:lnSpc>
                <a:spcPct val="90000"/>
              </a:lnSpc>
              <a:buFont typeface="Wingdings" pitchFamily="2" charset="2"/>
              <a:buNone/>
            </a:pPr>
            <a:r>
              <a:rPr lang="en-US" altLang="en-US" sz="2400" b="1" dirty="0">
                <a:solidFill>
                  <a:srgbClr val="000000"/>
                </a:solidFill>
                <a:latin typeface="Arial" charset="0"/>
              </a:rPr>
              <a:t>4.)   Why so many </a:t>
            </a:r>
            <a:r>
              <a:rPr lang="en-US" altLang="en-US" sz="2400" b="1" dirty="0" smtClean="0">
                <a:solidFill>
                  <a:srgbClr val="000000"/>
                </a:solidFill>
                <a:latin typeface="Arial" charset="0"/>
              </a:rPr>
              <a:t>spiders? </a:t>
            </a:r>
            <a:r>
              <a:rPr lang="en-US" altLang="en-US" sz="2400" dirty="0" smtClean="0">
                <a:solidFill>
                  <a:srgbClr val="000000"/>
                </a:solidFill>
                <a:latin typeface="Arial" charset="0"/>
              </a:rPr>
              <a:t>They </a:t>
            </a:r>
            <a:r>
              <a:rPr lang="en-US" altLang="en-US" sz="2400" dirty="0">
                <a:solidFill>
                  <a:srgbClr val="000000"/>
                </a:solidFill>
                <a:latin typeface="Arial" charset="0"/>
              </a:rPr>
              <a:t>eat gnats and lots of gnats at </a:t>
            </a:r>
            <a:r>
              <a:rPr lang="en-US" altLang="en-US" sz="2400" dirty="0" smtClean="0">
                <a:solidFill>
                  <a:srgbClr val="000000"/>
                </a:solidFill>
                <a:latin typeface="Arial" charset="0"/>
              </a:rPr>
              <a:t>	monument</a:t>
            </a:r>
            <a:endParaRPr lang="en-US" altLang="en-US" sz="2400" b="1" dirty="0">
              <a:solidFill>
                <a:srgbClr val="000000"/>
              </a:solidFill>
              <a:latin typeface="Arial" charset="0"/>
            </a:endParaRPr>
          </a:p>
          <a:p>
            <a:pPr marL="0" indent="0">
              <a:lnSpc>
                <a:spcPct val="90000"/>
              </a:lnSpc>
              <a:buFont typeface="Wingdings" pitchFamily="2" charset="2"/>
              <a:buNone/>
            </a:pPr>
            <a:r>
              <a:rPr lang="en-US" altLang="en-US" sz="2400" b="1" dirty="0">
                <a:solidFill>
                  <a:srgbClr val="000000"/>
                </a:solidFill>
                <a:latin typeface="Arial" charset="0"/>
              </a:rPr>
              <a:t>5.)   Why so many </a:t>
            </a:r>
            <a:r>
              <a:rPr lang="en-US" altLang="en-US" sz="2400" b="1" dirty="0" smtClean="0">
                <a:solidFill>
                  <a:srgbClr val="000000"/>
                </a:solidFill>
                <a:latin typeface="Arial" charset="0"/>
              </a:rPr>
              <a:t>gnats? </a:t>
            </a:r>
          </a:p>
          <a:p>
            <a:pPr marL="0" indent="0">
              <a:lnSpc>
                <a:spcPct val="90000"/>
              </a:lnSpc>
              <a:buFont typeface="Wingdings" pitchFamily="2" charset="2"/>
              <a:buNone/>
            </a:pPr>
            <a:r>
              <a:rPr lang="en-US" altLang="en-US" sz="2400" b="1" dirty="0">
                <a:solidFill>
                  <a:srgbClr val="000000"/>
                </a:solidFill>
                <a:latin typeface="Arial" charset="0"/>
              </a:rPr>
              <a:t>	</a:t>
            </a:r>
            <a:r>
              <a:rPr lang="en-US" altLang="en-US" sz="2400" dirty="0" smtClean="0">
                <a:solidFill>
                  <a:srgbClr val="000000"/>
                </a:solidFill>
                <a:latin typeface="Arial" charset="0"/>
              </a:rPr>
              <a:t>They </a:t>
            </a:r>
            <a:r>
              <a:rPr lang="en-US" altLang="en-US" sz="2400" dirty="0">
                <a:solidFill>
                  <a:srgbClr val="000000"/>
                </a:solidFill>
                <a:latin typeface="Arial" charset="0"/>
              </a:rPr>
              <a:t>are attracted to the light at dusk.</a:t>
            </a:r>
            <a:br>
              <a:rPr lang="en-US" altLang="en-US" sz="2400" dirty="0">
                <a:solidFill>
                  <a:srgbClr val="000000"/>
                </a:solidFill>
                <a:latin typeface="Arial" charset="0"/>
              </a:rPr>
            </a:br>
            <a:endParaRPr lang="en-US" altLang="en-US" sz="2400" dirty="0">
              <a:solidFill>
                <a:srgbClr val="000000"/>
              </a:solidFill>
              <a:latin typeface="Arial" charset="0"/>
            </a:endParaRPr>
          </a:p>
          <a:p>
            <a:pPr marL="0" indent="0">
              <a:lnSpc>
                <a:spcPct val="90000"/>
              </a:lnSpc>
              <a:buFont typeface="Wingdings" pitchFamily="2" charset="2"/>
              <a:buNone/>
            </a:pPr>
            <a:r>
              <a:rPr lang="en-US" altLang="en-US" sz="2400" b="1" dirty="0">
                <a:solidFill>
                  <a:srgbClr val="000000"/>
                </a:solidFill>
                <a:latin typeface="Arial" charset="0"/>
              </a:rPr>
              <a:t>Root Cause Solution</a:t>
            </a:r>
            <a:r>
              <a:rPr lang="en-US" altLang="en-US" sz="2400" dirty="0">
                <a:solidFill>
                  <a:srgbClr val="000000"/>
                </a:solidFill>
                <a:latin typeface="Arial" charset="0"/>
              </a:rPr>
              <a:t>: </a:t>
            </a:r>
            <a:endParaRPr lang="en-US" altLang="en-US" sz="2400" dirty="0" smtClean="0">
              <a:solidFill>
                <a:srgbClr val="000000"/>
              </a:solidFill>
              <a:latin typeface="Arial" charset="0"/>
            </a:endParaRPr>
          </a:p>
          <a:p>
            <a:pPr marL="0" indent="0">
              <a:lnSpc>
                <a:spcPct val="90000"/>
              </a:lnSpc>
              <a:buFont typeface="Wingdings" pitchFamily="2" charset="2"/>
              <a:buNone/>
            </a:pPr>
            <a:r>
              <a:rPr lang="en-US" altLang="en-US" sz="2400" dirty="0">
                <a:solidFill>
                  <a:srgbClr val="000000"/>
                </a:solidFill>
                <a:latin typeface="Arial" charset="0"/>
              </a:rPr>
              <a:t>	</a:t>
            </a:r>
            <a:r>
              <a:rPr lang="en-US" altLang="en-US" sz="2400" dirty="0" smtClean="0">
                <a:solidFill>
                  <a:srgbClr val="000000"/>
                </a:solidFill>
                <a:latin typeface="Arial" charset="0"/>
              </a:rPr>
              <a:t>Turn </a:t>
            </a:r>
            <a:r>
              <a:rPr lang="en-US" altLang="en-US" sz="2400" dirty="0">
                <a:solidFill>
                  <a:srgbClr val="000000"/>
                </a:solidFill>
                <a:latin typeface="Arial" charset="0"/>
              </a:rPr>
              <a:t>on the lights at a later time.</a:t>
            </a:r>
            <a:br>
              <a:rPr lang="en-US" altLang="en-US" sz="2400" dirty="0">
                <a:solidFill>
                  <a:srgbClr val="000000"/>
                </a:solidFill>
                <a:latin typeface="Arial" charset="0"/>
              </a:rPr>
            </a:br>
            <a:endParaRPr lang="en-US" altLang="en-US" sz="2400" dirty="0">
              <a:solidFill>
                <a:srgbClr val="000000"/>
              </a:solidFill>
              <a:latin typeface="Arial" charset="0"/>
            </a:endParaRPr>
          </a:p>
        </p:txBody>
      </p:sp>
      <p:sp>
        <p:nvSpPr>
          <p:cNvPr id="47109" name="Rectangle 5"/>
          <p:cNvSpPr>
            <a:spLocks noChangeArrowheads="1"/>
          </p:cNvSpPr>
          <p:nvPr/>
        </p:nvSpPr>
        <p:spPr bwMode="auto">
          <a:xfrm>
            <a:off x="838200" y="1295400"/>
            <a:ext cx="693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altLang="en-US" sz="1800" b="1">
                <a:solidFill>
                  <a:srgbClr val="000000"/>
                </a:solidFill>
                <a:latin typeface="Arial" charset="0"/>
              </a:rPr>
              <a:t>Problem: The Washington Monument was disintegrating</a:t>
            </a:r>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xfrm>
            <a:off x="762000" y="533400"/>
            <a:ext cx="9172575" cy="762000"/>
          </a:xfrm>
          <a:noFill/>
          <a:ln/>
        </p:spPr>
        <p:txBody>
          <a:bodyPr anchor="ctr"/>
          <a:lstStyle/>
          <a:p>
            <a:r>
              <a:rPr lang="en-US" altLang="en-US" b="1">
                <a:solidFill>
                  <a:schemeClr val="tx1"/>
                </a:solidFill>
                <a:latin typeface="Times New Roman"/>
              </a:rPr>
              <a:t>“</a:t>
            </a:r>
            <a:r>
              <a:rPr lang="en-US" altLang="en-US" b="1">
                <a:solidFill>
                  <a:schemeClr val="tx1"/>
                </a:solidFill>
                <a:latin typeface="Arial" charset="0"/>
              </a:rPr>
              <a:t>5 Why</a:t>
            </a:r>
            <a:r>
              <a:rPr lang="en-US" altLang="en-US" b="1">
                <a:solidFill>
                  <a:schemeClr val="tx1"/>
                </a:solidFill>
                <a:latin typeface="Times New Roman"/>
              </a:rPr>
              <a:t>”</a:t>
            </a:r>
            <a:r>
              <a:rPr lang="en-US" altLang="en-US" b="1">
                <a:solidFill>
                  <a:schemeClr val="tx1"/>
                </a:solidFill>
                <a:latin typeface="Arial" charset="0"/>
              </a:rPr>
              <a:t> Scenario #2</a:t>
            </a:r>
          </a:p>
        </p:txBody>
      </p:sp>
      <p:sp>
        <p:nvSpPr>
          <p:cNvPr id="49156" name="Rectangle 4"/>
          <p:cNvSpPr>
            <a:spLocks noChangeArrowheads="1"/>
          </p:cNvSpPr>
          <p:nvPr/>
        </p:nvSpPr>
        <p:spPr bwMode="auto">
          <a:xfrm>
            <a:off x="762000" y="1828800"/>
            <a:ext cx="94107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altLang="en-US" sz="600" dirty="0">
              <a:latin typeface="Arial" charset="0"/>
            </a:endParaRPr>
          </a:p>
          <a:p>
            <a:r>
              <a:rPr lang="en-US" altLang="en-US" sz="1800" b="1" dirty="0">
                <a:solidFill>
                  <a:srgbClr val="000000"/>
                </a:solidFill>
                <a:latin typeface="Arial" charset="0"/>
              </a:rPr>
              <a:t>1. Why did the employee fall from the ladder?</a:t>
            </a:r>
            <a:br>
              <a:rPr lang="en-US" altLang="en-US" sz="1800" b="1" dirty="0">
                <a:solidFill>
                  <a:srgbClr val="000000"/>
                </a:solidFill>
                <a:latin typeface="Arial" charset="0"/>
              </a:rPr>
            </a:br>
            <a:r>
              <a:rPr lang="en-US" altLang="en-US" sz="1800" dirty="0">
                <a:solidFill>
                  <a:srgbClr val="000000"/>
                </a:solidFill>
                <a:latin typeface="Arial" charset="0"/>
              </a:rPr>
              <a:t>Employee reached beyond the ladders balance point and the ladder tipped over</a:t>
            </a:r>
            <a:r>
              <a:rPr lang="en-US" altLang="en-US" sz="1800" dirty="0" smtClean="0">
                <a:solidFill>
                  <a:srgbClr val="000000"/>
                </a:solidFill>
                <a:latin typeface="Arial" charset="0"/>
              </a:rPr>
              <a:t>.</a:t>
            </a:r>
            <a:endParaRPr lang="en-US" altLang="en-US" sz="1800" b="1" dirty="0">
              <a:solidFill>
                <a:srgbClr val="000000"/>
              </a:solidFill>
              <a:latin typeface="Arial" charset="0"/>
            </a:endParaRPr>
          </a:p>
          <a:p>
            <a:r>
              <a:rPr lang="en-US" altLang="en-US" sz="1800" b="1" dirty="0">
                <a:solidFill>
                  <a:srgbClr val="000000"/>
                </a:solidFill>
                <a:latin typeface="Arial" charset="0"/>
              </a:rPr>
              <a:t>2. Why did the employee reach out and not reposition the ladder?</a:t>
            </a:r>
            <a:br>
              <a:rPr lang="en-US" altLang="en-US" sz="1800" b="1" dirty="0">
                <a:solidFill>
                  <a:srgbClr val="000000"/>
                </a:solidFill>
                <a:latin typeface="Arial" charset="0"/>
              </a:rPr>
            </a:br>
            <a:r>
              <a:rPr lang="en-US" altLang="en-US" sz="1800" dirty="0">
                <a:solidFill>
                  <a:srgbClr val="000000"/>
                </a:solidFill>
                <a:latin typeface="Arial" charset="0"/>
              </a:rPr>
              <a:t>Because there were several pallets of material in the way and he couldn</a:t>
            </a:r>
            <a:r>
              <a:rPr lang="en-US" altLang="en-US" sz="1800" dirty="0">
                <a:solidFill>
                  <a:srgbClr val="000000"/>
                </a:solidFill>
                <a:latin typeface="Times New Roman"/>
              </a:rPr>
              <a:t>’</a:t>
            </a:r>
            <a:r>
              <a:rPr lang="en-US" altLang="en-US" sz="1800" dirty="0">
                <a:solidFill>
                  <a:srgbClr val="000000"/>
                </a:solidFill>
                <a:latin typeface="Arial" charset="0"/>
              </a:rPr>
              <a:t>t move the ladder into the correct position</a:t>
            </a:r>
            <a:r>
              <a:rPr lang="en-US" altLang="en-US" sz="1800" dirty="0" smtClean="0">
                <a:solidFill>
                  <a:srgbClr val="000000"/>
                </a:solidFill>
                <a:latin typeface="Arial" charset="0"/>
              </a:rPr>
              <a:t>.</a:t>
            </a:r>
            <a:endParaRPr lang="en-US" altLang="en-US" sz="1800" dirty="0">
              <a:solidFill>
                <a:srgbClr val="000000"/>
              </a:solidFill>
              <a:latin typeface="Arial" charset="0"/>
            </a:endParaRPr>
          </a:p>
          <a:p>
            <a:r>
              <a:rPr lang="en-US" altLang="en-US" sz="1800" b="1" dirty="0">
                <a:solidFill>
                  <a:srgbClr val="000000"/>
                </a:solidFill>
                <a:latin typeface="Arial" charset="0"/>
              </a:rPr>
              <a:t>3. Why were pallets stored in an area being painted?</a:t>
            </a:r>
            <a:br>
              <a:rPr lang="en-US" altLang="en-US" sz="1800" b="1" dirty="0">
                <a:solidFill>
                  <a:srgbClr val="000000"/>
                </a:solidFill>
                <a:latin typeface="Arial" charset="0"/>
              </a:rPr>
            </a:br>
            <a:r>
              <a:rPr lang="en-US" altLang="en-US" sz="1800" dirty="0">
                <a:solidFill>
                  <a:srgbClr val="000000"/>
                </a:solidFill>
                <a:latin typeface="Arial" charset="0"/>
              </a:rPr>
              <a:t>The materials being stored on the pallets were not scheduled to installation for several weeks but due to weather conditions the materials had been moved inside</a:t>
            </a:r>
            <a:r>
              <a:rPr lang="en-US" altLang="en-US" sz="1800" dirty="0" smtClean="0">
                <a:solidFill>
                  <a:srgbClr val="000000"/>
                </a:solidFill>
                <a:latin typeface="Arial" charset="0"/>
              </a:rPr>
              <a:t>.</a:t>
            </a:r>
            <a:endParaRPr lang="en-US" altLang="en-US" sz="1800" dirty="0">
              <a:solidFill>
                <a:srgbClr val="000000"/>
              </a:solidFill>
              <a:latin typeface="Arial" charset="0"/>
            </a:endParaRPr>
          </a:p>
          <a:p>
            <a:r>
              <a:rPr lang="en-US" altLang="en-US" sz="1800" b="1" dirty="0">
                <a:solidFill>
                  <a:srgbClr val="000000"/>
                </a:solidFill>
                <a:latin typeface="Arial" charset="0"/>
              </a:rPr>
              <a:t>4. Why where the pallets not moved so the painter could appropriately access the work are?</a:t>
            </a:r>
            <a:br>
              <a:rPr lang="en-US" altLang="en-US" sz="1800" b="1" dirty="0">
                <a:solidFill>
                  <a:srgbClr val="000000"/>
                </a:solidFill>
                <a:latin typeface="Arial" charset="0"/>
              </a:rPr>
            </a:br>
            <a:r>
              <a:rPr lang="en-US" altLang="en-US" sz="1800" dirty="0">
                <a:solidFill>
                  <a:srgbClr val="000000"/>
                </a:solidFill>
                <a:latin typeface="Arial" charset="0"/>
              </a:rPr>
              <a:t>The controlling and creating contractor was not contacted and the painting work was not rescheduled.  The hazard was not identified during the JHA and the employee proceeded with his assigned tasks in a manner he thought was expected.  </a:t>
            </a:r>
          </a:p>
          <a:p>
            <a:r>
              <a:rPr lang="en-US" altLang="en-US" sz="1800" b="1" dirty="0">
                <a:solidFill>
                  <a:srgbClr val="000000"/>
                </a:solidFill>
                <a:latin typeface="Arial" charset="0"/>
              </a:rPr>
              <a:t>5. Why was the JHA not completed?</a:t>
            </a:r>
          </a:p>
          <a:p>
            <a:r>
              <a:rPr lang="en-US" altLang="en-US" sz="1800" dirty="0">
                <a:solidFill>
                  <a:srgbClr val="000000"/>
                </a:solidFill>
                <a:latin typeface="Arial" charset="0"/>
              </a:rPr>
              <a:t>Supervisor was not appropriately trained and did not conduct a JHA as required by site and employer requirement.  </a:t>
            </a:r>
          </a:p>
          <a:p>
            <a:r>
              <a:rPr lang="en-US" altLang="en-US" sz="1800" b="1" dirty="0">
                <a:solidFill>
                  <a:srgbClr val="000000"/>
                </a:solidFill>
                <a:latin typeface="Arial" charset="0"/>
              </a:rPr>
              <a:t>Root Cause Solution: </a:t>
            </a:r>
            <a:r>
              <a:rPr lang="en-US" altLang="en-US" sz="1800" dirty="0">
                <a:solidFill>
                  <a:srgbClr val="000000"/>
                </a:solidFill>
                <a:latin typeface="Arial" charset="0"/>
              </a:rPr>
              <a:t>Insure all supervision are appropriately trained to conduct JHA and action plans communicated to affected personnel. </a:t>
            </a:r>
          </a:p>
        </p:txBody>
      </p:sp>
      <p:sp>
        <p:nvSpPr>
          <p:cNvPr id="49157" name="Rectangle 5"/>
          <p:cNvSpPr>
            <a:spLocks noChangeArrowheads="1"/>
          </p:cNvSpPr>
          <p:nvPr/>
        </p:nvSpPr>
        <p:spPr bwMode="auto">
          <a:xfrm>
            <a:off x="838200" y="1295400"/>
            <a:ext cx="817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800" b="1">
                <a:solidFill>
                  <a:srgbClr val="000000"/>
                </a:solidFill>
                <a:latin typeface="Arial" charset="0"/>
              </a:rPr>
              <a:t>Problem Statement:</a:t>
            </a:r>
            <a:r>
              <a:rPr lang="en-US" altLang="en-US" sz="1800">
                <a:solidFill>
                  <a:srgbClr val="000000"/>
                </a:solidFill>
                <a:latin typeface="Arial" charset="0"/>
              </a:rPr>
              <a:t> Employee fell from a 6</a:t>
            </a:r>
            <a:r>
              <a:rPr lang="en-US" altLang="en-US" sz="1800">
                <a:solidFill>
                  <a:srgbClr val="000000"/>
                </a:solidFill>
                <a:latin typeface="Times New Roman"/>
              </a:rPr>
              <a:t>’</a:t>
            </a:r>
            <a:r>
              <a:rPr lang="en-US" altLang="en-US" sz="1800">
                <a:solidFill>
                  <a:srgbClr val="000000"/>
                </a:solidFill>
                <a:latin typeface="Arial" charset="0"/>
              </a:rPr>
              <a:t> folding step ladder while painting.</a:t>
            </a: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0" y="838200"/>
            <a:ext cx="9172575" cy="762000"/>
          </a:xfrm>
          <a:noFill/>
          <a:ln/>
        </p:spPr>
        <p:txBody>
          <a:bodyPr anchor="ctr"/>
          <a:lstStyle/>
          <a:p>
            <a:r>
              <a:rPr lang="en-US" altLang="en-US" b="1">
                <a:solidFill>
                  <a:schemeClr val="tx1"/>
                </a:solidFill>
                <a:latin typeface="Arial" charset="0"/>
              </a:rPr>
              <a:t>Root Cause Exercise</a:t>
            </a:r>
          </a:p>
        </p:txBody>
      </p:sp>
      <p:sp>
        <p:nvSpPr>
          <p:cNvPr id="51203" name="Rectangle 3"/>
          <p:cNvSpPr>
            <a:spLocks noGrp="1" noChangeArrowheads="1"/>
          </p:cNvSpPr>
          <p:nvPr>
            <p:ph type="body" idx="1"/>
          </p:nvPr>
        </p:nvSpPr>
        <p:spPr>
          <a:xfrm>
            <a:off x="762000" y="1905000"/>
            <a:ext cx="9144000" cy="4191000"/>
          </a:xfrm>
          <a:noFill/>
          <a:ln/>
        </p:spPr>
        <p:txBody>
          <a:bodyPr/>
          <a:lstStyle/>
          <a:p>
            <a:pPr marL="511175" indent="-511175" algn="just">
              <a:buClr>
                <a:schemeClr val="tx1"/>
              </a:buClr>
              <a:buFontTx/>
              <a:buChar char="•"/>
            </a:pPr>
            <a:r>
              <a:rPr lang="en-US" altLang="en-US" dirty="0"/>
              <a:t>Get original </a:t>
            </a:r>
            <a:r>
              <a:rPr lang="en-US" altLang="en-US" dirty="0" smtClean="0"/>
              <a:t>teams</a:t>
            </a:r>
          </a:p>
          <a:p>
            <a:pPr marL="0" indent="0" algn="just">
              <a:buClr>
                <a:schemeClr val="tx1"/>
              </a:buClr>
              <a:buNone/>
            </a:pPr>
            <a:endParaRPr lang="en-US" altLang="en-US" dirty="0"/>
          </a:p>
          <a:p>
            <a:pPr marL="511175" indent="-511175" algn="just">
              <a:buClr>
                <a:schemeClr val="tx1"/>
              </a:buClr>
              <a:buFontTx/>
              <a:buChar char="•"/>
            </a:pPr>
            <a:r>
              <a:rPr lang="en-US" altLang="en-US" dirty="0"/>
              <a:t>Identify the Root Cause of the injury in your accident </a:t>
            </a:r>
            <a:r>
              <a:rPr lang="en-US" altLang="en-US" dirty="0" smtClean="0"/>
              <a:t>investigation</a:t>
            </a:r>
          </a:p>
          <a:p>
            <a:pPr marL="0" indent="0" algn="just">
              <a:buClr>
                <a:schemeClr val="tx1"/>
              </a:buClr>
              <a:buNone/>
            </a:pPr>
            <a:endParaRPr lang="en-US" altLang="en-US" dirty="0"/>
          </a:p>
          <a:p>
            <a:pPr marL="511175" indent="-511175" algn="just">
              <a:buClr>
                <a:schemeClr val="tx1"/>
              </a:buClr>
              <a:buFontTx/>
              <a:buChar char="•"/>
            </a:pPr>
            <a:r>
              <a:rPr lang="en-US" altLang="en-US" dirty="0"/>
              <a:t>Will your Root Cause Analysis change your original corrective actions?</a:t>
            </a:r>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53313" name="Group 65" title="CAF Construction Site Safety Certificate Program Unit 3 Job Hazard Analysis slide"/>
          <p:cNvGrpSpPr>
            <a:grpSpLocks/>
          </p:cNvGrpSpPr>
          <p:nvPr/>
        </p:nvGrpSpPr>
        <p:grpSpPr bwMode="auto">
          <a:xfrm>
            <a:off x="-3175" y="0"/>
            <a:ext cx="10290175" cy="6867525"/>
            <a:chOff x="-2" y="0"/>
            <a:chExt cx="6482" cy="4326"/>
          </a:xfrm>
        </p:grpSpPr>
        <p:grpSp>
          <p:nvGrpSpPr>
            <p:cNvPr id="53310" name="Group 62"/>
            <p:cNvGrpSpPr>
              <a:grpSpLocks/>
            </p:cNvGrpSpPr>
            <p:nvPr/>
          </p:nvGrpSpPr>
          <p:grpSpPr bwMode="auto">
            <a:xfrm>
              <a:off x="-2" y="0"/>
              <a:ext cx="6426" cy="4326"/>
              <a:chOff x="-2" y="0"/>
              <a:chExt cx="6426" cy="4326"/>
            </a:xfrm>
          </p:grpSpPr>
          <p:sp>
            <p:nvSpPr>
              <p:cNvPr id="53250" name="Rectangle 2"/>
              <p:cNvSpPr>
                <a:spLocks noChangeArrowheads="1"/>
              </p:cNvSpPr>
              <p:nvPr/>
            </p:nvSpPr>
            <p:spPr bwMode="auto">
              <a:xfrm>
                <a:off x="-2" y="0"/>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1" name="Rectangle 3"/>
              <p:cNvSpPr>
                <a:spLocks noChangeArrowheads="1"/>
              </p:cNvSpPr>
              <p:nvPr/>
            </p:nvSpPr>
            <p:spPr bwMode="auto">
              <a:xfrm>
                <a:off x="1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2" name="Rectangle 4"/>
              <p:cNvSpPr>
                <a:spLocks noChangeArrowheads="1"/>
              </p:cNvSpPr>
              <p:nvPr/>
            </p:nvSpPr>
            <p:spPr bwMode="auto">
              <a:xfrm>
                <a:off x="2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3" name="Rectangle 5"/>
              <p:cNvSpPr>
                <a:spLocks noChangeArrowheads="1"/>
              </p:cNvSpPr>
              <p:nvPr/>
            </p:nvSpPr>
            <p:spPr bwMode="auto">
              <a:xfrm>
                <a:off x="3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4" name="Rectangle 6"/>
              <p:cNvSpPr>
                <a:spLocks noChangeArrowheads="1"/>
              </p:cNvSpPr>
              <p:nvPr/>
            </p:nvSpPr>
            <p:spPr bwMode="auto">
              <a:xfrm>
                <a:off x="4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5" name="Rectangle 7"/>
              <p:cNvSpPr>
                <a:spLocks noChangeArrowheads="1"/>
              </p:cNvSpPr>
              <p:nvPr/>
            </p:nvSpPr>
            <p:spPr bwMode="auto">
              <a:xfrm>
                <a:off x="5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6" name="Rectangle 8"/>
              <p:cNvSpPr>
                <a:spLocks noChangeArrowheads="1"/>
              </p:cNvSpPr>
              <p:nvPr/>
            </p:nvSpPr>
            <p:spPr bwMode="auto">
              <a:xfrm>
                <a:off x="6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7" name="Rectangle 9"/>
              <p:cNvSpPr>
                <a:spLocks noChangeArrowheads="1"/>
              </p:cNvSpPr>
              <p:nvPr/>
            </p:nvSpPr>
            <p:spPr bwMode="auto">
              <a:xfrm>
                <a:off x="7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8" name="Rectangle 10"/>
              <p:cNvSpPr>
                <a:spLocks noChangeArrowheads="1"/>
              </p:cNvSpPr>
              <p:nvPr/>
            </p:nvSpPr>
            <p:spPr bwMode="auto">
              <a:xfrm>
                <a:off x="8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9" name="Rectangle 11"/>
              <p:cNvSpPr>
                <a:spLocks noChangeArrowheads="1"/>
              </p:cNvSpPr>
              <p:nvPr/>
            </p:nvSpPr>
            <p:spPr bwMode="auto">
              <a:xfrm>
                <a:off x="9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0" name="Rectangle 12"/>
              <p:cNvSpPr>
                <a:spLocks noChangeArrowheads="1"/>
              </p:cNvSpPr>
              <p:nvPr/>
            </p:nvSpPr>
            <p:spPr bwMode="auto">
              <a:xfrm>
                <a:off x="10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1" name="Rectangle 13"/>
              <p:cNvSpPr>
                <a:spLocks noChangeArrowheads="1"/>
              </p:cNvSpPr>
              <p:nvPr/>
            </p:nvSpPr>
            <p:spPr bwMode="auto">
              <a:xfrm>
                <a:off x="11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2" name="Rectangle 14"/>
              <p:cNvSpPr>
                <a:spLocks noChangeArrowheads="1"/>
              </p:cNvSpPr>
              <p:nvPr/>
            </p:nvSpPr>
            <p:spPr bwMode="auto">
              <a:xfrm>
                <a:off x="12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3" name="Rectangle 15"/>
              <p:cNvSpPr>
                <a:spLocks noChangeArrowheads="1"/>
              </p:cNvSpPr>
              <p:nvPr/>
            </p:nvSpPr>
            <p:spPr bwMode="auto">
              <a:xfrm>
                <a:off x="14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4" name="Rectangle 16"/>
              <p:cNvSpPr>
                <a:spLocks noChangeArrowheads="1"/>
              </p:cNvSpPr>
              <p:nvPr/>
            </p:nvSpPr>
            <p:spPr bwMode="auto">
              <a:xfrm>
                <a:off x="15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5" name="Rectangle 17"/>
              <p:cNvSpPr>
                <a:spLocks noChangeArrowheads="1"/>
              </p:cNvSpPr>
              <p:nvPr/>
            </p:nvSpPr>
            <p:spPr bwMode="auto">
              <a:xfrm>
                <a:off x="16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6" name="Rectangle 18"/>
              <p:cNvSpPr>
                <a:spLocks noChangeArrowheads="1"/>
              </p:cNvSpPr>
              <p:nvPr/>
            </p:nvSpPr>
            <p:spPr bwMode="auto">
              <a:xfrm>
                <a:off x="17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7" name="Rectangle 19"/>
              <p:cNvSpPr>
                <a:spLocks noChangeArrowheads="1"/>
              </p:cNvSpPr>
              <p:nvPr/>
            </p:nvSpPr>
            <p:spPr bwMode="auto">
              <a:xfrm>
                <a:off x="18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8" name="Rectangle 20"/>
              <p:cNvSpPr>
                <a:spLocks noChangeArrowheads="1"/>
              </p:cNvSpPr>
              <p:nvPr/>
            </p:nvSpPr>
            <p:spPr bwMode="auto">
              <a:xfrm>
                <a:off x="19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9" name="Rectangle 21"/>
              <p:cNvSpPr>
                <a:spLocks noChangeArrowheads="1"/>
              </p:cNvSpPr>
              <p:nvPr/>
            </p:nvSpPr>
            <p:spPr bwMode="auto">
              <a:xfrm>
                <a:off x="20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0" name="Rectangle 22"/>
              <p:cNvSpPr>
                <a:spLocks noChangeArrowheads="1"/>
              </p:cNvSpPr>
              <p:nvPr/>
            </p:nvSpPr>
            <p:spPr bwMode="auto">
              <a:xfrm>
                <a:off x="21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1" name="Rectangle 23"/>
              <p:cNvSpPr>
                <a:spLocks noChangeArrowheads="1"/>
              </p:cNvSpPr>
              <p:nvPr/>
            </p:nvSpPr>
            <p:spPr bwMode="auto">
              <a:xfrm>
                <a:off x="22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2" name="Rectangle 24"/>
              <p:cNvSpPr>
                <a:spLocks noChangeArrowheads="1"/>
              </p:cNvSpPr>
              <p:nvPr/>
            </p:nvSpPr>
            <p:spPr bwMode="auto">
              <a:xfrm>
                <a:off x="23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3" name="Rectangle 25"/>
              <p:cNvSpPr>
                <a:spLocks noChangeArrowheads="1"/>
              </p:cNvSpPr>
              <p:nvPr/>
            </p:nvSpPr>
            <p:spPr bwMode="auto">
              <a:xfrm>
                <a:off x="24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4" name="Rectangle 26"/>
              <p:cNvSpPr>
                <a:spLocks noChangeArrowheads="1"/>
              </p:cNvSpPr>
              <p:nvPr/>
            </p:nvSpPr>
            <p:spPr bwMode="auto">
              <a:xfrm>
                <a:off x="25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5" name="Rectangle 27"/>
              <p:cNvSpPr>
                <a:spLocks noChangeArrowheads="1"/>
              </p:cNvSpPr>
              <p:nvPr/>
            </p:nvSpPr>
            <p:spPr bwMode="auto">
              <a:xfrm>
                <a:off x="26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6" name="Rectangle 28"/>
              <p:cNvSpPr>
                <a:spLocks noChangeArrowheads="1"/>
              </p:cNvSpPr>
              <p:nvPr/>
            </p:nvSpPr>
            <p:spPr bwMode="auto">
              <a:xfrm>
                <a:off x="28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7" name="Rectangle 29"/>
              <p:cNvSpPr>
                <a:spLocks noChangeArrowheads="1"/>
              </p:cNvSpPr>
              <p:nvPr/>
            </p:nvSpPr>
            <p:spPr bwMode="auto">
              <a:xfrm>
                <a:off x="29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8" name="Rectangle 30"/>
              <p:cNvSpPr>
                <a:spLocks noChangeArrowheads="1"/>
              </p:cNvSpPr>
              <p:nvPr/>
            </p:nvSpPr>
            <p:spPr bwMode="auto">
              <a:xfrm>
                <a:off x="30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9" name="Rectangle 31"/>
              <p:cNvSpPr>
                <a:spLocks noChangeArrowheads="1"/>
              </p:cNvSpPr>
              <p:nvPr/>
            </p:nvSpPr>
            <p:spPr bwMode="auto">
              <a:xfrm>
                <a:off x="31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0" name="Rectangle 32"/>
              <p:cNvSpPr>
                <a:spLocks noChangeArrowheads="1"/>
              </p:cNvSpPr>
              <p:nvPr/>
            </p:nvSpPr>
            <p:spPr bwMode="auto">
              <a:xfrm>
                <a:off x="32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1" name="Rectangle 33"/>
              <p:cNvSpPr>
                <a:spLocks noChangeArrowheads="1"/>
              </p:cNvSpPr>
              <p:nvPr/>
            </p:nvSpPr>
            <p:spPr bwMode="auto">
              <a:xfrm>
                <a:off x="33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2" name="Rectangle 34"/>
              <p:cNvSpPr>
                <a:spLocks noChangeArrowheads="1"/>
              </p:cNvSpPr>
              <p:nvPr/>
            </p:nvSpPr>
            <p:spPr bwMode="auto">
              <a:xfrm>
                <a:off x="34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3" name="Rectangle 35"/>
              <p:cNvSpPr>
                <a:spLocks noChangeArrowheads="1"/>
              </p:cNvSpPr>
              <p:nvPr/>
            </p:nvSpPr>
            <p:spPr bwMode="auto">
              <a:xfrm>
                <a:off x="35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4" name="Rectangle 36"/>
              <p:cNvSpPr>
                <a:spLocks noChangeArrowheads="1"/>
              </p:cNvSpPr>
              <p:nvPr/>
            </p:nvSpPr>
            <p:spPr bwMode="auto">
              <a:xfrm>
                <a:off x="36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5" name="Rectangle 37"/>
              <p:cNvSpPr>
                <a:spLocks noChangeArrowheads="1"/>
              </p:cNvSpPr>
              <p:nvPr/>
            </p:nvSpPr>
            <p:spPr bwMode="auto">
              <a:xfrm>
                <a:off x="37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6" name="Rectangle 38"/>
              <p:cNvSpPr>
                <a:spLocks noChangeArrowheads="1"/>
              </p:cNvSpPr>
              <p:nvPr/>
            </p:nvSpPr>
            <p:spPr bwMode="auto">
              <a:xfrm>
                <a:off x="38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7" name="Rectangle 39"/>
              <p:cNvSpPr>
                <a:spLocks noChangeArrowheads="1"/>
              </p:cNvSpPr>
              <p:nvPr/>
            </p:nvSpPr>
            <p:spPr bwMode="auto">
              <a:xfrm>
                <a:off x="39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8" name="Rectangle 40"/>
              <p:cNvSpPr>
                <a:spLocks noChangeArrowheads="1"/>
              </p:cNvSpPr>
              <p:nvPr/>
            </p:nvSpPr>
            <p:spPr bwMode="auto">
              <a:xfrm>
                <a:off x="41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9" name="Rectangle 41"/>
              <p:cNvSpPr>
                <a:spLocks noChangeArrowheads="1"/>
              </p:cNvSpPr>
              <p:nvPr/>
            </p:nvSpPr>
            <p:spPr bwMode="auto">
              <a:xfrm>
                <a:off x="42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0" name="Rectangle 42"/>
              <p:cNvSpPr>
                <a:spLocks noChangeArrowheads="1"/>
              </p:cNvSpPr>
              <p:nvPr/>
            </p:nvSpPr>
            <p:spPr bwMode="auto">
              <a:xfrm>
                <a:off x="43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1" name="Rectangle 43"/>
              <p:cNvSpPr>
                <a:spLocks noChangeArrowheads="1"/>
              </p:cNvSpPr>
              <p:nvPr/>
            </p:nvSpPr>
            <p:spPr bwMode="auto">
              <a:xfrm>
                <a:off x="44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2" name="Rectangle 44"/>
              <p:cNvSpPr>
                <a:spLocks noChangeArrowheads="1"/>
              </p:cNvSpPr>
              <p:nvPr/>
            </p:nvSpPr>
            <p:spPr bwMode="auto">
              <a:xfrm>
                <a:off x="45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3" name="Rectangle 45"/>
              <p:cNvSpPr>
                <a:spLocks noChangeArrowheads="1"/>
              </p:cNvSpPr>
              <p:nvPr/>
            </p:nvSpPr>
            <p:spPr bwMode="auto">
              <a:xfrm>
                <a:off x="46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4" name="Rectangle 46"/>
              <p:cNvSpPr>
                <a:spLocks noChangeArrowheads="1"/>
              </p:cNvSpPr>
              <p:nvPr/>
            </p:nvSpPr>
            <p:spPr bwMode="auto">
              <a:xfrm>
                <a:off x="47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5" name="Rectangle 47"/>
              <p:cNvSpPr>
                <a:spLocks noChangeArrowheads="1"/>
              </p:cNvSpPr>
              <p:nvPr/>
            </p:nvSpPr>
            <p:spPr bwMode="auto">
              <a:xfrm>
                <a:off x="48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6" name="Rectangle 48"/>
              <p:cNvSpPr>
                <a:spLocks noChangeArrowheads="1"/>
              </p:cNvSpPr>
              <p:nvPr/>
            </p:nvSpPr>
            <p:spPr bwMode="auto">
              <a:xfrm>
                <a:off x="49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7" name="Rectangle 49"/>
              <p:cNvSpPr>
                <a:spLocks noChangeArrowheads="1"/>
              </p:cNvSpPr>
              <p:nvPr/>
            </p:nvSpPr>
            <p:spPr bwMode="auto">
              <a:xfrm>
                <a:off x="50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8" name="Rectangle 50"/>
              <p:cNvSpPr>
                <a:spLocks noChangeArrowheads="1"/>
              </p:cNvSpPr>
              <p:nvPr/>
            </p:nvSpPr>
            <p:spPr bwMode="auto">
              <a:xfrm>
                <a:off x="51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9" name="Rectangle 51"/>
              <p:cNvSpPr>
                <a:spLocks noChangeArrowheads="1"/>
              </p:cNvSpPr>
              <p:nvPr/>
            </p:nvSpPr>
            <p:spPr bwMode="auto">
              <a:xfrm>
                <a:off x="52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0" name="Rectangle 52"/>
              <p:cNvSpPr>
                <a:spLocks noChangeArrowheads="1"/>
              </p:cNvSpPr>
              <p:nvPr/>
            </p:nvSpPr>
            <p:spPr bwMode="auto">
              <a:xfrm>
                <a:off x="53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1" name="Rectangle 53"/>
              <p:cNvSpPr>
                <a:spLocks noChangeArrowheads="1"/>
              </p:cNvSpPr>
              <p:nvPr/>
            </p:nvSpPr>
            <p:spPr bwMode="auto">
              <a:xfrm>
                <a:off x="55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2" name="Rectangle 54"/>
              <p:cNvSpPr>
                <a:spLocks noChangeArrowheads="1"/>
              </p:cNvSpPr>
              <p:nvPr/>
            </p:nvSpPr>
            <p:spPr bwMode="auto">
              <a:xfrm>
                <a:off x="56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3" name="Rectangle 55"/>
              <p:cNvSpPr>
                <a:spLocks noChangeArrowheads="1"/>
              </p:cNvSpPr>
              <p:nvPr/>
            </p:nvSpPr>
            <p:spPr bwMode="auto">
              <a:xfrm>
                <a:off x="57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4" name="Rectangle 56"/>
              <p:cNvSpPr>
                <a:spLocks noChangeArrowheads="1"/>
              </p:cNvSpPr>
              <p:nvPr/>
            </p:nvSpPr>
            <p:spPr bwMode="auto">
              <a:xfrm>
                <a:off x="58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5" name="Rectangle 57"/>
              <p:cNvSpPr>
                <a:spLocks noChangeArrowheads="1"/>
              </p:cNvSpPr>
              <p:nvPr/>
            </p:nvSpPr>
            <p:spPr bwMode="auto">
              <a:xfrm>
                <a:off x="59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6" name="Rectangle 58"/>
              <p:cNvSpPr>
                <a:spLocks noChangeArrowheads="1"/>
              </p:cNvSpPr>
              <p:nvPr/>
            </p:nvSpPr>
            <p:spPr bwMode="auto">
              <a:xfrm>
                <a:off x="60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7" name="Rectangle 59"/>
              <p:cNvSpPr>
                <a:spLocks noChangeArrowheads="1"/>
              </p:cNvSpPr>
              <p:nvPr/>
            </p:nvSpPr>
            <p:spPr bwMode="auto">
              <a:xfrm>
                <a:off x="61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8" name="Rectangle 60"/>
              <p:cNvSpPr>
                <a:spLocks noChangeArrowheads="1"/>
              </p:cNvSpPr>
              <p:nvPr/>
            </p:nvSpPr>
            <p:spPr bwMode="auto">
              <a:xfrm>
                <a:off x="62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9" name="Rectangle 61"/>
              <p:cNvSpPr>
                <a:spLocks noChangeArrowheads="1"/>
              </p:cNvSpPr>
              <p:nvPr/>
            </p:nvSpPr>
            <p:spPr bwMode="auto">
              <a:xfrm>
                <a:off x="63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311" name="Rectangle 63"/>
            <p:cNvSpPr>
              <a:spLocks noChangeArrowheads="1"/>
            </p:cNvSpPr>
            <p:nvPr/>
          </p:nvSpPr>
          <p:spPr bwMode="auto">
            <a:xfrm>
              <a:off x="483" y="0"/>
              <a:ext cx="5997"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2" name="Rectangle 64"/>
            <p:cNvSpPr>
              <a:spLocks noChangeArrowheads="1"/>
            </p:cNvSpPr>
            <p:nvPr/>
          </p:nvSpPr>
          <p:spPr bwMode="auto">
            <a:xfrm>
              <a:off x="0" y="0"/>
              <a:ext cx="6480" cy="32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314" name="Rectangle 66" title="Decorative Line"/>
          <p:cNvSpPr>
            <a:spLocks noChangeArrowheads="1"/>
          </p:cNvSpPr>
          <p:nvPr/>
        </p:nvSpPr>
        <p:spPr bwMode="auto">
          <a:xfrm>
            <a:off x="3943350" y="2590800"/>
            <a:ext cx="5503863" cy="76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5" name="Rectangle 67"/>
          <p:cNvSpPr>
            <a:spLocks noGrp="1" noChangeArrowheads="1"/>
          </p:cNvSpPr>
          <p:nvPr>
            <p:ph type="ctrTitle"/>
          </p:nvPr>
        </p:nvSpPr>
        <p:spPr>
          <a:xfrm>
            <a:off x="838200" y="1066800"/>
            <a:ext cx="8610600" cy="1447800"/>
          </a:xfrm>
          <a:noFill/>
          <a:ln/>
        </p:spPr>
        <p:txBody>
          <a:bodyPr anchor="ctr"/>
          <a:lstStyle/>
          <a:p>
            <a:pPr algn="r"/>
            <a:r>
              <a:rPr lang="en-US" altLang="en-US" dirty="0" smtClean="0">
                <a:solidFill>
                  <a:schemeClr val="tx1"/>
                </a:solidFill>
                <a:latin typeface="Arial" charset="0"/>
              </a:rPr>
              <a:t> </a:t>
            </a:r>
            <a:r>
              <a:rPr lang="en-US" altLang="en-US" dirty="0">
                <a:solidFill>
                  <a:schemeClr val="tx1"/>
                </a:solidFill>
                <a:latin typeface="Arial" charset="0"/>
              </a:rPr>
              <a:t>Construction Site Safety </a:t>
            </a:r>
            <a:r>
              <a:rPr lang="en-US" altLang="en-US" dirty="0" smtClean="0">
                <a:solidFill>
                  <a:schemeClr val="tx1"/>
                </a:solidFill>
                <a:latin typeface="Arial" charset="0"/>
              </a:rPr>
              <a:t> </a:t>
            </a:r>
            <a:r>
              <a:rPr lang="en-US" altLang="en-US" dirty="0" smtClean="0">
                <a:solidFill>
                  <a:schemeClr val="tx1"/>
                </a:solidFill>
                <a:latin typeface="Arial" charset="0"/>
              </a:rPr>
              <a:t>Program </a:t>
            </a:r>
            <a:endParaRPr lang="en-US" altLang="en-US" dirty="0">
              <a:solidFill>
                <a:schemeClr val="tx1"/>
              </a:solidFill>
              <a:latin typeface="Arial" charset="0"/>
            </a:endParaRPr>
          </a:p>
        </p:txBody>
      </p:sp>
      <p:sp>
        <p:nvSpPr>
          <p:cNvPr id="53316" name="Rectangle 68"/>
          <p:cNvSpPr>
            <a:spLocks noChangeArrowheads="1"/>
          </p:cNvSpPr>
          <p:nvPr/>
        </p:nvSpPr>
        <p:spPr bwMode="auto">
          <a:xfrm>
            <a:off x="839788" y="2897188"/>
            <a:ext cx="8607425"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spcBef>
                <a:spcPct val="50000"/>
              </a:spcBef>
            </a:pPr>
            <a:r>
              <a:rPr lang="en-US" altLang="en-US" sz="3200">
                <a:latin typeface="Verdana" pitchFamily="34" charset="0"/>
              </a:rPr>
              <a:t>Unit 3-</a:t>
            </a:r>
          </a:p>
          <a:p>
            <a:pPr algn="r">
              <a:spcBef>
                <a:spcPct val="50000"/>
              </a:spcBef>
            </a:pPr>
            <a:r>
              <a:rPr lang="en-US" altLang="en-US" sz="3200">
                <a:latin typeface="Verdana" pitchFamily="34" charset="0"/>
              </a:rPr>
              <a:t>Job Hazard Analysis</a:t>
            </a:r>
          </a:p>
        </p:txBody>
      </p:sp>
      <p:graphicFrame>
        <p:nvGraphicFramePr>
          <p:cNvPr id="53317" name="Object 69" title="Picture of workers on a roof">
            <a:hlinkClick r:id="" action="ppaction://ole?verb=0"/>
          </p:cNvPr>
          <p:cNvGraphicFramePr>
            <a:graphicFrameLocks/>
          </p:cNvGraphicFramePr>
          <p:nvPr>
            <p:extLst>
              <p:ext uri="{D42A27DB-BD31-4B8C-83A1-F6EECF244321}">
                <p14:modId xmlns:p14="http://schemas.microsoft.com/office/powerpoint/2010/main" val="2334403208"/>
              </p:ext>
            </p:extLst>
          </p:nvPr>
        </p:nvGraphicFramePr>
        <p:xfrm>
          <a:off x="914400" y="3038475"/>
          <a:ext cx="4038600" cy="3514725"/>
        </p:xfrm>
        <a:graphic>
          <a:graphicData uri="http://schemas.openxmlformats.org/presentationml/2006/ole">
            <mc:AlternateContent xmlns:mc="http://schemas.openxmlformats.org/markup-compatibility/2006">
              <mc:Choice xmlns:v="urn:schemas-microsoft-com:vml" Requires="v">
                <p:oleObj spid="_x0000_s53333" name="Bitmap Image" r:id="rId4" imgW="4038480" imgH="3514680" progId="Paint.Picture">
                  <p:embed/>
                </p:oleObj>
              </mc:Choice>
              <mc:Fallback>
                <p:oleObj name="Bitmap Image" r:id="rId4" imgW="4038480" imgH="3514680" progId="Paint.Picture">
                  <p:embed/>
                  <p:pic>
                    <p:nvPicPr>
                      <p:cNvPr id="0" name="Object 6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038475"/>
                        <a:ext cx="40386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xfrm>
            <a:off x="763588" y="923925"/>
            <a:ext cx="9140825" cy="698500"/>
          </a:xfrm>
          <a:noFill/>
          <a:ln/>
        </p:spPr>
        <p:txBody>
          <a:bodyPr/>
          <a:lstStyle/>
          <a:p>
            <a:r>
              <a:rPr lang="en-US" altLang="en-US" sz="4000" b="1">
                <a:solidFill>
                  <a:schemeClr val="tx1"/>
                </a:solidFill>
                <a:latin typeface="Arial" charset="0"/>
              </a:rPr>
              <a:t>Purpose of a Job Hazard Analysis</a:t>
            </a:r>
          </a:p>
        </p:txBody>
      </p:sp>
      <p:sp>
        <p:nvSpPr>
          <p:cNvPr id="55301" name="Rectangle 5"/>
          <p:cNvSpPr>
            <a:spLocks noGrp="1" noChangeArrowheads="1"/>
          </p:cNvSpPr>
          <p:nvPr>
            <p:ph type="body" idx="1"/>
          </p:nvPr>
        </p:nvSpPr>
        <p:spPr>
          <a:xfrm>
            <a:off x="762000" y="1905000"/>
            <a:ext cx="8991600" cy="4191000"/>
          </a:xfrm>
          <a:noFill/>
          <a:ln/>
        </p:spPr>
        <p:txBody>
          <a:bodyPr/>
          <a:lstStyle/>
          <a:p>
            <a:pPr marL="0" indent="0" algn="just">
              <a:spcBef>
                <a:spcPct val="55000"/>
              </a:spcBef>
              <a:buFont typeface="Wingdings" pitchFamily="2" charset="2"/>
              <a:buNone/>
            </a:pPr>
            <a:r>
              <a:rPr lang="en-US" altLang="en-US" sz="3600" dirty="0">
                <a:solidFill>
                  <a:srgbClr val="000000"/>
                </a:solidFill>
                <a:latin typeface="Arial" charset="0"/>
              </a:rPr>
              <a:t>A means of systematically identifying workplace hazards as they occur is needed so that hazards can be eliminated before accidents occur. </a:t>
            </a:r>
            <a:r>
              <a:rPr lang="en-US" altLang="en-US" sz="3600" dirty="0" smtClean="0">
                <a:solidFill>
                  <a:srgbClr val="000000"/>
                </a:solidFill>
                <a:latin typeface="Arial" charset="0"/>
              </a:rPr>
              <a:t>The </a:t>
            </a:r>
            <a:r>
              <a:rPr lang="en-US" altLang="en-US" sz="3600" dirty="0">
                <a:solidFill>
                  <a:srgbClr val="000000"/>
                </a:solidFill>
                <a:latin typeface="Arial" charset="0"/>
              </a:rPr>
              <a:t>greater the number of ways that problems are brought to management's attention, the less likely is it that an accident will occur when one of the protective systems </a:t>
            </a:r>
            <a:r>
              <a:rPr lang="en-US" altLang="en-US" sz="3600" dirty="0" smtClean="0">
                <a:solidFill>
                  <a:srgbClr val="000000"/>
                </a:solidFill>
                <a:latin typeface="Arial" charset="0"/>
              </a:rPr>
              <a:t>fail.</a:t>
            </a:r>
            <a:endParaRPr lang="en-US" altLang="en-US" sz="3600" dirty="0">
              <a:solidFill>
                <a:srgbClr val="000000"/>
              </a:solidFill>
              <a:latin typeface="Arial" charset="0"/>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xfrm>
            <a:off x="763588" y="915988"/>
            <a:ext cx="9140825" cy="758825"/>
          </a:xfrm>
          <a:noFill/>
          <a:ln/>
        </p:spPr>
        <p:txBody>
          <a:bodyPr/>
          <a:lstStyle/>
          <a:p>
            <a:r>
              <a:rPr lang="en-US" altLang="en-US" b="1">
                <a:solidFill>
                  <a:schemeClr val="tx1"/>
                </a:solidFill>
                <a:latin typeface="Arial" charset="0"/>
              </a:rPr>
              <a:t>JHA 5 Step Process</a:t>
            </a:r>
          </a:p>
        </p:txBody>
      </p:sp>
      <p:sp>
        <p:nvSpPr>
          <p:cNvPr id="57349" name="Rectangle 5"/>
          <p:cNvSpPr>
            <a:spLocks noGrp="1" noChangeArrowheads="1"/>
          </p:cNvSpPr>
          <p:nvPr>
            <p:ph type="body" sz="half" idx="1"/>
          </p:nvPr>
        </p:nvSpPr>
        <p:spPr>
          <a:xfrm>
            <a:off x="762000" y="1828800"/>
            <a:ext cx="9144000" cy="4343400"/>
          </a:xfrm>
          <a:noFill/>
          <a:ln/>
        </p:spPr>
        <p:txBody>
          <a:bodyPr/>
          <a:lstStyle/>
          <a:p>
            <a:pPr marL="0" indent="0">
              <a:buFont typeface="Wingdings" pitchFamily="2" charset="2"/>
              <a:buNone/>
            </a:pPr>
            <a:r>
              <a:rPr lang="en-US" altLang="en-US" sz="2000" b="1" dirty="0">
                <a:latin typeface="Arial" charset="0"/>
              </a:rPr>
              <a:t>Step 1 - Watch the work being done</a:t>
            </a:r>
          </a:p>
          <a:p>
            <a:pPr marL="1030288" lvl="2" indent="-176213">
              <a:spcBef>
                <a:spcPct val="0"/>
              </a:spcBef>
              <a:buClr>
                <a:schemeClr val="tx1"/>
              </a:buClr>
              <a:buSzPct val="75000"/>
            </a:pPr>
            <a:r>
              <a:rPr lang="en-US" altLang="en-US" sz="2000" dirty="0">
                <a:latin typeface="Arial" charset="0"/>
              </a:rPr>
              <a:t>What are some effective methods to watch the work being done?</a:t>
            </a:r>
          </a:p>
          <a:p>
            <a:pPr marL="1030288" lvl="2" indent="-176213">
              <a:spcBef>
                <a:spcPct val="0"/>
              </a:spcBef>
              <a:buClr>
                <a:schemeClr val="tx1"/>
              </a:buClr>
              <a:buSzPct val="75000"/>
            </a:pPr>
            <a:r>
              <a:rPr lang="en-US" altLang="en-US" sz="2000" dirty="0">
                <a:latin typeface="Arial" charset="0"/>
              </a:rPr>
              <a:t>Is it important to involve the employee performing the task?</a:t>
            </a:r>
          </a:p>
          <a:p>
            <a:pPr marL="0" indent="0">
              <a:buFont typeface="Wingdings" pitchFamily="2" charset="2"/>
              <a:buNone/>
            </a:pPr>
            <a:r>
              <a:rPr lang="en-US" altLang="en-US" sz="2000" b="1" dirty="0">
                <a:latin typeface="Arial" charset="0"/>
              </a:rPr>
              <a:t>Step 2 - Break the job down into steps</a:t>
            </a:r>
          </a:p>
          <a:p>
            <a:pPr marL="0" indent="0">
              <a:buFont typeface="Wingdings" pitchFamily="2" charset="2"/>
              <a:buNone/>
            </a:pPr>
            <a:r>
              <a:rPr lang="en-US" altLang="en-US" sz="2000" b="1" dirty="0">
                <a:latin typeface="Arial" charset="0"/>
              </a:rPr>
              <a:t>Step 3 - Describe the hazards in each step of the task</a:t>
            </a:r>
          </a:p>
          <a:p>
            <a:pPr marL="1030288" lvl="2" indent="-176213" algn="just">
              <a:buClr>
                <a:schemeClr val="tx1"/>
              </a:buClr>
              <a:buSzPct val="75000"/>
            </a:pPr>
            <a:r>
              <a:rPr lang="en-US" altLang="en-US" sz="2000" dirty="0">
                <a:latin typeface="Arial" charset="0"/>
              </a:rPr>
              <a:t>The primary purposes of the JHA is to make the job safer.  The information gathered in this step will be valuable in helping to eliminate and/or reduce hazards associated with the job, and improve the system weaknesses that produced them.</a:t>
            </a:r>
          </a:p>
          <a:p>
            <a:pPr marL="0" indent="0">
              <a:buFont typeface="Wingdings" pitchFamily="2" charset="2"/>
              <a:buNone/>
            </a:pPr>
            <a:r>
              <a:rPr lang="en-US" altLang="en-US" sz="2000" b="1" dirty="0">
                <a:latin typeface="Arial" charset="0"/>
              </a:rPr>
              <a:t>Step 4 - Control Measures</a:t>
            </a:r>
          </a:p>
          <a:p>
            <a:pPr marL="0" indent="0">
              <a:buFont typeface="Wingdings" pitchFamily="2" charset="2"/>
              <a:buNone/>
            </a:pPr>
            <a:r>
              <a:rPr lang="en-US" altLang="en-US" sz="2000" b="1" dirty="0">
                <a:latin typeface="Arial" charset="0"/>
              </a:rPr>
              <a:t>Step 5 </a:t>
            </a:r>
            <a:r>
              <a:rPr lang="en-US" altLang="en-US" sz="2000" b="1" dirty="0">
                <a:latin typeface="Times New Roman"/>
              </a:rPr>
              <a:t>–</a:t>
            </a:r>
            <a:r>
              <a:rPr lang="en-US" altLang="en-US" sz="2000" b="1" dirty="0">
                <a:latin typeface="Arial" charset="0"/>
              </a:rPr>
              <a:t> Documentation, Write it up</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a:xfrm>
            <a:off x="763588" y="915988"/>
            <a:ext cx="9140825" cy="758825"/>
          </a:xfrm>
          <a:noFill/>
          <a:ln/>
        </p:spPr>
        <p:txBody>
          <a:bodyPr/>
          <a:lstStyle/>
          <a:p>
            <a:r>
              <a:rPr lang="en-US" altLang="en-US" b="1">
                <a:solidFill>
                  <a:schemeClr val="tx1"/>
                </a:solidFill>
                <a:latin typeface="Arial" charset="0"/>
              </a:rPr>
              <a:t>Identify the Type Hazard</a:t>
            </a:r>
          </a:p>
        </p:txBody>
      </p:sp>
      <p:sp>
        <p:nvSpPr>
          <p:cNvPr id="59398" name="Rectangle 6"/>
          <p:cNvSpPr>
            <a:spLocks noChangeArrowheads="1"/>
          </p:cNvSpPr>
          <p:nvPr/>
        </p:nvSpPr>
        <p:spPr bwMode="auto">
          <a:xfrm>
            <a:off x="763588" y="1906588"/>
            <a:ext cx="3351212"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b="1" u="sng">
                <a:latin typeface="Arial" charset="0"/>
              </a:rPr>
              <a:t>Mechanical -  </a:t>
            </a:r>
          </a:p>
          <a:p>
            <a:pPr>
              <a:spcBef>
                <a:spcPct val="50000"/>
              </a:spcBef>
              <a:buFontTx/>
              <a:buChar char="•"/>
            </a:pPr>
            <a:r>
              <a:rPr lang="en-US" altLang="en-US" sz="2000">
                <a:latin typeface="Arial" charset="0"/>
              </a:rPr>
              <a:t> Caught in</a:t>
            </a:r>
          </a:p>
          <a:p>
            <a:pPr>
              <a:spcBef>
                <a:spcPct val="50000"/>
              </a:spcBef>
              <a:buFontTx/>
              <a:buChar char="•"/>
            </a:pPr>
            <a:r>
              <a:rPr lang="en-US" altLang="en-US" sz="2000">
                <a:latin typeface="Arial" charset="0"/>
              </a:rPr>
              <a:t> Caught between</a:t>
            </a:r>
          </a:p>
          <a:p>
            <a:pPr>
              <a:spcBef>
                <a:spcPct val="50000"/>
              </a:spcBef>
              <a:buFontTx/>
              <a:buChar char="•"/>
            </a:pPr>
            <a:r>
              <a:rPr lang="en-US" altLang="en-US" sz="2000">
                <a:latin typeface="Arial" charset="0"/>
              </a:rPr>
              <a:t> Falls</a:t>
            </a:r>
          </a:p>
          <a:p>
            <a:pPr>
              <a:spcBef>
                <a:spcPct val="50000"/>
              </a:spcBef>
              <a:buFontTx/>
              <a:buChar char="•"/>
            </a:pPr>
            <a:r>
              <a:rPr lang="en-US" altLang="en-US" sz="2000">
                <a:latin typeface="Arial" charset="0"/>
              </a:rPr>
              <a:t> Electrical</a:t>
            </a:r>
          </a:p>
          <a:p>
            <a:pPr>
              <a:spcBef>
                <a:spcPct val="50000"/>
              </a:spcBef>
              <a:buFontTx/>
              <a:buChar char="•"/>
            </a:pPr>
            <a:r>
              <a:rPr lang="en-US" altLang="en-US" sz="2000">
                <a:latin typeface="Arial" charset="0"/>
              </a:rPr>
              <a:t> Temperature</a:t>
            </a:r>
          </a:p>
          <a:p>
            <a:pPr>
              <a:spcBef>
                <a:spcPct val="50000"/>
              </a:spcBef>
              <a:buFontTx/>
              <a:buChar char="•"/>
            </a:pPr>
            <a:r>
              <a:rPr lang="en-US" altLang="en-US" sz="2000">
                <a:latin typeface="Arial" charset="0"/>
              </a:rPr>
              <a:t> Environmental Hazards</a:t>
            </a:r>
          </a:p>
          <a:p>
            <a:pPr>
              <a:spcBef>
                <a:spcPct val="50000"/>
              </a:spcBef>
              <a:buFontTx/>
              <a:buChar char="•"/>
            </a:pPr>
            <a:r>
              <a:rPr lang="en-US" altLang="en-US" sz="2000">
                <a:latin typeface="Arial" charset="0"/>
              </a:rPr>
              <a:t> Flammability/Fire</a:t>
            </a:r>
          </a:p>
          <a:p>
            <a:pPr>
              <a:spcBef>
                <a:spcPct val="50000"/>
              </a:spcBef>
              <a:buFontTx/>
              <a:buChar char="•"/>
            </a:pPr>
            <a:r>
              <a:rPr lang="en-US" altLang="en-US" sz="2000">
                <a:latin typeface="Arial" charset="0"/>
              </a:rPr>
              <a:t> Confined Space</a:t>
            </a:r>
          </a:p>
        </p:txBody>
      </p:sp>
      <p:sp>
        <p:nvSpPr>
          <p:cNvPr id="59399" name="Rectangle 7"/>
          <p:cNvSpPr>
            <a:spLocks noChangeArrowheads="1"/>
          </p:cNvSpPr>
          <p:nvPr/>
        </p:nvSpPr>
        <p:spPr bwMode="auto">
          <a:xfrm>
            <a:off x="4724400" y="1905000"/>
            <a:ext cx="4797425"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itchFamily="18" charset="0"/>
                <a:cs typeface="Times New Roman" pitchFamily="18" charset="0"/>
              </a:defRPr>
            </a:lvl1pPr>
            <a:lvl2pPr marL="114300" indent="169863">
              <a:defRPr sz="2400">
                <a:solidFill>
                  <a:schemeClr val="tx1"/>
                </a:solidFill>
                <a:latin typeface="Times New Roman" pitchFamily="18" charset="0"/>
                <a:cs typeface="Times New Roman" pitchFamily="18" charset="0"/>
              </a:defRPr>
            </a:lvl2pPr>
            <a:lvl3pPr>
              <a:defRPr sz="2400">
                <a:solidFill>
                  <a:schemeClr val="tx1"/>
                </a:solidFill>
                <a:latin typeface="Times New Roman" pitchFamily="18" charset="0"/>
                <a:cs typeface="Times New Roman" pitchFamily="18" charset="0"/>
              </a:defRPr>
            </a:lvl3pPr>
            <a:lvl4pPr>
              <a:defRPr sz="2400">
                <a:solidFill>
                  <a:schemeClr val="tx1"/>
                </a:solidFill>
                <a:latin typeface="Times New Roman" pitchFamily="18" charset="0"/>
                <a:cs typeface="Times New Roman" pitchFamily="18" charset="0"/>
              </a:defRPr>
            </a:lvl4pPr>
            <a:lvl5pPr>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US" altLang="en-US" b="1" u="sng">
                <a:latin typeface="Arial" charset="0"/>
              </a:rPr>
              <a:t>Ergonomic -  </a:t>
            </a:r>
          </a:p>
          <a:p>
            <a:pPr lvl="1">
              <a:spcBef>
                <a:spcPct val="45000"/>
              </a:spcBef>
              <a:buClr>
                <a:schemeClr val="tx1"/>
              </a:buClr>
              <a:buSzPct val="70000"/>
              <a:buFontTx/>
              <a:buChar char="•"/>
            </a:pPr>
            <a:r>
              <a:rPr lang="en-US" altLang="en-US" sz="2000">
                <a:latin typeface="Arial" charset="0"/>
              </a:rPr>
              <a:t> High Frequency</a:t>
            </a:r>
          </a:p>
          <a:p>
            <a:pPr lvl="1">
              <a:spcBef>
                <a:spcPct val="45000"/>
              </a:spcBef>
              <a:buClr>
                <a:schemeClr val="tx1"/>
              </a:buClr>
              <a:buSzPct val="70000"/>
              <a:buFontTx/>
              <a:buChar char="•"/>
            </a:pPr>
            <a:r>
              <a:rPr lang="en-US" altLang="en-US" sz="2000">
                <a:latin typeface="Arial" charset="0"/>
              </a:rPr>
              <a:t> High Duration</a:t>
            </a:r>
          </a:p>
          <a:p>
            <a:pPr lvl="1">
              <a:spcBef>
                <a:spcPct val="45000"/>
              </a:spcBef>
              <a:buClr>
                <a:schemeClr val="tx1"/>
              </a:buClr>
              <a:buSzPct val="70000"/>
              <a:buFontTx/>
              <a:buChar char="•"/>
            </a:pPr>
            <a:r>
              <a:rPr lang="en-US" altLang="en-US" sz="2000">
                <a:latin typeface="Arial" charset="0"/>
              </a:rPr>
              <a:t> High Force</a:t>
            </a:r>
          </a:p>
          <a:p>
            <a:pPr lvl="1">
              <a:spcBef>
                <a:spcPct val="45000"/>
              </a:spcBef>
              <a:buClr>
                <a:schemeClr val="tx1"/>
              </a:buClr>
              <a:buSzPct val="70000"/>
              <a:buFontTx/>
              <a:buChar char="•"/>
            </a:pPr>
            <a:r>
              <a:rPr lang="en-US" altLang="en-US" sz="2000">
                <a:latin typeface="Arial" charset="0"/>
              </a:rPr>
              <a:t> Posture</a:t>
            </a:r>
          </a:p>
          <a:p>
            <a:pPr lvl="1">
              <a:spcBef>
                <a:spcPct val="45000"/>
              </a:spcBef>
              <a:buClr>
                <a:schemeClr val="tx1"/>
              </a:buClr>
              <a:buSzPct val="70000"/>
              <a:buFontTx/>
              <a:buChar char="•"/>
            </a:pPr>
            <a:r>
              <a:rPr lang="en-US" altLang="en-US" sz="2000">
                <a:latin typeface="Arial" charset="0"/>
              </a:rPr>
              <a:t> Point of Operation</a:t>
            </a:r>
          </a:p>
          <a:p>
            <a:pPr lvl="1">
              <a:spcBef>
                <a:spcPct val="45000"/>
              </a:spcBef>
              <a:buClr>
                <a:schemeClr val="tx1"/>
              </a:buClr>
              <a:buSzPct val="70000"/>
              <a:buFontTx/>
              <a:buChar char="•"/>
            </a:pPr>
            <a:r>
              <a:rPr lang="en-US" altLang="en-US" sz="2000">
                <a:latin typeface="Arial" charset="0"/>
              </a:rPr>
              <a:t> Mechanical Pressure</a:t>
            </a:r>
          </a:p>
          <a:p>
            <a:pPr lvl="1">
              <a:spcBef>
                <a:spcPct val="45000"/>
              </a:spcBef>
              <a:buClr>
                <a:schemeClr val="tx1"/>
              </a:buClr>
              <a:buSzPct val="70000"/>
              <a:buFontTx/>
              <a:buChar char="•"/>
            </a:pPr>
            <a:r>
              <a:rPr lang="en-US" altLang="en-US" sz="2000">
                <a:latin typeface="Arial" charset="0"/>
              </a:rPr>
              <a:t> Vibration</a:t>
            </a:r>
          </a:p>
          <a:p>
            <a:pPr lvl="1">
              <a:spcBef>
                <a:spcPct val="45000"/>
              </a:spcBef>
              <a:buClr>
                <a:schemeClr val="tx1"/>
              </a:buClr>
              <a:buSzPct val="70000"/>
              <a:buFontTx/>
              <a:buChar char="•"/>
            </a:pPr>
            <a:r>
              <a:rPr lang="en-US" altLang="en-US" sz="2000">
                <a:latin typeface="Arial" charset="0"/>
              </a:rPr>
              <a:t> Environmental Exposure</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a:xfrm>
            <a:off x="763588" y="863600"/>
            <a:ext cx="9140825" cy="758825"/>
          </a:xfrm>
          <a:noFill/>
          <a:ln/>
        </p:spPr>
        <p:txBody>
          <a:bodyPr/>
          <a:lstStyle/>
          <a:p>
            <a:r>
              <a:rPr lang="en-US" altLang="en-US" b="1">
                <a:solidFill>
                  <a:schemeClr val="tx1"/>
                </a:solidFill>
                <a:latin typeface="Arial" charset="0"/>
              </a:rPr>
              <a:t>Special Hazards</a:t>
            </a:r>
          </a:p>
        </p:txBody>
      </p:sp>
      <p:sp>
        <p:nvSpPr>
          <p:cNvPr id="61445" name="Rectangle 5"/>
          <p:cNvSpPr>
            <a:spLocks noGrp="1" noChangeArrowheads="1"/>
          </p:cNvSpPr>
          <p:nvPr>
            <p:ph type="body" idx="1"/>
          </p:nvPr>
        </p:nvSpPr>
        <p:spPr>
          <a:xfrm>
            <a:off x="762000" y="1905000"/>
            <a:ext cx="9144000" cy="4572000"/>
          </a:xfrm>
          <a:noFill/>
          <a:ln/>
        </p:spPr>
        <p:txBody>
          <a:bodyPr/>
          <a:lstStyle/>
          <a:p>
            <a:pPr algn="just">
              <a:spcBef>
                <a:spcPct val="50000"/>
              </a:spcBef>
              <a:buClr>
                <a:schemeClr val="tx1"/>
              </a:buClr>
              <a:buFontTx/>
              <a:buChar char="•"/>
            </a:pPr>
            <a:r>
              <a:rPr lang="en-US" altLang="en-US" sz="2400" b="1">
                <a:latin typeface="Arial" charset="0"/>
              </a:rPr>
              <a:t>Explosives</a:t>
            </a:r>
            <a:r>
              <a:rPr lang="en-US" altLang="en-US" sz="2400">
                <a:latin typeface="Arial" charset="0"/>
              </a:rPr>
              <a:t>  </a:t>
            </a:r>
          </a:p>
          <a:p>
            <a:pPr lvl="1" algn="just">
              <a:spcBef>
                <a:spcPct val="50000"/>
              </a:spcBef>
              <a:buClr>
                <a:schemeClr val="tx1"/>
              </a:buClr>
              <a:buFontTx/>
              <a:buChar char="•"/>
            </a:pPr>
            <a:r>
              <a:rPr lang="en-US" altLang="en-US" sz="1800">
                <a:latin typeface="Arial" charset="0"/>
              </a:rPr>
              <a:t>Explosions result in large amounts of gas, heat, noise, light and over-pressure.</a:t>
            </a:r>
          </a:p>
          <a:p>
            <a:pPr algn="just">
              <a:spcBef>
                <a:spcPct val="50000"/>
              </a:spcBef>
              <a:buClr>
                <a:schemeClr val="tx1"/>
              </a:buClr>
              <a:buFontTx/>
              <a:buChar char="•"/>
            </a:pPr>
            <a:r>
              <a:rPr lang="en-US" altLang="en-US" sz="2400" b="1">
                <a:latin typeface="Arial" charset="0"/>
              </a:rPr>
              <a:t>Electrical Contact</a:t>
            </a:r>
            <a:r>
              <a:rPr lang="en-US" altLang="en-US" sz="2400">
                <a:latin typeface="Arial" charset="0"/>
              </a:rPr>
              <a:t> </a:t>
            </a:r>
          </a:p>
          <a:p>
            <a:pPr lvl="1" algn="just">
              <a:spcBef>
                <a:spcPct val="50000"/>
              </a:spcBef>
              <a:buClr>
                <a:schemeClr val="tx1"/>
              </a:buClr>
              <a:buFontTx/>
              <a:buChar char="•"/>
            </a:pPr>
            <a:r>
              <a:rPr lang="en-US" altLang="en-US" sz="1800">
                <a:latin typeface="Arial" charset="0"/>
              </a:rPr>
              <a:t>Inadequate insulation, broken electrical lines or equipment, lightning strike, static discharge etc.</a:t>
            </a:r>
          </a:p>
          <a:p>
            <a:pPr algn="just">
              <a:spcBef>
                <a:spcPct val="50000"/>
              </a:spcBef>
              <a:buClr>
                <a:schemeClr val="tx1"/>
              </a:buClr>
              <a:buFontTx/>
              <a:buChar char="•"/>
            </a:pPr>
            <a:r>
              <a:rPr lang="en-US" altLang="en-US" sz="2400" b="1">
                <a:latin typeface="Arial" charset="0"/>
              </a:rPr>
              <a:t>Chemical Reactions</a:t>
            </a:r>
            <a:r>
              <a:rPr lang="en-US" altLang="en-US" sz="2400">
                <a:latin typeface="Arial" charset="0"/>
              </a:rPr>
              <a:t> </a:t>
            </a:r>
          </a:p>
          <a:p>
            <a:pPr lvl="1" algn="just">
              <a:spcBef>
                <a:spcPct val="50000"/>
              </a:spcBef>
              <a:buClr>
                <a:schemeClr val="tx1"/>
              </a:buClr>
              <a:buFontTx/>
              <a:buChar char="•"/>
            </a:pPr>
            <a:r>
              <a:rPr lang="en-US" altLang="en-US" sz="1800">
                <a:latin typeface="Arial" charset="0"/>
              </a:rPr>
              <a:t>Chemical reactions can be violent, can cause explosions, dispersion of materials and emission of heat.</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763588" y="1830388"/>
            <a:ext cx="9140825" cy="415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b="1" dirty="0">
                <a:solidFill>
                  <a:srgbClr val="000000"/>
                </a:solidFill>
                <a:latin typeface="Arial" charset="0"/>
              </a:rPr>
              <a:t>ACCIDENT</a:t>
            </a:r>
            <a:r>
              <a:rPr lang="en-US" altLang="en-US" dirty="0">
                <a:solidFill>
                  <a:srgbClr val="000000"/>
                </a:solidFill>
                <a:latin typeface="Arial" charset="0"/>
              </a:rPr>
              <a:t> - The National Safety Council defines an accident as an undesired event that results in personal injury or property damage.</a:t>
            </a:r>
            <a:br>
              <a:rPr lang="en-US" altLang="en-US" dirty="0">
                <a:solidFill>
                  <a:srgbClr val="000000"/>
                </a:solidFill>
                <a:latin typeface="Arial" charset="0"/>
              </a:rPr>
            </a:br>
            <a:r>
              <a:rPr lang="en-US" altLang="en-US" dirty="0">
                <a:solidFill>
                  <a:srgbClr val="000000"/>
                </a:solidFill>
                <a:latin typeface="Arial" charset="0"/>
              </a:rPr>
              <a:t/>
            </a:r>
            <a:br>
              <a:rPr lang="en-US" altLang="en-US" dirty="0">
                <a:solidFill>
                  <a:srgbClr val="000000"/>
                </a:solidFill>
                <a:latin typeface="Arial" charset="0"/>
              </a:rPr>
            </a:br>
            <a:r>
              <a:rPr lang="en-US" altLang="en-US" b="1" dirty="0">
                <a:solidFill>
                  <a:srgbClr val="000000"/>
                </a:solidFill>
                <a:latin typeface="Arial" charset="0"/>
              </a:rPr>
              <a:t>INCIDENT</a:t>
            </a:r>
            <a:r>
              <a:rPr lang="en-US" altLang="en-US" dirty="0">
                <a:solidFill>
                  <a:srgbClr val="000000"/>
                </a:solidFill>
                <a:latin typeface="Arial" charset="0"/>
              </a:rPr>
              <a:t> - An incident is an unplanned, undesired event that adversely affects completion of a task.</a:t>
            </a:r>
            <a:br>
              <a:rPr lang="en-US" altLang="en-US" dirty="0">
                <a:solidFill>
                  <a:srgbClr val="000000"/>
                </a:solidFill>
                <a:latin typeface="Arial" charset="0"/>
              </a:rPr>
            </a:br>
            <a:r>
              <a:rPr lang="en-US" altLang="en-US" dirty="0">
                <a:solidFill>
                  <a:srgbClr val="000000"/>
                </a:solidFill>
                <a:latin typeface="Arial" charset="0"/>
              </a:rPr>
              <a:t/>
            </a:r>
            <a:br>
              <a:rPr lang="en-US" altLang="en-US" dirty="0">
                <a:solidFill>
                  <a:srgbClr val="000000"/>
                </a:solidFill>
                <a:latin typeface="Arial" charset="0"/>
              </a:rPr>
            </a:br>
            <a:r>
              <a:rPr lang="en-US" altLang="en-US" b="1" dirty="0">
                <a:solidFill>
                  <a:srgbClr val="000000"/>
                </a:solidFill>
                <a:latin typeface="Arial" charset="0"/>
              </a:rPr>
              <a:t>NEAR MISS</a:t>
            </a:r>
            <a:r>
              <a:rPr lang="en-US" altLang="en-US" dirty="0">
                <a:solidFill>
                  <a:srgbClr val="000000"/>
                </a:solidFill>
                <a:latin typeface="Arial" charset="0"/>
              </a:rPr>
              <a:t> - Near misses describe incidents where no property was damaged and no personal injury sustained, but where, given a slight shift in time or position, damage and/or injury easily could have occurred.</a:t>
            </a:r>
          </a:p>
        </p:txBody>
      </p:sp>
      <p:sp>
        <p:nvSpPr>
          <p:cNvPr id="2" name="Title 1"/>
          <p:cNvSpPr>
            <a:spLocks noGrp="1"/>
          </p:cNvSpPr>
          <p:nvPr>
            <p:ph type="title"/>
          </p:nvPr>
        </p:nvSpPr>
        <p:spPr>
          <a:xfrm>
            <a:off x="706438" y="914400"/>
            <a:ext cx="9178925" cy="1443985"/>
          </a:xfrm>
        </p:spPr>
        <p:txBody>
          <a:bodyPr/>
          <a:lstStyle/>
          <a:p>
            <a:pPr lvl="0">
              <a:spcBef>
                <a:spcPct val="50000"/>
              </a:spcBef>
            </a:pPr>
            <a:r>
              <a:rPr lang="en-US" altLang="en-US" b="1" kern="1200" dirty="0">
                <a:solidFill>
                  <a:srgbClr val="000000"/>
                </a:solidFill>
                <a:latin typeface="Arial" charset="0"/>
                <a:ea typeface="+mn-ea"/>
                <a:cs typeface="Times New Roman" pitchFamily="18" charset="0"/>
              </a:rPr>
              <a:t>DEFINITIONS</a:t>
            </a:r>
            <a:br>
              <a:rPr lang="en-US" altLang="en-US" b="1" kern="1200" dirty="0">
                <a:solidFill>
                  <a:srgbClr val="000000"/>
                </a:solidFill>
                <a:latin typeface="Arial" charset="0"/>
                <a:ea typeface="+mn-ea"/>
                <a:cs typeface="Times New Roman" pitchFamily="18" charset="0"/>
              </a:rPr>
            </a:br>
            <a:endParaRPr lang="en-US" dirty="0"/>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a:xfrm>
            <a:off x="763588" y="863600"/>
            <a:ext cx="9140825" cy="758825"/>
          </a:xfrm>
          <a:noFill/>
          <a:ln/>
        </p:spPr>
        <p:txBody>
          <a:bodyPr/>
          <a:lstStyle/>
          <a:p>
            <a:r>
              <a:rPr lang="en-US" altLang="en-US" b="1">
                <a:solidFill>
                  <a:schemeClr val="tx1"/>
                </a:solidFill>
                <a:latin typeface="Arial" charset="0"/>
              </a:rPr>
              <a:t>The Hierarchy of Controls</a:t>
            </a:r>
          </a:p>
        </p:txBody>
      </p:sp>
      <p:sp>
        <p:nvSpPr>
          <p:cNvPr id="63493" name="Rectangle 5"/>
          <p:cNvSpPr>
            <a:spLocks noGrp="1" noChangeArrowheads="1"/>
          </p:cNvSpPr>
          <p:nvPr>
            <p:ph type="body" idx="1"/>
          </p:nvPr>
        </p:nvSpPr>
        <p:spPr>
          <a:xfrm>
            <a:off x="838200" y="1905000"/>
            <a:ext cx="9313863" cy="4191000"/>
          </a:xfrm>
          <a:noFill/>
          <a:ln/>
        </p:spPr>
        <p:txBody>
          <a:bodyPr/>
          <a:lstStyle/>
          <a:p>
            <a:pPr>
              <a:spcBef>
                <a:spcPct val="55000"/>
              </a:spcBef>
              <a:buClr>
                <a:schemeClr val="tx1"/>
              </a:buClr>
              <a:buFontTx/>
              <a:buChar char="•"/>
            </a:pPr>
            <a:r>
              <a:rPr lang="en-US" altLang="en-US" sz="2800" b="1">
                <a:latin typeface="Arial" charset="0"/>
              </a:rPr>
              <a:t>Engineering controls</a:t>
            </a:r>
          </a:p>
          <a:p>
            <a:pPr>
              <a:spcBef>
                <a:spcPct val="55000"/>
              </a:spcBef>
              <a:buClr>
                <a:schemeClr val="tx1"/>
              </a:buClr>
              <a:buFontTx/>
              <a:buChar char="•"/>
            </a:pPr>
            <a:r>
              <a:rPr lang="en-US" altLang="en-US" sz="2800" b="1">
                <a:latin typeface="Arial" charset="0"/>
              </a:rPr>
              <a:t>Administrative Controls - Work Practice  </a:t>
            </a:r>
            <a:r>
              <a:rPr lang="en-US" altLang="en-US" sz="2800">
                <a:latin typeface="Arial" charset="0"/>
              </a:rPr>
              <a:t> </a:t>
            </a:r>
          </a:p>
          <a:p>
            <a:pPr>
              <a:spcBef>
                <a:spcPct val="55000"/>
              </a:spcBef>
              <a:buClr>
                <a:schemeClr val="tx1"/>
              </a:buClr>
              <a:buFontTx/>
              <a:buChar char="•"/>
            </a:pPr>
            <a:r>
              <a:rPr lang="en-US" altLang="en-US" sz="2800" b="1">
                <a:latin typeface="Arial" charset="0"/>
              </a:rPr>
              <a:t>Personal Protective Equipment (PPE).</a:t>
            </a:r>
            <a:r>
              <a:rPr lang="en-US" altLang="en-US" b="1"/>
              <a:t> </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a:xfrm>
            <a:off x="762000" y="838200"/>
            <a:ext cx="9172575" cy="762000"/>
          </a:xfrm>
          <a:noFill/>
          <a:ln/>
        </p:spPr>
        <p:txBody>
          <a:bodyPr anchor="ctr"/>
          <a:lstStyle/>
          <a:p>
            <a:r>
              <a:rPr lang="en-US" altLang="en-US" b="1">
                <a:solidFill>
                  <a:schemeClr val="tx1"/>
                </a:solidFill>
                <a:latin typeface="Arial" charset="0"/>
              </a:rPr>
              <a:t>Engineering Controls</a:t>
            </a:r>
          </a:p>
        </p:txBody>
      </p:sp>
      <p:sp>
        <p:nvSpPr>
          <p:cNvPr id="65541" name="Rectangle 5"/>
          <p:cNvSpPr>
            <a:spLocks noGrp="1" noChangeArrowheads="1"/>
          </p:cNvSpPr>
          <p:nvPr>
            <p:ph type="body" idx="1"/>
          </p:nvPr>
        </p:nvSpPr>
        <p:spPr>
          <a:xfrm>
            <a:off x="762000" y="1905000"/>
            <a:ext cx="9144000" cy="4191000"/>
          </a:xfrm>
          <a:noFill/>
          <a:ln/>
        </p:spPr>
        <p:txBody>
          <a:bodyPr/>
          <a:lstStyle/>
          <a:p>
            <a:pPr marL="511175" indent="-511175" algn="just">
              <a:lnSpc>
                <a:spcPct val="90000"/>
              </a:lnSpc>
              <a:buClr>
                <a:schemeClr val="tx1"/>
              </a:buClr>
              <a:buFontTx/>
              <a:buChar char="•"/>
            </a:pPr>
            <a:r>
              <a:rPr lang="en-US" altLang="en-US" sz="2000">
                <a:solidFill>
                  <a:srgbClr val="000000"/>
                </a:solidFill>
                <a:latin typeface="Arial" charset="0"/>
              </a:rPr>
              <a:t>The first and best strategy is to control the hazard at its source. Engineering controls do this, unlike other controls that generally focus on the employee exposed to the hazard. The basic concept behind engineering controls is that, to the extent feasible, the work environment and the job itself should be designed to eliminate hazards or reduce exposure to hazards.</a:t>
            </a:r>
          </a:p>
          <a:p>
            <a:pPr marL="511175" indent="-511175" algn="just">
              <a:lnSpc>
                <a:spcPct val="90000"/>
              </a:lnSpc>
              <a:buClr>
                <a:schemeClr val="tx1"/>
              </a:buClr>
              <a:buFontTx/>
              <a:buChar char="•"/>
            </a:pPr>
            <a:r>
              <a:rPr lang="en-US" altLang="en-US" sz="2000">
                <a:solidFill>
                  <a:srgbClr val="000000"/>
                </a:solidFill>
                <a:latin typeface="Arial" charset="0"/>
              </a:rPr>
              <a:t>Engineering controls can be simple in some cases. They are based on the following principles:</a:t>
            </a:r>
            <a:r>
              <a:rPr lang="en-US" altLang="en-US" sz="2000">
                <a:latin typeface="Arial" charset="0"/>
              </a:rPr>
              <a:t> </a:t>
            </a:r>
          </a:p>
          <a:p>
            <a:pPr marL="1217613" lvl="1" indent="-533400" algn="just">
              <a:lnSpc>
                <a:spcPct val="90000"/>
              </a:lnSpc>
              <a:buClr>
                <a:schemeClr val="tx1"/>
              </a:buClr>
              <a:buFontTx/>
              <a:buChar char="•"/>
            </a:pPr>
            <a:r>
              <a:rPr lang="en-US" altLang="en-US" sz="1800">
                <a:solidFill>
                  <a:srgbClr val="000000"/>
                </a:solidFill>
                <a:latin typeface="Arial" charset="0"/>
              </a:rPr>
              <a:t>If feasible, design the facility, equipment, or process to remove the hazard or substitute something that is not hazardous. </a:t>
            </a:r>
          </a:p>
          <a:p>
            <a:pPr marL="1217613" lvl="1" indent="-533400" algn="just">
              <a:lnSpc>
                <a:spcPct val="90000"/>
              </a:lnSpc>
              <a:buClr>
                <a:schemeClr val="tx1"/>
              </a:buClr>
              <a:buFontTx/>
              <a:buChar char="•"/>
            </a:pPr>
            <a:r>
              <a:rPr lang="en-US" altLang="en-US" sz="1800">
                <a:solidFill>
                  <a:srgbClr val="000000"/>
                </a:solidFill>
                <a:latin typeface="Arial" charset="0"/>
              </a:rPr>
              <a:t>If removal is not feasible, enclose the hazard to prevent exposure in normal operations. </a:t>
            </a:r>
          </a:p>
          <a:p>
            <a:pPr marL="1217613" lvl="1" indent="-533400" algn="just">
              <a:lnSpc>
                <a:spcPct val="90000"/>
              </a:lnSpc>
              <a:buClr>
                <a:schemeClr val="tx1"/>
              </a:buClr>
              <a:buFontTx/>
              <a:buChar char="•"/>
            </a:pPr>
            <a:r>
              <a:rPr lang="en-US" altLang="en-US" sz="1800">
                <a:solidFill>
                  <a:srgbClr val="000000"/>
                </a:solidFill>
                <a:latin typeface="Arial" charset="0"/>
              </a:rPr>
              <a:t>Where complete enclosure is not feasible, establish barriers or local ventilation to reduce exposure to the hazard in normal operations.</a:t>
            </a:r>
          </a:p>
        </p:txBody>
      </p:sp>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a:xfrm>
            <a:off x="762000" y="914400"/>
            <a:ext cx="9172575" cy="762000"/>
          </a:xfrm>
          <a:noFill/>
          <a:ln/>
        </p:spPr>
        <p:txBody>
          <a:bodyPr anchor="ctr"/>
          <a:lstStyle/>
          <a:p>
            <a:r>
              <a:rPr lang="en-US" altLang="en-US" sz="3600" b="1">
                <a:solidFill>
                  <a:srgbClr val="000000"/>
                </a:solidFill>
                <a:latin typeface="Arial" charset="0"/>
              </a:rPr>
              <a:t>Administrative Controls </a:t>
            </a:r>
            <a:r>
              <a:rPr lang="en-US" altLang="en-US" sz="3600" b="1">
                <a:solidFill>
                  <a:srgbClr val="000000"/>
                </a:solidFill>
                <a:latin typeface="Times New Roman"/>
              </a:rPr>
              <a:t>–</a:t>
            </a:r>
            <a:r>
              <a:rPr lang="en-US" altLang="en-US" sz="3600" b="1">
                <a:solidFill>
                  <a:srgbClr val="000000"/>
                </a:solidFill>
                <a:latin typeface="Arial" charset="0"/>
              </a:rPr>
              <a:t> Work Practices</a:t>
            </a:r>
          </a:p>
        </p:txBody>
      </p:sp>
      <p:sp>
        <p:nvSpPr>
          <p:cNvPr id="67589" name="Rectangle 5"/>
          <p:cNvSpPr>
            <a:spLocks noGrp="1" noChangeArrowheads="1"/>
          </p:cNvSpPr>
          <p:nvPr>
            <p:ph type="body" idx="1"/>
          </p:nvPr>
        </p:nvSpPr>
        <p:spPr>
          <a:xfrm>
            <a:off x="762000" y="1905000"/>
            <a:ext cx="9144000" cy="4191000"/>
          </a:xfrm>
          <a:noFill/>
          <a:ln/>
        </p:spPr>
        <p:txBody>
          <a:bodyPr/>
          <a:lstStyle/>
          <a:p>
            <a:pPr marL="0" indent="0">
              <a:buFont typeface="Wingdings" pitchFamily="2" charset="2"/>
              <a:buNone/>
            </a:pPr>
            <a:r>
              <a:rPr lang="en-US" altLang="en-US" sz="2400" dirty="0">
                <a:solidFill>
                  <a:srgbClr val="000000"/>
                </a:solidFill>
                <a:latin typeface="Arial" charset="0"/>
              </a:rPr>
              <a:t>While safe work practices can be considered forms of administrative controls, OSHA uses the term administrative controls to mean other measures aimed at reducing employee exposure to hazards. These measures include: </a:t>
            </a:r>
          </a:p>
          <a:p>
            <a:pPr marL="1217613" lvl="1" indent="-533400">
              <a:buClr>
                <a:schemeClr val="tx1"/>
              </a:buClr>
              <a:buFontTx/>
              <a:buChar char="•"/>
            </a:pPr>
            <a:r>
              <a:rPr lang="en-US" altLang="en-US" sz="2400" dirty="0">
                <a:solidFill>
                  <a:srgbClr val="000000"/>
                </a:solidFill>
                <a:latin typeface="Arial" charset="0"/>
              </a:rPr>
              <a:t> Additional relief workers </a:t>
            </a:r>
          </a:p>
          <a:p>
            <a:pPr marL="1217613" lvl="1" indent="-533400">
              <a:buClr>
                <a:schemeClr val="tx1"/>
              </a:buClr>
              <a:buFontTx/>
              <a:buChar char="•"/>
            </a:pPr>
            <a:r>
              <a:rPr lang="en-US" altLang="en-US" sz="2400" dirty="0">
                <a:solidFill>
                  <a:srgbClr val="000000"/>
                </a:solidFill>
                <a:latin typeface="Arial" charset="0"/>
              </a:rPr>
              <a:t> Exercise breaks </a:t>
            </a:r>
          </a:p>
          <a:p>
            <a:pPr marL="1217613" lvl="1" indent="-533400">
              <a:buClr>
                <a:schemeClr val="tx1"/>
              </a:buClr>
              <a:buFontTx/>
              <a:buChar char="•"/>
            </a:pPr>
            <a:r>
              <a:rPr lang="en-US" altLang="en-US" sz="2400" dirty="0">
                <a:solidFill>
                  <a:srgbClr val="000000"/>
                </a:solidFill>
                <a:latin typeface="Arial" charset="0"/>
              </a:rPr>
              <a:t> Rotation of workers</a:t>
            </a:r>
          </a:p>
          <a:p>
            <a:pPr marL="0" indent="0">
              <a:buFont typeface="Wingdings" pitchFamily="2" charset="2"/>
              <a:buNone/>
            </a:pPr>
            <a:r>
              <a:rPr lang="en-US" altLang="en-US" sz="2400" dirty="0">
                <a:solidFill>
                  <a:srgbClr val="000000"/>
                </a:solidFill>
                <a:latin typeface="Arial" charset="0"/>
              </a:rPr>
              <a:t>These types of controls are normally used in conjunction with other controls that more directly prevent or control exposure to the hazard. </a:t>
            </a:r>
            <a:br>
              <a:rPr lang="en-US" altLang="en-US" sz="2400" dirty="0">
                <a:solidFill>
                  <a:srgbClr val="000000"/>
                </a:solidFill>
                <a:latin typeface="Arial" charset="0"/>
              </a:rPr>
            </a:br>
            <a:endParaRPr lang="en-US" altLang="en-US" sz="2400" dirty="0">
              <a:solidFill>
                <a:srgbClr val="000000"/>
              </a:solidFill>
              <a:latin typeface="Arial" charset="0"/>
            </a:endParaRPr>
          </a:p>
        </p:txBody>
      </p:sp>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763588" y="863600"/>
            <a:ext cx="9140825" cy="758825"/>
          </a:xfrm>
          <a:noFill/>
          <a:ln/>
        </p:spPr>
        <p:txBody>
          <a:bodyPr/>
          <a:lstStyle/>
          <a:p>
            <a:r>
              <a:rPr lang="en-US" altLang="en-US" b="1">
                <a:solidFill>
                  <a:schemeClr val="tx1"/>
                </a:solidFill>
                <a:latin typeface="Arial" charset="0"/>
              </a:rPr>
              <a:t>Personal Protective Equipment</a:t>
            </a:r>
          </a:p>
        </p:txBody>
      </p:sp>
      <p:sp>
        <p:nvSpPr>
          <p:cNvPr id="71685" name="Rectangle 5"/>
          <p:cNvSpPr>
            <a:spLocks noGrp="1" noChangeArrowheads="1"/>
          </p:cNvSpPr>
          <p:nvPr>
            <p:ph type="body" idx="1"/>
          </p:nvPr>
        </p:nvSpPr>
        <p:spPr>
          <a:xfrm>
            <a:off x="762000" y="1905000"/>
            <a:ext cx="9144000" cy="4191000"/>
          </a:xfrm>
          <a:noFill/>
          <a:ln/>
        </p:spPr>
        <p:txBody>
          <a:bodyPr/>
          <a:lstStyle/>
          <a:p>
            <a:pPr marL="166688" indent="-166688" algn="just">
              <a:buClr>
                <a:schemeClr val="tx1"/>
              </a:buClr>
              <a:buFontTx/>
              <a:buChar char="•"/>
            </a:pPr>
            <a:r>
              <a:rPr lang="en-US" altLang="en-US" sz="2400" dirty="0">
                <a:latin typeface="Arial" charset="0"/>
              </a:rPr>
              <a:t>When exposure to hazards cannot be engineered completely out of normal operations or maintenance work, and when safe work practices and management controls cannot provide sufficient additional protection from exposure, personal protective clothing and/or equipment may be required.</a:t>
            </a:r>
          </a:p>
          <a:p>
            <a:pPr marL="166688" indent="-166688" algn="just">
              <a:buFont typeface="Wingdings" pitchFamily="2" charset="2"/>
              <a:buNone/>
            </a:pPr>
            <a:endParaRPr lang="en-US" altLang="en-US" sz="2400" dirty="0">
              <a:latin typeface="Arial" charset="0"/>
            </a:endParaRPr>
          </a:p>
          <a:p>
            <a:pPr marL="166688" indent="-166688" algn="just">
              <a:buClr>
                <a:schemeClr val="tx1"/>
              </a:buClr>
              <a:buFontTx/>
              <a:buChar char="•"/>
            </a:pPr>
            <a:r>
              <a:rPr lang="en-US" altLang="en-US" sz="2400" dirty="0">
                <a:solidFill>
                  <a:srgbClr val="000000"/>
                </a:solidFill>
                <a:latin typeface="Arial" charset="0"/>
              </a:rPr>
              <a:t>A supplementary method of control is the use of protective clothing or equipment.  This is collectively called personal protective equipment, or PPE. PPE may also be appropriate for controlling hazards while engineering and work practice controls are being installed.  For specific OSHA requirements on personal protective equipment, see OSHA</a:t>
            </a:r>
            <a:r>
              <a:rPr lang="en-US" altLang="en-US" sz="2400" dirty="0">
                <a:solidFill>
                  <a:srgbClr val="000000"/>
                </a:solidFill>
                <a:latin typeface="Times New Roman"/>
              </a:rPr>
              <a:t>’</a:t>
            </a:r>
            <a:r>
              <a:rPr lang="en-US" altLang="en-US" sz="2400" dirty="0">
                <a:solidFill>
                  <a:srgbClr val="000000"/>
                </a:solidFill>
                <a:latin typeface="Arial" charset="0"/>
              </a:rPr>
              <a:t>s standard, 1910 Subpart I.</a:t>
            </a:r>
            <a:r>
              <a:rPr lang="en-US" altLang="en-US" sz="2400" dirty="0">
                <a:solidFill>
                  <a:srgbClr val="000000"/>
                </a:solidFill>
                <a:latin typeface="Times New Roman"/>
              </a:rPr>
              <a:t> </a:t>
            </a:r>
            <a:r>
              <a:rPr lang="en-US" altLang="en-US" sz="2400" dirty="0">
                <a:solidFill>
                  <a:srgbClr val="000000"/>
                </a:solidFill>
                <a:latin typeface="Arial" charset="0"/>
              </a:rPr>
              <a:t> </a:t>
            </a: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762000" y="838200"/>
            <a:ext cx="9172575" cy="762000"/>
          </a:xfrm>
          <a:noFill/>
          <a:ln/>
        </p:spPr>
        <p:txBody>
          <a:bodyPr anchor="ctr"/>
          <a:lstStyle/>
          <a:p>
            <a:r>
              <a:rPr lang="en-US" altLang="en-US" b="1">
                <a:solidFill>
                  <a:schemeClr val="tx1"/>
                </a:solidFill>
                <a:latin typeface="Arial" charset="0"/>
              </a:rPr>
              <a:t>JHA Exercise</a:t>
            </a:r>
          </a:p>
        </p:txBody>
      </p:sp>
      <p:sp>
        <p:nvSpPr>
          <p:cNvPr id="73733" name="Rectangle 5"/>
          <p:cNvSpPr>
            <a:spLocks noGrp="1" noChangeArrowheads="1"/>
          </p:cNvSpPr>
          <p:nvPr>
            <p:ph type="body" idx="1"/>
          </p:nvPr>
        </p:nvSpPr>
        <p:spPr>
          <a:xfrm>
            <a:off x="762000" y="1905000"/>
            <a:ext cx="9144000" cy="4191000"/>
          </a:xfrm>
          <a:noFill/>
          <a:ln/>
        </p:spPr>
        <p:txBody>
          <a:bodyPr/>
          <a:lstStyle/>
          <a:p>
            <a:pPr marL="511175" indent="-511175" algn="just">
              <a:buClr>
                <a:schemeClr val="tx1"/>
              </a:buClr>
              <a:buFontTx/>
              <a:buChar char="•"/>
            </a:pPr>
            <a:r>
              <a:rPr lang="en-US" altLang="en-US" dirty="0">
                <a:solidFill>
                  <a:srgbClr val="000000"/>
                </a:solidFill>
                <a:latin typeface="Arial" charset="0"/>
              </a:rPr>
              <a:t>Get back in your original groups</a:t>
            </a:r>
          </a:p>
          <a:p>
            <a:pPr marL="511175" indent="-511175" algn="just">
              <a:buClr>
                <a:schemeClr val="tx1"/>
              </a:buClr>
              <a:buFontTx/>
              <a:buChar char="•"/>
            </a:pPr>
            <a:r>
              <a:rPr lang="en-US" altLang="en-US" dirty="0">
                <a:solidFill>
                  <a:srgbClr val="000000"/>
                </a:solidFill>
                <a:latin typeface="Arial" charset="0"/>
              </a:rPr>
              <a:t>Use </a:t>
            </a:r>
            <a:r>
              <a:rPr lang="en-US" altLang="en-US" dirty="0" smtClean="0">
                <a:solidFill>
                  <a:srgbClr val="000000"/>
                </a:solidFill>
                <a:latin typeface="Arial" charset="0"/>
              </a:rPr>
              <a:t>your completed </a:t>
            </a:r>
            <a:r>
              <a:rPr lang="en-US" altLang="en-US" dirty="0">
                <a:solidFill>
                  <a:srgbClr val="000000"/>
                </a:solidFill>
                <a:latin typeface="Arial" charset="0"/>
              </a:rPr>
              <a:t>accident investigation form and Root Cause Analysis to create a Job Hazard Analysis for the task being conducted in your assigned injury scenario</a:t>
            </a:r>
          </a:p>
        </p:txBody>
      </p:sp>
    </p:spTree>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75841" name="Group 65" title="CAF Construction Site Safety Certificate Program Unit 4 Near Miss and Hazard Reporting slide"/>
          <p:cNvGrpSpPr>
            <a:grpSpLocks/>
          </p:cNvGrpSpPr>
          <p:nvPr/>
        </p:nvGrpSpPr>
        <p:grpSpPr bwMode="auto">
          <a:xfrm>
            <a:off x="-3175" y="0"/>
            <a:ext cx="10290175" cy="6867525"/>
            <a:chOff x="-2" y="0"/>
            <a:chExt cx="6482" cy="4326"/>
          </a:xfrm>
        </p:grpSpPr>
        <p:grpSp>
          <p:nvGrpSpPr>
            <p:cNvPr id="75838" name="Group 62"/>
            <p:cNvGrpSpPr>
              <a:grpSpLocks/>
            </p:cNvGrpSpPr>
            <p:nvPr/>
          </p:nvGrpSpPr>
          <p:grpSpPr bwMode="auto">
            <a:xfrm>
              <a:off x="-2" y="0"/>
              <a:ext cx="6426" cy="4326"/>
              <a:chOff x="-2" y="0"/>
              <a:chExt cx="6426" cy="4326"/>
            </a:xfrm>
          </p:grpSpPr>
          <p:sp>
            <p:nvSpPr>
              <p:cNvPr id="75778" name="Rectangle 2"/>
              <p:cNvSpPr>
                <a:spLocks noChangeArrowheads="1"/>
              </p:cNvSpPr>
              <p:nvPr/>
            </p:nvSpPr>
            <p:spPr bwMode="auto">
              <a:xfrm>
                <a:off x="-2" y="0"/>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79" name="Rectangle 3"/>
              <p:cNvSpPr>
                <a:spLocks noChangeArrowheads="1"/>
              </p:cNvSpPr>
              <p:nvPr/>
            </p:nvSpPr>
            <p:spPr bwMode="auto">
              <a:xfrm>
                <a:off x="1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0" name="Rectangle 4"/>
              <p:cNvSpPr>
                <a:spLocks noChangeArrowheads="1"/>
              </p:cNvSpPr>
              <p:nvPr/>
            </p:nvSpPr>
            <p:spPr bwMode="auto">
              <a:xfrm>
                <a:off x="2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1" name="Rectangle 5"/>
              <p:cNvSpPr>
                <a:spLocks noChangeArrowheads="1"/>
              </p:cNvSpPr>
              <p:nvPr/>
            </p:nvSpPr>
            <p:spPr bwMode="auto">
              <a:xfrm>
                <a:off x="3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2" name="Rectangle 6"/>
              <p:cNvSpPr>
                <a:spLocks noChangeArrowheads="1"/>
              </p:cNvSpPr>
              <p:nvPr/>
            </p:nvSpPr>
            <p:spPr bwMode="auto">
              <a:xfrm>
                <a:off x="4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3" name="Rectangle 7"/>
              <p:cNvSpPr>
                <a:spLocks noChangeArrowheads="1"/>
              </p:cNvSpPr>
              <p:nvPr/>
            </p:nvSpPr>
            <p:spPr bwMode="auto">
              <a:xfrm>
                <a:off x="5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4" name="Rectangle 8"/>
              <p:cNvSpPr>
                <a:spLocks noChangeArrowheads="1"/>
              </p:cNvSpPr>
              <p:nvPr/>
            </p:nvSpPr>
            <p:spPr bwMode="auto">
              <a:xfrm>
                <a:off x="6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5" name="Rectangle 9"/>
              <p:cNvSpPr>
                <a:spLocks noChangeArrowheads="1"/>
              </p:cNvSpPr>
              <p:nvPr/>
            </p:nvSpPr>
            <p:spPr bwMode="auto">
              <a:xfrm>
                <a:off x="7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6" name="Rectangle 10"/>
              <p:cNvSpPr>
                <a:spLocks noChangeArrowheads="1"/>
              </p:cNvSpPr>
              <p:nvPr/>
            </p:nvSpPr>
            <p:spPr bwMode="auto">
              <a:xfrm>
                <a:off x="8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7" name="Rectangle 11"/>
              <p:cNvSpPr>
                <a:spLocks noChangeArrowheads="1"/>
              </p:cNvSpPr>
              <p:nvPr/>
            </p:nvSpPr>
            <p:spPr bwMode="auto">
              <a:xfrm>
                <a:off x="9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8" name="Rectangle 12"/>
              <p:cNvSpPr>
                <a:spLocks noChangeArrowheads="1"/>
              </p:cNvSpPr>
              <p:nvPr/>
            </p:nvSpPr>
            <p:spPr bwMode="auto">
              <a:xfrm>
                <a:off x="10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9" name="Rectangle 13"/>
              <p:cNvSpPr>
                <a:spLocks noChangeArrowheads="1"/>
              </p:cNvSpPr>
              <p:nvPr/>
            </p:nvSpPr>
            <p:spPr bwMode="auto">
              <a:xfrm>
                <a:off x="11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0" name="Rectangle 14"/>
              <p:cNvSpPr>
                <a:spLocks noChangeArrowheads="1"/>
              </p:cNvSpPr>
              <p:nvPr/>
            </p:nvSpPr>
            <p:spPr bwMode="auto">
              <a:xfrm>
                <a:off x="12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1" name="Rectangle 15"/>
              <p:cNvSpPr>
                <a:spLocks noChangeArrowheads="1"/>
              </p:cNvSpPr>
              <p:nvPr/>
            </p:nvSpPr>
            <p:spPr bwMode="auto">
              <a:xfrm>
                <a:off x="14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2" name="Rectangle 16"/>
              <p:cNvSpPr>
                <a:spLocks noChangeArrowheads="1"/>
              </p:cNvSpPr>
              <p:nvPr/>
            </p:nvSpPr>
            <p:spPr bwMode="auto">
              <a:xfrm>
                <a:off x="15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3" name="Rectangle 17"/>
              <p:cNvSpPr>
                <a:spLocks noChangeArrowheads="1"/>
              </p:cNvSpPr>
              <p:nvPr/>
            </p:nvSpPr>
            <p:spPr bwMode="auto">
              <a:xfrm>
                <a:off x="16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4" name="Rectangle 18"/>
              <p:cNvSpPr>
                <a:spLocks noChangeArrowheads="1"/>
              </p:cNvSpPr>
              <p:nvPr/>
            </p:nvSpPr>
            <p:spPr bwMode="auto">
              <a:xfrm>
                <a:off x="17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5" name="Rectangle 19"/>
              <p:cNvSpPr>
                <a:spLocks noChangeArrowheads="1"/>
              </p:cNvSpPr>
              <p:nvPr/>
            </p:nvSpPr>
            <p:spPr bwMode="auto">
              <a:xfrm>
                <a:off x="18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6" name="Rectangle 20"/>
              <p:cNvSpPr>
                <a:spLocks noChangeArrowheads="1"/>
              </p:cNvSpPr>
              <p:nvPr/>
            </p:nvSpPr>
            <p:spPr bwMode="auto">
              <a:xfrm>
                <a:off x="19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7" name="Rectangle 21"/>
              <p:cNvSpPr>
                <a:spLocks noChangeArrowheads="1"/>
              </p:cNvSpPr>
              <p:nvPr/>
            </p:nvSpPr>
            <p:spPr bwMode="auto">
              <a:xfrm>
                <a:off x="20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8" name="Rectangle 22"/>
              <p:cNvSpPr>
                <a:spLocks noChangeArrowheads="1"/>
              </p:cNvSpPr>
              <p:nvPr/>
            </p:nvSpPr>
            <p:spPr bwMode="auto">
              <a:xfrm>
                <a:off x="21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9" name="Rectangle 23"/>
              <p:cNvSpPr>
                <a:spLocks noChangeArrowheads="1"/>
              </p:cNvSpPr>
              <p:nvPr/>
            </p:nvSpPr>
            <p:spPr bwMode="auto">
              <a:xfrm>
                <a:off x="22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0" name="Rectangle 24"/>
              <p:cNvSpPr>
                <a:spLocks noChangeArrowheads="1"/>
              </p:cNvSpPr>
              <p:nvPr/>
            </p:nvSpPr>
            <p:spPr bwMode="auto">
              <a:xfrm>
                <a:off x="23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1" name="Rectangle 25"/>
              <p:cNvSpPr>
                <a:spLocks noChangeArrowheads="1"/>
              </p:cNvSpPr>
              <p:nvPr/>
            </p:nvSpPr>
            <p:spPr bwMode="auto">
              <a:xfrm>
                <a:off x="24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2" name="Rectangle 26"/>
              <p:cNvSpPr>
                <a:spLocks noChangeArrowheads="1"/>
              </p:cNvSpPr>
              <p:nvPr/>
            </p:nvSpPr>
            <p:spPr bwMode="auto">
              <a:xfrm>
                <a:off x="25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3" name="Rectangle 27"/>
              <p:cNvSpPr>
                <a:spLocks noChangeArrowheads="1"/>
              </p:cNvSpPr>
              <p:nvPr/>
            </p:nvSpPr>
            <p:spPr bwMode="auto">
              <a:xfrm>
                <a:off x="26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4" name="Rectangle 28"/>
              <p:cNvSpPr>
                <a:spLocks noChangeArrowheads="1"/>
              </p:cNvSpPr>
              <p:nvPr/>
            </p:nvSpPr>
            <p:spPr bwMode="auto">
              <a:xfrm>
                <a:off x="28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5" name="Rectangle 29"/>
              <p:cNvSpPr>
                <a:spLocks noChangeArrowheads="1"/>
              </p:cNvSpPr>
              <p:nvPr/>
            </p:nvSpPr>
            <p:spPr bwMode="auto">
              <a:xfrm>
                <a:off x="29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6" name="Rectangle 30"/>
              <p:cNvSpPr>
                <a:spLocks noChangeArrowheads="1"/>
              </p:cNvSpPr>
              <p:nvPr/>
            </p:nvSpPr>
            <p:spPr bwMode="auto">
              <a:xfrm>
                <a:off x="30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7" name="Rectangle 31"/>
              <p:cNvSpPr>
                <a:spLocks noChangeArrowheads="1"/>
              </p:cNvSpPr>
              <p:nvPr/>
            </p:nvSpPr>
            <p:spPr bwMode="auto">
              <a:xfrm>
                <a:off x="31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8" name="Rectangle 32"/>
              <p:cNvSpPr>
                <a:spLocks noChangeArrowheads="1"/>
              </p:cNvSpPr>
              <p:nvPr/>
            </p:nvSpPr>
            <p:spPr bwMode="auto">
              <a:xfrm>
                <a:off x="32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9" name="Rectangle 33"/>
              <p:cNvSpPr>
                <a:spLocks noChangeArrowheads="1"/>
              </p:cNvSpPr>
              <p:nvPr/>
            </p:nvSpPr>
            <p:spPr bwMode="auto">
              <a:xfrm>
                <a:off x="33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0" name="Rectangle 34"/>
              <p:cNvSpPr>
                <a:spLocks noChangeArrowheads="1"/>
              </p:cNvSpPr>
              <p:nvPr/>
            </p:nvSpPr>
            <p:spPr bwMode="auto">
              <a:xfrm>
                <a:off x="34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1" name="Rectangle 35"/>
              <p:cNvSpPr>
                <a:spLocks noChangeArrowheads="1"/>
              </p:cNvSpPr>
              <p:nvPr/>
            </p:nvSpPr>
            <p:spPr bwMode="auto">
              <a:xfrm>
                <a:off x="35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2" name="Rectangle 36"/>
              <p:cNvSpPr>
                <a:spLocks noChangeArrowheads="1"/>
              </p:cNvSpPr>
              <p:nvPr/>
            </p:nvSpPr>
            <p:spPr bwMode="auto">
              <a:xfrm>
                <a:off x="36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3" name="Rectangle 37"/>
              <p:cNvSpPr>
                <a:spLocks noChangeArrowheads="1"/>
              </p:cNvSpPr>
              <p:nvPr/>
            </p:nvSpPr>
            <p:spPr bwMode="auto">
              <a:xfrm>
                <a:off x="37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4" name="Rectangle 38"/>
              <p:cNvSpPr>
                <a:spLocks noChangeArrowheads="1"/>
              </p:cNvSpPr>
              <p:nvPr/>
            </p:nvSpPr>
            <p:spPr bwMode="auto">
              <a:xfrm>
                <a:off x="38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5" name="Rectangle 39"/>
              <p:cNvSpPr>
                <a:spLocks noChangeArrowheads="1"/>
              </p:cNvSpPr>
              <p:nvPr/>
            </p:nvSpPr>
            <p:spPr bwMode="auto">
              <a:xfrm>
                <a:off x="39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6" name="Rectangle 40"/>
              <p:cNvSpPr>
                <a:spLocks noChangeArrowheads="1"/>
              </p:cNvSpPr>
              <p:nvPr/>
            </p:nvSpPr>
            <p:spPr bwMode="auto">
              <a:xfrm>
                <a:off x="41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7" name="Rectangle 41"/>
              <p:cNvSpPr>
                <a:spLocks noChangeArrowheads="1"/>
              </p:cNvSpPr>
              <p:nvPr/>
            </p:nvSpPr>
            <p:spPr bwMode="auto">
              <a:xfrm>
                <a:off x="42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8" name="Rectangle 42"/>
              <p:cNvSpPr>
                <a:spLocks noChangeArrowheads="1"/>
              </p:cNvSpPr>
              <p:nvPr/>
            </p:nvSpPr>
            <p:spPr bwMode="auto">
              <a:xfrm>
                <a:off x="43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9" name="Rectangle 43"/>
              <p:cNvSpPr>
                <a:spLocks noChangeArrowheads="1"/>
              </p:cNvSpPr>
              <p:nvPr/>
            </p:nvSpPr>
            <p:spPr bwMode="auto">
              <a:xfrm>
                <a:off x="44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0" name="Rectangle 44"/>
              <p:cNvSpPr>
                <a:spLocks noChangeArrowheads="1"/>
              </p:cNvSpPr>
              <p:nvPr/>
            </p:nvSpPr>
            <p:spPr bwMode="auto">
              <a:xfrm>
                <a:off x="45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1" name="Rectangle 45"/>
              <p:cNvSpPr>
                <a:spLocks noChangeArrowheads="1"/>
              </p:cNvSpPr>
              <p:nvPr/>
            </p:nvSpPr>
            <p:spPr bwMode="auto">
              <a:xfrm>
                <a:off x="46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2" name="Rectangle 46"/>
              <p:cNvSpPr>
                <a:spLocks noChangeArrowheads="1"/>
              </p:cNvSpPr>
              <p:nvPr/>
            </p:nvSpPr>
            <p:spPr bwMode="auto">
              <a:xfrm>
                <a:off x="47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3" name="Rectangle 47"/>
              <p:cNvSpPr>
                <a:spLocks noChangeArrowheads="1"/>
              </p:cNvSpPr>
              <p:nvPr/>
            </p:nvSpPr>
            <p:spPr bwMode="auto">
              <a:xfrm>
                <a:off x="48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4" name="Rectangle 48"/>
              <p:cNvSpPr>
                <a:spLocks noChangeArrowheads="1"/>
              </p:cNvSpPr>
              <p:nvPr/>
            </p:nvSpPr>
            <p:spPr bwMode="auto">
              <a:xfrm>
                <a:off x="49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5" name="Rectangle 49"/>
              <p:cNvSpPr>
                <a:spLocks noChangeArrowheads="1"/>
              </p:cNvSpPr>
              <p:nvPr/>
            </p:nvSpPr>
            <p:spPr bwMode="auto">
              <a:xfrm>
                <a:off x="50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6" name="Rectangle 50"/>
              <p:cNvSpPr>
                <a:spLocks noChangeArrowheads="1"/>
              </p:cNvSpPr>
              <p:nvPr/>
            </p:nvSpPr>
            <p:spPr bwMode="auto">
              <a:xfrm>
                <a:off x="51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7" name="Rectangle 51"/>
              <p:cNvSpPr>
                <a:spLocks noChangeArrowheads="1"/>
              </p:cNvSpPr>
              <p:nvPr/>
            </p:nvSpPr>
            <p:spPr bwMode="auto">
              <a:xfrm>
                <a:off x="52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8" name="Rectangle 52"/>
              <p:cNvSpPr>
                <a:spLocks noChangeArrowheads="1"/>
              </p:cNvSpPr>
              <p:nvPr/>
            </p:nvSpPr>
            <p:spPr bwMode="auto">
              <a:xfrm>
                <a:off x="53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9" name="Rectangle 53"/>
              <p:cNvSpPr>
                <a:spLocks noChangeArrowheads="1"/>
              </p:cNvSpPr>
              <p:nvPr/>
            </p:nvSpPr>
            <p:spPr bwMode="auto">
              <a:xfrm>
                <a:off x="55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0" name="Rectangle 54"/>
              <p:cNvSpPr>
                <a:spLocks noChangeArrowheads="1"/>
              </p:cNvSpPr>
              <p:nvPr/>
            </p:nvSpPr>
            <p:spPr bwMode="auto">
              <a:xfrm>
                <a:off x="56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1" name="Rectangle 55"/>
              <p:cNvSpPr>
                <a:spLocks noChangeArrowheads="1"/>
              </p:cNvSpPr>
              <p:nvPr/>
            </p:nvSpPr>
            <p:spPr bwMode="auto">
              <a:xfrm>
                <a:off x="57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2" name="Rectangle 56"/>
              <p:cNvSpPr>
                <a:spLocks noChangeArrowheads="1"/>
              </p:cNvSpPr>
              <p:nvPr/>
            </p:nvSpPr>
            <p:spPr bwMode="auto">
              <a:xfrm>
                <a:off x="58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3" name="Rectangle 57"/>
              <p:cNvSpPr>
                <a:spLocks noChangeArrowheads="1"/>
              </p:cNvSpPr>
              <p:nvPr/>
            </p:nvSpPr>
            <p:spPr bwMode="auto">
              <a:xfrm>
                <a:off x="59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4" name="Rectangle 58"/>
              <p:cNvSpPr>
                <a:spLocks noChangeArrowheads="1"/>
              </p:cNvSpPr>
              <p:nvPr/>
            </p:nvSpPr>
            <p:spPr bwMode="auto">
              <a:xfrm>
                <a:off x="60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5" name="Rectangle 59"/>
              <p:cNvSpPr>
                <a:spLocks noChangeArrowheads="1"/>
              </p:cNvSpPr>
              <p:nvPr/>
            </p:nvSpPr>
            <p:spPr bwMode="auto">
              <a:xfrm>
                <a:off x="61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6" name="Rectangle 60"/>
              <p:cNvSpPr>
                <a:spLocks noChangeArrowheads="1"/>
              </p:cNvSpPr>
              <p:nvPr/>
            </p:nvSpPr>
            <p:spPr bwMode="auto">
              <a:xfrm>
                <a:off x="62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7" name="Rectangle 61"/>
              <p:cNvSpPr>
                <a:spLocks noChangeArrowheads="1"/>
              </p:cNvSpPr>
              <p:nvPr/>
            </p:nvSpPr>
            <p:spPr bwMode="auto">
              <a:xfrm>
                <a:off x="63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839" name="Rectangle 63"/>
            <p:cNvSpPr>
              <a:spLocks noChangeArrowheads="1"/>
            </p:cNvSpPr>
            <p:nvPr/>
          </p:nvSpPr>
          <p:spPr bwMode="auto">
            <a:xfrm>
              <a:off x="483" y="0"/>
              <a:ext cx="5997"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0" name="Rectangle 64"/>
            <p:cNvSpPr>
              <a:spLocks noChangeArrowheads="1"/>
            </p:cNvSpPr>
            <p:nvPr/>
          </p:nvSpPr>
          <p:spPr bwMode="auto">
            <a:xfrm>
              <a:off x="0" y="0"/>
              <a:ext cx="6480" cy="32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842" name="Rectangle 66" title="Decorative Line"/>
          <p:cNvSpPr>
            <a:spLocks noChangeArrowheads="1"/>
          </p:cNvSpPr>
          <p:nvPr/>
        </p:nvSpPr>
        <p:spPr bwMode="auto">
          <a:xfrm>
            <a:off x="3943350" y="2590800"/>
            <a:ext cx="5503863" cy="76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3" name="Rectangle 67"/>
          <p:cNvSpPr>
            <a:spLocks noGrp="1" noChangeArrowheads="1"/>
          </p:cNvSpPr>
          <p:nvPr>
            <p:ph type="ctrTitle"/>
          </p:nvPr>
        </p:nvSpPr>
        <p:spPr>
          <a:xfrm>
            <a:off x="838200" y="1066800"/>
            <a:ext cx="8610600" cy="1447800"/>
          </a:xfrm>
          <a:noFill/>
          <a:ln/>
        </p:spPr>
        <p:txBody>
          <a:bodyPr anchor="ctr"/>
          <a:lstStyle/>
          <a:p>
            <a:pPr algn="r"/>
            <a:r>
              <a:rPr lang="en-US" altLang="en-US" dirty="0" smtClean="0">
                <a:solidFill>
                  <a:schemeClr val="tx1"/>
                </a:solidFill>
                <a:latin typeface="Arial" charset="0"/>
              </a:rPr>
              <a:t> </a:t>
            </a:r>
            <a:r>
              <a:rPr lang="en-US" altLang="en-US" dirty="0">
                <a:solidFill>
                  <a:schemeClr val="tx1"/>
                </a:solidFill>
                <a:latin typeface="Arial" charset="0"/>
              </a:rPr>
              <a:t>Construction Site </a:t>
            </a:r>
            <a:r>
              <a:rPr lang="en-US" altLang="en-US" smtClean="0">
                <a:solidFill>
                  <a:schemeClr val="tx1"/>
                </a:solidFill>
                <a:latin typeface="Arial" charset="0"/>
              </a:rPr>
              <a:t>Safety  </a:t>
            </a:r>
            <a:r>
              <a:rPr lang="en-US" altLang="en-US" smtClean="0">
                <a:solidFill>
                  <a:schemeClr val="tx1"/>
                </a:solidFill>
                <a:latin typeface="Arial" charset="0"/>
              </a:rPr>
              <a:t> </a:t>
            </a:r>
            <a:r>
              <a:rPr lang="en-US" altLang="en-US" dirty="0">
                <a:solidFill>
                  <a:schemeClr val="tx1"/>
                </a:solidFill>
                <a:latin typeface="Arial" charset="0"/>
              </a:rPr>
              <a:t>Program</a:t>
            </a:r>
          </a:p>
        </p:txBody>
      </p:sp>
      <p:sp>
        <p:nvSpPr>
          <p:cNvPr id="75844" name="Rectangle 68"/>
          <p:cNvSpPr>
            <a:spLocks noChangeArrowheads="1"/>
          </p:cNvSpPr>
          <p:nvPr/>
        </p:nvSpPr>
        <p:spPr bwMode="auto">
          <a:xfrm>
            <a:off x="5334000" y="2897188"/>
            <a:ext cx="4113213" cy="20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spcBef>
                <a:spcPct val="50000"/>
              </a:spcBef>
            </a:pPr>
            <a:r>
              <a:rPr lang="en-US" altLang="en-US" sz="3200">
                <a:latin typeface="Verdana" pitchFamily="34" charset="0"/>
              </a:rPr>
              <a:t>Unit 4-</a:t>
            </a:r>
          </a:p>
          <a:p>
            <a:pPr algn="r">
              <a:spcBef>
                <a:spcPct val="50000"/>
              </a:spcBef>
            </a:pPr>
            <a:r>
              <a:rPr lang="en-US" altLang="en-US" sz="3200">
                <a:latin typeface="Verdana" pitchFamily="34" charset="0"/>
              </a:rPr>
              <a:t>Near Miss &amp; </a:t>
            </a:r>
          </a:p>
          <a:p>
            <a:pPr algn="r">
              <a:spcBef>
                <a:spcPct val="50000"/>
              </a:spcBef>
            </a:pPr>
            <a:r>
              <a:rPr lang="en-US" altLang="en-US" sz="3200">
                <a:latin typeface="Verdana" pitchFamily="34" charset="0"/>
              </a:rPr>
              <a:t>Hazard Reporting</a:t>
            </a:r>
          </a:p>
        </p:txBody>
      </p:sp>
      <p:graphicFrame>
        <p:nvGraphicFramePr>
          <p:cNvPr id="75845" name="Object 69" title="Picture of worker welding">
            <a:hlinkClick r:id="" action="ppaction://ole?verb=0"/>
          </p:cNvPr>
          <p:cNvGraphicFramePr>
            <a:graphicFrameLocks/>
          </p:cNvGraphicFramePr>
          <p:nvPr>
            <p:extLst>
              <p:ext uri="{D42A27DB-BD31-4B8C-83A1-F6EECF244321}">
                <p14:modId xmlns:p14="http://schemas.microsoft.com/office/powerpoint/2010/main" val="4109687821"/>
              </p:ext>
            </p:extLst>
          </p:nvPr>
        </p:nvGraphicFramePr>
        <p:xfrm>
          <a:off x="990600" y="3048000"/>
          <a:ext cx="2971800" cy="3657600"/>
        </p:xfrm>
        <a:graphic>
          <a:graphicData uri="http://schemas.openxmlformats.org/presentationml/2006/ole">
            <mc:AlternateContent xmlns:mc="http://schemas.openxmlformats.org/markup-compatibility/2006">
              <mc:Choice xmlns:v="urn:schemas-microsoft-com:vml" Requires="v">
                <p:oleObj spid="_x0000_s75860" name="Bitmap Image" r:id="rId4" imgW="2971440" imgH="3657240" progId="Paint.Picture">
                  <p:embed/>
                </p:oleObj>
              </mc:Choice>
              <mc:Fallback>
                <p:oleObj name="Bitmap Image" r:id="rId4" imgW="2971440" imgH="3657240" progId="Paint.Picture">
                  <p:embed/>
                  <p:pic>
                    <p:nvPicPr>
                      <p:cNvPr id="0" name="Object 6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048000"/>
                        <a:ext cx="2971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762000" y="838200"/>
            <a:ext cx="9172575" cy="762000"/>
          </a:xfrm>
          <a:noFill/>
          <a:ln/>
        </p:spPr>
        <p:txBody>
          <a:bodyPr anchor="ctr"/>
          <a:lstStyle/>
          <a:p>
            <a:r>
              <a:rPr lang="en-US" altLang="en-US" b="1">
                <a:solidFill>
                  <a:schemeClr val="tx1"/>
                </a:solidFill>
                <a:latin typeface="Arial" charset="0"/>
              </a:rPr>
              <a:t>Near Miss Incident</a:t>
            </a:r>
          </a:p>
        </p:txBody>
      </p:sp>
      <p:sp>
        <p:nvSpPr>
          <p:cNvPr id="77829" name="Rectangle 5"/>
          <p:cNvSpPr>
            <a:spLocks noGrp="1" noChangeArrowheads="1"/>
          </p:cNvSpPr>
          <p:nvPr>
            <p:ph type="body" idx="1"/>
          </p:nvPr>
        </p:nvSpPr>
        <p:spPr>
          <a:xfrm>
            <a:off x="762000" y="1905000"/>
            <a:ext cx="9144000" cy="4191000"/>
          </a:xfrm>
          <a:noFill/>
          <a:ln/>
        </p:spPr>
        <p:txBody>
          <a:bodyPr/>
          <a:lstStyle/>
          <a:p>
            <a:pPr marL="609600" indent="-609600" algn="just">
              <a:buClr>
                <a:schemeClr val="tx1"/>
              </a:buClr>
              <a:buFontTx/>
              <a:buChar char="•"/>
            </a:pPr>
            <a:r>
              <a:rPr lang="en-US" altLang="en-US" dirty="0">
                <a:latin typeface="Arial" charset="0"/>
              </a:rPr>
              <a:t>An unplanned event that did </a:t>
            </a:r>
            <a:r>
              <a:rPr lang="en-US" altLang="en-US" b="1" dirty="0">
                <a:latin typeface="Arial" charset="0"/>
              </a:rPr>
              <a:t>not</a:t>
            </a:r>
            <a:r>
              <a:rPr lang="en-US" altLang="en-US" dirty="0">
                <a:latin typeface="Arial" charset="0"/>
              </a:rPr>
              <a:t> result in injury, illness, or damage - but had the potential to do so. </a:t>
            </a:r>
          </a:p>
          <a:p>
            <a:pPr marL="609600" indent="-609600" algn="just">
              <a:buClr>
                <a:schemeClr val="tx1"/>
              </a:buClr>
              <a:buFontTx/>
              <a:buChar char="•"/>
            </a:pPr>
            <a:r>
              <a:rPr lang="en-US" altLang="en-US" dirty="0">
                <a:latin typeface="Arial" charset="0"/>
              </a:rPr>
              <a:t>Only a fortunate break in the chain of events prevented an injury, fatality or damage</a:t>
            </a:r>
            <a:r>
              <a:rPr lang="en-US" altLang="en-US" dirty="0" smtClean="0">
                <a:latin typeface="Arial" charset="0"/>
              </a:rPr>
              <a:t>.</a:t>
            </a:r>
            <a:endParaRPr lang="en-US" altLang="en-US" dirty="0">
              <a:latin typeface="Arial" charset="0"/>
            </a:endParaRPr>
          </a:p>
          <a:p>
            <a:pPr marL="609600" indent="-609600" algn="just">
              <a:buClr>
                <a:schemeClr val="tx1"/>
              </a:buClr>
              <a:buFontTx/>
              <a:buChar char="•"/>
            </a:pPr>
            <a:r>
              <a:rPr lang="en-US" altLang="en-US" dirty="0">
                <a:latin typeface="Arial" charset="0"/>
              </a:rPr>
              <a:t>Although human error is commonly an initiating event, a faulty process or system invariably permits or compounds the harm, and should be the focus of improvement</a:t>
            </a:r>
          </a:p>
        </p:txBody>
      </p:sp>
    </p:spTree>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a:off x="762000" y="838200"/>
            <a:ext cx="9172575" cy="762000"/>
          </a:xfrm>
          <a:noFill/>
          <a:ln/>
        </p:spPr>
        <p:txBody>
          <a:bodyPr anchor="ctr"/>
          <a:lstStyle/>
          <a:p>
            <a:r>
              <a:rPr lang="en-US" altLang="en-US" b="1">
                <a:solidFill>
                  <a:schemeClr val="tx1"/>
                </a:solidFill>
                <a:latin typeface="Arial" charset="0"/>
              </a:rPr>
              <a:t>Near Miss Reporting</a:t>
            </a:r>
          </a:p>
        </p:txBody>
      </p:sp>
      <p:sp>
        <p:nvSpPr>
          <p:cNvPr id="79877" name="Rectangle 5"/>
          <p:cNvSpPr>
            <a:spLocks noGrp="1" noChangeArrowheads="1"/>
          </p:cNvSpPr>
          <p:nvPr>
            <p:ph type="body" idx="1"/>
          </p:nvPr>
        </p:nvSpPr>
        <p:spPr>
          <a:xfrm>
            <a:off x="762000" y="1905000"/>
            <a:ext cx="9144000" cy="4191000"/>
          </a:xfrm>
          <a:noFill/>
          <a:ln/>
        </p:spPr>
        <p:txBody>
          <a:bodyPr/>
          <a:lstStyle/>
          <a:p>
            <a:pPr marL="511175" indent="-511175" algn="just">
              <a:buClr>
                <a:schemeClr val="tx1"/>
              </a:buClr>
              <a:buSzPct val="80000"/>
              <a:buFontTx/>
              <a:buChar char="•"/>
            </a:pPr>
            <a:r>
              <a:rPr lang="en-US" altLang="en-US" sz="2400" dirty="0">
                <a:latin typeface="Arial" charset="0"/>
              </a:rPr>
              <a:t>Near Miss is a </a:t>
            </a:r>
            <a:r>
              <a:rPr lang="en-US" altLang="en-US" sz="2400" b="1" dirty="0">
                <a:latin typeface="Arial" charset="0"/>
              </a:rPr>
              <a:t>Zero Cost Learning Tool</a:t>
            </a:r>
            <a:r>
              <a:rPr lang="en-US" altLang="en-US" sz="2400" dirty="0">
                <a:latin typeface="Arial" charset="0"/>
              </a:rPr>
              <a:t>. </a:t>
            </a:r>
          </a:p>
          <a:p>
            <a:pPr marL="511175" indent="-511175" algn="just">
              <a:buClr>
                <a:schemeClr val="tx1"/>
              </a:buClr>
              <a:buSzPct val="80000"/>
              <a:buFontTx/>
              <a:buChar char="•"/>
            </a:pPr>
            <a:r>
              <a:rPr lang="en-US" altLang="en-US" sz="2400" dirty="0">
                <a:latin typeface="Arial" charset="0"/>
              </a:rPr>
              <a:t>A near miss reporting system includes both mandatory (for incidents with high loss potential) and voluntary, non-punitive reporting by witnesses. A key to any near miss report is the "lesson learned".  Near miss reporters are in a position to describe what they observed about genesis of the event, and the factors that prevented loss from occurring. </a:t>
            </a:r>
          </a:p>
          <a:p>
            <a:pPr marL="511175" indent="-511175" algn="just">
              <a:buClr>
                <a:schemeClr val="tx1"/>
              </a:buClr>
              <a:buSzPct val="80000"/>
              <a:buFontTx/>
              <a:buChar char="•"/>
            </a:pPr>
            <a:r>
              <a:rPr lang="en-US" altLang="en-US" sz="2400" dirty="0">
                <a:latin typeface="Arial" charset="0"/>
              </a:rPr>
              <a:t>A Root Cause Analysis should be used to identify the defect in the system that resulted in the error and factors that may help eliminate a reoccurrence. </a:t>
            </a:r>
          </a:p>
          <a:p>
            <a:pPr marL="511175" indent="-511175" algn="just">
              <a:buClr>
                <a:schemeClr val="tx1"/>
              </a:buClr>
              <a:buSzPct val="80000"/>
              <a:buFontTx/>
              <a:buChar char="•"/>
            </a:pPr>
            <a:r>
              <a:rPr lang="en-US" altLang="en-US" sz="2400" dirty="0">
                <a:latin typeface="Arial" charset="0"/>
              </a:rPr>
              <a:t>Near misses are smaller in scale, relatively simpler to analyze and easier to resolve. </a:t>
            </a:r>
          </a:p>
        </p:txBody>
      </p:sp>
    </p:spTree>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762000" y="914400"/>
            <a:ext cx="9172575" cy="762000"/>
          </a:xfrm>
          <a:noFill/>
          <a:ln/>
        </p:spPr>
        <p:txBody>
          <a:bodyPr anchor="ctr"/>
          <a:lstStyle/>
          <a:p>
            <a:r>
              <a:rPr lang="en-US" altLang="en-US" b="1">
                <a:solidFill>
                  <a:schemeClr val="tx1"/>
                </a:solidFill>
                <a:latin typeface="Arial" charset="0"/>
              </a:rPr>
              <a:t>Incident Pyramid</a:t>
            </a:r>
          </a:p>
        </p:txBody>
      </p:sp>
      <p:graphicFrame>
        <p:nvGraphicFramePr>
          <p:cNvPr id="81925" name="Object 5" title="Picture of incident pyramid">
            <a:hlinkClick r:id="" action="ppaction://ole?verb=0"/>
          </p:cNvPr>
          <p:cNvGraphicFramePr>
            <a:graphicFrameLocks/>
          </p:cNvGraphicFramePr>
          <p:nvPr>
            <p:extLst>
              <p:ext uri="{D42A27DB-BD31-4B8C-83A1-F6EECF244321}">
                <p14:modId xmlns:p14="http://schemas.microsoft.com/office/powerpoint/2010/main" val="866026842"/>
              </p:ext>
            </p:extLst>
          </p:nvPr>
        </p:nvGraphicFramePr>
        <p:xfrm>
          <a:off x="1104900" y="1895803"/>
          <a:ext cx="6192838" cy="4648200"/>
        </p:xfrm>
        <a:graphic>
          <a:graphicData uri="http://schemas.openxmlformats.org/presentationml/2006/ole">
            <mc:AlternateContent xmlns:mc="http://schemas.openxmlformats.org/markup-compatibility/2006">
              <mc:Choice xmlns:v="urn:schemas-microsoft-com:vml" Requires="v">
                <p:oleObj spid="_x0000_s81940" name="Bitmap Image" r:id="rId4" imgW="8610480" imgH="4647960" progId="Paint.Picture">
                  <p:embed/>
                </p:oleObj>
              </mc:Choice>
              <mc:Fallback>
                <p:oleObj name="Bitmap Image" r:id="rId4" imgW="8610480" imgH="4647960" progId="Paint.Picture">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 y="1895803"/>
                        <a:ext cx="6192838" cy="4648200"/>
                      </a:xfrm>
                      <a:prstGeom prst="rect">
                        <a:avLst/>
                      </a:prstGeom>
                      <a:noFill/>
                      <a:ln>
                        <a:noFill/>
                      </a:ln>
                      <a:effectLst/>
                      <a:extLst/>
                    </p:spPr>
                  </p:pic>
                </p:oleObj>
              </mc:Fallback>
            </mc:AlternateContent>
          </a:graphicData>
        </a:graphic>
      </p:graphicFrame>
    </p:spTree>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86081" name="Group 65" title="CAF Construction site safety certificate program Unit 5 risk management and cost control slide"/>
          <p:cNvGrpSpPr>
            <a:grpSpLocks/>
          </p:cNvGrpSpPr>
          <p:nvPr/>
        </p:nvGrpSpPr>
        <p:grpSpPr bwMode="auto">
          <a:xfrm>
            <a:off x="-3175" y="0"/>
            <a:ext cx="10290175" cy="6867525"/>
            <a:chOff x="-2" y="0"/>
            <a:chExt cx="6482" cy="4326"/>
          </a:xfrm>
        </p:grpSpPr>
        <p:grpSp>
          <p:nvGrpSpPr>
            <p:cNvPr id="86078" name="Group 62"/>
            <p:cNvGrpSpPr>
              <a:grpSpLocks/>
            </p:cNvGrpSpPr>
            <p:nvPr/>
          </p:nvGrpSpPr>
          <p:grpSpPr bwMode="auto">
            <a:xfrm>
              <a:off x="-2" y="0"/>
              <a:ext cx="6426" cy="4326"/>
              <a:chOff x="-2" y="0"/>
              <a:chExt cx="6426" cy="4326"/>
            </a:xfrm>
          </p:grpSpPr>
          <p:sp>
            <p:nvSpPr>
              <p:cNvPr id="86018" name="Rectangle 2"/>
              <p:cNvSpPr>
                <a:spLocks noChangeArrowheads="1"/>
              </p:cNvSpPr>
              <p:nvPr/>
            </p:nvSpPr>
            <p:spPr bwMode="auto">
              <a:xfrm>
                <a:off x="-2" y="0"/>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9" name="Rectangle 3"/>
              <p:cNvSpPr>
                <a:spLocks noChangeArrowheads="1"/>
              </p:cNvSpPr>
              <p:nvPr/>
            </p:nvSpPr>
            <p:spPr bwMode="auto">
              <a:xfrm>
                <a:off x="1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0" name="Rectangle 4"/>
              <p:cNvSpPr>
                <a:spLocks noChangeArrowheads="1"/>
              </p:cNvSpPr>
              <p:nvPr/>
            </p:nvSpPr>
            <p:spPr bwMode="auto">
              <a:xfrm>
                <a:off x="2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1" name="Rectangle 5"/>
              <p:cNvSpPr>
                <a:spLocks noChangeArrowheads="1"/>
              </p:cNvSpPr>
              <p:nvPr/>
            </p:nvSpPr>
            <p:spPr bwMode="auto">
              <a:xfrm>
                <a:off x="3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2" name="Rectangle 6"/>
              <p:cNvSpPr>
                <a:spLocks noChangeArrowheads="1"/>
              </p:cNvSpPr>
              <p:nvPr/>
            </p:nvSpPr>
            <p:spPr bwMode="auto">
              <a:xfrm>
                <a:off x="4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3" name="Rectangle 7"/>
              <p:cNvSpPr>
                <a:spLocks noChangeArrowheads="1"/>
              </p:cNvSpPr>
              <p:nvPr/>
            </p:nvSpPr>
            <p:spPr bwMode="auto">
              <a:xfrm>
                <a:off x="5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4" name="Rectangle 8"/>
              <p:cNvSpPr>
                <a:spLocks noChangeArrowheads="1"/>
              </p:cNvSpPr>
              <p:nvPr/>
            </p:nvSpPr>
            <p:spPr bwMode="auto">
              <a:xfrm>
                <a:off x="6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5" name="Rectangle 9"/>
              <p:cNvSpPr>
                <a:spLocks noChangeArrowheads="1"/>
              </p:cNvSpPr>
              <p:nvPr/>
            </p:nvSpPr>
            <p:spPr bwMode="auto">
              <a:xfrm>
                <a:off x="7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6" name="Rectangle 10"/>
              <p:cNvSpPr>
                <a:spLocks noChangeArrowheads="1"/>
              </p:cNvSpPr>
              <p:nvPr/>
            </p:nvSpPr>
            <p:spPr bwMode="auto">
              <a:xfrm>
                <a:off x="8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7" name="Rectangle 11"/>
              <p:cNvSpPr>
                <a:spLocks noChangeArrowheads="1"/>
              </p:cNvSpPr>
              <p:nvPr/>
            </p:nvSpPr>
            <p:spPr bwMode="auto">
              <a:xfrm>
                <a:off x="9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8" name="Rectangle 12"/>
              <p:cNvSpPr>
                <a:spLocks noChangeArrowheads="1"/>
              </p:cNvSpPr>
              <p:nvPr/>
            </p:nvSpPr>
            <p:spPr bwMode="auto">
              <a:xfrm>
                <a:off x="10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9" name="Rectangle 13"/>
              <p:cNvSpPr>
                <a:spLocks noChangeArrowheads="1"/>
              </p:cNvSpPr>
              <p:nvPr/>
            </p:nvSpPr>
            <p:spPr bwMode="auto">
              <a:xfrm>
                <a:off x="11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0" name="Rectangle 14"/>
              <p:cNvSpPr>
                <a:spLocks noChangeArrowheads="1"/>
              </p:cNvSpPr>
              <p:nvPr/>
            </p:nvSpPr>
            <p:spPr bwMode="auto">
              <a:xfrm>
                <a:off x="12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1" name="Rectangle 15"/>
              <p:cNvSpPr>
                <a:spLocks noChangeArrowheads="1"/>
              </p:cNvSpPr>
              <p:nvPr/>
            </p:nvSpPr>
            <p:spPr bwMode="auto">
              <a:xfrm>
                <a:off x="14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2" name="Rectangle 16"/>
              <p:cNvSpPr>
                <a:spLocks noChangeArrowheads="1"/>
              </p:cNvSpPr>
              <p:nvPr/>
            </p:nvSpPr>
            <p:spPr bwMode="auto">
              <a:xfrm>
                <a:off x="15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3" name="Rectangle 17"/>
              <p:cNvSpPr>
                <a:spLocks noChangeArrowheads="1"/>
              </p:cNvSpPr>
              <p:nvPr/>
            </p:nvSpPr>
            <p:spPr bwMode="auto">
              <a:xfrm>
                <a:off x="16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4" name="Rectangle 18"/>
              <p:cNvSpPr>
                <a:spLocks noChangeArrowheads="1"/>
              </p:cNvSpPr>
              <p:nvPr/>
            </p:nvSpPr>
            <p:spPr bwMode="auto">
              <a:xfrm>
                <a:off x="17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5" name="Rectangle 19"/>
              <p:cNvSpPr>
                <a:spLocks noChangeArrowheads="1"/>
              </p:cNvSpPr>
              <p:nvPr/>
            </p:nvSpPr>
            <p:spPr bwMode="auto">
              <a:xfrm>
                <a:off x="18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6" name="Rectangle 20"/>
              <p:cNvSpPr>
                <a:spLocks noChangeArrowheads="1"/>
              </p:cNvSpPr>
              <p:nvPr/>
            </p:nvSpPr>
            <p:spPr bwMode="auto">
              <a:xfrm>
                <a:off x="19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7" name="Rectangle 21"/>
              <p:cNvSpPr>
                <a:spLocks noChangeArrowheads="1"/>
              </p:cNvSpPr>
              <p:nvPr/>
            </p:nvSpPr>
            <p:spPr bwMode="auto">
              <a:xfrm>
                <a:off x="20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8" name="Rectangle 22"/>
              <p:cNvSpPr>
                <a:spLocks noChangeArrowheads="1"/>
              </p:cNvSpPr>
              <p:nvPr/>
            </p:nvSpPr>
            <p:spPr bwMode="auto">
              <a:xfrm>
                <a:off x="21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9" name="Rectangle 23"/>
              <p:cNvSpPr>
                <a:spLocks noChangeArrowheads="1"/>
              </p:cNvSpPr>
              <p:nvPr/>
            </p:nvSpPr>
            <p:spPr bwMode="auto">
              <a:xfrm>
                <a:off x="22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0" name="Rectangle 24"/>
              <p:cNvSpPr>
                <a:spLocks noChangeArrowheads="1"/>
              </p:cNvSpPr>
              <p:nvPr/>
            </p:nvSpPr>
            <p:spPr bwMode="auto">
              <a:xfrm>
                <a:off x="23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1" name="Rectangle 25"/>
              <p:cNvSpPr>
                <a:spLocks noChangeArrowheads="1"/>
              </p:cNvSpPr>
              <p:nvPr/>
            </p:nvSpPr>
            <p:spPr bwMode="auto">
              <a:xfrm>
                <a:off x="24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2" name="Rectangle 26"/>
              <p:cNvSpPr>
                <a:spLocks noChangeArrowheads="1"/>
              </p:cNvSpPr>
              <p:nvPr/>
            </p:nvSpPr>
            <p:spPr bwMode="auto">
              <a:xfrm>
                <a:off x="25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3" name="Rectangle 27"/>
              <p:cNvSpPr>
                <a:spLocks noChangeArrowheads="1"/>
              </p:cNvSpPr>
              <p:nvPr/>
            </p:nvSpPr>
            <p:spPr bwMode="auto">
              <a:xfrm>
                <a:off x="26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4" name="Rectangle 28"/>
              <p:cNvSpPr>
                <a:spLocks noChangeArrowheads="1"/>
              </p:cNvSpPr>
              <p:nvPr/>
            </p:nvSpPr>
            <p:spPr bwMode="auto">
              <a:xfrm>
                <a:off x="28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5" name="Rectangle 29"/>
              <p:cNvSpPr>
                <a:spLocks noChangeArrowheads="1"/>
              </p:cNvSpPr>
              <p:nvPr/>
            </p:nvSpPr>
            <p:spPr bwMode="auto">
              <a:xfrm>
                <a:off x="29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6" name="Rectangle 30"/>
              <p:cNvSpPr>
                <a:spLocks noChangeArrowheads="1"/>
              </p:cNvSpPr>
              <p:nvPr/>
            </p:nvSpPr>
            <p:spPr bwMode="auto">
              <a:xfrm>
                <a:off x="30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7" name="Rectangle 31"/>
              <p:cNvSpPr>
                <a:spLocks noChangeArrowheads="1"/>
              </p:cNvSpPr>
              <p:nvPr/>
            </p:nvSpPr>
            <p:spPr bwMode="auto">
              <a:xfrm>
                <a:off x="31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8" name="Rectangle 32"/>
              <p:cNvSpPr>
                <a:spLocks noChangeArrowheads="1"/>
              </p:cNvSpPr>
              <p:nvPr/>
            </p:nvSpPr>
            <p:spPr bwMode="auto">
              <a:xfrm>
                <a:off x="32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9" name="Rectangle 33"/>
              <p:cNvSpPr>
                <a:spLocks noChangeArrowheads="1"/>
              </p:cNvSpPr>
              <p:nvPr/>
            </p:nvSpPr>
            <p:spPr bwMode="auto">
              <a:xfrm>
                <a:off x="33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0" name="Rectangle 34"/>
              <p:cNvSpPr>
                <a:spLocks noChangeArrowheads="1"/>
              </p:cNvSpPr>
              <p:nvPr/>
            </p:nvSpPr>
            <p:spPr bwMode="auto">
              <a:xfrm>
                <a:off x="34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1" name="Rectangle 35"/>
              <p:cNvSpPr>
                <a:spLocks noChangeArrowheads="1"/>
              </p:cNvSpPr>
              <p:nvPr/>
            </p:nvSpPr>
            <p:spPr bwMode="auto">
              <a:xfrm>
                <a:off x="35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2" name="Rectangle 36"/>
              <p:cNvSpPr>
                <a:spLocks noChangeArrowheads="1"/>
              </p:cNvSpPr>
              <p:nvPr/>
            </p:nvSpPr>
            <p:spPr bwMode="auto">
              <a:xfrm>
                <a:off x="36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3" name="Rectangle 37"/>
              <p:cNvSpPr>
                <a:spLocks noChangeArrowheads="1"/>
              </p:cNvSpPr>
              <p:nvPr/>
            </p:nvSpPr>
            <p:spPr bwMode="auto">
              <a:xfrm>
                <a:off x="377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4" name="Rectangle 38"/>
              <p:cNvSpPr>
                <a:spLocks noChangeArrowheads="1"/>
              </p:cNvSpPr>
              <p:nvPr/>
            </p:nvSpPr>
            <p:spPr bwMode="auto">
              <a:xfrm>
                <a:off x="388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5" name="Rectangle 39"/>
              <p:cNvSpPr>
                <a:spLocks noChangeArrowheads="1"/>
              </p:cNvSpPr>
              <p:nvPr/>
            </p:nvSpPr>
            <p:spPr bwMode="auto">
              <a:xfrm>
                <a:off x="399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6" name="Rectangle 40"/>
              <p:cNvSpPr>
                <a:spLocks noChangeArrowheads="1"/>
              </p:cNvSpPr>
              <p:nvPr/>
            </p:nvSpPr>
            <p:spPr bwMode="auto">
              <a:xfrm>
                <a:off x="410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7" name="Rectangle 41"/>
              <p:cNvSpPr>
                <a:spLocks noChangeArrowheads="1"/>
              </p:cNvSpPr>
              <p:nvPr/>
            </p:nvSpPr>
            <p:spPr bwMode="auto">
              <a:xfrm>
                <a:off x="421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8" name="Rectangle 42"/>
              <p:cNvSpPr>
                <a:spLocks noChangeArrowheads="1"/>
              </p:cNvSpPr>
              <p:nvPr/>
            </p:nvSpPr>
            <p:spPr bwMode="auto">
              <a:xfrm>
                <a:off x="431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9" name="Rectangle 43"/>
              <p:cNvSpPr>
                <a:spLocks noChangeArrowheads="1"/>
              </p:cNvSpPr>
              <p:nvPr/>
            </p:nvSpPr>
            <p:spPr bwMode="auto">
              <a:xfrm>
                <a:off x="442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0" name="Rectangle 44"/>
              <p:cNvSpPr>
                <a:spLocks noChangeArrowheads="1"/>
              </p:cNvSpPr>
              <p:nvPr/>
            </p:nvSpPr>
            <p:spPr bwMode="auto">
              <a:xfrm>
                <a:off x="453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1" name="Rectangle 45"/>
              <p:cNvSpPr>
                <a:spLocks noChangeArrowheads="1"/>
              </p:cNvSpPr>
              <p:nvPr/>
            </p:nvSpPr>
            <p:spPr bwMode="auto">
              <a:xfrm>
                <a:off x="464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2" name="Rectangle 46"/>
              <p:cNvSpPr>
                <a:spLocks noChangeArrowheads="1"/>
              </p:cNvSpPr>
              <p:nvPr/>
            </p:nvSpPr>
            <p:spPr bwMode="auto">
              <a:xfrm>
                <a:off x="475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3" name="Rectangle 47"/>
              <p:cNvSpPr>
                <a:spLocks noChangeArrowheads="1"/>
              </p:cNvSpPr>
              <p:nvPr/>
            </p:nvSpPr>
            <p:spPr bwMode="auto">
              <a:xfrm>
                <a:off x="485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4" name="Rectangle 48"/>
              <p:cNvSpPr>
                <a:spLocks noChangeArrowheads="1"/>
              </p:cNvSpPr>
              <p:nvPr/>
            </p:nvSpPr>
            <p:spPr bwMode="auto">
              <a:xfrm>
                <a:off x="496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5" name="Rectangle 49"/>
              <p:cNvSpPr>
                <a:spLocks noChangeArrowheads="1"/>
              </p:cNvSpPr>
              <p:nvPr/>
            </p:nvSpPr>
            <p:spPr bwMode="auto">
              <a:xfrm>
                <a:off x="507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6" name="Rectangle 50"/>
              <p:cNvSpPr>
                <a:spLocks noChangeArrowheads="1"/>
              </p:cNvSpPr>
              <p:nvPr/>
            </p:nvSpPr>
            <p:spPr bwMode="auto">
              <a:xfrm>
                <a:off x="518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7" name="Rectangle 51"/>
              <p:cNvSpPr>
                <a:spLocks noChangeArrowheads="1"/>
              </p:cNvSpPr>
              <p:nvPr/>
            </p:nvSpPr>
            <p:spPr bwMode="auto">
              <a:xfrm>
                <a:off x="529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8" name="Rectangle 52"/>
              <p:cNvSpPr>
                <a:spLocks noChangeArrowheads="1"/>
              </p:cNvSpPr>
              <p:nvPr/>
            </p:nvSpPr>
            <p:spPr bwMode="auto">
              <a:xfrm>
                <a:off x="539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9" name="Rectangle 53"/>
              <p:cNvSpPr>
                <a:spLocks noChangeArrowheads="1"/>
              </p:cNvSpPr>
              <p:nvPr/>
            </p:nvSpPr>
            <p:spPr bwMode="auto">
              <a:xfrm>
                <a:off x="550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0" name="Rectangle 54"/>
              <p:cNvSpPr>
                <a:spLocks noChangeArrowheads="1"/>
              </p:cNvSpPr>
              <p:nvPr/>
            </p:nvSpPr>
            <p:spPr bwMode="auto">
              <a:xfrm>
                <a:off x="561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1" name="Rectangle 55"/>
              <p:cNvSpPr>
                <a:spLocks noChangeArrowheads="1"/>
              </p:cNvSpPr>
              <p:nvPr/>
            </p:nvSpPr>
            <p:spPr bwMode="auto">
              <a:xfrm>
                <a:off x="572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2" name="Rectangle 56"/>
              <p:cNvSpPr>
                <a:spLocks noChangeArrowheads="1"/>
              </p:cNvSpPr>
              <p:nvPr/>
            </p:nvSpPr>
            <p:spPr bwMode="auto">
              <a:xfrm>
                <a:off x="583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3" name="Rectangle 57"/>
              <p:cNvSpPr>
                <a:spLocks noChangeArrowheads="1"/>
              </p:cNvSpPr>
              <p:nvPr/>
            </p:nvSpPr>
            <p:spPr bwMode="auto">
              <a:xfrm>
                <a:off x="5938"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4" name="Rectangle 58"/>
              <p:cNvSpPr>
                <a:spLocks noChangeArrowheads="1"/>
              </p:cNvSpPr>
              <p:nvPr/>
            </p:nvSpPr>
            <p:spPr bwMode="auto">
              <a:xfrm>
                <a:off x="6046"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5" name="Rectangle 59"/>
              <p:cNvSpPr>
                <a:spLocks noChangeArrowheads="1"/>
              </p:cNvSpPr>
              <p:nvPr/>
            </p:nvSpPr>
            <p:spPr bwMode="auto">
              <a:xfrm>
                <a:off x="6154"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6" name="Rectangle 60"/>
              <p:cNvSpPr>
                <a:spLocks noChangeArrowheads="1"/>
              </p:cNvSpPr>
              <p:nvPr/>
            </p:nvSpPr>
            <p:spPr bwMode="auto">
              <a:xfrm>
                <a:off x="6262"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7" name="Rectangle 61"/>
              <p:cNvSpPr>
                <a:spLocks noChangeArrowheads="1"/>
              </p:cNvSpPr>
              <p:nvPr/>
            </p:nvSpPr>
            <p:spPr bwMode="auto">
              <a:xfrm>
                <a:off x="6370" y="6"/>
                <a:ext cx="54"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079" name="Rectangle 63"/>
            <p:cNvSpPr>
              <a:spLocks noChangeArrowheads="1"/>
            </p:cNvSpPr>
            <p:nvPr/>
          </p:nvSpPr>
          <p:spPr bwMode="auto">
            <a:xfrm>
              <a:off x="483" y="0"/>
              <a:ext cx="5997"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80" name="Rectangle 64"/>
            <p:cNvSpPr>
              <a:spLocks noChangeArrowheads="1"/>
            </p:cNvSpPr>
            <p:nvPr/>
          </p:nvSpPr>
          <p:spPr bwMode="auto">
            <a:xfrm>
              <a:off x="0" y="0"/>
              <a:ext cx="6480" cy="32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082" name="Rectangle 66" title="decorative line"/>
          <p:cNvSpPr>
            <a:spLocks noChangeArrowheads="1"/>
          </p:cNvSpPr>
          <p:nvPr/>
        </p:nvSpPr>
        <p:spPr bwMode="auto">
          <a:xfrm>
            <a:off x="3943350" y="2590800"/>
            <a:ext cx="5503863" cy="76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83" name="Rectangle 67"/>
          <p:cNvSpPr>
            <a:spLocks noGrp="1" noChangeArrowheads="1"/>
          </p:cNvSpPr>
          <p:nvPr>
            <p:ph type="ctrTitle"/>
          </p:nvPr>
        </p:nvSpPr>
        <p:spPr>
          <a:xfrm>
            <a:off x="838200" y="1066800"/>
            <a:ext cx="8610600" cy="1447800"/>
          </a:xfrm>
          <a:noFill/>
          <a:ln/>
        </p:spPr>
        <p:txBody>
          <a:bodyPr anchor="ctr"/>
          <a:lstStyle/>
          <a:p>
            <a:pPr algn="r"/>
            <a:r>
              <a:rPr lang="en-US" altLang="en-US" dirty="0" smtClean="0">
                <a:solidFill>
                  <a:schemeClr val="tx1"/>
                </a:solidFill>
                <a:latin typeface="Arial" charset="0"/>
              </a:rPr>
              <a:t> </a:t>
            </a:r>
            <a:r>
              <a:rPr lang="en-US" altLang="en-US" dirty="0">
                <a:solidFill>
                  <a:schemeClr val="tx1"/>
                </a:solidFill>
                <a:latin typeface="Arial" charset="0"/>
              </a:rPr>
              <a:t>Construction Site </a:t>
            </a:r>
            <a:r>
              <a:rPr lang="en-US" altLang="en-US" dirty="0" smtClean="0">
                <a:solidFill>
                  <a:schemeClr val="tx1"/>
                </a:solidFill>
                <a:latin typeface="Arial" charset="0"/>
              </a:rPr>
              <a:t>Safety  </a:t>
            </a:r>
            <a:r>
              <a:rPr lang="en-US" altLang="en-US" dirty="0" smtClean="0">
                <a:solidFill>
                  <a:schemeClr val="tx1"/>
                </a:solidFill>
                <a:latin typeface="Arial" charset="0"/>
              </a:rPr>
              <a:t> </a:t>
            </a:r>
            <a:r>
              <a:rPr lang="en-US" altLang="en-US" dirty="0" smtClean="0">
                <a:solidFill>
                  <a:schemeClr val="tx1"/>
                </a:solidFill>
                <a:latin typeface="Arial" charset="0"/>
              </a:rPr>
              <a:t>Program </a:t>
            </a:r>
            <a:endParaRPr lang="en-US" altLang="en-US" dirty="0">
              <a:solidFill>
                <a:schemeClr val="tx1"/>
              </a:solidFill>
              <a:latin typeface="Arial" charset="0"/>
            </a:endParaRPr>
          </a:p>
        </p:txBody>
      </p:sp>
      <p:sp>
        <p:nvSpPr>
          <p:cNvPr id="86084" name="Rectangle 68"/>
          <p:cNvSpPr>
            <a:spLocks noChangeArrowheads="1"/>
          </p:cNvSpPr>
          <p:nvPr/>
        </p:nvSpPr>
        <p:spPr bwMode="auto">
          <a:xfrm>
            <a:off x="5486400" y="2897188"/>
            <a:ext cx="3960813" cy="179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spcBef>
                <a:spcPct val="50000"/>
              </a:spcBef>
            </a:pPr>
            <a:r>
              <a:rPr lang="en-US" altLang="en-US" sz="3200">
                <a:latin typeface="Verdana" pitchFamily="34" charset="0"/>
              </a:rPr>
              <a:t>Unit 5-</a:t>
            </a:r>
          </a:p>
          <a:p>
            <a:pPr algn="r">
              <a:spcBef>
                <a:spcPct val="50000"/>
              </a:spcBef>
            </a:pPr>
            <a:r>
              <a:rPr lang="en-US" altLang="en-US" sz="3200">
                <a:latin typeface="Verdana" pitchFamily="34" charset="0"/>
              </a:rPr>
              <a:t>Risk Management &amp; Cost Control</a:t>
            </a:r>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762000" y="1143000"/>
            <a:ext cx="9401175" cy="481013"/>
          </a:xfrm>
          <a:noFill/>
          <a:ln/>
        </p:spPr>
        <p:txBody>
          <a:bodyPr anchor="ctr"/>
          <a:lstStyle/>
          <a:p>
            <a:r>
              <a:rPr lang="en-US" altLang="en-US" sz="3200" b="1">
                <a:solidFill>
                  <a:srgbClr val="000000"/>
                </a:solidFill>
              </a:rPr>
              <a:t>When do you conduct an investigation?</a:t>
            </a:r>
          </a:p>
        </p:txBody>
      </p:sp>
      <p:sp>
        <p:nvSpPr>
          <p:cNvPr id="10245" name="Rectangle 5"/>
          <p:cNvSpPr>
            <a:spLocks noGrp="1" noChangeArrowheads="1"/>
          </p:cNvSpPr>
          <p:nvPr>
            <p:ph type="body" idx="1"/>
          </p:nvPr>
        </p:nvSpPr>
        <p:spPr>
          <a:xfrm>
            <a:off x="762000" y="1905000"/>
            <a:ext cx="9258300" cy="4191000"/>
          </a:xfrm>
          <a:noFill/>
          <a:ln/>
        </p:spPr>
        <p:txBody>
          <a:bodyPr/>
          <a:lstStyle/>
          <a:p>
            <a:pPr marL="609600" indent="-609600" algn="just">
              <a:buClr>
                <a:schemeClr val="tx1"/>
              </a:buClr>
              <a:buFontTx/>
              <a:buChar char="•"/>
            </a:pPr>
            <a:r>
              <a:rPr lang="en-US" altLang="en-US" sz="2400" dirty="0">
                <a:solidFill>
                  <a:srgbClr val="000000"/>
                </a:solidFill>
                <a:latin typeface="Arial" charset="0"/>
              </a:rPr>
              <a:t>All incidents, whether a near miss or an actual injury-related event, should be investigated. </a:t>
            </a:r>
          </a:p>
          <a:p>
            <a:pPr marL="609600" indent="-609600" algn="just">
              <a:buClr>
                <a:schemeClr val="tx1"/>
              </a:buClr>
              <a:buFontTx/>
              <a:buChar char="•"/>
            </a:pPr>
            <a:r>
              <a:rPr lang="en-US" altLang="en-US" sz="2400" dirty="0">
                <a:solidFill>
                  <a:srgbClr val="000000"/>
                </a:solidFill>
                <a:latin typeface="Arial" charset="0"/>
              </a:rPr>
              <a:t>Near miss reporting and investigation allow you to identify and control hazards before they cause a more serious incident. </a:t>
            </a:r>
          </a:p>
          <a:p>
            <a:pPr marL="609600" indent="-609600" algn="just">
              <a:buClr>
                <a:schemeClr val="tx1"/>
              </a:buClr>
              <a:buFontTx/>
              <a:buChar char="•"/>
            </a:pPr>
            <a:r>
              <a:rPr lang="en-US" altLang="en-US" sz="2400" dirty="0">
                <a:solidFill>
                  <a:srgbClr val="000000"/>
                </a:solidFill>
                <a:latin typeface="Arial" charset="0"/>
              </a:rPr>
              <a:t>Accident/incident investigations are a tool for uncovering hazards that either were missed earlier or have managed to slip out of the controls planned for them.  It is useful only when done with the aim of discovering every contributing factor to the accident/incident to "foolproof" the condition and/or activity and prevent future occurrences. </a:t>
            </a:r>
          </a:p>
          <a:p>
            <a:pPr marL="609600" indent="-609600" algn="just">
              <a:buClr>
                <a:schemeClr val="tx1"/>
              </a:buClr>
              <a:buFontTx/>
              <a:buChar char="•"/>
            </a:pPr>
            <a:r>
              <a:rPr lang="en-US" altLang="en-US" sz="2400" dirty="0">
                <a:solidFill>
                  <a:srgbClr val="000000"/>
                </a:solidFill>
                <a:latin typeface="Arial" charset="0"/>
              </a:rPr>
              <a:t>The objective is to identify root causes.</a:t>
            </a:r>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762000" y="838200"/>
            <a:ext cx="9172575" cy="762000"/>
          </a:xfrm>
          <a:noFill/>
          <a:ln/>
        </p:spPr>
        <p:txBody>
          <a:bodyPr anchor="ctr"/>
          <a:lstStyle/>
          <a:p>
            <a:r>
              <a:rPr lang="en-US" altLang="en-US" b="1">
                <a:solidFill>
                  <a:schemeClr val="tx1"/>
                </a:solidFill>
                <a:latin typeface="Arial" charset="0"/>
              </a:rPr>
              <a:t>Experience Modification Rate</a:t>
            </a:r>
          </a:p>
        </p:txBody>
      </p:sp>
      <p:sp>
        <p:nvSpPr>
          <p:cNvPr id="88069" name="Rectangle 5"/>
          <p:cNvSpPr>
            <a:spLocks noGrp="1" noChangeArrowheads="1"/>
          </p:cNvSpPr>
          <p:nvPr>
            <p:ph type="body" idx="1"/>
          </p:nvPr>
        </p:nvSpPr>
        <p:spPr>
          <a:xfrm>
            <a:off x="762000" y="1905000"/>
            <a:ext cx="9144000" cy="4191000"/>
          </a:xfrm>
          <a:noFill/>
          <a:ln/>
        </p:spPr>
        <p:txBody>
          <a:bodyPr/>
          <a:lstStyle/>
          <a:p>
            <a:pPr marL="0" indent="0" algn="just">
              <a:buFont typeface="Wingdings" pitchFamily="2" charset="2"/>
              <a:buNone/>
            </a:pPr>
            <a:r>
              <a:rPr lang="en-US" altLang="en-US" sz="2800"/>
              <a:t>While the formula may appear complex, it</a:t>
            </a:r>
            <a:endParaRPr lang="en-US" altLang="en-US" sz="2400"/>
          </a:p>
          <a:p>
            <a:pPr marL="0" indent="0" algn="just">
              <a:buFont typeface="Wingdings" pitchFamily="2" charset="2"/>
              <a:buNone/>
            </a:pPr>
            <a:r>
              <a:rPr lang="en-US" altLang="en-US" sz="2400"/>
              <a:t>If you are at the industry average, your Experience Mod is a 1.0. If your experience is 20% better then average your Experience Mod would be a .80 or 20% worse would be 1.20.</a:t>
            </a:r>
          </a:p>
          <a:p>
            <a:pPr marL="0" indent="0" algn="just">
              <a:buFont typeface="Wingdings" pitchFamily="2" charset="2"/>
              <a:buNone/>
            </a:pPr>
            <a:endParaRPr lang="en-US" altLang="en-US" sz="2400"/>
          </a:p>
          <a:p>
            <a:pPr marL="0" indent="0" algn="just">
              <a:buFont typeface="Wingdings" pitchFamily="2" charset="2"/>
              <a:buNone/>
            </a:pPr>
            <a:r>
              <a:rPr lang="en-US" altLang="en-US" sz="2400"/>
              <a:t>It makes sense to reward companies that practice effective safety and claims management techniques over those who do not. In effect, the Experience Mod does just that.</a:t>
            </a:r>
            <a:r>
              <a:rPr lang="en-US" altLang="en-US" sz="2800"/>
              <a:t> </a:t>
            </a:r>
          </a:p>
        </p:txBody>
      </p:sp>
    </p:spTree>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title"/>
          </p:nvPr>
        </p:nvSpPr>
        <p:spPr>
          <a:xfrm>
            <a:off x="762000" y="838200"/>
            <a:ext cx="9172575" cy="762000"/>
          </a:xfrm>
          <a:noFill/>
          <a:ln/>
        </p:spPr>
        <p:txBody>
          <a:bodyPr anchor="ctr"/>
          <a:lstStyle/>
          <a:p>
            <a:r>
              <a:rPr lang="en-US" altLang="en-US" b="1">
                <a:solidFill>
                  <a:schemeClr val="tx1"/>
                </a:solidFill>
                <a:latin typeface="Arial" charset="0"/>
              </a:rPr>
              <a:t>How do claims affect your EMR?</a:t>
            </a:r>
          </a:p>
        </p:txBody>
      </p:sp>
      <p:sp>
        <p:nvSpPr>
          <p:cNvPr id="90116" name="Rectangle 4"/>
          <p:cNvSpPr>
            <a:spLocks noGrp="1" noChangeArrowheads="1"/>
          </p:cNvSpPr>
          <p:nvPr>
            <p:ph type="body" idx="1"/>
          </p:nvPr>
        </p:nvSpPr>
        <p:spPr>
          <a:xfrm>
            <a:off x="762000" y="1905000"/>
            <a:ext cx="9144000" cy="4191000"/>
          </a:xfrm>
          <a:noFill/>
          <a:ln/>
        </p:spPr>
        <p:txBody>
          <a:bodyPr/>
          <a:lstStyle/>
          <a:p>
            <a:pPr marL="0" indent="0">
              <a:lnSpc>
                <a:spcPct val="90000"/>
              </a:lnSpc>
              <a:buFont typeface="Wingdings" pitchFamily="2" charset="2"/>
              <a:buNone/>
            </a:pPr>
            <a:r>
              <a:rPr lang="en-US" altLang="en-US" sz="2000" b="1" dirty="0">
                <a:latin typeface="Arial" charset="0"/>
              </a:rPr>
              <a:t>Medical-only claims</a:t>
            </a:r>
            <a:r>
              <a:rPr lang="en-US" altLang="en-US" sz="2000" dirty="0">
                <a:latin typeface="Arial" charset="0"/>
              </a:rPr>
              <a:t/>
            </a:r>
            <a:br>
              <a:rPr lang="en-US" altLang="en-US" sz="2000" dirty="0">
                <a:latin typeface="Arial" charset="0"/>
              </a:rPr>
            </a:br>
            <a:r>
              <a:rPr lang="en-US" altLang="en-US" sz="2000" dirty="0" err="1">
                <a:latin typeface="Arial" charset="0"/>
              </a:rPr>
              <a:t>Claims</a:t>
            </a:r>
            <a:r>
              <a:rPr lang="en-US" altLang="en-US" sz="2000" dirty="0">
                <a:latin typeface="Arial" charset="0"/>
              </a:rPr>
              <a:t> that require medical treatment only are usually less severe so employers should not be penalized when they occur.  Consequently, any medical only claims are reduced by 70% before they enter the formula.  You can take advantage of this by ensuring that injured employees remain at work when possible or return to work within the waiting period.  This is where an effective claims management and return to work program can have a dramatic effect. </a:t>
            </a:r>
            <a:endParaRPr lang="en-US" altLang="en-US" sz="2000" dirty="0" smtClean="0">
              <a:latin typeface="Arial" charset="0"/>
            </a:endParaRPr>
          </a:p>
          <a:p>
            <a:pPr marL="0" indent="0">
              <a:lnSpc>
                <a:spcPct val="90000"/>
              </a:lnSpc>
              <a:buFont typeface="Wingdings" pitchFamily="2" charset="2"/>
              <a:buNone/>
            </a:pPr>
            <a:r>
              <a:rPr lang="en-US" altLang="en-US" sz="2000" dirty="0">
                <a:latin typeface="Arial" charset="0"/>
              </a:rPr>
              <a:t/>
            </a:r>
            <a:br>
              <a:rPr lang="en-US" altLang="en-US" sz="2000" dirty="0">
                <a:latin typeface="Arial" charset="0"/>
              </a:rPr>
            </a:br>
            <a:r>
              <a:rPr lang="en-US" altLang="en-US" sz="2000" b="1" dirty="0">
                <a:latin typeface="Arial" charset="0"/>
              </a:rPr>
              <a:t>Lost time claims</a:t>
            </a:r>
            <a:r>
              <a:rPr lang="en-US" altLang="en-US" sz="2000" dirty="0">
                <a:latin typeface="Arial" charset="0"/>
              </a:rPr>
              <a:t/>
            </a:r>
            <a:br>
              <a:rPr lang="en-US" altLang="en-US" sz="2000" dirty="0">
                <a:latin typeface="Arial" charset="0"/>
              </a:rPr>
            </a:br>
            <a:r>
              <a:rPr lang="en-US" altLang="en-US" sz="2000" dirty="0">
                <a:latin typeface="Arial" charset="0"/>
              </a:rPr>
              <a:t>In most cases, the first $5,000 of a lost time claim is counted at full value. The dollar amounts after $5,000 is discounted. There is also a large claim cap limit to protect you from a catastrophic loss.  Because the first $5,000 of each loss goes into the formula dollar-for-dollar, severity is a factor.  A single claim valued at $20,000 has less effect on your Experience Mod then 10 claims valued at $2,000. </a:t>
            </a:r>
          </a:p>
          <a:p>
            <a:pPr marL="0" indent="0">
              <a:lnSpc>
                <a:spcPct val="90000"/>
              </a:lnSpc>
              <a:buFont typeface="Wingdings" pitchFamily="2" charset="2"/>
              <a:buNone/>
            </a:pPr>
            <a:endParaRPr lang="en-US" altLang="en-US" sz="2000" dirty="0">
              <a:latin typeface="Arial" charset="0"/>
            </a:endParaRPr>
          </a:p>
        </p:txBody>
      </p:sp>
    </p:spTree>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title"/>
          </p:nvPr>
        </p:nvSpPr>
        <p:spPr>
          <a:xfrm>
            <a:off x="762000" y="838200"/>
            <a:ext cx="9172575" cy="762000"/>
          </a:xfrm>
          <a:noFill/>
          <a:ln/>
        </p:spPr>
        <p:txBody>
          <a:bodyPr anchor="ctr"/>
          <a:lstStyle/>
          <a:p>
            <a:r>
              <a:rPr lang="en-US" altLang="en-US" b="1">
                <a:solidFill>
                  <a:schemeClr val="tx1"/>
                </a:solidFill>
                <a:latin typeface="Arial" charset="0"/>
              </a:rPr>
              <a:t>Tips for Managing Claims</a:t>
            </a:r>
          </a:p>
        </p:txBody>
      </p:sp>
      <p:sp>
        <p:nvSpPr>
          <p:cNvPr id="92164" name="Rectangle 4"/>
          <p:cNvSpPr>
            <a:spLocks noGrp="1" noChangeArrowheads="1"/>
          </p:cNvSpPr>
          <p:nvPr>
            <p:ph type="body" idx="1"/>
          </p:nvPr>
        </p:nvSpPr>
        <p:spPr>
          <a:xfrm>
            <a:off x="762000" y="1828800"/>
            <a:ext cx="8915400" cy="4495800"/>
          </a:xfrm>
          <a:noFill/>
          <a:ln/>
        </p:spPr>
        <p:txBody>
          <a:bodyPr/>
          <a:lstStyle/>
          <a:p>
            <a:pPr marL="533400" indent="-533400">
              <a:lnSpc>
                <a:spcPct val="80000"/>
              </a:lnSpc>
              <a:buFont typeface="Wingdings" pitchFamily="2" charset="2"/>
              <a:buNone/>
            </a:pPr>
            <a:r>
              <a:rPr lang="en-US" altLang="en-US" sz="2000" b="1">
                <a:solidFill>
                  <a:schemeClr val="bg2"/>
                </a:solidFill>
                <a:latin typeface="Arial" charset="0"/>
              </a:rPr>
              <a:t>To minimize claims:</a:t>
            </a:r>
          </a:p>
          <a:p>
            <a:pPr marL="533400" indent="-533400">
              <a:lnSpc>
                <a:spcPct val="80000"/>
              </a:lnSpc>
              <a:buClr>
                <a:schemeClr val="tx1"/>
              </a:buClr>
              <a:buFont typeface="Wingdings" pitchFamily="2" charset="2"/>
              <a:buChar char="§"/>
            </a:pPr>
            <a:r>
              <a:rPr lang="en-US" altLang="en-US" sz="1600">
                <a:solidFill>
                  <a:schemeClr val="bg2"/>
                </a:solidFill>
                <a:latin typeface="Arial" charset="0"/>
              </a:rPr>
              <a:t>Investigate incident immediately to avoid second occurrence</a:t>
            </a:r>
          </a:p>
          <a:p>
            <a:pPr marL="533400" indent="-533400">
              <a:lnSpc>
                <a:spcPct val="80000"/>
              </a:lnSpc>
              <a:buClr>
                <a:schemeClr val="tx1"/>
              </a:buClr>
              <a:buFont typeface="Wingdings" pitchFamily="2" charset="2"/>
              <a:buChar char="§"/>
            </a:pPr>
            <a:r>
              <a:rPr lang="en-US" altLang="en-US" sz="1600">
                <a:solidFill>
                  <a:schemeClr val="bg2"/>
                </a:solidFill>
                <a:latin typeface="Arial" charset="0"/>
              </a:rPr>
              <a:t>Develop a Return to Work program. Have light duty jobs available if possible</a:t>
            </a:r>
          </a:p>
          <a:p>
            <a:pPr marL="533400" indent="-533400">
              <a:lnSpc>
                <a:spcPct val="80000"/>
              </a:lnSpc>
              <a:buClr>
                <a:schemeClr val="tx1"/>
              </a:buClr>
              <a:buFont typeface="Wingdings" pitchFamily="2" charset="2"/>
              <a:buChar char="§"/>
            </a:pPr>
            <a:r>
              <a:rPr lang="en-US" altLang="en-US" sz="1600">
                <a:solidFill>
                  <a:schemeClr val="bg2"/>
                </a:solidFill>
                <a:latin typeface="Arial" charset="0"/>
              </a:rPr>
              <a:t>Get the injured worker back to work ASAP, retrain if necessary</a:t>
            </a:r>
          </a:p>
          <a:p>
            <a:pPr marL="533400" indent="-533400">
              <a:lnSpc>
                <a:spcPct val="80000"/>
              </a:lnSpc>
              <a:buClr>
                <a:schemeClr val="tx1"/>
              </a:buClr>
              <a:buFont typeface="Wingdings" pitchFamily="2" charset="2"/>
              <a:buChar char="§"/>
            </a:pPr>
            <a:r>
              <a:rPr lang="en-US" altLang="en-US" sz="1600">
                <a:solidFill>
                  <a:schemeClr val="bg2"/>
                </a:solidFill>
                <a:latin typeface="Arial" charset="0"/>
              </a:rPr>
              <a:t>Manage the claims process; be proactive</a:t>
            </a:r>
          </a:p>
          <a:p>
            <a:pPr marL="533400" indent="-533400">
              <a:lnSpc>
                <a:spcPct val="80000"/>
              </a:lnSpc>
              <a:buClr>
                <a:schemeClr val="tx1"/>
              </a:buClr>
              <a:buFont typeface="Wingdings" pitchFamily="2" charset="2"/>
              <a:buChar char="§"/>
            </a:pPr>
            <a:r>
              <a:rPr lang="en-US" altLang="en-US" sz="1600">
                <a:solidFill>
                  <a:schemeClr val="bg2"/>
                </a:solidFill>
                <a:latin typeface="Arial" charset="0"/>
              </a:rPr>
              <a:t>Develop a Kept-On-Salary policy </a:t>
            </a:r>
          </a:p>
          <a:p>
            <a:pPr marL="533400" indent="-533400">
              <a:lnSpc>
                <a:spcPct val="80000"/>
              </a:lnSpc>
              <a:buFont typeface="Wingdings" pitchFamily="2" charset="2"/>
              <a:buNone/>
            </a:pPr>
            <a:endParaRPr lang="en-US" altLang="en-US" sz="1600">
              <a:solidFill>
                <a:schemeClr val="bg2"/>
              </a:solidFill>
              <a:latin typeface="Arial" charset="0"/>
            </a:endParaRPr>
          </a:p>
          <a:p>
            <a:pPr marL="533400" indent="-533400">
              <a:lnSpc>
                <a:spcPct val="80000"/>
              </a:lnSpc>
              <a:buFont typeface="Wingdings" pitchFamily="2" charset="2"/>
              <a:buNone/>
            </a:pPr>
            <a:r>
              <a:rPr lang="en-US" altLang="en-US" sz="2000" b="1">
                <a:solidFill>
                  <a:schemeClr val="bg2"/>
                </a:solidFill>
                <a:latin typeface="Arial" charset="0"/>
              </a:rPr>
              <a:t>Key business decisions to better manage your EMR:</a:t>
            </a:r>
          </a:p>
          <a:p>
            <a:pPr marL="533400" indent="-533400">
              <a:lnSpc>
                <a:spcPct val="80000"/>
              </a:lnSpc>
              <a:buClr>
                <a:schemeClr val="tx1"/>
              </a:buClr>
              <a:buFont typeface="Wingdings" pitchFamily="2" charset="2"/>
              <a:buChar char="§"/>
            </a:pPr>
            <a:r>
              <a:rPr lang="en-US" altLang="en-US" sz="1600">
                <a:solidFill>
                  <a:schemeClr val="bg2"/>
                </a:solidFill>
                <a:latin typeface="Arial" charset="0"/>
              </a:rPr>
              <a:t>Report all employee hours worked</a:t>
            </a:r>
          </a:p>
          <a:p>
            <a:pPr marL="533400" indent="-533400">
              <a:lnSpc>
                <a:spcPct val="80000"/>
              </a:lnSpc>
              <a:buClr>
                <a:schemeClr val="tx1"/>
              </a:buClr>
              <a:buFont typeface="Wingdings" pitchFamily="2" charset="2"/>
              <a:buChar char="§"/>
            </a:pPr>
            <a:r>
              <a:rPr lang="en-US" altLang="en-US" sz="1600">
                <a:solidFill>
                  <a:schemeClr val="bg2"/>
                </a:solidFill>
                <a:latin typeface="Arial" charset="0"/>
              </a:rPr>
              <a:t>Track incidents from office personnel, field personnel, and subsidiary divisions independently</a:t>
            </a:r>
          </a:p>
          <a:p>
            <a:pPr marL="533400" indent="-533400">
              <a:lnSpc>
                <a:spcPct val="80000"/>
              </a:lnSpc>
              <a:buClr>
                <a:schemeClr val="tx1"/>
              </a:buClr>
              <a:buFont typeface="Wingdings" pitchFamily="2" charset="2"/>
              <a:buChar char="§"/>
            </a:pPr>
            <a:r>
              <a:rPr lang="en-US" altLang="en-US" sz="1600">
                <a:solidFill>
                  <a:schemeClr val="bg2"/>
                </a:solidFill>
                <a:latin typeface="Arial" charset="0"/>
              </a:rPr>
              <a:t>Do not lump subsidiary companies under one EMR rate</a:t>
            </a:r>
          </a:p>
          <a:p>
            <a:pPr marL="533400" indent="-533400">
              <a:lnSpc>
                <a:spcPct val="80000"/>
              </a:lnSpc>
              <a:buClr>
                <a:schemeClr val="tx1"/>
              </a:buClr>
              <a:buFont typeface="Wingdings" pitchFamily="2" charset="2"/>
              <a:buChar char="§"/>
            </a:pPr>
            <a:r>
              <a:rPr lang="en-US" altLang="en-US" sz="1600">
                <a:solidFill>
                  <a:schemeClr val="bg2"/>
                </a:solidFill>
                <a:latin typeface="Arial" charset="0"/>
              </a:rPr>
              <a:t>Take a proactive approach to training, avoidance, and claim management</a:t>
            </a:r>
          </a:p>
          <a:p>
            <a:pPr marL="533400" indent="-533400">
              <a:lnSpc>
                <a:spcPct val="80000"/>
              </a:lnSpc>
              <a:buClr>
                <a:schemeClr val="tx1"/>
              </a:buClr>
              <a:buFont typeface="Wingdings" pitchFamily="2" charset="2"/>
              <a:buChar char="§"/>
            </a:pPr>
            <a:r>
              <a:rPr lang="en-US" altLang="en-US" sz="1600">
                <a:solidFill>
                  <a:schemeClr val="bg2"/>
                </a:solidFill>
                <a:latin typeface="Arial" charset="0"/>
              </a:rPr>
              <a:t>Designate a Safety Director and give that person the proper authority to affect policy, decisions, and personnel</a:t>
            </a:r>
          </a:p>
          <a:p>
            <a:pPr marL="533400" indent="-533400">
              <a:lnSpc>
                <a:spcPct val="80000"/>
              </a:lnSpc>
              <a:buClr>
                <a:schemeClr val="tx1"/>
              </a:buClr>
              <a:buFont typeface="Wingdings" pitchFamily="2" charset="2"/>
              <a:buChar char="§"/>
            </a:pPr>
            <a:r>
              <a:rPr lang="en-US" altLang="en-US" sz="1600">
                <a:solidFill>
                  <a:schemeClr val="bg2"/>
                </a:solidFill>
                <a:latin typeface="Arial" charset="0"/>
              </a:rPr>
              <a:t>Work with Washington State Labor and Industries and OSHA representatives when they visit the jobsite</a:t>
            </a:r>
          </a:p>
          <a:p>
            <a:pPr marL="533400" indent="-533400">
              <a:lnSpc>
                <a:spcPct val="80000"/>
              </a:lnSpc>
              <a:buClr>
                <a:schemeClr val="tx1"/>
              </a:buClr>
              <a:buFont typeface="Wingdings" pitchFamily="2" charset="2"/>
              <a:buChar char="§"/>
            </a:pPr>
            <a:r>
              <a:rPr lang="en-US" altLang="en-US" sz="1600">
                <a:solidFill>
                  <a:schemeClr val="bg2"/>
                </a:solidFill>
                <a:latin typeface="Arial" charset="0"/>
              </a:rPr>
              <a:t>Realize that the money spent now on safety can save you much more later on.</a:t>
            </a:r>
          </a:p>
        </p:txBody>
      </p:sp>
    </p:spTree>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a:xfrm>
            <a:off x="762000" y="914400"/>
            <a:ext cx="9172575" cy="762000"/>
          </a:xfrm>
          <a:noFill/>
          <a:ln/>
        </p:spPr>
        <p:txBody>
          <a:bodyPr anchor="ctr"/>
          <a:lstStyle/>
          <a:p>
            <a:r>
              <a:rPr lang="en-US" altLang="en-US" dirty="0">
                <a:solidFill>
                  <a:schemeClr val="tx1"/>
                </a:solidFill>
                <a:latin typeface="Arial" charset="0"/>
              </a:rPr>
              <a:t>Why Safety Programs Fail</a:t>
            </a:r>
          </a:p>
        </p:txBody>
      </p:sp>
      <p:sp>
        <p:nvSpPr>
          <p:cNvPr id="94213" name="Rectangle 5"/>
          <p:cNvSpPr>
            <a:spLocks noGrp="1" noChangeArrowheads="1"/>
          </p:cNvSpPr>
          <p:nvPr>
            <p:ph type="body" idx="1"/>
          </p:nvPr>
        </p:nvSpPr>
        <p:spPr>
          <a:xfrm>
            <a:off x="762000" y="1905000"/>
            <a:ext cx="9144000" cy="4191000"/>
          </a:xfrm>
          <a:noFill/>
          <a:ln/>
        </p:spPr>
        <p:txBody>
          <a:bodyPr/>
          <a:lstStyle/>
          <a:p>
            <a:pPr>
              <a:buClr>
                <a:schemeClr val="tx1"/>
              </a:buClr>
              <a:buFontTx/>
              <a:buChar char="•"/>
            </a:pPr>
            <a:r>
              <a:rPr lang="en-US" altLang="en-US" sz="3600" dirty="0">
                <a:latin typeface="Arial" charset="0"/>
              </a:rPr>
              <a:t>Safety is a </a:t>
            </a:r>
            <a:r>
              <a:rPr lang="en-US" altLang="en-US" sz="3600" i="1" u="sng" dirty="0">
                <a:latin typeface="Arial" charset="0"/>
              </a:rPr>
              <a:t>priority</a:t>
            </a:r>
            <a:r>
              <a:rPr lang="en-US" altLang="en-US" sz="3600" dirty="0">
                <a:latin typeface="Arial" charset="0"/>
              </a:rPr>
              <a:t>, not a </a:t>
            </a:r>
            <a:r>
              <a:rPr lang="en-US" altLang="en-US" sz="3600" i="1" u="sng" dirty="0">
                <a:latin typeface="Arial" charset="0"/>
              </a:rPr>
              <a:t>value</a:t>
            </a:r>
            <a:r>
              <a:rPr lang="en-US" altLang="en-US" sz="3600" dirty="0">
                <a:latin typeface="Arial" charset="0"/>
              </a:rPr>
              <a:t>!</a:t>
            </a:r>
          </a:p>
          <a:p>
            <a:pPr>
              <a:buClr>
                <a:schemeClr val="tx1"/>
              </a:buClr>
              <a:buFontTx/>
              <a:buChar char="•"/>
            </a:pPr>
            <a:r>
              <a:rPr lang="en-US" altLang="en-US" sz="3600" dirty="0">
                <a:latin typeface="Arial" charset="0"/>
              </a:rPr>
              <a:t>Safety is </a:t>
            </a:r>
            <a:r>
              <a:rPr lang="en-US" altLang="en-US" sz="3600" i="1" u="sng" dirty="0">
                <a:latin typeface="Arial" charset="0"/>
              </a:rPr>
              <a:t>not</a:t>
            </a:r>
            <a:r>
              <a:rPr lang="en-US" altLang="en-US" sz="3600" dirty="0">
                <a:latin typeface="Arial" charset="0"/>
              </a:rPr>
              <a:t> managed in the same manner as production, quality, and cost issues!</a:t>
            </a:r>
          </a:p>
          <a:p>
            <a:pPr>
              <a:buClr>
                <a:schemeClr val="tx1"/>
              </a:buClr>
              <a:buFontTx/>
              <a:buChar char="•"/>
            </a:pPr>
            <a:r>
              <a:rPr lang="en-US" altLang="en-US" sz="3600" dirty="0">
                <a:latin typeface="Arial" charset="0"/>
              </a:rPr>
              <a:t>Safety is </a:t>
            </a:r>
            <a:r>
              <a:rPr lang="en-US" altLang="en-US" sz="3600" i="1" u="sng" dirty="0">
                <a:latin typeface="Arial" charset="0"/>
              </a:rPr>
              <a:t>not</a:t>
            </a:r>
            <a:r>
              <a:rPr lang="en-US" altLang="en-US" sz="3600" dirty="0">
                <a:latin typeface="Arial" charset="0"/>
              </a:rPr>
              <a:t> driven through continuous improvement!</a:t>
            </a:r>
          </a:p>
        </p:txBody>
      </p:sp>
    </p:spTree>
  </p:cSld>
  <p:clrMapOvr>
    <a:masterClrMapping/>
  </p:clrMapOvr>
  <p:transition>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a:xfrm>
            <a:off x="762000" y="914400"/>
            <a:ext cx="9178925" cy="758825"/>
          </a:xfrm>
          <a:noFill/>
          <a:ln/>
        </p:spPr>
        <p:txBody>
          <a:bodyPr anchor="ctr"/>
          <a:lstStyle/>
          <a:p>
            <a:r>
              <a:rPr lang="en-US" altLang="en-US" b="1">
                <a:solidFill>
                  <a:schemeClr val="tx1"/>
                </a:solidFill>
                <a:latin typeface="Arial" charset="0"/>
              </a:rPr>
              <a:t>Risk Management Terms</a:t>
            </a:r>
          </a:p>
        </p:txBody>
      </p:sp>
      <p:sp>
        <p:nvSpPr>
          <p:cNvPr id="96261" name="Rectangle 5"/>
          <p:cNvSpPr>
            <a:spLocks noChangeArrowheads="1"/>
          </p:cNvSpPr>
          <p:nvPr/>
        </p:nvSpPr>
        <p:spPr bwMode="auto">
          <a:xfrm>
            <a:off x="762000" y="1905000"/>
            <a:ext cx="8226425" cy="452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225425" indent="-225425">
              <a:defRPr sz="2400">
                <a:solidFill>
                  <a:schemeClr val="tx1"/>
                </a:solidFill>
                <a:latin typeface="Times New Roman" pitchFamily="18" charset="0"/>
                <a:cs typeface="Times New Roman" pitchFamily="18" charset="0"/>
              </a:defRPr>
            </a:lvl1pPr>
            <a:lvl2pPr>
              <a:defRPr sz="2400">
                <a:solidFill>
                  <a:schemeClr val="tx1"/>
                </a:solidFill>
                <a:latin typeface="Times New Roman" pitchFamily="18" charset="0"/>
                <a:cs typeface="Times New Roman" pitchFamily="18" charset="0"/>
              </a:defRPr>
            </a:lvl2pPr>
            <a:lvl3pPr>
              <a:defRPr sz="2400">
                <a:solidFill>
                  <a:schemeClr val="tx1"/>
                </a:solidFill>
                <a:latin typeface="Times New Roman" pitchFamily="18" charset="0"/>
                <a:cs typeface="Times New Roman" pitchFamily="18" charset="0"/>
              </a:defRPr>
            </a:lvl3pPr>
            <a:lvl4pPr>
              <a:defRPr sz="2400">
                <a:solidFill>
                  <a:schemeClr val="tx1"/>
                </a:solidFill>
                <a:latin typeface="Times New Roman" pitchFamily="18" charset="0"/>
                <a:cs typeface="Times New Roman" pitchFamily="18" charset="0"/>
              </a:defRPr>
            </a:lvl4pPr>
            <a:lvl5pPr>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buClr>
                <a:schemeClr val="tx1"/>
              </a:buClr>
              <a:buFontTx/>
              <a:buChar char="•"/>
            </a:pPr>
            <a:r>
              <a:rPr lang="en-US" altLang="en-US" b="1" dirty="0">
                <a:latin typeface="Arial" charset="0"/>
              </a:rPr>
              <a:t>Hazard</a:t>
            </a:r>
          </a:p>
          <a:p>
            <a:r>
              <a:rPr lang="en-US" altLang="en-US" dirty="0">
                <a:latin typeface="Arial" charset="0"/>
              </a:rPr>
              <a:t>	A Condition With the Potential for Causing Injury or Damage</a:t>
            </a:r>
          </a:p>
          <a:p>
            <a:pPr>
              <a:buClr>
                <a:schemeClr val="tx1"/>
              </a:buClr>
              <a:buFontTx/>
              <a:buChar char="•"/>
            </a:pPr>
            <a:r>
              <a:rPr lang="en-US" altLang="en-US" b="1" dirty="0">
                <a:latin typeface="Arial" charset="0"/>
              </a:rPr>
              <a:t>Risk</a:t>
            </a:r>
          </a:p>
          <a:p>
            <a:r>
              <a:rPr lang="en-US" altLang="en-US" dirty="0">
                <a:latin typeface="Arial" charset="0"/>
              </a:rPr>
              <a:t>	An Expression of possible loss in terms of severity and probability </a:t>
            </a:r>
          </a:p>
          <a:p>
            <a:pPr>
              <a:buClr>
                <a:schemeClr val="tx1"/>
              </a:buClr>
              <a:buFontTx/>
              <a:buChar char="•"/>
            </a:pPr>
            <a:r>
              <a:rPr lang="en-US" altLang="en-US" b="1" dirty="0">
                <a:latin typeface="Arial" charset="0"/>
              </a:rPr>
              <a:t>Risk Assessment</a:t>
            </a:r>
          </a:p>
          <a:p>
            <a:r>
              <a:rPr lang="en-US" altLang="en-US" b="1" dirty="0">
                <a:latin typeface="Arial" charset="0"/>
              </a:rPr>
              <a:t>	</a:t>
            </a:r>
            <a:r>
              <a:rPr lang="en-US" altLang="en-US" dirty="0">
                <a:latin typeface="Arial" charset="0"/>
              </a:rPr>
              <a:t>Using sound concepts to Detect, Hazards and Estimate the Risk they Pose.</a:t>
            </a:r>
            <a:r>
              <a:rPr lang="en-US" altLang="en-US" b="1" dirty="0">
                <a:latin typeface="Arial" charset="0"/>
              </a:rPr>
              <a:t>		</a:t>
            </a:r>
          </a:p>
          <a:p>
            <a:pPr>
              <a:buClr>
                <a:schemeClr val="tx1"/>
              </a:buClr>
              <a:buFontTx/>
              <a:buChar char="•"/>
            </a:pPr>
            <a:r>
              <a:rPr lang="en-US" altLang="en-US" b="1" dirty="0">
                <a:latin typeface="Arial" charset="0"/>
              </a:rPr>
              <a:t>Gambling</a:t>
            </a:r>
          </a:p>
          <a:p>
            <a:r>
              <a:rPr lang="en-US" altLang="en-US" b="1" dirty="0">
                <a:latin typeface="Arial" charset="0"/>
              </a:rPr>
              <a:t>	</a:t>
            </a:r>
            <a:r>
              <a:rPr lang="en-US" altLang="en-US" dirty="0">
                <a:latin typeface="Arial" charset="0"/>
              </a:rPr>
              <a:t>Making risk decisions without reasonable or prudent assessment or management of the risk involved</a:t>
            </a:r>
            <a:r>
              <a:rPr lang="en-US" altLang="en-US" b="1" dirty="0">
                <a:latin typeface="Arial" charset="0"/>
              </a:rPr>
              <a:t>	</a:t>
            </a:r>
          </a:p>
        </p:txBody>
      </p:sp>
    </p:spTree>
  </p:cSld>
  <p:clrMapOvr>
    <a:masterClrMapping/>
  </p:clrMapOvr>
  <p:transition advTm="20000">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a:xfrm>
            <a:off x="762000" y="914400"/>
            <a:ext cx="9178925" cy="758825"/>
          </a:xfrm>
          <a:noFill/>
          <a:ln/>
        </p:spPr>
        <p:txBody>
          <a:bodyPr anchor="ctr"/>
          <a:lstStyle/>
          <a:p>
            <a:r>
              <a:rPr lang="en-US" altLang="en-US" b="1">
                <a:solidFill>
                  <a:schemeClr val="tx1"/>
                </a:solidFill>
                <a:latin typeface="Arial" charset="0"/>
              </a:rPr>
              <a:t>Risk Management Benefits</a:t>
            </a:r>
          </a:p>
        </p:txBody>
      </p:sp>
      <p:sp>
        <p:nvSpPr>
          <p:cNvPr id="98309" name="Rectangle 5"/>
          <p:cNvSpPr>
            <a:spLocks noChangeArrowheads="1"/>
          </p:cNvSpPr>
          <p:nvPr/>
        </p:nvSpPr>
        <p:spPr bwMode="auto">
          <a:xfrm>
            <a:off x="762000" y="2058988"/>
            <a:ext cx="9094788" cy="161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284163" indent="-284163">
              <a:defRPr sz="2400">
                <a:solidFill>
                  <a:schemeClr val="tx1"/>
                </a:solidFill>
                <a:latin typeface="Times New Roman" pitchFamily="18" charset="0"/>
                <a:cs typeface="Times New Roman" pitchFamily="18" charset="0"/>
              </a:defRPr>
            </a:lvl1pPr>
            <a:lvl2pPr marL="973138" indent="-457200">
              <a:defRPr sz="2400">
                <a:solidFill>
                  <a:schemeClr val="tx1"/>
                </a:solidFill>
                <a:latin typeface="Times New Roman" pitchFamily="18" charset="0"/>
                <a:cs typeface="Times New Roman" pitchFamily="18" charset="0"/>
              </a:defRPr>
            </a:lvl2pPr>
            <a:lvl3pPr marL="1544638" indent="-457200">
              <a:defRPr sz="2400">
                <a:solidFill>
                  <a:schemeClr val="tx1"/>
                </a:solidFill>
                <a:latin typeface="Times New Roman" pitchFamily="18" charset="0"/>
                <a:cs typeface="Times New Roman" pitchFamily="18" charset="0"/>
              </a:defRPr>
            </a:lvl3pPr>
            <a:lvl4pPr marL="2116138" indent="-457200">
              <a:defRPr sz="2400">
                <a:solidFill>
                  <a:schemeClr val="tx1"/>
                </a:solidFill>
                <a:latin typeface="Times New Roman" pitchFamily="18" charset="0"/>
                <a:cs typeface="Times New Roman" pitchFamily="18" charset="0"/>
              </a:defRPr>
            </a:lvl4pPr>
            <a:lvl5pPr marL="2687638" indent="-457200">
              <a:defRPr sz="2400">
                <a:solidFill>
                  <a:schemeClr val="tx1"/>
                </a:solidFill>
                <a:latin typeface="Times New Roman" pitchFamily="18" charset="0"/>
                <a:cs typeface="Times New Roman" pitchFamily="18" charset="0"/>
              </a:defRPr>
            </a:lvl5pPr>
            <a:lvl6pPr marL="3144838" indent="-457200" fontAlgn="base">
              <a:spcBef>
                <a:spcPct val="0"/>
              </a:spcBef>
              <a:spcAft>
                <a:spcPct val="0"/>
              </a:spcAft>
              <a:defRPr sz="2400">
                <a:solidFill>
                  <a:schemeClr val="tx1"/>
                </a:solidFill>
                <a:latin typeface="Times New Roman" pitchFamily="18" charset="0"/>
                <a:cs typeface="Times New Roman" pitchFamily="18" charset="0"/>
              </a:defRPr>
            </a:lvl6pPr>
            <a:lvl7pPr marL="3602038" indent="-457200" fontAlgn="base">
              <a:spcBef>
                <a:spcPct val="0"/>
              </a:spcBef>
              <a:spcAft>
                <a:spcPct val="0"/>
              </a:spcAft>
              <a:defRPr sz="2400">
                <a:solidFill>
                  <a:schemeClr val="tx1"/>
                </a:solidFill>
                <a:latin typeface="Times New Roman" pitchFamily="18" charset="0"/>
                <a:cs typeface="Times New Roman" pitchFamily="18" charset="0"/>
              </a:defRPr>
            </a:lvl7pPr>
            <a:lvl8pPr marL="4059238" indent="-457200" fontAlgn="base">
              <a:spcBef>
                <a:spcPct val="0"/>
              </a:spcBef>
              <a:spcAft>
                <a:spcPct val="0"/>
              </a:spcAft>
              <a:defRPr sz="2400">
                <a:solidFill>
                  <a:schemeClr val="tx1"/>
                </a:solidFill>
                <a:latin typeface="Times New Roman" pitchFamily="18" charset="0"/>
                <a:cs typeface="Times New Roman" pitchFamily="18" charset="0"/>
              </a:defRPr>
            </a:lvl8pPr>
            <a:lvl9pPr marL="4516438" indent="-457200" fontAlgn="base">
              <a:spcBef>
                <a:spcPct val="0"/>
              </a:spcBef>
              <a:spcAft>
                <a:spcPct val="0"/>
              </a:spcAft>
              <a:defRPr sz="2400">
                <a:solidFill>
                  <a:schemeClr val="tx1"/>
                </a:solidFill>
                <a:latin typeface="Times New Roman" pitchFamily="18" charset="0"/>
                <a:cs typeface="Times New Roman" pitchFamily="18" charset="0"/>
              </a:defRPr>
            </a:lvl9pPr>
          </a:lstStyle>
          <a:p>
            <a:pPr>
              <a:lnSpc>
                <a:spcPct val="90000"/>
              </a:lnSpc>
              <a:spcBef>
                <a:spcPct val="20000"/>
              </a:spcBef>
              <a:buClr>
                <a:schemeClr val="tx1"/>
              </a:buClr>
              <a:buSzPct val="75000"/>
              <a:buFontTx/>
              <a:buChar char="•"/>
            </a:pPr>
            <a:r>
              <a:rPr lang="en-US" altLang="en-US" sz="3200" dirty="0">
                <a:latin typeface="Arial" charset="0"/>
              </a:rPr>
              <a:t>Reduction in Material and Property Damage.</a:t>
            </a:r>
          </a:p>
          <a:p>
            <a:pPr>
              <a:lnSpc>
                <a:spcPct val="90000"/>
              </a:lnSpc>
              <a:spcBef>
                <a:spcPct val="20000"/>
              </a:spcBef>
              <a:buClr>
                <a:schemeClr val="tx1"/>
              </a:buClr>
              <a:buSzPct val="75000"/>
              <a:buFontTx/>
              <a:buChar char="•"/>
            </a:pPr>
            <a:r>
              <a:rPr lang="en-US" altLang="en-US" sz="3200" dirty="0">
                <a:latin typeface="Arial" charset="0"/>
              </a:rPr>
              <a:t>Effective Project Accomplishment.</a:t>
            </a:r>
          </a:p>
          <a:p>
            <a:pPr>
              <a:lnSpc>
                <a:spcPct val="90000"/>
              </a:lnSpc>
              <a:spcBef>
                <a:spcPct val="20000"/>
              </a:spcBef>
              <a:buClr>
                <a:schemeClr val="tx1"/>
              </a:buClr>
              <a:buSzPct val="75000"/>
              <a:buFontTx/>
              <a:buChar char="•"/>
            </a:pPr>
            <a:r>
              <a:rPr lang="en-US" altLang="en-US" sz="3200" dirty="0">
                <a:latin typeface="Arial" charset="0"/>
              </a:rPr>
              <a:t>Reduction in Serious Injuries and Fatalities.</a:t>
            </a:r>
          </a:p>
        </p:txBody>
      </p:sp>
    </p:spTree>
  </p:cSld>
  <p:clrMapOvr>
    <a:masterClrMapping/>
  </p:clrMapOvr>
  <p:transition advTm="20000">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762000" y="990600"/>
            <a:ext cx="9172575" cy="685800"/>
          </a:xfrm>
          <a:noFill/>
          <a:ln/>
        </p:spPr>
        <p:txBody>
          <a:bodyPr anchor="ctr"/>
          <a:lstStyle/>
          <a:p>
            <a:r>
              <a:rPr lang="en-US" altLang="en-US" b="1">
                <a:solidFill>
                  <a:schemeClr val="tx1"/>
                </a:solidFill>
                <a:latin typeface="Arial" charset="0"/>
              </a:rPr>
              <a:t>Experience Modification Rates</a:t>
            </a:r>
          </a:p>
        </p:txBody>
      </p:sp>
      <p:sp>
        <p:nvSpPr>
          <p:cNvPr id="100355" name="Rectangle 3"/>
          <p:cNvSpPr>
            <a:spLocks noGrp="1" noChangeArrowheads="1"/>
          </p:cNvSpPr>
          <p:nvPr>
            <p:ph type="body" idx="1"/>
          </p:nvPr>
        </p:nvSpPr>
        <p:spPr>
          <a:xfrm>
            <a:off x="876300" y="1905000"/>
            <a:ext cx="9144000" cy="4419600"/>
          </a:xfrm>
          <a:noFill/>
          <a:ln/>
        </p:spPr>
        <p:txBody>
          <a:bodyPr/>
          <a:lstStyle/>
          <a:p>
            <a:pPr marL="166688" indent="-166688" algn="just">
              <a:lnSpc>
                <a:spcPct val="90000"/>
              </a:lnSpc>
              <a:buClr>
                <a:schemeClr val="tx1"/>
              </a:buClr>
              <a:buFontTx/>
              <a:buChar char="•"/>
            </a:pPr>
            <a:r>
              <a:rPr lang="en-US" altLang="en-US" sz="1600" dirty="0">
                <a:latin typeface="Arial" charset="0"/>
              </a:rPr>
              <a:t>The base premium is calculated by dividing a company's payroll in a given job classification by 100, and then by a 'class rate' determined by the National Council on Compensation Insurance (NCCI) that reflects the inherent risk in that job classification. For example, structural ironworkers have an inherently higher risk of injury than receptionists, so their class rate is significantly higher. </a:t>
            </a:r>
          </a:p>
          <a:p>
            <a:pPr marL="166688" indent="-166688" algn="just">
              <a:lnSpc>
                <a:spcPct val="90000"/>
              </a:lnSpc>
              <a:buClr>
                <a:schemeClr val="tx1"/>
              </a:buClr>
              <a:buFontTx/>
              <a:buChar char="•"/>
            </a:pPr>
            <a:r>
              <a:rPr lang="en-US" altLang="en-US" sz="1600" dirty="0">
                <a:latin typeface="Arial" charset="0"/>
              </a:rPr>
              <a:t>A comparison is made of past claims history to those of similar companies in your industry. If you've had a higher-than-normal rate of injuries in the past, it is reasonable to assume that your rate will continue to be higher in the future.  Insurers examine your history for the three full years ending one year before your current policy expires.  For example, if you're getting a quote for coverage that expires on January 5, 2008, the retro plan will look at 2004, 2005 and 2006. </a:t>
            </a:r>
          </a:p>
          <a:p>
            <a:pPr marL="166688" indent="-166688" algn="just">
              <a:lnSpc>
                <a:spcPct val="90000"/>
              </a:lnSpc>
              <a:buClr>
                <a:schemeClr val="tx1"/>
              </a:buClr>
              <a:buFontTx/>
              <a:buChar char="•"/>
            </a:pPr>
            <a:r>
              <a:rPr lang="en-US" altLang="en-US" sz="1600" dirty="0">
                <a:latin typeface="Arial" charset="0"/>
              </a:rPr>
              <a:t>NCCI has developed a complicated formula that considers the ratio between expected losses in your industry and what your company actually incurred, as well as both the frequency of losses and the severity of those losses.  </a:t>
            </a:r>
            <a:r>
              <a:rPr lang="en-US" altLang="en-US" sz="1600" b="1" dirty="0">
                <a:latin typeface="Arial" charset="0"/>
              </a:rPr>
              <a:t>A company with one big loss is going to be 'penalized' less severely than a company with many smaller losses, because having many small losses is seen as a sign that you'll face larger ones in the future.</a:t>
            </a:r>
            <a:r>
              <a:rPr lang="en-US" altLang="en-US" sz="1600" dirty="0">
                <a:latin typeface="Arial" charset="0"/>
              </a:rPr>
              <a:t> </a:t>
            </a:r>
          </a:p>
          <a:p>
            <a:pPr marL="166688" indent="-166688" algn="just">
              <a:lnSpc>
                <a:spcPct val="90000"/>
              </a:lnSpc>
              <a:buClr>
                <a:schemeClr val="tx1"/>
              </a:buClr>
              <a:buFontTx/>
              <a:buChar char="•"/>
            </a:pPr>
            <a:r>
              <a:rPr lang="en-US" altLang="en-US" sz="1600" dirty="0">
                <a:latin typeface="Arial" charset="0"/>
              </a:rPr>
              <a:t>The result of that formula is your EMR, which is then multiplied against the manual premium rate to determine your actual premium (before any special discounts or credits from your insurer). Essentially, if your EMR is higher than 1.00, your premium will be higher than average; if it's 0.99 or lower, your premium will be less.</a:t>
            </a:r>
          </a:p>
        </p:txBody>
      </p:sp>
    </p:spTree>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a:xfrm>
            <a:off x="762000" y="914400"/>
            <a:ext cx="9172575" cy="762000"/>
          </a:xfrm>
          <a:noFill/>
          <a:ln/>
        </p:spPr>
        <p:txBody>
          <a:bodyPr anchor="ctr"/>
          <a:lstStyle/>
          <a:p>
            <a:r>
              <a:rPr lang="en-US" altLang="en-US" b="1">
                <a:solidFill>
                  <a:schemeClr val="tx1"/>
                </a:solidFill>
                <a:latin typeface="Arial" charset="0"/>
              </a:rPr>
              <a:t>EMR Affects</a:t>
            </a:r>
          </a:p>
        </p:txBody>
      </p:sp>
      <p:sp>
        <p:nvSpPr>
          <p:cNvPr id="102405" name="Rectangle 5"/>
          <p:cNvSpPr>
            <a:spLocks noGrp="1" noChangeArrowheads="1"/>
          </p:cNvSpPr>
          <p:nvPr>
            <p:ph type="body" idx="1"/>
          </p:nvPr>
        </p:nvSpPr>
        <p:spPr>
          <a:xfrm>
            <a:off x="952500" y="2095500"/>
            <a:ext cx="9144000" cy="4191000"/>
          </a:xfrm>
          <a:noFill/>
          <a:ln/>
        </p:spPr>
        <p:txBody>
          <a:bodyPr/>
          <a:lstStyle/>
          <a:p>
            <a:pPr marL="0" indent="0">
              <a:buFont typeface="Wingdings" pitchFamily="2" charset="2"/>
              <a:buNone/>
            </a:pPr>
            <a:r>
              <a:rPr lang="en-US" altLang="en-US" sz="2400" b="1" dirty="0">
                <a:latin typeface="Arial" charset="0"/>
              </a:rPr>
              <a:t>How does a high EMR affect costs? </a:t>
            </a:r>
            <a:r>
              <a:rPr lang="en-US" altLang="en-US" sz="2400" dirty="0">
                <a:latin typeface="Arial" charset="0"/>
              </a:rPr>
              <a:t/>
            </a:r>
            <a:br>
              <a:rPr lang="en-US" altLang="en-US" sz="2400" dirty="0">
                <a:latin typeface="Arial" charset="0"/>
              </a:rPr>
            </a:br>
            <a:r>
              <a:rPr lang="en-US" altLang="en-US" sz="2000" dirty="0">
                <a:latin typeface="Arial" charset="0"/>
              </a:rPr>
              <a:t>An EMR of 1.2 would mean that insurance premiums could be as high as 20% more than a company with an EMR of 1.0.  That 20% difference must be passed on to clients in the form of increased bids for work.  A company with a lower EMR has a competitive advantage because they pay less for insurance.</a:t>
            </a:r>
          </a:p>
          <a:p>
            <a:pPr marL="0" indent="0">
              <a:buFont typeface="Wingdings" pitchFamily="2" charset="2"/>
              <a:buNone/>
            </a:pPr>
            <a:r>
              <a:rPr lang="en-US" altLang="en-US" sz="2400" dirty="0">
                <a:latin typeface="Arial" charset="0"/>
              </a:rPr>
              <a:t/>
            </a:r>
            <a:br>
              <a:rPr lang="en-US" altLang="en-US" sz="2400" dirty="0">
                <a:latin typeface="Arial" charset="0"/>
              </a:rPr>
            </a:br>
            <a:r>
              <a:rPr lang="en-US" altLang="en-US" sz="2400" b="1" dirty="0">
                <a:latin typeface="Arial" charset="0"/>
              </a:rPr>
              <a:t>How do I lower EMR?</a:t>
            </a:r>
            <a:r>
              <a:rPr lang="en-US" altLang="en-US" sz="2400" dirty="0">
                <a:latin typeface="Arial" charset="0"/>
              </a:rPr>
              <a:t/>
            </a:r>
            <a:br>
              <a:rPr lang="en-US" altLang="en-US" sz="2400" dirty="0">
                <a:latin typeface="Arial" charset="0"/>
              </a:rPr>
            </a:br>
            <a:r>
              <a:rPr lang="en-US" altLang="en-US" sz="2000" dirty="0">
                <a:latin typeface="Arial" charset="0"/>
              </a:rPr>
              <a:t>The good news is that EMR can be lowered.  An effective safety program that eliminates hazards and prevents injuries is the starting point.  No injuries equal no claims.</a:t>
            </a:r>
          </a:p>
        </p:txBody>
      </p:sp>
    </p:spTree>
  </p:cSld>
  <p:clrMapOvr>
    <a:masterClrMapping/>
  </p:clrMapOvr>
  <p:transition>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a:xfrm>
            <a:off x="762000" y="914400"/>
            <a:ext cx="9172575" cy="762000"/>
          </a:xfrm>
          <a:noFill/>
          <a:ln/>
        </p:spPr>
        <p:txBody>
          <a:bodyPr anchor="ctr"/>
          <a:lstStyle/>
          <a:p>
            <a:r>
              <a:rPr lang="en-US" altLang="en-US" b="1" dirty="0">
                <a:solidFill>
                  <a:schemeClr val="tx1"/>
                </a:solidFill>
                <a:latin typeface="Arial" charset="0"/>
              </a:rPr>
              <a:t>Controlling Accident Costs</a:t>
            </a:r>
          </a:p>
        </p:txBody>
      </p:sp>
      <p:sp>
        <p:nvSpPr>
          <p:cNvPr id="104453" name="Rectangle 5"/>
          <p:cNvSpPr>
            <a:spLocks noGrp="1" noChangeArrowheads="1"/>
          </p:cNvSpPr>
          <p:nvPr>
            <p:ph type="body" idx="1"/>
          </p:nvPr>
        </p:nvSpPr>
        <p:spPr>
          <a:xfrm>
            <a:off x="762000" y="1905000"/>
            <a:ext cx="9525000" cy="4191000"/>
          </a:xfrm>
          <a:noFill/>
          <a:ln/>
        </p:spPr>
        <p:txBody>
          <a:bodyPr/>
          <a:lstStyle/>
          <a:p>
            <a:pPr marL="511175" indent="-511175">
              <a:lnSpc>
                <a:spcPct val="90000"/>
              </a:lnSpc>
              <a:spcBef>
                <a:spcPct val="50000"/>
              </a:spcBef>
              <a:buFont typeface="Wingdings" pitchFamily="2" charset="2"/>
              <a:buNone/>
            </a:pPr>
            <a:r>
              <a:rPr lang="en-US" altLang="en-US" sz="2000" b="1" dirty="0">
                <a:latin typeface="Arial" charset="0"/>
              </a:rPr>
              <a:t>Proactive Approach </a:t>
            </a:r>
          </a:p>
          <a:p>
            <a:pPr marL="1217613" lvl="1" indent="-533400">
              <a:lnSpc>
                <a:spcPct val="90000"/>
              </a:lnSpc>
              <a:spcBef>
                <a:spcPct val="50000"/>
              </a:spcBef>
              <a:buSzPct val="75000"/>
              <a:buFontTx/>
              <a:buChar char="•"/>
            </a:pPr>
            <a:r>
              <a:rPr lang="en-US" altLang="en-US" sz="2000" dirty="0">
                <a:latin typeface="Arial" charset="0"/>
              </a:rPr>
              <a:t>Establish medical provider(s)</a:t>
            </a:r>
          </a:p>
          <a:p>
            <a:pPr marL="1217613" lvl="1" indent="-533400">
              <a:lnSpc>
                <a:spcPct val="90000"/>
              </a:lnSpc>
              <a:spcBef>
                <a:spcPct val="50000"/>
              </a:spcBef>
              <a:buSzPct val="75000"/>
              <a:buFontTx/>
              <a:buChar char="•"/>
            </a:pPr>
            <a:r>
              <a:rPr lang="en-US" altLang="en-US" sz="2000" dirty="0">
                <a:latin typeface="Arial" charset="0"/>
              </a:rPr>
              <a:t>Conduct detail investigation and accompany injured employee to Doctor</a:t>
            </a:r>
          </a:p>
          <a:p>
            <a:pPr marL="1217613" lvl="1" indent="-533400">
              <a:lnSpc>
                <a:spcPct val="90000"/>
              </a:lnSpc>
              <a:spcBef>
                <a:spcPct val="50000"/>
              </a:spcBef>
              <a:buSzPct val="75000"/>
              <a:buFontTx/>
              <a:buChar char="•"/>
            </a:pPr>
            <a:r>
              <a:rPr lang="en-US" altLang="en-US" sz="2000" dirty="0">
                <a:latin typeface="Arial" charset="0"/>
              </a:rPr>
              <a:t>Establish modified duty tasks</a:t>
            </a:r>
          </a:p>
          <a:p>
            <a:pPr marL="1217613" lvl="1" indent="-533400">
              <a:lnSpc>
                <a:spcPct val="90000"/>
              </a:lnSpc>
              <a:spcBef>
                <a:spcPct val="50000"/>
              </a:spcBef>
              <a:buSzPct val="75000"/>
              <a:buFontTx/>
              <a:buChar char="•"/>
            </a:pPr>
            <a:r>
              <a:rPr lang="en-US" altLang="en-US" sz="2000" dirty="0">
                <a:latin typeface="Arial" charset="0"/>
              </a:rPr>
              <a:t>Insure Nurse/Case Manager is working with injured employee</a:t>
            </a:r>
          </a:p>
          <a:p>
            <a:pPr marL="511175" indent="-511175">
              <a:lnSpc>
                <a:spcPct val="90000"/>
              </a:lnSpc>
              <a:spcBef>
                <a:spcPct val="50000"/>
              </a:spcBef>
              <a:buFont typeface="Wingdings" pitchFamily="2" charset="2"/>
              <a:buNone/>
            </a:pPr>
            <a:r>
              <a:rPr lang="en-US" altLang="en-US" sz="2000" b="1" dirty="0">
                <a:latin typeface="Arial" charset="0"/>
              </a:rPr>
              <a:t>Reactive Approach</a:t>
            </a:r>
          </a:p>
          <a:p>
            <a:pPr marL="1217613" lvl="1" indent="-533400">
              <a:lnSpc>
                <a:spcPct val="90000"/>
              </a:lnSpc>
              <a:spcBef>
                <a:spcPct val="50000"/>
              </a:spcBef>
              <a:buSzPct val="75000"/>
              <a:buFontTx/>
              <a:buChar char="•"/>
            </a:pPr>
            <a:r>
              <a:rPr lang="en-US" altLang="en-US" sz="2000" dirty="0">
                <a:latin typeface="Arial" charset="0"/>
              </a:rPr>
              <a:t>Delayed injury reporting</a:t>
            </a:r>
          </a:p>
          <a:p>
            <a:pPr marL="1217613" lvl="1" indent="-533400">
              <a:lnSpc>
                <a:spcPct val="90000"/>
              </a:lnSpc>
              <a:spcBef>
                <a:spcPct val="50000"/>
              </a:spcBef>
              <a:buSzPct val="75000"/>
              <a:buFontTx/>
              <a:buChar char="•"/>
            </a:pPr>
            <a:r>
              <a:rPr lang="en-US" altLang="en-US" sz="2000" dirty="0">
                <a:latin typeface="Arial" charset="0"/>
              </a:rPr>
              <a:t>Investigations are delayed or incomplete</a:t>
            </a:r>
          </a:p>
          <a:p>
            <a:pPr marL="1217613" lvl="1" indent="-533400">
              <a:lnSpc>
                <a:spcPct val="90000"/>
              </a:lnSpc>
              <a:spcBef>
                <a:spcPct val="50000"/>
              </a:spcBef>
              <a:buSzPct val="75000"/>
              <a:buFontTx/>
              <a:buChar char="•"/>
            </a:pPr>
            <a:r>
              <a:rPr lang="en-US" altLang="en-US" sz="2000" dirty="0">
                <a:latin typeface="Arial" charset="0"/>
              </a:rPr>
              <a:t>Employee is left to find own medical provider and work with insurance</a:t>
            </a:r>
          </a:p>
          <a:p>
            <a:pPr marL="1217613" lvl="1" indent="-533400">
              <a:lnSpc>
                <a:spcPct val="90000"/>
              </a:lnSpc>
              <a:spcBef>
                <a:spcPct val="50000"/>
              </a:spcBef>
              <a:buSzPct val="75000"/>
              <a:buFontTx/>
              <a:buChar char="•"/>
            </a:pPr>
            <a:r>
              <a:rPr lang="en-US" altLang="en-US" sz="2000" dirty="0">
                <a:latin typeface="Arial" charset="0"/>
              </a:rPr>
              <a:t>Return to full work status is delayed by others </a:t>
            </a:r>
            <a:r>
              <a:rPr lang="en-US" altLang="en-US" sz="2000" dirty="0">
                <a:latin typeface="Times New Roman"/>
              </a:rPr>
              <a:t>–</a:t>
            </a:r>
            <a:r>
              <a:rPr lang="en-US" altLang="en-US" sz="2000" dirty="0">
                <a:latin typeface="Arial" charset="0"/>
              </a:rPr>
              <a:t> employee left without   income</a:t>
            </a:r>
          </a:p>
        </p:txBody>
      </p:sp>
    </p:spTree>
  </p:cSld>
  <p:clrMapOvr>
    <a:masterClrMapping/>
  </p:clrMapOvr>
  <p:transition>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0" y="1828800"/>
            <a:ext cx="9410700" cy="4585871"/>
          </a:xfrm>
          <a:prstGeom prst="rect">
            <a:avLst/>
          </a:prstGeom>
        </p:spPr>
        <p:txBody>
          <a:bodyPr wrap="square">
            <a:spAutoFit/>
          </a:bodyPr>
          <a:lstStyle/>
          <a:p>
            <a:endParaRPr lang="en-US" sz="2800" dirty="0"/>
          </a:p>
          <a:p>
            <a:pPr marL="914400" lvl="1" indent="-457200">
              <a:buFont typeface="Arial" panose="020B0604020202020204" pitchFamily="34" charset="0"/>
              <a:buChar char="•"/>
            </a:pPr>
            <a:r>
              <a:rPr lang="en-US" i="1" dirty="0"/>
              <a:t>A safe and healthful workplace </a:t>
            </a:r>
            <a:endParaRPr lang="en-US" dirty="0"/>
          </a:p>
          <a:p>
            <a:pPr marL="914400" lvl="1" indent="-457200">
              <a:buFont typeface="Arial" panose="020B0604020202020204" pitchFamily="34" charset="0"/>
              <a:buChar char="•"/>
            </a:pPr>
            <a:r>
              <a:rPr lang="en-US" i="1" dirty="0"/>
              <a:t>Know about hazardous chemicals</a:t>
            </a:r>
            <a:endParaRPr lang="en-US" dirty="0"/>
          </a:p>
          <a:p>
            <a:pPr marL="914400" lvl="1" indent="-457200">
              <a:buFont typeface="Arial" panose="020B0604020202020204" pitchFamily="34" charset="0"/>
              <a:buChar char="•"/>
            </a:pPr>
            <a:r>
              <a:rPr lang="en-US" i="1" dirty="0"/>
              <a:t>Information about injuries and illnesses in your workplace </a:t>
            </a:r>
            <a:endParaRPr lang="en-US" dirty="0"/>
          </a:p>
          <a:p>
            <a:pPr marL="914400" lvl="1" indent="-457200">
              <a:buFont typeface="Arial" panose="020B0604020202020204" pitchFamily="34" charset="0"/>
              <a:buChar char="•"/>
            </a:pPr>
            <a:r>
              <a:rPr lang="en-US" i="1" dirty="0"/>
              <a:t>Complain or request hazard correction from employer </a:t>
            </a:r>
            <a:endParaRPr lang="en-US" dirty="0"/>
          </a:p>
          <a:p>
            <a:pPr marL="914400" lvl="1" indent="-457200">
              <a:buFont typeface="Arial" panose="020B0604020202020204" pitchFamily="34" charset="0"/>
              <a:buChar char="•"/>
            </a:pPr>
            <a:r>
              <a:rPr lang="en-US" i="1" dirty="0"/>
              <a:t>Training</a:t>
            </a:r>
            <a:endParaRPr lang="en-US" dirty="0"/>
          </a:p>
          <a:p>
            <a:pPr marL="914400" lvl="1" indent="-457200">
              <a:buFont typeface="Arial" panose="020B0604020202020204" pitchFamily="34" charset="0"/>
              <a:buChar char="•"/>
            </a:pPr>
            <a:r>
              <a:rPr lang="en-US" i="1" dirty="0"/>
              <a:t>Hazard exposure and medical records</a:t>
            </a:r>
            <a:endParaRPr lang="en-US" dirty="0"/>
          </a:p>
          <a:p>
            <a:pPr marL="914400" lvl="1" indent="-457200">
              <a:buFont typeface="Arial" panose="020B0604020202020204" pitchFamily="34" charset="0"/>
              <a:buChar char="•"/>
            </a:pPr>
            <a:r>
              <a:rPr lang="en-US" i="1" dirty="0"/>
              <a:t>File a complaint with OSHA</a:t>
            </a:r>
            <a:endParaRPr lang="en-US" dirty="0"/>
          </a:p>
          <a:p>
            <a:pPr marL="914400" lvl="1" indent="-457200">
              <a:buFont typeface="Arial" panose="020B0604020202020204" pitchFamily="34" charset="0"/>
              <a:buChar char="•"/>
            </a:pPr>
            <a:r>
              <a:rPr lang="en-US" i="1" dirty="0"/>
              <a:t>Participate in an OSHA inspection</a:t>
            </a:r>
            <a:endParaRPr lang="en-US" dirty="0"/>
          </a:p>
          <a:p>
            <a:pPr marL="914400" lvl="1" indent="-457200">
              <a:buFont typeface="Arial" panose="020B0604020202020204" pitchFamily="34" charset="0"/>
              <a:buChar char="•"/>
            </a:pPr>
            <a:r>
              <a:rPr lang="en-US" i="1" dirty="0"/>
              <a:t>Be free from retaliation for exercising safety and health </a:t>
            </a:r>
            <a:r>
              <a:rPr lang="en-US" i="1" dirty="0" smtClean="0"/>
              <a:t>rights</a:t>
            </a:r>
          </a:p>
          <a:p>
            <a:pPr marL="914400" lvl="1" indent="-457200">
              <a:buFont typeface="Arial" panose="020B0604020202020204" pitchFamily="34" charset="0"/>
              <a:buChar char="•"/>
            </a:pPr>
            <a:r>
              <a:rPr lang="en-US" i="1" dirty="0" smtClean="0"/>
              <a:t>Whistleblower and Section 11c</a:t>
            </a:r>
          </a:p>
          <a:p>
            <a:pPr marL="914400" lvl="1" indent="-457200">
              <a:buFont typeface="Arial" panose="020B0604020202020204" pitchFamily="34" charset="0"/>
              <a:buChar char="•"/>
            </a:pPr>
            <a:r>
              <a:rPr lang="en-US" i="1" dirty="0" smtClean="0"/>
              <a:t>Employer rights and Responsibilities</a:t>
            </a:r>
            <a:endParaRPr lang="en-US" dirty="0"/>
          </a:p>
        </p:txBody>
      </p:sp>
      <p:sp>
        <p:nvSpPr>
          <p:cNvPr id="3" name="Title 2"/>
          <p:cNvSpPr>
            <a:spLocks noGrp="1"/>
          </p:cNvSpPr>
          <p:nvPr>
            <p:ph type="title"/>
          </p:nvPr>
        </p:nvSpPr>
        <p:spPr>
          <a:xfrm>
            <a:off x="857250" y="533400"/>
            <a:ext cx="9178925" cy="1628651"/>
          </a:xfrm>
        </p:spPr>
        <p:txBody>
          <a:bodyPr/>
          <a:lstStyle/>
          <a:p>
            <a:pPr lvl="0"/>
            <a:r>
              <a:rPr lang="en-US" sz="2800" kern="1200" dirty="0">
                <a:solidFill>
                  <a:srgbClr val="000000"/>
                </a:solidFill>
                <a:effectLst>
                  <a:outerShdw blurRad="38100" dist="38100" dir="2700000" algn="tl">
                    <a:srgbClr val="000000"/>
                  </a:outerShdw>
                </a:effectLst>
                <a:latin typeface="Times New Roman" pitchFamily="18" charset="0"/>
                <a:ea typeface="+mn-ea"/>
                <a:cs typeface="Times New Roman" pitchFamily="18" charset="0"/>
              </a:rPr>
              <a:t>What Rights Do You Have Under OSHA?</a:t>
            </a:r>
            <a:r>
              <a:rPr lang="en-US" sz="2800" kern="1200" dirty="0">
                <a:solidFill>
                  <a:srgbClr val="000000"/>
                </a:solidFill>
                <a:latin typeface="Times New Roman" pitchFamily="18" charset="0"/>
                <a:ea typeface="+mn-ea"/>
                <a:cs typeface="Times New Roman" pitchFamily="18" charset="0"/>
              </a:rPr>
              <a:t/>
            </a:r>
            <a:br>
              <a:rPr lang="en-US" sz="2800" kern="1200" dirty="0">
                <a:solidFill>
                  <a:srgbClr val="000000"/>
                </a:solidFill>
                <a:latin typeface="Times New Roman" pitchFamily="18" charset="0"/>
                <a:ea typeface="+mn-ea"/>
                <a:cs typeface="Times New Roman" pitchFamily="18" charset="0"/>
              </a:rPr>
            </a:br>
            <a:r>
              <a:rPr lang="en-US" sz="2800" kern="1200" dirty="0">
                <a:solidFill>
                  <a:srgbClr val="000000"/>
                </a:solidFill>
                <a:effectLst>
                  <a:outerShdw blurRad="38100" dist="38100" dir="2700000" algn="tl">
                    <a:srgbClr val="000000"/>
                  </a:outerShdw>
                </a:effectLst>
                <a:latin typeface="Times New Roman" pitchFamily="18" charset="0"/>
                <a:ea typeface="+mn-ea"/>
                <a:cs typeface="Times New Roman" pitchFamily="18" charset="0"/>
              </a:rPr>
              <a:t>You have the right to:</a:t>
            </a:r>
            <a:br>
              <a:rPr lang="en-US" sz="2800" kern="1200" dirty="0">
                <a:solidFill>
                  <a:srgbClr val="000000"/>
                </a:solidFill>
                <a:effectLst>
                  <a:outerShdw blurRad="38100" dist="38100" dir="2700000" algn="tl">
                    <a:srgbClr val="000000"/>
                  </a:outerShdw>
                </a:effectLst>
                <a:latin typeface="Times New Roman" pitchFamily="18" charset="0"/>
                <a:ea typeface="+mn-ea"/>
                <a:cs typeface="Times New Roman" pitchFamily="18" charset="0"/>
              </a:rPr>
            </a:br>
            <a:endParaRPr lang="en-US" dirty="0"/>
          </a:p>
        </p:txBody>
      </p:sp>
    </p:spTree>
    <p:extLst>
      <p:ext uri="{BB962C8B-B14F-4D97-AF65-F5344CB8AC3E}">
        <p14:creationId xmlns:p14="http://schemas.microsoft.com/office/powerpoint/2010/main" val="1988113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762000" y="914400"/>
            <a:ext cx="9182100" cy="762000"/>
          </a:xfrm>
          <a:noFill/>
          <a:ln/>
        </p:spPr>
        <p:txBody>
          <a:bodyPr anchor="ctr"/>
          <a:lstStyle/>
          <a:p>
            <a:r>
              <a:rPr lang="en-US" altLang="en-US" b="1">
                <a:solidFill>
                  <a:srgbClr val="000000"/>
                </a:solidFill>
                <a:latin typeface="Arial" charset="0"/>
              </a:rPr>
              <a:t>Who Should Investigate?</a:t>
            </a:r>
          </a:p>
        </p:txBody>
      </p:sp>
      <p:sp>
        <p:nvSpPr>
          <p:cNvPr id="12293" name="Rectangle 5"/>
          <p:cNvSpPr>
            <a:spLocks noGrp="1" noChangeArrowheads="1"/>
          </p:cNvSpPr>
          <p:nvPr>
            <p:ph type="body" idx="1"/>
          </p:nvPr>
        </p:nvSpPr>
        <p:spPr>
          <a:xfrm>
            <a:off x="762000" y="1828800"/>
            <a:ext cx="9258300" cy="4191000"/>
          </a:xfrm>
          <a:noFill/>
          <a:ln/>
        </p:spPr>
        <p:txBody>
          <a:bodyPr/>
          <a:lstStyle/>
          <a:p>
            <a:pPr marL="609600" indent="-609600" algn="just">
              <a:lnSpc>
                <a:spcPct val="80000"/>
              </a:lnSpc>
              <a:buClr>
                <a:schemeClr val="tx1"/>
              </a:buClr>
              <a:buFontTx/>
              <a:buChar char="•"/>
            </a:pPr>
            <a:r>
              <a:rPr lang="en-US" altLang="en-US" sz="2000" b="1" dirty="0">
                <a:solidFill>
                  <a:srgbClr val="000000"/>
                </a:solidFill>
                <a:latin typeface="Arial" charset="0"/>
              </a:rPr>
              <a:t>Management</a:t>
            </a:r>
            <a:r>
              <a:rPr lang="en-US" altLang="en-US" sz="2000" dirty="0">
                <a:solidFill>
                  <a:srgbClr val="000000"/>
                </a:solidFill>
                <a:latin typeface="Arial" charset="0"/>
              </a:rPr>
              <a:t> - The usual investigator for all incidents is the supervisor in charge of the involved area and/or activity. </a:t>
            </a:r>
          </a:p>
          <a:p>
            <a:pPr marL="609600" indent="-609600" algn="just">
              <a:lnSpc>
                <a:spcPct val="80000"/>
              </a:lnSpc>
              <a:buClr>
                <a:schemeClr val="tx1"/>
              </a:buClr>
              <a:buFontTx/>
              <a:buChar char="•"/>
            </a:pPr>
            <a:r>
              <a:rPr lang="en-US" altLang="en-US" sz="2000" b="1" dirty="0">
                <a:solidFill>
                  <a:srgbClr val="000000"/>
                </a:solidFill>
                <a:latin typeface="Arial" charset="0"/>
              </a:rPr>
              <a:t>Employees</a:t>
            </a:r>
            <a:r>
              <a:rPr lang="en-US" altLang="en-US" sz="2000" dirty="0">
                <a:solidFill>
                  <a:srgbClr val="000000"/>
                </a:solidFill>
                <a:latin typeface="Arial" charset="0"/>
              </a:rPr>
              <a:t>- Accident investigations represent a good way to involve employees in safety and health.  Employee involvement will not only give you additional expertise and insight, but in the eyes of the workers, will lend credibility to the results.  Employee involvement also benefits the involved employees by educating them on potential hazards, and the experience usually makes them believers in the importance of safety, thus strengthening the safety culture of the organization. </a:t>
            </a:r>
          </a:p>
          <a:p>
            <a:pPr marL="609600" indent="-609600" algn="just">
              <a:lnSpc>
                <a:spcPct val="80000"/>
              </a:lnSpc>
              <a:buClr>
                <a:schemeClr val="tx1"/>
              </a:buClr>
              <a:buFontTx/>
              <a:buChar char="•"/>
            </a:pPr>
            <a:r>
              <a:rPr lang="en-US" altLang="en-US" sz="2000" b="1" dirty="0">
                <a:solidFill>
                  <a:srgbClr val="000000"/>
                </a:solidFill>
                <a:latin typeface="Arial" charset="0"/>
              </a:rPr>
              <a:t>Safety Representative</a:t>
            </a:r>
            <a:r>
              <a:rPr lang="en-US" altLang="en-US" sz="2000" dirty="0">
                <a:solidFill>
                  <a:srgbClr val="000000"/>
                </a:solidFill>
                <a:latin typeface="Arial" charset="0"/>
              </a:rPr>
              <a:t>- The safety department or the person in charge of safety and health should participate in the investigation or review the investigative findings and recommendations. </a:t>
            </a:r>
          </a:p>
          <a:p>
            <a:pPr marL="609600" indent="-609600">
              <a:lnSpc>
                <a:spcPct val="80000"/>
              </a:lnSpc>
              <a:buClr>
                <a:schemeClr val="tx1"/>
              </a:buClr>
              <a:buFontTx/>
              <a:buChar char="•"/>
            </a:pPr>
            <a:r>
              <a:rPr lang="en-US" altLang="en-US" sz="2000" b="1" dirty="0">
                <a:solidFill>
                  <a:srgbClr val="000000"/>
                </a:solidFill>
                <a:latin typeface="Arial" charset="0"/>
              </a:rPr>
              <a:t>Safety Committee</a:t>
            </a:r>
            <a:r>
              <a:rPr lang="en-US" altLang="en-US" sz="2000" dirty="0">
                <a:solidFill>
                  <a:srgbClr val="000000"/>
                </a:solidFill>
                <a:latin typeface="Arial" charset="0"/>
              </a:rPr>
              <a:t>- Many companies use a team or a subcommittee or the joint employee-management committee to investigate incidents involving serious injury or extensive property damage.</a:t>
            </a:r>
            <a:br>
              <a:rPr lang="en-US" altLang="en-US" sz="2000" dirty="0">
                <a:solidFill>
                  <a:srgbClr val="000000"/>
                </a:solidFill>
                <a:latin typeface="Arial" charset="0"/>
              </a:rPr>
            </a:br>
            <a:endParaRPr lang="en-US" altLang="en-US" sz="2000" dirty="0">
              <a:solidFill>
                <a:srgbClr val="000000"/>
              </a:solidFill>
              <a:latin typeface="Arial" charset="0"/>
            </a:endParaRPr>
          </a:p>
        </p:txBody>
      </p:sp>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762000" y="914400"/>
            <a:ext cx="9324975" cy="762000"/>
          </a:xfrm>
          <a:noFill/>
          <a:ln/>
        </p:spPr>
        <p:txBody>
          <a:bodyPr anchor="ctr"/>
          <a:lstStyle/>
          <a:p>
            <a:r>
              <a:rPr lang="en-US" altLang="en-US" b="1">
                <a:solidFill>
                  <a:srgbClr val="000000"/>
                </a:solidFill>
                <a:latin typeface="Arial" charset="0"/>
              </a:rPr>
              <a:t>Training accident investigators</a:t>
            </a:r>
          </a:p>
        </p:txBody>
      </p:sp>
      <p:sp>
        <p:nvSpPr>
          <p:cNvPr id="14340" name="Rectangle 4"/>
          <p:cNvSpPr>
            <a:spLocks noGrp="1" noChangeArrowheads="1"/>
          </p:cNvSpPr>
          <p:nvPr>
            <p:ph type="body" idx="1"/>
          </p:nvPr>
        </p:nvSpPr>
        <p:spPr>
          <a:xfrm>
            <a:off x="685800" y="1905000"/>
            <a:ext cx="9201150" cy="4038600"/>
          </a:xfrm>
          <a:noFill/>
          <a:ln/>
        </p:spPr>
        <p:txBody>
          <a:bodyPr/>
          <a:lstStyle/>
          <a:p>
            <a:pPr marL="609600" indent="-609600" algn="just">
              <a:buClr>
                <a:schemeClr val="tx1"/>
              </a:buClr>
              <a:buFontTx/>
              <a:buChar char="•"/>
            </a:pPr>
            <a:r>
              <a:rPr lang="en-US" altLang="en-US" sz="2000" b="1" dirty="0">
                <a:solidFill>
                  <a:srgbClr val="000000"/>
                </a:solidFill>
                <a:latin typeface="Arial" charset="0"/>
              </a:rPr>
              <a:t>Investigators need basic training</a:t>
            </a:r>
            <a:r>
              <a:rPr lang="en-US" altLang="en-US" sz="2000" dirty="0">
                <a:solidFill>
                  <a:srgbClr val="000000"/>
                </a:solidFill>
                <a:latin typeface="Arial" charset="0"/>
              </a:rPr>
              <a:t>; No one should investigate incidents without appropriate accident investigation training.</a:t>
            </a:r>
          </a:p>
          <a:p>
            <a:pPr marL="1276350" lvl="1" indent="-533400" algn="just">
              <a:buClr>
                <a:schemeClr val="tx1"/>
              </a:buClr>
              <a:buSzPct val="75000"/>
              <a:buFontTx/>
              <a:buChar char="•"/>
            </a:pPr>
            <a:r>
              <a:rPr lang="en-US" altLang="en-US" sz="2000" b="1" dirty="0">
                <a:solidFill>
                  <a:srgbClr val="000000"/>
                </a:solidFill>
                <a:latin typeface="Arial" charset="0"/>
              </a:rPr>
              <a:t>Field Supervisors</a:t>
            </a:r>
          </a:p>
          <a:p>
            <a:pPr marL="1276350" lvl="1" indent="-533400" algn="just">
              <a:buClr>
                <a:schemeClr val="tx1"/>
              </a:buClr>
              <a:buSzPct val="75000"/>
              <a:buFontTx/>
              <a:buChar char="•"/>
            </a:pPr>
            <a:r>
              <a:rPr lang="en-US" altLang="en-US" sz="2000" b="1" dirty="0">
                <a:solidFill>
                  <a:srgbClr val="000000"/>
                </a:solidFill>
                <a:latin typeface="Arial" charset="0"/>
              </a:rPr>
              <a:t>Office Personnel</a:t>
            </a:r>
          </a:p>
          <a:p>
            <a:pPr marL="1276350" lvl="1" indent="-533400" algn="just">
              <a:buClr>
                <a:schemeClr val="tx1"/>
              </a:buClr>
              <a:buSzPct val="75000"/>
              <a:buFontTx/>
              <a:buChar char="•"/>
            </a:pPr>
            <a:r>
              <a:rPr lang="en-US" altLang="en-US" sz="2000" b="1" dirty="0">
                <a:solidFill>
                  <a:srgbClr val="000000"/>
                </a:solidFill>
                <a:latin typeface="Arial" charset="0"/>
              </a:rPr>
              <a:t>Newly appointed or assigned Safety Representatives </a:t>
            </a:r>
          </a:p>
          <a:p>
            <a:pPr marL="609600" indent="-609600" algn="just">
              <a:buClr>
                <a:schemeClr val="tx1"/>
              </a:buClr>
              <a:buFontTx/>
              <a:buChar char="•"/>
            </a:pPr>
            <a:r>
              <a:rPr lang="en-US" altLang="en-US" sz="2000" b="1" dirty="0">
                <a:solidFill>
                  <a:srgbClr val="000000"/>
                </a:solidFill>
                <a:latin typeface="Arial" charset="0"/>
              </a:rPr>
              <a:t>Ability to recognize </a:t>
            </a:r>
            <a:r>
              <a:rPr lang="en-US" altLang="en-US" sz="2000" b="1" dirty="0">
                <a:solidFill>
                  <a:srgbClr val="000000"/>
                </a:solidFill>
                <a:latin typeface="Times New Roman"/>
              </a:rPr>
              <a:t>“</a:t>
            </a:r>
            <a:r>
              <a:rPr lang="en-US" altLang="en-US" sz="2000" b="1" dirty="0">
                <a:solidFill>
                  <a:srgbClr val="000000"/>
                </a:solidFill>
                <a:latin typeface="Arial" charset="0"/>
              </a:rPr>
              <a:t>Root Cause</a:t>
            </a:r>
            <a:r>
              <a:rPr lang="en-US" altLang="en-US" sz="2000" b="1" dirty="0">
                <a:solidFill>
                  <a:srgbClr val="000000"/>
                </a:solidFill>
                <a:latin typeface="Times New Roman"/>
              </a:rPr>
              <a:t>”</a:t>
            </a:r>
            <a:r>
              <a:rPr lang="en-US" altLang="en-US" sz="2000" dirty="0">
                <a:solidFill>
                  <a:srgbClr val="000000"/>
                </a:solidFill>
                <a:latin typeface="Arial" charset="0"/>
              </a:rPr>
              <a:t>; A good investigation is likely to reveal several contributing factors, and it probably will recommend several preventive actions. </a:t>
            </a:r>
          </a:p>
          <a:p>
            <a:pPr marL="609600" indent="-609600" algn="just">
              <a:buClr>
                <a:schemeClr val="tx1"/>
              </a:buClr>
              <a:buFontTx/>
              <a:buChar char="•"/>
            </a:pPr>
            <a:r>
              <a:rPr lang="en-US" altLang="en-US" sz="2000" b="1" dirty="0">
                <a:solidFill>
                  <a:srgbClr val="000000"/>
                </a:solidFill>
                <a:latin typeface="Arial" charset="0"/>
              </a:rPr>
              <a:t>Technical Skills</a:t>
            </a:r>
            <a:r>
              <a:rPr lang="en-US" altLang="en-US" sz="2000" dirty="0">
                <a:solidFill>
                  <a:srgbClr val="000000"/>
                </a:solidFill>
                <a:latin typeface="Arial" charset="0"/>
              </a:rPr>
              <a:t>;</a:t>
            </a:r>
          </a:p>
          <a:p>
            <a:pPr marL="1276350" lvl="1" indent="-533400" algn="just">
              <a:buClr>
                <a:schemeClr val="tx1"/>
              </a:buClr>
              <a:buSzPct val="75000"/>
              <a:buFontTx/>
              <a:buChar char="•"/>
            </a:pPr>
            <a:r>
              <a:rPr lang="en-US" altLang="en-US" sz="2000" b="1" dirty="0">
                <a:latin typeface="Arial" charset="0"/>
              </a:rPr>
              <a:t>Understanding of task being performed at the time of the accident.</a:t>
            </a:r>
          </a:p>
          <a:p>
            <a:pPr marL="1276350" lvl="1" indent="-533400" algn="just">
              <a:buClr>
                <a:schemeClr val="tx1"/>
              </a:buClr>
              <a:buSzPct val="75000"/>
              <a:buFontTx/>
              <a:buChar char="•"/>
            </a:pPr>
            <a:r>
              <a:rPr lang="en-US" altLang="en-US" sz="2000" b="1" dirty="0">
                <a:latin typeface="Arial" charset="0"/>
              </a:rPr>
              <a:t>Understanding of environmental influences on the accident.</a:t>
            </a:r>
          </a:p>
          <a:p>
            <a:pPr marL="1276350" lvl="1" indent="-533400" algn="just">
              <a:buClr>
                <a:schemeClr val="tx1"/>
              </a:buClr>
              <a:buSzPct val="75000"/>
              <a:buFontTx/>
              <a:buChar char="•"/>
            </a:pPr>
            <a:r>
              <a:rPr lang="en-US" altLang="en-US" sz="2000" b="1" dirty="0">
                <a:latin typeface="Arial" charset="0"/>
              </a:rPr>
              <a:t>Investigator answers the six basic questions;</a:t>
            </a:r>
            <a:r>
              <a:rPr lang="en-US" altLang="en-US" sz="2000" dirty="0">
                <a:latin typeface="Arial" charset="0"/>
              </a:rPr>
              <a:t> </a:t>
            </a:r>
            <a:r>
              <a:rPr lang="en-US" altLang="en-US" sz="2000" dirty="0">
                <a:solidFill>
                  <a:srgbClr val="000000"/>
                </a:solidFill>
                <a:latin typeface="Arial" charset="0"/>
              </a:rPr>
              <a:t>who, what, when, where, why, and how</a:t>
            </a:r>
            <a:r>
              <a:rPr lang="en-US" altLang="en-US" sz="2000" dirty="0">
                <a:latin typeface="Arial" charset="0"/>
              </a:rPr>
              <a:t> </a:t>
            </a:r>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762000" y="862013"/>
            <a:ext cx="9401175" cy="762000"/>
          </a:xfrm>
          <a:noFill/>
          <a:ln/>
        </p:spPr>
        <p:txBody>
          <a:bodyPr anchor="ctr"/>
          <a:lstStyle/>
          <a:p>
            <a:r>
              <a:rPr lang="en-US" altLang="en-US" b="1">
                <a:solidFill>
                  <a:schemeClr val="tx1"/>
                </a:solidFill>
                <a:latin typeface="Arial" charset="0"/>
              </a:rPr>
              <a:t>Investigation Traps</a:t>
            </a:r>
          </a:p>
        </p:txBody>
      </p:sp>
      <p:sp>
        <p:nvSpPr>
          <p:cNvPr id="16389" name="Rectangle 5"/>
          <p:cNvSpPr>
            <a:spLocks noGrp="1" noChangeArrowheads="1"/>
          </p:cNvSpPr>
          <p:nvPr>
            <p:ph type="body" idx="1"/>
          </p:nvPr>
        </p:nvSpPr>
        <p:spPr>
          <a:xfrm>
            <a:off x="762000" y="1905000"/>
            <a:ext cx="9390063" cy="4191000"/>
          </a:xfrm>
          <a:noFill/>
          <a:ln/>
        </p:spPr>
        <p:txBody>
          <a:bodyPr/>
          <a:lstStyle/>
          <a:p>
            <a:pPr marL="0" indent="0" algn="just">
              <a:buFont typeface="Wingdings" pitchFamily="2" charset="2"/>
              <a:buNone/>
            </a:pPr>
            <a:r>
              <a:rPr lang="en-US" altLang="en-US" sz="2000" b="1" dirty="0">
                <a:solidFill>
                  <a:srgbClr val="000000"/>
                </a:solidFill>
                <a:latin typeface="Arial" charset="0"/>
              </a:rPr>
              <a:t>Blame without proof;</a:t>
            </a:r>
            <a:r>
              <a:rPr lang="en-US" altLang="en-US" sz="2000" dirty="0">
                <a:solidFill>
                  <a:srgbClr val="000000"/>
                </a:solidFill>
                <a:latin typeface="Arial" charset="0"/>
              </a:rPr>
              <a:t> The error made by the employee may not be the most important contributing cause. The employee who has not followed prescribed procedures may have been encouraged directly or indirectly by a supervisor or production quotas to "cut corners." </a:t>
            </a:r>
          </a:p>
          <a:p>
            <a:pPr marL="0" indent="0">
              <a:buFont typeface="Wingdings" pitchFamily="2" charset="2"/>
              <a:buNone/>
            </a:pPr>
            <a:r>
              <a:rPr lang="en-US" altLang="en-US" sz="2000" b="1" dirty="0">
                <a:solidFill>
                  <a:srgbClr val="000000"/>
                </a:solidFill>
                <a:latin typeface="Arial" charset="0"/>
              </a:rPr>
              <a:t>Policies that miss the mark</a:t>
            </a:r>
            <a:r>
              <a:rPr lang="en-US" altLang="en-US" sz="2000" dirty="0">
                <a:solidFill>
                  <a:srgbClr val="000000"/>
                </a:solidFill>
                <a:latin typeface="Arial" charset="0"/>
              </a:rPr>
              <a:t>;  The prescribed procedures may not be practical, or even safe. Sometimes where elaborate and difficult procedures are required, engineering redesign might be a better answer. </a:t>
            </a:r>
            <a:br>
              <a:rPr lang="en-US" altLang="en-US" sz="2000" dirty="0">
                <a:solidFill>
                  <a:srgbClr val="000000"/>
                </a:solidFill>
                <a:latin typeface="Arial" charset="0"/>
              </a:rPr>
            </a:br>
            <a:r>
              <a:rPr lang="en-US" altLang="en-US" sz="2000" b="1" dirty="0">
                <a:solidFill>
                  <a:srgbClr val="000000"/>
                </a:solidFill>
                <a:latin typeface="Arial" charset="0"/>
              </a:rPr>
              <a:t>Lack of Accountability</a:t>
            </a:r>
            <a:r>
              <a:rPr lang="en-US" altLang="en-US" sz="2000" dirty="0">
                <a:solidFill>
                  <a:srgbClr val="000000"/>
                </a:solidFill>
                <a:latin typeface="Arial" charset="0"/>
              </a:rPr>
              <a:t>; Supervisors and others who investigate incidents should be held accountable for describing causes carefully and clearly.  When reviewing accident investigation reports, the safety professional should be on the lookout for catch-phrases, for example, "Employee did not plan job properly." While such a statement may suggest an underlying problem with this worker, it is not conducive to identifying all possible causes, preventions, and controls. Certainly, it is too late to plan a job when the employee is about to do it. Further, it is unlikely that safe work will always result when each employee is expected to plan procedures alone.</a:t>
            </a:r>
            <a:r>
              <a:rPr lang="en-US" altLang="en-US" sz="2000" dirty="0">
                <a:latin typeface="Arial" charset="0"/>
              </a:rPr>
              <a:t> </a:t>
            </a:r>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762000" y="990600"/>
            <a:ext cx="9401175" cy="633413"/>
          </a:xfrm>
          <a:noFill/>
          <a:ln/>
        </p:spPr>
        <p:txBody>
          <a:bodyPr anchor="ctr"/>
          <a:lstStyle/>
          <a:p>
            <a:r>
              <a:rPr lang="en-US" altLang="en-US" sz="3600" b="1">
                <a:solidFill>
                  <a:srgbClr val="000000"/>
                </a:solidFill>
                <a:latin typeface="Arial" charset="0"/>
              </a:rPr>
              <a:t>Results of an accident investigation</a:t>
            </a:r>
          </a:p>
        </p:txBody>
      </p:sp>
      <p:sp>
        <p:nvSpPr>
          <p:cNvPr id="18437" name="Rectangle 5"/>
          <p:cNvSpPr>
            <a:spLocks noGrp="1" noChangeArrowheads="1"/>
          </p:cNvSpPr>
          <p:nvPr>
            <p:ph type="body" idx="1"/>
          </p:nvPr>
        </p:nvSpPr>
        <p:spPr>
          <a:xfrm>
            <a:off x="762000" y="1905000"/>
            <a:ext cx="9067800" cy="2971800"/>
          </a:xfrm>
          <a:noFill/>
          <a:ln/>
        </p:spPr>
        <p:txBody>
          <a:bodyPr/>
          <a:lstStyle/>
          <a:p>
            <a:pPr algn="just">
              <a:buClr>
                <a:schemeClr val="tx1"/>
              </a:buClr>
              <a:buFontTx/>
              <a:buChar char="•"/>
            </a:pPr>
            <a:r>
              <a:rPr lang="en-US" altLang="en-US" sz="2400" b="1" dirty="0">
                <a:solidFill>
                  <a:srgbClr val="000000"/>
                </a:solidFill>
                <a:latin typeface="Arial" charset="0"/>
              </a:rPr>
              <a:t>The primary purpose of accident investigations is to prevent future occurrences.</a:t>
            </a:r>
            <a:r>
              <a:rPr lang="en-US" altLang="en-US" sz="2400" dirty="0">
                <a:solidFill>
                  <a:srgbClr val="000000"/>
                </a:solidFill>
                <a:latin typeface="Arial" charset="0"/>
              </a:rPr>
              <a:t>  For example, the </a:t>
            </a:r>
            <a:r>
              <a:rPr lang="en-US" altLang="en-US" sz="2400" dirty="0">
                <a:solidFill>
                  <a:srgbClr val="000000"/>
                </a:solidFill>
                <a:latin typeface="Times New Roman"/>
              </a:rPr>
              <a:t>“</a:t>
            </a:r>
            <a:r>
              <a:rPr lang="en-US" altLang="en-US" sz="2400" dirty="0">
                <a:solidFill>
                  <a:srgbClr val="000000"/>
                </a:solidFill>
                <a:latin typeface="Arial" charset="0"/>
              </a:rPr>
              <a:t>Job Hazard Analysis</a:t>
            </a:r>
            <a:r>
              <a:rPr lang="en-US" altLang="en-US" sz="2400" dirty="0">
                <a:solidFill>
                  <a:srgbClr val="000000"/>
                </a:solidFill>
                <a:latin typeface="Times New Roman"/>
              </a:rPr>
              <a:t>”</a:t>
            </a:r>
            <a:r>
              <a:rPr lang="en-US" altLang="en-US" sz="2400" dirty="0">
                <a:solidFill>
                  <a:srgbClr val="000000"/>
                </a:solidFill>
                <a:latin typeface="Arial" charset="0"/>
              </a:rPr>
              <a:t> should be revised and employees retrained to the extent that it fully reflects the recommendations made by an incident report. Implications from the root causes of the accident need to be analyzed for their impact on all other operations and procedures</a:t>
            </a:r>
            <a:r>
              <a:rPr lang="en-US" altLang="en-US" sz="2400" dirty="0" smtClean="0">
                <a:solidFill>
                  <a:srgbClr val="000000"/>
                </a:solidFill>
                <a:latin typeface="Arial" charset="0"/>
              </a:rPr>
              <a:t>.</a:t>
            </a:r>
            <a:endParaRPr lang="en-US" altLang="en-US" sz="2400" dirty="0">
              <a:solidFill>
                <a:srgbClr val="000000"/>
              </a:solidFill>
              <a:latin typeface="Arial" charset="0"/>
            </a:endParaRPr>
          </a:p>
          <a:p>
            <a:pPr algn="just">
              <a:buClr>
                <a:schemeClr val="tx1"/>
              </a:buClr>
              <a:buFontTx/>
              <a:buChar char="•"/>
            </a:pPr>
            <a:r>
              <a:rPr lang="en-US" altLang="en-US" sz="2400" b="1" dirty="0">
                <a:solidFill>
                  <a:srgbClr val="000000"/>
                </a:solidFill>
                <a:latin typeface="Arial" charset="0"/>
              </a:rPr>
              <a:t>Recommended preventive actions should make it very difficult, if not impossible, for the incident to recur.</a:t>
            </a:r>
            <a:r>
              <a:rPr lang="en-US" altLang="en-US" sz="2400" dirty="0">
                <a:solidFill>
                  <a:srgbClr val="000000"/>
                </a:solidFill>
                <a:latin typeface="Arial" charset="0"/>
              </a:rPr>
              <a:t> </a:t>
            </a:r>
          </a:p>
          <a:p>
            <a:pPr algn="just">
              <a:buClr>
                <a:schemeClr val="tx1"/>
              </a:buClr>
              <a:buFontTx/>
              <a:buChar char="•"/>
            </a:pPr>
            <a:r>
              <a:rPr lang="en-US" altLang="en-US" sz="2400" b="1" dirty="0">
                <a:solidFill>
                  <a:srgbClr val="000000"/>
                </a:solidFill>
                <a:latin typeface="Arial" charset="0"/>
              </a:rPr>
              <a:t>The investigative report should list the ways to "foolproof" the condition or activity.</a:t>
            </a:r>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762000" y="862013"/>
            <a:ext cx="9401175" cy="762000"/>
          </a:xfrm>
          <a:noFill/>
          <a:ln/>
        </p:spPr>
        <p:txBody>
          <a:bodyPr anchor="ctr"/>
          <a:lstStyle/>
          <a:p>
            <a:r>
              <a:rPr lang="en-US" altLang="en-US" b="1">
                <a:solidFill>
                  <a:schemeClr val="tx1"/>
                </a:solidFill>
                <a:latin typeface="Arial" charset="0"/>
              </a:rPr>
              <a:t>The Interview</a:t>
            </a:r>
          </a:p>
        </p:txBody>
      </p:sp>
      <p:sp>
        <p:nvSpPr>
          <p:cNvPr id="20485" name="Rectangle 5"/>
          <p:cNvSpPr>
            <a:spLocks noGrp="1" noChangeArrowheads="1"/>
          </p:cNvSpPr>
          <p:nvPr>
            <p:ph type="body" idx="1"/>
          </p:nvPr>
        </p:nvSpPr>
        <p:spPr>
          <a:xfrm>
            <a:off x="762000" y="1905000"/>
            <a:ext cx="9525000" cy="3657600"/>
          </a:xfrm>
          <a:noFill/>
          <a:ln/>
        </p:spPr>
        <p:txBody>
          <a:bodyPr/>
          <a:lstStyle/>
          <a:p>
            <a:pPr marL="511175" indent="-511175">
              <a:buClr>
                <a:schemeClr val="tx1"/>
              </a:buClr>
              <a:buFontTx/>
              <a:buChar char="•"/>
            </a:pPr>
            <a:r>
              <a:rPr lang="en-US" altLang="en-US" sz="2000" dirty="0">
                <a:latin typeface="Arial" charset="0"/>
              </a:rPr>
              <a:t>Take Notes!</a:t>
            </a:r>
          </a:p>
          <a:p>
            <a:pPr marL="511175" indent="-511175">
              <a:buClr>
                <a:schemeClr val="tx1"/>
              </a:buClr>
              <a:buFontTx/>
              <a:buChar char="•"/>
            </a:pPr>
            <a:r>
              <a:rPr lang="en-US" altLang="en-US" sz="2000" dirty="0">
                <a:latin typeface="Arial" charset="0"/>
              </a:rPr>
              <a:t>Ask open-ended questions</a:t>
            </a:r>
          </a:p>
          <a:p>
            <a:pPr marL="1217613" lvl="1" indent="-533400">
              <a:buClr>
                <a:schemeClr val="tx1"/>
              </a:buClr>
              <a:buSzPct val="75000"/>
              <a:buFontTx/>
              <a:buChar char="•"/>
            </a:pPr>
            <a:r>
              <a:rPr lang="en-US" altLang="en-US" sz="2000" dirty="0">
                <a:latin typeface="Times New Roman"/>
              </a:rPr>
              <a:t>“</a:t>
            </a:r>
            <a:r>
              <a:rPr lang="en-US" altLang="en-US" sz="2000" dirty="0">
                <a:latin typeface="Arial" charset="0"/>
              </a:rPr>
              <a:t>What did you see?</a:t>
            </a:r>
            <a:r>
              <a:rPr lang="en-US" altLang="en-US" sz="2000" dirty="0">
                <a:latin typeface="Times New Roman"/>
              </a:rPr>
              <a:t>”</a:t>
            </a:r>
            <a:endParaRPr lang="en-US" altLang="en-US" sz="2000" dirty="0">
              <a:latin typeface="Arial" charset="0"/>
            </a:endParaRPr>
          </a:p>
          <a:p>
            <a:pPr marL="1217613" lvl="1" indent="-533400">
              <a:buClr>
                <a:schemeClr val="tx1"/>
              </a:buClr>
              <a:buSzPct val="75000"/>
              <a:buFontTx/>
              <a:buChar char="•"/>
            </a:pPr>
            <a:r>
              <a:rPr lang="en-US" altLang="en-US" sz="2000" dirty="0">
                <a:latin typeface="Times New Roman"/>
              </a:rPr>
              <a:t>“</a:t>
            </a:r>
            <a:r>
              <a:rPr lang="en-US" altLang="en-US" sz="2000" dirty="0">
                <a:latin typeface="Arial" charset="0"/>
              </a:rPr>
              <a:t>What happened?</a:t>
            </a:r>
            <a:r>
              <a:rPr lang="en-US" altLang="en-US" sz="2000" dirty="0">
                <a:latin typeface="Times New Roman"/>
              </a:rPr>
              <a:t>”</a:t>
            </a:r>
            <a:endParaRPr lang="en-US" altLang="en-US" sz="2000" dirty="0">
              <a:latin typeface="Arial" charset="0"/>
            </a:endParaRPr>
          </a:p>
          <a:p>
            <a:pPr marL="511175" indent="-511175">
              <a:buClr>
                <a:schemeClr val="tx1"/>
              </a:buClr>
              <a:buFontTx/>
              <a:buChar char="•"/>
            </a:pPr>
            <a:r>
              <a:rPr lang="en-US" altLang="en-US" sz="2000" dirty="0">
                <a:latin typeface="Arial" charset="0"/>
              </a:rPr>
              <a:t>Do not make suggestions</a:t>
            </a:r>
          </a:p>
          <a:p>
            <a:pPr marL="1217613" lvl="1" indent="-533400">
              <a:buClr>
                <a:schemeClr val="tx1"/>
              </a:buClr>
              <a:buSzPct val="75000"/>
              <a:buFontTx/>
              <a:buChar char="•"/>
            </a:pPr>
            <a:r>
              <a:rPr lang="en-US" altLang="en-US" sz="2000" dirty="0">
                <a:latin typeface="Arial" charset="0"/>
              </a:rPr>
              <a:t>If the person is stumbling over a word or concept, do not help them out </a:t>
            </a:r>
          </a:p>
          <a:p>
            <a:pPr marL="1217613" lvl="1" indent="-533400">
              <a:buClr>
                <a:schemeClr val="tx1"/>
              </a:buClr>
              <a:buSzPct val="75000"/>
              <a:buFontTx/>
              <a:buChar char="•"/>
            </a:pPr>
            <a:r>
              <a:rPr lang="en-US" altLang="en-US" sz="2000" dirty="0">
                <a:latin typeface="Arial" charset="0"/>
              </a:rPr>
              <a:t>Use closed-ended questions later to gain more detail.</a:t>
            </a:r>
          </a:p>
          <a:p>
            <a:pPr marL="1217613" lvl="1" indent="-533400">
              <a:buClr>
                <a:schemeClr val="tx1"/>
              </a:buClr>
              <a:buSzPct val="75000"/>
              <a:buFontTx/>
              <a:buChar char="•"/>
            </a:pPr>
            <a:r>
              <a:rPr lang="en-US" altLang="en-US" sz="2000" dirty="0">
                <a:latin typeface="Arial" charset="0"/>
              </a:rPr>
              <a:t>After the person has provided their explanation, these type of questions can be used to clarify</a:t>
            </a:r>
          </a:p>
          <a:p>
            <a:pPr marL="1789113" lvl="2" indent="-457200">
              <a:buClr>
                <a:schemeClr val="tx1"/>
              </a:buClr>
              <a:buSzPct val="75000"/>
            </a:pPr>
            <a:r>
              <a:rPr lang="en-US" altLang="en-US" sz="2000" dirty="0">
                <a:latin typeface="Times New Roman"/>
              </a:rPr>
              <a:t>“</a:t>
            </a:r>
            <a:r>
              <a:rPr lang="en-US" altLang="en-US" sz="2000" dirty="0">
                <a:latin typeface="Arial" charset="0"/>
              </a:rPr>
              <a:t>Where were you standing?</a:t>
            </a:r>
            <a:r>
              <a:rPr lang="en-US" altLang="en-US" sz="2000" dirty="0">
                <a:latin typeface="Times New Roman"/>
              </a:rPr>
              <a:t>”</a:t>
            </a:r>
            <a:endParaRPr lang="en-US" altLang="en-US" sz="2000" dirty="0">
              <a:latin typeface="Arial" charset="0"/>
            </a:endParaRPr>
          </a:p>
          <a:p>
            <a:pPr marL="1789113" lvl="2" indent="-457200">
              <a:buClr>
                <a:schemeClr val="tx1"/>
              </a:buClr>
              <a:buSzPct val="75000"/>
            </a:pPr>
            <a:r>
              <a:rPr lang="en-US" altLang="en-US" sz="2000" dirty="0">
                <a:latin typeface="Times New Roman"/>
              </a:rPr>
              <a:t>“</a:t>
            </a:r>
            <a:r>
              <a:rPr lang="en-US" altLang="en-US" sz="2000" dirty="0">
                <a:latin typeface="Arial" charset="0"/>
              </a:rPr>
              <a:t>What time did it happen?</a:t>
            </a:r>
            <a:r>
              <a:rPr lang="en-US" altLang="en-US" sz="2000" dirty="0">
                <a:latin typeface="Times New Roman"/>
              </a:rPr>
              <a:t>”</a:t>
            </a:r>
            <a:endParaRPr lang="en-US" altLang="en-US" sz="2000" dirty="0">
              <a:latin typeface="Arial" charset="0"/>
            </a:endParaRPr>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Bold Stripes">
  <a:themeElements>
    <a:clrScheme name="">
      <a:dk1>
        <a:srgbClr val="000000"/>
      </a:dk1>
      <a:lt1>
        <a:srgbClr val="0033CC"/>
      </a:lt1>
      <a:dk2>
        <a:srgbClr val="FFFF00"/>
      </a:dk2>
      <a:lt2>
        <a:srgbClr val="000000"/>
      </a:lt2>
      <a:accent1>
        <a:srgbClr val="FFFFFF"/>
      </a:accent1>
      <a:accent2>
        <a:srgbClr val="DDDDDD"/>
      </a:accent2>
      <a:accent3>
        <a:srgbClr val="AAADE2"/>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Times New Roman"/>
      </a:majorFont>
      <a:minorFont>
        <a:latin typeface="Verdan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Bold Strip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ld Strip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ld Strip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ld Strip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ld Strip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Designs\Bold Stripes.pot</Template>
  <TotalTime>1551</TotalTime>
  <Words>4688</Words>
  <Application>Microsoft Office PowerPoint</Application>
  <PresentationFormat>35mm Slides</PresentationFormat>
  <Paragraphs>447</Paragraphs>
  <Slides>49</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Bold Stripes</vt:lpstr>
      <vt:lpstr>Bitmap Image</vt:lpstr>
      <vt:lpstr>Class 3 - Risk Assessment and Accident Investigation </vt:lpstr>
      <vt:lpstr> Construction Site  Safety  Program</vt:lpstr>
      <vt:lpstr>DEFINITIONS </vt:lpstr>
      <vt:lpstr>When do you conduct an investigation?</vt:lpstr>
      <vt:lpstr>Who Should Investigate?</vt:lpstr>
      <vt:lpstr>Training accident investigators</vt:lpstr>
      <vt:lpstr>Investigation Traps</vt:lpstr>
      <vt:lpstr>Results of an accident investigation</vt:lpstr>
      <vt:lpstr>The Interview</vt:lpstr>
      <vt:lpstr>The Interview </vt:lpstr>
      <vt:lpstr>Record the Facts</vt:lpstr>
      <vt:lpstr>Investigation Report</vt:lpstr>
      <vt:lpstr>Accident Investigation Exercise</vt:lpstr>
      <vt:lpstr>Accident #1</vt:lpstr>
      <vt:lpstr>Accident #2</vt:lpstr>
      <vt:lpstr>Accident #3</vt:lpstr>
      <vt:lpstr> Construction Site Safety  Program</vt:lpstr>
      <vt:lpstr>Root Cause Analysis</vt:lpstr>
      <vt:lpstr>3 Main Root Causes </vt:lpstr>
      <vt:lpstr>Root Cause Analysis </vt:lpstr>
      <vt:lpstr>The “5 Whys”</vt:lpstr>
      <vt:lpstr>“5 Why” Scenario #1</vt:lpstr>
      <vt:lpstr>“5 Why” Scenario #2</vt:lpstr>
      <vt:lpstr>Root Cause Exercise</vt:lpstr>
      <vt:lpstr> Construction Site Safety  Program </vt:lpstr>
      <vt:lpstr>Purpose of a Job Hazard Analysis</vt:lpstr>
      <vt:lpstr>JHA 5 Step Process</vt:lpstr>
      <vt:lpstr>Identify the Type Hazard</vt:lpstr>
      <vt:lpstr>Special Hazards</vt:lpstr>
      <vt:lpstr>The Hierarchy of Controls</vt:lpstr>
      <vt:lpstr>Engineering Controls</vt:lpstr>
      <vt:lpstr>Administrative Controls – Work Practices</vt:lpstr>
      <vt:lpstr>Personal Protective Equipment</vt:lpstr>
      <vt:lpstr>JHA Exercise</vt:lpstr>
      <vt:lpstr> Construction Site Safety   Program</vt:lpstr>
      <vt:lpstr>Near Miss Incident</vt:lpstr>
      <vt:lpstr>Near Miss Reporting</vt:lpstr>
      <vt:lpstr>Incident Pyramid</vt:lpstr>
      <vt:lpstr> Construction Site Safety   Program </vt:lpstr>
      <vt:lpstr>Experience Modification Rate</vt:lpstr>
      <vt:lpstr>How do claims affect your EMR?</vt:lpstr>
      <vt:lpstr>Tips for Managing Claims</vt:lpstr>
      <vt:lpstr>Why Safety Programs Fail</vt:lpstr>
      <vt:lpstr>Risk Management Terms</vt:lpstr>
      <vt:lpstr>Risk Management Benefits</vt:lpstr>
      <vt:lpstr>Experience Modification Rates</vt:lpstr>
      <vt:lpstr>EMR Affects</vt:lpstr>
      <vt:lpstr>Controlling Accident Costs</vt:lpstr>
      <vt:lpstr>What Rights Do You Have Under OSHA? You have the right to: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dc:title>
  <dc:creator>CAF SIte Safety Supervisor Course</dc:creator>
  <cp:lastModifiedBy>Robertson, Donna - OSHA</cp:lastModifiedBy>
  <cp:revision>23</cp:revision>
  <dcterms:modified xsi:type="dcterms:W3CDTF">2017-10-12T19:37:33Z</dcterms:modified>
</cp:coreProperties>
</file>